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xml" ContentType="application/vnd.openxmlformats-officedocument.presentationml.notesSl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6.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7.xml" ContentType="application/vnd.openxmlformats-officedocument.drawingml.chart+xml"/>
  <Override PartName="/ppt/charts/chart28.xml" ContentType="application/vnd.openxmlformats-officedocument.drawingml.chart+xml"/>
  <Override PartName="/ppt/notesSlides/notesSlide5.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8.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52" r:id="rId2"/>
    <p:sldMasterId id="2147483655" r:id="rId3"/>
    <p:sldMasterId id="2147483658" r:id="rId4"/>
    <p:sldMasterId id="2147483663" r:id="rId5"/>
    <p:sldMasterId id="2147483667" r:id="rId6"/>
    <p:sldMasterId id="2147483686" r:id="rId7"/>
    <p:sldMasterId id="2147483698" r:id="rId8"/>
    <p:sldMasterId id="2147483710" r:id="rId9"/>
    <p:sldMasterId id="2147483715" r:id="rId10"/>
    <p:sldMasterId id="2147483721" r:id="rId11"/>
  </p:sldMasterIdLst>
  <p:notesMasterIdLst>
    <p:notesMasterId r:id="rId71"/>
  </p:notesMasterIdLst>
  <p:handoutMasterIdLst>
    <p:handoutMasterId r:id="rId72"/>
  </p:handoutMasterIdLst>
  <p:sldIdLst>
    <p:sldId id="350" r:id="rId12"/>
    <p:sldId id="937" r:id="rId13"/>
    <p:sldId id="928" r:id="rId14"/>
    <p:sldId id="929" r:id="rId15"/>
    <p:sldId id="932" r:id="rId16"/>
    <p:sldId id="834" r:id="rId17"/>
    <p:sldId id="907" r:id="rId18"/>
    <p:sldId id="910" r:id="rId19"/>
    <p:sldId id="940" r:id="rId20"/>
    <p:sldId id="931" r:id="rId21"/>
    <p:sldId id="917" r:id="rId22"/>
    <p:sldId id="933" r:id="rId23"/>
    <p:sldId id="860" r:id="rId24"/>
    <p:sldId id="864" r:id="rId25"/>
    <p:sldId id="912" r:id="rId26"/>
    <p:sldId id="866" r:id="rId27"/>
    <p:sldId id="867" r:id="rId28"/>
    <p:sldId id="869" r:id="rId29"/>
    <p:sldId id="918" r:id="rId30"/>
    <p:sldId id="870" r:id="rId31"/>
    <p:sldId id="894" r:id="rId32"/>
    <p:sldId id="919" r:id="rId33"/>
    <p:sldId id="889" r:id="rId34"/>
    <p:sldId id="895" r:id="rId35"/>
    <p:sldId id="875" r:id="rId36"/>
    <p:sldId id="934" r:id="rId37"/>
    <p:sldId id="795" r:id="rId38"/>
    <p:sldId id="887" r:id="rId39"/>
    <p:sldId id="803" r:id="rId40"/>
    <p:sldId id="829" r:id="rId41"/>
    <p:sldId id="840" r:id="rId42"/>
    <p:sldId id="801" r:id="rId43"/>
    <p:sldId id="838" r:id="rId44"/>
    <p:sldId id="837" r:id="rId45"/>
    <p:sldId id="836" r:id="rId46"/>
    <p:sldId id="922" r:id="rId47"/>
    <p:sldId id="923" r:id="rId48"/>
    <p:sldId id="924" r:id="rId49"/>
    <p:sldId id="890" r:id="rId50"/>
    <p:sldId id="891" r:id="rId51"/>
    <p:sldId id="892" r:id="rId52"/>
    <p:sldId id="893" r:id="rId53"/>
    <p:sldId id="935" r:id="rId54"/>
    <p:sldId id="839" r:id="rId55"/>
    <p:sldId id="799" r:id="rId56"/>
    <p:sldId id="827" r:id="rId57"/>
    <p:sldId id="885" r:id="rId58"/>
    <p:sldId id="884" r:id="rId59"/>
    <p:sldId id="936" r:id="rId60"/>
    <p:sldId id="930" r:id="rId61"/>
    <p:sldId id="886" r:id="rId62"/>
    <p:sldId id="939" r:id="rId63"/>
    <p:sldId id="883" r:id="rId64"/>
    <p:sldId id="926" r:id="rId65"/>
    <p:sldId id="878" r:id="rId66"/>
    <p:sldId id="876" r:id="rId67"/>
    <p:sldId id="879" r:id="rId68"/>
    <p:sldId id="916" r:id="rId69"/>
    <p:sldId id="913" r:id="rId7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C8A0"/>
    <a:srgbClr val="5383B7"/>
    <a:srgbClr val="FAB982"/>
    <a:srgbClr val="8064A2"/>
    <a:srgbClr val="FFFFCC"/>
    <a:srgbClr val="1F497D"/>
    <a:srgbClr val="FF9999"/>
    <a:srgbClr val="CC9900"/>
    <a:srgbClr val="CC6600"/>
    <a:srgbClr val="9CE0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3655" autoAdjust="0"/>
  </p:normalViewPr>
  <p:slideViewPr>
    <p:cSldViewPr snapToGrid="0" snapToObjects="1">
      <p:cViewPr varScale="1">
        <p:scale>
          <a:sx n="107" d="100"/>
          <a:sy n="107" d="100"/>
        </p:scale>
        <p:origin x="176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2364"/>
    </p:cViewPr>
  </p:sorterViewPr>
  <p:notesViewPr>
    <p:cSldViewPr snapToGrid="0" snapToObjects="1">
      <p:cViewPr varScale="1">
        <p:scale>
          <a:sx n="68" d="100"/>
          <a:sy n="68" d="100"/>
        </p:scale>
        <p:origin x="-330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1.xml"/><Relationship Id="rId1" Type="http://schemas.microsoft.com/office/2011/relationships/chartStyle" Target="style1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5.xml"/><Relationship Id="rId1" Type="http://schemas.microsoft.com/office/2011/relationships/chartStyle" Target="style15.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6.xml"/><Relationship Id="rId1" Type="http://schemas.microsoft.com/office/2011/relationships/chartStyle" Target="style16.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7.xml"/><Relationship Id="rId1" Type="http://schemas.microsoft.com/office/2011/relationships/chartStyle" Target="style17.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8.xml"/><Relationship Id="rId1" Type="http://schemas.microsoft.com/office/2011/relationships/chartStyle" Target="style18.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9.xml"/><Relationship Id="rId1" Type="http://schemas.microsoft.com/office/2011/relationships/chartStyle" Target="style19.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0.xml"/><Relationship Id="rId1" Type="http://schemas.microsoft.com/office/2011/relationships/chartStyle" Target="style20.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1.xml"/><Relationship Id="rId1" Type="http://schemas.microsoft.com/office/2011/relationships/chartStyle" Target="style21.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2.xml"/><Relationship Id="rId1" Type="http://schemas.microsoft.com/office/2011/relationships/chartStyle" Target="style22.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3.xml"/><Relationship Id="rId1" Type="http://schemas.microsoft.com/office/2011/relationships/chartStyle" Target="style23.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4.xml"/><Relationship Id="rId1" Type="http://schemas.microsoft.com/office/2011/relationships/chartStyle" Target="style24.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5.xml"/><Relationship Id="rId1" Type="http://schemas.microsoft.com/office/2011/relationships/chartStyle" Target="style2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6.xml"/><Relationship Id="rId1" Type="http://schemas.microsoft.com/office/2011/relationships/chartStyle" Target="style2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OTT-only Household</a:t>
            </a:r>
            <a:r>
              <a:rPr lang="en-US" baseline="0" dirty="0">
                <a:solidFill>
                  <a:schemeClr val="tx1"/>
                </a:solidFill>
              </a:rPr>
              <a:t> Trend</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3472524711006867E-2"/>
          <c:y val="0.22928833114610678"/>
          <c:w val="0.91702392918970232"/>
          <c:h val="0.58320319335083115"/>
        </c:manualLayout>
      </c:layout>
      <c:lineChart>
        <c:grouping val="standard"/>
        <c:varyColors val="0"/>
        <c:ser>
          <c:idx val="0"/>
          <c:order val="0"/>
          <c:tx>
            <c:strRef>
              <c:f>Sheet1!#REF!</c:f>
              <c:strCache>
                <c:ptCount val="1"/>
                <c:pt idx="0">
                  <c:v>#REF!</c:v>
                </c:pt>
              </c:strCache>
            </c:strRef>
          </c:tx>
          <c:spPr>
            <a:ln w="28575" cap="rnd">
              <a:solidFill>
                <a:srgbClr val="00CC66"/>
              </a:solidFill>
              <a:round/>
            </a:ln>
            <a:effectLst/>
          </c:spPr>
          <c:marker>
            <c:symbol val="none"/>
          </c:marker>
          <c:cat>
            <c:numRef>
              <c:f>Sheet1!$A$2:$A$6</c:f>
              <c:numCache>
                <c:formatCode>General</c:formatCode>
                <c:ptCount val="5"/>
                <c:pt idx="0">
                  <c:v>2013</c:v>
                </c:pt>
                <c:pt idx="1">
                  <c:v>2014</c:v>
                </c:pt>
                <c:pt idx="2">
                  <c:v>2015</c:v>
                </c:pt>
                <c:pt idx="3">
                  <c:v>2016</c:v>
                </c:pt>
                <c:pt idx="4">
                  <c:v>2017</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0-FDA2-4E88-B139-DD6D021DE501}"/>
            </c:ext>
          </c:extLst>
        </c:ser>
        <c:ser>
          <c:idx val="1"/>
          <c:order val="1"/>
          <c:tx>
            <c:strRef>
              <c:f>Sheet1!$B$1</c:f>
              <c:strCache>
                <c:ptCount val="1"/>
                <c:pt idx="0">
                  <c:v>OTT-only HHs</c:v>
                </c:pt>
              </c:strCache>
            </c:strRef>
          </c:tx>
          <c:spPr>
            <a:ln w="28575" cap="rnd">
              <a:solidFill>
                <a:schemeClr val="accent2"/>
              </a:solidFill>
              <a:round/>
            </a:ln>
            <a:effectLst/>
          </c:spPr>
          <c:marker>
            <c:symbol val="none"/>
          </c:marker>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5.4</c:v>
                </c:pt>
                <c:pt idx="1">
                  <c:v>6.8</c:v>
                </c:pt>
                <c:pt idx="2">
                  <c:v>10</c:v>
                </c:pt>
                <c:pt idx="3">
                  <c:v>12.1</c:v>
                </c:pt>
                <c:pt idx="4">
                  <c:v>14.1</c:v>
                </c:pt>
              </c:numCache>
            </c:numRef>
          </c:val>
          <c:smooth val="0"/>
          <c:extLst>
            <c:ext xmlns:c16="http://schemas.microsoft.com/office/drawing/2014/chart" uri="{C3380CC4-5D6E-409C-BE32-E72D297353CC}">
              <c16:uniqueId val="{00000001-FDA2-4E88-B139-DD6D021DE501}"/>
            </c:ext>
          </c:extLst>
        </c:ser>
        <c:ser>
          <c:idx val="3"/>
          <c:order val="2"/>
          <c:tx>
            <c:strRef>
              <c:f>Sheet1!#REF!</c:f>
              <c:strCache>
                <c:ptCount val="1"/>
                <c:pt idx="0">
                  <c:v>#REF!</c:v>
                </c:pt>
              </c:strCache>
            </c:strRef>
          </c:tx>
          <c:spPr>
            <a:ln w="28575" cap="rnd">
              <a:solidFill>
                <a:schemeClr val="accent4"/>
              </a:solidFill>
              <a:round/>
            </a:ln>
            <a:effectLst/>
          </c:spPr>
          <c:marker>
            <c:symbol val="none"/>
          </c:marker>
          <c:cat>
            <c:numRef>
              <c:f>Sheet1!$A$2:$A$6</c:f>
              <c:numCache>
                <c:formatCode>General</c:formatCode>
                <c:ptCount val="5"/>
                <c:pt idx="0">
                  <c:v>2013</c:v>
                </c:pt>
                <c:pt idx="1">
                  <c:v>2014</c:v>
                </c:pt>
                <c:pt idx="2">
                  <c:v>2015</c:v>
                </c:pt>
                <c:pt idx="3">
                  <c:v>2016</c:v>
                </c:pt>
                <c:pt idx="4">
                  <c:v>2017</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3-FDA2-4E88-B139-DD6D021DE501}"/>
            </c:ext>
          </c:extLst>
        </c:ser>
        <c:dLbls>
          <c:showLegendKey val="0"/>
          <c:showVal val="0"/>
          <c:showCatName val="0"/>
          <c:showSerName val="0"/>
          <c:showPercent val="0"/>
          <c:showBubbleSize val="0"/>
        </c:dLbls>
        <c:smooth val="0"/>
        <c:axId val="260686592"/>
        <c:axId val="260688128"/>
      </c:lineChart>
      <c:catAx>
        <c:axId val="26068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0688128"/>
        <c:crosses val="autoZero"/>
        <c:auto val="1"/>
        <c:lblAlgn val="ctr"/>
        <c:lblOffset val="100"/>
        <c:noMultiLvlLbl val="0"/>
      </c:catAx>
      <c:valAx>
        <c:axId val="260688128"/>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0686592"/>
        <c:crosses val="autoZero"/>
        <c:crossBetween val="between"/>
        <c:majorUnit val="5"/>
      </c:valAx>
      <c:spPr>
        <a:noFill/>
        <a:ln>
          <a:noFill/>
        </a:ln>
        <a:effectLst/>
      </c:spPr>
    </c:plotArea>
    <c:legend>
      <c:legendPos val="b"/>
      <c:legendEntry>
        <c:idx val="0"/>
        <c:delete val="1"/>
      </c:legendEntry>
      <c:legendEntry>
        <c:idx val="2"/>
        <c:delete val="1"/>
      </c:legendEntry>
      <c:layout>
        <c:manualLayout>
          <c:xMode val="edge"/>
          <c:yMode val="edge"/>
          <c:x val="3.4535052078292095E-3"/>
          <c:y val="0.90418307086614169"/>
          <c:w val="0.99654649479217083"/>
          <c:h val="7.3089656406585546E-2"/>
        </c:manualLayout>
      </c:layout>
      <c:overlay val="0"/>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400" b="1" dirty="0">
                <a:solidFill>
                  <a:sysClr val="windowText" lastClr="000000"/>
                </a:solidFill>
              </a:rPr>
              <a:t>Preferred method of watching online video</a:t>
            </a:r>
          </a:p>
        </c:rich>
      </c:tx>
      <c:layout>
        <c:manualLayout>
          <c:xMode val="edge"/>
          <c:yMode val="edge"/>
          <c:x val="0.36547385792238873"/>
          <c:y val="4.595906771688047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35140944099393606"/>
          <c:y val="0.25666815206637655"/>
          <c:w val="0.61285532812685495"/>
          <c:h val="0.64947399250263205"/>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'Screen preferences'!$H$3:$H$12</c:f>
              <c:strCache>
                <c:ptCount val="10"/>
                <c:pt idx="0">
                  <c:v>On Smart TV</c:v>
                </c:pt>
                <c:pt idx="1">
                  <c:v>On TV using SMP</c:v>
                </c:pt>
                <c:pt idx="2">
                  <c:v>On TV using gaming console</c:v>
                </c:pt>
                <c:pt idx="3">
                  <c:v>On computer</c:v>
                </c:pt>
                <c:pt idx="4">
                  <c:v>On TV using computer</c:v>
                </c:pt>
                <c:pt idx="5">
                  <c:v>On TV using DVD/Blu-ray player</c:v>
                </c:pt>
                <c:pt idx="6">
                  <c:v>On tablet</c:v>
                </c:pt>
                <c:pt idx="7">
                  <c:v>On smartphone</c:v>
                </c:pt>
                <c:pt idx="8">
                  <c:v>Other</c:v>
                </c:pt>
                <c:pt idx="9">
                  <c:v>No OTT TV viewing</c:v>
                </c:pt>
              </c:strCache>
            </c:strRef>
          </c:cat>
          <c:val>
            <c:numRef>
              <c:f>'Screen preferences'!$I$3:$I$12</c:f>
              <c:numCache>
                <c:formatCode>0%</c:formatCode>
                <c:ptCount val="10"/>
                <c:pt idx="0">
                  <c:v>0.2510940919037199</c:v>
                </c:pt>
                <c:pt idx="1">
                  <c:v>0.24890590809628008</c:v>
                </c:pt>
                <c:pt idx="2">
                  <c:v>0.11105032822757112</c:v>
                </c:pt>
                <c:pt idx="3">
                  <c:v>0.1061269146608315</c:v>
                </c:pt>
                <c:pt idx="4">
                  <c:v>9.4638949671772402E-2</c:v>
                </c:pt>
                <c:pt idx="5">
                  <c:v>6.2363238512035013E-2</c:v>
                </c:pt>
                <c:pt idx="6">
                  <c:v>3.7746170678336979E-2</c:v>
                </c:pt>
                <c:pt idx="7">
                  <c:v>2.5711159737417898E-2</c:v>
                </c:pt>
                <c:pt idx="8">
                  <c:v>6.5645514223194746E-3</c:v>
                </c:pt>
                <c:pt idx="9">
                  <c:v>5.5798687089715533E-2</c:v>
                </c:pt>
              </c:numCache>
            </c:numRef>
          </c:val>
          <c:extLst>
            <c:ext xmlns:c16="http://schemas.microsoft.com/office/drawing/2014/chart" uri="{C3380CC4-5D6E-409C-BE32-E72D297353CC}">
              <c16:uniqueId val="{00000000-5849-41CD-A275-0DCEAC3F048A}"/>
            </c:ext>
          </c:extLst>
        </c:ser>
        <c:dLbls>
          <c:dLblPos val="outEnd"/>
          <c:showLegendKey val="0"/>
          <c:showVal val="1"/>
          <c:showCatName val="0"/>
          <c:showSerName val="0"/>
          <c:showPercent val="0"/>
          <c:showBubbleSize val="0"/>
        </c:dLbls>
        <c:gapWidth val="119"/>
        <c:axId val="253133568"/>
        <c:axId val="253136256"/>
      </c:barChart>
      <c:catAx>
        <c:axId val="253133568"/>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253136256"/>
        <c:crosses val="autoZero"/>
        <c:auto val="1"/>
        <c:lblAlgn val="ctr"/>
        <c:lblOffset val="100"/>
        <c:noMultiLvlLbl val="0"/>
      </c:catAx>
      <c:valAx>
        <c:axId val="253136256"/>
        <c:scaling>
          <c:orientation val="minMax"/>
        </c:scaling>
        <c:delete val="0"/>
        <c:axPos val="t"/>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 internet adults</a:t>
                </a:r>
              </a:p>
            </c:rich>
          </c:tx>
          <c:layout>
            <c:manualLayout>
              <c:xMode val="edge"/>
              <c:yMode val="edge"/>
              <c:x val="0.34886050263294272"/>
              <c:y val="0.95151581994967049"/>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25313356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400" dirty="0">
                <a:solidFill>
                  <a:schemeClr val="tx1"/>
                </a:solidFill>
              </a:rPr>
              <a:t>Primary</a:t>
            </a:r>
            <a:r>
              <a:rPr lang="en-US" sz="1400" baseline="0" dirty="0">
                <a:solidFill>
                  <a:schemeClr val="tx1"/>
                </a:solidFill>
              </a:rPr>
              <a:t> type of service used to access video, by device</a:t>
            </a:r>
            <a:endParaRPr lang="en-US" sz="14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5769812039624079"/>
          <c:y val="0.18246699186991869"/>
          <c:w val="0.69021865210397082"/>
          <c:h val="0.37159284552845528"/>
        </c:manualLayout>
      </c:layout>
      <c:barChart>
        <c:barDir val="bar"/>
        <c:grouping val="percentStacked"/>
        <c:varyColors val="0"/>
        <c:ser>
          <c:idx val="0"/>
          <c:order val="0"/>
          <c:tx>
            <c:strRef>
              <c:f>Sheet1!$B$1</c:f>
              <c:strCache>
                <c:ptCount val="1"/>
                <c:pt idx="0">
                  <c:v>Subscription Streaming (e.g. Netflix, Hulu)</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Desktop/Laptop</c:v>
                </c:pt>
                <c:pt idx="1">
                  <c:v>Mobile Device</c:v>
                </c:pt>
                <c:pt idx="2">
                  <c:v>Television</c:v>
                </c:pt>
              </c:strCache>
            </c:strRef>
          </c:cat>
          <c:val>
            <c:numRef>
              <c:f>Sheet1!$B$2:$B$4</c:f>
              <c:numCache>
                <c:formatCode>General</c:formatCode>
                <c:ptCount val="3"/>
                <c:pt idx="0">
                  <c:v>0.42</c:v>
                </c:pt>
                <c:pt idx="1">
                  <c:v>0.57999999999999996</c:v>
                </c:pt>
                <c:pt idx="2">
                  <c:v>0.8</c:v>
                </c:pt>
              </c:numCache>
            </c:numRef>
          </c:val>
          <c:extLst>
            <c:ext xmlns:c16="http://schemas.microsoft.com/office/drawing/2014/chart" uri="{C3380CC4-5D6E-409C-BE32-E72D297353CC}">
              <c16:uniqueId val="{00000000-CE23-45F3-A2B1-014738A8B60C}"/>
            </c:ext>
          </c:extLst>
        </c:ser>
        <c:ser>
          <c:idx val="1"/>
          <c:order val="1"/>
          <c:tx>
            <c:strRef>
              <c:f>Sheet1!$C$1</c:f>
              <c:strCache>
                <c:ptCount val="1"/>
                <c:pt idx="0">
                  <c:v>video-sharing (e.g. YouTube, Vine)</c:v>
                </c:pt>
              </c:strCache>
            </c:strRef>
          </c:tx>
          <c:spPr>
            <a:solidFill>
              <a:srgbClr val="50C8A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Desktop/Laptop</c:v>
                </c:pt>
                <c:pt idx="1">
                  <c:v>Mobile Device</c:v>
                </c:pt>
                <c:pt idx="2">
                  <c:v>Television</c:v>
                </c:pt>
              </c:strCache>
            </c:strRef>
          </c:cat>
          <c:val>
            <c:numRef>
              <c:f>Sheet1!$C$2:$C$4</c:f>
              <c:numCache>
                <c:formatCode>General</c:formatCode>
                <c:ptCount val="3"/>
                <c:pt idx="0">
                  <c:v>0.34</c:v>
                </c:pt>
                <c:pt idx="1">
                  <c:v>0.22</c:v>
                </c:pt>
                <c:pt idx="2">
                  <c:v>0.1</c:v>
                </c:pt>
              </c:numCache>
            </c:numRef>
          </c:val>
          <c:extLst>
            <c:ext xmlns:c16="http://schemas.microsoft.com/office/drawing/2014/chart" uri="{C3380CC4-5D6E-409C-BE32-E72D297353CC}">
              <c16:uniqueId val="{00000001-CE23-45F3-A2B1-014738A8B60C}"/>
            </c:ext>
          </c:extLst>
        </c:ser>
        <c:ser>
          <c:idx val="2"/>
          <c:order val="2"/>
          <c:tx>
            <c:strRef>
              <c:f>Sheet1!$D$1</c:f>
              <c:strCache>
                <c:ptCount val="1"/>
                <c:pt idx="0">
                  <c:v>Digital Download or Rental (e.g. iTunes, Google Play)</c:v>
                </c:pt>
              </c:strCache>
            </c:strRef>
          </c:tx>
          <c:spPr>
            <a:solidFill>
              <a:srgbClr val="FAB98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Desktop/Laptop</c:v>
                </c:pt>
                <c:pt idx="1">
                  <c:v>Mobile Device</c:v>
                </c:pt>
                <c:pt idx="2">
                  <c:v>Television</c:v>
                </c:pt>
              </c:strCache>
            </c:strRef>
          </c:cat>
          <c:val>
            <c:numRef>
              <c:f>Sheet1!$D$2:$D$4</c:f>
              <c:numCache>
                <c:formatCode>General</c:formatCode>
                <c:ptCount val="3"/>
                <c:pt idx="0">
                  <c:v>0.04</c:v>
                </c:pt>
                <c:pt idx="1">
                  <c:v>0.03</c:v>
                </c:pt>
                <c:pt idx="2">
                  <c:v>0.03</c:v>
                </c:pt>
              </c:numCache>
            </c:numRef>
          </c:val>
          <c:extLst>
            <c:ext xmlns:c16="http://schemas.microsoft.com/office/drawing/2014/chart" uri="{C3380CC4-5D6E-409C-BE32-E72D297353CC}">
              <c16:uniqueId val="{00000002-CE23-45F3-A2B1-014738A8B60C}"/>
            </c:ext>
          </c:extLst>
        </c:ser>
        <c:ser>
          <c:idx val="3"/>
          <c:order val="3"/>
          <c:tx>
            <c:strRef>
              <c:f>Sheet1!$E$1</c:f>
              <c:strCache>
                <c:ptCount val="1"/>
                <c:pt idx="0">
                  <c:v>Other</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Desktop/Laptop</c:v>
                </c:pt>
                <c:pt idx="1">
                  <c:v>Mobile Device</c:v>
                </c:pt>
                <c:pt idx="2">
                  <c:v>Television</c:v>
                </c:pt>
              </c:strCache>
            </c:strRef>
          </c:cat>
          <c:val>
            <c:numRef>
              <c:f>Sheet1!$E$2:$E$4</c:f>
              <c:numCache>
                <c:formatCode>General</c:formatCode>
                <c:ptCount val="3"/>
                <c:pt idx="0">
                  <c:v>0.21</c:v>
                </c:pt>
                <c:pt idx="1">
                  <c:v>0.17</c:v>
                </c:pt>
                <c:pt idx="2">
                  <c:v>7.0000000000000007E-2</c:v>
                </c:pt>
              </c:numCache>
            </c:numRef>
          </c:val>
          <c:extLst>
            <c:ext xmlns:c16="http://schemas.microsoft.com/office/drawing/2014/chart" uri="{C3380CC4-5D6E-409C-BE32-E72D297353CC}">
              <c16:uniqueId val="{00000003-CE23-45F3-A2B1-014738A8B60C}"/>
            </c:ext>
          </c:extLst>
        </c:ser>
        <c:dLbls>
          <c:showLegendKey val="0"/>
          <c:showVal val="0"/>
          <c:showCatName val="0"/>
          <c:showSerName val="0"/>
          <c:showPercent val="0"/>
          <c:showBubbleSize val="0"/>
        </c:dLbls>
        <c:gapWidth val="150"/>
        <c:overlap val="100"/>
        <c:axId val="250819712"/>
        <c:axId val="250821248"/>
      </c:barChart>
      <c:catAx>
        <c:axId val="25081971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0821248"/>
        <c:crosses val="autoZero"/>
        <c:auto val="1"/>
        <c:lblAlgn val="ctr"/>
        <c:lblOffset val="100"/>
        <c:noMultiLvlLbl val="0"/>
      </c:catAx>
      <c:valAx>
        <c:axId val="2508212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0819712"/>
        <c:crosses val="autoZero"/>
        <c:crossBetween val="between"/>
      </c:valAx>
      <c:spPr>
        <a:noFill/>
        <a:ln>
          <a:noFill/>
        </a:ln>
        <a:effectLst/>
      </c:spPr>
    </c:plotArea>
    <c:legend>
      <c:legendPos val="b"/>
      <c:layout>
        <c:manualLayout>
          <c:xMode val="edge"/>
          <c:yMode val="edge"/>
          <c:x val="0.13068738777246797"/>
          <c:y val="0.67675121951219519"/>
          <c:w val="0.84832291717052866"/>
          <c:h val="0.2984682926829268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800"/>
          </a:pPr>
          <a:endParaRPr lang="en-US"/>
        </a:p>
      </c:txPr>
    </c:title>
    <c:autoTitleDeleted val="0"/>
    <c:plotArea>
      <c:layout/>
      <c:pieChart>
        <c:varyColors val="1"/>
        <c:ser>
          <c:idx val="0"/>
          <c:order val="0"/>
          <c:tx>
            <c:strRef>
              <c:f>Sheet1!$B$1</c:f>
              <c:strCache>
                <c:ptCount val="1"/>
                <c:pt idx="0">
                  <c:v>Share (%) of Smart TVs by OEM in U.S. Wi-Fi Households</c:v>
                </c:pt>
              </c:strCache>
            </c:strRef>
          </c:tx>
          <c:dPt>
            <c:idx val="0"/>
            <c:bubble3D val="0"/>
            <c:spPr>
              <a:solidFill>
                <a:schemeClr val="tx2">
                  <a:lumMod val="50000"/>
                </a:schemeClr>
              </a:solidFill>
            </c:spPr>
            <c:extLst>
              <c:ext xmlns:c16="http://schemas.microsoft.com/office/drawing/2014/chart" uri="{C3380CC4-5D6E-409C-BE32-E72D297353CC}">
                <c16:uniqueId val="{00000001-D6E9-441E-96F4-F72EFC1EC8BA}"/>
              </c:ext>
            </c:extLst>
          </c:dPt>
          <c:dPt>
            <c:idx val="1"/>
            <c:bubble3D val="0"/>
            <c:spPr>
              <a:solidFill>
                <a:schemeClr val="accent1">
                  <a:lumMod val="50000"/>
                </a:schemeClr>
              </a:solidFill>
            </c:spPr>
            <c:extLst>
              <c:ext xmlns:c16="http://schemas.microsoft.com/office/drawing/2014/chart" uri="{C3380CC4-5D6E-409C-BE32-E72D297353CC}">
                <c16:uniqueId val="{00000003-D6E9-441E-96F4-F72EFC1EC8BA}"/>
              </c:ext>
            </c:extLst>
          </c:dPt>
          <c:dPt>
            <c:idx val="2"/>
            <c:bubble3D val="0"/>
            <c:spPr>
              <a:solidFill>
                <a:schemeClr val="accent1"/>
              </a:solidFill>
            </c:spPr>
            <c:extLst>
              <c:ext xmlns:c16="http://schemas.microsoft.com/office/drawing/2014/chart" uri="{C3380CC4-5D6E-409C-BE32-E72D297353CC}">
                <c16:uniqueId val="{00000005-D6E9-441E-96F4-F72EFC1EC8BA}"/>
              </c:ext>
            </c:extLst>
          </c:dPt>
          <c:dPt>
            <c:idx val="3"/>
            <c:bubble3D val="0"/>
            <c:spPr>
              <a:solidFill>
                <a:schemeClr val="tx2">
                  <a:lumMod val="60000"/>
                  <a:lumOff val="40000"/>
                </a:schemeClr>
              </a:solidFill>
            </c:spPr>
            <c:extLst>
              <c:ext xmlns:c16="http://schemas.microsoft.com/office/drawing/2014/chart" uri="{C3380CC4-5D6E-409C-BE32-E72D297353CC}">
                <c16:uniqueId val="{00000007-D6E9-441E-96F4-F72EFC1EC8BA}"/>
              </c:ext>
            </c:extLst>
          </c:dPt>
          <c:dPt>
            <c:idx val="4"/>
            <c:bubble3D val="0"/>
            <c:spPr>
              <a:solidFill>
                <a:schemeClr val="tx2">
                  <a:lumMod val="40000"/>
                  <a:lumOff val="60000"/>
                </a:schemeClr>
              </a:solidFill>
            </c:spPr>
            <c:extLst>
              <c:ext xmlns:c16="http://schemas.microsoft.com/office/drawing/2014/chart" uri="{C3380CC4-5D6E-409C-BE32-E72D297353CC}">
                <c16:uniqueId val="{00000009-D6E9-441E-96F4-F72EFC1EC8BA}"/>
              </c:ext>
            </c:extLst>
          </c:dPt>
          <c:dPt>
            <c:idx val="5"/>
            <c:bubble3D val="0"/>
            <c:spPr>
              <a:solidFill>
                <a:schemeClr val="tx2">
                  <a:lumMod val="20000"/>
                  <a:lumOff val="80000"/>
                </a:schemeClr>
              </a:solidFill>
            </c:spPr>
            <c:extLst>
              <c:ext xmlns:c16="http://schemas.microsoft.com/office/drawing/2014/chart" uri="{C3380CC4-5D6E-409C-BE32-E72D297353CC}">
                <c16:uniqueId val="{0000000B-D6E9-441E-96F4-F72EFC1EC8BA}"/>
              </c:ext>
            </c:extLst>
          </c:dPt>
          <c:dPt>
            <c:idx val="6"/>
            <c:bubble3D val="0"/>
            <c:spPr>
              <a:solidFill>
                <a:schemeClr val="accent1">
                  <a:lumMod val="20000"/>
                  <a:lumOff val="80000"/>
                </a:schemeClr>
              </a:solidFill>
            </c:spPr>
            <c:extLst>
              <c:ext xmlns:c16="http://schemas.microsoft.com/office/drawing/2014/chart" uri="{C3380CC4-5D6E-409C-BE32-E72D297353CC}">
                <c16:uniqueId val="{0000000D-D6E9-441E-96F4-F72EFC1EC8BA}"/>
              </c:ext>
            </c:extLst>
          </c:dPt>
          <c:dPt>
            <c:idx val="7"/>
            <c:bubble3D val="0"/>
            <c:spPr>
              <a:solidFill>
                <a:schemeClr val="bg1">
                  <a:lumMod val="75000"/>
                </a:schemeClr>
              </a:solidFill>
            </c:spPr>
            <c:extLst>
              <c:ext xmlns:c16="http://schemas.microsoft.com/office/drawing/2014/chart" uri="{C3380CC4-5D6E-409C-BE32-E72D297353CC}">
                <c16:uniqueId val="{0000000F-D6E9-441E-96F4-F72EFC1EC8BA}"/>
              </c:ext>
            </c:extLst>
          </c:dPt>
          <c:dLbls>
            <c:dLbl>
              <c:idx val="0"/>
              <c:spPr/>
              <c:txPr>
                <a:bodyPr/>
                <a:lstStyle/>
                <a:p>
                  <a:pPr>
                    <a:defRPr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D6E9-441E-96F4-F72EFC1EC8BA}"/>
                </c:ext>
              </c:extLst>
            </c:dLbl>
            <c:dLbl>
              <c:idx val="1"/>
              <c:spPr/>
              <c:txPr>
                <a:bodyPr/>
                <a:lstStyle/>
                <a:p>
                  <a:pPr>
                    <a:defRPr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6E9-441E-96F4-F72EFC1EC8BA}"/>
                </c:ext>
              </c:extLst>
            </c:dLbl>
            <c:dLbl>
              <c:idx val="2"/>
              <c:spPr/>
              <c:txPr>
                <a:bodyPr/>
                <a:lstStyle/>
                <a:p>
                  <a:pPr>
                    <a:defRPr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D6E9-441E-96F4-F72EFC1EC8BA}"/>
                </c:ext>
              </c:extLst>
            </c:dLbl>
            <c:dLbl>
              <c:idx val="3"/>
              <c:spPr/>
              <c:txPr>
                <a:bodyPr/>
                <a:lstStyle/>
                <a:p>
                  <a:pPr>
                    <a:defRPr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7-D6E9-441E-96F4-F72EFC1EC8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Sheet1!$A$2:$A$9</c:f>
              <c:strCache>
                <c:ptCount val="8"/>
                <c:pt idx="0">
                  <c:v>Samsung</c:v>
                </c:pt>
                <c:pt idx="1">
                  <c:v>Vizio</c:v>
                </c:pt>
                <c:pt idx="2">
                  <c:v>LG</c:v>
                </c:pt>
                <c:pt idx="3">
                  <c:v>Sony</c:v>
                </c:pt>
                <c:pt idx="4">
                  <c:v>alcatel</c:v>
                </c:pt>
                <c:pt idx="5">
                  <c:v>Sharp</c:v>
                </c:pt>
                <c:pt idx="6">
                  <c:v>Panasonic</c:v>
                </c:pt>
                <c:pt idx="7">
                  <c:v>Other</c:v>
                </c:pt>
              </c:strCache>
            </c:strRef>
          </c:cat>
          <c:val>
            <c:numRef>
              <c:f>Sheet1!$B$2:$B$9</c:f>
              <c:numCache>
                <c:formatCode>0%</c:formatCode>
                <c:ptCount val="8"/>
                <c:pt idx="0">
                  <c:v>0.33</c:v>
                </c:pt>
                <c:pt idx="1">
                  <c:v>0.3</c:v>
                </c:pt>
                <c:pt idx="2">
                  <c:v>0.1</c:v>
                </c:pt>
                <c:pt idx="3">
                  <c:v>7.0000000000000007E-2</c:v>
                </c:pt>
                <c:pt idx="4">
                  <c:v>0.05</c:v>
                </c:pt>
                <c:pt idx="5">
                  <c:v>0.04</c:v>
                </c:pt>
                <c:pt idx="6">
                  <c:v>0.03</c:v>
                </c:pt>
                <c:pt idx="7">
                  <c:v>0.08</c:v>
                </c:pt>
              </c:numCache>
            </c:numRef>
          </c:val>
          <c:extLst>
            <c:ext xmlns:c16="http://schemas.microsoft.com/office/drawing/2014/chart" uri="{C3380CC4-5D6E-409C-BE32-E72D297353CC}">
              <c16:uniqueId val="{00000010-D6E9-441E-96F4-F72EFC1EC8B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US</a:t>
            </a:r>
            <a:r>
              <a:rPr lang="en-US" sz="1800" b="1" baseline="0" dirty="0">
                <a:solidFill>
                  <a:schemeClr val="tx1"/>
                </a:solidFill>
              </a:rPr>
              <a:t> Connected TV Users, % By Device (2017)</a:t>
            </a:r>
            <a:endParaRPr lang="en-US" sz="1800" b="1" dirty="0">
              <a:solidFill>
                <a:schemeClr val="tx1"/>
              </a:solidFill>
            </a:endParaRPr>
          </a:p>
        </c:rich>
      </c:tx>
      <c:layout>
        <c:manualLayout>
          <c:xMode val="edge"/>
          <c:yMode val="edge"/>
          <c:x val="0.11376033464566929"/>
          <c:y val="4.755273033945689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498113517060367"/>
          <c:y val="0.22671419443494292"/>
          <c:w val="0.51045456036745396"/>
          <c:h val="0.68536963933269346"/>
        </c:manualLayout>
      </c:layout>
      <c:pieChart>
        <c:varyColors val="1"/>
        <c:ser>
          <c:idx val="0"/>
          <c:order val="0"/>
          <c:tx>
            <c:strRef>
              <c:f>Sheet1!$B$1</c:f>
              <c:strCache>
                <c:ptCount val="1"/>
                <c:pt idx="0">
                  <c:v># purchased</c:v>
                </c:pt>
              </c:strCache>
            </c:strRef>
          </c:tx>
          <c:dPt>
            <c:idx val="0"/>
            <c:bubble3D val="0"/>
            <c:spPr>
              <a:solidFill>
                <a:schemeClr val="tx2">
                  <a:lumMod val="75000"/>
                </a:schemeClr>
              </a:solidFill>
              <a:ln w="19050">
                <a:solidFill>
                  <a:schemeClr val="lt1"/>
                </a:solidFill>
              </a:ln>
              <a:effectLst/>
            </c:spPr>
            <c:extLst>
              <c:ext xmlns:c16="http://schemas.microsoft.com/office/drawing/2014/chart" uri="{C3380CC4-5D6E-409C-BE32-E72D297353CC}">
                <c16:uniqueId val="{00000001-FA37-4994-B467-A44A14A0ADCE}"/>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2-FA37-4994-B467-A44A14A0ADCE}"/>
              </c:ext>
            </c:extLst>
          </c:dPt>
          <c:dPt>
            <c:idx val="2"/>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FA37-4994-B467-A44A14A0ADCE}"/>
              </c:ext>
            </c:extLst>
          </c:dPt>
          <c:dPt>
            <c:idx val="3"/>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4-FA37-4994-B467-A44A14A0AD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Roku</c:v>
                </c:pt>
                <c:pt idx="1">
                  <c:v>Google Chromecast</c:v>
                </c:pt>
                <c:pt idx="2">
                  <c:v>Amazon Fire TV</c:v>
                </c:pt>
                <c:pt idx="3">
                  <c:v>Apple TV</c:v>
                </c:pt>
              </c:strCache>
            </c:strRef>
          </c:cat>
          <c:val>
            <c:numRef>
              <c:f>Sheet1!$B$2:$B$5</c:f>
              <c:numCache>
                <c:formatCode>General</c:formatCode>
                <c:ptCount val="4"/>
                <c:pt idx="0">
                  <c:v>38.9</c:v>
                </c:pt>
                <c:pt idx="1">
                  <c:v>36.9</c:v>
                </c:pt>
                <c:pt idx="2">
                  <c:v>35.799999999999997</c:v>
                </c:pt>
                <c:pt idx="3">
                  <c:v>21.3</c:v>
                </c:pt>
              </c:numCache>
            </c:numRef>
          </c:val>
          <c:extLst>
            <c:ext xmlns:c16="http://schemas.microsoft.com/office/drawing/2014/chart" uri="{C3380CC4-5D6E-409C-BE32-E72D297353CC}">
              <c16:uniqueId val="{00000000-FA37-4994-B467-A44A14A0ADC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baseline="0" dirty="0"/>
              <a:t>Aggregate Weekly Hours (MM) </a:t>
            </a:r>
          </a:p>
          <a:p>
            <a:pPr>
              <a:defRPr sz="1400"/>
            </a:pPr>
            <a:r>
              <a:rPr lang="en-US" sz="1400" baseline="0" dirty="0"/>
              <a:t>of Internet Video Consumption by Device</a:t>
            </a:r>
          </a:p>
        </c:rich>
      </c:tx>
      <c:layout>
        <c:manualLayout>
          <c:xMode val="edge"/>
          <c:yMode val="edge"/>
          <c:x val="0.27136034922362895"/>
          <c:y val="2.1874999999999999E-2"/>
        </c:manualLayout>
      </c:layout>
      <c:overlay val="0"/>
    </c:title>
    <c:autoTitleDeleted val="0"/>
    <c:plotArea>
      <c:layout>
        <c:manualLayout>
          <c:layoutTarget val="inner"/>
          <c:xMode val="edge"/>
          <c:yMode val="edge"/>
          <c:x val="1.7258596158362505E-2"/>
          <c:y val="0.16409375000000001"/>
          <c:w val="0.96548280768327499"/>
          <c:h val="0.67430708661417327"/>
        </c:manualLayout>
      </c:layout>
      <c:barChart>
        <c:barDir val="col"/>
        <c:grouping val="clustered"/>
        <c:varyColors val="0"/>
        <c:ser>
          <c:idx val="0"/>
          <c:order val="0"/>
          <c:tx>
            <c:strRef>
              <c:f>Sheet1!$B$1</c:f>
              <c:strCache>
                <c:ptCount val="1"/>
                <c:pt idx="0">
                  <c:v>Series 1</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1-04E4-4A4D-B3FF-BF119AA0BC4E}"/>
              </c:ext>
            </c:extLst>
          </c:dPt>
          <c:dPt>
            <c:idx val="1"/>
            <c:invertIfNegative val="0"/>
            <c:bubble3D val="0"/>
            <c:extLst>
              <c:ext xmlns:c16="http://schemas.microsoft.com/office/drawing/2014/chart" uri="{C3380CC4-5D6E-409C-BE32-E72D297353CC}">
                <c16:uniqueId val="{00000002-04E4-4A4D-B3FF-BF119AA0BC4E}"/>
              </c:ext>
            </c:extLst>
          </c:dPt>
          <c:dPt>
            <c:idx val="2"/>
            <c:invertIfNegative val="0"/>
            <c:bubble3D val="0"/>
            <c:extLst>
              <c:ext xmlns:c16="http://schemas.microsoft.com/office/drawing/2014/chart" uri="{C3380CC4-5D6E-409C-BE32-E72D297353CC}">
                <c16:uniqueId val="{00000003-04E4-4A4D-B3FF-BF119AA0BC4E}"/>
              </c:ext>
            </c:extLst>
          </c:dPt>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Roku</c:v>
                </c:pt>
                <c:pt idx="1">
                  <c:v>Amazon Fire TV/Stick</c:v>
                </c:pt>
                <c:pt idx="2">
                  <c:v>PlayStation</c:v>
                </c:pt>
                <c:pt idx="3">
                  <c:v>Samsung Smart TV</c:v>
                </c:pt>
                <c:pt idx="4">
                  <c:v>Xbox</c:v>
                </c:pt>
                <c:pt idx="5">
                  <c:v>Vizio Smart TV</c:v>
                </c:pt>
                <c:pt idx="6">
                  <c:v>LG Smart TV</c:v>
                </c:pt>
                <c:pt idx="7">
                  <c:v>Apple TV</c:v>
                </c:pt>
                <c:pt idx="8">
                  <c:v>Google Chromecast</c:v>
                </c:pt>
                <c:pt idx="9">
                  <c:v>Sony</c:v>
                </c:pt>
              </c:strCache>
            </c:strRef>
          </c:cat>
          <c:val>
            <c:numRef>
              <c:f>Sheet1!$B$2:$B$11</c:f>
              <c:numCache>
                <c:formatCode>0</c:formatCode>
                <c:ptCount val="10"/>
                <c:pt idx="0">
                  <c:v>118</c:v>
                </c:pt>
                <c:pt idx="1">
                  <c:v>78</c:v>
                </c:pt>
                <c:pt idx="2">
                  <c:v>76</c:v>
                </c:pt>
                <c:pt idx="3">
                  <c:v>65</c:v>
                </c:pt>
                <c:pt idx="4">
                  <c:v>64</c:v>
                </c:pt>
                <c:pt idx="5">
                  <c:v>38</c:v>
                </c:pt>
                <c:pt idx="6">
                  <c:v>37</c:v>
                </c:pt>
                <c:pt idx="7">
                  <c:v>27</c:v>
                </c:pt>
                <c:pt idx="8">
                  <c:v>24</c:v>
                </c:pt>
                <c:pt idx="9">
                  <c:v>17</c:v>
                </c:pt>
              </c:numCache>
            </c:numRef>
          </c:val>
          <c:extLst>
            <c:ext xmlns:c16="http://schemas.microsoft.com/office/drawing/2014/chart" uri="{C3380CC4-5D6E-409C-BE32-E72D297353CC}">
              <c16:uniqueId val="{00000004-04E4-4A4D-B3FF-BF119AA0BC4E}"/>
            </c:ext>
          </c:extLst>
        </c:ser>
        <c:dLbls>
          <c:showLegendKey val="0"/>
          <c:showVal val="0"/>
          <c:showCatName val="0"/>
          <c:showSerName val="0"/>
          <c:showPercent val="0"/>
          <c:showBubbleSize val="0"/>
        </c:dLbls>
        <c:gapWidth val="150"/>
        <c:axId val="266902528"/>
        <c:axId val="266904320"/>
      </c:barChart>
      <c:catAx>
        <c:axId val="266902528"/>
        <c:scaling>
          <c:orientation val="minMax"/>
        </c:scaling>
        <c:delete val="0"/>
        <c:axPos val="b"/>
        <c:numFmt formatCode="General" sourceLinked="1"/>
        <c:majorTickMark val="out"/>
        <c:minorTickMark val="none"/>
        <c:tickLblPos val="nextTo"/>
        <c:txPr>
          <a:bodyPr/>
          <a:lstStyle/>
          <a:p>
            <a:pPr>
              <a:defRPr sz="1100" b="1"/>
            </a:pPr>
            <a:endParaRPr lang="en-US"/>
          </a:p>
        </c:txPr>
        <c:crossAx val="266904320"/>
        <c:crosses val="autoZero"/>
        <c:auto val="1"/>
        <c:lblAlgn val="ctr"/>
        <c:lblOffset val="100"/>
        <c:noMultiLvlLbl val="0"/>
      </c:catAx>
      <c:valAx>
        <c:axId val="266904320"/>
        <c:scaling>
          <c:orientation val="minMax"/>
        </c:scaling>
        <c:delete val="1"/>
        <c:axPos val="l"/>
        <c:numFmt formatCode="0" sourceLinked="1"/>
        <c:majorTickMark val="out"/>
        <c:minorTickMark val="none"/>
        <c:tickLblPos val="nextTo"/>
        <c:crossAx val="2669025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0203248496972201E-2"/>
          <c:y val="7.4405842221405394E-2"/>
          <c:w val="0.96835850157460057"/>
          <c:h val="0.80756957812320507"/>
        </c:manualLayout>
      </c:layout>
      <c:barChart>
        <c:barDir val="col"/>
        <c:grouping val="clustered"/>
        <c:varyColors val="0"/>
        <c:ser>
          <c:idx val="0"/>
          <c:order val="0"/>
          <c:tx>
            <c:strRef>
              <c:f>Sheet1!$B$1</c:f>
              <c:strCache>
                <c:ptCount val="1"/>
                <c:pt idx="0">
                  <c:v>#</c:v>
                </c:pt>
              </c:strCache>
            </c:strRef>
          </c:tx>
          <c:spPr>
            <a:gradFill flip="none" rotWithShape="1">
              <a:gsLst>
                <a:gs pos="0">
                  <a:srgbClr val="3682B4"/>
                </a:gs>
                <a:gs pos="100000">
                  <a:srgbClr val="0765A3"/>
                </a:gs>
              </a:gsLst>
              <a:lin ang="0" scaled="0"/>
              <a:tileRect/>
            </a:gradFill>
          </c:spPr>
          <c:invertIfNegative val="0"/>
          <c:dLbls>
            <c:spPr>
              <a:noFill/>
              <a:ln>
                <a:noFill/>
              </a:ln>
              <a:effectLst/>
            </c:spPr>
            <c:txPr>
              <a:bodyPr/>
              <a:lstStyle/>
              <a:p>
                <a:pPr>
                  <a:defRPr sz="1600" b="1">
                    <a:solidFill>
                      <a:srgbClr val="0765A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c:formatCode>
                <c:ptCount val="5"/>
                <c:pt idx="0">
                  <c:v>135.4</c:v>
                </c:pt>
                <c:pt idx="1">
                  <c:v>148.69999999999999</c:v>
                </c:pt>
                <c:pt idx="2">
                  <c:v>156</c:v>
                </c:pt>
                <c:pt idx="3">
                  <c:v>160.4</c:v>
                </c:pt>
                <c:pt idx="4">
                  <c:v>164</c:v>
                </c:pt>
              </c:numCache>
            </c:numRef>
          </c:val>
          <c:extLst>
            <c:ext xmlns:c16="http://schemas.microsoft.com/office/drawing/2014/chart" uri="{C3380CC4-5D6E-409C-BE32-E72D297353CC}">
              <c16:uniqueId val="{00000000-B546-4A75-8936-BBEA6E2AF1DB}"/>
            </c:ext>
          </c:extLst>
        </c:ser>
        <c:dLbls>
          <c:showLegendKey val="0"/>
          <c:showVal val="0"/>
          <c:showCatName val="0"/>
          <c:showSerName val="0"/>
          <c:showPercent val="0"/>
          <c:showBubbleSize val="0"/>
        </c:dLbls>
        <c:gapWidth val="100"/>
        <c:overlap val="-20"/>
        <c:axId val="268066176"/>
        <c:axId val="268072064"/>
      </c:barChart>
      <c:catAx>
        <c:axId val="268066176"/>
        <c:scaling>
          <c:orientation val="minMax"/>
        </c:scaling>
        <c:delete val="0"/>
        <c:axPos val="b"/>
        <c:numFmt formatCode="General" sourceLinked="0"/>
        <c:majorTickMark val="out"/>
        <c:minorTickMark val="none"/>
        <c:tickLblPos val="nextTo"/>
        <c:spPr>
          <a:ln>
            <a:solidFill>
              <a:srgbClr val="8395A2"/>
            </a:solidFill>
          </a:ln>
        </c:spPr>
        <c:txPr>
          <a:bodyPr rot="0" vert="horz"/>
          <a:lstStyle/>
          <a:p>
            <a:pPr>
              <a:defRPr sz="1200" b="1">
                <a:solidFill>
                  <a:srgbClr val="0765A3"/>
                </a:solidFill>
              </a:defRPr>
            </a:pPr>
            <a:endParaRPr lang="en-US"/>
          </a:p>
        </c:txPr>
        <c:crossAx val="268072064"/>
        <c:crosses val="autoZero"/>
        <c:auto val="1"/>
        <c:lblAlgn val="ctr"/>
        <c:lblOffset val="100"/>
        <c:noMultiLvlLbl val="0"/>
      </c:catAx>
      <c:valAx>
        <c:axId val="268072064"/>
        <c:scaling>
          <c:orientation val="minMax"/>
        </c:scaling>
        <c:delete val="1"/>
        <c:axPos val="l"/>
        <c:numFmt formatCode="#,##0.0" sourceLinked="1"/>
        <c:majorTickMark val="out"/>
        <c:minorTickMark val="none"/>
        <c:tickLblPos val="nextTo"/>
        <c:crossAx val="268066176"/>
        <c:crosses val="autoZero"/>
        <c:crossBetween val="between"/>
      </c:val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sng" strike="noStrike" kern="1200" spc="0" baseline="0">
                <a:solidFill>
                  <a:schemeClr val="tx1"/>
                </a:solidFill>
                <a:latin typeface="+mn-lt"/>
                <a:ea typeface="+mn-ea"/>
                <a:cs typeface="+mn-cs"/>
              </a:defRPr>
            </a:pPr>
            <a:r>
              <a:rPr lang="en-US" b="1" u="sng" dirty="0">
                <a:solidFill>
                  <a:schemeClr val="tx1"/>
                </a:solidFill>
              </a:rPr>
              <a:t>Frequency of Viewing</a:t>
            </a:r>
          </a:p>
        </c:rich>
      </c:tx>
      <c:layout>
        <c:manualLayout>
          <c:xMode val="edge"/>
          <c:yMode val="edge"/>
          <c:x val="0.34205703051288822"/>
          <c:y val="0.12251188696751046"/>
        </c:manualLayout>
      </c:layout>
      <c:overlay val="0"/>
      <c:spPr>
        <a:noFill/>
        <a:ln>
          <a:noFill/>
        </a:ln>
        <a:effectLst/>
      </c:spPr>
      <c:txPr>
        <a:bodyPr rot="0" spcFirstLastPara="1" vertOverflow="ellipsis" vert="horz" wrap="square" anchor="ctr" anchorCtr="1"/>
        <a:lstStyle/>
        <a:p>
          <a:pPr>
            <a:defRPr sz="1862" b="1" i="0" u="sng"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Frequently (1x+ wk)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Online Video Subscription</c:v>
                </c:pt>
                <c:pt idx="1">
                  <c:v>Network TV Apps</c:v>
                </c:pt>
                <c:pt idx="2">
                  <c:v>Pay-TV VOD</c:v>
                </c:pt>
                <c:pt idx="3">
                  <c:v>TV Everywhere</c:v>
                </c:pt>
              </c:strCache>
            </c:strRef>
          </c:cat>
          <c:val>
            <c:numRef>
              <c:f>Sheet1!$B$2:$B$5</c:f>
              <c:numCache>
                <c:formatCode>0%</c:formatCode>
                <c:ptCount val="4"/>
                <c:pt idx="0">
                  <c:v>0.5</c:v>
                </c:pt>
                <c:pt idx="1">
                  <c:v>0.49</c:v>
                </c:pt>
                <c:pt idx="2">
                  <c:v>0.25</c:v>
                </c:pt>
                <c:pt idx="3">
                  <c:v>0.22</c:v>
                </c:pt>
              </c:numCache>
            </c:numRef>
          </c:val>
          <c:extLst>
            <c:ext xmlns:c16="http://schemas.microsoft.com/office/drawing/2014/chart" uri="{C3380CC4-5D6E-409C-BE32-E72D297353CC}">
              <c16:uniqueId val="{00000000-413B-4940-BCAE-2D32121996A9}"/>
            </c:ext>
          </c:extLst>
        </c:ser>
        <c:ser>
          <c:idx val="1"/>
          <c:order val="1"/>
          <c:tx>
            <c:strRef>
              <c:f>Sheet1!$C$1</c:f>
              <c:strCache>
                <c:ptCount val="1"/>
                <c:pt idx="0">
                  <c:v>Infrequently (less than 1x wk)</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Online Video Subscription</c:v>
                </c:pt>
                <c:pt idx="1">
                  <c:v>Network TV Apps</c:v>
                </c:pt>
                <c:pt idx="2">
                  <c:v>Pay-TV VOD</c:v>
                </c:pt>
                <c:pt idx="3">
                  <c:v>TV Everywhere</c:v>
                </c:pt>
              </c:strCache>
            </c:strRef>
          </c:cat>
          <c:val>
            <c:numRef>
              <c:f>Sheet1!$C$2:$C$5</c:f>
              <c:numCache>
                <c:formatCode>0%</c:formatCode>
                <c:ptCount val="4"/>
                <c:pt idx="0">
                  <c:v>0.18</c:v>
                </c:pt>
                <c:pt idx="1">
                  <c:v>0.21</c:v>
                </c:pt>
                <c:pt idx="2">
                  <c:v>0.19</c:v>
                </c:pt>
                <c:pt idx="3">
                  <c:v>0.22</c:v>
                </c:pt>
              </c:numCache>
            </c:numRef>
          </c:val>
          <c:extLst>
            <c:ext xmlns:c16="http://schemas.microsoft.com/office/drawing/2014/chart" uri="{C3380CC4-5D6E-409C-BE32-E72D297353CC}">
              <c16:uniqueId val="{00000001-413B-4940-BCAE-2D32121996A9}"/>
            </c:ext>
          </c:extLst>
        </c:ser>
        <c:ser>
          <c:idx val="2"/>
          <c:order val="2"/>
          <c:tx>
            <c:strRef>
              <c:f>Sheet1!$D$1</c:f>
              <c:strCache>
                <c:ptCount val="1"/>
                <c:pt idx="0">
                  <c:v>Never</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Online Video Subscription</c:v>
                </c:pt>
                <c:pt idx="1">
                  <c:v>Network TV Apps</c:v>
                </c:pt>
                <c:pt idx="2">
                  <c:v>Pay-TV VOD</c:v>
                </c:pt>
                <c:pt idx="3">
                  <c:v>TV Everywhere</c:v>
                </c:pt>
              </c:strCache>
            </c:strRef>
          </c:cat>
          <c:val>
            <c:numRef>
              <c:f>Sheet1!$D$2:$D$5</c:f>
              <c:numCache>
                <c:formatCode>0%</c:formatCode>
                <c:ptCount val="4"/>
                <c:pt idx="0">
                  <c:v>0.32</c:v>
                </c:pt>
                <c:pt idx="1">
                  <c:v>0.3</c:v>
                </c:pt>
                <c:pt idx="2">
                  <c:v>0.56000000000000005</c:v>
                </c:pt>
                <c:pt idx="3">
                  <c:v>0.56000000000000005</c:v>
                </c:pt>
              </c:numCache>
            </c:numRef>
          </c:val>
          <c:extLst>
            <c:ext xmlns:c16="http://schemas.microsoft.com/office/drawing/2014/chart" uri="{C3380CC4-5D6E-409C-BE32-E72D297353CC}">
              <c16:uniqueId val="{00000002-413B-4940-BCAE-2D32121996A9}"/>
            </c:ext>
          </c:extLst>
        </c:ser>
        <c:dLbls>
          <c:showLegendKey val="0"/>
          <c:showVal val="0"/>
          <c:showCatName val="0"/>
          <c:showSerName val="0"/>
          <c:showPercent val="0"/>
          <c:showBubbleSize val="0"/>
        </c:dLbls>
        <c:gapWidth val="219"/>
        <c:overlap val="-27"/>
        <c:axId val="268206464"/>
        <c:axId val="268208000"/>
      </c:barChart>
      <c:catAx>
        <c:axId val="2682064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68208000"/>
        <c:crosses val="autoZero"/>
        <c:auto val="1"/>
        <c:lblAlgn val="ctr"/>
        <c:lblOffset val="100"/>
        <c:noMultiLvlLbl val="0"/>
      </c:catAx>
      <c:valAx>
        <c:axId val="268208000"/>
        <c:scaling>
          <c:orientation val="minMax"/>
          <c:max val="1"/>
        </c:scaling>
        <c:delete val="1"/>
        <c:axPos val="l"/>
        <c:numFmt formatCode="0%" sourceLinked="1"/>
        <c:majorTickMark val="none"/>
        <c:minorTickMark val="none"/>
        <c:tickLblPos val="nextTo"/>
        <c:crossAx val="268206464"/>
        <c:crosses val="autoZero"/>
        <c:crossBetween val="between"/>
      </c:valAx>
      <c:spPr>
        <a:noFill/>
        <a:ln>
          <a:noFill/>
        </a:ln>
        <a:effectLst/>
      </c:spPr>
    </c:plotArea>
    <c:legend>
      <c:legendPos val="b"/>
      <c:layout>
        <c:manualLayout>
          <c:xMode val="edge"/>
          <c:yMode val="edge"/>
          <c:x val="0.16846456497726123"/>
          <c:y val="0.93792434241689016"/>
          <c:w val="0.6533591476533307"/>
          <c:h val="6.207565758310983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r>
              <a:rPr lang="en-US" sz="1600" b="1" u="sng" dirty="0">
                <a:solidFill>
                  <a:schemeClr val="tx1"/>
                </a:solidFill>
              </a:rPr>
              <a:t>Number</a:t>
            </a:r>
            <a:r>
              <a:rPr lang="en-US" sz="1600" b="1" u="sng" baseline="0" dirty="0">
                <a:solidFill>
                  <a:schemeClr val="tx1"/>
                </a:solidFill>
              </a:rPr>
              <a:t> of Subscriptions</a:t>
            </a:r>
            <a:r>
              <a:rPr lang="en-US" sz="1100" b="1" u="sng" baseline="0" dirty="0">
                <a:solidFill>
                  <a:schemeClr val="tx1"/>
                </a:solidFill>
              </a:rPr>
              <a:t>*</a:t>
            </a:r>
            <a:endParaRPr lang="en-US" sz="1600" b="1" u="sng" dirty="0">
              <a:solidFill>
                <a:schemeClr val="tx1"/>
              </a:solidFill>
            </a:endParaRPr>
          </a:p>
        </c:rich>
      </c:tx>
      <c:layout>
        <c:manualLayout>
          <c:xMode val="edge"/>
          <c:yMode val="edge"/>
          <c:x val="0.35678600874021449"/>
          <c:y val="3.1719172928809811E-2"/>
        </c:manualLayout>
      </c:layout>
      <c:overlay val="0"/>
      <c:spPr>
        <a:noFill/>
        <a:ln>
          <a:noFill/>
        </a:ln>
        <a:effectLst/>
      </c:spPr>
      <c:txPr>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2015</c:v>
                </c:pt>
                <c:pt idx="1">
                  <c:v>2016</c:v>
                </c:pt>
                <c:pt idx="2">
                  <c:v>2017</c:v>
                </c:pt>
              </c:numCache>
            </c:numRef>
          </c:cat>
          <c:val>
            <c:numRef>
              <c:f>Sheet1!$B$2:$B$4</c:f>
              <c:numCache>
                <c:formatCode>0%</c:formatCode>
                <c:ptCount val="3"/>
                <c:pt idx="0">
                  <c:v>0.6</c:v>
                </c:pt>
                <c:pt idx="1">
                  <c:v>0.45</c:v>
                </c:pt>
                <c:pt idx="2">
                  <c:v>0.37</c:v>
                </c:pt>
              </c:numCache>
            </c:numRef>
          </c:val>
          <c:extLst>
            <c:ext xmlns:c16="http://schemas.microsoft.com/office/drawing/2014/chart" uri="{C3380CC4-5D6E-409C-BE32-E72D297353CC}">
              <c16:uniqueId val="{00000000-6C00-41C1-9BF2-48A1585B18E3}"/>
            </c:ext>
          </c:extLst>
        </c:ser>
        <c:ser>
          <c:idx val="1"/>
          <c:order val="1"/>
          <c:tx>
            <c:strRef>
              <c:f>Sheet1!$C$1</c:f>
              <c:strCache>
                <c:ptCount val="1"/>
                <c:pt idx="0">
                  <c:v>Two</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2015</c:v>
                </c:pt>
                <c:pt idx="1">
                  <c:v>2016</c:v>
                </c:pt>
                <c:pt idx="2">
                  <c:v>2017</c:v>
                </c:pt>
              </c:numCache>
            </c:numRef>
          </c:cat>
          <c:val>
            <c:numRef>
              <c:f>Sheet1!$C$2:$C$4</c:f>
              <c:numCache>
                <c:formatCode>0%</c:formatCode>
                <c:ptCount val="3"/>
                <c:pt idx="0">
                  <c:v>0.36</c:v>
                </c:pt>
                <c:pt idx="1">
                  <c:v>0.34</c:v>
                </c:pt>
                <c:pt idx="2">
                  <c:v>0.31</c:v>
                </c:pt>
              </c:numCache>
            </c:numRef>
          </c:val>
          <c:extLst>
            <c:ext xmlns:c16="http://schemas.microsoft.com/office/drawing/2014/chart" uri="{C3380CC4-5D6E-409C-BE32-E72D297353CC}">
              <c16:uniqueId val="{00000001-6C00-41C1-9BF2-48A1585B18E3}"/>
            </c:ext>
          </c:extLst>
        </c:ser>
        <c:ser>
          <c:idx val="2"/>
          <c:order val="2"/>
          <c:tx>
            <c:strRef>
              <c:f>Sheet1!$D$1</c:f>
              <c:strCache>
                <c:ptCount val="1"/>
                <c:pt idx="0">
                  <c:v>Three or more</c:v>
                </c:pt>
              </c:strCache>
            </c:strRef>
          </c:tx>
          <c:spPr>
            <a:solidFill>
              <a:srgbClr val="FAB982"/>
            </a:solidFill>
            <a:ln w="190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2015</c:v>
                </c:pt>
                <c:pt idx="1">
                  <c:v>2016</c:v>
                </c:pt>
                <c:pt idx="2">
                  <c:v>2017</c:v>
                </c:pt>
              </c:numCache>
            </c:numRef>
          </c:cat>
          <c:val>
            <c:numRef>
              <c:f>Sheet1!$D$2:$D$4</c:f>
              <c:numCache>
                <c:formatCode>0%</c:formatCode>
                <c:ptCount val="3"/>
                <c:pt idx="0">
                  <c:v>0.04</c:v>
                </c:pt>
                <c:pt idx="1">
                  <c:v>0.21</c:v>
                </c:pt>
                <c:pt idx="2">
                  <c:v>0.32</c:v>
                </c:pt>
              </c:numCache>
            </c:numRef>
          </c:val>
          <c:extLst>
            <c:ext xmlns:c16="http://schemas.microsoft.com/office/drawing/2014/chart" uri="{C3380CC4-5D6E-409C-BE32-E72D297353CC}">
              <c16:uniqueId val="{00000002-6C00-41C1-9BF2-48A1585B18E3}"/>
            </c:ext>
          </c:extLst>
        </c:ser>
        <c:dLbls>
          <c:showLegendKey val="0"/>
          <c:showVal val="0"/>
          <c:showCatName val="0"/>
          <c:showSerName val="0"/>
          <c:showPercent val="0"/>
          <c:showBubbleSize val="0"/>
        </c:dLbls>
        <c:gapWidth val="219"/>
        <c:overlap val="-27"/>
        <c:axId val="268283904"/>
        <c:axId val="268285440"/>
      </c:barChart>
      <c:catAx>
        <c:axId val="2682839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68285440"/>
        <c:crosses val="autoZero"/>
        <c:auto val="1"/>
        <c:lblAlgn val="ctr"/>
        <c:lblOffset val="100"/>
        <c:noMultiLvlLbl val="0"/>
      </c:catAx>
      <c:valAx>
        <c:axId val="26828544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68283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8909501088686"/>
          <c:y val="0.10651539549052863"/>
          <c:w val="0.55807378244386119"/>
          <c:h val="0.67536825001438161"/>
        </c:manualLayout>
      </c:layout>
      <c:doughnutChart>
        <c:varyColors val="1"/>
        <c:ser>
          <c:idx val="0"/>
          <c:order val="0"/>
          <c:tx>
            <c:strRef>
              <c:f>Sheet1!$B$1</c:f>
              <c:strCache>
                <c:ptCount val="1"/>
                <c:pt idx="0">
                  <c:v>Sales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099-47F6-B3C9-6B541DB133C9}"/>
              </c:ext>
            </c:extLst>
          </c:dPt>
          <c:dPt>
            <c:idx val="1"/>
            <c:bubble3D val="0"/>
            <c:spPr>
              <a:solidFill>
                <a:srgbClr val="50C8A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099-47F6-B3C9-6B541DB133C9}"/>
              </c:ext>
            </c:extLst>
          </c:dPt>
          <c:dPt>
            <c:idx val="2"/>
            <c:bubble3D val="0"/>
            <c:spPr>
              <a:solidFill>
                <a:srgbClr val="FAB98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3099-47F6-B3C9-6B541DB133C9}"/>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0AB-4533-B29C-0AE93FE0436B}"/>
              </c:ext>
            </c:extLst>
          </c:dPt>
          <c:dLbls>
            <c:dLbl>
              <c:idx val="0"/>
              <c:tx>
                <c:rich>
                  <a:bodyPr/>
                  <a:lstStyle/>
                  <a:p>
                    <a:r>
                      <a:rPr lang="en-US" dirty="0"/>
                      <a:t>44%</a:t>
                    </a:r>
                    <a:r>
                      <a:rPr lang="en-US" baseline="0" dirty="0"/>
                      <a:t> </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099-47F6-B3C9-6B541DB133C9}"/>
                </c:ext>
              </c:extLst>
            </c:dLbl>
            <c:dLbl>
              <c:idx val="1"/>
              <c:layout>
                <c:manualLayout>
                  <c:x val="-5.5904478175086661E-2"/>
                  <c:y val="-7.4482189336511129E-2"/>
                </c:manualLayout>
              </c:layout>
              <c:tx>
                <c:rich>
                  <a:bodyPr/>
                  <a:lstStyle/>
                  <a:p>
                    <a:r>
                      <a:rPr lang="en-US" dirty="0"/>
                      <a:t>27%</a:t>
                    </a:r>
                    <a:r>
                      <a:rPr lang="en-US" baseline="0" dirty="0"/>
                      <a:t> </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099-47F6-B3C9-6B541DB133C9}"/>
                </c:ext>
              </c:extLst>
            </c:dLbl>
            <c:dLbl>
              <c:idx val="2"/>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r>
                      <a:rPr lang="en-US" dirty="0">
                        <a:solidFill>
                          <a:schemeClr val="tx1"/>
                        </a:solidFill>
                      </a:rPr>
                      <a:t>28%</a:t>
                    </a:r>
                    <a:r>
                      <a:rPr lang="en-US" baseline="0" dirty="0">
                        <a:solidFill>
                          <a:schemeClr val="tx1"/>
                        </a:solidFill>
                      </a:rPr>
                      <a:t> </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099-47F6-B3C9-6B541DB133C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Gen Z/Millennials</c:v>
                </c:pt>
                <c:pt idx="1">
                  <c:v>Gen X</c:v>
                </c:pt>
                <c:pt idx="2">
                  <c:v>Boomers/Seniors</c:v>
                </c:pt>
              </c:strCache>
            </c:strRef>
          </c:cat>
          <c:val>
            <c:numRef>
              <c:f>Sheet1!$B$2:$B$5</c:f>
              <c:numCache>
                <c:formatCode>0%</c:formatCode>
                <c:ptCount val="4"/>
                <c:pt idx="0">
                  <c:v>0.44</c:v>
                </c:pt>
                <c:pt idx="1">
                  <c:v>0.27</c:v>
                </c:pt>
                <c:pt idx="2">
                  <c:v>0.28000000000000003</c:v>
                </c:pt>
              </c:numCache>
            </c:numRef>
          </c:val>
          <c:extLst>
            <c:ext xmlns:c16="http://schemas.microsoft.com/office/drawing/2014/chart" uri="{C3380CC4-5D6E-409C-BE32-E72D297353CC}">
              <c16:uniqueId val="{00000000-3099-47F6-B3C9-6B541DB133C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3"/>
        <c:delete val="1"/>
      </c:legendEntry>
      <c:layout>
        <c:manualLayout>
          <c:xMode val="edge"/>
          <c:yMode val="edge"/>
          <c:x val="0"/>
          <c:y val="0.76344244069923817"/>
          <c:w val="1"/>
          <c:h val="0.1835421485985655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 SOV users by generation</a:t>
            </a:r>
          </a:p>
        </c:rich>
      </c:tx>
      <c:layout>
        <c:manualLayout>
          <c:xMode val="edge"/>
          <c:yMode val="edge"/>
          <c:x val="0.29947658486334372"/>
          <c:y val="1.691418084255927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Gen Z/Millennials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Paid OTT video Subscription</c:v>
                </c:pt>
                <c:pt idx="1">
                  <c:v>2 Paid OTT Video Subscriptions</c:v>
                </c:pt>
                <c:pt idx="2">
                  <c:v>3 Paid OTT Video Subscriptions</c:v>
                </c:pt>
                <c:pt idx="3">
                  <c:v>4+ Paid OTT Video Subscriptions</c:v>
                </c:pt>
              </c:strCache>
            </c:strRef>
          </c:cat>
          <c:val>
            <c:numRef>
              <c:f>Sheet1!$B$2:$B$5</c:f>
              <c:numCache>
                <c:formatCode>0%</c:formatCode>
                <c:ptCount val="4"/>
                <c:pt idx="0">
                  <c:v>32</c:v>
                </c:pt>
                <c:pt idx="1">
                  <c:v>43</c:v>
                </c:pt>
                <c:pt idx="2">
                  <c:v>51</c:v>
                </c:pt>
                <c:pt idx="3">
                  <c:v>65</c:v>
                </c:pt>
              </c:numCache>
            </c:numRef>
          </c:val>
          <c:extLst>
            <c:ext xmlns:c16="http://schemas.microsoft.com/office/drawing/2014/chart" uri="{C3380CC4-5D6E-409C-BE32-E72D297353CC}">
              <c16:uniqueId val="{00000000-1918-4AAD-862E-6FEFE7531FAB}"/>
            </c:ext>
          </c:extLst>
        </c:ser>
        <c:ser>
          <c:idx val="1"/>
          <c:order val="1"/>
          <c:tx>
            <c:strRef>
              <c:f>Sheet1!$C$1</c:f>
              <c:strCache>
                <c:ptCount val="1"/>
                <c:pt idx="0">
                  <c:v>Gen X</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Paid OTT video Subscription</c:v>
                </c:pt>
                <c:pt idx="1">
                  <c:v>2 Paid OTT Video Subscriptions</c:v>
                </c:pt>
                <c:pt idx="2">
                  <c:v>3 Paid OTT Video Subscriptions</c:v>
                </c:pt>
                <c:pt idx="3">
                  <c:v>4+ Paid OTT Video Subscriptions</c:v>
                </c:pt>
              </c:strCache>
            </c:strRef>
          </c:cat>
          <c:val>
            <c:numRef>
              <c:f>Sheet1!$C$2:$C$5</c:f>
              <c:numCache>
                <c:formatCode>0%</c:formatCode>
                <c:ptCount val="4"/>
                <c:pt idx="0">
                  <c:v>28</c:v>
                </c:pt>
                <c:pt idx="1">
                  <c:v>31</c:v>
                </c:pt>
                <c:pt idx="2">
                  <c:v>26</c:v>
                </c:pt>
                <c:pt idx="3">
                  <c:v>22</c:v>
                </c:pt>
              </c:numCache>
            </c:numRef>
          </c:val>
          <c:extLst>
            <c:ext xmlns:c16="http://schemas.microsoft.com/office/drawing/2014/chart" uri="{C3380CC4-5D6E-409C-BE32-E72D297353CC}">
              <c16:uniqueId val="{00000001-1918-4AAD-862E-6FEFE7531FAB}"/>
            </c:ext>
          </c:extLst>
        </c:ser>
        <c:ser>
          <c:idx val="2"/>
          <c:order val="2"/>
          <c:tx>
            <c:strRef>
              <c:f>Sheet1!$D$1</c:f>
              <c:strCache>
                <c:ptCount val="1"/>
                <c:pt idx="0">
                  <c:v>Boomers/Seniors</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Paid OTT video Subscription</c:v>
                </c:pt>
                <c:pt idx="1">
                  <c:v>2 Paid OTT Video Subscriptions</c:v>
                </c:pt>
                <c:pt idx="2">
                  <c:v>3 Paid OTT Video Subscriptions</c:v>
                </c:pt>
                <c:pt idx="3">
                  <c:v>4+ Paid OTT Video Subscriptions</c:v>
                </c:pt>
              </c:strCache>
            </c:strRef>
          </c:cat>
          <c:val>
            <c:numRef>
              <c:f>Sheet1!$D$2:$D$5</c:f>
              <c:numCache>
                <c:formatCode>0%</c:formatCode>
                <c:ptCount val="4"/>
                <c:pt idx="0">
                  <c:v>41</c:v>
                </c:pt>
                <c:pt idx="1">
                  <c:v>26</c:v>
                </c:pt>
                <c:pt idx="2">
                  <c:v>24</c:v>
                </c:pt>
                <c:pt idx="3">
                  <c:v>13</c:v>
                </c:pt>
              </c:numCache>
            </c:numRef>
          </c:val>
          <c:extLst>
            <c:ext xmlns:c16="http://schemas.microsoft.com/office/drawing/2014/chart" uri="{C3380CC4-5D6E-409C-BE32-E72D297353CC}">
              <c16:uniqueId val="{00000002-1918-4AAD-862E-6FEFE7531FAB}"/>
            </c:ext>
          </c:extLst>
        </c:ser>
        <c:dLbls>
          <c:showLegendKey val="0"/>
          <c:showVal val="0"/>
          <c:showCatName val="0"/>
          <c:showSerName val="0"/>
          <c:showPercent val="0"/>
          <c:showBubbleSize val="0"/>
        </c:dLbls>
        <c:gapWidth val="150"/>
        <c:overlap val="100"/>
        <c:axId val="280339968"/>
        <c:axId val="280341504"/>
      </c:barChart>
      <c:catAx>
        <c:axId val="280339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280341504"/>
        <c:crosses val="autoZero"/>
        <c:auto val="1"/>
        <c:lblAlgn val="ctr"/>
        <c:lblOffset val="100"/>
        <c:noMultiLvlLbl val="0"/>
      </c:catAx>
      <c:valAx>
        <c:axId val="28034150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0339968"/>
        <c:crosses val="autoZero"/>
        <c:crossBetween val="between"/>
        <c:dispUnits>
          <c:builtInUnit val="hundre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2017 by delivery method</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0C9-4BDE-AE8F-9FA904618692}"/>
              </c:ext>
            </c:extLst>
          </c:dPt>
          <c:dPt>
            <c:idx val="1"/>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0C9-4BDE-AE8F-9FA904618692}"/>
              </c:ext>
            </c:extLst>
          </c:dPt>
          <c:dPt>
            <c:idx val="2"/>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0C9-4BDE-AE8F-9FA904618692}"/>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0C9-4BDE-AE8F-9FA904618692}"/>
              </c:ext>
            </c:extLst>
          </c:dPt>
          <c:dLbls>
            <c:dLbl>
              <c:idx val="0"/>
              <c:layout>
                <c:manualLayout>
                  <c:x val="-0.18901133839064457"/>
                  <c:y val="-0.24031127710759678"/>
                </c:manualLayout>
              </c:layout>
              <c:tx>
                <c:rich>
                  <a:bodyPr/>
                  <a:lstStyle/>
                  <a:p>
                    <a:pPr algn="ctr" rtl="0">
                      <a:defRPr lang="en-US" sz="1330" b="1" i="0" u="sng" strike="noStrike" kern="1200" spc="0" baseline="0">
                        <a:solidFill>
                          <a:schemeClr val="bg1"/>
                        </a:solidFill>
                        <a:latin typeface="+mn-lt"/>
                        <a:ea typeface="+mn-ea"/>
                        <a:cs typeface="+mn-cs"/>
                      </a:defRPr>
                    </a:pPr>
                    <a:r>
                      <a:rPr lang="en-US" dirty="0">
                        <a:solidFill>
                          <a:schemeClr val="bg1"/>
                        </a:solidFill>
                      </a:rPr>
                      <a:t>Multichannel HHs</a:t>
                    </a:r>
                  </a:p>
                  <a:p>
                    <a:pPr algn="ctr" rtl="0">
                      <a:defRPr lang="en-US" sz="1330" b="1" i="0" u="sng" strike="noStrike" kern="1200" spc="0" baseline="0">
                        <a:solidFill>
                          <a:schemeClr val="bg1"/>
                        </a:solidFill>
                        <a:latin typeface="+mn-lt"/>
                        <a:ea typeface="+mn-ea"/>
                        <a:cs typeface="+mn-cs"/>
                      </a:defRPr>
                    </a:pPr>
                    <a:r>
                      <a:rPr lang="en-US" u="none" dirty="0">
                        <a:solidFill>
                          <a:schemeClr val="bg1"/>
                        </a:solidFill>
                      </a:rPr>
                      <a:t>74%</a:t>
                    </a:r>
                  </a:p>
                </c:rich>
              </c:tx>
              <c:sp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C9-4BDE-AE8F-9FA904618692}"/>
                </c:ext>
              </c:extLst>
            </c:dLbl>
            <c:dLbl>
              <c:idx val="1"/>
              <c:tx>
                <c:rich>
                  <a:bodyPr/>
                  <a:lstStyle/>
                  <a:p>
                    <a:r>
                      <a:rPr lang="en-US"/>
                      <a:t>OTT-only HHs</a:t>
                    </a:r>
                    <a:endParaRPr lang="en-US" u="none"/>
                  </a:p>
                  <a:p>
                    <a:r>
                      <a:rPr lang="en-US" u="none"/>
                      <a:t>11%</a:t>
                    </a:r>
                    <a:endParaRPr lang="en-US" dirty="0"/>
                  </a:p>
                </c:rich>
              </c:tx>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C9-4BDE-AE8F-9FA904618692}"/>
                </c:ext>
              </c:extLst>
            </c:dLbl>
            <c:dLbl>
              <c:idx val="2"/>
              <c:tx>
                <c:rich>
                  <a:bodyPr/>
                  <a:lstStyle/>
                  <a:p>
                    <a:r>
                      <a:rPr lang="en-US"/>
                      <a:t>vMVPDs-only</a:t>
                    </a:r>
                    <a:r>
                      <a:rPr lang="en-US" baseline="0"/>
                      <a:t> HHs</a:t>
                    </a:r>
                  </a:p>
                  <a:p>
                    <a:r>
                      <a:rPr lang="en-US" u="sng" baseline="0"/>
                      <a:t>3%</a:t>
                    </a:r>
                    <a:endParaRPr lang="en-US" u="sng"/>
                  </a:p>
                </c:rich>
              </c:tx>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C9-4BDE-AE8F-9FA904618692}"/>
                </c:ext>
              </c:extLst>
            </c:dLbl>
            <c:dLbl>
              <c:idx val="3"/>
              <c:tx>
                <c:rich>
                  <a:bodyPr/>
                  <a:lstStyle/>
                  <a:p>
                    <a:r>
                      <a:rPr lang="en-US"/>
                      <a:t>OTA HHs</a:t>
                    </a:r>
                  </a:p>
                  <a:p>
                    <a:r>
                      <a:rPr lang="en-US"/>
                      <a:t>12%</a:t>
                    </a:r>
                  </a:p>
                </c:rich>
              </c:tx>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C9-4BDE-AE8F-9FA904618692}"/>
                </c:ext>
              </c:extLst>
            </c:dLbl>
            <c:spPr>
              <a:noFill/>
              <a:ln>
                <a:noFill/>
              </a:ln>
              <a:effectLst/>
            </c:spPr>
            <c:txPr>
              <a:bodyPr/>
              <a:lstStyle/>
              <a:p>
                <a:pPr algn="ctr" rtl="0">
                  <a:defRPr lang="en-US" sz="1330" b="1" i="0" u="sng"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4"/>
                <c:pt idx="0">
                  <c:v>Multichannel HHs</c:v>
                </c:pt>
                <c:pt idx="1">
                  <c:v>OTT-only HHs</c:v>
                </c:pt>
                <c:pt idx="2">
                  <c:v>vMVPDs-only HHs</c:v>
                </c:pt>
                <c:pt idx="3">
                  <c:v>OTA HHs</c:v>
                </c:pt>
              </c:strCache>
            </c:strRef>
          </c:cat>
          <c:val>
            <c:numRef>
              <c:f>Sheet1!$B$2:$B$5</c:f>
              <c:numCache>
                <c:formatCode>General</c:formatCode>
                <c:ptCount val="4"/>
                <c:pt idx="0">
                  <c:v>90.3</c:v>
                </c:pt>
                <c:pt idx="1">
                  <c:v>14.1</c:v>
                </c:pt>
                <c:pt idx="2">
                  <c:v>3.8</c:v>
                </c:pt>
                <c:pt idx="3">
                  <c:v>14.3</c:v>
                </c:pt>
              </c:numCache>
            </c:numRef>
          </c:val>
          <c:extLst>
            <c:ext xmlns:c16="http://schemas.microsoft.com/office/drawing/2014/chart" uri="{C3380CC4-5D6E-409C-BE32-E72D297353CC}">
              <c16:uniqueId val="{00000008-00C9-4BDE-AE8F-9FA904618692}"/>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Monthly Viewing Days per Household</a:t>
            </a:r>
          </a:p>
        </c:rich>
      </c:tx>
      <c:overlay val="0"/>
    </c:title>
    <c:autoTitleDeleted val="0"/>
    <c:plotArea>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rgbClr val="5383B7"/>
              </a:solidFill>
            </c:spPr>
            <c:extLst>
              <c:ext xmlns:c16="http://schemas.microsoft.com/office/drawing/2014/chart" uri="{C3380CC4-5D6E-409C-BE32-E72D297353CC}">
                <c16:uniqueId val="{00000001-8030-4F93-B275-81F7743E6415}"/>
              </c:ext>
            </c:extLst>
          </c:dPt>
          <c:dPt>
            <c:idx val="1"/>
            <c:invertIfNegative val="0"/>
            <c:bubble3D val="0"/>
            <c:spPr>
              <a:solidFill>
                <a:srgbClr val="50C8A0"/>
              </a:solidFill>
            </c:spPr>
            <c:extLst>
              <c:ext xmlns:c16="http://schemas.microsoft.com/office/drawing/2014/chart" uri="{C3380CC4-5D6E-409C-BE32-E72D297353CC}">
                <c16:uniqueId val="{00000003-8030-4F93-B275-81F7743E6415}"/>
              </c:ext>
            </c:extLst>
          </c:dPt>
          <c:dPt>
            <c:idx val="2"/>
            <c:invertIfNegative val="0"/>
            <c:bubble3D val="0"/>
            <c:spPr>
              <a:solidFill>
                <a:srgbClr val="FAB982"/>
              </a:solidFill>
            </c:spPr>
            <c:extLst>
              <c:ext xmlns:c16="http://schemas.microsoft.com/office/drawing/2014/chart" uri="{C3380CC4-5D6E-409C-BE32-E72D297353CC}">
                <c16:uniqueId val="{00000005-8030-4F93-B275-81F7743E6415}"/>
              </c:ext>
            </c:extLst>
          </c:dPt>
          <c:dPt>
            <c:idx val="3"/>
            <c:invertIfNegative val="0"/>
            <c:bubble3D val="0"/>
            <c:spPr>
              <a:solidFill>
                <a:srgbClr val="8064A2"/>
              </a:solidFill>
            </c:spPr>
            <c:extLst>
              <c:ext xmlns:c16="http://schemas.microsoft.com/office/drawing/2014/chart" uri="{C3380CC4-5D6E-409C-BE32-E72D297353CC}">
                <c16:uniqueId val="{00000007-8030-4F93-B275-81F7743E6415}"/>
              </c:ext>
            </c:extLst>
          </c:dPt>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Netflix</c:v>
                </c:pt>
                <c:pt idx="1">
                  <c:v>Hulu</c:v>
                </c:pt>
                <c:pt idx="2">
                  <c:v>YouTube</c:v>
                </c:pt>
                <c:pt idx="3">
                  <c:v>Amazon</c:v>
                </c:pt>
              </c:strCache>
            </c:strRef>
          </c:cat>
          <c:val>
            <c:numRef>
              <c:f>Sheet1!$B$2:$B$5</c:f>
              <c:numCache>
                <c:formatCode>General</c:formatCode>
                <c:ptCount val="4"/>
                <c:pt idx="0">
                  <c:v>12.3</c:v>
                </c:pt>
                <c:pt idx="1">
                  <c:v>9.9</c:v>
                </c:pt>
                <c:pt idx="2">
                  <c:v>8.1</c:v>
                </c:pt>
                <c:pt idx="3">
                  <c:v>5.5</c:v>
                </c:pt>
              </c:numCache>
            </c:numRef>
          </c:val>
          <c:extLst>
            <c:ext xmlns:c16="http://schemas.microsoft.com/office/drawing/2014/chart" uri="{C3380CC4-5D6E-409C-BE32-E72D297353CC}">
              <c16:uniqueId val="{00000008-8030-4F93-B275-81F7743E6415}"/>
            </c:ext>
          </c:extLst>
        </c:ser>
        <c:dLbls>
          <c:showLegendKey val="0"/>
          <c:showVal val="0"/>
          <c:showCatName val="0"/>
          <c:showSerName val="0"/>
          <c:showPercent val="0"/>
          <c:showBubbleSize val="0"/>
        </c:dLbls>
        <c:gapWidth val="150"/>
        <c:axId val="280421120"/>
        <c:axId val="280422656"/>
      </c:barChart>
      <c:catAx>
        <c:axId val="280421120"/>
        <c:scaling>
          <c:orientation val="minMax"/>
        </c:scaling>
        <c:delete val="1"/>
        <c:axPos val="b"/>
        <c:numFmt formatCode="General" sourceLinked="0"/>
        <c:majorTickMark val="out"/>
        <c:minorTickMark val="none"/>
        <c:tickLblPos val="nextTo"/>
        <c:crossAx val="280422656"/>
        <c:crosses val="autoZero"/>
        <c:auto val="1"/>
        <c:lblAlgn val="ctr"/>
        <c:lblOffset val="100"/>
        <c:noMultiLvlLbl val="0"/>
      </c:catAx>
      <c:valAx>
        <c:axId val="280422656"/>
        <c:scaling>
          <c:orientation val="minMax"/>
        </c:scaling>
        <c:delete val="1"/>
        <c:axPos val="l"/>
        <c:numFmt formatCode="General" sourceLinked="1"/>
        <c:majorTickMark val="out"/>
        <c:minorTickMark val="none"/>
        <c:tickLblPos val="nextTo"/>
        <c:crossAx val="280421120"/>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Hours per HH per Viewing Day</a:t>
            </a:r>
          </a:p>
        </c:rich>
      </c:tx>
      <c:overlay val="0"/>
    </c:title>
    <c:autoTitleDeleted val="0"/>
    <c:plotArea>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rgbClr val="50C8A0"/>
              </a:solidFill>
            </c:spPr>
            <c:extLst>
              <c:ext xmlns:c16="http://schemas.microsoft.com/office/drawing/2014/chart" uri="{C3380CC4-5D6E-409C-BE32-E72D297353CC}">
                <c16:uniqueId val="{00000001-C0B5-43B1-8051-8FFEE0EFE88F}"/>
              </c:ext>
            </c:extLst>
          </c:dPt>
          <c:dPt>
            <c:idx val="1"/>
            <c:invertIfNegative val="0"/>
            <c:bubble3D val="0"/>
            <c:spPr>
              <a:solidFill>
                <a:srgbClr val="5383B7"/>
              </a:solidFill>
            </c:spPr>
            <c:extLst>
              <c:ext xmlns:c16="http://schemas.microsoft.com/office/drawing/2014/chart" uri="{C3380CC4-5D6E-409C-BE32-E72D297353CC}">
                <c16:uniqueId val="{00000003-C0B5-43B1-8051-8FFEE0EFE88F}"/>
              </c:ext>
            </c:extLst>
          </c:dPt>
          <c:dPt>
            <c:idx val="2"/>
            <c:invertIfNegative val="0"/>
            <c:bubble3D val="0"/>
            <c:spPr>
              <a:solidFill>
                <a:srgbClr val="FAB982"/>
              </a:solidFill>
            </c:spPr>
            <c:extLst>
              <c:ext xmlns:c16="http://schemas.microsoft.com/office/drawing/2014/chart" uri="{C3380CC4-5D6E-409C-BE32-E72D297353CC}">
                <c16:uniqueId val="{00000005-C0B5-43B1-8051-8FFEE0EFE88F}"/>
              </c:ext>
            </c:extLst>
          </c:dPt>
          <c:dPt>
            <c:idx val="3"/>
            <c:invertIfNegative val="0"/>
            <c:bubble3D val="0"/>
            <c:spPr>
              <a:solidFill>
                <a:srgbClr val="8064A2"/>
              </a:solidFill>
            </c:spPr>
            <c:extLst>
              <c:ext xmlns:c16="http://schemas.microsoft.com/office/drawing/2014/chart" uri="{C3380CC4-5D6E-409C-BE32-E72D297353CC}">
                <c16:uniqueId val="{00000007-C0B5-43B1-8051-8FFEE0EFE88F}"/>
              </c:ext>
            </c:extLst>
          </c:dPt>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Netflix</c:v>
                </c:pt>
                <c:pt idx="1">
                  <c:v>Hulu</c:v>
                </c:pt>
                <c:pt idx="2">
                  <c:v>YouTube</c:v>
                </c:pt>
                <c:pt idx="3">
                  <c:v>Amazon</c:v>
                </c:pt>
              </c:strCache>
            </c:strRef>
          </c:cat>
          <c:val>
            <c:numRef>
              <c:f>Sheet1!$B$2:$B$5</c:f>
              <c:numCache>
                <c:formatCode>General</c:formatCode>
                <c:ptCount val="4"/>
                <c:pt idx="0">
                  <c:v>2.9</c:v>
                </c:pt>
                <c:pt idx="1">
                  <c:v>2.2000000000000002</c:v>
                </c:pt>
                <c:pt idx="2">
                  <c:v>2.1</c:v>
                </c:pt>
                <c:pt idx="3" formatCode="0.0">
                  <c:v>2</c:v>
                </c:pt>
              </c:numCache>
            </c:numRef>
          </c:val>
          <c:extLst>
            <c:ext xmlns:c16="http://schemas.microsoft.com/office/drawing/2014/chart" uri="{C3380CC4-5D6E-409C-BE32-E72D297353CC}">
              <c16:uniqueId val="{00000008-C0B5-43B1-8051-8FFEE0EFE88F}"/>
            </c:ext>
          </c:extLst>
        </c:ser>
        <c:dLbls>
          <c:showLegendKey val="0"/>
          <c:showVal val="0"/>
          <c:showCatName val="0"/>
          <c:showSerName val="0"/>
          <c:showPercent val="0"/>
          <c:showBubbleSize val="0"/>
        </c:dLbls>
        <c:gapWidth val="150"/>
        <c:axId val="294299520"/>
        <c:axId val="294301056"/>
      </c:barChart>
      <c:catAx>
        <c:axId val="294299520"/>
        <c:scaling>
          <c:orientation val="minMax"/>
        </c:scaling>
        <c:delete val="1"/>
        <c:axPos val="b"/>
        <c:numFmt formatCode="General" sourceLinked="0"/>
        <c:majorTickMark val="out"/>
        <c:minorTickMark val="none"/>
        <c:tickLblPos val="nextTo"/>
        <c:crossAx val="294301056"/>
        <c:crosses val="autoZero"/>
        <c:auto val="1"/>
        <c:lblAlgn val="ctr"/>
        <c:lblOffset val="100"/>
        <c:noMultiLvlLbl val="0"/>
      </c:catAx>
      <c:valAx>
        <c:axId val="294301056"/>
        <c:scaling>
          <c:orientation val="minMax"/>
        </c:scaling>
        <c:delete val="1"/>
        <c:axPos val="l"/>
        <c:numFmt formatCode="General" sourceLinked="1"/>
        <c:majorTickMark val="out"/>
        <c:minorTickMark val="none"/>
        <c:tickLblPos val="nextTo"/>
        <c:crossAx val="294299520"/>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7328116797900261"/>
          <c:y val="6.8750000000000006E-2"/>
        </c:manualLayout>
      </c:layout>
      <c:overlay val="0"/>
      <c:txPr>
        <a:bodyPr/>
        <a:lstStyle/>
        <a:p>
          <a:pPr>
            <a:defRPr sz="1800"/>
          </a:pPr>
          <a:endParaRPr lang="en-US"/>
        </a:p>
      </c:txPr>
    </c:title>
    <c:autoTitleDeleted val="0"/>
    <c:plotArea>
      <c:layout/>
      <c:pieChart>
        <c:varyColors val="1"/>
        <c:ser>
          <c:idx val="0"/>
          <c:order val="0"/>
          <c:tx>
            <c:strRef>
              <c:f>Sheet1!$B$1</c:f>
              <c:strCache>
                <c:ptCount val="1"/>
                <c:pt idx="0">
                  <c:v>Share (%) of Total OTT Viewing Hours</c:v>
                </c:pt>
              </c:strCache>
            </c:strRef>
          </c:tx>
          <c:dPt>
            <c:idx val="1"/>
            <c:bubble3D val="0"/>
            <c:spPr>
              <a:solidFill>
                <a:srgbClr val="50C8A0"/>
              </a:solidFill>
            </c:spPr>
            <c:extLst>
              <c:ext xmlns:c16="http://schemas.microsoft.com/office/drawing/2014/chart" uri="{C3380CC4-5D6E-409C-BE32-E72D297353CC}">
                <c16:uniqueId val="{00000000-C4EC-4ED6-8902-FF4D892CB9BB}"/>
              </c:ext>
            </c:extLst>
          </c:dPt>
          <c:dPt>
            <c:idx val="2"/>
            <c:bubble3D val="0"/>
            <c:spPr>
              <a:solidFill>
                <a:srgbClr val="FAB982"/>
              </a:solidFill>
            </c:spPr>
            <c:extLst>
              <c:ext xmlns:c16="http://schemas.microsoft.com/office/drawing/2014/chart" uri="{C3380CC4-5D6E-409C-BE32-E72D297353CC}">
                <c16:uniqueId val="{00000001-C4EC-4ED6-8902-FF4D892CB9BB}"/>
              </c:ext>
            </c:extLst>
          </c:dPt>
          <c:dPt>
            <c:idx val="4"/>
            <c:bubble3D val="0"/>
            <c:spPr>
              <a:solidFill>
                <a:srgbClr val="FFFFCC"/>
              </a:solidFill>
            </c:spPr>
            <c:extLst>
              <c:ext xmlns:c16="http://schemas.microsoft.com/office/drawing/2014/chart" uri="{C3380CC4-5D6E-409C-BE32-E72D297353CC}">
                <c16:uniqueId val="{00000002-C4EC-4ED6-8902-FF4D892CB9BB}"/>
              </c:ext>
            </c:extLst>
          </c:dPt>
          <c:dLbls>
            <c:dLbl>
              <c:idx val="2"/>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4EC-4ED6-8902-FF4D892CB9BB}"/>
                </c:ext>
              </c:extLst>
            </c:dLbl>
            <c:dLbl>
              <c:idx val="4"/>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2-C4EC-4ED6-8902-FF4D892CB9BB}"/>
                </c:ext>
              </c:extLst>
            </c:dLbl>
            <c:spPr>
              <a:noFill/>
              <a:ln>
                <a:noFill/>
              </a:ln>
              <a:effectLst/>
            </c:spPr>
            <c:txPr>
              <a:bodyPr/>
              <a:lstStyle/>
              <a:p>
                <a:pPr>
                  <a:defRPr sz="16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Netflix</c:v>
                </c:pt>
                <c:pt idx="1">
                  <c:v>YouTube</c:v>
                </c:pt>
                <c:pt idx="2">
                  <c:v>hulu</c:v>
                </c:pt>
                <c:pt idx="3">
                  <c:v>Amazon</c:v>
                </c:pt>
                <c:pt idx="4">
                  <c:v>Other</c:v>
                </c:pt>
              </c:strCache>
            </c:strRef>
          </c:cat>
          <c:val>
            <c:numRef>
              <c:f>Sheet1!$B$2:$B$6</c:f>
              <c:numCache>
                <c:formatCode>0%</c:formatCode>
                <c:ptCount val="5"/>
                <c:pt idx="0">
                  <c:v>0.4</c:v>
                </c:pt>
                <c:pt idx="1">
                  <c:v>0.18</c:v>
                </c:pt>
                <c:pt idx="2">
                  <c:v>0.14000000000000001</c:v>
                </c:pt>
                <c:pt idx="3">
                  <c:v>7.0000000000000007E-2</c:v>
                </c:pt>
                <c:pt idx="4">
                  <c:v>0.21</c:v>
                </c:pt>
              </c:numCache>
            </c:numRef>
          </c:val>
          <c:extLst>
            <c:ext xmlns:c16="http://schemas.microsoft.com/office/drawing/2014/chart" uri="{C3380CC4-5D6E-409C-BE32-E72D297353CC}">
              <c16:uniqueId val="{00000000-73FD-492E-9899-C1FE4CB368C2}"/>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r>
              <a:rPr lang="en-US" sz="1600" b="1" u="sng" dirty="0">
                <a:solidFill>
                  <a:schemeClr val="tx1"/>
                </a:solidFill>
              </a:rPr>
              <a:t>Content Types Viewed on Netflix,</a:t>
            </a:r>
            <a:r>
              <a:rPr lang="en-US" sz="1600" b="1" u="sng" baseline="0" dirty="0">
                <a:solidFill>
                  <a:schemeClr val="tx1"/>
                </a:solidFill>
              </a:rPr>
              <a:t> Hulu &amp; Amazon Prime Video</a:t>
            </a:r>
            <a:endParaRPr lang="en-US" sz="1600" b="1" u="sng" dirty="0">
              <a:solidFill>
                <a:schemeClr val="tx1"/>
              </a:solidFill>
            </a:endParaRPr>
          </a:p>
        </c:rich>
      </c:tx>
      <c:overlay val="0"/>
      <c:spPr>
        <a:noFill/>
        <a:ln>
          <a:noFill/>
        </a:ln>
        <a:effectLst/>
      </c:spPr>
      <c:txPr>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Recent Movies</c:v>
                </c:pt>
              </c:strCache>
            </c:strRef>
          </c:tx>
          <c:spPr>
            <a:solidFill>
              <a:srgbClr val="5383B7"/>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Netflix</c:v>
                </c:pt>
                <c:pt idx="1">
                  <c:v>Hulu</c:v>
                </c:pt>
                <c:pt idx="2">
                  <c:v>Amazon Prime Video</c:v>
                </c:pt>
              </c:strCache>
            </c:strRef>
          </c:cat>
          <c:val>
            <c:numRef>
              <c:f>Sheet1!$B$2:$B$4</c:f>
              <c:numCache>
                <c:formatCode>0%</c:formatCode>
                <c:ptCount val="3"/>
                <c:pt idx="0">
                  <c:v>0.77</c:v>
                </c:pt>
                <c:pt idx="1">
                  <c:v>0.57999999999999996</c:v>
                </c:pt>
                <c:pt idx="2">
                  <c:v>0.66</c:v>
                </c:pt>
              </c:numCache>
            </c:numRef>
          </c:val>
          <c:extLst>
            <c:ext xmlns:c16="http://schemas.microsoft.com/office/drawing/2014/chart" uri="{C3380CC4-5D6E-409C-BE32-E72D297353CC}">
              <c16:uniqueId val="{00000000-9A89-4088-A0E5-13F54652A687}"/>
            </c:ext>
          </c:extLst>
        </c:ser>
        <c:ser>
          <c:idx val="1"/>
          <c:order val="1"/>
          <c:tx>
            <c:strRef>
              <c:f>Sheet1!$C$1</c:f>
              <c:strCache>
                <c:ptCount val="1"/>
                <c:pt idx="0">
                  <c:v>Older Movies</c:v>
                </c:pt>
              </c:strCache>
            </c:strRef>
          </c:tx>
          <c:spPr>
            <a:solidFill>
              <a:srgbClr val="50C8A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Netflix</c:v>
                </c:pt>
                <c:pt idx="1">
                  <c:v>Hulu</c:v>
                </c:pt>
                <c:pt idx="2">
                  <c:v>Amazon Prime Video</c:v>
                </c:pt>
              </c:strCache>
            </c:strRef>
          </c:cat>
          <c:val>
            <c:numRef>
              <c:f>Sheet1!$C$2:$C$4</c:f>
              <c:numCache>
                <c:formatCode>0%</c:formatCode>
                <c:ptCount val="3"/>
                <c:pt idx="0">
                  <c:v>0.74</c:v>
                </c:pt>
                <c:pt idx="1">
                  <c:v>0.56999999999999995</c:v>
                </c:pt>
                <c:pt idx="2">
                  <c:v>0.64</c:v>
                </c:pt>
              </c:numCache>
            </c:numRef>
          </c:val>
          <c:extLst>
            <c:ext xmlns:c16="http://schemas.microsoft.com/office/drawing/2014/chart" uri="{C3380CC4-5D6E-409C-BE32-E72D297353CC}">
              <c16:uniqueId val="{00000001-9A89-4088-A0E5-13F54652A687}"/>
            </c:ext>
          </c:extLst>
        </c:ser>
        <c:ser>
          <c:idx val="2"/>
          <c:order val="2"/>
          <c:tx>
            <c:strRef>
              <c:f>Sheet1!$D$1</c:f>
              <c:strCache>
                <c:ptCount val="1"/>
                <c:pt idx="0">
                  <c:v>Network TV Series: Prior Seasons</c:v>
                </c:pt>
              </c:strCache>
            </c:strRef>
          </c:tx>
          <c:spPr>
            <a:solidFill>
              <a:srgbClr val="FAB982"/>
            </a:solidFill>
            <a:ln>
              <a:solidFill>
                <a:schemeClr val="tx1"/>
              </a:solid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Netflix</c:v>
                </c:pt>
                <c:pt idx="1">
                  <c:v>Hulu</c:v>
                </c:pt>
                <c:pt idx="2">
                  <c:v>Amazon Prime Video</c:v>
                </c:pt>
              </c:strCache>
            </c:strRef>
          </c:cat>
          <c:val>
            <c:numRef>
              <c:f>Sheet1!$D$2:$D$4</c:f>
              <c:numCache>
                <c:formatCode>0%</c:formatCode>
                <c:ptCount val="3"/>
                <c:pt idx="0">
                  <c:v>0.74</c:v>
                </c:pt>
                <c:pt idx="1">
                  <c:v>0.73</c:v>
                </c:pt>
                <c:pt idx="2">
                  <c:v>0.56999999999999995</c:v>
                </c:pt>
              </c:numCache>
            </c:numRef>
          </c:val>
          <c:extLst>
            <c:ext xmlns:c16="http://schemas.microsoft.com/office/drawing/2014/chart" uri="{C3380CC4-5D6E-409C-BE32-E72D297353CC}">
              <c16:uniqueId val="{00000002-9A89-4088-A0E5-13F54652A687}"/>
            </c:ext>
          </c:extLst>
        </c:ser>
        <c:ser>
          <c:idx val="3"/>
          <c:order val="3"/>
          <c:tx>
            <c:strRef>
              <c:f>Sheet1!$E$1</c:f>
              <c:strCache>
                <c:ptCount val="1"/>
                <c:pt idx="0">
                  <c:v>Network TV Series: Current Season</c:v>
                </c:pt>
              </c:strCache>
            </c:strRef>
          </c:tx>
          <c:spPr>
            <a:solidFill>
              <a:srgbClr val="8064A2"/>
            </a:solidFill>
            <a:ln>
              <a:solidFill>
                <a:schemeClr val="tx1"/>
              </a:solid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Netflix</c:v>
                </c:pt>
                <c:pt idx="1">
                  <c:v>Hulu</c:v>
                </c:pt>
                <c:pt idx="2">
                  <c:v>Amazon Prime Video</c:v>
                </c:pt>
              </c:strCache>
            </c:strRef>
          </c:cat>
          <c:val>
            <c:numRef>
              <c:f>Sheet1!$E$2:$E$4</c:f>
              <c:numCache>
                <c:formatCode>0%</c:formatCode>
                <c:ptCount val="3"/>
                <c:pt idx="0">
                  <c:v>0.49</c:v>
                </c:pt>
                <c:pt idx="1">
                  <c:v>0.74</c:v>
                </c:pt>
                <c:pt idx="2">
                  <c:v>0.4</c:v>
                </c:pt>
              </c:numCache>
            </c:numRef>
          </c:val>
          <c:extLst>
            <c:ext xmlns:c16="http://schemas.microsoft.com/office/drawing/2014/chart" uri="{C3380CC4-5D6E-409C-BE32-E72D297353CC}">
              <c16:uniqueId val="{00000003-9A89-4088-A0E5-13F54652A687}"/>
            </c:ext>
          </c:extLst>
        </c:ser>
        <c:ser>
          <c:idx val="4"/>
          <c:order val="4"/>
          <c:tx>
            <c:strRef>
              <c:f>Sheet1!$F$1</c:f>
              <c:strCache>
                <c:ptCount val="1"/>
                <c:pt idx="0">
                  <c:v>Original TV Programs</c:v>
                </c:pt>
              </c:strCache>
            </c:strRef>
          </c:tx>
          <c:spPr>
            <a:solidFill>
              <a:srgbClr val="FFFFC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Netflix</c:v>
                </c:pt>
                <c:pt idx="1">
                  <c:v>Hulu</c:v>
                </c:pt>
                <c:pt idx="2">
                  <c:v>Amazon Prime Video</c:v>
                </c:pt>
              </c:strCache>
            </c:strRef>
          </c:cat>
          <c:val>
            <c:numRef>
              <c:f>Sheet1!$F$2:$F$4</c:f>
              <c:numCache>
                <c:formatCode>0%</c:formatCode>
                <c:ptCount val="3"/>
                <c:pt idx="0">
                  <c:v>0.74</c:v>
                </c:pt>
                <c:pt idx="1">
                  <c:v>0.54</c:v>
                </c:pt>
                <c:pt idx="2">
                  <c:v>0.52</c:v>
                </c:pt>
              </c:numCache>
            </c:numRef>
          </c:val>
          <c:extLst>
            <c:ext xmlns:c16="http://schemas.microsoft.com/office/drawing/2014/chart" uri="{C3380CC4-5D6E-409C-BE32-E72D297353CC}">
              <c16:uniqueId val="{00000004-9A89-4088-A0E5-13F54652A687}"/>
            </c:ext>
          </c:extLst>
        </c:ser>
        <c:dLbls>
          <c:dLblPos val="outEnd"/>
          <c:showLegendKey val="0"/>
          <c:showVal val="1"/>
          <c:showCatName val="0"/>
          <c:showSerName val="0"/>
          <c:showPercent val="0"/>
          <c:showBubbleSize val="0"/>
        </c:dLbls>
        <c:gapWidth val="219"/>
        <c:overlap val="-27"/>
        <c:axId val="311774208"/>
        <c:axId val="311853824"/>
      </c:barChart>
      <c:catAx>
        <c:axId val="3117742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11853824"/>
        <c:crosses val="autoZero"/>
        <c:auto val="1"/>
        <c:lblAlgn val="ctr"/>
        <c:lblOffset val="100"/>
        <c:noMultiLvlLbl val="0"/>
      </c:catAx>
      <c:valAx>
        <c:axId val="311853824"/>
        <c:scaling>
          <c:orientation val="minMax"/>
        </c:scaling>
        <c:delete val="1"/>
        <c:axPos val="l"/>
        <c:numFmt formatCode="0%" sourceLinked="1"/>
        <c:majorTickMark val="none"/>
        <c:minorTickMark val="none"/>
        <c:tickLblPos val="nextTo"/>
        <c:crossAx val="311774208"/>
        <c:crosses val="autoZero"/>
        <c:crossBetween val="between"/>
      </c:valAx>
      <c:spPr>
        <a:noFill/>
        <a:ln>
          <a:noFill/>
        </a:ln>
        <a:effectLst/>
      </c:spPr>
    </c:plotArea>
    <c:legend>
      <c:legendPos val="b"/>
      <c:layout>
        <c:manualLayout>
          <c:xMode val="edge"/>
          <c:yMode val="edge"/>
          <c:x val="7.6153251547996003E-3"/>
          <c:y val="0.86243159448818896"/>
          <c:w val="0.99063534869778036"/>
          <c:h val="0.11881840551181103"/>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84922397883714"/>
          <c:y val="0.17372268772829"/>
          <c:w val="0.55854056945160524"/>
          <c:h val="0.78088878649102744"/>
        </c:manualLayout>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9EC-4103-9D49-0CC01DBEFC15}"/>
              </c:ext>
            </c:extLst>
          </c:dPt>
          <c:dPt>
            <c:idx val="1"/>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0-C4EC-4ED6-8902-FF4D892CB9BB}"/>
              </c:ext>
            </c:extLst>
          </c:dPt>
          <c:dPt>
            <c:idx val="2"/>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4EC-4ED6-8902-FF4D892CB9BB}"/>
              </c:ext>
            </c:extLst>
          </c:dPt>
          <c:dPt>
            <c:idx val="3"/>
            <c:bubble3D val="0"/>
            <c:spPr>
              <a:solidFill>
                <a:srgbClr val="7030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0-D9EC-4103-9D49-0CC01DBEFC1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C4EC-4ED6-8902-FF4D892CB9BB}"/>
              </c:ext>
            </c:extLst>
          </c:dPt>
          <c:dLbls>
            <c:dLbl>
              <c:idx val="0"/>
              <c:layout>
                <c:manualLayout>
                  <c:x val="-0.18052550678687246"/>
                  <c:y val="0.15400099433712883"/>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r>
                      <a:rPr lang="en-US" sz="1200" dirty="0">
                        <a:solidFill>
                          <a:schemeClr val="bg1"/>
                        </a:solidFill>
                      </a:rPr>
                      <a:t>Movies</a:t>
                    </a:r>
                  </a:p>
                  <a:p>
                    <a:pPr>
                      <a:defRPr sz="1200">
                        <a:solidFill>
                          <a:schemeClr val="bg1"/>
                        </a:solidFill>
                      </a:defRPr>
                    </a:pPr>
                    <a:r>
                      <a:rPr lang="en-US" sz="1200" baseline="0" dirty="0">
                        <a:solidFill>
                          <a:schemeClr val="bg1"/>
                        </a:solidFill>
                      </a:rPr>
                      <a:t>(29%)</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9EC-4103-9D49-0CC01DBEFC15}"/>
                </c:ext>
              </c:extLst>
            </c:dLbl>
            <c:dLbl>
              <c:idx val="1"/>
              <c:layout>
                <c:manualLayout>
                  <c:x val="-7.496398163183686E-2"/>
                  <c:y val="-6.8445223207127967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r>
                      <a:rPr lang="en-US" sz="1200" baseline="0" dirty="0">
                        <a:solidFill>
                          <a:schemeClr val="bg1"/>
                        </a:solidFill>
                      </a:rPr>
                      <a:t>Acquired TV Network Series</a:t>
                    </a:r>
                  </a:p>
                  <a:p>
                    <a:pPr>
                      <a:defRPr sz="1200">
                        <a:solidFill>
                          <a:schemeClr val="bg1"/>
                        </a:solidFill>
                      </a:defRPr>
                    </a:pPr>
                    <a:r>
                      <a:rPr lang="en-US" sz="1200" baseline="0" dirty="0">
                        <a:solidFill>
                          <a:schemeClr val="bg1"/>
                        </a:solidFill>
                      </a:rPr>
                      <a:t>(35%)</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4745751278109984"/>
                      <c:h val="0.27711623369886673"/>
                    </c:manualLayout>
                  </c15:layout>
                </c:ext>
                <c:ext xmlns:c16="http://schemas.microsoft.com/office/drawing/2014/chart" uri="{C3380CC4-5D6E-409C-BE32-E72D297353CC}">
                  <c16:uniqueId val="{00000000-C4EC-4ED6-8902-FF4D892CB9BB}"/>
                </c:ext>
              </c:extLst>
            </c:dLbl>
            <c:dLbl>
              <c:idx val="2"/>
              <c:layout>
                <c:manualLayout>
                  <c:x val="0.24172083475880946"/>
                  <c:y val="0.14544538354062156"/>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r>
                      <a:rPr lang="en-US" sz="1200" dirty="0">
                        <a:solidFill>
                          <a:schemeClr val="tx1"/>
                        </a:solidFill>
                      </a:rPr>
                      <a:t>Original TV Programs</a:t>
                    </a:r>
                    <a:r>
                      <a:rPr lang="en-US" sz="1200" baseline="0" dirty="0">
                        <a:solidFill>
                          <a:schemeClr val="tx1"/>
                        </a:solidFill>
                      </a:rPr>
                      <a:t> (35%)</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52436961832576"/>
                      <c:h val="0.25127828909341515"/>
                    </c:manualLayout>
                  </c15:layout>
                </c:ext>
                <c:ext xmlns:c16="http://schemas.microsoft.com/office/drawing/2014/chart" uri="{C3380CC4-5D6E-409C-BE32-E72D297353CC}">
                  <c16:uniqueId val="{00000001-C4EC-4ED6-8902-FF4D892CB9BB}"/>
                </c:ext>
              </c:extLst>
            </c:dLbl>
            <c:dLbl>
              <c:idx val="3"/>
              <c:layout>
                <c:manualLayout>
                  <c:x val="-9.1792630569596158E-3"/>
                  <c:y val="0"/>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r>
                      <a:rPr lang="en-US" sz="1200" baseline="0" dirty="0">
                        <a:solidFill>
                          <a:schemeClr val="tx1"/>
                        </a:solidFill>
                      </a:rPr>
                      <a:t>Other</a:t>
                    </a:r>
                  </a:p>
                  <a:p>
                    <a:pPr>
                      <a:defRPr sz="1200">
                        <a:solidFill>
                          <a:schemeClr val="tx1"/>
                        </a:solidFill>
                      </a:defRPr>
                    </a:pPr>
                    <a:r>
                      <a:rPr lang="en-US" sz="1200" baseline="0" dirty="0">
                        <a:solidFill>
                          <a:schemeClr val="tx1"/>
                        </a:solidFill>
                      </a:rPr>
                      <a:t>(1%)</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9EC-4103-9D49-0CC01DBEFC15}"/>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Movies</c:v>
                </c:pt>
                <c:pt idx="1">
                  <c:v>Acquired TV Network Series</c:v>
                </c:pt>
                <c:pt idx="2">
                  <c:v>Original TV Programs</c:v>
                </c:pt>
                <c:pt idx="3">
                  <c:v>Other</c:v>
                </c:pt>
              </c:strCache>
            </c:strRef>
          </c:cat>
          <c:val>
            <c:numRef>
              <c:f>Sheet1!$B$2:$B$5</c:f>
              <c:numCache>
                <c:formatCode>0%</c:formatCode>
                <c:ptCount val="4"/>
                <c:pt idx="0">
                  <c:v>0.28999999999999998</c:v>
                </c:pt>
                <c:pt idx="1">
                  <c:v>0.35</c:v>
                </c:pt>
                <c:pt idx="2">
                  <c:v>0.35</c:v>
                </c:pt>
                <c:pt idx="3">
                  <c:v>0.01</c:v>
                </c:pt>
              </c:numCache>
            </c:numRef>
          </c:val>
          <c:extLst>
            <c:ext xmlns:c16="http://schemas.microsoft.com/office/drawing/2014/chart" uri="{C3380CC4-5D6E-409C-BE32-E72D297353CC}">
              <c16:uniqueId val="{00000000-73FD-492E-9899-C1FE4CB368C2}"/>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84922397883714"/>
          <c:y val="0.17372268772829"/>
          <c:w val="0.55854056945160524"/>
          <c:h val="0.78088878649102744"/>
        </c:manualLayout>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730-4A19-8341-516E89FFDF3A}"/>
              </c:ext>
            </c:extLst>
          </c:dPt>
          <c:dPt>
            <c:idx val="1"/>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730-4A19-8341-516E89FFDF3A}"/>
              </c:ext>
            </c:extLst>
          </c:dPt>
          <c:dPt>
            <c:idx val="2"/>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730-4A19-8341-516E89FFDF3A}"/>
              </c:ext>
            </c:extLst>
          </c:dPt>
          <c:dPt>
            <c:idx val="3"/>
            <c:bubble3D val="0"/>
            <c:spPr>
              <a:solidFill>
                <a:srgbClr val="7030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730-4A19-8341-516E89FFDF3A}"/>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730-4A19-8341-516E89FFDF3A}"/>
              </c:ext>
            </c:extLst>
          </c:dPt>
          <c:dLbls>
            <c:dLbl>
              <c:idx val="0"/>
              <c:layout>
                <c:manualLayout>
                  <c:x val="-0.12239017409279489"/>
                  <c:y val="0.18394563212490384"/>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r>
                      <a:rPr lang="en-US" sz="1200" baseline="0" dirty="0">
                        <a:solidFill>
                          <a:schemeClr val="bg1"/>
                        </a:solidFill>
                      </a:rPr>
                      <a:t>Movies</a:t>
                    </a:r>
                  </a:p>
                  <a:p>
                    <a:pPr>
                      <a:defRPr sz="1200">
                        <a:solidFill>
                          <a:schemeClr val="bg1"/>
                        </a:solidFill>
                      </a:defRPr>
                    </a:pPr>
                    <a:r>
                      <a:rPr lang="en-US" sz="1200" baseline="0" dirty="0">
                        <a:solidFill>
                          <a:schemeClr val="bg1"/>
                        </a:solidFill>
                      </a:rPr>
                      <a:t>(17%)</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730-4A19-8341-516E89FFDF3A}"/>
                </c:ext>
              </c:extLst>
            </c:dLbl>
            <c:dLbl>
              <c:idx val="1"/>
              <c:layout>
                <c:manualLayout>
                  <c:x val="-1.6828528474989519E-2"/>
                  <c:y val="-0.124056524966889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r>
                      <a:rPr lang="en-US" sz="1200" baseline="0" dirty="0">
                        <a:solidFill>
                          <a:schemeClr val="bg1"/>
                        </a:solidFill>
                      </a:rPr>
                      <a:t>Acquired TV Network Series </a:t>
                    </a:r>
                  </a:p>
                  <a:p>
                    <a:pPr>
                      <a:defRPr sz="1200">
                        <a:solidFill>
                          <a:schemeClr val="bg1"/>
                        </a:solidFill>
                      </a:defRPr>
                    </a:pPr>
                    <a:r>
                      <a:rPr lang="en-US" sz="1200" baseline="0" dirty="0">
                        <a:solidFill>
                          <a:schemeClr val="bg1"/>
                        </a:solidFill>
                      </a:rPr>
                      <a:t>(64%)</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4745751278109984"/>
                      <c:h val="0.27711623369886673"/>
                    </c:manualLayout>
                  </c15:layout>
                </c:ext>
                <c:ext xmlns:c16="http://schemas.microsoft.com/office/drawing/2014/chart" uri="{C3380CC4-5D6E-409C-BE32-E72D297353CC}">
                  <c16:uniqueId val="{00000003-6730-4A19-8341-516E89FFDF3A}"/>
                </c:ext>
              </c:extLst>
            </c:dLbl>
            <c:dLbl>
              <c:idx val="2"/>
              <c:layout>
                <c:manualLayout>
                  <c:x val="0.16522697595081259"/>
                  <c:y val="0.2481127130987075"/>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r>
                      <a:rPr lang="en-US" sz="1200" dirty="0">
                        <a:solidFill>
                          <a:schemeClr val="tx1"/>
                        </a:solidFill>
                      </a:rPr>
                      <a:t>Original TV Programs</a:t>
                    </a:r>
                  </a:p>
                  <a:p>
                    <a:pPr>
                      <a:defRPr sz="1200">
                        <a:solidFill>
                          <a:schemeClr val="tx1"/>
                        </a:solidFill>
                      </a:defRPr>
                    </a:pPr>
                    <a:r>
                      <a:rPr lang="en-US" sz="1200" baseline="0" dirty="0">
                        <a:solidFill>
                          <a:schemeClr val="tx1"/>
                        </a:solidFill>
                      </a:rPr>
                      <a:t>(17%)</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52436961832576"/>
                      <c:h val="0.25127828909341515"/>
                    </c:manualLayout>
                  </c15:layout>
                </c:ext>
                <c:ext xmlns:c16="http://schemas.microsoft.com/office/drawing/2014/chart" uri="{C3380CC4-5D6E-409C-BE32-E72D297353CC}">
                  <c16:uniqueId val="{00000005-6730-4A19-8341-516E89FFDF3A}"/>
                </c:ext>
              </c:extLst>
            </c:dLbl>
            <c:dLbl>
              <c:idx val="3"/>
              <c:layout>
                <c:manualLayout>
                  <c:x val="-9.1792630569596158E-3"/>
                  <c:y val="0"/>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r>
                      <a:rPr lang="en-US" sz="1200" b="1" i="0" baseline="0" dirty="0">
                        <a:effectLst/>
                      </a:rPr>
                      <a:t>Other</a:t>
                    </a:r>
                  </a:p>
                  <a:p>
                    <a:pPr>
                      <a:defRPr sz="1200">
                        <a:solidFill>
                          <a:schemeClr val="tx1"/>
                        </a:solidFill>
                      </a:defRPr>
                    </a:pPr>
                    <a:r>
                      <a:rPr lang="en-US" sz="1200" b="1" i="0" baseline="0" dirty="0">
                        <a:effectLst/>
                      </a:rPr>
                      <a:t>(1%)</a:t>
                    </a:r>
                    <a:endParaRPr lang="en-US" sz="1200" dirty="0">
                      <a:effectLst/>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730-4A19-8341-516E89FFDF3A}"/>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Movies</c:v>
                </c:pt>
                <c:pt idx="1">
                  <c:v>Acquired TV Network Series</c:v>
                </c:pt>
                <c:pt idx="2">
                  <c:v>Original TV Programs</c:v>
                </c:pt>
                <c:pt idx="3">
                  <c:v>Other</c:v>
                </c:pt>
              </c:strCache>
            </c:strRef>
          </c:cat>
          <c:val>
            <c:numRef>
              <c:f>Sheet1!$B$2:$B$5</c:f>
              <c:numCache>
                <c:formatCode>0%</c:formatCode>
                <c:ptCount val="4"/>
                <c:pt idx="0">
                  <c:v>0.17</c:v>
                </c:pt>
                <c:pt idx="1">
                  <c:v>0.64</c:v>
                </c:pt>
                <c:pt idx="2">
                  <c:v>0.17</c:v>
                </c:pt>
                <c:pt idx="3">
                  <c:v>0.01</c:v>
                </c:pt>
              </c:numCache>
            </c:numRef>
          </c:val>
          <c:extLst>
            <c:ext xmlns:c16="http://schemas.microsoft.com/office/drawing/2014/chart" uri="{C3380CC4-5D6E-409C-BE32-E72D297353CC}">
              <c16:uniqueId val="{0000000A-6730-4A19-8341-516E89FFDF3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84922397883714"/>
          <c:y val="0.17372268772829"/>
          <c:w val="0.55854056945160524"/>
          <c:h val="0.78088878649102744"/>
        </c:manualLayout>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5F0-429C-BCB4-8AF911C235F8}"/>
              </c:ext>
            </c:extLst>
          </c:dPt>
          <c:dPt>
            <c:idx val="1"/>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5F0-429C-BCB4-8AF911C235F8}"/>
              </c:ext>
            </c:extLst>
          </c:dPt>
          <c:dPt>
            <c:idx val="2"/>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5F0-429C-BCB4-8AF911C235F8}"/>
              </c:ext>
            </c:extLst>
          </c:dPt>
          <c:dPt>
            <c:idx val="3"/>
            <c:bubble3D val="0"/>
            <c:spPr>
              <a:solidFill>
                <a:srgbClr val="7030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5F0-429C-BCB4-8AF911C235F8}"/>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5F0-429C-BCB4-8AF911C235F8}"/>
              </c:ext>
            </c:extLst>
          </c:dPt>
          <c:dLbls>
            <c:dLbl>
              <c:idx val="0"/>
              <c:layout>
                <c:manualLayout>
                  <c:x val="-0.2172425590147109"/>
                  <c:y val="6.8444886372057243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r>
                      <a:rPr lang="en-US" sz="1200" dirty="0">
                        <a:solidFill>
                          <a:schemeClr val="bg1"/>
                        </a:solidFill>
                      </a:rPr>
                      <a:t>Movies</a:t>
                    </a:r>
                    <a:r>
                      <a:rPr lang="en-US" sz="1200" baseline="0" dirty="0">
                        <a:solidFill>
                          <a:schemeClr val="bg1"/>
                        </a:solidFill>
                      </a:rPr>
                      <a:t> (44%)</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5F0-429C-BCB4-8AF911C235F8}"/>
                </c:ext>
              </c:extLst>
            </c:dLbl>
            <c:dLbl>
              <c:idx val="1"/>
              <c:layout>
                <c:manualLayout>
                  <c:x val="0.16245175466070455"/>
                  <c:y val="-9.4112055596649438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r>
                      <a:rPr lang="en-US" sz="1200" dirty="0">
                        <a:solidFill>
                          <a:schemeClr val="bg1"/>
                        </a:solidFill>
                      </a:rPr>
                      <a:t>Acquired TV Network Series</a:t>
                    </a:r>
                    <a:r>
                      <a:rPr lang="en-US" sz="1200" baseline="0" dirty="0">
                        <a:solidFill>
                          <a:schemeClr val="bg1"/>
                        </a:solidFill>
                      </a:rPr>
                      <a:t> </a:t>
                    </a:r>
                  </a:p>
                  <a:p>
                    <a:pPr>
                      <a:defRPr sz="1200">
                        <a:solidFill>
                          <a:schemeClr val="bg1"/>
                        </a:solidFill>
                      </a:defRPr>
                    </a:pPr>
                    <a:r>
                      <a:rPr lang="en-US" sz="1200" baseline="0" dirty="0">
                        <a:solidFill>
                          <a:schemeClr val="bg1"/>
                        </a:solidFill>
                      </a:rPr>
                      <a:t>(29%)</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4745751278109984"/>
                      <c:h val="0.27711623369886673"/>
                    </c:manualLayout>
                  </c15:layout>
                </c:ext>
                <c:ext xmlns:c16="http://schemas.microsoft.com/office/drawing/2014/chart" uri="{C3380CC4-5D6E-409C-BE32-E72D297353CC}">
                  <c16:uniqueId val="{00000003-95F0-429C-BCB4-8AF911C235F8}"/>
                </c:ext>
              </c:extLst>
            </c:dLbl>
            <c:dLbl>
              <c:idx val="2"/>
              <c:layout>
                <c:manualLayout>
                  <c:x val="0.20806353688329085"/>
                  <c:y val="0.21389026991267887"/>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r>
                      <a:rPr lang="en-US" sz="1200" dirty="0">
                        <a:solidFill>
                          <a:schemeClr val="tx1"/>
                        </a:solidFill>
                      </a:rPr>
                      <a:t>Original TV Programs</a:t>
                    </a:r>
                    <a:r>
                      <a:rPr lang="en-US" sz="1200" baseline="0" dirty="0">
                        <a:solidFill>
                          <a:schemeClr val="tx1"/>
                        </a:solidFill>
                      </a:rPr>
                      <a:t> (25%)</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52436961832576"/>
                      <c:h val="0.25127828909341515"/>
                    </c:manualLayout>
                  </c15:layout>
                </c:ext>
                <c:ext xmlns:c16="http://schemas.microsoft.com/office/drawing/2014/chart" uri="{C3380CC4-5D6E-409C-BE32-E72D297353CC}">
                  <c16:uniqueId val="{00000005-95F0-429C-BCB4-8AF911C235F8}"/>
                </c:ext>
              </c:extLst>
            </c:dLbl>
            <c:dLbl>
              <c:idx val="3"/>
              <c:layout>
                <c:manualLayout>
                  <c:x val="-9.1792630569596158E-3"/>
                  <c:y val="0"/>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r>
                      <a:rPr lang="en-US" sz="1200" dirty="0">
                        <a:solidFill>
                          <a:schemeClr val="tx1"/>
                        </a:solidFill>
                      </a:rPr>
                      <a:t>Other</a:t>
                    </a:r>
                  </a:p>
                  <a:p>
                    <a:pPr>
                      <a:defRPr sz="1200">
                        <a:solidFill>
                          <a:schemeClr val="tx1"/>
                        </a:solidFill>
                      </a:defRPr>
                    </a:pPr>
                    <a:r>
                      <a:rPr lang="en-US" sz="1200" baseline="0" dirty="0">
                        <a:solidFill>
                          <a:schemeClr val="tx1"/>
                        </a:solidFill>
                      </a:rPr>
                      <a:t>(2%)</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5F0-429C-BCB4-8AF911C235F8}"/>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Movies</c:v>
                </c:pt>
                <c:pt idx="1">
                  <c:v>Acquired TV Network Series</c:v>
                </c:pt>
                <c:pt idx="2">
                  <c:v>Original TV Programs</c:v>
                </c:pt>
                <c:pt idx="3">
                  <c:v>Other</c:v>
                </c:pt>
              </c:strCache>
            </c:strRef>
          </c:cat>
          <c:val>
            <c:numRef>
              <c:f>Sheet1!$B$2:$B$5</c:f>
              <c:numCache>
                <c:formatCode>0%</c:formatCode>
                <c:ptCount val="4"/>
                <c:pt idx="0">
                  <c:v>0.44</c:v>
                </c:pt>
                <c:pt idx="1">
                  <c:v>0.28999999999999998</c:v>
                </c:pt>
                <c:pt idx="2">
                  <c:v>0.25</c:v>
                </c:pt>
                <c:pt idx="3">
                  <c:v>0.02</c:v>
                </c:pt>
              </c:numCache>
            </c:numRef>
          </c:val>
          <c:extLst>
            <c:ext xmlns:c16="http://schemas.microsoft.com/office/drawing/2014/chart" uri="{C3380CC4-5D6E-409C-BE32-E72D297353CC}">
              <c16:uniqueId val="{0000000A-95F0-429C-BCB4-8AF911C235F8}"/>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a:t>TV Network App Households: </a:t>
            </a:r>
          </a:p>
          <a:p>
            <a:pPr>
              <a:defRPr sz="1400"/>
            </a:pPr>
            <a:r>
              <a:rPr lang="en-US" sz="1400" dirty="0"/>
              <a:t>Share (%) of Total OTT Viewing Time</a:t>
            </a:r>
          </a:p>
        </c:rich>
      </c:tx>
      <c:layout>
        <c:manualLayout>
          <c:xMode val="edge"/>
          <c:yMode val="edge"/>
          <c:x val="0.14718944383304788"/>
          <c:y val="7.2598745239796661E-2"/>
        </c:manualLayout>
      </c:layout>
      <c:overlay val="0"/>
    </c:title>
    <c:autoTitleDeleted val="0"/>
    <c:plotArea>
      <c:layout>
        <c:manualLayout>
          <c:layoutTarget val="inner"/>
          <c:xMode val="edge"/>
          <c:yMode val="edge"/>
          <c:x val="9.3021610110391506E-2"/>
          <c:y val="0.24321267585401821"/>
          <c:w val="0.52984547379733882"/>
          <c:h val="0.79476821069600823"/>
        </c:manualLayout>
      </c:layout>
      <c:pieChart>
        <c:varyColors val="1"/>
        <c:ser>
          <c:idx val="0"/>
          <c:order val="0"/>
          <c:tx>
            <c:strRef>
              <c:f>Sheet1!$B$1</c:f>
              <c:strCache>
                <c:ptCount val="1"/>
                <c:pt idx="0">
                  <c:v>Share (%) of Total OTT Viewing Hours</c:v>
                </c:pt>
              </c:strCache>
            </c:strRef>
          </c:tx>
          <c:dPt>
            <c:idx val="0"/>
            <c:bubble3D val="0"/>
            <c:spPr>
              <a:solidFill>
                <a:srgbClr val="5383B7"/>
              </a:solidFill>
            </c:spPr>
            <c:extLst>
              <c:ext xmlns:c16="http://schemas.microsoft.com/office/drawing/2014/chart" uri="{C3380CC4-5D6E-409C-BE32-E72D297353CC}">
                <c16:uniqueId val="{00000001-3599-4ACB-AE24-08DDDCB51400}"/>
              </c:ext>
            </c:extLst>
          </c:dPt>
          <c:dPt>
            <c:idx val="1"/>
            <c:bubble3D val="0"/>
            <c:spPr>
              <a:solidFill>
                <a:srgbClr val="50C8A0"/>
              </a:solidFill>
            </c:spPr>
            <c:extLst>
              <c:ext xmlns:c16="http://schemas.microsoft.com/office/drawing/2014/chart" uri="{C3380CC4-5D6E-409C-BE32-E72D297353CC}">
                <c16:uniqueId val="{00000003-3599-4ACB-AE24-08DDDCB51400}"/>
              </c:ext>
            </c:extLst>
          </c:dPt>
          <c:dPt>
            <c:idx val="2"/>
            <c:bubble3D val="0"/>
            <c:spPr>
              <a:solidFill>
                <a:srgbClr val="FAB982"/>
              </a:solidFill>
            </c:spPr>
            <c:extLst>
              <c:ext xmlns:c16="http://schemas.microsoft.com/office/drawing/2014/chart" uri="{C3380CC4-5D6E-409C-BE32-E72D297353CC}">
                <c16:uniqueId val="{00000005-3599-4ACB-AE24-08DDDCB51400}"/>
              </c:ext>
            </c:extLst>
          </c:dPt>
          <c:dPt>
            <c:idx val="3"/>
            <c:bubble3D val="0"/>
            <c:spPr>
              <a:solidFill>
                <a:srgbClr val="8064A2"/>
              </a:solidFill>
            </c:spPr>
            <c:extLst>
              <c:ext xmlns:c16="http://schemas.microsoft.com/office/drawing/2014/chart" uri="{C3380CC4-5D6E-409C-BE32-E72D297353CC}">
                <c16:uniqueId val="{00000007-3599-4ACB-AE24-08DDDCB51400}"/>
              </c:ext>
            </c:extLst>
          </c:dPt>
          <c:dPt>
            <c:idx val="4"/>
            <c:bubble3D val="0"/>
            <c:spPr>
              <a:solidFill>
                <a:srgbClr val="FFFFCC"/>
              </a:solidFill>
            </c:spPr>
            <c:extLst>
              <c:ext xmlns:c16="http://schemas.microsoft.com/office/drawing/2014/chart" uri="{C3380CC4-5D6E-409C-BE32-E72D297353CC}">
                <c16:uniqueId val="{00000009-3599-4ACB-AE24-08DDDCB51400}"/>
              </c:ext>
            </c:extLst>
          </c:dPt>
          <c:dPt>
            <c:idx val="5"/>
            <c:bubble3D val="0"/>
            <c:spPr>
              <a:solidFill>
                <a:schemeClr val="bg1">
                  <a:lumMod val="75000"/>
                </a:schemeClr>
              </a:solidFill>
            </c:spPr>
            <c:extLst>
              <c:ext xmlns:c16="http://schemas.microsoft.com/office/drawing/2014/chart" uri="{C3380CC4-5D6E-409C-BE32-E72D297353CC}">
                <c16:uniqueId val="{0000000B-3599-4ACB-AE24-08DDDCB51400}"/>
              </c:ext>
            </c:extLst>
          </c:dPt>
          <c:dLbls>
            <c:dLbl>
              <c:idx val="2"/>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3599-4ACB-AE24-08DDDCB51400}"/>
                </c:ext>
              </c:extLst>
            </c:dLbl>
            <c:dLbl>
              <c:idx val="4"/>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9-3599-4ACB-AE24-08DDDCB51400}"/>
                </c:ext>
              </c:extLst>
            </c:dLbl>
            <c:dLbl>
              <c:idx val="5"/>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B-3599-4ACB-AE24-08DDDCB51400}"/>
                </c:ext>
              </c:extLst>
            </c:dLbl>
            <c:spPr>
              <a:noFill/>
              <a:ln>
                <a:noFill/>
              </a:ln>
              <a:effectLst/>
            </c:spPr>
            <c:txPr>
              <a:bodyPr/>
              <a:lstStyle/>
              <a:p>
                <a:pPr>
                  <a:defRPr sz="16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Network TV Apps</c:v>
                </c:pt>
                <c:pt idx="1">
                  <c:v>Hulu</c:v>
                </c:pt>
                <c:pt idx="2">
                  <c:v>Netflix</c:v>
                </c:pt>
                <c:pt idx="3">
                  <c:v>YouTube</c:v>
                </c:pt>
                <c:pt idx="4">
                  <c:v>Amazon Video</c:v>
                </c:pt>
                <c:pt idx="5">
                  <c:v>All Other</c:v>
                </c:pt>
              </c:strCache>
            </c:strRef>
          </c:cat>
          <c:val>
            <c:numRef>
              <c:f>Sheet1!$B$2:$B$7</c:f>
              <c:numCache>
                <c:formatCode>0%</c:formatCode>
                <c:ptCount val="6"/>
                <c:pt idx="0">
                  <c:v>0.14000000000000001</c:v>
                </c:pt>
                <c:pt idx="1">
                  <c:v>0.16</c:v>
                </c:pt>
                <c:pt idx="2">
                  <c:v>0.28999999999999998</c:v>
                </c:pt>
                <c:pt idx="3">
                  <c:v>0.14000000000000001</c:v>
                </c:pt>
                <c:pt idx="4">
                  <c:v>7.0000000000000007E-2</c:v>
                </c:pt>
                <c:pt idx="5">
                  <c:v>0.19</c:v>
                </c:pt>
              </c:numCache>
            </c:numRef>
          </c:val>
          <c:extLst>
            <c:ext xmlns:c16="http://schemas.microsoft.com/office/drawing/2014/chart" uri="{C3380CC4-5D6E-409C-BE32-E72D297353CC}">
              <c16:uniqueId val="{0000000C-3599-4ACB-AE24-08DDDCB51400}"/>
            </c:ext>
          </c:extLst>
        </c:ser>
        <c:dLbls>
          <c:showLegendKey val="0"/>
          <c:showVal val="0"/>
          <c:showCatName val="0"/>
          <c:showSerName val="0"/>
          <c:showPercent val="0"/>
          <c:showBubbleSize val="0"/>
          <c:showLeaderLines val="1"/>
        </c:dLbls>
        <c:firstSliceAng val="0"/>
      </c:pieChart>
    </c:plotArea>
    <c:legend>
      <c:legendPos val="r"/>
      <c:overlay val="1"/>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u="sng" dirty="0"/>
              <a:t>Virtual</a:t>
            </a:r>
            <a:r>
              <a:rPr lang="en-US" sz="1400" u="sng" baseline="0" dirty="0"/>
              <a:t> </a:t>
            </a:r>
            <a:r>
              <a:rPr lang="en-US" sz="1400" u="sng" dirty="0"/>
              <a:t>Skinny Bundle Households</a:t>
            </a:r>
            <a:r>
              <a:rPr lang="en-US" sz="1400" dirty="0"/>
              <a:t>: </a:t>
            </a:r>
          </a:p>
          <a:p>
            <a:pPr>
              <a:defRPr sz="1400"/>
            </a:pPr>
            <a:r>
              <a:rPr lang="en-US" sz="1400" dirty="0"/>
              <a:t>Share</a:t>
            </a:r>
            <a:r>
              <a:rPr lang="en-US" sz="1400" baseline="0" dirty="0"/>
              <a:t> (%) of Total OTT Viewing Time</a:t>
            </a:r>
            <a:endParaRPr lang="en-US" sz="1400" dirty="0"/>
          </a:p>
        </c:rich>
      </c:tx>
      <c:layout>
        <c:manualLayout>
          <c:xMode val="edge"/>
          <c:yMode val="edge"/>
          <c:x val="0.20892614397246015"/>
          <c:y val="2.6701013443309104E-2"/>
        </c:manualLayout>
      </c:layout>
      <c:overlay val="0"/>
    </c:title>
    <c:autoTitleDeleted val="0"/>
    <c:plotArea>
      <c:layout>
        <c:manualLayout>
          <c:layoutTarget val="inner"/>
          <c:xMode val="edge"/>
          <c:yMode val="edge"/>
          <c:x val="0.2669671678901066"/>
          <c:y val="0.22396881706939364"/>
          <c:w val="0.52984547379733882"/>
          <c:h val="0.79476821069600823"/>
        </c:manualLayout>
      </c:layout>
      <c:pieChart>
        <c:varyColors val="1"/>
        <c:ser>
          <c:idx val="0"/>
          <c:order val="0"/>
          <c:tx>
            <c:strRef>
              <c:f>Sheet1!$B$1</c:f>
              <c:strCache>
                <c:ptCount val="1"/>
                <c:pt idx="0">
                  <c:v>Share (%) of Total OTT Viewing Hours</c:v>
                </c:pt>
              </c:strCache>
            </c:strRef>
          </c:tx>
          <c:dPt>
            <c:idx val="0"/>
            <c:bubble3D val="0"/>
            <c:spPr>
              <a:solidFill>
                <a:srgbClr val="5383B7"/>
              </a:solidFill>
            </c:spPr>
            <c:extLst>
              <c:ext xmlns:c16="http://schemas.microsoft.com/office/drawing/2014/chart" uri="{C3380CC4-5D6E-409C-BE32-E72D297353CC}">
                <c16:uniqueId val="{00000001-3878-43DA-A57D-6D07B6B3AB5B}"/>
              </c:ext>
            </c:extLst>
          </c:dPt>
          <c:dPt>
            <c:idx val="1"/>
            <c:bubble3D val="0"/>
            <c:spPr>
              <a:solidFill>
                <a:srgbClr val="50C8A0"/>
              </a:solidFill>
            </c:spPr>
            <c:extLst>
              <c:ext xmlns:c16="http://schemas.microsoft.com/office/drawing/2014/chart" uri="{C3380CC4-5D6E-409C-BE32-E72D297353CC}">
                <c16:uniqueId val="{00000003-3878-43DA-A57D-6D07B6B3AB5B}"/>
              </c:ext>
            </c:extLst>
          </c:dPt>
          <c:dPt>
            <c:idx val="2"/>
            <c:bubble3D val="0"/>
            <c:spPr>
              <a:solidFill>
                <a:srgbClr val="FAB982"/>
              </a:solidFill>
            </c:spPr>
            <c:extLst>
              <c:ext xmlns:c16="http://schemas.microsoft.com/office/drawing/2014/chart" uri="{C3380CC4-5D6E-409C-BE32-E72D297353CC}">
                <c16:uniqueId val="{00000005-3878-43DA-A57D-6D07B6B3AB5B}"/>
              </c:ext>
            </c:extLst>
          </c:dPt>
          <c:dPt>
            <c:idx val="3"/>
            <c:bubble3D val="0"/>
            <c:spPr>
              <a:solidFill>
                <a:srgbClr val="8064A2"/>
              </a:solidFill>
            </c:spPr>
            <c:extLst>
              <c:ext xmlns:c16="http://schemas.microsoft.com/office/drawing/2014/chart" uri="{C3380CC4-5D6E-409C-BE32-E72D297353CC}">
                <c16:uniqueId val="{00000007-3878-43DA-A57D-6D07B6B3AB5B}"/>
              </c:ext>
            </c:extLst>
          </c:dPt>
          <c:dPt>
            <c:idx val="4"/>
            <c:bubble3D val="0"/>
            <c:spPr>
              <a:solidFill>
                <a:srgbClr val="FFFFCC"/>
              </a:solidFill>
            </c:spPr>
            <c:extLst>
              <c:ext xmlns:c16="http://schemas.microsoft.com/office/drawing/2014/chart" uri="{C3380CC4-5D6E-409C-BE32-E72D297353CC}">
                <c16:uniqueId val="{00000009-3878-43DA-A57D-6D07B6B3AB5B}"/>
              </c:ext>
            </c:extLst>
          </c:dPt>
          <c:dPt>
            <c:idx val="5"/>
            <c:bubble3D val="0"/>
            <c:spPr>
              <a:solidFill>
                <a:schemeClr val="bg1">
                  <a:lumMod val="75000"/>
                </a:schemeClr>
              </a:solidFill>
            </c:spPr>
            <c:extLst>
              <c:ext xmlns:c16="http://schemas.microsoft.com/office/drawing/2014/chart" uri="{C3380CC4-5D6E-409C-BE32-E72D297353CC}">
                <c16:uniqueId val="{0000000B-3878-43DA-A57D-6D07B6B3AB5B}"/>
              </c:ext>
            </c:extLst>
          </c:dPt>
          <c:dLbls>
            <c:dLbl>
              <c:idx val="0"/>
              <c:layout>
                <c:manualLayout>
                  <c:x val="-0.2176698193572649"/>
                  <c:y val="-7.0056892119232092E-2"/>
                </c:manualLayout>
              </c:layout>
              <c:spPr/>
              <c:txPr>
                <a:bodyPr/>
                <a:lstStyle/>
                <a:p>
                  <a:pPr>
                    <a:defRPr sz="16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78-43DA-A57D-6D07B6B3AB5B}"/>
                </c:ext>
              </c:extLst>
            </c:dLbl>
            <c:dLbl>
              <c:idx val="1"/>
              <c:layout>
                <c:manualLayout>
                  <c:x val="0.14954607438783871"/>
                  <c:y val="-0.15895950847521945"/>
                </c:manualLayout>
              </c:layout>
              <c:spPr/>
              <c:txPr>
                <a:bodyPr/>
                <a:lstStyle/>
                <a:p>
                  <a:pPr>
                    <a:defRPr sz="16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78-43DA-A57D-6D07B6B3AB5B}"/>
                </c:ext>
              </c:extLst>
            </c:dLbl>
            <c:dLbl>
              <c:idx val="2"/>
              <c:spPr/>
              <c:txPr>
                <a:bodyPr/>
                <a:lstStyle/>
                <a:p>
                  <a:pPr>
                    <a:defRPr sz="16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3878-43DA-A57D-6D07B6B3AB5B}"/>
                </c:ext>
              </c:extLst>
            </c:dLbl>
            <c:dLbl>
              <c:idx val="3"/>
              <c:spPr/>
              <c:txPr>
                <a:bodyPr/>
                <a:lstStyle/>
                <a:p>
                  <a:pPr>
                    <a:defRPr sz="16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7-3878-43DA-A57D-6D07B6B3AB5B}"/>
                </c:ext>
              </c:extLst>
            </c:dLbl>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Skinny Bundles</c:v>
                </c:pt>
                <c:pt idx="1">
                  <c:v>Netflix</c:v>
                </c:pt>
                <c:pt idx="2">
                  <c:v>Hulu</c:v>
                </c:pt>
                <c:pt idx="3">
                  <c:v>YouTube</c:v>
                </c:pt>
                <c:pt idx="4">
                  <c:v>Amazon</c:v>
                </c:pt>
                <c:pt idx="5">
                  <c:v>Other</c:v>
                </c:pt>
              </c:strCache>
            </c:strRef>
          </c:cat>
          <c:val>
            <c:numRef>
              <c:f>Sheet1!$B$2:$B$7</c:f>
              <c:numCache>
                <c:formatCode>0.0%</c:formatCode>
                <c:ptCount val="6"/>
                <c:pt idx="0">
                  <c:v>0.54600000000000004</c:v>
                </c:pt>
                <c:pt idx="1">
                  <c:v>0.17</c:v>
                </c:pt>
                <c:pt idx="2">
                  <c:v>0.09</c:v>
                </c:pt>
                <c:pt idx="3">
                  <c:v>7.0999999999999994E-2</c:v>
                </c:pt>
                <c:pt idx="4">
                  <c:v>3.2000000000000001E-2</c:v>
                </c:pt>
                <c:pt idx="5">
                  <c:v>0.09</c:v>
                </c:pt>
              </c:numCache>
            </c:numRef>
          </c:val>
          <c:extLst>
            <c:ext xmlns:c16="http://schemas.microsoft.com/office/drawing/2014/chart" uri="{C3380CC4-5D6E-409C-BE32-E72D297353CC}">
              <c16:uniqueId val="{0000000C-3878-43DA-A57D-6D07B6B3AB5B}"/>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2721358267716537"/>
          <c:y val="3.7499999999999999E-2"/>
        </c:manualLayout>
      </c:layout>
      <c:overlay val="0"/>
      <c:txPr>
        <a:bodyPr/>
        <a:lstStyle/>
        <a:p>
          <a:pPr>
            <a:defRPr sz="1800"/>
          </a:pPr>
          <a:endParaRPr lang="en-US"/>
        </a:p>
      </c:txPr>
    </c:title>
    <c:autoTitleDeleted val="0"/>
    <c:plotArea>
      <c:layout>
        <c:manualLayout>
          <c:layoutTarget val="inner"/>
          <c:xMode val="edge"/>
          <c:yMode val="edge"/>
          <c:x val="2.5000000000000001E-2"/>
          <c:y val="0.13487499999999999"/>
          <c:w val="0.95416666666666672"/>
          <c:h val="0.74637500000000001"/>
        </c:manualLayout>
      </c:layout>
      <c:barChart>
        <c:barDir val="col"/>
        <c:grouping val="clustered"/>
        <c:varyColors val="0"/>
        <c:ser>
          <c:idx val="0"/>
          <c:order val="0"/>
          <c:tx>
            <c:strRef>
              <c:f>Sheet1!$B$1</c:f>
              <c:strCache>
                <c:ptCount val="1"/>
                <c:pt idx="0">
                  <c:v>Monthly OTT Hours Viewed per Household</c:v>
                </c:pt>
              </c:strCache>
            </c:strRef>
          </c:tx>
          <c:invertIfNegative val="0"/>
          <c:dPt>
            <c:idx val="0"/>
            <c:invertIfNegative val="0"/>
            <c:bubble3D val="0"/>
            <c:spPr>
              <a:solidFill>
                <a:srgbClr val="FAB982"/>
              </a:solidFill>
            </c:spPr>
            <c:extLst>
              <c:ext xmlns:c16="http://schemas.microsoft.com/office/drawing/2014/chart" uri="{C3380CC4-5D6E-409C-BE32-E72D297353CC}">
                <c16:uniqueId val="{00000001-A6A3-46BC-84D3-2C9BBA9FC6F0}"/>
              </c:ext>
            </c:extLst>
          </c:dPt>
          <c:dPt>
            <c:idx val="1"/>
            <c:invertIfNegative val="0"/>
            <c:bubble3D val="0"/>
            <c:spPr>
              <a:solidFill>
                <a:srgbClr val="FAB982"/>
              </a:solidFill>
            </c:spPr>
            <c:extLst>
              <c:ext xmlns:c16="http://schemas.microsoft.com/office/drawing/2014/chart" uri="{C3380CC4-5D6E-409C-BE32-E72D297353CC}">
                <c16:uniqueId val="{00000003-A6A3-46BC-84D3-2C9BBA9FC6F0}"/>
              </c:ext>
            </c:extLst>
          </c:dPt>
          <c:dPt>
            <c:idx val="2"/>
            <c:invertIfNegative val="0"/>
            <c:bubble3D val="0"/>
            <c:spPr>
              <a:solidFill>
                <a:srgbClr val="FAB982"/>
              </a:solidFill>
            </c:spPr>
            <c:extLst>
              <c:ext xmlns:c16="http://schemas.microsoft.com/office/drawing/2014/chart" uri="{C3380CC4-5D6E-409C-BE32-E72D297353CC}">
                <c16:uniqueId val="{00000005-A6A3-46BC-84D3-2C9BBA9FC6F0}"/>
              </c:ext>
            </c:extLst>
          </c:dPt>
          <c:dPt>
            <c:idx val="3"/>
            <c:invertIfNegative val="0"/>
            <c:bubble3D val="0"/>
            <c:spPr>
              <a:solidFill>
                <a:srgbClr val="FAB982"/>
              </a:solidFill>
            </c:spPr>
            <c:extLst>
              <c:ext xmlns:c16="http://schemas.microsoft.com/office/drawing/2014/chart" uri="{C3380CC4-5D6E-409C-BE32-E72D297353CC}">
                <c16:uniqueId val="{00000007-A6A3-46BC-84D3-2C9BBA9FC6F0}"/>
              </c:ext>
            </c:extLst>
          </c:dPt>
          <c:dPt>
            <c:idx val="4"/>
            <c:invertIfNegative val="0"/>
            <c:bubble3D val="0"/>
            <c:spPr>
              <a:solidFill>
                <a:srgbClr val="50C8A0"/>
              </a:solidFill>
            </c:spPr>
            <c:extLst>
              <c:ext xmlns:c16="http://schemas.microsoft.com/office/drawing/2014/chart" uri="{C3380CC4-5D6E-409C-BE32-E72D297353CC}">
                <c16:uniqueId val="{00000009-A6A3-46BC-84D3-2C9BBA9FC6F0}"/>
              </c:ext>
            </c:extLst>
          </c:dPt>
          <c:dPt>
            <c:idx val="5"/>
            <c:invertIfNegative val="0"/>
            <c:bubble3D val="0"/>
            <c:spPr>
              <a:solidFill>
                <a:srgbClr val="50C8A0"/>
              </a:solidFill>
            </c:spPr>
            <c:extLst>
              <c:ext xmlns:c16="http://schemas.microsoft.com/office/drawing/2014/chart" uri="{C3380CC4-5D6E-409C-BE32-E72D297353CC}">
                <c16:uniqueId val="{0000000B-A6A3-46BC-84D3-2C9BBA9FC6F0}"/>
              </c:ext>
            </c:extLst>
          </c:dPt>
          <c:dPt>
            <c:idx val="6"/>
            <c:invertIfNegative val="0"/>
            <c:bubble3D val="0"/>
            <c:spPr>
              <a:solidFill>
                <a:srgbClr val="50C8A0"/>
              </a:solidFill>
            </c:spPr>
            <c:extLst>
              <c:ext xmlns:c16="http://schemas.microsoft.com/office/drawing/2014/chart" uri="{C3380CC4-5D6E-409C-BE32-E72D297353CC}">
                <c16:uniqueId val="{0000000D-A6A3-46BC-84D3-2C9BBA9FC6F0}"/>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Amazon</c:v>
                </c:pt>
                <c:pt idx="1">
                  <c:v>YouTube</c:v>
                </c:pt>
                <c:pt idx="2">
                  <c:v>Netflix</c:v>
                </c:pt>
                <c:pt idx="3">
                  <c:v>hulu</c:v>
                </c:pt>
                <c:pt idx="4">
                  <c:v>PlayStation Vue</c:v>
                </c:pt>
                <c:pt idx="5">
                  <c:v>Sling</c:v>
                </c:pt>
                <c:pt idx="6">
                  <c:v>DIRECTV NOW</c:v>
                </c:pt>
              </c:strCache>
            </c:strRef>
          </c:cat>
          <c:val>
            <c:numRef>
              <c:f>Sheet1!$B$2:$B$8</c:f>
              <c:numCache>
                <c:formatCode>General</c:formatCode>
                <c:ptCount val="7"/>
                <c:pt idx="0">
                  <c:v>11</c:v>
                </c:pt>
                <c:pt idx="1">
                  <c:v>17</c:v>
                </c:pt>
                <c:pt idx="2">
                  <c:v>27</c:v>
                </c:pt>
                <c:pt idx="3">
                  <c:v>29</c:v>
                </c:pt>
                <c:pt idx="4">
                  <c:v>57</c:v>
                </c:pt>
                <c:pt idx="5">
                  <c:v>69</c:v>
                </c:pt>
                <c:pt idx="6">
                  <c:v>81</c:v>
                </c:pt>
              </c:numCache>
            </c:numRef>
          </c:val>
          <c:extLst>
            <c:ext xmlns:c16="http://schemas.microsoft.com/office/drawing/2014/chart" uri="{C3380CC4-5D6E-409C-BE32-E72D297353CC}">
              <c16:uniqueId val="{0000000E-A6A3-46BC-84D3-2C9BBA9FC6F0}"/>
            </c:ext>
          </c:extLst>
        </c:ser>
        <c:dLbls>
          <c:showLegendKey val="0"/>
          <c:showVal val="0"/>
          <c:showCatName val="0"/>
          <c:showSerName val="0"/>
          <c:showPercent val="0"/>
          <c:showBubbleSize val="0"/>
        </c:dLbls>
        <c:gapWidth val="150"/>
        <c:axId val="298203776"/>
        <c:axId val="297992576"/>
      </c:barChart>
      <c:catAx>
        <c:axId val="298203776"/>
        <c:scaling>
          <c:orientation val="minMax"/>
        </c:scaling>
        <c:delete val="1"/>
        <c:axPos val="b"/>
        <c:numFmt formatCode="General" sourceLinked="0"/>
        <c:majorTickMark val="out"/>
        <c:minorTickMark val="none"/>
        <c:tickLblPos val="nextTo"/>
        <c:crossAx val="297992576"/>
        <c:crosses val="autoZero"/>
        <c:auto val="1"/>
        <c:lblAlgn val="ctr"/>
        <c:lblOffset val="100"/>
        <c:noMultiLvlLbl val="0"/>
      </c:catAx>
      <c:valAx>
        <c:axId val="297992576"/>
        <c:scaling>
          <c:orientation val="minMax"/>
        </c:scaling>
        <c:delete val="1"/>
        <c:axPos val="l"/>
        <c:numFmt formatCode="General" sourceLinked="1"/>
        <c:majorTickMark val="out"/>
        <c:minorTickMark val="none"/>
        <c:tickLblPos val="nextTo"/>
        <c:crossAx val="2982037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Projected Video HHs by Method of Delivery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3472524711006867E-2"/>
          <c:y val="0.22928833114610678"/>
          <c:w val="0.91702392918970232"/>
          <c:h val="0.58320319335083115"/>
        </c:manualLayout>
      </c:layout>
      <c:lineChart>
        <c:grouping val="standard"/>
        <c:varyColors val="0"/>
        <c:ser>
          <c:idx val="0"/>
          <c:order val="0"/>
          <c:tx>
            <c:strRef>
              <c:f>Sheet1!$B$1</c:f>
              <c:strCache>
                <c:ptCount val="1"/>
                <c:pt idx="0">
                  <c:v>Multichannel HHs</c:v>
                </c:pt>
              </c:strCache>
            </c:strRef>
          </c:tx>
          <c:spPr>
            <a:ln w="28575" cap="rnd">
              <a:solidFill>
                <a:srgbClr val="00CC66"/>
              </a:solidFill>
              <a:round/>
            </a:ln>
            <a:effectLst/>
          </c:spPr>
          <c:marker>
            <c:symbol val="none"/>
          </c:marker>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General</c:formatCode>
                <c:ptCount val="6"/>
                <c:pt idx="0">
                  <c:v>93.1</c:v>
                </c:pt>
                <c:pt idx="1">
                  <c:v>90.3</c:v>
                </c:pt>
                <c:pt idx="2">
                  <c:v>88</c:v>
                </c:pt>
                <c:pt idx="3">
                  <c:v>85.9</c:v>
                </c:pt>
                <c:pt idx="4">
                  <c:v>84</c:v>
                </c:pt>
                <c:pt idx="5">
                  <c:v>82.3</c:v>
                </c:pt>
              </c:numCache>
            </c:numRef>
          </c:val>
          <c:smooth val="0"/>
          <c:extLst>
            <c:ext xmlns:c16="http://schemas.microsoft.com/office/drawing/2014/chart" uri="{C3380CC4-5D6E-409C-BE32-E72D297353CC}">
              <c16:uniqueId val="{00000000-FDA2-4E88-B139-DD6D021DE501}"/>
            </c:ext>
          </c:extLst>
        </c:ser>
        <c:ser>
          <c:idx val="1"/>
          <c:order val="1"/>
          <c:tx>
            <c:strRef>
              <c:f>Sheet1!$C$1</c:f>
              <c:strCache>
                <c:ptCount val="1"/>
                <c:pt idx="0">
                  <c:v>OTT-only HHs</c:v>
                </c:pt>
              </c:strCache>
            </c:strRef>
          </c:tx>
          <c:spPr>
            <a:ln w="28575" cap="rnd">
              <a:solidFill>
                <a:schemeClr val="accent2"/>
              </a:solidFill>
              <a:round/>
            </a:ln>
            <a:effectLst/>
          </c:spPr>
          <c:marker>
            <c:symbol val="none"/>
          </c:marker>
          <c:cat>
            <c:numRef>
              <c:f>Sheet1!$A$2:$A$7</c:f>
              <c:numCache>
                <c:formatCode>General</c:formatCode>
                <c:ptCount val="6"/>
                <c:pt idx="0">
                  <c:v>2016</c:v>
                </c:pt>
                <c:pt idx="1">
                  <c:v>2017</c:v>
                </c:pt>
                <c:pt idx="2">
                  <c:v>2018</c:v>
                </c:pt>
                <c:pt idx="3">
                  <c:v>2019</c:v>
                </c:pt>
                <c:pt idx="4">
                  <c:v>2020</c:v>
                </c:pt>
                <c:pt idx="5">
                  <c:v>2021</c:v>
                </c:pt>
              </c:numCache>
            </c:numRef>
          </c:cat>
          <c:val>
            <c:numRef>
              <c:f>Sheet1!$C$2:$C$7</c:f>
              <c:numCache>
                <c:formatCode>General</c:formatCode>
                <c:ptCount val="6"/>
                <c:pt idx="0">
                  <c:v>12.1</c:v>
                </c:pt>
                <c:pt idx="1">
                  <c:v>14.1</c:v>
                </c:pt>
                <c:pt idx="2">
                  <c:v>15.4</c:v>
                </c:pt>
                <c:pt idx="3">
                  <c:v>16.3</c:v>
                </c:pt>
                <c:pt idx="4">
                  <c:v>17.2</c:v>
                </c:pt>
                <c:pt idx="5">
                  <c:v>17.899999999999999</c:v>
                </c:pt>
              </c:numCache>
            </c:numRef>
          </c:val>
          <c:smooth val="0"/>
          <c:extLst>
            <c:ext xmlns:c16="http://schemas.microsoft.com/office/drawing/2014/chart" uri="{C3380CC4-5D6E-409C-BE32-E72D297353CC}">
              <c16:uniqueId val="{00000001-FDA2-4E88-B139-DD6D021DE501}"/>
            </c:ext>
          </c:extLst>
        </c:ser>
        <c:ser>
          <c:idx val="2"/>
          <c:order val="2"/>
          <c:tx>
            <c:strRef>
              <c:f>Sheet1!$D$1</c:f>
              <c:strCache>
                <c:ptCount val="1"/>
                <c:pt idx="0">
                  <c:v>vMVPD-only HHs</c:v>
                </c:pt>
              </c:strCache>
            </c:strRef>
          </c:tx>
          <c:spPr>
            <a:ln w="28575" cap="rnd">
              <a:solidFill>
                <a:srgbClr val="FF99FF"/>
              </a:solidFill>
              <a:round/>
            </a:ln>
            <a:effectLst/>
          </c:spPr>
          <c:marker>
            <c:symbol val="none"/>
          </c:marker>
          <c:cat>
            <c:numRef>
              <c:f>Sheet1!$A$2:$A$7</c:f>
              <c:numCache>
                <c:formatCode>General</c:formatCode>
                <c:ptCount val="6"/>
                <c:pt idx="0">
                  <c:v>2016</c:v>
                </c:pt>
                <c:pt idx="1">
                  <c:v>2017</c:v>
                </c:pt>
                <c:pt idx="2">
                  <c:v>2018</c:v>
                </c:pt>
                <c:pt idx="3">
                  <c:v>2019</c:v>
                </c:pt>
                <c:pt idx="4">
                  <c:v>2020</c:v>
                </c:pt>
                <c:pt idx="5">
                  <c:v>2021</c:v>
                </c:pt>
              </c:numCache>
            </c:numRef>
          </c:cat>
          <c:val>
            <c:numRef>
              <c:f>Sheet1!$D$2:$D$7</c:f>
              <c:numCache>
                <c:formatCode>General</c:formatCode>
                <c:ptCount val="6"/>
                <c:pt idx="0">
                  <c:v>1.8</c:v>
                </c:pt>
                <c:pt idx="1">
                  <c:v>3.8</c:v>
                </c:pt>
                <c:pt idx="2">
                  <c:v>5.6</c:v>
                </c:pt>
                <c:pt idx="3">
                  <c:v>7.5</c:v>
                </c:pt>
                <c:pt idx="4">
                  <c:v>9.1999999999999993</c:v>
                </c:pt>
                <c:pt idx="5">
                  <c:v>10.9</c:v>
                </c:pt>
              </c:numCache>
            </c:numRef>
          </c:val>
          <c:smooth val="0"/>
          <c:extLst>
            <c:ext xmlns:c16="http://schemas.microsoft.com/office/drawing/2014/chart" uri="{C3380CC4-5D6E-409C-BE32-E72D297353CC}">
              <c16:uniqueId val="{00000002-FDA2-4E88-B139-DD6D021DE501}"/>
            </c:ext>
          </c:extLst>
        </c:ser>
        <c:ser>
          <c:idx val="3"/>
          <c:order val="3"/>
          <c:tx>
            <c:strRef>
              <c:f>Sheet1!$E$1</c:f>
              <c:strCache>
                <c:ptCount val="1"/>
                <c:pt idx="0">
                  <c:v>OTA HHs</c:v>
                </c:pt>
              </c:strCache>
            </c:strRef>
          </c:tx>
          <c:spPr>
            <a:ln w="28575" cap="rnd">
              <a:solidFill>
                <a:schemeClr val="accent4"/>
              </a:solidFill>
              <a:round/>
            </a:ln>
            <a:effectLst/>
          </c:spPr>
          <c:marker>
            <c:symbol val="none"/>
          </c:marker>
          <c:cat>
            <c:numRef>
              <c:f>Sheet1!$A$2:$A$7</c:f>
              <c:numCache>
                <c:formatCode>General</c:formatCode>
                <c:ptCount val="6"/>
                <c:pt idx="0">
                  <c:v>2016</c:v>
                </c:pt>
                <c:pt idx="1">
                  <c:v>2017</c:v>
                </c:pt>
                <c:pt idx="2">
                  <c:v>2018</c:v>
                </c:pt>
                <c:pt idx="3">
                  <c:v>2019</c:v>
                </c:pt>
                <c:pt idx="4">
                  <c:v>2020</c:v>
                </c:pt>
                <c:pt idx="5">
                  <c:v>2021</c:v>
                </c:pt>
              </c:numCache>
            </c:numRef>
          </c:cat>
          <c:val>
            <c:numRef>
              <c:f>Sheet1!$E$2:$E$7</c:f>
              <c:numCache>
                <c:formatCode>General</c:formatCode>
                <c:ptCount val="6"/>
                <c:pt idx="0">
                  <c:v>13.9</c:v>
                </c:pt>
                <c:pt idx="1">
                  <c:v>14.3</c:v>
                </c:pt>
                <c:pt idx="2">
                  <c:v>14.6</c:v>
                </c:pt>
                <c:pt idx="3">
                  <c:v>14.8</c:v>
                </c:pt>
                <c:pt idx="4">
                  <c:v>15</c:v>
                </c:pt>
                <c:pt idx="5">
                  <c:v>15.3</c:v>
                </c:pt>
              </c:numCache>
            </c:numRef>
          </c:val>
          <c:smooth val="0"/>
          <c:extLst>
            <c:ext xmlns:c16="http://schemas.microsoft.com/office/drawing/2014/chart" uri="{C3380CC4-5D6E-409C-BE32-E72D297353CC}">
              <c16:uniqueId val="{00000003-FDA2-4E88-B139-DD6D021DE501}"/>
            </c:ext>
          </c:extLst>
        </c:ser>
        <c:dLbls>
          <c:showLegendKey val="0"/>
          <c:showVal val="0"/>
          <c:showCatName val="0"/>
          <c:showSerName val="0"/>
          <c:showPercent val="0"/>
          <c:showBubbleSize val="0"/>
        </c:dLbls>
        <c:smooth val="0"/>
        <c:axId val="261038080"/>
        <c:axId val="261039616"/>
      </c:lineChart>
      <c:catAx>
        <c:axId val="26103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1039616"/>
        <c:crosses val="autoZero"/>
        <c:auto val="1"/>
        <c:lblAlgn val="ctr"/>
        <c:lblOffset val="100"/>
        <c:noMultiLvlLbl val="0"/>
      </c:catAx>
      <c:valAx>
        <c:axId val="261039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1038080"/>
        <c:crosses val="autoZero"/>
        <c:crossBetween val="between"/>
        <c:majorUnit val="10"/>
      </c:valAx>
      <c:spPr>
        <a:noFill/>
        <a:ln>
          <a:noFill/>
        </a:ln>
        <a:effectLst/>
      </c:spPr>
    </c:plotArea>
    <c:legend>
      <c:legendPos val="b"/>
      <c:layout>
        <c:manualLayout>
          <c:xMode val="edge"/>
          <c:yMode val="edge"/>
          <c:x val="3.4535052078292095E-3"/>
          <c:y val="0.90418307086614169"/>
          <c:w val="0.99654649479217083"/>
          <c:h val="7.3089656406585546E-2"/>
        </c:manualLayout>
      </c:layout>
      <c:overlay val="0"/>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0203248496972201E-2"/>
          <c:y val="7.4405842221405394E-2"/>
          <c:w val="0.96835850157460057"/>
          <c:h val="0.80756957812320507"/>
        </c:manualLayout>
      </c:layout>
      <c:barChart>
        <c:barDir val="col"/>
        <c:grouping val="clustered"/>
        <c:varyColors val="0"/>
        <c:ser>
          <c:idx val="0"/>
          <c:order val="0"/>
          <c:tx>
            <c:strRef>
              <c:f>Sheet1!$B$1</c:f>
              <c:strCache>
                <c:ptCount val="1"/>
                <c:pt idx="0">
                  <c:v>#</c:v>
                </c:pt>
              </c:strCache>
            </c:strRef>
          </c:tx>
          <c:spPr>
            <a:gradFill flip="none" rotWithShape="1">
              <a:gsLst>
                <a:gs pos="0">
                  <a:srgbClr val="3682B4"/>
                </a:gs>
                <a:gs pos="100000">
                  <a:srgbClr val="0765A3"/>
                </a:gs>
              </a:gsLst>
              <a:lin ang="0" scaled="0"/>
              <a:tileRect/>
            </a:gradFill>
          </c:spPr>
          <c:invertIfNegative val="0"/>
          <c:dLbls>
            <c:spPr>
              <a:noFill/>
              <a:ln>
                <a:noFill/>
              </a:ln>
              <a:effectLst/>
            </c:spPr>
            <c:txPr>
              <a:bodyPr/>
              <a:lstStyle/>
              <a:p>
                <a:pPr>
                  <a:defRPr sz="1600" b="1">
                    <a:solidFill>
                      <a:srgbClr val="0765A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c:formatCode>
                <c:ptCount val="5"/>
                <c:pt idx="0">
                  <c:v>3.8</c:v>
                </c:pt>
                <c:pt idx="1">
                  <c:v>5.6</c:v>
                </c:pt>
                <c:pt idx="2">
                  <c:v>7.5</c:v>
                </c:pt>
                <c:pt idx="3">
                  <c:v>9.1999999999999993</c:v>
                </c:pt>
                <c:pt idx="4">
                  <c:v>10.9</c:v>
                </c:pt>
              </c:numCache>
            </c:numRef>
          </c:val>
          <c:extLst>
            <c:ext xmlns:c16="http://schemas.microsoft.com/office/drawing/2014/chart" uri="{C3380CC4-5D6E-409C-BE32-E72D297353CC}">
              <c16:uniqueId val="{00000000-B546-4A75-8936-BBEA6E2AF1DB}"/>
            </c:ext>
          </c:extLst>
        </c:ser>
        <c:dLbls>
          <c:showLegendKey val="0"/>
          <c:showVal val="0"/>
          <c:showCatName val="0"/>
          <c:showSerName val="0"/>
          <c:showPercent val="0"/>
          <c:showBubbleSize val="0"/>
        </c:dLbls>
        <c:gapWidth val="100"/>
        <c:overlap val="-20"/>
        <c:axId val="298042112"/>
        <c:axId val="298043648"/>
      </c:barChart>
      <c:catAx>
        <c:axId val="298042112"/>
        <c:scaling>
          <c:orientation val="minMax"/>
        </c:scaling>
        <c:delete val="0"/>
        <c:axPos val="b"/>
        <c:numFmt formatCode="General" sourceLinked="0"/>
        <c:majorTickMark val="out"/>
        <c:minorTickMark val="none"/>
        <c:tickLblPos val="nextTo"/>
        <c:spPr>
          <a:ln>
            <a:solidFill>
              <a:srgbClr val="8395A2"/>
            </a:solidFill>
          </a:ln>
        </c:spPr>
        <c:txPr>
          <a:bodyPr rot="0" vert="horz"/>
          <a:lstStyle/>
          <a:p>
            <a:pPr>
              <a:defRPr sz="1200" b="1">
                <a:solidFill>
                  <a:srgbClr val="0765A3"/>
                </a:solidFill>
              </a:defRPr>
            </a:pPr>
            <a:endParaRPr lang="en-US"/>
          </a:p>
        </c:txPr>
        <c:crossAx val="298043648"/>
        <c:crosses val="autoZero"/>
        <c:auto val="1"/>
        <c:lblAlgn val="ctr"/>
        <c:lblOffset val="100"/>
        <c:noMultiLvlLbl val="0"/>
      </c:catAx>
      <c:valAx>
        <c:axId val="298043648"/>
        <c:scaling>
          <c:orientation val="minMax"/>
        </c:scaling>
        <c:delete val="1"/>
        <c:axPos val="l"/>
        <c:numFmt formatCode="#,##0.0" sourceLinked="1"/>
        <c:majorTickMark val="out"/>
        <c:minorTickMark val="none"/>
        <c:tickLblPos val="nextTo"/>
        <c:crossAx val="298042112"/>
        <c:crosses val="autoZero"/>
        <c:crossBetween val="between"/>
      </c:val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5383B7"/>
              </a:solidFill>
              <a:ln w="19050">
                <a:solidFill>
                  <a:schemeClr val="lt1"/>
                </a:solidFill>
              </a:ln>
              <a:effectLst/>
            </c:spPr>
            <c:extLst>
              <c:ext xmlns:c16="http://schemas.microsoft.com/office/drawing/2014/chart" uri="{C3380CC4-5D6E-409C-BE32-E72D297353CC}">
                <c16:uniqueId val="{00000001-A2D1-452B-9936-810648ECF762}"/>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A2D1-452B-9936-810648ECF762}"/>
              </c:ext>
            </c:extLst>
          </c:dPt>
          <c:cat>
            <c:strRef>
              <c:f>Sheet1!$A$2:$A$3</c:f>
              <c:strCache>
                <c:ptCount val="1"/>
                <c:pt idx="0">
                  <c:v>Cord trimmers</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0-A2D1-452B-9936-810648ECF76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5383B7"/>
              </a:solidFill>
              <a:ln w="19050">
                <a:solidFill>
                  <a:schemeClr val="lt1"/>
                </a:solidFill>
              </a:ln>
              <a:effectLst/>
            </c:spPr>
            <c:extLst>
              <c:ext xmlns:c16="http://schemas.microsoft.com/office/drawing/2014/chart" uri="{C3380CC4-5D6E-409C-BE32-E72D297353CC}">
                <c16:uniqueId val="{00000001-ED3E-49E4-B64F-37F19BD2CD23}"/>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ED3E-49E4-B64F-37F19BD2CD23}"/>
              </c:ext>
            </c:extLst>
          </c:dPt>
          <c:cat>
            <c:strRef>
              <c:f>Sheet1!$A$2:$A$3</c:f>
              <c:strCache>
                <c:ptCount val="1"/>
                <c:pt idx="0">
                  <c:v>Cord trimmers</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ED3E-49E4-B64F-37F19BD2CD2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5383B7"/>
              </a:solidFill>
              <a:ln w="19050">
                <a:solidFill>
                  <a:schemeClr val="lt1"/>
                </a:solidFill>
              </a:ln>
              <a:effectLst/>
            </c:spPr>
            <c:extLst>
              <c:ext xmlns:c16="http://schemas.microsoft.com/office/drawing/2014/chart" uri="{C3380CC4-5D6E-409C-BE32-E72D297353CC}">
                <c16:uniqueId val="{00000001-E3AF-4299-9957-EF1FB37A6FC4}"/>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E3AF-4299-9957-EF1FB37A6FC4}"/>
              </c:ext>
            </c:extLst>
          </c:dPt>
          <c:cat>
            <c:strRef>
              <c:f>Sheet1!$A$2:$A$3</c:f>
              <c:strCache>
                <c:ptCount val="1"/>
                <c:pt idx="0">
                  <c:v>Cord trimmers</c:v>
                </c:pt>
              </c:strCache>
            </c:strRef>
          </c:cat>
          <c:val>
            <c:numRef>
              <c:f>Sheet1!$B$2:$B$3</c:f>
              <c:numCache>
                <c:formatCode>0%</c:formatCode>
                <c:ptCount val="2"/>
                <c:pt idx="0">
                  <c:v>0.81</c:v>
                </c:pt>
                <c:pt idx="1">
                  <c:v>0.19</c:v>
                </c:pt>
              </c:numCache>
            </c:numRef>
          </c:val>
          <c:extLst>
            <c:ext xmlns:c16="http://schemas.microsoft.com/office/drawing/2014/chart" uri="{C3380CC4-5D6E-409C-BE32-E72D297353CC}">
              <c16:uniqueId val="{00000004-E3AF-4299-9957-EF1FB37A6FC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416201954681"/>
          <c:y val="0.28363231769941799"/>
          <c:w val="0.84110694126839103"/>
          <c:h val="0.4635387424398037"/>
        </c:manualLayout>
      </c:layout>
      <c:barChart>
        <c:barDir val="col"/>
        <c:grouping val="clustered"/>
        <c:varyColors val="0"/>
        <c:ser>
          <c:idx val="0"/>
          <c:order val="0"/>
          <c:tx>
            <c:strRef>
              <c:f>Sheet1!$B$1</c:f>
              <c:strCache>
                <c:ptCount val="1"/>
                <c:pt idx="0">
                  <c:v>Connected Device Owners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Watch on the Go</c:v>
                </c:pt>
                <c:pt idx="1">
                  <c:v>Watch whenever I want</c:v>
                </c:pt>
              </c:strCache>
            </c:strRef>
          </c:cat>
          <c:val>
            <c:numRef>
              <c:f>Sheet1!$B$2:$B$3</c:f>
              <c:numCache>
                <c:formatCode>0%</c:formatCode>
                <c:ptCount val="2"/>
                <c:pt idx="0">
                  <c:v>0.33</c:v>
                </c:pt>
                <c:pt idx="1">
                  <c:v>0.72</c:v>
                </c:pt>
              </c:numCache>
            </c:numRef>
          </c:val>
          <c:extLst>
            <c:ext xmlns:c16="http://schemas.microsoft.com/office/drawing/2014/chart" uri="{C3380CC4-5D6E-409C-BE32-E72D297353CC}">
              <c16:uniqueId val="{00000000-BF17-47AB-BD2A-F396E87CCA3A}"/>
            </c:ext>
          </c:extLst>
        </c:ser>
        <c:ser>
          <c:idx val="1"/>
          <c:order val="1"/>
          <c:tx>
            <c:strRef>
              <c:f>Sheet1!$C$1</c:f>
              <c:strCache>
                <c:ptCount val="1"/>
                <c:pt idx="0">
                  <c:v>Streamers</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Watch on the Go</c:v>
                </c:pt>
                <c:pt idx="1">
                  <c:v>Watch whenever I want</c:v>
                </c:pt>
              </c:strCache>
            </c:strRef>
          </c:cat>
          <c:val>
            <c:numRef>
              <c:f>Sheet1!$C$2:$C$3</c:f>
              <c:numCache>
                <c:formatCode>0%</c:formatCode>
                <c:ptCount val="2"/>
                <c:pt idx="0">
                  <c:v>0.45</c:v>
                </c:pt>
                <c:pt idx="1">
                  <c:v>0.81</c:v>
                </c:pt>
              </c:numCache>
            </c:numRef>
          </c:val>
          <c:extLst>
            <c:ext xmlns:c16="http://schemas.microsoft.com/office/drawing/2014/chart" uri="{C3380CC4-5D6E-409C-BE32-E72D297353CC}">
              <c16:uniqueId val="{00000001-BF17-47AB-BD2A-F396E87CCA3A}"/>
            </c:ext>
          </c:extLst>
        </c:ser>
        <c:dLbls>
          <c:showLegendKey val="0"/>
          <c:showVal val="0"/>
          <c:showCatName val="0"/>
          <c:showSerName val="0"/>
          <c:showPercent val="0"/>
          <c:showBubbleSize val="0"/>
        </c:dLbls>
        <c:gapWidth val="219"/>
        <c:overlap val="-27"/>
        <c:axId val="299404672"/>
        <c:axId val="299406464"/>
      </c:barChart>
      <c:catAx>
        <c:axId val="2994046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99406464"/>
        <c:crosses val="autoZero"/>
        <c:auto val="1"/>
        <c:lblAlgn val="ctr"/>
        <c:lblOffset val="100"/>
        <c:noMultiLvlLbl val="0"/>
      </c:catAx>
      <c:valAx>
        <c:axId val="299406464"/>
        <c:scaling>
          <c:orientation val="minMax"/>
          <c:max val="1"/>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9940467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a:solidFill>
                  <a:schemeClr val="tx1"/>
                </a:solidFill>
              </a:rPr>
              <a:t>Reasons to use OTT Services</a:t>
            </a:r>
          </a:p>
        </c:rich>
      </c:tx>
      <c:layout>
        <c:manualLayout>
          <c:xMode val="edge"/>
          <c:yMode val="edge"/>
          <c:x val="0.64199356308725486"/>
          <c:y val="4.120879120879120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60237131072901606"/>
          <c:y val="0.11739010989010989"/>
          <c:w val="0.36860664738336285"/>
          <c:h val="0.73104200917193041"/>
        </c:manualLayout>
      </c:layout>
      <c:barChart>
        <c:barDir val="bar"/>
        <c:grouping val="clustered"/>
        <c:varyColors val="0"/>
        <c:ser>
          <c:idx val="0"/>
          <c:order val="0"/>
          <c:tx>
            <c:strRef>
              <c:f>Sheet1!$B$1</c:f>
              <c:strCache>
                <c:ptCount val="1"/>
                <c:pt idx="0">
                  <c:v>Reasons to use OTT Services</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 don't use monthly subscription services or third party rental services</c:v>
                </c:pt>
                <c:pt idx="1">
                  <c:v>Ability to watch TV/movies on your tablet</c:v>
                </c:pt>
                <c:pt idx="2">
                  <c:v>Ability to watch TV/movies on your smartphone</c:v>
                </c:pt>
                <c:pt idx="3">
                  <c:v>I enjoy the original content offered by these services</c:v>
                </c:pt>
                <c:pt idx="4">
                  <c:v>Easier to find what you're looking for</c:v>
                </c:pt>
                <c:pt idx="5">
                  <c:v>Better selection</c:v>
                </c:pt>
                <c:pt idx="6">
                  <c:v>Ability to watch TV/movies on your computer</c:v>
                </c:pt>
                <c:pt idx="7">
                  <c:v>No commercials or ads</c:v>
                </c:pt>
                <c:pt idx="8">
                  <c:v>Ability to watch certain TV shows and whole seasons</c:v>
                </c:pt>
                <c:pt idx="9">
                  <c:v>It's cheaper</c:v>
                </c:pt>
                <c:pt idx="10">
                  <c:v>Convenience</c:v>
                </c:pt>
              </c:strCache>
            </c:strRef>
          </c:cat>
          <c:val>
            <c:numRef>
              <c:f>Sheet1!$B$2:$B$12</c:f>
              <c:numCache>
                <c:formatCode>General</c:formatCode>
                <c:ptCount val="11"/>
                <c:pt idx="0">
                  <c:v>0.377</c:v>
                </c:pt>
                <c:pt idx="1">
                  <c:v>0.156</c:v>
                </c:pt>
                <c:pt idx="2">
                  <c:v>0.17599999999999999</c:v>
                </c:pt>
                <c:pt idx="3">
                  <c:v>0.18</c:v>
                </c:pt>
                <c:pt idx="4">
                  <c:v>0.183</c:v>
                </c:pt>
                <c:pt idx="5">
                  <c:v>0.223</c:v>
                </c:pt>
                <c:pt idx="6">
                  <c:v>0.23499999999999999</c:v>
                </c:pt>
                <c:pt idx="7">
                  <c:v>0.28499999999999998</c:v>
                </c:pt>
                <c:pt idx="8">
                  <c:v>0.28999999999999998</c:v>
                </c:pt>
                <c:pt idx="9">
                  <c:v>0.28999999999999998</c:v>
                </c:pt>
                <c:pt idx="10">
                  <c:v>0.33900000000000002</c:v>
                </c:pt>
              </c:numCache>
            </c:numRef>
          </c:val>
          <c:extLst>
            <c:ext xmlns:c16="http://schemas.microsoft.com/office/drawing/2014/chart" uri="{C3380CC4-5D6E-409C-BE32-E72D297353CC}">
              <c16:uniqueId val="{00000000-2C0D-41E0-B6AF-A1F8CF7F1D03}"/>
            </c:ext>
          </c:extLst>
        </c:ser>
        <c:dLbls>
          <c:showLegendKey val="0"/>
          <c:showVal val="0"/>
          <c:showCatName val="0"/>
          <c:showSerName val="0"/>
          <c:showPercent val="0"/>
          <c:showBubbleSize val="0"/>
        </c:dLbls>
        <c:gapWidth val="182"/>
        <c:axId val="298831872"/>
        <c:axId val="298833408"/>
      </c:barChart>
      <c:catAx>
        <c:axId val="29883187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98833408"/>
        <c:crosses val="autoZero"/>
        <c:auto val="1"/>
        <c:lblAlgn val="l"/>
        <c:lblOffset val="100"/>
        <c:noMultiLvlLbl val="0"/>
      </c:catAx>
      <c:valAx>
        <c:axId val="298833408"/>
        <c:scaling>
          <c:orientation val="minMax"/>
        </c:scaling>
        <c:delete val="1"/>
        <c:axPos val="b"/>
        <c:numFmt formatCode="General" sourceLinked="1"/>
        <c:majorTickMark val="none"/>
        <c:minorTickMark val="none"/>
        <c:tickLblPos val="nextTo"/>
        <c:crossAx val="298831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759476313217479E-2"/>
          <c:y val="0.27691182219243871"/>
          <c:w val="0.87158037438320157"/>
          <c:h val="0.45758530183727036"/>
        </c:manualLayout>
      </c:layout>
      <c:barChart>
        <c:barDir val="col"/>
        <c:grouping val="clustered"/>
        <c:varyColors val="0"/>
        <c:ser>
          <c:idx val="0"/>
          <c:order val="0"/>
          <c:tx>
            <c:strRef>
              <c:f>Sheet1!$B$1</c:f>
              <c:strCache>
                <c:ptCount val="1"/>
                <c:pt idx="0">
                  <c:v>Connected Device Owners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Quality of TV Programs</c:v>
                </c:pt>
                <c:pt idx="1">
                  <c:v>Variety of Programs</c:v>
                </c:pt>
                <c:pt idx="2">
                  <c:v>Access to Older TV Episodes</c:v>
                </c:pt>
                <c:pt idx="3">
                  <c:v>Access to TV series not on air</c:v>
                </c:pt>
              </c:strCache>
            </c:strRef>
          </c:cat>
          <c:val>
            <c:numRef>
              <c:f>Sheet1!$B$2:$B$5</c:f>
              <c:numCache>
                <c:formatCode>General</c:formatCode>
                <c:ptCount val="4"/>
                <c:pt idx="0">
                  <c:v>0.83</c:v>
                </c:pt>
                <c:pt idx="1">
                  <c:v>0.79</c:v>
                </c:pt>
                <c:pt idx="2">
                  <c:v>0.71</c:v>
                </c:pt>
                <c:pt idx="3">
                  <c:v>0.63</c:v>
                </c:pt>
              </c:numCache>
            </c:numRef>
          </c:val>
          <c:extLst>
            <c:ext xmlns:c16="http://schemas.microsoft.com/office/drawing/2014/chart" uri="{C3380CC4-5D6E-409C-BE32-E72D297353CC}">
              <c16:uniqueId val="{00000000-1F47-459B-83F2-E2C0C15AC6E7}"/>
            </c:ext>
          </c:extLst>
        </c:ser>
        <c:ser>
          <c:idx val="1"/>
          <c:order val="1"/>
          <c:tx>
            <c:strRef>
              <c:f>Sheet1!$C$1</c:f>
              <c:strCache>
                <c:ptCount val="1"/>
                <c:pt idx="0">
                  <c:v>Streamers</c:v>
                </c:pt>
              </c:strCache>
            </c:strRef>
          </c:tx>
          <c:spPr>
            <a:solidFill>
              <a:srgbClr val="50C8A0"/>
            </a:solidFill>
            <a:ln>
              <a:noFill/>
            </a:ln>
            <a:effectLst/>
          </c:spPr>
          <c:invertIfNegative val="0"/>
          <c:dLbls>
            <c:dLbl>
              <c:idx val="0"/>
              <c:layout>
                <c:manualLayout>
                  <c:x val="5.2109362370146919E-3"/>
                  <c:y val="3.25055346587744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47-459B-83F2-E2C0C15AC6E7}"/>
                </c:ext>
              </c:extLst>
            </c:dLbl>
            <c:dLbl>
              <c:idx val="1"/>
              <c:layout>
                <c:manualLayout>
                  <c:x val="1.30273405925367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47-459B-83F2-E2C0C15AC6E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Quality of TV Programs</c:v>
                </c:pt>
                <c:pt idx="1">
                  <c:v>Variety of Programs</c:v>
                </c:pt>
                <c:pt idx="2">
                  <c:v>Access to Older TV Episodes</c:v>
                </c:pt>
                <c:pt idx="3">
                  <c:v>Access to TV series not on air</c:v>
                </c:pt>
              </c:strCache>
            </c:strRef>
          </c:cat>
          <c:val>
            <c:numRef>
              <c:f>Sheet1!$C$2:$C$5</c:f>
              <c:numCache>
                <c:formatCode>General</c:formatCode>
                <c:ptCount val="4"/>
                <c:pt idx="0">
                  <c:v>0.87</c:v>
                </c:pt>
                <c:pt idx="1">
                  <c:v>0.83</c:v>
                </c:pt>
                <c:pt idx="2">
                  <c:v>0.8</c:v>
                </c:pt>
                <c:pt idx="3">
                  <c:v>0.74</c:v>
                </c:pt>
              </c:numCache>
            </c:numRef>
          </c:val>
          <c:extLst>
            <c:ext xmlns:c16="http://schemas.microsoft.com/office/drawing/2014/chart" uri="{C3380CC4-5D6E-409C-BE32-E72D297353CC}">
              <c16:uniqueId val="{00000003-1F47-459B-83F2-E2C0C15AC6E7}"/>
            </c:ext>
          </c:extLst>
        </c:ser>
        <c:dLbls>
          <c:showLegendKey val="0"/>
          <c:showVal val="0"/>
          <c:showCatName val="0"/>
          <c:showSerName val="0"/>
          <c:showPercent val="0"/>
          <c:showBubbleSize val="0"/>
        </c:dLbls>
        <c:gapWidth val="219"/>
        <c:overlap val="-27"/>
        <c:axId val="298908672"/>
        <c:axId val="299242240"/>
      </c:barChart>
      <c:catAx>
        <c:axId val="2989086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99242240"/>
        <c:crosses val="autoZero"/>
        <c:auto val="1"/>
        <c:lblAlgn val="ctr"/>
        <c:lblOffset val="100"/>
        <c:noMultiLvlLbl val="0"/>
      </c:catAx>
      <c:valAx>
        <c:axId val="29924224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98908672"/>
        <c:crosses val="autoZero"/>
        <c:crossBetween val="between"/>
      </c:valAx>
      <c:spPr>
        <a:noFill/>
        <a:ln>
          <a:noFill/>
        </a:ln>
        <a:effectLst/>
      </c:spPr>
    </c:plotArea>
    <c:legend>
      <c:legendPos val="b"/>
      <c:layout>
        <c:manualLayout>
          <c:xMode val="edge"/>
          <c:yMode val="edge"/>
          <c:x val="0.15593941157402233"/>
          <c:y val="0.88133355670966662"/>
          <c:w val="0.68812095558095254"/>
          <c:h val="7.256715251019155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Online Video Revenues</a:t>
            </a:r>
          </a:p>
          <a:p>
            <a:pPr>
              <a:defRPr/>
            </a:pPr>
            <a:r>
              <a:rPr lang="en-US" sz="1200" b="1" dirty="0">
                <a:solidFill>
                  <a:schemeClr val="tx1"/>
                </a:solidFill>
              </a:rPr>
              <a:t>(</a:t>
            </a:r>
            <a:r>
              <a:rPr lang="en-US" sz="1200" b="1" u="sng" dirty="0">
                <a:solidFill>
                  <a:schemeClr val="tx1"/>
                </a:solidFill>
              </a:rPr>
              <a:t>All</a:t>
            </a:r>
            <a:r>
              <a:rPr lang="en-US" sz="1200" b="1" u="sng" baseline="0" dirty="0">
                <a:solidFill>
                  <a:schemeClr val="tx1"/>
                </a:solidFill>
              </a:rPr>
              <a:t> video</a:t>
            </a:r>
            <a:r>
              <a:rPr lang="en-US" sz="1200" b="1" u="none" baseline="0" dirty="0">
                <a:solidFill>
                  <a:schemeClr val="tx1"/>
                </a:solidFill>
              </a:rPr>
              <a:t>, not only OTT video)</a:t>
            </a:r>
            <a:endParaRPr lang="en-US" sz="1200" b="1" dirty="0">
              <a:solidFill>
                <a:schemeClr val="tx1"/>
              </a:solidFill>
            </a:endParaRPr>
          </a:p>
          <a:p>
            <a:pPr>
              <a:defRPr/>
            </a:pPr>
            <a:r>
              <a:rPr lang="en-US" sz="1400" b="0" i="1" dirty="0">
                <a:solidFill>
                  <a:schemeClr val="tx1"/>
                </a:solidFill>
              </a:rPr>
              <a:t>$</a:t>
            </a:r>
            <a:r>
              <a:rPr lang="en-US" sz="1400" b="0" i="1" baseline="0" dirty="0">
                <a:solidFill>
                  <a:schemeClr val="tx1"/>
                </a:solidFill>
              </a:rPr>
              <a:t> in Millions</a:t>
            </a:r>
            <a:endParaRPr lang="en-US" sz="1400" b="0" i="1" dirty="0">
              <a:solidFill>
                <a:schemeClr val="tx1"/>
              </a:solidFill>
            </a:endParaRPr>
          </a:p>
        </c:rich>
      </c:tx>
      <c:layout>
        <c:manualLayout>
          <c:xMode val="edge"/>
          <c:yMode val="edge"/>
          <c:x val="0.36155287611721776"/>
          <c:y val="3.3105409971401619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5964334967173123E-2"/>
          <c:y val="6.932142511751771E-2"/>
          <c:w val="0.96807133006565371"/>
          <c:h val="0.72943339439152644"/>
        </c:manualLayout>
      </c:layout>
      <c:barChart>
        <c:barDir val="col"/>
        <c:grouping val="stacked"/>
        <c:varyColors val="0"/>
        <c:ser>
          <c:idx val="0"/>
          <c:order val="0"/>
          <c:tx>
            <c:strRef>
              <c:f>Sheet1!$B$1</c:f>
              <c:strCache>
                <c:ptCount val="1"/>
                <c:pt idx="0">
                  <c:v>Subscription</c:v>
                </c:pt>
              </c:strCache>
            </c:strRef>
          </c:tx>
          <c:spPr>
            <a:solidFill>
              <a:schemeClr val="accent1"/>
            </a:solidFill>
            <a:ln>
              <a:noFill/>
            </a:ln>
            <a:effectLst/>
          </c:spPr>
          <c:invertIfNegative val="0"/>
          <c:cat>
            <c:numRef>
              <c:f>Sheet1!$A$2:$A$13</c:f>
              <c:numCache>
                <c:formatCode>General</c:formatCode>
                <c:ptCount val="12"/>
                <c:pt idx="0">
                  <c:v>2016</c:v>
                </c:pt>
                <c:pt idx="1">
                  <c:v>2017</c:v>
                </c:pt>
                <c:pt idx="2">
                  <c:v>2018</c:v>
                </c:pt>
                <c:pt idx="3">
                  <c:v>2019</c:v>
                </c:pt>
                <c:pt idx="4">
                  <c:v>2020</c:v>
                </c:pt>
                <c:pt idx="5">
                  <c:v>2021</c:v>
                </c:pt>
                <c:pt idx="6">
                  <c:v>2022</c:v>
                </c:pt>
                <c:pt idx="7">
                  <c:v>2023</c:v>
                </c:pt>
                <c:pt idx="8">
                  <c:v>2024</c:v>
                </c:pt>
                <c:pt idx="9">
                  <c:v>2025</c:v>
                </c:pt>
                <c:pt idx="10">
                  <c:v>2026</c:v>
                </c:pt>
                <c:pt idx="11">
                  <c:v>2027</c:v>
                </c:pt>
              </c:numCache>
            </c:numRef>
          </c:cat>
          <c:val>
            <c:numRef>
              <c:f>Sheet1!$B$2:$B$13</c:f>
              <c:numCache>
                <c:formatCode>_(* #,##0_);_(* \(#,##0\);_(* "-"??_);_(@_)</c:formatCode>
                <c:ptCount val="12"/>
                <c:pt idx="0">
                  <c:v>8297.2099999999991</c:v>
                </c:pt>
                <c:pt idx="1">
                  <c:v>10290</c:v>
                </c:pt>
                <c:pt idx="2">
                  <c:v>11703.06</c:v>
                </c:pt>
                <c:pt idx="3">
                  <c:v>12660.76</c:v>
                </c:pt>
                <c:pt idx="4">
                  <c:v>13230.23</c:v>
                </c:pt>
                <c:pt idx="5">
                  <c:v>13641.68</c:v>
                </c:pt>
                <c:pt idx="6">
                  <c:v>13973.71</c:v>
                </c:pt>
                <c:pt idx="7">
                  <c:v>14233.33</c:v>
                </c:pt>
                <c:pt idx="8">
                  <c:v>14461.52</c:v>
                </c:pt>
                <c:pt idx="9">
                  <c:v>14676.91</c:v>
                </c:pt>
                <c:pt idx="10">
                  <c:v>14866.19</c:v>
                </c:pt>
                <c:pt idx="11">
                  <c:v>15049.08</c:v>
                </c:pt>
              </c:numCache>
            </c:numRef>
          </c:val>
          <c:extLst>
            <c:ext xmlns:c16="http://schemas.microsoft.com/office/drawing/2014/chart" uri="{C3380CC4-5D6E-409C-BE32-E72D297353CC}">
              <c16:uniqueId val="{00000000-1CCA-4146-AD68-868583426DA8}"/>
            </c:ext>
          </c:extLst>
        </c:ser>
        <c:ser>
          <c:idx val="1"/>
          <c:order val="1"/>
          <c:tx>
            <c:strRef>
              <c:f>Sheet1!$C$1</c:f>
              <c:strCache>
                <c:ptCount val="1"/>
                <c:pt idx="0">
                  <c:v>Purchase</c:v>
                </c:pt>
              </c:strCache>
            </c:strRef>
          </c:tx>
          <c:spPr>
            <a:solidFill>
              <a:srgbClr val="50C8A0"/>
            </a:solidFill>
            <a:ln>
              <a:noFill/>
            </a:ln>
            <a:effectLst/>
          </c:spPr>
          <c:invertIfNegative val="0"/>
          <c:cat>
            <c:numRef>
              <c:f>Sheet1!$A$2:$A$13</c:f>
              <c:numCache>
                <c:formatCode>General</c:formatCode>
                <c:ptCount val="12"/>
                <c:pt idx="0">
                  <c:v>2016</c:v>
                </c:pt>
                <c:pt idx="1">
                  <c:v>2017</c:v>
                </c:pt>
                <c:pt idx="2">
                  <c:v>2018</c:v>
                </c:pt>
                <c:pt idx="3">
                  <c:v>2019</c:v>
                </c:pt>
                <c:pt idx="4">
                  <c:v>2020</c:v>
                </c:pt>
                <c:pt idx="5">
                  <c:v>2021</c:v>
                </c:pt>
                <c:pt idx="6">
                  <c:v>2022</c:v>
                </c:pt>
                <c:pt idx="7">
                  <c:v>2023</c:v>
                </c:pt>
                <c:pt idx="8">
                  <c:v>2024</c:v>
                </c:pt>
                <c:pt idx="9">
                  <c:v>2025</c:v>
                </c:pt>
                <c:pt idx="10">
                  <c:v>2026</c:v>
                </c:pt>
                <c:pt idx="11">
                  <c:v>2027</c:v>
                </c:pt>
              </c:numCache>
            </c:numRef>
          </c:cat>
          <c:val>
            <c:numRef>
              <c:f>Sheet1!$C$2:$C$13</c:f>
              <c:numCache>
                <c:formatCode>_(* #,##0_);_(* \(#,##0\);_(* "-"??_);_(@_)</c:formatCode>
                <c:ptCount val="12"/>
                <c:pt idx="0">
                  <c:v>1693.27</c:v>
                </c:pt>
                <c:pt idx="1">
                  <c:v>1779.32</c:v>
                </c:pt>
                <c:pt idx="2">
                  <c:v>1850</c:v>
                </c:pt>
                <c:pt idx="3">
                  <c:v>1927.78</c:v>
                </c:pt>
                <c:pt idx="4">
                  <c:v>1985.51</c:v>
                </c:pt>
                <c:pt idx="5">
                  <c:v>2032.59</c:v>
                </c:pt>
                <c:pt idx="6">
                  <c:v>2074.0100000000002</c:v>
                </c:pt>
                <c:pt idx="7">
                  <c:v>2109.29</c:v>
                </c:pt>
                <c:pt idx="8">
                  <c:v>2144.9499999999998</c:v>
                </c:pt>
                <c:pt idx="9">
                  <c:v>2180.9899999999998</c:v>
                </c:pt>
                <c:pt idx="10">
                  <c:v>2215.92</c:v>
                </c:pt>
                <c:pt idx="11">
                  <c:v>2249.83</c:v>
                </c:pt>
              </c:numCache>
            </c:numRef>
          </c:val>
          <c:extLst>
            <c:ext xmlns:c16="http://schemas.microsoft.com/office/drawing/2014/chart" uri="{C3380CC4-5D6E-409C-BE32-E72D297353CC}">
              <c16:uniqueId val="{00000001-1CCA-4146-AD68-868583426DA8}"/>
            </c:ext>
          </c:extLst>
        </c:ser>
        <c:ser>
          <c:idx val="2"/>
          <c:order val="2"/>
          <c:tx>
            <c:strRef>
              <c:f>Sheet1!$D$1</c:f>
              <c:strCache>
                <c:ptCount val="1"/>
                <c:pt idx="0">
                  <c:v>Rental</c:v>
                </c:pt>
              </c:strCache>
            </c:strRef>
          </c:tx>
          <c:spPr>
            <a:solidFill>
              <a:srgbClr val="FFC000"/>
            </a:solidFill>
            <a:ln>
              <a:noFill/>
            </a:ln>
            <a:effectLst/>
          </c:spPr>
          <c:invertIfNegative val="0"/>
          <c:cat>
            <c:numRef>
              <c:f>Sheet1!$A$2:$A$13</c:f>
              <c:numCache>
                <c:formatCode>General</c:formatCode>
                <c:ptCount val="12"/>
                <c:pt idx="0">
                  <c:v>2016</c:v>
                </c:pt>
                <c:pt idx="1">
                  <c:v>2017</c:v>
                </c:pt>
                <c:pt idx="2">
                  <c:v>2018</c:v>
                </c:pt>
                <c:pt idx="3">
                  <c:v>2019</c:v>
                </c:pt>
                <c:pt idx="4">
                  <c:v>2020</c:v>
                </c:pt>
                <c:pt idx="5">
                  <c:v>2021</c:v>
                </c:pt>
                <c:pt idx="6">
                  <c:v>2022</c:v>
                </c:pt>
                <c:pt idx="7">
                  <c:v>2023</c:v>
                </c:pt>
                <c:pt idx="8">
                  <c:v>2024</c:v>
                </c:pt>
                <c:pt idx="9">
                  <c:v>2025</c:v>
                </c:pt>
                <c:pt idx="10">
                  <c:v>2026</c:v>
                </c:pt>
                <c:pt idx="11">
                  <c:v>2027</c:v>
                </c:pt>
              </c:numCache>
            </c:numRef>
          </c:cat>
          <c:val>
            <c:numRef>
              <c:f>Sheet1!$D$2:$D$13</c:f>
              <c:numCache>
                <c:formatCode>_(* #,##0_);_(* \(#,##0\);_(* "-"??_);_(@_)</c:formatCode>
                <c:ptCount val="12"/>
                <c:pt idx="0">
                  <c:v>679.19</c:v>
                </c:pt>
                <c:pt idx="1">
                  <c:v>686.51</c:v>
                </c:pt>
                <c:pt idx="2">
                  <c:v>695.42</c:v>
                </c:pt>
                <c:pt idx="3">
                  <c:v>701.43</c:v>
                </c:pt>
                <c:pt idx="4">
                  <c:v>704.51</c:v>
                </c:pt>
                <c:pt idx="5">
                  <c:v>706.87</c:v>
                </c:pt>
                <c:pt idx="6">
                  <c:v>709.04</c:v>
                </c:pt>
                <c:pt idx="7">
                  <c:v>711.2</c:v>
                </c:pt>
                <c:pt idx="8">
                  <c:v>712.92</c:v>
                </c:pt>
                <c:pt idx="9">
                  <c:v>714.68</c:v>
                </c:pt>
                <c:pt idx="10">
                  <c:v>716.41</c:v>
                </c:pt>
                <c:pt idx="11">
                  <c:v>718.11</c:v>
                </c:pt>
              </c:numCache>
            </c:numRef>
          </c:val>
          <c:extLst>
            <c:ext xmlns:c16="http://schemas.microsoft.com/office/drawing/2014/chart" uri="{C3380CC4-5D6E-409C-BE32-E72D297353CC}">
              <c16:uniqueId val="{00000002-1CCA-4146-AD68-868583426DA8}"/>
            </c:ext>
          </c:extLst>
        </c:ser>
        <c:ser>
          <c:idx val="3"/>
          <c:order val="3"/>
          <c:tx>
            <c:strRef>
              <c:f>Sheet1!$E$1</c:f>
              <c:strCache>
                <c:ptCount val="1"/>
                <c:pt idx="0">
                  <c:v>Advertising</c:v>
                </c:pt>
              </c:strCache>
            </c:strRef>
          </c:tx>
          <c:spPr>
            <a:solidFill>
              <a:srgbClr val="7030A0"/>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2016</c:v>
                </c:pt>
                <c:pt idx="1">
                  <c:v>2017</c:v>
                </c:pt>
                <c:pt idx="2">
                  <c:v>2018</c:v>
                </c:pt>
                <c:pt idx="3">
                  <c:v>2019</c:v>
                </c:pt>
                <c:pt idx="4">
                  <c:v>2020</c:v>
                </c:pt>
                <c:pt idx="5">
                  <c:v>2021</c:v>
                </c:pt>
                <c:pt idx="6">
                  <c:v>2022</c:v>
                </c:pt>
                <c:pt idx="7">
                  <c:v>2023</c:v>
                </c:pt>
                <c:pt idx="8">
                  <c:v>2024</c:v>
                </c:pt>
                <c:pt idx="9">
                  <c:v>2025</c:v>
                </c:pt>
                <c:pt idx="10">
                  <c:v>2026</c:v>
                </c:pt>
                <c:pt idx="11">
                  <c:v>2027</c:v>
                </c:pt>
              </c:numCache>
            </c:numRef>
          </c:cat>
          <c:val>
            <c:numRef>
              <c:f>Sheet1!$E$2:$E$13</c:f>
              <c:numCache>
                <c:formatCode>_(* #,##0_);_(* \(#,##0\);_(* "-"??_);_(@_)</c:formatCode>
                <c:ptCount val="12"/>
                <c:pt idx="0">
                  <c:v>10014.80037601096</c:v>
                </c:pt>
                <c:pt idx="1">
                  <c:v>11900.80602953523</c:v>
                </c:pt>
                <c:pt idx="2">
                  <c:v>13165.6907790359</c:v>
                </c:pt>
                <c:pt idx="3">
                  <c:v>14448.585997301427</c:v>
                </c:pt>
                <c:pt idx="4">
                  <c:v>15758.937574039461</c:v>
                </c:pt>
                <c:pt idx="5">
                  <c:v>17103.840287206593</c:v>
                </c:pt>
                <c:pt idx="6">
                  <c:v>18458.213429296331</c:v>
                </c:pt>
                <c:pt idx="7">
                  <c:v>19830.229942606002</c:v>
                </c:pt>
                <c:pt idx="8">
                  <c:v>21216.516701461467</c:v>
                </c:pt>
                <c:pt idx="9">
                  <c:v>22646.118018478526</c:v>
                </c:pt>
                <c:pt idx="10">
                  <c:v>24091.122002698121</c:v>
                </c:pt>
                <c:pt idx="11">
                  <c:v>25579.658767277993</c:v>
                </c:pt>
              </c:numCache>
            </c:numRef>
          </c:val>
          <c:extLst>
            <c:ext xmlns:c16="http://schemas.microsoft.com/office/drawing/2014/chart" uri="{C3380CC4-5D6E-409C-BE32-E72D297353CC}">
              <c16:uniqueId val="{00000003-1CCA-4146-AD68-868583426DA8}"/>
            </c:ext>
          </c:extLst>
        </c:ser>
        <c:dLbls>
          <c:showLegendKey val="0"/>
          <c:showVal val="0"/>
          <c:showCatName val="0"/>
          <c:showSerName val="0"/>
          <c:showPercent val="0"/>
          <c:showBubbleSize val="0"/>
        </c:dLbls>
        <c:gapWidth val="150"/>
        <c:overlap val="100"/>
        <c:axId val="299787392"/>
        <c:axId val="299788928"/>
      </c:barChart>
      <c:catAx>
        <c:axId val="2997873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99788928"/>
        <c:crosses val="autoZero"/>
        <c:auto val="1"/>
        <c:lblAlgn val="ctr"/>
        <c:lblOffset val="100"/>
        <c:noMultiLvlLbl val="0"/>
      </c:catAx>
      <c:valAx>
        <c:axId val="299788928"/>
        <c:scaling>
          <c:orientation val="minMax"/>
        </c:scaling>
        <c:delete val="1"/>
        <c:axPos val="l"/>
        <c:numFmt formatCode="_(* #,##0_);_(* \(#,##0\);_(* &quot;-&quot;??_);_(@_)" sourceLinked="1"/>
        <c:majorTickMark val="none"/>
        <c:minorTickMark val="none"/>
        <c:tickLblPos val="nextTo"/>
        <c:crossAx val="299787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u="sng" dirty="0"/>
              <a:t>% of Those Using A Second Screen for Each of the Following </a:t>
            </a:r>
          </a:p>
          <a:p>
            <a:pPr>
              <a:defRPr/>
            </a:pPr>
            <a:r>
              <a:rPr lang="en-US" sz="1400" dirty="0"/>
              <a:t>(Frequently + Sometimes)</a:t>
            </a:r>
          </a:p>
        </c:rich>
      </c:tx>
      <c:layout>
        <c:manualLayout>
          <c:xMode val="edge"/>
          <c:yMode val="edge"/>
          <c:x val="0.13063093073346213"/>
          <c:y val="2.812500000000000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7861400928779951"/>
          <c:y val="0.14948449803149605"/>
          <c:w val="0.50385828985597803"/>
          <c:h val="0.79426550196850398"/>
        </c:manualLayout>
      </c:layout>
      <c:barChart>
        <c:barDir val="bar"/>
        <c:grouping val="clustered"/>
        <c:varyColors val="0"/>
        <c:ser>
          <c:idx val="0"/>
          <c:order val="0"/>
          <c:tx>
            <c:strRef>
              <c:f>Sheet1!$B$1</c:f>
              <c:strCache>
                <c:ptCount val="1"/>
                <c:pt idx="0">
                  <c:v>Series 1</c:v>
                </c:pt>
              </c:strCache>
            </c:strRef>
          </c:tx>
          <c:spPr>
            <a:solidFill>
              <a:srgbClr val="5383B7"/>
            </a:solidFill>
            <a:ln>
              <a:noFill/>
            </a:ln>
            <a:effectLst/>
          </c:spPr>
          <c:invertIfNegative val="0"/>
          <c:dPt>
            <c:idx val="5"/>
            <c:invertIfNegative val="0"/>
            <c:bubble3D val="0"/>
            <c:spPr>
              <a:solidFill>
                <a:srgbClr val="50C8A0"/>
              </a:solidFill>
              <a:ln>
                <a:noFill/>
              </a:ln>
              <a:effectLst/>
            </c:spPr>
            <c:extLst>
              <c:ext xmlns:c16="http://schemas.microsoft.com/office/drawing/2014/chart" uri="{C3380CC4-5D6E-409C-BE32-E72D297353CC}">
                <c16:uniqueId val="{00000005-D920-439A-9D21-99E3DD73CCD7}"/>
              </c:ext>
            </c:extLst>
          </c:dPt>
          <c:dPt>
            <c:idx val="6"/>
            <c:invertIfNegative val="0"/>
            <c:bubble3D val="0"/>
            <c:spPr>
              <a:solidFill>
                <a:srgbClr val="50C8A0"/>
              </a:solidFill>
              <a:ln>
                <a:noFill/>
              </a:ln>
              <a:effectLst/>
            </c:spPr>
            <c:extLst>
              <c:ext xmlns:c16="http://schemas.microsoft.com/office/drawing/2014/chart" uri="{C3380CC4-5D6E-409C-BE32-E72D297353CC}">
                <c16:uniqueId val="{00000004-D920-439A-9D21-99E3DD73CCD7}"/>
              </c:ext>
            </c:extLst>
          </c:dPt>
          <c:dPt>
            <c:idx val="7"/>
            <c:invertIfNegative val="0"/>
            <c:bubble3D val="0"/>
            <c:extLst>
              <c:ext xmlns:c16="http://schemas.microsoft.com/office/drawing/2014/chart" uri="{C3380CC4-5D6E-409C-BE32-E72D297353CC}">
                <c16:uniqueId val="{00000003-D920-439A-9D21-99E3DD73CCD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Purchase Merchandise Related to the Show/Game</c:v>
                </c:pt>
                <c:pt idx="1">
                  <c:v>Check Fantasy Sports Stats</c:v>
                </c:pt>
                <c:pt idx="2">
                  <c:v>Browse Merchandise Related to the Show</c:v>
                </c:pt>
                <c:pt idx="3">
                  <c:v>Post on Social Media About the Show/Game</c:v>
                </c:pt>
                <c:pt idx="4">
                  <c:v>Communicate with Friends About the Show/Game</c:v>
                </c:pt>
                <c:pt idx="5">
                  <c:v>Look Up Info on Product Advertised in a Show</c:v>
                </c:pt>
                <c:pt idx="6">
                  <c:v>Look Up Info on Product Featured on a Show</c:v>
                </c:pt>
                <c:pt idx="7">
                  <c:v>Communicate with Friends Unrelated to Show/Game</c:v>
                </c:pt>
                <c:pt idx="8">
                  <c:v>Look Up Who's Acting/Playing in the Show/Game</c:v>
                </c:pt>
              </c:strCache>
            </c:strRef>
          </c:cat>
          <c:val>
            <c:numRef>
              <c:f>Sheet1!$B$2:$B$10</c:f>
              <c:numCache>
                <c:formatCode>0%</c:formatCode>
                <c:ptCount val="9"/>
                <c:pt idx="0">
                  <c:v>0.35</c:v>
                </c:pt>
                <c:pt idx="1">
                  <c:v>0.44</c:v>
                </c:pt>
                <c:pt idx="2">
                  <c:v>0.46</c:v>
                </c:pt>
                <c:pt idx="3">
                  <c:v>0.5</c:v>
                </c:pt>
                <c:pt idx="4">
                  <c:v>0.64</c:v>
                </c:pt>
                <c:pt idx="5">
                  <c:v>0.65</c:v>
                </c:pt>
                <c:pt idx="6">
                  <c:v>0.65</c:v>
                </c:pt>
                <c:pt idx="7">
                  <c:v>0.78</c:v>
                </c:pt>
                <c:pt idx="8">
                  <c:v>0.81</c:v>
                </c:pt>
              </c:numCache>
            </c:numRef>
          </c:val>
          <c:extLst>
            <c:ext xmlns:c16="http://schemas.microsoft.com/office/drawing/2014/chart" uri="{C3380CC4-5D6E-409C-BE32-E72D297353CC}">
              <c16:uniqueId val="{00000000-D920-439A-9D21-99E3DD73CCD7}"/>
            </c:ext>
          </c:extLst>
        </c:ser>
        <c:dLbls>
          <c:showLegendKey val="0"/>
          <c:showVal val="0"/>
          <c:showCatName val="0"/>
          <c:showSerName val="0"/>
          <c:showPercent val="0"/>
          <c:showBubbleSize val="0"/>
        </c:dLbls>
        <c:gapWidth val="182"/>
        <c:axId val="299914752"/>
        <c:axId val="299916288"/>
      </c:barChart>
      <c:catAx>
        <c:axId val="29991475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99916288"/>
        <c:crosses val="autoZero"/>
        <c:auto val="1"/>
        <c:lblAlgn val="ctr"/>
        <c:lblOffset val="100"/>
        <c:noMultiLvlLbl val="0"/>
      </c:catAx>
      <c:valAx>
        <c:axId val="299916288"/>
        <c:scaling>
          <c:orientation val="minMax"/>
        </c:scaling>
        <c:delete val="1"/>
        <c:axPos val="b"/>
        <c:numFmt formatCode="0%" sourceLinked="1"/>
        <c:majorTickMark val="none"/>
        <c:minorTickMark val="none"/>
        <c:tickLblPos val="nextTo"/>
        <c:crossAx val="2999147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u="sng" dirty="0">
                <a:solidFill>
                  <a:schemeClr val="tx1"/>
                </a:solidFill>
              </a:rPr>
              <a:t>US OTT</a:t>
            </a:r>
            <a:r>
              <a:rPr lang="en-US" b="1" u="sng" baseline="0" dirty="0">
                <a:solidFill>
                  <a:schemeClr val="tx1"/>
                </a:solidFill>
              </a:rPr>
              <a:t> Video Service Users and Connected TV Users</a:t>
            </a:r>
          </a:p>
          <a:p>
            <a:pPr>
              <a:defRPr/>
            </a:pPr>
            <a:r>
              <a:rPr lang="en-US" sz="1600" i="1" baseline="0" dirty="0">
                <a:solidFill>
                  <a:schemeClr val="tx1"/>
                </a:solidFill>
              </a:rPr>
              <a:t>Millions and % of Internet Users</a:t>
            </a:r>
            <a:endParaRPr lang="en-US" sz="1600" i="1" dirty="0">
              <a:solidFill>
                <a:schemeClr val="tx1"/>
              </a:solidFill>
            </a:endParaRPr>
          </a:p>
        </c:rich>
      </c:tx>
      <c:layout>
        <c:manualLayout>
          <c:xMode val="edge"/>
          <c:yMode val="edge"/>
          <c:x val="0.16139585153842617"/>
          <c:y val="5.025721030349628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5942028985507246E-2"/>
          <c:y val="0.27580104848784925"/>
          <c:w val="0.96811594202898554"/>
          <c:h val="0.57078666384537258"/>
        </c:manualLayout>
      </c:layout>
      <c:barChart>
        <c:barDir val="col"/>
        <c:grouping val="clustered"/>
        <c:varyColors val="0"/>
        <c:ser>
          <c:idx val="0"/>
          <c:order val="0"/>
          <c:tx>
            <c:strRef>
              <c:f>Sheet1!$B$1</c:f>
              <c:strCache>
                <c:ptCount val="1"/>
                <c:pt idx="0">
                  <c:v>OTT Video Service Users</c:v>
                </c:pt>
              </c:strCache>
            </c:strRef>
          </c:tx>
          <c:spPr>
            <a:solidFill>
              <a:schemeClr val="accent1"/>
            </a:solidFill>
            <a:ln>
              <a:noFill/>
            </a:ln>
            <a:effectLst/>
          </c:spPr>
          <c:invertIfNegative val="0"/>
          <c:dLbls>
            <c:dLbl>
              <c:idx val="0"/>
              <c:layout>
                <c:manualLayout>
                  <c:x val="-3.3643011543945176E-4"/>
                  <c:y val="-1.0724641931925341E-2"/>
                </c:manualLayout>
              </c:layout>
              <c:tx>
                <c:rich>
                  <a:bodyPr/>
                  <a:lstStyle/>
                  <a:p>
                    <a:r>
                      <a:rPr lang="en-US" b="0" dirty="0"/>
                      <a:t>70.8%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0E-407A-9C46-798322824196}"/>
                </c:ext>
              </c:extLst>
            </c:dLbl>
            <c:dLbl>
              <c:idx val="1"/>
              <c:layout>
                <c:manualLayout>
                  <c:x val="0"/>
                  <c:y val="-1.8750000000000027E-2"/>
                </c:manualLayout>
              </c:layout>
              <c:tx>
                <c:rich>
                  <a:bodyPr/>
                  <a:lstStyle/>
                  <a:p>
                    <a:r>
                      <a:rPr lang="en-US" b="0" dirty="0"/>
                      <a:t>71.5%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0E-407A-9C46-798322824196}"/>
                </c:ext>
              </c:extLst>
            </c:dLbl>
            <c:dLbl>
              <c:idx val="2"/>
              <c:layout>
                <c:manualLayout>
                  <c:x val="-5.3139482746518232E-17"/>
                  <c:y val="-1.5625E-2"/>
                </c:manualLayout>
              </c:layout>
              <c:tx>
                <c:rich>
                  <a:bodyPr/>
                  <a:lstStyle/>
                  <a:p>
                    <a:r>
                      <a:rPr lang="en-US" b="0" dirty="0"/>
                      <a:t>72.1%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30E-407A-9C46-798322824196}"/>
                </c:ext>
              </c:extLst>
            </c:dLbl>
            <c:dLbl>
              <c:idx val="3"/>
              <c:layout>
                <c:manualLayout>
                  <c:x val="-1.0627896549303646E-16"/>
                  <c:y val="-9.3749999999999997E-3"/>
                </c:manualLayout>
              </c:layout>
              <c:tx>
                <c:rich>
                  <a:bodyPr/>
                  <a:lstStyle/>
                  <a:p>
                    <a:r>
                      <a:rPr lang="en-US" b="0" dirty="0"/>
                      <a:t>72.7%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0E-407A-9C46-798322824196}"/>
                </c:ext>
              </c:extLst>
            </c:dLbl>
            <c:dLbl>
              <c:idx val="4"/>
              <c:layout>
                <c:manualLayout>
                  <c:x val="0"/>
                  <c:y val="-1.5625E-2"/>
                </c:manualLayout>
              </c:layout>
              <c:tx>
                <c:rich>
                  <a:bodyPr/>
                  <a:lstStyle/>
                  <a:p>
                    <a:r>
                      <a:rPr lang="en-US" b="0" dirty="0"/>
                      <a:t>73.1%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30E-407A-9C46-798322824196}"/>
                </c:ext>
              </c:extLst>
            </c:dLbl>
            <c:spPr>
              <a:noFill/>
              <a:ln>
                <a:noFill/>
              </a:ln>
              <a:effectLst/>
            </c:spPr>
            <c:txPr>
              <a:bodyPr rot="0" spcFirstLastPara="1" vertOverflow="ellipsis" vert="horz" wrap="square" lIns="38100" tIns="19050" rIns="38100" bIns="19050" anchor="ctr" anchorCtr="0">
                <a:spAutoFit/>
              </a:bodyPr>
              <a:lstStyle/>
              <a:p>
                <a:pPr algn="ct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193.3</c:v>
                </c:pt>
                <c:pt idx="1">
                  <c:v>198.6</c:v>
                </c:pt>
                <c:pt idx="2">
                  <c:v>202.8</c:v>
                </c:pt>
                <c:pt idx="3">
                  <c:v>206.4</c:v>
                </c:pt>
                <c:pt idx="4">
                  <c:v>209.5</c:v>
                </c:pt>
              </c:numCache>
            </c:numRef>
          </c:val>
          <c:extLst>
            <c:ext xmlns:c16="http://schemas.microsoft.com/office/drawing/2014/chart" uri="{C3380CC4-5D6E-409C-BE32-E72D297353CC}">
              <c16:uniqueId val="{00000005-930E-407A-9C46-798322824196}"/>
            </c:ext>
          </c:extLst>
        </c:ser>
        <c:ser>
          <c:idx val="1"/>
          <c:order val="1"/>
          <c:tx>
            <c:strRef>
              <c:f>Sheet1!$C$1</c:f>
              <c:strCache>
                <c:ptCount val="1"/>
                <c:pt idx="0">
                  <c:v>Connected TV Users</c:v>
                </c:pt>
              </c:strCache>
            </c:strRef>
          </c:tx>
          <c:spPr>
            <a:solidFill>
              <a:srgbClr val="50C8A0"/>
            </a:solidFill>
            <a:ln>
              <a:noFill/>
            </a:ln>
            <a:effectLst/>
          </c:spPr>
          <c:invertIfNegative val="0"/>
          <c:dLbls>
            <c:dLbl>
              <c:idx val="0"/>
              <c:layout>
                <c:manualLayout>
                  <c:x val="1.4273559306443454E-3"/>
                  <c:y val="-9.8810470725465976E-3"/>
                </c:manualLayout>
              </c:layout>
              <c:tx>
                <c:rich>
                  <a:bodyPr/>
                  <a:lstStyle/>
                  <a:p>
                    <a:r>
                      <a:rPr lang="en-US" b="0" i="0" u="none" dirty="0"/>
                      <a:t>61.5%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30E-407A-9C46-798322824196}"/>
                </c:ext>
              </c:extLst>
            </c:dLbl>
            <c:dLbl>
              <c:idx val="1"/>
              <c:layout>
                <c:manualLayout>
                  <c:x val="-1.0923055696086097E-5"/>
                  <c:y val="-1.0218578128313479E-2"/>
                </c:manualLayout>
              </c:layout>
              <c:tx>
                <c:rich>
                  <a:bodyPr/>
                  <a:lstStyle/>
                  <a:p>
                    <a:r>
                      <a:rPr lang="en-US" b="0" dirty="0"/>
                      <a:t>65.3%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30E-407A-9C46-798322824196}"/>
                </c:ext>
              </c:extLst>
            </c:dLbl>
            <c:dLbl>
              <c:idx val="2"/>
              <c:layout>
                <c:manualLayout>
                  <c:x val="0"/>
                  <c:y val="-6.2500000000000003E-3"/>
                </c:manualLayout>
              </c:layout>
              <c:tx>
                <c:rich>
                  <a:bodyPr/>
                  <a:lstStyle/>
                  <a:p>
                    <a:r>
                      <a:rPr lang="en-US" b="0" dirty="0"/>
                      <a:t>66.9%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30E-407A-9C46-798322824196}"/>
                </c:ext>
              </c:extLst>
            </c:dLbl>
            <c:dLbl>
              <c:idx val="3"/>
              <c:layout>
                <c:manualLayout>
                  <c:x val="1.4492753623188406E-3"/>
                  <c:y val="-9.3750000000000291E-3"/>
                </c:manualLayout>
              </c:layout>
              <c:tx>
                <c:rich>
                  <a:bodyPr/>
                  <a:lstStyle/>
                  <a:p>
                    <a:r>
                      <a:rPr lang="en-US" b="0" dirty="0"/>
                      <a:t>67.5%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30E-407A-9C46-798322824196}"/>
                </c:ext>
              </c:extLst>
            </c:dLbl>
            <c:dLbl>
              <c:idx val="4"/>
              <c:tx>
                <c:rich>
                  <a:bodyPr/>
                  <a:lstStyle/>
                  <a:p>
                    <a:r>
                      <a:rPr lang="en-US" b="0" dirty="0"/>
                      <a:t>67.9%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30E-407A-9C46-798322824196}"/>
                </c:ext>
              </c:extLst>
            </c:dLbl>
            <c:spPr>
              <a:noFill/>
              <a:ln>
                <a:noFill/>
              </a:ln>
              <a:effectLst/>
            </c:spPr>
            <c:txPr>
              <a:bodyPr rot="0" spcFirstLastPara="1" vertOverflow="ellipsis" vert="horz" wrap="square" lIns="38100" tIns="19050" rIns="38100" bIns="19050" anchor="ctr" anchorCtr="0">
                <a:spAutoFit/>
              </a:bodyPr>
              <a:lstStyle/>
              <a:p>
                <a:pPr algn="ct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Sheet1!$C$2:$C$6</c:f>
              <c:numCache>
                <c:formatCode>General</c:formatCode>
                <c:ptCount val="5"/>
                <c:pt idx="0">
                  <c:v>168.1</c:v>
                </c:pt>
                <c:pt idx="1">
                  <c:v>181.5</c:v>
                </c:pt>
                <c:pt idx="2">
                  <c:v>188.1</c:v>
                </c:pt>
                <c:pt idx="3">
                  <c:v>191.6</c:v>
                </c:pt>
                <c:pt idx="4">
                  <c:v>194.4</c:v>
                </c:pt>
              </c:numCache>
            </c:numRef>
          </c:val>
          <c:extLst>
            <c:ext xmlns:c16="http://schemas.microsoft.com/office/drawing/2014/chart" uri="{C3380CC4-5D6E-409C-BE32-E72D297353CC}">
              <c16:uniqueId val="{0000000B-930E-407A-9C46-798322824196}"/>
            </c:ext>
          </c:extLst>
        </c:ser>
        <c:dLbls>
          <c:showLegendKey val="0"/>
          <c:showVal val="0"/>
          <c:showCatName val="0"/>
          <c:showSerName val="0"/>
          <c:showPercent val="0"/>
          <c:showBubbleSize val="0"/>
        </c:dLbls>
        <c:gapWidth val="219"/>
        <c:overlap val="-27"/>
        <c:axId val="208907648"/>
        <c:axId val="208921728"/>
      </c:barChart>
      <c:catAx>
        <c:axId val="2089076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08921728"/>
        <c:crosses val="autoZero"/>
        <c:auto val="1"/>
        <c:lblAlgn val="ctr"/>
        <c:lblOffset val="100"/>
        <c:noMultiLvlLbl val="0"/>
      </c:catAx>
      <c:valAx>
        <c:axId val="208921728"/>
        <c:scaling>
          <c:orientation val="minMax"/>
        </c:scaling>
        <c:delete val="1"/>
        <c:axPos val="l"/>
        <c:numFmt formatCode="General" sourceLinked="1"/>
        <c:majorTickMark val="none"/>
        <c:minorTickMark val="none"/>
        <c:tickLblPos val="nextTo"/>
        <c:crossAx val="208907648"/>
        <c:crosses val="autoZero"/>
        <c:crossBetween val="between"/>
      </c:valAx>
      <c:spPr>
        <a:noFill/>
        <a:ln>
          <a:noFill/>
        </a:ln>
        <a:effectLst/>
      </c:spPr>
    </c:plotArea>
    <c:legend>
      <c:legendPos val="b"/>
      <c:layout>
        <c:manualLayout>
          <c:xMode val="edge"/>
          <c:yMode val="edge"/>
          <c:x val="0.18565693994133087"/>
          <c:y val="0.93468797348914712"/>
          <c:w val="0.56183599319321165"/>
          <c:h val="6.531202651085302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43074812343735"/>
          <c:y val="0"/>
          <c:w val="0.6456427887570968"/>
          <c:h val="1"/>
        </c:manualLayout>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D3B-4EB0-852E-113ADA923506}"/>
              </c:ext>
            </c:extLst>
          </c:dPt>
          <c:dPt>
            <c:idx val="1"/>
            <c:bubble3D val="0"/>
            <c:spPr>
              <a:solidFill>
                <a:schemeClr val="bg1">
                  <a:lumMod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D3B-4EB0-852E-113ADA923506}"/>
              </c:ext>
            </c:extLst>
          </c:dPt>
          <c:dPt>
            <c:idx val="2"/>
            <c:bubble3D val="0"/>
            <c:spPr>
              <a:solidFill>
                <a:srgbClr val="00AF7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D3B-4EB0-852E-113ADA923506}"/>
              </c:ext>
            </c:extLst>
          </c:dPt>
          <c:dLbls>
            <c:dLbl>
              <c:idx val="0"/>
              <c:layout>
                <c:manualLayout>
                  <c:x val="-0.18483943313921428"/>
                  <c:y val="-0.27873499163317911"/>
                </c:manualLayout>
              </c:layout>
              <c:tx>
                <c:rich>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r>
                      <a:rPr lang="en-US" sz="1200" dirty="0">
                        <a:solidFill>
                          <a:schemeClr val="bg1"/>
                        </a:solidFill>
                      </a:rPr>
                      <a:t>Cable Plus</a:t>
                    </a:r>
                  </a:p>
                  <a:p>
                    <a:pPr>
                      <a:defRPr sz="1200">
                        <a:solidFill>
                          <a:schemeClr val="bg1"/>
                        </a:solidFill>
                      </a:defRPr>
                    </a:pPr>
                    <a:r>
                      <a:rPr lang="en-US" sz="1200" dirty="0">
                        <a:solidFill>
                          <a:schemeClr val="bg1"/>
                        </a:solidFill>
                      </a:rPr>
                      <a:t>70%</a:t>
                    </a:r>
                  </a:p>
                  <a:p>
                    <a:pPr>
                      <a:defRPr sz="1200">
                        <a:solidFill>
                          <a:schemeClr val="bg1"/>
                        </a:solidFill>
                      </a:defRPr>
                    </a:pPr>
                    <a:endParaRPr lang="en-US" dirty="0"/>
                  </a:p>
                </c:rich>
              </c:tx>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040794006576774"/>
                      <c:h val="0.21988860524483639"/>
                    </c:manualLayout>
                  </c15:layout>
                </c:ext>
                <c:ext xmlns:c16="http://schemas.microsoft.com/office/drawing/2014/chart" uri="{C3380CC4-5D6E-409C-BE32-E72D297353CC}">
                  <c16:uniqueId val="{00000001-5D3B-4EB0-852E-113ADA923506}"/>
                </c:ext>
              </c:extLst>
            </c:dLbl>
            <c:dLbl>
              <c:idx val="1"/>
              <c:layout>
                <c:manualLayout>
                  <c:x val="0.2079594906611256"/>
                  <c:y val="3.8339015616306253E-2"/>
                </c:manualLayout>
              </c:layout>
              <c:tx>
                <c:rich>
                  <a:bodyPr rot="0" spcFirstLastPara="1" vertOverflow="ellipsis" vert="horz" wrap="square" anchor="ctr" anchorCtr="1"/>
                  <a:lstStyle/>
                  <a:p>
                    <a:pPr>
                      <a:defRPr sz="1100" b="1" i="0" u="none" strike="noStrike" kern="1200" spc="0" baseline="0">
                        <a:solidFill>
                          <a:schemeClr val="bg1"/>
                        </a:solidFill>
                        <a:latin typeface="+mn-lt"/>
                        <a:ea typeface="+mn-ea"/>
                        <a:cs typeface="+mn-cs"/>
                      </a:defRPr>
                    </a:pPr>
                    <a:r>
                      <a:rPr lang="en-US" sz="1100" b="1" dirty="0">
                        <a:solidFill>
                          <a:schemeClr val="bg1"/>
                        </a:solidFill>
                      </a:rPr>
                      <a:t>Streaming + Cordless Antenna</a:t>
                    </a:r>
                  </a:p>
                  <a:p>
                    <a:pPr>
                      <a:defRPr sz="1100">
                        <a:solidFill>
                          <a:schemeClr val="bg1"/>
                        </a:solidFill>
                      </a:defRPr>
                    </a:pPr>
                    <a:r>
                      <a:rPr lang="en-US" sz="1100" b="1" dirty="0">
                        <a:solidFill>
                          <a:schemeClr val="bg1"/>
                        </a:solidFill>
                      </a:rPr>
                      <a:t>15%</a:t>
                    </a:r>
                  </a:p>
                </c:rich>
              </c:tx>
              <c:spPr>
                <a:noFill/>
                <a:ln>
                  <a:noFill/>
                </a:ln>
                <a:effectLst/>
              </c:spPr>
              <c:txPr>
                <a:bodyPr rot="0" spcFirstLastPara="1" vertOverflow="ellipsis" vert="horz" wrap="square" anchor="ctr" anchorCtr="1"/>
                <a:lstStyle/>
                <a:p>
                  <a:pPr>
                    <a:defRPr sz="11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D3B-4EB0-852E-113ADA923506}"/>
                </c:ext>
              </c:extLst>
            </c:dLbl>
            <c:dLbl>
              <c:idx val="2"/>
              <c:layout>
                <c:manualLayout>
                  <c:x val="0.13172421594685349"/>
                  <c:y val="0.15929550293211894"/>
                </c:manualLayout>
              </c:layout>
              <c:tx>
                <c:rich>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r>
                      <a:rPr lang="en-US" sz="1200" dirty="0">
                        <a:solidFill>
                          <a:schemeClr val="bg1"/>
                        </a:solidFill>
                      </a:rPr>
                      <a:t>Streaming Only </a:t>
                    </a:r>
                  </a:p>
                  <a:p>
                    <a:pPr>
                      <a:defRPr sz="1200">
                        <a:solidFill>
                          <a:schemeClr val="bg1"/>
                        </a:solidFill>
                      </a:defRPr>
                    </a:pPr>
                    <a:r>
                      <a:rPr lang="en-US" sz="1200" dirty="0">
                        <a:solidFill>
                          <a:schemeClr val="bg1"/>
                        </a:solidFill>
                      </a:rPr>
                      <a:t>15%</a:t>
                    </a:r>
                  </a:p>
                </c:rich>
              </c:tx>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D3B-4EB0-852E-113ADA923506}"/>
                </c:ext>
              </c:extLst>
            </c:dLbl>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Cable Plus</c:v>
                </c:pt>
                <c:pt idx="1">
                  <c:v>Streaming + Cordless Antenna</c:v>
                </c:pt>
                <c:pt idx="2">
                  <c:v>Streaming Only</c:v>
                </c:pt>
              </c:strCache>
            </c:strRef>
          </c:cat>
          <c:val>
            <c:numRef>
              <c:f>Sheet1!$B$2:$B$4</c:f>
              <c:numCache>
                <c:formatCode>0%</c:formatCode>
                <c:ptCount val="3"/>
                <c:pt idx="0">
                  <c:v>0.7</c:v>
                </c:pt>
                <c:pt idx="1">
                  <c:v>0.152</c:v>
                </c:pt>
                <c:pt idx="2">
                  <c:v>0.154</c:v>
                </c:pt>
              </c:numCache>
            </c:numRef>
          </c:val>
          <c:extLst>
            <c:ext xmlns:c16="http://schemas.microsoft.com/office/drawing/2014/chart" uri="{C3380CC4-5D6E-409C-BE32-E72D297353CC}">
              <c16:uniqueId val="{00000006-5D3B-4EB0-852E-113ADA923506}"/>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u="sng" dirty="0"/>
              <a:t>Streaming’s Share</a:t>
            </a:r>
            <a:r>
              <a:rPr lang="en-US" sz="1600" u="sng" baseline="0" dirty="0"/>
              <a:t> of TV Viewing Hours</a:t>
            </a:r>
          </a:p>
          <a:p>
            <a:pPr>
              <a:defRPr sz="1600"/>
            </a:pPr>
            <a:r>
              <a:rPr lang="en-US" sz="1600" baseline="0" dirty="0"/>
              <a:t>A18-49, October 2017</a:t>
            </a:r>
            <a:endParaRPr lang="en-US" sz="1600" dirty="0"/>
          </a:p>
        </c:rich>
      </c:tx>
      <c:layout>
        <c:manualLayout>
          <c:xMode val="edge"/>
          <c:yMode val="edge"/>
          <c:x val="0.29267830754547242"/>
          <c:y val="5.3124999999999999E-2"/>
        </c:manualLayout>
      </c:layout>
      <c:overlay val="0"/>
    </c:title>
    <c:autoTitleDeleted val="0"/>
    <c:plotArea>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rgbClr val="5383B7"/>
              </a:solidFill>
            </c:spPr>
            <c:extLst>
              <c:ext xmlns:c16="http://schemas.microsoft.com/office/drawing/2014/chart" uri="{C3380CC4-5D6E-409C-BE32-E72D297353CC}">
                <c16:uniqueId val="{00000001-EE46-4E4C-B1BB-19824DC929EA}"/>
              </c:ext>
            </c:extLst>
          </c:dPt>
          <c:dPt>
            <c:idx val="1"/>
            <c:invertIfNegative val="0"/>
            <c:bubble3D val="0"/>
            <c:spPr>
              <a:solidFill>
                <a:srgbClr val="50C8A0"/>
              </a:solidFill>
            </c:spPr>
            <c:extLst>
              <c:ext xmlns:c16="http://schemas.microsoft.com/office/drawing/2014/chart" uri="{C3380CC4-5D6E-409C-BE32-E72D297353CC}">
                <c16:uniqueId val="{00000003-EE46-4E4C-B1BB-19824DC929EA}"/>
              </c:ext>
            </c:extLst>
          </c:dPt>
          <c:dPt>
            <c:idx val="2"/>
            <c:invertIfNegative val="0"/>
            <c:bubble3D val="0"/>
            <c:spPr>
              <a:solidFill>
                <a:srgbClr val="FAB982"/>
              </a:solidFill>
            </c:spPr>
            <c:extLst>
              <c:ext xmlns:c16="http://schemas.microsoft.com/office/drawing/2014/chart" uri="{C3380CC4-5D6E-409C-BE32-E72D297353CC}">
                <c16:uniqueId val="{00000005-EE46-4E4C-B1BB-19824DC929EA}"/>
              </c:ext>
            </c:extLst>
          </c:dPt>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2015</c:v>
                </c:pt>
                <c:pt idx="1">
                  <c:v>2016</c:v>
                </c:pt>
                <c:pt idx="2">
                  <c:v>2017</c:v>
                </c:pt>
              </c:numCache>
            </c:numRef>
          </c:cat>
          <c:val>
            <c:numRef>
              <c:f>Sheet1!$B$2:$B$4</c:f>
              <c:numCache>
                <c:formatCode>0%</c:formatCode>
                <c:ptCount val="3"/>
                <c:pt idx="0">
                  <c:v>0.05</c:v>
                </c:pt>
                <c:pt idx="1">
                  <c:v>0.08</c:v>
                </c:pt>
                <c:pt idx="2">
                  <c:v>0.11</c:v>
                </c:pt>
              </c:numCache>
            </c:numRef>
          </c:val>
          <c:extLst>
            <c:ext xmlns:c16="http://schemas.microsoft.com/office/drawing/2014/chart" uri="{C3380CC4-5D6E-409C-BE32-E72D297353CC}">
              <c16:uniqueId val="{00000006-EE46-4E4C-B1BB-19824DC929EA}"/>
            </c:ext>
          </c:extLst>
        </c:ser>
        <c:dLbls>
          <c:showLegendKey val="0"/>
          <c:showVal val="0"/>
          <c:showCatName val="0"/>
          <c:showSerName val="0"/>
          <c:showPercent val="0"/>
          <c:showBubbleSize val="0"/>
        </c:dLbls>
        <c:gapWidth val="150"/>
        <c:axId val="211889152"/>
        <c:axId val="211895040"/>
      </c:barChart>
      <c:catAx>
        <c:axId val="211889152"/>
        <c:scaling>
          <c:orientation val="minMax"/>
        </c:scaling>
        <c:delete val="0"/>
        <c:axPos val="b"/>
        <c:numFmt formatCode="General" sourceLinked="1"/>
        <c:majorTickMark val="out"/>
        <c:minorTickMark val="none"/>
        <c:tickLblPos val="nextTo"/>
        <c:txPr>
          <a:bodyPr/>
          <a:lstStyle/>
          <a:p>
            <a:pPr>
              <a:defRPr sz="1400" b="1"/>
            </a:pPr>
            <a:endParaRPr lang="en-US"/>
          </a:p>
        </c:txPr>
        <c:crossAx val="211895040"/>
        <c:crosses val="autoZero"/>
        <c:auto val="1"/>
        <c:lblAlgn val="ctr"/>
        <c:lblOffset val="100"/>
        <c:noMultiLvlLbl val="0"/>
      </c:catAx>
      <c:valAx>
        <c:axId val="211895040"/>
        <c:scaling>
          <c:orientation val="minMax"/>
        </c:scaling>
        <c:delete val="1"/>
        <c:axPos val="l"/>
        <c:numFmt formatCode="0%" sourceLinked="1"/>
        <c:majorTickMark val="out"/>
        <c:minorTickMark val="none"/>
        <c:tickLblPos val="nextTo"/>
        <c:crossAx val="2118891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Do You Access TV Content From The Internet?</a:t>
            </a:r>
          </a:p>
        </c:rich>
      </c:tx>
      <c:layout>
        <c:manualLayout>
          <c:xMode val="edge"/>
          <c:yMode val="edge"/>
          <c:x val="0.17675719644258484"/>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2015</c:v>
                </c:pt>
              </c:strCache>
            </c:strRef>
          </c:tx>
          <c:spPr>
            <a:solidFill>
              <a:srgbClr val="5383B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P18-24</c:v>
                </c:pt>
                <c:pt idx="1">
                  <c:v>P25-34</c:v>
                </c:pt>
                <c:pt idx="2">
                  <c:v>P35-49</c:v>
                </c:pt>
                <c:pt idx="3">
                  <c:v>P55+</c:v>
                </c:pt>
              </c:strCache>
            </c:strRef>
          </c:cat>
          <c:val>
            <c:numRef>
              <c:f>Sheet1!$B$2:$B$5</c:f>
              <c:numCache>
                <c:formatCode>0%</c:formatCode>
                <c:ptCount val="4"/>
                <c:pt idx="0">
                  <c:v>0.77</c:v>
                </c:pt>
                <c:pt idx="1">
                  <c:v>0.76</c:v>
                </c:pt>
                <c:pt idx="2">
                  <c:v>0.53</c:v>
                </c:pt>
                <c:pt idx="3">
                  <c:v>0.49</c:v>
                </c:pt>
              </c:numCache>
            </c:numRef>
          </c:val>
          <c:extLst>
            <c:ext xmlns:c16="http://schemas.microsoft.com/office/drawing/2014/chart" uri="{C3380CC4-5D6E-409C-BE32-E72D297353CC}">
              <c16:uniqueId val="{00000000-D8D7-4EF0-9C7F-FD6165AEF49D}"/>
            </c:ext>
          </c:extLst>
        </c:ser>
        <c:ser>
          <c:idx val="1"/>
          <c:order val="1"/>
          <c:tx>
            <c:strRef>
              <c:f>Sheet1!$C$1</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P18-24</c:v>
                </c:pt>
                <c:pt idx="1">
                  <c:v>P25-34</c:v>
                </c:pt>
                <c:pt idx="2">
                  <c:v>P35-49</c:v>
                </c:pt>
                <c:pt idx="3">
                  <c:v>P55+</c:v>
                </c:pt>
              </c:strCache>
            </c:strRef>
          </c:cat>
          <c:val>
            <c:numRef>
              <c:f>Sheet1!$C$2:$C$5</c:f>
              <c:numCache>
                <c:formatCode>0%</c:formatCode>
                <c:ptCount val="4"/>
                <c:pt idx="0">
                  <c:v>0.82</c:v>
                </c:pt>
                <c:pt idx="1">
                  <c:v>0.86</c:v>
                </c:pt>
                <c:pt idx="2">
                  <c:v>0.65</c:v>
                </c:pt>
                <c:pt idx="3">
                  <c:v>0.48</c:v>
                </c:pt>
              </c:numCache>
            </c:numRef>
          </c:val>
          <c:extLst>
            <c:ext xmlns:c16="http://schemas.microsoft.com/office/drawing/2014/chart" uri="{C3380CC4-5D6E-409C-BE32-E72D297353CC}">
              <c16:uniqueId val="{00000001-D8D7-4EF0-9C7F-FD6165AEF49D}"/>
            </c:ext>
          </c:extLst>
        </c:ser>
        <c:ser>
          <c:idx val="2"/>
          <c:order val="2"/>
          <c:tx>
            <c:strRef>
              <c:f>Sheet1!$D$1</c:f>
              <c:strCache>
                <c:ptCount val="1"/>
                <c:pt idx="0">
                  <c:v>2017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P18-24</c:v>
                </c:pt>
                <c:pt idx="1">
                  <c:v>P25-34</c:v>
                </c:pt>
                <c:pt idx="2">
                  <c:v>P35-49</c:v>
                </c:pt>
                <c:pt idx="3">
                  <c:v>P55+</c:v>
                </c:pt>
              </c:strCache>
            </c:strRef>
          </c:cat>
          <c:val>
            <c:numRef>
              <c:f>Sheet1!$D$2:$D$5</c:f>
              <c:numCache>
                <c:formatCode>0%</c:formatCode>
                <c:ptCount val="4"/>
                <c:pt idx="0">
                  <c:v>0.87</c:v>
                </c:pt>
                <c:pt idx="1">
                  <c:v>0.9</c:v>
                </c:pt>
                <c:pt idx="2">
                  <c:v>0.78</c:v>
                </c:pt>
                <c:pt idx="3">
                  <c:v>0.63</c:v>
                </c:pt>
              </c:numCache>
            </c:numRef>
          </c:val>
          <c:extLst>
            <c:ext xmlns:c16="http://schemas.microsoft.com/office/drawing/2014/chart" uri="{C3380CC4-5D6E-409C-BE32-E72D297353CC}">
              <c16:uniqueId val="{00000002-D8D7-4EF0-9C7F-FD6165AEF49D}"/>
            </c:ext>
          </c:extLst>
        </c:ser>
        <c:dLbls>
          <c:dLblPos val="outEnd"/>
          <c:showLegendKey val="0"/>
          <c:showVal val="1"/>
          <c:showCatName val="0"/>
          <c:showSerName val="0"/>
          <c:showPercent val="0"/>
          <c:showBubbleSize val="0"/>
        </c:dLbls>
        <c:gapWidth val="219"/>
        <c:overlap val="-27"/>
        <c:axId val="212912384"/>
        <c:axId val="212914176"/>
      </c:barChart>
      <c:catAx>
        <c:axId val="212912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2914176"/>
        <c:crosses val="autoZero"/>
        <c:auto val="1"/>
        <c:lblAlgn val="ctr"/>
        <c:lblOffset val="100"/>
        <c:noMultiLvlLbl val="0"/>
      </c:catAx>
      <c:valAx>
        <c:axId val="212914176"/>
        <c:scaling>
          <c:orientation val="minMax"/>
        </c:scaling>
        <c:delete val="1"/>
        <c:axPos val="l"/>
        <c:numFmt formatCode="0%" sourceLinked="1"/>
        <c:majorTickMark val="none"/>
        <c:minorTickMark val="none"/>
        <c:tickLblPos val="nextTo"/>
        <c:crossAx val="212912384"/>
        <c:crosses val="autoZero"/>
        <c:crossBetween val="between"/>
      </c:valAx>
      <c:spPr>
        <a:noFill/>
        <a:ln>
          <a:noFill/>
        </a:ln>
        <a:effectLst/>
      </c:spPr>
    </c:plotArea>
    <c:legend>
      <c:legendPos val="b"/>
      <c:layout>
        <c:manualLayout>
          <c:xMode val="edge"/>
          <c:yMode val="edge"/>
          <c:x val="0.37355474821425722"/>
          <c:y val="0.93096112204724413"/>
          <c:w val="0.25289050357148563"/>
          <c:h val="6.9038877952755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65882183664719E-2"/>
          <c:y val="3.2232472107043927E-2"/>
          <c:w val="0.77005468777071662"/>
          <c:h val="0.71762154437257286"/>
        </c:manualLayout>
      </c:layout>
      <c:lineChart>
        <c:grouping val="standard"/>
        <c:varyColors val="0"/>
        <c:ser>
          <c:idx val="0"/>
          <c:order val="0"/>
          <c:tx>
            <c:strRef>
              <c:f>Sheet1!$B$1</c:f>
              <c:strCache>
                <c:ptCount val="1"/>
                <c:pt idx="0">
                  <c:v>Smartphone Users</c:v>
                </c:pt>
              </c:strCache>
            </c:strRef>
          </c:tx>
          <c:spPr>
            <a:ln w="28575" cap="rnd">
              <a:solidFill>
                <a:schemeClr val="accent1"/>
              </a:solidFill>
              <a:round/>
            </a:ln>
            <a:effectLst/>
          </c:spPr>
          <c:marker>
            <c:symbol val="none"/>
          </c:marker>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Sheet1!$B$2:$B$8</c:f>
              <c:numCache>
                <c:formatCode>General</c:formatCode>
                <c:ptCount val="7"/>
                <c:pt idx="0">
                  <c:v>224.4</c:v>
                </c:pt>
                <c:pt idx="1">
                  <c:v>242.2</c:v>
                </c:pt>
                <c:pt idx="2">
                  <c:v>248.9</c:v>
                </c:pt>
                <c:pt idx="3">
                  <c:v>255.6</c:v>
                </c:pt>
                <c:pt idx="4">
                  <c:v>262.2</c:v>
                </c:pt>
                <c:pt idx="5">
                  <c:v>269</c:v>
                </c:pt>
                <c:pt idx="6">
                  <c:v>275.8</c:v>
                </c:pt>
              </c:numCache>
            </c:numRef>
          </c:val>
          <c:smooth val="0"/>
          <c:extLst>
            <c:ext xmlns:c16="http://schemas.microsoft.com/office/drawing/2014/chart" uri="{C3380CC4-5D6E-409C-BE32-E72D297353CC}">
              <c16:uniqueId val="{00000000-3872-46BF-8732-0902856DBD45}"/>
            </c:ext>
          </c:extLst>
        </c:ser>
        <c:ser>
          <c:idx val="1"/>
          <c:order val="1"/>
          <c:tx>
            <c:strRef>
              <c:f>Sheet1!$C$1</c:f>
              <c:strCache>
                <c:ptCount val="1"/>
                <c:pt idx="0">
                  <c:v>Smart TVs</c:v>
                </c:pt>
              </c:strCache>
            </c:strRef>
          </c:tx>
          <c:spPr>
            <a:ln w="28575" cap="rnd">
              <a:solidFill>
                <a:schemeClr val="accent2"/>
              </a:solidFill>
              <a:round/>
            </a:ln>
            <a:effectLst/>
          </c:spPr>
          <c:marker>
            <c:symbol val="none"/>
          </c:marker>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Sheet1!$C$2:$C$8</c:f>
              <c:numCache>
                <c:formatCode>General</c:formatCode>
                <c:ptCount val="7"/>
                <c:pt idx="0">
                  <c:v>160.9</c:v>
                </c:pt>
                <c:pt idx="1">
                  <c:v>161.5</c:v>
                </c:pt>
                <c:pt idx="2">
                  <c:v>161.9</c:v>
                </c:pt>
                <c:pt idx="3">
                  <c:v>162.30000000000001</c:v>
                </c:pt>
                <c:pt idx="4">
                  <c:v>162.80000000000001</c:v>
                </c:pt>
                <c:pt idx="5">
                  <c:v>163.19999999999999</c:v>
                </c:pt>
                <c:pt idx="6">
                  <c:v>163.6</c:v>
                </c:pt>
              </c:numCache>
            </c:numRef>
          </c:val>
          <c:smooth val="0"/>
          <c:extLst>
            <c:ext xmlns:c16="http://schemas.microsoft.com/office/drawing/2014/chart" uri="{C3380CC4-5D6E-409C-BE32-E72D297353CC}">
              <c16:uniqueId val="{00000001-3872-46BF-8732-0902856DBD45}"/>
            </c:ext>
          </c:extLst>
        </c:ser>
        <c:ser>
          <c:idx val="2"/>
          <c:order val="2"/>
          <c:tx>
            <c:strRef>
              <c:f>Sheet1!$D$1</c:f>
              <c:strCache>
                <c:ptCount val="1"/>
                <c:pt idx="0">
                  <c:v>Tablets in Use</c:v>
                </c:pt>
              </c:strCache>
            </c:strRef>
          </c:tx>
          <c:spPr>
            <a:ln w="28575" cap="rnd">
              <a:solidFill>
                <a:schemeClr val="accent3"/>
              </a:solidFill>
              <a:round/>
            </a:ln>
            <a:effectLst/>
          </c:spPr>
          <c:marker>
            <c:symbol val="none"/>
          </c:marker>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Sheet1!$D$2:$D$8</c:f>
              <c:numCache>
                <c:formatCode>General</c:formatCode>
                <c:ptCount val="7"/>
                <c:pt idx="0">
                  <c:v>64</c:v>
                </c:pt>
                <c:pt idx="1">
                  <c:v>78.099999999999994</c:v>
                </c:pt>
                <c:pt idx="2">
                  <c:v>90.7</c:v>
                </c:pt>
                <c:pt idx="3">
                  <c:v>102.4</c:v>
                </c:pt>
                <c:pt idx="4">
                  <c:v>113.3</c:v>
                </c:pt>
                <c:pt idx="5">
                  <c:v>122.3</c:v>
                </c:pt>
                <c:pt idx="6">
                  <c:v>130.9</c:v>
                </c:pt>
              </c:numCache>
            </c:numRef>
          </c:val>
          <c:smooth val="0"/>
          <c:extLst>
            <c:ext xmlns:c16="http://schemas.microsoft.com/office/drawing/2014/chart" uri="{C3380CC4-5D6E-409C-BE32-E72D297353CC}">
              <c16:uniqueId val="{00000002-3872-46BF-8732-0902856DBD45}"/>
            </c:ext>
          </c:extLst>
        </c:ser>
        <c:ser>
          <c:idx val="3"/>
          <c:order val="3"/>
          <c:tx>
            <c:strRef>
              <c:f>Sheet1!$E$1</c:f>
              <c:strCache>
                <c:ptCount val="1"/>
                <c:pt idx="0">
                  <c:v>Home Media Servers/Desktop/laptop</c:v>
                </c:pt>
              </c:strCache>
            </c:strRef>
          </c:tx>
          <c:spPr>
            <a:ln w="28575" cap="rnd">
              <a:solidFill>
                <a:schemeClr val="accent4"/>
              </a:solidFill>
              <a:round/>
            </a:ln>
            <a:effectLst/>
          </c:spPr>
          <c:marker>
            <c:symbol val="none"/>
          </c:marker>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Sheet1!$E$2:$E$8</c:f>
              <c:numCache>
                <c:formatCode>General</c:formatCode>
                <c:ptCount val="7"/>
                <c:pt idx="0">
                  <c:v>112.3</c:v>
                </c:pt>
                <c:pt idx="1">
                  <c:v>121.7</c:v>
                </c:pt>
                <c:pt idx="2">
                  <c:v>122</c:v>
                </c:pt>
                <c:pt idx="3">
                  <c:v>123.2</c:v>
                </c:pt>
                <c:pt idx="4">
                  <c:v>124.3</c:v>
                </c:pt>
                <c:pt idx="5">
                  <c:v>125.2</c:v>
                </c:pt>
                <c:pt idx="6">
                  <c:v>125.9</c:v>
                </c:pt>
              </c:numCache>
            </c:numRef>
          </c:val>
          <c:smooth val="0"/>
          <c:extLst>
            <c:ext xmlns:c16="http://schemas.microsoft.com/office/drawing/2014/chart" uri="{C3380CC4-5D6E-409C-BE32-E72D297353CC}">
              <c16:uniqueId val="{00000003-3872-46BF-8732-0902856DBD45}"/>
            </c:ext>
          </c:extLst>
        </c:ser>
        <c:ser>
          <c:idx val="4"/>
          <c:order val="4"/>
          <c:tx>
            <c:strRef>
              <c:f>Sheet1!$I$1</c:f>
              <c:strCache>
                <c:ptCount val="1"/>
                <c:pt idx="0">
                  <c:v>Game Consoles</c:v>
                </c:pt>
              </c:strCache>
            </c:strRef>
          </c:tx>
          <c:spPr>
            <a:ln w="28575" cap="rnd">
              <a:solidFill>
                <a:schemeClr val="accent5"/>
              </a:solidFill>
              <a:round/>
            </a:ln>
            <a:effectLst/>
          </c:spPr>
          <c:marker>
            <c:symbol val="none"/>
          </c:marker>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Sheet1!$I$2:$I$8</c:f>
              <c:numCache>
                <c:formatCode>General</c:formatCode>
                <c:ptCount val="7"/>
                <c:pt idx="0">
                  <c:v>61.4</c:v>
                </c:pt>
                <c:pt idx="1">
                  <c:v>61.1</c:v>
                </c:pt>
                <c:pt idx="2">
                  <c:v>65.599999999999994</c:v>
                </c:pt>
                <c:pt idx="3">
                  <c:v>72.400000000000006</c:v>
                </c:pt>
                <c:pt idx="4">
                  <c:v>79.8</c:v>
                </c:pt>
                <c:pt idx="5">
                  <c:v>88</c:v>
                </c:pt>
                <c:pt idx="6">
                  <c:v>91.2</c:v>
                </c:pt>
              </c:numCache>
            </c:numRef>
          </c:val>
          <c:smooth val="0"/>
          <c:extLst>
            <c:ext xmlns:c16="http://schemas.microsoft.com/office/drawing/2014/chart" uri="{C3380CC4-5D6E-409C-BE32-E72D297353CC}">
              <c16:uniqueId val="{00000004-3872-46BF-8732-0902856DBD45}"/>
            </c:ext>
          </c:extLst>
        </c:ser>
        <c:ser>
          <c:idx val="5"/>
          <c:order val="5"/>
          <c:tx>
            <c:strRef>
              <c:f>Sheet1!$F$1</c:f>
              <c:strCache>
                <c:ptCount val="1"/>
                <c:pt idx="0">
                  <c:v>Streaming Sticks</c:v>
                </c:pt>
              </c:strCache>
            </c:strRef>
          </c:tx>
          <c:spPr>
            <a:ln w="28575" cap="rnd">
              <a:solidFill>
                <a:schemeClr val="accent6"/>
              </a:solidFill>
              <a:round/>
            </a:ln>
            <a:effectLst/>
          </c:spPr>
          <c:marker>
            <c:symbol val="none"/>
          </c:marker>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Sheet1!$F$2:$F$8</c:f>
              <c:numCache>
                <c:formatCode>General</c:formatCode>
                <c:ptCount val="7"/>
                <c:pt idx="0">
                  <c:v>15.3</c:v>
                </c:pt>
                <c:pt idx="1">
                  <c:v>24.7</c:v>
                </c:pt>
                <c:pt idx="2">
                  <c:v>35.299999999999997</c:v>
                </c:pt>
                <c:pt idx="3">
                  <c:v>46.8</c:v>
                </c:pt>
                <c:pt idx="4">
                  <c:v>58.9</c:v>
                </c:pt>
                <c:pt idx="5">
                  <c:v>71.3</c:v>
                </c:pt>
                <c:pt idx="6">
                  <c:v>84</c:v>
                </c:pt>
              </c:numCache>
            </c:numRef>
          </c:val>
          <c:smooth val="0"/>
          <c:extLst>
            <c:ext xmlns:c16="http://schemas.microsoft.com/office/drawing/2014/chart" uri="{C3380CC4-5D6E-409C-BE32-E72D297353CC}">
              <c16:uniqueId val="{00000005-3872-46BF-8732-0902856DBD45}"/>
            </c:ext>
          </c:extLst>
        </c:ser>
        <c:ser>
          <c:idx val="6"/>
          <c:order val="6"/>
          <c:tx>
            <c:strRef>
              <c:f>Sheet1!$G$1</c:f>
              <c:strCache>
                <c:ptCount val="1"/>
                <c:pt idx="0">
                  <c:v>Blu-ray Players</c:v>
                </c:pt>
              </c:strCache>
            </c:strRef>
          </c:tx>
          <c:spPr>
            <a:ln w="28575" cap="rnd">
              <a:solidFill>
                <a:schemeClr val="accent1">
                  <a:lumMod val="60000"/>
                </a:schemeClr>
              </a:solidFill>
              <a:round/>
            </a:ln>
            <a:effectLst/>
          </c:spPr>
          <c:marker>
            <c:symbol val="none"/>
          </c:marker>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Sheet1!$G$2:$G$8</c:f>
              <c:numCache>
                <c:formatCode>General</c:formatCode>
                <c:ptCount val="7"/>
                <c:pt idx="0">
                  <c:v>37.799999999999997</c:v>
                </c:pt>
                <c:pt idx="1">
                  <c:v>42.6</c:v>
                </c:pt>
                <c:pt idx="2">
                  <c:v>46.8</c:v>
                </c:pt>
                <c:pt idx="3">
                  <c:v>50.6</c:v>
                </c:pt>
                <c:pt idx="4">
                  <c:v>54.1</c:v>
                </c:pt>
                <c:pt idx="5">
                  <c:v>57.4</c:v>
                </c:pt>
                <c:pt idx="6">
                  <c:v>60.6</c:v>
                </c:pt>
              </c:numCache>
            </c:numRef>
          </c:val>
          <c:smooth val="0"/>
          <c:extLst>
            <c:ext xmlns:c16="http://schemas.microsoft.com/office/drawing/2014/chart" uri="{C3380CC4-5D6E-409C-BE32-E72D297353CC}">
              <c16:uniqueId val="{00000006-3872-46BF-8732-0902856DBD45}"/>
            </c:ext>
          </c:extLst>
        </c:ser>
        <c:ser>
          <c:idx val="7"/>
          <c:order val="7"/>
          <c:tx>
            <c:strRef>
              <c:f>Sheet1!$H$1</c:f>
              <c:strCache>
                <c:ptCount val="1"/>
                <c:pt idx="0">
                  <c:v>Streaming Media Players</c:v>
                </c:pt>
              </c:strCache>
            </c:strRef>
          </c:tx>
          <c:spPr>
            <a:ln w="28575" cap="rnd">
              <a:solidFill>
                <a:schemeClr val="accent2">
                  <a:lumMod val="60000"/>
                </a:schemeClr>
              </a:solidFill>
              <a:round/>
            </a:ln>
            <a:effectLst/>
          </c:spPr>
          <c:marker>
            <c:symbol val="none"/>
          </c:marker>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Sheet1!$H$2:$H$8</c:f>
              <c:numCache>
                <c:formatCode>General</c:formatCode>
                <c:ptCount val="7"/>
                <c:pt idx="0">
                  <c:v>37.6</c:v>
                </c:pt>
                <c:pt idx="1">
                  <c:v>43.9</c:v>
                </c:pt>
                <c:pt idx="2">
                  <c:v>49.1</c:v>
                </c:pt>
                <c:pt idx="3">
                  <c:v>52.7</c:v>
                </c:pt>
                <c:pt idx="4">
                  <c:v>54.8</c:v>
                </c:pt>
                <c:pt idx="5">
                  <c:v>55.6</c:v>
                </c:pt>
                <c:pt idx="6">
                  <c:v>55.6</c:v>
                </c:pt>
              </c:numCache>
            </c:numRef>
          </c:val>
          <c:smooth val="0"/>
          <c:extLst>
            <c:ext xmlns:c16="http://schemas.microsoft.com/office/drawing/2014/chart" uri="{C3380CC4-5D6E-409C-BE32-E72D297353CC}">
              <c16:uniqueId val="{00000007-3872-46BF-8732-0902856DBD45}"/>
            </c:ext>
          </c:extLst>
        </c:ser>
        <c:dLbls>
          <c:showLegendKey val="0"/>
          <c:showVal val="0"/>
          <c:showCatName val="0"/>
          <c:showSerName val="0"/>
          <c:showPercent val="0"/>
          <c:showBubbleSize val="0"/>
        </c:dLbls>
        <c:smooth val="0"/>
        <c:axId val="246761728"/>
        <c:axId val="246767616"/>
      </c:lineChart>
      <c:catAx>
        <c:axId val="24676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767616"/>
        <c:crosses val="autoZero"/>
        <c:auto val="1"/>
        <c:lblAlgn val="ctr"/>
        <c:lblOffset val="100"/>
        <c:noMultiLvlLbl val="0"/>
      </c:catAx>
      <c:valAx>
        <c:axId val="246767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761728"/>
        <c:crosses val="autoZero"/>
        <c:crossBetween val="between"/>
      </c:valAx>
      <c:spPr>
        <a:noFill/>
        <a:ln>
          <a:noFill/>
        </a:ln>
        <a:effectLst/>
      </c:spPr>
    </c:plotArea>
    <c:legend>
      <c:legendPos val="b"/>
      <c:layout>
        <c:manualLayout>
          <c:xMode val="edge"/>
          <c:yMode val="edge"/>
          <c:x val="0"/>
          <c:y val="0.85513821058583128"/>
          <c:w val="0.99871444382713881"/>
          <c:h val="0.1261117125984252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solidFill>
                  <a:schemeClr val="tx1"/>
                </a:solidFill>
              </a:rPr>
              <a:t>2017 device ownership</a:t>
            </a:r>
          </a:p>
        </c:rich>
      </c:tx>
      <c:layout>
        <c:manualLayout>
          <c:xMode val="edge"/>
          <c:yMode val="edge"/>
          <c:x val="7.4149874702794369E-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280237254597178"/>
          <c:y val="0.33230849087747"/>
          <c:w val="0.58661955787809783"/>
          <c:h val="0.62540612652076877"/>
        </c:manualLayout>
      </c:layout>
      <c:pieChart>
        <c:varyColors val="1"/>
        <c:ser>
          <c:idx val="0"/>
          <c:order val="0"/>
          <c:tx>
            <c:strRef>
              <c:f>Sheet1!$B$1</c:f>
              <c:strCache>
                <c:ptCount val="1"/>
                <c:pt idx="0">
                  <c:v>device owned 2017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9C9-4FFE-BAC2-3166DCB3B613}"/>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3-59C9-4FFE-BAC2-3166DCB3B613}"/>
              </c:ext>
            </c:extLst>
          </c:dPt>
          <c:dPt>
            <c:idx val="2"/>
            <c:bubble3D val="0"/>
            <c:spPr>
              <a:solidFill>
                <a:srgbClr val="FAB982"/>
              </a:solidFill>
              <a:ln w="19050">
                <a:solidFill>
                  <a:schemeClr val="lt1"/>
                </a:solidFill>
              </a:ln>
              <a:effectLst/>
            </c:spPr>
            <c:extLst>
              <c:ext xmlns:c16="http://schemas.microsoft.com/office/drawing/2014/chart" uri="{C3380CC4-5D6E-409C-BE32-E72D297353CC}">
                <c16:uniqueId val="{00000005-59C9-4FFE-BAC2-3166DCB3B6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9C9-4FFE-BAC2-3166DCB3B613}"/>
              </c:ext>
            </c:extLst>
          </c:dPt>
          <c:dPt>
            <c:idx val="4"/>
            <c:bubble3D val="0"/>
            <c:spPr>
              <a:solidFill>
                <a:srgbClr val="FFFFCC"/>
              </a:solidFill>
              <a:ln w="19050">
                <a:solidFill>
                  <a:schemeClr val="lt1"/>
                </a:solidFill>
              </a:ln>
              <a:effectLst/>
            </c:spPr>
            <c:extLst>
              <c:ext xmlns:c16="http://schemas.microsoft.com/office/drawing/2014/chart" uri="{C3380CC4-5D6E-409C-BE32-E72D297353CC}">
                <c16:uniqueId val="{00000009-59C9-4FFE-BAC2-3166DCB3B613}"/>
              </c:ext>
            </c:extLst>
          </c:dPt>
          <c:dPt>
            <c:idx val="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B-59C9-4FFE-BAC2-3166DCB3B613}"/>
              </c:ext>
            </c:extLst>
          </c:dPt>
          <c:dPt>
            <c:idx val="6"/>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D-59C9-4FFE-BAC2-3166DCB3B613}"/>
              </c:ext>
            </c:extLst>
          </c:dPt>
          <c:dPt>
            <c:idx val="7"/>
            <c:bubble3D val="0"/>
            <c:spPr>
              <a:solidFill>
                <a:schemeClr val="accent2"/>
              </a:solidFill>
              <a:ln w="19050">
                <a:solidFill>
                  <a:schemeClr val="lt1"/>
                </a:solidFill>
              </a:ln>
              <a:effectLst/>
            </c:spPr>
            <c:extLst>
              <c:ext xmlns:c16="http://schemas.microsoft.com/office/drawing/2014/chart" uri="{C3380CC4-5D6E-409C-BE32-E72D297353CC}">
                <c16:uniqueId val="{0000000F-59C9-4FFE-BAC2-3166DCB3B613}"/>
              </c:ext>
            </c:extLst>
          </c:dPt>
          <c:dLbls>
            <c:dLbl>
              <c:idx val="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59C9-4FFE-BAC2-3166DCB3B613}"/>
                </c:ext>
              </c:extLst>
            </c:dLbl>
            <c:dLbl>
              <c:idx val="1"/>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59C9-4FFE-BAC2-3166DCB3B613}"/>
                </c:ext>
              </c:extLst>
            </c:dLbl>
            <c:dLbl>
              <c:idx val="2"/>
              <c:layout>
                <c:manualLayout>
                  <c:x val="3.8660376722271157E-3"/>
                  <c:y val="-1.2527355561111259E-2"/>
                </c:manualLayout>
              </c:layout>
              <c:spPr>
                <a:noFill/>
                <a:ln>
                  <a:noFill/>
                </a:ln>
                <a:effectLst/>
              </c:spPr>
              <c:txPr>
                <a:bodyPr rot="0" spcFirstLastPara="1" vertOverflow="ellipsis" vert="horz" wrap="square" lIns="38100" tIns="19050" rIns="38100" bIns="19050" anchor="ctr" anchorCtr="1">
                  <a:no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089815931948851"/>
                      <c:h val="0.13988953923102151"/>
                    </c:manualLayout>
                  </c15:layout>
                </c:ext>
                <c:ext xmlns:c16="http://schemas.microsoft.com/office/drawing/2014/chart" uri="{C3380CC4-5D6E-409C-BE32-E72D297353CC}">
                  <c16:uniqueId val="{00000005-59C9-4FFE-BAC2-3166DCB3B613}"/>
                </c:ext>
              </c:extLst>
            </c:dLbl>
            <c:dLbl>
              <c:idx val="3"/>
              <c:layout>
                <c:manualLayout>
                  <c:x val="-1.7798206938183698E-2"/>
                  <c:y val="-6.53397346165126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9C9-4FFE-BAC2-3166DCB3B613}"/>
                </c:ext>
              </c:extLst>
            </c:dLbl>
            <c:dLbl>
              <c:idx val="4"/>
              <c:layout>
                <c:manualLayout>
                  <c:x val="-2.2024880151392909E-2"/>
                  <c:y val="4.444934482711757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9C9-4FFE-BAC2-3166DCB3B613}"/>
                </c:ext>
              </c:extLst>
            </c:dLbl>
            <c:dLbl>
              <c:idx val="5"/>
              <c:layout>
                <c:manualLayout>
                  <c:x val="-0.12638425243994411"/>
                  <c:y val="4.47529920670100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9C9-4FFE-BAC2-3166DCB3B613}"/>
                </c:ext>
              </c:extLst>
            </c:dLbl>
            <c:dLbl>
              <c:idx val="6"/>
              <c:layout>
                <c:manualLayout>
                  <c:x val="1.3882823467874675E-2"/>
                  <c:y val="-1.961275086743194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9C9-4FFE-BAC2-3166DCB3B613}"/>
                </c:ext>
              </c:extLst>
            </c:dLbl>
            <c:dLbl>
              <c:idx val="7"/>
              <c:layout>
                <c:manualLayout>
                  <c:x val="2.1956824071538247E-2"/>
                  <c:y val="-2.660474909435519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59C9-4FFE-BAC2-3166DCB3B613}"/>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Smartphone users</c:v>
                </c:pt>
                <c:pt idx="1">
                  <c:v>Smart TVs</c:v>
                </c:pt>
                <c:pt idx="2">
                  <c:v>Desktop/Laptop/Home Media Servers</c:v>
                </c:pt>
                <c:pt idx="3">
                  <c:v>Tablets in use </c:v>
                </c:pt>
                <c:pt idx="4">
                  <c:v>Game Consoles</c:v>
                </c:pt>
                <c:pt idx="5">
                  <c:v>Streaming Sticks</c:v>
                </c:pt>
                <c:pt idx="6">
                  <c:v>Blu-ray Players</c:v>
                </c:pt>
                <c:pt idx="7">
                  <c:v>Streaming Media Players </c:v>
                </c:pt>
              </c:strCache>
            </c:strRef>
          </c:cat>
          <c:val>
            <c:numRef>
              <c:f>Sheet1!$B$2:$B$9</c:f>
              <c:numCache>
                <c:formatCode>_(* #,##0.0_);_(* \(#,##0.0\);_(* "-"??_);_(@_)</c:formatCode>
                <c:ptCount val="8"/>
                <c:pt idx="0">
                  <c:v>248.86492674366932</c:v>
                </c:pt>
                <c:pt idx="1">
                  <c:v>161.91466541340532</c:v>
                </c:pt>
                <c:pt idx="2">
                  <c:v>121.95366281762553</c:v>
                </c:pt>
                <c:pt idx="3">
                  <c:v>90.692758236672304</c:v>
                </c:pt>
                <c:pt idx="4">
                  <c:v>65.644998260549301</c:v>
                </c:pt>
                <c:pt idx="5">
                  <c:v>35.316423</c:v>
                </c:pt>
                <c:pt idx="6">
                  <c:v>46.839016549999997</c:v>
                </c:pt>
                <c:pt idx="7">
                  <c:v>49.114908</c:v>
                </c:pt>
              </c:numCache>
            </c:numRef>
          </c:val>
          <c:extLst>
            <c:ext xmlns:c16="http://schemas.microsoft.com/office/drawing/2014/chart" uri="{C3380CC4-5D6E-409C-BE32-E72D297353CC}">
              <c16:uniqueId val="{00000000-5D40-45A4-97EA-597790CE77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054D39-6F78-48E9-8F51-99BD8ED2B092}"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687278E5-62EB-40FA-9D9A-B6CA84C1504E}">
      <dgm:prSet phldrT="[Text]" custT="1"/>
      <dgm:spPr/>
      <dgm:t>
        <a:bodyPr/>
        <a:lstStyle/>
        <a:p>
          <a:r>
            <a:rPr lang="en-US" sz="1600" b="1" dirty="0"/>
            <a:t>Distribution</a:t>
          </a:r>
        </a:p>
      </dgm:t>
    </dgm:pt>
    <dgm:pt modelId="{3176BBF9-54BF-4B84-97E2-751097CC2A8F}" type="parTrans" cxnId="{8F079331-C22C-44B0-8241-118DA0E17FB3}">
      <dgm:prSet/>
      <dgm:spPr/>
      <dgm:t>
        <a:bodyPr/>
        <a:lstStyle/>
        <a:p>
          <a:endParaRPr lang="en-US"/>
        </a:p>
      </dgm:t>
    </dgm:pt>
    <dgm:pt modelId="{8F36121E-7506-4AEE-AF0E-97982D8F818D}" type="sibTrans" cxnId="{8F079331-C22C-44B0-8241-118DA0E17FB3}">
      <dgm:prSet/>
      <dgm:spPr>
        <a:ln>
          <a:noFill/>
        </a:ln>
      </dgm:spPr>
      <dgm:t>
        <a:bodyPr/>
        <a:lstStyle/>
        <a:p>
          <a:endParaRPr lang="en-US"/>
        </a:p>
      </dgm:t>
    </dgm:pt>
    <dgm:pt modelId="{89997C97-FEA9-458B-8245-16792F2D3409}">
      <dgm:prSet phldrT="[Text]" custT="1"/>
      <dgm:spPr/>
      <dgm:t>
        <a:bodyPr/>
        <a:lstStyle/>
        <a:p>
          <a:r>
            <a:rPr lang="en-US" sz="1600" b="1" dirty="0"/>
            <a:t>Content</a:t>
          </a:r>
        </a:p>
      </dgm:t>
    </dgm:pt>
    <dgm:pt modelId="{6A6845EE-31B4-4905-B460-B9F6F152011E}" type="parTrans" cxnId="{72BCE45E-0CF5-4243-BCEA-7648BEC1FFFD}">
      <dgm:prSet/>
      <dgm:spPr/>
      <dgm:t>
        <a:bodyPr/>
        <a:lstStyle/>
        <a:p>
          <a:endParaRPr lang="en-US"/>
        </a:p>
      </dgm:t>
    </dgm:pt>
    <dgm:pt modelId="{B7F52C9A-2451-40D0-BFE0-6799B25B6AAF}" type="sibTrans" cxnId="{72BCE45E-0CF5-4243-BCEA-7648BEC1FFFD}">
      <dgm:prSet/>
      <dgm:spPr>
        <a:ln>
          <a:noFill/>
        </a:ln>
      </dgm:spPr>
      <dgm:t>
        <a:bodyPr/>
        <a:lstStyle/>
        <a:p>
          <a:endParaRPr lang="en-US"/>
        </a:p>
      </dgm:t>
    </dgm:pt>
    <dgm:pt modelId="{EAA4D51E-7EA9-4F7E-A400-9C710611303A}">
      <dgm:prSet phldrT="[Text]" custT="1"/>
      <dgm:spPr/>
      <dgm:t>
        <a:bodyPr/>
        <a:lstStyle/>
        <a:p>
          <a:r>
            <a:rPr lang="en-US" sz="1600" b="1" dirty="0"/>
            <a:t>Choice</a:t>
          </a:r>
        </a:p>
      </dgm:t>
    </dgm:pt>
    <dgm:pt modelId="{93BE0E6B-196D-4BC1-923B-C9F611DE29A0}" type="parTrans" cxnId="{A6DD77F6-738F-43FE-80D7-AAC37F59B63A}">
      <dgm:prSet/>
      <dgm:spPr/>
      <dgm:t>
        <a:bodyPr/>
        <a:lstStyle/>
        <a:p>
          <a:endParaRPr lang="en-US"/>
        </a:p>
      </dgm:t>
    </dgm:pt>
    <dgm:pt modelId="{20CD8033-8134-45D7-B290-F5B43FB92039}" type="sibTrans" cxnId="{A6DD77F6-738F-43FE-80D7-AAC37F59B63A}">
      <dgm:prSet/>
      <dgm:spPr/>
      <dgm:t>
        <a:bodyPr/>
        <a:lstStyle/>
        <a:p>
          <a:endParaRPr lang="en-US"/>
        </a:p>
      </dgm:t>
    </dgm:pt>
    <dgm:pt modelId="{4DB7C2A8-294A-4059-BD44-7DCF0CF63859}">
      <dgm:prSet phldrT="[Text]" custT="1"/>
      <dgm:spPr/>
      <dgm:t>
        <a:bodyPr/>
        <a:lstStyle/>
        <a:p>
          <a:r>
            <a:rPr lang="en-US" sz="1600" b="1" dirty="0"/>
            <a:t>Convenience</a:t>
          </a:r>
        </a:p>
      </dgm:t>
    </dgm:pt>
    <dgm:pt modelId="{091D2FE1-09ED-45C0-80D4-AEFEAC13CA41}" type="parTrans" cxnId="{D25B02AD-05DD-423D-B7EA-40837E8EA896}">
      <dgm:prSet/>
      <dgm:spPr/>
      <dgm:t>
        <a:bodyPr/>
        <a:lstStyle/>
        <a:p>
          <a:endParaRPr lang="en-US"/>
        </a:p>
      </dgm:t>
    </dgm:pt>
    <dgm:pt modelId="{36EDA2D2-C4B4-46B7-A8DA-C07B2A8A8405}" type="sibTrans" cxnId="{D25B02AD-05DD-423D-B7EA-40837E8EA896}">
      <dgm:prSet/>
      <dgm:spPr>
        <a:ln>
          <a:noFill/>
        </a:ln>
      </dgm:spPr>
      <dgm:t>
        <a:bodyPr/>
        <a:lstStyle/>
        <a:p>
          <a:endParaRPr lang="en-US"/>
        </a:p>
      </dgm:t>
    </dgm:pt>
    <dgm:pt modelId="{8EC45CBF-999D-4ADF-8E3D-0A9F28ACD49A}">
      <dgm:prSet phldrT="[Text]" custT="1"/>
      <dgm:spPr/>
      <dgm:t>
        <a:bodyPr/>
        <a:lstStyle/>
        <a:p>
          <a:r>
            <a:rPr lang="en-US" sz="1600" b="1" dirty="0"/>
            <a:t>Advertising Opportunities</a:t>
          </a:r>
        </a:p>
      </dgm:t>
    </dgm:pt>
    <dgm:pt modelId="{251E3231-78BC-46B0-9FF7-0E1151EB31B4}" type="parTrans" cxnId="{6E821F2A-6762-420E-B93A-987ABA88C351}">
      <dgm:prSet/>
      <dgm:spPr/>
      <dgm:t>
        <a:bodyPr/>
        <a:lstStyle/>
        <a:p>
          <a:endParaRPr lang="en-US"/>
        </a:p>
      </dgm:t>
    </dgm:pt>
    <dgm:pt modelId="{ABEB393C-156A-4516-8A7B-61846BF62C1F}" type="sibTrans" cxnId="{6E821F2A-6762-420E-B93A-987ABA88C351}">
      <dgm:prSet/>
      <dgm:spPr>
        <a:solidFill>
          <a:schemeClr val="bg1"/>
        </a:solidFill>
        <a:ln>
          <a:noFill/>
        </a:ln>
      </dgm:spPr>
      <dgm:t>
        <a:bodyPr/>
        <a:lstStyle/>
        <a:p>
          <a:endParaRPr lang="en-US"/>
        </a:p>
      </dgm:t>
    </dgm:pt>
    <dgm:pt modelId="{8C9139B3-0A25-417F-863E-EF2344B85EE4}" type="pres">
      <dgm:prSet presAssocID="{B5054D39-6F78-48E9-8F51-99BD8ED2B092}" presName="cycle" presStyleCnt="0">
        <dgm:presLayoutVars>
          <dgm:dir/>
          <dgm:resizeHandles val="exact"/>
        </dgm:presLayoutVars>
      </dgm:prSet>
      <dgm:spPr/>
    </dgm:pt>
    <dgm:pt modelId="{CB35C16B-9781-42BD-A642-F281C3FF8F7F}" type="pres">
      <dgm:prSet presAssocID="{687278E5-62EB-40FA-9D9A-B6CA84C1504E}" presName="node" presStyleLbl="node1" presStyleIdx="0" presStyleCnt="5" custScaleX="123263">
        <dgm:presLayoutVars>
          <dgm:bulletEnabled val="1"/>
        </dgm:presLayoutVars>
      </dgm:prSet>
      <dgm:spPr/>
    </dgm:pt>
    <dgm:pt modelId="{CDBC7C08-935E-4310-8C44-6CB43F9233C6}" type="pres">
      <dgm:prSet presAssocID="{687278E5-62EB-40FA-9D9A-B6CA84C1504E}" presName="spNode" presStyleCnt="0"/>
      <dgm:spPr/>
    </dgm:pt>
    <dgm:pt modelId="{3B5D8622-29DB-4DED-9B0E-E860E22EA490}" type="pres">
      <dgm:prSet presAssocID="{8F36121E-7506-4AEE-AF0E-97982D8F818D}" presName="sibTrans" presStyleLbl="sibTrans1D1" presStyleIdx="0" presStyleCnt="5"/>
      <dgm:spPr/>
    </dgm:pt>
    <dgm:pt modelId="{19CF4C34-ABAA-4D54-916B-CFEC61EF749F}" type="pres">
      <dgm:prSet presAssocID="{89997C97-FEA9-458B-8245-16792F2D3409}" presName="node" presStyleLbl="node1" presStyleIdx="1" presStyleCnt="5" custScaleX="123263">
        <dgm:presLayoutVars>
          <dgm:bulletEnabled val="1"/>
        </dgm:presLayoutVars>
      </dgm:prSet>
      <dgm:spPr/>
    </dgm:pt>
    <dgm:pt modelId="{D477C8CB-65E7-4279-A553-D1ED56B1B00C}" type="pres">
      <dgm:prSet presAssocID="{89997C97-FEA9-458B-8245-16792F2D3409}" presName="spNode" presStyleCnt="0"/>
      <dgm:spPr/>
    </dgm:pt>
    <dgm:pt modelId="{04D975CD-77C5-49C0-952C-2A3734348CA9}" type="pres">
      <dgm:prSet presAssocID="{B7F52C9A-2451-40D0-BFE0-6799B25B6AAF}" presName="sibTrans" presStyleLbl="sibTrans1D1" presStyleIdx="1" presStyleCnt="5"/>
      <dgm:spPr/>
    </dgm:pt>
    <dgm:pt modelId="{9A7DA949-79D1-41C7-9846-C9EF3E53D141}" type="pres">
      <dgm:prSet presAssocID="{EAA4D51E-7EA9-4F7E-A400-9C710611303A}" presName="node" presStyleLbl="node1" presStyleIdx="2" presStyleCnt="5" custScaleX="123263">
        <dgm:presLayoutVars>
          <dgm:bulletEnabled val="1"/>
        </dgm:presLayoutVars>
      </dgm:prSet>
      <dgm:spPr/>
    </dgm:pt>
    <dgm:pt modelId="{A77F36EE-57FD-43E9-8C4F-23FB291F73AD}" type="pres">
      <dgm:prSet presAssocID="{EAA4D51E-7EA9-4F7E-A400-9C710611303A}" presName="spNode" presStyleCnt="0"/>
      <dgm:spPr/>
    </dgm:pt>
    <dgm:pt modelId="{34F197D9-0E2F-469E-8A6F-85916E03626A}" type="pres">
      <dgm:prSet presAssocID="{20CD8033-8134-45D7-B290-F5B43FB92039}" presName="sibTrans" presStyleLbl="sibTrans1D1" presStyleIdx="2" presStyleCnt="5"/>
      <dgm:spPr/>
    </dgm:pt>
    <dgm:pt modelId="{1CFC768E-5CC4-4F73-B6A2-5C3242B890F7}" type="pres">
      <dgm:prSet presAssocID="{4DB7C2A8-294A-4059-BD44-7DCF0CF63859}" presName="node" presStyleLbl="node1" presStyleIdx="3" presStyleCnt="5" custScaleX="123263">
        <dgm:presLayoutVars>
          <dgm:bulletEnabled val="1"/>
        </dgm:presLayoutVars>
      </dgm:prSet>
      <dgm:spPr/>
    </dgm:pt>
    <dgm:pt modelId="{0C892729-20F2-47FE-9F55-65B7E9B63DD3}" type="pres">
      <dgm:prSet presAssocID="{4DB7C2A8-294A-4059-BD44-7DCF0CF63859}" presName="spNode" presStyleCnt="0"/>
      <dgm:spPr/>
    </dgm:pt>
    <dgm:pt modelId="{5119C23A-4BD7-4146-BC53-929733C3FACB}" type="pres">
      <dgm:prSet presAssocID="{36EDA2D2-C4B4-46B7-A8DA-C07B2A8A8405}" presName="sibTrans" presStyleLbl="sibTrans1D1" presStyleIdx="3" presStyleCnt="5"/>
      <dgm:spPr/>
    </dgm:pt>
    <dgm:pt modelId="{B8951B97-238B-41F9-973C-82753B81D4BB}" type="pres">
      <dgm:prSet presAssocID="{8EC45CBF-999D-4ADF-8E3D-0A9F28ACD49A}" presName="node" presStyleLbl="node1" presStyleIdx="4" presStyleCnt="5" custScaleX="123263">
        <dgm:presLayoutVars>
          <dgm:bulletEnabled val="1"/>
        </dgm:presLayoutVars>
      </dgm:prSet>
      <dgm:spPr/>
    </dgm:pt>
    <dgm:pt modelId="{00759FFC-3765-4904-B539-2DC23252B28E}" type="pres">
      <dgm:prSet presAssocID="{8EC45CBF-999D-4ADF-8E3D-0A9F28ACD49A}" presName="spNode" presStyleCnt="0"/>
      <dgm:spPr/>
    </dgm:pt>
    <dgm:pt modelId="{668AD476-88D1-40C2-89E7-2B2655B0EE19}" type="pres">
      <dgm:prSet presAssocID="{ABEB393C-156A-4516-8A7B-61846BF62C1F}" presName="sibTrans" presStyleLbl="sibTrans1D1" presStyleIdx="4" presStyleCnt="5"/>
      <dgm:spPr/>
    </dgm:pt>
  </dgm:ptLst>
  <dgm:cxnLst>
    <dgm:cxn modelId="{FCAB0406-C664-4AD6-A10F-BB8ED5B6A8B0}" type="presOf" srcId="{8EC45CBF-999D-4ADF-8E3D-0A9F28ACD49A}" destId="{B8951B97-238B-41F9-973C-82753B81D4BB}" srcOrd="0" destOrd="0" presId="urn:microsoft.com/office/officeart/2005/8/layout/cycle6"/>
    <dgm:cxn modelId="{6E821F2A-6762-420E-B93A-987ABA88C351}" srcId="{B5054D39-6F78-48E9-8F51-99BD8ED2B092}" destId="{8EC45CBF-999D-4ADF-8E3D-0A9F28ACD49A}" srcOrd="4" destOrd="0" parTransId="{251E3231-78BC-46B0-9FF7-0E1151EB31B4}" sibTransId="{ABEB393C-156A-4516-8A7B-61846BF62C1F}"/>
    <dgm:cxn modelId="{8F079331-C22C-44B0-8241-118DA0E17FB3}" srcId="{B5054D39-6F78-48E9-8F51-99BD8ED2B092}" destId="{687278E5-62EB-40FA-9D9A-B6CA84C1504E}" srcOrd="0" destOrd="0" parTransId="{3176BBF9-54BF-4B84-97E2-751097CC2A8F}" sibTransId="{8F36121E-7506-4AEE-AF0E-97982D8F818D}"/>
    <dgm:cxn modelId="{55960833-48D3-4EF6-BDAD-C602F0103B0D}" type="presOf" srcId="{4DB7C2A8-294A-4059-BD44-7DCF0CF63859}" destId="{1CFC768E-5CC4-4F73-B6A2-5C3242B890F7}" srcOrd="0" destOrd="0" presId="urn:microsoft.com/office/officeart/2005/8/layout/cycle6"/>
    <dgm:cxn modelId="{72BCE45E-0CF5-4243-BCEA-7648BEC1FFFD}" srcId="{B5054D39-6F78-48E9-8F51-99BD8ED2B092}" destId="{89997C97-FEA9-458B-8245-16792F2D3409}" srcOrd="1" destOrd="0" parTransId="{6A6845EE-31B4-4905-B460-B9F6F152011E}" sibTransId="{B7F52C9A-2451-40D0-BFE0-6799B25B6AAF}"/>
    <dgm:cxn modelId="{B4D88B60-95FF-4DAD-B369-AE5CF8034170}" type="presOf" srcId="{EAA4D51E-7EA9-4F7E-A400-9C710611303A}" destId="{9A7DA949-79D1-41C7-9846-C9EF3E53D141}" srcOrd="0" destOrd="0" presId="urn:microsoft.com/office/officeart/2005/8/layout/cycle6"/>
    <dgm:cxn modelId="{7996317A-A469-4CC7-90BD-3E6116536E70}" type="presOf" srcId="{B7F52C9A-2451-40D0-BFE0-6799B25B6AAF}" destId="{04D975CD-77C5-49C0-952C-2A3734348CA9}" srcOrd="0" destOrd="0" presId="urn:microsoft.com/office/officeart/2005/8/layout/cycle6"/>
    <dgm:cxn modelId="{7252C989-B8C5-411E-8F9E-0F6D797D4ECF}" type="presOf" srcId="{20CD8033-8134-45D7-B290-F5B43FB92039}" destId="{34F197D9-0E2F-469E-8A6F-85916E03626A}" srcOrd="0" destOrd="0" presId="urn:microsoft.com/office/officeart/2005/8/layout/cycle6"/>
    <dgm:cxn modelId="{2BEB0A90-CA55-41F0-A8FA-64858851F62E}" type="presOf" srcId="{ABEB393C-156A-4516-8A7B-61846BF62C1F}" destId="{668AD476-88D1-40C2-89E7-2B2655B0EE19}" srcOrd="0" destOrd="0" presId="urn:microsoft.com/office/officeart/2005/8/layout/cycle6"/>
    <dgm:cxn modelId="{D25B02AD-05DD-423D-B7EA-40837E8EA896}" srcId="{B5054D39-6F78-48E9-8F51-99BD8ED2B092}" destId="{4DB7C2A8-294A-4059-BD44-7DCF0CF63859}" srcOrd="3" destOrd="0" parTransId="{091D2FE1-09ED-45C0-80D4-AEFEAC13CA41}" sibTransId="{36EDA2D2-C4B4-46B7-A8DA-C07B2A8A8405}"/>
    <dgm:cxn modelId="{768F72AD-57DB-40EB-98F6-217FFB81EB8C}" type="presOf" srcId="{B5054D39-6F78-48E9-8F51-99BD8ED2B092}" destId="{8C9139B3-0A25-417F-863E-EF2344B85EE4}" srcOrd="0" destOrd="0" presId="urn:microsoft.com/office/officeart/2005/8/layout/cycle6"/>
    <dgm:cxn modelId="{A2EE1EC5-6DD1-41B0-8874-19F99C1D9917}" type="presOf" srcId="{687278E5-62EB-40FA-9D9A-B6CA84C1504E}" destId="{CB35C16B-9781-42BD-A642-F281C3FF8F7F}" srcOrd="0" destOrd="0" presId="urn:microsoft.com/office/officeart/2005/8/layout/cycle6"/>
    <dgm:cxn modelId="{F6822AD1-1DAE-460F-9457-F4F7DFAF35CD}" type="presOf" srcId="{36EDA2D2-C4B4-46B7-A8DA-C07B2A8A8405}" destId="{5119C23A-4BD7-4146-BC53-929733C3FACB}" srcOrd="0" destOrd="0" presId="urn:microsoft.com/office/officeart/2005/8/layout/cycle6"/>
    <dgm:cxn modelId="{FE26F6D5-597E-4A6B-86DD-5527F68DCDC3}" type="presOf" srcId="{89997C97-FEA9-458B-8245-16792F2D3409}" destId="{19CF4C34-ABAA-4D54-916B-CFEC61EF749F}" srcOrd="0" destOrd="0" presId="urn:microsoft.com/office/officeart/2005/8/layout/cycle6"/>
    <dgm:cxn modelId="{38A4A3F5-AC43-4CAC-98E3-C2647B294A9B}" type="presOf" srcId="{8F36121E-7506-4AEE-AF0E-97982D8F818D}" destId="{3B5D8622-29DB-4DED-9B0E-E860E22EA490}" srcOrd="0" destOrd="0" presId="urn:microsoft.com/office/officeart/2005/8/layout/cycle6"/>
    <dgm:cxn modelId="{A6DD77F6-738F-43FE-80D7-AAC37F59B63A}" srcId="{B5054D39-6F78-48E9-8F51-99BD8ED2B092}" destId="{EAA4D51E-7EA9-4F7E-A400-9C710611303A}" srcOrd="2" destOrd="0" parTransId="{93BE0E6B-196D-4BC1-923B-C9F611DE29A0}" sibTransId="{20CD8033-8134-45D7-B290-F5B43FB92039}"/>
    <dgm:cxn modelId="{03810CAC-8369-4E8C-9157-20874AEC3076}" type="presParOf" srcId="{8C9139B3-0A25-417F-863E-EF2344B85EE4}" destId="{CB35C16B-9781-42BD-A642-F281C3FF8F7F}" srcOrd="0" destOrd="0" presId="urn:microsoft.com/office/officeart/2005/8/layout/cycle6"/>
    <dgm:cxn modelId="{69856C92-81EE-43C7-BE98-C4BE8B1ABC08}" type="presParOf" srcId="{8C9139B3-0A25-417F-863E-EF2344B85EE4}" destId="{CDBC7C08-935E-4310-8C44-6CB43F9233C6}" srcOrd="1" destOrd="0" presId="urn:microsoft.com/office/officeart/2005/8/layout/cycle6"/>
    <dgm:cxn modelId="{6CF144DF-0C0A-4574-8BFB-B3FFD8D5DD74}" type="presParOf" srcId="{8C9139B3-0A25-417F-863E-EF2344B85EE4}" destId="{3B5D8622-29DB-4DED-9B0E-E860E22EA490}" srcOrd="2" destOrd="0" presId="urn:microsoft.com/office/officeart/2005/8/layout/cycle6"/>
    <dgm:cxn modelId="{3C2BAB82-572E-42F4-93CC-6310F5BDC3AE}" type="presParOf" srcId="{8C9139B3-0A25-417F-863E-EF2344B85EE4}" destId="{19CF4C34-ABAA-4D54-916B-CFEC61EF749F}" srcOrd="3" destOrd="0" presId="urn:microsoft.com/office/officeart/2005/8/layout/cycle6"/>
    <dgm:cxn modelId="{CAE75B39-C837-4437-88AD-C0DCB1540E80}" type="presParOf" srcId="{8C9139B3-0A25-417F-863E-EF2344B85EE4}" destId="{D477C8CB-65E7-4279-A553-D1ED56B1B00C}" srcOrd="4" destOrd="0" presId="urn:microsoft.com/office/officeart/2005/8/layout/cycle6"/>
    <dgm:cxn modelId="{01227467-4704-4A6C-93CE-09DC58614E72}" type="presParOf" srcId="{8C9139B3-0A25-417F-863E-EF2344B85EE4}" destId="{04D975CD-77C5-49C0-952C-2A3734348CA9}" srcOrd="5" destOrd="0" presId="urn:microsoft.com/office/officeart/2005/8/layout/cycle6"/>
    <dgm:cxn modelId="{78109514-0DE6-4FBC-AE1B-A92752D57ECB}" type="presParOf" srcId="{8C9139B3-0A25-417F-863E-EF2344B85EE4}" destId="{9A7DA949-79D1-41C7-9846-C9EF3E53D141}" srcOrd="6" destOrd="0" presId="urn:microsoft.com/office/officeart/2005/8/layout/cycle6"/>
    <dgm:cxn modelId="{B7FE2DB5-8561-4B12-9378-08663DFC094F}" type="presParOf" srcId="{8C9139B3-0A25-417F-863E-EF2344B85EE4}" destId="{A77F36EE-57FD-43E9-8C4F-23FB291F73AD}" srcOrd="7" destOrd="0" presId="urn:microsoft.com/office/officeart/2005/8/layout/cycle6"/>
    <dgm:cxn modelId="{973E1D11-4CCF-4977-BD5D-7C23A523318C}" type="presParOf" srcId="{8C9139B3-0A25-417F-863E-EF2344B85EE4}" destId="{34F197D9-0E2F-469E-8A6F-85916E03626A}" srcOrd="8" destOrd="0" presId="urn:microsoft.com/office/officeart/2005/8/layout/cycle6"/>
    <dgm:cxn modelId="{BA92EDDF-9AC6-465B-B23E-640DF9AAA5AC}" type="presParOf" srcId="{8C9139B3-0A25-417F-863E-EF2344B85EE4}" destId="{1CFC768E-5CC4-4F73-B6A2-5C3242B890F7}" srcOrd="9" destOrd="0" presId="urn:microsoft.com/office/officeart/2005/8/layout/cycle6"/>
    <dgm:cxn modelId="{B9A1041E-FA2A-4ECD-872B-776A4DCF3BCF}" type="presParOf" srcId="{8C9139B3-0A25-417F-863E-EF2344B85EE4}" destId="{0C892729-20F2-47FE-9F55-65B7E9B63DD3}" srcOrd="10" destOrd="0" presId="urn:microsoft.com/office/officeart/2005/8/layout/cycle6"/>
    <dgm:cxn modelId="{A5713B1E-8CD8-48D8-ACE2-A25ECC1BCDC4}" type="presParOf" srcId="{8C9139B3-0A25-417F-863E-EF2344B85EE4}" destId="{5119C23A-4BD7-4146-BC53-929733C3FACB}" srcOrd="11" destOrd="0" presId="urn:microsoft.com/office/officeart/2005/8/layout/cycle6"/>
    <dgm:cxn modelId="{656E9EB8-CD7C-4D8D-A8F3-026EDC6544D3}" type="presParOf" srcId="{8C9139B3-0A25-417F-863E-EF2344B85EE4}" destId="{B8951B97-238B-41F9-973C-82753B81D4BB}" srcOrd="12" destOrd="0" presId="urn:microsoft.com/office/officeart/2005/8/layout/cycle6"/>
    <dgm:cxn modelId="{D26D5F5C-B982-4E63-A887-8184AC959D69}" type="presParOf" srcId="{8C9139B3-0A25-417F-863E-EF2344B85EE4}" destId="{00759FFC-3765-4904-B539-2DC23252B28E}" srcOrd="13" destOrd="0" presId="urn:microsoft.com/office/officeart/2005/8/layout/cycle6"/>
    <dgm:cxn modelId="{B645F6EA-1F51-4CED-9A0A-AE50FE76F3BA}" type="presParOf" srcId="{8C9139B3-0A25-417F-863E-EF2344B85EE4}" destId="{668AD476-88D1-40C2-89E7-2B2655B0EE19}"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5C16B-9781-42BD-A642-F281C3FF8F7F}">
      <dsp:nvSpPr>
        <dsp:cNvPr id="0" name=""/>
        <dsp:cNvSpPr/>
      </dsp:nvSpPr>
      <dsp:spPr>
        <a:xfrm>
          <a:off x="2181303" y="809"/>
          <a:ext cx="1523296" cy="8032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Distribution</a:t>
          </a:r>
        </a:p>
      </dsp:txBody>
      <dsp:txXfrm>
        <a:off x="2220516" y="40022"/>
        <a:ext cx="1444870" cy="724850"/>
      </dsp:txXfrm>
    </dsp:sp>
    <dsp:sp modelId="{3B5D8622-29DB-4DED-9B0E-E860E22EA490}">
      <dsp:nvSpPr>
        <dsp:cNvPr id="0" name=""/>
        <dsp:cNvSpPr/>
      </dsp:nvSpPr>
      <dsp:spPr>
        <a:xfrm>
          <a:off x="1339309" y="402447"/>
          <a:ext cx="3207284" cy="3207284"/>
        </a:xfrm>
        <a:custGeom>
          <a:avLst/>
          <a:gdLst/>
          <a:ahLst/>
          <a:cxnLst/>
          <a:rect l="0" t="0" r="0" b="0"/>
          <a:pathLst>
            <a:path>
              <a:moveTo>
                <a:pt x="2372019" y="196068"/>
              </a:moveTo>
              <a:arcTo wR="1603642" hR="1603642" stAng="17917776" swAng="1624657"/>
            </a:path>
          </a:pathLst>
        </a:custGeom>
        <a:noFill/>
        <a:ln w="9525" cap="flat" cmpd="sng" algn="ctr">
          <a:noFill/>
          <a:prstDash val="solid"/>
        </a:ln>
        <a:effectLst/>
      </dsp:spPr>
      <dsp:style>
        <a:lnRef idx="1">
          <a:scrgbClr r="0" g="0" b="0"/>
        </a:lnRef>
        <a:fillRef idx="0">
          <a:scrgbClr r="0" g="0" b="0"/>
        </a:fillRef>
        <a:effectRef idx="0">
          <a:scrgbClr r="0" g="0" b="0"/>
        </a:effectRef>
        <a:fontRef idx="minor"/>
      </dsp:style>
    </dsp:sp>
    <dsp:sp modelId="{19CF4C34-ABAA-4D54-916B-CFEC61EF749F}">
      <dsp:nvSpPr>
        <dsp:cNvPr id="0" name=""/>
        <dsp:cNvSpPr/>
      </dsp:nvSpPr>
      <dsp:spPr>
        <a:xfrm>
          <a:off x="3706457" y="1108899"/>
          <a:ext cx="1523296" cy="8032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Content</a:t>
          </a:r>
        </a:p>
      </dsp:txBody>
      <dsp:txXfrm>
        <a:off x="3745670" y="1148112"/>
        <a:ext cx="1444870" cy="724850"/>
      </dsp:txXfrm>
    </dsp:sp>
    <dsp:sp modelId="{04D975CD-77C5-49C0-952C-2A3734348CA9}">
      <dsp:nvSpPr>
        <dsp:cNvPr id="0" name=""/>
        <dsp:cNvSpPr/>
      </dsp:nvSpPr>
      <dsp:spPr>
        <a:xfrm>
          <a:off x="1339309" y="402447"/>
          <a:ext cx="3207284" cy="3207284"/>
        </a:xfrm>
        <a:custGeom>
          <a:avLst/>
          <a:gdLst/>
          <a:ahLst/>
          <a:cxnLst/>
          <a:rect l="0" t="0" r="0" b="0"/>
          <a:pathLst>
            <a:path>
              <a:moveTo>
                <a:pt x="3205099" y="1519971"/>
              </a:moveTo>
              <a:arcTo wR="1603642" hR="1603642" stAng="21420554" swAng="2194841"/>
            </a:path>
          </a:pathLst>
        </a:custGeom>
        <a:noFill/>
        <a:ln w="9525" cap="flat" cmpd="sng" algn="ctr">
          <a:noFill/>
          <a:prstDash val="solid"/>
        </a:ln>
        <a:effectLst/>
      </dsp:spPr>
      <dsp:style>
        <a:lnRef idx="1">
          <a:scrgbClr r="0" g="0" b="0"/>
        </a:lnRef>
        <a:fillRef idx="0">
          <a:scrgbClr r="0" g="0" b="0"/>
        </a:fillRef>
        <a:effectRef idx="0">
          <a:scrgbClr r="0" g="0" b="0"/>
        </a:effectRef>
        <a:fontRef idx="minor"/>
      </dsp:style>
    </dsp:sp>
    <dsp:sp modelId="{9A7DA949-79D1-41C7-9846-C9EF3E53D141}">
      <dsp:nvSpPr>
        <dsp:cNvPr id="0" name=""/>
        <dsp:cNvSpPr/>
      </dsp:nvSpPr>
      <dsp:spPr>
        <a:xfrm>
          <a:off x="3123900" y="2901825"/>
          <a:ext cx="1523296" cy="8032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Choice</a:t>
          </a:r>
        </a:p>
      </dsp:txBody>
      <dsp:txXfrm>
        <a:off x="3163113" y="2941038"/>
        <a:ext cx="1444870" cy="724850"/>
      </dsp:txXfrm>
    </dsp:sp>
    <dsp:sp modelId="{34F197D9-0E2F-469E-8A6F-85916E03626A}">
      <dsp:nvSpPr>
        <dsp:cNvPr id="0" name=""/>
        <dsp:cNvSpPr/>
      </dsp:nvSpPr>
      <dsp:spPr>
        <a:xfrm>
          <a:off x="1339309" y="402447"/>
          <a:ext cx="3207284" cy="3207284"/>
        </a:xfrm>
        <a:custGeom>
          <a:avLst/>
          <a:gdLst/>
          <a:ahLst/>
          <a:cxnLst/>
          <a:rect l="0" t="0" r="0" b="0"/>
          <a:pathLst>
            <a:path>
              <a:moveTo>
                <a:pt x="1780994" y="3197446"/>
              </a:moveTo>
              <a:arcTo wR="1603642" hR="1603642" stAng="5019027" swAng="76194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FC768E-5CC4-4F73-B6A2-5C3242B890F7}">
      <dsp:nvSpPr>
        <dsp:cNvPr id="0" name=""/>
        <dsp:cNvSpPr/>
      </dsp:nvSpPr>
      <dsp:spPr>
        <a:xfrm>
          <a:off x="1238706" y="2901825"/>
          <a:ext cx="1523296" cy="8032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Convenience</a:t>
          </a:r>
        </a:p>
      </dsp:txBody>
      <dsp:txXfrm>
        <a:off x="1277919" y="2941038"/>
        <a:ext cx="1444870" cy="724850"/>
      </dsp:txXfrm>
    </dsp:sp>
    <dsp:sp modelId="{5119C23A-4BD7-4146-BC53-929733C3FACB}">
      <dsp:nvSpPr>
        <dsp:cNvPr id="0" name=""/>
        <dsp:cNvSpPr/>
      </dsp:nvSpPr>
      <dsp:spPr>
        <a:xfrm>
          <a:off x="1339309" y="402447"/>
          <a:ext cx="3207284" cy="3207284"/>
        </a:xfrm>
        <a:custGeom>
          <a:avLst/>
          <a:gdLst/>
          <a:ahLst/>
          <a:cxnLst/>
          <a:rect l="0" t="0" r="0" b="0"/>
          <a:pathLst>
            <a:path>
              <a:moveTo>
                <a:pt x="267778" y="2490848"/>
              </a:moveTo>
              <a:arcTo wR="1603642" hR="1603642" stAng="8784605" swAng="2194841"/>
            </a:path>
          </a:pathLst>
        </a:custGeom>
        <a:noFill/>
        <a:ln w="9525" cap="flat" cmpd="sng" algn="ctr">
          <a:noFill/>
          <a:prstDash val="solid"/>
        </a:ln>
        <a:effectLst/>
      </dsp:spPr>
      <dsp:style>
        <a:lnRef idx="1">
          <a:scrgbClr r="0" g="0" b="0"/>
        </a:lnRef>
        <a:fillRef idx="0">
          <a:scrgbClr r="0" g="0" b="0"/>
        </a:fillRef>
        <a:effectRef idx="0">
          <a:scrgbClr r="0" g="0" b="0"/>
        </a:effectRef>
        <a:fontRef idx="minor"/>
      </dsp:style>
    </dsp:sp>
    <dsp:sp modelId="{B8951B97-238B-41F9-973C-82753B81D4BB}">
      <dsp:nvSpPr>
        <dsp:cNvPr id="0" name=""/>
        <dsp:cNvSpPr/>
      </dsp:nvSpPr>
      <dsp:spPr>
        <a:xfrm>
          <a:off x="656149" y="1108899"/>
          <a:ext cx="1523296" cy="8032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Advertising Opportunities</a:t>
          </a:r>
        </a:p>
      </dsp:txBody>
      <dsp:txXfrm>
        <a:off x="695362" y="1148112"/>
        <a:ext cx="1444870" cy="724850"/>
      </dsp:txXfrm>
    </dsp:sp>
    <dsp:sp modelId="{668AD476-88D1-40C2-89E7-2B2655B0EE19}">
      <dsp:nvSpPr>
        <dsp:cNvPr id="0" name=""/>
        <dsp:cNvSpPr/>
      </dsp:nvSpPr>
      <dsp:spPr>
        <a:xfrm>
          <a:off x="1339309" y="402447"/>
          <a:ext cx="3207284" cy="3207284"/>
        </a:xfrm>
        <a:custGeom>
          <a:avLst/>
          <a:gdLst/>
          <a:ahLst/>
          <a:cxnLst/>
          <a:rect l="0" t="0" r="0" b="0"/>
          <a:pathLst>
            <a:path>
              <a:moveTo>
                <a:pt x="278762" y="700114"/>
              </a:moveTo>
              <a:arcTo wR="1603642" hR="1603642" stAng="12857567" swAng="1624657"/>
            </a:path>
          </a:pathLst>
        </a:custGeom>
        <a:noFill/>
        <a:ln w="9525" cap="flat" cmpd="sng" algn="ctr">
          <a:no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8.png"/></Relationships>
</file>

<file path=ppt/drawings/drawing1.xml><?xml version="1.0" encoding="utf-8"?>
<c:userShapes xmlns:c="http://schemas.openxmlformats.org/drawingml/2006/chart">
  <cdr:relSizeAnchor xmlns:cdr="http://schemas.openxmlformats.org/drawingml/2006/chartDrawing">
    <cdr:from>
      <cdr:x>0.82493</cdr:x>
      <cdr:y>0.41491</cdr:y>
    </cdr:from>
    <cdr:to>
      <cdr:x>0.88913</cdr:x>
      <cdr:y>0.52311</cdr:y>
    </cdr:to>
    <cdr:pic>
      <cdr:nvPicPr>
        <cdr:cNvPr id="2" name="Picture 1">
          <a:extLst xmlns:a="http://schemas.openxmlformats.org/drawingml/2006/main">
            <a:ext uri="{FF2B5EF4-FFF2-40B4-BE49-F238E27FC236}">
              <a16:creationId xmlns:a16="http://schemas.microsoft.com/office/drawing/2014/main" id="{17A8E761-7FB3-423F-9E30-FC7982FA0D73}"/>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13717" t="57762" r="78951" b="33497"/>
        <a:stretch xmlns:a="http://schemas.openxmlformats.org/drawingml/2006/main"/>
      </cdr:blipFill>
      <cdr:spPr>
        <a:xfrm xmlns:a="http://schemas.openxmlformats.org/drawingml/2006/main">
          <a:off x="7189467" y="1633510"/>
          <a:ext cx="559575" cy="425989"/>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0.00537</cdr:x>
      <cdr:y>0.83012</cdr:y>
    </cdr:from>
    <cdr:to>
      <cdr:x>1</cdr:x>
      <cdr:y>1</cdr:y>
    </cdr:to>
    <cdr:sp macro="" textlink="">
      <cdr:nvSpPr>
        <cdr:cNvPr id="2" name="TextBox 1"/>
        <cdr:cNvSpPr txBox="1"/>
      </cdr:nvSpPr>
      <cdr:spPr>
        <a:xfrm xmlns:a="http://schemas.openxmlformats.org/drawingml/2006/main">
          <a:off x="27193" y="3071815"/>
          <a:ext cx="5035346" cy="6286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sz="1000" dirty="0">
            <a:effectLst/>
          </a:endParaRPr>
        </a:p>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C3A0C93-7E5A-5F49-BEBF-176D9D86AE98}" type="datetimeFigureOut">
              <a:rPr lang="en-US" smtClean="0"/>
              <a:t>5/17/2018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51A7F7A-CF2C-A64E-BF71-DE52D54C670E}" type="slidenum">
              <a:rPr lang="en-US" smtClean="0"/>
              <a:t>‹#›</a:t>
            </a:fld>
            <a:endParaRPr lang="en-US"/>
          </a:p>
        </p:txBody>
      </p:sp>
    </p:spTree>
    <p:extLst>
      <p:ext uri="{BB962C8B-B14F-4D97-AF65-F5344CB8AC3E}">
        <p14:creationId xmlns:p14="http://schemas.microsoft.com/office/powerpoint/2010/main" val="3327805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160E6A-AE89-9D4B-878B-75A99885AD87}" type="datetimeFigureOut">
              <a:rPr lang="en-US" smtClean="0"/>
              <a:t>5/17/2018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882BC3-AE5F-3043-9FCD-C1F199F164CC}" type="slidenum">
              <a:rPr lang="en-US" smtClean="0"/>
              <a:t>‹#›</a:t>
            </a:fld>
            <a:endParaRPr lang="en-US"/>
          </a:p>
        </p:txBody>
      </p:sp>
    </p:spTree>
    <p:extLst>
      <p:ext uri="{BB962C8B-B14F-4D97-AF65-F5344CB8AC3E}">
        <p14:creationId xmlns:p14="http://schemas.microsoft.com/office/powerpoint/2010/main" val="3529957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57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5561E-8350-43FB-8B19-57EF4717F591}" type="slidenum">
              <a:rPr lang="en-US" smtClean="0"/>
              <a:t>17</a:t>
            </a:fld>
            <a:endParaRPr lang="en-US"/>
          </a:p>
        </p:txBody>
      </p:sp>
    </p:spTree>
    <p:extLst>
      <p:ext uri="{BB962C8B-B14F-4D97-AF65-F5344CB8AC3E}">
        <p14:creationId xmlns:p14="http://schemas.microsoft.com/office/powerpoint/2010/main" val="43313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412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32</a:t>
            </a:fld>
            <a:endParaRPr lang="en-US"/>
          </a:p>
        </p:txBody>
      </p:sp>
    </p:spTree>
    <p:extLst>
      <p:ext uri="{BB962C8B-B14F-4D97-AF65-F5344CB8AC3E}">
        <p14:creationId xmlns:p14="http://schemas.microsoft.com/office/powerpoint/2010/main" val="112747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16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52</a:t>
            </a:fld>
            <a:endParaRPr lang="en-US"/>
          </a:p>
        </p:txBody>
      </p:sp>
    </p:spTree>
    <p:extLst>
      <p:ext uri="{BB962C8B-B14F-4D97-AF65-F5344CB8AC3E}">
        <p14:creationId xmlns:p14="http://schemas.microsoft.com/office/powerpoint/2010/main" val="702412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6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290412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9483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6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792467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405056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574646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4224084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082655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53836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4133812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21322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10697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684189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919014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844904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064865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88622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4157083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75837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9750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672942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4196336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339153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94166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405424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850496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294618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489975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98531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348371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611269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749862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55510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739932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0473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25112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278282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87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5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54864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jpg"/><Relationship Id="rId5" Type="http://schemas.openxmlformats.org/officeDocument/2006/relationships/theme" Target="../theme/theme10.xml"/><Relationship Id="rId4"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jpg"/><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KOA:Users:kenanderson:Desktop:Projects:Cable%20First:images:CABLE1STa.jpg" TargetMode="Externa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8.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KOA:Users:kenanderson:Desktop:Projects:Cable%20First:images:CABLE1STa.jpg" TargetMode="Externa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38296157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352074919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578624209"/>
      </p:ext>
    </p:extLst>
  </p:cSld>
  <p:clrMap bg1="lt1" tx1="dk1" bg2="lt2" tx2="dk2" accent1="accent1" accent2="accent2" accent3="accent3" accent4="accent4" accent5="accent5" accent6="accent6" hlink="hlink" folHlink="folHlink"/>
  <p:sldLayoutIdLst>
    <p:sldLayoutId id="2147483656" r:id="rId1"/>
    <p:sldLayoutId id="2147483714" r:id="rId2"/>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42783673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069109067"/>
      </p:ext>
    </p:extLst>
  </p:cSld>
  <p:clrMap bg1="lt1" tx1="dk1" bg2="lt2" tx2="dk2" accent1="accent1" accent2="accent2" accent3="accent3" accent4="accent4" accent5="accent5" accent6="accent6" hlink="hlink" folHlink="folHlink"/>
  <p:sldLayoutIdLst>
    <p:sldLayoutId id="2147483664" r:id="rId1"/>
    <p:sldLayoutId id="214748366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87406548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Picture 7" descr="KOA:Users:kenanderson:Desktop:Projects:Cable First:images:CABLE1STa.jpg"/>
          <p:cNvPicPr>
            <a:picLocks noChangeAspect="1" noChangeArrowheads="1"/>
          </p:cNvPicPr>
          <p:nvPr userDrawn="1"/>
        </p:nvPicPr>
        <p:blipFill>
          <a:blip r:embed="rId13" r:link="rId14"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5617511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Picture 7" descr="KOA:Users:kenanderson:Desktop:Projects:Cable First:images:CABLE1STa.jpg"/>
          <p:cNvPicPr>
            <a:picLocks noChangeAspect="1" noChangeArrowheads="1"/>
          </p:cNvPicPr>
          <p:nvPr userDrawn="1"/>
        </p:nvPicPr>
        <p:blipFill>
          <a:blip r:embed="rId13" r:link="rId14"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8418112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1706253013"/>
      </p:ext>
    </p:extLst>
  </p:cSld>
  <p:clrMap bg1="lt1" tx1="dk1" bg2="lt2" tx2="dk2" accent1="accent1" accent2="accent2" accent3="accent3" accent4="accent4" accent5="accent5" accent6="accent6" hlink="hlink" folHlink="folHlink"/>
  <p:sldLayoutIdLst>
    <p:sldLayoutId id="2147483711" r:id="rId1"/>
    <p:sldLayoutId id="214748371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chart" Target="../charts/chart9.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chart" Target="../charts/chart12.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chart" Target="../charts/chart13.xml"/><Relationship Id="rId5" Type="http://schemas.openxmlformats.org/officeDocument/2006/relationships/image" Target="../media/image42.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22.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chart" Target="../charts/chart24.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chart" Target="../charts/chart26.xml"/><Relationship Id="rId4" Type="http://schemas.openxmlformats.org/officeDocument/2006/relationships/chart" Target="../charts/chart25.xml"/></Relationships>
</file>

<file path=ppt/slides/_rels/slide3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chart" Target="../charts/chart28.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64.png"/><Relationship Id="rId4" Type="http://schemas.openxmlformats.org/officeDocument/2006/relationships/image" Target="../media/image43.png"/><Relationship Id="rId9"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chart" Target="../charts/chart29.xml"/><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43.png"/><Relationship Id="rId10" Type="http://schemas.openxmlformats.org/officeDocument/2006/relationships/image" Target="../media/image56.png"/><Relationship Id="rId4" Type="http://schemas.openxmlformats.org/officeDocument/2006/relationships/image" Target="../media/image63.png"/><Relationship Id="rId9"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5.xml"/><Relationship Id="rId4" Type="http://schemas.openxmlformats.org/officeDocument/2006/relationships/chart" Target="../charts/chart33.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2EA49C-EABE-4DFF-8A23-7CCB8A47EC9E}"/>
              </a:ext>
            </a:extLst>
          </p:cNvPr>
          <p:cNvSpPr/>
          <p:nvPr/>
        </p:nvSpPr>
        <p:spPr>
          <a:xfrm>
            <a:off x="8525435" y="6589059"/>
            <a:ext cx="502024" cy="268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1">
            <a:extLst>
              <a:ext uri="{FF2B5EF4-FFF2-40B4-BE49-F238E27FC236}">
                <a16:creationId xmlns:a16="http://schemas.microsoft.com/office/drawing/2014/main" id="{C9A5C3DA-6BD3-439E-ADA9-F15646394905}"/>
              </a:ext>
            </a:extLst>
          </p:cNvPr>
          <p:cNvSpPr>
            <a:spLocks noGrp="1"/>
          </p:cNvSpPr>
          <p:nvPr>
            <p:ph type="body" sz="quarter" idx="10"/>
          </p:nvPr>
        </p:nvSpPr>
        <p:spPr>
          <a:xfrm>
            <a:off x="2912881" y="2948032"/>
            <a:ext cx="5581511" cy="603034"/>
          </a:xfrm>
        </p:spPr>
        <p:txBody>
          <a:bodyPr/>
          <a:lstStyle/>
          <a:p>
            <a:r>
              <a:rPr lang="en-US" sz="3200" dirty="0"/>
              <a:t>You Down With OTT?</a:t>
            </a:r>
          </a:p>
        </p:txBody>
      </p:sp>
      <p:sp>
        <p:nvSpPr>
          <p:cNvPr id="12" name="Text Placeholder 2">
            <a:extLst>
              <a:ext uri="{FF2B5EF4-FFF2-40B4-BE49-F238E27FC236}">
                <a16:creationId xmlns:a16="http://schemas.microsoft.com/office/drawing/2014/main" id="{3E7D0693-7053-48B1-A856-E27DFEB97DCE}"/>
              </a:ext>
            </a:extLst>
          </p:cNvPr>
          <p:cNvSpPr>
            <a:spLocks noGrp="1"/>
          </p:cNvSpPr>
          <p:nvPr>
            <p:ph type="body" sz="quarter" idx="11"/>
          </p:nvPr>
        </p:nvSpPr>
        <p:spPr>
          <a:xfrm>
            <a:off x="3210551" y="3524432"/>
            <a:ext cx="5715334" cy="446933"/>
          </a:xfrm>
        </p:spPr>
        <p:txBody>
          <a:bodyPr/>
          <a:lstStyle/>
          <a:p>
            <a:r>
              <a:rPr lang="en-US" sz="2400" dirty="0"/>
              <a:t>An Overview Of The Competitive Video Ecosystem</a:t>
            </a:r>
          </a:p>
        </p:txBody>
      </p:sp>
      <p:sp>
        <p:nvSpPr>
          <p:cNvPr id="15" name="Text Placeholder 2">
            <a:extLst>
              <a:ext uri="{FF2B5EF4-FFF2-40B4-BE49-F238E27FC236}">
                <a16:creationId xmlns:a16="http://schemas.microsoft.com/office/drawing/2014/main" id="{1E8F1FBA-E8A6-40B1-A6F3-3966AC9F0ED9}"/>
              </a:ext>
            </a:extLst>
          </p:cNvPr>
          <p:cNvSpPr txBox="1">
            <a:spLocks/>
          </p:cNvSpPr>
          <p:nvPr/>
        </p:nvSpPr>
        <p:spPr>
          <a:xfrm>
            <a:off x="3083859" y="5862245"/>
            <a:ext cx="1864311" cy="280161"/>
          </a:xfrm>
          <a:prstGeom prst="rect">
            <a:avLst/>
          </a:prstGeom>
        </p:spPr>
        <p:txBody>
          <a:bodyPr vert="horz" lIns="0" tIns="0" rIns="0" bIns="0"/>
          <a:lstStyle>
            <a:lvl1pPr marL="0" indent="0" algn="l" defTabSz="457200" rtl="0" eaLnBrk="1" latinLnBrk="0" hangingPunct="1">
              <a:spcBef>
                <a:spcPts val="0"/>
              </a:spcBef>
              <a:buFontTx/>
              <a:buNone/>
              <a:defRPr sz="3200" b="1" kern="1200" cap="none" baseline="0">
                <a:solidFill>
                  <a:srgbClr val="508ABA"/>
                </a:solidFill>
                <a:latin typeface="+mn-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Member Center</a:t>
            </a:r>
          </a:p>
        </p:txBody>
      </p:sp>
      <p:pic>
        <p:nvPicPr>
          <p:cNvPr id="6" name="Picture 5">
            <a:extLst>
              <a:ext uri="{FF2B5EF4-FFF2-40B4-BE49-F238E27FC236}">
                <a16:creationId xmlns:a16="http://schemas.microsoft.com/office/drawing/2014/main" id="{9E7366B4-5720-433A-9862-8F39B13A476B}"/>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8B2D4E0-784A-4F1C-8276-E4446A8564AE}"/>
              </a:ext>
            </a:extLst>
          </p:cNvPr>
          <p:cNvSpPr txBox="1">
            <a:spLocks/>
          </p:cNvSpPr>
          <p:nvPr/>
        </p:nvSpPr>
        <p:spPr>
          <a:xfrm>
            <a:off x="374421" y="306153"/>
            <a:ext cx="8354801" cy="9312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100" normalizeH="0" baseline="0" noProof="0" dirty="0">
                <a:ln>
                  <a:noFill/>
                </a:ln>
                <a:solidFill>
                  <a:prstClr val="black"/>
                </a:solidFill>
                <a:effectLst/>
                <a:uLnTx/>
                <a:uFillTx/>
                <a:latin typeface="Trebuchet MS"/>
                <a:ea typeface="+mj-ea"/>
                <a:cs typeface="+mj-cs"/>
              </a:rPr>
              <a:t>While MVPD Subscriptions Will Maintain A Large Share Of HHs, OTT-Only HHs Are Projected To Grow to 17.9MM Homes By 2021</a:t>
            </a:r>
          </a:p>
        </p:txBody>
      </p:sp>
      <p:grpSp>
        <p:nvGrpSpPr>
          <p:cNvPr id="10" name="Group 9">
            <a:extLst>
              <a:ext uri="{FF2B5EF4-FFF2-40B4-BE49-F238E27FC236}">
                <a16:creationId xmlns:a16="http://schemas.microsoft.com/office/drawing/2014/main" id="{EFAACF06-8CC5-45AB-919A-DF52AF015F18}"/>
              </a:ext>
            </a:extLst>
          </p:cNvPr>
          <p:cNvGrpSpPr/>
          <p:nvPr/>
        </p:nvGrpSpPr>
        <p:grpSpPr>
          <a:xfrm>
            <a:off x="1301709" y="1752600"/>
            <a:ext cx="6851695" cy="2992772"/>
            <a:chOff x="434173" y="990600"/>
            <a:chExt cx="7470488" cy="3657600"/>
          </a:xfrm>
        </p:grpSpPr>
        <p:graphicFrame>
          <p:nvGraphicFramePr>
            <p:cNvPr id="11" name="Chart 10">
              <a:extLst>
                <a:ext uri="{FF2B5EF4-FFF2-40B4-BE49-F238E27FC236}">
                  <a16:creationId xmlns:a16="http://schemas.microsoft.com/office/drawing/2014/main" id="{2C2E916A-3E78-42BF-9E8C-C54997D53D2E}"/>
                </a:ext>
              </a:extLst>
            </p:cNvPr>
            <p:cNvGraphicFramePr/>
            <p:nvPr>
              <p:extLst/>
            </p:nvPr>
          </p:nvGraphicFramePr>
          <p:xfrm>
            <a:off x="434173" y="990600"/>
            <a:ext cx="7138161"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0B8CBB72-EA20-42D2-9DB1-972541EAFC43}"/>
                </a:ext>
              </a:extLst>
            </p:cNvPr>
            <p:cNvSpPr/>
            <p:nvPr/>
          </p:nvSpPr>
          <p:spPr>
            <a:xfrm>
              <a:off x="7121417" y="2083640"/>
              <a:ext cx="783244" cy="233497"/>
            </a:xfrm>
            <a:prstGeom prst="rect">
              <a:avLst/>
            </a:prstGeom>
            <a:solidFill>
              <a:schemeClr val="bg1"/>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-2.4%</a:t>
              </a:r>
            </a:p>
          </p:txBody>
        </p:sp>
        <p:sp>
          <p:nvSpPr>
            <p:cNvPr id="13" name="Rectangle 12">
              <a:extLst>
                <a:ext uri="{FF2B5EF4-FFF2-40B4-BE49-F238E27FC236}">
                  <a16:creationId xmlns:a16="http://schemas.microsoft.com/office/drawing/2014/main" id="{B0B79FF4-0BE6-4E5B-A202-0D0BBEF7B2FF}"/>
                </a:ext>
              </a:extLst>
            </p:cNvPr>
            <p:cNvSpPr/>
            <p:nvPr/>
          </p:nvSpPr>
          <p:spPr>
            <a:xfrm>
              <a:off x="7096757" y="3123935"/>
              <a:ext cx="801415" cy="245985"/>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+8.2%</a:t>
              </a:r>
            </a:p>
          </p:txBody>
        </p:sp>
        <p:sp>
          <p:nvSpPr>
            <p:cNvPr id="14" name="Rectangle 13">
              <a:extLst>
                <a:ext uri="{FF2B5EF4-FFF2-40B4-BE49-F238E27FC236}">
                  <a16:creationId xmlns:a16="http://schemas.microsoft.com/office/drawing/2014/main" id="{2DCD054E-0A8C-4706-BB17-1AC032650948}"/>
                </a:ext>
              </a:extLst>
            </p:cNvPr>
            <p:cNvSpPr/>
            <p:nvPr/>
          </p:nvSpPr>
          <p:spPr>
            <a:xfrm>
              <a:off x="7097407" y="3440373"/>
              <a:ext cx="801415" cy="245985"/>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rebuchet MS"/>
                  <a:ea typeface="+mn-ea"/>
                  <a:cs typeface="+mn-cs"/>
                </a:rPr>
                <a:t>+1.9%</a:t>
              </a:r>
            </a:p>
          </p:txBody>
        </p:sp>
        <p:sp>
          <p:nvSpPr>
            <p:cNvPr id="15" name="Rectangle 14">
              <a:extLst>
                <a:ext uri="{FF2B5EF4-FFF2-40B4-BE49-F238E27FC236}">
                  <a16:creationId xmlns:a16="http://schemas.microsoft.com/office/drawing/2014/main" id="{FBC71C10-C920-46B7-995F-F04DFA236E4C}"/>
                </a:ext>
              </a:extLst>
            </p:cNvPr>
            <p:cNvSpPr/>
            <p:nvPr/>
          </p:nvSpPr>
          <p:spPr>
            <a:xfrm>
              <a:off x="7096757" y="3744752"/>
              <a:ext cx="801415" cy="245985"/>
            </a:xfrm>
            <a:prstGeom prst="rect">
              <a:avLst/>
            </a:prstGeom>
            <a:solidFill>
              <a:schemeClr val="bg1"/>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+43.4%</a:t>
              </a:r>
            </a:p>
          </p:txBody>
        </p:sp>
      </p:grpSp>
      <p:sp>
        <p:nvSpPr>
          <p:cNvPr id="16" name="TextBox 15">
            <a:extLst>
              <a:ext uri="{FF2B5EF4-FFF2-40B4-BE49-F238E27FC236}">
                <a16:creationId xmlns:a16="http://schemas.microsoft.com/office/drawing/2014/main" id="{ADE1C137-5116-4BEB-9F93-E61C4CDA41CB}"/>
              </a:ext>
            </a:extLst>
          </p:cNvPr>
          <p:cNvSpPr txBox="1"/>
          <p:nvPr/>
        </p:nvSpPr>
        <p:spPr>
          <a:xfrm>
            <a:off x="7127781" y="2176507"/>
            <a:ext cx="64152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rebuchet MS"/>
                <a:ea typeface="+mn-ea"/>
                <a:cs typeface="+mn-cs"/>
              </a:rPr>
              <a:t>CAGR %</a:t>
            </a:r>
          </a:p>
        </p:txBody>
      </p:sp>
      <p:sp>
        <p:nvSpPr>
          <p:cNvPr id="19" name="TextBox 18">
            <a:extLst>
              <a:ext uri="{FF2B5EF4-FFF2-40B4-BE49-F238E27FC236}">
                <a16:creationId xmlns:a16="http://schemas.microsoft.com/office/drawing/2014/main" id="{1075D247-899B-46D3-AF58-105BEB400B2A}"/>
              </a:ext>
            </a:extLst>
          </p:cNvPr>
          <p:cNvSpPr txBox="1"/>
          <p:nvPr/>
        </p:nvSpPr>
        <p:spPr>
          <a:xfrm>
            <a:off x="82189" y="6012889"/>
            <a:ext cx="7404848"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Source: 2017 S&amp;P Global Market Intelligence, Kagan.</a:t>
            </a:r>
            <a:r>
              <a:rPr kumimoji="0" lang="en-PH"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 of June 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PH"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Multichannel HHs - Residential multichannel household count excludes DBS overlap created by households taking multiple multichannel subscriptions. Includes cable, DBS, telco and other multichannel platforms. Excludes commercial subs. (2) OTT HHs (multichannel substitutes) are HHs that rely on unmanaged Internet or OTT delivery to view television shows or movies in lieu of a traditional multichannel subscription. Figure does not include subscribers to virtual service providers such as Sling TV, PlayStation </a:t>
            </a:r>
            <a:r>
              <a:rPr kumimoji="0" lang="en-PH" sz="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Vue</a:t>
            </a:r>
            <a:r>
              <a:rPr kumimoji="0" lang="en-PH"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 DIRECTV NOW. (3) Virtual service providers (VSPs) characterized by unmanaged (Internet/OTT) delivery of aggregated live, linear networks and on-demand content similar to a traditional multichannel offering for a monthly subscription.  (4) Households that receive broadcast network signals using an antennae. Does not exclude households that also access OTT content</a:t>
            </a:r>
            <a:r>
              <a:rPr kumimoji="0" lang="en-US" sz="700" b="0" i="0" u="none" strike="noStrike" kern="1200" cap="none" spc="0" normalizeH="0" baseline="0" noProof="0" dirty="0">
                <a:ln>
                  <a:noFill/>
                </a:ln>
                <a:solidFill>
                  <a:prstClr val="black"/>
                </a:solidFill>
                <a:effectLst/>
                <a:uLnTx/>
                <a:uFillTx/>
                <a:latin typeface="Trebuchet MS"/>
                <a:ea typeface="+mn-ea"/>
                <a:cs typeface="+mn-cs"/>
              </a:rPr>
              <a:t> </a:t>
            </a:r>
          </a:p>
        </p:txBody>
      </p:sp>
      <p:sp>
        <p:nvSpPr>
          <p:cNvPr id="20" name="TextBox 19">
            <a:extLst>
              <a:ext uri="{FF2B5EF4-FFF2-40B4-BE49-F238E27FC236}">
                <a16:creationId xmlns:a16="http://schemas.microsoft.com/office/drawing/2014/main" id="{56D8D556-0388-47FD-8435-3332ACB90F8B}"/>
              </a:ext>
            </a:extLst>
          </p:cNvPr>
          <p:cNvSpPr txBox="1"/>
          <p:nvPr/>
        </p:nvSpPr>
        <p:spPr>
          <a:xfrm rot="16200000">
            <a:off x="18119" y="3068614"/>
            <a:ext cx="155683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U.S. Households (M)</a:t>
            </a:r>
          </a:p>
        </p:txBody>
      </p:sp>
    </p:spTree>
    <p:extLst>
      <p:ext uri="{BB962C8B-B14F-4D97-AF65-F5344CB8AC3E}">
        <p14:creationId xmlns:p14="http://schemas.microsoft.com/office/powerpoint/2010/main" val="1769021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10FB015-1560-4F4B-ADCB-421F4B408CE9}"/>
              </a:ext>
            </a:extLst>
          </p:cNvPr>
          <p:cNvSpPr txBox="1"/>
          <p:nvPr/>
        </p:nvSpPr>
        <p:spPr>
          <a:xfrm>
            <a:off x="158318" y="302764"/>
            <a:ext cx="8763000"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By 2021, About 200 Million US Consumers Will Use An OTT Video Service Or Connected TV At Least Once Per Month</a:t>
            </a:r>
          </a:p>
        </p:txBody>
      </p:sp>
      <p:sp>
        <p:nvSpPr>
          <p:cNvPr id="26" name="Slide Number Placeholder 8">
            <a:extLst>
              <a:ext uri="{FF2B5EF4-FFF2-40B4-BE49-F238E27FC236}">
                <a16:creationId xmlns:a16="http://schemas.microsoft.com/office/drawing/2014/main" id="{973AA272-D625-47CD-98C8-B6CFEA1BBB62}"/>
              </a:ext>
            </a:extLst>
          </p:cNvPr>
          <p:cNvSpPr txBox="1">
            <a:spLocks/>
          </p:cNvSpPr>
          <p:nvPr/>
        </p:nvSpPr>
        <p:spPr>
          <a:xfrm>
            <a:off x="0" y="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4095CDD8-36CB-4141-B4B4-5F2404BE3CC6}" type="slidenum">
              <a:rPr kumimoji="0" lang="en-US" sz="18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2CDDB1BE-7F4B-494F-8C6A-16DC19700651}"/>
              </a:ext>
            </a:extLst>
          </p:cNvPr>
          <p:cNvSpPr txBox="1"/>
          <p:nvPr/>
        </p:nvSpPr>
        <p:spPr>
          <a:xfrm>
            <a:off x="112496" y="6262848"/>
            <a:ext cx="75881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a:t>
            </a:r>
            <a:r>
              <a:rPr kumimoji="0" lang="en-US" sz="800" b="0" i="0" u="none" strike="noStrike" kern="1200" cap="none" spc="0" normalizeH="0" baseline="0" noProof="0" dirty="0" err="1">
                <a:ln>
                  <a:noFill/>
                </a:ln>
                <a:solidFill>
                  <a:prstClr val="black"/>
                </a:solidFill>
                <a:effectLst/>
                <a:uLnTx/>
                <a:uFillTx/>
                <a:latin typeface="Trebuchet MS"/>
                <a:ea typeface="+mn-ea"/>
                <a:cs typeface="+mn-cs"/>
              </a:rPr>
              <a:t>eMarketer</a:t>
            </a:r>
            <a:r>
              <a:rPr kumimoji="0" lang="en-US" sz="800" b="0" i="0" u="none" strike="noStrike" kern="1200" cap="none" spc="0" normalizeH="0" baseline="0" noProof="0" dirty="0">
                <a:ln>
                  <a:noFill/>
                </a:ln>
                <a:solidFill>
                  <a:prstClr val="black"/>
                </a:solidFill>
                <a:effectLst/>
                <a:uLnTx/>
                <a:uFillTx/>
                <a:latin typeface="Trebuchet MS"/>
                <a:ea typeface="+mn-ea"/>
                <a:cs typeface="+mn-cs"/>
              </a:rPr>
              <a:t>, July 2017, “</a:t>
            </a:r>
            <a:r>
              <a:rPr kumimoji="0" lang="en-US" sz="800" b="0" i="1" u="none" strike="noStrike" kern="1200" cap="none" spc="0" normalizeH="0" baseline="0" noProof="0" dirty="0">
                <a:ln>
                  <a:noFill/>
                </a:ln>
                <a:solidFill>
                  <a:prstClr val="black"/>
                </a:solidFill>
                <a:effectLst/>
                <a:uLnTx/>
                <a:uFillTx/>
                <a:latin typeface="Trebuchet MS"/>
                <a:ea typeface="+mn-ea"/>
                <a:cs typeface="+mn-cs"/>
              </a:rPr>
              <a:t>Programmatic Connected TV And OTT Video Advertising: Automation, Audience Attracts Digital And TV Ad Buyers</a:t>
            </a:r>
            <a:r>
              <a:rPr kumimoji="0" lang="en-US" sz="800" b="0" i="0" u="none" strike="noStrike" kern="1200" cap="none" spc="0" normalizeH="0" baseline="0" noProof="0" dirty="0">
                <a:ln>
                  <a:noFill/>
                </a:ln>
                <a:solidFill>
                  <a:prstClr val="black"/>
                </a:solidFill>
                <a:effectLst/>
                <a:uLnTx/>
                <a:uFillTx/>
                <a:latin typeface="Trebuchet MS"/>
                <a:ea typeface="+mn-ea"/>
                <a:cs typeface="+mn-cs"/>
              </a:rPr>
              <a:t>.”. Note: “OTT Video Service Users” reflect individuals of any age who watch video via any app or website at least once per month that provides steaming video content over the internet and bypasses traditional distribution; examples include HBO Now, Hulu, Netflix and YouTube. “Connected TV Users” reflect individuals of any age who use the internet through a connected TV at least once per month.</a:t>
            </a:r>
          </a:p>
        </p:txBody>
      </p:sp>
      <p:graphicFrame>
        <p:nvGraphicFramePr>
          <p:cNvPr id="5" name="Chart 4"/>
          <p:cNvGraphicFramePr/>
          <p:nvPr>
            <p:extLst/>
          </p:nvPr>
        </p:nvGraphicFramePr>
        <p:xfrm>
          <a:off x="224118" y="1377204"/>
          <a:ext cx="8697200" cy="42959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720700AF-AA16-4166-B05D-3D723006F181}"/>
              </a:ext>
            </a:extLst>
          </p:cNvPr>
          <p:cNvSpPr txBox="1"/>
          <p:nvPr/>
        </p:nvSpPr>
        <p:spPr>
          <a:xfrm>
            <a:off x="636492" y="3136912"/>
            <a:ext cx="658905" cy="261610"/>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Trebuchet MS"/>
                <a:ea typeface="+mn-ea"/>
                <a:cs typeface="+mn-cs"/>
              </a:rPr>
              <a:t>193.3</a:t>
            </a:r>
          </a:p>
        </p:txBody>
      </p:sp>
      <p:sp>
        <p:nvSpPr>
          <p:cNvPr id="7" name="TextBox 6">
            <a:extLst>
              <a:ext uri="{FF2B5EF4-FFF2-40B4-BE49-F238E27FC236}">
                <a16:creationId xmlns:a16="http://schemas.microsoft.com/office/drawing/2014/main" id="{AFEDC829-2869-45C1-AABC-A64CC1BD6EA6}"/>
              </a:ext>
            </a:extLst>
          </p:cNvPr>
          <p:cNvSpPr txBox="1"/>
          <p:nvPr/>
        </p:nvSpPr>
        <p:spPr>
          <a:xfrm>
            <a:off x="1120588" y="3368724"/>
            <a:ext cx="658905" cy="261610"/>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168.1</a:t>
            </a:r>
          </a:p>
        </p:txBody>
      </p:sp>
      <p:sp>
        <p:nvSpPr>
          <p:cNvPr id="9" name="TextBox 8">
            <a:extLst>
              <a:ext uri="{FF2B5EF4-FFF2-40B4-BE49-F238E27FC236}">
                <a16:creationId xmlns:a16="http://schemas.microsoft.com/office/drawing/2014/main" id="{829BC9C7-3E84-47DB-8608-D21CC396817D}"/>
              </a:ext>
            </a:extLst>
          </p:cNvPr>
          <p:cNvSpPr txBox="1"/>
          <p:nvPr/>
        </p:nvSpPr>
        <p:spPr>
          <a:xfrm>
            <a:off x="2303927" y="3083122"/>
            <a:ext cx="658905" cy="261610"/>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Trebuchet MS"/>
                <a:ea typeface="+mn-ea"/>
                <a:cs typeface="+mn-cs"/>
              </a:rPr>
              <a:t>198.6</a:t>
            </a:r>
          </a:p>
        </p:txBody>
      </p:sp>
      <p:sp>
        <p:nvSpPr>
          <p:cNvPr id="10" name="TextBox 9">
            <a:extLst>
              <a:ext uri="{FF2B5EF4-FFF2-40B4-BE49-F238E27FC236}">
                <a16:creationId xmlns:a16="http://schemas.microsoft.com/office/drawing/2014/main" id="{3747EF6F-896C-4114-AC00-AD5AF86EF275}"/>
              </a:ext>
            </a:extLst>
          </p:cNvPr>
          <p:cNvSpPr txBox="1"/>
          <p:nvPr/>
        </p:nvSpPr>
        <p:spPr>
          <a:xfrm>
            <a:off x="3998257" y="3029334"/>
            <a:ext cx="658905" cy="261610"/>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Trebuchet MS"/>
                <a:ea typeface="+mn-ea"/>
                <a:cs typeface="+mn-cs"/>
              </a:rPr>
              <a:t>202.8</a:t>
            </a:r>
          </a:p>
        </p:txBody>
      </p:sp>
      <p:sp>
        <p:nvSpPr>
          <p:cNvPr id="11" name="TextBox 10">
            <a:extLst>
              <a:ext uri="{FF2B5EF4-FFF2-40B4-BE49-F238E27FC236}">
                <a16:creationId xmlns:a16="http://schemas.microsoft.com/office/drawing/2014/main" id="{CDCA2D96-A6B6-44AE-AACC-F488B404CD37}"/>
              </a:ext>
            </a:extLst>
          </p:cNvPr>
          <p:cNvSpPr txBox="1"/>
          <p:nvPr/>
        </p:nvSpPr>
        <p:spPr>
          <a:xfrm>
            <a:off x="5674655" y="2993474"/>
            <a:ext cx="658905" cy="261610"/>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Trebuchet MS"/>
                <a:ea typeface="+mn-ea"/>
                <a:cs typeface="+mn-cs"/>
              </a:rPr>
              <a:t>206.4</a:t>
            </a:r>
          </a:p>
        </p:txBody>
      </p:sp>
      <p:sp>
        <p:nvSpPr>
          <p:cNvPr id="12" name="TextBox 11">
            <a:extLst>
              <a:ext uri="{FF2B5EF4-FFF2-40B4-BE49-F238E27FC236}">
                <a16:creationId xmlns:a16="http://schemas.microsoft.com/office/drawing/2014/main" id="{D98684DF-0439-463B-BD8F-63AEC7B4C9CE}"/>
              </a:ext>
            </a:extLst>
          </p:cNvPr>
          <p:cNvSpPr txBox="1"/>
          <p:nvPr/>
        </p:nvSpPr>
        <p:spPr>
          <a:xfrm>
            <a:off x="7360018" y="2966582"/>
            <a:ext cx="658905" cy="261610"/>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Trebuchet MS"/>
                <a:ea typeface="+mn-ea"/>
                <a:cs typeface="+mn-cs"/>
              </a:rPr>
              <a:t>209.5</a:t>
            </a:r>
          </a:p>
        </p:txBody>
      </p:sp>
      <p:sp>
        <p:nvSpPr>
          <p:cNvPr id="13" name="TextBox 12">
            <a:extLst>
              <a:ext uri="{FF2B5EF4-FFF2-40B4-BE49-F238E27FC236}">
                <a16:creationId xmlns:a16="http://schemas.microsoft.com/office/drawing/2014/main" id="{F29A975D-F304-449D-885B-4D7C552A3B32}"/>
              </a:ext>
            </a:extLst>
          </p:cNvPr>
          <p:cNvSpPr txBox="1"/>
          <p:nvPr/>
        </p:nvSpPr>
        <p:spPr>
          <a:xfrm>
            <a:off x="2796990" y="3243217"/>
            <a:ext cx="658905" cy="261610"/>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181.5</a:t>
            </a:r>
          </a:p>
        </p:txBody>
      </p:sp>
      <p:sp>
        <p:nvSpPr>
          <p:cNvPr id="14" name="TextBox 13">
            <a:extLst>
              <a:ext uri="{FF2B5EF4-FFF2-40B4-BE49-F238E27FC236}">
                <a16:creationId xmlns:a16="http://schemas.microsoft.com/office/drawing/2014/main" id="{E4A0D1DB-D96A-4635-87AD-FA7095DFB09A}"/>
              </a:ext>
            </a:extLst>
          </p:cNvPr>
          <p:cNvSpPr txBox="1"/>
          <p:nvPr/>
        </p:nvSpPr>
        <p:spPr>
          <a:xfrm>
            <a:off x="4491316" y="3189429"/>
            <a:ext cx="658905" cy="261610"/>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188.1</a:t>
            </a:r>
          </a:p>
        </p:txBody>
      </p:sp>
      <p:sp>
        <p:nvSpPr>
          <p:cNvPr id="15" name="TextBox 14">
            <a:extLst>
              <a:ext uri="{FF2B5EF4-FFF2-40B4-BE49-F238E27FC236}">
                <a16:creationId xmlns:a16="http://schemas.microsoft.com/office/drawing/2014/main" id="{7111A156-120D-423E-B291-C252A73C528D}"/>
              </a:ext>
            </a:extLst>
          </p:cNvPr>
          <p:cNvSpPr txBox="1"/>
          <p:nvPr/>
        </p:nvSpPr>
        <p:spPr>
          <a:xfrm>
            <a:off x="6167718" y="3144607"/>
            <a:ext cx="658905" cy="261610"/>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191.6</a:t>
            </a:r>
          </a:p>
        </p:txBody>
      </p:sp>
      <p:sp>
        <p:nvSpPr>
          <p:cNvPr id="16" name="TextBox 15">
            <a:extLst>
              <a:ext uri="{FF2B5EF4-FFF2-40B4-BE49-F238E27FC236}">
                <a16:creationId xmlns:a16="http://schemas.microsoft.com/office/drawing/2014/main" id="{77B83904-9895-44C6-970E-8EFE0C22F610}"/>
              </a:ext>
            </a:extLst>
          </p:cNvPr>
          <p:cNvSpPr txBox="1"/>
          <p:nvPr/>
        </p:nvSpPr>
        <p:spPr>
          <a:xfrm>
            <a:off x="7853079" y="3117711"/>
            <a:ext cx="658905" cy="261610"/>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194.4</a:t>
            </a:r>
          </a:p>
        </p:txBody>
      </p:sp>
      <p:sp>
        <p:nvSpPr>
          <p:cNvPr id="3" name="TextBox 2">
            <a:extLst>
              <a:ext uri="{FF2B5EF4-FFF2-40B4-BE49-F238E27FC236}">
                <a16:creationId xmlns:a16="http://schemas.microsoft.com/office/drawing/2014/main" id="{48D7749E-60F6-4818-8EFB-83D5B54012AA}"/>
              </a:ext>
            </a:extLst>
          </p:cNvPr>
          <p:cNvSpPr txBox="1"/>
          <p:nvPr/>
        </p:nvSpPr>
        <p:spPr>
          <a:xfrm>
            <a:off x="324968" y="5753624"/>
            <a:ext cx="2250143" cy="246221"/>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 = users in millions</a:t>
            </a:r>
          </a:p>
        </p:txBody>
      </p:sp>
    </p:spTree>
    <p:extLst>
      <p:ext uri="{BB962C8B-B14F-4D97-AF65-F5344CB8AC3E}">
        <p14:creationId xmlns:p14="http://schemas.microsoft.com/office/powerpoint/2010/main" val="1767807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FB94752-8812-4B7A-9E5F-5220C8E66E1B}"/>
              </a:ext>
            </a:extLst>
          </p:cNvPr>
          <p:cNvSpPr txBox="1">
            <a:spLocks/>
          </p:cNvSpPr>
          <p:nvPr/>
        </p:nvSpPr>
        <p:spPr>
          <a:xfrm>
            <a:off x="158318" y="2370629"/>
            <a:ext cx="8834853" cy="1937420"/>
          </a:xfrm>
          <a:prstGeom prst="rect">
            <a:avLst/>
          </a:prstGeom>
        </p:spPr>
        <p:txBody>
          <a:bodyPr>
            <a:norm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rPr>
              <a:t>The Math of OTT: </a:t>
            </a:r>
            <a:r>
              <a:rPr kumimoji="0" lang="en-US" sz="2600" b="0" i="1" u="none" strike="noStrike" kern="1200" cap="none" spc="-100" normalizeH="0" baseline="0" noProof="0" dirty="0">
                <a:ln>
                  <a:noFill/>
                </a:ln>
                <a:solidFill>
                  <a:prstClr val="black"/>
                </a:solidFill>
                <a:effectLst/>
                <a:uLnTx/>
                <a:uFillTx/>
                <a:latin typeface="Trebuchet MS" panose="020B0603020202020204" pitchFamily="34" charset="0"/>
                <a:ea typeface="+mj-ea"/>
              </a:rPr>
              <a:t>More</a:t>
            </a:r>
            <a:r>
              <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rPr>
              <a:t> Access To </a:t>
            </a:r>
            <a:r>
              <a:rPr kumimoji="0" lang="en-US" sz="2600" b="0" i="1" u="none" strike="noStrike" kern="1200" cap="none" spc="-100" normalizeH="0" baseline="0" noProof="0" dirty="0">
                <a:ln>
                  <a:noFill/>
                </a:ln>
                <a:solidFill>
                  <a:prstClr val="black"/>
                </a:solidFill>
                <a:effectLst/>
                <a:uLnTx/>
                <a:uFillTx/>
                <a:latin typeface="Trebuchet MS" panose="020B0603020202020204" pitchFamily="34" charset="0"/>
                <a:ea typeface="+mj-ea"/>
              </a:rPr>
              <a:t>More</a:t>
            </a:r>
            <a:r>
              <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rPr>
              <a:t> Content</a:t>
            </a:r>
          </a:p>
          <a:p>
            <a:pPr marL="0" marR="0" lvl="0" indent="0" algn="ctr" defTabSz="457200" rtl="0" eaLnBrk="1" fontAlgn="auto" latinLnBrk="0" hangingPunct="1">
              <a:lnSpc>
                <a:spcPts val="2800"/>
              </a:lnSpc>
              <a:spcBef>
                <a:spcPct val="0"/>
              </a:spcBef>
              <a:spcAft>
                <a:spcPts val="0"/>
              </a:spcAft>
              <a:buClrTx/>
              <a:buSzTx/>
              <a:buFontTx/>
              <a:buNone/>
              <a:tabLst/>
              <a:defRPr/>
            </a:pPr>
            <a:endPar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endParaRP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1" i="0" u="sng" strike="noStrike" kern="1200" cap="none" spc="-100" normalizeH="0" baseline="0" noProof="0" dirty="0">
                <a:ln>
                  <a:noFill/>
                </a:ln>
                <a:solidFill>
                  <a:prstClr val="black"/>
                </a:solidFill>
                <a:effectLst/>
                <a:uLnTx/>
                <a:uFillTx/>
                <a:latin typeface="Trebuchet MS" panose="020B0603020202020204" pitchFamily="34" charset="0"/>
                <a:ea typeface="+mj-ea"/>
              </a:rPr>
              <a:t>70%</a:t>
            </a:r>
            <a:r>
              <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rPr>
              <a:t> of OTT </a:t>
            </a:r>
            <a:r>
              <a:rPr lang="en-US" b="1" dirty="0">
                <a:solidFill>
                  <a:prstClr val="black"/>
                </a:solidFill>
                <a:latin typeface="Trebuchet MS" panose="020B0603020202020204" pitchFamily="34" charset="0"/>
              </a:rPr>
              <a:t>households also have an MVPD subscription</a:t>
            </a:r>
            <a:endPar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endParaRPr>
          </a:p>
        </p:txBody>
      </p:sp>
      <p:sp>
        <p:nvSpPr>
          <p:cNvPr id="3" name="Text Placeholder 4">
            <a:extLst>
              <a:ext uri="{FF2B5EF4-FFF2-40B4-BE49-F238E27FC236}">
                <a16:creationId xmlns:a16="http://schemas.microsoft.com/office/drawing/2014/main" id="{4F4BCD95-55C6-4FE3-8854-3740C6ACE1F1}"/>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47350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FB94752-8812-4B7A-9E5F-5220C8E66E1B}"/>
              </a:ext>
            </a:extLst>
          </p:cNvPr>
          <p:cNvSpPr txBox="1">
            <a:spLocks/>
          </p:cNvSpPr>
          <p:nvPr/>
        </p:nvSpPr>
        <p:spPr>
          <a:xfrm>
            <a:off x="221094" y="389427"/>
            <a:ext cx="8773279" cy="849746"/>
          </a:xfrm>
          <a:prstGeom prst="rect">
            <a:avLst/>
          </a:prstGeom>
        </p:spPr>
        <p:txBody>
          <a:bodyPr>
            <a:norm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latin typeface="Trebuchet MS" panose="020B0603020202020204" pitchFamily="34" charset="0"/>
              </a:rPr>
              <a:t>The Overwhelming Majority Of OTT Users Also Have A Cable or Satellite Subscription</a:t>
            </a:r>
          </a:p>
        </p:txBody>
      </p:sp>
      <p:sp>
        <p:nvSpPr>
          <p:cNvPr id="25" name="Text Box 29">
            <a:extLst>
              <a:ext uri="{FF2B5EF4-FFF2-40B4-BE49-F238E27FC236}">
                <a16:creationId xmlns:a16="http://schemas.microsoft.com/office/drawing/2014/main" id="{F7B9038F-9FE3-4D0D-9F5C-46E6153ABED1}"/>
              </a:ext>
            </a:extLst>
          </p:cNvPr>
          <p:cNvSpPr txBox="1">
            <a:spLocks noChangeArrowheads="1"/>
          </p:cNvSpPr>
          <p:nvPr/>
        </p:nvSpPr>
        <p:spPr bwMode="auto">
          <a:xfrm>
            <a:off x="0" y="6598955"/>
            <a:ext cx="7526215" cy="259045"/>
          </a:xfrm>
          <a:prstGeom prst="rect">
            <a:avLst/>
          </a:prstGeom>
          <a:noFill/>
          <a:ln w="9525" algn="ctr">
            <a:noFill/>
            <a:miter lim="800000"/>
            <a:headEnd/>
            <a:tailEnd/>
          </a:ln>
        </p:spPr>
        <p:txBody>
          <a:bodyPr wrap="square" anchor="b">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777777"/>
                </a:solidFill>
                <a:effectLst/>
                <a:uLnTx/>
                <a:uFillTx/>
                <a:latin typeface="Trebuchet MS"/>
                <a:ea typeface="+mn-ea"/>
                <a:cs typeface="+mn-cs"/>
              </a:rPr>
              <a:t> </a:t>
            </a:r>
            <a:r>
              <a:rPr kumimoji="0" lang="en-US" altLang="en-US" sz="800" b="0" i="0" u="none" strike="noStrike" kern="1200" cap="none" spc="0" normalizeH="0" baseline="0" noProof="0" dirty="0">
                <a:ln>
                  <a:noFill/>
                </a:ln>
                <a:solidFill>
                  <a:srgbClr val="000000"/>
                </a:solidFill>
                <a:effectLst/>
                <a:uLnTx/>
                <a:uFillTx/>
                <a:latin typeface="Trebuchet MS"/>
                <a:ea typeface="+mn-ea"/>
                <a:cs typeface="+mn-cs"/>
              </a:rPr>
              <a:t>Source: ComScore Total Home Custom Reporting, U.S. December 2016; comScore Single-Source (TV+OTT) Custom Reporting, U.S. December 2016</a:t>
            </a:r>
          </a:p>
        </p:txBody>
      </p:sp>
      <p:graphicFrame>
        <p:nvGraphicFramePr>
          <p:cNvPr id="27" name="Chart 26">
            <a:extLst>
              <a:ext uri="{FF2B5EF4-FFF2-40B4-BE49-F238E27FC236}">
                <a16:creationId xmlns:a16="http://schemas.microsoft.com/office/drawing/2014/main" id="{C897DEB7-2BFF-4141-B3D1-DC55CC59A103}"/>
              </a:ext>
            </a:extLst>
          </p:cNvPr>
          <p:cNvGraphicFramePr/>
          <p:nvPr>
            <p:extLst>
              <p:ext uri="{D42A27DB-BD31-4B8C-83A1-F6EECF244321}">
                <p14:modId xmlns:p14="http://schemas.microsoft.com/office/powerpoint/2010/main" val="2089453051"/>
              </p:ext>
            </p:extLst>
          </p:nvPr>
        </p:nvGraphicFramePr>
        <p:xfrm>
          <a:off x="1631576" y="2519631"/>
          <a:ext cx="5171365" cy="3703124"/>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Box 27">
            <a:extLst>
              <a:ext uri="{FF2B5EF4-FFF2-40B4-BE49-F238E27FC236}">
                <a16:creationId xmlns:a16="http://schemas.microsoft.com/office/drawing/2014/main" id="{EEF888A1-181E-4435-82E3-79DAF9D5FC70}"/>
              </a:ext>
            </a:extLst>
          </p:cNvPr>
          <p:cNvSpPr txBox="1"/>
          <p:nvPr/>
        </p:nvSpPr>
        <p:spPr>
          <a:xfrm>
            <a:off x="2349459" y="2350354"/>
            <a:ext cx="46423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Trebuchet MS"/>
                <a:ea typeface="+mn-ea"/>
                <a:cs typeface="+mn-cs"/>
              </a:rPr>
              <a:t>Over-the-Top (OTT) Households</a:t>
            </a:r>
            <a:r>
              <a:rPr kumimoji="0" lang="en-US" sz="1600" b="0" i="0" strike="noStrike" kern="1200" cap="none" spc="0" normalizeH="0" baseline="0" noProof="0" dirty="0">
                <a:ln>
                  <a:noFill/>
                </a:ln>
                <a:solidFill>
                  <a:prstClr val="black"/>
                </a:solidFill>
                <a:effectLst/>
                <a:uLnTx/>
                <a:uFillTx/>
                <a:latin typeface="Trebuchet MS"/>
                <a:ea typeface="+mn-ea"/>
                <a:cs typeface="+mn-cs"/>
              </a:rPr>
              <a:t> </a:t>
            </a:r>
            <a:r>
              <a:rPr kumimoji="0" lang="en-US" sz="1600" b="0" i="0" u="none" strike="noStrike" kern="1200" cap="none" spc="0" normalizeH="0" baseline="0" noProof="0" dirty="0">
                <a:ln>
                  <a:noFill/>
                </a:ln>
                <a:solidFill>
                  <a:prstClr val="black"/>
                </a:solidFill>
                <a:effectLst/>
                <a:uLnTx/>
                <a:uFillTx/>
                <a:latin typeface="Trebuchet MS"/>
                <a:ea typeface="+mn-ea"/>
                <a:cs typeface="+mn-cs"/>
              </a:rPr>
              <a:t>by Service Type</a:t>
            </a:r>
          </a:p>
        </p:txBody>
      </p:sp>
      <p:sp>
        <p:nvSpPr>
          <p:cNvPr id="3" name="TextBox 2">
            <a:extLst>
              <a:ext uri="{FF2B5EF4-FFF2-40B4-BE49-F238E27FC236}">
                <a16:creationId xmlns:a16="http://schemas.microsoft.com/office/drawing/2014/main" id="{E52C5EB1-81E2-46ED-B9A7-72936FFA3697}"/>
              </a:ext>
            </a:extLst>
          </p:cNvPr>
          <p:cNvSpPr txBox="1"/>
          <p:nvPr/>
        </p:nvSpPr>
        <p:spPr>
          <a:xfrm>
            <a:off x="320158" y="1540848"/>
            <a:ext cx="8700908" cy="338554"/>
          </a:xfrm>
          <a:prstGeom prst="rect">
            <a:avLst/>
          </a:prstGeom>
        </p:spPr>
        <p:txBody>
          <a:bodyPr wrap="none" rtlCol="0">
            <a:spAutoFit/>
          </a:bodyPr>
          <a:lstStyle/>
          <a:p>
            <a:r>
              <a:rPr lang="en-US" sz="1600" dirty="0"/>
              <a:t>Looking at those households that have OTT capabilities, 70% </a:t>
            </a:r>
            <a:r>
              <a:rPr lang="en-US" sz="1600" i="1" dirty="0"/>
              <a:t>also</a:t>
            </a:r>
            <a:r>
              <a:rPr lang="en-US" sz="1600" dirty="0"/>
              <a:t> have a Cable+ subscription</a:t>
            </a:r>
          </a:p>
        </p:txBody>
      </p:sp>
      <p:sp>
        <p:nvSpPr>
          <p:cNvPr id="7" name="Text Placeholder 4">
            <a:extLst>
              <a:ext uri="{FF2B5EF4-FFF2-40B4-BE49-F238E27FC236}">
                <a16:creationId xmlns:a16="http://schemas.microsoft.com/office/drawing/2014/main" id="{7A0D7FE3-3393-4784-A2AE-741A16316C05}"/>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612428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2"/>
            <a:ext cx="8805334" cy="859571"/>
          </a:xfrm>
        </p:spPr>
        <p:txBody>
          <a:bodyPr/>
          <a:lstStyle/>
          <a:p>
            <a:r>
              <a:rPr lang="en-US" dirty="0"/>
              <a:t>Because Of This, Streaming - While Growing - Still Only Accounts for a Fraction of Total “TV” Viewing Hours…</a:t>
            </a:r>
          </a:p>
        </p:txBody>
      </p:sp>
      <p:sp>
        <p:nvSpPr>
          <p:cNvPr id="4" name="Text Placeholder 3"/>
          <p:cNvSpPr>
            <a:spLocks noGrp="1"/>
          </p:cNvSpPr>
          <p:nvPr>
            <p:ph type="body" sz="quarter" idx="14"/>
          </p:nvPr>
        </p:nvSpPr>
        <p:spPr/>
        <p:txBody>
          <a:bodyPr vert="horz"/>
          <a:lstStyle/>
          <a:p>
            <a:r>
              <a:rPr lang="en-US" sz="800" dirty="0"/>
              <a:t>Source: Pivotal Research Analysis of Nielsen Data, A18-49, October 2017; Roku Inc.</a:t>
            </a:r>
          </a:p>
          <a:p>
            <a:endParaRPr lang="en-US" sz="800" dirty="0"/>
          </a:p>
        </p:txBody>
      </p:sp>
      <p:graphicFrame>
        <p:nvGraphicFramePr>
          <p:cNvPr id="6" name="Chart 5"/>
          <p:cNvGraphicFramePr/>
          <p:nvPr>
            <p:extLst>
              <p:ext uri="{D42A27DB-BD31-4B8C-83A1-F6EECF244321}">
                <p14:modId xmlns:p14="http://schemas.microsoft.com/office/powerpoint/2010/main" val="645821617"/>
              </p:ext>
            </p:extLst>
          </p:nvPr>
        </p:nvGraphicFramePr>
        <p:xfrm>
          <a:off x="358487" y="1744133"/>
          <a:ext cx="8427027"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a:extLst>
              <a:ext uri="{FF2B5EF4-FFF2-40B4-BE49-F238E27FC236}">
                <a16:creationId xmlns:a16="http://schemas.microsoft.com/office/drawing/2014/main" id="{EDBF036F-C110-41DE-8CD6-7036BB520989}"/>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06496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10FB015-1560-4F4B-ADCB-421F4B408CE9}"/>
              </a:ext>
            </a:extLst>
          </p:cNvPr>
          <p:cNvSpPr txBox="1"/>
          <p:nvPr/>
        </p:nvSpPr>
        <p:spPr>
          <a:xfrm>
            <a:off x="193604" y="302764"/>
            <a:ext cx="8780067" cy="892552"/>
          </a:xfrm>
          <a:prstGeom prst="rect">
            <a:avLst/>
          </a:prstGeom>
          <a:noFill/>
        </p:spPr>
        <p:txBody>
          <a:bodyPr wrap="square" rtlCol="0">
            <a:spAutoFit/>
          </a:bodyPr>
          <a:lstStyle/>
          <a:p>
            <a:pPr algn="ctr"/>
            <a:r>
              <a:rPr lang="en-US" sz="2600" spc="-100" dirty="0">
                <a:latin typeface="Trebuchet MS"/>
                <a:ea typeface="+mj-ea"/>
              </a:rPr>
              <a:t>…Even As The Number Of People That Access TV Content From The Internet Grew By Double-Digits Over The Last Two Years </a:t>
            </a:r>
          </a:p>
        </p:txBody>
      </p:sp>
      <p:sp>
        <p:nvSpPr>
          <p:cNvPr id="26" name="Slide Number Placeholder 8">
            <a:extLst>
              <a:ext uri="{FF2B5EF4-FFF2-40B4-BE49-F238E27FC236}">
                <a16:creationId xmlns:a16="http://schemas.microsoft.com/office/drawing/2014/main" id="{973AA272-D625-47CD-98C8-B6CFEA1BBB62}"/>
              </a:ext>
            </a:extLst>
          </p:cNvPr>
          <p:cNvSpPr txBox="1">
            <a:spLocks/>
          </p:cNvSpPr>
          <p:nvPr/>
        </p:nvSpPr>
        <p:spPr>
          <a:xfrm>
            <a:off x="0" y="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95CDD8-36CB-4141-B4B4-5F2404BE3CC6}" type="slidenum">
              <a:rPr lang="en-US" smtClean="0"/>
              <a:pPr/>
              <a:t>15</a:t>
            </a:fld>
            <a:endParaRPr lang="en-US"/>
          </a:p>
        </p:txBody>
      </p:sp>
      <p:graphicFrame>
        <p:nvGraphicFramePr>
          <p:cNvPr id="5" name="Chart 4">
            <a:extLst>
              <a:ext uri="{FF2B5EF4-FFF2-40B4-BE49-F238E27FC236}">
                <a16:creationId xmlns:a16="http://schemas.microsoft.com/office/drawing/2014/main" id="{9790BCC0-8F79-4909-88A8-7954D8C62DA3}"/>
              </a:ext>
            </a:extLst>
          </p:cNvPr>
          <p:cNvGraphicFramePr/>
          <p:nvPr>
            <p:extLst>
              <p:ext uri="{D42A27DB-BD31-4B8C-83A1-F6EECF244321}">
                <p14:modId xmlns:p14="http://schemas.microsoft.com/office/powerpoint/2010/main" val="661488641"/>
              </p:ext>
            </p:extLst>
          </p:nvPr>
        </p:nvGraphicFramePr>
        <p:xfrm>
          <a:off x="595573" y="1667436"/>
          <a:ext cx="7952853"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3">
            <a:extLst>
              <a:ext uri="{FF2B5EF4-FFF2-40B4-BE49-F238E27FC236}">
                <a16:creationId xmlns:a16="http://schemas.microsoft.com/office/drawing/2014/main" id="{E980DB0D-722F-4448-A908-3DC89CE2788B}"/>
              </a:ext>
            </a:extLst>
          </p:cNvPr>
          <p:cNvSpPr txBox="1">
            <a:spLocks/>
          </p:cNvSpPr>
          <p:nvPr/>
        </p:nvSpPr>
        <p:spPr>
          <a:xfrm>
            <a:off x="193604" y="6453143"/>
            <a:ext cx="7403821"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PwC Consumer Intelligence Services video survey, 2017 from “Consumer Intelligence Series: I stream, you stream” Report.</a:t>
            </a:r>
          </a:p>
          <a:p>
            <a:r>
              <a:rPr lang="en-US" sz="800" dirty="0"/>
              <a:t>© 2017 PricewaterhouseCoopers LLP, a Delaware limited liability partnership.</a:t>
            </a:r>
          </a:p>
        </p:txBody>
      </p:sp>
      <p:sp>
        <p:nvSpPr>
          <p:cNvPr id="6" name="Text Placeholder 4">
            <a:extLst>
              <a:ext uri="{FF2B5EF4-FFF2-40B4-BE49-F238E27FC236}">
                <a16:creationId xmlns:a16="http://schemas.microsoft.com/office/drawing/2014/main" id="{E218EC4D-6A40-4A67-AF65-412E3611C0C6}"/>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2494680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57" y="460183"/>
            <a:ext cx="8982364" cy="442934"/>
          </a:xfrm>
        </p:spPr>
        <p:txBody>
          <a:bodyPr>
            <a:noAutofit/>
          </a:bodyPr>
          <a:lstStyle/>
          <a:p>
            <a:r>
              <a:rPr lang="en-US" dirty="0">
                <a:solidFill>
                  <a:schemeClr val="tx1"/>
                </a:solidFill>
              </a:rPr>
              <a:t>Let’s Take A Closer Look At Connected Devices…</a:t>
            </a:r>
            <a:endParaRPr lang="en-US" u="sng" dirty="0">
              <a:solidFill>
                <a:schemeClr val="tx1"/>
              </a:solidFill>
            </a:endParaRPr>
          </a:p>
        </p:txBody>
      </p:sp>
      <p:sp>
        <p:nvSpPr>
          <p:cNvPr id="7" name="TextBox 6">
            <a:extLst>
              <a:ext uri="{FF2B5EF4-FFF2-40B4-BE49-F238E27FC236}">
                <a16:creationId xmlns:a16="http://schemas.microsoft.com/office/drawing/2014/main" id="{D1C22B8A-27CE-492D-88E9-AACEB1BE4297}"/>
              </a:ext>
            </a:extLst>
          </p:cNvPr>
          <p:cNvSpPr txBox="1"/>
          <p:nvPr/>
        </p:nvSpPr>
        <p:spPr>
          <a:xfrm>
            <a:off x="2789593" y="1524289"/>
            <a:ext cx="3427304" cy="461665"/>
          </a:xfrm>
          <a:prstGeom prst="rect">
            <a:avLst/>
          </a:prstGeom>
        </p:spPr>
        <p:txBody>
          <a:bodyPr wrap="square" rtlCol="0">
            <a:spAutoFit/>
          </a:bodyPr>
          <a:lstStyle/>
          <a:p>
            <a:pPr algn="ctr"/>
            <a:r>
              <a:rPr lang="en-US" sz="2400" b="1" u="sng" dirty="0"/>
              <a:t>Devices / Platforms</a:t>
            </a:r>
          </a:p>
        </p:txBody>
      </p:sp>
      <p:sp>
        <p:nvSpPr>
          <p:cNvPr id="28" name="TextBox 27">
            <a:extLst>
              <a:ext uri="{FF2B5EF4-FFF2-40B4-BE49-F238E27FC236}">
                <a16:creationId xmlns:a16="http://schemas.microsoft.com/office/drawing/2014/main" id="{A3A3AEB6-6EAE-463B-BDA5-D353C9B0D42B}"/>
              </a:ext>
            </a:extLst>
          </p:cNvPr>
          <p:cNvSpPr txBox="1"/>
          <p:nvPr/>
        </p:nvSpPr>
        <p:spPr>
          <a:xfrm>
            <a:off x="2357029" y="2113976"/>
            <a:ext cx="4035174" cy="584775"/>
          </a:xfrm>
          <a:prstGeom prst="rect">
            <a:avLst/>
          </a:prstGeom>
          <a:solidFill>
            <a:schemeClr val="accent6">
              <a:lumMod val="60000"/>
              <a:lumOff val="40000"/>
            </a:schemeClr>
          </a:solidFill>
          <a:ln w="28575">
            <a:solidFill>
              <a:schemeClr val="tx1"/>
            </a:solidFill>
          </a:ln>
        </p:spPr>
        <p:txBody>
          <a:bodyPr wrap="square" rtlCol="0">
            <a:spAutoFit/>
          </a:bodyPr>
          <a:lstStyle/>
          <a:p>
            <a:r>
              <a:rPr lang="en-US" sz="1600" b="1" u="sng" dirty="0"/>
              <a:t>Internet Streaming Players</a:t>
            </a:r>
            <a:r>
              <a:rPr lang="en-US" sz="1600" b="1" dirty="0"/>
              <a:t>   e.g.</a:t>
            </a:r>
          </a:p>
          <a:p>
            <a:endParaRPr lang="en-US" sz="1600" b="1" dirty="0"/>
          </a:p>
        </p:txBody>
      </p:sp>
      <p:sp>
        <p:nvSpPr>
          <p:cNvPr id="30" name="TextBox 29">
            <a:extLst>
              <a:ext uri="{FF2B5EF4-FFF2-40B4-BE49-F238E27FC236}">
                <a16:creationId xmlns:a16="http://schemas.microsoft.com/office/drawing/2014/main" id="{B61750A0-5C58-4FC3-9295-36376F8F50D7}"/>
              </a:ext>
            </a:extLst>
          </p:cNvPr>
          <p:cNvSpPr txBox="1"/>
          <p:nvPr/>
        </p:nvSpPr>
        <p:spPr>
          <a:xfrm>
            <a:off x="2362200" y="4114800"/>
            <a:ext cx="4020463" cy="584775"/>
          </a:xfrm>
          <a:prstGeom prst="rect">
            <a:avLst/>
          </a:prstGeom>
          <a:solidFill>
            <a:schemeClr val="accent6">
              <a:lumMod val="60000"/>
              <a:lumOff val="40000"/>
            </a:schemeClr>
          </a:solidFill>
          <a:ln w="28575">
            <a:solidFill>
              <a:schemeClr val="tx1"/>
            </a:solidFill>
          </a:ln>
        </p:spPr>
        <p:txBody>
          <a:bodyPr wrap="square" rtlCol="0">
            <a:spAutoFit/>
          </a:bodyPr>
          <a:lstStyle/>
          <a:p>
            <a:r>
              <a:rPr lang="en-US" sz="1600" b="1" u="sng" dirty="0"/>
              <a:t>Connected TVs</a:t>
            </a:r>
            <a:r>
              <a:rPr lang="en-US" sz="1600" b="1" dirty="0"/>
              <a:t>    e.g.</a:t>
            </a:r>
          </a:p>
          <a:p>
            <a:r>
              <a:rPr lang="en-US" sz="1600" b="1" dirty="0"/>
              <a:t>   </a:t>
            </a:r>
          </a:p>
        </p:txBody>
      </p:sp>
      <p:pic>
        <p:nvPicPr>
          <p:cNvPr id="1050" name="Picture 26" descr="Image result for amazon fire tv logo png">
            <a:extLst>
              <a:ext uri="{FF2B5EF4-FFF2-40B4-BE49-F238E27FC236}">
                <a16:creationId xmlns:a16="http://schemas.microsoft.com/office/drawing/2014/main" id="{3FBA1737-A909-4C6E-A9C6-C0B2E71312B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87484" y="2446758"/>
            <a:ext cx="1059458" cy="22304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apple tv logo png">
            <a:extLst>
              <a:ext uri="{FF2B5EF4-FFF2-40B4-BE49-F238E27FC236}">
                <a16:creationId xmlns:a16="http://schemas.microsoft.com/office/drawing/2014/main" id="{DA35B883-C4C3-4F69-8B8B-2C43EE4AEB9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01434" y="2454214"/>
            <a:ext cx="351388" cy="18752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roku logo png">
            <a:extLst>
              <a:ext uri="{FF2B5EF4-FFF2-40B4-BE49-F238E27FC236}">
                <a16:creationId xmlns:a16="http://schemas.microsoft.com/office/drawing/2014/main" id="{69ED8F1D-5F11-4357-854C-8E47A7A0E42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45037" y="2211473"/>
            <a:ext cx="498415" cy="15471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E2C270EC-7936-4AD7-8939-25BA007CD2B2}"/>
              </a:ext>
            </a:extLst>
          </p:cNvPr>
          <p:cNvGrpSpPr/>
          <p:nvPr/>
        </p:nvGrpSpPr>
        <p:grpSpPr>
          <a:xfrm>
            <a:off x="2357029" y="3095959"/>
            <a:ext cx="4025634" cy="584775"/>
            <a:chOff x="4962540" y="3233943"/>
            <a:chExt cx="4025634" cy="584775"/>
          </a:xfrm>
        </p:grpSpPr>
        <p:sp>
          <p:nvSpPr>
            <p:cNvPr id="29" name="TextBox 28">
              <a:extLst>
                <a:ext uri="{FF2B5EF4-FFF2-40B4-BE49-F238E27FC236}">
                  <a16:creationId xmlns:a16="http://schemas.microsoft.com/office/drawing/2014/main" id="{6283AFD9-6091-4A60-B5BE-8D38B81EE32D}"/>
                </a:ext>
              </a:extLst>
            </p:cNvPr>
            <p:cNvSpPr txBox="1"/>
            <p:nvPr/>
          </p:nvSpPr>
          <p:spPr>
            <a:xfrm>
              <a:off x="4962540" y="3233943"/>
              <a:ext cx="4025634" cy="584775"/>
            </a:xfrm>
            <a:prstGeom prst="rect">
              <a:avLst/>
            </a:prstGeom>
            <a:solidFill>
              <a:schemeClr val="accent6">
                <a:lumMod val="60000"/>
                <a:lumOff val="40000"/>
              </a:schemeClr>
            </a:solidFill>
            <a:ln w="28575">
              <a:solidFill>
                <a:schemeClr val="tx1"/>
              </a:solidFill>
            </a:ln>
          </p:spPr>
          <p:txBody>
            <a:bodyPr wrap="square" rtlCol="0">
              <a:spAutoFit/>
            </a:bodyPr>
            <a:lstStyle/>
            <a:p>
              <a:r>
                <a:rPr lang="en-US" sz="1600" b="1" u="sng" dirty="0"/>
                <a:t>Game Consoles</a:t>
              </a:r>
              <a:r>
                <a:rPr lang="en-US" sz="1600" b="1" dirty="0"/>
                <a:t>   e.g.</a:t>
              </a:r>
            </a:p>
            <a:p>
              <a:r>
                <a:rPr lang="en-US" sz="1600" b="1" dirty="0"/>
                <a:t>                       </a:t>
              </a:r>
            </a:p>
          </p:txBody>
        </p:sp>
        <p:pic>
          <p:nvPicPr>
            <p:cNvPr id="1044" name="Picture 20" descr="Image result for playstation 4 logo png">
              <a:extLst>
                <a:ext uri="{FF2B5EF4-FFF2-40B4-BE49-F238E27FC236}">
                  <a16:creationId xmlns:a16="http://schemas.microsoft.com/office/drawing/2014/main" id="{5F5BC8FC-CC5B-4166-B84F-E58CD9EB731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24812" y="3381605"/>
              <a:ext cx="915655" cy="19139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wii u logo png">
              <a:extLst>
                <a:ext uri="{FF2B5EF4-FFF2-40B4-BE49-F238E27FC236}">
                  <a16:creationId xmlns:a16="http://schemas.microsoft.com/office/drawing/2014/main" id="{B6A55C71-910E-42DB-B33D-2E7108E7D0D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20750" y="3362257"/>
              <a:ext cx="779549" cy="23224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Image result for LG Electronics png">
            <a:extLst>
              <a:ext uri="{FF2B5EF4-FFF2-40B4-BE49-F238E27FC236}">
                <a16:creationId xmlns:a16="http://schemas.microsoft.com/office/drawing/2014/main" id="{47C081C9-248D-4CB7-899B-CDD139094CF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91625" y="4326467"/>
            <a:ext cx="1084059" cy="2461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vizio png">
            <a:extLst>
              <a:ext uri="{FF2B5EF4-FFF2-40B4-BE49-F238E27FC236}">
                <a16:creationId xmlns:a16="http://schemas.microsoft.com/office/drawing/2014/main" id="{ECB6004E-290B-4CDC-A89B-03E2DA08EF9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45037" y="4356809"/>
            <a:ext cx="668273" cy="1716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xbox one logo">
            <a:extLst>
              <a:ext uri="{FF2B5EF4-FFF2-40B4-BE49-F238E27FC236}">
                <a16:creationId xmlns:a16="http://schemas.microsoft.com/office/drawing/2014/main" id="{8B95F6E0-6066-46B4-8721-1486C50AB67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09413" y="3388346"/>
            <a:ext cx="905826" cy="3208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4">
            <a:extLst>
              <a:ext uri="{FF2B5EF4-FFF2-40B4-BE49-F238E27FC236}">
                <a16:creationId xmlns:a16="http://schemas.microsoft.com/office/drawing/2014/main" id="{FED1CB45-0165-42A8-88CC-F2E02AA2A390}"/>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88298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
            <a:extLst>
              <a:ext uri="{FF2B5EF4-FFF2-40B4-BE49-F238E27FC236}">
                <a16:creationId xmlns:a16="http://schemas.microsoft.com/office/drawing/2014/main" id="{0013C97F-1FEE-4E1E-B49A-98B5423A2B33}"/>
              </a:ext>
            </a:extLst>
          </p:cNvPr>
          <p:cNvSpPr txBox="1">
            <a:spLocks/>
          </p:cNvSpPr>
          <p:nvPr/>
        </p:nvSpPr>
        <p:spPr>
          <a:xfrm>
            <a:off x="133366" y="6039849"/>
            <a:ext cx="7422676" cy="77313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
            <a:r>
              <a:rPr lang="en-US" sz="800" dirty="0"/>
              <a:t>Source: 2017 SNL Kagan, a division of S&amp;P Global Market Intelligence. As of October 2017.</a:t>
            </a:r>
          </a:p>
          <a:p>
            <a:pPr fontAlgn="b"/>
            <a:r>
              <a:rPr lang="en-US" sz="800" dirty="0"/>
              <a:t>(1) Gaming Consoles - Includes the subset of game consoles that are connected to the Internet such as Sony </a:t>
            </a:r>
            <a:r>
              <a:rPr lang="en-US" sz="800" dirty="0" err="1"/>
              <a:t>Playstation</a:t>
            </a:r>
            <a:r>
              <a:rPr lang="en-US" sz="800" dirty="0"/>
              <a:t>, Microsoft Xbox and Nintendo Wii.  </a:t>
            </a:r>
          </a:p>
          <a:p>
            <a:pPr fontAlgn="b"/>
            <a:r>
              <a:rPr lang="en-US" sz="800" dirty="0"/>
              <a:t>(2) Streaming Media Players -  Includes installed base of Internet-connected standalone set-tops designed for online video viewing such as </a:t>
            </a:r>
            <a:r>
              <a:rPr lang="en-US" sz="800" dirty="0" err="1"/>
              <a:t>AppleTV</a:t>
            </a:r>
            <a:r>
              <a:rPr lang="en-US" sz="800" dirty="0"/>
              <a:t>, Roku, </a:t>
            </a:r>
            <a:r>
              <a:rPr lang="en-US" sz="800" dirty="0" err="1"/>
              <a:t>GoogleTV</a:t>
            </a:r>
            <a:r>
              <a:rPr lang="en-US" sz="800" dirty="0"/>
              <a:t>, standalone TiVo and other devices. (3) Streaming Sticks - Includes installed base of streaming sticks designed for online content viewing such as Chromecast and the Roku Streaming Stick, often in conjunction with another connected device. (4) Tablets - Excludes enterprise tablets in use.</a:t>
            </a:r>
          </a:p>
          <a:p>
            <a:endParaRPr lang="en-US" sz="700" dirty="0"/>
          </a:p>
        </p:txBody>
      </p:sp>
      <p:grpSp>
        <p:nvGrpSpPr>
          <p:cNvPr id="43" name="Group 42">
            <a:extLst>
              <a:ext uri="{FF2B5EF4-FFF2-40B4-BE49-F238E27FC236}">
                <a16:creationId xmlns:a16="http://schemas.microsoft.com/office/drawing/2014/main" id="{1B54E123-5D85-410A-A9F7-8BE86ACCD6E9}"/>
              </a:ext>
            </a:extLst>
          </p:cNvPr>
          <p:cNvGrpSpPr/>
          <p:nvPr/>
        </p:nvGrpSpPr>
        <p:grpSpPr>
          <a:xfrm>
            <a:off x="304800" y="2237162"/>
            <a:ext cx="7086599" cy="3630238"/>
            <a:chOff x="304800" y="2023115"/>
            <a:chExt cx="8715294" cy="3937000"/>
          </a:xfrm>
        </p:grpSpPr>
        <p:graphicFrame>
          <p:nvGraphicFramePr>
            <p:cNvPr id="33" name="Chart 32">
              <a:extLst>
                <a:ext uri="{FF2B5EF4-FFF2-40B4-BE49-F238E27FC236}">
                  <a16:creationId xmlns:a16="http://schemas.microsoft.com/office/drawing/2014/main" id="{DF1DCC2C-779B-41E9-BA8C-B2C68C020126}"/>
                </a:ext>
              </a:extLst>
            </p:cNvPr>
            <p:cNvGraphicFramePr/>
            <p:nvPr>
              <p:extLst>
                <p:ext uri="{D42A27DB-BD31-4B8C-83A1-F6EECF244321}">
                  <p14:modId xmlns:p14="http://schemas.microsoft.com/office/powerpoint/2010/main" val="3721678122"/>
                </p:ext>
              </p:extLst>
            </p:nvPr>
          </p:nvGraphicFramePr>
          <p:xfrm>
            <a:off x="304800" y="2023115"/>
            <a:ext cx="8715294" cy="3937000"/>
          </p:xfrm>
          <a:graphic>
            <a:graphicData uri="http://schemas.openxmlformats.org/drawingml/2006/chart">
              <c:chart xmlns:c="http://schemas.openxmlformats.org/drawingml/2006/chart" xmlns:r="http://schemas.openxmlformats.org/officeDocument/2006/relationships" r:id="rId3"/>
            </a:graphicData>
          </a:graphic>
        </p:graphicFrame>
        <p:pic>
          <p:nvPicPr>
            <p:cNvPr id="37" name="Picture 36">
              <a:extLst>
                <a:ext uri="{FF2B5EF4-FFF2-40B4-BE49-F238E27FC236}">
                  <a16:creationId xmlns:a16="http://schemas.microsoft.com/office/drawing/2014/main" id="{B91ABFC2-4A14-412F-AC4A-CF0DF31B94E6}"/>
                </a:ext>
              </a:extLst>
            </p:cNvPr>
            <p:cNvPicPr>
              <a:picLocks noChangeAspect="1"/>
            </p:cNvPicPr>
            <p:nvPr/>
          </p:nvPicPr>
          <p:blipFill rotWithShape="1">
            <a:blip r:embed="rId4"/>
            <a:srcRect l="50275" t="35761" r="39343" b="50112"/>
            <a:stretch/>
          </p:blipFill>
          <p:spPr>
            <a:xfrm>
              <a:off x="7068120" y="3130450"/>
              <a:ext cx="575866" cy="422146"/>
            </a:xfrm>
            <a:prstGeom prst="rect">
              <a:avLst/>
            </a:prstGeom>
            <a:ln w="19050">
              <a:noFill/>
            </a:ln>
          </p:spPr>
        </p:pic>
        <p:pic>
          <p:nvPicPr>
            <p:cNvPr id="38" name="Picture 37">
              <a:extLst>
                <a:ext uri="{FF2B5EF4-FFF2-40B4-BE49-F238E27FC236}">
                  <a16:creationId xmlns:a16="http://schemas.microsoft.com/office/drawing/2014/main" id="{84F04B00-7CC2-486F-8CB4-432661A39F2A}"/>
                </a:ext>
              </a:extLst>
            </p:cNvPr>
            <p:cNvPicPr>
              <a:picLocks noChangeAspect="1"/>
            </p:cNvPicPr>
            <p:nvPr/>
          </p:nvPicPr>
          <p:blipFill rotWithShape="1">
            <a:blip r:embed="rId4"/>
            <a:srcRect l="63902" t="20980" r="31556" b="64566"/>
            <a:stretch/>
          </p:blipFill>
          <p:spPr>
            <a:xfrm>
              <a:off x="7142221" y="2237767"/>
              <a:ext cx="304800" cy="522514"/>
            </a:xfrm>
            <a:prstGeom prst="rect">
              <a:avLst/>
            </a:prstGeom>
          </p:spPr>
        </p:pic>
        <p:pic>
          <p:nvPicPr>
            <p:cNvPr id="39" name="Picture 38">
              <a:extLst>
                <a:ext uri="{FF2B5EF4-FFF2-40B4-BE49-F238E27FC236}">
                  <a16:creationId xmlns:a16="http://schemas.microsoft.com/office/drawing/2014/main" id="{F1C02E5B-F342-459D-B21B-4692A8CFAC7C}"/>
                </a:ext>
              </a:extLst>
            </p:cNvPr>
            <p:cNvPicPr>
              <a:picLocks noChangeAspect="1"/>
            </p:cNvPicPr>
            <p:nvPr/>
          </p:nvPicPr>
          <p:blipFill rotWithShape="1">
            <a:blip r:embed="rId4"/>
            <a:srcRect l="33403" t="57115" r="62289" b="30841"/>
            <a:stretch/>
          </p:blipFill>
          <p:spPr>
            <a:xfrm>
              <a:off x="7156835" y="3592463"/>
              <a:ext cx="304800" cy="458969"/>
            </a:xfrm>
            <a:prstGeom prst="rect">
              <a:avLst/>
            </a:prstGeom>
          </p:spPr>
        </p:pic>
        <p:pic>
          <p:nvPicPr>
            <p:cNvPr id="40" name="Picture 39">
              <a:extLst>
                <a:ext uri="{FF2B5EF4-FFF2-40B4-BE49-F238E27FC236}">
                  <a16:creationId xmlns:a16="http://schemas.microsoft.com/office/drawing/2014/main" id="{469D81FD-73DD-4013-96FE-FD2057F584BC}"/>
                </a:ext>
              </a:extLst>
            </p:cNvPr>
            <p:cNvPicPr>
              <a:picLocks noChangeAspect="1"/>
            </p:cNvPicPr>
            <p:nvPr/>
          </p:nvPicPr>
          <p:blipFill rotWithShape="1">
            <a:blip r:embed="rId4"/>
            <a:srcRect l="52870" t="59478" r="41939" b="34454"/>
            <a:stretch/>
          </p:blipFill>
          <p:spPr>
            <a:xfrm>
              <a:off x="7717560" y="4016401"/>
              <a:ext cx="559575" cy="352366"/>
            </a:xfrm>
            <a:prstGeom prst="rect">
              <a:avLst/>
            </a:prstGeom>
          </p:spPr>
        </p:pic>
        <p:pic>
          <p:nvPicPr>
            <p:cNvPr id="41" name="Picture 40">
              <a:extLst>
                <a:ext uri="{FF2B5EF4-FFF2-40B4-BE49-F238E27FC236}">
                  <a16:creationId xmlns:a16="http://schemas.microsoft.com/office/drawing/2014/main" id="{E65E70F3-57DB-48AD-BE2F-CA88F8F1A8CB}"/>
                </a:ext>
              </a:extLst>
            </p:cNvPr>
            <p:cNvPicPr>
              <a:picLocks noChangeAspect="1"/>
            </p:cNvPicPr>
            <p:nvPr/>
          </p:nvPicPr>
          <p:blipFill rotWithShape="1">
            <a:blip r:embed="rId4"/>
            <a:srcRect l="58061" t="58320" r="35450" b="32044"/>
            <a:stretch/>
          </p:blipFill>
          <p:spPr>
            <a:xfrm>
              <a:off x="7099751" y="4383438"/>
              <a:ext cx="389740" cy="311792"/>
            </a:xfrm>
            <a:prstGeom prst="rect">
              <a:avLst/>
            </a:prstGeom>
          </p:spPr>
        </p:pic>
        <p:pic>
          <p:nvPicPr>
            <p:cNvPr id="42" name="Picture 41">
              <a:extLst>
                <a:ext uri="{FF2B5EF4-FFF2-40B4-BE49-F238E27FC236}">
                  <a16:creationId xmlns:a16="http://schemas.microsoft.com/office/drawing/2014/main" id="{B5E0F834-989A-473C-877A-C36C42679409}"/>
                </a:ext>
              </a:extLst>
            </p:cNvPr>
            <p:cNvPicPr>
              <a:picLocks noChangeAspect="1"/>
            </p:cNvPicPr>
            <p:nvPr/>
          </p:nvPicPr>
          <p:blipFill rotWithShape="1">
            <a:blip r:embed="rId4"/>
            <a:srcRect l="52869" t="85847" r="34152" b="1934"/>
            <a:stretch/>
          </p:blipFill>
          <p:spPr>
            <a:xfrm>
              <a:off x="7068120" y="4064173"/>
              <a:ext cx="614243" cy="311609"/>
            </a:xfrm>
            <a:prstGeom prst="rect">
              <a:avLst/>
            </a:prstGeom>
          </p:spPr>
        </p:pic>
      </p:grpSp>
      <p:sp>
        <p:nvSpPr>
          <p:cNvPr id="34" name="TextBox 33">
            <a:extLst>
              <a:ext uri="{FF2B5EF4-FFF2-40B4-BE49-F238E27FC236}">
                <a16:creationId xmlns:a16="http://schemas.microsoft.com/office/drawing/2014/main" id="{3A85D70F-7B6C-4335-95B5-4C2B7E94160C}"/>
              </a:ext>
            </a:extLst>
          </p:cNvPr>
          <p:cNvSpPr txBox="1"/>
          <p:nvPr/>
        </p:nvSpPr>
        <p:spPr>
          <a:xfrm>
            <a:off x="1237088" y="1929385"/>
            <a:ext cx="4364528" cy="307777"/>
          </a:xfrm>
          <a:prstGeom prst="rect">
            <a:avLst/>
          </a:prstGeom>
          <a:noFill/>
        </p:spPr>
        <p:txBody>
          <a:bodyPr wrap="none" rtlCol="0">
            <a:spAutoFit/>
          </a:bodyPr>
          <a:lstStyle/>
          <a:p>
            <a:r>
              <a:rPr lang="en-US" sz="1400" b="1" dirty="0"/>
              <a:t>U.S. Connected Devices, 2015 – 2021 (in millions)</a:t>
            </a:r>
          </a:p>
        </p:txBody>
      </p:sp>
      <p:sp>
        <p:nvSpPr>
          <p:cNvPr id="44" name="Title 1">
            <a:extLst>
              <a:ext uri="{FF2B5EF4-FFF2-40B4-BE49-F238E27FC236}">
                <a16:creationId xmlns:a16="http://schemas.microsoft.com/office/drawing/2014/main" id="{BA6F70AD-767A-483C-A2C1-7DA49405AED7}"/>
              </a:ext>
            </a:extLst>
          </p:cNvPr>
          <p:cNvSpPr>
            <a:spLocks noGrp="1"/>
          </p:cNvSpPr>
          <p:nvPr>
            <p:ph type="ctrTitle"/>
          </p:nvPr>
        </p:nvSpPr>
        <p:spPr>
          <a:xfrm>
            <a:off x="228600" y="435303"/>
            <a:ext cx="8692188" cy="442913"/>
          </a:xfrm>
        </p:spPr>
        <p:txBody>
          <a:bodyPr>
            <a:noAutofit/>
          </a:bodyPr>
          <a:lstStyle/>
          <a:p>
            <a:r>
              <a:rPr lang="en-US" sz="2400" dirty="0">
                <a:solidFill>
                  <a:schemeClr val="tx1"/>
                </a:solidFill>
              </a:rPr>
              <a:t>There Are Currently 820 Million Connected Video Devices in the U.S.</a:t>
            </a:r>
            <a:endParaRPr lang="en-US" sz="2400" u="sng" dirty="0">
              <a:solidFill>
                <a:schemeClr val="tx1"/>
              </a:solidFill>
            </a:endParaRPr>
          </a:p>
        </p:txBody>
      </p:sp>
      <p:graphicFrame>
        <p:nvGraphicFramePr>
          <p:cNvPr id="48" name="Chart 47">
            <a:extLst>
              <a:ext uri="{FF2B5EF4-FFF2-40B4-BE49-F238E27FC236}">
                <a16:creationId xmlns:a16="http://schemas.microsoft.com/office/drawing/2014/main" id="{C5529FA7-269D-4A79-83B0-611E31051CE0}"/>
              </a:ext>
            </a:extLst>
          </p:cNvPr>
          <p:cNvGraphicFramePr/>
          <p:nvPr>
            <p:extLst>
              <p:ext uri="{D42A27DB-BD31-4B8C-83A1-F6EECF244321}">
                <p14:modId xmlns:p14="http://schemas.microsoft.com/office/powerpoint/2010/main" val="2602381837"/>
              </p:ext>
            </p:extLst>
          </p:nvPr>
        </p:nvGraphicFramePr>
        <p:xfrm>
          <a:off x="6815902" y="2661950"/>
          <a:ext cx="2431818" cy="2430003"/>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Placeholder 2">
            <a:extLst>
              <a:ext uri="{FF2B5EF4-FFF2-40B4-BE49-F238E27FC236}">
                <a16:creationId xmlns:a16="http://schemas.microsoft.com/office/drawing/2014/main" id="{7442187B-E531-4985-B183-3DF66E9598A7}"/>
              </a:ext>
            </a:extLst>
          </p:cNvPr>
          <p:cNvSpPr>
            <a:spLocks noGrp="1"/>
          </p:cNvSpPr>
          <p:nvPr>
            <p:ph type="body" sz="quarter" idx="13"/>
          </p:nvPr>
        </p:nvSpPr>
        <p:spPr>
          <a:xfrm>
            <a:off x="151403" y="1160553"/>
            <a:ext cx="8885020" cy="368686"/>
          </a:xfrm>
        </p:spPr>
        <p:txBody>
          <a:bodyPr/>
          <a:lstStyle/>
          <a:p>
            <a:r>
              <a:rPr lang="en-US" sz="1400" dirty="0"/>
              <a:t>The largest segments are smartphones (30% of devices), smart TVs (20%) and PCs/Home Media Servers (15%)</a:t>
            </a:r>
          </a:p>
        </p:txBody>
      </p:sp>
    </p:spTree>
    <p:extLst>
      <p:ext uri="{BB962C8B-B14F-4D97-AF65-F5344CB8AC3E}">
        <p14:creationId xmlns:p14="http://schemas.microsoft.com/office/powerpoint/2010/main" val="4294527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699" y="354110"/>
            <a:ext cx="8758382" cy="900134"/>
          </a:xfrm>
        </p:spPr>
        <p:txBody>
          <a:bodyPr>
            <a:noAutofit/>
          </a:bodyPr>
          <a:lstStyle/>
          <a:p>
            <a:r>
              <a:rPr lang="en-US" sz="2400" dirty="0">
                <a:solidFill>
                  <a:schemeClr val="tx1"/>
                </a:solidFill>
              </a:rPr>
              <a:t>The Preferred Device For Viewing Streaming Video Is The Television, Either On a Smart TV Or On A TV Using a Streaming Media Player</a:t>
            </a:r>
          </a:p>
        </p:txBody>
      </p:sp>
      <p:sp>
        <p:nvSpPr>
          <p:cNvPr id="45" name="Text Placeholder 3">
            <a:extLst>
              <a:ext uri="{FF2B5EF4-FFF2-40B4-BE49-F238E27FC236}">
                <a16:creationId xmlns:a16="http://schemas.microsoft.com/office/drawing/2014/main" id="{006C7881-821F-4D5C-8696-FCC69E000479}"/>
              </a:ext>
            </a:extLst>
          </p:cNvPr>
          <p:cNvSpPr txBox="1">
            <a:spLocks/>
          </p:cNvSpPr>
          <p:nvPr/>
        </p:nvSpPr>
        <p:spPr>
          <a:xfrm>
            <a:off x="200435" y="6566660"/>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Source: 2017 SNL Kagan, a division of S&amp;P Global Market Intelligence</a:t>
            </a:r>
          </a:p>
        </p:txBody>
      </p:sp>
      <p:graphicFrame>
        <p:nvGraphicFramePr>
          <p:cNvPr id="6" name="Chart 5">
            <a:extLst>
              <a:ext uri="{FF2B5EF4-FFF2-40B4-BE49-F238E27FC236}">
                <a16:creationId xmlns:a16="http://schemas.microsoft.com/office/drawing/2014/main" id="{BF1619F3-C1F5-4B99-8CF9-BF4E4BA05F53}"/>
              </a:ext>
            </a:extLst>
          </p:cNvPr>
          <p:cNvGraphicFramePr>
            <a:graphicFrameLocks/>
          </p:cNvGraphicFramePr>
          <p:nvPr>
            <p:extLst>
              <p:ext uri="{D42A27DB-BD31-4B8C-83A1-F6EECF244321}">
                <p14:modId xmlns:p14="http://schemas.microsoft.com/office/powerpoint/2010/main" val="3112719913"/>
              </p:ext>
            </p:extLst>
          </p:nvPr>
        </p:nvGraphicFramePr>
        <p:xfrm>
          <a:off x="651027" y="1389529"/>
          <a:ext cx="7841945" cy="466247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a:extLst>
              <a:ext uri="{FF2B5EF4-FFF2-40B4-BE49-F238E27FC236}">
                <a16:creationId xmlns:a16="http://schemas.microsoft.com/office/drawing/2014/main" id="{9185583E-C000-42C7-A76D-79FD05D30768}"/>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320079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435" y="341497"/>
            <a:ext cx="8629098" cy="900134"/>
          </a:xfrm>
        </p:spPr>
        <p:txBody>
          <a:bodyPr>
            <a:noAutofit/>
          </a:bodyPr>
          <a:lstStyle/>
          <a:p>
            <a:r>
              <a:rPr lang="en-US" dirty="0"/>
              <a:t>Viewing On-Demand Video Content Is A Top Activity Across All Connected TV Devices</a:t>
            </a:r>
            <a:endParaRPr lang="en-US" u="sng" dirty="0">
              <a:solidFill>
                <a:schemeClr val="tx1"/>
              </a:solidFill>
            </a:endParaRPr>
          </a:p>
        </p:txBody>
      </p:sp>
      <p:graphicFrame>
        <p:nvGraphicFramePr>
          <p:cNvPr id="4" name="Table 3"/>
          <p:cNvGraphicFramePr>
            <a:graphicFrameLocks noGrp="1"/>
          </p:cNvGraphicFramePr>
          <p:nvPr>
            <p:extLst/>
          </p:nvPr>
        </p:nvGraphicFramePr>
        <p:xfrm>
          <a:off x="254227" y="1509485"/>
          <a:ext cx="2542763" cy="3568030"/>
        </p:xfrm>
        <a:graphic>
          <a:graphicData uri="http://schemas.openxmlformats.org/drawingml/2006/table">
            <a:tbl>
              <a:tblPr firstRow="1" bandRow="1">
                <a:tableStyleId>{5C22544A-7EE6-4342-B048-85BDC9FD1C3A}</a:tableStyleId>
              </a:tblPr>
              <a:tblGrid>
                <a:gridCol w="1846077">
                  <a:extLst>
                    <a:ext uri="{9D8B030D-6E8A-4147-A177-3AD203B41FA5}">
                      <a16:colId xmlns:a16="http://schemas.microsoft.com/office/drawing/2014/main" val="20000"/>
                    </a:ext>
                  </a:extLst>
                </a:gridCol>
                <a:gridCol w="696686">
                  <a:extLst>
                    <a:ext uri="{9D8B030D-6E8A-4147-A177-3AD203B41FA5}">
                      <a16:colId xmlns:a16="http://schemas.microsoft.com/office/drawing/2014/main" val="20001"/>
                    </a:ext>
                  </a:extLst>
                </a:gridCol>
              </a:tblGrid>
              <a:tr h="544973">
                <a:tc>
                  <a:txBody>
                    <a:bodyPr/>
                    <a:lstStyle/>
                    <a:p>
                      <a:pPr algn="ctr"/>
                      <a:r>
                        <a:rPr lang="en-US" sz="1400" dirty="0"/>
                        <a:t>Smart TV 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 of Device Owners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6886">
                <a:tc>
                  <a:txBody>
                    <a:bodyPr/>
                    <a:lstStyle/>
                    <a:p>
                      <a:r>
                        <a:rPr lang="en-US" sz="1000" b="1" dirty="0"/>
                        <a:t>Viewed SVOD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000" b="1" dirty="0"/>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286886">
                <a:tc>
                  <a:txBody>
                    <a:bodyPr/>
                    <a:lstStyle/>
                    <a:p>
                      <a:r>
                        <a:rPr lang="en-US" sz="1000" dirty="0"/>
                        <a:t>Viewed Live</a:t>
                      </a:r>
                      <a:r>
                        <a:rPr lang="en-US" sz="1000" baseline="0" dirty="0"/>
                        <a:t> Sports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5474">
                <a:tc>
                  <a:txBody>
                    <a:bodyPr/>
                    <a:lstStyle/>
                    <a:p>
                      <a:r>
                        <a:rPr lang="en-US" sz="1000" b="1" dirty="0"/>
                        <a:t>Viewed TV Everywhere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000" b="1" dirty="0"/>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286886">
                <a:tc>
                  <a:txBody>
                    <a:bodyPr/>
                    <a:lstStyle/>
                    <a:p>
                      <a:r>
                        <a:rPr lang="en-US" sz="1000" b="1" dirty="0"/>
                        <a:t>Viewed Premium</a:t>
                      </a:r>
                      <a:r>
                        <a:rPr lang="en-US" sz="1000" b="1" baseline="0" dirty="0"/>
                        <a:t> Network VOD</a:t>
                      </a:r>
                      <a:endParaRPr lang="en-US"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000" b="1" dirty="0"/>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286886">
                <a:tc>
                  <a:txBody>
                    <a:bodyPr/>
                    <a:lstStyle/>
                    <a:p>
                      <a:r>
                        <a:rPr lang="en-US" sz="1000" dirty="0"/>
                        <a:t>Streamed Online Music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6886">
                <a:tc>
                  <a:txBody>
                    <a:bodyPr/>
                    <a:lstStyle/>
                    <a:p>
                      <a:r>
                        <a:rPr lang="en-US" sz="1000" dirty="0"/>
                        <a:t>Download Online</a:t>
                      </a:r>
                      <a:r>
                        <a:rPr lang="en-US" sz="1000" baseline="0" dirty="0"/>
                        <a:t> Rented Video</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6886">
                <a:tc>
                  <a:txBody>
                    <a:bodyPr/>
                    <a:lstStyle/>
                    <a:p>
                      <a:r>
                        <a:rPr lang="en-US" sz="1000" dirty="0"/>
                        <a:t>Download</a:t>
                      </a:r>
                      <a:r>
                        <a:rPr lang="en-US" sz="1000" baseline="0" dirty="0"/>
                        <a:t> Online Purchased Video</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86886">
                <a:tc>
                  <a:txBody>
                    <a:bodyPr/>
                    <a:lstStyle/>
                    <a:p>
                      <a:r>
                        <a:rPr lang="en-US" sz="1000" dirty="0"/>
                        <a:t>Played a</a:t>
                      </a:r>
                      <a:r>
                        <a:rPr lang="en-US" sz="1000" baseline="0" dirty="0"/>
                        <a:t> Video Game</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86886">
                <a:tc>
                  <a:txBody>
                    <a:bodyPr/>
                    <a:lstStyle/>
                    <a:p>
                      <a:r>
                        <a:rPr lang="en-US" sz="1000" dirty="0"/>
                        <a:t>Purchased Physical Goods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graphicFrame>
        <p:nvGraphicFramePr>
          <p:cNvPr id="18" name="Table 17"/>
          <p:cNvGraphicFramePr>
            <a:graphicFrameLocks noGrp="1"/>
          </p:cNvGraphicFramePr>
          <p:nvPr>
            <p:extLst/>
          </p:nvPr>
        </p:nvGraphicFramePr>
        <p:xfrm>
          <a:off x="3243602" y="1509485"/>
          <a:ext cx="2542763" cy="3566618"/>
        </p:xfrm>
        <a:graphic>
          <a:graphicData uri="http://schemas.openxmlformats.org/drawingml/2006/table">
            <a:tbl>
              <a:tblPr firstRow="1" bandRow="1">
                <a:tableStyleId>{5C22544A-7EE6-4342-B048-85BDC9FD1C3A}</a:tableStyleId>
              </a:tblPr>
              <a:tblGrid>
                <a:gridCol w="1846077">
                  <a:extLst>
                    <a:ext uri="{9D8B030D-6E8A-4147-A177-3AD203B41FA5}">
                      <a16:colId xmlns:a16="http://schemas.microsoft.com/office/drawing/2014/main" val="20000"/>
                    </a:ext>
                  </a:extLst>
                </a:gridCol>
                <a:gridCol w="696686">
                  <a:extLst>
                    <a:ext uri="{9D8B030D-6E8A-4147-A177-3AD203B41FA5}">
                      <a16:colId xmlns:a16="http://schemas.microsoft.com/office/drawing/2014/main" val="20001"/>
                    </a:ext>
                  </a:extLst>
                </a:gridCol>
              </a:tblGrid>
              <a:tr h="544973">
                <a:tc>
                  <a:txBody>
                    <a:bodyPr/>
                    <a:lstStyle/>
                    <a:p>
                      <a:pPr algn="ctr"/>
                      <a:r>
                        <a:rPr lang="en-US" sz="1400" dirty="0">
                          <a:solidFill>
                            <a:schemeClr val="bg1"/>
                          </a:solidFill>
                        </a:rPr>
                        <a:t>Streaming Media Player 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8A0"/>
                    </a:solidFill>
                  </a:tcPr>
                </a:tc>
                <a:tc>
                  <a:txBody>
                    <a:bodyPr/>
                    <a:lstStyle/>
                    <a:p>
                      <a:pPr algn="ctr"/>
                      <a:r>
                        <a:rPr lang="en-US" sz="1000" dirty="0">
                          <a:solidFill>
                            <a:schemeClr val="bg1"/>
                          </a:solidFill>
                        </a:rPr>
                        <a:t>% of Device Owners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C8A0"/>
                    </a:solidFill>
                  </a:tcPr>
                </a:tc>
                <a:extLst>
                  <a:ext uri="{0D108BD9-81ED-4DB2-BD59-A6C34878D82A}">
                    <a16:rowId xmlns:a16="http://schemas.microsoft.com/office/drawing/2014/main" val="10000"/>
                  </a:ext>
                </a:extLst>
              </a:tr>
              <a:tr h="286886">
                <a:tc>
                  <a:txBody>
                    <a:bodyPr/>
                    <a:lstStyle/>
                    <a:p>
                      <a:r>
                        <a:rPr lang="en-US" sz="1000" b="1" dirty="0"/>
                        <a:t>Viewed SVOD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000" b="1" dirty="0"/>
                        <a:t>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286886">
                <a:tc>
                  <a:txBody>
                    <a:bodyPr/>
                    <a:lstStyle/>
                    <a:p>
                      <a:r>
                        <a:rPr lang="en-US" sz="1000" b="1" dirty="0"/>
                        <a:t>Viewed TV Everywhere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000" b="1" dirty="0"/>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285474">
                <a:tc>
                  <a:txBody>
                    <a:bodyPr/>
                    <a:lstStyle/>
                    <a:p>
                      <a:r>
                        <a:rPr lang="en-US" sz="1000" dirty="0"/>
                        <a:t>Streamed</a:t>
                      </a:r>
                      <a:r>
                        <a:rPr lang="en-US" sz="1000" baseline="0" dirty="0"/>
                        <a:t> Online Music</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6886">
                <a:tc>
                  <a:txBody>
                    <a:bodyPr/>
                    <a:lstStyle/>
                    <a:p>
                      <a:r>
                        <a:rPr lang="en-US" sz="1000" b="1" dirty="0"/>
                        <a:t>Viewed Premium</a:t>
                      </a:r>
                      <a:r>
                        <a:rPr lang="en-US" sz="1000" b="1" baseline="0" dirty="0"/>
                        <a:t> Network VOD</a:t>
                      </a:r>
                      <a:endParaRPr lang="en-US"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000" b="1" dirty="0"/>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286886">
                <a:tc>
                  <a:txBody>
                    <a:bodyPr/>
                    <a:lstStyle/>
                    <a:p>
                      <a:r>
                        <a:rPr lang="en-US" sz="1000" dirty="0"/>
                        <a:t>Viewed</a:t>
                      </a:r>
                      <a:r>
                        <a:rPr lang="en-US" sz="1000" baseline="0" dirty="0"/>
                        <a:t> Live Sports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6886">
                <a:tc>
                  <a:txBody>
                    <a:bodyPr/>
                    <a:lstStyle/>
                    <a:p>
                      <a:r>
                        <a:rPr lang="en-US" sz="1000" dirty="0"/>
                        <a:t>Download Online</a:t>
                      </a:r>
                      <a:r>
                        <a:rPr lang="en-US" sz="1000" baseline="0" dirty="0"/>
                        <a:t> Rented Video</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6886">
                <a:tc>
                  <a:txBody>
                    <a:bodyPr/>
                    <a:lstStyle/>
                    <a:p>
                      <a:r>
                        <a:rPr lang="en-US" sz="1000" dirty="0"/>
                        <a:t>Download</a:t>
                      </a:r>
                      <a:r>
                        <a:rPr lang="en-US" sz="1000" baseline="0" dirty="0"/>
                        <a:t> Online Purchased Video</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86886">
                <a:tc>
                  <a:txBody>
                    <a:bodyPr/>
                    <a:lstStyle/>
                    <a:p>
                      <a:r>
                        <a:rPr lang="en-US" sz="1000" dirty="0"/>
                        <a:t>Played a</a:t>
                      </a:r>
                      <a:r>
                        <a:rPr lang="en-US" sz="1000" baseline="0" dirty="0"/>
                        <a:t> Video Game</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86886">
                <a:tc>
                  <a:txBody>
                    <a:bodyPr/>
                    <a:lstStyle/>
                    <a:p>
                      <a:r>
                        <a:rPr lang="en-US" sz="1000" dirty="0"/>
                        <a:t>Purchased Physical Goods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graphicFrame>
        <p:nvGraphicFramePr>
          <p:cNvPr id="19" name="Table 18"/>
          <p:cNvGraphicFramePr>
            <a:graphicFrameLocks noGrp="1"/>
          </p:cNvGraphicFramePr>
          <p:nvPr>
            <p:extLst/>
          </p:nvPr>
        </p:nvGraphicFramePr>
        <p:xfrm>
          <a:off x="6351729" y="1509485"/>
          <a:ext cx="2542763" cy="3566618"/>
        </p:xfrm>
        <a:graphic>
          <a:graphicData uri="http://schemas.openxmlformats.org/drawingml/2006/table">
            <a:tbl>
              <a:tblPr firstRow="1" bandRow="1">
                <a:tableStyleId>{5C22544A-7EE6-4342-B048-85BDC9FD1C3A}</a:tableStyleId>
              </a:tblPr>
              <a:tblGrid>
                <a:gridCol w="1846077">
                  <a:extLst>
                    <a:ext uri="{9D8B030D-6E8A-4147-A177-3AD203B41FA5}">
                      <a16:colId xmlns:a16="http://schemas.microsoft.com/office/drawing/2014/main" val="20000"/>
                    </a:ext>
                  </a:extLst>
                </a:gridCol>
                <a:gridCol w="696686">
                  <a:extLst>
                    <a:ext uri="{9D8B030D-6E8A-4147-A177-3AD203B41FA5}">
                      <a16:colId xmlns:a16="http://schemas.microsoft.com/office/drawing/2014/main" val="20001"/>
                    </a:ext>
                  </a:extLst>
                </a:gridCol>
              </a:tblGrid>
              <a:tr h="544973">
                <a:tc>
                  <a:txBody>
                    <a:bodyPr/>
                    <a:lstStyle/>
                    <a:p>
                      <a:pPr algn="ctr"/>
                      <a:r>
                        <a:rPr lang="en-US" sz="1400" dirty="0">
                          <a:solidFill>
                            <a:schemeClr val="tx1"/>
                          </a:solidFill>
                        </a:rPr>
                        <a:t>Gaming Console</a:t>
                      </a:r>
                      <a:r>
                        <a:rPr lang="en-US" sz="1400" baseline="0" dirty="0">
                          <a:solidFill>
                            <a:schemeClr val="tx1"/>
                          </a:solidFill>
                        </a:rPr>
                        <a:t> </a:t>
                      </a:r>
                      <a:r>
                        <a:rPr lang="en-US" sz="1400" dirty="0">
                          <a:solidFill>
                            <a:schemeClr val="tx1"/>
                          </a:solidFill>
                        </a:rPr>
                        <a:t>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982"/>
                    </a:solidFill>
                  </a:tcPr>
                </a:tc>
                <a:tc>
                  <a:txBody>
                    <a:bodyPr/>
                    <a:lstStyle/>
                    <a:p>
                      <a:pPr algn="ctr"/>
                      <a:r>
                        <a:rPr lang="en-US" sz="1000" dirty="0">
                          <a:solidFill>
                            <a:schemeClr val="tx1"/>
                          </a:solidFill>
                        </a:rPr>
                        <a:t>% of Device Owners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982"/>
                    </a:solidFill>
                  </a:tcPr>
                </a:tc>
                <a:extLst>
                  <a:ext uri="{0D108BD9-81ED-4DB2-BD59-A6C34878D82A}">
                    <a16:rowId xmlns:a16="http://schemas.microsoft.com/office/drawing/2014/main" val="10000"/>
                  </a:ext>
                </a:extLst>
              </a:tr>
              <a:tr h="286886">
                <a:tc>
                  <a:txBody>
                    <a:bodyPr/>
                    <a:lstStyle/>
                    <a:p>
                      <a:r>
                        <a:rPr lang="en-US" sz="1000" dirty="0"/>
                        <a:t>Played</a:t>
                      </a:r>
                      <a:r>
                        <a:rPr lang="en-US" sz="1000" baseline="0" dirty="0"/>
                        <a:t> a Video Game</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6886">
                <a:tc>
                  <a:txBody>
                    <a:bodyPr/>
                    <a:lstStyle/>
                    <a:p>
                      <a:r>
                        <a:rPr lang="en-US" sz="1000" b="1" dirty="0"/>
                        <a:t>Viewed SVOD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000" b="1" dirty="0"/>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285474">
                <a:tc>
                  <a:txBody>
                    <a:bodyPr/>
                    <a:lstStyle/>
                    <a:p>
                      <a:r>
                        <a:rPr lang="en-US" sz="1000" dirty="0"/>
                        <a:t>Streame</a:t>
                      </a:r>
                      <a:r>
                        <a:rPr lang="en-US" sz="1000" baseline="0" dirty="0"/>
                        <a:t>d Online Music</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6886">
                <a:tc>
                  <a:txBody>
                    <a:bodyPr/>
                    <a:lstStyle/>
                    <a:p>
                      <a:r>
                        <a:rPr lang="en-US" sz="1000" b="1" dirty="0"/>
                        <a:t>Viewed TV Everywhere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000" b="1"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286886">
                <a:tc>
                  <a:txBody>
                    <a:bodyPr/>
                    <a:lstStyle/>
                    <a:p>
                      <a:r>
                        <a:rPr lang="en-US" sz="1000" b="1" dirty="0"/>
                        <a:t>Viewed Premium Network VOD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000" b="1"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286886">
                <a:tc>
                  <a:txBody>
                    <a:bodyPr/>
                    <a:lstStyle/>
                    <a:p>
                      <a:r>
                        <a:rPr lang="en-US" sz="1000" dirty="0"/>
                        <a:t>Download</a:t>
                      </a:r>
                      <a:r>
                        <a:rPr lang="en-US" sz="1000" baseline="0" dirty="0"/>
                        <a:t> Online Purchased Video</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6886">
                <a:tc>
                  <a:txBody>
                    <a:bodyPr/>
                    <a:lstStyle/>
                    <a:p>
                      <a:r>
                        <a:rPr lang="en-US" sz="1000" dirty="0"/>
                        <a:t>Download</a:t>
                      </a:r>
                      <a:r>
                        <a:rPr lang="en-US" sz="1000" baseline="0" dirty="0"/>
                        <a:t> Online Rented Video</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86886">
                <a:tc>
                  <a:txBody>
                    <a:bodyPr/>
                    <a:lstStyle/>
                    <a:p>
                      <a:r>
                        <a:rPr lang="en-US" sz="1000" dirty="0"/>
                        <a:t>Viewed Live Sports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86886">
                <a:tc>
                  <a:txBody>
                    <a:bodyPr/>
                    <a:lstStyle/>
                    <a:p>
                      <a:r>
                        <a:rPr lang="en-US" sz="1000" dirty="0"/>
                        <a:t>Purchased Physical Goods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7" name="Text Placeholder 3">
            <a:extLst>
              <a:ext uri="{FF2B5EF4-FFF2-40B4-BE49-F238E27FC236}">
                <a16:creationId xmlns:a16="http://schemas.microsoft.com/office/drawing/2014/main" id="{166A37C5-7776-4CC3-8A54-BD8022C17DC1}"/>
              </a:ext>
            </a:extLst>
          </p:cNvPr>
          <p:cNvSpPr txBox="1">
            <a:spLocks/>
          </p:cNvSpPr>
          <p:nvPr/>
        </p:nvSpPr>
        <p:spPr>
          <a:xfrm>
            <a:off x="200435" y="6566660"/>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2017 SNL Kagan, a division of S&amp;P Global Market Intelligence, excludes “watching TV” for smart TV activities.</a:t>
            </a:r>
          </a:p>
        </p:txBody>
      </p:sp>
      <p:sp>
        <p:nvSpPr>
          <p:cNvPr id="8" name="Text Placeholder 4">
            <a:extLst>
              <a:ext uri="{FF2B5EF4-FFF2-40B4-BE49-F238E27FC236}">
                <a16:creationId xmlns:a16="http://schemas.microsoft.com/office/drawing/2014/main" id="{2945B693-E4D8-4931-96EC-334893499915}"/>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2916944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Contents</a:t>
            </a:r>
          </a:p>
        </p:txBody>
      </p:sp>
      <p:sp>
        <p:nvSpPr>
          <p:cNvPr id="5" name="TextBox 4">
            <a:extLst>
              <a:ext uri="{FF2B5EF4-FFF2-40B4-BE49-F238E27FC236}">
                <a16:creationId xmlns:a16="http://schemas.microsoft.com/office/drawing/2014/main" id="{251A57DC-E276-4403-975B-5743E41FF035}"/>
              </a:ext>
            </a:extLst>
          </p:cNvPr>
          <p:cNvSpPr txBox="1"/>
          <p:nvPr/>
        </p:nvSpPr>
        <p:spPr>
          <a:xfrm>
            <a:off x="1870058" y="1137228"/>
            <a:ext cx="5723051" cy="4924425"/>
          </a:xfrm>
          <a:prstGeom prst="rect">
            <a:avLst/>
          </a:prstGeom>
          <a:noFill/>
        </p:spPr>
        <p:txBody>
          <a:bodyPr wrap="square" rtlCol="0">
            <a:spAutoFit/>
          </a:bodyPr>
          <a:lstStyle/>
          <a:p>
            <a:pPr defTabSz="914400">
              <a:defRPr/>
            </a:pPr>
            <a:r>
              <a:rPr lang="en-US" b="1" kern="0" dirty="0">
                <a:latin typeface="Trebuchet MS" panose="020B0603020202020204" pitchFamily="34" charset="0"/>
              </a:rPr>
              <a:t>The Math of OTT				3</a:t>
            </a:r>
          </a:p>
          <a:p>
            <a:pPr defTabSz="914400">
              <a:defRPr/>
            </a:pPr>
            <a:endParaRPr lang="en-US" sz="1400" b="1" kern="0" dirty="0">
              <a:latin typeface="Trebuchet MS" panose="020B0603020202020204" pitchFamily="34" charset="0"/>
            </a:endParaRPr>
          </a:p>
          <a:p>
            <a:pPr defTabSz="914400">
              <a:defRPr/>
            </a:pPr>
            <a:r>
              <a:rPr lang="en-US" b="1" kern="0" dirty="0">
                <a:latin typeface="Trebuchet MS" panose="020B0603020202020204" pitchFamily="34" charset="0"/>
              </a:rPr>
              <a:t>Definition				4</a:t>
            </a:r>
          </a:p>
          <a:p>
            <a:pPr defTabSz="914400">
              <a:defRPr/>
            </a:pPr>
            <a:endParaRPr lang="en-US" sz="1400" b="1" kern="0" dirty="0">
              <a:latin typeface="Trebuchet MS" panose="020B0603020202020204" pitchFamily="34" charset="0"/>
            </a:endParaRPr>
          </a:p>
          <a:p>
            <a:pPr defTabSz="914400">
              <a:defRPr/>
            </a:pPr>
            <a:r>
              <a:rPr lang="en-US" b="1" kern="0" dirty="0">
                <a:latin typeface="Trebuchet MS" panose="020B0603020202020204" pitchFamily="34" charset="0"/>
              </a:rPr>
              <a:t>OTT Video Landscape			5-15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Trebuchet MS" panose="020B0603020202020204" pitchFamily="34" charset="0"/>
              </a:rPr>
              <a:t>Connected Devices			16-25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0" dirty="0">
                <a:latin typeface="Trebuchet MS" panose="020B0603020202020204" pitchFamily="34" charset="0"/>
              </a:rPr>
              <a:t>Streaming Services			26-42</a:t>
            </a:r>
          </a:p>
          <a:p>
            <a:pPr defTabSz="914400">
              <a:defRPr/>
            </a:pPr>
            <a:endParaRPr lang="en-US" sz="1400" b="1" kern="0" dirty="0">
              <a:latin typeface="Trebuchet MS" panose="020B0603020202020204" pitchFamily="34" charset="0"/>
            </a:endParaRPr>
          </a:p>
          <a:p>
            <a:pPr defTabSz="914400">
              <a:defRPr/>
            </a:pPr>
            <a:r>
              <a:rPr lang="en-US" b="1" kern="0" dirty="0">
                <a:latin typeface="Trebuchet MS" panose="020B0603020202020204" pitchFamily="34" charset="0"/>
              </a:rPr>
              <a:t>Consumer Behaviors			43-51</a:t>
            </a:r>
          </a:p>
          <a:p>
            <a:pPr defTabSz="914400">
              <a:defRPr/>
            </a:pPr>
            <a:endParaRPr lang="en-US" sz="1400" b="1" kern="0" dirty="0">
              <a:latin typeface="Trebuchet MS" panose="020B0603020202020204" pitchFamily="34" charset="0"/>
            </a:endParaRPr>
          </a:p>
          <a:p>
            <a:pPr defTabSz="914400">
              <a:defRPr/>
            </a:pPr>
            <a:r>
              <a:rPr lang="en-US" b="1" kern="0" dirty="0">
                <a:latin typeface="Trebuchet MS" panose="020B0603020202020204" pitchFamily="34" charset="0"/>
              </a:rPr>
              <a:t>Key Takeaways				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0" dirty="0">
                <a:latin typeface="Trebuchet MS" panose="020B0603020202020204" pitchFamily="34" charset="0"/>
              </a:rPr>
              <a:t>Targeting &amp; Measurement		53-57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0" dirty="0">
                <a:latin typeface="Trebuchet MS" panose="020B0603020202020204" pitchFamily="34" charset="0"/>
              </a:rPr>
              <a:t>Glossary					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0" dirty="0">
                <a:latin typeface="Trebuchet MS" panose="020B0603020202020204" pitchFamily="34" charset="0"/>
              </a:rPr>
              <a:t>Contact Information			59</a:t>
            </a:r>
          </a:p>
        </p:txBody>
      </p:sp>
      <p:sp>
        <p:nvSpPr>
          <p:cNvPr id="4" name="Text Placeholder 4">
            <a:extLst>
              <a:ext uri="{FF2B5EF4-FFF2-40B4-BE49-F238E27FC236}">
                <a16:creationId xmlns:a16="http://schemas.microsoft.com/office/drawing/2014/main" id="{CEA5452A-D339-4741-A5D5-32EF187ED7DD}"/>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95810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809" y="463761"/>
            <a:ext cx="8758382" cy="900134"/>
          </a:xfrm>
        </p:spPr>
        <p:txBody>
          <a:bodyPr>
            <a:noAutofit/>
          </a:bodyPr>
          <a:lstStyle/>
          <a:p>
            <a:r>
              <a:rPr lang="en-US" dirty="0"/>
              <a:t>The Majority Of Long-Form Streaming Occurs On A Television</a:t>
            </a:r>
            <a:endParaRPr lang="en-US" u="sng" dirty="0">
              <a:solidFill>
                <a:schemeClr val="tx1"/>
              </a:solidFill>
            </a:endParaRPr>
          </a:p>
        </p:txBody>
      </p:sp>
      <p:sp>
        <p:nvSpPr>
          <p:cNvPr id="45" name="Text Placeholder 3">
            <a:extLst>
              <a:ext uri="{FF2B5EF4-FFF2-40B4-BE49-F238E27FC236}">
                <a16:creationId xmlns:a16="http://schemas.microsoft.com/office/drawing/2014/main" id="{006C7881-821F-4D5C-8696-FCC69E000479}"/>
              </a:ext>
            </a:extLst>
          </p:cNvPr>
          <p:cNvSpPr txBox="1">
            <a:spLocks/>
          </p:cNvSpPr>
          <p:nvPr/>
        </p:nvSpPr>
        <p:spPr>
          <a:xfrm>
            <a:off x="152400" y="6557493"/>
            <a:ext cx="7422676" cy="224498"/>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a:t>
            </a:r>
            <a:r>
              <a:rPr lang="en-US" sz="800" dirty="0" err="1"/>
              <a:t>eMarketer</a:t>
            </a:r>
            <a:r>
              <a:rPr lang="en-US" sz="800" dirty="0"/>
              <a:t>, 2016</a:t>
            </a:r>
          </a:p>
        </p:txBody>
      </p:sp>
      <p:sp>
        <p:nvSpPr>
          <p:cNvPr id="3" name="TextBox 2">
            <a:extLst>
              <a:ext uri="{FF2B5EF4-FFF2-40B4-BE49-F238E27FC236}">
                <a16:creationId xmlns:a16="http://schemas.microsoft.com/office/drawing/2014/main" id="{49FAFC3B-9EA9-4C26-A555-D2692A8D3B28}"/>
              </a:ext>
            </a:extLst>
          </p:cNvPr>
          <p:cNvSpPr txBox="1"/>
          <p:nvPr/>
        </p:nvSpPr>
        <p:spPr>
          <a:xfrm>
            <a:off x="304800" y="1264296"/>
            <a:ext cx="8462682" cy="307777"/>
          </a:xfrm>
          <a:prstGeom prst="rect">
            <a:avLst/>
          </a:prstGeom>
          <a:noFill/>
        </p:spPr>
        <p:txBody>
          <a:bodyPr wrap="square" rtlCol="0">
            <a:spAutoFit/>
          </a:bodyPr>
          <a:lstStyle/>
          <a:p>
            <a:pPr lvl="1" algn="ctr"/>
            <a:r>
              <a:rPr lang="en-US" sz="1400" dirty="0">
                <a:latin typeface="Trebuchet MS" panose="020B0603020202020204" pitchFamily="34" charset="0"/>
              </a:rPr>
              <a:t>Viewers prefer watching longer-form streaming video on a TV, and secondly on Mobile devices</a:t>
            </a:r>
          </a:p>
        </p:txBody>
      </p:sp>
      <p:graphicFrame>
        <p:nvGraphicFramePr>
          <p:cNvPr id="11" name="Chart 10">
            <a:extLst>
              <a:ext uri="{FF2B5EF4-FFF2-40B4-BE49-F238E27FC236}">
                <a16:creationId xmlns:a16="http://schemas.microsoft.com/office/drawing/2014/main" id="{2BEED5C3-BF41-47B3-9F6F-3BECDA5D2D6E}"/>
              </a:ext>
            </a:extLst>
          </p:cNvPr>
          <p:cNvGraphicFramePr/>
          <p:nvPr>
            <p:extLst>
              <p:ext uri="{D42A27DB-BD31-4B8C-83A1-F6EECF244321}">
                <p14:modId xmlns:p14="http://schemas.microsoft.com/office/powerpoint/2010/main" val="418644263"/>
              </p:ext>
            </p:extLst>
          </p:nvPr>
        </p:nvGraphicFramePr>
        <p:xfrm>
          <a:off x="304801" y="1886963"/>
          <a:ext cx="8646390" cy="379666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4">
            <a:extLst>
              <a:ext uri="{FF2B5EF4-FFF2-40B4-BE49-F238E27FC236}">
                <a16:creationId xmlns:a16="http://schemas.microsoft.com/office/drawing/2014/main" id="{7A154FEB-65F7-4E4C-BBDD-D97E496D75EF}"/>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304470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2272839"/>
            <a:ext cx="3571875" cy="1431255"/>
          </a:xfrm>
          <a:prstGeom prst="rect">
            <a:avLst/>
          </a:prstGeom>
          <a:solidFill>
            <a:srgbClr val="5383B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ysClr val="windowText" lastClr="000000"/>
              </a:solidFill>
            </a:endParaRPr>
          </a:p>
        </p:txBody>
      </p:sp>
      <p:sp>
        <p:nvSpPr>
          <p:cNvPr id="10" name="Rectangle 9"/>
          <p:cNvSpPr/>
          <p:nvPr/>
        </p:nvSpPr>
        <p:spPr>
          <a:xfrm>
            <a:off x="4828316" y="2272839"/>
            <a:ext cx="3571875" cy="1431255"/>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2" name="Title 1"/>
          <p:cNvSpPr>
            <a:spLocks noGrp="1"/>
          </p:cNvSpPr>
          <p:nvPr>
            <p:ph type="ctrTitle"/>
          </p:nvPr>
        </p:nvSpPr>
        <p:spPr>
          <a:xfrm>
            <a:off x="161636" y="460183"/>
            <a:ext cx="8805334" cy="442934"/>
          </a:xfrm>
        </p:spPr>
        <p:txBody>
          <a:bodyPr/>
          <a:lstStyle/>
          <a:p>
            <a:r>
              <a:rPr lang="en-US" dirty="0">
                <a:solidFill>
                  <a:schemeClr val="tx1"/>
                </a:solidFill>
              </a:rPr>
              <a:t>Streaming Sticks/Boxes &amp; Smart TVs Are The Most Popular “Primary” OTT Streaming Devices</a:t>
            </a:r>
          </a:p>
        </p:txBody>
      </p:sp>
      <p:sp>
        <p:nvSpPr>
          <p:cNvPr id="4" name="TextBox 3"/>
          <p:cNvSpPr txBox="1"/>
          <p:nvPr/>
        </p:nvSpPr>
        <p:spPr>
          <a:xfrm>
            <a:off x="215067" y="6615234"/>
            <a:ext cx="6159636" cy="215444"/>
          </a:xfrm>
          <a:prstGeom prst="rect">
            <a:avLst/>
          </a:prstGeom>
          <a:noFill/>
        </p:spPr>
        <p:txBody>
          <a:bodyPr wrap="square" rtlCol="0">
            <a:spAutoFit/>
          </a:bodyPr>
          <a:lstStyle/>
          <a:p>
            <a:r>
              <a:rPr lang="en-US" sz="800" dirty="0"/>
              <a:t>Source: comScore Connected Home and OTT Intelligence, U.S., April 2017</a:t>
            </a:r>
          </a:p>
        </p:txBody>
      </p:sp>
      <p:sp>
        <p:nvSpPr>
          <p:cNvPr id="5" name="Rectangle 4"/>
          <p:cNvSpPr/>
          <p:nvPr/>
        </p:nvSpPr>
        <p:spPr>
          <a:xfrm>
            <a:off x="685800" y="1597016"/>
            <a:ext cx="3571875" cy="459321"/>
          </a:xfrm>
          <a:prstGeom prst="rect">
            <a:avLst/>
          </a:prstGeom>
          <a:solidFill>
            <a:srgbClr val="5383B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Streaming Sticks/Boxes</a:t>
            </a:r>
          </a:p>
        </p:txBody>
      </p:sp>
      <p:sp>
        <p:nvSpPr>
          <p:cNvPr id="6" name="Rectangle 5"/>
          <p:cNvSpPr/>
          <p:nvPr/>
        </p:nvSpPr>
        <p:spPr>
          <a:xfrm>
            <a:off x="4828315" y="1597016"/>
            <a:ext cx="3571875" cy="459321"/>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Smart TVs</a:t>
            </a:r>
          </a:p>
        </p:txBody>
      </p:sp>
      <p:pic>
        <p:nvPicPr>
          <p:cNvPr id="3074" name="Picture 2"/>
          <p:cNvPicPr>
            <a:picLocks noChangeAspect="1" noChangeArrowheads="1"/>
          </p:cNvPicPr>
          <p:nvPr/>
        </p:nvPicPr>
        <p:blipFill>
          <a:blip r:embed="rId2">
            <a:clrChange>
              <a:clrFrom>
                <a:srgbClr val="D9D9D9"/>
              </a:clrFrom>
              <a:clrTo>
                <a:srgbClr val="D9D9D9">
                  <a:alpha val="0"/>
                </a:srgbClr>
              </a:clrTo>
            </a:clrChange>
            <a:extLst>
              <a:ext uri="{28A0092B-C50C-407E-A947-70E740481C1C}">
                <a14:useLocalDpi xmlns:a14="http://schemas.microsoft.com/office/drawing/2010/main" val="0"/>
              </a:ext>
            </a:extLst>
          </a:blip>
          <a:srcRect/>
          <a:stretch>
            <a:fillRect/>
          </a:stretch>
        </p:blipFill>
        <p:spPr bwMode="auto">
          <a:xfrm>
            <a:off x="846121" y="2486197"/>
            <a:ext cx="920407" cy="92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2">
            <a:clrChange>
              <a:clrFrom>
                <a:srgbClr val="D9D9D9"/>
              </a:clrFrom>
              <a:clrTo>
                <a:srgbClr val="D9D9D9">
                  <a:alpha val="0"/>
                </a:srgbClr>
              </a:clrTo>
            </a:clrChange>
            <a:extLst>
              <a:ext uri="{28A0092B-C50C-407E-A947-70E740481C1C}">
                <a14:useLocalDpi xmlns:a14="http://schemas.microsoft.com/office/drawing/2010/main" val="0"/>
              </a:ext>
            </a:extLst>
          </a:blip>
          <a:srcRect/>
          <a:stretch>
            <a:fillRect/>
          </a:stretch>
        </p:blipFill>
        <p:spPr bwMode="auto">
          <a:xfrm>
            <a:off x="4949500" y="2486197"/>
            <a:ext cx="920407" cy="92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85799" y="3920595"/>
            <a:ext cx="3571875" cy="1431255"/>
          </a:xfrm>
          <a:prstGeom prst="rect">
            <a:avLst/>
          </a:prstGeom>
          <a:solidFill>
            <a:srgbClr val="5383B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ysClr val="windowText" lastClr="000000"/>
              </a:solidFill>
            </a:endParaRPr>
          </a:p>
        </p:txBody>
      </p:sp>
      <p:sp>
        <p:nvSpPr>
          <p:cNvPr id="15" name="Rectangle 14"/>
          <p:cNvSpPr/>
          <p:nvPr/>
        </p:nvSpPr>
        <p:spPr>
          <a:xfrm>
            <a:off x="4828316" y="3920595"/>
            <a:ext cx="3571875" cy="1431255"/>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ysClr val="windowText" lastClr="000000"/>
              </a:solidFill>
            </a:endParaRPr>
          </a:p>
        </p:txBody>
      </p:sp>
      <p:pic>
        <p:nvPicPr>
          <p:cNvPr id="3075" name="Picture 3"/>
          <p:cNvPicPr>
            <a:picLocks noChangeAspect="1" noChangeArrowheads="1"/>
          </p:cNvPicPr>
          <p:nvPr/>
        </p:nvPicPr>
        <p:blipFill>
          <a:blip r:embed="rId3">
            <a:clrChange>
              <a:clrFrom>
                <a:srgbClr val="D9D9D9"/>
              </a:clrFrom>
              <a:clrTo>
                <a:srgbClr val="D9D9D9">
                  <a:alpha val="0"/>
                </a:srgbClr>
              </a:clrTo>
            </a:clrChange>
            <a:extLst>
              <a:ext uri="{28A0092B-C50C-407E-A947-70E740481C1C}">
                <a14:useLocalDpi xmlns:a14="http://schemas.microsoft.com/office/drawing/2010/main" val="0"/>
              </a:ext>
            </a:extLst>
          </a:blip>
          <a:srcRect/>
          <a:stretch>
            <a:fillRect/>
          </a:stretch>
        </p:blipFill>
        <p:spPr bwMode="auto">
          <a:xfrm>
            <a:off x="868365" y="4313515"/>
            <a:ext cx="875919" cy="64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a:clrChange>
              <a:clrFrom>
                <a:srgbClr val="D9D9D9"/>
              </a:clrFrom>
              <a:clrTo>
                <a:srgbClr val="D9D9D9">
                  <a:alpha val="0"/>
                </a:srgbClr>
              </a:clrTo>
            </a:clrChange>
            <a:extLst>
              <a:ext uri="{28A0092B-C50C-407E-A947-70E740481C1C}">
                <a14:useLocalDpi xmlns:a14="http://schemas.microsoft.com/office/drawing/2010/main" val="0"/>
              </a:ext>
            </a:extLst>
          </a:blip>
          <a:srcRect/>
          <a:stretch>
            <a:fillRect/>
          </a:stretch>
        </p:blipFill>
        <p:spPr bwMode="auto">
          <a:xfrm>
            <a:off x="4971744" y="4313515"/>
            <a:ext cx="875919" cy="64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733550" y="2409997"/>
            <a:ext cx="2162174" cy="1138773"/>
          </a:xfrm>
          <a:prstGeom prst="rect">
            <a:avLst/>
          </a:prstGeom>
        </p:spPr>
        <p:txBody>
          <a:bodyPr wrap="square" rtlCol="0">
            <a:spAutoFit/>
          </a:bodyPr>
          <a:lstStyle/>
          <a:p>
            <a:pPr algn="ctr"/>
            <a:r>
              <a:rPr lang="en-US" sz="3600" b="1" u="sng" dirty="0">
                <a:solidFill>
                  <a:schemeClr val="bg1"/>
                </a:solidFill>
              </a:rPr>
              <a:t>38 MM</a:t>
            </a:r>
            <a:endParaRPr lang="en-US" sz="1300" u="sng" dirty="0">
              <a:solidFill>
                <a:schemeClr val="bg1"/>
              </a:solidFill>
            </a:endParaRPr>
          </a:p>
          <a:p>
            <a:pPr algn="ctr"/>
            <a:r>
              <a:rPr lang="en-US" sz="1600" b="1" dirty="0">
                <a:solidFill>
                  <a:schemeClr val="bg1"/>
                </a:solidFill>
              </a:rPr>
              <a:t>U.S. HHs </a:t>
            </a:r>
          </a:p>
          <a:p>
            <a:pPr algn="ctr"/>
            <a:r>
              <a:rPr lang="en-US" sz="1600" b="1" dirty="0">
                <a:solidFill>
                  <a:schemeClr val="bg1"/>
                </a:solidFill>
              </a:rPr>
              <a:t>with this device</a:t>
            </a:r>
          </a:p>
        </p:txBody>
      </p:sp>
      <p:sp>
        <p:nvSpPr>
          <p:cNvPr id="17" name="TextBox 16"/>
          <p:cNvSpPr txBox="1"/>
          <p:nvPr/>
        </p:nvSpPr>
        <p:spPr>
          <a:xfrm>
            <a:off x="1653800" y="3947553"/>
            <a:ext cx="2616230" cy="1384995"/>
          </a:xfrm>
          <a:prstGeom prst="rect">
            <a:avLst/>
          </a:prstGeom>
        </p:spPr>
        <p:txBody>
          <a:bodyPr wrap="square" rtlCol="0">
            <a:spAutoFit/>
          </a:bodyPr>
          <a:lstStyle/>
          <a:p>
            <a:pPr algn="ctr"/>
            <a:r>
              <a:rPr lang="en-US" sz="3600" b="1" u="sng" dirty="0">
                <a:solidFill>
                  <a:schemeClr val="bg1"/>
                </a:solidFill>
              </a:rPr>
              <a:t>73%</a:t>
            </a:r>
            <a:endParaRPr lang="en-US" sz="1300" u="sng" dirty="0">
              <a:solidFill>
                <a:schemeClr val="bg1"/>
              </a:solidFill>
            </a:endParaRPr>
          </a:p>
          <a:p>
            <a:pPr algn="ctr"/>
            <a:r>
              <a:rPr lang="en-US" sz="1600" b="1" dirty="0">
                <a:solidFill>
                  <a:schemeClr val="bg1"/>
                </a:solidFill>
              </a:rPr>
              <a:t>Of these HHs used their streaming stick/box to stream OTT</a:t>
            </a:r>
          </a:p>
        </p:txBody>
      </p:sp>
      <p:sp>
        <p:nvSpPr>
          <p:cNvPr id="18" name="TextBox 17"/>
          <p:cNvSpPr txBox="1"/>
          <p:nvPr/>
        </p:nvSpPr>
        <p:spPr>
          <a:xfrm>
            <a:off x="5917531" y="2419080"/>
            <a:ext cx="2162174" cy="1138773"/>
          </a:xfrm>
          <a:prstGeom prst="rect">
            <a:avLst/>
          </a:prstGeom>
        </p:spPr>
        <p:txBody>
          <a:bodyPr wrap="square" rtlCol="0">
            <a:spAutoFit/>
          </a:bodyPr>
          <a:lstStyle/>
          <a:p>
            <a:pPr algn="ctr"/>
            <a:r>
              <a:rPr lang="en-US" sz="3600" b="1" u="sng" dirty="0">
                <a:solidFill>
                  <a:schemeClr val="bg1"/>
                </a:solidFill>
              </a:rPr>
              <a:t>28 MM</a:t>
            </a:r>
            <a:endParaRPr lang="en-US" sz="1300" u="sng" dirty="0">
              <a:solidFill>
                <a:schemeClr val="bg1"/>
              </a:solidFill>
            </a:endParaRPr>
          </a:p>
          <a:p>
            <a:pPr algn="ctr"/>
            <a:r>
              <a:rPr lang="en-US" sz="1600" b="1" dirty="0">
                <a:solidFill>
                  <a:schemeClr val="bg1"/>
                </a:solidFill>
              </a:rPr>
              <a:t>U.S. HHs </a:t>
            </a:r>
          </a:p>
          <a:p>
            <a:pPr algn="ctr"/>
            <a:r>
              <a:rPr lang="en-US" sz="1600" b="1" dirty="0">
                <a:solidFill>
                  <a:schemeClr val="bg1"/>
                </a:solidFill>
              </a:rPr>
              <a:t>with this device</a:t>
            </a:r>
          </a:p>
        </p:txBody>
      </p:sp>
      <p:sp>
        <p:nvSpPr>
          <p:cNvPr id="19" name="TextBox 18"/>
          <p:cNvSpPr txBox="1"/>
          <p:nvPr/>
        </p:nvSpPr>
        <p:spPr>
          <a:xfrm>
            <a:off x="5690503" y="3929112"/>
            <a:ext cx="2616230" cy="1138773"/>
          </a:xfrm>
          <a:prstGeom prst="rect">
            <a:avLst/>
          </a:prstGeom>
        </p:spPr>
        <p:txBody>
          <a:bodyPr wrap="square" rtlCol="0">
            <a:spAutoFit/>
          </a:bodyPr>
          <a:lstStyle/>
          <a:p>
            <a:pPr algn="ctr"/>
            <a:r>
              <a:rPr lang="en-US" sz="3600" b="1" u="sng" dirty="0">
                <a:solidFill>
                  <a:schemeClr val="bg1"/>
                </a:solidFill>
              </a:rPr>
              <a:t>63%</a:t>
            </a:r>
            <a:endParaRPr lang="en-US" sz="1300" u="sng" dirty="0">
              <a:solidFill>
                <a:schemeClr val="bg1"/>
              </a:solidFill>
            </a:endParaRPr>
          </a:p>
          <a:p>
            <a:pPr algn="ctr"/>
            <a:r>
              <a:rPr lang="en-US" sz="1600" b="1" dirty="0">
                <a:solidFill>
                  <a:schemeClr val="bg1"/>
                </a:solidFill>
              </a:rPr>
              <a:t>Of these HHs used their smart TV to stream OTT</a:t>
            </a:r>
          </a:p>
        </p:txBody>
      </p:sp>
      <p:sp>
        <p:nvSpPr>
          <p:cNvPr id="20" name="Text Placeholder 4">
            <a:extLst>
              <a:ext uri="{FF2B5EF4-FFF2-40B4-BE49-F238E27FC236}">
                <a16:creationId xmlns:a16="http://schemas.microsoft.com/office/drawing/2014/main" id="{9E921D8B-F1C1-4B60-BBB4-C73172633069}"/>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52180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435" y="407486"/>
            <a:ext cx="8629098" cy="900134"/>
          </a:xfrm>
        </p:spPr>
        <p:txBody>
          <a:bodyPr>
            <a:noAutofit/>
          </a:bodyPr>
          <a:lstStyle/>
          <a:p>
            <a:r>
              <a:rPr lang="en-US" dirty="0"/>
              <a:t>It’s Projected That Smart TVs Will Widen Their Penetration Gap Against The Next Largest Connected TV Device By 2021  </a:t>
            </a:r>
            <a:endParaRPr lang="en-US" u="sng" dirty="0">
              <a:solidFill>
                <a:schemeClr val="tx1"/>
              </a:solidFill>
            </a:endParaRPr>
          </a:p>
        </p:txBody>
      </p:sp>
      <p:sp>
        <p:nvSpPr>
          <p:cNvPr id="16" name="TextBox 15">
            <a:extLst>
              <a:ext uri="{FF2B5EF4-FFF2-40B4-BE49-F238E27FC236}">
                <a16:creationId xmlns:a16="http://schemas.microsoft.com/office/drawing/2014/main" id="{DD4B701B-8D2D-4A81-AD39-E52385EC19D8}"/>
              </a:ext>
            </a:extLst>
          </p:cNvPr>
          <p:cNvSpPr txBox="1"/>
          <p:nvPr/>
        </p:nvSpPr>
        <p:spPr>
          <a:xfrm>
            <a:off x="158319" y="6349118"/>
            <a:ext cx="74078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a:t>
            </a:r>
            <a:r>
              <a:rPr kumimoji="0" lang="en-US" sz="800" b="0" i="0" u="none" strike="noStrike" kern="1200" cap="none" spc="0" normalizeH="0" baseline="0" noProof="0" dirty="0" err="1">
                <a:ln>
                  <a:noFill/>
                </a:ln>
                <a:solidFill>
                  <a:prstClr val="black"/>
                </a:solidFill>
                <a:effectLst/>
                <a:uLnTx/>
                <a:uFillTx/>
                <a:latin typeface="Trebuchet MS"/>
                <a:ea typeface="+mn-ea"/>
                <a:cs typeface="+mn-cs"/>
              </a:rPr>
              <a:t>eMarketer</a:t>
            </a:r>
            <a:r>
              <a:rPr kumimoji="0" lang="en-US" sz="800" b="0" i="0" u="none" strike="noStrike" kern="1200" cap="none" spc="0" normalizeH="0" baseline="0" noProof="0" dirty="0">
                <a:ln>
                  <a:noFill/>
                </a:ln>
                <a:solidFill>
                  <a:prstClr val="black"/>
                </a:solidFill>
                <a:effectLst/>
                <a:uLnTx/>
                <a:uFillTx/>
                <a:latin typeface="Trebuchet MS"/>
                <a:ea typeface="+mn-ea"/>
                <a:cs typeface="+mn-cs"/>
              </a:rPr>
              <a:t>, August 2017, “</a:t>
            </a:r>
            <a:r>
              <a:rPr kumimoji="0" lang="en-US" sz="800" b="0" i="1" u="none" strike="noStrike" kern="1200" cap="none" spc="0" normalizeH="0" baseline="0" noProof="0" dirty="0">
                <a:ln>
                  <a:noFill/>
                </a:ln>
                <a:solidFill>
                  <a:prstClr val="black"/>
                </a:solidFill>
                <a:effectLst/>
                <a:uLnTx/>
                <a:uFillTx/>
                <a:latin typeface="Trebuchet MS"/>
                <a:ea typeface="+mn-ea"/>
                <a:cs typeface="+mn-cs"/>
              </a:rPr>
              <a:t>Programmatic Connected TV And OTT Video Advertising: Automation, Audience Attracts Digital And TV Ad Buyers</a:t>
            </a:r>
            <a:r>
              <a:rPr kumimoji="0" lang="en-US" sz="800" b="0" i="0" u="none" strike="noStrike" kern="1200" cap="none" spc="0" normalizeH="0" baseline="0" noProof="0" dirty="0">
                <a:ln>
                  <a:noFill/>
                </a:ln>
                <a:solidFill>
                  <a:prstClr val="black"/>
                </a:solidFill>
                <a:effectLst/>
                <a:uLnTx/>
                <a:uFillTx/>
                <a:latin typeface="Trebuchet MS"/>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Note: reflects individuals of any age who use the internet through a connected TV at least once per month.  The total reflects the US connected TV user universe, therefore figures by device are not additive for the total. </a:t>
            </a:r>
          </a:p>
        </p:txBody>
      </p:sp>
      <p:graphicFrame>
        <p:nvGraphicFramePr>
          <p:cNvPr id="4" name="Table 3"/>
          <p:cNvGraphicFramePr>
            <a:graphicFrameLocks noGrp="1"/>
          </p:cNvGraphicFramePr>
          <p:nvPr>
            <p:extLst/>
          </p:nvPr>
        </p:nvGraphicFramePr>
        <p:xfrm>
          <a:off x="200435" y="2498643"/>
          <a:ext cx="8629096" cy="3062704"/>
        </p:xfrm>
        <a:graphic>
          <a:graphicData uri="http://schemas.openxmlformats.org/drawingml/2006/table">
            <a:tbl>
              <a:tblPr firstRow="1" bandRow="1">
                <a:tableStyleId>{5C22544A-7EE6-4342-B048-85BDC9FD1C3A}</a:tableStyleId>
              </a:tblPr>
              <a:tblGrid>
                <a:gridCol w="2149453">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1176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161143">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gridCol w="1051300">
                  <a:extLst>
                    <a:ext uri="{9D8B030D-6E8A-4147-A177-3AD203B41FA5}">
                      <a16:colId xmlns:a16="http://schemas.microsoft.com/office/drawing/2014/main" val="20006"/>
                    </a:ext>
                  </a:extLst>
                </a:gridCol>
              </a:tblGrid>
              <a:tr h="349105">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dirty="0"/>
                        <a:t>2016</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2017</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2018</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2019</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2020</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2021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49105">
                <a:tc>
                  <a:txBody>
                    <a:bodyPr/>
                    <a:lstStyle/>
                    <a:p>
                      <a:r>
                        <a:rPr lang="en-US" sz="1400" dirty="0"/>
                        <a:t>Smart TV</a:t>
                      </a:r>
                    </a:p>
                  </a:txBody>
                  <a:tcPr>
                    <a:lnL w="12700" cap="flat" cmpd="sng" algn="ctr">
                      <a:solidFill>
                        <a:schemeClr val="tx1"/>
                      </a:solidFill>
                      <a:prstDash val="solid"/>
                      <a:round/>
                      <a:headEnd type="none" w="med" len="med"/>
                      <a:tailEnd type="none" w="med" len="med"/>
                    </a:lnL>
                  </a:tcPr>
                </a:tc>
                <a:tc>
                  <a:txBody>
                    <a:bodyPr/>
                    <a:lstStyle/>
                    <a:p>
                      <a:pPr algn="ctr"/>
                      <a:r>
                        <a:rPr lang="en-US" sz="1400" dirty="0"/>
                        <a:t>62.0</a:t>
                      </a:r>
                    </a:p>
                  </a:txBody>
                  <a:tcPr anchor="ctr"/>
                </a:tc>
                <a:tc>
                  <a:txBody>
                    <a:bodyPr/>
                    <a:lstStyle/>
                    <a:p>
                      <a:pPr algn="ctr"/>
                      <a:r>
                        <a:rPr lang="en-US" sz="1400" dirty="0"/>
                        <a:t>81.2</a:t>
                      </a:r>
                    </a:p>
                  </a:txBody>
                  <a:tcPr anchor="ctr"/>
                </a:tc>
                <a:tc>
                  <a:txBody>
                    <a:bodyPr/>
                    <a:lstStyle/>
                    <a:p>
                      <a:pPr algn="ctr"/>
                      <a:r>
                        <a:rPr lang="en-US" sz="1400" dirty="0"/>
                        <a:t>94.2</a:t>
                      </a:r>
                    </a:p>
                  </a:txBody>
                  <a:tcPr anchor="ctr"/>
                </a:tc>
                <a:tc>
                  <a:txBody>
                    <a:bodyPr/>
                    <a:lstStyle/>
                    <a:p>
                      <a:pPr algn="ctr"/>
                      <a:r>
                        <a:rPr lang="en-US" sz="1400" dirty="0"/>
                        <a:t>102.6</a:t>
                      </a:r>
                    </a:p>
                  </a:txBody>
                  <a:tcPr anchor="ctr"/>
                </a:tc>
                <a:tc>
                  <a:txBody>
                    <a:bodyPr/>
                    <a:lstStyle/>
                    <a:p>
                      <a:pPr algn="ctr"/>
                      <a:r>
                        <a:rPr lang="en-US" sz="1400" dirty="0"/>
                        <a:t>109.3</a:t>
                      </a:r>
                    </a:p>
                  </a:txBody>
                  <a:tcPr anchor="ctr"/>
                </a:tc>
                <a:tc>
                  <a:txBody>
                    <a:bodyPr/>
                    <a:lstStyle/>
                    <a:p>
                      <a:pPr algn="ctr"/>
                      <a:r>
                        <a:rPr lang="en-US" sz="1400" dirty="0"/>
                        <a:t>114.3</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99801">
                <a:tc>
                  <a:txBody>
                    <a:bodyPr/>
                    <a:lstStyle/>
                    <a:p>
                      <a:r>
                        <a:rPr lang="en-US" sz="1300" dirty="0"/>
                        <a:t>Connected Game Console</a:t>
                      </a:r>
                    </a:p>
                  </a:txBody>
                  <a:tcPr>
                    <a:lnL w="12700" cap="flat" cmpd="sng" algn="ctr">
                      <a:solidFill>
                        <a:schemeClr val="tx1"/>
                      </a:solidFill>
                      <a:prstDash val="solid"/>
                      <a:round/>
                      <a:headEnd type="none" w="med" len="med"/>
                      <a:tailEnd type="none" w="med" len="med"/>
                    </a:lnL>
                  </a:tcPr>
                </a:tc>
                <a:tc>
                  <a:txBody>
                    <a:bodyPr/>
                    <a:lstStyle/>
                    <a:p>
                      <a:pPr algn="ctr"/>
                      <a:r>
                        <a:rPr lang="en-US" sz="1400" dirty="0"/>
                        <a:t>58.4</a:t>
                      </a:r>
                    </a:p>
                  </a:txBody>
                  <a:tcPr anchor="ctr"/>
                </a:tc>
                <a:tc>
                  <a:txBody>
                    <a:bodyPr/>
                    <a:lstStyle/>
                    <a:p>
                      <a:pPr algn="ctr"/>
                      <a:r>
                        <a:rPr lang="en-US" sz="1400" dirty="0"/>
                        <a:t>62.8</a:t>
                      </a:r>
                    </a:p>
                  </a:txBody>
                  <a:tcPr anchor="ctr"/>
                </a:tc>
                <a:tc>
                  <a:txBody>
                    <a:bodyPr/>
                    <a:lstStyle/>
                    <a:p>
                      <a:pPr algn="ctr"/>
                      <a:r>
                        <a:rPr lang="en-US" sz="1400" dirty="0"/>
                        <a:t>66.5</a:t>
                      </a:r>
                    </a:p>
                  </a:txBody>
                  <a:tcPr anchor="ctr"/>
                </a:tc>
                <a:tc>
                  <a:txBody>
                    <a:bodyPr/>
                    <a:lstStyle/>
                    <a:p>
                      <a:pPr algn="ctr"/>
                      <a:r>
                        <a:rPr lang="en-US" sz="1400" dirty="0"/>
                        <a:t>69.5</a:t>
                      </a:r>
                    </a:p>
                  </a:txBody>
                  <a:tcPr anchor="ctr"/>
                </a:tc>
                <a:tc>
                  <a:txBody>
                    <a:bodyPr/>
                    <a:lstStyle/>
                    <a:p>
                      <a:pPr algn="ctr"/>
                      <a:r>
                        <a:rPr lang="en-US" sz="1400" dirty="0"/>
                        <a:t>71.8</a:t>
                      </a:r>
                    </a:p>
                  </a:txBody>
                  <a:tcPr anchor="ctr"/>
                </a:tc>
                <a:tc>
                  <a:txBody>
                    <a:bodyPr/>
                    <a:lstStyle/>
                    <a:p>
                      <a:pPr algn="ctr"/>
                      <a:r>
                        <a:rPr lang="en-US" sz="1400" dirty="0"/>
                        <a:t>73.9</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49105">
                <a:tc>
                  <a:txBody>
                    <a:bodyPr/>
                    <a:lstStyle/>
                    <a:p>
                      <a:r>
                        <a:rPr lang="en-US" sz="1400" dirty="0"/>
                        <a:t>Roku</a:t>
                      </a:r>
                    </a:p>
                  </a:txBody>
                  <a:tcPr>
                    <a:lnL w="12700" cap="flat" cmpd="sng" algn="ctr">
                      <a:solidFill>
                        <a:schemeClr val="tx1"/>
                      </a:solidFill>
                      <a:prstDash val="solid"/>
                      <a:round/>
                      <a:headEnd type="none" w="med" len="med"/>
                      <a:tailEnd type="none" w="med" len="med"/>
                    </a:lnL>
                  </a:tcPr>
                </a:tc>
                <a:tc>
                  <a:txBody>
                    <a:bodyPr/>
                    <a:lstStyle/>
                    <a:p>
                      <a:pPr algn="ctr"/>
                      <a:r>
                        <a:rPr lang="en-US" sz="1400" dirty="0"/>
                        <a:t>32.6</a:t>
                      </a:r>
                    </a:p>
                  </a:txBody>
                  <a:tcPr anchor="ctr"/>
                </a:tc>
                <a:tc>
                  <a:txBody>
                    <a:bodyPr/>
                    <a:lstStyle/>
                    <a:p>
                      <a:pPr algn="ctr"/>
                      <a:r>
                        <a:rPr lang="en-US" sz="1400" dirty="0"/>
                        <a:t>38.9</a:t>
                      </a:r>
                    </a:p>
                  </a:txBody>
                  <a:tcPr anchor="ctr"/>
                </a:tc>
                <a:tc>
                  <a:txBody>
                    <a:bodyPr/>
                    <a:lstStyle/>
                    <a:p>
                      <a:pPr algn="ctr"/>
                      <a:r>
                        <a:rPr lang="en-US" sz="1400" dirty="0"/>
                        <a:t>45.9</a:t>
                      </a:r>
                    </a:p>
                  </a:txBody>
                  <a:tcPr anchor="ctr"/>
                </a:tc>
                <a:tc>
                  <a:txBody>
                    <a:bodyPr/>
                    <a:lstStyle/>
                    <a:p>
                      <a:pPr algn="ctr"/>
                      <a:r>
                        <a:rPr lang="en-US" sz="1400" dirty="0"/>
                        <a:t>53.4</a:t>
                      </a:r>
                    </a:p>
                  </a:txBody>
                  <a:tcPr anchor="ctr"/>
                </a:tc>
                <a:tc>
                  <a:txBody>
                    <a:bodyPr/>
                    <a:lstStyle/>
                    <a:p>
                      <a:pPr algn="ctr"/>
                      <a:r>
                        <a:rPr lang="en-US" sz="1400" dirty="0"/>
                        <a:t>61.3</a:t>
                      </a:r>
                    </a:p>
                  </a:txBody>
                  <a:tcPr anchor="ctr"/>
                </a:tc>
                <a:tc>
                  <a:txBody>
                    <a:bodyPr/>
                    <a:lstStyle/>
                    <a:p>
                      <a:pPr algn="ctr"/>
                      <a:r>
                        <a:rPr lang="en-US" sz="1400" dirty="0"/>
                        <a:t>69.0</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42581">
                <a:tc>
                  <a:txBody>
                    <a:bodyPr/>
                    <a:lstStyle/>
                    <a:p>
                      <a:r>
                        <a:rPr lang="en-US" sz="1400" dirty="0"/>
                        <a:t>Google</a:t>
                      </a:r>
                      <a:r>
                        <a:rPr lang="en-US" sz="1400" baseline="0" dirty="0"/>
                        <a:t> Chromecast</a:t>
                      </a: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dirty="0"/>
                        <a:t>29.9</a:t>
                      </a:r>
                    </a:p>
                  </a:txBody>
                  <a:tcPr anchor="ctr"/>
                </a:tc>
                <a:tc>
                  <a:txBody>
                    <a:bodyPr/>
                    <a:lstStyle/>
                    <a:p>
                      <a:pPr algn="ctr"/>
                      <a:r>
                        <a:rPr lang="en-US" sz="1400" dirty="0"/>
                        <a:t>36.9</a:t>
                      </a:r>
                    </a:p>
                  </a:txBody>
                  <a:tcPr anchor="ctr"/>
                </a:tc>
                <a:tc>
                  <a:txBody>
                    <a:bodyPr/>
                    <a:lstStyle/>
                    <a:p>
                      <a:pPr algn="ctr"/>
                      <a:r>
                        <a:rPr lang="en-US" sz="1400" dirty="0"/>
                        <a:t>44.5</a:t>
                      </a:r>
                    </a:p>
                  </a:txBody>
                  <a:tcPr anchor="ctr"/>
                </a:tc>
                <a:tc>
                  <a:txBody>
                    <a:bodyPr/>
                    <a:lstStyle/>
                    <a:p>
                      <a:pPr algn="ctr"/>
                      <a:r>
                        <a:rPr lang="en-US" sz="1400" dirty="0"/>
                        <a:t>51.8</a:t>
                      </a:r>
                    </a:p>
                  </a:txBody>
                  <a:tcPr anchor="ctr"/>
                </a:tc>
                <a:tc>
                  <a:txBody>
                    <a:bodyPr/>
                    <a:lstStyle/>
                    <a:p>
                      <a:pPr algn="ctr"/>
                      <a:r>
                        <a:rPr lang="en-US" sz="1400" dirty="0"/>
                        <a:t>58.3</a:t>
                      </a:r>
                    </a:p>
                  </a:txBody>
                  <a:tcPr anchor="ctr"/>
                </a:tc>
                <a:tc>
                  <a:txBody>
                    <a:bodyPr/>
                    <a:lstStyle/>
                    <a:p>
                      <a:pPr algn="ctr"/>
                      <a:r>
                        <a:rPr lang="en-US" sz="1400" dirty="0"/>
                        <a:t>64.6</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28830">
                <a:tc>
                  <a:txBody>
                    <a:bodyPr/>
                    <a:lstStyle/>
                    <a:p>
                      <a:r>
                        <a:rPr lang="en-US" sz="1400" dirty="0"/>
                        <a:t>Amazon</a:t>
                      </a:r>
                      <a:r>
                        <a:rPr lang="en-US" sz="1400" baseline="0" dirty="0"/>
                        <a:t> Fire TV</a:t>
                      </a:r>
                    </a:p>
                  </a:txBody>
                  <a:tcPr>
                    <a:lnL w="12700" cap="flat" cmpd="sng" algn="ctr">
                      <a:solidFill>
                        <a:schemeClr val="tx1"/>
                      </a:solidFill>
                      <a:prstDash val="solid"/>
                      <a:round/>
                      <a:headEnd type="none" w="med" len="med"/>
                      <a:tailEnd type="none" w="med" len="med"/>
                    </a:lnL>
                  </a:tcPr>
                </a:tc>
                <a:tc>
                  <a:txBody>
                    <a:bodyPr/>
                    <a:lstStyle/>
                    <a:p>
                      <a:pPr algn="ctr"/>
                      <a:r>
                        <a:rPr lang="en-US" sz="1400" dirty="0"/>
                        <a:t>26.3</a:t>
                      </a:r>
                    </a:p>
                  </a:txBody>
                  <a:tcPr anchor="ctr"/>
                </a:tc>
                <a:tc>
                  <a:txBody>
                    <a:bodyPr/>
                    <a:lstStyle/>
                    <a:p>
                      <a:pPr algn="ctr"/>
                      <a:r>
                        <a:rPr lang="en-US" sz="1400" dirty="0"/>
                        <a:t>35.8</a:t>
                      </a:r>
                    </a:p>
                  </a:txBody>
                  <a:tcPr anchor="ctr"/>
                </a:tc>
                <a:tc>
                  <a:txBody>
                    <a:bodyPr/>
                    <a:lstStyle/>
                    <a:p>
                      <a:pPr algn="ctr"/>
                      <a:r>
                        <a:rPr lang="en-US" sz="1400" dirty="0"/>
                        <a:t>44.1</a:t>
                      </a:r>
                    </a:p>
                  </a:txBody>
                  <a:tcPr anchor="ctr"/>
                </a:tc>
                <a:tc>
                  <a:txBody>
                    <a:bodyPr/>
                    <a:lstStyle/>
                    <a:p>
                      <a:pPr algn="ctr"/>
                      <a:r>
                        <a:rPr lang="en-US" sz="1400" dirty="0"/>
                        <a:t>50.8</a:t>
                      </a:r>
                    </a:p>
                  </a:txBody>
                  <a:tcPr anchor="ctr"/>
                </a:tc>
                <a:tc>
                  <a:txBody>
                    <a:bodyPr/>
                    <a:lstStyle/>
                    <a:p>
                      <a:pPr algn="ctr"/>
                      <a:r>
                        <a:rPr lang="en-US" sz="1400" dirty="0"/>
                        <a:t>56.1</a:t>
                      </a:r>
                    </a:p>
                  </a:txBody>
                  <a:tcPr anchor="ctr"/>
                </a:tc>
                <a:tc>
                  <a:txBody>
                    <a:bodyPr/>
                    <a:lstStyle/>
                    <a:p>
                      <a:pPr algn="ctr"/>
                      <a:r>
                        <a:rPr lang="en-US" sz="1400" dirty="0"/>
                        <a:t>62.6</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24313">
                <a:tc>
                  <a:txBody>
                    <a:bodyPr/>
                    <a:lstStyle/>
                    <a:p>
                      <a:r>
                        <a:rPr lang="en-US" sz="1400" dirty="0"/>
                        <a:t>Blu-Ray Player</a:t>
                      </a:r>
                    </a:p>
                  </a:txBody>
                  <a:tcPr>
                    <a:lnL w="12700" cap="flat" cmpd="sng" algn="ctr">
                      <a:solidFill>
                        <a:schemeClr val="tx1"/>
                      </a:solidFill>
                      <a:prstDash val="solid"/>
                      <a:round/>
                      <a:headEnd type="none" w="med" len="med"/>
                      <a:tailEnd type="none" w="med" len="med"/>
                    </a:lnL>
                  </a:tcPr>
                </a:tc>
                <a:tc>
                  <a:txBody>
                    <a:bodyPr/>
                    <a:lstStyle/>
                    <a:p>
                      <a:pPr algn="ctr"/>
                      <a:r>
                        <a:rPr lang="en-US" sz="1400" dirty="0"/>
                        <a:t>29.0</a:t>
                      </a:r>
                    </a:p>
                  </a:txBody>
                  <a:tcPr anchor="ctr"/>
                </a:tc>
                <a:tc>
                  <a:txBody>
                    <a:bodyPr/>
                    <a:lstStyle/>
                    <a:p>
                      <a:pPr algn="ctr"/>
                      <a:r>
                        <a:rPr lang="en-US" sz="1400" dirty="0"/>
                        <a:t>29.0</a:t>
                      </a:r>
                    </a:p>
                  </a:txBody>
                  <a:tcPr anchor="ctr"/>
                </a:tc>
                <a:tc>
                  <a:txBody>
                    <a:bodyPr/>
                    <a:lstStyle/>
                    <a:p>
                      <a:pPr algn="ctr"/>
                      <a:r>
                        <a:rPr lang="en-US" sz="1400" dirty="0"/>
                        <a:t>29.0</a:t>
                      </a:r>
                    </a:p>
                  </a:txBody>
                  <a:tcPr anchor="ctr"/>
                </a:tc>
                <a:tc>
                  <a:txBody>
                    <a:bodyPr/>
                    <a:lstStyle/>
                    <a:p>
                      <a:pPr algn="ctr"/>
                      <a:r>
                        <a:rPr lang="en-US" sz="1400" dirty="0"/>
                        <a:t>29.0</a:t>
                      </a:r>
                    </a:p>
                  </a:txBody>
                  <a:tcPr anchor="ctr"/>
                </a:tc>
                <a:tc>
                  <a:txBody>
                    <a:bodyPr/>
                    <a:lstStyle/>
                    <a:p>
                      <a:pPr algn="ctr"/>
                      <a:r>
                        <a:rPr lang="en-US" sz="1400"/>
                        <a:t>29.0</a:t>
                      </a:r>
                    </a:p>
                  </a:txBody>
                  <a:tcPr anchor="ctr"/>
                </a:tc>
                <a:tc>
                  <a:txBody>
                    <a:bodyPr/>
                    <a:lstStyle/>
                    <a:p>
                      <a:pPr algn="ctr"/>
                      <a:r>
                        <a:rPr lang="en-US" sz="1400" dirty="0"/>
                        <a:t>29.0</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49105">
                <a:tc>
                  <a:txBody>
                    <a:bodyPr/>
                    <a:lstStyle/>
                    <a:p>
                      <a:r>
                        <a:rPr lang="en-US" sz="1400" dirty="0"/>
                        <a:t>Apple TV</a:t>
                      </a:r>
                    </a:p>
                  </a:txBody>
                  <a:tcPr>
                    <a:lnL w="12700" cap="flat" cmpd="sng" algn="ctr">
                      <a:solidFill>
                        <a:schemeClr val="tx1"/>
                      </a:solidFill>
                      <a:prstDash val="solid"/>
                      <a:round/>
                      <a:headEnd type="none" w="med" len="med"/>
                      <a:tailEnd type="none" w="med" len="med"/>
                    </a:lnL>
                  </a:tcPr>
                </a:tc>
                <a:tc>
                  <a:txBody>
                    <a:bodyPr/>
                    <a:lstStyle/>
                    <a:p>
                      <a:pPr algn="ctr"/>
                      <a:r>
                        <a:rPr lang="en-US" sz="1400" dirty="0"/>
                        <a:t>19.9</a:t>
                      </a:r>
                    </a:p>
                  </a:txBody>
                  <a:tcPr anchor="ctr"/>
                </a:tc>
                <a:tc>
                  <a:txBody>
                    <a:bodyPr/>
                    <a:lstStyle/>
                    <a:p>
                      <a:pPr algn="ctr"/>
                      <a:r>
                        <a:rPr lang="en-US" sz="1400" dirty="0"/>
                        <a:t>21.3</a:t>
                      </a:r>
                    </a:p>
                  </a:txBody>
                  <a:tcPr anchor="ctr"/>
                </a:tc>
                <a:tc>
                  <a:txBody>
                    <a:bodyPr/>
                    <a:lstStyle/>
                    <a:p>
                      <a:pPr algn="ctr"/>
                      <a:r>
                        <a:rPr lang="en-US" sz="1400" dirty="0"/>
                        <a:t>22.6</a:t>
                      </a:r>
                    </a:p>
                  </a:txBody>
                  <a:tcPr anchor="ctr"/>
                </a:tc>
                <a:tc>
                  <a:txBody>
                    <a:bodyPr/>
                    <a:lstStyle/>
                    <a:p>
                      <a:pPr algn="ctr"/>
                      <a:r>
                        <a:rPr lang="en-US" sz="1400" dirty="0"/>
                        <a:t>23.6</a:t>
                      </a:r>
                    </a:p>
                  </a:txBody>
                  <a:tcPr anchor="ctr"/>
                </a:tc>
                <a:tc>
                  <a:txBody>
                    <a:bodyPr/>
                    <a:lstStyle/>
                    <a:p>
                      <a:pPr algn="ctr"/>
                      <a:r>
                        <a:rPr lang="en-US" sz="1400" dirty="0"/>
                        <a:t>24.4</a:t>
                      </a:r>
                    </a:p>
                  </a:txBody>
                  <a:tcPr anchor="ctr"/>
                </a:tc>
                <a:tc>
                  <a:txBody>
                    <a:bodyPr/>
                    <a:lstStyle/>
                    <a:p>
                      <a:pPr algn="ctr"/>
                      <a:r>
                        <a:rPr lang="en-US" sz="1400" dirty="0"/>
                        <a:t>25.2</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49105">
                <a:tc>
                  <a:txBody>
                    <a:bodyPr/>
                    <a:lstStyle/>
                    <a:p>
                      <a:pPr algn="r"/>
                      <a:r>
                        <a:rPr lang="en-US" sz="1400" b="1" dirty="0"/>
                        <a:t>Total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t>152.7</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t>168.1</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t>181.5</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t>188.1</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t>191.6</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t>194.4</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5" name="TextBox 4"/>
          <p:cNvSpPr txBox="1"/>
          <p:nvPr/>
        </p:nvSpPr>
        <p:spPr>
          <a:xfrm>
            <a:off x="1394412" y="1631652"/>
            <a:ext cx="6241142" cy="615553"/>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rebuchet MS"/>
                <a:ea typeface="+mn-ea"/>
                <a:cs typeface="+mn-cs"/>
              </a:rPr>
              <a:t>US Connected TV Users, by Device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2016-2021 </a:t>
            </a:r>
            <a:r>
              <a:rPr kumimoji="0" lang="en-US" sz="1400" b="0" i="0" u="none" strike="noStrike" kern="1200" cap="none" spc="0" normalizeH="0" baseline="0" noProof="0" dirty="0">
                <a:ln>
                  <a:noFill/>
                </a:ln>
                <a:solidFill>
                  <a:prstClr val="black"/>
                </a:solidFill>
                <a:effectLst/>
                <a:uLnTx/>
                <a:uFillTx/>
                <a:latin typeface="Trebuchet MS"/>
                <a:ea typeface="+mn-ea"/>
                <a:cs typeface="+mn-cs"/>
              </a:rPr>
              <a:t>(</a:t>
            </a:r>
            <a:r>
              <a:rPr kumimoji="0" lang="en-US" sz="1400" b="0" i="1" u="none" strike="noStrike" kern="1200" cap="none" spc="0" normalizeH="0" baseline="0" noProof="0" dirty="0">
                <a:ln>
                  <a:noFill/>
                </a:ln>
                <a:solidFill>
                  <a:prstClr val="black"/>
                </a:solidFill>
                <a:effectLst/>
                <a:uLnTx/>
                <a:uFillTx/>
                <a:latin typeface="Trebuchet MS"/>
                <a:ea typeface="+mn-ea"/>
                <a:cs typeface="+mn-cs"/>
              </a:rPr>
              <a:t>Millions)</a:t>
            </a:r>
            <a:endParaRPr kumimoji="0" lang="en-US" sz="1600" b="0" i="1" u="none" strike="noStrike" kern="1200" cap="none" spc="0" normalizeH="0" baseline="0" noProof="0" dirty="0">
              <a:ln>
                <a:noFill/>
              </a:ln>
              <a:solidFill>
                <a:prstClr val="black"/>
              </a:soli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809D1DC5-2434-4134-8DA5-9DA2B55ECBB2}"/>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952033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The Smart TV Market Is Currently Led By Samsung &amp; </a:t>
            </a:r>
            <a:r>
              <a:rPr lang="en-US" dirty="0" err="1">
                <a:solidFill>
                  <a:schemeClr val="tx1"/>
                </a:solidFill>
              </a:rPr>
              <a:t>Vizio</a:t>
            </a:r>
            <a:endParaRPr lang="en-US" dirty="0">
              <a:solidFill>
                <a:schemeClr val="tx1"/>
              </a:solidFill>
            </a:endParaRPr>
          </a:p>
        </p:txBody>
      </p:sp>
      <p:sp>
        <p:nvSpPr>
          <p:cNvPr id="4" name="TextBox 3"/>
          <p:cNvSpPr txBox="1"/>
          <p:nvPr/>
        </p:nvSpPr>
        <p:spPr>
          <a:xfrm>
            <a:off x="215067" y="6605807"/>
            <a:ext cx="6159636" cy="215444"/>
          </a:xfrm>
          <a:prstGeom prst="rect">
            <a:avLst/>
          </a:prstGeom>
          <a:noFill/>
        </p:spPr>
        <p:txBody>
          <a:bodyPr wrap="square" rtlCol="0">
            <a:spAutoFit/>
          </a:bodyPr>
          <a:lstStyle/>
          <a:p>
            <a:r>
              <a:rPr lang="en-US" sz="800" dirty="0"/>
              <a:t>Source: comScore Connected Home, U.S., April 2017</a:t>
            </a:r>
          </a:p>
        </p:txBody>
      </p:sp>
      <p:graphicFrame>
        <p:nvGraphicFramePr>
          <p:cNvPr id="5" name="Chart 4"/>
          <p:cNvGraphicFramePr/>
          <p:nvPr>
            <p:extLst/>
          </p:nvPr>
        </p:nvGraphicFramePr>
        <p:xfrm>
          <a:off x="1266825" y="1397000"/>
          <a:ext cx="6610350" cy="4406900"/>
        </p:xfrm>
        <a:graphic>
          <a:graphicData uri="http://schemas.openxmlformats.org/drawingml/2006/chart">
            <c:chart xmlns:c="http://schemas.openxmlformats.org/drawingml/2006/chart" xmlns:r="http://schemas.openxmlformats.org/officeDocument/2006/relationships" r:id="rId2"/>
          </a:graphicData>
        </a:graphic>
      </p:graphicFrame>
      <p:pic>
        <p:nvPicPr>
          <p:cNvPr id="51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0202" y="2882926"/>
            <a:ext cx="1381878" cy="354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6253" y="3422430"/>
            <a:ext cx="1901667" cy="134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909" y="5378365"/>
            <a:ext cx="818293" cy="25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0281" y="4683916"/>
            <a:ext cx="703041" cy="334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Image result for sony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53599" y="3641600"/>
            <a:ext cx="992479" cy="178647"/>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Image result for alcatel logo"/>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072789" y="2882926"/>
            <a:ext cx="1014984" cy="5994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Image result for sharp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9154" y="2537501"/>
            <a:ext cx="902254" cy="128572"/>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Image result for panasonic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5665" y="2126297"/>
            <a:ext cx="1052271" cy="1618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898900" y="2143673"/>
            <a:ext cx="698500" cy="292388"/>
          </a:xfrm>
          <a:prstGeom prst="rect">
            <a:avLst/>
          </a:prstGeom>
        </p:spPr>
        <p:txBody>
          <a:bodyPr wrap="square" rtlCol="0">
            <a:spAutoFit/>
          </a:bodyPr>
          <a:lstStyle/>
          <a:p>
            <a:pPr algn="ctr"/>
            <a:r>
              <a:rPr lang="en-US" sz="1300" b="1" dirty="0"/>
              <a:t>Other</a:t>
            </a:r>
          </a:p>
        </p:txBody>
      </p:sp>
      <p:sp>
        <p:nvSpPr>
          <p:cNvPr id="3" name="TextBox 2">
            <a:extLst>
              <a:ext uri="{FF2B5EF4-FFF2-40B4-BE49-F238E27FC236}">
                <a16:creationId xmlns:a16="http://schemas.microsoft.com/office/drawing/2014/main" id="{C0773EA5-E58B-4625-8179-7AE3BE62952B}"/>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
        <p:nvSpPr>
          <p:cNvPr id="15" name="Text Placeholder 4">
            <a:extLst>
              <a:ext uri="{FF2B5EF4-FFF2-40B4-BE49-F238E27FC236}">
                <a16:creationId xmlns:a16="http://schemas.microsoft.com/office/drawing/2014/main" id="{74C72906-614F-4DD5-908D-6C62D5DC70D4}"/>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48406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There Is Much Competition Between The Major Streaming Stick/Box Device Players</a:t>
            </a:r>
          </a:p>
        </p:txBody>
      </p:sp>
      <p:pic>
        <p:nvPicPr>
          <p:cNvPr id="8" name="Picture 2" descr="Image result for amazon fire tv log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55384" y="4252252"/>
            <a:ext cx="1386567" cy="293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chromecast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96" y="5294128"/>
            <a:ext cx="1694693" cy="3206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apple tv logo"/>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95229" y="1928473"/>
            <a:ext cx="1218183" cy="702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roku logo"/>
          <p:cNvPicPr>
            <a:picLocks noChangeAspect="1" noChangeArrowheads="1"/>
          </p:cNvPicPr>
          <p:nvPr/>
        </p:nvPicPr>
        <p:blipFill>
          <a:blip r:embed="rId5" cstate="screen">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6060580" y="3359584"/>
            <a:ext cx="869137" cy="4879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E3DFB27-8865-443B-91E8-447DFBE23EA3}"/>
              </a:ext>
            </a:extLst>
          </p:cNvPr>
          <p:cNvSpPr txBox="1"/>
          <p:nvPr/>
        </p:nvSpPr>
        <p:spPr>
          <a:xfrm>
            <a:off x="158318" y="6588916"/>
            <a:ext cx="7108036" cy="215444"/>
          </a:xfrm>
          <a:prstGeom prst="rect">
            <a:avLst/>
          </a:prstGeom>
          <a:noFill/>
        </p:spPr>
        <p:txBody>
          <a:bodyPr wrap="none" rtlCol="0">
            <a:spAutoFit/>
          </a:bodyPr>
          <a:lstStyle/>
          <a:p>
            <a:r>
              <a:rPr lang="en-US" sz="800" dirty="0"/>
              <a:t>Source: </a:t>
            </a:r>
            <a:r>
              <a:rPr lang="en-US" sz="800" dirty="0" err="1"/>
              <a:t>eMarketer</a:t>
            </a:r>
            <a:r>
              <a:rPr lang="en-US" sz="800" dirty="0"/>
              <a:t>, August 2017, “</a:t>
            </a:r>
            <a:r>
              <a:rPr lang="en-US" sz="800" i="1" dirty="0"/>
              <a:t>Programmatic Connected TV And OTT Video Advertising: Automation, Audience Attracts Digital And TV Ad Buyers</a:t>
            </a:r>
            <a:r>
              <a:rPr lang="en-US" sz="800" dirty="0"/>
              <a:t>.”</a:t>
            </a:r>
          </a:p>
        </p:txBody>
      </p:sp>
      <p:graphicFrame>
        <p:nvGraphicFramePr>
          <p:cNvPr id="15" name="Chart 14">
            <a:extLst>
              <a:ext uri="{FF2B5EF4-FFF2-40B4-BE49-F238E27FC236}">
                <a16:creationId xmlns:a16="http://schemas.microsoft.com/office/drawing/2014/main" id="{B9DF7C75-6D9C-4E38-BE67-AB1804C735DA}"/>
              </a:ext>
            </a:extLst>
          </p:cNvPr>
          <p:cNvGraphicFramePr/>
          <p:nvPr>
            <p:extLst>
              <p:ext uri="{D42A27DB-BD31-4B8C-83A1-F6EECF244321}">
                <p14:modId xmlns:p14="http://schemas.microsoft.com/office/powerpoint/2010/main" val="33235137"/>
              </p:ext>
            </p:extLst>
          </p:nvPr>
        </p:nvGraphicFramePr>
        <p:xfrm>
          <a:off x="1655384" y="1333451"/>
          <a:ext cx="6096000" cy="4540223"/>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A3B45EC6-3BAC-4358-BF36-0AAA42FF3845}"/>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
        <p:nvSpPr>
          <p:cNvPr id="12" name="Text Placeholder 4">
            <a:extLst>
              <a:ext uri="{FF2B5EF4-FFF2-40B4-BE49-F238E27FC236}">
                <a16:creationId xmlns:a16="http://schemas.microsoft.com/office/drawing/2014/main" id="{F1BCF3B5-AD3E-4381-83D2-4BCDC44EDF83}"/>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00058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Roku Has The Highest Cumulative Weekly Time Spent Out </a:t>
            </a:r>
            <a:br>
              <a:rPr lang="en-US" dirty="0"/>
            </a:br>
            <a:r>
              <a:rPr lang="en-US" dirty="0"/>
              <a:t>Of All The Devices Available For Viewing OTT Content</a:t>
            </a:r>
          </a:p>
        </p:txBody>
      </p:sp>
      <p:sp>
        <p:nvSpPr>
          <p:cNvPr id="4" name="Text Placeholder 3"/>
          <p:cNvSpPr>
            <a:spLocks noGrp="1"/>
          </p:cNvSpPr>
          <p:nvPr>
            <p:ph type="body" sz="quarter" idx="14"/>
          </p:nvPr>
        </p:nvSpPr>
        <p:spPr>
          <a:xfrm>
            <a:off x="304418" y="6621463"/>
            <a:ext cx="5056909" cy="236537"/>
          </a:xfrm>
        </p:spPr>
        <p:txBody>
          <a:bodyPr vert="horz"/>
          <a:lstStyle/>
          <a:p>
            <a:r>
              <a:rPr lang="en-US" sz="800" dirty="0"/>
              <a:t>Source: Kantar Millward Brown / Roku Streaming Leadership Study, Q3 2017; Roku Inc.</a:t>
            </a:r>
          </a:p>
          <a:p>
            <a:endParaRPr lang="en-US" sz="800" dirty="0"/>
          </a:p>
        </p:txBody>
      </p:sp>
      <p:graphicFrame>
        <p:nvGraphicFramePr>
          <p:cNvPr id="6" name="Chart 5"/>
          <p:cNvGraphicFramePr/>
          <p:nvPr>
            <p:extLst>
              <p:ext uri="{D42A27DB-BD31-4B8C-83A1-F6EECF244321}">
                <p14:modId xmlns:p14="http://schemas.microsoft.com/office/powerpoint/2010/main" val="839430147"/>
              </p:ext>
            </p:extLst>
          </p:nvPr>
        </p:nvGraphicFramePr>
        <p:xfrm>
          <a:off x="304418" y="1744133"/>
          <a:ext cx="8561676"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a:extLst>
              <a:ext uri="{FF2B5EF4-FFF2-40B4-BE49-F238E27FC236}">
                <a16:creationId xmlns:a16="http://schemas.microsoft.com/office/drawing/2014/main" id="{EEDB9E04-E384-48BF-92B4-017E0E1698FC}"/>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474186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FB94752-8812-4B7A-9E5F-5220C8E66E1B}"/>
              </a:ext>
            </a:extLst>
          </p:cNvPr>
          <p:cNvSpPr txBox="1">
            <a:spLocks/>
          </p:cNvSpPr>
          <p:nvPr/>
        </p:nvSpPr>
        <p:spPr>
          <a:xfrm>
            <a:off x="687258" y="2370629"/>
            <a:ext cx="8060815" cy="1937420"/>
          </a:xfrm>
          <a:prstGeom prst="rect">
            <a:avLst/>
          </a:prstGeom>
        </p:spPr>
        <p:txBody>
          <a:bodyPr>
            <a:norm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rPr>
              <a:t>The Math of OTT: </a:t>
            </a:r>
            <a:r>
              <a:rPr kumimoji="0" lang="en-US" sz="2600" b="0" i="1" u="none" strike="noStrike" kern="1200" cap="none" spc="-100" normalizeH="0" baseline="0" noProof="0" dirty="0">
                <a:ln>
                  <a:noFill/>
                </a:ln>
                <a:solidFill>
                  <a:prstClr val="black"/>
                </a:solidFill>
                <a:effectLst/>
                <a:uLnTx/>
                <a:uFillTx/>
                <a:latin typeface="Trebuchet MS" panose="020B0603020202020204" pitchFamily="34" charset="0"/>
                <a:ea typeface="+mj-ea"/>
              </a:rPr>
              <a:t>More</a:t>
            </a:r>
            <a:r>
              <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rPr>
              <a:t> Choice</a:t>
            </a:r>
          </a:p>
          <a:p>
            <a:pPr marL="0" marR="0" lvl="0" indent="0" algn="ctr" defTabSz="457200" rtl="0" eaLnBrk="1" fontAlgn="auto" latinLnBrk="0" hangingPunct="1">
              <a:lnSpc>
                <a:spcPts val="2800"/>
              </a:lnSpc>
              <a:spcBef>
                <a:spcPct val="0"/>
              </a:spcBef>
              <a:spcAft>
                <a:spcPts val="0"/>
              </a:spcAft>
              <a:buClrTx/>
              <a:buSzTx/>
              <a:buFontTx/>
              <a:buNone/>
              <a:tabLst/>
              <a:defRPr/>
            </a:pPr>
            <a:endPar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endParaRP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rPr>
              <a:t>There’s been an </a:t>
            </a:r>
            <a:r>
              <a:rPr kumimoji="0" lang="en-US" sz="2600" b="1" i="0" u="sng" strike="noStrike" kern="1200" cap="none" spc="-100" normalizeH="0" baseline="0" noProof="0" dirty="0">
                <a:ln>
                  <a:noFill/>
                </a:ln>
                <a:solidFill>
                  <a:prstClr val="black"/>
                </a:solidFill>
                <a:effectLst/>
                <a:uLnTx/>
                <a:uFillTx/>
                <a:latin typeface="Trebuchet MS" panose="020B0603020202020204" pitchFamily="34" charset="0"/>
                <a:ea typeface="+mj-ea"/>
              </a:rPr>
              <a:t>eight-fold</a:t>
            </a:r>
            <a:r>
              <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rPr>
              <a:t> increase recently in people who Have access to 3+ OTT subscription services</a:t>
            </a:r>
          </a:p>
        </p:txBody>
      </p:sp>
      <p:sp>
        <p:nvSpPr>
          <p:cNvPr id="3" name="Text Placeholder 4">
            <a:extLst>
              <a:ext uri="{FF2B5EF4-FFF2-40B4-BE49-F238E27FC236}">
                <a16:creationId xmlns:a16="http://schemas.microsoft.com/office/drawing/2014/main" id="{549ACE9D-7CB5-4F50-8685-724282B27DEF}"/>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074474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57" y="460183"/>
            <a:ext cx="8982364" cy="442934"/>
          </a:xfrm>
        </p:spPr>
        <p:txBody>
          <a:bodyPr>
            <a:noAutofit/>
          </a:bodyPr>
          <a:lstStyle/>
          <a:p>
            <a:r>
              <a:rPr lang="en-US" dirty="0">
                <a:solidFill>
                  <a:schemeClr val="tx1"/>
                </a:solidFill>
              </a:rPr>
              <a:t>Let’s Take A Closer Look At Streaming Services…</a:t>
            </a:r>
            <a:endParaRPr lang="en-US" u="sng" dirty="0">
              <a:solidFill>
                <a:schemeClr val="tx1"/>
              </a:solidFill>
            </a:endParaRPr>
          </a:p>
        </p:txBody>
      </p:sp>
      <p:sp>
        <p:nvSpPr>
          <p:cNvPr id="31" name="TextBox 30">
            <a:extLst>
              <a:ext uri="{FF2B5EF4-FFF2-40B4-BE49-F238E27FC236}">
                <a16:creationId xmlns:a16="http://schemas.microsoft.com/office/drawing/2014/main" id="{E4E8E387-7DC9-4616-837E-E97A433287D8}"/>
              </a:ext>
            </a:extLst>
          </p:cNvPr>
          <p:cNvSpPr txBox="1"/>
          <p:nvPr/>
        </p:nvSpPr>
        <p:spPr>
          <a:xfrm>
            <a:off x="2067533" y="1295400"/>
            <a:ext cx="5008933" cy="461665"/>
          </a:xfrm>
          <a:prstGeom prst="rect">
            <a:avLst/>
          </a:prstGeom>
        </p:spPr>
        <p:txBody>
          <a:bodyPr wrap="square" rtlCol="0">
            <a:spAutoFit/>
          </a:bodyPr>
          <a:lstStyle/>
          <a:p>
            <a:pPr algn="ctr"/>
            <a:r>
              <a:rPr lang="en-US" sz="2400" b="1" u="sng" dirty="0"/>
              <a:t>Streaming Services</a:t>
            </a:r>
          </a:p>
        </p:txBody>
      </p:sp>
      <p:sp>
        <p:nvSpPr>
          <p:cNvPr id="32" name="TextBox 31">
            <a:extLst>
              <a:ext uri="{FF2B5EF4-FFF2-40B4-BE49-F238E27FC236}">
                <a16:creationId xmlns:a16="http://schemas.microsoft.com/office/drawing/2014/main" id="{5D3C9565-1556-43E1-AF3C-F56EA033A3C2}"/>
              </a:ext>
            </a:extLst>
          </p:cNvPr>
          <p:cNvSpPr txBox="1"/>
          <p:nvPr/>
        </p:nvSpPr>
        <p:spPr>
          <a:xfrm>
            <a:off x="2254028" y="4715464"/>
            <a:ext cx="4696062" cy="523220"/>
          </a:xfrm>
          <a:prstGeom prst="rect">
            <a:avLst/>
          </a:prstGeom>
          <a:solidFill>
            <a:schemeClr val="accent3">
              <a:lumMod val="40000"/>
              <a:lumOff val="60000"/>
            </a:schemeClr>
          </a:solidFill>
          <a:ln w="28575">
            <a:solidFill>
              <a:schemeClr val="tx1"/>
            </a:solidFill>
          </a:ln>
        </p:spPr>
        <p:txBody>
          <a:bodyPr wrap="square" rtlCol="0">
            <a:spAutoFit/>
          </a:bodyPr>
          <a:lstStyle>
            <a:defPPr>
              <a:defRPr lang="en-US"/>
            </a:defPPr>
            <a:lvl1pPr>
              <a:defRPr sz="1600" b="1" u="sng"/>
            </a:lvl1pPr>
          </a:lstStyle>
          <a:p>
            <a:r>
              <a:rPr lang="en-US" dirty="0"/>
              <a:t>Virtual MVPDs</a:t>
            </a:r>
            <a:r>
              <a:rPr lang="en-US" u="none" dirty="0"/>
              <a:t>      e.g.</a:t>
            </a:r>
          </a:p>
          <a:p>
            <a:r>
              <a:rPr lang="en-US" sz="1200" u="none" dirty="0"/>
              <a:t>(subscription with ad-supported nets)</a:t>
            </a:r>
          </a:p>
        </p:txBody>
      </p:sp>
      <p:pic>
        <p:nvPicPr>
          <p:cNvPr id="11" name="Picture 8" descr="Image result for hulu with live tv png">
            <a:extLst>
              <a:ext uri="{FF2B5EF4-FFF2-40B4-BE49-F238E27FC236}">
                <a16:creationId xmlns:a16="http://schemas.microsoft.com/office/drawing/2014/main" id="{16527F27-190F-4FD7-9CA3-4781C34E7F2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29771" y="4846874"/>
            <a:ext cx="659880" cy="2591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playstation vue png">
            <a:extLst>
              <a:ext uri="{FF2B5EF4-FFF2-40B4-BE49-F238E27FC236}">
                <a16:creationId xmlns:a16="http://schemas.microsoft.com/office/drawing/2014/main" id="{F0ADE69A-E022-4F0F-9B82-0DBC7AB56E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55917" y="5090095"/>
            <a:ext cx="1261615" cy="181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sling tv png">
            <a:extLst>
              <a:ext uri="{FF2B5EF4-FFF2-40B4-BE49-F238E27FC236}">
                <a16:creationId xmlns:a16="http://schemas.microsoft.com/office/drawing/2014/main" id="{F9E4C0AF-4C22-447E-B712-283C6D9F9E8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59895" y="4754356"/>
            <a:ext cx="599113" cy="317602"/>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1D83EA9C-E22A-4126-BC0D-C5B46536AA6D}"/>
              </a:ext>
            </a:extLst>
          </p:cNvPr>
          <p:cNvSpPr txBox="1"/>
          <p:nvPr/>
        </p:nvSpPr>
        <p:spPr>
          <a:xfrm>
            <a:off x="2223208" y="2773318"/>
            <a:ext cx="4696062" cy="677108"/>
          </a:xfrm>
          <a:prstGeom prst="rect">
            <a:avLst/>
          </a:prstGeom>
          <a:solidFill>
            <a:schemeClr val="accent3">
              <a:lumMod val="40000"/>
              <a:lumOff val="60000"/>
            </a:schemeClr>
          </a:solidFill>
          <a:ln w="28575">
            <a:solidFill>
              <a:schemeClr val="tx1"/>
            </a:solidFill>
          </a:ln>
        </p:spPr>
        <p:txBody>
          <a:bodyPr wrap="square" rtlCol="0">
            <a:spAutoFit/>
          </a:bodyPr>
          <a:lstStyle/>
          <a:p>
            <a:r>
              <a:rPr lang="en-US" sz="1600" b="1" u="sng" dirty="0"/>
              <a:t>Standalone TV</a:t>
            </a:r>
            <a:r>
              <a:rPr lang="en-US" sz="1600" b="1" dirty="0"/>
              <a:t>      e.g.</a:t>
            </a:r>
          </a:p>
          <a:p>
            <a:r>
              <a:rPr lang="en-US" sz="1200" b="1" dirty="0"/>
              <a:t>(Authenticated Apps)</a:t>
            </a:r>
          </a:p>
          <a:p>
            <a:endParaRPr lang="en-US" sz="1000" dirty="0"/>
          </a:p>
        </p:txBody>
      </p:sp>
      <p:grpSp>
        <p:nvGrpSpPr>
          <p:cNvPr id="10" name="Group 9">
            <a:extLst>
              <a:ext uri="{FF2B5EF4-FFF2-40B4-BE49-F238E27FC236}">
                <a16:creationId xmlns:a16="http://schemas.microsoft.com/office/drawing/2014/main" id="{5E9B8E67-8955-4BDC-B182-0E29C33A7658}"/>
              </a:ext>
            </a:extLst>
          </p:cNvPr>
          <p:cNvGrpSpPr/>
          <p:nvPr/>
        </p:nvGrpSpPr>
        <p:grpSpPr>
          <a:xfrm>
            <a:off x="2218258" y="3793745"/>
            <a:ext cx="4701012" cy="553998"/>
            <a:chOff x="299147" y="4011621"/>
            <a:chExt cx="4573422" cy="456587"/>
          </a:xfrm>
        </p:grpSpPr>
        <p:sp>
          <p:nvSpPr>
            <p:cNvPr id="81" name="TextBox 80">
              <a:extLst>
                <a:ext uri="{FF2B5EF4-FFF2-40B4-BE49-F238E27FC236}">
                  <a16:creationId xmlns:a16="http://schemas.microsoft.com/office/drawing/2014/main" id="{E803D104-CC6B-4D5B-957E-C329AF8E3371}"/>
                </a:ext>
              </a:extLst>
            </p:cNvPr>
            <p:cNvSpPr txBox="1"/>
            <p:nvPr/>
          </p:nvSpPr>
          <p:spPr>
            <a:xfrm>
              <a:off x="299147" y="4011621"/>
              <a:ext cx="4573422" cy="456587"/>
            </a:xfrm>
            <a:prstGeom prst="rect">
              <a:avLst/>
            </a:prstGeom>
            <a:solidFill>
              <a:schemeClr val="accent3">
                <a:lumMod val="40000"/>
                <a:lumOff val="60000"/>
              </a:schemeClr>
            </a:solidFill>
            <a:ln w="28575">
              <a:solidFill>
                <a:schemeClr val="tx1"/>
              </a:solidFill>
            </a:ln>
          </p:spPr>
          <p:txBody>
            <a:bodyPr wrap="square" rtlCol="0">
              <a:spAutoFit/>
            </a:bodyPr>
            <a:lstStyle/>
            <a:p>
              <a:r>
                <a:rPr lang="en-US" sz="1600" b="1" u="sng" dirty="0"/>
                <a:t>Subscription</a:t>
              </a:r>
              <a:r>
                <a:rPr lang="en-US" sz="1600" b="1" dirty="0"/>
                <a:t>         e.g.</a:t>
              </a:r>
            </a:p>
            <a:p>
              <a:r>
                <a:rPr lang="en-US" sz="1200" b="1" dirty="0"/>
                <a:t>(with “limited commercial” option</a:t>
              </a:r>
              <a:r>
                <a:rPr lang="en-US" sz="1400" b="1" dirty="0"/>
                <a:t>)</a:t>
              </a:r>
              <a:endParaRPr lang="en-US" sz="1600" b="1" dirty="0"/>
            </a:p>
          </p:txBody>
        </p:sp>
        <p:pic>
          <p:nvPicPr>
            <p:cNvPr id="1090" name="Picture 66" descr="Image result for cbs all access png">
              <a:extLst>
                <a:ext uri="{FF2B5EF4-FFF2-40B4-BE49-F238E27FC236}">
                  <a16:creationId xmlns:a16="http://schemas.microsoft.com/office/drawing/2014/main" id="{090367C2-9058-43FA-87E5-0010E71CF76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97410" y="4189837"/>
              <a:ext cx="1080125" cy="143064"/>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Image result for hulu with live tv png">
            <a:extLst>
              <a:ext uri="{FF2B5EF4-FFF2-40B4-BE49-F238E27FC236}">
                <a16:creationId xmlns:a16="http://schemas.microsoft.com/office/drawing/2014/main" id="{51DCF790-ECD9-490F-95D1-A47FA0A3F7B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59246" y="3970146"/>
            <a:ext cx="599113" cy="24267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8B49B7A-4043-4840-A210-D75C5AE79242}"/>
              </a:ext>
            </a:extLst>
          </p:cNvPr>
          <p:cNvGrpSpPr/>
          <p:nvPr/>
        </p:nvGrpSpPr>
        <p:grpSpPr>
          <a:xfrm>
            <a:off x="2236812" y="1876036"/>
            <a:ext cx="4682457" cy="584775"/>
            <a:chOff x="285542" y="1488165"/>
            <a:chExt cx="4872986" cy="481953"/>
          </a:xfrm>
        </p:grpSpPr>
        <p:sp>
          <p:nvSpPr>
            <p:cNvPr id="55" name="TextBox 54">
              <a:extLst>
                <a:ext uri="{FF2B5EF4-FFF2-40B4-BE49-F238E27FC236}">
                  <a16:creationId xmlns:a16="http://schemas.microsoft.com/office/drawing/2014/main" id="{34ED7882-B007-48CC-B9BD-F0F00DEF86F3}"/>
                </a:ext>
              </a:extLst>
            </p:cNvPr>
            <p:cNvSpPr txBox="1"/>
            <p:nvPr/>
          </p:nvSpPr>
          <p:spPr>
            <a:xfrm>
              <a:off x="285542" y="1488165"/>
              <a:ext cx="4872986" cy="481953"/>
            </a:xfrm>
            <a:prstGeom prst="rect">
              <a:avLst/>
            </a:prstGeom>
            <a:solidFill>
              <a:schemeClr val="accent3">
                <a:lumMod val="40000"/>
                <a:lumOff val="60000"/>
              </a:schemeClr>
            </a:solidFill>
            <a:ln w="28575">
              <a:solidFill>
                <a:schemeClr val="tx1"/>
              </a:solidFill>
            </a:ln>
          </p:spPr>
          <p:txBody>
            <a:bodyPr wrap="square" rtlCol="0">
              <a:spAutoFit/>
            </a:bodyPr>
            <a:lstStyle/>
            <a:p>
              <a:r>
                <a:rPr lang="en-US" sz="1600" b="1" u="sng" dirty="0"/>
                <a:t>OTT Aggregators</a:t>
              </a:r>
              <a:r>
                <a:rPr lang="en-US" sz="1600" b="1" dirty="0"/>
                <a:t>   e.g.</a:t>
              </a:r>
            </a:p>
            <a:p>
              <a:endParaRPr lang="en-US" sz="1600" b="1" u="sng" dirty="0"/>
            </a:p>
          </p:txBody>
        </p:sp>
        <p:pic>
          <p:nvPicPr>
            <p:cNvPr id="86" name="Picture 20" descr="Image result for crackle png">
              <a:extLst>
                <a:ext uri="{FF2B5EF4-FFF2-40B4-BE49-F238E27FC236}">
                  <a16:creationId xmlns:a16="http://schemas.microsoft.com/office/drawing/2014/main" id="{73F0A487-92E7-44DE-963B-B9416515D1B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14283" y="1664463"/>
              <a:ext cx="760809" cy="14753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2" descr="Image result for crunchyroll png">
              <a:extLst>
                <a:ext uri="{FF2B5EF4-FFF2-40B4-BE49-F238E27FC236}">
                  <a16:creationId xmlns:a16="http://schemas.microsoft.com/office/drawing/2014/main" id="{655D0EC1-95C5-4C86-983A-0164ADA6BC7F}"/>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635632" y="1523273"/>
              <a:ext cx="673112" cy="4243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E910C61-DE35-48FA-B969-1A1ABBC9D9CF}"/>
                </a:ext>
              </a:extLst>
            </p:cNvPr>
            <p:cNvPicPr>
              <a:picLocks noChangeAspect="1"/>
            </p:cNvPicPr>
            <p:nvPr/>
          </p:nvPicPr>
          <p:blipFill>
            <a:blip r:embed="rId9"/>
            <a:stretch>
              <a:fillRect/>
            </a:stretch>
          </p:blipFill>
          <p:spPr>
            <a:xfrm>
              <a:off x="4369285" y="1698391"/>
              <a:ext cx="548688" cy="152413"/>
            </a:xfrm>
            <a:prstGeom prst="rect">
              <a:avLst/>
            </a:prstGeom>
          </p:spPr>
        </p:pic>
      </p:grpSp>
      <p:pic>
        <p:nvPicPr>
          <p:cNvPr id="91" name="Picture 68" descr="Image result for abc png">
            <a:extLst>
              <a:ext uri="{FF2B5EF4-FFF2-40B4-BE49-F238E27FC236}">
                <a16:creationId xmlns:a16="http://schemas.microsoft.com/office/drawing/2014/main" id="{691C001D-E4C7-4016-9307-F70FC01A633D}"/>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679946" y="3001083"/>
            <a:ext cx="425643" cy="42475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70" descr="Image result for cbs png">
            <a:extLst>
              <a:ext uri="{FF2B5EF4-FFF2-40B4-BE49-F238E27FC236}">
                <a16:creationId xmlns:a16="http://schemas.microsoft.com/office/drawing/2014/main" id="{DFD0D545-BFB3-429A-9CFB-96B0847D94F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283631" y="3084583"/>
            <a:ext cx="859192" cy="25775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74" descr="Image result for nbc tv png">
            <a:extLst>
              <a:ext uri="{FF2B5EF4-FFF2-40B4-BE49-F238E27FC236}">
                <a16:creationId xmlns:a16="http://schemas.microsoft.com/office/drawing/2014/main" id="{DA782051-F499-43D8-AF66-BBB99928DAE5}"/>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266455" y="2959095"/>
            <a:ext cx="468421" cy="4527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mage result for youtube tv png">
            <a:extLst>
              <a:ext uri="{FF2B5EF4-FFF2-40B4-BE49-F238E27FC236}">
                <a16:creationId xmlns:a16="http://schemas.microsoft.com/office/drawing/2014/main" id="{BDFD78C1-7F8C-4FC0-888A-491E5D66F4A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81652" y="4865011"/>
            <a:ext cx="753413" cy="20694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F004F82C-5500-47C9-9540-483B0FD6BFCF}"/>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070700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E2F2F4C6-6092-4516-88AD-E8B80AAF3DC1}"/>
              </a:ext>
            </a:extLst>
          </p:cNvPr>
          <p:cNvSpPr>
            <a:spLocks noGrp="1"/>
          </p:cNvSpPr>
          <p:nvPr>
            <p:ph type="body" sz="quarter" idx="14"/>
          </p:nvPr>
        </p:nvSpPr>
        <p:spPr>
          <a:xfrm>
            <a:off x="321733" y="6559320"/>
            <a:ext cx="7242041" cy="223222"/>
          </a:xfrm>
        </p:spPr>
        <p:txBody>
          <a:bodyPr/>
          <a:lstStyle/>
          <a:p>
            <a:r>
              <a:rPr lang="en-US" sz="800" dirty="0"/>
              <a:t>Source: Kagan, a media research group within the TMT offering of S&amp;P Global Market Intelligence, 2017; based on industry data and Kagan estimates.</a:t>
            </a:r>
          </a:p>
        </p:txBody>
      </p:sp>
      <p:graphicFrame>
        <p:nvGraphicFramePr>
          <p:cNvPr id="18" name="Chart 17">
            <a:extLst>
              <a:ext uri="{FF2B5EF4-FFF2-40B4-BE49-F238E27FC236}">
                <a16:creationId xmlns:a16="http://schemas.microsoft.com/office/drawing/2014/main" id="{20212AAC-A92C-4BDA-A375-94278727FBD0}"/>
              </a:ext>
            </a:extLst>
          </p:cNvPr>
          <p:cNvGraphicFramePr/>
          <p:nvPr>
            <p:extLst>
              <p:ext uri="{D42A27DB-BD31-4B8C-83A1-F6EECF244321}">
                <p14:modId xmlns:p14="http://schemas.microsoft.com/office/powerpoint/2010/main" val="1429305711"/>
              </p:ext>
            </p:extLst>
          </p:nvPr>
        </p:nvGraphicFramePr>
        <p:xfrm>
          <a:off x="159844" y="2539014"/>
          <a:ext cx="8830176" cy="2963085"/>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 Placeholder 2">
            <a:extLst>
              <a:ext uri="{FF2B5EF4-FFF2-40B4-BE49-F238E27FC236}">
                <a16:creationId xmlns:a16="http://schemas.microsoft.com/office/drawing/2014/main" id="{E056216B-437C-42F9-8C72-2C3890AD066E}"/>
              </a:ext>
            </a:extLst>
          </p:cNvPr>
          <p:cNvSpPr>
            <a:spLocks noGrp="1"/>
          </p:cNvSpPr>
          <p:nvPr>
            <p:ph type="body" sz="quarter" idx="13"/>
          </p:nvPr>
        </p:nvSpPr>
        <p:spPr>
          <a:xfrm>
            <a:off x="169333" y="1875765"/>
            <a:ext cx="8805334" cy="368686"/>
          </a:xfrm>
        </p:spPr>
        <p:txBody>
          <a:bodyPr/>
          <a:lstStyle/>
          <a:p>
            <a:r>
              <a:rPr lang="en-US" b="1" u="sng" dirty="0"/>
              <a:t>U.S. OTT Video Subscriber Projections </a:t>
            </a:r>
          </a:p>
          <a:p>
            <a:r>
              <a:rPr lang="en-US" sz="1600" i="1" dirty="0"/>
              <a:t>(in millions)</a:t>
            </a:r>
          </a:p>
        </p:txBody>
      </p:sp>
      <p:sp>
        <p:nvSpPr>
          <p:cNvPr id="8" name="Title 4">
            <a:extLst>
              <a:ext uri="{FF2B5EF4-FFF2-40B4-BE49-F238E27FC236}">
                <a16:creationId xmlns:a16="http://schemas.microsoft.com/office/drawing/2014/main" id="{021A47E4-BC8F-441E-A8E2-6A032BF333F8}"/>
              </a:ext>
            </a:extLst>
          </p:cNvPr>
          <p:cNvSpPr txBox="1">
            <a:spLocks/>
          </p:cNvSpPr>
          <p:nvPr/>
        </p:nvSpPr>
        <p:spPr>
          <a:xfrm>
            <a:off x="131277" y="412200"/>
            <a:ext cx="8839889" cy="775030"/>
          </a:xfrm>
          <a:prstGeom prst="rect">
            <a:avLst/>
          </a:prstGeom>
        </p:spPr>
        <p:txBody>
          <a:bodyPr>
            <a:no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latin typeface="Trebuchet MS" panose="020B0603020202020204" pitchFamily="34" charset="0"/>
              </a:rPr>
              <a:t>Subscription-Based Is The Most Popular Method Of Accessing OTT Content &amp; Is Projected To Grow 21% By 2021</a:t>
            </a:r>
          </a:p>
        </p:txBody>
      </p:sp>
      <p:sp>
        <p:nvSpPr>
          <p:cNvPr id="10" name="Content Placeholder 1">
            <a:extLst>
              <a:ext uri="{FF2B5EF4-FFF2-40B4-BE49-F238E27FC236}">
                <a16:creationId xmlns:a16="http://schemas.microsoft.com/office/drawing/2014/main" id="{DEF890DC-C171-43A5-B6FA-8966AFDACD8D}"/>
              </a:ext>
            </a:extLst>
          </p:cNvPr>
          <p:cNvSpPr txBox="1">
            <a:spLocks/>
          </p:cNvSpPr>
          <p:nvPr/>
        </p:nvSpPr>
        <p:spPr>
          <a:xfrm>
            <a:off x="235670" y="1275509"/>
            <a:ext cx="8700940" cy="646330"/>
          </a:xfr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400" dirty="0"/>
              <a:t>In 2017, approximately 70% of OTT video viewers accessed content via a Subscription (may or may not be in addition to other methods)</a:t>
            </a:r>
          </a:p>
        </p:txBody>
      </p:sp>
      <p:sp>
        <p:nvSpPr>
          <p:cNvPr id="11" name="TextBox 10">
            <a:extLst>
              <a:ext uri="{FF2B5EF4-FFF2-40B4-BE49-F238E27FC236}">
                <a16:creationId xmlns:a16="http://schemas.microsoft.com/office/drawing/2014/main" id="{76E0F894-C2EB-466E-A438-F43D453617FA}"/>
              </a:ext>
            </a:extLst>
          </p:cNvPr>
          <p:cNvSpPr txBox="1"/>
          <p:nvPr/>
        </p:nvSpPr>
        <p:spPr>
          <a:xfrm>
            <a:off x="1068176" y="5574134"/>
            <a:ext cx="7035928" cy="430887"/>
          </a:xfrm>
          <a:prstGeom prst="rect">
            <a:avLst/>
          </a:prstGeom>
          <a:noFill/>
        </p:spPr>
        <p:txBody>
          <a:bodyPr wrap="square" rtlCol="0">
            <a:spAutoFit/>
          </a:bodyPr>
          <a:lstStyle/>
          <a:p>
            <a:pPr algn="ctr"/>
            <a:r>
              <a:rPr lang="en-US" sz="1050" dirty="0"/>
              <a:t>OTT SVOD is defined as the online delivery of subscription on-demand services and direct-to-consumer live linear networks (e.g. Netflix, Amazon Prime Video, Hulu)</a:t>
            </a:r>
          </a:p>
        </p:txBody>
      </p:sp>
      <p:sp>
        <p:nvSpPr>
          <p:cNvPr id="9" name="TextBox 8">
            <a:extLst>
              <a:ext uri="{FF2B5EF4-FFF2-40B4-BE49-F238E27FC236}">
                <a16:creationId xmlns:a16="http://schemas.microsoft.com/office/drawing/2014/main" id="{1F312AFA-F787-4490-A259-23189517D528}"/>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
        <p:nvSpPr>
          <p:cNvPr id="12" name="Text Placeholder 4">
            <a:extLst>
              <a:ext uri="{FF2B5EF4-FFF2-40B4-BE49-F238E27FC236}">
                <a16:creationId xmlns:a16="http://schemas.microsoft.com/office/drawing/2014/main" id="{A00648E6-E294-4864-AFC2-261AE4972AEA}"/>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29001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434" y="440500"/>
            <a:ext cx="8707895" cy="900134"/>
          </a:xfrm>
        </p:spPr>
        <p:txBody>
          <a:bodyPr>
            <a:noAutofit/>
          </a:bodyPr>
          <a:lstStyle/>
          <a:p>
            <a:r>
              <a:rPr lang="en-US" dirty="0"/>
              <a:t>50% Of Internet Users Access An Online Video Subscription Once A Week, Followed Closely By Network TV Apps</a:t>
            </a:r>
            <a:br>
              <a:rPr lang="en-US" dirty="0"/>
            </a:br>
            <a:endParaRPr lang="en-US" u="sng" dirty="0">
              <a:solidFill>
                <a:schemeClr val="tx1"/>
              </a:solidFill>
            </a:endParaRPr>
          </a:p>
        </p:txBody>
      </p:sp>
      <p:sp>
        <p:nvSpPr>
          <p:cNvPr id="45" name="Text Placeholder 3">
            <a:extLst>
              <a:ext uri="{FF2B5EF4-FFF2-40B4-BE49-F238E27FC236}">
                <a16:creationId xmlns:a16="http://schemas.microsoft.com/office/drawing/2014/main" id="{006C7881-821F-4D5C-8696-FCC69E000479}"/>
              </a:ext>
            </a:extLst>
          </p:cNvPr>
          <p:cNvSpPr txBox="1">
            <a:spLocks/>
          </p:cNvSpPr>
          <p:nvPr/>
        </p:nvSpPr>
        <p:spPr>
          <a:xfrm>
            <a:off x="295834" y="6417500"/>
            <a:ext cx="7327275" cy="33292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2017 SNL Kagan, a division of S&amp;P Global Market Intelligence; U.S. 3Q 2017 Survey Summary Report. Base: 2,526 A18+ internet users. </a:t>
            </a:r>
          </a:p>
          <a:p>
            <a:r>
              <a:rPr lang="en-US" sz="800" dirty="0"/>
              <a:t>Q.  Over the past three (3) months, how often did you perform these activities? </a:t>
            </a:r>
          </a:p>
        </p:txBody>
      </p:sp>
      <p:graphicFrame>
        <p:nvGraphicFramePr>
          <p:cNvPr id="7" name="Chart 6">
            <a:extLst>
              <a:ext uri="{FF2B5EF4-FFF2-40B4-BE49-F238E27FC236}">
                <a16:creationId xmlns:a16="http://schemas.microsoft.com/office/drawing/2014/main" id="{73397C1B-5148-42F0-A951-9BAAFB6C8736}"/>
              </a:ext>
            </a:extLst>
          </p:cNvPr>
          <p:cNvGraphicFramePr/>
          <p:nvPr>
            <p:extLst>
              <p:ext uri="{D42A27DB-BD31-4B8C-83A1-F6EECF244321}">
                <p14:modId xmlns:p14="http://schemas.microsoft.com/office/powerpoint/2010/main" val="1693600839"/>
              </p:ext>
            </p:extLst>
          </p:nvPr>
        </p:nvGraphicFramePr>
        <p:xfrm>
          <a:off x="762000" y="1332170"/>
          <a:ext cx="7846291" cy="434738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94C435B-35B7-49AB-9E50-7959B8B1B20C}"/>
              </a:ext>
            </a:extLst>
          </p:cNvPr>
          <p:cNvSpPr txBox="1"/>
          <p:nvPr/>
        </p:nvSpPr>
        <p:spPr>
          <a:xfrm>
            <a:off x="5020235" y="5217172"/>
            <a:ext cx="1201271" cy="215444"/>
          </a:xfrm>
          <a:prstGeom prst="rect">
            <a:avLst/>
          </a:prstGeom>
        </p:spPr>
        <p:txBody>
          <a:bodyPr wrap="square" rtlCol="0">
            <a:spAutoFit/>
          </a:bodyPr>
          <a:lstStyle/>
          <a:p>
            <a:pPr algn="ctr"/>
            <a:r>
              <a:rPr lang="en-US" sz="800" dirty="0"/>
              <a:t>(e.g. HBO, Showtime)</a:t>
            </a:r>
          </a:p>
        </p:txBody>
      </p:sp>
      <p:sp>
        <p:nvSpPr>
          <p:cNvPr id="6" name="Text Placeholder 4">
            <a:extLst>
              <a:ext uri="{FF2B5EF4-FFF2-40B4-BE49-F238E27FC236}">
                <a16:creationId xmlns:a16="http://schemas.microsoft.com/office/drawing/2014/main" id="{ABEC0D08-4994-4948-934E-74CE75D8A07B}"/>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931409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The Math Of OTT: A Formula Of Addition, Not Subtraction</a:t>
            </a:r>
          </a:p>
        </p:txBody>
      </p:sp>
      <p:sp>
        <p:nvSpPr>
          <p:cNvPr id="6" name="TextBox 5">
            <a:extLst>
              <a:ext uri="{FF2B5EF4-FFF2-40B4-BE49-F238E27FC236}">
                <a16:creationId xmlns:a16="http://schemas.microsoft.com/office/drawing/2014/main" id="{CC1B0DA6-E217-453C-81D3-11DF275638CF}"/>
              </a:ext>
            </a:extLst>
          </p:cNvPr>
          <p:cNvSpPr txBox="1"/>
          <p:nvPr/>
        </p:nvSpPr>
        <p:spPr>
          <a:xfrm>
            <a:off x="285225" y="1111372"/>
            <a:ext cx="8601593" cy="50321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The over-the-top ecosystem, with 820 million connected video devices in the U.S. and hundreds of different streaming services, is about delivering </a:t>
            </a:r>
            <a:r>
              <a:rPr kumimoji="0" lang="en-US" sz="1600" b="0" i="0" u="sng" strike="noStrike" kern="1200" cap="none" spc="0" normalizeH="0" baseline="0" noProof="0" dirty="0">
                <a:ln>
                  <a:noFill/>
                </a:ln>
                <a:solidFill>
                  <a:prstClr val="black"/>
                </a:solidFill>
                <a:effectLst/>
                <a:uLnTx/>
                <a:uFillTx/>
                <a:latin typeface="Trebuchet MS"/>
                <a:ea typeface="+mn-ea"/>
                <a:cs typeface="+mn-cs"/>
              </a:rPr>
              <a:t>more</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to the consumer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More…</a:t>
            </a:r>
            <a:r>
              <a:rPr kumimoji="0" lang="en-US" sz="1800" b="1" i="1" u="none" strike="noStrike" kern="1200" cap="none" spc="0" normalizeH="0" baseline="0" noProof="0" dirty="0">
                <a:ln>
                  <a:noFill/>
                </a:ln>
                <a:solidFill>
                  <a:prstClr val="black"/>
                </a:solidFill>
                <a:effectLst/>
                <a:uLnTx/>
                <a:uFillTx/>
                <a:latin typeface="Trebuchet MS"/>
                <a:ea typeface="+mn-ea"/>
                <a:cs typeface="+mn-cs"/>
              </a:rPr>
              <a:t>Distribution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71% of Internet users use an OTT service at least once a month</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More…</a:t>
            </a:r>
            <a:r>
              <a:rPr kumimoji="0" lang="en-US" sz="1800" b="1" i="1" u="none" strike="noStrike" kern="1200" cap="none" spc="0" normalizeH="0" baseline="0" noProof="0" dirty="0">
                <a:ln>
                  <a:noFill/>
                </a:ln>
                <a:solidFill>
                  <a:prstClr val="black"/>
                </a:solidFill>
                <a:effectLst/>
                <a:uLnTx/>
                <a:uFillTx/>
                <a:latin typeface="Trebuchet MS"/>
                <a:ea typeface="+mn-ea"/>
                <a:cs typeface="+mn-cs"/>
              </a:rPr>
              <a:t>Content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Consumers have a voracious appetite for content, in fact a large majority of OTT HHs (70%) also have a multichannel subscription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More…</a:t>
            </a:r>
            <a:r>
              <a:rPr kumimoji="0" lang="en-US" sz="1800" b="1" i="1" u="none" strike="noStrike" kern="1200" cap="none" spc="0" normalizeH="0" baseline="0" noProof="0" dirty="0">
                <a:ln>
                  <a:noFill/>
                </a:ln>
                <a:solidFill>
                  <a:prstClr val="black"/>
                </a:solidFill>
                <a:effectLst/>
                <a:uLnTx/>
                <a:uFillTx/>
                <a:latin typeface="Trebuchet MS"/>
                <a:ea typeface="+mn-ea"/>
                <a:cs typeface="+mn-cs"/>
              </a:rPr>
              <a:t>Choice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Nearly one-third of OTT subscribers hold 3 or more means of accessing OTT content, an eight-fold increase over just the last two years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More…</a:t>
            </a:r>
            <a:r>
              <a:rPr kumimoji="0" lang="en-US" sz="1800" b="1" i="1" u="none" strike="noStrike" kern="1200" cap="none" spc="0" normalizeH="0" baseline="0" noProof="0" dirty="0">
                <a:ln>
                  <a:noFill/>
                </a:ln>
                <a:solidFill>
                  <a:prstClr val="black"/>
                </a:solidFill>
                <a:effectLst/>
                <a:uLnTx/>
                <a:uFillTx/>
                <a:latin typeface="Trebuchet MS"/>
                <a:ea typeface="+mn-ea"/>
                <a:cs typeface="+mn-cs"/>
              </a:rPr>
              <a:t>Convenience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45% of streamers say it’s important to them to be able to watch TV programs “on the go” while 81% say its important to them to watch TV programs whenever they want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Trebuchet M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More…</a:t>
            </a:r>
            <a:r>
              <a:rPr kumimoji="0" lang="en-US" sz="1800" b="1" i="1" u="none" strike="noStrike" kern="1200" cap="none" spc="0" normalizeH="0" baseline="0" noProof="0" dirty="0">
                <a:ln>
                  <a:noFill/>
                </a:ln>
                <a:solidFill>
                  <a:prstClr val="black"/>
                </a:solidFill>
                <a:effectLst/>
                <a:uLnTx/>
                <a:uFillTx/>
                <a:latin typeface="Trebuchet MS"/>
                <a:ea typeface="+mn-ea"/>
                <a:cs typeface="+mn-cs"/>
              </a:rPr>
              <a:t>Advertising Opportunities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Currently, advertising comprises 45% of all online video revenue and is projected to grow to almost 60% over the next 10 years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65% of people who use a second screen while streaming have looked up info on a product that’s been advertised in a TV show</a:t>
            </a:r>
          </a:p>
        </p:txBody>
      </p:sp>
      <p:sp>
        <p:nvSpPr>
          <p:cNvPr id="4" name="Text Placeholder 4">
            <a:extLst>
              <a:ext uri="{FF2B5EF4-FFF2-40B4-BE49-F238E27FC236}">
                <a16:creationId xmlns:a16="http://schemas.microsoft.com/office/drawing/2014/main" id="{FBE85E3D-4803-45DE-9F51-DBF0A2A85C47}"/>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132460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9D504984-F532-4682-B347-03434AFE6B6D}"/>
              </a:ext>
            </a:extLst>
          </p:cNvPr>
          <p:cNvSpPr txBox="1">
            <a:spLocks/>
          </p:cNvSpPr>
          <p:nvPr/>
        </p:nvSpPr>
        <p:spPr>
          <a:xfrm>
            <a:off x="131976" y="453958"/>
            <a:ext cx="8861196" cy="846941"/>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500" dirty="0">
                <a:solidFill>
                  <a:schemeClr val="tx1"/>
                </a:solidFill>
                <a:latin typeface="Trebuchet MS" panose="020B0603020202020204" pitchFamily="34" charset="0"/>
              </a:rPr>
              <a:t>Nearly One-Third of OTT Subscribers Hold 3 or More Means of Accessing OTT Content, An Eight-Fold Increase vs. Just 2 Years Ago</a:t>
            </a:r>
          </a:p>
        </p:txBody>
      </p:sp>
      <p:sp>
        <p:nvSpPr>
          <p:cNvPr id="15" name="Text Box 29">
            <a:extLst>
              <a:ext uri="{FF2B5EF4-FFF2-40B4-BE49-F238E27FC236}">
                <a16:creationId xmlns:a16="http://schemas.microsoft.com/office/drawing/2014/main" id="{CE1ABA27-FCE7-4FDC-B3FE-22F2DCBE3B16}"/>
              </a:ext>
            </a:extLst>
          </p:cNvPr>
          <p:cNvSpPr txBox="1">
            <a:spLocks noChangeArrowheads="1"/>
          </p:cNvSpPr>
          <p:nvPr/>
        </p:nvSpPr>
        <p:spPr bwMode="auto">
          <a:xfrm>
            <a:off x="0" y="6610447"/>
            <a:ext cx="7974623" cy="244491"/>
          </a:xfrm>
          <a:prstGeom prst="rect">
            <a:avLst/>
          </a:prstGeom>
          <a:noFill/>
          <a:ln w="9525" algn="ctr">
            <a:noFill/>
            <a:miter lim="800000"/>
            <a:headEnd/>
            <a:tailEnd/>
          </a:ln>
        </p:spPr>
        <p:txBody>
          <a:bodyPr wrap="square" anchor="b">
            <a:spAutoFit/>
          </a:bodyPr>
          <a:lstStyle/>
          <a:p>
            <a:pPr>
              <a:lnSpc>
                <a:spcPts val="1300"/>
              </a:lnSpc>
            </a:pPr>
            <a:r>
              <a:rPr lang="en-US" altLang="en-US" sz="800" dirty="0">
                <a:solidFill>
                  <a:srgbClr val="777777"/>
                </a:solidFill>
              </a:rPr>
              <a:t> </a:t>
            </a:r>
            <a:r>
              <a:rPr lang="en-US" altLang="en-US" sz="800" dirty="0">
                <a:solidFill>
                  <a:srgbClr val="000000"/>
                </a:solidFill>
              </a:rPr>
              <a:t>Source: Hub “What’s TV Worth”, April 2017; Survey fielded to 2,026, ages 16-74</a:t>
            </a:r>
          </a:p>
        </p:txBody>
      </p:sp>
      <p:graphicFrame>
        <p:nvGraphicFramePr>
          <p:cNvPr id="16" name="Chart 15">
            <a:extLst>
              <a:ext uri="{FF2B5EF4-FFF2-40B4-BE49-F238E27FC236}">
                <a16:creationId xmlns:a16="http://schemas.microsoft.com/office/drawing/2014/main" id="{89EBE294-1764-4211-BAA1-E767F1311785}"/>
              </a:ext>
            </a:extLst>
          </p:cNvPr>
          <p:cNvGraphicFramePr/>
          <p:nvPr>
            <p:extLst>
              <p:ext uri="{D42A27DB-BD31-4B8C-83A1-F6EECF244321}">
                <p14:modId xmlns:p14="http://schemas.microsoft.com/office/powerpoint/2010/main" val="4254358475"/>
              </p:ext>
            </p:extLst>
          </p:nvPr>
        </p:nvGraphicFramePr>
        <p:xfrm>
          <a:off x="450781" y="1583703"/>
          <a:ext cx="7948501" cy="3742441"/>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 Box 29">
            <a:extLst>
              <a:ext uri="{FF2B5EF4-FFF2-40B4-BE49-F238E27FC236}">
                <a16:creationId xmlns:a16="http://schemas.microsoft.com/office/drawing/2014/main" id="{3BFAAD59-9282-404E-89DE-7663EE61CF3E}"/>
              </a:ext>
            </a:extLst>
          </p:cNvPr>
          <p:cNvSpPr txBox="1">
            <a:spLocks noChangeArrowheads="1"/>
          </p:cNvSpPr>
          <p:nvPr/>
        </p:nvSpPr>
        <p:spPr bwMode="auto">
          <a:xfrm>
            <a:off x="450781" y="5450879"/>
            <a:ext cx="8215965" cy="425758"/>
          </a:xfrm>
          <a:prstGeom prst="rect">
            <a:avLst/>
          </a:prstGeom>
          <a:noFill/>
          <a:ln w="9525" algn="ctr">
            <a:noFill/>
            <a:miter lim="800000"/>
            <a:headEnd/>
            <a:tailEnd/>
          </a:ln>
        </p:spPr>
        <p:txBody>
          <a:bodyPr wrap="square" anchor="b">
            <a:spAutoFit/>
          </a:bodyPr>
          <a:lstStyle/>
          <a:p>
            <a:pPr algn="ctr">
              <a:lnSpc>
                <a:spcPts val="1300"/>
              </a:lnSpc>
            </a:pPr>
            <a:r>
              <a:rPr lang="en-US" altLang="en-US" sz="1050" dirty="0"/>
              <a:t>*’</a:t>
            </a:r>
            <a:r>
              <a:rPr lang="en-US" altLang="en-US" sz="1100" dirty="0"/>
              <a:t>Subscriptions’ includes Netflix, Hulu, Amazon, Network Standalones (HBO Now, CBS All Access, etc.) and </a:t>
            </a:r>
            <a:r>
              <a:rPr lang="en-US" altLang="en-US" sz="1100" dirty="0" err="1"/>
              <a:t>vMVPDs</a:t>
            </a:r>
            <a:r>
              <a:rPr lang="en-US" altLang="en-US" sz="1100" dirty="0"/>
              <a:t> (Sling, YouTube TV, </a:t>
            </a:r>
            <a:r>
              <a:rPr lang="en-US" altLang="en-US" sz="1100" dirty="0" err="1"/>
              <a:t>etc</a:t>
            </a:r>
            <a:r>
              <a:rPr lang="en-US" altLang="en-US" sz="1100" dirty="0"/>
              <a:t>)</a:t>
            </a:r>
          </a:p>
        </p:txBody>
      </p:sp>
      <p:sp>
        <p:nvSpPr>
          <p:cNvPr id="6" name="Text Placeholder 4">
            <a:extLst>
              <a:ext uri="{FF2B5EF4-FFF2-40B4-BE49-F238E27FC236}">
                <a16:creationId xmlns:a16="http://schemas.microsoft.com/office/drawing/2014/main" id="{D50F1D03-FA11-403A-B9C4-1F9E5AB1A981}"/>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2350330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8D388-70B2-4871-B180-9F911F6E40B7}"/>
              </a:ext>
            </a:extLst>
          </p:cNvPr>
          <p:cNvSpPr>
            <a:spLocks noGrp="1"/>
          </p:cNvSpPr>
          <p:nvPr>
            <p:ph type="ctrTitle"/>
          </p:nvPr>
        </p:nvSpPr>
        <p:spPr/>
        <p:txBody>
          <a:bodyPr/>
          <a:lstStyle/>
          <a:p>
            <a:r>
              <a:rPr lang="en-US" dirty="0"/>
              <a:t>However, Consumers Actually Only Watch Half Of The Subscription Video Services That They Have Access To</a:t>
            </a:r>
          </a:p>
        </p:txBody>
      </p:sp>
      <p:sp>
        <p:nvSpPr>
          <p:cNvPr id="3" name="Text Placeholder 2">
            <a:extLst>
              <a:ext uri="{FF2B5EF4-FFF2-40B4-BE49-F238E27FC236}">
                <a16:creationId xmlns:a16="http://schemas.microsoft.com/office/drawing/2014/main" id="{263B7D3A-3B72-467E-AB5D-3A184F602B49}"/>
              </a:ext>
            </a:extLst>
          </p:cNvPr>
          <p:cNvSpPr>
            <a:spLocks noGrp="1"/>
          </p:cNvSpPr>
          <p:nvPr>
            <p:ph type="body" sz="quarter" idx="13"/>
          </p:nvPr>
        </p:nvSpPr>
        <p:spPr>
          <a:xfrm>
            <a:off x="115454" y="1578254"/>
            <a:ext cx="8805334" cy="368686"/>
          </a:xfrm>
        </p:spPr>
        <p:txBody>
          <a:bodyPr/>
          <a:lstStyle/>
          <a:p>
            <a:r>
              <a:rPr lang="en-US" u="sng" dirty="0"/>
              <a:t>Number of Services Available to Me* vs. Number of Services I Watch Regularly</a:t>
            </a:r>
          </a:p>
        </p:txBody>
      </p:sp>
      <p:sp>
        <p:nvSpPr>
          <p:cNvPr id="4" name="Text Placeholder 3">
            <a:extLst>
              <a:ext uri="{FF2B5EF4-FFF2-40B4-BE49-F238E27FC236}">
                <a16:creationId xmlns:a16="http://schemas.microsoft.com/office/drawing/2014/main" id="{E7B57DD2-34B1-4572-A8AD-608B316B9C02}"/>
              </a:ext>
            </a:extLst>
          </p:cNvPr>
          <p:cNvSpPr>
            <a:spLocks noGrp="1"/>
          </p:cNvSpPr>
          <p:nvPr>
            <p:ph type="body" sz="quarter" idx="14"/>
          </p:nvPr>
        </p:nvSpPr>
        <p:spPr>
          <a:xfrm>
            <a:off x="193604" y="6316663"/>
            <a:ext cx="7403821" cy="236537"/>
          </a:xfrm>
        </p:spPr>
        <p:txBody>
          <a:bodyPr/>
          <a:lstStyle/>
          <a:p>
            <a:r>
              <a:rPr lang="en-US" sz="800" dirty="0"/>
              <a:t>Source: PwC Consumer Intelligence Services video survey, 2017 from “Consumer Intelligence Series: I stream, you stream” Report.</a:t>
            </a:r>
          </a:p>
          <a:p>
            <a:r>
              <a:rPr lang="en-US" sz="800" dirty="0"/>
              <a:t>© 2017 PricewaterhouseCoopers LLP, a Delaware limited liability partnership. *Due to heightened levels of password sharing, PwC reports on access to a service rather than subscription to a service. * Reflects Cable/Telco/Satellite subscribers</a:t>
            </a:r>
          </a:p>
        </p:txBody>
      </p:sp>
      <p:grpSp>
        <p:nvGrpSpPr>
          <p:cNvPr id="12" name="Group 11">
            <a:extLst>
              <a:ext uri="{FF2B5EF4-FFF2-40B4-BE49-F238E27FC236}">
                <a16:creationId xmlns:a16="http://schemas.microsoft.com/office/drawing/2014/main" id="{9AE39B29-0C9E-4879-B143-6A4A598E90E1}"/>
              </a:ext>
            </a:extLst>
          </p:cNvPr>
          <p:cNvGrpSpPr/>
          <p:nvPr/>
        </p:nvGrpSpPr>
        <p:grpSpPr>
          <a:xfrm>
            <a:off x="1761835" y="2277418"/>
            <a:ext cx="2942257" cy="509709"/>
            <a:chOff x="2020915" y="2277418"/>
            <a:chExt cx="2942257" cy="509709"/>
          </a:xfrm>
        </p:grpSpPr>
        <p:cxnSp>
          <p:nvCxnSpPr>
            <p:cNvPr id="7" name="Straight Connector 6">
              <a:extLst>
                <a:ext uri="{FF2B5EF4-FFF2-40B4-BE49-F238E27FC236}">
                  <a16:creationId xmlns:a16="http://schemas.microsoft.com/office/drawing/2014/main" id="{53DCD643-9E55-42B2-B6F3-33CAAC236C52}"/>
                </a:ext>
              </a:extLst>
            </p:cNvPr>
            <p:cNvCxnSpPr/>
            <p:nvPr/>
          </p:nvCxnSpPr>
          <p:spPr>
            <a:xfrm>
              <a:off x="2020915" y="2532272"/>
              <a:ext cx="332051"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FFAEA530-811E-4467-9441-79E367FD9844}"/>
                </a:ext>
              </a:extLst>
            </p:cNvPr>
            <p:cNvSpPr txBox="1"/>
            <p:nvPr/>
          </p:nvSpPr>
          <p:spPr>
            <a:xfrm>
              <a:off x="2447714" y="2277418"/>
              <a:ext cx="2515458" cy="509709"/>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Trebuchet MS"/>
                  <a:ea typeface="+mn-ea"/>
                  <a:cs typeface="+mn-cs"/>
                </a:rPr>
                <a:t>Average Number of Services Regularly Watched </a:t>
              </a:r>
            </a:p>
          </p:txBody>
        </p:sp>
      </p:grpSp>
      <p:grpSp>
        <p:nvGrpSpPr>
          <p:cNvPr id="11" name="Group 10">
            <a:extLst>
              <a:ext uri="{FF2B5EF4-FFF2-40B4-BE49-F238E27FC236}">
                <a16:creationId xmlns:a16="http://schemas.microsoft.com/office/drawing/2014/main" id="{206316C7-817A-4806-84ED-EEE22F052639}"/>
              </a:ext>
            </a:extLst>
          </p:cNvPr>
          <p:cNvGrpSpPr/>
          <p:nvPr/>
        </p:nvGrpSpPr>
        <p:grpSpPr>
          <a:xfrm>
            <a:off x="4505035" y="2286051"/>
            <a:ext cx="2915659" cy="492443"/>
            <a:chOff x="4764115" y="2290865"/>
            <a:chExt cx="2915659" cy="492443"/>
          </a:xfrm>
        </p:grpSpPr>
        <p:cxnSp>
          <p:nvCxnSpPr>
            <p:cNvPr id="8" name="Straight Connector 7">
              <a:extLst>
                <a:ext uri="{FF2B5EF4-FFF2-40B4-BE49-F238E27FC236}">
                  <a16:creationId xmlns:a16="http://schemas.microsoft.com/office/drawing/2014/main" id="{9F1D7EE3-00B7-4FBD-8D13-7FDBB53A2458}"/>
                </a:ext>
              </a:extLst>
            </p:cNvPr>
            <p:cNvCxnSpPr/>
            <p:nvPr/>
          </p:nvCxnSpPr>
          <p:spPr>
            <a:xfrm>
              <a:off x="4764115" y="2537086"/>
              <a:ext cx="332051"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8A0C8CD0-4C76-4C2E-864F-60B2D5B51A3C}"/>
                </a:ext>
              </a:extLst>
            </p:cNvPr>
            <p:cNvSpPr txBox="1"/>
            <p:nvPr/>
          </p:nvSpPr>
          <p:spPr>
            <a:xfrm>
              <a:off x="5164316" y="2290865"/>
              <a:ext cx="2515458" cy="492443"/>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rebuchet MS"/>
                  <a:ea typeface="+mn-ea"/>
                  <a:cs typeface="+mn-cs"/>
                </a:rPr>
                <a:t>Number of Services Available to Me</a:t>
              </a:r>
            </a:p>
          </p:txBody>
        </p:sp>
      </p:grpSp>
      <p:sp>
        <p:nvSpPr>
          <p:cNvPr id="13" name="TextBox 12">
            <a:extLst>
              <a:ext uri="{FF2B5EF4-FFF2-40B4-BE49-F238E27FC236}">
                <a16:creationId xmlns:a16="http://schemas.microsoft.com/office/drawing/2014/main" id="{B7A7A137-C1AF-4D90-AFD1-38E071BE8DE4}"/>
              </a:ext>
            </a:extLst>
          </p:cNvPr>
          <p:cNvSpPr txBox="1"/>
          <p:nvPr/>
        </p:nvSpPr>
        <p:spPr>
          <a:xfrm>
            <a:off x="670599" y="3193574"/>
            <a:ext cx="1419911" cy="492443"/>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rebuchet MS"/>
                <a:ea typeface="+mn-ea"/>
                <a:cs typeface="+mn-cs"/>
              </a:rPr>
              <a:t>Traditional Pay TV Subscribers</a:t>
            </a:r>
            <a:r>
              <a:rPr kumimoji="0" lang="en-US" sz="1050" b="1" i="0" u="none" strike="noStrike" kern="1200" cap="none" spc="0" normalizeH="0" baseline="0" noProof="0" dirty="0">
                <a:ln>
                  <a:noFill/>
                </a:ln>
                <a:solidFill>
                  <a:prstClr val="black"/>
                </a:solidFill>
                <a:effectLst/>
                <a:uLnTx/>
                <a:uFillTx/>
                <a:latin typeface="Trebuchet MS"/>
                <a:ea typeface="+mn-ea"/>
                <a:cs typeface="+mn-cs"/>
              </a:rPr>
              <a:t>*</a:t>
            </a:r>
            <a:endParaRPr kumimoji="0" lang="en-US" sz="13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246CE2B8-7CF6-4F02-9444-83CC44A8CF3C}"/>
              </a:ext>
            </a:extLst>
          </p:cNvPr>
          <p:cNvSpPr txBox="1"/>
          <p:nvPr/>
        </p:nvSpPr>
        <p:spPr>
          <a:xfrm>
            <a:off x="670599" y="4113605"/>
            <a:ext cx="1419911" cy="292388"/>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rebuchet MS"/>
                <a:ea typeface="+mn-ea"/>
                <a:cs typeface="+mn-cs"/>
              </a:rPr>
              <a:t>Cord Trimmers</a:t>
            </a:r>
          </a:p>
        </p:txBody>
      </p:sp>
      <p:sp>
        <p:nvSpPr>
          <p:cNvPr id="15" name="TextBox 14">
            <a:extLst>
              <a:ext uri="{FF2B5EF4-FFF2-40B4-BE49-F238E27FC236}">
                <a16:creationId xmlns:a16="http://schemas.microsoft.com/office/drawing/2014/main" id="{9315EA02-8BC8-4BC2-9802-809A84CEF213}"/>
              </a:ext>
            </a:extLst>
          </p:cNvPr>
          <p:cNvSpPr txBox="1"/>
          <p:nvPr/>
        </p:nvSpPr>
        <p:spPr>
          <a:xfrm>
            <a:off x="670599" y="4833581"/>
            <a:ext cx="1419911" cy="492443"/>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rebuchet MS"/>
                <a:ea typeface="+mn-ea"/>
                <a:cs typeface="+mn-cs"/>
              </a:rPr>
              <a:t>Cord Cutters + Cord Nevers</a:t>
            </a:r>
          </a:p>
        </p:txBody>
      </p:sp>
      <p:cxnSp>
        <p:nvCxnSpPr>
          <p:cNvPr id="16" name="Straight Connector 15">
            <a:extLst>
              <a:ext uri="{FF2B5EF4-FFF2-40B4-BE49-F238E27FC236}">
                <a16:creationId xmlns:a16="http://schemas.microsoft.com/office/drawing/2014/main" id="{D94EB54A-ACCC-439F-962C-68DEA8EC355E}"/>
              </a:ext>
            </a:extLst>
          </p:cNvPr>
          <p:cNvCxnSpPr/>
          <p:nvPr/>
        </p:nvCxnSpPr>
        <p:spPr>
          <a:xfrm>
            <a:off x="2139030" y="3439795"/>
            <a:ext cx="2973288"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B39EFE05-6874-417C-BC37-CEC45C6C0FE5}"/>
              </a:ext>
            </a:extLst>
          </p:cNvPr>
          <p:cNvCxnSpPr/>
          <p:nvPr/>
        </p:nvCxnSpPr>
        <p:spPr>
          <a:xfrm>
            <a:off x="2134486" y="4259799"/>
            <a:ext cx="3957447"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4E89921B-4F2B-486A-8582-84B752C347FB}"/>
              </a:ext>
            </a:extLst>
          </p:cNvPr>
          <p:cNvCxnSpPr/>
          <p:nvPr/>
        </p:nvCxnSpPr>
        <p:spPr>
          <a:xfrm>
            <a:off x="2134486" y="5079802"/>
            <a:ext cx="2702989"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a:extLst>
              <a:ext uri="{FF2B5EF4-FFF2-40B4-BE49-F238E27FC236}">
                <a16:creationId xmlns:a16="http://schemas.microsoft.com/office/drawing/2014/main" id="{0278E8BD-B49A-438F-970D-73C2AA6ABC08}"/>
              </a:ext>
            </a:extLst>
          </p:cNvPr>
          <p:cNvCxnSpPr>
            <a:cxnSpLocks/>
          </p:cNvCxnSpPr>
          <p:nvPr/>
        </p:nvCxnSpPr>
        <p:spPr>
          <a:xfrm flipV="1">
            <a:off x="5112318" y="3345235"/>
            <a:ext cx="0" cy="189121"/>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a:extLst>
              <a:ext uri="{FF2B5EF4-FFF2-40B4-BE49-F238E27FC236}">
                <a16:creationId xmlns:a16="http://schemas.microsoft.com/office/drawing/2014/main" id="{019A2B48-3C2C-4DB7-AE52-6A2CFD4525F8}"/>
              </a:ext>
            </a:extLst>
          </p:cNvPr>
          <p:cNvCxnSpPr>
            <a:cxnSpLocks/>
          </p:cNvCxnSpPr>
          <p:nvPr/>
        </p:nvCxnSpPr>
        <p:spPr>
          <a:xfrm flipV="1">
            <a:off x="6069942" y="4165239"/>
            <a:ext cx="0" cy="189121"/>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2" name="Straight Connector 21">
            <a:extLst>
              <a:ext uri="{FF2B5EF4-FFF2-40B4-BE49-F238E27FC236}">
                <a16:creationId xmlns:a16="http://schemas.microsoft.com/office/drawing/2014/main" id="{5581E0FD-6FBA-464A-80D5-3013102510D4}"/>
              </a:ext>
            </a:extLst>
          </p:cNvPr>
          <p:cNvCxnSpPr>
            <a:cxnSpLocks/>
          </p:cNvCxnSpPr>
          <p:nvPr/>
        </p:nvCxnSpPr>
        <p:spPr>
          <a:xfrm flipV="1">
            <a:off x="4830267" y="4985242"/>
            <a:ext cx="0" cy="189121"/>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3" name="Straight Connector 22">
            <a:extLst>
              <a:ext uri="{FF2B5EF4-FFF2-40B4-BE49-F238E27FC236}">
                <a16:creationId xmlns:a16="http://schemas.microsoft.com/office/drawing/2014/main" id="{0C6BB978-7F9E-4689-8138-7BCB5A1A1AEB}"/>
              </a:ext>
            </a:extLst>
          </p:cNvPr>
          <p:cNvCxnSpPr/>
          <p:nvPr/>
        </p:nvCxnSpPr>
        <p:spPr>
          <a:xfrm>
            <a:off x="5096074" y="3421659"/>
            <a:ext cx="245726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3F204E8B-B5EC-4E95-983A-97D70D4CD9A8}"/>
              </a:ext>
            </a:extLst>
          </p:cNvPr>
          <p:cNvCxnSpPr/>
          <p:nvPr/>
        </p:nvCxnSpPr>
        <p:spPr>
          <a:xfrm>
            <a:off x="6108257" y="4242803"/>
            <a:ext cx="2702989"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F2D792DB-3E8E-49DE-925C-CD456547268E}"/>
              </a:ext>
            </a:extLst>
          </p:cNvPr>
          <p:cNvCxnSpPr/>
          <p:nvPr/>
        </p:nvCxnSpPr>
        <p:spPr>
          <a:xfrm>
            <a:off x="4865977" y="5079802"/>
            <a:ext cx="245726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95D2086E-1D75-4F8E-99DB-854758229122}"/>
              </a:ext>
            </a:extLst>
          </p:cNvPr>
          <p:cNvCxnSpPr>
            <a:cxnSpLocks/>
          </p:cNvCxnSpPr>
          <p:nvPr/>
        </p:nvCxnSpPr>
        <p:spPr>
          <a:xfrm flipV="1">
            <a:off x="7559822" y="3334999"/>
            <a:ext cx="0" cy="189121"/>
          </a:xfrm>
          <a:prstGeom prst="line">
            <a:avLst/>
          </a:prstGeom>
          <a:ln>
            <a:solidFill>
              <a:schemeClr val="tx1">
                <a:lumMod val="65000"/>
                <a:lumOff val="35000"/>
              </a:schemeClr>
            </a:solidFill>
          </a:ln>
        </p:spPr>
        <p:style>
          <a:lnRef idx="2">
            <a:schemeClr val="accent2"/>
          </a:lnRef>
          <a:fillRef idx="0">
            <a:schemeClr val="accent2"/>
          </a:fillRef>
          <a:effectRef idx="1">
            <a:schemeClr val="accent2"/>
          </a:effectRef>
          <a:fontRef idx="minor">
            <a:schemeClr val="tx1"/>
          </a:fontRef>
        </p:style>
      </p:cxnSp>
      <p:cxnSp>
        <p:nvCxnSpPr>
          <p:cNvPr id="29" name="Straight Connector 28">
            <a:extLst>
              <a:ext uri="{FF2B5EF4-FFF2-40B4-BE49-F238E27FC236}">
                <a16:creationId xmlns:a16="http://schemas.microsoft.com/office/drawing/2014/main" id="{3BD85392-3264-44EB-B3FD-AB3DC9F56C7D}"/>
              </a:ext>
            </a:extLst>
          </p:cNvPr>
          <p:cNvCxnSpPr>
            <a:cxnSpLocks/>
          </p:cNvCxnSpPr>
          <p:nvPr/>
        </p:nvCxnSpPr>
        <p:spPr>
          <a:xfrm flipV="1">
            <a:off x="8844986" y="4156140"/>
            <a:ext cx="0" cy="189121"/>
          </a:xfrm>
          <a:prstGeom prst="line">
            <a:avLst/>
          </a:prstGeom>
          <a:ln>
            <a:solidFill>
              <a:schemeClr val="tx1">
                <a:lumMod val="65000"/>
                <a:lumOff val="35000"/>
              </a:schemeClr>
            </a:solidFill>
          </a:ln>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a16="http://schemas.microsoft.com/office/drawing/2014/main" id="{545D41F0-D0F1-4E93-BF36-A1A435A4D485}"/>
              </a:ext>
            </a:extLst>
          </p:cNvPr>
          <p:cNvCxnSpPr>
            <a:cxnSpLocks/>
          </p:cNvCxnSpPr>
          <p:nvPr/>
        </p:nvCxnSpPr>
        <p:spPr>
          <a:xfrm flipV="1">
            <a:off x="7357378" y="4988651"/>
            <a:ext cx="0" cy="189121"/>
          </a:xfrm>
          <a:prstGeom prst="line">
            <a:avLst/>
          </a:prstGeom>
          <a:ln>
            <a:solidFill>
              <a:schemeClr val="tx1">
                <a:lumMod val="65000"/>
                <a:lumOff val="35000"/>
              </a:schemeClr>
            </a:solidFill>
          </a:ln>
        </p:spPr>
        <p:style>
          <a:lnRef idx="2">
            <a:schemeClr val="accent2"/>
          </a:lnRef>
          <a:fillRef idx="0">
            <a:schemeClr val="accent2"/>
          </a:fillRef>
          <a:effectRef idx="1">
            <a:schemeClr val="accent2"/>
          </a:effectRef>
          <a:fontRef idx="minor">
            <a:schemeClr val="tx1"/>
          </a:fontRef>
        </p:style>
      </p:cxnSp>
      <p:sp>
        <p:nvSpPr>
          <p:cNvPr id="31" name="TextBox 30">
            <a:extLst>
              <a:ext uri="{FF2B5EF4-FFF2-40B4-BE49-F238E27FC236}">
                <a16:creationId xmlns:a16="http://schemas.microsoft.com/office/drawing/2014/main" id="{9D94BCE7-9C2B-45EA-99A0-6A6C205B2DE5}"/>
              </a:ext>
            </a:extLst>
          </p:cNvPr>
          <p:cNvSpPr txBox="1"/>
          <p:nvPr/>
        </p:nvSpPr>
        <p:spPr>
          <a:xfrm>
            <a:off x="4872452" y="3007192"/>
            <a:ext cx="297236" cy="400110"/>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rebuchet MS"/>
                <a:ea typeface="+mn-ea"/>
                <a:cs typeface="+mn-cs"/>
              </a:rPr>
              <a:t>2</a:t>
            </a:r>
          </a:p>
        </p:txBody>
      </p:sp>
      <p:sp>
        <p:nvSpPr>
          <p:cNvPr id="32" name="TextBox 31">
            <a:extLst>
              <a:ext uri="{FF2B5EF4-FFF2-40B4-BE49-F238E27FC236}">
                <a16:creationId xmlns:a16="http://schemas.microsoft.com/office/drawing/2014/main" id="{244111CB-127F-4C55-BC42-535F4FF90A1C}"/>
              </a:ext>
            </a:extLst>
          </p:cNvPr>
          <p:cNvSpPr txBox="1"/>
          <p:nvPr/>
        </p:nvSpPr>
        <p:spPr>
          <a:xfrm>
            <a:off x="5602848" y="3881721"/>
            <a:ext cx="637152" cy="323622"/>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rebuchet MS"/>
                <a:ea typeface="+mn-ea"/>
                <a:cs typeface="+mn-cs"/>
              </a:rPr>
              <a:t>2.8</a:t>
            </a:r>
          </a:p>
        </p:txBody>
      </p:sp>
      <p:sp>
        <p:nvSpPr>
          <p:cNvPr id="33" name="TextBox 32">
            <a:extLst>
              <a:ext uri="{FF2B5EF4-FFF2-40B4-BE49-F238E27FC236}">
                <a16:creationId xmlns:a16="http://schemas.microsoft.com/office/drawing/2014/main" id="{7217B198-707B-462B-97AB-E67E7C034504}"/>
              </a:ext>
            </a:extLst>
          </p:cNvPr>
          <p:cNvSpPr txBox="1"/>
          <p:nvPr/>
        </p:nvSpPr>
        <p:spPr>
          <a:xfrm>
            <a:off x="4319346" y="4683525"/>
            <a:ext cx="579229" cy="391582"/>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rebuchet MS"/>
                <a:ea typeface="+mn-ea"/>
                <a:cs typeface="+mn-cs"/>
              </a:rPr>
              <a:t>1.8</a:t>
            </a:r>
          </a:p>
        </p:txBody>
      </p:sp>
      <p:sp>
        <p:nvSpPr>
          <p:cNvPr id="35" name="TextBox 34">
            <a:extLst>
              <a:ext uri="{FF2B5EF4-FFF2-40B4-BE49-F238E27FC236}">
                <a16:creationId xmlns:a16="http://schemas.microsoft.com/office/drawing/2014/main" id="{2FE49102-9E43-492B-B2CF-00DAAE60E96D}"/>
              </a:ext>
            </a:extLst>
          </p:cNvPr>
          <p:cNvSpPr txBox="1"/>
          <p:nvPr/>
        </p:nvSpPr>
        <p:spPr>
          <a:xfrm>
            <a:off x="7038136" y="3007192"/>
            <a:ext cx="637152" cy="400110"/>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Trebuchet MS"/>
                <a:ea typeface="+mn-ea"/>
                <a:cs typeface="+mn-cs"/>
              </a:rPr>
              <a:t>3.8</a:t>
            </a:r>
          </a:p>
        </p:txBody>
      </p:sp>
      <p:sp>
        <p:nvSpPr>
          <p:cNvPr id="36" name="TextBox 35">
            <a:extLst>
              <a:ext uri="{FF2B5EF4-FFF2-40B4-BE49-F238E27FC236}">
                <a16:creationId xmlns:a16="http://schemas.microsoft.com/office/drawing/2014/main" id="{A6CD4940-AAB4-48A9-886D-597C87522888}"/>
              </a:ext>
            </a:extLst>
          </p:cNvPr>
          <p:cNvSpPr txBox="1"/>
          <p:nvPr/>
        </p:nvSpPr>
        <p:spPr>
          <a:xfrm>
            <a:off x="8296008" y="3843477"/>
            <a:ext cx="637152" cy="400110"/>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Trebuchet MS"/>
                <a:ea typeface="+mn-ea"/>
                <a:cs typeface="+mn-cs"/>
              </a:rPr>
              <a:t>5.3</a:t>
            </a:r>
          </a:p>
        </p:txBody>
      </p:sp>
      <p:sp>
        <p:nvSpPr>
          <p:cNvPr id="37" name="TextBox 36">
            <a:extLst>
              <a:ext uri="{FF2B5EF4-FFF2-40B4-BE49-F238E27FC236}">
                <a16:creationId xmlns:a16="http://schemas.microsoft.com/office/drawing/2014/main" id="{651D90CF-64D8-449B-9DC8-A7DADAC04B1E}"/>
              </a:ext>
            </a:extLst>
          </p:cNvPr>
          <p:cNvSpPr txBox="1"/>
          <p:nvPr/>
        </p:nvSpPr>
        <p:spPr>
          <a:xfrm>
            <a:off x="6849340" y="4679261"/>
            <a:ext cx="637152" cy="400110"/>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Trebuchet MS"/>
                <a:ea typeface="+mn-ea"/>
                <a:cs typeface="+mn-cs"/>
              </a:rPr>
              <a:t>3.2</a:t>
            </a:r>
          </a:p>
        </p:txBody>
      </p:sp>
      <p:sp>
        <p:nvSpPr>
          <p:cNvPr id="34" name="Text Placeholder 4">
            <a:extLst>
              <a:ext uri="{FF2B5EF4-FFF2-40B4-BE49-F238E27FC236}">
                <a16:creationId xmlns:a16="http://schemas.microsoft.com/office/drawing/2014/main" id="{0A6CED4D-5BE7-48CF-8A1F-98BF3FAFCB55}"/>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873133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758382" cy="900134"/>
          </a:xfrm>
        </p:spPr>
        <p:txBody>
          <a:bodyPr>
            <a:noAutofit/>
          </a:bodyPr>
          <a:lstStyle/>
          <a:p>
            <a:r>
              <a:rPr lang="en-US" dirty="0"/>
              <a:t>Millennials And Gen X Are Most Likely To Be Streaming OTT Content And Are Highly Likely To Have 4+ Subscriptions</a:t>
            </a:r>
            <a:endParaRPr lang="en-US" u="sng" dirty="0">
              <a:solidFill>
                <a:schemeClr val="tx1"/>
              </a:solidFill>
            </a:endParaRPr>
          </a:p>
        </p:txBody>
      </p:sp>
      <p:sp>
        <p:nvSpPr>
          <p:cNvPr id="45" name="Text Placeholder 3">
            <a:extLst>
              <a:ext uri="{FF2B5EF4-FFF2-40B4-BE49-F238E27FC236}">
                <a16:creationId xmlns:a16="http://schemas.microsoft.com/office/drawing/2014/main" id="{006C7881-821F-4D5C-8696-FCC69E000479}"/>
              </a:ext>
            </a:extLst>
          </p:cNvPr>
          <p:cNvSpPr txBox="1">
            <a:spLocks/>
          </p:cNvSpPr>
          <p:nvPr/>
        </p:nvSpPr>
        <p:spPr>
          <a:xfrm>
            <a:off x="200435" y="6566660"/>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2017 SNL Kagan, a division of S&amp;P Global Market Intelligence</a:t>
            </a:r>
          </a:p>
        </p:txBody>
      </p:sp>
      <p:sp>
        <p:nvSpPr>
          <p:cNvPr id="3" name="TextBox 2">
            <a:extLst>
              <a:ext uri="{FF2B5EF4-FFF2-40B4-BE49-F238E27FC236}">
                <a16:creationId xmlns:a16="http://schemas.microsoft.com/office/drawing/2014/main" id="{49FAFC3B-9EA9-4C26-A555-D2692A8D3B28}"/>
              </a:ext>
            </a:extLst>
          </p:cNvPr>
          <p:cNvSpPr txBox="1"/>
          <p:nvPr/>
        </p:nvSpPr>
        <p:spPr>
          <a:xfrm>
            <a:off x="200436" y="1981200"/>
            <a:ext cx="4371564" cy="954107"/>
          </a:xfrm>
          <a:prstGeom prst="rect">
            <a:avLst/>
          </a:prstGeom>
          <a:noFill/>
        </p:spPr>
        <p:txBody>
          <a:bodyPr wrap="square" rtlCol="0">
            <a:spAutoFit/>
          </a:bodyPr>
          <a:lstStyle/>
          <a:p>
            <a:pPr lvl="1" algn="ctr"/>
            <a:r>
              <a:rPr lang="en-US" sz="1400" b="1" dirty="0"/>
              <a:t>SVOD usage is seen across all generations, with heaviest concentration in Millennials &amp; Gen Z</a:t>
            </a:r>
          </a:p>
          <a:p>
            <a:pPr marL="800100" lvl="1" indent="-342900" algn="ctr">
              <a:buAutoNum type="arabicPeriod"/>
            </a:pPr>
            <a:endParaRPr lang="en-US" sz="1400" b="1" dirty="0"/>
          </a:p>
        </p:txBody>
      </p:sp>
      <p:sp>
        <p:nvSpPr>
          <p:cNvPr id="6" name="TextBox 5">
            <a:extLst>
              <a:ext uri="{FF2B5EF4-FFF2-40B4-BE49-F238E27FC236}">
                <a16:creationId xmlns:a16="http://schemas.microsoft.com/office/drawing/2014/main" id="{BD6A87E8-F237-4AAA-9A54-85C77239F148}"/>
              </a:ext>
            </a:extLst>
          </p:cNvPr>
          <p:cNvSpPr txBox="1"/>
          <p:nvPr/>
        </p:nvSpPr>
        <p:spPr>
          <a:xfrm>
            <a:off x="5181600" y="1886930"/>
            <a:ext cx="3443518" cy="523220"/>
          </a:xfrm>
          <a:prstGeom prst="rect">
            <a:avLst/>
          </a:prstGeom>
          <a:noFill/>
        </p:spPr>
        <p:txBody>
          <a:bodyPr wrap="square" rtlCol="0">
            <a:spAutoFit/>
          </a:bodyPr>
          <a:lstStyle/>
          <a:p>
            <a:pPr algn="ctr"/>
            <a:r>
              <a:rPr lang="en-US" sz="1400" b="1" dirty="0"/>
              <a:t>The # of subs is highest for the younger generations</a:t>
            </a:r>
          </a:p>
        </p:txBody>
      </p:sp>
      <p:sp>
        <p:nvSpPr>
          <p:cNvPr id="8" name="TextBox 7">
            <a:extLst>
              <a:ext uri="{FF2B5EF4-FFF2-40B4-BE49-F238E27FC236}">
                <a16:creationId xmlns:a16="http://schemas.microsoft.com/office/drawing/2014/main" id="{30693310-2958-4A74-AA87-B95DAAA71FBE}"/>
              </a:ext>
            </a:extLst>
          </p:cNvPr>
          <p:cNvSpPr txBox="1"/>
          <p:nvPr/>
        </p:nvSpPr>
        <p:spPr>
          <a:xfrm>
            <a:off x="1529241" y="5089760"/>
            <a:ext cx="2433680" cy="215444"/>
          </a:xfrm>
          <a:prstGeom prst="rect">
            <a:avLst/>
          </a:prstGeom>
          <a:noFill/>
        </p:spPr>
        <p:txBody>
          <a:bodyPr wrap="none" rtlCol="0">
            <a:spAutoFit/>
          </a:bodyPr>
          <a:lstStyle/>
          <a:p>
            <a:r>
              <a:rPr lang="en-US" sz="800" dirty="0"/>
              <a:t>Indices are to population size of each generation</a:t>
            </a:r>
          </a:p>
        </p:txBody>
      </p:sp>
      <p:graphicFrame>
        <p:nvGraphicFramePr>
          <p:cNvPr id="14" name="Chart 13">
            <a:extLst>
              <a:ext uri="{FF2B5EF4-FFF2-40B4-BE49-F238E27FC236}">
                <a16:creationId xmlns:a16="http://schemas.microsoft.com/office/drawing/2014/main" id="{5B1F28F2-7E5A-4F28-9C2F-747AC080E458}"/>
              </a:ext>
            </a:extLst>
          </p:cNvPr>
          <p:cNvGraphicFramePr/>
          <p:nvPr>
            <p:extLst>
              <p:ext uri="{D42A27DB-BD31-4B8C-83A1-F6EECF244321}">
                <p14:modId xmlns:p14="http://schemas.microsoft.com/office/powerpoint/2010/main" val="1049820775"/>
              </p:ext>
            </p:extLst>
          </p:nvPr>
        </p:nvGraphicFramePr>
        <p:xfrm>
          <a:off x="1155868" y="2576854"/>
          <a:ext cx="3180425" cy="272816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55F7523-0C4A-4A5D-8AA5-D4F3B9A78A04}"/>
              </a:ext>
            </a:extLst>
          </p:cNvPr>
          <p:cNvSpPr txBox="1"/>
          <p:nvPr/>
        </p:nvSpPr>
        <p:spPr>
          <a:xfrm>
            <a:off x="3047885" y="3777706"/>
            <a:ext cx="503664" cy="369332"/>
          </a:xfrm>
          <a:prstGeom prst="rect">
            <a:avLst/>
          </a:prstGeom>
          <a:noFill/>
        </p:spPr>
        <p:txBody>
          <a:bodyPr wrap="none" rtlCol="0">
            <a:spAutoFit/>
          </a:bodyPr>
          <a:lstStyle/>
          <a:p>
            <a:pPr algn="ctr"/>
            <a:r>
              <a:rPr lang="en-US" sz="900" dirty="0">
                <a:solidFill>
                  <a:schemeClr val="bg1"/>
                </a:solidFill>
              </a:rPr>
              <a:t>(129 </a:t>
            </a:r>
          </a:p>
          <a:p>
            <a:pPr algn="ctr"/>
            <a:r>
              <a:rPr lang="en-US" sz="900" dirty="0">
                <a:solidFill>
                  <a:schemeClr val="bg1"/>
                </a:solidFill>
              </a:rPr>
              <a:t> Index)</a:t>
            </a:r>
          </a:p>
        </p:txBody>
      </p:sp>
      <p:sp>
        <p:nvSpPr>
          <p:cNvPr id="10" name="TextBox 9">
            <a:extLst>
              <a:ext uri="{FF2B5EF4-FFF2-40B4-BE49-F238E27FC236}">
                <a16:creationId xmlns:a16="http://schemas.microsoft.com/office/drawing/2014/main" id="{4F75C3BD-4534-493D-97EC-D8B46B4C3404}"/>
              </a:ext>
            </a:extLst>
          </p:cNvPr>
          <p:cNvSpPr txBox="1"/>
          <p:nvPr/>
        </p:nvSpPr>
        <p:spPr>
          <a:xfrm>
            <a:off x="2072847" y="4200203"/>
            <a:ext cx="626742" cy="369332"/>
          </a:xfrm>
          <a:prstGeom prst="rect">
            <a:avLst/>
          </a:prstGeom>
          <a:noFill/>
        </p:spPr>
        <p:txBody>
          <a:bodyPr wrap="square" rtlCol="0">
            <a:spAutoFit/>
          </a:bodyPr>
          <a:lstStyle/>
          <a:p>
            <a:pPr algn="ctr"/>
            <a:r>
              <a:rPr lang="en-US" sz="900" dirty="0">
                <a:solidFill>
                  <a:schemeClr val="bg1"/>
                </a:solidFill>
              </a:rPr>
              <a:t>(100  Index)</a:t>
            </a:r>
          </a:p>
        </p:txBody>
      </p:sp>
      <p:sp>
        <p:nvSpPr>
          <p:cNvPr id="11" name="TextBox 10">
            <a:extLst>
              <a:ext uri="{FF2B5EF4-FFF2-40B4-BE49-F238E27FC236}">
                <a16:creationId xmlns:a16="http://schemas.microsoft.com/office/drawing/2014/main" id="{4CBCD166-4962-42C4-B01D-FA37D9D2EE37}"/>
              </a:ext>
            </a:extLst>
          </p:cNvPr>
          <p:cNvSpPr txBox="1"/>
          <p:nvPr/>
        </p:nvSpPr>
        <p:spPr>
          <a:xfrm>
            <a:off x="1743803" y="3458791"/>
            <a:ext cx="540533" cy="369332"/>
          </a:xfrm>
          <a:prstGeom prst="rect">
            <a:avLst/>
          </a:prstGeom>
          <a:noFill/>
        </p:spPr>
        <p:txBody>
          <a:bodyPr wrap="none" rtlCol="0">
            <a:spAutoFit/>
          </a:bodyPr>
          <a:lstStyle/>
          <a:p>
            <a:pPr algn="ctr"/>
            <a:r>
              <a:rPr lang="en-US" sz="900" dirty="0"/>
              <a:t>(72</a:t>
            </a:r>
          </a:p>
          <a:p>
            <a:pPr algn="ctr"/>
            <a:r>
              <a:rPr lang="en-US" sz="900" dirty="0"/>
              <a:t> Index)</a:t>
            </a:r>
          </a:p>
        </p:txBody>
      </p:sp>
      <p:graphicFrame>
        <p:nvGraphicFramePr>
          <p:cNvPr id="17" name="Chart 16">
            <a:extLst>
              <a:ext uri="{FF2B5EF4-FFF2-40B4-BE49-F238E27FC236}">
                <a16:creationId xmlns:a16="http://schemas.microsoft.com/office/drawing/2014/main" id="{6C7C10D9-923F-49F2-862F-D6E9EDA24EF6}"/>
              </a:ext>
            </a:extLst>
          </p:cNvPr>
          <p:cNvGraphicFramePr/>
          <p:nvPr>
            <p:extLst>
              <p:ext uri="{D42A27DB-BD31-4B8C-83A1-F6EECF244321}">
                <p14:modId xmlns:p14="http://schemas.microsoft.com/office/powerpoint/2010/main" val="1162928006"/>
              </p:ext>
            </p:extLst>
          </p:nvPr>
        </p:nvGraphicFramePr>
        <p:xfrm>
          <a:off x="4930258" y="2460673"/>
          <a:ext cx="3841620" cy="3003397"/>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4">
            <a:extLst>
              <a:ext uri="{FF2B5EF4-FFF2-40B4-BE49-F238E27FC236}">
                <a16:creationId xmlns:a16="http://schemas.microsoft.com/office/drawing/2014/main" id="{2AB8E47C-AED6-4DFD-B991-01ED62A47608}"/>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2546843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971652424"/>
              </p:ext>
            </p:extLst>
          </p:nvPr>
        </p:nvGraphicFramePr>
        <p:xfrm>
          <a:off x="534711" y="2623273"/>
          <a:ext cx="4124375" cy="286294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6CCF715E-25F9-4A35-B5D5-98EC7745AB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68948" y="5516761"/>
            <a:ext cx="866646" cy="223455"/>
          </a:xfrm>
          <a:prstGeom prst="rect">
            <a:avLst/>
          </a:prstGeom>
        </p:spPr>
      </p:pic>
      <p:pic>
        <p:nvPicPr>
          <p:cNvPr id="6" name="Picture 5">
            <a:extLst>
              <a:ext uri="{FF2B5EF4-FFF2-40B4-BE49-F238E27FC236}">
                <a16:creationId xmlns:a16="http://schemas.microsoft.com/office/drawing/2014/main" id="{471FF6B4-73F4-469D-AB4F-93653B8A6970}"/>
              </a:ext>
            </a:extLst>
          </p:cNvPr>
          <p:cNvPicPr>
            <a:picLocks noChangeAspect="1"/>
          </p:cNvPicPr>
          <p:nvPr/>
        </p:nvPicPr>
        <p:blipFill rotWithShape="1">
          <a:blip r:embed="rId4">
            <a:clrChange>
              <a:clrFrom>
                <a:srgbClr val="FFFFFF"/>
              </a:clrFrom>
              <a:clrTo>
                <a:srgbClr val="FFFFFF">
                  <a:alpha val="0"/>
                </a:srgbClr>
              </a:clrTo>
            </a:clrChange>
          </a:blip>
          <a:srcRect t="19893" b="13209"/>
          <a:stretch/>
        </p:blipFill>
        <p:spPr>
          <a:xfrm>
            <a:off x="3614941" y="5472023"/>
            <a:ext cx="912800" cy="341959"/>
          </a:xfrm>
          <a:prstGeom prst="rect">
            <a:avLst/>
          </a:prstGeom>
        </p:spPr>
      </p:pic>
      <p:pic>
        <p:nvPicPr>
          <p:cNvPr id="7" name="Picture 6">
            <a:extLst>
              <a:ext uri="{FF2B5EF4-FFF2-40B4-BE49-F238E27FC236}">
                <a16:creationId xmlns:a16="http://schemas.microsoft.com/office/drawing/2014/main" id="{BD1BDD94-B481-49A7-9469-056B52FF694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30037" y="5498077"/>
            <a:ext cx="786510" cy="260823"/>
          </a:xfrm>
          <a:prstGeom prst="rect">
            <a:avLst/>
          </a:prstGeom>
        </p:spPr>
      </p:pic>
      <p:pic>
        <p:nvPicPr>
          <p:cNvPr id="8" name="Picture 7">
            <a:extLst>
              <a:ext uri="{FF2B5EF4-FFF2-40B4-BE49-F238E27FC236}">
                <a16:creationId xmlns:a16="http://schemas.microsoft.com/office/drawing/2014/main" id="{B7B7876F-42E9-4CCD-A752-3DD8D6C38EDE}"/>
              </a:ext>
            </a:extLst>
          </p:cNvPr>
          <p:cNvPicPr>
            <a:picLocks noChangeAspect="1"/>
          </p:cNvPicPr>
          <p:nvPr/>
        </p:nvPicPr>
        <p:blipFill rotWithShape="1">
          <a:blip r:embed="rId6">
            <a:clrChange>
              <a:clrFrom>
                <a:srgbClr val="FFFFFF"/>
              </a:clrFrom>
              <a:clrTo>
                <a:srgbClr val="FFFFFF">
                  <a:alpha val="0"/>
                </a:srgbClr>
              </a:clrTo>
            </a:clrChange>
          </a:blip>
          <a:srcRect l="14912" t="22235" r="13777" b="24828"/>
          <a:stretch/>
        </p:blipFill>
        <p:spPr>
          <a:xfrm>
            <a:off x="2658118" y="5434921"/>
            <a:ext cx="839704" cy="387134"/>
          </a:xfrm>
          <a:prstGeom prst="rect">
            <a:avLst/>
          </a:prstGeom>
        </p:spPr>
      </p:pic>
      <p:sp>
        <p:nvSpPr>
          <p:cNvPr id="9" name="TextBox 8"/>
          <p:cNvSpPr txBox="1"/>
          <p:nvPr/>
        </p:nvSpPr>
        <p:spPr>
          <a:xfrm>
            <a:off x="215067" y="2155986"/>
            <a:ext cx="8752353" cy="369332"/>
          </a:xfrm>
          <a:prstGeom prst="rect">
            <a:avLst/>
          </a:prstGeom>
          <a:noFill/>
        </p:spPr>
        <p:txBody>
          <a:bodyPr wrap="square" rtlCol="0">
            <a:spAutoFit/>
          </a:bodyPr>
          <a:lstStyle/>
          <a:p>
            <a:pPr algn="ctr"/>
            <a:r>
              <a:rPr lang="en-US" b="1" u="sng" dirty="0"/>
              <a:t>Viewing Metrics for Selected Over-the-Top (OTT) Streaming Services</a:t>
            </a:r>
          </a:p>
        </p:txBody>
      </p:sp>
      <p:graphicFrame>
        <p:nvGraphicFramePr>
          <p:cNvPr id="10" name="Chart 9"/>
          <p:cNvGraphicFramePr/>
          <p:nvPr>
            <p:extLst>
              <p:ext uri="{D42A27DB-BD31-4B8C-83A1-F6EECF244321}">
                <p14:modId xmlns:p14="http://schemas.microsoft.com/office/powerpoint/2010/main" val="1119992559"/>
              </p:ext>
            </p:extLst>
          </p:nvPr>
        </p:nvGraphicFramePr>
        <p:xfrm>
          <a:off x="4659086" y="2623273"/>
          <a:ext cx="4124375" cy="2862943"/>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a:off x="215066" y="6483718"/>
            <a:ext cx="7316949" cy="338554"/>
          </a:xfrm>
          <a:prstGeom prst="rect">
            <a:avLst/>
          </a:prstGeom>
          <a:noFill/>
        </p:spPr>
        <p:txBody>
          <a:bodyPr wrap="square" rtlCol="0">
            <a:spAutoFit/>
          </a:bodyPr>
          <a:lstStyle/>
          <a:p>
            <a:r>
              <a:rPr lang="en-US" sz="800" dirty="0"/>
              <a:t>Source: comScore OTT Intelligence, U.S., April 2017; streaming usage based on consumption across TV-connected devices only.  TV data based on Nielsen </a:t>
            </a:r>
            <a:r>
              <a:rPr lang="en-US" sz="800" dirty="0" err="1"/>
              <a:t>Npower</a:t>
            </a:r>
            <a:r>
              <a:rPr lang="en-US" sz="800" dirty="0"/>
              <a:t> R&amp;F Time Period Report, 4/1/17 – 4/30/17, Total Day, </a:t>
            </a:r>
            <a:r>
              <a:rPr lang="en-US" sz="800" dirty="0" err="1"/>
              <a:t>Live+SD</a:t>
            </a:r>
            <a:r>
              <a:rPr lang="en-US" sz="800" dirty="0"/>
              <a:t>, Households, ad-supported cable TV + broadcast TV.</a:t>
            </a:r>
          </a:p>
        </p:txBody>
      </p:sp>
      <p:cxnSp>
        <p:nvCxnSpPr>
          <p:cNvPr id="13" name="Straight Connector 12"/>
          <p:cNvCxnSpPr/>
          <p:nvPr/>
        </p:nvCxnSpPr>
        <p:spPr>
          <a:xfrm>
            <a:off x="841829" y="5363315"/>
            <a:ext cx="3483428" cy="0"/>
          </a:xfrm>
          <a:prstGeom prst="line">
            <a:avLst/>
          </a:prstGeom>
          <a:ln>
            <a:solidFill>
              <a:schemeClr val="bg1">
                <a:lumMod val="65000"/>
              </a:schemeClr>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5017618" y="5363315"/>
            <a:ext cx="3483428" cy="0"/>
          </a:xfrm>
          <a:prstGeom prst="line">
            <a:avLst/>
          </a:prstGeom>
          <a:ln>
            <a:solidFill>
              <a:schemeClr val="bg1">
                <a:lumMod val="65000"/>
              </a:schemeClr>
            </a:solidFill>
          </a:ln>
        </p:spPr>
        <p:style>
          <a:lnRef idx="2">
            <a:schemeClr val="dk1"/>
          </a:lnRef>
          <a:fillRef idx="0">
            <a:schemeClr val="dk1"/>
          </a:fillRef>
          <a:effectRef idx="1">
            <a:schemeClr val="dk1"/>
          </a:effectRef>
          <a:fontRef idx="minor">
            <a:schemeClr val="tx1"/>
          </a:fontRef>
        </p:style>
      </p:cxnSp>
      <p:pic>
        <p:nvPicPr>
          <p:cNvPr id="15" name="Picture 14">
            <a:extLst>
              <a:ext uri="{FF2B5EF4-FFF2-40B4-BE49-F238E27FC236}">
                <a16:creationId xmlns:a16="http://schemas.microsoft.com/office/drawing/2014/main" id="{6CCF715E-25F9-4A35-B5D5-98EC7745AB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49685" y="5560659"/>
            <a:ext cx="866646" cy="223455"/>
          </a:xfrm>
          <a:prstGeom prst="rect">
            <a:avLst/>
          </a:prstGeom>
        </p:spPr>
      </p:pic>
      <p:pic>
        <p:nvPicPr>
          <p:cNvPr id="16" name="Picture 15">
            <a:extLst>
              <a:ext uri="{FF2B5EF4-FFF2-40B4-BE49-F238E27FC236}">
                <a16:creationId xmlns:a16="http://schemas.microsoft.com/office/drawing/2014/main" id="{471FF6B4-73F4-469D-AB4F-93653B8A6970}"/>
              </a:ext>
            </a:extLst>
          </p:cNvPr>
          <p:cNvPicPr>
            <a:picLocks noChangeAspect="1"/>
          </p:cNvPicPr>
          <p:nvPr/>
        </p:nvPicPr>
        <p:blipFill rotWithShape="1">
          <a:blip r:embed="rId4">
            <a:clrChange>
              <a:clrFrom>
                <a:srgbClr val="FFFFFF"/>
              </a:clrFrom>
              <a:clrTo>
                <a:srgbClr val="FFFFFF">
                  <a:alpha val="0"/>
                </a:srgbClr>
              </a:clrTo>
            </a:clrChange>
          </a:blip>
          <a:srcRect t="19893" b="13209"/>
          <a:stretch/>
        </p:blipFill>
        <p:spPr>
          <a:xfrm>
            <a:off x="7787783" y="5508525"/>
            <a:ext cx="912800" cy="341959"/>
          </a:xfrm>
          <a:prstGeom prst="rect">
            <a:avLst/>
          </a:prstGeom>
        </p:spPr>
      </p:pic>
      <p:pic>
        <p:nvPicPr>
          <p:cNvPr id="17" name="Picture 16">
            <a:extLst>
              <a:ext uri="{FF2B5EF4-FFF2-40B4-BE49-F238E27FC236}">
                <a16:creationId xmlns:a16="http://schemas.microsoft.com/office/drawing/2014/main" id="{BD1BDD94-B481-49A7-9469-056B52FF694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902495" y="5516761"/>
            <a:ext cx="786510" cy="260823"/>
          </a:xfrm>
          <a:prstGeom prst="rect">
            <a:avLst/>
          </a:prstGeom>
        </p:spPr>
      </p:pic>
      <p:pic>
        <p:nvPicPr>
          <p:cNvPr id="18" name="Picture 17">
            <a:extLst>
              <a:ext uri="{FF2B5EF4-FFF2-40B4-BE49-F238E27FC236}">
                <a16:creationId xmlns:a16="http://schemas.microsoft.com/office/drawing/2014/main" id="{B7B7876F-42E9-4CCD-A752-3DD8D6C38EDE}"/>
              </a:ext>
            </a:extLst>
          </p:cNvPr>
          <p:cNvPicPr>
            <a:picLocks noChangeAspect="1"/>
          </p:cNvPicPr>
          <p:nvPr/>
        </p:nvPicPr>
        <p:blipFill rotWithShape="1">
          <a:blip r:embed="rId6">
            <a:clrChange>
              <a:clrFrom>
                <a:srgbClr val="FFFFFF"/>
              </a:clrFrom>
              <a:clrTo>
                <a:srgbClr val="FFFFFF">
                  <a:alpha val="0"/>
                </a:srgbClr>
              </a:clrTo>
            </a:clrChange>
          </a:blip>
          <a:srcRect l="14912" t="22235" r="13777" b="24828"/>
          <a:stretch/>
        </p:blipFill>
        <p:spPr>
          <a:xfrm>
            <a:off x="6830960" y="5471423"/>
            <a:ext cx="839704" cy="387134"/>
          </a:xfrm>
          <a:prstGeom prst="rect">
            <a:avLst/>
          </a:prstGeom>
        </p:spPr>
      </p:pic>
      <p:sp>
        <p:nvSpPr>
          <p:cNvPr id="19" name="Content Placeholder 1">
            <a:extLst>
              <a:ext uri="{FF2B5EF4-FFF2-40B4-BE49-F238E27FC236}">
                <a16:creationId xmlns:a16="http://schemas.microsoft.com/office/drawing/2014/main" id="{29489DC9-36A6-4EE8-9371-2393CB17FDDF}"/>
              </a:ext>
            </a:extLst>
          </p:cNvPr>
          <p:cNvSpPr txBox="1">
            <a:spLocks/>
          </p:cNvSpPr>
          <p:nvPr/>
        </p:nvSpPr>
        <p:spPr>
          <a:xfrm>
            <a:off x="235670" y="1361116"/>
            <a:ext cx="8752353" cy="646330"/>
          </a:xfr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dirty="0"/>
              <a:t>However, this usage pales in comparison to ad-supported TV which averages </a:t>
            </a:r>
          </a:p>
          <a:p>
            <a:pPr marL="0" indent="0" algn="ctr">
              <a:buNone/>
            </a:pPr>
            <a:r>
              <a:rPr lang="en-US" sz="1600" b="1" i="1" u="sng" dirty="0"/>
              <a:t>7.9 hours of usage</a:t>
            </a:r>
            <a:r>
              <a:rPr lang="en-US" sz="1600" dirty="0"/>
              <a:t> per active TV household </a:t>
            </a:r>
            <a:r>
              <a:rPr lang="en-US" sz="1600" b="1" i="1" u="sng" dirty="0"/>
              <a:t>everyday</a:t>
            </a:r>
          </a:p>
        </p:txBody>
      </p:sp>
      <p:sp>
        <p:nvSpPr>
          <p:cNvPr id="20" name="Title 1">
            <a:extLst>
              <a:ext uri="{FF2B5EF4-FFF2-40B4-BE49-F238E27FC236}">
                <a16:creationId xmlns:a16="http://schemas.microsoft.com/office/drawing/2014/main" id="{C6672208-6BEE-4B43-B59E-7BD23F19344A}"/>
              </a:ext>
            </a:extLst>
          </p:cNvPr>
          <p:cNvSpPr>
            <a:spLocks noGrp="1"/>
          </p:cNvSpPr>
          <p:nvPr>
            <p:ph type="ctrTitle"/>
          </p:nvPr>
        </p:nvSpPr>
        <p:spPr>
          <a:xfrm>
            <a:off x="72857" y="460183"/>
            <a:ext cx="8982364" cy="442934"/>
          </a:xfrm>
        </p:spPr>
        <p:txBody>
          <a:bodyPr/>
          <a:lstStyle/>
          <a:p>
            <a:r>
              <a:rPr lang="en-US" dirty="0">
                <a:solidFill>
                  <a:schemeClr val="tx1"/>
                </a:solidFill>
              </a:rPr>
              <a:t>Currently, The Four Major OTT Streaming Services (+YouTube) Average 2+ Hours Of Usage Per Viewing Day Per User Household</a:t>
            </a:r>
          </a:p>
        </p:txBody>
      </p:sp>
      <p:sp>
        <p:nvSpPr>
          <p:cNvPr id="21" name="Text Placeholder 4">
            <a:extLst>
              <a:ext uri="{FF2B5EF4-FFF2-40B4-BE49-F238E27FC236}">
                <a16:creationId xmlns:a16="http://schemas.microsoft.com/office/drawing/2014/main" id="{C0EBD837-5FCE-4373-BEAE-60200AC1C6E5}"/>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659568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57" y="460183"/>
            <a:ext cx="8982364" cy="757770"/>
          </a:xfrm>
        </p:spPr>
        <p:txBody>
          <a:bodyPr/>
          <a:lstStyle/>
          <a:p>
            <a:r>
              <a:rPr lang="en-US" dirty="0">
                <a:solidFill>
                  <a:schemeClr val="tx1"/>
                </a:solidFill>
              </a:rPr>
              <a:t>While Netflix Leads Major OTT Streaming Services In HH Penetration, It Trails Hulu For The Most Streaming Hours Per HH</a:t>
            </a:r>
          </a:p>
        </p:txBody>
      </p:sp>
      <p:grpSp>
        <p:nvGrpSpPr>
          <p:cNvPr id="11" name="Group 10"/>
          <p:cNvGrpSpPr/>
          <p:nvPr/>
        </p:nvGrpSpPr>
        <p:grpSpPr>
          <a:xfrm>
            <a:off x="2382849" y="2577220"/>
            <a:ext cx="1151530" cy="692772"/>
            <a:chOff x="1903887" y="2127286"/>
            <a:chExt cx="1151530" cy="692772"/>
          </a:xfrm>
        </p:grpSpPr>
        <p:pic>
          <p:nvPicPr>
            <p:cNvPr id="6" name="Picture 5">
              <a:extLst>
                <a:ext uri="{FF2B5EF4-FFF2-40B4-BE49-F238E27FC236}">
                  <a16:creationId xmlns:a16="http://schemas.microsoft.com/office/drawing/2014/main" id="{BD1BDD94-B481-49A7-9469-056B52FF69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03887" y="2438186"/>
              <a:ext cx="1151530" cy="381872"/>
            </a:xfrm>
            <a:prstGeom prst="rect">
              <a:avLst/>
            </a:prstGeom>
          </p:spPr>
        </p:pic>
        <p:sp>
          <p:nvSpPr>
            <p:cNvPr id="10" name="Oval 9"/>
            <p:cNvSpPr/>
            <p:nvPr/>
          </p:nvSpPr>
          <p:spPr>
            <a:xfrm>
              <a:off x="2374627" y="2127286"/>
              <a:ext cx="210050" cy="207192"/>
            </a:xfrm>
            <a:prstGeom prst="ellipse">
              <a:avLst/>
            </a:prstGeom>
            <a:ln w="57150">
              <a:solidFill>
                <a:schemeClr val="accent1"/>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3" name="Group 12"/>
          <p:cNvGrpSpPr/>
          <p:nvPr/>
        </p:nvGrpSpPr>
        <p:grpSpPr>
          <a:xfrm>
            <a:off x="3324058" y="4090658"/>
            <a:ext cx="1336431" cy="785812"/>
            <a:chOff x="3425656" y="3945518"/>
            <a:chExt cx="1336431" cy="785812"/>
          </a:xfrm>
        </p:grpSpPr>
        <p:pic>
          <p:nvPicPr>
            <p:cNvPr id="5" name="Picture 4">
              <a:extLst>
                <a:ext uri="{FF2B5EF4-FFF2-40B4-BE49-F238E27FC236}">
                  <a16:creationId xmlns:a16="http://schemas.microsoft.com/office/drawing/2014/main" id="{471FF6B4-73F4-469D-AB4F-93653B8A6970}"/>
                </a:ext>
              </a:extLst>
            </p:cNvPr>
            <p:cNvPicPr>
              <a:picLocks noChangeAspect="1"/>
            </p:cNvPicPr>
            <p:nvPr/>
          </p:nvPicPr>
          <p:blipFill rotWithShape="1">
            <a:blip r:embed="rId3">
              <a:clrChange>
                <a:clrFrom>
                  <a:srgbClr val="FFFFFF"/>
                </a:clrFrom>
                <a:clrTo>
                  <a:srgbClr val="FFFFFF">
                    <a:alpha val="0"/>
                  </a:srgbClr>
                </a:clrTo>
              </a:clrChange>
            </a:blip>
            <a:srcRect t="19893" b="13209"/>
            <a:stretch/>
          </p:blipFill>
          <p:spPr>
            <a:xfrm>
              <a:off x="3425656" y="4230667"/>
              <a:ext cx="1336431" cy="500663"/>
            </a:xfrm>
            <a:prstGeom prst="rect">
              <a:avLst/>
            </a:prstGeom>
          </p:spPr>
        </p:pic>
        <p:sp>
          <p:nvSpPr>
            <p:cNvPr id="12" name="Oval 11"/>
            <p:cNvSpPr/>
            <p:nvPr/>
          </p:nvSpPr>
          <p:spPr>
            <a:xfrm>
              <a:off x="3988846" y="3945518"/>
              <a:ext cx="210050" cy="207192"/>
            </a:xfrm>
            <a:prstGeom prst="ellipse">
              <a:avLst/>
            </a:prstGeom>
            <a:ln w="57150">
              <a:solidFill>
                <a:schemeClr val="accent1"/>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5" name="Group 14"/>
          <p:cNvGrpSpPr/>
          <p:nvPr/>
        </p:nvGrpSpPr>
        <p:grpSpPr>
          <a:xfrm>
            <a:off x="5324567" y="3659570"/>
            <a:ext cx="1117645" cy="769298"/>
            <a:chOff x="5778365" y="3174739"/>
            <a:chExt cx="1117645" cy="769298"/>
          </a:xfrm>
        </p:grpSpPr>
        <p:pic>
          <p:nvPicPr>
            <p:cNvPr id="7" name="Picture 6">
              <a:extLst>
                <a:ext uri="{FF2B5EF4-FFF2-40B4-BE49-F238E27FC236}">
                  <a16:creationId xmlns:a16="http://schemas.microsoft.com/office/drawing/2014/main" id="{B7B7876F-42E9-4CCD-A752-3DD8D6C38EDE}"/>
                </a:ext>
              </a:extLst>
            </p:cNvPr>
            <p:cNvPicPr>
              <a:picLocks noChangeAspect="1"/>
            </p:cNvPicPr>
            <p:nvPr/>
          </p:nvPicPr>
          <p:blipFill rotWithShape="1">
            <a:blip r:embed="rId4">
              <a:clrChange>
                <a:clrFrom>
                  <a:srgbClr val="FFFFFF"/>
                </a:clrFrom>
                <a:clrTo>
                  <a:srgbClr val="FFFFFF">
                    <a:alpha val="0"/>
                  </a:srgbClr>
                </a:clrTo>
              </a:clrChange>
            </a:blip>
            <a:srcRect l="14912" t="22235" r="13777" b="24828"/>
            <a:stretch/>
          </p:blipFill>
          <p:spPr>
            <a:xfrm>
              <a:off x="5778365" y="3428762"/>
              <a:ext cx="1117645" cy="515275"/>
            </a:xfrm>
            <a:prstGeom prst="rect">
              <a:avLst/>
            </a:prstGeom>
          </p:spPr>
        </p:pic>
        <p:sp>
          <p:nvSpPr>
            <p:cNvPr id="14" name="Oval 13"/>
            <p:cNvSpPr/>
            <p:nvPr/>
          </p:nvSpPr>
          <p:spPr>
            <a:xfrm>
              <a:off x="6232162" y="3174739"/>
              <a:ext cx="210050" cy="207192"/>
            </a:xfrm>
            <a:prstGeom prst="ellipse">
              <a:avLst/>
            </a:prstGeom>
            <a:ln w="57150">
              <a:solidFill>
                <a:schemeClr val="accent1"/>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7" name="Group 16"/>
          <p:cNvGrpSpPr/>
          <p:nvPr/>
        </p:nvGrpSpPr>
        <p:grpSpPr>
          <a:xfrm>
            <a:off x="6911489" y="2722667"/>
            <a:ext cx="1395743" cy="657957"/>
            <a:chOff x="6869409" y="2098258"/>
            <a:chExt cx="1395743" cy="657957"/>
          </a:xfrm>
        </p:grpSpPr>
        <p:pic>
          <p:nvPicPr>
            <p:cNvPr id="4" name="Picture 3">
              <a:extLst>
                <a:ext uri="{FF2B5EF4-FFF2-40B4-BE49-F238E27FC236}">
                  <a16:creationId xmlns:a16="http://schemas.microsoft.com/office/drawing/2014/main" id="{6CCF715E-25F9-4A35-B5D5-98EC7745AB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69409" y="2396338"/>
              <a:ext cx="1395743" cy="359877"/>
            </a:xfrm>
            <a:prstGeom prst="rect">
              <a:avLst/>
            </a:prstGeom>
          </p:spPr>
        </p:pic>
        <p:sp>
          <p:nvSpPr>
            <p:cNvPr id="16" name="Oval 15"/>
            <p:cNvSpPr/>
            <p:nvPr/>
          </p:nvSpPr>
          <p:spPr>
            <a:xfrm>
              <a:off x="7462255" y="2098258"/>
              <a:ext cx="210050" cy="207192"/>
            </a:xfrm>
            <a:prstGeom prst="ellipse">
              <a:avLst/>
            </a:prstGeom>
            <a:ln w="57150">
              <a:solidFill>
                <a:schemeClr val="accent1"/>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18" name="TextBox 17"/>
          <p:cNvSpPr txBox="1"/>
          <p:nvPr/>
        </p:nvSpPr>
        <p:spPr>
          <a:xfrm>
            <a:off x="215067" y="6591293"/>
            <a:ext cx="6159636" cy="21544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comScore OTT Intelligence, U.S., April 2017;</a:t>
            </a:r>
            <a:r>
              <a:rPr lang="en-US" sz="800" dirty="0"/>
              <a:t> streaming usage based on consumption across TV-connected devices only.</a:t>
            </a:r>
            <a:r>
              <a:rPr kumimoji="0" lang="en-US" sz="800" b="0" i="0" u="none" strike="noStrike" kern="1200" cap="none" spc="0" normalizeH="0" baseline="0" noProof="0" dirty="0">
                <a:ln>
                  <a:noFill/>
                </a:ln>
                <a:solidFill>
                  <a:prstClr val="black"/>
                </a:solidFill>
                <a:effectLst/>
                <a:uLnTx/>
                <a:uFillTx/>
                <a:latin typeface="Trebuchet MS"/>
                <a:ea typeface="+mn-ea"/>
                <a:cs typeface="+mn-cs"/>
              </a:rPr>
              <a:t> </a:t>
            </a:r>
          </a:p>
        </p:txBody>
      </p:sp>
      <p:sp>
        <p:nvSpPr>
          <p:cNvPr id="19" name="TextBox 18"/>
          <p:cNvSpPr txBox="1"/>
          <p:nvPr/>
        </p:nvSpPr>
        <p:spPr>
          <a:xfrm>
            <a:off x="1016647" y="1495469"/>
            <a:ext cx="741550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Selected Over-the-Top (OTT) Streaming Services by Wi-Fi Household Penetration &amp; Engagement</a:t>
            </a:r>
          </a:p>
        </p:txBody>
      </p:sp>
      <p:sp>
        <p:nvSpPr>
          <p:cNvPr id="20" name="TextBox 19"/>
          <p:cNvSpPr txBox="1"/>
          <p:nvPr/>
        </p:nvSpPr>
        <p:spPr>
          <a:xfrm>
            <a:off x="244912" y="5634466"/>
            <a:ext cx="3337539"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Wi-Fi Household Penetration</a:t>
            </a:r>
          </a:p>
        </p:txBody>
      </p:sp>
      <p:sp>
        <p:nvSpPr>
          <p:cNvPr id="21" name="TextBox 20"/>
          <p:cNvSpPr txBox="1"/>
          <p:nvPr/>
        </p:nvSpPr>
        <p:spPr>
          <a:xfrm rot="16200000">
            <a:off x="-1303615" y="3523072"/>
            <a:ext cx="3337539"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Avg. Monthly Viewing Hrs. per HH</a:t>
            </a:r>
          </a:p>
        </p:txBody>
      </p:sp>
      <p:sp>
        <p:nvSpPr>
          <p:cNvPr id="22" name="TextBox 21"/>
          <p:cNvSpPr txBox="1"/>
          <p:nvPr/>
        </p:nvSpPr>
        <p:spPr>
          <a:xfrm>
            <a:off x="899893" y="5299630"/>
            <a:ext cx="46445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0%</a:t>
            </a:r>
          </a:p>
        </p:txBody>
      </p:sp>
      <p:sp>
        <p:nvSpPr>
          <p:cNvPr id="23" name="TextBox 22"/>
          <p:cNvSpPr txBox="1"/>
          <p:nvPr/>
        </p:nvSpPr>
        <p:spPr>
          <a:xfrm>
            <a:off x="1630300" y="5299630"/>
            <a:ext cx="46445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5%</a:t>
            </a:r>
          </a:p>
        </p:txBody>
      </p:sp>
      <p:sp>
        <p:nvSpPr>
          <p:cNvPr id="24" name="TextBox 23"/>
          <p:cNvSpPr txBox="1"/>
          <p:nvPr/>
        </p:nvSpPr>
        <p:spPr>
          <a:xfrm>
            <a:off x="2360707" y="5299630"/>
            <a:ext cx="56199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10%</a:t>
            </a:r>
          </a:p>
        </p:txBody>
      </p:sp>
      <p:sp>
        <p:nvSpPr>
          <p:cNvPr id="25" name="TextBox 24"/>
          <p:cNvSpPr txBox="1"/>
          <p:nvPr/>
        </p:nvSpPr>
        <p:spPr>
          <a:xfrm>
            <a:off x="3188650" y="5299630"/>
            <a:ext cx="56199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15%</a:t>
            </a:r>
          </a:p>
        </p:txBody>
      </p:sp>
      <p:sp>
        <p:nvSpPr>
          <p:cNvPr id="26" name="TextBox 25"/>
          <p:cNvSpPr txBox="1"/>
          <p:nvPr/>
        </p:nvSpPr>
        <p:spPr>
          <a:xfrm>
            <a:off x="4016593" y="5299630"/>
            <a:ext cx="56199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20%</a:t>
            </a:r>
          </a:p>
        </p:txBody>
      </p:sp>
      <p:sp>
        <p:nvSpPr>
          <p:cNvPr id="27" name="TextBox 26"/>
          <p:cNvSpPr txBox="1"/>
          <p:nvPr/>
        </p:nvSpPr>
        <p:spPr>
          <a:xfrm>
            <a:off x="4844536" y="5299630"/>
            <a:ext cx="56199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25%</a:t>
            </a:r>
          </a:p>
        </p:txBody>
      </p:sp>
      <p:sp>
        <p:nvSpPr>
          <p:cNvPr id="28" name="TextBox 27"/>
          <p:cNvSpPr txBox="1"/>
          <p:nvPr/>
        </p:nvSpPr>
        <p:spPr>
          <a:xfrm>
            <a:off x="5672479" y="5299630"/>
            <a:ext cx="56199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30%</a:t>
            </a:r>
          </a:p>
        </p:txBody>
      </p:sp>
      <p:sp>
        <p:nvSpPr>
          <p:cNvPr id="29" name="TextBox 28"/>
          <p:cNvSpPr txBox="1"/>
          <p:nvPr/>
        </p:nvSpPr>
        <p:spPr>
          <a:xfrm>
            <a:off x="6500422" y="5299630"/>
            <a:ext cx="56199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35%</a:t>
            </a:r>
          </a:p>
        </p:txBody>
      </p:sp>
      <p:sp>
        <p:nvSpPr>
          <p:cNvPr id="30" name="TextBox 29"/>
          <p:cNvSpPr txBox="1"/>
          <p:nvPr/>
        </p:nvSpPr>
        <p:spPr>
          <a:xfrm>
            <a:off x="7328365" y="5299630"/>
            <a:ext cx="56199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40%</a:t>
            </a:r>
          </a:p>
        </p:txBody>
      </p:sp>
      <p:sp>
        <p:nvSpPr>
          <p:cNvPr id="31" name="TextBox 30"/>
          <p:cNvSpPr txBox="1"/>
          <p:nvPr/>
        </p:nvSpPr>
        <p:spPr>
          <a:xfrm>
            <a:off x="8156305" y="5299630"/>
            <a:ext cx="56199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45%</a:t>
            </a:r>
          </a:p>
        </p:txBody>
      </p:sp>
      <p:sp>
        <p:nvSpPr>
          <p:cNvPr id="32" name="TextBox 31"/>
          <p:cNvSpPr txBox="1"/>
          <p:nvPr/>
        </p:nvSpPr>
        <p:spPr>
          <a:xfrm>
            <a:off x="537059" y="4852181"/>
            <a:ext cx="51090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0.0</a:t>
            </a:r>
          </a:p>
        </p:txBody>
      </p:sp>
      <p:sp>
        <p:nvSpPr>
          <p:cNvPr id="33" name="TextBox 32"/>
          <p:cNvSpPr txBox="1"/>
          <p:nvPr/>
        </p:nvSpPr>
        <p:spPr>
          <a:xfrm>
            <a:off x="537059" y="4442090"/>
            <a:ext cx="51090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5.0</a:t>
            </a:r>
          </a:p>
        </p:txBody>
      </p:sp>
      <p:sp>
        <p:nvSpPr>
          <p:cNvPr id="34" name="TextBox 33"/>
          <p:cNvSpPr txBox="1"/>
          <p:nvPr/>
        </p:nvSpPr>
        <p:spPr>
          <a:xfrm>
            <a:off x="452505" y="4069661"/>
            <a:ext cx="68001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10.0</a:t>
            </a:r>
          </a:p>
        </p:txBody>
      </p:sp>
      <p:sp>
        <p:nvSpPr>
          <p:cNvPr id="35" name="TextBox 34"/>
          <p:cNvSpPr txBox="1"/>
          <p:nvPr/>
        </p:nvSpPr>
        <p:spPr>
          <a:xfrm>
            <a:off x="452505" y="3659570"/>
            <a:ext cx="68001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15.0</a:t>
            </a:r>
          </a:p>
        </p:txBody>
      </p:sp>
      <p:sp>
        <p:nvSpPr>
          <p:cNvPr id="36" name="TextBox 35"/>
          <p:cNvSpPr txBox="1"/>
          <p:nvPr/>
        </p:nvSpPr>
        <p:spPr>
          <a:xfrm>
            <a:off x="452505" y="3249479"/>
            <a:ext cx="68001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20.0</a:t>
            </a:r>
          </a:p>
        </p:txBody>
      </p:sp>
      <p:sp>
        <p:nvSpPr>
          <p:cNvPr id="37" name="TextBox 36"/>
          <p:cNvSpPr txBox="1"/>
          <p:nvPr/>
        </p:nvSpPr>
        <p:spPr>
          <a:xfrm>
            <a:off x="452505" y="2839388"/>
            <a:ext cx="68001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25.0</a:t>
            </a:r>
          </a:p>
        </p:txBody>
      </p:sp>
      <p:sp>
        <p:nvSpPr>
          <p:cNvPr id="38" name="TextBox 37"/>
          <p:cNvSpPr txBox="1"/>
          <p:nvPr/>
        </p:nvSpPr>
        <p:spPr>
          <a:xfrm>
            <a:off x="452505" y="2429297"/>
            <a:ext cx="68001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30.0</a:t>
            </a:r>
          </a:p>
        </p:txBody>
      </p:sp>
      <p:sp>
        <p:nvSpPr>
          <p:cNvPr id="39" name="TextBox 38"/>
          <p:cNvSpPr txBox="1"/>
          <p:nvPr/>
        </p:nvSpPr>
        <p:spPr>
          <a:xfrm>
            <a:off x="452505" y="2019206"/>
            <a:ext cx="68001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35.0</a:t>
            </a:r>
          </a:p>
        </p:txBody>
      </p:sp>
      <p:cxnSp>
        <p:nvCxnSpPr>
          <p:cNvPr id="8" name="Straight Connector 7">
            <a:extLst>
              <a:ext uri="{FF2B5EF4-FFF2-40B4-BE49-F238E27FC236}">
                <a16:creationId xmlns:a16="http://schemas.microsoft.com/office/drawing/2014/main" id="{4E8506AB-F9EB-4BB8-9D29-E18FB99840B9}"/>
              </a:ext>
            </a:extLst>
          </p:cNvPr>
          <p:cNvCxnSpPr/>
          <p:nvPr/>
        </p:nvCxnSpPr>
        <p:spPr>
          <a:xfrm>
            <a:off x="992222" y="2080244"/>
            <a:ext cx="0" cy="321938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146D144-9C8A-4F55-9B64-65CDDF1398F4}"/>
              </a:ext>
            </a:extLst>
          </p:cNvPr>
          <p:cNvCxnSpPr>
            <a:cxnSpLocks/>
          </p:cNvCxnSpPr>
          <p:nvPr/>
        </p:nvCxnSpPr>
        <p:spPr>
          <a:xfrm flipH="1" flipV="1">
            <a:off x="988979" y="5315843"/>
            <a:ext cx="7573676" cy="1687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B27D870E-0FD0-4598-ACBD-7A438656027D}"/>
              </a:ext>
            </a:extLst>
          </p:cNvPr>
          <p:cNvSpPr txBox="1"/>
          <p:nvPr/>
        </p:nvSpPr>
        <p:spPr>
          <a:xfrm>
            <a:off x="1047961" y="6055534"/>
            <a:ext cx="6389787" cy="430887"/>
          </a:xfrm>
          <a:prstGeom prst="rect">
            <a:avLst/>
          </a:prstGeom>
          <a:noFill/>
        </p:spPr>
        <p:txBody>
          <a:bodyPr wrap="square" rtlCol="0">
            <a:spAutoFit/>
          </a:bodyPr>
          <a:lstStyle/>
          <a:p>
            <a:pPr lvl="0">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How to read the chart</a:t>
            </a:r>
            <a:r>
              <a:rPr kumimoji="0" lang="en-US" sz="1100" b="0" i="0" u="none" strike="noStrike" kern="1200" cap="none" spc="0" normalizeH="0" baseline="0" noProof="0" dirty="0">
                <a:ln>
                  <a:noFill/>
                </a:ln>
                <a:solidFill>
                  <a:prstClr val="black"/>
                </a:solidFill>
                <a:effectLst/>
                <a:uLnTx/>
                <a:uFillTx/>
                <a:latin typeface="Trebuchet MS"/>
                <a:ea typeface="+mn-ea"/>
                <a:cs typeface="+mn-cs"/>
              </a:rPr>
              <a:t>:  Netflix is watched in 40% of Wi-Fi households for an average of 27 </a:t>
            </a:r>
            <a:r>
              <a:rPr lang="en-US" sz="1100" dirty="0">
                <a:solidFill>
                  <a:prstClr val="black"/>
                </a:solidFill>
                <a:latin typeface="Trebuchet MS"/>
              </a:rPr>
              <a:t>hours per month per user household</a:t>
            </a:r>
            <a:r>
              <a:rPr kumimoji="0" lang="en-US" sz="1100" b="0" i="0" u="none" strike="noStrike" kern="1200" cap="none" spc="0" normalizeH="0" baseline="0" noProof="0" dirty="0">
                <a:ln>
                  <a:noFill/>
                </a:ln>
                <a:solidFill>
                  <a:prstClr val="black"/>
                </a:solidFill>
                <a:effectLst/>
                <a:uLnTx/>
                <a:uFillTx/>
                <a:latin typeface="Trebuchet MS"/>
                <a:ea typeface="+mn-ea"/>
                <a:cs typeface="+mn-cs"/>
              </a:rPr>
              <a:t>  </a:t>
            </a:r>
          </a:p>
        </p:txBody>
      </p:sp>
    </p:spTree>
    <p:extLst>
      <p:ext uri="{BB962C8B-B14F-4D97-AF65-F5344CB8AC3E}">
        <p14:creationId xmlns:p14="http://schemas.microsoft.com/office/powerpoint/2010/main" val="63091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57" y="460183"/>
            <a:ext cx="8982364" cy="442934"/>
          </a:xfrm>
        </p:spPr>
        <p:txBody>
          <a:bodyPr/>
          <a:lstStyle/>
          <a:p>
            <a:r>
              <a:rPr lang="en-US" dirty="0">
                <a:solidFill>
                  <a:schemeClr val="tx1"/>
                </a:solidFill>
              </a:rPr>
              <a:t>The Four Major OTT Streaming Services Account For Nearly 80% Of OTT Viewing Time For OTT Households</a:t>
            </a:r>
          </a:p>
        </p:txBody>
      </p:sp>
      <p:sp>
        <p:nvSpPr>
          <p:cNvPr id="3" name="TextBox 2"/>
          <p:cNvSpPr txBox="1"/>
          <p:nvPr/>
        </p:nvSpPr>
        <p:spPr>
          <a:xfrm>
            <a:off x="215067" y="6609223"/>
            <a:ext cx="6159636" cy="215444"/>
          </a:xfrm>
          <a:prstGeom prst="rect">
            <a:avLst/>
          </a:prstGeom>
          <a:noFill/>
        </p:spPr>
        <p:txBody>
          <a:bodyPr wrap="square" rtlCol="0">
            <a:spAutoFit/>
          </a:bodyPr>
          <a:lstStyle/>
          <a:p>
            <a:r>
              <a:rPr lang="en-US" sz="800" dirty="0"/>
              <a:t>Source: comScore OTT Intelligence, U.S., April 2017</a:t>
            </a:r>
          </a:p>
        </p:txBody>
      </p:sp>
      <p:graphicFrame>
        <p:nvGraphicFramePr>
          <p:cNvPr id="5" name="Chart 4"/>
          <p:cNvGraphicFramePr/>
          <p:nvPr>
            <p:extLst>
              <p:ext uri="{D42A27DB-BD31-4B8C-83A1-F6EECF244321}">
                <p14:modId xmlns:p14="http://schemas.microsoft.com/office/powerpoint/2010/main" val="117076260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6CCF715E-25F9-4A35-B5D5-98EC7745AB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40926" y="3030595"/>
            <a:ext cx="953311" cy="245801"/>
          </a:xfrm>
          <a:prstGeom prst="rect">
            <a:avLst/>
          </a:prstGeom>
        </p:spPr>
      </p:pic>
      <p:pic>
        <p:nvPicPr>
          <p:cNvPr id="7" name="Picture 6">
            <a:extLst>
              <a:ext uri="{FF2B5EF4-FFF2-40B4-BE49-F238E27FC236}">
                <a16:creationId xmlns:a16="http://schemas.microsoft.com/office/drawing/2014/main" id="{471FF6B4-73F4-469D-AB4F-93653B8A6970}"/>
              </a:ext>
            </a:extLst>
          </p:cNvPr>
          <p:cNvPicPr>
            <a:picLocks noChangeAspect="1"/>
          </p:cNvPicPr>
          <p:nvPr/>
        </p:nvPicPr>
        <p:blipFill rotWithShape="1">
          <a:blip r:embed="rId4">
            <a:clrChange>
              <a:clrFrom>
                <a:srgbClr val="FFFFFF"/>
              </a:clrFrom>
              <a:clrTo>
                <a:srgbClr val="FFFFFF">
                  <a:alpha val="0"/>
                </a:srgbClr>
              </a:clrTo>
            </a:clrChange>
          </a:blip>
          <a:srcRect t="19893" b="13209"/>
          <a:stretch/>
        </p:blipFill>
        <p:spPr>
          <a:xfrm>
            <a:off x="1790964" y="3416952"/>
            <a:ext cx="1104488" cy="413771"/>
          </a:xfrm>
          <a:prstGeom prst="rect">
            <a:avLst/>
          </a:prstGeom>
        </p:spPr>
      </p:pic>
      <p:pic>
        <p:nvPicPr>
          <p:cNvPr id="8" name="Picture 7">
            <a:extLst>
              <a:ext uri="{FF2B5EF4-FFF2-40B4-BE49-F238E27FC236}">
                <a16:creationId xmlns:a16="http://schemas.microsoft.com/office/drawing/2014/main" id="{BD1BDD94-B481-49A7-9469-056B52FF694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43208" y="4384197"/>
            <a:ext cx="951677" cy="315596"/>
          </a:xfrm>
          <a:prstGeom prst="rect">
            <a:avLst/>
          </a:prstGeom>
        </p:spPr>
      </p:pic>
      <p:pic>
        <p:nvPicPr>
          <p:cNvPr id="9" name="Picture 8">
            <a:extLst>
              <a:ext uri="{FF2B5EF4-FFF2-40B4-BE49-F238E27FC236}">
                <a16:creationId xmlns:a16="http://schemas.microsoft.com/office/drawing/2014/main" id="{B7B7876F-42E9-4CCD-A752-3DD8D6C38EDE}"/>
              </a:ext>
            </a:extLst>
          </p:cNvPr>
          <p:cNvPicPr>
            <a:picLocks noChangeAspect="1"/>
          </p:cNvPicPr>
          <p:nvPr/>
        </p:nvPicPr>
        <p:blipFill rotWithShape="1">
          <a:blip r:embed="rId6">
            <a:clrChange>
              <a:clrFrom>
                <a:srgbClr val="FFFFFF"/>
              </a:clrFrom>
              <a:clrTo>
                <a:srgbClr val="FFFFFF">
                  <a:alpha val="0"/>
                </a:srgbClr>
              </a:clrTo>
            </a:clrChange>
          </a:blip>
          <a:srcRect l="14912" t="22235" r="13777" b="24828"/>
          <a:stretch/>
        </p:blipFill>
        <p:spPr>
          <a:xfrm>
            <a:off x="4211772" y="5157132"/>
            <a:ext cx="923674" cy="425847"/>
          </a:xfrm>
          <a:prstGeom prst="rect">
            <a:avLst/>
          </a:prstGeom>
        </p:spPr>
      </p:pic>
      <p:sp>
        <p:nvSpPr>
          <p:cNvPr id="10" name="TextBox 9"/>
          <p:cNvSpPr txBox="1"/>
          <p:nvPr/>
        </p:nvSpPr>
        <p:spPr>
          <a:xfrm>
            <a:off x="2343208" y="2394857"/>
            <a:ext cx="1096678" cy="338554"/>
          </a:xfrm>
          <a:prstGeom prst="rect">
            <a:avLst/>
          </a:prstGeom>
          <a:noFill/>
        </p:spPr>
        <p:txBody>
          <a:bodyPr wrap="square" rtlCol="0">
            <a:spAutoFit/>
          </a:bodyPr>
          <a:lstStyle/>
          <a:p>
            <a:pPr algn="ctr"/>
            <a:r>
              <a:rPr lang="en-US" sz="1600" b="1" dirty="0"/>
              <a:t>Other</a:t>
            </a:r>
          </a:p>
        </p:txBody>
      </p:sp>
      <p:sp>
        <p:nvSpPr>
          <p:cNvPr id="11" name="Text Placeholder 4">
            <a:extLst>
              <a:ext uri="{FF2B5EF4-FFF2-40B4-BE49-F238E27FC236}">
                <a16:creationId xmlns:a16="http://schemas.microsoft.com/office/drawing/2014/main" id="{BD214B99-5AF4-453A-91E3-70FAA80201E7}"/>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711586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12" y="460183"/>
            <a:ext cx="8840154" cy="442934"/>
          </a:xfrm>
        </p:spPr>
        <p:txBody>
          <a:bodyPr/>
          <a:lstStyle/>
          <a:p>
            <a:r>
              <a:rPr lang="en-US" dirty="0">
                <a:solidFill>
                  <a:schemeClr val="tx1"/>
                </a:solidFill>
              </a:rPr>
              <a:t>Among The Major SVOD Services, Acquired Network TV Content Is As Popular, Or Even More Popular, Than Original Series</a:t>
            </a:r>
          </a:p>
        </p:txBody>
      </p:sp>
      <p:graphicFrame>
        <p:nvGraphicFramePr>
          <p:cNvPr id="12" name="Chart 11">
            <a:extLst>
              <a:ext uri="{FF2B5EF4-FFF2-40B4-BE49-F238E27FC236}">
                <a16:creationId xmlns:a16="http://schemas.microsoft.com/office/drawing/2014/main" id="{55FA74D2-E895-4340-902B-4A49F6A449C6}"/>
              </a:ext>
            </a:extLst>
          </p:cNvPr>
          <p:cNvGraphicFramePr/>
          <p:nvPr/>
        </p:nvGraphicFramePr>
        <p:xfrm>
          <a:off x="277906" y="1450790"/>
          <a:ext cx="8659906" cy="4492812"/>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424B0538-7957-4F87-9F95-F33C35ED2AA7}"/>
              </a:ext>
            </a:extLst>
          </p:cNvPr>
          <p:cNvSpPr txBox="1"/>
          <p:nvPr/>
        </p:nvSpPr>
        <p:spPr>
          <a:xfrm>
            <a:off x="215067" y="6349246"/>
            <a:ext cx="7422862" cy="461665"/>
          </a:xfrm>
          <a:prstGeom prst="rect">
            <a:avLst/>
          </a:prstGeom>
          <a:noFill/>
        </p:spPr>
        <p:txBody>
          <a:bodyPr wrap="square" rtlCol="0">
            <a:spAutoFit/>
          </a:bodyPr>
          <a:lstStyle/>
          <a:p>
            <a:r>
              <a:rPr lang="en-US" sz="800" dirty="0"/>
              <a:t>Source: Kagan, a media research group within the TMT offering of 2018 S&amp;P Global Market Intelligence.  Results from an online consumer survey conducted in September 2017, base: Netflix users – 1,480; Hulu users – 549; Amazon Prime Video users – 938.  Question: You indicated that you currently have a subscription to (online video service).  Which of the following types of video content do you view from the service?  </a:t>
            </a:r>
          </a:p>
        </p:txBody>
      </p:sp>
      <p:sp>
        <p:nvSpPr>
          <p:cNvPr id="14" name="TextBox 13">
            <a:extLst>
              <a:ext uri="{FF2B5EF4-FFF2-40B4-BE49-F238E27FC236}">
                <a16:creationId xmlns:a16="http://schemas.microsoft.com/office/drawing/2014/main" id="{420058E2-88A7-4C64-9AC6-CA3D8BAF9053}"/>
              </a:ext>
            </a:extLst>
          </p:cNvPr>
          <p:cNvSpPr txBox="1"/>
          <p:nvPr/>
        </p:nvSpPr>
        <p:spPr>
          <a:xfrm>
            <a:off x="457199" y="5638802"/>
            <a:ext cx="914401" cy="307777"/>
          </a:xfrm>
          <a:prstGeom prst="rect">
            <a:avLst/>
          </a:prstGeom>
        </p:spPr>
        <p:txBody>
          <a:bodyPr wrap="square" rtlCol="0">
            <a:spAutoFit/>
          </a:bodyPr>
          <a:lstStyle/>
          <a:p>
            <a:pPr algn="ctr"/>
            <a:r>
              <a:rPr lang="en-US" sz="700" dirty="0"/>
              <a:t>(released within past 2 years)</a:t>
            </a:r>
          </a:p>
        </p:txBody>
      </p:sp>
      <p:sp>
        <p:nvSpPr>
          <p:cNvPr id="15" name="TextBox 14">
            <a:extLst>
              <a:ext uri="{FF2B5EF4-FFF2-40B4-BE49-F238E27FC236}">
                <a16:creationId xmlns:a16="http://schemas.microsoft.com/office/drawing/2014/main" id="{1ADADC60-5D0A-463A-9622-2D58BDFECDFF}"/>
              </a:ext>
            </a:extLst>
          </p:cNvPr>
          <p:cNvSpPr txBox="1"/>
          <p:nvPr/>
        </p:nvSpPr>
        <p:spPr>
          <a:xfrm>
            <a:off x="1586752" y="5647767"/>
            <a:ext cx="1048871" cy="307777"/>
          </a:xfrm>
          <a:prstGeom prst="rect">
            <a:avLst/>
          </a:prstGeom>
        </p:spPr>
        <p:txBody>
          <a:bodyPr wrap="square" rtlCol="0">
            <a:spAutoFit/>
          </a:bodyPr>
          <a:lstStyle/>
          <a:p>
            <a:pPr algn="ctr"/>
            <a:r>
              <a:rPr lang="en-US" sz="700" dirty="0"/>
              <a:t>(released over 2 years ago)</a:t>
            </a:r>
          </a:p>
        </p:txBody>
      </p:sp>
      <p:sp>
        <p:nvSpPr>
          <p:cNvPr id="7" name="Text Placeholder 4">
            <a:extLst>
              <a:ext uri="{FF2B5EF4-FFF2-40B4-BE49-F238E27FC236}">
                <a16:creationId xmlns:a16="http://schemas.microsoft.com/office/drawing/2014/main" id="{FC5F5B09-DD79-43CA-BF57-0498E9882B41}"/>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872239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497619475"/>
              </p:ext>
            </p:extLst>
          </p:nvPr>
        </p:nvGraphicFramePr>
        <p:xfrm>
          <a:off x="-394538" y="2697174"/>
          <a:ext cx="4150660" cy="2968812"/>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420F471E-3F78-4F0A-842B-545E5957A66F}"/>
              </a:ext>
            </a:extLst>
          </p:cNvPr>
          <p:cNvSpPr txBox="1"/>
          <p:nvPr/>
        </p:nvSpPr>
        <p:spPr>
          <a:xfrm>
            <a:off x="215067" y="6250634"/>
            <a:ext cx="7422862" cy="584775"/>
          </a:xfrm>
          <a:prstGeom prst="rect">
            <a:avLst/>
          </a:prstGeom>
          <a:noFill/>
        </p:spPr>
        <p:txBody>
          <a:bodyPr wrap="square" rtlCol="0">
            <a:spAutoFit/>
          </a:bodyPr>
          <a:lstStyle/>
          <a:p>
            <a:r>
              <a:rPr lang="en-US" sz="800" dirty="0"/>
              <a:t>Source: Kagan, a media research group within the TMT offering of 2018 S&amp;P Global Market Intelligence.  Results from an online consumer survey conducted in September 2017, base: Netflix users – 1,480; Hulu users – 549; Amazon Prime Video users – 938.  Question: Of the content you view on (online video service) which would you say is the content you most enjoy viewing?  “Movies” include recent movies (released within past 2 years) and older movies (released over 2 years ago). “Acquired Network TV Series” includes prior seasons of network TV series and current season of network TV episodes.</a:t>
            </a:r>
          </a:p>
        </p:txBody>
      </p:sp>
      <p:pic>
        <p:nvPicPr>
          <p:cNvPr id="12" name="Picture 11">
            <a:extLst>
              <a:ext uri="{FF2B5EF4-FFF2-40B4-BE49-F238E27FC236}">
                <a16:creationId xmlns:a16="http://schemas.microsoft.com/office/drawing/2014/main" id="{AF68594C-DB17-4D6C-91BF-5B0709625E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11722" y="2451373"/>
            <a:ext cx="953311" cy="245801"/>
          </a:xfrm>
          <a:prstGeom prst="rect">
            <a:avLst/>
          </a:prstGeom>
        </p:spPr>
      </p:pic>
      <p:graphicFrame>
        <p:nvGraphicFramePr>
          <p:cNvPr id="13" name="Chart 12">
            <a:extLst>
              <a:ext uri="{FF2B5EF4-FFF2-40B4-BE49-F238E27FC236}">
                <a16:creationId xmlns:a16="http://schemas.microsoft.com/office/drawing/2014/main" id="{E36963F5-2D50-42EE-B002-10CBECDC2640}"/>
              </a:ext>
            </a:extLst>
          </p:cNvPr>
          <p:cNvGraphicFramePr/>
          <p:nvPr>
            <p:extLst>
              <p:ext uri="{D42A27DB-BD31-4B8C-83A1-F6EECF244321}">
                <p14:modId xmlns:p14="http://schemas.microsoft.com/office/powerpoint/2010/main" val="3493976162"/>
              </p:ext>
            </p:extLst>
          </p:nvPr>
        </p:nvGraphicFramePr>
        <p:xfrm>
          <a:off x="2608638" y="2688209"/>
          <a:ext cx="4150660" cy="29688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3358A34E-A14B-49CB-8747-5CD76C6C1AB4}"/>
              </a:ext>
            </a:extLst>
          </p:cNvPr>
          <p:cNvGraphicFramePr/>
          <p:nvPr>
            <p:extLst>
              <p:ext uri="{D42A27DB-BD31-4B8C-83A1-F6EECF244321}">
                <p14:modId xmlns:p14="http://schemas.microsoft.com/office/powerpoint/2010/main" val="2151852279"/>
              </p:ext>
            </p:extLst>
          </p:nvPr>
        </p:nvGraphicFramePr>
        <p:xfrm>
          <a:off x="5414587" y="2697174"/>
          <a:ext cx="4150660" cy="2968812"/>
        </p:xfrm>
        <a:graphic>
          <a:graphicData uri="http://schemas.openxmlformats.org/drawingml/2006/chart">
            <c:chart xmlns:c="http://schemas.openxmlformats.org/drawingml/2006/chart" xmlns:r="http://schemas.openxmlformats.org/officeDocument/2006/relationships" r:id="rId5"/>
          </a:graphicData>
        </a:graphic>
      </p:graphicFrame>
      <p:pic>
        <p:nvPicPr>
          <p:cNvPr id="17" name="Picture 16">
            <a:extLst>
              <a:ext uri="{FF2B5EF4-FFF2-40B4-BE49-F238E27FC236}">
                <a16:creationId xmlns:a16="http://schemas.microsoft.com/office/drawing/2014/main" id="{28BE16AB-988E-43D7-965D-596DB7BF6C3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208129" y="2363648"/>
            <a:ext cx="951677" cy="315596"/>
          </a:xfrm>
          <a:prstGeom prst="rect">
            <a:avLst/>
          </a:prstGeom>
        </p:spPr>
      </p:pic>
      <p:pic>
        <p:nvPicPr>
          <p:cNvPr id="18" name="Picture 17">
            <a:extLst>
              <a:ext uri="{FF2B5EF4-FFF2-40B4-BE49-F238E27FC236}">
                <a16:creationId xmlns:a16="http://schemas.microsoft.com/office/drawing/2014/main" id="{9032E527-98BC-4530-A42F-48FF28E39B8E}"/>
              </a:ext>
            </a:extLst>
          </p:cNvPr>
          <p:cNvPicPr>
            <a:picLocks noChangeAspect="1"/>
          </p:cNvPicPr>
          <p:nvPr/>
        </p:nvPicPr>
        <p:blipFill rotWithShape="1">
          <a:blip r:embed="rId7">
            <a:clrChange>
              <a:clrFrom>
                <a:srgbClr val="FFFFFF"/>
              </a:clrFrom>
              <a:clrTo>
                <a:srgbClr val="FFFFFF">
                  <a:alpha val="0"/>
                </a:srgbClr>
              </a:clrTo>
            </a:clrChange>
          </a:blip>
          <a:srcRect t="19893" b="13209"/>
          <a:stretch/>
        </p:blipFill>
        <p:spPr>
          <a:xfrm>
            <a:off x="6834378" y="2367387"/>
            <a:ext cx="1104488" cy="413771"/>
          </a:xfrm>
          <a:prstGeom prst="rect">
            <a:avLst/>
          </a:prstGeom>
        </p:spPr>
      </p:pic>
      <p:sp>
        <p:nvSpPr>
          <p:cNvPr id="19" name="TextBox 18">
            <a:extLst>
              <a:ext uri="{FF2B5EF4-FFF2-40B4-BE49-F238E27FC236}">
                <a16:creationId xmlns:a16="http://schemas.microsoft.com/office/drawing/2014/main" id="{EDA47BD8-72DB-453F-9766-2C3A1A995843}"/>
              </a:ext>
            </a:extLst>
          </p:cNvPr>
          <p:cNvSpPr txBox="1"/>
          <p:nvPr/>
        </p:nvSpPr>
        <p:spPr>
          <a:xfrm>
            <a:off x="215066" y="1656834"/>
            <a:ext cx="872274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Content Most Enjoyed on Netflix, Hulu and Amazon Prime Video</a:t>
            </a:r>
          </a:p>
        </p:txBody>
      </p:sp>
      <p:sp>
        <p:nvSpPr>
          <p:cNvPr id="21" name="Title 1">
            <a:extLst>
              <a:ext uri="{FF2B5EF4-FFF2-40B4-BE49-F238E27FC236}">
                <a16:creationId xmlns:a16="http://schemas.microsoft.com/office/drawing/2014/main" id="{213BE110-7671-46DA-A625-9454A3BB3BE3}"/>
              </a:ext>
            </a:extLst>
          </p:cNvPr>
          <p:cNvSpPr>
            <a:spLocks noGrp="1"/>
          </p:cNvSpPr>
          <p:nvPr>
            <p:ph type="ctrTitle"/>
          </p:nvPr>
        </p:nvSpPr>
        <p:spPr>
          <a:xfrm>
            <a:off x="152312" y="460183"/>
            <a:ext cx="8840154" cy="740666"/>
          </a:xfrm>
        </p:spPr>
        <p:txBody>
          <a:bodyPr/>
          <a:lstStyle/>
          <a:p>
            <a:r>
              <a:rPr lang="en-US" dirty="0">
                <a:solidFill>
                  <a:schemeClr val="tx1"/>
                </a:solidFill>
              </a:rPr>
              <a:t>Collectively, Subscribers Also Find Acquired Network TV Series To Be More Enjoyable Than Original Content On These Services</a:t>
            </a:r>
          </a:p>
        </p:txBody>
      </p:sp>
    </p:spTree>
    <p:extLst>
      <p:ext uri="{BB962C8B-B14F-4D97-AF65-F5344CB8AC3E}">
        <p14:creationId xmlns:p14="http://schemas.microsoft.com/office/powerpoint/2010/main" val="195056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57" y="460183"/>
            <a:ext cx="8982364" cy="442934"/>
          </a:xfrm>
        </p:spPr>
        <p:txBody>
          <a:bodyPr/>
          <a:lstStyle/>
          <a:p>
            <a:r>
              <a:rPr lang="en-US" dirty="0">
                <a:solidFill>
                  <a:schemeClr val="tx1"/>
                </a:solidFill>
              </a:rPr>
              <a:t>Furthermore, Within Households That Watch Network TV Apps, These Apps + Hulu Account For More Viewing Time Than Netflix</a:t>
            </a:r>
          </a:p>
        </p:txBody>
      </p:sp>
      <p:pic>
        <p:nvPicPr>
          <p:cNvPr id="2050" name="Picture 2"/>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17126" y="2766898"/>
            <a:ext cx="3344145" cy="21015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6848" y="1568740"/>
            <a:ext cx="4464703" cy="1138773"/>
          </a:xfrm>
          <a:prstGeom prst="rect">
            <a:avLst/>
          </a:prstGeom>
          <a:noFill/>
        </p:spPr>
        <p:txBody>
          <a:bodyPr wrap="square" rtlCol="0">
            <a:spAutoFit/>
          </a:bodyPr>
          <a:lstStyle/>
          <a:p>
            <a:pPr algn="ctr"/>
            <a:r>
              <a:rPr lang="en-US" sz="3600" b="1" u="sng" dirty="0"/>
              <a:t>10.1 MM HHs</a:t>
            </a:r>
          </a:p>
          <a:p>
            <a:pPr algn="ctr"/>
            <a:r>
              <a:rPr lang="en-US" dirty="0"/>
              <a:t>That View Network TV Apps via OTT</a:t>
            </a:r>
          </a:p>
          <a:p>
            <a:pPr algn="ctr"/>
            <a:r>
              <a:rPr lang="en-US" sz="1400" dirty="0"/>
              <a:t>(on connected-TV devices)</a:t>
            </a:r>
          </a:p>
        </p:txBody>
      </p:sp>
      <p:sp>
        <p:nvSpPr>
          <p:cNvPr id="7" name="TextBox 6"/>
          <p:cNvSpPr txBox="1"/>
          <p:nvPr/>
        </p:nvSpPr>
        <p:spPr>
          <a:xfrm>
            <a:off x="154030" y="6433222"/>
            <a:ext cx="7457006" cy="338554"/>
          </a:xfrm>
          <a:prstGeom prst="rect">
            <a:avLst/>
          </a:prstGeom>
          <a:noFill/>
        </p:spPr>
        <p:txBody>
          <a:bodyPr wrap="square" rtlCol="0">
            <a:spAutoFit/>
          </a:bodyPr>
          <a:lstStyle/>
          <a:p>
            <a:r>
              <a:rPr lang="en-US" sz="800" dirty="0"/>
              <a:t>Source: comScore OTT Intelligence, U.S., April 2017.  *Network TV App definition excludes premium networks such as HBO and Showtime and Skinny Bundles such as Sling. HHs based on consumption across TV-connected devices only. </a:t>
            </a:r>
          </a:p>
        </p:txBody>
      </p:sp>
      <p:graphicFrame>
        <p:nvGraphicFramePr>
          <p:cNvPr id="8" name="Chart 7"/>
          <p:cNvGraphicFramePr/>
          <p:nvPr>
            <p:extLst/>
          </p:nvPr>
        </p:nvGraphicFramePr>
        <p:xfrm>
          <a:off x="4314691" y="1568740"/>
          <a:ext cx="4380681" cy="329975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4">
            <a:extLst>
              <a:ext uri="{FF2B5EF4-FFF2-40B4-BE49-F238E27FC236}">
                <a16:creationId xmlns:a16="http://schemas.microsoft.com/office/drawing/2014/main" id="{885680E1-52A2-46FF-B3E3-588E273B1ABC}"/>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776556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In Regards To “Virtual” Skinny Bundles, They Are Only In A Small Fraction Of U.S. HHs</a:t>
            </a:r>
          </a:p>
        </p:txBody>
      </p:sp>
      <p:sp>
        <p:nvSpPr>
          <p:cNvPr id="3" name="Rectangle 2"/>
          <p:cNvSpPr/>
          <p:nvPr/>
        </p:nvSpPr>
        <p:spPr>
          <a:xfrm>
            <a:off x="527974" y="1693638"/>
            <a:ext cx="4305300" cy="15367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Trebuchet MS"/>
              <a:ea typeface="+mn-ea"/>
              <a:cs typeface="+mn-cs"/>
            </a:endParaRPr>
          </a:p>
        </p:txBody>
      </p:sp>
      <p:sp>
        <p:nvSpPr>
          <p:cNvPr id="5" name="Rectangle 4"/>
          <p:cNvSpPr/>
          <p:nvPr/>
        </p:nvSpPr>
        <p:spPr>
          <a:xfrm>
            <a:off x="4985674" y="1719038"/>
            <a:ext cx="3664843" cy="15113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Trebuchet MS"/>
              <a:ea typeface="+mn-ea"/>
              <a:cs typeface="+mn-cs"/>
            </a:endParaRPr>
          </a:p>
        </p:txBody>
      </p:sp>
      <p:sp>
        <p:nvSpPr>
          <p:cNvPr id="6" name="Rectangle 5"/>
          <p:cNvSpPr/>
          <p:nvPr/>
        </p:nvSpPr>
        <p:spPr>
          <a:xfrm>
            <a:off x="527974" y="3637655"/>
            <a:ext cx="2882900" cy="15113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Trebuchet MS"/>
              <a:ea typeface="+mn-ea"/>
              <a:cs typeface="+mn-cs"/>
            </a:endParaRPr>
          </a:p>
        </p:txBody>
      </p:sp>
      <p:sp>
        <p:nvSpPr>
          <p:cNvPr id="7" name="Rectangle 6"/>
          <p:cNvSpPr/>
          <p:nvPr/>
        </p:nvSpPr>
        <p:spPr>
          <a:xfrm>
            <a:off x="3532886" y="3637655"/>
            <a:ext cx="5117631" cy="15113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Trebuchet MS"/>
              <a:ea typeface="+mn-ea"/>
              <a:cs typeface="+mn-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39" y="2008757"/>
            <a:ext cx="1534012" cy="90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a:clrChange>
              <a:clrFrom>
                <a:srgbClr val="D9D9D9"/>
              </a:clrFrom>
              <a:clrTo>
                <a:srgbClr val="D9D9D9">
                  <a:alpha val="0"/>
                </a:srgbClr>
              </a:clrTo>
            </a:clrChange>
            <a:extLst>
              <a:ext uri="{28A0092B-C50C-407E-A947-70E740481C1C}">
                <a14:useLocalDpi xmlns:a14="http://schemas.microsoft.com/office/drawing/2010/main" val="0"/>
              </a:ext>
            </a:extLst>
          </a:blip>
          <a:srcRect/>
          <a:stretch>
            <a:fillRect/>
          </a:stretch>
        </p:blipFill>
        <p:spPr bwMode="auto">
          <a:xfrm>
            <a:off x="678873" y="3941954"/>
            <a:ext cx="836734" cy="83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277728" y="3672484"/>
            <a:ext cx="2162174" cy="1384995"/>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B0F0"/>
                </a:solidFill>
                <a:effectLst/>
                <a:uLnTx/>
                <a:uFillTx/>
                <a:latin typeface="Trebuchet MS"/>
                <a:ea typeface="+mn-ea"/>
                <a:cs typeface="+mn-cs"/>
              </a:rPr>
              <a:t>91%</a:t>
            </a:r>
            <a:endParaRPr kumimoji="0" lang="en-US" sz="1300" b="0" i="0" u="sng" strike="noStrike" kern="1200" cap="none" spc="0" normalizeH="0" baseline="0" noProof="0" dirty="0">
              <a:ln>
                <a:noFill/>
              </a:ln>
              <a:solidFill>
                <a:srgbClr val="3775A2"/>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Of Skinny Bundle Homes Use a Streaming Stick/Box</a:t>
            </a:r>
          </a:p>
        </p:txBody>
      </p:sp>
      <p:sp>
        <p:nvSpPr>
          <p:cNvPr id="12" name="TextBox 11"/>
          <p:cNvSpPr txBox="1"/>
          <p:nvPr/>
        </p:nvSpPr>
        <p:spPr>
          <a:xfrm>
            <a:off x="2049280" y="2019511"/>
            <a:ext cx="2877853" cy="892552"/>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B0F0"/>
                </a:solidFill>
                <a:effectLst/>
                <a:uLnTx/>
                <a:uFillTx/>
                <a:latin typeface="Trebuchet MS"/>
                <a:ea typeface="+mn-ea"/>
                <a:cs typeface="+mn-cs"/>
              </a:rPr>
              <a:t>3.1 MM</a:t>
            </a:r>
            <a:endParaRPr kumimoji="0" lang="en-US" sz="1300" b="0" i="0" u="sng" strike="noStrike" kern="1200" cap="none" spc="0" normalizeH="0" baseline="0" noProof="0" dirty="0">
              <a:ln>
                <a:noFill/>
              </a:ln>
              <a:solidFill>
                <a:srgbClr val="3775A2"/>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U.S. Skinny Bundle HHs</a:t>
            </a:r>
          </a:p>
        </p:txBody>
      </p:sp>
      <p:pic>
        <p:nvPicPr>
          <p:cNvPr id="10243" name="Picture 3" descr="C:\Users\Leahm\AppData\Local\Microsoft\Windows\Temporary Internet Files\Content.IE5\PKIV13XT\uhr[1].png"/>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36072" y="2053750"/>
            <a:ext cx="841875" cy="8418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105370" y="1830829"/>
            <a:ext cx="2616230" cy="1323439"/>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Skinny Bundle HHs Watch </a:t>
            </a:r>
            <a:r>
              <a:rPr kumimoji="0" lang="en-US" sz="3200" b="1" i="0" u="sng" strike="noStrike" kern="1200" cap="none" spc="0" normalizeH="0" baseline="0" noProof="0" dirty="0">
                <a:ln>
                  <a:noFill/>
                </a:ln>
                <a:solidFill>
                  <a:srgbClr val="00B0F0"/>
                </a:solidFill>
                <a:uLnTx/>
                <a:uFillTx/>
                <a:latin typeface="Trebuchet MS"/>
                <a:ea typeface="+mn-ea"/>
                <a:cs typeface="+mn-cs"/>
              </a:rPr>
              <a:t>5.3 Hours</a:t>
            </a:r>
            <a:endParaRPr kumimoji="0" lang="en-US" sz="1300" b="0" i="0" u="sng" strike="noStrike" kern="1200" cap="none" spc="0" normalizeH="0" baseline="0" noProof="0" dirty="0">
              <a:ln>
                <a:noFill/>
              </a:ln>
              <a:solidFill>
                <a:srgbClr val="3775A2"/>
              </a:solidFill>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of Skinny Bundle Content per Viewing Day</a:t>
            </a:r>
          </a:p>
        </p:txBody>
      </p:sp>
      <p:sp>
        <p:nvSpPr>
          <p:cNvPr id="15" name="TextBox 14"/>
          <p:cNvSpPr txBox="1"/>
          <p:nvPr/>
        </p:nvSpPr>
        <p:spPr>
          <a:xfrm>
            <a:off x="215067" y="6622624"/>
            <a:ext cx="710965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comScore OTT Intelligence, U.S., April 2017.  *Virtual Skinny Bundle HHs defined as viewing Sling, PlayStation Vue or DirecTV Now.</a:t>
            </a:r>
          </a:p>
        </p:txBody>
      </p:sp>
      <p:pic>
        <p:nvPicPr>
          <p:cNvPr id="10245" name="Picture 5" descr="Image result for sling TV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6555" y="3812776"/>
            <a:ext cx="1490293" cy="7265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428001" y="4643634"/>
            <a:ext cx="3327400" cy="492443"/>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rebuchet MS"/>
                <a:ea typeface="+mn-ea"/>
                <a:cs typeface="+mn-cs"/>
              </a:rPr>
              <a:t>Is the Most Popular Skinny Bundle in More Than 2 Million Homes</a:t>
            </a:r>
          </a:p>
        </p:txBody>
      </p:sp>
      <p:sp>
        <p:nvSpPr>
          <p:cNvPr id="16" name="TextBox 15">
            <a:extLst>
              <a:ext uri="{FF2B5EF4-FFF2-40B4-BE49-F238E27FC236}">
                <a16:creationId xmlns:a16="http://schemas.microsoft.com/office/drawing/2014/main" id="{D0E740EC-B437-4302-8807-9E8E1AC795E7}"/>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
        <p:nvSpPr>
          <p:cNvPr id="17" name="Text Placeholder 4">
            <a:extLst>
              <a:ext uri="{FF2B5EF4-FFF2-40B4-BE49-F238E27FC236}">
                <a16:creationId xmlns:a16="http://schemas.microsoft.com/office/drawing/2014/main" id="{5E1C8EB1-BFDB-44E7-A084-7B32FC2918F8}"/>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242222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06DB67-406C-45A6-B883-EE1396FBD584}"/>
              </a:ext>
            </a:extLst>
          </p:cNvPr>
          <p:cNvSpPr/>
          <p:nvPr/>
        </p:nvSpPr>
        <p:spPr>
          <a:xfrm>
            <a:off x="174650" y="3199227"/>
            <a:ext cx="8759926" cy="24580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Slide Number Placeholder 8">
            <a:extLst>
              <a:ext uri="{FF2B5EF4-FFF2-40B4-BE49-F238E27FC236}">
                <a16:creationId xmlns:a16="http://schemas.microsoft.com/office/drawing/2014/main" id="{973AA272-D625-47CD-98C8-B6CFEA1BBB62}"/>
              </a:ext>
            </a:extLst>
          </p:cNvPr>
          <p:cNvSpPr txBox="1">
            <a:spLocks/>
          </p:cNvSpPr>
          <p:nvPr/>
        </p:nvSpPr>
        <p:spPr>
          <a:xfrm>
            <a:off x="0" y="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4095CDD8-36CB-4141-B4B4-5F2404BE3CC6}" type="slidenum">
              <a:rPr kumimoji="0" lang="en-US" sz="18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2E74A393-2A33-4243-AEEF-984CC63B3E89}"/>
              </a:ext>
            </a:extLst>
          </p:cNvPr>
          <p:cNvSpPr txBox="1"/>
          <p:nvPr/>
        </p:nvSpPr>
        <p:spPr>
          <a:xfrm>
            <a:off x="174649" y="420476"/>
            <a:ext cx="8825915"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panose="020B0603020202020204" pitchFamily="34" charset="0"/>
                <a:ea typeface="+mn-ea"/>
                <a:cs typeface="+mn-cs"/>
              </a:rPr>
              <a:t>What is OTT (Over-The-Top)?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10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00" normalizeH="0" baseline="0" noProof="0" dirty="0">
                <a:ln>
                  <a:noFill/>
                </a:ln>
                <a:solidFill>
                  <a:srgbClr val="000000"/>
                </a:solidFill>
                <a:effectLst/>
                <a:uLnTx/>
                <a:uFillTx/>
                <a:latin typeface="Trebuchet MS" panose="020B0603020202020204" pitchFamily="34" charset="0"/>
                <a:ea typeface="+mn-ea"/>
                <a:cs typeface="+mn-cs"/>
              </a:rPr>
              <a:t>Definition</a:t>
            </a:r>
            <a:r>
              <a:rPr kumimoji="0" lang="en-US" sz="2000" b="0" i="0" u="none" strike="noStrike" kern="1200" cap="none" spc="-100" normalizeH="0" baseline="0" noProof="0" dirty="0">
                <a:ln>
                  <a:noFill/>
                </a:ln>
                <a:solidFill>
                  <a:srgbClr val="000000"/>
                </a:solidFill>
                <a:effectLst/>
                <a:uLnTx/>
                <a:uFillTx/>
                <a:latin typeface="Trebuchet MS" panose="020B0603020202020204" pitchFamily="34" charset="0"/>
                <a:ea typeface="+mn-ea"/>
                <a:cs typeface="+mn-cs"/>
              </a:rPr>
              <a:t>: Premium long form video content that is streamed over the internet through an app or device onto a TV (or PC, Tablet, or Smartphone) without requiring users to subscribe to a wired cable, telco or satellite TV service.</a:t>
            </a:r>
          </a:p>
        </p:txBody>
      </p:sp>
      <p:sp>
        <p:nvSpPr>
          <p:cNvPr id="9" name="TextBox 8">
            <a:extLst>
              <a:ext uri="{FF2B5EF4-FFF2-40B4-BE49-F238E27FC236}">
                <a16:creationId xmlns:a16="http://schemas.microsoft.com/office/drawing/2014/main" id="{FE2849FF-9541-49E4-8B24-BA0B913C0A6F}"/>
              </a:ext>
            </a:extLst>
          </p:cNvPr>
          <p:cNvSpPr txBox="1"/>
          <p:nvPr/>
        </p:nvSpPr>
        <p:spPr>
          <a:xfrm>
            <a:off x="174649" y="2350418"/>
            <a:ext cx="8754197" cy="64633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OTT consumer journey:  </a:t>
            </a:r>
            <a:r>
              <a:rPr kumimoji="0" lang="en-US" sz="1200" b="0" i="0" u="none" strike="noStrike" kern="1200" cap="none" spc="0" normalizeH="0" baseline="0" noProof="0" dirty="0">
                <a:ln>
                  <a:noFill/>
                </a:ln>
                <a:solidFill>
                  <a:prstClr val="black"/>
                </a:solidFill>
                <a:effectLst/>
                <a:uLnTx/>
                <a:uFillTx/>
                <a:latin typeface="Trebuchet MS"/>
                <a:ea typeface="+mn-ea"/>
                <a:cs typeface="+mn-cs"/>
              </a:rPr>
              <a:t>OTT leverages “apps” to stream video content to a television via an internet connection.  Viewing methods include: (a) on-demand where viewers select and watch content when they choose to, and (b) linear/live – where viewers watch at the particular time, channel or app (live content is streamed in real time as the event happens)</a:t>
            </a:r>
            <a:endParaRPr kumimoji="0" lang="en-US" sz="11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56F75EFF-BCB1-4D1C-8C4D-6602CBA967C4}"/>
              </a:ext>
            </a:extLst>
          </p:cNvPr>
          <p:cNvSpPr txBox="1"/>
          <p:nvPr/>
        </p:nvSpPr>
        <p:spPr>
          <a:xfrm>
            <a:off x="367645" y="3375331"/>
            <a:ext cx="2850440" cy="707886"/>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Viewers stream TV content from the Internet using either a smart TV, OTT device, connected game console or IP set top box that received signals from digital video ad server</a:t>
            </a:r>
          </a:p>
        </p:txBody>
      </p:sp>
      <p:sp>
        <p:nvSpPr>
          <p:cNvPr id="12" name="TextBox 11">
            <a:extLst>
              <a:ext uri="{FF2B5EF4-FFF2-40B4-BE49-F238E27FC236}">
                <a16:creationId xmlns:a16="http://schemas.microsoft.com/office/drawing/2014/main" id="{4DC5F64B-53BB-45A1-91AE-80DC1A574F42}"/>
              </a:ext>
            </a:extLst>
          </p:cNvPr>
          <p:cNvSpPr txBox="1"/>
          <p:nvPr/>
        </p:nvSpPr>
        <p:spPr>
          <a:xfrm>
            <a:off x="3637243" y="3375331"/>
            <a:ext cx="2301647" cy="707886"/>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All major networks are making their content available either through their own app or via a virtual MVPD like Hulu or Sling TV</a:t>
            </a:r>
          </a:p>
        </p:txBody>
      </p:sp>
      <p:sp>
        <p:nvSpPr>
          <p:cNvPr id="13" name="TextBox 12">
            <a:extLst>
              <a:ext uri="{FF2B5EF4-FFF2-40B4-BE49-F238E27FC236}">
                <a16:creationId xmlns:a16="http://schemas.microsoft.com/office/drawing/2014/main" id="{9A93A4EF-9B5B-4433-AD2C-2F83D9F0FDD3}"/>
              </a:ext>
            </a:extLst>
          </p:cNvPr>
          <p:cNvSpPr txBox="1"/>
          <p:nvPr/>
        </p:nvSpPr>
        <p:spPr>
          <a:xfrm>
            <a:off x="6457361" y="3375331"/>
            <a:ext cx="2163740" cy="707886"/>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Content is streamed and plays instantly in full-screen and can be ad-supported if the network chooses</a:t>
            </a:r>
          </a:p>
        </p:txBody>
      </p:sp>
      <p:pic>
        <p:nvPicPr>
          <p:cNvPr id="4" name="Picture 3">
            <a:extLst>
              <a:ext uri="{FF2B5EF4-FFF2-40B4-BE49-F238E27FC236}">
                <a16:creationId xmlns:a16="http://schemas.microsoft.com/office/drawing/2014/main" id="{9237CFB0-74FC-4348-B83C-CA896167DF64}"/>
              </a:ext>
            </a:extLst>
          </p:cNvPr>
          <p:cNvPicPr>
            <a:picLocks noChangeAspect="1"/>
          </p:cNvPicPr>
          <p:nvPr/>
        </p:nvPicPr>
        <p:blipFill>
          <a:blip r:embed="rId2"/>
          <a:stretch>
            <a:fillRect/>
          </a:stretch>
        </p:blipFill>
        <p:spPr>
          <a:xfrm>
            <a:off x="6569650" y="4265871"/>
            <a:ext cx="1938327" cy="1278172"/>
          </a:xfrm>
          <a:prstGeom prst="rect">
            <a:avLst/>
          </a:prstGeom>
        </p:spPr>
      </p:pic>
      <p:pic>
        <p:nvPicPr>
          <p:cNvPr id="5" name="Picture 4">
            <a:extLst>
              <a:ext uri="{FF2B5EF4-FFF2-40B4-BE49-F238E27FC236}">
                <a16:creationId xmlns:a16="http://schemas.microsoft.com/office/drawing/2014/main" id="{FD9285B0-3BFC-4094-BE47-33746CEDE4EA}"/>
              </a:ext>
            </a:extLst>
          </p:cNvPr>
          <p:cNvPicPr>
            <a:picLocks noChangeAspect="1"/>
          </p:cNvPicPr>
          <p:nvPr/>
        </p:nvPicPr>
        <p:blipFill>
          <a:blip r:embed="rId3"/>
          <a:stretch>
            <a:fillRect/>
          </a:stretch>
        </p:blipFill>
        <p:spPr>
          <a:xfrm>
            <a:off x="6664494" y="4326825"/>
            <a:ext cx="1783976" cy="967437"/>
          </a:xfrm>
          <a:prstGeom prst="rect">
            <a:avLst/>
          </a:prstGeom>
          <a:ln>
            <a:solidFill>
              <a:schemeClr val="tx1"/>
            </a:solidFill>
          </a:ln>
        </p:spPr>
      </p:pic>
      <p:grpSp>
        <p:nvGrpSpPr>
          <p:cNvPr id="10" name="Group 9">
            <a:extLst>
              <a:ext uri="{FF2B5EF4-FFF2-40B4-BE49-F238E27FC236}">
                <a16:creationId xmlns:a16="http://schemas.microsoft.com/office/drawing/2014/main" id="{59BB216A-E879-4729-8F7A-8B5C78461354}"/>
              </a:ext>
            </a:extLst>
          </p:cNvPr>
          <p:cNvGrpSpPr/>
          <p:nvPr/>
        </p:nvGrpSpPr>
        <p:grpSpPr>
          <a:xfrm>
            <a:off x="3813261" y="4265871"/>
            <a:ext cx="1938327" cy="1278172"/>
            <a:chOff x="4726167" y="5484042"/>
            <a:chExt cx="1938327" cy="1278172"/>
          </a:xfrm>
        </p:grpSpPr>
        <p:pic>
          <p:nvPicPr>
            <p:cNvPr id="16" name="Picture 15">
              <a:extLst>
                <a:ext uri="{FF2B5EF4-FFF2-40B4-BE49-F238E27FC236}">
                  <a16:creationId xmlns:a16="http://schemas.microsoft.com/office/drawing/2014/main" id="{CD4D8B86-8F96-4C82-9B01-215C82B80309}"/>
                </a:ext>
              </a:extLst>
            </p:cNvPr>
            <p:cNvPicPr>
              <a:picLocks noChangeAspect="1"/>
            </p:cNvPicPr>
            <p:nvPr/>
          </p:nvPicPr>
          <p:blipFill>
            <a:blip r:embed="rId2"/>
            <a:stretch>
              <a:fillRect/>
            </a:stretch>
          </p:blipFill>
          <p:spPr>
            <a:xfrm>
              <a:off x="4726167" y="5484042"/>
              <a:ext cx="1938327" cy="1278172"/>
            </a:xfrm>
            <a:prstGeom prst="rect">
              <a:avLst/>
            </a:prstGeom>
          </p:spPr>
        </p:pic>
        <p:pic>
          <p:nvPicPr>
            <p:cNvPr id="7" name="Picture 6">
              <a:extLst>
                <a:ext uri="{FF2B5EF4-FFF2-40B4-BE49-F238E27FC236}">
                  <a16:creationId xmlns:a16="http://schemas.microsoft.com/office/drawing/2014/main" id="{EBD75200-4000-41BA-9ED4-05E532F89572}"/>
                </a:ext>
              </a:extLst>
            </p:cNvPr>
            <p:cNvPicPr>
              <a:picLocks noChangeAspect="1"/>
            </p:cNvPicPr>
            <p:nvPr/>
          </p:nvPicPr>
          <p:blipFill>
            <a:blip r:embed="rId4"/>
            <a:stretch>
              <a:fillRect/>
            </a:stretch>
          </p:blipFill>
          <p:spPr>
            <a:xfrm>
              <a:off x="4782425" y="5525645"/>
              <a:ext cx="1787225" cy="992957"/>
            </a:xfrm>
            <a:prstGeom prst="rect">
              <a:avLst/>
            </a:prstGeom>
          </p:spPr>
        </p:pic>
      </p:grpSp>
      <p:grpSp>
        <p:nvGrpSpPr>
          <p:cNvPr id="20" name="Group 19">
            <a:extLst>
              <a:ext uri="{FF2B5EF4-FFF2-40B4-BE49-F238E27FC236}">
                <a16:creationId xmlns:a16="http://schemas.microsoft.com/office/drawing/2014/main" id="{884A1219-2D72-436D-9805-E2DBEEC112E6}"/>
              </a:ext>
            </a:extLst>
          </p:cNvPr>
          <p:cNvGrpSpPr/>
          <p:nvPr/>
        </p:nvGrpSpPr>
        <p:grpSpPr>
          <a:xfrm>
            <a:off x="484336" y="4241486"/>
            <a:ext cx="1938327" cy="1278172"/>
            <a:chOff x="823701" y="4307474"/>
            <a:chExt cx="1938327" cy="1278172"/>
          </a:xfrm>
        </p:grpSpPr>
        <p:pic>
          <p:nvPicPr>
            <p:cNvPr id="18" name="Picture 17">
              <a:extLst>
                <a:ext uri="{FF2B5EF4-FFF2-40B4-BE49-F238E27FC236}">
                  <a16:creationId xmlns:a16="http://schemas.microsoft.com/office/drawing/2014/main" id="{482FDF1D-61CF-41FC-BCA3-AC020CE0492E}"/>
                </a:ext>
              </a:extLst>
            </p:cNvPr>
            <p:cNvPicPr>
              <a:picLocks noChangeAspect="1"/>
            </p:cNvPicPr>
            <p:nvPr/>
          </p:nvPicPr>
          <p:blipFill>
            <a:blip r:embed="rId2"/>
            <a:stretch>
              <a:fillRect/>
            </a:stretch>
          </p:blipFill>
          <p:spPr>
            <a:xfrm>
              <a:off x="823701" y="4307474"/>
              <a:ext cx="1938327" cy="1278172"/>
            </a:xfrm>
            <a:prstGeom prst="rect">
              <a:avLst/>
            </a:prstGeom>
          </p:spPr>
        </p:pic>
        <p:pic>
          <p:nvPicPr>
            <p:cNvPr id="11" name="Picture 10">
              <a:extLst>
                <a:ext uri="{FF2B5EF4-FFF2-40B4-BE49-F238E27FC236}">
                  <a16:creationId xmlns:a16="http://schemas.microsoft.com/office/drawing/2014/main" id="{077F4029-F50D-4679-9CD0-84EEB4476B04}"/>
                </a:ext>
              </a:extLst>
            </p:cNvPr>
            <p:cNvPicPr>
              <a:picLocks noChangeAspect="1"/>
            </p:cNvPicPr>
            <p:nvPr/>
          </p:nvPicPr>
          <p:blipFill>
            <a:blip r:embed="rId5"/>
            <a:stretch>
              <a:fillRect/>
            </a:stretch>
          </p:blipFill>
          <p:spPr>
            <a:xfrm>
              <a:off x="878348" y="4381807"/>
              <a:ext cx="1808291" cy="958835"/>
            </a:xfrm>
            <a:prstGeom prst="rect">
              <a:avLst/>
            </a:prstGeom>
          </p:spPr>
        </p:pic>
      </p:grpSp>
      <p:pic>
        <p:nvPicPr>
          <p:cNvPr id="22" name="Picture 21">
            <a:extLst>
              <a:ext uri="{FF2B5EF4-FFF2-40B4-BE49-F238E27FC236}">
                <a16:creationId xmlns:a16="http://schemas.microsoft.com/office/drawing/2014/main" id="{EF1B5A91-1E25-4152-8327-A206BD575B91}"/>
              </a:ext>
            </a:extLst>
          </p:cNvPr>
          <p:cNvPicPr>
            <a:picLocks noChangeAspect="1"/>
          </p:cNvPicPr>
          <p:nvPr/>
        </p:nvPicPr>
        <p:blipFill>
          <a:blip r:embed="rId6"/>
          <a:stretch>
            <a:fillRect/>
          </a:stretch>
        </p:blipFill>
        <p:spPr>
          <a:xfrm>
            <a:off x="2447711" y="5052290"/>
            <a:ext cx="940768" cy="490835"/>
          </a:xfrm>
          <a:prstGeom prst="rect">
            <a:avLst/>
          </a:prstGeom>
        </p:spPr>
      </p:pic>
      <p:sp>
        <p:nvSpPr>
          <p:cNvPr id="19" name="Text Placeholder 4">
            <a:extLst>
              <a:ext uri="{FF2B5EF4-FFF2-40B4-BE49-F238E27FC236}">
                <a16:creationId xmlns:a16="http://schemas.microsoft.com/office/drawing/2014/main" id="{6D783B66-C4D9-4BB7-B53C-D3D4F5DF6311}"/>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866739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However, “Virtual” Skinny Bundles Account For More Than Half Of OTT Viewing Time in “Virtual” Skinny Bundle Households</a:t>
            </a:r>
          </a:p>
        </p:txBody>
      </p:sp>
      <p:sp>
        <p:nvSpPr>
          <p:cNvPr id="4" name="TextBox 3"/>
          <p:cNvSpPr txBox="1"/>
          <p:nvPr/>
        </p:nvSpPr>
        <p:spPr>
          <a:xfrm>
            <a:off x="215066" y="6594049"/>
            <a:ext cx="738588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comScore OTT Intelligence, U.S., April 2017.  *Virtual Skinny Bundle HHs defined as viewing Sling, PlayStation Vue or DirecTV Now.</a:t>
            </a:r>
          </a:p>
        </p:txBody>
      </p:sp>
      <p:graphicFrame>
        <p:nvGraphicFramePr>
          <p:cNvPr id="5" name="Chart 4"/>
          <p:cNvGraphicFramePr/>
          <p:nvPr>
            <p:extLst>
              <p:ext uri="{D42A27DB-BD31-4B8C-83A1-F6EECF244321}">
                <p14:modId xmlns:p14="http://schemas.microsoft.com/office/powerpoint/2010/main" val="640058690"/>
              </p:ext>
            </p:extLst>
          </p:nvPr>
        </p:nvGraphicFramePr>
        <p:xfrm>
          <a:off x="2000599" y="1492089"/>
          <a:ext cx="5142803" cy="3873823"/>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Image result for directv now png">
            <a:extLst>
              <a:ext uri="{FF2B5EF4-FFF2-40B4-BE49-F238E27FC236}">
                <a16:creationId xmlns:a16="http://schemas.microsoft.com/office/drawing/2014/main" id="{E05ECF4E-2668-4F9B-88D0-7AA50450FE3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9586" y="3546144"/>
            <a:ext cx="545801" cy="3128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hulu with live tv png">
            <a:extLst>
              <a:ext uri="{FF2B5EF4-FFF2-40B4-BE49-F238E27FC236}">
                <a16:creationId xmlns:a16="http://schemas.microsoft.com/office/drawing/2014/main" id="{16527F27-190F-4FD7-9CA3-4781C34E7F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31079" y="3641810"/>
            <a:ext cx="784024" cy="258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sling tv png">
            <a:extLst>
              <a:ext uri="{FF2B5EF4-FFF2-40B4-BE49-F238E27FC236}">
                <a16:creationId xmlns:a16="http://schemas.microsoft.com/office/drawing/2014/main" id="{F9E4C0AF-4C22-447E-B712-283C6D9F9E8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4703" y="3544225"/>
            <a:ext cx="597461" cy="3167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youtube tv png">
            <a:extLst>
              <a:ext uri="{FF2B5EF4-FFF2-40B4-BE49-F238E27FC236}">
                <a16:creationId xmlns:a16="http://schemas.microsoft.com/office/drawing/2014/main" id="{0565A939-CF0C-4E1A-844A-5CAD4133270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30711" b="6668"/>
          <a:stretch/>
        </p:blipFill>
        <p:spPr bwMode="auto">
          <a:xfrm>
            <a:off x="2732412" y="2935544"/>
            <a:ext cx="764308" cy="278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2810" y="3500896"/>
            <a:ext cx="703041" cy="403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CCF715E-25F9-4A35-B5D5-98EC7745AB6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637912" y="4705114"/>
            <a:ext cx="953311" cy="245801"/>
          </a:xfrm>
          <a:prstGeom prst="rect">
            <a:avLst/>
          </a:prstGeom>
        </p:spPr>
      </p:pic>
      <p:pic>
        <p:nvPicPr>
          <p:cNvPr id="12" name="Picture 11">
            <a:extLst>
              <a:ext uri="{FF2B5EF4-FFF2-40B4-BE49-F238E27FC236}">
                <a16:creationId xmlns:a16="http://schemas.microsoft.com/office/drawing/2014/main" id="{471FF6B4-73F4-469D-AB4F-93653B8A6970}"/>
              </a:ext>
            </a:extLst>
          </p:cNvPr>
          <p:cNvPicPr>
            <a:picLocks noChangeAspect="1"/>
          </p:cNvPicPr>
          <p:nvPr/>
        </p:nvPicPr>
        <p:blipFill rotWithShape="1">
          <a:blip r:embed="rId9">
            <a:clrChange>
              <a:clrFrom>
                <a:srgbClr val="FFFFFF"/>
              </a:clrFrom>
              <a:clrTo>
                <a:srgbClr val="FFFFFF">
                  <a:alpha val="0"/>
                </a:srgbClr>
              </a:clrTo>
            </a:clrChange>
          </a:blip>
          <a:srcRect t="19893" b="13209"/>
          <a:stretch/>
        </p:blipFill>
        <p:spPr>
          <a:xfrm>
            <a:off x="2499114" y="2321473"/>
            <a:ext cx="912801" cy="341959"/>
          </a:xfrm>
          <a:prstGeom prst="rect">
            <a:avLst/>
          </a:prstGeom>
        </p:spPr>
      </p:pic>
      <p:sp>
        <p:nvSpPr>
          <p:cNvPr id="13" name="Left Bracket 12"/>
          <p:cNvSpPr/>
          <p:nvPr/>
        </p:nvSpPr>
        <p:spPr>
          <a:xfrm>
            <a:off x="6273800" y="3327669"/>
            <a:ext cx="100903" cy="72390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5" name="Right Bracket 14"/>
          <p:cNvSpPr/>
          <p:nvPr/>
        </p:nvSpPr>
        <p:spPr>
          <a:xfrm>
            <a:off x="8446951" y="3327669"/>
            <a:ext cx="107533" cy="723900"/>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6" name="TextBox 15"/>
          <p:cNvSpPr txBox="1"/>
          <p:nvPr/>
        </p:nvSpPr>
        <p:spPr>
          <a:xfrm>
            <a:off x="6165442" y="2863488"/>
            <a:ext cx="2474087" cy="515985"/>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75A2"/>
                </a:solidFill>
                <a:effectLst/>
                <a:uLnTx/>
                <a:uFillTx/>
                <a:latin typeface="Trebuchet MS"/>
                <a:ea typeface="+mn-ea"/>
                <a:cs typeface="+mn-cs"/>
              </a:rPr>
              <a:t>Skinny Bundles</a:t>
            </a:r>
          </a:p>
        </p:txBody>
      </p:sp>
      <p:sp>
        <p:nvSpPr>
          <p:cNvPr id="17" name="TextBox 16"/>
          <p:cNvSpPr txBox="1"/>
          <p:nvPr/>
        </p:nvSpPr>
        <p:spPr>
          <a:xfrm>
            <a:off x="3898900" y="2143673"/>
            <a:ext cx="698500" cy="292388"/>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rebuchet MS"/>
                <a:ea typeface="+mn-ea"/>
                <a:cs typeface="+mn-cs"/>
              </a:rPr>
              <a:t>Other</a:t>
            </a:r>
          </a:p>
        </p:txBody>
      </p:sp>
      <p:sp>
        <p:nvSpPr>
          <p:cNvPr id="18" name="TextBox 17">
            <a:extLst>
              <a:ext uri="{FF2B5EF4-FFF2-40B4-BE49-F238E27FC236}">
                <a16:creationId xmlns:a16="http://schemas.microsoft.com/office/drawing/2014/main" id="{B6D1EEE8-EF3E-48BF-AB28-DB22309548D1}"/>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
        <p:nvSpPr>
          <p:cNvPr id="19" name="Text Placeholder 4">
            <a:extLst>
              <a:ext uri="{FF2B5EF4-FFF2-40B4-BE49-F238E27FC236}">
                <a16:creationId xmlns:a16="http://schemas.microsoft.com/office/drawing/2014/main" id="{70953422-69D4-45C3-88C9-9871FD8D99E8}"/>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673255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754602"/>
          </a:xfrm>
        </p:spPr>
        <p:txBody>
          <a:bodyPr/>
          <a:lstStyle/>
          <a:p>
            <a:r>
              <a:rPr lang="en-US" dirty="0">
                <a:solidFill>
                  <a:schemeClr val="tx1"/>
                </a:solidFill>
              </a:rPr>
              <a:t>Sling, </a:t>
            </a:r>
            <a:r>
              <a:rPr lang="en-US" dirty="0" err="1">
                <a:solidFill>
                  <a:schemeClr val="tx1"/>
                </a:solidFill>
              </a:rPr>
              <a:t>Playstation</a:t>
            </a:r>
            <a:r>
              <a:rPr lang="en-US" dirty="0">
                <a:solidFill>
                  <a:schemeClr val="tx1"/>
                </a:solidFill>
              </a:rPr>
              <a:t> </a:t>
            </a:r>
            <a:r>
              <a:rPr lang="en-US" dirty="0" err="1">
                <a:solidFill>
                  <a:schemeClr val="tx1"/>
                </a:solidFill>
              </a:rPr>
              <a:t>Vue</a:t>
            </a:r>
            <a:r>
              <a:rPr lang="en-US" dirty="0">
                <a:solidFill>
                  <a:schemeClr val="tx1"/>
                </a:solidFill>
              </a:rPr>
              <a:t> &amp; DirecTV Boast Very High Engagement On A Per HH Basis Vs. Popular OTT Services</a:t>
            </a:r>
          </a:p>
        </p:txBody>
      </p:sp>
      <p:graphicFrame>
        <p:nvGraphicFramePr>
          <p:cNvPr id="3" name="Chart 2"/>
          <p:cNvGraphicFramePr/>
          <p:nvPr>
            <p:extLst>
              <p:ext uri="{D42A27DB-BD31-4B8C-83A1-F6EECF244321}">
                <p14:modId xmlns:p14="http://schemas.microsoft.com/office/powerpoint/2010/main" val="2888109216"/>
              </p:ext>
            </p:extLst>
          </p:nvPr>
        </p:nvGraphicFramePr>
        <p:xfrm>
          <a:off x="1524000" y="1455058"/>
          <a:ext cx="6096000" cy="406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1727200" y="5050971"/>
            <a:ext cx="5892800" cy="0"/>
          </a:xfrm>
          <a:prstGeom prst="line">
            <a:avLst/>
          </a:pr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cxnSp>
      <p:pic>
        <p:nvPicPr>
          <p:cNvPr id="7" name="Picture 6" descr="Image result for directv now png">
            <a:extLst>
              <a:ext uri="{FF2B5EF4-FFF2-40B4-BE49-F238E27FC236}">
                <a16:creationId xmlns:a16="http://schemas.microsoft.com/office/drawing/2014/main" id="{E05ECF4E-2668-4F9B-88D0-7AA50450FE3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17746" y="5182460"/>
            <a:ext cx="545801" cy="312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hulu with live tv png">
            <a:extLst>
              <a:ext uri="{FF2B5EF4-FFF2-40B4-BE49-F238E27FC236}">
                <a16:creationId xmlns:a16="http://schemas.microsoft.com/office/drawing/2014/main" id="{16527F27-190F-4FD7-9CA3-4781C34E7F2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1080" y="5139725"/>
            <a:ext cx="647954" cy="213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sling tv png">
            <a:extLst>
              <a:ext uri="{FF2B5EF4-FFF2-40B4-BE49-F238E27FC236}">
                <a16:creationId xmlns:a16="http://schemas.microsoft.com/office/drawing/2014/main" id="{F9E4C0AF-4C22-447E-B712-283C6D9F9E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55197" y="5169671"/>
            <a:ext cx="597461" cy="3167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youtube tv png">
            <a:extLst>
              <a:ext uri="{FF2B5EF4-FFF2-40B4-BE49-F238E27FC236}">
                <a16:creationId xmlns:a16="http://schemas.microsoft.com/office/drawing/2014/main" id="{0565A939-CF0C-4E1A-844A-5CAD4133270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30711" b="6668"/>
          <a:stretch/>
        </p:blipFill>
        <p:spPr bwMode="auto">
          <a:xfrm>
            <a:off x="2677274" y="5154614"/>
            <a:ext cx="574235" cy="20948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3586" y="5146654"/>
            <a:ext cx="58102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6CCF715E-25F9-4A35-B5D5-98EC7745AB6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432530" y="5170189"/>
            <a:ext cx="716236" cy="184674"/>
          </a:xfrm>
          <a:prstGeom prst="rect">
            <a:avLst/>
          </a:prstGeom>
        </p:spPr>
      </p:pic>
      <p:pic>
        <p:nvPicPr>
          <p:cNvPr id="14" name="Picture 13">
            <a:extLst>
              <a:ext uri="{FF2B5EF4-FFF2-40B4-BE49-F238E27FC236}">
                <a16:creationId xmlns:a16="http://schemas.microsoft.com/office/drawing/2014/main" id="{471FF6B4-73F4-469D-AB4F-93653B8A6970}"/>
              </a:ext>
            </a:extLst>
          </p:cNvPr>
          <p:cNvPicPr>
            <a:picLocks noChangeAspect="1"/>
          </p:cNvPicPr>
          <p:nvPr/>
        </p:nvPicPr>
        <p:blipFill rotWithShape="1">
          <a:blip r:embed="rId10">
            <a:clrChange>
              <a:clrFrom>
                <a:srgbClr val="FFFFFF"/>
              </a:clrFrom>
              <a:clrTo>
                <a:srgbClr val="FFFFFF">
                  <a:alpha val="0"/>
                </a:srgbClr>
              </a:clrTo>
            </a:clrChange>
          </a:blip>
          <a:srcRect t="19893" b="13209"/>
          <a:stretch/>
        </p:blipFill>
        <p:spPr>
          <a:xfrm>
            <a:off x="1758926" y="5134488"/>
            <a:ext cx="685801" cy="256919"/>
          </a:xfrm>
          <a:prstGeom prst="rect">
            <a:avLst/>
          </a:prstGeom>
        </p:spPr>
      </p:pic>
      <p:sp>
        <p:nvSpPr>
          <p:cNvPr id="15" name="TextBox 14"/>
          <p:cNvSpPr txBox="1"/>
          <p:nvPr/>
        </p:nvSpPr>
        <p:spPr>
          <a:xfrm>
            <a:off x="215067" y="6605807"/>
            <a:ext cx="615963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comScore OTT Intelligence, U.S., April 2017</a:t>
            </a:r>
          </a:p>
        </p:txBody>
      </p:sp>
      <p:sp>
        <p:nvSpPr>
          <p:cNvPr id="16" name="TextBox 15">
            <a:extLst>
              <a:ext uri="{FF2B5EF4-FFF2-40B4-BE49-F238E27FC236}">
                <a16:creationId xmlns:a16="http://schemas.microsoft.com/office/drawing/2014/main" id="{DE80B148-3BC0-40CA-B582-5241D070926F}"/>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
        <p:nvSpPr>
          <p:cNvPr id="17" name="Text Placeholder 4">
            <a:extLst>
              <a:ext uri="{FF2B5EF4-FFF2-40B4-BE49-F238E27FC236}">
                <a16:creationId xmlns:a16="http://schemas.microsoft.com/office/drawing/2014/main" id="{B5353366-5418-4026-BF4E-15A667FF75E4}"/>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886254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EE4569-813D-4263-8E73-23C1FAD60988}"/>
              </a:ext>
            </a:extLst>
          </p:cNvPr>
          <p:cNvSpPr>
            <a:spLocks noGrp="1"/>
          </p:cNvSpPr>
          <p:nvPr>
            <p:ph type="ctrTitle"/>
          </p:nvPr>
        </p:nvSpPr>
        <p:spPr>
          <a:xfrm>
            <a:off x="229731" y="460182"/>
            <a:ext cx="8564075" cy="813361"/>
          </a:xfrm>
        </p:spPr>
        <p:txBody>
          <a:bodyPr/>
          <a:lstStyle/>
          <a:p>
            <a:r>
              <a:rPr lang="en-US" dirty="0" err="1"/>
              <a:t>vMVPD</a:t>
            </a:r>
            <a:r>
              <a:rPr lang="en-US" dirty="0"/>
              <a:t> Subscriptions Are Projected To Top 10 Million Homes By 2021</a:t>
            </a:r>
          </a:p>
        </p:txBody>
      </p:sp>
      <p:sp>
        <p:nvSpPr>
          <p:cNvPr id="20" name="Text Placeholder 3">
            <a:extLst>
              <a:ext uri="{FF2B5EF4-FFF2-40B4-BE49-F238E27FC236}">
                <a16:creationId xmlns:a16="http://schemas.microsoft.com/office/drawing/2014/main" id="{E2F2F4C6-6092-4516-88AD-E8B80AAF3DC1}"/>
              </a:ext>
            </a:extLst>
          </p:cNvPr>
          <p:cNvSpPr>
            <a:spLocks noGrp="1"/>
          </p:cNvSpPr>
          <p:nvPr>
            <p:ph type="body" sz="quarter" idx="14"/>
          </p:nvPr>
        </p:nvSpPr>
        <p:spPr>
          <a:xfrm>
            <a:off x="321733" y="6384219"/>
            <a:ext cx="7242041" cy="298680"/>
          </a:xfrm>
        </p:spPr>
        <p:txBody>
          <a:bodyPr/>
          <a:lstStyle/>
          <a:p>
            <a:r>
              <a:rPr lang="en-US" sz="800" dirty="0"/>
              <a:t>Source: Kagan, a media research group within the TMT offering of S&amp;P Global Market Intelligence, June 2017; virtual service providers characterized by unmanaged (Internet/OTT) delivery of aggregated live, linear networks and on-demand content similar to a traditional multichannel offering for a monthly subscription. </a:t>
            </a:r>
          </a:p>
        </p:txBody>
      </p:sp>
      <p:graphicFrame>
        <p:nvGraphicFramePr>
          <p:cNvPr id="18" name="Chart 17">
            <a:extLst>
              <a:ext uri="{FF2B5EF4-FFF2-40B4-BE49-F238E27FC236}">
                <a16:creationId xmlns:a16="http://schemas.microsoft.com/office/drawing/2014/main" id="{20212AAC-A92C-4BDA-A375-94278727FBD0}"/>
              </a:ext>
            </a:extLst>
          </p:cNvPr>
          <p:cNvGraphicFramePr/>
          <p:nvPr>
            <p:extLst/>
          </p:nvPr>
        </p:nvGraphicFramePr>
        <p:xfrm>
          <a:off x="159844" y="2539014"/>
          <a:ext cx="8830176" cy="3400327"/>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 Placeholder 2">
            <a:extLst>
              <a:ext uri="{FF2B5EF4-FFF2-40B4-BE49-F238E27FC236}">
                <a16:creationId xmlns:a16="http://schemas.microsoft.com/office/drawing/2014/main" id="{E056216B-437C-42F9-8C72-2C3890AD066E}"/>
              </a:ext>
            </a:extLst>
          </p:cNvPr>
          <p:cNvSpPr>
            <a:spLocks noGrp="1"/>
          </p:cNvSpPr>
          <p:nvPr>
            <p:ph type="body" sz="quarter" idx="13"/>
          </p:nvPr>
        </p:nvSpPr>
        <p:spPr>
          <a:xfrm>
            <a:off x="169333" y="1875765"/>
            <a:ext cx="8805334" cy="368686"/>
          </a:xfrm>
        </p:spPr>
        <p:txBody>
          <a:bodyPr/>
          <a:lstStyle/>
          <a:p>
            <a:r>
              <a:rPr lang="en-US" b="1" u="sng" dirty="0" err="1"/>
              <a:t>vMVPD</a:t>
            </a:r>
            <a:r>
              <a:rPr lang="en-US" b="1" u="sng" dirty="0"/>
              <a:t> Household Projections </a:t>
            </a:r>
          </a:p>
          <a:p>
            <a:r>
              <a:rPr lang="en-US" sz="1600" i="1" dirty="0"/>
              <a:t>(in millions)</a:t>
            </a:r>
          </a:p>
        </p:txBody>
      </p:sp>
      <p:sp>
        <p:nvSpPr>
          <p:cNvPr id="6" name="TextBox 5">
            <a:extLst>
              <a:ext uri="{FF2B5EF4-FFF2-40B4-BE49-F238E27FC236}">
                <a16:creationId xmlns:a16="http://schemas.microsoft.com/office/drawing/2014/main" id="{9C002D2C-CE4C-4ACB-8D83-B9BBB7DC53A9}"/>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
        <p:nvSpPr>
          <p:cNvPr id="7" name="Text Placeholder 4">
            <a:extLst>
              <a:ext uri="{FF2B5EF4-FFF2-40B4-BE49-F238E27FC236}">
                <a16:creationId xmlns:a16="http://schemas.microsoft.com/office/drawing/2014/main" id="{4246EDB6-B3E9-4AEE-A521-9DC9BF7B5020}"/>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645397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FB94752-8812-4B7A-9E5F-5220C8E66E1B}"/>
              </a:ext>
            </a:extLst>
          </p:cNvPr>
          <p:cNvSpPr txBox="1">
            <a:spLocks/>
          </p:cNvSpPr>
          <p:nvPr/>
        </p:nvSpPr>
        <p:spPr>
          <a:xfrm>
            <a:off x="509050" y="2370629"/>
            <a:ext cx="8191891" cy="1937420"/>
          </a:xfrm>
          <a:prstGeom prst="rect">
            <a:avLst/>
          </a:prstGeom>
        </p:spPr>
        <p:txBody>
          <a:bodyPr>
            <a:norm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rPr>
              <a:t>The Math of OTT: </a:t>
            </a:r>
            <a:r>
              <a:rPr kumimoji="0" lang="en-US" sz="2600" b="0" i="1" u="none" strike="noStrike" kern="1200" cap="none" spc="-100" normalizeH="0" baseline="0" noProof="0" dirty="0">
                <a:ln>
                  <a:noFill/>
                </a:ln>
                <a:solidFill>
                  <a:prstClr val="black"/>
                </a:solidFill>
                <a:effectLst/>
                <a:uLnTx/>
                <a:uFillTx/>
                <a:latin typeface="Trebuchet MS" panose="020B0603020202020204" pitchFamily="34" charset="0"/>
                <a:ea typeface="+mj-ea"/>
              </a:rPr>
              <a:t>More</a:t>
            </a:r>
            <a:r>
              <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rPr>
              <a:t> Convenience</a:t>
            </a:r>
          </a:p>
          <a:p>
            <a:pPr marL="0" marR="0" lvl="0" indent="0" algn="ctr" defTabSz="457200" rtl="0" eaLnBrk="1" fontAlgn="auto" latinLnBrk="0" hangingPunct="1">
              <a:lnSpc>
                <a:spcPts val="2800"/>
              </a:lnSpc>
              <a:spcBef>
                <a:spcPct val="0"/>
              </a:spcBef>
              <a:spcAft>
                <a:spcPts val="0"/>
              </a:spcAft>
              <a:buClrTx/>
              <a:buSzTx/>
              <a:buFontTx/>
              <a:buNone/>
              <a:tabLst/>
              <a:defRPr/>
            </a:pPr>
            <a:endPar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endParaRP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1" i="0" u="sng" strike="noStrike" kern="1200" cap="none" spc="-100" normalizeH="0" baseline="0" noProof="0" dirty="0">
                <a:ln>
                  <a:noFill/>
                </a:ln>
                <a:solidFill>
                  <a:prstClr val="black"/>
                </a:solidFill>
                <a:effectLst/>
                <a:uLnTx/>
                <a:uFillTx/>
                <a:latin typeface="Trebuchet MS" panose="020B0603020202020204" pitchFamily="34" charset="0"/>
                <a:ea typeface="+mj-ea"/>
              </a:rPr>
              <a:t>81%</a:t>
            </a:r>
            <a:r>
              <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rPr>
              <a:t> of streamers say it’s important to them to watch TV programs whenever they want</a:t>
            </a:r>
          </a:p>
        </p:txBody>
      </p:sp>
      <p:sp>
        <p:nvSpPr>
          <p:cNvPr id="3" name="Text Placeholder 4">
            <a:extLst>
              <a:ext uri="{FF2B5EF4-FFF2-40B4-BE49-F238E27FC236}">
                <a16:creationId xmlns:a16="http://schemas.microsoft.com/office/drawing/2014/main" id="{5A3B054E-AA04-4BD8-A300-602CF0ECD11A}"/>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2101658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8D388-70B2-4871-B180-9F911F6E40B7}"/>
              </a:ext>
            </a:extLst>
          </p:cNvPr>
          <p:cNvSpPr>
            <a:spLocks noGrp="1"/>
          </p:cNvSpPr>
          <p:nvPr>
            <p:ph type="ctrTitle"/>
          </p:nvPr>
        </p:nvSpPr>
        <p:spPr>
          <a:xfrm>
            <a:off x="161636" y="460182"/>
            <a:ext cx="8805334" cy="497761"/>
          </a:xfrm>
        </p:spPr>
        <p:txBody>
          <a:bodyPr/>
          <a:lstStyle/>
          <a:p>
            <a:r>
              <a:rPr lang="en-US" dirty="0"/>
              <a:t>Many Consumers Don’t Keep Their Video Subscriptions After Signing Up For A Trial Or Just Share Someone Else’s Passwords </a:t>
            </a:r>
          </a:p>
        </p:txBody>
      </p:sp>
      <p:sp>
        <p:nvSpPr>
          <p:cNvPr id="3" name="Text Placeholder 2">
            <a:extLst>
              <a:ext uri="{FF2B5EF4-FFF2-40B4-BE49-F238E27FC236}">
                <a16:creationId xmlns:a16="http://schemas.microsoft.com/office/drawing/2014/main" id="{263B7D3A-3B72-467E-AB5D-3A184F602B49}"/>
              </a:ext>
            </a:extLst>
          </p:cNvPr>
          <p:cNvSpPr>
            <a:spLocks noGrp="1"/>
          </p:cNvSpPr>
          <p:nvPr>
            <p:ph type="body" sz="quarter" idx="13"/>
          </p:nvPr>
        </p:nvSpPr>
        <p:spPr/>
        <p:txBody>
          <a:bodyPr/>
          <a:lstStyle/>
          <a:p>
            <a:r>
              <a:rPr lang="en-US" dirty="0"/>
              <a:t>The #1 Reason for Ending a Subscription is “I didn’t use it enough” (29%)</a:t>
            </a:r>
          </a:p>
        </p:txBody>
      </p:sp>
      <p:sp>
        <p:nvSpPr>
          <p:cNvPr id="4" name="Text Placeholder 3">
            <a:extLst>
              <a:ext uri="{FF2B5EF4-FFF2-40B4-BE49-F238E27FC236}">
                <a16:creationId xmlns:a16="http://schemas.microsoft.com/office/drawing/2014/main" id="{E7B57DD2-34B1-4572-A8AD-608B316B9C02}"/>
              </a:ext>
            </a:extLst>
          </p:cNvPr>
          <p:cNvSpPr>
            <a:spLocks noGrp="1"/>
          </p:cNvSpPr>
          <p:nvPr>
            <p:ph type="body" sz="quarter" idx="14"/>
          </p:nvPr>
        </p:nvSpPr>
        <p:spPr>
          <a:xfrm>
            <a:off x="193604" y="6453143"/>
            <a:ext cx="7403821" cy="236537"/>
          </a:xfrm>
        </p:spPr>
        <p:txBody>
          <a:bodyPr/>
          <a:lstStyle/>
          <a:p>
            <a:r>
              <a:rPr lang="en-US" sz="800" dirty="0"/>
              <a:t>Source: PwC Consumer Intelligence Services video survey, 2017 from “Consumer Intelligence Series: I stream, you stream” Report.</a:t>
            </a:r>
          </a:p>
          <a:p>
            <a:r>
              <a:rPr lang="en-US" sz="800" dirty="0"/>
              <a:t>© 2017 PricewaterhouseCoopers LLP, a Delaware limited liability partnership.</a:t>
            </a:r>
          </a:p>
        </p:txBody>
      </p:sp>
      <p:grpSp>
        <p:nvGrpSpPr>
          <p:cNvPr id="72" name="Group 71">
            <a:extLst>
              <a:ext uri="{FF2B5EF4-FFF2-40B4-BE49-F238E27FC236}">
                <a16:creationId xmlns:a16="http://schemas.microsoft.com/office/drawing/2014/main" id="{59B897FE-D97D-4CB2-96CA-156236660C9A}"/>
              </a:ext>
            </a:extLst>
          </p:cNvPr>
          <p:cNvGrpSpPr/>
          <p:nvPr/>
        </p:nvGrpSpPr>
        <p:grpSpPr>
          <a:xfrm>
            <a:off x="423078" y="2438536"/>
            <a:ext cx="2797791" cy="2085475"/>
            <a:chOff x="409431" y="2791605"/>
            <a:chExt cx="2797791" cy="2085475"/>
          </a:xfrm>
        </p:grpSpPr>
        <p:graphicFrame>
          <p:nvGraphicFramePr>
            <p:cNvPr id="20" name="Chart 19">
              <a:extLst>
                <a:ext uri="{FF2B5EF4-FFF2-40B4-BE49-F238E27FC236}">
                  <a16:creationId xmlns:a16="http://schemas.microsoft.com/office/drawing/2014/main" id="{A388406D-72CE-46C3-A98A-0142E592BC25}"/>
                </a:ext>
              </a:extLst>
            </p:cNvPr>
            <p:cNvGraphicFramePr/>
            <p:nvPr>
              <p:extLst>
                <p:ext uri="{D42A27DB-BD31-4B8C-83A1-F6EECF244321}">
                  <p14:modId xmlns:p14="http://schemas.microsoft.com/office/powerpoint/2010/main" val="2959396661"/>
                </p:ext>
              </p:extLst>
            </p:nvPr>
          </p:nvGraphicFramePr>
          <p:xfrm>
            <a:off x="409431" y="2791605"/>
            <a:ext cx="2797791" cy="2085475"/>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a:extLst>
                <a:ext uri="{FF2B5EF4-FFF2-40B4-BE49-F238E27FC236}">
                  <a16:creationId xmlns:a16="http://schemas.microsoft.com/office/drawing/2014/main" id="{B6F2E684-91F7-4CDE-80D5-00C02E540AC1}"/>
                </a:ext>
              </a:extLst>
            </p:cNvPr>
            <p:cNvSpPr txBox="1"/>
            <p:nvPr/>
          </p:nvSpPr>
          <p:spPr>
            <a:xfrm>
              <a:off x="1345114" y="3530311"/>
              <a:ext cx="926424" cy="608062"/>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383B7"/>
                  </a:solidFill>
                  <a:effectLst/>
                  <a:uLnTx/>
                  <a:uFillTx/>
                  <a:latin typeface="Trebuchet MS"/>
                  <a:ea typeface="+mn-ea"/>
                  <a:cs typeface="+mn-cs"/>
                </a:rPr>
                <a:t>55%</a:t>
              </a:r>
            </a:p>
          </p:txBody>
        </p:sp>
      </p:grpSp>
      <p:grpSp>
        <p:nvGrpSpPr>
          <p:cNvPr id="71" name="Group 70">
            <a:extLst>
              <a:ext uri="{FF2B5EF4-FFF2-40B4-BE49-F238E27FC236}">
                <a16:creationId xmlns:a16="http://schemas.microsoft.com/office/drawing/2014/main" id="{3F626557-C394-444E-9FB4-23828F5A4626}"/>
              </a:ext>
            </a:extLst>
          </p:cNvPr>
          <p:cNvGrpSpPr/>
          <p:nvPr/>
        </p:nvGrpSpPr>
        <p:grpSpPr>
          <a:xfrm>
            <a:off x="3220541" y="2438536"/>
            <a:ext cx="2797791" cy="2085475"/>
            <a:chOff x="3151976" y="2767863"/>
            <a:chExt cx="2797791" cy="2085475"/>
          </a:xfrm>
        </p:grpSpPr>
        <p:graphicFrame>
          <p:nvGraphicFramePr>
            <p:cNvPr id="67" name="Chart 66">
              <a:extLst>
                <a:ext uri="{FF2B5EF4-FFF2-40B4-BE49-F238E27FC236}">
                  <a16:creationId xmlns:a16="http://schemas.microsoft.com/office/drawing/2014/main" id="{6265B6A5-093D-4429-A52C-AD29A0833E4C}"/>
                </a:ext>
              </a:extLst>
            </p:cNvPr>
            <p:cNvGraphicFramePr/>
            <p:nvPr>
              <p:extLst>
                <p:ext uri="{D42A27DB-BD31-4B8C-83A1-F6EECF244321}">
                  <p14:modId xmlns:p14="http://schemas.microsoft.com/office/powerpoint/2010/main" val="2259331012"/>
                </p:ext>
              </p:extLst>
            </p:nvPr>
          </p:nvGraphicFramePr>
          <p:xfrm>
            <a:off x="3151976" y="2767863"/>
            <a:ext cx="2797791" cy="2085475"/>
          </p:xfrm>
          <a:graphic>
            <a:graphicData uri="http://schemas.openxmlformats.org/drawingml/2006/chart">
              <c:chart xmlns:c="http://schemas.openxmlformats.org/drawingml/2006/chart" xmlns:r="http://schemas.openxmlformats.org/officeDocument/2006/relationships" r:id="rId3"/>
            </a:graphicData>
          </a:graphic>
        </p:graphicFrame>
        <p:sp>
          <p:nvSpPr>
            <p:cNvPr id="69" name="TextBox 68">
              <a:extLst>
                <a:ext uri="{FF2B5EF4-FFF2-40B4-BE49-F238E27FC236}">
                  <a16:creationId xmlns:a16="http://schemas.microsoft.com/office/drawing/2014/main" id="{05241528-72B7-476A-9BE8-D0850AE6C888}"/>
                </a:ext>
              </a:extLst>
            </p:cNvPr>
            <p:cNvSpPr txBox="1"/>
            <p:nvPr/>
          </p:nvSpPr>
          <p:spPr>
            <a:xfrm>
              <a:off x="4087659" y="3506569"/>
              <a:ext cx="926424" cy="608062"/>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383B7"/>
                  </a:solidFill>
                  <a:effectLst/>
                  <a:uLnTx/>
                  <a:uFillTx/>
                  <a:latin typeface="Trebuchet MS"/>
                  <a:ea typeface="+mn-ea"/>
                  <a:cs typeface="+mn-cs"/>
                </a:rPr>
                <a:t>33%</a:t>
              </a:r>
            </a:p>
          </p:txBody>
        </p:sp>
      </p:grpSp>
      <p:grpSp>
        <p:nvGrpSpPr>
          <p:cNvPr id="28" name="Group 27">
            <a:extLst>
              <a:ext uri="{FF2B5EF4-FFF2-40B4-BE49-F238E27FC236}">
                <a16:creationId xmlns:a16="http://schemas.microsoft.com/office/drawing/2014/main" id="{9C1814BA-8B8C-42B9-BFF0-E80FAC8CB3A7}"/>
              </a:ext>
            </a:extLst>
          </p:cNvPr>
          <p:cNvGrpSpPr/>
          <p:nvPr/>
        </p:nvGrpSpPr>
        <p:grpSpPr>
          <a:xfrm>
            <a:off x="5923119" y="2438536"/>
            <a:ext cx="2797791" cy="2085475"/>
            <a:chOff x="5949113" y="2767862"/>
            <a:chExt cx="2797791" cy="2085475"/>
          </a:xfrm>
        </p:grpSpPr>
        <p:graphicFrame>
          <p:nvGraphicFramePr>
            <p:cNvPr id="68" name="Chart 67">
              <a:extLst>
                <a:ext uri="{FF2B5EF4-FFF2-40B4-BE49-F238E27FC236}">
                  <a16:creationId xmlns:a16="http://schemas.microsoft.com/office/drawing/2014/main" id="{988EB269-8817-4191-AC37-13E35DD16014}"/>
                </a:ext>
              </a:extLst>
            </p:cNvPr>
            <p:cNvGraphicFramePr/>
            <p:nvPr>
              <p:extLst>
                <p:ext uri="{D42A27DB-BD31-4B8C-83A1-F6EECF244321}">
                  <p14:modId xmlns:p14="http://schemas.microsoft.com/office/powerpoint/2010/main" val="3750743275"/>
                </p:ext>
              </p:extLst>
            </p:nvPr>
          </p:nvGraphicFramePr>
          <p:xfrm>
            <a:off x="5949113" y="2767862"/>
            <a:ext cx="2797791" cy="2085475"/>
          </p:xfrm>
          <a:graphic>
            <a:graphicData uri="http://schemas.openxmlformats.org/drawingml/2006/chart">
              <c:chart xmlns:c="http://schemas.openxmlformats.org/drawingml/2006/chart" xmlns:r="http://schemas.openxmlformats.org/officeDocument/2006/relationships" r:id="rId4"/>
            </a:graphicData>
          </a:graphic>
        </p:graphicFrame>
        <p:sp>
          <p:nvSpPr>
            <p:cNvPr id="70" name="TextBox 69">
              <a:extLst>
                <a:ext uri="{FF2B5EF4-FFF2-40B4-BE49-F238E27FC236}">
                  <a16:creationId xmlns:a16="http://schemas.microsoft.com/office/drawing/2014/main" id="{CC78559E-CA62-43D5-8D09-2D60ADC072F3}"/>
                </a:ext>
              </a:extLst>
            </p:cNvPr>
            <p:cNvSpPr txBox="1"/>
            <p:nvPr/>
          </p:nvSpPr>
          <p:spPr>
            <a:xfrm>
              <a:off x="6884796" y="3506568"/>
              <a:ext cx="926424" cy="608062"/>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383B7"/>
                  </a:solidFill>
                  <a:effectLst/>
                  <a:uLnTx/>
                  <a:uFillTx/>
                  <a:latin typeface="Trebuchet MS"/>
                  <a:ea typeface="+mn-ea"/>
                  <a:cs typeface="+mn-cs"/>
                </a:rPr>
                <a:t>81%</a:t>
              </a:r>
            </a:p>
          </p:txBody>
        </p:sp>
      </p:grpSp>
      <p:sp>
        <p:nvSpPr>
          <p:cNvPr id="73" name="TextBox 72">
            <a:extLst>
              <a:ext uri="{FF2B5EF4-FFF2-40B4-BE49-F238E27FC236}">
                <a16:creationId xmlns:a16="http://schemas.microsoft.com/office/drawing/2014/main" id="{4D04569D-7FD8-4B4C-A9EB-E72CF7A59A91}"/>
              </a:ext>
            </a:extLst>
          </p:cNvPr>
          <p:cNvSpPr txBox="1"/>
          <p:nvPr/>
        </p:nvSpPr>
        <p:spPr>
          <a:xfrm>
            <a:off x="423078" y="4524010"/>
            <a:ext cx="2797791" cy="692497"/>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rebuchet MS"/>
                <a:ea typeface="+mn-ea"/>
                <a:cs typeface="+mn-cs"/>
              </a:rPr>
              <a:t>of Cord Trimmers “Regularly” Subscribe to a Trial Version of a Service </a:t>
            </a:r>
          </a:p>
        </p:txBody>
      </p:sp>
      <p:sp>
        <p:nvSpPr>
          <p:cNvPr id="74" name="TextBox 73">
            <a:extLst>
              <a:ext uri="{FF2B5EF4-FFF2-40B4-BE49-F238E27FC236}">
                <a16:creationId xmlns:a16="http://schemas.microsoft.com/office/drawing/2014/main" id="{13C92F87-ED68-4DB9-9FC3-7733C529D289}"/>
              </a:ext>
            </a:extLst>
          </p:cNvPr>
          <p:cNvSpPr txBox="1"/>
          <p:nvPr/>
        </p:nvSpPr>
        <p:spPr>
          <a:xfrm>
            <a:off x="3220541" y="4524010"/>
            <a:ext cx="2797791" cy="692497"/>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rebuchet MS"/>
                <a:ea typeface="+mn-ea"/>
                <a:cs typeface="+mn-cs"/>
              </a:rPr>
              <a:t>Don’t Typically Keep the Subscription After the Trial Period is Over</a:t>
            </a:r>
          </a:p>
        </p:txBody>
      </p:sp>
      <p:sp>
        <p:nvSpPr>
          <p:cNvPr id="75" name="TextBox 74">
            <a:extLst>
              <a:ext uri="{FF2B5EF4-FFF2-40B4-BE49-F238E27FC236}">
                <a16:creationId xmlns:a16="http://schemas.microsoft.com/office/drawing/2014/main" id="{40F5ADEC-001B-4E36-9B55-A424B76BF595}"/>
              </a:ext>
            </a:extLst>
          </p:cNvPr>
          <p:cNvSpPr txBox="1"/>
          <p:nvPr/>
        </p:nvSpPr>
        <p:spPr>
          <a:xfrm>
            <a:off x="5783229" y="4524010"/>
            <a:ext cx="3077570" cy="737646"/>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rebuchet MS"/>
                <a:ea typeface="+mn-ea"/>
                <a:cs typeface="+mn-cs"/>
              </a:rPr>
              <a:t>of Focus Group Participants Report That They Share Passwords With Friends and Family</a:t>
            </a:r>
          </a:p>
        </p:txBody>
      </p:sp>
      <p:sp>
        <p:nvSpPr>
          <p:cNvPr id="17" name="Text Placeholder 4">
            <a:extLst>
              <a:ext uri="{FF2B5EF4-FFF2-40B4-BE49-F238E27FC236}">
                <a16:creationId xmlns:a16="http://schemas.microsoft.com/office/drawing/2014/main" id="{CCB4A5C2-EB1B-427C-876A-75E12DCEF5FD}"/>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82811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808" y="425961"/>
            <a:ext cx="8758382" cy="431879"/>
          </a:xfrm>
        </p:spPr>
        <p:txBody>
          <a:bodyPr>
            <a:noAutofit/>
          </a:bodyPr>
          <a:lstStyle/>
          <a:p>
            <a:r>
              <a:rPr lang="en-US" i="1" dirty="0"/>
              <a:t>Hulu</a:t>
            </a:r>
            <a:r>
              <a:rPr lang="en-US" dirty="0"/>
              <a:t> and </a:t>
            </a:r>
            <a:r>
              <a:rPr lang="en-US" i="1" dirty="0"/>
              <a:t>HBO Now</a:t>
            </a:r>
            <a:r>
              <a:rPr lang="en-US" dirty="0"/>
              <a:t> Experience The Largest Subscriber Churn</a:t>
            </a:r>
            <a:endParaRPr lang="en-US" u="sng" dirty="0">
              <a:solidFill>
                <a:schemeClr val="tx1"/>
              </a:solidFill>
            </a:endParaRPr>
          </a:p>
        </p:txBody>
      </p:sp>
      <p:sp>
        <p:nvSpPr>
          <p:cNvPr id="12" name="Text Placeholder 3">
            <a:extLst>
              <a:ext uri="{FF2B5EF4-FFF2-40B4-BE49-F238E27FC236}">
                <a16:creationId xmlns:a16="http://schemas.microsoft.com/office/drawing/2014/main" id="{BCBF909E-B8A3-469A-A3D9-92ACF73914D5}"/>
              </a:ext>
            </a:extLst>
          </p:cNvPr>
          <p:cNvSpPr txBox="1">
            <a:spLocks/>
          </p:cNvSpPr>
          <p:nvPr/>
        </p:nvSpPr>
        <p:spPr>
          <a:xfrm>
            <a:off x="200435" y="6566660"/>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2017 SNL Kagan, a division of S&amp;P Global Market Intelligence; U.S. 3Q 2017 Survey Summary Report </a:t>
            </a:r>
          </a:p>
        </p:txBody>
      </p:sp>
      <p:graphicFrame>
        <p:nvGraphicFramePr>
          <p:cNvPr id="4" name="Table 3">
            <a:extLst>
              <a:ext uri="{FF2B5EF4-FFF2-40B4-BE49-F238E27FC236}">
                <a16:creationId xmlns:a16="http://schemas.microsoft.com/office/drawing/2014/main" id="{625D82FA-830B-4BFE-9AC0-CC5A7C316960}"/>
              </a:ext>
            </a:extLst>
          </p:cNvPr>
          <p:cNvGraphicFramePr>
            <a:graphicFrameLocks noGrp="1"/>
          </p:cNvGraphicFramePr>
          <p:nvPr>
            <p:extLst>
              <p:ext uri="{D42A27DB-BD31-4B8C-83A1-F6EECF244321}">
                <p14:modId xmlns:p14="http://schemas.microsoft.com/office/powerpoint/2010/main" val="1167555106"/>
              </p:ext>
            </p:extLst>
          </p:nvPr>
        </p:nvGraphicFramePr>
        <p:xfrm>
          <a:off x="405018" y="1685974"/>
          <a:ext cx="8156755" cy="1306098"/>
        </p:xfrm>
        <a:graphic>
          <a:graphicData uri="http://schemas.openxmlformats.org/drawingml/2006/table">
            <a:tbl>
              <a:tblPr firstRow="1" bandRow="1">
                <a:tableStyleId>{5C22544A-7EE6-4342-B048-85BDC9FD1C3A}</a:tableStyleId>
              </a:tblPr>
              <a:tblGrid>
                <a:gridCol w="2712435">
                  <a:extLst>
                    <a:ext uri="{9D8B030D-6E8A-4147-A177-3AD203B41FA5}">
                      <a16:colId xmlns:a16="http://schemas.microsoft.com/office/drawing/2014/main" val="1871421336"/>
                    </a:ext>
                  </a:extLst>
                </a:gridCol>
                <a:gridCol w="1291363">
                  <a:extLst>
                    <a:ext uri="{9D8B030D-6E8A-4147-A177-3AD203B41FA5}">
                      <a16:colId xmlns:a16="http://schemas.microsoft.com/office/drawing/2014/main" val="3208645993"/>
                    </a:ext>
                  </a:extLst>
                </a:gridCol>
                <a:gridCol w="1417015">
                  <a:extLst>
                    <a:ext uri="{9D8B030D-6E8A-4147-A177-3AD203B41FA5}">
                      <a16:colId xmlns:a16="http://schemas.microsoft.com/office/drawing/2014/main" val="2510299050"/>
                    </a:ext>
                  </a:extLst>
                </a:gridCol>
                <a:gridCol w="1267855">
                  <a:extLst>
                    <a:ext uri="{9D8B030D-6E8A-4147-A177-3AD203B41FA5}">
                      <a16:colId xmlns:a16="http://schemas.microsoft.com/office/drawing/2014/main" val="3605864769"/>
                    </a:ext>
                  </a:extLst>
                </a:gridCol>
                <a:gridCol w="1468087">
                  <a:extLst>
                    <a:ext uri="{9D8B030D-6E8A-4147-A177-3AD203B41FA5}">
                      <a16:colId xmlns:a16="http://schemas.microsoft.com/office/drawing/2014/main" val="352523468"/>
                    </a:ext>
                  </a:extLst>
                </a:gridCol>
              </a:tblGrid>
              <a:tr h="436840">
                <a:tc>
                  <a:txBody>
                    <a:bodyPr/>
                    <a:lstStyle/>
                    <a:p>
                      <a:r>
                        <a:rPr lang="en-US" sz="1400" b="1" dirty="0">
                          <a:solidFill>
                            <a:schemeClr val="bg1"/>
                          </a:solidFill>
                        </a:rPr>
                        <a:t>OTT subscription video churn</a:t>
                      </a:r>
                    </a:p>
                    <a:p>
                      <a:r>
                        <a:rPr lang="en-US" sz="1400" b="1" dirty="0">
                          <a:solidFill>
                            <a:schemeClr val="bg1"/>
                          </a:solidFill>
                        </a:rPr>
                        <a:t> (% non-subscribers)</a:t>
                      </a:r>
                    </a:p>
                  </a:txBody>
                  <a:tcPr>
                    <a:solidFill>
                      <a:schemeClr val="bg1">
                        <a:lumMod val="65000"/>
                      </a:schemeClr>
                    </a:solidFill>
                  </a:tcPr>
                </a:tc>
                <a:tc>
                  <a:txBody>
                    <a:bodyPr/>
                    <a:lstStyle/>
                    <a:p>
                      <a:pPr algn="ctr"/>
                      <a:r>
                        <a:rPr lang="en-US" sz="1400" b="1" dirty="0"/>
                        <a:t>Netflix</a:t>
                      </a:r>
                    </a:p>
                  </a:txBody>
                  <a:tcPr>
                    <a:solidFill>
                      <a:schemeClr val="accent2"/>
                    </a:solidFill>
                  </a:tcPr>
                </a:tc>
                <a:tc>
                  <a:txBody>
                    <a:bodyPr/>
                    <a:lstStyle/>
                    <a:p>
                      <a:pPr algn="ctr"/>
                      <a:r>
                        <a:rPr lang="en-US" sz="1400" b="1" dirty="0"/>
                        <a:t>Amazon Prime Video</a:t>
                      </a:r>
                    </a:p>
                  </a:txBody>
                  <a:tcPr>
                    <a:solidFill>
                      <a:schemeClr val="bg2">
                        <a:lumMod val="50000"/>
                      </a:schemeClr>
                    </a:solidFill>
                  </a:tcPr>
                </a:tc>
                <a:tc>
                  <a:txBody>
                    <a:bodyPr/>
                    <a:lstStyle/>
                    <a:p>
                      <a:pPr algn="ctr"/>
                      <a:r>
                        <a:rPr lang="en-US" sz="1400" b="1" dirty="0"/>
                        <a:t>Hulu</a:t>
                      </a:r>
                    </a:p>
                  </a:txBody>
                  <a:tcPr>
                    <a:solidFill>
                      <a:schemeClr val="accent3"/>
                    </a:solidFill>
                  </a:tcPr>
                </a:tc>
                <a:tc>
                  <a:txBody>
                    <a:bodyPr/>
                    <a:lstStyle/>
                    <a:p>
                      <a:pPr algn="ctr"/>
                      <a:r>
                        <a:rPr lang="en-US" sz="1400" b="1" dirty="0"/>
                        <a:t>HBO Now</a:t>
                      </a:r>
                    </a:p>
                  </a:txBody>
                  <a:tcPr>
                    <a:solidFill>
                      <a:schemeClr val="tx1">
                        <a:lumMod val="75000"/>
                        <a:lumOff val="25000"/>
                      </a:schemeClr>
                    </a:solidFill>
                  </a:tcPr>
                </a:tc>
                <a:extLst>
                  <a:ext uri="{0D108BD9-81ED-4DB2-BD59-A6C34878D82A}">
                    <a16:rowId xmlns:a16="http://schemas.microsoft.com/office/drawing/2014/main" val="331931618"/>
                  </a:ext>
                </a:extLst>
              </a:tr>
              <a:tr h="253865">
                <a:tc>
                  <a:txBody>
                    <a:bodyPr/>
                    <a:lstStyle/>
                    <a:p>
                      <a:r>
                        <a:rPr lang="en-US" sz="1200" b="0" dirty="0">
                          <a:solidFill>
                            <a:schemeClr val="bg1"/>
                          </a:solidFill>
                        </a:rPr>
                        <a:t>Recently dropped (within the last year)</a:t>
                      </a:r>
                    </a:p>
                  </a:txBody>
                  <a:tcPr>
                    <a:solidFill>
                      <a:schemeClr val="bg1">
                        <a:lumMod val="65000"/>
                      </a:schemeClr>
                    </a:solidFill>
                  </a:tcPr>
                </a:tc>
                <a:tc>
                  <a:txBody>
                    <a:bodyPr/>
                    <a:lstStyle/>
                    <a:p>
                      <a:pPr algn="ctr"/>
                      <a:r>
                        <a:rPr lang="en-US" sz="1200" b="0" dirty="0">
                          <a:solidFill>
                            <a:schemeClr val="bg1"/>
                          </a:solidFill>
                        </a:rPr>
                        <a:t>5%</a:t>
                      </a:r>
                    </a:p>
                  </a:txBody>
                  <a:tcPr>
                    <a:solidFill>
                      <a:schemeClr val="accent2"/>
                    </a:solidFill>
                  </a:tcPr>
                </a:tc>
                <a:tc>
                  <a:txBody>
                    <a:bodyPr/>
                    <a:lstStyle/>
                    <a:p>
                      <a:pPr algn="ctr"/>
                      <a:r>
                        <a:rPr lang="en-US" sz="1200" b="0" dirty="0">
                          <a:solidFill>
                            <a:schemeClr val="bg1"/>
                          </a:solidFill>
                        </a:rPr>
                        <a:t>13%</a:t>
                      </a:r>
                    </a:p>
                  </a:txBody>
                  <a:tcPr>
                    <a:solidFill>
                      <a:schemeClr val="bg2">
                        <a:lumMod val="50000"/>
                      </a:schemeClr>
                    </a:solidFill>
                  </a:tcPr>
                </a:tc>
                <a:tc>
                  <a:txBody>
                    <a:bodyPr/>
                    <a:lstStyle/>
                    <a:p>
                      <a:pPr algn="ctr"/>
                      <a:r>
                        <a:rPr lang="en-US" sz="1200" b="0" dirty="0">
                          <a:solidFill>
                            <a:schemeClr val="bg1"/>
                          </a:solidFill>
                        </a:rPr>
                        <a:t>24%</a:t>
                      </a:r>
                    </a:p>
                  </a:txBody>
                  <a:tcPr>
                    <a:solidFill>
                      <a:schemeClr val="accent3"/>
                    </a:solidFill>
                  </a:tcPr>
                </a:tc>
                <a:tc>
                  <a:txBody>
                    <a:bodyPr/>
                    <a:lstStyle/>
                    <a:p>
                      <a:pPr algn="ctr"/>
                      <a:r>
                        <a:rPr lang="en-US" sz="1200" b="0" dirty="0">
                          <a:solidFill>
                            <a:schemeClr val="bg1"/>
                          </a:solidFill>
                        </a:rPr>
                        <a:t>32%</a:t>
                      </a:r>
                    </a:p>
                  </a:txBody>
                  <a:tcPr>
                    <a:solidFill>
                      <a:schemeClr val="tx1">
                        <a:lumMod val="75000"/>
                        <a:lumOff val="25000"/>
                      </a:schemeClr>
                    </a:solidFill>
                  </a:tcPr>
                </a:tc>
                <a:extLst>
                  <a:ext uri="{0D108BD9-81ED-4DB2-BD59-A6C34878D82A}">
                    <a16:rowId xmlns:a16="http://schemas.microsoft.com/office/drawing/2014/main" val="1021046463"/>
                  </a:ext>
                </a:extLst>
              </a:tr>
              <a:tr h="330738">
                <a:tc>
                  <a:txBody>
                    <a:bodyPr/>
                    <a:lstStyle/>
                    <a:p>
                      <a:r>
                        <a:rPr lang="en-US" sz="1200" b="0" dirty="0">
                          <a:solidFill>
                            <a:schemeClr val="bg1"/>
                          </a:solidFill>
                        </a:rPr>
                        <a:t>Dropped a while ago (over a </a:t>
                      </a:r>
                      <a:r>
                        <a:rPr lang="en-US" sz="1200" b="0" dirty="0" err="1">
                          <a:solidFill>
                            <a:schemeClr val="bg1"/>
                          </a:solidFill>
                        </a:rPr>
                        <a:t>yr</a:t>
                      </a:r>
                      <a:r>
                        <a:rPr lang="en-US" sz="1200" b="0" dirty="0">
                          <a:solidFill>
                            <a:schemeClr val="bg1"/>
                          </a:solidFill>
                        </a:rPr>
                        <a:t> ago)</a:t>
                      </a:r>
                    </a:p>
                  </a:txBody>
                  <a:tcPr>
                    <a:solidFill>
                      <a:schemeClr val="bg1">
                        <a:lumMod val="65000"/>
                      </a:schemeClr>
                    </a:solidFill>
                  </a:tcPr>
                </a:tc>
                <a:tc>
                  <a:txBody>
                    <a:bodyPr/>
                    <a:lstStyle/>
                    <a:p>
                      <a:pPr algn="ctr"/>
                      <a:r>
                        <a:rPr lang="en-US" sz="1200" b="0" dirty="0">
                          <a:solidFill>
                            <a:schemeClr val="bg1"/>
                          </a:solidFill>
                        </a:rPr>
                        <a:t>11%</a:t>
                      </a:r>
                    </a:p>
                  </a:txBody>
                  <a:tcPr>
                    <a:solidFill>
                      <a:schemeClr val="accent2"/>
                    </a:solidFill>
                  </a:tcPr>
                </a:tc>
                <a:tc>
                  <a:txBody>
                    <a:bodyPr/>
                    <a:lstStyle/>
                    <a:p>
                      <a:pPr algn="ctr"/>
                      <a:r>
                        <a:rPr lang="en-US" sz="1200" b="0" dirty="0">
                          <a:solidFill>
                            <a:schemeClr val="bg1"/>
                          </a:solidFill>
                        </a:rPr>
                        <a:t>13%</a:t>
                      </a:r>
                    </a:p>
                  </a:txBody>
                  <a:tcPr>
                    <a:solidFill>
                      <a:schemeClr val="bg2">
                        <a:lumMod val="50000"/>
                      </a:schemeClr>
                    </a:solidFill>
                  </a:tcPr>
                </a:tc>
                <a:tc>
                  <a:txBody>
                    <a:bodyPr/>
                    <a:lstStyle/>
                    <a:p>
                      <a:pPr algn="ctr"/>
                      <a:r>
                        <a:rPr lang="en-US" sz="1200" b="0" dirty="0">
                          <a:solidFill>
                            <a:schemeClr val="bg1"/>
                          </a:solidFill>
                        </a:rPr>
                        <a:t>45%</a:t>
                      </a:r>
                    </a:p>
                  </a:txBody>
                  <a:tcPr>
                    <a:solidFill>
                      <a:schemeClr val="accent3"/>
                    </a:solidFill>
                  </a:tcPr>
                </a:tc>
                <a:tc>
                  <a:txBody>
                    <a:bodyPr/>
                    <a:lstStyle/>
                    <a:p>
                      <a:pPr algn="ctr"/>
                      <a:r>
                        <a:rPr lang="en-US" sz="1200" b="0" dirty="0">
                          <a:solidFill>
                            <a:schemeClr val="bg1"/>
                          </a:solidFill>
                        </a:rPr>
                        <a:t>52%</a:t>
                      </a:r>
                    </a:p>
                  </a:txBody>
                  <a:tcPr>
                    <a:solidFill>
                      <a:schemeClr val="tx1">
                        <a:lumMod val="75000"/>
                        <a:lumOff val="25000"/>
                      </a:schemeClr>
                    </a:solidFill>
                  </a:tcPr>
                </a:tc>
                <a:extLst>
                  <a:ext uri="{0D108BD9-81ED-4DB2-BD59-A6C34878D82A}">
                    <a16:rowId xmlns:a16="http://schemas.microsoft.com/office/drawing/2014/main" val="3507960650"/>
                  </a:ext>
                </a:extLst>
              </a:tr>
            </a:tbl>
          </a:graphicData>
        </a:graphic>
      </p:graphicFrame>
      <p:pic>
        <p:nvPicPr>
          <p:cNvPr id="6" name="Picture 5">
            <a:extLst>
              <a:ext uri="{FF2B5EF4-FFF2-40B4-BE49-F238E27FC236}">
                <a16:creationId xmlns:a16="http://schemas.microsoft.com/office/drawing/2014/main" id="{082D1976-CD7F-4142-AED7-42FC1882F5E1}"/>
              </a:ext>
            </a:extLst>
          </p:cNvPr>
          <p:cNvPicPr>
            <a:picLocks noChangeAspect="1"/>
          </p:cNvPicPr>
          <p:nvPr/>
        </p:nvPicPr>
        <p:blipFill>
          <a:blip r:embed="rId2"/>
          <a:stretch>
            <a:fillRect/>
          </a:stretch>
        </p:blipFill>
        <p:spPr>
          <a:xfrm>
            <a:off x="304800" y="3290544"/>
            <a:ext cx="8256973" cy="2794764"/>
          </a:xfrm>
          <a:prstGeom prst="rect">
            <a:avLst/>
          </a:prstGeom>
        </p:spPr>
      </p:pic>
      <p:sp>
        <p:nvSpPr>
          <p:cNvPr id="14" name="Rectangle 13">
            <a:extLst>
              <a:ext uri="{FF2B5EF4-FFF2-40B4-BE49-F238E27FC236}">
                <a16:creationId xmlns:a16="http://schemas.microsoft.com/office/drawing/2014/main" id="{5D4B8769-EFA5-4B36-96C2-D536EE818F52}"/>
              </a:ext>
            </a:extLst>
          </p:cNvPr>
          <p:cNvSpPr/>
          <p:nvPr/>
        </p:nvSpPr>
        <p:spPr>
          <a:xfrm>
            <a:off x="6212150" y="2205873"/>
            <a:ext cx="533400" cy="39592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25687C5-9965-4A43-9C9E-DC5C399B5A33}"/>
              </a:ext>
            </a:extLst>
          </p:cNvPr>
          <p:cNvSpPr txBox="1"/>
          <p:nvPr/>
        </p:nvSpPr>
        <p:spPr>
          <a:xfrm>
            <a:off x="200435" y="1109706"/>
            <a:ext cx="878575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Most Consumers cite cost and desire for more content as the reasons for dropping the service</a:t>
            </a:r>
          </a:p>
        </p:txBody>
      </p:sp>
      <p:sp>
        <p:nvSpPr>
          <p:cNvPr id="11" name="Rectangle 10">
            <a:extLst>
              <a:ext uri="{FF2B5EF4-FFF2-40B4-BE49-F238E27FC236}">
                <a16:creationId xmlns:a16="http://schemas.microsoft.com/office/drawing/2014/main" id="{306198BA-AF69-4859-9FED-46F70BA23725}"/>
              </a:ext>
            </a:extLst>
          </p:cNvPr>
          <p:cNvSpPr/>
          <p:nvPr/>
        </p:nvSpPr>
        <p:spPr>
          <a:xfrm>
            <a:off x="7565821" y="2205874"/>
            <a:ext cx="533400" cy="39592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BF38C4-788E-42FA-8C96-BF5D9975E609}"/>
              </a:ext>
            </a:extLst>
          </p:cNvPr>
          <p:cNvSpPr/>
          <p:nvPr/>
        </p:nvSpPr>
        <p:spPr>
          <a:xfrm>
            <a:off x="6212150" y="2667785"/>
            <a:ext cx="533400" cy="3242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5FD4E-65E2-42DC-868D-9A00BC8C2C70}"/>
              </a:ext>
            </a:extLst>
          </p:cNvPr>
          <p:cNvSpPr/>
          <p:nvPr/>
        </p:nvSpPr>
        <p:spPr>
          <a:xfrm>
            <a:off x="7565821" y="2667786"/>
            <a:ext cx="533400" cy="32428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06102F-DD1F-432A-B56C-77FB01C1AAC1}"/>
              </a:ext>
            </a:extLst>
          </p:cNvPr>
          <p:cNvSpPr/>
          <p:nvPr/>
        </p:nvSpPr>
        <p:spPr>
          <a:xfrm>
            <a:off x="4858479" y="3761479"/>
            <a:ext cx="533400" cy="1740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84D293-06EA-4D41-9C4C-2F4731F3F13B}"/>
              </a:ext>
            </a:extLst>
          </p:cNvPr>
          <p:cNvSpPr/>
          <p:nvPr/>
        </p:nvSpPr>
        <p:spPr>
          <a:xfrm>
            <a:off x="3522739" y="3599336"/>
            <a:ext cx="533400" cy="16214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600C6A-B75B-4DD6-9EA0-1429B3B50440}"/>
              </a:ext>
            </a:extLst>
          </p:cNvPr>
          <p:cNvSpPr/>
          <p:nvPr/>
        </p:nvSpPr>
        <p:spPr>
          <a:xfrm>
            <a:off x="7596216" y="3555293"/>
            <a:ext cx="533400" cy="20618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2C119F-0937-4777-8C9E-9538F688C2D9}"/>
              </a:ext>
            </a:extLst>
          </p:cNvPr>
          <p:cNvSpPr/>
          <p:nvPr/>
        </p:nvSpPr>
        <p:spPr>
          <a:xfrm>
            <a:off x="6212150" y="4504934"/>
            <a:ext cx="533400" cy="1740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EDA467-5E12-454E-BDAE-14082A108844}"/>
              </a:ext>
            </a:extLst>
          </p:cNvPr>
          <p:cNvSpPr/>
          <p:nvPr/>
        </p:nvSpPr>
        <p:spPr>
          <a:xfrm>
            <a:off x="7593584" y="5172026"/>
            <a:ext cx="533400" cy="20618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B13897B-5C49-48F8-B8E9-8ED67DE554A5}"/>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
        <p:nvSpPr>
          <p:cNvPr id="23" name="Text Placeholder 4">
            <a:extLst>
              <a:ext uri="{FF2B5EF4-FFF2-40B4-BE49-F238E27FC236}">
                <a16:creationId xmlns:a16="http://schemas.microsoft.com/office/drawing/2014/main" id="{5C63CC28-3F64-497D-AEB8-BBED3F188110}"/>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533084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862928E2-1F82-4C1B-BECE-F512E9A298FF}"/>
              </a:ext>
            </a:extLst>
          </p:cNvPr>
          <p:cNvSpPr>
            <a:spLocks noGrp="1"/>
          </p:cNvSpPr>
          <p:nvPr>
            <p:ph type="ctrTitle"/>
          </p:nvPr>
        </p:nvSpPr>
        <p:spPr>
          <a:xfrm>
            <a:off x="199316" y="357323"/>
            <a:ext cx="8727868" cy="584376"/>
          </a:xfrm>
        </p:spPr>
        <p:txBody>
          <a:bodyPr>
            <a:noAutofit/>
          </a:bodyPr>
          <a:lstStyle/>
          <a:p>
            <a:r>
              <a:rPr lang="en-US" dirty="0"/>
              <a:t>OTT Is About Convenience, Both From A Time &amp; Place Perspective</a:t>
            </a:r>
          </a:p>
        </p:txBody>
      </p:sp>
      <p:sp>
        <p:nvSpPr>
          <p:cNvPr id="31" name="Text Placeholder 3">
            <a:extLst>
              <a:ext uri="{FF2B5EF4-FFF2-40B4-BE49-F238E27FC236}">
                <a16:creationId xmlns:a16="http://schemas.microsoft.com/office/drawing/2014/main" id="{998C54F5-7802-4C8F-A6D5-7C7356517821}"/>
              </a:ext>
            </a:extLst>
          </p:cNvPr>
          <p:cNvSpPr txBox="1">
            <a:spLocks/>
          </p:cNvSpPr>
          <p:nvPr/>
        </p:nvSpPr>
        <p:spPr>
          <a:xfrm>
            <a:off x="86408" y="6342180"/>
            <a:ext cx="7318470" cy="49227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a:t>
            </a:r>
            <a:r>
              <a:rPr lang="en-US" sz="800" dirty="0" err="1"/>
              <a:t>Gfk</a:t>
            </a:r>
            <a:r>
              <a:rPr lang="en-US" sz="800" dirty="0"/>
              <a:t> MRI 2016 </a:t>
            </a:r>
            <a:r>
              <a:rPr lang="en-US" sz="800" dirty="0" err="1"/>
              <a:t>Doublebase</a:t>
            </a:r>
            <a:r>
              <a:rPr lang="en-US" sz="800" dirty="0"/>
              <a:t>: Definitions – Connected Device Owner (Television Sets Most Recent Purchase-Features Smart TV/Internet Connectable or Internet Video Devices for TV Household Owns Any or All Household Owns Video Game Systems); Streamers Definition (Watch TV through a TV network’s app or through another online streaming TV service.)</a:t>
            </a:r>
          </a:p>
        </p:txBody>
      </p:sp>
      <p:graphicFrame>
        <p:nvGraphicFramePr>
          <p:cNvPr id="32" name="Chart 31">
            <a:extLst>
              <a:ext uri="{FF2B5EF4-FFF2-40B4-BE49-F238E27FC236}">
                <a16:creationId xmlns:a16="http://schemas.microsoft.com/office/drawing/2014/main" id="{0EA9D7A8-2768-4712-B6A6-02878EBE9FAF}"/>
              </a:ext>
            </a:extLst>
          </p:cNvPr>
          <p:cNvGraphicFramePr/>
          <p:nvPr>
            <p:extLst>
              <p:ext uri="{D42A27DB-BD31-4B8C-83A1-F6EECF244321}">
                <p14:modId xmlns:p14="http://schemas.microsoft.com/office/powerpoint/2010/main" val="2631437725"/>
              </p:ext>
            </p:extLst>
          </p:nvPr>
        </p:nvGraphicFramePr>
        <p:xfrm>
          <a:off x="1246174" y="1687399"/>
          <a:ext cx="6711618" cy="4256220"/>
        </p:xfrm>
        <a:graphic>
          <a:graphicData uri="http://schemas.openxmlformats.org/drawingml/2006/chart">
            <c:chart xmlns:c="http://schemas.openxmlformats.org/drawingml/2006/chart" xmlns:r="http://schemas.openxmlformats.org/officeDocument/2006/relationships" r:id="rId2"/>
          </a:graphicData>
        </a:graphic>
      </p:graphicFrame>
      <p:sp>
        <p:nvSpPr>
          <p:cNvPr id="44" name="TextBox 43">
            <a:extLst>
              <a:ext uri="{FF2B5EF4-FFF2-40B4-BE49-F238E27FC236}">
                <a16:creationId xmlns:a16="http://schemas.microsoft.com/office/drawing/2014/main" id="{CAD76AD4-8371-4594-A57C-E2FCAEDD8FF6}"/>
              </a:ext>
            </a:extLst>
          </p:cNvPr>
          <p:cNvSpPr txBox="1"/>
          <p:nvPr/>
        </p:nvSpPr>
        <p:spPr>
          <a:xfrm flipH="1">
            <a:off x="2696195" y="4632130"/>
            <a:ext cx="667600" cy="230832"/>
          </a:xfrm>
          <a:prstGeom prst="rect">
            <a:avLst/>
          </a:prstGeom>
          <a:noFill/>
        </p:spPr>
        <p:txBody>
          <a:bodyPr wrap="square" rtlCol="0">
            <a:spAutoFit/>
          </a:bodyPr>
          <a:lstStyle/>
          <a:p>
            <a:pPr algn="ctr"/>
            <a:r>
              <a:rPr lang="en-US" sz="900" dirty="0">
                <a:solidFill>
                  <a:schemeClr val="bg1"/>
                </a:solidFill>
              </a:rPr>
              <a:t>110</a:t>
            </a:r>
          </a:p>
        </p:txBody>
      </p:sp>
      <p:sp>
        <p:nvSpPr>
          <p:cNvPr id="45" name="TextBox 44">
            <a:extLst>
              <a:ext uri="{FF2B5EF4-FFF2-40B4-BE49-F238E27FC236}">
                <a16:creationId xmlns:a16="http://schemas.microsoft.com/office/drawing/2014/main" id="{E8664D4E-E050-47CD-9EE5-D4C01BC62E7D}"/>
              </a:ext>
            </a:extLst>
          </p:cNvPr>
          <p:cNvSpPr txBox="1"/>
          <p:nvPr/>
        </p:nvSpPr>
        <p:spPr>
          <a:xfrm flipH="1">
            <a:off x="3521542" y="4632130"/>
            <a:ext cx="667601" cy="230832"/>
          </a:xfrm>
          <a:prstGeom prst="rect">
            <a:avLst/>
          </a:prstGeom>
          <a:noFill/>
        </p:spPr>
        <p:txBody>
          <a:bodyPr wrap="square" rtlCol="0">
            <a:spAutoFit/>
          </a:bodyPr>
          <a:lstStyle/>
          <a:p>
            <a:pPr algn="ctr"/>
            <a:r>
              <a:rPr lang="en-US" sz="900" dirty="0">
                <a:solidFill>
                  <a:schemeClr val="bg1"/>
                </a:solidFill>
              </a:rPr>
              <a:t>150</a:t>
            </a:r>
          </a:p>
        </p:txBody>
      </p:sp>
      <p:sp>
        <p:nvSpPr>
          <p:cNvPr id="46" name="TextBox 45">
            <a:extLst>
              <a:ext uri="{FF2B5EF4-FFF2-40B4-BE49-F238E27FC236}">
                <a16:creationId xmlns:a16="http://schemas.microsoft.com/office/drawing/2014/main" id="{090E1A40-56FB-498D-B5F5-C528CC5EE880}"/>
              </a:ext>
            </a:extLst>
          </p:cNvPr>
          <p:cNvSpPr txBox="1"/>
          <p:nvPr/>
        </p:nvSpPr>
        <p:spPr>
          <a:xfrm flipH="1">
            <a:off x="5494769" y="4632130"/>
            <a:ext cx="667602" cy="230832"/>
          </a:xfrm>
          <a:prstGeom prst="rect">
            <a:avLst/>
          </a:prstGeom>
          <a:noFill/>
        </p:spPr>
        <p:txBody>
          <a:bodyPr wrap="square" rtlCol="0">
            <a:spAutoFit/>
          </a:bodyPr>
          <a:lstStyle/>
          <a:p>
            <a:pPr algn="ctr"/>
            <a:r>
              <a:rPr lang="en-US" sz="900" dirty="0">
                <a:solidFill>
                  <a:schemeClr val="bg1"/>
                </a:solidFill>
              </a:rPr>
              <a:t>103</a:t>
            </a:r>
          </a:p>
        </p:txBody>
      </p:sp>
      <p:sp>
        <p:nvSpPr>
          <p:cNvPr id="47" name="TextBox 46">
            <a:extLst>
              <a:ext uri="{FF2B5EF4-FFF2-40B4-BE49-F238E27FC236}">
                <a16:creationId xmlns:a16="http://schemas.microsoft.com/office/drawing/2014/main" id="{B073D599-5F8A-4597-BA7C-4EEDAE9ECEF3}"/>
              </a:ext>
            </a:extLst>
          </p:cNvPr>
          <p:cNvSpPr txBox="1"/>
          <p:nvPr/>
        </p:nvSpPr>
        <p:spPr>
          <a:xfrm flipH="1">
            <a:off x="6320117" y="4632130"/>
            <a:ext cx="683311" cy="230832"/>
          </a:xfrm>
          <a:prstGeom prst="rect">
            <a:avLst/>
          </a:prstGeom>
          <a:noFill/>
        </p:spPr>
        <p:txBody>
          <a:bodyPr wrap="square" rtlCol="0">
            <a:spAutoFit/>
          </a:bodyPr>
          <a:lstStyle/>
          <a:p>
            <a:pPr algn="ctr"/>
            <a:r>
              <a:rPr lang="en-US" sz="900" dirty="0">
                <a:solidFill>
                  <a:schemeClr val="bg1"/>
                </a:solidFill>
              </a:rPr>
              <a:t>115</a:t>
            </a:r>
          </a:p>
        </p:txBody>
      </p:sp>
      <p:sp>
        <p:nvSpPr>
          <p:cNvPr id="48" name="TextBox 47">
            <a:extLst>
              <a:ext uri="{FF2B5EF4-FFF2-40B4-BE49-F238E27FC236}">
                <a16:creationId xmlns:a16="http://schemas.microsoft.com/office/drawing/2014/main" id="{7FF5BAA5-EA51-4459-93CF-FD96812D5210}"/>
              </a:ext>
            </a:extLst>
          </p:cNvPr>
          <p:cNvSpPr txBox="1"/>
          <p:nvPr/>
        </p:nvSpPr>
        <p:spPr>
          <a:xfrm rot="16200000">
            <a:off x="413076" y="3723051"/>
            <a:ext cx="1863011" cy="261610"/>
          </a:xfrm>
          <a:prstGeom prst="rect">
            <a:avLst/>
          </a:prstGeom>
          <a:noFill/>
        </p:spPr>
        <p:txBody>
          <a:bodyPr wrap="none" rtlCol="0">
            <a:spAutoFit/>
          </a:bodyPr>
          <a:lstStyle/>
          <a:p>
            <a:r>
              <a:rPr lang="en-US" sz="1100" dirty="0">
                <a:solidFill>
                  <a:schemeClr val="tx1">
                    <a:lumMod val="75000"/>
                    <a:lumOff val="25000"/>
                  </a:schemeClr>
                </a:solidFill>
              </a:rPr>
              <a:t>% Agree &amp; index vs. Adults</a:t>
            </a:r>
          </a:p>
        </p:txBody>
      </p:sp>
      <p:sp>
        <p:nvSpPr>
          <p:cNvPr id="49" name="TextBox 48">
            <a:extLst>
              <a:ext uri="{FF2B5EF4-FFF2-40B4-BE49-F238E27FC236}">
                <a16:creationId xmlns:a16="http://schemas.microsoft.com/office/drawing/2014/main" id="{D6EB3E52-FAF4-4AE2-9A5E-F4A510DE8F2A}"/>
              </a:ext>
            </a:extLst>
          </p:cNvPr>
          <p:cNvSpPr txBox="1"/>
          <p:nvPr/>
        </p:nvSpPr>
        <p:spPr>
          <a:xfrm>
            <a:off x="539456" y="1482743"/>
            <a:ext cx="8294566" cy="338554"/>
          </a:xfrm>
          <a:prstGeom prst="rect">
            <a:avLst/>
          </a:prstGeom>
          <a:noFill/>
        </p:spPr>
        <p:txBody>
          <a:bodyPr wrap="square" rtlCol="0">
            <a:spAutoFit/>
          </a:bodyPr>
          <a:lstStyle/>
          <a:p>
            <a:pPr algn="ctr"/>
            <a:r>
              <a:rPr lang="en-US" sz="1600" dirty="0"/>
              <a:t>Flexibility on when and where they watch is important for OTT viewers</a:t>
            </a:r>
          </a:p>
        </p:txBody>
      </p:sp>
      <p:sp>
        <p:nvSpPr>
          <p:cNvPr id="50" name="TextBox 49">
            <a:extLst>
              <a:ext uri="{FF2B5EF4-FFF2-40B4-BE49-F238E27FC236}">
                <a16:creationId xmlns:a16="http://schemas.microsoft.com/office/drawing/2014/main" id="{12A71917-1E04-4671-8B3E-44D1530F4CCF}"/>
              </a:ext>
            </a:extLst>
          </p:cNvPr>
          <p:cNvSpPr txBox="1"/>
          <p:nvPr/>
        </p:nvSpPr>
        <p:spPr>
          <a:xfrm>
            <a:off x="199316" y="2158021"/>
            <a:ext cx="8727868" cy="338554"/>
          </a:xfrm>
          <a:prstGeom prst="rect">
            <a:avLst/>
          </a:prstGeom>
          <a:noFill/>
        </p:spPr>
        <p:txBody>
          <a:bodyPr wrap="square" rtlCol="0">
            <a:spAutoFit/>
          </a:bodyPr>
          <a:lstStyle/>
          <a:p>
            <a:pPr algn="ctr"/>
            <a:r>
              <a:rPr lang="en-US" sz="1600" b="1" dirty="0">
                <a:latin typeface="Trebuchet MS" panose="020B0603020202020204" pitchFamily="34" charset="0"/>
              </a:rPr>
              <a:t>Important to me when watching TV programs</a:t>
            </a:r>
          </a:p>
        </p:txBody>
      </p:sp>
      <p:sp>
        <p:nvSpPr>
          <p:cNvPr id="3" name="TextBox 2">
            <a:extLst>
              <a:ext uri="{FF2B5EF4-FFF2-40B4-BE49-F238E27FC236}">
                <a16:creationId xmlns:a16="http://schemas.microsoft.com/office/drawing/2014/main" id="{4D8A3AC0-9570-428D-B5EC-56BC1DD3F675}"/>
              </a:ext>
            </a:extLst>
          </p:cNvPr>
          <p:cNvSpPr txBox="1"/>
          <p:nvPr/>
        </p:nvSpPr>
        <p:spPr>
          <a:xfrm>
            <a:off x="942680" y="5375257"/>
            <a:ext cx="923827" cy="292388"/>
          </a:xfrm>
          <a:prstGeom prst="rect">
            <a:avLst/>
          </a:prstGeom>
        </p:spPr>
        <p:txBody>
          <a:bodyPr wrap="square" rtlCol="0">
            <a:spAutoFit/>
          </a:bodyPr>
          <a:lstStyle/>
          <a:p>
            <a:endParaRPr lang="en-US" sz="1300" dirty="0">
              <a:solidFill>
                <a:srgbClr val="3775A2"/>
              </a:solidFill>
            </a:endParaRPr>
          </a:p>
        </p:txBody>
      </p:sp>
      <p:sp>
        <p:nvSpPr>
          <p:cNvPr id="27" name="TextBox 26">
            <a:extLst>
              <a:ext uri="{FF2B5EF4-FFF2-40B4-BE49-F238E27FC236}">
                <a16:creationId xmlns:a16="http://schemas.microsoft.com/office/drawing/2014/main" id="{D5E5BFFF-8562-4A16-B0D6-C0DCA667E23C}"/>
              </a:ext>
            </a:extLst>
          </p:cNvPr>
          <p:cNvSpPr txBox="1"/>
          <p:nvPr/>
        </p:nvSpPr>
        <p:spPr>
          <a:xfrm flipH="1">
            <a:off x="7003430" y="4624272"/>
            <a:ext cx="1257855" cy="230832"/>
          </a:xfrm>
          <a:prstGeom prst="rect">
            <a:avLst/>
          </a:prstGeom>
          <a:noFill/>
        </p:spPr>
        <p:txBody>
          <a:bodyPr wrap="square" rtlCol="0">
            <a:spAutoFit/>
          </a:bodyPr>
          <a:lstStyle/>
          <a:p>
            <a:r>
              <a:rPr lang="en-US" sz="900" dirty="0"/>
              <a:t>Index vs. A18+ Pop</a:t>
            </a:r>
          </a:p>
        </p:txBody>
      </p:sp>
      <p:sp>
        <p:nvSpPr>
          <p:cNvPr id="28" name="TextBox 27">
            <a:extLst>
              <a:ext uri="{FF2B5EF4-FFF2-40B4-BE49-F238E27FC236}">
                <a16:creationId xmlns:a16="http://schemas.microsoft.com/office/drawing/2014/main" id="{9D602A80-6100-4428-9160-DFDB95194A0F}"/>
              </a:ext>
            </a:extLst>
          </p:cNvPr>
          <p:cNvSpPr txBox="1"/>
          <p:nvPr/>
        </p:nvSpPr>
        <p:spPr>
          <a:xfrm flipH="1">
            <a:off x="4158106" y="4644696"/>
            <a:ext cx="1561309" cy="230832"/>
          </a:xfrm>
          <a:prstGeom prst="rect">
            <a:avLst/>
          </a:prstGeom>
          <a:noFill/>
        </p:spPr>
        <p:txBody>
          <a:bodyPr wrap="square" rtlCol="0">
            <a:spAutoFit/>
          </a:bodyPr>
          <a:lstStyle/>
          <a:p>
            <a:r>
              <a:rPr lang="en-US" sz="900" dirty="0"/>
              <a:t>Index vs. A18+ Pop</a:t>
            </a:r>
          </a:p>
        </p:txBody>
      </p:sp>
      <p:sp>
        <p:nvSpPr>
          <p:cNvPr id="15" name="Text Placeholder 4">
            <a:extLst>
              <a:ext uri="{FF2B5EF4-FFF2-40B4-BE49-F238E27FC236}">
                <a16:creationId xmlns:a16="http://schemas.microsoft.com/office/drawing/2014/main" id="{B28CBBC7-47DC-40EC-824C-15C0D4FC6921}"/>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091900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809" y="280586"/>
            <a:ext cx="8758382" cy="900134"/>
          </a:xfrm>
        </p:spPr>
        <p:txBody>
          <a:bodyPr>
            <a:noAutofit/>
          </a:bodyPr>
          <a:lstStyle/>
          <a:p>
            <a:r>
              <a:rPr lang="en-US" sz="2400" dirty="0"/>
              <a:t>Additional Research Continues To Validate That Convenience Is The Primary Reason Why Viewers Use OTT Services </a:t>
            </a:r>
            <a:endParaRPr lang="en-US" sz="1600" u="sng" dirty="0">
              <a:solidFill>
                <a:schemeClr val="tx1"/>
              </a:solidFill>
            </a:endParaRPr>
          </a:p>
        </p:txBody>
      </p:sp>
      <p:sp>
        <p:nvSpPr>
          <p:cNvPr id="45" name="Text Placeholder 3">
            <a:extLst>
              <a:ext uri="{FF2B5EF4-FFF2-40B4-BE49-F238E27FC236}">
                <a16:creationId xmlns:a16="http://schemas.microsoft.com/office/drawing/2014/main" id="{006C7881-821F-4D5C-8696-FCC69E000479}"/>
              </a:ext>
            </a:extLst>
          </p:cNvPr>
          <p:cNvSpPr txBox="1">
            <a:spLocks/>
          </p:cNvSpPr>
          <p:nvPr/>
        </p:nvSpPr>
        <p:spPr>
          <a:xfrm>
            <a:off x="200435" y="6566660"/>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TiVo Q3 2017 Online Video and Pay TV Trends Report, December 2017</a:t>
            </a:r>
          </a:p>
        </p:txBody>
      </p:sp>
      <p:graphicFrame>
        <p:nvGraphicFramePr>
          <p:cNvPr id="8" name="Chart 7">
            <a:extLst>
              <a:ext uri="{FF2B5EF4-FFF2-40B4-BE49-F238E27FC236}">
                <a16:creationId xmlns:a16="http://schemas.microsoft.com/office/drawing/2014/main" id="{E9BB64A7-F045-454D-A38D-64B607899116}"/>
              </a:ext>
            </a:extLst>
          </p:cNvPr>
          <p:cNvGraphicFramePr/>
          <p:nvPr>
            <p:extLst>
              <p:ext uri="{D42A27DB-BD31-4B8C-83A1-F6EECF244321}">
                <p14:modId xmlns:p14="http://schemas.microsoft.com/office/powerpoint/2010/main" val="2959034786"/>
              </p:ext>
            </p:extLst>
          </p:nvPr>
        </p:nvGraphicFramePr>
        <p:xfrm>
          <a:off x="-1111623" y="1420906"/>
          <a:ext cx="9255990" cy="4622800"/>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Connector: Elbow 3">
            <a:extLst>
              <a:ext uri="{FF2B5EF4-FFF2-40B4-BE49-F238E27FC236}">
                <a16:creationId xmlns:a16="http://schemas.microsoft.com/office/drawing/2014/main" id="{889F2C7C-5CC0-43A2-88BC-419D5997C9C3}"/>
              </a:ext>
            </a:extLst>
          </p:cNvPr>
          <p:cNvCxnSpPr/>
          <p:nvPr/>
        </p:nvCxnSpPr>
        <p:spPr>
          <a:xfrm>
            <a:off x="7447821" y="2725271"/>
            <a:ext cx="457200" cy="277905"/>
          </a:xfrm>
          <a:prstGeom prst="bentConnector3">
            <a:avLst/>
          </a:prstGeom>
          <a:ln>
            <a:solidFill>
              <a:srgbClr val="50C8A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EC82EC3-8A34-43E7-9BDD-52EF587F2AC7}"/>
              </a:ext>
            </a:extLst>
          </p:cNvPr>
          <p:cNvSpPr txBox="1"/>
          <p:nvPr/>
        </p:nvSpPr>
        <p:spPr>
          <a:xfrm>
            <a:off x="7905021" y="2745468"/>
            <a:ext cx="1238979" cy="892552"/>
          </a:xfrm>
          <a:prstGeom prst="rect">
            <a:avLst/>
          </a:prstGeom>
        </p:spPr>
        <p:txBody>
          <a:bodyPr wrap="square" rtlCol="0">
            <a:spAutoFit/>
          </a:bodyPr>
          <a:lstStyle/>
          <a:p>
            <a:r>
              <a:rPr lang="en-US" sz="1300" dirty="0">
                <a:solidFill>
                  <a:srgbClr val="50C8A0"/>
                </a:solidFill>
              </a:rPr>
              <a:t>Viewers use OTT to get access to </a:t>
            </a:r>
            <a:r>
              <a:rPr lang="en-US" sz="1300" b="1" u="sng" dirty="0">
                <a:solidFill>
                  <a:srgbClr val="50C8A0"/>
                </a:solidFill>
              </a:rPr>
              <a:t>more content</a:t>
            </a:r>
          </a:p>
        </p:txBody>
      </p:sp>
      <p:sp>
        <p:nvSpPr>
          <p:cNvPr id="7" name="Text Placeholder 4">
            <a:extLst>
              <a:ext uri="{FF2B5EF4-FFF2-40B4-BE49-F238E27FC236}">
                <a16:creationId xmlns:a16="http://schemas.microsoft.com/office/drawing/2014/main" id="{FB0E14AC-75B4-4AD4-B87F-D28A5DCAABFA}"/>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2464773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862928E2-1F82-4C1B-BECE-F512E9A298FF}"/>
              </a:ext>
            </a:extLst>
          </p:cNvPr>
          <p:cNvSpPr>
            <a:spLocks noGrp="1"/>
          </p:cNvSpPr>
          <p:nvPr>
            <p:ph type="ctrTitle"/>
          </p:nvPr>
        </p:nvSpPr>
        <p:spPr>
          <a:xfrm>
            <a:off x="199316" y="423308"/>
            <a:ext cx="8805334" cy="511031"/>
          </a:xfrm>
        </p:spPr>
        <p:txBody>
          <a:bodyPr>
            <a:normAutofit/>
          </a:bodyPr>
          <a:lstStyle/>
          <a:p>
            <a:r>
              <a:rPr lang="en-US" dirty="0"/>
              <a:t>OTT Viewers Also Crave Quality, Engaging TV Programming</a:t>
            </a:r>
          </a:p>
        </p:txBody>
      </p:sp>
      <p:sp>
        <p:nvSpPr>
          <p:cNvPr id="31" name="Text Placeholder 3">
            <a:extLst>
              <a:ext uri="{FF2B5EF4-FFF2-40B4-BE49-F238E27FC236}">
                <a16:creationId xmlns:a16="http://schemas.microsoft.com/office/drawing/2014/main" id="{998C54F5-7802-4C8F-A6D5-7C7356517821}"/>
              </a:ext>
            </a:extLst>
          </p:cNvPr>
          <p:cNvSpPr txBox="1">
            <a:spLocks/>
          </p:cNvSpPr>
          <p:nvPr/>
        </p:nvSpPr>
        <p:spPr>
          <a:xfrm>
            <a:off x="199316" y="6348371"/>
            <a:ext cx="7205562" cy="49227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a:t>
            </a:r>
            <a:r>
              <a:rPr lang="en-US" sz="800" dirty="0" err="1"/>
              <a:t>Gfk</a:t>
            </a:r>
            <a:r>
              <a:rPr lang="en-US" sz="800" dirty="0"/>
              <a:t> MRI 2016 </a:t>
            </a:r>
            <a:r>
              <a:rPr lang="en-US" sz="800" dirty="0" err="1"/>
              <a:t>Doublebase</a:t>
            </a:r>
            <a:r>
              <a:rPr lang="en-US" sz="800" dirty="0"/>
              <a:t>: Definitions – Connected Device Owner (Television Sets Most Recent Purchase-Features Smart TV/Internet Connectable or Internet Video Devices for TV Household Owns Any or All Household Owns Video Game Systems); Streamers Definition (Watch TV through a TV network’s app or through another online streaming TV service.)</a:t>
            </a:r>
          </a:p>
        </p:txBody>
      </p:sp>
      <p:sp>
        <p:nvSpPr>
          <p:cNvPr id="33" name="TextBox 32">
            <a:extLst>
              <a:ext uri="{FF2B5EF4-FFF2-40B4-BE49-F238E27FC236}">
                <a16:creationId xmlns:a16="http://schemas.microsoft.com/office/drawing/2014/main" id="{30D61DBB-C0EC-4172-99D1-2C130D9FA77B}"/>
              </a:ext>
            </a:extLst>
          </p:cNvPr>
          <p:cNvSpPr txBox="1"/>
          <p:nvPr/>
        </p:nvSpPr>
        <p:spPr>
          <a:xfrm rot="16200000">
            <a:off x="-344447" y="3682795"/>
            <a:ext cx="1640193" cy="253916"/>
          </a:xfrm>
          <a:prstGeom prst="rect">
            <a:avLst/>
          </a:prstGeom>
          <a:noFill/>
        </p:spPr>
        <p:txBody>
          <a:bodyPr wrap="none" rtlCol="0">
            <a:spAutoFit/>
          </a:bodyPr>
          <a:lstStyle/>
          <a:p>
            <a:r>
              <a:rPr lang="en-US" sz="1050" dirty="0">
                <a:solidFill>
                  <a:schemeClr val="tx1">
                    <a:lumMod val="75000"/>
                    <a:lumOff val="25000"/>
                  </a:schemeClr>
                </a:solidFill>
              </a:rPr>
              <a:t>% Agree &amp; index vs. Adults</a:t>
            </a:r>
          </a:p>
        </p:txBody>
      </p:sp>
      <p:grpSp>
        <p:nvGrpSpPr>
          <p:cNvPr id="34" name="Group 33">
            <a:extLst>
              <a:ext uri="{FF2B5EF4-FFF2-40B4-BE49-F238E27FC236}">
                <a16:creationId xmlns:a16="http://schemas.microsoft.com/office/drawing/2014/main" id="{7087F4A2-13A1-403B-BCB0-879605B3D9C6}"/>
              </a:ext>
            </a:extLst>
          </p:cNvPr>
          <p:cNvGrpSpPr/>
          <p:nvPr/>
        </p:nvGrpSpPr>
        <p:grpSpPr>
          <a:xfrm>
            <a:off x="447368" y="1733236"/>
            <a:ext cx="8020644" cy="4165358"/>
            <a:chOff x="4467126" y="1751144"/>
            <a:chExt cx="4519345" cy="3581400"/>
          </a:xfrm>
        </p:grpSpPr>
        <p:graphicFrame>
          <p:nvGraphicFramePr>
            <p:cNvPr id="35" name="Chart 34">
              <a:extLst>
                <a:ext uri="{FF2B5EF4-FFF2-40B4-BE49-F238E27FC236}">
                  <a16:creationId xmlns:a16="http://schemas.microsoft.com/office/drawing/2014/main" id="{92FC06FA-F62C-4287-8C5F-D2BEABE4044C}"/>
                </a:ext>
              </a:extLst>
            </p:cNvPr>
            <p:cNvGraphicFramePr/>
            <p:nvPr>
              <p:extLst>
                <p:ext uri="{D42A27DB-BD31-4B8C-83A1-F6EECF244321}">
                  <p14:modId xmlns:p14="http://schemas.microsoft.com/office/powerpoint/2010/main" val="3389723644"/>
                </p:ext>
              </p:extLst>
            </p:nvPr>
          </p:nvGraphicFramePr>
          <p:xfrm>
            <a:off x="4467126" y="1751144"/>
            <a:ext cx="4519345" cy="3581400"/>
          </p:xfrm>
          <a:graphic>
            <a:graphicData uri="http://schemas.openxmlformats.org/drawingml/2006/chart">
              <c:chart xmlns:c="http://schemas.openxmlformats.org/drawingml/2006/chart" xmlns:r="http://schemas.openxmlformats.org/officeDocument/2006/relationships" r:id="rId2"/>
            </a:graphicData>
          </a:graphic>
        </p:graphicFrame>
        <p:sp>
          <p:nvSpPr>
            <p:cNvPr id="36" name="TextBox 35">
              <a:extLst>
                <a:ext uri="{FF2B5EF4-FFF2-40B4-BE49-F238E27FC236}">
                  <a16:creationId xmlns:a16="http://schemas.microsoft.com/office/drawing/2014/main" id="{95B24328-806E-42C1-ABEC-63A1C60FAD85}"/>
                </a:ext>
              </a:extLst>
            </p:cNvPr>
            <p:cNvSpPr txBox="1"/>
            <p:nvPr/>
          </p:nvSpPr>
          <p:spPr>
            <a:xfrm>
              <a:off x="5475909" y="4174886"/>
              <a:ext cx="143073" cy="198471"/>
            </a:xfrm>
            <a:prstGeom prst="rect">
              <a:avLst/>
            </a:prstGeom>
            <a:noFill/>
          </p:spPr>
          <p:txBody>
            <a:bodyPr wrap="square" lIns="0" rIns="0" rtlCol="0">
              <a:spAutoFit/>
            </a:bodyPr>
            <a:lstStyle/>
            <a:p>
              <a:pPr algn="ctr"/>
              <a:r>
                <a:rPr lang="en-US" sz="900" dirty="0">
                  <a:solidFill>
                    <a:schemeClr val="bg1"/>
                  </a:solidFill>
                </a:rPr>
                <a:t>106</a:t>
              </a:r>
            </a:p>
          </p:txBody>
        </p:sp>
        <p:sp>
          <p:nvSpPr>
            <p:cNvPr id="37" name="TextBox 36">
              <a:extLst>
                <a:ext uri="{FF2B5EF4-FFF2-40B4-BE49-F238E27FC236}">
                  <a16:creationId xmlns:a16="http://schemas.microsoft.com/office/drawing/2014/main" id="{99E548D3-4C0D-4ACC-9423-C7E22EE9E517}"/>
                </a:ext>
              </a:extLst>
            </p:cNvPr>
            <p:cNvSpPr txBox="1"/>
            <p:nvPr/>
          </p:nvSpPr>
          <p:spPr>
            <a:xfrm flipH="1">
              <a:off x="5183013" y="4166781"/>
              <a:ext cx="184669" cy="198471"/>
            </a:xfrm>
            <a:prstGeom prst="rect">
              <a:avLst/>
            </a:prstGeom>
            <a:noFill/>
          </p:spPr>
          <p:txBody>
            <a:bodyPr wrap="square" lIns="0" rIns="0" rtlCol="0">
              <a:spAutoFit/>
            </a:bodyPr>
            <a:lstStyle/>
            <a:p>
              <a:pPr algn="ctr"/>
              <a:r>
                <a:rPr lang="en-US" sz="900" dirty="0">
                  <a:solidFill>
                    <a:schemeClr val="bg1"/>
                  </a:solidFill>
                </a:rPr>
                <a:t>101</a:t>
              </a:r>
            </a:p>
          </p:txBody>
        </p:sp>
        <p:sp>
          <p:nvSpPr>
            <p:cNvPr id="38" name="TextBox 37">
              <a:extLst>
                <a:ext uri="{FF2B5EF4-FFF2-40B4-BE49-F238E27FC236}">
                  <a16:creationId xmlns:a16="http://schemas.microsoft.com/office/drawing/2014/main" id="{77D347B0-C2B9-47B5-8C0D-D54431F8E48F}"/>
                </a:ext>
              </a:extLst>
            </p:cNvPr>
            <p:cNvSpPr txBox="1"/>
            <p:nvPr/>
          </p:nvSpPr>
          <p:spPr>
            <a:xfrm>
              <a:off x="6488715" y="4174886"/>
              <a:ext cx="102969" cy="198471"/>
            </a:xfrm>
            <a:prstGeom prst="rect">
              <a:avLst/>
            </a:prstGeom>
            <a:noFill/>
          </p:spPr>
          <p:txBody>
            <a:bodyPr wrap="none" lIns="0" rIns="0" rtlCol="0">
              <a:spAutoFit/>
            </a:bodyPr>
            <a:lstStyle/>
            <a:p>
              <a:pPr algn="ctr"/>
              <a:r>
                <a:rPr lang="en-US" sz="900" dirty="0">
                  <a:solidFill>
                    <a:schemeClr val="bg1"/>
                  </a:solidFill>
                </a:rPr>
                <a:t>106</a:t>
              </a:r>
            </a:p>
          </p:txBody>
        </p:sp>
        <p:sp>
          <p:nvSpPr>
            <p:cNvPr id="39" name="TextBox 38">
              <a:extLst>
                <a:ext uri="{FF2B5EF4-FFF2-40B4-BE49-F238E27FC236}">
                  <a16:creationId xmlns:a16="http://schemas.microsoft.com/office/drawing/2014/main" id="{70D213C2-0090-4633-B547-111BCBD54376}"/>
                </a:ext>
              </a:extLst>
            </p:cNvPr>
            <p:cNvSpPr txBox="1"/>
            <p:nvPr/>
          </p:nvSpPr>
          <p:spPr>
            <a:xfrm flipH="1">
              <a:off x="6179355" y="4182947"/>
              <a:ext cx="152766" cy="198471"/>
            </a:xfrm>
            <a:prstGeom prst="rect">
              <a:avLst/>
            </a:prstGeom>
            <a:noFill/>
          </p:spPr>
          <p:txBody>
            <a:bodyPr wrap="square" lIns="0" rIns="0" rtlCol="0">
              <a:spAutoFit/>
            </a:bodyPr>
            <a:lstStyle/>
            <a:p>
              <a:pPr algn="ctr"/>
              <a:r>
                <a:rPr lang="en-US" sz="900" dirty="0">
                  <a:solidFill>
                    <a:schemeClr val="bg1"/>
                  </a:solidFill>
                </a:rPr>
                <a:t>101</a:t>
              </a:r>
            </a:p>
          </p:txBody>
        </p:sp>
        <p:sp>
          <p:nvSpPr>
            <p:cNvPr id="40" name="TextBox 39">
              <a:extLst>
                <a:ext uri="{FF2B5EF4-FFF2-40B4-BE49-F238E27FC236}">
                  <a16:creationId xmlns:a16="http://schemas.microsoft.com/office/drawing/2014/main" id="{02439F01-E393-490A-9482-53EC2168E47A}"/>
                </a:ext>
              </a:extLst>
            </p:cNvPr>
            <p:cNvSpPr txBox="1"/>
            <p:nvPr/>
          </p:nvSpPr>
          <p:spPr>
            <a:xfrm>
              <a:off x="7464320" y="4180924"/>
              <a:ext cx="102969" cy="198471"/>
            </a:xfrm>
            <a:prstGeom prst="rect">
              <a:avLst/>
            </a:prstGeom>
            <a:noFill/>
          </p:spPr>
          <p:txBody>
            <a:bodyPr wrap="none" lIns="0" rIns="0" rtlCol="0">
              <a:spAutoFit/>
            </a:bodyPr>
            <a:lstStyle/>
            <a:p>
              <a:pPr algn="ctr"/>
              <a:r>
                <a:rPr lang="en-US" sz="900" dirty="0">
                  <a:solidFill>
                    <a:schemeClr val="bg1"/>
                  </a:solidFill>
                </a:rPr>
                <a:t>119</a:t>
              </a:r>
            </a:p>
          </p:txBody>
        </p:sp>
        <p:sp>
          <p:nvSpPr>
            <p:cNvPr id="41" name="TextBox 40">
              <a:extLst>
                <a:ext uri="{FF2B5EF4-FFF2-40B4-BE49-F238E27FC236}">
                  <a16:creationId xmlns:a16="http://schemas.microsoft.com/office/drawing/2014/main" id="{3408EADA-7940-4656-8441-86F962911365}"/>
                </a:ext>
              </a:extLst>
            </p:cNvPr>
            <p:cNvSpPr txBox="1"/>
            <p:nvPr/>
          </p:nvSpPr>
          <p:spPr>
            <a:xfrm flipH="1">
              <a:off x="7147463" y="4180924"/>
              <a:ext cx="173123" cy="198471"/>
            </a:xfrm>
            <a:prstGeom prst="rect">
              <a:avLst/>
            </a:prstGeom>
            <a:noFill/>
          </p:spPr>
          <p:txBody>
            <a:bodyPr wrap="square" lIns="0" rIns="0" rtlCol="0">
              <a:spAutoFit/>
            </a:bodyPr>
            <a:lstStyle/>
            <a:p>
              <a:pPr algn="ctr"/>
              <a:r>
                <a:rPr lang="en-US" sz="900" dirty="0">
                  <a:solidFill>
                    <a:schemeClr val="bg1"/>
                  </a:solidFill>
                </a:rPr>
                <a:t>106</a:t>
              </a:r>
            </a:p>
          </p:txBody>
        </p:sp>
        <p:sp>
          <p:nvSpPr>
            <p:cNvPr id="42" name="TextBox 41">
              <a:extLst>
                <a:ext uri="{FF2B5EF4-FFF2-40B4-BE49-F238E27FC236}">
                  <a16:creationId xmlns:a16="http://schemas.microsoft.com/office/drawing/2014/main" id="{9E792637-0CEA-4D9D-966C-9B482D6C4F68}"/>
                </a:ext>
              </a:extLst>
            </p:cNvPr>
            <p:cNvSpPr txBox="1"/>
            <p:nvPr/>
          </p:nvSpPr>
          <p:spPr>
            <a:xfrm>
              <a:off x="8397846" y="4174856"/>
              <a:ext cx="204829" cy="198471"/>
            </a:xfrm>
            <a:prstGeom prst="rect">
              <a:avLst/>
            </a:prstGeom>
            <a:noFill/>
          </p:spPr>
          <p:txBody>
            <a:bodyPr wrap="square" lIns="0" rIns="0" rtlCol="0">
              <a:spAutoFit/>
            </a:bodyPr>
            <a:lstStyle/>
            <a:p>
              <a:pPr algn="ctr"/>
              <a:r>
                <a:rPr lang="en-US" sz="900" dirty="0">
                  <a:solidFill>
                    <a:schemeClr val="bg1"/>
                  </a:solidFill>
                </a:rPr>
                <a:t>125</a:t>
              </a:r>
            </a:p>
          </p:txBody>
        </p:sp>
        <p:sp>
          <p:nvSpPr>
            <p:cNvPr id="43" name="TextBox 42">
              <a:extLst>
                <a:ext uri="{FF2B5EF4-FFF2-40B4-BE49-F238E27FC236}">
                  <a16:creationId xmlns:a16="http://schemas.microsoft.com/office/drawing/2014/main" id="{8CC370AA-46F2-4003-BD2A-4042773026A4}"/>
                </a:ext>
              </a:extLst>
            </p:cNvPr>
            <p:cNvSpPr txBox="1"/>
            <p:nvPr/>
          </p:nvSpPr>
          <p:spPr>
            <a:xfrm flipH="1">
              <a:off x="8140951" y="4182947"/>
              <a:ext cx="161785" cy="198471"/>
            </a:xfrm>
            <a:prstGeom prst="rect">
              <a:avLst/>
            </a:prstGeom>
            <a:noFill/>
          </p:spPr>
          <p:txBody>
            <a:bodyPr wrap="square" lIns="0" rIns="0" rtlCol="0">
              <a:spAutoFit/>
            </a:bodyPr>
            <a:lstStyle/>
            <a:p>
              <a:pPr algn="ctr"/>
              <a:r>
                <a:rPr lang="en-US" sz="900" dirty="0">
                  <a:solidFill>
                    <a:schemeClr val="bg1"/>
                  </a:solidFill>
                </a:rPr>
                <a:t>107</a:t>
              </a:r>
            </a:p>
          </p:txBody>
        </p:sp>
      </p:grpSp>
      <p:sp>
        <p:nvSpPr>
          <p:cNvPr id="51" name="TextBox 50">
            <a:extLst>
              <a:ext uri="{FF2B5EF4-FFF2-40B4-BE49-F238E27FC236}">
                <a16:creationId xmlns:a16="http://schemas.microsoft.com/office/drawing/2014/main" id="{0EEDEE39-E0E3-4C12-B217-6375D083D847}"/>
              </a:ext>
            </a:extLst>
          </p:cNvPr>
          <p:cNvSpPr txBox="1"/>
          <p:nvPr/>
        </p:nvSpPr>
        <p:spPr>
          <a:xfrm>
            <a:off x="210532" y="2162387"/>
            <a:ext cx="8805333" cy="307777"/>
          </a:xfrm>
          <a:prstGeom prst="rect">
            <a:avLst/>
          </a:prstGeom>
          <a:noFill/>
        </p:spPr>
        <p:txBody>
          <a:bodyPr wrap="square" rtlCol="0">
            <a:spAutoFit/>
          </a:bodyPr>
          <a:lstStyle/>
          <a:p>
            <a:pPr algn="ctr"/>
            <a:r>
              <a:rPr lang="en-US" sz="1400" b="1" dirty="0">
                <a:latin typeface="Trebuchet MS" panose="020B0603020202020204" pitchFamily="34" charset="0"/>
              </a:rPr>
              <a:t>Important to me when watching TV programs</a:t>
            </a:r>
          </a:p>
        </p:txBody>
      </p:sp>
      <p:sp>
        <p:nvSpPr>
          <p:cNvPr id="52" name="TextBox 51">
            <a:extLst>
              <a:ext uri="{FF2B5EF4-FFF2-40B4-BE49-F238E27FC236}">
                <a16:creationId xmlns:a16="http://schemas.microsoft.com/office/drawing/2014/main" id="{6F9A9C41-3DB6-4EF9-B000-374A365E22CD}"/>
              </a:ext>
            </a:extLst>
          </p:cNvPr>
          <p:cNvSpPr txBox="1"/>
          <p:nvPr/>
        </p:nvSpPr>
        <p:spPr>
          <a:xfrm>
            <a:off x="446396" y="1246775"/>
            <a:ext cx="8052737" cy="338554"/>
          </a:xfrm>
          <a:prstGeom prst="rect">
            <a:avLst/>
          </a:prstGeom>
          <a:noFill/>
        </p:spPr>
        <p:txBody>
          <a:bodyPr wrap="square" rtlCol="0">
            <a:spAutoFit/>
          </a:bodyPr>
          <a:lstStyle/>
          <a:p>
            <a:pPr algn="ctr"/>
            <a:r>
              <a:rPr lang="en-US" sz="1600" dirty="0"/>
              <a:t>They also demand quality programming and access to a variety of library TV content</a:t>
            </a:r>
          </a:p>
        </p:txBody>
      </p:sp>
      <p:sp>
        <p:nvSpPr>
          <p:cNvPr id="25" name="TextBox 24">
            <a:extLst>
              <a:ext uri="{FF2B5EF4-FFF2-40B4-BE49-F238E27FC236}">
                <a16:creationId xmlns:a16="http://schemas.microsoft.com/office/drawing/2014/main" id="{EA29E98D-FC04-44CC-BDCA-FA9494D7148F}"/>
              </a:ext>
            </a:extLst>
          </p:cNvPr>
          <p:cNvSpPr txBox="1"/>
          <p:nvPr/>
        </p:nvSpPr>
        <p:spPr>
          <a:xfrm flipH="1">
            <a:off x="7815155" y="4558343"/>
            <a:ext cx="1189494" cy="230832"/>
          </a:xfrm>
          <a:prstGeom prst="rect">
            <a:avLst/>
          </a:prstGeom>
          <a:noFill/>
        </p:spPr>
        <p:txBody>
          <a:bodyPr wrap="square" rtlCol="0">
            <a:spAutoFit/>
          </a:bodyPr>
          <a:lstStyle/>
          <a:p>
            <a:r>
              <a:rPr lang="en-US" sz="900" dirty="0"/>
              <a:t>Index vs.A18+ Pop</a:t>
            </a:r>
          </a:p>
        </p:txBody>
      </p:sp>
      <p:sp>
        <p:nvSpPr>
          <p:cNvPr id="18" name="Text Placeholder 4">
            <a:extLst>
              <a:ext uri="{FF2B5EF4-FFF2-40B4-BE49-F238E27FC236}">
                <a16:creationId xmlns:a16="http://schemas.microsoft.com/office/drawing/2014/main" id="{44962403-8ABA-4DE1-8B76-CDAC9F0D59DC}"/>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14335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FB94752-8812-4B7A-9E5F-5220C8E66E1B}"/>
              </a:ext>
            </a:extLst>
          </p:cNvPr>
          <p:cNvSpPr txBox="1">
            <a:spLocks/>
          </p:cNvSpPr>
          <p:nvPr/>
        </p:nvSpPr>
        <p:spPr>
          <a:xfrm>
            <a:off x="367647" y="2370629"/>
            <a:ext cx="8446415" cy="1937420"/>
          </a:xfrm>
          <a:prstGeom prst="rect">
            <a:avLst/>
          </a:prstGeom>
        </p:spPr>
        <p:txBody>
          <a:bodyPr>
            <a:norm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rPr>
              <a:t>The Math of OTT: </a:t>
            </a:r>
            <a:r>
              <a:rPr kumimoji="0" lang="en-US" sz="2600" b="0" i="1" u="none" strike="noStrike" kern="1200" cap="none" spc="-100" normalizeH="0" baseline="0" noProof="0" dirty="0">
                <a:ln>
                  <a:noFill/>
                </a:ln>
                <a:solidFill>
                  <a:prstClr val="black"/>
                </a:solidFill>
                <a:effectLst/>
                <a:uLnTx/>
                <a:uFillTx/>
                <a:latin typeface="Trebuchet MS" panose="020B0603020202020204" pitchFamily="34" charset="0"/>
                <a:ea typeface="+mj-ea"/>
              </a:rPr>
              <a:t>More</a:t>
            </a:r>
            <a:r>
              <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rPr>
              <a:t> Advertising Opportunities</a:t>
            </a:r>
          </a:p>
          <a:p>
            <a:pPr marL="0" marR="0" lvl="0" indent="0" algn="ctr" defTabSz="457200" rtl="0" eaLnBrk="1" fontAlgn="auto" latinLnBrk="0" hangingPunct="1">
              <a:lnSpc>
                <a:spcPts val="2800"/>
              </a:lnSpc>
              <a:spcBef>
                <a:spcPct val="0"/>
              </a:spcBef>
              <a:spcAft>
                <a:spcPts val="0"/>
              </a:spcAft>
              <a:buClrTx/>
              <a:buSzTx/>
              <a:buFontTx/>
              <a:buNone/>
              <a:tabLst/>
              <a:defRPr/>
            </a:pPr>
            <a:endPar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endParaRP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1" i="0" u="sng" strike="noStrike" kern="1200" cap="none" spc="-100" normalizeH="0" baseline="0" noProof="0" dirty="0">
                <a:ln>
                  <a:noFill/>
                </a:ln>
                <a:solidFill>
                  <a:prstClr val="black"/>
                </a:solidFill>
                <a:effectLst/>
                <a:uLnTx/>
                <a:uFillTx/>
                <a:latin typeface="Trebuchet MS" panose="020B0603020202020204" pitchFamily="34" charset="0"/>
                <a:ea typeface="+mj-ea"/>
              </a:rPr>
              <a:t>65%</a:t>
            </a:r>
            <a:r>
              <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rPr>
              <a:t> of people </a:t>
            </a:r>
            <a:r>
              <a:rPr lang="en-US" b="1" dirty="0">
                <a:solidFill>
                  <a:prstClr val="black"/>
                </a:solidFill>
                <a:latin typeface="Trebuchet MS" panose="020B0603020202020204" pitchFamily="34" charset="0"/>
              </a:rPr>
              <a:t>w</a:t>
            </a:r>
            <a:r>
              <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rPr>
              <a:t>ho </a:t>
            </a:r>
            <a:r>
              <a:rPr lang="en-US" b="1" dirty="0">
                <a:solidFill>
                  <a:prstClr val="black"/>
                </a:solidFill>
                <a:latin typeface="Trebuchet MS" panose="020B0603020202020204" pitchFamily="34" charset="0"/>
              </a:rPr>
              <a:t>u</a:t>
            </a:r>
            <a:r>
              <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rPr>
              <a:t>se </a:t>
            </a:r>
            <a:r>
              <a:rPr lang="en-US" b="1" dirty="0">
                <a:solidFill>
                  <a:prstClr val="black"/>
                </a:solidFill>
                <a:latin typeface="Trebuchet MS" panose="020B0603020202020204" pitchFamily="34" charset="0"/>
              </a:rPr>
              <a:t>a</a:t>
            </a:r>
            <a:r>
              <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rPr>
              <a:t> second screen while streaming have loo</a:t>
            </a:r>
            <a:r>
              <a:rPr lang="en-US" b="1" dirty="0">
                <a:solidFill>
                  <a:prstClr val="black"/>
                </a:solidFill>
                <a:latin typeface="Trebuchet MS" panose="020B0603020202020204" pitchFamily="34" charset="0"/>
              </a:rPr>
              <a:t>ked</a:t>
            </a:r>
            <a:r>
              <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rPr>
              <a:t> up info on a product advertised in </a:t>
            </a:r>
            <a:r>
              <a:rPr lang="en-US" b="1" dirty="0">
                <a:solidFill>
                  <a:prstClr val="black"/>
                </a:solidFill>
                <a:latin typeface="Trebuchet MS" panose="020B0603020202020204" pitchFamily="34" charset="0"/>
              </a:rPr>
              <a:t>a</a:t>
            </a:r>
            <a:r>
              <a:rPr kumimoji="0" lang="en-US" sz="2600" b="1" i="0" u="none" strike="noStrike" kern="1200" cap="none" spc="-100" normalizeH="0" baseline="0" noProof="0" dirty="0">
                <a:ln>
                  <a:noFill/>
                </a:ln>
                <a:solidFill>
                  <a:prstClr val="black"/>
                </a:solidFill>
                <a:effectLst/>
                <a:uLnTx/>
                <a:uFillTx/>
                <a:latin typeface="Trebuchet MS" panose="020B0603020202020204" pitchFamily="34" charset="0"/>
                <a:ea typeface="+mj-ea"/>
              </a:rPr>
              <a:t> TV show</a:t>
            </a:r>
          </a:p>
        </p:txBody>
      </p:sp>
      <p:sp>
        <p:nvSpPr>
          <p:cNvPr id="3" name="Text Placeholder 4">
            <a:extLst>
              <a:ext uri="{FF2B5EF4-FFF2-40B4-BE49-F238E27FC236}">
                <a16:creationId xmlns:a16="http://schemas.microsoft.com/office/drawing/2014/main" id="{FE20E63D-4E4D-4A39-8EC9-718FE2BE4C69}"/>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2836860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FB94752-8812-4B7A-9E5F-5220C8E66E1B}"/>
              </a:ext>
            </a:extLst>
          </p:cNvPr>
          <p:cNvSpPr txBox="1">
            <a:spLocks/>
          </p:cNvSpPr>
          <p:nvPr/>
        </p:nvSpPr>
        <p:spPr>
          <a:xfrm>
            <a:off x="687259" y="2370629"/>
            <a:ext cx="7811282" cy="1937420"/>
          </a:xfrm>
          <a:prstGeom prst="rect">
            <a:avLst/>
          </a:prstGeom>
        </p:spPr>
        <p:txBody>
          <a:bodyPr>
            <a:norm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solidFill>
                  <a:schemeClr val="tx1"/>
                </a:solidFill>
                <a:latin typeface="Trebuchet MS" panose="020B0603020202020204" pitchFamily="34" charset="0"/>
              </a:rPr>
              <a:t>The Math of OTT: </a:t>
            </a:r>
            <a:r>
              <a:rPr lang="en-US" i="1" dirty="0">
                <a:solidFill>
                  <a:schemeClr val="tx1"/>
                </a:solidFill>
                <a:latin typeface="Trebuchet MS" panose="020B0603020202020204" pitchFamily="34" charset="0"/>
              </a:rPr>
              <a:t>More</a:t>
            </a:r>
            <a:r>
              <a:rPr lang="en-US" dirty="0">
                <a:solidFill>
                  <a:schemeClr val="tx1"/>
                </a:solidFill>
                <a:latin typeface="Trebuchet MS" panose="020B0603020202020204" pitchFamily="34" charset="0"/>
              </a:rPr>
              <a:t> Distribution Points</a:t>
            </a:r>
          </a:p>
          <a:p>
            <a:endParaRPr lang="en-US" dirty="0">
              <a:solidFill>
                <a:schemeClr val="tx1"/>
              </a:solidFill>
              <a:latin typeface="Trebuchet MS" panose="020B0603020202020204" pitchFamily="34" charset="0"/>
            </a:endParaRPr>
          </a:p>
          <a:p>
            <a:r>
              <a:rPr lang="en-US" b="1" dirty="0">
                <a:solidFill>
                  <a:schemeClr val="tx1"/>
                </a:solidFill>
                <a:latin typeface="Trebuchet MS" panose="020B0603020202020204" pitchFamily="34" charset="0"/>
              </a:rPr>
              <a:t>Currently, </a:t>
            </a:r>
            <a:r>
              <a:rPr lang="en-US" b="1" u="sng" dirty="0">
                <a:solidFill>
                  <a:schemeClr val="tx1"/>
                </a:solidFill>
                <a:latin typeface="Trebuchet MS" panose="020B0603020202020204" pitchFamily="34" charset="0"/>
              </a:rPr>
              <a:t>71%</a:t>
            </a:r>
            <a:r>
              <a:rPr lang="en-US" b="1" dirty="0">
                <a:solidFill>
                  <a:schemeClr val="tx1"/>
                </a:solidFill>
                <a:latin typeface="Trebuchet MS" panose="020B0603020202020204" pitchFamily="34" charset="0"/>
              </a:rPr>
              <a:t> of Internet users use an OTT service</a:t>
            </a:r>
          </a:p>
        </p:txBody>
      </p:sp>
      <p:sp>
        <p:nvSpPr>
          <p:cNvPr id="3" name="Text Placeholder 4">
            <a:extLst>
              <a:ext uri="{FF2B5EF4-FFF2-40B4-BE49-F238E27FC236}">
                <a16:creationId xmlns:a16="http://schemas.microsoft.com/office/drawing/2014/main" id="{3D04A01C-70AA-4AEA-84B7-37DDD47134AC}"/>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255623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061" y="403069"/>
            <a:ext cx="9001256" cy="798202"/>
          </a:xfrm>
        </p:spPr>
        <p:txBody>
          <a:bodyPr>
            <a:noAutofit/>
          </a:bodyPr>
          <a:lstStyle/>
          <a:p>
            <a:r>
              <a:rPr lang="en-US" dirty="0">
                <a:solidFill>
                  <a:schemeClr val="tx1"/>
                </a:solidFill>
              </a:rPr>
              <a:t>Advertising Is The Largest Revenue Model Across The </a:t>
            </a:r>
            <a:br>
              <a:rPr lang="en-US" dirty="0">
                <a:solidFill>
                  <a:schemeClr val="tx1"/>
                </a:solidFill>
              </a:rPr>
            </a:br>
            <a:r>
              <a:rPr lang="en-US" b="1" i="1" dirty="0">
                <a:solidFill>
                  <a:schemeClr val="tx1"/>
                </a:solidFill>
              </a:rPr>
              <a:t>Entire</a:t>
            </a:r>
            <a:r>
              <a:rPr lang="en-US" dirty="0">
                <a:solidFill>
                  <a:schemeClr val="tx1"/>
                </a:solidFill>
              </a:rPr>
              <a:t> Online Video Ecosystem &amp; It’s Share Is Projected To Grow</a:t>
            </a:r>
          </a:p>
        </p:txBody>
      </p:sp>
      <p:sp>
        <p:nvSpPr>
          <p:cNvPr id="45" name="Text Placeholder 3">
            <a:extLst>
              <a:ext uri="{FF2B5EF4-FFF2-40B4-BE49-F238E27FC236}">
                <a16:creationId xmlns:a16="http://schemas.microsoft.com/office/drawing/2014/main" id="{006C7881-821F-4D5C-8696-FCC69E000479}"/>
              </a:ext>
            </a:extLst>
          </p:cNvPr>
          <p:cNvSpPr txBox="1">
            <a:spLocks/>
          </p:cNvSpPr>
          <p:nvPr/>
        </p:nvSpPr>
        <p:spPr>
          <a:xfrm>
            <a:off x="200435" y="6566660"/>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2017 SNL Kagan, a division of S&amp;P Global Market Intelligence; “The State of the Online Video Delivery,” 2017 Edition</a:t>
            </a:r>
          </a:p>
        </p:txBody>
      </p:sp>
      <p:sp>
        <p:nvSpPr>
          <p:cNvPr id="7" name="Text Placeholder 2">
            <a:extLst>
              <a:ext uri="{FF2B5EF4-FFF2-40B4-BE49-F238E27FC236}">
                <a16:creationId xmlns:a16="http://schemas.microsoft.com/office/drawing/2014/main" id="{B2ACD668-7896-4CAB-B256-740E54676C5A}"/>
              </a:ext>
            </a:extLst>
          </p:cNvPr>
          <p:cNvSpPr>
            <a:spLocks noGrp="1"/>
          </p:cNvSpPr>
          <p:nvPr>
            <p:ph type="body" sz="quarter" idx="13"/>
          </p:nvPr>
        </p:nvSpPr>
        <p:spPr>
          <a:xfrm>
            <a:off x="115454" y="1340492"/>
            <a:ext cx="8805334" cy="368686"/>
          </a:xfrm>
        </p:spPr>
        <p:txBody>
          <a:bodyPr/>
          <a:lstStyle/>
          <a:p>
            <a:r>
              <a:rPr lang="en-US" dirty="0"/>
              <a:t>Currently, advertising comprises 45% of all online video revenue and is projected to grow </a:t>
            </a:r>
            <a:r>
              <a:rPr lang="en-US"/>
              <a:t>to almost 60% </a:t>
            </a:r>
            <a:r>
              <a:rPr lang="en-US" dirty="0"/>
              <a:t>over the next 10 years</a:t>
            </a:r>
          </a:p>
        </p:txBody>
      </p:sp>
      <p:graphicFrame>
        <p:nvGraphicFramePr>
          <p:cNvPr id="19" name="Chart 18">
            <a:extLst>
              <a:ext uri="{FF2B5EF4-FFF2-40B4-BE49-F238E27FC236}">
                <a16:creationId xmlns:a16="http://schemas.microsoft.com/office/drawing/2014/main" id="{981594EA-0970-487B-979C-6CD96B73F91D}"/>
              </a:ext>
            </a:extLst>
          </p:cNvPr>
          <p:cNvGraphicFramePr/>
          <p:nvPr>
            <p:extLst/>
          </p:nvPr>
        </p:nvGraphicFramePr>
        <p:xfrm>
          <a:off x="142743" y="2213113"/>
          <a:ext cx="8750756" cy="3836231"/>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angle 19">
            <a:extLst>
              <a:ext uri="{FF2B5EF4-FFF2-40B4-BE49-F238E27FC236}">
                <a16:creationId xmlns:a16="http://schemas.microsoft.com/office/drawing/2014/main" id="{A819C13C-8BAD-4E7D-8809-4527E45B9E03}"/>
              </a:ext>
            </a:extLst>
          </p:cNvPr>
          <p:cNvSpPr/>
          <p:nvPr/>
        </p:nvSpPr>
        <p:spPr>
          <a:xfrm>
            <a:off x="272156" y="3839090"/>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20,684</a:t>
            </a:r>
          </a:p>
        </p:txBody>
      </p:sp>
      <p:sp>
        <p:nvSpPr>
          <p:cNvPr id="32" name="Rectangle 31">
            <a:extLst>
              <a:ext uri="{FF2B5EF4-FFF2-40B4-BE49-F238E27FC236}">
                <a16:creationId xmlns:a16="http://schemas.microsoft.com/office/drawing/2014/main" id="{24E454FC-F09E-4898-9AAE-957364CA260D}"/>
              </a:ext>
            </a:extLst>
          </p:cNvPr>
          <p:cNvSpPr/>
          <p:nvPr/>
        </p:nvSpPr>
        <p:spPr>
          <a:xfrm>
            <a:off x="957072" y="3614357"/>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24,657</a:t>
            </a:r>
          </a:p>
        </p:txBody>
      </p:sp>
      <p:sp>
        <p:nvSpPr>
          <p:cNvPr id="33" name="Rectangle 32">
            <a:extLst>
              <a:ext uri="{FF2B5EF4-FFF2-40B4-BE49-F238E27FC236}">
                <a16:creationId xmlns:a16="http://schemas.microsoft.com/office/drawing/2014/main" id="{955CB9D6-D433-43A7-BFB1-76756D24BD4E}"/>
              </a:ext>
            </a:extLst>
          </p:cNvPr>
          <p:cNvSpPr/>
          <p:nvPr/>
        </p:nvSpPr>
        <p:spPr>
          <a:xfrm>
            <a:off x="1670563" y="3475209"/>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27,414</a:t>
            </a:r>
          </a:p>
        </p:txBody>
      </p:sp>
      <p:sp>
        <p:nvSpPr>
          <p:cNvPr id="34" name="Rectangle 33">
            <a:extLst>
              <a:ext uri="{FF2B5EF4-FFF2-40B4-BE49-F238E27FC236}">
                <a16:creationId xmlns:a16="http://schemas.microsoft.com/office/drawing/2014/main" id="{BA18ABE8-407D-4C70-9009-81D101B6FF96}"/>
              </a:ext>
            </a:extLst>
          </p:cNvPr>
          <p:cNvSpPr/>
          <p:nvPr/>
        </p:nvSpPr>
        <p:spPr>
          <a:xfrm>
            <a:off x="2370060" y="3324745"/>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29,739</a:t>
            </a:r>
          </a:p>
        </p:txBody>
      </p:sp>
      <p:sp>
        <p:nvSpPr>
          <p:cNvPr id="35" name="Rectangle 34">
            <a:extLst>
              <a:ext uri="{FF2B5EF4-FFF2-40B4-BE49-F238E27FC236}">
                <a16:creationId xmlns:a16="http://schemas.microsoft.com/office/drawing/2014/main" id="{1B8436D7-A646-4BB2-B10F-9880FE24BFCA}"/>
              </a:ext>
            </a:extLst>
          </p:cNvPr>
          <p:cNvSpPr/>
          <p:nvPr/>
        </p:nvSpPr>
        <p:spPr>
          <a:xfrm>
            <a:off x="3081486" y="3195842"/>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31,679</a:t>
            </a:r>
          </a:p>
        </p:txBody>
      </p:sp>
      <p:sp>
        <p:nvSpPr>
          <p:cNvPr id="36" name="Rectangle 35">
            <a:extLst>
              <a:ext uri="{FF2B5EF4-FFF2-40B4-BE49-F238E27FC236}">
                <a16:creationId xmlns:a16="http://schemas.microsoft.com/office/drawing/2014/main" id="{31C16D54-75E1-40A0-A2F7-DCA80D3ABD63}"/>
              </a:ext>
            </a:extLst>
          </p:cNvPr>
          <p:cNvSpPr/>
          <p:nvPr/>
        </p:nvSpPr>
        <p:spPr>
          <a:xfrm>
            <a:off x="3802307" y="3110006"/>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33,585</a:t>
            </a:r>
          </a:p>
        </p:txBody>
      </p:sp>
      <p:sp>
        <p:nvSpPr>
          <p:cNvPr id="37" name="Rectangle 36">
            <a:extLst>
              <a:ext uri="{FF2B5EF4-FFF2-40B4-BE49-F238E27FC236}">
                <a16:creationId xmlns:a16="http://schemas.microsoft.com/office/drawing/2014/main" id="{0531D05B-2BC7-4093-BE6E-9B5C9511B5D6}"/>
              </a:ext>
            </a:extLst>
          </p:cNvPr>
          <p:cNvSpPr/>
          <p:nvPr/>
        </p:nvSpPr>
        <p:spPr>
          <a:xfrm>
            <a:off x="4487793" y="3008628"/>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35,215</a:t>
            </a:r>
          </a:p>
        </p:txBody>
      </p:sp>
      <p:sp>
        <p:nvSpPr>
          <p:cNvPr id="38" name="Rectangle 37">
            <a:extLst>
              <a:ext uri="{FF2B5EF4-FFF2-40B4-BE49-F238E27FC236}">
                <a16:creationId xmlns:a16="http://schemas.microsoft.com/office/drawing/2014/main" id="{DA3A62DE-3310-46B1-8CD4-2583FB6907D0}"/>
              </a:ext>
            </a:extLst>
          </p:cNvPr>
          <p:cNvSpPr/>
          <p:nvPr/>
        </p:nvSpPr>
        <p:spPr>
          <a:xfrm>
            <a:off x="5197820" y="2919478"/>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36,884</a:t>
            </a:r>
          </a:p>
        </p:txBody>
      </p:sp>
      <p:sp>
        <p:nvSpPr>
          <p:cNvPr id="39" name="Rectangle 38">
            <a:extLst>
              <a:ext uri="{FF2B5EF4-FFF2-40B4-BE49-F238E27FC236}">
                <a16:creationId xmlns:a16="http://schemas.microsoft.com/office/drawing/2014/main" id="{90BFC790-4EA1-46F9-A024-93721121372B}"/>
              </a:ext>
            </a:extLst>
          </p:cNvPr>
          <p:cNvSpPr/>
          <p:nvPr/>
        </p:nvSpPr>
        <p:spPr>
          <a:xfrm>
            <a:off x="5907847" y="2824731"/>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38,536</a:t>
            </a:r>
          </a:p>
        </p:txBody>
      </p:sp>
      <p:sp>
        <p:nvSpPr>
          <p:cNvPr id="40" name="Rectangle 39">
            <a:extLst>
              <a:ext uri="{FF2B5EF4-FFF2-40B4-BE49-F238E27FC236}">
                <a16:creationId xmlns:a16="http://schemas.microsoft.com/office/drawing/2014/main" id="{271E2469-9008-4158-A9FD-8E9116A2F414}"/>
              </a:ext>
            </a:extLst>
          </p:cNvPr>
          <p:cNvSpPr/>
          <p:nvPr/>
        </p:nvSpPr>
        <p:spPr>
          <a:xfrm>
            <a:off x="6617874" y="2757228"/>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40,219</a:t>
            </a:r>
          </a:p>
        </p:txBody>
      </p:sp>
      <p:sp>
        <p:nvSpPr>
          <p:cNvPr id="41" name="Rectangle 40">
            <a:extLst>
              <a:ext uri="{FF2B5EF4-FFF2-40B4-BE49-F238E27FC236}">
                <a16:creationId xmlns:a16="http://schemas.microsoft.com/office/drawing/2014/main" id="{7BB29BDC-FC32-4E3E-8F83-E2C82ECC3084}"/>
              </a:ext>
            </a:extLst>
          </p:cNvPr>
          <p:cNvSpPr/>
          <p:nvPr/>
        </p:nvSpPr>
        <p:spPr>
          <a:xfrm>
            <a:off x="7327901" y="2641183"/>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41,890</a:t>
            </a:r>
          </a:p>
        </p:txBody>
      </p:sp>
      <p:sp>
        <p:nvSpPr>
          <p:cNvPr id="42" name="Rectangle 41">
            <a:extLst>
              <a:ext uri="{FF2B5EF4-FFF2-40B4-BE49-F238E27FC236}">
                <a16:creationId xmlns:a16="http://schemas.microsoft.com/office/drawing/2014/main" id="{2BD41A03-D0B8-4574-91E8-56A79E5C6983}"/>
              </a:ext>
            </a:extLst>
          </p:cNvPr>
          <p:cNvSpPr/>
          <p:nvPr/>
        </p:nvSpPr>
        <p:spPr>
          <a:xfrm>
            <a:off x="8026886" y="2546436"/>
            <a:ext cx="761590" cy="2782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a:ea typeface="+mn-ea"/>
                <a:cs typeface="+mn-cs"/>
              </a:rPr>
              <a:t>43,597</a:t>
            </a:r>
          </a:p>
        </p:txBody>
      </p:sp>
      <p:sp>
        <p:nvSpPr>
          <p:cNvPr id="18" name="Text Placeholder 4">
            <a:extLst>
              <a:ext uri="{FF2B5EF4-FFF2-40B4-BE49-F238E27FC236}">
                <a16:creationId xmlns:a16="http://schemas.microsoft.com/office/drawing/2014/main" id="{02FD709B-A1ED-4C28-84A0-95056C084534}"/>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823320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8D388-70B2-4871-B180-9F911F6E40B7}"/>
              </a:ext>
            </a:extLst>
          </p:cNvPr>
          <p:cNvSpPr>
            <a:spLocks noGrp="1"/>
          </p:cNvSpPr>
          <p:nvPr>
            <p:ph type="ctrTitle"/>
          </p:nvPr>
        </p:nvSpPr>
        <p:spPr>
          <a:xfrm>
            <a:off x="161636" y="460182"/>
            <a:ext cx="8805334" cy="892328"/>
          </a:xfrm>
        </p:spPr>
        <p:txBody>
          <a:bodyPr/>
          <a:lstStyle/>
          <a:p>
            <a:r>
              <a:rPr lang="en-US" dirty="0"/>
              <a:t>Two-Thirds Of Second Screen Users Look Up Info About A Product They See While Streaming A TV Show</a:t>
            </a:r>
          </a:p>
        </p:txBody>
      </p:sp>
      <p:sp>
        <p:nvSpPr>
          <p:cNvPr id="4" name="Text Placeholder 3">
            <a:extLst>
              <a:ext uri="{FF2B5EF4-FFF2-40B4-BE49-F238E27FC236}">
                <a16:creationId xmlns:a16="http://schemas.microsoft.com/office/drawing/2014/main" id="{E7B57DD2-34B1-4572-A8AD-608B316B9C02}"/>
              </a:ext>
            </a:extLst>
          </p:cNvPr>
          <p:cNvSpPr>
            <a:spLocks noGrp="1"/>
          </p:cNvSpPr>
          <p:nvPr>
            <p:ph type="body" sz="quarter" idx="14"/>
          </p:nvPr>
        </p:nvSpPr>
        <p:spPr>
          <a:xfrm>
            <a:off x="193604" y="6453143"/>
            <a:ext cx="7403821" cy="404857"/>
          </a:xfrm>
        </p:spPr>
        <p:txBody>
          <a:bodyPr/>
          <a:lstStyle/>
          <a:p>
            <a:r>
              <a:rPr lang="en-US" sz="800" dirty="0"/>
              <a:t>Source: PwC Consumer Intelligence Services video survey, 2017 from “Consumer Intelligence Series: I stream, you stream” Report.</a:t>
            </a:r>
          </a:p>
          <a:p>
            <a:r>
              <a:rPr lang="en-US" sz="800" dirty="0"/>
              <a:t>© 2017 PricewaterhouseCoopers LLP, a Delaware limited liability partnership.</a:t>
            </a:r>
          </a:p>
        </p:txBody>
      </p:sp>
      <p:graphicFrame>
        <p:nvGraphicFramePr>
          <p:cNvPr id="7" name="Chart 6">
            <a:extLst>
              <a:ext uri="{FF2B5EF4-FFF2-40B4-BE49-F238E27FC236}">
                <a16:creationId xmlns:a16="http://schemas.microsoft.com/office/drawing/2014/main" id="{A8EA5AE8-76FE-40F4-A100-752BBE8BF79A}"/>
              </a:ext>
            </a:extLst>
          </p:cNvPr>
          <p:cNvGraphicFramePr/>
          <p:nvPr>
            <p:extLst>
              <p:ext uri="{D42A27DB-BD31-4B8C-83A1-F6EECF244321}">
                <p14:modId xmlns:p14="http://schemas.microsoft.com/office/powerpoint/2010/main" val="3668235713"/>
              </p:ext>
            </p:extLst>
          </p:nvPr>
        </p:nvGraphicFramePr>
        <p:xfrm>
          <a:off x="586880" y="1376104"/>
          <a:ext cx="7970241" cy="481734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22EEF322-CE5C-4DC4-93C1-58BED5EA5EA1}"/>
              </a:ext>
            </a:extLst>
          </p:cNvPr>
          <p:cNvSpPr/>
          <p:nvPr/>
        </p:nvSpPr>
        <p:spPr>
          <a:xfrm>
            <a:off x="916878" y="2908128"/>
            <a:ext cx="6737031" cy="892328"/>
          </a:xfrm>
          <a:prstGeom prst="rect">
            <a:avLst/>
          </a:prstGeom>
          <a:noFill/>
          <a:ln w="28575">
            <a:solidFill>
              <a:srgbClr val="50C8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064A2"/>
              </a:soli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A7C055BB-CDC1-4BA0-8A96-2FE08A6E2804}"/>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315095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1004D65B-F13F-4D85-890F-ACF857D1FE6E}"/>
              </a:ext>
            </a:extLst>
          </p:cNvPr>
          <p:cNvSpPr/>
          <p:nvPr/>
        </p:nvSpPr>
        <p:spPr>
          <a:xfrm>
            <a:off x="3133729" y="2502637"/>
            <a:ext cx="3191436" cy="3228337"/>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D32577-DABA-46F1-831E-9A76B2B3776B}"/>
              </a:ext>
            </a:extLst>
          </p:cNvPr>
          <p:cNvSpPr txBox="1"/>
          <p:nvPr/>
        </p:nvSpPr>
        <p:spPr>
          <a:xfrm>
            <a:off x="3935505" y="3576914"/>
            <a:ext cx="1918447" cy="646331"/>
          </a:xfrm>
          <a:prstGeom prst="rect">
            <a:avLst/>
          </a:prstGeom>
        </p:spPr>
        <p:txBody>
          <a:bodyPr wrap="square" rtlCol="0">
            <a:spAutoFit/>
          </a:bodyPr>
          <a:lstStyle/>
          <a:p>
            <a:r>
              <a:rPr lang="en-US" sz="3600" b="1" dirty="0">
                <a:solidFill>
                  <a:schemeClr val="bg1"/>
                </a:solidFill>
              </a:rPr>
              <a:t>More…</a:t>
            </a:r>
          </a:p>
        </p:txBody>
      </p:sp>
      <p:graphicFrame>
        <p:nvGraphicFramePr>
          <p:cNvPr id="8" name="Diagram 7">
            <a:extLst>
              <a:ext uri="{FF2B5EF4-FFF2-40B4-BE49-F238E27FC236}">
                <a16:creationId xmlns:a16="http://schemas.microsoft.com/office/drawing/2014/main" id="{CD74C7A4-2ABB-465A-A1F5-8BCABCB93981}"/>
              </a:ext>
            </a:extLst>
          </p:cNvPr>
          <p:cNvGraphicFramePr/>
          <p:nvPr/>
        </p:nvGraphicFramePr>
        <p:xfrm>
          <a:off x="1748117" y="2112363"/>
          <a:ext cx="5885903" cy="3758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ctrTitle"/>
          </p:nvPr>
        </p:nvSpPr>
        <p:spPr>
          <a:xfrm>
            <a:off x="170601" y="397428"/>
            <a:ext cx="8982364" cy="442934"/>
          </a:xfrm>
        </p:spPr>
        <p:txBody>
          <a:bodyPr/>
          <a:lstStyle/>
          <a:p>
            <a:r>
              <a:rPr lang="en-US" dirty="0">
                <a:solidFill>
                  <a:schemeClr val="tx1"/>
                </a:solidFill>
              </a:rPr>
              <a:t>So, Are You Down With OTT?</a:t>
            </a:r>
          </a:p>
        </p:txBody>
      </p:sp>
      <p:sp>
        <p:nvSpPr>
          <p:cNvPr id="6" name="TextBox 5">
            <a:extLst>
              <a:ext uri="{FF2B5EF4-FFF2-40B4-BE49-F238E27FC236}">
                <a16:creationId xmlns:a16="http://schemas.microsoft.com/office/drawing/2014/main" id="{CC1B0DA6-E217-453C-81D3-11DF275638CF}"/>
              </a:ext>
            </a:extLst>
          </p:cNvPr>
          <p:cNvSpPr txBox="1"/>
          <p:nvPr/>
        </p:nvSpPr>
        <p:spPr>
          <a:xfrm>
            <a:off x="170602" y="1057582"/>
            <a:ext cx="880307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If you like </a:t>
            </a:r>
            <a:r>
              <a:rPr kumimoji="0" lang="en-US" sz="1400" b="0" i="0" u="sng" strike="noStrike" kern="1200" cap="none" spc="0" normalizeH="0" baseline="0" noProof="0" dirty="0">
                <a:ln>
                  <a:noFill/>
                </a:ln>
                <a:solidFill>
                  <a:prstClr val="black"/>
                </a:solidFill>
                <a:effectLst/>
                <a:uLnTx/>
                <a:uFillTx/>
                <a:latin typeface="Trebuchet MS"/>
                <a:ea typeface="+mn-ea"/>
                <a:cs typeface="+mn-cs"/>
              </a:rPr>
              <a:t>more</a:t>
            </a:r>
            <a:r>
              <a:rPr kumimoji="0" lang="en-US" sz="1400" b="0" i="0" u="none" strike="noStrike" kern="1200" cap="none" spc="0" normalizeH="0" baseline="0" noProof="0" dirty="0">
                <a:ln>
                  <a:noFill/>
                </a:ln>
                <a:solidFill>
                  <a:prstClr val="black"/>
                </a:solidFill>
                <a:effectLst/>
                <a:uLnTx/>
                <a:uFillTx/>
                <a:latin typeface="Trebuchet MS"/>
                <a:ea typeface="+mn-ea"/>
                <a:cs typeface="+mn-cs"/>
              </a:rPr>
              <a:t> then you should be since the math of OTT is a formula of addition, not subtraction.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Trebuchet M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Trebuchet MS"/>
              </a:rPr>
              <a:t>Consumers have a voracious appetite for video content, especially for premium multiplatform TV, and they can satisfy their cravings anywhere, anytime through a wide selection of devices and streaming services</a:t>
            </a:r>
            <a:endParaRPr kumimoji="0" lang="en-US" sz="1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 name="Text Placeholder 4">
            <a:extLst>
              <a:ext uri="{FF2B5EF4-FFF2-40B4-BE49-F238E27FC236}">
                <a16:creationId xmlns:a16="http://schemas.microsoft.com/office/drawing/2014/main" id="{76A4CE4D-1DAE-45AF-8DBD-33EECE80947B}"/>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all" spc="0" normalizeH="0" baseline="0" noProof="0" dirty="0">
                <a:ln>
                  <a:noFill/>
                </a:ln>
                <a:solidFill>
                  <a:prstClr val="black"/>
                </a:solidFill>
                <a:effectLst/>
                <a:uLnTx/>
                <a:uFillTx/>
                <a:latin typeface="Trebuchet MS"/>
                <a:ea typeface="+mn-ea"/>
                <a:cs typeface="+mn-cs"/>
              </a:rPr>
              <a:t>VAB: YOU DOWN WITH OTT?</a:t>
            </a:r>
          </a:p>
        </p:txBody>
      </p:sp>
      <p:sp>
        <p:nvSpPr>
          <p:cNvPr id="10" name="TextBox 9">
            <a:extLst>
              <a:ext uri="{FF2B5EF4-FFF2-40B4-BE49-F238E27FC236}">
                <a16:creationId xmlns:a16="http://schemas.microsoft.com/office/drawing/2014/main" id="{5E75F480-39F9-431E-BF9A-2285BE6DBF5C}"/>
              </a:ext>
            </a:extLst>
          </p:cNvPr>
          <p:cNvSpPr txBox="1"/>
          <p:nvPr/>
        </p:nvSpPr>
        <p:spPr>
          <a:xfrm>
            <a:off x="5475789" y="2290641"/>
            <a:ext cx="2502799"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900" b="1" u="none" strike="noStrike" cap="none" spc="0" normalizeH="0" baseline="0">
                <a:ln>
                  <a:noFill/>
                </a:ln>
                <a:effectLst/>
                <a:uLnTx/>
                <a:uFillTx/>
                <a:latin typeface="Trebuchet MS"/>
              </a:defRPr>
            </a:lvl1pPr>
            <a:lvl2pPr defTabSz="914400"/>
            <a:lvl3pPr defTabSz="914400"/>
            <a:lvl4pPr defTabSz="914400"/>
            <a:lvl5pPr defTabSz="914400"/>
            <a:lvl6pPr defTabSz="914400"/>
            <a:lvl7pPr defTabSz="914400"/>
            <a:lvl8pPr defTabSz="914400"/>
            <a:lvl9pPr defTabSz="914400"/>
          </a:lstStyle>
          <a:p>
            <a:r>
              <a:rPr lang="en-US" dirty="0"/>
              <a:t>71% of Internet users use an OTT service at least once a month</a:t>
            </a:r>
          </a:p>
        </p:txBody>
      </p:sp>
      <p:sp>
        <p:nvSpPr>
          <p:cNvPr id="11" name="TextBox 10">
            <a:extLst>
              <a:ext uri="{FF2B5EF4-FFF2-40B4-BE49-F238E27FC236}">
                <a16:creationId xmlns:a16="http://schemas.microsoft.com/office/drawing/2014/main" id="{4748F2DA-8E49-4938-A860-FF3E0538A36C}"/>
              </a:ext>
            </a:extLst>
          </p:cNvPr>
          <p:cNvSpPr txBox="1"/>
          <p:nvPr/>
        </p:nvSpPr>
        <p:spPr>
          <a:xfrm>
            <a:off x="6990825" y="3430134"/>
            <a:ext cx="1982848"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900" b="1" u="none" strike="noStrike" cap="none" spc="0" normalizeH="0" baseline="0">
                <a:ln>
                  <a:noFill/>
                </a:ln>
                <a:effectLst/>
                <a:uLnTx/>
                <a:uFillTx/>
                <a:latin typeface="Trebuchet MS"/>
              </a:defRPr>
            </a:lvl1pPr>
            <a:lvl2pPr defTabSz="914400"/>
            <a:lvl3pPr defTabSz="914400"/>
            <a:lvl4pPr defTabSz="914400"/>
            <a:lvl5pPr defTabSz="914400"/>
            <a:lvl6pPr defTabSz="914400"/>
            <a:lvl7pPr defTabSz="914400"/>
            <a:lvl8pPr defTabSz="914400"/>
            <a:lvl9pPr defTabSz="914400"/>
          </a:lstStyle>
          <a:p>
            <a:r>
              <a:rPr lang="en-US" dirty="0"/>
              <a:t>70% of OTT HHs also have a multichannel subscription</a:t>
            </a:r>
          </a:p>
        </p:txBody>
      </p:sp>
      <p:sp>
        <p:nvSpPr>
          <p:cNvPr id="12" name="TextBox 11">
            <a:extLst>
              <a:ext uri="{FF2B5EF4-FFF2-40B4-BE49-F238E27FC236}">
                <a16:creationId xmlns:a16="http://schemas.microsoft.com/office/drawing/2014/main" id="{A3C451D9-D86A-4B77-AB4A-7B329D101BCD}"/>
              </a:ext>
            </a:extLst>
          </p:cNvPr>
          <p:cNvSpPr txBox="1"/>
          <p:nvPr/>
        </p:nvSpPr>
        <p:spPr>
          <a:xfrm>
            <a:off x="6404459" y="5249969"/>
            <a:ext cx="2371988"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900" b="1" u="none" strike="noStrike" cap="none" spc="0" normalizeH="0" baseline="0">
                <a:ln>
                  <a:noFill/>
                </a:ln>
                <a:effectLst/>
                <a:uLnTx/>
                <a:uFillTx/>
                <a:latin typeface="Trebuchet MS"/>
              </a:defRPr>
            </a:lvl1pPr>
            <a:lvl2pPr defTabSz="914400"/>
            <a:lvl3pPr defTabSz="914400"/>
            <a:lvl4pPr defTabSz="914400"/>
            <a:lvl5pPr defTabSz="914400"/>
            <a:lvl6pPr defTabSz="914400"/>
            <a:lvl7pPr defTabSz="914400"/>
            <a:lvl8pPr defTabSz="914400"/>
            <a:lvl9pPr defTabSz="914400"/>
          </a:lstStyle>
          <a:p>
            <a:r>
              <a:rPr lang="en-US" dirty="0"/>
              <a:t>Eight-fold increase in people who have access to 3+ OTT subscription services</a:t>
            </a:r>
          </a:p>
        </p:txBody>
      </p:sp>
      <p:sp>
        <p:nvSpPr>
          <p:cNvPr id="15" name="TextBox 14">
            <a:extLst>
              <a:ext uri="{FF2B5EF4-FFF2-40B4-BE49-F238E27FC236}">
                <a16:creationId xmlns:a16="http://schemas.microsoft.com/office/drawing/2014/main" id="{F5DA0094-2732-4CFE-BE0A-BF39024BB74D}"/>
              </a:ext>
            </a:extLst>
          </p:cNvPr>
          <p:cNvSpPr txBox="1"/>
          <p:nvPr/>
        </p:nvSpPr>
        <p:spPr>
          <a:xfrm>
            <a:off x="347071" y="5249969"/>
            <a:ext cx="2643486"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900" b="1" u="none" strike="noStrike" cap="none" spc="0" normalizeH="0" baseline="0">
                <a:ln>
                  <a:noFill/>
                </a:ln>
                <a:effectLst/>
                <a:uLnTx/>
                <a:uFillTx/>
                <a:latin typeface="Trebuchet MS"/>
              </a:defRPr>
            </a:lvl1pPr>
            <a:lvl2pPr defTabSz="914400"/>
            <a:lvl3pPr defTabSz="914400"/>
            <a:lvl4pPr defTabSz="914400"/>
            <a:lvl5pPr defTabSz="914400"/>
            <a:lvl6pPr defTabSz="914400"/>
            <a:lvl7pPr defTabSz="914400"/>
            <a:lvl8pPr defTabSz="914400"/>
            <a:lvl9pPr defTabSz="914400"/>
          </a:lstStyle>
          <a:p>
            <a:pPr algn="r"/>
            <a:r>
              <a:rPr lang="en-US" dirty="0"/>
              <a:t>81% of streamers say it’s important to them to watch TV programs whenever they want</a:t>
            </a:r>
          </a:p>
        </p:txBody>
      </p:sp>
      <p:sp>
        <p:nvSpPr>
          <p:cNvPr id="17" name="TextBox 16">
            <a:extLst>
              <a:ext uri="{FF2B5EF4-FFF2-40B4-BE49-F238E27FC236}">
                <a16:creationId xmlns:a16="http://schemas.microsoft.com/office/drawing/2014/main" id="{CCDC9057-DD04-49E5-B1BE-FD892CB3D434}"/>
              </a:ext>
            </a:extLst>
          </p:cNvPr>
          <p:cNvSpPr txBox="1"/>
          <p:nvPr/>
        </p:nvSpPr>
        <p:spPr>
          <a:xfrm>
            <a:off x="251012" y="3322556"/>
            <a:ext cx="2160498"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900" b="1" u="none" strike="noStrike" cap="none" spc="0" normalizeH="0" baseline="0">
                <a:ln>
                  <a:noFill/>
                </a:ln>
                <a:effectLst/>
                <a:uLnTx/>
                <a:uFillTx/>
                <a:latin typeface="Trebuchet MS"/>
              </a:defRPr>
            </a:lvl1pPr>
            <a:lvl2pPr defTabSz="914400"/>
            <a:lvl3pPr defTabSz="914400"/>
            <a:lvl4pPr defTabSz="914400"/>
            <a:lvl5pPr defTabSz="914400"/>
            <a:lvl6pPr defTabSz="914400"/>
            <a:lvl7pPr defTabSz="914400"/>
            <a:lvl8pPr defTabSz="914400"/>
            <a:lvl9pPr defTabSz="914400"/>
          </a:lstStyle>
          <a:p>
            <a:r>
              <a:rPr lang="en-US"/>
              <a:t>65</a:t>
            </a:r>
            <a:r>
              <a:rPr lang="en-US" dirty="0"/>
              <a:t>% of people who use a second screen while streaming have looked up info on a product advertised in a TV show</a:t>
            </a:r>
          </a:p>
        </p:txBody>
      </p:sp>
    </p:spTree>
    <p:extLst>
      <p:ext uri="{BB962C8B-B14F-4D97-AF65-F5344CB8AC3E}">
        <p14:creationId xmlns:p14="http://schemas.microsoft.com/office/powerpoint/2010/main" val="2048293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3EF6FF-B7B3-478E-B83A-02D030F2B7BA}"/>
              </a:ext>
            </a:extLst>
          </p:cNvPr>
          <p:cNvSpPr txBox="1"/>
          <p:nvPr/>
        </p:nvSpPr>
        <p:spPr>
          <a:xfrm>
            <a:off x="197964" y="2523241"/>
            <a:ext cx="8766928" cy="523220"/>
          </a:xfrm>
          <a:prstGeom prst="rect">
            <a:avLst/>
          </a:prstGeom>
          <a:noFill/>
        </p:spPr>
        <p:txBody>
          <a:bodyPr wrap="square" rtlCol="0">
            <a:spAutoFit/>
          </a:bodyPr>
          <a:lstStyle/>
          <a:p>
            <a:pPr algn="ctr"/>
            <a:r>
              <a:rPr lang="en-US" sz="2800" dirty="0"/>
              <a:t>Targeting &amp; Measurement of OTT</a:t>
            </a:r>
          </a:p>
        </p:txBody>
      </p:sp>
      <p:sp>
        <p:nvSpPr>
          <p:cNvPr id="3" name="Text Placeholder 4">
            <a:extLst>
              <a:ext uri="{FF2B5EF4-FFF2-40B4-BE49-F238E27FC236}">
                <a16:creationId xmlns:a16="http://schemas.microsoft.com/office/drawing/2014/main" id="{1988ACF8-D838-4608-A44D-A9A670143FE2}"/>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
        <p:nvSpPr>
          <p:cNvPr id="5" name="TextBox 4">
            <a:extLst>
              <a:ext uri="{FF2B5EF4-FFF2-40B4-BE49-F238E27FC236}">
                <a16:creationId xmlns:a16="http://schemas.microsoft.com/office/drawing/2014/main" id="{981216F4-248B-4889-898B-1BE34A11FD12}"/>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Tree>
    <p:extLst>
      <p:ext uri="{BB962C8B-B14F-4D97-AF65-F5344CB8AC3E}">
        <p14:creationId xmlns:p14="http://schemas.microsoft.com/office/powerpoint/2010/main" val="209185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3EF6FF-B7B3-478E-B83A-02D030F2B7BA}"/>
              </a:ext>
            </a:extLst>
          </p:cNvPr>
          <p:cNvSpPr txBox="1"/>
          <p:nvPr/>
        </p:nvSpPr>
        <p:spPr>
          <a:xfrm>
            <a:off x="468186" y="266069"/>
            <a:ext cx="8077200"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a:ea typeface="+mn-ea"/>
                <a:cs typeface="+mn-cs"/>
              </a:rPr>
              <a:t>OTT Viewers Skew Younger, More Educated, Affluent, And Employed Than The Average Population</a:t>
            </a:r>
          </a:p>
        </p:txBody>
      </p:sp>
      <p:sp>
        <p:nvSpPr>
          <p:cNvPr id="2" name="TextBox 1">
            <a:extLst>
              <a:ext uri="{FF2B5EF4-FFF2-40B4-BE49-F238E27FC236}">
                <a16:creationId xmlns:a16="http://schemas.microsoft.com/office/drawing/2014/main" id="{418C459E-6E79-497C-9E96-14F7DB679701}"/>
              </a:ext>
            </a:extLst>
          </p:cNvPr>
          <p:cNvSpPr txBox="1"/>
          <p:nvPr/>
        </p:nvSpPr>
        <p:spPr>
          <a:xfrm>
            <a:off x="5206489" y="1680865"/>
            <a:ext cx="158537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Device Owners</a:t>
            </a:r>
          </a:p>
        </p:txBody>
      </p:sp>
      <p:sp>
        <p:nvSpPr>
          <p:cNvPr id="5" name="TextBox 4">
            <a:extLst>
              <a:ext uri="{FF2B5EF4-FFF2-40B4-BE49-F238E27FC236}">
                <a16:creationId xmlns:a16="http://schemas.microsoft.com/office/drawing/2014/main" id="{8F945909-8465-4AF1-8C90-33DE17F96A3E}"/>
              </a:ext>
            </a:extLst>
          </p:cNvPr>
          <p:cNvSpPr txBox="1"/>
          <p:nvPr/>
        </p:nvSpPr>
        <p:spPr>
          <a:xfrm>
            <a:off x="7408473" y="1667624"/>
            <a:ext cx="11362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a:ea typeface="+mn-ea"/>
                <a:cs typeface="+mn-cs"/>
              </a:rPr>
              <a:t>Streamers</a:t>
            </a:r>
          </a:p>
        </p:txBody>
      </p:sp>
      <p:pic>
        <p:nvPicPr>
          <p:cNvPr id="6" name="Picture 5">
            <a:extLst>
              <a:ext uri="{FF2B5EF4-FFF2-40B4-BE49-F238E27FC236}">
                <a16:creationId xmlns:a16="http://schemas.microsoft.com/office/drawing/2014/main" id="{01033BB5-A2CD-4E10-8155-4FFC3F25A5FE}"/>
              </a:ext>
            </a:extLst>
          </p:cNvPr>
          <p:cNvPicPr>
            <a:picLocks noChangeAspect="1"/>
          </p:cNvPicPr>
          <p:nvPr/>
        </p:nvPicPr>
        <p:blipFill rotWithShape="1">
          <a:blip r:embed="rId2"/>
          <a:srcRect r="23126"/>
          <a:stretch/>
        </p:blipFill>
        <p:spPr>
          <a:xfrm>
            <a:off x="379953" y="2659485"/>
            <a:ext cx="861076" cy="574633"/>
          </a:xfrm>
          <a:prstGeom prst="roundRect">
            <a:avLst/>
          </a:prstGeom>
          <a:scene3d>
            <a:camera prst="orthographicFront"/>
            <a:lightRig rig="threePt" dir="t"/>
          </a:scene3d>
          <a:sp3d>
            <a:bevelT/>
          </a:sp3d>
        </p:spPr>
      </p:pic>
      <p:pic>
        <p:nvPicPr>
          <p:cNvPr id="7" name="Picture 6">
            <a:extLst>
              <a:ext uri="{FF2B5EF4-FFF2-40B4-BE49-F238E27FC236}">
                <a16:creationId xmlns:a16="http://schemas.microsoft.com/office/drawing/2014/main" id="{D2C4633D-B7E9-4E67-8039-B3D32AEC01FC}"/>
              </a:ext>
            </a:extLst>
          </p:cNvPr>
          <p:cNvPicPr>
            <a:picLocks noChangeAspect="1"/>
          </p:cNvPicPr>
          <p:nvPr/>
        </p:nvPicPr>
        <p:blipFill rotWithShape="1">
          <a:blip r:embed="rId3"/>
          <a:srcRect r="31018"/>
          <a:stretch/>
        </p:blipFill>
        <p:spPr>
          <a:xfrm>
            <a:off x="432924" y="5388670"/>
            <a:ext cx="808105" cy="554663"/>
          </a:xfrm>
          <a:prstGeom prst="roundRect">
            <a:avLst/>
          </a:prstGeom>
          <a:scene3d>
            <a:camera prst="orthographicFront"/>
            <a:lightRig rig="threePt" dir="t"/>
          </a:scene3d>
          <a:sp3d>
            <a:bevelT/>
          </a:sp3d>
        </p:spPr>
      </p:pic>
      <p:pic>
        <p:nvPicPr>
          <p:cNvPr id="8" name="Picture 7">
            <a:extLst>
              <a:ext uri="{FF2B5EF4-FFF2-40B4-BE49-F238E27FC236}">
                <a16:creationId xmlns:a16="http://schemas.microsoft.com/office/drawing/2014/main" id="{56CA62A3-A1CC-455A-A5E4-2C42277D67B8}"/>
              </a:ext>
            </a:extLst>
          </p:cNvPr>
          <p:cNvPicPr>
            <a:picLocks noChangeAspect="1"/>
          </p:cNvPicPr>
          <p:nvPr/>
        </p:nvPicPr>
        <p:blipFill>
          <a:blip r:embed="rId4"/>
          <a:stretch>
            <a:fillRect/>
          </a:stretch>
        </p:blipFill>
        <p:spPr>
          <a:xfrm>
            <a:off x="389311" y="4042567"/>
            <a:ext cx="842360" cy="554663"/>
          </a:xfrm>
          <a:prstGeom prst="roundRect">
            <a:avLst/>
          </a:prstGeom>
          <a:scene3d>
            <a:camera prst="orthographicFront"/>
            <a:lightRig rig="threePt" dir="t"/>
          </a:scene3d>
          <a:sp3d>
            <a:bevelT/>
          </a:sp3d>
        </p:spPr>
      </p:pic>
      <p:pic>
        <p:nvPicPr>
          <p:cNvPr id="9" name="Picture 8">
            <a:extLst>
              <a:ext uri="{FF2B5EF4-FFF2-40B4-BE49-F238E27FC236}">
                <a16:creationId xmlns:a16="http://schemas.microsoft.com/office/drawing/2014/main" id="{722685DB-9F5D-4C23-ACF0-086D87DDA60D}"/>
              </a:ext>
            </a:extLst>
          </p:cNvPr>
          <p:cNvPicPr>
            <a:picLocks noChangeAspect="1"/>
          </p:cNvPicPr>
          <p:nvPr/>
        </p:nvPicPr>
        <p:blipFill>
          <a:blip r:embed="rId5"/>
          <a:stretch>
            <a:fillRect/>
          </a:stretch>
        </p:blipFill>
        <p:spPr>
          <a:xfrm>
            <a:off x="379953" y="3337552"/>
            <a:ext cx="861076" cy="574050"/>
          </a:xfrm>
          <a:prstGeom prst="roundRect">
            <a:avLst/>
          </a:prstGeom>
          <a:scene3d>
            <a:camera prst="orthographicFront"/>
            <a:lightRig rig="threePt" dir="t"/>
          </a:scene3d>
          <a:sp3d>
            <a:bevelT/>
          </a:sp3d>
        </p:spPr>
      </p:pic>
      <p:pic>
        <p:nvPicPr>
          <p:cNvPr id="10" name="Picture 9">
            <a:extLst>
              <a:ext uri="{FF2B5EF4-FFF2-40B4-BE49-F238E27FC236}">
                <a16:creationId xmlns:a16="http://schemas.microsoft.com/office/drawing/2014/main" id="{3209BD21-0EA9-4B95-90A9-45C9264B9D5E}"/>
              </a:ext>
            </a:extLst>
          </p:cNvPr>
          <p:cNvPicPr>
            <a:picLocks noChangeAspect="1"/>
          </p:cNvPicPr>
          <p:nvPr/>
        </p:nvPicPr>
        <p:blipFill>
          <a:blip r:embed="rId6"/>
          <a:stretch>
            <a:fillRect/>
          </a:stretch>
        </p:blipFill>
        <p:spPr>
          <a:xfrm>
            <a:off x="379953" y="1969491"/>
            <a:ext cx="861076" cy="576861"/>
          </a:xfrm>
          <a:prstGeom prst="roundRect">
            <a:avLst/>
          </a:prstGeom>
          <a:scene3d>
            <a:camera prst="orthographicFront"/>
            <a:lightRig rig="threePt" dir="t"/>
          </a:scene3d>
          <a:sp3d>
            <a:bevelT/>
          </a:sp3d>
        </p:spPr>
      </p:pic>
      <p:sp>
        <p:nvSpPr>
          <p:cNvPr id="3" name="TextBox 2">
            <a:extLst>
              <a:ext uri="{FF2B5EF4-FFF2-40B4-BE49-F238E27FC236}">
                <a16:creationId xmlns:a16="http://schemas.microsoft.com/office/drawing/2014/main" id="{E8C7C8AB-8B00-4F2A-90D7-9504A772AFFB}"/>
              </a:ext>
            </a:extLst>
          </p:cNvPr>
          <p:cNvSpPr txBox="1"/>
          <p:nvPr/>
        </p:nvSpPr>
        <p:spPr>
          <a:xfrm>
            <a:off x="1749866" y="2721819"/>
            <a:ext cx="16898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Skews Millennial</a:t>
            </a:r>
          </a:p>
        </p:txBody>
      </p:sp>
      <p:sp>
        <p:nvSpPr>
          <p:cNvPr id="13" name="TextBox 12">
            <a:extLst>
              <a:ext uri="{FF2B5EF4-FFF2-40B4-BE49-F238E27FC236}">
                <a16:creationId xmlns:a16="http://schemas.microsoft.com/office/drawing/2014/main" id="{63F643E2-6EA5-45BD-BA00-19673B3CB81D}"/>
              </a:ext>
            </a:extLst>
          </p:cNvPr>
          <p:cNvSpPr txBox="1"/>
          <p:nvPr/>
        </p:nvSpPr>
        <p:spPr>
          <a:xfrm>
            <a:off x="1790491" y="2130454"/>
            <a:ext cx="96532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Flat M/F</a:t>
            </a:r>
          </a:p>
        </p:txBody>
      </p:sp>
      <p:sp>
        <p:nvSpPr>
          <p:cNvPr id="14" name="TextBox 13">
            <a:extLst>
              <a:ext uri="{FF2B5EF4-FFF2-40B4-BE49-F238E27FC236}">
                <a16:creationId xmlns:a16="http://schemas.microsoft.com/office/drawing/2014/main" id="{F3F62ABA-360D-43CA-A87A-42FE6AA392BF}"/>
              </a:ext>
            </a:extLst>
          </p:cNvPr>
          <p:cNvSpPr txBox="1"/>
          <p:nvPr/>
        </p:nvSpPr>
        <p:spPr>
          <a:xfrm>
            <a:off x="1751437" y="3383463"/>
            <a:ext cx="277031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Skews towards kids at home</a:t>
            </a:r>
          </a:p>
        </p:txBody>
      </p:sp>
      <p:sp>
        <p:nvSpPr>
          <p:cNvPr id="15" name="TextBox 14">
            <a:extLst>
              <a:ext uri="{FF2B5EF4-FFF2-40B4-BE49-F238E27FC236}">
                <a16:creationId xmlns:a16="http://schemas.microsoft.com/office/drawing/2014/main" id="{79B7C5FC-A08A-48BF-BD57-308D7EB4DE10}"/>
              </a:ext>
            </a:extLst>
          </p:cNvPr>
          <p:cNvSpPr txBox="1"/>
          <p:nvPr/>
        </p:nvSpPr>
        <p:spPr>
          <a:xfrm>
            <a:off x="1790491" y="4042567"/>
            <a:ext cx="150092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Well educated</a:t>
            </a:r>
          </a:p>
        </p:txBody>
      </p:sp>
      <p:sp>
        <p:nvSpPr>
          <p:cNvPr id="16" name="TextBox 15">
            <a:extLst>
              <a:ext uri="{FF2B5EF4-FFF2-40B4-BE49-F238E27FC236}">
                <a16:creationId xmlns:a16="http://schemas.microsoft.com/office/drawing/2014/main" id="{F68E42F2-54D2-458C-A9F0-FA3A25FF932C}"/>
              </a:ext>
            </a:extLst>
          </p:cNvPr>
          <p:cNvSpPr txBox="1"/>
          <p:nvPr/>
        </p:nvSpPr>
        <p:spPr>
          <a:xfrm>
            <a:off x="1773274" y="4783085"/>
            <a:ext cx="153907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Skews Affluent</a:t>
            </a:r>
          </a:p>
        </p:txBody>
      </p:sp>
      <p:sp>
        <p:nvSpPr>
          <p:cNvPr id="17" name="TextBox 16">
            <a:extLst>
              <a:ext uri="{FF2B5EF4-FFF2-40B4-BE49-F238E27FC236}">
                <a16:creationId xmlns:a16="http://schemas.microsoft.com/office/drawing/2014/main" id="{B7224D30-97E1-4E5D-A302-48987FB8C607}"/>
              </a:ext>
            </a:extLst>
          </p:cNvPr>
          <p:cNvSpPr txBox="1"/>
          <p:nvPr/>
        </p:nvSpPr>
        <p:spPr>
          <a:xfrm>
            <a:off x="1725019" y="5471044"/>
            <a:ext cx="283603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 Majority full-time employed</a:t>
            </a:r>
          </a:p>
        </p:txBody>
      </p:sp>
      <p:sp>
        <p:nvSpPr>
          <p:cNvPr id="12" name="TextBox 11">
            <a:extLst>
              <a:ext uri="{FF2B5EF4-FFF2-40B4-BE49-F238E27FC236}">
                <a16:creationId xmlns:a16="http://schemas.microsoft.com/office/drawing/2014/main" id="{0615AEF5-54E9-4208-8EF1-D3F56E7CC6EE}"/>
              </a:ext>
            </a:extLst>
          </p:cNvPr>
          <p:cNvSpPr txBox="1"/>
          <p:nvPr/>
        </p:nvSpPr>
        <p:spPr>
          <a:xfrm>
            <a:off x="5608225" y="2147647"/>
            <a:ext cx="87235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50%/50%</a:t>
            </a:r>
          </a:p>
        </p:txBody>
      </p:sp>
      <p:sp>
        <p:nvSpPr>
          <p:cNvPr id="19" name="TextBox 18">
            <a:extLst>
              <a:ext uri="{FF2B5EF4-FFF2-40B4-BE49-F238E27FC236}">
                <a16:creationId xmlns:a16="http://schemas.microsoft.com/office/drawing/2014/main" id="{78805773-FF42-42B7-A5BE-30BE65A8119F}"/>
              </a:ext>
            </a:extLst>
          </p:cNvPr>
          <p:cNvSpPr txBox="1"/>
          <p:nvPr/>
        </p:nvSpPr>
        <p:spPr>
          <a:xfrm>
            <a:off x="7595384" y="2130446"/>
            <a:ext cx="87235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51%/49%</a:t>
            </a:r>
          </a:p>
        </p:txBody>
      </p:sp>
      <p:sp>
        <p:nvSpPr>
          <p:cNvPr id="20" name="TextBox 19">
            <a:extLst>
              <a:ext uri="{FF2B5EF4-FFF2-40B4-BE49-F238E27FC236}">
                <a16:creationId xmlns:a16="http://schemas.microsoft.com/office/drawing/2014/main" id="{65C22C19-0947-4337-BCC7-A51AC6EE36AD}"/>
              </a:ext>
            </a:extLst>
          </p:cNvPr>
          <p:cNvSpPr txBox="1"/>
          <p:nvPr/>
        </p:nvSpPr>
        <p:spPr>
          <a:xfrm>
            <a:off x="5554524" y="2725598"/>
            <a:ext cx="979755"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44% 18-34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(125)</a:t>
            </a:r>
          </a:p>
        </p:txBody>
      </p:sp>
      <p:sp>
        <p:nvSpPr>
          <p:cNvPr id="21" name="TextBox 20">
            <a:extLst>
              <a:ext uri="{FF2B5EF4-FFF2-40B4-BE49-F238E27FC236}">
                <a16:creationId xmlns:a16="http://schemas.microsoft.com/office/drawing/2014/main" id="{9DB9AD58-95A1-41C3-9CCD-A592581A2EA7}"/>
              </a:ext>
            </a:extLst>
          </p:cNvPr>
          <p:cNvSpPr txBox="1"/>
          <p:nvPr/>
        </p:nvSpPr>
        <p:spPr>
          <a:xfrm>
            <a:off x="7566663" y="2731218"/>
            <a:ext cx="979755"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47% 18-34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(133)</a:t>
            </a:r>
          </a:p>
        </p:txBody>
      </p:sp>
      <p:sp>
        <p:nvSpPr>
          <p:cNvPr id="22" name="TextBox 21">
            <a:extLst>
              <a:ext uri="{FF2B5EF4-FFF2-40B4-BE49-F238E27FC236}">
                <a16:creationId xmlns:a16="http://schemas.microsoft.com/office/drawing/2014/main" id="{33AA24FE-6630-4BD2-AE5A-33595696F0D0}"/>
              </a:ext>
            </a:extLst>
          </p:cNvPr>
          <p:cNvSpPr txBox="1"/>
          <p:nvPr/>
        </p:nvSpPr>
        <p:spPr>
          <a:xfrm>
            <a:off x="5418452" y="3408385"/>
            <a:ext cx="1340432"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50% kids in HH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(128)</a:t>
            </a:r>
          </a:p>
        </p:txBody>
      </p:sp>
      <p:sp>
        <p:nvSpPr>
          <p:cNvPr id="23" name="TextBox 22">
            <a:extLst>
              <a:ext uri="{FF2B5EF4-FFF2-40B4-BE49-F238E27FC236}">
                <a16:creationId xmlns:a16="http://schemas.microsoft.com/office/drawing/2014/main" id="{83E193FD-3FC1-45B6-8406-ECBB8BA0DD0B}"/>
              </a:ext>
            </a:extLst>
          </p:cNvPr>
          <p:cNvSpPr txBox="1"/>
          <p:nvPr/>
        </p:nvSpPr>
        <p:spPr>
          <a:xfrm>
            <a:off x="7420577" y="3387224"/>
            <a:ext cx="1340432"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47% kids in HH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(133)</a:t>
            </a:r>
          </a:p>
        </p:txBody>
      </p:sp>
      <p:sp>
        <p:nvSpPr>
          <p:cNvPr id="24" name="TextBox 23">
            <a:extLst>
              <a:ext uri="{FF2B5EF4-FFF2-40B4-BE49-F238E27FC236}">
                <a16:creationId xmlns:a16="http://schemas.microsoft.com/office/drawing/2014/main" id="{856B15F8-C2D7-4C8A-A690-C1BEA5E02809}"/>
              </a:ext>
            </a:extLst>
          </p:cNvPr>
          <p:cNvSpPr txBox="1"/>
          <p:nvPr/>
        </p:nvSpPr>
        <p:spPr>
          <a:xfrm>
            <a:off x="5352850" y="4083252"/>
            <a:ext cx="1523174"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32% are college+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(105)</a:t>
            </a:r>
          </a:p>
        </p:txBody>
      </p:sp>
      <p:sp>
        <p:nvSpPr>
          <p:cNvPr id="25" name="TextBox 24">
            <a:extLst>
              <a:ext uri="{FF2B5EF4-FFF2-40B4-BE49-F238E27FC236}">
                <a16:creationId xmlns:a16="http://schemas.microsoft.com/office/drawing/2014/main" id="{93E8A6E9-AF87-426C-8853-D0A0B5335417}"/>
              </a:ext>
            </a:extLst>
          </p:cNvPr>
          <p:cNvSpPr txBox="1"/>
          <p:nvPr/>
        </p:nvSpPr>
        <p:spPr>
          <a:xfrm>
            <a:off x="7352240" y="4049095"/>
            <a:ext cx="1523174"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33% are college+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(110)</a:t>
            </a:r>
          </a:p>
        </p:txBody>
      </p:sp>
      <p:sp>
        <p:nvSpPr>
          <p:cNvPr id="26" name="TextBox 25">
            <a:extLst>
              <a:ext uri="{FF2B5EF4-FFF2-40B4-BE49-F238E27FC236}">
                <a16:creationId xmlns:a16="http://schemas.microsoft.com/office/drawing/2014/main" id="{14302986-257C-4A1B-8CF6-C38FAC588900}"/>
              </a:ext>
            </a:extLst>
          </p:cNvPr>
          <p:cNvSpPr txBox="1"/>
          <p:nvPr/>
        </p:nvSpPr>
        <p:spPr>
          <a:xfrm>
            <a:off x="5352850" y="4685674"/>
            <a:ext cx="1774845"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51% have HHI $75k+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(112)</a:t>
            </a:r>
          </a:p>
        </p:txBody>
      </p:sp>
      <p:sp>
        <p:nvSpPr>
          <p:cNvPr id="27" name="TextBox 26">
            <a:extLst>
              <a:ext uri="{FF2B5EF4-FFF2-40B4-BE49-F238E27FC236}">
                <a16:creationId xmlns:a16="http://schemas.microsoft.com/office/drawing/2014/main" id="{D0C9E853-0420-451D-8632-F2AF44A92987}"/>
              </a:ext>
            </a:extLst>
          </p:cNvPr>
          <p:cNvSpPr txBox="1"/>
          <p:nvPr/>
        </p:nvSpPr>
        <p:spPr>
          <a:xfrm>
            <a:off x="7492034" y="4685674"/>
            <a:ext cx="1342034"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48% HHI $75k+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(106)</a:t>
            </a:r>
          </a:p>
        </p:txBody>
      </p:sp>
      <p:sp>
        <p:nvSpPr>
          <p:cNvPr id="28" name="TextBox 27">
            <a:extLst>
              <a:ext uri="{FF2B5EF4-FFF2-40B4-BE49-F238E27FC236}">
                <a16:creationId xmlns:a16="http://schemas.microsoft.com/office/drawing/2014/main" id="{46F83407-5562-43DB-8CBC-8F758AEC3D78}"/>
              </a:ext>
            </a:extLst>
          </p:cNvPr>
          <p:cNvSpPr txBox="1"/>
          <p:nvPr/>
        </p:nvSpPr>
        <p:spPr>
          <a:xfrm>
            <a:off x="5457022" y="5421796"/>
            <a:ext cx="1280030"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56% Full Time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(115)</a:t>
            </a:r>
          </a:p>
        </p:txBody>
      </p:sp>
      <p:sp>
        <p:nvSpPr>
          <p:cNvPr id="29" name="TextBox 28">
            <a:extLst>
              <a:ext uri="{FF2B5EF4-FFF2-40B4-BE49-F238E27FC236}">
                <a16:creationId xmlns:a16="http://schemas.microsoft.com/office/drawing/2014/main" id="{1CBAD4CC-F8FF-4C52-A58D-938EDA36F22C}"/>
              </a:ext>
            </a:extLst>
          </p:cNvPr>
          <p:cNvSpPr txBox="1"/>
          <p:nvPr/>
        </p:nvSpPr>
        <p:spPr>
          <a:xfrm>
            <a:off x="7554038" y="5388670"/>
            <a:ext cx="1280030"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56% Full Time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(114)</a:t>
            </a:r>
          </a:p>
        </p:txBody>
      </p:sp>
      <p:pic>
        <p:nvPicPr>
          <p:cNvPr id="11" name="Picture 10">
            <a:extLst>
              <a:ext uri="{FF2B5EF4-FFF2-40B4-BE49-F238E27FC236}">
                <a16:creationId xmlns:a16="http://schemas.microsoft.com/office/drawing/2014/main" id="{E1C01165-D006-4D5F-9C8B-61DCC3CBB3DD}"/>
              </a:ext>
            </a:extLst>
          </p:cNvPr>
          <p:cNvPicPr>
            <a:picLocks noChangeAspect="1"/>
          </p:cNvPicPr>
          <p:nvPr/>
        </p:nvPicPr>
        <p:blipFill>
          <a:blip r:embed="rId7"/>
          <a:stretch>
            <a:fillRect/>
          </a:stretch>
        </p:blipFill>
        <p:spPr>
          <a:xfrm>
            <a:off x="347895" y="4711186"/>
            <a:ext cx="883775" cy="558280"/>
          </a:xfrm>
          <a:prstGeom prst="roundRect">
            <a:avLst/>
          </a:prstGeom>
          <a:scene3d>
            <a:camera prst="orthographicFront"/>
            <a:lightRig rig="threePt" dir="t"/>
          </a:scene3d>
          <a:sp3d>
            <a:bevelT/>
          </a:sp3d>
        </p:spPr>
      </p:pic>
      <p:sp>
        <p:nvSpPr>
          <p:cNvPr id="30" name="Text Placeholder 3">
            <a:extLst>
              <a:ext uri="{FF2B5EF4-FFF2-40B4-BE49-F238E27FC236}">
                <a16:creationId xmlns:a16="http://schemas.microsoft.com/office/drawing/2014/main" id="{8211292D-D84A-4414-9FD9-29CCF3BC066E}"/>
              </a:ext>
            </a:extLst>
          </p:cNvPr>
          <p:cNvSpPr txBox="1">
            <a:spLocks/>
          </p:cNvSpPr>
          <p:nvPr/>
        </p:nvSpPr>
        <p:spPr>
          <a:xfrm>
            <a:off x="119771" y="6253251"/>
            <a:ext cx="7317229" cy="49227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a:t>
            </a:r>
            <a:r>
              <a:rPr kumimoji="0" lang="en-US" sz="800" b="0" i="0" u="none" strike="noStrike" kern="1200" cap="none" spc="0" normalizeH="0" baseline="0" noProof="0" dirty="0" err="1">
                <a:ln>
                  <a:noFill/>
                </a:ln>
                <a:solidFill>
                  <a:prstClr val="black"/>
                </a:solidFill>
                <a:effectLst/>
                <a:uLnTx/>
                <a:uFillTx/>
                <a:latin typeface="Trebuchet MS"/>
                <a:ea typeface="+mn-ea"/>
                <a:cs typeface="+mn-cs"/>
              </a:rPr>
              <a:t>Gfk</a:t>
            </a:r>
            <a:r>
              <a:rPr kumimoji="0" lang="en-US" sz="800" b="0" i="0" u="none" strike="noStrike" kern="1200" cap="none" spc="0" normalizeH="0" baseline="0" noProof="0" dirty="0">
                <a:ln>
                  <a:noFill/>
                </a:ln>
                <a:solidFill>
                  <a:prstClr val="black"/>
                </a:solidFill>
                <a:effectLst/>
                <a:uLnTx/>
                <a:uFillTx/>
                <a:latin typeface="Trebuchet MS"/>
                <a:ea typeface="+mn-ea"/>
                <a:cs typeface="+mn-cs"/>
              </a:rPr>
              <a:t> MRI 2016 </a:t>
            </a:r>
            <a:r>
              <a:rPr kumimoji="0" lang="en-US" sz="800" b="0" i="0" u="none" strike="noStrike" kern="1200" cap="none" spc="0" normalizeH="0" baseline="0" noProof="0" dirty="0" err="1">
                <a:ln>
                  <a:noFill/>
                </a:ln>
                <a:solidFill>
                  <a:prstClr val="black"/>
                </a:solidFill>
                <a:effectLst/>
                <a:uLnTx/>
                <a:uFillTx/>
                <a:latin typeface="Trebuchet MS"/>
                <a:ea typeface="+mn-ea"/>
                <a:cs typeface="+mn-cs"/>
              </a:rPr>
              <a:t>Doublebase</a:t>
            </a:r>
            <a:r>
              <a:rPr kumimoji="0" lang="en-US" sz="800" b="0" i="0" u="none" strike="noStrike" kern="1200" cap="none" spc="0" normalizeH="0" baseline="0" noProof="0" dirty="0">
                <a:ln>
                  <a:noFill/>
                </a:ln>
                <a:solidFill>
                  <a:prstClr val="black"/>
                </a:solidFill>
                <a:effectLst/>
                <a:uLnTx/>
                <a:uFillTx/>
                <a:latin typeface="Trebuchet MS"/>
                <a:ea typeface="+mn-ea"/>
                <a:cs typeface="+mn-cs"/>
              </a:rPr>
              <a:t>: Note, these groups aren’t </a:t>
            </a:r>
            <a:r>
              <a:rPr kumimoji="0" lang="en-US" sz="800" b="0" i="1" u="none" strike="noStrike" kern="1200" cap="none" spc="0" normalizeH="0" baseline="0" noProof="0" dirty="0">
                <a:ln>
                  <a:noFill/>
                </a:ln>
                <a:solidFill>
                  <a:prstClr val="black"/>
                </a:solidFill>
                <a:effectLst/>
                <a:uLnTx/>
                <a:uFillTx/>
                <a:latin typeface="Trebuchet MS"/>
                <a:ea typeface="+mn-ea"/>
                <a:cs typeface="+mn-cs"/>
              </a:rPr>
              <a:t>exclusively</a:t>
            </a:r>
            <a:r>
              <a:rPr kumimoji="0" lang="en-US" sz="800" b="0" i="0" u="none" strike="noStrike" kern="1200" cap="none" spc="0" normalizeH="0" baseline="0" noProof="0" dirty="0">
                <a:ln>
                  <a:noFill/>
                </a:ln>
                <a:solidFill>
                  <a:prstClr val="black"/>
                </a:solidFill>
                <a:effectLst/>
                <a:uLnTx/>
                <a:uFillTx/>
                <a:latin typeface="Trebuchet MS"/>
                <a:ea typeface="+mn-ea"/>
                <a:cs typeface="+mn-cs"/>
              </a:rPr>
              <a:t> OTT users; they are owners of OTT devices or viewers of streaming content.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Definitions – Connected Device Owner (Television Sets Most Recent Purchase-Features Smart TV/Internet Connectable or Internet Video Devices for TV Household Owns Any or All Household Owns Video Game Systems); Streamers Definition (Watch TV through a TV network’s app or through another online streaming TV service.)</a:t>
            </a:r>
          </a:p>
        </p:txBody>
      </p:sp>
      <p:sp>
        <p:nvSpPr>
          <p:cNvPr id="18" name="TextBox 17">
            <a:extLst>
              <a:ext uri="{FF2B5EF4-FFF2-40B4-BE49-F238E27FC236}">
                <a16:creationId xmlns:a16="http://schemas.microsoft.com/office/drawing/2014/main" id="{66DAC039-920D-46B1-8913-B452F5E65BC0}"/>
              </a:ext>
            </a:extLst>
          </p:cNvPr>
          <p:cNvSpPr txBox="1"/>
          <p:nvPr/>
        </p:nvSpPr>
        <p:spPr>
          <a:xfrm>
            <a:off x="4677071" y="1240003"/>
            <a:ext cx="4265927" cy="400110"/>
          </a:xfrm>
          <a:prstGeom prst="rect">
            <a:avLst/>
          </a:prstGeom>
          <a:solidFill>
            <a:srgbClr val="FFFFCC"/>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rebuchet MS"/>
                <a:ea typeface="+mn-ea"/>
                <a:cs typeface="+mn-cs"/>
              </a:rPr>
              <a:t>Note</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these targets do not reflect OTT-only viewers; a large majority of people within these targets also have an MVPD subscription</a:t>
            </a:r>
          </a:p>
        </p:txBody>
      </p:sp>
      <p:sp>
        <p:nvSpPr>
          <p:cNvPr id="31" name="TextBox 30">
            <a:extLst>
              <a:ext uri="{FF2B5EF4-FFF2-40B4-BE49-F238E27FC236}">
                <a16:creationId xmlns:a16="http://schemas.microsoft.com/office/drawing/2014/main" id="{B973F91D-0C5F-493A-959B-3DBA7D2770D2}"/>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Tree>
    <p:extLst>
      <p:ext uri="{BB962C8B-B14F-4D97-AF65-F5344CB8AC3E}">
        <p14:creationId xmlns:p14="http://schemas.microsoft.com/office/powerpoint/2010/main" val="3053826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3EF6FF-B7B3-478E-B83A-02D030F2B7BA}"/>
              </a:ext>
            </a:extLst>
          </p:cNvPr>
          <p:cNvSpPr txBox="1"/>
          <p:nvPr/>
        </p:nvSpPr>
        <p:spPr>
          <a:xfrm>
            <a:off x="160257" y="264963"/>
            <a:ext cx="8804634" cy="892552"/>
          </a:xfrm>
          <a:prstGeom prst="rect">
            <a:avLst/>
          </a:prstGeom>
          <a:noFill/>
        </p:spPr>
        <p:txBody>
          <a:bodyPr wrap="square" rtlCol="0">
            <a:spAutoFit/>
          </a:bodyPr>
          <a:lstStyle/>
          <a:p>
            <a:pPr algn="ctr"/>
            <a:r>
              <a:rPr lang="en-US" sz="2600" spc="-100" dirty="0">
                <a:solidFill>
                  <a:srgbClr val="000000"/>
                </a:solidFill>
                <a:latin typeface="Trebuchet MS"/>
                <a:ea typeface="+mj-ea"/>
              </a:rPr>
              <a:t>They Pursue The New &amp; Different And Seek To Live An Impressive Lifestyle </a:t>
            </a:r>
          </a:p>
        </p:txBody>
      </p:sp>
      <p:sp>
        <p:nvSpPr>
          <p:cNvPr id="2" name="TextBox 1">
            <a:extLst>
              <a:ext uri="{FF2B5EF4-FFF2-40B4-BE49-F238E27FC236}">
                <a16:creationId xmlns:a16="http://schemas.microsoft.com/office/drawing/2014/main" id="{418C459E-6E79-497C-9E96-14F7DB679701}"/>
              </a:ext>
            </a:extLst>
          </p:cNvPr>
          <p:cNvSpPr txBox="1"/>
          <p:nvPr/>
        </p:nvSpPr>
        <p:spPr>
          <a:xfrm>
            <a:off x="5520982" y="1424487"/>
            <a:ext cx="1585370" cy="369332"/>
          </a:xfrm>
          <a:prstGeom prst="rect">
            <a:avLst/>
          </a:prstGeom>
          <a:noFill/>
        </p:spPr>
        <p:txBody>
          <a:bodyPr wrap="none" rtlCol="0">
            <a:spAutoFit/>
          </a:bodyPr>
          <a:lstStyle/>
          <a:p>
            <a:r>
              <a:rPr lang="en-US" u="sng" dirty="0"/>
              <a:t>Device Owners</a:t>
            </a:r>
          </a:p>
        </p:txBody>
      </p:sp>
      <p:sp>
        <p:nvSpPr>
          <p:cNvPr id="5" name="TextBox 4">
            <a:extLst>
              <a:ext uri="{FF2B5EF4-FFF2-40B4-BE49-F238E27FC236}">
                <a16:creationId xmlns:a16="http://schemas.microsoft.com/office/drawing/2014/main" id="{8F945909-8465-4AF1-8C90-33DE17F96A3E}"/>
              </a:ext>
            </a:extLst>
          </p:cNvPr>
          <p:cNvSpPr txBox="1"/>
          <p:nvPr/>
        </p:nvSpPr>
        <p:spPr>
          <a:xfrm>
            <a:off x="7425982" y="1424487"/>
            <a:ext cx="1136273" cy="369332"/>
          </a:xfrm>
          <a:prstGeom prst="rect">
            <a:avLst/>
          </a:prstGeom>
          <a:noFill/>
        </p:spPr>
        <p:txBody>
          <a:bodyPr wrap="none" rtlCol="0">
            <a:spAutoFit/>
          </a:bodyPr>
          <a:lstStyle/>
          <a:p>
            <a:r>
              <a:rPr lang="en-US" u="sng" dirty="0"/>
              <a:t>Streamers</a:t>
            </a:r>
          </a:p>
        </p:txBody>
      </p:sp>
      <p:sp>
        <p:nvSpPr>
          <p:cNvPr id="3" name="TextBox 2">
            <a:extLst>
              <a:ext uri="{FF2B5EF4-FFF2-40B4-BE49-F238E27FC236}">
                <a16:creationId xmlns:a16="http://schemas.microsoft.com/office/drawing/2014/main" id="{E8C7C8AB-8B00-4F2A-90D7-9504A772AFFB}"/>
              </a:ext>
            </a:extLst>
          </p:cNvPr>
          <p:cNvSpPr txBox="1"/>
          <p:nvPr/>
        </p:nvSpPr>
        <p:spPr>
          <a:xfrm>
            <a:off x="2514209" y="4053675"/>
            <a:ext cx="2467572" cy="646331"/>
          </a:xfrm>
          <a:prstGeom prst="rect">
            <a:avLst/>
          </a:prstGeom>
          <a:noFill/>
        </p:spPr>
        <p:txBody>
          <a:bodyPr wrap="square" rtlCol="0">
            <a:spAutoFit/>
          </a:bodyPr>
          <a:lstStyle/>
          <a:p>
            <a:pPr algn="ctr"/>
            <a:r>
              <a:rPr lang="en-US" dirty="0"/>
              <a:t>Like attention and seek to impress others</a:t>
            </a:r>
          </a:p>
        </p:txBody>
      </p:sp>
      <p:sp>
        <p:nvSpPr>
          <p:cNvPr id="13" name="TextBox 12">
            <a:extLst>
              <a:ext uri="{FF2B5EF4-FFF2-40B4-BE49-F238E27FC236}">
                <a16:creationId xmlns:a16="http://schemas.microsoft.com/office/drawing/2014/main" id="{63F643E2-6EA5-45BD-BA00-19673B3CB81D}"/>
              </a:ext>
            </a:extLst>
          </p:cNvPr>
          <p:cNvSpPr txBox="1"/>
          <p:nvPr/>
        </p:nvSpPr>
        <p:spPr>
          <a:xfrm>
            <a:off x="2555827" y="2213438"/>
            <a:ext cx="2346550" cy="646331"/>
          </a:xfrm>
          <a:prstGeom prst="rect">
            <a:avLst/>
          </a:prstGeom>
          <a:noFill/>
        </p:spPr>
        <p:txBody>
          <a:bodyPr wrap="square" rtlCol="0">
            <a:spAutoFit/>
          </a:bodyPr>
          <a:lstStyle/>
          <a:p>
            <a:pPr algn="ctr"/>
            <a:r>
              <a:rPr lang="en-US" dirty="0"/>
              <a:t>Enjoy novelty and pursuing new things</a:t>
            </a:r>
          </a:p>
        </p:txBody>
      </p:sp>
      <p:sp>
        <p:nvSpPr>
          <p:cNvPr id="12" name="TextBox 11">
            <a:extLst>
              <a:ext uri="{FF2B5EF4-FFF2-40B4-BE49-F238E27FC236}">
                <a16:creationId xmlns:a16="http://schemas.microsoft.com/office/drawing/2014/main" id="{0615AEF5-54E9-4208-8EF1-D3F56E7CC6EE}"/>
              </a:ext>
            </a:extLst>
          </p:cNvPr>
          <p:cNvSpPr txBox="1"/>
          <p:nvPr/>
        </p:nvSpPr>
        <p:spPr>
          <a:xfrm>
            <a:off x="5976106" y="2009962"/>
            <a:ext cx="2173993" cy="307777"/>
          </a:xfrm>
          <a:prstGeom prst="rect">
            <a:avLst/>
          </a:prstGeom>
          <a:noFill/>
        </p:spPr>
        <p:txBody>
          <a:bodyPr wrap="none" rtlCol="0">
            <a:spAutoFit/>
          </a:bodyPr>
          <a:lstStyle/>
          <a:p>
            <a:r>
              <a:rPr lang="en-US" sz="1400" dirty="0"/>
              <a:t>“Risk taking is exciting”</a:t>
            </a:r>
          </a:p>
        </p:txBody>
      </p:sp>
      <p:sp>
        <p:nvSpPr>
          <p:cNvPr id="19" name="TextBox 18">
            <a:extLst>
              <a:ext uri="{FF2B5EF4-FFF2-40B4-BE49-F238E27FC236}">
                <a16:creationId xmlns:a16="http://schemas.microsoft.com/office/drawing/2014/main" id="{78805773-FF42-42B7-A5BE-30BE65A8119F}"/>
              </a:ext>
            </a:extLst>
          </p:cNvPr>
          <p:cNvSpPr txBox="1"/>
          <p:nvPr/>
        </p:nvSpPr>
        <p:spPr>
          <a:xfrm>
            <a:off x="7516725" y="2395173"/>
            <a:ext cx="950901" cy="307777"/>
          </a:xfrm>
          <a:prstGeom prst="rect">
            <a:avLst/>
          </a:prstGeom>
          <a:noFill/>
        </p:spPr>
        <p:txBody>
          <a:bodyPr wrap="none" rtlCol="0">
            <a:spAutoFit/>
          </a:bodyPr>
          <a:lstStyle/>
          <a:p>
            <a:r>
              <a:rPr lang="en-US" sz="1400" dirty="0"/>
              <a:t>49% (114)</a:t>
            </a:r>
          </a:p>
        </p:txBody>
      </p:sp>
      <p:sp>
        <p:nvSpPr>
          <p:cNvPr id="20" name="TextBox 19">
            <a:extLst>
              <a:ext uri="{FF2B5EF4-FFF2-40B4-BE49-F238E27FC236}">
                <a16:creationId xmlns:a16="http://schemas.microsoft.com/office/drawing/2014/main" id="{65C22C19-0947-4337-BCC7-A51AC6EE36AD}"/>
              </a:ext>
            </a:extLst>
          </p:cNvPr>
          <p:cNvSpPr txBox="1"/>
          <p:nvPr/>
        </p:nvSpPr>
        <p:spPr>
          <a:xfrm>
            <a:off x="6014796" y="4174412"/>
            <a:ext cx="950901" cy="307777"/>
          </a:xfrm>
          <a:prstGeom prst="rect">
            <a:avLst/>
          </a:prstGeom>
          <a:noFill/>
        </p:spPr>
        <p:txBody>
          <a:bodyPr wrap="none" rtlCol="0">
            <a:spAutoFit/>
          </a:bodyPr>
          <a:lstStyle/>
          <a:p>
            <a:r>
              <a:rPr lang="en-US" sz="1400" dirty="0"/>
              <a:t>31% (106)</a:t>
            </a:r>
          </a:p>
        </p:txBody>
      </p:sp>
      <p:sp>
        <p:nvSpPr>
          <p:cNvPr id="21" name="TextBox 20">
            <a:extLst>
              <a:ext uri="{FF2B5EF4-FFF2-40B4-BE49-F238E27FC236}">
                <a16:creationId xmlns:a16="http://schemas.microsoft.com/office/drawing/2014/main" id="{9DB9AD58-95A1-41C3-9CCD-A592581A2EA7}"/>
              </a:ext>
            </a:extLst>
          </p:cNvPr>
          <p:cNvSpPr txBox="1"/>
          <p:nvPr/>
        </p:nvSpPr>
        <p:spPr>
          <a:xfrm>
            <a:off x="7611354" y="4184981"/>
            <a:ext cx="950901" cy="307777"/>
          </a:xfrm>
          <a:prstGeom prst="rect">
            <a:avLst/>
          </a:prstGeom>
          <a:noFill/>
        </p:spPr>
        <p:txBody>
          <a:bodyPr wrap="none" rtlCol="0">
            <a:spAutoFit/>
          </a:bodyPr>
          <a:lstStyle/>
          <a:p>
            <a:r>
              <a:rPr lang="en-US" sz="1400" dirty="0"/>
              <a:t>34% (115)</a:t>
            </a:r>
            <a:endParaRPr lang="en-US" sz="1100" dirty="0"/>
          </a:p>
        </p:txBody>
      </p:sp>
      <p:sp>
        <p:nvSpPr>
          <p:cNvPr id="30" name="TextBox 29">
            <a:extLst>
              <a:ext uri="{FF2B5EF4-FFF2-40B4-BE49-F238E27FC236}">
                <a16:creationId xmlns:a16="http://schemas.microsoft.com/office/drawing/2014/main" id="{3DD03489-9FC3-4ECC-B4F1-8CE5A7D0C180}"/>
              </a:ext>
            </a:extLst>
          </p:cNvPr>
          <p:cNvSpPr txBox="1"/>
          <p:nvPr/>
        </p:nvSpPr>
        <p:spPr>
          <a:xfrm>
            <a:off x="5897479" y="2395173"/>
            <a:ext cx="950901" cy="307777"/>
          </a:xfrm>
          <a:prstGeom prst="rect">
            <a:avLst/>
          </a:prstGeom>
          <a:noFill/>
        </p:spPr>
        <p:txBody>
          <a:bodyPr wrap="none" rtlCol="0">
            <a:spAutoFit/>
          </a:bodyPr>
          <a:lstStyle/>
          <a:p>
            <a:r>
              <a:rPr lang="en-US" sz="1400" dirty="0"/>
              <a:t>46% (108)</a:t>
            </a:r>
          </a:p>
        </p:txBody>
      </p:sp>
      <p:sp>
        <p:nvSpPr>
          <p:cNvPr id="31" name="TextBox 30">
            <a:extLst>
              <a:ext uri="{FF2B5EF4-FFF2-40B4-BE49-F238E27FC236}">
                <a16:creationId xmlns:a16="http://schemas.microsoft.com/office/drawing/2014/main" id="{B2F23DA5-5805-40B0-937A-DE44A2A72551}"/>
              </a:ext>
            </a:extLst>
          </p:cNvPr>
          <p:cNvSpPr txBox="1"/>
          <p:nvPr/>
        </p:nvSpPr>
        <p:spPr>
          <a:xfrm>
            <a:off x="5428534" y="3814950"/>
            <a:ext cx="3634328" cy="307777"/>
          </a:xfrm>
          <a:prstGeom prst="rect">
            <a:avLst/>
          </a:prstGeom>
          <a:noFill/>
        </p:spPr>
        <p:txBody>
          <a:bodyPr wrap="none" rtlCol="0">
            <a:spAutoFit/>
          </a:bodyPr>
          <a:lstStyle/>
          <a:p>
            <a:r>
              <a:rPr lang="en-US" sz="1400" dirty="0"/>
              <a:t>“I like to live a life that impresses others”</a:t>
            </a:r>
          </a:p>
        </p:txBody>
      </p:sp>
      <p:sp>
        <p:nvSpPr>
          <p:cNvPr id="32" name="TextBox 31">
            <a:extLst>
              <a:ext uri="{FF2B5EF4-FFF2-40B4-BE49-F238E27FC236}">
                <a16:creationId xmlns:a16="http://schemas.microsoft.com/office/drawing/2014/main" id="{DB96E154-51EA-4462-8E99-A05B771C3F3B}"/>
              </a:ext>
            </a:extLst>
          </p:cNvPr>
          <p:cNvSpPr txBox="1"/>
          <p:nvPr/>
        </p:nvSpPr>
        <p:spPr>
          <a:xfrm>
            <a:off x="6014796" y="4962856"/>
            <a:ext cx="950901" cy="307777"/>
          </a:xfrm>
          <a:prstGeom prst="rect">
            <a:avLst/>
          </a:prstGeom>
          <a:noFill/>
        </p:spPr>
        <p:txBody>
          <a:bodyPr wrap="none" rtlCol="0">
            <a:spAutoFit/>
          </a:bodyPr>
          <a:lstStyle/>
          <a:p>
            <a:r>
              <a:rPr lang="en-US" sz="1400" dirty="0"/>
              <a:t>27% (105)</a:t>
            </a:r>
          </a:p>
        </p:txBody>
      </p:sp>
      <p:sp>
        <p:nvSpPr>
          <p:cNvPr id="33" name="TextBox 32">
            <a:extLst>
              <a:ext uri="{FF2B5EF4-FFF2-40B4-BE49-F238E27FC236}">
                <a16:creationId xmlns:a16="http://schemas.microsoft.com/office/drawing/2014/main" id="{C8953A08-8F6E-4C60-A404-032E1C50BF79}"/>
              </a:ext>
            </a:extLst>
          </p:cNvPr>
          <p:cNvSpPr txBox="1"/>
          <p:nvPr/>
        </p:nvSpPr>
        <p:spPr>
          <a:xfrm>
            <a:off x="7590858" y="4960074"/>
            <a:ext cx="950901" cy="307777"/>
          </a:xfrm>
          <a:prstGeom prst="rect">
            <a:avLst/>
          </a:prstGeom>
          <a:noFill/>
        </p:spPr>
        <p:txBody>
          <a:bodyPr wrap="none" rtlCol="0">
            <a:spAutoFit/>
          </a:bodyPr>
          <a:lstStyle/>
          <a:p>
            <a:r>
              <a:rPr lang="en-US" sz="1400" dirty="0"/>
              <a:t>31% (120)</a:t>
            </a:r>
            <a:endParaRPr lang="en-US" sz="1100" dirty="0"/>
          </a:p>
        </p:txBody>
      </p:sp>
      <p:sp>
        <p:nvSpPr>
          <p:cNvPr id="34" name="TextBox 33">
            <a:extLst>
              <a:ext uri="{FF2B5EF4-FFF2-40B4-BE49-F238E27FC236}">
                <a16:creationId xmlns:a16="http://schemas.microsoft.com/office/drawing/2014/main" id="{8109667B-15D5-4AF0-BECD-FCA822DB7596}"/>
              </a:ext>
            </a:extLst>
          </p:cNvPr>
          <p:cNvSpPr txBox="1"/>
          <p:nvPr/>
        </p:nvSpPr>
        <p:spPr>
          <a:xfrm>
            <a:off x="5498124" y="4616046"/>
            <a:ext cx="3395481" cy="307777"/>
          </a:xfrm>
          <a:prstGeom prst="rect">
            <a:avLst/>
          </a:prstGeom>
          <a:noFill/>
        </p:spPr>
        <p:txBody>
          <a:bodyPr wrap="none" rtlCol="0">
            <a:spAutoFit/>
          </a:bodyPr>
          <a:lstStyle/>
          <a:p>
            <a:r>
              <a:rPr lang="en-US" sz="1400" dirty="0"/>
              <a:t>“I enjoy being the center of attention”</a:t>
            </a:r>
          </a:p>
        </p:txBody>
      </p:sp>
      <p:pic>
        <p:nvPicPr>
          <p:cNvPr id="6" name="Picture 5">
            <a:extLst>
              <a:ext uri="{FF2B5EF4-FFF2-40B4-BE49-F238E27FC236}">
                <a16:creationId xmlns:a16="http://schemas.microsoft.com/office/drawing/2014/main" id="{753411C9-8E36-4027-9A01-B0CE4A45385E}"/>
              </a:ext>
            </a:extLst>
          </p:cNvPr>
          <p:cNvPicPr>
            <a:picLocks noChangeAspect="1"/>
          </p:cNvPicPr>
          <p:nvPr/>
        </p:nvPicPr>
        <p:blipFill>
          <a:blip r:embed="rId2"/>
          <a:stretch>
            <a:fillRect/>
          </a:stretch>
        </p:blipFill>
        <p:spPr>
          <a:xfrm>
            <a:off x="566570" y="4040067"/>
            <a:ext cx="1759838" cy="1319878"/>
          </a:xfrm>
          <a:prstGeom prst="ellipse">
            <a:avLst/>
          </a:prstGeom>
        </p:spPr>
      </p:pic>
      <p:pic>
        <p:nvPicPr>
          <p:cNvPr id="7" name="Picture 6">
            <a:extLst>
              <a:ext uri="{FF2B5EF4-FFF2-40B4-BE49-F238E27FC236}">
                <a16:creationId xmlns:a16="http://schemas.microsoft.com/office/drawing/2014/main" id="{45A653BE-D5FB-4776-A3F6-7D4E2D85AFDB}"/>
              </a:ext>
            </a:extLst>
          </p:cNvPr>
          <p:cNvPicPr>
            <a:picLocks noChangeAspect="1"/>
          </p:cNvPicPr>
          <p:nvPr/>
        </p:nvPicPr>
        <p:blipFill>
          <a:blip r:embed="rId3"/>
          <a:stretch>
            <a:fillRect/>
          </a:stretch>
        </p:blipFill>
        <p:spPr>
          <a:xfrm>
            <a:off x="563095" y="1972291"/>
            <a:ext cx="1822643" cy="1215095"/>
          </a:xfrm>
          <a:prstGeom prst="ellipse">
            <a:avLst/>
          </a:prstGeom>
        </p:spPr>
      </p:pic>
      <p:sp>
        <p:nvSpPr>
          <p:cNvPr id="18" name="Text Placeholder 3">
            <a:extLst>
              <a:ext uri="{FF2B5EF4-FFF2-40B4-BE49-F238E27FC236}">
                <a16:creationId xmlns:a16="http://schemas.microsoft.com/office/drawing/2014/main" id="{5247A1D8-5567-4F70-88D9-8477B8415102}"/>
              </a:ext>
            </a:extLst>
          </p:cNvPr>
          <p:cNvSpPr txBox="1">
            <a:spLocks/>
          </p:cNvSpPr>
          <p:nvPr/>
        </p:nvSpPr>
        <p:spPr>
          <a:xfrm>
            <a:off x="160257" y="6302271"/>
            <a:ext cx="7372125" cy="49227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a:t>
            </a:r>
            <a:r>
              <a:rPr lang="en-US" sz="800" dirty="0" err="1"/>
              <a:t>Gfk</a:t>
            </a:r>
            <a:r>
              <a:rPr lang="en-US" sz="800" dirty="0"/>
              <a:t> MRI 2016 </a:t>
            </a:r>
            <a:r>
              <a:rPr lang="en-US" sz="800" dirty="0" err="1"/>
              <a:t>Doublebase</a:t>
            </a:r>
            <a:r>
              <a:rPr lang="en-US" sz="800" dirty="0"/>
              <a:t>: Definitions – Connected Device Owner (Television Sets Most Recent Purchase-Features Smart TV/Internet Connectable or Internet Video Devices for TV Household Owns Any or All Household Owns Video Game Systems; Streamers Definition (Watch TV through a TV network’s app or through another online streaming TV service.)</a:t>
            </a:r>
          </a:p>
        </p:txBody>
      </p:sp>
      <p:sp>
        <p:nvSpPr>
          <p:cNvPr id="22" name="Text Placeholder 4">
            <a:extLst>
              <a:ext uri="{FF2B5EF4-FFF2-40B4-BE49-F238E27FC236}">
                <a16:creationId xmlns:a16="http://schemas.microsoft.com/office/drawing/2014/main" id="{B53915F2-C421-41BA-9F89-B9C99C315FA1}"/>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
        <p:nvSpPr>
          <p:cNvPr id="23" name="TextBox 22">
            <a:extLst>
              <a:ext uri="{FF2B5EF4-FFF2-40B4-BE49-F238E27FC236}">
                <a16:creationId xmlns:a16="http://schemas.microsoft.com/office/drawing/2014/main" id="{D91E00D1-7C64-4AE7-BA0E-7586BE15E4ED}"/>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Tree>
    <p:extLst>
      <p:ext uri="{BB962C8B-B14F-4D97-AF65-F5344CB8AC3E}">
        <p14:creationId xmlns:p14="http://schemas.microsoft.com/office/powerpoint/2010/main" val="876844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57" y="460183"/>
            <a:ext cx="8982364" cy="442934"/>
          </a:xfrm>
        </p:spPr>
        <p:txBody>
          <a:bodyPr/>
          <a:lstStyle/>
          <a:p>
            <a:r>
              <a:rPr lang="en-US" dirty="0">
                <a:solidFill>
                  <a:schemeClr val="tx1"/>
                </a:solidFill>
              </a:rPr>
              <a:t>Targeting &amp; Serving Ads In An OTT / Connected TV Environment</a:t>
            </a:r>
          </a:p>
        </p:txBody>
      </p:sp>
      <p:sp>
        <p:nvSpPr>
          <p:cNvPr id="45" name="Text Placeholder 3">
            <a:extLst>
              <a:ext uri="{FF2B5EF4-FFF2-40B4-BE49-F238E27FC236}">
                <a16:creationId xmlns:a16="http://schemas.microsoft.com/office/drawing/2014/main" id="{006C7881-821F-4D5C-8696-FCC69E000479}"/>
              </a:ext>
            </a:extLst>
          </p:cNvPr>
          <p:cNvSpPr txBox="1">
            <a:spLocks/>
          </p:cNvSpPr>
          <p:nvPr/>
        </p:nvSpPr>
        <p:spPr>
          <a:xfrm>
            <a:off x="200435" y="6566660"/>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IAB 2017 “Advanced TV Targeting Overview,” OTT / Connected TV section. </a:t>
            </a:r>
          </a:p>
        </p:txBody>
      </p:sp>
      <p:sp>
        <p:nvSpPr>
          <p:cNvPr id="86" name="TextBox 85">
            <a:extLst>
              <a:ext uri="{FF2B5EF4-FFF2-40B4-BE49-F238E27FC236}">
                <a16:creationId xmlns:a16="http://schemas.microsoft.com/office/drawing/2014/main" id="{A331FF19-AB22-45D6-8DBB-F0EF6639ED3E}"/>
              </a:ext>
            </a:extLst>
          </p:cNvPr>
          <p:cNvSpPr txBox="1"/>
          <p:nvPr/>
        </p:nvSpPr>
        <p:spPr>
          <a:xfrm>
            <a:off x="361067" y="1243786"/>
            <a:ext cx="8582497" cy="4154984"/>
          </a:xfrm>
          <a:prstGeom prst="rect">
            <a:avLst/>
          </a:prstGeom>
          <a:noFill/>
          <a:ln>
            <a:no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OTT offers Dynamic Ad Insertion (DAI) delivered instream via VAST ad tag delivery, in a full screen, largely viewable experience.  DAI enables OTT advertisers to swap out ad creatives in linear, live and video on demand content </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Since OTT content is delivered over the internet to connected TVs with persistent IP addresses, advertisers can dynamically target and serve ads to specific households</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0" cap="none" spc="0" normalizeH="0" baseline="0" noProof="0" dirty="0">
              <a:ln>
                <a:noFill/>
              </a:ln>
              <a:solidFill>
                <a:prstClr val="black">
                  <a:lumMod val="85000"/>
                  <a:lumOff val="15000"/>
                </a:prstClr>
              </a:solidFill>
              <a:effectLst/>
              <a:uLnTx/>
              <a:uFillTx/>
              <a:latin typeface="Trebuchet MS"/>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0" cap="none" spc="0" normalizeH="0" baseline="0" noProof="0" dirty="0">
                <a:ln>
                  <a:noFill/>
                </a:ln>
                <a:solidFill>
                  <a:prstClr val="black">
                    <a:lumMod val="85000"/>
                    <a:lumOff val="15000"/>
                  </a:prstClr>
                </a:solidFill>
                <a:effectLst/>
                <a:uLnTx/>
                <a:uFillTx/>
                <a:latin typeface="Trebuchet MS"/>
                <a:ea typeface="+mn-ea"/>
                <a:cs typeface="+mn-cs"/>
              </a:rPr>
              <a:t>Addressability can also be enabled via individual app and device-level data (i.e. Roku ID for Advertisers)</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0" cap="none" spc="0" normalizeH="0" baseline="0" noProof="0" dirty="0">
              <a:ln>
                <a:noFill/>
              </a:ln>
              <a:solidFill>
                <a:prstClr val="black">
                  <a:lumMod val="85000"/>
                  <a:lumOff val="15000"/>
                </a:prstClr>
              </a:solidFill>
              <a:effectLst/>
              <a:uLnTx/>
              <a:uFillTx/>
              <a:latin typeface="Trebuchet MS"/>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0" cap="none" spc="0" normalizeH="0" baseline="0" noProof="0" dirty="0">
                <a:ln>
                  <a:noFill/>
                </a:ln>
                <a:solidFill>
                  <a:prstClr val="black">
                    <a:lumMod val="85000"/>
                    <a:lumOff val="15000"/>
                  </a:prstClr>
                </a:solidFill>
                <a:effectLst/>
                <a:uLnTx/>
                <a:uFillTx/>
                <a:latin typeface="Trebuchet MS"/>
                <a:ea typeface="+mn-ea"/>
                <a:cs typeface="+mn-cs"/>
              </a:rPr>
              <a:t>Cookies are of limited use in OTT, though advertisers can leverage 3</a:t>
            </a:r>
            <a:r>
              <a:rPr kumimoji="0" lang="en-US" sz="1600" b="0" i="0" u="none" strike="noStrike" kern="0" cap="none" spc="0" normalizeH="0" baseline="30000" noProof="0" dirty="0">
                <a:ln>
                  <a:noFill/>
                </a:ln>
                <a:solidFill>
                  <a:prstClr val="black">
                    <a:lumMod val="85000"/>
                    <a:lumOff val="15000"/>
                  </a:prstClr>
                </a:solidFill>
                <a:effectLst/>
                <a:uLnTx/>
                <a:uFillTx/>
                <a:latin typeface="Trebuchet MS"/>
                <a:ea typeface="+mn-ea"/>
                <a:cs typeface="+mn-cs"/>
              </a:rPr>
              <a:t>rd</a:t>
            </a:r>
            <a:r>
              <a:rPr kumimoji="0" lang="en-US" sz="1600" b="0" i="0" u="none" strike="noStrike" kern="0" cap="none" spc="0" normalizeH="0" baseline="0" noProof="0" dirty="0">
                <a:ln>
                  <a:noFill/>
                </a:ln>
                <a:solidFill>
                  <a:prstClr val="black">
                    <a:lumMod val="85000"/>
                    <a:lumOff val="15000"/>
                  </a:prstClr>
                </a:solidFill>
                <a:effectLst/>
                <a:uLnTx/>
                <a:uFillTx/>
                <a:latin typeface="Trebuchet MS"/>
                <a:ea typeface="+mn-ea"/>
                <a:cs typeface="+mn-cs"/>
              </a:rPr>
              <a:t> party data (ex: Acxiom, Neustar and Nielsen Catalina) to enrich audience targets. </a:t>
            </a:r>
            <a:r>
              <a:rPr kumimoji="0" lang="en-US" sz="1600" b="0" i="0" u="none" strike="noStrike" kern="1200" cap="none" spc="0" normalizeH="0" baseline="0" noProof="0" dirty="0">
                <a:ln>
                  <a:noFill/>
                </a:ln>
                <a:solidFill>
                  <a:prstClr val="black"/>
                </a:solidFill>
                <a:effectLst/>
                <a:uLnTx/>
                <a:uFillTx/>
                <a:latin typeface="Trebuchet MS"/>
                <a:ea typeface="+mn-ea"/>
                <a:cs typeface="+mn-cs"/>
              </a:rPr>
              <a:t>Advertiser CRM data may also be matched with platform registration data for targeting </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T</a:t>
            </a:r>
            <a:r>
              <a:rPr kumimoji="0" lang="en-US" sz="1600" b="0" i="0" u="none" strike="noStrike" kern="0" cap="none" spc="0" normalizeH="0" baseline="0" noProof="0" dirty="0">
                <a:ln>
                  <a:noFill/>
                </a:ln>
                <a:solidFill>
                  <a:prstClr val="black">
                    <a:lumMod val="85000"/>
                    <a:lumOff val="15000"/>
                  </a:prstClr>
                </a:solidFill>
                <a:effectLst/>
                <a:uLnTx/>
                <a:uFillTx/>
                <a:latin typeface="Trebuchet MS"/>
                <a:ea typeface="+mn-ea"/>
                <a:cs typeface="+mn-cs"/>
              </a:rPr>
              <a:t>ypical targeting parameters include: device, demographics, time of day / day of week, content and category, location etc.  </a:t>
            </a:r>
            <a:endParaRPr kumimoji="0" lang="en-US" sz="16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1D77C394-C48E-4EA6-B9C8-BE9DDF3C1305}"/>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
        <p:nvSpPr>
          <p:cNvPr id="6" name="Text Placeholder 4">
            <a:extLst>
              <a:ext uri="{FF2B5EF4-FFF2-40B4-BE49-F238E27FC236}">
                <a16:creationId xmlns:a16="http://schemas.microsoft.com/office/drawing/2014/main" id="{903F1785-01E5-4D4B-B054-BDD39555571F}"/>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834296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FAFC3B-9EA9-4C26-A555-D2692A8D3B28}"/>
              </a:ext>
            </a:extLst>
          </p:cNvPr>
          <p:cNvSpPr txBox="1"/>
          <p:nvPr/>
        </p:nvSpPr>
        <p:spPr>
          <a:xfrm>
            <a:off x="76200" y="1852913"/>
            <a:ext cx="7696200" cy="1600438"/>
          </a:xfrm>
          <a:prstGeom prst="rect">
            <a:avLst/>
          </a:prstGeom>
          <a:noFill/>
        </p:spPr>
        <p:txBody>
          <a:bodyPr wrap="square" rtlCol="0">
            <a:spAutoFit/>
          </a:bodyPr>
          <a:lstStyle/>
          <a:p>
            <a:pPr lvl="1"/>
            <a:r>
              <a:rPr lang="en-US" sz="1400" b="1" dirty="0"/>
              <a:t>Buying Currency/Metrics</a:t>
            </a:r>
          </a:p>
          <a:p>
            <a:pPr lvl="1"/>
            <a:r>
              <a:rPr lang="en-US" sz="1400" dirty="0"/>
              <a:t>(aka, what an advertiser is putting a buy together based on)</a:t>
            </a:r>
          </a:p>
          <a:p>
            <a:pPr marL="742950" lvl="1" indent="-285750">
              <a:buFont typeface="Arial" panose="020B0604020202020204" pitchFamily="34" charset="0"/>
              <a:buChar char="•"/>
            </a:pPr>
            <a:r>
              <a:rPr lang="en-US" sz="1400" dirty="0"/>
              <a:t>Impressions</a:t>
            </a:r>
          </a:p>
          <a:p>
            <a:pPr marL="742950" lvl="1" indent="-285750">
              <a:buFont typeface="Arial" panose="020B0604020202020204" pitchFamily="34" charset="0"/>
              <a:buChar char="•"/>
            </a:pPr>
            <a:r>
              <a:rPr lang="en-US" sz="1400" dirty="0"/>
              <a:t>Completions</a:t>
            </a:r>
          </a:p>
          <a:p>
            <a:pPr marL="742950" lvl="1" indent="-285750">
              <a:buFont typeface="Arial" panose="020B0604020202020204" pitchFamily="34" charset="0"/>
              <a:buChar char="•"/>
            </a:pPr>
            <a:r>
              <a:rPr lang="en-US" sz="1400" dirty="0"/>
              <a:t>Their derivatives – Completion Rate and Delivered Percent</a:t>
            </a:r>
          </a:p>
          <a:p>
            <a:pPr marL="742950" lvl="1" indent="-285750">
              <a:buFont typeface="Arial" panose="020B0604020202020204" pitchFamily="34" charset="0"/>
              <a:buChar char="•"/>
            </a:pPr>
            <a:r>
              <a:rPr lang="en-US" sz="1400" dirty="0"/>
              <a:t>Data by device (TV, PC, Mobile)</a:t>
            </a:r>
          </a:p>
          <a:p>
            <a:pPr marL="800100" lvl="1" indent="-342900">
              <a:buAutoNum type="arabicPeriod"/>
            </a:pPr>
            <a:endParaRPr lang="en-US" sz="1400" dirty="0"/>
          </a:p>
        </p:txBody>
      </p:sp>
      <p:sp>
        <p:nvSpPr>
          <p:cNvPr id="6" name="TextBox 5">
            <a:extLst>
              <a:ext uri="{FF2B5EF4-FFF2-40B4-BE49-F238E27FC236}">
                <a16:creationId xmlns:a16="http://schemas.microsoft.com/office/drawing/2014/main" id="{51BD8E13-D0EA-41C8-8854-C47F7E290C58}"/>
              </a:ext>
            </a:extLst>
          </p:cNvPr>
          <p:cNvSpPr txBox="1"/>
          <p:nvPr/>
        </p:nvSpPr>
        <p:spPr>
          <a:xfrm>
            <a:off x="76200" y="3429000"/>
            <a:ext cx="8834582" cy="1169551"/>
          </a:xfrm>
          <a:prstGeom prst="rect">
            <a:avLst/>
          </a:prstGeom>
          <a:noFill/>
        </p:spPr>
        <p:txBody>
          <a:bodyPr wrap="square" rtlCol="0">
            <a:spAutoFit/>
          </a:bodyPr>
          <a:lstStyle/>
          <a:p>
            <a:pPr lvl="1"/>
            <a:r>
              <a:rPr lang="en-US" sz="1400" b="1" dirty="0"/>
              <a:t>Advertiser/Brand KPIs</a:t>
            </a:r>
          </a:p>
          <a:p>
            <a:pPr lvl="1"/>
            <a:r>
              <a:rPr lang="en-US" sz="1400" dirty="0"/>
              <a:t> (aka “how do I know this ‘worked’)</a:t>
            </a:r>
          </a:p>
          <a:p>
            <a:pPr marL="742950" lvl="1" indent="-285750">
              <a:buFont typeface="Arial" panose="020B0604020202020204" pitchFamily="34" charset="0"/>
              <a:buChar char="•"/>
            </a:pPr>
            <a:r>
              <a:rPr lang="en-US" sz="1400" dirty="0"/>
              <a:t>Attribution: Lifts in site visits &amp; store visits; conversion rate (</a:t>
            </a:r>
            <a:r>
              <a:rPr lang="en-US" sz="1400" dirty="0" err="1"/>
              <a:t>exposures:purchases</a:t>
            </a:r>
            <a:r>
              <a:rPr lang="en-US" sz="1400" dirty="0"/>
              <a:t>)</a:t>
            </a:r>
          </a:p>
          <a:p>
            <a:pPr marL="742950" lvl="1" indent="-285750">
              <a:buFont typeface="Arial" panose="020B0604020202020204" pitchFamily="34" charset="0"/>
              <a:buChar char="•"/>
            </a:pPr>
            <a:r>
              <a:rPr lang="en-US" sz="1400" dirty="0"/>
              <a:t>Brand Health: Lifts in brand favorability; likelihood to consider, recommend, or purchase</a:t>
            </a:r>
          </a:p>
          <a:p>
            <a:pPr marL="800100" lvl="1" indent="-342900">
              <a:buAutoNum type="arabicPeriod"/>
            </a:pPr>
            <a:endParaRPr lang="en-US" sz="1400" dirty="0"/>
          </a:p>
        </p:txBody>
      </p:sp>
      <p:sp>
        <p:nvSpPr>
          <p:cNvPr id="4" name="TextBox 3">
            <a:extLst>
              <a:ext uri="{FF2B5EF4-FFF2-40B4-BE49-F238E27FC236}">
                <a16:creationId xmlns:a16="http://schemas.microsoft.com/office/drawing/2014/main" id="{E63EF6FF-B7B3-478E-B83A-02D030F2B7BA}"/>
              </a:ext>
            </a:extLst>
          </p:cNvPr>
          <p:cNvSpPr txBox="1"/>
          <p:nvPr/>
        </p:nvSpPr>
        <p:spPr>
          <a:xfrm>
            <a:off x="200435" y="338362"/>
            <a:ext cx="8834582" cy="892552"/>
          </a:xfrm>
          <a:prstGeom prst="rect">
            <a:avLst/>
          </a:prstGeom>
          <a:noFill/>
        </p:spPr>
        <p:txBody>
          <a:bodyPr wrap="square" rtlCol="0">
            <a:spAutoFit/>
          </a:bodyPr>
          <a:lstStyle/>
          <a:p>
            <a:pPr algn="ctr"/>
            <a:r>
              <a:rPr lang="en-US" sz="2600" spc="-100" dirty="0">
                <a:latin typeface="Trebuchet MS"/>
                <a:ea typeface="+mj-ea"/>
              </a:rPr>
              <a:t>Metrics Vary By Service/Device…And Also Client’s Level of Data Sophistication</a:t>
            </a:r>
          </a:p>
        </p:txBody>
      </p:sp>
      <p:sp>
        <p:nvSpPr>
          <p:cNvPr id="8" name="TextBox 7">
            <a:extLst>
              <a:ext uri="{FF2B5EF4-FFF2-40B4-BE49-F238E27FC236}">
                <a16:creationId xmlns:a16="http://schemas.microsoft.com/office/drawing/2014/main" id="{7028DAB2-011F-4264-B2EC-2406D1C16BBC}"/>
              </a:ext>
            </a:extLst>
          </p:cNvPr>
          <p:cNvSpPr txBox="1"/>
          <p:nvPr/>
        </p:nvSpPr>
        <p:spPr>
          <a:xfrm>
            <a:off x="76200" y="4598551"/>
            <a:ext cx="8834582" cy="1384995"/>
          </a:xfrm>
          <a:prstGeom prst="rect">
            <a:avLst/>
          </a:prstGeom>
          <a:noFill/>
        </p:spPr>
        <p:txBody>
          <a:bodyPr wrap="square" rtlCol="0">
            <a:spAutoFit/>
          </a:bodyPr>
          <a:lstStyle/>
          <a:p>
            <a:pPr lvl="1"/>
            <a:r>
              <a:rPr lang="en-US" sz="1400" b="1" dirty="0"/>
              <a:t>3</a:t>
            </a:r>
            <a:r>
              <a:rPr lang="en-US" sz="1400" b="1" baseline="30000" dirty="0"/>
              <a:t>rd</a:t>
            </a:r>
            <a:r>
              <a:rPr lang="en-US" sz="1400" b="1" dirty="0"/>
              <a:t> Party Measurement</a:t>
            </a:r>
          </a:p>
          <a:p>
            <a:pPr lvl="1"/>
            <a:r>
              <a:rPr lang="en-US" sz="1400" dirty="0"/>
              <a:t> (aka “who is checking the homework’)</a:t>
            </a:r>
          </a:p>
          <a:p>
            <a:pPr marL="742950" lvl="1" indent="-285750">
              <a:buFont typeface="Arial" panose="020B0604020202020204" pitchFamily="34" charset="0"/>
              <a:buChar char="•"/>
            </a:pPr>
            <a:r>
              <a:rPr lang="en-US" sz="1400" dirty="0"/>
              <a:t>Audience Validation: Nielsen DAR, Nielsen custom TAR, comScore </a:t>
            </a:r>
            <a:r>
              <a:rPr lang="en-US" sz="1400" dirty="0" err="1"/>
              <a:t>vCE</a:t>
            </a:r>
            <a:endParaRPr lang="en-US" sz="1400" dirty="0"/>
          </a:p>
          <a:p>
            <a:pPr marL="742950" lvl="1" indent="-285750">
              <a:buFont typeface="Arial" panose="020B0604020202020204" pitchFamily="34" charset="0"/>
              <a:buChar char="•"/>
            </a:pPr>
            <a:r>
              <a:rPr lang="en-US" sz="1400" dirty="0"/>
              <a:t>Brand Health: </a:t>
            </a:r>
            <a:r>
              <a:rPr lang="en-US" sz="1400" dirty="0" err="1"/>
              <a:t>Millward</a:t>
            </a:r>
            <a:r>
              <a:rPr lang="en-US" sz="1400" dirty="0"/>
              <a:t> Brown, Research Now</a:t>
            </a:r>
          </a:p>
          <a:p>
            <a:pPr marL="742950" lvl="1" indent="-285750">
              <a:buFont typeface="Arial" panose="020B0604020202020204" pitchFamily="34" charset="0"/>
              <a:buChar char="•"/>
            </a:pPr>
            <a:r>
              <a:rPr lang="en-US" sz="1400" dirty="0"/>
              <a:t>Sales ROI/Visit Attribution: Experian, IRI, </a:t>
            </a:r>
            <a:r>
              <a:rPr lang="en-US" sz="1400" dirty="0" err="1"/>
              <a:t>Datalogix</a:t>
            </a:r>
            <a:r>
              <a:rPr lang="en-US" sz="1400" dirty="0"/>
              <a:t>, Nielsen, </a:t>
            </a:r>
            <a:r>
              <a:rPr lang="en-US" sz="1400" dirty="0" err="1"/>
              <a:t>FourSquare</a:t>
            </a:r>
            <a:r>
              <a:rPr lang="en-US" sz="1400" dirty="0"/>
              <a:t> Attribution, </a:t>
            </a:r>
            <a:r>
              <a:rPr lang="en-US" sz="1400" dirty="0" err="1"/>
              <a:t>Millward</a:t>
            </a:r>
            <a:r>
              <a:rPr lang="en-US" sz="1400" dirty="0"/>
              <a:t> Brown</a:t>
            </a:r>
          </a:p>
          <a:p>
            <a:pPr marL="800100" lvl="1" indent="-342900">
              <a:buAutoNum type="arabicPeriod"/>
            </a:pPr>
            <a:endParaRPr lang="en-US" sz="1400" dirty="0"/>
          </a:p>
        </p:txBody>
      </p:sp>
      <p:sp>
        <p:nvSpPr>
          <p:cNvPr id="7" name="TextBox 6">
            <a:extLst>
              <a:ext uri="{FF2B5EF4-FFF2-40B4-BE49-F238E27FC236}">
                <a16:creationId xmlns:a16="http://schemas.microsoft.com/office/drawing/2014/main" id="{9DB74268-6B43-497B-8C67-7545759761BA}"/>
              </a:ext>
            </a:extLst>
          </p:cNvPr>
          <p:cNvSpPr txBox="1"/>
          <p:nvPr/>
        </p:nvSpPr>
        <p:spPr>
          <a:xfrm>
            <a:off x="200436" y="1237592"/>
            <a:ext cx="8743130" cy="584775"/>
          </a:xfrm>
          <a:prstGeom prst="rect">
            <a:avLst/>
          </a:prstGeom>
          <a:noFill/>
        </p:spPr>
        <p:txBody>
          <a:bodyPr wrap="square" rtlCol="0">
            <a:spAutoFit/>
          </a:bodyPr>
          <a:lstStyle/>
          <a:p>
            <a:pPr algn="ctr"/>
            <a:r>
              <a:rPr lang="en-US" sz="1600" dirty="0">
                <a:latin typeface="Trebuchet MS" panose="020B0603020202020204" pitchFamily="34" charset="0"/>
              </a:rPr>
              <a:t>However, the metrics are largely digital-legacy, which adds complexity in determining “media-bucket” funding source and apples-to-apples video measurement</a:t>
            </a:r>
          </a:p>
        </p:txBody>
      </p:sp>
      <p:sp>
        <p:nvSpPr>
          <p:cNvPr id="9" name="Text Placeholder 4">
            <a:extLst>
              <a:ext uri="{FF2B5EF4-FFF2-40B4-BE49-F238E27FC236}">
                <a16:creationId xmlns:a16="http://schemas.microsoft.com/office/drawing/2014/main" id="{838E0D24-1B0D-461D-8DEE-9A6C8C3FE11A}"/>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
        <p:nvSpPr>
          <p:cNvPr id="10" name="TextBox 9">
            <a:extLst>
              <a:ext uri="{FF2B5EF4-FFF2-40B4-BE49-F238E27FC236}">
                <a16:creationId xmlns:a16="http://schemas.microsoft.com/office/drawing/2014/main" id="{3CD6CAFD-6E4C-488F-9CC1-C762792B1788}"/>
              </a:ext>
            </a:extLst>
          </p:cNvPr>
          <p:cNvSpPr txBox="1"/>
          <p:nvPr/>
        </p:nvSpPr>
        <p:spPr>
          <a:xfrm>
            <a:off x="6193410" y="169682"/>
            <a:ext cx="2620652" cy="290501"/>
          </a:xfrm>
          <a:prstGeom prst="rect">
            <a:avLst/>
          </a:prstGeom>
        </p:spPr>
        <p:txBody>
          <a:bodyPr wrap="square" rtlCol="0">
            <a:spAutoFit/>
          </a:bodyPr>
          <a:lstStyle/>
          <a:p>
            <a:pPr algn="r"/>
            <a:r>
              <a:rPr lang="en-US" sz="1300" dirty="0">
                <a:solidFill>
                  <a:srgbClr val="FF0000"/>
                </a:solidFill>
              </a:rPr>
              <a:t>MEMBERS ONLY</a:t>
            </a:r>
          </a:p>
        </p:txBody>
      </p:sp>
    </p:spTree>
    <p:extLst>
      <p:ext uri="{BB962C8B-B14F-4D97-AF65-F5344CB8AC3E}">
        <p14:creationId xmlns:p14="http://schemas.microsoft.com/office/powerpoint/2010/main" val="4214717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FB94752-8812-4B7A-9E5F-5220C8E66E1B}"/>
              </a:ext>
            </a:extLst>
          </p:cNvPr>
          <p:cNvSpPr txBox="1">
            <a:spLocks/>
          </p:cNvSpPr>
          <p:nvPr/>
        </p:nvSpPr>
        <p:spPr>
          <a:xfrm>
            <a:off x="221094" y="389427"/>
            <a:ext cx="8773279" cy="518046"/>
          </a:xfrm>
          <a:prstGeom prst="rect">
            <a:avLst/>
          </a:prstGeom>
        </p:spPr>
        <p:txBody>
          <a:bodyPr>
            <a:norm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panose="020B0603020202020204" pitchFamily="34" charset="0"/>
                <a:ea typeface="+mj-ea"/>
              </a:rPr>
              <a:t>Glossary</a:t>
            </a:r>
          </a:p>
        </p:txBody>
      </p:sp>
      <p:sp>
        <p:nvSpPr>
          <p:cNvPr id="26" name="Content Placeholder 5">
            <a:extLst>
              <a:ext uri="{FF2B5EF4-FFF2-40B4-BE49-F238E27FC236}">
                <a16:creationId xmlns:a16="http://schemas.microsoft.com/office/drawing/2014/main" id="{4BCABACF-AF64-4FF0-A242-0729210D99E3}"/>
              </a:ext>
            </a:extLst>
          </p:cNvPr>
          <p:cNvSpPr txBox="1">
            <a:spLocks/>
          </p:cNvSpPr>
          <p:nvPr/>
        </p:nvSpPr>
        <p:spPr>
          <a:xfrm>
            <a:off x="185487" y="907473"/>
            <a:ext cx="8773279" cy="510784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 Networks</a:t>
            </a:r>
            <a:r>
              <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provides an outsourced sales capability for publishers and a means to aggregate inventory and audiences from numerous sources in a single buying opportunity for media buyers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Buy-Side / Demand-Side Platforms (DSPs)</a:t>
            </a:r>
            <a:r>
              <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 technology platform that provides centralized &amp; aggregated media buying from multiple sources including ad exchanges, ad networks and sell side platforms, often leveraging real-time bidding capabilities of these sources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PH"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Multichannel HHs</a:t>
            </a:r>
            <a:r>
              <a:rPr kumimoji="0" lang="en-PH"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Households that subscribe to a service offering multiple channels of video programming through either a cable, telco or satellite provider (often referred to as an MVPD – multichannel video programming distributor)</a:t>
            </a:r>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PH"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OTA HHs (Over-The-Air)</a:t>
            </a:r>
            <a:r>
              <a:rPr kumimoji="0" lang="en-PH"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Households that receive broadcast network signals using an antennae; it does not exclude households that also access OTT content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PH"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OTT (Over-The-Top)</a:t>
            </a:r>
            <a:r>
              <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Premium long form video content that is streamed over the internet through an app or device onto a TV (or PC, Tablet, or Smartphone) without requiring users to subscribe to a wired cable, telco or satellite TV service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OTT Aggregator</a:t>
            </a:r>
            <a:r>
              <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wide range of content from multiple providers delivered over the internet through one streaming source (i.e. Netflix) without the involvement of a traditional multichannel subscription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PH"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OTT-only HHs</a:t>
            </a:r>
            <a:r>
              <a:rPr kumimoji="0" lang="en-PH"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t>
            </a:r>
            <a:r>
              <a:rPr kumimoji="0" lang="en-PH"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Households that rely on unmanaged Internet or OTT delivery to view television shows or movies in lieu of a traditional multichannel subscription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PH"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Sell-Side / Supply-Side Platforms (SSPs)</a:t>
            </a:r>
            <a:r>
              <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 technology platform that provides outsourced media selling and ad network management services for publishers.  The business model resembles that of an ad network in that it aggregates ad inventory however they serve publishers exclusively and does not provide services for advertisers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Standalone App</a:t>
            </a:r>
            <a:r>
              <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content from one provider delivered directly to the consumer over the internet without the involvement of a traditional multichannel subscription (i.e. CBS All Access)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PH"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TV Everywhere (TVE)</a:t>
            </a:r>
            <a:r>
              <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apps that allow viewers to access content over the internet by logging in with their Multichannel Video Programming Distributor (MVPD) subscription user name / password authentication (i.e. Watch ESPN, Fox Now)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PH" sz="1100" b="1" i="0" u="sng"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vMPVDs</a:t>
            </a:r>
            <a:r>
              <a:rPr kumimoji="0" lang="en-PH" sz="1100" b="1"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 (virtual multichannel video programming distributor)</a:t>
            </a:r>
            <a:r>
              <a:rPr kumimoji="0" lang="en-PH"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unmanaged (Internet/OTT) delivery of aggregated live, linear networks and on-demand content similar to a traditional multichannel offering for a monthly subscription</a:t>
            </a:r>
          </a:p>
        </p:txBody>
      </p:sp>
      <p:sp>
        <p:nvSpPr>
          <p:cNvPr id="4" name="Text Placeholder 4">
            <a:extLst>
              <a:ext uri="{FF2B5EF4-FFF2-40B4-BE49-F238E27FC236}">
                <a16:creationId xmlns:a16="http://schemas.microsoft.com/office/drawing/2014/main" id="{25ABAE20-EE71-460C-8703-4C75E3585D46}"/>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542528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22478" y="2268299"/>
            <a:ext cx="6135490" cy="964043"/>
          </a:xfrm>
        </p:spPr>
        <p:txBody>
          <a:bodyPr/>
          <a:lstStyle/>
          <a:p>
            <a:pPr>
              <a:lnSpc>
                <a:spcPts val="2000"/>
              </a:lnSpc>
            </a:pPr>
            <a:r>
              <a:rPr lang="en-US" sz="1500" b="0" dirty="0">
                <a:solidFill>
                  <a:schemeClr val="tx1"/>
                </a:solidFill>
                <a:cs typeface="Trebuchet MS"/>
              </a:rPr>
              <a:t>For More Information Visit Us Online</a:t>
            </a:r>
          </a:p>
          <a:p>
            <a:pPr>
              <a:lnSpc>
                <a:spcPts val="2000"/>
              </a:lnSpc>
            </a:pPr>
            <a:r>
              <a:rPr lang="en-US" sz="1800" dirty="0" err="1">
                <a:solidFill>
                  <a:srgbClr val="3682B4"/>
                </a:solidFill>
                <a:cs typeface="Trebuchet MS"/>
              </a:rPr>
              <a:t>TheVAB.com</a:t>
            </a:r>
            <a:endParaRPr lang="en-US" sz="1800" dirty="0">
              <a:solidFill>
                <a:srgbClr val="3682B4"/>
              </a:solidFill>
              <a:cs typeface="Trebuchet MS"/>
            </a:endParaRPr>
          </a:p>
          <a:p>
            <a:pPr>
              <a:lnSpc>
                <a:spcPts val="2000"/>
              </a:lnSpc>
            </a:pPr>
            <a:endParaRPr lang="en-US" sz="2500" dirty="0">
              <a:solidFill>
                <a:srgbClr val="3682B4"/>
              </a:solidFill>
            </a:endParaRPr>
          </a:p>
          <a:p>
            <a:pPr>
              <a:lnSpc>
                <a:spcPts val="2000"/>
              </a:lnSpc>
            </a:pPr>
            <a:endParaRPr lang="en-US" sz="2500" dirty="0">
              <a:solidFill>
                <a:srgbClr val="3682B4"/>
              </a:solidFill>
            </a:endParaRPr>
          </a:p>
        </p:txBody>
      </p:sp>
      <p:sp>
        <p:nvSpPr>
          <p:cNvPr id="4" name="Text Placeholder 2"/>
          <p:cNvSpPr>
            <a:spLocks noGrp="1"/>
          </p:cNvSpPr>
          <p:nvPr>
            <p:ph type="body" sz="quarter" idx="11"/>
          </p:nvPr>
        </p:nvSpPr>
        <p:spPr>
          <a:xfrm>
            <a:off x="4422478" y="3530596"/>
            <a:ext cx="6135490" cy="964043"/>
          </a:xfrm>
        </p:spPr>
        <p:txBody>
          <a:bodyPr/>
          <a:lstStyle/>
          <a:p>
            <a:pPr>
              <a:lnSpc>
                <a:spcPts val="2000"/>
              </a:lnSpc>
            </a:pPr>
            <a:r>
              <a:rPr lang="en-US" sz="1500" b="0" dirty="0">
                <a:solidFill>
                  <a:srgbClr val="000000"/>
                </a:solidFill>
                <a:cs typeface="Trebuchet MS"/>
              </a:rPr>
              <a:t>Follow us: </a:t>
            </a:r>
            <a:r>
              <a:rPr lang="en-US" sz="1500" b="0" dirty="0">
                <a:solidFill>
                  <a:schemeClr val="tx1"/>
                </a:solidFill>
                <a:cs typeface="Trebuchet MS"/>
              </a:rPr>
              <a:t> </a:t>
            </a:r>
          </a:p>
          <a:p>
            <a:pPr>
              <a:lnSpc>
                <a:spcPts val="2000"/>
              </a:lnSpc>
            </a:pPr>
            <a:r>
              <a:rPr lang="en-US" sz="1800" dirty="0">
                <a:solidFill>
                  <a:srgbClr val="3682B4"/>
                </a:solidFill>
                <a:cs typeface="Trebuchet MS"/>
              </a:rPr>
              <a:t>@</a:t>
            </a:r>
            <a:r>
              <a:rPr lang="en-US" sz="1800" dirty="0" err="1">
                <a:solidFill>
                  <a:srgbClr val="3682B4"/>
                </a:solidFill>
                <a:cs typeface="Trebuchet MS"/>
              </a:rPr>
              <a:t>VideoAdBureau</a:t>
            </a:r>
            <a:endParaRPr lang="en-US" sz="1800" dirty="0">
              <a:solidFill>
                <a:srgbClr val="3682B4"/>
              </a:solidFill>
            </a:endParaRPr>
          </a:p>
          <a:p>
            <a:pPr>
              <a:lnSpc>
                <a:spcPts val="2000"/>
              </a:lnSpc>
            </a:pPr>
            <a:endParaRPr lang="en-US" sz="2500" dirty="0">
              <a:solidFill>
                <a:srgbClr val="3682B4"/>
              </a:solidFill>
            </a:endParaRPr>
          </a:p>
        </p:txBody>
      </p:sp>
      <p:sp>
        <p:nvSpPr>
          <p:cNvPr id="5" name="Text Placeholder 2"/>
          <p:cNvSpPr>
            <a:spLocks noGrp="1"/>
          </p:cNvSpPr>
          <p:nvPr>
            <p:ph type="body" sz="quarter" idx="11"/>
          </p:nvPr>
        </p:nvSpPr>
        <p:spPr>
          <a:xfrm>
            <a:off x="4422476" y="4800605"/>
            <a:ext cx="6135490" cy="964043"/>
          </a:xfrm>
        </p:spPr>
        <p:txBody>
          <a:bodyPr/>
          <a:lstStyle/>
          <a:p>
            <a:pPr>
              <a:lnSpc>
                <a:spcPts val="2000"/>
              </a:lnSpc>
            </a:pPr>
            <a:r>
              <a:rPr lang="en-US" sz="1500" b="0" dirty="0">
                <a:solidFill>
                  <a:schemeClr val="tx1"/>
                </a:solidFill>
                <a:cs typeface="Trebuchet MS"/>
              </a:rPr>
              <a:t>Like us: </a:t>
            </a:r>
            <a:br>
              <a:rPr lang="en-US" sz="2200" dirty="0">
                <a:cs typeface="Trebuchet MS"/>
              </a:rPr>
            </a:br>
            <a:r>
              <a:rPr lang="en-US" sz="1800" dirty="0" err="1">
                <a:solidFill>
                  <a:srgbClr val="3682B4"/>
                </a:solidFill>
                <a:cs typeface="Trebuchet MS"/>
              </a:rPr>
              <a:t>facebook.com</a:t>
            </a:r>
            <a:r>
              <a:rPr lang="en-US" sz="1800" dirty="0">
                <a:solidFill>
                  <a:srgbClr val="3682B4"/>
                </a:solidFill>
                <a:cs typeface="Trebuchet MS"/>
              </a:rPr>
              <a:t>/</a:t>
            </a:r>
            <a:r>
              <a:rPr lang="en-US" sz="1800" dirty="0" err="1">
                <a:solidFill>
                  <a:srgbClr val="3682B4"/>
                </a:solidFill>
                <a:cs typeface="Trebuchet MS"/>
              </a:rPr>
              <a:t>VideoAdvertisingBureau</a:t>
            </a:r>
            <a:endParaRPr lang="en-US" sz="1800" dirty="0">
              <a:solidFill>
                <a:srgbClr val="3682B4"/>
              </a:solidFill>
            </a:endParaRPr>
          </a:p>
        </p:txBody>
      </p:sp>
      <p:pic>
        <p:nvPicPr>
          <p:cNvPr id="6" name="Picture 5" descr="face-ic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0719" y="4470173"/>
            <a:ext cx="330432" cy="330432"/>
          </a:xfrm>
          <a:prstGeom prst="rect">
            <a:avLst/>
          </a:prstGeom>
        </p:spPr>
      </p:pic>
      <p:pic>
        <p:nvPicPr>
          <p:cNvPr id="7" name="Picture 6" descr="Twitter-ic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2091" y="3163448"/>
            <a:ext cx="341752" cy="341752"/>
          </a:xfrm>
          <a:prstGeom prst="rect">
            <a:avLst/>
          </a:prstGeom>
        </p:spPr>
      </p:pic>
    </p:spTree>
    <p:extLst>
      <p:ext uri="{BB962C8B-B14F-4D97-AF65-F5344CB8AC3E}">
        <p14:creationId xmlns:p14="http://schemas.microsoft.com/office/powerpoint/2010/main" val="2361166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10FB015-1560-4F4B-ADCB-421F4B408CE9}"/>
              </a:ext>
            </a:extLst>
          </p:cNvPr>
          <p:cNvSpPr txBox="1"/>
          <p:nvPr/>
        </p:nvSpPr>
        <p:spPr>
          <a:xfrm>
            <a:off x="158318" y="387607"/>
            <a:ext cx="8763000" cy="892552"/>
          </a:xfrm>
          <a:prstGeom prst="rect">
            <a:avLst/>
          </a:prstGeom>
          <a:noFill/>
        </p:spPr>
        <p:txBody>
          <a:bodyPr wrap="square" rtlCol="0">
            <a:spAutoFit/>
          </a:bodyPr>
          <a:lstStyle/>
          <a:p>
            <a:pPr algn="ctr"/>
            <a:r>
              <a:rPr lang="en-US" sz="2600" spc="-100" dirty="0">
                <a:latin typeface="Trebuchet MS"/>
                <a:ea typeface="+mj-ea"/>
              </a:rPr>
              <a:t>OTT Content Can Be Accessed In Several Ways And Falls Primarily Into Two Groups</a:t>
            </a:r>
          </a:p>
        </p:txBody>
      </p:sp>
      <p:sp>
        <p:nvSpPr>
          <p:cNvPr id="24" name="Rectangle 23">
            <a:extLst>
              <a:ext uri="{FF2B5EF4-FFF2-40B4-BE49-F238E27FC236}">
                <a16:creationId xmlns:a16="http://schemas.microsoft.com/office/drawing/2014/main" id="{7709DA7B-3C79-44BD-A501-EC85F9F6F0B1}"/>
              </a:ext>
            </a:extLst>
          </p:cNvPr>
          <p:cNvSpPr/>
          <p:nvPr/>
        </p:nvSpPr>
        <p:spPr>
          <a:xfrm>
            <a:off x="4767231" y="1918317"/>
            <a:ext cx="35052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u="sng" dirty="0"/>
              <a:t>Streaming Services</a:t>
            </a:r>
          </a:p>
          <a:p>
            <a:pPr algn="ctr"/>
            <a:endParaRPr lang="en-US" sz="1400" b="1" u="sng" dirty="0"/>
          </a:p>
          <a:p>
            <a:pPr algn="ctr"/>
            <a:r>
              <a:rPr lang="en-US" sz="1400" dirty="0"/>
              <a:t>Means of access are ad-supported, subscription, rental, or purchase. </a:t>
            </a:r>
          </a:p>
          <a:p>
            <a:pPr algn="ctr"/>
            <a:endParaRPr lang="en-US" sz="1400" dirty="0"/>
          </a:p>
          <a:p>
            <a:pPr algn="ctr"/>
            <a:r>
              <a:rPr lang="en-US" sz="1400" dirty="0"/>
              <a:t>These access points can take the form of </a:t>
            </a:r>
          </a:p>
          <a:p>
            <a:pPr algn="ctr"/>
            <a:r>
              <a:rPr lang="en-US" sz="1400" dirty="0"/>
              <a:t>OTT content aggregators (e.g. Crackle), Standalone apps (e.g. ABC), </a:t>
            </a:r>
          </a:p>
          <a:p>
            <a:pPr algn="ctr"/>
            <a:r>
              <a:rPr lang="en-US" sz="1400" dirty="0"/>
              <a:t>or virtual MVPDs (e.g. Sling).</a:t>
            </a:r>
          </a:p>
        </p:txBody>
      </p:sp>
      <p:sp>
        <p:nvSpPr>
          <p:cNvPr id="25" name="Rectangle 24">
            <a:extLst>
              <a:ext uri="{FF2B5EF4-FFF2-40B4-BE49-F238E27FC236}">
                <a16:creationId xmlns:a16="http://schemas.microsoft.com/office/drawing/2014/main" id="{23FD45BC-4A00-49FF-95AA-C447395B14FD}"/>
              </a:ext>
            </a:extLst>
          </p:cNvPr>
          <p:cNvSpPr/>
          <p:nvPr/>
        </p:nvSpPr>
        <p:spPr>
          <a:xfrm>
            <a:off x="685824" y="1918317"/>
            <a:ext cx="35052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u="sng" dirty="0"/>
              <a:t>Devices</a:t>
            </a:r>
          </a:p>
          <a:p>
            <a:pPr algn="ctr"/>
            <a:endParaRPr lang="en-US" sz="1400" dirty="0"/>
          </a:p>
          <a:p>
            <a:pPr algn="ctr"/>
            <a:r>
              <a:rPr lang="en-US" sz="1400" dirty="0"/>
              <a:t>Connected Devices allows the streaming of specific, selected content. </a:t>
            </a:r>
          </a:p>
          <a:p>
            <a:pPr algn="ctr"/>
            <a:endParaRPr lang="en-US" sz="1400" dirty="0"/>
          </a:p>
          <a:p>
            <a:pPr algn="ctr"/>
            <a:r>
              <a:rPr lang="en-US" sz="1400" dirty="0"/>
              <a:t>Devices include Streaming Players/Sticks (e.g. Roku/Amazon Fire TV), Gaming Consoles (e.g. PS4), and Smart TVs</a:t>
            </a:r>
          </a:p>
        </p:txBody>
      </p:sp>
      <p:sp>
        <p:nvSpPr>
          <p:cNvPr id="26" name="Slide Number Placeholder 8">
            <a:extLst>
              <a:ext uri="{FF2B5EF4-FFF2-40B4-BE49-F238E27FC236}">
                <a16:creationId xmlns:a16="http://schemas.microsoft.com/office/drawing/2014/main" id="{973AA272-D625-47CD-98C8-B6CFEA1BBB62}"/>
              </a:ext>
            </a:extLst>
          </p:cNvPr>
          <p:cNvSpPr txBox="1">
            <a:spLocks/>
          </p:cNvSpPr>
          <p:nvPr/>
        </p:nvSpPr>
        <p:spPr>
          <a:xfrm>
            <a:off x="0" y="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95CDD8-36CB-4141-B4B4-5F2404BE3CC6}" type="slidenum">
              <a:rPr lang="en-US" smtClean="0"/>
              <a:pPr/>
              <a:t>6</a:t>
            </a:fld>
            <a:endParaRPr lang="en-US"/>
          </a:p>
        </p:txBody>
      </p:sp>
      <p:sp>
        <p:nvSpPr>
          <p:cNvPr id="27" name="TextBox 26">
            <a:extLst>
              <a:ext uri="{FF2B5EF4-FFF2-40B4-BE49-F238E27FC236}">
                <a16:creationId xmlns:a16="http://schemas.microsoft.com/office/drawing/2014/main" id="{2CDDB1BE-7F4B-494F-8C6A-16DC19700651}"/>
              </a:ext>
            </a:extLst>
          </p:cNvPr>
          <p:cNvSpPr txBox="1"/>
          <p:nvPr/>
        </p:nvSpPr>
        <p:spPr>
          <a:xfrm>
            <a:off x="274859" y="6588915"/>
            <a:ext cx="1064715" cy="215444"/>
          </a:xfrm>
          <a:prstGeom prst="rect">
            <a:avLst/>
          </a:prstGeom>
          <a:noFill/>
        </p:spPr>
        <p:txBody>
          <a:bodyPr wrap="none" rtlCol="0">
            <a:spAutoFit/>
          </a:bodyPr>
          <a:lstStyle/>
          <a:p>
            <a:r>
              <a:rPr lang="en-US" sz="800" dirty="0"/>
              <a:t>Source: SNL Kagan </a:t>
            </a:r>
          </a:p>
        </p:txBody>
      </p:sp>
      <p:sp>
        <p:nvSpPr>
          <p:cNvPr id="28" name="TextBox 27">
            <a:extLst>
              <a:ext uri="{FF2B5EF4-FFF2-40B4-BE49-F238E27FC236}">
                <a16:creationId xmlns:a16="http://schemas.microsoft.com/office/drawing/2014/main" id="{4A062E4B-52CC-483F-AA20-A65B38F1C162}"/>
              </a:ext>
            </a:extLst>
          </p:cNvPr>
          <p:cNvSpPr txBox="1"/>
          <p:nvPr/>
        </p:nvSpPr>
        <p:spPr>
          <a:xfrm>
            <a:off x="158319" y="4682317"/>
            <a:ext cx="8763000" cy="646331"/>
          </a:xfrm>
          <a:prstGeom prst="rect">
            <a:avLst/>
          </a:prstGeom>
          <a:noFill/>
        </p:spPr>
        <p:txBody>
          <a:bodyPr wrap="square" rtlCol="0">
            <a:spAutoFit/>
          </a:bodyPr>
          <a:lstStyle/>
          <a:p>
            <a:pPr algn="ctr"/>
            <a:r>
              <a:rPr lang="en-US" dirty="0"/>
              <a:t>Streaming services and devices often work in tandem. For example, streaming Hulu content from a mobile phone to the television via Google Chromecast.</a:t>
            </a:r>
          </a:p>
        </p:txBody>
      </p:sp>
      <p:sp>
        <p:nvSpPr>
          <p:cNvPr id="8" name="Text Placeholder 4">
            <a:extLst>
              <a:ext uri="{FF2B5EF4-FFF2-40B4-BE49-F238E27FC236}">
                <a16:creationId xmlns:a16="http://schemas.microsoft.com/office/drawing/2014/main" id="{5DC5C14D-65C0-4CED-800E-F5D9755125ED}"/>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spTree>
    <p:extLst>
      <p:ext uri="{BB962C8B-B14F-4D97-AF65-F5344CB8AC3E}">
        <p14:creationId xmlns:p14="http://schemas.microsoft.com/office/powerpoint/2010/main" val="3960594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37112"/>
            <a:ext cx="8805334" cy="429975"/>
          </a:xfrm>
        </p:spPr>
        <p:txBody>
          <a:bodyPr/>
          <a:lstStyle/>
          <a:p>
            <a:r>
              <a:rPr lang="en-US" dirty="0"/>
              <a:t>OTT Streaming Services &amp; Devices Ecosystem</a:t>
            </a: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249" y="3737302"/>
            <a:ext cx="4799045" cy="70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249" y="4475821"/>
            <a:ext cx="4799045" cy="699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2016"/>
          <a:stretch/>
        </p:blipFill>
        <p:spPr bwMode="auto">
          <a:xfrm>
            <a:off x="4040249" y="5213495"/>
            <a:ext cx="4799045" cy="68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l="455"/>
          <a:stretch/>
        </p:blipFill>
        <p:spPr bwMode="auto">
          <a:xfrm>
            <a:off x="304706" y="3300061"/>
            <a:ext cx="3724526" cy="2593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2551" y="1092644"/>
            <a:ext cx="2717390" cy="261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6294" y="1094665"/>
            <a:ext cx="2033000" cy="261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00632D86-670B-4D49-B39D-7FE8A76C9CD2}"/>
              </a:ext>
            </a:extLst>
          </p:cNvPr>
          <p:cNvSpPr txBox="1"/>
          <p:nvPr/>
        </p:nvSpPr>
        <p:spPr>
          <a:xfrm>
            <a:off x="358494" y="6576970"/>
            <a:ext cx="7109012" cy="215444"/>
          </a:xfrm>
          <a:prstGeom prst="rect">
            <a:avLst/>
          </a:prstGeom>
        </p:spPr>
        <p:txBody>
          <a:bodyPr wrap="square" rtlCol="0">
            <a:spAutoFit/>
          </a:bodyPr>
          <a:lstStyle/>
          <a:p>
            <a:r>
              <a:rPr lang="en-US" sz="800" dirty="0"/>
              <a:t>Note: the above reflects a representative sampling of services and devices and each segment does not necessarily reflect every offering available. </a:t>
            </a:r>
          </a:p>
        </p:txBody>
      </p:sp>
      <p:sp>
        <p:nvSpPr>
          <p:cNvPr id="11" name="Text Placeholder 4">
            <a:extLst>
              <a:ext uri="{FF2B5EF4-FFF2-40B4-BE49-F238E27FC236}">
                <a16:creationId xmlns:a16="http://schemas.microsoft.com/office/drawing/2014/main" id="{F23463FC-71E8-4105-9479-6CEDDE802FBC}"/>
              </a:ext>
            </a:extLst>
          </p:cNvPr>
          <p:cNvSpPr txBox="1">
            <a:spLocks/>
          </p:cNvSpPr>
          <p:nvPr/>
        </p:nvSpPr>
        <p:spPr>
          <a:xfrm>
            <a:off x="329141" y="6189666"/>
            <a:ext cx="2813553"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YOU DOWN WITH OTT?</a:t>
            </a:r>
          </a:p>
        </p:txBody>
      </p:sp>
      <p:pic>
        <p:nvPicPr>
          <p:cNvPr id="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1151"/>
          <a:stretch/>
        </p:blipFill>
        <p:spPr bwMode="auto">
          <a:xfrm>
            <a:off x="304706" y="1102168"/>
            <a:ext cx="3724526" cy="2169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18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8B2D4E0-784A-4F1C-8276-E4446A8564AE}"/>
              </a:ext>
            </a:extLst>
          </p:cNvPr>
          <p:cNvSpPr txBox="1">
            <a:spLocks/>
          </p:cNvSpPr>
          <p:nvPr/>
        </p:nvSpPr>
        <p:spPr>
          <a:xfrm>
            <a:off x="82189" y="306153"/>
            <a:ext cx="8979622" cy="9312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400" spc="-100" dirty="0">
                <a:solidFill>
                  <a:schemeClr val="tx1"/>
                </a:solidFill>
                <a:latin typeface="Trebuchet MS"/>
                <a:cs typeface="+mn-cs"/>
              </a:rPr>
              <a:t>OTT Households Are Growing And Currently Represent 14.1MM Homes…</a:t>
            </a:r>
          </a:p>
        </p:txBody>
      </p:sp>
      <p:grpSp>
        <p:nvGrpSpPr>
          <p:cNvPr id="10" name="Group 9">
            <a:extLst>
              <a:ext uri="{FF2B5EF4-FFF2-40B4-BE49-F238E27FC236}">
                <a16:creationId xmlns:a16="http://schemas.microsoft.com/office/drawing/2014/main" id="{EFAACF06-8CC5-45AB-919A-DF52AF015F18}"/>
              </a:ext>
            </a:extLst>
          </p:cNvPr>
          <p:cNvGrpSpPr/>
          <p:nvPr/>
        </p:nvGrpSpPr>
        <p:grpSpPr>
          <a:xfrm>
            <a:off x="716439" y="1527142"/>
            <a:ext cx="8281107" cy="3768232"/>
            <a:chOff x="434173" y="990600"/>
            <a:chExt cx="8298360" cy="3657600"/>
          </a:xfrm>
        </p:grpSpPr>
        <p:graphicFrame>
          <p:nvGraphicFramePr>
            <p:cNvPr id="11" name="Chart 10">
              <a:extLst>
                <a:ext uri="{FF2B5EF4-FFF2-40B4-BE49-F238E27FC236}">
                  <a16:creationId xmlns:a16="http://schemas.microsoft.com/office/drawing/2014/main" id="{2C2E916A-3E78-42BF-9E8C-C54997D53D2E}"/>
                </a:ext>
              </a:extLst>
            </p:cNvPr>
            <p:cNvGraphicFramePr/>
            <p:nvPr>
              <p:extLst>
                <p:ext uri="{D42A27DB-BD31-4B8C-83A1-F6EECF244321}">
                  <p14:modId xmlns:p14="http://schemas.microsoft.com/office/powerpoint/2010/main" val="4127318453"/>
                </p:ext>
              </p:extLst>
            </p:nvPr>
          </p:nvGraphicFramePr>
          <p:xfrm>
            <a:off x="434173" y="990600"/>
            <a:ext cx="7138161"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B0B79FF4-0BE6-4E5B-A202-0D0BBEF7B2FF}"/>
                </a:ext>
              </a:extLst>
            </p:cNvPr>
            <p:cNvSpPr/>
            <p:nvPr/>
          </p:nvSpPr>
          <p:spPr>
            <a:xfrm>
              <a:off x="6909694" y="1999222"/>
              <a:ext cx="1822839" cy="673832"/>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OTT households nearly tripled since 2013</a:t>
              </a:r>
            </a:p>
          </p:txBody>
        </p:sp>
      </p:grpSp>
      <p:sp>
        <p:nvSpPr>
          <p:cNvPr id="19" name="TextBox 18">
            <a:extLst>
              <a:ext uri="{FF2B5EF4-FFF2-40B4-BE49-F238E27FC236}">
                <a16:creationId xmlns:a16="http://schemas.microsoft.com/office/drawing/2014/main" id="{1075D247-899B-46D3-AF58-105BEB400B2A}"/>
              </a:ext>
            </a:extLst>
          </p:cNvPr>
          <p:cNvSpPr txBox="1"/>
          <p:nvPr/>
        </p:nvSpPr>
        <p:spPr>
          <a:xfrm>
            <a:off x="82189" y="6121129"/>
            <a:ext cx="7404848" cy="630942"/>
          </a:xfrm>
          <a:prstGeom prst="rect">
            <a:avLst/>
          </a:prstGeom>
          <a:noFill/>
        </p:spPr>
        <p:txBody>
          <a:bodyPr wrap="square" rtlCol="0">
            <a:spAutoFit/>
          </a:bodyPr>
          <a:lstStyle/>
          <a:p>
            <a:r>
              <a:rPr lang="en-US" sz="700" dirty="0"/>
              <a:t>Source: 2017 S&amp;P Global Market Intelligence, Kagan.</a:t>
            </a:r>
            <a:r>
              <a:rPr lang="en-PH" sz="700" dirty="0">
                <a:latin typeface="Arial" panose="020B0604020202020204" pitchFamily="34" charset="0"/>
                <a:cs typeface="Arial" panose="020B0604020202020204" pitchFamily="34" charset="0"/>
              </a:rPr>
              <a:t> 2013 and 2014 data as of June 2014; 2015-2017 data as of June 2017.</a:t>
            </a:r>
          </a:p>
          <a:p>
            <a:pPr marL="171450" indent="-171450">
              <a:buFontTx/>
              <a:buChar char="-"/>
            </a:pPr>
            <a:r>
              <a:rPr lang="en-PH" sz="700" dirty="0">
                <a:latin typeface="Arial" panose="020B0604020202020204" pitchFamily="34" charset="0"/>
                <a:cs typeface="Arial" panose="020B0604020202020204" pitchFamily="34" charset="0"/>
              </a:rPr>
              <a:t>OTT HHs (multichannel substitutes) are HHs that rely on unmanaged Internet or OTT delivery to view television shows or movies in lieu of a traditional multichannel subscription. Figure does not include subscribers to virtual service providers such as Sling TV, PlayStation </a:t>
            </a:r>
            <a:r>
              <a:rPr lang="en-PH" sz="700" dirty="0" err="1">
                <a:latin typeface="Arial" panose="020B0604020202020204" pitchFamily="34" charset="0"/>
                <a:cs typeface="Arial" panose="020B0604020202020204" pitchFamily="34" charset="0"/>
              </a:rPr>
              <a:t>Vue</a:t>
            </a:r>
            <a:r>
              <a:rPr lang="en-PH" sz="700" dirty="0">
                <a:latin typeface="Arial" panose="020B0604020202020204" pitchFamily="34" charset="0"/>
                <a:cs typeface="Arial" panose="020B0604020202020204" pitchFamily="34" charset="0"/>
              </a:rPr>
              <a:t> or DIRECTV NOW. </a:t>
            </a:r>
          </a:p>
          <a:p>
            <a:pPr marL="171450" indent="-171450">
              <a:buFontTx/>
              <a:buChar char="-"/>
            </a:pPr>
            <a:r>
              <a:rPr lang="en-PH" sz="700" dirty="0">
                <a:latin typeface="Arial" panose="020B0604020202020204" pitchFamily="34" charset="0"/>
                <a:cs typeface="Arial" panose="020B0604020202020204" pitchFamily="34" charset="0"/>
              </a:rPr>
              <a:t> Virtual service providers (</a:t>
            </a:r>
            <a:r>
              <a:rPr lang="en-PH" sz="700" dirty="0" err="1">
                <a:latin typeface="Arial" panose="020B0604020202020204" pitchFamily="34" charset="0"/>
                <a:cs typeface="Arial" panose="020B0604020202020204" pitchFamily="34" charset="0"/>
              </a:rPr>
              <a:t>vMVPDs</a:t>
            </a:r>
            <a:r>
              <a:rPr lang="en-PH" sz="700" dirty="0">
                <a:latin typeface="Arial" panose="020B0604020202020204" pitchFamily="34" charset="0"/>
                <a:cs typeface="Arial" panose="020B0604020202020204" pitchFamily="34" charset="0"/>
              </a:rPr>
              <a:t>) characterized by unmanaged (Internet/OTT) delivery of aggregated live, linear networks and on-demand content similar to a traditional multichannel offering for a monthly subscription</a:t>
            </a:r>
            <a:endParaRPr lang="en-US" sz="700" dirty="0"/>
          </a:p>
        </p:txBody>
      </p:sp>
      <p:sp>
        <p:nvSpPr>
          <p:cNvPr id="20" name="TextBox 19">
            <a:extLst>
              <a:ext uri="{FF2B5EF4-FFF2-40B4-BE49-F238E27FC236}">
                <a16:creationId xmlns:a16="http://schemas.microsoft.com/office/drawing/2014/main" id="{56D8D556-0388-47FD-8435-3332ACB90F8B}"/>
              </a:ext>
            </a:extLst>
          </p:cNvPr>
          <p:cNvSpPr txBox="1"/>
          <p:nvPr/>
        </p:nvSpPr>
        <p:spPr>
          <a:xfrm rot="16200000">
            <a:off x="-261409" y="3600094"/>
            <a:ext cx="1457964" cy="276999"/>
          </a:xfrm>
          <a:prstGeom prst="rect">
            <a:avLst/>
          </a:prstGeom>
          <a:noFill/>
        </p:spPr>
        <p:txBody>
          <a:bodyPr wrap="none" rtlCol="0">
            <a:spAutoFit/>
          </a:bodyPr>
          <a:lstStyle/>
          <a:p>
            <a:pPr algn="ctr"/>
            <a:r>
              <a:rPr lang="en-US" sz="1200" dirty="0"/>
              <a:t>U.S. Households (M)</a:t>
            </a:r>
          </a:p>
        </p:txBody>
      </p:sp>
    </p:spTree>
    <p:extLst>
      <p:ext uri="{BB962C8B-B14F-4D97-AF65-F5344CB8AC3E}">
        <p14:creationId xmlns:p14="http://schemas.microsoft.com/office/powerpoint/2010/main" val="955102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FB94752-8812-4B7A-9E5F-5220C8E66E1B}"/>
              </a:ext>
            </a:extLst>
          </p:cNvPr>
          <p:cNvSpPr txBox="1">
            <a:spLocks/>
          </p:cNvSpPr>
          <p:nvPr/>
        </p:nvSpPr>
        <p:spPr>
          <a:xfrm>
            <a:off x="221094" y="389427"/>
            <a:ext cx="8773279" cy="849746"/>
          </a:xfrm>
          <a:prstGeom prst="rect">
            <a:avLst/>
          </a:prstGeom>
        </p:spPr>
        <p:txBody>
          <a:bodyPr>
            <a:norm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panose="020B0603020202020204" pitchFamily="34" charset="0"/>
                <a:ea typeface="+mj-ea"/>
              </a:rPr>
              <a:t>…Which Translates To 11% Of TV Homes; However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panose="020B0603020202020204" pitchFamily="34" charset="0"/>
                <a:ea typeface="+mj-ea"/>
              </a:rPr>
              <a:t>Three-Fourths Of </a:t>
            </a:r>
            <a:r>
              <a:rPr lang="en-US" dirty="0">
                <a:latin typeface="Trebuchet MS" panose="020B0603020202020204" pitchFamily="34" charset="0"/>
              </a:rPr>
              <a:t>All</a:t>
            </a:r>
            <a:r>
              <a:rPr kumimoji="0" lang="en-US" sz="2600" b="0" i="0" u="none" strike="noStrike" kern="1200" cap="none" spc="-100" normalizeH="0" baseline="0" noProof="0" dirty="0">
                <a:ln>
                  <a:noFill/>
                </a:ln>
                <a:solidFill>
                  <a:srgbClr val="000000"/>
                </a:solidFill>
                <a:effectLst/>
                <a:uLnTx/>
                <a:uFillTx/>
                <a:latin typeface="Trebuchet MS" panose="020B0603020202020204" pitchFamily="34" charset="0"/>
                <a:ea typeface="+mj-ea"/>
              </a:rPr>
              <a:t> Homes </a:t>
            </a:r>
            <a:r>
              <a:rPr lang="en-US" dirty="0">
                <a:latin typeface="Trebuchet MS" panose="020B0603020202020204" pitchFamily="34" charset="0"/>
              </a:rPr>
              <a:t>A</a:t>
            </a:r>
            <a:r>
              <a:rPr kumimoji="0" lang="en-US" sz="2600" b="0" i="0" u="none" strike="noStrike" kern="1200" cap="none" spc="-100" normalizeH="0" baseline="0" noProof="0" dirty="0">
                <a:ln>
                  <a:noFill/>
                </a:ln>
                <a:solidFill>
                  <a:srgbClr val="000000"/>
                </a:solidFill>
                <a:effectLst/>
                <a:uLnTx/>
                <a:uFillTx/>
                <a:latin typeface="Trebuchet MS" panose="020B0603020202020204" pitchFamily="34" charset="0"/>
                <a:ea typeface="+mj-ea"/>
              </a:rPr>
              <a:t>re Multi-channel TV Households</a:t>
            </a:r>
          </a:p>
        </p:txBody>
      </p:sp>
      <p:graphicFrame>
        <p:nvGraphicFramePr>
          <p:cNvPr id="4" name="Chart 3">
            <a:extLst>
              <a:ext uri="{FF2B5EF4-FFF2-40B4-BE49-F238E27FC236}">
                <a16:creationId xmlns:a16="http://schemas.microsoft.com/office/drawing/2014/main" id="{9994F1DB-B414-4DBE-9BEE-17F47C9D2430}"/>
              </a:ext>
            </a:extLst>
          </p:cNvPr>
          <p:cNvGraphicFramePr/>
          <p:nvPr>
            <p:extLst>
              <p:ext uri="{D42A27DB-BD31-4B8C-83A1-F6EECF244321}">
                <p14:modId xmlns:p14="http://schemas.microsoft.com/office/powerpoint/2010/main" val="319451263"/>
              </p:ext>
            </p:extLst>
          </p:nvPr>
        </p:nvGraphicFramePr>
        <p:xfrm>
          <a:off x="1496588" y="2010806"/>
          <a:ext cx="6114448" cy="38579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E17C468-B958-4EA5-A1DF-892A4C7E7146}"/>
              </a:ext>
            </a:extLst>
          </p:cNvPr>
          <p:cNvSpPr txBox="1"/>
          <p:nvPr/>
        </p:nvSpPr>
        <p:spPr>
          <a:xfrm>
            <a:off x="221094" y="6171334"/>
            <a:ext cx="7389942" cy="646331"/>
          </a:xfrm>
          <a:prstGeom prst="rect">
            <a:avLst/>
          </a:prstGeom>
          <a:noFill/>
        </p:spPr>
        <p:txBody>
          <a:bodyPr wrap="square" rtlCol="0">
            <a:spAutoFit/>
          </a:bodyPr>
          <a:lstStyle/>
          <a:p>
            <a:r>
              <a:rPr lang="en-US" sz="600" dirty="0"/>
              <a:t>Source: 2017 S&amp;P Global Market Intelligence, Kagan.</a:t>
            </a:r>
            <a:r>
              <a:rPr lang="en-PH" sz="600" dirty="0">
                <a:latin typeface="Arial" panose="020B0604020202020204" pitchFamily="34" charset="0"/>
                <a:cs typeface="Arial" panose="020B0604020202020204" pitchFamily="34" charset="0"/>
              </a:rPr>
              <a:t> As of June 2017.</a:t>
            </a:r>
          </a:p>
          <a:p>
            <a:r>
              <a:rPr lang="en-PH" sz="600" dirty="0">
                <a:latin typeface="Arial" panose="020B0604020202020204" pitchFamily="34" charset="0"/>
                <a:cs typeface="Arial" panose="020B0604020202020204" pitchFamily="34" charset="0"/>
              </a:rPr>
              <a:t>(1) Multichannel HHs - Residential multichannel household count excludes DBS overlap created by households taking multiple multichannel subscriptions. Includes cable, DBS, telco and other multichannel platforms. Excludes commercial subs. (2) OTT HHs (multichannel substitutes) are HHs that rely on unmanaged Internet or OTT delivery to view television shows or movies in lieu of a traditional multichannel subscription. Figure does not include subscribers to virtual service providers such as Sling TV, PlayStation </a:t>
            </a:r>
            <a:r>
              <a:rPr lang="en-PH" sz="600" dirty="0" err="1">
                <a:latin typeface="Arial" panose="020B0604020202020204" pitchFamily="34" charset="0"/>
                <a:cs typeface="Arial" panose="020B0604020202020204" pitchFamily="34" charset="0"/>
              </a:rPr>
              <a:t>Vue</a:t>
            </a:r>
            <a:r>
              <a:rPr lang="en-PH" sz="600" dirty="0">
                <a:latin typeface="Arial" panose="020B0604020202020204" pitchFamily="34" charset="0"/>
                <a:cs typeface="Arial" panose="020B0604020202020204" pitchFamily="34" charset="0"/>
              </a:rPr>
              <a:t> or DIRECTV NOW. (3) Virtual service providers (</a:t>
            </a:r>
            <a:r>
              <a:rPr lang="en-PH" sz="600" dirty="0" err="1">
                <a:latin typeface="Arial" panose="020B0604020202020204" pitchFamily="34" charset="0"/>
                <a:cs typeface="Arial" panose="020B0604020202020204" pitchFamily="34" charset="0"/>
              </a:rPr>
              <a:t>vMVPDs</a:t>
            </a:r>
            <a:r>
              <a:rPr lang="en-PH" sz="600" dirty="0">
                <a:latin typeface="Arial" panose="020B0604020202020204" pitchFamily="34" charset="0"/>
                <a:cs typeface="Arial" panose="020B0604020202020204" pitchFamily="34" charset="0"/>
              </a:rPr>
              <a:t>) characterized by unmanaged (Internet/OTT) delivery of aggregated live, linear networks and on-demand content similar to a traditional multichannel offering for a monthly subscription.  (4) OTA HHs - Households that receive broadcast network signals using an antennae. Does not exclude households that also access OTT content</a:t>
            </a:r>
            <a:r>
              <a:rPr lang="en-US" sz="600" dirty="0"/>
              <a:t> </a:t>
            </a:r>
          </a:p>
        </p:txBody>
      </p:sp>
      <p:sp>
        <p:nvSpPr>
          <p:cNvPr id="6" name="Text Placeholder 2">
            <a:extLst>
              <a:ext uri="{FF2B5EF4-FFF2-40B4-BE49-F238E27FC236}">
                <a16:creationId xmlns:a16="http://schemas.microsoft.com/office/drawing/2014/main" id="{14879A6E-E9AA-4A6B-A247-60A60B2E5989}"/>
              </a:ext>
            </a:extLst>
          </p:cNvPr>
          <p:cNvSpPr>
            <a:spLocks noGrp="1"/>
          </p:cNvSpPr>
          <p:nvPr>
            <p:ph type="body" sz="quarter" idx="13"/>
          </p:nvPr>
        </p:nvSpPr>
        <p:spPr>
          <a:xfrm>
            <a:off x="221094" y="1318730"/>
            <a:ext cx="8805334" cy="710774"/>
          </a:xfrm>
        </p:spPr>
        <p:txBody>
          <a:bodyPr/>
          <a:lstStyle/>
          <a:p>
            <a:r>
              <a:rPr lang="en-US" b="1" u="sng" dirty="0"/>
              <a:t>Video HHs by Method of Delivery</a:t>
            </a:r>
          </a:p>
          <a:p>
            <a:r>
              <a:rPr lang="en-US" sz="1400" b="1" i="1" dirty="0"/>
              <a:t>2017</a:t>
            </a:r>
          </a:p>
        </p:txBody>
      </p:sp>
      <p:sp>
        <p:nvSpPr>
          <p:cNvPr id="2" name="TextBox 1">
            <a:extLst>
              <a:ext uri="{FF2B5EF4-FFF2-40B4-BE49-F238E27FC236}">
                <a16:creationId xmlns:a16="http://schemas.microsoft.com/office/drawing/2014/main" id="{A3E3F235-92E0-4C03-B31A-399FEF0C70ED}"/>
              </a:ext>
            </a:extLst>
          </p:cNvPr>
          <p:cNvSpPr txBox="1"/>
          <p:nvPr/>
        </p:nvSpPr>
        <p:spPr>
          <a:xfrm>
            <a:off x="6439167" y="3827594"/>
            <a:ext cx="2447364" cy="507831"/>
          </a:xfrm>
          <a:prstGeom prst="rect">
            <a:avLst/>
          </a:prstGeom>
          <a:solidFill>
            <a:schemeClr val="accent1"/>
          </a:solidFill>
          <a:ln>
            <a:noFill/>
          </a:ln>
        </p:spPr>
        <p:txBody>
          <a:bodyPr wrap="square" rtlCol="0">
            <a:spAutoFit/>
          </a:bodyPr>
          <a:lstStyle/>
          <a:p>
            <a:pPr algn="ctr"/>
            <a:r>
              <a:rPr lang="en-US" sz="1400" u="sng" dirty="0">
                <a:solidFill>
                  <a:schemeClr val="bg1"/>
                </a:solidFill>
              </a:rPr>
              <a:t>¾</a:t>
            </a:r>
            <a:r>
              <a:rPr lang="en-US" sz="1400" dirty="0">
                <a:solidFill>
                  <a:schemeClr val="bg1"/>
                </a:solidFill>
              </a:rPr>
              <a:t> </a:t>
            </a:r>
            <a:r>
              <a:rPr lang="en-US" sz="1300" dirty="0">
                <a:solidFill>
                  <a:schemeClr val="bg1"/>
                </a:solidFill>
              </a:rPr>
              <a:t>of homes are multi-channel TV HHs</a:t>
            </a:r>
          </a:p>
        </p:txBody>
      </p:sp>
      <p:cxnSp>
        <p:nvCxnSpPr>
          <p:cNvPr id="7" name="Straight Arrow Connector 6">
            <a:extLst>
              <a:ext uri="{FF2B5EF4-FFF2-40B4-BE49-F238E27FC236}">
                <a16:creationId xmlns:a16="http://schemas.microsoft.com/office/drawing/2014/main" id="{C2172EFF-E0E6-4006-A03E-701B55B06B1E}"/>
              </a:ext>
            </a:extLst>
          </p:cNvPr>
          <p:cNvCxnSpPr/>
          <p:nvPr/>
        </p:nvCxnSpPr>
        <p:spPr>
          <a:xfrm>
            <a:off x="5853953" y="4189845"/>
            <a:ext cx="806823" cy="0"/>
          </a:xfrm>
          <a:prstGeom prst="straightConnector1">
            <a:avLst/>
          </a:prstGeom>
          <a:ln w="952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9582022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41970</TotalTime>
  <Words>6379</Words>
  <Application>Microsoft Office PowerPoint</Application>
  <PresentationFormat>On-screen Show (4:3)</PresentationFormat>
  <Paragraphs>750</Paragraphs>
  <Slides>59</Slides>
  <Notes>6</Notes>
  <HiddenSlides>0</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59</vt:i4>
      </vt:variant>
    </vt:vector>
  </HeadingPairs>
  <TitlesOfParts>
    <vt:vector size="73" baseType="lpstr">
      <vt:lpstr>Arial</vt:lpstr>
      <vt:lpstr>Calibri</vt:lpstr>
      <vt:lpstr>Trebuchet MS</vt:lpstr>
      <vt:lpstr>Custom Design</vt:lpstr>
      <vt:lpstr>1_Custom Design</vt:lpstr>
      <vt:lpstr>Office Theme</vt:lpstr>
      <vt:lpstr>2_Custom Design</vt:lpstr>
      <vt:lpstr>3_Custom Design</vt:lpstr>
      <vt:lpstr>4_Custom Design</vt:lpstr>
      <vt:lpstr>53_Custom Design</vt:lpstr>
      <vt:lpstr>54_Custom Design</vt:lpstr>
      <vt:lpstr>5_Custom Design</vt:lpstr>
      <vt:lpstr>6_Custom Design</vt:lpstr>
      <vt:lpstr>7_Custom Design</vt:lpstr>
      <vt:lpstr>PowerPoint Presentation</vt:lpstr>
      <vt:lpstr>Contents</vt:lpstr>
      <vt:lpstr>The Math Of OTT: A Formula Of Addition, Not Subtraction</vt:lpstr>
      <vt:lpstr>PowerPoint Presentation</vt:lpstr>
      <vt:lpstr>PowerPoint Presentation</vt:lpstr>
      <vt:lpstr>PowerPoint Presentation</vt:lpstr>
      <vt:lpstr>OTT Streaming Services &amp; Devices Ecosystem</vt:lpstr>
      <vt:lpstr>PowerPoint Presentation</vt:lpstr>
      <vt:lpstr>PowerPoint Presentation</vt:lpstr>
      <vt:lpstr>PowerPoint Presentation</vt:lpstr>
      <vt:lpstr>PowerPoint Presentation</vt:lpstr>
      <vt:lpstr>PowerPoint Presentation</vt:lpstr>
      <vt:lpstr>PowerPoint Presentation</vt:lpstr>
      <vt:lpstr>Because Of This, Streaming - While Growing - Still Only Accounts for a Fraction of Total “TV” Viewing Hours…</vt:lpstr>
      <vt:lpstr>PowerPoint Presentation</vt:lpstr>
      <vt:lpstr>Let’s Take A Closer Look At Connected Devices…</vt:lpstr>
      <vt:lpstr>There Are Currently 820 Million Connected Video Devices in the U.S.</vt:lpstr>
      <vt:lpstr>The Preferred Device For Viewing Streaming Video Is The Television, Either On a Smart TV Or On A TV Using a Streaming Media Player</vt:lpstr>
      <vt:lpstr>Viewing On-Demand Video Content Is A Top Activity Across All Connected TV Devices</vt:lpstr>
      <vt:lpstr>The Majority Of Long-Form Streaming Occurs On A Television</vt:lpstr>
      <vt:lpstr>Streaming Sticks/Boxes &amp; Smart TVs Are The Most Popular “Primary” OTT Streaming Devices</vt:lpstr>
      <vt:lpstr>It’s Projected That Smart TVs Will Widen Their Penetration Gap Against The Next Largest Connected TV Device By 2021  </vt:lpstr>
      <vt:lpstr>The Smart TV Market Is Currently Led By Samsung &amp; Vizio</vt:lpstr>
      <vt:lpstr>There Is Much Competition Between The Major Streaming Stick/Box Device Players</vt:lpstr>
      <vt:lpstr>Roku Has The Highest Cumulative Weekly Time Spent Out  Of All The Devices Available For Viewing OTT Content</vt:lpstr>
      <vt:lpstr>PowerPoint Presentation</vt:lpstr>
      <vt:lpstr>Let’s Take A Closer Look At Streaming Services…</vt:lpstr>
      <vt:lpstr>PowerPoint Presentation</vt:lpstr>
      <vt:lpstr>50% Of Internet Users Access An Online Video Subscription Once A Week, Followed Closely By Network TV Apps </vt:lpstr>
      <vt:lpstr>PowerPoint Presentation</vt:lpstr>
      <vt:lpstr>However, Consumers Actually Only Watch Half Of The Subscription Video Services That They Have Access To</vt:lpstr>
      <vt:lpstr>Millennials And Gen X Are Most Likely To Be Streaming OTT Content And Are Highly Likely To Have 4+ Subscriptions</vt:lpstr>
      <vt:lpstr>Currently, The Four Major OTT Streaming Services (+YouTube) Average 2+ Hours Of Usage Per Viewing Day Per User Household</vt:lpstr>
      <vt:lpstr>While Netflix Leads Major OTT Streaming Services In HH Penetration, It Trails Hulu For The Most Streaming Hours Per HH</vt:lpstr>
      <vt:lpstr>The Four Major OTT Streaming Services Account For Nearly 80% Of OTT Viewing Time For OTT Households</vt:lpstr>
      <vt:lpstr>Among The Major SVOD Services, Acquired Network TV Content Is As Popular, Or Even More Popular, Than Original Series</vt:lpstr>
      <vt:lpstr>Collectively, Subscribers Also Find Acquired Network TV Series To Be More Enjoyable Than Original Content On These Services</vt:lpstr>
      <vt:lpstr>Furthermore, Within Households That Watch Network TV Apps, These Apps + Hulu Account For More Viewing Time Than Netflix</vt:lpstr>
      <vt:lpstr>In Regards To “Virtual” Skinny Bundles, They Are Only In A Small Fraction Of U.S. HHs</vt:lpstr>
      <vt:lpstr>However, “Virtual” Skinny Bundles Account For More Than Half Of OTT Viewing Time in “Virtual” Skinny Bundle Households</vt:lpstr>
      <vt:lpstr>Sling, Playstation Vue &amp; DirecTV Boast Very High Engagement On A Per HH Basis Vs. Popular OTT Services</vt:lpstr>
      <vt:lpstr>vMVPD Subscriptions Are Projected To Top 10 Million Homes By 2021</vt:lpstr>
      <vt:lpstr>PowerPoint Presentation</vt:lpstr>
      <vt:lpstr>Many Consumers Don’t Keep Their Video Subscriptions After Signing Up For A Trial Or Just Share Someone Else’s Passwords </vt:lpstr>
      <vt:lpstr>Hulu and HBO Now Experience The Largest Subscriber Churn</vt:lpstr>
      <vt:lpstr>OTT Is About Convenience, Both From A Time &amp; Place Perspective</vt:lpstr>
      <vt:lpstr>Additional Research Continues To Validate That Convenience Is The Primary Reason Why Viewers Use OTT Services </vt:lpstr>
      <vt:lpstr>OTT Viewers Also Crave Quality, Engaging TV Programming</vt:lpstr>
      <vt:lpstr>PowerPoint Presentation</vt:lpstr>
      <vt:lpstr>Advertising Is The Largest Revenue Model Across The  Entire Online Video Ecosystem &amp; It’s Share Is Projected To Grow</vt:lpstr>
      <vt:lpstr>Two-Thirds Of Second Screen Users Look Up Info About A Product They See While Streaming A TV Show</vt:lpstr>
      <vt:lpstr>So, Are You Down With OTT?</vt:lpstr>
      <vt:lpstr>PowerPoint Presentation</vt:lpstr>
      <vt:lpstr>PowerPoint Presentation</vt:lpstr>
      <vt:lpstr>PowerPoint Presentation</vt:lpstr>
      <vt:lpstr>Targeting &amp; Serving Ads In An OTT / Connected TV Environment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Jason Wiese</cp:lastModifiedBy>
  <cp:revision>4473</cp:revision>
  <cp:lastPrinted>2018-02-21T22:06:04Z</cp:lastPrinted>
  <dcterms:created xsi:type="dcterms:W3CDTF">2015-07-02T18:13:14Z</dcterms:created>
  <dcterms:modified xsi:type="dcterms:W3CDTF">2018-05-17T14:05:11Z</dcterms:modified>
</cp:coreProperties>
</file>