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1"/>
    <p:sldMasterId id="2147483652" r:id="rId2"/>
    <p:sldMasterId id="2147483655" r:id="rId3"/>
    <p:sldMasterId id="2147483658" r:id="rId4"/>
    <p:sldMasterId id="2147483663" r:id="rId5"/>
    <p:sldMasterId id="2147483667" r:id="rId6"/>
    <p:sldMasterId id="2147483686" r:id="rId7"/>
    <p:sldMasterId id="2147483698" r:id="rId8"/>
    <p:sldMasterId id="2147483710" r:id="rId9"/>
    <p:sldMasterId id="2147483715" r:id="rId10"/>
    <p:sldMasterId id="2147483721" r:id="rId11"/>
  </p:sldMasterIdLst>
  <p:notesMasterIdLst>
    <p:notesMasterId r:id="rId104"/>
  </p:notesMasterIdLst>
  <p:handoutMasterIdLst>
    <p:handoutMasterId r:id="rId105"/>
  </p:handoutMasterIdLst>
  <p:sldIdLst>
    <p:sldId id="350" r:id="rId12"/>
    <p:sldId id="911" r:id="rId13"/>
    <p:sldId id="912" r:id="rId14"/>
    <p:sldId id="913" r:id="rId15"/>
    <p:sldId id="834" r:id="rId16"/>
    <p:sldId id="907" r:id="rId17"/>
    <p:sldId id="750" r:id="rId18"/>
    <p:sldId id="851" r:id="rId19"/>
    <p:sldId id="757" r:id="rId20"/>
    <p:sldId id="643" r:id="rId21"/>
    <p:sldId id="746" r:id="rId22"/>
    <p:sldId id="647" r:id="rId23"/>
    <p:sldId id="909" r:id="rId24"/>
    <p:sldId id="910" r:id="rId25"/>
    <p:sldId id="651" r:id="rId26"/>
    <p:sldId id="689" r:id="rId27"/>
    <p:sldId id="690" r:id="rId28"/>
    <p:sldId id="691" r:id="rId29"/>
    <p:sldId id="692" r:id="rId30"/>
    <p:sldId id="693" r:id="rId31"/>
    <p:sldId id="694" r:id="rId32"/>
    <p:sldId id="695" r:id="rId33"/>
    <p:sldId id="696" r:id="rId34"/>
    <p:sldId id="697" r:id="rId35"/>
    <p:sldId id="698" r:id="rId36"/>
    <p:sldId id="855" r:id="rId37"/>
    <p:sldId id="661" r:id="rId38"/>
    <p:sldId id="671" r:id="rId39"/>
    <p:sldId id="699" r:id="rId40"/>
    <p:sldId id="700" r:id="rId41"/>
    <p:sldId id="789" r:id="rId42"/>
    <p:sldId id="701" r:id="rId43"/>
    <p:sldId id="702" r:id="rId44"/>
    <p:sldId id="703" r:id="rId45"/>
    <p:sldId id="704" r:id="rId46"/>
    <p:sldId id="705" r:id="rId47"/>
    <p:sldId id="706" r:id="rId48"/>
    <p:sldId id="673" r:id="rId49"/>
    <p:sldId id="711" r:id="rId50"/>
    <p:sldId id="712" r:id="rId51"/>
    <p:sldId id="713" r:id="rId52"/>
    <p:sldId id="714" r:id="rId53"/>
    <p:sldId id="672" r:id="rId54"/>
    <p:sldId id="707" r:id="rId55"/>
    <p:sldId id="708" r:id="rId56"/>
    <p:sldId id="709" r:id="rId57"/>
    <p:sldId id="710" r:id="rId58"/>
    <p:sldId id="856" r:id="rId59"/>
    <p:sldId id="662" r:id="rId60"/>
    <p:sldId id="670" r:id="rId61"/>
    <p:sldId id="715" r:id="rId62"/>
    <p:sldId id="736" r:id="rId63"/>
    <p:sldId id="740" r:id="rId64"/>
    <p:sldId id="741" r:id="rId65"/>
    <p:sldId id="716" r:id="rId66"/>
    <p:sldId id="737" r:id="rId67"/>
    <p:sldId id="743" r:id="rId68"/>
    <p:sldId id="717" r:id="rId69"/>
    <p:sldId id="738" r:id="rId70"/>
    <p:sldId id="744" r:id="rId71"/>
    <p:sldId id="718" r:id="rId72"/>
    <p:sldId id="739" r:id="rId73"/>
    <p:sldId id="742" r:id="rId74"/>
    <p:sldId id="719" r:id="rId75"/>
    <p:sldId id="735" r:id="rId76"/>
    <p:sldId id="745" r:id="rId77"/>
    <p:sldId id="720" r:id="rId78"/>
    <p:sldId id="674" r:id="rId79"/>
    <p:sldId id="761" r:id="rId80"/>
    <p:sldId id="762" r:id="rId81"/>
    <p:sldId id="766" r:id="rId82"/>
    <p:sldId id="763" r:id="rId83"/>
    <p:sldId id="784" r:id="rId84"/>
    <p:sldId id="764" r:id="rId85"/>
    <p:sldId id="765" r:id="rId86"/>
    <p:sldId id="767" r:id="rId87"/>
    <p:sldId id="785" r:id="rId88"/>
    <p:sldId id="786" r:id="rId89"/>
    <p:sldId id="768" r:id="rId90"/>
    <p:sldId id="769" r:id="rId91"/>
    <p:sldId id="770" r:id="rId92"/>
    <p:sldId id="771" r:id="rId93"/>
    <p:sldId id="772" r:id="rId94"/>
    <p:sldId id="773" r:id="rId95"/>
    <p:sldId id="774" r:id="rId96"/>
    <p:sldId id="782" r:id="rId97"/>
    <p:sldId id="775" r:id="rId98"/>
    <p:sldId id="776" r:id="rId99"/>
    <p:sldId id="777" r:id="rId100"/>
    <p:sldId id="778" r:id="rId101"/>
    <p:sldId id="779" r:id="rId102"/>
    <p:sldId id="908" r:id="rId10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982"/>
    <a:srgbClr val="50C8A0"/>
    <a:srgbClr val="5383B7"/>
    <a:srgbClr val="8064A2"/>
    <a:srgbClr val="FFFFCC"/>
    <a:srgbClr val="1F497D"/>
    <a:srgbClr val="FF9999"/>
    <a:srgbClr val="CC9900"/>
    <a:srgbClr val="CC6600"/>
    <a:srgbClr val="9CE0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3655" autoAdjust="0"/>
  </p:normalViewPr>
  <p:slideViewPr>
    <p:cSldViewPr snapToGrid="0" snapToObjects="1">
      <p:cViewPr varScale="1">
        <p:scale>
          <a:sx n="81" d="100"/>
          <a:sy n="81" d="100"/>
        </p:scale>
        <p:origin x="152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85" d="100"/>
          <a:sy n="85" d="100"/>
        </p:scale>
        <p:origin x="3846"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07" Type="http://schemas.openxmlformats.org/officeDocument/2006/relationships/viewProps" Target="viewProps.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slide" Target="slides/slide9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slide" Target="slides/slide92.xml"/><Relationship Id="rId108"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C3A0C93-7E5A-5F49-BEBF-176D9D86AE98}" type="datetimeFigureOut">
              <a:rPr lang="en-US" smtClean="0"/>
              <a:t>3/12/2018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51A7F7A-CF2C-A64E-BF71-DE52D54C670E}" type="slidenum">
              <a:rPr lang="en-US" smtClean="0"/>
              <a:t>‹#›</a:t>
            </a:fld>
            <a:endParaRPr lang="en-US"/>
          </a:p>
        </p:txBody>
      </p:sp>
    </p:spTree>
    <p:extLst>
      <p:ext uri="{BB962C8B-B14F-4D97-AF65-F5344CB8AC3E}">
        <p14:creationId xmlns:p14="http://schemas.microsoft.com/office/powerpoint/2010/main" val="33278050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160E6A-AE89-9D4B-878B-75A99885AD87}" type="datetimeFigureOut">
              <a:rPr lang="en-US" smtClean="0"/>
              <a:t>3/12/2018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3882BC3-AE5F-3043-9FCD-C1F199F164CC}" type="slidenum">
              <a:rPr lang="en-US" smtClean="0"/>
              <a:t>‹#›</a:t>
            </a:fld>
            <a:endParaRPr lang="en-US"/>
          </a:p>
        </p:txBody>
      </p:sp>
    </p:spTree>
    <p:extLst>
      <p:ext uri="{BB962C8B-B14F-4D97-AF65-F5344CB8AC3E}">
        <p14:creationId xmlns:p14="http://schemas.microsoft.com/office/powerpoint/2010/main" val="35299572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882BC3-AE5F-3043-9FCD-C1F199F164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617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882BC3-AE5F-3043-9FCD-C1F199F164CC}" type="slidenum">
              <a:rPr lang="en-US" smtClean="0"/>
              <a:t>15</a:t>
            </a:fld>
            <a:endParaRPr lang="en-US"/>
          </a:p>
        </p:txBody>
      </p:sp>
    </p:spTree>
    <p:extLst>
      <p:ext uri="{BB962C8B-B14F-4D97-AF65-F5344CB8AC3E}">
        <p14:creationId xmlns:p14="http://schemas.microsoft.com/office/powerpoint/2010/main" val="240232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72</a:t>
            </a:fld>
            <a:endParaRPr lang="en-US"/>
          </a:p>
        </p:txBody>
      </p:sp>
    </p:spTree>
    <p:extLst>
      <p:ext uri="{BB962C8B-B14F-4D97-AF65-F5344CB8AC3E}">
        <p14:creationId xmlns:p14="http://schemas.microsoft.com/office/powerpoint/2010/main" val="2774426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73</a:t>
            </a:fld>
            <a:endParaRPr lang="en-US"/>
          </a:p>
        </p:txBody>
      </p:sp>
    </p:spTree>
    <p:extLst>
      <p:ext uri="{BB962C8B-B14F-4D97-AF65-F5344CB8AC3E}">
        <p14:creationId xmlns:p14="http://schemas.microsoft.com/office/powerpoint/2010/main" val="1695328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882BC3-AE5F-3043-9FCD-C1F199F164CC}" type="slidenum">
              <a:rPr lang="en-US" smtClean="0"/>
              <a:t>76</a:t>
            </a:fld>
            <a:endParaRPr lang="en-US"/>
          </a:p>
        </p:txBody>
      </p:sp>
    </p:spTree>
    <p:extLst>
      <p:ext uri="{BB962C8B-B14F-4D97-AF65-F5344CB8AC3E}">
        <p14:creationId xmlns:p14="http://schemas.microsoft.com/office/powerpoint/2010/main" val="1858672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4100797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16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4290412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9483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268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792467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405056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1"/>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574646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4224084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9"/>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082655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538363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388611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4133812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213228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106973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684189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919014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844904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064865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1"/>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88622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4157083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9"/>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7"/>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9"/>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758375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29534658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89750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672942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9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4196336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339153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941662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2"/>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405424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8504968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294618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1489975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98531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1348371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10462" y="5002207"/>
            <a:ext cx="5435605" cy="1517126"/>
          </a:xfrm>
          <a:prstGeom prst="rect">
            <a:avLst/>
          </a:prstGeom>
        </p:spPr>
        <p:txBody>
          <a:bodyPr anchor="t" anchorCtr="0">
            <a:noAutofit/>
          </a:bodyPr>
          <a:lstStyle>
            <a:lvl1pPr algn="l">
              <a:lnSpc>
                <a:spcPts val="3800"/>
              </a:lnSpc>
              <a:defRPr sz="3600"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611269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749862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55510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169863" y="5335064"/>
            <a:ext cx="8796337"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7399322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65836" y="2788254"/>
            <a:ext cx="5155767" cy="1286933"/>
          </a:xfrm>
          <a:prstGeom prst="rect">
            <a:avLst/>
          </a:prstGeom>
        </p:spPr>
        <p:txBody>
          <a:bodyPr vert="horz" lIns="0" tIns="0" rIns="0" bIns="0"/>
          <a:lstStyle>
            <a:lvl1pPr marL="0" indent="0">
              <a:lnSpc>
                <a:spcPts val="4500"/>
              </a:lnSpc>
              <a:spcBef>
                <a:spcPts val="0"/>
              </a:spcBef>
              <a:buFontTx/>
              <a:buNone/>
              <a:defRPr sz="5500" b="1" cap="none"/>
            </a:lvl1pPr>
            <a:lvl2pPr marL="457200" indent="0">
              <a:lnSpc>
                <a:spcPts val="4500"/>
              </a:lnSpc>
              <a:spcBef>
                <a:spcPts val="0"/>
              </a:spcBef>
              <a:buFontTx/>
              <a:buNone/>
              <a:defRPr sz="5500" cap="all"/>
            </a:lvl2pPr>
            <a:lvl3pPr marL="914400" indent="0">
              <a:lnSpc>
                <a:spcPts val="4500"/>
              </a:lnSpc>
              <a:spcBef>
                <a:spcPts val="0"/>
              </a:spcBef>
              <a:buFontTx/>
              <a:buNone/>
              <a:defRPr sz="5500" cap="all"/>
            </a:lvl3pPr>
            <a:lvl4pPr marL="1371600" indent="0">
              <a:lnSpc>
                <a:spcPts val="4500"/>
              </a:lnSpc>
              <a:spcBef>
                <a:spcPts val="0"/>
              </a:spcBef>
              <a:buFontTx/>
              <a:buNone/>
              <a:defRPr sz="5500" cap="all"/>
            </a:lvl4pPr>
            <a:lvl5pPr marL="1828800" indent="0">
              <a:lnSpc>
                <a:spcPts val="4500"/>
              </a:lnSpc>
              <a:spcBef>
                <a:spcPts val="0"/>
              </a:spcBef>
              <a:buFontTx/>
              <a:buNone/>
              <a:defRPr sz="5500" cap="all"/>
            </a:lvl5pPr>
          </a:lstStyle>
          <a:p>
            <a:pPr lvl="0"/>
            <a:r>
              <a:rPr lang="en-US" dirty="0"/>
              <a:t>Insert Report Title Here</a:t>
            </a:r>
          </a:p>
        </p:txBody>
      </p:sp>
      <p:sp>
        <p:nvSpPr>
          <p:cNvPr id="7" name="Text Placeholder 6"/>
          <p:cNvSpPr>
            <a:spLocks noGrp="1"/>
          </p:cNvSpPr>
          <p:nvPr>
            <p:ph type="body" sz="quarter" idx="11" hasCustomPrompt="1"/>
          </p:nvPr>
        </p:nvSpPr>
        <p:spPr>
          <a:xfrm>
            <a:off x="2610577" y="3960348"/>
            <a:ext cx="6211690" cy="1585314"/>
          </a:xfrm>
          <a:prstGeom prst="rect">
            <a:avLst/>
          </a:prstGeom>
        </p:spPr>
        <p:txBody>
          <a:bodyPr vert="horz" lIns="0" tIns="0" rIns="0" bIns="0"/>
          <a:lstStyle>
            <a:lvl1pPr marL="0" indent="0">
              <a:spcBef>
                <a:spcPts val="0"/>
              </a:spcBef>
              <a:buFontTx/>
              <a:buNone/>
              <a:defRPr sz="3200" b="1" cap="none" baseline="0">
                <a:solidFill>
                  <a:srgbClr val="508ABA"/>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US" sz="2600" dirty="0">
                <a:latin typeface="+mn-lt"/>
                <a:cs typeface="Trebuchet MS"/>
              </a:rPr>
              <a:t>Insert Subhead Text Here</a:t>
            </a:r>
          </a:p>
        </p:txBody>
      </p:sp>
    </p:spTree>
    <p:extLst>
      <p:ext uri="{BB962C8B-B14F-4D97-AF65-F5344CB8AC3E}">
        <p14:creationId xmlns:p14="http://schemas.microsoft.com/office/powerpoint/2010/main" val="250473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1636" y="460182"/>
            <a:ext cx="8805334"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15454" y="1806854"/>
            <a:ext cx="8805334"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321734" y="6621463"/>
            <a:ext cx="55626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329142" y="6189666"/>
            <a:ext cx="1719791"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Small Report Title Goes Here</a:t>
            </a:r>
          </a:p>
        </p:txBody>
      </p:sp>
    </p:spTree>
    <p:extLst>
      <p:ext uri="{BB962C8B-B14F-4D97-AF65-F5344CB8AC3E}">
        <p14:creationId xmlns:p14="http://schemas.microsoft.com/office/powerpoint/2010/main" val="2251128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278282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F9D6DC-8C4E-4599-BF21-177D7E9FD0B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877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5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133" y="567940"/>
            <a:ext cx="5510261" cy="994545"/>
          </a:xfrm>
          <a:prstGeom prst="rect">
            <a:avLst/>
          </a:prstGeom>
        </p:spPr>
        <p:txBody>
          <a:bodyPr/>
          <a:lstStyle>
            <a:lvl1pPr algn="l">
              <a:defRPr spc="-100">
                <a:solidFill>
                  <a:srgbClr val="3775A2"/>
                </a:solidFill>
                <a:latin typeface="Trebuchet MS"/>
                <a:cs typeface="Trebuchet MS"/>
              </a:defRPr>
            </a:lvl1pPr>
          </a:lstStyle>
          <a:p>
            <a:r>
              <a:rPr lang="en-US" dirty="0"/>
              <a:t>Sample Page Layout</a:t>
            </a:r>
          </a:p>
        </p:txBody>
      </p:sp>
      <p:sp>
        <p:nvSpPr>
          <p:cNvPr id="3" name="Subtitle 2"/>
          <p:cNvSpPr>
            <a:spLocks noGrp="1"/>
          </p:cNvSpPr>
          <p:nvPr>
            <p:ph type="subTitle" idx="1" hasCustomPrompt="1"/>
          </p:nvPr>
        </p:nvSpPr>
        <p:spPr>
          <a:xfrm>
            <a:off x="616527" y="368684"/>
            <a:ext cx="5910503"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Sample Pre-Head</a:t>
            </a:r>
          </a:p>
        </p:txBody>
      </p:sp>
      <p:sp>
        <p:nvSpPr>
          <p:cNvPr id="5" name="Footer Placeholder 4"/>
          <p:cNvSpPr>
            <a:spLocks noGrp="1"/>
          </p:cNvSpPr>
          <p:nvPr>
            <p:ph type="ftr" sz="quarter" idx="11"/>
          </p:nvPr>
        </p:nvSpPr>
        <p:spPr>
          <a:xfrm>
            <a:off x="479064" y="6410229"/>
            <a:ext cx="6963906" cy="365125"/>
          </a:xfrm>
          <a:prstGeom prst="rect">
            <a:avLst/>
          </a:prstGeom>
        </p:spPr>
        <p:txBody>
          <a:bodyPr/>
          <a:lstStyle>
            <a:lvl1pPr>
              <a:defRPr sz="900">
                <a:solidFill>
                  <a:schemeClr val="bg1"/>
                </a:solidFill>
                <a:latin typeface="Trebuchet MS"/>
                <a:cs typeface="Trebuchet MS"/>
              </a:defRPr>
            </a:lvl1pPr>
          </a:lstStyle>
          <a:p>
            <a:endParaRPr lang="en-US" dirty="0"/>
          </a:p>
        </p:txBody>
      </p:sp>
      <p:sp>
        <p:nvSpPr>
          <p:cNvPr id="9" name="Text Placeholder 8"/>
          <p:cNvSpPr>
            <a:spLocks noGrp="1"/>
          </p:cNvSpPr>
          <p:nvPr>
            <p:ph type="body" sz="quarter" idx="13" hasCustomPrompt="1"/>
          </p:nvPr>
        </p:nvSpPr>
        <p:spPr>
          <a:xfrm>
            <a:off x="601664" y="1809172"/>
            <a:ext cx="4716942" cy="2624283"/>
          </a:xfrm>
          <a:prstGeom prst="rect">
            <a:avLst/>
          </a:prstGeom>
        </p:spPr>
        <p:txBody>
          <a:bodyPr vert="horz"/>
          <a:lstStyle>
            <a:lvl1pPr marL="0" indent="0">
              <a:buFontTx/>
              <a:buNone/>
              <a:defRPr sz="2200">
                <a:latin typeface="Trebuchet MS"/>
                <a:cs typeface="Trebuchet MS"/>
              </a:defRPr>
            </a:lvl1pPr>
          </a:lstStyle>
          <a:p>
            <a:pPr lvl="0"/>
            <a:r>
              <a:rPr lang="en-US" dirty="0"/>
              <a:t>In 2014, the VAB released a study called “What’s Driving Digital?” which looked at the impact of monthly TV spend on the website traffic of 75 “pure-play” Internet brands such as Priceline, </a:t>
            </a:r>
            <a:r>
              <a:rPr lang="en-US" dirty="0" err="1"/>
              <a:t>E*Trade</a:t>
            </a:r>
            <a:r>
              <a:rPr lang="en-US" dirty="0"/>
              <a:t> and </a:t>
            </a:r>
            <a:r>
              <a:rPr lang="en-US" dirty="0" err="1"/>
              <a:t>Match.com</a:t>
            </a:r>
            <a:r>
              <a:rPr lang="en-US" dirty="0"/>
              <a:t> to name just a few.</a:t>
            </a:r>
          </a:p>
          <a:p>
            <a:pPr lvl="0"/>
            <a:r>
              <a:rPr lang="en-US" dirty="0"/>
              <a:t> </a:t>
            </a:r>
          </a:p>
        </p:txBody>
      </p:sp>
      <p:sp>
        <p:nvSpPr>
          <p:cNvPr id="10" name="Text Placeholder 8"/>
          <p:cNvSpPr>
            <a:spLocks noGrp="1"/>
          </p:cNvSpPr>
          <p:nvPr>
            <p:ph type="body" sz="quarter" idx="14" hasCustomPrompt="1"/>
          </p:nvPr>
        </p:nvSpPr>
        <p:spPr>
          <a:xfrm>
            <a:off x="616527" y="4640118"/>
            <a:ext cx="4716942" cy="1363519"/>
          </a:xfrm>
          <a:prstGeom prst="rect">
            <a:avLst/>
          </a:prstGeom>
        </p:spPr>
        <p:txBody>
          <a:bodyPr vert="horz"/>
          <a:lstStyle>
            <a:lvl1pPr marL="0" indent="0">
              <a:buFontTx/>
              <a:buNone/>
              <a:defRPr sz="1800">
                <a:latin typeface="Trebuchet MS"/>
                <a:cs typeface="Trebuchet MS"/>
              </a:defRPr>
            </a:lvl1pPr>
          </a:lstStyle>
          <a:p>
            <a:pPr lvl="0"/>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p>
          <a:p>
            <a:pPr lvl="0"/>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a:t>
            </a:r>
            <a:endParaRPr lang="en-US" dirty="0"/>
          </a:p>
        </p:txBody>
      </p:sp>
      <p:sp>
        <p:nvSpPr>
          <p:cNvPr id="11" name="Subtitle 2"/>
          <p:cNvSpPr txBox="1">
            <a:spLocks/>
          </p:cNvSpPr>
          <p:nvPr userDrawn="1"/>
        </p:nvSpPr>
        <p:spPr>
          <a:xfrm>
            <a:off x="8412018" y="6309349"/>
            <a:ext cx="554952" cy="417563"/>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21AD1E46-6C0E-2740-8AE4-E7555976E32C}" type="slidenum">
              <a:rPr lang="en-US" smtClean="0">
                <a:latin typeface="Trebuchet MS"/>
                <a:cs typeface="Trebuchet MS"/>
              </a:rPr>
              <a:pPr algn="ctr"/>
              <a:t>‹#›</a:t>
            </a:fld>
            <a:endParaRPr lang="en-US" dirty="0">
              <a:latin typeface="Trebuchet MS"/>
              <a:cs typeface="Trebuchet MS"/>
            </a:endParaRPr>
          </a:p>
        </p:txBody>
      </p:sp>
    </p:spTree>
    <p:extLst>
      <p:ext uri="{BB962C8B-B14F-4D97-AF65-F5344CB8AC3E}">
        <p14:creationId xmlns:p14="http://schemas.microsoft.com/office/powerpoint/2010/main" val="3548640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jpg"/><Relationship Id="rId5" Type="http://schemas.openxmlformats.org/officeDocument/2006/relationships/theme" Target="../theme/theme10.xml"/><Relationship Id="rId4" Type="http://schemas.openxmlformats.org/officeDocument/2006/relationships/slideLayout" Target="../slideLayouts/slideLayout4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jpg"/><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4.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4.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7.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KOA:Users:kenanderson:Desktop:Projects:Cable%20First:images:CABLE1STa.jpg" TargetMode="Externa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8.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KOA:Users:kenanderson:Desktop:Projects:Cable%20First:images:CABLE1STa.jpg" TargetMode="Externa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875255103"/>
      </p:ext>
    </p:extLst>
  </p:cSld>
  <p:clrMap bg1="lt1" tx1="dk1" bg2="lt2" tx2="dk2" accent1="accent1" accent2="accent2" accent3="accent3" accent4="accent4" accent5="accent5" accent6="accent6" hlink="hlink" folHlink="folHlink"/>
  <p:sldLayoutIdLst>
    <p:sldLayoutId id="2147483651" r:id="rId1"/>
    <p:sldLayoutId id="2147483654"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238296157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cs typeface="Trebuchet MS"/>
              </a:rPr>
              <a:pPr algn="r"/>
              <a:t>‹#›</a:t>
            </a:fld>
            <a:endParaRPr lang="en-US" sz="1000" dirty="0">
              <a:solidFill>
                <a:srgbClr val="508ABA"/>
              </a:solidFill>
              <a:cs typeface="Trebuchet MS"/>
            </a:endParaRPr>
          </a:p>
        </p:txBody>
      </p:sp>
    </p:spTree>
    <p:extLst>
      <p:ext uri="{BB962C8B-B14F-4D97-AF65-F5344CB8AC3E}">
        <p14:creationId xmlns:p14="http://schemas.microsoft.com/office/powerpoint/2010/main" val="352074919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066958960"/>
      </p:ext>
    </p:extLst>
  </p:cSld>
  <p:clrMap bg1="lt1" tx1="dk1" bg2="lt2" tx2="dk2" accent1="accent1" accent2="accent2" accent3="accent3" accent4="accent4" accent5="accent5" accent6="accent6" hlink="hlink" folHlink="folHlink"/>
  <p:sldLayoutIdLst>
    <p:sldLayoutId id="2147483653"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1578624209"/>
      </p:ext>
    </p:extLst>
  </p:cSld>
  <p:clrMap bg1="lt1" tx1="dk1" bg2="lt2" tx2="dk2" accent1="accent1" accent2="accent2" accent3="accent3" accent4="accent4" accent5="accent5" accent6="accent6" hlink="hlink" folHlink="folHlink"/>
  <p:sldLayoutIdLst>
    <p:sldLayoutId id="2147483656" r:id="rId1"/>
    <p:sldLayoutId id="2147483714" r:id="rId2"/>
  </p:sldLayoutIdLst>
  <p:hf hdr="0" ftr="0" dt="0"/>
  <p:txStyles>
    <p:titleStyle>
      <a:lvl1pPr algn="l" defTabSz="457200" rtl="0" eaLnBrk="1" latinLnBrk="0" hangingPunct="1">
        <a:spcBef>
          <a:spcPct val="0"/>
        </a:spcBef>
        <a:buNone/>
        <a:defRPr sz="6000" kern="1200" spc="-100">
          <a:solidFill>
            <a:srgbClr val="3775A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427836731"/>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2"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069109067"/>
      </p:ext>
    </p:extLst>
  </p:cSld>
  <p:clrMap bg1="lt1" tx1="dk1" bg2="lt2" tx2="dk2" accent1="accent1" accent2="accent2" accent3="accent3" accent4="accent4" accent5="accent5" accent6="accent6" hlink="hlink" folHlink="folHlink"/>
  <p:sldLayoutIdLst>
    <p:sldLayoutId id="2147483664" r:id="rId1"/>
    <p:sldLayoutId id="214748366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3874065481"/>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71"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4" name="Picture 7" descr="KOA:Users:kenanderson:Desktop:Projects:Cable First:images:CABLE1STa.jpg"/>
          <p:cNvPicPr>
            <a:picLocks noChangeAspect="1" noChangeArrowheads="1"/>
          </p:cNvPicPr>
          <p:nvPr userDrawn="1"/>
        </p:nvPicPr>
        <p:blipFill>
          <a:blip r:embed="rId13" r:link="rId14"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5617511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4" name="Picture 7" descr="KOA:Users:kenanderson:Desktop:Projects:Cable First:images:CABLE1STa.jpg"/>
          <p:cNvPicPr>
            <a:picLocks noChangeAspect="1" noChangeArrowheads="1"/>
          </p:cNvPicPr>
          <p:nvPr userDrawn="1"/>
        </p:nvPicPr>
        <p:blipFill>
          <a:blip r:embed="rId13" r:link="rId14" cstate="screen">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dirty="0">
              <a:solidFill>
                <a:srgbClr val="508ABA"/>
              </a:solidFill>
              <a:latin typeface="Trebuchet MS"/>
              <a:cs typeface="Trebuchet MS"/>
            </a:endParaRPr>
          </a:p>
        </p:txBody>
      </p:sp>
    </p:spTree>
    <p:extLst>
      <p:ext uri="{BB962C8B-B14F-4D97-AF65-F5344CB8AC3E}">
        <p14:creationId xmlns:p14="http://schemas.microsoft.com/office/powerpoint/2010/main" val="8418112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8412018" y="6620933"/>
            <a:ext cx="554952"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cs typeface="Trebuchet MS"/>
              </a:rPr>
              <a:pPr algn="r"/>
              <a:t>‹#›</a:t>
            </a:fld>
            <a:endParaRPr lang="en-US" sz="1000" dirty="0">
              <a:solidFill>
                <a:srgbClr val="508ABA"/>
              </a:solidFill>
              <a:cs typeface="Trebuchet MS"/>
            </a:endParaRPr>
          </a:p>
        </p:txBody>
      </p:sp>
    </p:spTree>
    <p:extLst>
      <p:ext uri="{BB962C8B-B14F-4D97-AF65-F5344CB8AC3E}">
        <p14:creationId xmlns:p14="http://schemas.microsoft.com/office/powerpoint/2010/main" val="1706253013"/>
      </p:ext>
    </p:extLst>
  </p:cSld>
  <p:clrMap bg1="lt1" tx1="dk1" bg2="lt2" tx2="dk2" accent1="accent1" accent2="accent2" accent3="accent3" accent4="accent4" accent5="accent5" accent6="accent6" hlink="hlink" folHlink="folHlink"/>
  <p:sldLayoutIdLst>
    <p:sldLayoutId id="2147483711" r:id="rId1"/>
    <p:sldLayoutId id="2147483712"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3" Type="http://schemas.openxmlformats.org/officeDocument/2006/relationships/image" Target="../media/image135.png"/><Relationship Id="rId18" Type="http://schemas.openxmlformats.org/officeDocument/2006/relationships/image" Target="../media/image140.png"/><Relationship Id="rId26" Type="http://schemas.openxmlformats.org/officeDocument/2006/relationships/image" Target="../media/image148.png"/><Relationship Id="rId39" Type="http://schemas.openxmlformats.org/officeDocument/2006/relationships/image" Target="../media/image161.png"/><Relationship Id="rId21" Type="http://schemas.openxmlformats.org/officeDocument/2006/relationships/image" Target="../media/image143.png"/><Relationship Id="rId34" Type="http://schemas.openxmlformats.org/officeDocument/2006/relationships/image" Target="../media/image156.png"/><Relationship Id="rId42" Type="http://schemas.openxmlformats.org/officeDocument/2006/relationships/image" Target="../media/image164.png"/><Relationship Id="rId47" Type="http://schemas.openxmlformats.org/officeDocument/2006/relationships/image" Target="../media/image169.png"/><Relationship Id="rId50" Type="http://schemas.openxmlformats.org/officeDocument/2006/relationships/image" Target="../media/image172.png"/><Relationship Id="rId55" Type="http://schemas.openxmlformats.org/officeDocument/2006/relationships/image" Target="../media/image177.png"/><Relationship Id="rId63" Type="http://schemas.openxmlformats.org/officeDocument/2006/relationships/image" Target="../media/image185.png"/><Relationship Id="rId68" Type="http://schemas.openxmlformats.org/officeDocument/2006/relationships/image" Target="../media/image190.png"/><Relationship Id="rId76" Type="http://schemas.openxmlformats.org/officeDocument/2006/relationships/image" Target="../media/image198.png"/><Relationship Id="rId7" Type="http://schemas.openxmlformats.org/officeDocument/2006/relationships/image" Target="../media/image129.png"/><Relationship Id="rId71" Type="http://schemas.openxmlformats.org/officeDocument/2006/relationships/image" Target="../media/image193.png"/><Relationship Id="rId2" Type="http://schemas.openxmlformats.org/officeDocument/2006/relationships/image" Target="../media/image124.png"/><Relationship Id="rId16" Type="http://schemas.openxmlformats.org/officeDocument/2006/relationships/image" Target="../media/image138.png"/><Relationship Id="rId29" Type="http://schemas.openxmlformats.org/officeDocument/2006/relationships/image" Target="../media/image151.png"/><Relationship Id="rId11" Type="http://schemas.openxmlformats.org/officeDocument/2006/relationships/image" Target="../media/image133.png"/><Relationship Id="rId24" Type="http://schemas.openxmlformats.org/officeDocument/2006/relationships/image" Target="../media/image146.png"/><Relationship Id="rId32" Type="http://schemas.openxmlformats.org/officeDocument/2006/relationships/image" Target="../media/image154.png"/><Relationship Id="rId37" Type="http://schemas.openxmlformats.org/officeDocument/2006/relationships/image" Target="../media/image159.png"/><Relationship Id="rId40" Type="http://schemas.openxmlformats.org/officeDocument/2006/relationships/image" Target="../media/image162.png"/><Relationship Id="rId45" Type="http://schemas.openxmlformats.org/officeDocument/2006/relationships/image" Target="../media/image167.png"/><Relationship Id="rId53" Type="http://schemas.openxmlformats.org/officeDocument/2006/relationships/image" Target="../media/image175.png"/><Relationship Id="rId58" Type="http://schemas.openxmlformats.org/officeDocument/2006/relationships/image" Target="../media/image180.png"/><Relationship Id="rId66" Type="http://schemas.openxmlformats.org/officeDocument/2006/relationships/image" Target="../media/image188.png"/><Relationship Id="rId74" Type="http://schemas.openxmlformats.org/officeDocument/2006/relationships/image" Target="../media/image196.pn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png"/><Relationship Id="rId36" Type="http://schemas.openxmlformats.org/officeDocument/2006/relationships/image" Target="../media/image158.png"/><Relationship Id="rId49" Type="http://schemas.openxmlformats.org/officeDocument/2006/relationships/image" Target="../media/image171.png"/><Relationship Id="rId57" Type="http://schemas.openxmlformats.org/officeDocument/2006/relationships/image" Target="../media/image179.png"/><Relationship Id="rId61" Type="http://schemas.openxmlformats.org/officeDocument/2006/relationships/image" Target="../media/image183.png"/><Relationship Id="rId10" Type="http://schemas.openxmlformats.org/officeDocument/2006/relationships/image" Target="../media/image132.png"/><Relationship Id="rId19" Type="http://schemas.openxmlformats.org/officeDocument/2006/relationships/image" Target="../media/image141.png"/><Relationship Id="rId31" Type="http://schemas.openxmlformats.org/officeDocument/2006/relationships/image" Target="../media/image153.png"/><Relationship Id="rId44" Type="http://schemas.openxmlformats.org/officeDocument/2006/relationships/image" Target="../media/image166.jpeg"/><Relationship Id="rId52" Type="http://schemas.openxmlformats.org/officeDocument/2006/relationships/image" Target="../media/image174.png"/><Relationship Id="rId60" Type="http://schemas.openxmlformats.org/officeDocument/2006/relationships/image" Target="../media/image182.png"/><Relationship Id="rId65" Type="http://schemas.openxmlformats.org/officeDocument/2006/relationships/image" Target="../media/image187.png"/><Relationship Id="rId73" Type="http://schemas.openxmlformats.org/officeDocument/2006/relationships/image" Target="../media/image195.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 Id="rId27" Type="http://schemas.openxmlformats.org/officeDocument/2006/relationships/image" Target="../media/image149.png"/><Relationship Id="rId30" Type="http://schemas.openxmlformats.org/officeDocument/2006/relationships/image" Target="../media/image152.png"/><Relationship Id="rId35" Type="http://schemas.openxmlformats.org/officeDocument/2006/relationships/image" Target="../media/image157.png"/><Relationship Id="rId43" Type="http://schemas.openxmlformats.org/officeDocument/2006/relationships/image" Target="../media/image165.png"/><Relationship Id="rId48" Type="http://schemas.openxmlformats.org/officeDocument/2006/relationships/image" Target="../media/image170.png"/><Relationship Id="rId56" Type="http://schemas.openxmlformats.org/officeDocument/2006/relationships/image" Target="../media/image178.png"/><Relationship Id="rId64" Type="http://schemas.openxmlformats.org/officeDocument/2006/relationships/image" Target="../media/image186.png"/><Relationship Id="rId69" Type="http://schemas.openxmlformats.org/officeDocument/2006/relationships/image" Target="../media/image191.png"/><Relationship Id="rId77" Type="http://schemas.openxmlformats.org/officeDocument/2006/relationships/image" Target="../media/image199.png"/><Relationship Id="rId8" Type="http://schemas.openxmlformats.org/officeDocument/2006/relationships/image" Target="../media/image130.png"/><Relationship Id="rId51" Type="http://schemas.openxmlformats.org/officeDocument/2006/relationships/image" Target="../media/image173.png"/><Relationship Id="rId72" Type="http://schemas.openxmlformats.org/officeDocument/2006/relationships/image" Target="../media/image194.png"/><Relationship Id="rId3" Type="http://schemas.openxmlformats.org/officeDocument/2006/relationships/image" Target="../media/image125.png"/><Relationship Id="rId12" Type="http://schemas.openxmlformats.org/officeDocument/2006/relationships/image" Target="../media/image134.png"/><Relationship Id="rId17" Type="http://schemas.openxmlformats.org/officeDocument/2006/relationships/image" Target="../media/image139.png"/><Relationship Id="rId25" Type="http://schemas.openxmlformats.org/officeDocument/2006/relationships/image" Target="../media/image147.png"/><Relationship Id="rId33" Type="http://schemas.openxmlformats.org/officeDocument/2006/relationships/image" Target="../media/image155.png"/><Relationship Id="rId38" Type="http://schemas.openxmlformats.org/officeDocument/2006/relationships/image" Target="../media/image160.png"/><Relationship Id="rId46" Type="http://schemas.openxmlformats.org/officeDocument/2006/relationships/image" Target="../media/image168.png"/><Relationship Id="rId59" Type="http://schemas.openxmlformats.org/officeDocument/2006/relationships/image" Target="../media/image181.png"/><Relationship Id="rId67" Type="http://schemas.openxmlformats.org/officeDocument/2006/relationships/image" Target="../media/image189.png"/><Relationship Id="rId20" Type="http://schemas.openxmlformats.org/officeDocument/2006/relationships/image" Target="../media/image142.png"/><Relationship Id="rId41" Type="http://schemas.openxmlformats.org/officeDocument/2006/relationships/image" Target="../media/image163.png"/><Relationship Id="rId54" Type="http://schemas.openxmlformats.org/officeDocument/2006/relationships/image" Target="../media/image176.png"/><Relationship Id="rId62" Type="http://schemas.openxmlformats.org/officeDocument/2006/relationships/image" Target="../media/image184.png"/><Relationship Id="rId70" Type="http://schemas.openxmlformats.org/officeDocument/2006/relationships/image" Target="../media/image192.png"/><Relationship Id="rId75" Type="http://schemas.openxmlformats.org/officeDocument/2006/relationships/image" Target="../media/image197.png"/><Relationship Id="rId1" Type="http://schemas.openxmlformats.org/officeDocument/2006/relationships/slideLayout" Target="../slideLayouts/slideLayout5.xml"/><Relationship Id="rId6" Type="http://schemas.openxmlformats.org/officeDocument/2006/relationships/image" Target="../media/image1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3" Type="http://schemas.openxmlformats.org/officeDocument/2006/relationships/image" Target="../media/image135.png"/><Relationship Id="rId18" Type="http://schemas.openxmlformats.org/officeDocument/2006/relationships/image" Target="../media/image140.png"/><Relationship Id="rId26" Type="http://schemas.openxmlformats.org/officeDocument/2006/relationships/image" Target="../media/image148.png"/><Relationship Id="rId39" Type="http://schemas.openxmlformats.org/officeDocument/2006/relationships/image" Target="../media/image161.png"/><Relationship Id="rId21" Type="http://schemas.openxmlformats.org/officeDocument/2006/relationships/image" Target="../media/image143.png"/><Relationship Id="rId34" Type="http://schemas.openxmlformats.org/officeDocument/2006/relationships/image" Target="../media/image156.png"/><Relationship Id="rId42" Type="http://schemas.openxmlformats.org/officeDocument/2006/relationships/image" Target="../media/image164.png"/><Relationship Id="rId47" Type="http://schemas.openxmlformats.org/officeDocument/2006/relationships/image" Target="../media/image169.png"/><Relationship Id="rId50" Type="http://schemas.openxmlformats.org/officeDocument/2006/relationships/image" Target="../media/image172.png"/><Relationship Id="rId55" Type="http://schemas.openxmlformats.org/officeDocument/2006/relationships/image" Target="../media/image177.png"/><Relationship Id="rId63" Type="http://schemas.openxmlformats.org/officeDocument/2006/relationships/image" Target="../media/image185.png"/><Relationship Id="rId68" Type="http://schemas.openxmlformats.org/officeDocument/2006/relationships/image" Target="../media/image190.png"/><Relationship Id="rId76" Type="http://schemas.openxmlformats.org/officeDocument/2006/relationships/image" Target="../media/image199.png"/><Relationship Id="rId7" Type="http://schemas.openxmlformats.org/officeDocument/2006/relationships/image" Target="../media/image129.png"/><Relationship Id="rId71" Type="http://schemas.openxmlformats.org/officeDocument/2006/relationships/image" Target="../media/image193.png"/><Relationship Id="rId2" Type="http://schemas.openxmlformats.org/officeDocument/2006/relationships/image" Target="../media/image124.png"/><Relationship Id="rId16" Type="http://schemas.openxmlformats.org/officeDocument/2006/relationships/image" Target="../media/image138.png"/><Relationship Id="rId29" Type="http://schemas.openxmlformats.org/officeDocument/2006/relationships/image" Target="../media/image151.png"/><Relationship Id="rId11" Type="http://schemas.openxmlformats.org/officeDocument/2006/relationships/image" Target="../media/image133.png"/><Relationship Id="rId24" Type="http://schemas.openxmlformats.org/officeDocument/2006/relationships/image" Target="../media/image146.png"/><Relationship Id="rId32" Type="http://schemas.openxmlformats.org/officeDocument/2006/relationships/image" Target="../media/image154.png"/><Relationship Id="rId37" Type="http://schemas.openxmlformats.org/officeDocument/2006/relationships/image" Target="../media/image159.png"/><Relationship Id="rId40" Type="http://schemas.openxmlformats.org/officeDocument/2006/relationships/image" Target="../media/image162.png"/><Relationship Id="rId45" Type="http://schemas.openxmlformats.org/officeDocument/2006/relationships/image" Target="../media/image167.png"/><Relationship Id="rId53" Type="http://schemas.openxmlformats.org/officeDocument/2006/relationships/image" Target="../media/image175.png"/><Relationship Id="rId58" Type="http://schemas.openxmlformats.org/officeDocument/2006/relationships/image" Target="../media/image180.png"/><Relationship Id="rId66" Type="http://schemas.openxmlformats.org/officeDocument/2006/relationships/image" Target="../media/image188.png"/><Relationship Id="rId74" Type="http://schemas.openxmlformats.org/officeDocument/2006/relationships/image" Target="../media/image195.pn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png"/><Relationship Id="rId36" Type="http://schemas.openxmlformats.org/officeDocument/2006/relationships/image" Target="../media/image158.png"/><Relationship Id="rId49" Type="http://schemas.openxmlformats.org/officeDocument/2006/relationships/image" Target="../media/image171.png"/><Relationship Id="rId57" Type="http://schemas.openxmlformats.org/officeDocument/2006/relationships/image" Target="../media/image179.png"/><Relationship Id="rId61" Type="http://schemas.openxmlformats.org/officeDocument/2006/relationships/image" Target="../media/image183.png"/><Relationship Id="rId10" Type="http://schemas.openxmlformats.org/officeDocument/2006/relationships/image" Target="../media/image132.png"/><Relationship Id="rId19" Type="http://schemas.openxmlformats.org/officeDocument/2006/relationships/image" Target="../media/image141.png"/><Relationship Id="rId31" Type="http://schemas.openxmlformats.org/officeDocument/2006/relationships/image" Target="../media/image153.png"/><Relationship Id="rId44" Type="http://schemas.openxmlformats.org/officeDocument/2006/relationships/image" Target="../media/image166.jpeg"/><Relationship Id="rId52" Type="http://schemas.openxmlformats.org/officeDocument/2006/relationships/image" Target="../media/image174.png"/><Relationship Id="rId60" Type="http://schemas.openxmlformats.org/officeDocument/2006/relationships/image" Target="../media/image182.png"/><Relationship Id="rId65" Type="http://schemas.openxmlformats.org/officeDocument/2006/relationships/image" Target="../media/image187.png"/><Relationship Id="rId73" Type="http://schemas.openxmlformats.org/officeDocument/2006/relationships/image" Target="../media/image196.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 Id="rId27" Type="http://schemas.openxmlformats.org/officeDocument/2006/relationships/image" Target="../media/image149.png"/><Relationship Id="rId30" Type="http://schemas.openxmlformats.org/officeDocument/2006/relationships/image" Target="../media/image152.png"/><Relationship Id="rId35" Type="http://schemas.openxmlformats.org/officeDocument/2006/relationships/image" Target="../media/image157.png"/><Relationship Id="rId43" Type="http://schemas.openxmlformats.org/officeDocument/2006/relationships/image" Target="../media/image165.png"/><Relationship Id="rId48" Type="http://schemas.openxmlformats.org/officeDocument/2006/relationships/image" Target="../media/image170.png"/><Relationship Id="rId56" Type="http://schemas.openxmlformats.org/officeDocument/2006/relationships/image" Target="../media/image178.png"/><Relationship Id="rId64" Type="http://schemas.openxmlformats.org/officeDocument/2006/relationships/image" Target="../media/image186.png"/><Relationship Id="rId69" Type="http://schemas.openxmlformats.org/officeDocument/2006/relationships/image" Target="../media/image191.png"/><Relationship Id="rId8" Type="http://schemas.openxmlformats.org/officeDocument/2006/relationships/image" Target="../media/image130.png"/><Relationship Id="rId51" Type="http://schemas.openxmlformats.org/officeDocument/2006/relationships/image" Target="../media/image173.png"/><Relationship Id="rId72" Type="http://schemas.openxmlformats.org/officeDocument/2006/relationships/image" Target="../media/image194.png"/><Relationship Id="rId3" Type="http://schemas.openxmlformats.org/officeDocument/2006/relationships/image" Target="../media/image125.png"/><Relationship Id="rId12" Type="http://schemas.openxmlformats.org/officeDocument/2006/relationships/image" Target="../media/image134.png"/><Relationship Id="rId17" Type="http://schemas.openxmlformats.org/officeDocument/2006/relationships/image" Target="../media/image139.png"/><Relationship Id="rId25" Type="http://schemas.openxmlformats.org/officeDocument/2006/relationships/image" Target="../media/image147.png"/><Relationship Id="rId33" Type="http://schemas.openxmlformats.org/officeDocument/2006/relationships/image" Target="../media/image155.png"/><Relationship Id="rId38" Type="http://schemas.openxmlformats.org/officeDocument/2006/relationships/image" Target="../media/image160.png"/><Relationship Id="rId46" Type="http://schemas.openxmlformats.org/officeDocument/2006/relationships/image" Target="../media/image168.png"/><Relationship Id="rId59" Type="http://schemas.openxmlformats.org/officeDocument/2006/relationships/image" Target="../media/image181.png"/><Relationship Id="rId67" Type="http://schemas.openxmlformats.org/officeDocument/2006/relationships/image" Target="../media/image189.png"/><Relationship Id="rId20" Type="http://schemas.openxmlformats.org/officeDocument/2006/relationships/image" Target="../media/image142.png"/><Relationship Id="rId41" Type="http://schemas.openxmlformats.org/officeDocument/2006/relationships/image" Target="../media/image163.png"/><Relationship Id="rId54" Type="http://schemas.openxmlformats.org/officeDocument/2006/relationships/image" Target="../media/image176.png"/><Relationship Id="rId62" Type="http://schemas.openxmlformats.org/officeDocument/2006/relationships/image" Target="../media/image184.png"/><Relationship Id="rId70" Type="http://schemas.openxmlformats.org/officeDocument/2006/relationships/image" Target="../media/image192.png"/><Relationship Id="rId75" Type="http://schemas.openxmlformats.org/officeDocument/2006/relationships/image" Target="../media/image198.png"/><Relationship Id="rId1" Type="http://schemas.openxmlformats.org/officeDocument/2006/relationships/slideLayout" Target="../slideLayouts/slideLayout5.xml"/><Relationship Id="rId6" Type="http://schemas.openxmlformats.org/officeDocument/2006/relationships/image" Target="../media/image128.png"/></Relationships>
</file>

<file path=ppt/slides/_rels/slide1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hyperlink" Target="https://www.mediapost.com/publications/article/303368/hulu-live-could-pull-in-500-million-in-yearly-rev.html" TargetMode="External"/><Relationship Id="rId3" Type="http://schemas.openxmlformats.org/officeDocument/2006/relationships/image" Target="../media/image204.png"/><Relationship Id="rId7" Type="http://schemas.openxmlformats.org/officeDocument/2006/relationships/image" Target="../media/image207.png"/><Relationship Id="rId12" Type="http://schemas.openxmlformats.org/officeDocument/2006/relationships/hyperlink" Target="https://infogram.com/hulu-ad-revenue-distribution-1g6qo2qoz6z6m78" TargetMode="External"/><Relationship Id="rId2" Type="http://schemas.openxmlformats.org/officeDocument/2006/relationships/image" Target="../media/image203.png"/><Relationship Id="rId1" Type="http://schemas.openxmlformats.org/officeDocument/2006/relationships/slideLayout" Target="../slideLayouts/slideLayout5.xml"/><Relationship Id="rId6" Type="http://schemas.openxmlformats.org/officeDocument/2006/relationships/hyperlink" Target="http://hitwise.connexity.com/rs/371-PLE-119/images/Streaming_Video_Audiences_Report.pdf?aliId=10794171" TargetMode="External"/><Relationship Id="rId11" Type="http://schemas.openxmlformats.org/officeDocument/2006/relationships/hyperlink" Target="http://variety.com/2017/digital/news/hulu-2017-content-spending-2-5-billion-1202558912/" TargetMode="External"/><Relationship Id="rId5" Type="http://schemas.openxmlformats.org/officeDocument/2006/relationships/image" Target="../media/image206.png"/><Relationship Id="rId10" Type="http://schemas.openxmlformats.org/officeDocument/2006/relationships/hyperlink" Target="https://www.thevideoink.com/2017/11/09/hulu-continues-strategy-target-younger-audiences/" TargetMode="External"/><Relationship Id="rId4" Type="http://schemas.openxmlformats.org/officeDocument/2006/relationships/image" Target="../media/image205.png"/><Relationship Id="rId9" Type="http://schemas.openxmlformats.org/officeDocument/2006/relationships/hyperlink" Target="http://www.hulu.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5.xml"/><Relationship Id="rId5" Type="http://schemas.openxmlformats.org/officeDocument/2006/relationships/image" Target="../media/image210.png"/><Relationship Id="rId4" Type="http://schemas.openxmlformats.org/officeDocument/2006/relationships/hyperlink" Target="https://www.hulu.com/advertising/ad-product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18" Type="http://schemas.openxmlformats.org/officeDocument/2006/relationships/hyperlink" Target="http://www.broadcastingcable.com/news/programming/ad-supported-networks-sharpen-their-strategy/166428" TargetMode="External"/><Relationship Id="rId3" Type="http://schemas.openxmlformats.org/officeDocument/2006/relationships/hyperlink" Target="https://techcrunch.com/2017/10/17/free-streaming-tv-service-pluto-tv-raises-8-3m-in-new-round-led-by-samsung/" TargetMode="External"/><Relationship Id="rId7" Type="http://schemas.openxmlformats.org/officeDocument/2006/relationships/image" Target="../media/image213.png"/><Relationship Id="rId12" Type="http://schemas.openxmlformats.org/officeDocument/2006/relationships/image" Target="../media/image218.png"/><Relationship Id="rId17" Type="http://schemas.openxmlformats.org/officeDocument/2006/relationships/image" Target="../media/image223.png"/><Relationship Id="rId2" Type="http://schemas.openxmlformats.org/officeDocument/2006/relationships/image" Target="../media/image211.png"/><Relationship Id="rId16" Type="http://schemas.openxmlformats.org/officeDocument/2006/relationships/image" Target="../media/image222.png"/><Relationship Id="rId1" Type="http://schemas.openxmlformats.org/officeDocument/2006/relationships/slideLayout" Target="../slideLayouts/slideLayout5.x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hyperlink" Target="https://www.alexa.com/siteinfo/pluto.tv" TargetMode="External"/><Relationship Id="rId15" Type="http://schemas.openxmlformats.org/officeDocument/2006/relationships/image" Target="../media/image221.png"/><Relationship Id="rId10" Type="http://schemas.openxmlformats.org/officeDocument/2006/relationships/image" Target="../media/image216.png"/><Relationship Id="rId19" Type="http://schemas.openxmlformats.org/officeDocument/2006/relationships/hyperlink" Target="http://variety.com/2016/digital/global/pluto-tv-30-million-funding-prosieben-scripps-networks-1201886914/" TargetMode="External"/><Relationship Id="rId4" Type="http://schemas.openxmlformats.org/officeDocument/2006/relationships/hyperlink" Target="http://www.pluto.tv/" TargetMode="External"/><Relationship Id="rId9" Type="http://schemas.openxmlformats.org/officeDocument/2006/relationships/image" Target="../media/image215.png"/><Relationship Id="rId14" Type="http://schemas.openxmlformats.org/officeDocument/2006/relationships/image" Target="../media/image220.png"/></Relationships>
</file>

<file path=ppt/slides/_rels/slide19.xml.rels><?xml version="1.0" encoding="UTF-8" standalone="yes"?>
<Relationships xmlns="http://schemas.openxmlformats.org/package/2006/relationships"><Relationship Id="rId3" Type="http://schemas.openxmlformats.org/officeDocument/2006/relationships/hyperlink" Target="http://www.multichannel.com/news/advanced-advertising/spotx-gets-programmatic-pole-position-vudu/415665" TargetMode="External"/><Relationship Id="rId7" Type="http://schemas.openxmlformats.org/officeDocument/2006/relationships/image" Target="../media/image225.png"/><Relationship Id="rId2" Type="http://schemas.openxmlformats.org/officeDocument/2006/relationships/hyperlink" Target="http://www.vudu.com/" TargetMode="External"/><Relationship Id="rId1" Type="http://schemas.openxmlformats.org/officeDocument/2006/relationships/slideLayout" Target="../slideLayouts/slideLayout5.xml"/><Relationship Id="rId6" Type="http://schemas.openxmlformats.org/officeDocument/2006/relationships/hyperlink" Target="https://consumerist.com/2016/10/19/walmart-launches-free-streaming-movie-platform-but-dont-expect-new-releases/" TargetMode="External"/><Relationship Id="rId5" Type="http://schemas.openxmlformats.org/officeDocument/2006/relationships/hyperlink" Target="https://techcrunch.com/2016/10/18/walmart-launches-a-free-streaming-service-vudu-movies-on-us/" TargetMode="External"/><Relationship Id="rId4" Type="http://schemas.openxmlformats.org/officeDocument/2006/relationships/image" Target="../media/image2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adexchanger.com/digital-tv/tubi-tv-plans-take-avod-market/" TargetMode="External"/><Relationship Id="rId7" Type="http://schemas.openxmlformats.org/officeDocument/2006/relationships/image" Target="../media/image227.jpeg"/><Relationship Id="rId2" Type="http://schemas.openxmlformats.org/officeDocument/2006/relationships/hyperlink" Target="https://techcrunch.com/2015/11/19/tubi-tv-grabs-6-million-from-mgm-lionsgate-and-others-for-its-free-ad-supported-streaming-service/" TargetMode="External"/><Relationship Id="rId1" Type="http://schemas.openxmlformats.org/officeDocument/2006/relationships/slideLayout" Target="../slideLayouts/slideLayout5.xml"/><Relationship Id="rId6" Type="http://schemas.openxmlformats.org/officeDocument/2006/relationships/image" Target="../media/image226.png"/><Relationship Id="rId5" Type="http://schemas.openxmlformats.org/officeDocument/2006/relationships/hyperlink" Target="http://www.vudu.com/" TargetMode="External"/><Relationship Id="rId4" Type="http://schemas.openxmlformats.org/officeDocument/2006/relationships/hyperlink" Target="https://www.fiercecable.com/online-video/tubi-tv-says-free-model-focus-quality-sets-it-apart-from-other-ott-provider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variety.com/2017/digital/news/crunchyroll-anime-1-million-paid-subscribers-1201982702/" TargetMode="External"/><Relationship Id="rId7" Type="http://schemas.openxmlformats.org/officeDocument/2006/relationships/image" Target="../media/image230.jpeg"/><Relationship Id="rId2" Type="http://schemas.openxmlformats.org/officeDocument/2006/relationships/hyperlink" Target="http://www.vudu.com/" TargetMode="External"/><Relationship Id="rId1" Type="http://schemas.openxmlformats.org/officeDocument/2006/relationships/slideLayout" Target="../slideLayouts/slideLayout5.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hyperlink" Target="https://en.wikipedia.org/wiki/Crunchyrol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DramaFever#Audience" TargetMode="External"/><Relationship Id="rId7" Type="http://schemas.openxmlformats.org/officeDocument/2006/relationships/image" Target="../media/image233.png"/><Relationship Id="rId2" Type="http://schemas.openxmlformats.org/officeDocument/2006/relationships/hyperlink" Target="http://www.vudu.com/" TargetMode="External"/><Relationship Id="rId1" Type="http://schemas.openxmlformats.org/officeDocument/2006/relationships/slideLayout" Target="../slideLayouts/slideLayout5.xml"/><Relationship Id="rId6" Type="http://schemas.openxmlformats.org/officeDocument/2006/relationships/hyperlink" Target="https://www.dramafever.com/company/advertising.html" TargetMode="External"/><Relationship Id="rId5" Type="http://schemas.openxmlformats.org/officeDocument/2006/relationships/image" Target="../media/image232.png"/><Relationship Id="rId4" Type="http://schemas.openxmlformats.org/officeDocument/2006/relationships/image" Target="../media/image231.jpeg"/></Relationships>
</file>

<file path=ppt/slides/_rels/slide23.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hyperlink" Target="http://www.adweek.com/tv-video/crackle-hopes-a-customized-streaming-experience-for-viewers-is-a-big-hit-with-advertisers/" TargetMode="External"/><Relationship Id="rId7" Type="http://schemas.openxmlformats.org/officeDocument/2006/relationships/hyperlink" Target="http://advertising.crackle.com/" TargetMode="External"/><Relationship Id="rId2" Type="http://schemas.openxmlformats.org/officeDocument/2006/relationships/hyperlink" Target="http://www.vudu.com/" TargetMode="External"/><Relationship Id="rId1" Type="http://schemas.openxmlformats.org/officeDocument/2006/relationships/slideLayout" Target="../slideLayouts/slideLayout5.xml"/><Relationship Id="rId6" Type="http://schemas.openxmlformats.org/officeDocument/2006/relationships/hyperlink" Target="http://advertising.crackle.com/media/" TargetMode="External"/><Relationship Id="rId5" Type="http://schemas.openxmlformats.org/officeDocument/2006/relationships/image" Target="../media/image234.jpeg"/><Relationship Id="rId4" Type="http://schemas.openxmlformats.org/officeDocument/2006/relationships/hyperlink" Target="http://www.adweek.com/tv-video/crackle-insists-it-can-thrive-even-after-losing-jerry-seinfeld-and-its-signature-show-17563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5.xml"/><Relationship Id="rId4" Type="http://schemas.openxmlformats.org/officeDocument/2006/relationships/hyperlink" Target="http://advertising.crackle.com/media/"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hyperlink" Target="https://www.forbes.com/sites/laurenorsini/2017/11/01/vrv-hits-1-5-million-subscribers-plans-world-domination/#18f4301b2fb2" TargetMode="External"/><Relationship Id="rId7" Type="http://schemas.openxmlformats.org/officeDocument/2006/relationships/hyperlink" Target="https://www.reddit.com/r/HarmonQuest/comments/70klo4/the_ads_on_vrv_are_absolutely_unbearable/" TargetMode="External"/><Relationship Id="rId2" Type="http://schemas.openxmlformats.org/officeDocument/2006/relationships/hyperlink" Target="http://www.vrv.co/" TargetMode="External"/><Relationship Id="rId1" Type="http://schemas.openxmlformats.org/officeDocument/2006/relationships/slideLayout" Target="../slideLayouts/slideLayout5.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hyperlink" Target="http://www.tubefilter.com/2017/10/02/vrv-svod-harmon-ques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3" Type="http://schemas.openxmlformats.org/officeDocument/2006/relationships/image" Target="../media/image135.png"/><Relationship Id="rId18" Type="http://schemas.openxmlformats.org/officeDocument/2006/relationships/image" Target="../media/image140.png"/><Relationship Id="rId26" Type="http://schemas.openxmlformats.org/officeDocument/2006/relationships/image" Target="../media/image148.png"/><Relationship Id="rId39" Type="http://schemas.openxmlformats.org/officeDocument/2006/relationships/image" Target="../media/image161.png"/><Relationship Id="rId21" Type="http://schemas.openxmlformats.org/officeDocument/2006/relationships/image" Target="../media/image143.png"/><Relationship Id="rId34" Type="http://schemas.openxmlformats.org/officeDocument/2006/relationships/image" Target="../media/image156.png"/><Relationship Id="rId42" Type="http://schemas.openxmlformats.org/officeDocument/2006/relationships/image" Target="../media/image164.png"/><Relationship Id="rId47" Type="http://schemas.openxmlformats.org/officeDocument/2006/relationships/image" Target="../media/image169.png"/><Relationship Id="rId50" Type="http://schemas.openxmlformats.org/officeDocument/2006/relationships/image" Target="../media/image172.png"/><Relationship Id="rId55" Type="http://schemas.openxmlformats.org/officeDocument/2006/relationships/image" Target="../media/image177.png"/><Relationship Id="rId63" Type="http://schemas.openxmlformats.org/officeDocument/2006/relationships/image" Target="../media/image185.png"/><Relationship Id="rId68" Type="http://schemas.openxmlformats.org/officeDocument/2006/relationships/image" Target="../media/image190.png"/><Relationship Id="rId7" Type="http://schemas.openxmlformats.org/officeDocument/2006/relationships/image" Target="../media/image129.png"/><Relationship Id="rId71" Type="http://schemas.openxmlformats.org/officeDocument/2006/relationships/image" Target="../media/image193.png"/><Relationship Id="rId2" Type="http://schemas.openxmlformats.org/officeDocument/2006/relationships/image" Target="../media/image124.png"/><Relationship Id="rId16" Type="http://schemas.openxmlformats.org/officeDocument/2006/relationships/image" Target="../media/image138.png"/><Relationship Id="rId29" Type="http://schemas.openxmlformats.org/officeDocument/2006/relationships/image" Target="../media/image151.png"/><Relationship Id="rId1" Type="http://schemas.openxmlformats.org/officeDocument/2006/relationships/slideLayout" Target="../slideLayouts/slideLayout5.xml"/><Relationship Id="rId6" Type="http://schemas.openxmlformats.org/officeDocument/2006/relationships/image" Target="../media/image128.png"/><Relationship Id="rId11" Type="http://schemas.openxmlformats.org/officeDocument/2006/relationships/image" Target="../media/image133.png"/><Relationship Id="rId24" Type="http://schemas.openxmlformats.org/officeDocument/2006/relationships/image" Target="../media/image146.png"/><Relationship Id="rId32" Type="http://schemas.openxmlformats.org/officeDocument/2006/relationships/image" Target="../media/image154.png"/><Relationship Id="rId37" Type="http://schemas.openxmlformats.org/officeDocument/2006/relationships/image" Target="../media/image159.png"/><Relationship Id="rId40" Type="http://schemas.openxmlformats.org/officeDocument/2006/relationships/image" Target="../media/image162.png"/><Relationship Id="rId45" Type="http://schemas.openxmlformats.org/officeDocument/2006/relationships/image" Target="../media/image167.png"/><Relationship Id="rId53" Type="http://schemas.openxmlformats.org/officeDocument/2006/relationships/image" Target="../media/image175.png"/><Relationship Id="rId58" Type="http://schemas.openxmlformats.org/officeDocument/2006/relationships/image" Target="../media/image180.png"/><Relationship Id="rId66" Type="http://schemas.openxmlformats.org/officeDocument/2006/relationships/image" Target="../media/image188.pn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png"/><Relationship Id="rId36" Type="http://schemas.openxmlformats.org/officeDocument/2006/relationships/image" Target="../media/image158.png"/><Relationship Id="rId49" Type="http://schemas.openxmlformats.org/officeDocument/2006/relationships/image" Target="../media/image171.png"/><Relationship Id="rId57" Type="http://schemas.openxmlformats.org/officeDocument/2006/relationships/image" Target="../media/image179.png"/><Relationship Id="rId61" Type="http://schemas.openxmlformats.org/officeDocument/2006/relationships/image" Target="../media/image183.png"/><Relationship Id="rId10" Type="http://schemas.openxmlformats.org/officeDocument/2006/relationships/image" Target="../media/image132.png"/><Relationship Id="rId19" Type="http://schemas.openxmlformats.org/officeDocument/2006/relationships/image" Target="../media/image141.png"/><Relationship Id="rId31" Type="http://schemas.openxmlformats.org/officeDocument/2006/relationships/image" Target="../media/image153.png"/><Relationship Id="rId44" Type="http://schemas.openxmlformats.org/officeDocument/2006/relationships/image" Target="../media/image166.jpeg"/><Relationship Id="rId52" Type="http://schemas.openxmlformats.org/officeDocument/2006/relationships/image" Target="../media/image174.png"/><Relationship Id="rId60" Type="http://schemas.openxmlformats.org/officeDocument/2006/relationships/image" Target="../media/image182.png"/><Relationship Id="rId65" Type="http://schemas.openxmlformats.org/officeDocument/2006/relationships/image" Target="../media/image187.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 Id="rId27" Type="http://schemas.openxmlformats.org/officeDocument/2006/relationships/image" Target="../media/image149.png"/><Relationship Id="rId30" Type="http://schemas.openxmlformats.org/officeDocument/2006/relationships/image" Target="../media/image152.png"/><Relationship Id="rId35" Type="http://schemas.openxmlformats.org/officeDocument/2006/relationships/image" Target="../media/image157.png"/><Relationship Id="rId43" Type="http://schemas.openxmlformats.org/officeDocument/2006/relationships/image" Target="../media/image165.png"/><Relationship Id="rId48" Type="http://schemas.openxmlformats.org/officeDocument/2006/relationships/image" Target="../media/image170.png"/><Relationship Id="rId56" Type="http://schemas.openxmlformats.org/officeDocument/2006/relationships/image" Target="../media/image178.png"/><Relationship Id="rId64" Type="http://schemas.openxmlformats.org/officeDocument/2006/relationships/image" Target="../media/image186.png"/><Relationship Id="rId69" Type="http://schemas.openxmlformats.org/officeDocument/2006/relationships/image" Target="../media/image191.png"/><Relationship Id="rId8" Type="http://schemas.openxmlformats.org/officeDocument/2006/relationships/image" Target="../media/image130.png"/><Relationship Id="rId51" Type="http://schemas.openxmlformats.org/officeDocument/2006/relationships/image" Target="../media/image173.png"/><Relationship Id="rId72" Type="http://schemas.openxmlformats.org/officeDocument/2006/relationships/image" Target="../media/image194.png"/><Relationship Id="rId3" Type="http://schemas.openxmlformats.org/officeDocument/2006/relationships/image" Target="../media/image125.png"/><Relationship Id="rId12" Type="http://schemas.openxmlformats.org/officeDocument/2006/relationships/image" Target="../media/image134.png"/><Relationship Id="rId17" Type="http://schemas.openxmlformats.org/officeDocument/2006/relationships/image" Target="../media/image139.png"/><Relationship Id="rId25" Type="http://schemas.openxmlformats.org/officeDocument/2006/relationships/image" Target="../media/image147.png"/><Relationship Id="rId33" Type="http://schemas.openxmlformats.org/officeDocument/2006/relationships/image" Target="../media/image155.png"/><Relationship Id="rId38" Type="http://schemas.openxmlformats.org/officeDocument/2006/relationships/image" Target="../media/image160.png"/><Relationship Id="rId46" Type="http://schemas.openxmlformats.org/officeDocument/2006/relationships/image" Target="../media/image168.png"/><Relationship Id="rId59" Type="http://schemas.openxmlformats.org/officeDocument/2006/relationships/image" Target="../media/image181.png"/><Relationship Id="rId67" Type="http://schemas.openxmlformats.org/officeDocument/2006/relationships/image" Target="../media/image189.png"/><Relationship Id="rId20" Type="http://schemas.openxmlformats.org/officeDocument/2006/relationships/image" Target="../media/image142.png"/><Relationship Id="rId41" Type="http://schemas.openxmlformats.org/officeDocument/2006/relationships/image" Target="../media/image163.png"/><Relationship Id="rId54" Type="http://schemas.openxmlformats.org/officeDocument/2006/relationships/image" Target="../media/image176.png"/><Relationship Id="rId62" Type="http://schemas.openxmlformats.org/officeDocument/2006/relationships/image" Target="../media/image184.png"/><Relationship Id="rId70" Type="http://schemas.openxmlformats.org/officeDocument/2006/relationships/image" Target="../media/image192.png"/></Relationships>
</file>

<file path=ppt/slides/_rels/slide2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hyperlink" Target="https://techcrunch.com/2017/07/12/roku-hits-15-million-monthly-users-7-billion-hours-streamed-in-first-half-of-2017/" TargetMode="External"/><Relationship Id="rId3" Type="http://schemas.openxmlformats.org/officeDocument/2006/relationships/image" Target="../media/image243.jpeg"/><Relationship Id="rId7" Type="http://schemas.openxmlformats.org/officeDocument/2006/relationships/hyperlink" Target="https://www.cnbc.com/video/2017/09/28/roku-ceo-on-ipo-our-goal-is-to-power-every-tv-in-the-world.html" TargetMode="External"/><Relationship Id="rId2" Type="http://schemas.openxmlformats.org/officeDocument/2006/relationships/image" Target="../media/image242.jpeg"/><Relationship Id="rId1" Type="http://schemas.openxmlformats.org/officeDocument/2006/relationships/slideLayout" Target="../slideLayouts/slideLayout5.xml"/><Relationship Id="rId6" Type="http://schemas.openxmlformats.org/officeDocument/2006/relationships/image" Target="../media/image245.png"/><Relationship Id="rId5" Type="http://schemas.openxmlformats.org/officeDocument/2006/relationships/hyperlink" Target="http://www.roku.com/" TargetMode="External"/><Relationship Id="rId10" Type="http://schemas.openxmlformats.org/officeDocument/2006/relationships/image" Target="../media/image246.png"/><Relationship Id="rId4" Type="http://schemas.openxmlformats.org/officeDocument/2006/relationships/image" Target="../media/image244.png"/><Relationship Id="rId9" Type="http://schemas.openxmlformats.org/officeDocument/2006/relationships/hyperlink" Target="https://techcrunch.com/2017/07/26/emarketers-2017-forecast-puts-roku-ahead-of-chromecast-fire-tv-and-apple-t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hyperlink" Target="https://www.forbes.com/sites/alanwolk/2017/11/16/ad-supported-ott-isnt-a-fad-its-the-future/#1b5c64bb3adf" TargetMode="External"/><Relationship Id="rId7" Type="http://schemas.openxmlformats.org/officeDocument/2006/relationships/image" Target="../media/image248.jpeg"/><Relationship Id="rId2" Type="http://schemas.openxmlformats.org/officeDocument/2006/relationships/image" Target="../media/image243.jpeg"/><Relationship Id="rId1" Type="http://schemas.openxmlformats.org/officeDocument/2006/relationships/slideLayout" Target="../slideLayouts/slideLayout5.xml"/><Relationship Id="rId6" Type="http://schemas.openxmlformats.org/officeDocument/2006/relationships/image" Target="../media/image247.png"/><Relationship Id="rId5" Type="http://schemas.openxmlformats.org/officeDocument/2006/relationships/hyperlink" Target="https://sdkdocs.roku.com/display/sdkdoc/Roku+Advertising+Framework#RokuAdvertisingFramework-Overview" TargetMode="External"/><Relationship Id="rId4" Type="http://schemas.openxmlformats.org/officeDocument/2006/relationships/hyperlink" Target="http://fortune.com/2017/09/06/how-advertising-could-be-rokus-growth-engin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3.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50.jpeg"/><Relationship Id="rId7" Type="http://schemas.openxmlformats.org/officeDocument/2006/relationships/hyperlink" Target="https://techcrunch.com/2017/09/27/amazon-upgrades-fire-tvs-hands-free-tv-experience-powered-by-alexa/" TargetMode="External"/><Relationship Id="rId2" Type="http://schemas.openxmlformats.org/officeDocument/2006/relationships/image" Target="../media/image249.jpeg"/><Relationship Id="rId1" Type="http://schemas.openxmlformats.org/officeDocument/2006/relationships/slideLayout" Target="../slideLayouts/slideLayout5.xml"/><Relationship Id="rId6" Type="http://schemas.openxmlformats.org/officeDocument/2006/relationships/hyperlink" Target="https://techcrunch.com/2017/07/26/emarketers-2017-forecast-puts-roku-ahead-of-chromecast-fire-tv-and-apple-tv/" TargetMode="External"/><Relationship Id="rId5" Type="http://schemas.openxmlformats.org/officeDocument/2006/relationships/image" Target="../media/image252.jpeg"/><Relationship Id="rId4" Type="http://schemas.openxmlformats.org/officeDocument/2006/relationships/image" Target="../media/image251.png"/></Relationships>
</file>

<file path=ppt/slides/_rels/slide33.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9.jpeg"/><Relationship Id="rId7" Type="http://schemas.openxmlformats.org/officeDocument/2006/relationships/image" Target="../media/image252.jpeg"/><Relationship Id="rId2" Type="http://schemas.openxmlformats.org/officeDocument/2006/relationships/image" Target="../media/image254.png"/><Relationship Id="rId1" Type="http://schemas.openxmlformats.org/officeDocument/2006/relationships/slideLayout" Target="../slideLayouts/slideLayout5.xml"/><Relationship Id="rId6" Type="http://schemas.openxmlformats.org/officeDocument/2006/relationships/image" Target="../media/image255.jpeg"/><Relationship Id="rId5" Type="http://schemas.openxmlformats.org/officeDocument/2006/relationships/hyperlink" Target="https://advertising.amazon.com/ad-specs/en/fire-tv/inline" TargetMode="External"/><Relationship Id="rId4" Type="http://schemas.openxmlformats.org/officeDocument/2006/relationships/hyperlink" Target="https://www.techhive.com/article/3227004/streaming-hardware/amazon-fire-tv-is-annoying.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png"/><Relationship Id="rId1" Type="http://schemas.openxmlformats.org/officeDocument/2006/relationships/slideLayout" Target="../slideLayouts/slideLayout5.xml"/><Relationship Id="rId4" Type="http://schemas.openxmlformats.org/officeDocument/2006/relationships/image" Target="../media/image258.png"/></Relationships>
</file>

<file path=ppt/slides/_rels/slide35.xml.rels><?xml version="1.0" encoding="UTF-8" standalone="yes"?>
<Relationships xmlns="http://schemas.openxmlformats.org/package/2006/relationships"><Relationship Id="rId8" Type="http://schemas.openxmlformats.org/officeDocument/2006/relationships/hyperlink" Target="https://www.recode.net/2016/11/4/13512982/facebook-tv-ads-apple-tv-roku" TargetMode="External"/><Relationship Id="rId3" Type="http://schemas.openxmlformats.org/officeDocument/2006/relationships/image" Target="../media/image260.jpeg"/><Relationship Id="rId7" Type="http://schemas.openxmlformats.org/officeDocument/2006/relationships/hyperlink" Target="https://support.apple.com/en-us/HT204153" TargetMode="External"/><Relationship Id="rId2" Type="http://schemas.openxmlformats.org/officeDocument/2006/relationships/image" Target="../media/image259.png"/><Relationship Id="rId1" Type="http://schemas.openxmlformats.org/officeDocument/2006/relationships/slideLayout" Target="../slideLayouts/slideLayout5.xml"/><Relationship Id="rId6" Type="http://schemas.openxmlformats.org/officeDocument/2006/relationships/hyperlink" Target="https://techcrunch.com/2017/07/26/emarketers-2017-forecast-puts-roku-ahead-of-chromecast-fire-tv-and-apple-tv/" TargetMode="External"/><Relationship Id="rId5" Type="http://schemas.openxmlformats.org/officeDocument/2006/relationships/image" Target="../media/image262.png"/><Relationship Id="rId4" Type="http://schemas.openxmlformats.org/officeDocument/2006/relationships/image" Target="../media/image261.jpeg"/></Relationships>
</file>

<file path=ppt/slides/_rels/slide36.xml.rels><?xml version="1.0" encoding="UTF-8" standalone="yes"?>
<Relationships xmlns="http://schemas.openxmlformats.org/package/2006/relationships"><Relationship Id="rId8" Type="http://schemas.openxmlformats.org/officeDocument/2006/relationships/image" Target="../media/image267.png"/><Relationship Id="rId3" Type="http://schemas.openxmlformats.org/officeDocument/2006/relationships/image" Target="../media/image264.png"/><Relationship Id="rId7" Type="http://schemas.openxmlformats.org/officeDocument/2006/relationships/image" Target="../media/image266.png"/><Relationship Id="rId2" Type="http://schemas.openxmlformats.org/officeDocument/2006/relationships/image" Target="../media/image263.jpeg"/><Relationship Id="rId1" Type="http://schemas.openxmlformats.org/officeDocument/2006/relationships/slideLayout" Target="../slideLayouts/slideLayout5.xml"/><Relationship Id="rId6" Type="http://schemas.openxmlformats.org/officeDocument/2006/relationships/image" Target="../media/image265.jpeg"/><Relationship Id="rId5" Type="http://schemas.openxmlformats.org/officeDocument/2006/relationships/hyperlink" Target="http://www.multichannel.com/news/distribution/tivo-ends-q2-74m-subs/407353" TargetMode="External"/><Relationship Id="rId10" Type="http://schemas.openxmlformats.org/officeDocument/2006/relationships/image" Target="../media/image269.png"/><Relationship Id="rId4" Type="http://schemas.openxmlformats.org/officeDocument/2006/relationships/hyperlink" Target="http://www.tivo.com/" TargetMode="External"/><Relationship Id="rId9" Type="http://schemas.openxmlformats.org/officeDocument/2006/relationships/image" Target="../media/image268.png"/></Relationships>
</file>

<file path=ppt/slides/_rels/slide3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jpeg"/><Relationship Id="rId1" Type="http://schemas.openxmlformats.org/officeDocument/2006/relationships/slideLayout" Target="../slideLayouts/slideLayout5.xml"/><Relationship Id="rId6" Type="http://schemas.openxmlformats.org/officeDocument/2006/relationships/hyperlink" Target="https://www.tivo.com/ad-sales" TargetMode="External"/><Relationship Id="rId5" Type="http://schemas.openxmlformats.org/officeDocument/2006/relationships/image" Target="../media/image271.png"/><Relationship Id="rId4" Type="http://schemas.openxmlformats.org/officeDocument/2006/relationships/image" Target="../media/image270.png"/></Relationships>
</file>

<file path=ppt/slides/_rels/slide38.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image" Target="../media/image276.png"/><Relationship Id="rId2" Type="http://schemas.openxmlformats.org/officeDocument/2006/relationships/image" Target="../media/image273.jpeg"/><Relationship Id="rId1" Type="http://schemas.openxmlformats.org/officeDocument/2006/relationships/slideLayout" Target="../slideLayouts/slideLayout5.xml"/><Relationship Id="rId6" Type="http://schemas.openxmlformats.org/officeDocument/2006/relationships/image" Target="../media/image275.jpeg"/><Relationship Id="rId5" Type="http://schemas.openxmlformats.org/officeDocument/2006/relationships/hyperlink" Target="http://adage.com/article/digital/samsung-smart-tv-update-forces-ads/307246/" TargetMode="External"/><Relationship Id="rId4" Type="http://schemas.openxmlformats.org/officeDocument/2006/relationships/hyperlink" Target="https://www.samsung.com/us/business/samsunga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jpeg"/><Relationship Id="rId1" Type="http://schemas.openxmlformats.org/officeDocument/2006/relationships/slideLayout" Target="../slideLayouts/slideLayout5.xml"/><Relationship Id="rId4" Type="http://schemas.openxmlformats.org/officeDocument/2006/relationships/hyperlink" Target="https://www.usatoday.com/story/tech/talkingtech/2017/02/06/vizio-pay-22m-smart-tv-data-gathering/97553144/"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jpeg"/><Relationship Id="rId1" Type="http://schemas.openxmlformats.org/officeDocument/2006/relationships/slideLayout" Target="../slideLayouts/slideLayout5.xml"/><Relationship Id="rId4" Type="http://schemas.openxmlformats.org/officeDocument/2006/relationships/hyperlink" Target="https://adexchanger.com/digital-tv/lg-works-advertising-smart-tv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jpeg"/><Relationship Id="rId1" Type="http://schemas.openxmlformats.org/officeDocument/2006/relationships/slideLayout" Target="../slideLayouts/slideLayout5.xml"/><Relationship Id="rId4" Type="http://schemas.openxmlformats.org/officeDocument/2006/relationships/hyperlink" Target="https://www.consumerreports.org/privacy/how-to-turn-off-smart-tv-snooping-features/"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5.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45.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9.png"/><Relationship Id="rId1" Type="http://schemas.openxmlformats.org/officeDocument/2006/relationships/slideLayout" Target="../slideLayouts/slideLayout5.xml"/><Relationship Id="rId5" Type="http://schemas.openxmlformats.org/officeDocument/2006/relationships/hyperlink" Target="https://sites.sonypicturestelevision.com/psnadvertising/opportunities/" TargetMode="External"/><Relationship Id="rId4" Type="http://schemas.openxmlformats.org/officeDocument/2006/relationships/image" Target="../media/image286.png"/></Relationships>
</file>

<file path=ppt/slides/_rels/slide46.xml.rels><?xml version="1.0" encoding="UTF-8" standalone="yes"?>
<Relationships xmlns="http://schemas.openxmlformats.org/package/2006/relationships"><Relationship Id="rId8" Type="http://schemas.openxmlformats.org/officeDocument/2006/relationships/hyperlink" Target="https://www.windowscentral.com/heres-some-interesting-stats-about-xbox-one-owners-microsoft-shared-partners" TargetMode="External"/><Relationship Id="rId3" Type="http://schemas.openxmlformats.org/officeDocument/2006/relationships/image" Target="../media/image291.jpeg"/><Relationship Id="rId7" Type="http://schemas.openxmlformats.org/officeDocument/2006/relationships/image" Target="../media/image295.jpeg"/><Relationship Id="rId2" Type="http://schemas.openxmlformats.org/officeDocument/2006/relationships/image" Target="../media/image290.png"/><Relationship Id="rId1" Type="http://schemas.openxmlformats.org/officeDocument/2006/relationships/slideLayout" Target="../slideLayouts/slideLayout5.xml"/><Relationship Id="rId6" Type="http://schemas.openxmlformats.org/officeDocument/2006/relationships/image" Target="../media/image294.png"/><Relationship Id="rId5" Type="http://schemas.openxmlformats.org/officeDocument/2006/relationships/image" Target="../media/image293.jpeg"/><Relationship Id="rId10" Type="http://schemas.openxmlformats.org/officeDocument/2006/relationships/hyperlink" Target="https://advertising.aol.com/specs/xbox-one" TargetMode="External"/><Relationship Id="rId4" Type="http://schemas.openxmlformats.org/officeDocument/2006/relationships/image" Target="../media/image292.jpeg"/><Relationship Id="rId9" Type="http://schemas.openxmlformats.org/officeDocument/2006/relationships/image" Target="../media/image296.png"/></Relationships>
</file>

<file path=ppt/slides/_rels/slide47.xml.rels><?xml version="1.0" encoding="UTF-8" standalone="yes"?>
<Relationships xmlns="http://schemas.openxmlformats.org/package/2006/relationships"><Relationship Id="rId8" Type="http://schemas.openxmlformats.org/officeDocument/2006/relationships/hyperlink" Target="http://fortune.com/2017/11/10/nintendo-switch-hulu-app/" TargetMode="External"/><Relationship Id="rId3" Type="http://schemas.openxmlformats.org/officeDocument/2006/relationships/image" Target="../media/image298.jpeg"/><Relationship Id="rId7" Type="http://schemas.openxmlformats.org/officeDocument/2006/relationships/image" Target="../media/image302.jpeg"/><Relationship Id="rId2" Type="http://schemas.openxmlformats.org/officeDocument/2006/relationships/image" Target="../media/image297.jpeg"/><Relationship Id="rId1" Type="http://schemas.openxmlformats.org/officeDocument/2006/relationships/slideLayout" Target="../slideLayouts/slideLayout5.xml"/><Relationship Id="rId6" Type="http://schemas.openxmlformats.org/officeDocument/2006/relationships/image" Target="../media/image301.png"/><Relationship Id="rId5" Type="http://schemas.openxmlformats.org/officeDocument/2006/relationships/image" Target="../media/image300.jpeg"/><Relationship Id="rId4" Type="http://schemas.openxmlformats.org/officeDocument/2006/relationships/image" Target="../media/image29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3" Type="http://schemas.openxmlformats.org/officeDocument/2006/relationships/image" Target="../media/image135.png"/><Relationship Id="rId18" Type="http://schemas.openxmlformats.org/officeDocument/2006/relationships/image" Target="../media/image140.png"/><Relationship Id="rId26" Type="http://schemas.openxmlformats.org/officeDocument/2006/relationships/image" Target="../media/image148.png"/><Relationship Id="rId39" Type="http://schemas.openxmlformats.org/officeDocument/2006/relationships/image" Target="../media/image161.png"/><Relationship Id="rId21" Type="http://schemas.openxmlformats.org/officeDocument/2006/relationships/image" Target="../media/image143.png"/><Relationship Id="rId34" Type="http://schemas.openxmlformats.org/officeDocument/2006/relationships/image" Target="../media/image156.png"/><Relationship Id="rId42" Type="http://schemas.openxmlformats.org/officeDocument/2006/relationships/image" Target="../media/image164.png"/><Relationship Id="rId47" Type="http://schemas.openxmlformats.org/officeDocument/2006/relationships/image" Target="../media/image169.png"/><Relationship Id="rId50" Type="http://schemas.openxmlformats.org/officeDocument/2006/relationships/image" Target="../media/image172.png"/><Relationship Id="rId55" Type="http://schemas.openxmlformats.org/officeDocument/2006/relationships/image" Target="../media/image177.png"/><Relationship Id="rId63" Type="http://schemas.openxmlformats.org/officeDocument/2006/relationships/image" Target="../media/image185.png"/><Relationship Id="rId68" Type="http://schemas.openxmlformats.org/officeDocument/2006/relationships/image" Target="../media/image190.png"/><Relationship Id="rId7" Type="http://schemas.openxmlformats.org/officeDocument/2006/relationships/image" Target="../media/image129.png"/><Relationship Id="rId71" Type="http://schemas.openxmlformats.org/officeDocument/2006/relationships/image" Target="../media/image193.png"/><Relationship Id="rId2" Type="http://schemas.openxmlformats.org/officeDocument/2006/relationships/image" Target="../media/image124.png"/><Relationship Id="rId16" Type="http://schemas.openxmlformats.org/officeDocument/2006/relationships/image" Target="../media/image138.png"/><Relationship Id="rId29" Type="http://schemas.openxmlformats.org/officeDocument/2006/relationships/image" Target="../media/image151.png"/><Relationship Id="rId1" Type="http://schemas.openxmlformats.org/officeDocument/2006/relationships/slideLayout" Target="../slideLayouts/slideLayout5.xml"/><Relationship Id="rId6" Type="http://schemas.openxmlformats.org/officeDocument/2006/relationships/image" Target="../media/image128.png"/><Relationship Id="rId11" Type="http://schemas.openxmlformats.org/officeDocument/2006/relationships/image" Target="../media/image133.png"/><Relationship Id="rId24" Type="http://schemas.openxmlformats.org/officeDocument/2006/relationships/image" Target="../media/image146.png"/><Relationship Id="rId32" Type="http://schemas.openxmlformats.org/officeDocument/2006/relationships/image" Target="../media/image154.png"/><Relationship Id="rId37" Type="http://schemas.openxmlformats.org/officeDocument/2006/relationships/image" Target="../media/image159.png"/><Relationship Id="rId40" Type="http://schemas.openxmlformats.org/officeDocument/2006/relationships/image" Target="../media/image162.png"/><Relationship Id="rId45" Type="http://schemas.openxmlformats.org/officeDocument/2006/relationships/image" Target="../media/image167.png"/><Relationship Id="rId53" Type="http://schemas.openxmlformats.org/officeDocument/2006/relationships/image" Target="../media/image175.png"/><Relationship Id="rId58" Type="http://schemas.openxmlformats.org/officeDocument/2006/relationships/image" Target="../media/image180.png"/><Relationship Id="rId66" Type="http://schemas.openxmlformats.org/officeDocument/2006/relationships/image" Target="../media/image188.png"/><Relationship Id="rId5" Type="http://schemas.openxmlformats.org/officeDocument/2006/relationships/image" Target="../media/image127.png"/><Relationship Id="rId15" Type="http://schemas.openxmlformats.org/officeDocument/2006/relationships/image" Target="../media/image137.png"/><Relationship Id="rId23" Type="http://schemas.openxmlformats.org/officeDocument/2006/relationships/image" Target="../media/image145.png"/><Relationship Id="rId28" Type="http://schemas.openxmlformats.org/officeDocument/2006/relationships/image" Target="../media/image150.png"/><Relationship Id="rId36" Type="http://schemas.openxmlformats.org/officeDocument/2006/relationships/image" Target="../media/image158.png"/><Relationship Id="rId49" Type="http://schemas.openxmlformats.org/officeDocument/2006/relationships/image" Target="../media/image171.png"/><Relationship Id="rId57" Type="http://schemas.openxmlformats.org/officeDocument/2006/relationships/image" Target="../media/image179.png"/><Relationship Id="rId61" Type="http://schemas.openxmlformats.org/officeDocument/2006/relationships/image" Target="../media/image183.png"/><Relationship Id="rId10" Type="http://schemas.openxmlformats.org/officeDocument/2006/relationships/image" Target="../media/image132.png"/><Relationship Id="rId19" Type="http://schemas.openxmlformats.org/officeDocument/2006/relationships/image" Target="../media/image141.png"/><Relationship Id="rId31" Type="http://schemas.openxmlformats.org/officeDocument/2006/relationships/image" Target="../media/image153.png"/><Relationship Id="rId44" Type="http://schemas.openxmlformats.org/officeDocument/2006/relationships/image" Target="../media/image166.jpeg"/><Relationship Id="rId52" Type="http://schemas.openxmlformats.org/officeDocument/2006/relationships/image" Target="../media/image174.png"/><Relationship Id="rId60" Type="http://schemas.openxmlformats.org/officeDocument/2006/relationships/image" Target="../media/image182.png"/><Relationship Id="rId65" Type="http://schemas.openxmlformats.org/officeDocument/2006/relationships/image" Target="../media/image187.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 Id="rId22" Type="http://schemas.openxmlformats.org/officeDocument/2006/relationships/image" Target="../media/image144.png"/><Relationship Id="rId27" Type="http://schemas.openxmlformats.org/officeDocument/2006/relationships/image" Target="../media/image149.png"/><Relationship Id="rId30" Type="http://schemas.openxmlformats.org/officeDocument/2006/relationships/image" Target="../media/image152.png"/><Relationship Id="rId35" Type="http://schemas.openxmlformats.org/officeDocument/2006/relationships/image" Target="../media/image157.png"/><Relationship Id="rId43" Type="http://schemas.openxmlformats.org/officeDocument/2006/relationships/image" Target="../media/image165.png"/><Relationship Id="rId48" Type="http://schemas.openxmlformats.org/officeDocument/2006/relationships/image" Target="../media/image170.png"/><Relationship Id="rId56" Type="http://schemas.openxmlformats.org/officeDocument/2006/relationships/image" Target="../media/image178.png"/><Relationship Id="rId64" Type="http://schemas.openxmlformats.org/officeDocument/2006/relationships/image" Target="../media/image186.png"/><Relationship Id="rId69" Type="http://schemas.openxmlformats.org/officeDocument/2006/relationships/image" Target="../media/image191.png"/><Relationship Id="rId8" Type="http://schemas.openxmlformats.org/officeDocument/2006/relationships/image" Target="../media/image130.png"/><Relationship Id="rId51" Type="http://schemas.openxmlformats.org/officeDocument/2006/relationships/image" Target="../media/image173.png"/><Relationship Id="rId72" Type="http://schemas.openxmlformats.org/officeDocument/2006/relationships/image" Target="../media/image194.png"/><Relationship Id="rId3" Type="http://schemas.openxmlformats.org/officeDocument/2006/relationships/image" Target="../media/image125.png"/><Relationship Id="rId12" Type="http://schemas.openxmlformats.org/officeDocument/2006/relationships/image" Target="../media/image134.png"/><Relationship Id="rId17" Type="http://schemas.openxmlformats.org/officeDocument/2006/relationships/image" Target="../media/image139.png"/><Relationship Id="rId25" Type="http://schemas.openxmlformats.org/officeDocument/2006/relationships/image" Target="../media/image147.png"/><Relationship Id="rId33" Type="http://schemas.openxmlformats.org/officeDocument/2006/relationships/image" Target="../media/image155.png"/><Relationship Id="rId38" Type="http://schemas.openxmlformats.org/officeDocument/2006/relationships/image" Target="../media/image160.png"/><Relationship Id="rId46" Type="http://schemas.openxmlformats.org/officeDocument/2006/relationships/image" Target="../media/image168.png"/><Relationship Id="rId59" Type="http://schemas.openxmlformats.org/officeDocument/2006/relationships/image" Target="../media/image181.png"/><Relationship Id="rId67" Type="http://schemas.openxmlformats.org/officeDocument/2006/relationships/image" Target="../media/image189.png"/><Relationship Id="rId20" Type="http://schemas.openxmlformats.org/officeDocument/2006/relationships/image" Target="../media/image142.png"/><Relationship Id="rId41" Type="http://schemas.openxmlformats.org/officeDocument/2006/relationships/image" Target="../media/image163.png"/><Relationship Id="rId54" Type="http://schemas.openxmlformats.org/officeDocument/2006/relationships/image" Target="../media/image176.png"/><Relationship Id="rId62" Type="http://schemas.openxmlformats.org/officeDocument/2006/relationships/image" Target="../media/image184.png"/><Relationship Id="rId70" Type="http://schemas.openxmlformats.org/officeDocument/2006/relationships/image" Target="../media/image19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307.png"/><Relationship Id="rId13" Type="http://schemas.openxmlformats.org/officeDocument/2006/relationships/image" Target="../media/image312.png"/><Relationship Id="rId3" Type="http://schemas.openxmlformats.org/officeDocument/2006/relationships/hyperlink" Target="https://www.fool.com/investing/2017/07/07/sling-tv-has-over-2-million-subscribers.aspx" TargetMode="External"/><Relationship Id="rId7" Type="http://schemas.openxmlformats.org/officeDocument/2006/relationships/hyperlink" Target="http://www.dishmediasales.com/solutions/slingtv/" TargetMode="External"/><Relationship Id="rId12" Type="http://schemas.openxmlformats.org/officeDocument/2006/relationships/image" Target="../media/image311.png"/><Relationship Id="rId2" Type="http://schemas.openxmlformats.org/officeDocument/2006/relationships/image" Target="../media/image304.png"/><Relationship Id="rId1" Type="http://schemas.openxmlformats.org/officeDocument/2006/relationships/slideLayout" Target="../slideLayouts/slideLayout5.xml"/><Relationship Id="rId6" Type="http://schemas.openxmlformats.org/officeDocument/2006/relationships/image" Target="../media/image306.png"/><Relationship Id="rId11" Type="http://schemas.openxmlformats.org/officeDocument/2006/relationships/image" Target="../media/image310.png"/><Relationship Id="rId5" Type="http://schemas.openxmlformats.org/officeDocument/2006/relationships/image" Target="../media/image305.jpeg"/><Relationship Id="rId10" Type="http://schemas.openxmlformats.org/officeDocument/2006/relationships/image" Target="../media/image309.png"/><Relationship Id="rId4" Type="http://schemas.openxmlformats.org/officeDocument/2006/relationships/hyperlink" Target="http://www.hulu.com/" TargetMode="External"/><Relationship Id="rId9" Type="http://schemas.openxmlformats.org/officeDocument/2006/relationships/image" Target="../media/image308.png"/></Relationships>
</file>

<file path=ppt/slides/_rels/slide52.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04.png"/><Relationship Id="rId1" Type="http://schemas.openxmlformats.org/officeDocument/2006/relationships/slideLayout" Target="../slideLayouts/slideLayout5.xml"/><Relationship Id="rId4" Type="http://schemas.openxmlformats.org/officeDocument/2006/relationships/image" Target="../media/image314.png"/></Relationships>
</file>

<file path=ppt/slides/_rels/slide53.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image" Target="../media/image304.png"/><Relationship Id="rId1" Type="http://schemas.openxmlformats.org/officeDocument/2006/relationships/slideLayout" Target="../slideLayouts/slideLayout5.xml"/><Relationship Id="rId5" Type="http://schemas.openxmlformats.org/officeDocument/2006/relationships/image" Target="../media/image317.png"/><Relationship Id="rId4" Type="http://schemas.openxmlformats.org/officeDocument/2006/relationships/image" Target="../media/image316.png"/></Relationships>
</file>

<file path=ppt/slides/_rels/slide54.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hyperlink" Target="https://en.wikipedia.org/wiki/PlayStation_Vue" TargetMode="External"/><Relationship Id="rId7" Type="http://schemas.openxmlformats.org/officeDocument/2006/relationships/image" Target="../media/image319.jpeg"/><Relationship Id="rId2" Type="http://schemas.openxmlformats.org/officeDocument/2006/relationships/image" Target="../media/image318.png"/><Relationship Id="rId1" Type="http://schemas.openxmlformats.org/officeDocument/2006/relationships/slideLayout" Target="../slideLayouts/slideLayout5.xml"/><Relationship Id="rId6" Type="http://schemas.openxmlformats.org/officeDocument/2006/relationships/hyperlink" Target="https://sites.sonypicturestelevision.com/psnadvertising/opportunities/" TargetMode="External"/><Relationship Id="rId5" Type="http://schemas.openxmlformats.org/officeDocument/2006/relationships/hyperlink" Target="https://www.techhive.com/article/3047812/streaming-services/playstation-vue-faq-everything-to-know-about-sony-s-cable-tv-alternative.html" TargetMode="External"/><Relationship Id="rId4" Type="http://schemas.openxmlformats.org/officeDocument/2006/relationships/hyperlink" Target="http://www.vue.playstation.com/watch/"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326.png"/><Relationship Id="rId3" Type="http://schemas.openxmlformats.org/officeDocument/2006/relationships/image" Target="../media/image321.png"/><Relationship Id="rId7" Type="http://schemas.openxmlformats.org/officeDocument/2006/relationships/image" Target="../media/image325.png"/><Relationship Id="rId2" Type="http://schemas.openxmlformats.org/officeDocument/2006/relationships/image" Target="../media/image318.png"/><Relationship Id="rId1" Type="http://schemas.openxmlformats.org/officeDocument/2006/relationships/slideLayout" Target="../slideLayouts/slideLayout5.xml"/><Relationship Id="rId6" Type="http://schemas.openxmlformats.org/officeDocument/2006/relationships/image" Target="../media/image324.png"/><Relationship Id="rId5" Type="http://schemas.openxmlformats.org/officeDocument/2006/relationships/image" Target="../media/image323.png"/><Relationship Id="rId4" Type="http://schemas.openxmlformats.org/officeDocument/2006/relationships/image" Target="../media/image322.png"/></Relationships>
</file>

<file path=ppt/slides/_rels/slide57.xml.rels><?xml version="1.0" encoding="UTF-8" standalone="yes"?>
<Relationships xmlns="http://schemas.openxmlformats.org/package/2006/relationships"><Relationship Id="rId8" Type="http://schemas.openxmlformats.org/officeDocument/2006/relationships/image" Target="../media/image332.png"/><Relationship Id="rId3" Type="http://schemas.openxmlformats.org/officeDocument/2006/relationships/image" Target="../media/image327.png"/><Relationship Id="rId7" Type="http://schemas.openxmlformats.org/officeDocument/2006/relationships/image" Target="../media/image331.png"/><Relationship Id="rId2" Type="http://schemas.openxmlformats.org/officeDocument/2006/relationships/image" Target="../media/image318.png"/><Relationship Id="rId1" Type="http://schemas.openxmlformats.org/officeDocument/2006/relationships/slideLayout" Target="../slideLayouts/slideLayout5.xml"/><Relationship Id="rId6" Type="http://schemas.openxmlformats.org/officeDocument/2006/relationships/image" Target="../media/image330.png"/><Relationship Id="rId5" Type="http://schemas.openxmlformats.org/officeDocument/2006/relationships/image" Target="../media/image329.png"/><Relationship Id="rId4" Type="http://schemas.openxmlformats.org/officeDocument/2006/relationships/image" Target="../media/image328.png"/><Relationship Id="rId9" Type="http://schemas.openxmlformats.org/officeDocument/2006/relationships/image" Target="../media/image333.png"/></Relationships>
</file>

<file path=ppt/slides/_rels/slide58.xml.rels><?xml version="1.0" encoding="UTF-8" standalone="yes"?>
<Relationships xmlns="http://schemas.openxmlformats.org/package/2006/relationships"><Relationship Id="rId3" Type="http://schemas.openxmlformats.org/officeDocument/2006/relationships/image" Target="../media/image334.png"/><Relationship Id="rId7" Type="http://schemas.openxmlformats.org/officeDocument/2006/relationships/hyperlink" Target="https://help.hulu.com/en-us/ads-on-hulu" TargetMode="External"/><Relationship Id="rId2" Type="http://schemas.openxmlformats.org/officeDocument/2006/relationships/image" Target="../media/image210.png"/><Relationship Id="rId1" Type="http://schemas.openxmlformats.org/officeDocument/2006/relationships/slideLayout" Target="../slideLayouts/slideLayout5.xml"/><Relationship Id="rId6" Type="http://schemas.openxmlformats.org/officeDocument/2006/relationships/hyperlink" Target="http://www.hulu.com/live-tv" TargetMode="External"/><Relationship Id="rId5" Type="http://schemas.openxmlformats.org/officeDocument/2006/relationships/hyperlink" Target="https://www.mediapost.com/publications/article/303368/hulu-live-could-pull-in-500-million-in-yearly-rev.html" TargetMode="External"/><Relationship Id="rId4" Type="http://schemas.openxmlformats.org/officeDocument/2006/relationships/hyperlink" Target="http://www.businessinsider.com/still-early-days-for-hulu-live-2017-10"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21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336.png"/><Relationship Id="rId7" Type="http://schemas.openxmlformats.org/officeDocument/2006/relationships/image" Target="../media/image340.png"/><Relationship Id="rId12" Type="http://schemas.openxmlformats.org/officeDocument/2006/relationships/image" Target="../media/image345.png"/><Relationship Id="rId2" Type="http://schemas.openxmlformats.org/officeDocument/2006/relationships/image" Target="../media/image210.png"/><Relationship Id="rId1" Type="http://schemas.openxmlformats.org/officeDocument/2006/relationships/slideLayout" Target="../slideLayouts/slideLayout5.xml"/><Relationship Id="rId6" Type="http://schemas.openxmlformats.org/officeDocument/2006/relationships/image" Target="../media/image339.png"/><Relationship Id="rId11" Type="http://schemas.openxmlformats.org/officeDocument/2006/relationships/image" Target="../media/image344.png"/><Relationship Id="rId5" Type="http://schemas.openxmlformats.org/officeDocument/2006/relationships/image" Target="../media/image338.png"/><Relationship Id="rId10" Type="http://schemas.openxmlformats.org/officeDocument/2006/relationships/image" Target="../media/image343.png"/><Relationship Id="rId4" Type="http://schemas.openxmlformats.org/officeDocument/2006/relationships/image" Target="../media/image337.png"/><Relationship Id="rId9" Type="http://schemas.openxmlformats.org/officeDocument/2006/relationships/image" Target="../media/image342.png"/></Relationships>
</file>

<file path=ppt/slides/_rels/slide61.xml.rels><?xml version="1.0" encoding="UTF-8" standalone="yes"?>
<Relationships xmlns="http://schemas.openxmlformats.org/package/2006/relationships"><Relationship Id="rId3" Type="http://schemas.openxmlformats.org/officeDocument/2006/relationships/hyperlink" Target="https://www.barrons.com/articles/alphabets-youtube-tv-isnt-profitablewhy-it-doesnt-matter-1507053228" TargetMode="External"/><Relationship Id="rId7" Type="http://schemas.openxmlformats.org/officeDocument/2006/relationships/hyperlink" Target="https://appadvice.com/post/youtube-tv-ads/745087" TargetMode="External"/><Relationship Id="rId2" Type="http://schemas.openxmlformats.org/officeDocument/2006/relationships/image" Target="../media/image346.png"/><Relationship Id="rId1" Type="http://schemas.openxmlformats.org/officeDocument/2006/relationships/slideLayout" Target="../slideLayouts/slideLayout5.xml"/><Relationship Id="rId6" Type="http://schemas.openxmlformats.org/officeDocument/2006/relationships/image" Target="../media/image348.png"/><Relationship Id="rId5" Type="http://schemas.openxmlformats.org/officeDocument/2006/relationships/image" Target="../media/image347.png"/><Relationship Id="rId4" Type="http://schemas.openxmlformats.org/officeDocument/2006/relationships/hyperlink" Target="https://tv.youtube.com/welcom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6.png"/><Relationship Id="rId1" Type="http://schemas.openxmlformats.org/officeDocument/2006/relationships/slideLayout" Target="../slideLayouts/slideLayout5.xml"/><Relationship Id="rId4" Type="http://schemas.openxmlformats.org/officeDocument/2006/relationships/image" Target="../media/image350.png"/></Relationships>
</file>

<file path=ppt/slides/_rels/slide63.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46.png"/><Relationship Id="rId1" Type="http://schemas.openxmlformats.org/officeDocument/2006/relationships/slideLayout" Target="../slideLayouts/slideLayout5.xml"/><Relationship Id="rId5" Type="http://schemas.openxmlformats.org/officeDocument/2006/relationships/image" Target="../media/image353.png"/><Relationship Id="rId4" Type="http://schemas.openxmlformats.org/officeDocument/2006/relationships/image" Target="../media/image352.png"/></Relationships>
</file>

<file path=ppt/slides/_rels/slide64.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jpeg"/><Relationship Id="rId1" Type="http://schemas.openxmlformats.org/officeDocument/2006/relationships/slideLayout" Target="../slideLayouts/slideLayout5.xml"/><Relationship Id="rId6" Type="http://schemas.openxmlformats.org/officeDocument/2006/relationships/hyperlink" Target="http://www.fubo.tv/" TargetMode="External"/><Relationship Id="rId5" Type="http://schemas.openxmlformats.org/officeDocument/2006/relationships/hyperlink" Target="https://en.wikipedia.org/wiki/FuboTV" TargetMode="External"/><Relationship Id="rId4" Type="http://schemas.openxmlformats.org/officeDocument/2006/relationships/image" Target="../media/image356.png"/></Relationships>
</file>

<file path=ppt/slides/_rels/slide65.xml.rels><?xml version="1.0" encoding="UTF-8" standalone="yes"?>
<Relationships xmlns="http://schemas.openxmlformats.org/package/2006/relationships"><Relationship Id="rId3" Type="http://schemas.openxmlformats.org/officeDocument/2006/relationships/image" Target="../media/image354.jpeg"/><Relationship Id="rId7" Type="http://schemas.openxmlformats.org/officeDocument/2006/relationships/image" Target="../media/image361.png"/><Relationship Id="rId2" Type="http://schemas.openxmlformats.org/officeDocument/2006/relationships/image" Target="../media/image357.png"/><Relationship Id="rId1" Type="http://schemas.openxmlformats.org/officeDocument/2006/relationships/slideLayout" Target="../slideLayouts/slideLayout5.xml"/><Relationship Id="rId6" Type="http://schemas.openxmlformats.org/officeDocument/2006/relationships/image" Target="../media/image360.png"/><Relationship Id="rId5" Type="http://schemas.openxmlformats.org/officeDocument/2006/relationships/image" Target="../media/image359.png"/><Relationship Id="rId4" Type="http://schemas.openxmlformats.org/officeDocument/2006/relationships/image" Target="../media/image358.png"/></Relationships>
</file>

<file path=ppt/slides/_rels/slide66.xml.rels><?xml version="1.0" encoding="UTF-8" standalone="yes"?>
<Relationships xmlns="http://schemas.openxmlformats.org/package/2006/relationships"><Relationship Id="rId3" Type="http://schemas.openxmlformats.org/officeDocument/2006/relationships/image" Target="../media/image362.png"/><Relationship Id="rId7" Type="http://schemas.openxmlformats.org/officeDocument/2006/relationships/image" Target="../media/image366.png"/><Relationship Id="rId2" Type="http://schemas.openxmlformats.org/officeDocument/2006/relationships/image" Target="../media/image354.jpeg"/><Relationship Id="rId1" Type="http://schemas.openxmlformats.org/officeDocument/2006/relationships/slideLayout" Target="../slideLayouts/slideLayout5.xml"/><Relationship Id="rId6" Type="http://schemas.openxmlformats.org/officeDocument/2006/relationships/image" Target="../media/image365.png"/><Relationship Id="rId5" Type="http://schemas.openxmlformats.org/officeDocument/2006/relationships/image" Target="../media/image364.png"/><Relationship Id="rId4" Type="http://schemas.openxmlformats.org/officeDocument/2006/relationships/image" Target="../media/image363.png"/></Relationships>
</file>

<file path=ppt/slides/_rels/slide67.xml.rels><?xml version="1.0" encoding="UTF-8" standalone="yes"?>
<Relationships xmlns="http://schemas.openxmlformats.org/package/2006/relationships"><Relationship Id="rId3" Type="http://schemas.openxmlformats.org/officeDocument/2006/relationships/hyperlink" Target="http://www.yiptv.com/" TargetMode="External"/><Relationship Id="rId2" Type="http://schemas.openxmlformats.org/officeDocument/2006/relationships/image" Target="../media/image367.jpeg"/><Relationship Id="rId1" Type="http://schemas.openxmlformats.org/officeDocument/2006/relationships/slideLayout" Target="../slideLayouts/slideLayout5.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image" Target="../media/image377.png"/><Relationship Id="rId13" Type="http://schemas.openxmlformats.org/officeDocument/2006/relationships/image" Target="../media/image382.png"/><Relationship Id="rId3" Type="http://schemas.openxmlformats.org/officeDocument/2006/relationships/image" Target="../media/image372.png"/><Relationship Id="rId7" Type="http://schemas.openxmlformats.org/officeDocument/2006/relationships/image" Target="../media/image376.png"/><Relationship Id="rId12" Type="http://schemas.openxmlformats.org/officeDocument/2006/relationships/image" Target="../media/image381.png"/><Relationship Id="rId17" Type="http://schemas.openxmlformats.org/officeDocument/2006/relationships/image" Target="../media/image386.jpeg"/><Relationship Id="rId2" Type="http://schemas.openxmlformats.org/officeDocument/2006/relationships/image" Target="../media/image371.png"/><Relationship Id="rId16" Type="http://schemas.openxmlformats.org/officeDocument/2006/relationships/image" Target="../media/image385.png"/><Relationship Id="rId1" Type="http://schemas.openxmlformats.org/officeDocument/2006/relationships/slideLayout" Target="../slideLayouts/slideLayout5.xml"/><Relationship Id="rId6" Type="http://schemas.openxmlformats.org/officeDocument/2006/relationships/image" Target="../media/image375.png"/><Relationship Id="rId11" Type="http://schemas.openxmlformats.org/officeDocument/2006/relationships/image" Target="../media/image380.png"/><Relationship Id="rId5" Type="http://schemas.openxmlformats.org/officeDocument/2006/relationships/image" Target="../media/image374.png"/><Relationship Id="rId15" Type="http://schemas.openxmlformats.org/officeDocument/2006/relationships/image" Target="../media/image384.png"/><Relationship Id="rId10" Type="http://schemas.openxmlformats.org/officeDocument/2006/relationships/image" Target="../media/image379.png"/><Relationship Id="rId4" Type="http://schemas.openxmlformats.org/officeDocument/2006/relationships/image" Target="../media/image373.png"/><Relationship Id="rId9" Type="http://schemas.openxmlformats.org/officeDocument/2006/relationships/image" Target="../media/image378.png"/><Relationship Id="rId14" Type="http://schemas.openxmlformats.org/officeDocument/2006/relationships/image" Target="../media/image38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8" Type="http://schemas.openxmlformats.org/officeDocument/2006/relationships/image" Target="../media/image375.png"/><Relationship Id="rId13" Type="http://schemas.openxmlformats.org/officeDocument/2006/relationships/image" Target="../media/image382.png"/><Relationship Id="rId18" Type="http://schemas.openxmlformats.org/officeDocument/2006/relationships/image" Target="../media/image387.jpeg"/><Relationship Id="rId3" Type="http://schemas.openxmlformats.org/officeDocument/2006/relationships/image" Target="../media/image372.png"/><Relationship Id="rId7" Type="http://schemas.openxmlformats.org/officeDocument/2006/relationships/image" Target="../media/image374.png"/><Relationship Id="rId12" Type="http://schemas.openxmlformats.org/officeDocument/2006/relationships/image" Target="../media/image381.png"/><Relationship Id="rId17" Type="http://schemas.openxmlformats.org/officeDocument/2006/relationships/image" Target="../media/image386.jpeg"/><Relationship Id="rId2" Type="http://schemas.openxmlformats.org/officeDocument/2006/relationships/image" Target="../media/image371.png"/><Relationship Id="rId16" Type="http://schemas.openxmlformats.org/officeDocument/2006/relationships/image" Target="../media/image385.png"/><Relationship Id="rId1" Type="http://schemas.openxmlformats.org/officeDocument/2006/relationships/slideLayout" Target="../slideLayouts/slideLayout5.xml"/><Relationship Id="rId6" Type="http://schemas.openxmlformats.org/officeDocument/2006/relationships/image" Target="../media/image380.png"/><Relationship Id="rId11" Type="http://schemas.openxmlformats.org/officeDocument/2006/relationships/image" Target="../media/image378.png"/><Relationship Id="rId5" Type="http://schemas.openxmlformats.org/officeDocument/2006/relationships/image" Target="../media/image379.png"/><Relationship Id="rId15" Type="http://schemas.openxmlformats.org/officeDocument/2006/relationships/image" Target="../media/image384.png"/><Relationship Id="rId10" Type="http://schemas.openxmlformats.org/officeDocument/2006/relationships/image" Target="../media/image377.png"/><Relationship Id="rId4" Type="http://schemas.openxmlformats.org/officeDocument/2006/relationships/image" Target="../media/image373.png"/><Relationship Id="rId9" Type="http://schemas.openxmlformats.org/officeDocument/2006/relationships/image" Target="../media/image376.png"/><Relationship Id="rId14" Type="http://schemas.openxmlformats.org/officeDocument/2006/relationships/image" Target="../media/image383.png"/></Relationships>
</file>

<file path=ppt/slides/_rels/slide71.xml.rels><?xml version="1.0" encoding="UTF-8" standalone="yes"?>
<Relationships xmlns="http://schemas.openxmlformats.org/package/2006/relationships"><Relationship Id="rId3" Type="http://schemas.openxmlformats.org/officeDocument/2006/relationships/image" Target="../media/image382.png"/><Relationship Id="rId7" Type="http://schemas.openxmlformats.org/officeDocument/2006/relationships/image" Target="../media/image391.png"/><Relationship Id="rId2" Type="http://schemas.openxmlformats.org/officeDocument/2006/relationships/hyperlink" Target="http://adworks.att.com/" TargetMode="External"/><Relationship Id="rId1" Type="http://schemas.openxmlformats.org/officeDocument/2006/relationships/slideLayout" Target="../slideLayouts/slideLayout5.xml"/><Relationship Id="rId6" Type="http://schemas.openxmlformats.org/officeDocument/2006/relationships/image" Target="../media/image390.png"/><Relationship Id="rId5" Type="http://schemas.openxmlformats.org/officeDocument/2006/relationships/image" Target="../media/image389.png"/><Relationship Id="rId4" Type="http://schemas.openxmlformats.org/officeDocument/2006/relationships/image" Target="../media/image388.png"/></Relationships>
</file>

<file path=ppt/slides/_rels/slide72.xml.rels><?xml version="1.0" encoding="UTF-8" standalone="yes"?>
<Relationships xmlns="http://schemas.openxmlformats.org/package/2006/relationships"><Relationship Id="rId8" Type="http://schemas.openxmlformats.org/officeDocument/2006/relationships/image" Target="../media/image394.png"/><Relationship Id="rId13" Type="http://schemas.openxmlformats.org/officeDocument/2006/relationships/image" Target="../media/image398.png"/><Relationship Id="rId18" Type="http://schemas.openxmlformats.org/officeDocument/2006/relationships/image" Target="../media/image403.png"/><Relationship Id="rId3" Type="http://schemas.openxmlformats.org/officeDocument/2006/relationships/hyperlink" Target="http://www.yume.com/about-us/partners" TargetMode="External"/><Relationship Id="rId7" Type="http://schemas.openxmlformats.org/officeDocument/2006/relationships/image" Target="../media/image393.png"/><Relationship Id="rId12" Type="http://schemas.openxmlformats.org/officeDocument/2006/relationships/hyperlink" Target="http://www.yume.com/" TargetMode="External"/><Relationship Id="rId17" Type="http://schemas.openxmlformats.org/officeDocument/2006/relationships/image" Target="../media/image402.png"/><Relationship Id="rId2" Type="http://schemas.openxmlformats.org/officeDocument/2006/relationships/notesSlide" Target="../notesSlides/notesSlide3.xml"/><Relationship Id="rId16" Type="http://schemas.openxmlformats.org/officeDocument/2006/relationships/image" Target="../media/image401.png"/><Relationship Id="rId20" Type="http://schemas.openxmlformats.org/officeDocument/2006/relationships/image" Target="../media/image405.png"/><Relationship Id="rId1" Type="http://schemas.openxmlformats.org/officeDocument/2006/relationships/slideLayout" Target="../slideLayouts/slideLayout5.xml"/><Relationship Id="rId6" Type="http://schemas.openxmlformats.org/officeDocument/2006/relationships/hyperlink" Target="https://www.marketwatch.com/investing/stock/yume/financials" TargetMode="External"/><Relationship Id="rId11" Type="http://schemas.openxmlformats.org/officeDocument/2006/relationships/image" Target="../media/image397.png"/><Relationship Id="rId5" Type="http://schemas.openxmlformats.org/officeDocument/2006/relationships/image" Target="../media/image381.png"/><Relationship Id="rId15" Type="http://schemas.openxmlformats.org/officeDocument/2006/relationships/image" Target="../media/image400.png"/><Relationship Id="rId10" Type="http://schemas.openxmlformats.org/officeDocument/2006/relationships/image" Target="../media/image396.png"/><Relationship Id="rId19" Type="http://schemas.openxmlformats.org/officeDocument/2006/relationships/image" Target="../media/image404.png"/><Relationship Id="rId4" Type="http://schemas.openxmlformats.org/officeDocument/2006/relationships/image" Target="../media/image392.jpeg"/><Relationship Id="rId9" Type="http://schemas.openxmlformats.org/officeDocument/2006/relationships/image" Target="../media/image395.png"/><Relationship Id="rId14" Type="http://schemas.openxmlformats.org/officeDocument/2006/relationships/image" Target="../media/image399.png"/></Relationships>
</file>

<file path=ppt/slides/_rels/slide73.xml.rels><?xml version="1.0" encoding="UTF-8" standalone="yes"?>
<Relationships xmlns="http://schemas.openxmlformats.org/package/2006/relationships"><Relationship Id="rId8" Type="http://schemas.openxmlformats.org/officeDocument/2006/relationships/hyperlink" Target="http://www.yume.com/products/people-based-marketing-suite" TargetMode="External"/><Relationship Id="rId13" Type="http://schemas.openxmlformats.org/officeDocument/2006/relationships/image" Target="../media/image410.png"/><Relationship Id="rId18" Type="http://schemas.openxmlformats.org/officeDocument/2006/relationships/hyperlink" Target="http://www.yume.com/products/technologies/brand-safety" TargetMode="External"/><Relationship Id="rId3" Type="http://schemas.openxmlformats.org/officeDocument/2006/relationships/image" Target="../media/image381.png"/><Relationship Id="rId21" Type="http://schemas.openxmlformats.org/officeDocument/2006/relationships/image" Target="../media/image414.png"/><Relationship Id="rId7" Type="http://schemas.openxmlformats.org/officeDocument/2006/relationships/hyperlink" Target="http://www.yume.com/products/platforms/yume-marketplace" TargetMode="External"/><Relationship Id="rId12" Type="http://schemas.openxmlformats.org/officeDocument/2006/relationships/hyperlink" Target="http://www.yume.com/products/household-targeting" TargetMode="External"/><Relationship Id="rId17" Type="http://schemas.openxmlformats.org/officeDocument/2006/relationships/image" Target="../media/image412.png"/><Relationship Id="rId25" Type="http://schemas.openxmlformats.org/officeDocument/2006/relationships/image" Target="../media/image417.png"/><Relationship Id="rId2" Type="http://schemas.openxmlformats.org/officeDocument/2006/relationships/notesSlide" Target="../notesSlides/notesSlide4.xml"/><Relationship Id="rId16" Type="http://schemas.openxmlformats.org/officeDocument/2006/relationships/hyperlink" Target="http://www.yume.com/ad-gallery" TargetMode="External"/><Relationship Id="rId20" Type="http://schemas.openxmlformats.org/officeDocument/2006/relationships/hyperlink" Target="http://www.yume.com/products/technologies/traffic-quality" TargetMode="External"/><Relationship Id="rId1" Type="http://schemas.openxmlformats.org/officeDocument/2006/relationships/slideLayout" Target="../slideLayouts/slideLayout5.xml"/><Relationship Id="rId6" Type="http://schemas.openxmlformats.org/officeDocument/2006/relationships/image" Target="../media/image407.png"/><Relationship Id="rId11" Type="http://schemas.openxmlformats.org/officeDocument/2006/relationships/image" Target="../media/image409.jpeg"/><Relationship Id="rId24" Type="http://schemas.openxmlformats.org/officeDocument/2006/relationships/image" Target="../media/image416.png"/><Relationship Id="rId5" Type="http://schemas.openxmlformats.org/officeDocument/2006/relationships/hyperlink" Target="http://www.yume.com/products/platforms/yume-for-advertisers" TargetMode="External"/><Relationship Id="rId15" Type="http://schemas.openxmlformats.org/officeDocument/2006/relationships/image" Target="../media/image411.png"/><Relationship Id="rId23" Type="http://schemas.openxmlformats.org/officeDocument/2006/relationships/image" Target="../media/image415.png"/><Relationship Id="rId10" Type="http://schemas.openxmlformats.org/officeDocument/2006/relationships/hyperlink" Target="http://www.yume.com/products/yume-audience-segments" TargetMode="External"/><Relationship Id="rId19" Type="http://schemas.openxmlformats.org/officeDocument/2006/relationships/image" Target="../media/image413.png"/><Relationship Id="rId4" Type="http://schemas.openxmlformats.org/officeDocument/2006/relationships/image" Target="../media/image406.png"/><Relationship Id="rId9" Type="http://schemas.openxmlformats.org/officeDocument/2006/relationships/image" Target="../media/image408.jpeg"/><Relationship Id="rId14" Type="http://schemas.openxmlformats.org/officeDocument/2006/relationships/hyperlink" Target="http://www.yume.com/products/multi-screen-audience-sdks" TargetMode="External"/><Relationship Id="rId22" Type="http://schemas.openxmlformats.org/officeDocument/2006/relationships/hyperlink" Target="http://www.yume.com/products/technologies/viewability-and-measurement"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422.png"/><Relationship Id="rId3" Type="http://schemas.openxmlformats.org/officeDocument/2006/relationships/hyperlink" Target="http://www.brightline.tv/" TargetMode="External"/><Relationship Id="rId7" Type="http://schemas.openxmlformats.org/officeDocument/2006/relationships/image" Target="../media/image421.png"/><Relationship Id="rId2" Type="http://schemas.openxmlformats.org/officeDocument/2006/relationships/image" Target="../media/image418.png"/><Relationship Id="rId1" Type="http://schemas.openxmlformats.org/officeDocument/2006/relationships/slideLayout" Target="../slideLayouts/slideLayout5.xml"/><Relationship Id="rId6" Type="http://schemas.openxmlformats.org/officeDocument/2006/relationships/image" Target="../media/image420.png"/><Relationship Id="rId5" Type="http://schemas.openxmlformats.org/officeDocument/2006/relationships/image" Target="../media/image385.png"/><Relationship Id="rId4" Type="http://schemas.openxmlformats.org/officeDocument/2006/relationships/image" Target="../media/image419.png"/><Relationship Id="rId9" Type="http://schemas.openxmlformats.org/officeDocument/2006/relationships/image" Target="../media/image423.png"/></Relationships>
</file>

<file path=ppt/slides/_rels/slide75.xml.rels><?xml version="1.0" encoding="UTF-8" standalone="yes"?>
<Relationships xmlns="http://schemas.openxmlformats.org/package/2006/relationships"><Relationship Id="rId8" Type="http://schemas.openxmlformats.org/officeDocument/2006/relationships/hyperlink" Target="http://interactive.teads.tv/en/" TargetMode="External"/><Relationship Id="rId3" Type="http://schemas.openxmlformats.org/officeDocument/2006/relationships/image" Target="../media/image424.png"/><Relationship Id="rId7" Type="http://schemas.openxmlformats.org/officeDocument/2006/relationships/image" Target="../media/image427.png"/><Relationship Id="rId2" Type="http://schemas.openxmlformats.org/officeDocument/2006/relationships/hyperlink" Target="http://www.brightline.tv/" TargetMode="External"/><Relationship Id="rId1" Type="http://schemas.openxmlformats.org/officeDocument/2006/relationships/slideLayout" Target="../slideLayouts/slideLayout5.xml"/><Relationship Id="rId6" Type="http://schemas.openxmlformats.org/officeDocument/2006/relationships/image" Target="../media/image426.png"/><Relationship Id="rId5" Type="http://schemas.openxmlformats.org/officeDocument/2006/relationships/image" Target="../media/image425.png"/><Relationship Id="rId4" Type="http://schemas.openxmlformats.org/officeDocument/2006/relationships/image" Target="../media/image384.png"/><Relationship Id="rId9" Type="http://schemas.openxmlformats.org/officeDocument/2006/relationships/image" Target="../media/image428.jpeg"/></Relationships>
</file>

<file path=ppt/slides/_rels/slide76.xml.rels><?xml version="1.0" encoding="UTF-8" standalone="yes"?>
<Relationships xmlns="http://schemas.openxmlformats.org/package/2006/relationships"><Relationship Id="rId8" Type="http://schemas.openxmlformats.org/officeDocument/2006/relationships/image" Target="../media/image433.png"/><Relationship Id="rId3" Type="http://schemas.openxmlformats.org/officeDocument/2006/relationships/hyperlink" Target="http://www.vistohub.com/" TargetMode="External"/><Relationship Id="rId7" Type="http://schemas.openxmlformats.org/officeDocument/2006/relationships/image" Target="../media/image43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31.jpeg"/><Relationship Id="rId5" Type="http://schemas.openxmlformats.org/officeDocument/2006/relationships/image" Target="../media/image430.png"/><Relationship Id="rId4" Type="http://schemas.openxmlformats.org/officeDocument/2006/relationships/image" Target="../media/image429.jpeg"/><Relationship Id="rId9" Type="http://schemas.openxmlformats.org/officeDocument/2006/relationships/image" Target="../media/image434.png"/></Relationships>
</file>

<file path=ppt/slides/_rels/slide77.xml.rels><?xml version="1.0" encoding="UTF-8" standalone="yes"?>
<Relationships xmlns="http://schemas.openxmlformats.org/package/2006/relationships"><Relationship Id="rId3" Type="http://schemas.openxmlformats.org/officeDocument/2006/relationships/image" Target="../media/image435.png"/><Relationship Id="rId2" Type="http://schemas.openxmlformats.org/officeDocument/2006/relationships/hyperlink" Target="http://www.canoeventures.com/" TargetMode="External"/><Relationship Id="rId1" Type="http://schemas.openxmlformats.org/officeDocument/2006/relationships/slideLayout" Target="../slideLayouts/slideLayout5.xml"/><Relationship Id="rId6" Type="http://schemas.openxmlformats.org/officeDocument/2006/relationships/image" Target="../media/image387.jpeg"/><Relationship Id="rId5" Type="http://schemas.openxmlformats.org/officeDocument/2006/relationships/image" Target="../media/image437.png"/><Relationship Id="rId4" Type="http://schemas.openxmlformats.org/officeDocument/2006/relationships/image" Target="../media/image436.png"/></Relationships>
</file>

<file path=ppt/slides/_rels/slide78.xml.rels><?xml version="1.0" encoding="UTF-8" standalone="yes"?>
<Relationships xmlns="http://schemas.openxmlformats.org/package/2006/relationships"><Relationship Id="rId8" Type="http://schemas.openxmlformats.org/officeDocument/2006/relationships/image" Target="../media/image444.png"/><Relationship Id="rId3" Type="http://schemas.openxmlformats.org/officeDocument/2006/relationships/image" Target="../media/image439.png"/><Relationship Id="rId7" Type="http://schemas.openxmlformats.org/officeDocument/2006/relationships/image" Target="../media/image443.png"/><Relationship Id="rId2" Type="http://schemas.openxmlformats.org/officeDocument/2006/relationships/image" Target="../media/image438.png"/><Relationship Id="rId1" Type="http://schemas.openxmlformats.org/officeDocument/2006/relationships/slideLayout" Target="../slideLayouts/slideLayout5.xml"/><Relationship Id="rId6" Type="http://schemas.openxmlformats.org/officeDocument/2006/relationships/image" Target="../media/image442.png"/><Relationship Id="rId11" Type="http://schemas.openxmlformats.org/officeDocument/2006/relationships/image" Target="../media/image387.jpeg"/><Relationship Id="rId5" Type="http://schemas.openxmlformats.org/officeDocument/2006/relationships/image" Target="../media/image441.png"/><Relationship Id="rId10" Type="http://schemas.openxmlformats.org/officeDocument/2006/relationships/image" Target="../media/image446.png"/><Relationship Id="rId4" Type="http://schemas.openxmlformats.org/officeDocument/2006/relationships/image" Target="../media/image440.png"/><Relationship Id="rId9" Type="http://schemas.openxmlformats.org/officeDocument/2006/relationships/image" Target="../media/image445.png"/></Relationships>
</file>

<file path=ppt/slides/_rels/slide79.xml.rels><?xml version="1.0" encoding="UTF-8" standalone="yes"?>
<Relationships xmlns="http://schemas.openxmlformats.org/package/2006/relationships"><Relationship Id="rId8" Type="http://schemas.openxmlformats.org/officeDocument/2006/relationships/image" Target="../media/image375.png"/><Relationship Id="rId13" Type="http://schemas.openxmlformats.org/officeDocument/2006/relationships/image" Target="../media/image381.png"/><Relationship Id="rId18" Type="http://schemas.openxmlformats.org/officeDocument/2006/relationships/image" Target="../media/image387.jpeg"/><Relationship Id="rId3" Type="http://schemas.openxmlformats.org/officeDocument/2006/relationships/image" Target="../media/image372.png"/><Relationship Id="rId7" Type="http://schemas.openxmlformats.org/officeDocument/2006/relationships/image" Target="../media/image374.png"/><Relationship Id="rId12" Type="http://schemas.openxmlformats.org/officeDocument/2006/relationships/image" Target="../media/image383.png"/><Relationship Id="rId17" Type="http://schemas.openxmlformats.org/officeDocument/2006/relationships/image" Target="../media/image386.jpeg"/><Relationship Id="rId2" Type="http://schemas.openxmlformats.org/officeDocument/2006/relationships/image" Target="../media/image371.png"/><Relationship Id="rId16" Type="http://schemas.openxmlformats.org/officeDocument/2006/relationships/image" Target="../media/image385.png"/><Relationship Id="rId1" Type="http://schemas.openxmlformats.org/officeDocument/2006/relationships/slideLayout" Target="../slideLayouts/slideLayout5.xml"/><Relationship Id="rId6" Type="http://schemas.openxmlformats.org/officeDocument/2006/relationships/image" Target="../media/image380.png"/><Relationship Id="rId11" Type="http://schemas.openxmlformats.org/officeDocument/2006/relationships/image" Target="../media/image378.png"/><Relationship Id="rId5" Type="http://schemas.openxmlformats.org/officeDocument/2006/relationships/image" Target="../media/image379.png"/><Relationship Id="rId15" Type="http://schemas.openxmlformats.org/officeDocument/2006/relationships/image" Target="../media/image384.png"/><Relationship Id="rId10" Type="http://schemas.openxmlformats.org/officeDocument/2006/relationships/image" Target="../media/image377.png"/><Relationship Id="rId4" Type="http://schemas.openxmlformats.org/officeDocument/2006/relationships/image" Target="../media/image373.png"/><Relationship Id="rId9" Type="http://schemas.openxmlformats.org/officeDocument/2006/relationships/image" Target="../media/image376.png"/><Relationship Id="rId14" Type="http://schemas.openxmlformats.org/officeDocument/2006/relationships/image" Target="../media/image38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image" Target="../media/image447.png"/><Relationship Id="rId7" Type="http://schemas.openxmlformats.org/officeDocument/2006/relationships/image" Target="../media/image450.png"/><Relationship Id="rId2" Type="http://schemas.openxmlformats.org/officeDocument/2006/relationships/hyperlink" Target="http://www.freewheel.tv/" TargetMode="External"/><Relationship Id="rId1" Type="http://schemas.openxmlformats.org/officeDocument/2006/relationships/slideLayout" Target="../slideLayouts/slideLayout5.xml"/><Relationship Id="rId6" Type="http://schemas.openxmlformats.org/officeDocument/2006/relationships/image" Target="../media/image449.png"/><Relationship Id="rId5" Type="http://schemas.openxmlformats.org/officeDocument/2006/relationships/image" Target="../media/image448.png"/><Relationship Id="rId4" Type="http://schemas.openxmlformats.org/officeDocument/2006/relationships/image" Target="../media/image371.png"/></Relationships>
</file>

<file path=ppt/slides/_rels/slide81.xml.rels><?xml version="1.0" encoding="UTF-8" standalone="yes"?>
<Relationships xmlns="http://schemas.openxmlformats.org/package/2006/relationships"><Relationship Id="rId8" Type="http://schemas.openxmlformats.org/officeDocument/2006/relationships/image" Target="../media/image455.png"/><Relationship Id="rId3" Type="http://schemas.openxmlformats.org/officeDocument/2006/relationships/hyperlink" Target="http://www.spotx.tv/" TargetMode="External"/><Relationship Id="rId7" Type="http://schemas.openxmlformats.org/officeDocument/2006/relationships/image" Target="../media/image454.png"/><Relationship Id="rId2" Type="http://schemas.openxmlformats.org/officeDocument/2006/relationships/image" Target="../media/image373.png"/><Relationship Id="rId1" Type="http://schemas.openxmlformats.org/officeDocument/2006/relationships/slideLayout" Target="../slideLayouts/slideLayout5.xml"/><Relationship Id="rId6" Type="http://schemas.openxmlformats.org/officeDocument/2006/relationships/image" Target="../media/image453.png"/><Relationship Id="rId5" Type="http://schemas.openxmlformats.org/officeDocument/2006/relationships/image" Target="../media/image452.png"/><Relationship Id="rId10" Type="http://schemas.openxmlformats.org/officeDocument/2006/relationships/image" Target="../media/image457.png"/><Relationship Id="rId4" Type="http://schemas.openxmlformats.org/officeDocument/2006/relationships/image" Target="../media/image451.png"/><Relationship Id="rId9" Type="http://schemas.openxmlformats.org/officeDocument/2006/relationships/image" Target="../media/image456.png"/></Relationships>
</file>

<file path=ppt/slides/_rels/slide82.xml.rels><?xml version="1.0" encoding="UTF-8" standalone="yes"?>
<Relationships xmlns="http://schemas.openxmlformats.org/package/2006/relationships"><Relationship Id="rId8" Type="http://schemas.openxmlformats.org/officeDocument/2006/relationships/image" Target="../media/image461.png"/><Relationship Id="rId3" Type="http://schemas.openxmlformats.org/officeDocument/2006/relationships/hyperlink" Target="http://www.telaria.com/" TargetMode="External"/><Relationship Id="rId7" Type="http://schemas.openxmlformats.org/officeDocument/2006/relationships/hyperlink" Target="https://www.businesswire.com/news/home/20171107005436/en/Telaria-Reports-Quarter-2017-Financial-Results" TargetMode="External"/><Relationship Id="rId2" Type="http://schemas.openxmlformats.org/officeDocument/2006/relationships/image" Target="../media/image372.png"/><Relationship Id="rId1" Type="http://schemas.openxmlformats.org/officeDocument/2006/relationships/slideLayout" Target="../slideLayouts/slideLayout5.xml"/><Relationship Id="rId6" Type="http://schemas.openxmlformats.org/officeDocument/2006/relationships/image" Target="../media/image460.png"/><Relationship Id="rId5" Type="http://schemas.openxmlformats.org/officeDocument/2006/relationships/image" Target="../media/image459.png"/><Relationship Id="rId4" Type="http://schemas.openxmlformats.org/officeDocument/2006/relationships/image" Target="../media/image458.png"/></Relationships>
</file>

<file path=ppt/slides/_rels/slide83.xml.rels><?xml version="1.0" encoding="UTF-8" standalone="yes"?>
<Relationships xmlns="http://schemas.openxmlformats.org/package/2006/relationships"><Relationship Id="rId8" Type="http://schemas.openxmlformats.org/officeDocument/2006/relationships/hyperlink" Target="https://www.openx.com/demand-partners/" TargetMode="External"/><Relationship Id="rId3" Type="http://schemas.openxmlformats.org/officeDocument/2006/relationships/image" Target="../media/image462.png"/><Relationship Id="rId7" Type="http://schemas.openxmlformats.org/officeDocument/2006/relationships/image" Target="../media/image464.png"/><Relationship Id="rId2" Type="http://schemas.openxmlformats.org/officeDocument/2006/relationships/image" Target="../media/image379.png"/><Relationship Id="rId1" Type="http://schemas.openxmlformats.org/officeDocument/2006/relationships/slideLayout" Target="../slideLayouts/slideLayout5.xml"/><Relationship Id="rId6" Type="http://schemas.openxmlformats.org/officeDocument/2006/relationships/hyperlink" Target="https://www.openx.com/publishers/" TargetMode="External"/><Relationship Id="rId5" Type="http://schemas.openxmlformats.org/officeDocument/2006/relationships/image" Target="../media/image463.png"/><Relationship Id="rId4" Type="http://schemas.openxmlformats.org/officeDocument/2006/relationships/hyperlink" Target="http://www.telaria.com/" TargetMode="External"/><Relationship Id="rId9" Type="http://schemas.openxmlformats.org/officeDocument/2006/relationships/image" Target="../media/image465.jpeg"/></Relationships>
</file>

<file path=ppt/slides/_rels/slide84.xml.rels><?xml version="1.0" encoding="UTF-8" standalone="yes"?>
<Relationships xmlns="http://schemas.openxmlformats.org/package/2006/relationships"><Relationship Id="rId3" Type="http://schemas.openxmlformats.org/officeDocument/2006/relationships/hyperlink" Target="http://www.doubleclickbygoogle.com/" TargetMode="External"/><Relationship Id="rId2" Type="http://schemas.openxmlformats.org/officeDocument/2006/relationships/image" Target="../media/image380.png"/><Relationship Id="rId1" Type="http://schemas.openxmlformats.org/officeDocument/2006/relationships/slideLayout" Target="../slideLayouts/slideLayout5.xml"/><Relationship Id="rId5" Type="http://schemas.openxmlformats.org/officeDocument/2006/relationships/image" Target="../media/image467.png"/><Relationship Id="rId4" Type="http://schemas.openxmlformats.org/officeDocument/2006/relationships/image" Target="../media/image466.png"/></Relationships>
</file>

<file path=ppt/slides/_rels/slide85.xml.rels><?xml version="1.0" encoding="UTF-8" standalone="yes"?>
<Relationships xmlns="http://schemas.openxmlformats.org/package/2006/relationships"><Relationship Id="rId8" Type="http://schemas.openxmlformats.org/officeDocument/2006/relationships/image" Target="../media/image375.png"/><Relationship Id="rId13" Type="http://schemas.openxmlformats.org/officeDocument/2006/relationships/image" Target="../media/image381.png"/><Relationship Id="rId18" Type="http://schemas.openxmlformats.org/officeDocument/2006/relationships/image" Target="../media/image387.jpeg"/><Relationship Id="rId3" Type="http://schemas.openxmlformats.org/officeDocument/2006/relationships/image" Target="../media/image372.png"/><Relationship Id="rId7" Type="http://schemas.openxmlformats.org/officeDocument/2006/relationships/image" Target="../media/image374.png"/><Relationship Id="rId12" Type="http://schemas.openxmlformats.org/officeDocument/2006/relationships/image" Target="../media/image383.png"/><Relationship Id="rId17" Type="http://schemas.openxmlformats.org/officeDocument/2006/relationships/image" Target="../media/image386.jpeg"/><Relationship Id="rId2" Type="http://schemas.openxmlformats.org/officeDocument/2006/relationships/image" Target="../media/image371.png"/><Relationship Id="rId16" Type="http://schemas.openxmlformats.org/officeDocument/2006/relationships/image" Target="../media/image385.png"/><Relationship Id="rId1" Type="http://schemas.openxmlformats.org/officeDocument/2006/relationships/slideLayout" Target="../slideLayouts/slideLayout5.xml"/><Relationship Id="rId6" Type="http://schemas.openxmlformats.org/officeDocument/2006/relationships/image" Target="../media/image380.png"/><Relationship Id="rId11" Type="http://schemas.openxmlformats.org/officeDocument/2006/relationships/image" Target="../media/image378.png"/><Relationship Id="rId5" Type="http://schemas.openxmlformats.org/officeDocument/2006/relationships/image" Target="../media/image379.png"/><Relationship Id="rId15" Type="http://schemas.openxmlformats.org/officeDocument/2006/relationships/image" Target="../media/image384.png"/><Relationship Id="rId10" Type="http://schemas.openxmlformats.org/officeDocument/2006/relationships/image" Target="../media/image377.png"/><Relationship Id="rId4" Type="http://schemas.openxmlformats.org/officeDocument/2006/relationships/image" Target="../media/image373.png"/><Relationship Id="rId9" Type="http://schemas.openxmlformats.org/officeDocument/2006/relationships/image" Target="../media/image376.png"/><Relationship Id="rId14" Type="http://schemas.openxmlformats.org/officeDocument/2006/relationships/image" Target="../media/image382.png"/></Relationships>
</file>

<file path=ppt/slides/_rels/slide86.xml.rels><?xml version="1.0" encoding="UTF-8" standalone="yes"?>
<Relationships xmlns="http://schemas.openxmlformats.org/package/2006/relationships"><Relationship Id="rId3" Type="http://schemas.openxmlformats.org/officeDocument/2006/relationships/image" Target="../media/image468.png"/><Relationship Id="rId7" Type="http://schemas.openxmlformats.org/officeDocument/2006/relationships/image" Target="../media/image472.png"/><Relationship Id="rId2" Type="http://schemas.openxmlformats.org/officeDocument/2006/relationships/hyperlink" Target="http://www.brightroll.com/" TargetMode="External"/><Relationship Id="rId1" Type="http://schemas.openxmlformats.org/officeDocument/2006/relationships/slideLayout" Target="../slideLayouts/slideLayout5.xml"/><Relationship Id="rId6" Type="http://schemas.openxmlformats.org/officeDocument/2006/relationships/image" Target="../media/image471.png"/><Relationship Id="rId5" Type="http://schemas.openxmlformats.org/officeDocument/2006/relationships/image" Target="../media/image470.png"/><Relationship Id="rId4" Type="http://schemas.openxmlformats.org/officeDocument/2006/relationships/image" Target="../media/image469.png"/></Relationships>
</file>

<file path=ppt/slides/_rels/slide87.xml.rels><?xml version="1.0" encoding="UTF-8" standalone="yes"?>
<Relationships xmlns="http://schemas.openxmlformats.org/package/2006/relationships"><Relationship Id="rId8" Type="http://schemas.openxmlformats.org/officeDocument/2006/relationships/image" Target="../media/image478.png"/><Relationship Id="rId3" Type="http://schemas.openxmlformats.org/officeDocument/2006/relationships/hyperlink" Target="http://www.doubleclickbygoogle.com/" TargetMode="External"/><Relationship Id="rId7" Type="http://schemas.openxmlformats.org/officeDocument/2006/relationships/image" Target="../media/image477.png"/><Relationship Id="rId2" Type="http://schemas.openxmlformats.org/officeDocument/2006/relationships/image" Target="../media/image473.png"/><Relationship Id="rId1" Type="http://schemas.openxmlformats.org/officeDocument/2006/relationships/slideLayout" Target="../slideLayouts/slideLayout5.xml"/><Relationship Id="rId6" Type="http://schemas.openxmlformats.org/officeDocument/2006/relationships/image" Target="../media/image476.png"/><Relationship Id="rId5" Type="http://schemas.openxmlformats.org/officeDocument/2006/relationships/image" Target="../media/image475.png"/><Relationship Id="rId10" Type="http://schemas.openxmlformats.org/officeDocument/2006/relationships/image" Target="../media/image480.png"/><Relationship Id="rId4" Type="http://schemas.openxmlformats.org/officeDocument/2006/relationships/image" Target="../media/image474.png"/><Relationship Id="rId9" Type="http://schemas.openxmlformats.org/officeDocument/2006/relationships/image" Target="../media/image479.jpeg"/></Relationships>
</file>

<file path=ppt/slides/_rels/slide88.xml.rels><?xml version="1.0" encoding="UTF-8" standalone="yes"?>
<Relationships xmlns="http://schemas.openxmlformats.org/package/2006/relationships"><Relationship Id="rId3" Type="http://schemas.openxmlformats.org/officeDocument/2006/relationships/image" Target="../media/image482.jpeg"/><Relationship Id="rId2" Type="http://schemas.openxmlformats.org/officeDocument/2006/relationships/image" Target="../media/image481.png"/><Relationship Id="rId1" Type="http://schemas.openxmlformats.org/officeDocument/2006/relationships/slideLayout" Target="../slideLayouts/slideLayout5.xml"/><Relationship Id="rId6" Type="http://schemas.openxmlformats.org/officeDocument/2006/relationships/image" Target="../media/image484.png"/><Relationship Id="rId5" Type="http://schemas.openxmlformats.org/officeDocument/2006/relationships/image" Target="../media/image483.png"/><Relationship Id="rId4" Type="http://schemas.openxmlformats.org/officeDocument/2006/relationships/hyperlink" Target="http://www.videologygroup.com/" TargetMode="External"/></Relationships>
</file>

<file path=ppt/slides/_rels/slide89.xml.rels><?xml version="1.0" encoding="UTF-8" standalone="yes"?>
<Relationships xmlns="http://schemas.openxmlformats.org/package/2006/relationships"><Relationship Id="rId8" Type="http://schemas.openxmlformats.org/officeDocument/2006/relationships/image" Target="../media/image489.png"/><Relationship Id="rId13" Type="http://schemas.openxmlformats.org/officeDocument/2006/relationships/image" Target="../media/image492.png"/><Relationship Id="rId3" Type="http://schemas.openxmlformats.org/officeDocument/2006/relationships/image" Target="../media/image486.png"/><Relationship Id="rId7" Type="http://schemas.openxmlformats.org/officeDocument/2006/relationships/image" Target="../media/image488.png"/><Relationship Id="rId12" Type="http://schemas.openxmlformats.org/officeDocument/2006/relationships/image" Target="../media/image491.png"/><Relationship Id="rId2" Type="http://schemas.openxmlformats.org/officeDocument/2006/relationships/image" Target="../media/image485.png"/><Relationship Id="rId1" Type="http://schemas.openxmlformats.org/officeDocument/2006/relationships/slideLayout" Target="../slideLayouts/slideLayout5.xml"/><Relationship Id="rId6" Type="http://schemas.openxmlformats.org/officeDocument/2006/relationships/image" Target="../media/image487.png"/><Relationship Id="rId11" Type="http://schemas.openxmlformats.org/officeDocument/2006/relationships/image" Target="../media/image490.png"/><Relationship Id="rId5" Type="http://schemas.openxmlformats.org/officeDocument/2006/relationships/hyperlink" Target="https://www.thetradedesk.com/partners" TargetMode="External"/><Relationship Id="rId10" Type="http://schemas.openxmlformats.org/officeDocument/2006/relationships/hyperlink" Target="https://adexchanger.com/online-advertising/trade-desk-reports-50-yearly-revenue-growth-charts-will-find/" TargetMode="External"/><Relationship Id="rId4" Type="http://schemas.openxmlformats.org/officeDocument/2006/relationships/hyperlink" Target="http://www.doubleclickbygoogle.com/" TargetMode="External"/><Relationship Id="rId9" Type="http://schemas.openxmlformats.org/officeDocument/2006/relationships/hyperlink" Target="https://www.thetradedesk.com/products" TargetMode="External"/></Relationships>
</file>

<file path=ppt/slides/_rels/slide9.xml.rels><?xml version="1.0" encoding="UTF-8" standalone="yes"?>
<Relationships xmlns="http://schemas.openxmlformats.org/package/2006/relationships"><Relationship Id="rId26" Type="http://schemas.openxmlformats.org/officeDocument/2006/relationships/image" Target="../media/image43.png"/><Relationship Id="rId21" Type="http://schemas.openxmlformats.org/officeDocument/2006/relationships/image" Target="../media/image38.png"/><Relationship Id="rId42" Type="http://schemas.openxmlformats.org/officeDocument/2006/relationships/image" Target="../media/image59.png"/><Relationship Id="rId47" Type="http://schemas.openxmlformats.org/officeDocument/2006/relationships/image" Target="../media/image64.png"/><Relationship Id="rId63" Type="http://schemas.openxmlformats.org/officeDocument/2006/relationships/image" Target="../media/image80.jpeg"/><Relationship Id="rId68" Type="http://schemas.openxmlformats.org/officeDocument/2006/relationships/image" Target="../media/image85.jpeg"/><Relationship Id="rId84" Type="http://schemas.openxmlformats.org/officeDocument/2006/relationships/image" Target="../media/image101.png"/><Relationship Id="rId89" Type="http://schemas.openxmlformats.org/officeDocument/2006/relationships/image" Target="../media/image106.png"/><Relationship Id="rId7" Type="http://schemas.openxmlformats.org/officeDocument/2006/relationships/image" Target="../media/image25.jpeg"/><Relationship Id="rId71" Type="http://schemas.openxmlformats.org/officeDocument/2006/relationships/image" Target="../media/image88.jpeg"/><Relationship Id="rId92" Type="http://schemas.openxmlformats.org/officeDocument/2006/relationships/image" Target="../media/image109.jpeg"/><Relationship Id="rId2" Type="http://schemas.openxmlformats.org/officeDocument/2006/relationships/notesSlide" Target="../notesSlides/notesSlide1.xml"/><Relationship Id="rId16" Type="http://schemas.openxmlformats.org/officeDocument/2006/relationships/image" Target="../media/image33.jpeg"/><Relationship Id="rId29" Type="http://schemas.openxmlformats.org/officeDocument/2006/relationships/image" Target="../media/image46.jpeg"/><Relationship Id="rId11" Type="http://schemas.openxmlformats.org/officeDocument/2006/relationships/image" Target="../media/image28.jpeg"/><Relationship Id="rId24" Type="http://schemas.openxmlformats.org/officeDocument/2006/relationships/image" Target="../media/image41.jpeg"/><Relationship Id="rId32" Type="http://schemas.openxmlformats.org/officeDocument/2006/relationships/image" Target="../media/image49.jpeg"/><Relationship Id="rId37" Type="http://schemas.openxmlformats.org/officeDocument/2006/relationships/image" Target="../media/image54.png"/><Relationship Id="rId40" Type="http://schemas.openxmlformats.org/officeDocument/2006/relationships/image" Target="../media/image57.png"/><Relationship Id="rId45" Type="http://schemas.openxmlformats.org/officeDocument/2006/relationships/image" Target="../media/image62.png"/><Relationship Id="rId53" Type="http://schemas.openxmlformats.org/officeDocument/2006/relationships/image" Target="../media/image70.png"/><Relationship Id="rId58" Type="http://schemas.openxmlformats.org/officeDocument/2006/relationships/image" Target="../media/image75.jpeg"/><Relationship Id="rId66" Type="http://schemas.openxmlformats.org/officeDocument/2006/relationships/image" Target="../media/image83.jpeg"/><Relationship Id="rId74" Type="http://schemas.openxmlformats.org/officeDocument/2006/relationships/image" Target="../media/image91.jpeg"/><Relationship Id="rId79" Type="http://schemas.openxmlformats.org/officeDocument/2006/relationships/image" Target="../media/image96.png"/><Relationship Id="rId87" Type="http://schemas.openxmlformats.org/officeDocument/2006/relationships/image" Target="../media/image104.jpeg"/><Relationship Id="rId102" Type="http://schemas.openxmlformats.org/officeDocument/2006/relationships/image" Target="../media/image119.jpeg"/><Relationship Id="rId5" Type="http://schemas.openxmlformats.org/officeDocument/2006/relationships/image" Target="../media/image23.png"/><Relationship Id="rId61" Type="http://schemas.openxmlformats.org/officeDocument/2006/relationships/image" Target="../media/image78.jpeg"/><Relationship Id="rId82" Type="http://schemas.openxmlformats.org/officeDocument/2006/relationships/image" Target="../media/image99.jpeg"/><Relationship Id="rId90" Type="http://schemas.openxmlformats.org/officeDocument/2006/relationships/image" Target="../media/image107.jpeg"/><Relationship Id="rId95" Type="http://schemas.openxmlformats.org/officeDocument/2006/relationships/image" Target="../media/image112.png"/><Relationship Id="rId19" Type="http://schemas.openxmlformats.org/officeDocument/2006/relationships/image" Target="../media/image36.png"/><Relationship Id="rId14" Type="http://schemas.openxmlformats.org/officeDocument/2006/relationships/image" Target="../media/image31.png"/><Relationship Id="rId22" Type="http://schemas.openxmlformats.org/officeDocument/2006/relationships/image" Target="../media/image39.jpeg"/><Relationship Id="rId27" Type="http://schemas.openxmlformats.org/officeDocument/2006/relationships/image" Target="../media/image44.jpeg"/><Relationship Id="rId30" Type="http://schemas.openxmlformats.org/officeDocument/2006/relationships/image" Target="../media/image47.png"/><Relationship Id="rId35" Type="http://schemas.openxmlformats.org/officeDocument/2006/relationships/image" Target="../media/image52.png"/><Relationship Id="rId43" Type="http://schemas.openxmlformats.org/officeDocument/2006/relationships/image" Target="../media/image60.jpeg"/><Relationship Id="rId48" Type="http://schemas.openxmlformats.org/officeDocument/2006/relationships/image" Target="../media/image65.png"/><Relationship Id="rId56" Type="http://schemas.openxmlformats.org/officeDocument/2006/relationships/image" Target="../media/image73.png"/><Relationship Id="rId64" Type="http://schemas.openxmlformats.org/officeDocument/2006/relationships/image" Target="../media/image81.png"/><Relationship Id="rId69" Type="http://schemas.openxmlformats.org/officeDocument/2006/relationships/image" Target="../media/image86.png"/><Relationship Id="rId77" Type="http://schemas.openxmlformats.org/officeDocument/2006/relationships/image" Target="../media/image94.png"/><Relationship Id="rId100" Type="http://schemas.openxmlformats.org/officeDocument/2006/relationships/image" Target="../media/image117.jpeg"/><Relationship Id="rId105" Type="http://schemas.openxmlformats.org/officeDocument/2006/relationships/image" Target="../media/image122.jpeg"/><Relationship Id="rId8" Type="http://schemas.openxmlformats.org/officeDocument/2006/relationships/image" Target="../media/image26.png"/><Relationship Id="rId51" Type="http://schemas.openxmlformats.org/officeDocument/2006/relationships/image" Target="../media/image68.jpeg"/><Relationship Id="rId72" Type="http://schemas.openxmlformats.org/officeDocument/2006/relationships/image" Target="../media/image89.png"/><Relationship Id="rId80" Type="http://schemas.openxmlformats.org/officeDocument/2006/relationships/image" Target="../media/image97.jpeg"/><Relationship Id="rId85" Type="http://schemas.openxmlformats.org/officeDocument/2006/relationships/image" Target="../media/image102.png"/><Relationship Id="rId93" Type="http://schemas.openxmlformats.org/officeDocument/2006/relationships/image" Target="../media/image110.png"/><Relationship Id="rId98" Type="http://schemas.openxmlformats.org/officeDocument/2006/relationships/image" Target="../media/image115.png"/><Relationship Id="rId3" Type="http://schemas.openxmlformats.org/officeDocument/2006/relationships/image" Target="../media/image21.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jpeg"/><Relationship Id="rId33" Type="http://schemas.openxmlformats.org/officeDocument/2006/relationships/image" Target="../media/image50.jpeg"/><Relationship Id="rId38" Type="http://schemas.openxmlformats.org/officeDocument/2006/relationships/image" Target="../media/image55.png"/><Relationship Id="rId46" Type="http://schemas.openxmlformats.org/officeDocument/2006/relationships/image" Target="../media/image63.png"/><Relationship Id="rId59" Type="http://schemas.openxmlformats.org/officeDocument/2006/relationships/image" Target="../media/image76.png"/><Relationship Id="rId67" Type="http://schemas.openxmlformats.org/officeDocument/2006/relationships/image" Target="../media/image84.jpeg"/><Relationship Id="rId103" Type="http://schemas.openxmlformats.org/officeDocument/2006/relationships/image" Target="../media/image120.jpeg"/><Relationship Id="rId20" Type="http://schemas.openxmlformats.org/officeDocument/2006/relationships/image" Target="../media/image37.png"/><Relationship Id="rId41" Type="http://schemas.openxmlformats.org/officeDocument/2006/relationships/image" Target="../media/image58.png"/><Relationship Id="rId54" Type="http://schemas.openxmlformats.org/officeDocument/2006/relationships/image" Target="../media/image71.jpeg"/><Relationship Id="rId62" Type="http://schemas.openxmlformats.org/officeDocument/2006/relationships/image" Target="../media/image79.png"/><Relationship Id="rId70" Type="http://schemas.openxmlformats.org/officeDocument/2006/relationships/image" Target="../media/image87.png"/><Relationship Id="rId75" Type="http://schemas.openxmlformats.org/officeDocument/2006/relationships/image" Target="../media/image92.png"/><Relationship Id="rId83" Type="http://schemas.openxmlformats.org/officeDocument/2006/relationships/image" Target="../media/image100.png"/><Relationship Id="rId88" Type="http://schemas.openxmlformats.org/officeDocument/2006/relationships/image" Target="../media/image105.jpeg"/><Relationship Id="rId91" Type="http://schemas.openxmlformats.org/officeDocument/2006/relationships/image" Target="../media/image108.jpeg"/><Relationship Id="rId96" Type="http://schemas.openxmlformats.org/officeDocument/2006/relationships/image" Target="../media/image113.png"/><Relationship Id="rId1" Type="http://schemas.openxmlformats.org/officeDocument/2006/relationships/slideLayout" Target="../slideLayouts/slideLayout38.xml"/><Relationship Id="rId6" Type="http://schemas.openxmlformats.org/officeDocument/2006/relationships/image" Target="../media/image24.png"/><Relationship Id="rId15" Type="http://schemas.openxmlformats.org/officeDocument/2006/relationships/image" Target="../media/image32.jpeg"/><Relationship Id="rId23" Type="http://schemas.openxmlformats.org/officeDocument/2006/relationships/image" Target="../media/image40.png"/><Relationship Id="rId28" Type="http://schemas.openxmlformats.org/officeDocument/2006/relationships/image" Target="../media/image45.png"/><Relationship Id="rId36" Type="http://schemas.openxmlformats.org/officeDocument/2006/relationships/image" Target="../media/image53.png"/><Relationship Id="rId49" Type="http://schemas.openxmlformats.org/officeDocument/2006/relationships/image" Target="../media/image66.png"/><Relationship Id="rId57" Type="http://schemas.openxmlformats.org/officeDocument/2006/relationships/image" Target="../media/image74.png"/><Relationship Id="rId106" Type="http://schemas.openxmlformats.org/officeDocument/2006/relationships/image" Target="../media/image123.png"/><Relationship Id="rId10" Type="http://schemas.openxmlformats.org/officeDocument/2006/relationships/image" Target="../media/image27.jpeg"/><Relationship Id="rId31" Type="http://schemas.openxmlformats.org/officeDocument/2006/relationships/image" Target="../media/image48.png"/><Relationship Id="rId44" Type="http://schemas.openxmlformats.org/officeDocument/2006/relationships/image" Target="../media/image61.jpeg"/><Relationship Id="rId52" Type="http://schemas.openxmlformats.org/officeDocument/2006/relationships/image" Target="../media/image69.png"/><Relationship Id="rId60" Type="http://schemas.openxmlformats.org/officeDocument/2006/relationships/image" Target="../media/image77.png"/><Relationship Id="rId65" Type="http://schemas.openxmlformats.org/officeDocument/2006/relationships/image" Target="../media/image82.png"/><Relationship Id="rId73" Type="http://schemas.openxmlformats.org/officeDocument/2006/relationships/image" Target="../media/image90.png"/><Relationship Id="rId78" Type="http://schemas.openxmlformats.org/officeDocument/2006/relationships/image" Target="../media/image95.png"/><Relationship Id="rId81" Type="http://schemas.openxmlformats.org/officeDocument/2006/relationships/image" Target="../media/image98.png"/><Relationship Id="rId86" Type="http://schemas.openxmlformats.org/officeDocument/2006/relationships/image" Target="../media/image103.png"/><Relationship Id="rId94" Type="http://schemas.openxmlformats.org/officeDocument/2006/relationships/image" Target="../media/image111.jpeg"/><Relationship Id="rId99" Type="http://schemas.openxmlformats.org/officeDocument/2006/relationships/image" Target="../media/image116.jpeg"/><Relationship Id="rId101" Type="http://schemas.openxmlformats.org/officeDocument/2006/relationships/image" Target="../media/image118.gif"/><Relationship Id="rId4" Type="http://schemas.openxmlformats.org/officeDocument/2006/relationships/image" Target="../media/image22.png"/><Relationship Id="rId9" Type="http://schemas.openxmlformats.org/officeDocument/2006/relationships/hyperlink" Target="http://www.google.com/url?sa=i&amp;rct=j&amp;q=&amp;esrc=s&amp;frm=1&amp;source=images&amp;cd=&amp;cad=rja&amp;docid=z5exkpy_iHBryM&amp;tbnid=t4w2ke_vnpHxYM:&amp;ved=0CAUQjRw&amp;url=http://www.iphonefaq.org/archives/972613&amp;ei=44ybUd_6BZT84APJ1oDQDQ&amp;bvm=bv.46751780,d.dmg&amp;psig=AFQjCNFCASSlSgYDcFoz37VFzlFFfLDrzg&amp;ust=1369235035093002" TargetMode="External"/><Relationship Id="rId13" Type="http://schemas.openxmlformats.org/officeDocument/2006/relationships/image" Target="../media/image30.png"/><Relationship Id="rId18" Type="http://schemas.openxmlformats.org/officeDocument/2006/relationships/image" Target="../media/image35.png"/><Relationship Id="rId39" Type="http://schemas.openxmlformats.org/officeDocument/2006/relationships/image" Target="../media/image56.png"/><Relationship Id="rId34" Type="http://schemas.openxmlformats.org/officeDocument/2006/relationships/image" Target="../media/image51.jpeg"/><Relationship Id="rId50" Type="http://schemas.openxmlformats.org/officeDocument/2006/relationships/image" Target="../media/image67.jpeg"/><Relationship Id="rId55" Type="http://schemas.openxmlformats.org/officeDocument/2006/relationships/image" Target="../media/image72.png"/><Relationship Id="rId76" Type="http://schemas.openxmlformats.org/officeDocument/2006/relationships/image" Target="../media/image93.jpeg"/><Relationship Id="rId97" Type="http://schemas.openxmlformats.org/officeDocument/2006/relationships/image" Target="../media/image114.jpeg"/><Relationship Id="rId104" Type="http://schemas.openxmlformats.org/officeDocument/2006/relationships/image" Target="../media/image121.png"/></Relationships>
</file>

<file path=ppt/slides/_rels/slide90.xml.rels><?xml version="1.0" encoding="UTF-8" standalone="yes"?>
<Relationships xmlns="http://schemas.openxmlformats.org/package/2006/relationships"><Relationship Id="rId3" Type="http://schemas.openxmlformats.org/officeDocument/2006/relationships/image" Target="../media/image494.png"/><Relationship Id="rId7" Type="http://schemas.openxmlformats.org/officeDocument/2006/relationships/image" Target="../media/image497.png"/><Relationship Id="rId2" Type="http://schemas.openxmlformats.org/officeDocument/2006/relationships/image" Target="../media/image493.png"/><Relationship Id="rId1" Type="http://schemas.openxmlformats.org/officeDocument/2006/relationships/slideLayout" Target="../slideLayouts/slideLayout5.xml"/><Relationship Id="rId6" Type="http://schemas.openxmlformats.org/officeDocument/2006/relationships/image" Target="../media/image496.png"/><Relationship Id="rId5" Type="http://schemas.openxmlformats.org/officeDocument/2006/relationships/image" Target="../media/image495.png"/><Relationship Id="rId4" Type="http://schemas.openxmlformats.org/officeDocument/2006/relationships/hyperlink" Target="http://www.doubleclickbygoogle.com/"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378.png"/><Relationship Id="rId7" Type="http://schemas.openxmlformats.org/officeDocument/2006/relationships/image" Target="../media/image500.png"/><Relationship Id="rId2" Type="http://schemas.openxmlformats.org/officeDocument/2006/relationships/image" Target="../media/image498.png"/><Relationship Id="rId1" Type="http://schemas.openxmlformats.org/officeDocument/2006/relationships/slideLayout" Target="../slideLayouts/slideLayout5.xml"/><Relationship Id="rId6" Type="http://schemas.openxmlformats.org/officeDocument/2006/relationships/hyperlink" Target="http://www.innovid.com/solutions" TargetMode="External"/><Relationship Id="rId5" Type="http://schemas.openxmlformats.org/officeDocument/2006/relationships/image" Target="../media/image499.png"/><Relationship Id="rId4" Type="http://schemas.openxmlformats.org/officeDocument/2006/relationships/hyperlink" Target="http://www.doubleclickbygoogle.com/"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502.jpg"/><Relationship Id="rId2" Type="http://schemas.openxmlformats.org/officeDocument/2006/relationships/image" Target="../media/image501.jp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2EA49C-EABE-4DFF-8A23-7CCB8A47EC9E}"/>
              </a:ext>
            </a:extLst>
          </p:cNvPr>
          <p:cNvSpPr/>
          <p:nvPr/>
        </p:nvSpPr>
        <p:spPr>
          <a:xfrm>
            <a:off x="8525435" y="6589059"/>
            <a:ext cx="502024" cy="2689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1">
            <a:extLst>
              <a:ext uri="{FF2B5EF4-FFF2-40B4-BE49-F238E27FC236}">
                <a16:creationId xmlns:a16="http://schemas.microsoft.com/office/drawing/2014/main" id="{C9A5C3DA-6BD3-439E-ADA9-F15646394905}"/>
              </a:ext>
            </a:extLst>
          </p:cNvPr>
          <p:cNvSpPr>
            <a:spLocks noGrp="1"/>
          </p:cNvSpPr>
          <p:nvPr>
            <p:ph type="body" sz="quarter" idx="10"/>
          </p:nvPr>
        </p:nvSpPr>
        <p:spPr>
          <a:xfrm>
            <a:off x="2779059" y="2948032"/>
            <a:ext cx="6248400" cy="603034"/>
          </a:xfrm>
        </p:spPr>
        <p:txBody>
          <a:bodyPr/>
          <a:lstStyle/>
          <a:p>
            <a:r>
              <a:rPr lang="en-US" sz="3200" dirty="0"/>
              <a:t>The Ad-Supported OTT Directory</a:t>
            </a:r>
          </a:p>
        </p:txBody>
      </p:sp>
      <p:sp>
        <p:nvSpPr>
          <p:cNvPr id="12" name="Text Placeholder 2">
            <a:extLst>
              <a:ext uri="{FF2B5EF4-FFF2-40B4-BE49-F238E27FC236}">
                <a16:creationId xmlns:a16="http://schemas.microsoft.com/office/drawing/2014/main" id="{3E7D0693-7053-48B1-A856-E27DFEB97DCE}"/>
              </a:ext>
            </a:extLst>
          </p:cNvPr>
          <p:cNvSpPr>
            <a:spLocks noGrp="1"/>
          </p:cNvSpPr>
          <p:nvPr>
            <p:ph type="body" sz="quarter" idx="11"/>
          </p:nvPr>
        </p:nvSpPr>
        <p:spPr>
          <a:xfrm>
            <a:off x="3083859" y="3524432"/>
            <a:ext cx="5943600" cy="446933"/>
          </a:xfrm>
        </p:spPr>
        <p:txBody>
          <a:bodyPr/>
          <a:lstStyle/>
          <a:p>
            <a:r>
              <a:rPr lang="en-US" sz="2200" dirty="0"/>
              <a:t>A “Who’s Who” Within The Competitive Video Ecosystem </a:t>
            </a:r>
          </a:p>
        </p:txBody>
      </p:sp>
      <p:sp>
        <p:nvSpPr>
          <p:cNvPr id="9" name="Text Placeholder 2">
            <a:extLst>
              <a:ext uri="{FF2B5EF4-FFF2-40B4-BE49-F238E27FC236}">
                <a16:creationId xmlns:a16="http://schemas.microsoft.com/office/drawing/2014/main" id="{4677C0C8-B484-47EF-926B-A9646A622EE1}"/>
              </a:ext>
            </a:extLst>
          </p:cNvPr>
          <p:cNvSpPr txBox="1">
            <a:spLocks/>
          </p:cNvSpPr>
          <p:nvPr/>
        </p:nvSpPr>
        <p:spPr>
          <a:xfrm>
            <a:off x="3083859" y="5862245"/>
            <a:ext cx="1864311" cy="280161"/>
          </a:xfrm>
          <a:prstGeom prst="rect">
            <a:avLst/>
          </a:prstGeom>
        </p:spPr>
        <p:txBody>
          <a:bodyPr vert="horz" lIns="0" tIns="0" rIns="0" bIns="0"/>
          <a:lstStyle>
            <a:lvl1pPr marL="0" indent="0" algn="l" defTabSz="457200" rtl="0" eaLnBrk="1" latinLnBrk="0" hangingPunct="1">
              <a:spcBef>
                <a:spcPts val="0"/>
              </a:spcBef>
              <a:buFontTx/>
              <a:buNone/>
              <a:defRPr sz="3200" b="1" kern="1200" cap="none" baseline="0">
                <a:solidFill>
                  <a:srgbClr val="508ABA"/>
                </a:solidFill>
                <a:latin typeface="+mn-lt"/>
                <a:ea typeface="+mn-ea"/>
                <a:cs typeface="+mn-cs"/>
              </a:defRPr>
            </a:lvl1pPr>
            <a:lvl2pPr marL="457200" indent="0" algn="l" defTabSz="457200" rtl="0" eaLnBrk="1" latinLnBrk="0" hangingPunct="1">
              <a:spcBef>
                <a:spcPct val="20000"/>
              </a:spcBef>
              <a:buFontTx/>
              <a:buNone/>
              <a:defRPr sz="2800" kern="1200">
                <a:solidFill>
                  <a:schemeClr val="tx1"/>
                </a:solidFill>
                <a:latin typeface="+mn-lt"/>
                <a:ea typeface="+mn-ea"/>
                <a:cs typeface="+mn-cs"/>
              </a:defRPr>
            </a:lvl2pPr>
            <a:lvl3pPr marL="914400" indent="0" algn="l" defTabSz="457200" rtl="0" eaLnBrk="1" latinLnBrk="0" hangingPunct="1">
              <a:spcBef>
                <a:spcPct val="20000"/>
              </a:spcBef>
              <a:buFontTx/>
              <a:buNone/>
              <a:defRPr sz="2400" kern="1200">
                <a:solidFill>
                  <a:schemeClr val="tx1"/>
                </a:solidFill>
                <a:latin typeface="+mn-lt"/>
                <a:ea typeface="+mn-ea"/>
                <a:cs typeface="+mn-cs"/>
              </a:defRPr>
            </a:lvl3pPr>
            <a:lvl4pPr marL="1371600" indent="0" algn="l" defTabSz="457200" rtl="0" eaLnBrk="1" latinLnBrk="0" hangingPunct="1">
              <a:spcBef>
                <a:spcPct val="20000"/>
              </a:spcBef>
              <a:buFontTx/>
              <a:buNone/>
              <a:defRPr sz="2000" kern="1200">
                <a:solidFill>
                  <a:schemeClr val="tx1"/>
                </a:solidFill>
                <a:latin typeface="+mn-lt"/>
                <a:ea typeface="+mn-ea"/>
                <a:cs typeface="+mn-cs"/>
              </a:defRPr>
            </a:lvl4pPr>
            <a:lvl5pPr marL="1828800" indent="0" algn="l" defTabSz="457200" rtl="0" eaLnBrk="1" latinLnBrk="0" hangingPunct="1">
              <a:spcBef>
                <a:spcPct val="20000"/>
              </a:spcBef>
              <a:buFontTx/>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800" dirty="0"/>
              <a:t>Member Center</a:t>
            </a:r>
          </a:p>
        </p:txBody>
      </p:sp>
      <p:pic>
        <p:nvPicPr>
          <p:cNvPr id="2" name="Picture 1">
            <a:extLst>
              <a:ext uri="{FF2B5EF4-FFF2-40B4-BE49-F238E27FC236}">
                <a16:creationId xmlns:a16="http://schemas.microsoft.com/office/drawing/2014/main" id="{2EE8035E-B1C4-4C5A-BBED-ACFEE4F2396B}"/>
              </a:ext>
            </a:extLst>
          </p:cNvPr>
          <p:cNvPicPr>
            <a:picLocks noChangeAspect="1"/>
          </p:cNvPicPr>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93660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1FBC8-8E4E-47A8-8C4D-C211930E9A27}"/>
              </a:ext>
            </a:extLst>
          </p:cNvPr>
          <p:cNvSpPr/>
          <p:nvPr/>
        </p:nvSpPr>
        <p:spPr>
          <a:xfrm>
            <a:off x="5450899" y="1463012"/>
            <a:ext cx="3427304" cy="4556048"/>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6C9F8B-5802-4F23-B62A-9484D7BED493}"/>
              </a:ext>
            </a:extLst>
          </p:cNvPr>
          <p:cNvSpPr/>
          <p:nvPr/>
        </p:nvSpPr>
        <p:spPr>
          <a:xfrm>
            <a:off x="276667" y="1464489"/>
            <a:ext cx="4872988" cy="4556048"/>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2857" y="271645"/>
            <a:ext cx="8982364" cy="853023"/>
          </a:xfrm>
        </p:spPr>
        <p:txBody>
          <a:bodyPr/>
          <a:lstStyle/>
          <a:p>
            <a:r>
              <a:rPr lang="en-US" dirty="0">
                <a:solidFill>
                  <a:schemeClr val="tx1"/>
                </a:solidFill>
              </a:rPr>
              <a:t>Beyond “TV Everywhere,” There Are Dozens Of Services &amp; Devices Within The </a:t>
            </a:r>
            <a:r>
              <a:rPr lang="en-US" u="sng" dirty="0">
                <a:solidFill>
                  <a:schemeClr val="tx1"/>
                </a:solidFill>
              </a:rPr>
              <a:t>Ad-Supported OTT</a:t>
            </a:r>
            <a:r>
              <a:rPr lang="en-US" dirty="0">
                <a:solidFill>
                  <a:schemeClr val="tx1"/>
                </a:solidFill>
              </a:rPr>
              <a:t> Ecosystem</a:t>
            </a:r>
          </a:p>
        </p:txBody>
      </p:sp>
      <p:pic>
        <p:nvPicPr>
          <p:cNvPr id="1026" name="Picture 2" descr="Image result for hisense png">
            <a:extLst>
              <a:ext uri="{FF2B5EF4-FFF2-40B4-BE49-F238E27FC236}">
                <a16:creationId xmlns:a16="http://schemas.microsoft.com/office/drawing/2014/main" id="{A7A45B45-A3BB-4C22-873B-1944F8B290A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49766" y="4569989"/>
            <a:ext cx="1336817" cy="2385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G Electronics png">
            <a:extLst>
              <a:ext uri="{FF2B5EF4-FFF2-40B4-BE49-F238E27FC236}">
                <a16:creationId xmlns:a16="http://schemas.microsoft.com/office/drawing/2014/main" id="{47C081C9-248D-4CB7-899B-CDD139094C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7963" y="4871508"/>
            <a:ext cx="1649698" cy="3746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anasonic png">
            <a:extLst>
              <a:ext uri="{FF2B5EF4-FFF2-40B4-BE49-F238E27FC236}">
                <a16:creationId xmlns:a16="http://schemas.microsoft.com/office/drawing/2014/main" id="{EC329761-6B28-4D72-8DF8-D5C372F85BC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3051" y="4587043"/>
            <a:ext cx="1158090" cy="204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hilips png">
            <a:extLst>
              <a:ext uri="{FF2B5EF4-FFF2-40B4-BE49-F238E27FC236}">
                <a16:creationId xmlns:a16="http://schemas.microsoft.com/office/drawing/2014/main" id="{6C8116F5-1B6A-4ADB-A256-E9200B543DE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09150" y="4956579"/>
            <a:ext cx="1111115" cy="2044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amsung png">
            <a:extLst>
              <a:ext uri="{FF2B5EF4-FFF2-40B4-BE49-F238E27FC236}">
                <a16:creationId xmlns:a16="http://schemas.microsoft.com/office/drawing/2014/main" id="{0FB22168-F553-4A08-93F3-863893D3F59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49766" y="5309061"/>
            <a:ext cx="1420427" cy="2125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harp tv logo png">
            <a:extLst>
              <a:ext uri="{FF2B5EF4-FFF2-40B4-BE49-F238E27FC236}">
                <a16:creationId xmlns:a16="http://schemas.microsoft.com/office/drawing/2014/main" id="{70DF3DE2-9749-439B-AB7D-8E5433FE3CA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83120" y="5326116"/>
            <a:ext cx="1363173" cy="2044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ony tv logo png">
            <a:extLst>
              <a:ext uri="{FF2B5EF4-FFF2-40B4-BE49-F238E27FC236}">
                <a16:creationId xmlns:a16="http://schemas.microsoft.com/office/drawing/2014/main" id="{7E324473-6951-4DDE-82F9-2201EFBFD07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20549" y="5664559"/>
            <a:ext cx="960211" cy="1623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toshiba png">
            <a:extLst>
              <a:ext uri="{FF2B5EF4-FFF2-40B4-BE49-F238E27FC236}">
                <a16:creationId xmlns:a16="http://schemas.microsoft.com/office/drawing/2014/main" id="{1FA23E52-B4C7-4233-A9E6-3D927201E15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467360" y="5616291"/>
            <a:ext cx="1359038" cy="27061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vizio png">
            <a:extLst>
              <a:ext uri="{FF2B5EF4-FFF2-40B4-BE49-F238E27FC236}">
                <a16:creationId xmlns:a16="http://schemas.microsoft.com/office/drawing/2014/main" id="{ECB6004E-290B-4CDC-A89B-03E2DA08EF9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756737" y="5616291"/>
            <a:ext cx="1053583" cy="2706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C22B8A-27CE-492D-88E9-AACEB1BE4297}"/>
              </a:ext>
            </a:extLst>
          </p:cNvPr>
          <p:cNvSpPr txBox="1"/>
          <p:nvPr/>
        </p:nvSpPr>
        <p:spPr>
          <a:xfrm>
            <a:off x="5450899" y="1074198"/>
            <a:ext cx="3427304" cy="369332"/>
          </a:xfrm>
          <a:prstGeom prst="rect">
            <a:avLst/>
          </a:prstGeom>
        </p:spPr>
        <p:txBody>
          <a:bodyPr wrap="square" rtlCol="0">
            <a:spAutoFit/>
          </a:bodyPr>
          <a:lstStyle/>
          <a:p>
            <a:pPr algn="ctr"/>
            <a:r>
              <a:rPr lang="en-US" b="1" u="sng" dirty="0"/>
              <a:t>Devices / Platforms</a:t>
            </a:r>
          </a:p>
        </p:txBody>
      </p:sp>
      <p:pic>
        <p:nvPicPr>
          <p:cNvPr id="1044" name="Picture 20" descr="Image result for playstation 4 logo png">
            <a:extLst>
              <a:ext uri="{FF2B5EF4-FFF2-40B4-BE49-F238E27FC236}">
                <a16:creationId xmlns:a16="http://schemas.microsoft.com/office/drawing/2014/main" id="{5F5BC8FC-CC5B-4166-B84F-E58CD9EB731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545633" y="3763129"/>
            <a:ext cx="1122937" cy="23472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wii u logo png">
            <a:extLst>
              <a:ext uri="{FF2B5EF4-FFF2-40B4-BE49-F238E27FC236}">
                <a16:creationId xmlns:a16="http://schemas.microsoft.com/office/drawing/2014/main" id="{B6A55C71-910E-42DB-B33D-2E7108E7D0D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750587" y="3726807"/>
            <a:ext cx="956019" cy="28481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xbox one logo png">
            <a:extLst>
              <a:ext uri="{FF2B5EF4-FFF2-40B4-BE49-F238E27FC236}">
                <a16:creationId xmlns:a16="http://schemas.microsoft.com/office/drawing/2014/main" id="{3F6C2E80-4213-4AD2-8A08-8EA3D473835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763185" y="3748156"/>
            <a:ext cx="976544" cy="20073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amazon fire tv logo png">
            <a:extLst>
              <a:ext uri="{FF2B5EF4-FFF2-40B4-BE49-F238E27FC236}">
                <a16:creationId xmlns:a16="http://schemas.microsoft.com/office/drawing/2014/main" id="{3FBA1737-A909-4C6E-A9C6-C0B2E71312B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495287" y="1901526"/>
            <a:ext cx="1462425" cy="30787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apple tv logo png">
            <a:extLst>
              <a:ext uri="{FF2B5EF4-FFF2-40B4-BE49-F238E27FC236}">
                <a16:creationId xmlns:a16="http://schemas.microsoft.com/office/drawing/2014/main" id="{DA35B883-C4C3-4F69-8B8B-2C43EE4AEB9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585320" y="2265989"/>
            <a:ext cx="655718" cy="34994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chromecast logo png">
            <a:extLst>
              <a:ext uri="{FF2B5EF4-FFF2-40B4-BE49-F238E27FC236}">
                <a16:creationId xmlns:a16="http://schemas.microsoft.com/office/drawing/2014/main" id="{CA4E6284-884F-4AAC-A17C-8A3C032CC46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029041" y="1838045"/>
            <a:ext cx="1663441" cy="31478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nexus player logo png">
            <a:extLst>
              <a:ext uri="{FF2B5EF4-FFF2-40B4-BE49-F238E27FC236}">
                <a16:creationId xmlns:a16="http://schemas.microsoft.com/office/drawing/2014/main" id="{304D63A5-7A57-4F41-979B-0DF2BF5E6488}"/>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6251420" y="2265995"/>
            <a:ext cx="1344231" cy="34993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roku logo png">
            <a:extLst>
              <a:ext uri="{FF2B5EF4-FFF2-40B4-BE49-F238E27FC236}">
                <a16:creationId xmlns:a16="http://schemas.microsoft.com/office/drawing/2014/main" id="{69ED8F1D-5F11-4357-854C-8E47A7A0E42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572274" y="2235271"/>
            <a:ext cx="1118586" cy="34722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tivo logo png">
            <a:extLst>
              <a:ext uri="{FF2B5EF4-FFF2-40B4-BE49-F238E27FC236}">
                <a16:creationId xmlns:a16="http://schemas.microsoft.com/office/drawing/2014/main" id="{3E3E394C-8647-459B-8ABF-5A0A72D0BF7E}"/>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597441" y="2744298"/>
            <a:ext cx="1462425" cy="43060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western digital logo png">
            <a:extLst>
              <a:ext uri="{FF2B5EF4-FFF2-40B4-BE49-F238E27FC236}">
                <a16:creationId xmlns:a16="http://schemas.microsoft.com/office/drawing/2014/main" id="{4230C8E3-57FD-4BFC-BF98-3733B6FBD14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180054" y="2729100"/>
            <a:ext cx="1462425" cy="40216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3A3AEB6-6EAE-463B-BDA5-D353C9B0D42B}"/>
              </a:ext>
            </a:extLst>
          </p:cNvPr>
          <p:cNvSpPr txBox="1"/>
          <p:nvPr/>
        </p:nvSpPr>
        <p:spPr>
          <a:xfrm>
            <a:off x="5450900" y="1457237"/>
            <a:ext cx="3427304" cy="338554"/>
          </a:xfrm>
          <a:prstGeom prst="rect">
            <a:avLst/>
          </a:prstGeom>
          <a:solidFill>
            <a:schemeClr val="accent6">
              <a:lumMod val="60000"/>
              <a:lumOff val="40000"/>
            </a:schemeClr>
          </a:solidFill>
          <a:ln w="28575">
            <a:solidFill>
              <a:schemeClr val="tx1"/>
            </a:solidFill>
          </a:ln>
        </p:spPr>
        <p:txBody>
          <a:bodyPr wrap="square" rtlCol="0">
            <a:spAutoFit/>
          </a:bodyPr>
          <a:lstStyle/>
          <a:p>
            <a:pPr algn="ctr"/>
            <a:r>
              <a:rPr lang="en-US" sz="1600" b="1" u="sng" dirty="0"/>
              <a:t>Internet Streaming Players</a:t>
            </a:r>
          </a:p>
        </p:txBody>
      </p:sp>
      <p:sp>
        <p:nvSpPr>
          <p:cNvPr id="29" name="TextBox 28">
            <a:extLst>
              <a:ext uri="{FF2B5EF4-FFF2-40B4-BE49-F238E27FC236}">
                <a16:creationId xmlns:a16="http://schemas.microsoft.com/office/drawing/2014/main" id="{6283AFD9-6091-4A60-B5BE-8D38B81EE32D}"/>
              </a:ext>
            </a:extLst>
          </p:cNvPr>
          <p:cNvSpPr txBox="1"/>
          <p:nvPr/>
        </p:nvSpPr>
        <p:spPr>
          <a:xfrm>
            <a:off x="5450903" y="3243129"/>
            <a:ext cx="3427300" cy="338554"/>
          </a:xfrm>
          <a:prstGeom prst="rect">
            <a:avLst/>
          </a:prstGeom>
          <a:solidFill>
            <a:schemeClr val="accent6">
              <a:lumMod val="60000"/>
              <a:lumOff val="40000"/>
            </a:schemeClr>
          </a:solidFill>
          <a:ln w="28575">
            <a:solidFill>
              <a:schemeClr val="tx1"/>
            </a:solidFill>
          </a:ln>
        </p:spPr>
        <p:txBody>
          <a:bodyPr wrap="square" rtlCol="0">
            <a:spAutoFit/>
          </a:bodyPr>
          <a:lstStyle/>
          <a:p>
            <a:pPr algn="ctr"/>
            <a:r>
              <a:rPr lang="en-US" sz="1600" b="1" u="sng" dirty="0"/>
              <a:t>Game Consoles</a:t>
            </a:r>
          </a:p>
        </p:txBody>
      </p:sp>
      <p:sp>
        <p:nvSpPr>
          <p:cNvPr id="30" name="TextBox 29">
            <a:extLst>
              <a:ext uri="{FF2B5EF4-FFF2-40B4-BE49-F238E27FC236}">
                <a16:creationId xmlns:a16="http://schemas.microsoft.com/office/drawing/2014/main" id="{B61750A0-5C58-4FC3-9295-36376F8F50D7}"/>
              </a:ext>
            </a:extLst>
          </p:cNvPr>
          <p:cNvSpPr txBox="1"/>
          <p:nvPr/>
        </p:nvSpPr>
        <p:spPr>
          <a:xfrm>
            <a:off x="5451607" y="4167888"/>
            <a:ext cx="3411801" cy="338554"/>
          </a:xfrm>
          <a:prstGeom prst="rect">
            <a:avLst/>
          </a:prstGeom>
          <a:solidFill>
            <a:schemeClr val="accent6">
              <a:lumMod val="60000"/>
              <a:lumOff val="40000"/>
            </a:schemeClr>
          </a:solidFill>
          <a:ln w="28575">
            <a:solidFill>
              <a:schemeClr val="tx1"/>
            </a:solidFill>
          </a:ln>
        </p:spPr>
        <p:txBody>
          <a:bodyPr wrap="square" rtlCol="0">
            <a:spAutoFit/>
          </a:bodyPr>
          <a:lstStyle/>
          <a:p>
            <a:pPr algn="ctr"/>
            <a:r>
              <a:rPr lang="en-US" sz="1600" b="1" u="sng" dirty="0"/>
              <a:t>Connected TVs</a:t>
            </a:r>
          </a:p>
        </p:txBody>
      </p:sp>
      <p:sp>
        <p:nvSpPr>
          <p:cNvPr id="31" name="TextBox 30">
            <a:extLst>
              <a:ext uri="{FF2B5EF4-FFF2-40B4-BE49-F238E27FC236}">
                <a16:creationId xmlns:a16="http://schemas.microsoft.com/office/drawing/2014/main" id="{E4E8E387-7DC9-4616-837E-E97A433287D8}"/>
              </a:ext>
            </a:extLst>
          </p:cNvPr>
          <p:cNvSpPr txBox="1"/>
          <p:nvPr/>
        </p:nvSpPr>
        <p:spPr>
          <a:xfrm>
            <a:off x="285542" y="1075678"/>
            <a:ext cx="4872986" cy="369332"/>
          </a:xfrm>
          <a:prstGeom prst="rect">
            <a:avLst/>
          </a:prstGeom>
        </p:spPr>
        <p:txBody>
          <a:bodyPr wrap="square" rtlCol="0">
            <a:spAutoFit/>
          </a:bodyPr>
          <a:lstStyle/>
          <a:p>
            <a:pPr algn="ctr"/>
            <a:r>
              <a:rPr lang="en-US" b="1" u="sng" dirty="0"/>
              <a:t>Services</a:t>
            </a:r>
          </a:p>
        </p:txBody>
      </p:sp>
      <p:sp>
        <p:nvSpPr>
          <p:cNvPr id="32" name="TextBox 31">
            <a:extLst>
              <a:ext uri="{FF2B5EF4-FFF2-40B4-BE49-F238E27FC236}">
                <a16:creationId xmlns:a16="http://schemas.microsoft.com/office/drawing/2014/main" id="{5D3C9565-1556-43E1-AF3C-F56EA033A3C2}"/>
              </a:ext>
            </a:extLst>
          </p:cNvPr>
          <p:cNvSpPr txBox="1"/>
          <p:nvPr/>
        </p:nvSpPr>
        <p:spPr>
          <a:xfrm>
            <a:off x="285542" y="5074111"/>
            <a:ext cx="4862563" cy="500137"/>
          </a:xfrm>
          <a:prstGeom prst="rect">
            <a:avLst/>
          </a:prstGeom>
          <a:solidFill>
            <a:schemeClr val="bg1">
              <a:lumMod val="95000"/>
            </a:schemeClr>
          </a:solidFill>
          <a:ln w="28575">
            <a:solidFill>
              <a:schemeClr val="tx1"/>
            </a:solidFill>
          </a:ln>
        </p:spPr>
        <p:txBody>
          <a:bodyPr wrap="square" rtlCol="0">
            <a:spAutoFit/>
          </a:bodyPr>
          <a:lstStyle/>
          <a:p>
            <a:pPr algn="ctr"/>
            <a:r>
              <a:rPr lang="en-US" sz="1600" b="1" u="sng" dirty="0" err="1"/>
              <a:t>vMVPDs</a:t>
            </a:r>
            <a:endParaRPr lang="en-US" sz="1600" b="1" u="sng" dirty="0"/>
          </a:p>
          <a:p>
            <a:pPr algn="ctr"/>
            <a:r>
              <a:rPr lang="en-US" sz="1000" dirty="0"/>
              <a:t>(subscription with ad-supported nets)</a:t>
            </a:r>
          </a:p>
        </p:txBody>
      </p:sp>
      <p:pic>
        <p:nvPicPr>
          <p:cNvPr id="5" name="Picture 4" descr="Image result for directv now png">
            <a:extLst>
              <a:ext uri="{FF2B5EF4-FFF2-40B4-BE49-F238E27FC236}">
                <a16:creationId xmlns:a16="http://schemas.microsoft.com/office/drawing/2014/main" id="{E05ECF4E-2668-4F9B-88D0-7AA50450FE30}"/>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33680" y="5696255"/>
            <a:ext cx="451075" cy="2585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fubotv png">
            <a:extLst>
              <a:ext uri="{FF2B5EF4-FFF2-40B4-BE49-F238E27FC236}">
                <a16:creationId xmlns:a16="http://schemas.microsoft.com/office/drawing/2014/main" id="{37D35533-1049-4E16-B8A7-8B8F97C319D6}"/>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537264" y="5716073"/>
            <a:ext cx="631128" cy="2082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hulu with live tv png">
            <a:extLst>
              <a:ext uri="{FF2B5EF4-FFF2-40B4-BE49-F238E27FC236}">
                <a16:creationId xmlns:a16="http://schemas.microsoft.com/office/drawing/2014/main" id="{16527F27-190F-4FD7-9CA3-4781C34E7F23}"/>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829331" y="5716073"/>
            <a:ext cx="647954" cy="213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playstation vue png">
            <a:extLst>
              <a:ext uri="{FF2B5EF4-FFF2-40B4-BE49-F238E27FC236}">
                <a16:creationId xmlns:a16="http://schemas.microsoft.com/office/drawing/2014/main" id="{F0ADE69A-E022-4F0F-9B82-0DBC7AB56E05}"/>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575091" y="5748920"/>
            <a:ext cx="1112710" cy="16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sling tv png">
            <a:extLst>
              <a:ext uri="{FF2B5EF4-FFF2-40B4-BE49-F238E27FC236}">
                <a16:creationId xmlns:a16="http://schemas.microsoft.com/office/drawing/2014/main" id="{F9E4C0AF-4C22-447E-B712-283C6D9F9E87}"/>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973557" y="5693083"/>
            <a:ext cx="493769" cy="2617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B8E9679-F809-4CF5-9DD1-715826BE6645}"/>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751068" y="5627931"/>
            <a:ext cx="353102" cy="353102"/>
          </a:xfrm>
          <a:prstGeom prst="rect">
            <a:avLst/>
          </a:prstGeom>
        </p:spPr>
      </p:pic>
      <p:pic>
        <p:nvPicPr>
          <p:cNvPr id="15" name="Picture 14" descr="Image result for youtube tv png">
            <a:extLst>
              <a:ext uri="{FF2B5EF4-FFF2-40B4-BE49-F238E27FC236}">
                <a16:creationId xmlns:a16="http://schemas.microsoft.com/office/drawing/2014/main" id="{0565A939-CF0C-4E1A-844A-5CAD4133270A}"/>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2191389" y="5732155"/>
            <a:ext cx="753413" cy="2040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F8B4BA8-E819-4F40-AC43-8EDC734E30C1}"/>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25015" y="1826244"/>
            <a:ext cx="718469" cy="244466"/>
          </a:xfrm>
          <a:prstGeom prst="rect">
            <a:avLst/>
          </a:prstGeom>
        </p:spPr>
      </p:pic>
      <p:pic>
        <p:nvPicPr>
          <p:cNvPr id="17" name="Picture 16" descr="Image result for carbontv png">
            <a:extLst>
              <a:ext uri="{FF2B5EF4-FFF2-40B4-BE49-F238E27FC236}">
                <a16:creationId xmlns:a16="http://schemas.microsoft.com/office/drawing/2014/main" id="{B9C5B27D-1AEC-4A98-9933-95B0187AE498}"/>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1080712" y="1891028"/>
            <a:ext cx="818482" cy="1312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Image result for contv png">
            <a:extLst>
              <a:ext uri="{FF2B5EF4-FFF2-40B4-BE49-F238E27FC236}">
                <a16:creationId xmlns:a16="http://schemas.microsoft.com/office/drawing/2014/main" id="{2BAE41C6-A126-4492-9000-9FB3136C58E4}"/>
              </a:ext>
            </a:extLst>
          </p:cNvPr>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a:stretch/>
        </p:blipFill>
        <p:spPr bwMode="auto">
          <a:xfrm>
            <a:off x="4586102" y="3025960"/>
            <a:ext cx="554609" cy="373568"/>
          </a:xfrm>
          <a:prstGeom prst="rect">
            <a:avLst/>
          </a:prstGeom>
          <a:noFill/>
          <a:extLst>
            <a:ext uri="{909E8E84-426E-40DD-AFC4-6F175D3DCCD1}">
              <a14:hiddenFill xmlns:a14="http://schemas.microsoft.com/office/drawing/2010/main">
                <a:solidFill>
                  <a:srgbClr val="FFFFFF"/>
                </a:solidFill>
              </a14:hiddenFill>
            </a:ext>
          </a:extLst>
        </p:spPr>
      </p:pic>
      <p:sp>
        <p:nvSpPr>
          <p:cNvPr id="45" name="Text Placeholder 3">
            <a:extLst>
              <a:ext uri="{FF2B5EF4-FFF2-40B4-BE49-F238E27FC236}">
                <a16:creationId xmlns:a16="http://schemas.microsoft.com/office/drawing/2014/main" id="{006C7881-821F-4D5C-8696-FCC69E000479}"/>
              </a:ext>
            </a:extLst>
          </p:cNvPr>
          <p:cNvSpPr txBox="1">
            <a:spLocks/>
          </p:cNvSpPr>
          <p:nvPr/>
        </p:nvSpPr>
        <p:spPr>
          <a:xfrm>
            <a:off x="200435" y="6566660"/>
            <a:ext cx="7422676" cy="20694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2017 SNL Kagan, a division of S&amp;P Global Market Intelligence.  Note: this chart does not include “authenticated” apps from TV networks or MVPDs.</a:t>
            </a:r>
          </a:p>
        </p:txBody>
      </p:sp>
      <p:pic>
        <p:nvPicPr>
          <p:cNvPr id="20" name="Picture 20" descr="Image result for crackle png">
            <a:extLst>
              <a:ext uri="{FF2B5EF4-FFF2-40B4-BE49-F238E27FC236}">
                <a16:creationId xmlns:a16="http://schemas.microsoft.com/office/drawing/2014/main" id="{6A05C4AF-EA47-410D-B560-77692641E6AE}"/>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359482" y="2367191"/>
            <a:ext cx="760809" cy="1475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Image result for crunchyroll png">
            <a:extLst>
              <a:ext uri="{FF2B5EF4-FFF2-40B4-BE49-F238E27FC236}">
                <a16:creationId xmlns:a16="http://schemas.microsoft.com/office/drawing/2014/main" id="{F9F55933-7B8E-47F4-9C34-53B3F7EDD4A6}"/>
              </a:ext>
            </a:extLst>
          </p:cNvPr>
          <p:cNvPicPr>
            <a:picLocks noChangeAspect="1" noChangeArrowheads="1"/>
          </p:cNvPicPr>
          <p:nvPr/>
        </p:nvPicPr>
        <p:blipFill rotWithShape="1">
          <a:blip r:embed="rId32" cstate="screen">
            <a:extLst>
              <a:ext uri="{28A0092B-C50C-407E-A947-70E740481C1C}">
                <a14:useLocalDpi xmlns:a14="http://schemas.microsoft.com/office/drawing/2010/main"/>
              </a:ext>
            </a:extLst>
          </a:blip>
          <a:srcRect/>
          <a:stretch/>
        </p:blipFill>
        <p:spPr bwMode="auto">
          <a:xfrm>
            <a:off x="4648385" y="1837573"/>
            <a:ext cx="463639" cy="4243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Image result for docurama png">
            <a:extLst>
              <a:ext uri="{FF2B5EF4-FFF2-40B4-BE49-F238E27FC236}">
                <a16:creationId xmlns:a16="http://schemas.microsoft.com/office/drawing/2014/main" id="{48AE67F6-FD8F-4C25-8070-D8592B690C34}"/>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298360" y="2070711"/>
            <a:ext cx="579036" cy="2567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Image result for dove channel logo png">
            <a:extLst>
              <a:ext uri="{FF2B5EF4-FFF2-40B4-BE49-F238E27FC236}">
                <a16:creationId xmlns:a16="http://schemas.microsoft.com/office/drawing/2014/main" id="{86C2AD7D-911E-4E51-85E4-A0E380B59996}"/>
              </a:ext>
            </a:extLst>
          </p:cNvPr>
          <p:cNvPicPr>
            <a:picLocks noChangeAspect="1" noChangeArrowheads="1"/>
          </p:cNvPicPr>
          <p:nvPr/>
        </p:nvPicPr>
        <p:blipFill rotWithShape="1">
          <a:blip r:embed="rId34" cstate="screen">
            <a:extLst>
              <a:ext uri="{28A0092B-C50C-407E-A947-70E740481C1C}">
                <a14:useLocalDpi xmlns:a14="http://schemas.microsoft.com/office/drawing/2010/main"/>
              </a:ext>
            </a:extLst>
          </a:blip>
          <a:srcRect t="20422" b="20931"/>
          <a:stretch/>
        </p:blipFill>
        <p:spPr bwMode="auto">
          <a:xfrm>
            <a:off x="4516081" y="2339534"/>
            <a:ext cx="582512" cy="28468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8" descr="Image result for dramafever png">
            <a:extLst>
              <a:ext uri="{FF2B5EF4-FFF2-40B4-BE49-F238E27FC236}">
                <a16:creationId xmlns:a16="http://schemas.microsoft.com/office/drawing/2014/main" id="{FA1FFD81-2443-4D35-BF4B-C1A328DB609F}"/>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376835" y="2099685"/>
            <a:ext cx="872721" cy="1756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0" descr="Image result for filmrise png">
            <a:extLst>
              <a:ext uri="{FF2B5EF4-FFF2-40B4-BE49-F238E27FC236}">
                <a16:creationId xmlns:a16="http://schemas.microsoft.com/office/drawing/2014/main" id="{3A8A63CB-4BA9-435C-860B-B3414D3794CD}"/>
              </a:ext>
            </a:extLst>
          </p:cNvPr>
          <p:cNvPicPr>
            <a:picLocks noChangeAspect="1" noChangeArrowheads="1"/>
          </p:cNvPicPr>
          <p:nvPr/>
        </p:nvPicPr>
        <p:blipFill rotWithShape="1">
          <a:blip r:embed="rId36" cstate="screen">
            <a:extLst>
              <a:ext uri="{28A0092B-C50C-407E-A947-70E740481C1C}">
                <a14:useLocalDpi xmlns:a14="http://schemas.microsoft.com/office/drawing/2010/main"/>
              </a:ext>
            </a:extLst>
          </a:blip>
          <a:srcRect/>
          <a:stretch/>
        </p:blipFill>
        <p:spPr bwMode="auto">
          <a:xfrm>
            <a:off x="1898339" y="2077725"/>
            <a:ext cx="558537" cy="1853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153F486-1E00-484B-BD76-21B17F1DBDF4}"/>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2005779" y="1883572"/>
            <a:ext cx="970474" cy="171411"/>
          </a:xfrm>
          <a:prstGeom prst="rect">
            <a:avLst/>
          </a:prstGeom>
        </p:spPr>
      </p:pic>
      <p:pic>
        <p:nvPicPr>
          <p:cNvPr id="34" name="Picture 32" descr="Related image">
            <a:extLst>
              <a:ext uri="{FF2B5EF4-FFF2-40B4-BE49-F238E27FC236}">
                <a16:creationId xmlns:a16="http://schemas.microsoft.com/office/drawing/2014/main" id="{8EABBAA1-372A-4B98-A792-A1327F997929}"/>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a:stretch/>
        </p:blipFill>
        <p:spPr bwMode="auto">
          <a:xfrm>
            <a:off x="4683857" y="2668556"/>
            <a:ext cx="392694" cy="33855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34ED7882-B007-48CC-B9BD-F0F00DEF86F3}"/>
              </a:ext>
            </a:extLst>
          </p:cNvPr>
          <p:cNvSpPr txBox="1"/>
          <p:nvPr/>
        </p:nvSpPr>
        <p:spPr>
          <a:xfrm>
            <a:off x="276664" y="1458715"/>
            <a:ext cx="4872986" cy="338554"/>
          </a:xfrm>
          <a:prstGeom prst="rect">
            <a:avLst/>
          </a:prstGeom>
          <a:solidFill>
            <a:schemeClr val="accent3">
              <a:lumMod val="40000"/>
              <a:lumOff val="60000"/>
            </a:schemeClr>
          </a:solidFill>
          <a:ln w="28575">
            <a:solidFill>
              <a:schemeClr val="tx1"/>
            </a:solidFill>
          </a:ln>
        </p:spPr>
        <p:txBody>
          <a:bodyPr wrap="square" rtlCol="0">
            <a:spAutoFit/>
          </a:bodyPr>
          <a:lstStyle/>
          <a:p>
            <a:pPr algn="ctr"/>
            <a:r>
              <a:rPr lang="en-US" sz="1600" b="1" u="sng" dirty="0"/>
              <a:t>Ad-Supported OTT Aggregators</a:t>
            </a:r>
          </a:p>
        </p:txBody>
      </p:sp>
      <p:pic>
        <p:nvPicPr>
          <p:cNvPr id="35" name="Picture 34" descr="Image result for google play png">
            <a:extLst>
              <a:ext uri="{FF2B5EF4-FFF2-40B4-BE49-F238E27FC236}">
                <a16:creationId xmlns:a16="http://schemas.microsoft.com/office/drawing/2014/main" id="{C19CC5DF-4284-4C62-B35B-1B9AC480550A}"/>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162857" y="2292966"/>
            <a:ext cx="1118586" cy="2567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B12D868C-9315-412F-BD54-D0FA13BF637D}"/>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2481119" y="2347029"/>
            <a:ext cx="970474" cy="178519"/>
          </a:xfrm>
          <a:prstGeom prst="rect">
            <a:avLst/>
          </a:prstGeom>
        </p:spPr>
      </p:pic>
      <p:pic>
        <p:nvPicPr>
          <p:cNvPr id="37" name="Picture 36">
            <a:extLst>
              <a:ext uri="{FF2B5EF4-FFF2-40B4-BE49-F238E27FC236}">
                <a16:creationId xmlns:a16="http://schemas.microsoft.com/office/drawing/2014/main" id="{15E9D903-770D-450F-AFD3-1CB999906CE3}"/>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373217" y="2599372"/>
            <a:ext cx="288832" cy="288832"/>
          </a:xfrm>
          <a:prstGeom prst="rect">
            <a:avLst/>
          </a:prstGeom>
        </p:spPr>
      </p:pic>
      <p:pic>
        <p:nvPicPr>
          <p:cNvPr id="38" name="Picture 36" descr="Image result for ora tv png">
            <a:extLst>
              <a:ext uri="{FF2B5EF4-FFF2-40B4-BE49-F238E27FC236}">
                <a16:creationId xmlns:a16="http://schemas.microsoft.com/office/drawing/2014/main" id="{0B2AC97D-3DD6-4CED-B396-0AA25629CE0C}"/>
              </a:ext>
            </a:extLst>
          </p:cNvPr>
          <p:cNvPicPr>
            <a:picLocks noChangeAspect="1" noChangeArrowheads="1"/>
          </p:cNvPicPr>
          <p:nvPr/>
        </p:nvPicPr>
        <p:blipFill rotWithShape="1">
          <a:blip r:embed="rId42" cstate="screen">
            <a:extLst>
              <a:ext uri="{28A0092B-C50C-407E-A947-70E740481C1C}">
                <a14:useLocalDpi xmlns:a14="http://schemas.microsoft.com/office/drawing/2010/main"/>
              </a:ext>
            </a:extLst>
          </a:blip>
          <a:srcRect/>
          <a:stretch/>
        </p:blipFill>
        <p:spPr bwMode="auto">
          <a:xfrm>
            <a:off x="3034214" y="1815329"/>
            <a:ext cx="641151" cy="3453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97935759-4208-4381-9CF4-91CA67D33ADF}"/>
              </a:ext>
            </a:extLst>
          </p:cNvPr>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730139" y="2572089"/>
            <a:ext cx="337327" cy="331294"/>
          </a:xfrm>
          <a:prstGeom prst="rect">
            <a:avLst/>
          </a:prstGeom>
        </p:spPr>
      </p:pic>
      <p:pic>
        <p:nvPicPr>
          <p:cNvPr id="40" name="Picture 39">
            <a:extLst>
              <a:ext uri="{FF2B5EF4-FFF2-40B4-BE49-F238E27FC236}">
                <a16:creationId xmlns:a16="http://schemas.microsoft.com/office/drawing/2014/main" id="{214108BA-6A65-4B41-A5D6-3C34B07BECA0}"/>
              </a:ext>
            </a:extLst>
          </p:cNvPr>
          <p:cNvPicPr>
            <a:picLocks noChangeAspect="1"/>
          </p:cNvPicPr>
          <p:nvPr/>
        </p:nvPicPr>
        <p:blipFill rotWithShape="1">
          <a:blip r:embed="rId44" cstate="screen">
            <a:extLst>
              <a:ext uri="{28A0092B-C50C-407E-A947-70E740481C1C}">
                <a14:useLocalDpi xmlns:a14="http://schemas.microsoft.com/office/drawing/2010/main"/>
              </a:ext>
            </a:extLst>
          </a:blip>
          <a:srcRect/>
          <a:stretch/>
        </p:blipFill>
        <p:spPr>
          <a:xfrm>
            <a:off x="4192159" y="1868521"/>
            <a:ext cx="407105" cy="349921"/>
          </a:xfrm>
          <a:prstGeom prst="rect">
            <a:avLst/>
          </a:prstGeom>
        </p:spPr>
      </p:pic>
      <p:pic>
        <p:nvPicPr>
          <p:cNvPr id="41" name="Picture 38" descr="Image result for pluto.tv png">
            <a:extLst>
              <a:ext uri="{FF2B5EF4-FFF2-40B4-BE49-F238E27FC236}">
                <a16:creationId xmlns:a16="http://schemas.microsoft.com/office/drawing/2014/main" id="{A09FBF53-2DEA-40E4-BC90-9498F78926BB}"/>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114647" y="2614047"/>
            <a:ext cx="422617" cy="4226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9BBE0022-2ABA-4FE9-BBFB-90B7D0DECA0F}"/>
              </a:ext>
            </a:extLst>
          </p:cNvPr>
          <p:cNvPicPr>
            <a:picLocks noChangeAspect="1"/>
          </p:cNvPicPr>
          <p:nvPr/>
        </p:nvPicPr>
        <p:blipFill rotWithShape="1">
          <a:blip r:embed="rId46" cstate="screen">
            <a:extLst>
              <a:ext uri="{28A0092B-C50C-407E-A947-70E740481C1C}">
                <a14:useLocalDpi xmlns:a14="http://schemas.microsoft.com/office/drawing/2010/main"/>
              </a:ext>
            </a:extLst>
          </a:blip>
          <a:srcRect/>
          <a:stretch/>
        </p:blipFill>
        <p:spPr>
          <a:xfrm>
            <a:off x="1522963" y="2677187"/>
            <a:ext cx="1316650" cy="218511"/>
          </a:xfrm>
          <a:prstGeom prst="rect">
            <a:avLst/>
          </a:prstGeom>
        </p:spPr>
      </p:pic>
      <p:pic>
        <p:nvPicPr>
          <p:cNvPr id="1064" name="Picture 40" descr="Image result for rakuten viki png">
            <a:extLst>
              <a:ext uri="{FF2B5EF4-FFF2-40B4-BE49-F238E27FC236}">
                <a16:creationId xmlns:a16="http://schemas.microsoft.com/office/drawing/2014/main" id="{9F031F40-4C2D-4ABB-A94E-970EE071B14F}"/>
              </a:ext>
            </a:extLst>
          </p:cNvPr>
          <p:cNvPicPr>
            <a:picLocks noChangeAspect="1" noChangeArrowheads="1"/>
          </p:cNvPicPr>
          <p:nvPr/>
        </p:nvPicPr>
        <p:blipFill rotWithShape="1">
          <a:blip r:embed="rId47" cstate="screen">
            <a:extLst>
              <a:ext uri="{28A0092B-C50C-407E-A947-70E740481C1C}">
                <a14:useLocalDpi xmlns:a14="http://schemas.microsoft.com/office/drawing/2010/main"/>
              </a:ext>
            </a:extLst>
          </a:blip>
          <a:srcRect l="15971" t="26788" r="15654" b="25049"/>
          <a:stretch/>
        </p:blipFill>
        <p:spPr bwMode="auto">
          <a:xfrm>
            <a:off x="1527762" y="2905902"/>
            <a:ext cx="1185395" cy="16163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red bull tv png">
            <a:extLst>
              <a:ext uri="{FF2B5EF4-FFF2-40B4-BE49-F238E27FC236}">
                <a16:creationId xmlns:a16="http://schemas.microsoft.com/office/drawing/2014/main" id="{7922A4DF-80FF-4260-94F8-87F57155C292}"/>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2848107" y="2733217"/>
            <a:ext cx="554609" cy="36415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1D83EA9C-E22A-4126-BC0D-C5B46536AA6D}"/>
              </a:ext>
            </a:extLst>
          </p:cNvPr>
          <p:cNvSpPr txBox="1"/>
          <p:nvPr/>
        </p:nvSpPr>
        <p:spPr>
          <a:xfrm>
            <a:off x="285541" y="3450188"/>
            <a:ext cx="4862569" cy="338554"/>
          </a:xfrm>
          <a:prstGeom prst="rect">
            <a:avLst/>
          </a:prstGeom>
          <a:solidFill>
            <a:schemeClr val="accent3">
              <a:lumMod val="40000"/>
              <a:lumOff val="60000"/>
            </a:schemeClr>
          </a:solidFill>
          <a:ln w="28575">
            <a:solidFill>
              <a:schemeClr val="tx1"/>
            </a:solidFill>
          </a:ln>
        </p:spPr>
        <p:txBody>
          <a:bodyPr wrap="square" rtlCol="0">
            <a:spAutoFit/>
          </a:bodyPr>
          <a:lstStyle/>
          <a:p>
            <a:pPr algn="ctr"/>
            <a:r>
              <a:rPr lang="en-US" sz="1600" b="1" u="sng" dirty="0"/>
              <a:t>Non-Authenticated Ad-Supported TV</a:t>
            </a:r>
            <a:endParaRPr lang="en-US" sz="1000" dirty="0"/>
          </a:p>
        </p:txBody>
      </p:sp>
      <p:pic>
        <p:nvPicPr>
          <p:cNvPr id="1068" name="Picture 44" descr="Image result for reelhouse png">
            <a:extLst>
              <a:ext uri="{FF2B5EF4-FFF2-40B4-BE49-F238E27FC236}">
                <a16:creationId xmlns:a16="http://schemas.microsoft.com/office/drawing/2014/main" id="{BE33B21B-5D99-4C1C-A0B8-70EF3389766D}"/>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848769" y="3021037"/>
            <a:ext cx="609078" cy="15227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shout! Factory TV png">
            <a:extLst>
              <a:ext uri="{FF2B5EF4-FFF2-40B4-BE49-F238E27FC236}">
                <a16:creationId xmlns:a16="http://schemas.microsoft.com/office/drawing/2014/main" id="{5CF5A872-A832-4657-8BD4-DE3CD438EC36}"/>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3451593" y="2703840"/>
            <a:ext cx="504734" cy="368035"/>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snagfilms png">
            <a:extLst>
              <a:ext uri="{FF2B5EF4-FFF2-40B4-BE49-F238E27FC236}">
                <a16:creationId xmlns:a16="http://schemas.microsoft.com/office/drawing/2014/main" id="{B8204762-CAD8-42AE-AC65-7B7E3AF441FB}"/>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2404921" y="3188906"/>
            <a:ext cx="842487" cy="2106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FBA1C7E2-CB7A-405C-ADC9-4AF5B5A8541F}"/>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1899816" y="3140468"/>
            <a:ext cx="504734" cy="226014"/>
          </a:xfrm>
          <a:prstGeom prst="rect">
            <a:avLst/>
          </a:prstGeom>
        </p:spPr>
      </p:pic>
      <p:pic>
        <p:nvPicPr>
          <p:cNvPr id="1074" name="Picture 50" descr="Image result for TED talk tv png">
            <a:extLst>
              <a:ext uri="{FF2B5EF4-FFF2-40B4-BE49-F238E27FC236}">
                <a16:creationId xmlns:a16="http://schemas.microsoft.com/office/drawing/2014/main" id="{3244E73A-48E2-48EB-8153-0532963C1CCE}"/>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348919" y="2938117"/>
            <a:ext cx="461638" cy="1696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B5F8E2F3-51CE-4838-8ABC-A626151015B3}"/>
              </a:ext>
            </a:extLst>
          </p:cNvPr>
          <p:cNvPicPr>
            <a:picLocks noChangeAspect="1"/>
          </p:cNvPicPr>
          <p:nvPr/>
        </p:nvPicPr>
        <p:blipFill rotWithShape="1">
          <a:blip r:embed="rId54" cstate="screen">
            <a:extLst>
              <a:ext uri="{28A0092B-C50C-407E-A947-70E740481C1C}">
                <a14:useLocalDpi xmlns:a14="http://schemas.microsoft.com/office/drawing/2010/main"/>
              </a:ext>
            </a:extLst>
          </a:blip>
          <a:srcRect/>
          <a:stretch/>
        </p:blipFill>
        <p:spPr>
          <a:xfrm>
            <a:off x="4118450" y="3131267"/>
            <a:ext cx="524000" cy="308738"/>
          </a:xfrm>
          <a:prstGeom prst="rect">
            <a:avLst/>
          </a:prstGeom>
        </p:spPr>
      </p:pic>
      <p:pic>
        <p:nvPicPr>
          <p:cNvPr id="1076" name="Picture 52" descr="Image result for toon goggles png">
            <a:extLst>
              <a:ext uri="{FF2B5EF4-FFF2-40B4-BE49-F238E27FC236}">
                <a16:creationId xmlns:a16="http://schemas.microsoft.com/office/drawing/2014/main" id="{F2CCE1B5-8A55-493D-8C42-1E902905E71E}"/>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3497750" y="2335127"/>
            <a:ext cx="958264" cy="340184"/>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tubi tv png">
            <a:extLst>
              <a:ext uri="{FF2B5EF4-FFF2-40B4-BE49-F238E27FC236}">
                <a16:creationId xmlns:a16="http://schemas.microsoft.com/office/drawing/2014/main" id="{D1CDAD1A-96B9-42E8-8EE7-6D86E4757B31}"/>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3933259" y="2607496"/>
            <a:ext cx="750131" cy="25004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Image result for viewster tv png">
            <a:extLst>
              <a:ext uri="{FF2B5EF4-FFF2-40B4-BE49-F238E27FC236}">
                <a16:creationId xmlns:a16="http://schemas.microsoft.com/office/drawing/2014/main" id="{4AAD9347-161A-4356-8B26-5DC3F7AE1BBB}"/>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348919" y="3123830"/>
            <a:ext cx="933464" cy="23482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E8ECD05F-6A5B-46D3-8D97-276A9EE4D01E}"/>
              </a:ext>
            </a:extLst>
          </p:cNvPr>
          <p:cNvPicPr>
            <a:picLocks noChangeAspect="1"/>
          </p:cNvPicPr>
          <p:nvPr/>
        </p:nvPicPr>
        <p:blipFill rotWithShape="1">
          <a:blip r:embed="rId58" cstate="screen">
            <a:extLst>
              <a:ext uri="{28A0092B-C50C-407E-A947-70E740481C1C}">
                <a14:useLocalDpi xmlns:a14="http://schemas.microsoft.com/office/drawing/2010/main"/>
              </a:ext>
            </a:extLst>
          </a:blip>
          <a:srcRect/>
          <a:stretch/>
        </p:blipFill>
        <p:spPr>
          <a:xfrm>
            <a:off x="3816697" y="1848615"/>
            <a:ext cx="310673" cy="469752"/>
          </a:xfrm>
          <a:prstGeom prst="rect">
            <a:avLst/>
          </a:prstGeom>
        </p:spPr>
      </p:pic>
      <p:pic>
        <p:nvPicPr>
          <p:cNvPr id="1082" name="Picture 58" descr="Image result for vudu movies on us png">
            <a:extLst>
              <a:ext uri="{FF2B5EF4-FFF2-40B4-BE49-F238E27FC236}">
                <a16:creationId xmlns:a16="http://schemas.microsoft.com/office/drawing/2014/main" id="{5FCD2A33-FAA7-45AD-9FE1-99FA71E8BDF8}"/>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3387788" y="3107785"/>
            <a:ext cx="552141" cy="152701"/>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watchable png">
            <a:extLst>
              <a:ext uri="{FF2B5EF4-FFF2-40B4-BE49-F238E27FC236}">
                <a16:creationId xmlns:a16="http://schemas.microsoft.com/office/drawing/2014/main" id="{B73C6C18-6467-4E1F-B7F6-7AAE762EBDEF}"/>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2494700" y="2158449"/>
            <a:ext cx="1232633" cy="178519"/>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Image result for XiveTV png">
            <a:extLst>
              <a:ext uri="{FF2B5EF4-FFF2-40B4-BE49-F238E27FC236}">
                <a16:creationId xmlns:a16="http://schemas.microsoft.com/office/drawing/2014/main" id="{5C796D5A-E525-4CEF-9EBE-F6E327537184}"/>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1270082" y="3143426"/>
            <a:ext cx="617534" cy="271715"/>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mage result for yahoo view png">
            <a:extLst>
              <a:ext uri="{FF2B5EF4-FFF2-40B4-BE49-F238E27FC236}">
                <a16:creationId xmlns:a16="http://schemas.microsoft.com/office/drawing/2014/main" id="{66A56A75-8274-430D-99A6-860EAF4D8639}"/>
              </a:ext>
            </a:extLst>
          </p:cNvPr>
          <p:cNvPicPr>
            <a:picLocks noChangeAspect="1" noChangeArrowheads="1"/>
          </p:cNvPicPr>
          <p:nvPr/>
        </p:nvPicPr>
        <p:blipFill rotWithShape="1">
          <a:blip r:embed="rId62" cstate="screen">
            <a:extLst>
              <a:ext uri="{28A0092B-C50C-407E-A947-70E740481C1C}">
                <a14:useLocalDpi xmlns:a14="http://schemas.microsoft.com/office/drawing/2010/main"/>
              </a:ext>
            </a:extLst>
          </a:blip>
          <a:srcRect/>
          <a:stretch/>
        </p:blipFill>
        <p:spPr bwMode="auto">
          <a:xfrm>
            <a:off x="4064904" y="2909137"/>
            <a:ext cx="545849" cy="223799"/>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E803D104-CC6B-4D5B-957E-C329AF8E3371}"/>
              </a:ext>
            </a:extLst>
          </p:cNvPr>
          <p:cNvSpPr txBox="1"/>
          <p:nvPr/>
        </p:nvSpPr>
        <p:spPr>
          <a:xfrm>
            <a:off x="278142" y="4321679"/>
            <a:ext cx="4862569" cy="338554"/>
          </a:xfrm>
          <a:prstGeom prst="rect">
            <a:avLst/>
          </a:prstGeom>
          <a:solidFill>
            <a:schemeClr val="accent3">
              <a:lumMod val="40000"/>
              <a:lumOff val="60000"/>
            </a:schemeClr>
          </a:solidFill>
          <a:ln w="28575">
            <a:solidFill>
              <a:schemeClr val="tx1"/>
            </a:solidFill>
          </a:ln>
        </p:spPr>
        <p:txBody>
          <a:bodyPr wrap="square" rtlCol="0">
            <a:spAutoFit/>
          </a:bodyPr>
          <a:lstStyle/>
          <a:p>
            <a:pPr algn="ctr"/>
            <a:r>
              <a:rPr lang="en-US" sz="1600" b="1" u="sng" dirty="0"/>
              <a:t>Subscription</a:t>
            </a:r>
            <a:r>
              <a:rPr lang="en-US" sz="1200" b="1" u="sng" dirty="0"/>
              <a:t> (with “limited commercial” option)</a:t>
            </a:r>
          </a:p>
        </p:txBody>
      </p:sp>
      <p:pic>
        <p:nvPicPr>
          <p:cNvPr id="1090" name="Picture 66" descr="Image result for cbs all access png">
            <a:extLst>
              <a:ext uri="{FF2B5EF4-FFF2-40B4-BE49-F238E27FC236}">
                <a16:creationId xmlns:a16="http://schemas.microsoft.com/office/drawing/2014/main" id="{090367C2-9058-43FA-87E5-0010E71CF76C}"/>
              </a:ext>
            </a:extLst>
          </p:cNvPr>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684505" y="4769715"/>
            <a:ext cx="2475430" cy="23035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Image result for hulu with live tv png">
            <a:extLst>
              <a:ext uri="{FF2B5EF4-FFF2-40B4-BE49-F238E27FC236}">
                <a16:creationId xmlns:a16="http://schemas.microsoft.com/office/drawing/2014/main" id="{51DCF790-ECD9-490F-95D1-A47FA0A3F7B9}"/>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3588148" y="4707012"/>
            <a:ext cx="1111422" cy="316289"/>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Image result for abc png">
            <a:extLst>
              <a:ext uri="{FF2B5EF4-FFF2-40B4-BE49-F238E27FC236}">
                <a16:creationId xmlns:a16="http://schemas.microsoft.com/office/drawing/2014/main" id="{6D57E152-8038-46B1-BBF1-134E451D3C5E}"/>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335676" y="3834028"/>
            <a:ext cx="451569" cy="450630"/>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Image result for cbs png">
            <a:extLst>
              <a:ext uri="{FF2B5EF4-FFF2-40B4-BE49-F238E27FC236}">
                <a16:creationId xmlns:a16="http://schemas.microsoft.com/office/drawing/2014/main" id="{7B826AF2-E68E-4D16-8CD2-840BA7832376}"/>
              </a:ext>
            </a:extLst>
          </p:cNvPr>
          <p:cNvPicPr>
            <a:picLocks noChangeAspect="1" noChangeArrowheads="1"/>
          </p:cNvPicPr>
          <p:nvPr/>
        </p:nvPicPr>
        <p:blipFill>
          <a:blip r:embed="rId66" cstate="screen">
            <a:extLst>
              <a:ext uri="{28A0092B-C50C-407E-A947-70E740481C1C}">
                <a14:useLocalDpi xmlns:a14="http://schemas.microsoft.com/office/drawing/2010/main"/>
              </a:ext>
            </a:extLst>
          </a:blip>
          <a:srcRect/>
          <a:stretch>
            <a:fillRect/>
          </a:stretch>
        </p:blipFill>
        <p:spPr bwMode="auto">
          <a:xfrm>
            <a:off x="825802" y="3915294"/>
            <a:ext cx="911526" cy="273458"/>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Image result for fox tv png">
            <a:extLst>
              <a:ext uri="{FF2B5EF4-FFF2-40B4-BE49-F238E27FC236}">
                <a16:creationId xmlns:a16="http://schemas.microsoft.com/office/drawing/2014/main" id="{A756B445-B77D-4E7B-805D-6D5BD6145EC6}"/>
              </a:ext>
            </a:extLst>
          </p:cNvPr>
          <p:cNvPicPr>
            <a:picLocks noChangeAspect="1" noChangeArrowheads="1"/>
          </p:cNvPicPr>
          <p:nvPr/>
        </p:nvPicPr>
        <p:blipFill>
          <a:blip r:embed="rId67" cstate="screen">
            <a:extLst>
              <a:ext uri="{28A0092B-C50C-407E-A947-70E740481C1C}">
                <a14:useLocalDpi xmlns:a14="http://schemas.microsoft.com/office/drawing/2010/main"/>
              </a:ext>
            </a:extLst>
          </a:blip>
          <a:srcRect/>
          <a:stretch>
            <a:fillRect/>
          </a:stretch>
        </p:blipFill>
        <p:spPr bwMode="auto">
          <a:xfrm>
            <a:off x="1793641" y="3923413"/>
            <a:ext cx="594713" cy="258105"/>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Image result for nbc tv png">
            <a:extLst>
              <a:ext uri="{FF2B5EF4-FFF2-40B4-BE49-F238E27FC236}">
                <a16:creationId xmlns:a16="http://schemas.microsoft.com/office/drawing/2014/main" id="{84787F3B-F423-4662-9354-A9EF7E79DAE5}"/>
              </a:ext>
            </a:extLst>
          </p:cNvPr>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2430949" y="3811885"/>
            <a:ext cx="496952" cy="480276"/>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Image result for pbs tv png">
            <a:extLst>
              <a:ext uri="{FF2B5EF4-FFF2-40B4-BE49-F238E27FC236}">
                <a16:creationId xmlns:a16="http://schemas.microsoft.com/office/drawing/2014/main" id="{EE11BB2A-9710-4D51-9DA2-1B30F2F48761}"/>
              </a:ext>
            </a:extLst>
          </p:cNvPr>
          <p:cNvPicPr>
            <a:picLocks noChangeAspect="1" noChangeArrowheads="1"/>
          </p:cNvPicPr>
          <p:nvPr/>
        </p:nvPicPr>
        <p:blipFill rotWithShape="1">
          <a:blip r:embed="rId69" cstate="screen">
            <a:extLst>
              <a:ext uri="{28A0092B-C50C-407E-A947-70E740481C1C}">
                <a14:useLocalDpi xmlns:a14="http://schemas.microsoft.com/office/drawing/2010/main"/>
              </a:ext>
            </a:extLst>
          </a:blip>
          <a:srcRect/>
          <a:stretch/>
        </p:blipFill>
        <p:spPr bwMode="auto">
          <a:xfrm>
            <a:off x="2963797" y="3909458"/>
            <a:ext cx="621437" cy="352803"/>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Image result for telemundo logo png">
            <a:extLst>
              <a:ext uri="{FF2B5EF4-FFF2-40B4-BE49-F238E27FC236}">
                <a16:creationId xmlns:a16="http://schemas.microsoft.com/office/drawing/2014/main" id="{E08A67A5-5DC5-4584-A1DA-9E24C099C5B9}"/>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3524439" y="3806730"/>
            <a:ext cx="522157" cy="494309"/>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Image result for The CW logo png">
            <a:extLst>
              <a:ext uri="{FF2B5EF4-FFF2-40B4-BE49-F238E27FC236}">
                <a16:creationId xmlns:a16="http://schemas.microsoft.com/office/drawing/2014/main" id="{9812B735-9A83-4ED3-BC87-17C5F3A64F72}"/>
              </a:ext>
            </a:extLst>
          </p:cNvPr>
          <p:cNvPicPr>
            <a:picLocks noChangeAspect="1" noChangeArrowheads="1"/>
          </p:cNvPicPr>
          <p:nvPr/>
        </p:nvPicPr>
        <p:blipFill>
          <a:blip r:embed="rId71" cstate="screen">
            <a:extLst>
              <a:ext uri="{28A0092B-C50C-407E-A947-70E740481C1C}">
                <a14:useLocalDpi xmlns:a14="http://schemas.microsoft.com/office/drawing/2010/main"/>
              </a:ext>
            </a:extLst>
          </a:blip>
          <a:srcRect/>
          <a:stretch>
            <a:fillRect/>
          </a:stretch>
        </p:blipFill>
        <p:spPr bwMode="auto">
          <a:xfrm>
            <a:off x="3992055" y="3918504"/>
            <a:ext cx="607209" cy="253004"/>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Image result for univision tv logo png">
            <a:extLst>
              <a:ext uri="{FF2B5EF4-FFF2-40B4-BE49-F238E27FC236}">
                <a16:creationId xmlns:a16="http://schemas.microsoft.com/office/drawing/2014/main" id="{576928AE-D550-4F75-92CB-E08230878F61}"/>
              </a:ext>
            </a:extLst>
          </p:cNvPr>
          <p:cNvPicPr>
            <a:picLocks noChangeAspect="1" noChangeArrowheads="1"/>
          </p:cNvPicPr>
          <p:nvPr/>
        </p:nvPicPr>
        <p:blipFill>
          <a:blip r:embed="rId72" cstate="screen">
            <a:extLst>
              <a:ext uri="{28A0092B-C50C-407E-A947-70E740481C1C}">
                <a14:useLocalDpi xmlns:a14="http://schemas.microsoft.com/office/drawing/2010/main"/>
              </a:ext>
            </a:extLst>
          </a:blip>
          <a:srcRect/>
          <a:stretch>
            <a:fillRect/>
          </a:stretch>
        </p:blipFill>
        <p:spPr bwMode="auto">
          <a:xfrm>
            <a:off x="4648385" y="3816846"/>
            <a:ext cx="387994" cy="48499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7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66478" y="3215484"/>
            <a:ext cx="798426" cy="230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Image result for twitch logo"/>
          <p:cNvPicPr>
            <a:picLocks noChangeAspect="1" noChangeArrowheads="1"/>
          </p:cNvPicPr>
          <p:nvPr/>
        </p:nvPicPr>
        <p:blipFill>
          <a:blip r:embed="rId74" cstate="screen">
            <a:extLst>
              <a:ext uri="{28A0092B-C50C-407E-A947-70E740481C1C}">
                <a14:useLocalDpi xmlns:a14="http://schemas.microsoft.com/office/drawing/2010/main"/>
              </a:ext>
            </a:extLst>
          </a:blip>
          <a:srcRect/>
          <a:stretch>
            <a:fillRect/>
          </a:stretch>
        </p:blipFill>
        <p:spPr bwMode="auto">
          <a:xfrm>
            <a:off x="2933881" y="2555259"/>
            <a:ext cx="420908" cy="13974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vevo logo"/>
          <p:cNvPicPr>
            <a:picLocks noChangeAspect="1" noChangeArrowheads="1"/>
          </p:cNvPicPr>
          <p:nvPr/>
        </p:nvPicPr>
        <p:blipFill>
          <a:blip r:embed="rId7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35333" y="2500541"/>
            <a:ext cx="505090" cy="20329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vimeo logo"/>
          <p:cNvPicPr>
            <a:picLocks noChangeAspect="1" noChangeArrowheads="1"/>
          </p:cNvPicPr>
          <p:nvPr/>
        </p:nvPicPr>
        <p:blipFill>
          <a:blip r:embed="rId7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6966" y="3301115"/>
            <a:ext cx="408087" cy="115077"/>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8" descr="Image result for mlg.tv logo"/>
          <p:cNvPicPr>
            <a:picLocks noChangeAspect="1" noChangeArrowheads="1"/>
          </p:cNvPicPr>
          <p:nvPr/>
        </p:nvPicPr>
        <p:blipFill>
          <a:blip r:embed="rId77" cstate="screen">
            <a:extLst>
              <a:ext uri="{28A0092B-C50C-407E-A947-70E740481C1C}">
                <a14:useLocalDpi xmlns:a14="http://schemas.microsoft.com/office/drawing/2010/main"/>
              </a:ext>
            </a:extLst>
          </a:blip>
          <a:srcRect/>
          <a:stretch>
            <a:fillRect/>
          </a:stretch>
        </p:blipFill>
        <p:spPr bwMode="auto">
          <a:xfrm>
            <a:off x="2033947" y="2537871"/>
            <a:ext cx="460502" cy="104744"/>
          </a:xfrm>
          <a:prstGeom prst="rect">
            <a:avLst/>
          </a:prstGeom>
          <a:noFill/>
          <a:extLst>
            <a:ext uri="{909E8E84-426E-40DD-AFC4-6F175D3DCCD1}">
              <a14:hiddenFill xmlns:a14="http://schemas.microsoft.com/office/drawing/2010/main">
                <a:solidFill>
                  <a:srgbClr val="FFFFFF"/>
                </a:solidFill>
              </a14:hiddenFill>
            </a:ext>
          </a:extLst>
        </p:spPr>
      </p:pic>
      <p:sp>
        <p:nvSpPr>
          <p:cNvPr id="91" name="Text Placeholder 4">
            <a:extLst>
              <a:ext uri="{FF2B5EF4-FFF2-40B4-BE49-F238E27FC236}">
                <a16:creationId xmlns:a16="http://schemas.microsoft.com/office/drawing/2014/main" id="{DD7DA2B4-59FA-4655-A4CD-3B607474317F}"/>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590061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2821643"/>
            <a:ext cx="8805334" cy="442934"/>
          </a:xfrm>
        </p:spPr>
        <p:txBody>
          <a:bodyPr/>
          <a:lstStyle/>
          <a:p>
            <a:r>
              <a:rPr lang="en-US" sz="2800" dirty="0">
                <a:solidFill>
                  <a:schemeClr val="tx1"/>
                </a:solidFill>
              </a:rPr>
              <a:t>A More Detailed Look At “Competitive” Ad-Supported OTT </a:t>
            </a:r>
            <a:br>
              <a:rPr lang="en-US" sz="2800" dirty="0">
                <a:solidFill>
                  <a:schemeClr val="tx1"/>
                </a:solidFill>
              </a:rPr>
            </a:br>
            <a:r>
              <a:rPr lang="en-US" sz="2800" dirty="0">
                <a:solidFill>
                  <a:schemeClr val="tx1"/>
                </a:solidFill>
              </a:rPr>
              <a:t>Video Services</a:t>
            </a:r>
            <a:endParaRPr lang="en-US" dirty="0">
              <a:solidFill>
                <a:schemeClr val="tx1"/>
              </a:solidFill>
            </a:endParaRPr>
          </a:p>
        </p:txBody>
      </p:sp>
      <p:sp>
        <p:nvSpPr>
          <p:cNvPr id="3" name="Title 1">
            <a:extLst>
              <a:ext uri="{FF2B5EF4-FFF2-40B4-BE49-F238E27FC236}">
                <a16:creationId xmlns:a16="http://schemas.microsoft.com/office/drawing/2014/main" id="{F7B1774D-A65D-4E97-A0FC-06728CA27853}"/>
              </a:ext>
            </a:extLst>
          </p:cNvPr>
          <p:cNvSpPr txBox="1">
            <a:spLocks/>
          </p:cNvSpPr>
          <p:nvPr/>
        </p:nvSpPr>
        <p:spPr>
          <a:xfrm>
            <a:off x="269213" y="5555878"/>
            <a:ext cx="3962129" cy="44293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gn="l"/>
            <a:r>
              <a:rPr lang="en-US" sz="1400" dirty="0">
                <a:solidFill>
                  <a:schemeClr val="tx1"/>
                </a:solidFill>
              </a:rPr>
              <a:t>*excluding VAB members / TV Network-based services</a:t>
            </a:r>
          </a:p>
        </p:txBody>
      </p:sp>
      <p:sp>
        <p:nvSpPr>
          <p:cNvPr id="4" name="Text Placeholder 4">
            <a:extLst>
              <a:ext uri="{FF2B5EF4-FFF2-40B4-BE49-F238E27FC236}">
                <a16:creationId xmlns:a16="http://schemas.microsoft.com/office/drawing/2014/main" id="{83F081CE-4C66-4C9F-B87E-E805EAECAF84}"/>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986217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1FBC8-8E4E-47A8-8C4D-C211930E9A27}"/>
              </a:ext>
            </a:extLst>
          </p:cNvPr>
          <p:cNvSpPr/>
          <p:nvPr/>
        </p:nvSpPr>
        <p:spPr>
          <a:xfrm>
            <a:off x="5450899" y="1463012"/>
            <a:ext cx="3427304" cy="4556048"/>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6C9F8B-5802-4F23-B62A-9484D7BED493}"/>
              </a:ext>
            </a:extLst>
          </p:cNvPr>
          <p:cNvSpPr/>
          <p:nvPr/>
        </p:nvSpPr>
        <p:spPr>
          <a:xfrm>
            <a:off x="276667" y="1464489"/>
            <a:ext cx="4872988" cy="4556048"/>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2857" y="460183"/>
            <a:ext cx="8982364" cy="442934"/>
          </a:xfrm>
        </p:spPr>
        <p:txBody>
          <a:bodyPr/>
          <a:lstStyle/>
          <a:p>
            <a:r>
              <a:rPr lang="en-US" dirty="0">
                <a:solidFill>
                  <a:schemeClr val="tx1"/>
                </a:solidFill>
              </a:rPr>
              <a:t>Let’s Take A Look At The Ad-Supported Aggregators + Hulu</a:t>
            </a:r>
          </a:p>
        </p:txBody>
      </p:sp>
      <p:pic>
        <p:nvPicPr>
          <p:cNvPr id="1026" name="Picture 2" descr="Image result for hisense png">
            <a:extLst>
              <a:ext uri="{FF2B5EF4-FFF2-40B4-BE49-F238E27FC236}">
                <a16:creationId xmlns:a16="http://schemas.microsoft.com/office/drawing/2014/main" id="{A7A45B45-A3BB-4C22-873B-1944F8B290A1}"/>
              </a:ext>
            </a:extLst>
          </p:cNvPr>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49766" y="4569989"/>
            <a:ext cx="1336817" cy="2385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G Electronics png">
            <a:extLst>
              <a:ext uri="{FF2B5EF4-FFF2-40B4-BE49-F238E27FC236}">
                <a16:creationId xmlns:a16="http://schemas.microsoft.com/office/drawing/2014/main" id="{47C081C9-248D-4CB7-899B-CDD139094CFE}"/>
              </a:ext>
            </a:extLst>
          </p:cNvPr>
          <p:cNvPicPr>
            <a:picLocks noChangeAspect="1" noChangeArrowheads="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07963" y="4871508"/>
            <a:ext cx="1649698" cy="3746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anasonic png">
            <a:extLst>
              <a:ext uri="{FF2B5EF4-FFF2-40B4-BE49-F238E27FC236}">
                <a16:creationId xmlns:a16="http://schemas.microsoft.com/office/drawing/2014/main" id="{EC329761-6B28-4D72-8DF8-D5C372F85BCB}"/>
              </a:ext>
            </a:extLst>
          </p:cNvPr>
          <p:cNvPicPr>
            <a:picLocks noChangeAspect="1" noChangeArrowheads="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433051" y="4587043"/>
            <a:ext cx="1158090" cy="204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hilips png">
            <a:extLst>
              <a:ext uri="{FF2B5EF4-FFF2-40B4-BE49-F238E27FC236}">
                <a16:creationId xmlns:a16="http://schemas.microsoft.com/office/drawing/2014/main" id="{6C8116F5-1B6A-4ADB-A256-E9200B543DE0}"/>
              </a:ext>
            </a:extLst>
          </p:cNvPr>
          <p:cNvPicPr>
            <a:picLocks noChangeAspect="1" noChangeArrowheads="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09150" y="4956579"/>
            <a:ext cx="1111115" cy="2044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amsung png">
            <a:extLst>
              <a:ext uri="{FF2B5EF4-FFF2-40B4-BE49-F238E27FC236}">
                <a16:creationId xmlns:a16="http://schemas.microsoft.com/office/drawing/2014/main" id="{0FB22168-F553-4A08-93F3-863893D3F596}"/>
              </a:ext>
            </a:extLst>
          </p:cNvPr>
          <p:cNvPicPr>
            <a:picLocks noChangeAspect="1" noChangeArrowheads="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49766" y="5309061"/>
            <a:ext cx="1420427" cy="2125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harp tv logo png">
            <a:extLst>
              <a:ext uri="{FF2B5EF4-FFF2-40B4-BE49-F238E27FC236}">
                <a16:creationId xmlns:a16="http://schemas.microsoft.com/office/drawing/2014/main" id="{70DF3DE2-9749-439B-AB7D-8E5433FE3CAC}"/>
              </a:ext>
            </a:extLst>
          </p:cNvPr>
          <p:cNvPicPr>
            <a:picLocks noChangeAspect="1" noChangeArrowheads="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383120" y="5326116"/>
            <a:ext cx="1363173" cy="2044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ony tv logo png">
            <a:extLst>
              <a:ext uri="{FF2B5EF4-FFF2-40B4-BE49-F238E27FC236}">
                <a16:creationId xmlns:a16="http://schemas.microsoft.com/office/drawing/2014/main" id="{7E324473-6951-4DDE-82F9-2201EFBFD071}"/>
              </a:ext>
            </a:extLst>
          </p:cNvPr>
          <p:cNvPicPr>
            <a:picLocks noChangeAspect="1" noChangeArrowheads="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20549" y="5664559"/>
            <a:ext cx="960211" cy="1623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toshiba png">
            <a:extLst>
              <a:ext uri="{FF2B5EF4-FFF2-40B4-BE49-F238E27FC236}">
                <a16:creationId xmlns:a16="http://schemas.microsoft.com/office/drawing/2014/main" id="{1FA23E52-B4C7-4233-A9E6-3D927201E152}"/>
              </a:ext>
            </a:extLst>
          </p:cNvPr>
          <p:cNvPicPr>
            <a:picLocks noChangeAspect="1" noChangeArrowheads="1"/>
          </p:cNvPicPr>
          <p:nvPr/>
        </p:nvPicPr>
        <p:blipFill rotWithShape="1">
          <a:blip r:embed="rId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6467360" y="5616291"/>
            <a:ext cx="1359038" cy="27061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vizio png">
            <a:extLst>
              <a:ext uri="{FF2B5EF4-FFF2-40B4-BE49-F238E27FC236}">
                <a16:creationId xmlns:a16="http://schemas.microsoft.com/office/drawing/2014/main" id="{ECB6004E-290B-4CDC-A89B-03E2DA08EF92}"/>
              </a:ext>
            </a:extLst>
          </p:cNvPr>
          <p:cNvPicPr>
            <a:picLocks noChangeAspect="1" noChangeArrowheads="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756737" y="5616291"/>
            <a:ext cx="1053583" cy="2706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C22B8A-27CE-492D-88E9-AACEB1BE4297}"/>
              </a:ext>
            </a:extLst>
          </p:cNvPr>
          <p:cNvSpPr txBox="1"/>
          <p:nvPr/>
        </p:nvSpPr>
        <p:spPr>
          <a:xfrm>
            <a:off x="5450899" y="1074198"/>
            <a:ext cx="3427304" cy="369332"/>
          </a:xfrm>
          <a:prstGeom prst="rect">
            <a:avLst/>
          </a:prstGeom>
        </p:spPr>
        <p:txBody>
          <a:bodyPr wrap="square" rtlCol="0">
            <a:spAutoFit/>
          </a:bodyPr>
          <a:lstStyle/>
          <a:p>
            <a:pPr algn="ctr"/>
            <a:r>
              <a:rPr lang="en-US" b="1" u="sng" dirty="0">
                <a:solidFill>
                  <a:schemeClr val="bg1">
                    <a:lumMod val="75000"/>
                  </a:schemeClr>
                </a:solidFill>
              </a:rPr>
              <a:t>Devices / Platforms</a:t>
            </a:r>
          </a:p>
        </p:txBody>
      </p:sp>
      <p:pic>
        <p:nvPicPr>
          <p:cNvPr id="1044" name="Picture 20" descr="Image result for playstation 4 logo png">
            <a:extLst>
              <a:ext uri="{FF2B5EF4-FFF2-40B4-BE49-F238E27FC236}">
                <a16:creationId xmlns:a16="http://schemas.microsoft.com/office/drawing/2014/main" id="{5F5BC8FC-CC5B-4166-B84F-E58CD9EB7311}"/>
              </a:ext>
            </a:extLst>
          </p:cNvPr>
          <p:cNvPicPr>
            <a:picLocks noChangeAspect="1" noChangeArrowheads="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545633" y="3763129"/>
            <a:ext cx="1122937" cy="23472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wii u logo png">
            <a:extLst>
              <a:ext uri="{FF2B5EF4-FFF2-40B4-BE49-F238E27FC236}">
                <a16:creationId xmlns:a16="http://schemas.microsoft.com/office/drawing/2014/main" id="{B6A55C71-910E-42DB-B33D-2E7108E7D0DC}"/>
              </a:ext>
            </a:extLst>
          </p:cNvPr>
          <p:cNvPicPr>
            <a:picLocks noChangeAspect="1" noChangeArrowheads="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750587" y="3726807"/>
            <a:ext cx="956019" cy="28481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xbox one logo png">
            <a:extLst>
              <a:ext uri="{FF2B5EF4-FFF2-40B4-BE49-F238E27FC236}">
                <a16:creationId xmlns:a16="http://schemas.microsoft.com/office/drawing/2014/main" id="{3F6C2E80-4213-4AD2-8A08-8EA3D4738351}"/>
              </a:ext>
            </a:extLst>
          </p:cNvPr>
          <p:cNvPicPr>
            <a:picLocks noChangeAspect="1" noChangeArrowheads="1"/>
          </p:cNvPicPr>
          <p:nvPr/>
        </p:nvPicPr>
        <p:blipFill>
          <a:blip r:embed="rId1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763185" y="3748156"/>
            <a:ext cx="976544" cy="20073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amazon fire tv logo png">
            <a:extLst>
              <a:ext uri="{FF2B5EF4-FFF2-40B4-BE49-F238E27FC236}">
                <a16:creationId xmlns:a16="http://schemas.microsoft.com/office/drawing/2014/main" id="{3FBA1737-A909-4C6E-A9C6-C0B2E71312B9}"/>
              </a:ext>
            </a:extLst>
          </p:cNvPr>
          <p:cNvPicPr>
            <a:picLocks noChangeAspect="1" noChangeArrowheads="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495287" y="1901526"/>
            <a:ext cx="1462425" cy="30787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apple tv logo png">
            <a:extLst>
              <a:ext uri="{FF2B5EF4-FFF2-40B4-BE49-F238E27FC236}">
                <a16:creationId xmlns:a16="http://schemas.microsoft.com/office/drawing/2014/main" id="{DA35B883-C4C3-4F69-8B8B-2C43EE4AEB91}"/>
              </a:ext>
            </a:extLst>
          </p:cNvPr>
          <p:cNvPicPr>
            <a:picLocks noChangeAspect="1" noChangeArrowheads="1"/>
          </p:cNvPicPr>
          <p:nvPr/>
        </p:nvPicPr>
        <p:blipFill>
          <a:blip r:embed="rId1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585320" y="2265989"/>
            <a:ext cx="655718" cy="34994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chromecast logo png">
            <a:extLst>
              <a:ext uri="{FF2B5EF4-FFF2-40B4-BE49-F238E27FC236}">
                <a16:creationId xmlns:a16="http://schemas.microsoft.com/office/drawing/2014/main" id="{CA4E6284-884F-4AAC-A17C-8A3C032CC46A}"/>
              </a:ext>
            </a:extLst>
          </p:cNvPr>
          <p:cNvPicPr>
            <a:picLocks noChangeAspect="1" noChangeArrowheads="1"/>
          </p:cNvPicPr>
          <p:nvPr/>
        </p:nvPicPr>
        <p:blipFill>
          <a:blip r:embed="rId1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29041" y="1838045"/>
            <a:ext cx="1663441" cy="31478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nexus player logo png">
            <a:extLst>
              <a:ext uri="{FF2B5EF4-FFF2-40B4-BE49-F238E27FC236}">
                <a16:creationId xmlns:a16="http://schemas.microsoft.com/office/drawing/2014/main" id="{304D63A5-7A57-4F41-979B-0DF2BF5E6488}"/>
              </a:ext>
            </a:extLst>
          </p:cNvPr>
          <p:cNvPicPr>
            <a:picLocks noChangeAspect="1" noChangeArrowheads="1"/>
          </p:cNvPicPr>
          <p:nvPr/>
        </p:nvPicPr>
        <p:blipFill rotWithShape="1">
          <a:blip r:embed="rId1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6251420" y="2265995"/>
            <a:ext cx="1344231" cy="34993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roku logo png">
            <a:extLst>
              <a:ext uri="{FF2B5EF4-FFF2-40B4-BE49-F238E27FC236}">
                <a16:creationId xmlns:a16="http://schemas.microsoft.com/office/drawing/2014/main" id="{69ED8F1D-5F11-4357-854C-8E47A7A0E421}"/>
              </a:ext>
            </a:extLst>
          </p:cNvPr>
          <p:cNvPicPr>
            <a:picLocks noChangeAspect="1" noChangeArrowheads="1"/>
          </p:cNvPicPr>
          <p:nvPr/>
        </p:nvPicPr>
        <p:blipFill>
          <a:blip r:embed="rId1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72274" y="2235271"/>
            <a:ext cx="1118586" cy="34722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tivo logo png">
            <a:extLst>
              <a:ext uri="{FF2B5EF4-FFF2-40B4-BE49-F238E27FC236}">
                <a16:creationId xmlns:a16="http://schemas.microsoft.com/office/drawing/2014/main" id="{3E3E394C-8647-459B-8ABF-5A0A72D0BF7E}"/>
              </a:ext>
            </a:extLst>
          </p:cNvPr>
          <p:cNvPicPr>
            <a:picLocks noChangeAspect="1" noChangeArrowheads="1"/>
          </p:cNvPicPr>
          <p:nvPr/>
        </p:nvPicPr>
        <p:blipFill>
          <a:blip r:embed="rId19"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597441" y="2744298"/>
            <a:ext cx="1462425" cy="43060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western digital logo png">
            <a:extLst>
              <a:ext uri="{FF2B5EF4-FFF2-40B4-BE49-F238E27FC236}">
                <a16:creationId xmlns:a16="http://schemas.microsoft.com/office/drawing/2014/main" id="{4230C8E3-57FD-4BFC-BF98-3733B6FBD147}"/>
              </a:ext>
            </a:extLst>
          </p:cNvPr>
          <p:cNvPicPr>
            <a:picLocks noChangeAspect="1" noChangeArrowheads="1"/>
          </p:cNvPicPr>
          <p:nvPr/>
        </p:nvPicPr>
        <p:blipFill>
          <a:blip r:embed="rId20"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180054" y="2729100"/>
            <a:ext cx="1462425" cy="40216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3A3AEB6-6EAE-463B-BDA5-D353C9B0D42B}"/>
              </a:ext>
            </a:extLst>
          </p:cNvPr>
          <p:cNvSpPr txBox="1"/>
          <p:nvPr/>
        </p:nvSpPr>
        <p:spPr>
          <a:xfrm>
            <a:off x="5450900" y="1457237"/>
            <a:ext cx="3427304" cy="338554"/>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Internet Streaming Players</a:t>
            </a:r>
          </a:p>
        </p:txBody>
      </p:sp>
      <p:sp>
        <p:nvSpPr>
          <p:cNvPr id="29" name="TextBox 28">
            <a:extLst>
              <a:ext uri="{FF2B5EF4-FFF2-40B4-BE49-F238E27FC236}">
                <a16:creationId xmlns:a16="http://schemas.microsoft.com/office/drawing/2014/main" id="{6283AFD9-6091-4A60-B5BE-8D38B81EE32D}"/>
              </a:ext>
            </a:extLst>
          </p:cNvPr>
          <p:cNvSpPr txBox="1"/>
          <p:nvPr/>
        </p:nvSpPr>
        <p:spPr>
          <a:xfrm>
            <a:off x="5450903" y="3243129"/>
            <a:ext cx="3427300" cy="338554"/>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Game Consoles</a:t>
            </a:r>
          </a:p>
        </p:txBody>
      </p:sp>
      <p:sp>
        <p:nvSpPr>
          <p:cNvPr id="30" name="TextBox 29">
            <a:extLst>
              <a:ext uri="{FF2B5EF4-FFF2-40B4-BE49-F238E27FC236}">
                <a16:creationId xmlns:a16="http://schemas.microsoft.com/office/drawing/2014/main" id="{B61750A0-5C58-4FC3-9295-36376F8F50D7}"/>
              </a:ext>
            </a:extLst>
          </p:cNvPr>
          <p:cNvSpPr txBox="1"/>
          <p:nvPr/>
        </p:nvSpPr>
        <p:spPr>
          <a:xfrm>
            <a:off x="5451607" y="4167888"/>
            <a:ext cx="3411801" cy="338554"/>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Connected TVs</a:t>
            </a:r>
          </a:p>
        </p:txBody>
      </p:sp>
      <p:sp>
        <p:nvSpPr>
          <p:cNvPr id="31" name="TextBox 30">
            <a:extLst>
              <a:ext uri="{FF2B5EF4-FFF2-40B4-BE49-F238E27FC236}">
                <a16:creationId xmlns:a16="http://schemas.microsoft.com/office/drawing/2014/main" id="{E4E8E387-7DC9-4616-837E-E97A433287D8}"/>
              </a:ext>
            </a:extLst>
          </p:cNvPr>
          <p:cNvSpPr txBox="1"/>
          <p:nvPr/>
        </p:nvSpPr>
        <p:spPr>
          <a:xfrm>
            <a:off x="285542" y="1075678"/>
            <a:ext cx="4872986" cy="369332"/>
          </a:xfrm>
          <a:prstGeom prst="rect">
            <a:avLst/>
          </a:prstGeom>
        </p:spPr>
        <p:txBody>
          <a:bodyPr wrap="square" rtlCol="0">
            <a:spAutoFit/>
          </a:bodyPr>
          <a:lstStyle/>
          <a:p>
            <a:pPr algn="ctr"/>
            <a:r>
              <a:rPr lang="en-US" b="1" u="sng" dirty="0"/>
              <a:t>Services</a:t>
            </a:r>
          </a:p>
        </p:txBody>
      </p:sp>
      <p:sp>
        <p:nvSpPr>
          <p:cNvPr id="32" name="TextBox 31">
            <a:extLst>
              <a:ext uri="{FF2B5EF4-FFF2-40B4-BE49-F238E27FC236}">
                <a16:creationId xmlns:a16="http://schemas.microsoft.com/office/drawing/2014/main" id="{5D3C9565-1556-43E1-AF3C-F56EA033A3C2}"/>
              </a:ext>
            </a:extLst>
          </p:cNvPr>
          <p:cNvSpPr txBox="1"/>
          <p:nvPr/>
        </p:nvSpPr>
        <p:spPr>
          <a:xfrm>
            <a:off x="285542" y="5074111"/>
            <a:ext cx="4862563" cy="500137"/>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err="1">
                <a:solidFill>
                  <a:schemeClr val="bg1">
                    <a:lumMod val="75000"/>
                  </a:schemeClr>
                </a:solidFill>
              </a:rPr>
              <a:t>vMVPDs</a:t>
            </a:r>
            <a:endParaRPr lang="en-US" sz="1600" b="1" u="sng" dirty="0">
              <a:solidFill>
                <a:schemeClr val="bg1">
                  <a:lumMod val="75000"/>
                </a:schemeClr>
              </a:solidFill>
            </a:endParaRPr>
          </a:p>
          <a:p>
            <a:pPr algn="ctr"/>
            <a:r>
              <a:rPr lang="en-US" sz="1000" dirty="0">
                <a:solidFill>
                  <a:schemeClr val="bg1">
                    <a:lumMod val="75000"/>
                  </a:schemeClr>
                </a:solidFill>
              </a:rPr>
              <a:t>(subscription with ad-supported nets)</a:t>
            </a:r>
          </a:p>
        </p:txBody>
      </p:sp>
      <p:pic>
        <p:nvPicPr>
          <p:cNvPr id="5" name="Picture 4" descr="Image result for directv now png">
            <a:extLst>
              <a:ext uri="{FF2B5EF4-FFF2-40B4-BE49-F238E27FC236}">
                <a16:creationId xmlns:a16="http://schemas.microsoft.com/office/drawing/2014/main" id="{E05ECF4E-2668-4F9B-88D0-7AA50450FE30}"/>
              </a:ext>
            </a:extLst>
          </p:cNvPr>
          <p:cNvPicPr>
            <a:picLocks noChangeAspect="1" noChangeArrowheads="1"/>
          </p:cNvPicPr>
          <p:nvPr/>
        </p:nvPicPr>
        <p:blipFill>
          <a:blip r:embed="rId2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3680" y="5696255"/>
            <a:ext cx="451075" cy="2585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fubotv png">
            <a:extLst>
              <a:ext uri="{FF2B5EF4-FFF2-40B4-BE49-F238E27FC236}">
                <a16:creationId xmlns:a16="http://schemas.microsoft.com/office/drawing/2014/main" id="{37D35533-1049-4E16-B8A7-8B8F97C319D6}"/>
              </a:ext>
            </a:extLst>
          </p:cNvPr>
          <p:cNvPicPr>
            <a:picLocks noChangeAspect="1" noChangeArrowheads="1"/>
          </p:cNvPicPr>
          <p:nvPr/>
        </p:nvPicPr>
        <p:blipFill>
          <a:blip r:embed="rId2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37264" y="5716073"/>
            <a:ext cx="631128" cy="2082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hulu with live tv png">
            <a:extLst>
              <a:ext uri="{FF2B5EF4-FFF2-40B4-BE49-F238E27FC236}">
                <a16:creationId xmlns:a16="http://schemas.microsoft.com/office/drawing/2014/main" id="{16527F27-190F-4FD7-9CA3-4781C34E7F23}"/>
              </a:ext>
            </a:extLst>
          </p:cNvPr>
          <p:cNvPicPr>
            <a:picLocks noChangeAspect="1" noChangeArrowheads="1"/>
          </p:cNvPicPr>
          <p:nvPr/>
        </p:nvPicPr>
        <p:blipFill>
          <a:blip r:embed="rId2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29331" y="5716073"/>
            <a:ext cx="647954" cy="213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playstation vue png">
            <a:extLst>
              <a:ext uri="{FF2B5EF4-FFF2-40B4-BE49-F238E27FC236}">
                <a16:creationId xmlns:a16="http://schemas.microsoft.com/office/drawing/2014/main" id="{F0ADE69A-E022-4F0F-9B82-0DBC7AB56E05}"/>
              </a:ext>
            </a:extLst>
          </p:cNvPr>
          <p:cNvPicPr>
            <a:picLocks noChangeAspect="1" noChangeArrowheads="1"/>
          </p:cNvPicPr>
          <p:nvPr/>
        </p:nvPicPr>
        <p:blipFill>
          <a:blip r:embed="rId2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75091" y="5748920"/>
            <a:ext cx="1112710" cy="16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sling tv png">
            <a:extLst>
              <a:ext uri="{FF2B5EF4-FFF2-40B4-BE49-F238E27FC236}">
                <a16:creationId xmlns:a16="http://schemas.microsoft.com/office/drawing/2014/main" id="{F9E4C0AF-4C22-447E-B712-283C6D9F9E87}"/>
              </a:ext>
            </a:extLst>
          </p:cNvPr>
          <p:cNvPicPr>
            <a:picLocks noChangeAspect="1" noChangeArrowheads="1"/>
          </p:cNvPicPr>
          <p:nvPr/>
        </p:nvPicPr>
        <p:blipFill>
          <a:blip r:embed="rId2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73557" y="5693083"/>
            <a:ext cx="493769" cy="2617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B8E9679-F809-4CF5-9DD1-715826BE6645}"/>
              </a:ext>
            </a:extLst>
          </p:cNvPr>
          <p:cNvPicPr>
            <a:picLocks noChangeAspect="1"/>
          </p:cNvPicPr>
          <p:nvPr/>
        </p:nvPicPr>
        <p:blipFill>
          <a:blip r:embed="rId2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751068" y="5627931"/>
            <a:ext cx="353102" cy="353102"/>
          </a:xfrm>
          <a:prstGeom prst="rect">
            <a:avLst/>
          </a:prstGeom>
        </p:spPr>
      </p:pic>
      <p:pic>
        <p:nvPicPr>
          <p:cNvPr id="15" name="Picture 14" descr="Image result for youtube tv png">
            <a:extLst>
              <a:ext uri="{FF2B5EF4-FFF2-40B4-BE49-F238E27FC236}">
                <a16:creationId xmlns:a16="http://schemas.microsoft.com/office/drawing/2014/main" id="{0565A939-CF0C-4E1A-844A-5CAD4133270A}"/>
              </a:ext>
            </a:extLst>
          </p:cNvPr>
          <p:cNvPicPr>
            <a:picLocks noChangeAspect="1" noChangeArrowheads="1"/>
          </p:cNvPicPr>
          <p:nvPr/>
        </p:nvPicPr>
        <p:blipFill>
          <a:blip r:embed="rId2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191389" y="5732155"/>
            <a:ext cx="753413" cy="2040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F8B4BA8-E819-4F40-AC43-8EDC734E30C1}"/>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25015" y="1826244"/>
            <a:ext cx="718469" cy="244466"/>
          </a:xfrm>
          <a:prstGeom prst="rect">
            <a:avLst/>
          </a:prstGeom>
        </p:spPr>
      </p:pic>
      <p:pic>
        <p:nvPicPr>
          <p:cNvPr id="17" name="Picture 16" descr="Image result for carbontv png">
            <a:extLst>
              <a:ext uri="{FF2B5EF4-FFF2-40B4-BE49-F238E27FC236}">
                <a16:creationId xmlns:a16="http://schemas.microsoft.com/office/drawing/2014/main" id="{B9C5B27D-1AEC-4A98-9933-95B0187AE498}"/>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1080712" y="1891028"/>
            <a:ext cx="818482" cy="1312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Image result for contv png">
            <a:extLst>
              <a:ext uri="{FF2B5EF4-FFF2-40B4-BE49-F238E27FC236}">
                <a16:creationId xmlns:a16="http://schemas.microsoft.com/office/drawing/2014/main" id="{2BAE41C6-A126-4492-9000-9FB3136C58E4}"/>
              </a:ext>
            </a:extLst>
          </p:cNvPr>
          <p:cNvPicPr>
            <a:picLocks noChangeAspect="1" noChangeArrowheads="1"/>
          </p:cNvPicPr>
          <p:nvPr/>
        </p:nvPicPr>
        <p:blipFill rotWithShape="1">
          <a:blip r:embed="rId30" cstate="screen">
            <a:extLst>
              <a:ext uri="{28A0092B-C50C-407E-A947-70E740481C1C}">
                <a14:useLocalDpi xmlns:a14="http://schemas.microsoft.com/office/drawing/2010/main"/>
              </a:ext>
            </a:extLst>
          </a:blip>
          <a:srcRect/>
          <a:stretch/>
        </p:blipFill>
        <p:spPr bwMode="auto">
          <a:xfrm>
            <a:off x="4549561" y="3015868"/>
            <a:ext cx="554609" cy="3735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Image result for crackle png">
            <a:extLst>
              <a:ext uri="{FF2B5EF4-FFF2-40B4-BE49-F238E27FC236}">
                <a16:creationId xmlns:a16="http://schemas.microsoft.com/office/drawing/2014/main" id="{6A05C4AF-EA47-410D-B560-77692641E6AE}"/>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359482" y="2367191"/>
            <a:ext cx="760809" cy="1475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Image result for crunchyroll png">
            <a:extLst>
              <a:ext uri="{FF2B5EF4-FFF2-40B4-BE49-F238E27FC236}">
                <a16:creationId xmlns:a16="http://schemas.microsoft.com/office/drawing/2014/main" id="{F9F55933-7B8E-47F4-9C34-53B3F7EDD4A6}"/>
              </a:ext>
            </a:extLst>
          </p:cNvPr>
          <p:cNvPicPr>
            <a:picLocks noChangeAspect="1" noChangeArrowheads="1"/>
          </p:cNvPicPr>
          <p:nvPr/>
        </p:nvPicPr>
        <p:blipFill rotWithShape="1">
          <a:blip r:embed="rId32" cstate="screen">
            <a:extLst>
              <a:ext uri="{28A0092B-C50C-407E-A947-70E740481C1C}">
                <a14:useLocalDpi xmlns:a14="http://schemas.microsoft.com/office/drawing/2010/main"/>
              </a:ext>
            </a:extLst>
          </a:blip>
          <a:srcRect/>
          <a:stretch/>
        </p:blipFill>
        <p:spPr bwMode="auto">
          <a:xfrm>
            <a:off x="4648385" y="1837573"/>
            <a:ext cx="463639" cy="4243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Image result for docurama png">
            <a:extLst>
              <a:ext uri="{FF2B5EF4-FFF2-40B4-BE49-F238E27FC236}">
                <a16:creationId xmlns:a16="http://schemas.microsoft.com/office/drawing/2014/main" id="{48AE67F6-FD8F-4C25-8070-D8592B690C34}"/>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298360" y="2070711"/>
            <a:ext cx="579036" cy="2567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Image result for dove channel logo png">
            <a:extLst>
              <a:ext uri="{FF2B5EF4-FFF2-40B4-BE49-F238E27FC236}">
                <a16:creationId xmlns:a16="http://schemas.microsoft.com/office/drawing/2014/main" id="{86C2AD7D-911E-4E51-85E4-A0E380B59996}"/>
              </a:ext>
            </a:extLst>
          </p:cNvPr>
          <p:cNvPicPr>
            <a:picLocks noChangeAspect="1" noChangeArrowheads="1"/>
          </p:cNvPicPr>
          <p:nvPr/>
        </p:nvPicPr>
        <p:blipFill rotWithShape="1">
          <a:blip r:embed="rId34" cstate="screen">
            <a:extLst>
              <a:ext uri="{28A0092B-C50C-407E-A947-70E740481C1C}">
                <a14:useLocalDpi xmlns:a14="http://schemas.microsoft.com/office/drawing/2010/main"/>
              </a:ext>
            </a:extLst>
          </a:blip>
          <a:srcRect t="20422" b="20931"/>
          <a:stretch/>
        </p:blipFill>
        <p:spPr bwMode="auto">
          <a:xfrm>
            <a:off x="4516081" y="2339534"/>
            <a:ext cx="582512" cy="28468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8" descr="Image result for dramafever png">
            <a:extLst>
              <a:ext uri="{FF2B5EF4-FFF2-40B4-BE49-F238E27FC236}">
                <a16:creationId xmlns:a16="http://schemas.microsoft.com/office/drawing/2014/main" id="{FA1FFD81-2443-4D35-BF4B-C1A328DB609F}"/>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376835" y="2099685"/>
            <a:ext cx="872721" cy="1756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0" descr="Image result for filmrise png">
            <a:extLst>
              <a:ext uri="{FF2B5EF4-FFF2-40B4-BE49-F238E27FC236}">
                <a16:creationId xmlns:a16="http://schemas.microsoft.com/office/drawing/2014/main" id="{3A8A63CB-4BA9-435C-860B-B3414D3794CD}"/>
              </a:ext>
            </a:extLst>
          </p:cNvPr>
          <p:cNvPicPr>
            <a:picLocks noChangeAspect="1" noChangeArrowheads="1"/>
          </p:cNvPicPr>
          <p:nvPr/>
        </p:nvPicPr>
        <p:blipFill rotWithShape="1">
          <a:blip r:embed="rId36" cstate="screen">
            <a:extLst>
              <a:ext uri="{28A0092B-C50C-407E-A947-70E740481C1C}">
                <a14:useLocalDpi xmlns:a14="http://schemas.microsoft.com/office/drawing/2010/main"/>
              </a:ext>
            </a:extLst>
          </a:blip>
          <a:srcRect/>
          <a:stretch/>
        </p:blipFill>
        <p:spPr bwMode="auto">
          <a:xfrm>
            <a:off x="1898339" y="2077725"/>
            <a:ext cx="558537" cy="1853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153F486-1E00-484B-BD76-21B17F1DBDF4}"/>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2005779" y="1883572"/>
            <a:ext cx="970474" cy="171411"/>
          </a:xfrm>
          <a:prstGeom prst="rect">
            <a:avLst/>
          </a:prstGeom>
        </p:spPr>
      </p:pic>
      <p:pic>
        <p:nvPicPr>
          <p:cNvPr id="34" name="Picture 32" descr="Related image">
            <a:extLst>
              <a:ext uri="{FF2B5EF4-FFF2-40B4-BE49-F238E27FC236}">
                <a16:creationId xmlns:a16="http://schemas.microsoft.com/office/drawing/2014/main" id="{8EABBAA1-372A-4B98-A792-A1327F997929}"/>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a:stretch/>
        </p:blipFill>
        <p:spPr bwMode="auto">
          <a:xfrm>
            <a:off x="4683857" y="2668556"/>
            <a:ext cx="392694" cy="33855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34ED7882-B007-48CC-B9BD-F0F00DEF86F3}"/>
              </a:ext>
            </a:extLst>
          </p:cNvPr>
          <p:cNvSpPr txBox="1"/>
          <p:nvPr/>
        </p:nvSpPr>
        <p:spPr>
          <a:xfrm>
            <a:off x="276664" y="1458715"/>
            <a:ext cx="4872986" cy="338554"/>
          </a:xfrm>
          <a:prstGeom prst="rect">
            <a:avLst/>
          </a:prstGeom>
          <a:solidFill>
            <a:schemeClr val="accent3">
              <a:lumMod val="40000"/>
              <a:lumOff val="60000"/>
            </a:schemeClr>
          </a:solidFill>
          <a:ln w="28575">
            <a:solidFill>
              <a:schemeClr val="tx1"/>
            </a:solidFill>
          </a:ln>
        </p:spPr>
        <p:txBody>
          <a:bodyPr wrap="square" rtlCol="0">
            <a:spAutoFit/>
          </a:bodyPr>
          <a:lstStyle/>
          <a:p>
            <a:pPr algn="ctr"/>
            <a:r>
              <a:rPr lang="en-US" sz="1600" b="1" u="sng" dirty="0"/>
              <a:t>Ad-Supported OTT Aggregators</a:t>
            </a:r>
          </a:p>
        </p:txBody>
      </p:sp>
      <p:pic>
        <p:nvPicPr>
          <p:cNvPr id="35" name="Picture 34" descr="Image result for google play png">
            <a:extLst>
              <a:ext uri="{FF2B5EF4-FFF2-40B4-BE49-F238E27FC236}">
                <a16:creationId xmlns:a16="http://schemas.microsoft.com/office/drawing/2014/main" id="{C19CC5DF-4284-4C62-B35B-1B9AC480550A}"/>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162857" y="2344921"/>
            <a:ext cx="1118586" cy="2567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B12D868C-9315-412F-BD54-D0FA13BF637D}"/>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2481119" y="2357420"/>
            <a:ext cx="970474" cy="178519"/>
          </a:xfrm>
          <a:prstGeom prst="rect">
            <a:avLst/>
          </a:prstGeom>
        </p:spPr>
      </p:pic>
      <p:pic>
        <p:nvPicPr>
          <p:cNvPr id="37" name="Picture 36">
            <a:extLst>
              <a:ext uri="{FF2B5EF4-FFF2-40B4-BE49-F238E27FC236}">
                <a16:creationId xmlns:a16="http://schemas.microsoft.com/office/drawing/2014/main" id="{15E9D903-770D-450F-AFD3-1CB999906CE3}"/>
              </a:ext>
            </a:extLst>
          </p:cNvPr>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373217" y="2599372"/>
            <a:ext cx="288832" cy="288832"/>
          </a:xfrm>
          <a:prstGeom prst="rect">
            <a:avLst/>
          </a:prstGeom>
        </p:spPr>
      </p:pic>
      <p:pic>
        <p:nvPicPr>
          <p:cNvPr id="38" name="Picture 36" descr="Image result for ora tv png">
            <a:extLst>
              <a:ext uri="{FF2B5EF4-FFF2-40B4-BE49-F238E27FC236}">
                <a16:creationId xmlns:a16="http://schemas.microsoft.com/office/drawing/2014/main" id="{0B2AC97D-3DD6-4CED-B396-0AA25629CE0C}"/>
              </a:ext>
            </a:extLst>
          </p:cNvPr>
          <p:cNvPicPr>
            <a:picLocks noChangeAspect="1" noChangeArrowheads="1"/>
          </p:cNvPicPr>
          <p:nvPr/>
        </p:nvPicPr>
        <p:blipFill rotWithShape="1">
          <a:blip r:embed="rId42" cstate="screen">
            <a:extLst>
              <a:ext uri="{28A0092B-C50C-407E-A947-70E740481C1C}">
                <a14:useLocalDpi xmlns:a14="http://schemas.microsoft.com/office/drawing/2010/main"/>
              </a:ext>
            </a:extLst>
          </a:blip>
          <a:srcRect/>
          <a:stretch/>
        </p:blipFill>
        <p:spPr bwMode="auto">
          <a:xfrm>
            <a:off x="3034214" y="1815329"/>
            <a:ext cx="641151" cy="3453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97935759-4208-4381-9CF4-91CA67D33ADF}"/>
              </a:ext>
            </a:extLst>
          </p:cNvPr>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730139" y="2572089"/>
            <a:ext cx="337327" cy="331294"/>
          </a:xfrm>
          <a:prstGeom prst="rect">
            <a:avLst/>
          </a:prstGeom>
        </p:spPr>
      </p:pic>
      <p:pic>
        <p:nvPicPr>
          <p:cNvPr id="40" name="Picture 39">
            <a:extLst>
              <a:ext uri="{FF2B5EF4-FFF2-40B4-BE49-F238E27FC236}">
                <a16:creationId xmlns:a16="http://schemas.microsoft.com/office/drawing/2014/main" id="{214108BA-6A65-4B41-A5D6-3C34B07BECA0}"/>
              </a:ext>
            </a:extLst>
          </p:cNvPr>
          <p:cNvPicPr>
            <a:picLocks noChangeAspect="1"/>
          </p:cNvPicPr>
          <p:nvPr/>
        </p:nvPicPr>
        <p:blipFill rotWithShape="1">
          <a:blip r:embed="rId44" cstate="screen">
            <a:extLst>
              <a:ext uri="{28A0092B-C50C-407E-A947-70E740481C1C}">
                <a14:useLocalDpi xmlns:a14="http://schemas.microsoft.com/office/drawing/2010/main"/>
              </a:ext>
            </a:extLst>
          </a:blip>
          <a:srcRect/>
          <a:stretch/>
        </p:blipFill>
        <p:spPr>
          <a:xfrm>
            <a:off x="4192159" y="1868521"/>
            <a:ext cx="407105" cy="349921"/>
          </a:xfrm>
          <a:prstGeom prst="rect">
            <a:avLst/>
          </a:prstGeom>
        </p:spPr>
      </p:pic>
      <p:pic>
        <p:nvPicPr>
          <p:cNvPr id="41" name="Picture 38" descr="Image result for pluto.tv png">
            <a:extLst>
              <a:ext uri="{FF2B5EF4-FFF2-40B4-BE49-F238E27FC236}">
                <a16:creationId xmlns:a16="http://schemas.microsoft.com/office/drawing/2014/main" id="{A09FBF53-2DEA-40E4-BC90-9498F78926BB}"/>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114647" y="2614047"/>
            <a:ext cx="422617" cy="4226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9BBE0022-2ABA-4FE9-BBFB-90B7D0DECA0F}"/>
              </a:ext>
            </a:extLst>
          </p:cNvPr>
          <p:cNvPicPr>
            <a:picLocks noChangeAspect="1"/>
          </p:cNvPicPr>
          <p:nvPr/>
        </p:nvPicPr>
        <p:blipFill rotWithShape="1">
          <a:blip r:embed="rId46" cstate="screen">
            <a:extLst>
              <a:ext uri="{28A0092B-C50C-407E-A947-70E740481C1C}">
                <a14:useLocalDpi xmlns:a14="http://schemas.microsoft.com/office/drawing/2010/main"/>
              </a:ext>
            </a:extLst>
          </a:blip>
          <a:srcRect/>
          <a:stretch/>
        </p:blipFill>
        <p:spPr>
          <a:xfrm>
            <a:off x="1522963" y="2693062"/>
            <a:ext cx="1316650" cy="218511"/>
          </a:xfrm>
          <a:prstGeom prst="rect">
            <a:avLst/>
          </a:prstGeom>
        </p:spPr>
      </p:pic>
      <p:pic>
        <p:nvPicPr>
          <p:cNvPr id="1064" name="Picture 40" descr="Image result for rakuten viki png">
            <a:extLst>
              <a:ext uri="{FF2B5EF4-FFF2-40B4-BE49-F238E27FC236}">
                <a16:creationId xmlns:a16="http://schemas.microsoft.com/office/drawing/2014/main" id="{9F031F40-4C2D-4ABB-A94E-970EE071B14F}"/>
              </a:ext>
            </a:extLst>
          </p:cNvPr>
          <p:cNvPicPr>
            <a:picLocks noChangeAspect="1" noChangeArrowheads="1"/>
          </p:cNvPicPr>
          <p:nvPr/>
        </p:nvPicPr>
        <p:blipFill rotWithShape="1">
          <a:blip r:embed="rId47" cstate="screen">
            <a:extLst>
              <a:ext uri="{28A0092B-C50C-407E-A947-70E740481C1C}">
                <a14:useLocalDpi xmlns:a14="http://schemas.microsoft.com/office/drawing/2010/main"/>
              </a:ext>
            </a:extLst>
          </a:blip>
          <a:srcRect l="15971" t="26788" r="15654" b="25049"/>
          <a:stretch/>
        </p:blipFill>
        <p:spPr bwMode="auto">
          <a:xfrm>
            <a:off x="1598692" y="2916604"/>
            <a:ext cx="1185395" cy="16163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red bull tv png">
            <a:extLst>
              <a:ext uri="{FF2B5EF4-FFF2-40B4-BE49-F238E27FC236}">
                <a16:creationId xmlns:a16="http://schemas.microsoft.com/office/drawing/2014/main" id="{7922A4DF-80FF-4260-94F8-87F57155C292}"/>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2848107" y="2733217"/>
            <a:ext cx="554609" cy="36415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1D83EA9C-E22A-4126-BC0D-C5B46536AA6D}"/>
              </a:ext>
            </a:extLst>
          </p:cNvPr>
          <p:cNvSpPr txBox="1"/>
          <p:nvPr/>
        </p:nvSpPr>
        <p:spPr>
          <a:xfrm>
            <a:off x="285541" y="3450188"/>
            <a:ext cx="4862569" cy="338554"/>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Non-Authenticated Ad-Supported TV</a:t>
            </a:r>
            <a:endParaRPr lang="en-US" sz="1000" dirty="0">
              <a:solidFill>
                <a:schemeClr val="bg1">
                  <a:lumMod val="75000"/>
                </a:schemeClr>
              </a:solidFill>
            </a:endParaRPr>
          </a:p>
        </p:txBody>
      </p:sp>
      <p:pic>
        <p:nvPicPr>
          <p:cNvPr id="1068" name="Picture 44" descr="Image result for reelhouse png">
            <a:extLst>
              <a:ext uri="{FF2B5EF4-FFF2-40B4-BE49-F238E27FC236}">
                <a16:creationId xmlns:a16="http://schemas.microsoft.com/office/drawing/2014/main" id="{BE33B21B-5D99-4C1C-A0B8-70EF3389766D}"/>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848769" y="3021037"/>
            <a:ext cx="609078" cy="15227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shout! Factory TV png">
            <a:extLst>
              <a:ext uri="{FF2B5EF4-FFF2-40B4-BE49-F238E27FC236}">
                <a16:creationId xmlns:a16="http://schemas.microsoft.com/office/drawing/2014/main" id="{5CF5A872-A832-4657-8BD4-DE3CD438EC36}"/>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3451593" y="2724622"/>
            <a:ext cx="504734" cy="368035"/>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snagfilms png">
            <a:extLst>
              <a:ext uri="{FF2B5EF4-FFF2-40B4-BE49-F238E27FC236}">
                <a16:creationId xmlns:a16="http://schemas.microsoft.com/office/drawing/2014/main" id="{B8204762-CAD8-42AE-AC65-7B7E3AF441FB}"/>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2456876" y="3188906"/>
            <a:ext cx="842487" cy="2106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FBA1C7E2-CB7A-405C-ADC9-4AF5B5A8541F}"/>
              </a:ext>
            </a:extLst>
          </p:cNvPr>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1910207" y="3140468"/>
            <a:ext cx="504734" cy="226014"/>
          </a:xfrm>
          <a:prstGeom prst="rect">
            <a:avLst/>
          </a:prstGeom>
        </p:spPr>
      </p:pic>
      <p:pic>
        <p:nvPicPr>
          <p:cNvPr id="1074" name="Picture 50" descr="Image result for TED talk tv png">
            <a:extLst>
              <a:ext uri="{FF2B5EF4-FFF2-40B4-BE49-F238E27FC236}">
                <a16:creationId xmlns:a16="http://schemas.microsoft.com/office/drawing/2014/main" id="{3244E73A-48E2-48EB-8153-0532963C1CCE}"/>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348919" y="2938117"/>
            <a:ext cx="461638" cy="1696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B5F8E2F3-51CE-4838-8ABC-A626151015B3}"/>
              </a:ext>
            </a:extLst>
          </p:cNvPr>
          <p:cNvPicPr>
            <a:picLocks noChangeAspect="1"/>
          </p:cNvPicPr>
          <p:nvPr/>
        </p:nvPicPr>
        <p:blipFill rotWithShape="1">
          <a:blip r:embed="rId54" cstate="screen">
            <a:extLst>
              <a:ext uri="{28A0092B-C50C-407E-A947-70E740481C1C}">
                <a14:useLocalDpi xmlns:a14="http://schemas.microsoft.com/office/drawing/2010/main"/>
              </a:ext>
            </a:extLst>
          </a:blip>
          <a:srcRect/>
          <a:stretch/>
        </p:blipFill>
        <p:spPr>
          <a:xfrm>
            <a:off x="4046324" y="3097372"/>
            <a:ext cx="524000" cy="308738"/>
          </a:xfrm>
          <a:prstGeom prst="rect">
            <a:avLst/>
          </a:prstGeom>
        </p:spPr>
      </p:pic>
      <p:pic>
        <p:nvPicPr>
          <p:cNvPr id="1076" name="Picture 52" descr="Image result for toon goggles png">
            <a:extLst>
              <a:ext uri="{FF2B5EF4-FFF2-40B4-BE49-F238E27FC236}">
                <a16:creationId xmlns:a16="http://schemas.microsoft.com/office/drawing/2014/main" id="{F2CCE1B5-8A55-493D-8C42-1E902905E71E}"/>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3497750" y="2335127"/>
            <a:ext cx="958264" cy="340184"/>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tubi tv png">
            <a:extLst>
              <a:ext uri="{FF2B5EF4-FFF2-40B4-BE49-F238E27FC236}">
                <a16:creationId xmlns:a16="http://schemas.microsoft.com/office/drawing/2014/main" id="{D1CDAD1A-96B9-42E8-8EE7-6D86E4757B31}"/>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3933259" y="2607496"/>
            <a:ext cx="750131" cy="25004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Image result for viewster tv png">
            <a:extLst>
              <a:ext uri="{FF2B5EF4-FFF2-40B4-BE49-F238E27FC236}">
                <a16:creationId xmlns:a16="http://schemas.microsoft.com/office/drawing/2014/main" id="{4AAD9347-161A-4356-8B26-5DC3F7AE1BBB}"/>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348919" y="3123830"/>
            <a:ext cx="933464" cy="23482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E8ECD05F-6A5B-46D3-8D97-276A9EE4D01E}"/>
              </a:ext>
            </a:extLst>
          </p:cNvPr>
          <p:cNvPicPr>
            <a:picLocks noChangeAspect="1"/>
          </p:cNvPicPr>
          <p:nvPr/>
        </p:nvPicPr>
        <p:blipFill rotWithShape="1">
          <a:blip r:embed="rId58" cstate="screen">
            <a:extLst>
              <a:ext uri="{28A0092B-C50C-407E-A947-70E740481C1C}">
                <a14:useLocalDpi xmlns:a14="http://schemas.microsoft.com/office/drawing/2010/main"/>
              </a:ext>
            </a:extLst>
          </a:blip>
          <a:srcRect/>
          <a:stretch/>
        </p:blipFill>
        <p:spPr>
          <a:xfrm>
            <a:off x="3816697" y="1848615"/>
            <a:ext cx="310673" cy="469752"/>
          </a:xfrm>
          <a:prstGeom prst="rect">
            <a:avLst/>
          </a:prstGeom>
        </p:spPr>
      </p:pic>
      <p:pic>
        <p:nvPicPr>
          <p:cNvPr id="1082" name="Picture 58" descr="Image result for vudu movies on us png">
            <a:extLst>
              <a:ext uri="{FF2B5EF4-FFF2-40B4-BE49-F238E27FC236}">
                <a16:creationId xmlns:a16="http://schemas.microsoft.com/office/drawing/2014/main" id="{5FCD2A33-FAA7-45AD-9FE1-99FA71E8BDF8}"/>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3381118" y="3121352"/>
            <a:ext cx="552141" cy="152701"/>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watchable png">
            <a:extLst>
              <a:ext uri="{FF2B5EF4-FFF2-40B4-BE49-F238E27FC236}">
                <a16:creationId xmlns:a16="http://schemas.microsoft.com/office/drawing/2014/main" id="{B73C6C18-6467-4E1F-B7F6-7AAE762EBDEF}"/>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2494700" y="2158449"/>
            <a:ext cx="1232633" cy="178519"/>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Image result for XiveTV png">
            <a:extLst>
              <a:ext uri="{FF2B5EF4-FFF2-40B4-BE49-F238E27FC236}">
                <a16:creationId xmlns:a16="http://schemas.microsoft.com/office/drawing/2014/main" id="{5C796D5A-E525-4CEF-9EBE-F6E327537184}"/>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1270082" y="3143426"/>
            <a:ext cx="617534" cy="271715"/>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mage result for yahoo view png">
            <a:extLst>
              <a:ext uri="{FF2B5EF4-FFF2-40B4-BE49-F238E27FC236}">
                <a16:creationId xmlns:a16="http://schemas.microsoft.com/office/drawing/2014/main" id="{66A56A75-8274-430D-99A6-860EAF4D8639}"/>
              </a:ext>
            </a:extLst>
          </p:cNvPr>
          <p:cNvPicPr>
            <a:picLocks noChangeAspect="1" noChangeArrowheads="1"/>
          </p:cNvPicPr>
          <p:nvPr/>
        </p:nvPicPr>
        <p:blipFill rotWithShape="1">
          <a:blip r:embed="rId62" cstate="screen">
            <a:extLst>
              <a:ext uri="{28A0092B-C50C-407E-A947-70E740481C1C}">
                <a14:useLocalDpi xmlns:a14="http://schemas.microsoft.com/office/drawing/2010/main"/>
              </a:ext>
            </a:extLst>
          </a:blip>
          <a:srcRect/>
          <a:stretch/>
        </p:blipFill>
        <p:spPr bwMode="auto">
          <a:xfrm>
            <a:off x="4064904" y="2909137"/>
            <a:ext cx="545849" cy="223799"/>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E803D104-CC6B-4D5B-957E-C329AF8E3371}"/>
              </a:ext>
            </a:extLst>
          </p:cNvPr>
          <p:cNvSpPr txBox="1"/>
          <p:nvPr/>
        </p:nvSpPr>
        <p:spPr>
          <a:xfrm>
            <a:off x="278142" y="4321679"/>
            <a:ext cx="4862569" cy="338554"/>
          </a:xfrm>
          <a:prstGeom prst="rect">
            <a:avLst/>
          </a:prstGeom>
          <a:solidFill>
            <a:schemeClr val="accent3">
              <a:lumMod val="40000"/>
              <a:lumOff val="60000"/>
            </a:schemeClr>
          </a:solidFill>
          <a:ln w="28575">
            <a:solidFill>
              <a:schemeClr val="tx1"/>
            </a:solidFill>
          </a:ln>
        </p:spPr>
        <p:txBody>
          <a:bodyPr wrap="square" rtlCol="0">
            <a:spAutoFit/>
          </a:bodyPr>
          <a:lstStyle/>
          <a:p>
            <a:pPr algn="ctr"/>
            <a:r>
              <a:rPr lang="en-US" sz="1600" b="1" u="sng" dirty="0"/>
              <a:t>Subscription</a:t>
            </a:r>
            <a:r>
              <a:rPr lang="en-US" sz="1200" b="1" u="sng" dirty="0"/>
              <a:t> (with “limited commercial” option)</a:t>
            </a:r>
          </a:p>
        </p:txBody>
      </p:sp>
      <p:pic>
        <p:nvPicPr>
          <p:cNvPr id="1090" name="Picture 66" descr="Image result for cbs all access png">
            <a:extLst>
              <a:ext uri="{FF2B5EF4-FFF2-40B4-BE49-F238E27FC236}">
                <a16:creationId xmlns:a16="http://schemas.microsoft.com/office/drawing/2014/main" id="{090367C2-9058-43FA-87E5-0010E71CF76C}"/>
              </a:ext>
            </a:extLst>
          </p:cNvPr>
          <p:cNvPicPr>
            <a:picLocks noChangeAspect="1" noChangeArrowheads="1"/>
          </p:cNvPicPr>
          <p:nvPr/>
        </p:nvPicPr>
        <p:blipFill>
          <a:blip r:embed="rId6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4505" y="4769715"/>
            <a:ext cx="2475430" cy="23035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Image result for hulu with live tv png">
            <a:extLst>
              <a:ext uri="{FF2B5EF4-FFF2-40B4-BE49-F238E27FC236}">
                <a16:creationId xmlns:a16="http://schemas.microsoft.com/office/drawing/2014/main" id="{51DCF790-ECD9-490F-95D1-A47FA0A3F7B9}"/>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3588148" y="4707012"/>
            <a:ext cx="1111422" cy="316289"/>
          </a:xfrm>
          <a:prstGeom prst="rect">
            <a:avLst/>
          </a:prstGeom>
          <a:extLst>
            <a:ext uri="{909E8E84-426E-40DD-AFC4-6F175D3DCCD1}">
              <a14:hiddenFill xmlns:a14="http://schemas.microsoft.com/office/drawing/2010/main">
                <a:solidFill>
                  <a:srgbClr val="FFFFFF"/>
                </a:solidFill>
              </a14:hiddenFill>
            </a:ext>
          </a:extLst>
        </p:spPr>
      </p:pic>
      <p:pic>
        <p:nvPicPr>
          <p:cNvPr id="1092" name="Picture 68" descr="Image result for abc png">
            <a:extLst>
              <a:ext uri="{FF2B5EF4-FFF2-40B4-BE49-F238E27FC236}">
                <a16:creationId xmlns:a16="http://schemas.microsoft.com/office/drawing/2014/main" id="{6D57E152-8038-46B1-BBF1-134E451D3C5E}"/>
              </a:ext>
            </a:extLst>
          </p:cNvPr>
          <p:cNvPicPr>
            <a:picLocks noChangeAspect="1" noChangeArrowheads="1"/>
          </p:cNvPicPr>
          <p:nvPr/>
        </p:nvPicPr>
        <p:blipFill>
          <a:blip r:embed="rId6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5676" y="3834028"/>
            <a:ext cx="451569" cy="450630"/>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Image result for cbs png">
            <a:extLst>
              <a:ext uri="{FF2B5EF4-FFF2-40B4-BE49-F238E27FC236}">
                <a16:creationId xmlns:a16="http://schemas.microsoft.com/office/drawing/2014/main" id="{7B826AF2-E68E-4D16-8CD2-840BA7832376}"/>
              </a:ext>
            </a:extLst>
          </p:cNvPr>
          <p:cNvPicPr>
            <a:picLocks noChangeAspect="1" noChangeArrowheads="1"/>
          </p:cNvPicPr>
          <p:nvPr/>
        </p:nvPicPr>
        <p:blipFill>
          <a:blip r:embed="rId6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25802" y="3915294"/>
            <a:ext cx="911526" cy="273458"/>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Image result for fox tv png">
            <a:extLst>
              <a:ext uri="{FF2B5EF4-FFF2-40B4-BE49-F238E27FC236}">
                <a16:creationId xmlns:a16="http://schemas.microsoft.com/office/drawing/2014/main" id="{A756B445-B77D-4E7B-805D-6D5BD6145EC6}"/>
              </a:ext>
            </a:extLst>
          </p:cNvPr>
          <p:cNvPicPr>
            <a:picLocks noChangeAspect="1" noChangeArrowheads="1"/>
          </p:cNvPicPr>
          <p:nvPr/>
        </p:nvPicPr>
        <p:blipFill>
          <a:blip r:embed="rId6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93641" y="3923413"/>
            <a:ext cx="594713" cy="258105"/>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Image result for nbc tv png">
            <a:extLst>
              <a:ext uri="{FF2B5EF4-FFF2-40B4-BE49-F238E27FC236}">
                <a16:creationId xmlns:a16="http://schemas.microsoft.com/office/drawing/2014/main" id="{84787F3B-F423-4662-9354-A9EF7E79DAE5}"/>
              </a:ext>
            </a:extLst>
          </p:cNvPr>
          <p:cNvPicPr>
            <a:picLocks noChangeAspect="1" noChangeArrowheads="1"/>
          </p:cNvPicPr>
          <p:nvPr/>
        </p:nvPicPr>
        <p:blipFill>
          <a:blip r:embed="rId6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30949" y="3811885"/>
            <a:ext cx="496952" cy="480276"/>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Image result for pbs tv png">
            <a:extLst>
              <a:ext uri="{FF2B5EF4-FFF2-40B4-BE49-F238E27FC236}">
                <a16:creationId xmlns:a16="http://schemas.microsoft.com/office/drawing/2014/main" id="{EE11BB2A-9710-4D51-9DA2-1B30F2F48761}"/>
              </a:ext>
            </a:extLst>
          </p:cNvPr>
          <p:cNvPicPr>
            <a:picLocks noChangeAspect="1" noChangeArrowheads="1"/>
          </p:cNvPicPr>
          <p:nvPr/>
        </p:nvPicPr>
        <p:blipFill rotWithShape="1">
          <a:blip r:embed="rId6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2963797" y="3909458"/>
            <a:ext cx="621437" cy="352803"/>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Image result for telemundo logo png">
            <a:extLst>
              <a:ext uri="{FF2B5EF4-FFF2-40B4-BE49-F238E27FC236}">
                <a16:creationId xmlns:a16="http://schemas.microsoft.com/office/drawing/2014/main" id="{E08A67A5-5DC5-4584-A1DA-9E24C099C5B9}"/>
              </a:ext>
            </a:extLst>
          </p:cNvPr>
          <p:cNvPicPr>
            <a:picLocks noChangeAspect="1" noChangeArrowheads="1"/>
          </p:cNvPicPr>
          <p:nvPr/>
        </p:nvPicPr>
        <p:blipFill>
          <a:blip r:embed="rId70"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24439" y="3806730"/>
            <a:ext cx="522157" cy="494309"/>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Image result for The CW logo png">
            <a:extLst>
              <a:ext uri="{FF2B5EF4-FFF2-40B4-BE49-F238E27FC236}">
                <a16:creationId xmlns:a16="http://schemas.microsoft.com/office/drawing/2014/main" id="{9812B735-9A83-4ED3-BC87-17C5F3A64F72}"/>
              </a:ext>
            </a:extLst>
          </p:cNvPr>
          <p:cNvPicPr>
            <a:picLocks noChangeAspect="1" noChangeArrowheads="1"/>
          </p:cNvPicPr>
          <p:nvPr/>
        </p:nvPicPr>
        <p:blipFill>
          <a:blip r:embed="rId7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92055" y="3918504"/>
            <a:ext cx="607209" cy="253004"/>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Image result for univision tv logo png">
            <a:extLst>
              <a:ext uri="{FF2B5EF4-FFF2-40B4-BE49-F238E27FC236}">
                <a16:creationId xmlns:a16="http://schemas.microsoft.com/office/drawing/2014/main" id="{576928AE-D550-4F75-92CB-E08230878F61}"/>
              </a:ext>
            </a:extLst>
          </p:cNvPr>
          <p:cNvPicPr>
            <a:picLocks noChangeAspect="1" noChangeArrowheads="1"/>
          </p:cNvPicPr>
          <p:nvPr/>
        </p:nvPicPr>
        <p:blipFill>
          <a:blip r:embed="rId7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648385" y="3816846"/>
            <a:ext cx="387994" cy="484993"/>
          </a:xfrm>
          <a:prstGeom prst="rect">
            <a:avLst/>
          </a:prstGeom>
          <a:noFill/>
          <a:extLst>
            <a:ext uri="{909E8E84-426E-40DD-AFC4-6F175D3DCCD1}">
              <a14:hiddenFill xmlns:a14="http://schemas.microsoft.com/office/drawing/2010/main">
                <a:solidFill>
                  <a:srgbClr val="FFFFFF"/>
                </a:solidFill>
              </a14:hiddenFill>
            </a:ext>
          </a:extLst>
        </p:spPr>
      </p:pic>
      <p:sp>
        <p:nvSpPr>
          <p:cNvPr id="86" name="Text Placeholder 3">
            <a:extLst>
              <a:ext uri="{FF2B5EF4-FFF2-40B4-BE49-F238E27FC236}">
                <a16:creationId xmlns:a16="http://schemas.microsoft.com/office/drawing/2014/main" id="{074E965A-6679-46C6-A90F-2095632DCEDF}"/>
              </a:ext>
            </a:extLst>
          </p:cNvPr>
          <p:cNvSpPr txBox="1">
            <a:spLocks/>
          </p:cNvSpPr>
          <p:nvPr/>
        </p:nvSpPr>
        <p:spPr>
          <a:xfrm>
            <a:off x="200435" y="6566660"/>
            <a:ext cx="7422676" cy="20694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2017 SNL Kagan, a division of S&amp;P Global Market Intelligence.  Note: this chart does not include “authenticated” apps from TV networks or MVPDs.</a:t>
            </a:r>
          </a:p>
        </p:txBody>
      </p:sp>
      <p:pic>
        <p:nvPicPr>
          <p:cNvPr id="87" name="Picture 4" descr="Image result for twitch logo"/>
          <p:cNvPicPr>
            <a:picLocks noChangeAspect="1" noChangeArrowheads="1"/>
          </p:cNvPicPr>
          <p:nvPr/>
        </p:nvPicPr>
        <p:blipFill>
          <a:blip r:embed="rId73" cstate="screen">
            <a:extLst>
              <a:ext uri="{28A0092B-C50C-407E-A947-70E740481C1C}">
                <a14:useLocalDpi xmlns:a14="http://schemas.microsoft.com/office/drawing/2010/main"/>
              </a:ext>
            </a:extLst>
          </a:blip>
          <a:srcRect/>
          <a:stretch>
            <a:fillRect/>
          </a:stretch>
        </p:blipFill>
        <p:spPr bwMode="auto">
          <a:xfrm>
            <a:off x="2933881" y="2555259"/>
            <a:ext cx="420908" cy="139741"/>
          </a:xfrm>
          <a:prstGeom prst="rect">
            <a:avLst/>
          </a:prstGeom>
          <a:extLst>
            <a:ext uri="{909E8E84-426E-40DD-AFC4-6F175D3DCCD1}">
              <a14:hiddenFill xmlns:a14="http://schemas.microsoft.com/office/drawing/2010/main">
                <a:solidFill>
                  <a:srgbClr val="FFFFFF"/>
                </a:solidFill>
              </a14:hiddenFill>
            </a:ext>
          </a:extLst>
        </p:spPr>
      </p:pic>
      <p:pic>
        <p:nvPicPr>
          <p:cNvPr id="88" name="Picture 2"/>
          <p:cNvPicPr>
            <a:picLocks noChangeAspect="1" noChangeArrowheads="1"/>
          </p:cNvPicPr>
          <p:nvPr/>
        </p:nvPicPr>
        <p:blipFill>
          <a:blip r:embed="rId7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66478" y="3236266"/>
            <a:ext cx="798426" cy="2306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12" descr="Image result for vimeo logo"/>
          <p:cNvPicPr>
            <a:picLocks noChangeAspect="1" noChangeArrowheads="1"/>
          </p:cNvPicPr>
          <p:nvPr/>
        </p:nvPicPr>
        <p:blipFill>
          <a:blip r:embed="rId7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6966" y="3301115"/>
            <a:ext cx="408087" cy="11507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 descr="Image result for mlg.tv logo"/>
          <p:cNvPicPr>
            <a:picLocks noChangeAspect="1" noChangeArrowheads="1"/>
          </p:cNvPicPr>
          <p:nvPr/>
        </p:nvPicPr>
        <p:blipFill>
          <a:blip r:embed="rId76" cstate="screen">
            <a:extLst>
              <a:ext uri="{28A0092B-C50C-407E-A947-70E740481C1C}">
                <a14:useLocalDpi xmlns:a14="http://schemas.microsoft.com/office/drawing/2010/main"/>
              </a:ext>
            </a:extLst>
          </a:blip>
          <a:srcRect/>
          <a:stretch>
            <a:fillRect/>
          </a:stretch>
        </p:blipFill>
        <p:spPr bwMode="auto">
          <a:xfrm>
            <a:off x="2033947" y="2585496"/>
            <a:ext cx="460502" cy="104744"/>
          </a:xfrm>
          <a:prstGeom prst="rect">
            <a:avLst/>
          </a:prstGeom>
          <a:noFill/>
          <a:extLst>
            <a:ext uri="{909E8E84-426E-40DD-AFC4-6F175D3DCCD1}">
              <a14:hiddenFill xmlns:a14="http://schemas.microsoft.com/office/drawing/2010/main">
                <a:solidFill>
                  <a:srgbClr val="FFFFFF"/>
                </a:solidFill>
              </a14:hiddenFill>
            </a:ext>
          </a:extLst>
        </p:spPr>
      </p:pic>
      <p:sp>
        <p:nvSpPr>
          <p:cNvPr id="91" name="Text Placeholder 4">
            <a:extLst>
              <a:ext uri="{FF2B5EF4-FFF2-40B4-BE49-F238E27FC236}">
                <a16:creationId xmlns:a16="http://schemas.microsoft.com/office/drawing/2014/main" id="{169473FC-C471-44C3-B16B-33D3B5D0AD09}"/>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4025617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E33535-EFA9-4747-A898-AE68496B8E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7823" y="1432139"/>
            <a:ext cx="8759147" cy="4592143"/>
          </a:xfrm>
          <a:prstGeom prst="rect">
            <a:avLst/>
          </a:prstGeom>
          <a:ln>
            <a:solidFill>
              <a:schemeClr val="tx1"/>
            </a:solidFill>
          </a:ln>
        </p:spPr>
      </p:pic>
      <p:sp>
        <p:nvSpPr>
          <p:cNvPr id="2" name="Title 1"/>
          <p:cNvSpPr>
            <a:spLocks noGrp="1"/>
          </p:cNvSpPr>
          <p:nvPr>
            <p:ph type="ctrTitle"/>
          </p:nvPr>
        </p:nvSpPr>
        <p:spPr>
          <a:xfrm>
            <a:off x="161636" y="460183"/>
            <a:ext cx="8805334" cy="442934"/>
          </a:xfrm>
        </p:spPr>
        <p:txBody>
          <a:bodyPr/>
          <a:lstStyle/>
          <a:p>
            <a:r>
              <a:rPr lang="en-US" dirty="0">
                <a:solidFill>
                  <a:schemeClr val="tx1"/>
                </a:solidFill>
              </a:rPr>
              <a:t>Top Ad-Supported OTT Services</a:t>
            </a:r>
          </a:p>
        </p:txBody>
      </p:sp>
      <p:sp>
        <p:nvSpPr>
          <p:cNvPr id="6" name="TextBox 5">
            <a:extLst>
              <a:ext uri="{FF2B5EF4-FFF2-40B4-BE49-F238E27FC236}">
                <a16:creationId xmlns:a16="http://schemas.microsoft.com/office/drawing/2014/main" id="{73B69FFF-99CD-4B86-8102-ED0215991243}"/>
              </a:ext>
            </a:extLst>
          </p:cNvPr>
          <p:cNvSpPr txBox="1"/>
          <p:nvPr/>
        </p:nvSpPr>
        <p:spPr>
          <a:xfrm>
            <a:off x="497149" y="1124362"/>
            <a:ext cx="8291743" cy="307777"/>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These top services are measured on comScore and have a decent ranking in the App Store</a:t>
            </a:r>
          </a:p>
        </p:txBody>
      </p:sp>
      <p:sp>
        <p:nvSpPr>
          <p:cNvPr id="5" name="Text Placeholder 4">
            <a:extLst>
              <a:ext uri="{FF2B5EF4-FFF2-40B4-BE49-F238E27FC236}">
                <a16:creationId xmlns:a16="http://schemas.microsoft.com/office/drawing/2014/main" id="{C1BC6C8F-624B-47E1-A236-F02FA8EEA36E}"/>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4272755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DCFE00-B8F4-412A-B1B2-C3536C6CB0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030" y="1502092"/>
            <a:ext cx="8805334" cy="5311428"/>
          </a:xfrm>
          <a:prstGeom prst="rect">
            <a:avLst/>
          </a:prstGeom>
          <a:ln>
            <a:solidFill>
              <a:schemeClr val="tx1"/>
            </a:solidFill>
          </a:ln>
        </p:spPr>
      </p:pic>
      <p:sp>
        <p:nvSpPr>
          <p:cNvPr id="2" name="Title 1"/>
          <p:cNvSpPr>
            <a:spLocks noGrp="1"/>
          </p:cNvSpPr>
          <p:nvPr>
            <p:ph type="ctrTitle"/>
          </p:nvPr>
        </p:nvSpPr>
        <p:spPr>
          <a:xfrm>
            <a:off x="161636" y="460183"/>
            <a:ext cx="8805334" cy="442934"/>
          </a:xfrm>
        </p:spPr>
        <p:txBody>
          <a:bodyPr/>
          <a:lstStyle/>
          <a:p>
            <a:r>
              <a:rPr lang="en-US" dirty="0">
                <a:solidFill>
                  <a:schemeClr val="tx1"/>
                </a:solidFill>
              </a:rPr>
              <a:t>“Mid-Sized” OTT Services</a:t>
            </a:r>
          </a:p>
        </p:txBody>
      </p:sp>
      <p:sp>
        <p:nvSpPr>
          <p:cNvPr id="4" name="TextBox 3">
            <a:extLst>
              <a:ext uri="{FF2B5EF4-FFF2-40B4-BE49-F238E27FC236}">
                <a16:creationId xmlns:a16="http://schemas.microsoft.com/office/drawing/2014/main" id="{036BF4A8-F83B-4520-803D-4A8C9B8D24FE}"/>
              </a:ext>
            </a:extLst>
          </p:cNvPr>
          <p:cNvSpPr txBox="1"/>
          <p:nvPr/>
        </p:nvSpPr>
        <p:spPr>
          <a:xfrm>
            <a:off x="497149" y="1009649"/>
            <a:ext cx="8291743" cy="492443"/>
          </a:xfrm>
          <a:prstGeom prst="rect">
            <a:avLst/>
          </a:prstGeom>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rebuchet MS"/>
                <a:ea typeface="+mn-ea"/>
                <a:cs typeface="+mn-cs"/>
              </a:rPr>
              <a:t>Most of these mid-sized services are either measured in comScore </a:t>
            </a:r>
            <a:r>
              <a:rPr kumimoji="0" lang="en-US" sz="1300" b="0" i="1" u="sng" strike="noStrike" kern="1200" cap="none" spc="0" normalizeH="0" baseline="0" noProof="0" dirty="0">
                <a:ln>
                  <a:noFill/>
                </a:ln>
                <a:solidFill>
                  <a:prstClr val="black"/>
                </a:solidFill>
                <a:effectLst/>
                <a:uLnTx/>
                <a:uFillTx/>
                <a:latin typeface="Trebuchet MS"/>
                <a:ea typeface="+mn-ea"/>
                <a:cs typeface="+mn-cs"/>
              </a:rPr>
              <a:t>or</a:t>
            </a:r>
            <a:r>
              <a:rPr kumimoji="0" lang="en-US" sz="1300" b="0" i="0" u="none" strike="noStrike" kern="1200" cap="none" spc="0" normalizeH="0" baseline="0" noProof="0" dirty="0">
                <a:ln>
                  <a:noFill/>
                </a:ln>
                <a:solidFill>
                  <a:prstClr val="black"/>
                </a:solidFill>
                <a:effectLst/>
                <a:uLnTx/>
                <a:uFillTx/>
                <a:latin typeface="Trebuchet MS"/>
                <a:ea typeface="+mn-ea"/>
                <a:cs typeface="+mn-cs"/>
              </a:rPr>
              <a:t> ranked in the App Store; a few are measured / ranked in both but don’t have big numbers</a:t>
            </a:r>
          </a:p>
        </p:txBody>
      </p:sp>
    </p:spTree>
    <p:extLst>
      <p:ext uri="{BB962C8B-B14F-4D97-AF65-F5344CB8AC3E}">
        <p14:creationId xmlns:p14="http://schemas.microsoft.com/office/powerpoint/2010/main" val="3177793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307FE9-F62E-485D-B131-1631916411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687" y="1587085"/>
            <a:ext cx="8731353" cy="4313601"/>
          </a:xfrm>
          <a:prstGeom prst="rect">
            <a:avLst/>
          </a:prstGeom>
          <a:ln>
            <a:solidFill>
              <a:schemeClr val="tx1"/>
            </a:solidFill>
          </a:ln>
        </p:spPr>
      </p:pic>
      <p:sp>
        <p:nvSpPr>
          <p:cNvPr id="2" name="Title 1"/>
          <p:cNvSpPr>
            <a:spLocks noGrp="1"/>
          </p:cNvSpPr>
          <p:nvPr>
            <p:ph type="ctrTitle"/>
          </p:nvPr>
        </p:nvSpPr>
        <p:spPr>
          <a:xfrm>
            <a:off x="161636" y="460183"/>
            <a:ext cx="8805334" cy="442934"/>
          </a:xfrm>
        </p:spPr>
        <p:txBody>
          <a:bodyPr/>
          <a:lstStyle/>
          <a:p>
            <a:r>
              <a:rPr lang="en-US" dirty="0">
                <a:solidFill>
                  <a:schemeClr val="tx1"/>
                </a:solidFill>
              </a:rPr>
              <a:t>Niche OTT Services</a:t>
            </a:r>
          </a:p>
        </p:txBody>
      </p:sp>
      <p:sp>
        <p:nvSpPr>
          <p:cNvPr id="7" name="TextBox 6">
            <a:extLst>
              <a:ext uri="{FF2B5EF4-FFF2-40B4-BE49-F238E27FC236}">
                <a16:creationId xmlns:a16="http://schemas.microsoft.com/office/drawing/2014/main" id="{8C155AFC-9E4D-4240-8EC5-C5A430E498D5}"/>
              </a:ext>
            </a:extLst>
          </p:cNvPr>
          <p:cNvSpPr txBox="1"/>
          <p:nvPr/>
        </p:nvSpPr>
        <p:spPr>
          <a:xfrm>
            <a:off x="497149" y="1196082"/>
            <a:ext cx="8291743" cy="292388"/>
          </a:xfrm>
          <a:prstGeom prst="rect">
            <a:avLst/>
          </a:prstGeom>
        </p:spPr>
        <p:txBody>
          <a:bodyPr wrap="square" rtlCol="0">
            <a:spAutoFit/>
          </a:bodyPr>
          <a:lstStyle/>
          <a:p>
            <a:pPr algn="ctr"/>
            <a:r>
              <a:rPr lang="en-US" sz="1300" dirty="0"/>
              <a:t>These niche services aren’t measured in comScore or ranked in the App Store</a:t>
            </a:r>
          </a:p>
        </p:txBody>
      </p:sp>
      <p:sp>
        <p:nvSpPr>
          <p:cNvPr id="5" name="Text Placeholder 4">
            <a:extLst>
              <a:ext uri="{FF2B5EF4-FFF2-40B4-BE49-F238E27FC236}">
                <a16:creationId xmlns:a16="http://schemas.microsoft.com/office/drawing/2014/main" id="{E2E33D9D-EE69-4857-A0F3-3F11EE776F3D}"/>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962666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65334" y="3499047"/>
            <a:ext cx="2694216" cy="2216727"/>
            <a:chOff x="767442" y="3388669"/>
            <a:chExt cx="2694216" cy="2438400"/>
          </a:xfrm>
          <a:solidFill>
            <a:schemeClr val="bg1"/>
          </a:solidFill>
        </p:grpSpPr>
        <p:sp>
          <p:nvSpPr>
            <p:cNvPr id="12" name="Rectangle 11"/>
            <p:cNvSpPr/>
            <p:nvPr/>
          </p:nvSpPr>
          <p:spPr>
            <a:xfrm>
              <a:off x="767442" y="3388669"/>
              <a:ext cx="2694216" cy="2438400"/>
            </a:xfrm>
            <a:prstGeom prst="rect">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grpSp>
          <p:nvGrpSpPr>
            <p:cNvPr id="7" name="Group 6"/>
            <p:cNvGrpSpPr/>
            <p:nvPr/>
          </p:nvGrpSpPr>
          <p:grpSpPr>
            <a:xfrm>
              <a:off x="835622" y="4145660"/>
              <a:ext cx="2557857" cy="575374"/>
              <a:chOff x="776161" y="4858469"/>
              <a:chExt cx="3404508" cy="765822"/>
            </a:xfrm>
            <a:grpFill/>
          </p:grpSpPr>
          <p:pic>
            <p:nvPicPr>
              <p:cNvPr id="1028"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6161" y="4862292"/>
                <a:ext cx="2638426" cy="76199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294844" y="4858469"/>
                <a:ext cx="885825" cy="765821"/>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1297587" y="4789535"/>
              <a:ext cx="1633926" cy="1037534"/>
              <a:chOff x="4478111" y="4865737"/>
              <a:chExt cx="1633926" cy="1037534"/>
            </a:xfrm>
            <a:grpFill/>
          </p:grpSpPr>
          <p:pic>
            <p:nvPicPr>
              <p:cNvPr id="1030" name="Picture 6"/>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143793" y="4865737"/>
                <a:ext cx="968244" cy="1037534"/>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78111" y="5156219"/>
                <a:ext cx="716343" cy="45657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813707" y="3460111"/>
              <a:ext cx="2601686" cy="292388"/>
            </a:xfrm>
            <a:prstGeom prst="rect">
              <a:avLst/>
            </a:prstGeom>
            <a:grpFill/>
          </p:spPr>
          <p:txBody>
            <a:bodyPr wrap="square" rtlCol="0">
              <a:spAutoFit/>
            </a:bodyPr>
            <a:lstStyle>
              <a:defPPr>
                <a:defRPr lang="en-US"/>
              </a:defPPr>
              <a:lvl1pPr algn="ctr">
                <a:defRPr sz="1300" b="1"/>
              </a:lvl1pPr>
            </a:lstStyle>
            <a:p>
              <a:r>
                <a:rPr lang="en-US" dirty="0">
                  <a:hlinkClick r:id="rId6"/>
                </a:rPr>
                <a:t>Audience Composition</a:t>
              </a:r>
              <a:endParaRPr lang="en-US" dirty="0"/>
            </a:p>
          </p:txBody>
        </p:sp>
        <p:grpSp>
          <p:nvGrpSpPr>
            <p:cNvPr id="11" name="Group 10"/>
            <p:cNvGrpSpPr/>
            <p:nvPr/>
          </p:nvGrpSpPr>
          <p:grpSpPr>
            <a:xfrm>
              <a:off x="914483" y="3801565"/>
              <a:ext cx="2400134" cy="292388"/>
              <a:chOff x="816428" y="3801565"/>
              <a:chExt cx="2400134" cy="292388"/>
            </a:xfrm>
            <a:grpFill/>
          </p:grpSpPr>
          <p:pic>
            <p:nvPicPr>
              <p:cNvPr id="1027" name="Picture 3"/>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052041" y="3819726"/>
                <a:ext cx="1164521" cy="256066"/>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816428" y="3801565"/>
                <a:ext cx="1325847" cy="292388"/>
              </a:xfrm>
              <a:prstGeom prst="rect">
                <a:avLst/>
              </a:prstGeom>
              <a:grpFill/>
            </p:spPr>
            <p:txBody>
              <a:bodyPr wrap="square" rtlCol="0">
                <a:spAutoFit/>
              </a:bodyPr>
              <a:lstStyle>
                <a:defPPr>
                  <a:defRPr lang="en-US"/>
                </a:defPPr>
                <a:lvl1pPr algn="ctr">
                  <a:defRPr sz="1300" b="1"/>
                </a:lvl1pPr>
              </a:lstStyle>
              <a:p>
                <a:r>
                  <a:rPr lang="en-US" b="0" dirty="0"/>
                  <a:t>Audience Size:</a:t>
                </a:r>
              </a:p>
            </p:txBody>
          </p:sp>
        </p:grpSp>
      </p:grpSp>
      <p:sp>
        <p:nvSpPr>
          <p:cNvPr id="22" name="Rectangle 21"/>
          <p:cNvSpPr/>
          <p:nvPr/>
        </p:nvSpPr>
        <p:spPr>
          <a:xfrm>
            <a:off x="3224892" y="3499047"/>
            <a:ext cx="2694216" cy="221672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24" name="Rectangle 23"/>
          <p:cNvSpPr/>
          <p:nvPr/>
        </p:nvSpPr>
        <p:spPr>
          <a:xfrm>
            <a:off x="6025243" y="3499047"/>
            <a:ext cx="2694216" cy="221672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2" name="Title 1"/>
          <p:cNvSpPr>
            <a:spLocks noGrp="1"/>
          </p:cNvSpPr>
          <p:nvPr>
            <p:ph type="ctrTitle"/>
          </p:nvPr>
        </p:nvSpPr>
        <p:spPr>
          <a:xfrm>
            <a:off x="169333" y="286007"/>
            <a:ext cx="8805334" cy="442934"/>
          </a:xfrm>
        </p:spPr>
        <p:txBody>
          <a:bodyPr/>
          <a:lstStyle/>
          <a:p>
            <a:r>
              <a:rPr lang="en-US" i="1" dirty="0">
                <a:solidFill>
                  <a:schemeClr val="tx1"/>
                </a:solidFill>
              </a:rPr>
              <a:t>Top Services</a:t>
            </a:r>
            <a:r>
              <a:rPr lang="en-US" dirty="0">
                <a:solidFill>
                  <a:schemeClr val="tx1"/>
                </a:solidFill>
              </a:rPr>
              <a:t>: Hulu</a:t>
            </a:r>
          </a:p>
        </p:txBody>
      </p:sp>
      <p:sp>
        <p:nvSpPr>
          <p:cNvPr id="3" name="TextBox 2"/>
          <p:cNvSpPr txBox="1"/>
          <p:nvPr/>
        </p:nvSpPr>
        <p:spPr>
          <a:xfrm>
            <a:off x="1107788" y="2217813"/>
            <a:ext cx="6928424" cy="1015663"/>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2007</a:t>
            </a:r>
            <a:endParaRPr lang="en-US" sz="1200" b="1" dirty="0"/>
          </a:p>
          <a:p>
            <a:r>
              <a:rPr lang="en-US" sz="1200" b="1" dirty="0"/>
              <a:t>Based: </a:t>
            </a:r>
            <a:r>
              <a:rPr lang="en-US" sz="1200" dirty="0"/>
              <a:t>Los Angeles, CA</a:t>
            </a:r>
          </a:p>
          <a:p>
            <a:r>
              <a:rPr lang="en-US" sz="1200" b="1" dirty="0"/>
              <a:t>Owned by: Disney (30%), FOX (30%), Comcast (30%), Time Warner (10%)</a:t>
            </a:r>
          </a:p>
          <a:p>
            <a:r>
              <a:rPr lang="en-US" sz="1200" b="1" dirty="0">
                <a:hlinkClick r:id="rId8"/>
              </a:rPr>
              <a:t>Advertising Revenue: </a:t>
            </a:r>
            <a:r>
              <a:rPr lang="en-US" sz="1200" dirty="0"/>
              <a:t>$900 million annually</a:t>
            </a:r>
            <a:endParaRPr lang="en-US" sz="1200" b="1" dirty="0"/>
          </a:p>
          <a:p>
            <a:r>
              <a:rPr lang="en-US" sz="1200" b="1" dirty="0"/>
              <a:t>Website: </a:t>
            </a:r>
            <a:r>
              <a:rPr lang="en-US" sz="1200" dirty="0">
                <a:hlinkClick r:id="rId9"/>
              </a:rPr>
              <a:t>www.Hulu.com</a:t>
            </a:r>
            <a:r>
              <a:rPr lang="en-US" sz="1200" dirty="0"/>
              <a:t> </a:t>
            </a:r>
            <a:r>
              <a:rPr lang="en-US" sz="1200" b="1" dirty="0"/>
              <a:t> </a:t>
            </a:r>
          </a:p>
        </p:txBody>
      </p:sp>
      <p:sp>
        <p:nvSpPr>
          <p:cNvPr id="4" name="TextBox 3"/>
          <p:cNvSpPr txBox="1"/>
          <p:nvPr/>
        </p:nvSpPr>
        <p:spPr>
          <a:xfrm>
            <a:off x="162815" y="677881"/>
            <a:ext cx="8818370" cy="1546577"/>
          </a:xfrm>
          <a:prstGeom prst="rect">
            <a:avLst/>
          </a:prstGeom>
          <a:solidFill>
            <a:schemeClr val="accent3">
              <a:lumMod val="40000"/>
              <a:lumOff val="60000"/>
            </a:schemeClr>
          </a:solidFill>
          <a:ln>
            <a:solidFill>
              <a:schemeClr val="tx1"/>
            </a:solidFill>
          </a:ln>
        </p:spPr>
        <p:txBody>
          <a:bodyPr wrap="square" rtlCol="0" anchor="ctr">
            <a:spAutoFit/>
          </a:bodyPr>
          <a:lstStyle/>
          <a:p>
            <a:pPr algn="ctr"/>
            <a:r>
              <a:rPr lang="en-US" sz="1050" b="1" u="sng" dirty="0"/>
              <a:t>Hulu’s Positioning</a:t>
            </a:r>
            <a:r>
              <a:rPr lang="en-US" sz="1050" dirty="0"/>
              <a:t>: Hulu is a leading premium streaming service that offers instant access to live and on demand channels, original series and films, and a premium library of TV and movies to more than </a:t>
            </a:r>
            <a:r>
              <a:rPr lang="en-US" sz="1050" b="1" dirty="0"/>
              <a:t>47 million total unique viewers</a:t>
            </a:r>
            <a:r>
              <a:rPr lang="en-US" sz="1050" dirty="0"/>
              <a:t> in the U.S. Since its launch in 2008, Hulu has consistently been at the forefront of entertainment and technology. Hulu is the only streaming service that offers both ad-supported and commercial-free current season shows from the largest U.S. broadcast networks; libraries of hit TV series and films; and acclaimed Hulu Originals including Emmy Award-winning series </a:t>
            </a:r>
            <a:r>
              <a:rPr lang="en-US" sz="1050" i="1" dirty="0"/>
              <a:t>The Handmaid’s Tale</a:t>
            </a:r>
            <a:r>
              <a:rPr lang="en-US" sz="1050" dirty="0"/>
              <a:t>,</a:t>
            </a:r>
            <a:r>
              <a:rPr lang="en-US" sz="1050" i="1" dirty="0"/>
              <a:t> The Mindy Project</a:t>
            </a:r>
            <a:r>
              <a:rPr lang="en-US" sz="1050" dirty="0"/>
              <a:t>, </a:t>
            </a:r>
            <a:r>
              <a:rPr lang="en-US" sz="1050" i="1" dirty="0"/>
              <a:t>The Path</a:t>
            </a:r>
            <a:r>
              <a:rPr lang="en-US" sz="1050" dirty="0"/>
              <a:t>, </a:t>
            </a:r>
            <a:r>
              <a:rPr lang="en-US" sz="1050" i="1" dirty="0"/>
              <a:t>11.22.63</a:t>
            </a:r>
            <a:r>
              <a:rPr lang="en-US" sz="1050" dirty="0"/>
              <a:t>, and Golden Globe® nominated comedy </a:t>
            </a:r>
            <a:r>
              <a:rPr lang="en-US" sz="1050" i="1" dirty="0"/>
              <a:t>Casual</a:t>
            </a:r>
            <a:r>
              <a:rPr lang="en-US" sz="1050" dirty="0"/>
              <a:t>, as well as upcoming series </a:t>
            </a:r>
            <a:r>
              <a:rPr lang="en-US" sz="1050" i="1" dirty="0"/>
              <a:t>Future Man</a:t>
            </a:r>
            <a:r>
              <a:rPr lang="en-US" sz="1050" dirty="0"/>
              <a:t>, </a:t>
            </a:r>
            <a:r>
              <a:rPr lang="en-US" sz="1050" i="1" dirty="0"/>
              <a:t>Castle Rock</a:t>
            </a:r>
            <a:r>
              <a:rPr lang="en-US" sz="1050" dirty="0"/>
              <a:t>, Marvel’s </a:t>
            </a:r>
            <a:r>
              <a:rPr lang="en-US" sz="1050" i="1" dirty="0"/>
              <a:t>Runaways</a:t>
            </a:r>
            <a:r>
              <a:rPr lang="en-US" sz="1050" dirty="0"/>
              <a:t> and </a:t>
            </a:r>
            <a:r>
              <a:rPr lang="en-US" sz="1050" i="1" dirty="0"/>
              <a:t>The Looming Tower</a:t>
            </a:r>
            <a:r>
              <a:rPr lang="en-US" sz="1050" dirty="0"/>
              <a:t>. In 2017, Hulu added live news, entertainment and sports from </a:t>
            </a:r>
            <a:r>
              <a:rPr lang="en-US" sz="1050" b="1" dirty="0"/>
              <a:t>21st Century Fox, The Walt Disney Company, NBCUniversal, CBS Corporation, The CW, Turner Networks, A+E Networks and Scripps Networks Interactive </a:t>
            </a:r>
            <a:r>
              <a:rPr lang="en-US" sz="1050" dirty="0"/>
              <a:t>to its offering – making it the only TV service that brings together live, on-demand, originals, and library content all in one place, across living room and mobile devices.</a:t>
            </a:r>
          </a:p>
        </p:txBody>
      </p:sp>
      <p:sp>
        <p:nvSpPr>
          <p:cNvPr id="14" name="TextBox 13"/>
          <p:cNvSpPr txBox="1"/>
          <p:nvPr/>
        </p:nvSpPr>
        <p:spPr>
          <a:xfrm>
            <a:off x="225814" y="5755086"/>
            <a:ext cx="6090686" cy="261610"/>
          </a:xfrm>
          <a:prstGeom prst="rect">
            <a:avLst/>
          </a:prstGeom>
        </p:spPr>
        <p:txBody>
          <a:bodyPr wrap="square" rtlCol="0">
            <a:spAutoFit/>
          </a:bodyPr>
          <a:lstStyle/>
          <a:p>
            <a:pPr algn="ctr"/>
            <a:r>
              <a:rPr lang="en-US" sz="1100" dirty="0">
                <a:hlinkClick r:id="rId10"/>
              </a:rPr>
              <a:t>Trying to target younger audiences, especially with recent partnership with Nintendo Switch</a:t>
            </a:r>
            <a:endParaRPr lang="en-US" sz="1100" dirty="0"/>
          </a:p>
        </p:txBody>
      </p:sp>
      <p:sp>
        <p:nvSpPr>
          <p:cNvPr id="21" name="TextBox 20"/>
          <p:cNvSpPr txBox="1"/>
          <p:nvPr/>
        </p:nvSpPr>
        <p:spPr>
          <a:xfrm>
            <a:off x="3271157" y="3526249"/>
            <a:ext cx="2601686" cy="292388"/>
          </a:xfrm>
          <a:prstGeom prst="rect">
            <a:avLst/>
          </a:prstGeom>
        </p:spPr>
        <p:txBody>
          <a:bodyPr wrap="square" rtlCol="0">
            <a:spAutoFit/>
          </a:bodyPr>
          <a:lstStyle>
            <a:defPPr>
              <a:defRPr lang="en-US"/>
            </a:defPPr>
            <a:lvl1pPr algn="ctr">
              <a:defRPr sz="1300" b="1"/>
            </a:lvl1pPr>
          </a:lstStyle>
          <a:p>
            <a:r>
              <a:rPr lang="en-US" u="sng" dirty="0"/>
              <a:t>Content</a:t>
            </a:r>
          </a:p>
        </p:txBody>
      </p:sp>
      <p:sp>
        <p:nvSpPr>
          <p:cNvPr id="23" name="TextBox 22"/>
          <p:cNvSpPr txBox="1"/>
          <p:nvPr/>
        </p:nvSpPr>
        <p:spPr>
          <a:xfrm>
            <a:off x="6071508" y="3526249"/>
            <a:ext cx="2601686" cy="292388"/>
          </a:xfrm>
          <a:prstGeom prst="rect">
            <a:avLst/>
          </a:prstGeom>
        </p:spPr>
        <p:txBody>
          <a:bodyPr wrap="square" rtlCol="0">
            <a:spAutoFit/>
          </a:bodyPr>
          <a:lstStyle>
            <a:defPPr>
              <a:defRPr lang="en-US"/>
            </a:defPPr>
            <a:lvl1pPr algn="ctr">
              <a:defRPr sz="1300" b="1"/>
            </a:lvl1pPr>
          </a:lstStyle>
          <a:p>
            <a:r>
              <a:rPr lang="en-US" u="sng" dirty="0"/>
              <a:t>Advertising</a:t>
            </a:r>
          </a:p>
        </p:txBody>
      </p:sp>
      <p:sp>
        <p:nvSpPr>
          <p:cNvPr id="15" name="TextBox 14"/>
          <p:cNvSpPr txBox="1"/>
          <p:nvPr/>
        </p:nvSpPr>
        <p:spPr>
          <a:xfrm>
            <a:off x="3270885" y="3846438"/>
            <a:ext cx="2700201" cy="1762021"/>
          </a:xfrm>
          <a:prstGeom prst="rect">
            <a:avLst/>
          </a:prstGeom>
        </p:spPr>
        <p:txBody>
          <a:bodyPr wrap="square" rtlCol="0">
            <a:spAutoFit/>
          </a:bodyPr>
          <a:lstStyle/>
          <a:p>
            <a:pPr algn="ctr"/>
            <a:r>
              <a:rPr lang="en-US" sz="1100" dirty="0"/>
              <a:t>Hulu offers a mix of original series (</a:t>
            </a:r>
            <a:r>
              <a:rPr lang="en-US" sz="1100" i="1" dirty="0"/>
              <a:t>The Handmaid’s Tale, Future Man, 11.22.63, The Path, etc.) </a:t>
            </a:r>
            <a:r>
              <a:rPr lang="en-US" sz="1100" dirty="0"/>
              <a:t>and TV content via streaming partnerships with major networks (21</a:t>
            </a:r>
            <a:r>
              <a:rPr lang="en-US" sz="1100" baseline="30000" dirty="0"/>
              <a:t>st</a:t>
            </a:r>
            <a:r>
              <a:rPr lang="en-US" sz="1100" dirty="0"/>
              <a:t> Century Fox, ABC-Disney, NBCUniversal CBS, CW, Turner, A&amp;E, &amp; Scripps).</a:t>
            </a:r>
          </a:p>
          <a:p>
            <a:pPr algn="ctr"/>
            <a:endParaRPr lang="en-US" sz="1050" dirty="0"/>
          </a:p>
          <a:p>
            <a:pPr algn="ctr"/>
            <a:r>
              <a:rPr lang="en-US" sz="1050" b="1" dirty="0"/>
              <a:t>Overall 2017 Content Budget</a:t>
            </a:r>
            <a:r>
              <a:rPr lang="en-US" sz="1050" dirty="0"/>
              <a:t>: </a:t>
            </a:r>
            <a:r>
              <a:rPr lang="en-US" sz="1050" dirty="0">
                <a:hlinkClick r:id="rId11"/>
              </a:rPr>
              <a:t>$2.5 Billion</a:t>
            </a:r>
            <a:endParaRPr lang="en-US" sz="1050" dirty="0"/>
          </a:p>
        </p:txBody>
      </p:sp>
      <p:sp>
        <p:nvSpPr>
          <p:cNvPr id="16" name="TextBox 15"/>
          <p:cNvSpPr txBox="1"/>
          <p:nvPr/>
        </p:nvSpPr>
        <p:spPr>
          <a:xfrm>
            <a:off x="6074229" y="3840470"/>
            <a:ext cx="2634342" cy="1869743"/>
          </a:xfrm>
          <a:prstGeom prst="rect">
            <a:avLst/>
          </a:prstGeom>
        </p:spPr>
        <p:txBody>
          <a:bodyPr wrap="square" rtlCol="0">
            <a:spAutoFit/>
          </a:bodyPr>
          <a:lstStyle>
            <a:defPPr>
              <a:defRPr lang="en-US"/>
            </a:defPPr>
            <a:lvl1pPr algn="ctr">
              <a:defRPr sz="1100"/>
            </a:lvl1pPr>
          </a:lstStyle>
          <a:p>
            <a:r>
              <a:rPr lang="en-US" sz="1050" dirty="0"/>
              <a:t>They offer a variety of advertising options for brands.  Options range from video ads (long-form pre-roll or standard commercial breaks) to brand placement to interactive ads.  They like to give viewers options on how they view ads. </a:t>
            </a:r>
          </a:p>
          <a:p>
            <a:endParaRPr lang="en-US" sz="1050" dirty="0"/>
          </a:p>
          <a:p>
            <a:r>
              <a:rPr lang="en-US" sz="1050" b="1" dirty="0">
                <a:hlinkClick r:id="rId12"/>
              </a:rPr>
              <a:t>Ad Revenue Distribution:</a:t>
            </a:r>
            <a:endParaRPr lang="en-US" sz="1050" b="1" dirty="0"/>
          </a:p>
          <a:p>
            <a:r>
              <a:rPr lang="en-US" sz="1050" dirty="0"/>
              <a:t>70% Ad Content Provider</a:t>
            </a:r>
          </a:p>
          <a:p>
            <a:r>
              <a:rPr lang="en-US" sz="1050" dirty="0"/>
              <a:t>10% Distribution Provider</a:t>
            </a:r>
          </a:p>
          <a:p>
            <a:r>
              <a:rPr lang="en-US" sz="1050" dirty="0"/>
              <a:t>20% Hulu Keeps</a:t>
            </a:r>
          </a:p>
        </p:txBody>
      </p:sp>
      <p:sp>
        <p:nvSpPr>
          <p:cNvPr id="5" name="TextBox 4"/>
          <p:cNvSpPr txBox="1"/>
          <p:nvPr/>
        </p:nvSpPr>
        <p:spPr>
          <a:xfrm>
            <a:off x="2163826" y="3164231"/>
            <a:ext cx="4914317" cy="292388"/>
          </a:xfrm>
          <a:prstGeom prst="rect">
            <a:avLst/>
          </a:prstGeom>
        </p:spPr>
        <p:txBody>
          <a:bodyPr wrap="square" rtlCol="0">
            <a:spAutoFit/>
          </a:bodyPr>
          <a:lstStyle/>
          <a:p>
            <a:pPr algn="ctr"/>
            <a:r>
              <a:rPr lang="en-US" sz="1300" b="1" dirty="0"/>
              <a:t>Apple App Store Rating: 2.0 Stars, 8.2K Reviews</a:t>
            </a:r>
          </a:p>
        </p:txBody>
      </p:sp>
      <p:sp>
        <p:nvSpPr>
          <p:cNvPr id="25" name="TextBox 24"/>
          <p:cNvSpPr txBox="1"/>
          <p:nvPr/>
        </p:nvSpPr>
        <p:spPr>
          <a:xfrm>
            <a:off x="127917" y="6564911"/>
            <a:ext cx="7276930" cy="215444"/>
          </a:xfrm>
          <a:prstGeom prst="rect">
            <a:avLst/>
          </a:prstGeom>
        </p:spPr>
        <p:txBody>
          <a:bodyPr wrap="square" rtlCol="0">
            <a:spAutoFit/>
          </a:bodyPr>
          <a:lstStyle/>
          <a:p>
            <a:r>
              <a:rPr lang="en-US" sz="800" dirty="0"/>
              <a:t>Apple App Store Ratings and Reviews as of 12/15/17.  Positioning, audience composition, content and advertising detail based on company data.</a:t>
            </a:r>
          </a:p>
        </p:txBody>
      </p:sp>
      <p:sp>
        <p:nvSpPr>
          <p:cNvPr id="26" name="Text Placeholder 4">
            <a:extLst>
              <a:ext uri="{FF2B5EF4-FFF2-40B4-BE49-F238E27FC236}">
                <a16:creationId xmlns:a16="http://schemas.microsoft.com/office/drawing/2014/main" id="{41D54005-F7FF-4E8C-9F13-F9A28689092C}"/>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647660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18329"/>
            <a:ext cx="8805334" cy="1283951"/>
          </a:xfrm>
        </p:spPr>
        <p:txBody>
          <a:bodyPr/>
          <a:lstStyle/>
          <a:p>
            <a:r>
              <a:rPr lang="en-US" dirty="0"/>
              <a:t>Advertising on Hulu</a:t>
            </a:r>
          </a:p>
        </p:txBody>
      </p:sp>
      <p:pic>
        <p:nvPicPr>
          <p:cNvPr id="307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0837" y="1613655"/>
            <a:ext cx="4167987" cy="28527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91295" y="1613655"/>
            <a:ext cx="4145770" cy="28527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3113314" y="1193992"/>
            <a:ext cx="2771020" cy="292388"/>
          </a:xfrm>
          <a:prstGeom prst="rect">
            <a:avLst/>
          </a:prstGeom>
        </p:spPr>
        <p:txBody>
          <a:bodyPr wrap="square" rtlCol="0">
            <a:spAutoFit/>
          </a:bodyPr>
          <a:lstStyle/>
          <a:p>
            <a:pPr algn="ctr"/>
            <a:r>
              <a:rPr lang="en-US" sz="1300" b="1" dirty="0"/>
              <a:t>Samples of Advertising Types</a:t>
            </a:r>
          </a:p>
        </p:txBody>
      </p:sp>
      <p:sp>
        <p:nvSpPr>
          <p:cNvPr id="14" name="TextBox 13"/>
          <p:cNvSpPr txBox="1"/>
          <p:nvPr/>
        </p:nvSpPr>
        <p:spPr>
          <a:xfrm>
            <a:off x="3113314" y="4609792"/>
            <a:ext cx="2771020" cy="261610"/>
          </a:xfrm>
          <a:prstGeom prst="rect">
            <a:avLst/>
          </a:prstGeom>
        </p:spPr>
        <p:txBody>
          <a:bodyPr wrap="square" rtlCol="0">
            <a:spAutoFit/>
          </a:bodyPr>
          <a:lstStyle/>
          <a:p>
            <a:pPr algn="ctr"/>
            <a:r>
              <a:rPr lang="en-US" sz="1050" b="1" dirty="0">
                <a:hlinkClick r:id="rId4"/>
              </a:rPr>
              <a:t>Click-Thru to See Ads</a:t>
            </a:r>
            <a:endParaRPr lang="en-US" sz="1050" b="1" dirty="0"/>
          </a:p>
        </p:txBody>
      </p:sp>
      <p:sp>
        <p:nvSpPr>
          <p:cNvPr id="11" name="TextBox 10"/>
          <p:cNvSpPr txBox="1"/>
          <p:nvPr/>
        </p:nvSpPr>
        <p:spPr>
          <a:xfrm>
            <a:off x="1415143" y="4902777"/>
            <a:ext cx="6313714" cy="1092607"/>
          </a:xfrm>
          <a:prstGeom prst="rect">
            <a:avLst/>
          </a:prstGeom>
          <a:solidFill>
            <a:schemeClr val="bg1"/>
          </a:solidFill>
          <a:ln>
            <a:solidFill>
              <a:schemeClr val="tx1"/>
            </a:solidFill>
          </a:ln>
        </p:spPr>
        <p:txBody>
          <a:bodyPr wrap="square" rtlCol="0">
            <a:spAutoFit/>
          </a:bodyPr>
          <a:lstStyle/>
          <a:p>
            <a:pPr algn="ctr"/>
            <a:r>
              <a:rPr lang="en-US" sz="1300" dirty="0"/>
              <a:t>Hulu offers advertisers a variety of options. These include pre-roll and mid-roll video ads, custom integrated commercials, brand placement, and interactive ads. Timing ranges from short :07 second ads to more long-form videos, sometimes depending on the viewer’s selection. They also offer creative partnerships, contextual sponsorships and custom integrated commercials.</a:t>
            </a:r>
          </a:p>
        </p:txBody>
      </p:sp>
      <p:pic>
        <p:nvPicPr>
          <p:cNvPr id="1026" name="Picture 2" descr="Image result for hulu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66957" y="342129"/>
            <a:ext cx="1170108" cy="3861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B978C49-D381-41DC-9C31-B4B07AC7BB72}"/>
              </a:ext>
            </a:extLst>
          </p:cNvPr>
          <p:cNvSpPr txBox="1"/>
          <p:nvPr/>
        </p:nvSpPr>
        <p:spPr>
          <a:xfrm>
            <a:off x="127917" y="6564911"/>
            <a:ext cx="7276930" cy="215444"/>
          </a:xfrm>
          <a:prstGeom prst="rect">
            <a:avLst/>
          </a:prstGeom>
        </p:spPr>
        <p:txBody>
          <a:bodyPr wrap="square" rtlCol="0">
            <a:spAutoFit/>
          </a:bodyPr>
          <a:lstStyle/>
          <a:p>
            <a:r>
              <a:rPr lang="en-US" sz="800" dirty="0"/>
              <a:t>Based on company data.</a:t>
            </a:r>
          </a:p>
        </p:txBody>
      </p:sp>
      <p:sp>
        <p:nvSpPr>
          <p:cNvPr id="12" name="Text Placeholder 4">
            <a:extLst>
              <a:ext uri="{FF2B5EF4-FFF2-40B4-BE49-F238E27FC236}">
                <a16:creationId xmlns:a16="http://schemas.microsoft.com/office/drawing/2014/main" id="{7EEDEB17-DCEB-4845-9AB9-4EF11A243F84}"/>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875858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280888"/>
            <a:ext cx="8805334" cy="442934"/>
          </a:xfrm>
        </p:spPr>
        <p:txBody>
          <a:bodyPr/>
          <a:lstStyle/>
          <a:p>
            <a:r>
              <a:rPr lang="en-US" i="1" dirty="0">
                <a:solidFill>
                  <a:schemeClr val="tx1"/>
                </a:solidFill>
              </a:rPr>
              <a:t>Top Services</a:t>
            </a:r>
            <a:r>
              <a:rPr lang="en-US" dirty="0">
                <a:solidFill>
                  <a:schemeClr val="tx1"/>
                </a:solidFill>
              </a:rPr>
              <a:t>: Pluto.TV</a:t>
            </a: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5041" y="919774"/>
            <a:ext cx="2532385" cy="12926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2794312" y="2183054"/>
            <a:ext cx="3555376" cy="902981"/>
          </a:xfrm>
          <a:prstGeom prst="rect">
            <a:avLst/>
          </a:prstGeom>
        </p:spPr>
        <p:txBody>
          <a:bodyPr wrap="square" rtlCol="0">
            <a:spAutoFit/>
          </a:bodyPr>
          <a:lstStyle>
            <a:defPPr>
              <a:defRPr lang="en-US"/>
            </a:defPPr>
            <a:lvl1pPr algn="ctr">
              <a:defRPr sz="1300"/>
            </a:lvl1pPr>
          </a:lstStyle>
          <a:p>
            <a:r>
              <a:rPr lang="en-US" b="1" dirty="0"/>
              <a:t>Founded: </a:t>
            </a:r>
            <a:r>
              <a:rPr lang="en-US" dirty="0"/>
              <a:t>2013</a:t>
            </a:r>
            <a:endParaRPr lang="en-US" b="1" dirty="0"/>
          </a:p>
          <a:p>
            <a:r>
              <a:rPr lang="en-US" b="1" dirty="0"/>
              <a:t>Based: </a:t>
            </a:r>
            <a:r>
              <a:rPr lang="en-US" dirty="0"/>
              <a:t>Los Angeles, CA</a:t>
            </a:r>
            <a:endParaRPr lang="en-US" b="1" dirty="0"/>
          </a:p>
          <a:p>
            <a:r>
              <a:rPr lang="en-US" b="1" dirty="0">
                <a:hlinkClick r:id="rId3"/>
              </a:rPr>
              <a:t>Funding</a:t>
            </a:r>
            <a:r>
              <a:rPr lang="en-US" dirty="0"/>
              <a:t>: has raised $51.8 million to date</a:t>
            </a:r>
            <a:endParaRPr lang="en-US" b="1" dirty="0"/>
          </a:p>
          <a:p>
            <a:r>
              <a:rPr lang="en-US" b="1" dirty="0"/>
              <a:t>Website: </a:t>
            </a:r>
            <a:r>
              <a:rPr lang="en-US" dirty="0">
                <a:hlinkClick r:id="rId4"/>
              </a:rPr>
              <a:t>www.Pluto.tv</a:t>
            </a:r>
            <a:r>
              <a:rPr lang="en-US" b="1" dirty="0"/>
              <a:t> </a:t>
            </a:r>
          </a:p>
        </p:txBody>
      </p:sp>
      <p:grpSp>
        <p:nvGrpSpPr>
          <p:cNvPr id="7" name="Group 6"/>
          <p:cNvGrpSpPr/>
          <p:nvPr/>
        </p:nvGrpSpPr>
        <p:grpSpPr>
          <a:xfrm>
            <a:off x="365334" y="3464174"/>
            <a:ext cx="2694216" cy="2438400"/>
            <a:chOff x="767442" y="3388669"/>
            <a:chExt cx="2694216" cy="2438400"/>
          </a:xfrm>
        </p:grpSpPr>
        <p:sp>
          <p:nvSpPr>
            <p:cNvPr id="12" name="Rectangle 11"/>
            <p:cNvSpPr/>
            <p:nvPr/>
          </p:nvSpPr>
          <p:spPr>
            <a:xfrm>
              <a:off x="767442" y="3388669"/>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0" name="TextBox 9"/>
            <p:cNvSpPr txBox="1"/>
            <p:nvPr/>
          </p:nvSpPr>
          <p:spPr>
            <a:xfrm>
              <a:off x="813707" y="3466051"/>
              <a:ext cx="2601686" cy="292388"/>
            </a:xfrm>
            <a:prstGeom prst="rect">
              <a:avLst/>
            </a:prstGeom>
          </p:spPr>
          <p:txBody>
            <a:bodyPr wrap="square" rtlCol="0">
              <a:spAutoFit/>
            </a:bodyPr>
            <a:lstStyle>
              <a:defPPr>
                <a:defRPr lang="en-US"/>
              </a:defPPr>
              <a:lvl1pPr algn="ctr">
                <a:defRPr sz="1300" b="1"/>
              </a:lvl1pPr>
            </a:lstStyle>
            <a:p>
              <a:r>
                <a:rPr lang="en-US" dirty="0">
                  <a:hlinkClick r:id="rId5"/>
                </a:rPr>
                <a:t>Audience Composition</a:t>
              </a:r>
              <a:endParaRPr lang="en-US" dirty="0"/>
            </a:p>
          </p:txBody>
        </p:sp>
      </p:grpSp>
      <p:grpSp>
        <p:nvGrpSpPr>
          <p:cNvPr id="3" name="Group 2"/>
          <p:cNvGrpSpPr/>
          <p:nvPr/>
        </p:nvGrpSpPr>
        <p:grpSpPr>
          <a:xfrm>
            <a:off x="3224892" y="3464174"/>
            <a:ext cx="2694216" cy="2438400"/>
            <a:chOff x="3224892" y="3464174"/>
            <a:chExt cx="2694216" cy="2438400"/>
          </a:xfrm>
        </p:grpSpPr>
        <p:sp>
          <p:nvSpPr>
            <p:cNvPr id="20" name="Rectangle 19"/>
            <p:cNvSpPr/>
            <p:nvPr/>
          </p:nvSpPr>
          <p:spPr>
            <a:xfrm>
              <a:off x="3224892" y="3464174"/>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9" name="TextBox 18"/>
            <p:cNvSpPr txBox="1"/>
            <p:nvPr/>
          </p:nvSpPr>
          <p:spPr>
            <a:xfrm>
              <a:off x="3271157" y="3517009"/>
              <a:ext cx="2601686" cy="292388"/>
            </a:xfrm>
            <a:prstGeom prst="rect">
              <a:avLst/>
            </a:prstGeom>
          </p:spPr>
          <p:txBody>
            <a:bodyPr wrap="square" rtlCol="0">
              <a:spAutoFit/>
            </a:bodyPr>
            <a:lstStyle>
              <a:defPPr>
                <a:defRPr lang="en-US"/>
              </a:defPPr>
              <a:lvl1pPr algn="ctr">
                <a:defRPr sz="1300" b="1"/>
              </a:lvl1pPr>
            </a:lstStyle>
            <a:p>
              <a:r>
                <a:rPr lang="en-US" u="sng" dirty="0"/>
                <a:t>Content</a:t>
              </a:r>
            </a:p>
          </p:txBody>
        </p:sp>
      </p:grpSp>
      <p:grpSp>
        <p:nvGrpSpPr>
          <p:cNvPr id="4" name="Group 3"/>
          <p:cNvGrpSpPr/>
          <p:nvPr/>
        </p:nvGrpSpPr>
        <p:grpSpPr>
          <a:xfrm>
            <a:off x="6025243" y="3464174"/>
            <a:ext cx="2694216" cy="2438400"/>
            <a:chOff x="6025243" y="3464174"/>
            <a:chExt cx="2694216" cy="2438400"/>
          </a:xfrm>
        </p:grpSpPr>
        <p:sp>
          <p:nvSpPr>
            <p:cNvPr id="22" name="Rectangle 21"/>
            <p:cNvSpPr/>
            <p:nvPr/>
          </p:nvSpPr>
          <p:spPr>
            <a:xfrm>
              <a:off x="6025243" y="3464174"/>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21" name="TextBox 20"/>
            <p:cNvSpPr txBox="1"/>
            <p:nvPr/>
          </p:nvSpPr>
          <p:spPr>
            <a:xfrm>
              <a:off x="6071508" y="3529680"/>
              <a:ext cx="2601686" cy="292388"/>
            </a:xfrm>
            <a:prstGeom prst="rect">
              <a:avLst/>
            </a:prstGeom>
          </p:spPr>
          <p:txBody>
            <a:bodyPr wrap="square" rtlCol="0">
              <a:spAutoFit/>
            </a:bodyPr>
            <a:lstStyle>
              <a:defPPr>
                <a:defRPr lang="en-US"/>
              </a:defPPr>
              <a:lvl1pPr algn="ctr">
                <a:defRPr sz="1300" b="1"/>
              </a:lvl1pPr>
            </a:lstStyle>
            <a:p>
              <a:r>
                <a:rPr lang="en-US" u="sng" dirty="0"/>
                <a:t>Advertising</a:t>
              </a:r>
            </a:p>
          </p:txBody>
        </p:sp>
      </p:grpSp>
      <p:pic>
        <p:nvPicPr>
          <p:cNvPr id="205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45842" y="919774"/>
            <a:ext cx="1909595" cy="12926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3" name="Group 22"/>
          <p:cNvGrpSpPr/>
          <p:nvPr/>
        </p:nvGrpSpPr>
        <p:grpSpPr>
          <a:xfrm>
            <a:off x="973493" y="3907765"/>
            <a:ext cx="1464084" cy="666749"/>
            <a:chOff x="698687" y="4059962"/>
            <a:chExt cx="1464084" cy="666749"/>
          </a:xfrm>
        </p:grpSpPr>
        <p:pic>
          <p:nvPicPr>
            <p:cNvPr id="2052" name="Picture 4"/>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8687" y="4079011"/>
              <a:ext cx="455757"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23174" y="4059962"/>
              <a:ext cx="1139597"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 23"/>
          <p:cNvGrpSpPr/>
          <p:nvPr/>
        </p:nvGrpSpPr>
        <p:grpSpPr>
          <a:xfrm>
            <a:off x="540170" y="4660035"/>
            <a:ext cx="1944352" cy="1009650"/>
            <a:chOff x="540170" y="4660035"/>
            <a:chExt cx="1944352" cy="1009650"/>
          </a:xfrm>
        </p:grpSpPr>
        <p:pic>
          <p:nvPicPr>
            <p:cNvPr id="2053" name="Picture 5"/>
            <p:cNvPicPr>
              <a:picLocks noChangeAspect="1" noChangeArrowheads="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40170" y="4660035"/>
              <a:ext cx="878194"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rotWithShape="1">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297980" y="4660035"/>
              <a:ext cx="1186542" cy="100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TextBox 24"/>
          <p:cNvSpPr txBox="1"/>
          <p:nvPr/>
        </p:nvSpPr>
        <p:spPr>
          <a:xfrm>
            <a:off x="4974772" y="919774"/>
            <a:ext cx="3744688" cy="1292662"/>
          </a:xfrm>
          <a:prstGeom prst="rect">
            <a:avLst/>
          </a:prstGeom>
          <a:solidFill>
            <a:schemeClr val="bg1"/>
          </a:solidFill>
          <a:ln>
            <a:solidFill>
              <a:schemeClr val="tx1"/>
            </a:solidFill>
          </a:ln>
        </p:spPr>
        <p:txBody>
          <a:bodyPr wrap="square" rtlCol="0">
            <a:spAutoFit/>
          </a:bodyPr>
          <a:lstStyle/>
          <a:p>
            <a:pPr algn="ctr"/>
            <a:r>
              <a:rPr lang="en-US" sz="1300" b="1" dirty="0"/>
              <a:t>Partnerships</a:t>
            </a:r>
          </a:p>
          <a:p>
            <a:pPr algn="ctr"/>
            <a:endParaRPr lang="en-US" sz="1200" b="1" dirty="0"/>
          </a:p>
          <a:p>
            <a:pPr algn="ctr"/>
            <a:endParaRPr lang="en-US" sz="1300" b="1" dirty="0"/>
          </a:p>
          <a:p>
            <a:pPr algn="ctr"/>
            <a:endParaRPr lang="en-US" sz="1300" b="1" dirty="0"/>
          </a:p>
          <a:p>
            <a:endParaRPr lang="en-US" sz="1300" dirty="0"/>
          </a:p>
          <a:p>
            <a:r>
              <a:rPr lang="en-US" sz="1300" dirty="0"/>
              <a:t> </a:t>
            </a:r>
          </a:p>
        </p:txBody>
      </p:sp>
      <p:pic>
        <p:nvPicPr>
          <p:cNvPr id="2054" name="Picture 6"/>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36159" y="1266981"/>
            <a:ext cx="1809442" cy="464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07000" y="1274283"/>
            <a:ext cx="1666194" cy="455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descr="Image result for lionsgate logo"/>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468137" y="1948397"/>
            <a:ext cx="789727" cy="101682"/>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Image result for MGM logo"/>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388034" y="1812676"/>
            <a:ext cx="621875" cy="373125"/>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Related image"/>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8140078" y="1823722"/>
            <a:ext cx="404857" cy="351032"/>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Image result for CNN logo"/>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174807" y="1915752"/>
            <a:ext cx="347858" cy="166973"/>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Image result for tastemade logo"/>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652835" y="1922587"/>
            <a:ext cx="685132" cy="15330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243218" y="3916871"/>
            <a:ext cx="2657562" cy="1631216"/>
          </a:xfrm>
          <a:prstGeom prst="rect">
            <a:avLst/>
          </a:prstGeom>
        </p:spPr>
        <p:txBody>
          <a:bodyPr wrap="square" rtlCol="0">
            <a:spAutoFit/>
          </a:bodyPr>
          <a:lstStyle/>
          <a:p>
            <a:pPr algn="ctr"/>
            <a:r>
              <a:rPr lang="en-US" sz="1250" dirty="0"/>
              <a:t>Pluto TV offers an array of content directly from the distributers, including live sports, news, comedy and movies. No original content. Offers live streaming and VOD. The curate their own channels with a mix of free online content and content from partners.</a:t>
            </a:r>
          </a:p>
        </p:txBody>
      </p:sp>
      <p:sp>
        <p:nvSpPr>
          <p:cNvPr id="40" name="TextBox 39"/>
          <p:cNvSpPr txBox="1"/>
          <p:nvPr/>
        </p:nvSpPr>
        <p:spPr>
          <a:xfrm>
            <a:off x="6043569" y="3742305"/>
            <a:ext cx="2657562" cy="2192908"/>
          </a:xfrm>
          <a:prstGeom prst="rect">
            <a:avLst/>
          </a:prstGeom>
        </p:spPr>
        <p:txBody>
          <a:bodyPr wrap="square" rtlCol="0">
            <a:spAutoFit/>
          </a:bodyPr>
          <a:lstStyle/>
          <a:p>
            <a:pPr algn="ctr"/>
            <a:r>
              <a:rPr lang="en-US" sz="1050" dirty="0"/>
              <a:t>Split ad revenue with distributors, but there is no public info available on the split. Ads are sold directly from the service or through ad networks.</a:t>
            </a:r>
          </a:p>
          <a:p>
            <a:pPr algn="ctr"/>
            <a:endParaRPr lang="en-US" sz="1050" dirty="0"/>
          </a:p>
          <a:p>
            <a:pPr algn="ctr"/>
            <a:r>
              <a:rPr lang="en-US" sz="1050" dirty="0"/>
              <a:t>Commerical breaks are similar to linear TV with mid-roll ad breaks with multiple ads served from Pluto. The number of ads varies from 1 to 3-4 ads. In the summer of 2017, their CEO was </a:t>
            </a:r>
            <a:r>
              <a:rPr lang="en-US" sz="1050" dirty="0">
                <a:hlinkClick r:id="rId18"/>
              </a:rPr>
              <a:t>quoted </a:t>
            </a:r>
            <a:r>
              <a:rPr lang="en-US" sz="1050" dirty="0"/>
              <a:t>as saying they’re in the early phases of personalizing ads based on user’s viewing preferences.</a:t>
            </a:r>
          </a:p>
        </p:txBody>
      </p:sp>
      <p:sp>
        <p:nvSpPr>
          <p:cNvPr id="28" name="TextBox 27"/>
          <p:cNvSpPr txBox="1"/>
          <p:nvPr/>
        </p:nvSpPr>
        <p:spPr>
          <a:xfrm>
            <a:off x="323223" y="5605300"/>
            <a:ext cx="2778437" cy="261610"/>
          </a:xfrm>
          <a:prstGeom prst="rect">
            <a:avLst/>
          </a:prstGeom>
        </p:spPr>
        <p:txBody>
          <a:bodyPr wrap="square" rtlCol="0">
            <a:spAutoFit/>
          </a:bodyPr>
          <a:lstStyle/>
          <a:p>
            <a:pPr algn="ctr"/>
            <a:r>
              <a:rPr lang="en-US" sz="1100" b="1" dirty="0">
                <a:hlinkClick r:id="rId19"/>
              </a:rPr>
              <a:t>5 Million Active Monthly Users</a:t>
            </a:r>
            <a:endParaRPr lang="en-US" sz="1100" b="1" dirty="0"/>
          </a:p>
        </p:txBody>
      </p:sp>
      <p:sp>
        <p:nvSpPr>
          <p:cNvPr id="32" name="TextBox 31"/>
          <p:cNvSpPr txBox="1"/>
          <p:nvPr/>
        </p:nvSpPr>
        <p:spPr>
          <a:xfrm>
            <a:off x="2163826" y="3108221"/>
            <a:ext cx="4914317" cy="292388"/>
          </a:xfrm>
          <a:prstGeom prst="rect">
            <a:avLst/>
          </a:prstGeom>
        </p:spPr>
        <p:txBody>
          <a:bodyPr wrap="square" rtlCol="0">
            <a:spAutoFit/>
          </a:bodyPr>
          <a:lstStyle/>
          <a:p>
            <a:pPr algn="ctr"/>
            <a:r>
              <a:rPr lang="en-US" sz="1300" b="1" dirty="0"/>
              <a:t>Apple App Store Rating: 4.7 Stars, 3.6K Reviews </a:t>
            </a:r>
          </a:p>
        </p:txBody>
      </p:sp>
      <p:sp>
        <p:nvSpPr>
          <p:cNvPr id="5" name="TextBox 4"/>
          <p:cNvSpPr txBox="1"/>
          <p:nvPr/>
        </p:nvSpPr>
        <p:spPr>
          <a:xfrm>
            <a:off x="127917" y="6564911"/>
            <a:ext cx="7501048" cy="215444"/>
          </a:xfrm>
          <a:prstGeom prst="rect">
            <a:avLst/>
          </a:prstGeom>
        </p:spPr>
        <p:txBody>
          <a:bodyPr wrap="square" rtlCol="0">
            <a:spAutoFit/>
          </a:bodyPr>
          <a:lstStyle/>
          <a:p>
            <a:r>
              <a:rPr lang="en-US" sz="800" dirty="0"/>
              <a:t>Apple App Store Ratings and Reviews as of 12/15/17. Positioning, audience composition, content and advertising detail based on company data.</a:t>
            </a:r>
          </a:p>
        </p:txBody>
      </p:sp>
      <p:sp>
        <p:nvSpPr>
          <p:cNvPr id="34" name="TextBox 33">
            <a:extLst>
              <a:ext uri="{FF2B5EF4-FFF2-40B4-BE49-F238E27FC236}">
                <a16:creationId xmlns:a16="http://schemas.microsoft.com/office/drawing/2014/main" id="{EE65693E-2147-480F-B129-247ED36E932E}"/>
              </a:ext>
            </a:extLst>
          </p:cNvPr>
          <p:cNvSpPr txBox="1"/>
          <p:nvPr/>
        </p:nvSpPr>
        <p:spPr>
          <a:xfrm>
            <a:off x="365333" y="620389"/>
            <a:ext cx="2522093" cy="292388"/>
          </a:xfrm>
          <a:prstGeom prst="rect">
            <a:avLst/>
          </a:prstGeom>
        </p:spPr>
        <p:txBody>
          <a:bodyPr wrap="square" rtlCol="0">
            <a:spAutoFit/>
          </a:bodyPr>
          <a:lstStyle>
            <a:defPPr>
              <a:defRPr lang="en-US"/>
            </a:defPPr>
            <a:lvl1pPr algn="ctr">
              <a:defRPr sz="1300"/>
            </a:lvl1pPr>
          </a:lstStyle>
          <a:p>
            <a:r>
              <a:rPr lang="en-US" b="1" u="sng" dirty="0"/>
              <a:t>Pluto.TV Positioning</a:t>
            </a:r>
          </a:p>
        </p:txBody>
      </p:sp>
      <p:sp>
        <p:nvSpPr>
          <p:cNvPr id="35" name="Text Placeholder 4">
            <a:extLst>
              <a:ext uri="{FF2B5EF4-FFF2-40B4-BE49-F238E27FC236}">
                <a16:creationId xmlns:a16="http://schemas.microsoft.com/office/drawing/2014/main" id="{C2113880-8036-40D3-8629-F37B2C9EA163}"/>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5036864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i="1" dirty="0">
                <a:solidFill>
                  <a:schemeClr val="tx1"/>
                </a:solidFill>
              </a:rPr>
              <a:t>Top Services</a:t>
            </a:r>
            <a:r>
              <a:rPr lang="en-US" dirty="0">
                <a:solidFill>
                  <a:schemeClr val="tx1"/>
                </a:solidFill>
              </a:rPr>
              <a:t>: VUDU Movies</a:t>
            </a:r>
          </a:p>
        </p:txBody>
      </p:sp>
      <p:sp>
        <p:nvSpPr>
          <p:cNvPr id="4" name="TextBox 3"/>
          <p:cNvSpPr txBox="1"/>
          <p:nvPr/>
        </p:nvSpPr>
        <p:spPr>
          <a:xfrm>
            <a:off x="1709015" y="2648721"/>
            <a:ext cx="5725970" cy="692497"/>
          </a:xfrm>
          <a:prstGeom prst="rect">
            <a:avLst/>
          </a:prstGeom>
        </p:spPr>
        <p:txBody>
          <a:bodyPr wrap="square" rtlCol="0">
            <a:spAutoFit/>
          </a:bodyPr>
          <a:lstStyle>
            <a:defPPr>
              <a:defRPr lang="en-US"/>
            </a:defPPr>
            <a:lvl1pPr algn="ctr">
              <a:defRPr sz="1300"/>
            </a:lvl1pPr>
          </a:lstStyle>
          <a:p>
            <a:r>
              <a:rPr lang="en-US" b="1" dirty="0"/>
              <a:t>Founded: </a:t>
            </a:r>
            <a:r>
              <a:rPr lang="en-US" dirty="0"/>
              <a:t>2016</a:t>
            </a:r>
            <a:endParaRPr lang="en-US" b="1" dirty="0"/>
          </a:p>
          <a:p>
            <a:r>
              <a:rPr lang="en-US" b="1" dirty="0"/>
              <a:t>Based: </a:t>
            </a:r>
            <a:r>
              <a:rPr lang="en-US" dirty="0"/>
              <a:t>Santa Clara, CA</a:t>
            </a:r>
            <a:endParaRPr lang="en-US" b="1" dirty="0"/>
          </a:p>
          <a:p>
            <a:r>
              <a:rPr lang="en-US" b="1" dirty="0"/>
              <a:t>Website: </a:t>
            </a:r>
            <a:r>
              <a:rPr lang="en-US" dirty="0">
                <a:hlinkClick r:id="rId2"/>
              </a:rPr>
              <a:t>www.Vudu.com</a:t>
            </a:r>
            <a:endParaRPr lang="en-US" dirty="0"/>
          </a:p>
        </p:txBody>
      </p:sp>
      <p:grpSp>
        <p:nvGrpSpPr>
          <p:cNvPr id="6" name="Group 5"/>
          <p:cNvGrpSpPr/>
          <p:nvPr/>
        </p:nvGrpSpPr>
        <p:grpSpPr>
          <a:xfrm>
            <a:off x="365334" y="3714711"/>
            <a:ext cx="2694216" cy="2216727"/>
            <a:chOff x="767442" y="3388669"/>
            <a:chExt cx="2694216" cy="2438400"/>
          </a:xfrm>
        </p:grpSpPr>
        <p:sp>
          <p:nvSpPr>
            <p:cNvPr id="8" name="Rectangle 7"/>
            <p:cNvSpPr/>
            <p:nvPr/>
          </p:nvSpPr>
          <p:spPr>
            <a:xfrm>
              <a:off x="767442" y="3388669"/>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7" name="TextBox 6"/>
            <p:cNvSpPr txBox="1"/>
            <p:nvPr/>
          </p:nvSpPr>
          <p:spPr>
            <a:xfrm>
              <a:off x="813707" y="3590743"/>
              <a:ext cx="2601686" cy="321627"/>
            </a:xfrm>
            <a:prstGeom prst="rect">
              <a:avLst/>
            </a:prstGeom>
          </p:spPr>
          <p:txBody>
            <a:bodyPr wrap="square" rtlCol="0">
              <a:spAutoFit/>
            </a:bodyPr>
            <a:lstStyle>
              <a:defPPr>
                <a:defRPr lang="en-US"/>
              </a:defPPr>
              <a:lvl1pPr algn="ctr">
                <a:defRPr sz="1300" b="1"/>
              </a:lvl1pPr>
            </a:lstStyle>
            <a:p>
              <a:r>
                <a:rPr lang="en-US" u="sng" dirty="0"/>
                <a:t>Audience Composition</a:t>
              </a:r>
            </a:p>
          </p:txBody>
        </p:sp>
      </p:grpSp>
      <p:grpSp>
        <p:nvGrpSpPr>
          <p:cNvPr id="9" name="Group 8"/>
          <p:cNvGrpSpPr/>
          <p:nvPr/>
        </p:nvGrpSpPr>
        <p:grpSpPr>
          <a:xfrm>
            <a:off x="3224892" y="3714711"/>
            <a:ext cx="2694216" cy="2216727"/>
            <a:chOff x="3224892" y="3464174"/>
            <a:chExt cx="2694216" cy="2438400"/>
          </a:xfrm>
        </p:grpSpPr>
        <p:sp>
          <p:nvSpPr>
            <p:cNvPr id="11" name="Rectangle 10"/>
            <p:cNvSpPr/>
            <p:nvPr/>
          </p:nvSpPr>
          <p:spPr>
            <a:xfrm>
              <a:off x="3224892" y="3464174"/>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0" name="TextBox 9"/>
            <p:cNvSpPr txBox="1"/>
            <p:nvPr/>
          </p:nvSpPr>
          <p:spPr>
            <a:xfrm>
              <a:off x="3271157" y="3633591"/>
              <a:ext cx="2601686" cy="321627"/>
            </a:xfrm>
            <a:prstGeom prst="rect">
              <a:avLst/>
            </a:prstGeom>
          </p:spPr>
          <p:txBody>
            <a:bodyPr wrap="square" rtlCol="0">
              <a:spAutoFit/>
            </a:bodyPr>
            <a:lstStyle>
              <a:defPPr>
                <a:defRPr lang="en-US"/>
              </a:defPPr>
              <a:lvl1pPr algn="ctr">
                <a:defRPr sz="1300" b="1"/>
              </a:lvl1pPr>
            </a:lstStyle>
            <a:p>
              <a:r>
                <a:rPr lang="en-US" u="sng" dirty="0"/>
                <a:t>Content</a:t>
              </a:r>
            </a:p>
          </p:txBody>
        </p:sp>
      </p:grpSp>
      <p:grpSp>
        <p:nvGrpSpPr>
          <p:cNvPr id="12" name="Group 11"/>
          <p:cNvGrpSpPr/>
          <p:nvPr/>
        </p:nvGrpSpPr>
        <p:grpSpPr>
          <a:xfrm>
            <a:off x="6025243" y="3714711"/>
            <a:ext cx="2694216" cy="2216727"/>
            <a:chOff x="6025243" y="3464174"/>
            <a:chExt cx="2694216" cy="2438400"/>
          </a:xfrm>
        </p:grpSpPr>
        <p:sp>
          <p:nvSpPr>
            <p:cNvPr id="14" name="Rectangle 13"/>
            <p:cNvSpPr/>
            <p:nvPr/>
          </p:nvSpPr>
          <p:spPr>
            <a:xfrm>
              <a:off x="6025243" y="3464174"/>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ysClr val="windowText" lastClr="000000"/>
                  </a:solidFill>
                </a:ln>
                <a:noFill/>
              </a:endParaRPr>
            </a:p>
          </p:txBody>
        </p:sp>
        <p:sp>
          <p:nvSpPr>
            <p:cNvPr id="13" name="TextBox 12"/>
            <p:cNvSpPr txBox="1"/>
            <p:nvPr/>
          </p:nvSpPr>
          <p:spPr>
            <a:xfrm>
              <a:off x="6071508" y="3633591"/>
              <a:ext cx="2601686" cy="321627"/>
            </a:xfrm>
            <a:prstGeom prst="rect">
              <a:avLst/>
            </a:prstGeom>
          </p:spPr>
          <p:txBody>
            <a:bodyPr wrap="square" rtlCol="0">
              <a:spAutoFit/>
            </a:bodyPr>
            <a:lstStyle>
              <a:defPPr>
                <a:defRPr lang="en-US"/>
              </a:defPPr>
              <a:lvl1pPr algn="ctr">
                <a:defRPr sz="1300" b="1"/>
              </a:lvl1pPr>
            </a:lstStyle>
            <a:p>
              <a:r>
                <a:rPr lang="en-US" u="sng" dirty="0"/>
                <a:t>Advertising</a:t>
              </a:r>
            </a:p>
          </p:txBody>
        </p:sp>
      </p:grpSp>
      <p:sp>
        <p:nvSpPr>
          <p:cNvPr id="15" name="TextBox 14"/>
          <p:cNvSpPr txBox="1"/>
          <p:nvPr/>
        </p:nvSpPr>
        <p:spPr>
          <a:xfrm>
            <a:off x="6164368" y="4088380"/>
            <a:ext cx="2415965" cy="1615827"/>
          </a:xfrm>
          <a:prstGeom prst="rect">
            <a:avLst/>
          </a:prstGeom>
        </p:spPr>
        <p:txBody>
          <a:bodyPr wrap="square" rtlCol="0">
            <a:spAutoFit/>
          </a:bodyPr>
          <a:lstStyle/>
          <a:p>
            <a:pPr algn="ctr"/>
            <a:r>
              <a:rPr lang="en-US" sz="1100" dirty="0"/>
              <a:t>Pre- and mid-roll advertising. They have some partnerships with movie studios to get content. Ads are sold directly by the service or through ad networks.</a:t>
            </a:r>
          </a:p>
          <a:p>
            <a:pPr algn="ctr"/>
            <a:endParaRPr lang="en-US" sz="1100" dirty="0"/>
          </a:p>
          <a:p>
            <a:pPr algn="ctr"/>
            <a:r>
              <a:rPr lang="en-US" sz="1100" dirty="0"/>
              <a:t>Recently partnered with company called </a:t>
            </a:r>
            <a:r>
              <a:rPr lang="en-US" sz="1100" dirty="0">
                <a:hlinkClick r:id="rId3"/>
              </a:rPr>
              <a:t>SpotX </a:t>
            </a:r>
            <a:r>
              <a:rPr lang="en-US" sz="1100" dirty="0"/>
              <a:t>to power their programmatic system. </a:t>
            </a:r>
          </a:p>
        </p:txBody>
      </p:sp>
      <p:pic>
        <p:nvPicPr>
          <p:cNvPr id="9217"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2210" y="903117"/>
            <a:ext cx="2742841" cy="17369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197903" y="1186839"/>
            <a:ext cx="4382429" cy="1169551"/>
          </a:xfrm>
          <a:prstGeom prst="rect">
            <a:avLst/>
          </a:prstGeom>
        </p:spPr>
        <p:txBody>
          <a:bodyPr wrap="square" rtlCol="0">
            <a:spAutoFit/>
          </a:bodyPr>
          <a:lstStyle/>
          <a:p>
            <a:pPr algn="ctr"/>
            <a:r>
              <a:rPr lang="en-US" sz="1400" dirty="0">
                <a:hlinkClick r:id="rId5"/>
              </a:rPr>
              <a:t>Vudu was bought by Walmart in 2010. Walmart has since created “Vudu Movies on Us” as a way to break into the on-demand streaming market. They cite that 42% of U.S. consumers prefer to stream free ad-supported movies and TV</a:t>
            </a:r>
            <a:r>
              <a:rPr lang="en-US" sz="1400" dirty="0"/>
              <a:t>.</a:t>
            </a:r>
            <a:endParaRPr lang="en-US" sz="1300" dirty="0">
              <a:solidFill>
                <a:srgbClr val="3775A2"/>
              </a:solidFill>
            </a:endParaRPr>
          </a:p>
        </p:txBody>
      </p:sp>
      <p:sp>
        <p:nvSpPr>
          <p:cNvPr id="17" name="TextBox 16"/>
          <p:cNvSpPr txBox="1"/>
          <p:nvPr/>
        </p:nvSpPr>
        <p:spPr>
          <a:xfrm>
            <a:off x="3364017" y="4093493"/>
            <a:ext cx="2415965" cy="1754326"/>
          </a:xfrm>
          <a:prstGeom prst="rect">
            <a:avLst/>
          </a:prstGeom>
        </p:spPr>
        <p:txBody>
          <a:bodyPr wrap="square" rtlCol="0">
            <a:spAutoFit/>
          </a:bodyPr>
          <a:lstStyle/>
          <a:p>
            <a:pPr algn="ctr"/>
            <a:r>
              <a:rPr lang="en-US" sz="1200" dirty="0"/>
              <a:t>Library includes critically-acclaimed films, family-friendly features, date night movies, thrillers, documentaries, etc. Offers more than 3,000 HD movies for free. Original titles included “Mad Max”, “True Grit”, “</a:t>
            </a:r>
            <a:r>
              <a:rPr lang="en-US" sz="1200" dirty="0" err="1"/>
              <a:t>Abudction</a:t>
            </a:r>
            <a:r>
              <a:rPr lang="en-US" sz="1200" dirty="0"/>
              <a:t>” and “School of Rock”</a:t>
            </a:r>
          </a:p>
        </p:txBody>
      </p:sp>
      <p:sp>
        <p:nvSpPr>
          <p:cNvPr id="18" name="TextBox 17"/>
          <p:cNvSpPr txBox="1"/>
          <p:nvPr/>
        </p:nvSpPr>
        <p:spPr>
          <a:xfrm>
            <a:off x="504459" y="4212471"/>
            <a:ext cx="2415965" cy="1292662"/>
          </a:xfrm>
          <a:prstGeom prst="rect">
            <a:avLst/>
          </a:prstGeom>
        </p:spPr>
        <p:txBody>
          <a:bodyPr wrap="square" rtlCol="0">
            <a:spAutoFit/>
          </a:bodyPr>
          <a:lstStyle/>
          <a:p>
            <a:pPr algn="ctr"/>
            <a:r>
              <a:rPr lang="en-US" sz="1300" dirty="0">
                <a:hlinkClick r:id="rId6"/>
              </a:rPr>
              <a:t>Competing for users of other free ad-supported video platforms like Yahoo View (home of content from what was formerly Hulu’s free service) and Sony Crackle.</a:t>
            </a:r>
            <a:endParaRPr lang="en-US" sz="1300" dirty="0"/>
          </a:p>
        </p:txBody>
      </p:sp>
      <p:pic>
        <p:nvPicPr>
          <p:cNvPr id="2050" name="Picture 2" descr="Image result for vudu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7732" y="309251"/>
            <a:ext cx="1091727" cy="30186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27916" y="6564911"/>
            <a:ext cx="7393471" cy="215444"/>
          </a:xfrm>
          <a:prstGeom prst="rect">
            <a:avLst/>
          </a:prstGeom>
        </p:spPr>
        <p:txBody>
          <a:bodyPr wrap="square" rtlCol="0">
            <a:spAutoFit/>
          </a:bodyPr>
          <a:lstStyle/>
          <a:p>
            <a:r>
              <a:rPr lang="en-US" sz="800" dirty="0"/>
              <a:t>Apple App Store Ratings and Reviews as of 12/15/17. Positioning, audience composition, content and advertising detail based on company data.</a:t>
            </a:r>
          </a:p>
        </p:txBody>
      </p:sp>
      <p:sp>
        <p:nvSpPr>
          <p:cNvPr id="21" name="TextBox 20"/>
          <p:cNvSpPr txBox="1"/>
          <p:nvPr/>
        </p:nvSpPr>
        <p:spPr>
          <a:xfrm>
            <a:off x="2163826" y="3387621"/>
            <a:ext cx="4914317" cy="292388"/>
          </a:xfrm>
          <a:prstGeom prst="rect">
            <a:avLst/>
          </a:prstGeom>
        </p:spPr>
        <p:txBody>
          <a:bodyPr wrap="square" rtlCol="0">
            <a:spAutoFit/>
          </a:bodyPr>
          <a:lstStyle/>
          <a:p>
            <a:pPr algn="ctr"/>
            <a:r>
              <a:rPr lang="en-US" sz="1300" b="1" dirty="0"/>
              <a:t>Apple App Store Rating: 2.4 Stars, 661 Reviews</a:t>
            </a:r>
          </a:p>
        </p:txBody>
      </p:sp>
      <p:sp>
        <p:nvSpPr>
          <p:cNvPr id="22" name="Text Placeholder 4">
            <a:extLst>
              <a:ext uri="{FF2B5EF4-FFF2-40B4-BE49-F238E27FC236}">
                <a16:creationId xmlns:a16="http://schemas.microsoft.com/office/drawing/2014/main" id="{FC18FD29-A92C-40D2-A62E-735CE3EBF209}"/>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2479953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Directory</a:t>
            </a:r>
          </a:p>
        </p:txBody>
      </p:sp>
      <p:sp>
        <p:nvSpPr>
          <p:cNvPr id="5" name="TextBox 4">
            <a:extLst>
              <a:ext uri="{FF2B5EF4-FFF2-40B4-BE49-F238E27FC236}">
                <a16:creationId xmlns:a16="http://schemas.microsoft.com/office/drawing/2014/main" id="{251A57DC-E276-4403-975B-5743E41FF035}"/>
              </a:ext>
            </a:extLst>
          </p:cNvPr>
          <p:cNvSpPr txBox="1"/>
          <p:nvPr/>
        </p:nvSpPr>
        <p:spPr>
          <a:xfrm>
            <a:off x="1036337" y="1230878"/>
            <a:ext cx="6729271" cy="4785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0" dirty="0">
                <a:solidFill>
                  <a:prstClr val="black"/>
                </a:solidFill>
                <a:latin typeface="Trebuchet MS" panose="020B0603020202020204" pitchFamily="34" charset="0"/>
              </a:rPr>
              <a:t>Summary</a:t>
            </a:r>
            <a:r>
              <a:rPr kumimoji="0" lang="en-US" sz="18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kern="0" dirty="0">
              <a:solidFill>
                <a:prstClr val="black"/>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OTT Video Ecosystem Overview			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Definition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Access Points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OTT Video Landscape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Ad-Supported OTT Video Ecosystem Detail		7-91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Ad-Supported OTT Video Ecosystem		8-10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Ad-Supported OTT Video Services			11-25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Ad-Supported OTT Devices			26-47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1100" b="0" i="1"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Overview				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Internet Streaming Players			28-37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Smart / Connected TVs			38-42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Game Consoles			43-47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1400" b="0" i="0" u="none" strike="noStrike" kern="0" cap="none" spc="0" normalizeH="0" baseline="0" noProof="0" dirty="0" err="1">
                <a:ln>
                  <a:noFill/>
                </a:ln>
                <a:solidFill>
                  <a:prstClr val="black"/>
                </a:solidFill>
                <a:effectLst/>
                <a:uLnTx/>
                <a:uFillTx/>
                <a:latin typeface="Trebuchet MS" panose="020B0603020202020204" pitchFamily="34" charset="0"/>
                <a:ea typeface="+mn-ea"/>
                <a:cs typeface="+mn-cs"/>
              </a:rPr>
              <a:t>vMVPDs</a:t>
            </a: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48-67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	Ad-Tech Networks &amp; Platforms (SSPs / DSPs)		68-91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rPr>
              <a:t>Contact Information				92</a:t>
            </a:r>
            <a:endParaRPr kumimoji="0" lang="en-US" sz="1400" b="1" i="0" u="none" strike="noStrike" kern="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4" name="Text Placeholder 4">
            <a:extLst>
              <a:ext uri="{FF2B5EF4-FFF2-40B4-BE49-F238E27FC236}">
                <a16:creationId xmlns:a16="http://schemas.microsoft.com/office/drawing/2014/main" id="{0A540015-CF89-4160-B196-B97FE35B45FB}"/>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798843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334" y="4296961"/>
            <a:ext cx="2694216" cy="166545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1" name="Rectangle 10"/>
          <p:cNvSpPr/>
          <p:nvPr/>
        </p:nvSpPr>
        <p:spPr>
          <a:xfrm>
            <a:off x="3224892" y="4296961"/>
            <a:ext cx="2694216" cy="166545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4" name="Rectangle 13"/>
          <p:cNvSpPr/>
          <p:nvPr/>
        </p:nvSpPr>
        <p:spPr>
          <a:xfrm>
            <a:off x="6025243" y="4296961"/>
            <a:ext cx="2694216" cy="166545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7" name="TextBox 16"/>
          <p:cNvSpPr txBox="1"/>
          <p:nvPr/>
        </p:nvSpPr>
        <p:spPr>
          <a:xfrm>
            <a:off x="6164369" y="4372292"/>
            <a:ext cx="2415965" cy="1569660"/>
          </a:xfrm>
          <a:prstGeom prst="rect">
            <a:avLst/>
          </a:prstGeom>
        </p:spPr>
        <p:txBody>
          <a:bodyPr wrap="square" rtlCol="0">
            <a:spAutoFit/>
          </a:bodyPr>
          <a:lstStyle/>
          <a:p>
            <a:pPr algn="ctr"/>
            <a:endParaRPr lang="en-US" sz="1200" dirty="0"/>
          </a:p>
          <a:p>
            <a:pPr algn="ctr"/>
            <a:r>
              <a:rPr lang="en-US" sz="1200" dirty="0">
                <a:hlinkClick r:id="rId2"/>
              </a:rPr>
              <a:t>Ad-breaks are similar to Hulu or traditional linear TV, ranging from 15 seconds to 2 minutes.</a:t>
            </a:r>
            <a:r>
              <a:rPr lang="en-US" sz="1200" dirty="0"/>
              <a:t> Ads are sold directly by the service or through ad networks.</a:t>
            </a:r>
          </a:p>
          <a:p>
            <a:pPr algn="ctr"/>
            <a:r>
              <a:rPr lang="en-US" sz="1200" dirty="0">
                <a:hlinkClick r:id="rId3"/>
              </a:rPr>
              <a:t>They also work with Brightline to provide interactive ads. </a:t>
            </a:r>
            <a:endParaRPr lang="en-US" sz="1200" dirty="0"/>
          </a:p>
        </p:txBody>
      </p:sp>
      <p:sp>
        <p:nvSpPr>
          <p:cNvPr id="2" name="Title 1"/>
          <p:cNvSpPr>
            <a:spLocks noGrp="1"/>
          </p:cNvSpPr>
          <p:nvPr>
            <p:ph type="ctrTitle"/>
          </p:nvPr>
        </p:nvSpPr>
        <p:spPr>
          <a:xfrm>
            <a:off x="161636" y="460183"/>
            <a:ext cx="8805334" cy="442934"/>
          </a:xfrm>
        </p:spPr>
        <p:txBody>
          <a:bodyPr/>
          <a:lstStyle/>
          <a:p>
            <a:r>
              <a:rPr lang="en-US" i="1" dirty="0">
                <a:solidFill>
                  <a:schemeClr val="tx1"/>
                </a:solidFill>
              </a:rPr>
              <a:t>Top Services</a:t>
            </a:r>
            <a:r>
              <a:rPr lang="en-US" dirty="0">
                <a:solidFill>
                  <a:schemeClr val="tx1"/>
                </a:solidFill>
              </a:rPr>
              <a:t>: </a:t>
            </a:r>
            <a:r>
              <a:rPr lang="en-US" dirty="0" err="1">
                <a:solidFill>
                  <a:schemeClr val="tx1"/>
                </a:solidFill>
              </a:rPr>
              <a:t>Tubi</a:t>
            </a:r>
            <a:r>
              <a:rPr lang="en-US" dirty="0">
                <a:solidFill>
                  <a:schemeClr val="tx1"/>
                </a:solidFill>
              </a:rPr>
              <a:t> TV</a:t>
            </a:r>
          </a:p>
        </p:txBody>
      </p:sp>
      <p:sp>
        <p:nvSpPr>
          <p:cNvPr id="4" name="TextBox 3"/>
          <p:cNvSpPr txBox="1"/>
          <p:nvPr/>
        </p:nvSpPr>
        <p:spPr>
          <a:xfrm>
            <a:off x="1107788" y="2472344"/>
            <a:ext cx="6928424" cy="892552"/>
          </a:xfrm>
          <a:prstGeom prst="rect">
            <a:avLst/>
          </a:prstGeom>
        </p:spPr>
        <p:txBody>
          <a:bodyPr wrap="square" rtlCol="0">
            <a:spAutoFit/>
          </a:bodyPr>
          <a:lstStyle>
            <a:defPPr>
              <a:defRPr lang="en-US"/>
            </a:defPPr>
            <a:lvl1pPr algn="ctr">
              <a:defRPr sz="1300"/>
            </a:lvl1pPr>
          </a:lstStyle>
          <a:p>
            <a:r>
              <a:rPr lang="en-US" b="1" dirty="0"/>
              <a:t>Founded: </a:t>
            </a:r>
            <a:r>
              <a:rPr lang="en-US" dirty="0"/>
              <a:t>2014</a:t>
            </a:r>
            <a:endParaRPr lang="en-US" b="1" dirty="0"/>
          </a:p>
          <a:p>
            <a:r>
              <a:rPr lang="en-US" b="1" dirty="0"/>
              <a:t>Based: </a:t>
            </a:r>
            <a:r>
              <a:rPr lang="en-US" dirty="0"/>
              <a:t>San Francisco, CA</a:t>
            </a:r>
            <a:endParaRPr lang="en-US" b="1" dirty="0"/>
          </a:p>
          <a:p>
            <a:r>
              <a:rPr lang="en-US" b="1" dirty="0">
                <a:hlinkClick r:id="rId4"/>
              </a:rPr>
              <a:t>Advertising Revenue</a:t>
            </a:r>
            <a:r>
              <a:rPr lang="en-US" b="1" dirty="0"/>
              <a:t>: </a:t>
            </a:r>
            <a:r>
              <a:rPr lang="en-US" dirty="0"/>
              <a:t>Since 2014, online video ad sales have increased 20% annually</a:t>
            </a:r>
            <a:endParaRPr lang="en-US" b="1" dirty="0"/>
          </a:p>
          <a:p>
            <a:r>
              <a:rPr lang="en-US" b="1" dirty="0"/>
              <a:t>Website: </a:t>
            </a:r>
            <a:r>
              <a:rPr lang="en-US" dirty="0">
                <a:hlinkClick r:id="rId5"/>
              </a:rPr>
              <a:t>www.tubitv.com</a:t>
            </a:r>
            <a:r>
              <a:rPr lang="en-US" dirty="0"/>
              <a:t> </a:t>
            </a:r>
            <a:r>
              <a:rPr lang="en-US" b="1" dirty="0"/>
              <a:t> </a:t>
            </a:r>
          </a:p>
        </p:txBody>
      </p:sp>
      <p:sp>
        <p:nvSpPr>
          <p:cNvPr id="7" name="TextBox 6"/>
          <p:cNvSpPr txBox="1"/>
          <p:nvPr/>
        </p:nvSpPr>
        <p:spPr>
          <a:xfrm>
            <a:off x="411599" y="4310290"/>
            <a:ext cx="2601686" cy="219675"/>
          </a:xfrm>
          <a:prstGeom prst="rect">
            <a:avLst/>
          </a:prstGeom>
        </p:spPr>
        <p:txBody>
          <a:bodyPr wrap="square" rtlCol="0">
            <a:spAutoFit/>
          </a:bodyPr>
          <a:lstStyle>
            <a:defPPr>
              <a:defRPr lang="en-US"/>
            </a:defPPr>
            <a:lvl1pPr algn="ctr">
              <a:defRPr sz="1300" b="1"/>
            </a:lvl1pPr>
          </a:lstStyle>
          <a:p>
            <a:r>
              <a:rPr lang="en-US" dirty="0">
                <a:hlinkClick r:id="rId2"/>
              </a:rPr>
              <a:t>Audience Composition</a:t>
            </a:r>
            <a:endParaRPr lang="en-US" dirty="0"/>
          </a:p>
        </p:txBody>
      </p:sp>
      <p:sp>
        <p:nvSpPr>
          <p:cNvPr id="10" name="TextBox 9"/>
          <p:cNvSpPr txBox="1"/>
          <p:nvPr/>
        </p:nvSpPr>
        <p:spPr>
          <a:xfrm>
            <a:off x="3271157" y="4310290"/>
            <a:ext cx="2601686" cy="292388"/>
          </a:xfrm>
          <a:prstGeom prst="rect">
            <a:avLst/>
          </a:prstGeom>
        </p:spPr>
        <p:txBody>
          <a:bodyPr wrap="square" rtlCol="0">
            <a:spAutoFit/>
          </a:bodyPr>
          <a:lstStyle>
            <a:defPPr>
              <a:defRPr lang="en-US"/>
            </a:defPPr>
            <a:lvl1pPr algn="ctr">
              <a:defRPr sz="1300" b="1"/>
            </a:lvl1pPr>
          </a:lstStyle>
          <a:p>
            <a:r>
              <a:rPr lang="en-US" u="sng" dirty="0"/>
              <a:t>Content</a:t>
            </a:r>
          </a:p>
        </p:txBody>
      </p:sp>
      <p:sp>
        <p:nvSpPr>
          <p:cNvPr id="13" name="TextBox 12"/>
          <p:cNvSpPr txBox="1"/>
          <p:nvPr/>
        </p:nvSpPr>
        <p:spPr>
          <a:xfrm>
            <a:off x="6071508" y="4310290"/>
            <a:ext cx="2601686" cy="292388"/>
          </a:xfrm>
          <a:prstGeom prst="rect">
            <a:avLst/>
          </a:prstGeom>
        </p:spPr>
        <p:txBody>
          <a:bodyPr wrap="square" rtlCol="0">
            <a:spAutoFit/>
          </a:bodyPr>
          <a:lstStyle>
            <a:defPPr>
              <a:defRPr lang="en-US"/>
            </a:defPPr>
            <a:lvl1pPr algn="ctr">
              <a:defRPr sz="1300" b="1"/>
            </a:lvl1pPr>
          </a:lstStyle>
          <a:p>
            <a:r>
              <a:rPr lang="en-US" u="sng" dirty="0"/>
              <a:t>Advertising</a:t>
            </a:r>
          </a:p>
        </p:txBody>
      </p:sp>
      <p:pic>
        <p:nvPicPr>
          <p:cNvPr id="8193" name="Picture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57082" y="1145977"/>
            <a:ext cx="2726683" cy="13249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Box 14"/>
          <p:cNvSpPr txBox="1"/>
          <p:nvPr/>
        </p:nvSpPr>
        <p:spPr>
          <a:xfrm>
            <a:off x="504459" y="4426555"/>
            <a:ext cx="2415965" cy="1492716"/>
          </a:xfrm>
          <a:prstGeom prst="rect">
            <a:avLst/>
          </a:prstGeom>
        </p:spPr>
        <p:txBody>
          <a:bodyPr wrap="square" rtlCol="0">
            <a:spAutoFit/>
          </a:bodyPr>
          <a:lstStyle/>
          <a:p>
            <a:pPr algn="ctr"/>
            <a:endParaRPr lang="en-US" sz="1300" dirty="0"/>
          </a:p>
          <a:p>
            <a:pPr algn="ctr"/>
            <a:r>
              <a:rPr lang="en-US" sz="1300" u="sng" dirty="0"/>
              <a:t>Their goal is to target cord-cutters.</a:t>
            </a:r>
            <a:r>
              <a:rPr lang="en-US" sz="1300" dirty="0"/>
              <a:t> Users are said to be mostly tech-savvy Millennials with a household income of $100K. Evenly split between men and women. </a:t>
            </a:r>
          </a:p>
        </p:txBody>
      </p:sp>
      <p:sp>
        <p:nvSpPr>
          <p:cNvPr id="16" name="TextBox 15"/>
          <p:cNvSpPr txBox="1"/>
          <p:nvPr/>
        </p:nvSpPr>
        <p:spPr>
          <a:xfrm>
            <a:off x="3364017" y="4565509"/>
            <a:ext cx="2415965" cy="1092607"/>
          </a:xfrm>
          <a:prstGeom prst="rect">
            <a:avLst/>
          </a:prstGeom>
        </p:spPr>
        <p:txBody>
          <a:bodyPr wrap="square" rtlCol="0">
            <a:spAutoFit/>
          </a:bodyPr>
          <a:lstStyle/>
          <a:p>
            <a:pPr algn="ctr"/>
            <a:endParaRPr lang="en-US" sz="1300" dirty="0"/>
          </a:p>
          <a:p>
            <a:pPr algn="ctr"/>
            <a:r>
              <a:rPr lang="en-US" sz="1300" dirty="0"/>
              <a:t>Library offers content from over 200 partners, including </a:t>
            </a:r>
            <a:r>
              <a:rPr lang="en-US" sz="1300" b="1" dirty="0"/>
              <a:t>Lionsgate, MGM, Paramount and Starz.</a:t>
            </a:r>
            <a:endParaRPr lang="en-US" sz="900" b="1" i="1" dirty="0"/>
          </a:p>
        </p:txBody>
      </p:sp>
      <p:sp>
        <p:nvSpPr>
          <p:cNvPr id="3" name="TextBox 2"/>
          <p:cNvSpPr txBox="1"/>
          <p:nvPr/>
        </p:nvSpPr>
        <p:spPr>
          <a:xfrm>
            <a:off x="4571999" y="1223685"/>
            <a:ext cx="3810001" cy="1169551"/>
          </a:xfrm>
          <a:prstGeom prst="rect">
            <a:avLst/>
          </a:prstGeom>
          <a:solidFill>
            <a:schemeClr val="bg1"/>
          </a:solidFill>
          <a:ln>
            <a:solidFill>
              <a:schemeClr val="tx1"/>
            </a:solidFill>
          </a:ln>
        </p:spPr>
        <p:txBody>
          <a:bodyPr wrap="square" rtlCol="0">
            <a:spAutoFit/>
          </a:bodyPr>
          <a:lstStyle/>
          <a:p>
            <a:pPr algn="ctr"/>
            <a:r>
              <a:rPr lang="en-US" sz="1400" dirty="0"/>
              <a:t>Watch amazing movies and TV shows for free. No subscription fees, and no credit cards. Just thousands of hours of streaming video content from studios like </a:t>
            </a:r>
            <a:r>
              <a:rPr lang="en-US" sz="1400" b="1" dirty="0"/>
              <a:t>Paramount, Lionsgate, MGM</a:t>
            </a:r>
            <a:r>
              <a:rPr lang="en-US" sz="1400" dirty="0"/>
              <a:t>, and more.</a:t>
            </a:r>
            <a:endParaRPr lang="en-US" sz="1300" dirty="0">
              <a:solidFill>
                <a:srgbClr val="3775A2"/>
              </a:solidFill>
            </a:endParaRPr>
          </a:p>
        </p:txBody>
      </p:sp>
      <p:pic>
        <p:nvPicPr>
          <p:cNvPr id="3074" name="Picture 2" descr="Image result for tubi tv logo"/>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50643" y="86228"/>
            <a:ext cx="1429691" cy="74790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27917" y="6590311"/>
            <a:ext cx="7483118" cy="215444"/>
          </a:xfrm>
          <a:prstGeom prst="rect">
            <a:avLst/>
          </a:prstGeom>
        </p:spPr>
        <p:txBody>
          <a:bodyPr wrap="square" rtlCol="0">
            <a:spAutoFit/>
          </a:bodyPr>
          <a:lstStyle/>
          <a:p>
            <a:r>
              <a:rPr lang="en-US" sz="800" dirty="0"/>
              <a:t>Apple App Store Ratings and Reviews as of 12/15/17. Positioning, audience composition, content and advertising detail based on company data.</a:t>
            </a:r>
          </a:p>
        </p:txBody>
      </p:sp>
      <p:sp>
        <p:nvSpPr>
          <p:cNvPr id="20" name="TextBox 19"/>
          <p:cNvSpPr txBox="1"/>
          <p:nvPr/>
        </p:nvSpPr>
        <p:spPr>
          <a:xfrm>
            <a:off x="2114841" y="3383571"/>
            <a:ext cx="4914317" cy="292388"/>
          </a:xfrm>
          <a:prstGeom prst="rect">
            <a:avLst/>
          </a:prstGeom>
        </p:spPr>
        <p:txBody>
          <a:bodyPr wrap="square" rtlCol="0">
            <a:spAutoFit/>
          </a:bodyPr>
          <a:lstStyle/>
          <a:p>
            <a:pPr algn="ctr"/>
            <a:r>
              <a:rPr lang="en-US" sz="1300" b="1" dirty="0"/>
              <a:t>Apple App Store Rating: 4.5 Stars, 2.9K Reviews </a:t>
            </a:r>
          </a:p>
        </p:txBody>
      </p:sp>
      <p:sp>
        <p:nvSpPr>
          <p:cNvPr id="18" name="TextBox 17"/>
          <p:cNvSpPr txBox="1"/>
          <p:nvPr/>
        </p:nvSpPr>
        <p:spPr>
          <a:xfrm>
            <a:off x="1828457" y="3647903"/>
            <a:ext cx="5487086" cy="600164"/>
          </a:xfrm>
          <a:prstGeom prst="rect">
            <a:avLst/>
          </a:prstGeom>
        </p:spPr>
        <p:txBody>
          <a:bodyPr wrap="square" rtlCol="0">
            <a:spAutoFit/>
          </a:bodyPr>
          <a:lstStyle/>
          <a:p>
            <a:pPr algn="ctr"/>
            <a:r>
              <a:rPr lang="en-US" sz="1100" b="1" dirty="0"/>
              <a:t>On TV: </a:t>
            </a:r>
            <a:r>
              <a:rPr lang="en-US" sz="1100" i="1" u="sng" dirty="0"/>
              <a:t>“Advertisers get to reach an audience they can no longer reach through traditional TV commercials  – the cord cutters and cord nevers of the world,” explains [Founder and CEO, Farhad] Massoudi. “That’s a big deal,” he says.</a:t>
            </a:r>
          </a:p>
        </p:txBody>
      </p:sp>
      <p:sp>
        <p:nvSpPr>
          <p:cNvPr id="22" name="TextBox 21">
            <a:extLst>
              <a:ext uri="{FF2B5EF4-FFF2-40B4-BE49-F238E27FC236}">
                <a16:creationId xmlns:a16="http://schemas.microsoft.com/office/drawing/2014/main" id="{F275DC45-8375-4E8A-97D2-8B3A859FFC47}"/>
              </a:ext>
            </a:extLst>
          </p:cNvPr>
          <p:cNvSpPr txBox="1"/>
          <p:nvPr/>
        </p:nvSpPr>
        <p:spPr>
          <a:xfrm>
            <a:off x="4572000" y="933506"/>
            <a:ext cx="3810000" cy="292388"/>
          </a:xfrm>
          <a:prstGeom prst="rect">
            <a:avLst/>
          </a:prstGeom>
        </p:spPr>
        <p:txBody>
          <a:bodyPr wrap="square" rtlCol="0">
            <a:spAutoFit/>
          </a:bodyPr>
          <a:lstStyle>
            <a:defPPr>
              <a:defRPr lang="en-US"/>
            </a:defPPr>
            <a:lvl1pPr algn="ctr">
              <a:defRPr sz="1300"/>
            </a:lvl1pPr>
          </a:lstStyle>
          <a:p>
            <a:r>
              <a:rPr lang="en-US" b="1" u="sng" dirty="0" err="1"/>
              <a:t>Tubi</a:t>
            </a:r>
            <a:r>
              <a:rPr lang="en-US" b="1" u="sng" dirty="0"/>
              <a:t> Positioning</a:t>
            </a:r>
          </a:p>
        </p:txBody>
      </p:sp>
      <p:sp>
        <p:nvSpPr>
          <p:cNvPr id="21" name="Text Placeholder 4">
            <a:extLst>
              <a:ext uri="{FF2B5EF4-FFF2-40B4-BE49-F238E27FC236}">
                <a16:creationId xmlns:a16="http://schemas.microsoft.com/office/drawing/2014/main" id="{64BB3D43-EEAB-49BD-A73C-89B46A33A1B0}"/>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898587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65334" y="4112092"/>
            <a:ext cx="2694216" cy="183200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1" name="Rectangle 10"/>
          <p:cNvSpPr/>
          <p:nvPr/>
        </p:nvSpPr>
        <p:spPr>
          <a:xfrm>
            <a:off x="3224892" y="4112092"/>
            <a:ext cx="2694216" cy="183200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4" name="Rectangle 13"/>
          <p:cNvSpPr/>
          <p:nvPr/>
        </p:nvSpPr>
        <p:spPr>
          <a:xfrm>
            <a:off x="6025243" y="4112092"/>
            <a:ext cx="2694216" cy="183200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2" name="Title 1"/>
          <p:cNvSpPr>
            <a:spLocks noGrp="1"/>
          </p:cNvSpPr>
          <p:nvPr>
            <p:ph type="ctrTitle"/>
          </p:nvPr>
        </p:nvSpPr>
        <p:spPr>
          <a:xfrm>
            <a:off x="161636" y="370928"/>
            <a:ext cx="8805334" cy="442934"/>
          </a:xfrm>
        </p:spPr>
        <p:txBody>
          <a:bodyPr/>
          <a:lstStyle/>
          <a:p>
            <a:r>
              <a:rPr lang="en-US" i="1" dirty="0">
                <a:solidFill>
                  <a:schemeClr val="tx1"/>
                </a:solidFill>
              </a:rPr>
              <a:t>Top Services</a:t>
            </a:r>
            <a:r>
              <a:rPr lang="en-US" dirty="0">
                <a:solidFill>
                  <a:schemeClr val="tx1"/>
                </a:solidFill>
              </a:rPr>
              <a:t>: Crunchyroll</a:t>
            </a:r>
          </a:p>
        </p:txBody>
      </p:sp>
      <p:sp>
        <p:nvSpPr>
          <p:cNvPr id="4" name="TextBox 3"/>
          <p:cNvSpPr txBox="1"/>
          <p:nvPr/>
        </p:nvSpPr>
        <p:spPr>
          <a:xfrm>
            <a:off x="3236397" y="3170813"/>
            <a:ext cx="2671206" cy="646331"/>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2006</a:t>
            </a:r>
            <a:endParaRPr lang="en-US" sz="1200" b="1" dirty="0"/>
          </a:p>
          <a:p>
            <a:r>
              <a:rPr lang="en-US" sz="1200" b="1" dirty="0"/>
              <a:t>Based: </a:t>
            </a:r>
            <a:r>
              <a:rPr lang="en-US" sz="1200" dirty="0"/>
              <a:t>San Francisco, CA</a:t>
            </a:r>
            <a:endParaRPr lang="en-US" sz="1200" b="1" dirty="0"/>
          </a:p>
          <a:p>
            <a:r>
              <a:rPr lang="en-US" sz="1200" b="1" dirty="0"/>
              <a:t>Website: </a:t>
            </a:r>
            <a:r>
              <a:rPr lang="en-US" sz="1200" dirty="0">
                <a:hlinkClick r:id="rId2"/>
              </a:rPr>
              <a:t>www.Crunchyroll.com</a:t>
            </a:r>
            <a:r>
              <a:rPr lang="en-US" sz="1200" dirty="0"/>
              <a:t> </a:t>
            </a:r>
            <a:r>
              <a:rPr lang="en-US" sz="1200" b="1" dirty="0"/>
              <a:t> </a:t>
            </a:r>
          </a:p>
        </p:txBody>
      </p:sp>
      <p:sp>
        <p:nvSpPr>
          <p:cNvPr id="7" name="TextBox 6"/>
          <p:cNvSpPr txBox="1"/>
          <p:nvPr/>
        </p:nvSpPr>
        <p:spPr>
          <a:xfrm>
            <a:off x="411599" y="4251645"/>
            <a:ext cx="2601686" cy="265808"/>
          </a:xfrm>
          <a:prstGeom prst="rect">
            <a:avLst/>
          </a:prstGeom>
        </p:spPr>
        <p:txBody>
          <a:bodyPr wrap="square" rtlCol="0">
            <a:spAutoFit/>
          </a:bodyPr>
          <a:lstStyle>
            <a:defPPr>
              <a:defRPr lang="en-US"/>
            </a:defPPr>
            <a:lvl1pPr algn="ctr">
              <a:defRPr sz="1300" b="1"/>
            </a:lvl1pPr>
          </a:lstStyle>
          <a:p>
            <a:r>
              <a:rPr lang="en-US" dirty="0">
                <a:hlinkClick r:id="rId3"/>
              </a:rPr>
              <a:t>Usage Stats</a:t>
            </a:r>
            <a:endParaRPr lang="en-US" dirty="0"/>
          </a:p>
        </p:txBody>
      </p:sp>
      <p:sp>
        <p:nvSpPr>
          <p:cNvPr id="10" name="TextBox 9"/>
          <p:cNvSpPr txBox="1"/>
          <p:nvPr/>
        </p:nvSpPr>
        <p:spPr>
          <a:xfrm>
            <a:off x="3271157" y="4251645"/>
            <a:ext cx="2601686" cy="265808"/>
          </a:xfrm>
          <a:prstGeom prst="rect">
            <a:avLst/>
          </a:prstGeom>
        </p:spPr>
        <p:txBody>
          <a:bodyPr wrap="square" rtlCol="0">
            <a:spAutoFit/>
          </a:bodyPr>
          <a:lstStyle>
            <a:defPPr>
              <a:defRPr lang="en-US"/>
            </a:defPPr>
            <a:lvl1pPr algn="ctr">
              <a:defRPr sz="1300" b="1"/>
            </a:lvl1pPr>
          </a:lstStyle>
          <a:p>
            <a:r>
              <a:rPr lang="en-US" dirty="0">
                <a:hlinkClick r:id="rId4"/>
              </a:rPr>
              <a:t>Content</a:t>
            </a:r>
            <a:endParaRPr lang="en-US" dirty="0"/>
          </a:p>
        </p:txBody>
      </p:sp>
      <p:sp>
        <p:nvSpPr>
          <p:cNvPr id="13" name="TextBox 12"/>
          <p:cNvSpPr txBox="1"/>
          <p:nvPr/>
        </p:nvSpPr>
        <p:spPr>
          <a:xfrm>
            <a:off x="6071508" y="4274712"/>
            <a:ext cx="2601686" cy="292388"/>
          </a:xfrm>
          <a:prstGeom prst="rect">
            <a:avLst/>
          </a:prstGeom>
        </p:spPr>
        <p:txBody>
          <a:bodyPr wrap="square" rtlCol="0">
            <a:spAutoFit/>
          </a:bodyPr>
          <a:lstStyle>
            <a:defPPr>
              <a:defRPr lang="en-US"/>
            </a:defPPr>
            <a:lvl1pPr algn="ctr">
              <a:defRPr sz="1300" b="1"/>
            </a:lvl1pPr>
          </a:lstStyle>
          <a:p>
            <a:r>
              <a:rPr lang="en-US" u="sng" dirty="0"/>
              <a:t>Advertising</a:t>
            </a:r>
          </a:p>
        </p:txBody>
      </p:sp>
      <p:pic>
        <p:nvPicPr>
          <p:cNvPr id="7169" name="Picture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64766" y="1347442"/>
            <a:ext cx="3474804" cy="1030888"/>
          </a:xfrm>
          <a:prstGeom prst="rect">
            <a:avLst/>
          </a:prstGeom>
          <a:solidFill>
            <a:schemeClr val="bg1"/>
          </a:solidFill>
          <a:ln w="9525">
            <a:solidFill>
              <a:schemeClr val="tx1"/>
            </a:solidFill>
            <a:miter lim="800000"/>
            <a:headEnd/>
            <a:tailEnd/>
          </a:ln>
          <a:extLst/>
        </p:spPr>
      </p:pic>
      <p:sp>
        <p:nvSpPr>
          <p:cNvPr id="15" name="TextBox 14"/>
          <p:cNvSpPr txBox="1"/>
          <p:nvPr/>
        </p:nvSpPr>
        <p:spPr>
          <a:xfrm>
            <a:off x="6120425" y="1058108"/>
            <a:ext cx="1763486" cy="261610"/>
          </a:xfrm>
          <a:prstGeom prst="rect">
            <a:avLst/>
          </a:prstGeom>
        </p:spPr>
        <p:txBody>
          <a:bodyPr wrap="square" rtlCol="0">
            <a:spAutoFit/>
          </a:bodyPr>
          <a:lstStyle/>
          <a:p>
            <a:pPr algn="ctr"/>
            <a:r>
              <a:rPr lang="en-US" sz="1050" b="1" dirty="0"/>
              <a:t>Some of Their Partners</a:t>
            </a:r>
          </a:p>
        </p:txBody>
      </p:sp>
      <p:sp>
        <p:nvSpPr>
          <p:cNvPr id="17" name="TextBox 16"/>
          <p:cNvSpPr txBox="1"/>
          <p:nvPr/>
        </p:nvSpPr>
        <p:spPr>
          <a:xfrm>
            <a:off x="3364017" y="4465363"/>
            <a:ext cx="2415965" cy="1446550"/>
          </a:xfrm>
          <a:prstGeom prst="rect">
            <a:avLst/>
          </a:prstGeom>
        </p:spPr>
        <p:txBody>
          <a:bodyPr wrap="square" rtlCol="0">
            <a:spAutoFit/>
          </a:bodyPr>
          <a:lstStyle/>
          <a:p>
            <a:pPr algn="ctr"/>
            <a:r>
              <a:rPr lang="en-US" sz="1100" dirty="0"/>
              <a:t>Crunchyroll offers Japanese Anime and other Asian media including manga, drama, music, electronic entertainment and content.</a:t>
            </a:r>
            <a:endParaRPr lang="en-US" sz="1100" dirty="0">
              <a:hlinkClick r:id="" action="ppaction://noaction"/>
            </a:endParaRPr>
          </a:p>
          <a:p>
            <a:pPr algn="ctr"/>
            <a:r>
              <a:rPr lang="en-US" sz="1100" dirty="0">
                <a:hlinkClick r:id="" action="ppaction://noaction"/>
              </a:rPr>
              <a:t>They announced over the summer that they are planning to produce their own anime with NBCUniversal Japan.</a:t>
            </a:r>
            <a:endParaRPr lang="en-US" dirty="0"/>
          </a:p>
        </p:txBody>
      </p:sp>
      <p:pic>
        <p:nvPicPr>
          <p:cNvPr id="7170"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7482" y="941019"/>
            <a:ext cx="3982850" cy="22393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0" name="TextBox 19"/>
          <p:cNvSpPr txBox="1"/>
          <p:nvPr/>
        </p:nvSpPr>
        <p:spPr>
          <a:xfrm>
            <a:off x="504459" y="4376463"/>
            <a:ext cx="2415965" cy="1446550"/>
          </a:xfrm>
          <a:prstGeom prst="rect">
            <a:avLst/>
          </a:prstGeom>
        </p:spPr>
        <p:txBody>
          <a:bodyPr wrap="square" rtlCol="0">
            <a:spAutoFit/>
          </a:bodyPr>
          <a:lstStyle/>
          <a:p>
            <a:pPr algn="ctr"/>
            <a:endParaRPr lang="en-US" sz="1100" dirty="0"/>
          </a:p>
          <a:p>
            <a:pPr algn="ctr"/>
            <a:r>
              <a:rPr lang="en-US" sz="1100" dirty="0"/>
              <a:t>They have over 1 million paid subscribers and 20 million registered users.</a:t>
            </a:r>
          </a:p>
          <a:p>
            <a:pPr algn="ctr"/>
            <a:r>
              <a:rPr lang="en-US" sz="1100" dirty="0"/>
              <a:t>Users currently stream more than 1.5 billion minutes of video per month, with a per-user average of about 30 minutes per day.</a:t>
            </a:r>
          </a:p>
        </p:txBody>
      </p:sp>
      <p:sp>
        <p:nvSpPr>
          <p:cNvPr id="21" name="TextBox 20"/>
          <p:cNvSpPr txBox="1"/>
          <p:nvPr/>
        </p:nvSpPr>
        <p:spPr>
          <a:xfrm>
            <a:off x="6164368" y="4656523"/>
            <a:ext cx="2415965" cy="1169551"/>
          </a:xfrm>
          <a:prstGeom prst="rect">
            <a:avLst/>
          </a:prstGeom>
        </p:spPr>
        <p:txBody>
          <a:bodyPr wrap="square" rtlCol="0">
            <a:spAutoFit/>
          </a:bodyPr>
          <a:lstStyle/>
          <a:p>
            <a:pPr algn="ctr"/>
            <a:r>
              <a:rPr lang="en-US" sz="1400" dirty="0"/>
              <a:t>Pre- and mid-roll video ad-breaks with several ads in one break. Ads are sold directly from the service or through ad networks.</a:t>
            </a:r>
          </a:p>
        </p:txBody>
      </p:sp>
      <p:pic>
        <p:nvPicPr>
          <p:cNvPr id="4098" name="Picture 2" descr="Image result for crunchyroll logo"/>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00276" y="255808"/>
            <a:ext cx="2072918" cy="62809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27916" y="6564911"/>
            <a:ext cx="7384507" cy="200055"/>
          </a:xfrm>
          <a:prstGeom prst="rect">
            <a:avLst/>
          </a:prstGeom>
        </p:spPr>
        <p:txBody>
          <a:bodyPr wrap="square" rtlCol="0">
            <a:spAutoFit/>
          </a:bodyPr>
          <a:lstStyle/>
          <a:p>
            <a:r>
              <a:rPr lang="en-US" sz="700" dirty="0"/>
              <a:t>Apple App Store Ratings and Reviews as of 12/15/17. Positioning, usage stats, content and advertising detail based on company data.</a:t>
            </a:r>
          </a:p>
        </p:txBody>
      </p:sp>
      <p:sp>
        <p:nvSpPr>
          <p:cNvPr id="23" name="TextBox 22"/>
          <p:cNvSpPr txBox="1"/>
          <p:nvPr/>
        </p:nvSpPr>
        <p:spPr>
          <a:xfrm>
            <a:off x="2114841" y="3777271"/>
            <a:ext cx="4914317" cy="292388"/>
          </a:xfrm>
          <a:prstGeom prst="rect">
            <a:avLst/>
          </a:prstGeom>
        </p:spPr>
        <p:txBody>
          <a:bodyPr wrap="square" rtlCol="0">
            <a:spAutoFit/>
          </a:bodyPr>
          <a:lstStyle/>
          <a:p>
            <a:pPr algn="ctr"/>
            <a:r>
              <a:rPr lang="en-US" sz="1300" b="1" dirty="0"/>
              <a:t>Apple App Store Rating: 3.3 Stars, 1.7K Reviews </a:t>
            </a:r>
          </a:p>
        </p:txBody>
      </p:sp>
      <p:sp>
        <p:nvSpPr>
          <p:cNvPr id="19" name="TextBox 18">
            <a:extLst>
              <a:ext uri="{FF2B5EF4-FFF2-40B4-BE49-F238E27FC236}">
                <a16:creationId xmlns:a16="http://schemas.microsoft.com/office/drawing/2014/main" id="{1F05F27D-37CE-4D0F-84AC-511577405A9B}"/>
              </a:ext>
            </a:extLst>
          </p:cNvPr>
          <p:cNvSpPr txBox="1"/>
          <p:nvPr/>
        </p:nvSpPr>
        <p:spPr>
          <a:xfrm>
            <a:off x="1013048" y="2031935"/>
            <a:ext cx="1686155" cy="246221"/>
          </a:xfrm>
          <a:prstGeom prst="rect">
            <a:avLst/>
          </a:prstGeom>
        </p:spPr>
        <p:txBody>
          <a:bodyPr wrap="square" rtlCol="0">
            <a:spAutoFit/>
          </a:bodyPr>
          <a:lstStyle>
            <a:defPPr>
              <a:defRPr lang="en-US"/>
            </a:defPPr>
            <a:lvl1pPr algn="ctr">
              <a:defRPr sz="1300"/>
            </a:lvl1pPr>
          </a:lstStyle>
          <a:p>
            <a:r>
              <a:rPr lang="en-US" sz="1000" b="1" u="sng" dirty="0"/>
              <a:t>Crunchyroll Positioning</a:t>
            </a:r>
          </a:p>
        </p:txBody>
      </p:sp>
      <p:sp>
        <p:nvSpPr>
          <p:cNvPr id="24" name="Text Placeholder 4">
            <a:extLst>
              <a:ext uri="{FF2B5EF4-FFF2-40B4-BE49-F238E27FC236}">
                <a16:creationId xmlns:a16="http://schemas.microsoft.com/office/drawing/2014/main" id="{52076153-0B07-4F69-8C3C-10B8BDA0766E}"/>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585588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71283"/>
            <a:ext cx="8805334" cy="442934"/>
          </a:xfrm>
        </p:spPr>
        <p:txBody>
          <a:bodyPr/>
          <a:lstStyle/>
          <a:p>
            <a:r>
              <a:rPr lang="en-US" i="1" dirty="0">
                <a:solidFill>
                  <a:schemeClr val="tx1"/>
                </a:solidFill>
              </a:rPr>
              <a:t>Top Services</a:t>
            </a:r>
            <a:r>
              <a:rPr lang="en-US" dirty="0">
                <a:solidFill>
                  <a:schemeClr val="tx1"/>
                </a:solidFill>
              </a:rPr>
              <a:t>: DramaFever</a:t>
            </a:r>
          </a:p>
        </p:txBody>
      </p:sp>
      <p:sp>
        <p:nvSpPr>
          <p:cNvPr id="4" name="TextBox 3"/>
          <p:cNvSpPr txBox="1"/>
          <p:nvPr/>
        </p:nvSpPr>
        <p:spPr>
          <a:xfrm>
            <a:off x="3236397" y="2569031"/>
            <a:ext cx="2671206" cy="692497"/>
          </a:xfrm>
          <a:prstGeom prst="rect">
            <a:avLst/>
          </a:prstGeom>
        </p:spPr>
        <p:txBody>
          <a:bodyPr wrap="square" rtlCol="0">
            <a:spAutoFit/>
          </a:bodyPr>
          <a:lstStyle>
            <a:defPPr>
              <a:defRPr lang="en-US"/>
            </a:defPPr>
            <a:lvl1pPr algn="ctr">
              <a:defRPr sz="1300"/>
            </a:lvl1pPr>
          </a:lstStyle>
          <a:p>
            <a:r>
              <a:rPr lang="en-US" b="1" dirty="0"/>
              <a:t>Founded: </a:t>
            </a:r>
            <a:r>
              <a:rPr lang="en-US" dirty="0"/>
              <a:t>2009</a:t>
            </a:r>
            <a:endParaRPr lang="en-US" b="1" dirty="0"/>
          </a:p>
          <a:p>
            <a:r>
              <a:rPr lang="en-US" b="1" dirty="0"/>
              <a:t>Based: </a:t>
            </a:r>
            <a:r>
              <a:rPr lang="en-US" dirty="0"/>
              <a:t>New York, NY</a:t>
            </a:r>
            <a:endParaRPr lang="en-US" b="1" dirty="0"/>
          </a:p>
          <a:p>
            <a:r>
              <a:rPr lang="en-US" b="1" dirty="0"/>
              <a:t>Website: </a:t>
            </a:r>
            <a:r>
              <a:rPr lang="en-US" dirty="0">
                <a:hlinkClick r:id="rId2"/>
              </a:rPr>
              <a:t>www.DramaFever.com</a:t>
            </a:r>
            <a:r>
              <a:rPr lang="en-US" dirty="0"/>
              <a:t> </a:t>
            </a:r>
            <a:r>
              <a:rPr lang="en-US" b="1" dirty="0"/>
              <a:t> </a:t>
            </a:r>
          </a:p>
        </p:txBody>
      </p:sp>
      <p:grpSp>
        <p:nvGrpSpPr>
          <p:cNvPr id="6" name="Group 5"/>
          <p:cNvGrpSpPr/>
          <p:nvPr/>
        </p:nvGrpSpPr>
        <p:grpSpPr>
          <a:xfrm>
            <a:off x="365334" y="3702011"/>
            <a:ext cx="2694216" cy="2216727"/>
            <a:chOff x="767442" y="3388669"/>
            <a:chExt cx="2694216" cy="2438400"/>
          </a:xfrm>
        </p:grpSpPr>
        <p:sp>
          <p:nvSpPr>
            <p:cNvPr id="8" name="Rectangle 7"/>
            <p:cNvSpPr/>
            <p:nvPr/>
          </p:nvSpPr>
          <p:spPr>
            <a:xfrm>
              <a:off x="767442" y="3388669"/>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7" name="TextBox 6"/>
            <p:cNvSpPr txBox="1"/>
            <p:nvPr/>
          </p:nvSpPr>
          <p:spPr>
            <a:xfrm>
              <a:off x="813707" y="3590743"/>
              <a:ext cx="2601686" cy="292388"/>
            </a:xfrm>
            <a:prstGeom prst="rect">
              <a:avLst/>
            </a:prstGeom>
          </p:spPr>
          <p:txBody>
            <a:bodyPr wrap="square" rtlCol="0">
              <a:spAutoFit/>
            </a:bodyPr>
            <a:lstStyle>
              <a:defPPr>
                <a:defRPr lang="en-US"/>
              </a:defPPr>
              <a:lvl1pPr algn="ctr">
                <a:defRPr sz="1300" b="1"/>
              </a:lvl1pPr>
            </a:lstStyle>
            <a:p>
              <a:r>
                <a:rPr lang="en-US" dirty="0">
                  <a:hlinkClick r:id="rId3"/>
                </a:rPr>
                <a:t>Audience Composition</a:t>
              </a:r>
              <a:endParaRPr lang="en-US" dirty="0"/>
            </a:p>
          </p:txBody>
        </p:sp>
      </p:grpSp>
      <p:grpSp>
        <p:nvGrpSpPr>
          <p:cNvPr id="9" name="Group 8"/>
          <p:cNvGrpSpPr/>
          <p:nvPr/>
        </p:nvGrpSpPr>
        <p:grpSpPr>
          <a:xfrm>
            <a:off x="3224892" y="3702011"/>
            <a:ext cx="2694216" cy="2216727"/>
            <a:chOff x="3224892" y="3464174"/>
            <a:chExt cx="2694216" cy="2438400"/>
          </a:xfrm>
        </p:grpSpPr>
        <p:sp>
          <p:nvSpPr>
            <p:cNvPr id="11" name="Rectangle 10"/>
            <p:cNvSpPr/>
            <p:nvPr/>
          </p:nvSpPr>
          <p:spPr>
            <a:xfrm>
              <a:off x="3224892" y="3464174"/>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0" name="TextBox 9"/>
            <p:cNvSpPr txBox="1"/>
            <p:nvPr/>
          </p:nvSpPr>
          <p:spPr>
            <a:xfrm>
              <a:off x="3271157" y="3633591"/>
              <a:ext cx="2601686" cy="321627"/>
            </a:xfrm>
            <a:prstGeom prst="rect">
              <a:avLst/>
            </a:prstGeom>
          </p:spPr>
          <p:txBody>
            <a:bodyPr wrap="square" rtlCol="0">
              <a:spAutoFit/>
            </a:bodyPr>
            <a:lstStyle>
              <a:defPPr>
                <a:defRPr lang="en-US"/>
              </a:defPPr>
              <a:lvl1pPr algn="ctr">
                <a:defRPr sz="1300" b="1"/>
              </a:lvl1pPr>
            </a:lstStyle>
            <a:p>
              <a:r>
                <a:rPr lang="en-US" u="sng" dirty="0"/>
                <a:t>Content</a:t>
              </a:r>
            </a:p>
          </p:txBody>
        </p:sp>
      </p:grpSp>
      <p:grpSp>
        <p:nvGrpSpPr>
          <p:cNvPr id="12" name="Group 11"/>
          <p:cNvGrpSpPr/>
          <p:nvPr/>
        </p:nvGrpSpPr>
        <p:grpSpPr>
          <a:xfrm>
            <a:off x="6025243" y="3702011"/>
            <a:ext cx="2694216" cy="2216727"/>
            <a:chOff x="6025243" y="3464174"/>
            <a:chExt cx="2694216" cy="2438400"/>
          </a:xfrm>
        </p:grpSpPr>
        <p:sp>
          <p:nvSpPr>
            <p:cNvPr id="14" name="Rectangle 13"/>
            <p:cNvSpPr/>
            <p:nvPr/>
          </p:nvSpPr>
          <p:spPr>
            <a:xfrm>
              <a:off x="6025243" y="3464174"/>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3" name="TextBox 12"/>
            <p:cNvSpPr txBox="1"/>
            <p:nvPr/>
          </p:nvSpPr>
          <p:spPr>
            <a:xfrm>
              <a:off x="6071508" y="3633591"/>
              <a:ext cx="2601686" cy="321627"/>
            </a:xfrm>
            <a:prstGeom prst="rect">
              <a:avLst/>
            </a:prstGeom>
          </p:spPr>
          <p:txBody>
            <a:bodyPr wrap="square" rtlCol="0">
              <a:spAutoFit/>
            </a:bodyPr>
            <a:lstStyle>
              <a:defPPr>
                <a:defRPr lang="en-US"/>
              </a:defPPr>
              <a:lvl1pPr algn="ctr">
                <a:defRPr sz="1300" b="1"/>
              </a:lvl1pPr>
            </a:lstStyle>
            <a:p>
              <a:r>
                <a:rPr lang="en-US" u="sng" dirty="0"/>
                <a:t>Advertising</a:t>
              </a:r>
            </a:p>
          </p:txBody>
        </p:sp>
      </p:grpSp>
      <p:pic>
        <p:nvPicPr>
          <p:cNvPr id="6145"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399" y="903117"/>
            <a:ext cx="3833153" cy="15356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28016" y="963776"/>
            <a:ext cx="4838954" cy="14143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Box 14"/>
          <p:cNvSpPr txBox="1"/>
          <p:nvPr/>
        </p:nvSpPr>
        <p:spPr>
          <a:xfrm>
            <a:off x="504459" y="4150294"/>
            <a:ext cx="2415965" cy="1384995"/>
          </a:xfrm>
          <a:prstGeom prst="rect">
            <a:avLst/>
          </a:prstGeom>
        </p:spPr>
        <p:txBody>
          <a:bodyPr wrap="square" rtlCol="0">
            <a:spAutoFit/>
          </a:bodyPr>
          <a:lstStyle/>
          <a:p>
            <a:pPr algn="ctr"/>
            <a:r>
              <a:rPr lang="en-US" sz="1200" dirty="0"/>
              <a:t>Majority of users are young, urban and educated. Females make up 65% of viewers and among these, the 18-34 range is most significant. Over 80% of their estimated 3.5 million monthly viewers are non-Asian.</a:t>
            </a:r>
          </a:p>
        </p:txBody>
      </p:sp>
      <p:sp>
        <p:nvSpPr>
          <p:cNvPr id="16" name="TextBox 15"/>
          <p:cNvSpPr txBox="1"/>
          <p:nvPr/>
        </p:nvSpPr>
        <p:spPr>
          <a:xfrm>
            <a:off x="3364017" y="4126361"/>
            <a:ext cx="2415965" cy="1569660"/>
          </a:xfrm>
          <a:prstGeom prst="rect">
            <a:avLst/>
          </a:prstGeom>
        </p:spPr>
        <p:txBody>
          <a:bodyPr wrap="square" rtlCol="0">
            <a:spAutoFit/>
          </a:bodyPr>
          <a:lstStyle/>
          <a:p>
            <a:pPr algn="ctr"/>
            <a:r>
              <a:rPr lang="en-US" sz="1200" dirty="0"/>
              <a:t>DramaFever offers on-demand streaming of documentaries, movies and TV shows with subtitles. Their current library includes Korean Dramas, Latin American Telenovelas, and a wide selection of Asian TV shows and movies for free.</a:t>
            </a:r>
          </a:p>
        </p:txBody>
      </p:sp>
      <p:sp>
        <p:nvSpPr>
          <p:cNvPr id="18" name="TextBox 17"/>
          <p:cNvSpPr txBox="1"/>
          <p:nvPr/>
        </p:nvSpPr>
        <p:spPr>
          <a:xfrm>
            <a:off x="6164368" y="4150294"/>
            <a:ext cx="2415965" cy="1600438"/>
          </a:xfrm>
          <a:prstGeom prst="rect">
            <a:avLst/>
          </a:prstGeom>
        </p:spPr>
        <p:txBody>
          <a:bodyPr wrap="square" rtlCol="0">
            <a:spAutoFit/>
          </a:bodyPr>
          <a:lstStyle/>
          <a:p>
            <a:pPr algn="ctr"/>
            <a:r>
              <a:rPr lang="en-US" sz="1400" dirty="0"/>
              <a:t>Pre-roll and mid-roll video ads. They also offer display ads on their website. Advertising is sold directly from the service or through ad networks.</a:t>
            </a:r>
          </a:p>
          <a:p>
            <a:pPr algn="ctr"/>
            <a:r>
              <a:rPr lang="en-US" sz="1400" dirty="0">
                <a:hlinkClick r:id="rId6"/>
              </a:rPr>
              <a:t>DramaFever Advertising</a:t>
            </a:r>
            <a:endParaRPr lang="en-US" sz="1400" dirty="0"/>
          </a:p>
        </p:txBody>
      </p:sp>
      <p:pic>
        <p:nvPicPr>
          <p:cNvPr id="5122" name="Picture 2" descr="Image result for dramafever logo"/>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13415" y="342501"/>
            <a:ext cx="1828049" cy="37098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27917" y="6564911"/>
            <a:ext cx="7483118" cy="215444"/>
          </a:xfrm>
          <a:prstGeom prst="rect">
            <a:avLst/>
          </a:prstGeom>
        </p:spPr>
        <p:txBody>
          <a:bodyPr wrap="square" rtlCol="0">
            <a:spAutoFit/>
          </a:bodyPr>
          <a:lstStyle/>
          <a:p>
            <a:r>
              <a:rPr lang="en-US" sz="800" dirty="0"/>
              <a:t>Apple App Store Ratings and Reviews as of 12/15/17. Positioning, audience composition, content and advertising detail based on company data.</a:t>
            </a:r>
          </a:p>
        </p:txBody>
      </p:sp>
      <p:sp>
        <p:nvSpPr>
          <p:cNvPr id="20" name="TextBox 19"/>
          <p:cNvSpPr txBox="1"/>
          <p:nvPr/>
        </p:nvSpPr>
        <p:spPr>
          <a:xfrm>
            <a:off x="2224604" y="3307512"/>
            <a:ext cx="4914317" cy="292388"/>
          </a:xfrm>
          <a:prstGeom prst="rect">
            <a:avLst/>
          </a:prstGeom>
        </p:spPr>
        <p:txBody>
          <a:bodyPr wrap="square" rtlCol="0">
            <a:spAutoFit/>
          </a:bodyPr>
          <a:lstStyle/>
          <a:p>
            <a:pPr algn="ctr"/>
            <a:r>
              <a:rPr lang="en-US" sz="1300" b="1" dirty="0"/>
              <a:t>Apple App Store Rating: 4.7 Stars, 3.1K Reviews </a:t>
            </a:r>
          </a:p>
        </p:txBody>
      </p:sp>
      <p:sp>
        <p:nvSpPr>
          <p:cNvPr id="21" name="TextBox 20">
            <a:extLst>
              <a:ext uri="{FF2B5EF4-FFF2-40B4-BE49-F238E27FC236}">
                <a16:creationId xmlns:a16="http://schemas.microsoft.com/office/drawing/2014/main" id="{242F9B91-81D1-4490-A802-47D065B1936E}"/>
              </a:ext>
            </a:extLst>
          </p:cNvPr>
          <p:cNvSpPr txBox="1"/>
          <p:nvPr/>
        </p:nvSpPr>
        <p:spPr>
          <a:xfrm>
            <a:off x="4093827" y="1106817"/>
            <a:ext cx="1686155" cy="246221"/>
          </a:xfrm>
          <a:prstGeom prst="rect">
            <a:avLst/>
          </a:prstGeom>
        </p:spPr>
        <p:txBody>
          <a:bodyPr wrap="square" rtlCol="0">
            <a:spAutoFit/>
          </a:bodyPr>
          <a:lstStyle>
            <a:defPPr>
              <a:defRPr lang="en-US"/>
            </a:defPPr>
            <a:lvl1pPr algn="ctr">
              <a:defRPr sz="1300"/>
            </a:lvl1pPr>
          </a:lstStyle>
          <a:p>
            <a:r>
              <a:rPr lang="en-US" sz="1000" b="1" u="sng" dirty="0"/>
              <a:t>DramaFever Positioning</a:t>
            </a:r>
          </a:p>
        </p:txBody>
      </p:sp>
      <p:sp>
        <p:nvSpPr>
          <p:cNvPr id="22" name="Text Placeholder 4">
            <a:extLst>
              <a:ext uri="{FF2B5EF4-FFF2-40B4-BE49-F238E27FC236}">
                <a16:creationId xmlns:a16="http://schemas.microsoft.com/office/drawing/2014/main" id="{6D7D09CE-D49E-49BB-B800-C11B6317C138}"/>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888889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22083"/>
            <a:ext cx="8805334" cy="442934"/>
          </a:xfrm>
        </p:spPr>
        <p:txBody>
          <a:bodyPr/>
          <a:lstStyle/>
          <a:p>
            <a:r>
              <a:rPr lang="en-US" i="1" dirty="0">
                <a:solidFill>
                  <a:schemeClr val="tx1"/>
                </a:solidFill>
              </a:rPr>
              <a:t>Top Services</a:t>
            </a:r>
            <a:r>
              <a:rPr lang="en-US" dirty="0">
                <a:solidFill>
                  <a:schemeClr val="tx1"/>
                </a:solidFill>
              </a:rPr>
              <a:t>: Crackle</a:t>
            </a:r>
          </a:p>
        </p:txBody>
      </p:sp>
      <p:sp>
        <p:nvSpPr>
          <p:cNvPr id="4" name="TextBox 3"/>
          <p:cNvSpPr txBox="1"/>
          <p:nvPr/>
        </p:nvSpPr>
        <p:spPr>
          <a:xfrm>
            <a:off x="3236397" y="2962731"/>
            <a:ext cx="2671206" cy="692497"/>
          </a:xfrm>
          <a:prstGeom prst="rect">
            <a:avLst/>
          </a:prstGeom>
        </p:spPr>
        <p:txBody>
          <a:bodyPr wrap="square" rtlCol="0">
            <a:spAutoFit/>
          </a:bodyPr>
          <a:lstStyle>
            <a:defPPr>
              <a:defRPr lang="en-US"/>
            </a:defPPr>
            <a:lvl1pPr algn="ctr">
              <a:defRPr sz="1300"/>
            </a:lvl1pPr>
          </a:lstStyle>
          <a:p>
            <a:r>
              <a:rPr lang="en-US" b="1" dirty="0"/>
              <a:t>Founded: </a:t>
            </a:r>
            <a:r>
              <a:rPr lang="en-US" dirty="0"/>
              <a:t>2004</a:t>
            </a:r>
            <a:endParaRPr lang="en-US" b="1" dirty="0"/>
          </a:p>
          <a:p>
            <a:r>
              <a:rPr lang="en-US" b="1" dirty="0"/>
              <a:t>Based: </a:t>
            </a:r>
            <a:r>
              <a:rPr lang="en-US" dirty="0"/>
              <a:t>Culver City, CA</a:t>
            </a:r>
            <a:endParaRPr lang="en-US" b="1" dirty="0"/>
          </a:p>
          <a:p>
            <a:r>
              <a:rPr lang="en-US" b="1" dirty="0"/>
              <a:t>Website: </a:t>
            </a:r>
            <a:r>
              <a:rPr lang="en-US" dirty="0">
                <a:hlinkClick r:id="rId2"/>
              </a:rPr>
              <a:t>www.Crackle.com</a:t>
            </a:r>
            <a:r>
              <a:rPr lang="en-US" dirty="0"/>
              <a:t> </a:t>
            </a:r>
            <a:r>
              <a:rPr lang="en-US" b="1" dirty="0"/>
              <a:t> </a:t>
            </a:r>
          </a:p>
        </p:txBody>
      </p:sp>
      <p:grpSp>
        <p:nvGrpSpPr>
          <p:cNvPr id="6" name="Group 5"/>
          <p:cNvGrpSpPr/>
          <p:nvPr/>
        </p:nvGrpSpPr>
        <p:grpSpPr>
          <a:xfrm>
            <a:off x="365334" y="3942471"/>
            <a:ext cx="2694216" cy="2015206"/>
            <a:chOff x="767442" y="3388669"/>
            <a:chExt cx="2694216" cy="2438400"/>
          </a:xfrm>
        </p:grpSpPr>
        <p:sp>
          <p:nvSpPr>
            <p:cNvPr id="8" name="Rectangle 7"/>
            <p:cNvSpPr/>
            <p:nvPr/>
          </p:nvSpPr>
          <p:spPr>
            <a:xfrm>
              <a:off x="767442" y="3388669"/>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7" name="TextBox 6"/>
            <p:cNvSpPr txBox="1"/>
            <p:nvPr/>
          </p:nvSpPr>
          <p:spPr>
            <a:xfrm>
              <a:off x="813707" y="3533466"/>
              <a:ext cx="2601686" cy="321627"/>
            </a:xfrm>
            <a:prstGeom prst="rect">
              <a:avLst/>
            </a:prstGeom>
          </p:spPr>
          <p:txBody>
            <a:bodyPr wrap="square" rtlCol="0">
              <a:spAutoFit/>
            </a:bodyPr>
            <a:lstStyle>
              <a:defPPr>
                <a:defRPr lang="en-US"/>
              </a:defPPr>
              <a:lvl1pPr algn="ctr">
                <a:defRPr sz="1300" b="1"/>
              </a:lvl1pPr>
            </a:lstStyle>
            <a:p>
              <a:r>
                <a:rPr lang="en-US" dirty="0">
                  <a:hlinkClick r:id="rId3"/>
                </a:rPr>
                <a:t>Usage Stats</a:t>
              </a:r>
              <a:endParaRPr lang="en-US" dirty="0"/>
            </a:p>
          </p:txBody>
        </p:sp>
      </p:grpSp>
      <p:grpSp>
        <p:nvGrpSpPr>
          <p:cNvPr id="9" name="Group 8"/>
          <p:cNvGrpSpPr/>
          <p:nvPr/>
        </p:nvGrpSpPr>
        <p:grpSpPr>
          <a:xfrm>
            <a:off x="3224892" y="3942471"/>
            <a:ext cx="2694216" cy="2015206"/>
            <a:chOff x="3224892" y="3464174"/>
            <a:chExt cx="2694216" cy="2438400"/>
          </a:xfrm>
        </p:grpSpPr>
        <p:sp>
          <p:nvSpPr>
            <p:cNvPr id="11" name="Rectangle 10"/>
            <p:cNvSpPr/>
            <p:nvPr/>
          </p:nvSpPr>
          <p:spPr>
            <a:xfrm>
              <a:off x="3224892" y="3464174"/>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0" name="TextBox 9"/>
            <p:cNvSpPr txBox="1"/>
            <p:nvPr/>
          </p:nvSpPr>
          <p:spPr>
            <a:xfrm>
              <a:off x="3271157" y="3633591"/>
              <a:ext cx="2601686" cy="321627"/>
            </a:xfrm>
            <a:prstGeom prst="rect">
              <a:avLst/>
            </a:prstGeom>
          </p:spPr>
          <p:txBody>
            <a:bodyPr wrap="square" rtlCol="0">
              <a:spAutoFit/>
            </a:bodyPr>
            <a:lstStyle>
              <a:defPPr>
                <a:defRPr lang="en-US"/>
              </a:defPPr>
              <a:lvl1pPr algn="ctr">
                <a:defRPr sz="1300" b="1"/>
              </a:lvl1pPr>
            </a:lstStyle>
            <a:p>
              <a:r>
                <a:rPr lang="en-US" dirty="0">
                  <a:hlinkClick r:id="rId4"/>
                </a:rPr>
                <a:t>Content</a:t>
              </a:r>
              <a:endParaRPr lang="en-US" dirty="0"/>
            </a:p>
          </p:txBody>
        </p:sp>
      </p:grpSp>
      <p:grpSp>
        <p:nvGrpSpPr>
          <p:cNvPr id="12" name="Group 11"/>
          <p:cNvGrpSpPr/>
          <p:nvPr/>
        </p:nvGrpSpPr>
        <p:grpSpPr>
          <a:xfrm>
            <a:off x="6025243" y="3942471"/>
            <a:ext cx="2694216" cy="2015206"/>
            <a:chOff x="6025243" y="3464174"/>
            <a:chExt cx="2694216" cy="2438400"/>
          </a:xfrm>
        </p:grpSpPr>
        <p:sp>
          <p:nvSpPr>
            <p:cNvPr id="14" name="Rectangle 13"/>
            <p:cNvSpPr/>
            <p:nvPr/>
          </p:nvSpPr>
          <p:spPr>
            <a:xfrm>
              <a:off x="6025243" y="3464174"/>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3" name="TextBox 12"/>
            <p:cNvSpPr txBox="1"/>
            <p:nvPr/>
          </p:nvSpPr>
          <p:spPr>
            <a:xfrm>
              <a:off x="6071508" y="3633590"/>
              <a:ext cx="2601686" cy="353790"/>
            </a:xfrm>
            <a:prstGeom prst="rect">
              <a:avLst/>
            </a:prstGeom>
          </p:spPr>
          <p:txBody>
            <a:bodyPr wrap="square" rtlCol="0">
              <a:spAutoFit/>
            </a:bodyPr>
            <a:lstStyle>
              <a:defPPr>
                <a:defRPr lang="en-US"/>
              </a:defPPr>
              <a:lvl1pPr algn="ctr">
                <a:defRPr sz="1300" b="1"/>
              </a:lvl1pPr>
            </a:lstStyle>
            <a:p>
              <a:r>
                <a:rPr lang="en-US" u="sng" dirty="0"/>
                <a:t>Advertising</a:t>
              </a:r>
            </a:p>
          </p:txBody>
        </p:sp>
      </p:grpSp>
      <p:pic>
        <p:nvPicPr>
          <p:cNvPr id="205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66028" y="1097361"/>
            <a:ext cx="4850578" cy="18990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Box 14"/>
          <p:cNvSpPr txBox="1"/>
          <p:nvPr/>
        </p:nvSpPr>
        <p:spPr>
          <a:xfrm>
            <a:off x="6164368" y="4328094"/>
            <a:ext cx="2415965" cy="1569660"/>
          </a:xfrm>
          <a:prstGeom prst="rect">
            <a:avLst/>
          </a:prstGeom>
        </p:spPr>
        <p:txBody>
          <a:bodyPr wrap="square" rtlCol="0">
            <a:spAutoFit/>
          </a:bodyPr>
          <a:lstStyle/>
          <a:p>
            <a:pPr algn="ctr"/>
            <a:r>
              <a:rPr lang="en-US" sz="1200" dirty="0">
                <a:hlinkClick r:id="rId6"/>
              </a:rPr>
              <a:t>Pre-roll and mid-roll video ads, video “</a:t>
            </a:r>
            <a:r>
              <a:rPr lang="en-US" sz="1200" dirty="0" err="1">
                <a:hlinkClick r:id="rId6"/>
              </a:rPr>
              <a:t>promercials</a:t>
            </a:r>
            <a:r>
              <a:rPr lang="en-US" sz="1200" dirty="0">
                <a:hlinkClick r:id="rId6"/>
              </a:rPr>
              <a:t>”, interactive ads. They also offer advertisers sponsorships and branded content that can be integrated into their original content.</a:t>
            </a:r>
            <a:endParaRPr lang="en-US" sz="1200" dirty="0"/>
          </a:p>
          <a:p>
            <a:pPr algn="ctr"/>
            <a:endParaRPr lang="en-US" sz="1200" dirty="0"/>
          </a:p>
          <a:p>
            <a:pPr algn="ctr"/>
            <a:r>
              <a:rPr lang="en-US" sz="1200" dirty="0">
                <a:hlinkClick r:id="rId7"/>
              </a:rPr>
              <a:t>Crackle Advertising</a:t>
            </a:r>
            <a:endParaRPr lang="en-US" sz="1200" dirty="0"/>
          </a:p>
        </p:txBody>
      </p:sp>
      <p:sp>
        <p:nvSpPr>
          <p:cNvPr id="16" name="TextBox 15"/>
          <p:cNvSpPr txBox="1"/>
          <p:nvPr/>
        </p:nvSpPr>
        <p:spPr>
          <a:xfrm>
            <a:off x="3243218" y="4322279"/>
            <a:ext cx="2657562" cy="1569660"/>
          </a:xfrm>
          <a:prstGeom prst="rect">
            <a:avLst/>
          </a:prstGeom>
        </p:spPr>
        <p:txBody>
          <a:bodyPr wrap="square" rtlCol="0">
            <a:spAutoFit/>
          </a:bodyPr>
          <a:lstStyle/>
          <a:p>
            <a:pPr algn="ctr"/>
            <a:r>
              <a:rPr lang="en-US" sz="1200" dirty="0"/>
              <a:t>Crackle offers an array of original content and series like “Snatch” and “The Art of More”, as well as on-demand TV shows and movies. In 2016 they cut their first distribution deal with Comcast, allowing them to distribute Crackle’s original content.</a:t>
            </a:r>
          </a:p>
        </p:txBody>
      </p:sp>
      <p:sp>
        <p:nvSpPr>
          <p:cNvPr id="17" name="TextBox 16"/>
          <p:cNvSpPr txBox="1"/>
          <p:nvPr/>
        </p:nvSpPr>
        <p:spPr>
          <a:xfrm>
            <a:off x="401988" y="4271479"/>
            <a:ext cx="2657562" cy="1708160"/>
          </a:xfrm>
          <a:prstGeom prst="rect">
            <a:avLst/>
          </a:prstGeom>
        </p:spPr>
        <p:txBody>
          <a:bodyPr wrap="square" rtlCol="0">
            <a:spAutoFit/>
          </a:bodyPr>
          <a:lstStyle/>
          <a:p>
            <a:pPr algn="ctr"/>
            <a:r>
              <a:rPr lang="en-US" sz="1100" dirty="0"/>
              <a:t>Used by 18 million monthly viewers.</a:t>
            </a:r>
          </a:p>
          <a:p>
            <a:pPr algn="ctr"/>
            <a:endParaRPr lang="en-US" sz="1000" dirty="0"/>
          </a:p>
          <a:p>
            <a:pPr algn="ctr"/>
            <a:r>
              <a:rPr lang="en-US" sz="1050" dirty="0"/>
              <a:t>“Demographics are good, but psychographics are better,” said Eric Berger, the </a:t>
            </a:r>
            <a:r>
              <a:rPr lang="en-US" sz="1050" dirty="0" err="1"/>
              <a:t>evp</a:t>
            </a:r>
            <a:r>
              <a:rPr lang="en-US" sz="1050" dirty="0"/>
              <a:t> of digital networks for Sony Pictures Television (owner of Crackle</a:t>
            </a:r>
            <a:r>
              <a:rPr lang="en-US" sz="1050"/>
              <a:t>) and </a:t>
            </a:r>
            <a:r>
              <a:rPr lang="en-US" sz="1050" dirty="0"/>
              <a:t>general manager of Crackle at the event. “Beliefs and values can predict intent better than age or gender.”</a:t>
            </a:r>
          </a:p>
        </p:txBody>
      </p:sp>
      <p:pic>
        <p:nvPicPr>
          <p:cNvPr id="6146" name="Picture 2" descr="Image result for crackle logo"/>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313137" y="246429"/>
            <a:ext cx="1669227" cy="5596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27917" y="6564911"/>
            <a:ext cx="7348648" cy="215444"/>
          </a:xfrm>
          <a:prstGeom prst="rect">
            <a:avLst/>
          </a:prstGeom>
        </p:spPr>
        <p:txBody>
          <a:bodyPr wrap="square" rtlCol="0">
            <a:spAutoFit/>
          </a:bodyPr>
          <a:lstStyle/>
          <a:p>
            <a:r>
              <a:rPr lang="en-US" sz="800" dirty="0"/>
              <a:t>Apple App Store Ratings and Reviews as of 12/15/17. Positioning, usage stats, content and advertising detail based on company data. </a:t>
            </a:r>
          </a:p>
        </p:txBody>
      </p:sp>
      <p:sp>
        <p:nvSpPr>
          <p:cNvPr id="19" name="TextBox 18"/>
          <p:cNvSpPr txBox="1"/>
          <p:nvPr/>
        </p:nvSpPr>
        <p:spPr>
          <a:xfrm>
            <a:off x="2224604" y="3637712"/>
            <a:ext cx="4914317" cy="292388"/>
          </a:xfrm>
          <a:prstGeom prst="rect">
            <a:avLst/>
          </a:prstGeom>
        </p:spPr>
        <p:txBody>
          <a:bodyPr wrap="square" rtlCol="0">
            <a:spAutoFit/>
          </a:bodyPr>
          <a:lstStyle/>
          <a:p>
            <a:pPr algn="ctr"/>
            <a:r>
              <a:rPr lang="en-US" sz="1300" b="1" dirty="0"/>
              <a:t>Apple App Store Rating: 2.4 Stars, 358 Reviews </a:t>
            </a:r>
          </a:p>
        </p:txBody>
      </p:sp>
      <p:sp>
        <p:nvSpPr>
          <p:cNvPr id="20" name="TextBox 19">
            <a:extLst>
              <a:ext uri="{FF2B5EF4-FFF2-40B4-BE49-F238E27FC236}">
                <a16:creationId xmlns:a16="http://schemas.microsoft.com/office/drawing/2014/main" id="{D8644937-BB6A-41F2-934D-CA7466E6B4D5}"/>
              </a:ext>
            </a:extLst>
          </p:cNvPr>
          <p:cNvSpPr txBox="1"/>
          <p:nvPr/>
        </p:nvSpPr>
        <p:spPr>
          <a:xfrm>
            <a:off x="2066028" y="2675117"/>
            <a:ext cx="1448137" cy="246221"/>
          </a:xfrm>
          <a:prstGeom prst="rect">
            <a:avLst/>
          </a:prstGeom>
        </p:spPr>
        <p:txBody>
          <a:bodyPr wrap="square" rtlCol="0">
            <a:spAutoFit/>
          </a:bodyPr>
          <a:lstStyle>
            <a:defPPr>
              <a:defRPr lang="en-US"/>
            </a:defPPr>
            <a:lvl1pPr algn="ctr">
              <a:defRPr sz="1300"/>
            </a:lvl1pPr>
          </a:lstStyle>
          <a:p>
            <a:r>
              <a:rPr lang="en-US" sz="1000" b="1" u="sng" dirty="0"/>
              <a:t>Crackle Positioning</a:t>
            </a:r>
          </a:p>
        </p:txBody>
      </p:sp>
      <p:sp>
        <p:nvSpPr>
          <p:cNvPr id="21" name="Text Placeholder 4">
            <a:extLst>
              <a:ext uri="{FF2B5EF4-FFF2-40B4-BE49-F238E27FC236}">
                <a16:creationId xmlns:a16="http://schemas.microsoft.com/office/drawing/2014/main" id="{127ECD46-E870-4288-8D7D-855E66BF69CC}"/>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216995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18329"/>
            <a:ext cx="8805334" cy="1283951"/>
          </a:xfrm>
        </p:spPr>
        <p:txBody>
          <a:bodyPr/>
          <a:lstStyle/>
          <a:p>
            <a:r>
              <a:rPr lang="en-US" dirty="0"/>
              <a:t>Advertising on Crackle</a:t>
            </a:r>
          </a:p>
        </p:txBody>
      </p:sp>
      <p:sp>
        <p:nvSpPr>
          <p:cNvPr id="9" name="TextBox 8"/>
          <p:cNvSpPr txBox="1"/>
          <p:nvPr/>
        </p:nvSpPr>
        <p:spPr>
          <a:xfrm>
            <a:off x="3113314" y="1193992"/>
            <a:ext cx="2771020" cy="292388"/>
          </a:xfrm>
          <a:prstGeom prst="rect">
            <a:avLst/>
          </a:prstGeom>
        </p:spPr>
        <p:txBody>
          <a:bodyPr wrap="square" rtlCol="0">
            <a:spAutoFit/>
          </a:bodyPr>
          <a:lstStyle/>
          <a:p>
            <a:pPr algn="ctr"/>
            <a:r>
              <a:rPr lang="en-US" sz="1300" b="1" dirty="0"/>
              <a:t>Samples of Advertising Types</a:t>
            </a:r>
          </a:p>
        </p:txBody>
      </p:sp>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5240" y="1777635"/>
            <a:ext cx="4064721" cy="32851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86124" y="1777635"/>
            <a:ext cx="4293765" cy="32851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814285" y="3856247"/>
            <a:ext cx="2264231" cy="969496"/>
          </a:xfrm>
          <a:prstGeom prst="rect">
            <a:avLst/>
          </a:prstGeom>
          <a:ln>
            <a:solidFill>
              <a:schemeClr val="tx1"/>
            </a:solidFill>
          </a:ln>
        </p:spPr>
        <p:txBody>
          <a:bodyPr wrap="square" rtlCol="0">
            <a:spAutoFit/>
          </a:bodyPr>
          <a:lstStyle/>
          <a:p>
            <a:pPr algn="ctr"/>
            <a:r>
              <a:rPr lang="en-US" sz="1100" b="1" dirty="0"/>
              <a:t>cRoll is an interactive video ad unit that provides users with more content and information about the film if they chose to interact with it.</a:t>
            </a:r>
          </a:p>
          <a:p>
            <a:pPr algn="ctr"/>
            <a:endParaRPr lang="en-US" sz="100" b="1" dirty="0">
              <a:solidFill>
                <a:srgbClr val="3775A2"/>
              </a:solidFill>
            </a:endParaRPr>
          </a:p>
        </p:txBody>
      </p:sp>
      <p:sp>
        <p:nvSpPr>
          <p:cNvPr id="4" name="TextBox 3"/>
          <p:cNvSpPr txBox="1"/>
          <p:nvPr/>
        </p:nvSpPr>
        <p:spPr>
          <a:xfrm>
            <a:off x="2868731" y="3289300"/>
            <a:ext cx="1500069" cy="415498"/>
          </a:xfrm>
          <a:prstGeom prst="rect">
            <a:avLst/>
          </a:prstGeom>
          <a:ln>
            <a:solidFill>
              <a:schemeClr val="tx1"/>
            </a:solidFill>
          </a:ln>
        </p:spPr>
        <p:txBody>
          <a:bodyPr wrap="square" rtlCol="0">
            <a:spAutoFit/>
          </a:bodyPr>
          <a:lstStyle>
            <a:defPPr>
              <a:defRPr lang="en-US"/>
            </a:defPPr>
            <a:lvl1pPr algn="ctr">
              <a:defRPr sz="1100" b="1"/>
            </a:lvl1pPr>
          </a:lstStyle>
          <a:p>
            <a:r>
              <a:rPr lang="en-US" sz="1050" dirty="0"/>
              <a:t>Video Promercial is like an interstitial ad</a:t>
            </a:r>
          </a:p>
        </p:txBody>
      </p:sp>
      <p:sp>
        <p:nvSpPr>
          <p:cNvPr id="13" name="TextBox 12"/>
          <p:cNvSpPr txBox="1"/>
          <p:nvPr/>
        </p:nvSpPr>
        <p:spPr>
          <a:xfrm>
            <a:off x="3113314" y="5193992"/>
            <a:ext cx="2771020" cy="261610"/>
          </a:xfrm>
          <a:prstGeom prst="rect">
            <a:avLst/>
          </a:prstGeom>
        </p:spPr>
        <p:txBody>
          <a:bodyPr wrap="square" rtlCol="0">
            <a:spAutoFit/>
          </a:bodyPr>
          <a:lstStyle/>
          <a:p>
            <a:pPr algn="ctr"/>
            <a:r>
              <a:rPr lang="en-US" sz="1050" b="1" dirty="0">
                <a:hlinkClick r:id="rId4"/>
              </a:rPr>
              <a:t>Click-Thru to Learn More</a:t>
            </a:r>
            <a:endParaRPr lang="en-US" sz="1050" b="1" dirty="0"/>
          </a:p>
        </p:txBody>
      </p:sp>
      <p:sp>
        <p:nvSpPr>
          <p:cNvPr id="10" name="TextBox 9">
            <a:extLst>
              <a:ext uri="{FF2B5EF4-FFF2-40B4-BE49-F238E27FC236}">
                <a16:creationId xmlns:a16="http://schemas.microsoft.com/office/drawing/2014/main" id="{485306D0-9B92-4D2E-B623-D643BD04D074}"/>
              </a:ext>
            </a:extLst>
          </p:cNvPr>
          <p:cNvSpPr txBox="1"/>
          <p:nvPr/>
        </p:nvSpPr>
        <p:spPr>
          <a:xfrm>
            <a:off x="127917" y="6564911"/>
            <a:ext cx="7276930" cy="215444"/>
          </a:xfrm>
          <a:prstGeom prst="rect">
            <a:avLst/>
          </a:prstGeom>
        </p:spPr>
        <p:txBody>
          <a:bodyPr wrap="square" rtlCol="0">
            <a:spAutoFit/>
          </a:bodyPr>
          <a:lstStyle/>
          <a:p>
            <a:r>
              <a:rPr lang="en-US" sz="800" dirty="0"/>
              <a:t>Based on company data.</a:t>
            </a:r>
          </a:p>
        </p:txBody>
      </p:sp>
      <p:sp>
        <p:nvSpPr>
          <p:cNvPr id="11" name="Text Placeholder 4">
            <a:extLst>
              <a:ext uri="{FF2B5EF4-FFF2-40B4-BE49-F238E27FC236}">
                <a16:creationId xmlns:a16="http://schemas.microsoft.com/office/drawing/2014/main" id="{C057CF28-058E-4385-A306-7B91F331B5CE}"/>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4156230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i="1" dirty="0">
                <a:solidFill>
                  <a:schemeClr val="tx1"/>
                </a:solidFill>
              </a:rPr>
              <a:t>Top Services</a:t>
            </a:r>
            <a:r>
              <a:rPr lang="en-US" dirty="0">
                <a:solidFill>
                  <a:schemeClr val="tx1"/>
                </a:solidFill>
              </a:rPr>
              <a:t>: VRV</a:t>
            </a:r>
          </a:p>
        </p:txBody>
      </p:sp>
      <p:sp>
        <p:nvSpPr>
          <p:cNvPr id="4" name="TextBox 3"/>
          <p:cNvSpPr txBox="1"/>
          <p:nvPr/>
        </p:nvSpPr>
        <p:spPr>
          <a:xfrm>
            <a:off x="3236397" y="2862953"/>
            <a:ext cx="2671206" cy="492443"/>
          </a:xfrm>
          <a:prstGeom prst="rect">
            <a:avLst/>
          </a:prstGeom>
        </p:spPr>
        <p:txBody>
          <a:bodyPr wrap="square" rtlCol="0">
            <a:spAutoFit/>
          </a:bodyPr>
          <a:lstStyle>
            <a:defPPr>
              <a:defRPr lang="en-US"/>
            </a:defPPr>
            <a:lvl1pPr algn="ctr">
              <a:defRPr sz="1300"/>
            </a:lvl1pPr>
          </a:lstStyle>
          <a:p>
            <a:r>
              <a:rPr lang="en-US" b="1" dirty="0"/>
              <a:t>Founded: </a:t>
            </a:r>
            <a:r>
              <a:rPr lang="en-US" dirty="0"/>
              <a:t>2016</a:t>
            </a:r>
            <a:endParaRPr lang="en-US" b="1" dirty="0"/>
          </a:p>
          <a:p>
            <a:r>
              <a:rPr lang="en-US" b="1" dirty="0"/>
              <a:t>Website: </a:t>
            </a:r>
            <a:r>
              <a:rPr lang="en-US" dirty="0">
                <a:hlinkClick r:id="rId2"/>
              </a:rPr>
              <a:t>www.VRV.co</a:t>
            </a:r>
            <a:r>
              <a:rPr lang="en-US" b="1" dirty="0"/>
              <a:t> </a:t>
            </a:r>
          </a:p>
        </p:txBody>
      </p:sp>
      <p:grpSp>
        <p:nvGrpSpPr>
          <p:cNvPr id="6" name="Group 5"/>
          <p:cNvGrpSpPr/>
          <p:nvPr/>
        </p:nvGrpSpPr>
        <p:grpSpPr>
          <a:xfrm>
            <a:off x="365334" y="3676611"/>
            <a:ext cx="2694216" cy="2216727"/>
            <a:chOff x="767442" y="3388669"/>
            <a:chExt cx="2694216" cy="2438400"/>
          </a:xfrm>
        </p:grpSpPr>
        <p:sp>
          <p:nvSpPr>
            <p:cNvPr id="8" name="Rectangle 7"/>
            <p:cNvSpPr/>
            <p:nvPr/>
          </p:nvSpPr>
          <p:spPr>
            <a:xfrm>
              <a:off x="767442" y="3388669"/>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7" name="TextBox 6"/>
            <p:cNvSpPr txBox="1"/>
            <p:nvPr/>
          </p:nvSpPr>
          <p:spPr>
            <a:xfrm>
              <a:off x="813707" y="3590743"/>
              <a:ext cx="2601686" cy="292388"/>
            </a:xfrm>
            <a:prstGeom prst="rect">
              <a:avLst/>
            </a:prstGeom>
          </p:spPr>
          <p:txBody>
            <a:bodyPr wrap="square" rtlCol="0">
              <a:spAutoFit/>
            </a:bodyPr>
            <a:lstStyle>
              <a:defPPr>
                <a:defRPr lang="en-US"/>
              </a:defPPr>
              <a:lvl1pPr algn="ctr">
                <a:defRPr sz="1300" b="1"/>
              </a:lvl1pPr>
            </a:lstStyle>
            <a:p>
              <a:r>
                <a:rPr lang="en-US" dirty="0">
                  <a:hlinkClick r:id="rId3"/>
                </a:rPr>
                <a:t>Usage Stats</a:t>
              </a:r>
              <a:endParaRPr lang="en-US" dirty="0"/>
            </a:p>
          </p:txBody>
        </p:sp>
      </p:grpSp>
      <p:grpSp>
        <p:nvGrpSpPr>
          <p:cNvPr id="9" name="Group 8"/>
          <p:cNvGrpSpPr/>
          <p:nvPr/>
        </p:nvGrpSpPr>
        <p:grpSpPr>
          <a:xfrm>
            <a:off x="3224892" y="3676611"/>
            <a:ext cx="2694216" cy="2216727"/>
            <a:chOff x="3224892" y="3464174"/>
            <a:chExt cx="2694216" cy="2438400"/>
          </a:xfrm>
        </p:grpSpPr>
        <p:sp>
          <p:nvSpPr>
            <p:cNvPr id="11" name="Rectangle 10"/>
            <p:cNvSpPr/>
            <p:nvPr/>
          </p:nvSpPr>
          <p:spPr>
            <a:xfrm>
              <a:off x="3224892" y="3464174"/>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0" name="TextBox 9"/>
            <p:cNvSpPr txBox="1"/>
            <p:nvPr/>
          </p:nvSpPr>
          <p:spPr>
            <a:xfrm>
              <a:off x="3271157" y="3546502"/>
              <a:ext cx="2601686" cy="292388"/>
            </a:xfrm>
            <a:prstGeom prst="rect">
              <a:avLst/>
            </a:prstGeom>
          </p:spPr>
          <p:txBody>
            <a:bodyPr wrap="square" rtlCol="0">
              <a:spAutoFit/>
            </a:bodyPr>
            <a:lstStyle>
              <a:defPPr>
                <a:defRPr lang="en-US"/>
              </a:defPPr>
              <a:lvl1pPr algn="ctr">
                <a:defRPr sz="1300" b="1"/>
              </a:lvl1pPr>
            </a:lstStyle>
            <a:p>
              <a:r>
                <a:rPr lang="en-US" dirty="0">
                  <a:hlinkClick r:id="rId4"/>
                </a:rPr>
                <a:t>Content</a:t>
              </a:r>
              <a:endParaRPr lang="en-US" dirty="0"/>
            </a:p>
          </p:txBody>
        </p:sp>
      </p:grpSp>
      <p:grpSp>
        <p:nvGrpSpPr>
          <p:cNvPr id="12" name="Group 11"/>
          <p:cNvGrpSpPr/>
          <p:nvPr/>
        </p:nvGrpSpPr>
        <p:grpSpPr>
          <a:xfrm>
            <a:off x="6025243" y="3676611"/>
            <a:ext cx="2694216" cy="2216727"/>
            <a:chOff x="6025243" y="3464174"/>
            <a:chExt cx="2694216" cy="2438400"/>
          </a:xfrm>
        </p:grpSpPr>
        <p:sp>
          <p:nvSpPr>
            <p:cNvPr id="14" name="Rectangle 13"/>
            <p:cNvSpPr/>
            <p:nvPr/>
          </p:nvSpPr>
          <p:spPr>
            <a:xfrm>
              <a:off x="6025243" y="3464174"/>
              <a:ext cx="2694216" cy="2438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noFill/>
              </a:endParaRPr>
            </a:p>
          </p:txBody>
        </p:sp>
        <p:sp>
          <p:nvSpPr>
            <p:cNvPr id="13" name="TextBox 12"/>
            <p:cNvSpPr txBox="1"/>
            <p:nvPr/>
          </p:nvSpPr>
          <p:spPr>
            <a:xfrm>
              <a:off x="6071508" y="3584283"/>
              <a:ext cx="2601686" cy="321627"/>
            </a:xfrm>
            <a:prstGeom prst="rect">
              <a:avLst/>
            </a:prstGeom>
          </p:spPr>
          <p:txBody>
            <a:bodyPr wrap="square" rtlCol="0">
              <a:spAutoFit/>
            </a:bodyPr>
            <a:lstStyle>
              <a:defPPr>
                <a:defRPr lang="en-US"/>
              </a:defPPr>
              <a:lvl1pPr algn="ctr">
                <a:defRPr sz="1300" b="1"/>
              </a:lvl1pPr>
            </a:lstStyle>
            <a:p>
              <a:r>
                <a:rPr lang="en-US" u="sng" dirty="0"/>
                <a:t>Advertising</a:t>
              </a:r>
            </a:p>
          </p:txBody>
        </p:sp>
      </p:grpSp>
      <p:pic>
        <p:nvPicPr>
          <p:cNvPr id="4097" name="Picture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599" y="1161745"/>
            <a:ext cx="3258765" cy="1413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7390" y="1161745"/>
            <a:ext cx="5109579" cy="5796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571999" y="1800535"/>
            <a:ext cx="4167052" cy="1092607"/>
          </a:xfrm>
          <a:prstGeom prst="rect">
            <a:avLst/>
          </a:prstGeom>
          <a:solidFill>
            <a:schemeClr val="bg1"/>
          </a:solidFill>
          <a:ln>
            <a:solidFill>
              <a:schemeClr val="tx1"/>
            </a:solidFill>
          </a:ln>
        </p:spPr>
        <p:txBody>
          <a:bodyPr wrap="square" rtlCol="0">
            <a:spAutoFit/>
          </a:bodyPr>
          <a:lstStyle/>
          <a:p>
            <a:pPr algn="ctr"/>
            <a:r>
              <a:rPr lang="en-US" sz="1300" b="1" dirty="0"/>
              <a:t>Channels Available</a:t>
            </a:r>
          </a:p>
          <a:p>
            <a:pPr algn="ctr"/>
            <a:r>
              <a:rPr lang="en-US" sz="1300" dirty="0"/>
              <a:t>Crunchyroll, Funimation, Rooster Teeth, Cartoon Hangover, Geek &amp; Sundry, Shudder, Nerdist, MONDO, Tested, CuriosityStream, MUBI, </a:t>
            </a:r>
            <a:r>
              <a:rPr lang="en-US" sz="1300" dirty="0" err="1"/>
              <a:t>CollegeHumor</a:t>
            </a:r>
            <a:r>
              <a:rPr lang="en-US" sz="1300" dirty="0"/>
              <a:t> and VRV Select</a:t>
            </a:r>
          </a:p>
        </p:txBody>
      </p:sp>
      <p:sp>
        <p:nvSpPr>
          <p:cNvPr id="15" name="TextBox 14"/>
          <p:cNvSpPr txBox="1"/>
          <p:nvPr/>
        </p:nvSpPr>
        <p:spPr>
          <a:xfrm>
            <a:off x="3308651" y="4005635"/>
            <a:ext cx="2526697" cy="1754326"/>
          </a:xfrm>
          <a:prstGeom prst="rect">
            <a:avLst/>
          </a:prstGeom>
        </p:spPr>
        <p:txBody>
          <a:bodyPr wrap="square" rtlCol="0">
            <a:spAutoFit/>
          </a:bodyPr>
          <a:lstStyle/>
          <a:p>
            <a:pPr algn="ctr"/>
            <a:r>
              <a:rPr lang="en-US" sz="1200" dirty="0"/>
              <a:t>Streams anime, cartoons, horror, other niche interests. Is partnered with online channels and allows subscribers to subscribe in bundles or a la carte. San Francisco animation company Mondo Media has created originals for the platform. Has exclusive rights to show </a:t>
            </a:r>
            <a:r>
              <a:rPr lang="en-US" sz="1200" i="1" dirty="0"/>
              <a:t>Harmonquest.</a:t>
            </a:r>
            <a:endParaRPr lang="en-US" sz="1200" dirty="0"/>
          </a:p>
        </p:txBody>
      </p:sp>
      <p:sp>
        <p:nvSpPr>
          <p:cNvPr id="16" name="TextBox 15"/>
          <p:cNvSpPr txBox="1"/>
          <p:nvPr/>
        </p:nvSpPr>
        <p:spPr>
          <a:xfrm>
            <a:off x="653143" y="4259943"/>
            <a:ext cx="2144486" cy="1092607"/>
          </a:xfrm>
          <a:prstGeom prst="rect">
            <a:avLst/>
          </a:prstGeom>
        </p:spPr>
        <p:txBody>
          <a:bodyPr wrap="square" rtlCol="0">
            <a:spAutoFit/>
          </a:bodyPr>
          <a:lstStyle/>
          <a:p>
            <a:pPr algn="ctr"/>
            <a:r>
              <a:rPr lang="en-US" sz="1300" dirty="0"/>
              <a:t>1.5 million subscribers and 1 million active monthly users who have watched over a billion minutes of video.</a:t>
            </a:r>
          </a:p>
        </p:txBody>
      </p:sp>
      <p:sp>
        <p:nvSpPr>
          <p:cNvPr id="21" name="TextBox 20"/>
          <p:cNvSpPr txBox="1"/>
          <p:nvPr/>
        </p:nvSpPr>
        <p:spPr>
          <a:xfrm>
            <a:off x="6300108" y="3997936"/>
            <a:ext cx="2144486" cy="1908215"/>
          </a:xfrm>
          <a:prstGeom prst="rect">
            <a:avLst/>
          </a:prstGeom>
        </p:spPr>
        <p:txBody>
          <a:bodyPr wrap="square" rtlCol="0">
            <a:spAutoFit/>
          </a:bodyPr>
          <a:lstStyle/>
          <a:p>
            <a:pPr algn="ctr"/>
            <a:r>
              <a:rPr lang="en-US" sz="1300" dirty="0"/>
              <a:t>Users can opt out of ads via a premium subscription. It appears their ads are mostly pop-ups which </a:t>
            </a:r>
            <a:r>
              <a:rPr lang="en-US" sz="1300" dirty="0">
                <a:hlinkClick r:id="rId7"/>
              </a:rPr>
              <a:t>can be blocked with an ad-blocker.</a:t>
            </a:r>
            <a:r>
              <a:rPr lang="en-US" sz="1300" dirty="0"/>
              <a:t> Ads are sold directly by the service or through ad networks.</a:t>
            </a:r>
            <a:endParaRPr lang="en-US" sz="1400" dirty="0"/>
          </a:p>
        </p:txBody>
      </p:sp>
      <p:pic>
        <p:nvPicPr>
          <p:cNvPr id="7170" name="Picture 2" descr="Image result for vrv logo"/>
          <p:cNvPicPr>
            <a:picLocks noChangeAspect="1" noChangeArrowheads="1"/>
          </p:cNvPicPr>
          <p:nvPr/>
        </p:nvPicPr>
        <p:blipFill>
          <a:blip r:embed="rId8" cstate="screen">
            <a:clrChange>
              <a:clrFrom>
                <a:srgbClr val="F0F0F0"/>
              </a:clrFrom>
              <a:clrTo>
                <a:srgbClr val="F0F0F0">
                  <a:alpha val="0"/>
                </a:srgbClr>
              </a:clrTo>
            </a:clrChange>
            <a:extLst>
              <a:ext uri="{28A0092B-C50C-407E-A947-70E740481C1C}">
                <a14:useLocalDpi xmlns:a14="http://schemas.microsoft.com/office/drawing/2010/main"/>
              </a:ext>
            </a:extLst>
          </a:blip>
          <a:srcRect/>
          <a:stretch>
            <a:fillRect/>
          </a:stretch>
        </p:blipFill>
        <p:spPr bwMode="auto">
          <a:xfrm>
            <a:off x="7260124" y="332197"/>
            <a:ext cx="1459335" cy="45604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27917" y="6564911"/>
            <a:ext cx="7303824" cy="215444"/>
          </a:xfrm>
          <a:prstGeom prst="rect">
            <a:avLst/>
          </a:prstGeom>
        </p:spPr>
        <p:txBody>
          <a:bodyPr wrap="square" rtlCol="0">
            <a:spAutoFit/>
          </a:bodyPr>
          <a:lstStyle/>
          <a:p>
            <a:r>
              <a:rPr lang="en-US" sz="800" dirty="0"/>
              <a:t>Apple App Store Ratings and Reviews as of 12/15/17. Positioning, usage stats, content and advertising detail based on company data. </a:t>
            </a:r>
          </a:p>
        </p:txBody>
      </p:sp>
      <p:sp>
        <p:nvSpPr>
          <p:cNvPr id="22" name="TextBox 21"/>
          <p:cNvSpPr txBox="1"/>
          <p:nvPr/>
        </p:nvSpPr>
        <p:spPr>
          <a:xfrm>
            <a:off x="2224604" y="3307512"/>
            <a:ext cx="4914317" cy="292388"/>
          </a:xfrm>
          <a:prstGeom prst="rect">
            <a:avLst/>
          </a:prstGeom>
        </p:spPr>
        <p:txBody>
          <a:bodyPr wrap="square" rtlCol="0">
            <a:spAutoFit/>
          </a:bodyPr>
          <a:lstStyle/>
          <a:p>
            <a:pPr algn="ctr"/>
            <a:r>
              <a:rPr lang="en-US" sz="1300" b="1" dirty="0"/>
              <a:t>Apple App Store Rating: 3.0 Stars, 585 Reviews </a:t>
            </a:r>
          </a:p>
        </p:txBody>
      </p:sp>
      <p:sp>
        <p:nvSpPr>
          <p:cNvPr id="23" name="TextBox 22">
            <a:extLst>
              <a:ext uri="{FF2B5EF4-FFF2-40B4-BE49-F238E27FC236}">
                <a16:creationId xmlns:a16="http://schemas.microsoft.com/office/drawing/2014/main" id="{39C937DF-038D-4CE3-AFA0-92DC58C1ED61}"/>
              </a:ext>
            </a:extLst>
          </p:cNvPr>
          <p:cNvSpPr txBox="1"/>
          <p:nvPr/>
        </p:nvSpPr>
        <p:spPr>
          <a:xfrm>
            <a:off x="365334" y="913827"/>
            <a:ext cx="1686155" cy="246221"/>
          </a:xfrm>
          <a:prstGeom prst="rect">
            <a:avLst/>
          </a:prstGeom>
        </p:spPr>
        <p:txBody>
          <a:bodyPr wrap="square" rtlCol="0">
            <a:spAutoFit/>
          </a:bodyPr>
          <a:lstStyle>
            <a:defPPr>
              <a:defRPr lang="en-US"/>
            </a:defPPr>
            <a:lvl1pPr algn="ctr">
              <a:defRPr sz="1300"/>
            </a:lvl1pPr>
          </a:lstStyle>
          <a:p>
            <a:pPr algn="l"/>
            <a:r>
              <a:rPr lang="en-US" sz="1000" b="1" u="sng" dirty="0"/>
              <a:t>VRV Positioning</a:t>
            </a:r>
          </a:p>
        </p:txBody>
      </p:sp>
      <p:sp>
        <p:nvSpPr>
          <p:cNvPr id="24" name="Text Placeholder 4">
            <a:extLst>
              <a:ext uri="{FF2B5EF4-FFF2-40B4-BE49-F238E27FC236}">
                <a16:creationId xmlns:a16="http://schemas.microsoft.com/office/drawing/2014/main" id="{317575A9-9054-48E4-9956-43751768A235}"/>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584611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2821643"/>
            <a:ext cx="8805334" cy="442934"/>
          </a:xfrm>
        </p:spPr>
        <p:txBody>
          <a:bodyPr/>
          <a:lstStyle/>
          <a:p>
            <a:r>
              <a:rPr lang="en-US" sz="2800" dirty="0">
                <a:solidFill>
                  <a:schemeClr val="tx1"/>
                </a:solidFill>
              </a:rPr>
              <a:t>A More Detailed Look At The Top Ad-Supported OTT </a:t>
            </a:r>
            <a:br>
              <a:rPr lang="en-US" sz="2800" dirty="0">
                <a:solidFill>
                  <a:schemeClr val="tx1"/>
                </a:solidFill>
              </a:rPr>
            </a:br>
            <a:r>
              <a:rPr lang="en-US" sz="2800" dirty="0">
                <a:solidFill>
                  <a:schemeClr val="tx1"/>
                </a:solidFill>
              </a:rPr>
              <a:t>Video Devices</a:t>
            </a:r>
            <a:endParaRPr lang="en-US" dirty="0">
              <a:solidFill>
                <a:schemeClr val="tx1"/>
              </a:solidFill>
            </a:endParaRPr>
          </a:p>
        </p:txBody>
      </p:sp>
      <p:sp>
        <p:nvSpPr>
          <p:cNvPr id="3" name="Text Placeholder 4">
            <a:extLst>
              <a:ext uri="{FF2B5EF4-FFF2-40B4-BE49-F238E27FC236}">
                <a16:creationId xmlns:a16="http://schemas.microsoft.com/office/drawing/2014/main" id="{FB804E77-05A3-4D67-A3D8-EEF69737629F}"/>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240813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1FBC8-8E4E-47A8-8C4D-C211930E9A27}"/>
              </a:ext>
            </a:extLst>
          </p:cNvPr>
          <p:cNvSpPr/>
          <p:nvPr/>
        </p:nvSpPr>
        <p:spPr>
          <a:xfrm>
            <a:off x="5450899" y="1463012"/>
            <a:ext cx="3427304" cy="4556048"/>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6C9F8B-5802-4F23-B62A-9484D7BED493}"/>
              </a:ext>
            </a:extLst>
          </p:cNvPr>
          <p:cNvSpPr/>
          <p:nvPr/>
        </p:nvSpPr>
        <p:spPr>
          <a:xfrm>
            <a:off x="276667" y="1464489"/>
            <a:ext cx="4872988" cy="4556048"/>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2857" y="460183"/>
            <a:ext cx="8982364" cy="442934"/>
          </a:xfrm>
        </p:spPr>
        <p:txBody>
          <a:bodyPr/>
          <a:lstStyle/>
          <a:p>
            <a:r>
              <a:rPr lang="en-US" dirty="0">
                <a:solidFill>
                  <a:schemeClr val="tx1"/>
                </a:solidFill>
              </a:rPr>
              <a:t>Next Let’s Look At The OTT Devices &amp; Platforms</a:t>
            </a:r>
          </a:p>
        </p:txBody>
      </p:sp>
      <p:pic>
        <p:nvPicPr>
          <p:cNvPr id="1026" name="Picture 2" descr="Image result for hisense png">
            <a:extLst>
              <a:ext uri="{FF2B5EF4-FFF2-40B4-BE49-F238E27FC236}">
                <a16:creationId xmlns:a16="http://schemas.microsoft.com/office/drawing/2014/main" id="{A7A45B45-A3BB-4C22-873B-1944F8B290A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49766" y="4569989"/>
            <a:ext cx="1336817" cy="2385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G Electronics png">
            <a:extLst>
              <a:ext uri="{FF2B5EF4-FFF2-40B4-BE49-F238E27FC236}">
                <a16:creationId xmlns:a16="http://schemas.microsoft.com/office/drawing/2014/main" id="{47C081C9-248D-4CB7-899B-CDD139094C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7963" y="4871508"/>
            <a:ext cx="1649698" cy="3746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anasonic png">
            <a:extLst>
              <a:ext uri="{FF2B5EF4-FFF2-40B4-BE49-F238E27FC236}">
                <a16:creationId xmlns:a16="http://schemas.microsoft.com/office/drawing/2014/main" id="{EC329761-6B28-4D72-8DF8-D5C372F85BC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3051" y="4587043"/>
            <a:ext cx="1158090" cy="204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hilips png">
            <a:extLst>
              <a:ext uri="{FF2B5EF4-FFF2-40B4-BE49-F238E27FC236}">
                <a16:creationId xmlns:a16="http://schemas.microsoft.com/office/drawing/2014/main" id="{6C8116F5-1B6A-4ADB-A256-E9200B543DE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509150" y="4956579"/>
            <a:ext cx="1111115" cy="2044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amsung png">
            <a:extLst>
              <a:ext uri="{FF2B5EF4-FFF2-40B4-BE49-F238E27FC236}">
                <a16:creationId xmlns:a16="http://schemas.microsoft.com/office/drawing/2014/main" id="{0FB22168-F553-4A08-93F3-863893D3F59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49766" y="5309061"/>
            <a:ext cx="1420427" cy="2125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harp tv logo png">
            <a:extLst>
              <a:ext uri="{FF2B5EF4-FFF2-40B4-BE49-F238E27FC236}">
                <a16:creationId xmlns:a16="http://schemas.microsoft.com/office/drawing/2014/main" id="{70DF3DE2-9749-439B-AB7D-8E5433FE3CA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83120" y="5326116"/>
            <a:ext cx="1363173" cy="2044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ony tv logo png">
            <a:extLst>
              <a:ext uri="{FF2B5EF4-FFF2-40B4-BE49-F238E27FC236}">
                <a16:creationId xmlns:a16="http://schemas.microsoft.com/office/drawing/2014/main" id="{7E324473-6951-4DDE-82F9-2201EFBFD07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20549" y="5664559"/>
            <a:ext cx="960211" cy="1623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toshiba png">
            <a:extLst>
              <a:ext uri="{FF2B5EF4-FFF2-40B4-BE49-F238E27FC236}">
                <a16:creationId xmlns:a16="http://schemas.microsoft.com/office/drawing/2014/main" id="{1FA23E52-B4C7-4233-A9E6-3D927201E152}"/>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467360" y="5616291"/>
            <a:ext cx="1359038" cy="27061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vizio png">
            <a:extLst>
              <a:ext uri="{FF2B5EF4-FFF2-40B4-BE49-F238E27FC236}">
                <a16:creationId xmlns:a16="http://schemas.microsoft.com/office/drawing/2014/main" id="{ECB6004E-290B-4CDC-A89B-03E2DA08EF9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756737" y="5616291"/>
            <a:ext cx="1053583" cy="2706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C22B8A-27CE-492D-88E9-AACEB1BE4297}"/>
              </a:ext>
            </a:extLst>
          </p:cNvPr>
          <p:cNvSpPr txBox="1"/>
          <p:nvPr/>
        </p:nvSpPr>
        <p:spPr>
          <a:xfrm>
            <a:off x="5450899" y="1074198"/>
            <a:ext cx="3427304" cy="369332"/>
          </a:xfrm>
          <a:prstGeom prst="rect">
            <a:avLst/>
          </a:prstGeom>
        </p:spPr>
        <p:txBody>
          <a:bodyPr wrap="square" rtlCol="0">
            <a:spAutoFit/>
          </a:bodyPr>
          <a:lstStyle/>
          <a:p>
            <a:pPr algn="ctr"/>
            <a:r>
              <a:rPr lang="en-US" b="1" u="sng" dirty="0"/>
              <a:t>Devices / Platforms</a:t>
            </a:r>
          </a:p>
        </p:txBody>
      </p:sp>
      <p:pic>
        <p:nvPicPr>
          <p:cNvPr id="1044" name="Picture 20" descr="Image result for playstation 4 logo png">
            <a:extLst>
              <a:ext uri="{FF2B5EF4-FFF2-40B4-BE49-F238E27FC236}">
                <a16:creationId xmlns:a16="http://schemas.microsoft.com/office/drawing/2014/main" id="{5F5BC8FC-CC5B-4166-B84F-E58CD9EB731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545633" y="3763129"/>
            <a:ext cx="1122937" cy="23472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wii u logo png">
            <a:extLst>
              <a:ext uri="{FF2B5EF4-FFF2-40B4-BE49-F238E27FC236}">
                <a16:creationId xmlns:a16="http://schemas.microsoft.com/office/drawing/2014/main" id="{B6A55C71-910E-42DB-B33D-2E7108E7D0D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750587" y="3726807"/>
            <a:ext cx="956019" cy="28481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xbox one logo png">
            <a:extLst>
              <a:ext uri="{FF2B5EF4-FFF2-40B4-BE49-F238E27FC236}">
                <a16:creationId xmlns:a16="http://schemas.microsoft.com/office/drawing/2014/main" id="{3F6C2E80-4213-4AD2-8A08-8EA3D473835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763185" y="3748156"/>
            <a:ext cx="976544" cy="20073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amazon fire tv logo png">
            <a:extLst>
              <a:ext uri="{FF2B5EF4-FFF2-40B4-BE49-F238E27FC236}">
                <a16:creationId xmlns:a16="http://schemas.microsoft.com/office/drawing/2014/main" id="{3FBA1737-A909-4C6E-A9C6-C0B2E71312B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495287" y="1901526"/>
            <a:ext cx="1462425" cy="30787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apple tv logo png">
            <a:extLst>
              <a:ext uri="{FF2B5EF4-FFF2-40B4-BE49-F238E27FC236}">
                <a16:creationId xmlns:a16="http://schemas.microsoft.com/office/drawing/2014/main" id="{DA35B883-C4C3-4F69-8B8B-2C43EE4AEB9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585320" y="2265989"/>
            <a:ext cx="655718" cy="34994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chromecast logo png">
            <a:extLst>
              <a:ext uri="{FF2B5EF4-FFF2-40B4-BE49-F238E27FC236}">
                <a16:creationId xmlns:a16="http://schemas.microsoft.com/office/drawing/2014/main" id="{CA4E6284-884F-4AAC-A17C-8A3C032CC46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029041" y="1838045"/>
            <a:ext cx="1663441" cy="31478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nexus player logo png">
            <a:extLst>
              <a:ext uri="{FF2B5EF4-FFF2-40B4-BE49-F238E27FC236}">
                <a16:creationId xmlns:a16="http://schemas.microsoft.com/office/drawing/2014/main" id="{304D63A5-7A57-4F41-979B-0DF2BF5E6488}"/>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6251420" y="2265995"/>
            <a:ext cx="1344231" cy="34993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roku logo png">
            <a:extLst>
              <a:ext uri="{FF2B5EF4-FFF2-40B4-BE49-F238E27FC236}">
                <a16:creationId xmlns:a16="http://schemas.microsoft.com/office/drawing/2014/main" id="{69ED8F1D-5F11-4357-854C-8E47A7A0E421}"/>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572274" y="2235271"/>
            <a:ext cx="1118586" cy="34722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tivo logo png">
            <a:extLst>
              <a:ext uri="{FF2B5EF4-FFF2-40B4-BE49-F238E27FC236}">
                <a16:creationId xmlns:a16="http://schemas.microsoft.com/office/drawing/2014/main" id="{3E3E394C-8647-459B-8ABF-5A0A72D0BF7E}"/>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597441" y="2744298"/>
            <a:ext cx="1462425" cy="43060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western digital logo png">
            <a:extLst>
              <a:ext uri="{FF2B5EF4-FFF2-40B4-BE49-F238E27FC236}">
                <a16:creationId xmlns:a16="http://schemas.microsoft.com/office/drawing/2014/main" id="{4230C8E3-57FD-4BFC-BF98-3733B6FBD14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180054" y="2729100"/>
            <a:ext cx="1462425" cy="40216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3A3AEB6-6EAE-463B-BDA5-D353C9B0D42B}"/>
              </a:ext>
            </a:extLst>
          </p:cNvPr>
          <p:cNvSpPr txBox="1"/>
          <p:nvPr/>
        </p:nvSpPr>
        <p:spPr>
          <a:xfrm>
            <a:off x="5450900" y="1457237"/>
            <a:ext cx="3427304" cy="338554"/>
          </a:xfrm>
          <a:prstGeom prst="rect">
            <a:avLst/>
          </a:prstGeom>
          <a:solidFill>
            <a:schemeClr val="accent6">
              <a:lumMod val="60000"/>
              <a:lumOff val="40000"/>
            </a:schemeClr>
          </a:solidFill>
          <a:ln w="28575">
            <a:solidFill>
              <a:schemeClr val="tx1"/>
            </a:solidFill>
          </a:ln>
        </p:spPr>
        <p:txBody>
          <a:bodyPr wrap="square" rtlCol="0">
            <a:spAutoFit/>
          </a:bodyPr>
          <a:lstStyle/>
          <a:p>
            <a:pPr algn="ctr"/>
            <a:r>
              <a:rPr lang="en-US" sz="1600" b="1" u="sng" dirty="0"/>
              <a:t>Internet Streaming Players</a:t>
            </a:r>
          </a:p>
        </p:txBody>
      </p:sp>
      <p:sp>
        <p:nvSpPr>
          <p:cNvPr id="29" name="TextBox 28">
            <a:extLst>
              <a:ext uri="{FF2B5EF4-FFF2-40B4-BE49-F238E27FC236}">
                <a16:creationId xmlns:a16="http://schemas.microsoft.com/office/drawing/2014/main" id="{6283AFD9-6091-4A60-B5BE-8D38B81EE32D}"/>
              </a:ext>
            </a:extLst>
          </p:cNvPr>
          <p:cNvSpPr txBox="1"/>
          <p:nvPr/>
        </p:nvSpPr>
        <p:spPr>
          <a:xfrm>
            <a:off x="5450903" y="3243129"/>
            <a:ext cx="3427300" cy="338554"/>
          </a:xfrm>
          <a:prstGeom prst="rect">
            <a:avLst/>
          </a:prstGeom>
          <a:solidFill>
            <a:schemeClr val="accent6">
              <a:lumMod val="60000"/>
              <a:lumOff val="40000"/>
            </a:schemeClr>
          </a:solidFill>
          <a:ln w="28575">
            <a:solidFill>
              <a:schemeClr val="tx1"/>
            </a:solidFill>
          </a:ln>
        </p:spPr>
        <p:txBody>
          <a:bodyPr wrap="square" rtlCol="0">
            <a:spAutoFit/>
          </a:bodyPr>
          <a:lstStyle/>
          <a:p>
            <a:pPr algn="ctr"/>
            <a:r>
              <a:rPr lang="en-US" sz="1600" b="1" u="sng" dirty="0"/>
              <a:t>Game Consoles</a:t>
            </a:r>
          </a:p>
        </p:txBody>
      </p:sp>
      <p:sp>
        <p:nvSpPr>
          <p:cNvPr id="30" name="TextBox 29">
            <a:extLst>
              <a:ext uri="{FF2B5EF4-FFF2-40B4-BE49-F238E27FC236}">
                <a16:creationId xmlns:a16="http://schemas.microsoft.com/office/drawing/2014/main" id="{B61750A0-5C58-4FC3-9295-36376F8F50D7}"/>
              </a:ext>
            </a:extLst>
          </p:cNvPr>
          <p:cNvSpPr txBox="1"/>
          <p:nvPr/>
        </p:nvSpPr>
        <p:spPr>
          <a:xfrm>
            <a:off x="5451607" y="4167888"/>
            <a:ext cx="3411801" cy="338554"/>
          </a:xfrm>
          <a:prstGeom prst="rect">
            <a:avLst/>
          </a:prstGeom>
          <a:solidFill>
            <a:schemeClr val="accent6">
              <a:lumMod val="60000"/>
              <a:lumOff val="40000"/>
            </a:schemeClr>
          </a:solidFill>
          <a:ln w="28575">
            <a:solidFill>
              <a:schemeClr val="tx1"/>
            </a:solidFill>
          </a:ln>
        </p:spPr>
        <p:txBody>
          <a:bodyPr wrap="square" rtlCol="0">
            <a:spAutoFit/>
          </a:bodyPr>
          <a:lstStyle/>
          <a:p>
            <a:pPr algn="ctr"/>
            <a:r>
              <a:rPr lang="en-US" sz="1600" b="1" u="sng" dirty="0"/>
              <a:t>Connected TVs</a:t>
            </a:r>
          </a:p>
        </p:txBody>
      </p:sp>
      <p:sp>
        <p:nvSpPr>
          <p:cNvPr id="31" name="TextBox 30">
            <a:extLst>
              <a:ext uri="{FF2B5EF4-FFF2-40B4-BE49-F238E27FC236}">
                <a16:creationId xmlns:a16="http://schemas.microsoft.com/office/drawing/2014/main" id="{E4E8E387-7DC9-4616-837E-E97A433287D8}"/>
              </a:ext>
            </a:extLst>
          </p:cNvPr>
          <p:cNvSpPr txBox="1"/>
          <p:nvPr/>
        </p:nvSpPr>
        <p:spPr>
          <a:xfrm>
            <a:off x="285542" y="1075678"/>
            <a:ext cx="4872986" cy="369332"/>
          </a:xfrm>
          <a:prstGeom prst="rect">
            <a:avLst/>
          </a:prstGeom>
        </p:spPr>
        <p:txBody>
          <a:bodyPr wrap="square" rtlCol="0">
            <a:spAutoFit/>
          </a:bodyPr>
          <a:lstStyle/>
          <a:p>
            <a:pPr algn="ctr"/>
            <a:r>
              <a:rPr lang="en-US" b="1" u="sng" dirty="0"/>
              <a:t>Services</a:t>
            </a:r>
          </a:p>
        </p:txBody>
      </p:sp>
      <p:sp>
        <p:nvSpPr>
          <p:cNvPr id="32" name="TextBox 31">
            <a:extLst>
              <a:ext uri="{FF2B5EF4-FFF2-40B4-BE49-F238E27FC236}">
                <a16:creationId xmlns:a16="http://schemas.microsoft.com/office/drawing/2014/main" id="{5D3C9565-1556-43E1-AF3C-F56EA033A3C2}"/>
              </a:ext>
            </a:extLst>
          </p:cNvPr>
          <p:cNvSpPr txBox="1"/>
          <p:nvPr/>
        </p:nvSpPr>
        <p:spPr>
          <a:xfrm>
            <a:off x="285542" y="5074111"/>
            <a:ext cx="4862563" cy="500137"/>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err="1">
                <a:solidFill>
                  <a:schemeClr val="bg1">
                    <a:lumMod val="75000"/>
                  </a:schemeClr>
                </a:solidFill>
              </a:rPr>
              <a:t>vMVPDs</a:t>
            </a:r>
            <a:endParaRPr lang="en-US" sz="1600" b="1" u="sng" dirty="0">
              <a:solidFill>
                <a:schemeClr val="bg1">
                  <a:lumMod val="75000"/>
                </a:schemeClr>
              </a:solidFill>
            </a:endParaRPr>
          </a:p>
          <a:p>
            <a:pPr algn="ctr"/>
            <a:r>
              <a:rPr lang="en-US" sz="1000" dirty="0">
                <a:solidFill>
                  <a:schemeClr val="bg1">
                    <a:lumMod val="75000"/>
                  </a:schemeClr>
                </a:solidFill>
              </a:rPr>
              <a:t>(subscription with ad-supported nets)</a:t>
            </a:r>
          </a:p>
        </p:txBody>
      </p:sp>
      <p:pic>
        <p:nvPicPr>
          <p:cNvPr id="5" name="Picture 4" descr="Image result for directv now png">
            <a:extLst>
              <a:ext uri="{FF2B5EF4-FFF2-40B4-BE49-F238E27FC236}">
                <a16:creationId xmlns:a16="http://schemas.microsoft.com/office/drawing/2014/main" id="{E05ECF4E-2668-4F9B-88D0-7AA50450FE30}"/>
              </a:ext>
            </a:extLst>
          </p:cNvPr>
          <p:cNvPicPr>
            <a:picLocks noChangeAspect="1" noChangeArrowheads="1"/>
          </p:cNvPicPr>
          <p:nvPr/>
        </p:nvPicPr>
        <p:blipFill>
          <a:blip r:embed="rId2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3680" y="5696255"/>
            <a:ext cx="451075" cy="2585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fubotv png">
            <a:extLst>
              <a:ext uri="{FF2B5EF4-FFF2-40B4-BE49-F238E27FC236}">
                <a16:creationId xmlns:a16="http://schemas.microsoft.com/office/drawing/2014/main" id="{37D35533-1049-4E16-B8A7-8B8F97C319D6}"/>
              </a:ext>
            </a:extLst>
          </p:cNvPr>
          <p:cNvPicPr>
            <a:picLocks noChangeAspect="1" noChangeArrowheads="1"/>
          </p:cNvPicPr>
          <p:nvPr/>
        </p:nvPicPr>
        <p:blipFill>
          <a:blip r:embed="rId2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37264" y="5716073"/>
            <a:ext cx="631128" cy="2082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hulu with live tv png">
            <a:extLst>
              <a:ext uri="{FF2B5EF4-FFF2-40B4-BE49-F238E27FC236}">
                <a16:creationId xmlns:a16="http://schemas.microsoft.com/office/drawing/2014/main" id="{16527F27-190F-4FD7-9CA3-4781C34E7F23}"/>
              </a:ext>
            </a:extLst>
          </p:cNvPr>
          <p:cNvPicPr>
            <a:picLocks noChangeAspect="1" noChangeArrowheads="1"/>
          </p:cNvPicPr>
          <p:nvPr/>
        </p:nvPicPr>
        <p:blipFill>
          <a:blip r:embed="rId2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29331" y="5716073"/>
            <a:ext cx="647954" cy="213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playstation vue png">
            <a:extLst>
              <a:ext uri="{FF2B5EF4-FFF2-40B4-BE49-F238E27FC236}">
                <a16:creationId xmlns:a16="http://schemas.microsoft.com/office/drawing/2014/main" id="{F0ADE69A-E022-4F0F-9B82-0DBC7AB56E05}"/>
              </a:ext>
            </a:extLst>
          </p:cNvPr>
          <p:cNvPicPr>
            <a:picLocks noChangeAspect="1" noChangeArrowheads="1"/>
          </p:cNvPicPr>
          <p:nvPr/>
        </p:nvPicPr>
        <p:blipFill>
          <a:blip r:embed="rId2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75091" y="5748920"/>
            <a:ext cx="1112710" cy="16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sling tv png">
            <a:extLst>
              <a:ext uri="{FF2B5EF4-FFF2-40B4-BE49-F238E27FC236}">
                <a16:creationId xmlns:a16="http://schemas.microsoft.com/office/drawing/2014/main" id="{F9E4C0AF-4C22-447E-B712-283C6D9F9E87}"/>
              </a:ext>
            </a:extLst>
          </p:cNvPr>
          <p:cNvPicPr>
            <a:picLocks noChangeAspect="1" noChangeArrowheads="1"/>
          </p:cNvPicPr>
          <p:nvPr/>
        </p:nvPicPr>
        <p:blipFill>
          <a:blip r:embed="rId2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73557" y="5693083"/>
            <a:ext cx="493769" cy="2617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B8E9679-F809-4CF5-9DD1-715826BE6645}"/>
              </a:ext>
            </a:extLst>
          </p:cNvPr>
          <p:cNvPicPr>
            <a:picLocks noChangeAspect="1"/>
          </p:cNvPicPr>
          <p:nvPr/>
        </p:nvPicPr>
        <p:blipFill>
          <a:blip r:embed="rId2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751068" y="5627931"/>
            <a:ext cx="353102" cy="353102"/>
          </a:xfrm>
          <a:prstGeom prst="rect">
            <a:avLst/>
          </a:prstGeom>
          <a:noFill/>
        </p:spPr>
      </p:pic>
      <p:pic>
        <p:nvPicPr>
          <p:cNvPr id="15" name="Picture 14" descr="Image result for youtube tv png">
            <a:extLst>
              <a:ext uri="{FF2B5EF4-FFF2-40B4-BE49-F238E27FC236}">
                <a16:creationId xmlns:a16="http://schemas.microsoft.com/office/drawing/2014/main" id="{0565A939-CF0C-4E1A-844A-5CAD4133270A}"/>
              </a:ext>
            </a:extLst>
          </p:cNvPr>
          <p:cNvPicPr>
            <a:picLocks noChangeAspect="1" noChangeArrowheads="1"/>
          </p:cNvPicPr>
          <p:nvPr/>
        </p:nvPicPr>
        <p:blipFill>
          <a:blip r:embed="rId2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191389" y="5732155"/>
            <a:ext cx="753413" cy="2040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F8B4BA8-E819-4F40-AC43-8EDC734E30C1}"/>
              </a:ext>
            </a:extLst>
          </p:cNvPr>
          <p:cNvPicPr>
            <a:picLocks noChangeAspect="1"/>
          </p:cNvPicPr>
          <p:nvPr/>
        </p:nvPicPr>
        <p:blipFill>
          <a:blip r:embed="rId2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5015" y="1826244"/>
            <a:ext cx="718469" cy="244466"/>
          </a:xfrm>
          <a:prstGeom prst="rect">
            <a:avLst/>
          </a:prstGeom>
          <a:noFill/>
        </p:spPr>
      </p:pic>
      <p:pic>
        <p:nvPicPr>
          <p:cNvPr id="17" name="Picture 16" descr="Image result for carbontv png">
            <a:extLst>
              <a:ext uri="{FF2B5EF4-FFF2-40B4-BE49-F238E27FC236}">
                <a16:creationId xmlns:a16="http://schemas.microsoft.com/office/drawing/2014/main" id="{B9C5B27D-1AEC-4A98-9933-95B0187AE498}"/>
              </a:ext>
            </a:extLst>
          </p:cNvPr>
          <p:cNvPicPr>
            <a:picLocks noChangeAspect="1" noChangeArrowheads="1"/>
          </p:cNvPicPr>
          <p:nvPr/>
        </p:nvPicPr>
        <p:blipFill rotWithShape="1">
          <a:blip r:embed="rId2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080712" y="1891028"/>
            <a:ext cx="818482" cy="1312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Image result for contv png">
            <a:extLst>
              <a:ext uri="{FF2B5EF4-FFF2-40B4-BE49-F238E27FC236}">
                <a16:creationId xmlns:a16="http://schemas.microsoft.com/office/drawing/2014/main" id="{2BAE41C6-A126-4492-9000-9FB3136C58E4}"/>
              </a:ext>
            </a:extLst>
          </p:cNvPr>
          <p:cNvPicPr>
            <a:picLocks noChangeAspect="1" noChangeArrowheads="1"/>
          </p:cNvPicPr>
          <p:nvPr/>
        </p:nvPicPr>
        <p:blipFill rotWithShape="1">
          <a:blip r:embed="rId30"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4549561" y="3015868"/>
            <a:ext cx="554609" cy="3735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Image result for crackle png">
            <a:extLst>
              <a:ext uri="{FF2B5EF4-FFF2-40B4-BE49-F238E27FC236}">
                <a16:creationId xmlns:a16="http://schemas.microsoft.com/office/drawing/2014/main" id="{6A05C4AF-EA47-410D-B560-77692641E6AE}"/>
              </a:ext>
            </a:extLst>
          </p:cNvPr>
          <p:cNvPicPr>
            <a:picLocks noChangeAspect="1" noChangeArrowheads="1"/>
          </p:cNvPicPr>
          <p:nvPr/>
        </p:nvPicPr>
        <p:blipFill>
          <a:blip r:embed="rId3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9482" y="2367191"/>
            <a:ext cx="760809" cy="1475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Image result for crunchyroll png">
            <a:extLst>
              <a:ext uri="{FF2B5EF4-FFF2-40B4-BE49-F238E27FC236}">
                <a16:creationId xmlns:a16="http://schemas.microsoft.com/office/drawing/2014/main" id="{F9F55933-7B8E-47F4-9C34-53B3F7EDD4A6}"/>
              </a:ext>
            </a:extLst>
          </p:cNvPr>
          <p:cNvPicPr>
            <a:picLocks noChangeAspect="1" noChangeArrowheads="1"/>
          </p:cNvPicPr>
          <p:nvPr/>
        </p:nvPicPr>
        <p:blipFill rotWithShape="1">
          <a:blip r:embed="rId3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4648385" y="1837573"/>
            <a:ext cx="463639" cy="4243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Image result for docurama png">
            <a:extLst>
              <a:ext uri="{FF2B5EF4-FFF2-40B4-BE49-F238E27FC236}">
                <a16:creationId xmlns:a16="http://schemas.microsoft.com/office/drawing/2014/main" id="{48AE67F6-FD8F-4C25-8070-D8592B690C34}"/>
              </a:ext>
            </a:extLst>
          </p:cNvPr>
          <p:cNvPicPr>
            <a:picLocks noChangeAspect="1" noChangeArrowheads="1"/>
          </p:cNvPicPr>
          <p:nvPr/>
        </p:nvPicPr>
        <p:blipFill>
          <a:blip r:embed="rId3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98360" y="2070711"/>
            <a:ext cx="579036" cy="2567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Image result for dove channel logo png">
            <a:extLst>
              <a:ext uri="{FF2B5EF4-FFF2-40B4-BE49-F238E27FC236}">
                <a16:creationId xmlns:a16="http://schemas.microsoft.com/office/drawing/2014/main" id="{86C2AD7D-911E-4E51-85E4-A0E380B59996}"/>
              </a:ext>
            </a:extLst>
          </p:cNvPr>
          <p:cNvPicPr>
            <a:picLocks noChangeAspect="1" noChangeArrowheads="1"/>
          </p:cNvPicPr>
          <p:nvPr/>
        </p:nvPicPr>
        <p:blipFill rotWithShape="1">
          <a:blip r:embed="rId34" cstate="screen">
            <a:duotone>
              <a:schemeClr val="bg2">
                <a:shade val="45000"/>
                <a:satMod val="135000"/>
              </a:schemeClr>
              <a:prstClr val="white"/>
            </a:duotone>
            <a:extLst>
              <a:ext uri="{28A0092B-C50C-407E-A947-70E740481C1C}">
                <a14:useLocalDpi xmlns:a14="http://schemas.microsoft.com/office/drawing/2010/main"/>
              </a:ext>
            </a:extLst>
          </a:blip>
          <a:srcRect t="20422" b="20931"/>
          <a:stretch/>
        </p:blipFill>
        <p:spPr bwMode="auto">
          <a:xfrm>
            <a:off x="4516081" y="2339534"/>
            <a:ext cx="582512" cy="28468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8" descr="Image result for dramafever png">
            <a:extLst>
              <a:ext uri="{FF2B5EF4-FFF2-40B4-BE49-F238E27FC236}">
                <a16:creationId xmlns:a16="http://schemas.microsoft.com/office/drawing/2014/main" id="{FA1FFD81-2443-4D35-BF4B-C1A328DB609F}"/>
              </a:ext>
            </a:extLst>
          </p:cNvPr>
          <p:cNvPicPr>
            <a:picLocks noChangeAspect="1" noChangeArrowheads="1"/>
          </p:cNvPicPr>
          <p:nvPr/>
        </p:nvPicPr>
        <p:blipFill>
          <a:blip r:embed="rId3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76835" y="2099685"/>
            <a:ext cx="872721" cy="1756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0" descr="Image result for filmrise png">
            <a:extLst>
              <a:ext uri="{FF2B5EF4-FFF2-40B4-BE49-F238E27FC236}">
                <a16:creationId xmlns:a16="http://schemas.microsoft.com/office/drawing/2014/main" id="{3A8A63CB-4BA9-435C-860B-B3414D3794CD}"/>
              </a:ext>
            </a:extLst>
          </p:cNvPr>
          <p:cNvPicPr>
            <a:picLocks noChangeAspect="1" noChangeArrowheads="1"/>
          </p:cNvPicPr>
          <p:nvPr/>
        </p:nvPicPr>
        <p:blipFill rotWithShape="1">
          <a:blip r:embed="rId36"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898339" y="2077725"/>
            <a:ext cx="558537" cy="1853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153F486-1E00-484B-BD76-21B17F1DBDF4}"/>
              </a:ext>
            </a:extLst>
          </p:cNvPr>
          <p:cNvPicPr>
            <a:picLocks noChangeAspect="1"/>
          </p:cNvPicPr>
          <p:nvPr/>
        </p:nvPicPr>
        <p:blipFill rotWithShape="1">
          <a:blip r:embed="rId3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005779" y="1883572"/>
            <a:ext cx="970474" cy="171411"/>
          </a:xfrm>
          <a:prstGeom prst="rect">
            <a:avLst/>
          </a:prstGeom>
          <a:noFill/>
        </p:spPr>
      </p:pic>
      <p:pic>
        <p:nvPicPr>
          <p:cNvPr id="34" name="Picture 32" descr="Related image">
            <a:extLst>
              <a:ext uri="{FF2B5EF4-FFF2-40B4-BE49-F238E27FC236}">
                <a16:creationId xmlns:a16="http://schemas.microsoft.com/office/drawing/2014/main" id="{8EABBAA1-372A-4B98-A792-A1327F997929}"/>
              </a:ext>
            </a:extLst>
          </p:cNvPr>
          <p:cNvPicPr>
            <a:picLocks noChangeAspect="1" noChangeArrowheads="1"/>
          </p:cNvPicPr>
          <p:nvPr/>
        </p:nvPicPr>
        <p:blipFill rotWithShape="1">
          <a:blip r:embed="rId38"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4683857" y="2668556"/>
            <a:ext cx="392694" cy="33855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34ED7882-B007-48CC-B9BD-F0F00DEF86F3}"/>
              </a:ext>
            </a:extLst>
          </p:cNvPr>
          <p:cNvSpPr txBox="1"/>
          <p:nvPr/>
        </p:nvSpPr>
        <p:spPr>
          <a:xfrm>
            <a:off x="276664" y="1458715"/>
            <a:ext cx="4872986" cy="338554"/>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Ad-Supported OTT Aggregators</a:t>
            </a:r>
          </a:p>
        </p:txBody>
      </p:sp>
      <p:pic>
        <p:nvPicPr>
          <p:cNvPr id="35" name="Picture 34" descr="Image result for google play png">
            <a:extLst>
              <a:ext uri="{FF2B5EF4-FFF2-40B4-BE49-F238E27FC236}">
                <a16:creationId xmlns:a16="http://schemas.microsoft.com/office/drawing/2014/main" id="{C19CC5DF-4284-4C62-B35B-1B9AC480550A}"/>
              </a:ext>
            </a:extLst>
          </p:cNvPr>
          <p:cNvPicPr>
            <a:picLocks noChangeAspect="1" noChangeArrowheads="1"/>
          </p:cNvPicPr>
          <p:nvPr/>
        </p:nvPicPr>
        <p:blipFill>
          <a:blip r:embed="rId39"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62857" y="2344921"/>
            <a:ext cx="1118586" cy="2567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B12D868C-9315-412F-BD54-D0FA13BF637D}"/>
              </a:ext>
            </a:extLst>
          </p:cNvPr>
          <p:cNvPicPr>
            <a:picLocks noChangeAspect="1"/>
          </p:cNvPicPr>
          <p:nvPr/>
        </p:nvPicPr>
        <p:blipFill>
          <a:blip r:embed="rId4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481119" y="2398984"/>
            <a:ext cx="970474" cy="178519"/>
          </a:xfrm>
          <a:prstGeom prst="rect">
            <a:avLst/>
          </a:prstGeom>
          <a:noFill/>
        </p:spPr>
      </p:pic>
      <p:pic>
        <p:nvPicPr>
          <p:cNvPr id="37" name="Picture 36">
            <a:extLst>
              <a:ext uri="{FF2B5EF4-FFF2-40B4-BE49-F238E27FC236}">
                <a16:creationId xmlns:a16="http://schemas.microsoft.com/office/drawing/2014/main" id="{15E9D903-770D-450F-AFD3-1CB999906CE3}"/>
              </a:ext>
            </a:extLst>
          </p:cNvPr>
          <p:cNvPicPr>
            <a:picLocks noChangeAspect="1"/>
          </p:cNvPicPr>
          <p:nvPr/>
        </p:nvPicPr>
        <p:blipFill>
          <a:blip r:embed="rId4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73217" y="2599372"/>
            <a:ext cx="288832" cy="288832"/>
          </a:xfrm>
          <a:prstGeom prst="rect">
            <a:avLst/>
          </a:prstGeom>
          <a:noFill/>
        </p:spPr>
      </p:pic>
      <p:pic>
        <p:nvPicPr>
          <p:cNvPr id="38" name="Picture 36" descr="Image result for ora tv png">
            <a:extLst>
              <a:ext uri="{FF2B5EF4-FFF2-40B4-BE49-F238E27FC236}">
                <a16:creationId xmlns:a16="http://schemas.microsoft.com/office/drawing/2014/main" id="{0B2AC97D-3DD6-4CED-B396-0AA25629CE0C}"/>
              </a:ext>
            </a:extLst>
          </p:cNvPr>
          <p:cNvPicPr>
            <a:picLocks noChangeAspect="1" noChangeArrowheads="1"/>
          </p:cNvPicPr>
          <p:nvPr/>
        </p:nvPicPr>
        <p:blipFill rotWithShape="1">
          <a:blip r:embed="rId4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3034214" y="1815329"/>
            <a:ext cx="641151" cy="3453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97935759-4208-4381-9CF4-91CA67D33ADF}"/>
              </a:ext>
            </a:extLst>
          </p:cNvPr>
          <p:cNvPicPr>
            <a:picLocks noChangeAspect="1"/>
          </p:cNvPicPr>
          <p:nvPr/>
        </p:nvPicPr>
        <p:blipFill rotWithShape="1">
          <a:blip r:embed="rId4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30139" y="2572089"/>
            <a:ext cx="337327" cy="331294"/>
          </a:xfrm>
          <a:prstGeom prst="rect">
            <a:avLst/>
          </a:prstGeom>
          <a:noFill/>
        </p:spPr>
      </p:pic>
      <p:pic>
        <p:nvPicPr>
          <p:cNvPr id="40" name="Picture 39">
            <a:extLst>
              <a:ext uri="{FF2B5EF4-FFF2-40B4-BE49-F238E27FC236}">
                <a16:creationId xmlns:a16="http://schemas.microsoft.com/office/drawing/2014/main" id="{214108BA-6A65-4B41-A5D6-3C34B07BECA0}"/>
              </a:ext>
            </a:extLst>
          </p:cNvPr>
          <p:cNvPicPr>
            <a:picLocks noChangeAspect="1"/>
          </p:cNvPicPr>
          <p:nvPr/>
        </p:nvPicPr>
        <p:blipFill rotWithShape="1">
          <a:blip r:embed="rId44"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192159" y="1868521"/>
            <a:ext cx="407105" cy="349921"/>
          </a:xfrm>
          <a:prstGeom prst="rect">
            <a:avLst/>
          </a:prstGeom>
          <a:noFill/>
        </p:spPr>
      </p:pic>
      <p:pic>
        <p:nvPicPr>
          <p:cNvPr id="41" name="Picture 38" descr="Image result for pluto.tv png">
            <a:extLst>
              <a:ext uri="{FF2B5EF4-FFF2-40B4-BE49-F238E27FC236}">
                <a16:creationId xmlns:a16="http://schemas.microsoft.com/office/drawing/2014/main" id="{A09FBF53-2DEA-40E4-BC90-9498F78926BB}"/>
              </a:ext>
            </a:extLst>
          </p:cNvPr>
          <p:cNvPicPr>
            <a:picLocks noChangeAspect="1" noChangeArrowheads="1"/>
          </p:cNvPicPr>
          <p:nvPr/>
        </p:nvPicPr>
        <p:blipFill>
          <a:blip r:embed="rId4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14647" y="2614047"/>
            <a:ext cx="422617" cy="4226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9BBE0022-2ABA-4FE9-BBFB-90B7D0DECA0F}"/>
              </a:ext>
            </a:extLst>
          </p:cNvPr>
          <p:cNvPicPr>
            <a:picLocks noChangeAspect="1"/>
          </p:cNvPicPr>
          <p:nvPr/>
        </p:nvPicPr>
        <p:blipFill rotWithShape="1">
          <a:blip r:embed="rId46"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522963" y="2626387"/>
            <a:ext cx="1316650" cy="218511"/>
          </a:xfrm>
          <a:prstGeom prst="rect">
            <a:avLst/>
          </a:prstGeom>
          <a:noFill/>
        </p:spPr>
      </p:pic>
      <p:pic>
        <p:nvPicPr>
          <p:cNvPr id="1064" name="Picture 40" descr="Image result for rakuten viki png">
            <a:extLst>
              <a:ext uri="{FF2B5EF4-FFF2-40B4-BE49-F238E27FC236}">
                <a16:creationId xmlns:a16="http://schemas.microsoft.com/office/drawing/2014/main" id="{9F031F40-4C2D-4ABB-A94E-970EE071B14F}"/>
              </a:ext>
            </a:extLst>
          </p:cNvPr>
          <p:cNvPicPr>
            <a:picLocks noChangeAspect="1" noChangeArrowheads="1"/>
          </p:cNvPicPr>
          <p:nvPr/>
        </p:nvPicPr>
        <p:blipFill rotWithShape="1">
          <a:blip r:embed="rId47" cstate="screen">
            <a:duotone>
              <a:schemeClr val="bg2">
                <a:shade val="45000"/>
                <a:satMod val="135000"/>
              </a:schemeClr>
              <a:prstClr val="white"/>
            </a:duotone>
            <a:extLst>
              <a:ext uri="{28A0092B-C50C-407E-A947-70E740481C1C}">
                <a14:useLocalDpi xmlns:a14="http://schemas.microsoft.com/office/drawing/2010/main"/>
              </a:ext>
            </a:extLst>
          </a:blip>
          <a:srcRect l="15971" t="26788" r="15654" b="25049"/>
          <a:stretch/>
        </p:blipFill>
        <p:spPr bwMode="auto">
          <a:xfrm>
            <a:off x="1598692" y="2916604"/>
            <a:ext cx="1185395" cy="16163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red bull tv png">
            <a:extLst>
              <a:ext uri="{FF2B5EF4-FFF2-40B4-BE49-F238E27FC236}">
                <a16:creationId xmlns:a16="http://schemas.microsoft.com/office/drawing/2014/main" id="{7922A4DF-80FF-4260-94F8-87F57155C292}"/>
              </a:ext>
            </a:extLst>
          </p:cNvPr>
          <p:cNvPicPr>
            <a:picLocks noChangeAspect="1" noChangeArrowheads="1"/>
          </p:cNvPicPr>
          <p:nvPr/>
        </p:nvPicPr>
        <p:blipFill>
          <a:blip r:embed="rId4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48107" y="2733217"/>
            <a:ext cx="554609" cy="36415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1D83EA9C-E22A-4126-BC0D-C5B46536AA6D}"/>
              </a:ext>
            </a:extLst>
          </p:cNvPr>
          <p:cNvSpPr txBox="1"/>
          <p:nvPr/>
        </p:nvSpPr>
        <p:spPr>
          <a:xfrm>
            <a:off x="285541" y="3450188"/>
            <a:ext cx="4862569" cy="338554"/>
          </a:xfrm>
          <a:prstGeom prst="rect">
            <a:avLst/>
          </a:prstGeom>
          <a:solidFill>
            <a:schemeClr val="bg1">
              <a:lumMod val="95000"/>
            </a:schemeClr>
          </a:solidFill>
          <a:ln w="28575">
            <a:solidFill>
              <a:schemeClr val="bg1">
                <a:lumMod val="75000"/>
              </a:schemeClr>
            </a:solidFill>
          </a:ln>
        </p:spPr>
        <p:txBody>
          <a:bodyPr wrap="square" rtlCol="0">
            <a:spAutoFit/>
          </a:bodyPr>
          <a:lstStyle>
            <a:defPPr>
              <a:defRPr lang="en-US"/>
            </a:defPPr>
            <a:lvl1pPr algn="ctr">
              <a:defRPr sz="1600" b="1" u="sng">
                <a:solidFill>
                  <a:schemeClr val="bg1">
                    <a:lumMod val="75000"/>
                  </a:schemeClr>
                </a:solidFill>
              </a:defRPr>
            </a:lvl1pPr>
          </a:lstStyle>
          <a:p>
            <a:r>
              <a:rPr lang="en-US" dirty="0"/>
              <a:t>Non-Authenticated Ad-Supported TV</a:t>
            </a:r>
          </a:p>
        </p:txBody>
      </p:sp>
      <p:pic>
        <p:nvPicPr>
          <p:cNvPr id="1068" name="Picture 44" descr="Image result for reelhouse png">
            <a:extLst>
              <a:ext uri="{FF2B5EF4-FFF2-40B4-BE49-F238E27FC236}">
                <a16:creationId xmlns:a16="http://schemas.microsoft.com/office/drawing/2014/main" id="{BE33B21B-5D99-4C1C-A0B8-70EF3389766D}"/>
              </a:ext>
            </a:extLst>
          </p:cNvPr>
          <p:cNvPicPr>
            <a:picLocks noChangeAspect="1" noChangeArrowheads="1"/>
          </p:cNvPicPr>
          <p:nvPr/>
        </p:nvPicPr>
        <p:blipFill>
          <a:blip r:embed="rId49"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48769" y="3021037"/>
            <a:ext cx="609078" cy="15227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shout! Factory TV png">
            <a:extLst>
              <a:ext uri="{FF2B5EF4-FFF2-40B4-BE49-F238E27FC236}">
                <a16:creationId xmlns:a16="http://schemas.microsoft.com/office/drawing/2014/main" id="{5CF5A872-A832-4657-8BD4-DE3CD438EC36}"/>
              </a:ext>
            </a:extLst>
          </p:cNvPr>
          <p:cNvPicPr>
            <a:picLocks noChangeAspect="1" noChangeArrowheads="1"/>
          </p:cNvPicPr>
          <p:nvPr/>
        </p:nvPicPr>
        <p:blipFill>
          <a:blip r:embed="rId50"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51593" y="2755795"/>
            <a:ext cx="504734" cy="368035"/>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snagfilms png">
            <a:extLst>
              <a:ext uri="{FF2B5EF4-FFF2-40B4-BE49-F238E27FC236}">
                <a16:creationId xmlns:a16="http://schemas.microsoft.com/office/drawing/2014/main" id="{B8204762-CAD8-42AE-AC65-7B7E3AF441FB}"/>
              </a:ext>
            </a:extLst>
          </p:cNvPr>
          <p:cNvPicPr>
            <a:picLocks noChangeAspect="1" noChangeArrowheads="1"/>
          </p:cNvPicPr>
          <p:nvPr/>
        </p:nvPicPr>
        <p:blipFill>
          <a:blip r:embed="rId5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56876" y="3188906"/>
            <a:ext cx="842487" cy="2106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FBA1C7E2-CB7A-405C-ADC9-4AF5B5A8541F}"/>
              </a:ext>
            </a:extLst>
          </p:cNvPr>
          <p:cNvPicPr>
            <a:picLocks noChangeAspect="1"/>
          </p:cNvPicPr>
          <p:nvPr/>
        </p:nvPicPr>
        <p:blipFill>
          <a:blip r:embed="rId5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910207" y="3140468"/>
            <a:ext cx="504734" cy="226014"/>
          </a:xfrm>
          <a:prstGeom prst="rect">
            <a:avLst/>
          </a:prstGeom>
          <a:noFill/>
        </p:spPr>
      </p:pic>
      <p:pic>
        <p:nvPicPr>
          <p:cNvPr id="1074" name="Picture 50" descr="Image result for TED talk tv png">
            <a:extLst>
              <a:ext uri="{FF2B5EF4-FFF2-40B4-BE49-F238E27FC236}">
                <a16:creationId xmlns:a16="http://schemas.microsoft.com/office/drawing/2014/main" id="{3244E73A-48E2-48EB-8153-0532963C1CCE}"/>
              </a:ext>
            </a:extLst>
          </p:cNvPr>
          <p:cNvPicPr>
            <a:picLocks noChangeAspect="1" noChangeArrowheads="1"/>
          </p:cNvPicPr>
          <p:nvPr/>
        </p:nvPicPr>
        <p:blipFill>
          <a:blip r:embed="rId5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8919" y="2938117"/>
            <a:ext cx="461638" cy="1696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B5F8E2F3-51CE-4838-8ABC-A626151015B3}"/>
              </a:ext>
            </a:extLst>
          </p:cNvPr>
          <p:cNvPicPr>
            <a:picLocks noChangeAspect="1"/>
          </p:cNvPicPr>
          <p:nvPr/>
        </p:nvPicPr>
        <p:blipFill rotWithShape="1">
          <a:blip r:embed="rId54"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941691" y="3077393"/>
            <a:ext cx="524000" cy="308738"/>
          </a:xfrm>
          <a:prstGeom prst="rect">
            <a:avLst/>
          </a:prstGeom>
          <a:noFill/>
        </p:spPr>
      </p:pic>
      <p:pic>
        <p:nvPicPr>
          <p:cNvPr id="1076" name="Picture 52" descr="Image result for toon goggles png">
            <a:extLst>
              <a:ext uri="{FF2B5EF4-FFF2-40B4-BE49-F238E27FC236}">
                <a16:creationId xmlns:a16="http://schemas.microsoft.com/office/drawing/2014/main" id="{F2CCE1B5-8A55-493D-8C42-1E902905E71E}"/>
              </a:ext>
            </a:extLst>
          </p:cNvPr>
          <p:cNvPicPr>
            <a:picLocks noChangeAspect="1" noChangeArrowheads="1"/>
          </p:cNvPicPr>
          <p:nvPr/>
        </p:nvPicPr>
        <p:blipFill>
          <a:blip r:embed="rId5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97750" y="2335127"/>
            <a:ext cx="958264" cy="340184"/>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tubi tv png">
            <a:extLst>
              <a:ext uri="{FF2B5EF4-FFF2-40B4-BE49-F238E27FC236}">
                <a16:creationId xmlns:a16="http://schemas.microsoft.com/office/drawing/2014/main" id="{D1CDAD1A-96B9-42E8-8EE7-6D86E4757B31}"/>
              </a:ext>
            </a:extLst>
          </p:cNvPr>
          <p:cNvPicPr>
            <a:picLocks noChangeAspect="1" noChangeArrowheads="1"/>
          </p:cNvPicPr>
          <p:nvPr/>
        </p:nvPicPr>
        <p:blipFill>
          <a:blip r:embed="rId5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33259" y="2607496"/>
            <a:ext cx="750131" cy="25004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Image result for viewster tv png">
            <a:extLst>
              <a:ext uri="{FF2B5EF4-FFF2-40B4-BE49-F238E27FC236}">
                <a16:creationId xmlns:a16="http://schemas.microsoft.com/office/drawing/2014/main" id="{4AAD9347-161A-4356-8B26-5DC3F7AE1BBB}"/>
              </a:ext>
            </a:extLst>
          </p:cNvPr>
          <p:cNvPicPr>
            <a:picLocks noChangeAspect="1" noChangeArrowheads="1"/>
          </p:cNvPicPr>
          <p:nvPr/>
        </p:nvPicPr>
        <p:blipFill>
          <a:blip r:embed="rId5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8919" y="3123830"/>
            <a:ext cx="933464" cy="23482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E8ECD05F-6A5B-46D3-8D97-276A9EE4D01E}"/>
              </a:ext>
            </a:extLst>
          </p:cNvPr>
          <p:cNvPicPr>
            <a:picLocks noChangeAspect="1"/>
          </p:cNvPicPr>
          <p:nvPr/>
        </p:nvPicPr>
        <p:blipFill rotWithShape="1">
          <a:blip r:embed="rId58"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816697" y="1848615"/>
            <a:ext cx="310673" cy="469752"/>
          </a:xfrm>
          <a:prstGeom prst="rect">
            <a:avLst/>
          </a:prstGeom>
          <a:noFill/>
        </p:spPr>
      </p:pic>
      <p:pic>
        <p:nvPicPr>
          <p:cNvPr id="1082" name="Picture 58" descr="Image result for vudu movies on us png">
            <a:extLst>
              <a:ext uri="{FF2B5EF4-FFF2-40B4-BE49-F238E27FC236}">
                <a16:creationId xmlns:a16="http://schemas.microsoft.com/office/drawing/2014/main" id="{5FCD2A33-FAA7-45AD-9FE1-99FA71E8BDF8}"/>
              </a:ext>
            </a:extLst>
          </p:cNvPr>
          <p:cNvPicPr>
            <a:picLocks noChangeAspect="1" noChangeArrowheads="1"/>
          </p:cNvPicPr>
          <p:nvPr/>
        </p:nvPicPr>
        <p:blipFill>
          <a:blip r:embed="rId59"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51338" y="3213749"/>
            <a:ext cx="552141" cy="152701"/>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watchable png">
            <a:extLst>
              <a:ext uri="{FF2B5EF4-FFF2-40B4-BE49-F238E27FC236}">
                <a16:creationId xmlns:a16="http://schemas.microsoft.com/office/drawing/2014/main" id="{B73C6C18-6467-4E1F-B7F6-7AAE762EBDEF}"/>
              </a:ext>
            </a:extLst>
          </p:cNvPr>
          <p:cNvPicPr>
            <a:picLocks noChangeAspect="1" noChangeArrowheads="1"/>
          </p:cNvPicPr>
          <p:nvPr/>
        </p:nvPicPr>
        <p:blipFill>
          <a:blip r:embed="rId60"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94700" y="2158449"/>
            <a:ext cx="1232633" cy="178519"/>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Image result for XiveTV png">
            <a:extLst>
              <a:ext uri="{FF2B5EF4-FFF2-40B4-BE49-F238E27FC236}">
                <a16:creationId xmlns:a16="http://schemas.microsoft.com/office/drawing/2014/main" id="{5C796D5A-E525-4CEF-9EBE-F6E327537184}"/>
              </a:ext>
            </a:extLst>
          </p:cNvPr>
          <p:cNvPicPr>
            <a:picLocks noChangeAspect="1" noChangeArrowheads="1"/>
          </p:cNvPicPr>
          <p:nvPr/>
        </p:nvPicPr>
        <p:blipFill>
          <a:blip r:embed="rId6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0082" y="3143426"/>
            <a:ext cx="617534" cy="271715"/>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mage result for yahoo view png">
            <a:extLst>
              <a:ext uri="{FF2B5EF4-FFF2-40B4-BE49-F238E27FC236}">
                <a16:creationId xmlns:a16="http://schemas.microsoft.com/office/drawing/2014/main" id="{66A56A75-8274-430D-99A6-860EAF4D8639}"/>
              </a:ext>
            </a:extLst>
          </p:cNvPr>
          <p:cNvPicPr>
            <a:picLocks noChangeAspect="1" noChangeArrowheads="1"/>
          </p:cNvPicPr>
          <p:nvPr/>
        </p:nvPicPr>
        <p:blipFill rotWithShape="1">
          <a:blip r:embed="rId6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4064904" y="2909137"/>
            <a:ext cx="545849" cy="223799"/>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E803D104-CC6B-4D5B-957E-C329AF8E3371}"/>
              </a:ext>
            </a:extLst>
          </p:cNvPr>
          <p:cNvSpPr txBox="1"/>
          <p:nvPr/>
        </p:nvSpPr>
        <p:spPr>
          <a:xfrm>
            <a:off x="278142" y="4321679"/>
            <a:ext cx="4862569" cy="338554"/>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Subscription</a:t>
            </a:r>
            <a:r>
              <a:rPr lang="en-US" sz="1200" b="1" u="sng" dirty="0">
                <a:solidFill>
                  <a:schemeClr val="bg1">
                    <a:lumMod val="75000"/>
                  </a:schemeClr>
                </a:solidFill>
              </a:rPr>
              <a:t> (with “limited commercial” option)</a:t>
            </a:r>
          </a:p>
        </p:txBody>
      </p:sp>
      <p:pic>
        <p:nvPicPr>
          <p:cNvPr id="1090" name="Picture 66" descr="Image result for cbs all access png">
            <a:extLst>
              <a:ext uri="{FF2B5EF4-FFF2-40B4-BE49-F238E27FC236}">
                <a16:creationId xmlns:a16="http://schemas.microsoft.com/office/drawing/2014/main" id="{090367C2-9058-43FA-87E5-0010E71CF76C}"/>
              </a:ext>
            </a:extLst>
          </p:cNvPr>
          <p:cNvPicPr>
            <a:picLocks noChangeAspect="1" noChangeArrowheads="1"/>
          </p:cNvPicPr>
          <p:nvPr/>
        </p:nvPicPr>
        <p:blipFill>
          <a:blip r:embed="rId6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4505" y="4769715"/>
            <a:ext cx="2475430" cy="23035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Image result for hulu with live tv png">
            <a:extLst>
              <a:ext uri="{FF2B5EF4-FFF2-40B4-BE49-F238E27FC236}">
                <a16:creationId xmlns:a16="http://schemas.microsoft.com/office/drawing/2014/main" id="{51DCF790-ECD9-490F-95D1-A47FA0A3F7B9}"/>
              </a:ext>
            </a:extLst>
          </p:cNvPr>
          <p:cNvPicPr>
            <a:picLocks noChangeAspect="1" noChangeArrowheads="1"/>
          </p:cNvPicPr>
          <p:nvPr/>
        </p:nvPicPr>
        <p:blipFill>
          <a:blip r:embed="rId6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88148" y="4707012"/>
            <a:ext cx="1111422" cy="316289"/>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Image result for abc png">
            <a:extLst>
              <a:ext uri="{FF2B5EF4-FFF2-40B4-BE49-F238E27FC236}">
                <a16:creationId xmlns:a16="http://schemas.microsoft.com/office/drawing/2014/main" id="{6D57E152-8038-46B1-BBF1-134E451D3C5E}"/>
              </a:ext>
            </a:extLst>
          </p:cNvPr>
          <p:cNvPicPr>
            <a:picLocks noChangeAspect="1" noChangeArrowheads="1"/>
          </p:cNvPicPr>
          <p:nvPr/>
        </p:nvPicPr>
        <p:blipFill>
          <a:blip r:embed="rId6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5676" y="3834028"/>
            <a:ext cx="451569" cy="450630"/>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Image result for cbs png">
            <a:extLst>
              <a:ext uri="{FF2B5EF4-FFF2-40B4-BE49-F238E27FC236}">
                <a16:creationId xmlns:a16="http://schemas.microsoft.com/office/drawing/2014/main" id="{7B826AF2-E68E-4D16-8CD2-840BA7832376}"/>
              </a:ext>
            </a:extLst>
          </p:cNvPr>
          <p:cNvPicPr>
            <a:picLocks noChangeAspect="1" noChangeArrowheads="1"/>
          </p:cNvPicPr>
          <p:nvPr/>
        </p:nvPicPr>
        <p:blipFill>
          <a:blip r:embed="rId6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25802" y="3915294"/>
            <a:ext cx="911526" cy="273458"/>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Image result for fox tv png">
            <a:extLst>
              <a:ext uri="{FF2B5EF4-FFF2-40B4-BE49-F238E27FC236}">
                <a16:creationId xmlns:a16="http://schemas.microsoft.com/office/drawing/2014/main" id="{A756B445-B77D-4E7B-805D-6D5BD6145EC6}"/>
              </a:ext>
            </a:extLst>
          </p:cNvPr>
          <p:cNvPicPr>
            <a:picLocks noChangeAspect="1" noChangeArrowheads="1"/>
          </p:cNvPicPr>
          <p:nvPr/>
        </p:nvPicPr>
        <p:blipFill>
          <a:blip r:embed="rId6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93641" y="3923413"/>
            <a:ext cx="594713" cy="258105"/>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Image result for nbc tv png">
            <a:extLst>
              <a:ext uri="{FF2B5EF4-FFF2-40B4-BE49-F238E27FC236}">
                <a16:creationId xmlns:a16="http://schemas.microsoft.com/office/drawing/2014/main" id="{84787F3B-F423-4662-9354-A9EF7E79DAE5}"/>
              </a:ext>
            </a:extLst>
          </p:cNvPr>
          <p:cNvPicPr>
            <a:picLocks noChangeAspect="1" noChangeArrowheads="1"/>
          </p:cNvPicPr>
          <p:nvPr/>
        </p:nvPicPr>
        <p:blipFill>
          <a:blip r:embed="rId6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30949" y="3811885"/>
            <a:ext cx="496952" cy="480276"/>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Image result for pbs tv png">
            <a:extLst>
              <a:ext uri="{FF2B5EF4-FFF2-40B4-BE49-F238E27FC236}">
                <a16:creationId xmlns:a16="http://schemas.microsoft.com/office/drawing/2014/main" id="{EE11BB2A-9710-4D51-9DA2-1B30F2F48761}"/>
              </a:ext>
            </a:extLst>
          </p:cNvPr>
          <p:cNvPicPr>
            <a:picLocks noChangeAspect="1" noChangeArrowheads="1"/>
          </p:cNvPicPr>
          <p:nvPr/>
        </p:nvPicPr>
        <p:blipFill rotWithShape="1">
          <a:blip r:embed="rId6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2963797" y="3909458"/>
            <a:ext cx="621437" cy="352803"/>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Image result for telemundo logo png">
            <a:extLst>
              <a:ext uri="{FF2B5EF4-FFF2-40B4-BE49-F238E27FC236}">
                <a16:creationId xmlns:a16="http://schemas.microsoft.com/office/drawing/2014/main" id="{E08A67A5-5DC5-4584-A1DA-9E24C099C5B9}"/>
              </a:ext>
            </a:extLst>
          </p:cNvPr>
          <p:cNvPicPr>
            <a:picLocks noChangeAspect="1" noChangeArrowheads="1"/>
          </p:cNvPicPr>
          <p:nvPr/>
        </p:nvPicPr>
        <p:blipFill>
          <a:blip r:embed="rId70"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24439" y="3806730"/>
            <a:ext cx="522157" cy="494309"/>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Image result for The CW logo png">
            <a:extLst>
              <a:ext uri="{FF2B5EF4-FFF2-40B4-BE49-F238E27FC236}">
                <a16:creationId xmlns:a16="http://schemas.microsoft.com/office/drawing/2014/main" id="{9812B735-9A83-4ED3-BC87-17C5F3A64F72}"/>
              </a:ext>
            </a:extLst>
          </p:cNvPr>
          <p:cNvPicPr>
            <a:picLocks noChangeAspect="1" noChangeArrowheads="1"/>
          </p:cNvPicPr>
          <p:nvPr/>
        </p:nvPicPr>
        <p:blipFill>
          <a:blip r:embed="rId7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92055" y="3918504"/>
            <a:ext cx="607209" cy="253004"/>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Image result for univision tv logo png">
            <a:extLst>
              <a:ext uri="{FF2B5EF4-FFF2-40B4-BE49-F238E27FC236}">
                <a16:creationId xmlns:a16="http://schemas.microsoft.com/office/drawing/2014/main" id="{576928AE-D550-4F75-92CB-E08230878F61}"/>
              </a:ext>
            </a:extLst>
          </p:cNvPr>
          <p:cNvPicPr>
            <a:picLocks noChangeAspect="1" noChangeArrowheads="1"/>
          </p:cNvPicPr>
          <p:nvPr/>
        </p:nvPicPr>
        <p:blipFill>
          <a:blip r:embed="rId7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648385" y="3816846"/>
            <a:ext cx="387994" cy="484993"/>
          </a:xfrm>
          <a:prstGeom prst="rect">
            <a:avLst/>
          </a:prstGeom>
          <a:noFill/>
          <a:extLst>
            <a:ext uri="{909E8E84-426E-40DD-AFC4-6F175D3DCCD1}">
              <a14:hiddenFill xmlns:a14="http://schemas.microsoft.com/office/drawing/2010/main">
                <a:solidFill>
                  <a:srgbClr val="FFFFFF"/>
                </a:solidFill>
              </a14:hiddenFill>
            </a:ext>
          </a:extLst>
        </p:spPr>
      </p:pic>
      <p:sp>
        <p:nvSpPr>
          <p:cNvPr id="86" name="Text Placeholder 3">
            <a:extLst>
              <a:ext uri="{FF2B5EF4-FFF2-40B4-BE49-F238E27FC236}">
                <a16:creationId xmlns:a16="http://schemas.microsoft.com/office/drawing/2014/main" id="{B0398323-B17D-4F4D-9AC3-71B5E1155DC2}"/>
              </a:ext>
            </a:extLst>
          </p:cNvPr>
          <p:cNvSpPr txBox="1">
            <a:spLocks/>
          </p:cNvSpPr>
          <p:nvPr/>
        </p:nvSpPr>
        <p:spPr>
          <a:xfrm>
            <a:off x="230353" y="6568421"/>
            <a:ext cx="7422676" cy="20694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2017 SNL Kagan, a division of S&amp;P Global Market Intelligence.  Note: this chart does not include “authenticated” apps from TV networks or MVPDs.</a:t>
            </a:r>
          </a:p>
        </p:txBody>
      </p:sp>
      <p:sp>
        <p:nvSpPr>
          <p:cNvPr id="87" name="Text Placeholder 4">
            <a:extLst>
              <a:ext uri="{FF2B5EF4-FFF2-40B4-BE49-F238E27FC236}">
                <a16:creationId xmlns:a16="http://schemas.microsoft.com/office/drawing/2014/main" id="{DB11A11B-297E-4565-85DE-B4DAF00BC8BC}"/>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240454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C441D2-2A3D-42C9-B500-71E15B9A4663}"/>
              </a:ext>
            </a:extLst>
          </p:cNvPr>
          <p:cNvPicPr>
            <a:picLocks noChangeAspect="1"/>
          </p:cNvPicPr>
          <p:nvPr/>
        </p:nvPicPr>
        <p:blipFill>
          <a:blip r:embed="rId2"/>
          <a:stretch>
            <a:fillRect/>
          </a:stretch>
        </p:blipFill>
        <p:spPr>
          <a:xfrm>
            <a:off x="177030" y="1747131"/>
            <a:ext cx="8805334" cy="3239156"/>
          </a:xfrm>
          <a:prstGeom prst="rect">
            <a:avLst/>
          </a:prstGeom>
          <a:ln>
            <a:solidFill>
              <a:schemeClr val="tx1"/>
            </a:solidFill>
          </a:ln>
        </p:spPr>
      </p:pic>
      <p:sp>
        <p:nvSpPr>
          <p:cNvPr id="2" name="Title 1"/>
          <p:cNvSpPr>
            <a:spLocks noGrp="1"/>
          </p:cNvSpPr>
          <p:nvPr>
            <p:ph type="ctrTitle"/>
          </p:nvPr>
        </p:nvSpPr>
        <p:spPr>
          <a:xfrm>
            <a:off x="161636" y="460183"/>
            <a:ext cx="8805334" cy="442934"/>
          </a:xfrm>
        </p:spPr>
        <p:txBody>
          <a:bodyPr/>
          <a:lstStyle/>
          <a:p>
            <a:r>
              <a:rPr lang="en-US" dirty="0">
                <a:solidFill>
                  <a:schemeClr val="tx1"/>
                </a:solidFill>
              </a:rPr>
              <a:t>Internet Streaming Players</a:t>
            </a:r>
          </a:p>
        </p:txBody>
      </p:sp>
      <p:sp>
        <p:nvSpPr>
          <p:cNvPr id="3" name="TextBox 2">
            <a:extLst>
              <a:ext uri="{FF2B5EF4-FFF2-40B4-BE49-F238E27FC236}">
                <a16:creationId xmlns:a16="http://schemas.microsoft.com/office/drawing/2014/main" id="{CFAA928F-F0C3-4D4A-8877-34E55A81CFF2}"/>
              </a:ext>
            </a:extLst>
          </p:cNvPr>
          <p:cNvSpPr txBox="1"/>
          <p:nvPr/>
        </p:nvSpPr>
        <p:spPr>
          <a:xfrm>
            <a:off x="161636" y="6554102"/>
            <a:ext cx="2316660" cy="215444"/>
          </a:xfrm>
          <a:prstGeom prst="rect">
            <a:avLst/>
          </a:prstGeom>
        </p:spPr>
        <p:txBody>
          <a:bodyPr wrap="none" rtlCol="0">
            <a:spAutoFit/>
          </a:bodyPr>
          <a:lstStyle/>
          <a:p>
            <a:r>
              <a:rPr lang="en-US" sz="800" dirty="0"/>
              <a:t>Note: % penetration based on A18+ population</a:t>
            </a:r>
          </a:p>
        </p:txBody>
      </p:sp>
      <p:sp>
        <p:nvSpPr>
          <p:cNvPr id="6" name="Text Placeholder 4">
            <a:extLst>
              <a:ext uri="{FF2B5EF4-FFF2-40B4-BE49-F238E27FC236}">
                <a16:creationId xmlns:a16="http://schemas.microsoft.com/office/drawing/2014/main" id="{57CFB5A4-8B0A-44A1-B852-24CCC0049DEF}"/>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841995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333" y="460183"/>
            <a:ext cx="8805334" cy="442934"/>
          </a:xfrm>
        </p:spPr>
        <p:txBody>
          <a:bodyPr/>
          <a:lstStyle/>
          <a:p>
            <a:r>
              <a:rPr lang="en-US" i="1" dirty="0">
                <a:solidFill>
                  <a:schemeClr val="tx1"/>
                </a:solidFill>
              </a:rPr>
              <a:t>Top Devices</a:t>
            </a:r>
            <a:r>
              <a:rPr lang="en-US" dirty="0">
                <a:solidFill>
                  <a:schemeClr val="tx1"/>
                </a:solidFill>
              </a:rPr>
              <a:t>: Roku</a:t>
            </a:r>
          </a:p>
        </p:txBody>
      </p:sp>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1399" y="930933"/>
            <a:ext cx="3172203" cy="19062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4" name="Picture 8" descr="Image result for roku logo"/>
          <p:cNvPicPr>
            <a:picLocks noChangeAspect="1" noChangeArrowheads="1"/>
          </p:cNvPicPr>
          <p:nvPr/>
        </p:nvPicPr>
        <p:blipFill>
          <a:blip r:embed="rId3" cstate="screen">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bwMode="auto">
          <a:xfrm>
            <a:off x="7617830" y="291053"/>
            <a:ext cx="1090190" cy="612064"/>
          </a:xfrm>
          <a:prstGeom prst="rect">
            <a:avLst/>
          </a:prstGeom>
          <a:noFill/>
          <a:extLst>
            <a:ext uri="{909E8E84-426E-40DD-AFC4-6F175D3DCCD1}">
              <a14:hiddenFill xmlns:a14="http://schemas.microsoft.com/office/drawing/2010/main">
                <a:solidFill>
                  <a:srgbClr val="FFFFFF"/>
                </a:solidFill>
              </a14:hiddenFill>
            </a:ext>
          </a:extLst>
        </p:spPr>
      </p:pic>
      <p:pic>
        <p:nvPicPr>
          <p:cNvPr id="9225"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1762" y="930933"/>
            <a:ext cx="2766512" cy="19258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2616543" y="3004757"/>
            <a:ext cx="3910914" cy="492443"/>
          </a:xfrm>
          <a:prstGeom prst="rect">
            <a:avLst/>
          </a:prstGeom>
        </p:spPr>
        <p:txBody>
          <a:bodyPr wrap="square" rtlCol="0">
            <a:spAutoFit/>
          </a:bodyPr>
          <a:lstStyle>
            <a:defPPr>
              <a:defRPr lang="en-US"/>
            </a:defPPr>
            <a:lvl1pPr algn="ctr">
              <a:defRPr sz="1300"/>
            </a:lvl1pPr>
          </a:lstStyle>
          <a:p>
            <a:r>
              <a:rPr lang="en-US" b="1" dirty="0"/>
              <a:t>Founded: </a:t>
            </a:r>
            <a:r>
              <a:rPr lang="en-US" dirty="0"/>
              <a:t>2002; First Gen Released in 2008</a:t>
            </a:r>
            <a:endParaRPr lang="en-US" b="1" dirty="0"/>
          </a:p>
          <a:p>
            <a:r>
              <a:rPr lang="en-US" b="1" dirty="0"/>
              <a:t>Website: </a:t>
            </a:r>
            <a:r>
              <a:rPr lang="en-US" dirty="0">
                <a:hlinkClick r:id="rId5"/>
              </a:rPr>
              <a:t>www.Roku.com</a:t>
            </a:r>
            <a:endParaRPr lang="en-US" b="1" dirty="0"/>
          </a:p>
        </p:txBody>
      </p:sp>
      <p:sp>
        <p:nvSpPr>
          <p:cNvPr id="11" name="TextBox 10"/>
          <p:cNvSpPr txBox="1"/>
          <p:nvPr/>
        </p:nvSpPr>
        <p:spPr>
          <a:xfrm>
            <a:off x="2224604" y="3459912"/>
            <a:ext cx="4914317" cy="292388"/>
          </a:xfrm>
          <a:prstGeom prst="rect">
            <a:avLst/>
          </a:prstGeom>
        </p:spPr>
        <p:txBody>
          <a:bodyPr wrap="square" rtlCol="0">
            <a:spAutoFit/>
          </a:bodyPr>
          <a:lstStyle/>
          <a:p>
            <a:pPr algn="ctr"/>
            <a:r>
              <a:rPr lang="en-US" sz="1300" b="1" dirty="0"/>
              <a:t>Apple App Store Rating: 4.3 Stars, 4.0K Reviews </a:t>
            </a:r>
          </a:p>
        </p:txBody>
      </p:sp>
      <p:sp>
        <p:nvSpPr>
          <p:cNvPr id="12" name="TextBox 11"/>
          <p:cNvSpPr txBox="1"/>
          <p:nvPr/>
        </p:nvSpPr>
        <p:spPr>
          <a:xfrm>
            <a:off x="127917" y="6564911"/>
            <a:ext cx="7432886" cy="215444"/>
          </a:xfrm>
          <a:prstGeom prst="rect">
            <a:avLst/>
          </a:prstGeom>
        </p:spPr>
        <p:txBody>
          <a:bodyPr wrap="square" rtlCol="0">
            <a:spAutoFit/>
          </a:bodyPr>
          <a:lstStyle/>
          <a:p>
            <a:r>
              <a:rPr lang="en-US" sz="800" dirty="0"/>
              <a:t>Apple App Store Ratings and Reviews as of 12/15/17. Positioning, revenues and other stats based on company data. </a:t>
            </a:r>
          </a:p>
        </p:txBody>
      </p:sp>
      <p:pic>
        <p:nvPicPr>
          <p:cNvPr id="9228"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43054" y="5034990"/>
            <a:ext cx="7257893" cy="8737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411859" y="3728395"/>
            <a:ext cx="8229213" cy="492443"/>
          </a:xfrm>
          <a:prstGeom prst="rect">
            <a:avLst/>
          </a:prstGeom>
        </p:spPr>
        <p:txBody>
          <a:bodyPr wrap="square" rtlCol="0">
            <a:spAutoFit/>
          </a:bodyPr>
          <a:lstStyle/>
          <a:p>
            <a:pPr algn="ctr"/>
            <a:r>
              <a:rPr lang="en-US" sz="1300" dirty="0"/>
              <a:t>Roku CEO says they want to power every TV in the world. In an interview with </a:t>
            </a:r>
            <a:r>
              <a:rPr lang="en-US" sz="1300" dirty="0">
                <a:hlinkClick r:id="rId7"/>
              </a:rPr>
              <a:t>CNBC </a:t>
            </a:r>
            <a:r>
              <a:rPr lang="en-US" sz="1300" dirty="0"/>
              <a:t>this year, he discusses how people leave the traditional Pay TV ecosystem because they want a better, cheaper experience.</a:t>
            </a:r>
          </a:p>
        </p:txBody>
      </p:sp>
      <p:sp>
        <p:nvSpPr>
          <p:cNvPr id="13" name="TextBox 12"/>
          <p:cNvSpPr txBox="1"/>
          <p:nvPr/>
        </p:nvSpPr>
        <p:spPr>
          <a:xfrm>
            <a:off x="424700" y="4302506"/>
            <a:ext cx="8294601" cy="492443"/>
          </a:xfrm>
          <a:prstGeom prst="rect">
            <a:avLst/>
          </a:prstGeom>
          <a:solidFill>
            <a:schemeClr val="bg1"/>
          </a:solidFill>
          <a:ln>
            <a:solidFill>
              <a:schemeClr val="tx1"/>
            </a:solidFill>
          </a:ln>
        </p:spPr>
        <p:txBody>
          <a:bodyPr wrap="square" rtlCol="0">
            <a:spAutoFit/>
          </a:bodyPr>
          <a:lstStyle/>
          <a:p>
            <a:pPr algn="ctr"/>
            <a:r>
              <a:rPr lang="en-US" sz="1300" dirty="0">
                <a:hlinkClick r:id="rId8"/>
              </a:rPr>
              <a:t>15 Million Monthly Active Users, 7 Billion Hours Streamed in First Half of 2017</a:t>
            </a:r>
            <a:r>
              <a:rPr lang="en-US" sz="1300" dirty="0"/>
              <a:t>; </a:t>
            </a:r>
            <a:r>
              <a:rPr lang="en-US" sz="1300" dirty="0">
                <a:hlinkClick r:id="rId9"/>
              </a:rPr>
              <a:t>38.9 Million Overall U.S. Users</a:t>
            </a:r>
            <a:endParaRPr lang="en-US" sz="1300" dirty="0"/>
          </a:p>
          <a:p>
            <a:pPr algn="ctr"/>
            <a:r>
              <a:rPr lang="en-US" sz="1300" dirty="0"/>
              <a:t>Partnered with Hulu, Amazon, Netflix, “all content providers” to distribute content</a:t>
            </a:r>
          </a:p>
        </p:txBody>
      </p:sp>
      <p:pic>
        <p:nvPicPr>
          <p:cNvPr id="1026" name="Picture 2" descr="Image result"/>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64048" y="169431"/>
            <a:ext cx="1296755" cy="8553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F0562CF-92CF-47B4-BCBA-44CBB88CE6C5}"/>
              </a:ext>
            </a:extLst>
          </p:cNvPr>
          <p:cNvSpPr txBox="1"/>
          <p:nvPr/>
        </p:nvSpPr>
        <p:spPr>
          <a:xfrm>
            <a:off x="6069347" y="958482"/>
            <a:ext cx="1378927" cy="246221"/>
          </a:xfrm>
          <a:prstGeom prst="rect">
            <a:avLst/>
          </a:prstGeom>
        </p:spPr>
        <p:txBody>
          <a:bodyPr wrap="square" rtlCol="0">
            <a:spAutoFit/>
          </a:bodyPr>
          <a:lstStyle>
            <a:defPPr>
              <a:defRPr lang="en-US"/>
            </a:defPPr>
            <a:lvl1pPr algn="ctr">
              <a:defRPr sz="1300"/>
            </a:lvl1pPr>
          </a:lstStyle>
          <a:p>
            <a:pPr algn="r"/>
            <a:r>
              <a:rPr lang="en-US" sz="1000" b="1" u="sng" dirty="0"/>
              <a:t>Roku Positioning</a:t>
            </a:r>
          </a:p>
        </p:txBody>
      </p:sp>
      <p:sp>
        <p:nvSpPr>
          <p:cNvPr id="15" name="Text Placeholder 4">
            <a:extLst>
              <a:ext uri="{FF2B5EF4-FFF2-40B4-BE49-F238E27FC236}">
                <a16:creationId xmlns:a16="http://schemas.microsoft.com/office/drawing/2014/main" id="{C8E32511-8E32-46AE-88AA-81094C009B45}"/>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01733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Summary</a:t>
            </a:r>
          </a:p>
        </p:txBody>
      </p:sp>
      <p:sp>
        <p:nvSpPr>
          <p:cNvPr id="6" name="TextBox 5">
            <a:extLst>
              <a:ext uri="{FF2B5EF4-FFF2-40B4-BE49-F238E27FC236}">
                <a16:creationId xmlns:a16="http://schemas.microsoft.com/office/drawing/2014/main" id="{CC1B0DA6-E217-453C-81D3-11DF275638CF}"/>
              </a:ext>
            </a:extLst>
          </p:cNvPr>
          <p:cNvSpPr txBox="1"/>
          <p:nvPr/>
        </p:nvSpPr>
        <p:spPr>
          <a:xfrm>
            <a:off x="285225" y="1111372"/>
            <a:ext cx="8601593" cy="4555093"/>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With 820 million connected video devices in the U.S. and hundreds of different streaming services, the OTT video ecosystem provides consumers with the promise of “more”…</a:t>
            </a:r>
            <a:r>
              <a:rPr kumimoji="0" lang="en-US" sz="1400" b="0" i="1" u="none" strike="noStrike" kern="1200" cap="none" spc="0" normalizeH="0" baseline="0" noProof="0" dirty="0">
                <a:ln>
                  <a:noFill/>
                </a:ln>
                <a:solidFill>
                  <a:prstClr val="black"/>
                </a:solidFill>
                <a:effectLst/>
                <a:uLnTx/>
                <a:uFillTx/>
                <a:latin typeface="Trebuchet MS"/>
                <a:ea typeface="+mn-ea"/>
                <a:cs typeface="+mn-cs"/>
              </a:rPr>
              <a:t>more</a:t>
            </a:r>
            <a:r>
              <a:rPr kumimoji="0" lang="en-US" sz="1400" b="0" i="0" u="none" strike="noStrike" kern="1200" cap="none" spc="0" normalizeH="0" baseline="0" noProof="0" dirty="0">
                <a:ln>
                  <a:noFill/>
                </a:ln>
                <a:solidFill>
                  <a:prstClr val="black"/>
                </a:solidFill>
                <a:effectLst/>
                <a:uLnTx/>
                <a:uFillTx/>
                <a:latin typeface="Trebuchet MS"/>
                <a:ea typeface="+mn-ea"/>
                <a:cs typeface="+mn-cs"/>
              </a:rPr>
              <a:t> distribution, </a:t>
            </a:r>
            <a:r>
              <a:rPr kumimoji="0" lang="en-US" sz="1400" b="0" i="1" u="none" strike="noStrike" kern="1200" cap="none" spc="0" normalizeH="0" baseline="0" noProof="0" dirty="0">
                <a:ln>
                  <a:noFill/>
                </a:ln>
                <a:solidFill>
                  <a:prstClr val="black"/>
                </a:solidFill>
                <a:effectLst/>
                <a:uLnTx/>
                <a:uFillTx/>
                <a:latin typeface="Trebuchet MS"/>
                <a:ea typeface="+mn-ea"/>
                <a:cs typeface="+mn-cs"/>
              </a:rPr>
              <a:t>more</a:t>
            </a:r>
            <a:r>
              <a:rPr kumimoji="0" lang="en-US" sz="1400" b="0" i="0" u="none" strike="noStrike" kern="1200" cap="none" spc="0" normalizeH="0" baseline="0" noProof="0" dirty="0">
                <a:ln>
                  <a:noFill/>
                </a:ln>
                <a:solidFill>
                  <a:prstClr val="black"/>
                </a:solidFill>
                <a:effectLst/>
                <a:uLnTx/>
                <a:uFillTx/>
                <a:latin typeface="Trebuchet MS"/>
                <a:ea typeface="+mn-ea"/>
                <a:cs typeface="+mn-cs"/>
              </a:rPr>
              <a:t> content, </a:t>
            </a:r>
            <a:r>
              <a:rPr kumimoji="0" lang="en-US" sz="1400" b="0" i="1" u="none" strike="noStrike" kern="1200" cap="none" spc="0" normalizeH="0" baseline="0" noProof="0" dirty="0">
                <a:ln>
                  <a:noFill/>
                </a:ln>
                <a:solidFill>
                  <a:prstClr val="black"/>
                </a:solidFill>
                <a:effectLst/>
                <a:uLnTx/>
                <a:uFillTx/>
                <a:latin typeface="Trebuchet MS"/>
                <a:ea typeface="+mn-ea"/>
                <a:cs typeface="+mn-cs"/>
              </a:rPr>
              <a:t>more</a:t>
            </a:r>
            <a:r>
              <a:rPr kumimoji="0" lang="en-US" sz="1400" b="0" i="0" u="none" strike="noStrike" kern="1200" cap="none" spc="0" normalizeH="0" baseline="0" noProof="0" dirty="0">
                <a:ln>
                  <a:noFill/>
                </a:ln>
                <a:solidFill>
                  <a:prstClr val="black"/>
                </a:solidFill>
                <a:effectLst/>
                <a:uLnTx/>
                <a:uFillTx/>
                <a:latin typeface="Trebuchet MS"/>
                <a:ea typeface="+mn-ea"/>
                <a:cs typeface="+mn-cs"/>
              </a:rPr>
              <a:t> choice, </a:t>
            </a:r>
            <a:r>
              <a:rPr kumimoji="0" lang="en-US" sz="1400" b="0" i="1" u="none" strike="noStrike" kern="1200" cap="none" spc="0" normalizeH="0" baseline="0" noProof="0" dirty="0">
                <a:ln>
                  <a:noFill/>
                </a:ln>
                <a:solidFill>
                  <a:prstClr val="black"/>
                </a:solidFill>
                <a:effectLst/>
                <a:uLnTx/>
                <a:uFillTx/>
                <a:latin typeface="Trebuchet MS"/>
                <a:ea typeface="+mn-ea"/>
                <a:cs typeface="+mn-cs"/>
              </a:rPr>
              <a:t>more</a:t>
            </a:r>
            <a:r>
              <a:rPr kumimoji="0" lang="en-US" sz="1400" b="0" i="0" u="none" strike="noStrike" kern="1200" cap="none" spc="0" normalizeH="0" baseline="0" noProof="0" dirty="0">
                <a:ln>
                  <a:noFill/>
                </a:ln>
                <a:solidFill>
                  <a:prstClr val="black"/>
                </a:solidFill>
                <a:effectLst/>
                <a:uLnTx/>
                <a:uFillTx/>
                <a:latin typeface="Trebuchet MS"/>
                <a:ea typeface="+mn-ea"/>
                <a:cs typeface="+mn-cs"/>
              </a:rPr>
              <a:t> convenience and </a:t>
            </a:r>
            <a:r>
              <a:rPr kumimoji="0" lang="en-US" sz="1400" b="0" i="1" u="none" strike="noStrike" kern="1200" cap="none" spc="0" normalizeH="0" baseline="0" noProof="0" dirty="0">
                <a:ln>
                  <a:noFill/>
                </a:ln>
                <a:solidFill>
                  <a:prstClr val="black"/>
                </a:solidFill>
                <a:effectLst/>
                <a:uLnTx/>
                <a:uFillTx/>
                <a:latin typeface="Trebuchet MS"/>
                <a:ea typeface="+mn-ea"/>
                <a:cs typeface="+mn-cs"/>
              </a:rPr>
              <a:t>more</a:t>
            </a:r>
            <a:r>
              <a:rPr kumimoji="0" lang="en-US" sz="1400" b="0" i="0" u="none" strike="noStrike" kern="1200" cap="none" spc="0" normalizeH="0" baseline="0" noProof="0" dirty="0">
                <a:ln>
                  <a:noFill/>
                </a:ln>
                <a:solidFill>
                  <a:prstClr val="black"/>
                </a:solidFill>
                <a:effectLst/>
                <a:uLnTx/>
                <a:uFillTx/>
                <a:latin typeface="Trebuchet MS"/>
                <a:ea typeface="+mn-ea"/>
                <a:cs typeface="+mn-cs"/>
              </a:rPr>
              <a:t> advertising opportunities.</a:t>
            </a:r>
          </a:p>
          <a:p>
            <a:pPr marL="0" marR="0" lvl="0" indent="0" defTabSz="4572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rebuchet M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Advertising opportunities are growing as more ad-supported services and devices enter the marketplace, led by premium, multi-screen TV content provides.</a:t>
            </a:r>
          </a:p>
          <a:p>
            <a:pPr marL="0" marR="0" lvl="0" indent="0" defTabSz="4572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rebuchet M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In this </a:t>
            </a:r>
            <a:r>
              <a:rPr kumimoji="0" lang="en-US" sz="1400" b="0" i="1" u="none" strike="noStrike" kern="1200" cap="none" spc="0" normalizeH="0" baseline="0" noProof="0" dirty="0">
                <a:ln>
                  <a:noFill/>
                </a:ln>
                <a:solidFill>
                  <a:prstClr val="black"/>
                </a:solidFill>
                <a:effectLst/>
                <a:uLnTx/>
                <a:uFillTx/>
                <a:latin typeface="Trebuchet MS"/>
                <a:ea typeface="+mn-ea"/>
                <a:cs typeface="+mn-cs"/>
              </a:rPr>
              <a:t>members’ only release</a:t>
            </a:r>
            <a:r>
              <a:rPr kumimoji="0" lang="en-US" sz="1400" b="0" i="0" u="none" strike="noStrike" kern="1200" cap="none" spc="0" normalizeH="0" baseline="0" noProof="0" dirty="0">
                <a:ln>
                  <a:noFill/>
                </a:ln>
                <a:solidFill>
                  <a:prstClr val="black"/>
                </a:solidFill>
                <a:effectLst/>
                <a:uLnTx/>
                <a:uFillTx/>
                <a:latin typeface="Trebuchet MS"/>
                <a:ea typeface="+mn-ea"/>
                <a:cs typeface="+mn-cs"/>
              </a:rPr>
              <a:t>, the VAB has compiled a comprehensive ad-supported OTT competitive guide for those who wish to further educate themselves on the video ecosystem.  </a:t>
            </a:r>
          </a:p>
          <a:p>
            <a:pPr marL="0" marR="0" lvl="0" indent="0" defTabSz="4572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rebuchet M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a:ea typeface="+mn-ea"/>
                <a:cs typeface="+mn-cs"/>
              </a:rPr>
              <a:t>This competitive analysis includes key usage and audience stats, positioning, partnerships and advertising capabilities of the major competitive streaming services (excluding TV networks &amp; MVPDs), connected TV devices and ad-tech platforms.</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Trebuchet MS"/>
              <a:ea typeface="+mn-ea"/>
              <a:cs typeface="+mn-cs"/>
            </a:endParaRPr>
          </a:p>
          <a:p>
            <a:pPr marR="0" lvl="0" defTabSz="457200" rtl="0" eaLnBrk="1" fontAlgn="auto" latinLnBrk="0" hangingPunct="1">
              <a:lnSpc>
                <a:spcPct val="100000"/>
              </a:lnSpc>
              <a:spcBef>
                <a:spcPts val="0"/>
              </a:spcBef>
              <a:spcAft>
                <a:spcPts val="0"/>
              </a:spcAft>
              <a:buClrTx/>
              <a:buSzTx/>
              <a:tabLst/>
              <a:defRPr/>
            </a:pPr>
            <a:r>
              <a:rPr lang="en-US" sz="1400" dirty="0">
                <a:solidFill>
                  <a:prstClr val="black"/>
                </a:solidFill>
                <a:latin typeface="Trebuchet MS"/>
              </a:rPr>
              <a:t>As a summary, the following is examined in detail:</a:t>
            </a:r>
          </a:p>
          <a:p>
            <a:pPr marL="742950" lvl="1" indent="-285750">
              <a:buFont typeface="Arial" panose="020B0604020202020204" pitchFamily="34" charset="0"/>
              <a:buChar char="•"/>
              <a:defRPr/>
            </a:pPr>
            <a:r>
              <a:rPr lang="en-US" sz="1100" b="1" dirty="0">
                <a:solidFill>
                  <a:prstClr val="black"/>
                </a:solidFill>
                <a:latin typeface="Trebuchet MS"/>
              </a:rPr>
              <a:t>Ad-Supported OTT video streaming services</a:t>
            </a:r>
            <a:r>
              <a:rPr lang="en-US" sz="1100" dirty="0">
                <a:solidFill>
                  <a:prstClr val="black"/>
                </a:solidFill>
                <a:latin typeface="Trebuchet MS"/>
              </a:rPr>
              <a:t> such as </a:t>
            </a:r>
            <a:r>
              <a:rPr lang="en-US" sz="1100" i="1" dirty="0">
                <a:solidFill>
                  <a:prstClr val="black"/>
                </a:solidFill>
                <a:latin typeface="Trebuchet MS"/>
              </a:rPr>
              <a:t>Hulu</a:t>
            </a:r>
            <a:r>
              <a:rPr lang="en-US" sz="1100" dirty="0">
                <a:solidFill>
                  <a:prstClr val="black"/>
                </a:solidFill>
                <a:latin typeface="Trebuchet MS"/>
              </a:rPr>
              <a:t>, </a:t>
            </a:r>
            <a:r>
              <a:rPr lang="en-US" sz="1100" i="1" dirty="0">
                <a:solidFill>
                  <a:prstClr val="black"/>
                </a:solidFill>
                <a:latin typeface="Trebuchet MS"/>
              </a:rPr>
              <a:t>Crackle</a:t>
            </a:r>
            <a:r>
              <a:rPr lang="en-US" sz="1100" dirty="0">
                <a:solidFill>
                  <a:prstClr val="black"/>
                </a:solidFill>
                <a:latin typeface="Trebuchet MS"/>
              </a:rPr>
              <a:t>, </a:t>
            </a:r>
            <a:r>
              <a:rPr lang="en-US" sz="1100" i="1" dirty="0">
                <a:solidFill>
                  <a:prstClr val="black"/>
                </a:solidFill>
                <a:latin typeface="Trebuchet MS"/>
              </a:rPr>
              <a:t>Pluto.TV</a:t>
            </a:r>
            <a:r>
              <a:rPr lang="en-US" sz="1100" dirty="0">
                <a:solidFill>
                  <a:prstClr val="black"/>
                </a:solidFill>
                <a:latin typeface="Trebuchet MS"/>
              </a:rPr>
              <a:t> and </a:t>
            </a:r>
            <a:r>
              <a:rPr lang="en-US" sz="1100" i="1" dirty="0">
                <a:solidFill>
                  <a:prstClr val="black"/>
                </a:solidFill>
                <a:latin typeface="Trebuchet MS"/>
              </a:rPr>
              <a:t>Crunchyroll</a:t>
            </a:r>
          </a:p>
          <a:p>
            <a:pPr marL="742950" lvl="1" indent="-285750">
              <a:buFont typeface="Arial" panose="020B0604020202020204" pitchFamily="34" charset="0"/>
              <a:buChar char="•"/>
              <a:defRPr/>
            </a:pPr>
            <a:r>
              <a:rPr lang="en-US" sz="1100" b="1" dirty="0">
                <a:solidFill>
                  <a:prstClr val="black"/>
                </a:solidFill>
                <a:latin typeface="Trebuchet MS"/>
              </a:rPr>
              <a:t>Streaming players</a:t>
            </a:r>
            <a:r>
              <a:rPr lang="en-US" sz="1100" dirty="0">
                <a:solidFill>
                  <a:prstClr val="black"/>
                </a:solidFill>
                <a:latin typeface="Trebuchet MS"/>
              </a:rPr>
              <a:t> such as </a:t>
            </a:r>
            <a:r>
              <a:rPr lang="en-US" sz="1100" i="1" dirty="0">
                <a:solidFill>
                  <a:prstClr val="black"/>
                </a:solidFill>
                <a:latin typeface="Trebuchet MS"/>
              </a:rPr>
              <a:t>Roku</a:t>
            </a:r>
            <a:r>
              <a:rPr lang="en-US" sz="1100" dirty="0">
                <a:solidFill>
                  <a:prstClr val="black"/>
                </a:solidFill>
                <a:latin typeface="Trebuchet MS"/>
              </a:rPr>
              <a:t>, </a:t>
            </a:r>
            <a:r>
              <a:rPr lang="en-US" sz="1100" i="1" dirty="0">
                <a:solidFill>
                  <a:prstClr val="black"/>
                </a:solidFill>
                <a:latin typeface="Trebuchet MS"/>
              </a:rPr>
              <a:t>Amazon Fire TV</a:t>
            </a:r>
            <a:r>
              <a:rPr lang="en-US" sz="1100" dirty="0">
                <a:solidFill>
                  <a:prstClr val="black"/>
                </a:solidFill>
                <a:latin typeface="Trebuchet MS"/>
              </a:rPr>
              <a:t>, </a:t>
            </a:r>
            <a:r>
              <a:rPr lang="en-US" sz="1100" i="1" dirty="0">
                <a:solidFill>
                  <a:prstClr val="black"/>
                </a:solidFill>
                <a:latin typeface="Trebuchet MS"/>
              </a:rPr>
              <a:t>Chromecast</a:t>
            </a:r>
            <a:r>
              <a:rPr lang="en-US" sz="1100" dirty="0">
                <a:solidFill>
                  <a:prstClr val="black"/>
                </a:solidFill>
                <a:latin typeface="Trebuchet MS"/>
              </a:rPr>
              <a:t> &amp; </a:t>
            </a:r>
            <a:r>
              <a:rPr lang="en-US" sz="1100" i="1" dirty="0">
                <a:solidFill>
                  <a:prstClr val="black"/>
                </a:solidFill>
                <a:latin typeface="Trebuchet MS"/>
              </a:rPr>
              <a:t>Apple TV</a:t>
            </a:r>
          </a:p>
          <a:p>
            <a:pPr marL="742950" lvl="1" indent="-285750">
              <a:buFont typeface="Arial" panose="020B0604020202020204" pitchFamily="34" charset="0"/>
              <a:buChar char="•"/>
              <a:defRPr/>
            </a:pPr>
            <a:r>
              <a:rPr lang="en-US" sz="1100" b="1" dirty="0">
                <a:solidFill>
                  <a:prstClr val="black"/>
                </a:solidFill>
                <a:latin typeface="Trebuchet MS"/>
              </a:rPr>
              <a:t>Smart TVs</a:t>
            </a:r>
            <a:r>
              <a:rPr lang="en-US" sz="1100" dirty="0">
                <a:solidFill>
                  <a:prstClr val="black"/>
                </a:solidFill>
                <a:latin typeface="Trebuchet MS"/>
              </a:rPr>
              <a:t> from manufacturers like </a:t>
            </a:r>
            <a:r>
              <a:rPr lang="en-US" sz="1100" i="1" dirty="0">
                <a:solidFill>
                  <a:prstClr val="black"/>
                </a:solidFill>
                <a:latin typeface="Trebuchet MS"/>
              </a:rPr>
              <a:t>Samsung</a:t>
            </a:r>
            <a:r>
              <a:rPr lang="en-US" sz="1100" dirty="0">
                <a:solidFill>
                  <a:prstClr val="black"/>
                </a:solidFill>
                <a:latin typeface="Trebuchet MS"/>
              </a:rPr>
              <a:t>, </a:t>
            </a:r>
            <a:r>
              <a:rPr lang="en-US" sz="1100" i="1" dirty="0" err="1">
                <a:solidFill>
                  <a:prstClr val="black"/>
                </a:solidFill>
                <a:latin typeface="Trebuchet MS"/>
              </a:rPr>
              <a:t>Vizio</a:t>
            </a:r>
            <a:r>
              <a:rPr lang="en-US" sz="1100" dirty="0">
                <a:solidFill>
                  <a:prstClr val="black"/>
                </a:solidFill>
                <a:latin typeface="Trebuchet MS"/>
              </a:rPr>
              <a:t> and </a:t>
            </a:r>
            <a:r>
              <a:rPr lang="en-US" sz="1100" i="1" dirty="0">
                <a:solidFill>
                  <a:prstClr val="black"/>
                </a:solidFill>
                <a:latin typeface="Trebuchet MS"/>
              </a:rPr>
              <a:t>Sony</a:t>
            </a:r>
          </a:p>
          <a:p>
            <a:pPr marL="742950" lvl="1" indent="-285750">
              <a:buFont typeface="Arial" panose="020B0604020202020204" pitchFamily="34" charset="0"/>
              <a:buChar char="•"/>
              <a:defRPr/>
            </a:pPr>
            <a:r>
              <a:rPr lang="en-US" sz="1100" b="1" dirty="0">
                <a:solidFill>
                  <a:prstClr val="black"/>
                </a:solidFill>
                <a:latin typeface="Trebuchet MS"/>
              </a:rPr>
              <a:t>Game consoles</a:t>
            </a:r>
            <a:r>
              <a:rPr lang="en-US" sz="1100" dirty="0">
                <a:solidFill>
                  <a:prstClr val="black"/>
                </a:solidFill>
                <a:latin typeface="Trebuchet MS"/>
              </a:rPr>
              <a:t> from </a:t>
            </a:r>
            <a:r>
              <a:rPr lang="en-US" sz="1100" i="1" dirty="0" err="1">
                <a:solidFill>
                  <a:prstClr val="black"/>
                </a:solidFill>
                <a:latin typeface="Trebuchet MS"/>
              </a:rPr>
              <a:t>Playstation</a:t>
            </a:r>
            <a:r>
              <a:rPr lang="en-US" sz="1100" dirty="0">
                <a:solidFill>
                  <a:prstClr val="black"/>
                </a:solidFill>
                <a:latin typeface="Trebuchet MS"/>
              </a:rPr>
              <a:t>, </a:t>
            </a:r>
            <a:r>
              <a:rPr lang="en-US" sz="1100" i="1" dirty="0">
                <a:solidFill>
                  <a:prstClr val="black"/>
                </a:solidFill>
                <a:latin typeface="Trebuchet MS"/>
              </a:rPr>
              <a:t>Xbox</a:t>
            </a:r>
            <a:r>
              <a:rPr lang="en-US" sz="1100" dirty="0">
                <a:solidFill>
                  <a:prstClr val="black"/>
                </a:solidFill>
                <a:latin typeface="Trebuchet MS"/>
              </a:rPr>
              <a:t> and </a:t>
            </a:r>
            <a:r>
              <a:rPr lang="en-US" sz="1100" i="1" dirty="0">
                <a:solidFill>
                  <a:prstClr val="black"/>
                </a:solidFill>
                <a:latin typeface="Trebuchet MS"/>
              </a:rPr>
              <a:t>Nintendo</a:t>
            </a:r>
          </a:p>
          <a:p>
            <a:pPr marL="742950" lvl="1" indent="-285750">
              <a:buFont typeface="Arial" panose="020B0604020202020204" pitchFamily="34" charset="0"/>
              <a:buChar char="•"/>
              <a:defRPr/>
            </a:pPr>
            <a:r>
              <a:rPr lang="en-US" sz="1100" b="1" dirty="0" err="1">
                <a:solidFill>
                  <a:prstClr val="black"/>
                </a:solidFill>
                <a:latin typeface="Trebuchet MS"/>
              </a:rPr>
              <a:t>vMVPDs</a:t>
            </a:r>
            <a:r>
              <a:rPr lang="en-US" sz="1100" dirty="0">
                <a:solidFill>
                  <a:prstClr val="black"/>
                </a:solidFill>
                <a:latin typeface="Trebuchet MS"/>
              </a:rPr>
              <a:t> such as </a:t>
            </a:r>
            <a:r>
              <a:rPr lang="en-US" sz="1100" i="1" dirty="0">
                <a:solidFill>
                  <a:prstClr val="black"/>
                </a:solidFill>
                <a:latin typeface="Trebuchet MS"/>
              </a:rPr>
              <a:t>Sling TV</a:t>
            </a:r>
            <a:r>
              <a:rPr lang="en-US" sz="1100" dirty="0">
                <a:solidFill>
                  <a:prstClr val="black"/>
                </a:solidFill>
                <a:latin typeface="Trebuchet MS"/>
              </a:rPr>
              <a:t>, </a:t>
            </a:r>
            <a:r>
              <a:rPr lang="en-US" sz="1100" i="1" dirty="0" err="1">
                <a:solidFill>
                  <a:prstClr val="black"/>
                </a:solidFill>
                <a:latin typeface="Trebuchet MS"/>
              </a:rPr>
              <a:t>Playstation</a:t>
            </a:r>
            <a:r>
              <a:rPr lang="en-US" sz="1100" i="1" dirty="0">
                <a:solidFill>
                  <a:prstClr val="black"/>
                </a:solidFill>
                <a:latin typeface="Trebuchet MS"/>
              </a:rPr>
              <a:t> </a:t>
            </a:r>
            <a:r>
              <a:rPr lang="en-US" sz="1100" i="1" dirty="0" err="1">
                <a:solidFill>
                  <a:prstClr val="black"/>
                </a:solidFill>
                <a:latin typeface="Trebuchet MS"/>
              </a:rPr>
              <a:t>Vue</a:t>
            </a:r>
            <a:r>
              <a:rPr lang="en-US" sz="1100" dirty="0">
                <a:solidFill>
                  <a:prstClr val="black"/>
                </a:solidFill>
                <a:latin typeface="Trebuchet MS"/>
              </a:rPr>
              <a:t>, </a:t>
            </a:r>
            <a:r>
              <a:rPr lang="en-US" sz="1100" i="1" dirty="0">
                <a:solidFill>
                  <a:prstClr val="black"/>
                </a:solidFill>
                <a:latin typeface="Trebuchet MS"/>
              </a:rPr>
              <a:t>Hulu with Live TV</a:t>
            </a:r>
            <a:r>
              <a:rPr lang="en-US" sz="1100" dirty="0">
                <a:solidFill>
                  <a:prstClr val="black"/>
                </a:solidFill>
                <a:latin typeface="Trebuchet MS"/>
              </a:rPr>
              <a:t> and </a:t>
            </a:r>
            <a:r>
              <a:rPr lang="en-US" sz="1100" i="1" dirty="0">
                <a:solidFill>
                  <a:prstClr val="black"/>
                </a:solidFill>
                <a:latin typeface="Trebuchet MS"/>
              </a:rPr>
              <a:t>YouTube TV</a:t>
            </a:r>
          </a:p>
          <a:p>
            <a:pPr marL="742950" lvl="1" indent="-285750">
              <a:buFont typeface="Arial" panose="020B0604020202020204" pitchFamily="34" charset="0"/>
              <a:buChar char="•"/>
              <a:defRPr/>
            </a:pPr>
            <a:r>
              <a:rPr lang="en-US" sz="1100" b="1" dirty="0">
                <a:solidFill>
                  <a:prstClr val="black"/>
                </a:solidFill>
                <a:latin typeface="Trebuchet MS"/>
              </a:rPr>
              <a:t>Ad-tech platforms</a:t>
            </a:r>
            <a:r>
              <a:rPr lang="en-US" sz="1100" dirty="0">
                <a:solidFill>
                  <a:prstClr val="black"/>
                </a:solidFill>
                <a:latin typeface="Trebuchet MS"/>
              </a:rPr>
              <a:t> such as </a:t>
            </a:r>
            <a:r>
              <a:rPr lang="en-US" sz="1100" i="1" dirty="0">
                <a:solidFill>
                  <a:prstClr val="black"/>
                </a:solidFill>
                <a:latin typeface="Trebuchet MS"/>
              </a:rPr>
              <a:t>Yume</a:t>
            </a:r>
            <a:r>
              <a:rPr lang="en-US" sz="1100" dirty="0">
                <a:solidFill>
                  <a:prstClr val="black"/>
                </a:solidFill>
                <a:latin typeface="Trebuchet MS"/>
              </a:rPr>
              <a:t>, </a:t>
            </a:r>
            <a:r>
              <a:rPr lang="en-US" sz="1100" i="1" dirty="0">
                <a:solidFill>
                  <a:prstClr val="black"/>
                </a:solidFill>
                <a:latin typeface="Trebuchet MS"/>
              </a:rPr>
              <a:t>Brightline</a:t>
            </a:r>
            <a:r>
              <a:rPr lang="en-US" sz="1100" dirty="0">
                <a:solidFill>
                  <a:prstClr val="black"/>
                </a:solidFill>
                <a:latin typeface="Trebuchet MS"/>
              </a:rPr>
              <a:t>, </a:t>
            </a:r>
            <a:r>
              <a:rPr lang="en-US" sz="1100" i="1" dirty="0" err="1">
                <a:solidFill>
                  <a:prstClr val="black"/>
                </a:solidFill>
                <a:latin typeface="Trebuchet MS"/>
              </a:rPr>
              <a:t>FreeWheel</a:t>
            </a:r>
            <a:r>
              <a:rPr lang="en-US" sz="1100" dirty="0">
                <a:solidFill>
                  <a:prstClr val="black"/>
                </a:solidFill>
                <a:latin typeface="Trebuchet MS"/>
              </a:rPr>
              <a:t>, </a:t>
            </a:r>
            <a:r>
              <a:rPr lang="en-US" sz="1100" i="1" dirty="0" err="1">
                <a:solidFill>
                  <a:prstClr val="black"/>
                </a:solidFill>
                <a:latin typeface="Trebuchet MS"/>
              </a:rPr>
              <a:t>Telaria</a:t>
            </a:r>
            <a:r>
              <a:rPr lang="en-US" sz="1100" dirty="0">
                <a:solidFill>
                  <a:prstClr val="black"/>
                </a:solidFill>
                <a:latin typeface="Trebuchet MS"/>
              </a:rPr>
              <a:t>, </a:t>
            </a:r>
            <a:r>
              <a:rPr lang="en-US" sz="1100" i="1" dirty="0" err="1">
                <a:solidFill>
                  <a:prstClr val="black"/>
                </a:solidFill>
                <a:latin typeface="Trebuchet MS"/>
              </a:rPr>
              <a:t>Brightroll</a:t>
            </a:r>
            <a:r>
              <a:rPr lang="en-US" sz="1100" dirty="0">
                <a:solidFill>
                  <a:prstClr val="black"/>
                </a:solidFill>
                <a:latin typeface="Trebuchet MS"/>
              </a:rPr>
              <a:t>, </a:t>
            </a:r>
            <a:r>
              <a:rPr lang="en-US" sz="1100" i="1" dirty="0" err="1">
                <a:solidFill>
                  <a:prstClr val="black"/>
                </a:solidFill>
                <a:latin typeface="Trebuchet MS"/>
              </a:rPr>
              <a:t>Videology</a:t>
            </a:r>
            <a:endParaRPr lang="en-US" sz="1200" i="1" dirty="0">
              <a:solidFill>
                <a:prstClr val="black"/>
              </a:solidFill>
              <a:latin typeface="Trebuchet MS"/>
            </a:endParaRPr>
          </a:p>
        </p:txBody>
      </p:sp>
      <p:sp>
        <p:nvSpPr>
          <p:cNvPr id="4" name="Text Placeholder 4">
            <a:extLst>
              <a:ext uri="{FF2B5EF4-FFF2-40B4-BE49-F238E27FC236}">
                <a16:creationId xmlns:a16="http://schemas.microsoft.com/office/drawing/2014/main" id="{52B08F7D-6F2C-4FC2-86F7-3CA7B6F00E43}"/>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8479969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333" y="447483"/>
            <a:ext cx="8805334" cy="442934"/>
          </a:xfrm>
        </p:spPr>
        <p:txBody>
          <a:bodyPr/>
          <a:lstStyle/>
          <a:p>
            <a:r>
              <a:rPr lang="en-US" dirty="0">
                <a:solidFill>
                  <a:schemeClr val="tx1"/>
                </a:solidFill>
              </a:rPr>
              <a:t>Advertising on Roku</a:t>
            </a:r>
          </a:p>
        </p:txBody>
      </p:sp>
      <p:pic>
        <p:nvPicPr>
          <p:cNvPr id="9224" name="Picture 8" descr="Image result for roku logo"/>
          <p:cNvPicPr>
            <a:picLocks noChangeAspect="1" noChangeArrowheads="1"/>
          </p:cNvPicPr>
          <p:nvPr/>
        </p:nvPicPr>
        <p:blipFill>
          <a:blip r:embed="rId2" cstate="screen">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bwMode="auto">
          <a:xfrm>
            <a:off x="7617830" y="291053"/>
            <a:ext cx="1090190" cy="6120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62610" y="879319"/>
            <a:ext cx="8018780" cy="3293209"/>
          </a:xfrm>
          <a:prstGeom prst="rect">
            <a:avLst/>
          </a:prstGeom>
          <a:solidFill>
            <a:schemeClr val="bg1"/>
          </a:solidFill>
          <a:ln>
            <a:solidFill>
              <a:schemeClr val="tx1"/>
            </a:solidFill>
          </a:ln>
        </p:spPr>
        <p:txBody>
          <a:bodyPr wrap="square" rtlCol="0">
            <a:spAutoFit/>
          </a:bodyPr>
          <a:lstStyle/>
          <a:p>
            <a:pPr algn="ctr"/>
            <a:r>
              <a:rPr lang="en-US" sz="1300" b="1" dirty="0"/>
              <a:t>Advertising on Roku</a:t>
            </a:r>
          </a:p>
          <a:p>
            <a:pPr marL="285750" indent="-285750" algn="ctr">
              <a:buFont typeface="Arial" panose="020B0604020202020204" pitchFamily="34" charset="0"/>
              <a:buChar char="•"/>
            </a:pPr>
            <a:r>
              <a:rPr lang="en-US" sz="1300" dirty="0"/>
              <a:t>Advertising opportunities are sold directly through Roku</a:t>
            </a:r>
          </a:p>
          <a:p>
            <a:pPr marL="285750" indent="-285750" algn="ctr">
              <a:buFont typeface="Arial" panose="020B0604020202020204" pitchFamily="34" charset="0"/>
              <a:buChar char="•"/>
            </a:pPr>
            <a:r>
              <a:rPr lang="en-US" sz="1400" dirty="0">
                <a:hlinkClick r:id="rId3"/>
              </a:rPr>
              <a:t>Of the 6.7 billion hours streamed over Roku devices and Roku TVs in the first half of FY 2017, a full 43% were ad supported. 41% of its total revenue for that same period came from advertising.</a:t>
            </a:r>
            <a:endParaRPr lang="en-US" sz="1400" dirty="0"/>
          </a:p>
          <a:p>
            <a:pPr marL="285750" indent="-285750" algn="ctr">
              <a:buFont typeface="Arial" panose="020B0604020202020204" pitchFamily="34" charset="0"/>
              <a:buChar char="•"/>
            </a:pPr>
            <a:r>
              <a:rPr lang="en-US" sz="1400" dirty="0">
                <a:hlinkClick r:id="" action="ppaction://noaction"/>
              </a:rPr>
              <a:t>Sells video inventory to advertisers across a couple of hundred channels available on its platform. Ad-supported programming accounts for half of the viewing on the top 250 most-viewed channels.</a:t>
            </a:r>
          </a:p>
          <a:p>
            <a:pPr marL="285750" indent="-285750" algn="ctr">
              <a:buFont typeface="Arial" panose="020B0604020202020204" pitchFamily="34" charset="0"/>
              <a:buChar char="•"/>
            </a:pPr>
            <a:r>
              <a:rPr lang="en-US" sz="1400" dirty="0">
                <a:hlinkClick r:id="" action="ppaction://noaction"/>
              </a:rPr>
              <a:t>Selling advertising like traditional TV, based on audience guarantees from Nielsen’s Digital Ad Ratings</a:t>
            </a:r>
            <a:endParaRPr lang="en-US" sz="1400" dirty="0"/>
          </a:p>
          <a:p>
            <a:pPr marL="285750" indent="-285750" algn="ctr">
              <a:buFont typeface="Arial" panose="020B0604020202020204" pitchFamily="34" charset="0"/>
              <a:buChar char="•"/>
            </a:pPr>
            <a:r>
              <a:rPr lang="en-US" sz="1400" dirty="0">
                <a:hlinkClick r:id="rId4"/>
              </a:rPr>
              <a:t>Roku collects money two ways: by selling hardware, which it calls “players”; and by selling advertising and taking a cut of revenues from the video publishers on its platform (% split is agreed upon with each publisher).</a:t>
            </a:r>
            <a:endParaRPr lang="en-US" sz="1400" dirty="0"/>
          </a:p>
          <a:p>
            <a:pPr marL="285750" indent="-285750" algn="ctr">
              <a:buFont typeface="Arial" panose="020B0604020202020204" pitchFamily="34" charset="0"/>
              <a:buChar char="•"/>
            </a:pPr>
            <a:r>
              <a:rPr lang="en-US" sz="1400" dirty="0"/>
              <a:t>They offer display ads on the homepage of the app, as well as pre-roll and mid-roll video ads and interactive ads</a:t>
            </a:r>
            <a:endParaRPr lang="en-US" sz="1300" dirty="0"/>
          </a:p>
        </p:txBody>
      </p:sp>
      <p:pic>
        <p:nvPicPr>
          <p:cNvPr id="14338" name="Picture 2">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2610" y="4294000"/>
            <a:ext cx="4972662" cy="16400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339"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73916" y="4293999"/>
            <a:ext cx="2807474" cy="15956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descr="Image resul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64048" y="136773"/>
            <a:ext cx="1296755" cy="85530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37A3C5D-E407-4287-8C73-8F5E276A764B}"/>
              </a:ext>
            </a:extLst>
          </p:cNvPr>
          <p:cNvSpPr txBox="1"/>
          <p:nvPr/>
        </p:nvSpPr>
        <p:spPr>
          <a:xfrm>
            <a:off x="127917" y="6564911"/>
            <a:ext cx="7276930" cy="215444"/>
          </a:xfrm>
          <a:prstGeom prst="rect">
            <a:avLst/>
          </a:prstGeom>
        </p:spPr>
        <p:txBody>
          <a:bodyPr wrap="square" rtlCol="0">
            <a:spAutoFit/>
          </a:bodyPr>
          <a:lstStyle/>
          <a:p>
            <a:r>
              <a:rPr lang="en-US" sz="800" dirty="0"/>
              <a:t>Based on company data.</a:t>
            </a:r>
          </a:p>
        </p:txBody>
      </p:sp>
      <p:sp>
        <p:nvSpPr>
          <p:cNvPr id="9" name="Text Placeholder 4">
            <a:extLst>
              <a:ext uri="{FF2B5EF4-FFF2-40B4-BE49-F238E27FC236}">
                <a16:creationId xmlns:a16="http://schemas.microsoft.com/office/drawing/2014/main" id="{9B951BE0-C1B7-4E0F-B4D2-0CD2EEB5E64F}"/>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714466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333" y="447483"/>
            <a:ext cx="8805334" cy="442934"/>
          </a:xfrm>
        </p:spPr>
        <p:txBody>
          <a:bodyPr/>
          <a:lstStyle/>
          <a:p>
            <a:r>
              <a:rPr lang="en-US" dirty="0">
                <a:solidFill>
                  <a:schemeClr val="tx1"/>
                </a:solidFill>
              </a:rPr>
              <a:t>Roku</a:t>
            </a:r>
          </a:p>
        </p:txBody>
      </p:sp>
      <p:pic>
        <p:nvPicPr>
          <p:cNvPr id="9224" name="Picture 8" descr="Image result for roku logo"/>
          <p:cNvPicPr>
            <a:picLocks noChangeAspect="1" noChangeArrowheads="1"/>
          </p:cNvPicPr>
          <p:nvPr/>
        </p:nvPicPr>
        <p:blipFill>
          <a:blip r:embed="rId2" cstate="screen">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bwMode="auto">
          <a:xfrm>
            <a:off x="7617830" y="291053"/>
            <a:ext cx="1090190" cy="612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64048" y="136773"/>
            <a:ext cx="1296755" cy="85530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86880" y="1712591"/>
            <a:ext cx="3709883" cy="841635"/>
            <a:chOff x="774813" y="1298095"/>
            <a:chExt cx="4488958" cy="1018379"/>
          </a:xfrm>
        </p:grpSpPr>
        <p:sp>
          <p:nvSpPr>
            <p:cNvPr id="3" name="Rectangle 2"/>
            <p:cNvSpPr/>
            <p:nvPr/>
          </p:nvSpPr>
          <p:spPr>
            <a:xfrm>
              <a:off x="774813" y="1298095"/>
              <a:ext cx="1236605" cy="1018379"/>
            </a:xfrm>
            <a:prstGeom prst="rect">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54%</a:t>
              </a:r>
            </a:p>
          </p:txBody>
        </p:sp>
        <p:sp>
          <p:nvSpPr>
            <p:cNvPr id="4" name="Rectangle 3"/>
            <p:cNvSpPr/>
            <p:nvPr/>
          </p:nvSpPr>
          <p:spPr>
            <a:xfrm>
              <a:off x="2014700" y="1298095"/>
              <a:ext cx="3249071" cy="1018379"/>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“I’m willing to watch ads if that means I get free movies or TV shows” (Top 2 Box)</a:t>
              </a:r>
            </a:p>
          </p:txBody>
        </p:sp>
      </p:grpSp>
      <p:grpSp>
        <p:nvGrpSpPr>
          <p:cNvPr id="6" name="Group 5"/>
          <p:cNvGrpSpPr/>
          <p:nvPr/>
        </p:nvGrpSpPr>
        <p:grpSpPr>
          <a:xfrm>
            <a:off x="486880" y="2925247"/>
            <a:ext cx="3709883" cy="841635"/>
            <a:chOff x="774813" y="2538811"/>
            <a:chExt cx="4488958" cy="1018379"/>
          </a:xfrm>
          <a:effectLst/>
        </p:grpSpPr>
        <p:sp>
          <p:nvSpPr>
            <p:cNvPr id="10" name="Rectangle 9"/>
            <p:cNvSpPr/>
            <p:nvPr/>
          </p:nvSpPr>
          <p:spPr>
            <a:xfrm>
              <a:off x="774813" y="2538811"/>
              <a:ext cx="1236605" cy="1018379"/>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Free</a:t>
              </a:r>
            </a:p>
          </p:txBody>
        </p:sp>
        <p:sp>
          <p:nvSpPr>
            <p:cNvPr id="12" name="Rectangle 11"/>
            <p:cNvSpPr/>
            <p:nvPr/>
          </p:nvSpPr>
          <p:spPr>
            <a:xfrm>
              <a:off x="2014700" y="2538811"/>
              <a:ext cx="3249071" cy="1018379"/>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The #1 search term on Roku.com</a:t>
              </a:r>
            </a:p>
          </p:txBody>
        </p:sp>
      </p:grpSp>
      <p:grpSp>
        <p:nvGrpSpPr>
          <p:cNvPr id="7" name="Group 6"/>
          <p:cNvGrpSpPr/>
          <p:nvPr/>
        </p:nvGrpSpPr>
        <p:grpSpPr>
          <a:xfrm>
            <a:off x="486880" y="4137902"/>
            <a:ext cx="3709883" cy="841635"/>
            <a:chOff x="774813" y="3800147"/>
            <a:chExt cx="4488958" cy="1018379"/>
          </a:xfrm>
        </p:grpSpPr>
        <p:sp>
          <p:nvSpPr>
            <p:cNvPr id="9" name="Rectangle 8"/>
            <p:cNvSpPr/>
            <p:nvPr/>
          </p:nvSpPr>
          <p:spPr>
            <a:xfrm>
              <a:off x="774813" y="3800147"/>
              <a:ext cx="1236605" cy="1018379"/>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67%</a:t>
              </a:r>
            </a:p>
          </p:txBody>
        </p:sp>
        <p:sp>
          <p:nvSpPr>
            <p:cNvPr id="14" name="Rectangle 13"/>
            <p:cNvSpPr/>
            <p:nvPr/>
          </p:nvSpPr>
          <p:spPr>
            <a:xfrm>
              <a:off x="2014700" y="3800147"/>
              <a:ext cx="3249071" cy="1018379"/>
            </a:xfrm>
            <a:prstGeom prst="rect">
              <a:avLst/>
            </a:prstGeom>
            <a:solidFill>
              <a:schemeClr val="bg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“Access to ad-supported local TV news on my Roku is important to me” (Top 2 Box)</a:t>
              </a:r>
            </a:p>
          </p:txBody>
        </p:sp>
      </p:grpSp>
      <p:sp>
        <p:nvSpPr>
          <p:cNvPr id="11" name="TextBox 10"/>
          <p:cNvSpPr txBox="1"/>
          <p:nvPr/>
        </p:nvSpPr>
        <p:spPr>
          <a:xfrm>
            <a:off x="965209" y="1345374"/>
            <a:ext cx="2763982" cy="292388"/>
          </a:xfrm>
          <a:prstGeom prst="rect">
            <a:avLst/>
          </a:prstGeom>
        </p:spPr>
        <p:txBody>
          <a:bodyPr wrap="square" rtlCol="0">
            <a:spAutoFit/>
          </a:bodyPr>
          <a:lstStyle/>
          <a:p>
            <a:pPr algn="ctr"/>
            <a:r>
              <a:rPr lang="en-US" sz="1300" b="1" dirty="0"/>
              <a:t>Roku Users are Ad-Supportive</a:t>
            </a:r>
          </a:p>
        </p:txBody>
      </p:sp>
      <p:sp>
        <p:nvSpPr>
          <p:cNvPr id="18" name="TextBox 17"/>
          <p:cNvSpPr txBox="1"/>
          <p:nvPr/>
        </p:nvSpPr>
        <p:spPr>
          <a:xfrm>
            <a:off x="169333" y="6578658"/>
            <a:ext cx="7747847" cy="215444"/>
          </a:xfrm>
          <a:prstGeom prst="rect">
            <a:avLst/>
          </a:prstGeom>
        </p:spPr>
        <p:txBody>
          <a:bodyPr wrap="square" rtlCol="0">
            <a:spAutoFit/>
          </a:bodyPr>
          <a:lstStyle>
            <a:defPPr>
              <a:defRPr lang="en-US"/>
            </a:defPPr>
            <a:lvl1pPr>
              <a:defRPr sz="1050"/>
            </a:lvl1pPr>
          </a:lstStyle>
          <a:p>
            <a:r>
              <a:rPr lang="en-US" sz="800" dirty="0"/>
              <a:t>Source: Roku Survey Data, August, 2017</a:t>
            </a:r>
          </a:p>
        </p:txBody>
      </p:sp>
      <p:sp>
        <p:nvSpPr>
          <p:cNvPr id="15" name="Oval 14"/>
          <p:cNvSpPr/>
          <p:nvPr/>
        </p:nvSpPr>
        <p:spPr>
          <a:xfrm>
            <a:off x="4737910" y="2789304"/>
            <a:ext cx="992324" cy="977578"/>
          </a:xfrm>
          <a:prstGeom prst="ellipse">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45%</a:t>
            </a:r>
          </a:p>
        </p:txBody>
      </p:sp>
      <p:cxnSp>
        <p:nvCxnSpPr>
          <p:cNvPr id="17" name="Straight Connector 16"/>
          <p:cNvCxnSpPr/>
          <p:nvPr/>
        </p:nvCxnSpPr>
        <p:spPr>
          <a:xfrm>
            <a:off x="4572000" y="1195723"/>
            <a:ext cx="0" cy="4300682"/>
          </a:xfrm>
          <a:prstGeom prst="line">
            <a:avLst/>
          </a:prstGeom>
        </p:spPr>
        <p:style>
          <a:lnRef idx="2">
            <a:schemeClr val="dk1"/>
          </a:lnRef>
          <a:fillRef idx="0">
            <a:schemeClr val="dk1"/>
          </a:fillRef>
          <a:effectRef idx="1">
            <a:schemeClr val="dk1"/>
          </a:effectRef>
          <a:fontRef idx="minor">
            <a:schemeClr val="tx1"/>
          </a:fontRef>
        </p:style>
      </p:cxnSp>
      <p:sp>
        <p:nvSpPr>
          <p:cNvPr id="22" name="Oval 21"/>
          <p:cNvSpPr/>
          <p:nvPr/>
        </p:nvSpPr>
        <p:spPr>
          <a:xfrm>
            <a:off x="5922834" y="2833740"/>
            <a:ext cx="902113" cy="888707"/>
          </a:xfrm>
          <a:prstGeom prst="ellipse">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32%</a:t>
            </a:r>
          </a:p>
        </p:txBody>
      </p:sp>
      <p:sp>
        <p:nvSpPr>
          <p:cNvPr id="23" name="Oval 22"/>
          <p:cNvSpPr/>
          <p:nvPr/>
        </p:nvSpPr>
        <p:spPr>
          <a:xfrm>
            <a:off x="7017547" y="2874136"/>
            <a:ext cx="820103" cy="80791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15%</a:t>
            </a:r>
          </a:p>
        </p:txBody>
      </p:sp>
      <p:sp>
        <p:nvSpPr>
          <p:cNvPr id="24" name="Oval 23"/>
          <p:cNvSpPr/>
          <p:nvPr/>
        </p:nvSpPr>
        <p:spPr>
          <a:xfrm>
            <a:off x="8030249" y="2944244"/>
            <a:ext cx="677771" cy="667698"/>
          </a:xfrm>
          <a:prstGeom prst="ellipse">
            <a:avLst/>
          </a:prstGeom>
          <a:solidFill>
            <a:schemeClr val="tx1">
              <a:lumMod val="65000"/>
              <a:lumOff val="35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8%</a:t>
            </a:r>
          </a:p>
        </p:txBody>
      </p:sp>
      <p:sp>
        <p:nvSpPr>
          <p:cNvPr id="19" name="TextBox 18"/>
          <p:cNvSpPr txBox="1"/>
          <p:nvPr/>
        </p:nvSpPr>
        <p:spPr>
          <a:xfrm>
            <a:off x="5590299" y="2323455"/>
            <a:ext cx="2644252" cy="430887"/>
          </a:xfrm>
          <a:prstGeom prst="rect">
            <a:avLst/>
          </a:prstGeom>
        </p:spPr>
        <p:txBody>
          <a:bodyPr wrap="square" rtlCol="0">
            <a:spAutoFit/>
          </a:bodyPr>
          <a:lstStyle/>
          <a:p>
            <a:pPr algn="ctr"/>
            <a:r>
              <a:rPr lang="en-US" sz="1050" b="1" dirty="0"/>
              <a:t>How Many Digital TV Services Have you Trialed in the Last six Months?</a:t>
            </a:r>
          </a:p>
        </p:txBody>
      </p:sp>
      <p:sp>
        <p:nvSpPr>
          <p:cNvPr id="20" name="TextBox 19"/>
          <p:cNvSpPr txBox="1"/>
          <p:nvPr/>
        </p:nvSpPr>
        <p:spPr>
          <a:xfrm>
            <a:off x="4771493" y="3813476"/>
            <a:ext cx="925157" cy="261610"/>
          </a:xfrm>
          <a:prstGeom prst="rect">
            <a:avLst/>
          </a:prstGeom>
        </p:spPr>
        <p:txBody>
          <a:bodyPr wrap="square" rtlCol="0">
            <a:spAutoFit/>
          </a:bodyPr>
          <a:lstStyle/>
          <a:p>
            <a:pPr algn="ctr"/>
            <a:r>
              <a:rPr lang="en-US" sz="1100" b="1" dirty="0"/>
              <a:t>1 Service</a:t>
            </a:r>
          </a:p>
        </p:txBody>
      </p:sp>
      <p:sp>
        <p:nvSpPr>
          <p:cNvPr id="27" name="TextBox 26"/>
          <p:cNvSpPr txBox="1"/>
          <p:nvPr/>
        </p:nvSpPr>
        <p:spPr>
          <a:xfrm>
            <a:off x="5987268" y="3813476"/>
            <a:ext cx="925157" cy="261610"/>
          </a:xfrm>
          <a:prstGeom prst="rect">
            <a:avLst/>
          </a:prstGeom>
        </p:spPr>
        <p:txBody>
          <a:bodyPr wrap="square" rtlCol="0">
            <a:spAutoFit/>
          </a:bodyPr>
          <a:lstStyle/>
          <a:p>
            <a:pPr algn="ctr"/>
            <a:r>
              <a:rPr lang="en-US" sz="1100" b="1" dirty="0"/>
              <a:t>2 Services</a:t>
            </a:r>
          </a:p>
        </p:txBody>
      </p:sp>
      <p:sp>
        <p:nvSpPr>
          <p:cNvPr id="28" name="TextBox 27"/>
          <p:cNvSpPr txBox="1"/>
          <p:nvPr/>
        </p:nvSpPr>
        <p:spPr>
          <a:xfrm>
            <a:off x="7041349" y="3813476"/>
            <a:ext cx="925157" cy="261610"/>
          </a:xfrm>
          <a:prstGeom prst="rect">
            <a:avLst/>
          </a:prstGeom>
        </p:spPr>
        <p:txBody>
          <a:bodyPr wrap="square" rtlCol="0">
            <a:spAutoFit/>
          </a:bodyPr>
          <a:lstStyle/>
          <a:p>
            <a:pPr algn="ctr"/>
            <a:r>
              <a:rPr lang="en-US" sz="1100" b="1" dirty="0"/>
              <a:t>3 Services</a:t>
            </a:r>
          </a:p>
        </p:txBody>
      </p:sp>
      <p:sp>
        <p:nvSpPr>
          <p:cNvPr id="29" name="TextBox 28"/>
          <p:cNvSpPr txBox="1"/>
          <p:nvPr/>
        </p:nvSpPr>
        <p:spPr>
          <a:xfrm>
            <a:off x="8003252" y="3810508"/>
            <a:ext cx="1017673" cy="267547"/>
          </a:xfrm>
          <a:prstGeom prst="rect">
            <a:avLst/>
          </a:prstGeom>
        </p:spPr>
        <p:txBody>
          <a:bodyPr wrap="square" rtlCol="0">
            <a:spAutoFit/>
          </a:bodyPr>
          <a:lstStyle/>
          <a:p>
            <a:pPr algn="ctr"/>
            <a:r>
              <a:rPr lang="en-US" sz="1100" b="1" dirty="0"/>
              <a:t>4+ Services</a:t>
            </a:r>
          </a:p>
        </p:txBody>
      </p:sp>
      <p:sp>
        <p:nvSpPr>
          <p:cNvPr id="21" name="Rectangle 20"/>
          <p:cNvSpPr/>
          <p:nvPr/>
        </p:nvSpPr>
        <p:spPr>
          <a:xfrm>
            <a:off x="5822047" y="4169075"/>
            <a:ext cx="2180756" cy="586342"/>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55%</a:t>
            </a:r>
          </a:p>
          <a:p>
            <a:pPr algn="ctr"/>
            <a:r>
              <a:rPr lang="en-US" sz="1100" dirty="0">
                <a:solidFill>
                  <a:schemeClr val="tx1"/>
                </a:solidFill>
              </a:rPr>
              <a:t>of Users Trialed 2+ Services</a:t>
            </a:r>
          </a:p>
        </p:txBody>
      </p:sp>
      <p:sp>
        <p:nvSpPr>
          <p:cNvPr id="31" name="TextBox 30"/>
          <p:cNvSpPr txBox="1"/>
          <p:nvPr/>
        </p:nvSpPr>
        <p:spPr>
          <a:xfrm>
            <a:off x="5392235" y="1707784"/>
            <a:ext cx="3040380" cy="472985"/>
          </a:xfrm>
          <a:prstGeom prst="rect">
            <a:avLst/>
          </a:prstGeom>
        </p:spPr>
        <p:txBody>
          <a:bodyPr wrap="square" rtlCol="0">
            <a:spAutoFit/>
          </a:bodyPr>
          <a:lstStyle/>
          <a:p>
            <a:pPr algn="ctr"/>
            <a:r>
              <a:rPr lang="en-US" sz="1300" b="1" dirty="0"/>
              <a:t>Roku Users Also Enjoy Testing Out Digital TV Services on Their Device</a:t>
            </a:r>
          </a:p>
        </p:txBody>
      </p:sp>
      <p:sp>
        <p:nvSpPr>
          <p:cNvPr id="30" name="Text Placeholder 4">
            <a:extLst>
              <a:ext uri="{FF2B5EF4-FFF2-40B4-BE49-F238E27FC236}">
                <a16:creationId xmlns:a16="http://schemas.microsoft.com/office/drawing/2014/main" id="{D51962A7-B2F3-4975-80DA-9C6DD2F5C882}"/>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011699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20739"/>
            <a:ext cx="8020830" cy="442934"/>
          </a:xfrm>
        </p:spPr>
        <p:txBody>
          <a:bodyPr/>
          <a:lstStyle/>
          <a:p>
            <a:r>
              <a:rPr lang="en-US" i="1" dirty="0">
                <a:solidFill>
                  <a:schemeClr val="tx1"/>
                </a:solidFill>
              </a:rPr>
              <a:t>Top Services</a:t>
            </a:r>
            <a:r>
              <a:rPr lang="en-US" dirty="0">
                <a:solidFill>
                  <a:schemeClr val="tx1"/>
                </a:solidFill>
              </a:rPr>
              <a:t>: Amazon Fire TV</a:t>
            </a:r>
          </a:p>
        </p:txBody>
      </p:sp>
      <p:pic>
        <p:nvPicPr>
          <p:cNvPr id="10242" name="Picture 2" descr="Image result for amazon fire tv logo"/>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87927" y="505587"/>
            <a:ext cx="1260515" cy="2666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6397" y="4256966"/>
            <a:ext cx="2671206" cy="292388"/>
          </a:xfrm>
          <a:prstGeom prst="rect">
            <a:avLst/>
          </a:prstGeom>
        </p:spPr>
        <p:txBody>
          <a:bodyPr wrap="square" rtlCol="0">
            <a:spAutoFit/>
          </a:bodyPr>
          <a:lstStyle>
            <a:defPPr>
              <a:defRPr lang="en-US"/>
            </a:defPPr>
            <a:lvl1pPr algn="ctr">
              <a:defRPr sz="1300"/>
            </a:lvl1pPr>
          </a:lstStyle>
          <a:p>
            <a:r>
              <a:rPr lang="en-US" b="1" dirty="0"/>
              <a:t>Released: </a:t>
            </a:r>
            <a:r>
              <a:rPr lang="en-US" dirty="0"/>
              <a:t>2003</a:t>
            </a:r>
            <a:endParaRPr lang="en-US" b="1" dirty="0"/>
          </a:p>
        </p:txBody>
      </p:sp>
      <p:sp>
        <p:nvSpPr>
          <p:cNvPr id="8" name="TextBox 7"/>
          <p:cNvSpPr txBox="1"/>
          <p:nvPr/>
        </p:nvSpPr>
        <p:spPr>
          <a:xfrm>
            <a:off x="127917" y="6564911"/>
            <a:ext cx="6999024" cy="215444"/>
          </a:xfrm>
          <a:prstGeom prst="rect">
            <a:avLst/>
          </a:prstGeom>
        </p:spPr>
        <p:txBody>
          <a:bodyPr wrap="square" rtlCol="0">
            <a:spAutoFit/>
          </a:bodyPr>
          <a:lstStyle/>
          <a:p>
            <a:r>
              <a:rPr lang="en-US" sz="800" dirty="0"/>
              <a:t>Apple App Store Ratings and Reviews as of 12/15/17. Positioning, usage and other stats based on company data. </a:t>
            </a:r>
          </a:p>
        </p:txBody>
      </p:sp>
      <p:pic>
        <p:nvPicPr>
          <p:cNvPr id="10244" name="Picture 4" descr="firetvad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543" y="1544842"/>
            <a:ext cx="4139994" cy="23302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59325" y="1556789"/>
            <a:ext cx="3797782" cy="2318278"/>
          </a:xfrm>
          <a:prstGeom prst="rect">
            <a:avLst/>
          </a:prstGeom>
          <a:solidFill>
            <a:schemeClr val="accent2"/>
          </a:solidFill>
          <a:ln>
            <a:solidFill>
              <a:schemeClr val="tx1"/>
            </a:solidFill>
          </a:ln>
        </p:spPr>
      </p:pic>
      <p:pic>
        <p:nvPicPr>
          <p:cNvPr id="10247" name="Picture 7" descr="Image result for amazon fire TV device"/>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01817" y="112029"/>
            <a:ext cx="1090108" cy="72351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56071" y="4569076"/>
            <a:ext cx="6231856" cy="1138773"/>
          </a:xfrm>
          <a:prstGeom prst="rect">
            <a:avLst/>
          </a:prstGeom>
          <a:solidFill>
            <a:schemeClr val="bg1"/>
          </a:solidFill>
          <a:ln>
            <a:solidFill>
              <a:schemeClr val="tx1"/>
            </a:solidFill>
          </a:ln>
        </p:spPr>
        <p:txBody>
          <a:bodyPr wrap="square" rtlCol="0">
            <a:spAutoFit/>
          </a:bodyPr>
          <a:lstStyle/>
          <a:p>
            <a:pPr algn="ctr"/>
            <a:r>
              <a:rPr lang="en-US" sz="1300" dirty="0">
                <a:hlinkClick r:id="rId6"/>
              </a:rPr>
              <a:t>35.8 Million Active U.S. Users</a:t>
            </a:r>
            <a:endParaRPr lang="en-US" sz="1300" dirty="0"/>
          </a:p>
          <a:p>
            <a:pPr algn="ctr"/>
            <a:endParaRPr lang="en-US" sz="1300" dirty="0"/>
          </a:p>
          <a:p>
            <a:pPr algn="ctr"/>
            <a:r>
              <a:rPr lang="en-US" sz="1300" dirty="0">
                <a:hlinkClick r:id="rId7"/>
              </a:rPr>
              <a:t>Partners include </a:t>
            </a:r>
            <a:r>
              <a:rPr lang="en-US" sz="1400" b="1" dirty="0">
                <a:hlinkClick r:id="rId7"/>
              </a:rPr>
              <a:t>Hulu, Showtime, Sony’s PlayStation Vue, CBS All Access, NBC, Bravo, CNBC and NBC News</a:t>
            </a:r>
            <a:endParaRPr lang="en-US" sz="1400" b="1" dirty="0"/>
          </a:p>
          <a:p>
            <a:pPr algn="ctr"/>
            <a:endParaRPr lang="en-US" sz="1400" b="1" dirty="0"/>
          </a:p>
        </p:txBody>
      </p:sp>
      <p:pic>
        <p:nvPicPr>
          <p:cNvPr id="2050" name="Picture 2"/>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59922" y="449093"/>
            <a:ext cx="662484" cy="64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775617B7-69BB-4260-B8C0-E92EB5F54D9B}"/>
              </a:ext>
            </a:extLst>
          </p:cNvPr>
          <p:cNvSpPr txBox="1"/>
          <p:nvPr/>
        </p:nvSpPr>
        <p:spPr>
          <a:xfrm>
            <a:off x="4747237" y="1290846"/>
            <a:ext cx="2227304" cy="246221"/>
          </a:xfrm>
          <a:prstGeom prst="rect">
            <a:avLst/>
          </a:prstGeom>
        </p:spPr>
        <p:txBody>
          <a:bodyPr wrap="square" rtlCol="0">
            <a:spAutoFit/>
          </a:bodyPr>
          <a:lstStyle>
            <a:defPPr>
              <a:defRPr lang="en-US"/>
            </a:defPPr>
            <a:lvl1pPr algn="ctr">
              <a:defRPr sz="1300"/>
            </a:lvl1pPr>
          </a:lstStyle>
          <a:p>
            <a:pPr algn="l"/>
            <a:r>
              <a:rPr lang="en-US" sz="1000" b="1" u="sng" dirty="0"/>
              <a:t>Amazon Fire TV Positioning</a:t>
            </a:r>
          </a:p>
        </p:txBody>
      </p:sp>
      <p:sp>
        <p:nvSpPr>
          <p:cNvPr id="13" name="Text Placeholder 4">
            <a:extLst>
              <a:ext uri="{FF2B5EF4-FFF2-40B4-BE49-F238E27FC236}">
                <a16:creationId xmlns:a16="http://schemas.microsoft.com/office/drawing/2014/main" id="{0FA32143-310D-4106-9B83-76752C995690}"/>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521108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63153" y="1479747"/>
            <a:ext cx="3873202" cy="26399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p:cNvSpPr txBox="1">
            <a:spLocks/>
          </p:cNvSpPr>
          <p:nvPr/>
        </p:nvSpPr>
        <p:spPr>
          <a:xfrm>
            <a:off x="538709" y="420739"/>
            <a:ext cx="5607568" cy="44293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a:solidFill>
                  <a:schemeClr val="tx1"/>
                </a:solidFill>
              </a:rPr>
              <a:t>Advertising on Amazon Fire TV</a:t>
            </a:r>
          </a:p>
        </p:txBody>
      </p:sp>
      <p:pic>
        <p:nvPicPr>
          <p:cNvPr id="8" name="Picture 2" descr="Image result for amazon fire tv logo"/>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96592" y="508872"/>
            <a:ext cx="1260515" cy="2666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27357" y="4551986"/>
            <a:ext cx="6489286" cy="1077218"/>
          </a:xfrm>
          <a:prstGeom prst="rect">
            <a:avLst/>
          </a:prstGeom>
          <a:ln>
            <a:noFill/>
          </a:ln>
        </p:spPr>
        <p:txBody>
          <a:bodyPr wrap="square" rtlCol="0">
            <a:spAutoFit/>
          </a:bodyPr>
          <a:lstStyle/>
          <a:p>
            <a:pPr algn="ctr"/>
            <a:r>
              <a:rPr lang="en-US" sz="1600" b="1" dirty="0"/>
              <a:t>Currently, it’s believed that the only form of advertising they offer are inline ad banners that can be seen by users while they browse for content. In a new update, it appears they’ve made these ads hard to avoid to the dismay of </a:t>
            </a:r>
            <a:r>
              <a:rPr lang="en-US" sz="1600" b="1" dirty="0">
                <a:hlinkClick r:id="rId4"/>
              </a:rPr>
              <a:t>some users.</a:t>
            </a:r>
            <a:endParaRPr lang="en-US" sz="1600" b="1" dirty="0"/>
          </a:p>
        </p:txBody>
      </p:sp>
      <p:pic>
        <p:nvPicPr>
          <p:cNvPr id="15363" name="Picture 3">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3641" y="1479747"/>
            <a:ext cx="4553993" cy="26399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7" descr="Image result for amazon fire TV device"/>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68108" y="315760"/>
            <a:ext cx="1090108" cy="7235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34108" y="315760"/>
            <a:ext cx="662484" cy="64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50353F86-130A-461E-8712-802BE96F09CD}"/>
              </a:ext>
            </a:extLst>
          </p:cNvPr>
          <p:cNvSpPr txBox="1"/>
          <p:nvPr/>
        </p:nvSpPr>
        <p:spPr>
          <a:xfrm>
            <a:off x="127917" y="6564911"/>
            <a:ext cx="7276930" cy="215444"/>
          </a:xfrm>
          <a:prstGeom prst="rect">
            <a:avLst/>
          </a:prstGeom>
        </p:spPr>
        <p:txBody>
          <a:bodyPr wrap="square" rtlCol="0">
            <a:spAutoFit/>
          </a:bodyPr>
          <a:lstStyle/>
          <a:p>
            <a:r>
              <a:rPr lang="en-US" sz="800" dirty="0"/>
              <a:t>Based on company data.</a:t>
            </a:r>
          </a:p>
        </p:txBody>
      </p:sp>
      <p:sp>
        <p:nvSpPr>
          <p:cNvPr id="12" name="Text Placeholder 4">
            <a:extLst>
              <a:ext uri="{FF2B5EF4-FFF2-40B4-BE49-F238E27FC236}">
                <a16:creationId xmlns:a16="http://schemas.microsoft.com/office/drawing/2014/main" id="{A18C0778-918A-4659-9C11-E0BDED8AE986}"/>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023368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i="1" dirty="0">
                <a:solidFill>
                  <a:schemeClr val="tx1"/>
                </a:solidFill>
              </a:rPr>
              <a:t>Top Devices</a:t>
            </a:r>
            <a:r>
              <a:rPr lang="en-US" dirty="0">
                <a:solidFill>
                  <a:schemeClr val="tx1"/>
                </a:solidFill>
              </a:rPr>
              <a:t>: Chromecast</a:t>
            </a:r>
          </a:p>
        </p:txBody>
      </p:sp>
      <p:pic>
        <p:nvPicPr>
          <p:cNvPr id="11266" name="Picture 2" descr="Image result for chromecast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02808" y="505300"/>
            <a:ext cx="1864162" cy="3526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36397" y="3532518"/>
            <a:ext cx="2671206" cy="292388"/>
          </a:xfrm>
          <a:prstGeom prst="rect">
            <a:avLst/>
          </a:prstGeom>
        </p:spPr>
        <p:txBody>
          <a:bodyPr wrap="square" rtlCol="0">
            <a:spAutoFit/>
          </a:bodyPr>
          <a:lstStyle>
            <a:defPPr>
              <a:defRPr lang="en-US"/>
            </a:defPPr>
            <a:lvl1pPr algn="ctr">
              <a:defRPr sz="1300"/>
            </a:lvl1pPr>
          </a:lstStyle>
          <a:p>
            <a:r>
              <a:rPr lang="en-US" b="1" dirty="0"/>
              <a:t>First Generation Released: </a:t>
            </a:r>
            <a:r>
              <a:rPr lang="en-US" dirty="0"/>
              <a:t>2013</a:t>
            </a:r>
            <a:endParaRPr lang="en-US" b="1" dirty="0"/>
          </a:p>
        </p:txBody>
      </p:sp>
      <p:sp>
        <p:nvSpPr>
          <p:cNvPr id="7" name="TextBox 6"/>
          <p:cNvSpPr txBox="1"/>
          <p:nvPr/>
        </p:nvSpPr>
        <p:spPr>
          <a:xfrm>
            <a:off x="2224604" y="3850077"/>
            <a:ext cx="4914317" cy="292388"/>
          </a:xfrm>
          <a:prstGeom prst="rect">
            <a:avLst/>
          </a:prstGeom>
        </p:spPr>
        <p:txBody>
          <a:bodyPr wrap="square" rtlCol="0">
            <a:spAutoFit/>
          </a:bodyPr>
          <a:lstStyle/>
          <a:p>
            <a:pPr algn="ctr"/>
            <a:r>
              <a:rPr lang="en-US" sz="1300" b="1" dirty="0"/>
              <a:t>Apple App Store Rating: 4.4 Stars, 11.1K Ratings </a:t>
            </a:r>
          </a:p>
        </p:txBody>
      </p:sp>
      <p:sp>
        <p:nvSpPr>
          <p:cNvPr id="8" name="TextBox 7"/>
          <p:cNvSpPr txBox="1"/>
          <p:nvPr/>
        </p:nvSpPr>
        <p:spPr>
          <a:xfrm>
            <a:off x="127916" y="6591806"/>
            <a:ext cx="6710641" cy="215444"/>
          </a:xfrm>
          <a:prstGeom prst="rect">
            <a:avLst/>
          </a:prstGeom>
        </p:spPr>
        <p:txBody>
          <a:bodyPr wrap="square" rtlCol="0">
            <a:spAutoFit/>
          </a:bodyPr>
          <a:lstStyle/>
          <a:p>
            <a:r>
              <a:rPr lang="en-US" sz="800" dirty="0"/>
              <a:t>Apple App Store Ratings and Reviews as of 12/15/17. Positioning and other stats based on company data. </a:t>
            </a:r>
          </a:p>
        </p:txBody>
      </p:sp>
      <p:pic>
        <p:nvPicPr>
          <p:cNvPr id="11268" name="Picture 4" descr="Related image"/>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51821" y="375608"/>
            <a:ext cx="850987" cy="581863"/>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5083" y="1322183"/>
            <a:ext cx="3299042" cy="18320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a:off x="4130720" y="1323600"/>
            <a:ext cx="4572000" cy="2123658"/>
          </a:xfrm>
          <a:prstGeom prst="rect">
            <a:avLst/>
          </a:prstGeom>
          <a:solidFill>
            <a:schemeClr val="bg1"/>
          </a:solidFill>
          <a:ln>
            <a:solidFill>
              <a:schemeClr val="tx1"/>
            </a:solidFill>
          </a:ln>
        </p:spPr>
        <p:txBody>
          <a:bodyPr>
            <a:spAutoFit/>
          </a:bodyPr>
          <a:lstStyle/>
          <a:p>
            <a:pPr algn="ctr"/>
            <a:r>
              <a:rPr lang="en-US" sz="1200" dirty="0"/>
              <a:t>The Chromecast works differently than the Amazon Fire TV, the Roku, and the Apple TV, the other major streaming devices. Those players all have on-screen interfaces that display the channels/apps that can be played through them and they all come with remotes to navigate through the interface. </a:t>
            </a:r>
            <a:r>
              <a:rPr lang="en-US" sz="1200" u="sng" dirty="0"/>
              <a:t>With the Chromecast, you find the content you want to watch/listen to/play on your Android or iOS mobile device or in your Chrome browser and then “cast” it to your TV through the player.</a:t>
            </a:r>
            <a:r>
              <a:rPr lang="en-US" sz="1200" dirty="0"/>
              <a:t> (You’re not actually sending the full signal to the Chromecast from your device; you’re just sending the URL and it picks it up directly from the Internet.)</a:t>
            </a:r>
          </a:p>
        </p:txBody>
      </p:sp>
      <p:sp>
        <p:nvSpPr>
          <p:cNvPr id="3" name="TextBox 2"/>
          <p:cNvSpPr txBox="1"/>
          <p:nvPr/>
        </p:nvSpPr>
        <p:spPr>
          <a:xfrm>
            <a:off x="1453243" y="4508594"/>
            <a:ext cx="6237514" cy="892552"/>
          </a:xfrm>
          <a:prstGeom prst="rect">
            <a:avLst/>
          </a:prstGeom>
          <a:solidFill>
            <a:schemeClr val="bg1"/>
          </a:solidFill>
          <a:ln>
            <a:solidFill>
              <a:schemeClr val="tx1"/>
            </a:solidFill>
          </a:ln>
        </p:spPr>
        <p:txBody>
          <a:bodyPr wrap="square" rtlCol="0">
            <a:spAutoFit/>
          </a:bodyPr>
          <a:lstStyle/>
          <a:p>
            <a:pPr algn="ctr"/>
            <a:r>
              <a:rPr lang="en-US" sz="1300" b="1" dirty="0"/>
              <a:t>Advertising on Chromecast</a:t>
            </a:r>
          </a:p>
          <a:p>
            <a:pPr algn="ctr"/>
            <a:r>
              <a:rPr lang="en-US" sz="1300" dirty="0"/>
              <a:t>It does not appear like they sell advertising for Chromecast directly, however ads appear within the apps. For instance, if you are using Hulu with ads, the ads would appear.</a:t>
            </a:r>
          </a:p>
        </p:txBody>
      </p:sp>
      <p:sp>
        <p:nvSpPr>
          <p:cNvPr id="11" name="TextBox 10">
            <a:extLst>
              <a:ext uri="{FF2B5EF4-FFF2-40B4-BE49-F238E27FC236}">
                <a16:creationId xmlns:a16="http://schemas.microsoft.com/office/drawing/2014/main" id="{78B65ABC-A713-45E8-8A4D-DC9095E3943E}"/>
              </a:ext>
            </a:extLst>
          </p:cNvPr>
          <p:cNvSpPr txBox="1"/>
          <p:nvPr/>
        </p:nvSpPr>
        <p:spPr>
          <a:xfrm>
            <a:off x="506932" y="1029075"/>
            <a:ext cx="2227304" cy="246221"/>
          </a:xfrm>
          <a:prstGeom prst="rect">
            <a:avLst/>
          </a:prstGeom>
        </p:spPr>
        <p:txBody>
          <a:bodyPr wrap="square" rtlCol="0">
            <a:spAutoFit/>
          </a:bodyPr>
          <a:lstStyle>
            <a:defPPr>
              <a:defRPr lang="en-US"/>
            </a:defPPr>
            <a:lvl1pPr algn="ctr">
              <a:defRPr sz="1300"/>
            </a:lvl1pPr>
          </a:lstStyle>
          <a:p>
            <a:pPr algn="l"/>
            <a:r>
              <a:rPr lang="en-US" sz="1000" b="1" u="sng" dirty="0"/>
              <a:t>Chromecast Positioning</a:t>
            </a:r>
          </a:p>
        </p:txBody>
      </p:sp>
      <p:sp>
        <p:nvSpPr>
          <p:cNvPr id="12" name="Text Placeholder 4">
            <a:extLst>
              <a:ext uri="{FF2B5EF4-FFF2-40B4-BE49-F238E27FC236}">
                <a16:creationId xmlns:a16="http://schemas.microsoft.com/office/drawing/2014/main" id="{6DC58201-7C78-466F-8ED8-6C7E2C427214}"/>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441161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i="1" dirty="0">
                <a:solidFill>
                  <a:schemeClr val="tx1"/>
                </a:solidFill>
              </a:rPr>
              <a:t>Top Devices</a:t>
            </a:r>
            <a:r>
              <a:rPr lang="en-US" dirty="0">
                <a:solidFill>
                  <a:schemeClr val="tx1"/>
                </a:solidFill>
              </a:rPr>
              <a:t>: Apple TV</a:t>
            </a:r>
          </a:p>
        </p:txBody>
      </p:sp>
      <p:pic>
        <p:nvPicPr>
          <p:cNvPr id="12290" name="Picture 2" descr="Image result for apple tv logo"/>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68391" y="119393"/>
            <a:ext cx="1898579" cy="109471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apple tv device"/>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75543" y="347629"/>
            <a:ext cx="787164" cy="63824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apple TV scre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46" y="1046434"/>
            <a:ext cx="3316668" cy="20832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15602" y="1495633"/>
            <a:ext cx="4935682" cy="936756"/>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3236396" y="3149609"/>
            <a:ext cx="2671206" cy="492443"/>
          </a:xfrm>
          <a:prstGeom prst="rect">
            <a:avLst/>
          </a:prstGeom>
        </p:spPr>
        <p:txBody>
          <a:bodyPr wrap="square" rtlCol="0">
            <a:spAutoFit/>
          </a:bodyPr>
          <a:lstStyle>
            <a:defPPr>
              <a:defRPr lang="en-US"/>
            </a:defPPr>
            <a:lvl1pPr algn="ctr">
              <a:defRPr sz="1300"/>
            </a:lvl1pPr>
          </a:lstStyle>
          <a:p>
            <a:r>
              <a:rPr lang="en-US" b="1" dirty="0"/>
              <a:t>First Generation Released: </a:t>
            </a:r>
            <a:r>
              <a:rPr lang="en-US" dirty="0"/>
              <a:t>2007</a:t>
            </a:r>
          </a:p>
          <a:p>
            <a:r>
              <a:rPr lang="en-US" b="1" dirty="0"/>
              <a:t>Website</a:t>
            </a:r>
            <a:r>
              <a:rPr lang="en-US" dirty="0"/>
              <a:t>: www.apple.com/tv/</a:t>
            </a:r>
          </a:p>
        </p:txBody>
      </p:sp>
      <p:sp>
        <p:nvSpPr>
          <p:cNvPr id="8" name="TextBox 7"/>
          <p:cNvSpPr txBox="1"/>
          <p:nvPr/>
        </p:nvSpPr>
        <p:spPr>
          <a:xfrm>
            <a:off x="1456071" y="3675797"/>
            <a:ext cx="6231856" cy="1107996"/>
          </a:xfrm>
          <a:prstGeom prst="rect">
            <a:avLst/>
          </a:prstGeom>
          <a:ln>
            <a:noFill/>
          </a:ln>
        </p:spPr>
        <p:txBody>
          <a:bodyPr wrap="square" rtlCol="0">
            <a:spAutoFit/>
          </a:bodyPr>
          <a:lstStyle/>
          <a:p>
            <a:pPr algn="ctr"/>
            <a:r>
              <a:rPr lang="en-US" sz="1300" dirty="0">
                <a:hlinkClick r:id="rId6"/>
              </a:rPr>
              <a:t>21.3 Million Active U.S. Users</a:t>
            </a:r>
            <a:endParaRPr lang="en-US" sz="1300" dirty="0"/>
          </a:p>
          <a:p>
            <a:pPr algn="ctr"/>
            <a:endParaRPr lang="en-US" sz="1300" dirty="0"/>
          </a:p>
          <a:p>
            <a:pPr algn="ctr"/>
            <a:r>
              <a:rPr lang="en-US" sz="1300" dirty="0">
                <a:hlinkClick r:id="rId7"/>
              </a:rPr>
              <a:t>Partners include </a:t>
            </a:r>
            <a:r>
              <a:rPr lang="en-US" sz="1300" b="1" dirty="0">
                <a:hlinkClick r:id="rId7"/>
              </a:rPr>
              <a:t>A&amp;E, ABC, Amazon, CBS, NBC, NBA</a:t>
            </a:r>
            <a:r>
              <a:rPr lang="en-US" sz="1300" dirty="0">
                <a:hlinkClick r:id="rId7"/>
              </a:rPr>
              <a:t>, Netflix, </a:t>
            </a:r>
            <a:r>
              <a:rPr lang="en-US" sz="1300" b="1" dirty="0">
                <a:hlinkClick r:id="rId7"/>
              </a:rPr>
              <a:t>NHL, NFL Now, </a:t>
            </a:r>
            <a:r>
              <a:rPr lang="en-US" sz="1300" dirty="0">
                <a:hlinkClick r:id="rId7"/>
              </a:rPr>
              <a:t>Bloomberg, PBS, Crunchyroll, Starz, HBO, etc.   </a:t>
            </a:r>
            <a:endParaRPr lang="en-US" sz="1400" b="1" dirty="0"/>
          </a:p>
          <a:p>
            <a:pPr algn="ctr"/>
            <a:endParaRPr lang="en-US" sz="1400" b="1" dirty="0"/>
          </a:p>
        </p:txBody>
      </p:sp>
      <p:sp>
        <p:nvSpPr>
          <p:cNvPr id="10" name="TextBox 9"/>
          <p:cNvSpPr txBox="1"/>
          <p:nvPr/>
        </p:nvSpPr>
        <p:spPr>
          <a:xfrm>
            <a:off x="1453243" y="4767959"/>
            <a:ext cx="6237514" cy="1092607"/>
          </a:xfrm>
          <a:prstGeom prst="rect">
            <a:avLst/>
          </a:prstGeom>
          <a:solidFill>
            <a:schemeClr val="bg1"/>
          </a:solidFill>
          <a:ln>
            <a:solidFill>
              <a:schemeClr val="tx1"/>
            </a:solidFill>
          </a:ln>
        </p:spPr>
        <p:txBody>
          <a:bodyPr wrap="square" rtlCol="0">
            <a:spAutoFit/>
          </a:bodyPr>
          <a:lstStyle/>
          <a:p>
            <a:pPr algn="ctr"/>
            <a:r>
              <a:rPr lang="en-US" sz="1300" b="1" dirty="0"/>
              <a:t>Advertising on Apple </a:t>
            </a:r>
          </a:p>
          <a:p>
            <a:pPr algn="ctr"/>
            <a:r>
              <a:rPr lang="en-US" sz="1300" dirty="0"/>
              <a:t>The Apple website does not have any information on direct advertising, however ads appear within the apps. For instance, if you are using Hulu with ads, the ads would appear. At the end of 2016, </a:t>
            </a:r>
            <a:r>
              <a:rPr lang="en-US" sz="1300" dirty="0">
                <a:hlinkClick r:id="rId8"/>
              </a:rPr>
              <a:t>Facebook was discussing selling ads on Apple TV apps</a:t>
            </a:r>
            <a:r>
              <a:rPr lang="en-US" sz="1300" dirty="0"/>
              <a:t>.</a:t>
            </a:r>
          </a:p>
        </p:txBody>
      </p:sp>
      <p:sp>
        <p:nvSpPr>
          <p:cNvPr id="11" name="TextBox 10">
            <a:extLst>
              <a:ext uri="{FF2B5EF4-FFF2-40B4-BE49-F238E27FC236}">
                <a16:creationId xmlns:a16="http://schemas.microsoft.com/office/drawing/2014/main" id="{18CBF6DD-EE5A-4A4C-BD75-F29230EE231F}"/>
              </a:ext>
            </a:extLst>
          </p:cNvPr>
          <p:cNvSpPr txBox="1"/>
          <p:nvPr/>
        </p:nvSpPr>
        <p:spPr>
          <a:xfrm>
            <a:off x="3816085" y="1239465"/>
            <a:ext cx="2227304" cy="246221"/>
          </a:xfrm>
          <a:prstGeom prst="rect">
            <a:avLst/>
          </a:prstGeom>
        </p:spPr>
        <p:txBody>
          <a:bodyPr wrap="square" rtlCol="0">
            <a:spAutoFit/>
          </a:bodyPr>
          <a:lstStyle>
            <a:defPPr>
              <a:defRPr lang="en-US"/>
            </a:defPPr>
            <a:lvl1pPr algn="ctr">
              <a:defRPr sz="1300"/>
            </a:lvl1pPr>
          </a:lstStyle>
          <a:p>
            <a:pPr algn="l"/>
            <a:r>
              <a:rPr lang="en-US" sz="1000" b="1" u="sng" dirty="0"/>
              <a:t>Apple TV Positioning</a:t>
            </a:r>
          </a:p>
        </p:txBody>
      </p:sp>
      <p:sp>
        <p:nvSpPr>
          <p:cNvPr id="12" name="TextBox 11">
            <a:extLst>
              <a:ext uri="{FF2B5EF4-FFF2-40B4-BE49-F238E27FC236}">
                <a16:creationId xmlns:a16="http://schemas.microsoft.com/office/drawing/2014/main" id="{CF374D8E-7A1A-4F56-B2C2-9C05EFE86077}"/>
              </a:ext>
            </a:extLst>
          </p:cNvPr>
          <p:cNvSpPr txBox="1"/>
          <p:nvPr/>
        </p:nvSpPr>
        <p:spPr>
          <a:xfrm>
            <a:off x="127916" y="6591806"/>
            <a:ext cx="6710641" cy="215444"/>
          </a:xfrm>
          <a:prstGeom prst="rect">
            <a:avLst/>
          </a:prstGeom>
        </p:spPr>
        <p:txBody>
          <a:bodyPr wrap="square" rtlCol="0">
            <a:spAutoFit/>
          </a:bodyPr>
          <a:lstStyle/>
          <a:p>
            <a:r>
              <a:rPr lang="en-US" sz="800" dirty="0"/>
              <a:t>Apple App Store Ratings and Reviews as of 12/15/17. Positioning, usage and other stats based on company data. </a:t>
            </a:r>
          </a:p>
        </p:txBody>
      </p:sp>
      <p:sp>
        <p:nvSpPr>
          <p:cNvPr id="13" name="Text Placeholder 4">
            <a:extLst>
              <a:ext uri="{FF2B5EF4-FFF2-40B4-BE49-F238E27FC236}">
                <a16:creationId xmlns:a16="http://schemas.microsoft.com/office/drawing/2014/main" id="{788A2056-087C-4F75-A9D3-F60599BFB39F}"/>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547724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95506"/>
            <a:ext cx="8805334" cy="442934"/>
          </a:xfrm>
        </p:spPr>
        <p:txBody>
          <a:bodyPr/>
          <a:lstStyle/>
          <a:p>
            <a:r>
              <a:rPr lang="en-US" i="1" dirty="0">
                <a:solidFill>
                  <a:schemeClr val="tx1"/>
                </a:solidFill>
              </a:rPr>
              <a:t>Top Devices</a:t>
            </a:r>
            <a:r>
              <a:rPr lang="en-US" dirty="0">
                <a:solidFill>
                  <a:schemeClr val="tx1"/>
                </a:solidFill>
              </a:rPr>
              <a:t>: TiVo</a:t>
            </a:r>
          </a:p>
        </p:txBody>
      </p:sp>
      <p:pic>
        <p:nvPicPr>
          <p:cNvPr id="13314" name="Picture 2" descr="Image result for tivo"/>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85075" y="330829"/>
            <a:ext cx="1089264" cy="57228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tivo devi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5158" y="430792"/>
            <a:ext cx="1301148" cy="37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36397" y="2825965"/>
            <a:ext cx="2671206" cy="692497"/>
          </a:xfrm>
          <a:prstGeom prst="rect">
            <a:avLst/>
          </a:prstGeom>
        </p:spPr>
        <p:txBody>
          <a:bodyPr wrap="square" rtlCol="0">
            <a:spAutoFit/>
          </a:bodyPr>
          <a:lstStyle>
            <a:defPPr>
              <a:defRPr lang="en-US"/>
            </a:defPPr>
            <a:lvl1pPr algn="ctr">
              <a:defRPr sz="1300"/>
            </a:lvl1pPr>
          </a:lstStyle>
          <a:p>
            <a:r>
              <a:rPr lang="en-US" b="1" dirty="0"/>
              <a:t>First Generation Released: </a:t>
            </a:r>
            <a:r>
              <a:rPr lang="en-US" dirty="0"/>
              <a:t>2009</a:t>
            </a:r>
          </a:p>
          <a:p>
            <a:r>
              <a:rPr lang="en-US" b="1" dirty="0"/>
              <a:t>Website:</a:t>
            </a:r>
            <a:r>
              <a:rPr lang="en-US" dirty="0"/>
              <a:t> </a:t>
            </a:r>
            <a:r>
              <a:rPr lang="en-US" dirty="0">
                <a:hlinkClick r:id="rId4"/>
              </a:rPr>
              <a:t>www.TiVo.com</a:t>
            </a:r>
            <a:endParaRPr lang="en-US" dirty="0"/>
          </a:p>
          <a:p>
            <a:r>
              <a:rPr lang="en-US" b="1" dirty="0">
                <a:hlinkClick r:id="rId5"/>
              </a:rPr>
              <a:t>Subscribers</a:t>
            </a:r>
            <a:r>
              <a:rPr lang="en-US" b="1" dirty="0"/>
              <a:t>: </a:t>
            </a:r>
            <a:r>
              <a:rPr lang="en-US" dirty="0"/>
              <a:t>7.4 Million</a:t>
            </a:r>
            <a:endParaRPr lang="en-US" b="1" dirty="0"/>
          </a:p>
        </p:txBody>
      </p:sp>
      <p:pic>
        <p:nvPicPr>
          <p:cNvPr id="13318" name="Picture 6" descr="Related imag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4194" y="903117"/>
            <a:ext cx="3210536" cy="19195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319"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82108" y="903117"/>
            <a:ext cx="5092231" cy="19195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21" name="Picture 9"/>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229918" y="3546739"/>
            <a:ext cx="2542624" cy="15389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1674502" y="5189442"/>
            <a:ext cx="5794996" cy="794870"/>
            <a:chOff x="-106303" y="4350195"/>
            <a:chExt cx="5794996" cy="794870"/>
          </a:xfrm>
        </p:grpSpPr>
        <p:pic>
          <p:nvPicPr>
            <p:cNvPr id="13322" name="Picture 10"/>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055537" y="4350195"/>
              <a:ext cx="4633156" cy="7948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0"/>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06303" y="4350195"/>
              <a:ext cx="1161840" cy="7948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2" name="TextBox 11">
            <a:extLst>
              <a:ext uri="{FF2B5EF4-FFF2-40B4-BE49-F238E27FC236}">
                <a16:creationId xmlns:a16="http://schemas.microsoft.com/office/drawing/2014/main" id="{5C380E47-01EE-4444-8CC0-61A979941D29}"/>
              </a:ext>
            </a:extLst>
          </p:cNvPr>
          <p:cNvSpPr txBox="1"/>
          <p:nvPr/>
        </p:nvSpPr>
        <p:spPr>
          <a:xfrm>
            <a:off x="6450529" y="1006863"/>
            <a:ext cx="2227304" cy="246221"/>
          </a:xfrm>
          <a:prstGeom prst="rect">
            <a:avLst/>
          </a:prstGeom>
        </p:spPr>
        <p:txBody>
          <a:bodyPr wrap="square" rtlCol="0">
            <a:spAutoFit/>
          </a:bodyPr>
          <a:lstStyle>
            <a:defPPr>
              <a:defRPr lang="en-US"/>
            </a:defPPr>
            <a:lvl1pPr algn="ctr">
              <a:defRPr sz="1300"/>
            </a:lvl1pPr>
          </a:lstStyle>
          <a:p>
            <a:pPr algn="r"/>
            <a:r>
              <a:rPr lang="en-US" sz="1000" b="1" u="sng" dirty="0"/>
              <a:t>TiVo Positioning</a:t>
            </a:r>
          </a:p>
        </p:txBody>
      </p:sp>
      <p:sp>
        <p:nvSpPr>
          <p:cNvPr id="14" name="TextBox 13">
            <a:extLst>
              <a:ext uri="{FF2B5EF4-FFF2-40B4-BE49-F238E27FC236}">
                <a16:creationId xmlns:a16="http://schemas.microsoft.com/office/drawing/2014/main" id="{C04A8451-AF6B-414C-B7E8-90FE8D7E94C6}"/>
              </a:ext>
            </a:extLst>
          </p:cNvPr>
          <p:cNvSpPr txBox="1"/>
          <p:nvPr/>
        </p:nvSpPr>
        <p:spPr>
          <a:xfrm>
            <a:off x="127916" y="6591806"/>
            <a:ext cx="6710641" cy="215444"/>
          </a:xfrm>
          <a:prstGeom prst="rect">
            <a:avLst/>
          </a:prstGeom>
        </p:spPr>
        <p:txBody>
          <a:bodyPr wrap="square" rtlCol="0">
            <a:spAutoFit/>
          </a:bodyPr>
          <a:lstStyle/>
          <a:p>
            <a:r>
              <a:rPr lang="en-US" sz="800" dirty="0"/>
              <a:t>Apple App Store Ratings and Reviews as of 12/15/17. Positioning, revenues and other stats based on company data. </a:t>
            </a:r>
          </a:p>
        </p:txBody>
      </p:sp>
      <p:sp>
        <p:nvSpPr>
          <p:cNvPr id="15" name="Text Placeholder 4">
            <a:extLst>
              <a:ext uri="{FF2B5EF4-FFF2-40B4-BE49-F238E27FC236}">
                <a16:creationId xmlns:a16="http://schemas.microsoft.com/office/drawing/2014/main" id="{6BCDA337-E72C-4041-B7F9-F256B91FD622}"/>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813924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333" y="395506"/>
            <a:ext cx="8805334" cy="442934"/>
          </a:xfrm>
        </p:spPr>
        <p:txBody>
          <a:bodyPr/>
          <a:lstStyle/>
          <a:p>
            <a:r>
              <a:rPr lang="en-US" dirty="0">
                <a:solidFill>
                  <a:schemeClr val="tx1"/>
                </a:solidFill>
              </a:rPr>
              <a:t>Advertising on TiVo</a:t>
            </a:r>
          </a:p>
        </p:txBody>
      </p:sp>
      <p:pic>
        <p:nvPicPr>
          <p:cNvPr id="13314" name="Picture 2" descr="Image result for tivo"/>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85075" y="330829"/>
            <a:ext cx="1089264" cy="57228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tivo devic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35158" y="430792"/>
            <a:ext cx="1301148" cy="37236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1438" y="1747160"/>
            <a:ext cx="4229767" cy="30887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32732" y="1747160"/>
            <a:ext cx="4017809" cy="30887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724056" y="1289615"/>
            <a:ext cx="1695889" cy="292388"/>
          </a:xfrm>
          <a:prstGeom prst="rect">
            <a:avLst/>
          </a:prstGeom>
        </p:spPr>
        <p:txBody>
          <a:bodyPr wrap="square" rtlCol="0">
            <a:spAutoFit/>
          </a:bodyPr>
          <a:lstStyle/>
          <a:p>
            <a:pPr algn="ctr"/>
            <a:r>
              <a:rPr lang="en-US" sz="1300" dirty="0">
                <a:solidFill>
                  <a:srgbClr val="3775A2"/>
                </a:solidFill>
                <a:hlinkClick r:id="rId6"/>
              </a:rPr>
              <a:t>TiVo Ad Sales</a:t>
            </a:r>
            <a:endParaRPr lang="en-US" sz="1300" dirty="0">
              <a:solidFill>
                <a:srgbClr val="3775A2"/>
              </a:solidFill>
            </a:endParaRPr>
          </a:p>
        </p:txBody>
      </p:sp>
      <p:sp>
        <p:nvSpPr>
          <p:cNvPr id="5" name="TextBox 4"/>
          <p:cNvSpPr txBox="1"/>
          <p:nvPr/>
        </p:nvSpPr>
        <p:spPr>
          <a:xfrm>
            <a:off x="1926772" y="4917248"/>
            <a:ext cx="5290457" cy="492443"/>
          </a:xfrm>
          <a:prstGeom prst="rect">
            <a:avLst/>
          </a:prstGeom>
        </p:spPr>
        <p:txBody>
          <a:bodyPr wrap="square" rtlCol="0">
            <a:spAutoFit/>
          </a:bodyPr>
          <a:lstStyle/>
          <a:p>
            <a:pPr algn="ctr"/>
            <a:r>
              <a:rPr lang="en-US" sz="1300" b="1" dirty="0"/>
              <a:t>TiVo offers advertisers targeted audience delivery and ads come in a variety of forms.</a:t>
            </a:r>
          </a:p>
        </p:txBody>
      </p:sp>
      <p:sp>
        <p:nvSpPr>
          <p:cNvPr id="9" name="TextBox 8">
            <a:extLst>
              <a:ext uri="{FF2B5EF4-FFF2-40B4-BE49-F238E27FC236}">
                <a16:creationId xmlns:a16="http://schemas.microsoft.com/office/drawing/2014/main" id="{38130341-9B12-4A5A-A343-E6749EB373B7}"/>
              </a:ext>
            </a:extLst>
          </p:cNvPr>
          <p:cNvSpPr txBox="1"/>
          <p:nvPr/>
        </p:nvSpPr>
        <p:spPr>
          <a:xfrm>
            <a:off x="127917" y="6564911"/>
            <a:ext cx="7276930" cy="215444"/>
          </a:xfrm>
          <a:prstGeom prst="rect">
            <a:avLst/>
          </a:prstGeom>
        </p:spPr>
        <p:txBody>
          <a:bodyPr wrap="square" rtlCol="0">
            <a:spAutoFit/>
          </a:bodyPr>
          <a:lstStyle/>
          <a:p>
            <a:r>
              <a:rPr lang="en-US" sz="800" dirty="0"/>
              <a:t>Based on company data.</a:t>
            </a:r>
          </a:p>
        </p:txBody>
      </p:sp>
      <p:sp>
        <p:nvSpPr>
          <p:cNvPr id="10" name="Text Placeholder 4">
            <a:extLst>
              <a:ext uri="{FF2B5EF4-FFF2-40B4-BE49-F238E27FC236}">
                <a16:creationId xmlns:a16="http://schemas.microsoft.com/office/drawing/2014/main" id="{D962E857-80A0-4E18-A7AB-6097EFF23437}"/>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772262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Smart / Connected TVs</a:t>
            </a:r>
          </a:p>
        </p:txBody>
      </p:sp>
      <p:pic>
        <p:nvPicPr>
          <p:cNvPr id="5" name="Picture 4">
            <a:extLst>
              <a:ext uri="{FF2B5EF4-FFF2-40B4-BE49-F238E27FC236}">
                <a16:creationId xmlns:a16="http://schemas.microsoft.com/office/drawing/2014/main" id="{7C037FF4-F8D9-4535-8E06-9092AE63C8E4}"/>
              </a:ext>
            </a:extLst>
          </p:cNvPr>
          <p:cNvPicPr>
            <a:picLocks noChangeAspect="1"/>
          </p:cNvPicPr>
          <p:nvPr/>
        </p:nvPicPr>
        <p:blipFill>
          <a:blip r:embed="rId2"/>
          <a:stretch>
            <a:fillRect/>
          </a:stretch>
        </p:blipFill>
        <p:spPr>
          <a:xfrm>
            <a:off x="198065" y="2321428"/>
            <a:ext cx="8768905" cy="2124278"/>
          </a:xfrm>
          <a:prstGeom prst="rect">
            <a:avLst/>
          </a:prstGeom>
          <a:ln>
            <a:solidFill>
              <a:schemeClr val="tx1"/>
            </a:solidFill>
          </a:ln>
        </p:spPr>
      </p:pic>
      <p:sp>
        <p:nvSpPr>
          <p:cNvPr id="4" name="Text Placeholder 4">
            <a:extLst>
              <a:ext uri="{FF2B5EF4-FFF2-40B4-BE49-F238E27FC236}">
                <a16:creationId xmlns:a16="http://schemas.microsoft.com/office/drawing/2014/main" id="{A4E5942D-CACE-4B52-94D4-C1A7E9B83A22}"/>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2679103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i="1" dirty="0">
                <a:solidFill>
                  <a:schemeClr val="tx1"/>
                </a:solidFill>
              </a:rPr>
              <a:t>Top Devices</a:t>
            </a:r>
            <a:r>
              <a:rPr lang="en-US" dirty="0">
                <a:solidFill>
                  <a:schemeClr val="tx1"/>
                </a:solidFill>
              </a:rPr>
              <a:t>: Samsung Smart TV</a:t>
            </a:r>
          </a:p>
        </p:txBody>
      </p:sp>
      <p:pic>
        <p:nvPicPr>
          <p:cNvPr id="5122" name="Picture 2" descr="Image result for samsung smart tv"/>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98156" y="1179559"/>
            <a:ext cx="3632684" cy="24411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samsung smart tv log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60776" y="340659"/>
            <a:ext cx="2483224" cy="5841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8495" y="4925191"/>
            <a:ext cx="7607009" cy="1092607"/>
          </a:xfrm>
          <a:prstGeom prst="rect">
            <a:avLst/>
          </a:prstGeom>
        </p:spPr>
        <p:txBody>
          <a:bodyPr wrap="square" rtlCol="0">
            <a:spAutoFit/>
          </a:bodyPr>
          <a:lstStyle/>
          <a:p>
            <a:pPr algn="ctr"/>
            <a:r>
              <a:rPr lang="en-US" sz="1300" b="1" dirty="0">
                <a:hlinkClick r:id="rId4"/>
              </a:rPr>
              <a:t>Advertising</a:t>
            </a:r>
            <a:endParaRPr lang="en-US" sz="1300" b="1" dirty="0"/>
          </a:p>
          <a:p>
            <a:pPr algn="ctr"/>
            <a:r>
              <a:rPr lang="en-US" sz="1300" dirty="0"/>
              <a:t>Samsung sells advertising directly, offering banner display ads, video ads and tune-in notifications on the homepage. An update in 2016 made it so that users are unable to avoid the ads (</a:t>
            </a:r>
            <a:r>
              <a:rPr lang="en-US" sz="1300" dirty="0">
                <a:hlinkClick r:id="rId5"/>
              </a:rPr>
              <a:t>consumers weren’t too happy about this update</a:t>
            </a:r>
            <a:r>
              <a:rPr lang="en-US" sz="1300" dirty="0"/>
              <a:t>). They have partnerships with third-party research companies to monitor ads.</a:t>
            </a:r>
          </a:p>
        </p:txBody>
      </p:sp>
      <p:pic>
        <p:nvPicPr>
          <p:cNvPr id="5125"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5176" y="1322994"/>
            <a:ext cx="3070046" cy="17635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859254" y="3620723"/>
            <a:ext cx="5425493" cy="11730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a:extLst>
              <a:ext uri="{FF2B5EF4-FFF2-40B4-BE49-F238E27FC236}">
                <a16:creationId xmlns:a16="http://schemas.microsoft.com/office/drawing/2014/main" id="{9373CC42-DC4F-4E4F-B9BA-114428896790}"/>
              </a:ext>
            </a:extLst>
          </p:cNvPr>
          <p:cNvSpPr txBox="1"/>
          <p:nvPr/>
        </p:nvSpPr>
        <p:spPr>
          <a:xfrm>
            <a:off x="4794141" y="1063339"/>
            <a:ext cx="2227304" cy="246221"/>
          </a:xfrm>
          <a:prstGeom prst="rect">
            <a:avLst/>
          </a:prstGeom>
        </p:spPr>
        <p:txBody>
          <a:bodyPr wrap="square" rtlCol="0">
            <a:spAutoFit/>
          </a:bodyPr>
          <a:lstStyle>
            <a:defPPr>
              <a:defRPr lang="en-US"/>
            </a:defPPr>
            <a:lvl1pPr algn="ctr">
              <a:defRPr sz="1300"/>
            </a:lvl1pPr>
          </a:lstStyle>
          <a:p>
            <a:pPr algn="l"/>
            <a:r>
              <a:rPr lang="en-US" sz="1000" b="1" u="sng" dirty="0"/>
              <a:t>Samsung Smart TV Positioning</a:t>
            </a:r>
          </a:p>
        </p:txBody>
      </p:sp>
      <p:sp>
        <p:nvSpPr>
          <p:cNvPr id="9" name="TextBox 8">
            <a:extLst>
              <a:ext uri="{FF2B5EF4-FFF2-40B4-BE49-F238E27FC236}">
                <a16:creationId xmlns:a16="http://schemas.microsoft.com/office/drawing/2014/main" id="{2C15B6D0-D0D4-4ABA-BFC7-D54286B93744}"/>
              </a:ext>
            </a:extLst>
          </p:cNvPr>
          <p:cNvSpPr txBox="1"/>
          <p:nvPr/>
        </p:nvSpPr>
        <p:spPr>
          <a:xfrm>
            <a:off x="127916" y="6591806"/>
            <a:ext cx="6710641" cy="215444"/>
          </a:xfrm>
          <a:prstGeom prst="rect">
            <a:avLst/>
          </a:prstGeom>
        </p:spPr>
        <p:txBody>
          <a:bodyPr wrap="square" rtlCol="0">
            <a:spAutoFit/>
          </a:bodyPr>
          <a:lstStyle/>
          <a:p>
            <a:r>
              <a:rPr lang="en-US" sz="800" dirty="0"/>
              <a:t>Positioning, partnerships and advertising details based on company data. </a:t>
            </a:r>
          </a:p>
        </p:txBody>
      </p:sp>
      <p:sp>
        <p:nvSpPr>
          <p:cNvPr id="10" name="Text Placeholder 4">
            <a:extLst>
              <a:ext uri="{FF2B5EF4-FFF2-40B4-BE49-F238E27FC236}">
                <a16:creationId xmlns:a16="http://schemas.microsoft.com/office/drawing/2014/main" id="{34A3EAD8-E70F-4D0C-AB88-4AF188DB27B7}"/>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762058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06DB67-406C-45A6-B883-EE1396FBD584}"/>
              </a:ext>
            </a:extLst>
          </p:cNvPr>
          <p:cNvSpPr/>
          <p:nvPr/>
        </p:nvSpPr>
        <p:spPr>
          <a:xfrm>
            <a:off x="174650" y="3199227"/>
            <a:ext cx="8759926" cy="245805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Slide Number Placeholder 8">
            <a:extLst>
              <a:ext uri="{FF2B5EF4-FFF2-40B4-BE49-F238E27FC236}">
                <a16:creationId xmlns:a16="http://schemas.microsoft.com/office/drawing/2014/main" id="{973AA272-D625-47CD-98C8-B6CFEA1BBB62}"/>
              </a:ext>
            </a:extLst>
          </p:cNvPr>
          <p:cNvSpPr txBox="1">
            <a:spLocks/>
          </p:cNvSpPr>
          <p:nvPr/>
        </p:nvSpPr>
        <p:spPr>
          <a:xfrm>
            <a:off x="0" y="0"/>
            <a:ext cx="0" cy="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4095CDD8-36CB-4141-B4B4-5F2404BE3CC6}" type="slidenum">
              <a:rPr kumimoji="0" lang="en-US" sz="1800" b="0" i="0" u="none" strike="noStrike" kern="1200" cap="none" spc="0" normalizeH="0" baseline="0" noProof="0" smtClean="0">
                <a:ln>
                  <a:noFill/>
                </a:ln>
                <a:solidFill>
                  <a:prstClr val="black"/>
                </a:solidFill>
                <a:effectLst/>
                <a:uLnTx/>
                <a:uFillTx/>
                <a:latin typeface="Trebuchet MS"/>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2E74A393-2A33-4243-AEEF-984CC63B3E89}"/>
              </a:ext>
            </a:extLst>
          </p:cNvPr>
          <p:cNvSpPr txBox="1"/>
          <p:nvPr/>
        </p:nvSpPr>
        <p:spPr>
          <a:xfrm>
            <a:off x="174649" y="420476"/>
            <a:ext cx="8825915" cy="18158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dirty="0">
                <a:ln>
                  <a:noFill/>
                </a:ln>
                <a:solidFill>
                  <a:srgbClr val="000000"/>
                </a:solidFill>
                <a:effectLst/>
                <a:uLnTx/>
                <a:uFillTx/>
                <a:latin typeface="Trebuchet MS" panose="020B0603020202020204" pitchFamily="34" charset="0"/>
                <a:ea typeface="+mn-ea"/>
                <a:cs typeface="+mn-cs"/>
              </a:rPr>
              <a:t>What is OTT (Over-The-Top)?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100" normalizeH="0" baseline="0" noProof="0" dirty="0">
              <a:ln>
                <a:noFill/>
              </a:ln>
              <a:solidFill>
                <a:srgbClr val="000000"/>
              </a:solidFill>
              <a:effectLst/>
              <a:uLnTx/>
              <a:uFillTx/>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00" normalizeH="0" baseline="0" noProof="0" dirty="0">
                <a:ln>
                  <a:noFill/>
                </a:ln>
                <a:solidFill>
                  <a:srgbClr val="000000"/>
                </a:solidFill>
                <a:effectLst/>
                <a:uLnTx/>
                <a:uFillTx/>
                <a:latin typeface="Trebuchet MS" panose="020B0603020202020204" pitchFamily="34" charset="0"/>
                <a:ea typeface="+mn-ea"/>
                <a:cs typeface="+mn-cs"/>
              </a:rPr>
              <a:t>Definition</a:t>
            </a:r>
            <a:r>
              <a:rPr kumimoji="0" lang="en-US" sz="2000" b="0" i="0" u="none" strike="noStrike" kern="1200" cap="none" spc="-100" normalizeH="0" baseline="0" noProof="0" dirty="0">
                <a:ln>
                  <a:noFill/>
                </a:ln>
                <a:solidFill>
                  <a:srgbClr val="000000"/>
                </a:solidFill>
                <a:effectLst/>
                <a:uLnTx/>
                <a:uFillTx/>
                <a:latin typeface="Trebuchet MS" panose="020B0603020202020204" pitchFamily="34" charset="0"/>
                <a:ea typeface="+mn-ea"/>
                <a:cs typeface="+mn-cs"/>
              </a:rPr>
              <a:t>: Premium long form video content that is streamed over the internet through an app or device onto a TV (or PC, Tablet, or Smartphone) without requiring users to subscribe to a wired cable, telco or satellite TV service.</a:t>
            </a:r>
          </a:p>
        </p:txBody>
      </p:sp>
      <p:sp>
        <p:nvSpPr>
          <p:cNvPr id="9" name="TextBox 8">
            <a:extLst>
              <a:ext uri="{FF2B5EF4-FFF2-40B4-BE49-F238E27FC236}">
                <a16:creationId xmlns:a16="http://schemas.microsoft.com/office/drawing/2014/main" id="{FE2849FF-9541-49E4-8B24-BA0B913C0A6F}"/>
              </a:ext>
            </a:extLst>
          </p:cNvPr>
          <p:cNvSpPr txBox="1"/>
          <p:nvPr/>
        </p:nvSpPr>
        <p:spPr>
          <a:xfrm>
            <a:off x="174649" y="2350418"/>
            <a:ext cx="8754197" cy="64633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OTT consumer journey:  </a:t>
            </a:r>
            <a:r>
              <a:rPr kumimoji="0" lang="en-US" sz="1200" b="0" i="0" u="none" strike="noStrike" kern="1200" cap="none" spc="0" normalizeH="0" baseline="0" noProof="0" dirty="0">
                <a:ln>
                  <a:noFill/>
                </a:ln>
                <a:solidFill>
                  <a:prstClr val="black"/>
                </a:solidFill>
                <a:effectLst/>
                <a:uLnTx/>
                <a:uFillTx/>
                <a:latin typeface="Trebuchet MS"/>
                <a:ea typeface="+mn-ea"/>
                <a:cs typeface="+mn-cs"/>
              </a:rPr>
              <a:t>OTT leverages “apps” to stream video content to a television via an internet connection.  Viewing methods include: (a) on-demand where viewers select and watch content when they choose to, and (b) linear/live – where viewers watch at the particular time, channel or app (live content is streamed in real time as the event happens)</a:t>
            </a:r>
            <a:endParaRPr kumimoji="0" lang="en-US" sz="11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2" name="TextBox 1">
            <a:extLst>
              <a:ext uri="{FF2B5EF4-FFF2-40B4-BE49-F238E27FC236}">
                <a16:creationId xmlns:a16="http://schemas.microsoft.com/office/drawing/2014/main" id="{56F75EFF-BCB1-4D1C-8C4D-6602CBA967C4}"/>
              </a:ext>
            </a:extLst>
          </p:cNvPr>
          <p:cNvSpPr txBox="1"/>
          <p:nvPr/>
        </p:nvSpPr>
        <p:spPr>
          <a:xfrm>
            <a:off x="367645" y="3375331"/>
            <a:ext cx="2850440" cy="707886"/>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Viewers stream TV content from the Internet using either a smart TV, OTT device, connected game console or IP set top box that received signals from digital video ad server</a:t>
            </a:r>
          </a:p>
        </p:txBody>
      </p:sp>
      <p:sp>
        <p:nvSpPr>
          <p:cNvPr id="12" name="TextBox 11">
            <a:extLst>
              <a:ext uri="{FF2B5EF4-FFF2-40B4-BE49-F238E27FC236}">
                <a16:creationId xmlns:a16="http://schemas.microsoft.com/office/drawing/2014/main" id="{4DC5F64B-53BB-45A1-91AE-80DC1A574F42}"/>
              </a:ext>
            </a:extLst>
          </p:cNvPr>
          <p:cNvSpPr txBox="1"/>
          <p:nvPr/>
        </p:nvSpPr>
        <p:spPr>
          <a:xfrm>
            <a:off x="3637243" y="3375331"/>
            <a:ext cx="2301647" cy="707886"/>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All major networks are making their content available either through their own app or via a virtual MVPD like Hulu or Sling TV</a:t>
            </a:r>
          </a:p>
        </p:txBody>
      </p:sp>
      <p:sp>
        <p:nvSpPr>
          <p:cNvPr id="13" name="TextBox 12">
            <a:extLst>
              <a:ext uri="{FF2B5EF4-FFF2-40B4-BE49-F238E27FC236}">
                <a16:creationId xmlns:a16="http://schemas.microsoft.com/office/drawing/2014/main" id="{9A93A4EF-9B5B-4433-AD2C-2F83D9F0FDD3}"/>
              </a:ext>
            </a:extLst>
          </p:cNvPr>
          <p:cNvSpPr txBox="1"/>
          <p:nvPr/>
        </p:nvSpPr>
        <p:spPr>
          <a:xfrm>
            <a:off x="6457361" y="3375331"/>
            <a:ext cx="2163740" cy="707886"/>
          </a:xfrm>
          <a:prstGeom prst="rect">
            <a:avLst/>
          </a:prstGeom>
          <a:solidFill>
            <a:schemeClr val="bg1"/>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rebuchet MS"/>
                <a:ea typeface="+mn-ea"/>
                <a:cs typeface="+mn-cs"/>
              </a:rPr>
              <a:t>Content is streamed and plays instantly in full-screen and can be ad-supported if the network chooses</a:t>
            </a:r>
          </a:p>
        </p:txBody>
      </p:sp>
      <p:pic>
        <p:nvPicPr>
          <p:cNvPr id="4" name="Picture 3">
            <a:extLst>
              <a:ext uri="{FF2B5EF4-FFF2-40B4-BE49-F238E27FC236}">
                <a16:creationId xmlns:a16="http://schemas.microsoft.com/office/drawing/2014/main" id="{9237CFB0-74FC-4348-B83C-CA896167DF64}"/>
              </a:ext>
            </a:extLst>
          </p:cNvPr>
          <p:cNvPicPr>
            <a:picLocks noChangeAspect="1"/>
          </p:cNvPicPr>
          <p:nvPr/>
        </p:nvPicPr>
        <p:blipFill>
          <a:blip r:embed="rId2"/>
          <a:stretch>
            <a:fillRect/>
          </a:stretch>
        </p:blipFill>
        <p:spPr>
          <a:xfrm>
            <a:off x="6569650" y="4265871"/>
            <a:ext cx="1938327" cy="1278172"/>
          </a:xfrm>
          <a:prstGeom prst="rect">
            <a:avLst/>
          </a:prstGeom>
        </p:spPr>
      </p:pic>
      <p:pic>
        <p:nvPicPr>
          <p:cNvPr id="5" name="Picture 4">
            <a:extLst>
              <a:ext uri="{FF2B5EF4-FFF2-40B4-BE49-F238E27FC236}">
                <a16:creationId xmlns:a16="http://schemas.microsoft.com/office/drawing/2014/main" id="{FD9285B0-3BFC-4094-BE47-33746CEDE4EA}"/>
              </a:ext>
            </a:extLst>
          </p:cNvPr>
          <p:cNvPicPr>
            <a:picLocks noChangeAspect="1"/>
          </p:cNvPicPr>
          <p:nvPr/>
        </p:nvPicPr>
        <p:blipFill>
          <a:blip r:embed="rId3"/>
          <a:stretch>
            <a:fillRect/>
          </a:stretch>
        </p:blipFill>
        <p:spPr>
          <a:xfrm>
            <a:off x="6664494" y="4326825"/>
            <a:ext cx="1783976" cy="967437"/>
          </a:xfrm>
          <a:prstGeom prst="rect">
            <a:avLst/>
          </a:prstGeom>
          <a:ln>
            <a:solidFill>
              <a:schemeClr val="tx1"/>
            </a:solidFill>
          </a:ln>
        </p:spPr>
      </p:pic>
      <p:grpSp>
        <p:nvGrpSpPr>
          <p:cNvPr id="10" name="Group 9">
            <a:extLst>
              <a:ext uri="{FF2B5EF4-FFF2-40B4-BE49-F238E27FC236}">
                <a16:creationId xmlns:a16="http://schemas.microsoft.com/office/drawing/2014/main" id="{59BB216A-E879-4729-8F7A-8B5C78461354}"/>
              </a:ext>
            </a:extLst>
          </p:cNvPr>
          <p:cNvGrpSpPr/>
          <p:nvPr/>
        </p:nvGrpSpPr>
        <p:grpSpPr>
          <a:xfrm>
            <a:off x="3813261" y="4265871"/>
            <a:ext cx="1938327" cy="1278172"/>
            <a:chOff x="4726167" y="5484042"/>
            <a:chExt cx="1938327" cy="1278172"/>
          </a:xfrm>
        </p:grpSpPr>
        <p:pic>
          <p:nvPicPr>
            <p:cNvPr id="16" name="Picture 15">
              <a:extLst>
                <a:ext uri="{FF2B5EF4-FFF2-40B4-BE49-F238E27FC236}">
                  <a16:creationId xmlns:a16="http://schemas.microsoft.com/office/drawing/2014/main" id="{CD4D8B86-8F96-4C82-9B01-215C82B80309}"/>
                </a:ext>
              </a:extLst>
            </p:cNvPr>
            <p:cNvPicPr>
              <a:picLocks noChangeAspect="1"/>
            </p:cNvPicPr>
            <p:nvPr/>
          </p:nvPicPr>
          <p:blipFill>
            <a:blip r:embed="rId2"/>
            <a:stretch>
              <a:fillRect/>
            </a:stretch>
          </p:blipFill>
          <p:spPr>
            <a:xfrm>
              <a:off x="4726167" y="5484042"/>
              <a:ext cx="1938327" cy="1278172"/>
            </a:xfrm>
            <a:prstGeom prst="rect">
              <a:avLst/>
            </a:prstGeom>
          </p:spPr>
        </p:pic>
        <p:pic>
          <p:nvPicPr>
            <p:cNvPr id="7" name="Picture 6">
              <a:extLst>
                <a:ext uri="{FF2B5EF4-FFF2-40B4-BE49-F238E27FC236}">
                  <a16:creationId xmlns:a16="http://schemas.microsoft.com/office/drawing/2014/main" id="{EBD75200-4000-41BA-9ED4-05E532F89572}"/>
                </a:ext>
              </a:extLst>
            </p:cNvPr>
            <p:cNvPicPr>
              <a:picLocks noChangeAspect="1"/>
            </p:cNvPicPr>
            <p:nvPr/>
          </p:nvPicPr>
          <p:blipFill>
            <a:blip r:embed="rId4"/>
            <a:stretch>
              <a:fillRect/>
            </a:stretch>
          </p:blipFill>
          <p:spPr>
            <a:xfrm>
              <a:off x="4782425" y="5525645"/>
              <a:ext cx="1787225" cy="992957"/>
            </a:xfrm>
            <a:prstGeom prst="rect">
              <a:avLst/>
            </a:prstGeom>
          </p:spPr>
        </p:pic>
      </p:grpSp>
      <p:grpSp>
        <p:nvGrpSpPr>
          <p:cNvPr id="20" name="Group 19">
            <a:extLst>
              <a:ext uri="{FF2B5EF4-FFF2-40B4-BE49-F238E27FC236}">
                <a16:creationId xmlns:a16="http://schemas.microsoft.com/office/drawing/2014/main" id="{884A1219-2D72-436D-9805-E2DBEEC112E6}"/>
              </a:ext>
            </a:extLst>
          </p:cNvPr>
          <p:cNvGrpSpPr/>
          <p:nvPr/>
        </p:nvGrpSpPr>
        <p:grpSpPr>
          <a:xfrm>
            <a:off x="484336" y="4241486"/>
            <a:ext cx="1938327" cy="1278172"/>
            <a:chOff x="823701" y="4307474"/>
            <a:chExt cx="1938327" cy="1278172"/>
          </a:xfrm>
        </p:grpSpPr>
        <p:pic>
          <p:nvPicPr>
            <p:cNvPr id="18" name="Picture 17">
              <a:extLst>
                <a:ext uri="{FF2B5EF4-FFF2-40B4-BE49-F238E27FC236}">
                  <a16:creationId xmlns:a16="http://schemas.microsoft.com/office/drawing/2014/main" id="{482FDF1D-61CF-41FC-BCA3-AC020CE0492E}"/>
                </a:ext>
              </a:extLst>
            </p:cNvPr>
            <p:cNvPicPr>
              <a:picLocks noChangeAspect="1"/>
            </p:cNvPicPr>
            <p:nvPr/>
          </p:nvPicPr>
          <p:blipFill>
            <a:blip r:embed="rId2"/>
            <a:stretch>
              <a:fillRect/>
            </a:stretch>
          </p:blipFill>
          <p:spPr>
            <a:xfrm>
              <a:off x="823701" y="4307474"/>
              <a:ext cx="1938327" cy="1278172"/>
            </a:xfrm>
            <a:prstGeom prst="rect">
              <a:avLst/>
            </a:prstGeom>
          </p:spPr>
        </p:pic>
        <p:pic>
          <p:nvPicPr>
            <p:cNvPr id="11" name="Picture 10">
              <a:extLst>
                <a:ext uri="{FF2B5EF4-FFF2-40B4-BE49-F238E27FC236}">
                  <a16:creationId xmlns:a16="http://schemas.microsoft.com/office/drawing/2014/main" id="{077F4029-F50D-4679-9CD0-84EEB4476B04}"/>
                </a:ext>
              </a:extLst>
            </p:cNvPr>
            <p:cNvPicPr>
              <a:picLocks noChangeAspect="1"/>
            </p:cNvPicPr>
            <p:nvPr/>
          </p:nvPicPr>
          <p:blipFill>
            <a:blip r:embed="rId5"/>
            <a:stretch>
              <a:fillRect/>
            </a:stretch>
          </p:blipFill>
          <p:spPr>
            <a:xfrm>
              <a:off x="878348" y="4381807"/>
              <a:ext cx="1808291" cy="958835"/>
            </a:xfrm>
            <a:prstGeom prst="rect">
              <a:avLst/>
            </a:prstGeom>
          </p:spPr>
        </p:pic>
      </p:grpSp>
      <p:pic>
        <p:nvPicPr>
          <p:cNvPr id="22" name="Picture 21">
            <a:extLst>
              <a:ext uri="{FF2B5EF4-FFF2-40B4-BE49-F238E27FC236}">
                <a16:creationId xmlns:a16="http://schemas.microsoft.com/office/drawing/2014/main" id="{EF1B5A91-1E25-4152-8327-A206BD575B91}"/>
              </a:ext>
            </a:extLst>
          </p:cNvPr>
          <p:cNvPicPr>
            <a:picLocks noChangeAspect="1"/>
          </p:cNvPicPr>
          <p:nvPr/>
        </p:nvPicPr>
        <p:blipFill>
          <a:blip r:embed="rId6"/>
          <a:stretch>
            <a:fillRect/>
          </a:stretch>
        </p:blipFill>
        <p:spPr>
          <a:xfrm>
            <a:off x="2447711" y="5052290"/>
            <a:ext cx="940768" cy="490835"/>
          </a:xfrm>
          <a:prstGeom prst="rect">
            <a:avLst/>
          </a:prstGeom>
        </p:spPr>
      </p:pic>
      <p:sp>
        <p:nvSpPr>
          <p:cNvPr id="19" name="Text Placeholder 4">
            <a:extLst>
              <a:ext uri="{FF2B5EF4-FFF2-40B4-BE49-F238E27FC236}">
                <a16:creationId xmlns:a16="http://schemas.microsoft.com/office/drawing/2014/main" id="{17BDAD39-109A-4D95-84F9-1C8E6223B49D}"/>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909359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i="1" dirty="0">
                <a:solidFill>
                  <a:schemeClr val="tx1"/>
                </a:solidFill>
              </a:rPr>
              <a:t>Top Devices</a:t>
            </a:r>
            <a:r>
              <a:rPr lang="en-US" dirty="0">
                <a:solidFill>
                  <a:schemeClr val="tx1"/>
                </a:solidFill>
              </a:rPr>
              <a:t>: VIZIO</a:t>
            </a:r>
          </a:p>
        </p:txBody>
      </p:sp>
      <p:pic>
        <p:nvPicPr>
          <p:cNvPr id="6148" name="Picture 4" descr="Related ima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46404" y="1055937"/>
            <a:ext cx="5295642" cy="31487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vizio logo"/>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30126" y="0"/>
            <a:ext cx="2487501" cy="13059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6090" y="4521200"/>
            <a:ext cx="8651821" cy="1754326"/>
          </a:xfrm>
          <a:prstGeom prst="rect">
            <a:avLst/>
          </a:prstGeom>
        </p:spPr>
        <p:txBody>
          <a:bodyPr wrap="square" rtlCol="0">
            <a:spAutoFit/>
          </a:bodyPr>
          <a:lstStyle/>
          <a:p>
            <a:pPr algn="ctr"/>
            <a:r>
              <a:rPr lang="en-US" b="1" dirty="0"/>
              <a:t>It doesn’t appear that </a:t>
            </a:r>
            <a:r>
              <a:rPr lang="en-US" b="1" dirty="0" err="1"/>
              <a:t>Vizio</a:t>
            </a:r>
            <a:r>
              <a:rPr lang="en-US" b="1" dirty="0"/>
              <a:t> Smart TVs offer advertising directly, however it is unclear if there is any revenue share with ad-supported apps.</a:t>
            </a:r>
          </a:p>
          <a:p>
            <a:pPr algn="ctr"/>
            <a:endParaRPr lang="en-US" b="1" dirty="0"/>
          </a:p>
          <a:p>
            <a:pPr algn="ctr"/>
            <a:r>
              <a:rPr lang="en-US" b="1" dirty="0" err="1">
                <a:hlinkClick r:id="rId4"/>
              </a:rPr>
              <a:t>Vizio</a:t>
            </a:r>
            <a:r>
              <a:rPr lang="en-US" b="1" dirty="0">
                <a:hlinkClick r:id="rId4"/>
              </a:rPr>
              <a:t> had to pay $2.2 million to settle charges related to collected viewing data in the past without consumers’ knowledge</a:t>
            </a:r>
            <a:endParaRPr lang="en-US" b="1" dirty="0"/>
          </a:p>
          <a:p>
            <a:pPr algn="ctr"/>
            <a:endParaRPr lang="en-US" b="1" dirty="0"/>
          </a:p>
        </p:txBody>
      </p:sp>
      <p:sp>
        <p:nvSpPr>
          <p:cNvPr id="6" name="Text Placeholder 4">
            <a:extLst>
              <a:ext uri="{FF2B5EF4-FFF2-40B4-BE49-F238E27FC236}">
                <a16:creationId xmlns:a16="http://schemas.microsoft.com/office/drawing/2014/main" id="{9FB9C390-7BC4-4061-B7E1-6C342C5F718E}"/>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969469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333" y="460183"/>
            <a:ext cx="8805334" cy="442934"/>
          </a:xfrm>
        </p:spPr>
        <p:txBody>
          <a:bodyPr/>
          <a:lstStyle/>
          <a:p>
            <a:r>
              <a:rPr lang="en-US" dirty="0">
                <a:solidFill>
                  <a:schemeClr val="tx1"/>
                </a:solidFill>
              </a:rPr>
              <a:t>LG Smart TV</a:t>
            </a:r>
          </a:p>
        </p:txBody>
      </p:sp>
      <p:pic>
        <p:nvPicPr>
          <p:cNvPr id="8194" name="Picture 2" descr="Related ima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25118" y="996172"/>
            <a:ext cx="4293765" cy="271222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LG smart tv logo"/>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71258" y="303128"/>
            <a:ext cx="2075913" cy="634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8495" y="3921146"/>
            <a:ext cx="7607009" cy="1815882"/>
          </a:xfrm>
          <a:prstGeom prst="rect">
            <a:avLst/>
          </a:prstGeom>
        </p:spPr>
        <p:txBody>
          <a:bodyPr wrap="square" rtlCol="0">
            <a:spAutoFit/>
          </a:bodyPr>
          <a:lstStyle/>
          <a:p>
            <a:pPr algn="ctr"/>
            <a:r>
              <a:rPr lang="en-US" sz="1400" b="1" dirty="0">
                <a:hlinkClick r:id="rId4"/>
              </a:rPr>
              <a:t>Advertising</a:t>
            </a:r>
            <a:endParaRPr lang="en-US" sz="1400" b="1" dirty="0"/>
          </a:p>
          <a:p>
            <a:pPr algn="ctr"/>
            <a:endParaRPr lang="en-US" sz="1400" b="1" dirty="0"/>
          </a:p>
          <a:p>
            <a:pPr algn="ctr"/>
            <a:r>
              <a:rPr lang="en-US" sz="1400" dirty="0"/>
              <a:t>LG offers advertising opportunities via display ads, as well as banner and pre-roll/mid-roll/post-roll video ads. Their first use of banner and pre-roll ads was in 2011 with embedded YuMe smart-TV SDK. In 2016, LG partnered with OTT services provider </a:t>
            </a:r>
            <a:r>
              <a:rPr lang="en-US" sz="1400" dirty="0" err="1"/>
              <a:t>Xumo</a:t>
            </a:r>
            <a:r>
              <a:rPr lang="en-US" sz="1400" dirty="0"/>
              <a:t> and launched a streaming service, Channel Plus, which is automatically installed on every smart TV and contains video ads. They do collect consumer data but they say that they do not sell this information to third-party vendors.</a:t>
            </a:r>
          </a:p>
        </p:txBody>
      </p:sp>
      <p:sp>
        <p:nvSpPr>
          <p:cNvPr id="6" name="TextBox 5">
            <a:extLst>
              <a:ext uri="{FF2B5EF4-FFF2-40B4-BE49-F238E27FC236}">
                <a16:creationId xmlns:a16="http://schemas.microsoft.com/office/drawing/2014/main" id="{57671797-42BF-4442-889E-C1020533B35E}"/>
              </a:ext>
            </a:extLst>
          </p:cNvPr>
          <p:cNvSpPr txBox="1"/>
          <p:nvPr/>
        </p:nvSpPr>
        <p:spPr>
          <a:xfrm>
            <a:off x="127916" y="6591806"/>
            <a:ext cx="6710641" cy="215444"/>
          </a:xfrm>
          <a:prstGeom prst="rect">
            <a:avLst/>
          </a:prstGeom>
        </p:spPr>
        <p:txBody>
          <a:bodyPr wrap="square" rtlCol="0">
            <a:spAutoFit/>
          </a:bodyPr>
          <a:lstStyle/>
          <a:p>
            <a:r>
              <a:rPr lang="en-US" sz="800" dirty="0"/>
              <a:t>Advertising details based on company data. </a:t>
            </a:r>
          </a:p>
        </p:txBody>
      </p:sp>
      <p:sp>
        <p:nvSpPr>
          <p:cNvPr id="8" name="Text Placeholder 4">
            <a:extLst>
              <a:ext uri="{FF2B5EF4-FFF2-40B4-BE49-F238E27FC236}">
                <a16:creationId xmlns:a16="http://schemas.microsoft.com/office/drawing/2014/main" id="{3CF27719-582E-4AA4-A2DE-4E3FE6192D75}"/>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264878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Sony Smart TV</a:t>
            </a:r>
          </a:p>
        </p:txBody>
      </p:sp>
      <p:pic>
        <p:nvPicPr>
          <p:cNvPr id="7170" name="Picture 2" descr="Image result for sony smart TV"/>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19500" y="819600"/>
            <a:ext cx="5704999" cy="3879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sony  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35393" y="558043"/>
            <a:ext cx="1453089" cy="2615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7F1A5B-2D56-4EA3-9F82-B19C29BE0255}"/>
              </a:ext>
            </a:extLst>
          </p:cNvPr>
          <p:cNvSpPr txBox="1"/>
          <p:nvPr/>
        </p:nvSpPr>
        <p:spPr>
          <a:xfrm>
            <a:off x="246090" y="4501775"/>
            <a:ext cx="8651821" cy="1754326"/>
          </a:xfrm>
          <a:prstGeom prst="rect">
            <a:avLst/>
          </a:prstGeom>
        </p:spPr>
        <p:txBody>
          <a:bodyPr wrap="square" rtlCol="0">
            <a:spAutoFit/>
          </a:bodyPr>
          <a:lstStyle/>
          <a:p>
            <a:pPr algn="ctr"/>
            <a:r>
              <a:rPr lang="en-US" b="1" dirty="0"/>
              <a:t>It doesn’t appear that Sony Smart TVs offer advertising directly, however it is unclear if there is any revenue share with ad-supported apps.</a:t>
            </a:r>
          </a:p>
          <a:p>
            <a:pPr algn="ctr"/>
            <a:endParaRPr lang="en-US" b="1" dirty="0"/>
          </a:p>
          <a:p>
            <a:pPr algn="ctr"/>
            <a:r>
              <a:rPr lang="en-US" b="1" dirty="0">
                <a:hlinkClick r:id="rId4"/>
              </a:rPr>
              <a:t>Sony Smart TVs collect usage data, but viewers can opt out. New models are Android TVs so data is collected on behalf of Sony and Google.</a:t>
            </a:r>
            <a:endParaRPr lang="en-US" b="1" dirty="0"/>
          </a:p>
          <a:p>
            <a:pPr algn="ctr"/>
            <a:endParaRPr lang="en-US" b="1" dirty="0"/>
          </a:p>
        </p:txBody>
      </p:sp>
      <p:sp>
        <p:nvSpPr>
          <p:cNvPr id="6" name="Text Placeholder 4">
            <a:extLst>
              <a:ext uri="{FF2B5EF4-FFF2-40B4-BE49-F238E27FC236}">
                <a16:creationId xmlns:a16="http://schemas.microsoft.com/office/drawing/2014/main" id="{AEC5B0F7-A990-467E-B887-5FE641E25AA9}"/>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48695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Game Consoles</a:t>
            </a:r>
          </a:p>
        </p:txBody>
      </p:sp>
      <p:pic>
        <p:nvPicPr>
          <p:cNvPr id="4" name="Picture 3">
            <a:extLst>
              <a:ext uri="{FF2B5EF4-FFF2-40B4-BE49-F238E27FC236}">
                <a16:creationId xmlns:a16="http://schemas.microsoft.com/office/drawing/2014/main" id="{170DAA8A-8F3F-466B-9B3D-623CDFB75A3C}"/>
              </a:ext>
            </a:extLst>
          </p:cNvPr>
          <p:cNvPicPr>
            <a:picLocks noChangeAspect="1"/>
          </p:cNvPicPr>
          <p:nvPr/>
        </p:nvPicPr>
        <p:blipFill>
          <a:blip r:embed="rId2"/>
          <a:stretch>
            <a:fillRect/>
          </a:stretch>
        </p:blipFill>
        <p:spPr>
          <a:xfrm>
            <a:off x="161636" y="2474325"/>
            <a:ext cx="8805334" cy="1838634"/>
          </a:xfrm>
          <a:prstGeom prst="rect">
            <a:avLst/>
          </a:prstGeom>
          <a:ln>
            <a:solidFill>
              <a:schemeClr val="tx1"/>
            </a:solidFill>
          </a:ln>
        </p:spPr>
      </p:pic>
      <p:sp>
        <p:nvSpPr>
          <p:cNvPr id="5" name="Text Placeholder 4">
            <a:extLst>
              <a:ext uri="{FF2B5EF4-FFF2-40B4-BE49-F238E27FC236}">
                <a16:creationId xmlns:a16="http://schemas.microsoft.com/office/drawing/2014/main" id="{707D2C51-F151-4884-8045-39491B3D886C}"/>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354008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11045"/>
            <a:ext cx="8805334" cy="442934"/>
          </a:xfrm>
        </p:spPr>
        <p:txBody>
          <a:bodyPr/>
          <a:lstStyle/>
          <a:p>
            <a:r>
              <a:rPr lang="en-US" i="1" dirty="0">
                <a:solidFill>
                  <a:schemeClr val="tx1"/>
                </a:solidFill>
              </a:rPr>
              <a:t>Top Devices</a:t>
            </a:r>
            <a:r>
              <a:rPr lang="en-US" dirty="0">
                <a:solidFill>
                  <a:schemeClr val="tx1"/>
                </a:solidFill>
              </a:rPr>
              <a:t>: PlayStation 4</a:t>
            </a:r>
          </a:p>
        </p:txBody>
      </p:sp>
      <p:pic>
        <p:nvPicPr>
          <p:cNvPr id="1026" name="Picture 2" descr="Image result for playstation 4 homepage interfac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45687" y="1281460"/>
            <a:ext cx="3033131" cy="17061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s://www.primagames.com/media/files/PS%20Vita.jpg/PRIMAP/resize/618x/quality/80"/>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84706" y="367752"/>
            <a:ext cx="962482" cy="5295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laystation 4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0137" y="507310"/>
            <a:ext cx="1198190" cy="2504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7006" y="3083859"/>
            <a:ext cx="1902044" cy="28377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6700" y="1535678"/>
            <a:ext cx="4193579" cy="41394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65182" y="5675097"/>
            <a:ext cx="4175098" cy="246221"/>
          </a:xfrm>
          <a:prstGeom prst="rect">
            <a:avLst/>
          </a:prstGeom>
        </p:spPr>
        <p:txBody>
          <a:bodyPr wrap="square" rtlCol="0">
            <a:spAutoFit/>
          </a:bodyPr>
          <a:lstStyle/>
          <a:p>
            <a:pPr algn="ctr"/>
            <a:r>
              <a:rPr lang="en-US" sz="1000" b="1" i="1" dirty="0" err="1"/>
              <a:t>Playstation</a:t>
            </a:r>
            <a:r>
              <a:rPr lang="en-US" sz="1000" b="1" i="1" dirty="0"/>
              <a:t> 4</a:t>
            </a:r>
            <a:r>
              <a:rPr lang="en-US" sz="1000" b="1" dirty="0"/>
              <a:t> Released in 2013</a:t>
            </a:r>
          </a:p>
        </p:txBody>
      </p:sp>
      <p:sp>
        <p:nvSpPr>
          <p:cNvPr id="9" name="TextBox 8">
            <a:extLst>
              <a:ext uri="{FF2B5EF4-FFF2-40B4-BE49-F238E27FC236}">
                <a16:creationId xmlns:a16="http://schemas.microsoft.com/office/drawing/2014/main" id="{D5DE7DB1-B1C4-491E-BE3B-88586223CC1A}"/>
              </a:ext>
            </a:extLst>
          </p:cNvPr>
          <p:cNvSpPr txBox="1"/>
          <p:nvPr/>
        </p:nvSpPr>
        <p:spPr>
          <a:xfrm>
            <a:off x="665182" y="1289457"/>
            <a:ext cx="2137926" cy="246221"/>
          </a:xfrm>
          <a:prstGeom prst="rect">
            <a:avLst/>
          </a:prstGeom>
        </p:spPr>
        <p:txBody>
          <a:bodyPr wrap="square" rtlCol="0">
            <a:spAutoFit/>
          </a:bodyPr>
          <a:lstStyle>
            <a:defPPr>
              <a:defRPr lang="en-US"/>
            </a:defPPr>
            <a:lvl1pPr algn="ctr">
              <a:defRPr sz="1300"/>
            </a:lvl1pPr>
          </a:lstStyle>
          <a:p>
            <a:pPr algn="l"/>
            <a:r>
              <a:rPr lang="en-US" sz="1000" b="1" u="sng" dirty="0" err="1"/>
              <a:t>Playstation</a:t>
            </a:r>
            <a:r>
              <a:rPr lang="en-US" sz="1000" b="1" u="sng" dirty="0"/>
              <a:t> 4 Positioning</a:t>
            </a:r>
          </a:p>
        </p:txBody>
      </p:sp>
      <p:sp>
        <p:nvSpPr>
          <p:cNvPr id="10" name="TextBox 9">
            <a:extLst>
              <a:ext uri="{FF2B5EF4-FFF2-40B4-BE49-F238E27FC236}">
                <a16:creationId xmlns:a16="http://schemas.microsoft.com/office/drawing/2014/main" id="{C4ED13A0-C43D-4492-84F9-B5246D7A9F77}"/>
              </a:ext>
            </a:extLst>
          </p:cNvPr>
          <p:cNvSpPr txBox="1"/>
          <p:nvPr/>
        </p:nvSpPr>
        <p:spPr>
          <a:xfrm>
            <a:off x="127916" y="6591806"/>
            <a:ext cx="6710641" cy="215444"/>
          </a:xfrm>
          <a:prstGeom prst="rect">
            <a:avLst/>
          </a:prstGeom>
        </p:spPr>
        <p:txBody>
          <a:bodyPr wrap="square" rtlCol="0">
            <a:spAutoFit/>
          </a:bodyPr>
          <a:lstStyle/>
          <a:p>
            <a:r>
              <a:rPr lang="en-US" sz="800" dirty="0"/>
              <a:t>Positioning and usage stats based on company data. </a:t>
            </a:r>
          </a:p>
        </p:txBody>
      </p:sp>
      <p:sp>
        <p:nvSpPr>
          <p:cNvPr id="11" name="Text Placeholder 4">
            <a:extLst>
              <a:ext uri="{FF2B5EF4-FFF2-40B4-BE49-F238E27FC236}">
                <a16:creationId xmlns:a16="http://schemas.microsoft.com/office/drawing/2014/main" id="{35191D7C-EF5D-4743-9EA8-4060725640A7}"/>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228775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548" y="397581"/>
            <a:ext cx="8805334" cy="442934"/>
          </a:xfrm>
        </p:spPr>
        <p:txBody>
          <a:bodyPr/>
          <a:lstStyle/>
          <a:p>
            <a:r>
              <a:rPr lang="en-US" dirty="0">
                <a:solidFill>
                  <a:schemeClr val="tx1"/>
                </a:solidFill>
              </a:rPr>
              <a:t>Advertising on PlayStation 4</a:t>
            </a:r>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81791" y="970183"/>
            <a:ext cx="6180417" cy="42352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descr="https://www.primagames.com/media/files/PS%20Vita.jpg/PRIMAP/resize/618x/quality/80"/>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84706" y="284509"/>
            <a:ext cx="962482" cy="5295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playstation 4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0137" y="424067"/>
            <a:ext cx="1198190" cy="2504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084" y="5276706"/>
            <a:ext cx="8717832" cy="600164"/>
          </a:xfrm>
          <a:prstGeom prst="rect">
            <a:avLst/>
          </a:prstGeom>
        </p:spPr>
        <p:txBody>
          <a:bodyPr wrap="square" rtlCol="0">
            <a:spAutoFit/>
          </a:bodyPr>
          <a:lstStyle/>
          <a:p>
            <a:pPr algn="ctr"/>
            <a:r>
              <a:rPr lang="en-US" sz="1100" dirty="0"/>
              <a:t>Sony offers a variety of advertising opportunities through the </a:t>
            </a:r>
            <a:r>
              <a:rPr lang="en-US" sz="1100" dirty="0">
                <a:hlinkClick r:id="rId5"/>
              </a:rPr>
              <a:t>PlayStation Network</a:t>
            </a:r>
            <a:r>
              <a:rPr lang="en-US" sz="1100" dirty="0"/>
              <a:t>. Ad opportunities range from video and display ads to branded content and sponsorships. Ads can appear on the main screen when users turn on the console and in the store when they are browsing for new games. They are also now offering ads through original series that they are creating with Crackle.</a:t>
            </a:r>
          </a:p>
        </p:txBody>
      </p:sp>
      <p:sp>
        <p:nvSpPr>
          <p:cNvPr id="9" name="Text Placeholder 4">
            <a:extLst>
              <a:ext uri="{FF2B5EF4-FFF2-40B4-BE49-F238E27FC236}">
                <a16:creationId xmlns:a16="http://schemas.microsoft.com/office/drawing/2014/main" id="{321B1809-F3C7-44DA-906B-3F55AA650C49}"/>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4154617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333" y="460183"/>
            <a:ext cx="8805334" cy="442934"/>
          </a:xfrm>
        </p:spPr>
        <p:txBody>
          <a:bodyPr/>
          <a:lstStyle/>
          <a:p>
            <a:r>
              <a:rPr lang="en-US" i="1" dirty="0">
                <a:solidFill>
                  <a:schemeClr val="tx1"/>
                </a:solidFill>
              </a:rPr>
              <a:t>Top Devices</a:t>
            </a:r>
            <a:r>
              <a:rPr lang="en-US" dirty="0">
                <a:solidFill>
                  <a:schemeClr val="tx1"/>
                </a:solidFill>
              </a:rPr>
              <a:t>: </a:t>
            </a:r>
            <a:r>
              <a:rPr lang="en-US" dirty="0" err="1">
                <a:solidFill>
                  <a:schemeClr val="tx1"/>
                </a:solidFill>
              </a:rPr>
              <a:t>XBox</a:t>
            </a:r>
            <a:r>
              <a:rPr lang="en-US" dirty="0">
                <a:solidFill>
                  <a:schemeClr val="tx1"/>
                </a:solidFill>
              </a:rPr>
              <a:t> One</a:t>
            </a:r>
          </a:p>
        </p:txBody>
      </p:sp>
      <p:pic>
        <p:nvPicPr>
          <p:cNvPr id="2050" name="Picture 2" descr="Image result for xbox one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7621" y="411516"/>
            <a:ext cx="1435405" cy="5084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xbox one game conso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542" y="355239"/>
            <a:ext cx="1183789" cy="818888"/>
          </a:xfrm>
          <a:prstGeom prst="round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xbox one s"/>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18819" y="228541"/>
            <a:ext cx="1824170" cy="102609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179130" y="264294"/>
            <a:ext cx="1368491" cy="1000777"/>
            <a:chOff x="5645408" y="174021"/>
            <a:chExt cx="1368491" cy="1000777"/>
          </a:xfrm>
        </p:grpSpPr>
        <p:pic>
          <p:nvPicPr>
            <p:cNvPr id="2058" name="Picture 10" descr="Image result for xbox one x console"/>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45408" y="405022"/>
              <a:ext cx="1368491" cy="7697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xbox one x log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21007" y="174021"/>
              <a:ext cx="1017292" cy="322555"/>
            </a:xfrm>
            <a:prstGeom prst="rect">
              <a:avLst/>
            </a:prstGeom>
            <a:noFill/>
            <a:extLst>
              <a:ext uri="{909E8E84-426E-40DD-AFC4-6F175D3DCCD1}">
                <a14:hiddenFill xmlns:a14="http://schemas.microsoft.com/office/drawing/2010/main">
                  <a:solidFill>
                    <a:srgbClr val="FFFFFF"/>
                  </a:solidFill>
                </a14:hiddenFill>
              </a:ext>
            </a:extLst>
          </p:spPr>
        </p:pic>
      </p:grpSp>
      <p:pic>
        <p:nvPicPr>
          <p:cNvPr id="2062" name="Picture 14" descr="Image result for xbox one x interfac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9333" y="1445136"/>
            <a:ext cx="3894576" cy="21906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63" name="Picture 15">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176519" y="1445136"/>
            <a:ext cx="4768682" cy="26608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768496" y="5074603"/>
            <a:ext cx="7607009" cy="892552"/>
          </a:xfrm>
          <a:prstGeom prst="rect">
            <a:avLst/>
          </a:prstGeom>
        </p:spPr>
        <p:txBody>
          <a:bodyPr wrap="square" rtlCol="0">
            <a:spAutoFit/>
          </a:bodyPr>
          <a:lstStyle/>
          <a:p>
            <a:pPr algn="ctr"/>
            <a:r>
              <a:rPr lang="en-US" sz="1300" b="1" u="sng" dirty="0"/>
              <a:t>Advertising</a:t>
            </a:r>
          </a:p>
          <a:p>
            <a:pPr algn="ctr"/>
            <a:r>
              <a:rPr lang="en-US" sz="1300" dirty="0"/>
              <a:t>Ads for Xbox are sold through Oath (a Verizon company), who deal with all Microsoft consumer properties (MSN, Outlook.com, Skype, Windows, Xbox). For </a:t>
            </a:r>
            <a:r>
              <a:rPr lang="en-US" sz="1300" dirty="0">
                <a:hlinkClick r:id="rId10"/>
              </a:rPr>
              <a:t>Xbox one products</a:t>
            </a:r>
            <a:r>
              <a:rPr lang="en-US" sz="1300" dirty="0"/>
              <a:t>, they offer banner ads and video ads.</a:t>
            </a:r>
          </a:p>
        </p:txBody>
      </p:sp>
      <p:sp>
        <p:nvSpPr>
          <p:cNvPr id="7" name="TextBox 6"/>
          <p:cNvSpPr txBox="1"/>
          <p:nvPr/>
        </p:nvSpPr>
        <p:spPr>
          <a:xfrm>
            <a:off x="2580845" y="4263324"/>
            <a:ext cx="3982310" cy="692497"/>
          </a:xfrm>
          <a:prstGeom prst="rect">
            <a:avLst/>
          </a:prstGeom>
        </p:spPr>
        <p:txBody>
          <a:bodyPr wrap="square" rtlCol="0">
            <a:spAutoFit/>
          </a:bodyPr>
          <a:lstStyle/>
          <a:p>
            <a:pPr algn="ctr"/>
            <a:r>
              <a:rPr lang="en-US" sz="1300" dirty="0"/>
              <a:t>Xbox One: Released 2013</a:t>
            </a:r>
          </a:p>
          <a:p>
            <a:pPr algn="ctr"/>
            <a:r>
              <a:rPr lang="en-US" sz="1300" dirty="0"/>
              <a:t>Xbox One S: Released 2016</a:t>
            </a:r>
          </a:p>
          <a:p>
            <a:pPr algn="ctr"/>
            <a:r>
              <a:rPr lang="en-US" sz="1300" dirty="0"/>
              <a:t>Xbox One X: Released 2017</a:t>
            </a:r>
          </a:p>
        </p:txBody>
      </p:sp>
      <p:sp>
        <p:nvSpPr>
          <p:cNvPr id="13" name="TextBox 12">
            <a:extLst>
              <a:ext uri="{FF2B5EF4-FFF2-40B4-BE49-F238E27FC236}">
                <a16:creationId xmlns:a16="http://schemas.microsoft.com/office/drawing/2014/main" id="{AB118819-5A5B-4386-A175-E48ECFA7610B}"/>
              </a:ext>
            </a:extLst>
          </p:cNvPr>
          <p:cNvSpPr txBox="1"/>
          <p:nvPr/>
        </p:nvSpPr>
        <p:spPr>
          <a:xfrm>
            <a:off x="127916" y="6591806"/>
            <a:ext cx="6710641" cy="215444"/>
          </a:xfrm>
          <a:prstGeom prst="rect">
            <a:avLst/>
          </a:prstGeom>
        </p:spPr>
        <p:txBody>
          <a:bodyPr wrap="square" rtlCol="0">
            <a:spAutoFit/>
          </a:bodyPr>
          <a:lstStyle/>
          <a:p>
            <a:r>
              <a:rPr lang="en-US" sz="800" dirty="0"/>
              <a:t>Demographics and advertising details based on company data. </a:t>
            </a:r>
          </a:p>
        </p:txBody>
      </p:sp>
      <p:sp>
        <p:nvSpPr>
          <p:cNvPr id="14" name="Text Placeholder 4">
            <a:extLst>
              <a:ext uri="{FF2B5EF4-FFF2-40B4-BE49-F238E27FC236}">
                <a16:creationId xmlns:a16="http://schemas.microsoft.com/office/drawing/2014/main" id="{8B502210-D002-4A6C-91DA-B4C45DBEC8DD}"/>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90138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i="1" dirty="0">
                <a:solidFill>
                  <a:schemeClr val="tx1"/>
                </a:solidFill>
              </a:rPr>
              <a:t>Top Devices</a:t>
            </a:r>
            <a:r>
              <a:rPr lang="en-US" dirty="0">
                <a:solidFill>
                  <a:schemeClr val="tx1"/>
                </a:solidFill>
              </a:rPr>
              <a:t>: Nintendo – Wii U / Switch</a:t>
            </a:r>
          </a:p>
        </p:txBody>
      </p:sp>
      <p:pic>
        <p:nvPicPr>
          <p:cNvPr id="4100" name="Picture 4" descr="Image result for wii U"/>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7030" y="513891"/>
            <a:ext cx="1361581" cy="6807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nintendo switch"/>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15655" y="229112"/>
            <a:ext cx="1148395" cy="76490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nintendo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6690" y="289882"/>
            <a:ext cx="902254" cy="3406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lated im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70756" y="1737176"/>
            <a:ext cx="2989252" cy="16855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8" name="Picture 12" descr="Related image"/>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14221" y="1770987"/>
            <a:ext cx="3436276" cy="144223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http://nintendoeverything.com/wp-content/uploads/slide-3.jpg"/>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41204" y="3422762"/>
            <a:ext cx="3892638" cy="21766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4227" y="1392402"/>
            <a:ext cx="3982310" cy="292388"/>
          </a:xfrm>
          <a:prstGeom prst="rect">
            <a:avLst/>
          </a:prstGeom>
        </p:spPr>
        <p:txBody>
          <a:bodyPr wrap="square" rtlCol="0">
            <a:spAutoFit/>
          </a:bodyPr>
          <a:lstStyle/>
          <a:p>
            <a:pPr algn="ctr"/>
            <a:r>
              <a:rPr lang="en-US" sz="1300" dirty="0"/>
              <a:t>Nintendo Wii U: Released 2012</a:t>
            </a:r>
          </a:p>
        </p:txBody>
      </p:sp>
      <p:sp>
        <p:nvSpPr>
          <p:cNvPr id="19" name="TextBox 18"/>
          <p:cNvSpPr txBox="1"/>
          <p:nvPr/>
        </p:nvSpPr>
        <p:spPr>
          <a:xfrm>
            <a:off x="4541204" y="1416385"/>
            <a:ext cx="3982310" cy="292388"/>
          </a:xfrm>
          <a:prstGeom prst="rect">
            <a:avLst/>
          </a:prstGeom>
        </p:spPr>
        <p:txBody>
          <a:bodyPr wrap="square" rtlCol="0">
            <a:spAutoFit/>
          </a:bodyPr>
          <a:lstStyle/>
          <a:p>
            <a:pPr algn="ctr"/>
            <a:r>
              <a:rPr lang="en-US" sz="1300" dirty="0"/>
              <a:t>Nintendo Switch: Released 2017</a:t>
            </a:r>
          </a:p>
        </p:txBody>
      </p:sp>
      <p:sp>
        <p:nvSpPr>
          <p:cNvPr id="3" name="TextBox 2"/>
          <p:cNvSpPr txBox="1"/>
          <p:nvPr/>
        </p:nvSpPr>
        <p:spPr>
          <a:xfrm>
            <a:off x="525026" y="3841013"/>
            <a:ext cx="3979185" cy="1092607"/>
          </a:xfrm>
          <a:prstGeom prst="rect">
            <a:avLst/>
          </a:prstGeom>
        </p:spPr>
        <p:txBody>
          <a:bodyPr wrap="square" rtlCol="0">
            <a:spAutoFit/>
          </a:bodyPr>
          <a:lstStyle/>
          <a:p>
            <a:pPr algn="ctr"/>
            <a:r>
              <a:rPr lang="en-US" sz="1300" dirty="0"/>
              <a:t>Advertising on the consoles is limited to the game store and is only for games. They recently added Hulu as their </a:t>
            </a:r>
            <a:r>
              <a:rPr lang="en-US" sz="1300" dirty="0">
                <a:hlinkClick r:id="rId8"/>
              </a:rPr>
              <a:t>first streaming app</a:t>
            </a:r>
            <a:r>
              <a:rPr lang="en-US" sz="1300" dirty="0"/>
              <a:t>, which have ads. Otherwise, it does not appear that they sell advertising directly.</a:t>
            </a:r>
          </a:p>
        </p:txBody>
      </p:sp>
      <p:sp>
        <p:nvSpPr>
          <p:cNvPr id="13" name="TextBox 12">
            <a:extLst>
              <a:ext uri="{FF2B5EF4-FFF2-40B4-BE49-F238E27FC236}">
                <a16:creationId xmlns:a16="http://schemas.microsoft.com/office/drawing/2014/main" id="{95C2712A-168D-4F5E-85E5-A3AA01A0E9FA}"/>
              </a:ext>
            </a:extLst>
          </p:cNvPr>
          <p:cNvSpPr txBox="1"/>
          <p:nvPr/>
        </p:nvSpPr>
        <p:spPr>
          <a:xfrm>
            <a:off x="127916" y="6591806"/>
            <a:ext cx="6710641" cy="215444"/>
          </a:xfrm>
          <a:prstGeom prst="rect">
            <a:avLst/>
          </a:prstGeom>
        </p:spPr>
        <p:txBody>
          <a:bodyPr wrap="square" rtlCol="0">
            <a:spAutoFit/>
          </a:bodyPr>
          <a:lstStyle/>
          <a:p>
            <a:r>
              <a:rPr lang="en-US" sz="800" dirty="0"/>
              <a:t>Usage stats and advertising detail based on company data. </a:t>
            </a:r>
          </a:p>
        </p:txBody>
      </p:sp>
      <p:sp>
        <p:nvSpPr>
          <p:cNvPr id="14" name="Text Placeholder 4">
            <a:extLst>
              <a:ext uri="{FF2B5EF4-FFF2-40B4-BE49-F238E27FC236}">
                <a16:creationId xmlns:a16="http://schemas.microsoft.com/office/drawing/2014/main" id="{847A390E-A3B2-4F5E-B8C0-788537939A75}"/>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321551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2821643"/>
            <a:ext cx="8805334" cy="442934"/>
          </a:xfrm>
        </p:spPr>
        <p:txBody>
          <a:bodyPr/>
          <a:lstStyle/>
          <a:p>
            <a:r>
              <a:rPr lang="en-US" sz="2800" dirty="0">
                <a:solidFill>
                  <a:schemeClr val="tx1"/>
                </a:solidFill>
              </a:rPr>
              <a:t>A More Detailed Look At </a:t>
            </a:r>
            <a:r>
              <a:rPr lang="en-US" sz="2800" dirty="0" err="1">
                <a:solidFill>
                  <a:schemeClr val="tx1"/>
                </a:solidFill>
              </a:rPr>
              <a:t>vMVPDs</a:t>
            </a:r>
            <a:endParaRPr lang="en-US" dirty="0">
              <a:solidFill>
                <a:schemeClr val="tx1"/>
              </a:solidFill>
            </a:endParaRPr>
          </a:p>
        </p:txBody>
      </p:sp>
      <p:sp>
        <p:nvSpPr>
          <p:cNvPr id="3" name="Title 1">
            <a:extLst>
              <a:ext uri="{FF2B5EF4-FFF2-40B4-BE49-F238E27FC236}">
                <a16:creationId xmlns:a16="http://schemas.microsoft.com/office/drawing/2014/main" id="{41761260-E95C-4FEB-9B83-BE2B60EDF43A}"/>
              </a:ext>
            </a:extLst>
          </p:cNvPr>
          <p:cNvSpPr txBox="1">
            <a:spLocks/>
          </p:cNvSpPr>
          <p:nvPr/>
        </p:nvSpPr>
        <p:spPr>
          <a:xfrm>
            <a:off x="269213" y="5555878"/>
            <a:ext cx="3962129" cy="44293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pPr algn="l"/>
            <a:r>
              <a:rPr lang="en-US" sz="1200" dirty="0">
                <a:solidFill>
                  <a:schemeClr val="tx1"/>
                </a:solidFill>
              </a:rPr>
              <a:t>*excludes VAB members</a:t>
            </a:r>
          </a:p>
        </p:txBody>
      </p:sp>
      <p:sp>
        <p:nvSpPr>
          <p:cNvPr id="4" name="Text Placeholder 4">
            <a:extLst>
              <a:ext uri="{FF2B5EF4-FFF2-40B4-BE49-F238E27FC236}">
                <a16:creationId xmlns:a16="http://schemas.microsoft.com/office/drawing/2014/main" id="{6AE847D7-C583-4A3E-9E38-83E350840F8F}"/>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2898251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31FBC8-8E4E-47A8-8C4D-C211930E9A27}"/>
              </a:ext>
            </a:extLst>
          </p:cNvPr>
          <p:cNvSpPr/>
          <p:nvPr/>
        </p:nvSpPr>
        <p:spPr>
          <a:xfrm>
            <a:off x="5450899" y="1463012"/>
            <a:ext cx="3427304" cy="4556048"/>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6C9F8B-5802-4F23-B62A-9484D7BED493}"/>
              </a:ext>
            </a:extLst>
          </p:cNvPr>
          <p:cNvSpPr/>
          <p:nvPr/>
        </p:nvSpPr>
        <p:spPr>
          <a:xfrm>
            <a:off x="276667" y="1464489"/>
            <a:ext cx="4872988" cy="4556048"/>
          </a:xfrm>
          <a:prstGeom prst="rect">
            <a:avLst/>
          </a:prstGeom>
          <a:solidFill>
            <a:schemeClr val="bg1"/>
          </a:solidFill>
          <a:ln w="38100">
            <a:solidFill>
              <a:schemeClr val="bg1">
                <a:lumMod val="75000"/>
              </a:schemeClr>
            </a:solidFill>
          </a:ln>
          <a:effectLs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2857" y="460183"/>
            <a:ext cx="8982364" cy="442934"/>
          </a:xfrm>
        </p:spPr>
        <p:txBody>
          <a:bodyPr/>
          <a:lstStyle/>
          <a:p>
            <a:r>
              <a:rPr lang="en-US" dirty="0">
                <a:solidFill>
                  <a:schemeClr val="tx1"/>
                </a:solidFill>
              </a:rPr>
              <a:t>Separately, We Also Looked At The Major </a:t>
            </a:r>
            <a:r>
              <a:rPr lang="en-US" dirty="0" err="1">
                <a:solidFill>
                  <a:schemeClr val="tx1"/>
                </a:solidFill>
              </a:rPr>
              <a:t>vMPVDs</a:t>
            </a:r>
            <a:r>
              <a:rPr lang="en-US" dirty="0">
                <a:solidFill>
                  <a:schemeClr val="tx1"/>
                </a:solidFill>
              </a:rPr>
              <a:t> </a:t>
            </a:r>
          </a:p>
        </p:txBody>
      </p:sp>
      <p:pic>
        <p:nvPicPr>
          <p:cNvPr id="1026" name="Picture 2" descr="Image result for hisense png">
            <a:extLst>
              <a:ext uri="{FF2B5EF4-FFF2-40B4-BE49-F238E27FC236}">
                <a16:creationId xmlns:a16="http://schemas.microsoft.com/office/drawing/2014/main" id="{A7A45B45-A3BB-4C22-873B-1944F8B290A1}"/>
              </a:ext>
            </a:extLst>
          </p:cNvPr>
          <p:cNvPicPr>
            <a:picLocks noChangeAspect="1" noChangeArrowheads="1"/>
          </p:cNvPicPr>
          <p:nvPr/>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49766" y="4569989"/>
            <a:ext cx="1336817" cy="2385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G Electronics png">
            <a:extLst>
              <a:ext uri="{FF2B5EF4-FFF2-40B4-BE49-F238E27FC236}">
                <a16:creationId xmlns:a16="http://schemas.microsoft.com/office/drawing/2014/main" id="{47C081C9-248D-4CB7-899B-CDD139094CFE}"/>
              </a:ext>
            </a:extLst>
          </p:cNvPr>
          <p:cNvPicPr>
            <a:picLocks noChangeAspect="1" noChangeArrowheads="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07963" y="4871508"/>
            <a:ext cx="1649698" cy="3746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anasonic png">
            <a:extLst>
              <a:ext uri="{FF2B5EF4-FFF2-40B4-BE49-F238E27FC236}">
                <a16:creationId xmlns:a16="http://schemas.microsoft.com/office/drawing/2014/main" id="{EC329761-6B28-4D72-8DF8-D5C372F85BCB}"/>
              </a:ext>
            </a:extLst>
          </p:cNvPr>
          <p:cNvPicPr>
            <a:picLocks noChangeAspect="1" noChangeArrowheads="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433051" y="4587043"/>
            <a:ext cx="1158090" cy="204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hilips png">
            <a:extLst>
              <a:ext uri="{FF2B5EF4-FFF2-40B4-BE49-F238E27FC236}">
                <a16:creationId xmlns:a16="http://schemas.microsoft.com/office/drawing/2014/main" id="{6C8116F5-1B6A-4ADB-A256-E9200B543DE0}"/>
              </a:ext>
            </a:extLst>
          </p:cNvPr>
          <p:cNvPicPr>
            <a:picLocks noChangeAspect="1" noChangeArrowheads="1"/>
          </p:cNvPicPr>
          <p:nvPr/>
        </p:nvPicPr>
        <p:blipFill>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09150" y="4956579"/>
            <a:ext cx="1111115" cy="2044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amsung png">
            <a:extLst>
              <a:ext uri="{FF2B5EF4-FFF2-40B4-BE49-F238E27FC236}">
                <a16:creationId xmlns:a16="http://schemas.microsoft.com/office/drawing/2014/main" id="{0FB22168-F553-4A08-93F3-863893D3F596}"/>
              </a:ext>
            </a:extLst>
          </p:cNvPr>
          <p:cNvPicPr>
            <a:picLocks noChangeAspect="1" noChangeArrowheads="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49766" y="5309061"/>
            <a:ext cx="1420427" cy="2125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sharp tv logo png">
            <a:extLst>
              <a:ext uri="{FF2B5EF4-FFF2-40B4-BE49-F238E27FC236}">
                <a16:creationId xmlns:a16="http://schemas.microsoft.com/office/drawing/2014/main" id="{70DF3DE2-9749-439B-AB7D-8E5433FE3CAC}"/>
              </a:ext>
            </a:extLst>
          </p:cNvPr>
          <p:cNvPicPr>
            <a:picLocks noChangeAspect="1" noChangeArrowheads="1"/>
          </p:cNvPicPr>
          <p:nvPr/>
        </p:nvPicPr>
        <p:blipFill>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383120" y="5326116"/>
            <a:ext cx="1363173" cy="2044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sony tv logo png">
            <a:extLst>
              <a:ext uri="{FF2B5EF4-FFF2-40B4-BE49-F238E27FC236}">
                <a16:creationId xmlns:a16="http://schemas.microsoft.com/office/drawing/2014/main" id="{7E324473-6951-4DDE-82F9-2201EFBFD071}"/>
              </a:ext>
            </a:extLst>
          </p:cNvPr>
          <p:cNvPicPr>
            <a:picLocks noChangeAspect="1" noChangeArrowheads="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20549" y="5664559"/>
            <a:ext cx="960211" cy="16236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toshiba png">
            <a:extLst>
              <a:ext uri="{FF2B5EF4-FFF2-40B4-BE49-F238E27FC236}">
                <a16:creationId xmlns:a16="http://schemas.microsoft.com/office/drawing/2014/main" id="{1FA23E52-B4C7-4233-A9E6-3D927201E152}"/>
              </a:ext>
            </a:extLst>
          </p:cNvPr>
          <p:cNvPicPr>
            <a:picLocks noChangeAspect="1" noChangeArrowheads="1"/>
          </p:cNvPicPr>
          <p:nvPr/>
        </p:nvPicPr>
        <p:blipFill rotWithShape="1">
          <a:blip r:embed="rId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6467360" y="5616291"/>
            <a:ext cx="1359038" cy="27061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vizio png">
            <a:extLst>
              <a:ext uri="{FF2B5EF4-FFF2-40B4-BE49-F238E27FC236}">
                <a16:creationId xmlns:a16="http://schemas.microsoft.com/office/drawing/2014/main" id="{ECB6004E-290B-4CDC-A89B-03E2DA08EF92}"/>
              </a:ext>
            </a:extLst>
          </p:cNvPr>
          <p:cNvPicPr>
            <a:picLocks noChangeAspect="1" noChangeArrowheads="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756737" y="5616291"/>
            <a:ext cx="1053583" cy="2706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C22B8A-27CE-492D-88E9-AACEB1BE4297}"/>
              </a:ext>
            </a:extLst>
          </p:cNvPr>
          <p:cNvSpPr txBox="1"/>
          <p:nvPr/>
        </p:nvSpPr>
        <p:spPr>
          <a:xfrm>
            <a:off x="5450899" y="1074198"/>
            <a:ext cx="3427304" cy="369332"/>
          </a:xfrm>
          <a:prstGeom prst="rect">
            <a:avLst/>
          </a:prstGeom>
        </p:spPr>
        <p:txBody>
          <a:bodyPr wrap="square" rtlCol="0">
            <a:spAutoFit/>
          </a:bodyPr>
          <a:lstStyle/>
          <a:p>
            <a:pPr algn="ctr"/>
            <a:r>
              <a:rPr lang="en-US" b="1" u="sng" dirty="0">
                <a:solidFill>
                  <a:schemeClr val="bg1">
                    <a:lumMod val="75000"/>
                  </a:schemeClr>
                </a:solidFill>
              </a:rPr>
              <a:t>Devices / Platforms</a:t>
            </a:r>
          </a:p>
        </p:txBody>
      </p:sp>
      <p:pic>
        <p:nvPicPr>
          <p:cNvPr id="1044" name="Picture 20" descr="Image result for playstation 4 logo png">
            <a:extLst>
              <a:ext uri="{FF2B5EF4-FFF2-40B4-BE49-F238E27FC236}">
                <a16:creationId xmlns:a16="http://schemas.microsoft.com/office/drawing/2014/main" id="{5F5BC8FC-CC5B-4166-B84F-E58CD9EB7311}"/>
              </a:ext>
            </a:extLst>
          </p:cNvPr>
          <p:cNvPicPr>
            <a:picLocks noChangeAspect="1" noChangeArrowheads="1"/>
          </p:cNvPicPr>
          <p:nvPr/>
        </p:nvPicPr>
        <p:blipFill>
          <a:blip r:embed="rId1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545633" y="3763129"/>
            <a:ext cx="1122937" cy="23472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wii u logo png">
            <a:extLst>
              <a:ext uri="{FF2B5EF4-FFF2-40B4-BE49-F238E27FC236}">
                <a16:creationId xmlns:a16="http://schemas.microsoft.com/office/drawing/2014/main" id="{B6A55C71-910E-42DB-B33D-2E7108E7D0DC}"/>
              </a:ext>
            </a:extLst>
          </p:cNvPr>
          <p:cNvPicPr>
            <a:picLocks noChangeAspect="1" noChangeArrowheads="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750587" y="3726807"/>
            <a:ext cx="956019" cy="28481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xbox one logo png">
            <a:extLst>
              <a:ext uri="{FF2B5EF4-FFF2-40B4-BE49-F238E27FC236}">
                <a16:creationId xmlns:a16="http://schemas.microsoft.com/office/drawing/2014/main" id="{3F6C2E80-4213-4AD2-8A08-8EA3D4738351}"/>
              </a:ext>
            </a:extLst>
          </p:cNvPr>
          <p:cNvPicPr>
            <a:picLocks noChangeAspect="1" noChangeArrowheads="1"/>
          </p:cNvPicPr>
          <p:nvPr/>
        </p:nvPicPr>
        <p:blipFill>
          <a:blip r:embed="rId1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763185" y="3748156"/>
            <a:ext cx="976544" cy="20073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amazon fire tv logo png">
            <a:extLst>
              <a:ext uri="{FF2B5EF4-FFF2-40B4-BE49-F238E27FC236}">
                <a16:creationId xmlns:a16="http://schemas.microsoft.com/office/drawing/2014/main" id="{3FBA1737-A909-4C6E-A9C6-C0B2E71312B9}"/>
              </a:ext>
            </a:extLst>
          </p:cNvPr>
          <p:cNvPicPr>
            <a:picLocks noChangeAspect="1" noChangeArrowheads="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495287" y="1901526"/>
            <a:ext cx="1462425" cy="30787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apple tv logo png">
            <a:extLst>
              <a:ext uri="{FF2B5EF4-FFF2-40B4-BE49-F238E27FC236}">
                <a16:creationId xmlns:a16="http://schemas.microsoft.com/office/drawing/2014/main" id="{DA35B883-C4C3-4F69-8B8B-2C43EE4AEB91}"/>
              </a:ext>
            </a:extLst>
          </p:cNvPr>
          <p:cNvPicPr>
            <a:picLocks noChangeAspect="1" noChangeArrowheads="1"/>
          </p:cNvPicPr>
          <p:nvPr/>
        </p:nvPicPr>
        <p:blipFill>
          <a:blip r:embed="rId1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585320" y="2265989"/>
            <a:ext cx="655718" cy="34994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chromecast logo png">
            <a:extLst>
              <a:ext uri="{FF2B5EF4-FFF2-40B4-BE49-F238E27FC236}">
                <a16:creationId xmlns:a16="http://schemas.microsoft.com/office/drawing/2014/main" id="{CA4E6284-884F-4AAC-A17C-8A3C032CC46A}"/>
              </a:ext>
            </a:extLst>
          </p:cNvPr>
          <p:cNvPicPr>
            <a:picLocks noChangeAspect="1" noChangeArrowheads="1"/>
          </p:cNvPicPr>
          <p:nvPr/>
        </p:nvPicPr>
        <p:blipFill>
          <a:blip r:embed="rId1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29041" y="1838045"/>
            <a:ext cx="1663441" cy="31478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nexus player logo png">
            <a:extLst>
              <a:ext uri="{FF2B5EF4-FFF2-40B4-BE49-F238E27FC236}">
                <a16:creationId xmlns:a16="http://schemas.microsoft.com/office/drawing/2014/main" id="{304D63A5-7A57-4F41-979B-0DF2BF5E6488}"/>
              </a:ext>
            </a:extLst>
          </p:cNvPr>
          <p:cNvPicPr>
            <a:picLocks noChangeAspect="1" noChangeArrowheads="1"/>
          </p:cNvPicPr>
          <p:nvPr/>
        </p:nvPicPr>
        <p:blipFill rotWithShape="1">
          <a:blip r:embed="rId1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6251420" y="2265995"/>
            <a:ext cx="1344231" cy="349938"/>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roku logo png">
            <a:extLst>
              <a:ext uri="{FF2B5EF4-FFF2-40B4-BE49-F238E27FC236}">
                <a16:creationId xmlns:a16="http://schemas.microsoft.com/office/drawing/2014/main" id="{69ED8F1D-5F11-4357-854C-8E47A7A0E421}"/>
              </a:ext>
            </a:extLst>
          </p:cNvPr>
          <p:cNvPicPr>
            <a:picLocks noChangeAspect="1" noChangeArrowheads="1"/>
          </p:cNvPicPr>
          <p:nvPr/>
        </p:nvPicPr>
        <p:blipFill>
          <a:blip r:embed="rId1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72274" y="2235271"/>
            <a:ext cx="1118586" cy="34722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tivo logo png">
            <a:extLst>
              <a:ext uri="{FF2B5EF4-FFF2-40B4-BE49-F238E27FC236}">
                <a16:creationId xmlns:a16="http://schemas.microsoft.com/office/drawing/2014/main" id="{3E3E394C-8647-459B-8ABF-5A0A72D0BF7E}"/>
              </a:ext>
            </a:extLst>
          </p:cNvPr>
          <p:cNvPicPr>
            <a:picLocks noChangeAspect="1" noChangeArrowheads="1"/>
          </p:cNvPicPr>
          <p:nvPr/>
        </p:nvPicPr>
        <p:blipFill>
          <a:blip r:embed="rId19"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597441" y="2744298"/>
            <a:ext cx="1462425" cy="43060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western digital logo png">
            <a:extLst>
              <a:ext uri="{FF2B5EF4-FFF2-40B4-BE49-F238E27FC236}">
                <a16:creationId xmlns:a16="http://schemas.microsoft.com/office/drawing/2014/main" id="{4230C8E3-57FD-4BFC-BF98-3733B6FBD147}"/>
              </a:ext>
            </a:extLst>
          </p:cNvPr>
          <p:cNvPicPr>
            <a:picLocks noChangeAspect="1" noChangeArrowheads="1"/>
          </p:cNvPicPr>
          <p:nvPr/>
        </p:nvPicPr>
        <p:blipFill>
          <a:blip r:embed="rId20"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180054" y="2729100"/>
            <a:ext cx="1462425" cy="40216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3A3AEB6-6EAE-463B-BDA5-D353C9B0D42B}"/>
              </a:ext>
            </a:extLst>
          </p:cNvPr>
          <p:cNvSpPr txBox="1"/>
          <p:nvPr/>
        </p:nvSpPr>
        <p:spPr>
          <a:xfrm>
            <a:off x="5450900" y="1457237"/>
            <a:ext cx="3427304" cy="338554"/>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Internet Streaming Players</a:t>
            </a:r>
          </a:p>
        </p:txBody>
      </p:sp>
      <p:sp>
        <p:nvSpPr>
          <p:cNvPr id="29" name="TextBox 28">
            <a:extLst>
              <a:ext uri="{FF2B5EF4-FFF2-40B4-BE49-F238E27FC236}">
                <a16:creationId xmlns:a16="http://schemas.microsoft.com/office/drawing/2014/main" id="{6283AFD9-6091-4A60-B5BE-8D38B81EE32D}"/>
              </a:ext>
            </a:extLst>
          </p:cNvPr>
          <p:cNvSpPr txBox="1"/>
          <p:nvPr/>
        </p:nvSpPr>
        <p:spPr>
          <a:xfrm>
            <a:off x="5450903" y="3243129"/>
            <a:ext cx="3427300" cy="338554"/>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Game Consoles</a:t>
            </a:r>
          </a:p>
        </p:txBody>
      </p:sp>
      <p:sp>
        <p:nvSpPr>
          <p:cNvPr id="30" name="TextBox 29">
            <a:extLst>
              <a:ext uri="{FF2B5EF4-FFF2-40B4-BE49-F238E27FC236}">
                <a16:creationId xmlns:a16="http://schemas.microsoft.com/office/drawing/2014/main" id="{B61750A0-5C58-4FC3-9295-36376F8F50D7}"/>
              </a:ext>
            </a:extLst>
          </p:cNvPr>
          <p:cNvSpPr txBox="1"/>
          <p:nvPr/>
        </p:nvSpPr>
        <p:spPr>
          <a:xfrm>
            <a:off x="5451607" y="4167888"/>
            <a:ext cx="3411801" cy="338554"/>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Connected TVs</a:t>
            </a:r>
          </a:p>
        </p:txBody>
      </p:sp>
      <p:sp>
        <p:nvSpPr>
          <p:cNvPr id="31" name="TextBox 30">
            <a:extLst>
              <a:ext uri="{FF2B5EF4-FFF2-40B4-BE49-F238E27FC236}">
                <a16:creationId xmlns:a16="http://schemas.microsoft.com/office/drawing/2014/main" id="{E4E8E387-7DC9-4616-837E-E97A433287D8}"/>
              </a:ext>
            </a:extLst>
          </p:cNvPr>
          <p:cNvSpPr txBox="1"/>
          <p:nvPr/>
        </p:nvSpPr>
        <p:spPr>
          <a:xfrm>
            <a:off x="285542" y="1075678"/>
            <a:ext cx="4872986" cy="369332"/>
          </a:xfrm>
          <a:prstGeom prst="rect">
            <a:avLst/>
          </a:prstGeom>
        </p:spPr>
        <p:txBody>
          <a:bodyPr wrap="square" rtlCol="0">
            <a:spAutoFit/>
          </a:bodyPr>
          <a:lstStyle>
            <a:defPPr>
              <a:defRPr lang="en-US"/>
            </a:defPPr>
            <a:lvl1pPr algn="ctr">
              <a:defRPr b="1" u="sng">
                <a:solidFill>
                  <a:schemeClr val="bg1">
                    <a:lumMod val="75000"/>
                  </a:schemeClr>
                </a:solidFill>
              </a:defRPr>
            </a:lvl1pPr>
          </a:lstStyle>
          <a:p>
            <a:r>
              <a:rPr lang="en-US" dirty="0"/>
              <a:t>Services</a:t>
            </a:r>
          </a:p>
        </p:txBody>
      </p:sp>
      <p:sp>
        <p:nvSpPr>
          <p:cNvPr id="32" name="TextBox 31">
            <a:extLst>
              <a:ext uri="{FF2B5EF4-FFF2-40B4-BE49-F238E27FC236}">
                <a16:creationId xmlns:a16="http://schemas.microsoft.com/office/drawing/2014/main" id="{5D3C9565-1556-43E1-AF3C-F56EA033A3C2}"/>
              </a:ext>
            </a:extLst>
          </p:cNvPr>
          <p:cNvSpPr txBox="1"/>
          <p:nvPr/>
        </p:nvSpPr>
        <p:spPr>
          <a:xfrm>
            <a:off x="285542" y="5074111"/>
            <a:ext cx="4862563" cy="500137"/>
          </a:xfrm>
          <a:prstGeom prst="rect">
            <a:avLst/>
          </a:prstGeom>
          <a:solidFill>
            <a:schemeClr val="accent3">
              <a:lumMod val="40000"/>
              <a:lumOff val="60000"/>
            </a:schemeClr>
          </a:solidFill>
          <a:ln w="28575">
            <a:solidFill>
              <a:schemeClr val="tx1"/>
            </a:solidFill>
          </a:ln>
        </p:spPr>
        <p:txBody>
          <a:bodyPr wrap="square" rtlCol="0">
            <a:spAutoFit/>
          </a:bodyPr>
          <a:lstStyle/>
          <a:p>
            <a:pPr algn="ctr"/>
            <a:r>
              <a:rPr lang="en-US" sz="1600" b="1" u="sng" dirty="0" err="1"/>
              <a:t>vMVPDs</a:t>
            </a:r>
            <a:endParaRPr lang="en-US" sz="1600" b="1" u="sng" dirty="0"/>
          </a:p>
          <a:p>
            <a:pPr algn="ctr"/>
            <a:r>
              <a:rPr lang="en-US" sz="1000" dirty="0"/>
              <a:t>(subscription with ad-supported nets)</a:t>
            </a:r>
          </a:p>
        </p:txBody>
      </p:sp>
      <p:pic>
        <p:nvPicPr>
          <p:cNvPr id="5" name="Picture 4" descr="Image result for directv now png">
            <a:extLst>
              <a:ext uri="{FF2B5EF4-FFF2-40B4-BE49-F238E27FC236}">
                <a16:creationId xmlns:a16="http://schemas.microsoft.com/office/drawing/2014/main" id="{E05ECF4E-2668-4F9B-88D0-7AA50450FE30}"/>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333680" y="5696255"/>
            <a:ext cx="451075" cy="2585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fubotv png">
            <a:extLst>
              <a:ext uri="{FF2B5EF4-FFF2-40B4-BE49-F238E27FC236}">
                <a16:creationId xmlns:a16="http://schemas.microsoft.com/office/drawing/2014/main" id="{37D35533-1049-4E16-B8A7-8B8F97C319D6}"/>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1537264" y="5716073"/>
            <a:ext cx="631128" cy="2082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hulu with live tv png">
            <a:extLst>
              <a:ext uri="{FF2B5EF4-FFF2-40B4-BE49-F238E27FC236}">
                <a16:creationId xmlns:a16="http://schemas.microsoft.com/office/drawing/2014/main" id="{16527F27-190F-4FD7-9CA3-4781C34E7F23}"/>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829331" y="5716073"/>
            <a:ext cx="647954" cy="213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playstation vue png">
            <a:extLst>
              <a:ext uri="{FF2B5EF4-FFF2-40B4-BE49-F238E27FC236}">
                <a16:creationId xmlns:a16="http://schemas.microsoft.com/office/drawing/2014/main" id="{F0ADE69A-E022-4F0F-9B82-0DBC7AB56E05}"/>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3575091" y="5748920"/>
            <a:ext cx="1112710" cy="16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sling tv png">
            <a:extLst>
              <a:ext uri="{FF2B5EF4-FFF2-40B4-BE49-F238E27FC236}">
                <a16:creationId xmlns:a16="http://schemas.microsoft.com/office/drawing/2014/main" id="{F9E4C0AF-4C22-447E-B712-283C6D9F9E87}"/>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2973557" y="5693083"/>
            <a:ext cx="493769" cy="2617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B8E9679-F809-4CF5-9DD1-715826BE6645}"/>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751068" y="5627931"/>
            <a:ext cx="353102" cy="353102"/>
          </a:xfrm>
          <a:prstGeom prst="rect">
            <a:avLst/>
          </a:prstGeom>
          <a:noFill/>
        </p:spPr>
      </p:pic>
      <p:pic>
        <p:nvPicPr>
          <p:cNvPr id="15" name="Picture 14" descr="Image result for youtube tv png">
            <a:extLst>
              <a:ext uri="{FF2B5EF4-FFF2-40B4-BE49-F238E27FC236}">
                <a16:creationId xmlns:a16="http://schemas.microsoft.com/office/drawing/2014/main" id="{0565A939-CF0C-4E1A-844A-5CAD4133270A}"/>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2191389" y="5732155"/>
            <a:ext cx="753413" cy="2040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F8B4BA8-E819-4F40-AC43-8EDC734E30C1}"/>
              </a:ext>
            </a:extLst>
          </p:cNvPr>
          <p:cNvPicPr>
            <a:picLocks noChangeAspect="1"/>
          </p:cNvPicPr>
          <p:nvPr/>
        </p:nvPicPr>
        <p:blipFill>
          <a:blip r:embed="rId2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5015" y="1826244"/>
            <a:ext cx="718469" cy="244466"/>
          </a:xfrm>
          <a:prstGeom prst="rect">
            <a:avLst/>
          </a:prstGeom>
          <a:noFill/>
        </p:spPr>
      </p:pic>
      <p:pic>
        <p:nvPicPr>
          <p:cNvPr id="17" name="Picture 16" descr="Image result for carbontv png">
            <a:extLst>
              <a:ext uri="{FF2B5EF4-FFF2-40B4-BE49-F238E27FC236}">
                <a16:creationId xmlns:a16="http://schemas.microsoft.com/office/drawing/2014/main" id="{B9C5B27D-1AEC-4A98-9933-95B0187AE498}"/>
              </a:ext>
            </a:extLst>
          </p:cNvPr>
          <p:cNvPicPr>
            <a:picLocks noChangeAspect="1" noChangeArrowheads="1"/>
          </p:cNvPicPr>
          <p:nvPr/>
        </p:nvPicPr>
        <p:blipFill rotWithShape="1">
          <a:blip r:embed="rId2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080712" y="1891028"/>
            <a:ext cx="818482" cy="1312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Image result for contv png">
            <a:extLst>
              <a:ext uri="{FF2B5EF4-FFF2-40B4-BE49-F238E27FC236}">
                <a16:creationId xmlns:a16="http://schemas.microsoft.com/office/drawing/2014/main" id="{2BAE41C6-A126-4492-9000-9FB3136C58E4}"/>
              </a:ext>
            </a:extLst>
          </p:cNvPr>
          <p:cNvPicPr>
            <a:picLocks noChangeAspect="1" noChangeArrowheads="1"/>
          </p:cNvPicPr>
          <p:nvPr/>
        </p:nvPicPr>
        <p:blipFill rotWithShape="1">
          <a:blip r:embed="rId30"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4549561" y="3015868"/>
            <a:ext cx="554609" cy="3735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0" descr="Image result for crackle png">
            <a:extLst>
              <a:ext uri="{FF2B5EF4-FFF2-40B4-BE49-F238E27FC236}">
                <a16:creationId xmlns:a16="http://schemas.microsoft.com/office/drawing/2014/main" id="{6A05C4AF-EA47-410D-B560-77692641E6AE}"/>
              </a:ext>
            </a:extLst>
          </p:cNvPr>
          <p:cNvPicPr>
            <a:picLocks noChangeAspect="1" noChangeArrowheads="1"/>
          </p:cNvPicPr>
          <p:nvPr/>
        </p:nvPicPr>
        <p:blipFill>
          <a:blip r:embed="rId3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9482" y="2367191"/>
            <a:ext cx="760809" cy="1475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Image result for crunchyroll png">
            <a:extLst>
              <a:ext uri="{FF2B5EF4-FFF2-40B4-BE49-F238E27FC236}">
                <a16:creationId xmlns:a16="http://schemas.microsoft.com/office/drawing/2014/main" id="{F9F55933-7B8E-47F4-9C34-53B3F7EDD4A6}"/>
              </a:ext>
            </a:extLst>
          </p:cNvPr>
          <p:cNvPicPr>
            <a:picLocks noChangeAspect="1" noChangeArrowheads="1"/>
          </p:cNvPicPr>
          <p:nvPr/>
        </p:nvPicPr>
        <p:blipFill rotWithShape="1">
          <a:blip r:embed="rId3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4648385" y="1837573"/>
            <a:ext cx="463639" cy="4243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Image result for docurama png">
            <a:extLst>
              <a:ext uri="{FF2B5EF4-FFF2-40B4-BE49-F238E27FC236}">
                <a16:creationId xmlns:a16="http://schemas.microsoft.com/office/drawing/2014/main" id="{48AE67F6-FD8F-4C25-8070-D8592B690C34}"/>
              </a:ext>
            </a:extLst>
          </p:cNvPr>
          <p:cNvPicPr>
            <a:picLocks noChangeAspect="1" noChangeArrowheads="1"/>
          </p:cNvPicPr>
          <p:nvPr/>
        </p:nvPicPr>
        <p:blipFill>
          <a:blip r:embed="rId3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98360" y="2070711"/>
            <a:ext cx="579036" cy="25673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Image result for dove channel logo png">
            <a:extLst>
              <a:ext uri="{FF2B5EF4-FFF2-40B4-BE49-F238E27FC236}">
                <a16:creationId xmlns:a16="http://schemas.microsoft.com/office/drawing/2014/main" id="{86C2AD7D-911E-4E51-85E4-A0E380B59996}"/>
              </a:ext>
            </a:extLst>
          </p:cNvPr>
          <p:cNvPicPr>
            <a:picLocks noChangeAspect="1" noChangeArrowheads="1"/>
          </p:cNvPicPr>
          <p:nvPr/>
        </p:nvPicPr>
        <p:blipFill rotWithShape="1">
          <a:blip r:embed="rId34" cstate="screen">
            <a:duotone>
              <a:schemeClr val="bg2">
                <a:shade val="45000"/>
                <a:satMod val="135000"/>
              </a:schemeClr>
              <a:prstClr val="white"/>
            </a:duotone>
            <a:extLst>
              <a:ext uri="{28A0092B-C50C-407E-A947-70E740481C1C}">
                <a14:useLocalDpi xmlns:a14="http://schemas.microsoft.com/office/drawing/2010/main"/>
              </a:ext>
            </a:extLst>
          </a:blip>
          <a:srcRect t="20422" b="20931"/>
          <a:stretch/>
        </p:blipFill>
        <p:spPr bwMode="auto">
          <a:xfrm>
            <a:off x="4516081" y="2339534"/>
            <a:ext cx="582512" cy="28468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8" descr="Image result for dramafever png">
            <a:extLst>
              <a:ext uri="{FF2B5EF4-FFF2-40B4-BE49-F238E27FC236}">
                <a16:creationId xmlns:a16="http://schemas.microsoft.com/office/drawing/2014/main" id="{FA1FFD81-2443-4D35-BF4B-C1A328DB609F}"/>
              </a:ext>
            </a:extLst>
          </p:cNvPr>
          <p:cNvPicPr>
            <a:picLocks noChangeAspect="1" noChangeArrowheads="1"/>
          </p:cNvPicPr>
          <p:nvPr/>
        </p:nvPicPr>
        <p:blipFill>
          <a:blip r:embed="rId3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76835" y="2099685"/>
            <a:ext cx="872721" cy="1756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0" descr="Image result for filmrise png">
            <a:extLst>
              <a:ext uri="{FF2B5EF4-FFF2-40B4-BE49-F238E27FC236}">
                <a16:creationId xmlns:a16="http://schemas.microsoft.com/office/drawing/2014/main" id="{3A8A63CB-4BA9-435C-860B-B3414D3794CD}"/>
              </a:ext>
            </a:extLst>
          </p:cNvPr>
          <p:cNvPicPr>
            <a:picLocks noChangeAspect="1" noChangeArrowheads="1"/>
          </p:cNvPicPr>
          <p:nvPr/>
        </p:nvPicPr>
        <p:blipFill rotWithShape="1">
          <a:blip r:embed="rId36"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1898339" y="2077725"/>
            <a:ext cx="558537" cy="1853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153F486-1E00-484B-BD76-21B17F1DBDF4}"/>
              </a:ext>
            </a:extLst>
          </p:cNvPr>
          <p:cNvPicPr>
            <a:picLocks noChangeAspect="1"/>
          </p:cNvPicPr>
          <p:nvPr/>
        </p:nvPicPr>
        <p:blipFill rotWithShape="1">
          <a:blip r:embed="rId3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005779" y="1883572"/>
            <a:ext cx="970474" cy="171411"/>
          </a:xfrm>
          <a:prstGeom prst="rect">
            <a:avLst/>
          </a:prstGeom>
          <a:noFill/>
        </p:spPr>
      </p:pic>
      <p:pic>
        <p:nvPicPr>
          <p:cNvPr id="34" name="Picture 32" descr="Related image">
            <a:extLst>
              <a:ext uri="{FF2B5EF4-FFF2-40B4-BE49-F238E27FC236}">
                <a16:creationId xmlns:a16="http://schemas.microsoft.com/office/drawing/2014/main" id="{8EABBAA1-372A-4B98-A792-A1327F997929}"/>
              </a:ext>
            </a:extLst>
          </p:cNvPr>
          <p:cNvPicPr>
            <a:picLocks noChangeAspect="1" noChangeArrowheads="1"/>
          </p:cNvPicPr>
          <p:nvPr/>
        </p:nvPicPr>
        <p:blipFill rotWithShape="1">
          <a:blip r:embed="rId38"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4683857" y="2668556"/>
            <a:ext cx="392694" cy="33855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34ED7882-B007-48CC-B9BD-F0F00DEF86F3}"/>
              </a:ext>
            </a:extLst>
          </p:cNvPr>
          <p:cNvSpPr txBox="1"/>
          <p:nvPr/>
        </p:nvSpPr>
        <p:spPr>
          <a:xfrm>
            <a:off x="276664" y="1458715"/>
            <a:ext cx="4872986" cy="338554"/>
          </a:xfrm>
          <a:prstGeom prst="rect">
            <a:avLst/>
          </a:prstGeom>
          <a:solidFill>
            <a:schemeClr val="bg1">
              <a:lumMod val="95000"/>
            </a:schemeClr>
          </a:solidFill>
          <a:ln w="28575">
            <a:solidFill>
              <a:schemeClr val="bg1">
                <a:lumMod val="75000"/>
              </a:schemeClr>
            </a:solidFill>
          </a:ln>
        </p:spPr>
        <p:txBody>
          <a:bodyPr wrap="square" rtlCol="0">
            <a:spAutoFit/>
          </a:bodyPr>
          <a:lstStyle>
            <a:defPPr>
              <a:defRPr lang="en-US"/>
            </a:defPPr>
            <a:lvl1pPr algn="ctr">
              <a:defRPr sz="1600" b="1" u="sng">
                <a:solidFill>
                  <a:schemeClr val="bg1">
                    <a:lumMod val="75000"/>
                  </a:schemeClr>
                </a:solidFill>
              </a:defRPr>
            </a:lvl1pPr>
          </a:lstStyle>
          <a:p>
            <a:r>
              <a:rPr lang="en-US" dirty="0"/>
              <a:t>Ad-Supported OTT Aggregators</a:t>
            </a:r>
          </a:p>
        </p:txBody>
      </p:sp>
      <p:pic>
        <p:nvPicPr>
          <p:cNvPr id="35" name="Picture 34" descr="Image result for google play png">
            <a:extLst>
              <a:ext uri="{FF2B5EF4-FFF2-40B4-BE49-F238E27FC236}">
                <a16:creationId xmlns:a16="http://schemas.microsoft.com/office/drawing/2014/main" id="{C19CC5DF-4284-4C62-B35B-1B9AC480550A}"/>
              </a:ext>
            </a:extLst>
          </p:cNvPr>
          <p:cNvPicPr>
            <a:picLocks noChangeAspect="1" noChangeArrowheads="1"/>
          </p:cNvPicPr>
          <p:nvPr/>
        </p:nvPicPr>
        <p:blipFill>
          <a:blip r:embed="rId39"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62857" y="2344921"/>
            <a:ext cx="1118586" cy="2567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B12D868C-9315-412F-BD54-D0FA13BF637D}"/>
              </a:ext>
            </a:extLst>
          </p:cNvPr>
          <p:cNvPicPr>
            <a:picLocks noChangeAspect="1"/>
          </p:cNvPicPr>
          <p:nvPr/>
        </p:nvPicPr>
        <p:blipFill>
          <a:blip r:embed="rId4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481119" y="2398984"/>
            <a:ext cx="970474" cy="178519"/>
          </a:xfrm>
          <a:prstGeom prst="rect">
            <a:avLst/>
          </a:prstGeom>
          <a:noFill/>
        </p:spPr>
      </p:pic>
      <p:pic>
        <p:nvPicPr>
          <p:cNvPr id="37" name="Picture 36">
            <a:extLst>
              <a:ext uri="{FF2B5EF4-FFF2-40B4-BE49-F238E27FC236}">
                <a16:creationId xmlns:a16="http://schemas.microsoft.com/office/drawing/2014/main" id="{15E9D903-770D-450F-AFD3-1CB999906CE3}"/>
              </a:ext>
            </a:extLst>
          </p:cNvPr>
          <p:cNvPicPr>
            <a:picLocks noChangeAspect="1"/>
          </p:cNvPicPr>
          <p:nvPr/>
        </p:nvPicPr>
        <p:blipFill>
          <a:blip r:embed="rId41"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73217" y="2599372"/>
            <a:ext cx="288832" cy="288832"/>
          </a:xfrm>
          <a:prstGeom prst="rect">
            <a:avLst/>
          </a:prstGeom>
          <a:noFill/>
        </p:spPr>
      </p:pic>
      <p:pic>
        <p:nvPicPr>
          <p:cNvPr id="38" name="Picture 36" descr="Image result for ora tv png">
            <a:extLst>
              <a:ext uri="{FF2B5EF4-FFF2-40B4-BE49-F238E27FC236}">
                <a16:creationId xmlns:a16="http://schemas.microsoft.com/office/drawing/2014/main" id="{0B2AC97D-3DD6-4CED-B396-0AA25629CE0C}"/>
              </a:ext>
            </a:extLst>
          </p:cNvPr>
          <p:cNvPicPr>
            <a:picLocks noChangeAspect="1" noChangeArrowheads="1"/>
          </p:cNvPicPr>
          <p:nvPr/>
        </p:nvPicPr>
        <p:blipFill rotWithShape="1">
          <a:blip r:embed="rId4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3034214" y="1815329"/>
            <a:ext cx="641151" cy="3453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97935759-4208-4381-9CF4-91CA67D33ADF}"/>
              </a:ext>
            </a:extLst>
          </p:cNvPr>
          <p:cNvPicPr>
            <a:picLocks noChangeAspect="1"/>
          </p:cNvPicPr>
          <p:nvPr/>
        </p:nvPicPr>
        <p:blipFill rotWithShape="1">
          <a:blip r:embed="rId4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30139" y="2572089"/>
            <a:ext cx="337327" cy="331294"/>
          </a:xfrm>
          <a:prstGeom prst="rect">
            <a:avLst/>
          </a:prstGeom>
          <a:noFill/>
        </p:spPr>
      </p:pic>
      <p:pic>
        <p:nvPicPr>
          <p:cNvPr id="40" name="Picture 39">
            <a:extLst>
              <a:ext uri="{FF2B5EF4-FFF2-40B4-BE49-F238E27FC236}">
                <a16:creationId xmlns:a16="http://schemas.microsoft.com/office/drawing/2014/main" id="{214108BA-6A65-4B41-A5D6-3C34B07BECA0}"/>
              </a:ext>
            </a:extLst>
          </p:cNvPr>
          <p:cNvPicPr>
            <a:picLocks noChangeAspect="1"/>
          </p:cNvPicPr>
          <p:nvPr/>
        </p:nvPicPr>
        <p:blipFill rotWithShape="1">
          <a:blip r:embed="rId44"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192159" y="1868521"/>
            <a:ext cx="407105" cy="349921"/>
          </a:xfrm>
          <a:prstGeom prst="rect">
            <a:avLst/>
          </a:prstGeom>
          <a:noFill/>
        </p:spPr>
      </p:pic>
      <p:pic>
        <p:nvPicPr>
          <p:cNvPr id="41" name="Picture 38" descr="Image result for pluto.tv png">
            <a:extLst>
              <a:ext uri="{FF2B5EF4-FFF2-40B4-BE49-F238E27FC236}">
                <a16:creationId xmlns:a16="http://schemas.microsoft.com/office/drawing/2014/main" id="{A09FBF53-2DEA-40E4-BC90-9498F78926BB}"/>
              </a:ext>
            </a:extLst>
          </p:cNvPr>
          <p:cNvPicPr>
            <a:picLocks noChangeAspect="1" noChangeArrowheads="1"/>
          </p:cNvPicPr>
          <p:nvPr/>
        </p:nvPicPr>
        <p:blipFill>
          <a:blip r:embed="rId4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14647" y="2614047"/>
            <a:ext cx="422617" cy="4226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9BBE0022-2ABA-4FE9-BBFB-90B7D0DECA0F}"/>
              </a:ext>
            </a:extLst>
          </p:cNvPr>
          <p:cNvPicPr>
            <a:picLocks noChangeAspect="1"/>
          </p:cNvPicPr>
          <p:nvPr/>
        </p:nvPicPr>
        <p:blipFill rotWithShape="1">
          <a:blip r:embed="rId46"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522963" y="2626387"/>
            <a:ext cx="1316650" cy="218511"/>
          </a:xfrm>
          <a:prstGeom prst="rect">
            <a:avLst/>
          </a:prstGeom>
          <a:noFill/>
        </p:spPr>
      </p:pic>
      <p:pic>
        <p:nvPicPr>
          <p:cNvPr id="1064" name="Picture 40" descr="Image result for rakuten viki png">
            <a:extLst>
              <a:ext uri="{FF2B5EF4-FFF2-40B4-BE49-F238E27FC236}">
                <a16:creationId xmlns:a16="http://schemas.microsoft.com/office/drawing/2014/main" id="{9F031F40-4C2D-4ABB-A94E-970EE071B14F}"/>
              </a:ext>
            </a:extLst>
          </p:cNvPr>
          <p:cNvPicPr>
            <a:picLocks noChangeAspect="1" noChangeArrowheads="1"/>
          </p:cNvPicPr>
          <p:nvPr/>
        </p:nvPicPr>
        <p:blipFill rotWithShape="1">
          <a:blip r:embed="rId47" cstate="screen">
            <a:duotone>
              <a:schemeClr val="bg2">
                <a:shade val="45000"/>
                <a:satMod val="135000"/>
              </a:schemeClr>
              <a:prstClr val="white"/>
            </a:duotone>
            <a:extLst>
              <a:ext uri="{28A0092B-C50C-407E-A947-70E740481C1C}">
                <a14:useLocalDpi xmlns:a14="http://schemas.microsoft.com/office/drawing/2010/main"/>
              </a:ext>
            </a:extLst>
          </a:blip>
          <a:srcRect l="15971" t="26788" r="15654" b="25049"/>
          <a:stretch/>
        </p:blipFill>
        <p:spPr bwMode="auto">
          <a:xfrm>
            <a:off x="1598692" y="2916604"/>
            <a:ext cx="1185395" cy="16163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red bull tv png">
            <a:extLst>
              <a:ext uri="{FF2B5EF4-FFF2-40B4-BE49-F238E27FC236}">
                <a16:creationId xmlns:a16="http://schemas.microsoft.com/office/drawing/2014/main" id="{7922A4DF-80FF-4260-94F8-87F57155C292}"/>
              </a:ext>
            </a:extLst>
          </p:cNvPr>
          <p:cNvPicPr>
            <a:picLocks noChangeAspect="1" noChangeArrowheads="1"/>
          </p:cNvPicPr>
          <p:nvPr/>
        </p:nvPicPr>
        <p:blipFill>
          <a:blip r:embed="rId4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848107" y="2733217"/>
            <a:ext cx="554609" cy="36415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1D83EA9C-E22A-4126-BC0D-C5B46536AA6D}"/>
              </a:ext>
            </a:extLst>
          </p:cNvPr>
          <p:cNvSpPr txBox="1"/>
          <p:nvPr/>
        </p:nvSpPr>
        <p:spPr>
          <a:xfrm>
            <a:off x="285541" y="3450188"/>
            <a:ext cx="4862569" cy="338554"/>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Non-Authenticated Ad-Supported TV</a:t>
            </a:r>
            <a:endParaRPr lang="en-US" sz="1000" dirty="0">
              <a:solidFill>
                <a:schemeClr val="bg1">
                  <a:lumMod val="75000"/>
                </a:schemeClr>
              </a:solidFill>
            </a:endParaRPr>
          </a:p>
        </p:txBody>
      </p:sp>
      <p:pic>
        <p:nvPicPr>
          <p:cNvPr id="1068" name="Picture 44" descr="Image result for reelhouse png">
            <a:extLst>
              <a:ext uri="{FF2B5EF4-FFF2-40B4-BE49-F238E27FC236}">
                <a16:creationId xmlns:a16="http://schemas.microsoft.com/office/drawing/2014/main" id="{BE33B21B-5D99-4C1C-A0B8-70EF3389766D}"/>
              </a:ext>
            </a:extLst>
          </p:cNvPr>
          <p:cNvPicPr>
            <a:picLocks noChangeAspect="1" noChangeArrowheads="1"/>
          </p:cNvPicPr>
          <p:nvPr/>
        </p:nvPicPr>
        <p:blipFill>
          <a:blip r:embed="rId49"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48769" y="3021037"/>
            <a:ext cx="609078" cy="15227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shout! Factory TV png">
            <a:extLst>
              <a:ext uri="{FF2B5EF4-FFF2-40B4-BE49-F238E27FC236}">
                <a16:creationId xmlns:a16="http://schemas.microsoft.com/office/drawing/2014/main" id="{5CF5A872-A832-4657-8BD4-DE3CD438EC36}"/>
              </a:ext>
            </a:extLst>
          </p:cNvPr>
          <p:cNvPicPr>
            <a:picLocks noChangeAspect="1" noChangeArrowheads="1"/>
          </p:cNvPicPr>
          <p:nvPr/>
        </p:nvPicPr>
        <p:blipFill>
          <a:blip r:embed="rId50"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51593" y="2755795"/>
            <a:ext cx="504734" cy="368035"/>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snagfilms png">
            <a:extLst>
              <a:ext uri="{FF2B5EF4-FFF2-40B4-BE49-F238E27FC236}">
                <a16:creationId xmlns:a16="http://schemas.microsoft.com/office/drawing/2014/main" id="{B8204762-CAD8-42AE-AC65-7B7E3AF441FB}"/>
              </a:ext>
            </a:extLst>
          </p:cNvPr>
          <p:cNvPicPr>
            <a:picLocks noChangeAspect="1" noChangeArrowheads="1"/>
          </p:cNvPicPr>
          <p:nvPr/>
        </p:nvPicPr>
        <p:blipFill>
          <a:blip r:embed="rId5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56876" y="3188906"/>
            <a:ext cx="842487" cy="2106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FBA1C7E2-CB7A-405C-ADC9-4AF5B5A8541F}"/>
              </a:ext>
            </a:extLst>
          </p:cNvPr>
          <p:cNvPicPr>
            <a:picLocks noChangeAspect="1"/>
          </p:cNvPicPr>
          <p:nvPr/>
        </p:nvPicPr>
        <p:blipFill>
          <a:blip r:embed="rId5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910207" y="3140468"/>
            <a:ext cx="504734" cy="226014"/>
          </a:xfrm>
          <a:prstGeom prst="rect">
            <a:avLst/>
          </a:prstGeom>
          <a:noFill/>
        </p:spPr>
      </p:pic>
      <p:pic>
        <p:nvPicPr>
          <p:cNvPr id="1074" name="Picture 50" descr="Image result for TED talk tv png">
            <a:extLst>
              <a:ext uri="{FF2B5EF4-FFF2-40B4-BE49-F238E27FC236}">
                <a16:creationId xmlns:a16="http://schemas.microsoft.com/office/drawing/2014/main" id="{3244E73A-48E2-48EB-8153-0532963C1CCE}"/>
              </a:ext>
            </a:extLst>
          </p:cNvPr>
          <p:cNvPicPr>
            <a:picLocks noChangeAspect="1" noChangeArrowheads="1"/>
          </p:cNvPicPr>
          <p:nvPr/>
        </p:nvPicPr>
        <p:blipFill>
          <a:blip r:embed="rId5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8919" y="2938117"/>
            <a:ext cx="461638" cy="16966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B5F8E2F3-51CE-4838-8ABC-A626151015B3}"/>
              </a:ext>
            </a:extLst>
          </p:cNvPr>
          <p:cNvPicPr>
            <a:picLocks noChangeAspect="1"/>
          </p:cNvPicPr>
          <p:nvPr/>
        </p:nvPicPr>
        <p:blipFill rotWithShape="1">
          <a:blip r:embed="rId54"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941691" y="3077393"/>
            <a:ext cx="524000" cy="308738"/>
          </a:xfrm>
          <a:prstGeom prst="rect">
            <a:avLst/>
          </a:prstGeom>
          <a:noFill/>
        </p:spPr>
      </p:pic>
      <p:pic>
        <p:nvPicPr>
          <p:cNvPr id="1076" name="Picture 52" descr="Image result for toon goggles png">
            <a:extLst>
              <a:ext uri="{FF2B5EF4-FFF2-40B4-BE49-F238E27FC236}">
                <a16:creationId xmlns:a16="http://schemas.microsoft.com/office/drawing/2014/main" id="{F2CCE1B5-8A55-493D-8C42-1E902905E71E}"/>
              </a:ext>
            </a:extLst>
          </p:cNvPr>
          <p:cNvPicPr>
            <a:picLocks noChangeAspect="1" noChangeArrowheads="1"/>
          </p:cNvPicPr>
          <p:nvPr/>
        </p:nvPicPr>
        <p:blipFill>
          <a:blip r:embed="rId5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97750" y="2335127"/>
            <a:ext cx="958264" cy="340184"/>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tubi tv png">
            <a:extLst>
              <a:ext uri="{FF2B5EF4-FFF2-40B4-BE49-F238E27FC236}">
                <a16:creationId xmlns:a16="http://schemas.microsoft.com/office/drawing/2014/main" id="{D1CDAD1A-96B9-42E8-8EE7-6D86E4757B31}"/>
              </a:ext>
            </a:extLst>
          </p:cNvPr>
          <p:cNvPicPr>
            <a:picLocks noChangeAspect="1" noChangeArrowheads="1"/>
          </p:cNvPicPr>
          <p:nvPr/>
        </p:nvPicPr>
        <p:blipFill>
          <a:blip r:embed="rId5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33259" y="2607496"/>
            <a:ext cx="750131" cy="25004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Image result for viewster tv png">
            <a:extLst>
              <a:ext uri="{FF2B5EF4-FFF2-40B4-BE49-F238E27FC236}">
                <a16:creationId xmlns:a16="http://schemas.microsoft.com/office/drawing/2014/main" id="{4AAD9347-161A-4356-8B26-5DC3F7AE1BBB}"/>
              </a:ext>
            </a:extLst>
          </p:cNvPr>
          <p:cNvPicPr>
            <a:picLocks noChangeAspect="1" noChangeArrowheads="1"/>
          </p:cNvPicPr>
          <p:nvPr/>
        </p:nvPicPr>
        <p:blipFill>
          <a:blip r:embed="rId5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48919" y="3123830"/>
            <a:ext cx="933464" cy="23482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E8ECD05F-6A5B-46D3-8D97-276A9EE4D01E}"/>
              </a:ext>
            </a:extLst>
          </p:cNvPr>
          <p:cNvPicPr>
            <a:picLocks noChangeAspect="1"/>
          </p:cNvPicPr>
          <p:nvPr/>
        </p:nvPicPr>
        <p:blipFill rotWithShape="1">
          <a:blip r:embed="rId58"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816697" y="1848615"/>
            <a:ext cx="310673" cy="469752"/>
          </a:xfrm>
          <a:prstGeom prst="rect">
            <a:avLst/>
          </a:prstGeom>
          <a:noFill/>
        </p:spPr>
      </p:pic>
      <p:pic>
        <p:nvPicPr>
          <p:cNvPr id="1082" name="Picture 58" descr="Image result for vudu movies on us png">
            <a:extLst>
              <a:ext uri="{FF2B5EF4-FFF2-40B4-BE49-F238E27FC236}">
                <a16:creationId xmlns:a16="http://schemas.microsoft.com/office/drawing/2014/main" id="{5FCD2A33-FAA7-45AD-9FE1-99FA71E8BDF8}"/>
              </a:ext>
            </a:extLst>
          </p:cNvPr>
          <p:cNvPicPr>
            <a:picLocks noChangeAspect="1" noChangeArrowheads="1"/>
          </p:cNvPicPr>
          <p:nvPr/>
        </p:nvPicPr>
        <p:blipFill>
          <a:blip r:embed="rId59"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51338" y="3213749"/>
            <a:ext cx="552141" cy="152701"/>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watchable png">
            <a:extLst>
              <a:ext uri="{FF2B5EF4-FFF2-40B4-BE49-F238E27FC236}">
                <a16:creationId xmlns:a16="http://schemas.microsoft.com/office/drawing/2014/main" id="{B73C6C18-6467-4E1F-B7F6-7AAE762EBDEF}"/>
              </a:ext>
            </a:extLst>
          </p:cNvPr>
          <p:cNvPicPr>
            <a:picLocks noChangeAspect="1" noChangeArrowheads="1"/>
          </p:cNvPicPr>
          <p:nvPr/>
        </p:nvPicPr>
        <p:blipFill>
          <a:blip r:embed="rId60"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94700" y="2158449"/>
            <a:ext cx="1232633" cy="178519"/>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Image result for XiveTV png">
            <a:extLst>
              <a:ext uri="{FF2B5EF4-FFF2-40B4-BE49-F238E27FC236}">
                <a16:creationId xmlns:a16="http://schemas.microsoft.com/office/drawing/2014/main" id="{5C796D5A-E525-4CEF-9EBE-F6E327537184}"/>
              </a:ext>
            </a:extLst>
          </p:cNvPr>
          <p:cNvPicPr>
            <a:picLocks noChangeAspect="1" noChangeArrowheads="1"/>
          </p:cNvPicPr>
          <p:nvPr/>
        </p:nvPicPr>
        <p:blipFill>
          <a:blip r:embed="rId6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0082" y="3143426"/>
            <a:ext cx="617534" cy="271715"/>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Image result for yahoo view png">
            <a:extLst>
              <a:ext uri="{FF2B5EF4-FFF2-40B4-BE49-F238E27FC236}">
                <a16:creationId xmlns:a16="http://schemas.microsoft.com/office/drawing/2014/main" id="{66A56A75-8274-430D-99A6-860EAF4D8639}"/>
              </a:ext>
            </a:extLst>
          </p:cNvPr>
          <p:cNvPicPr>
            <a:picLocks noChangeAspect="1" noChangeArrowheads="1"/>
          </p:cNvPicPr>
          <p:nvPr/>
        </p:nvPicPr>
        <p:blipFill rotWithShape="1">
          <a:blip r:embed="rId6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4064904" y="2909137"/>
            <a:ext cx="545849" cy="223799"/>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E803D104-CC6B-4D5B-957E-C329AF8E3371}"/>
              </a:ext>
            </a:extLst>
          </p:cNvPr>
          <p:cNvSpPr txBox="1"/>
          <p:nvPr/>
        </p:nvSpPr>
        <p:spPr>
          <a:xfrm>
            <a:off x="278142" y="4321679"/>
            <a:ext cx="4862569" cy="338554"/>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Subscription</a:t>
            </a:r>
            <a:r>
              <a:rPr lang="en-US" sz="1200" b="1" u="sng" dirty="0">
                <a:solidFill>
                  <a:schemeClr val="bg1">
                    <a:lumMod val="75000"/>
                  </a:schemeClr>
                </a:solidFill>
              </a:rPr>
              <a:t> (with “limited commercial” option)</a:t>
            </a:r>
          </a:p>
        </p:txBody>
      </p:sp>
      <p:pic>
        <p:nvPicPr>
          <p:cNvPr id="1090" name="Picture 66" descr="Image result for cbs all access png">
            <a:extLst>
              <a:ext uri="{FF2B5EF4-FFF2-40B4-BE49-F238E27FC236}">
                <a16:creationId xmlns:a16="http://schemas.microsoft.com/office/drawing/2014/main" id="{090367C2-9058-43FA-87E5-0010E71CF76C}"/>
              </a:ext>
            </a:extLst>
          </p:cNvPr>
          <p:cNvPicPr>
            <a:picLocks noChangeAspect="1" noChangeArrowheads="1"/>
          </p:cNvPicPr>
          <p:nvPr/>
        </p:nvPicPr>
        <p:blipFill>
          <a:blip r:embed="rId6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4505" y="4769715"/>
            <a:ext cx="2475430" cy="23035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 descr="Image result for hulu with live tv png">
            <a:extLst>
              <a:ext uri="{FF2B5EF4-FFF2-40B4-BE49-F238E27FC236}">
                <a16:creationId xmlns:a16="http://schemas.microsoft.com/office/drawing/2014/main" id="{51DCF790-ECD9-490F-95D1-A47FA0A3F7B9}"/>
              </a:ext>
            </a:extLst>
          </p:cNvPr>
          <p:cNvPicPr>
            <a:picLocks noChangeAspect="1" noChangeArrowheads="1"/>
          </p:cNvPicPr>
          <p:nvPr/>
        </p:nvPicPr>
        <p:blipFill>
          <a:blip r:embed="rId64"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88148" y="4707012"/>
            <a:ext cx="1111422" cy="316289"/>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Image result for abc png">
            <a:extLst>
              <a:ext uri="{FF2B5EF4-FFF2-40B4-BE49-F238E27FC236}">
                <a16:creationId xmlns:a16="http://schemas.microsoft.com/office/drawing/2014/main" id="{6D57E152-8038-46B1-BBF1-134E451D3C5E}"/>
              </a:ext>
            </a:extLst>
          </p:cNvPr>
          <p:cNvPicPr>
            <a:picLocks noChangeAspect="1" noChangeArrowheads="1"/>
          </p:cNvPicPr>
          <p:nvPr/>
        </p:nvPicPr>
        <p:blipFill>
          <a:blip r:embed="rId65"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35676" y="3834028"/>
            <a:ext cx="451569" cy="450630"/>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Image result for cbs png">
            <a:extLst>
              <a:ext uri="{FF2B5EF4-FFF2-40B4-BE49-F238E27FC236}">
                <a16:creationId xmlns:a16="http://schemas.microsoft.com/office/drawing/2014/main" id="{7B826AF2-E68E-4D16-8CD2-840BA7832376}"/>
              </a:ext>
            </a:extLst>
          </p:cNvPr>
          <p:cNvPicPr>
            <a:picLocks noChangeAspect="1" noChangeArrowheads="1"/>
          </p:cNvPicPr>
          <p:nvPr/>
        </p:nvPicPr>
        <p:blipFill>
          <a:blip r:embed="rId66"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25802" y="3915294"/>
            <a:ext cx="911526" cy="273458"/>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Image result for fox tv png">
            <a:extLst>
              <a:ext uri="{FF2B5EF4-FFF2-40B4-BE49-F238E27FC236}">
                <a16:creationId xmlns:a16="http://schemas.microsoft.com/office/drawing/2014/main" id="{A756B445-B77D-4E7B-805D-6D5BD6145EC6}"/>
              </a:ext>
            </a:extLst>
          </p:cNvPr>
          <p:cNvPicPr>
            <a:picLocks noChangeAspect="1" noChangeArrowheads="1"/>
          </p:cNvPicPr>
          <p:nvPr/>
        </p:nvPicPr>
        <p:blipFill>
          <a:blip r:embed="rId67"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93641" y="3923413"/>
            <a:ext cx="594713" cy="258105"/>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Image result for nbc tv png">
            <a:extLst>
              <a:ext uri="{FF2B5EF4-FFF2-40B4-BE49-F238E27FC236}">
                <a16:creationId xmlns:a16="http://schemas.microsoft.com/office/drawing/2014/main" id="{84787F3B-F423-4662-9354-A9EF7E79DAE5}"/>
              </a:ext>
            </a:extLst>
          </p:cNvPr>
          <p:cNvPicPr>
            <a:picLocks noChangeAspect="1" noChangeArrowheads="1"/>
          </p:cNvPicPr>
          <p:nvPr/>
        </p:nvPicPr>
        <p:blipFill>
          <a:blip r:embed="rId6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30949" y="3811885"/>
            <a:ext cx="496952" cy="480276"/>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Image result for pbs tv png">
            <a:extLst>
              <a:ext uri="{FF2B5EF4-FFF2-40B4-BE49-F238E27FC236}">
                <a16:creationId xmlns:a16="http://schemas.microsoft.com/office/drawing/2014/main" id="{EE11BB2A-9710-4D51-9DA2-1B30F2F48761}"/>
              </a:ext>
            </a:extLst>
          </p:cNvPr>
          <p:cNvPicPr>
            <a:picLocks noChangeAspect="1" noChangeArrowheads="1"/>
          </p:cNvPicPr>
          <p:nvPr/>
        </p:nvPicPr>
        <p:blipFill rotWithShape="1">
          <a:blip r:embed="rId69"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2963797" y="3909458"/>
            <a:ext cx="621437" cy="352803"/>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descr="Image result for telemundo logo png">
            <a:extLst>
              <a:ext uri="{FF2B5EF4-FFF2-40B4-BE49-F238E27FC236}">
                <a16:creationId xmlns:a16="http://schemas.microsoft.com/office/drawing/2014/main" id="{E08A67A5-5DC5-4584-A1DA-9E24C099C5B9}"/>
              </a:ext>
            </a:extLst>
          </p:cNvPr>
          <p:cNvPicPr>
            <a:picLocks noChangeAspect="1" noChangeArrowheads="1"/>
          </p:cNvPicPr>
          <p:nvPr/>
        </p:nvPicPr>
        <p:blipFill>
          <a:blip r:embed="rId70"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524439" y="3806730"/>
            <a:ext cx="522157" cy="494309"/>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Image result for The CW logo png">
            <a:extLst>
              <a:ext uri="{FF2B5EF4-FFF2-40B4-BE49-F238E27FC236}">
                <a16:creationId xmlns:a16="http://schemas.microsoft.com/office/drawing/2014/main" id="{9812B735-9A83-4ED3-BC87-17C5F3A64F72}"/>
              </a:ext>
            </a:extLst>
          </p:cNvPr>
          <p:cNvPicPr>
            <a:picLocks noChangeAspect="1" noChangeArrowheads="1"/>
          </p:cNvPicPr>
          <p:nvPr/>
        </p:nvPicPr>
        <p:blipFill>
          <a:blip r:embed="rId71"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92055" y="3918504"/>
            <a:ext cx="607209" cy="253004"/>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84" descr="Image result for univision tv logo png">
            <a:extLst>
              <a:ext uri="{FF2B5EF4-FFF2-40B4-BE49-F238E27FC236}">
                <a16:creationId xmlns:a16="http://schemas.microsoft.com/office/drawing/2014/main" id="{576928AE-D550-4F75-92CB-E08230878F61}"/>
              </a:ext>
            </a:extLst>
          </p:cNvPr>
          <p:cNvPicPr>
            <a:picLocks noChangeAspect="1" noChangeArrowheads="1"/>
          </p:cNvPicPr>
          <p:nvPr/>
        </p:nvPicPr>
        <p:blipFill>
          <a:blip r:embed="rId7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648385" y="3816846"/>
            <a:ext cx="387994" cy="484993"/>
          </a:xfrm>
          <a:prstGeom prst="rect">
            <a:avLst/>
          </a:prstGeom>
          <a:noFill/>
          <a:extLst>
            <a:ext uri="{909E8E84-426E-40DD-AFC4-6F175D3DCCD1}">
              <a14:hiddenFill xmlns:a14="http://schemas.microsoft.com/office/drawing/2010/main">
                <a:solidFill>
                  <a:srgbClr val="FFFFFF"/>
                </a:solidFill>
              </a14:hiddenFill>
            </a:ext>
          </a:extLst>
        </p:spPr>
      </p:pic>
      <p:sp>
        <p:nvSpPr>
          <p:cNvPr id="86" name="Text Placeholder 3">
            <a:extLst>
              <a:ext uri="{FF2B5EF4-FFF2-40B4-BE49-F238E27FC236}">
                <a16:creationId xmlns:a16="http://schemas.microsoft.com/office/drawing/2014/main" id="{D32204FE-D922-45CF-B899-AC0E1912B413}"/>
              </a:ext>
            </a:extLst>
          </p:cNvPr>
          <p:cNvSpPr txBox="1">
            <a:spLocks/>
          </p:cNvSpPr>
          <p:nvPr/>
        </p:nvSpPr>
        <p:spPr>
          <a:xfrm>
            <a:off x="230353" y="6568421"/>
            <a:ext cx="7422676" cy="20694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t>Source: 2017 SNL Kagan, a division of S&amp;P Global Market Intelligence.  Note: this chart does not include “authenticated” apps from TV networks or MVPDs.</a:t>
            </a:r>
          </a:p>
        </p:txBody>
      </p:sp>
      <p:sp>
        <p:nvSpPr>
          <p:cNvPr id="87" name="Text Placeholder 4">
            <a:extLst>
              <a:ext uri="{FF2B5EF4-FFF2-40B4-BE49-F238E27FC236}">
                <a16:creationId xmlns:a16="http://schemas.microsoft.com/office/drawing/2014/main" id="{086FC7CC-BCD9-418C-90F2-13079216B499}"/>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2473600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10FB015-1560-4F4B-ADCB-421F4B408CE9}"/>
              </a:ext>
            </a:extLst>
          </p:cNvPr>
          <p:cNvSpPr txBox="1"/>
          <p:nvPr/>
        </p:nvSpPr>
        <p:spPr>
          <a:xfrm>
            <a:off x="158318" y="387607"/>
            <a:ext cx="8763000" cy="892552"/>
          </a:xfrm>
          <a:prstGeom prst="rect">
            <a:avLst/>
          </a:prstGeom>
          <a:noFill/>
        </p:spPr>
        <p:txBody>
          <a:bodyPr wrap="square" rtlCol="0">
            <a:spAutoFit/>
          </a:bodyPr>
          <a:lstStyle/>
          <a:p>
            <a:pPr algn="ctr"/>
            <a:r>
              <a:rPr lang="en-US" sz="2600" spc="-100" dirty="0">
                <a:latin typeface="Trebuchet MS"/>
                <a:ea typeface="+mj-ea"/>
              </a:rPr>
              <a:t>OTT Content Can Be Accessed In Several Ways And Falls Primarily Into Two Groups</a:t>
            </a:r>
          </a:p>
        </p:txBody>
      </p:sp>
      <p:sp>
        <p:nvSpPr>
          <p:cNvPr id="24" name="Rectangle 23">
            <a:extLst>
              <a:ext uri="{FF2B5EF4-FFF2-40B4-BE49-F238E27FC236}">
                <a16:creationId xmlns:a16="http://schemas.microsoft.com/office/drawing/2014/main" id="{7709DA7B-3C79-44BD-A501-EC85F9F6F0B1}"/>
              </a:ext>
            </a:extLst>
          </p:cNvPr>
          <p:cNvSpPr/>
          <p:nvPr/>
        </p:nvSpPr>
        <p:spPr>
          <a:xfrm>
            <a:off x="4767231" y="1918317"/>
            <a:ext cx="35052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u="sng" dirty="0"/>
              <a:t>Streaming Services</a:t>
            </a:r>
          </a:p>
          <a:p>
            <a:pPr algn="ctr"/>
            <a:endParaRPr lang="en-US" sz="1400" b="1" u="sng" dirty="0"/>
          </a:p>
          <a:p>
            <a:pPr algn="ctr"/>
            <a:r>
              <a:rPr lang="en-US" sz="1400" dirty="0"/>
              <a:t>Means of access are ad-supported, subscription, rental, or purchase. </a:t>
            </a:r>
          </a:p>
          <a:p>
            <a:pPr algn="ctr"/>
            <a:endParaRPr lang="en-US" sz="1400" dirty="0"/>
          </a:p>
          <a:p>
            <a:pPr algn="ctr"/>
            <a:r>
              <a:rPr lang="en-US" sz="1400" dirty="0"/>
              <a:t>These access points can take the form of </a:t>
            </a:r>
          </a:p>
          <a:p>
            <a:pPr algn="ctr"/>
            <a:r>
              <a:rPr lang="en-US" sz="1400" dirty="0"/>
              <a:t>OTT content aggregators (e.g. Crackle), Standalone apps (e.g. ABC), </a:t>
            </a:r>
          </a:p>
          <a:p>
            <a:pPr algn="ctr"/>
            <a:r>
              <a:rPr lang="en-US" sz="1400" dirty="0"/>
              <a:t>or virtual MVPDs (e.g. Sling).</a:t>
            </a:r>
          </a:p>
        </p:txBody>
      </p:sp>
      <p:sp>
        <p:nvSpPr>
          <p:cNvPr id="25" name="Rectangle 24">
            <a:extLst>
              <a:ext uri="{FF2B5EF4-FFF2-40B4-BE49-F238E27FC236}">
                <a16:creationId xmlns:a16="http://schemas.microsoft.com/office/drawing/2014/main" id="{23FD45BC-4A00-49FF-95AA-C447395B14FD}"/>
              </a:ext>
            </a:extLst>
          </p:cNvPr>
          <p:cNvSpPr/>
          <p:nvPr/>
        </p:nvSpPr>
        <p:spPr>
          <a:xfrm>
            <a:off x="685824" y="1918317"/>
            <a:ext cx="35052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u="sng" dirty="0"/>
              <a:t>Devices</a:t>
            </a:r>
          </a:p>
          <a:p>
            <a:pPr algn="ctr"/>
            <a:endParaRPr lang="en-US" sz="1400" dirty="0"/>
          </a:p>
          <a:p>
            <a:pPr algn="ctr"/>
            <a:r>
              <a:rPr lang="en-US" sz="1400" dirty="0"/>
              <a:t>Connected Devices allows the streaming of specific, selected content. </a:t>
            </a:r>
          </a:p>
          <a:p>
            <a:pPr algn="ctr"/>
            <a:endParaRPr lang="en-US" sz="1400" dirty="0"/>
          </a:p>
          <a:p>
            <a:pPr algn="ctr"/>
            <a:r>
              <a:rPr lang="en-US" sz="1400" dirty="0"/>
              <a:t>Devices include Streaming Players/Sticks (e.g. Roku/Amazon Fire TV), Gaming Consoles (e.g. PS4), and Smart TVs</a:t>
            </a:r>
          </a:p>
        </p:txBody>
      </p:sp>
      <p:sp>
        <p:nvSpPr>
          <p:cNvPr id="26" name="Slide Number Placeholder 8">
            <a:extLst>
              <a:ext uri="{FF2B5EF4-FFF2-40B4-BE49-F238E27FC236}">
                <a16:creationId xmlns:a16="http://schemas.microsoft.com/office/drawing/2014/main" id="{973AA272-D625-47CD-98C8-B6CFEA1BBB62}"/>
              </a:ext>
            </a:extLst>
          </p:cNvPr>
          <p:cNvSpPr txBox="1">
            <a:spLocks/>
          </p:cNvSpPr>
          <p:nvPr/>
        </p:nvSpPr>
        <p:spPr>
          <a:xfrm>
            <a:off x="0" y="0"/>
            <a:ext cx="0" cy="0"/>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95CDD8-36CB-4141-B4B4-5F2404BE3CC6}" type="slidenum">
              <a:rPr lang="en-US" smtClean="0"/>
              <a:pPr/>
              <a:t>5</a:t>
            </a:fld>
            <a:endParaRPr lang="en-US"/>
          </a:p>
        </p:txBody>
      </p:sp>
      <p:sp>
        <p:nvSpPr>
          <p:cNvPr id="27" name="TextBox 26">
            <a:extLst>
              <a:ext uri="{FF2B5EF4-FFF2-40B4-BE49-F238E27FC236}">
                <a16:creationId xmlns:a16="http://schemas.microsoft.com/office/drawing/2014/main" id="{2CDDB1BE-7F4B-494F-8C6A-16DC19700651}"/>
              </a:ext>
            </a:extLst>
          </p:cNvPr>
          <p:cNvSpPr txBox="1"/>
          <p:nvPr/>
        </p:nvSpPr>
        <p:spPr>
          <a:xfrm>
            <a:off x="274859" y="6588915"/>
            <a:ext cx="1064715" cy="215444"/>
          </a:xfrm>
          <a:prstGeom prst="rect">
            <a:avLst/>
          </a:prstGeom>
          <a:noFill/>
        </p:spPr>
        <p:txBody>
          <a:bodyPr wrap="none" rtlCol="0">
            <a:spAutoFit/>
          </a:bodyPr>
          <a:lstStyle/>
          <a:p>
            <a:r>
              <a:rPr lang="en-US" sz="800" dirty="0"/>
              <a:t>Source: SNL Kagan </a:t>
            </a:r>
          </a:p>
        </p:txBody>
      </p:sp>
      <p:sp>
        <p:nvSpPr>
          <p:cNvPr id="28" name="TextBox 27">
            <a:extLst>
              <a:ext uri="{FF2B5EF4-FFF2-40B4-BE49-F238E27FC236}">
                <a16:creationId xmlns:a16="http://schemas.microsoft.com/office/drawing/2014/main" id="{4A062E4B-52CC-483F-AA20-A65B38F1C162}"/>
              </a:ext>
            </a:extLst>
          </p:cNvPr>
          <p:cNvSpPr txBox="1"/>
          <p:nvPr/>
        </p:nvSpPr>
        <p:spPr>
          <a:xfrm>
            <a:off x="158319" y="4682317"/>
            <a:ext cx="8763000" cy="646331"/>
          </a:xfrm>
          <a:prstGeom prst="rect">
            <a:avLst/>
          </a:prstGeom>
          <a:noFill/>
        </p:spPr>
        <p:txBody>
          <a:bodyPr wrap="square" rtlCol="0">
            <a:spAutoFit/>
          </a:bodyPr>
          <a:lstStyle/>
          <a:p>
            <a:pPr algn="ctr"/>
            <a:r>
              <a:rPr lang="en-US" dirty="0"/>
              <a:t>Streaming services and devices often work in tandem. For example, streaming Hulu content from a mobile phone to the television via Google Chromecast.</a:t>
            </a:r>
          </a:p>
        </p:txBody>
      </p:sp>
      <p:sp>
        <p:nvSpPr>
          <p:cNvPr id="8" name="Text Placeholder 4">
            <a:extLst>
              <a:ext uri="{FF2B5EF4-FFF2-40B4-BE49-F238E27FC236}">
                <a16:creationId xmlns:a16="http://schemas.microsoft.com/office/drawing/2014/main" id="{B6FB2676-2D5D-40C4-912C-4DA7AE45E1BD}"/>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960594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1F0E1F-ED4A-4381-B4ED-7533594DE7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030" y="1693285"/>
            <a:ext cx="8789940" cy="3337013"/>
          </a:xfrm>
          <a:prstGeom prst="rect">
            <a:avLst/>
          </a:prstGeom>
          <a:ln>
            <a:solidFill>
              <a:schemeClr val="tx1"/>
            </a:solidFill>
          </a:ln>
        </p:spPr>
      </p:pic>
      <p:sp>
        <p:nvSpPr>
          <p:cNvPr id="2" name="Title 1"/>
          <p:cNvSpPr>
            <a:spLocks noGrp="1"/>
          </p:cNvSpPr>
          <p:nvPr>
            <p:ph type="ctrTitle"/>
          </p:nvPr>
        </p:nvSpPr>
        <p:spPr>
          <a:xfrm>
            <a:off x="161636" y="460183"/>
            <a:ext cx="8805334" cy="442934"/>
          </a:xfrm>
        </p:spPr>
        <p:txBody>
          <a:bodyPr/>
          <a:lstStyle/>
          <a:p>
            <a:r>
              <a:rPr lang="en-US" dirty="0" err="1">
                <a:solidFill>
                  <a:schemeClr val="tx1"/>
                </a:solidFill>
              </a:rPr>
              <a:t>vMVPDs</a:t>
            </a:r>
            <a:r>
              <a:rPr lang="en-US" dirty="0">
                <a:solidFill>
                  <a:schemeClr val="tx1"/>
                </a:solidFill>
              </a:rPr>
              <a:t> (Virtual): A Snapshot</a:t>
            </a:r>
          </a:p>
        </p:txBody>
      </p:sp>
      <p:sp>
        <p:nvSpPr>
          <p:cNvPr id="4" name="Text Placeholder 4">
            <a:extLst>
              <a:ext uri="{FF2B5EF4-FFF2-40B4-BE49-F238E27FC236}">
                <a16:creationId xmlns:a16="http://schemas.microsoft.com/office/drawing/2014/main" id="{ADD80F03-D498-4539-8501-A87F00E9E81D}"/>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4189730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295083"/>
            <a:ext cx="8805334" cy="442934"/>
          </a:xfrm>
        </p:spPr>
        <p:txBody>
          <a:bodyPr/>
          <a:lstStyle/>
          <a:p>
            <a:r>
              <a:rPr lang="en-US" i="1" dirty="0">
                <a:solidFill>
                  <a:schemeClr val="tx1"/>
                </a:solidFill>
              </a:rPr>
              <a:t>Top </a:t>
            </a:r>
            <a:r>
              <a:rPr lang="en-US" i="1" dirty="0" err="1">
                <a:solidFill>
                  <a:schemeClr val="tx1"/>
                </a:solidFill>
              </a:rPr>
              <a:t>vMVPDs</a:t>
            </a:r>
            <a:r>
              <a:rPr lang="en-US" dirty="0">
                <a:solidFill>
                  <a:schemeClr val="tx1"/>
                </a:solidFill>
              </a:rPr>
              <a:t>: Sling TV</a:t>
            </a:r>
          </a:p>
        </p:txBody>
      </p:sp>
      <p:pic>
        <p:nvPicPr>
          <p:cNvPr id="9218" name="Picture 2" descr="Image result for sling TV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74498" y="192162"/>
            <a:ext cx="1119679" cy="5458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7788" y="3496743"/>
            <a:ext cx="6928424" cy="830997"/>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2015</a:t>
            </a:r>
          </a:p>
          <a:p>
            <a:r>
              <a:rPr lang="en-US" sz="1200" b="1" dirty="0"/>
              <a:t>Headquarters: </a:t>
            </a:r>
            <a:r>
              <a:rPr lang="en-US" sz="1200" dirty="0"/>
              <a:t>Meridian, CO</a:t>
            </a:r>
            <a:endParaRPr lang="en-US" sz="1200" b="1" dirty="0"/>
          </a:p>
          <a:p>
            <a:r>
              <a:rPr lang="en-US" sz="1200" b="1" dirty="0">
                <a:hlinkClick r:id="rId3"/>
              </a:rPr>
              <a:t>Subscribers</a:t>
            </a:r>
            <a:r>
              <a:rPr lang="en-US" sz="1200" b="1" dirty="0"/>
              <a:t>: </a:t>
            </a:r>
            <a:r>
              <a:rPr lang="en-US" sz="1200" dirty="0"/>
              <a:t>2.21 million subscribers as of December 2017</a:t>
            </a:r>
            <a:endParaRPr lang="en-US" sz="1200" b="1" dirty="0"/>
          </a:p>
          <a:p>
            <a:r>
              <a:rPr lang="en-US" sz="1200" b="1" dirty="0"/>
              <a:t>Website: </a:t>
            </a:r>
            <a:r>
              <a:rPr lang="en-US" sz="1200" dirty="0">
                <a:hlinkClick r:id="rId4"/>
              </a:rPr>
              <a:t>www.Sling.com</a:t>
            </a:r>
            <a:r>
              <a:rPr lang="en-US" sz="1200" dirty="0"/>
              <a:t> </a:t>
            </a:r>
            <a:r>
              <a:rPr lang="en-US" sz="1200" b="1" dirty="0"/>
              <a:t> </a:t>
            </a:r>
          </a:p>
        </p:txBody>
      </p:sp>
      <p:pic>
        <p:nvPicPr>
          <p:cNvPr id="9220" name="Picture 4" descr="Image result for sling TV interf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3502" y="868613"/>
            <a:ext cx="3884747" cy="21851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16048" y="868613"/>
            <a:ext cx="3812508" cy="25807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13084" y="4339886"/>
            <a:ext cx="8717832" cy="1892826"/>
          </a:xfrm>
          <a:prstGeom prst="rect">
            <a:avLst/>
          </a:prstGeom>
        </p:spPr>
        <p:txBody>
          <a:bodyPr wrap="square" rtlCol="0">
            <a:spAutoFit/>
          </a:bodyPr>
          <a:lstStyle/>
          <a:p>
            <a:pPr algn="ctr"/>
            <a:r>
              <a:rPr lang="en-US" sz="1300" b="1" dirty="0">
                <a:hlinkClick r:id="rId7"/>
              </a:rPr>
              <a:t>Advertising</a:t>
            </a:r>
            <a:endParaRPr lang="en-US" sz="1300" b="1" dirty="0"/>
          </a:p>
          <a:p>
            <a:pPr algn="ctr"/>
            <a:r>
              <a:rPr lang="en-US" sz="1300" dirty="0"/>
              <a:t>Dish offers targeted advertising via Sling TV with measurement and analytics data reporting. Ads are set up through their live TV offering, as well as through ad-supported apps.</a:t>
            </a:r>
          </a:p>
          <a:p>
            <a:pPr algn="ctr"/>
            <a:endParaRPr lang="en-US" sz="1300" dirty="0"/>
          </a:p>
          <a:p>
            <a:pPr algn="ctr"/>
            <a:r>
              <a:rPr lang="en-US" sz="1300" b="1" u="sng" dirty="0"/>
              <a:t>Content Partners</a:t>
            </a:r>
          </a:p>
          <a:p>
            <a:pPr algn="ctr"/>
            <a:r>
              <a:rPr lang="en-US" sz="1300" dirty="0"/>
              <a:t>Sling TV offers content from a range of ad-supported networks and offers access to many platforms including Apple TV, Amazon Fire TV, Roku, Chromecast, Xbox One, LG, etc.</a:t>
            </a:r>
          </a:p>
          <a:p>
            <a:pPr algn="ctr"/>
            <a:endParaRPr lang="en-US" sz="1300" b="1" dirty="0"/>
          </a:p>
          <a:p>
            <a:pPr algn="ctr"/>
            <a:endParaRPr lang="en-US" sz="1300" b="1" dirty="0"/>
          </a:p>
        </p:txBody>
      </p:sp>
      <p:pic>
        <p:nvPicPr>
          <p:cNvPr id="9226" name="Picture 10"/>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296" y="5805479"/>
            <a:ext cx="1851168" cy="691971"/>
          </a:xfrm>
          <a:prstGeom prst="rect">
            <a:avLst/>
          </a:prstGeom>
          <a:solidFill>
            <a:schemeClr val="bg1"/>
          </a:solidFill>
          <a:ln>
            <a:noFill/>
          </a:ln>
          <a:extLst/>
        </p:spPr>
      </p:pic>
      <p:pic>
        <p:nvPicPr>
          <p:cNvPr id="9227" name="Picture 11"/>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66081" y="5820265"/>
            <a:ext cx="1786112" cy="662399"/>
          </a:xfrm>
          <a:prstGeom prst="rect">
            <a:avLst/>
          </a:prstGeom>
          <a:solidFill>
            <a:schemeClr val="bg1"/>
          </a:solidFill>
          <a:ln>
            <a:noFill/>
          </a:ln>
          <a:extLst/>
        </p:spPr>
      </p:pic>
      <p:pic>
        <p:nvPicPr>
          <p:cNvPr id="9228" name="Picture 12"/>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87810" y="5826179"/>
            <a:ext cx="1639868" cy="650570"/>
          </a:xfrm>
          <a:prstGeom prst="rect">
            <a:avLst/>
          </a:prstGeom>
          <a:solidFill>
            <a:schemeClr val="bg1"/>
          </a:solidFill>
          <a:ln>
            <a:noFill/>
          </a:ln>
          <a:extLst/>
        </p:spPr>
      </p:pic>
      <p:pic>
        <p:nvPicPr>
          <p:cNvPr id="9230" name="Picture 14"/>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92008" y="5830352"/>
            <a:ext cx="2511136" cy="294409"/>
          </a:xfrm>
          <a:prstGeom prst="rect">
            <a:avLst/>
          </a:prstGeom>
          <a:solidFill>
            <a:schemeClr val="bg1"/>
          </a:solidFill>
          <a:ln>
            <a:noFill/>
          </a:ln>
          <a:extLst/>
        </p:spPr>
      </p:pic>
      <p:pic>
        <p:nvPicPr>
          <p:cNvPr id="9231" name="Picture 15"/>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327678" y="6124761"/>
            <a:ext cx="581025" cy="285750"/>
          </a:xfrm>
          <a:prstGeom prst="rect">
            <a:avLst/>
          </a:prstGeom>
          <a:solidFill>
            <a:schemeClr val="bg1"/>
          </a:solidFill>
          <a:ln>
            <a:noFill/>
          </a:ln>
          <a:extLst/>
        </p:spPr>
      </p:pic>
      <p:pic>
        <p:nvPicPr>
          <p:cNvPr id="9232" name="Picture 1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862553" y="6143813"/>
            <a:ext cx="457200" cy="285750"/>
          </a:xfrm>
          <a:prstGeom prst="rect">
            <a:avLst/>
          </a:prstGeom>
          <a:solidFill>
            <a:schemeClr val="bg1"/>
          </a:solidFill>
          <a:ln>
            <a:noFill/>
          </a:ln>
          <a:extLst/>
        </p:spPr>
      </p:pic>
      <p:sp>
        <p:nvSpPr>
          <p:cNvPr id="14" name="TextBox 13">
            <a:extLst>
              <a:ext uri="{FF2B5EF4-FFF2-40B4-BE49-F238E27FC236}">
                <a16:creationId xmlns:a16="http://schemas.microsoft.com/office/drawing/2014/main" id="{7E744751-2BBE-4A24-A8EC-2CE7A116B895}"/>
              </a:ext>
            </a:extLst>
          </p:cNvPr>
          <p:cNvSpPr txBox="1"/>
          <p:nvPr/>
        </p:nvSpPr>
        <p:spPr>
          <a:xfrm>
            <a:off x="127916" y="6591806"/>
            <a:ext cx="6710641" cy="215444"/>
          </a:xfrm>
          <a:prstGeom prst="rect">
            <a:avLst/>
          </a:prstGeom>
        </p:spPr>
        <p:txBody>
          <a:bodyPr wrap="square" rtlCol="0">
            <a:spAutoFit/>
          </a:bodyPr>
          <a:lstStyle/>
          <a:p>
            <a:r>
              <a:rPr lang="en-US" sz="800" dirty="0"/>
              <a:t>Positioning, content and advertising detail based on company data. </a:t>
            </a:r>
          </a:p>
        </p:txBody>
      </p:sp>
      <p:sp>
        <p:nvSpPr>
          <p:cNvPr id="15" name="TextBox 14">
            <a:extLst>
              <a:ext uri="{FF2B5EF4-FFF2-40B4-BE49-F238E27FC236}">
                <a16:creationId xmlns:a16="http://schemas.microsoft.com/office/drawing/2014/main" id="{1EDEF983-3F76-4380-B145-579D3AE045EA}"/>
              </a:ext>
            </a:extLst>
          </p:cNvPr>
          <p:cNvSpPr txBox="1"/>
          <p:nvPr/>
        </p:nvSpPr>
        <p:spPr>
          <a:xfrm>
            <a:off x="4716048" y="868820"/>
            <a:ext cx="1360414" cy="246221"/>
          </a:xfrm>
          <a:prstGeom prst="rect">
            <a:avLst/>
          </a:prstGeom>
        </p:spPr>
        <p:txBody>
          <a:bodyPr wrap="square" rtlCol="0">
            <a:spAutoFit/>
          </a:bodyPr>
          <a:lstStyle>
            <a:defPPr>
              <a:defRPr lang="en-US"/>
            </a:defPPr>
            <a:lvl1pPr algn="ctr">
              <a:defRPr sz="1300"/>
            </a:lvl1pPr>
          </a:lstStyle>
          <a:p>
            <a:pPr algn="l"/>
            <a:r>
              <a:rPr lang="en-US" sz="1000" b="1" u="sng" dirty="0">
                <a:solidFill>
                  <a:schemeClr val="bg1"/>
                </a:solidFill>
              </a:rPr>
              <a:t>Sling TV Positioning</a:t>
            </a:r>
          </a:p>
        </p:txBody>
      </p:sp>
    </p:spTree>
    <p:extLst>
      <p:ext uri="{BB962C8B-B14F-4D97-AF65-F5344CB8AC3E}">
        <p14:creationId xmlns:p14="http://schemas.microsoft.com/office/powerpoint/2010/main" val="1368429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295083"/>
            <a:ext cx="8805334" cy="442934"/>
          </a:xfrm>
        </p:spPr>
        <p:txBody>
          <a:bodyPr/>
          <a:lstStyle/>
          <a:p>
            <a:r>
              <a:rPr lang="en-US" dirty="0">
                <a:solidFill>
                  <a:schemeClr val="tx1"/>
                </a:solidFill>
              </a:rPr>
              <a:t>Sling TV - Packages</a:t>
            </a:r>
          </a:p>
        </p:txBody>
      </p:sp>
      <p:pic>
        <p:nvPicPr>
          <p:cNvPr id="9218" name="Picture 2" descr="Image result for sling TV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74498" y="192162"/>
            <a:ext cx="1119679" cy="54585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655" y="928248"/>
            <a:ext cx="5857120" cy="21689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6655" y="3226466"/>
            <a:ext cx="5857120" cy="27032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A5FA60EC-A443-4403-B83B-29A9B128FAF9}"/>
              </a:ext>
            </a:extLst>
          </p:cNvPr>
          <p:cNvSpPr txBox="1"/>
          <p:nvPr/>
        </p:nvSpPr>
        <p:spPr>
          <a:xfrm>
            <a:off x="127916" y="6591806"/>
            <a:ext cx="6710641" cy="215444"/>
          </a:xfrm>
          <a:prstGeom prst="rect">
            <a:avLst/>
          </a:prstGeom>
        </p:spPr>
        <p:txBody>
          <a:bodyPr wrap="square" rtlCol="0">
            <a:spAutoFit/>
          </a:bodyPr>
          <a:lstStyle/>
          <a:p>
            <a:r>
              <a:rPr lang="en-US" sz="800" dirty="0"/>
              <a:t>Based on company data as of December 2017. </a:t>
            </a:r>
          </a:p>
        </p:txBody>
      </p:sp>
      <p:sp>
        <p:nvSpPr>
          <p:cNvPr id="7" name="Text Placeholder 4">
            <a:extLst>
              <a:ext uri="{FF2B5EF4-FFF2-40B4-BE49-F238E27FC236}">
                <a16:creationId xmlns:a16="http://schemas.microsoft.com/office/drawing/2014/main" id="{3E576341-6C77-4808-82EF-426A044501E4}"/>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296164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295083"/>
            <a:ext cx="8805334" cy="442934"/>
          </a:xfrm>
        </p:spPr>
        <p:txBody>
          <a:bodyPr/>
          <a:lstStyle/>
          <a:p>
            <a:r>
              <a:rPr lang="en-US" dirty="0">
                <a:solidFill>
                  <a:schemeClr val="tx1"/>
                </a:solidFill>
              </a:rPr>
              <a:t>Sling TV - Add-Ons</a:t>
            </a:r>
          </a:p>
        </p:txBody>
      </p:sp>
      <p:pic>
        <p:nvPicPr>
          <p:cNvPr id="9218" name="Picture 2" descr="Image result for sling TV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74498" y="192162"/>
            <a:ext cx="1119679" cy="5458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5209" y="992583"/>
            <a:ext cx="4829451" cy="36951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16810" y="1022985"/>
            <a:ext cx="3764003" cy="29009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16810" y="3988754"/>
            <a:ext cx="3764003" cy="9460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a:extLst>
              <a:ext uri="{FF2B5EF4-FFF2-40B4-BE49-F238E27FC236}">
                <a16:creationId xmlns:a16="http://schemas.microsoft.com/office/drawing/2014/main" id="{189A57CF-79B4-467D-AE8F-3B3B1D31E1E6}"/>
              </a:ext>
            </a:extLst>
          </p:cNvPr>
          <p:cNvSpPr txBox="1"/>
          <p:nvPr/>
        </p:nvSpPr>
        <p:spPr>
          <a:xfrm>
            <a:off x="127916" y="6591806"/>
            <a:ext cx="6710641" cy="215444"/>
          </a:xfrm>
          <a:prstGeom prst="rect">
            <a:avLst/>
          </a:prstGeom>
        </p:spPr>
        <p:txBody>
          <a:bodyPr wrap="square" rtlCol="0">
            <a:spAutoFit/>
          </a:bodyPr>
          <a:lstStyle/>
          <a:p>
            <a:r>
              <a:rPr lang="en-US" sz="800" dirty="0"/>
              <a:t>Based on company data as of December 2017. </a:t>
            </a:r>
          </a:p>
        </p:txBody>
      </p:sp>
      <p:sp>
        <p:nvSpPr>
          <p:cNvPr id="9" name="Text Placeholder 4">
            <a:extLst>
              <a:ext uri="{FF2B5EF4-FFF2-40B4-BE49-F238E27FC236}">
                <a16:creationId xmlns:a16="http://schemas.microsoft.com/office/drawing/2014/main" id="{8D396472-42DD-4AAB-BB81-97691C0ADFE2}"/>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413954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295083"/>
            <a:ext cx="8805334" cy="442934"/>
          </a:xfrm>
        </p:spPr>
        <p:txBody>
          <a:bodyPr/>
          <a:lstStyle/>
          <a:p>
            <a:r>
              <a:rPr lang="en-US" dirty="0">
                <a:solidFill>
                  <a:schemeClr val="tx1"/>
                </a:solidFill>
              </a:rPr>
              <a:t>Sling TV - Available Markets</a:t>
            </a:r>
          </a:p>
        </p:txBody>
      </p:sp>
      <p:pic>
        <p:nvPicPr>
          <p:cNvPr id="9218" name="Picture 2" descr="Image result for sling TV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74498" y="192162"/>
            <a:ext cx="1119679" cy="545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3772" y="1069579"/>
            <a:ext cx="3873385" cy="4662815"/>
          </a:xfrm>
          <a:prstGeom prst="rect">
            <a:avLst/>
          </a:prstGeom>
        </p:spPr>
        <p:txBody>
          <a:bodyPr wrap="square" rtlCol="0">
            <a:spAutoFit/>
          </a:bodyPr>
          <a:lstStyle/>
          <a:p>
            <a:pPr marL="285750" indent="-285750">
              <a:buFont typeface="Arial" panose="020B0604020202020204" pitchFamily="34" charset="0"/>
              <a:buChar char="•"/>
            </a:pPr>
            <a:r>
              <a:rPr lang="en-US" sz="1100" dirty="0"/>
              <a:t>Chicago</a:t>
            </a:r>
          </a:p>
          <a:p>
            <a:pPr marL="285750" indent="-285750">
              <a:buFont typeface="Arial" panose="020B0604020202020204" pitchFamily="34" charset="0"/>
              <a:buChar char="•"/>
            </a:pPr>
            <a:r>
              <a:rPr lang="en-US" sz="1100" dirty="0"/>
              <a:t>New York</a:t>
            </a:r>
          </a:p>
          <a:p>
            <a:pPr marL="285750" indent="-285750">
              <a:buFont typeface="Arial" panose="020B0604020202020204" pitchFamily="34" charset="0"/>
              <a:buChar char="•"/>
            </a:pPr>
            <a:r>
              <a:rPr lang="en-US" sz="1100" dirty="0"/>
              <a:t>San Francisco/Oakland/San Jose</a:t>
            </a:r>
          </a:p>
          <a:p>
            <a:pPr marL="285750" indent="-285750">
              <a:buFont typeface="Arial" panose="020B0604020202020204" pitchFamily="34" charset="0"/>
              <a:buChar char="•"/>
            </a:pPr>
            <a:r>
              <a:rPr lang="en-US" sz="1100" dirty="0"/>
              <a:t>Los Angeles</a:t>
            </a:r>
          </a:p>
          <a:p>
            <a:pPr marL="285750" indent="-285750">
              <a:buFont typeface="Arial" panose="020B0604020202020204" pitchFamily="34" charset="0"/>
              <a:buChar char="•"/>
            </a:pPr>
            <a:r>
              <a:rPr lang="en-US" sz="1100" dirty="0"/>
              <a:t>Philadelphia</a:t>
            </a:r>
          </a:p>
          <a:p>
            <a:pPr marL="285750" indent="-285750">
              <a:buFont typeface="Arial" panose="020B0604020202020204" pitchFamily="34" charset="0"/>
              <a:buChar char="•"/>
            </a:pPr>
            <a:r>
              <a:rPr lang="en-US" sz="1100" dirty="0"/>
              <a:t>Houston</a:t>
            </a:r>
          </a:p>
          <a:p>
            <a:pPr marL="285750" indent="-285750">
              <a:buFont typeface="Arial" panose="020B0604020202020204" pitchFamily="34" charset="0"/>
              <a:buChar char="•"/>
            </a:pPr>
            <a:r>
              <a:rPr lang="en-US" sz="1100" dirty="0"/>
              <a:t>Dallas/Fort Worth</a:t>
            </a:r>
          </a:p>
          <a:p>
            <a:pPr marL="285750" indent="-285750">
              <a:buFont typeface="Arial" panose="020B0604020202020204" pitchFamily="34" charset="0"/>
              <a:buChar char="•"/>
            </a:pPr>
            <a:r>
              <a:rPr lang="en-US" sz="1100" dirty="0"/>
              <a:t>Washington D.C.</a:t>
            </a:r>
          </a:p>
          <a:p>
            <a:pPr marL="285750" indent="-285750">
              <a:buFont typeface="Arial" panose="020B0604020202020204" pitchFamily="34" charset="0"/>
              <a:buChar char="•"/>
            </a:pPr>
            <a:r>
              <a:rPr lang="en-US" sz="1100" dirty="0"/>
              <a:t>Fresno/Visalia</a:t>
            </a:r>
          </a:p>
          <a:p>
            <a:pPr marL="285750" indent="-285750">
              <a:buFont typeface="Arial" panose="020B0604020202020204" pitchFamily="34" charset="0"/>
              <a:buChar char="•"/>
            </a:pPr>
            <a:r>
              <a:rPr lang="en-US" sz="1100" dirty="0"/>
              <a:t>Raleigh/Durham</a:t>
            </a:r>
          </a:p>
          <a:p>
            <a:pPr marL="285750" indent="-285750">
              <a:buFont typeface="Arial" panose="020B0604020202020204" pitchFamily="34" charset="0"/>
              <a:buChar char="•"/>
            </a:pPr>
            <a:r>
              <a:rPr lang="en-US" sz="1100" dirty="0"/>
              <a:t>Orlando/Daytona Beach/Melbourne</a:t>
            </a:r>
          </a:p>
          <a:p>
            <a:pPr marL="285750" indent="-285750">
              <a:buFont typeface="Arial" panose="020B0604020202020204" pitchFamily="34" charset="0"/>
              <a:buChar char="•"/>
            </a:pPr>
            <a:r>
              <a:rPr lang="en-US" sz="1100" dirty="0"/>
              <a:t>Tampa/Saint Petersburg</a:t>
            </a:r>
          </a:p>
          <a:p>
            <a:pPr marL="285750" indent="-285750">
              <a:buFont typeface="Arial" panose="020B0604020202020204" pitchFamily="34" charset="0"/>
              <a:buChar char="•"/>
            </a:pPr>
            <a:r>
              <a:rPr lang="en-US" sz="1100" dirty="0"/>
              <a:t>Phoenix</a:t>
            </a:r>
          </a:p>
          <a:p>
            <a:pPr marL="285750" indent="-285750">
              <a:buFont typeface="Arial" panose="020B0604020202020204" pitchFamily="34" charset="0"/>
              <a:buChar char="•"/>
            </a:pPr>
            <a:r>
              <a:rPr lang="en-US" sz="1100" dirty="0"/>
              <a:t>Atlanta</a:t>
            </a:r>
          </a:p>
          <a:p>
            <a:pPr marL="285750" indent="-285750">
              <a:buFont typeface="Arial" panose="020B0604020202020204" pitchFamily="34" charset="0"/>
              <a:buChar char="•"/>
            </a:pPr>
            <a:r>
              <a:rPr lang="en-US" sz="1100" dirty="0"/>
              <a:t>Austin-TX</a:t>
            </a:r>
          </a:p>
          <a:p>
            <a:pPr marL="285750" indent="-285750">
              <a:buFont typeface="Arial" panose="020B0604020202020204" pitchFamily="34" charset="0"/>
              <a:buChar char="•"/>
            </a:pPr>
            <a:r>
              <a:rPr lang="en-US" sz="1100" dirty="0"/>
              <a:t>Gainesville</a:t>
            </a:r>
          </a:p>
          <a:p>
            <a:pPr marL="285750" indent="-285750">
              <a:buFont typeface="Arial" panose="020B0604020202020204" pitchFamily="34" charset="0"/>
              <a:buChar char="•"/>
            </a:pPr>
            <a:r>
              <a:rPr lang="en-US" sz="1100" dirty="0"/>
              <a:t>Minneapolis/Saint Paul</a:t>
            </a:r>
          </a:p>
          <a:p>
            <a:pPr marL="285750" indent="-285750">
              <a:buFont typeface="Arial" panose="020B0604020202020204" pitchFamily="34" charset="0"/>
              <a:buChar char="•"/>
            </a:pPr>
            <a:r>
              <a:rPr lang="en-US" sz="1100" dirty="0"/>
              <a:t>Detroit</a:t>
            </a:r>
          </a:p>
          <a:p>
            <a:pPr marL="285750" indent="-285750">
              <a:buFont typeface="Arial" panose="020B0604020202020204" pitchFamily="34" charset="0"/>
              <a:buChar char="•"/>
            </a:pPr>
            <a:r>
              <a:rPr lang="en-US" sz="1100" dirty="0"/>
              <a:t>Charlotte</a:t>
            </a:r>
          </a:p>
          <a:p>
            <a:pPr marL="285750" indent="-285750">
              <a:buFont typeface="Arial" panose="020B0604020202020204" pitchFamily="34" charset="0"/>
              <a:buChar char="•"/>
            </a:pPr>
            <a:r>
              <a:rPr lang="en-US" sz="1100" dirty="0"/>
              <a:t>Miami/Fort Lauderdale</a:t>
            </a:r>
          </a:p>
          <a:p>
            <a:pPr marL="285750" indent="-285750">
              <a:buFont typeface="Arial" panose="020B0604020202020204" pitchFamily="34" charset="0"/>
              <a:buChar char="•"/>
            </a:pPr>
            <a:r>
              <a:rPr lang="en-US" sz="1100" dirty="0"/>
              <a:t>San Diego</a:t>
            </a:r>
          </a:p>
          <a:p>
            <a:pPr marL="285750" indent="-285750">
              <a:buFont typeface="Arial" panose="020B0604020202020204" pitchFamily="34" charset="0"/>
              <a:buChar char="•"/>
            </a:pPr>
            <a:r>
              <a:rPr lang="en-US" sz="1100" dirty="0"/>
              <a:t>Hartford/New Haven</a:t>
            </a:r>
          </a:p>
          <a:p>
            <a:pPr marL="285750" indent="-285750">
              <a:buFont typeface="Arial" panose="020B0604020202020204" pitchFamily="34" charset="0"/>
              <a:buChar char="•"/>
            </a:pPr>
            <a:r>
              <a:rPr lang="en-US" sz="1100" dirty="0"/>
              <a:t>Boston</a:t>
            </a:r>
          </a:p>
          <a:p>
            <a:pPr marL="285750" indent="-285750">
              <a:buFont typeface="Arial" panose="020B0604020202020204" pitchFamily="34" charset="0"/>
              <a:buChar char="•"/>
            </a:pPr>
            <a:r>
              <a:rPr lang="en-US" sz="1100" dirty="0"/>
              <a:t>Harlingen/Weslaco/Brownsville/</a:t>
            </a:r>
            <a:r>
              <a:rPr lang="en-US" sz="1100" dirty="0" err="1"/>
              <a:t>Mcallen</a:t>
            </a:r>
            <a:endParaRPr lang="en-US" sz="1100" dirty="0"/>
          </a:p>
          <a:p>
            <a:pPr marL="285750" indent="-285750">
              <a:buFont typeface="Arial" panose="020B0604020202020204" pitchFamily="34" charset="0"/>
              <a:buChar char="•"/>
            </a:pPr>
            <a:r>
              <a:rPr lang="en-US" sz="1100" dirty="0"/>
              <a:t>San Antonio</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endParaRPr lang="en-US" sz="1100" dirty="0"/>
          </a:p>
        </p:txBody>
      </p:sp>
      <p:sp>
        <p:nvSpPr>
          <p:cNvPr id="17" name="TextBox 16"/>
          <p:cNvSpPr txBox="1"/>
          <p:nvPr/>
        </p:nvSpPr>
        <p:spPr>
          <a:xfrm>
            <a:off x="4655449" y="1069579"/>
            <a:ext cx="3873385" cy="4154984"/>
          </a:xfrm>
          <a:prstGeom prst="rect">
            <a:avLst/>
          </a:prstGeom>
        </p:spPr>
        <p:txBody>
          <a:bodyPr wrap="square" rtlCol="0">
            <a:spAutoFit/>
          </a:bodyPr>
          <a:lstStyle/>
          <a:p>
            <a:pPr marL="285750" indent="-285750">
              <a:buFont typeface="Arial" panose="020B0604020202020204" pitchFamily="34" charset="0"/>
              <a:buChar char="•"/>
            </a:pPr>
            <a:r>
              <a:rPr lang="en-US" sz="1100" dirty="0"/>
              <a:t>Denver</a:t>
            </a:r>
          </a:p>
          <a:p>
            <a:pPr marL="285750" indent="-285750">
              <a:buFont typeface="Arial" panose="020B0604020202020204" pitchFamily="34" charset="0"/>
              <a:buChar char="•"/>
            </a:pPr>
            <a:r>
              <a:rPr lang="en-US" sz="1100" dirty="0"/>
              <a:t>El Paso</a:t>
            </a:r>
          </a:p>
          <a:p>
            <a:pPr marL="285750" indent="-285750">
              <a:buFont typeface="Arial" panose="020B0604020202020204" pitchFamily="34" charset="0"/>
              <a:buChar char="•"/>
            </a:pPr>
            <a:r>
              <a:rPr lang="en-US" sz="1100" dirty="0"/>
              <a:t>Yuma/El Centro</a:t>
            </a:r>
          </a:p>
          <a:p>
            <a:pPr marL="285750" indent="-285750">
              <a:buFont typeface="Arial" panose="020B0604020202020204" pitchFamily="34" charset="0"/>
              <a:buChar char="•"/>
            </a:pPr>
            <a:r>
              <a:rPr lang="en-US" sz="1100" dirty="0"/>
              <a:t>Albuquerque/Santa Fe</a:t>
            </a:r>
          </a:p>
          <a:p>
            <a:pPr marL="285750" indent="-285750">
              <a:buFont typeface="Arial" panose="020B0604020202020204" pitchFamily="34" charset="0"/>
              <a:buChar char="•"/>
            </a:pPr>
            <a:r>
              <a:rPr lang="en-US" sz="1100" dirty="0"/>
              <a:t>Sacramento/Stockton/Modesto</a:t>
            </a:r>
          </a:p>
          <a:p>
            <a:pPr marL="285750" indent="-285750">
              <a:buFont typeface="Arial" panose="020B0604020202020204" pitchFamily="34" charset="0"/>
              <a:buChar char="•"/>
            </a:pPr>
            <a:r>
              <a:rPr lang="en-US" sz="1100" dirty="0"/>
              <a:t>Cleveland</a:t>
            </a:r>
          </a:p>
          <a:p>
            <a:pPr marL="285750" indent="-285750">
              <a:buFont typeface="Arial" panose="020B0604020202020204" pitchFamily="34" charset="0"/>
              <a:buChar char="•"/>
            </a:pPr>
            <a:r>
              <a:rPr lang="en-US" sz="1100" dirty="0"/>
              <a:t>Fort Myers/Naples</a:t>
            </a:r>
          </a:p>
          <a:p>
            <a:pPr marL="285750" indent="-285750">
              <a:buFont typeface="Arial" panose="020B0604020202020204" pitchFamily="34" charset="0"/>
              <a:buChar char="•"/>
            </a:pPr>
            <a:r>
              <a:rPr lang="en-US" sz="1100" dirty="0"/>
              <a:t>Corpus Christi</a:t>
            </a:r>
          </a:p>
          <a:p>
            <a:pPr marL="285750" indent="-285750">
              <a:buFont typeface="Arial" panose="020B0604020202020204" pitchFamily="34" charset="0"/>
              <a:buChar char="•"/>
            </a:pPr>
            <a:r>
              <a:rPr lang="en-US" sz="1100" dirty="0"/>
              <a:t>Odessa/Midland</a:t>
            </a:r>
          </a:p>
          <a:p>
            <a:pPr marL="285750" indent="-285750">
              <a:buFont typeface="Arial" panose="020B0604020202020204" pitchFamily="34" charset="0"/>
              <a:buChar char="•"/>
            </a:pPr>
            <a:r>
              <a:rPr lang="en-US" sz="1100" dirty="0"/>
              <a:t>Oklahoma City</a:t>
            </a:r>
          </a:p>
          <a:p>
            <a:pPr marL="285750" indent="-285750">
              <a:buFont typeface="Arial" panose="020B0604020202020204" pitchFamily="34" charset="0"/>
              <a:buChar char="•"/>
            </a:pPr>
            <a:r>
              <a:rPr lang="en-US" sz="1100" dirty="0"/>
              <a:t>Wichita/Hutchinson</a:t>
            </a:r>
          </a:p>
          <a:p>
            <a:pPr marL="285750" indent="-285750">
              <a:buFont typeface="Arial" panose="020B0604020202020204" pitchFamily="34" charset="0"/>
              <a:buChar char="•"/>
            </a:pPr>
            <a:r>
              <a:rPr lang="en-US" sz="1100" dirty="0"/>
              <a:t>Laredo</a:t>
            </a:r>
          </a:p>
          <a:p>
            <a:pPr marL="285750" indent="-285750">
              <a:buFont typeface="Arial" panose="020B0604020202020204" pitchFamily="34" charset="0"/>
              <a:buChar char="•"/>
            </a:pPr>
            <a:r>
              <a:rPr lang="en-US" sz="1100" dirty="0"/>
              <a:t>Colorado Springs/Pueblo</a:t>
            </a:r>
          </a:p>
          <a:p>
            <a:pPr marL="285750" indent="-285750">
              <a:buFont typeface="Arial" panose="020B0604020202020204" pitchFamily="34" charset="0"/>
              <a:buChar char="•"/>
            </a:pPr>
            <a:r>
              <a:rPr lang="en-US" sz="1100" dirty="0"/>
              <a:t>Salt Lake City</a:t>
            </a:r>
          </a:p>
          <a:p>
            <a:pPr marL="285750" indent="-285750">
              <a:buFont typeface="Arial" panose="020B0604020202020204" pitchFamily="34" charset="0"/>
              <a:buChar char="•"/>
            </a:pPr>
            <a:r>
              <a:rPr lang="en-US" sz="1100" dirty="0"/>
              <a:t>Tucson/Sierra Vista</a:t>
            </a:r>
          </a:p>
          <a:p>
            <a:pPr marL="285750" indent="-285750">
              <a:buFont typeface="Arial" panose="020B0604020202020204" pitchFamily="34" charset="0"/>
              <a:buChar char="•"/>
            </a:pPr>
            <a:r>
              <a:rPr lang="en-US" sz="1100" dirty="0"/>
              <a:t>Bakersfield</a:t>
            </a:r>
          </a:p>
          <a:p>
            <a:pPr marL="285750" indent="-285750">
              <a:buFont typeface="Arial" panose="020B0604020202020204" pitchFamily="34" charset="0"/>
              <a:buChar char="•"/>
            </a:pPr>
            <a:r>
              <a:rPr lang="en-US" sz="1100" dirty="0"/>
              <a:t>Palm Springs</a:t>
            </a:r>
          </a:p>
          <a:p>
            <a:pPr marL="285750" indent="-285750">
              <a:buFont typeface="Arial" panose="020B0604020202020204" pitchFamily="34" charset="0"/>
              <a:buChar char="•"/>
            </a:pPr>
            <a:r>
              <a:rPr lang="en-US" sz="1100" dirty="0"/>
              <a:t>Yakima/Pasco/Richland/Kennewick</a:t>
            </a:r>
          </a:p>
          <a:p>
            <a:pPr marL="285750" indent="-285750">
              <a:buFont typeface="Arial" panose="020B0604020202020204" pitchFamily="34" charset="0"/>
              <a:buChar char="•"/>
            </a:pPr>
            <a:r>
              <a:rPr lang="en-US" sz="1100" dirty="0"/>
              <a:t>Reno</a:t>
            </a:r>
          </a:p>
          <a:p>
            <a:pPr marL="285750" indent="-285750">
              <a:buFont typeface="Arial" panose="020B0604020202020204" pitchFamily="34" charset="0"/>
              <a:buChar char="•"/>
            </a:pPr>
            <a:r>
              <a:rPr lang="en-US" sz="1100" dirty="0"/>
              <a:t>Seattle/Tacoma</a:t>
            </a:r>
          </a:p>
          <a:p>
            <a:pPr marL="285750" indent="-285750">
              <a:buFont typeface="Arial" panose="020B0604020202020204" pitchFamily="34" charset="0"/>
              <a:buChar char="•"/>
            </a:pPr>
            <a:r>
              <a:rPr lang="en-US" sz="1100" dirty="0"/>
              <a:t>Portland-Oregon</a:t>
            </a:r>
          </a:p>
          <a:p>
            <a:pPr marL="285750" indent="-285750">
              <a:buFont typeface="Arial" panose="020B0604020202020204" pitchFamily="34" charset="0"/>
              <a:buChar char="•"/>
            </a:pPr>
            <a:r>
              <a:rPr lang="en-US" sz="1100" dirty="0"/>
              <a:t>Monterey/Salinas</a:t>
            </a:r>
          </a:p>
          <a:p>
            <a:pPr marL="285750" indent="-285750">
              <a:buFont typeface="Arial" panose="020B0604020202020204" pitchFamily="34" charset="0"/>
              <a:buChar char="•"/>
            </a:pPr>
            <a:r>
              <a:rPr lang="en-US" sz="1100" dirty="0"/>
              <a:t>Las Vegas</a:t>
            </a:r>
          </a:p>
          <a:p>
            <a:pPr marL="285750" indent="-285750">
              <a:buFont typeface="Arial" panose="020B0604020202020204" pitchFamily="34" charset="0"/>
              <a:buChar char="•"/>
            </a:pPr>
            <a:r>
              <a:rPr lang="en-US" sz="1100" dirty="0"/>
              <a:t>Santa Barbara/Santa Maria/San Luis Obispo</a:t>
            </a:r>
          </a:p>
        </p:txBody>
      </p:sp>
      <p:sp>
        <p:nvSpPr>
          <p:cNvPr id="6" name="TextBox 5">
            <a:extLst>
              <a:ext uri="{FF2B5EF4-FFF2-40B4-BE49-F238E27FC236}">
                <a16:creationId xmlns:a16="http://schemas.microsoft.com/office/drawing/2014/main" id="{38D081FE-36FB-4C2C-BE93-EB6215378F59}"/>
              </a:ext>
            </a:extLst>
          </p:cNvPr>
          <p:cNvSpPr txBox="1"/>
          <p:nvPr/>
        </p:nvSpPr>
        <p:spPr>
          <a:xfrm>
            <a:off x="127916" y="6591806"/>
            <a:ext cx="6710641" cy="215444"/>
          </a:xfrm>
          <a:prstGeom prst="rect">
            <a:avLst/>
          </a:prstGeom>
        </p:spPr>
        <p:txBody>
          <a:bodyPr wrap="square" rtlCol="0">
            <a:spAutoFit/>
          </a:bodyPr>
          <a:lstStyle/>
          <a:p>
            <a:r>
              <a:rPr lang="en-US" sz="800" dirty="0"/>
              <a:t>Based on company data as of December 2017. </a:t>
            </a:r>
          </a:p>
        </p:txBody>
      </p:sp>
      <p:sp>
        <p:nvSpPr>
          <p:cNvPr id="7" name="Text Placeholder 4">
            <a:extLst>
              <a:ext uri="{FF2B5EF4-FFF2-40B4-BE49-F238E27FC236}">
                <a16:creationId xmlns:a16="http://schemas.microsoft.com/office/drawing/2014/main" id="{F4BA5971-B821-40A5-90C2-A209D5077A2C}"/>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848989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i="1" dirty="0">
                <a:solidFill>
                  <a:schemeClr val="tx1"/>
                </a:solidFill>
              </a:rPr>
              <a:t>Top </a:t>
            </a:r>
            <a:r>
              <a:rPr lang="en-US" i="1" dirty="0" err="1">
                <a:solidFill>
                  <a:schemeClr val="tx1"/>
                </a:solidFill>
              </a:rPr>
              <a:t>vMPVDs</a:t>
            </a:r>
            <a:r>
              <a:rPr lang="en-US" dirty="0">
                <a:solidFill>
                  <a:schemeClr val="tx1"/>
                </a:solidFill>
              </a:rPr>
              <a:t>: PlayStation Vue</a:t>
            </a:r>
          </a:p>
        </p:txBody>
      </p:sp>
      <p:pic>
        <p:nvPicPr>
          <p:cNvPr id="10242" name="Picture 2" descr="Image result for playstation vue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75140" y="371829"/>
            <a:ext cx="2125155" cy="5312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7788" y="3252453"/>
            <a:ext cx="6928424" cy="830997"/>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2015</a:t>
            </a:r>
          </a:p>
          <a:p>
            <a:r>
              <a:rPr lang="en-US" sz="1200" b="1" dirty="0"/>
              <a:t>Headquarters: </a:t>
            </a:r>
            <a:r>
              <a:rPr lang="en-US" sz="1200" dirty="0"/>
              <a:t>San Mateo, CA</a:t>
            </a:r>
            <a:endParaRPr lang="en-US" sz="1200" b="1" dirty="0"/>
          </a:p>
          <a:p>
            <a:r>
              <a:rPr lang="en-US" sz="1200" b="1" dirty="0">
                <a:hlinkClick r:id="rId3"/>
              </a:rPr>
              <a:t>Subscribers</a:t>
            </a:r>
            <a:r>
              <a:rPr lang="en-US" sz="1200" b="1" dirty="0"/>
              <a:t>: </a:t>
            </a:r>
            <a:r>
              <a:rPr lang="en-US" sz="1200" dirty="0" err="1"/>
              <a:t>Approx</a:t>
            </a:r>
            <a:r>
              <a:rPr lang="en-US" sz="1200" dirty="0"/>
              <a:t> 455,000 subscribers as of December 2017</a:t>
            </a:r>
            <a:endParaRPr lang="en-US" sz="1200" b="1" dirty="0"/>
          </a:p>
          <a:p>
            <a:r>
              <a:rPr lang="en-US" sz="1200" b="1" dirty="0"/>
              <a:t>Website: </a:t>
            </a:r>
            <a:r>
              <a:rPr lang="en-US" sz="1200" b="1" dirty="0">
                <a:hlinkClick r:id="rId4"/>
              </a:rPr>
              <a:t>www.</a:t>
            </a:r>
            <a:r>
              <a:rPr lang="en-US" sz="1200" dirty="0">
                <a:hlinkClick r:id="rId4"/>
              </a:rPr>
              <a:t>vue.playstation.com/watch/</a:t>
            </a:r>
            <a:endParaRPr lang="en-US" sz="1200" dirty="0"/>
          </a:p>
        </p:txBody>
      </p:sp>
      <p:sp>
        <p:nvSpPr>
          <p:cNvPr id="7" name="TextBox 6"/>
          <p:cNvSpPr txBox="1"/>
          <p:nvPr/>
        </p:nvSpPr>
        <p:spPr>
          <a:xfrm>
            <a:off x="213084" y="4196451"/>
            <a:ext cx="8717832" cy="1892826"/>
          </a:xfrm>
          <a:prstGeom prst="rect">
            <a:avLst/>
          </a:prstGeom>
        </p:spPr>
        <p:txBody>
          <a:bodyPr wrap="square" rtlCol="0">
            <a:spAutoFit/>
          </a:bodyPr>
          <a:lstStyle/>
          <a:p>
            <a:pPr algn="ctr"/>
            <a:r>
              <a:rPr lang="en-US" sz="1300" b="1" dirty="0">
                <a:hlinkClick r:id="rId5"/>
              </a:rPr>
              <a:t>Advertising</a:t>
            </a:r>
            <a:endParaRPr lang="en-US" sz="1300" b="1" dirty="0"/>
          </a:p>
          <a:p>
            <a:pPr algn="ctr"/>
            <a:r>
              <a:rPr lang="en-US" sz="1300" dirty="0"/>
              <a:t>Ads on PlayStation Vue are similar to traditional TV with commercial breaks while viewing real-time content and during on-demand content. It’s reasonable to think that ads are sold directly through the </a:t>
            </a:r>
            <a:r>
              <a:rPr lang="en-US" sz="1300" dirty="0">
                <a:hlinkClick r:id="rId6"/>
              </a:rPr>
              <a:t>PlayStation Network</a:t>
            </a:r>
            <a:r>
              <a:rPr lang="en-US" sz="1300" dirty="0"/>
              <a:t> although there is no mention of PlayStation Vue on the site.</a:t>
            </a:r>
          </a:p>
          <a:p>
            <a:pPr algn="ctr"/>
            <a:endParaRPr lang="en-US" sz="1300" dirty="0"/>
          </a:p>
          <a:p>
            <a:pPr algn="ctr"/>
            <a:r>
              <a:rPr lang="en-US" sz="1300" b="1" u="sng" dirty="0"/>
              <a:t>Content Partners</a:t>
            </a:r>
          </a:p>
          <a:p>
            <a:pPr algn="ctr"/>
            <a:r>
              <a:rPr lang="en-US" sz="1300" dirty="0"/>
              <a:t>PlayStation Vue offers content from networks ranging from CNN to ESPN, along with DVR-like features and on-demand programming.</a:t>
            </a:r>
          </a:p>
          <a:p>
            <a:pPr algn="ctr"/>
            <a:endParaRPr lang="en-US" sz="1300" b="1" dirty="0"/>
          </a:p>
        </p:txBody>
      </p:sp>
      <p:pic>
        <p:nvPicPr>
          <p:cNvPr id="10244" name="Picture 4" descr="Related imag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0084" y="1066813"/>
            <a:ext cx="3785136" cy="21291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48202" y="1413355"/>
            <a:ext cx="4494855" cy="11807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a:extLst>
              <a:ext uri="{FF2B5EF4-FFF2-40B4-BE49-F238E27FC236}">
                <a16:creationId xmlns:a16="http://schemas.microsoft.com/office/drawing/2014/main" id="{521CF233-7C64-463E-8EA0-E443EF8D282D}"/>
              </a:ext>
            </a:extLst>
          </p:cNvPr>
          <p:cNvSpPr txBox="1"/>
          <p:nvPr/>
        </p:nvSpPr>
        <p:spPr>
          <a:xfrm>
            <a:off x="4348202" y="1155495"/>
            <a:ext cx="2491576" cy="246221"/>
          </a:xfrm>
          <a:prstGeom prst="rect">
            <a:avLst/>
          </a:prstGeom>
        </p:spPr>
        <p:txBody>
          <a:bodyPr wrap="square" rtlCol="0">
            <a:spAutoFit/>
          </a:bodyPr>
          <a:lstStyle>
            <a:defPPr>
              <a:defRPr lang="en-US"/>
            </a:defPPr>
            <a:lvl1pPr algn="ctr">
              <a:defRPr sz="1300"/>
            </a:lvl1pPr>
          </a:lstStyle>
          <a:p>
            <a:pPr algn="l"/>
            <a:r>
              <a:rPr lang="en-US" sz="1000" b="1" u="sng" dirty="0" err="1"/>
              <a:t>Playstation</a:t>
            </a:r>
            <a:r>
              <a:rPr lang="en-US" sz="1000" b="1" u="sng" dirty="0"/>
              <a:t> </a:t>
            </a:r>
            <a:r>
              <a:rPr lang="en-US" sz="1000" b="1" u="sng" dirty="0" err="1"/>
              <a:t>Vue</a:t>
            </a:r>
            <a:r>
              <a:rPr lang="en-US" sz="1000" b="1" u="sng" dirty="0"/>
              <a:t> Positioning</a:t>
            </a:r>
          </a:p>
        </p:txBody>
      </p:sp>
      <p:sp>
        <p:nvSpPr>
          <p:cNvPr id="9" name="TextBox 8">
            <a:extLst>
              <a:ext uri="{FF2B5EF4-FFF2-40B4-BE49-F238E27FC236}">
                <a16:creationId xmlns:a16="http://schemas.microsoft.com/office/drawing/2014/main" id="{CC43577D-6A4D-4A6C-AD19-5988B76F5993}"/>
              </a:ext>
            </a:extLst>
          </p:cNvPr>
          <p:cNvSpPr txBox="1"/>
          <p:nvPr/>
        </p:nvSpPr>
        <p:spPr>
          <a:xfrm>
            <a:off x="127916" y="6591806"/>
            <a:ext cx="6710641" cy="215444"/>
          </a:xfrm>
          <a:prstGeom prst="rect">
            <a:avLst/>
          </a:prstGeom>
        </p:spPr>
        <p:txBody>
          <a:bodyPr wrap="square" rtlCol="0">
            <a:spAutoFit/>
          </a:bodyPr>
          <a:lstStyle/>
          <a:p>
            <a:r>
              <a:rPr lang="en-US" sz="800" dirty="0"/>
              <a:t>Positioning, content and advertising detail based on company data. </a:t>
            </a:r>
          </a:p>
        </p:txBody>
      </p:sp>
      <p:sp>
        <p:nvSpPr>
          <p:cNvPr id="10" name="Text Placeholder 4">
            <a:extLst>
              <a:ext uri="{FF2B5EF4-FFF2-40B4-BE49-F238E27FC236}">
                <a16:creationId xmlns:a16="http://schemas.microsoft.com/office/drawing/2014/main" id="{7E51E748-8B3F-4F28-803B-7CB2DD55B60B}"/>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428098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59004"/>
            <a:ext cx="8805334" cy="442934"/>
          </a:xfrm>
        </p:spPr>
        <p:txBody>
          <a:bodyPr/>
          <a:lstStyle/>
          <a:p>
            <a:r>
              <a:rPr lang="en-US" dirty="0">
                <a:solidFill>
                  <a:schemeClr val="tx1"/>
                </a:solidFill>
              </a:rPr>
              <a:t>PlayStation </a:t>
            </a:r>
            <a:r>
              <a:rPr lang="en-US" dirty="0" err="1">
                <a:solidFill>
                  <a:schemeClr val="tx1"/>
                </a:solidFill>
              </a:rPr>
              <a:t>Vue</a:t>
            </a:r>
            <a:r>
              <a:rPr lang="en-US" dirty="0">
                <a:solidFill>
                  <a:schemeClr val="tx1"/>
                </a:solidFill>
              </a:rPr>
              <a:t> - Packages</a:t>
            </a:r>
          </a:p>
        </p:txBody>
      </p:sp>
      <p:pic>
        <p:nvPicPr>
          <p:cNvPr id="10242" name="Picture 2" descr="Image result for playstation vue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75140" y="270650"/>
            <a:ext cx="2125155" cy="53128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6283962" y="3256464"/>
            <a:ext cx="2302168" cy="2201201"/>
            <a:chOff x="3451424" y="3306986"/>
            <a:chExt cx="2302168" cy="2201201"/>
          </a:xfrm>
        </p:grpSpPr>
        <p:pic>
          <p:nvPicPr>
            <p:cNvPr id="30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51424" y="3548167"/>
              <a:ext cx="2302168" cy="19600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3" name="Picture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50742" y="3306986"/>
              <a:ext cx="1503533" cy="2440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12" name="Group 11"/>
          <p:cNvGrpSpPr/>
          <p:nvPr/>
        </p:nvGrpSpPr>
        <p:grpSpPr>
          <a:xfrm>
            <a:off x="1300255" y="1121282"/>
            <a:ext cx="3201462" cy="1871372"/>
            <a:chOff x="1145257" y="1091898"/>
            <a:chExt cx="3201462" cy="1871372"/>
          </a:xfrm>
        </p:grpSpPr>
        <p:pic>
          <p:nvPicPr>
            <p:cNvPr id="307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92875" y="1325817"/>
              <a:ext cx="2670764" cy="16374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1145257" y="1091898"/>
              <a:ext cx="3201462" cy="261610"/>
            </a:xfrm>
            <a:prstGeom prst="rect">
              <a:avLst/>
            </a:prstGeom>
          </p:spPr>
          <p:txBody>
            <a:bodyPr wrap="square" rtlCol="0">
              <a:spAutoFit/>
            </a:bodyPr>
            <a:lstStyle/>
            <a:p>
              <a:pPr algn="ctr"/>
              <a:r>
                <a:rPr lang="en-US" sz="1100" b="1" dirty="0"/>
                <a:t>Access Package ($39.99/</a:t>
              </a:r>
              <a:r>
                <a:rPr lang="en-US" sz="1100" b="1" dirty="0" err="1"/>
                <a:t>mo</a:t>
              </a:r>
              <a:r>
                <a:rPr lang="en-US" sz="1100" b="1" dirty="0"/>
                <a:t>): Popular Live TV</a:t>
              </a:r>
            </a:p>
          </p:txBody>
        </p:sp>
      </p:grpSp>
      <p:grpSp>
        <p:nvGrpSpPr>
          <p:cNvPr id="13" name="Group 12"/>
          <p:cNvGrpSpPr/>
          <p:nvPr/>
        </p:nvGrpSpPr>
        <p:grpSpPr>
          <a:xfrm>
            <a:off x="4411067" y="1116119"/>
            <a:ext cx="4280172" cy="1876535"/>
            <a:chOff x="5204826" y="1086735"/>
            <a:chExt cx="4280172" cy="1876535"/>
          </a:xfrm>
        </p:grpSpPr>
        <p:pic>
          <p:nvPicPr>
            <p:cNvPr id="3078"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12183" y="1320850"/>
              <a:ext cx="2617965" cy="16424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 name="TextBox 25"/>
            <p:cNvSpPr txBox="1"/>
            <p:nvPr/>
          </p:nvSpPr>
          <p:spPr>
            <a:xfrm>
              <a:off x="5204826" y="1086735"/>
              <a:ext cx="4280172" cy="261610"/>
            </a:xfrm>
            <a:prstGeom prst="rect">
              <a:avLst/>
            </a:prstGeom>
          </p:spPr>
          <p:txBody>
            <a:bodyPr wrap="square" rtlCol="0">
              <a:spAutoFit/>
            </a:bodyPr>
            <a:lstStyle/>
            <a:p>
              <a:pPr algn="ctr"/>
              <a:r>
                <a:rPr lang="en-US" sz="1100" b="1" dirty="0"/>
                <a:t>Elite Package ($54.99/</a:t>
              </a:r>
              <a:r>
                <a:rPr lang="en-US" sz="1100" b="1" dirty="0" err="1"/>
                <a:t>mo</a:t>
              </a:r>
              <a:r>
                <a:rPr lang="en-US" sz="1100" b="1" dirty="0"/>
                <a:t>): Movies, Sports, Popular Live TV</a:t>
              </a:r>
            </a:p>
          </p:txBody>
        </p:sp>
      </p:grpSp>
      <p:pic>
        <p:nvPicPr>
          <p:cNvPr id="3080"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4167" y="3838515"/>
            <a:ext cx="2704150" cy="16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355934" y="3397846"/>
            <a:ext cx="3120616" cy="430887"/>
          </a:xfrm>
          <a:prstGeom prst="rect">
            <a:avLst/>
          </a:prstGeom>
        </p:spPr>
        <p:txBody>
          <a:bodyPr wrap="square" rtlCol="0">
            <a:spAutoFit/>
          </a:bodyPr>
          <a:lstStyle/>
          <a:p>
            <a:pPr algn="ctr"/>
            <a:r>
              <a:rPr lang="en-US" sz="1100" b="1" dirty="0"/>
              <a:t>Ultra Package ($74.99/</a:t>
            </a:r>
            <a:r>
              <a:rPr lang="en-US" sz="1100" b="1" dirty="0" err="1"/>
              <a:t>mo</a:t>
            </a:r>
            <a:r>
              <a:rPr lang="en-US" sz="1100" b="1" dirty="0"/>
              <a:t>): Movies, Sports, Premiums</a:t>
            </a:r>
          </a:p>
        </p:txBody>
      </p:sp>
      <p:pic>
        <p:nvPicPr>
          <p:cNvPr id="3076"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410794" y="3796626"/>
            <a:ext cx="2670764" cy="16610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0" name="TextBox 29"/>
          <p:cNvSpPr txBox="1"/>
          <p:nvPr/>
        </p:nvSpPr>
        <p:spPr>
          <a:xfrm>
            <a:off x="3327714" y="3365649"/>
            <a:ext cx="2836924" cy="430887"/>
          </a:xfrm>
          <a:prstGeom prst="rect">
            <a:avLst/>
          </a:prstGeom>
        </p:spPr>
        <p:txBody>
          <a:bodyPr wrap="square" rtlCol="0">
            <a:spAutoFit/>
          </a:bodyPr>
          <a:lstStyle/>
          <a:p>
            <a:pPr algn="ctr"/>
            <a:r>
              <a:rPr lang="en-US" sz="1100" b="1" dirty="0"/>
              <a:t>Core Package ($44.99/</a:t>
            </a:r>
            <a:r>
              <a:rPr lang="en-US" sz="1100" b="1" dirty="0" err="1"/>
              <a:t>mo</a:t>
            </a:r>
            <a:r>
              <a:rPr lang="en-US" sz="1100" b="1" dirty="0"/>
              <a:t>): Sports, Popular Live TV</a:t>
            </a:r>
          </a:p>
        </p:txBody>
      </p:sp>
      <p:sp>
        <p:nvSpPr>
          <p:cNvPr id="17" name="TextBox 16">
            <a:extLst>
              <a:ext uri="{FF2B5EF4-FFF2-40B4-BE49-F238E27FC236}">
                <a16:creationId xmlns:a16="http://schemas.microsoft.com/office/drawing/2014/main" id="{F405AE49-6F5F-40AE-8F13-74B8A20B9811}"/>
              </a:ext>
            </a:extLst>
          </p:cNvPr>
          <p:cNvSpPr txBox="1"/>
          <p:nvPr/>
        </p:nvSpPr>
        <p:spPr>
          <a:xfrm>
            <a:off x="127916" y="6591806"/>
            <a:ext cx="6710641" cy="215444"/>
          </a:xfrm>
          <a:prstGeom prst="rect">
            <a:avLst/>
          </a:prstGeom>
        </p:spPr>
        <p:txBody>
          <a:bodyPr wrap="square" rtlCol="0">
            <a:spAutoFit/>
          </a:bodyPr>
          <a:lstStyle/>
          <a:p>
            <a:r>
              <a:rPr lang="en-US" sz="800" dirty="0"/>
              <a:t>Based on company data as of December 2017. </a:t>
            </a:r>
          </a:p>
        </p:txBody>
      </p:sp>
      <p:sp>
        <p:nvSpPr>
          <p:cNvPr id="18" name="Text Placeholder 4">
            <a:extLst>
              <a:ext uri="{FF2B5EF4-FFF2-40B4-BE49-F238E27FC236}">
                <a16:creationId xmlns:a16="http://schemas.microsoft.com/office/drawing/2014/main" id="{11A0FE75-9878-4DA9-9FA8-D9C2C2F46E18}"/>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6154579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890" y="242463"/>
            <a:ext cx="8692535" cy="442934"/>
          </a:xfrm>
        </p:spPr>
        <p:txBody>
          <a:bodyPr/>
          <a:lstStyle/>
          <a:p>
            <a:r>
              <a:rPr lang="en-US" dirty="0">
                <a:solidFill>
                  <a:schemeClr val="tx1"/>
                </a:solidFill>
              </a:rPr>
              <a:t>PlayStation </a:t>
            </a:r>
            <a:r>
              <a:rPr lang="en-US" dirty="0" err="1">
                <a:solidFill>
                  <a:schemeClr val="tx1"/>
                </a:solidFill>
              </a:rPr>
              <a:t>Vue</a:t>
            </a:r>
            <a:r>
              <a:rPr lang="en-US" dirty="0">
                <a:solidFill>
                  <a:schemeClr val="tx1"/>
                </a:solidFill>
              </a:rPr>
              <a:t> - Available Markets</a:t>
            </a:r>
          </a:p>
        </p:txBody>
      </p:sp>
      <p:pic>
        <p:nvPicPr>
          <p:cNvPr id="10242" name="Picture 2" descr="Image result for playstation vue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75140" y="154109"/>
            <a:ext cx="2125155" cy="53128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61731" y="870616"/>
            <a:ext cx="8074446" cy="4833739"/>
            <a:chOff x="561731" y="870616"/>
            <a:chExt cx="8074446" cy="4833739"/>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731" y="870617"/>
              <a:ext cx="1118981" cy="4833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712" y="870617"/>
              <a:ext cx="1053924" cy="4833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34636" y="870617"/>
              <a:ext cx="1158015" cy="4833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05608" y="870617"/>
              <a:ext cx="1040914" cy="4833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948852" y="870617"/>
              <a:ext cx="1027901" cy="4833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976753" y="870617"/>
              <a:ext cx="1145005" cy="48337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32644" y="870616"/>
              <a:ext cx="1503533" cy="38336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2" name="TextBox 11">
            <a:extLst>
              <a:ext uri="{FF2B5EF4-FFF2-40B4-BE49-F238E27FC236}">
                <a16:creationId xmlns:a16="http://schemas.microsoft.com/office/drawing/2014/main" id="{A76BBBCC-9675-4639-9DD8-F0174C70FDFF}"/>
              </a:ext>
            </a:extLst>
          </p:cNvPr>
          <p:cNvSpPr txBox="1"/>
          <p:nvPr/>
        </p:nvSpPr>
        <p:spPr>
          <a:xfrm>
            <a:off x="127916" y="6591806"/>
            <a:ext cx="6710641" cy="215444"/>
          </a:xfrm>
          <a:prstGeom prst="rect">
            <a:avLst/>
          </a:prstGeom>
        </p:spPr>
        <p:txBody>
          <a:bodyPr wrap="square" rtlCol="0">
            <a:spAutoFit/>
          </a:bodyPr>
          <a:lstStyle/>
          <a:p>
            <a:r>
              <a:rPr lang="en-US" sz="800" dirty="0"/>
              <a:t>Based on company data as of December 2017. </a:t>
            </a:r>
          </a:p>
        </p:txBody>
      </p:sp>
      <p:sp>
        <p:nvSpPr>
          <p:cNvPr id="13" name="Text Placeholder 4">
            <a:extLst>
              <a:ext uri="{FF2B5EF4-FFF2-40B4-BE49-F238E27FC236}">
                <a16:creationId xmlns:a16="http://schemas.microsoft.com/office/drawing/2014/main" id="{01BC55C7-0E77-47C7-AF10-544EF7403A39}"/>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623115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i="1" dirty="0">
                <a:solidFill>
                  <a:schemeClr val="tx1"/>
                </a:solidFill>
              </a:rPr>
              <a:t>Top </a:t>
            </a:r>
            <a:r>
              <a:rPr lang="en-US" i="1" dirty="0" err="1">
                <a:solidFill>
                  <a:schemeClr val="tx1"/>
                </a:solidFill>
              </a:rPr>
              <a:t>vMVPDs</a:t>
            </a:r>
            <a:r>
              <a:rPr lang="en-US" dirty="0">
                <a:solidFill>
                  <a:schemeClr val="tx1"/>
                </a:solidFill>
              </a:rPr>
              <a:t>: Hulu with Live TV</a:t>
            </a:r>
          </a:p>
        </p:txBody>
      </p:sp>
      <p:pic>
        <p:nvPicPr>
          <p:cNvPr id="4" name="Picture 2" descr="Image result for hulu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66957" y="342129"/>
            <a:ext cx="1170108" cy="38613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3541" y="1270630"/>
            <a:ext cx="3988119" cy="229151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485860" y="1705473"/>
            <a:ext cx="4302005" cy="1200329"/>
          </a:xfrm>
          <a:prstGeom prst="rect">
            <a:avLst/>
          </a:prstGeom>
        </p:spPr>
        <p:txBody>
          <a:bodyPr wrap="square" rtlCol="0">
            <a:spAutoFit/>
          </a:bodyPr>
          <a:lstStyle>
            <a:defPPr>
              <a:defRPr lang="en-US"/>
            </a:defPPr>
            <a:lvl1pPr algn="ctr">
              <a:defRPr sz="1300"/>
            </a:lvl1pPr>
          </a:lstStyle>
          <a:p>
            <a:r>
              <a:rPr lang="en-US" sz="1200" b="1" dirty="0"/>
              <a:t>Released: </a:t>
            </a:r>
            <a:r>
              <a:rPr lang="en-US" sz="1200" dirty="0"/>
              <a:t>2017</a:t>
            </a:r>
          </a:p>
          <a:p>
            <a:r>
              <a:rPr lang="en-US" sz="1200" b="1" dirty="0"/>
              <a:t>Headquarters: </a:t>
            </a:r>
            <a:r>
              <a:rPr lang="en-US" sz="1200" dirty="0"/>
              <a:t>Los Angeles, CA</a:t>
            </a:r>
            <a:endParaRPr lang="en-US" sz="1200" b="1" dirty="0"/>
          </a:p>
          <a:p>
            <a:r>
              <a:rPr lang="en-US" sz="1200" b="1" dirty="0">
                <a:hlinkClick r:id="rId4"/>
              </a:rPr>
              <a:t>Subscribers</a:t>
            </a:r>
            <a:r>
              <a:rPr lang="en-US" sz="1200" b="1" dirty="0"/>
              <a:t>: </a:t>
            </a:r>
            <a:r>
              <a:rPr lang="en-US" sz="1200" dirty="0" err="1"/>
              <a:t>Approx</a:t>
            </a:r>
            <a:r>
              <a:rPr lang="en-US" sz="1200" dirty="0"/>
              <a:t> 450,000 subscribers as of Dec 2017</a:t>
            </a:r>
          </a:p>
          <a:p>
            <a:r>
              <a:rPr lang="en-US" sz="1200" b="1" dirty="0">
                <a:hlinkClick r:id="rId5"/>
              </a:rPr>
              <a:t>Ad Revenue</a:t>
            </a:r>
            <a:r>
              <a:rPr lang="en-US" sz="1200" b="1" dirty="0"/>
              <a:t>: </a:t>
            </a:r>
            <a:r>
              <a:rPr lang="en-US" sz="1200" dirty="0"/>
              <a:t>Analysts believe Hulu Live could pull in $474.3 million a year in ad revenue </a:t>
            </a:r>
          </a:p>
          <a:p>
            <a:r>
              <a:rPr lang="en-US" sz="1200" b="1" dirty="0"/>
              <a:t>Website: </a:t>
            </a:r>
            <a:r>
              <a:rPr lang="en-US" sz="1200" dirty="0">
                <a:hlinkClick r:id="rId6"/>
              </a:rPr>
              <a:t>www.hulu.com/live-tv</a:t>
            </a:r>
            <a:endParaRPr lang="en-US" sz="1200" dirty="0"/>
          </a:p>
        </p:txBody>
      </p:sp>
      <p:sp>
        <p:nvSpPr>
          <p:cNvPr id="7" name="TextBox 6"/>
          <p:cNvSpPr txBox="1"/>
          <p:nvPr/>
        </p:nvSpPr>
        <p:spPr>
          <a:xfrm>
            <a:off x="523209" y="3649862"/>
            <a:ext cx="7925302" cy="2308324"/>
          </a:xfrm>
          <a:prstGeom prst="rect">
            <a:avLst/>
          </a:prstGeom>
          <a:solidFill>
            <a:schemeClr val="bg1"/>
          </a:solidFill>
          <a:ln>
            <a:solidFill>
              <a:schemeClr val="tx1"/>
            </a:solidFill>
          </a:ln>
        </p:spPr>
        <p:txBody>
          <a:bodyPr wrap="square" rtlCol="0">
            <a:spAutoFit/>
          </a:bodyPr>
          <a:lstStyle/>
          <a:p>
            <a:pPr algn="ctr"/>
            <a:r>
              <a:rPr lang="en-US" sz="1200" b="1" dirty="0">
                <a:hlinkClick r:id="rId7"/>
              </a:rPr>
              <a:t>Advertising</a:t>
            </a:r>
            <a:endParaRPr lang="en-US" sz="1200" b="1" dirty="0"/>
          </a:p>
          <a:p>
            <a:pPr algn="ctr"/>
            <a:r>
              <a:rPr lang="en-US" sz="1200" dirty="0"/>
              <a:t>Hulu with Live TV has regular commercial breaks that air alongside their live content. There is a “No Commercials” option for viewers, but that only applies to the ads included in the Hulu on-demand library, and will not impact the commercials viewers see during live TV, videos recorded to Cloud DVR, or the additional on-demand shows and movies made available by the networks as part of their live TV service.</a:t>
            </a:r>
          </a:p>
          <a:p>
            <a:pPr algn="ctr"/>
            <a:endParaRPr lang="en-US" sz="1200" dirty="0"/>
          </a:p>
          <a:p>
            <a:pPr algn="ctr"/>
            <a:r>
              <a:rPr lang="en-US" sz="1200" dirty="0"/>
              <a:t>According to </a:t>
            </a:r>
            <a:r>
              <a:rPr lang="en-US" sz="1200" dirty="0" err="1"/>
              <a:t>MoffettNathanson</a:t>
            </a:r>
            <a:r>
              <a:rPr lang="en-US" sz="1200" dirty="0"/>
              <a:t>, Hulu with Live TV service could generate annual advertising revenue of $71.1 million and $568.3 million in subscriber fees. At the high end Hulu Live could pull in $474.3 million a year in ad revenue and $2.27 billion in annual subscriber revenue.</a:t>
            </a:r>
          </a:p>
          <a:p>
            <a:pPr algn="ctr"/>
            <a:endParaRPr lang="en-US" sz="1200" dirty="0"/>
          </a:p>
          <a:p>
            <a:pPr algn="ctr"/>
            <a:r>
              <a:rPr lang="en-US" sz="1200" dirty="0" err="1"/>
              <a:t>MoffettNathanson</a:t>
            </a:r>
            <a:r>
              <a:rPr lang="en-US" sz="1200" dirty="0"/>
              <a:t> says advertising avails for Hulu will come from its media partners: NBC, ABC, Fox and Time Warner. Those new deals would also include addressable targeted audience advertising.-</a:t>
            </a:r>
            <a:r>
              <a:rPr lang="en-US" sz="1200" dirty="0" err="1">
                <a:hlinkClick r:id="rId5"/>
              </a:rPr>
              <a:t>MediaPost</a:t>
            </a:r>
            <a:endParaRPr lang="en-US" sz="1200" dirty="0"/>
          </a:p>
        </p:txBody>
      </p:sp>
      <p:sp>
        <p:nvSpPr>
          <p:cNvPr id="8" name="TextBox 7">
            <a:extLst>
              <a:ext uri="{FF2B5EF4-FFF2-40B4-BE49-F238E27FC236}">
                <a16:creationId xmlns:a16="http://schemas.microsoft.com/office/drawing/2014/main" id="{C7AC45A1-4B10-4622-A422-FE99E6926133}"/>
              </a:ext>
            </a:extLst>
          </p:cNvPr>
          <p:cNvSpPr txBox="1"/>
          <p:nvPr/>
        </p:nvSpPr>
        <p:spPr>
          <a:xfrm>
            <a:off x="393541" y="1012132"/>
            <a:ext cx="2491576" cy="246221"/>
          </a:xfrm>
          <a:prstGeom prst="rect">
            <a:avLst/>
          </a:prstGeom>
        </p:spPr>
        <p:txBody>
          <a:bodyPr wrap="square" rtlCol="0">
            <a:spAutoFit/>
          </a:bodyPr>
          <a:lstStyle>
            <a:defPPr>
              <a:defRPr lang="en-US"/>
            </a:defPPr>
            <a:lvl1pPr algn="ctr">
              <a:defRPr sz="1300"/>
            </a:lvl1pPr>
          </a:lstStyle>
          <a:p>
            <a:pPr algn="l"/>
            <a:r>
              <a:rPr lang="en-US" sz="1000" b="1" u="sng" dirty="0"/>
              <a:t>Hulu with Live TV Positioning</a:t>
            </a:r>
          </a:p>
        </p:txBody>
      </p:sp>
      <p:sp>
        <p:nvSpPr>
          <p:cNvPr id="9" name="TextBox 8">
            <a:extLst>
              <a:ext uri="{FF2B5EF4-FFF2-40B4-BE49-F238E27FC236}">
                <a16:creationId xmlns:a16="http://schemas.microsoft.com/office/drawing/2014/main" id="{F8E2B721-A712-4B2F-ACC8-F5444ADC4C0C}"/>
              </a:ext>
            </a:extLst>
          </p:cNvPr>
          <p:cNvSpPr txBox="1"/>
          <p:nvPr/>
        </p:nvSpPr>
        <p:spPr>
          <a:xfrm>
            <a:off x="127916" y="6591806"/>
            <a:ext cx="6710641" cy="215444"/>
          </a:xfrm>
          <a:prstGeom prst="rect">
            <a:avLst/>
          </a:prstGeom>
        </p:spPr>
        <p:txBody>
          <a:bodyPr wrap="square" rtlCol="0">
            <a:spAutoFit/>
          </a:bodyPr>
          <a:lstStyle/>
          <a:p>
            <a:r>
              <a:rPr lang="en-US" sz="800" dirty="0"/>
              <a:t>Positioning, content and advertising detail based on company data. </a:t>
            </a:r>
          </a:p>
        </p:txBody>
      </p:sp>
      <p:sp>
        <p:nvSpPr>
          <p:cNvPr id="10" name="Text Placeholder 4">
            <a:extLst>
              <a:ext uri="{FF2B5EF4-FFF2-40B4-BE49-F238E27FC236}">
                <a16:creationId xmlns:a16="http://schemas.microsoft.com/office/drawing/2014/main" id="{E6AACCA3-148D-47F5-B437-BFC7A097AEDB}"/>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0135463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Hulu with Live TV- Available Channels</a:t>
            </a:r>
          </a:p>
        </p:txBody>
      </p:sp>
      <p:pic>
        <p:nvPicPr>
          <p:cNvPr id="4" name="Picture 2" descr="Image result for hulu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66957" y="342129"/>
            <a:ext cx="1170108" cy="3861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48241" y="4057013"/>
            <a:ext cx="7651568" cy="1354217"/>
          </a:xfrm>
          <a:prstGeom prst="rect">
            <a:avLst/>
          </a:prstGeom>
        </p:spPr>
        <p:txBody>
          <a:bodyPr wrap="square" rtlCol="0">
            <a:spAutoFit/>
          </a:bodyPr>
          <a:lstStyle/>
          <a:p>
            <a:pPr algn="ctr"/>
            <a:r>
              <a:rPr lang="en-US" sz="1300" dirty="0"/>
              <a:t>The channels available to users of Hulu with Live TV depend on the area they live in. By entering your zip code, you can see what local channels are available. Overall, users can </a:t>
            </a:r>
            <a:r>
              <a:rPr lang="en-US" sz="1400" dirty="0"/>
              <a:t>watch live and on-demand TV from 50+ top channels (including sports, news, and any available local TV channels), and also get unlimited access to the Hulu streaming library – with full seasons of exclusive series, Hulu Originals, hit movies, and more.</a:t>
            </a:r>
            <a:endParaRPr lang="en-US" sz="1300" dirty="0"/>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8964" y="1260719"/>
            <a:ext cx="7333702" cy="25667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BE9597E5-E2D4-40F6-8A27-06D8BC899DD4}"/>
              </a:ext>
            </a:extLst>
          </p:cNvPr>
          <p:cNvSpPr txBox="1"/>
          <p:nvPr/>
        </p:nvSpPr>
        <p:spPr>
          <a:xfrm>
            <a:off x="127916" y="6591806"/>
            <a:ext cx="6710641" cy="215444"/>
          </a:xfrm>
          <a:prstGeom prst="rect">
            <a:avLst/>
          </a:prstGeom>
        </p:spPr>
        <p:txBody>
          <a:bodyPr wrap="square" rtlCol="0">
            <a:spAutoFit/>
          </a:bodyPr>
          <a:lstStyle/>
          <a:p>
            <a:r>
              <a:rPr lang="en-US" sz="800" dirty="0"/>
              <a:t>Based on company data as of December 2017. </a:t>
            </a:r>
          </a:p>
        </p:txBody>
      </p:sp>
      <p:sp>
        <p:nvSpPr>
          <p:cNvPr id="7" name="Text Placeholder 4">
            <a:extLst>
              <a:ext uri="{FF2B5EF4-FFF2-40B4-BE49-F238E27FC236}">
                <a16:creationId xmlns:a16="http://schemas.microsoft.com/office/drawing/2014/main" id="{5FA03A9E-79A3-4883-8E66-9FACA15AE768}"/>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556013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37112"/>
            <a:ext cx="8805334" cy="429975"/>
          </a:xfrm>
        </p:spPr>
        <p:txBody>
          <a:bodyPr/>
          <a:lstStyle/>
          <a:p>
            <a:r>
              <a:rPr lang="en-US" dirty="0"/>
              <a:t>OTT Streaming Services &amp; Devices Ecosystem</a:t>
            </a:r>
          </a:p>
        </p:txBody>
      </p:sp>
      <p:pic>
        <p:nvPicPr>
          <p:cNvPr id="1030"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40249" y="3737302"/>
            <a:ext cx="4799045" cy="70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249" y="4475821"/>
            <a:ext cx="4799045" cy="699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016"/>
          <a:stretch/>
        </p:blipFill>
        <p:spPr bwMode="auto">
          <a:xfrm>
            <a:off x="4040249" y="5213495"/>
            <a:ext cx="4799045" cy="68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706" y="1092645"/>
            <a:ext cx="3724526" cy="2207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55"/>
          <a:stretch/>
        </p:blipFill>
        <p:spPr bwMode="auto">
          <a:xfrm>
            <a:off x="304706" y="3300061"/>
            <a:ext cx="3724526" cy="2593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62551" y="1092644"/>
            <a:ext cx="2717390" cy="2614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806294" y="1094665"/>
            <a:ext cx="2033000" cy="261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00632D86-670B-4D49-B39D-7FE8A76C9CD2}"/>
              </a:ext>
            </a:extLst>
          </p:cNvPr>
          <p:cNvSpPr txBox="1"/>
          <p:nvPr/>
        </p:nvSpPr>
        <p:spPr>
          <a:xfrm>
            <a:off x="358494" y="6576970"/>
            <a:ext cx="7109012" cy="215444"/>
          </a:xfrm>
          <a:prstGeom prst="rect">
            <a:avLst/>
          </a:prstGeom>
        </p:spPr>
        <p:txBody>
          <a:bodyPr wrap="square" rtlCol="0">
            <a:spAutoFit/>
          </a:bodyPr>
          <a:lstStyle/>
          <a:p>
            <a:r>
              <a:rPr lang="en-US" sz="800" dirty="0"/>
              <a:t>Note: the above reflects a representative sampling of services and devices and each segment does not necessarily reflect every offering available. </a:t>
            </a:r>
          </a:p>
        </p:txBody>
      </p:sp>
      <p:sp>
        <p:nvSpPr>
          <p:cNvPr id="11" name="Text Placeholder 4">
            <a:extLst>
              <a:ext uri="{FF2B5EF4-FFF2-40B4-BE49-F238E27FC236}">
                <a16:creationId xmlns:a16="http://schemas.microsoft.com/office/drawing/2014/main" id="{D0834AE1-8F84-4168-A4E9-83D787FD83BB}"/>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1181860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18665"/>
            <a:ext cx="8805334" cy="442934"/>
          </a:xfrm>
        </p:spPr>
        <p:txBody>
          <a:bodyPr/>
          <a:lstStyle/>
          <a:p>
            <a:r>
              <a:rPr lang="en-US" dirty="0">
                <a:solidFill>
                  <a:schemeClr val="tx1"/>
                </a:solidFill>
              </a:rPr>
              <a:t>Hulu with Live TV - Available Markets</a:t>
            </a:r>
          </a:p>
        </p:txBody>
      </p:sp>
      <p:pic>
        <p:nvPicPr>
          <p:cNvPr id="4" name="Picture 2" descr="Image result for hulu log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66957" y="342129"/>
            <a:ext cx="1170108" cy="38613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14040" y="909302"/>
            <a:ext cx="8462689" cy="4605902"/>
            <a:chOff x="314040" y="909302"/>
            <a:chExt cx="8462689" cy="4605902"/>
          </a:xfrm>
        </p:grpSpPr>
        <p:pic>
          <p:nvPicPr>
            <p:cNvPr id="4100"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4040" y="909302"/>
              <a:ext cx="949881" cy="45995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3921" y="909302"/>
              <a:ext cx="752541" cy="45995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462" y="909302"/>
              <a:ext cx="897787" cy="45995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14249" y="909302"/>
              <a:ext cx="898908" cy="4599532"/>
            </a:xfrm>
            <a:prstGeom prst="rect">
              <a:avLst/>
            </a:prstGeom>
            <a:solidFill>
              <a:schemeClr val="accent2"/>
            </a:solidFill>
            <a:ln>
              <a:solidFill>
                <a:schemeClr val="tx1"/>
              </a:solidFill>
            </a:ln>
          </p:spPr>
        </p:pic>
        <p:pic>
          <p:nvPicPr>
            <p:cNvPr id="4104"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13157" y="909302"/>
              <a:ext cx="751557" cy="45995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5" name="Picture 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64714" y="915672"/>
              <a:ext cx="819718" cy="45995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6" name="Picture 1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384432" y="915672"/>
              <a:ext cx="806706" cy="45995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7" name="Picture 1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6191137" y="915672"/>
              <a:ext cx="793695" cy="45995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8" name="Picture 1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984832" y="915675"/>
              <a:ext cx="826225" cy="45995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9" name="Picture 1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832101" y="909302"/>
              <a:ext cx="944628" cy="435101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5" name="TextBox 14">
            <a:extLst>
              <a:ext uri="{FF2B5EF4-FFF2-40B4-BE49-F238E27FC236}">
                <a16:creationId xmlns:a16="http://schemas.microsoft.com/office/drawing/2014/main" id="{A59C14D1-B972-478B-8042-A16186CA9321}"/>
              </a:ext>
            </a:extLst>
          </p:cNvPr>
          <p:cNvSpPr txBox="1"/>
          <p:nvPr/>
        </p:nvSpPr>
        <p:spPr>
          <a:xfrm>
            <a:off x="127916" y="6591806"/>
            <a:ext cx="6710641" cy="215444"/>
          </a:xfrm>
          <a:prstGeom prst="rect">
            <a:avLst/>
          </a:prstGeom>
        </p:spPr>
        <p:txBody>
          <a:bodyPr wrap="square" rtlCol="0">
            <a:spAutoFit/>
          </a:bodyPr>
          <a:lstStyle/>
          <a:p>
            <a:r>
              <a:rPr lang="en-US" sz="800" dirty="0"/>
              <a:t>Based on company data as of December 2017. </a:t>
            </a:r>
          </a:p>
        </p:txBody>
      </p:sp>
      <p:sp>
        <p:nvSpPr>
          <p:cNvPr id="16" name="Text Placeholder 4">
            <a:extLst>
              <a:ext uri="{FF2B5EF4-FFF2-40B4-BE49-F238E27FC236}">
                <a16:creationId xmlns:a16="http://schemas.microsoft.com/office/drawing/2014/main" id="{688CEBA2-0761-445C-A5A9-E4942A7F07B3}"/>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122170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i="1" dirty="0">
                <a:solidFill>
                  <a:schemeClr val="tx1"/>
                </a:solidFill>
              </a:rPr>
              <a:t>Top </a:t>
            </a:r>
            <a:r>
              <a:rPr lang="en-US" i="1" dirty="0" err="1">
                <a:solidFill>
                  <a:schemeClr val="tx1"/>
                </a:solidFill>
              </a:rPr>
              <a:t>vMVPDs</a:t>
            </a:r>
            <a:r>
              <a:rPr lang="en-US" dirty="0">
                <a:solidFill>
                  <a:schemeClr val="tx1"/>
                </a:solidFill>
              </a:rPr>
              <a:t>: YouTube TV</a:t>
            </a:r>
          </a:p>
        </p:txBody>
      </p:sp>
      <p:pic>
        <p:nvPicPr>
          <p:cNvPr id="11266" name="Picture 2" descr="Image result for youtube tv logo"/>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54050" y="109167"/>
            <a:ext cx="1881173" cy="1058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7788" y="3963669"/>
            <a:ext cx="6928424" cy="830997"/>
          </a:xfrm>
          <a:prstGeom prst="rect">
            <a:avLst/>
          </a:prstGeom>
        </p:spPr>
        <p:txBody>
          <a:bodyPr wrap="square" rtlCol="0">
            <a:spAutoFit/>
          </a:bodyPr>
          <a:lstStyle>
            <a:defPPr>
              <a:defRPr lang="en-US"/>
            </a:defPPr>
            <a:lvl1pPr algn="ctr">
              <a:defRPr sz="1300"/>
            </a:lvl1pPr>
          </a:lstStyle>
          <a:p>
            <a:r>
              <a:rPr lang="en-US" sz="1200" b="1" dirty="0"/>
              <a:t>Released: </a:t>
            </a:r>
            <a:r>
              <a:rPr lang="en-US" sz="1200" dirty="0"/>
              <a:t>2017</a:t>
            </a:r>
          </a:p>
          <a:p>
            <a:r>
              <a:rPr lang="en-US" sz="1200" b="1" dirty="0"/>
              <a:t>Headquarters: </a:t>
            </a:r>
            <a:r>
              <a:rPr lang="en-US" sz="1200" dirty="0"/>
              <a:t>San Bruno, CA</a:t>
            </a:r>
            <a:endParaRPr lang="en-US" sz="1200" b="1" dirty="0"/>
          </a:p>
          <a:p>
            <a:r>
              <a:rPr lang="en-US" sz="1200" b="1" dirty="0">
                <a:hlinkClick r:id="rId3"/>
              </a:rPr>
              <a:t>Subscribers</a:t>
            </a:r>
            <a:r>
              <a:rPr lang="en-US" sz="1200" b="1" dirty="0"/>
              <a:t>: </a:t>
            </a:r>
            <a:r>
              <a:rPr lang="en-US" sz="1200" dirty="0" err="1"/>
              <a:t>Approx</a:t>
            </a:r>
            <a:r>
              <a:rPr lang="en-US" sz="1200" dirty="0"/>
              <a:t> 300,000 subscribers as of Dec 2017</a:t>
            </a:r>
          </a:p>
          <a:p>
            <a:r>
              <a:rPr lang="en-US" sz="1200" b="1" dirty="0"/>
              <a:t>Website: </a:t>
            </a:r>
            <a:r>
              <a:rPr lang="en-US" sz="1200" dirty="0">
                <a:hlinkClick r:id="rId4"/>
              </a:rPr>
              <a:t>https://tv.youtube.com/welcome/</a:t>
            </a:r>
            <a:endParaRPr lang="en-US" sz="1200" dirty="0"/>
          </a:p>
        </p:txBody>
      </p:sp>
      <p:pic>
        <p:nvPicPr>
          <p:cNvPr id="11268" name="Picture 4" descr="https://venturebeat.com/wp-content/uploads/2017/10/yttv_04.png?resize=869%2C489&amp;strip=al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8821" y="1255094"/>
            <a:ext cx="4672277" cy="26291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72845" y="1767851"/>
            <a:ext cx="3552825" cy="1343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601652" y="4931694"/>
            <a:ext cx="7925302" cy="830997"/>
          </a:xfrm>
          <a:prstGeom prst="rect">
            <a:avLst/>
          </a:prstGeom>
          <a:solidFill>
            <a:schemeClr val="bg1"/>
          </a:solidFill>
          <a:ln>
            <a:solidFill>
              <a:schemeClr val="tx1"/>
            </a:solidFill>
          </a:ln>
        </p:spPr>
        <p:txBody>
          <a:bodyPr wrap="square" rtlCol="0">
            <a:spAutoFit/>
          </a:bodyPr>
          <a:lstStyle/>
          <a:p>
            <a:pPr algn="ctr"/>
            <a:r>
              <a:rPr lang="en-US" sz="1200" b="1" dirty="0">
                <a:hlinkClick r:id="rId7"/>
              </a:rPr>
              <a:t>Advertising</a:t>
            </a:r>
            <a:endParaRPr lang="en-US" sz="1200" b="1" dirty="0"/>
          </a:p>
          <a:p>
            <a:pPr algn="ctr"/>
            <a:r>
              <a:rPr lang="en-US" sz="1200" dirty="0"/>
              <a:t>Video ads on YouTube TV appear when viewers are watching Live TV, video on-demand and YouTube videos through the service. As of now, it is believed that advertisements are from the networks themselves, but this is subject to change.</a:t>
            </a:r>
          </a:p>
        </p:txBody>
      </p:sp>
      <p:sp>
        <p:nvSpPr>
          <p:cNvPr id="9" name="TextBox 8">
            <a:extLst>
              <a:ext uri="{FF2B5EF4-FFF2-40B4-BE49-F238E27FC236}">
                <a16:creationId xmlns:a16="http://schemas.microsoft.com/office/drawing/2014/main" id="{6BA24D26-C88B-4415-9F04-7D4A77E184BE}"/>
              </a:ext>
            </a:extLst>
          </p:cNvPr>
          <p:cNvSpPr txBox="1"/>
          <p:nvPr/>
        </p:nvSpPr>
        <p:spPr>
          <a:xfrm>
            <a:off x="5172845" y="1503784"/>
            <a:ext cx="2491576" cy="246221"/>
          </a:xfrm>
          <a:prstGeom prst="rect">
            <a:avLst/>
          </a:prstGeom>
        </p:spPr>
        <p:txBody>
          <a:bodyPr wrap="square" rtlCol="0">
            <a:spAutoFit/>
          </a:bodyPr>
          <a:lstStyle>
            <a:defPPr>
              <a:defRPr lang="en-US"/>
            </a:defPPr>
            <a:lvl1pPr algn="ctr">
              <a:defRPr sz="1300"/>
            </a:lvl1pPr>
          </a:lstStyle>
          <a:p>
            <a:pPr algn="l"/>
            <a:r>
              <a:rPr lang="en-US" sz="1000" b="1" u="sng" dirty="0"/>
              <a:t>YouTube TV Positioning</a:t>
            </a:r>
          </a:p>
        </p:txBody>
      </p:sp>
      <p:sp>
        <p:nvSpPr>
          <p:cNvPr id="10" name="TextBox 9">
            <a:extLst>
              <a:ext uri="{FF2B5EF4-FFF2-40B4-BE49-F238E27FC236}">
                <a16:creationId xmlns:a16="http://schemas.microsoft.com/office/drawing/2014/main" id="{6DA7DA2F-D7B7-4AFD-BD2A-EB533F43E86E}"/>
              </a:ext>
            </a:extLst>
          </p:cNvPr>
          <p:cNvSpPr txBox="1"/>
          <p:nvPr/>
        </p:nvSpPr>
        <p:spPr>
          <a:xfrm>
            <a:off x="127916" y="6609736"/>
            <a:ext cx="6710641" cy="215444"/>
          </a:xfrm>
          <a:prstGeom prst="rect">
            <a:avLst/>
          </a:prstGeom>
        </p:spPr>
        <p:txBody>
          <a:bodyPr wrap="square" rtlCol="0">
            <a:spAutoFit/>
          </a:bodyPr>
          <a:lstStyle/>
          <a:p>
            <a:r>
              <a:rPr lang="en-US" sz="800" dirty="0"/>
              <a:t>Positioning and advertising detail based on company data. </a:t>
            </a:r>
          </a:p>
        </p:txBody>
      </p:sp>
      <p:sp>
        <p:nvSpPr>
          <p:cNvPr id="11" name="Text Placeholder 4">
            <a:extLst>
              <a:ext uri="{FF2B5EF4-FFF2-40B4-BE49-F238E27FC236}">
                <a16:creationId xmlns:a16="http://schemas.microsoft.com/office/drawing/2014/main" id="{C7BAECF7-2DFA-4C29-AB84-A0E80AF18C5D}"/>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301101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YouTube TV - Available Channels</a:t>
            </a:r>
          </a:p>
        </p:txBody>
      </p:sp>
      <p:pic>
        <p:nvPicPr>
          <p:cNvPr id="11266" name="Picture 2" descr="Image result for youtube tv logo"/>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54050" y="109167"/>
            <a:ext cx="1881173" cy="105801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5869" y="1069850"/>
            <a:ext cx="5432262" cy="31943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14675" y="4484913"/>
            <a:ext cx="291465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a:extLst>
              <a:ext uri="{FF2B5EF4-FFF2-40B4-BE49-F238E27FC236}">
                <a16:creationId xmlns:a16="http://schemas.microsoft.com/office/drawing/2014/main" id="{351194E5-CAB1-4C44-BD38-685DA33BB516}"/>
              </a:ext>
            </a:extLst>
          </p:cNvPr>
          <p:cNvSpPr txBox="1"/>
          <p:nvPr/>
        </p:nvSpPr>
        <p:spPr>
          <a:xfrm>
            <a:off x="127916" y="6591806"/>
            <a:ext cx="6710641" cy="215444"/>
          </a:xfrm>
          <a:prstGeom prst="rect">
            <a:avLst/>
          </a:prstGeom>
        </p:spPr>
        <p:txBody>
          <a:bodyPr wrap="square" rtlCol="0">
            <a:spAutoFit/>
          </a:bodyPr>
          <a:lstStyle/>
          <a:p>
            <a:r>
              <a:rPr lang="en-US" sz="800" dirty="0"/>
              <a:t>Based on company data as of December 2017. </a:t>
            </a:r>
          </a:p>
        </p:txBody>
      </p:sp>
      <p:sp>
        <p:nvSpPr>
          <p:cNvPr id="8" name="Text Placeholder 4">
            <a:extLst>
              <a:ext uri="{FF2B5EF4-FFF2-40B4-BE49-F238E27FC236}">
                <a16:creationId xmlns:a16="http://schemas.microsoft.com/office/drawing/2014/main" id="{2B5E0D6D-0444-494F-9CA5-A21041312AB5}"/>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2802084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YouTube TV - Markets</a:t>
            </a:r>
          </a:p>
        </p:txBody>
      </p:sp>
      <p:pic>
        <p:nvPicPr>
          <p:cNvPr id="11266" name="Picture 2" descr="Image result for youtube tv logo"/>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54050" y="109167"/>
            <a:ext cx="1881173" cy="10580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0826" y="956260"/>
            <a:ext cx="1946506" cy="49664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45005" y="956260"/>
            <a:ext cx="1416942" cy="49664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79621" y="956260"/>
            <a:ext cx="1665923" cy="21688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a:extLst>
              <a:ext uri="{FF2B5EF4-FFF2-40B4-BE49-F238E27FC236}">
                <a16:creationId xmlns:a16="http://schemas.microsoft.com/office/drawing/2014/main" id="{1ABD8683-3279-432F-9914-85576BFCD06E}"/>
              </a:ext>
            </a:extLst>
          </p:cNvPr>
          <p:cNvSpPr txBox="1"/>
          <p:nvPr/>
        </p:nvSpPr>
        <p:spPr>
          <a:xfrm>
            <a:off x="127916" y="6591806"/>
            <a:ext cx="6710641" cy="215444"/>
          </a:xfrm>
          <a:prstGeom prst="rect">
            <a:avLst/>
          </a:prstGeom>
        </p:spPr>
        <p:txBody>
          <a:bodyPr wrap="square" rtlCol="0">
            <a:spAutoFit/>
          </a:bodyPr>
          <a:lstStyle/>
          <a:p>
            <a:r>
              <a:rPr lang="en-US" sz="800" dirty="0"/>
              <a:t>Based on company data as of December 2017. </a:t>
            </a:r>
          </a:p>
        </p:txBody>
      </p:sp>
      <p:sp>
        <p:nvSpPr>
          <p:cNvPr id="8" name="Text Placeholder 4">
            <a:extLst>
              <a:ext uri="{FF2B5EF4-FFF2-40B4-BE49-F238E27FC236}">
                <a16:creationId xmlns:a16="http://schemas.microsoft.com/office/drawing/2014/main" id="{61ED08CF-16F3-4F6D-ACD1-0246012F4680}"/>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847465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6224"/>
            <a:ext cx="8805334" cy="442934"/>
          </a:xfrm>
        </p:spPr>
        <p:txBody>
          <a:bodyPr/>
          <a:lstStyle/>
          <a:p>
            <a:r>
              <a:rPr lang="en-US" i="1" dirty="0">
                <a:solidFill>
                  <a:schemeClr val="tx1"/>
                </a:solidFill>
              </a:rPr>
              <a:t>Top </a:t>
            </a:r>
            <a:r>
              <a:rPr lang="en-US" i="1" dirty="0" err="1">
                <a:solidFill>
                  <a:schemeClr val="tx1"/>
                </a:solidFill>
              </a:rPr>
              <a:t>vMPVDs</a:t>
            </a:r>
            <a:r>
              <a:rPr lang="en-US" dirty="0">
                <a:solidFill>
                  <a:schemeClr val="tx1"/>
                </a:solidFill>
              </a:rPr>
              <a:t>: </a:t>
            </a:r>
            <a:r>
              <a:rPr lang="en-US" dirty="0" err="1">
                <a:solidFill>
                  <a:schemeClr val="tx1"/>
                </a:solidFill>
              </a:rPr>
              <a:t>fuboTV</a:t>
            </a:r>
            <a:endParaRPr lang="en-US" dirty="0">
              <a:solidFill>
                <a:schemeClr val="tx1"/>
              </a:solidFill>
            </a:endParaRPr>
          </a:p>
        </p:txBody>
      </p:sp>
      <p:pic>
        <p:nvPicPr>
          <p:cNvPr id="12290" name="Picture 2" descr="Image result for fuboTV logo"/>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04617" y="326215"/>
            <a:ext cx="1284866" cy="7229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fuboTV home sc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4891" y="909158"/>
            <a:ext cx="4314218" cy="20480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45446" y="5557916"/>
            <a:ext cx="4557906" cy="477054"/>
          </a:xfrm>
          <a:prstGeom prst="rect">
            <a:avLst/>
          </a:prstGeom>
        </p:spPr>
        <p:txBody>
          <a:bodyPr wrap="square" rtlCol="0">
            <a:spAutoFit/>
          </a:bodyPr>
          <a:lstStyle>
            <a:defPPr>
              <a:defRPr lang="en-US"/>
            </a:defPPr>
            <a:lvl1pPr algn="ctr">
              <a:defRPr sz="1300"/>
            </a:lvl1pPr>
          </a:lstStyle>
          <a:p>
            <a:r>
              <a:rPr lang="en-US" b="1" u="sng" dirty="0"/>
              <a:t>Content Partners</a:t>
            </a:r>
            <a:r>
              <a:rPr lang="en-US" sz="1200" b="1" dirty="0"/>
              <a:t> </a:t>
            </a:r>
          </a:p>
          <a:p>
            <a:r>
              <a:rPr lang="en-US" sz="1200" dirty="0"/>
              <a:t>NFL, MLB, NBA, NHL, FOX, NBC, HGTV, A&amp;E, Bravo, etc.</a:t>
            </a:r>
            <a:endParaRPr lang="en-US" sz="1200" b="1" dirty="0"/>
          </a:p>
        </p:txBody>
      </p:sp>
      <p:pic>
        <p:nvPicPr>
          <p:cNvPr id="1229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28738" y="3033713"/>
            <a:ext cx="6486525" cy="6381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801585" y="4635318"/>
            <a:ext cx="5845629" cy="846386"/>
          </a:xfrm>
          <a:prstGeom prst="rect">
            <a:avLst/>
          </a:prstGeom>
        </p:spPr>
        <p:txBody>
          <a:bodyPr wrap="square" rtlCol="0">
            <a:spAutoFit/>
          </a:bodyPr>
          <a:lstStyle/>
          <a:p>
            <a:pPr algn="ctr"/>
            <a:r>
              <a:rPr lang="en-US" sz="1300" b="1" u="sng" dirty="0"/>
              <a:t>Advertising</a:t>
            </a:r>
          </a:p>
          <a:p>
            <a:pPr algn="ctr"/>
            <a:r>
              <a:rPr lang="en-US" sz="1200" dirty="0" err="1"/>
              <a:t>fuboTV</a:t>
            </a:r>
            <a:r>
              <a:rPr lang="en-US" sz="1200" dirty="0"/>
              <a:t> does have advertising, however available information is limited. Since it is a live streaming service, it’s believed that advertisements are from the networks themselves, but this is subject to change.</a:t>
            </a:r>
          </a:p>
        </p:txBody>
      </p:sp>
      <p:sp>
        <p:nvSpPr>
          <p:cNvPr id="8" name="TextBox 7">
            <a:extLst>
              <a:ext uri="{FF2B5EF4-FFF2-40B4-BE49-F238E27FC236}">
                <a16:creationId xmlns:a16="http://schemas.microsoft.com/office/drawing/2014/main" id="{3BA1E805-6563-49BC-98B8-57B3CD9D718E}"/>
              </a:ext>
            </a:extLst>
          </p:cNvPr>
          <p:cNvSpPr txBox="1"/>
          <p:nvPr/>
        </p:nvSpPr>
        <p:spPr>
          <a:xfrm>
            <a:off x="430307" y="2767166"/>
            <a:ext cx="1973272" cy="246221"/>
          </a:xfrm>
          <a:prstGeom prst="rect">
            <a:avLst/>
          </a:prstGeom>
        </p:spPr>
        <p:txBody>
          <a:bodyPr wrap="square" rtlCol="0">
            <a:spAutoFit/>
          </a:bodyPr>
          <a:lstStyle>
            <a:defPPr>
              <a:defRPr lang="en-US"/>
            </a:defPPr>
            <a:lvl1pPr algn="ctr">
              <a:defRPr sz="1300"/>
            </a:lvl1pPr>
          </a:lstStyle>
          <a:p>
            <a:pPr algn="r"/>
            <a:r>
              <a:rPr lang="en-US" sz="1000" b="1" u="sng" dirty="0" err="1"/>
              <a:t>fuboTV</a:t>
            </a:r>
            <a:r>
              <a:rPr lang="en-US" sz="1000" b="1" u="sng" dirty="0"/>
              <a:t> Positioning</a:t>
            </a:r>
          </a:p>
        </p:txBody>
      </p:sp>
      <p:sp>
        <p:nvSpPr>
          <p:cNvPr id="9" name="TextBox 8">
            <a:extLst>
              <a:ext uri="{FF2B5EF4-FFF2-40B4-BE49-F238E27FC236}">
                <a16:creationId xmlns:a16="http://schemas.microsoft.com/office/drawing/2014/main" id="{934CC5FB-E63D-4065-977E-B7052F2E8562}"/>
              </a:ext>
            </a:extLst>
          </p:cNvPr>
          <p:cNvSpPr txBox="1"/>
          <p:nvPr/>
        </p:nvSpPr>
        <p:spPr>
          <a:xfrm>
            <a:off x="127916" y="6591806"/>
            <a:ext cx="6710641" cy="215444"/>
          </a:xfrm>
          <a:prstGeom prst="rect">
            <a:avLst/>
          </a:prstGeom>
        </p:spPr>
        <p:txBody>
          <a:bodyPr wrap="square" rtlCol="0">
            <a:spAutoFit/>
          </a:bodyPr>
          <a:lstStyle/>
          <a:p>
            <a:r>
              <a:rPr lang="en-US" sz="800" dirty="0"/>
              <a:t>Positioning, content and advertising detail based on company data. </a:t>
            </a:r>
          </a:p>
        </p:txBody>
      </p:sp>
      <p:sp>
        <p:nvSpPr>
          <p:cNvPr id="10" name="TextBox 9">
            <a:extLst>
              <a:ext uri="{FF2B5EF4-FFF2-40B4-BE49-F238E27FC236}">
                <a16:creationId xmlns:a16="http://schemas.microsoft.com/office/drawing/2014/main" id="{E4330A2E-6276-4394-9F67-8D2DB5C32349}"/>
              </a:ext>
            </a:extLst>
          </p:cNvPr>
          <p:cNvSpPr txBox="1"/>
          <p:nvPr/>
        </p:nvSpPr>
        <p:spPr>
          <a:xfrm>
            <a:off x="1260188" y="3824288"/>
            <a:ext cx="6928424" cy="830997"/>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2015</a:t>
            </a:r>
          </a:p>
          <a:p>
            <a:r>
              <a:rPr lang="en-US" sz="1200" b="1" dirty="0"/>
              <a:t>Headquarters: </a:t>
            </a:r>
            <a:r>
              <a:rPr lang="en-US" sz="1200" dirty="0"/>
              <a:t>New York, NY</a:t>
            </a:r>
            <a:endParaRPr lang="en-US" sz="1200" b="1" dirty="0"/>
          </a:p>
          <a:p>
            <a:r>
              <a:rPr lang="en-US" sz="1200" b="1" dirty="0">
                <a:hlinkClick r:id="rId5"/>
              </a:rPr>
              <a:t>Subscribers</a:t>
            </a:r>
            <a:r>
              <a:rPr lang="en-US" sz="1200" b="1" dirty="0"/>
              <a:t>: </a:t>
            </a:r>
            <a:r>
              <a:rPr lang="en-US" sz="1200" dirty="0"/>
              <a:t>Over 100,000 subscribers as of October 2017</a:t>
            </a:r>
          </a:p>
          <a:p>
            <a:r>
              <a:rPr lang="en-US" sz="1200" b="1" dirty="0"/>
              <a:t>Website: </a:t>
            </a:r>
            <a:r>
              <a:rPr lang="en-US" sz="1200" dirty="0">
                <a:hlinkClick r:id="rId6"/>
              </a:rPr>
              <a:t>www.fubo.tv</a:t>
            </a:r>
            <a:endParaRPr lang="en-US" sz="1200" dirty="0"/>
          </a:p>
        </p:txBody>
      </p:sp>
      <p:sp>
        <p:nvSpPr>
          <p:cNvPr id="11" name="Text Placeholder 4">
            <a:extLst>
              <a:ext uri="{FF2B5EF4-FFF2-40B4-BE49-F238E27FC236}">
                <a16:creationId xmlns:a16="http://schemas.microsoft.com/office/drawing/2014/main" id="{6C980E13-EF8E-4174-B403-584C949C4ED7}"/>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8065684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7517" y="1240970"/>
            <a:ext cx="3576821" cy="18471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p:cNvSpPr txBox="1">
            <a:spLocks/>
          </p:cNvSpPr>
          <p:nvPr/>
        </p:nvSpPr>
        <p:spPr>
          <a:xfrm>
            <a:off x="161636" y="466224"/>
            <a:ext cx="8805334" cy="44293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err="1">
                <a:solidFill>
                  <a:schemeClr val="tx1"/>
                </a:solidFill>
              </a:rPr>
              <a:t>fuboTV</a:t>
            </a:r>
            <a:r>
              <a:rPr lang="en-US" dirty="0">
                <a:solidFill>
                  <a:schemeClr val="tx1"/>
                </a:solidFill>
              </a:rPr>
              <a:t> - Packages</a:t>
            </a:r>
          </a:p>
        </p:txBody>
      </p:sp>
      <p:pic>
        <p:nvPicPr>
          <p:cNvPr id="8" name="Picture 2" descr="Image result for fuboTV logo"/>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04617" y="326215"/>
            <a:ext cx="1284866" cy="722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76727" y="932986"/>
            <a:ext cx="2438400" cy="307777"/>
          </a:xfrm>
          <a:prstGeom prst="rect">
            <a:avLst/>
          </a:prstGeom>
        </p:spPr>
        <p:txBody>
          <a:bodyPr wrap="square" rtlCol="0">
            <a:spAutoFit/>
          </a:bodyPr>
          <a:lstStyle/>
          <a:p>
            <a:pPr algn="ctr"/>
            <a:r>
              <a:rPr lang="en-US" sz="1400" b="1" u="sng" dirty="0"/>
              <a:t>fubo Premier</a:t>
            </a:r>
            <a:endParaRPr lang="en-US" sz="1300" b="1" u="sng" dirty="0">
              <a:solidFill>
                <a:srgbClr val="3775A2"/>
              </a:solidFill>
            </a:endParaRPr>
          </a:p>
        </p:txBody>
      </p:sp>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3140" y="2270535"/>
            <a:ext cx="4363500" cy="8176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5235690" y="1968963"/>
            <a:ext cx="2438400" cy="307777"/>
          </a:xfrm>
          <a:prstGeom prst="rect">
            <a:avLst/>
          </a:prstGeom>
        </p:spPr>
        <p:txBody>
          <a:bodyPr wrap="square" rtlCol="0">
            <a:spAutoFit/>
          </a:bodyPr>
          <a:lstStyle/>
          <a:p>
            <a:pPr algn="ctr"/>
            <a:r>
              <a:rPr lang="en-US" sz="1400" b="1" u="sng" dirty="0"/>
              <a:t>fubo Latino</a:t>
            </a:r>
            <a:endParaRPr lang="en-US" sz="1300" b="1" u="sng" dirty="0">
              <a:solidFill>
                <a:srgbClr val="3775A2"/>
              </a:solidFill>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97613" y="1250996"/>
            <a:ext cx="2914555" cy="7737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5246576" y="943219"/>
            <a:ext cx="2416629" cy="307777"/>
          </a:xfrm>
          <a:prstGeom prst="rect">
            <a:avLst/>
          </a:prstGeom>
        </p:spPr>
        <p:txBody>
          <a:bodyPr wrap="square" rtlCol="0">
            <a:spAutoFit/>
          </a:bodyPr>
          <a:lstStyle/>
          <a:p>
            <a:pPr algn="ctr"/>
            <a:r>
              <a:rPr lang="en-US" sz="1400" b="1" u="sng" dirty="0"/>
              <a:t>fubo Português</a:t>
            </a:r>
            <a:endParaRPr lang="en-US" sz="1300" b="1" u="sng" dirty="0">
              <a:solidFill>
                <a:srgbClr val="3775A2"/>
              </a:solidFill>
            </a:endParaRPr>
          </a:p>
        </p:txBody>
      </p:sp>
      <p:pic>
        <p:nvPicPr>
          <p:cNvPr id="1030"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8148" y="3563128"/>
            <a:ext cx="4731421" cy="14516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22692" y="3563128"/>
            <a:ext cx="3844278" cy="17689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TextBox 16"/>
          <p:cNvSpPr txBox="1"/>
          <p:nvPr/>
        </p:nvSpPr>
        <p:spPr>
          <a:xfrm>
            <a:off x="3345103" y="3240109"/>
            <a:ext cx="2438400" cy="307777"/>
          </a:xfrm>
          <a:prstGeom prst="rect">
            <a:avLst/>
          </a:prstGeom>
        </p:spPr>
        <p:txBody>
          <a:bodyPr wrap="square" rtlCol="0">
            <a:spAutoFit/>
          </a:bodyPr>
          <a:lstStyle/>
          <a:p>
            <a:pPr algn="ctr"/>
            <a:r>
              <a:rPr lang="en-US" sz="1400" b="1" u="sng" dirty="0"/>
              <a:t>Additional Packages</a:t>
            </a:r>
            <a:endParaRPr lang="en-US" sz="1300" b="1" u="sng" dirty="0">
              <a:solidFill>
                <a:srgbClr val="3775A2"/>
              </a:solidFill>
            </a:endParaRPr>
          </a:p>
        </p:txBody>
      </p:sp>
      <p:sp>
        <p:nvSpPr>
          <p:cNvPr id="13" name="TextBox 12">
            <a:extLst>
              <a:ext uri="{FF2B5EF4-FFF2-40B4-BE49-F238E27FC236}">
                <a16:creationId xmlns:a16="http://schemas.microsoft.com/office/drawing/2014/main" id="{074201FE-E5F9-47D5-86A9-E5E341033701}"/>
              </a:ext>
            </a:extLst>
          </p:cNvPr>
          <p:cNvSpPr txBox="1"/>
          <p:nvPr/>
        </p:nvSpPr>
        <p:spPr>
          <a:xfrm>
            <a:off x="127916" y="6591806"/>
            <a:ext cx="6710641" cy="215444"/>
          </a:xfrm>
          <a:prstGeom prst="rect">
            <a:avLst/>
          </a:prstGeom>
        </p:spPr>
        <p:txBody>
          <a:bodyPr wrap="square" rtlCol="0">
            <a:spAutoFit/>
          </a:bodyPr>
          <a:lstStyle/>
          <a:p>
            <a:r>
              <a:rPr lang="en-US" sz="800" dirty="0"/>
              <a:t>Based on company data as of December 2017. </a:t>
            </a:r>
          </a:p>
        </p:txBody>
      </p:sp>
      <p:sp>
        <p:nvSpPr>
          <p:cNvPr id="14" name="Text Placeholder 4">
            <a:extLst>
              <a:ext uri="{FF2B5EF4-FFF2-40B4-BE49-F238E27FC236}">
                <a16:creationId xmlns:a16="http://schemas.microsoft.com/office/drawing/2014/main" id="{1DB7C27E-075D-4156-8B10-DAA236725FD5}"/>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5488866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61636" y="466224"/>
            <a:ext cx="8805334" cy="442934"/>
          </a:xfrm>
          <a:prstGeom prst="rect">
            <a:avLst/>
          </a:prstGeom>
        </p:spPr>
        <p:txBody>
          <a:bodyPr/>
          <a:lstStyle>
            <a:lvl1pPr algn="ctr" defTabSz="457200" rtl="0" eaLnBrk="1" latinLnBrk="0" hangingPunct="1">
              <a:lnSpc>
                <a:spcPts val="2800"/>
              </a:lnSpc>
              <a:spcBef>
                <a:spcPct val="0"/>
              </a:spcBef>
              <a:buNone/>
              <a:defRPr sz="2600" kern="1200" spc="-100" baseline="0">
                <a:solidFill>
                  <a:srgbClr val="000000"/>
                </a:solidFill>
                <a:latin typeface="Trebuchet MS"/>
                <a:ea typeface="+mj-ea"/>
                <a:cs typeface="Trebuchet MS"/>
              </a:defRPr>
            </a:lvl1pPr>
          </a:lstStyle>
          <a:p>
            <a:r>
              <a:rPr lang="en-US" dirty="0" err="1">
                <a:solidFill>
                  <a:schemeClr val="tx1"/>
                </a:solidFill>
              </a:rPr>
              <a:t>fuboTV</a:t>
            </a:r>
            <a:r>
              <a:rPr lang="en-US" dirty="0">
                <a:solidFill>
                  <a:schemeClr val="tx1"/>
                </a:solidFill>
              </a:rPr>
              <a:t> - Available Markets</a:t>
            </a:r>
          </a:p>
        </p:txBody>
      </p:sp>
      <p:pic>
        <p:nvPicPr>
          <p:cNvPr id="8" name="Picture 2" descr="Image result for fuboTV logo"/>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04617" y="326215"/>
            <a:ext cx="1284866" cy="72295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65079" y="1049167"/>
            <a:ext cx="8032662" cy="4798224"/>
            <a:chOff x="565079" y="1049167"/>
            <a:chExt cx="8032662" cy="4798224"/>
          </a:xfrm>
        </p:grpSpPr>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079" y="1049167"/>
              <a:ext cx="2048491" cy="41131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13570" y="1049167"/>
              <a:ext cx="1715140" cy="41131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28710" y="1049167"/>
              <a:ext cx="2145268" cy="41131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73978" y="1049167"/>
              <a:ext cx="2123763" cy="41131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7"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73977" y="5173164"/>
              <a:ext cx="2123763" cy="6742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0" name="TextBox 9">
            <a:extLst>
              <a:ext uri="{FF2B5EF4-FFF2-40B4-BE49-F238E27FC236}">
                <a16:creationId xmlns:a16="http://schemas.microsoft.com/office/drawing/2014/main" id="{857B6096-D76E-4C23-BF02-FA00F4E0C590}"/>
              </a:ext>
            </a:extLst>
          </p:cNvPr>
          <p:cNvSpPr txBox="1"/>
          <p:nvPr/>
        </p:nvSpPr>
        <p:spPr>
          <a:xfrm>
            <a:off x="127916" y="6591806"/>
            <a:ext cx="6710641" cy="215444"/>
          </a:xfrm>
          <a:prstGeom prst="rect">
            <a:avLst/>
          </a:prstGeom>
        </p:spPr>
        <p:txBody>
          <a:bodyPr wrap="square" rtlCol="0">
            <a:spAutoFit/>
          </a:bodyPr>
          <a:lstStyle/>
          <a:p>
            <a:r>
              <a:rPr lang="en-US" sz="800" dirty="0"/>
              <a:t>Based on company data as of December 2017. </a:t>
            </a:r>
          </a:p>
        </p:txBody>
      </p:sp>
      <p:sp>
        <p:nvSpPr>
          <p:cNvPr id="11" name="Text Placeholder 4">
            <a:extLst>
              <a:ext uri="{FF2B5EF4-FFF2-40B4-BE49-F238E27FC236}">
                <a16:creationId xmlns:a16="http://schemas.microsoft.com/office/drawing/2014/main" id="{C1C27DD9-E31C-4752-8620-7081B29222E0}"/>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42515617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73261"/>
            <a:ext cx="8805334" cy="442934"/>
          </a:xfrm>
        </p:spPr>
        <p:txBody>
          <a:bodyPr/>
          <a:lstStyle/>
          <a:p>
            <a:r>
              <a:rPr lang="en-US" i="1" dirty="0">
                <a:solidFill>
                  <a:schemeClr val="tx1"/>
                </a:solidFill>
              </a:rPr>
              <a:t>Top </a:t>
            </a:r>
            <a:r>
              <a:rPr lang="en-US" i="1" dirty="0" err="1">
                <a:solidFill>
                  <a:schemeClr val="tx1"/>
                </a:solidFill>
              </a:rPr>
              <a:t>vMVPDs</a:t>
            </a:r>
            <a:r>
              <a:rPr lang="en-US" dirty="0">
                <a:solidFill>
                  <a:schemeClr val="tx1"/>
                </a:solidFill>
              </a:rPr>
              <a:t>: </a:t>
            </a:r>
            <a:r>
              <a:rPr lang="en-US" dirty="0" err="1">
                <a:solidFill>
                  <a:schemeClr val="tx1"/>
                </a:solidFill>
              </a:rPr>
              <a:t>YipTV</a:t>
            </a:r>
            <a:endParaRPr lang="en-US" dirty="0">
              <a:solidFill>
                <a:schemeClr val="tx1"/>
              </a:solidFill>
            </a:endParaRPr>
          </a:p>
        </p:txBody>
      </p:sp>
      <p:pic>
        <p:nvPicPr>
          <p:cNvPr id="13314" name="Picture 2" descr="Image result for YipTV"/>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57772" y="347470"/>
            <a:ext cx="759531" cy="6945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29213" y="1331426"/>
            <a:ext cx="3050132" cy="534158"/>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2012</a:t>
            </a:r>
          </a:p>
          <a:p>
            <a:r>
              <a:rPr lang="en-US" sz="1200" b="1" dirty="0"/>
              <a:t>Headquarters: </a:t>
            </a:r>
            <a:r>
              <a:rPr lang="en-US" sz="1200" dirty="0"/>
              <a:t>West Palm Beach, FL</a:t>
            </a:r>
            <a:endParaRPr lang="en-US" sz="1200" b="1" dirty="0"/>
          </a:p>
          <a:p>
            <a:r>
              <a:rPr lang="en-US" sz="1200" b="1" dirty="0"/>
              <a:t>Website: </a:t>
            </a:r>
            <a:r>
              <a:rPr lang="en-US" sz="1200" dirty="0">
                <a:hlinkClick r:id="rId3"/>
              </a:rPr>
              <a:t>www.yiptv.com</a:t>
            </a:r>
            <a:endParaRPr lang="en-US" sz="1200" dirty="0"/>
          </a:p>
        </p:txBody>
      </p:sp>
      <p:pic>
        <p:nvPicPr>
          <p:cNvPr id="1331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8443" y="1353483"/>
            <a:ext cx="4029515" cy="19029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870788" y="3745038"/>
            <a:ext cx="7402425" cy="1968464"/>
            <a:chOff x="920956" y="4021670"/>
            <a:chExt cx="7402425" cy="1968464"/>
          </a:xfrm>
        </p:grpSpPr>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0956" y="4021670"/>
              <a:ext cx="3274358" cy="19684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66482" y="4021671"/>
              <a:ext cx="4056899" cy="19684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4" name="TextBox 3"/>
          <p:cNvSpPr txBox="1"/>
          <p:nvPr/>
        </p:nvSpPr>
        <p:spPr>
          <a:xfrm>
            <a:off x="2933700" y="3380979"/>
            <a:ext cx="3276600" cy="292388"/>
          </a:xfrm>
          <a:prstGeom prst="rect">
            <a:avLst/>
          </a:prstGeom>
        </p:spPr>
        <p:txBody>
          <a:bodyPr wrap="square" rtlCol="0">
            <a:spAutoFit/>
          </a:bodyPr>
          <a:lstStyle/>
          <a:p>
            <a:pPr algn="ctr"/>
            <a:r>
              <a:rPr lang="en-US" sz="1300" b="1" dirty="0"/>
              <a:t>Available Channels</a:t>
            </a:r>
          </a:p>
        </p:txBody>
      </p:sp>
      <p:sp>
        <p:nvSpPr>
          <p:cNvPr id="11" name="TextBox 10">
            <a:extLst>
              <a:ext uri="{FF2B5EF4-FFF2-40B4-BE49-F238E27FC236}">
                <a16:creationId xmlns:a16="http://schemas.microsoft.com/office/drawing/2014/main" id="{ED1D6FB6-7B1A-443E-BFFB-01ACFE62DB57}"/>
              </a:ext>
            </a:extLst>
          </p:cNvPr>
          <p:cNvSpPr txBox="1"/>
          <p:nvPr/>
        </p:nvSpPr>
        <p:spPr>
          <a:xfrm>
            <a:off x="728443" y="1094995"/>
            <a:ext cx="1973272" cy="246221"/>
          </a:xfrm>
          <a:prstGeom prst="rect">
            <a:avLst/>
          </a:prstGeom>
        </p:spPr>
        <p:txBody>
          <a:bodyPr wrap="square" rtlCol="0">
            <a:spAutoFit/>
          </a:bodyPr>
          <a:lstStyle>
            <a:defPPr>
              <a:defRPr lang="en-US"/>
            </a:defPPr>
            <a:lvl1pPr algn="ctr">
              <a:defRPr sz="1300"/>
            </a:lvl1pPr>
          </a:lstStyle>
          <a:p>
            <a:pPr algn="l"/>
            <a:r>
              <a:rPr lang="en-US" sz="1000" b="1" u="sng" dirty="0" err="1"/>
              <a:t>YipTV</a:t>
            </a:r>
            <a:r>
              <a:rPr lang="en-US" sz="1000" b="1" u="sng" dirty="0"/>
              <a:t> Positioning</a:t>
            </a:r>
          </a:p>
        </p:txBody>
      </p:sp>
      <p:sp>
        <p:nvSpPr>
          <p:cNvPr id="12" name="TextBox 11">
            <a:extLst>
              <a:ext uri="{FF2B5EF4-FFF2-40B4-BE49-F238E27FC236}">
                <a16:creationId xmlns:a16="http://schemas.microsoft.com/office/drawing/2014/main" id="{A7B2614C-5199-45C2-A845-5671C97B68D0}"/>
              </a:ext>
            </a:extLst>
          </p:cNvPr>
          <p:cNvSpPr txBox="1"/>
          <p:nvPr/>
        </p:nvSpPr>
        <p:spPr>
          <a:xfrm>
            <a:off x="4948518" y="2139848"/>
            <a:ext cx="3866339" cy="1015663"/>
          </a:xfrm>
          <a:prstGeom prst="rect">
            <a:avLst/>
          </a:prstGeom>
        </p:spPr>
        <p:txBody>
          <a:bodyPr wrap="square" rtlCol="0">
            <a:spAutoFit/>
          </a:bodyPr>
          <a:lstStyle/>
          <a:p>
            <a:pPr algn="ctr"/>
            <a:r>
              <a:rPr lang="en-US" sz="1200" b="1" u="sng" dirty="0"/>
              <a:t>Advertising</a:t>
            </a:r>
          </a:p>
          <a:p>
            <a:pPr algn="ctr"/>
            <a:r>
              <a:rPr lang="en-US" sz="1200" dirty="0"/>
              <a:t>Information on advertising is limited, however since it is a live streaming service, it’s believed that advertisements are from the networks themselves, but this is subject to change.</a:t>
            </a:r>
          </a:p>
        </p:txBody>
      </p:sp>
      <p:sp>
        <p:nvSpPr>
          <p:cNvPr id="14" name="TextBox 13">
            <a:extLst>
              <a:ext uri="{FF2B5EF4-FFF2-40B4-BE49-F238E27FC236}">
                <a16:creationId xmlns:a16="http://schemas.microsoft.com/office/drawing/2014/main" id="{4D9AEBBA-C928-4E05-ACDF-A050F050C774}"/>
              </a:ext>
            </a:extLst>
          </p:cNvPr>
          <p:cNvSpPr txBox="1"/>
          <p:nvPr/>
        </p:nvSpPr>
        <p:spPr>
          <a:xfrm>
            <a:off x="127916" y="6591806"/>
            <a:ext cx="6710641" cy="215444"/>
          </a:xfrm>
          <a:prstGeom prst="rect">
            <a:avLst/>
          </a:prstGeom>
        </p:spPr>
        <p:txBody>
          <a:bodyPr wrap="square" rtlCol="0">
            <a:spAutoFit/>
          </a:bodyPr>
          <a:lstStyle/>
          <a:p>
            <a:r>
              <a:rPr lang="en-US" sz="800" dirty="0"/>
              <a:t>Positioning, content and advertising detail based on company data. </a:t>
            </a:r>
          </a:p>
        </p:txBody>
      </p:sp>
      <p:sp>
        <p:nvSpPr>
          <p:cNvPr id="13" name="Text Placeholder 4">
            <a:extLst>
              <a:ext uri="{FF2B5EF4-FFF2-40B4-BE49-F238E27FC236}">
                <a16:creationId xmlns:a16="http://schemas.microsoft.com/office/drawing/2014/main" id="{A023C039-CCC4-4E57-96B0-9F069AFF41C1}"/>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8465800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2734322"/>
            <a:ext cx="8805334" cy="843379"/>
          </a:xfrm>
        </p:spPr>
        <p:txBody>
          <a:bodyPr/>
          <a:lstStyle/>
          <a:p>
            <a:r>
              <a:rPr lang="en-US" sz="2800" dirty="0">
                <a:solidFill>
                  <a:schemeClr val="tx1"/>
                </a:solidFill>
              </a:rPr>
              <a:t>How Do Others Support The AVOD OTT Ecosystem?</a:t>
            </a:r>
          </a:p>
        </p:txBody>
      </p:sp>
      <p:sp>
        <p:nvSpPr>
          <p:cNvPr id="3" name="Text Placeholder 4">
            <a:extLst>
              <a:ext uri="{FF2B5EF4-FFF2-40B4-BE49-F238E27FC236}">
                <a16:creationId xmlns:a16="http://schemas.microsoft.com/office/drawing/2014/main" id="{6A22F299-2DA7-4F44-93CB-1EA223DE1CCC}"/>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117008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1E9FA53-B60D-4B8F-9F71-E2FB773605AC}"/>
              </a:ext>
            </a:extLst>
          </p:cNvPr>
          <p:cNvSpPr/>
          <p:nvPr/>
        </p:nvSpPr>
        <p:spPr>
          <a:xfrm>
            <a:off x="302552" y="3049429"/>
            <a:ext cx="8561592" cy="1202046"/>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8F9D7D-618A-429C-8B97-8EB20D27593B}"/>
              </a:ext>
            </a:extLst>
          </p:cNvPr>
          <p:cNvSpPr/>
          <p:nvPr/>
        </p:nvSpPr>
        <p:spPr>
          <a:xfrm>
            <a:off x="302552" y="4613904"/>
            <a:ext cx="8561592" cy="1202046"/>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5C38EF-830B-4865-91CE-618CCFD204C0}"/>
              </a:ext>
            </a:extLst>
          </p:cNvPr>
          <p:cNvSpPr/>
          <p:nvPr/>
        </p:nvSpPr>
        <p:spPr>
          <a:xfrm>
            <a:off x="292824" y="1514010"/>
            <a:ext cx="8564836" cy="1202046"/>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496A486-DAC9-46F3-90AD-91D02690325F}"/>
              </a:ext>
            </a:extLst>
          </p:cNvPr>
          <p:cNvSpPr>
            <a:spLocks noGrp="1"/>
          </p:cNvSpPr>
          <p:nvPr>
            <p:ph type="ctrTitle"/>
          </p:nvPr>
        </p:nvSpPr>
        <p:spPr>
          <a:xfrm>
            <a:off x="161636" y="460183"/>
            <a:ext cx="8805334" cy="699774"/>
          </a:xfrm>
        </p:spPr>
        <p:txBody>
          <a:bodyPr/>
          <a:lstStyle/>
          <a:p>
            <a:r>
              <a:rPr lang="en-US" dirty="0"/>
              <a:t>Major Ad Networks &amp; Tech Platforms That Incorporate </a:t>
            </a:r>
            <a:br>
              <a:rPr lang="en-US" dirty="0"/>
            </a:br>
            <a:r>
              <a:rPr lang="en-US" dirty="0"/>
              <a:t>Ad-Supported OTT Services Into Their Offerings</a:t>
            </a:r>
          </a:p>
        </p:txBody>
      </p:sp>
      <p:pic>
        <p:nvPicPr>
          <p:cNvPr id="11" name="Picture 10">
            <a:extLst>
              <a:ext uri="{FF2B5EF4-FFF2-40B4-BE49-F238E27FC236}">
                <a16:creationId xmlns:a16="http://schemas.microsoft.com/office/drawing/2014/main" id="{C0151F0C-381B-4AD5-B971-FD73B8D51E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9253" y="3742456"/>
            <a:ext cx="1776186" cy="481309"/>
          </a:xfrm>
          <a:prstGeom prst="rect">
            <a:avLst/>
          </a:prstGeom>
        </p:spPr>
      </p:pic>
      <p:pic>
        <p:nvPicPr>
          <p:cNvPr id="13" name="Picture 12">
            <a:extLst>
              <a:ext uri="{FF2B5EF4-FFF2-40B4-BE49-F238E27FC236}">
                <a16:creationId xmlns:a16="http://schemas.microsoft.com/office/drawing/2014/main" id="{0C272BDF-95B4-4CED-A091-4ECDFF8B16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9974" y="3794952"/>
            <a:ext cx="1535767" cy="376313"/>
          </a:xfrm>
          <a:prstGeom prst="rect">
            <a:avLst/>
          </a:prstGeom>
        </p:spPr>
      </p:pic>
      <p:pic>
        <p:nvPicPr>
          <p:cNvPr id="14" name="Picture 13">
            <a:extLst>
              <a:ext uri="{FF2B5EF4-FFF2-40B4-BE49-F238E27FC236}">
                <a16:creationId xmlns:a16="http://schemas.microsoft.com/office/drawing/2014/main" id="{4425425F-224D-4334-9D84-C98A1BDF80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1275" y="3842471"/>
            <a:ext cx="1332652" cy="281277"/>
          </a:xfrm>
          <a:prstGeom prst="rect">
            <a:avLst/>
          </a:prstGeom>
        </p:spPr>
      </p:pic>
      <p:pic>
        <p:nvPicPr>
          <p:cNvPr id="16" name="Picture 15">
            <a:extLst>
              <a:ext uri="{FF2B5EF4-FFF2-40B4-BE49-F238E27FC236}">
                <a16:creationId xmlns:a16="http://schemas.microsoft.com/office/drawing/2014/main" id="{E35CD4CE-AD5B-4F0D-B4B2-EE8F26AB80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13736" y="5297246"/>
            <a:ext cx="1098324" cy="443835"/>
          </a:xfrm>
          <a:prstGeom prst="rect">
            <a:avLst/>
          </a:prstGeom>
        </p:spPr>
      </p:pic>
      <p:pic>
        <p:nvPicPr>
          <p:cNvPr id="17" name="Picture 16">
            <a:extLst>
              <a:ext uri="{FF2B5EF4-FFF2-40B4-BE49-F238E27FC236}">
                <a16:creationId xmlns:a16="http://schemas.microsoft.com/office/drawing/2014/main" id="{402D3A52-0430-4D1C-9DEF-C9AADA46411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63494" y="5392003"/>
            <a:ext cx="1500502" cy="373458"/>
          </a:xfrm>
          <a:prstGeom prst="rect">
            <a:avLst/>
          </a:prstGeom>
        </p:spPr>
      </p:pic>
      <p:pic>
        <p:nvPicPr>
          <p:cNvPr id="18" name="Picture 17">
            <a:extLst>
              <a:ext uri="{FF2B5EF4-FFF2-40B4-BE49-F238E27FC236}">
                <a16:creationId xmlns:a16="http://schemas.microsoft.com/office/drawing/2014/main" id="{5EA550BD-864E-494A-9764-321068D904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5430" y="5419189"/>
            <a:ext cx="1650054" cy="307798"/>
          </a:xfrm>
          <a:prstGeom prst="rect">
            <a:avLst/>
          </a:prstGeom>
        </p:spPr>
      </p:pic>
      <p:pic>
        <p:nvPicPr>
          <p:cNvPr id="19" name="Picture 18">
            <a:extLst>
              <a:ext uri="{FF2B5EF4-FFF2-40B4-BE49-F238E27FC236}">
                <a16:creationId xmlns:a16="http://schemas.microsoft.com/office/drawing/2014/main" id="{169A2395-8FD2-4B5A-A1B6-40E8DCE30F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16918" y="5392003"/>
            <a:ext cx="1309044" cy="349078"/>
          </a:xfrm>
          <a:prstGeom prst="rect">
            <a:avLst/>
          </a:prstGeom>
        </p:spPr>
      </p:pic>
      <p:pic>
        <p:nvPicPr>
          <p:cNvPr id="20" name="Picture 19">
            <a:extLst>
              <a:ext uri="{FF2B5EF4-FFF2-40B4-BE49-F238E27FC236}">
                <a16:creationId xmlns:a16="http://schemas.microsoft.com/office/drawing/2014/main" id="{EDAE8D58-4F4D-4309-A763-E72FAC7DEA78}"/>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77395" y="5355460"/>
            <a:ext cx="1573837" cy="377043"/>
          </a:xfrm>
          <a:prstGeom prst="rect">
            <a:avLst/>
          </a:prstGeom>
        </p:spPr>
      </p:pic>
      <p:sp>
        <p:nvSpPr>
          <p:cNvPr id="23" name="TextBox 22">
            <a:extLst>
              <a:ext uri="{FF2B5EF4-FFF2-40B4-BE49-F238E27FC236}">
                <a16:creationId xmlns:a16="http://schemas.microsoft.com/office/drawing/2014/main" id="{FBA326C9-6753-41F4-AADE-9E8DF5AEB8EE}"/>
              </a:ext>
            </a:extLst>
          </p:cNvPr>
          <p:cNvSpPr txBox="1"/>
          <p:nvPr/>
        </p:nvSpPr>
        <p:spPr>
          <a:xfrm>
            <a:off x="286340" y="1514010"/>
            <a:ext cx="8571320" cy="646331"/>
          </a:xfrm>
          <a:prstGeom prst="rect">
            <a:avLst/>
          </a:prstGeom>
          <a:solidFill>
            <a:schemeClr val="accent4"/>
          </a:solidFill>
          <a:ln w="28575">
            <a:solidFill>
              <a:schemeClr val="tx1"/>
            </a:solidFill>
          </a:ln>
        </p:spPr>
        <p:txBody>
          <a:bodyPr wrap="square" rtlCol="0">
            <a:spAutoFit/>
          </a:bodyPr>
          <a:lstStyle/>
          <a:p>
            <a:pPr algn="ctr"/>
            <a:r>
              <a:rPr lang="en-US" sz="1600" b="1" u="sng" dirty="0">
                <a:solidFill>
                  <a:schemeClr val="bg1"/>
                </a:solidFill>
              </a:rPr>
              <a:t>Ad Networks</a:t>
            </a:r>
          </a:p>
          <a:p>
            <a:pPr algn="ctr"/>
            <a:r>
              <a:rPr lang="en-US" sz="1000" dirty="0">
                <a:solidFill>
                  <a:schemeClr val="bg1"/>
                </a:solidFill>
              </a:rPr>
              <a:t>Provides an outsourced sales capability for publishers and a means to aggregate inventory and audiences from numerous sources in a single buying opportunity for media buyers.  Ad networks may provide specific technologies such as targeting capabilities, creative generation &amp; optimization.</a:t>
            </a:r>
            <a:endParaRPr lang="en-US" sz="900" dirty="0">
              <a:solidFill>
                <a:schemeClr val="bg1"/>
              </a:solidFill>
            </a:endParaRPr>
          </a:p>
        </p:txBody>
      </p:sp>
      <p:sp>
        <p:nvSpPr>
          <p:cNvPr id="25" name="TextBox 24">
            <a:extLst>
              <a:ext uri="{FF2B5EF4-FFF2-40B4-BE49-F238E27FC236}">
                <a16:creationId xmlns:a16="http://schemas.microsoft.com/office/drawing/2014/main" id="{4582C432-0C1D-40AD-865A-E13DB2CB2A92}"/>
              </a:ext>
            </a:extLst>
          </p:cNvPr>
          <p:cNvSpPr txBox="1"/>
          <p:nvPr/>
        </p:nvSpPr>
        <p:spPr>
          <a:xfrm>
            <a:off x="292824" y="4613904"/>
            <a:ext cx="8571320" cy="646331"/>
          </a:xfrm>
          <a:prstGeom prst="rect">
            <a:avLst/>
          </a:prstGeom>
          <a:solidFill>
            <a:schemeClr val="accent4">
              <a:lumMod val="20000"/>
              <a:lumOff val="80000"/>
            </a:schemeClr>
          </a:solidFill>
          <a:ln w="28575">
            <a:solidFill>
              <a:schemeClr val="tx1"/>
            </a:solidFill>
          </a:ln>
        </p:spPr>
        <p:txBody>
          <a:bodyPr wrap="square" rtlCol="0">
            <a:spAutoFit/>
          </a:bodyPr>
          <a:lstStyle/>
          <a:p>
            <a:pPr algn="ctr"/>
            <a:r>
              <a:rPr lang="en-US" sz="1600" b="1" u="sng" dirty="0"/>
              <a:t>Buy-Side / Demand-Side Platforms (DSPs)</a:t>
            </a:r>
            <a:endParaRPr lang="en-US" sz="1600" b="1" dirty="0"/>
          </a:p>
          <a:p>
            <a:pPr algn="ctr"/>
            <a:r>
              <a:rPr lang="en-US" sz="1000" dirty="0"/>
              <a:t>A technology platform that provides centralized &amp; aggregated media buying from multiple sources including ad exchanges, ad networks and sell side platforms, often leveraging real-time bidding capabilities of these sources</a:t>
            </a:r>
          </a:p>
        </p:txBody>
      </p:sp>
      <p:sp>
        <p:nvSpPr>
          <p:cNvPr id="32" name="TextBox 31">
            <a:extLst>
              <a:ext uri="{FF2B5EF4-FFF2-40B4-BE49-F238E27FC236}">
                <a16:creationId xmlns:a16="http://schemas.microsoft.com/office/drawing/2014/main" id="{5C47DADA-7A88-416B-A729-C1209E7741B9}"/>
              </a:ext>
            </a:extLst>
          </p:cNvPr>
          <p:cNvSpPr txBox="1"/>
          <p:nvPr/>
        </p:nvSpPr>
        <p:spPr>
          <a:xfrm>
            <a:off x="292824" y="3049429"/>
            <a:ext cx="8571320" cy="646331"/>
          </a:xfrm>
          <a:prstGeom prst="rect">
            <a:avLst/>
          </a:prstGeom>
          <a:solidFill>
            <a:schemeClr val="accent4">
              <a:lumMod val="40000"/>
              <a:lumOff val="60000"/>
            </a:schemeClr>
          </a:solidFill>
          <a:ln w="28575">
            <a:solidFill>
              <a:schemeClr val="tx1"/>
            </a:solidFill>
          </a:ln>
        </p:spPr>
        <p:txBody>
          <a:bodyPr wrap="square" rtlCol="0">
            <a:spAutoFit/>
          </a:bodyPr>
          <a:lstStyle/>
          <a:p>
            <a:pPr algn="ctr"/>
            <a:r>
              <a:rPr lang="en-US" sz="1600" b="1" u="sng" dirty="0"/>
              <a:t>Sell-Side / Supply-Side Platforms (SSPs)</a:t>
            </a:r>
            <a:r>
              <a:rPr lang="en-US" sz="1600" b="1" dirty="0"/>
              <a:t> </a:t>
            </a:r>
          </a:p>
          <a:p>
            <a:pPr algn="ctr"/>
            <a:r>
              <a:rPr lang="en-US" sz="1000" dirty="0"/>
              <a:t>A technology platform that provides outsourced media selling and ad network management services for publishers.  The business model resembles that of an ad network in that it aggregates ad inventory however they serve publishers exclusively and does not provide services for advertisers</a:t>
            </a:r>
            <a:endParaRPr lang="en-US" sz="1600" b="1" u="sng" dirty="0"/>
          </a:p>
        </p:txBody>
      </p:sp>
      <p:pic>
        <p:nvPicPr>
          <p:cNvPr id="33" name="Picture 32">
            <a:extLst>
              <a:ext uri="{FF2B5EF4-FFF2-40B4-BE49-F238E27FC236}">
                <a16:creationId xmlns:a16="http://schemas.microsoft.com/office/drawing/2014/main" id="{360C9225-3A8A-4E63-A9D0-8424BCFC335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23400" y="3717632"/>
            <a:ext cx="1179317" cy="489750"/>
          </a:xfrm>
          <a:prstGeom prst="rect">
            <a:avLst/>
          </a:prstGeom>
        </p:spPr>
      </p:pic>
      <p:pic>
        <p:nvPicPr>
          <p:cNvPr id="36" name="Picture 35">
            <a:extLst>
              <a:ext uri="{FF2B5EF4-FFF2-40B4-BE49-F238E27FC236}">
                <a16:creationId xmlns:a16="http://schemas.microsoft.com/office/drawing/2014/main" id="{0E9E201F-CB2D-49F8-8B50-525BB5957CD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00377" y="3771544"/>
            <a:ext cx="1809105" cy="444272"/>
          </a:xfrm>
          <a:prstGeom prst="rect">
            <a:avLst/>
          </a:prstGeom>
        </p:spPr>
      </p:pic>
      <p:sp>
        <p:nvSpPr>
          <p:cNvPr id="38" name="Rectangle 37">
            <a:extLst>
              <a:ext uri="{FF2B5EF4-FFF2-40B4-BE49-F238E27FC236}">
                <a16:creationId xmlns:a16="http://schemas.microsoft.com/office/drawing/2014/main" id="{903062FF-C179-480B-9EC1-23B1C9B03875}"/>
              </a:ext>
            </a:extLst>
          </p:cNvPr>
          <p:cNvSpPr/>
          <p:nvPr/>
        </p:nvSpPr>
        <p:spPr>
          <a:xfrm>
            <a:off x="254977" y="6568313"/>
            <a:ext cx="7425938" cy="215444"/>
          </a:xfrm>
          <a:prstGeom prst="rect">
            <a:avLst/>
          </a:prstGeom>
        </p:spPr>
        <p:txBody>
          <a:bodyPr wrap="square">
            <a:spAutoFit/>
          </a:bodyPr>
          <a:lstStyle/>
          <a:p>
            <a:r>
              <a:rPr lang="en-US" sz="800" dirty="0">
                <a:solidFill>
                  <a:srgbClr val="252525"/>
                </a:solidFill>
              </a:rPr>
              <a:t>Note: the inventory managed by an SSP is usually purchased by aggregate buyers, either demand-side platforms (DSPs) or ad networks.</a:t>
            </a:r>
            <a:endParaRPr lang="en-US" sz="800" b="0" i="0" dirty="0">
              <a:solidFill>
                <a:srgbClr val="252525"/>
              </a:solidFill>
              <a:effectLst/>
            </a:endParaRPr>
          </a:p>
        </p:txBody>
      </p:sp>
      <p:pic>
        <p:nvPicPr>
          <p:cNvPr id="27" name="Picture 26">
            <a:extLst>
              <a:ext uri="{FF2B5EF4-FFF2-40B4-BE49-F238E27FC236}">
                <a16:creationId xmlns:a16="http://schemas.microsoft.com/office/drawing/2014/main" id="{61CCAA18-712A-4399-A7B4-4D67D79AC51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3023" y="2224855"/>
            <a:ext cx="1208156" cy="445282"/>
          </a:xfrm>
          <a:prstGeom prst="rect">
            <a:avLst/>
          </a:prstGeom>
        </p:spPr>
      </p:pic>
      <p:pic>
        <p:nvPicPr>
          <p:cNvPr id="28" name="Picture 27">
            <a:extLst>
              <a:ext uri="{FF2B5EF4-FFF2-40B4-BE49-F238E27FC236}">
                <a16:creationId xmlns:a16="http://schemas.microsoft.com/office/drawing/2014/main" id="{38E9FC64-B8FA-4E28-A15A-5E754A2C99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41979" y="2204226"/>
            <a:ext cx="1232303" cy="465911"/>
          </a:xfrm>
          <a:prstGeom prst="rect">
            <a:avLst/>
          </a:prstGeom>
        </p:spPr>
      </p:pic>
      <p:pic>
        <p:nvPicPr>
          <p:cNvPr id="29" name="Picture 28">
            <a:extLst>
              <a:ext uri="{FF2B5EF4-FFF2-40B4-BE49-F238E27FC236}">
                <a16:creationId xmlns:a16="http://schemas.microsoft.com/office/drawing/2014/main" id="{00D52DD6-DE38-4D31-8DC2-A17F8C9E23D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6971" y="5440891"/>
            <a:ext cx="1145331" cy="275682"/>
          </a:xfrm>
          <a:prstGeom prst="rect">
            <a:avLst/>
          </a:prstGeom>
        </p:spPr>
      </p:pic>
      <p:pic>
        <p:nvPicPr>
          <p:cNvPr id="30" name="Picture 29">
            <a:extLst>
              <a:ext uri="{FF2B5EF4-FFF2-40B4-BE49-F238E27FC236}">
                <a16:creationId xmlns:a16="http://schemas.microsoft.com/office/drawing/2014/main" id="{9E23D343-E194-4AD9-85F3-CB5731963F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180632" y="2219136"/>
            <a:ext cx="1208158" cy="451001"/>
          </a:xfrm>
          <a:prstGeom prst="rect">
            <a:avLst/>
          </a:prstGeom>
        </p:spPr>
      </p:pic>
      <p:pic>
        <p:nvPicPr>
          <p:cNvPr id="31" name="Picture 2">
            <a:extLst>
              <a:ext uri="{FF2B5EF4-FFF2-40B4-BE49-F238E27FC236}">
                <a16:creationId xmlns:a16="http://schemas.microsoft.com/office/drawing/2014/main" id="{4528243E-8F9A-404B-975E-F11C955B4192}"/>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084368" y="2184362"/>
            <a:ext cx="174307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 descr="Visto">
            <a:extLst>
              <a:ext uri="{FF2B5EF4-FFF2-40B4-BE49-F238E27FC236}">
                <a16:creationId xmlns:a16="http://schemas.microsoft.com/office/drawing/2014/main" id="{CAF6C3E3-2103-4383-8408-23CC80A5B489}"/>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327469" y="2189980"/>
            <a:ext cx="1294635" cy="500939"/>
          </a:xfrm>
          <a:prstGeom prst="rect">
            <a:avLst/>
          </a:prstGeom>
          <a:noFill/>
          <a:extLst>
            <a:ext uri="{909E8E84-426E-40DD-AFC4-6F175D3DCCD1}">
              <a14:hiddenFill xmlns:a14="http://schemas.microsoft.com/office/drawing/2010/main">
                <a:solidFill>
                  <a:srgbClr val="FFFFFF"/>
                </a:solidFill>
              </a14:hiddenFill>
            </a:ext>
          </a:extLst>
        </p:spPr>
      </p:pic>
      <p:sp>
        <p:nvSpPr>
          <p:cNvPr id="35" name="Text Placeholder 4">
            <a:extLst>
              <a:ext uri="{FF2B5EF4-FFF2-40B4-BE49-F238E27FC236}">
                <a16:creationId xmlns:a16="http://schemas.microsoft.com/office/drawing/2014/main" id="{D1BD823E-CA4B-4C2B-A1E9-C82D5454A933}"/>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699626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5723" y="2821643"/>
            <a:ext cx="8254395" cy="1031266"/>
          </a:xfrm>
        </p:spPr>
        <p:txBody>
          <a:bodyPr/>
          <a:lstStyle/>
          <a:p>
            <a:r>
              <a:rPr lang="en-US" sz="2800" u="sng" dirty="0">
                <a:solidFill>
                  <a:schemeClr val="tx1"/>
                </a:solidFill>
              </a:rPr>
              <a:t>Ad-Supported</a:t>
            </a:r>
            <a:r>
              <a:rPr lang="en-US" sz="2800" dirty="0">
                <a:solidFill>
                  <a:schemeClr val="tx1"/>
                </a:solidFill>
              </a:rPr>
              <a:t> OTT Video Ecosystem - Detail</a:t>
            </a:r>
            <a:br>
              <a:rPr lang="en-US" sz="2800" dirty="0">
                <a:solidFill>
                  <a:schemeClr val="tx1"/>
                </a:solidFill>
              </a:rPr>
            </a:br>
            <a:r>
              <a:rPr lang="en-US" sz="2400" dirty="0">
                <a:solidFill>
                  <a:schemeClr val="tx1"/>
                </a:solidFill>
              </a:rPr>
              <a:t>(Services, Devices &amp; Platforms)</a:t>
            </a:r>
            <a:endParaRPr lang="en-US" dirty="0">
              <a:solidFill>
                <a:schemeClr val="tx1"/>
              </a:solidFill>
            </a:endParaRPr>
          </a:p>
        </p:txBody>
      </p:sp>
      <p:sp>
        <p:nvSpPr>
          <p:cNvPr id="3" name="Text Placeholder 4">
            <a:extLst>
              <a:ext uri="{FF2B5EF4-FFF2-40B4-BE49-F238E27FC236}">
                <a16:creationId xmlns:a16="http://schemas.microsoft.com/office/drawing/2014/main" id="{5B0ECA17-10E2-4DFA-9C12-65AA61A9E153}"/>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24495562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1E9FA53-B60D-4B8F-9F71-E2FB773605AC}"/>
              </a:ext>
            </a:extLst>
          </p:cNvPr>
          <p:cNvSpPr/>
          <p:nvPr/>
        </p:nvSpPr>
        <p:spPr>
          <a:xfrm>
            <a:off x="291204" y="3059494"/>
            <a:ext cx="8561592" cy="1191981"/>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8F9D7D-618A-429C-8B97-8EB20D27593B}"/>
              </a:ext>
            </a:extLst>
          </p:cNvPr>
          <p:cNvSpPr/>
          <p:nvPr/>
        </p:nvSpPr>
        <p:spPr>
          <a:xfrm>
            <a:off x="291204" y="4613904"/>
            <a:ext cx="8561592" cy="1202046"/>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5C38EF-830B-4865-91CE-618CCFD204C0}"/>
              </a:ext>
            </a:extLst>
          </p:cNvPr>
          <p:cNvSpPr/>
          <p:nvPr/>
        </p:nvSpPr>
        <p:spPr>
          <a:xfrm>
            <a:off x="289582" y="1514010"/>
            <a:ext cx="8564836" cy="1202046"/>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496A486-DAC9-46F3-90AD-91D02690325F}"/>
              </a:ext>
            </a:extLst>
          </p:cNvPr>
          <p:cNvSpPr>
            <a:spLocks noGrp="1"/>
          </p:cNvSpPr>
          <p:nvPr>
            <p:ph type="ctrTitle"/>
          </p:nvPr>
        </p:nvSpPr>
        <p:spPr>
          <a:xfrm>
            <a:off x="161636" y="460183"/>
            <a:ext cx="8805334" cy="699774"/>
          </a:xfrm>
        </p:spPr>
        <p:txBody>
          <a:bodyPr/>
          <a:lstStyle/>
          <a:p>
            <a:r>
              <a:rPr lang="en-US" dirty="0"/>
              <a:t>Let’s Take A Look At Some Of The Top Ad Networks Within The OTT Space</a:t>
            </a:r>
          </a:p>
        </p:txBody>
      </p:sp>
      <p:pic>
        <p:nvPicPr>
          <p:cNvPr id="11" name="Picture 10">
            <a:extLst>
              <a:ext uri="{FF2B5EF4-FFF2-40B4-BE49-F238E27FC236}">
                <a16:creationId xmlns:a16="http://schemas.microsoft.com/office/drawing/2014/main" id="{C0151F0C-381B-4AD5-B971-FD73B8D51E95}"/>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39253" y="3742456"/>
            <a:ext cx="1776186" cy="481309"/>
          </a:xfrm>
          <a:prstGeom prst="rect">
            <a:avLst/>
          </a:prstGeom>
          <a:noFill/>
        </p:spPr>
      </p:pic>
      <p:pic>
        <p:nvPicPr>
          <p:cNvPr id="13" name="Picture 12">
            <a:extLst>
              <a:ext uri="{FF2B5EF4-FFF2-40B4-BE49-F238E27FC236}">
                <a16:creationId xmlns:a16="http://schemas.microsoft.com/office/drawing/2014/main" id="{0C272BDF-95B4-4CED-A091-4ECDFF8B1673}"/>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689974" y="3794952"/>
            <a:ext cx="1535767" cy="376313"/>
          </a:xfrm>
          <a:prstGeom prst="rect">
            <a:avLst/>
          </a:prstGeom>
          <a:noFill/>
        </p:spPr>
      </p:pic>
      <p:pic>
        <p:nvPicPr>
          <p:cNvPr id="14" name="Picture 13">
            <a:extLst>
              <a:ext uri="{FF2B5EF4-FFF2-40B4-BE49-F238E27FC236}">
                <a16:creationId xmlns:a16="http://schemas.microsoft.com/office/drawing/2014/main" id="{4425425F-224D-4334-9D84-C98A1BDF80DC}"/>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171275" y="3842471"/>
            <a:ext cx="1332652" cy="281277"/>
          </a:xfrm>
          <a:prstGeom prst="rect">
            <a:avLst/>
          </a:prstGeom>
          <a:noFill/>
        </p:spPr>
      </p:pic>
      <p:sp>
        <p:nvSpPr>
          <p:cNvPr id="23" name="TextBox 22">
            <a:extLst>
              <a:ext uri="{FF2B5EF4-FFF2-40B4-BE49-F238E27FC236}">
                <a16:creationId xmlns:a16="http://schemas.microsoft.com/office/drawing/2014/main" id="{FBA326C9-6753-41F4-AADE-9E8DF5AEB8EE}"/>
              </a:ext>
            </a:extLst>
          </p:cNvPr>
          <p:cNvSpPr txBox="1"/>
          <p:nvPr/>
        </p:nvSpPr>
        <p:spPr>
          <a:xfrm>
            <a:off x="286340" y="1514010"/>
            <a:ext cx="8571320" cy="646331"/>
          </a:xfrm>
          <a:prstGeom prst="rect">
            <a:avLst/>
          </a:prstGeom>
          <a:solidFill>
            <a:schemeClr val="accent4"/>
          </a:solidFill>
          <a:ln w="28575">
            <a:solidFill>
              <a:schemeClr val="tx1"/>
            </a:solidFill>
          </a:ln>
        </p:spPr>
        <p:txBody>
          <a:bodyPr wrap="square" rtlCol="0">
            <a:spAutoFit/>
          </a:bodyPr>
          <a:lstStyle/>
          <a:p>
            <a:pPr algn="ctr"/>
            <a:r>
              <a:rPr lang="en-US" sz="1600" b="1" u="sng" dirty="0">
                <a:solidFill>
                  <a:schemeClr val="bg1"/>
                </a:solidFill>
              </a:rPr>
              <a:t>Ad Networks</a:t>
            </a:r>
          </a:p>
          <a:p>
            <a:pPr algn="ctr"/>
            <a:r>
              <a:rPr lang="en-US" sz="1000" dirty="0">
                <a:solidFill>
                  <a:schemeClr val="bg1"/>
                </a:solidFill>
              </a:rPr>
              <a:t>Provides an outsourced sales capability for publishers and a means to aggregate inventory and audiences from numerous sources in a single buying opportunity for media buyers.  Ad networks may provide specific technologies such as targeting capabilities, creative generation &amp; optimization.</a:t>
            </a:r>
            <a:endParaRPr lang="en-US" sz="900" dirty="0">
              <a:solidFill>
                <a:schemeClr val="bg1"/>
              </a:solidFill>
            </a:endParaRPr>
          </a:p>
        </p:txBody>
      </p:sp>
      <p:sp>
        <p:nvSpPr>
          <p:cNvPr id="25" name="TextBox 24">
            <a:extLst>
              <a:ext uri="{FF2B5EF4-FFF2-40B4-BE49-F238E27FC236}">
                <a16:creationId xmlns:a16="http://schemas.microsoft.com/office/drawing/2014/main" id="{4582C432-0C1D-40AD-865A-E13DB2CB2A92}"/>
              </a:ext>
            </a:extLst>
          </p:cNvPr>
          <p:cNvSpPr txBox="1"/>
          <p:nvPr/>
        </p:nvSpPr>
        <p:spPr>
          <a:xfrm>
            <a:off x="286340" y="4613904"/>
            <a:ext cx="8571320" cy="646331"/>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Buy-Side / Demand-Side Platforms (DSPs)</a:t>
            </a:r>
            <a:endParaRPr lang="en-US" sz="1600" b="1" dirty="0">
              <a:solidFill>
                <a:schemeClr val="bg1">
                  <a:lumMod val="75000"/>
                </a:schemeClr>
              </a:solidFill>
            </a:endParaRPr>
          </a:p>
          <a:p>
            <a:pPr algn="ctr"/>
            <a:r>
              <a:rPr lang="en-US" sz="1000" dirty="0">
                <a:solidFill>
                  <a:schemeClr val="bg1">
                    <a:lumMod val="75000"/>
                  </a:schemeClr>
                </a:solidFill>
              </a:rPr>
              <a:t>A technology platform that provides centralized &amp; aggregated media buying from multiple sources including ad exchanges, ad networks and sell side platforms, often leveraging real-time bidding capabilities of these sources</a:t>
            </a:r>
          </a:p>
        </p:txBody>
      </p:sp>
      <p:sp>
        <p:nvSpPr>
          <p:cNvPr id="32" name="TextBox 31">
            <a:extLst>
              <a:ext uri="{FF2B5EF4-FFF2-40B4-BE49-F238E27FC236}">
                <a16:creationId xmlns:a16="http://schemas.microsoft.com/office/drawing/2014/main" id="{5C47DADA-7A88-416B-A729-C1209E7741B9}"/>
              </a:ext>
            </a:extLst>
          </p:cNvPr>
          <p:cNvSpPr txBox="1"/>
          <p:nvPr/>
        </p:nvSpPr>
        <p:spPr>
          <a:xfrm>
            <a:off x="286340" y="3049429"/>
            <a:ext cx="8571320" cy="646331"/>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Sell-Side / Supply-Side Platforms (SSPs)</a:t>
            </a:r>
            <a:r>
              <a:rPr lang="en-US" sz="1600" b="1" dirty="0">
                <a:solidFill>
                  <a:schemeClr val="bg1">
                    <a:lumMod val="75000"/>
                  </a:schemeClr>
                </a:solidFill>
              </a:rPr>
              <a:t> </a:t>
            </a:r>
          </a:p>
          <a:p>
            <a:pPr algn="ctr"/>
            <a:r>
              <a:rPr lang="en-US" sz="1000" dirty="0">
                <a:solidFill>
                  <a:schemeClr val="bg1">
                    <a:lumMod val="75000"/>
                  </a:schemeClr>
                </a:solidFill>
              </a:rPr>
              <a:t>A technology platform that provides outsourced media selling and ad network management services for publishers.  The business model resembles that of an ad network in that it aggregates ad inventory however they serve publishers exclusively and does not provide services for advertisers</a:t>
            </a:r>
            <a:endParaRPr lang="en-US" sz="1600" b="1" u="sng" dirty="0">
              <a:solidFill>
                <a:schemeClr val="bg1">
                  <a:lumMod val="75000"/>
                </a:schemeClr>
              </a:solidFill>
            </a:endParaRPr>
          </a:p>
        </p:txBody>
      </p:sp>
      <p:pic>
        <p:nvPicPr>
          <p:cNvPr id="33" name="Picture 32">
            <a:extLst>
              <a:ext uri="{FF2B5EF4-FFF2-40B4-BE49-F238E27FC236}">
                <a16:creationId xmlns:a16="http://schemas.microsoft.com/office/drawing/2014/main" id="{360C9225-3A8A-4E63-A9D0-8424BCFC335D}"/>
              </a:ext>
            </a:extLst>
          </p:cNvPr>
          <p:cNvPicPr>
            <a:picLocks noChangeAspect="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411788" y="3728742"/>
            <a:ext cx="1179317" cy="489750"/>
          </a:xfrm>
          <a:prstGeom prst="rect">
            <a:avLst/>
          </a:prstGeom>
          <a:noFill/>
        </p:spPr>
      </p:pic>
      <p:pic>
        <p:nvPicPr>
          <p:cNvPr id="36" name="Picture 35">
            <a:extLst>
              <a:ext uri="{FF2B5EF4-FFF2-40B4-BE49-F238E27FC236}">
                <a16:creationId xmlns:a16="http://schemas.microsoft.com/office/drawing/2014/main" id="{0E9E201F-CB2D-49F8-8B50-525BB5957CDC}"/>
              </a:ext>
            </a:extLst>
          </p:cNvPr>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00377" y="3740371"/>
            <a:ext cx="1809105" cy="444272"/>
          </a:xfrm>
          <a:prstGeom prst="rect">
            <a:avLst/>
          </a:prstGeom>
          <a:noFill/>
        </p:spPr>
      </p:pic>
      <p:sp>
        <p:nvSpPr>
          <p:cNvPr id="38" name="Rectangle 37">
            <a:extLst>
              <a:ext uri="{FF2B5EF4-FFF2-40B4-BE49-F238E27FC236}">
                <a16:creationId xmlns:a16="http://schemas.microsoft.com/office/drawing/2014/main" id="{903062FF-C179-480B-9EC1-23B1C9B03875}"/>
              </a:ext>
            </a:extLst>
          </p:cNvPr>
          <p:cNvSpPr/>
          <p:nvPr/>
        </p:nvSpPr>
        <p:spPr>
          <a:xfrm>
            <a:off x="254977" y="6568313"/>
            <a:ext cx="7425938" cy="215444"/>
          </a:xfrm>
          <a:prstGeom prst="rect">
            <a:avLst/>
          </a:prstGeom>
        </p:spPr>
        <p:txBody>
          <a:bodyPr wrap="square">
            <a:spAutoFit/>
          </a:bodyPr>
          <a:lstStyle/>
          <a:p>
            <a:r>
              <a:rPr lang="en-US" sz="800" dirty="0">
                <a:solidFill>
                  <a:srgbClr val="252525"/>
                </a:solidFill>
              </a:rPr>
              <a:t>Note: the inventory managed by an SSP is usually purchased by aggregate buyers, either demand-side platforms (DSPs) or ad networks.</a:t>
            </a:r>
            <a:endParaRPr lang="en-US" sz="800" b="0" i="0" dirty="0">
              <a:solidFill>
                <a:srgbClr val="252525"/>
              </a:solidFill>
              <a:effectLst/>
            </a:endParaRPr>
          </a:p>
        </p:txBody>
      </p:sp>
      <p:pic>
        <p:nvPicPr>
          <p:cNvPr id="28" name="Picture 27">
            <a:extLst>
              <a:ext uri="{FF2B5EF4-FFF2-40B4-BE49-F238E27FC236}">
                <a16:creationId xmlns:a16="http://schemas.microsoft.com/office/drawing/2014/main" id="{E35CD4CE-AD5B-4F0D-B4B2-EE8F26AB8089}"/>
              </a:ext>
            </a:extLst>
          </p:cNvPr>
          <p:cNvPicPr>
            <a:picLocks noChangeAspect="1"/>
          </p:cNvPicPr>
          <p:nvPr/>
        </p:nvPicPr>
        <p:blipFill rotWithShape="1">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613736" y="5297246"/>
            <a:ext cx="1098324" cy="443835"/>
          </a:xfrm>
          <a:prstGeom prst="rect">
            <a:avLst/>
          </a:prstGeom>
          <a:noFill/>
        </p:spPr>
      </p:pic>
      <p:pic>
        <p:nvPicPr>
          <p:cNvPr id="29" name="Picture 28">
            <a:extLst>
              <a:ext uri="{FF2B5EF4-FFF2-40B4-BE49-F238E27FC236}">
                <a16:creationId xmlns:a16="http://schemas.microsoft.com/office/drawing/2014/main" id="{402D3A52-0430-4D1C-9DEF-C9AADA464119}"/>
              </a:ext>
            </a:extLst>
          </p:cNvPr>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63494" y="5392003"/>
            <a:ext cx="1500502" cy="373458"/>
          </a:xfrm>
          <a:prstGeom prst="rect">
            <a:avLst/>
          </a:prstGeom>
          <a:noFill/>
        </p:spPr>
      </p:pic>
      <p:pic>
        <p:nvPicPr>
          <p:cNvPr id="30" name="Picture 29">
            <a:extLst>
              <a:ext uri="{FF2B5EF4-FFF2-40B4-BE49-F238E27FC236}">
                <a16:creationId xmlns:a16="http://schemas.microsoft.com/office/drawing/2014/main" id="{5EA550BD-864E-494A-9764-321068D9042A}"/>
              </a:ext>
            </a:extLst>
          </p:cNvPr>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315430" y="5419189"/>
            <a:ext cx="1650054" cy="307798"/>
          </a:xfrm>
          <a:prstGeom prst="rect">
            <a:avLst/>
          </a:prstGeom>
          <a:noFill/>
        </p:spPr>
      </p:pic>
      <p:pic>
        <p:nvPicPr>
          <p:cNvPr id="31" name="Picture 30">
            <a:extLst>
              <a:ext uri="{FF2B5EF4-FFF2-40B4-BE49-F238E27FC236}">
                <a16:creationId xmlns:a16="http://schemas.microsoft.com/office/drawing/2014/main" id="{169A2395-8FD2-4B5A-A1B6-40E8DCE30F0D}"/>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16918" y="5392003"/>
            <a:ext cx="1309044" cy="349078"/>
          </a:xfrm>
          <a:prstGeom prst="rect">
            <a:avLst/>
          </a:prstGeom>
          <a:noFill/>
        </p:spPr>
      </p:pic>
      <p:pic>
        <p:nvPicPr>
          <p:cNvPr id="34" name="Picture 33">
            <a:extLst>
              <a:ext uri="{FF2B5EF4-FFF2-40B4-BE49-F238E27FC236}">
                <a16:creationId xmlns:a16="http://schemas.microsoft.com/office/drawing/2014/main" id="{EDAE8D58-4F4D-4309-A763-E72FAC7DEA78}"/>
              </a:ext>
            </a:extLst>
          </p:cNvPr>
          <p:cNvPicPr>
            <a:picLocks noChangeAspect="1"/>
          </p:cNvPicPr>
          <p:nvPr/>
        </p:nvPicPr>
        <p:blipFill rotWithShape="1">
          <a:blip r:embed="rId11"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377395" y="5355460"/>
            <a:ext cx="1573837" cy="377043"/>
          </a:xfrm>
          <a:prstGeom prst="rect">
            <a:avLst/>
          </a:prstGeom>
          <a:noFill/>
        </p:spPr>
      </p:pic>
      <p:pic>
        <p:nvPicPr>
          <p:cNvPr id="35" name="Picture 34">
            <a:extLst>
              <a:ext uri="{FF2B5EF4-FFF2-40B4-BE49-F238E27FC236}">
                <a16:creationId xmlns:a16="http://schemas.microsoft.com/office/drawing/2014/main" id="{61CCAA18-712A-4399-A7B4-4D67D79AC51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5580" y="2214464"/>
            <a:ext cx="1208156" cy="445282"/>
          </a:xfrm>
          <a:prstGeom prst="rect">
            <a:avLst/>
          </a:prstGeom>
        </p:spPr>
      </p:pic>
      <p:pic>
        <p:nvPicPr>
          <p:cNvPr id="37" name="Picture 36">
            <a:extLst>
              <a:ext uri="{FF2B5EF4-FFF2-40B4-BE49-F238E27FC236}">
                <a16:creationId xmlns:a16="http://schemas.microsoft.com/office/drawing/2014/main" id="{38E9FC64-B8FA-4E28-A15A-5E754A2C99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47104" y="2193835"/>
            <a:ext cx="1232303" cy="465911"/>
          </a:xfrm>
          <a:prstGeom prst="rect">
            <a:avLst/>
          </a:prstGeom>
        </p:spPr>
      </p:pic>
      <p:pic>
        <p:nvPicPr>
          <p:cNvPr id="39" name="Picture 38">
            <a:extLst>
              <a:ext uri="{FF2B5EF4-FFF2-40B4-BE49-F238E27FC236}">
                <a16:creationId xmlns:a16="http://schemas.microsoft.com/office/drawing/2014/main" id="{00D52DD6-DE38-4D31-8DC2-A17F8C9E23D5}"/>
              </a:ext>
            </a:extLst>
          </p:cNvPr>
          <p:cNvPicPr>
            <a:picLocks noChangeAspect="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16971" y="5440891"/>
            <a:ext cx="1145331" cy="275682"/>
          </a:xfrm>
          <a:prstGeom prst="rect">
            <a:avLst/>
          </a:prstGeom>
          <a:noFill/>
        </p:spPr>
      </p:pic>
      <p:pic>
        <p:nvPicPr>
          <p:cNvPr id="40" name="Picture 39">
            <a:extLst>
              <a:ext uri="{FF2B5EF4-FFF2-40B4-BE49-F238E27FC236}">
                <a16:creationId xmlns:a16="http://schemas.microsoft.com/office/drawing/2014/main" id="{9E23D343-E194-4AD9-85F3-CB5731963F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44901" y="2204226"/>
            <a:ext cx="1208158" cy="451001"/>
          </a:xfrm>
          <a:prstGeom prst="rect">
            <a:avLst/>
          </a:prstGeom>
        </p:spPr>
      </p:pic>
      <p:pic>
        <p:nvPicPr>
          <p:cNvPr id="41" name="Picture 2">
            <a:extLst>
              <a:ext uri="{FF2B5EF4-FFF2-40B4-BE49-F238E27FC236}">
                <a16:creationId xmlns:a16="http://schemas.microsoft.com/office/drawing/2014/main" id="{4528243E-8F9A-404B-975E-F11C955B4192}"/>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707781" y="2187963"/>
            <a:ext cx="174307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descr="Visto">
            <a:extLst>
              <a:ext uri="{FF2B5EF4-FFF2-40B4-BE49-F238E27FC236}">
                <a16:creationId xmlns:a16="http://schemas.microsoft.com/office/drawing/2014/main" id="{CAF6C3E3-2103-4383-8408-23CC80A5B489}"/>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173452" y="2189980"/>
            <a:ext cx="1294635" cy="5009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Image result for canoe ventures"/>
          <p:cNvPicPr>
            <a:picLocks noChangeAspect="1" noChangeArrowheads="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62130" y="2263767"/>
            <a:ext cx="1204366" cy="375197"/>
          </a:xfrm>
          <a:prstGeom prst="rect">
            <a:avLst/>
          </a:prstGeom>
          <a:noFill/>
          <a:extLst>
            <a:ext uri="{909E8E84-426E-40DD-AFC4-6F175D3DCCD1}">
              <a14:hiddenFill xmlns:a14="http://schemas.microsoft.com/office/drawing/2010/main">
                <a:solidFill>
                  <a:srgbClr val="FFFFFF"/>
                </a:solidFill>
              </a14:hiddenFill>
            </a:ext>
          </a:extLst>
        </p:spPr>
      </p:pic>
      <p:sp>
        <p:nvSpPr>
          <p:cNvPr id="27" name="Text Placeholder 4">
            <a:extLst>
              <a:ext uri="{FF2B5EF4-FFF2-40B4-BE49-F238E27FC236}">
                <a16:creationId xmlns:a16="http://schemas.microsoft.com/office/drawing/2014/main" id="{F9DDC5F2-AC7B-4180-A767-514D7AA50818}"/>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24135856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48694"/>
            <a:ext cx="8805334" cy="442934"/>
          </a:xfrm>
        </p:spPr>
        <p:txBody>
          <a:bodyPr/>
          <a:lstStyle/>
          <a:p>
            <a:r>
              <a:rPr lang="en-US" dirty="0">
                <a:solidFill>
                  <a:schemeClr val="tx1"/>
                </a:solidFill>
              </a:rPr>
              <a:t>AT&amp;T AdWorks</a:t>
            </a:r>
          </a:p>
        </p:txBody>
      </p:sp>
      <p:sp>
        <p:nvSpPr>
          <p:cNvPr id="3" name="TextBox 2"/>
          <p:cNvSpPr txBox="1"/>
          <p:nvPr/>
        </p:nvSpPr>
        <p:spPr>
          <a:xfrm>
            <a:off x="1290280" y="5419859"/>
            <a:ext cx="6928424" cy="276999"/>
          </a:xfrm>
          <a:prstGeom prst="rect">
            <a:avLst/>
          </a:prstGeom>
        </p:spPr>
        <p:txBody>
          <a:bodyPr wrap="square" rtlCol="0">
            <a:spAutoFit/>
          </a:bodyPr>
          <a:lstStyle>
            <a:defPPr>
              <a:defRPr lang="en-US"/>
            </a:defPPr>
            <a:lvl1pPr algn="ctr">
              <a:defRPr sz="1300"/>
            </a:lvl1pPr>
          </a:lstStyle>
          <a:p>
            <a:r>
              <a:rPr lang="en-US" sz="1200" b="1" dirty="0"/>
              <a:t>Website: </a:t>
            </a:r>
            <a:r>
              <a:rPr lang="en-US" sz="1200" dirty="0">
                <a:hlinkClick r:id="rId2"/>
              </a:rPr>
              <a:t>http://adworks.att.com</a:t>
            </a:r>
            <a:endParaRPr lang="en-US" sz="1200" dirty="0"/>
          </a:p>
        </p:txBody>
      </p:sp>
      <p:pic>
        <p:nvPicPr>
          <p:cNvPr id="4" name="Picture 3">
            <a:extLst>
              <a:ext uri="{FF2B5EF4-FFF2-40B4-BE49-F238E27FC236}">
                <a16:creationId xmlns:a16="http://schemas.microsoft.com/office/drawing/2014/main" id="{76A25693-BA54-483C-97FB-0D9B33C200A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29123" y="437206"/>
            <a:ext cx="1232302" cy="465911"/>
          </a:xfrm>
          <a:prstGeom prst="rect">
            <a:avLst/>
          </a:prstGeom>
          <a:noFill/>
          <a:ln>
            <a:noFill/>
          </a:ln>
        </p:spPr>
      </p:pic>
      <p:pic>
        <p:nvPicPr>
          <p:cNvPr id="5" name="Picture 4">
            <a:extLst>
              <a:ext uri="{FF2B5EF4-FFF2-40B4-BE49-F238E27FC236}">
                <a16:creationId xmlns:a16="http://schemas.microsoft.com/office/drawing/2014/main" id="{7FEBF0CC-D835-461A-AAFB-9DB77B4D51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429" y="1484562"/>
            <a:ext cx="3962565" cy="1501971"/>
          </a:xfrm>
          <a:prstGeom prst="rect">
            <a:avLst/>
          </a:prstGeom>
          <a:ln>
            <a:solidFill>
              <a:schemeClr val="tx1"/>
            </a:solidFill>
          </a:ln>
        </p:spPr>
      </p:pic>
      <p:pic>
        <p:nvPicPr>
          <p:cNvPr id="921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1999" y="3189276"/>
            <a:ext cx="4318785" cy="18978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64302" y="1484563"/>
            <a:ext cx="4029515" cy="15019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2064" y="3189274"/>
            <a:ext cx="4082930" cy="19162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F35CE649-DE90-4154-B0E8-DF454D2A1BB0}"/>
              </a:ext>
            </a:extLst>
          </p:cNvPr>
          <p:cNvSpPr txBox="1"/>
          <p:nvPr/>
        </p:nvSpPr>
        <p:spPr>
          <a:xfrm>
            <a:off x="521427" y="1221549"/>
            <a:ext cx="1973272" cy="246221"/>
          </a:xfrm>
          <a:prstGeom prst="rect">
            <a:avLst/>
          </a:prstGeom>
        </p:spPr>
        <p:txBody>
          <a:bodyPr wrap="square" rtlCol="0">
            <a:spAutoFit/>
          </a:bodyPr>
          <a:lstStyle>
            <a:defPPr>
              <a:defRPr lang="en-US"/>
            </a:defPPr>
            <a:lvl1pPr algn="ctr">
              <a:defRPr sz="1300"/>
            </a:lvl1pPr>
          </a:lstStyle>
          <a:p>
            <a:pPr algn="l"/>
            <a:r>
              <a:rPr lang="en-US" sz="1000" b="1" u="sng" dirty="0"/>
              <a:t>AT&amp;T </a:t>
            </a:r>
            <a:r>
              <a:rPr lang="en-US" sz="1000" b="1" u="sng" dirty="0" err="1"/>
              <a:t>AdWorks</a:t>
            </a:r>
            <a:r>
              <a:rPr lang="en-US" sz="1000" b="1" u="sng" dirty="0"/>
              <a:t> Positioning</a:t>
            </a:r>
          </a:p>
        </p:txBody>
      </p:sp>
      <p:sp>
        <p:nvSpPr>
          <p:cNvPr id="10" name="TextBox 9">
            <a:extLst>
              <a:ext uri="{FF2B5EF4-FFF2-40B4-BE49-F238E27FC236}">
                <a16:creationId xmlns:a16="http://schemas.microsoft.com/office/drawing/2014/main" id="{C417A91A-0391-44CC-8693-138D19BC8B14}"/>
              </a:ext>
            </a:extLst>
          </p:cNvPr>
          <p:cNvSpPr txBox="1"/>
          <p:nvPr/>
        </p:nvSpPr>
        <p:spPr>
          <a:xfrm>
            <a:off x="127916" y="6591806"/>
            <a:ext cx="6710641" cy="215444"/>
          </a:xfrm>
          <a:prstGeom prst="rect">
            <a:avLst/>
          </a:prstGeom>
        </p:spPr>
        <p:txBody>
          <a:bodyPr wrap="square" rtlCol="0">
            <a:spAutoFit/>
          </a:bodyPr>
          <a:lstStyle/>
          <a:p>
            <a:r>
              <a:rPr lang="en-US" sz="800" dirty="0"/>
              <a:t>Positioning, platform, content and data partnerships detail based on company data. </a:t>
            </a:r>
          </a:p>
        </p:txBody>
      </p:sp>
      <p:sp>
        <p:nvSpPr>
          <p:cNvPr id="11" name="TextBox 10">
            <a:extLst>
              <a:ext uri="{FF2B5EF4-FFF2-40B4-BE49-F238E27FC236}">
                <a16:creationId xmlns:a16="http://schemas.microsoft.com/office/drawing/2014/main" id="{3A5C0CF4-FA29-4D11-A697-1BDAECB6DD2E}"/>
              </a:ext>
            </a:extLst>
          </p:cNvPr>
          <p:cNvSpPr txBox="1"/>
          <p:nvPr/>
        </p:nvSpPr>
        <p:spPr>
          <a:xfrm>
            <a:off x="4569552" y="1221549"/>
            <a:ext cx="1973272" cy="246221"/>
          </a:xfrm>
          <a:prstGeom prst="rect">
            <a:avLst/>
          </a:prstGeom>
        </p:spPr>
        <p:txBody>
          <a:bodyPr wrap="square" rtlCol="0">
            <a:spAutoFit/>
          </a:bodyPr>
          <a:lstStyle>
            <a:defPPr>
              <a:defRPr lang="en-US"/>
            </a:defPPr>
            <a:lvl1pPr algn="ctr">
              <a:defRPr sz="1300"/>
            </a:lvl1pPr>
          </a:lstStyle>
          <a:p>
            <a:pPr algn="l"/>
            <a:r>
              <a:rPr lang="en-US" sz="1000" b="1" u="sng" dirty="0"/>
              <a:t>Content Partners</a:t>
            </a:r>
          </a:p>
        </p:txBody>
      </p:sp>
      <p:sp>
        <p:nvSpPr>
          <p:cNvPr id="12" name="Text Placeholder 4">
            <a:extLst>
              <a:ext uri="{FF2B5EF4-FFF2-40B4-BE49-F238E27FC236}">
                <a16:creationId xmlns:a16="http://schemas.microsoft.com/office/drawing/2014/main" id="{75B80E21-3DA3-42CA-A662-DFB665036FD7}"/>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9690826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32612"/>
            <a:ext cx="8805334" cy="442934"/>
          </a:xfrm>
        </p:spPr>
        <p:txBody>
          <a:bodyPr/>
          <a:lstStyle/>
          <a:p>
            <a:r>
              <a:rPr lang="en-US" dirty="0">
                <a:solidFill>
                  <a:schemeClr val="tx1"/>
                </a:solidFill>
              </a:rPr>
              <a:t>YuMe</a:t>
            </a:r>
          </a:p>
        </p:txBody>
      </p:sp>
      <p:sp>
        <p:nvSpPr>
          <p:cNvPr id="3" name="TextBox 2"/>
          <p:cNvSpPr txBox="1"/>
          <p:nvPr/>
        </p:nvSpPr>
        <p:spPr>
          <a:xfrm>
            <a:off x="4586854" y="1313645"/>
            <a:ext cx="4203866" cy="3231654"/>
          </a:xfrm>
          <a:prstGeom prst="rect">
            <a:avLst/>
          </a:prstGeom>
        </p:spPr>
        <p:txBody>
          <a:bodyPr wrap="square" rtlCol="0">
            <a:spAutoFit/>
          </a:bodyPr>
          <a:lstStyle>
            <a:defPPr>
              <a:defRPr lang="en-US"/>
            </a:defPPr>
            <a:lvl1pPr algn="ctr">
              <a:defRPr sz="1300"/>
            </a:lvl1pPr>
          </a:lstStyle>
          <a:p>
            <a:r>
              <a:rPr lang="en-US" sz="1600" b="1" dirty="0">
                <a:hlinkClick r:id="rId3"/>
              </a:rPr>
              <a:t>Partnerships</a:t>
            </a:r>
            <a:endParaRPr lang="en-US" sz="1600" b="1" dirty="0"/>
          </a:p>
          <a:p>
            <a:pPr marL="171450" indent="-171450" algn="l">
              <a:buFont typeface="Arial" panose="020B0604020202020204" pitchFamily="34" charset="0"/>
              <a:buChar char="•"/>
            </a:pPr>
            <a:r>
              <a:rPr lang="en-US" sz="1200" dirty="0"/>
              <a:t>Premium Partners: market collaborators that share joint customers with YuMe</a:t>
            </a:r>
          </a:p>
          <a:p>
            <a:pPr marL="171450" indent="-171450" algn="l">
              <a:buFont typeface="Arial" panose="020B0604020202020204" pitchFamily="34" charset="0"/>
              <a:buChar char="•"/>
            </a:pPr>
            <a:endParaRPr lang="en-US" sz="1200" dirty="0"/>
          </a:p>
          <a:p>
            <a:pPr algn="l"/>
            <a:endParaRPr lang="en-US" sz="1200" dirty="0"/>
          </a:p>
          <a:p>
            <a:pPr marL="171450" indent="-171450" algn="l">
              <a:buFont typeface="Arial" panose="020B0604020202020204" pitchFamily="34" charset="0"/>
              <a:buChar char="•"/>
            </a:pPr>
            <a:endParaRPr lang="en-US" sz="1200" dirty="0"/>
          </a:p>
          <a:p>
            <a:pPr marL="171450" indent="-171450" algn="l">
              <a:buFont typeface="Arial" panose="020B0604020202020204" pitchFamily="34" charset="0"/>
              <a:buChar char="•"/>
            </a:pPr>
            <a:r>
              <a:rPr lang="en-US" sz="1200" dirty="0"/>
              <a:t>Technology Partners: </a:t>
            </a:r>
            <a:r>
              <a:rPr lang="en-US" dirty="0"/>
              <a:t>offer technology and intelligence that enhance YuMe solutions and services by integrating with our SDK or multi-platform solutions</a:t>
            </a:r>
          </a:p>
          <a:p>
            <a:pPr algn="l"/>
            <a:endParaRPr lang="en-US" dirty="0"/>
          </a:p>
          <a:p>
            <a:pPr marL="171450" indent="-171450" algn="l">
              <a:buFont typeface="Arial" panose="020B0604020202020204" pitchFamily="34" charset="0"/>
              <a:buChar char="•"/>
            </a:pPr>
            <a:endParaRPr lang="en-US" sz="1200" dirty="0"/>
          </a:p>
          <a:p>
            <a:pPr marL="171450" indent="-171450" algn="l">
              <a:buFont typeface="Arial" panose="020B0604020202020204" pitchFamily="34" charset="0"/>
              <a:buChar char="•"/>
            </a:pPr>
            <a:endParaRPr lang="en-US" sz="1200" dirty="0"/>
          </a:p>
          <a:p>
            <a:pPr marL="171450" indent="-171450" algn="l">
              <a:buFont typeface="Arial" panose="020B0604020202020204" pitchFamily="34" charset="0"/>
              <a:buChar char="•"/>
            </a:pPr>
            <a:r>
              <a:rPr lang="en-US" sz="1200" dirty="0"/>
              <a:t>Media Partners: </a:t>
            </a:r>
            <a:r>
              <a:rPr lang="en-US" dirty="0"/>
              <a:t>work with YuMe are leading the market and innovating in the digital advertising space.</a:t>
            </a:r>
            <a:endParaRPr lang="en-US" sz="1200" dirty="0"/>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3115" y="1151768"/>
            <a:ext cx="3941059" cy="32313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a:extLst>
              <a:ext uri="{FF2B5EF4-FFF2-40B4-BE49-F238E27FC236}">
                <a16:creationId xmlns:a16="http://schemas.microsoft.com/office/drawing/2014/main" id="{9A3C79A2-C8F5-443F-81E9-AE23D9AF8C1D}"/>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32134" y="431438"/>
            <a:ext cx="1208156" cy="445282"/>
          </a:xfrm>
          <a:prstGeom prst="rect">
            <a:avLst/>
          </a:prstGeom>
        </p:spPr>
      </p:pic>
      <p:pic>
        <p:nvPicPr>
          <p:cNvPr id="7" name="Picture 6">
            <a:hlinkClick r:id="rId6"/>
            <a:extLst>
              <a:ext uri="{FF2B5EF4-FFF2-40B4-BE49-F238E27FC236}">
                <a16:creationId xmlns:a16="http://schemas.microsoft.com/office/drawing/2014/main" id="{E12CE70C-9AF8-4FD6-ADFF-EDC703C6A7AE}"/>
              </a:ext>
            </a:extLst>
          </p:cNvPr>
          <p:cNvPicPr>
            <a:picLocks noChangeAspect="1"/>
          </p:cNvPicPr>
          <p:nvPr/>
        </p:nvPicPr>
        <p:blipFill>
          <a:blip r:embed="rId7"/>
          <a:stretch>
            <a:fillRect/>
          </a:stretch>
        </p:blipFill>
        <p:spPr>
          <a:xfrm>
            <a:off x="815715" y="5220658"/>
            <a:ext cx="7594023" cy="562841"/>
          </a:xfrm>
          <a:prstGeom prst="rect">
            <a:avLst/>
          </a:prstGeom>
          <a:ln>
            <a:solidFill>
              <a:schemeClr val="tx1"/>
            </a:solidFill>
          </a:ln>
        </p:spPr>
      </p:pic>
      <p:grpSp>
        <p:nvGrpSpPr>
          <p:cNvPr id="13" name="Group 12">
            <a:extLst>
              <a:ext uri="{FF2B5EF4-FFF2-40B4-BE49-F238E27FC236}">
                <a16:creationId xmlns:a16="http://schemas.microsoft.com/office/drawing/2014/main" id="{467D2E54-45B9-449E-8C5E-4AE02A32D499}"/>
              </a:ext>
            </a:extLst>
          </p:cNvPr>
          <p:cNvGrpSpPr/>
          <p:nvPr/>
        </p:nvGrpSpPr>
        <p:grpSpPr>
          <a:xfrm>
            <a:off x="4468812" y="2045305"/>
            <a:ext cx="4439951" cy="351924"/>
            <a:chOff x="4411327" y="2343895"/>
            <a:chExt cx="4439951" cy="351924"/>
          </a:xfrm>
        </p:grpSpPr>
        <p:pic>
          <p:nvPicPr>
            <p:cNvPr id="8" name="Picture 7">
              <a:extLst>
                <a:ext uri="{FF2B5EF4-FFF2-40B4-BE49-F238E27FC236}">
                  <a16:creationId xmlns:a16="http://schemas.microsoft.com/office/drawing/2014/main" id="{F99B62D4-A4BE-42B4-9611-F7B5E51B161A}"/>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11327" y="2429283"/>
              <a:ext cx="889585" cy="210177"/>
            </a:xfrm>
            <a:prstGeom prst="rect">
              <a:avLst/>
            </a:prstGeom>
          </p:spPr>
        </p:pic>
        <p:pic>
          <p:nvPicPr>
            <p:cNvPr id="9" name="Picture 8">
              <a:extLst>
                <a:ext uri="{FF2B5EF4-FFF2-40B4-BE49-F238E27FC236}">
                  <a16:creationId xmlns:a16="http://schemas.microsoft.com/office/drawing/2014/main" id="{FAF62525-AB21-4607-AC5B-A6B89D6EBC95}"/>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42250" y="2407437"/>
              <a:ext cx="1006894" cy="224840"/>
            </a:xfrm>
            <a:prstGeom prst="rect">
              <a:avLst/>
            </a:prstGeom>
          </p:spPr>
        </p:pic>
        <p:pic>
          <p:nvPicPr>
            <p:cNvPr id="10" name="Picture 9">
              <a:extLst>
                <a:ext uri="{FF2B5EF4-FFF2-40B4-BE49-F238E27FC236}">
                  <a16:creationId xmlns:a16="http://schemas.microsoft.com/office/drawing/2014/main" id="{AA90DA0D-5439-4824-AC74-E423A0AA1DFE}"/>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38357" y="2343895"/>
              <a:ext cx="1119313" cy="351924"/>
            </a:xfrm>
            <a:prstGeom prst="rect">
              <a:avLst/>
            </a:prstGeom>
          </p:spPr>
        </p:pic>
        <p:pic>
          <p:nvPicPr>
            <p:cNvPr id="11" name="Picture 10">
              <a:extLst>
                <a:ext uri="{FF2B5EF4-FFF2-40B4-BE49-F238E27FC236}">
                  <a16:creationId xmlns:a16="http://schemas.microsoft.com/office/drawing/2014/main" id="{DF1D2BC9-FEDD-49EB-B37F-FD2854917AD7}"/>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57670" y="2398884"/>
              <a:ext cx="1193608" cy="241947"/>
            </a:xfrm>
            <a:prstGeom prst="rect">
              <a:avLst/>
            </a:prstGeom>
          </p:spPr>
        </p:pic>
      </p:grpSp>
      <p:sp>
        <p:nvSpPr>
          <p:cNvPr id="12" name="TextBox 11">
            <a:extLst>
              <a:ext uri="{FF2B5EF4-FFF2-40B4-BE49-F238E27FC236}">
                <a16:creationId xmlns:a16="http://schemas.microsoft.com/office/drawing/2014/main" id="{2657154F-8BA8-458E-BFC5-A33DF8BB7CB9}"/>
              </a:ext>
            </a:extLst>
          </p:cNvPr>
          <p:cNvSpPr txBox="1"/>
          <p:nvPr/>
        </p:nvSpPr>
        <p:spPr>
          <a:xfrm>
            <a:off x="636422" y="4546492"/>
            <a:ext cx="3000167" cy="635903"/>
          </a:xfrm>
          <a:prstGeom prst="rect">
            <a:avLst/>
          </a:prstGeom>
        </p:spPr>
        <p:txBody>
          <a:bodyPr wrap="square" rtlCol="0">
            <a:spAutoFit/>
          </a:bodyPr>
          <a:lstStyle/>
          <a:p>
            <a:pPr algn="ctr"/>
            <a:r>
              <a:rPr lang="en-US" sz="1200" b="1" dirty="0"/>
              <a:t>Founded: </a:t>
            </a:r>
            <a:r>
              <a:rPr lang="en-US" sz="1200" dirty="0"/>
              <a:t>2004</a:t>
            </a:r>
          </a:p>
          <a:p>
            <a:pPr algn="ctr"/>
            <a:r>
              <a:rPr lang="en-US" sz="1200" b="1" dirty="0"/>
              <a:t>Headquarters: </a:t>
            </a:r>
            <a:r>
              <a:rPr lang="en-US" sz="1200" dirty="0"/>
              <a:t>Redwood City, CA</a:t>
            </a:r>
            <a:endParaRPr lang="en-US" sz="1200" b="1" dirty="0"/>
          </a:p>
          <a:p>
            <a:pPr algn="ctr"/>
            <a:r>
              <a:rPr lang="en-US" sz="1200" b="1" dirty="0"/>
              <a:t>Website: </a:t>
            </a:r>
            <a:r>
              <a:rPr lang="en-US" sz="1200" dirty="0">
                <a:hlinkClick r:id="rId12"/>
              </a:rPr>
              <a:t>www.yume.com</a:t>
            </a:r>
            <a:endParaRPr lang="en-US" sz="1200" dirty="0"/>
          </a:p>
          <a:p>
            <a:pPr algn="ctr"/>
            <a:endParaRPr lang="en-US" sz="1300" dirty="0">
              <a:solidFill>
                <a:srgbClr val="3775A2"/>
              </a:solidFill>
            </a:endParaRPr>
          </a:p>
        </p:txBody>
      </p:sp>
      <p:grpSp>
        <p:nvGrpSpPr>
          <p:cNvPr id="19" name="Group 18">
            <a:extLst>
              <a:ext uri="{FF2B5EF4-FFF2-40B4-BE49-F238E27FC236}">
                <a16:creationId xmlns:a16="http://schemas.microsoft.com/office/drawing/2014/main" id="{70B2AB4F-F576-4291-8474-B67A08B714FC}"/>
              </a:ext>
            </a:extLst>
          </p:cNvPr>
          <p:cNvGrpSpPr/>
          <p:nvPr/>
        </p:nvGrpSpPr>
        <p:grpSpPr>
          <a:xfrm>
            <a:off x="4383176" y="3369231"/>
            <a:ext cx="4505425" cy="389528"/>
            <a:chOff x="4218076" y="3093459"/>
            <a:chExt cx="4505425" cy="389528"/>
          </a:xfrm>
        </p:grpSpPr>
        <p:pic>
          <p:nvPicPr>
            <p:cNvPr id="14" name="Picture 13">
              <a:extLst>
                <a:ext uri="{FF2B5EF4-FFF2-40B4-BE49-F238E27FC236}">
                  <a16:creationId xmlns:a16="http://schemas.microsoft.com/office/drawing/2014/main" id="{6AE54FEF-CA3B-4A5D-81C6-0F5DF7D46DE0}"/>
                </a:ext>
              </a:extLst>
            </p:cNvPr>
            <p:cNvPicPr>
              <a:picLocks noChangeAspect="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218076" y="3169530"/>
              <a:ext cx="1425341" cy="313457"/>
            </a:xfrm>
            <a:prstGeom prst="rect">
              <a:avLst/>
            </a:prstGeom>
          </p:spPr>
        </p:pic>
        <p:pic>
          <p:nvPicPr>
            <p:cNvPr id="16" name="Picture 15">
              <a:extLst>
                <a:ext uri="{FF2B5EF4-FFF2-40B4-BE49-F238E27FC236}">
                  <a16:creationId xmlns:a16="http://schemas.microsoft.com/office/drawing/2014/main" id="{B922142B-B0D8-421E-B4BB-BE5416762C5B}"/>
                </a:ext>
              </a:extLst>
            </p:cNvPr>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23800" y="3102600"/>
              <a:ext cx="871012" cy="360233"/>
            </a:xfrm>
            <a:prstGeom prst="rect">
              <a:avLst/>
            </a:prstGeom>
          </p:spPr>
        </p:pic>
        <p:pic>
          <p:nvPicPr>
            <p:cNvPr id="17" name="Picture 16">
              <a:extLst>
                <a:ext uri="{FF2B5EF4-FFF2-40B4-BE49-F238E27FC236}">
                  <a16:creationId xmlns:a16="http://schemas.microsoft.com/office/drawing/2014/main" id="{27572AAC-5BFA-46F7-A1E0-5A1862508235}"/>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04223" y="3175716"/>
              <a:ext cx="1017255" cy="272056"/>
            </a:xfrm>
            <a:prstGeom prst="rect">
              <a:avLst/>
            </a:prstGeom>
          </p:spPr>
        </p:pic>
        <p:pic>
          <p:nvPicPr>
            <p:cNvPr id="18" name="Picture 17">
              <a:extLst>
                <a:ext uri="{FF2B5EF4-FFF2-40B4-BE49-F238E27FC236}">
                  <a16:creationId xmlns:a16="http://schemas.microsoft.com/office/drawing/2014/main" id="{0885183F-38D0-413E-9473-C8BFE896F58E}"/>
                </a:ext>
              </a:extLst>
            </p:cNvPr>
            <p:cNvPicPr>
              <a:picLocks noChangeAspect="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70216" y="3093459"/>
              <a:ext cx="1153285" cy="378514"/>
            </a:xfrm>
            <a:prstGeom prst="rect">
              <a:avLst/>
            </a:prstGeom>
          </p:spPr>
        </p:pic>
      </p:grpSp>
      <p:grpSp>
        <p:nvGrpSpPr>
          <p:cNvPr id="24" name="Group 23">
            <a:extLst>
              <a:ext uri="{FF2B5EF4-FFF2-40B4-BE49-F238E27FC236}">
                <a16:creationId xmlns:a16="http://schemas.microsoft.com/office/drawing/2014/main" id="{1EAAFCF6-22D1-42CD-BA1A-9DC17067DD8F}"/>
              </a:ext>
            </a:extLst>
          </p:cNvPr>
          <p:cNvGrpSpPr/>
          <p:nvPr/>
        </p:nvGrpSpPr>
        <p:grpSpPr>
          <a:xfrm>
            <a:off x="4634397" y="4470161"/>
            <a:ext cx="4237474" cy="620755"/>
            <a:chOff x="4425755" y="4208903"/>
            <a:chExt cx="4237474" cy="620755"/>
          </a:xfrm>
        </p:grpSpPr>
        <p:pic>
          <p:nvPicPr>
            <p:cNvPr id="20" name="Picture 19">
              <a:extLst>
                <a:ext uri="{FF2B5EF4-FFF2-40B4-BE49-F238E27FC236}">
                  <a16:creationId xmlns:a16="http://schemas.microsoft.com/office/drawing/2014/main" id="{4DD4F700-9D1C-4E5D-B377-FD342A512CA6}"/>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25755" y="4240525"/>
              <a:ext cx="661324" cy="569922"/>
            </a:xfrm>
            <a:prstGeom prst="rect">
              <a:avLst/>
            </a:prstGeom>
          </p:spPr>
        </p:pic>
        <p:pic>
          <p:nvPicPr>
            <p:cNvPr id="21" name="Picture 20">
              <a:extLst>
                <a:ext uri="{FF2B5EF4-FFF2-40B4-BE49-F238E27FC236}">
                  <a16:creationId xmlns:a16="http://schemas.microsoft.com/office/drawing/2014/main" id="{D03282BA-6658-40ED-A246-41370772F967}"/>
                </a:ext>
              </a:extLst>
            </p:cNvPr>
            <p:cNvPicPr>
              <a:picLocks noChangeAspect="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04695" y="4413368"/>
              <a:ext cx="1247375" cy="241947"/>
            </a:xfrm>
            <a:prstGeom prst="rect">
              <a:avLst/>
            </a:prstGeom>
          </p:spPr>
        </p:pic>
        <p:pic>
          <p:nvPicPr>
            <p:cNvPr id="22" name="Picture 21">
              <a:extLst>
                <a:ext uri="{FF2B5EF4-FFF2-40B4-BE49-F238E27FC236}">
                  <a16:creationId xmlns:a16="http://schemas.microsoft.com/office/drawing/2014/main" id="{7B96D07C-32A2-4C5A-AFC3-4B3640FD186A}"/>
                </a:ext>
              </a:extLst>
            </p:cNvPr>
            <p:cNvPicPr>
              <a:picLocks noChangeAspect="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38400" y="4208903"/>
              <a:ext cx="650082" cy="620755"/>
            </a:xfrm>
            <a:prstGeom prst="rect">
              <a:avLst/>
            </a:prstGeom>
          </p:spPr>
        </p:pic>
        <p:pic>
          <p:nvPicPr>
            <p:cNvPr id="23" name="Picture 22">
              <a:extLst>
                <a:ext uri="{FF2B5EF4-FFF2-40B4-BE49-F238E27FC236}">
                  <a16:creationId xmlns:a16="http://schemas.microsoft.com/office/drawing/2014/main" id="{3D08F9D0-8F2E-4FBE-A93C-271A4B99FD70}"/>
                </a:ext>
              </a:extLst>
            </p:cNvPr>
            <p:cNvPicPr>
              <a:picLocks noChangeAspect="1"/>
            </p:cNvPicPr>
            <p:nvPr/>
          </p:nvPicPr>
          <p:blipFill>
            <a:blip r:embed="rId20"/>
            <a:stretch>
              <a:fillRect/>
            </a:stretch>
          </p:blipFill>
          <p:spPr>
            <a:xfrm>
              <a:off x="7257997" y="4404227"/>
              <a:ext cx="1405232" cy="260228"/>
            </a:xfrm>
            <a:prstGeom prst="rect">
              <a:avLst/>
            </a:prstGeom>
          </p:spPr>
        </p:pic>
      </p:grpSp>
      <p:sp>
        <p:nvSpPr>
          <p:cNvPr id="25" name="TextBox 24">
            <a:extLst>
              <a:ext uri="{FF2B5EF4-FFF2-40B4-BE49-F238E27FC236}">
                <a16:creationId xmlns:a16="http://schemas.microsoft.com/office/drawing/2014/main" id="{D10AA037-A94C-4C35-9499-EAD846C77882}"/>
              </a:ext>
            </a:extLst>
          </p:cNvPr>
          <p:cNvSpPr txBox="1"/>
          <p:nvPr/>
        </p:nvSpPr>
        <p:spPr>
          <a:xfrm>
            <a:off x="2250902" y="1169180"/>
            <a:ext cx="1973272" cy="246221"/>
          </a:xfrm>
          <a:prstGeom prst="rect">
            <a:avLst/>
          </a:prstGeom>
        </p:spPr>
        <p:txBody>
          <a:bodyPr wrap="square" rtlCol="0">
            <a:spAutoFit/>
          </a:bodyPr>
          <a:lstStyle>
            <a:defPPr>
              <a:defRPr lang="en-US"/>
            </a:defPPr>
            <a:lvl1pPr algn="ctr">
              <a:defRPr sz="1300"/>
            </a:lvl1pPr>
          </a:lstStyle>
          <a:p>
            <a:pPr algn="r"/>
            <a:r>
              <a:rPr lang="en-US" sz="1000" b="1" u="sng" dirty="0" err="1">
                <a:solidFill>
                  <a:schemeClr val="bg1"/>
                </a:solidFill>
              </a:rPr>
              <a:t>YuMe</a:t>
            </a:r>
            <a:r>
              <a:rPr lang="en-US" sz="1000" b="1" u="sng" dirty="0">
                <a:solidFill>
                  <a:schemeClr val="bg1"/>
                </a:solidFill>
              </a:rPr>
              <a:t> Positioning</a:t>
            </a:r>
          </a:p>
        </p:txBody>
      </p:sp>
      <p:sp>
        <p:nvSpPr>
          <p:cNvPr id="26" name="TextBox 25">
            <a:extLst>
              <a:ext uri="{FF2B5EF4-FFF2-40B4-BE49-F238E27FC236}">
                <a16:creationId xmlns:a16="http://schemas.microsoft.com/office/drawing/2014/main" id="{9C8437E0-0031-4AE2-A297-F46026B8225B}"/>
              </a:ext>
            </a:extLst>
          </p:cNvPr>
          <p:cNvSpPr txBox="1"/>
          <p:nvPr/>
        </p:nvSpPr>
        <p:spPr>
          <a:xfrm>
            <a:off x="127916" y="6591806"/>
            <a:ext cx="6710641" cy="215444"/>
          </a:xfrm>
          <a:prstGeom prst="rect">
            <a:avLst/>
          </a:prstGeom>
        </p:spPr>
        <p:txBody>
          <a:bodyPr wrap="square" rtlCol="0">
            <a:spAutoFit/>
          </a:bodyPr>
          <a:lstStyle/>
          <a:p>
            <a:r>
              <a:rPr lang="en-US" sz="800" dirty="0"/>
              <a:t>Positioning and partnerships detail based on company data. </a:t>
            </a:r>
          </a:p>
        </p:txBody>
      </p:sp>
      <p:sp>
        <p:nvSpPr>
          <p:cNvPr id="27" name="Text Placeholder 4">
            <a:extLst>
              <a:ext uri="{FF2B5EF4-FFF2-40B4-BE49-F238E27FC236}">
                <a16:creationId xmlns:a16="http://schemas.microsoft.com/office/drawing/2014/main" id="{495A7810-5A45-4943-B9C0-8B03C08341E4}"/>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6246280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37362"/>
            <a:ext cx="8805334" cy="442934"/>
          </a:xfrm>
        </p:spPr>
        <p:txBody>
          <a:bodyPr/>
          <a:lstStyle/>
          <a:p>
            <a:r>
              <a:rPr lang="en-US" dirty="0">
                <a:solidFill>
                  <a:schemeClr val="tx1"/>
                </a:solidFill>
              </a:rPr>
              <a:t>YuMe- Platforms, Products &amp; Technologies</a:t>
            </a:r>
          </a:p>
        </p:txBody>
      </p:sp>
      <p:pic>
        <p:nvPicPr>
          <p:cNvPr id="6" name="Picture 5">
            <a:extLst>
              <a:ext uri="{FF2B5EF4-FFF2-40B4-BE49-F238E27FC236}">
                <a16:creationId xmlns:a16="http://schemas.microsoft.com/office/drawing/2014/main" id="{9A3C79A2-C8F5-443F-81E9-AE23D9AF8C1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93498" y="336188"/>
            <a:ext cx="1208156" cy="445282"/>
          </a:xfrm>
          <a:prstGeom prst="rect">
            <a:avLst/>
          </a:prstGeom>
        </p:spPr>
      </p:pic>
      <p:pic>
        <p:nvPicPr>
          <p:cNvPr id="4" name="Picture 3">
            <a:extLst>
              <a:ext uri="{FF2B5EF4-FFF2-40B4-BE49-F238E27FC236}">
                <a16:creationId xmlns:a16="http://schemas.microsoft.com/office/drawing/2014/main" id="{655B9424-AEC6-4876-A939-AA38EF84FEAF}"/>
              </a:ext>
            </a:extLst>
          </p:cNvPr>
          <p:cNvPicPr>
            <a:picLocks noChangeAspect="1"/>
          </p:cNvPicPr>
          <p:nvPr/>
        </p:nvPicPr>
        <p:blipFill>
          <a:blip r:embed="rId4"/>
          <a:stretch>
            <a:fillRect/>
          </a:stretch>
        </p:blipFill>
        <p:spPr>
          <a:xfrm>
            <a:off x="263669" y="1405123"/>
            <a:ext cx="3818659" cy="640773"/>
          </a:xfrm>
          <a:prstGeom prst="rect">
            <a:avLst/>
          </a:prstGeom>
          <a:ln>
            <a:solidFill>
              <a:schemeClr val="tx1"/>
            </a:solidFill>
          </a:ln>
        </p:spPr>
      </p:pic>
      <p:sp>
        <p:nvSpPr>
          <p:cNvPr id="26" name="TextBox 25">
            <a:extLst>
              <a:ext uri="{FF2B5EF4-FFF2-40B4-BE49-F238E27FC236}">
                <a16:creationId xmlns:a16="http://schemas.microsoft.com/office/drawing/2014/main" id="{AE69B1C1-A6B6-4841-AFC8-0CFADF0C46FD}"/>
              </a:ext>
            </a:extLst>
          </p:cNvPr>
          <p:cNvSpPr txBox="1"/>
          <p:nvPr/>
        </p:nvSpPr>
        <p:spPr>
          <a:xfrm>
            <a:off x="1017298" y="1094510"/>
            <a:ext cx="2311400" cy="292388"/>
          </a:xfrm>
          <a:prstGeom prst="rect">
            <a:avLst/>
          </a:prstGeom>
        </p:spPr>
        <p:txBody>
          <a:bodyPr wrap="square" rtlCol="0">
            <a:spAutoFit/>
          </a:bodyPr>
          <a:lstStyle/>
          <a:p>
            <a:pPr algn="ctr"/>
            <a:r>
              <a:rPr lang="en-US" sz="1300" b="1" dirty="0">
                <a:hlinkClick r:id="rId5"/>
              </a:rPr>
              <a:t>For Advertisers</a:t>
            </a:r>
            <a:endParaRPr lang="en-US" sz="1300" b="1" dirty="0"/>
          </a:p>
        </p:txBody>
      </p:sp>
      <p:pic>
        <p:nvPicPr>
          <p:cNvPr id="27" name="Picture 26">
            <a:extLst>
              <a:ext uri="{FF2B5EF4-FFF2-40B4-BE49-F238E27FC236}">
                <a16:creationId xmlns:a16="http://schemas.microsoft.com/office/drawing/2014/main" id="{D365342C-5CB4-43F7-9057-2572BEBC8B6F}"/>
              </a:ext>
            </a:extLst>
          </p:cNvPr>
          <p:cNvPicPr>
            <a:picLocks noChangeAspect="1"/>
          </p:cNvPicPr>
          <p:nvPr/>
        </p:nvPicPr>
        <p:blipFill>
          <a:blip r:embed="rId6"/>
          <a:stretch>
            <a:fillRect/>
          </a:stretch>
        </p:blipFill>
        <p:spPr>
          <a:xfrm>
            <a:off x="4142878" y="1386898"/>
            <a:ext cx="4737453" cy="694159"/>
          </a:xfrm>
          <a:prstGeom prst="rect">
            <a:avLst/>
          </a:prstGeom>
        </p:spPr>
      </p:pic>
      <p:sp>
        <p:nvSpPr>
          <p:cNvPr id="29" name="TextBox 28">
            <a:extLst>
              <a:ext uri="{FF2B5EF4-FFF2-40B4-BE49-F238E27FC236}">
                <a16:creationId xmlns:a16="http://schemas.microsoft.com/office/drawing/2014/main" id="{87B9A040-E3FE-44C5-AAF3-550AC01F5DF3}"/>
              </a:ext>
            </a:extLst>
          </p:cNvPr>
          <p:cNvSpPr txBox="1"/>
          <p:nvPr/>
        </p:nvSpPr>
        <p:spPr>
          <a:xfrm>
            <a:off x="5355904" y="1093336"/>
            <a:ext cx="2311400" cy="292388"/>
          </a:xfrm>
          <a:prstGeom prst="rect">
            <a:avLst/>
          </a:prstGeom>
        </p:spPr>
        <p:txBody>
          <a:bodyPr wrap="square" rtlCol="0">
            <a:spAutoFit/>
          </a:bodyPr>
          <a:lstStyle/>
          <a:p>
            <a:pPr algn="ctr"/>
            <a:r>
              <a:rPr lang="en-US" sz="1300" b="1" dirty="0">
                <a:hlinkClick r:id="rId7"/>
              </a:rPr>
              <a:t>For Marketplace</a:t>
            </a:r>
            <a:endParaRPr lang="en-US" sz="1300" b="1" dirty="0"/>
          </a:p>
        </p:txBody>
      </p:sp>
      <p:sp>
        <p:nvSpPr>
          <p:cNvPr id="28" name="TextBox 27">
            <a:extLst>
              <a:ext uri="{FF2B5EF4-FFF2-40B4-BE49-F238E27FC236}">
                <a16:creationId xmlns:a16="http://schemas.microsoft.com/office/drawing/2014/main" id="{6E290E0F-6BCE-4C5F-8922-E97C1778253D}"/>
              </a:ext>
            </a:extLst>
          </p:cNvPr>
          <p:cNvSpPr txBox="1"/>
          <p:nvPr/>
        </p:nvSpPr>
        <p:spPr>
          <a:xfrm>
            <a:off x="161636" y="879285"/>
            <a:ext cx="8805334" cy="292388"/>
          </a:xfrm>
          <a:prstGeom prst="rect">
            <a:avLst/>
          </a:prstGeom>
        </p:spPr>
        <p:txBody>
          <a:bodyPr wrap="square" rtlCol="0">
            <a:spAutoFit/>
          </a:bodyPr>
          <a:lstStyle/>
          <a:p>
            <a:pPr algn="ctr"/>
            <a:r>
              <a:rPr lang="en-US" sz="1300" b="1" u="sng" dirty="0"/>
              <a:t>Platforms</a:t>
            </a:r>
          </a:p>
        </p:txBody>
      </p:sp>
      <p:sp>
        <p:nvSpPr>
          <p:cNvPr id="32" name="TextBox 31">
            <a:extLst>
              <a:ext uri="{FF2B5EF4-FFF2-40B4-BE49-F238E27FC236}">
                <a16:creationId xmlns:a16="http://schemas.microsoft.com/office/drawing/2014/main" id="{4362D68A-DE31-41B1-BA18-5E805F816715}"/>
              </a:ext>
            </a:extLst>
          </p:cNvPr>
          <p:cNvSpPr txBox="1"/>
          <p:nvPr/>
        </p:nvSpPr>
        <p:spPr>
          <a:xfrm>
            <a:off x="3357803" y="3499925"/>
            <a:ext cx="2413000" cy="292388"/>
          </a:xfrm>
          <a:prstGeom prst="rect">
            <a:avLst/>
          </a:prstGeom>
        </p:spPr>
        <p:txBody>
          <a:bodyPr wrap="square" rtlCol="0">
            <a:spAutoFit/>
          </a:bodyPr>
          <a:lstStyle/>
          <a:p>
            <a:pPr algn="ctr"/>
            <a:r>
              <a:rPr lang="en-US" sz="1300" b="1" u="sng" dirty="0"/>
              <a:t>Products</a:t>
            </a:r>
          </a:p>
        </p:txBody>
      </p:sp>
      <p:sp>
        <p:nvSpPr>
          <p:cNvPr id="33" name="TextBox 32">
            <a:extLst>
              <a:ext uri="{FF2B5EF4-FFF2-40B4-BE49-F238E27FC236}">
                <a16:creationId xmlns:a16="http://schemas.microsoft.com/office/drawing/2014/main" id="{994B00F9-91B5-4122-890C-39DC86BD99B0}"/>
              </a:ext>
            </a:extLst>
          </p:cNvPr>
          <p:cNvSpPr txBox="1"/>
          <p:nvPr/>
        </p:nvSpPr>
        <p:spPr>
          <a:xfrm>
            <a:off x="3365500" y="4938132"/>
            <a:ext cx="2413000" cy="292388"/>
          </a:xfrm>
          <a:prstGeom prst="rect">
            <a:avLst/>
          </a:prstGeom>
        </p:spPr>
        <p:txBody>
          <a:bodyPr wrap="square" rtlCol="0">
            <a:spAutoFit/>
          </a:bodyPr>
          <a:lstStyle/>
          <a:p>
            <a:pPr algn="ctr"/>
            <a:r>
              <a:rPr lang="en-US" sz="1300" b="1" u="sng" dirty="0"/>
              <a:t>Technologies</a:t>
            </a:r>
          </a:p>
        </p:txBody>
      </p:sp>
      <p:pic>
        <p:nvPicPr>
          <p:cNvPr id="30" name="Picture 29">
            <a:hlinkClick r:id="rId8"/>
            <a:extLst>
              <a:ext uri="{FF2B5EF4-FFF2-40B4-BE49-F238E27FC236}">
                <a16:creationId xmlns:a16="http://schemas.microsoft.com/office/drawing/2014/main" id="{599E55DE-B81D-42D1-BE72-94917E3C886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7259" y="3797371"/>
            <a:ext cx="4175478" cy="538199"/>
          </a:xfrm>
          <a:prstGeom prst="rect">
            <a:avLst/>
          </a:prstGeom>
          <a:ln>
            <a:solidFill>
              <a:schemeClr val="tx1"/>
            </a:solidFill>
          </a:ln>
        </p:spPr>
      </p:pic>
      <p:pic>
        <p:nvPicPr>
          <p:cNvPr id="35" name="Picture 34">
            <a:hlinkClick r:id="rId10"/>
            <a:extLst>
              <a:ext uri="{FF2B5EF4-FFF2-40B4-BE49-F238E27FC236}">
                <a16:creationId xmlns:a16="http://schemas.microsoft.com/office/drawing/2014/main" id="{D063AA70-FF34-48AE-9E88-263F1FC37A3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66336" y="3792313"/>
            <a:ext cx="1967840" cy="618310"/>
          </a:xfrm>
          <a:prstGeom prst="rect">
            <a:avLst/>
          </a:prstGeom>
          <a:ln>
            <a:solidFill>
              <a:schemeClr val="tx1"/>
            </a:solidFill>
          </a:ln>
        </p:spPr>
      </p:pic>
      <p:pic>
        <p:nvPicPr>
          <p:cNvPr id="36" name="Picture 35">
            <a:hlinkClick r:id="rId12"/>
            <a:extLst>
              <a:ext uri="{FF2B5EF4-FFF2-40B4-BE49-F238E27FC236}">
                <a16:creationId xmlns:a16="http://schemas.microsoft.com/office/drawing/2014/main" id="{A0223DA2-0EB7-437E-A8E0-3400EFB5EA95}"/>
              </a:ext>
            </a:extLst>
          </p:cNvPr>
          <p:cNvPicPr>
            <a:picLocks noChangeAspect="1"/>
          </p:cNvPicPr>
          <p:nvPr/>
        </p:nvPicPr>
        <p:blipFill>
          <a:blip r:embed="rId13"/>
          <a:stretch>
            <a:fillRect/>
          </a:stretch>
        </p:blipFill>
        <p:spPr>
          <a:xfrm>
            <a:off x="4503084" y="3797370"/>
            <a:ext cx="2182905" cy="492033"/>
          </a:xfrm>
          <a:prstGeom prst="rect">
            <a:avLst/>
          </a:prstGeom>
          <a:ln>
            <a:solidFill>
              <a:schemeClr val="tx1"/>
            </a:solidFill>
          </a:ln>
        </p:spPr>
      </p:pic>
      <p:pic>
        <p:nvPicPr>
          <p:cNvPr id="37" name="Picture 36">
            <a:hlinkClick r:id="rId14"/>
            <a:extLst>
              <a:ext uri="{FF2B5EF4-FFF2-40B4-BE49-F238E27FC236}">
                <a16:creationId xmlns:a16="http://schemas.microsoft.com/office/drawing/2014/main" id="{4411C738-FFB7-46D0-8E5F-418041C120AC}"/>
              </a:ext>
            </a:extLst>
          </p:cNvPr>
          <p:cNvPicPr>
            <a:picLocks noChangeAspect="1"/>
          </p:cNvPicPr>
          <p:nvPr/>
        </p:nvPicPr>
        <p:blipFill>
          <a:blip r:embed="rId15"/>
          <a:stretch>
            <a:fillRect/>
          </a:stretch>
        </p:blipFill>
        <p:spPr>
          <a:xfrm>
            <a:off x="1964851" y="4474422"/>
            <a:ext cx="3169227" cy="363682"/>
          </a:xfrm>
          <a:prstGeom prst="rect">
            <a:avLst/>
          </a:prstGeom>
          <a:ln>
            <a:solidFill>
              <a:schemeClr val="tx1"/>
            </a:solidFill>
          </a:ln>
        </p:spPr>
      </p:pic>
      <p:pic>
        <p:nvPicPr>
          <p:cNvPr id="38" name="Picture 37">
            <a:hlinkClick r:id="rId16"/>
            <a:extLst>
              <a:ext uri="{FF2B5EF4-FFF2-40B4-BE49-F238E27FC236}">
                <a16:creationId xmlns:a16="http://schemas.microsoft.com/office/drawing/2014/main" id="{D82E2536-8061-448F-A299-A3D91C08BB8D}"/>
              </a:ext>
            </a:extLst>
          </p:cNvPr>
          <p:cNvPicPr>
            <a:picLocks noChangeAspect="1"/>
          </p:cNvPicPr>
          <p:nvPr/>
        </p:nvPicPr>
        <p:blipFill>
          <a:blip r:embed="rId17"/>
          <a:stretch>
            <a:fillRect/>
          </a:stretch>
        </p:blipFill>
        <p:spPr>
          <a:xfrm>
            <a:off x="5280997" y="4469878"/>
            <a:ext cx="1333500" cy="363682"/>
          </a:xfrm>
          <a:prstGeom prst="rect">
            <a:avLst/>
          </a:prstGeom>
          <a:ln>
            <a:solidFill>
              <a:schemeClr val="tx1"/>
            </a:solidFill>
          </a:ln>
        </p:spPr>
      </p:pic>
      <p:pic>
        <p:nvPicPr>
          <p:cNvPr id="39" name="Picture 38">
            <a:hlinkClick r:id="rId18"/>
            <a:extLst>
              <a:ext uri="{FF2B5EF4-FFF2-40B4-BE49-F238E27FC236}">
                <a16:creationId xmlns:a16="http://schemas.microsoft.com/office/drawing/2014/main" id="{933B2F61-EC2C-49B5-B2FB-09F41F696907}"/>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63259" y="5244351"/>
            <a:ext cx="2046339" cy="479056"/>
          </a:xfrm>
          <a:prstGeom prst="rect">
            <a:avLst/>
          </a:prstGeom>
          <a:ln>
            <a:solidFill>
              <a:schemeClr val="tx1"/>
            </a:solidFill>
          </a:ln>
        </p:spPr>
      </p:pic>
      <p:sp>
        <p:nvSpPr>
          <p:cNvPr id="41" name="TextBox 40">
            <a:extLst>
              <a:ext uri="{FF2B5EF4-FFF2-40B4-BE49-F238E27FC236}">
                <a16:creationId xmlns:a16="http://schemas.microsoft.com/office/drawing/2014/main" id="{988B2EBB-51CE-47CF-BB36-22CACCBC9F4A}"/>
              </a:ext>
            </a:extLst>
          </p:cNvPr>
          <p:cNvSpPr txBox="1"/>
          <p:nvPr/>
        </p:nvSpPr>
        <p:spPr>
          <a:xfrm>
            <a:off x="161636" y="5810228"/>
            <a:ext cx="2812161" cy="215444"/>
          </a:xfrm>
          <a:prstGeom prst="rect">
            <a:avLst/>
          </a:prstGeom>
        </p:spPr>
        <p:txBody>
          <a:bodyPr wrap="square" rtlCol="0">
            <a:spAutoFit/>
          </a:bodyPr>
          <a:lstStyle/>
          <a:p>
            <a:r>
              <a:rPr lang="en-US" sz="800" b="1" dirty="0"/>
              <a:t>Click-Thru Pictures for More Info</a:t>
            </a:r>
          </a:p>
        </p:txBody>
      </p:sp>
      <p:pic>
        <p:nvPicPr>
          <p:cNvPr id="42" name="Picture 41">
            <a:hlinkClick r:id="rId20"/>
            <a:extLst>
              <a:ext uri="{FF2B5EF4-FFF2-40B4-BE49-F238E27FC236}">
                <a16:creationId xmlns:a16="http://schemas.microsoft.com/office/drawing/2014/main" id="{C117542D-2A6A-41CF-8A9C-6E66083AF52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358754" y="5229565"/>
            <a:ext cx="3010366" cy="493842"/>
          </a:xfrm>
          <a:prstGeom prst="rect">
            <a:avLst/>
          </a:prstGeom>
          <a:ln>
            <a:solidFill>
              <a:schemeClr val="tx1"/>
            </a:solidFill>
          </a:ln>
        </p:spPr>
      </p:pic>
      <p:pic>
        <p:nvPicPr>
          <p:cNvPr id="43" name="Picture 42">
            <a:hlinkClick r:id="rId22"/>
            <a:extLst>
              <a:ext uri="{FF2B5EF4-FFF2-40B4-BE49-F238E27FC236}">
                <a16:creationId xmlns:a16="http://schemas.microsoft.com/office/drawing/2014/main" id="{A0CA1E4D-6A12-4CED-A9FD-64C29E19D6E1}"/>
              </a:ext>
            </a:extLst>
          </p:cNvPr>
          <p:cNvPicPr>
            <a:picLocks noChangeAspect="1"/>
          </p:cNvPicPr>
          <p:nvPr/>
        </p:nvPicPr>
        <p:blipFill>
          <a:blip r:embed="rId23"/>
          <a:stretch>
            <a:fillRect/>
          </a:stretch>
        </p:blipFill>
        <p:spPr>
          <a:xfrm>
            <a:off x="5432070" y="5229565"/>
            <a:ext cx="3448023" cy="493842"/>
          </a:xfrm>
          <a:prstGeom prst="rect">
            <a:avLst/>
          </a:prstGeom>
          <a:ln>
            <a:solidFill>
              <a:schemeClr val="tx1"/>
            </a:solidFill>
          </a:ln>
        </p:spPr>
      </p:pic>
      <p:grpSp>
        <p:nvGrpSpPr>
          <p:cNvPr id="45" name="Group 44">
            <a:extLst>
              <a:ext uri="{FF2B5EF4-FFF2-40B4-BE49-F238E27FC236}">
                <a16:creationId xmlns:a16="http://schemas.microsoft.com/office/drawing/2014/main" id="{28A55F16-38B5-43EE-BAC4-E26FC342C03F}"/>
              </a:ext>
            </a:extLst>
          </p:cNvPr>
          <p:cNvGrpSpPr/>
          <p:nvPr/>
        </p:nvGrpSpPr>
        <p:grpSpPr>
          <a:xfrm>
            <a:off x="1293144" y="2252266"/>
            <a:ext cx="6557713" cy="1151055"/>
            <a:chOff x="726856" y="2195116"/>
            <a:chExt cx="6557713" cy="1151055"/>
          </a:xfrm>
        </p:grpSpPr>
        <p:pic>
          <p:nvPicPr>
            <p:cNvPr id="44" name="Picture 43">
              <a:extLst>
                <a:ext uri="{FF2B5EF4-FFF2-40B4-BE49-F238E27FC236}">
                  <a16:creationId xmlns:a16="http://schemas.microsoft.com/office/drawing/2014/main" id="{B4CD9E17-8087-4555-A28C-6FD87A35D963}"/>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726856" y="2195116"/>
              <a:ext cx="3695881" cy="1151055"/>
            </a:xfrm>
            <a:prstGeom prst="rect">
              <a:avLst/>
            </a:prstGeom>
            <a:ln>
              <a:solidFill>
                <a:schemeClr val="tx1"/>
              </a:solidFill>
            </a:ln>
          </p:spPr>
        </p:pic>
        <p:pic>
          <p:nvPicPr>
            <p:cNvPr id="46" name="Picture 45">
              <a:extLst>
                <a:ext uri="{FF2B5EF4-FFF2-40B4-BE49-F238E27FC236}">
                  <a16:creationId xmlns:a16="http://schemas.microsoft.com/office/drawing/2014/main" id="{2E077978-F90C-44B1-95E7-43825839C1FA}"/>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4610924" y="2195117"/>
              <a:ext cx="2673645" cy="1145998"/>
            </a:xfrm>
            <a:prstGeom prst="rect">
              <a:avLst/>
            </a:prstGeom>
            <a:ln>
              <a:solidFill>
                <a:schemeClr val="tx1"/>
              </a:solidFill>
            </a:ln>
          </p:spPr>
        </p:pic>
      </p:grpSp>
      <p:sp>
        <p:nvSpPr>
          <p:cNvPr id="24" name="TextBox 23">
            <a:extLst>
              <a:ext uri="{FF2B5EF4-FFF2-40B4-BE49-F238E27FC236}">
                <a16:creationId xmlns:a16="http://schemas.microsoft.com/office/drawing/2014/main" id="{2D7D739B-181B-4E13-B708-AE47665A06FF}"/>
              </a:ext>
            </a:extLst>
          </p:cNvPr>
          <p:cNvSpPr txBox="1"/>
          <p:nvPr/>
        </p:nvSpPr>
        <p:spPr>
          <a:xfrm>
            <a:off x="127916" y="6591806"/>
            <a:ext cx="6710641" cy="215444"/>
          </a:xfrm>
          <a:prstGeom prst="rect">
            <a:avLst/>
          </a:prstGeom>
        </p:spPr>
        <p:txBody>
          <a:bodyPr wrap="square" rtlCol="0">
            <a:spAutoFit/>
          </a:bodyPr>
          <a:lstStyle/>
          <a:p>
            <a:r>
              <a:rPr lang="en-US" sz="800" dirty="0"/>
              <a:t>Platform and product detail based on company data. </a:t>
            </a:r>
          </a:p>
        </p:txBody>
      </p:sp>
      <p:sp>
        <p:nvSpPr>
          <p:cNvPr id="25" name="Text Placeholder 4">
            <a:extLst>
              <a:ext uri="{FF2B5EF4-FFF2-40B4-BE49-F238E27FC236}">
                <a16:creationId xmlns:a16="http://schemas.microsoft.com/office/drawing/2014/main" id="{3268D615-5DC0-41A2-A66E-8D084DABB195}"/>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9528943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273662"/>
            <a:ext cx="8805334" cy="442934"/>
          </a:xfrm>
        </p:spPr>
        <p:txBody>
          <a:bodyPr/>
          <a:lstStyle/>
          <a:p>
            <a:r>
              <a:rPr lang="en-US" dirty="0">
                <a:solidFill>
                  <a:schemeClr val="tx1"/>
                </a:solidFill>
              </a:rPr>
              <a:t>BrightLine</a:t>
            </a:r>
          </a:p>
        </p:txBody>
      </p:sp>
      <p:pic>
        <p:nvPicPr>
          <p:cNvPr id="3" name="Picture 2">
            <a:extLst>
              <a:ext uri="{FF2B5EF4-FFF2-40B4-BE49-F238E27FC236}">
                <a16:creationId xmlns:a16="http://schemas.microsoft.com/office/drawing/2014/main" id="{77AC9A63-5811-4020-8E5B-FE91491F90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0203" y="2913995"/>
            <a:ext cx="2899488" cy="2681117"/>
          </a:xfrm>
          <a:prstGeom prst="rect">
            <a:avLst/>
          </a:prstGeom>
          <a:ln>
            <a:solidFill>
              <a:schemeClr val="tx1"/>
            </a:solidFill>
          </a:ln>
        </p:spPr>
      </p:pic>
      <p:sp>
        <p:nvSpPr>
          <p:cNvPr id="5" name="TextBox 4"/>
          <p:cNvSpPr txBox="1"/>
          <p:nvPr/>
        </p:nvSpPr>
        <p:spPr>
          <a:xfrm>
            <a:off x="544490" y="2227413"/>
            <a:ext cx="3910914" cy="646331"/>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2004</a:t>
            </a:r>
          </a:p>
          <a:p>
            <a:r>
              <a:rPr lang="en-US" sz="1200" b="1" dirty="0"/>
              <a:t>Headquarters: </a:t>
            </a:r>
            <a:r>
              <a:rPr lang="en-US" sz="1200" dirty="0"/>
              <a:t>New York, NY</a:t>
            </a:r>
            <a:endParaRPr lang="en-US" sz="1200" b="1" dirty="0"/>
          </a:p>
          <a:p>
            <a:r>
              <a:rPr lang="en-US" sz="1200" b="1" dirty="0"/>
              <a:t>Website: </a:t>
            </a:r>
            <a:r>
              <a:rPr lang="en-US" sz="1200" dirty="0">
                <a:hlinkClick r:id="rId3"/>
              </a:rPr>
              <a:t>www.BrightLine.tv</a:t>
            </a:r>
            <a:endParaRPr lang="en-US" sz="1200" dirty="0"/>
          </a:p>
        </p:txBody>
      </p:sp>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1706" y="1037731"/>
            <a:ext cx="3356482" cy="11494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12403" y="252242"/>
            <a:ext cx="174307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88D71CD8-ABED-42D6-BB7C-29752AEC38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56363" y="759437"/>
            <a:ext cx="2566112" cy="2062665"/>
          </a:xfrm>
          <a:prstGeom prst="rect">
            <a:avLst/>
          </a:prstGeom>
          <a:ln>
            <a:solidFill>
              <a:schemeClr val="tx1"/>
            </a:solidFill>
          </a:ln>
        </p:spPr>
      </p:pic>
      <p:pic>
        <p:nvPicPr>
          <p:cNvPr id="6" name="Picture 5">
            <a:extLst>
              <a:ext uri="{FF2B5EF4-FFF2-40B4-BE49-F238E27FC236}">
                <a16:creationId xmlns:a16="http://schemas.microsoft.com/office/drawing/2014/main" id="{9BFD1245-8A23-4D21-89D6-C4F5E01582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46851" y="2914197"/>
            <a:ext cx="3785136" cy="1838802"/>
          </a:xfrm>
          <a:prstGeom prst="rect">
            <a:avLst/>
          </a:prstGeom>
          <a:ln>
            <a:solidFill>
              <a:schemeClr val="tx1"/>
            </a:solidFill>
          </a:ln>
        </p:spPr>
      </p:pic>
      <p:pic>
        <p:nvPicPr>
          <p:cNvPr id="8" name="Picture 7">
            <a:extLst>
              <a:ext uri="{FF2B5EF4-FFF2-40B4-BE49-F238E27FC236}">
                <a16:creationId xmlns:a16="http://schemas.microsoft.com/office/drawing/2014/main" id="{B9027D07-DE46-4A0D-BB73-8F9CC2F17FC4}"/>
              </a:ext>
            </a:extLst>
          </p:cNvPr>
          <p:cNvPicPr>
            <a:picLocks noChangeAspect="1"/>
          </p:cNvPicPr>
          <p:nvPr/>
        </p:nvPicPr>
        <p:blipFill>
          <a:blip r:embed="rId8"/>
          <a:stretch>
            <a:fillRect/>
          </a:stretch>
        </p:blipFill>
        <p:spPr>
          <a:xfrm>
            <a:off x="4224740" y="4845094"/>
            <a:ext cx="4229358" cy="484970"/>
          </a:xfrm>
          <a:prstGeom prst="rect">
            <a:avLst/>
          </a:prstGeom>
          <a:ln>
            <a:solidFill>
              <a:schemeClr val="tx1"/>
            </a:solidFill>
          </a:ln>
        </p:spPr>
      </p:pic>
      <p:pic>
        <p:nvPicPr>
          <p:cNvPr id="9" name="Picture 8">
            <a:extLst>
              <a:ext uri="{FF2B5EF4-FFF2-40B4-BE49-F238E27FC236}">
                <a16:creationId xmlns:a16="http://schemas.microsoft.com/office/drawing/2014/main" id="{B58AAF3D-FDD5-4BBB-978F-C27D5823B0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49266" y="5422159"/>
            <a:ext cx="3980307" cy="484970"/>
          </a:xfrm>
          <a:prstGeom prst="rect">
            <a:avLst/>
          </a:prstGeom>
          <a:ln>
            <a:solidFill>
              <a:schemeClr val="tx1"/>
            </a:solidFill>
          </a:ln>
        </p:spPr>
      </p:pic>
      <p:sp>
        <p:nvSpPr>
          <p:cNvPr id="11" name="TextBox 10">
            <a:extLst>
              <a:ext uri="{FF2B5EF4-FFF2-40B4-BE49-F238E27FC236}">
                <a16:creationId xmlns:a16="http://schemas.microsoft.com/office/drawing/2014/main" id="{2DFBFD9A-3E92-49B4-838E-F18484433306}"/>
              </a:ext>
            </a:extLst>
          </p:cNvPr>
          <p:cNvSpPr txBox="1"/>
          <p:nvPr/>
        </p:nvSpPr>
        <p:spPr>
          <a:xfrm>
            <a:off x="821706" y="791510"/>
            <a:ext cx="1973272" cy="246221"/>
          </a:xfrm>
          <a:prstGeom prst="rect">
            <a:avLst/>
          </a:prstGeom>
        </p:spPr>
        <p:txBody>
          <a:bodyPr wrap="square" rtlCol="0">
            <a:spAutoFit/>
          </a:bodyPr>
          <a:lstStyle>
            <a:defPPr>
              <a:defRPr lang="en-US"/>
            </a:defPPr>
            <a:lvl1pPr algn="ctr">
              <a:defRPr sz="1300"/>
            </a:lvl1pPr>
          </a:lstStyle>
          <a:p>
            <a:pPr algn="l"/>
            <a:r>
              <a:rPr lang="en-US" sz="1000" b="1" u="sng" dirty="0"/>
              <a:t>Brightline Positioning</a:t>
            </a:r>
          </a:p>
        </p:txBody>
      </p:sp>
      <p:sp>
        <p:nvSpPr>
          <p:cNvPr id="12" name="TextBox 11">
            <a:extLst>
              <a:ext uri="{FF2B5EF4-FFF2-40B4-BE49-F238E27FC236}">
                <a16:creationId xmlns:a16="http://schemas.microsoft.com/office/drawing/2014/main" id="{893ADB38-1BEF-41A1-B2A4-4D29DFCBC5AD}"/>
              </a:ext>
            </a:extLst>
          </p:cNvPr>
          <p:cNvSpPr txBox="1"/>
          <p:nvPr/>
        </p:nvSpPr>
        <p:spPr>
          <a:xfrm>
            <a:off x="127916" y="6591806"/>
            <a:ext cx="6710641" cy="215444"/>
          </a:xfrm>
          <a:prstGeom prst="rect">
            <a:avLst/>
          </a:prstGeom>
        </p:spPr>
        <p:txBody>
          <a:bodyPr wrap="square" rtlCol="0">
            <a:spAutoFit/>
          </a:bodyPr>
          <a:lstStyle/>
          <a:p>
            <a:r>
              <a:rPr lang="en-US" sz="800" dirty="0"/>
              <a:t>Positioning, platform, media partnerships and product detail based on company data. </a:t>
            </a:r>
          </a:p>
        </p:txBody>
      </p:sp>
      <p:sp>
        <p:nvSpPr>
          <p:cNvPr id="13" name="Text Placeholder 4">
            <a:extLst>
              <a:ext uri="{FF2B5EF4-FFF2-40B4-BE49-F238E27FC236}">
                <a16:creationId xmlns:a16="http://schemas.microsoft.com/office/drawing/2014/main" id="{257E2632-0AFB-46BD-BC7A-C755D4AAAA58}"/>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927305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12714"/>
            <a:ext cx="8805334" cy="442934"/>
          </a:xfrm>
        </p:spPr>
        <p:txBody>
          <a:bodyPr/>
          <a:lstStyle/>
          <a:p>
            <a:r>
              <a:rPr lang="en-US" dirty="0">
                <a:solidFill>
                  <a:schemeClr val="tx1"/>
                </a:solidFill>
              </a:rPr>
              <a:t>Teads.tv</a:t>
            </a:r>
          </a:p>
        </p:txBody>
      </p:sp>
      <p:sp>
        <p:nvSpPr>
          <p:cNvPr id="3" name="TextBox 2"/>
          <p:cNvSpPr txBox="1"/>
          <p:nvPr/>
        </p:nvSpPr>
        <p:spPr>
          <a:xfrm>
            <a:off x="5986666" y="1410395"/>
            <a:ext cx="2938327" cy="646331"/>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2005</a:t>
            </a:r>
          </a:p>
          <a:p>
            <a:r>
              <a:rPr lang="en-US" sz="1200" b="1" dirty="0"/>
              <a:t>Headquarters: </a:t>
            </a:r>
            <a:r>
              <a:rPr lang="en-US" sz="1200" dirty="0"/>
              <a:t>New York, NY</a:t>
            </a:r>
            <a:endParaRPr lang="en-US" sz="1200" b="1" dirty="0"/>
          </a:p>
          <a:p>
            <a:r>
              <a:rPr lang="en-US" sz="1200" b="1" dirty="0"/>
              <a:t>Website: </a:t>
            </a:r>
            <a:r>
              <a:rPr lang="en-US" sz="1200" dirty="0">
                <a:hlinkClick r:id="rId2"/>
              </a:rPr>
              <a:t>www.teads.tv</a:t>
            </a:r>
            <a:endParaRPr lang="en-US" sz="12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038" y="915677"/>
            <a:ext cx="6076326" cy="16654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a:extLst>
              <a:ext uri="{FF2B5EF4-FFF2-40B4-BE49-F238E27FC236}">
                <a16:creationId xmlns:a16="http://schemas.microsoft.com/office/drawing/2014/main" id="{75219614-380C-49A0-B5A6-75EA3756D742}"/>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44099" y="308681"/>
            <a:ext cx="1208157" cy="451001"/>
          </a:xfrm>
          <a:prstGeom prst="rect">
            <a:avLst/>
          </a:prstGeom>
          <a:noFill/>
          <a:ln>
            <a:noFill/>
          </a:ln>
        </p:spPr>
      </p:pic>
      <p:pic>
        <p:nvPicPr>
          <p:cNvPr id="205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3245" y="2833472"/>
            <a:ext cx="3142875" cy="30011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772110" y="2541084"/>
            <a:ext cx="925830" cy="292388"/>
          </a:xfrm>
          <a:prstGeom prst="rect">
            <a:avLst/>
          </a:prstGeom>
        </p:spPr>
        <p:txBody>
          <a:bodyPr wrap="square" rtlCol="0">
            <a:spAutoFit/>
          </a:bodyPr>
          <a:lstStyle/>
          <a:p>
            <a:pPr algn="ctr"/>
            <a:r>
              <a:rPr lang="en-US" sz="1300" b="1" u="sng" dirty="0"/>
              <a:t>Products</a:t>
            </a:r>
          </a:p>
        </p:txBody>
      </p:sp>
      <p:pic>
        <p:nvPicPr>
          <p:cNvPr id="2055"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47447" y="2833472"/>
            <a:ext cx="2775156" cy="10179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7"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28452" y="3891591"/>
            <a:ext cx="4613145" cy="12401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8" name="Picture 10">
            <a:hlinkClick r:id="rId8"/>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28452" y="5346959"/>
            <a:ext cx="1259741" cy="3489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5333209" y="5211876"/>
            <a:ext cx="3208388" cy="738664"/>
          </a:xfrm>
          <a:prstGeom prst="rect">
            <a:avLst/>
          </a:prstGeom>
          <a:solidFill>
            <a:schemeClr val="bg1"/>
          </a:solidFill>
          <a:ln>
            <a:solidFill>
              <a:schemeClr val="tx1"/>
            </a:solidFill>
          </a:ln>
        </p:spPr>
        <p:txBody>
          <a:bodyPr wrap="square" rtlCol="0">
            <a:spAutoFit/>
          </a:bodyPr>
          <a:lstStyle/>
          <a:p>
            <a:pPr algn="ctr"/>
            <a:r>
              <a:rPr lang="en-US" sz="1050" b="1" dirty="0"/>
              <a:t>Allows clients to create video, mobile &amp; display interactive ads. Delivers ads across any platform and device. Offers detailed campaign analytic reports.</a:t>
            </a:r>
          </a:p>
        </p:txBody>
      </p:sp>
      <p:sp>
        <p:nvSpPr>
          <p:cNvPr id="12" name="TextBox 11">
            <a:extLst>
              <a:ext uri="{FF2B5EF4-FFF2-40B4-BE49-F238E27FC236}">
                <a16:creationId xmlns:a16="http://schemas.microsoft.com/office/drawing/2014/main" id="{7A636431-24C3-4916-9149-7FC498096D12}"/>
              </a:ext>
            </a:extLst>
          </p:cNvPr>
          <p:cNvSpPr txBox="1"/>
          <p:nvPr/>
        </p:nvSpPr>
        <p:spPr>
          <a:xfrm>
            <a:off x="240038" y="650997"/>
            <a:ext cx="1973272" cy="246221"/>
          </a:xfrm>
          <a:prstGeom prst="rect">
            <a:avLst/>
          </a:prstGeom>
        </p:spPr>
        <p:txBody>
          <a:bodyPr wrap="square" rtlCol="0">
            <a:spAutoFit/>
          </a:bodyPr>
          <a:lstStyle>
            <a:defPPr>
              <a:defRPr lang="en-US"/>
            </a:defPPr>
            <a:lvl1pPr algn="ctr">
              <a:defRPr sz="1300"/>
            </a:lvl1pPr>
          </a:lstStyle>
          <a:p>
            <a:pPr algn="l"/>
            <a:r>
              <a:rPr lang="en-US" sz="1000" b="1" u="sng" dirty="0"/>
              <a:t>Teads.TV Positioning</a:t>
            </a:r>
          </a:p>
        </p:txBody>
      </p:sp>
      <p:sp>
        <p:nvSpPr>
          <p:cNvPr id="13" name="TextBox 12">
            <a:extLst>
              <a:ext uri="{FF2B5EF4-FFF2-40B4-BE49-F238E27FC236}">
                <a16:creationId xmlns:a16="http://schemas.microsoft.com/office/drawing/2014/main" id="{DA0D5EB6-7D1F-47E9-9E69-BFE9CADB85DF}"/>
              </a:ext>
            </a:extLst>
          </p:cNvPr>
          <p:cNvSpPr txBox="1"/>
          <p:nvPr/>
        </p:nvSpPr>
        <p:spPr>
          <a:xfrm>
            <a:off x="127916" y="6591806"/>
            <a:ext cx="6710641" cy="215444"/>
          </a:xfrm>
          <a:prstGeom prst="rect">
            <a:avLst/>
          </a:prstGeom>
        </p:spPr>
        <p:txBody>
          <a:bodyPr wrap="square" rtlCol="0">
            <a:spAutoFit/>
          </a:bodyPr>
          <a:lstStyle/>
          <a:p>
            <a:r>
              <a:rPr lang="en-US" sz="800" dirty="0"/>
              <a:t>Positioning, platform, partnerships and product detail based on company data. </a:t>
            </a:r>
          </a:p>
        </p:txBody>
      </p:sp>
      <p:sp>
        <p:nvSpPr>
          <p:cNvPr id="14" name="Text Placeholder 4">
            <a:extLst>
              <a:ext uri="{FF2B5EF4-FFF2-40B4-BE49-F238E27FC236}">
                <a16:creationId xmlns:a16="http://schemas.microsoft.com/office/drawing/2014/main" id="{0AC1F138-F7F6-4544-A283-45AE62E30977}"/>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9234640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Visto</a:t>
            </a:r>
          </a:p>
        </p:txBody>
      </p:sp>
      <p:sp>
        <p:nvSpPr>
          <p:cNvPr id="3" name="TextBox 2"/>
          <p:cNvSpPr txBox="1"/>
          <p:nvPr/>
        </p:nvSpPr>
        <p:spPr>
          <a:xfrm>
            <a:off x="1107788" y="2704918"/>
            <a:ext cx="6928424" cy="646331"/>
          </a:xfrm>
          <a:prstGeom prst="rect">
            <a:avLst/>
          </a:prstGeom>
        </p:spPr>
        <p:txBody>
          <a:bodyPr wrap="square" rtlCol="0">
            <a:spAutoFit/>
          </a:bodyPr>
          <a:lstStyle>
            <a:defPPr>
              <a:defRPr lang="en-US"/>
            </a:defPPr>
            <a:lvl1pPr algn="ctr">
              <a:defRPr sz="1300"/>
            </a:lvl1pPr>
          </a:lstStyle>
          <a:p>
            <a:r>
              <a:rPr lang="en-US" sz="1200" b="1" dirty="0"/>
              <a:t>Founded: 2005</a:t>
            </a:r>
            <a:endParaRPr lang="en-US" sz="1200" dirty="0"/>
          </a:p>
          <a:p>
            <a:r>
              <a:rPr lang="en-US" sz="1200" b="1" dirty="0"/>
              <a:t>Headquarters: </a:t>
            </a:r>
            <a:r>
              <a:rPr lang="en-US" sz="1200" dirty="0"/>
              <a:t>New York, NY</a:t>
            </a:r>
            <a:endParaRPr lang="en-US" sz="1200" b="1" dirty="0"/>
          </a:p>
          <a:p>
            <a:r>
              <a:rPr lang="en-US" sz="1200" b="1" dirty="0"/>
              <a:t>Website: </a:t>
            </a:r>
            <a:r>
              <a:rPr lang="en-US" sz="1200" dirty="0">
                <a:hlinkClick r:id="rId3"/>
              </a:rPr>
              <a:t>www.vistohub.com</a:t>
            </a:r>
            <a:endParaRPr lang="en-US" sz="1200" dirty="0"/>
          </a:p>
        </p:txBody>
      </p:sp>
      <p:pic>
        <p:nvPicPr>
          <p:cNvPr id="4" name="Picture 2" descr="Visto">
            <a:extLst>
              <a:ext uri="{FF2B5EF4-FFF2-40B4-BE49-F238E27FC236}">
                <a16:creationId xmlns:a16="http://schemas.microsoft.com/office/drawing/2014/main" id="{446C484E-44F4-4144-8293-169383FEC86F}"/>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70599" y="447718"/>
            <a:ext cx="1176941" cy="4553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B996D72-4747-4448-B78B-0966C921409B}"/>
              </a:ext>
            </a:extLst>
          </p:cNvPr>
          <p:cNvPicPr>
            <a:picLocks noChangeAspect="1"/>
          </p:cNvPicPr>
          <p:nvPr/>
        </p:nvPicPr>
        <p:blipFill>
          <a:blip r:embed="rId5"/>
          <a:stretch>
            <a:fillRect/>
          </a:stretch>
        </p:blipFill>
        <p:spPr>
          <a:xfrm>
            <a:off x="1268838" y="1910551"/>
            <a:ext cx="6590928" cy="629752"/>
          </a:xfrm>
          <a:prstGeom prst="rect">
            <a:avLst/>
          </a:prstGeom>
          <a:ln>
            <a:solidFill>
              <a:schemeClr val="tx1"/>
            </a:solidFill>
          </a:ln>
        </p:spPr>
      </p:pic>
      <p:pic>
        <p:nvPicPr>
          <p:cNvPr id="6" name="Picture 5">
            <a:extLst>
              <a:ext uri="{FF2B5EF4-FFF2-40B4-BE49-F238E27FC236}">
                <a16:creationId xmlns:a16="http://schemas.microsoft.com/office/drawing/2014/main" id="{F0446A88-5E70-4694-A92D-B5C5B19EB5E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9646" y="1215684"/>
            <a:ext cx="4867430" cy="629752"/>
          </a:xfrm>
          <a:prstGeom prst="rect">
            <a:avLst/>
          </a:prstGeom>
          <a:ln>
            <a:solidFill>
              <a:schemeClr val="tx1"/>
            </a:solidFill>
          </a:ln>
        </p:spPr>
      </p:pic>
      <p:pic>
        <p:nvPicPr>
          <p:cNvPr id="3074"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2770" y="3351249"/>
            <a:ext cx="2363125" cy="23914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767970" y="3351249"/>
            <a:ext cx="3068039" cy="22434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417134" y="3099953"/>
            <a:ext cx="2137524" cy="292388"/>
          </a:xfrm>
          <a:prstGeom prst="rect">
            <a:avLst/>
          </a:prstGeom>
        </p:spPr>
        <p:txBody>
          <a:bodyPr wrap="square" rtlCol="0">
            <a:spAutoFit/>
          </a:bodyPr>
          <a:lstStyle/>
          <a:p>
            <a:pPr algn="ctr"/>
            <a:r>
              <a:rPr lang="en-US" sz="1300" b="1" dirty="0"/>
              <a:t>Partners</a:t>
            </a:r>
          </a:p>
        </p:txBody>
      </p:sp>
      <p:pic>
        <p:nvPicPr>
          <p:cNvPr id="3076"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978084" y="3351249"/>
            <a:ext cx="2992925" cy="22217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a:extLst>
              <a:ext uri="{FF2B5EF4-FFF2-40B4-BE49-F238E27FC236}">
                <a16:creationId xmlns:a16="http://schemas.microsoft.com/office/drawing/2014/main" id="{EBBE6C4E-405C-4910-AE56-F0854531C465}"/>
              </a:ext>
            </a:extLst>
          </p:cNvPr>
          <p:cNvSpPr txBox="1"/>
          <p:nvPr/>
        </p:nvSpPr>
        <p:spPr>
          <a:xfrm>
            <a:off x="209261" y="1650822"/>
            <a:ext cx="1973272" cy="246221"/>
          </a:xfrm>
          <a:prstGeom prst="rect">
            <a:avLst/>
          </a:prstGeom>
        </p:spPr>
        <p:txBody>
          <a:bodyPr wrap="square" rtlCol="0">
            <a:spAutoFit/>
          </a:bodyPr>
          <a:lstStyle>
            <a:defPPr>
              <a:defRPr lang="en-US"/>
            </a:defPPr>
            <a:lvl1pPr algn="ctr">
              <a:defRPr sz="1300"/>
            </a:lvl1pPr>
          </a:lstStyle>
          <a:p>
            <a:pPr algn="r"/>
            <a:r>
              <a:rPr lang="en-US" sz="1000" b="1" u="sng" dirty="0" err="1"/>
              <a:t>Visto</a:t>
            </a:r>
            <a:r>
              <a:rPr lang="en-US" sz="1000" b="1" u="sng" dirty="0"/>
              <a:t> Positioning</a:t>
            </a:r>
          </a:p>
        </p:txBody>
      </p:sp>
      <p:sp>
        <p:nvSpPr>
          <p:cNvPr id="12" name="TextBox 11">
            <a:extLst>
              <a:ext uri="{FF2B5EF4-FFF2-40B4-BE49-F238E27FC236}">
                <a16:creationId xmlns:a16="http://schemas.microsoft.com/office/drawing/2014/main" id="{C08E69A9-BDE2-4E2D-BA7B-5991875F7497}"/>
              </a:ext>
            </a:extLst>
          </p:cNvPr>
          <p:cNvSpPr txBox="1"/>
          <p:nvPr/>
        </p:nvSpPr>
        <p:spPr>
          <a:xfrm>
            <a:off x="127916" y="6591806"/>
            <a:ext cx="6710641" cy="215444"/>
          </a:xfrm>
          <a:prstGeom prst="rect">
            <a:avLst/>
          </a:prstGeom>
        </p:spPr>
        <p:txBody>
          <a:bodyPr wrap="square" rtlCol="0">
            <a:spAutoFit/>
          </a:bodyPr>
          <a:lstStyle/>
          <a:p>
            <a:r>
              <a:rPr lang="en-US" sz="800" dirty="0"/>
              <a:t>Positioning, partnerships and platform detail based on company data. </a:t>
            </a:r>
          </a:p>
        </p:txBody>
      </p:sp>
      <p:sp>
        <p:nvSpPr>
          <p:cNvPr id="13" name="Text Placeholder 4">
            <a:extLst>
              <a:ext uri="{FF2B5EF4-FFF2-40B4-BE49-F238E27FC236}">
                <a16:creationId xmlns:a16="http://schemas.microsoft.com/office/drawing/2014/main" id="{186D8745-8C91-4E34-9C3B-D697EA3E7B75}"/>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41335627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Canoe Ventures</a:t>
            </a:r>
          </a:p>
        </p:txBody>
      </p:sp>
      <p:sp>
        <p:nvSpPr>
          <p:cNvPr id="6" name="TextBox 5"/>
          <p:cNvSpPr txBox="1"/>
          <p:nvPr/>
        </p:nvSpPr>
        <p:spPr>
          <a:xfrm>
            <a:off x="5082768" y="1244795"/>
            <a:ext cx="3555376" cy="646331"/>
          </a:xfrm>
          <a:prstGeom prst="rect">
            <a:avLst/>
          </a:prstGeom>
        </p:spPr>
        <p:txBody>
          <a:bodyPr wrap="square" rtlCol="0">
            <a:spAutoFit/>
          </a:bodyPr>
          <a:lstStyle>
            <a:defPPr>
              <a:defRPr lang="en-US"/>
            </a:defPPr>
            <a:lvl1pPr algn="ctr">
              <a:defRPr sz="13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Founded: </a:t>
            </a:r>
            <a:r>
              <a:rPr kumimoji="0" lang="en-US" sz="1200" b="0" i="0" u="none" strike="noStrike" kern="1200" cap="none" spc="0" normalizeH="0" baseline="0" noProof="0" dirty="0">
                <a:ln>
                  <a:noFill/>
                </a:ln>
                <a:solidFill>
                  <a:prstClr val="black"/>
                </a:solidFill>
                <a:effectLst/>
                <a:uLnTx/>
                <a:uFillTx/>
                <a:latin typeface="Trebuchet MS"/>
                <a:ea typeface="+mn-ea"/>
                <a:cs typeface="+mn-cs"/>
              </a:rPr>
              <a:t>2008</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Headquarters: </a:t>
            </a:r>
            <a:r>
              <a:rPr kumimoji="0" lang="en-US" sz="1200" b="0" i="0" u="none" strike="noStrike" kern="1200" cap="none" spc="0" normalizeH="0" baseline="0" noProof="0" dirty="0">
                <a:ln>
                  <a:noFill/>
                </a:ln>
                <a:solidFill>
                  <a:prstClr val="black"/>
                </a:solidFill>
                <a:effectLst/>
                <a:uLnTx/>
                <a:uFillTx/>
                <a:latin typeface="Trebuchet MS"/>
                <a:ea typeface="+mn-ea"/>
                <a:cs typeface="+mn-cs"/>
              </a:rPr>
              <a:t>New York, NY</a:t>
            </a:r>
            <a:endParaRPr kumimoji="0" lang="en-US" sz="1200" b="1" i="0" u="none" strike="noStrike" kern="1200" cap="none" spc="0" normalizeH="0" baseline="0" noProof="0" dirty="0">
              <a:ln>
                <a:noFill/>
              </a:ln>
              <a:solidFill>
                <a:prstClr val="black"/>
              </a:solidFill>
              <a:effectLst/>
              <a:uLnTx/>
              <a:uFillTx/>
              <a:latin typeface="Trebuchet M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Website: </a:t>
            </a:r>
            <a:r>
              <a:rPr kumimoji="0" lang="en-US" sz="1200" b="0" i="0" u="none" strike="noStrike" kern="1200" cap="none" spc="0" normalizeH="0" baseline="0" noProof="0" dirty="0">
                <a:ln>
                  <a:noFill/>
                </a:ln>
                <a:solidFill>
                  <a:prstClr val="black"/>
                </a:solidFill>
                <a:effectLst/>
                <a:uLnTx/>
                <a:uFillTx/>
                <a:latin typeface="Trebuchet MS"/>
                <a:ea typeface="+mn-ea"/>
                <a:cs typeface="+mn-cs"/>
                <a:hlinkClick r:id="rId2"/>
              </a:rPr>
              <a:t>www.CanoeVentures.com</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pic>
        <p:nvPicPr>
          <p:cNvPr id="3" name="Picture 2">
            <a:extLst>
              <a:ext uri="{FF2B5EF4-FFF2-40B4-BE49-F238E27FC236}">
                <a16:creationId xmlns:a16="http://schemas.microsoft.com/office/drawing/2014/main" id="{4C708F6B-C3AD-467F-A4F3-2F4EE9666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9589" y="1443487"/>
            <a:ext cx="3592934" cy="1771164"/>
          </a:xfrm>
          <a:prstGeom prst="rect">
            <a:avLst/>
          </a:prstGeom>
          <a:ln>
            <a:solidFill>
              <a:schemeClr val="tx1"/>
            </a:solidFill>
          </a:ln>
        </p:spPr>
      </p:pic>
      <p:pic>
        <p:nvPicPr>
          <p:cNvPr id="4" name="Picture 3">
            <a:extLst>
              <a:ext uri="{FF2B5EF4-FFF2-40B4-BE49-F238E27FC236}">
                <a16:creationId xmlns:a16="http://schemas.microsoft.com/office/drawing/2014/main" id="{BBC20FD9-3E83-4A16-9C2B-2D16F63C9610}"/>
              </a:ext>
            </a:extLst>
          </p:cNvPr>
          <p:cNvPicPr>
            <a:picLocks noChangeAspect="1"/>
          </p:cNvPicPr>
          <p:nvPr/>
        </p:nvPicPr>
        <p:blipFill>
          <a:blip r:embed="rId4"/>
          <a:stretch>
            <a:fillRect/>
          </a:stretch>
        </p:blipFill>
        <p:spPr>
          <a:xfrm>
            <a:off x="5579343" y="1933380"/>
            <a:ext cx="2562225" cy="3829050"/>
          </a:xfrm>
          <a:prstGeom prst="rect">
            <a:avLst/>
          </a:prstGeom>
          <a:ln>
            <a:solidFill>
              <a:schemeClr val="tx1"/>
            </a:solidFill>
          </a:ln>
        </p:spPr>
      </p:pic>
      <p:pic>
        <p:nvPicPr>
          <p:cNvPr id="9" name="Picture 8">
            <a:extLst>
              <a:ext uri="{FF2B5EF4-FFF2-40B4-BE49-F238E27FC236}">
                <a16:creationId xmlns:a16="http://schemas.microsoft.com/office/drawing/2014/main" id="{D7E39EB9-0175-4D1F-B372-6FBA505D7B6D}"/>
              </a:ext>
            </a:extLst>
          </p:cNvPr>
          <p:cNvPicPr>
            <a:picLocks noChangeAspect="1"/>
          </p:cNvPicPr>
          <p:nvPr/>
        </p:nvPicPr>
        <p:blipFill>
          <a:blip r:embed="rId5"/>
          <a:stretch>
            <a:fillRect/>
          </a:stretch>
        </p:blipFill>
        <p:spPr>
          <a:xfrm>
            <a:off x="903876" y="3312961"/>
            <a:ext cx="4404361" cy="2543731"/>
          </a:xfrm>
          <a:prstGeom prst="rect">
            <a:avLst/>
          </a:prstGeom>
          <a:ln>
            <a:solidFill>
              <a:schemeClr val="tx1"/>
            </a:solidFill>
          </a:ln>
        </p:spPr>
      </p:pic>
      <p:pic>
        <p:nvPicPr>
          <p:cNvPr id="1028" name="Picture 4" descr="Image result for canoe ventures"/>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40550" y="460182"/>
            <a:ext cx="1204366" cy="3751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D209E1-4E0E-425C-ADA2-9AE9691CFEEF}"/>
              </a:ext>
            </a:extLst>
          </p:cNvPr>
          <p:cNvSpPr txBox="1"/>
          <p:nvPr/>
        </p:nvSpPr>
        <p:spPr>
          <a:xfrm>
            <a:off x="1287557" y="1201401"/>
            <a:ext cx="1973272" cy="246221"/>
          </a:xfrm>
          <a:prstGeom prst="rect">
            <a:avLst/>
          </a:prstGeom>
        </p:spPr>
        <p:txBody>
          <a:bodyPr wrap="square" rtlCol="0">
            <a:spAutoFit/>
          </a:bodyPr>
          <a:lstStyle>
            <a:defPPr>
              <a:defRPr lang="en-US"/>
            </a:defPPr>
            <a:lvl1pPr algn="ctr">
              <a:defRPr sz="1300"/>
            </a:lvl1pPr>
          </a:lstStyle>
          <a:p>
            <a:pPr algn="l"/>
            <a:r>
              <a:rPr lang="en-US" sz="1000" b="1" u="sng" dirty="0"/>
              <a:t>Canoe Ventures Positioning</a:t>
            </a:r>
          </a:p>
        </p:txBody>
      </p:sp>
      <p:sp>
        <p:nvSpPr>
          <p:cNvPr id="10" name="TextBox 9">
            <a:extLst>
              <a:ext uri="{FF2B5EF4-FFF2-40B4-BE49-F238E27FC236}">
                <a16:creationId xmlns:a16="http://schemas.microsoft.com/office/drawing/2014/main" id="{9EFF8E5A-1CEC-4524-B3EB-324CC54A1A79}"/>
              </a:ext>
            </a:extLst>
          </p:cNvPr>
          <p:cNvSpPr txBox="1"/>
          <p:nvPr/>
        </p:nvSpPr>
        <p:spPr>
          <a:xfrm>
            <a:off x="127916" y="6591806"/>
            <a:ext cx="6710641" cy="215444"/>
          </a:xfrm>
          <a:prstGeom prst="rect">
            <a:avLst/>
          </a:prstGeom>
        </p:spPr>
        <p:txBody>
          <a:bodyPr wrap="square" rtlCol="0">
            <a:spAutoFit/>
          </a:bodyPr>
          <a:lstStyle/>
          <a:p>
            <a:r>
              <a:rPr lang="en-US" sz="800" dirty="0"/>
              <a:t>Positioning, partnerships and penetration detail based on company data. </a:t>
            </a:r>
          </a:p>
        </p:txBody>
      </p:sp>
      <p:sp>
        <p:nvSpPr>
          <p:cNvPr id="11" name="Text Placeholder 4">
            <a:extLst>
              <a:ext uri="{FF2B5EF4-FFF2-40B4-BE49-F238E27FC236}">
                <a16:creationId xmlns:a16="http://schemas.microsoft.com/office/drawing/2014/main" id="{D1DA77B7-B6A9-466C-BB80-D8B7B960DF83}"/>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454080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Canoe Ventures - Services</a:t>
            </a:r>
          </a:p>
        </p:txBody>
      </p:sp>
      <p:pic>
        <p:nvPicPr>
          <p:cNvPr id="10" name="Picture 9">
            <a:extLst>
              <a:ext uri="{FF2B5EF4-FFF2-40B4-BE49-F238E27FC236}">
                <a16:creationId xmlns:a16="http://schemas.microsoft.com/office/drawing/2014/main" id="{35459C3A-0922-4393-84B6-59E72135CD5D}"/>
              </a:ext>
            </a:extLst>
          </p:cNvPr>
          <p:cNvPicPr>
            <a:picLocks noChangeAspect="1"/>
          </p:cNvPicPr>
          <p:nvPr/>
        </p:nvPicPr>
        <p:blipFill>
          <a:blip r:embed="rId2"/>
          <a:stretch>
            <a:fillRect/>
          </a:stretch>
        </p:blipFill>
        <p:spPr>
          <a:xfrm>
            <a:off x="413657" y="908505"/>
            <a:ext cx="3962400" cy="4895850"/>
          </a:xfrm>
          <a:prstGeom prst="rect">
            <a:avLst/>
          </a:prstGeom>
          <a:ln>
            <a:solidFill>
              <a:schemeClr val="tx1"/>
            </a:solidFill>
          </a:ln>
        </p:spPr>
      </p:pic>
      <p:pic>
        <p:nvPicPr>
          <p:cNvPr id="11" name="Picture 10">
            <a:extLst>
              <a:ext uri="{FF2B5EF4-FFF2-40B4-BE49-F238E27FC236}">
                <a16:creationId xmlns:a16="http://schemas.microsoft.com/office/drawing/2014/main" id="{42D3FF23-4D55-4C58-AA10-87AC9B6DBB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6982" y="908505"/>
            <a:ext cx="3637279" cy="1839340"/>
          </a:xfrm>
          <a:prstGeom prst="rect">
            <a:avLst/>
          </a:prstGeom>
          <a:ln>
            <a:solidFill>
              <a:schemeClr val="tx1"/>
            </a:solidFill>
          </a:ln>
        </p:spPr>
      </p:pic>
      <p:pic>
        <p:nvPicPr>
          <p:cNvPr id="12" name="Picture 11">
            <a:extLst>
              <a:ext uri="{FF2B5EF4-FFF2-40B4-BE49-F238E27FC236}">
                <a16:creationId xmlns:a16="http://schemas.microsoft.com/office/drawing/2014/main" id="{A2BD51F0-6C7F-4A45-9244-A79D31EA7330}"/>
              </a:ext>
            </a:extLst>
          </p:cNvPr>
          <p:cNvPicPr>
            <a:picLocks noChangeAspect="1"/>
          </p:cNvPicPr>
          <p:nvPr/>
        </p:nvPicPr>
        <p:blipFill>
          <a:blip r:embed="rId4"/>
          <a:stretch>
            <a:fillRect/>
          </a:stretch>
        </p:blipFill>
        <p:spPr>
          <a:xfrm>
            <a:off x="4696324" y="2839227"/>
            <a:ext cx="4098593" cy="1034406"/>
          </a:xfrm>
          <a:prstGeom prst="rect">
            <a:avLst/>
          </a:prstGeom>
          <a:ln>
            <a:solidFill>
              <a:schemeClr val="tx1"/>
            </a:solidFill>
          </a:ln>
        </p:spPr>
      </p:pic>
      <p:pic>
        <p:nvPicPr>
          <p:cNvPr id="13" name="Picture 12">
            <a:extLst>
              <a:ext uri="{FF2B5EF4-FFF2-40B4-BE49-F238E27FC236}">
                <a16:creationId xmlns:a16="http://schemas.microsoft.com/office/drawing/2014/main" id="{21BB9C07-98A3-4647-84ED-6B8EE30D025D}"/>
              </a:ext>
            </a:extLst>
          </p:cNvPr>
          <p:cNvPicPr>
            <a:picLocks noChangeAspect="1"/>
          </p:cNvPicPr>
          <p:nvPr/>
        </p:nvPicPr>
        <p:blipFill>
          <a:blip r:embed="rId5"/>
          <a:stretch>
            <a:fillRect/>
          </a:stretch>
        </p:blipFill>
        <p:spPr>
          <a:xfrm>
            <a:off x="4881411" y="3965015"/>
            <a:ext cx="3728418" cy="801503"/>
          </a:xfrm>
          <a:prstGeom prst="rect">
            <a:avLst/>
          </a:prstGeom>
          <a:ln>
            <a:solidFill>
              <a:schemeClr val="tx1"/>
            </a:solidFill>
          </a:ln>
        </p:spPr>
      </p:pic>
      <p:pic>
        <p:nvPicPr>
          <p:cNvPr id="15" name="Picture 14">
            <a:extLst>
              <a:ext uri="{FF2B5EF4-FFF2-40B4-BE49-F238E27FC236}">
                <a16:creationId xmlns:a16="http://schemas.microsoft.com/office/drawing/2014/main" id="{C6CBC755-0DEB-4B26-B2C9-C080CD90AD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14560" y="4935691"/>
            <a:ext cx="1091452" cy="499762"/>
          </a:xfrm>
          <a:prstGeom prst="rect">
            <a:avLst/>
          </a:prstGeom>
          <a:ln>
            <a:solidFill>
              <a:schemeClr val="tx1"/>
            </a:solidFill>
          </a:ln>
        </p:spPr>
      </p:pic>
      <p:pic>
        <p:nvPicPr>
          <p:cNvPr id="16" name="Picture 15">
            <a:extLst>
              <a:ext uri="{FF2B5EF4-FFF2-40B4-BE49-F238E27FC236}">
                <a16:creationId xmlns:a16="http://schemas.microsoft.com/office/drawing/2014/main" id="{E8CE6F3C-291F-4068-B7CF-CADE88416FAF}"/>
              </a:ext>
            </a:extLst>
          </p:cNvPr>
          <p:cNvPicPr>
            <a:picLocks noChangeAspect="1"/>
          </p:cNvPicPr>
          <p:nvPr/>
        </p:nvPicPr>
        <p:blipFill>
          <a:blip r:embed="rId7"/>
          <a:stretch>
            <a:fillRect/>
          </a:stretch>
        </p:blipFill>
        <p:spPr>
          <a:xfrm>
            <a:off x="7007804" y="4935691"/>
            <a:ext cx="792695" cy="499762"/>
          </a:xfrm>
          <a:prstGeom prst="rect">
            <a:avLst/>
          </a:prstGeom>
          <a:ln>
            <a:solidFill>
              <a:schemeClr val="tx1"/>
            </a:solidFill>
          </a:ln>
        </p:spPr>
      </p:pic>
      <p:pic>
        <p:nvPicPr>
          <p:cNvPr id="17" name="Picture 16">
            <a:extLst>
              <a:ext uri="{FF2B5EF4-FFF2-40B4-BE49-F238E27FC236}">
                <a16:creationId xmlns:a16="http://schemas.microsoft.com/office/drawing/2014/main" id="{597FE30C-E285-4B63-9F7B-B629CE76962E}"/>
              </a:ext>
            </a:extLst>
          </p:cNvPr>
          <p:cNvPicPr>
            <a:picLocks noChangeAspect="1"/>
          </p:cNvPicPr>
          <p:nvPr/>
        </p:nvPicPr>
        <p:blipFill>
          <a:blip r:embed="rId8"/>
          <a:stretch>
            <a:fillRect/>
          </a:stretch>
        </p:blipFill>
        <p:spPr>
          <a:xfrm>
            <a:off x="4831003" y="4935691"/>
            <a:ext cx="881765" cy="515165"/>
          </a:xfrm>
          <a:prstGeom prst="rect">
            <a:avLst/>
          </a:prstGeom>
          <a:ln>
            <a:solidFill>
              <a:schemeClr val="tx1"/>
            </a:solidFill>
          </a:ln>
        </p:spPr>
      </p:pic>
      <p:pic>
        <p:nvPicPr>
          <p:cNvPr id="18" name="Picture 17">
            <a:extLst>
              <a:ext uri="{FF2B5EF4-FFF2-40B4-BE49-F238E27FC236}">
                <a16:creationId xmlns:a16="http://schemas.microsoft.com/office/drawing/2014/main" id="{EDA3D190-44F7-459B-9C1A-DB1B77725617}"/>
              </a:ext>
            </a:extLst>
          </p:cNvPr>
          <p:cNvPicPr>
            <a:picLocks noChangeAspect="1"/>
          </p:cNvPicPr>
          <p:nvPr/>
        </p:nvPicPr>
        <p:blipFill>
          <a:blip r:embed="rId9"/>
          <a:stretch>
            <a:fillRect/>
          </a:stretch>
        </p:blipFill>
        <p:spPr>
          <a:xfrm>
            <a:off x="6193963" y="5527730"/>
            <a:ext cx="1424098" cy="422220"/>
          </a:xfrm>
          <a:prstGeom prst="rect">
            <a:avLst/>
          </a:prstGeom>
        </p:spPr>
      </p:pic>
      <p:pic>
        <p:nvPicPr>
          <p:cNvPr id="19" name="Picture 18">
            <a:extLst>
              <a:ext uri="{FF2B5EF4-FFF2-40B4-BE49-F238E27FC236}">
                <a16:creationId xmlns:a16="http://schemas.microsoft.com/office/drawing/2014/main" id="{95055B1A-A847-422C-BCD3-C243B31042D0}"/>
              </a:ext>
            </a:extLst>
          </p:cNvPr>
          <p:cNvPicPr>
            <a:picLocks noChangeAspect="1"/>
          </p:cNvPicPr>
          <p:nvPr/>
        </p:nvPicPr>
        <p:blipFill>
          <a:blip r:embed="rId10"/>
          <a:stretch>
            <a:fillRect/>
          </a:stretch>
        </p:blipFill>
        <p:spPr>
          <a:xfrm>
            <a:off x="7902292" y="4935691"/>
            <a:ext cx="844441" cy="499762"/>
          </a:xfrm>
          <a:prstGeom prst="rect">
            <a:avLst/>
          </a:prstGeom>
          <a:ln>
            <a:solidFill>
              <a:schemeClr val="tx1"/>
            </a:solidFill>
          </a:ln>
        </p:spPr>
      </p:pic>
      <p:pic>
        <p:nvPicPr>
          <p:cNvPr id="14" name="Picture 4" descr="Image result for canoe ventures"/>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40550" y="460182"/>
            <a:ext cx="1204366" cy="3751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92B4D76-9D89-42F8-AD42-A5107916E407}"/>
              </a:ext>
            </a:extLst>
          </p:cNvPr>
          <p:cNvSpPr txBox="1"/>
          <p:nvPr/>
        </p:nvSpPr>
        <p:spPr>
          <a:xfrm>
            <a:off x="127916" y="6591806"/>
            <a:ext cx="6710641" cy="215444"/>
          </a:xfrm>
          <a:prstGeom prst="rect">
            <a:avLst/>
          </a:prstGeom>
        </p:spPr>
        <p:txBody>
          <a:bodyPr wrap="square" rtlCol="0">
            <a:spAutoFit/>
          </a:bodyPr>
          <a:lstStyle/>
          <a:p>
            <a:r>
              <a:rPr lang="en-US" sz="800" dirty="0"/>
              <a:t>Platform detail based on company data. </a:t>
            </a:r>
          </a:p>
        </p:txBody>
      </p:sp>
      <p:sp>
        <p:nvSpPr>
          <p:cNvPr id="20" name="Text Placeholder 4">
            <a:extLst>
              <a:ext uri="{FF2B5EF4-FFF2-40B4-BE49-F238E27FC236}">
                <a16:creationId xmlns:a16="http://schemas.microsoft.com/office/drawing/2014/main" id="{8C124128-7AD8-4EFB-9C72-A47F3F22D4D5}"/>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4347816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1E9FA53-B60D-4B8F-9F71-E2FB773605AC}"/>
              </a:ext>
            </a:extLst>
          </p:cNvPr>
          <p:cNvSpPr/>
          <p:nvPr/>
        </p:nvSpPr>
        <p:spPr>
          <a:xfrm>
            <a:off x="302552" y="3044025"/>
            <a:ext cx="8561592" cy="1207450"/>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8F9D7D-618A-429C-8B97-8EB20D27593B}"/>
              </a:ext>
            </a:extLst>
          </p:cNvPr>
          <p:cNvSpPr/>
          <p:nvPr/>
        </p:nvSpPr>
        <p:spPr>
          <a:xfrm>
            <a:off x="302552" y="4613904"/>
            <a:ext cx="8561592" cy="1202046"/>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5C38EF-830B-4865-91CE-618CCFD204C0}"/>
              </a:ext>
            </a:extLst>
          </p:cNvPr>
          <p:cNvSpPr/>
          <p:nvPr/>
        </p:nvSpPr>
        <p:spPr>
          <a:xfrm>
            <a:off x="292824" y="1522386"/>
            <a:ext cx="8564836" cy="1193670"/>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496A486-DAC9-46F3-90AD-91D02690325F}"/>
              </a:ext>
            </a:extLst>
          </p:cNvPr>
          <p:cNvSpPr>
            <a:spLocks noGrp="1"/>
          </p:cNvSpPr>
          <p:nvPr>
            <p:ph type="ctrTitle"/>
          </p:nvPr>
        </p:nvSpPr>
        <p:spPr>
          <a:xfrm>
            <a:off x="161636" y="460183"/>
            <a:ext cx="8805334" cy="699774"/>
          </a:xfrm>
        </p:spPr>
        <p:txBody>
          <a:bodyPr/>
          <a:lstStyle/>
          <a:p>
            <a:r>
              <a:rPr lang="en-US" dirty="0"/>
              <a:t>Next, Let’s Look At Some Of The Top Supply-Side Platforms Within The OTT Space</a:t>
            </a:r>
          </a:p>
        </p:txBody>
      </p:sp>
      <p:pic>
        <p:nvPicPr>
          <p:cNvPr id="11" name="Picture 10">
            <a:extLst>
              <a:ext uri="{FF2B5EF4-FFF2-40B4-BE49-F238E27FC236}">
                <a16:creationId xmlns:a16="http://schemas.microsoft.com/office/drawing/2014/main" id="{C0151F0C-381B-4AD5-B971-FD73B8D51E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9253" y="3742456"/>
            <a:ext cx="1776186" cy="481309"/>
          </a:xfrm>
          <a:prstGeom prst="rect">
            <a:avLst/>
          </a:prstGeom>
        </p:spPr>
      </p:pic>
      <p:pic>
        <p:nvPicPr>
          <p:cNvPr id="13" name="Picture 12">
            <a:extLst>
              <a:ext uri="{FF2B5EF4-FFF2-40B4-BE49-F238E27FC236}">
                <a16:creationId xmlns:a16="http://schemas.microsoft.com/office/drawing/2014/main" id="{0C272BDF-95B4-4CED-A091-4ECDFF8B16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9974" y="3794952"/>
            <a:ext cx="1535767" cy="376313"/>
          </a:xfrm>
          <a:prstGeom prst="rect">
            <a:avLst/>
          </a:prstGeom>
        </p:spPr>
      </p:pic>
      <p:pic>
        <p:nvPicPr>
          <p:cNvPr id="14" name="Picture 13">
            <a:extLst>
              <a:ext uri="{FF2B5EF4-FFF2-40B4-BE49-F238E27FC236}">
                <a16:creationId xmlns:a16="http://schemas.microsoft.com/office/drawing/2014/main" id="{4425425F-224D-4334-9D84-C98A1BDF80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71275" y="3842471"/>
            <a:ext cx="1332652" cy="281277"/>
          </a:xfrm>
          <a:prstGeom prst="rect">
            <a:avLst/>
          </a:prstGeom>
        </p:spPr>
      </p:pic>
      <p:sp>
        <p:nvSpPr>
          <p:cNvPr id="23" name="TextBox 22">
            <a:extLst>
              <a:ext uri="{FF2B5EF4-FFF2-40B4-BE49-F238E27FC236}">
                <a16:creationId xmlns:a16="http://schemas.microsoft.com/office/drawing/2014/main" id="{FBA326C9-6753-41F4-AADE-9E8DF5AEB8EE}"/>
              </a:ext>
            </a:extLst>
          </p:cNvPr>
          <p:cNvSpPr txBox="1"/>
          <p:nvPr/>
        </p:nvSpPr>
        <p:spPr>
          <a:xfrm>
            <a:off x="286340" y="1514010"/>
            <a:ext cx="8571320" cy="646331"/>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Ad Networks</a:t>
            </a:r>
          </a:p>
          <a:p>
            <a:pPr algn="ctr"/>
            <a:r>
              <a:rPr lang="en-US" sz="1000" dirty="0">
                <a:solidFill>
                  <a:schemeClr val="bg1">
                    <a:lumMod val="75000"/>
                  </a:schemeClr>
                </a:solidFill>
              </a:rPr>
              <a:t>Provides an outsourced sales capability for publishers and a means to aggregate inventory and audiences from numerous sources in a single buying opportunity for media buyers.  Ad networks may provide specific technologies such as targeting capabilities, creative generation &amp; optimization.</a:t>
            </a:r>
            <a:endParaRPr lang="en-US" sz="900" dirty="0">
              <a:solidFill>
                <a:schemeClr val="bg1">
                  <a:lumMod val="75000"/>
                </a:schemeClr>
              </a:solidFill>
            </a:endParaRPr>
          </a:p>
        </p:txBody>
      </p:sp>
      <p:sp>
        <p:nvSpPr>
          <p:cNvPr id="25" name="TextBox 24">
            <a:extLst>
              <a:ext uri="{FF2B5EF4-FFF2-40B4-BE49-F238E27FC236}">
                <a16:creationId xmlns:a16="http://schemas.microsoft.com/office/drawing/2014/main" id="{4582C432-0C1D-40AD-865A-E13DB2CB2A92}"/>
              </a:ext>
            </a:extLst>
          </p:cNvPr>
          <p:cNvSpPr txBox="1"/>
          <p:nvPr/>
        </p:nvSpPr>
        <p:spPr>
          <a:xfrm>
            <a:off x="292824" y="4613904"/>
            <a:ext cx="8571320" cy="646331"/>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Buy-Side / Demand-Side Platforms (DSPs)</a:t>
            </a:r>
            <a:endParaRPr lang="en-US" sz="1600" b="1" dirty="0">
              <a:solidFill>
                <a:schemeClr val="bg1">
                  <a:lumMod val="75000"/>
                </a:schemeClr>
              </a:solidFill>
            </a:endParaRPr>
          </a:p>
          <a:p>
            <a:pPr algn="ctr"/>
            <a:r>
              <a:rPr lang="en-US" sz="1000" dirty="0">
                <a:solidFill>
                  <a:schemeClr val="bg1">
                    <a:lumMod val="75000"/>
                  </a:schemeClr>
                </a:solidFill>
              </a:rPr>
              <a:t>A technology platform that provides centralized &amp; aggregated media buying from multiple sources including ad exchanges, ad networks and sell side platforms, often leveraging real-time bidding capabilities of these sources</a:t>
            </a:r>
          </a:p>
        </p:txBody>
      </p:sp>
      <p:sp>
        <p:nvSpPr>
          <p:cNvPr id="32" name="TextBox 31">
            <a:extLst>
              <a:ext uri="{FF2B5EF4-FFF2-40B4-BE49-F238E27FC236}">
                <a16:creationId xmlns:a16="http://schemas.microsoft.com/office/drawing/2014/main" id="{5C47DADA-7A88-416B-A729-C1209E7741B9}"/>
              </a:ext>
            </a:extLst>
          </p:cNvPr>
          <p:cNvSpPr txBox="1"/>
          <p:nvPr/>
        </p:nvSpPr>
        <p:spPr>
          <a:xfrm>
            <a:off x="292824" y="3049429"/>
            <a:ext cx="8571320" cy="646331"/>
          </a:xfrm>
          <a:prstGeom prst="rect">
            <a:avLst/>
          </a:prstGeom>
          <a:solidFill>
            <a:schemeClr val="accent4">
              <a:lumMod val="40000"/>
              <a:lumOff val="60000"/>
            </a:schemeClr>
          </a:solidFill>
          <a:ln w="28575">
            <a:solidFill>
              <a:schemeClr val="tx1"/>
            </a:solidFill>
          </a:ln>
        </p:spPr>
        <p:txBody>
          <a:bodyPr wrap="square" rtlCol="0">
            <a:spAutoFit/>
          </a:bodyPr>
          <a:lstStyle/>
          <a:p>
            <a:pPr algn="ctr"/>
            <a:r>
              <a:rPr lang="en-US" sz="1600" b="1" u="sng" dirty="0"/>
              <a:t>Sell-Side / Supply-Side Platforms (SSPs)</a:t>
            </a:r>
            <a:r>
              <a:rPr lang="en-US" sz="1600" b="1" dirty="0"/>
              <a:t> </a:t>
            </a:r>
          </a:p>
          <a:p>
            <a:pPr algn="ctr"/>
            <a:r>
              <a:rPr lang="en-US" sz="1000" dirty="0"/>
              <a:t>A technology platform that provides outsourced media selling and ad network management services for publishers.  The business model resembles that of an ad network in that it aggregates ad inventory however they serve publishers exclusively and does not provide services for advertisers</a:t>
            </a:r>
            <a:endParaRPr lang="en-US" sz="1600" b="1" u="sng" dirty="0"/>
          </a:p>
        </p:txBody>
      </p:sp>
      <p:pic>
        <p:nvPicPr>
          <p:cNvPr id="33" name="Picture 32">
            <a:extLst>
              <a:ext uri="{FF2B5EF4-FFF2-40B4-BE49-F238E27FC236}">
                <a16:creationId xmlns:a16="http://schemas.microsoft.com/office/drawing/2014/main" id="{360C9225-3A8A-4E63-A9D0-8424BCFC33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23400" y="3717632"/>
            <a:ext cx="1179317" cy="489750"/>
          </a:xfrm>
          <a:prstGeom prst="rect">
            <a:avLst/>
          </a:prstGeom>
        </p:spPr>
      </p:pic>
      <p:pic>
        <p:nvPicPr>
          <p:cNvPr id="36" name="Picture 35">
            <a:extLst>
              <a:ext uri="{FF2B5EF4-FFF2-40B4-BE49-F238E27FC236}">
                <a16:creationId xmlns:a16="http://schemas.microsoft.com/office/drawing/2014/main" id="{0E9E201F-CB2D-49F8-8B50-525BB5957C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00377" y="3740371"/>
            <a:ext cx="1809105" cy="444272"/>
          </a:xfrm>
          <a:prstGeom prst="rect">
            <a:avLst/>
          </a:prstGeom>
        </p:spPr>
      </p:pic>
      <p:sp>
        <p:nvSpPr>
          <p:cNvPr id="38" name="Rectangle 37">
            <a:extLst>
              <a:ext uri="{FF2B5EF4-FFF2-40B4-BE49-F238E27FC236}">
                <a16:creationId xmlns:a16="http://schemas.microsoft.com/office/drawing/2014/main" id="{903062FF-C179-480B-9EC1-23B1C9B03875}"/>
              </a:ext>
            </a:extLst>
          </p:cNvPr>
          <p:cNvSpPr/>
          <p:nvPr/>
        </p:nvSpPr>
        <p:spPr>
          <a:xfrm>
            <a:off x="254977" y="6568313"/>
            <a:ext cx="7425938" cy="215444"/>
          </a:xfrm>
          <a:prstGeom prst="rect">
            <a:avLst/>
          </a:prstGeom>
        </p:spPr>
        <p:txBody>
          <a:bodyPr wrap="square">
            <a:spAutoFit/>
          </a:bodyPr>
          <a:lstStyle/>
          <a:p>
            <a:r>
              <a:rPr lang="en-US" sz="800" dirty="0">
                <a:solidFill>
                  <a:srgbClr val="252525"/>
                </a:solidFill>
              </a:rPr>
              <a:t>Note: the inventory managed by an SSP is usually purchased by aggregate buyers, either demand-side platforms (DSPs) or ad networks.</a:t>
            </a:r>
            <a:endParaRPr lang="en-US" sz="800" b="0" i="0" dirty="0">
              <a:solidFill>
                <a:srgbClr val="252525"/>
              </a:solidFill>
              <a:effectLst/>
            </a:endParaRPr>
          </a:p>
        </p:txBody>
      </p:sp>
      <p:pic>
        <p:nvPicPr>
          <p:cNvPr id="27" name="Picture 26">
            <a:extLst>
              <a:ext uri="{FF2B5EF4-FFF2-40B4-BE49-F238E27FC236}">
                <a16:creationId xmlns:a16="http://schemas.microsoft.com/office/drawing/2014/main" id="{E35CD4CE-AD5B-4F0D-B4B2-EE8F26AB8089}"/>
              </a:ext>
            </a:extLst>
          </p:cNvPr>
          <p:cNvPicPr>
            <a:picLocks noChangeAspect="1"/>
          </p:cNvPicPr>
          <p:nvPr/>
        </p:nvPicPr>
        <p:blipFill rotWithShape="1">
          <a:blip r:embed="rId7"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613736" y="5297246"/>
            <a:ext cx="1098324" cy="443835"/>
          </a:xfrm>
          <a:prstGeom prst="rect">
            <a:avLst/>
          </a:prstGeom>
          <a:noFill/>
        </p:spPr>
      </p:pic>
      <p:pic>
        <p:nvPicPr>
          <p:cNvPr id="28" name="Picture 27">
            <a:extLst>
              <a:ext uri="{FF2B5EF4-FFF2-40B4-BE49-F238E27FC236}">
                <a16:creationId xmlns:a16="http://schemas.microsoft.com/office/drawing/2014/main" id="{402D3A52-0430-4D1C-9DEF-C9AADA464119}"/>
              </a:ext>
            </a:extLst>
          </p:cNvPr>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63494" y="5392003"/>
            <a:ext cx="1500502" cy="373458"/>
          </a:xfrm>
          <a:prstGeom prst="rect">
            <a:avLst/>
          </a:prstGeom>
          <a:noFill/>
        </p:spPr>
      </p:pic>
      <p:pic>
        <p:nvPicPr>
          <p:cNvPr id="29" name="Picture 28">
            <a:extLst>
              <a:ext uri="{FF2B5EF4-FFF2-40B4-BE49-F238E27FC236}">
                <a16:creationId xmlns:a16="http://schemas.microsoft.com/office/drawing/2014/main" id="{5EA550BD-864E-494A-9764-321068D9042A}"/>
              </a:ext>
            </a:extLst>
          </p:cNvPr>
          <p:cNvPicPr>
            <a:picLocks noChangeAspect="1"/>
          </p:cNvPicPr>
          <p:nvPr/>
        </p:nvPicPr>
        <p:blipFill>
          <a:blip r:embed="rId9"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315430" y="5419189"/>
            <a:ext cx="1650054" cy="307798"/>
          </a:xfrm>
          <a:prstGeom prst="rect">
            <a:avLst/>
          </a:prstGeom>
          <a:noFill/>
        </p:spPr>
      </p:pic>
      <p:pic>
        <p:nvPicPr>
          <p:cNvPr id="30" name="Picture 29">
            <a:extLst>
              <a:ext uri="{FF2B5EF4-FFF2-40B4-BE49-F238E27FC236}">
                <a16:creationId xmlns:a16="http://schemas.microsoft.com/office/drawing/2014/main" id="{169A2395-8FD2-4B5A-A1B6-40E8DCE30F0D}"/>
              </a:ext>
            </a:extLst>
          </p:cNvPr>
          <p:cNvPicPr>
            <a:picLocks noChangeAspect="1"/>
          </p:cNvPicPr>
          <p:nvPr/>
        </p:nvPicPr>
        <p:blipFill>
          <a:blip r:embed="rId10"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16918" y="5392003"/>
            <a:ext cx="1309044" cy="349078"/>
          </a:xfrm>
          <a:prstGeom prst="rect">
            <a:avLst/>
          </a:prstGeom>
          <a:noFill/>
        </p:spPr>
      </p:pic>
      <p:pic>
        <p:nvPicPr>
          <p:cNvPr id="31" name="Picture 30">
            <a:extLst>
              <a:ext uri="{FF2B5EF4-FFF2-40B4-BE49-F238E27FC236}">
                <a16:creationId xmlns:a16="http://schemas.microsoft.com/office/drawing/2014/main" id="{EDAE8D58-4F4D-4309-A763-E72FAC7DEA78}"/>
              </a:ext>
            </a:extLst>
          </p:cNvPr>
          <p:cNvPicPr>
            <a:picLocks noChangeAspect="1"/>
          </p:cNvPicPr>
          <p:nvPr/>
        </p:nvPicPr>
        <p:blipFill rotWithShape="1">
          <a:blip r:embed="rId11" cstate="screen">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377395" y="5355460"/>
            <a:ext cx="1573837" cy="377043"/>
          </a:xfrm>
          <a:prstGeom prst="rect">
            <a:avLst/>
          </a:prstGeom>
          <a:noFill/>
        </p:spPr>
      </p:pic>
      <p:pic>
        <p:nvPicPr>
          <p:cNvPr id="37" name="Picture 36">
            <a:extLst>
              <a:ext uri="{FF2B5EF4-FFF2-40B4-BE49-F238E27FC236}">
                <a16:creationId xmlns:a16="http://schemas.microsoft.com/office/drawing/2014/main" id="{00D52DD6-DE38-4D31-8DC2-A17F8C9E23D5}"/>
              </a:ext>
            </a:extLst>
          </p:cNvPr>
          <p:cNvPicPr>
            <a:picLocks noChangeAspect="1"/>
          </p:cNvPicPr>
          <p:nvPr/>
        </p:nvPicPr>
        <p:blipFill>
          <a:blip r:embed="rId1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16971" y="5440891"/>
            <a:ext cx="1145331" cy="275682"/>
          </a:xfrm>
          <a:prstGeom prst="rect">
            <a:avLst/>
          </a:prstGeom>
          <a:noFill/>
        </p:spPr>
      </p:pic>
      <p:pic>
        <p:nvPicPr>
          <p:cNvPr id="42" name="Picture 41">
            <a:extLst>
              <a:ext uri="{FF2B5EF4-FFF2-40B4-BE49-F238E27FC236}">
                <a16:creationId xmlns:a16="http://schemas.microsoft.com/office/drawing/2014/main" id="{61CCAA18-712A-4399-A7B4-4D67D79AC519}"/>
              </a:ext>
            </a:extLst>
          </p:cNvPr>
          <p:cNvPicPr>
            <a:picLocks noChangeAspect="1"/>
          </p:cNvPicPr>
          <p:nvPr/>
        </p:nvPicPr>
        <p:blipFill>
          <a:blip r:embed="rId1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05580" y="2214464"/>
            <a:ext cx="1208156" cy="445282"/>
          </a:xfrm>
          <a:prstGeom prst="rect">
            <a:avLst/>
          </a:prstGeom>
          <a:noFill/>
        </p:spPr>
      </p:pic>
      <p:pic>
        <p:nvPicPr>
          <p:cNvPr id="43" name="Picture 42">
            <a:extLst>
              <a:ext uri="{FF2B5EF4-FFF2-40B4-BE49-F238E27FC236}">
                <a16:creationId xmlns:a16="http://schemas.microsoft.com/office/drawing/2014/main" id="{38E9FC64-B8FA-4E28-A15A-5E754A2C99D5}"/>
              </a:ext>
            </a:extLst>
          </p:cNvPr>
          <p:cNvPicPr>
            <a:picLocks noChangeAspect="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47104" y="2193835"/>
            <a:ext cx="1232303" cy="465911"/>
          </a:xfrm>
          <a:prstGeom prst="rect">
            <a:avLst/>
          </a:prstGeom>
          <a:noFill/>
        </p:spPr>
      </p:pic>
      <p:pic>
        <p:nvPicPr>
          <p:cNvPr id="44" name="Picture 43">
            <a:extLst>
              <a:ext uri="{FF2B5EF4-FFF2-40B4-BE49-F238E27FC236}">
                <a16:creationId xmlns:a16="http://schemas.microsoft.com/office/drawing/2014/main" id="{9E23D343-E194-4AD9-85F3-CB5731963F7D}"/>
              </a:ext>
            </a:extLst>
          </p:cNvPr>
          <p:cNvPicPr>
            <a:picLocks noChangeAspect="1"/>
          </p:cNvPicPr>
          <p:nvPr/>
        </p:nvPicPr>
        <p:blipFill>
          <a:blip r:embed="rId1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44901" y="2204226"/>
            <a:ext cx="1208158" cy="451001"/>
          </a:xfrm>
          <a:prstGeom prst="rect">
            <a:avLst/>
          </a:prstGeom>
          <a:noFill/>
        </p:spPr>
      </p:pic>
      <p:pic>
        <p:nvPicPr>
          <p:cNvPr id="45" name="Picture 2">
            <a:extLst>
              <a:ext uri="{FF2B5EF4-FFF2-40B4-BE49-F238E27FC236}">
                <a16:creationId xmlns:a16="http://schemas.microsoft.com/office/drawing/2014/main" id="{4528243E-8F9A-404B-975E-F11C955B419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07781" y="2187963"/>
            <a:ext cx="1743075" cy="4857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 descr="Visto">
            <a:extLst>
              <a:ext uri="{FF2B5EF4-FFF2-40B4-BE49-F238E27FC236}">
                <a16:creationId xmlns:a16="http://schemas.microsoft.com/office/drawing/2014/main" id="{CAF6C3E3-2103-4383-8408-23CC80A5B489}"/>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73452" y="2189980"/>
            <a:ext cx="1294635" cy="50093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canoe ventures"/>
          <p:cNvPicPr>
            <a:picLocks noChangeAspect="1" noChangeArrowheads="1"/>
          </p:cNvPicPr>
          <p:nvPr/>
        </p:nvPicPr>
        <p:blipFill>
          <a:blip r:embed="rId1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62130" y="2263767"/>
            <a:ext cx="1204366" cy="375197"/>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4">
            <a:extLst>
              <a:ext uri="{FF2B5EF4-FFF2-40B4-BE49-F238E27FC236}">
                <a16:creationId xmlns:a16="http://schemas.microsoft.com/office/drawing/2014/main" id="{33724BAE-20DD-408D-976B-CA8567E9F00C}"/>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77158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89978"/>
            <a:ext cx="8805334" cy="429975"/>
          </a:xfrm>
        </p:spPr>
        <p:txBody>
          <a:bodyPr/>
          <a:lstStyle/>
          <a:p>
            <a:r>
              <a:rPr lang="en-US" u="sng" dirty="0"/>
              <a:t>Ad-Supported</a:t>
            </a:r>
            <a:r>
              <a:rPr lang="en-US" dirty="0"/>
              <a:t> OTT Streaming Services &amp; Devices Ecosystem</a:t>
            </a:r>
          </a:p>
        </p:txBody>
      </p:sp>
      <p:pic>
        <p:nvPicPr>
          <p:cNvPr id="1030"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40249" y="3699595"/>
            <a:ext cx="4799045" cy="70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249" y="4438114"/>
            <a:ext cx="4799045" cy="699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016"/>
          <a:stretch/>
        </p:blipFill>
        <p:spPr bwMode="auto">
          <a:xfrm>
            <a:off x="4040249" y="5175788"/>
            <a:ext cx="4799045" cy="68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706" y="1054938"/>
            <a:ext cx="3724526" cy="2207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6" cstate="screen">
            <a:lum bright="70000" contrast="-70000"/>
            <a:extLst>
              <a:ext uri="{BEBA8EAE-BF5A-486C-A8C5-ECC9F3942E4B}">
                <a14:imgProps xmlns:a14="http://schemas.microsoft.com/office/drawing/2010/main">
                  <a14:imgLayer r:embed="rId7">
                    <a14:imgEffect>
                      <a14:artisticCrisscrossEtching/>
                    </a14:imgEffect>
                  </a14:imgLayer>
                </a14:imgProps>
              </a:ext>
              <a:ext uri="{28A0092B-C50C-407E-A947-70E740481C1C}">
                <a14:useLocalDpi xmlns:a14="http://schemas.microsoft.com/office/drawing/2010/main"/>
              </a:ext>
            </a:extLst>
          </a:blip>
          <a:srcRect l="455"/>
          <a:stretch/>
        </p:blipFill>
        <p:spPr bwMode="auto">
          <a:xfrm>
            <a:off x="304706" y="3262354"/>
            <a:ext cx="3724526" cy="2593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62551" y="1054937"/>
            <a:ext cx="2717390" cy="2614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806294" y="1056958"/>
            <a:ext cx="2033000" cy="2612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667790F5-C939-4A74-97F0-8355E7575583}"/>
              </a:ext>
            </a:extLst>
          </p:cNvPr>
          <p:cNvSpPr txBox="1"/>
          <p:nvPr/>
        </p:nvSpPr>
        <p:spPr>
          <a:xfrm>
            <a:off x="358494" y="6576970"/>
            <a:ext cx="7109012" cy="215444"/>
          </a:xfrm>
          <a:prstGeom prst="rect">
            <a:avLst/>
          </a:prstGeom>
        </p:spPr>
        <p:txBody>
          <a:bodyPr wrap="square" rtlCol="0">
            <a:spAutoFit/>
          </a:bodyPr>
          <a:lstStyle/>
          <a:p>
            <a:r>
              <a:rPr lang="en-US" sz="800" dirty="0"/>
              <a:t>Note: the above reflects a representative sampling of services and devices and each segment does not necessarily reflect every offering available. </a:t>
            </a:r>
          </a:p>
        </p:txBody>
      </p:sp>
      <p:sp>
        <p:nvSpPr>
          <p:cNvPr id="11" name="Text Placeholder 4">
            <a:extLst>
              <a:ext uri="{FF2B5EF4-FFF2-40B4-BE49-F238E27FC236}">
                <a16:creationId xmlns:a16="http://schemas.microsoft.com/office/drawing/2014/main" id="{C3B410D2-2616-4200-945F-62A4D7145191}"/>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0605646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err="1">
                <a:solidFill>
                  <a:schemeClr val="tx1"/>
                </a:solidFill>
              </a:rPr>
              <a:t>FreeWheel</a:t>
            </a:r>
            <a:endParaRPr lang="en-US" dirty="0">
              <a:solidFill>
                <a:schemeClr val="tx1"/>
              </a:solidFill>
            </a:endParaRPr>
          </a:p>
        </p:txBody>
      </p:sp>
      <p:sp>
        <p:nvSpPr>
          <p:cNvPr id="3" name="TextBox 2"/>
          <p:cNvSpPr txBox="1"/>
          <p:nvPr/>
        </p:nvSpPr>
        <p:spPr>
          <a:xfrm>
            <a:off x="1107788" y="3486546"/>
            <a:ext cx="6928424" cy="646331"/>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2007</a:t>
            </a:r>
          </a:p>
          <a:p>
            <a:r>
              <a:rPr lang="en-US" sz="1200" b="1" dirty="0"/>
              <a:t>Headquarters: </a:t>
            </a:r>
            <a:r>
              <a:rPr lang="en-US" sz="1200" dirty="0"/>
              <a:t>San Mateo, CA</a:t>
            </a:r>
            <a:endParaRPr lang="en-US" sz="1200" b="1" dirty="0"/>
          </a:p>
          <a:p>
            <a:r>
              <a:rPr lang="en-US" sz="1200" b="1" dirty="0"/>
              <a:t>Website: </a:t>
            </a:r>
            <a:r>
              <a:rPr lang="en-US" sz="1200" dirty="0">
                <a:hlinkClick r:id="rId2"/>
              </a:rPr>
              <a:t>www.FreeWheel.tv</a:t>
            </a:r>
            <a:endParaRPr lang="en-US" sz="1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5450" y="1340711"/>
            <a:ext cx="5753100" cy="2038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a:extLst>
              <a:ext uri="{FF2B5EF4-FFF2-40B4-BE49-F238E27FC236}">
                <a16:creationId xmlns:a16="http://schemas.microsoft.com/office/drawing/2014/main" id="{C0151F0C-381B-4AD5-B971-FD73B8D51E95}"/>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148119" y="421808"/>
            <a:ext cx="1776186" cy="481309"/>
          </a:xfrm>
          <a:prstGeom prst="rect">
            <a:avLst/>
          </a:prstGeom>
          <a:noFill/>
          <a:ln>
            <a:noFill/>
          </a:ln>
        </p:spPr>
      </p:pic>
      <p:pic>
        <p:nvPicPr>
          <p:cNvPr id="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9164" y="4313296"/>
            <a:ext cx="2821109" cy="1585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90593" y="4313296"/>
            <a:ext cx="2821109" cy="1585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72023" y="4313296"/>
            <a:ext cx="2821109" cy="1585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162C05C8-36B8-40BE-806D-55907B2744A6}"/>
              </a:ext>
            </a:extLst>
          </p:cNvPr>
          <p:cNvSpPr txBox="1"/>
          <p:nvPr/>
        </p:nvSpPr>
        <p:spPr>
          <a:xfrm>
            <a:off x="1687607" y="1077576"/>
            <a:ext cx="1973272" cy="246221"/>
          </a:xfrm>
          <a:prstGeom prst="rect">
            <a:avLst/>
          </a:prstGeom>
        </p:spPr>
        <p:txBody>
          <a:bodyPr wrap="square" rtlCol="0">
            <a:spAutoFit/>
          </a:bodyPr>
          <a:lstStyle>
            <a:defPPr>
              <a:defRPr lang="en-US"/>
            </a:defPPr>
            <a:lvl1pPr algn="ctr">
              <a:defRPr sz="1300"/>
            </a:lvl1pPr>
          </a:lstStyle>
          <a:p>
            <a:pPr algn="l"/>
            <a:r>
              <a:rPr lang="en-US" sz="1000" b="1" u="sng" dirty="0" err="1"/>
              <a:t>FreeWheel</a:t>
            </a:r>
            <a:r>
              <a:rPr lang="en-US" sz="1000" b="1" u="sng" dirty="0"/>
              <a:t> Positioning</a:t>
            </a:r>
          </a:p>
        </p:txBody>
      </p:sp>
      <p:sp>
        <p:nvSpPr>
          <p:cNvPr id="10" name="TextBox 9">
            <a:extLst>
              <a:ext uri="{FF2B5EF4-FFF2-40B4-BE49-F238E27FC236}">
                <a16:creationId xmlns:a16="http://schemas.microsoft.com/office/drawing/2014/main" id="{24419FB4-3277-4C2B-BDAD-9CD2729BFE9E}"/>
              </a:ext>
            </a:extLst>
          </p:cNvPr>
          <p:cNvSpPr txBox="1"/>
          <p:nvPr/>
        </p:nvSpPr>
        <p:spPr>
          <a:xfrm>
            <a:off x="127916" y="6591806"/>
            <a:ext cx="6710641" cy="215444"/>
          </a:xfrm>
          <a:prstGeom prst="rect">
            <a:avLst/>
          </a:prstGeom>
        </p:spPr>
        <p:txBody>
          <a:bodyPr wrap="square" rtlCol="0">
            <a:spAutoFit/>
          </a:bodyPr>
          <a:lstStyle/>
          <a:p>
            <a:r>
              <a:rPr lang="en-US" sz="800" dirty="0"/>
              <a:t>Positioning detail based on company data. </a:t>
            </a:r>
          </a:p>
        </p:txBody>
      </p:sp>
      <p:sp>
        <p:nvSpPr>
          <p:cNvPr id="11" name="Text Placeholder 4">
            <a:extLst>
              <a:ext uri="{FF2B5EF4-FFF2-40B4-BE49-F238E27FC236}">
                <a16:creationId xmlns:a16="http://schemas.microsoft.com/office/drawing/2014/main" id="{859A4B65-13CB-494A-A2CE-2FC05B5FBB33}"/>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9759460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25965"/>
            <a:ext cx="8805334" cy="442934"/>
          </a:xfrm>
        </p:spPr>
        <p:txBody>
          <a:bodyPr/>
          <a:lstStyle/>
          <a:p>
            <a:r>
              <a:rPr lang="en-US" dirty="0">
                <a:solidFill>
                  <a:schemeClr val="tx1"/>
                </a:solidFill>
              </a:rPr>
              <a:t>SpotX</a:t>
            </a:r>
          </a:p>
        </p:txBody>
      </p:sp>
      <p:pic>
        <p:nvPicPr>
          <p:cNvPr id="3" name="Picture 2">
            <a:extLst>
              <a:ext uri="{FF2B5EF4-FFF2-40B4-BE49-F238E27FC236}">
                <a16:creationId xmlns:a16="http://schemas.microsoft.com/office/drawing/2014/main" id="{4425425F-224D-4334-9D84-C98A1BDF80DC}"/>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16481" y="406794"/>
            <a:ext cx="1332652" cy="281277"/>
          </a:xfrm>
          <a:prstGeom prst="rect">
            <a:avLst/>
          </a:prstGeom>
          <a:noFill/>
          <a:ln>
            <a:noFill/>
          </a:ln>
        </p:spPr>
      </p:pic>
      <p:sp>
        <p:nvSpPr>
          <p:cNvPr id="5" name="TextBox 4"/>
          <p:cNvSpPr txBox="1"/>
          <p:nvPr/>
        </p:nvSpPr>
        <p:spPr>
          <a:xfrm>
            <a:off x="2781453" y="3190782"/>
            <a:ext cx="2671206" cy="624341"/>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2007</a:t>
            </a:r>
          </a:p>
          <a:p>
            <a:r>
              <a:rPr lang="en-US" sz="1200" b="1" dirty="0"/>
              <a:t>Headquarters: </a:t>
            </a:r>
            <a:r>
              <a:rPr lang="en-US" sz="1200" dirty="0"/>
              <a:t>New York, NY</a:t>
            </a:r>
            <a:endParaRPr lang="en-US" sz="1200" b="1" dirty="0"/>
          </a:p>
          <a:p>
            <a:r>
              <a:rPr lang="en-US" sz="1200" b="1" dirty="0"/>
              <a:t>Website: </a:t>
            </a:r>
            <a:r>
              <a:rPr lang="en-US" sz="1200" dirty="0">
                <a:hlinkClick r:id="rId3"/>
              </a:rPr>
              <a:t>www.SpotX.tv</a:t>
            </a:r>
            <a:endParaRPr lang="en-US" sz="1200" dirty="0"/>
          </a:p>
          <a:p>
            <a:endParaRPr lang="en-US" sz="1200" dirty="0"/>
          </a:p>
        </p:txBody>
      </p:sp>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2256" y="1129075"/>
            <a:ext cx="4309744" cy="20370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52659" y="1101467"/>
            <a:ext cx="3052926" cy="12656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9806" y="3249885"/>
            <a:ext cx="2078144" cy="8162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634" y="4111126"/>
            <a:ext cx="2713830" cy="1836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90306" y="4111126"/>
            <a:ext cx="2699141" cy="1836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976289" y="4111126"/>
            <a:ext cx="2699141" cy="18361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3938155" y="3841206"/>
            <a:ext cx="1267691" cy="292388"/>
          </a:xfrm>
          <a:prstGeom prst="rect">
            <a:avLst/>
          </a:prstGeom>
        </p:spPr>
        <p:txBody>
          <a:bodyPr wrap="square" rtlCol="0">
            <a:spAutoFit/>
          </a:bodyPr>
          <a:lstStyle/>
          <a:p>
            <a:pPr algn="ctr"/>
            <a:r>
              <a:rPr lang="en-US" sz="1300" b="1" u="sng" dirty="0"/>
              <a:t>Ad Units</a:t>
            </a:r>
          </a:p>
        </p:txBody>
      </p:sp>
      <p:pic>
        <p:nvPicPr>
          <p:cNvPr id="5127"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161119" y="2455640"/>
            <a:ext cx="3702894" cy="14972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a:extLst>
              <a:ext uri="{FF2B5EF4-FFF2-40B4-BE49-F238E27FC236}">
                <a16:creationId xmlns:a16="http://schemas.microsoft.com/office/drawing/2014/main" id="{AF616276-1DCB-47C2-9687-85C6CE922EF8}"/>
              </a:ext>
            </a:extLst>
          </p:cNvPr>
          <p:cNvSpPr txBox="1"/>
          <p:nvPr/>
        </p:nvSpPr>
        <p:spPr>
          <a:xfrm>
            <a:off x="256205" y="864593"/>
            <a:ext cx="1973272" cy="246221"/>
          </a:xfrm>
          <a:prstGeom prst="rect">
            <a:avLst/>
          </a:prstGeom>
        </p:spPr>
        <p:txBody>
          <a:bodyPr wrap="square" rtlCol="0">
            <a:spAutoFit/>
          </a:bodyPr>
          <a:lstStyle>
            <a:defPPr>
              <a:defRPr lang="en-US"/>
            </a:defPPr>
            <a:lvl1pPr algn="ctr">
              <a:defRPr sz="1300"/>
            </a:lvl1pPr>
          </a:lstStyle>
          <a:p>
            <a:pPr algn="l"/>
            <a:r>
              <a:rPr lang="en-US" sz="1000" b="1" u="sng" dirty="0" err="1"/>
              <a:t>SpotX</a:t>
            </a:r>
            <a:r>
              <a:rPr lang="en-US" sz="1000" b="1" u="sng" dirty="0"/>
              <a:t> Positioning</a:t>
            </a:r>
          </a:p>
        </p:txBody>
      </p:sp>
      <p:sp>
        <p:nvSpPr>
          <p:cNvPr id="14" name="TextBox 13">
            <a:extLst>
              <a:ext uri="{FF2B5EF4-FFF2-40B4-BE49-F238E27FC236}">
                <a16:creationId xmlns:a16="http://schemas.microsoft.com/office/drawing/2014/main" id="{658606B8-F970-4EDF-9FEC-D35847F5CF01}"/>
              </a:ext>
            </a:extLst>
          </p:cNvPr>
          <p:cNvSpPr txBox="1"/>
          <p:nvPr/>
        </p:nvSpPr>
        <p:spPr>
          <a:xfrm>
            <a:off x="127916" y="6591806"/>
            <a:ext cx="6710641" cy="215444"/>
          </a:xfrm>
          <a:prstGeom prst="rect">
            <a:avLst/>
          </a:prstGeom>
        </p:spPr>
        <p:txBody>
          <a:bodyPr wrap="square" rtlCol="0">
            <a:spAutoFit/>
          </a:bodyPr>
          <a:lstStyle/>
          <a:p>
            <a:r>
              <a:rPr lang="en-US" sz="800" dirty="0"/>
              <a:t>Positioning, partnerships, platform and advertising detail based on company data. </a:t>
            </a:r>
          </a:p>
        </p:txBody>
      </p:sp>
      <p:sp>
        <p:nvSpPr>
          <p:cNvPr id="15" name="Text Placeholder 4">
            <a:extLst>
              <a:ext uri="{FF2B5EF4-FFF2-40B4-BE49-F238E27FC236}">
                <a16:creationId xmlns:a16="http://schemas.microsoft.com/office/drawing/2014/main" id="{E3EDC39C-B965-4C3B-9D8E-16CD74D07361}"/>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6634138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43563"/>
            <a:ext cx="8805334" cy="442934"/>
          </a:xfrm>
        </p:spPr>
        <p:txBody>
          <a:bodyPr/>
          <a:lstStyle/>
          <a:p>
            <a:r>
              <a:rPr lang="en-US" dirty="0">
                <a:solidFill>
                  <a:schemeClr val="tx1"/>
                </a:solidFill>
              </a:rPr>
              <a:t>Telaria</a:t>
            </a:r>
          </a:p>
        </p:txBody>
      </p:sp>
      <p:pic>
        <p:nvPicPr>
          <p:cNvPr id="3" name="Picture 2">
            <a:extLst>
              <a:ext uri="{FF2B5EF4-FFF2-40B4-BE49-F238E27FC236}">
                <a16:creationId xmlns:a16="http://schemas.microsoft.com/office/drawing/2014/main" id="{0C272BDF-95B4-4CED-A091-4ECDFF8B167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24744" y="476874"/>
            <a:ext cx="1535767" cy="376313"/>
          </a:xfrm>
          <a:prstGeom prst="rect">
            <a:avLst/>
          </a:prstGeom>
          <a:noFill/>
          <a:ln>
            <a:noFill/>
          </a:ln>
        </p:spPr>
      </p:pic>
      <p:sp>
        <p:nvSpPr>
          <p:cNvPr id="5" name="TextBox 4">
            <a:extLst>
              <a:ext uri="{FF2B5EF4-FFF2-40B4-BE49-F238E27FC236}">
                <a16:creationId xmlns:a16="http://schemas.microsoft.com/office/drawing/2014/main" id="{B5FCCA21-28DA-4391-98FE-5BDF7134584D}"/>
              </a:ext>
            </a:extLst>
          </p:cNvPr>
          <p:cNvSpPr txBox="1"/>
          <p:nvPr/>
        </p:nvSpPr>
        <p:spPr>
          <a:xfrm>
            <a:off x="4882348" y="3586870"/>
            <a:ext cx="2938327" cy="646331"/>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2005</a:t>
            </a:r>
          </a:p>
          <a:p>
            <a:r>
              <a:rPr lang="en-US" sz="1200" b="1" dirty="0"/>
              <a:t>Headquarters: </a:t>
            </a:r>
            <a:r>
              <a:rPr lang="en-US" sz="1200" dirty="0"/>
              <a:t>New York, NY</a:t>
            </a:r>
            <a:endParaRPr lang="en-US" sz="1200" b="1" dirty="0"/>
          </a:p>
          <a:p>
            <a:r>
              <a:rPr lang="en-US" sz="1200" b="1" dirty="0"/>
              <a:t>Website: </a:t>
            </a:r>
            <a:r>
              <a:rPr lang="en-US" sz="1200" dirty="0">
                <a:hlinkClick r:id="rId3"/>
              </a:rPr>
              <a:t>www.Telaria.com</a:t>
            </a:r>
            <a:endParaRPr lang="en-US" sz="1200" dirty="0"/>
          </a:p>
        </p:txBody>
      </p:sp>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7792" y="1316198"/>
            <a:ext cx="3991789" cy="19977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6567" y="1316198"/>
            <a:ext cx="4309641" cy="19977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9227" y="3429000"/>
            <a:ext cx="3448143" cy="25129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9" name="Picture 5">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6816" y="4392390"/>
            <a:ext cx="5009392" cy="15495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A8C1BB85-7C1A-40B5-B60C-D0D5378181BE}"/>
              </a:ext>
            </a:extLst>
          </p:cNvPr>
          <p:cNvSpPr txBox="1"/>
          <p:nvPr/>
        </p:nvSpPr>
        <p:spPr>
          <a:xfrm>
            <a:off x="287792" y="1056395"/>
            <a:ext cx="1973272" cy="246221"/>
          </a:xfrm>
          <a:prstGeom prst="rect">
            <a:avLst/>
          </a:prstGeom>
        </p:spPr>
        <p:txBody>
          <a:bodyPr wrap="square" rtlCol="0">
            <a:spAutoFit/>
          </a:bodyPr>
          <a:lstStyle>
            <a:defPPr>
              <a:defRPr lang="en-US"/>
            </a:defPPr>
            <a:lvl1pPr algn="ctr">
              <a:defRPr sz="1300"/>
            </a:lvl1pPr>
          </a:lstStyle>
          <a:p>
            <a:pPr algn="l"/>
            <a:r>
              <a:rPr lang="en-US" sz="1000" b="1" u="sng" dirty="0" err="1"/>
              <a:t>Telaria</a:t>
            </a:r>
            <a:r>
              <a:rPr lang="en-US" sz="1000" b="1" u="sng" dirty="0"/>
              <a:t> Positioning</a:t>
            </a:r>
          </a:p>
        </p:txBody>
      </p:sp>
      <p:sp>
        <p:nvSpPr>
          <p:cNvPr id="11" name="TextBox 10">
            <a:extLst>
              <a:ext uri="{FF2B5EF4-FFF2-40B4-BE49-F238E27FC236}">
                <a16:creationId xmlns:a16="http://schemas.microsoft.com/office/drawing/2014/main" id="{BA04E905-089C-41E2-9A5F-3EBC9D883CF3}"/>
              </a:ext>
            </a:extLst>
          </p:cNvPr>
          <p:cNvSpPr txBox="1"/>
          <p:nvPr/>
        </p:nvSpPr>
        <p:spPr>
          <a:xfrm>
            <a:off x="127916" y="6591806"/>
            <a:ext cx="6710641" cy="215444"/>
          </a:xfrm>
          <a:prstGeom prst="rect">
            <a:avLst/>
          </a:prstGeom>
        </p:spPr>
        <p:txBody>
          <a:bodyPr wrap="square" rtlCol="0">
            <a:spAutoFit/>
          </a:bodyPr>
          <a:lstStyle/>
          <a:p>
            <a:r>
              <a:rPr lang="en-US" sz="800" dirty="0"/>
              <a:t>Positioning, partnerships, platform and revenue detail based on company data. </a:t>
            </a:r>
          </a:p>
        </p:txBody>
      </p:sp>
      <p:sp>
        <p:nvSpPr>
          <p:cNvPr id="12" name="Text Placeholder 4">
            <a:extLst>
              <a:ext uri="{FF2B5EF4-FFF2-40B4-BE49-F238E27FC236}">
                <a16:creationId xmlns:a16="http://schemas.microsoft.com/office/drawing/2014/main" id="{4493935E-86C0-4BC5-ADD7-B3E8D30B9B8C}"/>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6648480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36775"/>
            <a:ext cx="8805334" cy="442934"/>
          </a:xfrm>
        </p:spPr>
        <p:txBody>
          <a:bodyPr/>
          <a:lstStyle/>
          <a:p>
            <a:r>
              <a:rPr lang="en-US" dirty="0">
                <a:solidFill>
                  <a:schemeClr val="tx1"/>
                </a:solidFill>
              </a:rPr>
              <a:t>OpenX</a:t>
            </a:r>
          </a:p>
        </p:txBody>
      </p:sp>
      <p:pic>
        <p:nvPicPr>
          <p:cNvPr id="3" name="Picture 2">
            <a:extLst>
              <a:ext uri="{FF2B5EF4-FFF2-40B4-BE49-F238E27FC236}">
                <a16:creationId xmlns:a16="http://schemas.microsoft.com/office/drawing/2014/main" id="{360C9225-3A8A-4E63-A9D0-8424BCFC335D}"/>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04929" y="413367"/>
            <a:ext cx="1179317" cy="489750"/>
          </a:xfrm>
          <a:prstGeom prst="rect">
            <a:avLst/>
          </a:prstGeom>
          <a:noFill/>
          <a:ln>
            <a:noFill/>
          </a:ln>
        </p:spPr>
      </p:pic>
      <p:pic>
        <p:nvPicPr>
          <p:cNvPr id="4" name="Picture 3">
            <a:extLst>
              <a:ext uri="{FF2B5EF4-FFF2-40B4-BE49-F238E27FC236}">
                <a16:creationId xmlns:a16="http://schemas.microsoft.com/office/drawing/2014/main" id="{C0479331-5389-42ED-9531-9BC63EB569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247" y="1257900"/>
            <a:ext cx="4265744" cy="2178003"/>
          </a:xfrm>
          <a:prstGeom prst="rect">
            <a:avLst/>
          </a:prstGeom>
          <a:ln>
            <a:solidFill>
              <a:schemeClr val="tx1"/>
            </a:solidFill>
          </a:ln>
        </p:spPr>
      </p:pic>
      <p:sp>
        <p:nvSpPr>
          <p:cNvPr id="5" name="TextBox 4">
            <a:extLst>
              <a:ext uri="{FF2B5EF4-FFF2-40B4-BE49-F238E27FC236}">
                <a16:creationId xmlns:a16="http://schemas.microsoft.com/office/drawing/2014/main" id="{7DB1255D-C9BC-462C-91BC-3E29FA75F80D}"/>
              </a:ext>
            </a:extLst>
          </p:cNvPr>
          <p:cNvSpPr txBox="1"/>
          <p:nvPr/>
        </p:nvSpPr>
        <p:spPr>
          <a:xfrm>
            <a:off x="3102837" y="3615924"/>
            <a:ext cx="2938327" cy="646331"/>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2008</a:t>
            </a:r>
          </a:p>
          <a:p>
            <a:r>
              <a:rPr lang="en-US" sz="1200" b="1" dirty="0"/>
              <a:t>Headquarters: </a:t>
            </a:r>
            <a:r>
              <a:rPr lang="en-US" sz="1200" dirty="0"/>
              <a:t>Pasadena, CA</a:t>
            </a:r>
            <a:endParaRPr lang="en-US" sz="1200" b="1" dirty="0"/>
          </a:p>
          <a:p>
            <a:r>
              <a:rPr lang="en-US" sz="1200" b="1" dirty="0"/>
              <a:t>Website: </a:t>
            </a:r>
            <a:r>
              <a:rPr lang="en-US" sz="1200" dirty="0">
                <a:hlinkClick r:id="rId4"/>
              </a:rPr>
              <a:t>www.OpenX.com</a:t>
            </a:r>
            <a:endParaRPr lang="en-US" sz="1200"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15000" y="1257899"/>
            <a:ext cx="3857233" cy="21780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95978" y="4498615"/>
            <a:ext cx="4276022" cy="12360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a:hlinkClick r:id="rId8"/>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66627" y="4498615"/>
            <a:ext cx="4203800" cy="123608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161636" y="5819296"/>
            <a:ext cx="3024502" cy="215444"/>
          </a:xfrm>
          <a:prstGeom prst="rect">
            <a:avLst/>
          </a:prstGeom>
        </p:spPr>
        <p:txBody>
          <a:bodyPr wrap="square" rtlCol="0">
            <a:spAutoFit/>
          </a:bodyPr>
          <a:lstStyle/>
          <a:p>
            <a:r>
              <a:rPr lang="en-US" sz="800" dirty="0"/>
              <a:t>Click-Thru Pictures for More Info</a:t>
            </a:r>
          </a:p>
        </p:txBody>
      </p:sp>
      <p:sp>
        <p:nvSpPr>
          <p:cNvPr id="10" name="TextBox 9">
            <a:extLst>
              <a:ext uri="{FF2B5EF4-FFF2-40B4-BE49-F238E27FC236}">
                <a16:creationId xmlns:a16="http://schemas.microsoft.com/office/drawing/2014/main" id="{C4738539-4B9A-4726-99D7-309016C96920}"/>
              </a:ext>
            </a:extLst>
          </p:cNvPr>
          <p:cNvSpPr txBox="1"/>
          <p:nvPr/>
        </p:nvSpPr>
        <p:spPr>
          <a:xfrm>
            <a:off x="470242" y="1002843"/>
            <a:ext cx="1973272" cy="246221"/>
          </a:xfrm>
          <a:prstGeom prst="rect">
            <a:avLst/>
          </a:prstGeom>
        </p:spPr>
        <p:txBody>
          <a:bodyPr wrap="square" rtlCol="0">
            <a:spAutoFit/>
          </a:bodyPr>
          <a:lstStyle>
            <a:defPPr>
              <a:defRPr lang="en-US"/>
            </a:defPPr>
            <a:lvl1pPr algn="ctr">
              <a:defRPr sz="1300"/>
            </a:lvl1pPr>
          </a:lstStyle>
          <a:p>
            <a:pPr algn="l"/>
            <a:r>
              <a:rPr lang="en-US" sz="1000" b="1" u="sng" dirty="0"/>
              <a:t>OpenX Positioning</a:t>
            </a:r>
          </a:p>
        </p:txBody>
      </p:sp>
      <p:sp>
        <p:nvSpPr>
          <p:cNvPr id="11" name="TextBox 10">
            <a:extLst>
              <a:ext uri="{FF2B5EF4-FFF2-40B4-BE49-F238E27FC236}">
                <a16:creationId xmlns:a16="http://schemas.microsoft.com/office/drawing/2014/main" id="{B052663F-D3D3-4522-A4CA-71CC11AA8923}"/>
              </a:ext>
            </a:extLst>
          </p:cNvPr>
          <p:cNvSpPr txBox="1"/>
          <p:nvPr/>
        </p:nvSpPr>
        <p:spPr>
          <a:xfrm>
            <a:off x="127916" y="6591806"/>
            <a:ext cx="6710641" cy="215444"/>
          </a:xfrm>
          <a:prstGeom prst="rect">
            <a:avLst/>
          </a:prstGeom>
        </p:spPr>
        <p:txBody>
          <a:bodyPr wrap="square" rtlCol="0">
            <a:spAutoFit/>
          </a:bodyPr>
          <a:lstStyle/>
          <a:p>
            <a:r>
              <a:rPr lang="en-US" sz="800" dirty="0"/>
              <a:t>Positioning detail based on company data. </a:t>
            </a:r>
          </a:p>
        </p:txBody>
      </p:sp>
      <p:sp>
        <p:nvSpPr>
          <p:cNvPr id="12" name="Text Placeholder 4">
            <a:extLst>
              <a:ext uri="{FF2B5EF4-FFF2-40B4-BE49-F238E27FC236}">
                <a16:creationId xmlns:a16="http://schemas.microsoft.com/office/drawing/2014/main" id="{035915CE-10BC-46A9-A328-620853DE8C2F}"/>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5467577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852"/>
            <a:ext cx="8805334" cy="442934"/>
          </a:xfrm>
        </p:spPr>
        <p:txBody>
          <a:bodyPr/>
          <a:lstStyle/>
          <a:p>
            <a:r>
              <a:rPr lang="en-US" dirty="0">
                <a:solidFill>
                  <a:schemeClr val="tx1"/>
                </a:solidFill>
              </a:rPr>
              <a:t>DoubleClick</a:t>
            </a:r>
          </a:p>
        </p:txBody>
      </p:sp>
      <p:pic>
        <p:nvPicPr>
          <p:cNvPr id="3" name="Picture 2">
            <a:extLst>
              <a:ext uri="{FF2B5EF4-FFF2-40B4-BE49-F238E27FC236}">
                <a16:creationId xmlns:a16="http://schemas.microsoft.com/office/drawing/2014/main" id="{0E9E201F-CB2D-49F8-8B50-525BB5957CDC}"/>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4150" y="460183"/>
            <a:ext cx="1809105" cy="444272"/>
          </a:xfrm>
          <a:prstGeom prst="rect">
            <a:avLst/>
          </a:prstGeom>
          <a:noFill/>
          <a:ln>
            <a:noFill/>
          </a:ln>
        </p:spPr>
      </p:pic>
      <p:sp>
        <p:nvSpPr>
          <p:cNvPr id="4" name="TextBox 3">
            <a:extLst>
              <a:ext uri="{FF2B5EF4-FFF2-40B4-BE49-F238E27FC236}">
                <a16:creationId xmlns:a16="http://schemas.microsoft.com/office/drawing/2014/main" id="{DC1C30FB-2444-4622-A8E9-3A57FB5D0F86}"/>
              </a:ext>
            </a:extLst>
          </p:cNvPr>
          <p:cNvSpPr txBox="1"/>
          <p:nvPr/>
        </p:nvSpPr>
        <p:spPr>
          <a:xfrm>
            <a:off x="2948223" y="3092114"/>
            <a:ext cx="3232160" cy="830997"/>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1996</a:t>
            </a:r>
          </a:p>
          <a:p>
            <a:r>
              <a:rPr lang="en-US" sz="1200" b="1" dirty="0"/>
              <a:t>Headquarters: </a:t>
            </a:r>
            <a:r>
              <a:rPr lang="en-US" sz="1200" dirty="0"/>
              <a:t>New York, NY</a:t>
            </a:r>
            <a:endParaRPr lang="en-US" sz="1200" b="1" dirty="0"/>
          </a:p>
          <a:p>
            <a:r>
              <a:rPr lang="en-US" sz="1200" b="1" dirty="0"/>
              <a:t>Website: </a:t>
            </a:r>
            <a:r>
              <a:rPr lang="en-US" sz="1200" dirty="0">
                <a:hlinkClick r:id="rId3"/>
              </a:rPr>
              <a:t>www.doubleclickbygoogle.com</a:t>
            </a:r>
            <a:endParaRPr lang="en-US" sz="1200" dirty="0"/>
          </a:p>
          <a:p>
            <a:endParaRPr lang="en-US" sz="1200" dirty="0"/>
          </a:p>
        </p:txBody>
      </p:sp>
      <p:pic>
        <p:nvPicPr>
          <p:cNvPr id="819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27719" y="904455"/>
            <a:ext cx="4873168" cy="21457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38360" y="3824534"/>
            <a:ext cx="5451886" cy="21183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a:extLst>
              <a:ext uri="{FF2B5EF4-FFF2-40B4-BE49-F238E27FC236}">
                <a16:creationId xmlns:a16="http://schemas.microsoft.com/office/drawing/2014/main" id="{B920F536-4723-47BF-AE81-99EFB03F065A}"/>
              </a:ext>
            </a:extLst>
          </p:cNvPr>
          <p:cNvSpPr txBox="1"/>
          <p:nvPr/>
        </p:nvSpPr>
        <p:spPr>
          <a:xfrm>
            <a:off x="300921" y="890952"/>
            <a:ext cx="1809105" cy="246221"/>
          </a:xfrm>
          <a:prstGeom prst="rect">
            <a:avLst/>
          </a:prstGeom>
        </p:spPr>
        <p:txBody>
          <a:bodyPr wrap="square" rtlCol="0">
            <a:spAutoFit/>
          </a:bodyPr>
          <a:lstStyle>
            <a:defPPr>
              <a:defRPr lang="en-US"/>
            </a:defPPr>
            <a:lvl1pPr algn="ctr">
              <a:defRPr sz="1300"/>
            </a:lvl1pPr>
          </a:lstStyle>
          <a:p>
            <a:pPr algn="r"/>
            <a:r>
              <a:rPr lang="en-US" sz="1000" b="1" u="sng" dirty="0"/>
              <a:t>DoubleClick Positioning</a:t>
            </a:r>
          </a:p>
        </p:txBody>
      </p:sp>
      <p:sp>
        <p:nvSpPr>
          <p:cNvPr id="8" name="TextBox 7">
            <a:extLst>
              <a:ext uri="{FF2B5EF4-FFF2-40B4-BE49-F238E27FC236}">
                <a16:creationId xmlns:a16="http://schemas.microsoft.com/office/drawing/2014/main" id="{C8664BF0-EAC5-41A4-AF8C-57F1CC385BFA}"/>
              </a:ext>
            </a:extLst>
          </p:cNvPr>
          <p:cNvSpPr txBox="1"/>
          <p:nvPr/>
        </p:nvSpPr>
        <p:spPr>
          <a:xfrm>
            <a:off x="127916" y="6591806"/>
            <a:ext cx="6710641" cy="215444"/>
          </a:xfrm>
          <a:prstGeom prst="rect">
            <a:avLst/>
          </a:prstGeom>
        </p:spPr>
        <p:txBody>
          <a:bodyPr wrap="square" rtlCol="0">
            <a:spAutoFit/>
          </a:bodyPr>
          <a:lstStyle/>
          <a:p>
            <a:r>
              <a:rPr lang="en-US" sz="800" dirty="0"/>
              <a:t>Positioning detail based on company data. </a:t>
            </a:r>
          </a:p>
        </p:txBody>
      </p:sp>
      <p:sp>
        <p:nvSpPr>
          <p:cNvPr id="9" name="Text Placeholder 4">
            <a:extLst>
              <a:ext uri="{FF2B5EF4-FFF2-40B4-BE49-F238E27FC236}">
                <a16:creationId xmlns:a16="http://schemas.microsoft.com/office/drawing/2014/main" id="{4D58384F-8D98-409B-B1B1-A9EDE67781E9}"/>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23825324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1E9FA53-B60D-4B8F-9F71-E2FB773605AC}"/>
              </a:ext>
            </a:extLst>
          </p:cNvPr>
          <p:cNvSpPr/>
          <p:nvPr/>
        </p:nvSpPr>
        <p:spPr>
          <a:xfrm>
            <a:off x="302552" y="3049429"/>
            <a:ext cx="8561592" cy="1202046"/>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8F9D7D-618A-429C-8B97-8EB20D27593B}"/>
              </a:ext>
            </a:extLst>
          </p:cNvPr>
          <p:cNvSpPr/>
          <p:nvPr/>
        </p:nvSpPr>
        <p:spPr>
          <a:xfrm>
            <a:off x="302552" y="4605528"/>
            <a:ext cx="8561592" cy="1210422"/>
          </a:xfrm>
          <a:prstGeom prst="rect">
            <a:avLst/>
          </a:prstGeom>
          <a:solidFill>
            <a:schemeClr val="bg1"/>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5C38EF-830B-4865-91CE-618CCFD204C0}"/>
              </a:ext>
            </a:extLst>
          </p:cNvPr>
          <p:cNvSpPr/>
          <p:nvPr/>
        </p:nvSpPr>
        <p:spPr>
          <a:xfrm>
            <a:off x="292824" y="1514010"/>
            <a:ext cx="8564836" cy="1202046"/>
          </a:xfrm>
          <a:prstGeom prst="rect">
            <a:avLst/>
          </a:prstGeom>
          <a:solidFill>
            <a:schemeClr val="bg1"/>
          </a:solidFill>
          <a:ln w="381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0151F0C-381B-4AD5-B971-FD73B8D51E95}"/>
              </a:ext>
            </a:extLst>
          </p:cNvPr>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39253" y="3742456"/>
            <a:ext cx="1776186" cy="481309"/>
          </a:xfrm>
          <a:prstGeom prst="rect">
            <a:avLst/>
          </a:prstGeom>
          <a:noFill/>
        </p:spPr>
      </p:pic>
      <p:pic>
        <p:nvPicPr>
          <p:cNvPr id="13" name="Picture 12">
            <a:extLst>
              <a:ext uri="{FF2B5EF4-FFF2-40B4-BE49-F238E27FC236}">
                <a16:creationId xmlns:a16="http://schemas.microsoft.com/office/drawing/2014/main" id="{0C272BDF-95B4-4CED-A091-4ECDFF8B1673}"/>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689974" y="3794952"/>
            <a:ext cx="1535767" cy="376313"/>
          </a:xfrm>
          <a:prstGeom prst="rect">
            <a:avLst/>
          </a:prstGeom>
          <a:noFill/>
        </p:spPr>
      </p:pic>
      <p:pic>
        <p:nvPicPr>
          <p:cNvPr id="14" name="Picture 13">
            <a:extLst>
              <a:ext uri="{FF2B5EF4-FFF2-40B4-BE49-F238E27FC236}">
                <a16:creationId xmlns:a16="http://schemas.microsoft.com/office/drawing/2014/main" id="{4425425F-224D-4334-9D84-C98A1BDF80DC}"/>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171275" y="3842471"/>
            <a:ext cx="1332652" cy="281277"/>
          </a:xfrm>
          <a:prstGeom prst="rect">
            <a:avLst/>
          </a:prstGeom>
          <a:noFill/>
        </p:spPr>
      </p:pic>
      <p:sp>
        <p:nvSpPr>
          <p:cNvPr id="23" name="TextBox 22">
            <a:extLst>
              <a:ext uri="{FF2B5EF4-FFF2-40B4-BE49-F238E27FC236}">
                <a16:creationId xmlns:a16="http://schemas.microsoft.com/office/drawing/2014/main" id="{FBA326C9-6753-41F4-AADE-9E8DF5AEB8EE}"/>
              </a:ext>
            </a:extLst>
          </p:cNvPr>
          <p:cNvSpPr txBox="1"/>
          <p:nvPr/>
        </p:nvSpPr>
        <p:spPr>
          <a:xfrm>
            <a:off x="286340" y="1514010"/>
            <a:ext cx="8571320" cy="646331"/>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Ad Networks</a:t>
            </a:r>
          </a:p>
          <a:p>
            <a:pPr algn="ctr"/>
            <a:r>
              <a:rPr lang="en-US" sz="1000" dirty="0">
                <a:solidFill>
                  <a:schemeClr val="bg1">
                    <a:lumMod val="75000"/>
                  </a:schemeClr>
                </a:solidFill>
              </a:rPr>
              <a:t>Provides an outsourced sales capability for publishers and a means to aggregate inventory and audiences from numerous sources in a single buying opportunity for media buyers.  Ad networks may provide specific technologies such as targeting capabilities, creative generation &amp; optimization.</a:t>
            </a:r>
            <a:endParaRPr lang="en-US" sz="900" dirty="0">
              <a:solidFill>
                <a:schemeClr val="bg1">
                  <a:lumMod val="75000"/>
                </a:schemeClr>
              </a:solidFill>
            </a:endParaRPr>
          </a:p>
        </p:txBody>
      </p:sp>
      <p:sp>
        <p:nvSpPr>
          <p:cNvPr id="25" name="TextBox 24">
            <a:extLst>
              <a:ext uri="{FF2B5EF4-FFF2-40B4-BE49-F238E27FC236}">
                <a16:creationId xmlns:a16="http://schemas.microsoft.com/office/drawing/2014/main" id="{4582C432-0C1D-40AD-865A-E13DB2CB2A92}"/>
              </a:ext>
            </a:extLst>
          </p:cNvPr>
          <p:cNvSpPr txBox="1"/>
          <p:nvPr/>
        </p:nvSpPr>
        <p:spPr>
          <a:xfrm>
            <a:off x="292824" y="4613904"/>
            <a:ext cx="8571320" cy="646331"/>
          </a:xfrm>
          <a:prstGeom prst="rect">
            <a:avLst/>
          </a:prstGeom>
          <a:solidFill>
            <a:schemeClr val="accent4">
              <a:lumMod val="20000"/>
              <a:lumOff val="80000"/>
            </a:schemeClr>
          </a:solidFill>
          <a:ln w="28575">
            <a:solidFill>
              <a:schemeClr val="tx1"/>
            </a:solidFill>
          </a:ln>
        </p:spPr>
        <p:txBody>
          <a:bodyPr wrap="square" rtlCol="0">
            <a:spAutoFit/>
          </a:bodyPr>
          <a:lstStyle/>
          <a:p>
            <a:pPr algn="ctr"/>
            <a:r>
              <a:rPr lang="en-US" sz="1600" b="1" u="sng" dirty="0"/>
              <a:t>Buy-Side / Demand-Side Platforms (DSPs)</a:t>
            </a:r>
            <a:endParaRPr lang="en-US" sz="1600" b="1" dirty="0"/>
          </a:p>
          <a:p>
            <a:pPr algn="ctr"/>
            <a:r>
              <a:rPr lang="en-US" sz="1000" dirty="0"/>
              <a:t>A technology platform that provides centralized &amp; aggregated media buying from multiple sources including ad exchanges, ad networks and sell side platforms, often leveraging real-time bidding capabilities of these sources</a:t>
            </a:r>
          </a:p>
        </p:txBody>
      </p:sp>
      <p:sp>
        <p:nvSpPr>
          <p:cNvPr id="32" name="TextBox 31">
            <a:extLst>
              <a:ext uri="{FF2B5EF4-FFF2-40B4-BE49-F238E27FC236}">
                <a16:creationId xmlns:a16="http://schemas.microsoft.com/office/drawing/2014/main" id="{5C47DADA-7A88-416B-A729-C1209E7741B9}"/>
              </a:ext>
            </a:extLst>
          </p:cNvPr>
          <p:cNvSpPr txBox="1"/>
          <p:nvPr/>
        </p:nvSpPr>
        <p:spPr>
          <a:xfrm>
            <a:off x="292824" y="3049429"/>
            <a:ext cx="8571320" cy="646331"/>
          </a:xfrm>
          <a:prstGeom prst="rect">
            <a:avLst/>
          </a:prstGeom>
          <a:solidFill>
            <a:schemeClr val="bg1">
              <a:lumMod val="95000"/>
            </a:schemeClr>
          </a:solidFill>
          <a:ln w="28575">
            <a:solidFill>
              <a:schemeClr val="bg1">
                <a:lumMod val="75000"/>
              </a:schemeClr>
            </a:solidFill>
          </a:ln>
        </p:spPr>
        <p:txBody>
          <a:bodyPr wrap="square" rtlCol="0">
            <a:spAutoFit/>
          </a:bodyPr>
          <a:lstStyle/>
          <a:p>
            <a:pPr algn="ctr"/>
            <a:r>
              <a:rPr lang="en-US" sz="1600" b="1" u="sng" dirty="0">
                <a:solidFill>
                  <a:schemeClr val="bg1">
                    <a:lumMod val="75000"/>
                  </a:schemeClr>
                </a:solidFill>
              </a:rPr>
              <a:t>Sell-Side / Supply-Side Platforms (SSPs)</a:t>
            </a:r>
            <a:r>
              <a:rPr lang="en-US" sz="1600" b="1" dirty="0">
                <a:solidFill>
                  <a:schemeClr val="bg1">
                    <a:lumMod val="75000"/>
                  </a:schemeClr>
                </a:solidFill>
              </a:rPr>
              <a:t> </a:t>
            </a:r>
          </a:p>
          <a:p>
            <a:pPr algn="ctr"/>
            <a:r>
              <a:rPr lang="en-US" sz="1000" dirty="0">
                <a:solidFill>
                  <a:schemeClr val="bg1">
                    <a:lumMod val="75000"/>
                  </a:schemeClr>
                </a:solidFill>
              </a:rPr>
              <a:t>A technology platform that provides outsourced media selling and ad network management services for publishers.  The business model resembles that of an ad network in that it aggregates ad inventory however they serve publishers exclusively and does not provide services for advertisers</a:t>
            </a:r>
            <a:endParaRPr lang="en-US" sz="1600" b="1" u="sng" dirty="0">
              <a:solidFill>
                <a:schemeClr val="bg1">
                  <a:lumMod val="75000"/>
                </a:schemeClr>
              </a:solidFill>
            </a:endParaRPr>
          </a:p>
        </p:txBody>
      </p:sp>
      <p:pic>
        <p:nvPicPr>
          <p:cNvPr id="33" name="Picture 32">
            <a:extLst>
              <a:ext uri="{FF2B5EF4-FFF2-40B4-BE49-F238E27FC236}">
                <a16:creationId xmlns:a16="http://schemas.microsoft.com/office/drawing/2014/main" id="{360C9225-3A8A-4E63-A9D0-8424BCFC335D}"/>
              </a:ext>
            </a:extLst>
          </p:cNvPr>
          <p:cNvPicPr>
            <a:picLocks noChangeAspect="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423400" y="3717632"/>
            <a:ext cx="1179317" cy="489750"/>
          </a:xfrm>
          <a:prstGeom prst="rect">
            <a:avLst/>
          </a:prstGeom>
          <a:noFill/>
        </p:spPr>
      </p:pic>
      <p:pic>
        <p:nvPicPr>
          <p:cNvPr id="36" name="Picture 35">
            <a:extLst>
              <a:ext uri="{FF2B5EF4-FFF2-40B4-BE49-F238E27FC236}">
                <a16:creationId xmlns:a16="http://schemas.microsoft.com/office/drawing/2014/main" id="{0E9E201F-CB2D-49F8-8B50-525BB5957CDC}"/>
              </a:ext>
            </a:extLst>
          </p:cNvPr>
          <p:cNvPicPr>
            <a:picLocks noChangeAspect="1"/>
          </p:cNvPicPr>
          <p:nvPr/>
        </p:nvPicPr>
        <p:blipFill>
          <a:blip r:embed="rId6"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00377" y="3740371"/>
            <a:ext cx="1809105" cy="444272"/>
          </a:xfrm>
          <a:prstGeom prst="rect">
            <a:avLst/>
          </a:prstGeom>
          <a:noFill/>
        </p:spPr>
      </p:pic>
      <p:sp>
        <p:nvSpPr>
          <p:cNvPr id="38" name="Rectangle 37">
            <a:extLst>
              <a:ext uri="{FF2B5EF4-FFF2-40B4-BE49-F238E27FC236}">
                <a16:creationId xmlns:a16="http://schemas.microsoft.com/office/drawing/2014/main" id="{903062FF-C179-480B-9EC1-23B1C9B03875}"/>
              </a:ext>
            </a:extLst>
          </p:cNvPr>
          <p:cNvSpPr/>
          <p:nvPr/>
        </p:nvSpPr>
        <p:spPr>
          <a:xfrm>
            <a:off x="254977" y="6568313"/>
            <a:ext cx="7425938" cy="215444"/>
          </a:xfrm>
          <a:prstGeom prst="rect">
            <a:avLst/>
          </a:prstGeom>
        </p:spPr>
        <p:txBody>
          <a:bodyPr wrap="square">
            <a:spAutoFit/>
          </a:bodyPr>
          <a:lstStyle/>
          <a:p>
            <a:r>
              <a:rPr lang="en-US" sz="800" dirty="0">
                <a:solidFill>
                  <a:srgbClr val="252525"/>
                </a:solidFill>
              </a:rPr>
              <a:t>Note: the inventory managed by an SSP is usually purchased by aggregate buyers, either demand-side platforms (DSPs) or ad networks.</a:t>
            </a:r>
            <a:endParaRPr lang="en-US" sz="800" b="0" i="0" dirty="0">
              <a:solidFill>
                <a:srgbClr val="252525"/>
              </a:solidFill>
              <a:effectLst/>
            </a:endParaRPr>
          </a:p>
        </p:txBody>
      </p:sp>
      <p:sp>
        <p:nvSpPr>
          <p:cNvPr id="27" name="Title 4">
            <a:extLst>
              <a:ext uri="{FF2B5EF4-FFF2-40B4-BE49-F238E27FC236}">
                <a16:creationId xmlns:a16="http://schemas.microsoft.com/office/drawing/2014/main" id="{DB5F6F6C-DD6F-4A5A-8DFB-E3FC9DCF58CB}"/>
              </a:ext>
            </a:extLst>
          </p:cNvPr>
          <p:cNvSpPr>
            <a:spLocks noGrp="1"/>
          </p:cNvSpPr>
          <p:nvPr>
            <p:ph type="ctrTitle"/>
          </p:nvPr>
        </p:nvSpPr>
        <p:spPr>
          <a:xfrm>
            <a:off x="161636" y="460183"/>
            <a:ext cx="8805334" cy="699774"/>
          </a:xfrm>
        </p:spPr>
        <p:txBody>
          <a:bodyPr/>
          <a:lstStyle/>
          <a:p>
            <a:r>
              <a:rPr lang="en-US" dirty="0"/>
              <a:t>Finally, We’ll Look At Some Of The Top Demand-Side Platforms Within The OTT Space</a:t>
            </a:r>
          </a:p>
        </p:txBody>
      </p:sp>
      <p:pic>
        <p:nvPicPr>
          <p:cNvPr id="28" name="Picture 27">
            <a:extLst>
              <a:ext uri="{FF2B5EF4-FFF2-40B4-BE49-F238E27FC236}">
                <a16:creationId xmlns:a16="http://schemas.microsoft.com/office/drawing/2014/main" id="{E35CD4CE-AD5B-4F0D-B4B2-EE8F26AB808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13736" y="5307637"/>
            <a:ext cx="1098324" cy="443835"/>
          </a:xfrm>
          <a:prstGeom prst="rect">
            <a:avLst/>
          </a:prstGeom>
        </p:spPr>
      </p:pic>
      <p:pic>
        <p:nvPicPr>
          <p:cNvPr id="29" name="Picture 28">
            <a:extLst>
              <a:ext uri="{FF2B5EF4-FFF2-40B4-BE49-F238E27FC236}">
                <a16:creationId xmlns:a16="http://schemas.microsoft.com/office/drawing/2014/main" id="{402D3A52-0430-4D1C-9DEF-C9AADA4641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63494" y="5402394"/>
            <a:ext cx="1500502" cy="373458"/>
          </a:xfrm>
          <a:prstGeom prst="rect">
            <a:avLst/>
          </a:prstGeom>
        </p:spPr>
      </p:pic>
      <p:pic>
        <p:nvPicPr>
          <p:cNvPr id="30" name="Picture 29">
            <a:extLst>
              <a:ext uri="{FF2B5EF4-FFF2-40B4-BE49-F238E27FC236}">
                <a16:creationId xmlns:a16="http://schemas.microsoft.com/office/drawing/2014/main" id="{5EA550BD-864E-494A-9764-321068D904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15430" y="5429580"/>
            <a:ext cx="1650054" cy="307798"/>
          </a:xfrm>
          <a:prstGeom prst="rect">
            <a:avLst/>
          </a:prstGeom>
        </p:spPr>
      </p:pic>
      <p:pic>
        <p:nvPicPr>
          <p:cNvPr id="31" name="Picture 30">
            <a:extLst>
              <a:ext uri="{FF2B5EF4-FFF2-40B4-BE49-F238E27FC236}">
                <a16:creationId xmlns:a16="http://schemas.microsoft.com/office/drawing/2014/main" id="{169A2395-8FD2-4B5A-A1B6-40E8DCE30F0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16918" y="5402394"/>
            <a:ext cx="1309044" cy="349078"/>
          </a:xfrm>
          <a:prstGeom prst="rect">
            <a:avLst/>
          </a:prstGeom>
        </p:spPr>
      </p:pic>
      <p:pic>
        <p:nvPicPr>
          <p:cNvPr id="34" name="Picture 33">
            <a:extLst>
              <a:ext uri="{FF2B5EF4-FFF2-40B4-BE49-F238E27FC236}">
                <a16:creationId xmlns:a16="http://schemas.microsoft.com/office/drawing/2014/main" id="{EDAE8D58-4F4D-4309-A763-E72FAC7DEA78}"/>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77395" y="5365851"/>
            <a:ext cx="1573837" cy="377043"/>
          </a:xfrm>
          <a:prstGeom prst="rect">
            <a:avLst/>
          </a:prstGeom>
        </p:spPr>
      </p:pic>
      <p:pic>
        <p:nvPicPr>
          <p:cNvPr id="39" name="Picture 38">
            <a:extLst>
              <a:ext uri="{FF2B5EF4-FFF2-40B4-BE49-F238E27FC236}">
                <a16:creationId xmlns:a16="http://schemas.microsoft.com/office/drawing/2014/main" id="{00D52DD6-DE38-4D31-8DC2-A17F8C9E23D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6971" y="5451282"/>
            <a:ext cx="1145331" cy="275682"/>
          </a:xfrm>
          <a:prstGeom prst="rect">
            <a:avLst/>
          </a:prstGeom>
        </p:spPr>
      </p:pic>
      <p:pic>
        <p:nvPicPr>
          <p:cNvPr id="43" name="Picture 42">
            <a:extLst>
              <a:ext uri="{FF2B5EF4-FFF2-40B4-BE49-F238E27FC236}">
                <a16:creationId xmlns:a16="http://schemas.microsoft.com/office/drawing/2014/main" id="{61CCAA18-712A-4399-A7B4-4D67D79AC519}"/>
              </a:ext>
            </a:extLst>
          </p:cNvPr>
          <p:cNvPicPr>
            <a:picLocks noChangeAspect="1"/>
          </p:cNvPicPr>
          <p:nvPr/>
        </p:nvPicPr>
        <p:blipFill>
          <a:blip r:embed="rId1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05580" y="2214464"/>
            <a:ext cx="1208156" cy="445282"/>
          </a:xfrm>
          <a:prstGeom prst="rect">
            <a:avLst/>
          </a:prstGeom>
          <a:noFill/>
        </p:spPr>
      </p:pic>
      <p:pic>
        <p:nvPicPr>
          <p:cNvPr id="44" name="Picture 43">
            <a:extLst>
              <a:ext uri="{FF2B5EF4-FFF2-40B4-BE49-F238E27FC236}">
                <a16:creationId xmlns:a16="http://schemas.microsoft.com/office/drawing/2014/main" id="{38E9FC64-B8FA-4E28-A15A-5E754A2C99D5}"/>
              </a:ext>
            </a:extLst>
          </p:cNvPr>
          <p:cNvPicPr>
            <a:picLocks noChangeAspect="1"/>
          </p:cNvPicPr>
          <p:nvPr/>
        </p:nvPicPr>
        <p:blipFill>
          <a:blip r:embed="rId1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847104" y="2193835"/>
            <a:ext cx="1232303" cy="465911"/>
          </a:xfrm>
          <a:prstGeom prst="rect">
            <a:avLst/>
          </a:prstGeom>
          <a:noFill/>
        </p:spPr>
      </p:pic>
      <p:pic>
        <p:nvPicPr>
          <p:cNvPr id="45" name="Picture 44">
            <a:extLst>
              <a:ext uri="{FF2B5EF4-FFF2-40B4-BE49-F238E27FC236}">
                <a16:creationId xmlns:a16="http://schemas.microsoft.com/office/drawing/2014/main" id="{9E23D343-E194-4AD9-85F3-CB5731963F7D}"/>
              </a:ext>
            </a:extLst>
          </p:cNvPr>
          <p:cNvPicPr>
            <a:picLocks noChangeAspect="1"/>
          </p:cNvPicPr>
          <p:nvPr/>
        </p:nvPicPr>
        <p:blipFill>
          <a:blip r:embed="rId15"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44901" y="2204226"/>
            <a:ext cx="1208158" cy="451001"/>
          </a:xfrm>
          <a:prstGeom prst="rect">
            <a:avLst/>
          </a:prstGeom>
          <a:noFill/>
        </p:spPr>
      </p:pic>
      <p:pic>
        <p:nvPicPr>
          <p:cNvPr id="46" name="Picture 2">
            <a:extLst>
              <a:ext uri="{FF2B5EF4-FFF2-40B4-BE49-F238E27FC236}">
                <a16:creationId xmlns:a16="http://schemas.microsoft.com/office/drawing/2014/main" id="{4528243E-8F9A-404B-975E-F11C955B4192}"/>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07781" y="2187963"/>
            <a:ext cx="1743075" cy="4857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descr="Visto">
            <a:extLst>
              <a:ext uri="{FF2B5EF4-FFF2-40B4-BE49-F238E27FC236}">
                <a16:creationId xmlns:a16="http://schemas.microsoft.com/office/drawing/2014/main" id="{CAF6C3E3-2103-4383-8408-23CC80A5B489}"/>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73452" y="2189980"/>
            <a:ext cx="1294635" cy="50093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Image result for canoe ventures"/>
          <p:cNvPicPr>
            <a:picLocks noChangeAspect="1" noChangeArrowheads="1"/>
          </p:cNvPicPr>
          <p:nvPr/>
        </p:nvPicPr>
        <p:blipFill>
          <a:blip r:embed="rId18"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62130" y="2263767"/>
            <a:ext cx="1204366" cy="375197"/>
          </a:xfrm>
          <a:prstGeom prst="rect">
            <a:avLst/>
          </a:prstGeom>
          <a:noFill/>
          <a:extLst>
            <a:ext uri="{909E8E84-426E-40DD-AFC4-6F175D3DCCD1}">
              <a14:hiddenFill xmlns:a14="http://schemas.microsoft.com/office/drawing/2010/main">
                <a:solidFill>
                  <a:srgbClr val="FFFFFF"/>
                </a:solidFill>
              </a14:hiddenFill>
            </a:ext>
          </a:extLst>
        </p:spPr>
      </p:pic>
      <p:sp>
        <p:nvSpPr>
          <p:cNvPr id="35" name="Text Placeholder 4">
            <a:extLst>
              <a:ext uri="{FF2B5EF4-FFF2-40B4-BE49-F238E27FC236}">
                <a16:creationId xmlns:a16="http://schemas.microsoft.com/office/drawing/2014/main" id="{5F2605A0-DCE0-4734-9489-E62D5EFD6744}"/>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40286603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333" y="336097"/>
            <a:ext cx="8805334" cy="442934"/>
          </a:xfrm>
        </p:spPr>
        <p:txBody>
          <a:bodyPr/>
          <a:lstStyle/>
          <a:p>
            <a:r>
              <a:rPr lang="en-US" dirty="0">
                <a:solidFill>
                  <a:schemeClr val="tx1"/>
                </a:solidFill>
              </a:rPr>
              <a:t>BrightRoll</a:t>
            </a:r>
          </a:p>
        </p:txBody>
      </p:sp>
      <p:sp>
        <p:nvSpPr>
          <p:cNvPr id="5" name="TextBox 4"/>
          <p:cNvSpPr txBox="1"/>
          <p:nvPr/>
        </p:nvSpPr>
        <p:spPr>
          <a:xfrm>
            <a:off x="2616543" y="1950733"/>
            <a:ext cx="3910914" cy="624341"/>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2006</a:t>
            </a:r>
          </a:p>
          <a:p>
            <a:r>
              <a:rPr lang="en-US" sz="1200" b="1" dirty="0"/>
              <a:t>Headquarters: </a:t>
            </a:r>
            <a:r>
              <a:rPr lang="en-US" sz="1200" dirty="0"/>
              <a:t>San Francisco, CA</a:t>
            </a:r>
            <a:endParaRPr lang="en-US" sz="1200" b="1" dirty="0"/>
          </a:p>
          <a:p>
            <a:r>
              <a:rPr lang="en-US" sz="1200" b="1" dirty="0"/>
              <a:t>Website: </a:t>
            </a:r>
            <a:r>
              <a:rPr lang="en-US" sz="1200" dirty="0">
                <a:hlinkClick r:id="rId2"/>
              </a:rPr>
              <a:t>www.BrightRoll.com</a:t>
            </a:r>
            <a:endParaRPr lang="en-US" sz="1200" dirty="0"/>
          </a:p>
          <a:p>
            <a:endParaRPr lang="en-US" sz="1200" dirty="0"/>
          </a:p>
        </p:txBody>
      </p:sp>
      <p:pic>
        <p:nvPicPr>
          <p:cNvPr id="7" name="Picture 6">
            <a:extLst>
              <a:ext uri="{FF2B5EF4-FFF2-40B4-BE49-F238E27FC236}">
                <a16:creationId xmlns:a16="http://schemas.microsoft.com/office/drawing/2014/main" id="{8436765F-E801-495F-BE9D-DC684B749CA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65950" y="355752"/>
            <a:ext cx="1676878" cy="403625"/>
          </a:xfrm>
          <a:prstGeom prst="rect">
            <a:avLst/>
          </a:prstGeom>
          <a:noFill/>
          <a:ln>
            <a:noFill/>
          </a:ln>
        </p:spPr>
      </p:pic>
      <p:pic>
        <p:nvPicPr>
          <p:cNvPr id="3" name="Picture 2">
            <a:extLst>
              <a:ext uri="{FF2B5EF4-FFF2-40B4-BE49-F238E27FC236}">
                <a16:creationId xmlns:a16="http://schemas.microsoft.com/office/drawing/2014/main" id="{8725F58C-135E-4064-BD2A-C8FAD2DE3B52}"/>
              </a:ext>
            </a:extLst>
          </p:cNvPr>
          <p:cNvPicPr>
            <a:picLocks noChangeAspect="1"/>
          </p:cNvPicPr>
          <p:nvPr/>
        </p:nvPicPr>
        <p:blipFill>
          <a:blip r:embed="rId4"/>
          <a:stretch>
            <a:fillRect/>
          </a:stretch>
        </p:blipFill>
        <p:spPr>
          <a:xfrm>
            <a:off x="1559209" y="787495"/>
            <a:ext cx="6025583" cy="1173629"/>
          </a:xfrm>
          <a:prstGeom prst="rect">
            <a:avLst/>
          </a:prstGeom>
          <a:ln>
            <a:solidFill>
              <a:schemeClr val="tx1"/>
            </a:solidFill>
          </a:ln>
        </p:spPr>
      </p:pic>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1230" y="2595138"/>
            <a:ext cx="4941597" cy="33335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6297" y="3198534"/>
            <a:ext cx="3459306" cy="116411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6297" y="4526534"/>
            <a:ext cx="3459306" cy="6169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a:extLst>
              <a:ext uri="{FF2B5EF4-FFF2-40B4-BE49-F238E27FC236}">
                <a16:creationId xmlns:a16="http://schemas.microsoft.com/office/drawing/2014/main" id="{704487E1-2AB3-4857-B219-E84AD76D78C7}"/>
              </a:ext>
            </a:extLst>
          </p:cNvPr>
          <p:cNvSpPr txBox="1"/>
          <p:nvPr/>
        </p:nvSpPr>
        <p:spPr>
          <a:xfrm>
            <a:off x="457200" y="795702"/>
            <a:ext cx="1102008" cy="400110"/>
          </a:xfrm>
          <a:prstGeom prst="rect">
            <a:avLst/>
          </a:prstGeom>
        </p:spPr>
        <p:txBody>
          <a:bodyPr wrap="square" rtlCol="0">
            <a:spAutoFit/>
          </a:bodyPr>
          <a:lstStyle>
            <a:defPPr>
              <a:defRPr lang="en-US"/>
            </a:defPPr>
            <a:lvl1pPr algn="ctr">
              <a:defRPr sz="1300"/>
            </a:lvl1pPr>
          </a:lstStyle>
          <a:p>
            <a:pPr algn="r"/>
            <a:r>
              <a:rPr lang="en-US" sz="1000" b="1" u="sng" dirty="0" err="1"/>
              <a:t>BrightRoll</a:t>
            </a:r>
            <a:r>
              <a:rPr lang="en-US" sz="1000" b="1" u="sng" dirty="0"/>
              <a:t> Positioning</a:t>
            </a:r>
          </a:p>
        </p:txBody>
      </p:sp>
      <p:sp>
        <p:nvSpPr>
          <p:cNvPr id="12" name="TextBox 11">
            <a:extLst>
              <a:ext uri="{FF2B5EF4-FFF2-40B4-BE49-F238E27FC236}">
                <a16:creationId xmlns:a16="http://schemas.microsoft.com/office/drawing/2014/main" id="{3D7684D6-E93E-4AB6-98D8-83F70D08CED5}"/>
              </a:ext>
            </a:extLst>
          </p:cNvPr>
          <p:cNvSpPr txBox="1"/>
          <p:nvPr/>
        </p:nvSpPr>
        <p:spPr>
          <a:xfrm>
            <a:off x="127916" y="6591806"/>
            <a:ext cx="6710641" cy="215444"/>
          </a:xfrm>
          <a:prstGeom prst="rect">
            <a:avLst/>
          </a:prstGeom>
        </p:spPr>
        <p:txBody>
          <a:bodyPr wrap="square" rtlCol="0">
            <a:spAutoFit/>
          </a:bodyPr>
          <a:lstStyle/>
          <a:p>
            <a:r>
              <a:rPr lang="en-US" sz="800" dirty="0"/>
              <a:t>Positioning, platform and client detail based on company data. </a:t>
            </a:r>
          </a:p>
        </p:txBody>
      </p:sp>
      <p:sp>
        <p:nvSpPr>
          <p:cNvPr id="11" name="Text Placeholder 4">
            <a:extLst>
              <a:ext uri="{FF2B5EF4-FFF2-40B4-BE49-F238E27FC236}">
                <a16:creationId xmlns:a16="http://schemas.microsoft.com/office/drawing/2014/main" id="{7CAF2754-51A7-4D74-B164-7785093A6E5E}"/>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28813004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378915"/>
            <a:ext cx="8805334" cy="442934"/>
          </a:xfrm>
        </p:spPr>
        <p:txBody>
          <a:bodyPr/>
          <a:lstStyle/>
          <a:p>
            <a:r>
              <a:rPr lang="en-US" dirty="0">
                <a:solidFill>
                  <a:schemeClr val="tx1"/>
                </a:solidFill>
              </a:rPr>
              <a:t>VideoAmp</a:t>
            </a:r>
          </a:p>
        </p:txBody>
      </p:sp>
      <p:pic>
        <p:nvPicPr>
          <p:cNvPr id="3" name="Picture 2">
            <a:extLst>
              <a:ext uri="{FF2B5EF4-FFF2-40B4-BE49-F238E27FC236}">
                <a16:creationId xmlns:a16="http://schemas.microsoft.com/office/drawing/2014/main" id="{E35CD4CE-AD5B-4F0D-B4B2-EE8F26AB8089}"/>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466196" y="356273"/>
            <a:ext cx="1208156" cy="488218"/>
          </a:xfrm>
          <a:prstGeom prst="rect">
            <a:avLst/>
          </a:prstGeom>
          <a:noFill/>
          <a:ln>
            <a:noFill/>
          </a:ln>
        </p:spPr>
      </p:pic>
      <p:sp>
        <p:nvSpPr>
          <p:cNvPr id="4" name="TextBox 3">
            <a:extLst>
              <a:ext uri="{FF2B5EF4-FFF2-40B4-BE49-F238E27FC236}">
                <a16:creationId xmlns:a16="http://schemas.microsoft.com/office/drawing/2014/main" id="{DC35B3A8-5E24-4DFD-AD36-E6D5D1AC9552}"/>
              </a:ext>
            </a:extLst>
          </p:cNvPr>
          <p:cNvSpPr txBox="1"/>
          <p:nvPr/>
        </p:nvSpPr>
        <p:spPr>
          <a:xfrm>
            <a:off x="2955920" y="2907219"/>
            <a:ext cx="3232160" cy="624341"/>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2014</a:t>
            </a:r>
          </a:p>
          <a:p>
            <a:r>
              <a:rPr lang="en-US" sz="1200" b="1" dirty="0"/>
              <a:t>Headquarters: </a:t>
            </a:r>
            <a:r>
              <a:rPr lang="en-US" sz="1200" dirty="0"/>
              <a:t>Santa Monica, CA</a:t>
            </a:r>
            <a:endParaRPr lang="en-US" sz="1200" b="1" dirty="0"/>
          </a:p>
          <a:p>
            <a:r>
              <a:rPr lang="en-US" sz="1200" b="1" dirty="0"/>
              <a:t>Website: </a:t>
            </a:r>
            <a:r>
              <a:rPr lang="en-US" sz="1200" dirty="0">
                <a:hlinkClick r:id="rId3"/>
              </a:rPr>
              <a:t>www.VideoAmp.com</a:t>
            </a:r>
            <a:endParaRPr lang="en-US" sz="1200" dirty="0"/>
          </a:p>
          <a:p>
            <a:endParaRPr lang="en-US" sz="1200" dirty="0"/>
          </a:p>
        </p:txBody>
      </p:sp>
      <p:pic>
        <p:nvPicPr>
          <p:cNvPr id="5" name="Picture 4">
            <a:extLst>
              <a:ext uri="{FF2B5EF4-FFF2-40B4-BE49-F238E27FC236}">
                <a16:creationId xmlns:a16="http://schemas.microsoft.com/office/drawing/2014/main" id="{7E6E04DC-7288-41F9-B7BE-D2AC98AF9B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478" y="1320330"/>
            <a:ext cx="3602332" cy="1534779"/>
          </a:xfrm>
          <a:prstGeom prst="rect">
            <a:avLst/>
          </a:prstGeom>
          <a:ln>
            <a:solidFill>
              <a:schemeClr val="tx1"/>
            </a:solidFill>
          </a:ln>
        </p:spPr>
      </p:pic>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87022" y="1319466"/>
            <a:ext cx="1477990" cy="1320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53208" y="1319466"/>
            <a:ext cx="1695709" cy="1320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48917" y="1319466"/>
            <a:ext cx="1538105" cy="13204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90796" y="3644840"/>
            <a:ext cx="2757063" cy="21923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153208" y="1073091"/>
            <a:ext cx="4711804" cy="246221"/>
          </a:xfrm>
          <a:prstGeom prst="rect">
            <a:avLst/>
          </a:prstGeom>
        </p:spPr>
        <p:txBody>
          <a:bodyPr wrap="square" rtlCol="0">
            <a:spAutoFit/>
          </a:bodyPr>
          <a:lstStyle/>
          <a:p>
            <a:pPr algn="ctr"/>
            <a:r>
              <a:rPr lang="en-US" sz="1000" b="1" u="sng" dirty="0"/>
              <a:t>Partners</a:t>
            </a:r>
          </a:p>
        </p:txBody>
      </p:sp>
      <p:pic>
        <p:nvPicPr>
          <p:cNvPr id="1030" name="Picture 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92191" y="3648719"/>
            <a:ext cx="3526520" cy="17693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25289" y="3644840"/>
            <a:ext cx="2280498" cy="21923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a:extLst>
              <a:ext uri="{FF2B5EF4-FFF2-40B4-BE49-F238E27FC236}">
                <a16:creationId xmlns:a16="http://schemas.microsoft.com/office/drawing/2014/main" id="{C7145261-0B35-4083-A365-31DBF8C0726A}"/>
              </a:ext>
            </a:extLst>
          </p:cNvPr>
          <p:cNvSpPr txBox="1"/>
          <p:nvPr/>
        </p:nvSpPr>
        <p:spPr>
          <a:xfrm>
            <a:off x="399478" y="1074109"/>
            <a:ext cx="1676161" cy="246221"/>
          </a:xfrm>
          <a:prstGeom prst="rect">
            <a:avLst/>
          </a:prstGeom>
        </p:spPr>
        <p:txBody>
          <a:bodyPr wrap="square" rtlCol="0">
            <a:spAutoFit/>
          </a:bodyPr>
          <a:lstStyle>
            <a:defPPr>
              <a:defRPr lang="en-US"/>
            </a:defPPr>
            <a:lvl1pPr algn="ctr">
              <a:defRPr sz="1300"/>
            </a:lvl1pPr>
          </a:lstStyle>
          <a:p>
            <a:pPr algn="l"/>
            <a:r>
              <a:rPr lang="en-US" sz="1000" b="1" u="sng" dirty="0" err="1"/>
              <a:t>VideoAmp</a:t>
            </a:r>
            <a:r>
              <a:rPr lang="en-US" sz="1000" b="1" u="sng" dirty="0"/>
              <a:t> Positioning</a:t>
            </a:r>
          </a:p>
        </p:txBody>
      </p:sp>
      <p:sp>
        <p:nvSpPr>
          <p:cNvPr id="14" name="TextBox 13">
            <a:extLst>
              <a:ext uri="{FF2B5EF4-FFF2-40B4-BE49-F238E27FC236}">
                <a16:creationId xmlns:a16="http://schemas.microsoft.com/office/drawing/2014/main" id="{7C8FEF42-C0C8-45E2-B8A2-8180E846E3E7}"/>
              </a:ext>
            </a:extLst>
          </p:cNvPr>
          <p:cNvSpPr txBox="1"/>
          <p:nvPr/>
        </p:nvSpPr>
        <p:spPr>
          <a:xfrm>
            <a:off x="127916" y="6591806"/>
            <a:ext cx="6710641" cy="215444"/>
          </a:xfrm>
          <a:prstGeom prst="rect">
            <a:avLst/>
          </a:prstGeom>
        </p:spPr>
        <p:txBody>
          <a:bodyPr wrap="square" rtlCol="0">
            <a:spAutoFit/>
          </a:bodyPr>
          <a:lstStyle/>
          <a:p>
            <a:r>
              <a:rPr lang="en-US" sz="800" dirty="0"/>
              <a:t>Positioning, partnerships and platform detail based on company data. </a:t>
            </a:r>
          </a:p>
        </p:txBody>
      </p:sp>
      <p:sp>
        <p:nvSpPr>
          <p:cNvPr id="15" name="Text Placeholder 4">
            <a:extLst>
              <a:ext uri="{FF2B5EF4-FFF2-40B4-BE49-F238E27FC236}">
                <a16:creationId xmlns:a16="http://schemas.microsoft.com/office/drawing/2014/main" id="{74080F2E-F1E7-44E9-8677-2F865013F5C6}"/>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6654555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526858"/>
            <a:ext cx="8805334" cy="442934"/>
          </a:xfrm>
        </p:spPr>
        <p:txBody>
          <a:bodyPr/>
          <a:lstStyle/>
          <a:p>
            <a:r>
              <a:rPr lang="en-US" dirty="0">
                <a:solidFill>
                  <a:schemeClr val="tx1"/>
                </a:solidFill>
              </a:rPr>
              <a:t>Videology</a:t>
            </a:r>
          </a:p>
        </p:txBody>
      </p:sp>
      <p:pic>
        <p:nvPicPr>
          <p:cNvPr id="3" name="Picture 2">
            <a:extLst>
              <a:ext uri="{FF2B5EF4-FFF2-40B4-BE49-F238E27FC236}">
                <a16:creationId xmlns:a16="http://schemas.microsoft.com/office/drawing/2014/main" id="{402D3A52-0430-4D1C-9DEF-C9AADA46411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56262" y="542923"/>
            <a:ext cx="1650552" cy="410804"/>
          </a:xfrm>
          <a:prstGeom prst="rect">
            <a:avLst/>
          </a:prstGeom>
          <a:noFill/>
          <a:ln>
            <a:noFill/>
          </a:ln>
        </p:spPr>
      </p:pic>
      <p:pic>
        <p:nvPicPr>
          <p:cNvPr id="4" name="Picture 3">
            <a:extLst>
              <a:ext uri="{FF2B5EF4-FFF2-40B4-BE49-F238E27FC236}">
                <a16:creationId xmlns:a16="http://schemas.microsoft.com/office/drawing/2014/main" id="{D2FBACB8-9556-4F89-9AAF-ECA079FE18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3503" y="1649391"/>
            <a:ext cx="5677705" cy="1461655"/>
          </a:xfrm>
          <a:prstGeom prst="rect">
            <a:avLst/>
          </a:prstGeom>
          <a:ln>
            <a:solidFill>
              <a:schemeClr val="tx1"/>
            </a:solidFill>
          </a:ln>
        </p:spPr>
      </p:pic>
      <p:sp>
        <p:nvSpPr>
          <p:cNvPr id="5" name="TextBox 4">
            <a:extLst>
              <a:ext uri="{FF2B5EF4-FFF2-40B4-BE49-F238E27FC236}">
                <a16:creationId xmlns:a16="http://schemas.microsoft.com/office/drawing/2014/main" id="{DC329BA8-3660-4EF8-969A-467617F9F3FB}"/>
              </a:ext>
            </a:extLst>
          </p:cNvPr>
          <p:cNvSpPr txBox="1"/>
          <p:nvPr/>
        </p:nvSpPr>
        <p:spPr>
          <a:xfrm>
            <a:off x="6090825" y="2047221"/>
            <a:ext cx="2671206" cy="686775"/>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2007</a:t>
            </a:r>
          </a:p>
          <a:p>
            <a:r>
              <a:rPr lang="en-US" sz="1200" b="1" dirty="0"/>
              <a:t>Headquarters: </a:t>
            </a:r>
            <a:r>
              <a:rPr lang="en-US" sz="1200" dirty="0"/>
              <a:t>Baltimore, MD</a:t>
            </a:r>
            <a:endParaRPr lang="en-US" sz="1200" b="1" dirty="0"/>
          </a:p>
          <a:p>
            <a:r>
              <a:rPr lang="en-US" sz="1200" b="1" dirty="0"/>
              <a:t>Website: </a:t>
            </a:r>
            <a:r>
              <a:rPr lang="en-US" sz="1200" dirty="0">
                <a:hlinkClick r:id="rId4"/>
              </a:rPr>
              <a:t>www.videologygroup.com</a:t>
            </a:r>
            <a:endParaRPr lang="en-US" sz="1200" dirty="0"/>
          </a:p>
          <a:p>
            <a:endParaRPr lang="en-US" sz="1200" dirty="0"/>
          </a:p>
        </p:txBody>
      </p:sp>
      <p:pic>
        <p:nvPicPr>
          <p:cNvPr id="2050"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53503" y="3720003"/>
            <a:ext cx="4144557" cy="16126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6321" y="3720003"/>
            <a:ext cx="4320030" cy="10318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a:extLst>
              <a:ext uri="{FF2B5EF4-FFF2-40B4-BE49-F238E27FC236}">
                <a16:creationId xmlns:a16="http://schemas.microsoft.com/office/drawing/2014/main" id="{4E16136B-30A5-4430-88AC-598B833EBEE2}"/>
              </a:ext>
            </a:extLst>
          </p:cNvPr>
          <p:cNvSpPr txBox="1"/>
          <p:nvPr/>
        </p:nvSpPr>
        <p:spPr>
          <a:xfrm>
            <a:off x="353503" y="1385396"/>
            <a:ext cx="1809105" cy="246221"/>
          </a:xfrm>
          <a:prstGeom prst="rect">
            <a:avLst/>
          </a:prstGeom>
        </p:spPr>
        <p:txBody>
          <a:bodyPr wrap="square" rtlCol="0">
            <a:spAutoFit/>
          </a:bodyPr>
          <a:lstStyle>
            <a:defPPr>
              <a:defRPr lang="en-US"/>
            </a:defPPr>
            <a:lvl1pPr algn="ctr">
              <a:defRPr sz="1300"/>
            </a:lvl1pPr>
          </a:lstStyle>
          <a:p>
            <a:pPr algn="l"/>
            <a:r>
              <a:rPr lang="en-US" sz="1000" b="1" u="sng" dirty="0" err="1"/>
              <a:t>Videology</a:t>
            </a:r>
            <a:r>
              <a:rPr lang="en-US" sz="1000" b="1" u="sng" dirty="0"/>
              <a:t> Positioning</a:t>
            </a:r>
          </a:p>
        </p:txBody>
      </p:sp>
      <p:sp>
        <p:nvSpPr>
          <p:cNvPr id="12" name="TextBox 11">
            <a:extLst>
              <a:ext uri="{FF2B5EF4-FFF2-40B4-BE49-F238E27FC236}">
                <a16:creationId xmlns:a16="http://schemas.microsoft.com/office/drawing/2014/main" id="{FC0E4F5C-0B49-49B8-ACAF-73BD132003DD}"/>
              </a:ext>
            </a:extLst>
          </p:cNvPr>
          <p:cNvSpPr txBox="1"/>
          <p:nvPr/>
        </p:nvSpPr>
        <p:spPr>
          <a:xfrm>
            <a:off x="127916" y="6591806"/>
            <a:ext cx="6710641" cy="215444"/>
          </a:xfrm>
          <a:prstGeom prst="rect">
            <a:avLst/>
          </a:prstGeom>
        </p:spPr>
        <p:txBody>
          <a:bodyPr wrap="square" rtlCol="0">
            <a:spAutoFit/>
          </a:bodyPr>
          <a:lstStyle/>
          <a:p>
            <a:r>
              <a:rPr lang="en-US" sz="800" dirty="0"/>
              <a:t>Positioning and platform detail based on company data. </a:t>
            </a:r>
          </a:p>
        </p:txBody>
      </p:sp>
      <p:sp>
        <p:nvSpPr>
          <p:cNvPr id="10" name="Text Placeholder 4">
            <a:extLst>
              <a:ext uri="{FF2B5EF4-FFF2-40B4-BE49-F238E27FC236}">
                <a16:creationId xmlns:a16="http://schemas.microsoft.com/office/drawing/2014/main" id="{C33A6AFF-CA5C-495C-AC4D-E5551882636F}"/>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3084421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a:solidFill>
                  <a:schemeClr val="tx1"/>
                </a:solidFill>
              </a:rPr>
              <a:t>The Trade Desk</a:t>
            </a:r>
          </a:p>
        </p:txBody>
      </p:sp>
      <p:pic>
        <p:nvPicPr>
          <p:cNvPr id="3" name="Picture 2">
            <a:extLst>
              <a:ext uri="{FF2B5EF4-FFF2-40B4-BE49-F238E27FC236}">
                <a16:creationId xmlns:a16="http://schemas.microsoft.com/office/drawing/2014/main" id="{5EA550BD-864E-494A-9764-321068D9042A}"/>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6114" y="512361"/>
            <a:ext cx="1815059" cy="338578"/>
          </a:xfrm>
          <a:prstGeom prst="rect">
            <a:avLst/>
          </a:prstGeom>
          <a:noFill/>
          <a:ln>
            <a:noFill/>
          </a:ln>
        </p:spPr>
      </p:pic>
      <p:pic>
        <p:nvPicPr>
          <p:cNvPr id="4" name="Picture 3">
            <a:extLst>
              <a:ext uri="{FF2B5EF4-FFF2-40B4-BE49-F238E27FC236}">
                <a16:creationId xmlns:a16="http://schemas.microsoft.com/office/drawing/2014/main" id="{91DEAD61-C293-46AD-BBA2-A83AA73B0A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694" y="1221426"/>
            <a:ext cx="2966914" cy="1842713"/>
          </a:xfrm>
          <a:prstGeom prst="rect">
            <a:avLst/>
          </a:prstGeom>
          <a:ln>
            <a:solidFill>
              <a:schemeClr val="tx1"/>
            </a:solidFill>
          </a:ln>
        </p:spPr>
      </p:pic>
      <p:sp>
        <p:nvSpPr>
          <p:cNvPr id="5" name="TextBox 4">
            <a:extLst>
              <a:ext uri="{FF2B5EF4-FFF2-40B4-BE49-F238E27FC236}">
                <a16:creationId xmlns:a16="http://schemas.microsoft.com/office/drawing/2014/main" id="{05B83C74-168B-4340-89ED-8644C0794DFD}"/>
              </a:ext>
            </a:extLst>
          </p:cNvPr>
          <p:cNvSpPr txBox="1"/>
          <p:nvPr/>
        </p:nvSpPr>
        <p:spPr>
          <a:xfrm>
            <a:off x="4601254" y="2547892"/>
            <a:ext cx="3232160" cy="624341"/>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2009</a:t>
            </a:r>
          </a:p>
          <a:p>
            <a:r>
              <a:rPr lang="en-US" sz="1200" b="1" dirty="0"/>
              <a:t>Headquarters: </a:t>
            </a:r>
            <a:r>
              <a:rPr lang="en-US" sz="1200" dirty="0"/>
              <a:t>Ventura, CA</a:t>
            </a:r>
            <a:endParaRPr lang="en-US" sz="1200" b="1" dirty="0"/>
          </a:p>
          <a:p>
            <a:r>
              <a:rPr lang="en-US" sz="1200" b="1" dirty="0"/>
              <a:t>Website: </a:t>
            </a:r>
            <a:r>
              <a:rPr lang="en-US" sz="1200" dirty="0">
                <a:hlinkClick r:id="rId4"/>
              </a:rPr>
              <a:t>www.TheTradeDesk.com</a:t>
            </a:r>
            <a:endParaRPr lang="en-US" sz="1200" dirty="0"/>
          </a:p>
          <a:p>
            <a:endParaRPr lang="en-US" sz="1200" dirty="0"/>
          </a:p>
        </p:txBody>
      </p:sp>
      <p:sp>
        <p:nvSpPr>
          <p:cNvPr id="6" name="TextBox 5"/>
          <p:cNvSpPr txBox="1"/>
          <p:nvPr/>
        </p:nvSpPr>
        <p:spPr>
          <a:xfrm>
            <a:off x="247870" y="3092714"/>
            <a:ext cx="3852577" cy="292388"/>
          </a:xfrm>
          <a:prstGeom prst="rect">
            <a:avLst/>
          </a:prstGeom>
        </p:spPr>
        <p:txBody>
          <a:bodyPr wrap="square" rtlCol="0">
            <a:spAutoFit/>
          </a:bodyPr>
          <a:lstStyle/>
          <a:p>
            <a:pPr algn="ctr"/>
            <a:r>
              <a:rPr lang="en-US" sz="1300" b="1" u="sng" dirty="0">
                <a:hlinkClick r:id="rId5"/>
              </a:rPr>
              <a:t>Partners</a:t>
            </a:r>
            <a:endParaRPr lang="en-US" sz="1300" b="1" u="sng" dirty="0"/>
          </a:p>
        </p:txBody>
      </p:sp>
      <p:pic>
        <p:nvPicPr>
          <p:cNvPr id="3076"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53496" y="1047523"/>
            <a:ext cx="5127677" cy="14903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51412" y="3530214"/>
            <a:ext cx="3331845" cy="1082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39308" y="4727949"/>
            <a:ext cx="2756052" cy="10823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5593880" y="3221944"/>
            <a:ext cx="1246909" cy="292388"/>
          </a:xfrm>
          <a:prstGeom prst="rect">
            <a:avLst/>
          </a:prstGeom>
        </p:spPr>
        <p:txBody>
          <a:bodyPr wrap="square" rtlCol="0">
            <a:spAutoFit/>
          </a:bodyPr>
          <a:lstStyle/>
          <a:p>
            <a:pPr algn="ctr"/>
            <a:r>
              <a:rPr lang="en-US" sz="1300" b="1" u="sng" dirty="0">
                <a:hlinkClick r:id="rId9"/>
              </a:rPr>
              <a:t>Products</a:t>
            </a:r>
            <a:endParaRPr lang="en-US" sz="1300" b="1" u="sng" dirty="0"/>
          </a:p>
        </p:txBody>
      </p:sp>
      <p:grpSp>
        <p:nvGrpSpPr>
          <p:cNvPr id="8" name="Group 7"/>
          <p:cNvGrpSpPr/>
          <p:nvPr/>
        </p:nvGrpSpPr>
        <p:grpSpPr>
          <a:xfrm>
            <a:off x="697710" y="4826577"/>
            <a:ext cx="2952896" cy="1163866"/>
            <a:chOff x="4740886" y="4329384"/>
            <a:chExt cx="2952896" cy="1163866"/>
          </a:xfrm>
        </p:grpSpPr>
        <p:pic>
          <p:nvPicPr>
            <p:cNvPr id="3079" name="Picture 7">
              <a:hlinkClick r:id="rId10"/>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40886" y="4624751"/>
              <a:ext cx="2952896" cy="8684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80" name="Picture 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924327" y="4329384"/>
              <a:ext cx="586014" cy="280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pic>
        <p:nvPicPr>
          <p:cNvPr id="2050"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47870" y="3397169"/>
            <a:ext cx="3852577" cy="12652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5" name="TextBox 14">
            <a:extLst>
              <a:ext uri="{FF2B5EF4-FFF2-40B4-BE49-F238E27FC236}">
                <a16:creationId xmlns:a16="http://schemas.microsoft.com/office/drawing/2014/main" id="{2F997A5F-109B-46F4-9CF2-0286F5B711A6}"/>
              </a:ext>
            </a:extLst>
          </p:cNvPr>
          <p:cNvSpPr txBox="1"/>
          <p:nvPr/>
        </p:nvSpPr>
        <p:spPr>
          <a:xfrm>
            <a:off x="397694" y="953231"/>
            <a:ext cx="1809105" cy="246221"/>
          </a:xfrm>
          <a:prstGeom prst="rect">
            <a:avLst/>
          </a:prstGeom>
        </p:spPr>
        <p:txBody>
          <a:bodyPr wrap="square" rtlCol="0">
            <a:spAutoFit/>
          </a:bodyPr>
          <a:lstStyle>
            <a:defPPr>
              <a:defRPr lang="en-US"/>
            </a:defPPr>
            <a:lvl1pPr algn="ctr">
              <a:defRPr sz="1300"/>
            </a:lvl1pPr>
          </a:lstStyle>
          <a:p>
            <a:pPr algn="l"/>
            <a:r>
              <a:rPr lang="en-US" sz="1000" b="1" u="sng" dirty="0"/>
              <a:t>The Trade Desk Positioning</a:t>
            </a:r>
          </a:p>
        </p:txBody>
      </p:sp>
      <p:sp>
        <p:nvSpPr>
          <p:cNvPr id="16" name="TextBox 15">
            <a:extLst>
              <a:ext uri="{FF2B5EF4-FFF2-40B4-BE49-F238E27FC236}">
                <a16:creationId xmlns:a16="http://schemas.microsoft.com/office/drawing/2014/main" id="{B53D015D-52C2-4F24-A4F5-92C800CC4CD3}"/>
              </a:ext>
            </a:extLst>
          </p:cNvPr>
          <p:cNvSpPr txBox="1"/>
          <p:nvPr/>
        </p:nvSpPr>
        <p:spPr>
          <a:xfrm>
            <a:off x="127916" y="6591806"/>
            <a:ext cx="6710641" cy="215444"/>
          </a:xfrm>
          <a:prstGeom prst="rect">
            <a:avLst/>
          </a:prstGeom>
        </p:spPr>
        <p:txBody>
          <a:bodyPr wrap="square" rtlCol="0">
            <a:spAutoFit/>
          </a:bodyPr>
          <a:lstStyle/>
          <a:p>
            <a:r>
              <a:rPr lang="en-US" sz="800" dirty="0"/>
              <a:t>Positioning, partnerships, platform, product and revenue detail based on company data. </a:t>
            </a:r>
          </a:p>
        </p:txBody>
      </p:sp>
      <p:sp>
        <p:nvSpPr>
          <p:cNvPr id="17" name="Text Placeholder 4">
            <a:extLst>
              <a:ext uri="{FF2B5EF4-FFF2-40B4-BE49-F238E27FC236}">
                <a16:creationId xmlns:a16="http://schemas.microsoft.com/office/drawing/2014/main" id="{B5F597A0-D21B-4E25-9DF0-CE88A3D7296A}"/>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2211970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857" y="460183"/>
            <a:ext cx="8982364" cy="768224"/>
          </a:xfrm>
        </p:spPr>
        <p:txBody>
          <a:bodyPr/>
          <a:lstStyle/>
          <a:p>
            <a:r>
              <a:rPr lang="en-US" dirty="0">
                <a:solidFill>
                  <a:schemeClr val="tx1"/>
                </a:solidFill>
              </a:rPr>
              <a:t>There Are Dozens Of Authenticated “TV Everywhere” TV Network &amp; MVPD Apps</a:t>
            </a:r>
          </a:p>
        </p:txBody>
      </p:sp>
      <p:sp>
        <p:nvSpPr>
          <p:cNvPr id="45" name="Text Placeholder 3">
            <a:extLst>
              <a:ext uri="{FF2B5EF4-FFF2-40B4-BE49-F238E27FC236}">
                <a16:creationId xmlns:a16="http://schemas.microsoft.com/office/drawing/2014/main" id="{006C7881-821F-4D5C-8696-FCC69E000479}"/>
              </a:ext>
            </a:extLst>
          </p:cNvPr>
          <p:cNvSpPr txBox="1">
            <a:spLocks/>
          </p:cNvSpPr>
          <p:nvPr/>
        </p:nvSpPr>
        <p:spPr>
          <a:xfrm>
            <a:off x="269448" y="6605936"/>
            <a:ext cx="7422676" cy="179378"/>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prstClr val="black"/>
                </a:solidFill>
                <a:effectLst/>
                <a:uLnTx/>
                <a:uFillTx/>
                <a:latin typeface="Trebuchet MS"/>
                <a:ea typeface="+mn-ea"/>
                <a:cs typeface="+mn-cs"/>
              </a:rPr>
              <a:t>Source: 2017 SNL Kagan, a division of S&amp;P Global Market Intelligence</a:t>
            </a:r>
          </a:p>
        </p:txBody>
      </p:sp>
      <p:sp>
        <p:nvSpPr>
          <p:cNvPr id="10" name="Rectangle 9">
            <a:extLst>
              <a:ext uri="{FF2B5EF4-FFF2-40B4-BE49-F238E27FC236}">
                <a16:creationId xmlns:a16="http://schemas.microsoft.com/office/drawing/2014/main" id="{A1B44E36-E993-4845-B576-BDCE3516B32C}"/>
              </a:ext>
            </a:extLst>
          </p:cNvPr>
          <p:cNvSpPr/>
          <p:nvPr/>
        </p:nvSpPr>
        <p:spPr>
          <a:xfrm>
            <a:off x="640166" y="1908661"/>
            <a:ext cx="7863668" cy="3720667"/>
          </a:xfrm>
          <a:prstGeom prst="rect">
            <a:avLst/>
          </a:prstGeom>
          <a:solidFill>
            <a:schemeClr val="bg1"/>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Rectangle 10">
            <a:extLst>
              <a:ext uri="{FF2B5EF4-FFF2-40B4-BE49-F238E27FC236}">
                <a16:creationId xmlns:a16="http://schemas.microsoft.com/office/drawing/2014/main" id="{5997CDEC-40A5-4AB1-954D-639B83E6C56F}"/>
              </a:ext>
            </a:extLst>
          </p:cNvPr>
          <p:cNvSpPr/>
          <p:nvPr/>
        </p:nvSpPr>
        <p:spPr>
          <a:xfrm>
            <a:off x="640166" y="1560412"/>
            <a:ext cx="7863668" cy="463684"/>
          </a:xfrm>
          <a:prstGeom prst="rect">
            <a:avLst/>
          </a:prstGeom>
          <a:solidFill>
            <a:schemeClr val="accent2"/>
          </a:solid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a:ea typeface="+mn-ea"/>
                <a:cs typeface="+mn-cs"/>
              </a:rPr>
              <a:t>“TV Everywhere”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a:ea typeface="+mn-ea"/>
                <a:cs typeface="+mn-cs"/>
              </a:rPr>
              <a:t>(Networks &amp; MVPD with Authentication*)</a:t>
            </a:r>
          </a:p>
        </p:txBody>
      </p:sp>
      <p:pic>
        <p:nvPicPr>
          <p:cNvPr id="16" name="Picture 15">
            <a:extLst>
              <a:ext uri="{FF2B5EF4-FFF2-40B4-BE49-F238E27FC236}">
                <a16:creationId xmlns:a16="http://schemas.microsoft.com/office/drawing/2014/main" id="{16BFCF38-A66B-47BA-B0A3-224261B5A4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7098" y="2131981"/>
            <a:ext cx="392150" cy="392150"/>
          </a:xfrm>
          <a:prstGeom prst="rect">
            <a:avLst/>
          </a:prstGeom>
        </p:spPr>
      </p:pic>
      <p:pic>
        <p:nvPicPr>
          <p:cNvPr id="17" name="Picture 16">
            <a:extLst>
              <a:ext uri="{FF2B5EF4-FFF2-40B4-BE49-F238E27FC236}">
                <a16:creationId xmlns:a16="http://schemas.microsoft.com/office/drawing/2014/main" id="{AEA9AEB0-F30A-4C07-89EF-9E2EC09974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3711" y="2143468"/>
            <a:ext cx="369176" cy="369176"/>
          </a:xfrm>
          <a:prstGeom prst="rect">
            <a:avLst/>
          </a:prstGeom>
        </p:spPr>
      </p:pic>
      <p:pic>
        <p:nvPicPr>
          <p:cNvPr id="18" name="Picture 17">
            <a:extLst>
              <a:ext uri="{FF2B5EF4-FFF2-40B4-BE49-F238E27FC236}">
                <a16:creationId xmlns:a16="http://schemas.microsoft.com/office/drawing/2014/main" id="{09B79181-31A6-4355-B535-0CA1EC15CF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8858" y="2659129"/>
            <a:ext cx="691337" cy="253234"/>
          </a:xfrm>
          <a:prstGeom prst="rect">
            <a:avLst/>
          </a:prstGeom>
        </p:spPr>
      </p:pic>
      <p:pic>
        <p:nvPicPr>
          <p:cNvPr id="19" name="Picture 18">
            <a:extLst>
              <a:ext uri="{FF2B5EF4-FFF2-40B4-BE49-F238E27FC236}">
                <a16:creationId xmlns:a16="http://schemas.microsoft.com/office/drawing/2014/main" id="{77965BE4-755C-4BDC-9E92-794858A29E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4110" y="2123184"/>
            <a:ext cx="409745" cy="409745"/>
          </a:xfrm>
          <a:prstGeom prst="rect">
            <a:avLst/>
          </a:prstGeom>
        </p:spPr>
      </p:pic>
      <p:pic>
        <p:nvPicPr>
          <p:cNvPr id="21" name="Picture 20">
            <a:extLst>
              <a:ext uri="{FF2B5EF4-FFF2-40B4-BE49-F238E27FC236}">
                <a16:creationId xmlns:a16="http://schemas.microsoft.com/office/drawing/2014/main" id="{AE135DB9-2EDE-43D5-A970-638D2761544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07167" y="2112381"/>
            <a:ext cx="332729" cy="431350"/>
          </a:xfrm>
          <a:prstGeom prst="rect">
            <a:avLst/>
          </a:prstGeom>
        </p:spPr>
      </p:pic>
      <p:pic>
        <p:nvPicPr>
          <p:cNvPr id="23" name="Picture 22">
            <a:extLst>
              <a:ext uri="{FF2B5EF4-FFF2-40B4-BE49-F238E27FC236}">
                <a16:creationId xmlns:a16="http://schemas.microsoft.com/office/drawing/2014/main" id="{604F80C0-5DF5-4D24-95BB-8736518D399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63459" y="2237943"/>
            <a:ext cx="890828" cy="180226"/>
          </a:xfrm>
          <a:prstGeom prst="rect">
            <a:avLst/>
          </a:prstGeom>
        </p:spPr>
      </p:pic>
      <p:pic>
        <p:nvPicPr>
          <p:cNvPr id="28" name="Picture 5" descr="http://www.iphonefaq.org/images/archives/app-watch-abc.jpg">
            <a:hlinkClick r:id="rId9"/>
            <a:extLst>
              <a:ext uri="{FF2B5EF4-FFF2-40B4-BE49-F238E27FC236}">
                <a16:creationId xmlns:a16="http://schemas.microsoft.com/office/drawing/2014/main" id="{830C9A57-2269-45F6-ABB7-C9BF839A506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31725" y="3570938"/>
            <a:ext cx="535139" cy="46427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15579D19-D44A-4C6E-96A8-BC2DD2D9085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72677" y="4619883"/>
            <a:ext cx="388054" cy="361524"/>
          </a:xfrm>
          <a:prstGeom prst="rect">
            <a:avLst/>
          </a:prstGeom>
        </p:spPr>
      </p:pic>
      <p:pic>
        <p:nvPicPr>
          <p:cNvPr id="40" name="Picture 39">
            <a:extLst>
              <a:ext uri="{FF2B5EF4-FFF2-40B4-BE49-F238E27FC236}">
                <a16:creationId xmlns:a16="http://schemas.microsoft.com/office/drawing/2014/main" id="{8DAF0D74-6CF2-4B41-AAF9-436800BEB3D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8706" y="4621172"/>
            <a:ext cx="397133" cy="397133"/>
          </a:xfrm>
          <a:prstGeom prst="rect">
            <a:avLst/>
          </a:prstGeom>
        </p:spPr>
      </p:pic>
      <p:pic>
        <p:nvPicPr>
          <p:cNvPr id="42" name="Picture 41">
            <a:extLst>
              <a:ext uri="{FF2B5EF4-FFF2-40B4-BE49-F238E27FC236}">
                <a16:creationId xmlns:a16="http://schemas.microsoft.com/office/drawing/2014/main" id="{928BEC21-52D3-4458-9454-18CE4DEFDCBC}"/>
              </a:ext>
            </a:extLst>
          </p:cNvPr>
          <p:cNvPicPr>
            <a:picLocks noChangeAspect="1"/>
          </p:cNvPicPr>
          <p:nvPr/>
        </p:nvPicPr>
        <p:blipFill>
          <a:blip r:embed="rId13"/>
          <a:stretch>
            <a:fillRect/>
          </a:stretch>
        </p:blipFill>
        <p:spPr>
          <a:xfrm>
            <a:off x="9607138" y="7108726"/>
            <a:ext cx="3132" cy="3132"/>
          </a:xfrm>
          <a:prstGeom prst="roundRect">
            <a:avLst/>
          </a:prstGeom>
        </p:spPr>
      </p:pic>
      <p:pic>
        <p:nvPicPr>
          <p:cNvPr id="43" name="Picture 42">
            <a:extLst>
              <a:ext uri="{FF2B5EF4-FFF2-40B4-BE49-F238E27FC236}">
                <a16:creationId xmlns:a16="http://schemas.microsoft.com/office/drawing/2014/main" id="{C19EFAAE-8EFD-4DD1-BA38-B9266B9AAFEC}"/>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344217" y="2181481"/>
            <a:ext cx="864730" cy="293150"/>
          </a:xfrm>
          <a:prstGeom prst="rect">
            <a:avLst/>
          </a:prstGeom>
        </p:spPr>
      </p:pic>
      <p:pic>
        <p:nvPicPr>
          <p:cNvPr id="44" name="Picture 43">
            <a:extLst>
              <a:ext uri="{FF2B5EF4-FFF2-40B4-BE49-F238E27FC236}">
                <a16:creationId xmlns:a16="http://schemas.microsoft.com/office/drawing/2014/main" id="{506714F5-DBF6-48E2-8669-C52B75DD798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957540" y="3641294"/>
            <a:ext cx="521457" cy="324006"/>
          </a:xfrm>
          <a:prstGeom prst="rect">
            <a:avLst/>
          </a:prstGeom>
        </p:spPr>
      </p:pic>
      <p:pic>
        <p:nvPicPr>
          <p:cNvPr id="46" name="Picture 45">
            <a:extLst>
              <a:ext uri="{FF2B5EF4-FFF2-40B4-BE49-F238E27FC236}">
                <a16:creationId xmlns:a16="http://schemas.microsoft.com/office/drawing/2014/main" id="{55A06347-45BF-4C18-88FE-625016F788A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490070" y="3611574"/>
            <a:ext cx="421919" cy="421919"/>
          </a:xfrm>
          <a:prstGeom prst="rect">
            <a:avLst/>
          </a:prstGeom>
        </p:spPr>
      </p:pic>
      <p:pic>
        <p:nvPicPr>
          <p:cNvPr id="47" name="Picture 46">
            <a:extLst>
              <a:ext uri="{FF2B5EF4-FFF2-40B4-BE49-F238E27FC236}">
                <a16:creationId xmlns:a16="http://schemas.microsoft.com/office/drawing/2014/main" id="{D5A95BEC-0641-4C28-9258-5C44D1C62A3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493337" y="3600574"/>
            <a:ext cx="437106" cy="437106"/>
          </a:xfrm>
          <a:prstGeom prst="rect">
            <a:avLst/>
          </a:prstGeom>
        </p:spPr>
      </p:pic>
      <p:pic>
        <p:nvPicPr>
          <p:cNvPr id="53" name="Picture 52">
            <a:extLst>
              <a:ext uri="{FF2B5EF4-FFF2-40B4-BE49-F238E27FC236}">
                <a16:creationId xmlns:a16="http://schemas.microsoft.com/office/drawing/2014/main" id="{5AA6645B-1FFA-43A5-A951-0D1CAB72F40C}"/>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000937" y="3092071"/>
            <a:ext cx="412907" cy="412907"/>
          </a:xfrm>
          <a:prstGeom prst="roundRect">
            <a:avLst/>
          </a:prstGeom>
        </p:spPr>
      </p:pic>
      <p:pic>
        <p:nvPicPr>
          <p:cNvPr id="54" name="Picture 53">
            <a:extLst>
              <a:ext uri="{FF2B5EF4-FFF2-40B4-BE49-F238E27FC236}">
                <a16:creationId xmlns:a16="http://schemas.microsoft.com/office/drawing/2014/main" id="{B897C008-62C1-44E7-8BC2-0C1CCBC7736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508498" y="2216994"/>
            <a:ext cx="1044458" cy="222124"/>
          </a:xfrm>
          <a:prstGeom prst="rect">
            <a:avLst/>
          </a:prstGeom>
        </p:spPr>
      </p:pic>
      <p:pic>
        <p:nvPicPr>
          <p:cNvPr id="57" name="Picture 56"/>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39998" y="2231620"/>
            <a:ext cx="1133177" cy="192873"/>
          </a:xfrm>
          <a:prstGeom prst="rect">
            <a:avLst/>
          </a:prstGeom>
        </p:spPr>
      </p:pic>
      <p:pic>
        <p:nvPicPr>
          <p:cNvPr id="1026" name="Picture 2" descr="Image result for gsn now logo">
            <a:extLst>
              <a:ext uri="{FF2B5EF4-FFF2-40B4-BE49-F238E27FC236}">
                <a16:creationId xmlns:a16="http://schemas.microsoft.com/office/drawing/2014/main" id="{3FBBB2BD-0D11-4FE6-8A73-D51A9F0BC832}"/>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444308" y="2608468"/>
            <a:ext cx="351032" cy="3510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use tv logo">
            <a:extLst>
              <a:ext uri="{FF2B5EF4-FFF2-40B4-BE49-F238E27FC236}">
                <a16:creationId xmlns:a16="http://schemas.microsoft.com/office/drawing/2014/main" id="{5C301C48-5F45-4D6C-B955-A55E87A3A219}"/>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878454" y="2585947"/>
            <a:ext cx="399599" cy="399599"/>
          </a:xfrm>
          <a:prstGeom prst="round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813086" y="2163208"/>
            <a:ext cx="971060" cy="329696"/>
          </a:xfrm>
          <a:prstGeom prst="rect">
            <a:avLst/>
          </a:prstGeom>
        </p:spPr>
      </p:pic>
      <p:pic>
        <p:nvPicPr>
          <p:cNvPr id="1030" name="Picture 6" descr="Image result for prism tv logo">
            <a:extLst>
              <a:ext uri="{FF2B5EF4-FFF2-40B4-BE49-F238E27FC236}">
                <a16:creationId xmlns:a16="http://schemas.microsoft.com/office/drawing/2014/main" id="{97AB41C4-2D42-4868-9AF5-D4511AF8E3B4}"/>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838357" y="2158298"/>
            <a:ext cx="451649" cy="339516"/>
          </a:xfrm>
          <a:prstGeom prst="round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wow! tv logo">
            <a:extLst>
              <a:ext uri="{FF2B5EF4-FFF2-40B4-BE49-F238E27FC236}">
                <a16:creationId xmlns:a16="http://schemas.microsoft.com/office/drawing/2014/main" id="{EC341A2C-E770-4824-9B6E-C371A2DB718A}"/>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325589" y="2582738"/>
            <a:ext cx="721238" cy="406017"/>
          </a:xfrm>
          <a:prstGeom prst="round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reelz now logo">
            <a:extLst>
              <a:ext uri="{FF2B5EF4-FFF2-40B4-BE49-F238E27FC236}">
                <a16:creationId xmlns:a16="http://schemas.microsoft.com/office/drawing/2014/main" id="{DFACB851-2DA7-490F-BA34-E7C1F7371E88}"/>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774130" y="2610230"/>
            <a:ext cx="351032" cy="3510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tennis channel everywhere logo">
            <a:extLst>
              <a:ext uri="{FF2B5EF4-FFF2-40B4-BE49-F238E27FC236}">
                <a16:creationId xmlns:a16="http://schemas.microsoft.com/office/drawing/2014/main" id="{C58145D8-84D6-405E-A9A8-BF10F82EA25C}"/>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4177103" y="2580339"/>
            <a:ext cx="546495" cy="4108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ated image">
            <a:extLst>
              <a:ext uri="{FF2B5EF4-FFF2-40B4-BE49-F238E27FC236}">
                <a16:creationId xmlns:a16="http://schemas.microsoft.com/office/drawing/2014/main" id="{02556A76-FC9A-4CA4-A955-36AACBBDDCAF}"/>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4754757" y="2573372"/>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FYI TV logo">
            <a:extLst>
              <a:ext uri="{FF2B5EF4-FFF2-40B4-BE49-F238E27FC236}">
                <a16:creationId xmlns:a16="http://schemas.microsoft.com/office/drawing/2014/main" id="{A5B5F732-B5ED-4792-95CC-F0A7D27060C3}"/>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5262620" y="2599012"/>
            <a:ext cx="496814" cy="373468"/>
          </a:xfrm>
          <a:prstGeom prst="round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history tv app logo">
            <a:extLst>
              <a:ext uri="{FF2B5EF4-FFF2-40B4-BE49-F238E27FC236}">
                <a16:creationId xmlns:a16="http://schemas.microsoft.com/office/drawing/2014/main" id="{2A7E1C43-5BDE-4459-8472-DF21B8E4999C}"/>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5842548" y="2592679"/>
            <a:ext cx="386135" cy="386135"/>
          </a:xfrm>
          <a:prstGeom prst="roundRect">
            <a:avLst/>
          </a:prstGeom>
          <a:noFill/>
          <a:extLst>
            <a:ext uri="{909E8E84-426E-40DD-AFC4-6F175D3DCCD1}">
              <a14:hiddenFill xmlns:a14="http://schemas.microsoft.com/office/drawing/2010/main">
                <a:solidFill>
                  <a:srgbClr val="FFFFFF"/>
                </a:solidFill>
              </a14:hiddenFill>
            </a:ext>
          </a:extLst>
        </p:spPr>
      </p:pic>
      <p:pic>
        <p:nvPicPr>
          <p:cNvPr id="1044" name="Picture 20" descr="Related image">
            <a:extLst>
              <a:ext uri="{FF2B5EF4-FFF2-40B4-BE49-F238E27FC236}">
                <a16:creationId xmlns:a16="http://schemas.microsoft.com/office/drawing/2014/main" id="{E26C1A3F-8BB3-441F-830A-21E40AA1E736}"/>
              </a:ext>
            </a:extLst>
          </p:cNvPr>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6311797" y="2599012"/>
            <a:ext cx="496814" cy="373468"/>
          </a:xfrm>
          <a:prstGeom prst="roundRect">
            <a:avLst/>
          </a:prstGeom>
          <a:noFill/>
          <a:extLst>
            <a:ext uri="{909E8E84-426E-40DD-AFC4-6F175D3DCCD1}">
              <a14:hiddenFill xmlns:a14="http://schemas.microsoft.com/office/drawing/2010/main">
                <a:solidFill>
                  <a:srgbClr val="FFFFFF"/>
                </a:solidFill>
              </a14:hiddenFill>
            </a:ext>
          </a:extLst>
        </p:spPr>
      </p:pic>
      <p:pic>
        <p:nvPicPr>
          <p:cNvPr id="22" name="Picture 21" descr="Cox TV Connect for iPad">
            <a:extLst>
              <a:ext uri="{FF2B5EF4-FFF2-40B4-BE49-F238E27FC236}">
                <a16:creationId xmlns:a16="http://schemas.microsoft.com/office/drawing/2014/main" id="{6CB44834-8F5A-41D8-A5BB-2ECA93C7D990}"/>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4263158" y="2139885"/>
            <a:ext cx="376342" cy="37634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lifetime tv show app logo">
            <a:extLst>
              <a:ext uri="{FF2B5EF4-FFF2-40B4-BE49-F238E27FC236}">
                <a16:creationId xmlns:a16="http://schemas.microsoft.com/office/drawing/2014/main" id="{EBE316E2-DF07-4A41-B0F9-F2CCCA438826}"/>
              </a:ext>
            </a:extLst>
          </p:cNvPr>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6891725" y="2596604"/>
            <a:ext cx="378284" cy="378284"/>
          </a:xfrm>
          <a:prstGeom prst="round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lifetime movie club app logo">
            <a:extLst>
              <a:ext uri="{FF2B5EF4-FFF2-40B4-BE49-F238E27FC236}">
                <a16:creationId xmlns:a16="http://schemas.microsoft.com/office/drawing/2014/main" id="{9C3A2E7D-E4CA-494E-8C71-B7B49037BD63}"/>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7353123" y="2573372"/>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viceland app logo">
            <a:extLst>
              <a:ext uri="{FF2B5EF4-FFF2-40B4-BE49-F238E27FC236}">
                <a16:creationId xmlns:a16="http://schemas.microsoft.com/office/drawing/2014/main" id="{9F682818-CE0B-413B-ABF4-3138E49CB6C0}"/>
              </a:ext>
            </a:extLst>
          </p:cNvPr>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7860985" y="2552134"/>
            <a:ext cx="467224" cy="467224"/>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42CAF2E-1D03-49B8-BAAD-6CD3F4D97A5E}"/>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3329994" y="2590789"/>
            <a:ext cx="392195" cy="389915"/>
          </a:xfrm>
          <a:prstGeom prst="rect">
            <a:avLst/>
          </a:prstGeom>
        </p:spPr>
      </p:pic>
      <p:pic>
        <p:nvPicPr>
          <p:cNvPr id="1052" name="Picture 28" descr="Image result for AMC app logo">
            <a:extLst>
              <a:ext uri="{FF2B5EF4-FFF2-40B4-BE49-F238E27FC236}">
                <a16:creationId xmlns:a16="http://schemas.microsoft.com/office/drawing/2014/main" id="{01371B6A-4BF4-47CE-9ABB-EC058AD51630}"/>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724205" y="3105457"/>
            <a:ext cx="386135" cy="386135"/>
          </a:xfrm>
          <a:prstGeom prst="round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bbc america app logo">
            <a:extLst>
              <a:ext uri="{FF2B5EF4-FFF2-40B4-BE49-F238E27FC236}">
                <a16:creationId xmlns:a16="http://schemas.microsoft.com/office/drawing/2014/main" id="{AEDFAD27-7211-4DB8-B650-76B3791234D2}"/>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1199541" y="3086150"/>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bbc world news app logo">
            <a:extLst>
              <a:ext uri="{FF2B5EF4-FFF2-40B4-BE49-F238E27FC236}">
                <a16:creationId xmlns:a16="http://schemas.microsoft.com/office/drawing/2014/main" id="{69904B4C-7F38-4CC8-BA14-07F5FED6B100}"/>
              </a:ext>
            </a:extLst>
          </p:cNvPr>
          <p:cNvPicPr>
            <a:picLocks noChangeAspect="1" noChangeArrowheads="1"/>
          </p:cNvPicPr>
          <p:nvPr/>
        </p:nvPicPr>
        <p:blipFill rotWithShape="1">
          <a:blip r:embed="rId39" cstate="screen">
            <a:extLst>
              <a:ext uri="{28A0092B-C50C-407E-A947-70E740481C1C}">
                <a14:useLocalDpi xmlns:a14="http://schemas.microsoft.com/office/drawing/2010/main"/>
              </a:ext>
            </a:extLst>
          </a:blip>
          <a:srcRect l="16847" r="16621"/>
          <a:stretch/>
        </p:blipFill>
        <p:spPr bwMode="auto">
          <a:xfrm>
            <a:off x="1713491" y="3098436"/>
            <a:ext cx="473328" cy="400177"/>
          </a:xfrm>
          <a:prstGeom prst="round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IFC app logo">
            <a:extLst>
              <a:ext uri="{FF2B5EF4-FFF2-40B4-BE49-F238E27FC236}">
                <a16:creationId xmlns:a16="http://schemas.microsoft.com/office/drawing/2014/main" id="{A53F676A-B5E0-4480-A15C-DF9B56EBE94A}"/>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276020" y="3015854"/>
            <a:ext cx="565341" cy="56534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Image result for sundance tv app logo">
            <a:extLst>
              <a:ext uri="{FF2B5EF4-FFF2-40B4-BE49-F238E27FC236}">
                <a16:creationId xmlns:a16="http://schemas.microsoft.com/office/drawing/2014/main" id="{B9DA641C-72F0-441A-94FD-CE54B3B14E77}"/>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2930562" y="3064912"/>
            <a:ext cx="467224" cy="467224"/>
          </a:xfrm>
          <a:prstGeom prst="round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WE tv app logo">
            <a:extLst>
              <a:ext uri="{FF2B5EF4-FFF2-40B4-BE49-F238E27FC236}">
                <a16:creationId xmlns:a16="http://schemas.microsoft.com/office/drawing/2014/main" id="{23D3BE32-17E4-4D13-8693-EE93C782B310}"/>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3486987" y="3086150"/>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E7DC6B-3496-4053-B4B2-4ED67C5588E6}"/>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4503045" y="3075292"/>
            <a:ext cx="438940" cy="446465"/>
          </a:xfrm>
          <a:prstGeom prst="rect">
            <a:avLst/>
          </a:prstGeom>
        </p:spPr>
      </p:pic>
      <p:pic>
        <p:nvPicPr>
          <p:cNvPr id="1064" name="Picture 40" descr="Image result for smithsonian channel app logo">
            <a:extLst>
              <a:ext uri="{FF2B5EF4-FFF2-40B4-BE49-F238E27FC236}">
                <a16:creationId xmlns:a16="http://schemas.microsoft.com/office/drawing/2014/main" id="{876848FB-3181-43FC-91B9-C24710A62393}"/>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5031186" y="3093117"/>
            <a:ext cx="546495" cy="410815"/>
          </a:xfrm>
          <a:prstGeom prst="roundRect">
            <a:avLst/>
          </a:prstGeom>
          <a:noFill/>
          <a:extLst>
            <a:ext uri="{909E8E84-426E-40DD-AFC4-6F175D3DCCD1}">
              <a14:hiddenFill xmlns:a14="http://schemas.microsoft.com/office/drawing/2010/main">
                <a:solidFill>
                  <a:srgbClr val="FFFFFF"/>
                </a:solidFill>
              </a14:hiddenFill>
            </a:ext>
          </a:extLst>
        </p:spPr>
      </p:pic>
      <p:pic>
        <p:nvPicPr>
          <p:cNvPr id="1066" name="Picture 42" descr="Image result for ahc go app logo">
            <a:extLst>
              <a:ext uri="{FF2B5EF4-FFF2-40B4-BE49-F238E27FC236}">
                <a16:creationId xmlns:a16="http://schemas.microsoft.com/office/drawing/2014/main" id="{2A20C985-08B6-4586-8831-8DB05B79778C}"/>
              </a:ext>
            </a:extLst>
          </p:cNvPr>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5666882" y="3086150"/>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068" name="Picture 44" descr="Image result for animal planet go app logo">
            <a:extLst>
              <a:ext uri="{FF2B5EF4-FFF2-40B4-BE49-F238E27FC236}">
                <a16:creationId xmlns:a16="http://schemas.microsoft.com/office/drawing/2014/main" id="{4B81BD45-5A47-4339-B033-EEF960050902}"/>
              </a:ext>
            </a:extLst>
          </p:cNvPr>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6180832" y="3064912"/>
            <a:ext cx="467224" cy="467224"/>
          </a:xfrm>
          <a:prstGeom prst="round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destination america go logo">
            <a:extLst>
              <a:ext uri="{FF2B5EF4-FFF2-40B4-BE49-F238E27FC236}">
                <a16:creationId xmlns:a16="http://schemas.microsoft.com/office/drawing/2014/main" id="{686D78B7-BD7A-4687-8705-75DE3DFDFB39}"/>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6737257" y="3064912"/>
            <a:ext cx="467224" cy="467224"/>
          </a:xfrm>
          <a:prstGeom prst="roundRect">
            <a:avLst/>
          </a:prstGeom>
          <a:noFill/>
          <a:extLst>
            <a:ext uri="{909E8E84-426E-40DD-AFC4-6F175D3DCCD1}">
              <a14:hiddenFill xmlns:a14="http://schemas.microsoft.com/office/drawing/2010/main">
                <a:solidFill>
                  <a:srgbClr val="FFFFFF"/>
                </a:solidFill>
              </a14:hiddenFill>
            </a:ext>
          </a:extLst>
        </p:spPr>
      </p:pic>
      <p:pic>
        <p:nvPicPr>
          <p:cNvPr id="1072" name="Picture 48" descr="Image result for discovery go app logo">
            <a:extLst>
              <a:ext uri="{FF2B5EF4-FFF2-40B4-BE49-F238E27FC236}">
                <a16:creationId xmlns:a16="http://schemas.microsoft.com/office/drawing/2014/main" id="{DD519D8B-B84B-449B-8D7D-C72249A237B0}"/>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7293682" y="3064912"/>
            <a:ext cx="467224" cy="467224"/>
          </a:xfrm>
          <a:prstGeom prst="roundRect">
            <a:avLst/>
          </a:prstGeom>
          <a:noFill/>
          <a:extLst>
            <a:ext uri="{909E8E84-426E-40DD-AFC4-6F175D3DCCD1}">
              <a14:hiddenFill xmlns:a14="http://schemas.microsoft.com/office/drawing/2010/main">
                <a:solidFill>
                  <a:srgbClr val="FFFFFF"/>
                </a:solidFill>
              </a14:hiddenFill>
            </a:ext>
          </a:extLst>
        </p:spPr>
      </p:pic>
      <p:pic>
        <p:nvPicPr>
          <p:cNvPr id="1074" name="Picture 50" descr="Image result for discovery en espanol go app logo">
            <a:extLst>
              <a:ext uri="{FF2B5EF4-FFF2-40B4-BE49-F238E27FC236}">
                <a16:creationId xmlns:a16="http://schemas.microsoft.com/office/drawing/2014/main" id="{336E5D67-0D0C-41CF-8AE1-E59E6C53F5DD}"/>
              </a:ext>
            </a:extLst>
          </p:cNvPr>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7850101" y="3064912"/>
            <a:ext cx="467224" cy="467224"/>
          </a:xfrm>
          <a:prstGeom prst="roundRect">
            <a:avLst/>
          </a:prstGeom>
          <a:noFill/>
          <a:extLst>
            <a:ext uri="{909E8E84-426E-40DD-AFC4-6F175D3DCCD1}">
              <a14:hiddenFill xmlns:a14="http://schemas.microsoft.com/office/drawing/2010/main">
                <a:solidFill>
                  <a:srgbClr val="FFFFFF"/>
                </a:solidFill>
              </a14:hiddenFill>
            </a:ext>
          </a:extLst>
        </p:spPr>
      </p:pic>
      <p:pic>
        <p:nvPicPr>
          <p:cNvPr id="1076" name="Picture 52" descr="Image result for discovery family go app logo">
            <a:extLst>
              <a:ext uri="{FF2B5EF4-FFF2-40B4-BE49-F238E27FC236}">
                <a16:creationId xmlns:a16="http://schemas.microsoft.com/office/drawing/2014/main" id="{00D22D76-DB16-481A-BF8C-A79C1A51F6B8}"/>
              </a:ext>
            </a:extLst>
          </p:cNvPr>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697802" y="3622184"/>
            <a:ext cx="438940" cy="438940"/>
          </a:xfrm>
          <a:prstGeom prst="roundRect">
            <a:avLst/>
          </a:prstGeom>
          <a:noFill/>
          <a:extLst>
            <a:ext uri="{909E8E84-426E-40DD-AFC4-6F175D3DCCD1}">
              <a14:hiddenFill xmlns:a14="http://schemas.microsoft.com/office/drawing/2010/main">
                <a:solidFill>
                  <a:srgbClr val="FFFFFF"/>
                </a:solidFill>
              </a14:hiddenFill>
            </a:ext>
          </a:extLst>
        </p:spPr>
      </p:pic>
      <p:pic>
        <p:nvPicPr>
          <p:cNvPr id="1078" name="Picture 54" descr="Image result for discovery life go app logo">
            <a:extLst>
              <a:ext uri="{FF2B5EF4-FFF2-40B4-BE49-F238E27FC236}">
                <a16:creationId xmlns:a16="http://schemas.microsoft.com/office/drawing/2014/main" id="{33437903-82C7-479D-919F-7BF00FF7D7F0}"/>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1199541" y="3608294"/>
            <a:ext cx="457723" cy="457723"/>
          </a:xfrm>
          <a:prstGeom prst="roundRect">
            <a:avLst/>
          </a:prstGeom>
          <a:noFill/>
          <a:extLst>
            <a:ext uri="{909E8E84-426E-40DD-AFC4-6F175D3DCCD1}">
              <a14:hiddenFill xmlns:a14="http://schemas.microsoft.com/office/drawing/2010/main">
                <a:solidFill>
                  <a:srgbClr val="FFFFFF"/>
                </a:solidFill>
              </a14:hiddenFill>
            </a:ext>
          </a:extLst>
        </p:spPr>
      </p:pic>
      <p:pic>
        <p:nvPicPr>
          <p:cNvPr id="1080" name="Picture 56" descr="Related image">
            <a:extLst>
              <a:ext uri="{FF2B5EF4-FFF2-40B4-BE49-F238E27FC236}">
                <a16:creationId xmlns:a16="http://schemas.microsoft.com/office/drawing/2014/main" id="{B2431E86-795D-490E-A359-36EDDA25BE96}"/>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766678" y="3581629"/>
            <a:ext cx="457723" cy="457723"/>
          </a:xfrm>
          <a:prstGeom prst="roundRect">
            <a:avLst/>
          </a:prstGeom>
          <a:noFill/>
          <a:extLst>
            <a:ext uri="{909E8E84-426E-40DD-AFC4-6F175D3DCCD1}">
              <a14:hiddenFill xmlns:a14="http://schemas.microsoft.com/office/drawing/2010/main">
                <a:solidFill>
                  <a:srgbClr val="FFFFFF"/>
                </a:solidFill>
              </a14:hiddenFill>
            </a:ext>
          </a:extLst>
        </p:spPr>
      </p:pic>
      <p:pic>
        <p:nvPicPr>
          <p:cNvPr id="1082" name="Picture 58" descr="Image result for ID go app logo">
            <a:extLst>
              <a:ext uri="{FF2B5EF4-FFF2-40B4-BE49-F238E27FC236}">
                <a16:creationId xmlns:a16="http://schemas.microsoft.com/office/drawing/2014/main" id="{CF0C5557-0F32-4422-9432-E11EB9FD4DC7}"/>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2317825" y="3581195"/>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084" name="Picture 60" descr="Image result for watch OWN app logo">
            <a:extLst>
              <a:ext uri="{FF2B5EF4-FFF2-40B4-BE49-F238E27FC236}">
                <a16:creationId xmlns:a16="http://schemas.microsoft.com/office/drawing/2014/main" id="{10D4F903-BBE7-4B4F-B10C-27BD629BAD58}"/>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2842308" y="3567157"/>
            <a:ext cx="513946" cy="513946"/>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Image result for sci go app logo">
            <a:extLst>
              <a:ext uri="{FF2B5EF4-FFF2-40B4-BE49-F238E27FC236}">
                <a16:creationId xmlns:a16="http://schemas.microsoft.com/office/drawing/2014/main" id="{4EF59F1B-F052-4618-B294-442D71CF0A1F}"/>
              </a:ext>
            </a:extLst>
          </p:cNvPr>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3421221" y="3581629"/>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088" name="Picture 64" descr="Image result for TLC go app logo">
            <a:extLst>
              <a:ext uri="{FF2B5EF4-FFF2-40B4-BE49-F238E27FC236}">
                <a16:creationId xmlns:a16="http://schemas.microsoft.com/office/drawing/2014/main" id="{A57F971B-6AE3-475C-BEB5-25A5AE464879}"/>
              </a:ext>
            </a:extLst>
          </p:cNvPr>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3929986" y="3583571"/>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090" name="Picture 66" descr="Image result for velocity go app">
            <a:extLst>
              <a:ext uri="{FF2B5EF4-FFF2-40B4-BE49-F238E27FC236}">
                <a16:creationId xmlns:a16="http://schemas.microsoft.com/office/drawing/2014/main" id="{D4AD0603-10E1-48A3-B26D-FD248C60F453}"/>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4439479" y="3561293"/>
            <a:ext cx="467224" cy="467224"/>
          </a:xfrm>
          <a:prstGeom prst="roundRect">
            <a:avLst/>
          </a:prstGeom>
          <a:noFill/>
          <a:extLst>
            <a:ext uri="{909E8E84-426E-40DD-AFC4-6F175D3DCCD1}">
              <a14:hiddenFill xmlns:a14="http://schemas.microsoft.com/office/drawing/2010/main">
                <a:solidFill>
                  <a:srgbClr val="FFFFFF"/>
                </a:solidFill>
              </a14:hiddenFill>
            </a:ext>
          </a:extLst>
        </p:spPr>
      </p:pic>
      <p:pic>
        <p:nvPicPr>
          <p:cNvPr id="1092" name="Picture 68" descr="Image result for disney junior appisodes app">
            <a:extLst>
              <a:ext uri="{FF2B5EF4-FFF2-40B4-BE49-F238E27FC236}">
                <a16:creationId xmlns:a16="http://schemas.microsoft.com/office/drawing/2014/main" id="{088CAB2F-D927-4ED6-8A77-56F0502F44EF}"/>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5983801" y="3606908"/>
            <a:ext cx="432324" cy="432324"/>
          </a:xfrm>
          <a:prstGeom prst="roundRect">
            <a:avLst/>
          </a:prstGeom>
          <a:noFill/>
          <a:extLst>
            <a:ext uri="{909E8E84-426E-40DD-AFC4-6F175D3DCCD1}">
              <a14:hiddenFill xmlns:a14="http://schemas.microsoft.com/office/drawing/2010/main">
                <a:solidFill>
                  <a:srgbClr val="FFFFFF"/>
                </a:solidFill>
              </a14:hiddenFill>
            </a:ext>
          </a:extLst>
        </p:spPr>
      </p:pic>
      <p:pic>
        <p:nvPicPr>
          <p:cNvPr id="1096" name="Picture 72" descr="Image result for espn app logo">
            <a:extLst>
              <a:ext uri="{FF2B5EF4-FFF2-40B4-BE49-F238E27FC236}">
                <a16:creationId xmlns:a16="http://schemas.microsoft.com/office/drawing/2014/main" id="{8CD97E1D-C9B4-41B3-A75A-28B7C5BF23DE}"/>
              </a:ext>
            </a:extLst>
          </p:cNvPr>
          <p:cNvPicPr>
            <a:picLocks noChangeAspect="1" noChangeArrowheads="1"/>
          </p:cNvPicPr>
          <p:nvPr/>
        </p:nvPicPr>
        <p:blipFill>
          <a:blip r:embed="rId59" cstate="screen">
            <a:extLst>
              <a:ext uri="{28A0092B-C50C-407E-A947-70E740481C1C}">
                <a14:useLocalDpi xmlns:a14="http://schemas.microsoft.com/office/drawing/2010/main"/>
              </a:ext>
            </a:extLst>
          </a:blip>
          <a:srcRect/>
          <a:stretch>
            <a:fillRect/>
          </a:stretch>
        </p:blipFill>
        <p:spPr bwMode="auto">
          <a:xfrm>
            <a:off x="7961114" y="3637804"/>
            <a:ext cx="465465" cy="316012"/>
          </a:xfrm>
          <a:prstGeom prst="roundRect">
            <a:avLst/>
          </a:prstGeom>
          <a:noFill/>
          <a:extLst>
            <a:ext uri="{909E8E84-426E-40DD-AFC4-6F175D3DCCD1}">
              <a14:hiddenFill xmlns:a14="http://schemas.microsoft.com/office/drawing/2010/main">
                <a:solidFill>
                  <a:srgbClr val="FFFFFF"/>
                </a:solidFill>
              </a14:hiddenFill>
            </a:ext>
          </a:extLst>
        </p:spPr>
      </p:pic>
      <p:pic>
        <p:nvPicPr>
          <p:cNvPr id="1094" name="Picture 70" descr="Image result for watch espn app logo">
            <a:extLst>
              <a:ext uri="{FF2B5EF4-FFF2-40B4-BE49-F238E27FC236}">
                <a16:creationId xmlns:a16="http://schemas.microsoft.com/office/drawing/2014/main" id="{79398280-9A70-4F16-8C77-CD786A3F4C4A}"/>
              </a:ext>
            </a:extLst>
          </p:cNvPr>
          <p:cNvPicPr>
            <a:picLocks noChangeAspect="1" noChangeArrowheads="1"/>
          </p:cNvPicPr>
          <p:nvPr/>
        </p:nvPicPr>
        <p:blipFill>
          <a:blip r:embed="rId60" cstate="screen">
            <a:extLst>
              <a:ext uri="{28A0092B-C50C-407E-A947-70E740481C1C}">
                <a14:useLocalDpi xmlns:a14="http://schemas.microsoft.com/office/drawing/2010/main"/>
              </a:ext>
            </a:extLst>
          </a:blip>
          <a:srcRect/>
          <a:stretch>
            <a:fillRect/>
          </a:stretch>
        </p:blipFill>
        <p:spPr bwMode="auto">
          <a:xfrm>
            <a:off x="7515163" y="3571469"/>
            <a:ext cx="467224" cy="467224"/>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Related image">
            <a:extLst>
              <a:ext uri="{FF2B5EF4-FFF2-40B4-BE49-F238E27FC236}">
                <a16:creationId xmlns:a16="http://schemas.microsoft.com/office/drawing/2014/main" id="{4EDC4D73-2BF2-4C72-AF57-67BACCEACC7E}"/>
              </a:ext>
            </a:extLst>
          </p:cNvPr>
          <p:cNvPicPr>
            <a:picLocks noChangeAspect="1" noChangeArrowheads="1"/>
          </p:cNvPicPr>
          <p:nvPr/>
        </p:nvPicPr>
        <p:blipFill>
          <a:blip r:embed="rId61" cstate="screen">
            <a:extLst>
              <a:ext uri="{28A0092B-C50C-407E-A947-70E740481C1C}">
                <a14:useLocalDpi xmlns:a14="http://schemas.microsoft.com/office/drawing/2010/main"/>
              </a:ext>
            </a:extLst>
          </a:blip>
          <a:srcRect/>
          <a:stretch>
            <a:fillRect/>
          </a:stretch>
        </p:blipFill>
        <p:spPr bwMode="auto">
          <a:xfrm>
            <a:off x="694228" y="4148803"/>
            <a:ext cx="416112" cy="416112"/>
          </a:xfrm>
          <a:prstGeom prst="roundRect">
            <a:avLst/>
          </a:prstGeom>
          <a:noFill/>
          <a:extLst>
            <a:ext uri="{909E8E84-426E-40DD-AFC4-6F175D3DCCD1}">
              <a14:hiddenFill xmlns:a14="http://schemas.microsoft.com/office/drawing/2010/main">
                <a:solidFill>
                  <a:srgbClr val="FFFFFF"/>
                </a:solidFill>
              </a14:hiddenFill>
            </a:ext>
          </a:extLst>
        </p:spPr>
      </p:pic>
      <p:pic>
        <p:nvPicPr>
          <p:cNvPr id="1100" name="Picture 76" descr="Image result for FOX sports go app logo">
            <a:extLst>
              <a:ext uri="{FF2B5EF4-FFF2-40B4-BE49-F238E27FC236}">
                <a16:creationId xmlns:a16="http://schemas.microsoft.com/office/drawing/2014/main" id="{DC254C3C-0988-4A85-A655-AB614C2E6C6A}"/>
              </a:ext>
            </a:extLst>
          </p:cNvPr>
          <p:cNvPicPr>
            <a:picLocks noChangeAspect="1" noChangeArrowheads="1"/>
          </p:cNvPicPr>
          <p:nvPr/>
        </p:nvPicPr>
        <p:blipFill>
          <a:blip r:embed="rId62" cstate="screen">
            <a:extLst>
              <a:ext uri="{28A0092B-C50C-407E-A947-70E740481C1C}">
                <a14:useLocalDpi xmlns:a14="http://schemas.microsoft.com/office/drawing/2010/main"/>
              </a:ext>
            </a:extLst>
          </a:blip>
          <a:srcRect/>
          <a:stretch>
            <a:fillRect/>
          </a:stretch>
        </p:blipFill>
        <p:spPr bwMode="auto">
          <a:xfrm>
            <a:off x="1192286" y="4144484"/>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102" name="Picture 78" descr="Image result for BTN app logo">
            <a:extLst>
              <a:ext uri="{FF2B5EF4-FFF2-40B4-BE49-F238E27FC236}">
                <a16:creationId xmlns:a16="http://schemas.microsoft.com/office/drawing/2014/main" id="{53E052B8-317A-4264-80CB-9A2749A78AB2}"/>
              </a:ext>
            </a:extLst>
          </p:cNvPr>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1692171" y="4148803"/>
            <a:ext cx="546495" cy="410815"/>
          </a:xfrm>
          <a:prstGeom prst="roundRect">
            <a:avLst/>
          </a:prstGeom>
          <a:noFill/>
          <a:extLst>
            <a:ext uri="{909E8E84-426E-40DD-AFC4-6F175D3DCCD1}">
              <a14:hiddenFill xmlns:a14="http://schemas.microsoft.com/office/drawing/2010/main">
                <a:solidFill>
                  <a:srgbClr val="FFFFFF"/>
                </a:solidFill>
              </a14:hiddenFill>
            </a:ext>
          </a:extLst>
        </p:spPr>
      </p:pic>
      <p:pic>
        <p:nvPicPr>
          <p:cNvPr id="1104" name="Picture 80" descr="Image result for FXNOW app logo">
            <a:extLst>
              <a:ext uri="{FF2B5EF4-FFF2-40B4-BE49-F238E27FC236}">
                <a16:creationId xmlns:a16="http://schemas.microsoft.com/office/drawing/2014/main" id="{1D5F7441-E494-473B-8396-299170E49952}"/>
              </a:ext>
            </a:extLst>
          </p:cNvPr>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2315373" y="4101581"/>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106" name="Picture 82" descr="Image result for nat geo tv logo">
            <a:extLst>
              <a:ext uri="{FF2B5EF4-FFF2-40B4-BE49-F238E27FC236}">
                <a16:creationId xmlns:a16="http://schemas.microsoft.com/office/drawing/2014/main" id="{6ED73F0C-F5D0-4B23-9748-96E73B5F06C0}"/>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2816829" y="4101581"/>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108" name="Picture 84" descr="Image result for fox business app logo">
            <a:extLst>
              <a:ext uri="{FF2B5EF4-FFF2-40B4-BE49-F238E27FC236}">
                <a16:creationId xmlns:a16="http://schemas.microsoft.com/office/drawing/2014/main" id="{E879D104-DB82-4573-9A97-D5A4452C892B}"/>
              </a:ext>
            </a:extLst>
          </p:cNvPr>
          <p:cNvPicPr>
            <a:picLocks noChangeAspect="1" noChangeArrowheads="1"/>
          </p:cNvPicPr>
          <p:nvPr/>
        </p:nvPicPr>
        <p:blipFill rotWithShape="1">
          <a:blip r:embed="rId66" cstate="screen">
            <a:extLst>
              <a:ext uri="{28A0092B-C50C-407E-A947-70E740481C1C}">
                <a14:useLocalDpi xmlns:a14="http://schemas.microsoft.com/office/drawing/2010/main"/>
              </a:ext>
            </a:extLst>
          </a:blip>
          <a:srcRect/>
          <a:stretch/>
        </p:blipFill>
        <p:spPr bwMode="auto">
          <a:xfrm>
            <a:off x="3290006" y="4137583"/>
            <a:ext cx="622966" cy="426041"/>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86" descr="Image result for fox news app logo">
            <a:extLst>
              <a:ext uri="{FF2B5EF4-FFF2-40B4-BE49-F238E27FC236}">
                <a16:creationId xmlns:a16="http://schemas.microsoft.com/office/drawing/2014/main" id="{E2B92936-83E8-471A-95EB-BE32E9DFBAA0}"/>
              </a:ext>
            </a:extLst>
          </p:cNvPr>
          <p:cNvPicPr>
            <a:picLocks noChangeAspect="1" noChangeArrowheads="1"/>
          </p:cNvPicPr>
          <p:nvPr/>
        </p:nvPicPr>
        <p:blipFill>
          <a:blip r:embed="rId67" cstate="screen">
            <a:extLst>
              <a:ext uri="{28A0092B-C50C-407E-A947-70E740481C1C}">
                <a14:useLocalDpi xmlns:a14="http://schemas.microsoft.com/office/drawing/2010/main"/>
              </a:ext>
            </a:extLst>
          </a:blip>
          <a:srcRect/>
          <a:stretch>
            <a:fillRect/>
          </a:stretch>
        </p:blipFill>
        <p:spPr bwMode="auto">
          <a:xfrm>
            <a:off x="3944406" y="4117091"/>
            <a:ext cx="416112" cy="416112"/>
          </a:xfrm>
          <a:prstGeom prst="roundRect">
            <a:avLst/>
          </a:prstGeom>
          <a:noFill/>
          <a:extLst>
            <a:ext uri="{909E8E84-426E-40DD-AFC4-6F175D3DCCD1}">
              <a14:hiddenFill xmlns:a14="http://schemas.microsoft.com/office/drawing/2010/main">
                <a:solidFill>
                  <a:srgbClr val="FFFFFF"/>
                </a:solidFill>
              </a14:hiddenFill>
            </a:ext>
          </a:extLst>
        </p:spPr>
      </p:pic>
      <p:pic>
        <p:nvPicPr>
          <p:cNvPr id="1112" name="Picture 88" descr="Image result for hallmark channel app logo">
            <a:extLst>
              <a:ext uri="{FF2B5EF4-FFF2-40B4-BE49-F238E27FC236}">
                <a16:creationId xmlns:a16="http://schemas.microsoft.com/office/drawing/2014/main" id="{E5473EC8-3603-454A-9873-692FAE0E4BA5}"/>
              </a:ext>
            </a:extLst>
          </p:cNvPr>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4453908" y="4080343"/>
            <a:ext cx="467224" cy="467224"/>
          </a:xfrm>
          <a:prstGeom prst="roundRect">
            <a:avLst/>
          </a:prstGeom>
          <a:noFill/>
          <a:extLst>
            <a:ext uri="{909E8E84-426E-40DD-AFC4-6F175D3DCCD1}">
              <a14:hiddenFill xmlns:a14="http://schemas.microsoft.com/office/drawing/2010/main">
                <a:solidFill>
                  <a:srgbClr val="FFFFFF"/>
                </a:solidFill>
              </a14:hiddenFill>
            </a:ext>
          </a:extLst>
        </p:spPr>
      </p:pic>
      <p:pic>
        <p:nvPicPr>
          <p:cNvPr id="1114" name="Picture 90" descr="Image result for hallmark movies app logo">
            <a:extLst>
              <a:ext uri="{FF2B5EF4-FFF2-40B4-BE49-F238E27FC236}">
                <a16:creationId xmlns:a16="http://schemas.microsoft.com/office/drawing/2014/main" id="{6360B0D1-63BB-49BB-9AE9-1CB6BF4BAFF9}"/>
              </a:ext>
            </a:extLst>
          </p:cNvPr>
          <p:cNvPicPr>
            <a:picLocks noChangeAspect="1" noChangeArrowheads="1"/>
          </p:cNvPicPr>
          <p:nvPr/>
        </p:nvPicPr>
        <p:blipFill>
          <a:blip r:embed="rId69" cstate="screen">
            <a:extLst>
              <a:ext uri="{28A0092B-C50C-407E-A947-70E740481C1C}">
                <a14:useLocalDpi xmlns:a14="http://schemas.microsoft.com/office/drawing/2010/main"/>
              </a:ext>
            </a:extLst>
          </a:blip>
          <a:srcRect/>
          <a:stretch>
            <a:fillRect/>
          </a:stretch>
        </p:blipFill>
        <p:spPr bwMode="auto">
          <a:xfrm>
            <a:off x="5033423" y="4071822"/>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C810594-558C-40E4-9C00-E90DB033B823}"/>
              </a:ext>
            </a:extLst>
          </p:cNvPr>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5503709" y="4058057"/>
            <a:ext cx="488351" cy="485594"/>
          </a:xfrm>
          <a:prstGeom prst="rect">
            <a:avLst/>
          </a:prstGeom>
        </p:spPr>
      </p:pic>
      <p:pic>
        <p:nvPicPr>
          <p:cNvPr id="1116" name="Picture 92" descr="Image result for CNBC app logo">
            <a:extLst>
              <a:ext uri="{FF2B5EF4-FFF2-40B4-BE49-F238E27FC236}">
                <a16:creationId xmlns:a16="http://schemas.microsoft.com/office/drawing/2014/main" id="{1B05E405-BB39-40B4-8B51-68DF608E41B6}"/>
              </a:ext>
            </a:extLst>
          </p:cNvPr>
          <p:cNvPicPr>
            <a:picLocks noChangeAspect="1" noChangeArrowheads="1"/>
          </p:cNvPicPr>
          <p:nvPr/>
        </p:nvPicPr>
        <p:blipFill>
          <a:blip r:embed="rId71" cstate="screen">
            <a:extLst>
              <a:ext uri="{28A0092B-C50C-407E-A947-70E740481C1C}">
                <a14:useLocalDpi xmlns:a14="http://schemas.microsoft.com/office/drawing/2010/main"/>
              </a:ext>
            </a:extLst>
          </a:blip>
          <a:srcRect/>
          <a:stretch>
            <a:fillRect/>
          </a:stretch>
        </p:blipFill>
        <p:spPr bwMode="auto">
          <a:xfrm>
            <a:off x="6018786" y="4085093"/>
            <a:ext cx="457723" cy="457723"/>
          </a:xfrm>
          <a:prstGeom prst="roundRect">
            <a:avLst/>
          </a:prstGeom>
          <a:noFill/>
          <a:extLst>
            <a:ext uri="{909E8E84-426E-40DD-AFC4-6F175D3DCCD1}">
              <a14:hiddenFill xmlns:a14="http://schemas.microsoft.com/office/drawing/2010/main">
                <a:solidFill>
                  <a:srgbClr val="FFFFFF"/>
                </a:solidFill>
              </a14:hiddenFill>
            </a:ext>
          </a:extLst>
        </p:spPr>
      </p:pic>
      <p:pic>
        <p:nvPicPr>
          <p:cNvPr id="1118" name="Picture 94" descr="Image result for E!now entertainment app logo">
            <a:extLst>
              <a:ext uri="{FF2B5EF4-FFF2-40B4-BE49-F238E27FC236}">
                <a16:creationId xmlns:a16="http://schemas.microsoft.com/office/drawing/2014/main" id="{096BB47A-2529-4D1F-B51B-297C3C2069FF}"/>
              </a:ext>
            </a:extLst>
          </p:cNvPr>
          <p:cNvPicPr>
            <a:picLocks noChangeAspect="1" noChangeArrowheads="1"/>
          </p:cNvPicPr>
          <p:nvPr/>
        </p:nvPicPr>
        <p:blipFill>
          <a:blip r:embed="rId72" cstate="screen">
            <a:extLst>
              <a:ext uri="{28A0092B-C50C-407E-A947-70E740481C1C}">
                <a14:useLocalDpi xmlns:a14="http://schemas.microsoft.com/office/drawing/2010/main"/>
              </a:ext>
            </a:extLst>
          </a:blip>
          <a:srcRect/>
          <a:stretch>
            <a:fillRect/>
          </a:stretch>
        </p:blipFill>
        <p:spPr bwMode="auto">
          <a:xfrm>
            <a:off x="6514765" y="4094287"/>
            <a:ext cx="546495" cy="410815"/>
          </a:xfrm>
          <a:prstGeom prst="roundRect">
            <a:avLst/>
          </a:prstGeom>
          <a:noFill/>
          <a:extLst>
            <a:ext uri="{909E8E84-426E-40DD-AFC4-6F175D3DCCD1}">
              <a14:hiddenFill xmlns:a14="http://schemas.microsoft.com/office/drawing/2010/main">
                <a:solidFill>
                  <a:srgbClr val="FFFFFF"/>
                </a:solidFill>
              </a14:hiddenFill>
            </a:ext>
          </a:extLst>
        </p:spPr>
      </p:pic>
      <p:pic>
        <p:nvPicPr>
          <p:cNvPr id="1120" name="Picture 96" descr="Image result for golf channel app logo">
            <a:extLst>
              <a:ext uri="{FF2B5EF4-FFF2-40B4-BE49-F238E27FC236}">
                <a16:creationId xmlns:a16="http://schemas.microsoft.com/office/drawing/2014/main" id="{BF24DE90-0577-4A8A-B81E-073283829801}"/>
              </a:ext>
            </a:extLst>
          </p:cNvPr>
          <p:cNvPicPr>
            <a:picLocks noChangeAspect="1" noChangeArrowheads="1"/>
          </p:cNvPicPr>
          <p:nvPr/>
        </p:nvPicPr>
        <p:blipFill>
          <a:blip r:embed="rId73" cstate="screen">
            <a:extLst>
              <a:ext uri="{28A0092B-C50C-407E-A947-70E740481C1C}">
                <a14:useLocalDpi xmlns:a14="http://schemas.microsoft.com/office/drawing/2010/main"/>
              </a:ext>
            </a:extLst>
          </a:blip>
          <a:srcRect/>
          <a:stretch>
            <a:fillRect/>
          </a:stretch>
        </p:blipFill>
        <p:spPr bwMode="auto">
          <a:xfrm>
            <a:off x="7146806" y="4101987"/>
            <a:ext cx="703295" cy="395605"/>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98" descr="Image result for msnbc app logo">
            <a:extLst>
              <a:ext uri="{FF2B5EF4-FFF2-40B4-BE49-F238E27FC236}">
                <a16:creationId xmlns:a16="http://schemas.microsoft.com/office/drawing/2014/main" id="{2385FDBF-1CD0-4D85-92DF-A50D510BA0CA}"/>
              </a:ext>
            </a:extLst>
          </p:cNvPr>
          <p:cNvPicPr>
            <a:picLocks noChangeAspect="1" noChangeArrowheads="1"/>
          </p:cNvPicPr>
          <p:nvPr/>
        </p:nvPicPr>
        <p:blipFill>
          <a:blip r:embed="rId74" cstate="screen">
            <a:extLst>
              <a:ext uri="{28A0092B-C50C-407E-A947-70E740481C1C}">
                <a14:useLocalDpi xmlns:a14="http://schemas.microsoft.com/office/drawing/2010/main"/>
              </a:ext>
            </a:extLst>
          </a:blip>
          <a:srcRect/>
          <a:stretch>
            <a:fillRect/>
          </a:stretch>
        </p:blipFill>
        <p:spPr bwMode="auto">
          <a:xfrm>
            <a:off x="7914144" y="4078026"/>
            <a:ext cx="416112" cy="416112"/>
          </a:xfrm>
          <a:prstGeom prst="roundRect">
            <a:avLst/>
          </a:prstGeom>
          <a:noFill/>
          <a:extLst>
            <a:ext uri="{909E8E84-426E-40DD-AFC4-6F175D3DCCD1}">
              <a14:hiddenFill xmlns:a14="http://schemas.microsoft.com/office/drawing/2010/main">
                <a:solidFill>
                  <a:srgbClr val="FFFFFF"/>
                </a:solidFill>
              </a14:hiddenFill>
            </a:ext>
          </a:extLst>
        </p:spPr>
      </p:pic>
      <p:pic>
        <p:nvPicPr>
          <p:cNvPr id="1124" name="Picture 100" descr="Image result for universo now app logo">
            <a:extLst>
              <a:ext uri="{FF2B5EF4-FFF2-40B4-BE49-F238E27FC236}">
                <a16:creationId xmlns:a16="http://schemas.microsoft.com/office/drawing/2014/main" id="{5E3C4B58-0435-4595-8892-BD27E91DD6F6}"/>
              </a:ext>
            </a:extLst>
          </p:cNvPr>
          <p:cNvPicPr>
            <a:picLocks noChangeAspect="1" noChangeArrowheads="1"/>
          </p:cNvPicPr>
          <p:nvPr/>
        </p:nvPicPr>
        <p:blipFill>
          <a:blip r:embed="rId75" cstate="screen">
            <a:extLst>
              <a:ext uri="{28A0092B-C50C-407E-A947-70E740481C1C}">
                <a14:useLocalDpi xmlns:a14="http://schemas.microsoft.com/office/drawing/2010/main"/>
              </a:ext>
            </a:extLst>
          </a:blip>
          <a:srcRect/>
          <a:stretch>
            <a:fillRect/>
          </a:stretch>
        </p:blipFill>
        <p:spPr bwMode="auto">
          <a:xfrm>
            <a:off x="1661061" y="4605105"/>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126" name="Picture 102" descr="Related image">
            <a:extLst>
              <a:ext uri="{FF2B5EF4-FFF2-40B4-BE49-F238E27FC236}">
                <a16:creationId xmlns:a16="http://schemas.microsoft.com/office/drawing/2014/main" id="{9C3A932E-FB7E-4F79-813F-DFC48F5745BB}"/>
              </a:ext>
            </a:extLst>
          </p:cNvPr>
          <p:cNvPicPr>
            <a:picLocks noChangeAspect="1" noChangeArrowheads="1"/>
          </p:cNvPicPr>
          <p:nvPr/>
        </p:nvPicPr>
        <p:blipFill>
          <a:blip r:embed="rId76" cstate="screen">
            <a:extLst>
              <a:ext uri="{28A0092B-C50C-407E-A947-70E740481C1C}">
                <a14:useLocalDpi xmlns:a14="http://schemas.microsoft.com/office/drawing/2010/main"/>
              </a:ext>
            </a:extLst>
          </a:blip>
          <a:srcRect/>
          <a:stretch>
            <a:fillRect/>
          </a:stretch>
        </p:blipFill>
        <p:spPr bwMode="auto">
          <a:xfrm>
            <a:off x="2116746" y="4635179"/>
            <a:ext cx="524030" cy="366822"/>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5C1F21A-C806-4CA6-BA6B-F41AFC85FF73}"/>
              </a:ext>
            </a:extLst>
          </p:cNvPr>
          <p:cNvPicPr>
            <a:picLocks noChangeAspect="1"/>
          </p:cNvPicPr>
          <p:nvPr/>
        </p:nvPicPr>
        <p:blipFill>
          <a:blip r:embed="rId77" cstate="screen">
            <a:extLst>
              <a:ext uri="{28A0092B-C50C-407E-A947-70E740481C1C}">
                <a14:useLocalDpi xmlns:a14="http://schemas.microsoft.com/office/drawing/2010/main"/>
              </a:ext>
            </a:extLst>
          </a:blip>
          <a:stretch>
            <a:fillRect/>
          </a:stretch>
        </p:blipFill>
        <p:spPr>
          <a:xfrm>
            <a:off x="2692036" y="4621172"/>
            <a:ext cx="468510" cy="362968"/>
          </a:xfrm>
          <a:prstGeom prst="roundRect">
            <a:avLst/>
          </a:prstGeom>
        </p:spPr>
      </p:pic>
      <p:pic>
        <p:nvPicPr>
          <p:cNvPr id="1128" name="Picture 104" descr="Image result for universal kids app logo">
            <a:extLst>
              <a:ext uri="{FF2B5EF4-FFF2-40B4-BE49-F238E27FC236}">
                <a16:creationId xmlns:a16="http://schemas.microsoft.com/office/drawing/2014/main" id="{A4739BA1-A069-4DDB-8FE6-811D7A30A44B}"/>
              </a:ext>
            </a:extLst>
          </p:cNvPr>
          <p:cNvPicPr>
            <a:picLocks noChangeAspect="1" noChangeArrowheads="1"/>
          </p:cNvPicPr>
          <p:nvPr/>
        </p:nvPicPr>
        <p:blipFill>
          <a:blip r:embed="rId78" cstate="screen">
            <a:extLst>
              <a:ext uri="{28A0092B-C50C-407E-A947-70E740481C1C}">
                <a14:useLocalDpi xmlns:a14="http://schemas.microsoft.com/office/drawing/2010/main"/>
              </a:ext>
            </a:extLst>
          </a:blip>
          <a:srcRect/>
          <a:stretch>
            <a:fillRect/>
          </a:stretch>
        </p:blipFill>
        <p:spPr bwMode="auto">
          <a:xfrm>
            <a:off x="3206717" y="4572384"/>
            <a:ext cx="467224" cy="467224"/>
          </a:xfrm>
          <a:prstGeom prst="roundRect">
            <a:avLst/>
          </a:prstGeom>
          <a:noFill/>
          <a:extLst>
            <a:ext uri="{909E8E84-426E-40DD-AFC4-6F175D3DCCD1}">
              <a14:hiddenFill xmlns:a14="http://schemas.microsoft.com/office/drawing/2010/main">
                <a:solidFill>
                  <a:srgbClr val="FFFFFF"/>
                </a:solidFill>
              </a14:hiddenFill>
            </a:ext>
          </a:extLst>
        </p:spPr>
      </p:pic>
      <p:pic>
        <p:nvPicPr>
          <p:cNvPr id="1130" name="Picture 106" descr="Image result for syfy app logo">
            <a:extLst>
              <a:ext uri="{FF2B5EF4-FFF2-40B4-BE49-F238E27FC236}">
                <a16:creationId xmlns:a16="http://schemas.microsoft.com/office/drawing/2014/main" id="{46218FAD-9744-4124-8FAA-AAB7783D161C}"/>
              </a:ext>
            </a:extLst>
          </p:cNvPr>
          <p:cNvPicPr>
            <a:picLocks noChangeAspect="1" noChangeArrowheads="1"/>
          </p:cNvPicPr>
          <p:nvPr/>
        </p:nvPicPr>
        <p:blipFill>
          <a:blip r:embed="rId79" cstate="screen">
            <a:extLst>
              <a:ext uri="{28A0092B-C50C-407E-A947-70E740481C1C}">
                <a14:useLocalDpi xmlns:a14="http://schemas.microsoft.com/office/drawing/2010/main"/>
              </a:ext>
            </a:extLst>
          </a:blip>
          <a:srcRect/>
          <a:stretch>
            <a:fillRect/>
          </a:stretch>
        </p:blipFill>
        <p:spPr bwMode="auto">
          <a:xfrm>
            <a:off x="3728265" y="4579558"/>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132" name="Picture 108" descr="Image result for olympic channel logo">
            <a:extLst>
              <a:ext uri="{FF2B5EF4-FFF2-40B4-BE49-F238E27FC236}">
                <a16:creationId xmlns:a16="http://schemas.microsoft.com/office/drawing/2014/main" id="{AEC3F74E-695A-429B-8AF3-7F121A6129DA}"/>
              </a:ext>
            </a:extLst>
          </p:cNvPr>
          <p:cNvPicPr>
            <a:picLocks noChangeAspect="1" noChangeArrowheads="1"/>
          </p:cNvPicPr>
          <p:nvPr/>
        </p:nvPicPr>
        <p:blipFill rotWithShape="1">
          <a:blip r:embed="rId80" cstate="screen">
            <a:extLst>
              <a:ext uri="{28A0092B-C50C-407E-A947-70E740481C1C}">
                <a14:useLocalDpi xmlns:a14="http://schemas.microsoft.com/office/drawing/2010/main"/>
              </a:ext>
            </a:extLst>
          </a:blip>
          <a:srcRect/>
          <a:stretch/>
        </p:blipFill>
        <p:spPr bwMode="auto">
          <a:xfrm>
            <a:off x="4220254" y="4635823"/>
            <a:ext cx="468465" cy="366178"/>
          </a:xfrm>
          <a:prstGeom prst="roundRect">
            <a:avLst/>
          </a:prstGeom>
          <a:noFill/>
          <a:extLst>
            <a:ext uri="{909E8E84-426E-40DD-AFC4-6F175D3DCCD1}">
              <a14:hiddenFill xmlns:a14="http://schemas.microsoft.com/office/drawing/2010/main">
                <a:solidFill>
                  <a:srgbClr val="FFFFFF"/>
                </a:solidFill>
              </a14:hiddenFill>
            </a:ext>
          </a:extLst>
        </p:spPr>
      </p:pic>
      <p:pic>
        <p:nvPicPr>
          <p:cNvPr id="1134" name="Picture 110" descr="Image result for usa network app">
            <a:extLst>
              <a:ext uri="{FF2B5EF4-FFF2-40B4-BE49-F238E27FC236}">
                <a16:creationId xmlns:a16="http://schemas.microsoft.com/office/drawing/2014/main" id="{6A38E5AD-DFD1-4D87-A451-F1C346AD1343}"/>
              </a:ext>
            </a:extLst>
          </p:cNvPr>
          <p:cNvPicPr>
            <a:picLocks noChangeAspect="1" noChangeArrowheads="1"/>
          </p:cNvPicPr>
          <p:nvPr/>
        </p:nvPicPr>
        <p:blipFill>
          <a:blip r:embed="rId81" cstate="screen">
            <a:extLst>
              <a:ext uri="{28A0092B-C50C-407E-A947-70E740481C1C}">
                <a14:useLocalDpi xmlns:a14="http://schemas.microsoft.com/office/drawing/2010/main"/>
              </a:ext>
            </a:extLst>
          </a:blip>
          <a:srcRect/>
          <a:stretch>
            <a:fillRect/>
          </a:stretch>
        </p:blipFill>
        <p:spPr bwMode="auto">
          <a:xfrm>
            <a:off x="4764449" y="4612332"/>
            <a:ext cx="386135" cy="386135"/>
          </a:xfrm>
          <a:prstGeom prst="roundRect">
            <a:avLst/>
          </a:prstGeom>
          <a:noFill/>
          <a:extLst>
            <a:ext uri="{909E8E84-426E-40DD-AFC4-6F175D3DCCD1}">
              <a14:hiddenFill xmlns:a14="http://schemas.microsoft.com/office/drawing/2010/main">
                <a:solidFill>
                  <a:srgbClr val="FFFFFF"/>
                </a:solidFill>
              </a14:hiddenFill>
            </a:ext>
          </a:extLst>
        </p:spPr>
      </p:pic>
      <p:pic>
        <p:nvPicPr>
          <p:cNvPr id="1136" name="Picture 112" descr="Image result for cooking channel app logo">
            <a:extLst>
              <a:ext uri="{FF2B5EF4-FFF2-40B4-BE49-F238E27FC236}">
                <a16:creationId xmlns:a16="http://schemas.microsoft.com/office/drawing/2014/main" id="{1FE6B1E8-7B3C-447A-B700-F4FEEE02D20F}"/>
              </a:ext>
            </a:extLst>
          </p:cNvPr>
          <p:cNvPicPr>
            <a:picLocks noChangeAspect="1" noChangeArrowheads="1"/>
          </p:cNvPicPr>
          <p:nvPr/>
        </p:nvPicPr>
        <p:blipFill>
          <a:blip r:embed="rId82" cstate="screen">
            <a:extLst>
              <a:ext uri="{28A0092B-C50C-407E-A947-70E740481C1C}">
                <a14:useLocalDpi xmlns:a14="http://schemas.microsoft.com/office/drawing/2010/main"/>
              </a:ext>
            </a:extLst>
          </a:blip>
          <a:srcRect/>
          <a:stretch>
            <a:fillRect/>
          </a:stretch>
        </p:blipFill>
        <p:spPr bwMode="auto">
          <a:xfrm>
            <a:off x="5212420" y="4597726"/>
            <a:ext cx="467224" cy="407621"/>
          </a:xfrm>
          <a:prstGeom prst="roundRect">
            <a:avLst/>
          </a:prstGeom>
          <a:noFill/>
          <a:extLst>
            <a:ext uri="{909E8E84-426E-40DD-AFC4-6F175D3DCCD1}">
              <a14:hiddenFill xmlns:a14="http://schemas.microsoft.com/office/drawing/2010/main">
                <a:solidFill>
                  <a:srgbClr val="FFFFFF"/>
                </a:solidFill>
              </a14:hiddenFill>
            </a:ext>
          </a:extLst>
        </p:spPr>
      </p:pic>
      <p:pic>
        <p:nvPicPr>
          <p:cNvPr id="1138" name="Picture 114" descr="Image result for DIY network app">
            <a:extLst>
              <a:ext uri="{FF2B5EF4-FFF2-40B4-BE49-F238E27FC236}">
                <a16:creationId xmlns:a16="http://schemas.microsoft.com/office/drawing/2014/main" id="{43E167BE-221B-4184-B012-BCFAC2D821F3}"/>
              </a:ext>
            </a:extLst>
          </p:cNvPr>
          <p:cNvPicPr>
            <a:picLocks noChangeAspect="1" noChangeArrowheads="1"/>
          </p:cNvPicPr>
          <p:nvPr/>
        </p:nvPicPr>
        <p:blipFill>
          <a:blip r:embed="rId83" cstate="screen">
            <a:extLst>
              <a:ext uri="{28A0092B-C50C-407E-A947-70E740481C1C}">
                <a14:useLocalDpi xmlns:a14="http://schemas.microsoft.com/office/drawing/2010/main"/>
              </a:ext>
            </a:extLst>
          </a:blip>
          <a:srcRect/>
          <a:stretch>
            <a:fillRect/>
          </a:stretch>
        </p:blipFill>
        <p:spPr bwMode="auto">
          <a:xfrm>
            <a:off x="5713590" y="4578956"/>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140" name="Picture 116" descr="Image result for food network app logo">
            <a:extLst>
              <a:ext uri="{FF2B5EF4-FFF2-40B4-BE49-F238E27FC236}">
                <a16:creationId xmlns:a16="http://schemas.microsoft.com/office/drawing/2014/main" id="{3A077CF2-A57B-464D-9720-1C5151275676}"/>
              </a:ext>
            </a:extLst>
          </p:cNvPr>
          <p:cNvPicPr>
            <a:picLocks noChangeAspect="1" noChangeArrowheads="1"/>
          </p:cNvPicPr>
          <p:nvPr/>
        </p:nvPicPr>
        <p:blipFill>
          <a:blip r:embed="rId84" cstate="screen">
            <a:extLst>
              <a:ext uri="{28A0092B-C50C-407E-A947-70E740481C1C}">
                <a14:useLocalDpi xmlns:a14="http://schemas.microsoft.com/office/drawing/2010/main"/>
              </a:ext>
            </a:extLst>
          </a:blip>
          <a:srcRect/>
          <a:stretch>
            <a:fillRect/>
          </a:stretch>
        </p:blipFill>
        <p:spPr bwMode="auto">
          <a:xfrm>
            <a:off x="6145212" y="4587464"/>
            <a:ext cx="416296" cy="407732"/>
          </a:xfrm>
          <a:prstGeom prst="rect">
            <a:avLst/>
          </a:prstGeom>
          <a:noFill/>
          <a:extLst>
            <a:ext uri="{909E8E84-426E-40DD-AFC4-6F175D3DCCD1}">
              <a14:hiddenFill xmlns:a14="http://schemas.microsoft.com/office/drawing/2010/main">
                <a:solidFill>
                  <a:srgbClr val="FFFFFF"/>
                </a:solidFill>
              </a14:hiddenFill>
            </a:ext>
          </a:extLst>
        </p:spPr>
      </p:pic>
      <p:pic>
        <p:nvPicPr>
          <p:cNvPr id="1142" name="Picture 118" descr="Related image">
            <a:extLst>
              <a:ext uri="{FF2B5EF4-FFF2-40B4-BE49-F238E27FC236}">
                <a16:creationId xmlns:a16="http://schemas.microsoft.com/office/drawing/2014/main" id="{40D0745C-42FE-4535-90D5-82832640312A}"/>
              </a:ext>
            </a:extLst>
          </p:cNvPr>
          <p:cNvPicPr>
            <a:picLocks noChangeAspect="1" noChangeArrowheads="1"/>
          </p:cNvPicPr>
          <p:nvPr/>
        </p:nvPicPr>
        <p:blipFill>
          <a:blip r:embed="rId85" cstate="screen">
            <a:extLst>
              <a:ext uri="{28A0092B-C50C-407E-A947-70E740481C1C}">
                <a14:useLocalDpi xmlns:a14="http://schemas.microsoft.com/office/drawing/2010/main"/>
              </a:ext>
            </a:extLst>
          </a:blip>
          <a:srcRect/>
          <a:stretch>
            <a:fillRect/>
          </a:stretch>
        </p:blipFill>
        <p:spPr bwMode="auto">
          <a:xfrm>
            <a:off x="6580525" y="4587464"/>
            <a:ext cx="496814" cy="373468"/>
          </a:xfrm>
          <a:prstGeom prst="roundRect">
            <a:avLst/>
          </a:prstGeom>
          <a:noFill/>
          <a:extLst>
            <a:ext uri="{909E8E84-426E-40DD-AFC4-6F175D3DCCD1}">
              <a14:hiddenFill xmlns:a14="http://schemas.microsoft.com/office/drawing/2010/main">
                <a:solidFill>
                  <a:srgbClr val="FFFFFF"/>
                </a:solidFill>
              </a14:hiddenFill>
            </a:ext>
          </a:extLst>
        </p:spPr>
      </p:pic>
      <p:pic>
        <p:nvPicPr>
          <p:cNvPr id="1144" name="Picture 120" descr="Image result for travel channel app logo">
            <a:extLst>
              <a:ext uri="{FF2B5EF4-FFF2-40B4-BE49-F238E27FC236}">
                <a16:creationId xmlns:a16="http://schemas.microsoft.com/office/drawing/2014/main" id="{666E8918-73F2-49EF-818A-3BBEB8E1E400}"/>
              </a:ext>
            </a:extLst>
          </p:cNvPr>
          <p:cNvPicPr>
            <a:picLocks noChangeAspect="1" noChangeArrowheads="1"/>
          </p:cNvPicPr>
          <p:nvPr/>
        </p:nvPicPr>
        <p:blipFill>
          <a:blip r:embed="rId86" cstate="screen">
            <a:extLst>
              <a:ext uri="{28A0092B-C50C-407E-A947-70E740481C1C}">
                <a14:useLocalDpi xmlns:a14="http://schemas.microsoft.com/office/drawing/2010/main"/>
              </a:ext>
            </a:extLst>
          </a:blip>
          <a:srcRect/>
          <a:stretch>
            <a:fillRect/>
          </a:stretch>
        </p:blipFill>
        <p:spPr bwMode="auto">
          <a:xfrm>
            <a:off x="7108682" y="4536205"/>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146" name="Picture 122" descr="Image result for adult swim">
            <a:extLst>
              <a:ext uri="{FF2B5EF4-FFF2-40B4-BE49-F238E27FC236}">
                <a16:creationId xmlns:a16="http://schemas.microsoft.com/office/drawing/2014/main" id="{FB45C545-FFA1-4074-A05F-43780D03112C}"/>
              </a:ext>
            </a:extLst>
          </p:cNvPr>
          <p:cNvPicPr>
            <a:picLocks noChangeAspect="1" noChangeArrowheads="1"/>
          </p:cNvPicPr>
          <p:nvPr/>
        </p:nvPicPr>
        <p:blipFill>
          <a:blip r:embed="rId87" cstate="screen">
            <a:extLst>
              <a:ext uri="{28A0092B-C50C-407E-A947-70E740481C1C}">
                <a14:useLocalDpi xmlns:a14="http://schemas.microsoft.com/office/drawing/2010/main"/>
              </a:ext>
            </a:extLst>
          </a:blip>
          <a:srcRect/>
          <a:stretch>
            <a:fillRect/>
          </a:stretch>
        </p:blipFill>
        <p:spPr bwMode="auto">
          <a:xfrm>
            <a:off x="7573294" y="4567910"/>
            <a:ext cx="393022" cy="393022"/>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5B64599-B3AB-45A6-A300-05341D5E4B46}"/>
              </a:ext>
            </a:extLst>
          </p:cNvPr>
          <p:cNvPicPr>
            <a:picLocks noChangeAspect="1"/>
          </p:cNvPicPr>
          <p:nvPr/>
        </p:nvPicPr>
        <p:blipFill>
          <a:blip r:embed="rId88" cstate="screen">
            <a:extLst>
              <a:ext uri="{28A0092B-C50C-407E-A947-70E740481C1C}">
                <a14:useLocalDpi xmlns:a14="http://schemas.microsoft.com/office/drawing/2010/main"/>
              </a:ext>
            </a:extLst>
          </a:blip>
          <a:stretch>
            <a:fillRect/>
          </a:stretch>
        </p:blipFill>
        <p:spPr>
          <a:xfrm>
            <a:off x="8003680" y="4570816"/>
            <a:ext cx="408158" cy="394476"/>
          </a:xfrm>
          <a:prstGeom prst="rect">
            <a:avLst/>
          </a:prstGeom>
        </p:spPr>
      </p:pic>
      <p:pic>
        <p:nvPicPr>
          <p:cNvPr id="1148" name="Picture 124" descr="Image result for cartoon network app">
            <a:extLst>
              <a:ext uri="{FF2B5EF4-FFF2-40B4-BE49-F238E27FC236}">
                <a16:creationId xmlns:a16="http://schemas.microsoft.com/office/drawing/2014/main" id="{5D4150D0-5B5A-46E3-9412-B0FBBBA298AA}"/>
              </a:ext>
            </a:extLst>
          </p:cNvPr>
          <p:cNvPicPr>
            <a:picLocks noChangeAspect="1" noChangeArrowheads="1"/>
          </p:cNvPicPr>
          <p:nvPr/>
        </p:nvPicPr>
        <p:blipFill>
          <a:blip r:embed="rId89" cstate="screen">
            <a:extLst>
              <a:ext uri="{28A0092B-C50C-407E-A947-70E740481C1C}">
                <a14:useLocalDpi xmlns:a14="http://schemas.microsoft.com/office/drawing/2010/main"/>
              </a:ext>
            </a:extLst>
          </a:blip>
          <a:srcRect/>
          <a:stretch>
            <a:fillRect/>
          </a:stretch>
        </p:blipFill>
        <p:spPr bwMode="auto">
          <a:xfrm>
            <a:off x="739524" y="5074562"/>
            <a:ext cx="393582" cy="393582"/>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26" descr="Image result for CNN app">
            <a:extLst>
              <a:ext uri="{FF2B5EF4-FFF2-40B4-BE49-F238E27FC236}">
                <a16:creationId xmlns:a16="http://schemas.microsoft.com/office/drawing/2014/main" id="{FFC5AC23-E67C-4581-85A9-B5BBDD4A228A}"/>
              </a:ext>
            </a:extLst>
          </p:cNvPr>
          <p:cNvPicPr>
            <a:picLocks noChangeAspect="1" noChangeArrowheads="1"/>
          </p:cNvPicPr>
          <p:nvPr/>
        </p:nvPicPr>
        <p:blipFill>
          <a:blip r:embed="rId90" cstate="screen">
            <a:extLst>
              <a:ext uri="{28A0092B-C50C-407E-A947-70E740481C1C}">
                <a14:useLocalDpi xmlns:a14="http://schemas.microsoft.com/office/drawing/2010/main"/>
              </a:ext>
            </a:extLst>
          </a:blip>
          <a:srcRect/>
          <a:stretch>
            <a:fillRect/>
          </a:stretch>
        </p:blipFill>
        <p:spPr bwMode="auto">
          <a:xfrm>
            <a:off x="1166498" y="5051883"/>
            <a:ext cx="438940" cy="438940"/>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23FD1C6-CC46-4EF0-9CAA-DCB70CCA4A95}"/>
              </a:ext>
            </a:extLst>
          </p:cNvPr>
          <p:cNvPicPr>
            <a:picLocks noChangeAspect="1"/>
          </p:cNvPicPr>
          <p:nvPr/>
        </p:nvPicPr>
        <p:blipFill>
          <a:blip r:embed="rId91" cstate="screen">
            <a:extLst>
              <a:ext uri="{28A0092B-C50C-407E-A947-70E740481C1C}">
                <a14:useLocalDpi xmlns:a14="http://schemas.microsoft.com/office/drawing/2010/main"/>
              </a:ext>
            </a:extLst>
          </a:blip>
          <a:stretch>
            <a:fillRect/>
          </a:stretch>
        </p:blipFill>
        <p:spPr>
          <a:xfrm>
            <a:off x="1645096" y="5069108"/>
            <a:ext cx="405877" cy="399036"/>
          </a:xfrm>
          <a:prstGeom prst="rect">
            <a:avLst/>
          </a:prstGeom>
        </p:spPr>
      </p:pic>
      <p:pic>
        <p:nvPicPr>
          <p:cNvPr id="20" name="Picture 19">
            <a:extLst>
              <a:ext uri="{FF2B5EF4-FFF2-40B4-BE49-F238E27FC236}">
                <a16:creationId xmlns:a16="http://schemas.microsoft.com/office/drawing/2014/main" id="{8BFA6EDE-84AB-4C94-9BD0-CFA306D4B26C}"/>
              </a:ext>
            </a:extLst>
          </p:cNvPr>
          <p:cNvPicPr>
            <a:picLocks noChangeAspect="1"/>
          </p:cNvPicPr>
          <p:nvPr/>
        </p:nvPicPr>
        <p:blipFill>
          <a:blip r:embed="rId92" cstate="screen">
            <a:extLst>
              <a:ext uri="{28A0092B-C50C-407E-A947-70E740481C1C}">
                <a14:useLocalDpi xmlns:a14="http://schemas.microsoft.com/office/drawing/2010/main"/>
              </a:ext>
            </a:extLst>
          </a:blip>
          <a:stretch>
            <a:fillRect/>
          </a:stretch>
        </p:blipFill>
        <p:spPr>
          <a:xfrm>
            <a:off x="2105751" y="5064038"/>
            <a:ext cx="414839" cy="409176"/>
          </a:xfrm>
          <a:prstGeom prst="roundRect">
            <a:avLst/>
          </a:prstGeom>
        </p:spPr>
      </p:pic>
      <p:pic>
        <p:nvPicPr>
          <p:cNvPr id="1152" name="Picture 128" descr="Image result for watch TCM app logo">
            <a:extLst>
              <a:ext uri="{FF2B5EF4-FFF2-40B4-BE49-F238E27FC236}">
                <a16:creationId xmlns:a16="http://schemas.microsoft.com/office/drawing/2014/main" id="{DEC363A3-2D8A-40AF-B371-F7890A536B9F}"/>
              </a:ext>
            </a:extLst>
          </p:cNvPr>
          <p:cNvPicPr>
            <a:picLocks noChangeAspect="1" noChangeArrowheads="1"/>
          </p:cNvPicPr>
          <p:nvPr/>
        </p:nvPicPr>
        <p:blipFill>
          <a:blip r:embed="rId93" cstate="screen">
            <a:extLst>
              <a:ext uri="{28A0092B-C50C-407E-A947-70E740481C1C}">
                <a14:useLocalDpi xmlns:a14="http://schemas.microsoft.com/office/drawing/2010/main"/>
              </a:ext>
            </a:extLst>
          </a:blip>
          <a:srcRect/>
          <a:stretch>
            <a:fillRect/>
          </a:stretch>
        </p:blipFill>
        <p:spPr bwMode="auto">
          <a:xfrm>
            <a:off x="2574488" y="5058431"/>
            <a:ext cx="424749" cy="424749"/>
          </a:xfrm>
          <a:prstGeom prst="rect">
            <a:avLst/>
          </a:prstGeom>
          <a:noFill/>
          <a:extLst>
            <a:ext uri="{909E8E84-426E-40DD-AFC4-6F175D3DCCD1}">
              <a14:hiddenFill xmlns:a14="http://schemas.microsoft.com/office/drawing/2010/main">
                <a:solidFill>
                  <a:srgbClr val="FFFFFF"/>
                </a:solidFill>
              </a14:hiddenFill>
            </a:ext>
          </a:extLst>
        </p:spPr>
      </p:pic>
      <p:pic>
        <p:nvPicPr>
          <p:cNvPr id="1121" name="Picture 1120">
            <a:extLst>
              <a:ext uri="{FF2B5EF4-FFF2-40B4-BE49-F238E27FC236}">
                <a16:creationId xmlns:a16="http://schemas.microsoft.com/office/drawing/2014/main" id="{E623FCFE-263B-40AC-A484-43A434026C75}"/>
              </a:ext>
            </a:extLst>
          </p:cNvPr>
          <p:cNvPicPr>
            <a:picLocks noChangeAspect="1"/>
          </p:cNvPicPr>
          <p:nvPr/>
        </p:nvPicPr>
        <p:blipFill>
          <a:blip r:embed="rId94" cstate="screen">
            <a:extLst>
              <a:ext uri="{28A0092B-C50C-407E-A947-70E740481C1C}">
                <a14:useLocalDpi xmlns:a14="http://schemas.microsoft.com/office/drawing/2010/main"/>
              </a:ext>
            </a:extLst>
          </a:blip>
          <a:stretch>
            <a:fillRect/>
          </a:stretch>
        </p:blipFill>
        <p:spPr>
          <a:xfrm>
            <a:off x="3035799" y="5029854"/>
            <a:ext cx="448535" cy="451649"/>
          </a:xfrm>
          <a:prstGeom prst="roundRect">
            <a:avLst/>
          </a:prstGeom>
        </p:spPr>
      </p:pic>
      <p:pic>
        <p:nvPicPr>
          <p:cNvPr id="1154" name="Picture 130" descr="Image result for trutv app logo">
            <a:extLst>
              <a:ext uri="{FF2B5EF4-FFF2-40B4-BE49-F238E27FC236}">
                <a16:creationId xmlns:a16="http://schemas.microsoft.com/office/drawing/2014/main" id="{6F2A3082-E66C-47D7-B797-F5A2E59199F8}"/>
              </a:ext>
            </a:extLst>
          </p:cNvPr>
          <p:cNvPicPr>
            <a:picLocks noChangeAspect="1" noChangeArrowheads="1"/>
          </p:cNvPicPr>
          <p:nvPr/>
        </p:nvPicPr>
        <p:blipFill>
          <a:blip r:embed="rId95" cstate="screen">
            <a:extLst>
              <a:ext uri="{28A0092B-C50C-407E-A947-70E740481C1C}">
                <a14:useLocalDpi xmlns:a14="http://schemas.microsoft.com/office/drawing/2010/main"/>
              </a:ext>
            </a:extLst>
          </a:blip>
          <a:srcRect/>
          <a:stretch>
            <a:fillRect/>
          </a:stretch>
        </p:blipFill>
        <p:spPr bwMode="auto">
          <a:xfrm>
            <a:off x="3500802" y="5056754"/>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156" name="Picture 132" descr="Image result for univision now app logo">
            <a:extLst>
              <a:ext uri="{FF2B5EF4-FFF2-40B4-BE49-F238E27FC236}">
                <a16:creationId xmlns:a16="http://schemas.microsoft.com/office/drawing/2014/main" id="{34A1ED9C-62F9-4DD5-BFD8-9D8ADA6127B3}"/>
              </a:ext>
            </a:extLst>
          </p:cNvPr>
          <p:cNvPicPr>
            <a:picLocks noChangeAspect="1" noChangeArrowheads="1"/>
          </p:cNvPicPr>
          <p:nvPr/>
        </p:nvPicPr>
        <p:blipFill>
          <a:blip r:embed="rId96" cstate="screen">
            <a:extLst>
              <a:ext uri="{28A0092B-C50C-407E-A947-70E740481C1C}">
                <a14:useLocalDpi xmlns:a14="http://schemas.microsoft.com/office/drawing/2010/main"/>
              </a:ext>
            </a:extLst>
          </a:blip>
          <a:srcRect/>
          <a:stretch>
            <a:fillRect/>
          </a:stretch>
        </p:blipFill>
        <p:spPr bwMode="auto">
          <a:xfrm>
            <a:off x="3855479" y="5056754"/>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158" name="Picture 134" descr="Related image">
            <a:extLst>
              <a:ext uri="{FF2B5EF4-FFF2-40B4-BE49-F238E27FC236}">
                <a16:creationId xmlns:a16="http://schemas.microsoft.com/office/drawing/2014/main" id="{497D4B91-9AC4-4FA5-9457-48442229D35C}"/>
              </a:ext>
            </a:extLst>
          </p:cNvPr>
          <p:cNvPicPr>
            <a:picLocks noChangeAspect="1" noChangeArrowheads="1"/>
          </p:cNvPicPr>
          <p:nvPr/>
        </p:nvPicPr>
        <p:blipFill>
          <a:blip r:embed="rId97" cstate="screen">
            <a:extLst>
              <a:ext uri="{28A0092B-C50C-407E-A947-70E740481C1C}">
                <a14:useLocalDpi xmlns:a14="http://schemas.microsoft.com/office/drawing/2010/main"/>
              </a:ext>
            </a:extLst>
          </a:blip>
          <a:srcRect/>
          <a:stretch>
            <a:fillRect/>
          </a:stretch>
        </p:blipFill>
        <p:spPr bwMode="auto">
          <a:xfrm>
            <a:off x="4320555" y="5076019"/>
            <a:ext cx="416112" cy="416112"/>
          </a:xfrm>
          <a:prstGeom prst="roundRect">
            <a:avLst/>
          </a:prstGeom>
          <a:noFill/>
          <a:extLst>
            <a:ext uri="{909E8E84-426E-40DD-AFC4-6F175D3DCCD1}">
              <a14:hiddenFill xmlns:a14="http://schemas.microsoft.com/office/drawing/2010/main">
                <a:solidFill>
                  <a:srgbClr val="FFFFFF"/>
                </a:solidFill>
              </a14:hiddenFill>
            </a:ext>
          </a:extLst>
        </p:spPr>
      </p:pic>
      <p:pic>
        <p:nvPicPr>
          <p:cNvPr id="1160" name="Picture 136" descr="Image result for CMT app logo">
            <a:extLst>
              <a:ext uri="{FF2B5EF4-FFF2-40B4-BE49-F238E27FC236}">
                <a16:creationId xmlns:a16="http://schemas.microsoft.com/office/drawing/2014/main" id="{C89405DF-55D3-4E4D-BDAB-2AFA98A7E88E}"/>
              </a:ext>
            </a:extLst>
          </p:cNvPr>
          <p:cNvPicPr>
            <a:picLocks noChangeAspect="1" noChangeArrowheads="1"/>
          </p:cNvPicPr>
          <p:nvPr/>
        </p:nvPicPr>
        <p:blipFill>
          <a:blip r:embed="rId98" cstate="screen">
            <a:extLst>
              <a:ext uri="{28A0092B-C50C-407E-A947-70E740481C1C}">
                <a14:useLocalDpi xmlns:a14="http://schemas.microsoft.com/office/drawing/2010/main"/>
              </a:ext>
            </a:extLst>
          </a:blip>
          <a:srcRect/>
          <a:stretch>
            <a:fillRect/>
          </a:stretch>
        </p:blipFill>
        <p:spPr bwMode="auto">
          <a:xfrm>
            <a:off x="4775022" y="5082505"/>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162" name="Picture 138" descr="Related image">
            <a:extLst>
              <a:ext uri="{FF2B5EF4-FFF2-40B4-BE49-F238E27FC236}">
                <a16:creationId xmlns:a16="http://schemas.microsoft.com/office/drawing/2014/main" id="{5E81C8AB-B9E3-4ED4-AA8D-0150D61F1DF8}"/>
              </a:ext>
            </a:extLst>
          </p:cNvPr>
          <p:cNvPicPr>
            <a:picLocks noChangeAspect="1" noChangeArrowheads="1"/>
          </p:cNvPicPr>
          <p:nvPr/>
        </p:nvPicPr>
        <p:blipFill>
          <a:blip r:embed="rId99" cstate="screen">
            <a:extLst>
              <a:ext uri="{28A0092B-C50C-407E-A947-70E740481C1C}">
                <a14:useLocalDpi xmlns:a14="http://schemas.microsoft.com/office/drawing/2010/main"/>
              </a:ext>
            </a:extLst>
          </a:blip>
          <a:srcRect/>
          <a:stretch>
            <a:fillRect/>
          </a:stretch>
        </p:blipFill>
        <p:spPr bwMode="auto">
          <a:xfrm>
            <a:off x="5255626" y="5074562"/>
            <a:ext cx="416112" cy="416112"/>
          </a:xfrm>
          <a:prstGeom prst="roundRect">
            <a:avLst/>
          </a:prstGeom>
          <a:noFill/>
          <a:extLst>
            <a:ext uri="{909E8E84-426E-40DD-AFC4-6F175D3DCCD1}">
              <a14:hiddenFill xmlns:a14="http://schemas.microsoft.com/office/drawing/2010/main">
                <a:solidFill>
                  <a:srgbClr val="FFFFFF"/>
                </a:solidFill>
              </a14:hiddenFill>
            </a:ext>
          </a:extLst>
        </p:spPr>
      </p:pic>
      <p:pic>
        <p:nvPicPr>
          <p:cNvPr id="1164" name="Picture 140" descr="Image result for Logo tv app logo">
            <a:extLst>
              <a:ext uri="{FF2B5EF4-FFF2-40B4-BE49-F238E27FC236}">
                <a16:creationId xmlns:a16="http://schemas.microsoft.com/office/drawing/2014/main" id="{20448BC9-2799-4600-88E7-25812FC85506}"/>
              </a:ext>
            </a:extLst>
          </p:cNvPr>
          <p:cNvPicPr>
            <a:picLocks noChangeAspect="1" noChangeArrowheads="1"/>
          </p:cNvPicPr>
          <p:nvPr/>
        </p:nvPicPr>
        <p:blipFill>
          <a:blip r:embed="rId100" cstate="screen">
            <a:extLst>
              <a:ext uri="{28A0092B-C50C-407E-A947-70E740481C1C}">
                <a14:useLocalDpi xmlns:a14="http://schemas.microsoft.com/office/drawing/2010/main"/>
              </a:ext>
            </a:extLst>
          </a:blip>
          <a:srcRect/>
          <a:stretch>
            <a:fillRect/>
          </a:stretch>
        </p:blipFill>
        <p:spPr bwMode="auto">
          <a:xfrm>
            <a:off x="5734417" y="5061178"/>
            <a:ext cx="416112" cy="416112"/>
          </a:xfrm>
          <a:prstGeom prst="roundRect">
            <a:avLst/>
          </a:prstGeom>
          <a:noFill/>
          <a:extLst>
            <a:ext uri="{909E8E84-426E-40DD-AFC4-6F175D3DCCD1}">
              <a14:hiddenFill xmlns:a14="http://schemas.microsoft.com/office/drawing/2010/main">
                <a:solidFill>
                  <a:srgbClr val="FFFFFF"/>
                </a:solidFill>
              </a14:hiddenFill>
            </a:ext>
          </a:extLst>
        </p:spPr>
      </p:pic>
      <p:pic>
        <p:nvPicPr>
          <p:cNvPr id="1166" name="Picture 142" descr="Image result for mtv app logo">
            <a:extLst>
              <a:ext uri="{FF2B5EF4-FFF2-40B4-BE49-F238E27FC236}">
                <a16:creationId xmlns:a16="http://schemas.microsoft.com/office/drawing/2014/main" id="{DA5AD694-2D0C-4450-9B94-8BCC39C9B4EB}"/>
              </a:ext>
            </a:extLst>
          </p:cNvPr>
          <p:cNvPicPr>
            <a:picLocks noChangeAspect="1" noChangeArrowheads="1"/>
          </p:cNvPicPr>
          <p:nvPr/>
        </p:nvPicPr>
        <p:blipFill rotWithShape="1">
          <a:blip r:embed="rId101" cstate="screen">
            <a:extLst>
              <a:ext uri="{28A0092B-C50C-407E-A947-70E740481C1C}">
                <a14:useLocalDpi xmlns:a14="http://schemas.microsoft.com/office/drawing/2010/main"/>
              </a:ext>
            </a:extLst>
          </a:blip>
          <a:srcRect l="15947" r="10063"/>
          <a:stretch/>
        </p:blipFill>
        <p:spPr bwMode="auto">
          <a:xfrm>
            <a:off x="6155584" y="5064038"/>
            <a:ext cx="467224" cy="423333"/>
          </a:xfrm>
          <a:prstGeom prst="roundRect">
            <a:avLst/>
          </a:prstGeom>
          <a:noFill/>
          <a:extLst>
            <a:ext uri="{909E8E84-426E-40DD-AFC4-6F175D3DCCD1}">
              <a14:hiddenFill xmlns:a14="http://schemas.microsoft.com/office/drawing/2010/main">
                <a:solidFill>
                  <a:srgbClr val="FFFFFF"/>
                </a:solidFill>
              </a14:hiddenFill>
            </a:ext>
          </a:extLst>
        </p:spPr>
      </p:pic>
      <p:pic>
        <p:nvPicPr>
          <p:cNvPr id="1168" name="Picture 144" descr="Related image">
            <a:extLst>
              <a:ext uri="{FF2B5EF4-FFF2-40B4-BE49-F238E27FC236}">
                <a16:creationId xmlns:a16="http://schemas.microsoft.com/office/drawing/2014/main" id="{1592B190-14F3-4B19-A82A-1B1F63E6363C}"/>
              </a:ext>
            </a:extLst>
          </p:cNvPr>
          <p:cNvPicPr>
            <a:picLocks noChangeAspect="1" noChangeArrowheads="1"/>
          </p:cNvPicPr>
          <p:nvPr/>
        </p:nvPicPr>
        <p:blipFill>
          <a:blip r:embed="rId102" cstate="screen">
            <a:extLst>
              <a:ext uri="{28A0092B-C50C-407E-A947-70E740481C1C}">
                <a14:useLocalDpi xmlns:a14="http://schemas.microsoft.com/office/drawing/2010/main"/>
              </a:ext>
            </a:extLst>
          </a:blip>
          <a:srcRect/>
          <a:stretch>
            <a:fillRect/>
          </a:stretch>
        </p:blipFill>
        <p:spPr bwMode="auto">
          <a:xfrm>
            <a:off x="6625025" y="5067253"/>
            <a:ext cx="393022" cy="393022"/>
          </a:xfrm>
          <a:prstGeom prst="roundRect">
            <a:avLst/>
          </a:prstGeom>
          <a:noFill/>
          <a:extLst>
            <a:ext uri="{909E8E84-426E-40DD-AFC4-6F175D3DCCD1}">
              <a14:hiddenFill xmlns:a14="http://schemas.microsoft.com/office/drawing/2010/main">
                <a:solidFill>
                  <a:srgbClr val="FFFFFF"/>
                </a:solidFill>
              </a14:hiddenFill>
            </a:ext>
          </a:extLst>
        </p:spPr>
      </p:pic>
      <p:pic>
        <p:nvPicPr>
          <p:cNvPr id="1174" name="Picture 150" descr="Image result for nickelodeon jr app logo">
            <a:extLst>
              <a:ext uri="{FF2B5EF4-FFF2-40B4-BE49-F238E27FC236}">
                <a16:creationId xmlns:a16="http://schemas.microsoft.com/office/drawing/2014/main" id="{6A536040-54FB-44CD-B904-0E6DB4B97CC3}"/>
              </a:ext>
            </a:extLst>
          </p:cNvPr>
          <p:cNvPicPr>
            <a:picLocks noChangeAspect="1" noChangeArrowheads="1"/>
          </p:cNvPicPr>
          <p:nvPr/>
        </p:nvPicPr>
        <p:blipFill>
          <a:blip r:embed="rId103" cstate="screen">
            <a:extLst>
              <a:ext uri="{28A0092B-C50C-407E-A947-70E740481C1C}">
                <a14:useLocalDpi xmlns:a14="http://schemas.microsoft.com/office/drawing/2010/main"/>
              </a:ext>
            </a:extLst>
          </a:blip>
          <a:srcRect/>
          <a:stretch>
            <a:fillRect/>
          </a:stretch>
        </p:blipFill>
        <p:spPr bwMode="auto">
          <a:xfrm>
            <a:off x="7052041" y="5012941"/>
            <a:ext cx="501645" cy="501645"/>
          </a:xfrm>
          <a:prstGeom prst="roundRect">
            <a:avLst/>
          </a:prstGeom>
          <a:noFill/>
          <a:extLst>
            <a:ext uri="{909E8E84-426E-40DD-AFC4-6F175D3DCCD1}">
              <a14:hiddenFill xmlns:a14="http://schemas.microsoft.com/office/drawing/2010/main">
                <a:solidFill>
                  <a:srgbClr val="FFFFFF"/>
                </a:solidFill>
              </a14:hiddenFill>
            </a:ext>
          </a:extLst>
        </p:spPr>
      </p:pic>
      <p:pic>
        <p:nvPicPr>
          <p:cNvPr id="1176" name="Picture 152" descr="Related image">
            <a:extLst>
              <a:ext uri="{FF2B5EF4-FFF2-40B4-BE49-F238E27FC236}">
                <a16:creationId xmlns:a16="http://schemas.microsoft.com/office/drawing/2014/main" id="{6D78B738-20AB-484E-BE6D-9DDDE01BED78}"/>
              </a:ext>
            </a:extLst>
          </p:cNvPr>
          <p:cNvPicPr>
            <a:picLocks noChangeAspect="1" noChangeArrowheads="1"/>
          </p:cNvPicPr>
          <p:nvPr/>
        </p:nvPicPr>
        <p:blipFill>
          <a:blip r:embed="rId104" cstate="screen">
            <a:extLst>
              <a:ext uri="{28A0092B-C50C-407E-A947-70E740481C1C}">
                <a14:useLocalDpi xmlns:a14="http://schemas.microsoft.com/office/drawing/2010/main"/>
              </a:ext>
            </a:extLst>
          </a:blip>
          <a:srcRect/>
          <a:stretch>
            <a:fillRect/>
          </a:stretch>
        </p:blipFill>
        <p:spPr bwMode="auto">
          <a:xfrm>
            <a:off x="7611053" y="5089837"/>
            <a:ext cx="424749" cy="424749"/>
          </a:xfrm>
          <a:prstGeom prst="roundRect">
            <a:avLst/>
          </a:prstGeom>
          <a:noFill/>
          <a:extLst>
            <a:ext uri="{909E8E84-426E-40DD-AFC4-6F175D3DCCD1}">
              <a14:hiddenFill xmlns:a14="http://schemas.microsoft.com/office/drawing/2010/main">
                <a:solidFill>
                  <a:srgbClr val="FFFFFF"/>
                </a:solidFill>
              </a14:hiddenFill>
            </a:ext>
          </a:extLst>
        </p:spPr>
      </p:pic>
      <p:pic>
        <p:nvPicPr>
          <p:cNvPr id="1178" name="Picture 154" descr="Image result for VH1 app logo">
            <a:extLst>
              <a:ext uri="{FF2B5EF4-FFF2-40B4-BE49-F238E27FC236}">
                <a16:creationId xmlns:a16="http://schemas.microsoft.com/office/drawing/2014/main" id="{64B2E8E2-DF88-47D1-8BAF-788A7702DEAA}"/>
              </a:ext>
            </a:extLst>
          </p:cNvPr>
          <p:cNvPicPr>
            <a:picLocks noChangeAspect="1" noChangeArrowheads="1"/>
          </p:cNvPicPr>
          <p:nvPr/>
        </p:nvPicPr>
        <p:blipFill rotWithShape="1">
          <a:blip r:embed="rId105" cstate="screen">
            <a:extLst>
              <a:ext uri="{28A0092B-C50C-407E-A947-70E740481C1C}">
                <a14:useLocalDpi xmlns:a14="http://schemas.microsoft.com/office/drawing/2010/main"/>
              </a:ext>
            </a:extLst>
          </a:blip>
          <a:srcRect/>
          <a:stretch/>
        </p:blipFill>
        <p:spPr bwMode="auto">
          <a:xfrm>
            <a:off x="8081533" y="5074562"/>
            <a:ext cx="380355" cy="405442"/>
          </a:xfrm>
          <a:prstGeom prst="round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CBS sports app logo"/>
          <p:cNvPicPr>
            <a:picLocks noChangeAspect="1" noChangeArrowheads="1"/>
          </p:cNvPicPr>
          <p:nvPr/>
        </p:nvPicPr>
        <p:blipFill>
          <a:blip r:embed="rId106"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2031333" y="2606682"/>
            <a:ext cx="386135" cy="386135"/>
          </a:xfrm>
          <a:prstGeom prst="rect">
            <a:avLst/>
          </a:prstGeom>
          <a:noFill/>
          <a:extLst>
            <a:ext uri="{909E8E84-426E-40DD-AFC4-6F175D3DCCD1}">
              <a14:hiddenFill xmlns:a14="http://schemas.microsoft.com/office/drawing/2010/main">
                <a:solidFill>
                  <a:srgbClr val="FFFFFF"/>
                </a:solidFill>
              </a14:hiddenFill>
            </a:ext>
          </a:extLst>
        </p:spPr>
      </p:pic>
      <p:sp>
        <p:nvSpPr>
          <p:cNvPr id="109" name="Text Placeholder 4">
            <a:extLst>
              <a:ext uri="{FF2B5EF4-FFF2-40B4-BE49-F238E27FC236}">
                <a16:creationId xmlns:a16="http://schemas.microsoft.com/office/drawing/2014/main" id="{3ECE8907-B9D5-43BF-AF3C-CA752E771141}"/>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19336077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36" y="460183"/>
            <a:ext cx="8805334" cy="442934"/>
          </a:xfrm>
        </p:spPr>
        <p:txBody>
          <a:bodyPr/>
          <a:lstStyle/>
          <a:p>
            <a:r>
              <a:rPr lang="en-US" dirty="0" err="1">
                <a:solidFill>
                  <a:schemeClr val="tx1"/>
                </a:solidFill>
              </a:rPr>
              <a:t>TubeMogul</a:t>
            </a:r>
            <a:endParaRPr lang="en-US" dirty="0">
              <a:solidFill>
                <a:schemeClr val="tx1"/>
              </a:solidFill>
            </a:endParaRPr>
          </a:p>
        </p:txBody>
      </p:sp>
      <p:pic>
        <p:nvPicPr>
          <p:cNvPr id="3" name="Picture 2">
            <a:extLst>
              <a:ext uri="{FF2B5EF4-FFF2-40B4-BE49-F238E27FC236}">
                <a16:creationId xmlns:a16="http://schemas.microsoft.com/office/drawing/2014/main" id="{169A2395-8FD2-4B5A-A1B6-40E8DCE30F0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73388" y="489657"/>
            <a:ext cx="1439948" cy="383986"/>
          </a:xfrm>
          <a:prstGeom prst="rect">
            <a:avLst/>
          </a:prstGeom>
          <a:noFill/>
          <a:ln>
            <a:noFill/>
          </a:ln>
        </p:spPr>
      </p:pic>
      <p:pic>
        <p:nvPicPr>
          <p:cNvPr id="4" name="Picture 3">
            <a:extLst>
              <a:ext uri="{FF2B5EF4-FFF2-40B4-BE49-F238E27FC236}">
                <a16:creationId xmlns:a16="http://schemas.microsoft.com/office/drawing/2014/main" id="{2A84C76E-9848-477C-A244-5CE5172144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846" y="1082360"/>
            <a:ext cx="4704538" cy="892517"/>
          </a:xfrm>
          <a:prstGeom prst="rect">
            <a:avLst/>
          </a:prstGeom>
          <a:ln>
            <a:solidFill>
              <a:schemeClr val="tx1"/>
            </a:solidFill>
          </a:ln>
        </p:spPr>
      </p:pic>
      <p:sp>
        <p:nvSpPr>
          <p:cNvPr id="5" name="TextBox 4">
            <a:extLst>
              <a:ext uri="{FF2B5EF4-FFF2-40B4-BE49-F238E27FC236}">
                <a16:creationId xmlns:a16="http://schemas.microsoft.com/office/drawing/2014/main" id="{90A68467-359B-4225-A93A-2BE15108EC0E}"/>
              </a:ext>
            </a:extLst>
          </p:cNvPr>
          <p:cNvSpPr txBox="1"/>
          <p:nvPr/>
        </p:nvSpPr>
        <p:spPr>
          <a:xfrm>
            <a:off x="5080566" y="1218109"/>
            <a:ext cx="3232160" cy="686775"/>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2006</a:t>
            </a:r>
          </a:p>
          <a:p>
            <a:r>
              <a:rPr lang="en-US" sz="1200" b="1" dirty="0"/>
              <a:t>Headquarters: </a:t>
            </a:r>
            <a:r>
              <a:rPr lang="en-US" sz="1200" dirty="0"/>
              <a:t>Emeryville, CA</a:t>
            </a:r>
            <a:endParaRPr lang="en-US" sz="1200" b="1" dirty="0"/>
          </a:p>
          <a:p>
            <a:r>
              <a:rPr lang="en-US" sz="1200" b="1" dirty="0"/>
              <a:t>Website: </a:t>
            </a:r>
            <a:r>
              <a:rPr lang="en-US" sz="1200" dirty="0">
                <a:hlinkClick r:id="rId4"/>
              </a:rPr>
              <a:t>www.TubeMogul.com</a:t>
            </a:r>
            <a:endParaRPr lang="en-US" sz="1200" dirty="0"/>
          </a:p>
          <a:p>
            <a:endParaRPr lang="en-US" sz="1200" dirty="0"/>
          </a:p>
        </p:txBody>
      </p:sp>
      <p:pic>
        <p:nvPicPr>
          <p:cNvPr id="409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9676" y="2110626"/>
            <a:ext cx="4603448" cy="23328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33860" y="2097900"/>
            <a:ext cx="2990464" cy="31282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5493" y="5409016"/>
            <a:ext cx="8392896" cy="4838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B312E25D-2813-4505-8A81-AB8A32867BAE}"/>
              </a:ext>
            </a:extLst>
          </p:cNvPr>
          <p:cNvSpPr txBox="1"/>
          <p:nvPr/>
        </p:nvSpPr>
        <p:spPr>
          <a:xfrm>
            <a:off x="728846" y="832046"/>
            <a:ext cx="1809105" cy="246221"/>
          </a:xfrm>
          <a:prstGeom prst="rect">
            <a:avLst/>
          </a:prstGeom>
        </p:spPr>
        <p:txBody>
          <a:bodyPr wrap="square" rtlCol="0">
            <a:spAutoFit/>
          </a:bodyPr>
          <a:lstStyle>
            <a:defPPr>
              <a:defRPr lang="en-US"/>
            </a:defPPr>
            <a:lvl1pPr algn="ctr">
              <a:defRPr sz="1300"/>
            </a:lvl1pPr>
          </a:lstStyle>
          <a:p>
            <a:pPr algn="l"/>
            <a:r>
              <a:rPr lang="en-US" sz="1000" b="1" u="sng" dirty="0" err="1"/>
              <a:t>TubeMogul</a:t>
            </a:r>
            <a:r>
              <a:rPr lang="en-US" sz="1000" b="1" u="sng" dirty="0"/>
              <a:t> Positioning</a:t>
            </a:r>
          </a:p>
        </p:txBody>
      </p:sp>
      <p:sp>
        <p:nvSpPr>
          <p:cNvPr id="10" name="TextBox 9">
            <a:extLst>
              <a:ext uri="{FF2B5EF4-FFF2-40B4-BE49-F238E27FC236}">
                <a16:creationId xmlns:a16="http://schemas.microsoft.com/office/drawing/2014/main" id="{C75D74A1-3624-4D78-86E8-B9A293A826D3}"/>
              </a:ext>
            </a:extLst>
          </p:cNvPr>
          <p:cNvSpPr txBox="1"/>
          <p:nvPr/>
        </p:nvSpPr>
        <p:spPr>
          <a:xfrm>
            <a:off x="127916" y="6591806"/>
            <a:ext cx="6710641" cy="215444"/>
          </a:xfrm>
          <a:prstGeom prst="rect">
            <a:avLst/>
          </a:prstGeom>
        </p:spPr>
        <p:txBody>
          <a:bodyPr wrap="square" rtlCol="0">
            <a:spAutoFit/>
          </a:bodyPr>
          <a:lstStyle/>
          <a:p>
            <a:r>
              <a:rPr lang="en-US" sz="800" dirty="0"/>
              <a:t>Positioning, platform and revenue detail based on company data. </a:t>
            </a:r>
          </a:p>
        </p:txBody>
      </p:sp>
      <p:sp>
        <p:nvSpPr>
          <p:cNvPr id="11" name="Text Placeholder 4">
            <a:extLst>
              <a:ext uri="{FF2B5EF4-FFF2-40B4-BE49-F238E27FC236}">
                <a16:creationId xmlns:a16="http://schemas.microsoft.com/office/drawing/2014/main" id="{1EC2F0BC-C7FF-485B-B619-D873FD04C599}"/>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9170570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5A7379-D4A5-4256-A41F-130A157793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3528" y="1344242"/>
            <a:ext cx="5161550" cy="2206105"/>
          </a:xfrm>
          <a:prstGeom prst="rect">
            <a:avLst/>
          </a:prstGeom>
          <a:ln>
            <a:solidFill>
              <a:schemeClr val="tx1"/>
            </a:solidFill>
          </a:ln>
        </p:spPr>
      </p:pic>
      <p:sp>
        <p:nvSpPr>
          <p:cNvPr id="2" name="Title 1"/>
          <p:cNvSpPr>
            <a:spLocks noGrp="1"/>
          </p:cNvSpPr>
          <p:nvPr>
            <p:ph type="ctrTitle"/>
          </p:nvPr>
        </p:nvSpPr>
        <p:spPr>
          <a:xfrm>
            <a:off x="161636" y="464439"/>
            <a:ext cx="8805334" cy="442934"/>
          </a:xfrm>
        </p:spPr>
        <p:txBody>
          <a:bodyPr/>
          <a:lstStyle/>
          <a:p>
            <a:r>
              <a:rPr lang="en-US" dirty="0" err="1">
                <a:solidFill>
                  <a:schemeClr val="tx1"/>
                </a:solidFill>
              </a:rPr>
              <a:t>Innovid</a:t>
            </a:r>
            <a:endParaRPr lang="en-US" dirty="0">
              <a:solidFill>
                <a:schemeClr val="tx1"/>
              </a:solidFill>
            </a:endParaRPr>
          </a:p>
        </p:txBody>
      </p:sp>
      <p:pic>
        <p:nvPicPr>
          <p:cNvPr id="3" name="Picture 2">
            <a:extLst>
              <a:ext uri="{FF2B5EF4-FFF2-40B4-BE49-F238E27FC236}">
                <a16:creationId xmlns:a16="http://schemas.microsoft.com/office/drawing/2014/main" id="{EDAE8D58-4F4D-4309-A763-E72FAC7DEA78}"/>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235749" y="478533"/>
            <a:ext cx="1731221" cy="414747"/>
          </a:xfrm>
          <a:prstGeom prst="rect">
            <a:avLst/>
          </a:prstGeom>
          <a:noFill/>
          <a:ln>
            <a:noFill/>
          </a:ln>
        </p:spPr>
      </p:pic>
      <p:sp>
        <p:nvSpPr>
          <p:cNvPr id="4" name="TextBox 3">
            <a:extLst>
              <a:ext uri="{FF2B5EF4-FFF2-40B4-BE49-F238E27FC236}">
                <a16:creationId xmlns:a16="http://schemas.microsoft.com/office/drawing/2014/main" id="{737CADE0-3735-4E33-B100-25C1ED35A554}"/>
              </a:ext>
            </a:extLst>
          </p:cNvPr>
          <p:cNvSpPr txBox="1"/>
          <p:nvPr/>
        </p:nvSpPr>
        <p:spPr>
          <a:xfrm>
            <a:off x="2955920" y="3550347"/>
            <a:ext cx="3232160" cy="624341"/>
          </a:xfrm>
          <a:prstGeom prst="rect">
            <a:avLst/>
          </a:prstGeom>
        </p:spPr>
        <p:txBody>
          <a:bodyPr wrap="square" rtlCol="0">
            <a:spAutoFit/>
          </a:bodyPr>
          <a:lstStyle>
            <a:defPPr>
              <a:defRPr lang="en-US"/>
            </a:defPPr>
            <a:lvl1pPr algn="ctr">
              <a:defRPr sz="1300"/>
            </a:lvl1pPr>
          </a:lstStyle>
          <a:p>
            <a:r>
              <a:rPr lang="en-US" sz="1200" b="1" dirty="0"/>
              <a:t>Founded: </a:t>
            </a:r>
            <a:r>
              <a:rPr lang="en-US" sz="1200" dirty="0"/>
              <a:t>2007</a:t>
            </a:r>
          </a:p>
          <a:p>
            <a:r>
              <a:rPr lang="en-US" sz="1200" b="1" dirty="0"/>
              <a:t>Headquarters: </a:t>
            </a:r>
            <a:r>
              <a:rPr lang="en-US" sz="1200" dirty="0"/>
              <a:t>New York, NY</a:t>
            </a:r>
            <a:endParaRPr lang="en-US" sz="1200" b="1" dirty="0"/>
          </a:p>
          <a:p>
            <a:r>
              <a:rPr lang="en-US" sz="1200" b="1" dirty="0"/>
              <a:t>Website: </a:t>
            </a:r>
            <a:r>
              <a:rPr lang="en-US" sz="1200" dirty="0">
                <a:hlinkClick r:id="rId4"/>
              </a:rPr>
              <a:t>www.Innovid.com</a:t>
            </a:r>
            <a:endParaRPr lang="en-US" sz="1200" dirty="0"/>
          </a:p>
          <a:p>
            <a:endParaRPr lang="en-US" sz="1200" dirty="0"/>
          </a:p>
        </p:txBody>
      </p:sp>
      <p:pic>
        <p:nvPicPr>
          <p:cNvPr id="5122"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2965" y="4311814"/>
            <a:ext cx="4190205" cy="13152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27865" y="4311814"/>
            <a:ext cx="4002999" cy="131527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a:extLst>
              <a:ext uri="{FF2B5EF4-FFF2-40B4-BE49-F238E27FC236}">
                <a16:creationId xmlns:a16="http://schemas.microsoft.com/office/drawing/2014/main" id="{46428E21-1DC6-4690-8CF0-51342E63A73A}"/>
              </a:ext>
            </a:extLst>
          </p:cNvPr>
          <p:cNvSpPr txBox="1"/>
          <p:nvPr/>
        </p:nvSpPr>
        <p:spPr>
          <a:xfrm>
            <a:off x="1983528" y="1084005"/>
            <a:ext cx="1809105" cy="246221"/>
          </a:xfrm>
          <a:prstGeom prst="rect">
            <a:avLst/>
          </a:prstGeom>
        </p:spPr>
        <p:txBody>
          <a:bodyPr wrap="square" rtlCol="0">
            <a:spAutoFit/>
          </a:bodyPr>
          <a:lstStyle>
            <a:defPPr>
              <a:defRPr lang="en-US"/>
            </a:defPPr>
            <a:lvl1pPr algn="ctr">
              <a:defRPr sz="1300"/>
            </a:lvl1pPr>
          </a:lstStyle>
          <a:p>
            <a:pPr algn="l"/>
            <a:r>
              <a:rPr lang="en-US" sz="1000" b="1" u="sng" dirty="0" err="1"/>
              <a:t>Innovid</a:t>
            </a:r>
            <a:r>
              <a:rPr lang="en-US" sz="1000" b="1" u="sng" dirty="0"/>
              <a:t> Positioning</a:t>
            </a:r>
          </a:p>
        </p:txBody>
      </p:sp>
      <p:sp>
        <p:nvSpPr>
          <p:cNvPr id="9" name="TextBox 8">
            <a:extLst>
              <a:ext uri="{FF2B5EF4-FFF2-40B4-BE49-F238E27FC236}">
                <a16:creationId xmlns:a16="http://schemas.microsoft.com/office/drawing/2014/main" id="{2828C18D-6129-482F-B7B4-DF2C239746FE}"/>
              </a:ext>
            </a:extLst>
          </p:cNvPr>
          <p:cNvSpPr txBox="1"/>
          <p:nvPr/>
        </p:nvSpPr>
        <p:spPr>
          <a:xfrm>
            <a:off x="452965" y="4051577"/>
            <a:ext cx="1809105" cy="246221"/>
          </a:xfrm>
          <a:prstGeom prst="rect">
            <a:avLst/>
          </a:prstGeom>
        </p:spPr>
        <p:txBody>
          <a:bodyPr wrap="square" rtlCol="0">
            <a:spAutoFit/>
          </a:bodyPr>
          <a:lstStyle>
            <a:defPPr>
              <a:defRPr lang="en-US"/>
            </a:defPPr>
            <a:lvl1pPr algn="ctr">
              <a:defRPr sz="1300"/>
            </a:lvl1pPr>
          </a:lstStyle>
          <a:p>
            <a:pPr algn="l"/>
            <a:r>
              <a:rPr lang="en-US" sz="1000" b="1" u="sng" dirty="0"/>
              <a:t>Data Partners</a:t>
            </a:r>
          </a:p>
        </p:txBody>
      </p:sp>
      <p:sp>
        <p:nvSpPr>
          <p:cNvPr id="10" name="TextBox 9">
            <a:extLst>
              <a:ext uri="{FF2B5EF4-FFF2-40B4-BE49-F238E27FC236}">
                <a16:creationId xmlns:a16="http://schemas.microsoft.com/office/drawing/2014/main" id="{B660C076-8CCC-40A0-82D0-FA6E83C57179}"/>
              </a:ext>
            </a:extLst>
          </p:cNvPr>
          <p:cNvSpPr txBox="1"/>
          <p:nvPr/>
        </p:nvSpPr>
        <p:spPr>
          <a:xfrm>
            <a:off x="127916" y="6591806"/>
            <a:ext cx="6710641" cy="215444"/>
          </a:xfrm>
          <a:prstGeom prst="rect">
            <a:avLst/>
          </a:prstGeom>
        </p:spPr>
        <p:txBody>
          <a:bodyPr wrap="square" rtlCol="0">
            <a:spAutoFit/>
          </a:bodyPr>
          <a:lstStyle/>
          <a:p>
            <a:r>
              <a:rPr lang="en-US" sz="800" dirty="0"/>
              <a:t>Positioning, partnerships and product detail based on company data. </a:t>
            </a:r>
          </a:p>
        </p:txBody>
      </p:sp>
      <p:sp>
        <p:nvSpPr>
          <p:cNvPr id="11" name="Text Placeholder 4">
            <a:extLst>
              <a:ext uri="{FF2B5EF4-FFF2-40B4-BE49-F238E27FC236}">
                <a16:creationId xmlns:a16="http://schemas.microsoft.com/office/drawing/2014/main" id="{90B8EDCC-CB7E-47A6-BBD4-45DDD8200B1D}"/>
              </a:ext>
            </a:extLst>
          </p:cNvPr>
          <p:cNvSpPr txBox="1">
            <a:spLocks/>
          </p:cNvSpPr>
          <p:nvPr/>
        </p:nvSpPr>
        <p:spPr>
          <a:xfrm>
            <a:off x="329140" y="6189666"/>
            <a:ext cx="5279807" cy="431798"/>
          </a:xfrm>
          <a:prstGeom prst="rect">
            <a:avLst/>
          </a:prstGeom>
        </p:spPr>
        <p:txBody>
          <a:bodyPr vert="horz"/>
          <a:lstStyle>
            <a:lvl1pPr indent="0">
              <a:spcBef>
                <a:spcPct val="20000"/>
              </a:spcBef>
              <a:buFont typeface="Arial"/>
              <a:buNone/>
              <a:defRPr sz="1100" cap="all" baseline="0"/>
            </a:lvl1pPr>
            <a:lvl2pPr indent="0">
              <a:spcBef>
                <a:spcPct val="20000"/>
              </a:spcBef>
              <a:buFont typeface="Arial"/>
              <a:buNone/>
              <a:defRPr sz="2800"/>
            </a:lvl2pPr>
            <a:lvl3pPr indent="0">
              <a:spcBef>
                <a:spcPct val="20000"/>
              </a:spcBef>
              <a:buFont typeface="Arial"/>
              <a:buNone/>
              <a:defRPr sz="2400"/>
            </a:lvl3pPr>
            <a:lvl4pPr indent="0">
              <a:spcBef>
                <a:spcPct val="20000"/>
              </a:spcBef>
              <a:buFont typeface="Arial"/>
              <a:buNone/>
              <a:defRPr sz="2000"/>
            </a:lvl4pPr>
            <a:lvl5pPr indent="0">
              <a:spcBef>
                <a:spcPct val="20000"/>
              </a:spcBef>
              <a:buFont typeface="Arial"/>
              <a:buNone/>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dirty="0">
                <a:solidFill>
                  <a:prstClr val="black"/>
                </a:solidFill>
              </a:rPr>
              <a:t>VAB: The competitive Ad-Supported OTT Directory</a:t>
            </a:r>
          </a:p>
        </p:txBody>
      </p:sp>
    </p:spTree>
    <p:extLst>
      <p:ext uri="{BB962C8B-B14F-4D97-AF65-F5344CB8AC3E}">
        <p14:creationId xmlns:p14="http://schemas.microsoft.com/office/powerpoint/2010/main" val="35798104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422478" y="2268299"/>
            <a:ext cx="6135490" cy="964043"/>
          </a:xfrm>
        </p:spPr>
        <p:txBody>
          <a:bodyPr/>
          <a:lstStyle/>
          <a:p>
            <a:pPr>
              <a:lnSpc>
                <a:spcPts val="2000"/>
              </a:lnSpc>
            </a:pPr>
            <a:r>
              <a:rPr lang="en-US" sz="1500" b="0" dirty="0">
                <a:solidFill>
                  <a:schemeClr val="tx1"/>
                </a:solidFill>
                <a:cs typeface="Trebuchet MS"/>
              </a:rPr>
              <a:t>For More Information Visit Us Online</a:t>
            </a:r>
          </a:p>
          <a:p>
            <a:pPr>
              <a:lnSpc>
                <a:spcPts val="2000"/>
              </a:lnSpc>
            </a:pPr>
            <a:r>
              <a:rPr lang="en-US" sz="1800" dirty="0" err="1">
                <a:solidFill>
                  <a:srgbClr val="3682B4"/>
                </a:solidFill>
                <a:cs typeface="Trebuchet MS"/>
              </a:rPr>
              <a:t>TheVAB.com</a:t>
            </a:r>
            <a:endParaRPr lang="en-US" sz="1800" dirty="0">
              <a:solidFill>
                <a:srgbClr val="3682B4"/>
              </a:solidFill>
              <a:cs typeface="Trebuchet MS"/>
            </a:endParaRPr>
          </a:p>
          <a:p>
            <a:pPr>
              <a:lnSpc>
                <a:spcPts val="2000"/>
              </a:lnSpc>
            </a:pPr>
            <a:endParaRPr lang="en-US" sz="2500" dirty="0">
              <a:solidFill>
                <a:srgbClr val="3682B4"/>
              </a:solidFill>
            </a:endParaRPr>
          </a:p>
          <a:p>
            <a:pPr>
              <a:lnSpc>
                <a:spcPts val="2000"/>
              </a:lnSpc>
            </a:pPr>
            <a:endParaRPr lang="en-US" sz="2500" dirty="0">
              <a:solidFill>
                <a:srgbClr val="3682B4"/>
              </a:solidFill>
            </a:endParaRPr>
          </a:p>
        </p:txBody>
      </p:sp>
      <p:sp>
        <p:nvSpPr>
          <p:cNvPr id="4" name="Text Placeholder 2"/>
          <p:cNvSpPr>
            <a:spLocks noGrp="1"/>
          </p:cNvSpPr>
          <p:nvPr>
            <p:ph type="body" sz="quarter" idx="11"/>
          </p:nvPr>
        </p:nvSpPr>
        <p:spPr>
          <a:xfrm>
            <a:off x="4422478" y="3530596"/>
            <a:ext cx="6135490" cy="964043"/>
          </a:xfrm>
        </p:spPr>
        <p:txBody>
          <a:bodyPr/>
          <a:lstStyle/>
          <a:p>
            <a:pPr>
              <a:lnSpc>
                <a:spcPts val="2000"/>
              </a:lnSpc>
            </a:pPr>
            <a:r>
              <a:rPr lang="en-US" sz="1500" b="0" dirty="0">
                <a:solidFill>
                  <a:srgbClr val="000000"/>
                </a:solidFill>
                <a:cs typeface="Trebuchet MS"/>
              </a:rPr>
              <a:t>Follow us: </a:t>
            </a:r>
            <a:r>
              <a:rPr lang="en-US" sz="1500" b="0" dirty="0">
                <a:solidFill>
                  <a:schemeClr val="tx1"/>
                </a:solidFill>
                <a:cs typeface="Trebuchet MS"/>
              </a:rPr>
              <a:t> </a:t>
            </a:r>
          </a:p>
          <a:p>
            <a:pPr>
              <a:lnSpc>
                <a:spcPts val="2000"/>
              </a:lnSpc>
            </a:pPr>
            <a:r>
              <a:rPr lang="en-US" sz="1800" dirty="0">
                <a:solidFill>
                  <a:srgbClr val="3682B4"/>
                </a:solidFill>
                <a:cs typeface="Trebuchet MS"/>
              </a:rPr>
              <a:t>@</a:t>
            </a:r>
            <a:r>
              <a:rPr lang="en-US" sz="1800" dirty="0" err="1">
                <a:solidFill>
                  <a:srgbClr val="3682B4"/>
                </a:solidFill>
                <a:cs typeface="Trebuchet MS"/>
              </a:rPr>
              <a:t>VideoAdBureau</a:t>
            </a:r>
            <a:endParaRPr lang="en-US" sz="1800" dirty="0">
              <a:solidFill>
                <a:srgbClr val="3682B4"/>
              </a:solidFill>
            </a:endParaRPr>
          </a:p>
          <a:p>
            <a:pPr>
              <a:lnSpc>
                <a:spcPts val="2000"/>
              </a:lnSpc>
            </a:pPr>
            <a:endParaRPr lang="en-US" sz="2500" dirty="0">
              <a:solidFill>
                <a:srgbClr val="3682B4"/>
              </a:solidFill>
            </a:endParaRPr>
          </a:p>
        </p:txBody>
      </p:sp>
      <p:sp>
        <p:nvSpPr>
          <p:cNvPr id="5" name="Text Placeholder 2"/>
          <p:cNvSpPr>
            <a:spLocks noGrp="1"/>
          </p:cNvSpPr>
          <p:nvPr>
            <p:ph type="body" sz="quarter" idx="11"/>
          </p:nvPr>
        </p:nvSpPr>
        <p:spPr>
          <a:xfrm>
            <a:off x="4422476" y="4800605"/>
            <a:ext cx="6135490" cy="964043"/>
          </a:xfrm>
        </p:spPr>
        <p:txBody>
          <a:bodyPr/>
          <a:lstStyle/>
          <a:p>
            <a:pPr>
              <a:lnSpc>
                <a:spcPts val="2000"/>
              </a:lnSpc>
            </a:pPr>
            <a:r>
              <a:rPr lang="en-US" sz="1500" b="0" dirty="0">
                <a:solidFill>
                  <a:schemeClr val="tx1"/>
                </a:solidFill>
                <a:cs typeface="Trebuchet MS"/>
              </a:rPr>
              <a:t>Like us: </a:t>
            </a:r>
            <a:br>
              <a:rPr lang="en-US" sz="2200" dirty="0">
                <a:cs typeface="Trebuchet MS"/>
              </a:rPr>
            </a:br>
            <a:r>
              <a:rPr lang="en-US" sz="1800" dirty="0" err="1">
                <a:solidFill>
                  <a:srgbClr val="3682B4"/>
                </a:solidFill>
                <a:cs typeface="Trebuchet MS"/>
              </a:rPr>
              <a:t>facebook.com</a:t>
            </a:r>
            <a:r>
              <a:rPr lang="en-US" sz="1800" dirty="0">
                <a:solidFill>
                  <a:srgbClr val="3682B4"/>
                </a:solidFill>
                <a:cs typeface="Trebuchet MS"/>
              </a:rPr>
              <a:t>/</a:t>
            </a:r>
            <a:r>
              <a:rPr lang="en-US" sz="1800" dirty="0" err="1">
                <a:solidFill>
                  <a:srgbClr val="3682B4"/>
                </a:solidFill>
                <a:cs typeface="Trebuchet MS"/>
              </a:rPr>
              <a:t>VideoAdvertisingBureau</a:t>
            </a:r>
            <a:endParaRPr lang="en-US" sz="1800" dirty="0">
              <a:solidFill>
                <a:srgbClr val="3682B4"/>
              </a:solidFill>
            </a:endParaRPr>
          </a:p>
        </p:txBody>
      </p:sp>
      <p:pic>
        <p:nvPicPr>
          <p:cNvPr id="6" name="Picture 5" descr="face-ic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30719" y="4470173"/>
            <a:ext cx="330432" cy="330432"/>
          </a:xfrm>
          <a:prstGeom prst="rect">
            <a:avLst/>
          </a:prstGeom>
        </p:spPr>
      </p:pic>
      <p:pic>
        <p:nvPicPr>
          <p:cNvPr id="7" name="Picture 6" descr="Twitter-ic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2091" y="3163448"/>
            <a:ext cx="341752" cy="341752"/>
          </a:xfrm>
          <a:prstGeom prst="rect">
            <a:avLst/>
          </a:prstGeom>
        </p:spPr>
      </p:pic>
    </p:spTree>
    <p:extLst>
      <p:ext uri="{BB962C8B-B14F-4D97-AF65-F5344CB8AC3E}">
        <p14:creationId xmlns:p14="http://schemas.microsoft.com/office/powerpoint/2010/main" val="236116668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z="1300" dirty="0" smtClean="0">
            <a:solidFill>
              <a:srgbClr val="3775A2"/>
            </a:solidFill>
          </a:defRPr>
        </a:defPPr>
      </a:lstStyle>
    </a:tx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3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rebuchet MS" pitchFamily="34" charset="0"/>
            <a:ea typeface="ＭＳ Ｐゴシック"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41847</TotalTime>
  <Words>7476</Words>
  <Application>Microsoft Office PowerPoint</Application>
  <PresentationFormat>On-screen Show (4:3)</PresentationFormat>
  <Paragraphs>810</Paragraphs>
  <Slides>92</Slides>
  <Notes>5</Notes>
  <HiddenSlides>0</HiddenSlides>
  <MMClips>0</MMClips>
  <ScaleCrop>false</ScaleCrop>
  <HeadingPairs>
    <vt:vector size="6" baseType="variant">
      <vt:variant>
        <vt:lpstr>Fonts Used</vt:lpstr>
      </vt:variant>
      <vt:variant>
        <vt:i4>3</vt:i4>
      </vt:variant>
      <vt:variant>
        <vt:lpstr>Theme</vt:lpstr>
      </vt:variant>
      <vt:variant>
        <vt:i4>11</vt:i4>
      </vt:variant>
      <vt:variant>
        <vt:lpstr>Slide Titles</vt:lpstr>
      </vt:variant>
      <vt:variant>
        <vt:i4>92</vt:i4>
      </vt:variant>
    </vt:vector>
  </HeadingPairs>
  <TitlesOfParts>
    <vt:vector size="106" baseType="lpstr">
      <vt:lpstr>Arial</vt:lpstr>
      <vt:lpstr>Calibri</vt:lpstr>
      <vt:lpstr>Trebuchet MS</vt:lpstr>
      <vt:lpstr>Custom Design</vt:lpstr>
      <vt:lpstr>1_Custom Design</vt:lpstr>
      <vt:lpstr>Office Theme</vt:lpstr>
      <vt:lpstr>2_Custom Design</vt:lpstr>
      <vt:lpstr>3_Custom Design</vt:lpstr>
      <vt:lpstr>4_Custom Design</vt:lpstr>
      <vt:lpstr>53_Custom Design</vt:lpstr>
      <vt:lpstr>54_Custom Design</vt:lpstr>
      <vt:lpstr>5_Custom Design</vt:lpstr>
      <vt:lpstr>6_Custom Design</vt:lpstr>
      <vt:lpstr>7_Custom Design</vt:lpstr>
      <vt:lpstr>PowerPoint Presentation</vt:lpstr>
      <vt:lpstr>Directory</vt:lpstr>
      <vt:lpstr>Summary</vt:lpstr>
      <vt:lpstr>PowerPoint Presentation</vt:lpstr>
      <vt:lpstr>PowerPoint Presentation</vt:lpstr>
      <vt:lpstr>OTT Streaming Services &amp; Devices Ecosystem</vt:lpstr>
      <vt:lpstr>Ad-Supported OTT Video Ecosystem - Detail (Services, Devices &amp; Platforms)</vt:lpstr>
      <vt:lpstr>Ad-Supported OTT Streaming Services &amp; Devices Ecosystem</vt:lpstr>
      <vt:lpstr>There Are Dozens Of Authenticated “TV Everywhere” TV Network &amp; MVPD Apps</vt:lpstr>
      <vt:lpstr>Beyond “TV Everywhere,” There Are Dozens Of Services &amp; Devices Within The Ad-Supported OTT Ecosystem</vt:lpstr>
      <vt:lpstr>A More Detailed Look At “Competitive” Ad-Supported OTT  Video Services</vt:lpstr>
      <vt:lpstr>Let’s Take A Look At The Ad-Supported Aggregators + Hulu</vt:lpstr>
      <vt:lpstr>Top Ad-Supported OTT Services</vt:lpstr>
      <vt:lpstr>“Mid-Sized” OTT Services</vt:lpstr>
      <vt:lpstr>Niche OTT Services</vt:lpstr>
      <vt:lpstr>Top Services: Hulu</vt:lpstr>
      <vt:lpstr>Advertising on Hulu</vt:lpstr>
      <vt:lpstr>Top Services: Pluto.TV</vt:lpstr>
      <vt:lpstr>Top Services: VUDU Movies</vt:lpstr>
      <vt:lpstr>Top Services: Tubi TV</vt:lpstr>
      <vt:lpstr>Top Services: Crunchyroll</vt:lpstr>
      <vt:lpstr>Top Services: DramaFever</vt:lpstr>
      <vt:lpstr>Top Services: Crackle</vt:lpstr>
      <vt:lpstr>Advertising on Crackle</vt:lpstr>
      <vt:lpstr>Top Services: VRV</vt:lpstr>
      <vt:lpstr>A More Detailed Look At The Top Ad-Supported OTT  Video Devices</vt:lpstr>
      <vt:lpstr>Next Let’s Look At The OTT Devices &amp; Platforms</vt:lpstr>
      <vt:lpstr>Internet Streaming Players</vt:lpstr>
      <vt:lpstr>Top Devices: Roku</vt:lpstr>
      <vt:lpstr>Advertising on Roku</vt:lpstr>
      <vt:lpstr>Roku</vt:lpstr>
      <vt:lpstr>Top Services: Amazon Fire TV</vt:lpstr>
      <vt:lpstr>PowerPoint Presentation</vt:lpstr>
      <vt:lpstr>Top Devices: Chromecast</vt:lpstr>
      <vt:lpstr>Top Devices: Apple TV</vt:lpstr>
      <vt:lpstr>Top Devices: TiVo</vt:lpstr>
      <vt:lpstr>Advertising on TiVo</vt:lpstr>
      <vt:lpstr>Smart / Connected TVs</vt:lpstr>
      <vt:lpstr>Top Devices: Samsung Smart TV</vt:lpstr>
      <vt:lpstr>Top Devices: VIZIO</vt:lpstr>
      <vt:lpstr>LG Smart TV</vt:lpstr>
      <vt:lpstr>Sony Smart TV</vt:lpstr>
      <vt:lpstr>Game Consoles</vt:lpstr>
      <vt:lpstr>Top Devices: PlayStation 4</vt:lpstr>
      <vt:lpstr>Advertising on PlayStation 4</vt:lpstr>
      <vt:lpstr>Top Devices: XBox One</vt:lpstr>
      <vt:lpstr>Top Devices: Nintendo – Wii U / Switch</vt:lpstr>
      <vt:lpstr>A More Detailed Look At vMVPDs</vt:lpstr>
      <vt:lpstr>Separately, We Also Looked At The Major vMPVDs </vt:lpstr>
      <vt:lpstr>vMVPDs (Virtual): A Snapshot</vt:lpstr>
      <vt:lpstr>Top vMVPDs: Sling TV</vt:lpstr>
      <vt:lpstr>Sling TV - Packages</vt:lpstr>
      <vt:lpstr>Sling TV - Add-Ons</vt:lpstr>
      <vt:lpstr>Sling TV - Available Markets</vt:lpstr>
      <vt:lpstr>Top vMPVDs: PlayStation Vue</vt:lpstr>
      <vt:lpstr>PlayStation Vue - Packages</vt:lpstr>
      <vt:lpstr>PlayStation Vue - Available Markets</vt:lpstr>
      <vt:lpstr>Top vMVPDs: Hulu with Live TV</vt:lpstr>
      <vt:lpstr>Hulu with Live TV- Available Channels</vt:lpstr>
      <vt:lpstr>Hulu with Live TV - Available Markets</vt:lpstr>
      <vt:lpstr>Top vMVPDs: YouTube TV</vt:lpstr>
      <vt:lpstr>YouTube TV - Available Channels</vt:lpstr>
      <vt:lpstr>YouTube TV - Markets</vt:lpstr>
      <vt:lpstr>Top vMPVDs: fuboTV</vt:lpstr>
      <vt:lpstr>PowerPoint Presentation</vt:lpstr>
      <vt:lpstr>PowerPoint Presentation</vt:lpstr>
      <vt:lpstr>Top vMVPDs: YipTV</vt:lpstr>
      <vt:lpstr>How Do Others Support The AVOD OTT Ecosystem?</vt:lpstr>
      <vt:lpstr>Major Ad Networks &amp; Tech Platforms That Incorporate  Ad-Supported OTT Services Into Their Offerings</vt:lpstr>
      <vt:lpstr>Let’s Take A Look At Some Of The Top Ad Networks Within The OTT Space</vt:lpstr>
      <vt:lpstr>AT&amp;T AdWorks</vt:lpstr>
      <vt:lpstr>YuMe</vt:lpstr>
      <vt:lpstr>YuMe- Platforms, Products &amp; Technologies</vt:lpstr>
      <vt:lpstr>BrightLine</vt:lpstr>
      <vt:lpstr>Teads.tv</vt:lpstr>
      <vt:lpstr>Visto</vt:lpstr>
      <vt:lpstr>Canoe Ventures</vt:lpstr>
      <vt:lpstr>Canoe Ventures - Services</vt:lpstr>
      <vt:lpstr>Next, Let’s Look At Some Of The Top Supply-Side Platforms Within The OTT Space</vt:lpstr>
      <vt:lpstr>FreeWheel</vt:lpstr>
      <vt:lpstr>SpotX</vt:lpstr>
      <vt:lpstr>Telaria</vt:lpstr>
      <vt:lpstr>OpenX</vt:lpstr>
      <vt:lpstr>DoubleClick</vt:lpstr>
      <vt:lpstr>Finally, We’ll Look At Some Of The Top Demand-Side Platforms Within The OTT Space</vt:lpstr>
      <vt:lpstr>BrightRoll</vt:lpstr>
      <vt:lpstr>VideoAmp</vt:lpstr>
      <vt:lpstr>Videology</vt:lpstr>
      <vt:lpstr>The Trade Desk</vt:lpstr>
      <vt:lpstr>TubeMogul</vt:lpstr>
      <vt:lpstr>Innovid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dc:creator>
  <cp:lastModifiedBy>Jason Wiese</cp:lastModifiedBy>
  <cp:revision>4452</cp:revision>
  <cp:lastPrinted>2018-02-28T00:58:43Z</cp:lastPrinted>
  <dcterms:created xsi:type="dcterms:W3CDTF">2015-07-02T18:13:14Z</dcterms:created>
  <dcterms:modified xsi:type="dcterms:W3CDTF">2018-03-13T03:21:04Z</dcterms:modified>
</cp:coreProperties>
</file>