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7" r:id="rId5"/>
  </p:sldMasterIdLst>
  <p:notesMasterIdLst>
    <p:notesMasterId r:id="rId19"/>
  </p:notesMasterIdLst>
  <p:sldIdLst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9" r:id="rId16"/>
    <p:sldId id="258" r:id="rId17"/>
    <p:sldId id="2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5" autoAdjust="0"/>
    <p:restoredTop sz="87777" autoAdjust="0"/>
  </p:normalViewPr>
  <p:slideViewPr>
    <p:cSldViewPr snapToGrid="0">
      <p:cViewPr varScale="1">
        <p:scale>
          <a:sx n="117" d="100"/>
          <a:sy n="117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d Kiely" userId="768be38e-2fb5-40ce-925d-bd8e9d9e3c31" providerId="ADAL" clId="{7A1487EF-2631-435A-A926-346F79247284}"/>
    <pc:docChg chg="modSld">
      <pc:chgData name="Reed Kiely" userId="768be38e-2fb5-40ce-925d-bd8e9d9e3c31" providerId="ADAL" clId="{7A1487EF-2631-435A-A926-346F79247284}" dt="2023-07-05T17:45:16.333" v="15" actId="20577"/>
      <pc:docMkLst>
        <pc:docMk/>
      </pc:docMkLst>
      <pc:sldChg chg="modNotesTx">
        <pc:chgData name="Reed Kiely" userId="768be38e-2fb5-40ce-925d-bd8e9d9e3c31" providerId="ADAL" clId="{7A1487EF-2631-435A-A926-346F79247284}" dt="2023-07-05T17:44:48.613" v="7" actId="20577"/>
        <pc:sldMkLst>
          <pc:docMk/>
          <pc:sldMk cId="3094156595" sldId="259"/>
        </pc:sldMkLst>
      </pc:sldChg>
      <pc:sldChg chg="modNotesTx">
        <pc:chgData name="Reed Kiely" userId="768be38e-2fb5-40ce-925d-bd8e9d9e3c31" providerId="ADAL" clId="{7A1487EF-2631-435A-A926-346F79247284}" dt="2023-07-05T17:44:45.413" v="6" actId="20577"/>
        <pc:sldMkLst>
          <pc:docMk/>
          <pc:sldMk cId="3014387210" sldId="260"/>
        </pc:sldMkLst>
      </pc:sldChg>
      <pc:sldChg chg="modNotesTx">
        <pc:chgData name="Reed Kiely" userId="768be38e-2fb5-40ce-925d-bd8e9d9e3c31" providerId="ADAL" clId="{7A1487EF-2631-435A-A926-346F79247284}" dt="2023-07-05T17:44:43.142" v="5" actId="20577"/>
        <pc:sldMkLst>
          <pc:docMk/>
          <pc:sldMk cId="2388082958" sldId="261"/>
        </pc:sldMkLst>
      </pc:sldChg>
      <pc:sldChg chg="modNotesTx">
        <pc:chgData name="Reed Kiely" userId="768be38e-2fb5-40ce-925d-bd8e9d9e3c31" providerId="ADAL" clId="{7A1487EF-2631-435A-A926-346F79247284}" dt="2023-07-05T17:44:40.845" v="4" actId="20577"/>
        <pc:sldMkLst>
          <pc:docMk/>
          <pc:sldMk cId="2964492504" sldId="262"/>
        </pc:sldMkLst>
      </pc:sldChg>
      <pc:sldChg chg="modNotesTx">
        <pc:chgData name="Reed Kiely" userId="768be38e-2fb5-40ce-925d-bd8e9d9e3c31" providerId="ADAL" clId="{7A1487EF-2631-435A-A926-346F79247284}" dt="2023-07-05T17:45:04.582" v="9" actId="5793"/>
        <pc:sldMkLst>
          <pc:docMk/>
          <pc:sldMk cId="3312995178" sldId="263"/>
        </pc:sldMkLst>
      </pc:sldChg>
      <pc:sldChg chg="modNotesTx">
        <pc:chgData name="Reed Kiely" userId="768be38e-2fb5-40ce-925d-bd8e9d9e3c31" providerId="ADAL" clId="{7A1487EF-2631-435A-A926-346F79247284}" dt="2023-07-05T17:45:10.448" v="11" actId="20577"/>
        <pc:sldMkLst>
          <pc:docMk/>
          <pc:sldMk cId="1835703251" sldId="264"/>
        </pc:sldMkLst>
      </pc:sldChg>
      <pc:sldChg chg="modNotesTx">
        <pc:chgData name="Reed Kiely" userId="768be38e-2fb5-40ce-925d-bd8e9d9e3c31" providerId="ADAL" clId="{7A1487EF-2631-435A-A926-346F79247284}" dt="2023-07-05T17:44:34.240" v="2" actId="20577"/>
        <pc:sldMkLst>
          <pc:docMk/>
          <pc:sldMk cId="1130048536" sldId="265"/>
        </pc:sldMkLst>
      </pc:sldChg>
      <pc:sldChg chg="modNotesTx">
        <pc:chgData name="Reed Kiely" userId="768be38e-2fb5-40ce-925d-bd8e9d9e3c31" providerId="ADAL" clId="{7A1487EF-2631-435A-A926-346F79247284}" dt="2023-07-05T17:45:16.333" v="15" actId="20577"/>
        <pc:sldMkLst>
          <pc:docMk/>
          <pc:sldMk cId="3441962548" sldId="266"/>
        </pc:sldMkLst>
      </pc:sldChg>
      <pc:sldChg chg="modNotesTx">
        <pc:chgData name="Reed Kiely" userId="768be38e-2fb5-40ce-925d-bd8e9d9e3c31" providerId="ADAL" clId="{7A1487EF-2631-435A-A926-346F79247284}" dt="2023-07-05T17:44:29.661" v="0" actId="20577"/>
        <pc:sldMkLst>
          <pc:docMk/>
          <pc:sldMk cId="375758952" sldId="26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63133732166759E-2"/>
          <c:y val="0.17720933110007719"/>
          <c:w val="0.88547373253566652"/>
          <c:h val="0.44578320154525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Received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8E-4019-A5DA-64871C7C53D4}"/>
              </c:ext>
            </c:extLst>
          </c:dPt>
          <c:dPt>
            <c:idx val="1"/>
            <c:invertIfNegative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8E-4019-A5DA-64871C7C53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Interaction</c:v>
                </c:pt>
                <c:pt idx="1">
                  <c:v>2nd Interaction</c:v>
                </c:pt>
                <c:pt idx="2">
                  <c:v>3rd Interaction</c:v>
                </c:pt>
                <c:pt idx="3">
                  <c:v>Final Interaction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8E-4019-A5DA-64871C7C5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27"/>
        <c:axId val="1070923983"/>
        <c:axId val="1070938543"/>
      </c:barChart>
      <c:catAx>
        <c:axId val="1070923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070938543"/>
        <c:crosses val="autoZero"/>
        <c:auto val="1"/>
        <c:lblAlgn val="ctr"/>
        <c:lblOffset val="100"/>
        <c:noMultiLvlLbl val="0"/>
      </c:catAx>
      <c:valAx>
        <c:axId val="107093854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070923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63133732166759E-2"/>
          <c:y val="0.17720933110007719"/>
          <c:w val="0.88547373253566652"/>
          <c:h val="0.44578320154525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Received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92-411D-A425-BB9179E4EAA7}"/>
              </c:ext>
            </c:extLst>
          </c:dPt>
          <c:dPt>
            <c:idx val="1"/>
            <c:invertIfNegative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92-411D-A425-BB9179E4EAA7}"/>
              </c:ext>
            </c:extLst>
          </c:dPt>
          <c:dPt>
            <c:idx val="3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92-411D-A425-BB9179E4EA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Interaction</c:v>
                </c:pt>
                <c:pt idx="1">
                  <c:v>2nd Interaction</c:v>
                </c:pt>
                <c:pt idx="2">
                  <c:v>3rd Interaction</c:v>
                </c:pt>
                <c:pt idx="3">
                  <c:v>Final Interaction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92-411D-A425-BB9179E4E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27"/>
        <c:axId val="1070923983"/>
        <c:axId val="1070938543"/>
      </c:barChart>
      <c:catAx>
        <c:axId val="1070923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070938543"/>
        <c:crosses val="autoZero"/>
        <c:auto val="1"/>
        <c:lblAlgn val="ctr"/>
        <c:lblOffset val="100"/>
        <c:noMultiLvlLbl val="0"/>
      </c:catAx>
      <c:valAx>
        <c:axId val="107093854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070923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63133732166759E-2"/>
          <c:y val="0.17720933110007719"/>
          <c:w val="0.88547373253566652"/>
          <c:h val="0.44578320154525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Received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03-4316-BDF0-3CB416044B52}"/>
              </c:ext>
            </c:extLst>
          </c:dPt>
          <c:dPt>
            <c:idx val="1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03-4316-BDF0-3CB416044B52}"/>
              </c:ext>
            </c:extLst>
          </c:dPt>
          <c:dPt>
            <c:idx val="2"/>
            <c:invertIfNegative val="0"/>
            <c:bubble3D val="0"/>
            <c:spPr>
              <a:solidFill>
                <a:srgbClr val="7ED2F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E03-4316-BDF0-3CB416044B52}"/>
              </c:ext>
            </c:extLst>
          </c:dPt>
          <c:dPt>
            <c:idx val="3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03-4316-BDF0-3CB416044B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Interaction</c:v>
                </c:pt>
                <c:pt idx="1">
                  <c:v>2nd Interaction</c:v>
                </c:pt>
                <c:pt idx="2">
                  <c:v>3rd Interaction</c:v>
                </c:pt>
                <c:pt idx="3">
                  <c:v>Final Interaction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03-4316-BDF0-3CB416044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27"/>
        <c:axId val="1070923983"/>
        <c:axId val="1070938543"/>
      </c:barChart>
      <c:catAx>
        <c:axId val="1070923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070938543"/>
        <c:crosses val="autoZero"/>
        <c:auto val="1"/>
        <c:lblAlgn val="ctr"/>
        <c:lblOffset val="100"/>
        <c:noMultiLvlLbl val="0"/>
      </c:catAx>
      <c:valAx>
        <c:axId val="107093854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070923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63133732166759E-2"/>
          <c:y val="0.17720933110007719"/>
          <c:w val="0.88547373253566652"/>
          <c:h val="0.44578320154525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Received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C6-4605-9155-DE9DEA4D82C3}"/>
              </c:ext>
            </c:extLst>
          </c:dPt>
          <c:dPt>
            <c:idx val="1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C6-4605-9155-DE9DEA4D82C3}"/>
              </c:ext>
            </c:extLst>
          </c:dPt>
          <c:dPt>
            <c:idx val="2"/>
            <c:invertIfNegative val="0"/>
            <c:bubble3D val="0"/>
            <c:spPr>
              <a:solidFill>
                <a:srgbClr val="7ED2F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C6-4605-9155-DE9DEA4D82C3}"/>
              </c:ext>
            </c:extLst>
          </c:dPt>
          <c:dPt>
            <c:idx val="3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C6-4605-9155-DE9DEA4D82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Interaction</c:v>
                </c:pt>
                <c:pt idx="1">
                  <c:v>2nd Interaction</c:v>
                </c:pt>
                <c:pt idx="2">
                  <c:v>3rd Interaction</c:v>
                </c:pt>
                <c:pt idx="3">
                  <c:v>Final Interaction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0.1</c:v>
                </c:pt>
                <c:pt idx="2">
                  <c:v>0.1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C6-4605-9155-DE9DEA4D82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27"/>
        <c:axId val="1070923983"/>
        <c:axId val="1070938543"/>
      </c:barChart>
      <c:catAx>
        <c:axId val="1070923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070938543"/>
        <c:crosses val="autoZero"/>
        <c:auto val="1"/>
        <c:lblAlgn val="ctr"/>
        <c:lblOffset val="100"/>
        <c:noMultiLvlLbl val="0"/>
      </c:catAx>
      <c:valAx>
        <c:axId val="107093854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070923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63133732166759E-2"/>
          <c:y val="0.17720933110007719"/>
          <c:w val="0.88547373253566652"/>
          <c:h val="0.44578320154525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Received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B4-491F-A2D9-EEE141A58A7D}"/>
              </c:ext>
            </c:extLst>
          </c:dPt>
          <c:dPt>
            <c:idx val="1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B4-491F-A2D9-EEE141A58A7D}"/>
              </c:ext>
            </c:extLst>
          </c:dPt>
          <c:dPt>
            <c:idx val="2"/>
            <c:invertIfNegative val="0"/>
            <c:bubble3D val="0"/>
            <c:spPr>
              <a:solidFill>
                <a:srgbClr val="7ED2F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B4-491F-A2D9-EEE141A58A7D}"/>
              </c:ext>
            </c:extLst>
          </c:dPt>
          <c:dPt>
            <c:idx val="3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0B4-491F-A2D9-EEE141A58A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Interaction</c:v>
                </c:pt>
                <c:pt idx="1">
                  <c:v>2nd Interaction</c:v>
                </c:pt>
                <c:pt idx="2">
                  <c:v>3rd Interaction</c:v>
                </c:pt>
                <c:pt idx="3">
                  <c:v>Final Interaction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0.15</c:v>
                </c:pt>
                <c:pt idx="1">
                  <c:v>0.2</c:v>
                </c:pt>
                <c:pt idx="2">
                  <c:v>0.25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B4-491F-A2D9-EEE141A58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27"/>
        <c:axId val="1070923983"/>
        <c:axId val="1070938543"/>
      </c:barChart>
      <c:catAx>
        <c:axId val="1070923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070938543"/>
        <c:crosses val="autoZero"/>
        <c:auto val="1"/>
        <c:lblAlgn val="ctr"/>
        <c:lblOffset val="100"/>
        <c:noMultiLvlLbl val="0"/>
      </c:catAx>
      <c:valAx>
        <c:axId val="107093854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070923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7A584-D8B3-481A-8299-9D34D7598A78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301C9BEB-D2AE-4607-9018-9E182481D3AD}">
      <dgm:prSet phldrT="[Text]" custT="1"/>
      <dgm:spPr>
        <a:solidFill>
          <a:srgbClr val="00BFF2"/>
        </a:solidFill>
      </dgm:spPr>
      <dgm:t>
        <a:bodyPr/>
        <a:lstStyle/>
        <a:p>
          <a:r>
            <a:rPr lang="en-US" sz="2600" b="1">
              <a:solidFill>
                <a:schemeClr val="bg1"/>
              </a:solidFill>
              <a:latin typeface="Helvetica"/>
              <a:cs typeface="Helvetica"/>
            </a:rPr>
            <a:t>Awareness</a:t>
          </a:r>
        </a:p>
      </dgm:t>
    </dgm:pt>
    <dgm:pt modelId="{0C8E3764-AFF1-478A-8C5F-A6B5110FA558}" type="parTrans" cxnId="{8DF2BC0C-AF0D-4AF9-868F-05050E6D433A}">
      <dgm:prSet/>
      <dgm:spPr/>
      <dgm:t>
        <a:bodyPr/>
        <a:lstStyle/>
        <a:p>
          <a:endParaRPr lang="en-US"/>
        </a:p>
      </dgm:t>
    </dgm:pt>
    <dgm:pt modelId="{A3EDAD6D-0302-4916-81AE-C265C6CDF3E1}" type="sibTrans" cxnId="{8DF2BC0C-AF0D-4AF9-868F-05050E6D433A}">
      <dgm:prSet/>
      <dgm:spPr/>
      <dgm:t>
        <a:bodyPr/>
        <a:lstStyle/>
        <a:p>
          <a:endParaRPr lang="en-US"/>
        </a:p>
      </dgm:t>
    </dgm:pt>
    <dgm:pt modelId="{B0ED68C7-BB32-4327-9397-07BDCA95BC49}">
      <dgm:prSet phldrT="[Text]" custT="1"/>
      <dgm:spPr>
        <a:solidFill>
          <a:srgbClr val="ED3C8D"/>
        </a:solidFill>
      </dgm:spPr>
      <dgm:t>
        <a:bodyPr/>
        <a:lstStyle/>
        <a:p>
          <a:endParaRPr lang="en-US" sz="2800" b="1">
            <a:solidFill>
              <a:schemeClr val="bg1"/>
            </a:solidFill>
            <a:latin typeface="Helvetica" panose="020B0403020202020204" pitchFamily="34" charset="0"/>
          </a:endParaRPr>
        </a:p>
      </dgm:t>
    </dgm:pt>
    <dgm:pt modelId="{6FB849AE-C401-4B2C-80FF-AC24BD1644F7}" type="parTrans" cxnId="{78EED748-52FD-4017-9A9A-5AAF229F6015}">
      <dgm:prSet/>
      <dgm:spPr/>
      <dgm:t>
        <a:bodyPr/>
        <a:lstStyle/>
        <a:p>
          <a:endParaRPr lang="en-US"/>
        </a:p>
      </dgm:t>
    </dgm:pt>
    <dgm:pt modelId="{E6174B6B-6B63-4438-8534-D3238C43A920}" type="sibTrans" cxnId="{78EED748-52FD-4017-9A9A-5AAF229F6015}">
      <dgm:prSet/>
      <dgm:spPr/>
      <dgm:t>
        <a:bodyPr/>
        <a:lstStyle/>
        <a:p>
          <a:endParaRPr lang="en-US"/>
        </a:p>
      </dgm:t>
    </dgm:pt>
    <dgm:pt modelId="{A48F22B7-481D-432E-BBDC-15851CB26E71}">
      <dgm:prSet phldrT="[Text]" custT="1"/>
      <dgm:spPr>
        <a:solidFill>
          <a:srgbClr val="A343FF"/>
        </a:solidFill>
      </dgm:spPr>
      <dgm:t>
        <a:bodyPr/>
        <a:lstStyle/>
        <a:p>
          <a:endParaRPr lang="en-US" sz="2600" b="1">
            <a:ln w="12700">
              <a:solidFill>
                <a:srgbClr val="1B1464"/>
              </a:solidFill>
            </a:ln>
            <a:solidFill>
              <a:schemeClr val="bg1"/>
            </a:solidFill>
            <a:latin typeface="Helvetica"/>
            <a:cs typeface="Helvetica"/>
          </a:endParaRPr>
        </a:p>
      </dgm:t>
    </dgm:pt>
    <dgm:pt modelId="{5AF1989A-3355-422B-BC6B-EE95C60C3C8C}" type="parTrans" cxnId="{9CBF148E-7869-4D5B-866A-EFD89ADE9129}">
      <dgm:prSet/>
      <dgm:spPr/>
      <dgm:t>
        <a:bodyPr/>
        <a:lstStyle/>
        <a:p>
          <a:endParaRPr lang="en-US"/>
        </a:p>
      </dgm:t>
    </dgm:pt>
    <dgm:pt modelId="{F43D6AED-AE11-4D8A-8DEE-9219CD5FD569}" type="sibTrans" cxnId="{9CBF148E-7869-4D5B-866A-EFD89ADE9129}">
      <dgm:prSet/>
      <dgm:spPr/>
      <dgm:t>
        <a:bodyPr/>
        <a:lstStyle/>
        <a:p>
          <a:endParaRPr lang="en-US"/>
        </a:p>
      </dgm:t>
    </dgm:pt>
    <dgm:pt modelId="{95682F2B-C910-4F49-B8CB-70A7AD8079F5}">
      <dgm:prSet phldrT="[Text]" custT="1"/>
      <dgm:spPr>
        <a:solidFill>
          <a:srgbClr val="4EBEA4"/>
        </a:solidFill>
      </dgm:spPr>
      <dgm:t>
        <a:bodyPr/>
        <a:lstStyle/>
        <a:p>
          <a:r>
            <a:rPr lang="en-US" sz="2600" b="1">
              <a:solidFill>
                <a:schemeClr val="bg1"/>
              </a:solidFill>
              <a:latin typeface="Helvetica"/>
              <a:cs typeface="Helvetica"/>
            </a:rPr>
            <a:t>Intent</a:t>
          </a:r>
        </a:p>
      </dgm:t>
    </dgm:pt>
    <dgm:pt modelId="{AEDD27E0-5789-4C65-916B-38F02E75D95C}" type="parTrans" cxnId="{BB9E36CD-1D3F-4AC8-8553-404D5DB31A8B}">
      <dgm:prSet/>
      <dgm:spPr/>
      <dgm:t>
        <a:bodyPr/>
        <a:lstStyle/>
        <a:p>
          <a:endParaRPr lang="en-US"/>
        </a:p>
      </dgm:t>
    </dgm:pt>
    <dgm:pt modelId="{110EBA74-EA92-4DD8-8AEA-1ED5962B04A6}" type="sibTrans" cxnId="{BB9E36CD-1D3F-4AC8-8553-404D5DB31A8B}">
      <dgm:prSet/>
      <dgm:spPr/>
      <dgm:t>
        <a:bodyPr/>
        <a:lstStyle/>
        <a:p>
          <a:endParaRPr lang="en-US"/>
        </a:p>
      </dgm:t>
    </dgm:pt>
    <dgm:pt modelId="{22D3F5CF-84B9-439D-AB55-2CF15863DC76}" type="pres">
      <dgm:prSet presAssocID="{68E7A584-D8B3-481A-8299-9D34D7598A78}" presName="Name0" presStyleCnt="0">
        <dgm:presLayoutVars>
          <dgm:dir/>
          <dgm:animLvl val="lvl"/>
          <dgm:resizeHandles val="exact"/>
        </dgm:presLayoutVars>
      </dgm:prSet>
      <dgm:spPr/>
    </dgm:pt>
    <dgm:pt modelId="{8E71DDAE-5A9D-437C-9071-CB0EE6E66776}" type="pres">
      <dgm:prSet presAssocID="{301C9BEB-D2AE-4607-9018-9E182481D3AD}" presName="Name8" presStyleCnt="0"/>
      <dgm:spPr/>
    </dgm:pt>
    <dgm:pt modelId="{626DABDB-B1AA-42D7-BDD2-41EE9FE3F932}" type="pres">
      <dgm:prSet presAssocID="{301C9BEB-D2AE-4607-9018-9E182481D3AD}" presName="level" presStyleLbl="node1" presStyleIdx="0" presStyleCnt="4">
        <dgm:presLayoutVars>
          <dgm:chMax val="1"/>
          <dgm:bulletEnabled val="1"/>
        </dgm:presLayoutVars>
      </dgm:prSet>
      <dgm:spPr/>
    </dgm:pt>
    <dgm:pt modelId="{69FE9193-52C6-4E04-9199-5878476689A9}" type="pres">
      <dgm:prSet presAssocID="{301C9BEB-D2AE-4607-9018-9E182481D3A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C905F57-81FD-47E5-A296-CDCCF04A0C8E}" type="pres">
      <dgm:prSet presAssocID="{B0ED68C7-BB32-4327-9397-07BDCA95BC49}" presName="Name8" presStyleCnt="0"/>
      <dgm:spPr/>
    </dgm:pt>
    <dgm:pt modelId="{0A226A8B-0FAC-4124-A4EA-F685476D9645}" type="pres">
      <dgm:prSet presAssocID="{B0ED68C7-BB32-4327-9397-07BDCA95BC49}" presName="level" presStyleLbl="node1" presStyleIdx="1" presStyleCnt="4">
        <dgm:presLayoutVars>
          <dgm:chMax val="1"/>
          <dgm:bulletEnabled val="1"/>
        </dgm:presLayoutVars>
      </dgm:prSet>
      <dgm:spPr/>
    </dgm:pt>
    <dgm:pt modelId="{816A8130-C21E-4511-BF05-47EB0B864294}" type="pres">
      <dgm:prSet presAssocID="{B0ED68C7-BB32-4327-9397-07BDCA95BC4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0C9DA05-4D60-4DA9-966B-2444FD55FFD6}" type="pres">
      <dgm:prSet presAssocID="{95682F2B-C910-4F49-B8CB-70A7AD8079F5}" presName="Name8" presStyleCnt="0"/>
      <dgm:spPr/>
    </dgm:pt>
    <dgm:pt modelId="{79F52059-6751-413F-B2EC-952D5DF2B190}" type="pres">
      <dgm:prSet presAssocID="{95682F2B-C910-4F49-B8CB-70A7AD8079F5}" presName="level" presStyleLbl="node1" presStyleIdx="2" presStyleCnt="4">
        <dgm:presLayoutVars>
          <dgm:chMax val="1"/>
          <dgm:bulletEnabled val="1"/>
        </dgm:presLayoutVars>
      </dgm:prSet>
      <dgm:spPr/>
    </dgm:pt>
    <dgm:pt modelId="{2D8D176B-7470-48F1-8FAD-4C1CC2B9E199}" type="pres">
      <dgm:prSet presAssocID="{95682F2B-C910-4F49-B8CB-70A7AD8079F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636CE27-2523-42E8-8693-F20762548B2A}" type="pres">
      <dgm:prSet presAssocID="{A48F22B7-481D-432E-BBDC-15851CB26E71}" presName="Name8" presStyleCnt="0"/>
      <dgm:spPr/>
    </dgm:pt>
    <dgm:pt modelId="{76247BEE-BAED-4DA8-9D4F-F3E6FE5A0C56}" type="pres">
      <dgm:prSet presAssocID="{A48F22B7-481D-432E-BBDC-15851CB26E71}" presName="level" presStyleLbl="node1" presStyleIdx="3" presStyleCnt="4">
        <dgm:presLayoutVars>
          <dgm:chMax val="1"/>
          <dgm:bulletEnabled val="1"/>
        </dgm:presLayoutVars>
      </dgm:prSet>
      <dgm:spPr/>
    </dgm:pt>
    <dgm:pt modelId="{02614F74-E25D-413C-B098-01E5E63C4213}" type="pres">
      <dgm:prSet presAssocID="{A48F22B7-481D-432E-BBDC-15851CB26E7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DF2BC0C-AF0D-4AF9-868F-05050E6D433A}" srcId="{68E7A584-D8B3-481A-8299-9D34D7598A78}" destId="{301C9BEB-D2AE-4607-9018-9E182481D3AD}" srcOrd="0" destOrd="0" parTransId="{0C8E3764-AFF1-478A-8C5F-A6B5110FA558}" sibTransId="{A3EDAD6D-0302-4916-81AE-C265C6CDF3E1}"/>
    <dgm:cxn modelId="{133CFE16-0FC8-478A-BE6E-69B332674023}" type="presOf" srcId="{B0ED68C7-BB32-4327-9397-07BDCA95BC49}" destId="{816A8130-C21E-4511-BF05-47EB0B864294}" srcOrd="1" destOrd="0" presId="urn:microsoft.com/office/officeart/2005/8/layout/pyramid3"/>
    <dgm:cxn modelId="{EF29692D-A3CD-444A-9B75-39D3F27AE58F}" type="presOf" srcId="{B0ED68C7-BB32-4327-9397-07BDCA95BC49}" destId="{0A226A8B-0FAC-4124-A4EA-F685476D9645}" srcOrd="0" destOrd="0" presId="urn:microsoft.com/office/officeart/2005/8/layout/pyramid3"/>
    <dgm:cxn modelId="{7E8F7333-FFBC-456A-BC8A-FE71D29F6155}" type="presOf" srcId="{95682F2B-C910-4F49-B8CB-70A7AD8079F5}" destId="{2D8D176B-7470-48F1-8FAD-4C1CC2B9E199}" srcOrd="1" destOrd="0" presId="urn:microsoft.com/office/officeart/2005/8/layout/pyramid3"/>
    <dgm:cxn modelId="{71330846-031D-4424-B1FA-801C0FE986CE}" type="presOf" srcId="{A48F22B7-481D-432E-BBDC-15851CB26E71}" destId="{76247BEE-BAED-4DA8-9D4F-F3E6FE5A0C56}" srcOrd="0" destOrd="0" presId="urn:microsoft.com/office/officeart/2005/8/layout/pyramid3"/>
    <dgm:cxn modelId="{78EED748-52FD-4017-9A9A-5AAF229F6015}" srcId="{68E7A584-D8B3-481A-8299-9D34D7598A78}" destId="{B0ED68C7-BB32-4327-9397-07BDCA95BC49}" srcOrd="1" destOrd="0" parTransId="{6FB849AE-C401-4B2C-80FF-AC24BD1644F7}" sibTransId="{E6174B6B-6B63-4438-8534-D3238C43A920}"/>
    <dgm:cxn modelId="{A2582C87-4D20-411F-A28C-CE1ADF5B575F}" type="presOf" srcId="{301C9BEB-D2AE-4607-9018-9E182481D3AD}" destId="{69FE9193-52C6-4E04-9199-5878476689A9}" srcOrd="1" destOrd="0" presId="urn:microsoft.com/office/officeart/2005/8/layout/pyramid3"/>
    <dgm:cxn modelId="{B2D0678A-1893-4D9C-A6EA-F2F84B304314}" type="presOf" srcId="{95682F2B-C910-4F49-B8CB-70A7AD8079F5}" destId="{79F52059-6751-413F-B2EC-952D5DF2B190}" srcOrd="0" destOrd="0" presId="urn:microsoft.com/office/officeart/2005/8/layout/pyramid3"/>
    <dgm:cxn modelId="{9CBF148E-7869-4D5B-866A-EFD89ADE9129}" srcId="{68E7A584-D8B3-481A-8299-9D34D7598A78}" destId="{A48F22B7-481D-432E-BBDC-15851CB26E71}" srcOrd="3" destOrd="0" parTransId="{5AF1989A-3355-422B-BC6B-EE95C60C3C8C}" sibTransId="{F43D6AED-AE11-4D8A-8DEE-9219CD5FD569}"/>
    <dgm:cxn modelId="{B9911297-7538-4A48-8244-3005AE824D2F}" type="presOf" srcId="{68E7A584-D8B3-481A-8299-9D34D7598A78}" destId="{22D3F5CF-84B9-439D-AB55-2CF15863DC76}" srcOrd="0" destOrd="0" presId="urn:microsoft.com/office/officeart/2005/8/layout/pyramid3"/>
    <dgm:cxn modelId="{BB9E36CD-1D3F-4AC8-8553-404D5DB31A8B}" srcId="{68E7A584-D8B3-481A-8299-9D34D7598A78}" destId="{95682F2B-C910-4F49-B8CB-70A7AD8079F5}" srcOrd="2" destOrd="0" parTransId="{AEDD27E0-5789-4C65-916B-38F02E75D95C}" sibTransId="{110EBA74-EA92-4DD8-8AEA-1ED5962B04A6}"/>
    <dgm:cxn modelId="{D9FEADE5-8183-49C3-8427-B0D1D30C10ED}" type="presOf" srcId="{A48F22B7-481D-432E-BBDC-15851CB26E71}" destId="{02614F74-E25D-413C-B098-01E5E63C4213}" srcOrd="1" destOrd="0" presId="urn:microsoft.com/office/officeart/2005/8/layout/pyramid3"/>
    <dgm:cxn modelId="{6D0167EF-8BE7-4274-B1E8-17CBE7AD5B1C}" type="presOf" srcId="{301C9BEB-D2AE-4607-9018-9E182481D3AD}" destId="{626DABDB-B1AA-42D7-BDD2-41EE9FE3F932}" srcOrd="0" destOrd="0" presId="urn:microsoft.com/office/officeart/2005/8/layout/pyramid3"/>
    <dgm:cxn modelId="{B7E8E580-30A0-4700-955C-738CE5F7991B}" type="presParOf" srcId="{22D3F5CF-84B9-439D-AB55-2CF15863DC76}" destId="{8E71DDAE-5A9D-437C-9071-CB0EE6E66776}" srcOrd="0" destOrd="0" presId="urn:microsoft.com/office/officeart/2005/8/layout/pyramid3"/>
    <dgm:cxn modelId="{7B7A1159-67C9-4D9D-94C1-A3ED9837D9C4}" type="presParOf" srcId="{8E71DDAE-5A9D-437C-9071-CB0EE6E66776}" destId="{626DABDB-B1AA-42D7-BDD2-41EE9FE3F932}" srcOrd="0" destOrd="0" presId="urn:microsoft.com/office/officeart/2005/8/layout/pyramid3"/>
    <dgm:cxn modelId="{9FC349F6-5AC1-4850-B75B-1B0132B83322}" type="presParOf" srcId="{8E71DDAE-5A9D-437C-9071-CB0EE6E66776}" destId="{69FE9193-52C6-4E04-9199-5878476689A9}" srcOrd="1" destOrd="0" presId="urn:microsoft.com/office/officeart/2005/8/layout/pyramid3"/>
    <dgm:cxn modelId="{3EF71880-88FB-4CA1-8E11-8C6B73E78A39}" type="presParOf" srcId="{22D3F5CF-84B9-439D-AB55-2CF15863DC76}" destId="{6C905F57-81FD-47E5-A296-CDCCF04A0C8E}" srcOrd="1" destOrd="0" presId="urn:microsoft.com/office/officeart/2005/8/layout/pyramid3"/>
    <dgm:cxn modelId="{D2149287-FC79-463C-B2AB-AAFF329794E0}" type="presParOf" srcId="{6C905F57-81FD-47E5-A296-CDCCF04A0C8E}" destId="{0A226A8B-0FAC-4124-A4EA-F685476D9645}" srcOrd="0" destOrd="0" presId="urn:microsoft.com/office/officeart/2005/8/layout/pyramid3"/>
    <dgm:cxn modelId="{93F62A3B-9897-4136-9838-45178B9C76A7}" type="presParOf" srcId="{6C905F57-81FD-47E5-A296-CDCCF04A0C8E}" destId="{816A8130-C21E-4511-BF05-47EB0B864294}" srcOrd="1" destOrd="0" presId="urn:microsoft.com/office/officeart/2005/8/layout/pyramid3"/>
    <dgm:cxn modelId="{E153D491-41AC-4775-936E-1DDC8CE974EC}" type="presParOf" srcId="{22D3F5CF-84B9-439D-AB55-2CF15863DC76}" destId="{50C9DA05-4D60-4DA9-966B-2444FD55FFD6}" srcOrd="2" destOrd="0" presId="urn:microsoft.com/office/officeart/2005/8/layout/pyramid3"/>
    <dgm:cxn modelId="{CDA69C4D-61D6-44B1-910B-AAB7EEFDC338}" type="presParOf" srcId="{50C9DA05-4D60-4DA9-966B-2444FD55FFD6}" destId="{79F52059-6751-413F-B2EC-952D5DF2B190}" srcOrd="0" destOrd="0" presId="urn:microsoft.com/office/officeart/2005/8/layout/pyramid3"/>
    <dgm:cxn modelId="{6BE19E22-9F2F-4151-809F-85C550F33969}" type="presParOf" srcId="{50C9DA05-4D60-4DA9-966B-2444FD55FFD6}" destId="{2D8D176B-7470-48F1-8FAD-4C1CC2B9E199}" srcOrd="1" destOrd="0" presId="urn:microsoft.com/office/officeart/2005/8/layout/pyramid3"/>
    <dgm:cxn modelId="{5AFE9B11-76FE-4F81-B0BE-16E65F3535A5}" type="presParOf" srcId="{22D3F5CF-84B9-439D-AB55-2CF15863DC76}" destId="{1636CE27-2523-42E8-8693-F20762548B2A}" srcOrd="3" destOrd="0" presId="urn:microsoft.com/office/officeart/2005/8/layout/pyramid3"/>
    <dgm:cxn modelId="{94DF23F6-8FA3-44C0-99DD-F05C34DE0752}" type="presParOf" srcId="{1636CE27-2523-42E8-8693-F20762548B2A}" destId="{76247BEE-BAED-4DA8-9D4F-F3E6FE5A0C56}" srcOrd="0" destOrd="0" presId="urn:microsoft.com/office/officeart/2005/8/layout/pyramid3"/>
    <dgm:cxn modelId="{0F54CC56-D65D-4543-BA7A-8807031A3460}" type="presParOf" srcId="{1636CE27-2523-42E8-8693-F20762548B2A}" destId="{02614F74-E25D-413C-B098-01E5E63C421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DABDB-B1AA-42D7-BDD2-41EE9FE3F932}">
      <dsp:nvSpPr>
        <dsp:cNvPr id="0" name=""/>
        <dsp:cNvSpPr/>
      </dsp:nvSpPr>
      <dsp:spPr>
        <a:xfrm rot="10800000">
          <a:off x="0" y="0"/>
          <a:ext cx="6230878" cy="1023905"/>
        </a:xfrm>
        <a:prstGeom prst="trapezoid">
          <a:avLst>
            <a:gd name="adj" fmla="val 76068"/>
          </a:avLst>
        </a:prstGeom>
        <a:solidFill>
          <a:srgbClr val="00BF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>
              <a:solidFill>
                <a:schemeClr val="bg1"/>
              </a:solidFill>
              <a:latin typeface="Helvetica"/>
              <a:cs typeface="Helvetica"/>
            </a:rPr>
            <a:t>Awareness</a:t>
          </a:r>
        </a:p>
      </dsp:txBody>
      <dsp:txXfrm rot="-10800000">
        <a:off x="1090403" y="0"/>
        <a:ext cx="4050071" cy="1023905"/>
      </dsp:txXfrm>
    </dsp:sp>
    <dsp:sp modelId="{0A226A8B-0FAC-4124-A4EA-F685476D9645}">
      <dsp:nvSpPr>
        <dsp:cNvPr id="0" name=""/>
        <dsp:cNvSpPr/>
      </dsp:nvSpPr>
      <dsp:spPr>
        <a:xfrm rot="10800000">
          <a:off x="778859" y="1023905"/>
          <a:ext cx="4673159" cy="1023905"/>
        </a:xfrm>
        <a:prstGeom prst="trapezoid">
          <a:avLst>
            <a:gd name="adj" fmla="val 76068"/>
          </a:avLst>
        </a:prstGeom>
        <a:solidFill>
          <a:srgbClr val="ED3C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solidFill>
              <a:schemeClr val="bg1"/>
            </a:solidFill>
            <a:latin typeface="Helvetica" panose="020B0403020202020204" pitchFamily="34" charset="0"/>
          </a:endParaRPr>
        </a:p>
      </dsp:txBody>
      <dsp:txXfrm rot="-10800000">
        <a:off x="1596662" y="1023905"/>
        <a:ext cx="3037553" cy="1023905"/>
      </dsp:txXfrm>
    </dsp:sp>
    <dsp:sp modelId="{79F52059-6751-413F-B2EC-952D5DF2B190}">
      <dsp:nvSpPr>
        <dsp:cNvPr id="0" name=""/>
        <dsp:cNvSpPr/>
      </dsp:nvSpPr>
      <dsp:spPr>
        <a:xfrm rot="10800000">
          <a:off x="1557719" y="2047811"/>
          <a:ext cx="3115439" cy="1023905"/>
        </a:xfrm>
        <a:prstGeom prst="trapezoid">
          <a:avLst>
            <a:gd name="adj" fmla="val 76068"/>
          </a:avLst>
        </a:prstGeom>
        <a:solidFill>
          <a:srgbClr val="4EBE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>
              <a:solidFill>
                <a:schemeClr val="bg1"/>
              </a:solidFill>
              <a:latin typeface="Helvetica"/>
              <a:cs typeface="Helvetica"/>
            </a:rPr>
            <a:t>Intent</a:t>
          </a:r>
        </a:p>
      </dsp:txBody>
      <dsp:txXfrm rot="-10800000">
        <a:off x="2102921" y="2047811"/>
        <a:ext cx="2025035" cy="1023905"/>
      </dsp:txXfrm>
    </dsp:sp>
    <dsp:sp modelId="{76247BEE-BAED-4DA8-9D4F-F3E6FE5A0C56}">
      <dsp:nvSpPr>
        <dsp:cNvPr id="0" name=""/>
        <dsp:cNvSpPr/>
      </dsp:nvSpPr>
      <dsp:spPr>
        <a:xfrm rot="10800000">
          <a:off x="2336579" y="3071716"/>
          <a:ext cx="1557719" cy="1023905"/>
        </a:xfrm>
        <a:prstGeom prst="trapezoid">
          <a:avLst>
            <a:gd name="adj" fmla="val 76068"/>
          </a:avLst>
        </a:prstGeom>
        <a:solidFill>
          <a:srgbClr val="A34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1" kern="1200">
            <a:ln w="12700">
              <a:solidFill>
                <a:srgbClr val="1B1464"/>
              </a:solidFill>
            </a:ln>
            <a:solidFill>
              <a:schemeClr val="bg1"/>
            </a:solidFill>
            <a:latin typeface="Helvetica"/>
            <a:cs typeface="Helvetica"/>
          </a:endParaRPr>
        </a:p>
      </dsp:txBody>
      <dsp:txXfrm rot="-10800000">
        <a:off x="2336579" y="3071716"/>
        <a:ext cx="1557719" cy="1023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0A71A-84D2-40D8-AA07-907795BA4C3A}" type="datetimeFigureOut"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EC6D4-63A5-4E2D-894D-334C7869E1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32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41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76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746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9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97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sz="1200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24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43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36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dirty="0">
              <a:solidFill>
                <a:schemeClr val="bg1"/>
              </a:solidFill>
              <a:ea typeface="Calibri" panose="020F0502020204030204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77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36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1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0963-7DC2-D94F-A776-D72442CEA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95044-A36F-3B4B-8BA3-3C27671B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FCDA1-868E-B749-B61A-968C73D1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428A1-C7DE-2548-8BAF-A0B4D6BF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2A2B-8250-2D4D-83A7-AA083647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7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DD58-5913-9144-9055-725483E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E1B56-BB11-754B-B3EF-0DD699412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952A-17CC-F34A-AC73-C84E3784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6CF2-CC1D-EA46-ACE5-C5D08783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87B6-427B-FF48-8A70-282A629F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3D0B3-7FE9-DE40-8627-47994C5B4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33210-1708-F442-B808-1EF0F8677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18370-BBC5-5A44-8247-9E05209E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C70C5-251A-8A4C-BFF0-87029DC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350-606F-594A-B445-47618EC0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7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3" y="0"/>
            <a:ext cx="6015277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68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90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5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8641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3" y="0"/>
            <a:ext cx="6015277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72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35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5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834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19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3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9E59-C3FC-204E-85CC-317362A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47EF-D6BD-E145-A9EF-61D40231D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4CD0-A62C-3D4E-ADDB-0276DBB7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BCD41-370D-044C-897A-559815EF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46B7-5F31-DB43-B955-4BE9B8D7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97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2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57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7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12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8" y="0"/>
            <a:ext cx="5088349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9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591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5162551"/>
            <a:ext cx="4250693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48451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67019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4469478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78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1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07480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4">
          <p15:clr>
            <a:srgbClr val="FBAE40"/>
          </p15:clr>
        </p15:guide>
        <p15:guide id="3" pos="3112">
          <p15:clr>
            <a:srgbClr val="FBAE40"/>
          </p15:clr>
        </p15:guide>
        <p15:guide id="4" pos="572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39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045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27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72533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6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4" y="212790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5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3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3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2442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2197-EA75-7C43-A891-3E34D66C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0571-AFBE-7C4C-A2F3-761335BCE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F708-0D8A-FE4D-BFDD-990819C4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4C672-9FA9-2E46-9721-1933E1CC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02321-B7DD-9241-AF4F-0B56185C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83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5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09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0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7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8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61209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4" y="1392786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5" y="834162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1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7" y="3188917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245977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889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364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09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09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09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09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09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09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03B8-98E1-614D-A4FA-00124125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B9A7-18E9-3E43-AB98-22C0813C1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5814-1FE6-CF4A-88E9-202CBDA7E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6D911-5035-494E-ACBA-385D31FE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76857-4EB6-C54D-B723-BE35A29C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0BF94-92A5-8349-A6BF-78D65C34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70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09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8" y="0"/>
            <a:ext cx="5088349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75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7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5AA4-CE49-4346-B1E9-39366FBD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6BEF7-AD6B-9145-A11A-DFBBA018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2D76D-7244-174D-B330-4751D3A3B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70D02-414E-FC4F-98F7-663BA18A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C5D75-B033-D84B-BDC2-E1DE69A76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B9DDE-0844-7B40-960B-0B593FEB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42282-7BD7-E54A-9094-D59C8B38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6ED25-DC8B-A84C-B611-ED7DFCF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7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187C-E429-CD49-B58A-CB8E090F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F36D0-BFE4-9949-9E89-09906B4F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C319F-F805-6E4E-8D3C-3F4676E1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641F0-9B6D-E94F-A979-91F56A4C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9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8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AF58-FC7B-1541-98FB-DF0ECECA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1D9D-6B49-3343-B0DC-1826A0A8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1A1FB-75E3-BE44-B4F1-61F798CDC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AD33D-B14A-1E4D-8C2E-9CB77045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53C3C-948F-704A-ADCA-862364F5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01E1-4B2C-5848-8BB6-DCA07C94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3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CA18-21A7-4F4F-AE92-7693302A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99FB2-811D-BB4E-A3BD-0A54421CD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B802F-649D-D04C-AA36-1801F2E48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C28A1-74D0-0148-90F9-DC233F31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EFBCA-2FC4-9C46-BCA4-0B00D3E0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FBC0A-8886-A044-9D2E-E44EE7E3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5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3807-8083-E946-9568-F5DA5E3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21B6F-4AE4-CC48-AE78-093FC5E5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2C3D-56C5-B443-9039-55850F122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5F10-90BA-9A4B-97C5-0F6D45F15F4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B4FE-21FC-9249-87CF-23D44CEF6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5D03-AC5A-6F4D-91F4-FD920EF7E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8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1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1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3" y="6356369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2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734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  <p:sldLayoutId id="2147483886" r:id="rId18"/>
    <p:sldLayoutId id="2147483887" r:id="rId19"/>
    <p:sldLayoutId id="2147483888" r:id="rId20"/>
    <p:sldLayoutId id="2147483889" r:id="rId21"/>
    <p:sldLayoutId id="2147483890" r:id="rId22"/>
    <p:sldLayoutId id="2147483891" r:id="rId23"/>
    <p:sldLayoutId id="2147483867" r:id="rId24"/>
    <p:sldLayoutId id="2147483855" r:id="rId25"/>
    <p:sldLayoutId id="2147483831" r:id="rId26"/>
    <p:sldLayoutId id="2147483819" r:id="rId27"/>
    <p:sldLayoutId id="2147483795" r:id="rId28"/>
    <p:sldLayoutId id="2147483783" r:id="rId29"/>
    <p:sldLayoutId id="2147483695" r:id="rId30"/>
    <p:sldLayoutId id="2147483709" r:id="rId31"/>
  </p:sldLayoutIdLst>
  <p:hf hdr="0" ftr="0" dt="0"/>
  <p:txStyles>
    <p:titleStyle>
      <a:lvl1pPr algn="l" defTabSz="944056" rtl="0" eaLnBrk="1" latinLnBrk="0" hangingPunct="1">
        <a:lnSpc>
          <a:spcPct val="100000"/>
        </a:lnSpc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14" indent="-236014" algn="l" defTabSz="944056" rtl="0" eaLnBrk="1" latinLnBrk="0" hangingPunct="1">
        <a:lnSpc>
          <a:spcPts val="1500"/>
        </a:lnSpc>
        <a:spcBef>
          <a:spcPts val="1033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042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07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10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127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155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3068183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540211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4012240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1pPr>
      <a:lvl2pPr marL="472028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2pPr>
      <a:lvl3pPr marL="94405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3pPr>
      <a:lvl4pPr marL="1416084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4pPr>
      <a:lvl5pPr marL="1888113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5pPr>
      <a:lvl6pPr marL="2360141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283217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304197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377622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6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" TargetMode="External"/><Relationship Id="rId13" Type="http://schemas.openxmlformats.org/officeDocument/2006/relationships/hyperlink" Target="https://thevab.com/team-board" TargetMode="External"/><Relationship Id="rId18" Type="http://schemas.openxmlformats.org/officeDocument/2006/relationships/hyperlink" Target="https://thevab.com/insight/wtdw-identity" TargetMode="External"/><Relationship Id="rId3" Type="http://schemas.openxmlformats.org/officeDocument/2006/relationships/hyperlink" Target="https://thevab.com/insight/wtdw-engagement" TargetMode="External"/><Relationship Id="rId7" Type="http://schemas.openxmlformats.org/officeDocument/2006/relationships/image" Target="../media/image93.png"/><Relationship Id="rId12" Type="http://schemas.openxmlformats.org/officeDocument/2006/relationships/hyperlink" Target="https://thevab.com/measurement" TargetMode="External"/><Relationship Id="rId17" Type="http://schemas.openxmlformats.org/officeDocument/2006/relationships/image" Target="../media/image96.png"/><Relationship Id="rId2" Type="http://schemas.openxmlformats.org/officeDocument/2006/relationships/notesSlide" Target="../notesSlides/notesSlide12.xml"/><Relationship Id="rId16" Type="http://schemas.openxmlformats.org/officeDocument/2006/relationships/hyperlink" Target="https://thevab.com/insight/wtdw-viewership-data-collection" TargetMode="External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5.jpeg"/><Relationship Id="rId5" Type="http://schemas.openxmlformats.org/officeDocument/2006/relationships/hyperlink" Target="https://thevab.com/insight/you-oughta-know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94.png"/><Relationship Id="rId19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hyperlink" Target="https://thevab.com/insight/simplifying-common-video-measurement-terminology" TargetMode="External"/><Relationship Id="rId14" Type="http://schemas.openxmlformats.org/officeDocument/2006/relationships/hyperlink" Target="https://thevab.com/insight/25-ways-tv-grows-brand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vab-happenings/vab-brand-video" TargetMode="Externa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wtdw-engagement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s://thevab.com/insight/wtdw-identit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hyperlink" Target="https://thevab.com/insight/wtdw-viewership-data-collection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3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8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diagramData" Target="../diagrams/data1.xml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18" Type="http://schemas.openxmlformats.org/officeDocument/2006/relationships/image" Target="../media/image52.svg"/><Relationship Id="rId26" Type="http://schemas.openxmlformats.org/officeDocument/2006/relationships/image" Target="../media/image60.svg"/><Relationship Id="rId3" Type="http://schemas.openxmlformats.org/officeDocument/2006/relationships/image" Target="../media/image15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0.svg"/><Relationship Id="rId20" Type="http://schemas.openxmlformats.org/officeDocument/2006/relationships/image" Target="../media/image54.sv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svg"/><Relationship Id="rId5" Type="http://schemas.openxmlformats.org/officeDocument/2006/relationships/image" Target="../media/image39.sv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svg"/><Relationship Id="rId10" Type="http://schemas.openxmlformats.org/officeDocument/2006/relationships/image" Target="../media/image44.sv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svg"/><Relationship Id="rId22" Type="http://schemas.openxmlformats.org/officeDocument/2006/relationships/image" Target="../media/image56.svg"/><Relationship Id="rId27" Type="http://schemas.openxmlformats.org/officeDocument/2006/relationships/image" Target="../media/image61.png"/><Relationship Id="rId30" Type="http://schemas.openxmlformats.org/officeDocument/2006/relationships/image" Target="../media/image6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0.png"/><Relationship Id="rId18" Type="http://schemas.openxmlformats.org/officeDocument/2006/relationships/image" Target="../media/image75.svg"/><Relationship Id="rId3" Type="http://schemas.openxmlformats.org/officeDocument/2006/relationships/image" Target="../media/image15.png"/><Relationship Id="rId21" Type="http://schemas.openxmlformats.org/officeDocument/2006/relationships/image" Target="../media/image76.png"/><Relationship Id="rId7" Type="http://schemas.openxmlformats.org/officeDocument/2006/relationships/image" Target="../media/image42.svg"/><Relationship Id="rId12" Type="http://schemas.openxmlformats.org/officeDocument/2006/relationships/image" Target="../media/image46.svg"/><Relationship Id="rId17" Type="http://schemas.openxmlformats.org/officeDocument/2006/relationships/image" Target="../media/image74.png"/><Relationship Id="rId25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3.emf"/><Relationship Id="rId20" Type="http://schemas.openxmlformats.org/officeDocument/2006/relationships/image" Target="../media/image48.sv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24" Type="http://schemas.openxmlformats.org/officeDocument/2006/relationships/image" Target="../media/image79.png"/><Relationship Id="rId5" Type="http://schemas.openxmlformats.org/officeDocument/2006/relationships/image" Target="../media/image66.svg"/><Relationship Id="rId15" Type="http://schemas.openxmlformats.org/officeDocument/2006/relationships/image" Target="../media/image72.emf"/><Relationship Id="rId23" Type="http://schemas.openxmlformats.org/officeDocument/2006/relationships/image" Target="../media/image78.png"/><Relationship Id="rId10" Type="http://schemas.openxmlformats.org/officeDocument/2006/relationships/image" Target="../media/image69.png"/><Relationship Id="rId19" Type="http://schemas.openxmlformats.org/officeDocument/2006/relationships/image" Target="../media/image47.png"/><Relationship Id="rId4" Type="http://schemas.openxmlformats.org/officeDocument/2006/relationships/image" Target="../media/image65.png"/><Relationship Id="rId9" Type="http://schemas.openxmlformats.org/officeDocument/2006/relationships/image" Target="../media/image68.png"/><Relationship Id="rId14" Type="http://schemas.openxmlformats.org/officeDocument/2006/relationships/image" Target="../media/image71.png"/><Relationship Id="rId22" Type="http://schemas.openxmlformats.org/officeDocument/2006/relationships/image" Target="../media/image7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5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6" Type="http://schemas.openxmlformats.org/officeDocument/2006/relationships/chart" Target="../charts/chart1.xml"/><Relationship Id="rId5" Type="http://schemas.openxmlformats.org/officeDocument/2006/relationships/image" Target="../media/image82.png"/><Relationship Id="rId10" Type="http://schemas.openxmlformats.org/officeDocument/2006/relationships/chart" Target="../charts/chart5.xml"/><Relationship Id="rId4" Type="http://schemas.openxmlformats.org/officeDocument/2006/relationships/image" Target="../media/image81.png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purple, blue, violet, light&#10;&#10;Description automatically generated">
            <a:extLst>
              <a:ext uri="{FF2B5EF4-FFF2-40B4-BE49-F238E27FC236}">
                <a16:creationId xmlns:a16="http://schemas.microsoft.com/office/drawing/2014/main" id="{9DA6BE59-6E2D-7FF9-9BCB-8CA6236E6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1E83233-F738-492E-A010-C56E805C77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688" t="55828" r="8703" b="13044"/>
          <a:stretch/>
        </p:blipFill>
        <p:spPr>
          <a:xfrm>
            <a:off x="0" y="338118"/>
            <a:ext cx="9875520" cy="651988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3698F84-AC9F-4996-9059-68760160E258}"/>
              </a:ext>
            </a:extLst>
          </p:cNvPr>
          <p:cNvGrpSpPr/>
          <p:nvPr/>
        </p:nvGrpSpPr>
        <p:grpSpPr>
          <a:xfrm>
            <a:off x="379475" y="5720081"/>
            <a:ext cx="2107496" cy="904633"/>
            <a:chOff x="2777007" y="5689600"/>
            <a:chExt cx="2107496" cy="904633"/>
          </a:xfrm>
        </p:grpSpPr>
        <p:pic>
          <p:nvPicPr>
            <p:cNvPr id="8" name="Picture 7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D8B18117-653F-4785-BDFF-8B4D284894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8B55B6F-F5EC-4849-9A22-4ED34DCB7A2E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861F72C-FAD3-4BEF-90C9-54F849770967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32EC1ED-F08C-4E34-A5E3-58A4E0D81304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7D0A23C-1A37-42B1-A85C-A8911B464AA8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82C2444-E695-4ADC-970D-E0E9C42DF06C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7" name="Title 16">
            <a:extLst>
              <a:ext uri="{FF2B5EF4-FFF2-40B4-BE49-F238E27FC236}">
                <a16:creationId xmlns:a16="http://schemas.microsoft.com/office/drawing/2014/main" id="{6781F72F-743F-40A3-B80E-ADB9594E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00" y="3719295"/>
            <a:ext cx="4974175" cy="1147650"/>
          </a:xfrm>
        </p:spPr>
        <p:txBody>
          <a:bodyPr/>
          <a:lstStyle/>
          <a:p>
            <a:r>
              <a:rPr lang="en-US" sz="4000" b="1" i="1"/>
              <a:t>What’s the Deal with </a:t>
            </a:r>
            <a:r>
              <a:rPr lang="en-US" sz="4000" b="1">
                <a:solidFill>
                  <a:schemeClr val="accent2"/>
                </a:solidFill>
                <a:ea typeface="+mn-ea"/>
                <a:cs typeface="+mn-cs"/>
              </a:rPr>
              <a:t>Outcomes?</a:t>
            </a:r>
            <a:endParaRPr lang="en-US" sz="1420" b="1">
              <a:solidFill>
                <a:schemeClr val="accent2"/>
              </a:solidFill>
              <a:ea typeface="+mn-ea"/>
              <a:cs typeface="+mn-cs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292DAC7-18EB-4E2A-9395-147A47BA2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0221" y="3360376"/>
            <a:ext cx="1845377" cy="315912"/>
          </a:xfrm>
        </p:spPr>
        <p:txBody>
          <a:bodyPr/>
          <a:lstStyle/>
          <a:p>
            <a:r>
              <a:rPr lang="en-US">
                <a:solidFill>
                  <a:srgbClr val="00BFF2"/>
                </a:solidFill>
              </a:rPr>
              <a:t>July 2023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9CA715-B70F-4FFA-8866-3DEF0935A2A6}"/>
              </a:ext>
            </a:extLst>
          </p:cNvPr>
          <p:cNvCxnSpPr>
            <a:cxnSpLocks/>
          </p:cNvCxnSpPr>
          <p:nvPr/>
        </p:nvCxnSpPr>
        <p:spPr>
          <a:xfrm>
            <a:off x="358238" y="3258376"/>
            <a:ext cx="48387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CC5467C-C89A-25BB-08C3-8ABD573E4F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21" y="146645"/>
            <a:ext cx="1787849" cy="463829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B81D0E5-DE45-94F8-E523-B48966C47C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5107" y="5787499"/>
            <a:ext cx="3715183" cy="69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67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31535437-D213-1EB2-738F-582B587F8A9C}"/>
              </a:ext>
            </a:extLst>
          </p:cNvPr>
          <p:cNvSpPr/>
          <p:nvPr/>
        </p:nvSpPr>
        <p:spPr>
          <a:xfrm>
            <a:off x="0" y="1647350"/>
            <a:ext cx="12185649" cy="52218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CD6B55-3A09-D4E2-1F37-B748C3FAC45F}"/>
              </a:ext>
            </a:extLst>
          </p:cNvPr>
          <p:cNvCxnSpPr>
            <a:cxnSpLocks/>
          </p:cNvCxnSpPr>
          <p:nvPr/>
        </p:nvCxnSpPr>
        <p:spPr>
          <a:xfrm>
            <a:off x="558925" y="138887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7F8F8E7-3C99-9B5F-E4EF-C73519C28263}"/>
              </a:ext>
            </a:extLst>
          </p:cNvPr>
          <p:cNvSpPr txBox="1"/>
          <p:nvPr/>
        </p:nvSpPr>
        <p:spPr>
          <a:xfrm>
            <a:off x="51023" y="486151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0D4D3A-ED21-5F6E-8CAD-E31A9581C2FB}"/>
              </a:ext>
            </a:extLst>
          </p:cNvPr>
          <p:cNvSpPr/>
          <p:nvPr/>
        </p:nvSpPr>
        <p:spPr>
          <a:xfrm>
            <a:off x="623076" y="393818"/>
            <a:ext cx="10749774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dirty="0"/>
              <a:t>What are the differences between probabilistic and deterministic approaches for determining outcomes?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22B5F90-3737-2531-32FC-CEE7703F45C0}"/>
              </a:ext>
            </a:extLst>
          </p:cNvPr>
          <p:cNvSpPr txBox="1"/>
          <p:nvPr/>
        </p:nvSpPr>
        <p:spPr>
          <a:xfrm>
            <a:off x="4187800" y="3132626"/>
            <a:ext cx="38100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u="sng">
                <a:solidFill>
                  <a:srgbClr val="ED3C8D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Probabilistic Approach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2C70EA5-4B7F-122D-FD26-A51B44997FA2}"/>
              </a:ext>
            </a:extLst>
          </p:cNvPr>
          <p:cNvSpPr txBox="1"/>
          <p:nvPr/>
        </p:nvSpPr>
        <p:spPr>
          <a:xfrm>
            <a:off x="165771" y="3132626"/>
            <a:ext cx="38132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u="sng">
                <a:solidFill>
                  <a:srgbClr val="ED3C8D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Deterministic Approach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1094CF-142E-63A1-A4C3-237CA04CF9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335E557-FD8C-EFFB-3CFD-635E6386EED4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7FAC50-2B9B-1843-157F-5EF1DF7CA3D6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212633-626C-BAB7-D10F-4833476E9922}"/>
              </a:ext>
            </a:extLst>
          </p:cNvPr>
          <p:cNvSpPr txBox="1"/>
          <p:nvPr/>
        </p:nvSpPr>
        <p:spPr>
          <a:xfrm>
            <a:off x="8182369" y="3132626"/>
            <a:ext cx="38336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u="sng">
                <a:solidFill>
                  <a:srgbClr val="ED3C8D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Hybrid Approach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0740C6-3D45-5326-1093-D57EE5F02451}"/>
              </a:ext>
            </a:extLst>
          </p:cNvPr>
          <p:cNvSpPr/>
          <p:nvPr/>
        </p:nvSpPr>
        <p:spPr>
          <a:xfrm>
            <a:off x="161513" y="3719754"/>
            <a:ext cx="3821741" cy="2655127"/>
          </a:xfrm>
          <a:prstGeom prst="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C304E0-1B89-4671-B263-56E0B4FF4DA8}"/>
              </a:ext>
            </a:extLst>
          </p:cNvPr>
          <p:cNvSpPr/>
          <p:nvPr/>
        </p:nvSpPr>
        <p:spPr>
          <a:xfrm>
            <a:off x="4181954" y="3731660"/>
            <a:ext cx="3827694" cy="2643221"/>
          </a:xfrm>
          <a:prstGeom prst="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D5C2CB-A5FE-30B5-7BE6-4DB38C75CE2C}"/>
              </a:ext>
            </a:extLst>
          </p:cNvPr>
          <p:cNvSpPr/>
          <p:nvPr/>
        </p:nvSpPr>
        <p:spPr>
          <a:xfrm>
            <a:off x="8188322" y="3725707"/>
            <a:ext cx="3827694" cy="2649174"/>
          </a:xfrm>
          <a:prstGeom prst="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3605517-2D18-A50B-85AA-7902416C5DCD}"/>
              </a:ext>
            </a:extLst>
          </p:cNvPr>
          <p:cNvSpPr txBox="1"/>
          <p:nvPr/>
        </p:nvSpPr>
        <p:spPr>
          <a:xfrm>
            <a:off x="171725" y="3815298"/>
            <a:ext cx="3813223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dirty="0">
                <a:solidFill>
                  <a:srgbClr val="1B1464"/>
                </a:solidFill>
                <a:latin typeface="Helvetica Light" panose="020B0403020202020204"/>
              </a:rPr>
              <a:t>Outcomes that are </a:t>
            </a:r>
            <a:r>
              <a:rPr lang="en-US" sz="1400" b="1" dirty="0">
                <a:solidFill>
                  <a:srgbClr val="1B1464"/>
                </a:solidFill>
                <a:latin typeface="Helvetica Light" panose="020B0403020202020204"/>
              </a:rPr>
              <a:t>known to be true</a:t>
            </a:r>
            <a:endParaRPr lang="en-US" sz="1400" b="1" dirty="0">
              <a:solidFill>
                <a:srgbClr val="1B1464"/>
              </a:solidFill>
              <a:latin typeface="Helvetica Light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1B1464"/>
                </a:solidFill>
                <a:ea typeface="+mn-lt"/>
                <a:cs typeface="+mn-lt"/>
              </a:rPr>
              <a:t>One-to-one matches are applied using confirmed identifiers such as authenticated logins to measure &amp; report outcomes</a:t>
            </a:r>
            <a:endParaRPr lang="en-US" sz="1400" b="1" dirty="0">
              <a:solidFill>
                <a:srgbClr val="1B1464"/>
              </a:solidFill>
              <a:latin typeface="Helvetica Light" panose="020B0403020202020204"/>
            </a:endParaRPr>
          </a:p>
          <a:p>
            <a:br>
              <a:rPr lang="en-US" sz="1400" dirty="0">
                <a:latin typeface="Helvetica Light" panose="020B0403020202020204"/>
              </a:rPr>
            </a:br>
            <a:r>
              <a:rPr lang="en-US" sz="1400" b="1" dirty="0">
                <a:solidFill>
                  <a:srgbClr val="1B1464"/>
                </a:solidFill>
                <a:latin typeface="Helvetica Light" panose="020B0403020202020204"/>
              </a:rPr>
              <a:t>Benefit</a:t>
            </a:r>
            <a:r>
              <a:rPr lang="en-US" sz="1400" dirty="0">
                <a:solidFill>
                  <a:srgbClr val="1B1464"/>
                </a:solidFill>
                <a:latin typeface="Helvetica Light" panose="020B0403020202020204"/>
              </a:rPr>
              <a:t>: Authenticated and highly accurate</a:t>
            </a:r>
          </a:p>
          <a:p>
            <a:br>
              <a:rPr lang="en-US" sz="1400" b="1" dirty="0">
                <a:latin typeface="Helvetica Light" panose="020B0403020202020204"/>
              </a:rPr>
            </a:br>
            <a:r>
              <a:rPr lang="en-US" sz="1400" b="1" dirty="0">
                <a:solidFill>
                  <a:srgbClr val="1B1464"/>
                </a:solidFill>
                <a:latin typeface="Helvetica Light" panose="020B0403020202020204"/>
              </a:rPr>
              <a:t>Challenge: </a:t>
            </a:r>
            <a:r>
              <a:rPr lang="en-US" sz="1400" dirty="0">
                <a:solidFill>
                  <a:srgbClr val="1B1464"/>
                </a:solidFill>
                <a:latin typeface="Helvetica Light" panose="020B0403020202020204"/>
              </a:rPr>
              <a:t>Limited in scalability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3805EF-665C-21CF-41FE-3E9203817BF1}"/>
              </a:ext>
            </a:extLst>
          </p:cNvPr>
          <p:cNvSpPr txBox="1"/>
          <p:nvPr/>
        </p:nvSpPr>
        <p:spPr>
          <a:xfrm>
            <a:off x="4186213" y="3815298"/>
            <a:ext cx="3813223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dirty="0">
                <a:solidFill>
                  <a:srgbClr val="1B1464"/>
                </a:solidFill>
                <a:latin typeface="Helvetica Light" panose="020B0403020202020204"/>
              </a:rPr>
              <a:t>Outcomes that are </a:t>
            </a:r>
            <a:r>
              <a:rPr lang="en-US" sz="1400" b="1" dirty="0">
                <a:solidFill>
                  <a:srgbClr val="1B1464"/>
                </a:solidFill>
                <a:latin typeface="Helvetica Light" panose="020B0403020202020204"/>
              </a:rPr>
              <a:t>likely to be true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1B1464"/>
                </a:solidFill>
                <a:ea typeface="+mn-lt"/>
                <a:cs typeface="+mn-lt"/>
              </a:rPr>
              <a:t>Matches are probable and based on pieces of information.  Models are applied to measure &amp; report outcomes</a:t>
            </a:r>
          </a:p>
          <a:p>
            <a:br>
              <a:rPr lang="en-US" sz="1400" dirty="0">
                <a:solidFill>
                  <a:srgbClr val="1B1464"/>
                </a:solidFill>
                <a:ea typeface="+mn-lt"/>
                <a:cs typeface="+mn-lt"/>
              </a:rPr>
            </a:br>
            <a:endParaRPr lang="en-US" sz="1400" dirty="0">
              <a:solidFill>
                <a:srgbClr val="1B1464"/>
              </a:solidFill>
              <a:ea typeface="+mn-lt"/>
              <a:cs typeface="+mn-lt"/>
            </a:endParaRPr>
          </a:p>
          <a:p>
            <a:r>
              <a:rPr lang="en-US" sz="1400" b="1" dirty="0">
                <a:solidFill>
                  <a:srgbClr val="1B1464"/>
                </a:solidFill>
                <a:latin typeface="Helvetica Light" panose="020B0403020202020204"/>
              </a:rPr>
              <a:t>Benefit</a:t>
            </a:r>
            <a:r>
              <a:rPr lang="en-US" sz="1400" dirty="0">
                <a:solidFill>
                  <a:srgbClr val="1B1464"/>
                </a:solidFill>
                <a:latin typeface="Helvetica Light" panose="020B0403020202020204"/>
              </a:rPr>
              <a:t>: Scalable and likely accurate</a:t>
            </a:r>
            <a:br>
              <a:rPr lang="en-US" sz="1400" dirty="0">
                <a:latin typeface="Helvetica Light" panose="020B0403020202020204"/>
              </a:rPr>
            </a:br>
            <a:br>
              <a:rPr lang="en-US" sz="1400" b="1" dirty="0">
                <a:latin typeface="Helvetica Light" panose="020B0403020202020204"/>
              </a:rPr>
            </a:br>
            <a:r>
              <a:rPr lang="en-US" sz="1400" b="1" dirty="0">
                <a:solidFill>
                  <a:srgbClr val="1B1464"/>
                </a:solidFill>
                <a:latin typeface="Helvetica Light" panose="020B0403020202020204"/>
              </a:rPr>
              <a:t>Challenge: </a:t>
            </a:r>
            <a:r>
              <a:rPr lang="en-US" sz="1400" dirty="0">
                <a:solidFill>
                  <a:srgbClr val="1B1464"/>
                </a:solidFill>
                <a:latin typeface="Helvetica Light" panose="020B0403020202020204"/>
              </a:rPr>
              <a:t>Not guaranteed to 100% be accurate</a:t>
            </a:r>
            <a:endParaRPr lang="en-US" sz="1400" i="1" dirty="0">
              <a:solidFill>
                <a:srgbClr val="1B1464"/>
              </a:solidFill>
              <a:latin typeface="Helvetica Light" panose="020B040302020202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594247-35A3-964B-5C3B-C3BD03B8D4C9}"/>
              </a:ext>
            </a:extLst>
          </p:cNvPr>
          <p:cNvSpPr txBox="1"/>
          <p:nvPr/>
        </p:nvSpPr>
        <p:spPr>
          <a:xfrm>
            <a:off x="8180675" y="3815298"/>
            <a:ext cx="3813223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dirty="0">
                <a:solidFill>
                  <a:srgbClr val="1B1464"/>
                </a:solidFill>
                <a:latin typeface="Helvetica Light" panose="020B0403020202020204"/>
              </a:rPr>
              <a:t>Comprised of outcomes that are </a:t>
            </a:r>
            <a:r>
              <a:rPr lang="en-US" sz="1400" b="1" dirty="0">
                <a:solidFill>
                  <a:srgbClr val="1B1464"/>
                </a:solidFill>
                <a:latin typeface="Helvetica Light" panose="020B0403020202020204"/>
              </a:rPr>
              <a:t>known to be true, as well as likely to be true</a:t>
            </a:r>
            <a:endParaRPr lang="en-US" sz="1400" dirty="0">
              <a:solidFill>
                <a:srgbClr val="1B1464"/>
              </a:solidFill>
              <a:latin typeface="Helvetica Light" panose="020B0403020202020204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Helvetica-Light"/>
              </a:rPr>
              <a:t>When a one to-one match can’t be made, a probabilistic approach is implemented</a:t>
            </a:r>
            <a:endParaRPr lang="en-US" sz="1400" dirty="0">
              <a:latin typeface="Helvetica Light" panose="020B0403020202020204"/>
            </a:endParaRPr>
          </a:p>
          <a:p>
            <a:br>
              <a:rPr lang="en-US" sz="1400" dirty="0">
                <a:latin typeface="Helvetica Light" panose="020B0403020202020204"/>
              </a:rPr>
            </a:br>
            <a:r>
              <a:rPr lang="en-US" sz="1400" b="1" dirty="0">
                <a:solidFill>
                  <a:srgbClr val="1B1464"/>
                </a:solidFill>
                <a:latin typeface="Helvetica Light" panose="020B0403020202020204"/>
              </a:rPr>
              <a:t>Benefit</a:t>
            </a:r>
            <a:r>
              <a:rPr lang="en-US" sz="1400" dirty="0">
                <a:solidFill>
                  <a:srgbClr val="1B1464"/>
                </a:solidFill>
                <a:latin typeface="Helvetica Light" panose="020B0403020202020204"/>
              </a:rPr>
              <a:t>: </a:t>
            </a:r>
            <a:r>
              <a:rPr lang="en-US" sz="1400" dirty="0">
                <a:solidFill>
                  <a:srgbClr val="1B1464"/>
                </a:solidFill>
                <a:latin typeface="Helvetica Light"/>
                <a:ea typeface="+mn-lt"/>
                <a:cs typeface="+mn-lt"/>
              </a:rPr>
              <a:t>Reduces</a:t>
            </a:r>
            <a:r>
              <a:rPr lang="en-US" sz="1400" dirty="0">
                <a:solidFill>
                  <a:srgbClr val="1B1464"/>
                </a:solidFill>
                <a:ea typeface="+mn-lt"/>
                <a:cs typeface="+mn-lt"/>
              </a:rPr>
              <a:t> unmeasured outcomes</a:t>
            </a:r>
            <a:br>
              <a:rPr lang="en-US" sz="1400" dirty="0">
                <a:latin typeface="Helvetica Light" panose="020B0403020202020204"/>
              </a:rPr>
            </a:br>
            <a:br>
              <a:rPr lang="en-US" sz="1400" b="1" dirty="0">
                <a:latin typeface="Helvetica Light" panose="020B0403020202020204"/>
              </a:rPr>
            </a:br>
            <a:r>
              <a:rPr lang="en-US" sz="1400" b="1" dirty="0">
                <a:solidFill>
                  <a:srgbClr val="1B1464"/>
                </a:solidFill>
                <a:latin typeface="Helvetica Light" panose="020B0403020202020204"/>
              </a:rPr>
              <a:t>Challenge:</a:t>
            </a:r>
            <a:r>
              <a:rPr lang="en-US" sz="1400" dirty="0">
                <a:solidFill>
                  <a:srgbClr val="1B1464"/>
                </a:solidFill>
                <a:latin typeface="Helvetica Light" panose="020B0403020202020204"/>
              </a:rPr>
              <a:t> </a:t>
            </a:r>
            <a:r>
              <a:rPr lang="en-US" sz="1400" dirty="0">
                <a:solidFill>
                  <a:srgbClr val="1B1464"/>
                </a:solidFill>
                <a:ea typeface="+mn-lt"/>
                <a:cs typeface="+mn-lt"/>
              </a:rPr>
              <a:t>Often a lack of visibility into which matches are deterministic or probabilistic</a:t>
            </a:r>
          </a:p>
        </p:txBody>
      </p:sp>
      <p:pic>
        <p:nvPicPr>
          <p:cNvPr id="25" name="Picture 24" descr="A picture containing circle, graphics, symbol, font&#10;&#10;Description automatically generated">
            <a:extLst>
              <a:ext uri="{FF2B5EF4-FFF2-40B4-BE49-F238E27FC236}">
                <a16:creationId xmlns:a16="http://schemas.microsoft.com/office/drawing/2014/main" id="{61136184-11ED-9683-A3E5-2E963163F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056" y="1832874"/>
            <a:ext cx="1111866" cy="1111866"/>
          </a:xfrm>
          <a:prstGeom prst="rect">
            <a:avLst/>
          </a:prstGeom>
        </p:spPr>
      </p:pic>
      <p:pic>
        <p:nvPicPr>
          <p:cNvPr id="27" name="Picture 26" descr="A blue chain link&#10;&#10;Description automatically generated with low confidence">
            <a:extLst>
              <a:ext uri="{FF2B5EF4-FFF2-40B4-BE49-F238E27FC236}">
                <a16:creationId xmlns:a16="http://schemas.microsoft.com/office/drawing/2014/main" id="{531BCFF5-44D6-8C3D-8D7C-4EA4DB150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159" y="1832874"/>
            <a:ext cx="1112042" cy="1112042"/>
          </a:xfrm>
          <a:prstGeom prst="rect">
            <a:avLst/>
          </a:prstGeom>
        </p:spPr>
      </p:pic>
      <p:pic>
        <p:nvPicPr>
          <p:cNvPr id="31" name="Picture 30" descr="A picture containing graphics, circle, font, symbol&#10;&#10;Description automatically generated">
            <a:extLst>
              <a:ext uri="{FF2B5EF4-FFF2-40B4-BE49-F238E27FC236}">
                <a16:creationId xmlns:a16="http://schemas.microsoft.com/office/drawing/2014/main" id="{1CCFBBFF-3DD0-0492-DDD4-1C048B2D29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5600" y="1832874"/>
            <a:ext cx="1112042" cy="11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87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075355A-045E-4AA1-9711-3B199BD99F03}"/>
              </a:ext>
            </a:extLst>
          </p:cNvPr>
          <p:cNvSpPr/>
          <p:nvPr/>
        </p:nvSpPr>
        <p:spPr>
          <a:xfrm>
            <a:off x="1" y="1687284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351520" y="391163"/>
            <a:ext cx="117049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Best Practices for Marketers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126785" y="3333833"/>
            <a:ext cx="2917050" cy="2271313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1A2BD2-28EE-844C-ABD0-1BBA2351FC49}"/>
              </a:ext>
            </a:extLst>
          </p:cNvPr>
          <p:cNvSpPr/>
          <p:nvPr/>
        </p:nvSpPr>
        <p:spPr>
          <a:xfrm>
            <a:off x="3226205" y="3326519"/>
            <a:ext cx="2823185" cy="2285941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CC8CE6-CBBB-9148-9480-ABF797D19659}"/>
              </a:ext>
            </a:extLst>
          </p:cNvPr>
          <p:cNvSpPr/>
          <p:nvPr/>
        </p:nvSpPr>
        <p:spPr>
          <a:xfrm>
            <a:off x="3226117" y="3807770"/>
            <a:ext cx="2797083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latin typeface="Helvetica"/>
              </a:rPr>
              <a:t>Identify the outcomes that are most relevant to your brand and business objectives and measure and optimize accordingly.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E7A67A6-9B9E-EC45-BEF3-59FAC4400EEB}"/>
              </a:ext>
            </a:extLst>
          </p:cNvPr>
          <p:cNvSpPr/>
          <p:nvPr/>
        </p:nvSpPr>
        <p:spPr>
          <a:xfrm>
            <a:off x="6231672" y="3324415"/>
            <a:ext cx="2823185" cy="2290148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AF966E-5A86-E944-B039-CE9D7B0774B6}"/>
              </a:ext>
            </a:extLst>
          </p:cNvPr>
          <p:cNvSpPr/>
          <p:nvPr/>
        </p:nvSpPr>
        <p:spPr>
          <a:xfrm>
            <a:off x="98032" y="3807770"/>
            <a:ext cx="2905120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Helvetica"/>
              </a:rPr>
              <a:t>When it comes to campaign measurement, go beyond audience count to measuring impact and outcomes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89DA6F-6C53-4CA9-8C79-2F5032B2325F}"/>
              </a:ext>
            </a:extLst>
          </p:cNvPr>
          <p:cNvSpPr/>
          <p:nvPr/>
        </p:nvSpPr>
        <p:spPr>
          <a:xfrm>
            <a:off x="9263326" y="3324415"/>
            <a:ext cx="2823185" cy="2290148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7F04D2-8726-4568-A0A9-AEEBCCFB1D77}"/>
              </a:ext>
            </a:extLst>
          </p:cNvPr>
          <p:cNvSpPr/>
          <p:nvPr/>
        </p:nvSpPr>
        <p:spPr>
          <a:xfrm>
            <a:off x="9288343" y="3762714"/>
            <a:ext cx="2728080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latin typeface="Helvetica"/>
              </a:rPr>
              <a:t>Carefully consider the way outcomes were determined (e.g. last touch vs. multi-touch) when evaluating results and channel performance.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BA7D1B-8BA0-8A43-A132-D4FB2E5A2B1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201A62"/>
              </a:clrFrom>
              <a:clrTo>
                <a:srgbClr val="201A6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802" y="0"/>
            <a:ext cx="2379847" cy="13855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1BAA9A-CE04-7015-44D0-9A1D75217E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75464C-F307-E4C9-73AC-8CD21F8D888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E9EC1B-FA56-5939-03CE-66C604D8A8F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9" name="Picture 8" descr="A magnifying glass with a magnifying glass and a gear&#10;&#10;Description automatically generated with low confidence">
            <a:extLst>
              <a:ext uri="{FF2B5EF4-FFF2-40B4-BE49-F238E27FC236}">
                <a16:creationId xmlns:a16="http://schemas.microsoft.com/office/drawing/2014/main" id="{456CB4C3-E2A2-FF5D-B63C-32877FA2C64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270" y="2204898"/>
            <a:ext cx="925987" cy="925987"/>
          </a:xfrm>
          <a:prstGeom prst="rect">
            <a:avLst/>
          </a:prstGeom>
        </p:spPr>
      </p:pic>
      <p:pic>
        <p:nvPicPr>
          <p:cNvPr id="12" name="Picture 11" descr="A picture containing graphics, circle, colorfulness, screenshot&#10;&#10;Description automatically generated">
            <a:extLst>
              <a:ext uri="{FF2B5EF4-FFF2-40B4-BE49-F238E27FC236}">
                <a16:creationId xmlns:a16="http://schemas.microsoft.com/office/drawing/2014/main" id="{46B83FEC-87B6-D9FE-B3BA-D4285E9881A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598" y="2204898"/>
            <a:ext cx="925987" cy="9259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1E10778-176F-93B0-FA92-7D6C3DBDDFB5}"/>
              </a:ext>
            </a:extLst>
          </p:cNvPr>
          <p:cNvSpPr/>
          <p:nvPr/>
        </p:nvSpPr>
        <p:spPr>
          <a:xfrm>
            <a:off x="6257771" y="3930880"/>
            <a:ext cx="2797086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latin typeface="Helvetica"/>
                <a:cs typeface="Helvetica"/>
              </a:rPr>
              <a:t>Utilize an attribution</a:t>
            </a:r>
            <a:br>
              <a:rPr lang="en-US" sz="1600" b="1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sz="1600" b="1">
                <a:solidFill>
                  <a:schemeClr val="bg1"/>
                </a:solidFill>
                <a:latin typeface="Helvetica"/>
                <a:cs typeface="Helvetica"/>
              </a:rPr>
              <a:t>model that aligns with your measurement goals</a:t>
            </a:r>
          </a:p>
        </p:txBody>
      </p:sp>
      <p:pic>
        <p:nvPicPr>
          <p:cNvPr id="18" name="Picture 17" descr="A picture containing circle, graphics, screenshot, colorfulness&#10;&#10;Description automatically generated">
            <a:extLst>
              <a:ext uri="{FF2B5EF4-FFF2-40B4-BE49-F238E27FC236}">
                <a16:creationId xmlns:a16="http://schemas.microsoft.com/office/drawing/2014/main" id="{F9C0E51C-037F-9EA2-C836-2F2A31D78C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4803" y="2204898"/>
            <a:ext cx="925987" cy="925987"/>
          </a:xfrm>
          <a:prstGeom prst="rect">
            <a:avLst/>
          </a:prstGeom>
        </p:spPr>
      </p:pic>
      <p:pic>
        <p:nvPicPr>
          <p:cNvPr id="11" name="Picture 10" descr="A picture containing graphics, circle, graphic design, clipart&#10;&#10;Description automatically generated">
            <a:extLst>
              <a:ext uri="{FF2B5EF4-FFF2-40B4-BE49-F238E27FC236}">
                <a16:creationId xmlns:a16="http://schemas.microsoft.com/office/drawing/2014/main" id="{E71EC071-62A5-38CC-9B01-9694201F0C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1924" y="2204898"/>
            <a:ext cx="925987" cy="9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56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hlinkClick r:id="rId3"/>
            <a:extLst>
              <a:ext uri="{FF2B5EF4-FFF2-40B4-BE49-F238E27FC236}">
                <a16:creationId xmlns:a16="http://schemas.microsoft.com/office/drawing/2014/main" id="{0C79B812-ED86-F2AE-8CC6-F4DBDF075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380" y="2623792"/>
            <a:ext cx="2311125" cy="1303894"/>
          </a:xfrm>
          <a:prstGeom prst="rect">
            <a:avLst/>
          </a:prstGeom>
          <a:ln w="38100">
            <a:solidFill>
              <a:srgbClr val="ED3C8D"/>
            </a:solidFill>
          </a:ln>
        </p:spPr>
      </p:pic>
      <p:sp>
        <p:nvSpPr>
          <p:cNvPr id="34" name="TextBox 33">
            <a:hlinkClick r:id="rId5"/>
            <a:extLst>
              <a:ext uri="{FF2B5EF4-FFF2-40B4-BE49-F238E27FC236}">
                <a16:creationId xmlns:a16="http://schemas.microsoft.com/office/drawing/2014/main" id="{75C5F8D4-BBB9-C9DF-95E3-4110948BDCF4}"/>
              </a:ext>
            </a:extLst>
          </p:cNvPr>
          <p:cNvSpPr txBox="1"/>
          <p:nvPr/>
        </p:nvSpPr>
        <p:spPr>
          <a:xfrm>
            <a:off x="9303381" y="4013821"/>
            <a:ext cx="266666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 b="1">
                <a:solidFill>
                  <a:srgbClr val="4EBEA4"/>
                </a:solidFill>
                <a:latin typeface="Helvetica" panose="020B0403020202020204" pitchFamily="34" charset="0"/>
              </a:rPr>
              <a:t>You Oughta Know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Why all impressions aren’t created equal &amp; what it means for video measurement</a:t>
            </a:r>
          </a:p>
        </p:txBody>
      </p:sp>
      <p:pic>
        <p:nvPicPr>
          <p:cNvPr id="35" name="Picture 34">
            <a:hlinkClick r:id="rId5"/>
            <a:extLst>
              <a:ext uri="{FF2B5EF4-FFF2-40B4-BE49-F238E27FC236}">
                <a16:creationId xmlns:a16="http://schemas.microsoft.com/office/drawing/2014/main" id="{FDE5306A-EB75-ECDC-59FD-CC2E242A0AB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8502" y="2646160"/>
            <a:ext cx="2256420" cy="1343029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8D3A7C3-9423-4DEA-8167-5DB6C29266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2320" y="0"/>
            <a:ext cx="1249679" cy="7276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0" y="0"/>
            <a:ext cx="6096000" cy="6869150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155150" y="2188364"/>
            <a:ext cx="5785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3B3C66-BB54-4899-9837-0457B0BFA117}"/>
              </a:ext>
            </a:extLst>
          </p:cNvPr>
          <p:cNvSpPr/>
          <p:nvPr/>
        </p:nvSpPr>
        <p:spPr>
          <a:xfrm>
            <a:off x="305054" y="6007647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hlinkClick r:id="rId9"/>
            <a:extLst>
              <a:ext uri="{FF2B5EF4-FFF2-40B4-BE49-F238E27FC236}">
                <a16:creationId xmlns:a16="http://schemas.microsoft.com/office/drawing/2014/main" id="{2CC78D28-3EFF-3EDA-9943-C3D0097A1843}"/>
              </a:ext>
            </a:extLst>
          </p:cNvPr>
          <p:cNvSpPr txBox="1"/>
          <p:nvPr/>
        </p:nvSpPr>
        <p:spPr>
          <a:xfrm>
            <a:off x="9554420" y="5955228"/>
            <a:ext cx="21645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>
                <a:solidFill>
                  <a:srgbClr val="4EBEA4"/>
                </a:solidFill>
                <a:latin typeface="Helvetica" panose="020B0403020202020204" pitchFamily="34" charset="0"/>
              </a:rPr>
              <a:t>Untangling Terminology</a:t>
            </a:r>
            <a:br>
              <a:rPr lang="en-US" sz="1050" b="1">
                <a:solidFill>
                  <a:srgbClr val="4EBEA4"/>
                </a:solidFill>
                <a:latin typeface="Helvetica" panose="020B0403020202020204" pitchFamily="34" charset="0"/>
              </a:rPr>
            </a:br>
            <a:r>
              <a:rPr lang="en-US" sz="1050" b="1">
                <a:solidFill>
                  <a:srgbClr val="4EBEA4"/>
                </a:solidFill>
                <a:latin typeface="Helvetica" panose="020B0403020202020204" pitchFamily="34" charset="0"/>
              </a:rPr>
              <a:t>Within Video Measurement </a:t>
            </a:r>
          </a:p>
        </p:txBody>
      </p:sp>
      <p:pic>
        <p:nvPicPr>
          <p:cNvPr id="8" name="Picture 7">
            <a:hlinkClick r:id="rId9"/>
            <a:extLst>
              <a:ext uri="{FF2B5EF4-FFF2-40B4-BE49-F238E27FC236}">
                <a16:creationId xmlns:a16="http://schemas.microsoft.com/office/drawing/2014/main" id="{6CA6107E-1057-8F72-1A69-0F073317FC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281" y="4653283"/>
            <a:ext cx="2236863" cy="1300189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rgbClr val="1B1464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3A1BBD-F6BC-1B31-8DDE-5E72E98C5ED0}"/>
              </a:ext>
            </a:extLst>
          </p:cNvPr>
          <p:cNvSpPr txBox="1"/>
          <p:nvPr/>
        </p:nvSpPr>
        <p:spPr>
          <a:xfrm>
            <a:off x="196733" y="3980370"/>
            <a:ext cx="5287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believe in modern TV measurement.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Let us be your guide.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isit the VAB’s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Measurement Resource Center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get clear answers to questions our industry is asking about TV measurement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937B30-F10B-9781-30A1-3A386C6080A2}"/>
              </a:ext>
            </a:extLst>
          </p:cNvPr>
          <p:cNvSpPr/>
          <p:nvPr/>
        </p:nvSpPr>
        <p:spPr>
          <a:xfrm>
            <a:off x="289383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65636D-D976-2837-E032-7399269EB84F}"/>
              </a:ext>
            </a:extLst>
          </p:cNvPr>
          <p:cNvGrpSpPr/>
          <p:nvPr/>
        </p:nvGrpSpPr>
        <p:grpSpPr>
          <a:xfrm>
            <a:off x="2531137" y="714984"/>
            <a:ext cx="1880099" cy="744993"/>
            <a:chOff x="198561" y="542425"/>
            <a:chExt cx="1453627" cy="74499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F2C7D8-82B4-0CE7-E26E-F044D1AB7A44}"/>
                </a:ext>
              </a:extLst>
            </p:cNvPr>
            <p:cNvSpPr txBox="1"/>
            <p:nvPr/>
          </p:nvSpPr>
          <p:spPr>
            <a:xfrm>
              <a:off x="198561" y="542425"/>
              <a:ext cx="1182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Reed Kiely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C71276-026E-1776-F03E-84DA77B9E4A3}"/>
                </a:ext>
              </a:extLst>
            </p:cNvPr>
            <p:cNvSpPr txBox="1"/>
            <p:nvPr/>
          </p:nvSpPr>
          <p:spPr>
            <a:xfrm>
              <a:off x="198562" y="856531"/>
              <a:ext cx="14536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Associate Insights Director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>
                  <a:solidFill>
                    <a:schemeClr val="bg1"/>
                  </a:solidFill>
                  <a:latin typeface="Helvetica Light" panose="020B0403020202020204" pitchFamily="34" charset="0"/>
                </a:rPr>
                <a:t>R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eedK@thevab.com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8BEC21-24DC-537C-D9D8-BCD34BC615A6}"/>
              </a:ext>
            </a:extLst>
          </p:cNvPr>
          <p:cNvGrpSpPr/>
          <p:nvPr/>
        </p:nvGrpSpPr>
        <p:grpSpPr>
          <a:xfrm>
            <a:off x="196733" y="721481"/>
            <a:ext cx="2433585" cy="744993"/>
            <a:chOff x="2529807" y="542425"/>
            <a:chExt cx="1962494" cy="744993"/>
          </a:xfrm>
        </p:grpSpPr>
        <p:sp>
          <p:nvSpPr>
            <p:cNvPr id="19" name="TextBox 18">
              <a:hlinkClick r:id="rId13"/>
              <a:extLst>
                <a:ext uri="{FF2B5EF4-FFF2-40B4-BE49-F238E27FC236}">
                  <a16:creationId xmlns:a16="http://schemas.microsoft.com/office/drawing/2014/main" id="{1318FC0A-2D0B-B074-AF33-81AC4F726329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Benjamin Vandegrift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6FE27C-452C-48CA-D46A-B1B06B65268A}"/>
                </a:ext>
              </a:extLst>
            </p:cNvPr>
            <p:cNvSpPr txBox="1"/>
            <p:nvPr/>
          </p:nvSpPr>
          <p:spPr>
            <a:xfrm>
              <a:off x="2529807" y="856531"/>
              <a:ext cx="19624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VP, Measurement Solutions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BenjaminV@thevab.com</a:t>
              </a:r>
            </a:p>
          </p:txBody>
        </p:sp>
      </p:grpSp>
      <p:sp>
        <p:nvSpPr>
          <p:cNvPr id="33" name="TextBox 32">
            <a:hlinkClick r:id="rId14"/>
            <a:extLst>
              <a:ext uri="{FF2B5EF4-FFF2-40B4-BE49-F238E27FC236}">
                <a16:creationId xmlns:a16="http://schemas.microsoft.com/office/drawing/2014/main" id="{F2629FEC-26C8-73A5-64B8-5C8D9A876490}"/>
              </a:ext>
            </a:extLst>
          </p:cNvPr>
          <p:cNvSpPr txBox="1"/>
          <p:nvPr/>
        </p:nvSpPr>
        <p:spPr>
          <a:xfrm>
            <a:off x="6412611" y="5944743"/>
            <a:ext cx="266666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25 Ways TV Grows Brands</a:t>
            </a:r>
            <a:b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Powering Performance Through Full-Funnel Business Outcomes</a:t>
            </a:r>
            <a:endParaRPr kumimoji="0" lang="en-US" sz="10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46530D-96D2-B410-E4E9-EFE70749A18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708B8F-5AFF-444B-2A29-905E7E2FCE6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3DC17F-48BD-1982-C4CC-D8B22D0D3177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24" name="Picture 23">
            <a:hlinkClick r:id="rId16"/>
            <a:extLst>
              <a:ext uri="{FF2B5EF4-FFF2-40B4-BE49-F238E27FC236}">
                <a16:creationId xmlns:a16="http://schemas.microsoft.com/office/drawing/2014/main" id="{5A157C57-5F2B-8963-EE2E-DFB4D7FDC178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9268" y="649334"/>
            <a:ext cx="2294888" cy="1297501"/>
          </a:xfrm>
          <a:prstGeom prst="rect">
            <a:avLst/>
          </a:prstGeom>
          <a:ln w="38100">
            <a:solidFill>
              <a:srgbClr val="ED3C8D"/>
            </a:solidFill>
          </a:ln>
        </p:spPr>
      </p:pic>
      <p:pic>
        <p:nvPicPr>
          <p:cNvPr id="26" name="Picture 25">
            <a:hlinkClick r:id="rId18"/>
            <a:extLst>
              <a:ext uri="{FF2B5EF4-FFF2-40B4-BE49-F238E27FC236}">
                <a16:creationId xmlns:a16="http://schemas.microsoft.com/office/drawing/2014/main" id="{9977C7A5-85D3-4166-9AE7-64E6AF185D87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380" y="649334"/>
            <a:ext cx="2311125" cy="1296617"/>
          </a:xfrm>
          <a:prstGeom prst="rect">
            <a:avLst/>
          </a:prstGeom>
          <a:ln w="38100">
            <a:solidFill>
              <a:srgbClr val="ED3C8D"/>
            </a:solidFill>
          </a:ln>
        </p:spPr>
      </p:pic>
      <p:sp>
        <p:nvSpPr>
          <p:cNvPr id="27" name="TextBox 26">
            <a:hlinkClick r:id="rId18"/>
            <a:extLst>
              <a:ext uri="{FF2B5EF4-FFF2-40B4-BE49-F238E27FC236}">
                <a16:creationId xmlns:a16="http://schemas.microsoft.com/office/drawing/2014/main" id="{8ADA6AE3-B8C7-FA95-3D36-115645340120}"/>
              </a:ext>
            </a:extLst>
          </p:cNvPr>
          <p:cNvSpPr txBox="1"/>
          <p:nvPr/>
        </p:nvSpPr>
        <p:spPr>
          <a:xfrm>
            <a:off x="6663650" y="1998409"/>
            <a:ext cx="21645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>
                <a:solidFill>
                  <a:srgbClr val="E84A99"/>
                </a:solidFill>
                <a:latin typeface="Helvetica" panose="020B0403020202020204" pitchFamily="34" charset="0"/>
              </a:rPr>
              <a:t>What’s the Deal With Identity?</a:t>
            </a:r>
          </a:p>
        </p:txBody>
      </p:sp>
      <p:sp>
        <p:nvSpPr>
          <p:cNvPr id="28" name="TextBox 27">
            <a:hlinkClick r:id="rId16"/>
            <a:extLst>
              <a:ext uri="{FF2B5EF4-FFF2-40B4-BE49-F238E27FC236}">
                <a16:creationId xmlns:a16="http://schemas.microsoft.com/office/drawing/2014/main" id="{47200EFC-E571-7DC5-184F-094598914DB8}"/>
              </a:ext>
            </a:extLst>
          </p:cNvPr>
          <p:cNvSpPr txBox="1"/>
          <p:nvPr/>
        </p:nvSpPr>
        <p:spPr>
          <a:xfrm>
            <a:off x="9428900" y="1998409"/>
            <a:ext cx="2415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>
                <a:solidFill>
                  <a:srgbClr val="E84A99"/>
                </a:solidFill>
                <a:latin typeface="Helvetica" panose="020B0403020202020204" pitchFamily="34" charset="0"/>
              </a:rPr>
              <a:t>What’s the Deal With Viewership Data Collection?</a:t>
            </a:r>
          </a:p>
        </p:txBody>
      </p:sp>
      <p:sp>
        <p:nvSpPr>
          <p:cNvPr id="9" name="TextBox 8">
            <a:hlinkClick r:id="rId9"/>
            <a:extLst>
              <a:ext uri="{FF2B5EF4-FFF2-40B4-BE49-F238E27FC236}">
                <a16:creationId xmlns:a16="http://schemas.microsoft.com/office/drawing/2014/main" id="{E12E0F5B-C879-DA25-D258-0C2BE7552FBD}"/>
              </a:ext>
            </a:extLst>
          </p:cNvPr>
          <p:cNvSpPr txBox="1"/>
          <p:nvPr/>
        </p:nvSpPr>
        <p:spPr>
          <a:xfrm>
            <a:off x="6517441" y="217923"/>
            <a:ext cx="4510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rgbClr val="ED3C8D"/>
                </a:solidFill>
                <a:latin typeface="Helvetica" panose="020B0403020202020204" pitchFamily="34" charset="0"/>
              </a:rPr>
              <a:t>More from the </a:t>
            </a:r>
            <a:r>
              <a:rPr lang="en-US" sz="1400" b="1" i="1">
                <a:solidFill>
                  <a:srgbClr val="ED3C8D"/>
                </a:solidFill>
                <a:latin typeface="Helvetica" panose="020B0403020202020204" pitchFamily="34" charset="0"/>
              </a:rPr>
              <a:t>What’s the Deal With</a:t>
            </a:r>
            <a:r>
              <a:rPr lang="en-US" sz="1400" b="1">
                <a:solidFill>
                  <a:srgbClr val="ED3C8D"/>
                </a:solidFill>
                <a:latin typeface="Helvetica" panose="020B0403020202020204" pitchFamily="34" charset="0"/>
              </a:rPr>
              <a:t>….series</a:t>
            </a:r>
          </a:p>
        </p:txBody>
      </p:sp>
      <p:sp>
        <p:nvSpPr>
          <p:cNvPr id="29" name="TextBox 28">
            <a:hlinkClick r:id="rId16"/>
            <a:extLst>
              <a:ext uri="{FF2B5EF4-FFF2-40B4-BE49-F238E27FC236}">
                <a16:creationId xmlns:a16="http://schemas.microsoft.com/office/drawing/2014/main" id="{E7A838F9-5ADA-275F-6728-908730587A4F}"/>
              </a:ext>
            </a:extLst>
          </p:cNvPr>
          <p:cNvSpPr txBox="1"/>
          <p:nvPr/>
        </p:nvSpPr>
        <p:spPr>
          <a:xfrm>
            <a:off x="6538130" y="3984442"/>
            <a:ext cx="2415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>
                <a:solidFill>
                  <a:srgbClr val="E84A99"/>
                </a:solidFill>
                <a:latin typeface="Helvetica" panose="020B0403020202020204" pitchFamily="34" charset="0"/>
              </a:rPr>
              <a:t>What’s the Deal With Engagement?</a:t>
            </a:r>
          </a:p>
        </p:txBody>
      </p:sp>
      <p:pic>
        <p:nvPicPr>
          <p:cNvPr id="30" name="Picture 29">
            <a:hlinkClick r:id="rId14"/>
            <a:extLst>
              <a:ext uri="{FF2B5EF4-FFF2-40B4-BE49-F238E27FC236}">
                <a16:creationId xmlns:a16="http://schemas.microsoft.com/office/drawing/2014/main" id="{4F37980B-E295-6B53-1D24-AB0A074A935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17625" y="4648757"/>
            <a:ext cx="2256635" cy="1271120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rgbClr val="1B1464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4038499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699760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discover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to our continuously-growing Insights library. 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Get immediate access at theVAB.com.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403F38AA-AAD1-410D-BCAB-2DE98701921E}"/>
              </a:ext>
            </a:extLst>
          </p:cNvPr>
          <p:cNvSpPr txBox="1"/>
          <p:nvPr/>
        </p:nvSpPr>
        <p:spPr>
          <a:xfrm>
            <a:off x="589946" y="5519837"/>
            <a:ext cx="1101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Curious to learn more about VAB?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Check out this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video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to see what we do and how we can help you develop business-driving marketing strategies.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B3113B-7CF4-4E9A-AD57-5EA33416DA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8878" y="0"/>
            <a:ext cx="5153121" cy="3021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429F26-F8AB-13E8-CA05-15C8507E7C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2B8F9E-9F7B-AB89-E741-683533CB1D1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1D8C4B-A2F0-B218-1322-531FAA83E309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28669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34A07C1-8980-0E39-C165-A88AC102F7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268043" y="1084246"/>
            <a:ext cx="6869150" cy="4678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E3ED66-7D56-46D2-B2A0-139022AADE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7440" y="0"/>
            <a:ext cx="2194560" cy="12778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2A2013-09D5-22BE-0227-864F3B519CC3}"/>
              </a:ext>
            </a:extLst>
          </p:cNvPr>
          <p:cNvSpPr txBox="1"/>
          <p:nvPr/>
        </p:nvSpPr>
        <p:spPr>
          <a:xfrm>
            <a:off x="4716781" y="692116"/>
            <a:ext cx="6276517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 Light" panose="020B0403020202020204"/>
              </a:rPr>
              <a:t>What’s the Deal with</a:t>
            </a:r>
            <a:r>
              <a:rPr lang="en-US" sz="2600" b="1">
                <a:solidFill>
                  <a:srgbClr val="ED3C8D"/>
                </a:solidFill>
                <a:latin typeface="Helvetica Light" panose="020B0403020202020204"/>
              </a:rPr>
              <a:t>…?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 Light" panose="020B0403020202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DCFBA-CEBB-F1F5-923E-0EBF2329F9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7C724-9715-ED17-AA8D-885F6B05A3B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F764FD-64FF-BFE9-A1C6-6C9CB0D2CCF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BE989-FC87-6742-2706-6F3C1333D0C1}"/>
              </a:ext>
            </a:extLst>
          </p:cNvPr>
          <p:cNvSpPr txBox="1"/>
          <p:nvPr/>
        </p:nvSpPr>
        <p:spPr>
          <a:xfrm>
            <a:off x="4716780" y="1379067"/>
            <a:ext cx="7453701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700">
                <a:solidFill>
                  <a:srgbClr val="1F1A62"/>
                </a:solidFill>
                <a:effectLst/>
                <a:latin typeface="Helvetica Light" panose="020B0403020202020204"/>
                <a:ea typeface="Times New Roman" panose="02020603050405020304" pitchFamily="18" charset="0"/>
                <a:cs typeface="Helvetica"/>
              </a:rPr>
              <a:t>Innovations in video </a:t>
            </a:r>
            <a:r>
              <a:rPr lang="en-US" sz="1700">
                <a:solidFill>
                  <a:srgbClr val="1F1A62"/>
                </a:solidFill>
                <a:latin typeface="Helvetica Light" panose="020B0403020202020204"/>
                <a:ea typeface="Times New Roman" panose="02020603050405020304" pitchFamily="18" charset="0"/>
                <a:cs typeface="Helvetica"/>
              </a:rPr>
              <a:t>m</a:t>
            </a:r>
            <a:r>
              <a:rPr lang="en-US" sz="1700">
                <a:solidFill>
                  <a:srgbClr val="1F1A62"/>
                </a:solidFill>
                <a:effectLst/>
                <a:latin typeface="Helvetica Light" panose="020B0403020202020204"/>
                <a:ea typeface="Times New Roman" panose="02020603050405020304" pitchFamily="18" charset="0"/>
                <a:cs typeface="Helvetica"/>
              </a:rPr>
              <a:t>easurement are occurring in abundance with lightning speed. Marketers now have more choices than ever to utilize advanced measurement to plan, buy and measure the success of their video campaigns.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srgbClr val="1F1A62"/>
              </a:solidFill>
              <a:effectLst/>
              <a:latin typeface="Helvetica Light" panose="020B0403020202020204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fontAlgn="base"/>
            <a:r>
              <a:rPr lang="en-US" sz="1700">
                <a:solidFill>
                  <a:srgbClr val="1F1A62"/>
                </a:solidFill>
                <a:effectLst/>
                <a:latin typeface="Helvetica Light" panose="020B0403020202020204"/>
                <a:ea typeface="Times New Roman" panose="02020603050405020304" pitchFamily="18" charset="0"/>
                <a:cs typeface="Helvetica"/>
              </a:rPr>
              <a:t>With measurement being such an exciting space brimming with advancements, we’ve compiled some of the most common themes </a:t>
            </a:r>
            <a:br>
              <a:rPr lang="en-US" sz="1700">
                <a:solidFill>
                  <a:srgbClr val="1F1A62"/>
                </a:solidFill>
                <a:effectLst/>
                <a:latin typeface="Helvetica Light" panose="020B0403020202020204"/>
                <a:ea typeface="Times New Roman" panose="02020603050405020304" pitchFamily="18" charset="0"/>
                <a:cs typeface="Helvetica"/>
              </a:rPr>
            </a:br>
            <a:r>
              <a:rPr lang="en-US" sz="1700">
                <a:solidFill>
                  <a:srgbClr val="1F1A62"/>
                </a:solidFill>
                <a:effectLst/>
                <a:latin typeface="Helvetica Light" panose="020B0403020202020204"/>
                <a:ea typeface="Times New Roman" panose="02020603050405020304" pitchFamily="18" charset="0"/>
                <a:cs typeface="Helvetica"/>
              </a:rPr>
              <a:t>and questions we’ve heard from marketers. </a:t>
            </a:r>
            <a:r>
              <a:rPr lang="en-US" sz="1700">
                <a:solidFill>
                  <a:srgbClr val="1F1A62"/>
                </a:solidFill>
                <a:latin typeface="Helvetica Light" panose="020B0403020202020204"/>
                <a:ea typeface="Times New Roman" panose="02020603050405020304" pitchFamily="18" charset="0"/>
                <a:cs typeface="Helvetica"/>
              </a:rPr>
              <a:t> </a:t>
            </a:r>
            <a:endParaRPr lang="en-US" sz="1700">
              <a:solidFill>
                <a:srgbClr val="1F1A62"/>
              </a:solidFill>
              <a:effectLst/>
              <a:latin typeface="Helvetica Light" panose="020B0403020202020204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srgbClr val="1F1A62"/>
              </a:solidFill>
              <a:effectLst/>
              <a:latin typeface="Helvetica Light" panose="020B0403020202020204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fontAlgn="base"/>
            <a:r>
              <a:rPr lang="en-US" sz="1700">
                <a:solidFill>
                  <a:srgbClr val="1F1A62"/>
                </a:solidFill>
                <a:latin typeface="Helvetica Light" panose="020B0403020202020204"/>
                <a:ea typeface="Times New Roman" panose="02020603050405020304" pitchFamily="18" charset="0"/>
                <a:cs typeface="Helvetica"/>
              </a:rPr>
              <a:t>Our</a:t>
            </a:r>
            <a:r>
              <a:rPr lang="en-US" sz="1700">
                <a:solidFill>
                  <a:srgbClr val="1F1A62"/>
                </a:solidFill>
                <a:effectLst/>
                <a:latin typeface="Helvetica Light" panose="020B0403020202020204"/>
                <a:ea typeface="Times New Roman" panose="02020603050405020304" pitchFamily="18" charset="0"/>
                <a:cs typeface="Helvetica"/>
              </a:rPr>
              <a:t> new series </a:t>
            </a:r>
            <a:r>
              <a:rPr lang="en-US" sz="1700">
                <a:solidFill>
                  <a:srgbClr val="ED3C8D"/>
                </a:solidFill>
                <a:effectLst/>
                <a:latin typeface="Helvetica Light" panose="020B0403020202020204"/>
                <a:ea typeface="Times New Roman" panose="02020603050405020304" pitchFamily="18" charset="0"/>
                <a:cs typeface="Helvetica"/>
              </a:rPr>
              <a:t>“</a:t>
            </a:r>
            <a:r>
              <a:rPr lang="en-US" sz="1700" i="1">
                <a:solidFill>
                  <a:srgbClr val="ED3C8D"/>
                </a:solidFill>
                <a:effectLst/>
                <a:latin typeface="Helvetica Light" panose="020B0403020202020204"/>
                <a:ea typeface="Times New Roman" panose="02020603050405020304" pitchFamily="18" charset="0"/>
                <a:cs typeface="Helvetica"/>
              </a:rPr>
              <a:t>What’s the Deal with</a:t>
            </a:r>
            <a:r>
              <a:rPr lang="en-US" sz="1700">
                <a:solidFill>
                  <a:srgbClr val="ED3C8D"/>
                </a:solidFill>
                <a:effectLst/>
                <a:latin typeface="Helvetica Light" panose="020B0403020202020204"/>
                <a:ea typeface="Times New Roman" panose="02020603050405020304" pitchFamily="18" charset="0"/>
                <a:cs typeface="Helvetica"/>
              </a:rPr>
              <a:t>…” </a:t>
            </a:r>
            <a:r>
              <a:rPr lang="en-US" sz="1700">
                <a:solidFill>
                  <a:srgbClr val="1F1A62"/>
                </a:solidFill>
                <a:effectLst/>
                <a:latin typeface="Helvetica Light" panose="020B0403020202020204"/>
                <a:ea typeface="Times New Roman" panose="02020603050405020304" pitchFamily="18" charset="0"/>
                <a:cs typeface="Helvetica"/>
              </a:rPr>
              <a:t>has been built to simplify and provide clarity in five key areas of measurement so that you can make </a:t>
            </a:r>
            <a:br>
              <a:rPr lang="en-US" sz="1700">
                <a:solidFill>
                  <a:srgbClr val="1F1A62"/>
                </a:solidFill>
                <a:effectLst/>
                <a:latin typeface="Helvetica Light" panose="020B0403020202020204"/>
                <a:ea typeface="Times New Roman" panose="02020603050405020304" pitchFamily="18" charset="0"/>
                <a:cs typeface="Helvetica"/>
              </a:rPr>
            </a:br>
            <a:r>
              <a:rPr lang="en-US" sz="1700">
                <a:solidFill>
                  <a:srgbClr val="1F1A62"/>
                </a:solidFill>
                <a:effectLst/>
                <a:latin typeface="Helvetica Light" panose="020B0403020202020204"/>
                <a:ea typeface="Times New Roman" panose="02020603050405020304" pitchFamily="18" charset="0"/>
                <a:cs typeface="Helvetica"/>
              </a:rPr>
              <a:t>the most informed measurement decisions.</a:t>
            </a:r>
          </a:p>
        </p:txBody>
      </p:sp>
      <p:sp>
        <p:nvSpPr>
          <p:cNvPr id="7" name="Rectangle: Rounded Corners 6">
            <a:hlinkClick r:id="rId6"/>
            <a:extLst>
              <a:ext uri="{FF2B5EF4-FFF2-40B4-BE49-F238E27FC236}">
                <a16:creationId xmlns:a16="http://schemas.microsoft.com/office/drawing/2014/main" id="{27D2B3A5-626D-A3E0-AC23-FD4C87A1E762}"/>
              </a:ext>
            </a:extLst>
          </p:cNvPr>
          <p:cNvSpPr/>
          <p:nvPr/>
        </p:nvSpPr>
        <p:spPr>
          <a:xfrm>
            <a:off x="4780933" y="5377978"/>
            <a:ext cx="1420521" cy="876300"/>
          </a:xfrm>
          <a:prstGeom prst="roundRect">
            <a:avLst/>
          </a:prstGeom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Helvetica Light" panose="020B0403020202020204" pitchFamily="34" charset="0"/>
              </a:rPr>
              <a:t>Viewership</a:t>
            </a:r>
          </a:p>
          <a:p>
            <a:pPr algn="ctr"/>
            <a:r>
              <a:rPr lang="en-US" sz="1500">
                <a:latin typeface="Helvetica Light" panose="020B0403020202020204" pitchFamily="34" charset="0"/>
              </a:rPr>
              <a:t> Data Collection</a:t>
            </a:r>
          </a:p>
        </p:txBody>
      </p:sp>
      <p:sp>
        <p:nvSpPr>
          <p:cNvPr id="11" name="Rectangle: Rounded Corners 10">
            <a:hlinkClick r:id="rId7"/>
            <a:extLst>
              <a:ext uri="{FF2B5EF4-FFF2-40B4-BE49-F238E27FC236}">
                <a16:creationId xmlns:a16="http://schemas.microsoft.com/office/drawing/2014/main" id="{B861F356-8939-D28A-B76A-5133935C3EBE}"/>
              </a:ext>
            </a:extLst>
          </p:cNvPr>
          <p:cNvSpPr/>
          <p:nvPr/>
        </p:nvSpPr>
        <p:spPr>
          <a:xfrm>
            <a:off x="6256850" y="5377978"/>
            <a:ext cx="1420521" cy="876300"/>
          </a:xfrm>
          <a:prstGeom prst="roundRect">
            <a:avLst/>
          </a:prstGeom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Helvetica Light" panose="020B0403020202020204" pitchFamily="34" charset="0"/>
                <a:cs typeface="Helvetica" panose="020B0604020202020204" pitchFamily="34" charset="0"/>
              </a:rPr>
              <a:t>Identity</a:t>
            </a:r>
          </a:p>
        </p:txBody>
      </p:sp>
      <p:sp>
        <p:nvSpPr>
          <p:cNvPr id="12" name="Rectangle: Rounded Corners 11">
            <a:hlinkClick r:id="rId8"/>
            <a:extLst>
              <a:ext uri="{FF2B5EF4-FFF2-40B4-BE49-F238E27FC236}">
                <a16:creationId xmlns:a16="http://schemas.microsoft.com/office/drawing/2014/main" id="{40607E2C-F1B9-9B42-A11F-8FE167980E7A}"/>
              </a:ext>
            </a:extLst>
          </p:cNvPr>
          <p:cNvSpPr/>
          <p:nvPr/>
        </p:nvSpPr>
        <p:spPr>
          <a:xfrm>
            <a:off x="7729202" y="5377978"/>
            <a:ext cx="1420521" cy="876300"/>
          </a:xfrm>
          <a:prstGeom prst="roundRect">
            <a:avLst/>
          </a:prstGeom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Helvetica Light" panose="020B0403020202020204" pitchFamily="34" charset="0"/>
              </a:rPr>
              <a:t>Engagement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1405DEE-5049-C8A7-E7AD-AE837968F16B}"/>
              </a:ext>
            </a:extLst>
          </p:cNvPr>
          <p:cNvSpPr/>
          <p:nvPr/>
        </p:nvSpPr>
        <p:spPr>
          <a:xfrm>
            <a:off x="9208684" y="5377978"/>
            <a:ext cx="1420521" cy="876300"/>
          </a:xfrm>
          <a:prstGeom prst="roundRect">
            <a:avLst/>
          </a:prstGeom>
          <a:ln w="381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/>
              <a:t>Outcomes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4E1A83D-D373-4AB3-7968-1090CAA5A32E}"/>
              </a:ext>
            </a:extLst>
          </p:cNvPr>
          <p:cNvSpPr/>
          <p:nvPr/>
        </p:nvSpPr>
        <p:spPr>
          <a:xfrm>
            <a:off x="10684601" y="5377978"/>
            <a:ext cx="1420521" cy="876300"/>
          </a:xfrm>
          <a:prstGeom prst="roundRect">
            <a:avLst/>
          </a:prstGeom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Helvetica Light" panose="020B0403020202020204" pitchFamily="34" charset="0"/>
                <a:cs typeface="Helvetica" panose="020B0604020202020204" pitchFamily="34" charset="0"/>
              </a:rPr>
              <a:t>What’s Next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0C5C4-3B5C-5880-29F4-2ACFD5CFDC4F}"/>
              </a:ext>
            </a:extLst>
          </p:cNvPr>
          <p:cNvSpPr txBox="1"/>
          <p:nvPr/>
        </p:nvSpPr>
        <p:spPr>
          <a:xfrm>
            <a:off x="4776314" y="4715177"/>
            <a:ext cx="723723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rgbClr val="1F1A62"/>
                </a:solidFill>
                <a:cs typeface="Helvetica"/>
              </a:rPr>
              <a:t>This </a:t>
            </a:r>
            <a:r>
              <a:rPr lang="en-US" sz="1600">
                <a:solidFill>
                  <a:schemeClr val="accent1"/>
                </a:solidFill>
                <a:cs typeface="Helvetica"/>
              </a:rPr>
              <a:t>5-part series </a:t>
            </a:r>
            <a:r>
              <a:rPr lang="en-US" sz="1600">
                <a:solidFill>
                  <a:srgbClr val="1F1A62"/>
                </a:solidFill>
                <a:cs typeface="Helvetica"/>
              </a:rPr>
              <a:t>will answer common questions </a:t>
            </a:r>
          </a:p>
          <a:p>
            <a:pPr algn="ctr"/>
            <a:r>
              <a:rPr lang="en-US" sz="1600">
                <a:solidFill>
                  <a:srgbClr val="1F1A62"/>
                </a:solidFill>
                <a:cs typeface="Helvetica"/>
              </a:rPr>
              <a:t>asked about these aspects of measurement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7D4FFF-5027-CAB5-6C8A-CD32137C14F1}"/>
              </a:ext>
            </a:extLst>
          </p:cNvPr>
          <p:cNvSpPr txBox="1"/>
          <p:nvPr/>
        </p:nvSpPr>
        <p:spPr>
          <a:xfrm>
            <a:off x="10741185" y="6241962"/>
            <a:ext cx="1363937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i="1" dirty="0"/>
              <a:t>Coming in August</a:t>
            </a:r>
          </a:p>
        </p:txBody>
      </p:sp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E3C006DF-7462-2444-E56E-B3C2A89DE4C5}"/>
              </a:ext>
            </a:extLst>
          </p:cNvPr>
          <p:cNvSpPr txBox="1"/>
          <p:nvPr/>
        </p:nvSpPr>
        <p:spPr>
          <a:xfrm>
            <a:off x="4786743" y="6264231"/>
            <a:ext cx="1398391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i="1"/>
              <a:t>Click to Download</a:t>
            </a:r>
          </a:p>
        </p:txBody>
      </p:sp>
      <p:sp>
        <p:nvSpPr>
          <p:cNvPr id="17" name="TextBox 16">
            <a:hlinkClick r:id="rId7"/>
            <a:extLst>
              <a:ext uri="{FF2B5EF4-FFF2-40B4-BE49-F238E27FC236}">
                <a16:creationId xmlns:a16="http://schemas.microsoft.com/office/drawing/2014/main" id="{07ACFFE6-99B7-BA06-CD61-5F120F7E609F}"/>
              </a:ext>
            </a:extLst>
          </p:cNvPr>
          <p:cNvSpPr txBox="1"/>
          <p:nvPr/>
        </p:nvSpPr>
        <p:spPr>
          <a:xfrm>
            <a:off x="6305684" y="6264231"/>
            <a:ext cx="1398391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i="1"/>
              <a:t>Click to Download</a:t>
            </a:r>
          </a:p>
        </p:txBody>
      </p:sp>
      <p:sp>
        <p:nvSpPr>
          <p:cNvPr id="2" name="TextBox 1">
            <a:hlinkClick r:id="rId7"/>
            <a:extLst>
              <a:ext uri="{FF2B5EF4-FFF2-40B4-BE49-F238E27FC236}">
                <a16:creationId xmlns:a16="http://schemas.microsoft.com/office/drawing/2014/main" id="{499C7FC2-68FE-60F4-6851-09AA548E10A9}"/>
              </a:ext>
            </a:extLst>
          </p:cNvPr>
          <p:cNvSpPr txBox="1"/>
          <p:nvPr/>
        </p:nvSpPr>
        <p:spPr>
          <a:xfrm>
            <a:off x="7751332" y="6264231"/>
            <a:ext cx="1398391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i="1"/>
              <a:t>Click to Download</a:t>
            </a:r>
          </a:p>
        </p:txBody>
      </p:sp>
    </p:spTree>
    <p:extLst>
      <p:ext uri="{BB962C8B-B14F-4D97-AF65-F5344CB8AC3E}">
        <p14:creationId xmlns:p14="http://schemas.microsoft.com/office/powerpoint/2010/main" val="290867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8F9A76-4955-C7C9-A7B7-590A70BFDDD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201A62"/>
              </a:clrFrom>
              <a:clrTo>
                <a:srgbClr val="201A6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1653" y="0"/>
            <a:ext cx="1433996" cy="8348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A blue jellyfish in the water&#10;&#10;Description automatically generated with low confidence">
            <a:extLst>
              <a:ext uri="{FF2B5EF4-FFF2-40B4-BE49-F238E27FC236}">
                <a16:creationId xmlns:a16="http://schemas.microsoft.com/office/drawing/2014/main" id="{E1C1CF22-05F9-EAB8-BB07-FB7E5B0671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368801" cy="68951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7CC4752-1CCC-10D1-3996-DF0BC987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8054" y="417443"/>
            <a:ext cx="10339066" cy="589915"/>
          </a:xfrm>
        </p:spPr>
        <p:txBody>
          <a:bodyPr/>
          <a:lstStyle/>
          <a:p>
            <a:r>
              <a:rPr lang="en-US" sz="5400">
                <a:latin typeface="+mn-lt"/>
                <a:ea typeface="+mn-ea"/>
                <a:cs typeface="+mn-cs"/>
              </a:rPr>
              <a:t>What are Advertising</a:t>
            </a:r>
            <a:br>
              <a:rPr lang="en-US" sz="5400">
                <a:latin typeface="+mn-lt"/>
                <a:ea typeface="+mn-ea"/>
                <a:cs typeface="+mn-cs"/>
              </a:rPr>
            </a:br>
            <a:r>
              <a:rPr lang="en-US" sz="5400">
                <a:latin typeface="+mn-lt"/>
                <a:ea typeface="+mn-ea"/>
                <a:cs typeface="+mn-cs"/>
              </a:rPr>
              <a:t>Outcomes</a:t>
            </a:r>
            <a:r>
              <a:rPr lang="en-US" sz="5400">
                <a:solidFill>
                  <a:srgbClr val="1B1464"/>
                </a:solidFill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A703B2-DFD1-64A0-AA5B-0543C3011EDC}"/>
              </a:ext>
            </a:extLst>
          </p:cNvPr>
          <p:cNvSpPr txBox="1"/>
          <p:nvPr/>
        </p:nvSpPr>
        <p:spPr>
          <a:xfrm>
            <a:off x="4671913" y="2403794"/>
            <a:ext cx="7168566" cy="3990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b="1">
                <a:solidFill>
                  <a:srgbClr val="ED3C8D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Outcomes are performance metrics that a brand uses </a:t>
            </a:r>
            <a:br>
              <a:rPr lang="en-US" sz="2000" b="1">
                <a:solidFill>
                  <a:srgbClr val="ED3C8D"/>
                </a:solidFill>
                <a:ea typeface="Calibri" panose="020F0502020204030204" pitchFamily="34" charset="0"/>
                <a:cs typeface="Helvetica" panose="020B0604020202020204" pitchFamily="34" charset="0"/>
              </a:rPr>
            </a:br>
            <a:r>
              <a:rPr lang="en-US" sz="2000" b="1">
                <a:solidFill>
                  <a:srgbClr val="ED3C8D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to quantify the impact of their advertising efforts.  Outcomes can occur and be measured at each stage </a:t>
            </a:r>
            <a:br>
              <a:rPr lang="en-US" sz="2000" b="1">
                <a:solidFill>
                  <a:srgbClr val="ED3C8D"/>
                </a:solidFill>
                <a:ea typeface="Calibri" panose="020F0502020204030204" pitchFamily="34" charset="0"/>
                <a:cs typeface="Helvetica" panose="020B0604020202020204" pitchFamily="34" charset="0"/>
              </a:rPr>
            </a:br>
            <a:r>
              <a:rPr lang="en-US" sz="2000" b="1">
                <a:solidFill>
                  <a:srgbClr val="ED3C8D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of the consumer journey.  </a:t>
            </a:r>
          </a:p>
          <a:p>
            <a:pPr>
              <a:spcAft>
                <a:spcPts val="800"/>
              </a:spcAft>
            </a:pPr>
            <a:r>
              <a:rPr lang="en-US" sz="2000"/>
              <a:t>From awareness and consideration to intent and ultimately sales, measuring full funnel outcomes such as brand awareness, online search, digital/instore visitation, and sales enables marketers to effectively evaluate their advertising ROI at each stage of the consumer journey.</a:t>
            </a:r>
          </a:p>
          <a:p>
            <a:pPr>
              <a:spcAft>
                <a:spcPts val="800"/>
              </a:spcAft>
            </a:pPr>
            <a:r>
              <a:rPr lang="en-US" sz="2000"/>
              <a:t>Outcomes help marketers to go beyond audience measurement to quantifying impact and close the loop on their marketing efforts.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BABF66-6EBD-4BB0-777C-0A7D310063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032469-34D4-67CC-405A-97A441CBB64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8093D4-7891-54E6-A8C3-910604F354AB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37575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1CB4C9-A4E3-6006-2118-2102415384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125980"/>
            <a:ext cx="12192000" cy="47320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CC4752-1CCC-10D1-3996-DF0BC987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87" y="289177"/>
            <a:ext cx="10339066" cy="589915"/>
          </a:xfrm>
        </p:spPr>
        <p:txBody>
          <a:bodyPr/>
          <a:lstStyle/>
          <a:p>
            <a:r>
              <a:rPr lang="en-US" sz="4800">
                <a:latin typeface="+mn-lt"/>
                <a:ea typeface="+mn-ea"/>
                <a:cs typeface="+mn-cs"/>
              </a:rPr>
              <a:t>Why is Measuring Advertising Outcomes Important</a:t>
            </a:r>
            <a:r>
              <a:rPr lang="en-US" sz="4800">
                <a:solidFill>
                  <a:srgbClr val="1B1464"/>
                </a:solidFill>
                <a:latin typeface="+mn-lt"/>
                <a:ea typeface="+mn-ea"/>
                <a:cs typeface="+mn-cs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8F9A76-4955-C7C9-A7B7-590A70BFDDD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201A62"/>
              </a:clrFrom>
              <a:clrTo>
                <a:srgbClr val="201A6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1653" y="0"/>
            <a:ext cx="1433996" cy="8348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57BBED-5AF3-B876-BDDF-F00744AC45BC}"/>
              </a:ext>
            </a:extLst>
          </p:cNvPr>
          <p:cNvSpPr txBox="1"/>
          <p:nvPr/>
        </p:nvSpPr>
        <p:spPr>
          <a:xfrm>
            <a:off x="426757" y="3350455"/>
            <a:ext cx="3479533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1600"/>
              <a:t>Provides proof of performance and justification for future and potentially increased budgets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1BC5F4-0E06-B3F6-BFB4-0797176659E2}"/>
              </a:ext>
            </a:extLst>
          </p:cNvPr>
          <p:cNvSpPr txBox="1"/>
          <p:nvPr/>
        </p:nvSpPr>
        <p:spPr>
          <a:xfrm>
            <a:off x="4356234" y="3350455"/>
            <a:ext cx="3479533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/>
              <a:t>Enables optimization of marketing levers for more efficient spend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7F91B8-F93C-B4DF-5389-1973946936DE}"/>
              </a:ext>
            </a:extLst>
          </p:cNvPr>
          <p:cNvSpPr txBox="1"/>
          <p:nvPr/>
        </p:nvSpPr>
        <p:spPr>
          <a:xfrm>
            <a:off x="8446219" y="3350455"/>
            <a:ext cx="3164631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/>
              <a:t>Supplies full funnel intelligence on the effectiveness of creative units and messaging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09B636-EB82-4282-E050-D4D2B8F7F0AA}"/>
              </a:ext>
            </a:extLst>
          </p:cNvPr>
          <p:cNvSpPr txBox="1"/>
          <p:nvPr/>
        </p:nvSpPr>
        <p:spPr>
          <a:xfrm>
            <a:off x="6804199" y="5443353"/>
            <a:ext cx="3479533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>
                <a:cs typeface="Helvetica"/>
              </a:rPr>
              <a:t>Creates revenue generating opportunities through campaign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BABF66-6EBD-4BB0-777C-0A7D310063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032469-34D4-67CC-405A-97A441CBB64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8093D4-7891-54E6-A8C3-910604F354AB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1CBD92-D3C9-CB14-25B0-75574759C575}"/>
              </a:ext>
            </a:extLst>
          </p:cNvPr>
          <p:cNvSpPr txBox="1"/>
          <p:nvPr/>
        </p:nvSpPr>
        <p:spPr>
          <a:xfrm>
            <a:off x="2020863" y="5405927"/>
            <a:ext cx="3770854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/>
              <a:t>Enables greater understanding of a prospective customer’s behavior which can result in driving greater outcomes</a:t>
            </a:r>
            <a:endParaRPr lang="en-US"/>
          </a:p>
        </p:txBody>
      </p:sp>
      <p:pic>
        <p:nvPicPr>
          <p:cNvPr id="28" name="Graphic 27" descr="Coins outline">
            <a:extLst>
              <a:ext uri="{FF2B5EF4-FFF2-40B4-BE49-F238E27FC236}">
                <a16:creationId xmlns:a16="http://schemas.microsoft.com/office/drawing/2014/main" id="{D528F23D-AE21-3033-D461-C6796670D9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09323" y="2397013"/>
            <a:ext cx="914400" cy="914400"/>
          </a:xfrm>
          <a:prstGeom prst="rect">
            <a:avLst/>
          </a:prstGeom>
        </p:spPr>
      </p:pic>
      <p:pic>
        <p:nvPicPr>
          <p:cNvPr id="14" name="Picture 13" descr="A picture containing symbol, graphics, circle, screenshot&#10;&#10;Description automatically generated">
            <a:extLst>
              <a:ext uri="{FF2B5EF4-FFF2-40B4-BE49-F238E27FC236}">
                <a16:creationId xmlns:a16="http://schemas.microsoft.com/office/drawing/2014/main" id="{98594EED-A510-A858-4039-255FF7EBE8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5475" y="2397013"/>
            <a:ext cx="914400" cy="914400"/>
          </a:xfrm>
          <a:prstGeom prst="rect">
            <a:avLst/>
          </a:prstGeom>
        </p:spPr>
      </p:pic>
      <p:pic>
        <p:nvPicPr>
          <p:cNvPr id="18" name="Picture 17" descr="A picture containing graphics, font, screenshot, circle&#10;&#10;Description automatically generated">
            <a:extLst>
              <a:ext uri="{FF2B5EF4-FFF2-40B4-BE49-F238E27FC236}">
                <a16:creationId xmlns:a16="http://schemas.microsoft.com/office/drawing/2014/main" id="{311B6246-59E6-1151-B396-788A1B8215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1449" y="4490985"/>
            <a:ext cx="905032" cy="905032"/>
          </a:xfrm>
          <a:prstGeom prst="rect">
            <a:avLst/>
          </a:prstGeom>
        </p:spPr>
      </p:pic>
      <p:pic>
        <p:nvPicPr>
          <p:cNvPr id="21" name="Picture 20" descr="A hand pointing at a check box&#10;&#10;Description automatically generated with low confidence">
            <a:extLst>
              <a:ext uri="{FF2B5EF4-FFF2-40B4-BE49-F238E27FC236}">
                <a16:creationId xmlns:a16="http://schemas.microsoft.com/office/drawing/2014/main" id="{BB1E175D-04BE-6C4E-9EA1-2F4C0B1558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7139" y="2401754"/>
            <a:ext cx="904919" cy="904919"/>
          </a:xfrm>
          <a:prstGeom prst="rect">
            <a:avLst/>
          </a:prstGeom>
        </p:spPr>
      </p:pic>
      <p:pic>
        <p:nvPicPr>
          <p:cNvPr id="5" name="Graphic 4" descr="Business Growth outline">
            <a:extLst>
              <a:ext uri="{FF2B5EF4-FFF2-40B4-BE49-F238E27FC236}">
                <a16:creationId xmlns:a16="http://schemas.microsoft.com/office/drawing/2014/main" id="{F0772364-1E31-B8AA-654C-D30B1E597C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53774" y="4490985"/>
            <a:ext cx="905032" cy="90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50D00B-3850-4CD8-A533-8983704FE188}"/>
              </a:ext>
            </a:extLst>
          </p:cNvPr>
          <p:cNvSpPr/>
          <p:nvPr/>
        </p:nvSpPr>
        <p:spPr>
          <a:xfrm>
            <a:off x="4787028" y="345519"/>
            <a:ext cx="7404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>
                <a:latin typeface="Helvetica"/>
              </a:rPr>
              <a:t>Common Advertising Outcomes Questions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E9C73-7487-F3A7-9EFA-1FA4642DC285}"/>
              </a:ext>
            </a:extLst>
          </p:cNvPr>
          <p:cNvSpPr txBox="1"/>
          <p:nvPr/>
        </p:nvSpPr>
        <p:spPr>
          <a:xfrm>
            <a:off x="5439427" y="3822848"/>
            <a:ext cx="6626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What are the differences between probabilistic and deterministic approaches for determining outcomes?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846E5E-E001-2B5F-9EF5-FA0E53376C55}"/>
              </a:ext>
            </a:extLst>
          </p:cNvPr>
          <p:cNvSpPr txBox="1"/>
          <p:nvPr/>
        </p:nvSpPr>
        <p:spPr>
          <a:xfrm>
            <a:off x="4774445" y="1040288"/>
            <a:ext cx="4304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A3495B-EA3D-A640-2D9B-05B47E364AB0}"/>
              </a:ext>
            </a:extLst>
          </p:cNvPr>
          <p:cNvSpPr txBox="1"/>
          <p:nvPr/>
        </p:nvSpPr>
        <p:spPr>
          <a:xfrm>
            <a:off x="4770701" y="1712447"/>
            <a:ext cx="4779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82B6F5-1CE9-43F0-4837-E25DDF2C376F}"/>
              </a:ext>
            </a:extLst>
          </p:cNvPr>
          <p:cNvSpPr txBox="1"/>
          <p:nvPr/>
        </p:nvSpPr>
        <p:spPr>
          <a:xfrm>
            <a:off x="4770701" y="2417620"/>
            <a:ext cx="4423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 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080E1B-DC06-E830-40F7-F7C49FFA82E2}"/>
              </a:ext>
            </a:extLst>
          </p:cNvPr>
          <p:cNvSpPr txBox="1"/>
          <p:nvPr/>
        </p:nvSpPr>
        <p:spPr>
          <a:xfrm>
            <a:off x="4762570" y="3103305"/>
            <a:ext cx="4423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ED3C8D"/>
                </a:solidFill>
                <a:latin typeface="Helvetica" pitchFamily="2" charset="0"/>
              </a:rPr>
              <a:t>4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6E432F-58C9-E7AA-EA2E-885D34200416}"/>
              </a:ext>
            </a:extLst>
          </p:cNvPr>
          <p:cNvSpPr txBox="1"/>
          <p:nvPr/>
        </p:nvSpPr>
        <p:spPr>
          <a:xfrm>
            <a:off x="4762571" y="3809915"/>
            <a:ext cx="4423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ED3C8D"/>
                </a:solidFill>
                <a:latin typeface="Helvetica" pitchFamily="2" charset="0"/>
              </a:rPr>
              <a:t>5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endParaRPr lang="en-US"/>
          </a:p>
        </p:txBody>
      </p:sp>
      <p:pic>
        <p:nvPicPr>
          <p:cNvPr id="5" name="Picture 4" descr="A picture containing invertebrate, worm&#10;&#10;Description automatically generated">
            <a:extLst>
              <a:ext uri="{FF2B5EF4-FFF2-40B4-BE49-F238E27FC236}">
                <a16:creationId xmlns:a16="http://schemas.microsoft.com/office/drawing/2014/main" id="{F17974EE-4FDD-D50C-2020-54392FB1E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1096528" y="1096523"/>
            <a:ext cx="6858002" cy="4664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A38221-C4CC-FDCB-1199-3600F0B78C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C087488-784C-A022-01E8-7FA376B62E1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D6FF20-ED91-8DFE-9F4B-90A873EE2754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53C183-F6BB-AA50-6C57-18E813FE881D}"/>
              </a:ext>
            </a:extLst>
          </p:cNvPr>
          <p:cNvSpPr txBox="1"/>
          <p:nvPr/>
        </p:nvSpPr>
        <p:spPr>
          <a:xfrm>
            <a:off x="5439427" y="1209565"/>
            <a:ext cx="6100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What are common examples of outcomes?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CE7B9F-41A1-3B8A-1E60-C2DB35D15348}"/>
              </a:ext>
            </a:extLst>
          </p:cNvPr>
          <p:cNvSpPr txBox="1"/>
          <p:nvPr/>
        </p:nvSpPr>
        <p:spPr>
          <a:xfrm>
            <a:off x="5439427" y="1782015"/>
            <a:ext cx="61001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83768">
              <a:defRPr/>
            </a:pPr>
            <a:r>
              <a:rPr lang="en-US" dirty="0"/>
              <a:t>What are the three key components for measuring outcomes?</a:t>
            </a:r>
          </a:p>
          <a:p>
            <a:pPr defTabSz="883768">
              <a:defRPr/>
            </a:pP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5360FA-25F9-454E-53D9-32DFE1560264}"/>
              </a:ext>
            </a:extLst>
          </p:cNvPr>
          <p:cNvSpPr txBox="1"/>
          <p:nvPr/>
        </p:nvSpPr>
        <p:spPr>
          <a:xfrm>
            <a:off x="5439427" y="2543539"/>
            <a:ext cx="6100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83768">
              <a:defRPr/>
            </a:pPr>
            <a:r>
              <a:rPr lang="en-US" dirty="0"/>
              <a:t>What are common ways that outcome data is collected?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97C5B8-8FF5-0E59-E589-EEAC9CC452C9}"/>
              </a:ext>
            </a:extLst>
          </p:cNvPr>
          <p:cNvSpPr txBox="1"/>
          <p:nvPr/>
        </p:nvSpPr>
        <p:spPr>
          <a:xfrm>
            <a:off x="5439427" y="3103085"/>
            <a:ext cx="62066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83768">
              <a:defRPr/>
            </a:pPr>
            <a:r>
              <a:rPr lang="en-US" dirty="0"/>
              <a:t>What attribution models are commonly used to measure outcomes?</a:t>
            </a:r>
          </a:p>
        </p:txBody>
      </p:sp>
    </p:spTree>
    <p:extLst>
      <p:ext uri="{BB962C8B-B14F-4D97-AF65-F5344CB8AC3E}">
        <p14:creationId xmlns:p14="http://schemas.microsoft.com/office/powerpoint/2010/main" val="113004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160F9F-1F6F-3778-7FD2-FCD9519207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006" y="1676779"/>
            <a:ext cx="12199005" cy="5136698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08353D-D04B-A9A4-7B0C-E76E9B84BFCB}"/>
              </a:ext>
            </a:extLst>
          </p:cNvPr>
          <p:cNvCxnSpPr>
            <a:cxnSpLocks/>
          </p:cNvCxnSpPr>
          <p:nvPr/>
        </p:nvCxnSpPr>
        <p:spPr>
          <a:xfrm>
            <a:off x="558925" y="93143"/>
            <a:ext cx="0" cy="1332149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18CB64C-E993-6C91-8E7F-0953B993C72F}"/>
              </a:ext>
            </a:extLst>
          </p:cNvPr>
          <p:cNvSpPr/>
          <p:nvPr/>
        </p:nvSpPr>
        <p:spPr>
          <a:xfrm>
            <a:off x="645014" y="517353"/>
            <a:ext cx="1128028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3200"/>
              <a:t>What are common examples of outcomes</a:t>
            </a:r>
            <a:r>
              <a:rPr lang="en-US" sz="3200">
                <a:solidFill>
                  <a:srgbClr val="1B1464"/>
                </a:solidFill>
              </a:rPr>
              <a:t>?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5833F21-7CC1-5FD1-40FD-748B5CD9DE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71B62E8B-B979-5108-1422-7D14820A49A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CFFF162-8109-4382-F6CF-B0E2395298C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D416A-DC43-5AE6-77F2-EF99877B09C5}"/>
              </a:ext>
            </a:extLst>
          </p:cNvPr>
          <p:cNvSpPr txBox="1"/>
          <p:nvPr/>
        </p:nvSpPr>
        <p:spPr>
          <a:xfrm>
            <a:off x="51023" y="486151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ED3C8D"/>
                </a:solidFill>
                <a:latin typeface="Helvetica" pitchFamily="2" charset="0"/>
              </a:rPr>
              <a:t>1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5244B28-E063-858B-C133-908C7001C2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9646379"/>
              </p:ext>
            </p:extLst>
          </p:nvPr>
        </p:nvGraphicFramePr>
        <p:xfrm>
          <a:off x="307017" y="2341714"/>
          <a:ext cx="6230879" cy="4095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0358B8-B2D6-37C6-FD9A-CDCD32365265}"/>
              </a:ext>
            </a:extLst>
          </p:cNvPr>
          <p:cNvCxnSpPr>
            <a:cxnSpLocks/>
          </p:cNvCxnSpPr>
          <p:nvPr/>
        </p:nvCxnSpPr>
        <p:spPr>
          <a:xfrm>
            <a:off x="6858887" y="2536491"/>
            <a:ext cx="0" cy="3759200"/>
          </a:xfrm>
          <a:prstGeom prst="line">
            <a:avLst/>
          </a:prstGeom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DBDC18D-508A-A0D1-1DDF-C8B0BB3B1139}"/>
              </a:ext>
            </a:extLst>
          </p:cNvPr>
          <p:cNvSpPr txBox="1"/>
          <p:nvPr/>
        </p:nvSpPr>
        <p:spPr>
          <a:xfrm>
            <a:off x="1405308" y="1844846"/>
            <a:ext cx="403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/>
              <a:t>Purchase Funnel Stage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2AC919-7C73-C527-9980-837CF70251FB}"/>
              </a:ext>
            </a:extLst>
          </p:cNvPr>
          <p:cNvSpPr txBox="1"/>
          <p:nvPr/>
        </p:nvSpPr>
        <p:spPr>
          <a:xfrm>
            <a:off x="7172723" y="1865400"/>
            <a:ext cx="453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/>
              <a:t>Outcome Examples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E0090C-3777-418C-31DB-CB5FA9777135}"/>
              </a:ext>
            </a:extLst>
          </p:cNvPr>
          <p:cNvSpPr txBox="1"/>
          <p:nvPr/>
        </p:nvSpPr>
        <p:spPr>
          <a:xfrm>
            <a:off x="1364070" y="3634077"/>
            <a:ext cx="4116772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/>
            <a:r>
              <a:rPr lang="en-US" sz="2600" b="1">
                <a:solidFill>
                  <a:schemeClr val="bg1"/>
                </a:solidFill>
                <a:latin typeface="Helvetica"/>
                <a:cs typeface="Helvetica"/>
              </a:rPr>
              <a:t>Consideration</a:t>
            </a:r>
            <a:endParaRPr lang="en-US" sz="2600" b="1">
              <a:solidFill>
                <a:schemeClr val="bg1"/>
              </a:solidFill>
              <a:latin typeface="Helvetica" panose="020B0403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5B0B84-B39B-28DF-F12C-26586CF09E1E}"/>
              </a:ext>
            </a:extLst>
          </p:cNvPr>
          <p:cNvCxnSpPr>
            <a:cxnSpLocks/>
          </p:cNvCxnSpPr>
          <p:nvPr/>
        </p:nvCxnSpPr>
        <p:spPr>
          <a:xfrm>
            <a:off x="7363784" y="3517900"/>
            <a:ext cx="4090987" cy="0"/>
          </a:xfrm>
          <a:prstGeom prst="line">
            <a:avLst/>
          </a:prstGeom>
          <a:ln w="1905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A0FE9D-1CEA-352D-33E1-FA9CE6051F58}"/>
              </a:ext>
            </a:extLst>
          </p:cNvPr>
          <p:cNvCxnSpPr>
            <a:cxnSpLocks/>
          </p:cNvCxnSpPr>
          <p:nvPr/>
        </p:nvCxnSpPr>
        <p:spPr>
          <a:xfrm>
            <a:off x="7369058" y="4457700"/>
            <a:ext cx="4080439" cy="0"/>
          </a:xfrm>
          <a:prstGeom prst="line">
            <a:avLst/>
          </a:prstGeom>
          <a:ln w="1905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626240-291C-10A4-EF92-83961C5DA2F4}"/>
              </a:ext>
            </a:extLst>
          </p:cNvPr>
          <p:cNvCxnSpPr>
            <a:cxnSpLocks/>
          </p:cNvCxnSpPr>
          <p:nvPr/>
        </p:nvCxnSpPr>
        <p:spPr>
          <a:xfrm>
            <a:off x="7363784" y="5473700"/>
            <a:ext cx="4090987" cy="0"/>
          </a:xfrm>
          <a:prstGeom prst="line">
            <a:avLst/>
          </a:prstGeom>
          <a:ln w="1905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A picture containing graphics, font, graphic design, symbol&#10;&#10;Description automatically generated">
            <a:extLst>
              <a:ext uri="{FF2B5EF4-FFF2-40B4-BE49-F238E27FC236}">
                <a16:creationId xmlns:a16="http://schemas.microsoft.com/office/drawing/2014/main" id="{E0F87BDD-F6EE-B795-1B6C-581DD8613F9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5516" y="2565776"/>
            <a:ext cx="449170" cy="449170"/>
          </a:xfrm>
          <a:prstGeom prst="rect">
            <a:avLst/>
          </a:prstGeom>
        </p:spPr>
      </p:pic>
      <p:pic>
        <p:nvPicPr>
          <p:cNvPr id="43" name="Picture 42" descr="A blue triangle with a exclamation mark&#10;&#10;Description automatically generated">
            <a:extLst>
              <a:ext uri="{FF2B5EF4-FFF2-40B4-BE49-F238E27FC236}">
                <a16:creationId xmlns:a16="http://schemas.microsoft.com/office/drawing/2014/main" id="{5C3119C6-CA72-1B0B-9293-52CBC49C5DF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148" y="2565776"/>
            <a:ext cx="449226" cy="44922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FFD4C6A-BC40-0700-B519-EE89814F376D}"/>
              </a:ext>
            </a:extLst>
          </p:cNvPr>
          <p:cNvSpPr txBox="1"/>
          <p:nvPr/>
        </p:nvSpPr>
        <p:spPr>
          <a:xfrm>
            <a:off x="7366675" y="3001844"/>
            <a:ext cx="1414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 Attention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7785A4-95AB-680B-ECC4-626698A02C90}"/>
              </a:ext>
            </a:extLst>
          </p:cNvPr>
          <p:cNvSpPr txBox="1"/>
          <p:nvPr/>
        </p:nvSpPr>
        <p:spPr>
          <a:xfrm>
            <a:off x="8535875" y="3001844"/>
            <a:ext cx="180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Brand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Awareness</a:t>
            </a:r>
          </a:p>
        </p:txBody>
      </p:sp>
      <p:pic>
        <p:nvPicPr>
          <p:cNvPr id="47" name="Picture 46" descr="A blue rectangular object with a magnifying glass&#10;&#10;Description automatically generated with low confidence">
            <a:extLst>
              <a:ext uri="{FF2B5EF4-FFF2-40B4-BE49-F238E27FC236}">
                <a16:creationId xmlns:a16="http://schemas.microsoft.com/office/drawing/2014/main" id="{087E175B-61BD-4083-342A-B75994B97AE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148" y="3572087"/>
            <a:ext cx="449226" cy="44922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F0F60DF-7042-D082-8B13-A5186B54AD1E}"/>
              </a:ext>
            </a:extLst>
          </p:cNvPr>
          <p:cNvSpPr txBox="1"/>
          <p:nvPr/>
        </p:nvSpPr>
        <p:spPr>
          <a:xfrm>
            <a:off x="7408858" y="3957388"/>
            <a:ext cx="132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Search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Queries</a:t>
            </a:r>
          </a:p>
        </p:txBody>
      </p:sp>
      <p:pic>
        <p:nvPicPr>
          <p:cNvPr id="49" name="Picture 48" descr="A picture containing screenshot, circle, graphics, font&#10;&#10;Description automatically generated">
            <a:extLst>
              <a:ext uri="{FF2B5EF4-FFF2-40B4-BE49-F238E27FC236}">
                <a16:creationId xmlns:a16="http://schemas.microsoft.com/office/drawing/2014/main" id="{2085058F-E17B-AB1E-19F6-F5E8FCAB74E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176" y="4551560"/>
            <a:ext cx="449170" cy="44917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42F8DB4-0DF4-95C1-3D97-3BED399C4511}"/>
              </a:ext>
            </a:extLst>
          </p:cNvPr>
          <p:cNvSpPr txBox="1"/>
          <p:nvPr/>
        </p:nvSpPr>
        <p:spPr>
          <a:xfrm>
            <a:off x="8629416" y="5000252"/>
            <a:ext cx="1621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In-Store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Visitors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B822A95-9127-0A7E-470F-46058DECF8B8}"/>
              </a:ext>
            </a:extLst>
          </p:cNvPr>
          <p:cNvSpPr txBox="1"/>
          <p:nvPr/>
        </p:nvSpPr>
        <p:spPr>
          <a:xfrm>
            <a:off x="8692716" y="3957388"/>
            <a:ext cx="149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ED3C8D"/>
                </a:solidFill>
                <a:latin typeface="Helvetica" panose="020B0403020202020204" pitchFamily="34" charset="0"/>
              </a:rPr>
              <a:t>Social</a:t>
            </a:r>
            <a:br>
              <a:rPr lang="en-US" sz="1200" b="1">
                <a:solidFill>
                  <a:srgbClr val="ED3C8D"/>
                </a:solidFill>
                <a:latin typeface="Helvetica" panose="020B0403020202020204" pitchFamily="34" charset="0"/>
              </a:rPr>
            </a:br>
            <a:r>
              <a:rPr lang="en-US" sz="1200" b="1">
                <a:solidFill>
                  <a:srgbClr val="ED3C8D"/>
                </a:solidFill>
                <a:latin typeface="Helvetica" panose="020B0403020202020204" pitchFamily="34" charset="0"/>
              </a:rPr>
              <a:t>Actions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55" name="Picture 54" descr="A blue line art of a smiley face and plus and minus sign&#10;&#10;Description automatically generated with low confidence">
            <a:extLst>
              <a:ext uri="{FF2B5EF4-FFF2-40B4-BE49-F238E27FC236}">
                <a16:creationId xmlns:a16="http://schemas.microsoft.com/office/drawing/2014/main" id="{1CDFBA66-D40D-F39C-AE96-CAB2243B326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344" y="3572087"/>
            <a:ext cx="449170" cy="449170"/>
          </a:xfrm>
          <a:prstGeom prst="rect">
            <a:avLst/>
          </a:prstGeom>
        </p:spPr>
      </p:pic>
      <p:pic>
        <p:nvPicPr>
          <p:cNvPr id="56" name="Picture 55" descr="A picture containing symbol, font, graphics, design&#10;&#10;Description automatically generated">
            <a:extLst>
              <a:ext uri="{FF2B5EF4-FFF2-40B4-BE49-F238E27FC236}">
                <a16:creationId xmlns:a16="http://schemas.microsoft.com/office/drawing/2014/main" id="{D5308BDD-9271-6508-D3BA-9C64481323CA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014" y="3572087"/>
            <a:ext cx="404175" cy="40417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D7C5E0ED-7712-C5C7-9A54-EBFA28E8F229}"/>
              </a:ext>
            </a:extLst>
          </p:cNvPr>
          <p:cNvSpPr txBox="1"/>
          <p:nvPr/>
        </p:nvSpPr>
        <p:spPr>
          <a:xfrm>
            <a:off x="7366675" y="5000252"/>
            <a:ext cx="141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Website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Visitors</a:t>
            </a:r>
          </a:p>
        </p:txBody>
      </p:sp>
      <p:pic>
        <p:nvPicPr>
          <p:cNvPr id="58" name="Picture 57" descr="A calculator and pen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C7814A9C-79C5-9128-DC0E-83E9C028AF8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665" y="5570974"/>
            <a:ext cx="406193" cy="406193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BD40F613-20AF-B69D-910B-FE7F90D86619}"/>
              </a:ext>
            </a:extLst>
          </p:cNvPr>
          <p:cNvSpPr txBox="1"/>
          <p:nvPr/>
        </p:nvSpPr>
        <p:spPr>
          <a:xfrm>
            <a:off x="7534646" y="6021411"/>
            <a:ext cx="1078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Sales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D350FDC-0321-7DE3-95EC-2417A32FE69C}"/>
              </a:ext>
            </a:extLst>
          </p:cNvPr>
          <p:cNvSpPr txBox="1"/>
          <p:nvPr/>
        </p:nvSpPr>
        <p:spPr>
          <a:xfrm>
            <a:off x="10102797" y="5000252"/>
            <a:ext cx="1450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Viewing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Product Online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8961304-36CC-8A96-517F-DEC406DFC06D}"/>
              </a:ext>
            </a:extLst>
          </p:cNvPr>
          <p:cNvSpPr txBox="1"/>
          <p:nvPr/>
        </p:nvSpPr>
        <p:spPr>
          <a:xfrm>
            <a:off x="10120843" y="3001844"/>
            <a:ext cx="141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Brand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Recall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D611FB8-457C-4706-A778-25C55653F445}"/>
              </a:ext>
            </a:extLst>
          </p:cNvPr>
          <p:cNvSpPr txBox="1"/>
          <p:nvPr/>
        </p:nvSpPr>
        <p:spPr>
          <a:xfrm>
            <a:off x="10120843" y="3957388"/>
            <a:ext cx="141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Positive Brand Sentiment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C84E964-12C3-CA4A-5FED-76B2D3766FE4}"/>
              </a:ext>
            </a:extLst>
          </p:cNvPr>
          <p:cNvSpPr txBox="1"/>
          <p:nvPr/>
        </p:nvSpPr>
        <p:spPr>
          <a:xfrm>
            <a:off x="8733015" y="6021411"/>
            <a:ext cx="141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B2B</a:t>
            </a:r>
            <a:br>
              <a:rPr lang="en-US" sz="1200" b="1">
                <a:solidFill>
                  <a:srgbClr val="A343FF"/>
                </a:solidFill>
                <a:latin typeface="Helvetica" panose="020B0403020202020204" pitchFamily="34" charset="0"/>
              </a:rPr>
            </a:br>
            <a:r>
              <a:rPr lang="en-US" sz="1200" b="1">
                <a:solidFill>
                  <a:srgbClr val="A343FF"/>
                </a:solidFill>
                <a:latin typeface="Helvetica" panose="020B0403020202020204" pitchFamily="34" charset="0"/>
              </a:rPr>
              <a:t>Conversions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A343FF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A7877AF-B891-03B5-38EE-8796748E748D}"/>
              </a:ext>
            </a:extLst>
          </p:cNvPr>
          <p:cNvSpPr txBox="1"/>
          <p:nvPr/>
        </p:nvSpPr>
        <p:spPr>
          <a:xfrm>
            <a:off x="10120843" y="6021411"/>
            <a:ext cx="141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App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Downloads</a:t>
            </a:r>
          </a:p>
        </p:txBody>
      </p:sp>
      <p:pic>
        <p:nvPicPr>
          <p:cNvPr id="12" name="Picture 11" descr="A light bulb with rays of light coming out of it&#10;&#10;Description automatically generated with low confidence">
            <a:extLst>
              <a:ext uri="{FF2B5EF4-FFF2-40B4-BE49-F238E27FC236}">
                <a16:creationId xmlns:a16="http://schemas.microsoft.com/office/drawing/2014/main" id="{C4C6B3C2-AFCE-BA31-4267-4FAADB3C61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03345" y="2565776"/>
            <a:ext cx="449169" cy="449169"/>
          </a:xfrm>
          <a:prstGeom prst="rect">
            <a:avLst/>
          </a:prstGeom>
        </p:spPr>
      </p:pic>
      <p:pic>
        <p:nvPicPr>
          <p:cNvPr id="16" name="Picture 15" descr="A blue line drawing of a store&#10;&#10;Description automatically generated with low confidence">
            <a:extLst>
              <a:ext uri="{FF2B5EF4-FFF2-40B4-BE49-F238E27FC236}">
                <a16:creationId xmlns:a16="http://schemas.microsoft.com/office/drawing/2014/main" id="{F5901F06-7715-E3E3-FD43-D6BAC07A133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15517" y="4551560"/>
            <a:ext cx="449169" cy="449169"/>
          </a:xfrm>
          <a:prstGeom prst="rect">
            <a:avLst/>
          </a:prstGeom>
        </p:spPr>
      </p:pic>
      <p:pic>
        <p:nvPicPr>
          <p:cNvPr id="20" name="Picture 19" descr="A picture containing graphics, screenshot, font, symbol&#10;&#10;Description automatically generated">
            <a:extLst>
              <a:ext uri="{FF2B5EF4-FFF2-40B4-BE49-F238E27FC236}">
                <a16:creationId xmlns:a16="http://schemas.microsoft.com/office/drawing/2014/main" id="{D91533EC-AE67-34E7-EBD0-0B1DE95C08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03345" y="4551560"/>
            <a:ext cx="449169" cy="449169"/>
          </a:xfrm>
          <a:prstGeom prst="rect">
            <a:avLst/>
          </a:prstGeom>
        </p:spPr>
      </p:pic>
      <p:pic>
        <p:nvPicPr>
          <p:cNvPr id="25" name="Picture 24" descr="A picture containing graphics, font, screenshot, graphic design&#10;&#10;Description automatically generated">
            <a:extLst>
              <a:ext uri="{FF2B5EF4-FFF2-40B4-BE49-F238E27FC236}">
                <a16:creationId xmlns:a16="http://schemas.microsoft.com/office/drawing/2014/main" id="{9515F7BB-A076-0F8F-1DAB-1286665C018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15545" y="5570974"/>
            <a:ext cx="449113" cy="449113"/>
          </a:xfrm>
          <a:prstGeom prst="rect">
            <a:avLst/>
          </a:prstGeom>
        </p:spPr>
      </p:pic>
      <p:pic>
        <p:nvPicPr>
          <p:cNvPr id="27" name="Picture 26" descr="A blue line drawing of a phone&#10;&#10;Description automatically generated with low confidence">
            <a:extLst>
              <a:ext uri="{FF2B5EF4-FFF2-40B4-BE49-F238E27FC236}">
                <a16:creationId xmlns:a16="http://schemas.microsoft.com/office/drawing/2014/main" id="{42393381-C8C3-410D-EC54-E197ED231D8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03345" y="5570974"/>
            <a:ext cx="449169" cy="449169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A4C23886-BAF1-02A2-18CB-09D52332106C}"/>
              </a:ext>
            </a:extLst>
          </p:cNvPr>
          <p:cNvSpPr txBox="1"/>
          <p:nvPr/>
        </p:nvSpPr>
        <p:spPr>
          <a:xfrm>
            <a:off x="1364070" y="5438434"/>
            <a:ext cx="4116772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/>
            <a:r>
              <a:rPr lang="en-US" sz="2600" b="1">
                <a:solidFill>
                  <a:schemeClr val="bg1"/>
                </a:solidFill>
                <a:latin typeface="Helvetica"/>
                <a:cs typeface="Helvetica"/>
              </a:rPr>
              <a:t>Sales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03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1CB4C9-A4E3-6006-2118-2102415384FC}"/>
              </a:ext>
            </a:extLst>
          </p:cNvPr>
          <p:cNvSpPr/>
          <p:nvPr/>
        </p:nvSpPr>
        <p:spPr>
          <a:xfrm>
            <a:off x="10089" y="1653033"/>
            <a:ext cx="12192000" cy="5210283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BABF66-6EBD-4BB0-777C-0A7D31006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032469-34D4-67CC-405A-97A441CBB64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DC64700-3071-8B41-F016-64B6B54B93B0}"/>
              </a:ext>
            </a:extLst>
          </p:cNvPr>
          <p:cNvSpPr/>
          <p:nvPr/>
        </p:nvSpPr>
        <p:spPr>
          <a:xfrm>
            <a:off x="2798255" y="2105633"/>
            <a:ext cx="2684047" cy="3784177"/>
          </a:xfrm>
          <a:prstGeom prst="rect">
            <a:avLst/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8093D4-7891-54E6-A8C3-910604F354AB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1FF5ECF-E462-9234-7B96-878993FE9F57}"/>
              </a:ext>
            </a:extLst>
          </p:cNvPr>
          <p:cNvSpPr/>
          <p:nvPr/>
        </p:nvSpPr>
        <p:spPr>
          <a:xfrm>
            <a:off x="5790863" y="2105634"/>
            <a:ext cx="2684048" cy="3765930"/>
          </a:xfrm>
          <a:prstGeom prst="rect">
            <a:avLst/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4C57ECA-9F4F-7A42-57F7-12B64D91A988}"/>
              </a:ext>
            </a:extLst>
          </p:cNvPr>
          <p:cNvSpPr/>
          <p:nvPr/>
        </p:nvSpPr>
        <p:spPr>
          <a:xfrm>
            <a:off x="172871" y="2123880"/>
            <a:ext cx="2384152" cy="3765931"/>
          </a:xfrm>
          <a:prstGeom prst="rect">
            <a:avLst/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13" name="Graphic 12" descr="Wireless router outline">
            <a:extLst>
              <a:ext uri="{FF2B5EF4-FFF2-40B4-BE49-F238E27FC236}">
                <a16:creationId xmlns:a16="http://schemas.microsoft.com/office/drawing/2014/main" id="{C85D2940-6810-4398-3444-77A2A1B8C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768" y="2933233"/>
            <a:ext cx="757813" cy="757813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3849A09-7F76-4015-3E69-615914C6748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737" y="2961863"/>
            <a:ext cx="694361" cy="694361"/>
          </a:xfrm>
          <a:prstGeom prst="rect">
            <a:avLst/>
          </a:prstGeom>
        </p:spPr>
      </p:pic>
      <p:pic>
        <p:nvPicPr>
          <p:cNvPr id="19" name="Graphic 18" descr="Dollar outline">
            <a:extLst>
              <a:ext uri="{FF2B5EF4-FFF2-40B4-BE49-F238E27FC236}">
                <a16:creationId xmlns:a16="http://schemas.microsoft.com/office/drawing/2014/main" id="{67F66F7D-83CB-CE53-3212-F882E2AA63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4754" y="2951548"/>
            <a:ext cx="584775" cy="584775"/>
          </a:xfrm>
          <a:prstGeom prst="rect">
            <a:avLst/>
          </a:prstGeom>
        </p:spPr>
      </p:pic>
      <p:pic>
        <p:nvPicPr>
          <p:cNvPr id="20" name="Graphic 19" descr="Internet outline">
            <a:extLst>
              <a:ext uri="{FF2B5EF4-FFF2-40B4-BE49-F238E27FC236}">
                <a16:creationId xmlns:a16="http://schemas.microsoft.com/office/drawing/2014/main" id="{D780072E-7E6F-6083-F82E-056D0A4103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23350" y="2845092"/>
            <a:ext cx="782079" cy="782079"/>
          </a:xfrm>
          <a:prstGeom prst="rect">
            <a:avLst/>
          </a:prstGeom>
        </p:spPr>
      </p:pic>
      <p:pic>
        <p:nvPicPr>
          <p:cNvPr id="21" name="Graphic 20" descr="Clipboard Partially Checked outline">
            <a:extLst>
              <a:ext uri="{FF2B5EF4-FFF2-40B4-BE49-F238E27FC236}">
                <a16:creationId xmlns:a16="http://schemas.microsoft.com/office/drawing/2014/main" id="{49E714B2-D5F4-B931-62F7-425528C22E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73291" y="2896349"/>
            <a:ext cx="645120" cy="64512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EFAEF27-BBE8-9E23-9C94-FDC767A71AF3}"/>
              </a:ext>
            </a:extLst>
          </p:cNvPr>
          <p:cNvGrpSpPr/>
          <p:nvPr/>
        </p:nvGrpSpPr>
        <p:grpSpPr>
          <a:xfrm>
            <a:off x="4197766" y="2857915"/>
            <a:ext cx="811771" cy="759590"/>
            <a:chOff x="4900402" y="1648344"/>
            <a:chExt cx="841461" cy="841461"/>
          </a:xfrm>
        </p:grpSpPr>
        <p:pic>
          <p:nvPicPr>
            <p:cNvPr id="23" name="Graphic 22" descr="Qr Code outline">
              <a:extLst>
                <a:ext uri="{FF2B5EF4-FFF2-40B4-BE49-F238E27FC236}">
                  <a16:creationId xmlns:a16="http://schemas.microsoft.com/office/drawing/2014/main" id="{6C33C8FE-C021-A87B-8673-2E0BCC1E1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010818" y="1976081"/>
              <a:ext cx="285390" cy="266884"/>
            </a:xfrm>
            <a:prstGeom prst="rect">
              <a:avLst/>
            </a:prstGeom>
          </p:spPr>
        </p:pic>
        <p:pic>
          <p:nvPicPr>
            <p:cNvPr id="24" name="Graphic 23" descr="Browser window outline">
              <a:extLst>
                <a:ext uri="{FF2B5EF4-FFF2-40B4-BE49-F238E27FC236}">
                  <a16:creationId xmlns:a16="http://schemas.microsoft.com/office/drawing/2014/main" id="{230CDDC6-675A-B43F-3A28-C7AFC969E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900402" y="1648344"/>
              <a:ext cx="841461" cy="841461"/>
            </a:xfrm>
            <a:prstGeom prst="rect">
              <a:avLst/>
            </a:prstGeom>
          </p:spPr>
        </p:pic>
        <p:pic>
          <p:nvPicPr>
            <p:cNvPr id="25" name="Graphic 24" descr="Cursor with solid fill">
              <a:extLst>
                <a:ext uri="{FF2B5EF4-FFF2-40B4-BE49-F238E27FC236}">
                  <a16:creationId xmlns:a16="http://schemas.microsoft.com/office/drawing/2014/main" id="{4E932DB6-5301-7E2F-BC0D-3DCF319F5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301151" y="1975282"/>
              <a:ext cx="371035" cy="371035"/>
            </a:xfrm>
            <a:prstGeom prst="rect">
              <a:avLst/>
            </a:prstGeom>
          </p:spPr>
        </p:pic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E3310D1E-1A21-B5B6-5CFD-642074A4FE1A}"/>
              </a:ext>
            </a:extLst>
          </p:cNvPr>
          <p:cNvSpPr/>
          <p:nvPr/>
        </p:nvSpPr>
        <p:spPr>
          <a:xfrm>
            <a:off x="9200854" y="2119557"/>
            <a:ext cx="2818275" cy="3752005"/>
          </a:xfrm>
          <a:prstGeom prst="rect">
            <a:avLst/>
          </a:prstGeom>
          <a:solidFill>
            <a:schemeClr val="bg1"/>
          </a:solidFill>
          <a:ln w="28575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58DB4E-9730-CE96-76F9-93F5B0F48804}"/>
              </a:ext>
            </a:extLst>
          </p:cNvPr>
          <p:cNvSpPr txBox="1"/>
          <p:nvPr/>
        </p:nvSpPr>
        <p:spPr>
          <a:xfrm>
            <a:off x="9246984" y="4127479"/>
            <a:ext cx="272601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algn="ctr">
              <a:spcBef>
                <a:spcPts val="0"/>
              </a:spcBef>
              <a:spcAft>
                <a:spcPts val="0"/>
              </a:spcAft>
              <a:defRPr sz="1400"/>
            </a:lvl1pPr>
          </a:lstStyle>
          <a:p>
            <a:r>
              <a:rPr lang="en-US" dirty="0">
                <a:solidFill>
                  <a:srgbClr val="1B1464"/>
                </a:solidFill>
                <a:effectLst/>
                <a:latin typeface="Helvetica Light" panose="020B0403020202020204"/>
                <a:ea typeface="Calibri" panose="020F0502020204030204" pitchFamily="34" charset="0"/>
                <a:cs typeface="Helvetica" panose="020B0604020202020204" pitchFamily="34" charset="0"/>
              </a:rPr>
              <a:t>Outcome solutions rooted in identity enable true cross platform measurement of outcomes and supports the ability to layer in valuable audience information</a:t>
            </a:r>
          </a:p>
          <a:p>
            <a:endParaRPr lang="en-US" sz="1500" b="1" dirty="0">
              <a:solidFill>
                <a:srgbClr val="1B1464"/>
              </a:solidFill>
            </a:endParaRPr>
          </a:p>
        </p:txBody>
      </p:sp>
      <p:pic>
        <p:nvPicPr>
          <p:cNvPr id="29" name="Graphic 28" descr="Bar chart outline">
            <a:extLst>
              <a:ext uri="{FF2B5EF4-FFF2-40B4-BE49-F238E27FC236}">
                <a16:creationId xmlns:a16="http://schemas.microsoft.com/office/drawing/2014/main" id="{8A2D3733-084B-7304-EF77-9C47CBC6140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492511" y="2846778"/>
            <a:ext cx="724900" cy="724900"/>
          </a:xfrm>
          <a:prstGeom prst="rect">
            <a:avLst/>
          </a:prstGeom>
        </p:spPr>
      </p:pic>
      <p:pic>
        <p:nvPicPr>
          <p:cNvPr id="32" name="Graphic 31" descr="Flowchart outline">
            <a:extLst>
              <a:ext uri="{FF2B5EF4-FFF2-40B4-BE49-F238E27FC236}">
                <a16:creationId xmlns:a16="http://schemas.microsoft.com/office/drawing/2014/main" id="{C4C9223E-9249-8019-5FE9-5F2D97945B8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338918" y="2810085"/>
            <a:ext cx="724900" cy="724900"/>
          </a:xfrm>
          <a:prstGeom prst="rect">
            <a:avLst/>
          </a:prstGeom>
        </p:spPr>
      </p:pic>
      <p:pic>
        <p:nvPicPr>
          <p:cNvPr id="39" name="Graphic 38" descr="Pie chart outline">
            <a:extLst>
              <a:ext uri="{FF2B5EF4-FFF2-40B4-BE49-F238E27FC236}">
                <a16:creationId xmlns:a16="http://schemas.microsoft.com/office/drawing/2014/main" id="{ADC5B828-95EE-B195-9DF5-7E503C995BA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223283" y="2864140"/>
            <a:ext cx="665985" cy="66598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B6AA80-6AF4-E82E-39DC-CD9547C739FA}"/>
              </a:ext>
            </a:extLst>
          </p:cNvPr>
          <p:cNvCxnSpPr>
            <a:cxnSpLocks/>
          </p:cNvCxnSpPr>
          <p:nvPr/>
        </p:nvCxnSpPr>
        <p:spPr>
          <a:xfrm>
            <a:off x="558925" y="93143"/>
            <a:ext cx="0" cy="1332149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DD147D3-0271-3D73-3F12-DEFA122C914C}"/>
              </a:ext>
            </a:extLst>
          </p:cNvPr>
          <p:cNvSpPr txBox="1"/>
          <p:nvPr/>
        </p:nvSpPr>
        <p:spPr>
          <a:xfrm>
            <a:off x="51023" y="405274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ED3C8D"/>
                </a:solidFill>
                <a:latin typeface="Helvetica" pitchFamily="2" charset="0"/>
              </a:rPr>
              <a:t>2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34756A-B5F0-9E3F-AD75-E3C26440C4CA}"/>
              </a:ext>
            </a:extLst>
          </p:cNvPr>
          <p:cNvSpPr/>
          <p:nvPr/>
        </p:nvSpPr>
        <p:spPr>
          <a:xfrm>
            <a:off x="623075" y="499177"/>
            <a:ext cx="11517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/>
              <a:t>What are the </a:t>
            </a:r>
            <a:r>
              <a:rPr lang="en-US" sz="3200">
                <a:solidFill>
                  <a:srgbClr val="1B1464"/>
                </a:solidFill>
              </a:rPr>
              <a:t>three key components </a:t>
            </a:r>
            <a:r>
              <a:rPr lang="en-US" sz="3200"/>
              <a:t>for measuring outcomes?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1321D5-8D2B-0E38-2097-FC8C64C0C8FA}"/>
              </a:ext>
            </a:extLst>
          </p:cNvPr>
          <p:cNvSpPr txBox="1"/>
          <p:nvPr/>
        </p:nvSpPr>
        <p:spPr>
          <a:xfrm>
            <a:off x="3359393" y="3517230"/>
            <a:ext cx="941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Aggregated </a:t>
            </a:r>
          </a:p>
          <a:p>
            <a:pPr algn="ctr"/>
            <a:r>
              <a:rPr lang="en-US" sz="800"/>
              <a:t>Online Behavior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413760A-4A72-79ED-0881-69FFA9D5067C}"/>
              </a:ext>
            </a:extLst>
          </p:cNvPr>
          <p:cNvSpPr txBox="1"/>
          <p:nvPr/>
        </p:nvSpPr>
        <p:spPr>
          <a:xfrm>
            <a:off x="2743203" y="3580640"/>
            <a:ext cx="705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Surveys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CC729A3-5B35-0B9C-CA70-34B0F12F1AE5}"/>
              </a:ext>
            </a:extLst>
          </p:cNvPr>
          <p:cNvSpPr txBox="1"/>
          <p:nvPr/>
        </p:nvSpPr>
        <p:spPr>
          <a:xfrm>
            <a:off x="4245923" y="3610527"/>
            <a:ext cx="760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Web Tags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E508E4-28FD-E2EB-22AB-34A624B94CAF}"/>
              </a:ext>
            </a:extLst>
          </p:cNvPr>
          <p:cNvSpPr txBox="1"/>
          <p:nvPr/>
        </p:nvSpPr>
        <p:spPr>
          <a:xfrm>
            <a:off x="4823575" y="3609554"/>
            <a:ext cx="705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Sales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A6D8F2-4B2A-7BEB-1450-B0E8E2CDE2E4}"/>
              </a:ext>
            </a:extLst>
          </p:cNvPr>
          <p:cNvSpPr txBox="1"/>
          <p:nvPr/>
        </p:nvSpPr>
        <p:spPr>
          <a:xfrm>
            <a:off x="1011594" y="3702297"/>
            <a:ext cx="1367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Cross Platform Ad Exposure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B7D76B7-DA51-2C40-C6D4-7977C3084F6F}"/>
              </a:ext>
            </a:extLst>
          </p:cNvPr>
          <p:cNvSpPr txBox="1"/>
          <p:nvPr/>
        </p:nvSpPr>
        <p:spPr>
          <a:xfrm>
            <a:off x="88625" y="3684619"/>
            <a:ext cx="1367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Impression </a:t>
            </a:r>
          </a:p>
          <a:p>
            <a:pPr algn="ctr"/>
            <a:r>
              <a:rPr lang="en-US" sz="800"/>
              <a:t>Data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2FB795C-C511-71C6-F15F-32734C53EB0C}"/>
              </a:ext>
            </a:extLst>
          </p:cNvPr>
          <p:cNvSpPr txBox="1"/>
          <p:nvPr/>
        </p:nvSpPr>
        <p:spPr>
          <a:xfrm>
            <a:off x="10376876" y="3534249"/>
            <a:ext cx="661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Target Audience Insights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D775BFE-9AAC-25E8-A717-4BD1E8CF3141}"/>
              </a:ext>
            </a:extLst>
          </p:cNvPr>
          <p:cNvSpPr txBox="1"/>
          <p:nvPr/>
        </p:nvSpPr>
        <p:spPr>
          <a:xfrm>
            <a:off x="11236736" y="3534250"/>
            <a:ext cx="661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Cross Platform </a:t>
            </a:r>
          </a:p>
          <a:p>
            <a:pPr algn="ctr"/>
            <a:r>
              <a:rPr lang="en-US" sz="800"/>
              <a:t>Outcomes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F4BAE9-427B-DA16-90E2-FFF438CF1109}"/>
              </a:ext>
            </a:extLst>
          </p:cNvPr>
          <p:cNvSpPr txBox="1"/>
          <p:nvPr/>
        </p:nvSpPr>
        <p:spPr>
          <a:xfrm>
            <a:off x="5929604" y="4190357"/>
            <a:ext cx="243616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1B1464"/>
                </a:solidFill>
              </a:rPr>
              <a:t>Match ad data &amp; outcomes data in a privacy compliant manner via an identity resolution at a HH or individual level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12C96BC-40EC-3712-80AB-728861BF3F9A}"/>
              </a:ext>
            </a:extLst>
          </p:cNvPr>
          <p:cNvSpPr txBox="1"/>
          <p:nvPr/>
        </p:nvSpPr>
        <p:spPr>
          <a:xfrm>
            <a:off x="2983229" y="4184117"/>
            <a:ext cx="236195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B1464"/>
                </a:solidFill>
              </a:rPr>
              <a:t>Collect full funnel outcomes data during your ad campaign to capture a full picture look at the customer journey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C6F4C77-7F87-1269-36BB-16C91F301357}"/>
              </a:ext>
            </a:extLst>
          </p:cNvPr>
          <p:cNvSpPr txBox="1"/>
          <p:nvPr/>
        </p:nvSpPr>
        <p:spPr>
          <a:xfrm>
            <a:off x="253382" y="2136651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FF2"/>
                </a:solidFill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1BD3865-4A7B-5C4C-A555-4BFA083D81D8}"/>
              </a:ext>
            </a:extLst>
          </p:cNvPr>
          <p:cNvSpPr txBox="1"/>
          <p:nvPr/>
        </p:nvSpPr>
        <p:spPr>
          <a:xfrm>
            <a:off x="2806699" y="2073613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FF2"/>
                </a:solidFill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4B55C1E-A038-CB64-7280-8E44DE817BDC}"/>
              </a:ext>
            </a:extLst>
          </p:cNvPr>
          <p:cNvSpPr txBox="1"/>
          <p:nvPr/>
        </p:nvSpPr>
        <p:spPr>
          <a:xfrm>
            <a:off x="5750902" y="2083363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FF2"/>
                </a:solidFill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59CECAB-16E9-5ADD-BE56-18C0A9D4D2E7}"/>
              </a:ext>
            </a:extLst>
          </p:cNvPr>
          <p:cNvSpPr txBox="1"/>
          <p:nvPr/>
        </p:nvSpPr>
        <p:spPr>
          <a:xfrm>
            <a:off x="153261" y="4216919"/>
            <a:ext cx="242337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1B1464"/>
                </a:solidFill>
              </a:rPr>
              <a:t>Leverage impression-based ad exposure data that reflects when and where your ads ran across the video ecosystem</a:t>
            </a:r>
          </a:p>
        </p:txBody>
      </p:sp>
      <p:pic>
        <p:nvPicPr>
          <p:cNvPr id="94" name="Graphic 93" descr="User outline">
            <a:extLst>
              <a:ext uri="{FF2B5EF4-FFF2-40B4-BE49-F238E27FC236}">
                <a16:creationId xmlns:a16="http://schemas.microsoft.com/office/drawing/2014/main" id="{800BFBD6-7922-043B-06B2-993C3E94C99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972678" y="2756151"/>
            <a:ext cx="639678" cy="639678"/>
          </a:xfrm>
          <a:prstGeom prst="rect">
            <a:avLst/>
          </a:prstGeom>
        </p:spPr>
      </p:pic>
      <p:pic>
        <p:nvPicPr>
          <p:cNvPr id="95" name="Graphic 94" descr="House outline">
            <a:extLst>
              <a:ext uri="{FF2B5EF4-FFF2-40B4-BE49-F238E27FC236}">
                <a16:creationId xmlns:a16="http://schemas.microsoft.com/office/drawing/2014/main" id="{06F6FDF1-82FA-0DC1-37D2-B6AF8F7C9EE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711928" y="2769762"/>
            <a:ext cx="639678" cy="63967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E95334A1-84D3-E816-BC01-1BC8393122EB}"/>
              </a:ext>
            </a:extLst>
          </p:cNvPr>
          <p:cNvSpPr txBox="1"/>
          <p:nvPr/>
        </p:nvSpPr>
        <p:spPr>
          <a:xfrm>
            <a:off x="5633833" y="3457894"/>
            <a:ext cx="1367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Individual</a:t>
            </a:r>
          </a:p>
          <a:p>
            <a:pPr algn="ctr"/>
            <a:r>
              <a:rPr lang="en-US" sz="800" dirty="0"/>
              <a:t> Level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7384D51-AB8E-DA7F-F230-9F392404418E}"/>
              </a:ext>
            </a:extLst>
          </p:cNvPr>
          <p:cNvSpPr txBox="1"/>
          <p:nvPr/>
        </p:nvSpPr>
        <p:spPr>
          <a:xfrm>
            <a:off x="6369481" y="3468357"/>
            <a:ext cx="1367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Household</a:t>
            </a:r>
          </a:p>
          <a:p>
            <a:pPr algn="ctr"/>
            <a:r>
              <a:rPr lang="en-US" sz="800" dirty="0"/>
              <a:t> Level</a:t>
            </a:r>
          </a:p>
        </p:txBody>
      </p:sp>
      <p:pic>
        <p:nvPicPr>
          <p:cNvPr id="99" name="Graphic 98" descr="Lock outline">
            <a:extLst>
              <a:ext uri="{FF2B5EF4-FFF2-40B4-BE49-F238E27FC236}">
                <a16:creationId xmlns:a16="http://schemas.microsoft.com/office/drawing/2014/main" id="{F808078D-E812-2216-29E2-50CC056851C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411900" y="2720930"/>
            <a:ext cx="724900" cy="724900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7954D667-66DA-3A14-E446-130421B91FEE}"/>
              </a:ext>
            </a:extLst>
          </p:cNvPr>
          <p:cNvSpPr txBox="1"/>
          <p:nvPr/>
        </p:nvSpPr>
        <p:spPr>
          <a:xfrm>
            <a:off x="7087590" y="3471415"/>
            <a:ext cx="1367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Privacy</a:t>
            </a:r>
          </a:p>
          <a:p>
            <a:pPr algn="ctr"/>
            <a:r>
              <a:rPr lang="en-US" sz="800" dirty="0"/>
              <a:t>Compliant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57DC6A0-346F-EA1A-5F96-8B7146618370}"/>
              </a:ext>
            </a:extLst>
          </p:cNvPr>
          <p:cNvSpPr txBox="1"/>
          <p:nvPr/>
        </p:nvSpPr>
        <p:spPr>
          <a:xfrm>
            <a:off x="9504782" y="3526412"/>
            <a:ext cx="661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Outcomes Over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8CCD6E-A8FC-D4B7-DC9D-1FED22930BDF}"/>
              </a:ext>
            </a:extLst>
          </p:cNvPr>
          <p:cNvSpPr txBox="1"/>
          <p:nvPr/>
        </p:nvSpPr>
        <p:spPr>
          <a:xfrm>
            <a:off x="216174" y="2308534"/>
            <a:ext cx="2153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B1464"/>
                </a:solidFill>
              </a:rPr>
              <a:t>Ad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1FF6E8-2286-26CD-4D07-BA981FA3DA9B}"/>
              </a:ext>
            </a:extLst>
          </p:cNvPr>
          <p:cNvSpPr txBox="1"/>
          <p:nvPr/>
        </p:nvSpPr>
        <p:spPr>
          <a:xfrm>
            <a:off x="3189585" y="2282615"/>
            <a:ext cx="2016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B1464"/>
                </a:solidFill>
              </a:rPr>
              <a:t>Outcomes 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2D6C6C-4E06-C60A-617A-165E0F5A9776}"/>
              </a:ext>
            </a:extLst>
          </p:cNvPr>
          <p:cNvSpPr txBox="1"/>
          <p:nvPr/>
        </p:nvSpPr>
        <p:spPr>
          <a:xfrm>
            <a:off x="5939208" y="2283683"/>
            <a:ext cx="2657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B1464"/>
                </a:solidFill>
              </a:rPr>
              <a:t>Identity Resolution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71D230-C0EA-6CBB-6660-A06D946972CD}"/>
              </a:ext>
            </a:extLst>
          </p:cNvPr>
          <p:cNvSpPr txBox="1"/>
          <p:nvPr/>
        </p:nvSpPr>
        <p:spPr>
          <a:xfrm>
            <a:off x="9053682" y="2148387"/>
            <a:ext cx="31598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B1464"/>
                </a:solidFill>
              </a:rPr>
              <a:t>Insights &amp; Optimization Opportunities</a:t>
            </a:r>
          </a:p>
        </p:txBody>
      </p:sp>
      <p:sp>
        <p:nvSpPr>
          <p:cNvPr id="2" name="Arrow: Right 50">
            <a:extLst>
              <a:ext uri="{FF2B5EF4-FFF2-40B4-BE49-F238E27FC236}">
                <a16:creationId xmlns:a16="http://schemas.microsoft.com/office/drawing/2014/main" id="{AD3C8ED3-C000-39D6-46F2-5A6E84EEB9BB}"/>
              </a:ext>
            </a:extLst>
          </p:cNvPr>
          <p:cNvSpPr/>
          <p:nvPr/>
        </p:nvSpPr>
        <p:spPr>
          <a:xfrm>
            <a:off x="8593873" y="2714369"/>
            <a:ext cx="453447" cy="201083"/>
          </a:xfrm>
          <a:prstGeom prst="rightArrow">
            <a:avLst/>
          </a:prstGeom>
          <a:solidFill>
            <a:srgbClr val="ED3C8D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50">
            <a:extLst>
              <a:ext uri="{FF2B5EF4-FFF2-40B4-BE49-F238E27FC236}">
                <a16:creationId xmlns:a16="http://schemas.microsoft.com/office/drawing/2014/main" id="{8907F7C9-AC83-CC93-AEE6-1F414D2E634F}"/>
              </a:ext>
            </a:extLst>
          </p:cNvPr>
          <p:cNvSpPr/>
          <p:nvPr/>
        </p:nvSpPr>
        <p:spPr>
          <a:xfrm>
            <a:off x="8602776" y="3677455"/>
            <a:ext cx="453447" cy="201083"/>
          </a:xfrm>
          <a:prstGeom prst="rightArrow">
            <a:avLst/>
          </a:prstGeom>
          <a:solidFill>
            <a:srgbClr val="ED3C8D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50">
            <a:extLst>
              <a:ext uri="{FF2B5EF4-FFF2-40B4-BE49-F238E27FC236}">
                <a16:creationId xmlns:a16="http://schemas.microsoft.com/office/drawing/2014/main" id="{9316CA61-A0C2-7C40-BF07-DF3B93AB8321}"/>
              </a:ext>
            </a:extLst>
          </p:cNvPr>
          <p:cNvSpPr/>
          <p:nvPr/>
        </p:nvSpPr>
        <p:spPr>
          <a:xfrm>
            <a:off x="8606073" y="4659399"/>
            <a:ext cx="453447" cy="201083"/>
          </a:xfrm>
          <a:prstGeom prst="rightArrow">
            <a:avLst/>
          </a:prstGeom>
          <a:solidFill>
            <a:srgbClr val="ED3C8D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9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AFE0AE3-64CB-DAE6-9C92-D491438D9E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765230"/>
            <a:ext cx="12192001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000"/>
              <a:tabLst>
                <a:tab pos="685800" algn="l"/>
              </a:tabLst>
            </a:pPr>
            <a:endParaRPr lang="en-US" sz="1800" b="1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9E9C4-B7AD-B3FA-9E5A-167C4B5D0413}"/>
              </a:ext>
            </a:extLst>
          </p:cNvPr>
          <p:cNvSpPr txBox="1"/>
          <p:nvPr/>
        </p:nvSpPr>
        <p:spPr>
          <a:xfrm>
            <a:off x="4693001" y="1991513"/>
            <a:ext cx="31300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ts val="1000"/>
              <a:tabLst>
                <a:tab pos="685800" algn="l"/>
              </a:tabLst>
            </a:pPr>
            <a: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  <a:t>Web Tags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8DC95D-5919-8B7E-383D-5B794BFDE4BE}"/>
              </a:ext>
            </a:extLst>
          </p:cNvPr>
          <p:cNvSpPr txBox="1"/>
          <p:nvPr/>
        </p:nvSpPr>
        <p:spPr>
          <a:xfrm>
            <a:off x="778456" y="1755146"/>
            <a:ext cx="16591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685800" algn="l"/>
              </a:tabLst>
            </a:pPr>
            <a: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  <a:t>Aggregated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685800" algn="l"/>
              </a:tabLst>
            </a:pPr>
            <a: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  <a:t>Online Behavior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99AAA7B-61ED-F30C-CBDA-20B43D5ABC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42DCFA1A-FFCB-305A-30C9-0FFE2A4AF134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485AAB4-E68E-FD76-0DAB-43E799FA4DB7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19D3D7-52FD-A8F6-423E-7F1282527639}"/>
              </a:ext>
            </a:extLst>
          </p:cNvPr>
          <p:cNvSpPr txBox="1"/>
          <p:nvPr/>
        </p:nvSpPr>
        <p:spPr>
          <a:xfrm>
            <a:off x="7647435" y="1874605"/>
            <a:ext cx="21147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000"/>
              <a:tabLst>
                <a:tab pos="685800" algn="l"/>
              </a:tabLst>
            </a:pPr>
            <a: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  <a:t>Location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buSzPts val="1000"/>
              <a:tabLst>
                <a:tab pos="685800" algn="l"/>
              </a:tabLst>
            </a:pPr>
            <a: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  <a:t>Visitation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71F86B-451E-6330-75E3-13F74309D7CB}"/>
              </a:ext>
            </a:extLst>
          </p:cNvPr>
          <p:cNvSpPr txBox="1"/>
          <p:nvPr/>
        </p:nvSpPr>
        <p:spPr>
          <a:xfrm>
            <a:off x="9056121" y="1981444"/>
            <a:ext cx="36213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000"/>
              <a:tabLst>
                <a:tab pos="685800" algn="l"/>
              </a:tabLst>
            </a:pPr>
            <a: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  <a:t>Sales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EFCF15-2684-7732-CEC8-D0953AEFE41C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D9B1FEC-9C38-5DC9-5A7C-47D80C3BBBBB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DD7B65-4322-B98E-4C31-EC23E645DD7C}"/>
              </a:ext>
            </a:extLst>
          </p:cNvPr>
          <p:cNvSpPr/>
          <p:nvPr/>
        </p:nvSpPr>
        <p:spPr>
          <a:xfrm>
            <a:off x="623074" y="632714"/>
            <a:ext cx="11341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/>
              <a:t>What are common ways that outcome data is collected?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B67E373-4311-5FC5-6C1D-34947D1F065B}"/>
              </a:ext>
            </a:extLst>
          </p:cNvPr>
          <p:cNvSpPr txBox="1"/>
          <p:nvPr/>
        </p:nvSpPr>
        <p:spPr>
          <a:xfrm>
            <a:off x="7355104" y="2819548"/>
            <a:ext cx="23077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3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In-Store </a:t>
            </a:r>
            <a:r>
              <a:rPr lang="en-US" sz="1300"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3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isitation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300">
                <a:ea typeface="Calibri" panose="020F0502020204030204" pitchFamily="34" charset="0"/>
                <a:cs typeface="Times New Roman" panose="02020603050405020304" pitchFamily="18" charset="0"/>
              </a:rPr>
              <a:t>Purchase Intent</a:t>
            </a:r>
            <a:endParaRPr lang="en-US" sz="13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B251B39-6C6D-F013-B58E-DE6A7EE28877}"/>
              </a:ext>
            </a:extLst>
          </p:cNvPr>
          <p:cNvSpPr txBox="1"/>
          <p:nvPr/>
        </p:nvSpPr>
        <p:spPr>
          <a:xfrm>
            <a:off x="4688440" y="2787005"/>
            <a:ext cx="264313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Website Visitation / </a:t>
            </a:r>
            <a:r>
              <a:rPr lang="en-US" sz="1300" dirty="0">
                <a:ea typeface="Calibri" panose="020F0502020204030204" pitchFamily="34" charset="0"/>
                <a:cs typeface="Times New Roman" panose="02020603050405020304" pitchFamily="18" charset="0"/>
              </a:rPr>
              <a:t>Engagement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 Downloads / Installs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Online Purchase Intent / Sales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0E76804-5807-C1E7-7552-423D81297D6A}"/>
              </a:ext>
            </a:extLst>
          </p:cNvPr>
          <p:cNvSpPr txBox="1"/>
          <p:nvPr/>
        </p:nvSpPr>
        <p:spPr>
          <a:xfrm>
            <a:off x="-39580" y="2825955"/>
            <a:ext cx="2266402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300">
                <a:ea typeface="Calibri" panose="020F0502020204030204" pitchFamily="34" charset="0"/>
                <a:cs typeface="Times New Roman" panose="02020603050405020304" pitchFamily="18" charset="0"/>
              </a:rPr>
              <a:t>Brand Awareness / Perception / Recall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3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Sharing on Social Media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300">
                <a:ea typeface="Calibri" panose="020F0502020204030204" pitchFamily="34" charset="0"/>
                <a:cs typeface="Times New Roman" panose="02020603050405020304" pitchFamily="18" charset="0"/>
              </a:rPr>
              <a:t>Purchase Consideration</a:t>
            </a:r>
            <a:endParaRPr lang="en-US" sz="13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685800" algn="l"/>
              </a:tabLst>
            </a:pPr>
            <a:endParaRPr lang="en-US" sz="13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CDAE8D-A07A-C76A-FAE7-E77401EBA91D}"/>
              </a:ext>
            </a:extLst>
          </p:cNvPr>
          <p:cNvSpPr txBox="1"/>
          <p:nvPr/>
        </p:nvSpPr>
        <p:spPr>
          <a:xfrm>
            <a:off x="2120729" y="2005409"/>
            <a:ext cx="28290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000"/>
              <a:tabLst>
                <a:tab pos="685800" algn="l"/>
              </a:tabLst>
            </a:pPr>
            <a: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  <a:t>Surveys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6AFA24-3574-5EA9-5074-CA4E27517E39}"/>
              </a:ext>
            </a:extLst>
          </p:cNvPr>
          <p:cNvSpPr txBox="1"/>
          <p:nvPr/>
        </p:nvSpPr>
        <p:spPr>
          <a:xfrm>
            <a:off x="2396478" y="2827014"/>
            <a:ext cx="255328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300">
                <a:ea typeface="Calibri" panose="020F0502020204030204" pitchFamily="34" charset="0"/>
                <a:cs typeface="Times New Roman" panose="02020603050405020304" pitchFamily="18" charset="0"/>
              </a:rPr>
              <a:t>Brand Awareness / Perception / Recall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300">
                <a:ea typeface="Calibri" panose="020F0502020204030204" pitchFamily="34" charset="0"/>
                <a:cs typeface="Times New Roman" panose="02020603050405020304" pitchFamily="18" charset="0"/>
              </a:rPr>
              <a:t>Purchase Intent</a:t>
            </a:r>
            <a:endParaRPr lang="en-US" sz="13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685800" algn="l"/>
              </a:tabLst>
            </a:pPr>
            <a:endParaRPr lang="en-US" sz="13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967D2A8-C1A1-0F65-EAE3-EADB9DF79EA6}"/>
              </a:ext>
            </a:extLst>
          </p:cNvPr>
          <p:cNvCxnSpPr>
            <a:cxnSpLocks/>
          </p:cNvCxnSpPr>
          <p:nvPr/>
        </p:nvCxnSpPr>
        <p:spPr>
          <a:xfrm>
            <a:off x="2301348" y="2282047"/>
            <a:ext cx="0" cy="4192665"/>
          </a:xfrm>
          <a:prstGeom prst="line">
            <a:avLst/>
          </a:prstGeom>
          <a:ln w="19050"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33C719-9586-8CBF-BF9B-4B7E8AF36BA2}"/>
              </a:ext>
            </a:extLst>
          </p:cNvPr>
          <p:cNvCxnSpPr>
            <a:cxnSpLocks/>
          </p:cNvCxnSpPr>
          <p:nvPr/>
        </p:nvCxnSpPr>
        <p:spPr>
          <a:xfrm>
            <a:off x="19624" y="3672185"/>
            <a:ext cx="1207185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 descr="Shoe footprints outline">
            <a:extLst>
              <a:ext uri="{FF2B5EF4-FFF2-40B4-BE49-F238E27FC236}">
                <a16:creationId xmlns:a16="http://schemas.microsoft.com/office/drawing/2014/main" id="{587ACD77-A75B-8C1B-82CE-148B4DCA0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8591" y="1772611"/>
            <a:ext cx="684305" cy="684305"/>
          </a:xfrm>
          <a:prstGeom prst="rect">
            <a:avLst/>
          </a:prstGeom>
        </p:spPr>
      </p:pic>
      <p:pic>
        <p:nvPicPr>
          <p:cNvPr id="28" name="Graphic 27" descr="Dollar outline">
            <a:extLst>
              <a:ext uri="{FF2B5EF4-FFF2-40B4-BE49-F238E27FC236}">
                <a16:creationId xmlns:a16="http://schemas.microsoft.com/office/drawing/2014/main" id="{60CCC52A-2C37-5191-6C30-5BF3925846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99624" y="1825684"/>
            <a:ext cx="584775" cy="58477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1154CCC-4660-4318-2E30-AB81F08D9555}"/>
              </a:ext>
            </a:extLst>
          </p:cNvPr>
          <p:cNvCxnSpPr>
            <a:cxnSpLocks/>
          </p:cNvCxnSpPr>
          <p:nvPr/>
        </p:nvCxnSpPr>
        <p:spPr>
          <a:xfrm>
            <a:off x="4722168" y="2282047"/>
            <a:ext cx="0" cy="4192665"/>
          </a:xfrm>
          <a:prstGeom prst="line">
            <a:avLst/>
          </a:prstGeom>
          <a:ln w="19050"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9563084-43C8-FECF-09D8-345ED3255721}"/>
              </a:ext>
            </a:extLst>
          </p:cNvPr>
          <p:cNvCxnSpPr>
            <a:cxnSpLocks/>
          </p:cNvCxnSpPr>
          <p:nvPr/>
        </p:nvCxnSpPr>
        <p:spPr>
          <a:xfrm>
            <a:off x="7215748" y="2250805"/>
            <a:ext cx="0" cy="4192665"/>
          </a:xfrm>
          <a:prstGeom prst="line">
            <a:avLst/>
          </a:prstGeom>
          <a:ln w="19050"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9447BB7-D643-74DB-B2A0-F897F5AFD568}"/>
              </a:ext>
            </a:extLst>
          </p:cNvPr>
          <p:cNvCxnSpPr>
            <a:cxnSpLocks/>
          </p:cNvCxnSpPr>
          <p:nvPr/>
        </p:nvCxnSpPr>
        <p:spPr>
          <a:xfrm>
            <a:off x="9750830" y="2247428"/>
            <a:ext cx="0" cy="4192665"/>
          </a:xfrm>
          <a:prstGeom prst="line">
            <a:avLst/>
          </a:prstGeom>
          <a:ln w="19050"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933A783-A562-61E6-B9E8-F2EF03481A88}"/>
              </a:ext>
            </a:extLst>
          </p:cNvPr>
          <p:cNvSpPr txBox="1"/>
          <p:nvPr/>
        </p:nvSpPr>
        <p:spPr>
          <a:xfrm>
            <a:off x="0" y="5737654"/>
            <a:ext cx="23496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1400" b="1" u="sng">
                <a:solidFill>
                  <a:srgbClr val="ED3C8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Example Companies</a:t>
            </a:r>
            <a:endParaRPr lang="en-US" sz="1400" b="1">
              <a:solidFill>
                <a:srgbClr val="ED3C8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047A992-4511-C763-B13C-DCC8BD4B41D4}"/>
              </a:ext>
            </a:extLst>
          </p:cNvPr>
          <p:cNvSpPr txBox="1"/>
          <p:nvPr/>
        </p:nvSpPr>
        <p:spPr>
          <a:xfrm>
            <a:off x="9820581" y="2825955"/>
            <a:ext cx="2300505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>
                <a:cs typeface="Times New Roman"/>
              </a:rPr>
              <a:t>In-store and Online sales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>
                <a:cs typeface="Times New Roman" panose="02020603050405020304" pitchFamily="18" charset="0"/>
              </a:rPr>
              <a:t>B2B Sales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9F4495-ABCC-47C6-A5A4-3504AA7C687D}"/>
              </a:ext>
            </a:extLst>
          </p:cNvPr>
          <p:cNvSpPr txBox="1"/>
          <p:nvPr/>
        </p:nvSpPr>
        <p:spPr>
          <a:xfrm>
            <a:off x="2372623" y="5736998"/>
            <a:ext cx="23496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1400" b="1" u="sng">
                <a:solidFill>
                  <a:srgbClr val="ED3C8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Example Companies</a:t>
            </a:r>
            <a:endParaRPr lang="en-US" sz="1400" b="1">
              <a:solidFill>
                <a:srgbClr val="ED3C8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EE0B4C-38D4-5C00-46F1-AE7AB41E1315}"/>
              </a:ext>
            </a:extLst>
          </p:cNvPr>
          <p:cNvSpPr txBox="1"/>
          <p:nvPr/>
        </p:nvSpPr>
        <p:spPr>
          <a:xfrm>
            <a:off x="4740091" y="5727400"/>
            <a:ext cx="23496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1400" b="1" u="sng">
                <a:solidFill>
                  <a:srgbClr val="ED3C8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Example Companies</a:t>
            </a:r>
            <a:endParaRPr lang="en-US" sz="1400" b="1">
              <a:solidFill>
                <a:srgbClr val="ED3C8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864994-5312-5C91-FAD0-0D2954C20A10}"/>
              </a:ext>
            </a:extLst>
          </p:cNvPr>
          <p:cNvSpPr txBox="1"/>
          <p:nvPr/>
        </p:nvSpPr>
        <p:spPr>
          <a:xfrm>
            <a:off x="4705187" y="4013123"/>
            <a:ext cx="2558645" cy="18928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SzPts val="1000"/>
              <a:tabLst>
                <a:tab pos="685800" algn="l"/>
              </a:tabLst>
            </a:pPr>
            <a:r>
              <a:rPr lang="en-US" sz="1300" dirty="0">
                <a:cs typeface="Times New Roman"/>
              </a:rPr>
              <a:t>Tags placed on a brand’s website can enable advertisers to understand a consumer's shopping behavior within their digital showroom and which campaign elements such as creative or platform drove them there in the first place</a:t>
            </a:r>
            <a:endParaRPr lang="en-US" sz="1300" dirty="0">
              <a:cs typeface="Times New Roman" panose="02020603050405020304" pitchFamily="18" charset="0"/>
            </a:endParaRPr>
          </a:p>
          <a:p>
            <a:pPr marL="171450" indent="-171450">
              <a:buSzPts val="1000"/>
              <a:buFont typeface="Arial" panose="020B0604020202020204" pitchFamily="34" charset="0"/>
              <a:buChar char="•"/>
              <a:tabLst>
                <a:tab pos="685800" algn="l"/>
              </a:tabLst>
            </a:pPr>
            <a:endParaRPr lang="en-US" sz="1300" dirty="0"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1873FBA-7791-A3C3-D002-311D3E959655}"/>
              </a:ext>
            </a:extLst>
          </p:cNvPr>
          <p:cNvSpPr txBox="1"/>
          <p:nvPr/>
        </p:nvSpPr>
        <p:spPr>
          <a:xfrm>
            <a:off x="7388914" y="5721283"/>
            <a:ext cx="23496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1400" b="1" u="sng">
                <a:solidFill>
                  <a:srgbClr val="ED3C8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Example Companies</a:t>
            </a:r>
            <a:endParaRPr lang="en-US" sz="1400" b="1">
              <a:solidFill>
                <a:srgbClr val="ED3C8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26029E-9E06-CCA4-E4B8-C187643E1C04}"/>
              </a:ext>
            </a:extLst>
          </p:cNvPr>
          <p:cNvSpPr txBox="1"/>
          <p:nvPr/>
        </p:nvSpPr>
        <p:spPr>
          <a:xfrm>
            <a:off x="-15864" y="2517806"/>
            <a:ext cx="23496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1400" b="1" u="sng">
                <a:solidFill>
                  <a:srgbClr val="ED3C8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Outcomes Measured</a:t>
            </a:r>
            <a:endParaRPr lang="en-US" sz="1400" b="1">
              <a:solidFill>
                <a:srgbClr val="ED3C8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4F275C-D3D6-4392-513F-5076C6091704}"/>
              </a:ext>
            </a:extLst>
          </p:cNvPr>
          <p:cNvSpPr txBox="1"/>
          <p:nvPr/>
        </p:nvSpPr>
        <p:spPr>
          <a:xfrm>
            <a:off x="2389761" y="2551346"/>
            <a:ext cx="23496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1400" b="1" u="sng">
                <a:solidFill>
                  <a:srgbClr val="ED3C8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Outcomes Measured</a:t>
            </a:r>
            <a:endParaRPr lang="en-US" sz="1400" b="1">
              <a:solidFill>
                <a:srgbClr val="ED3C8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6F03F2-2420-CE87-8A85-88AC514ACA67}"/>
              </a:ext>
            </a:extLst>
          </p:cNvPr>
          <p:cNvSpPr txBox="1"/>
          <p:nvPr/>
        </p:nvSpPr>
        <p:spPr>
          <a:xfrm>
            <a:off x="4740091" y="2503443"/>
            <a:ext cx="23496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1400" b="1" u="sng">
                <a:solidFill>
                  <a:srgbClr val="ED3C8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Outcomes Measured</a:t>
            </a:r>
            <a:endParaRPr lang="en-US" sz="1400" b="1">
              <a:solidFill>
                <a:srgbClr val="ED3C8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70C03ED-566C-2F03-9DD3-CB9B0BA0E01C}"/>
              </a:ext>
            </a:extLst>
          </p:cNvPr>
          <p:cNvSpPr txBox="1"/>
          <p:nvPr/>
        </p:nvSpPr>
        <p:spPr>
          <a:xfrm>
            <a:off x="7416999" y="2498458"/>
            <a:ext cx="23496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1400" b="1" u="sng">
                <a:solidFill>
                  <a:srgbClr val="ED3C8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Outcomes Measured</a:t>
            </a:r>
            <a:endParaRPr lang="en-US" sz="1400" b="1">
              <a:solidFill>
                <a:srgbClr val="ED3C8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55A2100-D64C-7599-20D2-5E40C30FBB96}"/>
              </a:ext>
            </a:extLst>
          </p:cNvPr>
          <p:cNvSpPr txBox="1"/>
          <p:nvPr/>
        </p:nvSpPr>
        <p:spPr>
          <a:xfrm>
            <a:off x="9799556" y="2512712"/>
            <a:ext cx="23496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1400" b="1" u="sng">
                <a:solidFill>
                  <a:srgbClr val="ED3C8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Outcomes Measured</a:t>
            </a:r>
            <a:endParaRPr lang="en-US" sz="1400" b="1">
              <a:solidFill>
                <a:srgbClr val="ED3C8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ECF2F8-84CD-C4BD-0202-A33EBF6F9C38}"/>
              </a:ext>
            </a:extLst>
          </p:cNvPr>
          <p:cNvSpPr txBox="1"/>
          <p:nvPr/>
        </p:nvSpPr>
        <p:spPr>
          <a:xfrm>
            <a:off x="2314905" y="4014826"/>
            <a:ext cx="2483468" cy="16927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SzPts val="1000"/>
              <a:tabLst>
                <a:tab pos="685800" algn="l"/>
              </a:tabLst>
            </a:pPr>
            <a:r>
              <a:rPr lang="en-US" sz="1300">
                <a:cs typeface="Times New Roman"/>
              </a:rPr>
              <a:t>By engaging directly with consumers, brands who leverage online/offline surveys can determine to what degree elements of their campaign such as creative message, brand proposition or product resonated with audiences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01E3B980-5CE7-FB56-53D7-CB1E6015A13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863" y="6195642"/>
            <a:ext cx="510407" cy="15417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E8BBC3E-BDB1-3A00-89F3-C5F969AE51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9513" y="6100765"/>
            <a:ext cx="1111250" cy="1905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6669CCD-DEB2-19E3-193F-7A96E09E245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167" y="6096502"/>
            <a:ext cx="1110518" cy="20359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267C139-7697-6D2E-5512-03002F3A10F7}"/>
              </a:ext>
            </a:extLst>
          </p:cNvPr>
          <p:cNvSpPr txBox="1"/>
          <p:nvPr/>
        </p:nvSpPr>
        <p:spPr>
          <a:xfrm>
            <a:off x="7204766" y="3997116"/>
            <a:ext cx="2483468" cy="18928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SzPts val="1000"/>
              <a:tabLst>
                <a:tab pos="685800" algn="l"/>
              </a:tabLst>
            </a:pPr>
            <a:r>
              <a:rPr lang="en-US" sz="1300" dirty="0">
                <a:cs typeface="Times New Roman"/>
              </a:rPr>
              <a:t>Location data leveraged from GPS signals, and mobile movement data from opted-in apps combined with mapping technology enables marketers to determine which store location a consumer has visited</a:t>
            </a:r>
          </a:p>
          <a:p>
            <a:pPr>
              <a:buSzPts val="1000"/>
              <a:tabLst>
                <a:tab pos="685800" algn="l"/>
              </a:tabLst>
            </a:pPr>
            <a:endParaRPr lang="en-US" sz="1300" dirty="0">
              <a:cs typeface="Times New Roman" panose="02020603050405020304" pitchFamily="18" charset="0"/>
            </a:endParaRPr>
          </a:p>
        </p:txBody>
      </p:sp>
      <p:pic>
        <p:nvPicPr>
          <p:cNvPr id="68" name="Graphic 67" descr="Clipboard Partially Checked outline">
            <a:extLst>
              <a:ext uri="{FF2B5EF4-FFF2-40B4-BE49-F238E27FC236}">
                <a16:creationId xmlns:a16="http://schemas.microsoft.com/office/drawing/2014/main" id="{379CCF24-50D0-EE40-1EDA-600F550BF2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38282" y="1835190"/>
            <a:ext cx="645120" cy="64512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BA819D3E-C7DD-E143-EFFA-60915CC850DB}"/>
              </a:ext>
            </a:extLst>
          </p:cNvPr>
          <p:cNvSpPr txBox="1"/>
          <p:nvPr/>
        </p:nvSpPr>
        <p:spPr>
          <a:xfrm>
            <a:off x="2390525" y="3676555"/>
            <a:ext cx="23496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1400" b="1" u="sng">
                <a:solidFill>
                  <a:srgbClr val="ED3C8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Benefits</a:t>
            </a:r>
            <a:endParaRPr lang="en-US" sz="1400" b="1">
              <a:solidFill>
                <a:srgbClr val="ED3C8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A318FA3-4A66-DAF6-A1E2-8B93BC2CA89A}"/>
              </a:ext>
            </a:extLst>
          </p:cNvPr>
          <p:cNvSpPr txBox="1"/>
          <p:nvPr/>
        </p:nvSpPr>
        <p:spPr>
          <a:xfrm>
            <a:off x="4755519" y="3693148"/>
            <a:ext cx="23496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1400" b="1" u="sng">
                <a:solidFill>
                  <a:srgbClr val="ED3C8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Benefits</a:t>
            </a:r>
            <a:endParaRPr lang="en-US" sz="1400" b="1">
              <a:solidFill>
                <a:srgbClr val="ED3C8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AEDE550-4341-EF6E-CFF7-6699572A67C2}"/>
              </a:ext>
            </a:extLst>
          </p:cNvPr>
          <p:cNvSpPr txBox="1"/>
          <p:nvPr/>
        </p:nvSpPr>
        <p:spPr>
          <a:xfrm>
            <a:off x="34594" y="3710763"/>
            <a:ext cx="23496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1400" b="1" u="sng">
                <a:solidFill>
                  <a:srgbClr val="ED3C8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Benefits</a:t>
            </a:r>
            <a:endParaRPr lang="en-US" sz="1400" b="1">
              <a:solidFill>
                <a:srgbClr val="ED3C8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AC2EAA1-B95F-C90D-4337-8F16476BF5A7}"/>
              </a:ext>
            </a:extLst>
          </p:cNvPr>
          <p:cNvSpPr txBox="1"/>
          <p:nvPr/>
        </p:nvSpPr>
        <p:spPr>
          <a:xfrm>
            <a:off x="7237474" y="3672185"/>
            <a:ext cx="23496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1400" b="1" u="sng">
                <a:solidFill>
                  <a:srgbClr val="ED3C8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Benefits</a:t>
            </a:r>
            <a:endParaRPr lang="en-US" sz="1400" b="1">
              <a:solidFill>
                <a:srgbClr val="ED3C8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4EC6B473-F584-07B3-DA17-C4D7A240E31B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144" y="5999043"/>
            <a:ext cx="899406" cy="42971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8C14806F-A878-EC13-1925-9B53851FC0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26535" y="6185909"/>
            <a:ext cx="924730" cy="117693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E6DB5359-40EB-CE98-1281-D8AE78DE7921}"/>
              </a:ext>
            </a:extLst>
          </p:cNvPr>
          <p:cNvSpPr txBox="1"/>
          <p:nvPr/>
        </p:nvSpPr>
        <p:spPr>
          <a:xfrm>
            <a:off x="9813247" y="5734413"/>
            <a:ext cx="23496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1400" b="1" u="sng">
                <a:solidFill>
                  <a:srgbClr val="ED3C8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Example Companies</a:t>
            </a:r>
            <a:endParaRPr lang="en-US" sz="1400" b="1">
              <a:solidFill>
                <a:srgbClr val="ED3C8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97312CD-7817-D2C5-5330-7BCF84DB2BBC}"/>
              </a:ext>
            </a:extLst>
          </p:cNvPr>
          <p:cNvCxnSpPr>
            <a:cxnSpLocks/>
          </p:cNvCxnSpPr>
          <p:nvPr/>
        </p:nvCxnSpPr>
        <p:spPr>
          <a:xfrm>
            <a:off x="19624" y="5686629"/>
            <a:ext cx="1207185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CDEA511A-09F8-B55F-5157-1EC24B37EAC4}"/>
              </a:ext>
            </a:extLst>
          </p:cNvPr>
          <p:cNvSpPr txBox="1"/>
          <p:nvPr/>
        </p:nvSpPr>
        <p:spPr>
          <a:xfrm>
            <a:off x="11125" y="4018185"/>
            <a:ext cx="2282691" cy="18928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685800" algn="l"/>
              </a:tabLst>
            </a:pPr>
            <a:r>
              <a:rPr lang="en-US" sz="1300">
                <a:ea typeface="Calibri"/>
                <a:cs typeface="Times New Roman"/>
              </a:rPr>
              <a:t>Aggregated online behavior data connected to video campaigns such as search trends, share of search and social media reactions enable brands to optimize</a:t>
            </a:r>
            <a:r>
              <a:rPr lang="en-US" sz="1300">
                <a:effectLst/>
                <a:ea typeface="Calibri"/>
                <a:cs typeface="Times New Roman"/>
              </a:rPr>
              <a:t> to</a:t>
            </a:r>
            <a:r>
              <a:rPr lang="en-US" sz="1300">
                <a:ea typeface="Calibri"/>
                <a:cs typeface="Times New Roman"/>
              </a:rPr>
              <a:t> media channels driving search</a:t>
            </a:r>
            <a:endParaRPr lang="en-US" sz="1300">
              <a:effectLst/>
              <a:ea typeface="Calibri"/>
              <a:cs typeface="Times New Roman"/>
            </a:endParaRP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685800" algn="l"/>
              </a:tabLst>
            </a:pPr>
            <a:endParaRPr lang="en-US" sz="13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6AB2CFA-B18A-A197-DA1C-1D27CB6E478C}"/>
              </a:ext>
            </a:extLst>
          </p:cNvPr>
          <p:cNvSpPr txBox="1"/>
          <p:nvPr/>
        </p:nvSpPr>
        <p:spPr>
          <a:xfrm>
            <a:off x="9811277" y="3686582"/>
            <a:ext cx="23496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1400" b="1" u="sng">
                <a:solidFill>
                  <a:srgbClr val="ED3C8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Benefits</a:t>
            </a:r>
            <a:endParaRPr lang="en-US" sz="1400" b="1">
              <a:solidFill>
                <a:srgbClr val="ED3C8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6802083E-1F2E-FE84-0E5B-16436924E9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76031" y="6027912"/>
            <a:ext cx="359284" cy="27218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E8EB7A5D-AFC0-7B32-A337-ADEE67226DF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26" y="6167783"/>
            <a:ext cx="1289156" cy="209524"/>
          </a:xfrm>
          <a:prstGeom prst="rect">
            <a:avLst/>
          </a:prstGeom>
        </p:spPr>
      </p:pic>
      <p:pic>
        <p:nvPicPr>
          <p:cNvPr id="2" name="Graphic 1" descr="Internet outline">
            <a:extLst>
              <a:ext uri="{FF2B5EF4-FFF2-40B4-BE49-F238E27FC236}">
                <a16:creationId xmlns:a16="http://schemas.microsoft.com/office/drawing/2014/main" id="{8F6338B5-7E7F-E717-9FC1-A04DAB51AF3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6034" y="1792032"/>
            <a:ext cx="782079" cy="7820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843EA95-E318-E771-DCCD-1DAAE73B27DE}"/>
              </a:ext>
            </a:extLst>
          </p:cNvPr>
          <p:cNvGrpSpPr/>
          <p:nvPr/>
        </p:nvGrpSpPr>
        <p:grpSpPr>
          <a:xfrm>
            <a:off x="4906826" y="1741057"/>
            <a:ext cx="864162" cy="808126"/>
            <a:chOff x="5530223" y="1010969"/>
            <a:chExt cx="914400" cy="914400"/>
          </a:xfrm>
          <a:solidFill>
            <a:schemeClr val="tx1"/>
          </a:solidFill>
        </p:grpSpPr>
        <p:pic>
          <p:nvPicPr>
            <p:cNvPr id="8" name="Graphic 7" descr="Qr Code outline">
              <a:extLst>
                <a:ext uri="{FF2B5EF4-FFF2-40B4-BE49-F238E27FC236}">
                  <a16:creationId xmlns:a16="http://schemas.microsoft.com/office/drawing/2014/main" id="{3C036851-FF09-E1F4-989E-2E5A1525C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836432" y="1277224"/>
              <a:ext cx="301981" cy="301981"/>
            </a:xfrm>
            <a:prstGeom prst="rect">
              <a:avLst/>
            </a:prstGeom>
          </p:spPr>
        </p:pic>
        <p:pic>
          <p:nvPicPr>
            <p:cNvPr id="10" name="Graphic 9" descr="Laptop outline">
              <a:extLst>
                <a:ext uri="{FF2B5EF4-FFF2-40B4-BE49-F238E27FC236}">
                  <a16:creationId xmlns:a16="http://schemas.microsoft.com/office/drawing/2014/main" id="{52AD5E8D-FC57-DC54-D0E4-6C2A20FB1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5530223" y="1010969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687BF1E-35E9-9A8E-B063-B87129226695}"/>
              </a:ext>
            </a:extLst>
          </p:cNvPr>
          <p:cNvSpPr txBox="1"/>
          <p:nvPr/>
        </p:nvSpPr>
        <p:spPr>
          <a:xfrm>
            <a:off x="9799097" y="3994359"/>
            <a:ext cx="2365412" cy="14927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SzPts val="1000"/>
              <a:tabLst>
                <a:tab pos="685800" algn="l"/>
              </a:tabLst>
            </a:pPr>
            <a:r>
              <a:rPr lang="en-US" sz="1300">
                <a:cs typeface="Times New Roman"/>
              </a:rPr>
              <a:t>1</a:t>
            </a:r>
            <a:r>
              <a:rPr lang="en-US" sz="1300" baseline="30000">
                <a:cs typeface="Times New Roman"/>
              </a:rPr>
              <a:t>st</a:t>
            </a:r>
            <a:r>
              <a:rPr lang="en-US" sz="1300">
                <a:cs typeface="Times New Roman"/>
              </a:rPr>
              <a:t> party sales data and 3</a:t>
            </a:r>
            <a:r>
              <a:rPr lang="en-US" sz="1300" baseline="30000">
                <a:cs typeface="Times New Roman"/>
              </a:rPr>
              <a:t>rd</a:t>
            </a:r>
            <a:r>
              <a:rPr lang="en-US" sz="1300">
                <a:cs typeface="Times New Roman"/>
              </a:rPr>
              <a:t> party consumer purchase datasets enable marketers to close the loop on their marketing efforts and build prospect lists/consumer profiles for future campaigns</a:t>
            </a:r>
            <a:endParaRPr lang="en-US" sz="13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101AAD1-AADF-3B00-6AE2-F6D915361472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1595" y="6085573"/>
            <a:ext cx="849879" cy="2818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642819-473B-875B-57DF-3EE46DCF058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80354" y="6116582"/>
            <a:ext cx="1293139" cy="2536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94FEC7-5688-B2E9-17AF-85BF94CED44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503319" y="6073566"/>
            <a:ext cx="935129" cy="23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92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4CEE98B7-BF65-0D98-291F-C7041E7766F3}"/>
              </a:ext>
            </a:extLst>
          </p:cNvPr>
          <p:cNvSpPr/>
          <p:nvPr/>
        </p:nvSpPr>
        <p:spPr>
          <a:xfrm>
            <a:off x="-16193" y="1686034"/>
            <a:ext cx="12192000" cy="511318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5833F21-7CC1-5FD1-40FD-748B5CD9DE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71B62E8B-B979-5108-1422-7D14820A49A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CFFF162-8109-4382-F6CF-B0E2395298C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08353D-D04B-A9A4-7B0C-E76E9B84BFCB}"/>
              </a:ext>
            </a:extLst>
          </p:cNvPr>
          <p:cNvCxnSpPr>
            <a:cxnSpLocks/>
          </p:cNvCxnSpPr>
          <p:nvPr/>
        </p:nvCxnSpPr>
        <p:spPr>
          <a:xfrm>
            <a:off x="558925" y="93143"/>
            <a:ext cx="0" cy="1332149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7FCBBCC-E6AC-FCD1-5F19-E2F7F22D5360}"/>
              </a:ext>
            </a:extLst>
          </p:cNvPr>
          <p:cNvSpPr txBox="1"/>
          <p:nvPr/>
        </p:nvSpPr>
        <p:spPr>
          <a:xfrm>
            <a:off x="51023" y="405274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ED3C8D"/>
                </a:solidFill>
                <a:latin typeface="Helvetica" pitchFamily="2" charset="0"/>
              </a:rPr>
              <a:t>4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8CB64C-E993-6C91-8E7F-0953B993C72F}"/>
              </a:ext>
            </a:extLst>
          </p:cNvPr>
          <p:cNvSpPr/>
          <p:nvPr/>
        </p:nvSpPr>
        <p:spPr>
          <a:xfrm>
            <a:off x="623075" y="499177"/>
            <a:ext cx="111816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/>
              <a:t>What attribution models are commonly used to measure outcomes? 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0E500-B450-0274-C784-E1C30C597800}"/>
              </a:ext>
            </a:extLst>
          </p:cNvPr>
          <p:cNvSpPr txBox="1"/>
          <p:nvPr/>
        </p:nvSpPr>
        <p:spPr>
          <a:xfrm rot="16200000">
            <a:off x="-602602" y="2728336"/>
            <a:ext cx="1746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0BFF2"/>
                </a:solidFill>
              </a:rPr>
              <a:t>Single-Touch </a:t>
            </a:r>
            <a:br>
              <a:rPr lang="en-US" sz="1200" b="1">
                <a:solidFill>
                  <a:srgbClr val="00BFF2"/>
                </a:solidFill>
              </a:rPr>
            </a:br>
            <a:r>
              <a:rPr lang="en-US" sz="1200">
                <a:solidFill>
                  <a:srgbClr val="00BFF2"/>
                </a:solidFill>
              </a:rPr>
              <a:t>Attribution Models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3CC1C-F75D-9288-D186-5FF223BBA472}"/>
              </a:ext>
            </a:extLst>
          </p:cNvPr>
          <p:cNvSpPr txBox="1"/>
          <p:nvPr/>
        </p:nvSpPr>
        <p:spPr>
          <a:xfrm rot="16200000">
            <a:off x="-989435" y="4938616"/>
            <a:ext cx="2566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ED3C8D"/>
                </a:solidFill>
              </a:rPr>
              <a:t>Multi-Touch</a:t>
            </a:r>
          </a:p>
          <a:p>
            <a:pPr algn="ctr"/>
            <a:r>
              <a:rPr lang="en-US" sz="1200">
                <a:solidFill>
                  <a:srgbClr val="ED3C8D"/>
                </a:solidFill>
              </a:rPr>
              <a:t>Attribution Models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9329D-7FA5-ABC8-D76F-D26B5EAF35F4}"/>
              </a:ext>
            </a:extLst>
          </p:cNvPr>
          <p:cNvSpPr/>
          <p:nvPr/>
        </p:nvSpPr>
        <p:spPr>
          <a:xfrm>
            <a:off x="610721" y="2073167"/>
            <a:ext cx="1989605" cy="867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BFF2"/>
                </a:solidFill>
              </a:rPr>
              <a:t>First Touch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F6CE4D-034B-C9DB-BC6A-3548DE6802BC}"/>
              </a:ext>
            </a:extLst>
          </p:cNvPr>
          <p:cNvSpPr/>
          <p:nvPr/>
        </p:nvSpPr>
        <p:spPr>
          <a:xfrm>
            <a:off x="610721" y="2952947"/>
            <a:ext cx="1989605" cy="867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BFF2"/>
                </a:solidFill>
              </a:rPr>
              <a:t>Last Touch / Click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243B83-0F19-1733-25C1-F743DCEBCF1C}"/>
              </a:ext>
            </a:extLst>
          </p:cNvPr>
          <p:cNvSpPr/>
          <p:nvPr/>
        </p:nvSpPr>
        <p:spPr>
          <a:xfrm>
            <a:off x="610721" y="3886276"/>
            <a:ext cx="1989605" cy="867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ED3C8D"/>
                </a:solidFill>
              </a:rPr>
              <a:t>Linear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A2C45C-CA64-8C29-9EB0-08CE615E5862}"/>
              </a:ext>
            </a:extLst>
          </p:cNvPr>
          <p:cNvSpPr/>
          <p:nvPr/>
        </p:nvSpPr>
        <p:spPr>
          <a:xfrm>
            <a:off x="610721" y="4733207"/>
            <a:ext cx="1989605" cy="867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ED3C8D"/>
                </a:solidFill>
              </a:rPr>
              <a:t>Position Based</a:t>
            </a:r>
          </a:p>
          <a:p>
            <a:pPr algn="ctr"/>
            <a:r>
              <a:rPr lang="en-US" sz="1600">
                <a:solidFill>
                  <a:srgbClr val="ED3C8D"/>
                </a:solidFill>
              </a:rPr>
              <a:t>(U-Shaped)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E510F0-3E73-D4F6-8C8C-65B495539DCB}"/>
              </a:ext>
            </a:extLst>
          </p:cNvPr>
          <p:cNvSpPr/>
          <p:nvPr/>
        </p:nvSpPr>
        <p:spPr>
          <a:xfrm>
            <a:off x="610721" y="5609123"/>
            <a:ext cx="1989605" cy="867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ED3C8D"/>
                </a:solidFill>
              </a:rPr>
              <a:t>Time Decay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28518F-8378-AB2F-06DB-CF7E3E61F722}"/>
              </a:ext>
            </a:extLst>
          </p:cNvPr>
          <p:cNvSpPr/>
          <p:nvPr/>
        </p:nvSpPr>
        <p:spPr>
          <a:xfrm>
            <a:off x="2759410" y="2073167"/>
            <a:ext cx="2523003" cy="867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rgbClr val="00BFF2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First interaction </a:t>
            </a:r>
            <a:r>
              <a:rPr lang="en-US" sz="1200" dirty="0">
                <a:solidFill>
                  <a:srgbClr val="00BFF2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with brand receives </a:t>
            </a:r>
            <a:r>
              <a:rPr lang="en-US" sz="1200" b="1" dirty="0">
                <a:solidFill>
                  <a:srgbClr val="00BFF2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all credit </a:t>
            </a:r>
            <a:r>
              <a:rPr lang="en-US" sz="1200" dirty="0">
                <a:solidFill>
                  <a:srgbClr val="00BFF2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for the outcome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0EB9586-B698-D284-0A18-670BA16495F8}"/>
              </a:ext>
            </a:extLst>
          </p:cNvPr>
          <p:cNvSpPr/>
          <p:nvPr/>
        </p:nvSpPr>
        <p:spPr>
          <a:xfrm>
            <a:off x="2759410" y="2952947"/>
            <a:ext cx="2523003" cy="867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rgbClr val="00BFF2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Last interaction </a:t>
            </a:r>
            <a:r>
              <a:rPr lang="en-US" sz="1200" dirty="0">
                <a:solidFill>
                  <a:srgbClr val="00BFF2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with brand</a:t>
            </a:r>
            <a:r>
              <a:rPr lang="en-US" sz="1200" b="1" dirty="0">
                <a:solidFill>
                  <a:srgbClr val="00BFF2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BFF2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receives </a:t>
            </a:r>
            <a:r>
              <a:rPr lang="en-US" sz="1200" b="1" dirty="0">
                <a:solidFill>
                  <a:srgbClr val="00BFF2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all credit </a:t>
            </a:r>
            <a:r>
              <a:rPr lang="en-US" sz="1200" dirty="0">
                <a:solidFill>
                  <a:srgbClr val="00BFF2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for the outcome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EF1A4A7-AF15-2F97-C020-B692E255CB54}"/>
              </a:ext>
            </a:extLst>
          </p:cNvPr>
          <p:cNvSpPr/>
          <p:nvPr/>
        </p:nvSpPr>
        <p:spPr>
          <a:xfrm>
            <a:off x="2759410" y="3886276"/>
            <a:ext cx="2523003" cy="867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rgbClr val="ED3C8D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All touchpoints </a:t>
            </a:r>
            <a:r>
              <a:rPr lang="en-US" sz="1200" dirty="0">
                <a:solidFill>
                  <a:srgbClr val="ED3C8D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leading to the outcome receive the </a:t>
            </a:r>
            <a:r>
              <a:rPr lang="en-US" sz="1200" b="1" dirty="0">
                <a:solidFill>
                  <a:srgbClr val="ED3C8D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same credit</a:t>
            </a:r>
            <a:endParaRPr lang="en-US" sz="1200" dirty="0">
              <a:solidFill>
                <a:srgbClr val="ED3C8D"/>
              </a:solidFill>
              <a:latin typeface="Helvetica" panose="020B04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1BE334B-1375-48EA-7403-D15EF3D14639}"/>
              </a:ext>
            </a:extLst>
          </p:cNvPr>
          <p:cNvSpPr/>
          <p:nvPr/>
        </p:nvSpPr>
        <p:spPr>
          <a:xfrm>
            <a:off x="2759410" y="4733207"/>
            <a:ext cx="2593642" cy="867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ED3C8D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The </a:t>
            </a:r>
            <a:r>
              <a:rPr lang="en-US" sz="1200" b="1" dirty="0">
                <a:solidFill>
                  <a:srgbClr val="ED3C8D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first and last interaction each receive 40% </a:t>
            </a:r>
            <a:r>
              <a:rPr lang="en-US" sz="1200" dirty="0">
                <a:solidFill>
                  <a:srgbClr val="ED3C8D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of credit, all other touchpoints </a:t>
            </a:r>
            <a:r>
              <a:rPr lang="en-US" sz="1200" b="1" dirty="0">
                <a:solidFill>
                  <a:srgbClr val="ED3C8D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split up the remaining 20%</a:t>
            </a:r>
            <a:endParaRPr lang="en-US" sz="1200" dirty="0">
              <a:solidFill>
                <a:srgbClr val="ED3C8D"/>
              </a:solidFill>
              <a:latin typeface="Helvetica" panose="020B04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8A75E29-7D2F-8648-FB0E-EFE0A9B172F5}"/>
              </a:ext>
            </a:extLst>
          </p:cNvPr>
          <p:cNvSpPr/>
          <p:nvPr/>
        </p:nvSpPr>
        <p:spPr>
          <a:xfrm>
            <a:off x="2759410" y="5609123"/>
            <a:ext cx="2523003" cy="867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ED3C8D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Interaction </a:t>
            </a:r>
            <a:r>
              <a:rPr lang="en-US" sz="1200" b="1" dirty="0">
                <a:solidFill>
                  <a:srgbClr val="ED3C8D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closest to the outcome receives the most credit</a:t>
            </a:r>
            <a:r>
              <a:rPr lang="en-US" sz="1200" dirty="0">
                <a:solidFill>
                  <a:srgbClr val="ED3C8D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, and the interaction </a:t>
            </a:r>
            <a:r>
              <a:rPr lang="en-US" sz="1200" b="1" dirty="0">
                <a:solidFill>
                  <a:srgbClr val="ED3C8D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furthest away receives the least</a:t>
            </a:r>
            <a:endParaRPr lang="en-US" sz="1200" dirty="0">
              <a:solidFill>
                <a:srgbClr val="ED3C8D"/>
              </a:solidFill>
              <a:latin typeface="Helvetica" panose="020B04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2E5F7A-0B8D-D1DB-B2B4-DCF0DCB528F8}"/>
              </a:ext>
            </a:extLst>
          </p:cNvPr>
          <p:cNvSpPr txBox="1"/>
          <p:nvPr/>
        </p:nvSpPr>
        <p:spPr>
          <a:xfrm>
            <a:off x="623076" y="1734613"/>
            <a:ext cx="1977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/>
              <a:t>Model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F730FF6-7B50-4709-195E-BD501A34FB7B}"/>
              </a:ext>
            </a:extLst>
          </p:cNvPr>
          <p:cNvSpPr txBox="1"/>
          <p:nvPr/>
        </p:nvSpPr>
        <p:spPr>
          <a:xfrm>
            <a:off x="2759410" y="1744809"/>
            <a:ext cx="2523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/>
              <a:t>Description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BD50F77-451C-0E8C-A03C-AE77BB359A1D}"/>
              </a:ext>
            </a:extLst>
          </p:cNvPr>
          <p:cNvSpPr txBox="1"/>
          <p:nvPr/>
        </p:nvSpPr>
        <p:spPr>
          <a:xfrm>
            <a:off x="5477851" y="1719468"/>
            <a:ext cx="2100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/>
              <a:t>Visualization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5D0A807-CF6B-1F02-EE93-A9D10CD1D1CC}"/>
              </a:ext>
            </a:extLst>
          </p:cNvPr>
          <p:cNvSpPr/>
          <p:nvPr/>
        </p:nvSpPr>
        <p:spPr>
          <a:xfrm>
            <a:off x="7765656" y="2073167"/>
            <a:ext cx="2149283" cy="867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BFF2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Simple &amp; easy to implement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1ADD057-3C75-6BA5-26D4-8FB858F3C5AA}"/>
              </a:ext>
            </a:extLst>
          </p:cNvPr>
          <p:cNvSpPr/>
          <p:nvPr/>
        </p:nvSpPr>
        <p:spPr>
          <a:xfrm>
            <a:off x="7765656" y="2952947"/>
            <a:ext cx="2149283" cy="867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BFF2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Simple &amp; easy to implement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0F56A47-9AC6-2A9D-CC9F-2D35A333A8EA}"/>
              </a:ext>
            </a:extLst>
          </p:cNvPr>
          <p:cNvSpPr/>
          <p:nvPr/>
        </p:nvSpPr>
        <p:spPr>
          <a:xfrm>
            <a:off x="7765657" y="3886276"/>
            <a:ext cx="2100432" cy="867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ED3C8D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Considers each marketing touchpoint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8F0142E-44AB-94AF-2FAF-169A5BB6E84A}"/>
              </a:ext>
            </a:extLst>
          </p:cNvPr>
          <p:cNvSpPr/>
          <p:nvPr/>
        </p:nvSpPr>
        <p:spPr>
          <a:xfrm>
            <a:off x="7765657" y="4733207"/>
            <a:ext cx="2100432" cy="867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ED3C8D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Beneficial for marketers that have a long customer journey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8C4F3E8-4467-5AAD-03AB-7C40DCA82CEA}"/>
              </a:ext>
            </a:extLst>
          </p:cNvPr>
          <p:cNvSpPr/>
          <p:nvPr/>
        </p:nvSpPr>
        <p:spPr>
          <a:xfrm>
            <a:off x="7765657" y="5609123"/>
            <a:ext cx="2100432" cy="867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ED3C8D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Opportunities to optimize leading up to conversions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F91F7D6-BBF7-6C3C-0C09-47A662781CC5}"/>
              </a:ext>
            </a:extLst>
          </p:cNvPr>
          <p:cNvSpPr txBox="1"/>
          <p:nvPr/>
        </p:nvSpPr>
        <p:spPr>
          <a:xfrm>
            <a:off x="7765656" y="1719468"/>
            <a:ext cx="2100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/>
              <a:t>Pros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66A3E54-0156-FAFF-E85A-10E8EE5B9B09}"/>
              </a:ext>
            </a:extLst>
          </p:cNvPr>
          <p:cNvSpPr/>
          <p:nvPr/>
        </p:nvSpPr>
        <p:spPr>
          <a:xfrm>
            <a:off x="10040922" y="2073167"/>
            <a:ext cx="2100432" cy="867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BFF2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Doesn’t consider other following marketing touchpoints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5532E8F-FD48-1F0B-B222-3541536BFEE6}"/>
              </a:ext>
            </a:extLst>
          </p:cNvPr>
          <p:cNvSpPr/>
          <p:nvPr/>
        </p:nvSpPr>
        <p:spPr>
          <a:xfrm>
            <a:off x="10040922" y="2952947"/>
            <a:ext cx="2100432" cy="867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BFF2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Doesn’t consider preceding marketing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DDEB781-27E7-73EC-423A-74756D1E9980}"/>
              </a:ext>
            </a:extLst>
          </p:cNvPr>
          <p:cNvSpPr/>
          <p:nvPr/>
        </p:nvSpPr>
        <p:spPr>
          <a:xfrm>
            <a:off x="10040922" y="3886276"/>
            <a:ext cx="2100432" cy="867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ED3C8D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Can over or underestimate the impact of a touchpoint. Limited optimization opportunities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3158DEC-0A4C-AFF5-5174-61704A8B28B2}"/>
              </a:ext>
            </a:extLst>
          </p:cNvPr>
          <p:cNvSpPr/>
          <p:nvPr/>
        </p:nvSpPr>
        <p:spPr>
          <a:xfrm>
            <a:off x="10040922" y="4733207"/>
            <a:ext cx="2100432" cy="867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ED3C8D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May undervalue marketing efforts between first and last interactions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994FA96-1AC6-0BCB-B8BE-5BEB41495B63}"/>
              </a:ext>
            </a:extLst>
          </p:cNvPr>
          <p:cNvSpPr/>
          <p:nvPr/>
        </p:nvSpPr>
        <p:spPr>
          <a:xfrm>
            <a:off x="10040922" y="5609123"/>
            <a:ext cx="2100432" cy="867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ED3C8D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May not be as effective for marketers that have shorter sales cycles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CA2A4EA-0332-73EB-A053-CDA9879E50A2}"/>
              </a:ext>
            </a:extLst>
          </p:cNvPr>
          <p:cNvSpPr txBox="1"/>
          <p:nvPr/>
        </p:nvSpPr>
        <p:spPr>
          <a:xfrm>
            <a:off x="10040921" y="1719468"/>
            <a:ext cx="2100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/>
              <a:t>Cons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5A040EB-3B74-B717-4268-94BD3E463BD2}"/>
              </a:ext>
            </a:extLst>
          </p:cNvPr>
          <p:cNvCxnSpPr>
            <a:cxnSpLocks/>
          </p:cNvCxnSpPr>
          <p:nvPr/>
        </p:nvCxnSpPr>
        <p:spPr>
          <a:xfrm>
            <a:off x="53486" y="3855198"/>
            <a:ext cx="12106321" cy="0"/>
          </a:xfrm>
          <a:prstGeom prst="line">
            <a:avLst/>
          </a:prstGeom>
          <a:ln w="19050">
            <a:solidFill>
              <a:srgbClr val="4EBE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CB936C0-A48D-2DE0-042D-5C43168E42E7}"/>
              </a:ext>
            </a:extLst>
          </p:cNvPr>
          <p:cNvCxnSpPr>
            <a:cxnSpLocks/>
          </p:cNvCxnSpPr>
          <p:nvPr/>
        </p:nvCxnSpPr>
        <p:spPr>
          <a:xfrm>
            <a:off x="719476" y="2959251"/>
            <a:ext cx="11449856" cy="0"/>
          </a:xfrm>
          <a:prstGeom prst="line">
            <a:avLst/>
          </a:prstGeom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54353D6-D58B-E309-48FA-9F1F2E7B2375}"/>
              </a:ext>
            </a:extLst>
          </p:cNvPr>
          <p:cNvCxnSpPr>
            <a:cxnSpLocks/>
          </p:cNvCxnSpPr>
          <p:nvPr/>
        </p:nvCxnSpPr>
        <p:spPr>
          <a:xfrm>
            <a:off x="2676526" y="1981200"/>
            <a:ext cx="0" cy="4471528"/>
          </a:xfrm>
          <a:prstGeom prst="line">
            <a:avLst/>
          </a:prstGeom>
          <a:ln w="1905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D4CEB88-12F7-3AC6-92B9-6B5915E7C059}"/>
              </a:ext>
            </a:extLst>
          </p:cNvPr>
          <p:cNvCxnSpPr>
            <a:cxnSpLocks/>
          </p:cNvCxnSpPr>
          <p:nvPr/>
        </p:nvCxnSpPr>
        <p:spPr>
          <a:xfrm>
            <a:off x="5358612" y="1981200"/>
            <a:ext cx="0" cy="4471528"/>
          </a:xfrm>
          <a:prstGeom prst="line">
            <a:avLst/>
          </a:prstGeom>
          <a:ln w="1905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1DC5EAC-B319-9543-BCC3-693C21D19C24}"/>
              </a:ext>
            </a:extLst>
          </p:cNvPr>
          <p:cNvCxnSpPr>
            <a:cxnSpLocks/>
          </p:cNvCxnSpPr>
          <p:nvPr/>
        </p:nvCxnSpPr>
        <p:spPr>
          <a:xfrm>
            <a:off x="7675968" y="1981200"/>
            <a:ext cx="0" cy="4471528"/>
          </a:xfrm>
          <a:prstGeom prst="line">
            <a:avLst/>
          </a:prstGeom>
          <a:ln w="1905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E27BC22-4358-B5F7-8CB8-58C9C9803ABA}"/>
              </a:ext>
            </a:extLst>
          </p:cNvPr>
          <p:cNvCxnSpPr>
            <a:cxnSpLocks/>
          </p:cNvCxnSpPr>
          <p:nvPr/>
        </p:nvCxnSpPr>
        <p:spPr>
          <a:xfrm>
            <a:off x="9942918" y="1981200"/>
            <a:ext cx="0" cy="4471528"/>
          </a:xfrm>
          <a:prstGeom prst="line">
            <a:avLst/>
          </a:prstGeom>
          <a:ln w="1905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>
            <a:extLst>
              <a:ext uri="{FF2B5EF4-FFF2-40B4-BE49-F238E27FC236}">
                <a16:creationId xmlns:a16="http://schemas.microsoft.com/office/drawing/2014/main" id="{CBD594C0-4303-6561-2FA0-1A5362860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9260" y="3621669"/>
            <a:ext cx="252443" cy="86777"/>
          </a:xfrm>
          <a:prstGeom prst="rect">
            <a:avLst/>
          </a:prstGeom>
        </p:spPr>
      </p:pic>
      <p:pic>
        <p:nvPicPr>
          <p:cNvPr id="82" name="Picture 81" descr="A picture containing circle, graphics, art, screenshot&#10;&#10;Description automatically generated">
            <a:extLst>
              <a:ext uri="{FF2B5EF4-FFF2-40B4-BE49-F238E27FC236}">
                <a16:creationId xmlns:a16="http://schemas.microsoft.com/office/drawing/2014/main" id="{2563E99B-D563-2BB9-DEAB-D0BA756E28E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9974" y="5792274"/>
            <a:ext cx="291013" cy="291013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9BE199B-AC0A-C11F-14BC-A178FB0F5551}"/>
              </a:ext>
            </a:extLst>
          </p:cNvPr>
          <p:cNvCxnSpPr>
            <a:cxnSpLocks/>
          </p:cNvCxnSpPr>
          <p:nvPr/>
        </p:nvCxnSpPr>
        <p:spPr>
          <a:xfrm>
            <a:off x="719476" y="4720658"/>
            <a:ext cx="11449856" cy="0"/>
          </a:xfrm>
          <a:prstGeom prst="line">
            <a:avLst/>
          </a:prstGeom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5BDB36D-EB44-90BB-4939-1D5C02AC265F}"/>
              </a:ext>
            </a:extLst>
          </p:cNvPr>
          <p:cNvCxnSpPr>
            <a:cxnSpLocks/>
          </p:cNvCxnSpPr>
          <p:nvPr/>
        </p:nvCxnSpPr>
        <p:spPr>
          <a:xfrm>
            <a:off x="719476" y="5609123"/>
            <a:ext cx="11449856" cy="0"/>
          </a:xfrm>
          <a:prstGeom prst="line">
            <a:avLst/>
          </a:prstGeom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3" name="Chart 92">
            <a:extLst>
              <a:ext uri="{FF2B5EF4-FFF2-40B4-BE49-F238E27FC236}">
                <a16:creationId xmlns:a16="http://schemas.microsoft.com/office/drawing/2014/main" id="{A115E79B-B955-49CE-E87B-B970130C99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5780977"/>
              </p:ext>
            </p:extLst>
          </p:nvPr>
        </p:nvGraphicFramePr>
        <p:xfrm>
          <a:off x="5380415" y="2046721"/>
          <a:ext cx="2245148" cy="872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8" name="Chart 97">
            <a:extLst>
              <a:ext uri="{FF2B5EF4-FFF2-40B4-BE49-F238E27FC236}">
                <a16:creationId xmlns:a16="http://schemas.microsoft.com/office/drawing/2014/main" id="{6D24E75C-7A47-94A1-F2D8-73CFD8970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9889445"/>
              </p:ext>
            </p:extLst>
          </p:nvPr>
        </p:nvGraphicFramePr>
        <p:xfrm>
          <a:off x="5380415" y="2988682"/>
          <a:ext cx="2245148" cy="872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0" name="Chart 99">
            <a:extLst>
              <a:ext uri="{FF2B5EF4-FFF2-40B4-BE49-F238E27FC236}">
                <a16:creationId xmlns:a16="http://schemas.microsoft.com/office/drawing/2014/main" id="{4C82AB22-BA58-DBF2-3A1D-CFA26C15A1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5256302"/>
              </p:ext>
            </p:extLst>
          </p:nvPr>
        </p:nvGraphicFramePr>
        <p:xfrm>
          <a:off x="5399142" y="3852654"/>
          <a:ext cx="2245148" cy="872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1" name="Chart 100">
            <a:extLst>
              <a:ext uri="{FF2B5EF4-FFF2-40B4-BE49-F238E27FC236}">
                <a16:creationId xmlns:a16="http://schemas.microsoft.com/office/drawing/2014/main" id="{E9555313-2C06-0414-9646-04ACCFD507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973498"/>
              </p:ext>
            </p:extLst>
          </p:nvPr>
        </p:nvGraphicFramePr>
        <p:xfrm>
          <a:off x="5399142" y="4735057"/>
          <a:ext cx="2245148" cy="872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02" name="Chart 101">
            <a:extLst>
              <a:ext uri="{FF2B5EF4-FFF2-40B4-BE49-F238E27FC236}">
                <a16:creationId xmlns:a16="http://schemas.microsoft.com/office/drawing/2014/main" id="{EAE832DB-54A7-0FA5-B121-6B1565E74F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662714"/>
              </p:ext>
            </p:extLst>
          </p:nvPr>
        </p:nvGraphicFramePr>
        <p:xfrm>
          <a:off x="5399142" y="5629989"/>
          <a:ext cx="2245148" cy="872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388082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E5016FD36A304A8E8E4C7B42953390" ma:contentTypeVersion="12" ma:contentTypeDescription="Create a new document." ma:contentTypeScope="" ma:versionID="da01dd2a713c191c5f13b4a18ba3c5f7">
  <xsd:schema xmlns:xsd="http://www.w3.org/2001/XMLSchema" xmlns:xs="http://www.w3.org/2001/XMLSchema" xmlns:p="http://schemas.microsoft.com/office/2006/metadata/properties" xmlns:ns2="14fac7c4-4a67-4d88-ac7b-7f88e5afcdb5" xmlns:ns3="3b04729f-cc65-4867-a21b-4ab7d760d35d" targetNamespace="http://schemas.microsoft.com/office/2006/metadata/properties" ma:root="true" ma:fieldsID="2037711cc6349aa90a464bf35f4dea02" ns2:_="" ns3:_="">
    <xsd:import namespace="14fac7c4-4a67-4d88-ac7b-7f88e5afcdb5"/>
    <xsd:import namespace="3b04729f-cc65-4867-a21b-4ab7d760d3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ac7c4-4a67-4d88-ac7b-7f88e5afcd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4729f-cc65-4867-a21b-4ab7d760d35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c49484f-b4cd-4383-aa0b-74366e115ea9}" ma:internalName="TaxCatchAll" ma:showField="CatchAllData" ma:web="3b04729f-cc65-4867-a21b-4ab7d760d3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04729f-cc65-4867-a21b-4ab7d760d35d" xsi:nil="true"/>
    <lcf76f155ced4ddcb4097134ff3c332f xmlns="14fac7c4-4a67-4d88-ac7b-7f88e5afcd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2189FE-E221-48B4-8B12-3D43686B01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F2579F-034D-401A-B84B-A0885918FD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fac7c4-4a67-4d88-ac7b-7f88e5afcdb5"/>
    <ds:schemaRef ds:uri="3b04729f-cc65-4867-a21b-4ab7d760d3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602350-A5A0-4AA8-844D-3A43F098E19C}">
  <ds:schemaRefs>
    <ds:schemaRef ds:uri="http://schemas.microsoft.com/office/2006/metadata/properties"/>
    <ds:schemaRef ds:uri="http://schemas.microsoft.com/office/infopath/2007/PartnerControls"/>
    <ds:schemaRef ds:uri="3b04729f-cc65-4867-a21b-4ab7d760d35d"/>
    <ds:schemaRef ds:uri="14fac7c4-4a67-4d88-ac7b-7f88e5afcdb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1716</Words>
  <Application>Microsoft Office PowerPoint</Application>
  <PresentationFormat>Widescreen</PresentationFormat>
  <Paragraphs>246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Helvetica</vt:lpstr>
      <vt:lpstr>Helvetica Bold</vt:lpstr>
      <vt:lpstr>Helvetica Light</vt:lpstr>
      <vt:lpstr>Helvetica-Light</vt:lpstr>
      <vt:lpstr>Helvetica-Lightoblique</vt:lpstr>
      <vt:lpstr>Office Theme</vt:lpstr>
      <vt:lpstr>1_Office Theme</vt:lpstr>
      <vt:lpstr>What’s the Deal with Outcomes?</vt:lpstr>
      <vt:lpstr>PowerPoint Presentation</vt:lpstr>
      <vt:lpstr>What are Advertising Outcomes?</vt:lpstr>
      <vt:lpstr>Why is Measuring Advertising Outcomes Important?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 Kiely</cp:lastModifiedBy>
  <cp:revision>8</cp:revision>
  <dcterms:created xsi:type="dcterms:W3CDTF">2023-07-05T17:22:35Z</dcterms:created>
  <dcterms:modified xsi:type="dcterms:W3CDTF">2023-07-05T17:45:19Z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0x0101006CE5016FD36A304A8E8E4C7B42953390</vt:lpwstr>
  </property>
  <property fmtid="{D5CDD505-2E9C-101B-9397-08002B2CF9AE}" pid="3" name="MediaServiceImageTags">
    <vt:lpwstr/>
  </property>
</Properties>
</file>