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3" r:id="rId6"/>
    <p:sldMasterId id="2147483687" r:id="rId7"/>
  </p:sldMasterIdLst>
  <p:notesMasterIdLst>
    <p:notesMasterId r:id="rId21"/>
  </p:notesMasterIdLst>
  <p:sldIdLst>
    <p:sldId id="2144328552" r:id="rId8"/>
    <p:sldId id="2144328549" r:id="rId9"/>
    <p:sldId id="2144328569" r:id="rId10"/>
    <p:sldId id="2144328567" r:id="rId11"/>
    <p:sldId id="2144327889" r:id="rId12"/>
    <p:sldId id="2144328559" r:id="rId13"/>
    <p:sldId id="2144328563" r:id="rId14"/>
    <p:sldId id="2144328554" r:id="rId15"/>
    <p:sldId id="2144328566" r:id="rId16"/>
    <p:sldId id="2144328556" r:id="rId17"/>
    <p:sldId id="2144327876" r:id="rId18"/>
    <p:sldId id="275" r:id="rId19"/>
    <p:sldId id="2144327406"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18B05F85-EBC3-986A-C4C9-9A586B89E728}" name="Marianne Vita" initials="MV" userId="1457f4d67c0e3ffe" providerId="Windows Live"/>
  <p188:author id="{A5C48789-DAFD-4389-7A87-B92CBB8A351A}" name="Reed Kiely" initials="RK" userId="S::reedk@thevab.com::768be38e-2fb5-40ce-925d-bd8e9d9e3c31" providerId="AD"/>
  <p188:author id="{ACD09CA3-38A1-5F5B-8715-499BA24A48C7}" name="Karolina Guillen" initials="KG" userId="Karolina Guillen" providerId="None"/>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4" clrIdx="0">
    <p:extLst>
      <p:ext uri="{19B8F6BF-5375-455C-9EA6-DF929625EA0E}">
        <p15:presenceInfo xmlns:p15="http://schemas.microsoft.com/office/powerpoint/2012/main" userId="S::leahm@thevab.com::d5b2ae9e-9213-4442-b7df-4db8cbe51e5d" providerId="AD"/>
      </p:ext>
    </p:extLst>
  </p:cmAuthor>
  <p:cmAuthor id="2" name="karolinaG@thevab.com" initials="k" lastIdx="45" clrIdx="1">
    <p:extLst>
      <p:ext uri="{19B8F6BF-5375-455C-9EA6-DF929625EA0E}">
        <p15:presenceInfo xmlns:p15="http://schemas.microsoft.com/office/powerpoint/2012/main" userId="S::karolinaG@thevab.com::c1c08796-a0be-47c6-af52-5d31fd96ec50" providerId="AD"/>
      </p:ext>
    </p:extLst>
  </p:cmAuthor>
  <p:cmAuthor id="3" name="Jason Wiese" initials="JW" lastIdx="34" clrIdx="2">
    <p:extLst>
      <p:ext uri="{19B8F6BF-5375-455C-9EA6-DF929625EA0E}">
        <p15:presenceInfo xmlns:p15="http://schemas.microsoft.com/office/powerpoint/2012/main" userId="S::jasonw@thevab.com::4bff8d5b-7de6-4655-b397-69b0afc81113" providerId="AD"/>
      </p:ext>
    </p:extLst>
  </p:cmAuthor>
  <p:cmAuthor id="4" name="Marianne Vita" initials="MV" lastIdx="48" clrIdx="3">
    <p:extLst>
      <p:ext uri="{19B8F6BF-5375-455C-9EA6-DF929625EA0E}">
        <p15:presenceInfo xmlns:p15="http://schemas.microsoft.com/office/powerpoint/2012/main" userId="S::mariannev@thevab.com::35b1102d-d340-4a85-a709-12ee727aa48b" providerId="AD"/>
      </p:ext>
    </p:extLst>
  </p:cmAuthor>
  <p:cmAuthor id="5" name="Danielle Delauro" initials="DD" lastIdx="57" clrIdx="4">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D0D8E0"/>
    <a:srgbClr val="00BFF2"/>
    <a:srgbClr val="1B1464"/>
    <a:srgbClr val="FFE600"/>
    <a:srgbClr val="E2E8F1"/>
    <a:srgbClr val="4EBEA4"/>
    <a:srgbClr val="0A0A0A"/>
    <a:srgbClr val="040326"/>
    <a:srgbClr val="031D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5" autoAdjust="0"/>
    <p:restoredTop sz="92129" autoAdjust="0"/>
  </p:normalViewPr>
  <p:slideViewPr>
    <p:cSldViewPr snapToGrid="0">
      <p:cViewPr varScale="1">
        <p:scale>
          <a:sx n="78" d="100"/>
          <a:sy n="78" d="100"/>
        </p:scale>
        <p:origin x="102" y="11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5B913A96-8367-46FE-A1C0-4EE864A9A676}"/>
    <pc:docChg chg="modSld">
      <pc:chgData name="Jason Wiese" userId="4bff8d5b-7de6-4655-b397-69b0afc81113" providerId="ADAL" clId="{5B913A96-8367-46FE-A1C0-4EE864A9A676}" dt="2023-04-18T04:58:27.722" v="5" actId="20577"/>
      <pc:docMkLst>
        <pc:docMk/>
      </pc:docMkLst>
      <pc:sldChg chg="modNotesTx">
        <pc:chgData name="Jason Wiese" userId="4bff8d5b-7de6-4655-b397-69b0afc81113" providerId="ADAL" clId="{5B913A96-8367-46FE-A1C0-4EE864A9A676}" dt="2023-04-18T04:58:27.722" v="5" actId="20577"/>
        <pc:sldMkLst>
          <pc:docMk/>
          <pc:sldMk cId="1271628528" sldId="2144328556"/>
        </pc:sldMkLst>
      </pc:sldChg>
      <pc:sldChg chg="modNotesTx">
        <pc:chgData name="Jason Wiese" userId="4bff8d5b-7de6-4655-b397-69b0afc81113" providerId="ADAL" clId="{5B913A96-8367-46FE-A1C0-4EE864A9A676}" dt="2023-04-18T04:58:12.481" v="2" actId="20577"/>
        <pc:sldMkLst>
          <pc:docMk/>
          <pc:sldMk cId="1454436864" sldId="2144328559"/>
        </pc:sldMkLst>
      </pc:sldChg>
      <pc:sldChg chg="modNotesTx">
        <pc:chgData name="Jason Wiese" userId="4bff8d5b-7de6-4655-b397-69b0afc81113" providerId="ADAL" clId="{5B913A96-8367-46FE-A1C0-4EE864A9A676}" dt="2023-04-18T04:58:19.302" v="3" actId="20577"/>
        <pc:sldMkLst>
          <pc:docMk/>
          <pc:sldMk cId="4255127186" sldId="2144328563"/>
        </pc:sldMkLst>
      </pc:sldChg>
      <pc:sldChg chg="modNotesTx">
        <pc:chgData name="Jason Wiese" userId="4bff8d5b-7de6-4655-b397-69b0afc81113" providerId="ADAL" clId="{5B913A96-8367-46FE-A1C0-4EE864A9A676}" dt="2023-04-18T04:58:23.979" v="4" actId="20577"/>
        <pc:sldMkLst>
          <pc:docMk/>
          <pc:sldMk cId="3401910143" sldId="2144328566"/>
        </pc:sldMkLst>
      </pc:sldChg>
      <pc:sldChg chg="modNotesTx">
        <pc:chgData name="Jason Wiese" userId="4bff8d5b-7de6-4655-b397-69b0afc81113" providerId="ADAL" clId="{5B913A96-8367-46FE-A1C0-4EE864A9A676}" dt="2023-04-18T04:58:08.017" v="1" actId="20577"/>
        <pc:sldMkLst>
          <pc:docMk/>
          <pc:sldMk cId="2469809101" sldId="2144328567"/>
        </pc:sldMkLst>
      </pc:sldChg>
      <pc:sldChg chg="modNotesTx">
        <pc:chgData name="Jason Wiese" userId="4bff8d5b-7de6-4655-b397-69b0afc81113" providerId="ADAL" clId="{5B913A96-8367-46FE-A1C0-4EE864A9A676}" dt="2023-04-18T04:58:04.241" v="0" actId="20577"/>
        <pc:sldMkLst>
          <pc:docMk/>
          <pc:sldMk cId="355936005" sldId="2144328569"/>
        </pc:sldMkLst>
      </pc:sldChg>
    </pc:docChg>
  </pc:docChgLst>
  <pc:docChgLst>
    <pc:chgData name="Jason Wiese" userId="4bff8d5b-7de6-4655-b397-69b0afc81113" providerId="ADAL" clId="{0A71E5B6-98FF-4F85-B842-DE9D68F939D2}"/>
    <pc:docChg chg="modSld">
      <pc:chgData name="Jason Wiese" userId="4bff8d5b-7de6-4655-b397-69b0afc81113" providerId="ADAL" clId="{0A71E5B6-98FF-4F85-B842-DE9D68F939D2}" dt="2023-04-17T17:42:13.169" v="0" actId="14100"/>
      <pc:docMkLst>
        <pc:docMk/>
      </pc:docMkLst>
      <pc:sldChg chg="modSp mod">
        <pc:chgData name="Jason Wiese" userId="4bff8d5b-7de6-4655-b397-69b0afc81113" providerId="ADAL" clId="{0A71E5B6-98FF-4F85-B842-DE9D68F939D2}" dt="2023-04-17T17:42:13.169" v="0" actId="14100"/>
        <pc:sldMkLst>
          <pc:docMk/>
          <pc:sldMk cId="355936005" sldId="2144328569"/>
        </pc:sldMkLst>
        <pc:spChg chg="mod">
          <ac:chgData name="Jason Wiese" userId="4bff8d5b-7de6-4655-b397-69b0afc81113" providerId="ADAL" clId="{0A71E5B6-98FF-4F85-B842-DE9D68F939D2}" dt="2023-04-17T17:42:13.169" v="0" actId="14100"/>
          <ac:spMkLst>
            <pc:docMk/>
            <pc:sldMk cId="355936005" sldId="2144328569"/>
            <ac:spMk id="3" creationId="{27CC4752-1CCC-10D1-3996-DF0BC98770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4/18/2023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a:t>
            </a:fld>
            <a:endParaRPr lang="en-US"/>
          </a:p>
        </p:txBody>
      </p:sp>
    </p:spTree>
    <p:extLst>
      <p:ext uri="{BB962C8B-B14F-4D97-AF65-F5344CB8AC3E}">
        <p14:creationId xmlns:p14="http://schemas.microsoft.com/office/powerpoint/2010/main" val="222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367159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4</a:t>
            </a:fld>
            <a:endParaRPr lang="en-US"/>
          </a:p>
        </p:txBody>
      </p:sp>
    </p:spTree>
    <p:extLst>
      <p:ext uri="{BB962C8B-B14F-4D97-AF65-F5344CB8AC3E}">
        <p14:creationId xmlns:p14="http://schemas.microsoft.com/office/powerpoint/2010/main" val="151855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2" algn="ctr" fontAlgn="base">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6</a:t>
            </a:fld>
            <a:endParaRPr lang="en-US"/>
          </a:p>
        </p:txBody>
      </p:sp>
    </p:spTree>
    <p:extLst>
      <p:ext uri="{BB962C8B-B14F-4D97-AF65-F5344CB8AC3E}">
        <p14:creationId xmlns:p14="http://schemas.microsoft.com/office/powerpoint/2010/main" val="216629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34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8</a:t>
            </a:fld>
            <a:endParaRPr lang="en-US"/>
          </a:p>
        </p:txBody>
      </p:sp>
    </p:spTree>
    <p:extLst>
      <p:ext uri="{BB962C8B-B14F-4D97-AF65-F5344CB8AC3E}">
        <p14:creationId xmlns:p14="http://schemas.microsoft.com/office/powerpoint/2010/main" val="239592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414053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3022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74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178812555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31122668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97567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66714630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103449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388610779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7114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29757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2736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576935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3680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2913994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25378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08771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92220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138458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8317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2810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27557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11949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2043169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08960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793061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65636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554568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24699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4258641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32777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797535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25834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94519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74143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088352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011612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313095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07645917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845117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670193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480925"/>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1204594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2533901"/>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42244264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6120942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24597785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2388934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02836483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89640920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499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8445275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086028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163750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62800506"/>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5944991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1952065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8744198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13834567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909666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61950797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358115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2268561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8447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4/18/2023</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4/18/2023</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4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783568"/>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5857236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688" r:id="rId4"/>
    <p:sldLayoutId id="2147483689" r:id="rId5"/>
    <p:sldLayoutId id="2147483690" r:id="rId6"/>
    <p:sldLayoutId id="2147483691" r:id="rId7"/>
    <p:sldLayoutId id="2147483692" r:id="rId8"/>
    <p:sldLayoutId id="2147483693" r:id="rId9"/>
    <p:sldLayoutId id="2147483694"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9" r:id="rId37"/>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4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hyperlink" Target="https://thevab.com/insight/simplifying-common-video-measurement-terminology" TargetMode="External"/><Relationship Id="rId13" Type="http://schemas.openxmlformats.org/officeDocument/2006/relationships/hyperlink" Target="https://thevab.com/insight/you-oughta-know" TargetMode="External"/><Relationship Id="rId18" Type="http://schemas.openxmlformats.org/officeDocument/2006/relationships/hyperlink" Target="https://thevab.com/insight/wtdw-viewership-data-collection" TargetMode="External"/><Relationship Id="rId3" Type="http://schemas.openxmlformats.org/officeDocument/2006/relationships/image" Target="../media/image73.jpeg"/><Relationship Id="rId7" Type="http://schemas.openxmlformats.org/officeDocument/2006/relationships/hyperlink" Target="https://thevab.com/insight/todays-innovations-measurement-q1-2022" TargetMode="External"/><Relationship Id="rId12" Type="http://schemas.openxmlformats.org/officeDocument/2006/relationships/hyperlink" Target="https://thevab.com/insight/stream-on-case-studies" TargetMode="External"/><Relationship Id="rId17" Type="http://schemas.openxmlformats.org/officeDocument/2006/relationships/image" Target="../media/image26.png"/><Relationship Id="rId2" Type="http://schemas.openxmlformats.org/officeDocument/2006/relationships/hyperlink" Target="https://thevab.com/insight/convergent-tv-case-studies" TargetMode="External"/><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hyperlink" Target="https://thevab.com/" TargetMode="External"/><Relationship Id="rId11" Type="http://schemas.openxmlformats.org/officeDocument/2006/relationships/hyperlink" Target="https://thevab.com/team-board" TargetMode="External"/><Relationship Id="rId5" Type="http://schemas.openxmlformats.org/officeDocument/2006/relationships/image" Target="../media/image75.png"/><Relationship Id="rId15" Type="http://schemas.openxmlformats.org/officeDocument/2006/relationships/hyperlink" Target="https://thevab.com/insight/todays-innovations-measurement-q4-2022" TargetMode="External"/><Relationship Id="rId10" Type="http://schemas.openxmlformats.org/officeDocument/2006/relationships/hyperlink" Target="https://thevab.com/measurement" TargetMode="External"/><Relationship Id="rId19" Type="http://schemas.openxmlformats.org/officeDocument/2006/relationships/image" Target="../media/image79.png"/><Relationship Id="rId4" Type="http://schemas.openxmlformats.org/officeDocument/2006/relationships/image" Target="../media/image74.jpeg"/><Relationship Id="rId9" Type="http://schemas.openxmlformats.org/officeDocument/2006/relationships/image" Target="../media/image76.png"/><Relationship Id="rId1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hyperlink" Target="https://thevab.com/insight/wtdw-viewership-data-collection"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26.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svg"/><Relationship Id="rId2" Type="http://schemas.openxmlformats.org/officeDocument/2006/relationships/notesSlide" Target="../notesSlides/notesSlide3.xml"/><Relationship Id="rId16" Type="http://schemas.openxmlformats.org/officeDocument/2006/relationships/image" Target="../media/image40.png"/><Relationship Id="rId1" Type="http://schemas.openxmlformats.org/officeDocument/2006/relationships/slideLayout" Target="../slideLayouts/slideLayout58.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2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iapp.org/" TargetMode="Externa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6.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37.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water droplets&#10;&#10;Description automatically generated with low confidence">
            <a:extLst>
              <a:ext uri="{FF2B5EF4-FFF2-40B4-BE49-F238E27FC236}">
                <a16:creationId xmlns:a16="http://schemas.microsoft.com/office/drawing/2014/main" id="{7E8F54C2-0994-4B72-D808-766272F667DC}"/>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1E83233-F738-492E-A010-C56E805C77DF}"/>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47688" t="55828" r="8703" b="13044"/>
          <a:stretch/>
        </p:blipFill>
        <p:spPr>
          <a:xfrm>
            <a:off x="0" y="338118"/>
            <a:ext cx="9875520" cy="6519882"/>
          </a:xfrm>
          <a:prstGeom prst="rect">
            <a:avLst/>
          </a:prstGeom>
        </p:spPr>
      </p:pic>
      <p:grpSp>
        <p:nvGrpSpPr>
          <p:cNvPr id="7" name="Group 6">
            <a:extLst>
              <a:ext uri="{FF2B5EF4-FFF2-40B4-BE49-F238E27FC236}">
                <a16:creationId xmlns:a16="http://schemas.microsoft.com/office/drawing/2014/main" id="{23698F84-AC9F-4996-9059-68760160E258}"/>
              </a:ext>
            </a:extLst>
          </p:cNvPr>
          <p:cNvGrpSpPr/>
          <p:nvPr/>
        </p:nvGrpSpPr>
        <p:grpSpPr>
          <a:xfrm>
            <a:off x="379475" y="5720081"/>
            <a:ext cx="2107496" cy="904633"/>
            <a:chOff x="2777007" y="5689600"/>
            <a:chExt cx="2107496" cy="904633"/>
          </a:xfrm>
        </p:grpSpPr>
        <p:pic>
          <p:nvPicPr>
            <p:cNvPr id="8" name="Picture 7" descr="Logo&#10;&#10;Description automatically generated with medium confidence">
              <a:extLst>
                <a:ext uri="{FF2B5EF4-FFF2-40B4-BE49-F238E27FC236}">
                  <a16:creationId xmlns:a16="http://schemas.microsoft.com/office/drawing/2014/main" id="{D8B18117-653F-4785-BDFF-8B4D2848941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9" name="Group 8">
              <a:extLst>
                <a:ext uri="{FF2B5EF4-FFF2-40B4-BE49-F238E27FC236}">
                  <a16:creationId xmlns:a16="http://schemas.microsoft.com/office/drawing/2014/main" id="{E8B55B6F-F5EC-4849-9A22-4ED34DCB7A2E}"/>
                </a:ext>
              </a:extLst>
            </p:cNvPr>
            <p:cNvGrpSpPr/>
            <p:nvPr userDrawn="1"/>
          </p:nvGrpSpPr>
          <p:grpSpPr>
            <a:xfrm>
              <a:off x="2777007" y="5866153"/>
              <a:ext cx="1179028" cy="522582"/>
              <a:chOff x="2378209" y="5233339"/>
              <a:chExt cx="1179028" cy="522582"/>
            </a:xfrm>
            <a:solidFill>
              <a:schemeClr val="bg2"/>
            </a:solidFill>
          </p:grpSpPr>
          <p:sp>
            <p:nvSpPr>
              <p:cNvPr id="10" name="Freeform: Shape 9">
                <a:extLst>
                  <a:ext uri="{FF2B5EF4-FFF2-40B4-BE49-F238E27FC236}">
                    <a16:creationId xmlns:a16="http://schemas.microsoft.com/office/drawing/2014/main" id="{8861F72C-FAD3-4BEF-90C9-54F849770967}"/>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32EC1ED-F08C-4E34-A5E3-58A4E0D81304}"/>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7D0A23C-1A37-42B1-A85C-A8911B464AA8}"/>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82C2444-E695-4ADC-970D-E0E9C42DF06C}"/>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a:p>
            </p:txBody>
          </p:sp>
        </p:grpSp>
      </p:grpSp>
      <p:sp>
        <p:nvSpPr>
          <p:cNvPr id="17" name="Title 16">
            <a:extLst>
              <a:ext uri="{FF2B5EF4-FFF2-40B4-BE49-F238E27FC236}">
                <a16:creationId xmlns:a16="http://schemas.microsoft.com/office/drawing/2014/main" id="{6781F72F-743F-40A3-B80E-ADB9594EADF1}"/>
              </a:ext>
            </a:extLst>
          </p:cNvPr>
          <p:cNvSpPr>
            <a:spLocks noGrp="1"/>
          </p:cNvSpPr>
          <p:nvPr>
            <p:ph type="title"/>
          </p:nvPr>
        </p:nvSpPr>
        <p:spPr>
          <a:xfrm>
            <a:off x="236800" y="3719295"/>
            <a:ext cx="4974175" cy="1147650"/>
          </a:xfrm>
        </p:spPr>
        <p:txBody>
          <a:bodyPr/>
          <a:lstStyle/>
          <a:p>
            <a:r>
              <a:rPr lang="en-US" sz="4000" b="1" i="1" dirty="0"/>
              <a:t>What’s the Deal with </a:t>
            </a:r>
            <a:r>
              <a:rPr lang="en-US" sz="4000" b="1" dirty="0">
                <a:solidFill>
                  <a:schemeClr val="accent2"/>
                </a:solidFill>
                <a:ea typeface="+mn-ea"/>
                <a:cs typeface="+mn-cs"/>
              </a:rPr>
              <a:t>Identity?</a:t>
            </a:r>
            <a:endParaRPr lang="en-US" sz="1420" b="1" dirty="0">
              <a:solidFill>
                <a:schemeClr val="accent2"/>
              </a:solidFill>
              <a:ea typeface="+mn-ea"/>
              <a:cs typeface="+mn-cs"/>
            </a:endParaRPr>
          </a:p>
        </p:txBody>
      </p:sp>
      <p:sp>
        <p:nvSpPr>
          <p:cNvPr id="18" name="Text Placeholder 17">
            <a:extLst>
              <a:ext uri="{FF2B5EF4-FFF2-40B4-BE49-F238E27FC236}">
                <a16:creationId xmlns:a16="http://schemas.microsoft.com/office/drawing/2014/main" id="{E292DAC7-18EB-4E2A-9395-147A47BA2E98}"/>
              </a:ext>
            </a:extLst>
          </p:cNvPr>
          <p:cNvSpPr>
            <a:spLocks noGrp="1"/>
          </p:cNvSpPr>
          <p:nvPr>
            <p:ph type="body" sz="quarter" idx="14"/>
          </p:nvPr>
        </p:nvSpPr>
        <p:spPr>
          <a:xfrm>
            <a:off x="250221" y="3360376"/>
            <a:ext cx="1845377" cy="315912"/>
          </a:xfrm>
        </p:spPr>
        <p:txBody>
          <a:bodyPr/>
          <a:lstStyle/>
          <a:p>
            <a:r>
              <a:rPr lang="en-US" dirty="0">
                <a:solidFill>
                  <a:srgbClr val="00BFF2"/>
                </a:solidFill>
              </a:rPr>
              <a:t>April 2023</a:t>
            </a:r>
          </a:p>
        </p:txBody>
      </p:sp>
      <p:cxnSp>
        <p:nvCxnSpPr>
          <p:cNvPr id="4" name="Straight Connector 3">
            <a:extLst>
              <a:ext uri="{FF2B5EF4-FFF2-40B4-BE49-F238E27FC236}">
                <a16:creationId xmlns:a16="http://schemas.microsoft.com/office/drawing/2014/main" id="{1B9CA715-B70F-4FFA-8866-3DEF0935A2A6}"/>
              </a:ext>
            </a:extLst>
          </p:cNvPr>
          <p:cNvCxnSpPr>
            <a:cxnSpLocks/>
          </p:cNvCxnSpPr>
          <p:nvPr/>
        </p:nvCxnSpPr>
        <p:spPr>
          <a:xfrm>
            <a:off x="358238" y="3258376"/>
            <a:ext cx="48387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C5467C-C89A-25BB-08C3-8ABD573E4F04}"/>
              </a:ext>
            </a:extLst>
          </p:cNvPr>
          <p:cNvPicPr>
            <a:picLocks noChangeAspect="1"/>
          </p:cNvPicPr>
          <p:nvPr/>
        </p:nvPicPr>
        <p:blipFill>
          <a:blip r:embed="rId6"/>
          <a:stretch>
            <a:fillRect/>
          </a:stretch>
        </p:blipFill>
        <p:spPr>
          <a:xfrm>
            <a:off x="72121" y="146645"/>
            <a:ext cx="1787849" cy="463829"/>
          </a:xfrm>
          <a:prstGeom prst="rect">
            <a:avLst/>
          </a:prstGeom>
        </p:spPr>
      </p:pic>
      <p:pic>
        <p:nvPicPr>
          <p:cNvPr id="5" name="Picture 4" descr="Text&#10;&#10;Description automatically generated">
            <a:extLst>
              <a:ext uri="{FF2B5EF4-FFF2-40B4-BE49-F238E27FC236}">
                <a16:creationId xmlns:a16="http://schemas.microsoft.com/office/drawing/2014/main" id="{AB81D0E5-DE45-94F8-E523-B48966C47C4F}"/>
              </a:ext>
            </a:extLst>
          </p:cNvPr>
          <p:cNvPicPr>
            <a:picLocks noChangeAspect="1"/>
          </p:cNvPicPr>
          <p:nvPr/>
        </p:nvPicPr>
        <p:blipFill>
          <a:blip r:embed="rId7"/>
          <a:stretch>
            <a:fillRect/>
          </a:stretch>
        </p:blipFill>
        <p:spPr>
          <a:xfrm>
            <a:off x="2415107" y="5787499"/>
            <a:ext cx="3715183" cy="698093"/>
          </a:xfrm>
          <a:prstGeom prst="rect">
            <a:avLst/>
          </a:prstGeom>
        </p:spPr>
      </p:pic>
    </p:spTree>
    <p:extLst>
      <p:ext uri="{BB962C8B-B14F-4D97-AF65-F5344CB8AC3E}">
        <p14:creationId xmlns:p14="http://schemas.microsoft.com/office/powerpoint/2010/main" val="452254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a:spLocks noGrp="1" noRot="1" noMove="1" noResize="1" noEditPoints="1" noAdjustHandles="1" noChangeArrowheads="1" noChangeShapeType="1"/>
          </p:cNvSpPr>
          <p:nvPr/>
        </p:nvSpPr>
        <p:spPr>
          <a:xfrm>
            <a:off x="0" y="1459715"/>
            <a:ext cx="12192000" cy="540181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18CB64C-E993-6C91-8E7F-0953B993C72F}"/>
              </a:ext>
            </a:extLst>
          </p:cNvPr>
          <p:cNvSpPr/>
          <p:nvPr/>
        </p:nvSpPr>
        <p:spPr>
          <a:xfrm>
            <a:off x="558925" y="271687"/>
            <a:ext cx="93416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What should I ask my advertising partners when it comes to identity</a:t>
            </a:r>
            <a:r>
              <a:rPr lang="en-US" sz="3200" dirty="0">
                <a:solidFill>
                  <a:srgbClr val="ED3C8D"/>
                </a:solidFill>
              </a:rPr>
              <a:t>?</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B1E2A590-F837-58EC-45A9-52B16042C667}"/>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5</a:t>
            </a:r>
          </a:p>
        </p:txBody>
      </p:sp>
      <p:sp>
        <p:nvSpPr>
          <p:cNvPr id="18" name="TextBox 17">
            <a:extLst>
              <a:ext uri="{FF2B5EF4-FFF2-40B4-BE49-F238E27FC236}">
                <a16:creationId xmlns:a16="http://schemas.microsoft.com/office/drawing/2014/main" id="{445686A4-E1B8-A01C-C7BB-405249DE6336}"/>
              </a:ext>
            </a:extLst>
          </p:cNvPr>
          <p:cNvSpPr txBox="1"/>
          <p:nvPr/>
        </p:nvSpPr>
        <p:spPr>
          <a:xfrm>
            <a:off x="-1" y="1568075"/>
            <a:ext cx="12170481" cy="369332"/>
          </a:xfrm>
          <a:prstGeom prst="rect">
            <a:avLst/>
          </a:prstGeom>
          <a:noFill/>
        </p:spPr>
        <p:txBody>
          <a:bodyPr wrap="square">
            <a:spAutoFit/>
          </a:bodyPr>
          <a:lstStyle/>
          <a:p>
            <a:pPr marR="0" lvl="0" algn="ctr" fontAlgn="base">
              <a:spcBef>
                <a:spcPts val="0"/>
              </a:spcBef>
              <a:spcAft>
                <a:spcPts val="0"/>
              </a:spcAft>
            </a:pPr>
            <a:r>
              <a:rPr lang="en-US" b="1" u="sng" dirty="0">
                <a:solidFill>
                  <a:srgbClr val="ED3C8D"/>
                </a:solidFill>
              </a:rPr>
              <a:t>Three Valuable Questions to Ask</a:t>
            </a:r>
          </a:p>
        </p:txBody>
      </p:sp>
      <p:sp>
        <p:nvSpPr>
          <p:cNvPr id="25" name="TextBox 24">
            <a:extLst>
              <a:ext uri="{FF2B5EF4-FFF2-40B4-BE49-F238E27FC236}">
                <a16:creationId xmlns:a16="http://schemas.microsoft.com/office/drawing/2014/main" id="{66F5017E-28BF-91A2-F2C3-2DDD16294741}"/>
              </a:ext>
            </a:extLst>
          </p:cNvPr>
          <p:cNvSpPr txBox="1"/>
          <p:nvPr/>
        </p:nvSpPr>
        <p:spPr>
          <a:xfrm>
            <a:off x="4311104" y="3829940"/>
            <a:ext cx="3590994" cy="954107"/>
          </a:xfrm>
          <a:prstGeom prst="rect">
            <a:avLst/>
          </a:prstGeom>
          <a:noFill/>
        </p:spPr>
        <p:txBody>
          <a:bodyPr wrap="square">
            <a:spAutoFit/>
          </a:bodyPr>
          <a:lstStyle/>
          <a:p>
            <a:pPr marL="0" marR="0" algn="ctr">
              <a:spcBef>
                <a:spcPts val="0"/>
              </a:spcBef>
              <a:spcAft>
                <a:spcPts val="0"/>
              </a:spcAft>
            </a:pPr>
            <a:r>
              <a:rPr lang="en-US" sz="1400" dirty="0"/>
              <a:t>People can move, change phone numbers and get new email addresses.  A fresh dataset ensures you have the most up to date identifiers of your customers.</a:t>
            </a:r>
          </a:p>
        </p:txBody>
      </p:sp>
      <p:sp>
        <p:nvSpPr>
          <p:cNvPr id="30" name="TextBox 29">
            <a:extLst>
              <a:ext uri="{FF2B5EF4-FFF2-40B4-BE49-F238E27FC236}">
                <a16:creationId xmlns:a16="http://schemas.microsoft.com/office/drawing/2014/main" id="{1C2A0A48-AE61-9041-7970-6248C51F1B85}"/>
              </a:ext>
            </a:extLst>
          </p:cNvPr>
          <p:cNvSpPr txBox="1"/>
          <p:nvPr/>
        </p:nvSpPr>
        <p:spPr>
          <a:xfrm>
            <a:off x="367758" y="3829940"/>
            <a:ext cx="3390972" cy="1169551"/>
          </a:xfrm>
          <a:prstGeom prst="rect">
            <a:avLst/>
          </a:prstGeom>
          <a:noFill/>
        </p:spPr>
        <p:txBody>
          <a:bodyPr wrap="square">
            <a:spAutoFit/>
          </a:bodyPr>
          <a:lstStyle/>
          <a:p>
            <a:pPr marL="0" marR="0" algn="ctr">
              <a:spcBef>
                <a:spcPts val="0"/>
              </a:spcBef>
              <a:spcAft>
                <a:spcPts val="0"/>
              </a:spcAft>
            </a:pPr>
            <a:r>
              <a:rPr lang="en-US" sz="1400" dirty="0"/>
              <a:t>Quality in a match* rate is equally if not more important than the quantity of matches. Quality of matches determines the accuracy of targeting and measurement of your customers.</a:t>
            </a:r>
          </a:p>
        </p:txBody>
      </p:sp>
      <p:sp>
        <p:nvSpPr>
          <p:cNvPr id="39" name="TextBox 38">
            <a:extLst>
              <a:ext uri="{FF2B5EF4-FFF2-40B4-BE49-F238E27FC236}">
                <a16:creationId xmlns:a16="http://schemas.microsoft.com/office/drawing/2014/main" id="{1644C39A-DF05-6E42-26D6-68B1488ACCD2}"/>
              </a:ext>
            </a:extLst>
          </p:cNvPr>
          <p:cNvSpPr txBox="1"/>
          <p:nvPr/>
        </p:nvSpPr>
        <p:spPr>
          <a:xfrm>
            <a:off x="8454472" y="3829940"/>
            <a:ext cx="3553110" cy="1384995"/>
          </a:xfrm>
          <a:prstGeom prst="rect">
            <a:avLst/>
          </a:prstGeom>
          <a:noFill/>
        </p:spPr>
        <p:txBody>
          <a:bodyPr wrap="square" rtlCol="0">
            <a:spAutoFit/>
          </a:bodyPr>
          <a:lstStyle/>
          <a:p>
            <a:pPr algn="ctr"/>
            <a:r>
              <a:rPr lang="en-US" sz="1400" dirty="0"/>
              <a:t>Protecting consumers should be of the upmost importance. Many identity solutions have integrations across multiple data providers. The secure management of those partnerships can indicate how well they will protect your data as well.</a:t>
            </a:r>
          </a:p>
        </p:txBody>
      </p:sp>
      <p:sp>
        <p:nvSpPr>
          <p:cNvPr id="13" name="TextBox 12">
            <a:extLst>
              <a:ext uri="{FF2B5EF4-FFF2-40B4-BE49-F238E27FC236}">
                <a16:creationId xmlns:a16="http://schemas.microsoft.com/office/drawing/2014/main" id="{805259E4-ED6C-0918-8593-CBC5218A1ACB}"/>
              </a:ext>
            </a:extLst>
          </p:cNvPr>
          <p:cNvSpPr txBox="1"/>
          <p:nvPr/>
        </p:nvSpPr>
        <p:spPr>
          <a:xfrm>
            <a:off x="183647" y="3145020"/>
            <a:ext cx="3759195" cy="646331"/>
          </a:xfrm>
          <a:prstGeom prst="rect">
            <a:avLst/>
          </a:prstGeom>
          <a:noFill/>
        </p:spPr>
        <p:txBody>
          <a:bodyPr wrap="square" rtlCol="0">
            <a:spAutoFit/>
          </a:bodyPr>
          <a:lstStyle/>
          <a:p>
            <a:pPr algn="ctr"/>
            <a:r>
              <a:rPr lang="en-US" b="1" dirty="0">
                <a:solidFill>
                  <a:srgbClr val="ED3C8D"/>
                </a:solidFill>
              </a:rPr>
              <a:t>How do you validate the quality of the matches of your data set?</a:t>
            </a:r>
          </a:p>
        </p:txBody>
      </p:sp>
      <p:sp>
        <p:nvSpPr>
          <p:cNvPr id="17" name="TextBox 16">
            <a:extLst>
              <a:ext uri="{FF2B5EF4-FFF2-40B4-BE49-F238E27FC236}">
                <a16:creationId xmlns:a16="http://schemas.microsoft.com/office/drawing/2014/main" id="{F61B2A52-A93B-6681-6F51-DDD7A2A0BC61}"/>
              </a:ext>
            </a:extLst>
          </p:cNvPr>
          <p:cNvSpPr txBox="1"/>
          <p:nvPr/>
        </p:nvSpPr>
        <p:spPr>
          <a:xfrm>
            <a:off x="1611892" y="1936809"/>
            <a:ext cx="905847" cy="1446550"/>
          </a:xfrm>
          <a:prstGeom prst="rect">
            <a:avLst/>
          </a:prstGeom>
          <a:noFill/>
        </p:spPr>
        <p:txBody>
          <a:bodyPr wrap="square" rtlCol="0">
            <a:spAutoFit/>
          </a:bodyPr>
          <a:lstStyle/>
          <a:p>
            <a:pPr algn="ctr"/>
            <a:r>
              <a:rPr lang="en-US" sz="8800" b="1" dirty="0">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1</a:t>
            </a:r>
          </a:p>
        </p:txBody>
      </p:sp>
      <p:sp>
        <p:nvSpPr>
          <p:cNvPr id="19" name="TextBox 18">
            <a:extLst>
              <a:ext uri="{FF2B5EF4-FFF2-40B4-BE49-F238E27FC236}">
                <a16:creationId xmlns:a16="http://schemas.microsoft.com/office/drawing/2014/main" id="{7CCB45E3-99F1-DB19-F6EB-ACB4DEF477D6}"/>
              </a:ext>
            </a:extLst>
          </p:cNvPr>
          <p:cNvSpPr txBox="1"/>
          <p:nvPr/>
        </p:nvSpPr>
        <p:spPr>
          <a:xfrm>
            <a:off x="429208" y="5246832"/>
            <a:ext cx="3271215" cy="815608"/>
          </a:xfrm>
          <a:prstGeom prst="rect">
            <a:avLst/>
          </a:prstGeom>
          <a:noFill/>
        </p:spPr>
        <p:txBody>
          <a:bodyPr wrap="square">
            <a:spAutoFit/>
          </a:bodyPr>
          <a:lstStyle/>
          <a:p>
            <a:pPr marL="0" marR="0" algn="ctr">
              <a:spcBef>
                <a:spcPts val="0"/>
              </a:spcBef>
              <a:spcAft>
                <a:spcPts val="0"/>
              </a:spcAft>
            </a:pPr>
            <a:r>
              <a:rPr lang="en-US" sz="1400" u="sng" dirty="0">
                <a:solidFill>
                  <a:srgbClr val="ED3C8D"/>
                </a:solidFill>
              </a:rPr>
              <a:t>You may also want to ask…</a:t>
            </a:r>
            <a:br>
              <a:rPr lang="en-US" sz="1400" u="sng" dirty="0">
                <a:solidFill>
                  <a:srgbClr val="ED3C8D"/>
                </a:solidFill>
              </a:rPr>
            </a:br>
            <a:endParaRPr lang="en-US" sz="500" u="sng" dirty="0">
              <a:solidFill>
                <a:srgbClr val="ED3C8D"/>
              </a:solidFill>
            </a:endParaRPr>
          </a:p>
          <a:p>
            <a:pPr algn="ctr"/>
            <a:r>
              <a:rPr lang="en-US" sz="1400" dirty="0"/>
              <a:t>How do you calculate a match?</a:t>
            </a:r>
          </a:p>
          <a:p>
            <a:pPr algn="ctr"/>
            <a:r>
              <a:rPr lang="en-US" sz="1400" dirty="0"/>
              <a:t>What are your standards of accuracy? </a:t>
            </a:r>
          </a:p>
        </p:txBody>
      </p:sp>
      <p:sp>
        <p:nvSpPr>
          <p:cNvPr id="23" name="TextBox 22">
            <a:extLst>
              <a:ext uri="{FF2B5EF4-FFF2-40B4-BE49-F238E27FC236}">
                <a16:creationId xmlns:a16="http://schemas.microsoft.com/office/drawing/2014/main" id="{ABA51638-119D-8322-F02A-353E5A888BB0}"/>
              </a:ext>
            </a:extLst>
          </p:cNvPr>
          <p:cNvSpPr txBox="1"/>
          <p:nvPr/>
        </p:nvSpPr>
        <p:spPr>
          <a:xfrm>
            <a:off x="4617610" y="3120342"/>
            <a:ext cx="2977982" cy="646331"/>
          </a:xfrm>
          <a:prstGeom prst="rect">
            <a:avLst/>
          </a:prstGeom>
          <a:noFill/>
        </p:spPr>
        <p:txBody>
          <a:bodyPr wrap="square" rtlCol="0">
            <a:spAutoFit/>
          </a:bodyPr>
          <a:lstStyle/>
          <a:p>
            <a:pPr algn="ctr"/>
            <a:r>
              <a:rPr lang="en-US" b="1" dirty="0">
                <a:solidFill>
                  <a:srgbClr val="ED3C8D"/>
                </a:solidFill>
              </a:rPr>
              <a:t>How often do you refresh your identity solution?</a:t>
            </a:r>
          </a:p>
        </p:txBody>
      </p:sp>
      <p:sp>
        <p:nvSpPr>
          <p:cNvPr id="24" name="TextBox 23">
            <a:extLst>
              <a:ext uri="{FF2B5EF4-FFF2-40B4-BE49-F238E27FC236}">
                <a16:creationId xmlns:a16="http://schemas.microsoft.com/office/drawing/2014/main" id="{CA1EACEE-E67A-0A63-D6AB-0F2AAA53D941}"/>
              </a:ext>
            </a:extLst>
          </p:cNvPr>
          <p:cNvSpPr txBox="1"/>
          <p:nvPr/>
        </p:nvSpPr>
        <p:spPr>
          <a:xfrm>
            <a:off x="5653678" y="1936809"/>
            <a:ext cx="905847" cy="1446550"/>
          </a:xfrm>
          <a:prstGeom prst="rect">
            <a:avLst/>
          </a:prstGeom>
          <a:noFill/>
        </p:spPr>
        <p:txBody>
          <a:bodyPr wrap="square" rtlCol="0">
            <a:spAutoFit/>
          </a:bodyPr>
          <a:lstStyle/>
          <a:p>
            <a:pPr algn="ctr"/>
            <a:r>
              <a:rPr lang="en-US" sz="8800" b="1">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2</a:t>
            </a:r>
          </a:p>
        </p:txBody>
      </p:sp>
      <p:sp>
        <p:nvSpPr>
          <p:cNvPr id="35" name="TextBox 34">
            <a:extLst>
              <a:ext uri="{FF2B5EF4-FFF2-40B4-BE49-F238E27FC236}">
                <a16:creationId xmlns:a16="http://schemas.microsoft.com/office/drawing/2014/main" id="{46238931-9860-0EB1-0EB0-AEFC6EC6170D}"/>
              </a:ext>
            </a:extLst>
          </p:cNvPr>
          <p:cNvSpPr txBox="1"/>
          <p:nvPr/>
        </p:nvSpPr>
        <p:spPr>
          <a:xfrm>
            <a:off x="8723094" y="3120342"/>
            <a:ext cx="2977982" cy="646331"/>
          </a:xfrm>
          <a:prstGeom prst="rect">
            <a:avLst/>
          </a:prstGeom>
          <a:noFill/>
        </p:spPr>
        <p:txBody>
          <a:bodyPr wrap="square" rtlCol="0">
            <a:spAutoFit/>
          </a:bodyPr>
          <a:lstStyle/>
          <a:p>
            <a:pPr algn="ctr"/>
            <a:r>
              <a:rPr lang="en-US" b="1">
                <a:solidFill>
                  <a:srgbClr val="ED3C8D"/>
                </a:solidFill>
              </a:rPr>
              <a:t>What security measures do you have set in place?</a:t>
            </a:r>
          </a:p>
        </p:txBody>
      </p:sp>
      <p:sp>
        <p:nvSpPr>
          <p:cNvPr id="37" name="TextBox 36">
            <a:extLst>
              <a:ext uri="{FF2B5EF4-FFF2-40B4-BE49-F238E27FC236}">
                <a16:creationId xmlns:a16="http://schemas.microsoft.com/office/drawing/2014/main" id="{2FB1B1A5-8F0B-6838-25F0-7E6BEB56B745}"/>
              </a:ext>
            </a:extLst>
          </p:cNvPr>
          <p:cNvSpPr txBox="1"/>
          <p:nvPr/>
        </p:nvSpPr>
        <p:spPr>
          <a:xfrm>
            <a:off x="9759162" y="1936809"/>
            <a:ext cx="905847" cy="1446550"/>
          </a:xfrm>
          <a:prstGeom prst="rect">
            <a:avLst/>
          </a:prstGeom>
          <a:noFill/>
        </p:spPr>
        <p:txBody>
          <a:bodyPr wrap="square" rtlCol="0">
            <a:spAutoFit/>
          </a:bodyPr>
          <a:lstStyle/>
          <a:p>
            <a:pPr algn="ctr"/>
            <a:r>
              <a:rPr lang="en-US" sz="8800" b="1">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3</a:t>
            </a:r>
          </a:p>
        </p:txBody>
      </p:sp>
      <p:sp>
        <p:nvSpPr>
          <p:cNvPr id="2" name="TextBox 1">
            <a:extLst>
              <a:ext uri="{FF2B5EF4-FFF2-40B4-BE49-F238E27FC236}">
                <a16:creationId xmlns:a16="http://schemas.microsoft.com/office/drawing/2014/main" id="{AD749353-C309-C995-C9D6-93876DC41EF5}"/>
              </a:ext>
            </a:extLst>
          </p:cNvPr>
          <p:cNvSpPr txBox="1"/>
          <p:nvPr/>
        </p:nvSpPr>
        <p:spPr>
          <a:xfrm>
            <a:off x="4629821" y="5246832"/>
            <a:ext cx="2965771" cy="815608"/>
          </a:xfrm>
          <a:prstGeom prst="rect">
            <a:avLst/>
          </a:prstGeom>
          <a:noFill/>
        </p:spPr>
        <p:txBody>
          <a:bodyPr wrap="square">
            <a:spAutoFit/>
          </a:bodyPr>
          <a:lstStyle/>
          <a:p>
            <a:pPr marL="0" marR="0" algn="ctr">
              <a:spcBef>
                <a:spcPts val="0"/>
              </a:spcBef>
              <a:spcAft>
                <a:spcPts val="0"/>
              </a:spcAft>
            </a:pPr>
            <a:r>
              <a:rPr lang="en-US" sz="1400" u="sng" dirty="0">
                <a:solidFill>
                  <a:srgbClr val="ED3C8D"/>
                </a:solidFill>
              </a:rPr>
              <a:t>You may also want to ask…</a:t>
            </a:r>
            <a:br>
              <a:rPr lang="en-US" sz="1400" u="sng" dirty="0">
                <a:solidFill>
                  <a:srgbClr val="ED3C8D"/>
                </a:solidFill>
              </a:rPr>
            </a:br>
            <a:endParaRPr lang="en-US" sz="500" u="sng" dirty="0">
              <a:solidFill>
                <a:srgbClr val="ED3C8D"/>
              </a:solidFill>
            </a:endParaRPr>
          </a:p>
          <a:p>
            <a:pPr algn="ctr"/>
            <a:r>
              <a:rPr lang="en-US" sz="1400" dirty="0"/>
              <a:t>What is your notification </a:t>
            </a:r>
            <a:r>
              <a:rPr lang="en-US" sz="1400"/>
              <a:t>policy </a:t>
            </a:r>
            <a:br>
              <a:rPr lang="en-US" sz="1400"/>
            </a:br>
            <a:r>
              <a:rPr lang="en-US" sz="1400"/>
              <a:t>of </a:t>
            </a:r>
            <a:r>
              <a:rPr lang="en-US" sz="1400" dirty="0"/>
              <a:t>data refreshes?</a:t>
            </a:r>
          </a:p>
        </p:txBody>
      </p:sp>
      <p:sp>
        <p:nvSpPr>
          <p:cNvPr id="4" name="TextBox 3">
            <a:extLst>
              <a:ext uri="{FF2B5EF4-FFF2-40B4-BE49-F238E27FC236}">
                <a16:creationId xmlns:a16="http://schemas.microsoft.com/office/drawing/2014/main" id="{537635FF-7A03-4659-E396-C7B8D0D9BFBA}"/>
              </a:ext>
            </a:extLst>
          </p:cNvPr>
          <p:cNvSpPr txBox="1"/>
          <p:nvPr/>
        </p:nvSpPr>
        <p:spPr>
          <a:xfrm>
            <a:off x="8723094" y="5275628"/>
            <a:ext cx="2965771" cy="815608"/>
          </a:xfrm>
          <a:prstGeom prst="rect">
            <a:avLst/>
          </a:prstGeom>
          <a:noFill/>
        </p:spPr>
        <p:txBody>
          <a:bodyPr wrap="square">
            <a:spAutoFit/>
          </a:bodyPr>
          <a:lstStyle/>
          <a:p>
            <a:pPr marL="0" marR="0" algn="ctr">
              <a:spcBef>
                <a:spcPts val="0"/>
              </a:spcBef>
              <a:spcAft>
                <a:spcPts val="0"/>
              </a:spcAft>
            </a:pPr>
            <a:r>
              <a:rPr lang="en-US" sz="1400" u="sng" dirty="0">
                <a:solidFill>
                  <a:srgbClr val="ED3C8D"/>
                </a:solidFill>
              </a:rPr>
              <a:t>You may also want to ask…</a:t>
            </a:r>
            <a:br>
              <a:rPr lang="en-US" sz="1400" u="sng" dirty="0">
                <a:solidFill>
                  <a:srgbClr val="ED3C8D"/>
                </a:solidFill>
              </a:rPr>
            </a:br>
            <a:endParaRPr lang="en-US" sz="500" u="sng" dirty="0">
              <a:solidFill>
                <a:srgbClr val="ED3C8D"/>
              </a:solidFill>
            </a:endParaRPr>
          </a:p>
          <a:p>
            <a:pPr algn="ctr"/>
            <a:r>
              <a:rPr lang="en-US" sz="1400" dirty="0"/>
              <a:t>What partners do you have integrations in place with?</a:t>
            </a:r>
          </a:p>
        </p:txBody>
      </p:sp>
      <p:sp>
        <p:nvSpPr>
          <p:cNvPr id="5" name="TextBox 4">
            <a:extLst>
              <a:ext uri="{FF2B5EF4-FFF2-40B4-BE49-F238E27FC236}">
                <a16:creationId xmlns:a16="http://schemas.microsoft.com/office/drawing/2014/main" id="{020E7ACE-2A44-A824-80B3-F4683A36ACE6}"/>
              </a:ext>
            </a:extLst>
          </p:cNvPr>
          <p:cNvSpPr txBox="1"/>
          <p:nvPr/>
        </p:nvSpPr>
        <p:spPr>
          <a:xfrm>
            <a:off x="527402" y="6294827"/>
            <a:ext cx="11639824" cy="261610"/>
          </a:xfrm>
          <a:prstGeom prst="rect">
            <a:avLst/>
          </a:prstGeom>
          <a:noFill/>
        </p:spPr>
        <p:txBody>
          <a:bodyPr wrap="square">
            <a:spAutoFit/>
          </a:bodyPr>
          <a:lstStyle/>
          <a:p>
            <a:pPr algn="ctr"/>
            <a:r>
              <a:rPr lang="en-US" sz="1050" dirty="0"/>
              <a:t>*Match – occurs when an individual has been identified across data sets.  This can be done using one or multiple identifiers.</a:t>
            </a:r>
          </a:p>
        </p:txBody>
      </p:sp>
    </p:spTree>
    <p:extLst>
      <p:ext uri="{BB962C8B-B14F-4D97-AF65-F5344CB8AC3E}">
        <p14:creationId xmlns:p14="http://schemas.microsoft.com/office/powerpoint/2010/main" val="127162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87284"/>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91163"/>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Best Practices for Marketers</a:t>
            </a:r>
          </a:p>
        </p:txBody>
      </p:sp>
      <p:sp>
        <p:nvSpPr>
          <p:cNvPr id="2" name="Rectangle 1">
            <a:extLst>
              <a:ext uri="{FF2B5EF4-FFF2-40B4-BE49-F238E27FC236}">
                <a16:creationId xmlns:a16="http://schemas.microsoft.com/office/drawing/2014/main" id="{892812D1-C2E7-6145-8C2A-95A25EFCD80C}"/>
              </a:ext>
            </a:extLst>
          </p:cNvPr>
          <p:cNvSpPr/>
          <p:nvPr/>
        </p:nvSpPr>
        <p:spPr>
          <a:xfrm>
            <a:off x="122702" y="3472972"/>
            <a:ext cx="2917050" cy="227131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E1F46B-70E6-5C48-A3D3-CAA938A36A27}"/>
              </a:ext>
            </a:extLst>
          </p:cNvPr>
          <p:cNvSpPr/>
          <p:nvPr/>
        </p:nvSpPr>
        <p:spPr>
          <a:xfrm>
            <a:off x="0" y="3974665"/>
            <a:ext cx="313024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Helvetica" pitchFamily="2" charset="0"/>
              </a:rPr>
              <a:t>Integrate identity into your marketing strategy throughout planning, activation and measurement</a:t>
            </a:r>
            <a:endPar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222122" y="3449297"/>
            <a:ext cx="2823185" cy="228594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4CC8CE6-CBBB-9148-9480-ABF797D19659}"/>
              </a:ext>
            </a:extLst>
          </p:cNvPr>
          <p:cNvSpPr/>
          <p:nvPr/>
        </p:nvSpPr>
        <p:spPr>
          <a:xfrm>
            <a:off x="3324122" y="3974665"/>
            <a:ext cx="264755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Helvetica" pitchFamily="2" charset="0"/>
              </a:rPr>
              <a:t>Emphasize a quality over quantity approach to ensure accuracy</a:t>
            </a:r>
            <a:endPar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227589" y="3449950"/>
            <a:ext cx="2823185" cy="2290148"/>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1AF966E-5A86-E944-B039-CE9D7B0774B6}"/>
              </a:ext>
            </a:extLst>
          </p:cNvPr>
          <p:cNvSpPr/>
          <p:nvPr/>
        </p:nvSpPr>
        <p:spPr>
          <a:xfrm>
            <a:off x="6270384" y="3974665"/>
            <a:ext cx="2737594" cy="1323439"/>
          </a:xfrm>
          <a:prstGeom prst="rect">
            <a:avLst/>
          </a:prstGeom>
        </p:spPr>
        <p:txBody>
          <a:bodyPr wrap="square" lIns="91440" tIns="45720" rIns="91440" bIns="45720" anchor="t">
            <a:spAutoFit/>
          </a:bodyPr>
          <a:lstStyle/>
          <a:p>
            <a:pPr algn="ctr">
              <a:defRPr/>
            </a:pPr>
            <a:r>
              <a:rPr lang="en-US" sz="1600" b="1" dirty="0">
                <a:solidFill>
                  <a:schemeClr val="bg1"/>
                </a:solidFill>
                <a:latin typeface="Helvetica"/>
                <a:cs typeface="Helvetica"/>
              </a:rPr>
              <a:t>Take a privacy first approach to measurement and partner with those that do the same in order to protect your audience</a:t>
            </a:r>
            <a:endPar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5A89DA6F-6C53-4CA9-8C79-2F5032B2325F}"/>
              </a:ext>
            </a:extLst>
          </p:cNvPr>
          <p:cNvSpPr/>
          <p:nvPr/>
        </p:nvSpPr>
        <p:spPr>
          <a:xfrm>
            <a:off x="9259243" y="3416663"/>
            <a:ext cx="2823185" cy="2290148"/>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C7F04D2-8726-4568-A0A9-AEEBCCFB1D77}"/>
              </a:ext>
            </a:extLst>
          </p:cNvPr>
          <p:cNvSpPr/>
          <p:nvPr/>
        </p:nvSpPr>
        <p:spPr>
          <a:xfrm>
            <a:off x="9299671" y="3974665"/>
            <a:ext cx="2823185" cy="1077218"/>
          </a:xfrm>
          <a:prstGeom prst="rect">
            <a:avLst/>
          </a:prstGeom>
        </p:spPr>
        <p:txBody>
          <a:bodyPr wrap="square">
            <a:spAutoFit/>
          </a:bodyPr>
          <a:lstStyle/>
          <a:p>
            <a:pPr algn="ctr">
              <a:defRPr/>
            </a:pPr>
            <a:r>
              <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rPr>
              <a:t>Leverage emerging technology to keep data secure while maximizing utilization</a:t>
            </a:r>
          </a:p>
        </p:txBody>
      </p:sp>
      <p:pic>
        <p:nvPicPr>
          <p:cNvPr id="20" name="Picture 19">
            <a:extLst>
              <a:ext uri="{FF2B5EF4-FFF2-40B4-BE49-F238E27FC236}">
                <a16:creationId xmlns:a16="http://schemas.microsoft.com/office/drawing/2014/main" id="{6FBA7D1B-8BA0-8A43-A132-D4FB2E5A2B14}"/>
              </a:ext>
            </a:extLst>
          </p:cNvPr>
          <p:cNvPicPr>
            <a:picLocks noChangeAspect="1"/>
          </p:cNvPicPr>
          <p:nvPr/>
        </p:nvPicPr>
        <p:blipFill>
          <a:blip r:embed="rId3"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9805802" y="0"/>
            <a:ext cx="2379847" cy="1385571"/>
          </a:xfrm>
          <a:prstGeom prst="rect">
            <a:avLst/>
          </a:prstGeom>
          <a:solidFill>
            <a:schemeClr val="bg1"/>
          </a:solidFill>
        </p:spPr>
      </p:pic>
      <p:pic>
        <p:nvPicPr>
          <p:cNvPr id="5" name="Picture 4">
            <a:extLst>
              <a:ext uri="{FF2B5EF4-FFF2-40B4-BE49-F238E27FC236}">
                <a16:creationId xmlns:a16="http://schemas.microsoft.com/office/drawing/2014/main" id="{401BAA9A-CE04-7015-44D0-9A1D75217E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5875464C-F307-E4C9-73AC-8CD21F8D888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14E9EC1B-FA56-5939-03CE-66C604D8A8F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descr="Icon&#10;&#10;Description automatically generated">
            <a:extLst>
              <a:ext uri="{FF2B5EF4-FFF2-40B4-BE49-F238E27FC236}">
                <a16:creationId xmlns:a16="http://schemas.microsoft.com/office/drawing/2014/main" id="{C1405784-3BD3-3902-D2EC-BAA3A27B54C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3007" y="2067011"/>
            <a:ext cx="1141414" cy="1141414"/>
          </a:xfrm>
          <a:prstGeom prst="rect">
            <a:avLst/>
          </a:prstGeom>
        </p:spPr>
      </p:pic>
      <p:pic>
        <p:nvPicPr>
          <p:cNvPr id="15" name="Picture 14" descr="Icon&#10;&#10;Description automatically generated">
            <a:extLst>
              <a:ext uri="{FF2B5EF4-FFF2-40B4-BE49-F238E27FC236}">
                <a16:creationId xmlns:a16="http://schemas.microsoft.com/office/drawing/2014/main" id="{EA6DF510-AD41-AABD-3CF0-56FC7F84881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68474" y="2067011"/>
            <a:ext cx="1141414" cy="1141414"/>
          </a:xfrm>
          <a:prstGeom prst="rect">
            <a:avLst/>
          </a:prstGeom>
        </p:spPr>
      </p:pic>
      <p:pic>
        <p:nvPicPr>
          <p:cNvPr id="17" name="Picture 16" descr="Icon&#10;&#10;Description automatically generated with low confidence">
            <a:extLst>
              <a:ext uri="{FF2B5EF4-FFF2-40B4-BE49-F238E27FC236}">
                <a16:creationId xmlns:a16="http://schemas.microsoft.com/office/drawing/2014/main" id="{386A61EF-BA4F-6A19-D9A8-D2F9A864E3B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100128" y="2067011"/>
            <a:ext cx="1141414" cy="1141414"/>
          </a:xfrm>
          <a:prstGeom prst="rect">
            <a:avLst/>
          </a:prstGeom>
        </p:spPr>
      </p:pic>
      <p:pic>
        <p:nvPicPr>
          <p:cNvPr id="19" name="Picture 18" descr="A picture containing text, first-aid kit&#10;&#10;Description automatically generated">
            <a:extLst>
              <a:ext uri="{FF2B5EF4-FFF2-40B4-BE49-F238E27FC236}">
                <a16:creationId xmlns:a16="http://schemas.microsoft.com/office/drawing/2014/main" id="{24F55C9F-BC3B-5849-EBA0-393616A5D22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0520" y="2067011"/>
            <a:ext cx="1141414" cy="1141414"/>
          </a:xfrm>
          <a:prstGeom prst="rect">
            <a:avLst/>
          </a:prstGeom>
        </p:spPr>
      </p:pic>
    </p:spTree>
    <p:extLst>
      <p:ext uri="{BB962C8B-B14F-4D97-AF65-F5344CB8AC3E}">
        <p14:creationId xmlns:p14="http://schemas.microsoft.com/office/powerpoint/2010/main" val="276887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1FD8F100-BECA-CBD6-8096-A4B605CDDE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76922" y="2696526"/>
            <a:ext cx="2311124" cy="130018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42320" y="0"/>
            <a:ext cx="1249679" cy="727685"/>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305054" y="6007647"/>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chemeClr val="bg1"/>
                </a:solidFill>
                <a:effectLst/>
                <a:uLnTx/>
                <a:uFillTx/>
                <a:latin typeface="Helvetica" pitchFamily="2" charset="0"/>
                <a:ea typeface="+mn-ea"/>
                <a:cs typeface="+mn-cs"/>
              </a:rPr>
              <a:t> </a:t>
            </a: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hlinkClick r:id="rId6">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9" name="TextBox 38">
            <a:hlinkClick r:id="rId7"/>
            <a:extLst>
              <a:ext uri="{FF2B5EF4-FFF2-40B4-BE49-F238E27FC236}">
                <a16:creationId xmlns:a16="http://schemas.microsoft.com/office/drawing/2014/main" id="{6103E57D-518A-4E1D-9143-658131064F98}"/>
              </a:ext>
            </a:extLst>
          </p:cNvPr>
          <p:cNvSpPr txBox="1"/>
          <p:nvPr/>
        </p:nvSpPr>
        <p:spPr>
          <a:xfrm>
            <a:off x="9094488" y="4011593"/>
            <a:ext cx="3075993"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How can a Convergent TV advertising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strategy drive business results for brands?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 real-world case studies highlighting brand successes</a:t>
            </a:r>
          </a:p>
        </p:txBody>
      </p:sp>
      <p:sp>
        <p:nvSpPr>
          <p:cNvPr id="5" name="TextBox 4">
            <a:hlinkClick r:id="rId8"/>
            <a:extLst>
              <a:ext uri="{FF2B5EF4-FFF2-40B4-BE49-F238E27FC236}">
                <a16:creationId xmlns:a16="http://schemas.microsoft.com/office/drawing/2014/main" id="{2CC78D28-3EFF-3EDA-9943-C3D0097A1843}"/>
              </a:ext>
            </a:extLst>
          </p:cNvPr>
          <p:cNvSpPr txBox="1"/>
          <p:nvPr/>
        </p:nvSpPr>
        <p:spPr>
          <a:xfrm>
            <a:off x="6552683" y="4012572"/>
            <a:ext cx="23114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4EBEA4"/>
                </a:solidFill>
                <a:latin typeface="Helvetica" panose="020B0403020202020204" pitchFamily="34" charset="0"/>
              </a:rPr>
              <a:t>Untangling Terminology</a:t>
            </a:r>
            <a:br>
              <a:rPr lang="en-US" sz="1000" b="1" dirty="0">
                <a:solidFill>
                  <a:srgbClr val="4EBEA4"/>
                </a:solidFill>
                <a:latin typeface="Helvetica" panose="020B0403020202020204" pitchFamily="34" charset="0"/>
              </a:rPr>
            </a:br>
            <a:r>
              <a:rPr lang="en-US" sz="1000" b="1" dirty="0">
                <a:solidFill>
                  <a:srgbClr val="4EBEA4"/>
                </a:solidFill>
                <a:latin typeface="Helvetica" panose="020B0403020202020204" pitchFamily="34" charset="0"/>
              </a:rPr>
              <a:t>Within Video Measurement </a:t>
            </a:r>
          </a:p>
        </p:txBody>
      </p:sp>
      <p:pic>
        <p:nvPicPr>
          <p:cNvPr id="8" name="Picture 7">
            <a:hlinkClick r:id="rId8"/>
            <a:extLst>
              <a:ext uri="{FF2B5EF4-FFF2-40B4-BE49-F238E27FC236}">
                <a16:creationId xmlns:a16="http://schemas.microsoft.com/office/drawing/2014/main" id="{6CA6107E-1057-8F72-1A69-0F073317FC4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14091" y="2687477"/>
            <a:ext cx="2388668" cy="130018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12" name="TextBox 11">
            <a:extLst>
              <a:ext uri="{FF2B5EF4-FFF2-40B4-BE49-F238E27FC236}">
                <a16:creationId xmlns:a16="http://schemas.microsoft.com/office/drawing/2014/main" id="{A03A1BBD-F6BC-1B31-8DDE-5E72E98C5ED0}"/>
              </a:ext>
            </a:extLst>
          </p:cNvPr>
          <p:cNvSpPr txBox="1"/>
          <p:nvPr/>
        </p:nvSpPr>
        <p:spPr>
          <a:xfrm>
            <a:off x="196733" y="3980370"/>
            <a:ext cx="52873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We believe in modern TV measurement. </a:t>
            </a:r>
            <a:b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Let us be your guide. </a:t>
            </a:r>
            <a:b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i="0" u="none" strike="noStrike" kern="1200" cap="none" spc="0" normalizeH="0" baseline="0" noProof="0">
                <a:ln>
                  <a:noFill/>
                </a:ln>
                <a:solidFill>
                  <a:prstClr val="white"/>
                </a:solidFill>
                <a:effectLst/>
                <a:uLnTx/>
                <a:uFillTx/>
                <a:latin typeface="Helvetica" pitchFamily="2" charset="0"/>
                <a:ea typeface="+mn-ea"/>
                <a:cs typeface="+mn-cs"/>
              </a:rPr>
              <a:t>V</a:t>
            </a: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isit the VAB’s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Measurement Resource Center</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i="0" u="none" strike="noStrike" kern="1200" cap="none" spc="0" normalizeH="0" baseline="0" noProof="0">
                <a:ln>
                  <a:noFill/>
                </a:ln>
                <a:solidFill>
                  <a:schemeClr val="bg1"/>
                </a:solidFill>
                <a:effectLst/>
                <a:uLnTx/>
                <a:uFillTx/>
                <a:latin typeface="Helvetica" pitchFamily="2" charset="0"/>
                <a:ea typeface="+mn-ea"/>
                <a:cs typeface="+mn-cs"/>
              </a:rPr>
              <a:t>to get clear answers to questions our industry is asking about TV measurement</a:t>
            </a: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 </a:t>
            </a:r>
          </a:p>
        </p:txBody>
      </p:sp>
      <p:sp>
        <p:nvSpPr>
          <p:cNvPr id="13" name="Rectangle 12">
            <a:extLst>
              <a:ext uri="{FF2B5EF4-FFF2-40B4-BE49-F238E27FC236}">
                <a16:creationId xmlns:a16="http://schemas.microsoft.com/office/drawing/2014/main" id="{23937B30-F10B-9781-30A1-3A386C6080A2}"/>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14" name="Group 13">
            <a:extLst>
              <a:ext uri="{FF2B5EF4-FFF2-40B4-BE49-F238E27FC236}">
                <a16:creationId xmlns:a16="http://schemas.microsoft.com/office/drawing/2014/main" id="{CB65636D-D976-2837-E032-7399269EB84F}"/>
              </a:ext>
            </a:extLst>
          </p:cNvPr>
          <p:cNvGrpSpPr/>
          <p:nvPr/>
        </p:nvGrpSpPr>
        <p:grpSpPr>
          <a:xfrm>
            <a:off x="2531137" y="714984"/>
            <a:ext cx="1880099" cy="744993"/>
            <a:chOff x="198561" y="542425"/>
            <a:chExt cx="1453627" cy="744993"/>
          </a:xfrm>
        </p:grpSpPr>
        <p:sp>
          <p:nvSpPr>
            <p:cNvPr id="15" name="TextBox 14">
              <a:extLst>
                <a:ext uri="{FF2B5EF4-FFF2-40B4-BE49-F238E27FC236}">
                  <a16:creationId xmlns:a16="http://schemas.microsoft.com/office/drawing/2014/main" id="{72F2C7D8-82B4-0CE7-E26E-F044D1AB7A44}"/>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1">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DFC71276-026E-1776-F03E-84DA77B9E4A3}"/>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panose="020B0403020202020204" pitchFamily="34" charset="0"/>
                </a:rPr>
                <a:t>R</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eedK@thevab.com</a:t>
              </a:r>
            </a:p>
          </p:txBody>
        </p:sp>
      </p:grpSp>
      <p:grpSp>
        <p:nvGrpSpPr>
          <p:cNvPr id="18" name="Group 17">
            <a:extLst>
              <a:ext uri="{FF2B5EF4-FFF2-40B4-BE49-F238E27FC236}">
                <a16:creationId xmlns:a16="http://schemas.microsoft.com/office/drawing/2014/main" id="{8D8BEC21-24DC-537C-D9D8-BCD34BC615A6}"/>
              </a:ext>
            </a:extLst>
          </p:cNvPr>
          <p:cNvGrpSpPr/>
          <p:nvPr/>
        </p:nvGrpSpPr>
        <p:grpSpPr>
          <a:xfrm>
            <a:off x="196733" y="721481"/>
            <a:ext cx="2433585" cy="744993"/>
            <a:chOff x="2529807" y="542425"/>
            <a:chExt cx="1962494" cy="744993"/>
          </a:xfrm>
        </p:grpSpPr>
        <p:sp>
          <p:nvSpPr>
            <p:cNvPr id="19" name="TextBox 18">
              <a:hlinkClick r:id="rId11"/>
              <a:extLst>
                <a:ext uri="{FF2B5EF4-FFF2-40B4-BE49-F238E27FC236}">
                  <a16:creationId xmlns:a16="http://schemas.microsoft.com/office/drawing/2014/main" id="{1318FC0A-2D0B-B074-AF33-81AC4F726329}"/>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Benjamin Vandegrift</a:t>
              </a:r>
            </a:p>
          </p:txBody>
        </p:sp>
        <p:sp>
          <p:nvSpPr>
            <p:cNvPr id="20" name="TextBox 19">
              <a:extLst>
                <a:ext uri="{FF2B5EF4-FFF2-40B4-BE49-F238E27FC236}">
                  <a16:creationId xmlns:a16="http://schemas.microsoft.com/office/drawing/2014/main" id="{BB6FE27C-452C-48CA-D46A-B1B06B65268A}"/>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VP, Measurement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BenjaminV@thevab.com</a:t>
              </a:r>
            </a:p>
          </p:txBody>
        </p:sp>
      </p:grpSp>
      <p:sp>
        <p:nvSpPr>
          <p:cNvPr id="33" name="TextBox 32">
            <a:hlinkClick r:id="rId7"/>
            <a:extLst>
              <a:ext uri="{FF2B5EF4-FFF2-40B4-BE49-F238E27FC236}">
                <a16:creationId xmlns:a16="http://schemas.microsoft.com/office/drawing/2014/main" id="{F2629FEC-26C8-73A5-64B8-5C8D9A876490}"/>
              </a:ext>
            </a:extLst>
          </p:cNvPr>
          <p:cNvSpPr txBox="1"/>
          <p:nvPr/>
        </p:nvSpPr>
        <p:spPr>
          <a:xfrm>
            <a:off x="6221291" y="5959070"/>
            <a:ext cx="297426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Today’s Innovations in Measurement – Q4 ‘22</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Real-world case studies from industry innovators</a:t>
            </a:r>
          </a:p>
        </p:txBody>
      </p:sp>
      <p:sp>
        <p:nvSpPr>
          <p:cNvPr id="34" name="TextBox 33">
            <a:hlinkClick r:id="rId12"/>
            <a:extLst>
              <a:ext uri="{FF2B5EF4-FFF2-40B4-BE49-F238E27FC236}">
                <a16:creationId xmlns:a16="http://schemas.microsoft.com/office/drawing/2014/main" id="{75C5F8D4-BBB9-C9DF-95E3-4110948BDCF4}"/>
              </a:ext>
            </a:extLst>
          </p:cNvPr>
          <p:cNvSpPr txBox="1"/>
          <p:nvPr/>
        </p:nvSpPr>
        <p:spPr>
          <a:xfrm>
            <a:off x="9320672" y="5956669"/>
            <a:ext cx="2666663" cy="523220"/>
          </a:xfrm>
          <a:prstGeom prst="rect">
            <a:avLst/>
          </a:prstGeom>
          <a:noFill/>
        </p:spPr>
        <p:txBody>
          <a:bodyPr wrap="square" rtlCol="0">
            <a:spAutoFit/>
          </a:bodyPr>
          <a:lstStyle/>
          <a:p>
            <a:pPr algn="ctr">
              <a:defRPr/>
            </a:pPr>
            <a:r>
              <a:rPr lang="en-US" sz="1000" b="1">
                <a:solidFill>
                  <a:srgbClr val="4EBEA4"/>
                </a:solidFill>
                <a:latin typeface="Helvetica" panose="020B0403020202020204" pitchFamily="34" charset="0"/>
              </a:rPr>
              <a:t>You Oughta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all impressions aren’t created equal &amp; what it means for video measurement</a:t>
            </a:r>
          </a:p>
        </p:txBody>
      </p:sp>
      <p:pic>
        <p:nvPicPr>
          <p:cNvPr id="35" name="Picture 34">
            <a:hlinkClick r:id="rId13"/>
            <a:extLst>
              <a:ext uri="{FF2B5EF4-FFF2-40B4-BE49-F238E27FC236}">
                <a16:creationId xmlns:a16="http://schemas.microsoft.com/office/drawing/2014/main" id="{FDE5306A-EB75-ECDC-59FD-CC2E242A0AB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504274" y="4642049"/>
            <a:ext cx="2256420" cy="1296692"/>
          </a:xfrm>
          <a:prstGeom prst="rect">
            <a:avLst/>
          </a:prstGeom>
          <a:ln>
            <a:solidFill>
              <a:srgbClr val="1B1464"/>
            </a:solidFill>
          </a:ln>
        </p:spPr>
      </p:pic>
      <p:pic>
        <p:nvPicPr>
          <p:cNvPr id="36" name="Picture 35">
            <a:hlinkClick r:id="rId15"/>
            <a:extLst>
              <a:ext uri="{FF2B5EF4-FFF2-40B4-BE49-F238E27FC236}">
                <a16:creationId xmlns:a16="http://schemas.microsoft.com/office/drawing/2014/main" id="{B2CCE964-B59D-6161-71CB-CF4D9F2194D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552863" y="4642048"/>
            <a:ext cx="2311124" cy="129669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3" name="Picture 2">
            <a:extLst>
              <a:ext uri="{FF2B5EF4-FFF2-40B4-BE49-F238E27FC236}">
                <a16:creationId xmlns:a16="http://schemas.microsoft.com/office/drawing/2014/main" id="{7D46530D-96D2-B410-E4E9-EFE70749A18C}"/>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7B708B8F-5AFF-444B-2A29-905E7E2FCE6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983DC17F-48BD-1982-C4CC-D8B22D0D317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TextBox 21">
            <a:hlinkClick r:id="rId8"/>
            <a:extLst>
              <a:ext uri="{FF2B5EF4-FFF2-40B4-BE49-F238E27FC236}">
                <a16:creationId xmlns:a16="http://schemas.microsoft.com/office/drawing/2014/main" id="{621DCDCB-151C-6433-1637-8DD7DEDEBDBC}"/>
              </a:ext>
            </a:extLst>
          </p:cNvPr>
          <p:cNvSpPr txBox="1"/>
          <p:nvPr/>
        </p:nvSpPr>
        <p:spPr>
          <a:xfrm>
            <a:off x="9504274" y="766410"/>
            <a:ext cx="2530985" cy="1369606"/>
          </a:xfrm>
          <a:prstGeom prst="rect">
            <a:avLst/>
          </a:prstGeom>
          <a:noFill/>
        </p:spPr>
        <p:txBody>
          <a:bodyPr wrap="square" rtlCol="0">
            <a:spAutoFit/>
          </a:bodyPr>
          <a:lstStyle/>
          <a:p>
            <a:pPr algn="ctr">
              <a:defRPr/>
            </a:pPr>
            <a:r>
              <a:rPr lang="en-US" sz="1400" b="1" dirty="0">
                <a:solidFill>
                  <a:srgbClr val="ED3C8D"/>
                </a:solidFill>
                <a:latin typeface="Helvetica" panose="020B0403020202020204" pitchFamily="34" charset="0"/>
              </a:rPr>
              <a:t>What’s the Deal with Viewership Data Collection</a:t>
            </a:r>
          </a:p>
          <a:p>
            <a:pPr algn="ctr">
              <a:defRPr/>
            </a:pPr>
            <a:r>
              <a:rPr lang="en-US" sz="1100" dirty="0">
                <a:solidFill>
                  <a:srgbClr val="1B1464"/>
                </a:solidFill>
                <a:latin typeface="Helvetica" panose="020B0403020202020204" pitchFamily="34" charset="0"/>
              </a:rPr>
              <a:t>Learn more about the most common ways data is collected, the metrics used in cross-platform video measurement and how to ‘future-proof’ your measurement plans. </a:t>
            </a:r>
          </a:p>
        </p:txBody>
      </p:sp>
      <p:sp>
        <p:nvSpPr>
          <p:cNvPr id="24" name="TextBox 23">
            <a:hlinkClick r:id="rId8"/>
            <a:extLst>
              <a:ext uri="{FF2B5EF4-FFF2-40B4-BE49-F238E27FC236}">
                <a16:creationId xmlns:a16="http://schemas.microsoft.com/office/drawing/2014/main" id="{34DD1E7C-8EA1-56F1-2718-276F70DE82F7}"/>
              </a:ext>
            </a:extLst>
          </p:cNvPr>
          <p:cNvSpPr txBox="1"/>
          <p:nvPr/>
        </p:nvSpPr>
        <p:spPr>
          <a:xfrm>
            <a:off x="5964385" y="140448"/>
            <a:ext cx="35180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ED3C8D"/>
                </a:solidFill>
                <a:latin typeface="Helvetica" panose="020B0403020202020204" pitchFamily="34" charset="0"/>
              </a:rPr>
              <a:t>More from the </a:t>
            </a:r>
            <a:r>
              <a:rPr lang="en-US" sz="1100" b="1" i="1" dirty="0">
                <a:solidFill>
                  <a:srgbClr val="ED3C8D"/>
                </a:solidFill>
                <a:latin typeface="Helvetica" panose="020B0403020202020204" pitchFamily="34" charset="0"/>
              </a:rPr>
              <a:t>What’s the Deal With</a:t>
            </a:r>
            <a:r>
              <a:rPr lang="en-US" sz="1100" b="1" dirty="0">
                <a:solidFill>
                  <a:srgbClr val="ED3C8D"/>
                </a:solidFill>
                <a:latin typeface="Helvetica" panose="020B0403020202020204" pitchFamily="34" charset="0"/>
              </a:rPr>
              <a:t>….series</a:t>
            </a:r>
          </a:p>
        </p:txBody>
      </p:sp>
      <p:pic>
        <p:nvPicPr>
          <p:cNvPr id="9" name="Picture 8">
            <a:hlinkClick r:id="rId18"/>
            <a:extLst>
              <a:ext uri="{FF2B5EF4-FFF2-40B4-BE49-F238E27FC236}">
                <a16:creationId xmlns:a16="http://schemas.microsoft.com/office/drawing/2014/main" id="{DF1C1CFD-EEC7-F610-627C-626F1492AF12}"/>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478668" y="587054"/>
            <a:ext cx="2947743" cy="1665515"/>
          </a:xfrm>
          <a:prstGeom prst="rect">
            <a:avLst/>
          </a:prstGeom>
          <a:ln w="38100">
            <a:solidFill>
              <a:srgbClr val="ED3C8D"/>
            </a:solidFill>
          </a:ln>
        </p:spPr>
      </p:pic>
    </p:spTree>
    <p:extLst>
      <p:ext uri="{BB962C8B-B14F-4D97-AF65-F5344CB8AC3E}">
        <p14:creationId xmlns:p14="http://schemas.microsoft.com/office/powerpoint/2010/main" val="246968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4" name="Picture 3">
            <a:extLst>
              <a:ext uri="{FF2B5EF4-FFF2-40B4-BE49-F238E27FC236}">
                <a16:creationId xmlns:a16="http://schemas.microsoft.com/office/drawing/2014/main" id="{A2429F26-F8AB-13E8-CA05-15C8507E7C8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E2B8F9E-9F7B-AB89-E741-683533CB1D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B1D8C4B-A2F0-B218-1322-531FAA83E30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34A07C1-8980-0E39-C165-A88AC102F7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1268043" y="1084246"/>
            <a:ext cx="6869150" cy="467835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7440" y="0"/>
            <a:ext cx="2194560" cy="1277888"/>
          </a:xfrm>
          <a:prstGeom prst="rect">
            <a:avLst/>
          </a:prstGeom>
        </p:spPr>
      </p:pic>
      <p:sp>
        <p:nvSpPr>
          <p:cNvPr id="3" name="TextBox 2">
            <a:extLst>
              <a:ext uri="{FF2B5EF4-FFF2-40B4-BE49-F238E27FC236}">
                <a16:creationId xmlns:a16="http://schemas.microsoft.com/office/drawing/2014/main" id="{622A2013-09D5-22BE-0227-864F3B519CC3}"/>
              </a:ext>
            </a:extLst>
          </p:cNvPr>
          <p:cNvSpPr txBox="1"/>
          <p:nvPr/>
        </p:nvSpPr>
        <p:spPr>
          <a:xfrm>
            <a:off x="4716781" y="692116"/>
            <a:ext cx="6276517"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a:ln>
                  <a:noFill/>
                </a:ln>
                <a:solidFill>
                  <a:srgbClr val="ED3C8D"/>
                </a:solidFill>
                <a:effectLst/>
                <a:uLnTx/>
                <a:uFillTx/>
                <a:latin typeface="Helvetica Light" panose="020B0403020202020204"/>
              </a:rPr>
              <a:t>What’s the Deal with</a:t>
            </a:r>
            <a:r>
              <a:rPr lang="en-US" sz="2600" b="1">
                <a:solidFill>
                  <a:srgbClr val="ED3C8D"/>
                </a:solidFill>
                <a:latin typeface="Helvetica Light" panose="020B0403020202020204"/>
              </a:rPr>
              <a:t>…?</a:t>
            </a:r>
            <a:endParaRPr kumimoji="0" lang="en-US" sz="2600" b="1" i="0" u="none" strike="noStrike" kern="1200" cap="none" spc="0" normalizeH="0" baseline="0" noProof="0">
              <a:ln>
                <a:noFill/>
              </a:ln>
              <a:solidFill>
                <a:srgbClr val="ED3C8D"/>
              </a:solidFill>
              <a:effectLst/>
              <a:uLnTx/>
              <a:uFillTx/>
              <a:latin typeface="Helvetica Light" panose="020B0403020202020204"/>
            </a:endParaRPr>
          </a:p>
        </p:txBody>
      </p:sp>
      <p:pic>
        <p:nvPicPr>
          <p:cNvPr id="5" name="Picture 4">
            <a:extLst>
              <a:ext uri="{FF2B5EF4-FFF2-40B4-BE49-F238E27FC236}">
                <a16:creationId xmlns:a16="http://schemas.microsoft.com/office/drawing/2014/main" id="{22CDCFBA-CEBB-F1F5-923E-0EBF2329F9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8AE7C724-9715-ED17-AA8D-885F6B05A3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1F764FD-64FF-BFE9-A1C6-6C9CB0D2CCF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266BE989-FC87-6742-2706-6F3C1333D0C1}"/>
              </a:ext>
            </a:extLst>
          </p:cNvPr>
          <p:cNvSpPr txBox="1"/>
          <p:nvPr/>
        </p:nvSpPr>
        <p:spPr>
          <a:xfrm>
            <a:off x="4716780" y="1379067"/>
            <a:ext cx="7453701" cy="3231654"/>
          </a:xfrm>
          <a:prstGeom prst="rect">
            <a:avLst/>
          </a:prstGeom>
          <a:noFill/>
        </p:spPr>
        <p:txBody>
          <a:bodyPr wrap="square" lIns="91440" tIns="45720" rIns="91440" bIns="45720" rtlCol="0" anchor="t">
            <a:spAutoFit/>
          </a:bodyPr>
          <a:lstStyle/>
          <a:p>
            <a:pPr marL="0" marR="0" fontAlgn="base">
              <a:spcBef>
                <a:spcPts val="0"/>
              </a:spcBef>
              <a:spcAft>
                <a:spcPts val="0"/>
              </a:spcAft>
            </a:pPr>
            <a:r>
              <a:rPr lang="en-US" sz="1700" dirty="0">
                <a:solidFill>
                  <a:srgbClr val="1F1A62"/>
                </a:solidFill>
                <a:effectLst/>
                <a:latin typeface="Helvetica Light" panose="020B0403020202020204"/>
                <a:ea typeface="Times New Roman" panose="02020603050405020304" pitchFamily="18" charset="0"/>
                <a:cs typeface="Helvetica"/>
              </a:rPr>
              <a:t>Innovations in video </a:t>
            </a:r>
            <a:r>
              <a:rPr lang="en-US" sz="1700" dirty="0">
                <a:solidFill>
                  <a:srgbClr val="1F1A62"/>
                </a:solidFill>
                <a:latin typeface="Helvetica Light" panose="020B0403020202020204"/>
                <a:ea typeface="Times New Roman" panose="02020603050405020304" pitchFamily="18" charset="0"/>
                <a:cs typeface="Helvetica"/>
              </a:rPr>
              <a:t>m</a:t>
            </a:r>
            <a:r>
              <a:rPr lang="en-US" sz="1700" dirty="0">
                <a:solidFill>
                  <a:srgbClr val="1F1A62"/>
                </a:solidFill>
                <a:effectLst/>
                <a:latin typeface="Helvetica Light" panose="020B0403020202020204"/>
                <a:ea typeface="Times New Roman" panose="02020603050405020304" pitchFamily="18" charset="0"/>
                <a:cs typeface="Helvetica"/>
              </a:rPr>
              <a:t>easurement are occurring in abundance with lightning speed. Marketers now have more choices than ever to utilize advanced measurement to plan, buy and measure the success of their video campaigns.</a:t>
            </a:r>
          </a:p>
          <a:p>
            <a:pPr marL="0" marR="0" fontAlgn="base">
              <a:spcBef>
                <a:spcPts val="0"/>
              </a:spcBef>
              <a:spcAft>
                <a:spcPts val="0"/>
              </a:spcAft>
            </a:pPr>
            <a:endParaRPr lang="en-US" sz="1700" dirty="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fontAlgn="base"/>
            <a:r>
              <a:rPr lang="en-US" sz="1700" dirty="0">
                <a:solidFill>
                  <a:srgbClr val="1F1A62"/>
                </a:solidFill>
                <a:effectLst/>
                <a:latin typeface="Helvetica Light" panose="020B0403020202020204"/>
                <a:ea typeface="Times New Roman" panose="02020603050405020304" pitchFamily="18" charset="0"/>
                <a:cs typeface="Helvetica"/>
              </a:rPr>
              <a:t>With measurement being such an exciting space brimming with advancements, we’ve compiled some of the most common themes </a:t>
            </a:r>
            <a:br>
              <a:rPr lang="en-US" sz="1700" dirty="0">
                <a:solidFill>
                  <a:srgbClr val="1F1A62"/>
                </a:solidFill>
                <a:effectLst/>
                <a:latin typeface="Helvetica Light" panose="020B0403020202020204"/>
                <a:ea typeface="Times New Roman" panose="02020603050405020304" pitchFamily="18" charset="0"/>
                <a:cs typeface="Helvetica"/>
              </a:rPr>
            </a:br>
            <a:r>
              <a:rPr lang="en-US" sz="1700" dirty="0">
                <a:solidFill>
                  <a:srgbClr val="1F1A62"/>
                </a:solidFill>
                <a:effectLst/>
                <a:latin typeface="Helvetica Light" panose="020B0403020202020204"/>
                <a:ea typeface="Times New Roman" panose="02020603050405020304" pitchFamily="18" charset="0"/>
                <a:cs typeface="Helvetica"/>
              </a:rPr>
              <a:t>and questions we’ve heard from marketers. </a:t>
            </a:r>
            <a:r>
              <a:rPr lang="en-US" sz="1700" dirty="0">
                <a:solidFill>
                  <a:srgbClr val="1F1A62"/>
                </a:solidFill>
                <a:latin typeface="Helvetica Light" panose="020B0403020202020204"/>
                <a:ea typeface="Times New Roman" panose="02020603050405020304" pitchFamily="18" charset="0"/>
                <a:cs typeface="Helvetica"/>
              </a:rPr>
              <a:t> </a:t>
            </a:r>
            <a:endParaRPr lang="en-US" sz="1700" dirty="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marL="0" marR="0" fontAlgn="base">
              <a:spcBef>
                <a:spcPts val="0"/>
              </a:spcBef>
              <a:spcAft>
                <a:spcPts val="0"/>
              </a:spcAft>
            </a:pPr>
            <a:endParaRPr lang="en-US" sz="1700" dirty="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fontAlgn="base"/>
            <a:r>
              <a:rPr lang="en-US" sz="1700" dirty="0">
                <a:solidFill>
                  <a:srgbClr val="1F1A62"/>
                </a:solidFill>
                <a:latin typeface="Helvetica Light" panose="020B0403020202020204"/>
                <a:ea typeface="Times New Roman" panose="02020603050405020304" pitchFamily="18" charset="0"/>
                <a:cs typeface="Helvetica"/>
              </a:rPr>
              <a:t>Our</a:t>
            </a:r>
            <a:r>
              <a:rPr lang="en-US" sz="1700" dirty="0">
                <a:solidFill>
                  <a:srgbClr val="1F1A62"/>
                </a:solidFill>
                <a:effectLst/>
                <a:latin typeface="Helvetica Light" panose="020B0403020202020204"/>
                <a:ea typeface="Times New Roman" panose="02020603050405020304" pitchFamily="18" charset="0"/>
                <a:cs typeface="Helvetica"/>
              </a:rPr>
              <a:t> new series </a:t>
            </a:r>
            <a:r>
              <a:rPr lang="en-US" sz="1700" dirty="0">
                <a:solidFill>
                  <a:srgbClr val="ED3C8D"/>
                </a:solidFill>
                <a:effectLst/>
                <a:latin typeface="Helvetica Light" panose="020B0403020202020204"/>
                <a:ea typeface="Times New Roman" panose="02020603050405020304" pitchFamily="18" charset="0"/>
                <a:cs typeface="Helvetica"/>
              </a:rPr>
              <a:t>“</a:t>
            </a:r>
            <a:r>
              <a:rPr lang="en-US" sz="1700" i="1" dirty="0">
                <a:solidFill>
                  <a:srgbClr val="ED3C8D"/>
                </a:solidFill>
                <a:effectLst/>
                <a:latin typeface="Helvetica Light" panose="020B0403020202020204"/>
                <a:ea typeface="Times New Roman" panose="02020603050405020304" pitchFamily="18" charset="0"/>
                <a:cs typeface="Helvetica"/>
              </a:rPr>
              <a:t>What’s the Deal with</a:t>
            </a:r>
            <a:r>
              <a:rPr lang="en-US" sz="1700" dirty="0">
                <a:solidFill>
                  <a:srgbClr val="ED3C8D"/>
                </a:solidFill>
                <a:effectLst/>
                <a:latin typeface="Helvetica Light" panose="020B0403020202020204"/>
                <a:ea typeface="Times New Roman" panose="02020603050405020304" pitchFamily="18" charset="0"/>
                <a:cs typeface="Helvetica"/>
              </a:rPr>
              <a:t>…” </a:t>
            </a:r>
            <a:r>
              <a:rPr lang="en-US" sz="1700" dirty="0">
                <a:solidFill>
                  <a:srgbClr val="1F1A62"/>
                </a:solidFill>
                <a:effectLst/>
                <a:latin typeface="Helvetica Light" panose="020B0403020202020204"/>
                <a:ea typeface="Times New Roman" panose="02020603050405020304" pitchFamily="18" charset="0"/>
                <a:cs typeface="Helvetica"/>
              </a:rPr>
              <a:t>has been built to simplify and provide clarity in five key areas of measurement so that you can make </a:t>
            </a:r>
            <a:br>
              <a:rPr lang="en-US" sz="1700" dirty="0">
                <a:solidFill>
                  <a:srgbClr val="1F1A62"/>
                </a:solidFill>
                <a:effectLst/>
                <a:latin typeface="Helvetica Light" panose="020B0403020202020204"/>
                <a:ea typeface="Times New Roman" panose="02020603050405020304" pitchFamily="18" charset="0"/>
                <a:cs typeface="Helvetica"/>
              </a:rPr>
            </a:br>
            <a:r>
              <a:rPr lang="en-US" sz="1700" dirty="0">
                <a:solidFill>
                  <a:srgbClr val="1F1A62"/>
                </a:solidFill>
                <a:effectLst/>
                <a:latin typeface="Helvetica Light" panose="020B0403020202020204"/>
                <a:ea typeface="Times New Roman" panose="02020603050405020304" pitchFamily="18" charset="0"/>
                <a:cs typeface="Helvetica"/>
              </a:rPr>
              <a:t>the most informed measurement decisions.</a:t>
            </a:r>
          </a:p>
        </p:txBody>
      </p:sp>
      <p:sp>
        <p:nvSpPr>
          <p:cNvPr id="7" name="Rectangle: Rounded Corners 6">
            <a:hlinkClick r:id="rId6"/>
            <a:extLst>
              <a:ext uri="{FF2B5EF4-FFF2-40B4-BE49-F238E27FC236}">
                <a16:creationId xmlns:a16="http://schemas.microsoft.com/office/drawing/2014/main" id="{27D2B3A5-626D-A3E0-AC23-FD4C87A1E762}"/>
              </a:ext>
            </a:extLst>
          </p:cNvPr>
          <p:cNvSpPr/>
          <p:nvPr/>
        </p:nvSpPr>
        <p:spPr>
          <a:xfrm>
            <a:off x="4780933" y="5377978"/>
            <a:ext cx="1420521" cy="876300"/>
          </a:xfrm>
          <a:prstGeom prst="roundRect">
            <a:avLst/>
          </a:prstGeom>
          <a:ln w="3175">
            <a:solidFill>
              <a:srgbClr val="0403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latin typeface="Helvetica Light" panose="020B0403020202020204" pitchFamily="34" charset="0"/>
                <a:cs typeface="Helvetica"/>
              </a:rPr>
              <a:t>Viewership</a:t>
            </a:r>
          </a:p>
          <a:p>
            <a:pPr algn="ctr"/>
            <a:r>
              <a:rPr lang="en-US" sz="1500" dirty="0">
                <a:latin typeface="Helvetica Light" panose="020B0403020202020204" pitchFamily="34" charset="0"/>
                <a:cs typeface="Helvetica"/>
              </a:rPr>
              <a:t> Data Collection</a:t>
            </a:r>
          </a:p>
        </p:txBody>
      </p:sp>
      <p:sp>
        <p:nvSpPr>
          <p:cNvPr id="11" name="Rectangle: Rounded Corners 10">
            <a:extLst>
              <a:ext uri="{FF2B5EF4-FFF2-40B4-BE49-F238E27FC236}">
                <a16:creationId xmlns:a16="http://schemas.microsoft.com/office/drawing/2014/main" id="{B861F356-8939-D28A-B76A-5133935C3EBE}"/>
              </a:ext>
            </a:extLst>
          </p:cNvPr>
          <p:cNvSpPr/>
          <p:nvPr/>
        </p:nvSpPr>
        <p:spPr>
          <a:xfrm>
            <a:off x="6256850" y="5377978"/>
            <a:ext cx="1420521" cy="876300"/>
          </a:xfrm>
          <a:prstGeom prst="round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Identity</a:t>
            </a:r>
          </a:p>
        </p:txBody>
      </p:sp>
      <p:sp>
        <p:nvSpPr>
          <p:cNvPr id="12" name="Rectangle: Rounded Corners 11">
            <a:extLst>
              <a:ext uri="{FF2B5EF4-FFF2-40B4-BE49-F238E27FC236}">
                <a16:creationId xmlns:a16="http://schemas.microsoft.com/office/drawing/2014/main" id="{40607E2C-F1B9-9B42-A11F-8FE167980E7A}"/>
              </a:ext>
            </a:extLst>
          </p:cNvPr>
          <p:cNvSpPr/>
          <p:nvPr/>
        </p:nvSpPr>
        <p:spPr>
          <a:xfrm>
            <a:off x="7729202"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cs typeface="Helvetica" panose="020B0604020202020204" pitchFamily="34" charset="0"/>
              </a:rPr>
              <a:t>Engagement</a:t>
            </a:r>
          </a:p>
        </p:txBody>
      </p:sp>
      <p:sp>
        <p:nvSpPr>
          <p:cNvPr id="14" name="Rectangle: Rounded Corners 13">
            <a:extLst>
              <a:ext uri="{FF2B5EF4-FFF2-40B4-BE49-F238E27FC236}">
                <a16:creationId xmlns:a16="http://schemas.microsoft.com/office/drawing/2014/main" id="{51405DEE-5049-C8A7-E7AD-AE837968F16B}"/>
              </a:ext>
            </a:extLst>
          </p:cNvPr>
          <p:cNvSpPr/>
          <p:nvPr/>
        </p:nvSpPr>
        <p:spPr>
          <a:xfrm>
            <a:off x="9208684"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Outcomes</a:t>
            </a:r>
          </a:p>
        </p:txBody>
      </p:sp>
      <p:sp>
        <p:nvSpPr>
          <p:cNvPr id="15" name="Rectangle: Rounded Corners 14">
            <a:extLst>
              <a:ext uri="{FF2B5EF4-FFF2-40B4-BE49-F238E27FC236}">
                <a16:creationId xmlns:a16="http://schemas.microsoft.com/office/drawing/2014/main" id="{84E1A83D-D373-4AB3-7968-1090CAA5A32E}"/>
              </a:ext>
            </a:extLst>
          </p:cNvPr>
          <p:cNvSpPr/>
          <p:nvPr/>
        </p:nvSpPr>
        <p:spPr>
          <a:xfrm>
            <a:off x="10684601"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What’s Next</a:t>
            </a:r>
          </a:p>
        </p:txBody>
      </p:sp>
      <p:sp>
        <p:nvSpPr>
          <p:cNvPr id="16" name="TextBox 15">
            <a:extLst>
              <a:ext uri="{FF2B5EF4-FFF2-40B4-BE49-F238E27FC236}">
                <a16:creationId xmlns:a16="http://schemas.microsoft.com/office/drawing/2014/main" id="{0AC0C5C4-3B5C-5880-29F4-2ACFD5CFDC4F}"/>
              </a:ext>
            </a:extLst>
          </p:cNvPr>
          <p:cNvSpPr txBox="1"/>
          <p:nvPr/>
        </p:nvSpPr>
        <p:spPr>
          <a:xfrm>
            <a:off x="4776314" y="4715177"/>
            <a:ext cx="7237231" cy="584775"/>
          </a:xfrm>
          <a:prstGeom prst="rect">
            <a:avLst/>
          </a:prstGeom>
          <a:noFill/>
        </p:spPr>
        <p:txBody>
          <a:bodyPr wrap="square" lIns="91440" tIns="45720" rIns="91440" bIns="45720" rtlCol="0" anchor="t">
            <a:spAutoFit/>
          </a:bodyPr>
          <a:lstStyle/>
          <a:p>
            <a:pPr algn="ctr"/>
            <a:r>
              <a:rPr lang="en-US" sz="1600">
                <a:solidFill>
                  <a:srgbClr val="1F1A62"/>
                </a:solidFill>
                <a:cs typeface="Helvetica"/>
              </a:rPr>
              <a:t>This </a:t>
            </a:r>
            <a:r>
              <a:rPr lang="en-US" sz="1600">
                <a:solidFill>
                  <a:schemeClr val="accent1"/>
                </a:solidFill>
                <a:cs typeface="Helvetica"/>
              </a:rPr>
              <a:t>5-part series </a:t>
            </a:r>
            <a:r>
              <a:rPr lang="en-US" sz="1600">
                <a:solidFill>
                  <a:srgbClr val="1F1A62"/>
                </a:solidFill>
                <a:cs typeface="Helvetica"/>
              </a:rPr>
              <a:t>will answer common questions </a:t>
            </a:r>
          </a:p>
          <a:p>
            <a:pPr algn="ctr"/>
            <a:r>
              <a:rPr lang="en-US" sz="1600">
                <a:solidFill>
                  <a:srgbClr val="1F1A62"/>
                </a:solidFill>
                <a:cs typeface="Helvetica"/>
              </a:rPr>
              <a:t>asked about these aspects of measurement</a:t>
            </a:r>
          </a:p>
        </p:txBody>
      </p:sp>
      <p:sp>
        <p:nvSpPr>
          <p:cNvPr id="2" name="TextBox 1">
            <a:extLst>
              <a:ext uri="{FF2B5EF4-FFF2-40B4-BE49-F238E27FC236}">
                <a16:creationId xmlns:a16="http://schemas.microsoft.com/office/drawing/2014/main" id="{33C82B75-FB40-C12E-1171-A27B02C8C110}"/>
              </a:ext>
            </a:extLst>
          </p:cNvPr>
          <p:cNvSpPr txBox="1"/>
          <p:nvPr/>
        </p:nvSpPr>
        <p:spPr>
          <a:xfrm>
            <a:off x="4786743" y="6264231"/>
            <a:ext cx="1398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t>Click to Download</a:t>
            </a:r>
          </a:p>
        </p:txBody>
      </p:sp>
      <p:sp>
        <p:nvSpPr>
          <p:cNvPr id="13" name="TextBox 12">
            <a:extLst>
              <a:ext uri="{FF2B5EF4-FFF2-40B4-BE49-F238E27FC236}">
                <a16:creationId xmlns:a16="http://schemas.microsoft.com/office/drawing/2014/main" id="{A24794D7-1824-EB1D-CFA2-5C664E922238}"/>
              </a:ext>
            </a:extLst>
          </p:cNvPr>
          <p:cNvSpPr txBox="1"/>
          <p:nvPr/>
        </p:nvSpPr>
        <p:spPr>
          <a:xfrm>
            <a:off x="7857505" y="6264232"/>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t>Coming in June</a:t>
            </a:r>
          </a:p>
        </p:txBody>
      </p:sp>
      <p:sp>
        <p:nvSpPr>
          <p:cNvPr id="19" name="TextBox 18">
            <a:extLst>
              <a:ext uri="{FF2B5EF4-FFF2-40B4-BE49-F238E27FC236}">
                <a16:creationId xmlns:a16="http://schemas.microsoft.com/office/drawing/2014/main" id="{A86B6D49-6CEF-DC42-15CC-4CA675599C23}"/>
              </a:ext>
            </a:extLst>
          </p:cNvPr>
          <p:cNvSpPr txBox="1"/>
          <p:nvPr/>
        </p:nvSpPr>
        <p:spPr>
          <a:xfrm>
            <a:off x="9334084" y="6264231"/>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t>Coming in July</a:t>
            </a:r>
          </a:p>
        </p:txBody>
      </p:sp>
      <p:sp>
        <p:nvSpPr>
          <p:cNvPr id="20" name="TextBox 19">
            <a:extLst>
              <a:ext uri="{FF2B5EF4-FFF2-40B4-BE49-F238E27FC236}">
                <a16:creationId xmlns:a16="http://schemas.microsoft.com/office/drawing/2014/main" id="{8B7D4FFF-5027-CAB5-6C8A-CD32137C14F1}"/>
              </a:ext>
            </a:extLst>
          </p:cNvPr>
          <p:cNvSpPr txBox="1"/>
          <p:nvPr/>
        </p:nvSpPr>
        <p:spPr>
          <a:xfrm>
            <a:off x="10806544" y="6264232"/>
            <a:ext cx="138444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t>Coming in August</a:t>
            </a:r>
          </a:p>
        </p:txBody>
      </p:sp>
    </p:spTree>
    <p:extLst>
      <p:ext uri="{BB962C8B-B14F-4D97-AF65-F5344CB8AC3E}">
        <p14:creationId xmlns:p14="http://schemas.microsoft.com/office/powerpoint/2010/main" val="96927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jellyfish in the water&#10;&#10;Description automatically generated with low confidence">
            <a:extLst>
              <a:ext uri="{FF2B5EF4-FFF2-40B4-BE49-F238E27FC236}">
                <a16:creationId xmlns:a16="http://schemas.microsoft.com/office/drawing/2014/main" id="{E1C1CF22-05F9-EAB8-BB07-FB7E5B06719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4368801" cy="6895199"/>
          </a:xfrm>
          <a:prstGeom prst="rect">
            <a:avLst/>
          </a:prstGeom>
        </p:spPr>
      </p:pic>
      <p:sp>
        <p:nvSpPr>
          <p:cNvPr id="3" name="Title 2">
            <a:extLst>
              <a:ext uri="{FF2B5EF4-FFF2-40B4-BE49-F238E27FC236}">
                <a16:creationId xmlns:a16="http://schemas.microsoft.com/office/drawing/2014/main" id="{27CC4752-1CCC-10D1-3996-DF0BC9877035}"/>
              </a:ext>
            </a:extLst>
          </p:cNvPr>
          <p:cNvSpPr>
            <a:spLocks noGrp="1"/>
          </p:cNvSpPr>
          <p:nvPr>
            <p:ph type="title"/>
          </p:nvPr>
        </p:nvSpPr>
        <p:spPr>
          <a:xfrm>
            <a:off x="4630625" y="693165"/>
            <a:ext cx="5729433" cy="589915"/>
          </a:xfrm>
        </p:spPr>
        <p:txBody>
          <a:bodyPr/>
          <a:lstStyle/>
          <a:p>
            <a:r>
              <a:rPr lang="en-US" sz="5400" dirty="0">
                <a:latin typeface="+mn-lt"/>
                <a:ea typeface="+mn-ea"/>
                <a:cs typeface="+mn-cs"/>
              </a:rPr>
              <a:t>What is Identity</a:t>
            </a:r>
            <a:r>
              <a:rPr lang="en-US" sz="5400" dirty="0">
                <a:solidFill>
                  <a:srgbClr val="ED3C8D"/>
                </a:solidFill>
                <a:latin typeface="+mn-lt"/>
                <a:ea typeface="+mn-ea"/>
                <a:cs typeface="+mn-cs"/>
              </a:rPr>
              <a:t>?</a:t>
            </a:r>
          </a:p>
        </p:txBody>
      </p:sp>
      <p:pic>
        <p:nvPicPr>
          <p:cNvPr id="6" name="Picture 5">
            <a:extLst>
              <a:ext uri="{FF2B5EF4-FFF2-40B4-BE49-F238E27FC236}">
                <a16:creationId xmlns:a16="http://schemas.microsoft.com/office/drawing/2014/main" id="{548F9A76-4955-C7C9-A7B7-590A70BFDDD6}"/>
              </a:ext>
            </a:extLst>
          </p:cNvPr>
          <p:cNvPicPr>
            <a:picLocks noChangeAspect="1"/>
          </p:cNvPicPr>
          <p:nvPr/>
        </p:nvPicPr>
        <p:blipFill>
          <a:blip r:embed="rId4"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10751653" y="0"/>
            <a:ext cx="1433996" cy="834887"/>
          </a:xfrm>
          <a:prstGeom prst="rect">
            <a:avLst/>
          </a:prstGeom>
          <a:solidFill>
            <a:schemeClr val="bg1"/>
          </a:solidFill>
        </p:spPr>
      </p:pic>
      <p:sp>
        <p:nvSpPr>
          <p:cNvPr id="7" name="TextBox 6">
            <a:extLst>
              <a:ext uri="{FF2B5EF4-FFF2-40B4-BE49-F238E27FC236}">
                <a16:creationId xmlns:a16="http://schemas.microsoft.com/office/drawing/2014/main" id="{16A703B2-DFD1-64A0-AA5B-0543C3011EDC}"/>
              </a:ext>
            </a:extLst>
          </p:cNvPr>
          <p:cNvSpPr txBox="1"/>
          <p:nvPr/>
        </p:nvSpPr>
        <p:spPr>
          <a:xfrm>
            <a:off x="4671913" y="1808506"/>
            <a:ext cx="6796738" cy="3898503"/>
          </a:xfrm>
          <a:prstGeom prst="rect">
            <a:avLst/>
          </a:prstGeom>
          <a:noFill/>
        </p:spPr>
        <p:txBody>
          <a:bodyPr wrap="square">
            <a:spAutoFit/>
          </a:bodyPr>
          <a:lstStyle/>
          <a:p>
            <a:pPr>
              <a:spcAft>
                <a:spcPts val="800"/>
              </a:spcAft>
            </a:pPr>
            <a:r>
              <a:rPr lang="en-US" b="1" dirty="0">
                <a:solidFill>
                  <a:srgbClr val="ED3C8D"/>
                </a:solidFill>
                <a:ea typeface="Calibri" panose="020F0502020204030204" pitchFamily="34" charset="0"/>
                <a:cs typeface="Helvetica" panose="020B0604020202020204" pitchFamily="34" charset="0"/>
              </a:rPr>
              <a:t>Identity is the ability to recognize an individual viewer’s</a:t>
            </a:r>
            <a:br>
              <a:rPr lang="en-US" b="1" dirty="0">
                <a:solidFill>
                  <a:srgbClr val="ED3C8D"/>
                </a:solidFill>
                <a:ea typeface="Calibri" panose="020F0502020204030204" pitchFamily="34" charset="0"/>
                <a:cs typeface="Helvetica" panose="020B0604020202020204" pitchFamily="34" charset="0"/>
              </a:rPr>
            </a:br>
            <a:r>
              <a:rPr lang="en-US" b="1" dirty="0">
                <a:solidFill>
                  <a:srgbClr val="ED3C8D"/>
                </a:solidFill>
                <a:ea typeface="Calibri" panose="020F0502020204030204" pitchFamily="34" charset="0"/>
                <a:cs typeface="Helvetica" panose="020B0604020202020204" pitchFamily="34" charset="0"/>
              </a:rPr>
              <a:t>(or HH’s) characteristics, viewing behaviors, purchase behaviors and other defining lifestyle characteristics.  </a:t>
            </a:r>
          </a:p>
          <a:p>
            <a:pPr>
              <a:spcAft>
                <a:spcPts val="800"/>
              </a:spcAft>
            </a:pPr>
            <a:r>
              <a:rPr lang="en-US" dirty="0">
                <a:ea typeface="Calibri" panose="020F0502020204030204" pitchFamily="34" charset="0"/>
                <a:cs typeface="Helvetica" panose="020B0604020202020204" pitchFamily="34" charset="0"/>
              </a:rPr>
              <a:t>That information </a:t>
            </a:r>
            <a:r>
              <a:rPr lang="en-US">
                <a:ea typeface="Calibri" panose="020F0502020204030204" pitchFamily="34" charset="0"/>
                <a:cs typeface="Helvetica" panose="020B0604020202020204" pitchFamily="34" charset="0"/>
              </a:rPr>
              <a:t>can be </a:t>
            </a:r>
            <a:r>
              <a:rPr lang="en-US" dirty="0">
                <a:ea typeface="Calibri" panose="020F0502020204030204" pitchFamily="34" charset="0"/>
                <a:cs typeface="Helvetica" panose="020B0604020202020204" pitchFamily="34" charset="0"/>
              </a:rPr>
              <a:t>leveraged to create a more robust customer profile, build broad or narrow audience segments, and to find matches between data sets that come from different touchpoints.  All of which can be used to create advertising and measurement opportunities.</a:t>
            </a:r>
          </a:p>
          <a:p>
            <a:pPr>
              <a:spcAft>
                <a:spcPts val="800"/>
              </a:spcAft>
            </a:pPr>
            <a:r>
              <a:rPr lang="en-US" sz="1800" dirty="0">
                <a:effectLst/>
                <a:ea typeface="Calibri" panose="020F0502020204030204" pitchFamily="34" charset="0"/>
                <a:cs typeface="Helvetica" panose="020B0604020202020204" pitchFamily="34" charset="0"/>
              </a:rPr>
              <a:t>Identity is a core component to any modern measurement solution. It is the glue that </a:t>
            </a:r>
            <a:r>
              <a:rPr lang="en-US" dirty="0">
                <a:ea typeface="Calibri" panose="020F0502020204030204" pitchFamily="34" charset="0"/>
                <a:cs typeface="Helvetica" panose="020B0604020202020204" pitchFamily="34" charset="0"/>
              </a:rPr>
              <a:t>connects viewership data to audiences, engagement and </a:t>
            </a:r>
            <a:r>
              <a:rPr lang="en-US" sz="1800" dirty="0">
                <a:effectLst/>
                <a:ea typeface="Calibri" panose="020F0502020204030204" pitchFamily="34" charset="0"/>
                <a:cs typeface="Helvetica" panose="020B0604020202020204" pitchFamily="34" charset="0"/>
              </a:rPr>
              <a:t>outcomes. Enabling marketers to know who their audience is, and measure where and how many times they are exposed to their ads across media and devices.  </a:t>
            </a:r>
          </a:p>
        </p:txBody>
      </p:sp>
      <p:pic>
        <p:nvPicPr>
          <p:cNvPr id="8" name="Picture 7">
            <a:extLst>
              <a:ext uri="{FF2B5EF4-FFF2-40B4-BE49-F238E27FC236}">
                <a16:creationId xmlns:a16="http://schemas.microsoft.com/office/drawing/2014/main" id="{2DBABF66-6EBD-4BB0-777C-0A7D31006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2032469-34D4-67CC-405A-97A441CBB6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408093D4-7891-54E6-A8C3-910604F354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593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1CB4C9-A4E3-6006-2118-2102415384FC}"/>
              </a:ext>
            </a:extLst>
          </p:cNvPr>
          <p:cNvSpPr/>
          <p:nvPr/>
        </p:nvSpPr>
        <p:spPr>
          <a:xfrm>
            <a:off x="0" y="2125980"/>
            <a:ext cx="12192000" cy="47320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7CC4752-1CCC-10D1-3996-DF0BC9877035}"/>
              </a:ext>
            </a:extLst>
          </p:cNvPr>
          <p:cNvSpPr>
            <a:spLocks noGrp="1"/>
          </p:cNvSpPr>
          <p:nvPr>
            <p:ph type="title"/>
          </p:nvPr>
        </p:nvSpPr>
        <p:spPr>
          <a:xfrm>
            <a:off x="361329" y="631160"/>
            <a:ext cx="10339066" cy="589915"/>
          </a:xfrm>
        </p:spPr>
        <p:txBody>
          <a:bodyPr/>
          <a:lstStyle/>
          <a:p>
            <a:r>
              <a:rPr lang="en-US" sz="5400" dirty="0">
                <a:latin typeface="+mn-lt"/>
                <a:ea typeface="+mn-ea"/>
                <a:cs typeface="+mn-cs"/>
              </a:rPr>
              <a:t>Why is Identity Important</a:t>
            </a:r>
            <a:r>
              <a:rPr lang="en-US" sz="5400">
                <a:solidFill>
                  <a:srgbClr val="ED3C8D"/>
                </a:solidFill>
                <a:latin typeface="+mn-lt"/>
                <a:ea typeface="+mn-ea"/>
                <a:cs typeface="+mn-cs"/>
              </a:rPr>
              <a:t>?</a:t>
            </a:r>
          </a:p>
        </p:txBody>
      </p:sp>
      <p:pic>
        <p:nvPicPr>
          <p:cNvPr id="6" name="Picture 5">
            <a:extLst>
              <a:ext uri="{FF2B5EF4-FFF2-40B4-BE49-F238E27FC236}">
                <a16:creationId xmlns:a16="http://schemas.microsoft.com/office/drawing/2014/main" id="{548F9A76-4955-C7C9-A7B7-590A70BFDDD6}"/>
              </a:ext>
            </a:extLst>
          </p:cNvPr>
          <p:cNvPicPr>
            <a:picLocks noChangeAspect="1"/>
          </p:cNvPicPr>
          <p:nvPr/>
        </p:nvPicPr>
        <p:blipFill>
          <a:blip r:embed="rId3"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10751653" y="0"/>
            <a:ext cx="1433996" cy="834887"/>
          </a:xfrm>
          <a:prstGeom prst="rect">
            <a:avLst/>
          </a:prstGeom>
          <a:solidFill>
            <a:schemeClr val="bg1"/>
          </a:solidFill>
        </p:spPr>
      </p:pic>
      <p:sp>
        <p:nvSpPr>
          <p:cNvPr id="13" name="TextBox 12">
            <a:extLst>
              <a:ext uri="{FF2B5EF4-FFF2-40B4-BE49-F238E27FC236}">
                <a16:creationId xmlns:a16="http://schemas.microsoft.com/office/drawing/2014/main" id="{3357BBED-5AF3-B876-BDDF-F00744AC45BC}"/>
              </a:ext>
            </a:extLst>
          </p:cNvPr>
          <p:cNvSpPr txBox="1"/>
          <p:nvPr/>
        </p:nvSpPr>
        <p:spPr>
          <a:xfrm>
            <a:off x="4588034" y="3242286"/>
            <a:ext cx="3081572" cy="1015663"/>
          </a:xfrm>
          <a:prstGeom prst="rect">
            <a:avLst/>
          </a:prstGeom>
          <a:noFill/>
        </p:spPr>
        <p:txBody>
          <a:bodyPr wrap="square">
            <a:spAutoFit/>
          </a:bodyPr>
          <a:lstStyle/>
          <a:p>
            <a:pPr marR="0" lvl="0" algn="ctr">
              <a:spcBef>
                <a:spcPts val="0"/>
              </a:spcBef>
              <a:spcAft>
                <a:spcPts val="800"/>
              </a:spcAft>
            </a:pPr>
            <a:r>
              <a:rPr lang="en-US" sz="2000" dirty="0">
                <a:ea typeface="Calibri" panose="020F0502020204030204" pitchFamily="34" charset="0"/>
                <a:cs typeface="Helvetica" panose="020B0604020202020204" pitchFamily="34" charset="0"/>
              </a:rPr>
              <a:t>Can p</a:t>
            </a:r>
            <a:r>
              <a:rPr lang="en-US" sz="2000" dirty="0">
                <a:effectLst/>
                <a:ea typeface="Calibri" panose="020F0502020204030204" pitchFamily="34" charset="0"/>
                <a:cs typeface="Helvetica" panose="020B0604020202020204" pitchFamily="34" charset="0"/>
              </a:rPr>
              <a:t>rovide a singular view of your audience across platforms</a:t>
            </a:r>
          </a:p>
        </p:txBody>
      </p:sp>
      <p:sp>
        <p:nvSpPr>
          <p:cNvPr id="15" name="TextBox 14">
            <a:extLst>
              <a:ext uri="{FF2B5EF4-FFF2-40B4-BE49-F238E27FC236}">
                <a16:creationId xmlns:a16="http://schemas.microsoft.com/office/drawing/2014/main" id="{4C1BC5F4-0E06-B3F6-BFB4-0797176659E2}"/>
              </a:ext>
            </a:extLst>
          </p:cNvPr>
          <p:cNvSpPr txBox="1"/>
          <p:nvPr/>
        </p:nvSpPr>
        <p:spPr>
          <a:xfrm>
            <a:off x="6759595" y="5211148"/>
            <a:ext cx="3461604" cy="1015663"/>
          </a:xfrm>
          <a:prstGeom prst="rect">
            <a:avLst/>
          </a:prstGeom>
          <a:noFill/>
        </p:spPr>
        <p:txBody>
          <a:bodyPr wrap="square">
            <a:spAutoFit/>
          </a:bodyPr>
          <a:lstStyle/>
          <a:p>
            <a:pPr marR="0" lvl="0" algn="ctr">
              <a:spcBef>
                <a:spcPts val="0"/>
              </a:spcBef>
              <a:spcAft>
                <a:spcPts val="800"/>
              </a:spcAft>
            </a:pPr>
            <a:r>
              <a:rPr lang="en-US" sz="2000" dirty="0">
                <a:effectLst/>
                <a:ea typeface="Calibri" panose="020F0502020204030204" pitchFamily="34" charset="0"/>
                <a:cs typeface="Helvetica" panose="020B0604020202020204" pitchFamily="34" charset="0"/>
              </a:rPr>
              <a:t>Supports marketers in their efforts to deliver a seamless customer experience</a:t>
            </a:r>
          </a:p>
        </p:txBody>
      </p:sp>
      <p:sp>
        <p:nvSpPr>
          <p:cNvPr id="17" name="TextBox 16">
            <a:extLst>
              <a:ext uri="{FF2B5EF4-FFF2-40B4-BE49-F238E27FC236}">
                <a16:creationId xmlns:a16="http://schemas.microsoft.com/office/drawing/2014/main" id="{CF7F91B8-F93C-B4DF-5389-1973946936DE}"/>
              </a:ext>
            </a:extLst>
          </p:cNvPr>
          <p:cNvSpPr txBox="1"/>
          <p:nvPr/>
        </p:nvSpPr>
        <p:spPr>
          <a:xfrm>
            <a:off x="8330461" y="3242286"/>
            <a:ext cx="3461604" cy="1015663"/>
          </a:xfrm>
          <a:prstGeom prst="rect">
            <a:avLst/>
          </a:prstGeom>
          <a:noFill/>
        </p:spPr>
        <p:txBody>
          <a:bodyPr wrap="square">
            <a:spAutoFit/>
          </a:bodyPr>
          <a:lstStyle/>
          <a:p>
            <a:pPr marR="0" lvl="0" algn="ctr">
              <a:spcBef>
                <a:spcPts val="0"/>
              </a:spcBef>
              <a:spcAft>
                <a:spcPts val="800"/>
              </a:spcAft>
            </a:pPr>
            <a:r>
              <a:rPr lang="en-US" sz="2000" dirty="0">
                <a:ea typeface="Calibri" panose="020F0502020204030204" pitchFamily="34" charset="0"/>
                <a:cs typeface="Helvetica" panose="020B0604020202020204" pitchFamily="34" charset="0"/>
              </a:rPr>
              <a:t>Key element in generating insights &amp; intelligence</a:t>
            </a:r>
            <a:br>
              <a:rPr lang="en-US" sz="2000">
                <a:ea typeface="Calibri" panose="020F0502020204030204" pitchFamily="34" charset="0"/>
                <a:cs typeface="Helvetica" panose="020B0604020202020204" pitchFamily="34" charset="0"/>
              </a:rPr>
            </a:br>
            <a:r>
              <a:rPr lang="en-US" sz="2000" dirty="0">
                <a:ea typeface="Calibri" panose="020F0502020204030204" pitchFamily="34" charset="0"/>
                <a:cs typeface="Helvetica" panose="020B0604020202020204" pitchFamily="34" charset="0"/>
              </a:rPr>
              <a:t>about audiences</a:t>
            </a:r>
            <a:endParaRPr lang="en-US" sz="2000" dirty="0">
              <a:effectLst/>
              <a:ea typeface="Calibri" panose="020F050202020403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2DBABF66-6EBD-4BB0-777C-0A7D3100635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2032469-34D4-67CC-405A-97A441CBB6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408093D4-7891-54E6-A8C3-910604F354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3677C0FB-ECA1-A626-4458-580B798CFA70}"/>
              </a:ext>
            </a:extLst>
          </p:cNvPr>
          <p:cNvSpPr txBox="1"/>
          <p:nvPr/>
        </p:nvSpPr>
        <p:spPr>
          <a:xfrm>
            <a:off x="1440134" y="5211148"/>
            <a:ext cx="4821406" cy="1015663"/>
          </a:xfrm>
          <a:prstGeom prst="rect">
            <a:avLst/>
          </a:prstGeom>
          <a:noFill/>
        </p:spPr>
        <p:txBody>
          <a:bodyPr wrap="square">
            <a:spAutoFit/>
          </a:bodyPr>
          <a:lstStyle/>
          <a:p>
            <a:pPr marR="0" lvl="0" algn="ctr">
              <a:spcBef>
                <a:spcPts val="0"/>
              </a:spcBef>
              <a:spcAft>
                <a:spcPts val="800"/>
              </a:spcAft>
            </a:pPr>
            <a:r>
              <a:rPr lang="en-US" sz="2000" dirty="0">
                <a:ea typeface="Calibri" panose="020F0502020204030204" pitchFamily="34" charset="0"/>
                <a:cs typeface="Helvetica" panose="020B0604020202020204" pitchFamily="34" charset="0"/>
              </a:rPr>
              <a:t>Increases marketer’s ability to effectively and efficiently manage their campaigns from activation to measurement</a:t>
            </a:r>
            <a:endParaRPr lang="en-US" sz="2000" dirty="0">
              <a:effectLst/>
              <a:ea typeface="Calibri" panose="020F0502020204030204" pitchFamily="34" charset="0"/>
              <a:cs typeface="Helvetica" panose="020B0604020202020204" pitchFamily="34" charset="0"/>
            </a:endParaRPr>
          </a:p>
        </p:txBody>
      </p:sp>
      <p:pic>
        <p:nvPicPr>
          <p:cNvPr id="5" name="Graphic 4" descr="User outline">
            <a:extLst>
              <a:ext uri="{FF2B5EF4-FFF2-40B4-BE49-F238E27FC236}">
                <a16:creationId xmlns:a16="http://schemas.microsoft.com/office/drawing/2014/main" id="{D447F07A-07E1-1C2A-3509-E3821AB58B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4015" y="2280406"/>
            <a:ext cx="914400" cy="914400"/>
          </a:xfrm>
          <a:prstGeom prst="rect">
            <a:avLst/>
          </a:prstGeom>
        </p:spPr>
      </p:pic>
      <p:pic>
        <p:nvPicPr>
          <p:cNvPr id="14" name="Graphic 13" descr="Gears outline">
            <a:extLst>
              <a:ext uri="{FF2B5EF4-FFF2-40B4-BE49-F238E27FC236}">
                <a16:creationId xmlns:a16="http://schemas.microsoft.com/office/drawing/2014/main" id="{41C72ED6-C7A0-BE92-5DCA-D65A80D634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58282" y="4288860"/>
            <a:ext cx="914400" cy="914400"/>
          </a:xfrm>
          <a:prstGeom prst="rect">
            <a:avLst/>
          </a:prstGeom>
        </p:spPr>
      </p:pic>
      <p:pic>
        <p:nvPicPr>
          <p:cNvPr id="18" name="Graphic 17" descr="Target Audience outline">
            <a:extLst>
              <a:ext uri="{FF2B5EF4-FFF2-40B4-BE49-F238E27FC236}">
                <a16:creationId xmlns:a16="http://schemas.microsoft.com/office/drawing/2014/main" id="{D4825D36-2E22-039E-73FB-9C527CE45E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5321" y="2365001"/>
            <a:ext cx="914400" cy="914400"/>
          </a:xfrm>
          <a:prstGeom prst="rect">
            <a:avLst/>
          </a:prstGeom>
        </p:spPr>
      </p:pic>
      <p:pic>
        <p:nvPicPr>
          <p:cNvPr id="22" name="Graphic 21" descr="Rating outline">
            <a:extLst>
              <a:ext uri="{FF2B5EF4-FFF2-40B4-BE49-F238E27FC236}">
                <a16:creationId xmlns:a16="http://schemas.microsoft.com/office/drawing/2014/main" id="{977FF680-56E9-B56C-4FA9-71FFF812D5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9854" y="4375300"/>
            <a:ext cx="914400" cy="914400"/>
          </a:xfrm>
          <a:prstGeom prst="rect">
            <a:avLst/>
          </a:prstGeom>
        </p:spPr>
      </p:pic>
      <p:pic>
        <p:nvPicPr>
          <p:cNvPr id="24" name="Picture 23" descr="Icon&#10;&#10;Description automatically generated">
            <a:extLst>
              <a:ext uri="{FF2B5EF4-FFF2-40B4-BE49-F238E27FC236}">
                <a16:creationId xmlns:a16="http://schemas.microsoft.com/office/drawing/2014/main" id="{7407BACA-F9A1-E8E6-8B5B-E32AEE727AD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856908" y="2475785"/>
            <a:ext cx="745136" cy="745136"/>
          </a:xfrm>
          <a:prstGeom prst="rect">
            <a:avLst/>
          </a:prstGeom>
        </p:spPr>
      </p:pic>
      <p:sp>
        <p:nvSpPr>
          <p:cNvPr id="4" name="TextBox 3">
            <a:extLst>
              <a:ext uri="{FF2B5EF4-FFF2-40B4-BE49-F238E27FC236}">
                <a16:creationId xmlns:a16="http://schemas.microsoft.com/office/drawing/2014/main" id="{ED27B945-9FC7-4A0D-DA94-49875882C0FB}"/>
              </a:ext>
            </a:extLst>
          </p:cNvPr>
          <p:cNvSpPr txBox="1"/>
          <p:nvPr/>
        </p:nvSpPr>
        <p:spPr>
          <a:xfrm>
            <a:off x="609001" y="3242286"/>
            <a:ext cx="3081571" cy="707886"/>
          </a:xfrm>
          <a:prstGeom prst="rect">
            <a:avLst/>
          </a:prstGeom>
          <a:noFill/>
        </p:spPr>
        <p:txBody>
          <a:bodyPr wrap="square">
            <a:spAutoFit/>
          </a:bodyPr>
          <a:lstStyle/>
          <a:p>
            <a:pPr marR="0" lvl="0" algn="ctr">
              <a:spcBef>
                <a:spcPts val="0"/>
              </a:spcBef>
              <a:spcAft>
                <a:spcPts val="800"/>
              </a:spcAft>
            </a:pPr>
            <a:r>
              <a:rPr lang="en-US" sz="2000" dirty="0">
                <a:ea typeface="Calibri" panose="020F0502020204030204" pitchFamily="34" charset="0"/>
                <a:cs typeface="Helvetica" panose="020B0604020202020204" pitchFamily="34" charset="0"/>
              </a:rPr>
              <a:t>Ties ad exposure data to individuals or HHs</a:t>
            </a:r>
            <a:endParaRPr lang="en-US" sz="2000" dirty="0">
              <a:effectLst/>
              <a:ea typeface="Calibri" panose="020F0502020204030204" pitchFamily="34" charset="0"/>
              <a:cs typeface="Helvetica" panose="020B0604020202020204" pitchFamily="34" charset="0"/>
            </a:endParaRPr>
          </a:p>
        </p:txBody>
      </p:sp>
      <p:pic>
        <p:nvPicPr>
          <p:cNvPr id="20" name="Graphic 19" descr="Work from home Wi-Fi outline">
            <a:extLst>
              <a:ext uri="{FF2B5EF4-FFF2-40B4-BE49-F238E27FC236}">
                <a16:creationId xmlns:a16="http://schemas.microsoft.com/office/drawing/2014/main" id="{A58A6CC5-FD51-9725-6BD2-4B2D482D81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68308" y="2282222"/>
            <a:ext cx="914400" cy="914400"/>
          </a:xfrm>
          <a:prstGeom prst="rect">
            <a:avLst/>
          </a:prstGeom>
        </p:spPr>
      </p:pic>
      <p:pic>
        <p:nvPicPr>
          <p:cNvPr id="25" name="Graphic 24" descr="Connections outline">
            <a:extLst>
              <a:ext uri="{FF2B5EF4-FFF2-40B4-BE49-F238E27FC236}">
                <a16:creationId xmlns:a16="http://schemas.microsoft.com/office/drawing/2014/main" id="{3DDE0A85-9768-713A-1FE2-CC503EC8AB2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27812" y="2361414"/>
            <a:ext cx="914400" cy="914400"/>
          </a:xfrm>
          <a:prstGeom prst="rect">
            <a:avLst/>
          </a:prstGeom>
        </p:spPr>
      </p:pic>
    </p:spTree>
    <p:extLst>
      <p:ext uri="{BB962C8B-B14F-4D97-AF65-F5344CB8AC3E}">
        <p14:creationId xmlns:p14="http://schemas.microsoft.com/office/powerpoint/2010/main" val="246980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0D00B-3850-4CD8-A533-8983704FE188}"/>
              </a:ext>
            </a:extLst>
          </p:cNvPr>
          <p:cNvSpPr/>
          <p:nvPr/>
        </p:nvSpPr>
        <p:spPr>
          <a:xfrm>
            <a:off x="4787028" y="345519"/>
            <a:ext cx="7404972" cy="461665"/>
          </a:xfrm>
          <a:prstGeom prst="rect">
            <a:avLst/>
          </a:prstGeom>
        </p:spPr>
        <p:txBody>
          <a:bodyPr wrap="square">
            <a:spAutoFit/>
          </a:bodyPr>
          <a:lstStyle/>
          <a:p>
            <a:pPr lvl="0">
              <a:defRPr/>
            </a:pPr>
            <a:r>
              <a:rPr lang="en-US" sz="2400" b="1" dirty="0">
                <a:latin typeface="Helvetica"/>
              </a:rPr>
              <a:t>Common Identity Questions</a:t>
            </a:r>
          </a:p>
        </p:txBody>
      </p:sp>
      <p:sp>
        <p:nvSpPr>
          <p:cNvPr id="7" name="TextBox 6">
            <a:extLst>
              <a:ext uri="{FF2B5EF4-FFF2-40B4-BE49-F238E27FC236}">
                <a16:creationId xmlns:a16="http://schemas.microsoft.com/office/drawing/2014/main" id="{4FFE9C73-7487-F3A7-9EFA-1FA4642DC285}"/>
              </a:ext>
            </a:extLst>
          </p:cNvPr>
          <p:cNvSpPr txBox="1"/>
          <p:nvPr/>
        </p:nvSpPr>
        <p:spPr>
          <a:xfrm>
            <a:off x="5181883" y="1472596"/>
            <a:ext cx="6626088" cy="4247317"/>
          </a:xfrm>
          <a:prstGeom prst="rect">
            <a:avLst/>
          </a:prstGeom>
          <a:noFill/>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dirty="0"/>
              <a:t>What are the common types of identifiers? </a:t>
            </a:r>
          </a:p>
          <a:p>
            <a:endParaRPr lang="en-US" dirty="0"/>
          </a:p>
          <a:p>
            <a:endParaRPr lang="en-US" dirty="0"/>
          </a:p>
          <a:p>
            <a:pPr defTabSz="883768">
              <a:defRPr/>
            </a:pPr>
            <a:r>
              <a:rPr kumimoji="0" lang="en-US" sz="1800" b="0" i="0" u="none" strike="noStrike" kern="1200" cap="none" spc="0" normalizeH="0" baseline="0" noProof="0" dirty="0">
                <a:ln>
                  <a:noFill/>
                </a:ln>
                <a:solidFill>
                  <a:srgbClr val="1B1464"/>
                </a:solidFill>
                <a:effectLst/>
                <a:uLnTx/>
                <a:uFillTx/>
                <a:latin typeface="Helvetica-Light"/>
                <a:ea typeface="+mn-ea"/>
                <a:cs typeface="+mn-cs"/>
              </a:rPr>
              <a:t>What are identity graphs and identity resolutions</a:t>
            </a:r>
            <a:r>
              <a:rPr lang="en-US" dirty="0"/>
              <a:t>?</a:t>
            </a:r>
          </a:p>
          <a:p>
            <a:endParaRPr lang="en-US" dirty="0"/>
          </a:p>
          <a:p>
            <a:endParaRPr lang="en-US" dirty="0"/>
          </a:p>
          <a:p>
            <a:r>
              <a:rPr lang="en-US" sz="1800" dirty="0"/>
              <a:t>How should privacy be factored into identity solutions</a:t>
            </a:r>
            <a:r>
              <a:rPr lang="en-US" sz="1600" dirty="0"/>
              <a:t>?</a:t>
            </a:r>
            <a:endPar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endParaRPr>
          </a:p>
          <a:p>
            <a:r>
              <a:rPr lang="en-US" dirty="0"/>
              <a:t> </a:t>
            </a:r>
          </a:p>
          <a:p>
            <a:endParaRPr lang="en-US" dirty="0"/>
          </a:p>
          <a:p>
            <a:r>
              <a:rPr lang="en-US" sz="1800" dirty="0"/>
              <a:t>What are data clean rooms and what role do they play in measurement</a:t>
            </a:r>
            <a:r>
              <a:rPr lang="en-US" dirty="0"/>
              <a:t>? </a:t>
            </a:r>
          </a:p>
          <a:p>
            <a:endParaRPr lang="en-US" dirty="0"/>
          </a:p>
          <a:p>
            <a:endParaRPr lang="en-US" dirty="0"/>
          </a:p>
          <a:p>
            <a:r>
              <a:rPr lang="en-US" sz="1800" dirty="0"/>
              <a:t>What should I ask my advertising partners when it comes to identity?</a:t>
            </a:r>
            <a:endParaRPr lang="en-US" dirty="0"/>
          </a:p>
        </p:txBody>
      </p:sp>
      <p:sp>
        <p:nvSpPr>
          <p:cNvPr id="9" name="TextBox 8">
            <a:extLst>
              <a:ext uri="{FF2B5EF4-FFF2-40B4-BE49-F238E27FC236}">
                <a16:creationId xmlns:a16="http://schemas.microsoft.com/office/drawing/2014/main" id="{A9846E5E-E001-2B5F-9EF5-FA0E53376C55}"/>
              </a:ext>
            </a:extLst>
          </p:cNvPr>
          <p:cNvSpPr txBox="1"/>
          <p:nvPr/>
        </p:nvSpPr>
        <p:spPr>
          <a:xfrm>
            <a:off x="4751402" y="1292478"/>
            <a:ext cx="430481"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1</a:t>
            </a:r>
            <a:endParaRPr lang="en-US" dirty="0"/>
          </a:p>
        </p:txBody>
      </p:sp>
      <p:sp>
        <p:nvSpPr>
          <p:cNvPr id="11" name="TextBox 10">
            <a:extLst>
              <a:ext uri="{FF2B5EF4-FFF2-40B4-BE49-F238E27FC236}">
                <a16:creationId xmlns:a16="http://schemas.microsoft.com/office/drawing/2014/main" id="{BEA3495B-EA3D-A640-2D9B-05B47E364AB0}"/>
              </a:ext>
            </a:extLst>
          </p:cNvPr>
          <p:cNvSpPr txBox="1"/>
          <p:nvPr/>
        </p:nvSpPr>
        <p:spPr>
          <a:xfrm>
            <a:off x="4751402" y="2090355"/>
            <a:ext cx="477981"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2</a:t>
            </a:r>
            <a:endParaRPr lang="en-US" dirty="0"/>
          </a:p>
        </p:txBody>
      </p:sp>
      <p:sp>
        <p:nvSpPr>
          <p:cNvPr id="13" name="TextBox 12">
            <a:extLst>
              <a:ext uri="{FF2B5EF4-FFF2-40B4-BE49-F238E27FC236}">
                <a16:creationId xmlns:a16="http://schemas.microsoft.com/office/drawing/2014/main" id="{CB82B6F5-1CE9-43F0-4837-E25DDF2C376F}"/>
              </a:ext>
            </a:extLst>
          </p:cNvPr>
          <p:cNvSpPr txBox="1"/>
          <p:nvPr/>
        </p:nvSpPr>
        <p:spPr>
          <a:xfrm>
            <a:off x="4754062" y="2944083"/>
            <a:ext cx="442355"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3 </a:t>
            </a:r>
            <a:endParaRPr lang="en-US" dirty="0"/>
          </a:p>
        </p:txBody>
      </p:sp>
      <p:sp>
        <p:nvSpPr>
          <p:cNvPr id="14" name="TextBox 13">
            <a:extLst>
              <a:ext uri="{FF2B5EF4-FFF2-40B4-BE49-F238E27FC236}">
                <a16:creationId xmlns:a16="http://schemas.microsoft.com/office/drawing/2014/main" id="{0C080E1B-DC06-E830-40F7-F7C49FFA82E2}"/>
              </a:ext>
            </a:extLst>
          </p:cNvPr>
          <p:cNvSpPr txBox="1"/>
          <p:nvPr/>
        </p:nvSpPr>
        <p:spPr>
          <a:xfrm>
            <a:off x="4761399" y="3870850"/>
            <a:ext cx="442355" cy="707886"/>
          </a:xfrm>
          <a:prstGeom prst="rect">
            <a:avLst/>
          </a:prstGeom>
          <a:noFill/>
        </p:spPr>
        <p:txBody>
          <a:bodyPr wrap="square">
            <a:spAutoFit/>
          </a:bodyPr>
          <a:lstStyle/>
          <a:p>
            <a:r>
              <a:rPr lang="en-US" sz="4000" b="1" dirty="0">
                <a:solidFill>
                  <a:srgbClr val="ED3C8D"/>
                </a:solidFill>
                <a:latin typeface="Helvetica" pitchFamily="2" charset="0"/>
              </a:rPr>
              <a:t>4</a:t>
            </a: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 </a:t>
            </a:r>
            <a:endParaRPr lang="en-US" dirty="0"/>
          </a:p>
        </p:txBody>
      </p:sp>
      <p:sp>
        <p:nvSpPr>
          <p:cNvPr id="15" name="TextBox 14">
            <a:extLst>
              <a:ext uri="{FF2B5EF4-FFF2-40B4-BE49-F238E27FC236}">
                <a16:creationId xmlns:a16="http://schemas.microsoft.com/office/drawing/2014/main" id="{CF6E432F-58C9-E7AA-EA2E-885D34200416}"/>
              </a:ext>
            </a:extLst>
          </p:cNvPr>
          <p:cNvSpPr txBox="1"/>
          <p:nvPr/>
        </p:nvSpPr>
        <p:spPr>
          <a:xfrm>
            <a:off x="4766956" y="4965989"/>
            <a:ext cx="442355" cy="707886"/>
          </a:xfrm>
          <a:prstGeom prst="rect">
            <a:avLst/>
          </a:prstGeom>
          <a:noFill/>
        </p:spPr>
        <p:txBody>
          <a:bodyPr wrap="square">
            <a:spAutoFit/>
          </a:bodyPr>
          <a:lstStyle/>
          <a:p>
            <a:r>
              <a:rPr lang="en-US" sz="4000" b="1" dirty="0">
                <a:solidFill>
                  <a:srgbClr val="ED3C8D"/>
                </a:solidFill>
                <a:latin typeface="Helvetica" pitchFamily="2" charset="0"/>
              </a:rPr>
              <a:t>5</a:t>
            </a: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 </a:t>
            </a:r>
            <a:endParaRPr lang="en-US" dirty="0"/>
          </a:p>
        </p:txBody>
      </p:sp>
      <p:pic>
        <p:nvPicPr>
          <p:cNvPr id="5" name="Picture 4" descr="A picture containing invertebrate, worm&#10;&#10;Description automatically generated">
            <a:extLst>
              <a:ext uri="{FF2B5EF4-FFF2-40B4-BE49-F238E27FC236}">
                <a16:creationId xmlns:a16="http://schemas.microsoft.com/office/drawing/2014/main" id="{F17974EE-4FDD-D50C-2020-54392FB1E2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flipH="1">
            <a:off x="-1096528" y="1096523"/>
            <a:ext cx="6858002" cy="4664950"/>
          </a:xfrm>
          <a:prstGeom prst="rect">
            <a:avLst/>
          </a:prstGeom>
        </p:spPr>
      </p:pic>
      <p:pic>
        <p:nvPicPr>
          <p:cNvPr id="3" name="Picture 2">
            <a:extLst>
              <a:ext uri="{FF2B5EF4-FFF2-40B4-BE49-F238E27FC236}">
                <a16:creationId xmlns:a16="http://schemas.microsoft.com/office/drawing/2014/main" id="{9DA38221-C4CC-FDCB-1199-3600F0B78C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DC087488-784C-A022-01E8-7FA376B62E1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2FD6FF20-ED91-8DFE-9F4B-90A873EE275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3982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p:nvPr/>
        </p:nvSpPr>
        <p:spPr>
          <a:xfrm>
            <a:off x="0" y="1459715"/>
            <a:ext cx="12192000" cy="540181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18CB64C-E993-6C91-8E7F-0953B993C72F}"/>
              </a:ext>
            </a:extLst>
          </p:cNvPr>
          <p:cNvSpPr/>
          <p:nvPr/>
        </p:nvSpPr>
        <p:spPr>
          <a:xfrm>
            <a:off x="634468" y="514775"/>
            <a:ext cx="9341688" cy="584775"/>
          </a:xfrm>
          <a:prstGeom prst="rect">
            <a:avLst/>
          </a:prstGeom>
        </p:spPr>
        <p:txBody>
          <a:bodyPr wrap="square">
            <a:spAutoFit/>
          </a:bodyPr>
          <a:lstStyle/>
          <a:p>
            <a:pPr>
              <a:defRPr/>
            </a:pPr>
            <a:r>
              <a:rPr lang="en-US" sz="3200" dirty="0"/>
              <a:t>What are the common types of identifiers</a:t>
            </a:r>
            <a:r>
              <a:rPr lang="en-US" sz="3200" dirty="0">
                <a:solidFill>
                  <a:srgbClr val="ED3C8D"/>
                </a:solidFill>
              </a:rPr>
              <a:t>?</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67AED8F1-C126-00B0-C152-51C70AA3BC92}"/>
              </a:ext>
            </a:extLst>
          </p:cNvPr>
          <p:cNvSpPr/>
          <p:nvPr/>
        </p:nvSpPr>
        <p:spPr>
          <a:xfrm>
            <a:off x="-21517" y="1467336"/>
            <a:ext cx="4907280" cy="540181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C1D82DF0-D103-B412-621D-83F62724E84C}"/>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1</a:t>
            </a:r>
          </a:p>
        </p:txBody>
      </p:sp>
      <p:sp>
        <p:nvSpPr>
          <p:cNvPr id="4" name="TextBox 3">
            <a:extLst>
              <a:ext uri="{FF2B5EF4-FFF2-40B4-BE49-F238E27FC236}">
                <a16:creationId xmlns:a16="http://schemas.microsoft.com/office/drawing/2014/main" id="{2A970755-4B2C-96B3-13B9-A47871E2F9A5}"/>
              </a:ext>
            </a:extLst>
          </p:cNvPr>
          <p:cNvSpPr txBox="1"/>
          <p:nvPr/>
        </p:nvSpPr>
        <p:spPr>
          <a:xfrm>
            <a:off x="1925057" y="3557521"/>
            <a:ext cx="2980318" cy="2631490"/>
          </a:xfrm>
          <a:prstGeom prst="rect">
            <a:avLst/>
          </a:prstGeom>
          <a:noFill/>
        </p:spPr>
        <p:txBody>
          <a:bodyPr wrap="square">
            <a:spAutoFit/>
          </a:bodyPr>
          <a:lstStyle/>
          <a:p>
            <a:pPr lvl="1" fontAlgn="base"/>
            <a:r>
              <a:rPr lang="en-US" sz="1600" b="1" u="sng" dirty="0">
                <a:solidFill>
                  <a:srgbClr val="ED3C8D"/>
                </a:solidFill>
              </a:rPr>
              <a:t>Digital Identifiers</a:t>
            </a:r>
            <a:br>
              <a:rPr lang="en-US" sz="1600" b="1" u="sng" dirty="0">
                <a:solidFill>
                  <a:srgbClr val="ED3C8D"/>
                </a:solidFill>
              </a:rPr>
            </a:br>
            <a:endParaRPr lang="en-US" sz="300" b="1" u="sng" dirty="0">
              <a:solidFill>
                <a:srgbClr val="ED3C8D"/>
              </a:solidFill>
            </a:endParaRPr>
          </a:p>
          <a:p>
            <a:pPr marL="685800" lvl="1" indent="-228600" fontAlgn="base">
              <a:buFont typeface="Wingdings" pitchFamily="2" charset="2"/>
              <a:buChar char=""/>
            </a:pPr>
            <a:r>
              <a:rPr lang="en-US" sz="1600" dirty="0">
                <a:solidFill>
                  <a:schemeClr val="bg1"/>
                </a:solidFill>
              </a:rPr>
              <a:t>IP address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Device ID</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1</a:t>
            </a:r>
            <a:r>
              <a:rPr lang="en-US" sz="1600" baseline="30000" dirty="0">
                <a:solidFill>
                  <a:schemeClr val="bg1"/>
                </a:solidFill>
              </a:rPr>
              <a:t>st</a:t>
            </a:r>
            <a:r>
              <a:rPr lang="en-US" sz="1600" dirty="0">
                <a:solidFill>
                  <a:schemeClr val="bg1"/>
                </a:solidFill>
              </a:rPr>
              <a:t> Party Cookies</a:t>
            </a:r>
          </a:p>
          <a:p>
            <a:pPr marL="685800" lvl="1" indent="-228600" fontAlgn="base">
              <a:buFont typeface="Wingdings" pitchFamily="2" charset="2"/>
              <a:buChar char=""/>
            </a:pP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Mobile IDs (MAIDs)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Customer / Loyalty IDs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Social Identities /  Handles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App login</a:t>
            </a:r>
          </a:p>
        </p:txBody>
      </p:sp>
      <p:sp>
        <p:nvSpPr>
          <p:cNvPr id="5" name="TextBox 4">
            <a:extLst>
              <a:ext uri="{FF2B5EF4-FFF2-40B4-BE49-F238E27FC236}">
                <a16:creationId xmlns:a16="http://schemas.microsoft.com/office/drawing/2014/main" id="{071C1C73-D52F-CFFA-DCB9-BE10FCA800D4}"/>
              </a:ext>
            </a:extLst>
          </p:cNvPr>
          <p:cNvSpPr txBox="1"/>
          <p:nvPr/>
        </p:nvSpPr>
        <p:spPr>
          <a:xfrm>
            <a:off x="-371765" y="3562385"/>
            <a:ext cx="2609930" cy="2923877"/>
          </a:xfrm>
          <a:prstGeom prst="rect">
            <a:avLst/>
          </a:prstGeom>
          <a:noFill/>
        </p:spPr>
        <p:txBody>
          <a:bodyPr wrap="square">
            <a:spAutoFit/>
          </a:bodyPr>
          <a:lstStyle/>
          <a:p>
            <a:pPr lvl="1" fontAlgn="base"/>
            <a:r>
              <a:rPr lang="en-US" sz="1600" b="1" u="sng" dirty="0">
                <a:solidFill>
                  <a:srgbClr val="ED3C8D"/>
                </a:solidFill>
              </a:rPr>
              <a:t>Personal Identifiers</a:t>
            </a:r>
            <a:br>
              <a:rPr lang="en-US" sz="1600" b="1" u="sng" dirty="0">
                <a:solidFill>
                  <a:srgbClr val="ED3C8D"/>
                </a:solidFill>
              </a:rPr>
            </a:br>
            <a:endParaRPr lang="en-US" sz="300" b="1" u="sng" dirty="0">
              <a:solidFill>
                <a:srgbClr val="ED3C8D"/>
              </a:solidFill>
            </a:endParaRPr>
          </a:p>
          <a:p>
            <a:pPr marL="685800" lvl="1" indent="-228600" fontAlgn="base">
              <a:buFont typeface="Wingdings" pitchFamily="2" charset="2"/>
              <a:buChar char=""/>
            </a:pPr>
            <a:r>
              <a:rPr lang="en-US" sz="1600" dirty="0">
                <a:solidFill>
                  <a:schemeClr val="bg1"/>
                </a:solidFill>
              </a:rPr>
              <a:t>Name</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Address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Email Address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Phone Number</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Date of Birth</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Demographics</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Voter Registration</a:t>
            </a:r>
            <a:br>
              <a:rPr lang="en-US" sz="1600" dirty="0">
                <a:solidFill>
                  <a:schemeClr val="bg1"/>
                </a:solidFill>
              </a:rPr>
            </a:br>
            <a:endParaRPr lang="en-US" sz="300" dirty="0">
              <a:solidFill>
                <a:schemeClr val="bg1"/>
              </a:solidFill>
            </a:endParaRPr>
          </a:p>
          <a:p>
            <a:pPr marL="685800" lvl="1" indent="-228600" fontAlgn="base">
              <a:buFont typeface="Wingdings" pitchFamily="2" charset="2"/>
              <a:buChar char=""/>
            </a:pPr>
            <a:r>
              <a:rPr lang="en-US" sz="1600" dirty="0">
                <a:solidFill>
                  <a:schemeClr val="bg1"/>
                </a:solidFill>
              </a:rPr>
              <a:t>Motor Vehicle Records</a:t>
            </a:r>
          </a:p>
        </p:txBody>
      </p:sp>
      <p:sp>
        <p:nvSpPr>
          <p:cNvPr id="9" name="TextBox 8">
            <a:extLst>
              <a:ext uri="{FF2B5EF4-FFF2-40B4-BE49-F238E27FC236}">
                <a16:creationId xmlns:a16="http://schemas.microsoft.com/office/drawing/2014/main" id="{8A0ABDE0-95C1-7F90-2BF0-1B4E463EEA77}"/>
              </a:ext>
            </a:extLst>
          </p:cNvPr>
          <p:cNvSpPr txBox="1"/>
          <p:nvPr/>
        </p:nvSpPr>
        <p:spPr>
          <a:xfrm>
            <a:off x="5078621" y="4160622"/>
            <a:ext cx="2163204" cy="923330"/>
          </a:xfrm>
          <a:prstGeom prst="rect">
            <a:avLst/>
          </a:prstGeom>
          <a:noFill/>
        </p:spPr>
        <p:txBody>
          <a:bodyPr wrap="square">
            <a:spAutoFit/>
          </a:bodyPr>
          <a:lstStyle/>
          <a:p>
            <a:pPr algn="ctr"/>
            <a:r>
              <a:rPr lang="en-US" b="1" u="sng" dirty="0">
                <a:solidFill>
                  <a:srgbClr val="ED3C8D"/>
                </a:solidFill>
                <a:ea typeface="Times New Roman" panose="02020603050405020304" pitchFamily="18" charset="0"/>
              </a:rPr>
              <a:t>Exposure</a:t>
            </a:r>
          </a:p>
          <a:p>
            <a:pPr algn="ctr"/>
            <a:r>
              <a:rPr lang="en-US" b="1" dirty="0">
                <a:solidFill>
                  <a:srgbClr val="1B1464"/>
                </a:solidFill>
                <a:ea typeface="Times New Roman" panose="02020603050405020304" pitchFamily="18" charset="0"/>
              </a:rPr>
              <a:t>Who</a:t>
            </a:r>
            <a:r>
              <a:rPr lang="en-US" dirty="0">
                <a:ea typeface="Times New Roman" panose="02020603050405020304" pitchFamily="18" charset="0"/>
              </a:rPr>
              <a:t> was exposed to your ad</a:t>
            </a:r>
            <a:endParaRPr lang="en-US" dirty="0"/>
          </a:p>
        </p:txBody>
      </p:sp>
      <p:sp>
        <p:nvSpPr>
          <p:cNvPr id="16" name="TextBox 15">
            <a:extLst>
              <a:ext uri="{FF2B5EF4-FFF2-40B4-BE49-F238E27FC236}">
                <a16:creationId xmlns:a16="http://schemas.microsoft.com/office/drawing/2014/main" id="{D5FB3493-5E31-C18C-148A-DC04F0D91AEB}"/>
              </a:ext>
            </a:extLst>
          </p:cNvPr>
          <p:cNvSpPr txBox="1"/>
          <p:nvPr/>
        </p:nvSpPr>
        <p:spPr>
          <a:xfrm>
            <a:off x="7470328" y="4156318"/>
            <a:ext cx="2027256" cy="1477328"/>
          </a:xfrm>
          <a:prstGeom prst="rect">
            <a:avLst/>
          </a:prstGeom>
          <a:noFill/>
        </p:spPr>
        <p:txBody>
          <a:bodyPr wrap="square">
            <a:spAutoFit/>
          </a:bodyPr>
          <a:lstStyle/>
          <a:p>
            <a:pPr algn="ctr"/>
            <a:r>
              <a:rPr lang="en-US" b="1" u="sng" dirty="0">
                <a:solidFill>
                  <a:srgbClr val="ED3C8D"/>
                </a:solidFill>
                <a:ea typeface="Times New Roman" panose="02020603050405020304" pitchFamily="18" charset="0"/>
              </a:rPr>
              <a:t>Device</a:t>
            </a:r>
          </a:p>
          <a:p>
            <a:pPr algn="ctr"/>
            <a:r>
              <a:rPr lang="en-US" b="1" dirty="0">
                <a:solidFill>
                  <a:srgbClr val="1B1464"/>
                </a:solidFill>
                <a:ea typeface="Times New Roman" panose="02020603050405020304" pitchFamily="18" charset="0"/>
              </a:rPr>
              <a:t>Where</a:t>
            </a:r>
            <a:r>
              <a:rPr lang="en-US" dirty="0">
                <a:ea typeface="Times New Roman" panose="02020603050405020304" pitchFamily="18" charset="0"/>
              </a:rPr>
              <a:t> audiences were exposed to your ad across platforms</a:t>
            </a:r>
            <a:endParaRPr lang="en-US" dirty="0"/>
          </a:p>
        </p:txBody>
      </p:sp>
      <p:sp>
        <p:nvSpPr>
          <p:cNvPr id="30" name="TextBox 29">
            <a:extLst>
              <a:ext uri="{FF2B5EF4-FFF2-40B4-BE49-F238E27FC236}">
                <a16:creationId xmlns:a16="http://schemas.microsoft.com/office/drawing/2014/main" id="{2B19E512-DC5C-A864-C84C-D4FBBBA75025}"/>
              </a:ext>
            </a:extLst>
          </p:cNvPr>
          <p:cNvSpPr txBox="1"/>
          <p:nvPr/>
        </p:nvSpPr>
        <p:spPr>
          <a:xfrm>
            <a:off x="9690442" y="4171340"/>
            <a:ext cx="2370007" cy="1200329"/>
          </a:xfrm>
          <a:prstGeom prst="rect">
            <a:avLst/>
          </a:prstGeom>
          <a:noFill/>
        </p:spPr>
        <p:txBody>
          <a:bodyPr wrap="square">
            <a:spAutoFit/>
          </a:bodyPr>
          <a:lstStyle/>
          <a:p>
            <a:pPr algn="ctr"/>
            <a:r>
              <a:rPr lang="en-US" b="1" u="sng" dirty="0">
                <a:solidFill>
                  <a:srgbClr val="ED3C8D"/>
                </a:solidFill>
                <a:ea typeface="Times New Roman" panose="02020603050405020304" pitchFamily="18" charset="0"/>
              </a:rPr>
              <a:t>Outcomes</a:t>
            </a:r>
          </a:p>
          <a:p>
            <a:pPr algn="ctr"/>
            <a:r>
              <a:rPr lang="en-US" b="1" dirty="0">
                <a:solidFill>
                  <a:srgbClr val="1B1464"/>
                </a:solidFill>
                <a:ea typeface="Times New Roman" panose="02020603050405020304" pitchFamily="18" charset="0"/>
              </a:rPr>
              <a:t>What</a:t>
            </a:r>
            <a:r>
              <a:rPr lang="en-US" b="1" dirty="0">
                <a:ea typeface="Times New Roman" panose="02020603050405020304" pitchFamily="18" charset="0"/>
              </a:rPr>
              <a:t> </a:t>
            </a:r>
            <a:r>
              <a:rPr lang="en-US" dirty="0">
                <a:ea typeface="Times New Roman" panose="02020603050405020304" pitchFamily="18" charset="0"/>
              </a:rPr>
              <a:t>audiences did after being exposed to your ad</a:t>
            </a:r>
            <a:endParaRPr lang="en-US" dirty="0"/>
          </a:p>
        </p:txBody>
      </p:sp>
      <p:pic>
        <p:nvPicPr>
          <p:cNvPr id="34" name="Graphic 33" descr="Shopping cart outline">
            <a:extLst>
              <a:ext uri="{FF2B5EF4-FFF2-40B4-BE49-F238E27FC236}">
                <a16:creationId xmlns:a16="http://schemas.microsoft.com/office/drawing/2014/main" id="{449D3FBA-D694-649E-40C8-563FE3CCBF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8246" y="3224989"/>
            <a:ext cx="914400" cy="914400"/>
          </a:xfrm>
          <a:prstGeom prst="rect">
            <a:avLst/>
          </a:prstGeom>
        </p:spPr>
      </p:pic>
      <p:pic>
        <p:nvPicPr>
          <p:cNvPr id="45" name="Graphic 44" descr="User outline">
            <a:extLst>
              <a:ext uri="{FF2B5EF4-FFF2-40B4-BE49-F238E27FC236}">
                <a16:creationId xmlns:a16="http://schemas.microsoft.com/office/drawing/2014/main" id="{CA824A20-8707-BB55-8414-2E0C18B89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03023" y="3241918"/>
            <a:ext cx="914400" cy="914400"/>
          </a:xfrm>
          <a:prstGeom prst="rect">
            <a:avLst/>
          </a:prstGeom>
        </p:spPr>
      </p:pic>
      <p:pic>
        <p:nvPicPr>
          <p:cNvPr id="46" name="Picture 45" descr="Icon&#10;&#10;Description automatically generated">
            <a:extLst>
              <a:ext uri="{FF2B5EF4-FFF2-40B4-BE49-F238E27FC236}">
                <a16:creationId xmlns:a16="http://schemas.microsoft.com/office/drawing/2014/main" id="{4EA19261-8A2E-D8FC-154F-2AFB9FE51F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111389" y="3350732"/>
            <a:ext cx="745136" cy="745136"/>
          </a:xfrm>
          <a:prstGeom prst="rect">
            <a:avLst/>
          </a:prstGeom>
          <a:ln>
            <a:noFill/>
          </a:ln>
        </p:spPr>
      </p:pic>
      <p:sp>
        <p:nvSpPr>
          <p:cNvPr id="7" name="TextBox 6">
            <a:extLst>
              <a:ext uri="{FF2B5EF4-FFF2-40B4-BE49-F238E27FC236}">
                <a16:creationId xmlns:a16="http://schemas.microsoft.com/office/drawing/2014/main" id="{598CBEF0-2F18-C6D6-3320-3F8D9705A366}"/>
              </a:ext>
            </a:extLst>
          </p:cNvPr>
          <p:cNvSpPr txBox="1"/>
          <p:nvPr/>
        </p:nvSpPr>
        <p:spPr>
          <a:xfrm>
            <a:off x="5167316" y="1960880"/>
            <a:ext cx="6633280" cy="923330"/>
          </a:xfrm>
          <a:prstGeom prst="rect">
            <a:avLst/>
          </a:prstGeom>
          <a:noFill/>
        </p:spPr>
        <p:txBody>
          <a:bodyPr wrap="square" rtlCol="0">
            <a:spAutoFit/>
          </a:bodyPr>
          <a:lstStyle/>
          <a:p>
            <a:pPr algn="ctr"/>
            <a:r>
              <a:rPr lang="en-US" dirty="0"/>
              <a:t>Identifiers enable marketers to achieve a </a:t>
            </a:r>
            <a:r>
              <a:rPr lang="en-US" dirty="0">
                <a:solidFill>
                  <a:srgbClr val="ED3C8D"/>
                </a:solidFill>
              </a:rPr>
              <a:t>comprehensive, consistent, and privacy compliant </a:t>
            </a:r>
            <a:r>
              <a:rPr lang="en-US" dirty="0"/>
              <a:t>view of audiences throughout the customer journey</a:t>
            </a:r>
          </a:p>
        </p:txBody>
      </p:sp>
      <p:sp>
        <p:nvSpPr>
          <p:cNvPr id="11" name="TextBox 10">
            <a:extLst>
              <a:ext uri="{FF2B5EF4-FFF2-40B4-BE49-F238E27FC236}">
                <a16:creationId xmlns:a16="http://schemas.microsoft.com/office/drawing/2014/main" id="{1D39DB3D-E323-7F26-F732-55B28819BC01}"/>
              </a:ext>
            </a:extLst>
          </p:cNvPr>
          <p:cNvSpPr txBox="1"/>
          <p:nvPr/>
        </p:nvSpPr>
        <p:spPr>
          <a:xfrm>
            <a:off x="-96660" y="3158215"/>
            <a:ext cx="4907280" cy="338554"/>
          </a:xfrm>
          <a:prstGeom prst="rect">
            <a:avLst/>
          </a:prstGeom>
          <a:noFill/>
        </p:spPr>
        <p:txBody>
          <a:bodyPr wrap="square" rtlCol="0">
            <a:spAutoFit/>
          </a:bodyPr>
          <a:lstStyle/>
          <a:p>
            <a:pPr algn="ctr"/>
            <a:r>
              <a:rPr lang="en-US" sz="1600" b="1" dirty="0">
                <a:solidFill>
                  <a:srgbClr val="ED3C8D"/>
                </a:solidFill>
              </a:rPr>
              <a:t>Identifiers can range from, but are not limited to:</a:t>
            </a:r>
          </a:p>
        </p:txBody>
      </p:sp>
      <p:sp>
        <p:nvSpPr>
          <p:cNvPr id="12" name="TextBox 11">
            <a:extLst>
              <a:ext uri="{FF2B5EF4-FFF2-40B4-BE49-F238E27FC236}">
                <a16:creationId xmlns:a16="http://schemas.microsoft.com/office/drawing/2014/main" id="{A4F08E51-D988-5E04-FCD9-BF55902BB218}"/>
              </a:ext>
            </a:extLst>
          </p:cNvPr>
          <p:cNvSpPr txBox="1"/>
          <p:nvPr/>
        </p:nvSpPr>
        <p:spPr>
          <a:xfrm>
            <a:off x="183913" y="1709202"/>
            <a:ext cx="4907280" cy="400110"/>
          </a:xfrm>
          <a:prstGeom prst="rect">
            <a:avLst/>
          </a:prstGeom>
          <a:noFill/>
        </p:spPr>
        <p:txBody>
          <a:bodyPr wrap="square" rtlCol="0">
            <a:spAutoFit/>
          </a:bodyPr>
          <a:lstStyle/>
          <a:p>
            <a:r>
              <a:rPr lang="en-US" sz="2000" b="1" u="sng" dirty="0">
                <a:solidFill>
                  <a:srgbClr val="ED3C8D"/>
                </a:solidFill>
              </a:rPr>
              <a:t>Identifiers / Identity Signals</a:t>
            </a:r>
          </a:p>
        </p:txBody>
      </p:sp>
      <p:sp>
        <p:nvSpPr>
          <p:cNvPr id="13" name="TextBox 12">
            <a:extLst>
              <a:ext uri="{FF2B5EF4-FFF2-40B4-BE49-F238E27FC236}">
                <a16:creationId xmlns:a16="http://schemas.microsoft.com/office/drawing/2014/main" id="{F3CFF07B-88BC-D317-0342-6FE8FEE267F7}"/>
              </a:ext>
            </a:extLst>
          </p:cNvPr>
          <p:cNvSpPr txBox="1"/>
          <p:nvPr/>
        </p:nvSpPr>
        <p:spPr>
          <a:xfrm>
            <a:off x="252883" y="2116178"/>
            <a:ext cx="3835939" cy="646331"/>
          </a:xfrm>
          <a:prstGeom prst="rect">
            <a:avLst/>
          </a:prstGeom>
          <a:noFill/>
        </p:spPr>
        <p:txBody>
          <a:bodyPr wrap="square" rtlCol="0">
            <a:spAutoFit/>
          </a:bodyPr>
          <a:lstStyle/>
          <a:p>
            <a:r>
              <a:rPr lang="en-US" dirty="0">
                <a:solidFill>
                  <a:schemeClr val="bg1"/>
                </a:solidFill>
              </a:rPr>
              <a:t>What is known about the consumer at the HH or person level</a:t>
            </a:r>
          </a:p>
        </p:txBody>
      </p:sp>
      <p:sp>
        <p:nvSpPr>
          <p:cNvPr id="14" name="Isosceles Triangle 6">
            <a:extLst>
              <a:ext uri="{FF2B5EF4-FFF2-40B4-BE49-F238E27FC236}">
                <a16:creationId xmlns:a16="http://schemas.microsoft.com/office/drawing/2014/main" id="{D9176ADC-21F3-38E1-7262-E4D9F7F3829C}"/>
              </a:ext>
            </a:extLst>
          </p:cNvPr>
          <p:cNvSpPr/>
          <p:nvPr/>
        </p:nvSpPr>
        <p:spPr>
          <a:xfrm rot="5400000">
            <a:off x="172878" y="3947483"/>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15" name="Isosceles Triangle 6">
            <a:extLst>
              <a:ext uri="{FF2B5EF4-FFF2-40B4-BE49-F238E27FC236}">
                <a16:creationId xmlns:a16="http://schemas.microsoft.com/office/drawing/2014/main" id="{5745843E-234A-FFC2-102F-3C00BE4C30BC}"/>
              </a:ext>
            </a:extLst>
          </p:cNvPr>
          <p:cNvSpPr/>
          <p:nvPr/>
        </p:nvSpPr>
        <p:spPr>
          <a:xfrm rot="5400000">
            <a:off x="172878" y="4235030"/>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17" name="Isosceles Triangle 6">
            <a:extLst>
              <a:ext uri="{FF2B5EF4-FFF2-40B4-BE49-F238E27FC236}">
                <a16:creationId xmlns:a16="http://schemas.microsoft.com/office/drawing/2014/main" id="{C934DCA5-8C1D-D905-B5B5-530B40FDB30C}"/>
              </a:ext>
            </a:extLst>
          </p:cNvPr>
          <p:cNvSpPr/>
          <p:nvPr/>
        </p:nvSpPr>
        <p:spPr>
          <a:xfrm rot="5400000">
            <a:off x="172878" y="4525752"/>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18" name="Isosceles Triangle 6">
            <a:extLst>
              <a:ext uri="{FF2B5EF4-FFF2-40B4-BE49-F238E27FC236}">
                <a16:creationId xmlns:a16="http://schemas.microsoft.com/office/drawing/2014/main" id="{98E65EBF-49F3-1C76-08C7-0A9A4188A053}"/>
              </a:ext>
            </a:extLst>
          </p:cNvPr>
          <p:cNvSpPr/>
          <p:nvPr/>
        </p:nvSpPr>
        <p:spPr>
          <a:xfrm rot="5400000">
            <a:off x="172878" y="4803955"/>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19" name="Isosceles Triangle 6">
            <a:extLst>
              <a:ext uri="{FF2B5EF4-FFF2-40B4-BE49-F238E27FC236}">
                <a16:creationId xmlns:a16="http://schemas.microsoft.com/office/drawing/2014/main" id="{753D4061-1FB8-2C46-CFE4-0E05F9858933}"/>
              </a:ext>
            </a:extLst>
          </p:cNvPr>
          <p:cNvSpPr/>
          <p:nvPr/>
        </p:nvSpPr>
        <p:spPr>
          <a:xfrm rot="5400000">
            <a:off x="172878" y="5102298"/>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21" name="Isosceles Triangle 6">
            <a:extLst>
              <a:ext uri="{FF2B5EF4-FFF2-40B4-BE49-F238E27FC236}">
                <a16:creationId xmlns:a16="http://schemas.microsoft.com/office/drawing/2014/main" id="{ABE952AE-E6D9-2C0D-2500-FF216213EC2B}"/>
              </a:ext>
            </a:extLst>
          </p:cNvPr>
          <p:cNvSpPr/>
          <p:nvPr/>
        </p:nvSpPr>
        <p:spPr>
          <a:xfrm rot="5400000">
            <a:off x="172878" y="5393020"/>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22" name="Isosceles Triangle 6">
            <a:extLst>
              <a:ext uri="{FF2B5EF4-FFF2-40B4-BE49-F238E27FC236}">
                <a16:creationId xmlns:a16="http://schemas.microsoft.com/office/drawing/2014/main" id="{A4109DA2-40B6-0A1A-62EA-F3DA1D918F30}"/>
              </a:ext>
            </a:extLst>
          </p:cNvPr>
          <p:cNvSpPr/>
          <p:nvPr/>
        </p:nvSpPr>
        <p:spPr>
          <a:xfrm rot="5400000">
            <a:off x="172878" y="5682781"/>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23" name="Isosceles Triangle 6">
            <a:extLst>
              <a:ext uri="{FF2B5EF4-FFF2-40B4-BE49-F238E27FC236}">
                <a16:creationId xmlns:a16="http://schemas.microsoft.com/office/drawing/2014/main" id="{B4D84D5F-B647-F7BB-CB07-AC4C24A21A09}"/>
              </a:ext>
            </a:extLst>
          </p:cNvPr>
          <p:cNvSpPr/>
          <p:nvPr/>
        </p:nvSpPr>
        <p:spPr>
          <a:xfrm rot="5400000">
            <a:off x="172878" y="5964296"/>
            <a:ext cx="160010" cy="1379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36" name="Isosceles Triangle 6">
            <a:extLst>
              <a:ext uri="{FF2B5EF4-FFF2-40B4-BE49-F238E27FC236}">
                <a16:creationId xmlns:a16="http://schemas.microsoft.com/office/drawing/2014/main" id="{0DC4A31E-B41A-5B6D-E795-2CE6E938E7CD}"/>
              </a:ext>
            </a:extLst>
          </p:cNvPr>
          <p:cNvSpPr/>
          <p:nvPr/>
        </p:nvSpPr>
        <p:spPr>
          <a:xfrm rot="5400000">
            <a:off x="2473494" y="3942398"/>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37" name="Isosceles Triangle 6">
            <a:extLst>
              <a:ext uri="{FF2B5EF4-FFF2-40B4-BE49-F238E27FC236}">
                <a16:creationId xmlns:a16="http://schemas.microsoft.com/office/drawing/2014/main" id="{8C4C24DF-9E78-179B-F819-F16A8F44B779}"/>
              </a:ext>
            </a:extLst>
          </p:cNvPr>
          <p:cNvSpPr/>
          <p:nvPr/>
        </p:nvSpPr>
        <p:spPr>
          <a:xfrm rot="5400000">
            <a:off x="2473494" y="4229945"/>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38" name="Isosceles Triangle 6">
            <a:extLst>
              <a:ext uri="{FF2B5EF4-FFF2-40B4-BE49-F238E27FC236}">
                <a16:creationId xmlns:a16="http://schemas.microsoft.com/office/drawing/2014/main" id="{522F90B2-B4FD-599D-88FC-073B402CD367}"/>
              </a:ext>
            </a:extLst>
          </p:cNvPr>
          <p:cNvSpPr/>
          <p:nvPr/>
        </p:nvSpPr>
        <p:spPr>
          <a:xfrm rot="5400000">
            <a:off x="2473494" y="4520667"/>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39" name="Isosceles Triangle 6">
            <a:extLst>
              <a:ext uri="{FF2B5EF4-FFF2-40B4-BE49-F238E27FC236}">
                <a16:creationId xmlns:a16="http://schemas.microsoft.com/office/drawing/2014/main" id="{4A8B69E5-5520-EA52-D838-5128A0E66DA8}"/>
              </a:ext>
            </a:extLst>
          </p:cNvPr>
          <p:cNvSpPr/>
          <p:nvPr/>
        </p:nvSpPr>
        <p:spPr>
          <a:xfrm rot="5400000">
            <a:off x="2473494" y="4798870"/>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41" name="Isosceles Triangle 6">
            <a:extLst>
              <a:ext uri="{FF2B5EF4-FFF2-40B4-BE49-F238E27FC236}">
                <a16:creationId xmlns:a16="http://schemas.microsoft.com/office/drawing/2014/main" id="{5662D5D4-2903-72DC-EB2C-3C9242788C69}"/>
              </a:ext>
            </a:extLst>
          </p:cNvPr>
          <p:cNvSpPr/>
          <p:nvPr/>
        </p:nvSpPr>
        <p:spPr>
          <a:xfrm rot="5400000">
            <a:off x="2473494" y="5097213"/>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42" name="Isosceles Triangle 6">
            <a:extLst>
              <a:ext uri="{FF2B5EF4-FFF2-40B4-BE49-F238E27FC236}">
                <a16:creationId xmlns:a16="http://schemas.microsoft.com/office/drawing/2014/main" id="{EE39F49F-F1F8-B8A6-1DC8-E4C0292B0385}"/>
              </a:ext>
            </a:extLst>
          </p:cNvPr>
          <p:cNvSpPr/>
          <p:nvPr/>
        </p:nvSpPr>
        <p:spPr>
          <a:xfrm rot="5400000">
            <a:off x="2473494" y="5387935"/>
            <a:ext cx="160011" cy="137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47" name="Isosceles Triangle 6">
            <a:extLst>
              <a:ext uri="{FF2B5EF4-FFF2-40B4-BE49-F238E27FC236}">
                <a16:creationId xmlns:a16="http://schemas.microsoft.com/office/drawing/2014/main" id="{79EB3EB3-95BE-5D4A-CB25-45932589EFFA}"/>
              </a:ext>
            </a:extLst>
          </p:cNvPr>
          <p:cNvSpPr/>
          <p:nvPr/>
        </p:nvSpPr>
        <p:spPr>
          <a:xfrm rot="5400000">
            <a:off x="2473494" y="5923565"/>
            <a:ext cx="160010" cy="1379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Tree>
    <p:extLst>
      <p:ext uri="{BB962C8B-B14F-4D97-AF65-F5344CB8AC3E}">
        <p14:creationId xmlns:p14="http://schemas.microsoft.com/office/powerpoint/2010/main" val="145443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p:nvPr/>
        </p:nvSpPr>
        <p:spPr>
          <a:xfrm>
            <a:off x="1" y="1459715"/>
            <a:ext cx="7880388" cy="540181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FCBBCC-E6AC-FCD1-5F19-E2F7F22D5360}"/>
              </a:ext>
            </a:extLst>
          </p:cNvPr>
          <p:cNvSpPr txBox="1"/>
          <p:nvPr/>
        </p:nvSpPr>
        <p:spPr>
          <a:xfrm>
            <a:off x="51023" y="405274"/>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2</a:t>
            </a:r>
          </a:p>
        </p:txBody>
      </p:sp>
      <p:sp>
        <p:nvSpPr>
          <p:cNvPr id="10" name="Rectangle 9">
            <a:extLst>
              <a:ext uri="{FF2B5EF4-FFF2-40B4-BE49-F238E27FC236}">
                <a16:creationId xmlns:a16="http://schemas.microsoft.com/office/drawing/2014/main" id="{318CB64C-E993-6C91-8E7F-0953B993C72F}"/>
              </a:ext>
            </a:extLst>
          </p:cNvPr>
          <p:cNvSpPr/>
          <p:nvPr/>
        </p:nvSpPr>
        <p:spPr>
          <a:xfrm>
            <a:off x="558925" y="483504"/>
            <a:ext cx="1170879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B1464"/>
                </a:solidFill>
                <a:effectLst/>
                <a:uLnTx/>
                <a:uFillTx/>
                <a:latin typeface="Helvetica-Light"/>
                <a:ea typeface="+mn-ea"/>
                <a:cs typeface="+mn-cs"/>
              </a:rPr>
              <a:t>What are identity graphs and identity resolutions</a:t>
            </a:r>
            <a:r>
              <a:rPr kumimoji="0" lang="en-US" sz="3200" b="0" i="0" u="none" strike="noStrike" kern="1200" cap="none" spc="0" normalizeH="0" baseline="0" noProof="0" dirty="0">
                <a:ln>
                  <a:noFill/>
                </a:ln>
                <a:solidFill>
                  <a:srgbClr val="ED3C8D"/>
                </a:solidFill>
                <a:effectLst/>
                <a:uLnTx/>
                <a:uFillTx/>
                <a:latin typeface="Helvetica-Light"/>
                <a:ea typeface="+mn-ea"/>
                <a:cs typeface="+mn-cs"/>
              </a:rPr>
              <a:t>?</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E0BEF93C-7DB1-6F7A-C83B-F9957D88BD51}"/>
              </a:ext>
            </a:extLst>
          </p:cNvPr>
          <p:cNvSpPr/>
          <p:nvPr/>
        </p:nvSpPr>
        <p:spPr>
          <a:xfrm>
            <a:off x="7880389" y="1445323"/>
            <a:ext cx="4311832" cy="540181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Box 4">
            <a:extLst>
              <a:ext uri="{FF2B5EF4-FFF2-40B4-BE49-F238E27FC236}">
                <a16:creationId xmlns:a16="http://schemas.microsoft.com/office/drawing/2014/main" id="{C64A5590-747F-F143-1546-D01674C20673}"/>
              </a:ext>
            </a:extLst>
          </p:cNvPr>
          <p:cNvSpPr txBox="1"/>
          <p:nvPr/>
        </p:nvSpPr>
        <p:spPr>
          <a:xfrm>
            <a:off x="121748" y="1753453"/>
            <a:ext cx="7636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B1464"/>
                </a:solidFill>
                <a:effectLst/>
                <a:uLnTx/>
                <a:uFillTx/>
                <a:latin typeface="Helvetica-Light"/>
                <a:ea typeface="+mn-ea"/>
                <a:cs typeface="+mn-cs"/>
              </a:rPr>
              <a:t>Marketers may have audience information across </a:t>
            </a:r>
            <a:r>
              <a:rPr kumimoji="0" lang="en-US" b="0" i="0" u="none" strike="noStrike" kern="1200" cap="none" spc="0" normalizeH="0" baseline="0" noProof="0" dirty="0">
                <a:ln>
                  <a:noFill/>
                </a:ln>
                <a:solidFill>
                  <a:srgbClr val="ED3C8D"/>
                </a:solidFill>
                <a:effectLst/>
                <a:uLnTx/>
                <a:uFillTx/>
                <a:latin typeface="Helvetica-Light"/>
                <a:ea typeface="+mn-ea"/>
                <a:cs typeface="+mn-cs"/>
              </a:rPr>
              <a:t>several different internal databases. </a:t>
            </a:r>
            <a:r>
              <a:rPr kumimoji="0" lang="en-US" b="0" i="0" u="none" strike="noStrike" kern="1200" cap="none" spc="0" normalizeH="0" baseline="0" noProof="0" dirty="0">
                <a:ln>
                  <a:noFill/>
                </a:ln>
                <a:solidFill>
                  <a:srgbClr val="1B1464"/>
                </a:solidFill>
                <a:effectLst/>
                <a:uLnTx/>
                <a:uFillTx/>
                <a:latin typeface="Helvetica-Light"/>
                <a:ea typeface="+mn-ea"/>
                <a:cs typeface="+mn-cs"/>
              </a:rPr>
              <a:t>These critical components of an identity solution work together to enable marketers to associate identity signals across those databases and ad exposure into a </a:t>
            </a:r>
            <a:r>
              <a:rPr kumimoji="0" lang="en-US" b="0" i="0" u="none" strike="noStrike" kern="1200" cap="none" spc="0" normalizeH="0" baseline="0" noProof="0" dirty="0">
                <a:ln>
                  <a:noFill/>
                </a:ln>
                <a:solidFill>
                  <a:srgbClr val="ED3C8D"/>
                </a:solidFill>
                <a:effectLst/>
                <a:uLnTx/>
                <a:uFillTx/>
                <a:latin typeface="Helvetica-Light"/>
                <a:ea typeface="+mn-ea"/>
                <a:cs typeface="+mn-cs"/>
              </a:rPr>
              <a:t>single consumer profile</a:t>
            </a:r>
          </a:p>
        </p:txBody>
      </p:sp>
      <p:sp>
        <p:nvSpPr>
          <p:cNvPr id="6" name="TextBox 5">
            <a:extLst>
              <a:ext uri="{FF2B5EF4-FFF2-40B4-BE49-F238E27FC236}">
                <a16:creationId xmlns:a16="http://schemas.microsoft.com/office/drawing/2014/main" id="{F1CDDAED-F42F-3F82-8697-1955BFE211DF}"/>
              </a:ext>
            </a:extLst>
          </p:cNvPr>
          <p:cNvSpPr txBox="1"/>
          <p:nvPr/>
        </p:nvSpPr>
        <p:spPr>
          <a:xfrm>
            <a:off x="331897" y="4749248"/>
            <a:ext cx="3478718" cy="1392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D3C8D"/>
                </a:solidFill>
                <a:effectLst/>
                <a:uLnTx/>
                <a:uFillTx/>
                <a:latin typeface="Helvetica-Light"/>
                <a:ea typeface="+mn-ea"/>
                <a:cs typeface="+mn-cs"/>
              </a:rPr>
              <a:t>Identity Graph</a:t>
            </a:r>
            <a:br>
              <a:rPr kumimoji="0" lang="en-US" sz="2000" b="1" i="0" u="sng" strike="noStrike" kern="1200" cap="none" spc="0" normalizeH="0" baseline="0" noProof="0" dirty="0">
                <a:ln>
                  <a:noFill/>
                </a:ln>
                <a:solidFill>
                  <a:srgbClr val="ED3C8D"/>
                </a:solidFill>
                <a:effectLst/>
                <a:uLnTx/>
                <a:uFillTx/>
                <a:latin typeface="Helvetica-Light"/>
                <a:ea typeface="+mn-ea"/>
                <a:cs typeface="+mn-cs"/>
              </a:rPr>
            </a:br>
            <a:r>
              <a:rPr kumimoji="0" lang="en-US" b="0" i="0" u="none" strike="noStrike" kern="1200" cap="none" spc="0" normalizeH="0" baseline="0" noProof="0" dirty="0">
                <a:ln>
                  <a:noFill/>
                </a:ln>
                <a:solidFill>
                  <a:srgbClr val="ED3C8D"/>
                </a:solidFill>
                <a:effectLst/>
                <a:uLnTx/>
                <a:uFillTx/>
                <a:latin typeface="Helvetica-Light"/>
                <a:ea typeface="+mn-ea"/>
                <a:cs typeface="+mn-cs"/>
              </a:rPr>
              <a:t>Database</a:t>
            </a:r>
            <a:r>
              <a:rPr kumimoji="0" lang="en-US" b="0" i="0" u="none" strike="noStrike" kern="1200" cap="none" spc="0" normalizeH="0" baseline="0" noProof="0" dirty="0">
                <a:ln>
                  <a:noFill/>
                </a:ln>
                <a:solidFill>
                  <a:srgbClr val="1B1464"/>
                </a:solidFill>
                <a:effectLst/>
                <a:uLnTx/>
                <a:uFillTx/>
                <a:latin typeface="Helvetica-Light"/>
                <a:ea typeface="+mn-ea"/>
                <a:cs typeface="+mn-cs"/>
              </a:rPr>
              <a:t> of common identifiers matched with privacy protected customer profiles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B1464"/>
              </a:solidFill>
              <a:effectLst/>
              <a:uLnTx/>
              <a:uFillTx/>
              <a:latin typeface="Helvetica-Light"/>
              <a:ea typeface="+mn-ea"/>
              <a:cs typeface="+mn-cs"/>
            </a:endParaRPr>
          </a:p>
        </p:txBody>
      </p:sp>
      <p:pic>
        <p:nvPicPr>
          <p:cNvPr id="13" name="Picture 12" descr="Icon&#10;&#10;Description automatically generated">
            <a:extLst>
              <a:ext uri="{FF2B5EF4-FFF2-40B4-BE49-F238E27FC236}">
                <a16:creationId xmlns:a16="http://schemas.microsoft.com/office/drawing/2014/main" id="{D084C4FF-8AE2-5CDB-1F2F-26B2B2CDCD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30044" y="3400165"/>
            <a:ext cx="1082423" cy="1082423"/>
          </a:xfrm>
          <a:prstGeom prst="rect">
            <a:avLst/>
          </a:prstGeom>
        </p:spPr>
      </p:pic>
      <p:sp>
        <p:nvSpPr>
          <p:cNvPr id="2" name="TextBox 1">
            <a:extLst>
              <a:ext uri="{FF2B5EF4-FFF2-40B4-BE49-F238E27FC236}">
                <a16:creationId xmlns:a16="http://schemas.microsoft.com/office/drawing/2014/main" id="{36EDC00E-5ED5-CCB1-2BE0-1993D8AA41DB}"/>
              </a:ext>
            </a:extLst>
          </p:cNvPr>
          <p:cNvSpPr txBox="1"/>
          <p:nvPr/>
        </p:nvSpPr>
        <p:spPr>
          <a:xfrm>
            <a:off x="9031391" y="2335749"/>
            <a:ext cx="3144409" cy="769441"/>
          </a:xfrm>
          <a:prstGeom prst="rect">
            <a:avLst/>
          </a:prstGeom>
          <a:noFill/>
        </p:spPr>
        <p:txBody>
          <a:bodyPr wrap="square" rtlCol="0">
            <a:spAutoFit/>
          </a:bodyPr>
          <a:lstStyle/>
          <a:p>
            <a:r>
              <a:rPr lang="en-US" sz="1600" b="1" u="sng" dirty="0">
                <a:solidFill>
                  <a:srgbClr val="ED3C8D"/>
                </a:solidFill>
                <a:latin typeface="Helvetica-Light"/>
              </a:rPr>
              <a:t>Resolve Identity</a:t>
            </a:r>
          </a:p>
          <a:p>
            <a:r>
              <a:rPr lang="en-US" sz="1400" dirty="0">
                <a:solidFill>
                  <a:schemeClr val="bg1"/>
                </a:solidFill>
              </a:rPr>
              <a:t>Assemble multiple signals of an individual or HH into a single profile</a:t>
            </a:r>
          </a:p>
        </p:txBody>
      </p:sp>
      <p:sp>
        <p:nvSpPr>
          <p:cNvPr id="3" name="TextBox 2">
            <a:extLst>
              <a:ext uri="{FF2B5EF4-FFF2-40B4-BE49-F238E27FC236}">
                <a16:creationId xmlns:a16="http://schemas.microsoft.com/office/drawing/2014/main" id="{8E72C35D-2EFB-607E-FDC1-0BBFAC329CD3}"/>
              </a:ext>
            </a:extLst>
          </p:cNvPr>
          <p:cNvSpPr txBox="1"/>
          <p:nvPr/>
        </p:nvSpPr>
        <p:spPr>
          <a:xfrm>
            <a:off x="9020867" y="3306127"/>
            <a:ext cx="3104817" cy="984885"/>
          </a:xfrm>
          <a:prstGeom prst="rect">
            <a:avLst/>
          </a:prstGeom>
          <a:noFill/>
        </p:spPr>
        <p:txBody>
          <a:bodyPr wrap="square" rtlCol="0">
            <a:spAutoFit/>
          </a:bodyPr>
          <a:lstStyle/>
          <a:p>
            <a:r>
              <a:rPr lang="en-US" sz="1600" b="1" u="sng" dirty="0">
                <a:solidFill>
                  <a:srgbClr val="ED3C8D"/>
                </a:solidFill>
                <a:latin typeface="Helvetica-Light"/>
              </a:rPr>
              <a:t>Enrich Audience Data</a:t>
            </a:r>
          </a:p>
          <a:p>
            <a:r>
              <a:rPr lang="en-US" sz="1400" dirty="0">
                <a:solidFill>
                  <a:schemeClr val="bg1"/>
                </a:solidFill>
              </a:rPr>
              <a:t>Layer in additional information about a consumer to create a more dynamic profile</a:t>
            </a:r>
          </a:p>
        </p:txBody>
      </p:sp>
      <p:sp>
        <p:nvSpPr>
          <p:cNvPr id="4" name="TextBox 3">
            <a:extLst>
              <a:ext uri="{FF2B5EF4-FFF2-40B4-BE49-F238E27FC236}">
                <a16:creationId xmlns:a16="http://schemas.microsoft.com/office/drawing/2014/main" id="{30024783-E77E-91D1-CA0A-F11C03A06771}"/>
              </a:ext>
            </a:extLst>
          </p:cNvPr>
          <p:cNvSpPr txBox="1"/>
          <p:nvPr/>
        </p:nvSpPr>
        <p:spPr>
          <a:xfrm>
            <a:off x="9045056" y="4414738"/>
            <a:ext cx="2950400" cy="984885"/>
          </a:xfrm>
          <a:prstGeom prst="rect">
            <a:avLst/>
          </a:prstGeom>
          <a:noFill/>
        </p:spPr>
        <p:txBody>
          <a:bodyPr wrap="square" rtlCol="0">
            <a:spAutoFit/>
          </a:bodyPr>
          <a:lstStyle/>
          <a:p>
            <a:r>
              <a:rPr lang="en-US" sz="1600" b="1" u="sng" dirty="0">
                <a:solidFill>
                  <a:srgbClr val="ED3C8D"/>
                </a:solidFill>
                <a:latin typeface="Helvetica-Light"/>
              </a:rPr>
              <a:t>Activate</a:t>
            </a:r>
          </a:p>
          <a:p>
            <a:r>
              <a:rPr lang="en-US" sz="1400" dirty="0">
                <a:solidFill>
                  <a:schemeClr val="bg1"/>
                </a:solidFill>
              </a:rPr>
              <a:t>Serve relevant ads to your audience at the right time on the right platforms</a:t>
            </a:r>
            <a:endParaRPr lang="en-US" sz="1400" b="1" u="sng" dirty="0"/>
          </a:p>
        </p:txBody>
      </p:sp>
      <p:sp>
        <p:nvSpPr>
          <p:cNvPr id="7" name="TextBox 6">
            <a:extLst>
              <a:ext uri="{FF2B5EF4-FFF2-40B4-BE49-F238E27FC236}">
                <a16:creationId xmlns:a16="http://schemas.microsoft.com/office/drawing/2014/main" id="{461F68C5-2583-DFA4-8A53-CC1A4F2D83CE}"/>
              </a:ext>
            </a:extLst>
          </p:cNvPr>
          <p:cNvSpPr txBox="1"/>
          <p:nvPr/>
        </p:nvSpPr>
        <p:spPr>
          <a:xfrm>
            <a:off x="9031392" y="5428660"/>
            <a:ext cx="3127993" cy="984885"/>
          </a:xfrm>
          <a:prstGeom prst="rect">
            <a:avLst/>
          </a:prstGeom>
          <a:noFill/>
        </p:spPr>
        <p:txBody>
          <a:bodyPr wrap="square" rtlCol="0">
            <a:spAutoFit/>
          </a:bodyPr>
          <a:lstStyle/>
          <a:p>
            <a:r>
              <a:rPr lang="en-US" sz="1600" b="1" u="sng" dirty="0">
                <a:solidFill>
                  <a:srgbClr val="ED3C8D"/>
                </a:solidFill>
                <a:latin typeface="Helvetica-Light"/>
              </a:rPr>
              <a:t>Measure </a:t>
            </a:r>
          </a:p>
          <a:p>
            <a:r>
              <a:rPr lang="en-US" sz="1400" dirty="0">
                <a:solidFill>
                  <a:schemeClr val="bg1"/>
                </a:solidFill>
              </a:rPr>
              <a:t>Determine where you reached your audience and how many times you reached them across platforms</a:t>
            </a:r>
          </a:p>
        </p:txBody>
      </p:sp>
      <p:sp>
        <p:nvSpPr>
          <p:cNvPr id="17" name="TextBox 16">
            <a:extLst>
              <a:ext uri="{FF2B5EF4-FFF2-40B4-BE49-F238E27FC236}">
                <a16:creationId xmlns:a16="http://schemas.microsoft.com/office/drawing/2014/main" id="{AA10B02A-2A56-CF50-683E-6736D2702316}"/>
              </a:ext>
            </a:extLst>
          </p:cNvPr>
          <p:cNvSpPr txBox="1"/>
          <p:nvPr/>
        </p:nvSpPr>
        <p:spPr>
          <a:xfrm>
            <a:off x="8654048" y="1563220"/>
            <a:ext cx="3104817" cy="584775"/>
          </a:xfrm>
          <a:prstGeom prst="rect">
            <a:avLst/>
          </a:prstGeom>
          <a:noFill/>
        </p:spPr>
        <p:txBody>
          <a:bodyPr wrap="square" rtlCol="0">
            <a:spAutoFit/>
          </a:bodyPr>
          <a:lstStyle/>
          <a:p>
            <a:pPr algn="ctr"/>
            <a:r>
              <a:rPr lang="en-US" sz="1600" b="1" dirty="0">
                <a:solidFill>
                  <a:srgbClr val="ED3C8D"/>
                </a:solidFill>
              </a:rPr>
              <a:t>Identity Graphs &amp; Resolutions Help Marketers to…</a:t>
            </a:r>
          </a:p>
        </p:txBody>
      </p:sp>
      <p:pic>
        <p:nvPicPr>
          <p:cNvPr id="19" name="Graphic 18" descr="Bullseye outline">
            <a:extLst>
              <a:ext uri="{FF2B5EF4-FFF2-40B4-BE49-F238E27FC236}">
                <a16:creationId xmlns:a16="http://schemas.microsoft.com/office/drawing/2014/main" id="{B1EB2049-C824-E23E-BC60-BD08901BE9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3737" y="4506986"/>
            <a:ext cx="801723" cy="801723"/>
          </a:xfrm>
          <a:prstGeom prst="rect">
            <a:avLst/>
          </a:prstGeom>
        </p:spPr>
      </p:pic>
      <p:pic>
        <p:nvPicPr>
          <p:cNvPr id="21" name="Graphic 20" descr="Target Audience outline">
            <a:extLst>
              <a:ext uri="{FF2B5EF4-FFF2-40B4-BE49-F238E27FC236}">
                <a16:creationId xmlns:a16="http://schemas.microsoft.com/office/drawing/2014/main" id="{37F39594-C9C3-994D-0B87-510A80B0F4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18045" y="2325715"/>
            <a:ext cx="801717" cy="801717"/>
          </a:xfrm>
          <a:prstGeom prst="rect">
            <a:avLst/>
          </a:prstGeom>
        </p:spPr>
      </p:pic>
      <p:pic>
        <p:nvPicPr>
          <p:cNvPr id="23" name="Graphic 22" descr="Bar chart outline">
            <a:extLst>
              <a:ext uri="{FF2B5EF4-FFF2-40B4-BE49-F238E27FC236}">
                <a16:creationId xmlns:a16="http://schemas.microsoft.com/office/drawing/2014/main" id="{5C6AFFF9-8B19-B805-C149-0897B73A03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797" y="5553607"/>
            <a:ext cx="801714" cy="801714"/>
          </a:xfrm>
          <a:prstGeom prst="rect">
            <a:avLst/>
          </a:prstGeom>
        </p:spPr>
      </p:pic>
      <p:pic>
        <p:nvPicPr>
          <p:cNvPr id="25" name="Graphic 24" descr="Follow outline">
            <a:extLst>
              <a:ext uri="{FF2B5EF4-FFF2-40B4-BE49-F238E27FC236}">
                <a16:creationId xmlns:a16="http://schemas.microsoft.com/office/drawing/2014/main" id="{906F7531-5777-CF52-3CC6-02E508B77C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4350" y="3400447"/>
            <a:ext cx="805412" cy="805412"/>
          </a:xfrm>
          <a:prstGeom prst="rect">
            <a:avLst/>
          </a:prstGeom>
        </p:spPr>
      </p:pic>
      <p:sp>
        <p:nvSpPr>
          <p:cNvPr id="11" name="TextBox 10">
            <a:extLst>
              <a:ext uri="{FF2B5EF4-FFF2-40B4-BE49-F238E27FC236}">
                <a16:creationId xmlns:a16="http://schemas.microsoft.com/office/drawing/2014/main" id="{06D9F9B5-140B-D842-5936-F02F8F58F673}"/>
              </a:ext>
            </a:extLst>
          </p:cNvPr>
          <p:cNvSpPr txBox="1"/>
          <p:nvPr/>
        </p:nvSpPr>
        <p:spPr>
          <a:xfrm>
            <a:off x="4014945" y="4750890"/>
            <a:ext cx="3478718" cy="1392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D3C8D"/>
                </a:solidFill>
                <a:effectLst/>
                <a:uLnTx/>
                <a:uFillTx/>
                <a:latin typeface="Helvetica-Light"/>
                <a:ea typeface="+mn-ea"/>
                <a:cs typeface="+mn-cs"/>
              </a:rPr>
              <a:t>Identity Resolution </a:t>
            </a:r>
            <a:br>
              <a:rPr kumimoji="0" lang="en-US" sz="2000" b="1" i="0" u="sng" strike="noStrike" kern="1200" cap="none" spc="0" normalizeH="0" baseline="0" noProof="0" dirty="0">
                <a:ln>
                  <a:noFill/>
                </a:ln>
                <a:solidFill>
                  <a:srgbClr val="ED3C8D"/>
                </a:solidFill>
                <a:effectLst/>
                <a:uLnTx/>
                <a:uFillTx/>
                <a:latin typeface="Helvetica-Light"/>
                <a:ea typeface="+mn-ea"/>
                <a:cs typeface="+mn-cs"/>
              </a:rPr>
            </a:br>
            <a:r>
              <a:rPr kumimoji="0" lang="en-US" b="0" i="0" u="none" strike="noStrike" kern="1200" cap="none" spc="0" normalizeH="0" baseline="0" noProof="0" dirty="0">
                <a:ln>
                  <a:noFill/>
                </a:ln>
                <a:solidFill>
                  <a:srgbClr val="ED3C8D"/>
                </a:solidFill>
                <a:effectLst/>
                <a:uLnTx/>
                <a:uFillTx/>
                <a:latin typeface="Helvetica-Light"/>
                <a:ea typeface="+mn-ea"/>
                <a:cs typeface="+mn-cs"/>
              </a:rPr>
              <a:t>Process </a:t>
            </a:r>
            <a:r>
              <a:rPr kumimoji="0" lang="en-US" b="0" i="0" u="none" strike="noStrike" kern="1200" cap="none" spc="0" normalizeH="0" baseline="0" noProof="0" dirty="0">
                <a:ln>
                  <a:noFill/>
                </a:ln>
                <a:solidFill>
                  <a:srgbClr val="1B1464"/>
                </a:solidFill>
                <a:effectLst/>
                <a:uLnTx/>
                <a:uFillTx/>
                <a:latin typeface="Helvetica-Light"/>
                <a:ea typeface="+mn-ea"/>
                <a:cs typeface="+mn-cs"/>
              </a:rPr>
              <a:t>of matching common identifiers across devices and interactions to a single profile</a:t>
            </a:r>
            <a:br>
              <a:rPr kumimoji="0" lang="en-US" b="0" i="0" u="none" strike="noStrike" kern="1200" cap="none" spc="0" normalizeH="0" baseline="0" noProof="0" dirty="0">
                <a:ln>
                  <a:noFill/>
                </a:ln>
                <a:solidFill>
                  <a:srgbClr val="1B1464"/>
                </a:solidFill>
                <a:effectLst/>
                <a:uLnTx/>
                <a:uFillTx/>
                <a:latin typeface="Helvetica-Light"/>
                <a:ea typeface="+mn-ea"/>
                <a:cs typeface="+mn-cs"/>
              </a:rPr>
            </a:br>
            <a:endParaRPr kumimoji="0" lang="en-US" sz="1050" b="0" i="0" u="none" strike="noStrike" kern="1200" cap="none" spc="0" normalizeH="0" baseline="0" noProof="0" dirty="0">
              <a:ln>
                <a:noFill/>
              </a:ln>
              <a:solidFill>
                <a:srgbClr val="1B1464"/>
              </a:solidFill>
              <a:effectLst/>
              <a:uLnTx/>
              <a:uFillTx/>
              <a:latin typeface="Helvetica-Light"/>
              <a:ea typeface="+mn-ea"/>
              <a:cs typeface="+mn-cs"/>
            </a:endParaRPr>
          </a:p>
        </p:txBody>
      </p:sp>
      <p:pic>
        <p:nvPicPr>
          <p:cNvPr id="12" name="Picture 11" descr="Icon&#10;&#10;Description automatically generated">
            <a:extLst>
              <a:ext uri="{FF2B5EF4-FFF2-40B4-BE49-F238E27FC236}">
                <a16:creationId xmlns:a16="http://schemas.microsoft.com/office/drawing/2014/main" id="{7784469D-F8F9-829C-CF28-F263D4C9E88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287943" y="3477661"/>
            <a:ext cx="1082423" cy="1082423"/>
          </a:xfrm>
          <a:prstGeom prst="rect">
            <a:avLst/>
          </a:prstGeom>
        </p:spPr>
      </p:pic>
    </p:spTree>
    <p:extLst>
      <p:ext uri="{BB962C8B-B14F-4D97-AF65-F5344CB8AC3E}">
        <p14:creationId xmlns:p14="http://schemas.microsoft.com/office/powerpoint/2010/main" val="425512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a:spLocks noGrp="1" noRot="1" noMove="1" noResize="1" noEditPoints="1" noAdjustHandles="1" noChangeArrowheads="1" noChangeShapeType="1"/>
          </p:cNvSpPr>
          <p:nvPr/>
        </p:nvSpPr>
        <p:spPr>
          <a:xfrm>
            <a:off x="0" y="1459715"/>
            <a:ext cx="12192000" cy="540181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18CB64C-E993-6C91-8E7F-0953B993C72F}"/>
              </a:ext>
            </a:extLst>
          </p:cNvPr>
          <p:cNvSpPr/>
          <p:nvPr/>
        </p:nvSpPr>
        <p:spPr>
          <a:xfrm>
            <a:off x="645014" y="493657"/>
            <a:ext cx="1028822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How should privacy be factored into identity solutions</a:t>
            </a:r>
            <a:r>
              <a:rPr lang="en-US" sz="3200" dirty="0">
                <a:solidFill>
                  <a:srgbClr val="ED3C8D"/>
                </a:solidFill>
              </a:rPr>
              <a:t>?</a:t>
            </a:r>
            <a:endPar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4D0D416A-DC43-5AE6-77F2-EF99877B09C5}"/>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3</a:t>
            </a:r>
          </a:p>
        </p:txBody>
      </p:sp>
      <p:sp>
        <p:nvSpPr>
          <p:cNvPr id="14" name="TextBox 13">
            <a:extLst>
              <a:ext uri="{FF2B5EF4-FFF2-40B4-BE49-F238E27FC236}">
                <a16:creationId xmlns:a16="http://schemas.microsoft.com/office/drawing/2014/main" id="{5E7CF7F7-DDE1-A050-88EB-A85F66306BC5}"/>
              </a:ext>
            </a:extLst>
          </p:cNvPr>
          <p:cNvSpPr txBox="1"/>
          <p:nvPr/>
        </p:nvSpPr>
        <p:spPr>
          <a:xfrm>
            <a:off x="4233623" y="3399912"/>
            <a:ext cx="3724754" cy="646331"/>
          </a:xfrm>
          <a:prstGeom prst="rect">
            <a:avLst/>
          </a:prstGeom>
          <a:noFill/>
        </p:spPr>
        <p:txBody>
          <a:bodyPr wrap="square">
            <a:spAutoFit/>
          </a:bodyPr>
          <a:lstStyle/>
          <a:p>
            <a:pPr algn="ctr" fontAlgn="base">
              <a:tabLst>
                <a:tab pos="-228600" algn="l"/>
              </a:tabLst>
            </a:pPr>
            <a:r>
              <a:rPr lang="en-US" b="1" dirty="0">
                <a:solidFill>
                  <a:srgbClr val="ED3C8D"/>
                </a:solidFill>
              </a:rPr>
              <a:t>Establish 1</a:t>
            </a:r>
            <a:r>
              <a:rPr lang="en-US" b="1" baseline="30000" dirty="0">
                <a:solidFill>
                  <a:srgbClr val="ED3C8D"/>
                </a:solidFill>
              </a:rPr>
              <a:t>st</a:t>
            </a:r>
            <a:r>
              <a:rPr lang="en-US" b="1" dirty="0">
                <a:solidFill>
                  <a:srgbClr val="ED3C8D"/>
                </a:solidFill>
              </a:rPr>
              <a:t> Party Relationships with your Customers</a:t>
            </a:r>
          </a:p>
        </p:txBody>
      </p:sp>
      <p:sp>
        <p:nvSpPr>
          <p:cNvPr id="15" name="TextBox 14">
            <a:extLst>
              <a:ext uri="{FF2B5EF4-FFF2-40B4-BE49-F238E27FC236}">
                <a16:creationId xmlns:a16="http://schemas.microsoft.com/office/drawing/2014/main" id="{680482FD-A93F-EFCC-346A-136091B0982A}"/>
              </a:ext>
            </a:extLst>
          </p:cNvPr>
          <p:cNvSpPr txBox="1"/>
          <p:nvPr/>
        </p:nvSpPr>
        <p:spPr>
          <a:xfrm>
            <a:off x="4379671" y="4068208"/>
            <a:ext cx="3578707" cy="1938992"/>
          </a:xfrm>
          <a:prstGeom prst="rect">
            <a:avLst/>
          </a:prstGeom>
          <a:noFill/>
        </p:spPr>
        <p:txBody>
          <a:bodyPr wrap="square">
            <a:spAutoFit/>
          </a:bodyPr>
          <a:lstStyle/>
          <a:p>
            <a:pPr marR="0" lvl="0" algn="ctr" fontAlgn="base">
              <a:spcBef>
                <a:spcPts val="0"/>
              </a:spcBef>
              <a:spcAft>
                <a:spcPts val="0"/>
              </a:spcAft>
              <a:tabLst>
                <a:tab pos="-228600" algn="l"/>
              </a:tabLst>
            </a:pPr>
            <a:r>
              <a:rPr lang="en-US" sz="1500" dirty="0"/>
              <a:t>To ensure privacy centric measurement, prioritize privacy centric data collection methods. Gathering consent from consumers while collecting information will enable you to identify them accurately in a privacy complaint way throughout the campaign lifecycle.</a:t>
            </a:r>
            <a:endParaRPr lang="en-US" sz="1500" dirty="0">
              <a:solidFill>
                <a:srgbClr val="000000"/>
              </a:solidFill>
              <a:effectLst/>
              <a:latin typeface="Calibri Light" panose="020F030202020403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DFFF0EE4-2229-802C-B611-F8172949C1F3}"/>
              </a:ext>
            </a:extLst>
          </p:cNvPr>
          <p:cNvSpPr txBox="1"/>
          <p:nvPr/>
        </p:nvSpPr>
        <p:spPr>
          <a:xfrm>
            <a:off x="8740666" y="3407897"/>
            <a:ext cx="2868432" cy="646331"/>
          </a:xfrm>
          <a:prstGeom prst="rect">
            <a:avLst/>
          </a:prstGeom>
          <a:noFill/>
        </p:spPr>
        <p:txBody>
          <a:bodyPr wrap="square">
            <a:spAutoFit/>
          </a:bodyPr>
          <a:lstStyle/>
          <a:p>
            <a:pPr marR="0" lvl="0" algn="ctr" fontAlgn="base">
              <a:spcBef>
                <a:spcPts val="0"/>
              </a:spcBef>
              <a:spcAft>
                <a:spcPts val="0"/>
              </a:spcAft>
              <a:tabLst>
                <a:tab pos="-228600" algn="l"/>
              </a:tabLst>
            </a:pPr>
            <a:r>
              <a:rPr lang="en-US" b="1" dirty="0">
                <a:solidFill>
                  <a:srgbClr val="ED3C8D"/>
                </a:solidFill>
              </a:rPr>
              <a:t>Take a Privacy by </a:t>
            </a:r>
          </a:p>
          <a:p>
            <a:pPr marR="0" lvl="0" algn="ctr" fontAlgn="base">
              <a:spcBef>
                <a:spcPts val="0"/>
              </a:spcBef>
              <a:spcAft>
                <a:spcPts val="0"/>
              </a:spcAft>
              <a:tabLst>
                <a:tab pos="-228600" algn="l"/>
              </a:tabLst>
            </a:pPr>
            <a:r>
              <a:rPr lang="en-US" b="1" dirty="0">
                <a:solidFill>
                  <a:srgbClr val="ED3C8D"/>
                </a:solidFill>
              </a:rPr>
              <a:t>Design Approach</a:t>
            </a:r>
          </a:p>
        </p:txBody>
      </p:sp>
      <p:sp>
        <p:nvSpPr>
          <p:cNvPr id="17" name="TextBox 16">
            <a:extLst>
              <a:ext uri="{FF2B5EF4-FFF2-40B4-BE49-F238E27FC236}">
                <a16:creationId xmlns:a16="http://schemas.microsoft.com/office/drawing/2014/main" id="{B6226B69-B027-B253-9BAA-5B01A24C99C6}"/>
              </a:ext>
            </a:extLst>
          </p:cNvPr>
          <p:cNvSpPr txBox="1"/>
          <p:nvPr/>
        </p:nvSpPr>
        <p:spPr>
          <a:xfrm>
            <a:off x="8442542" y="4088186"/>
            <a:ext cx="3461657" cy="1477328"/>
          </a:xfrm>
          <a:prstGeom prst="rect">
            <a:avLst/>
          </a:prstGeom>
          <a:noFill/>
        </p:spPr>
        <p:txBody>
          <a:bodyPr wrap="square">
            <a:spAutoFit/>
          </a:bodyPr>
          <a:lstStyle/>
          <a:p>
            <a:pPr marR="0" lvl="0" algn="ctr" fontAlgn="base">
              <a:spcBef>
                <a:spcPts val="0"/>
              </a:spcBef>
              <a:spcAft>
                <a:spcPts val="0"/>
              </a:spcAft>
              <a:tabLst>
                <a:tab pos="-228600" algn="l"/>
              </a:tabLst>
            </a:pPr>
            <a:r>
              <a:rPr lang="en-US" sz="1500" dirty="0"/>
              <a:t>A privacy by design approach means that privacy is embedded at every step of your marketing process. Privacy is a priority for consumers, it is critical that you establish partnerships with those that do the same.</a:t>
            </a:r>
            <a:endParaRPr lang="en-US" sz="1500" dirty="0">
              <a:solidFill>
                <a:srgbClr val="000000"/>
              </a:solidFill>
              <a:effectLst/>
              <a:latin typeface="Calibri Light" panose="020F030202020403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E0C1C3A1-F115-2381-28AF-19A4D882D924}"/>
              </a:ext>
            </a:extLst>
          </p:cNvPr>
          <p:cNvSpPr txBox="1"/>
          <p:nvPr/>
        </p:nvSpPr>
        <p:spPr>
          <a:xfrm>
            <a:off x="287801" y="4088186"/>
            <a:ext cx="3578707" cy="1477328"/>
          </a:xfrm>
          <a:prstGeom prst="rect">
            <a:avLst/>
          </a:prstGeom>
          <a:noFill/>
        </p:spPr>
        <p:txBody>
          <a:bodyPr wrap="square">
            <a:spAutoFit/>
          </a:bodyPr>
          <a:lstStyle/>
          <a:p>
            <a:pPr marR="0" lvl="0" algn="ctr" fontAlgn="base">
              <a:spcBef>
                <a:spcPts val="0"/>
              </a:spcBef>
              <a:spcAft>
                <a:spcPts val="0"/>
              </a:spcAft>
              <a:tabLst>
                <a:tab pos="-228600" algn="l"/>
              </a:tabLst>
            </a:pPr>
            <a:r>
              <a:rPr lang="en-US" sz="1500" dirty="0"/>
              <a:t>Stay up to date with national and state level privacy laws to ensure you’re in compliance. Doing so enables you to put the customer first by protecting their identity and personal information while also serving them relevant ads.  </a:t>
            </a:r>
            <a:endParaRPr lang="en-US" sz="1500" dirty="0">
              <a:solidFill>
                <a:srgbClr val="000000"/>
              </a:solidFill>
              <a:effectLst/>
              <a:latin typeface="Calibri Light" panose="020F0302020204030204" pitchFamily="34" charset="0"/>
              <a:ea typeface="Times New Roman" panose="02020603050405020304" pitchFamily="18" charset="0"/>
            </a:endParaRPr>
          </a:p>
        </p:txBody>
      </p:sp>
      <p:sp>
        <p:nvSpPr>
          <p:cNvPr id="20" name="TextBox 19">
            <a:extLst>
              <a:ext uri="{FF2B5EF4-FFF2-40B4-BE49-F238E27FC236}">
                <a16:creationId xmlns:a16="http://schemas.microsoft.com/office/drawing/2014/main" id="{E816A8DE-6B34-29D2-26F2-336ABEB7C25E}"/>
              </a:ext>
            </a:extLst>
          </p:cNvPr>
          <p:cNvSpPr txBox="1"/>
          <p:nvPr/>
        </p:nvSpPr>
        <p:spPr>
          <a:xfrm>
            <a:off x="298362" y="3407897"/>
            <a:ext cx="3557584" cy="646331"/>
          </a:xfrm>
          <a:prstGeom prst="rect">
            <a:avLst/>
          </a:prstGeom>
          <a:noFill/>
        </p:spPr>
        <p:txBody>
          <a:bodyPr wrap="square">
            <a:spAutoFit/>
          </a:bodyPr>
          <a:lstStyle/>
          <a:p>
            <a:pPr marR="0" lvl="0" algn="ctr" fontAlgn="base">
              <a:spcBef>
                <a:spcPts val="0"/>
              </a:spcBef>
              <a:spcAft>
                <a:spcPts val="0"/>
              </a:spcAft>
              <a:tabLst>
                <a:tab pos="-228600" algn="l"/>
              </a:tabLst>
            </a:pPr>
            <a:r>
              <a:rPr lang="en-US" b="1" dirty="0">
                <a:solidFill>
                  <a:srgbClr val="ED3C8D"/>
                </a:solidFill>
              </a:rPr>
              <a:t>Comply with Consumer Protecting Laws &amp; Regulations</a:t>
            </a:r>
          </a:p>
        </p:txBody>
      </p:sp>
      <p:sp>
        <p:nvSpPr>
          <p:cNvPr id="22" name="TextBox 21">
            <a:extLst>
              <a:ext uri="{FF2B5EF4-FFF2-40B4-BE49-F238E27FC236}">
                <a16:creationId xmlns:a16="http://schemas.microsoft.com/office/drawing/2014/main" id="{E5F7CD22-707C-A0FA-0EE2-9C632926837E}"/>
              </a:ext>
            </a:extLst>
          </p:cNvPr>
          <p:cNvSpPr txBox="1"/>
          <p:nvPr/>
        </p:nvSpPr>
        <p:spPr>
          <a:xfrm>
            <a:off x="23944" y="1637506"/>
            <a:ext cx="12144112" cy="369332"/>
          </a:xfrm>
          <a:prstGeom prst="rect">
            <a:avLst/>
          </a:prstGeom>
          <a:noFill/>
        </p:spPr>
        <p:txBody>
          <a:bodyPr wrap="square" rtlCol="0">
            <a:spAutoFit/>
          </a:bodyPr>
          <a:lstStyle/>
          <a:p>
            <a:pPr algn="ctr"/>
            <a:r>
              <a:rPr lang="en-US" b="1" u="sng" dirty="0">
                <a:solidFill>
                  <a:srgbClr val="ED3C8D"/>
                </a:solidFill>
              </a:rPr>
              <a:t>Actions You Can Take Now to Protect Your Customers and Your Brand</a:t>
            </a:r>
          </a:p>
        </p:txBody>
      </p:sp>
      <p:pic>
        <p:nvPicPr>
          <p:cNvPr id="11" name="Picture 10" descr="A picture containing text&#10;&#10;Description automatically generated">
            <a:extLst>
              <a:ext uri="{FF2B5EF4-FFF2-40B4-BE49-F238E27FC236}">
                <a16:creationId xmlns:a16="http://schemas.microsoft.com/office/drawing/2014/main" id="{F2C3D928-E0AF-257E-F233-44F6FF3EC3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2149" y="2415247"/>
            <a:ext cx="850009" cy="850009"/>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B2CD2D3C-9FD6-9AAF-71A1-E8816C6884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89813" y="2334064"/>
            <a:ext cx="1012375" cy="1012375"/>
          </a:xfrm>
          <a:prstGeom prst="rect">
            <a:avLst/>
          </a:prstGeom>
        </p:spPr>
      </p:pic>
      <p:pic>
        <p:nvPicPr>
          <p:cNvPr id="6" name="Picture 5" descr="Icon&#10;&#10;Description automatically generated">
            <a:extLst>
              <a:ext uri="{FF2B5EF4-FFF2-40B4-BE49-F238E27FC236}">
                <a16:creationId xmlns:a16="http://schemas.microsoft.com/office/drawing/2014/main" id="{70649B58-EF14-2D51-EC7F-F40821D8FC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49877" y="2415247"/>
            <a:ext cx="850009" cy="850009"/>
          </a:xfrm>
          <a:prstGeom prst="rect">
            <a:avLst/>
          </a:prstGeom>
        </p:spPr>
      </p:pic>
      <p:sp>
        <p:nvSpPr>
          <p:cNvPr id="2" name="TextBox 1">
            <a:extLst>
              <a:ext uri="{FF2B5EF4-FFF2-40B4-BE49-F238E27FC236}">
                <a16:creationId xmlns:a16="http://schemas.microsoft.com/office/drawing/2014/main" id="{67619139-4699-F504-1B63-89B43587610D}"/>
              </a:ext>
            </a:extLst>
          </p:cNvPr>
          <p:cNvSpPr txBox="1"/>
          <p:nvPr/>
        </p:nvSpPr>
        <p:spPr>
          <a:xfrm>
            <a:off x="645014" y="5524458"/>
            <a:ext cx="2684206" cy="738664"/>
          </a:xfrm>
          <a:prstGeom prst="rect">
            <a:avLst/>
          </a:prstGeom>
          <a:noFill/>
        </p:spPr>
        <p:txBody>
          <a:bodyPr wrap="square">
            <a:spAutoFit/>
          </a:bodyPr>
          <a:lstStyle/>
          <a:p>
            <a:pPr marL="0" marR="0" algn="ctr">
              <a:spcBef>
                <a:spcPts val="0"/>
              </a:spcBef>
              <a:spcAft>
                <a:spcPts val="0"/>
              </a:spcAft>
            </a:pPr>
            <a:r>
              <a:rPr lang="en-US" sz="1400" dirty="0">
                <a:solidFill>
                  <a:srgbClr val="ED3C8D"/>
                </a:solidFill>
              </a:rPr>
              <a:t>Stay up to date with privacy laws here: </a:t>
            </a:r>
            <a:r>
              <a:rPr lang="en-US" sz="1400" dirty="0">
                <a:hlinkClick r:id="rId7"/>
              </a:rPr>
              <a:t>iapp.org/</a:t>
            </a:r>
            <a:endParaRPr lang="en-US" sz="1400" dirty="0"/>
          </a:p>
          <a:p>
            <a:pPr algn="ctr"/>
            <a:endParaRPr lang="en-US" sz="1400" dirty="0"/>
          </a:p>
        </p:txBody>
      </p:sp>
    </p:spTree>
    <p:extLst>
      <p:ext uri="{BB962C8B-B14F-4D97-AF65-F5344CB8AC3E}">
        <p14:creationId xmlns:p14="http://schemas.microsoft.com/office/powerpoint/2010/main" val="264060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37D65-2E07-CDC5-FDFB-B4524C256618}"/>
              </a:ext>
            </a:extLst>
          </p:cNvPr>
          <p:cNvSpPr>
            <a:spLocks noGrp="1" noRot="1" noMove="1" noResize="1" noEditPoints="1" noAdjustHandles="1" noChangeArrowheads="1" noChangeShapeType="1"/>
          </p:cNvSpPr>
          <p:nvPr/>
        </p:nvSpPr>
        <p:spPr>
          <a:xfrm>
            <a:off x="-21520" y="3424886"/>
            <a:ext cx="12213519" cy="344426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CEE98B7-BF65-0D98-291F-C7041E7766F3}"/>
              </a:ext>
            </a:extLst>
          </p:cNvPr>
          <p:cNvSpPr/>
          <p:nvPr/>
        </p:nvSpPr>
        <p:spPr>
          <a:xfrm>
            <a:off x="0" y="1459716"/>
            <a:ext cx="12192000" cy="1965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18CB64C-E993-6C91-8E7F-0953B993C72F}"/>
              </a:ext>
            </a:extLst>
          </p:cNvPr>
          <p:cNvSpPr/>
          <p:nvPr/>
        </p:nvSpPr>
        <p:spPr>
          <a:xfrm>
            <a:off x="634467" y="273471"/>
            <a:ext cx="1155753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What are data clean rooms and what role do they play in measurement</a:t>
            </a:r>
            <a:r>
              <a:rPr lang="en-US" sz="3200" dirty="0">
                <a:solidFill>
                  <a:srgbClr val="ED3C8D"/>
                </a:solidFill>
              </a:rPr>
              <a:t>?</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7BA02032-F24E-774A-2E9F-680CDEDBFE9C}"/>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dirty="0">
                <a:solidFill>
                  <a:srgbClr val="ED3C8D"/>
                </a:solidFill>
                <a:latin typeface="Helvetica" pitchFamily="2" charset="0"/>
              </a:rPr>
              <a:t>4</a:t>
            </a:r>
            <a:endPar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40AFD376-8BA9-2BB7-44EB-266DBBB9D5C8}"/>
              </a:ext>
            </a:extLst>
          </p:cNvPr>
          <p:cNvSpPr txBox="1"/>
          <p:nvPr/>
        </p:nvSpPr>
        <p:spPr>
          <a:xfrm>
            <a:off x="-178535" y="1573609"/>
            <a:ext cx="5747853" cy="369332"/>
          </a:xfrm>
          <a:prstGeom prst="rect">
            <a:avLst/>
          </a:prstGeom>
          <a:noFill/>
        </p:spPr>
        <p:txBody>
          <a:bodyPr wrap="square">
            <a:spAutoFit/>
          </a:bodyPr>
          <a:lstStyle/>
          <a:p>
            <a:pPr marR="0" lvl="1" fontAlgn="base">
              <a:spcBef>
                <a:spcPts val="0"/>
              </a:spcBef>
              <a:spcAft>
                <a:spcPts val="0"/>
              </a:spcAft>
            </a:pPr>
            <a:r>
              <a:rPr lang="en-US" b="1" u="sng" dirty="0">
                <a:solidFill>
                  <a:srgbClr val="ED3C8D"/>
                </a:solidFill>
                <a:effectLst/>
                <a:ea typeface="Times New Roman" panose="02020603050405020304" pitchFamily="18" charset="0"/>
              </a:rPr>
              <a:t>Data </a:t>
            </a:r>
            <a:r>
              <a:rPr lang="en-US" b="1" u="sng" dirty="0">
                <a:solidFill>
                  <a:srgbClr val="ED3C8D"/>
                </a:solidFill>
                <a:ea typeface="Times New Roman" panose="02020603050405020304" pitchFamily="18" charset="0"/>
              </a:rPr>
              <a:t>C</a:t>
            </a:r>
            <a:r>
              <a:rPr lang="en-US" b="1" u="sng" dirty="0">
                <a:solidFill>
                  <a:srgbClr val="ED3C8D"/>
                </a:solidFill>
                <a:effectLst/>
                <a:ea typeface="Times New Roman" panose="02020603050405020304" pitchFamily="18" charset="0"/>
              </a:rPr>
              <a:t>lean </a:t>
            </a:r>
            <a:r>
              <a:rPr lang="en-US" b="1" u="sng" dirty="0">
                <a:solidFill>
                  <a:srgbClr val="ED3C8D"/>
                </a:solidFill>
                <a:ea typeface="Times New Roman" panose="02020603050405020304" pitchFamily="18" charset="0"/>
              </a:rPr>
              <a:t>R</a:t>
            </a:r>
            <a:r>
              <a:rPr lang="en-US" b="1" u="sng" dirty="0">
                <a:solidFill>
                  <a:srgbClr val="ED3C8D"/>
                </a:solidFill>
                <a:effectLst/>
                <a:ea typeface="Times New Roman" panose="02020603050405020304" pitchFamily="18" charset="0"/>
              </a:rPr>
              <a:t>oom </a:t>
            </a:r>
          </a:p>
        </p:txBody>
      </p:sp>
      <p:sp>
        <p:nvSpPr>
          <p:cNvPr id="7" name="TextBox 6">
            <a:extLst>
              <a:ext uri="{FF2B5EF4-FFF2-40B4-BE49-F238E27FC236}">
                <a16:creationId xmlns:a16="http://schemas.microsoft.com/office/drawing/2014/main" id="{3B8DFF8D-5746-3674-7F53-7A35804905EE}"/>
              </a:ext>
            </a:extLst>
          </p:cNvPr>
          <p:cNvSpPr txBox="1"/>
          <p:nvPr/>
        </p:nvSpPr>
        <p:spPr>
          <a:xfrm>
            <a:off x="5747853" y="1562554"/>
            <a:ext cx="5054865" cy="369332"/>
          </a:xfrm>
          <a:prstGeom prst="rect">
            <a:avLst/>
          </a:prstGeom>
          <a:noFill/>
        </p:spPr>
        <p:txBody>
          <a:bodyPr wrap="square">
            <a:spAutoFit/>
          </a:bodyPr>
          <a:lstStyle/>
          <a:p>
            <a:pPr lvl="1" fontAlgn="base">
              <a:tabLst>
                <a:tab pos="-228600" algn="l"/>
              </a:tabLst>
            </a:pPr>
            <a:r>
              <a:rPr lang="en-US" b="1" u="sng" dirty="0">
                <a:solidFill>
                  <a:srgbClr val="ED3C8D"/>
                </a:solidFill>
              </a:rPr>
              <a:t>Benefits of Data Clean Rooms</a:t>
            </a:r>
          </a:p>
        </p:txBody>
      </p:sp>
      <p:sp>
        <p:nvSpPr>
          <p:cNvPr id="16" name="Right Brace 15">
            <a:extLst>
              <a:ext uri="{FF2B5EF4-FFF2-40B4-BE49-F238E27FC236}">
                <a16:creationId xmlns:a16="http://schemas.microsoft.com/office/drawing/2014/main" id="{09223893-8DCF-832C-8D5B-79218AAA283B}"/>
              </a:ext>
            </a:extLst>
          </p:cNvPr>
          <p:cNvSpPr/>
          <p:nvPr/>
        </p:nvSpPr>
        <p:spPr>
          <a:xfrm>
            <a:off x="3785867" y="4467975"/>
            <a:ext cx="643825" cy="164508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7E4ED5DC-C002-EF43-E675-C1C55ADD6762}"/>
              </a:ext>
            </a:extLst>
          </p:cNvPr>
          <p:cNvSpPr txBox="1"/>
          <p:nvPr/>
        </p:nvSpPr>
        <p:spPr>
          <a:xfrm>
            <a:off x="3108479" y="3924634"/>
            <a:ext cx="1688464" cy="461665"/>
          </a:xfrm>
          <a:prstGeom prst="rect">
            <a:avLst/>
          </a:prstGeom>
          <a:noFill/>
        </p:spPr>
        <p:txBody>
          <a:bodyPr wrap="square" rtlCol="0">
            <a:spAutoFit/>
          </a:bodyPr>
          <a:lstStyle/>
          <a:p>
            <a:pPr algn="ctr"/>
            <a:r>
              <a:rPr lang="en-US" sz="1200" b="1" dirty="0">
                <a:solidFill>
                  <a:srgbClr val="ED3C8D"/>
                </a:solidFill>
              </a:rPr>
              <a:t>Data loaded into clean room software</a:t>
            </a:r>
          </a:p>
        </p:txBody>
      </p:sp>
      <p:sp>
        <p:nvSpPr>
          <p:cNvPr id="29" name="TextBox 28">
            <a:extLst>
              <a:ext uri="{FF2B5EF4-FFF2-40B4-BE49-F238E27FC236}">
                <a16:creationId xmlns:a16="http://schemas.microsoft.com/office/drawing/2014/main" id="{0A92EFAF-9D8F-04B1-5718-F126A4F43013}"/>
              </a:ext>
            </a:extLst>
          </p:cNvPr>
          <p:cNvSpPr txBox="1"/>
          <p:nvPr/>
        </p:nvSpPr>
        <p:spPr>
          <a:xfrm>
            <a:off x="7253629" y="3897293"/>
            <a:ext cx="2421412" cy="461665"/>
          </a:xfrm>
          <a:prstGeom prst="rect">
            <a:avLst/>
          </a:prstGeom>
          <a:noFill/>
        </p:spPr>
        <p:txBody>
          <a:bodyPr wrap="square" rtlCol="0">
            <a:spAutoFit/>
          </a:bodyPr>
          <a:lstStyle/>
          <a:p>
            <a:pPr algn="ctr"/>
            <a:r>
              <a:rPr lang="en-US" sz="1200" b="1" dirty="0">
                <a:solidFill>
                  <a:srgbClr val="ED3C8D"/>
                </a:solidFill>
              </a:rPr>
              <a:t>Matched &amp; anonymized dataset available for utilization</a:t>
            </a:r>
          </a:p>
        </p:txBody>
      </p:sp>
      <p:sp>
        <p:nvSpPr>
          <p:cNvPr id="38" name="TextBox 37">
            <a:extLst>
              <a:ext uri="{FF2B5EF4-FFF2-40B4-BE49-F238E27FC236}">
                <a16:creationId xmlns:a16="http://schemas.microsoft.com/office/drawing/2014/main" id="{4587CCD8-4506-B6DC-92C6-029710E7C76A}"/>
              </a:ext>
            </a:extLst>
          </p:cNvPr>
          <p:cNvSpPr txBox="1"/>
          <p:nvPr/>
        </p:nvSpPr>
        <p:spPr>
          <a:xfrm>
            <a:off x="119765" y="3506450"/>
            <a:ext cx="12192002" cy="338554"/>
          </a:xfrm>
          <a:prstGeom prst="rect">
            <a:avLst/>
          </a:prstGeom>
          <a:noFill/>
        </p:spPr>
        <p:txBody>
          <a:bodyPr wrap="square" rtlCol="0">
            <a:spAutoFit/>
          </a:bodyPr>
          <a:lstStyle/>
          <a:p>
            <a:pPr algn="ctr"/>
            <a:r>
              <a:rPr lang="en-US" sz="1600" b="1" i="1" u="sng" dirty="0">
                <a:solidFill>
                  <a:srgbClr val="ED3C8D"/>
                </a:solidFill>
              </a:rPr>
              <a:t>Example Data Clean Room Use Case</a:t>
            </a:r>
          </a:p>
        </p:txBody>
      </p:sp>
      <p:grpSp>
        <p:nvGrpSpPr>
          <p:cNvPr id="24" name="Group 23">
            <a:extLst>
              <a:ext uri="{FF2B5EF4-FFF2-40B4-BE49-F238E27FC236}">
                <a16:creationId xmlns:a16="http://schemas.microsoft.com/office/drawing/2014/main" id="{73DE2302-DBD1-9A1D-ECEF-3650D26B1568}"/>
              </a:ext>
            </a:extLst>
          </p:cNvPr>
          <p:cNvGrpSpPr/>
          <p:nvPr/>
        </p:nvGrpSpPr>
        <p:grpSpPr>
          <a:xfrm>
            <a:off x="5969605" y="1892214"/>
            <a:ext cx="6218300" cy="1323439"/>
            <a:chOff x="347181" y="4039447"/>
            <a:chExt cx="4954065" cy="1323439"/>
          </a:xfrm>
        </p:grpSpPr>
        <p:sp>
          <p:nvSpPr>
            <p:cNvPr id="6" name="TextBox 5">
              <a:extLst>
                <a:ext uri="{FF2B5EF4-FFF2-40B4-BE49-F238E27FC236}">
                  <a16:creationId xmlns:a16="http://schemas.microsoft.com/office/drawing/2014/main" id="{65B9B042-2005-D51C-6AA9-E354B95AD984}"/>
                </a:ext>
              </a:extLst>
            </p:cNvPr>
            <p:cNvSpPr txBox="1"/>
            <p:nvPr/>
          </p:nvSpPr>
          <p:spPr>
            <a:xfrm>
              <a:off x="347181" y="4039447"/>
              <a:ext cx="4954065" cy="1323439"/>
            </a:xfrm>
            <a:prstGeom prst="rect">
              <a:avLst/>
            </a:prstGeom>
            <a:noFill/>
          </p:spPr>
          <p:txBody>
            <a:bodyPr wrap="square" rtlCol="0">
              <a:spAutoFit/>
            </a:bodyPr>
            <a:lstStyle/>
            <a:p>
              <a:pPr marL="285750" indent="-285750">
                <a:buFont typeface="Arial" panose="020B0604020202020204" pitchFamily="34" charset="0"/>
                <a:buChar char="•"/>
              </a:pPr>
              <a:r>
                <a:rPr lang="en-US" sz="1400" b="1">
                  <a:solidFill>
                    <a:srgbClr val="ED3C8D"/>
                  </a:solidFill>
                </a:rPr>
                <a:t>Secure</a:t>
              </a:r>
              <a:r>
                <a:rPr lang="en-US" sz="1400">
                  <a:solidFill>
                    <a:srgbClr val="1B1464"/>
                  </a:solidFill>
                </a:rPr>
                <a:t> </a:t>
              </a:r>
              <a:r>
                <a:rPr lang="en-US" sz="1400" b="1">
                  <a:solidFill>
                    <a:srgbClr val="ED3C8D"/>
                  </a:solidFill>
                </a:rPr>
                <a:t>&amp;</a:t>
              </a:r>
              <a:r>
                <a:rPr lang="en-US" sz="1400">
                  <a:solidFill>
                    <a:srgbClr val="1B1464"/>
                  </a:solidFill>
                </a:rPr>
                <a:t> </a:t>
              </a:r>
              <a:r>
                <a:rPr lang="en-US" sz="1400" b="1">
                  <a:solidFill>
                    <a:srgbClr val="ED3C8D"/>
                  </a:solidFill>
                </a:rPr>
                <a:t>privacy compliant </a:t>
              </a:r>
              <a:r>
                <a:rPr lang="en-US" sz="1400">
                  <a:solidFill>
                    <a:schemeClr val="bg1"/>
                  </a:solidFill>
                </a:rPr>
                <a:t>way to share &amp; match data for analysis</a:t>
              </a:r>
            </a:p>
            <a:p>
              <a:pPr marL="285750" indent="-285750">
                <a:buFont typeface="Arial" panose="020B0604020202020204" pitchFamily="34" charset="0"/>
                <a:buChar char="•"/>
              </a:pPr>
              <a:endParaRPr lang="en-US" sz="800">
                <a:solidFill>
                  <a:schemeClr val="bg1"/>
                </a:solidFill>
              </a:endParaRPr>
            </a:p>
            <a:p>
              <a:pPr marL="285750" indent="-285750">
                <a:buFont typeface="Arial" panose="020B0604020202020204" pitchFamily="34" charset="0"/>
                <a:buChar char="•"/>
              </a:pPr>
              <a:r>
                <a:rPr lang="en-US" sz="1400">
                  <a:solidFill>
                    <a:schemeClr val="bg1"/>
                  </a:solidFill>
                </a:rPr>
                <a:t>Enables marketers to </a:t>
              </a:r>
              <a:r>
                <a:rPr lang="en-US" sz="1400" b="1">
                  <a:solidFill>
                    <a:srgbClr val="ED3C8D"/>
                  </a:solidFill>
                </a:rPr>
                <a:t>keep control of their own data and protect PII</a:t>
              </a:r>
            </a:p>
            <a:p>
              <a:pPr marL="285750" indent="-285750">
                <a:buFont typeface="Arial" panose="020B0604020202020204" pitchFamily="34" charset="0"/>
                <a:buChar char="•"/>
              </a:pPr>
              <a:endParaRPr lang="en-US" sz="800" b="1">
                <a:solidFill>
                  <a:srgbClr val="ED3C8D"/>
                </a:solidFill>
              </a:endParaRPr>
            </a:p>
            <a:p>
              <a:pPr marL="285750" indent="-285750">
                <a:buFont typeface="Arial" panose="020B0604020202020204" pitchFamily="34" charset="0"/>
                <a:buChar char="•"/>
              </a:pPr>
              <a:r>
                <a:rPr lang="en-US" sz="1400">
                  <a:solidFill>
                    <a:schemeClr val="bg1"/>
                  </a:solidFill>
                </a:rPr>
                <a:t>Aids </a:t>
              </a:r>
              <a:r>
                <a:rPr lang="en-US" sz="1400" b="1">
                  <a:solidFill>
                    <a:srgbClr val="ED3C8D"/>
                  </a:solidFill>
                </a:rPr>
                <a:t>advanced audience-based targeting capabilities </a:t>
              </a:r>
            </a:p>
            <a:p>
              <a:pPr marL="285750" indent="-285750">
                <a:buFont typeface="Arial" panose="020B0604020202020204" pitchFamily="34" charset="0"/>
                <a:buChar char="•"/>
              </a:pPr>
              <a:endParaRPr lang="en-US" sz="800" b="1">
                <a:solidFill>
                  <a:srgbClr val="ED3C8D"/>
                </a:solidFill>
              </a:endParaRPr>
            </a:p>
            <a:p>
              <a:pPr marL="285750" indent="-285750">
                <a:buFont typeface="Arial" panose="020B0604020202020204" pitchFamily="34" charset="0"/>
                <a:buChar char="•"/>
              </a:pPr>
              <a:r>
                <a:rPr lang="en-US" sz="1400">
                  <a:solidFill>
                    <a:schemeClr val="bg1"/>
                  </a:solidFill>
                </a:rPr>
                <a:t>Enables</a:t>
              </a:r>
              <a:r>
                <a:rPr lang="en-US" sz="1400">
                  <a:solidFill>
                    <a:srgbClr val="1B1464"/>
                  </a:solidFill>
                </a:rPr>
                <a:t> </a:t>
              </a:r>
              <a:r>
                <a:rPr lang="en-US" sz="1400" b="1">
                  <a:solidFill>
                    <a:srgbClr val="ED3C8D"/>
                  </a:solidFill>
                </a:rPr>
                <a:t>greater attribution capabilities</a:t>
              </a:r>
              <a:endParaRPr lang="en-US" sz="1400">
                <a:solidFill>
                  <a:srgbClr val="1B1464"/>
                </a:solidFill>
              </a:endParaRPr>
            </a:p>
          </p:txBody>
        </p:sp>
        <p:sp>
          <p:nvSpPr>
            <p:cNvPr id="2" name="Isosceles Triangle 6">
              <a:extLst>
                <a:ext uri="{FF2B5EF4-FFF2-40B4-BE49-F238E27FC236}">
                  <a16:creationId xmlns:a16="http://schemas.microsoft.com/office/drawing/2014/main" id="{37676711-9BB4-FEC5-D8D2-34BD8BF1431B}"/>
                </a:ext>
              </a:extLst>
            </p:cNvPr>
            <p:cNvSpPr/>
            <p:nvPr/>
          </p:nvSpPr>
          <p:spPr>
            <a:xfrm rot="5400000">
              <a:off x="407441" y="4103275"/>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4" name="Isosceles Triangle 6">
              <a:extLst>
                <a:ext uri="{FF2B5EF4-FFF2-40B4-BE49-F238E27FC236}">
                  <a16:creationId xmlns:a16="http://schemas.microsoft.com/office/drawing/2014/main" id="{E4B082AF-3635-C9F8-3C09-D4A84CB740CF}"/>
                </a:ext>
              </a:extLst>
            </p:cNvPr>
            <p:cNvSpPr/>
            <p:nvPr/>
          </p:nvSpPr>
          <p:spPr>
            <a:xfrm rot="5400000">
              <a:off x="407441" y="4459389"/>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5" name="Isosceles Triangle 6">
              <a:extLst>
                <a:ext uri="{FF2B5EF4-FFF2-40B4-BE49-F238E27FC236}">
                  <a16:creationId xmlns:a16="http://schemas.microsoft.com/office/drawing/2014/main" id="{E1B08829-E7B4-A672-2D06-E6DC4FCC7663}"/>
                </a:ext>
              </a:extLst>
            </p:cNvPr>
            <p:cNvSpPr/>
            <p:nvPr/>
          </p:nvSpPr>
          <p:spPr>
            <a:xfrm rot="5400000">
              <a:off x="407441" y="4788307"/>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sp>
          <p:nvSpPr>
            <p:cNvPr id="13" name="Isosceles Triangle 6">
              <a:extLst>
                <a:ext uri="{FF2B5EF4-FFF2-40B4-BE49-F238E27FC236}">
                  <a16:creationId xmlns:a16="http://schemas.microsoft.com/office/drawing/2014/main" id="{C87A60EC-FE49-0F38-3E35-296B5E7AB001}"/>
                </a:ext>
              </a:extLst>
            </p:cNvPr>
            <p:cNvSpPr/>
            <p:nvPr/>
          </p:nvSpPr>
          <p:spPr>
            <a:xfrm rot="5400000">
              <a:off x="407441" y="5121345"/>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Light" panose="020B0403020202020204"/>
                <a:ea typeface="+mn-ea"/>
                <a:cs typeface="+mn-cs"/>
              </a:endParaRPr>
            </a:p>
          </p:txBody>
        </p:sp>
      </p:grpSp>
      <p:sp>
        <p:nvSpPr>
          <p:cNvPr id="22" name="TextBox 21">
            <a:extLst>
              <a:ext uri="{FF2B5EF4-FFF2-40B4-BE49-F238E27FC236}">
                <a16:creationId xmlns:a16="http://schemas.microsoft.com/office/drawing/2014/main" id="{A8F7D4A0-821E-D78E-1070-CC31B0E1BCB9}"/>
              </a:ext>
            </a:extLst>
          </p:cNvPr>
          <p:cNvSpPr txBox="1"/>
          <p:nvPr/>
        </p:nvSpPr>
        <p:spPr>
          <a:xfrm>
            <a:off x="-196829" y="1985270"/>
            <a:ext cx="5969605" cy="1077218"/>
          </a:xfrm>
          <a:prstGeom prst="rect">
            <a:avLst/>
          </a:prstGeom>
          <a:noFill/>
        </p:spPr>
        <p:txBody>
          <a:bodyPr wrap="square">
            <a:spAutoFit/>
          </a:bodyPr>
          <a:lstStyle/>
          <a:p>
            <a:pPr marR="0" lvl="1" fontAlgn="base">
              <a:spcBef>
                <a:spcPts val="0"/>
              </a:spcBef>
              <a:spcAft>
                <a:spcPts val="0"/>
              </a:spcAft>
            </a:pPr>
            <a:r>
              <a:rPr lang="en-US" sz="1600" dirty="0">
                <a:solidFill>
                  <a:schemeClr val="bg1"/>
                </a:solidFill>
              </a:rPr>
              <a:t>A secure software environment that enables data collaboration between two or more parties. Allowing sensitive customer data to be shared, and/or matched for joint analysis in a secure and privacy compliant manner</a:t>
            </a:r>
          </a:p>
        </p:txBody>
      </p:sp>
      <p:sp>
        <p:nvSpPr>
          <p:cNvPr id="11" name="TextBox 10">
            <a:extLst>
              <a:ext uri="{FF2B5EF4-FFF2-40B4-BE49-F238E27FC236}">
                <a16:creationId xmlns:a16="http://schemas.microsoft.com/office/drawing/2014/main" id="{1DEE9B58-BB08-B548-205E-518CE1BD292F}"/>
              </a:ext>
            </a:extLst>
          </p:cNvPr>
          <p:cNvSpPr txBox="1"/>
          <p:nvPr/>
        </p:nvSpPr>
        <p:spPr>
          <a:xfrm>
            <a:off x="710266" y="4673772"/>
            <a:ext cx="3376715" cy="523220"/>
          </a:xfrm>
          <a:prstGeom prst="rect">
            <a:avLst/>
          </a:prstGeom>
          <a:noFill/>
        </p:spPr>
        <p:txBody>
          <a:bodyPr wrap="square">
            <a:spAutoFit/>
          </a:bodyPr>
          <a:lstStyle/>
          <a:p>
            <a:pPr algn="ctr"/>
            <a:r>
              <a:rPr lang="en-US" sz="1600" b="1" dirty="0"/>
              <a:t>Advertiser A</a:t>
            </a:r>
          </a:p>
          <a:p>
            <a:pPr algn="ctr"/>
            <a:r>
              <a:rPr lang="en-US" sz="1200" dirty="0"/>
              <a:t>(1</a:t>
            </a:r>
            <a:r>
              <a:rPr lang="en-US" sz="1200" baseline="30000" dirty="0"/>
              <a:t>st</a:t>
            </a:r>
            <a:r>
              <a:rPr lang="en-US" sz="1200" dirty="0"/>
              <a:t> Party Customer Data)</a:t>
            </a:r>
          </a:p>
        </p:txBody>
      </p:sp>
      <p:sp>
        <p:nvSpPr>
          <p:cNvPr id="14" name="TextBox 13">
            <a:extLst>
              <a:ext uri="{FF2B5EF4-FFF2-40B4-BE49-F238E27FC236}">
                <a16:creationId xmlns:a16="http://schemas.microsoft.com/office/drawing/2014/main" id="{86822C93-A07A-E06C-0E5F-1419F0C9BF80}"/>
              </a:ext>
            </a:extLst>
          </p:cNvPr>
          <p:cNvSpPr txBox="1"/>
          <p:nvPr/>
        </p:nvSpPr>
        <p:spPr>
          <a:xfrm>
            <a:off x="924737" y="5484110"/>
            <a:ext cx="2947771" cy="523220"/>
          </a:xfrm>
          <a:prstGeom prst="rect">
            <a:avLst/>
          </a:prstGeom>
          <a:noFill/>
        </p:spPr>
        <p:txBody>
          <a:bodyPr wrap="square">
            <a:spAutoFit/>
          </a:bodyPr>
          <a:lstStyle/>
          <a:p>
            <a:pPr algn="ctr"/>
            <a:r>
              <a:rPr lang="en-US" sz="1600" b="1" dirty="0"/>
              <a:t>Publisher B Data</a:t>
            </a:r>
          </a:p>
          <a:p>
            <a:pPr algn="ctr"/>
            <a:r>
              <a:rPr lang="en-US" sz="1200" dirty="0"/>
              <a:t>(1</a:t>
            </a:r>
            <a:r>
              <a:rPr lang="en-US" sz="1200" baseline="30000" dirty="0"/>
              <a:t>st</a:t>
            </a:r>
            <a:r>
              <a:rPr lang="en-US" sz="1200" dirty="0"/>
              <a:t> Party Ad Exposure Data)</a:t>
            </a:r>
          </a:p>
        </p:txBody>
      </p:sp>
      <p:sp>
        <p:nvSpPr>
          <p:cNvPr id="25" name="TextBox 24">
            <a:extLst>
              <a:ext uri="{FF2B5EF4-FFF2-40B4-BE49-F238E27FC236}">
                <a16:creationId xmlns:a16="http://schemas.microsoft.com/office/drawing/2014/main" id="{A903A562-464C-5746-E4F8-158DB19EFD74}"/>
              </a:ext>
            </a:extLst>
          </p:cNvPr>
          <p:cNvSpPr txBox="1"/>
          <p:nvPr/>
        </p:nvSpPr>
        <p:spPr>
          <a:xfrm>
            <a:off x="924737" y="3996472"/>
            <a:ext cx="2033240" cy="369332"/>
          </a:xfrm>
          <a:prstGeom prst="rect">
            <a:avLst/>
          </a:prstGeom>
          <a:noFill/>
        </p:spPr>
        <p:txBody>
          <a:bodyPr wrap="square">
            <a:spAutoFit/>
          </a:bodyPr>
          <a:lstStyle/>
          <a:p>
            <a:pPr algn="ctr"/>
            <a:r>
              <a:rPr lang="en-US" sz="1800" b="1" u="sng" dirty="0"/>
              <a:t>Partner Data</a:t>
            </a:r>
          </a:p>
        </p:txBody>
      </p:sp>
      <p:sp>
        <p:nvSpPr>
          <p:cNvPr id="30" name="TextBox 29">
            <a:extLst>
              <a:ext uri="{FF2B5EF4-FFF2-40B4-BE49-F238E27FC236}">
                <a16:creationId xmlns:a16="http://schemas.microsoft.com/office/drawing/2014/main" id="{EF573A63-E22F-5F00-9298-F40F2EB7C8D3}"/>
              </a:ext>
            </a:extLst>
          </p:cNvPr>
          <p:cNvSpPr txBox="1"/>
          <p:nvPr/>
        </p:nvSpPr>
        <p:spPr>
          <a:xfrm>
            <a:off x="4643370" y="5040598"/>
            <a:ext cx="2862220" cy="1077218"/>
          </a:xfrm>
          <a:prstGeom prst="rect">
            <a:avLst/>
          </a:prstGeom>
          <a:noFill/>
        </p:spPr>
        <p:txBody>
          <a:bodyPr wrap="square">
            <a:spAutoFit/>
          </a:bodyPr>
          <a:lstStyle/>
          <a:p>
            <a:pPr algn="ctr"/>
            <a:r>
              <a:rPr lang="en-US" sz="1600" b="1" dirty="0">
                <a:solidFill>
                  <a:srgbClr val="00BFF2"/>
                </a:solidFill>
              </a:rPr>
              <a:t>Data from each </a:t>
            </a:r>
          </a:p>
          <a:p>
            <a:pPr algn="ctr"/>
            <a:r>
              <a:rPr lang="en-US" sz="1600" b="1" dirty="0">
                <a:solidFill>
                  <a:srgbClr val="00BFF2"/>
                </a:solidFill>
              </a:rPr>
              <a:t>partner is matched.  </a:t>
            </a:r>
          </a:p>
          <a:p>
            <a:pPr algn="ctr"/>
            <a:r>
              <a:rPr lang="en-US" sz="1600" b="1" dirty="0">
                <a:solidFill>
                  <a:srgbClr val="00BFF2"/>
                </a:solidFill>
              </a:rPr>
              <a:t>Creating a combined and anonymized dataset</a:t>
            </a:r>
          </a:p>
        </p:txBody>
      </p:sp>
      <p:sp>
        <p:nvSpPr>
          <p:cNvPr id="31" name="Right Brace 30">
            <a:extLst>
              <a:ext uri="{FF2B5EF4-FFF2-40B4-BE49-F238E27FC236}">
                <a16:creationId xmlns:a16="http://schemas.microsoft.com/office/drawing/2014/main" id="{A751D5D9-173C-F896-29C8-AAFCDDF96810}"/>
              </a:ext>
            </a:extLst>
          </p:cNvPr>
          <p:cNvSpPr/>
          <p:nvPr/>
        </p:nvSpPr>
        <p:spPr>
          <a:xfrm rot="10800000">
            <a:off x="7898972" y="4446632"/>
            <a:ext cx="643825" cy="164508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F2DF11BE-CE25-1758-F619-78EC9F650244}"/>
              </a:ext>
            </a:extLst>
          </p:cNvPr>
          <p:cNvSpPr txBox="1"/>
          <p:nvPr/>
        </p:nvSpPr>
        <p:spPr>
          <a:xfrm>
            <a:off x="9536760" y="4722479"/>
            <a:ext cx="1981889" cy="584775"/>
          </a:xfrm>
          <a:prstGeom prst="rect">
            <a:avLst/>
          </a:prstGeom>
          <a:noFill/>
        </p:spPr>
        <p:txBody>
          <a:bodyPr wrap="square">
            <a:spAutoFit/>
          </a:bodyPr>
          <a:lstStyle/>
          <a:p>
            <a:pPr algn="ctr"/>
            <a:r>
              <a:rPr lang="en-US" sz="1600" b="1" dirty="0">
                <a:solidFill>
                  <a:srgbClr val="4EBEA4"/>
                </a:solidFill>
              </a:rPr>
              <a:t>Measurement &amp; Attribution</a:t>
            </a:r>
          </a:p>
        </p:txBody>
      </p:sp>
      <p:sp>
        <p:nvSpPr>
          <p:cNvPr id="36" name="TextBox 35">
            <a:extLst>
              <a:ext uri="{FF2B5EF4-FFF2-40B4-BE49-F238E27FC236}">
                <a16:creationId xmlns:a16="http://schemas.microsoft.com/office/drawing/2014/main" id="{08032CE1-90BF-4776-CBF1-CFC6772FFF06}"/>
              </a:ext>
            </a:extLst>
          </p:cNvPr>
          <p:cNvSpPr txBox="1"/>
          <p:nvPr/>
        </p:nvSpPr>
        <p:spPr>
          <a:xfrm>
            <a:off x="9511084" y="5528597"/>
            <a:ext cx="2457401" cy="584775"/>
          </a:xfrm>
          <a:prstGeom prst="rect">
            <a:avLst/>
          </a:prstGeom>
          <a:noFill/>
        </p:spPr>
        <p:txBody>
          <a:bodyPr wrap="square">
            <a:spAutoFit/>
          </a:bodyPr>
          <a:lstStyle/>
          <a:p>
            <a:pPr algn="ctr"/>
            <a:r>
              <a:rPr lang="en-US" sz="1600" b="1" dirty="0">
                <a:solidFill>
                  <a:srgbClr val="4EBEA4"/>
                </a:solidFill>
              </a:rPr>
              <a:t>Audience Analytics &amp; Optimization</a:t>
            </a:r>
          </a:p>
        </p:txBody>
      </p:sp>
      <p:pic>
        <p:nvPicPr>
          <p:cNvPr id="37" name="Picture 36" descr="Icon&#10;&#10;Description automatically generated">
            <a:extLst>
              <a:ext uri="{FF2B5EF4-FFF2-40B4-BE49-F238E27FC236}">
                <a16:creationId xmlns:a16="http://schemas.microsoft.com/office/drawing/2014/main" id="{A50B73BF-46DB-B025-EB99-60E50B7EA93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6248" y="5312462"/>
            <a:ext cx="713489" cy="713489"/>
          </a:xfrm>
          <a:prstGeom prst="rect">
            <a:avLst/>
          </a:prstGeom>
        </p:spPr>
      </p:pic>
      <p:pic>
        <p:nvPicPr>
          <p:cNvPr id="53" name="Graphic 52" descr="Users outline">
            <a:extLst>
              <a:ext uri="{FF2B5EF4-FFF2-40B4-BE49-F238E27FC236}">
                <a16:creationId xmlns:a16="http://schemas.microsoft.com/office/drawing/2014/main" id="{F075A542-5370-0DB1-4FA1-211E8FCC64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762" y="4468257"/>
            <a:ext cx="830999" cy="830999"/>
          </a:xfrm>
          <a:prstGeom prst="rect">
            <a:avLst/>
          </a:prstGeom>
        </p:spPr>
      </p:pic>
      <p:sp>
        <p:nvSpPr>
          <p:cNvPr id="17" name="TextBox 16">
            <a:extLst>
              <a:ext uri="{FF2B5EF4-FFF2-40B4-BE49-F238E27FC236}">
                <a16:creationId xmlns:a16="http://schemas.microsoft.com/office/drawing/2014/main" id="{A43D4757-3F0E-FBB4-3EE3-8C11F0B2E551}"/>
              </a:ext>
            </a:extLst>
          </p:cNvPr>
          <p:cNvSpPr txBox="1"/>
          <p:nvPr/>
        </p:nvSpPr>
        <p:spPr>
          <a:xfrm>
            <a:off x="5103842" y="3985611"/>
            <a:ext cx="2033240" cy="369332"/>
          </a:xfrm>
          <a:prstGeom prst="rect">
            <a:avLst/>
          </a:prstGeom>
          <a:noFill/>
        </p:spPr>
        <p:txBody>
          <a:bodyPr wrap="square">
            <a:spAutoFit/>
          </a:bodyPr>
          <a:lstStyle/>
          <a:p>
            <a:pPr algn="ctr"/>
            <a:r>
              <a:rPr lang="en-US" sz="1800" b="1" u="sng" dirty="0">
                <a:solidFill>
                  <a:srgbClr val="00BFF2"/>
                </a:solidFill>
              </a:rPr>
              <a:t>Data Connection</a:t>
            </a:r>
          </a:p>
        </p:txBody>
      </p:sp>
      <p:sp>
        <p:nvSpPr>
          <p:cNvPr id="18" name="TextBox 17">
            <a:extLst>
              <a:ext uri="{FF2B5EF4-FFF2-40B4-BE49-F238E27FC236}">
                <a16:creationId xmlns:a16="http://schemas.microsoft.com/office/drawing/2014/main" id="{FA7EBAA1-A985-7D2E-7F49-9E5C6C171255}"/>
              </a:ext>
            </a:extLst>
          </p:cNvPr>
          <p:cNvSpPr txBox="1"/>
          <p:nvPr/>
        </p:nvSpPr>
        <p:spPr>
          <a:xfrm>
            <a:off x="9511084" y="4018554"/>
            <a:ext cx="2033240" cy="369332"/>
          </a:xfrm>
          <a:prstGeom prst="rect">
            <a:avLst/>
          </a:prstGeom>
          <a:noFill/>
        </p:spPr>
        <p:txBody>
          <a:bodyPr wrap="square">
            <a:spAutoFit/>
          </a:bodyPr>
          <a:lstStyle/>
          <a:p>
            <a:pPr algn="ctr"/>
            <a:r>
              <a:rPr lang="en-US" sz="1800" b="1" u="sng" dirty="0">
                <a:solidFill>
                  <a:srgbClr val="4EBEA4"/>
                </a:solidFill>
              </a:rPr>
              <a:t>Outputs</a:t>
            </a:r>
          </a:p>
        </p:txBody>
      </p:sp>
      <p:sp>
        <p:nvSpPr>
          <p:cNvPr id="19" name="Arrow: Right 18">
            <a:extLst>
              <a:ext uri="{FF2B5EF4-FFF2-40B4-BE49-F238E27FC236}">
                <a16:creationId xmlns:a16="http://schemas.microsoft.com/office/drawing/2014/main" id="{0BA0DCD7-A3D7-4866-F7A5-4D0566D0CE3E}"/>
              </a:ext>
            </a:extLst>
          </p:cNvPr>
          <p:cNvSpPr/>
          <p:nvPr/>
        </p:nvSpPr>
        <p:spPr>
          <a:xfrm>
            <a:off x="322475" y="6259471"/>
            <a:ext cx="11504010" cy="206012"/>
          </a:xfrm>
          <a:prstGeom prst="rightArrow">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r chart outline">
            <a:extLst>
              <a:ext uri="{FF2B5EF4-FFF2-40B4-BE49-F238E27FC236}">
                <a16:creationId xmlns:a16="http://schemas.microsoft.com/office/drawing/2014/main" id="{AEA12E09-3555-D8B3-C186-8A6EAF64AA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9696" y="4514015"/>
            <a:ext cx="825345" cy="825345"/>
          </a:xfrm>
          <a:prstGeom prst="rect">
            <a:avLst/>
          </a:prstGeom>
        </p:spPr>
      </p:pic>
      <p:pic>
        <p:nvPicPr>
          <p:cNvPr id="32" name="Graphic 31" descr="Cycle with people outline">
            <a:extLst>
              <a:ext uri="{FF2B5EF4-FFF2-40B4-BE49-F238E27FC236}">
                <a16:creationId xmlns:a16="http://schemas.microsoft.com/office/drawing/2014/main" id="{665115FF-33BD-FDE5-EFB2-58AD0E6CFC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49696" y="5353250"/>
            <a:ext cx="825345" cy="825345"/>
          </a:xfrm>
          <a:prstGeom prst="rect">
            <a:avLst/>
          </a:prstGeom>
        </p:spPr>
      </p:pic>
      <p:pic>
        <p:nvPicPr>
          <p:cNvPr id="33" name="Graphic 32" descr="Server outline">
            <a:extLst>
              <a:ext uri="{FF2B5EF4-FFF2-40B4-BE49-F238E27FC236}">
                <a16:creationId xmlns:a16="http://schemas.microsoft.com/office/drawing/2014/main" id="{CA0E8860-9D10-E3E9-CE90-AF47927CAF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0560" y="4316011"/>
            <a:ext cx="830998" cy="830998"/>
          </a:xfrm>
          <a:prstGeom prst="rect">
            <a:avLst/>
          </a:prstGeom>
        </p:spPr>
      </p:pic>
    </p:spTree>
    <p:extLst>
      <p:ext uri="{BB962C8B-B14F-4D97-AF65-F5344CB8AC3E}">
        <p14:creationId xmlns:p14="http://schemas.microsoft.com/office/powerpoint/2010/main" val="3401910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b04729f-cc65-4867-a21b-4ab7d760d35d">
      <UserInfo>
        <DisplayName>Reed Kiely</DisplayName>
        <AccountId>13</AccountId>
        <AccountType/>
      </UserInfo>
      <UserInfo>
        <DisplayName>NT Service\spsearch</DisplayName>
        <AccountId>10</AccountId>
        <AccountType/>
      </UserInfo>
      <UserInfo>
        <DisplayName>Lauren Leff</DisplayName>
        <AccountId>38</AccountId>
        <AccountType/>
      </UserInfo>
      <UserInfo>
        <DisplayName>SharingLinks.5024e365-88ee-421b-aee0-3b2b1e6420e2.OrganizationEdit.c49d3c8e-e52e-469e-891b-ea5e1ab1681c</DisplayName>
        <AccountId>43</AccountId>
        <AccountType/>
      </UserInfo>
      <UserInfo>
        <DisplayName>SharingLinks.d9ce9bc6-19f4-56e9-80d3-8ceb2cee6a31.OrganizationEdit.1c332d12-7ff8-42e6-b27d-6b1e56eb7288</DisplayName>
        <AccountId>39</AccountId>
        <AccountType/>
      </UserInfo>
      <UserInfo>
        <DisplayName>Leah Montner Dixon</DisplayName>
        <AccountId>14</AccountId>
        <AccountType/>
      </UserInfo>
      <UserInfo>
        <DisplayName>Danielle Delauro</DisplayName>
        <AccountId>32</AccountId>
        <AccountType/>
      </UserInfo>
      <UserInfo>
        <DisplayName>Marianne Vita</DisplayName>
        <AccountId>33</AccountId>
        <AccountType/>
      </UserInfo>
    </SharedWithUsers>
    <TaxCatchAll xmlns="3b04729f-cc65-4867-a21b-4ab7d760d35d" xsi:nil="true"/>
    <lcf76f155ced4ddcb4097134ff3c332f xmlns="14fac7c4-4a67-4d88-ac7b-7f88e5afcd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E5016FD36A304A8E8E4C7B42953390" ma:contentTypeVersion="12" ma:contentTypeDescription="Create a new document." ma:contentTypeScope="" ma:versionID="da01dd2a713c191c5f13b4a18ba3c5f7">
  <xsd:schema xmlns:xsd="http://www.w3.org/2001/XMLSchema" xmlns:xs="http://www.w3.org/2001/XMLSchema" xmlns:p="http://schemas.microsoft.com/office/2006/metadata/properties" xmlns:ns2="14fac7c4-4a67-4d88-ac7b-7f88e5afcdb5" xmlns:ns3="3b04729f-cc65-4867-a21b-4ab7d760d35d" targetNamespace="http://schemas.microsoft.com/office/2006/metadata/properties" ma:root="true" ma:fieldsID="2037711cc6349aa90a464bf35f4dea02" ns2:_="" ns3:_="">
    <xsd:import namespace="14fac7c4-4a67-4d88-ac7b-7f88e5afcdb5"/>
    <xsd:import namespace="3b04729f-cc65-4867-a21b-4ab7d760d3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ac7c4-4a67-4d88-ac7b-7f88e5afcd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04729f-cc65-4867-a21b-4ab7d760d3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49484f-b4cd-4383-aa0b-74366e115ea9}" ma:internalName="TaxCatchAll" ma:showField="CatchAllData" ma:web="3b04729f-cc65-4867-a21b-4ab7d760d3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F9ED34-0050-4BB5-83F9-12DD35CE956D}">
  <ds:schemaRefs>
    <ds:schemaRef ds:uri="http://schemas.microsoft.com/sharepoint/v3/contenttype/forms"/>
  </ds:schemaRefs>
</ds:datastoreItem>
</file>

<file path=customXml/itemProps2.xml><?xml version="1.0" encoding="utf-8"?>
<ds:datastoreItem xmlns:ds="http://schemas.openxmlformats.org/officeDocument/2006/customXml" ds:itemID="{ACF646FD-5C9B-45DA-A86A-03421CFCEE1A}">
  <ds:schemaRefs>
    <ds:schemaRef ds:uri="14fac7c4-4a67-4d88-ac7b-7f88e5afcdb5"/>
    <ds:schemaRef ds:uri="3b04729f-cc65-4867-a21b-4ab7d760d3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E41D6D6-6EF9-4B54-B66F-47611BF62415}">
  <ds:schemaRefs>
    <ds:schemaRef ds:uri="14fac7c4-4a67-4d88-ac7b-7f88e5afcdb5"/>
    <ds:schemaRef ds:uri="3b04729f-cc65-4867-a21b-4ab7d760d3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24603</TotalTime>
  <Words>1839</Words>
  <Application>Microsoft Office PowerPoint</Application>
  <PresentationFormat>Widescreen</PresentationFormat>
  <Paragraphs>216</Paragraphs>
  <Slides>13</Slides>
  <Notes>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Arial</vt:lpstr>
      <vt:lpstr>Calibri</vt:lpstr>
      <vt:lpstr>Calibri Light</vt:lpstr>
      <vt:lpstr>Helvetica</vt:lpstr>
      <vt:lpstr>Helvetica Bold</vt:lpstr>
      <vt:lpstr>Helvetica Light</vt:lpstr>
      <vt:lpstr>Helvetica-Light</vt:lpstr>
      <vt:lpstr>Helvetica-Lightoblique</vt:lpstr>
      <vt:lpstr>Montserrat</vt:lpstr>
      <vt:lpstr>Montserrat Light</vt:lpstr>
      <vt:lpstr>Montserrat Medium</vt:lpstr>
      <vt:lpstr>Montserrat Semi</vt:lpstr>
      <vt:lpstr>Montserrat SemiBold</vt:lpstr>
      <vt:lpstr>Trebuchet MS</vt:lpstr>
      <vt:lpstr>Wingdings</vt:lpstr>
      <vt:lpstr>Office Theme</vt:lpstr>
      <vt:lpstr>TVS_XP Merged brand</vt:lpstr>
      <vt:lpstr>2_Custom Design</vt:lpstr>
      <vt:lpstr>1_Office Theme</vt:lpstr>
      <vt:lpstr>What’s the Deal with Identity?</vt:lpstr>
      <vt:lpstr>PowerPoint Presentation</vt:lpstr>
      <vt:lpstr>What is Identity?</vt:lpstr>
      <vt:lpstr>Why is Identity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22</cp:revision>
  <cp:lastPrinted>2020-03-13T18:11:21Z</cp:lastPrinted>
  <dcterms:created xsi:type="dcterms:W3CDTF">2019-11-08T17:29:39Z</dcterms:created>
  <dcterms:modified xsi:type="dcterms:W3CDTF">2023-04-18T18:29:22Z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0x0101006CE5016FD36A304A8E8E4C7B42953390</vt:lpwstr>
  </property>
  <property fmtid="{D5CDD505-2E9C-101B-9397-08002B2CF9AE}" pid="3" name="Order">
    <vt:r8>2089800</vt:r8>
  </property>
  <property fmtid="{D5CDD505-2E9C-101B-9397-08002B2CF9AE}" pid="4" name="MediaServiceImageTags">
    <vt:lpwstr/>
  </property>
</Properties>
</file>