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309" r:id="rId3"/>
    <p:sldId id="269" r:id="rId4"/>
    <p:sldId id="318" r:id="rId5"/>
    <p:sldId id="294" r:id="rId6"/>
    <p:sldId id="298" r:id="rId7"/>
    <p:sldId id="321" r:id="rId8"/>
    <p:sldId id="302" r:id="rId9"/>
    <p:sldId id="303" r:id="rId10"/>
    <p:sldId id="313" r:id="rId11"/>
    <p:sldId id="315" r:id="rId12"/>
    <p:sldId id="310" r:id="rId13"/>
    <p:sldId id="316" r:id="rId14"/>
    <p:sldId id="317" r:id="rId15"/>
    <p:sldId id="311" r:id="rId16"/>
    <p:sldId id="312" r:id="rId17"/>
    <p:sldId id="285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464"/>
    <a:srgbClr val="E84A99"/>
    <a:srgbClr val="D0D8E0"/>
    <a:srgbClr val="FFE600"/>
    <a:srgbClr val="1F1A62"/>
    <a:srgbClr val="00BFF2"/>
    <a:srgbClr val="66C5AD"/>
    <a:srgbClr val="00C0F3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6203" autoAdjust="0"/>
  </p:normalViewPr>
  <p:slideViewPr>
    <p:cSldViewPr snapToGrid="0" snapToObjects="1">
      <p:cViewPr varScale="1">
        <p:scale>
          <a:sx n="116" d="100"/>
          <a:sy n="116" d="100"/>
        </p:scale>
        <p:origin x="816" y="9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DAB63-A7B7-4ED2-8436-FC8E281E2B7D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C17F1-CDC7-461D-AF00-10A82EAA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89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3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06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7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7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vabintel/" TargetMode="External"/><Relationship Id="rId5" Type="http://schemas.openxmlformats.org/officeDocument/2006/relationships/hyperlink" Target="https://twitter.com/VABintel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/>
          <a:stretch/>
        </p:blipFill>
        <p:spPr>
          <a:xfrm flipH="1">
            <a:off x="-5272" y="0"/>
            <a:ext cx="12197271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57B2B0D-1473-6548-B452-FF257D5A8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8709" y="2315"/>
            <a:ext cx="122007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121FEB-E7DA-6544-BD8E-06D2CB674FBA}"/>
              </a:ext>
            </a:extLst>
          </p:cNvPr>
          <p:cNvSpPr txBox="1"/>
          <p:nvPr/>
        </p:nvSpPr>
        <p:spPr>
          <a:xfrm>
            <a:off x="398216" y="3020319"/>
            <a:ext cx="2298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F1A62"/>
                </a:solidFill>
                <a:latin typeface="Helvetica" pitchFamily="2" charset="0"/>
              </a:rPr>
              <a:t>2020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557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287131" y="3943988"/>
            <a:ext cx="73973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E600"/>
                </a:solidFill>
                <a:latin typeface="Helvetica" pitchFamily="2" charset="0"/>
              </a:rPr>
              <a:t>What's The Spread?</a:t>
            </a:r>
            <a:r>
              <a:rPr lang="en-US" sz="4400" b="1" dirty="0">
                <a:solidFill>
                  <a:srgbClr val="FFE600"/>
                </a:solidFill>
                <a:latin typeface="Helvetica" pitchFamily="2" charset="0"/>
              </a:rPr>
              <a:t/>
            </a:r>
            <a:br>
              <a:rPr lang="en-US" sz="4400" b="1" dirty="0">
                <a:solidFill>
                  <a:srgbClr val="FFE600"/>
                </a:solidFill>
                <a:latin typeface="Helvetica" pitchFamily="2" charset="0"/>
              </a:rPr>
            </a:br>
            <a:r>
              <a:rPr lang="en-US" sz="2600" dirty="0">
                <a:solidFill>
                  <a:schemeClr val="bg1"/>
                </a:solidFill>
                <a:latin typeface="Helvetica" pitchFamily="2" charset="0"/>
              </a:rPr>
              <a:t>NFL On Amazon In-Game Stream vs. </a:t>
            </a:r>
          </a:p>
          <a:p>
            <a:r>
              <a:rPr lang="en-US" sz="2600" dirty="0">
                <a:solidFill>
                  <a:schemeClr val="bg1"/>
                </a:solidFill>
                <a:latin typeface="Helvetica" pitchFamily="2" charset="0"/>
              </a:rPr>
              <a:t>TV Audience Comparison 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2019 Season</a:t>
            </a:r>
            <a:endParaRPr lang="en-US" sz="1100" b="1" dirty="0">
              <a:solidFill>
                <a:srgbClr val="E84A99"/>
              </a:solidFill>
              <a:latin typeface="Helvetica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0" y="5877766"/>
            <a:ext cx="2408603" cy="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11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4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The First Amazon Live-Stream Game During Week Four,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20x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In Any Given Minute Than Amazon’s Streaming Properties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86E92E9-F1E6-6145-8CF8-5E0BE4886E97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877,000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399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17.9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0" y="3724936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63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97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0" y="3141689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2.9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41.4 Million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Sept 26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20x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4.9%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(9/27/19);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1,400,000.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DB22C26-128C-4429-9B20-3D52DD36D1C0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520K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1C574B-F6D5-4A4F-AB92-1013FE286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83" y="2086327"/>
            <a:ext cx="689943" cy="689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559678-3994-42A6-9ADD-EA20DF6B3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671" y="2093956"/>
            <a:ext cx="687384" cy="6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766,000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96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16.3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0" y="3724936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62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71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0" y="3141689"/>
            <a:ext cx="302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39.5 Million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10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(10/11/19);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1,200,000.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491BBAE-7927-4F7B-9ADC-495F94D2905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430K from FOX Sports digital, NFL digital and Yahoo Sports digital platforms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1E7335-1E62-44BF-A5ED-038091D4B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30" y="2093096"/>
            <a:ext cx="695805" cy="695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C7117A-020A-4936-95CD-92C1F565A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112" y="2093159"/>
            <a:ext cx="688251" cy="68825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1" y="357425"/>
            <a:ext cx="1182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Six Of The Season,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21x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With Slightly Lower Average Viewership Across Platforms For A Less Competitive Game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C4EF0A3-99D7-408F-A678-BA577B4358D0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258ABC5-1C6F-4D0B-908D-A6639F990D96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21x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633502C-C88B-4C10-980D-DFE3629B4D87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40EEC7D-AFC2-40E5-9BFF-CEE52E304C0F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4.7%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riangle 30">
            <a:extLst>
              <a:ext uri="{FF2B5EF4-FFF2-40B4-BE49-F238E27FC236}">
                <a16:creationId xmlns="" xmlns:a16="http://schemas.microsoft.com/office/drawing/2014/main" id="{8EEBFB65-C8A9-4F12-8B3D-39093C577A5E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514DF5B-25C6-44CC-AC8F-A359D315BD8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300012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640,000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13.9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1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44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2.3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34.9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(10/18/19);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1,000,000.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17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5288DA7-2701-4460-AF83-181590D99363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360K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9F6449B-3F87-4FC0-91B9-113087684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65" y="2090787"/>
            <a:ext cx="687924" cy="687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2E635-176E-403B-B24F-DBB2E5DEE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299" y="2102786"/>
            <a:ext cx="687924" cy="68792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1" y="357425"/>
            <a:ext cx="1177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Seven, Linear TV’s Advantage Held Steady Against Amazon Properties As Audiences Dipped Equally Across Platforms For A Non-Competitive Game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554A274-93A1-4A87-9772-BD2AB847FC54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1DD20E1-0D18-4B5D-BD9B-0467020F644E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22x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A0BA107-EF10-4DC1-B536-5B2BD59DB56F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D242D0E-AFF6-4391-9E3E-BA4B7315E252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4.6%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="" xmlns:a16="http://schemas.microsoft.com/office/drawing/2014/main" id="{DC9FB7C4-91C7-4D8E-AB1E-24F64BD30BE5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E052FCD0-015A-4320-B5A6-EC1306B7461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4.5%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245530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571,000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13.7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6981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45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63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2.0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35.0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Source: VAB analysis of verified Amazon data as reported via NFL Communications press release (10/25/19);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B1464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B1464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B1464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B1464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B1464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B1464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910,000.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24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endParaRPr lang="en-US" sz="1200" b="1" kern="0" dirty="0">
              <a:latin typeface="Helvetica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6887E81-31A2-4C1F-9BC2-95E1DF947B20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330K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3DB004-5111-497D-A8BD-9C6840993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38" y="2076661"/>
            <a:ext cx="705801" cy="70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67E3E5-95D6-42AC-9009-9C120FDD4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7984" y="2074918"/>
            <a:ext cx="705801" cy="70580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Eight, A Low Scoring Match-up Led To Lower Amazon Viewership </a:t>
            </a:r>
          </a:p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Than Previous Weeks And A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Average Audience Advantage For Linear TV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88C8BF8-FA05-405C-AC73-2280395F7BFB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CEEF10B9-EFFC-49E4-BB1A-1C418236B3ED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BCDFDC8-74DB-45DB-ACAF-678D177DFCF7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BE58C498-DECE-465A-897E-EE3C3FF4ED81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4.2%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="" xmlns:a16="http://schemas.microsoft.com/office/drawing/2014/main" id="{DC4A664A-9938-4F77-82A4-87DC6FDAAC30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C72C2782-6F22-4250-961F-FB770A4F9B0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48333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6981" y="432065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435,000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5850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14.2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34796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51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73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26981" y="3141689"/>
            <a:ext cx="305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37.9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(11/1/19);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808,000.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Oct 31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CD792BF-BC40-4323-8DB3-7B6FB4B8BD46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370K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D164A0-CC26-4EEC-AE12-060068571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45" y="2039437"/>
            <a:ext cx="737955" cy="737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FE611F-D731-4B0C-B135-5E6B271D5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126" y="2080850"/>
            <a:ext cx="671490" cy="6714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Nine, Halloween Night Witnessed Amazon’s Lowest Viewership </a:t>
            </a:r>
          </a:p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Of The Season While Linear TV’s Average Audience Held Very Steady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50931CE-F1D7-41A5-B39E-61F3763C53BE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EA6D755-17F5-4FBC-ACCB-D8813A49BF86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33x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E46F6E48-55D1-4FA7-9466-F31A930F3DC8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BD69AD1-9CB2-4A51-A42E-D7C43EA62268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3.1%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="" xmlns:a16="http://schemas.microsoft.com/office/drawing/2014/main" id="{D8DB0F74-549B-4101-A365-D5660AA0B20C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9C0D8C4E-9F56-41C5-8934-34112F0A7501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3%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261174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4377" y="4320659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642,000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86130" y="430418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15.6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08747" y="3724936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50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76269" y="3725388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80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34795" y="3141689"/>
            <a:ext cx="302893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2.4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6130" y="3161262"/>
            <a:ext cx="30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37.6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(11/15/19);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1,000,000.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Nov 14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DD2774F-E870-4699-A8F2-4EC44724A25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350K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8FB694-8C03-4951-B54C-E74B5BCC1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35" y="2076485"/>
            <a:ext cx="702166" cy="702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AA7DBB-0D11-43B5-AA78-5D1425BBB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390" y="2076485"/>
            <a:ext cx="702166" cy="70216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11,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Audience Amazon Properties Which Was On Par For The Overall Comparative Game Average Across The Analysis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F810C3E-5CAB-497A-93BF-6223BF9ED4D0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A343241-4C5B-4540-B862-2904FA61BC93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826EE93-67D1-42C5-8A45-CE1547F1CF22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CA81949-9A8B-4BF4-B610-17BEF0D02CFD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4.1%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riangle 30">
            <a:extLst>
              <a:ext uri="{FF2B5EF4-FFF2-40B4-BE49-F238E27FC236}">
                <a16:creationId xmlns="" xmlns:a16="http://schemas.microsoft.com/office/drawing/2014/main" id="{DB446842-310B-430B-AA83-CE0CB668E809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E7EFF632-C58B-480D-A1C5-A965458545CB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19188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16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26981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65938" y="4320659"/>
            <a:ext cx="298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696,000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5939" y="1711021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Amazon Platforms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Global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9462" y="1720546"/>
            <a:ext cx="30366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/>
              </a:rPr>
              <a:t>Linear TV</a:t>
            </a:r>
          </a:p>
          <a:p>
            <a:pPr algn="ctr"/>
            <a:r>
              <a:rPr lang="en-US" sz="1600" i="1" dirty="0">
                <a:latin typeface="Helvetica Light" panose="020B0403020202020204"/>
              </a:rPr>
              <a:t>U.S. TV Only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5351" y="4311015"/>
            <a:ext cx="29303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 Audience </a:t>
            </a:r>
            <a:b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95990" y="4289881"/>
            <a:ext cx="3055936" cy="492443"/>
          </a:xfrm>
          <a:prstGeom prst="rect">
            <a:avLst/>
          </a:prstGeom>
          <a:solidFill>
            <a:schemeClr val="tx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18472" y="4300137"/>
            <a:ext cx="301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18.2 </a:t>
            </a:r>
            <a:r>
              <a:rPr lang="en-US" sz="2400" b="1" i="1" u="sng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24376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34797" y="3724936"/>
            <a:ext cx="30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42 Minutes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764" y="3805043"/>
            <a:ext cx="32995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Mins / Per Viewer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5990" y="3694821"/>
            <a:ext cx="3055936" cy="49244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18472" y="3725388"/>
            <a:ext cx="30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76 Minutes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26981" y="3156743"/>
            <a:ext cx="3055936" cy="448716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65938" y="3141689"/>
            <a:ext cx="298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2.6 Million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5979" y="3230128"/>
            <a:ext cx="226976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Unique</a:t>
            </a:r>
            <a:r>
              <a:rPr kumimoji="0" lang="en-US" sz="1600" b="1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Viewers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5990" y="3143486"/>
            <a:ext cx="3055936" cy="47944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Helvetica Light" panose="020B040302020202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118472" y="3161262"/>
            <a:ext cx="301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38.3 Million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(12/6/19);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All digital platforms combined (Amazon, Twitch, Yahoo, NFL digital and Fox Digital) had a reported average audience of 1,100,000.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3425" y="1776385"/>
            <a:ext cx="2564400" cy="1283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3818" r="20909"/>
          <a:stretch/>
        </p:blipFill>
        <p:spPr>
          <a:xfrm>
            <a:off x="262731" y="2127087"/>
            <a:ext cx="334114" cy="4022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3425" y="1809329"/>
            <a:ext cx="25644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Thursday Dec 5</a:t>
            </a:r>
            <a:r>
              <a:rPr lang="en-US" sz="1200" b="1" u="sng" kern="0" baseline="3000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2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, 2019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84375" y="2266529"/>
            <a:ext cx="7058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242" y="2764008"/>
            <a:ext cx="78804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1852" y="2752340"/>
            <a:ext cx="90053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585" y="2764008"/>
            <a:ext cx="83567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Helvetica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Score: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91" y="2291911"/>
            <a:ext cx="2213040" cy="7498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3" y="2285901"/>
            <a:ext cx="2267909" cy="76206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217EA0-CF22-491B-ACB7-628D0D750A19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400K from FOX Sports digital, NFL digital and Yahoo Sports digital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4A3FA5-764A-4939-83BA-12FD29FFE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71" y="2064247"/>
            <a:ext cx="708549" cy="708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84363B-3B7D-476A-B1FE-4B56B902B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935" y="2066530"/>
            <a:ext cx="706267" cy="7062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1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In Week 14, A Competitive Matchup Between Two Popular Teams Saw Linear TV Achieve It’s Highest Average Audience Of Any Game Within The Analysis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0750C41-AA32-45C8-9D60-5C31CD50E4B9}"/>
              </a:ext>
            </a:extLst>
          </p:cNvPr>
          <p:cNvSpPr txBox="1"/>
          <p:nvPr/>
        </p:nvSpPr>
        <p:spPr>
          <a:xfrm>
            <a:off x="2740734" y="4994813"/>
            <a:ext cx="58708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06004653-9626-404C-9D17-7E3DAEC48C0C}"/>
              </a:ext>
            </a:extLst>
          </p:cNvPr>
          <p:cNvSpPr txBox="1"/>
          <p:nvPr/>
        </p:nvSpPr>
        <p:spPr>
          <a:xfrm>
            <a:off x="8690530" y="4928092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26x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6861D99-C7BF-477A-8C03-DAF84A390409}"/>
              </a:ext>
            </a:extLst>
          </p:cNvPr>
          <p:cNvSpPr txBox="1"/>
          <p:nvPr/>
        </p:nvSpPr>
        <p:spPr>
          <a:xfrm>
            <a:off x="2820478" y="5508075"/>
            <a:ext cx="579113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1" u="sng" kern="0" dirty="0">
                <a:solidFill>
                  <a:sysClr val="windowText" lastClr="000000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71E153B-A035-4B5E-B40E-D32CB22B9126}"/>
              </a:ext>
            </a:extLst>
          </p:cNvPr>
          <p:cNvSpPr txBox="1"/>
          <p:nvPr/>
        </p:nvSpPr>
        <p:spPr>
          <a:xfrm>
            <a:off x="8690530" y="5482463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3.8%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riangle 30">
            <a:extLst>
              <a:ext uri="{FF2B5EF4-FFF2-40B4-BE49-F238E27FC236}">
                <a16:creationId xmlns="" xmlns:a16="http://schemas.microsoft.com/office/drawing/2014/main" id="{ACDFE2AE-C484-4E25-9971-EFAAA585896C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196F8FF2-3175-477A-90E1-5A0C07AF2364}"/>
              </a:ext>
            </a:extLst>
          </p:cNvPr>
          <p:cNvSpPr txBox="1"/>
          <p:nvPr/>
        </p:nvSpPr>
        <p:spPr>
          <a:xfrm>
            <a:off x="745342" y="1201211"/>
            <a:ext cx="10440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less than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</p:spTree>
    <p:extLst>
      <p:ext uri="{BB962C8B-B14F-4D97-AF65-F5344CB8AC3E}">
        <p14:creationId xmlns:p14="http://schemas.microsoft.com/office/powerpoint/2010/main" val="180543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AC35D0-1430-234A-AD44-0AED2943E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6" r="188"/>
          <a:stretch/>
        </p:blipFill>
        <p:spPr>
          <a:xfrm>
            <a:off x="22860" y="-2574"/>
            <a:ext cx="12169140" cy="69190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98A06ED-9D12-3B4C-B59C-10A0964513FE}"/>
              </a:ext>
            </a:extLst>
          </p:cNvPr>
          <p:cNvCxnSpPr>
            <a:cxnSpLocks/>
          </p:cNvCxnSpPr>
          <p:nvPr/>
        </p:nvCxnSpPr>
        <p:spPr>
          <a:xfrm>
            <a:off x="493843" y="2160552"/>
            <a:ext cx="390577" cy="0"/>
          </a:xfrm>
          <a:prstGeom prst="line">
            <a:avLst/>
          </a:prstGeom>
          <a:ln>
            <a:solidFill>
              <a:srgbClr val="00C0F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463863" y="4282348"/>
            <a:ext cx="408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1A62"/>
                </a:solidFill>
                <a:latin typeface="Helvetica" pitchFamily="2" charset="0"/>
              </a:rPr>
              <a:t>Reed Kiely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BC6811-BD42-8345-9D9F-26E004102EE7}"/>
              </a:ext>
            </a:extLst>
          </p:cNvPr>
          <p:cNvSpPr txBox="1"/>
          <p:nvPr/>
        </p:nvSpPr>
        <p:spPr>
          <a:xfrm>
            <a:off x="448873" y="2330627"/>
            <a:ext cx="408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1A62"/>
                </a:solidFill>
                <a:latin typeface="Helvetica" pitchFamily="2" charset="0"/>
              </a:rPr>
              <a:t>Jason Wiese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B41C07-619F-4B42-8008-E877CD893072}"/>
              </a:ext>
            </a:extLst>
          </p:cNvPr>
          <p:cNvSpPr txBox="1"/>
          <p:nvPr/>
        </p:nvSpPr>
        <p:spPr>
          <a:xfrm>
            <a:off x="463863" y="2803032"/>
            <a:ext cx="408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SVP, Director of Strategic Insights</a:t>
            </a:r>
          </a:p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jasonw@thevab.com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D6543CD-C7DA-9F4B-AC45-0CE815632C06}"/>
              </a:ext>
            </a:extLst>
          </p:cNvPr>
          <p:cNvSpPr txBox="1"/>
          <p:nvPr/>
        </p:nvSpPr>
        <p:spPr>
          <a:xfrm>
            <a:off x="448873" y="4746512"/>
            <a:ext cx="408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Insights Manager</a:t>
            </a:r>
          </a:p>
          <a:p>
            <a:r>
              <a:rPr lang="en-US" sz="2000" dirty="0">
                <a:solidFill>
                  <a:srgbClr val="1F1A62"/>
                </a:solidFill>
                <a:latin typeface="Helvetica Light" panose="020B0403020202020204" pitchFamily="34" charset="0"/>
              </a:rPr>
              <a:t>reedk@thevab.com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F935AB-6483-B747-9425-07796DE5934B}"/>
              </a:ext>
            </a:extLst>
          </p:cNvPr>
          <p:cNvSpPr txBox="1"/>
          <p:nvPr/>
        </p:nvSpPr>
        <p:spPr>
          <a:xfrm>
            <a:off x="428995" y="373281"/>
            <a:ext cx="40823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1F1A62"/>
                </a:solidFill>
                <a:latin typeface="Helvetica" pitchFamily="2" charset="0"/>
              </a:rPr>
              <a:t>Creators</a:t>
            </a:r>
          </a:p>
        </p:txBody>
      </p:sp>
      <p:pic>
        <p:nvPicPr>
          <p:cNvPr id="16" name="Picture 15">
            <a:hlinkClick r:id="rId3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0" t="78688" r="71747" b="3111"/>
          <a:stretch/>
        </p:blipFill>
        <p:spPr>
          <a:xfrm>
            <a:off x="6623538" y="5459342"/>
            <a:ext cx="3040580" cy="1248206"/>
          </a:xfrm>
          <a:prstGeom prst="rect">
            <a:avLst/>
          </a:prstGeom>
        </p:spPr>
      </p:pic>
      <p:pic>
        <p:nvPicPr>
          <p:cNvPr id="17" name="Picture 16">
            <a:hlinkClick r:id="rId5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50" t="78810" r="61421" b="2989"/>
          <a:stretch/>
        </p:blipFill>
        <p:spPr>
          <a:xfrm>
            <a:off x="9756397" y="5459342"/>
            <a:ext cx="1098958" cy="1248206"/>
          </a:xfrm>
          <a:prstGeom prst="rect">
            <a:avLst/>
          </a:prstGeom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="" xmlns:a16="http://schemas.microsoft.com/office/drawing/2014/main" id="{60EE6937-28C2-47B2-B28E-615224A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64" t="78688" r="52589" b="3111"/>
          <a:stretch/>
        </p:blipFill>
        <p:spPr>
          <a:xfrm>
            <a:off x="10914077" y="5459342"/>
            <a:ext cx="1006818" cy="12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733354" y="1830343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11A2BD2-28EE-844C-ABD0-1BBA2351FC49}"/>
              </a:ext>
            </a:extLst>
          </p:cNvPr>
          <p:cNvSpPr/>
          <p:nvPr/>
        </p:nvSpPr>
        <p:spPr>
          <a:xfrm>
            <a:off x="4322692" y="1830343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E7A67A6-9B9E-EC45-BEF3-59FAC4400EEB}"/>
              </a:ext>
            </a:extLst>
          </p:cNvPr>
          <p:cNvSpPr/>
          <p:nvPr/>
        </p:nvSpPr>
        <p:spPr>
          <a:xfrm>
            <a:off x="7912030" y="1817942"/>
            <a:ext cx="3516407" cy="415629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1" y="357425"/>
            <a:ext cx="115480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The Box Score For 2019 NFL Thursday Night Football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86E92E9-F1E6-6145-8CF8-5E0BE4886E97}"/>
              </a:ext>
            </a:extLst>
          </p:cNvPr>
          <p:cNvSpPr txBox="1"/>
          <p:nvPr/>
        </p:nvSpPr>
        <p:spPr>
          <a:xfrm>
            <a:off x="745341" y="970558"/>
            <a:ext cx="106830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Three Key Takeaways From Our Comparable Analysis Between Amazon Streaming Vs. Linear TV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D7DA241-9A15-5648-94B1-10F5CB124235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0E1F46B-70E6-5C48-A3D3-CAA938A36A27}"/>
              </a:ext>
            </a:extLst>
          </p:cNvPr>
          <p:cNvSpPr/>
          <p:nvPr/>
        </p:nvSpPr>
        <p:spPr>
          <a:xfrm>
            <a:off x="745342" y="3595420"/>
            <a:ext cx="35044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Football Isn’t A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Zero-Sum Game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964596" y="4402505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More access points across more devices leads to more viewers</a:t>
            </a:r>
            <a:endParaRPr lang="en-US" sz="95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4CC8CE6-CBBB-9148-9480-ABF797D19659}"/>
              </a:ext>
            </a:extLst>
          </p:cNvPr>
          <p:cNvSpPr/>
          <p:nvPr/>
        </p:nvSpPr>
        <p:spPr>
          <a:xfrm>
            <a:off x="4322692" y="3595422"/>
            <a:ext cx="35164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Linear TV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Dominates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1AF966E-5A86-E944-B039-CE9D7B0774B6}"/>
              </a:ext>
            </a:extLst>
          </p:cNvPr>
          <p:cNvSpPr/>
          <p:nvPr/>
        </p:nvSpPr>
        <p:spPr>
          <a:xfrm>
            <a:off x="7912959" y="3589560"/>
            <a:ext cx="35154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Viewership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Ebbs &amp; Flows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9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794786" y="443461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964596" y="5251016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In fact, both Amazon streaming and linear TV’s viewership was up this season vs. last</a:t>
            </a:r>
            <a:endParaRPr lang="en-US" sz="950" b="1" u="sng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2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794786" y="529394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30" y="2065928"/>
            <a:ext cx="1353854" cy="135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79" y="2067039"/>
            <a:ext cx="1351632" cy="1351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11" y="2063900"/>
            <a:ext cx="1357910" cy="13579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4571270" y="4392238"/>
            <a:ext cx="326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On average, the linear TV audience was </a:t>
            </a:r>
            <a:r>
              <a:rPr lang="en-US" sz="1200" b="1" u="sng" dirty="0">
                <a:solidFill>
                  <a:schemeClr val="bg1"/>
                </a:solidFill>
                <a:latin typeface="Helvetica Light" panose="020B0403020202020204" pitchFamily="34" charset="0"/>
              </a:rPr>
              <a:t>24x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 the size of Amazon streaming’s audience</a:t>
            </a:r>
          </a:p>
        </p:txBody>
      </p:sp>
      <p:sp>
        <p:nvSpPr>
          <p:cNvPr id="39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4401459" y="443461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4571269" y="5251564"/>
            <a:ext cx="33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Amazon streaming’s average </a:t>
            </a:r>
            <a:r>
              <a:rPr lang="en-US" sz="1200">
                <a:solidFill>
                  <a:schemeClr val="bg1"/>
                </a:solidFill>
                <a:latin typeface="Helvetica Light" panose="020B0403020202020204" pitchFamily="34" charset="0"/>
              </a:rPr>
              <a:t>audience reflected 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only </a:t>
            </a:r>
            <a:r>
              <a:rPr lang="en-US" sz="1200" b="1" u="sng" dirty="0">
                <a:solidFill>
                  <a:schemeClr val="bg1"/>
                </a:solidFill>
                <a:latin typeface="Helvetica Light" panose="020B0403020202020204" pitchFamily="34" charset="0"/>
              </a:rPr>
              <a:t>4.2%</a:t>
            </a:r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 that of the linear TV audience</a:t>
            </a:r>
          </a:p>
        </p:txBody>
      </p:sp>
      <p:sp>
        <p:nvSpPr>
          <p:cNvPr id="4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4401459" y="527048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8189927" y="4392246"/>
            <a:ext cx="326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Amazon achieved it’s highest viewership during it’s first streamed game and lowest on Halloween but varied otherwise due mainly to the collective market size of the teams playing </a:t>
            </a:r>
          </a:p>
        </p:txBody>
      </p:sp>
      <p:sp>
        <p:nvSpPr>
          <p:cNvPr id="43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8061138" y="443461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560C96A-2084-0840-B88B-E4DD518EDBA0}"/>
              </a:ext>
            </a:extLst>
          </p:cNvPr>
          <p:cNvSpPr txBox="1"/>
          <p:nvPr/>
        </p:nvSpPr>
        <p:spPr>
          <a:xfrm>
            <a:off x="8178194" y="5251566"/>
            <a:ext cx="334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Light" panose="020B0403020202020204" pitchFamily="34" charset="0"/>
              </a:rPr>
              <a:t>TV’s audience range was much more steady and variances aligned closer to individual game competitiveness and team popularity</a:t>
            </a:r>
            <a:endParaRPr lang="en-US" sz="12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5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8037692" y="5276350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5" y="6519043"/>
            <a:ext cx="11665756" cy="3501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703E8EB-CD64-1E43-972C-CB9BE353C2C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5DF2A03-D5AD-0F42-B014-1D18EEE5BA11}"/>
              </a:ext>
            </a:extLst>
          </p:cNvPr>
          <p:cNvSpPr/>
          <p:nvPr/>
        </p:nvSpPr>
        <p:spPr>
          <a:xfrm>
            <a:off x="413302" y="357425"/>
            <a:ext cx="113519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Amazon’s Thursday Night Football Schedule</a:t>
            </a:r>
          </a:p>
        </p:txBody>
      </p:sp>
      <p:sp>
        <p:nvSpPr>
          <p:cNvPr id="41" name="Triangle 40">
            <a:extLst>
              <a:ext uri="{FF2B5EF4-FFF2-40B4-BE49-F238E27FC236}">
                <a16:creationId xmlns="" xmlns:a16="http://schemas.microsoft.com/office/drawing/2014/main" id="{0B07F1F9-3699-F24D-A335-1A0FAF0C496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F02A148-1309-ED43-8267-2C95E023043F}"/>
              </a:ext>
            </a:extLst>
          </p:cNvPr>
          <p:cNvSpPr txBox="1"/>
          <p:nvPr/>
        </p:nvSpPr>
        <p:spPr>
          <a:xfrm>
            <a:off x="745341" y="970558"/>
            <a:ext cx="114466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The 2019 season represented the second year of a two-year deal that Amazon signed with the NFL to </a:t>
            </a:r>
          </a:p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live-stream 11 Thursday Night Football Games throughout the season in conjunction with linear TV coverage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8CC86C0-D4DC-4D60-B4B6-94B84D64842F}"/>
              </a:ext>
            </a:extLst>
          </p:cNvPr>
          <p:cNvSpPr txBox="1"/>
          <p:nvPr/>
        </p:nvSpPr>
        <p:spPr>
          <a:xfrm>
            <a:off x="2470749" y="2371426"/>
            <a:ext cx="7237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Helvetica Light" panose="020B0403020202020204"/>
              </a:rPr>
              <a:t>11 Thursday Night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9C1864-1CFE-45F6-851D-9380D2F30C22}"/>
              </a:ext>
            </a:extLst>
          </p:cNvPr>
          <p:cNvSpPr txBox="1"/>
          <p:nvPr/>
        </p:nvSpPr>
        <p:spPr>
          <a:xfrm>
            <a:off x="-2" y="2050916"/>
            <a:ext cx="121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 Light" panose="020B0403020202020204"/>
              </a:rPr>
              <a:t>2019 Schedule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9372"/>
              </p:ext>
            </p:extLst>
          </p:nvPr>
        </p:nvGraphicFramePr>
        <p:xfrm>
          <a:off x="2477459" y="2775002"/>
          <a:ext cx="7251332" cy="3287625"/>
        </p:xfrm>
        <a:graphic>
          <a:graphicData uri="http://schemas.openxmlformats.org/drawingml/2006/table">
            <a:tbl>
              <a:tblPr/>
              <a:tblGrid>
                <a:gridCol w="1086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3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908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26-Sep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Philadelphia Eagles @ Green Bay Packers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3-Oct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Los Angeles Rams @ Seattle Seahawks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6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10-Oct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New York Giants @ New England Patriots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7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17-Oct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Kansas City Chiefs @ Denver Broncos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8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24-Oct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Washington Redskins @ Minnesota Vikings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9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31-Oct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San Francisco 49ers @ Arizona Cardinals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10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7-Nov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Los Angeles Chargers @ Oakland Raiders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11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14-Nov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Pittsburgh Steelers @ Cleveland Browns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12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21-Nov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Indianapolis Colts @ Houston Texans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5-Dec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Dallas Cowboys @ Chicago Bears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Week 15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12-Dec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2" charset="0"/>
                        </a:rPr>
                        <a:t>New York Jets @ Baltimore Ravens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1730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5" y="6519043"/>
            <a:ext cx="11665756" cy="3501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703E8EB-CD64-1E43-972C-CB9BE353C2C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5DF2A03-D5AD-0F42-B014-1D18EEE5BA11}"/>
              </a:ext>
            </a:extLst>
          </p:cNvPr>
          <p:cNvSpPr/>
          <p:nvPr/>
        </p:nvSpPr>
        <p:spPr>
          <a:xfrm>
            <a:off x="413302" y="357425"/>
            <a:ext cx="1155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NFL Has Publicly Released Amazon Streaming Viewership Figures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Seven Games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Which Is What Our Comparative Analysis Is Based 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CC86C0-D4DC-4D60-B4B6-94B84D64842F}"/>
              </a:ext>
            </a:extLst>
          </p:cNvPr>
          <p:cNvSpPr txBox="1"/>
          <p:nvPr/>
        </p:nvSpPr>
        <p:spPr>
          <a:xfrm>
            <a:off x="2470749" y="2371426"/>
            <a:ext cx="7237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Helvetica Light" panose="020B0403020202020204"/>
              </a:rPr>
              <a:t>11 Thursday Night Games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9C1864-1CFE-45F6-851D-9380D2F30C22}"/>
              </a:ext>
            </a:extLst>
          </p:cNvPr>
          <p:cNvSpPr txBox="1"/>
          <p:nvPr/>
        </p:nvSpPr>
        <p:spPr>
          <a:xfrm>
            <a:off x="-2" y="2050916"/>
            <a:ext cx="121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 Light" panose="020B0403020202020204"/>
              </a:rPr>
              <a:t>2019 Schedule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86459"/>
              </p:ext>
            </p:extLst>
          </p:nvPr>
        </p:nvGraphicFramePr>
        <p:xfrm>
          <a:off x="2475550" y="2775002"/>
          <a:ext cx="7251332" cy="3287625"/>
        </p:xfrm>
        <a:graphic>
          <a:graphicData uri="http://schemas.openxmlformats.org/drawingml/2006/table">
            <a:tbl>
              <a:tblPr/>
              <a:tblGrid>
                <a:gridCol w="1086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3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908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26-Sep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Philadelphia Eagles @ Green Bay Packers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3-Oct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Los Angeles Rams @ Seattle Seahawks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6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10-Oct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New York Giants @ New England Patriots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7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17-Oct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Kansas City Chiefs @ Denver Broncos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8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24-Oct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Washington Redskins @ Minnesota Vikings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9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31-Oct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San Francisco 49ers @ Arizona Cardinals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10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7-Nov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Los Angeles Chargers @ Oakland Raiders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11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14-Nov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Pittsburgh Steelers @ Cleveland Browns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12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21-Nov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Indianapolis Colts @ Houston Texans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Week 14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5-Dec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2" charset="0"/>
                        </a:rPr>
                        <a:t>Dallas Cowboys @ Chicago Bears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8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Week 15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12-Dec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2" charset="0"/>
                        </a:rPr>
                        <a:t>New York Jets @ Baltimore Ravens</a:t>
                      </a:r>
                    </a:p>
                  </a:txBody>
                  <a:tcPr marL="10238" marR="10238" marT="10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334295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releases (9/27/19, 10/11/19, 10/18/19, 10/25/19, 11/1/19, 11/15/19, 12/6/19)</a:t>
            </a:r>
          </a:p>
        </p:txBody>
      </p:sp>
      <p:sp>
        <p:nvSpPr>
          <p:cNvPr id="11" name="Triangle 30">
            <a:extLst>
              <a:ext uri="{FF2B5EF4-FFF2-40B4-BE49-F238E27FC236}">
                <a16:creationId xmlns="" xmlns:a16="http://schemas.microsoft.com/office/drawing/2014/main" id="{D19AD25B-A381-40E0-B5F2-5AE7E834C2C4}"/>
              </a:ext>
            </a:extLst>
          </p:cNvPr>
          <p:cNvSpPr/>
          <p:nvPr/>
        </p:nvSpPr>
        <p:spPr>
          <a:xfrm rot="5400000">
            <a:off x="543356" y="1301692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3ED0AD-CBC0-4B9E-97B8-0EF5D2401259}"/>
              </a:ext>
            </a:extLst>
          </p:cNvPr>
          <p:cNvSpPr txBox="1"/>
          <p:nvPr/>
        </p:nvSpPr>
        <p:spPr>
          <a:xfrm>
            <a:off x="745342" y="1201211"/>
            <a:ext cx="106319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Analysis focuses on key ‘average audience’ viewership metrics between Amazon and Linear TV</a:t>
            </a:r>
            <a:endParaRPr lang="en-US" sz="1900" u="sng" dirty="0">
              <a:solidFill>
                <a:srgbClr val="1F1A62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98487" y="2530394"/>
            <a:ext cx="3520440" cy="1169328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50516" y="2530394"/>
            <a:ext cx="3520440" cy="1169328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191749"/>
            <a:ext cx="117786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Analysis Note: Understanding The Key Distinctions In Viewership Metrics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543356" y="1071039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86E92E9-F1E6-6145-8CF8-5E0BE4886E97}"/>
              </a:ext>
            </a:extLst>
          </p:cNvPr>
          <p:cNvSpPr txBox="1"/>
          <p:nvPr/>
        </p:nvSpPr>
        <p:spPr>
          <a:xfrm>
            <a:off x="745342" y="970558"/>
            <a:ext cx="104408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When comparing the average audience size across platforms, it is important to first understand </a:t>
            </a:r>
            <a:r>
              <a:rPr lang="en-US" sz="1900" dirty="0" smtClean="0">
                <a:solidFill>
                  <a:srgbClr val="1F1A62"/>
                </a:solidFill>
                <a:latin typeface="Helvetica Light" panose="020B0403020202020204" pitchFamily="34" charset="0"/>
              </a:rPr>
              <a:t>the 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differences in measurement and viewership universe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5</a:t>
            </a:r>
          </a:p>
        </p:txBody>
      </p:sp>
      <p:pic>
        <p:nvPicPr>
          <p:cNvPr id="24" name="Picture 2" descr="https://yt3.ggpht.com/-X-HvDGDjoqE/AAAAAAAAAAI/AAAAAAAAAAA/8qH6g6bre38/s900-c-k-no-mo-rj-c0xffffff/photo.jpg">
            <a:extLst>
              <a:ext uri="{FF2B5EF4-FFF2-40B4-BE49-F238E27FC236}">
                <a16:creationId xmlns="" xmlns:a16="http://schemas.microsoft.com/office/drawing/2014/main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2483106" y="2845637"/>
            <a:ext cx="1873489" cy="4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witch png">
            <a:extLst>
              <a:ext uri="{FF2B5EF4-FFF2-40B4-BE49-F238E27FC236}">
                <a16:creationId xmlns="" xmlns:a16="http://schemas.microsoft.com/office/drawing/2014/main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89" y="2845637"/>
            <a:ext cx="1373885" cy="4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27" y="3234544"/>
            <a:ext cx="1686931" cy="399230"/>
          </a:xfrm>
          <a:prstGeom prst="rect">
            <a:avLst/>
          </a:prstGeom>
        </p:spPr>
      </p:pic>
      <p:pic>
        <p:nvPicPr>
          <p:cNvPr id="29" name="Picture 4" descr="Image result for fox logo png">
            <a:extLst>
              <a:ext uri="{FF2B5EF4-FFF2-40B4-BE49-F238E27FC236}">
                <a16:creationId xmlns="" xmlns:a16="http://schemas.microsoft.com/office/drawing/2014/main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95" y="2665207"/>
            <a:ext cx="1215410" cy="5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009463" y="2021947"/>
            <a:ext cx="149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Linear TV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50516" y="2021947"/>
            <a:ext cx="352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Helvetica Light" panose="020B0403020202020204"/>
              </a:rPr>
              <a:t>Amazon </a:t>
            </a:r>
            <a:r>
              <a:rPr lang="en-US" sz="2400" b="1" dirty="0">
                <a:latin typeface="Helvetica Light" panose="020B0403020202020204"/>
              </a:rPr>
              <a:t>Properties</a:t>
            </a:r>
          </a:p>
        </p:txBody>
      </p:sp>
      <p:pic>
        <p:nvPicPr>
          <p:cNvPr id="37" name="Picture 2" descr="Image result for fox deporte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51" y="2640458"/>
            <a:ext cx="998432" cy="5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958332" y="3786132"/>
            <a:ext cx="2504811" cy="569387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Helvetica Light" panose="020B0403020202020204"/>
              </a:rPr>
              <a:t>Global</a:t>
            </a:r>
          </a:p>
          <a:p>
            <a:pPr algn="ctr">
              <a:defRPr/>
            </a:pPr>
            <a:r>
              <a:rPr lang="en-US" sz="1100" kern="0" dirty="0">
                <a:latin typeface="Helvetica Light" panose="020B0403020202020204"/>
              </a:rPr>
              <a:t>(200+ countries)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7499" y="3943730"/>
            <a:ext cx="237627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Geography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1" y="4711692"/>
            <a:ext cx="273375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Viewer Measurement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04123" y="4479784"/>
            <a:ext cx="2504811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u="sng" kern="0" dirty="0">
                <a:latin typeface="Helvetica Light" panose="020B0403020202020204"/>
              </a:rPr>
              <a:t>Linear TV Viewing Only</a:t>
            </a:r>
          </a:p>
          <a:p>
            <a:pPr algn="ctr">
              <a:defRPr/>
            </a:pPr>
            <a:r>
              <a:rPr lang="en-US" sz="1200" kern="0" dirty="0">
                <a:latin typeface="Helvetica Light" panose="020B0403020202020204"/>
              </a:rPr>
              <a:t>Does Not Include Their Digital Platforms or Streaming Apps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958331" y="4467106"/>
            <a:ext cx="2504811" cy="733365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schemeClr val="tx1"/>
                </a:solidFill>
                <a:latin typeface="Helvetica Light" panose="020B0403020202020204"/>
              </a:rPr>
              <a:t>Across All Platforms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2" y="5555228"/>
            <a:ext cx="275910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Viewer Count Threshold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58330" y="5315199"/>
            <a:ext cx="2504811" cy="831815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Counted after </a:t>
            </a:r>
            <a:r>
              <a:rPr lang="en-US" b="1" dirty="0">
                <a:solidFill>
                  <a:schemeClr val="tx1"/>
                </a:solidFill>
                <a:latin typeface="Helvetica Light" panose="020B0403020202020204"/>
              </a:rPr>
              <a:t>:30s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of viewing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504123" y="5323986"/>
            <a:ext cx="2504811" cy="831815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Counted after </a:t>
            </a:r>
            <a:r>
              <a:rPr lang="en-US" b="1" dirty="0">
                <a:solidFill>
                  <a:schemeClr val="tx1"/>
                </a:solidFill>
                <a:latin typeface="Helvetica Light" panose="020B0403020202020204"/>
              </a:rPr>
              <a:t>:60s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Helvetica Light" panose="020B0403020202020204"/>
              </a:rPr>
              <a:t>of viewing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504123" y="3826151"/>
            <a:ext cx="2504811" cy="490894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schemeClr val="tx1"/>
                </a:solidFill>
                <a:latin typeface="Helvetica Light" panose="020B0403020202020204"/>
              </a:rPr>
              <a:t>U.S. Only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5777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6435" y="3319746"/>
            <a:ext cx="3055936" cy="15791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6575" y="3449413"/>
            <a:ext cx="307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665,000</a:t>
            </a:r>
            <a:r>
              <a:rPr lang="en-US" sz="48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viewers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56054" y="1785645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Amazon Platforms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8176" y="3319746"/>
            <a:ext cx="3055936" cy="1579193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8316" y="3509935"/>
            <a:ext cx="307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15.7 million </a:t>
            </a:r>
            <a:r>
              <a:rPr lang="en-US" sz="320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viewers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57795" y="1795170"/>
            <a:ext cx="303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Light" panose="020B0403020202020204"/>
              </a:rPr>
              <a:t>Linear TV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" y="3746338"/>
            <a:ext cx="226976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Average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Audience </a:t>
            </a:r>
            <a:b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</a:b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(Per Min):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483608" y="6145343"/>
            <a:ext cx="11751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 (9/27/19, 10/11/19, 10/18/19, 10/25/19, 11/1/19, 11/15/19, 12/6/19); reflects in-game only;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The 7 reported Amazon-streamed games reported games represent: 9/26/19, 10/10/19, 10/17/19, 10/24/19, 10/31/19, 11/14/19, 12/5/19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75" y="2307025"/>
            <a:ext cx="3068972" cy="10168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14946" y="5184025"/>
            <a:ext cx="352239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TV’s “Average Audience” Advantage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83936" y="5484999"/>
            <a:ext cx="984417" cy="461665"/>
          </a:xfrm>
          <a:prstGeom prst="rect">
            <a:avLst/>
          </a:prstGeom>
          <a:solidFill>
            <a:srgbClr val="E84A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24x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8835" y="5184281"/>
            <a:ext cx="3801673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u="sng" kern="0" dirty="0"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Amazon’s Average Audience % Of Linear TV*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77464" y="5484999"/>
            <a:ext cx="984417" cy="461665"/>
          </a:xfrm>
          <a:prstGeom prst="rect">
            <a:avLst/>
          </a:prstGeom>
          <a:solidFill>
            <a:srgbClr val="66C5A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u="sng" kern="0" dirty="0">
                <a:solidFill>
                  <a:schemeClr val="bg1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4.2%</a:t>
            </a:r>
            <a:endParaRPr lang="en-US" b="1" i="1" u="sng" kern="0" dirty="0">
              <a:solidFill>
                <a:schemeClr val="bg1"/>
              </a:solidFill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D31DBC6-3874-4968-A231-ED67D85E5B0F}"/>
              </a:ext>
            </a:extLst>
          </p:cNvPr>
          <p:cNvSpPr txBox="1"/>
          <p:nvPr/>
        </p:nvSpPr>
        <p:spPr>
          <a:xfrm>
            <a:off x="2938468" y="4919396"/>
            <a:ext cx="713945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Across the </a:t>
            </a:r>
            <a:r>
              <a:rPr lang="en-US" sz="1200" i="1" u="sng" kern="0" dirty="0">
                <a:solidFill>
                  <a:sysClr val="windowText" lastClr="000000"/>
                </a:solidFill>
                <a:latin typeface="Helvetica Light" panose="020B0403020202020204"/>
              </a:rPr>
              <a:t>seven</a:t>
            </a:r>
            <a:r>
              <a:rPr kumimoji="0" lang="en-US" sz="1200" i="1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</a:rPr>
              <a:t> comparable Amazon-streamed games</a:t>
            </a:r>
            <a:endParaRPr kumimoji="0" lang="en-US" sz="1050" i="1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 panose="020B040302020202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488814" y="5994338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 Calculated by dividing Amazon Prime Video &amp; Twitch average audience into Linear TV average audience</a:t>
            </a:r>
            <a:endParaRPr lang="en-US" sz="700" dirty="0">
              <a:solidFill>
                <a:srgbClr val="FF0000"/>
              </a:solidFill>
              <a:latin typeface="Helvetica Light" panose="020B0403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85" y="2291620"/>
            <a:ext cx="3078747" cy="10242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86E690E-0955-40F9-B85A-E1EE57E05B83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Amazon’s average audience was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slightly over 4%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that of linear TV</a:t>
            </a:r>
          </a:p>
        </p:txBody>
      </p:sp>
      <p:sp>
        <p:nvSpPr>
          <p:cNvPr id="36" name="Triangle 30">
            <a:extLst>
              <a:ext uri="{FF2B5EF4-FFF2-40B4-BE49-F238E27FC236}">
                <a16:creationId xmlns="" xmlns:a16="http://schemas.microsoft.com/office/drawing/2014/main" id="{A1027568-0552-4B3A-AE3C-E7420481E9D6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C4C06E6-E128-4F23-8615-8EBB7CD8F0B4}"/>
              </a:ext>
            </a:extLst>
          </p:cNvPr>
          <p:cNvSpPr/>
          <p:nvPr/>
        </p:nvSpPr>
        <p:spPr>
          <a:xfrm>
            <a:off x="413302" y="357425"/>
            <a:ext cx="11550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On Average, Linear TV Delivered </a:t>
            </a:r>
            <a:r>
              <a:rPr lang="en-US" sz="2400" b="1" i="1" u="sng" dirty="0">
                <a:solidFill>
                  <a:srgbClr val="1F1A62"/>
                </a:solidFill>
                <a:latin typeface="Helvetica" pitchFamily="2" charset="0"/>
              </a:rPr>
              <a:t>24x</a:t>
            </a:r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 The Average Audience Than Amazon’s Streaming Properties Across Seven Comparable NFL Thursday Night Games</a:t>
            </a:r>
          </a:p>
        </p:txBody>
      </p:sp>
    </p:spTree>
    <p:extLst>
      <p:ext uri="{BB962C8B-B14F-4D97-AF65-F5344CB8AC3E}">
        <p14:creationId xmlns:p14="http://schemas.microsoft.com/office/powerpoint/2010/main" val="307543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673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From A Year-Over-Year Perspective, Linear TV Achieved Double-Digit Audience Growth Even With Amazon Streaming’s Increased Viewership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4301" y="2681509"/>
            <a:ext cx="3055936" cy="1032887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44441" y="2812017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13.8 million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6289" y="2289328"/>
            <a:ext cx="303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Linear TV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5" y="2664112"/>
            <a:ext cx="3082006" cy="104230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989138" y="2692994"/>
            <a:ext cx="3036580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89137" y="2809124"/>
            <a:ext cx="30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15.7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180372" y="2884391"/>
            <a:ext cx="1727167" cy="643471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+14%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vs. 2018 season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483608" y="6007898"/>
            <a:ext cx="1175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Source: Amazon data - for 2019 season, VAB analysis of verified Amazon data as reported via NFL Communications press release (9/27/19, 10/11/19, 10/18/19, 10/25/19, 11/1/19, 11/15/19, 12/6/19); for 2018 season, VAB analysis of verified Amazon data as reported via NFL Communication press releases and supported by Sporttechie.com (11/12/18); reflects in-game only. Linear TV data – VAB analysis of Nielsen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NPower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Powerplay and R&amp;F Program Report,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Network, in-game only (excludes pre- &amp; post-game shows),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Live+SD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, P2+. TV viewership figures based on anyone who “viewed for a minimum of one minute.” FOX, FOX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Deportes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&amp; NFL Network reflects TV audience only and does not include audiences gained from their digital / app streaming. The seven reported Amazon-streamed games reflect: 9/26/19, 10/10/19, 10/17/19, 10/24/19, 10/31/19, 11/14/19, 12/5/19 for the 2019 season and 9/27/18, 10/11/18, 10/18/18, 10/25/18, 11/1/18, 11/15/18, 12/13/18 for the 2018 season.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54302" y="1884087"/>
            <a:ext cx="636179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across </a:t>
            </a:r>
            <a:r>
              <a:rPr lang="en-US" sz="1600" i="1" u="sng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seven</a:t>
            </a:r>
            <a:r>
              <a:rPr lang="en-US" sz="1600" i="1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comparable Amazon-streamed games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943" y="3941283"/>
            <a:ext cx="303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Amazon Platforms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74" y="4328243"/>
            <a:ext cx="3078747" cy="99082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22211" y="4656395"/>
            <a:ext cx="1394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2019 Season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54301" y="4318220"/>
            <a:ext cx="3055936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4441" y="4422628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482,000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9277" y="4318627"/>
            <a:ext cx="3055936" cy="1019671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69417" y="4423035"/>
            <a:ext cx="3075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665,000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Average Audience (per min)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180372" y="4510304"/>
            <a:ext cx="1727167" cy="643471"/>
          </a:xfrm>
          <a:prstGeom prst="rect">
            <a:avLst/>
          </a:prstGeom>
          <a:solidFill>
            <a:srgbClr val="00C0F3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+38%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vs. 2018 season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23F6F1C-7BCA-453C-A41F-503CB59F8163}"/>
              </a:ext>
            </a:extLst>
          </p:cNvPr>
          <p:cNvSpPr txBox="1"/>
          <p:nvPr/>
        </p:nvSpPr>
        <p:spPr>
          <a:xfrm>
            <a:off x="3654300" y="2306121"/>
            <a:ext cx="307565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2018 Season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68A95B4-6BCC-4E2F-B77C-92C614E5564F}"/>
              </a:ext>
            </a:extLst>
          </p:cNvPr>
          <p:cNvSpPr txBox="1"/>
          <p:nvPr/>
        </p:nvSpPr>
        <p:spPr>
          <a:xfrm>
            <a:off x="7001225" y="2306117"/>
            <a:ext cx="302449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2019 Season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6FC44CE-CD7A-42B7-B873-06F46A73137E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Linear TV’s average audience was up </a:t>
            </a:r>
            <a:r>
              <a:rPr lang="en-US" sz="1900" u="sng" dirty="0">
                <a:solidFill>
                  <a:srgbClr val="1F1A62"/>
                </a:solidFill>
                <a:latin typeface="Helvetica Light" panose="020B0403020202020204" pitchFamily="34" charset="0"/>
              </a:rPr>
              <a:t>+14% YOY</a:t>
            </a:r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 in comparable games while Amazon was up +38%</a:t>
            </a:r>
          </a:p>
        </p:txBody>
      </p:sp>
      <p:sp>
        <p:nvSpPr>
          <p:cNvPr id="53" name="Triangle 30">
            <a:extLst>
              <a:ext uri="{FF2B5EF4-FFF2-40B4-BE49-F238E27FC236}">
                <a16:creationId xmlns="" xmlns:a16="http://schemas.microsoft.com/office/drawing/2014/main" id="{23CE2C89-989A-4B6C-93E6-5FC7AD900FB5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9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" b="-1"/>
          <a:stretch/>
        </p:blipFill>
        <p:spPr>
          <a:xfrm>
            <a:off x="8238" y="-6003"/>
            <a:ext cx="12192000" cy="68801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82082" y="3434080"/>
            <a:ext cx="78969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Helvetica" pitchFamily="2" charset="0"/>
              </a:rPr>
              <a:t>Amazon/Twitch Vs. Linear TV</a:t>
            </a:r>
          </a:p>
          <a:p>
            <a:r>
              <a:rPr lang="en-US" sz="3800" b="1" dirty="0">
                <a:solidFill>
                  <a:schemeClr val="bg1"/>
                </a:solidFill>
                <a:latin typeface="Helvetica" pitchFamily="2" charset="0"/>
              </a:rPr>
              <a:t>Individual Game Analysis:</a:t>
            </a:r>
          </a:p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Viewership Metrics For The Seven </a:t>
            </a:r>
            <a:br>
              <a:rPr lang="en-US" sz="3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Comparable Thursday Night NFL Games</a:t>
            </a:r>
          </a:p>
        </p:txBody>
      </p:sp>
    </p:spTree>
    <p:extLst>
      <p:ext uri="{BB962C8B-B14F-4D97-AF65-F5344CB8AC3E}">
        <p14:creationId xmlns:p14="http://schemas.microsoft.com/office/powerpoint/2010/main" val="184752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11778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1A62"/>
                </a:solidFill>
                <a:latin typeface="Helvetica" pitchFamily="2" charset="0"/>
              </a:rPr>
              <a:t>Amazon Achieved It’s Highest Viewership In It’s First-Streamed Game While Linear TV Aligned More With Game Competitiveness And Team Popularity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86E92E9-F1E6-6145-8CF8-5E0BE4886E97}"/>
              </a:ext>
            </a:extLst>
          </p:cNvPr>
          <p:cNvSpPr txBox="1"/>
          <p:nvPr/>
        </p:nvSpPr>
        <p:spPr>
          <a:xfrm>
            <a:off x="745342" y="1205024"/>
            <a:ext cx="114466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F1A62"/>
                </a:solidFill>
                <a:latin typeface="Helvetica Light" panose="020B0403020202020204" pitchFamily="34" charset="0"/>
              </a:rPr>
              <a:t>Beyond the average audience, linear TV viewers spent much more time watching each game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6E258A-3026-7D4B-B56B-77DD5923924B}"/>
              </a:ext>
            </a:extLst>
          </p:cNvPr>
          <p:cNvSpPr txBox="1"/>
          <p:nvPr/>
        </p:nvSpPr>
        <p:spPr>
          <a:xfrm>
            <a:off x="546751" y="6594696"/>
            <a:ext cx="108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Helvetica" pitchFamily="2" charset="0"/>
              </a:rPr>
              <a:t>PAGE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A13F7FA-36FC-4E90-9518-762CBB636886}"/>
              </a:ext>
            </a:extLst>
          </p:cNvPr>
          <p:cNvSpPr txBox="1"/>
          <p:nvPr/>
        </p:nvSpPr>
        <p:spPr>
          <a:xfrm>
            <a:off x="546751" y="6113733"/>
            <a:ext cx="11580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Source: VAB analysis of verified Amazon data as reported via NFL Communications press releases (9/27/19, 10/11/19, 10/18/19, 10/25/19, 11/1/19, 11/15/19, 12/6/19); in-game only, Amazon viewership figures based on anyone who “viewed for at least 30 seconds;” average minutes viewed estimated based on audience data and game time length. VAB analysis of Nielsen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NPower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Powerplay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and R&amp;F Program Report,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Network, in-game only (excludes pre- &amp; post-game shows),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Live+SD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, P2+. TV viewership figures based on anyone who “viewed for a minimum of one minute.” FOX, FOX </a:t>
            </a:r>
            <a:r>
              <a:rPr lang="en-US" sz="700" dirty="0" err="1">
                <a:solidFill>
                  <a:srgbClr val="1F1A62"/>
                </a:solidFill>
                <a:latin typeface="Helvetica Light" panose="020B0403020202020204"/>
              </a:rPr>
              <a:t>Deportes</a:t>
            </a:r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 &amp; NFL Network reflects TV audience only and does not include audiences gained from their digital / app streaming. 7-Game Average represents a weighted average based on program duration.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2EBFB0-7172-4EB9-A859-C24AC4C6AEEA}"/>
              </a:ext>
            </a:extLst>
          </p:cNvPr>
          <p:cNvSpPr/>
          <p:nvPr/>
        </p:nvSpPr>
        <p:spPr>
          <a:xfrm>
            <a:off x="546751" y="6586958"/>
            <a:ext cx="11688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89488"/>
              </p:ext>
            </p:extLst>
          </p:nvPr>
        </p:nvGraphicFramePr>
        <p:xfrm>
          <a:off x="7951718" y="2271884"/>
          <a:ext cx="3361694" cy="320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7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30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314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TV’s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Advantage</a:t>
                      </a:r>
                      <a:endParaRPr lang="en-US" sz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63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97 Mins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+55%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76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55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71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+30%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44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66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45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63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+41%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51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73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+60%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50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80 Mins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+60%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5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42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76 Mins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+82%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50 Mins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75 Mins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+51%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09629"/>
              </p:ext>
            </p:extLst>
          </p:nvPr>
        </p:nvGraphicFramePr>
        <p:xfrm>
          <a:off x="876850" y="2271884"/>
          <a:ext cx="5181602" cy="321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24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98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167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TV’s Advantage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Week 4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(9/26/19)</a:t>
                      </a:r>
                    </a:p>
                    <a:p>
                      <a:pPr algn="l" fontAlgn="b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Eagles @ Packers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877,000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17.9 Million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Week 6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(10/10/19)</a:t>
                      </a:r>
                    </a:p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Giants @ Patriots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766,000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16.3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7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(10/17/19)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Chiefs @ Broncos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13.9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7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8</a:t>
                      </a:r>
                      <a:r>
                        <a:rPr lang="en-U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(10/24/19)</a:t>
                      </a:r>
                    </a:p>
                    <a:p>
                      <a:pPr algn="l" fontAlgn="b"/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Redskins @ Vikings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13.7 Million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7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9</a:t>
                      </a:r>
                      <a:r>
                        <a:rPr lang="en-U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(10/31/19) </a:t>
                      </a:r>
                    </a:p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49ers @ Cardinals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14.2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05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11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(11/14/19) </a:t>
                      </a:r>
                      <a:b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Steelers @ Browns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15.6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Week 14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(12/5/19)</a:t>
                      </a:r>
                    </a:p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Cowboys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@ Bears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696,000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18.2 Million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-Game Average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 Light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665,000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15.7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39360"/>
              </p:ext>
            </p:extLst>
          </p:nvPr>
        </p:nvGraphicFramePr>
        <p:xfrm>
          <a:off x="6237454" y="2271884"/>
          <a:ext cx="1534274" cy="321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2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167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Amazon’s Average Audience % Of Linear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TV*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3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1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7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773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05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1" name="Triangle 30">
            <a:extLst>
              <a:ext uri="{FF2B5EF4-FFF2-40B4-BE49-F238E27FC236}">
                <a16:creationId xmlns="" xmlns:a16="http://schemas.microsoft.com/office/drawing/2014/main" id="{C9CEFC29-273F-C343-B0D7-891692770E93}"/>
              </a:ext>
            </a:extLst>
          </p:cNvPr>
          <p:cNvSpPr/>
          <p:nvPr/>
        </p:nvSpPr>
        <p:spPr>
          <a:xfrm rot="5400000">
            <a:off x="543356" y="1305505"/>
            <a:ext cx="165528" cy="174723"/>
          </a:xfrm>
          <a:prstGeom prst="triangle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223052" y="2026283"/>
            <a:ext cx="3838575" cy="24539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Helvetica Light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Minute Audience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951718" y="2008697"/>
            <a:ext cx="3361695" cy="2629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 Light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Mins Viewed Per Viewer</a:t>
            </a:r>
          </a:p>
        </p:txBody>
      </p:sp>
      <p:pic>
        <p:nvPicPr>
          <p:cNvPr id="92" name="Picture 2" descr="https://yt3.ggpht.com/-X-HvDGDjoqE/AAAAAAAAAAI/AAAAAAAAAAA/8qH6g6bre38/s900-c-k-no-mo-rj-c0xffffff/photo.jpg">
            <a:extLst>
              <a:ext uri="{FF2B5EF4-FFF2-40B4-BE49-F238E27FC236}">
                <a16:creationId xmlns="" xmlns:a16="http://schemas.microsoft.com/office/drawing/2014/main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2228256" y="2297077"/>
            <a:ext cx="992333" cy="2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Image result for twitch png">
            <a:extLst>
              <a:ext uri="{FF2B5EF4-FFF2-40B4-BE49-F238E27FC236}">
                <a16:creationId xmlns="" xmlns:a16="http://schemas.microsoft.com/office/drawing/2014/main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44" y="2519925"/>
            <a:ext cx="584325" cy="1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140" y="2539728"/>
            <a:ext cx="734153" cy="173745"/>
          </a:xfrm>
          <a:prstGeom prst="rect">
            <a:avLst/>
          </a:prstGeom>
        </p:spPr>
      </p:pic>
      <p:pic>
        <p:nvPicPr>
          <p:cNvPr id="95" name="Picture 4" descr="Image result for fox logo png">
            <a:extLst>
              <a:ext uri="{FF2B5EF4-FFF2-40B4-BE49-F238E27FC236}">
                <a16:creationId xmlns="" xmlns:a16="http://schemas.microsoft.com/office/drawing/2014/main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78" y="2279928"/>
            <a:ext cx="627876" cy="2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s://yt3.ggpht.com/-X-HvDGDjoqE/AAAAAAAAAAI/AAAAAAAAAAA/8qH6g6bre38/s900-c-k-no-mo-rj-c0xffffff/photo.jpg">
            <a:extLst>
              <a:ext uri="{FF2B5EF4-FFF2-40B4-BE49-F238E27FC236}">
                <a16:creationId xmlns="" xmlns:a16="http://schemas.microsoft.com/office/drawing/2014/main" id="{F2F8B221-86EF-4082-B5A9-9DE55591E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556"/>
          <a:stretch/>
        </p:blipFill>
        <p:spPr bwMode="auto">
          <a:xfrm>
            <a:off x="7967205" y="2292205"/>
            <a:ext cx="924581" cy="2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Image result for twitch png">
            <a:extLst>
              <a:ext uri="{FF2B5EF4-FFF2-40B4-BE49-F238E27FC236}">
                <a16:creationId xmlns="" xmlns:a16="http://schemas.microsoft.com/office/drawing/2014/main" id="{54642830-2D12-41EA-BE8D-86D6159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80" y="2509246"/>
            <a:ext cx="584325" cy="1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9EB18D7D-5128-4ECB-802E-D8703DBE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806" y="2544708"/>
            <a:ext cx="734153" cy="173745"/>
          </a:xfrm>
          <a:prstGeom prst="rect">
            <a:avLst/>
          </a:prstGeom>
        </p:spPr>
      </p:pic>
      <p:pic>
        <p:nvPicPr>
          <p:cNvPr id="99" name="Picture 4" descr="Image result for fox logo png">
            <a:extLst>
              <a:ext uri="{FF2B5EF4-FFF2-40B4-BE49-F238E27FC236}">
                <a16:creationId xmlns="" xmlns:a16="http://schemas.microsoft.com/office/drawing/2014/main" id="{E62A547D-2E47-4628-A75A-03D93A2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44" y="2284908"/>
            <a:ext cx="627876" cy="2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241081E-AAF7-4616-B628-0DC3E02E7362}"/>
              </a:ext>
            </a:extLst>
          </p:cNvPr>
          <p:cNvSpPr txBox="1"/>
          <p:nvPr/>
        </p:nvSpPr>
        <p:spPr>
          <a:xfrm>
            <a:off x="548231" y="5884393"/>
            <a:ext cx="1158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1F1A62"/>
                </a:solidFill>
                <a:latin typeface="Helvetica Light" panose="020B0403020202020204"/>
              </a:rPr>
              <a:t>*Average Audience figures above excludes approximately 400K from FOX Sports digital, NFL digital and Yahoo Sports digital platforms</a:t>
            </a:r>
          </a:p>
        </p:txBody>
      </p:sp>
    </p:spTree>
    <p:extLst>
      <p:ext uri="{BB962C8B-B14F-4D97-AF65-F5344CB8AC3E}">
        <p14:creationId xmlns:p14="http://schemas.microsoft.com/office/powerpoint/2010/main" val="147489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3503</Words>
  <Application>Microsoft Office PowerPoint</Application>
  <PresentationFormat>Widescreen</PresentationFormat>
  <Paragraphs>456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Helvetica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Reed Kiely</cp:lastModifiedBy>
  <cp:revision>305</cp:revision>
  <cp:lastPrinted>2020-01-22T22:35:02Z</cp:lastPrinted>
  <dcterms:created xsi:type="dcterms:W3CDTF">2019-11-08T17:29:39Z</dcterms:created>
  <dcterms:modified xsi:type="dcterms:W3CDTF">2020-01-27T19:38:43Z</dcterms:modified>
</cp:coreProperties>
</file>