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notesMasterIdLst>
    <p:notesMasterId r:id="rId26"/>
  </p:notesMasterIdLst>
  <p:sldIdLst>
    <p:sldId id="2146845996" r:id="rId6"/>
    <p:sldId id="2146846037" r:id="rId7"/>
    <p:sldId id="2146845992" r:id="rId8"/>
    <p:sldId id="2146846022" r:id="rId9"/>
    <p:sldId id="2146846036" r:id="rId10"/>
    <p:sldId id="2146846018" r:id="rId11"/>
    <p:sldId id="2146846014" r:id="rId12"/>
    <p:sldId id="2144328292" r:id="rId13"/>
    <p:sldId id="2146846010" r:id="rId14"/>
    <p:sldId id="2146846021" r:id="rId15"/>
    <p:sldId id="2146846033" r:id="rId16"/>
    <p:sldId id="2146846035" r:id="rId17"/>
    <p:sldId id="2146846034" r:id="rId18"/>
    <p:sldId id="2144328106" r:id="rId19"/>
    <p:sldId id="2144328304" r:id="rId20"/>
    <p:sldId id="2144327406" r:id="rId21"/>
    <p:sldId id="2144328331" r:id="rId22"/>
    <p:sldId id="2146846027" r:id="rId23"/>
    <p:sldId id="2146846024" r:id="rId24"/>
    <p:sldId id="214684602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85A107-2D3E-7AFE-0528-70F5B03A336C}" name="Marianne Vita" initials="MV" userId="S::mariannev@thevab.com::35b1102d-d340-4a85-a709-12ee727aa48b" providerId="AD"/>
  <p188:author id="{6644001F-98D2-AF68-925B-F4D39E797894}" name="Jason Wiese" initials="J" userId="S::jasonw@thevab.com::4bff8d5b-7de6-4655-b397-69b0afc81113" providerId="AD"/>
  <p188:author id="{41E8424B-45FD-3ECB-0948-723F916FFB79}" name="Danielle Delauro" initials="DD" userId="S::danielled@thevab.com::79c3a64d-209a-45df-902b-7cba6cccfd68" providerId="AD"/>
  <p188:author id="{A5C48789-DAFD-4389-7A87-B92CBB8A351A}" name="Reed Kiely" initials="RK" userId="S::reedk@thevab.com::768be38e-2fb5-40ce-925d-bd8e9d9e3c31" providerId="AD"/>
  <p188:author id="{F0141AB7-7F25-3C16-C77D-5FEA2DA4B116}" name="Karolina Guillen" initials="KG" userId="S::karolinaG@thevab.com::c1c08796-a0be-47c6-af52-5d31fd96ec50" providerId="AD"/>
  <p188:author id="{21855EDF-F9CE-3B66-C6A5-06158391F461}" name="Leah Montner Dixon" initials="LMD" userId="S::leahm@thevab.com::d5b2ae9e-9213-4442-b7df-4db8cbe51e5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464"/>
    <a:srgbClr val="00BFF2"/>
    <a:srgbClr val="ED3C8D"/>
    <a:srgbClr val="4EBEA4"/>
    <a:srgbClr val="E2E8F1"/>
    <a:srgbClr val="ACBDCE"/>
    <a:srgbClr val="FFE600"/>
    <a:srgbClr val="E2E8F0"/>
    <a:srgbClr val="BDF1FF"/>
    <a:srgbClr val="7B7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999060-E86B-4923-8DAD-128E5119A7CD}" v="2" dt="2023-01-26T16:58:49.5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84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Wiese" userId="4bff8d5b-7de6-4655-b397-69b0afc81113" providerId="ADAL" clId="{AC495581-618C-4034-9F7B-617C7CECFEB2}"/>
    <pc:docChg chg="undo redo custSel modSld">
      <pc:chgData name="Jason Wiese" userId="4bff8d5b-7de6-4655-b397-69b0afc81113" providerId="ADAL" clId="{AC495581-618C-4034-9F7B-617C7CECFEB2}" dt="2023-01-26T04:23:16.378" v="460" actId="20577"/>
      <pc:docMkLst>
        <pc:docMk/>
      </pc:docMkLst>
      <pc:sldChg chg="modCm">
        <pc:chgData name="Jason Wiese" userId="4bff8d5b-7de6-4655-b397-69b0afc81113" providerId="ADAL" clId="{AC495581-618C-4034-9F7B-617C7CECFEB2}" dt="2023-01-26T04:14:03.360" v="443"/>
        <pc:sldMkLst>
          <pc:docMk/>
          <pc:sldMk cId="732019880" sldId="214432810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Jason Wiese" userId="4bff8d5b-7de6-4655-b397-69b0afc81113" providerId="ADAL" clId="{AC495581-618C-4034-9F7B-617C7CECFEB2}" dt="2023-01-26T04:14:03.360" v="443"/>
              <pc2:cmMkLst xmlns:pc2="http://schemas.microsoft.com/office/powerpoint/2019/9/main/command">
                <pc:docMk/>
                <pc:sldMk cId="732019880" sldId="2144328106"/>
                <pc2:cmMk id="{09838BAD-FCCB-475E-AF4A-D7553BFC3C34}"/>
              </pc2:cmMkLst>
              <pc226:cmRplyChg chg="add">
                <pc226:chgData name="Jason Wiese" userId="4bff8d5b-7de6-4655-b397-69b0afc81113" providerId="ADAL" clId="{AC495581-618C-4034-9F7B-617C7CECFEB2}" dt="2023-01-26T04:14:03.360" v="443"/>
                <pc2:cmRplyMkLst xmlns:pc2="http://schemas.microsoft.com/office/powerpoint/2019/9/main/command">
                  <pc:docMk/>
                  <pc:sldMk cId="732019880" sldId="2144328106"/>
                  <pc2:cmMk id="{09838BAD-FCCB-475E-AF4A-D7553BFC3C34}"/>
                  <pc2:cmRplyMk id="{3B814FA6-95FE-4D97-BF32-98E8694E67ED}"/>
                </pc2:cmRplyMkLst>
              </pc226:cmRplyChg>
            </pc226:cmChg>
          </p:ext>
        </pc:extLst>
      </pc:sldChg>
      <pc:sldChg chg="modSp mod modCm">
        <pc:chgData name="Jason Wiese" userId="4bff8d5b-7de6-4655-b397-69b0afc81113" providerId="ADAL" clId="{AC495581-618C-4034-9F7B-617C7CECFEB2}" dt="2023-01-26T04:20:42.465" v="459" actId="20577"/>
        <pc:sldMkLst>
          <pc:docMk/>
          <pc:sldMk cId="3695141268" sldId="2146845992"/>
        </pc:sldMkLst>
        <pc:spChg chg="mod">
          <ac:chgData name="Jason Wiese" userId="4bff8d5b-7de6-4655-b397-69b0afc81113" providerId="ADAL" clId="{AC495581-618C-4034-9F7B-617C7CECFEB2}" dt="2023-01-26T04:19:40.104" v="450" actId="14100"/>
          <ac:spMkLst>
            <pc:docMk/>
            <pc:sldMk cId="3695141268" sldId="2146845992"/>
            <ac:spMk id="4" creationId="{EB3AAF82-C1F4-19EE-574A-0E2C8BBCD471}"/>
          </ac:spMkLst>
        </pc:spChg>
        <pc:spChg chg="mod">
          <ac:chgData name="Jason Wiese" userId="4bff8d5b-7de6-4655-b397-69b0afc81113" providerId="ADAL" clId="{AC495581-618C-4034-9F7B-617C7CECFEB2}" dt="2023-01-26T04:19:33.254" v="449" actId="14100"/>
          <ac:spMkLst>
            <pc:docMk/>
            <pc:sldMk cId="3695141268" sldId="2146845992"/>
            <ac:spMk id="12" creationId="{9B74CAAD-C2C9-4862-BEBD-2FD8FE10F620}"/>
          </ac:spMkLst>
        </pc:spChg>
        <pc:spChg chg="mod">
          <ac:chgData name="Jason Wiese" userId="4bff8d5b-7de6-4655-b397-69b0afc81113" providerId="ADAL" clId="{AC495581-618C-4034-9F7B-617C7CECFEB2}" dt="2023-01-26T03:52:56.748" v="5" actId="20577"/>
          <ac:spMkLst>
            <pc:docMk/>
            <pc:sldMk cId="3695141268" sldId="2146845992"/>
            <ac:spMk id="15" creationId="{D876DC8B-3BCC-1878-8A74-8836B86C17BD}"/>
          </ac:spMkLst>
        </pc:spChg>
        <pc:spChg chg="mod">
          <ac:chgData name="Jason Wiese" userId="4bff8d5b-7de6-4655-b397-69b0afc81113" providerId="ADAL" clId="{AC495581-618C-4034-9F7B-617C7CECFEB2}" dt="2023-01-26T03:57:22.868" v="60" actId="1037"/>
          <ac:spMkLst>
            <pc:docMk/>
            <pc:sldMk cId="3695141268" sldId="2146845992"/>
            <ac:spMk id="19" creationId="{CED3B237-CC76-A3F0-4B4D-2DADE617BB15}"/>
          </ac:spMkLst>
        </pc:spChg>
        <pc:spChg chg="mod">
          <ac:chgData name="Jason Wiese" userId="4bff8d5b-7de6-4655-b397-69b0afc81113" providerId="ADAL" clId="{AC495581-618C-4034-9F7B-617C7CECFEB2}" dt="2023-01-26T04:20:42.465" v="459" actId="20577"/>
          <ac:spMkLst>
            <pc:docMk/>
            <pc:sldMk cId="3695141268" sldId="2146845992"/>
            <ac:spMk id="46" creationId="{9FEAB4BB-A100-A4EE-FDA3-49EDDAAE395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son Wiese" userId="4bff8d5b-7de6-4655-b397-69b0afc81113" providerId="ADAL" clId="{AC495581-618C-4034-9F7B-617C7CECFEB2}" dt="2023-01-26T03:57:09.619" v="50" actId="20577"/>
              <pc2:cmMkLst xmlns:pc2="http://schemas.microsoft.com/office/powerpoint/2019/9/main/command">
                <pc:docMk/>
                <pc:sldMk cId="3695141268" sldId="2146845992"/>
                <pc2:cmMk id="{3ED8ABED-3B02-45AB-B9CC-5D3C24AE3093}"/>
              </pc2:cmMkLst>
            </pc226:cmChg>
          </p:ext>
        </pc:extLst>
      </pc:sldChg>
      <pc:sldChg chg="modSp mod">
        <pc:chgData name="Jason Wiese" userId="4bff8d5b-7de6-4655-b397-69b0afc81113" providerId="ADAL" clId="{AC495581-618C-4034-9F7B-617C7CECFEB2}" dt="2023-01-26T04:07:33.031" v="410" actId="14100"/>
        <pc:sldMkLst>
          <pc:docMk/>
          <pc:sldMk cId="3287841037" sldId="2146846010"/>
        </pc:sldMkLst>
        <pc:spChg chg="mod">
          <ac:chgData name="Jason Wiese" userId="4bff8d5b-7de6-4655-b397-69b0afc81113" providerId="ADAL" clId="{AC495581-618C-4034-9F7B-617C7CECFEB2}" dt="2023-01-26T04:07:33.031" v="410" actId="14100"/>
          <ac:spMkLst>
            <pc:docMk/>
            <pc:sldMk cId="3287841037" sldId="2146846010"/>
            <ac:spMk id="6" creationId="{07C3EC15-F318-4166-2CB6-3901BDA26A1C}"/>
          </ac:spMkLst>
        </pc:spChg>
      </pc:sldChg>
      <pc:sldChg chg="modSp mod">
        <pc:chgData name="Jason Wiese" userId="4bff8d5b-7de6-4655-b397-69b0afc81113" providerId="ADAL" clId="{AC495581-618C-4034-9F7B-617C7CECFEB2}" dt="2023-01-26T04:23:16.378" v="460" actId="20577"/>
        <pc:sldMkLst>
          <pc:docMk/>
          <pc:sldMk cId="3221584086" sldId="2146846021"/>
        </pc:sldMkLst>
        <pc:spChg chg="mod">
          <ac:chgData name="Jason Wiese" userId="4bff8d5b-7de6-4655-b397-69b0afc81113" providerId="ADAL" clId="{AC495581-618C-4034-9F7B-617C7CECFEB2}" dt="2023-01-26T04:23:16.378" v="460" actId="20577"/>
          <ac:spMkLst>
            <pc:docMk/>
            <pc:sldMk cId="3221584086" sldId="2146846021"/>
            <ac:spMk id="4" creationId="{1BF894CE-5EB9-4BB3-F6C7-477E37F6A6AA}"/>
          </ac:spMkLst>
        </pc:spChg>
      </pc:sldChg>
      <pc:sldChg chg="modSp mod modCm">
        <pc:chgData name="Jason Wiese" userId="4bff8d5b-7de6-4655-b397-69b0afc81113" providerId="ADAL" clId="{AC495581-618C-4034-9F7B-617C7CECFEB2}" dt="2023-01-26T04:11:56.682" v="442"/>
        <pc:sldMkLst>
          <pc:docMk/>
          <pc:sldMk cId="3963451549" sldId="2146846033"/>
        </pc:sldMkLst>
        <pc:spChg chg="mod">
          <ac:chgData name="Jason Wiese" userId="4bff8d5b-7de6-4655-b397-69b0afc81113" providerId="ADAL" clId="{AC495581-618C-4034-9F7B-617C7CECFEB2}" dt="2023-01-26T04:10:20.491" v="441" actId="6549"/>
          <ac:spMkLst>
            <pc:docMk/>
            <pc:sldMk cId="3963451549" sldId="2146846033"/>
            <ac:spMk id="4" creationId="{1BF894CE-5EB9-4BB3-F6C7-477E37F6A6A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son Wiese" userId="4bff8d5b-7de6-4655-b397-69b0afc81113" providerId="ADAL" clId="{AC495581-618C-4034-9F7B-617C7CECFEB2}" dt="2023-01-26T04:11:56.682" v="442"/>
              <pc2:cmMkLst xmlns:pc2="http://schemas.microsoft.com/office/powerpoint/2019/9/main/command">
                <pc:docMk/>
                <pc:sldMk cId="3963451549" sldId="2146846033"/>
                <pc2:cmMk id="{7F98592F-4DF9-4784-8AC6-AEBD16CBF5BB}"/>
              </pc2:cmMkLst>
              <pc226:cmRplyChg chg="add">
                <pc226:chgData name="Jason Wiese" userId="4bff8d5b-7de6-4655-b397-69b0afc81113" providerId="ADAL" clId="{AC495581-618C-4034-9F7B-617C7CECFEB2}" dt="2023-01-26T04:11:56.682" v="442"/>
                <pc2:cmRplyMkLst xmlns:pc2="http://schemas.microsoft.com/office/powerpoint/2019/9/main/command">
                  <pc:docMk/>
                  <pc:sldMk cId="3963451549" sldId="2146846033"/>
                  <pc2:cmMk id="{7F98592F-4DF9-4784-8AC6-AEBD16CBF5BB}"/>
                  <pc2:cmRplyMk id="{3DBAAF41-2B26-4864-91BD-A1797F865DCC}"/>
                </pc2:cmRplyMkLst>
              </pc226:cmRplyChg>
            </pc226:cmChg>
          </p:ext>
        </pc:extLst>
      </pc:sldChg>
      <pc:sldChg chg="modSp mod">
        <pc:chgData name="Jason Wiese" userId="4bff8d5b-7de6-4655-b397-69b0afc81113" providerId="ADAL" clId="{AC495581-618C-4034-9F7B-617C7CECFEB2}" dt="2023-01-26T04:00:37.780" v="129" actId="692"/>
        <pc:sldMkLst>
          <pc:docMk/>
          <pc:sldMk cId="3333204089" sldId="2146846036"/>
        </pc:sldMkLst>
        <pc:spChg chg="mod">
          <ac:chgData name="Jason Wiese" userId="4bff8d5b-7de6-4655-b397-69b0afc81113" providerId="ADAL" clId="{AC495581-618C-4034-9F7B-617C7CECFEB2}" dt="2023-01-26T04:00:32.210" v="121" actId="692"/>
          <ac:spMkLst>
            <pc:docMk/>
            <pc:sldMk cId="3333204089" sldId="2146846036"/>
            <ac:spMk id="7" creationId="{139E1792-5751-2D9E-5A89-94D2DB8E86D8}"/>
          </ac:spMkLst>
        </pc:spChg>
        <pc:spChg chg="mod">
          <ac:chgData name="Jason Wiese" userId="4bff8d5b-7de6-4655-b397-69b0afc81113" providerId="ADAL" clId="{AC495581-618C-4034-9F7B-617C7CECFEB2}" dt="2023-01-26T04:00:37.780" v="129" actId="692"/>
          <ac:spMkLst>
            <pc:docMk/>
            <pc:sldMk cId="3333204089" sldId="2146846036"/>
            <ac:spMk id="8" creationId="{629BB195-66C3-8F95-83C9-EDDAE3459136}"/>
          </ac:spMkLst>
        </pc:spChg>
        <pc:spChg chg="mod">
          <ac:chgData name="Jason Wiese" userId="4bff8d5b-7de6-4655-b397-69b0afc81113" providerId="ADAL" clId="{AC495581-618C-4034-9F7B-617C7CECFEB2}" dt="2023-01-26T04:00:24.220" v="113" actId="692"/>
          <ac:spMkLst>
            <pc:docMk/>
            <pc:sldMk cId="3333204089" sldId="2146846036"/>
            <ac:spMk id="92" creationId="{0D24BD93-A699-507A-D5C8-85D01FD0EE01}"/>
          </ac:spMkLst>
        </pc:spChg>
        <pc:cxnChg chg="mod">
          <ac:chgData name="Jason Wiese" userId="4bff8d5b-7de6-4655-b397-69b0afc81113" providerId="ADAL" clId="{AC495581-618C-4034-9F7B-617C7CECFEB2}" dt="2023-01-26T03:57:54.756" v="61" actId="1582"/>
          <ac:cxnSpMkLst>
            <pc:docMk/>
            <pc:sldMk cId="3333204089" sldId="2146846036"/>
            <ac:cxnSpMk id="66" creationId="{7A517F0D-5146-CDB6-5A13-E41E7AC73D52}"/>
          </ac:cxnSpMkLst>
        </pc:cxnChg>
        <pc:cxnChg chg="mod">
          <ac:chgData name="Jason Wiese" userId="4bff8d5b-7de6-4655-b397-69b0afc81113" providerId="ADAL" clId="{AC495581-618C-4034-9F7B-617C7CECFEB2}" dt="2023-01-26T03:59:53.696" v="73" actId="1037"/>
          <ac:cxnSpMkLst>
            <pc:docMk/>
            <pc:sldMk cId="3333204089" sldId="2146846036"/>
            <ac:cxnSpMk id="88" creationId="{6D6FD788-F790-1EFA-91DA-CDC00BA8E759}"/>
          </ac:cxnSpMkLst>
        </pc:cxnChg>
      </pc:sldChg>
      <pc:sldChg chg="modSp mod">
        <pc:chgData name="Jason Wiese" userId="4bff8d5b-7de6-4655-b397-69b0afc81113" providerId="ADAL" clId="{AC495581-618C-4034-9F7B-617C7CECFEB2}" dt="2023-01-26T04:20:09.608" v="457" actId="1035"/>
        <pc:sldMkLst>
          <pc:docMk/>
          <pc:sldMk cId="2237045627" sldId="2146846037"/>
        </pc:sldMkLst>
        <pc:spChg chg="mod">
          <ac:chgData name="Jason Wiese" userId="4bff8d5b-7de6-4655-b397-69b0afc81113" providerId="ADAL" clId="{AC495581-618C-4034-9F7B-617C7CECFEB2}" dt="2023-01-26T04:20:09.608" v="457" actId="1035"/>
          <ac:spMkLst>
            <pc:docMk/>
            <pc:sldMk cId="2237045627" sldId="2146846037"/>
            <ac:spMk id="7" creationId="{69DEFBEE-BFCE-39CA-47A8-66D55FA80007}"/>
          </ac:spMkLst>
        </pc:spChg>
        <pc:spChg chg="mod">
          <ac:chgData name="Jason Wiese" userId="4bff8d5b-7de6-4655-b397-69b0afc81113" providerId="ADAL" clId="{AC495581-618C-4034-9F7B-617C7CECFEB2}" dt="2023-01-26T04:05:41.295" v="371" actId="113"/>
          <ac:spMkLst>
            <pc:docMk/>
            <pc:sldMk cId="2237045627" sldId="2146846037"/>
            <ac:spMk id="14" creationId="{B2B1F9B0-6D60-1140-FA7C-2E2A9B4D8A9B}"/>
          </ac:spMkLst>
        </pc:spChg>
        <pc:spChg chg="mod">
          <ac:chgData name="Jason Wiese" userId="4bff8d5b-7de6-4655-b397-69b0afc81113" providerId="ADAL" clId="{AC495581-618C-4034-9F7B-617C7CECFEB2}" dt="2023-01-26T04:05:45.662" v="372" actId="113"/>
          <ac:spMkLst>
            <pc:docMk/>
            <pc:sldMk cId="2237045627" sldId="2146846037"/>
            <ac:spMk id="18" creationId="{EB06EE4F-B9C0-1BEE-CBDD-BF5A273BB049}"/>
          </ac:spMkLst>
        </pc:spChg>
        <pc:spChg chg="mod">
          <ac:chgData name="Jason Wiese" userId="4bff8d5b-7de6-4655-b397-69b0afc81113" providerId="ADAL" clId="{AC495581-618C-4034-9F7B-617C7CECFEB2}" dt="2023-01-26T04:19:57.344" v="452" actId="403"/>
          <ac:spMkLst>
            <pc:docMk/>
            <pc:sldMk cId="2237045627" sldId="2146846037"/>
            <ac:spMk id="27" creationId="{928A6DA2-108F-F166-FD14-AA4F02EF60C0}"/>
          </ac:spMkLst>
        </pc:spChg>
        <pc:cxnChg chg="mod">
          <ac:chgData name="Jason Wiese" userId="4bff8d5b-7de6-4655-b397-69b0afc81113" providerId="ADAL" clId="{AC495581-618C-4034-9F7B-617C7CECFEB2}" dt="2023-01-26T04:20:09.608" v="457" actId="1035"/>
          <ac:cxnSpMkLst>
            <pc:docMk/>
            <pc:sldMk cId="2237045627" sldId="2146846037"/>
            <ac:cxnSpMk id="36" creationId="{8359EA24-365E-A681-0EE9-DD9C1315D78A}"/>
          </ac:cxnSpMkLst>
        </pc:cxnChg>
      </pc:sldChg>
    </pc:docChg>
  </pc:docChgLst>
  <pc:docChgLst>
    <pc:chgData name="Jason Wiese" userId="4bff8d5b-7de6-4655-b397-69b0afc81113" providerId="ADAL" clId="{7EB1EC93-467F-48C3-BC55-7CFF80261CAF}"/>
    <pc:docChg chg="modSld">
      <pc:chgData name="Jason Wiese" userId="4bff8d5b-7de6-4655-b397-69b0afc81113" providerId="ADAL" clId="{7EB1EC93-467F-48C3-BC55-7CFF80261CAF}" dt="2023-01-26T04:26:38.250" v="0" actId="20577"/>
      <pc:docMkLst>
        <pc:docMk/>
      </pc:docMkLst>
      <pc:sldChg chg="modSp mod modCm">
        <pc:chgData name="Jason Wiese" userId="4bff8d5b-7de6-4655-b397-69b0afc81113" providerId="ADAL" clId="{7EB1EC93-467F-48C3-BC55-7CFF80261CAF}" dt="2023-01-26T04:26:38.250" v="0" actId="20577"/>
        <pc:sldMkLst>
          <pc:docMk/>
          <pc:sldMk cId="2237045627" sldId="2146846037"/>
        </pc:sldMkLst>
        <pc:spChg chg="mod">
          <ac:chgData name="Jason Wiese" userId="4bff8d5b-7de6-4655-b397-69b0afc81113" providerId="ADAL" clId="{7EB1EC93-467F-48C3-BC55-7CFF80261CAF}" dt="2023-01-26T04:26:38.250" v="0" actId="20577"/>
          <ac:spMkLst>
            <pc:docMk/>
            <pc:sldMk cId="2237045627" sldId="2146846037"/>
            <ac:spMk id="4" creationId="{266BE989-FC87-6742-2706-6F3C1333D0C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ason Wiese" userId="4bff8d5b-7de6-4655-b397-69b0afc81113" providerId="ADAL" clId="{7EB1EC93-467F-48C3-BC55-7CFF80261CAF}" dt="2023-01-26T04:26:38.250" v="0" actId="20577"/>
              <pc2:cmMkLst xmlns:pc2="http://schemas.microsoft.com/office/powerpoint/2019/9/main/command">
                <pc:docMk/>
                <pc:sldMk cId="2237045627" sldId="2146846037"/>
                <pc2:cmMk id="{33E04E15-5828-48D2-A875-EAE5F1D9110B}"/>
              </pc2:cmMkLst>
            </pc226:cmChg>
          </p:ext>
        </pc:extLst>
      </pc:sldChg>
    </pc:docChg>
  </pc:docChgLst>
  <pc:docChgLst>
    <pc:chgData name="Reed Kiely" userId="768be38e-2fb5-40ce-925d-bd8e9d9e3c31" providerId="ADAL" clId="{5CD07087-EBA2-4BF5-A044-EF7D0F7DF83E}"/>
    <pc:docChg chg="modSld">
      <pc:chgData name="Reed Kiely" userId="768be38e-2fb5-40ce-925d-bd8e9d9e3c31" providerId="ADAL" clId="{5CD07087-EBA2-4BF5-A044-EF7D0F7DF83E}" dt="2023-01-26T21:11:50.170" v="15"/>
      <pc:docMkLst>
        <pc:docMk/>
      </pc:docMkLst>
      <pc:sldChg chg="modSp mod delCm">
        <pc:chgData name="Reed Kiely" userId="768be38e-2fb5-40ce-925d-bd8e9d9e3c31" providerId="ADAL" clId="{5CD07087-EBA2-4BF5-A044-EF7D0F7DF83E}" dt="2023-01-26T21:11:50.170" v="15"/>
        <pc:sldMkLst>
          <pc:docMk/>
          <pc:sldMk cId="732019880" sldId="2144328106"/>
        </pc:sldMkLst>
        <pc:spChg chg="mod">
          <ac:chgData name="Reed Kiely" userId="768be38e-2fb5-40ce-925d-bd8e9d9e3c31" providerId="ADAL" clId="{5CD07087-EBA2-4BF5-A044-EF7D0F7DF83E}" dt="2023-01-26T14:03:54.546" v="1" actId="13926"/>
          <ac:spMkLst>
            <pc:docMk/>
            <pc:sldMk cId="732019880" sldId="2144328106"/>
            <ac:spMk id="7" creationId="{F25B641F-1744-45AC-B343-CA9AA9737A1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eed Kiely" userId="768be38e-2fb5-40ce-925d-bd8e9d9e3c31" providerId="ADAL" clId="{5CD07087-EBA2-4BF5-A044-EF7D0F7DF83E}" dt="2023-01-26T21:11:50.170" v="15"/>
              <pc2:cmMkLst xmlns:pc2="http://schemas.microsoft.com/office/powerpoint/2019/9/main/command">
                <pc:docMk/>
                <pc:sldMk cId="732019880" sldId="2144328106"/>
                <pc2:cmMk id="{09838BAD-FCCB-475E-AF4A-D7553BFC3C34}"/>
              </pc2:cmMkLst>
            </pc226:cmChg>
            <pc226:cmChg xmlns:pc226="http://schemas.microsoft.com/office/powerpoint/2022/06/main/command" chg="del">
              <pc226:chgData name="Reed Kiely" userId="768be38e-2fb5-40ce-925d-bd8e9d9e3c31" providerId="ADAL" clId="{5CD07087-EBA2-4BF5-A044-EF7D0F7DF83E}" dt="2023-01-26T21:11:48.943" v="14"/>
              <pc2:cmMkLst xmlns:pc2="http://schemas.microsoft.com/office/powerpoint/2019/9/main/command">
                <pc:docMk/>
                <pc:sldMk cId="732019880" sldId="2144328106"/>
                <pc2:cmMk id="{BB44FDDD-3651-4294-9895-3888C944022F}"/>
              </pc2:cmMkLst>
            </pc226:cmChg>
          </p:ext>
        </pc:extLst>
      </pc:sldChg>
      <pc:sldChg chg="delCm">
        <pc:chgData name="Reed Kiely" userId="768be38e-2fb5-40ce-925d-bd8e9d9e3c31" providerId="ADAL" clId="{5CD07087-EBA2-4BF5-A044-EF7D0F7DF83E}" dt="2023-01-26T21:11:13.481" v="8"/>
        <pc:sldMkLst>
          <pc:docMk/>
          <pc:sldMk cId="3695141268" sldId="2146845992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eed Kiely" userId="768be38e-2fb5-40ce-925d-bd8e9d9e3c31" providerId="ADAL" clId="{5CD07087-EBA2-4BF5-A044-EF7D0F7DF83E}" dt="2023-01-26T21:11:12.449" v="7"/>
              <pc2:cmMkLst xmlns:pc2="http://schemas.microsoft.com/office/powerpoint/2019/9/main/command">
                <pc:docMk/>
                <pc:sldMk cId="3695141268" sldId="2146845992"/>
                <pc2:cmMk id="{4070002E-75A8-41D1-B6C3-F11BCF953054}"/>
              </pc2:cmMkLst>
            </pc226:cmChg>
            <pc226:cmChg xmlns:pc226="http://schemas.microsoft.com/office/powerpoint/2022/06/main/command" chg="del">
              <pc226:chgData name="Reed Kiely" userId="768be38e-2fb5-40ce-925d-bd8e9d9e3c31" providerId="ADAL" clId="{5CD07087-EBA2-4BF5-A044-EF7D0F7DF83E}" dt="2023-01-26T21:11:10.186" v="5"/>
              <pc2:cmMkLst xmlns:pc2="http://schemas.microsoft.com/office/powerpoint/2019/9/main/command">
                <pc:docMk/>
                <pc:sldMk cId="3695141268" sldId="2146845992"/>
                <pc2:cmMk id="{1B5D868B-7706-4FA9-BC5A-C4788B6ED995}"/>
              </pc2:cmMkLst>
            </pc226:cmChg>
            <pc226:cmChg xmlns:pc226="http://schemas.microsoft.com/office/powerpoint/2022/06/main/command" chg="del">
              <pc226:chgData name="Reed Kiely" userId="768be38e-2fb5-40ce-925d-bd8e9d9e3c31" providerId="ADAL" clId="{5CD07087-EBA2-4BF5-A044-EF7D0F7DF83E}" dt="2023-01-26T21:11:11.365" v="6"/>
              <pc2:cmMkLst xmlns:pc2="http://schemas.microsoft.com/office/powerpoint/2019/9/main/command">
                <pc:docMk/>
                <pc:sldMk cId="3695141268" sldId="2146845992"/>
                <pc2:cmMk id="{D14227C3-0059-4C76-8FF8-7A6DA246E2D1}"/>
              </pc2:cmMkLst>
            </pc226:cmChg>
            <pc226:cmChg xmlns:pc226="http://schemas.microsoft.com/office/powerpoint/2022/06/main/command" chg="del">
              <pc226:chgData name="Reed Kiely" userId="768be38e-2fb5-40ce-925d-bd8e9d9e3c31" providerId="ADAL" clId="{5CD07087-EBA2-4BF5-A044-EF7D0F7DF83E}" dt="2023-01-26T21:11:13.481" v="8"/>
              <pc2:cmMkLst xmlns:pc2="http://schemas.microsoft.com/office/powerpoint/2019/9/main/command">
                <pc:docMk/>
                <pc:sldMk cId="3695141268" sldId="2146845992"/>
                <pc2:cmMk id="{3ED8ABED-3B02-45AB-B9CC-5D3C24AE3093}"/>
              </pc2:cmMkLst>
            </pc226:cmChg>
          </p:ext>
        </pc:extLst>
      </pc:sldChg>
      <pc:sldChg chg="delCm">
        <pc:chgData name="Reed Kiely" userId="768be38e-2fb5-40ce-925d-bd8e9d9e3c31" providerId="ADAL" clId="{5CD07087-EBA2-4BF5-A044-EF7D0F7DF83E}" dt="2023-01-26T21:11:29.623" v="11"/>
        <pc:sldMkLst>
          <pc:docMk/>
          <pc:sldMk cId="3287841037" sldId="214684601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eed Kiely" userId="768be38e-2fb5-40ce-925d-bd8e9d9e3c31" providerId="ADAL" clId="{5CD07087-EBA2-4BF5-A044-EF7D0F7DF83E}" dt="2023-01-26T21:11:29.623" v="11"/>
              <pc2:cmMkLst xmlns:pc2="http://schemas.microsoft.com/office/powerpoint/2019/9/main/command">
                <pc:docMk/>
                <pc:sldMk cId="3287841037" sldId="2146846010"/>
                <pc2:cmMk id="{72D3D45A-B2BB-4E34-AF77-E7A264B1B8EF}"/>
              </pc2:cmMkLst>
            </pc226:cmChg>
          </p:ext>
        </pc:extLst>
      </pc:sldChg>
      <pc:sldChg chg="delCm">
        <pc:chgData name="Reed Kiely" userId="768be38e-2fb5-40ce-925d-bd8e9d9e3c31" providerId="ADAL" clId="{5CD07087-EBA2-4BF5-A044-EF7D0F7DF83E}" dt="2023-01-26T21:11:25.120" v="10"/>
        <pc:sldMkLst>
          <pc:docMk/>
          <pc:sldMk cId="3978940512" sldId="214684601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eed Kiely" userId="768be38e-2fb5-40ce-925d-bd8e9d9e3c31" providerId="ADAL" clId="{5CD07087-EBA2-4BF5-A044-EF7D0F7DF83E}" dt="2023-01-26T21:11:25.120" v="10"/>
              <pc2:cmMkLst xmlns:pc2="http://schemas.microsoft.com/office/powerpoint/2019/9/main/command">
                <pc:docMk/>
                <pc:sldMk cId="3978940512" sldId="2146846014"/>
                <pc2:cmMk id="{CB6D4CA2-8822-44F1-8BEA-F572B404AB59}"/>
              </pc2:cmMkLst>
            </pc226:cmChg>
          </p:ext>
        </pc:extLst>
      </pc:sldChg>
      <pc:sldChg chg="delCm">
        <pc:chgData name="Reed Kiely" userId="768be38e-2fb5-40ce-925d-bd8e9d9e3c31" providerId="ADAL" clId="{5CD07087-EBA2-4BF5-A044-EF7D0F7DF83E}" dt="2023-01-26T21:11:34.660" v="12"/>
        <pc:sldMkLst>
          <pc:docMk/>
          <pc:sldMk cId="3963451549" sldId="214684603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eed Kiely" userId="768be38e-2fb5-40ce-925d-bd8e9d9e3c31" providerId="ADAL" clId="{5CD07087-EBA2-4BF5-A044-EF7D0F7DF83E}" dt="2023-01-26T21:11:34.660" v="12"/>
              <pc2:cmMkLst xmlns:pc2="http://schemas.microsoft.com/office/powerpoint/2019/9/main/command">
                <pc:docMk/>
                <pc:sldMk cId="3963451549" sldId="2146846033"/>
                <pc2:cmMk id="{7F98592F-4DF9-4784-8AC6-AEBD16CBF5BB}"/>
              </pc2:cmMkLst>
            </pc226:cmChg>
          </p:ext>
        </pc:extLst>
      </pc:sldChg>
      <pc:sldChg chg="delCm">
        <pc:chgData name="Reed Kiely" userId="768be38e-2fb5-40ce-925d-bd8e9d9e3c31" providerId="ADAL" clId="{5CD07087-EBA2-4BF5-A044-EF7D0F7DF83E}" dt="2023-01-26T21:11:46.977" v="13"/>
        <pc:sldMkLst>
          <pc:docMk/>
          <pc:sldMk cId="2871577198" sldId="214684603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eed Kiely" userId="768be38e-2fb5-40ce-925d-bd8e9d9e3c31" providerId="ADAL" clId="{5CD07087-EBA2-4BF5-A044-EF7D0F7DF83E}" dt="2023-01-26T21:11:46.977" v="13"/>
              <pc2:cmMkLst xmlns:pc2="http://schemas.microsoft.com/office/powerpoint/2019/9/main/command">
                <pc:docMk/>
                <pc:sldMk cId="2871577198" sldId="2146846034"/>
                <pc2:cmMk id="{D4BC35FC-4B9A-4B0F-A6DA-97992D5A4251}"/>
              </pc2:cmMkLst>
            </pc226:cmChg>
          </p:ext>
        </pc:extLst>
      </pc:sldChg>
      <pc:sldChg chg="delCm">
        <pc:chgData name="Reed Kiely" userId="768be38e-2fb5-40ce-925d-bd8e9d9e3c31" providerId="ADAL" clId="{5CD07087-EBA2-4BF5-A044-EF7D0F7DF83E}" dt="2023-01-26T21:11:18.952" v="9"/>
        <pc:sldMkLst>
          <pc:docMk/>
          <pc:sldMk cId="3333204089" sldId="214684603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eed Kiely" userId="768be38e-2fb5-40ce-925d-bd8e9d9e3c31" providerId="ADAL" clId="{5CD07087-EBA2-4BF5-A044-EF7D0F7DF83E}" dt="2023-01-26T21:11:18.952" v="9"/>
              <pc2:cmMkLst xmlns:pc2="http://schemas.microsoft.com/office/powerpoint/2019/9/main/command">
                <pc:docMk/>
                <pc:sldMk cId="3333204089" sldId="2146846036"/>
                <pc2:cmMk id="{5FAFB59F-D01F-4B23-9C95-B57EC753EF76}"/>
              </pc2:cmMkLst>
            </pc226:cmChg>
          </p:ext>
        </pc:extLst>
      </pc:sldChg>
      <pc:sldChg chg="delCm">
        <pc:chgData name="Reed Kiely" userId="768be38e-2fb5-40ce-925d-bd8e9d9e3c31" providerId="ADAL" clId="{5CD07087-EBA2-4BF5-A044-EF7D0F7DF83E}" dt="2023-01-26T21:11:06.395" v="4"/>
        <pc:sldMkLst>
          <pc:docMk/>
          <pc:sldMk cId="2237045627" sldId="214684603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Reed Kiely" userId="768be38e-2fb5-40ce-925d-bd8e9d9e3c31" providerId="ADAL" clId="{5CD07087-EBA2-4BF5-A044-EF7D0F7DF83E}" dt="2023-01-26T21:11:05.328" v="3"/>
              <pc2:cmMkLst xmlns:pc2="http://schemas.microsoft.com/office/powerpoint/2019/9/main/command">
                <pc:docMk/>
                <pc:sldMk cId="2237045627" sldId="2146846037"/>
                <pc2:cmMk id="{33E04E15-5828-48D2-A875-EAE5F1D9110B}"/>
              </pc2:cmMkLst>
            </pc226:cmChg>
            <pc226:cmChg xmlns:pc226="http://schemas.microsoft.com/office/powerpoint/2022/06/main/command" chg="del">
              <pc226:chgData name="Reed Kiely" userId="768be38e-2fb5-40ce-925d-bd8e9d9e3c31" providerId="ADAL" clId="{5CD07087-EBA2-4BF5-A044-EF7D0F7DF83E}" dt="2023-01-26T21:11:04.207" v="2"/>
              <pc2:cmMkLst xmlns:pc2="http://schemas.microsoft.com/office/powerpoint/2019/9/main/command">
                <pc:docMk/>
                <pc:sldMk cId="2237045627" sldId="2146846037"/>
                <pc2:cmMk id="{43DCB3CB-0E85-4BF4-B0F6-4AA68608E6FD}"/>
              </pc2:cmMkLst>
            </pc226:cmChg>
            <pc226:cmChg xmlns:pc226="http://schemas.microsoft.com/office/powerpoint/2022/06/main/command" chg="del">
              <pc226:chgData name="Reed Kiely" userId="768be38e-2fb5-40ce-925d-bd8e9d9e3c31" providerId="ADAL" clId="{5CD07087-EBA2-4BF5-A044-EF7D0F7DF83E}" dt="2023-01-26T21:11:06.395" v="4"/>
              <pc2:cmMkLst xmlns:pc2="http://schemas.microsoft.com/office/powerpoint/2019/9/main/command">
                <pc:docMk/>
                <pc:sldMk cId="2237045627" sldId="2146846037"/>
                <pc2:cmMk id="{0078AAD6-141E-425B-AB94-2DCB755C2480}"/>
              </pc2:cmMkLst>
            </pc226:cmChg>
          </p:ext>
        </pc:extLst>
      </pc:sldChg>
    </pc:docChg>
  </pc:docChgLst>
  <pc:docChgLst>
    <pc:chgData name="Reed Kiely" userId="768be38e-2fb5-40ce-925d-bd8e9d9e3c31" providerId="ADAL" clId="{7E8880F9-DAE4-4F64-93E4-4897D8C58003}"/>
    <pc:docChg chg="undo custSel modSld">
      <pc:chgData name="Reed Kiely" userId="768be38e-2fb5-40ce-925d-bd8e9d9e3c31" providerId="ADAL" clId="{7E8880F9-DAE4-4F64-93E4-4897D8C58003}" dt="2023-01-25T19:19:47.772" v="485" actId="13926"/>
      <pc:docMkLst>
        <pc:docMk/>
      </pc:docMkLst>
      <pc:sldChg chg="modSp mod addCm delCm modCm">
        <pc:chgData name="Reed Kiely" userId="768be38e-2fb5-40ce-925d-bd8e9d9e3c31" providerId="ADAL" clId="{7E8880F9-DAE4-4F64-93E4-4897D8C58003}" dt="2023-01-25T19:19:47.772" v="485" actId="13926"/>
        <pc:sldMkLst>
          <pc:docMk/>
          <pc:sldMk cId="732019880" sldId="2144328106"/>
        </pc:sldMkLst>
        <pc:spChg chg="mod">
          <ac:chgData name="Reed Kiely" userId="768be38e-2fb5-40ce-925d-bd8e9d9e3c31" providerId="ADAL" clId="{7E8880F9-DAE4-4F64-93E4-4897D8C58003}" dt="2023-01-25T19:19:47.772" v="485" actId="13926"/>
          <ac:spMkLst>
            <pc:docMk/>
            <pc:sldMk cId="732019880" sldId="2144328106"/>
            <ac:spMk id="7" creationId="{F25B641F-1744-45AC-B343-CA9AA9737A1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Reed Kiely" userId="768be38e-2fb5-40ce-925d-bd8e9d9e3c31" providerId="ADAL" clId="{7E8880F9-DAE4-4F64-93E4-4897D8C58003}" dt="2023-01-25T17:34:48.046" v="448"/>
              <pc2:cmMkLst xmlns:pc2="http://schemas.microsoft.com/office/powerpoint/2019/9/main/command">
                <pc:docMk/>
                <pc:sldMk cId="732019880" sldId="2144328106"/>
                <pc2:cmMk id="{3D5CE712-86C2-4CAD-AE23-32D6ABAB6972}"/>
              </pc2:cmMkLst>
            </pc226:cmChg>
            <pc226:cmChg xmlns:pc226="http://schemas.microsoft.com/office/powerpoint/2022/06/main/command" chg="add">
              <pc226:chgData name="Reed Kiely" userId="768be38e-2fb5-40ce-925d-bd8e9d9e3c31" providerId="ADAL" clId="{7E8880F9-DAE4-4F64-93E4-4897D8C58003}" dt="2023-01-25T19:19:31.704" v="465"/>
              <pc2:cmMkLst xmlns:pc2="http://schemas.microsoft.com/office/powerpoint/2019/9/main/command">
                <pc:docMk/>
                <pc:sldMk cId="732019880" sldId="2144328106"/>
                <pc2:cmMk id="{09838BAD-FCCB-475E-AF4A-D7553BFC3C34}"/>
              </pc2:cmMkLst>
            </pc226:cmChg>
          </p:ext>
        </pc:extLst>
      </pc:sldChg>
      <pc:sldChg chg="modSp mod addCm modCm">
        <pc:chgData name="Reed Kiely" userId="768be38e-2fb5-40ce-925d-bd8e9d9e3c31" providerId="ADAL" clId="{7E8880F9-DAE4-4F64-93E4-4897D8C58003}" dt="2023-01-25T17:11:49.988" v="81"/>
        <pc:sldMkLst>
          <pc:docMk/>
          <pc:sldMk cId="3695141268" sldId="2146845992"/>
        </pc:sldMkLst>
        <pc:spChg chg="mod">
          <ac:chgData name="Reed Kiely" userId="768be38e-2fb5-40ce-925d-bd8e9d9e3c31" providerId="ADAL" clId="{7E8880F9-DAE4-4F64-93E4-4897D8C58003}" dt="2023-01-25T17:10:07.853" v="53" actId="20577"/>
          <ac:spMkLst>
            <pc:docMk/>
            <pc:sldMk cId="3695141268" sldId="2146845992"/>
            <ac:spMk id="15" creationId="{D876DC8B-3BCC-1878-8A74-8836B86C17BD}"/>
          </ac:spMkLst>
        </pc:spChg>
        <pc:spChg chg="mod">
          <ac:chgData name="Reed Kiely" userId="768be38e-2fb5-40ce-925d-bd8e9d9e3c31" providerId="ADAL" clId="{7E8880F9-DAE4-4F64-93E4-4897D8C58003}" dt="2023-01-25T17:11:43.799" v="80" actId="20577"/>
          <ac:spMkLst>
            <pc:docMk/>
            <pc:sldMk cId="3695141268" sldId="2146845992"/>
            <ac:spMk id="19" creationId="{CED3B237-CC76-A3F0-4B4D-2DADE617BB15}"/>
          </ac:spMkLst>
        </pc:spChg>
        <pc:spChg chg="mod">
          <ac:chgData name="Reed Kiely" userId="768be38e-2fb5-40ce-925d-bd8e9d9e3c31" providerId="ADAL" clId="{7E8880F9-DAE4-4F64-93E4-4897D8C58003}" dt="2023-01-25T17:08:04.786" v="14" actId="20577"/>
          <ac:spMkLst>
            <pc:docMk/>
            <pc:sldMk cId="3695141268" sldId="2146845992"/>
            <ac:spMk id="36" creationId="{0FD5AE6D-D28F-7F40-6162-FCCE36E637FB}"/>
          </ac:spMkLst>
        </pc:spChg>
        <pc:spChg chg="mod">
          <ac:chgData name="Reed Kiely" userId="768be38e-2fb5-40ce-925d-bd8e9d9e3c31" providerId="ADAL" clId="{7E8880F9-DAE4-4F64-93E4-4897D8C58003}" dt="2023-01-25T17:08:31.480" v="23" actId="20577"/>
          <ac:spMkLst>
            <pc:docMk/>
            <pc:sldMk cId="3695141268" sldId="2146845992"/>
            <ac:spMk id="46" creationId="{9FEAB4BB-A100-A4EE-FDA3-49EDDAAE395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eed Kiely" userId="768be38e-2fb5-40ce-925d-bd8e9d9e3c31" providerId="ADAL" clId="{7E8880F9-DAE4-4F64-93E4-4897D8C58003}" dt="2023-01-25T17:10:37.023" v="54"/>
              <pc2:cmMkLst xmlns:pc2="http://schemas.microsoft.com/office/powerpoint/2019/9/main/command">
                <pc:docMk/>
                <pc:sldMk cId="3695141268" sldId="2146845992"/>
                <pc2:cmMk id="{4070002E-75A8-41D1-B6C3-F11BCF953054}"/>
              </pc2:cmMkLst>
              <pc226:cmRplyChg chg="add mod">
                <pc226:chgData name="Reed Kiely" userId="768be38e-2fb5-40ce-925d-bd8e9d9e3c31" providerId="ADAL" clId="{7E8880F9-DAE4-4F64-93E4-4897D8C58003}" dt="2023-01-25T17:10:37.023" v="54"/>
                <pc2:cmRplyMkLst xmlns:pc2="http://schemas.microsoft.com/office/powerpoint/2019/9/main/command">
                  <pc:docMk/>
                  <pc:sldMk cId="3695141268" sldId="2146845992"/>
                  <pc2:cmMk id="{4070002E-75A8-41D1-B6C3-F11BCF953054}"/>
                  <pc2:cmRplyMk id="{A21DE733-276C-4F84-9966-187BA53A7ACE}"/>
                </pc2:cmRplyMkLst>
              </pc226:cmRplyChg>
            </pc226:cmChg>
            <pc226:cmChg xmlns:pc226="http://schemas.microsoft.com/office/powerpoint/2022/06/main/command" chg="">
              <pc226:chgData name="Reed Kiely" userId="768be38e-2fb5-40ce-925d-bd8e9d9e3c31" providerId="ADAL" clId="{7E8880F9-DAE4-4F64-93E4-4897D8C58003}" dt="2023-01-25T17:08:13.808" v="15"/>
              <pc2:cmMkLst xmlns:pc2="http://schemas.microsoft.com/office/powerpoint/2019/9/main/command">
                <pc:docMk/>
                <pc:sldMk cId="3695141268" sldId="2146845992"/>
                <pc2:cmMk id="{1B5D868B-7706-4FA9-BC5A-C4788B6ED995}"/>
              </pc2:cmMkLst>
              <pc226:cmRplyChg chg="add">
                <pc226:chgData name="Reed Kiely" userId="768be38e-2fb5-40ce-925d-bd8e9d9e3c31" providerId="ADAL" clId="{7E8880F9-DAE4-4F64-93E4-4897D8C58003}" dt="2023-01-25T17:08:13.808" v="15"/>
                <pc2:cmRplyMkLst xmlns:pc2="http://schemas.microsoft.com/office/powerpoint/2019/9/main/command">
                  <pc:docMk/>
                  <pc:sldMk cId="3695141268" sldId="2146845992"/>
                  <pc2:cmMk id="{1B5D868B-7706-4FA9-BC5A-C4788B6ED995}"/>
                  <pc2:cmRplyMk id="{7524AD1D-D72E-49E6-A341-47BE31F747A9}"/>
                </pc2:cmRplyMkLst>
              </pc226:cmRplyChg>
            </pc226:cmChg>
            <pc226:cmChg xmlns:pc226="http://schemas.microsoft.com/office/powerpoint/2022/06/main/command" chg="">
              <pc226:chgData name="Reed Kiely" userId="768be38e-2fb5-40ce-925d-bd8e9d9e3c31" providerId="ADAL" clId="{7E8880F9-DAE4-4F64-93E4-4897D8C58003}" dt="2023-01-25T17:08:53.704" v="24"/>
              <pc2:cmMkLst xmlns:pc2="http://schemas.microsoft.com/office/powerpoint/2019/9/main/command">
                <pc:docMk/>
                <pc:sldMk cId="3695141268" sldId="2146845992"/>
                <pc2:cmMk id="{D14227C3-0059-4C76-8FF8-7A6DA246E2D1}"/>
              </pc2:cmMkLst>
              <pc226:cmRplyChg chg="add">
                <pc226:chgData name="Reed Kiely" userId="768be38e-2fb5-40ce-925d-bd8e9d9e3c31" providerId="ADAL" clId="{7E8880F9-DAE4-4F64-93E4-4897D8C58003}" dt="2023-01-25T17:08:53.704" v="24"/>
                <pc2:cmRplyMkLst xmlns:pc2="http://schemas.microsoft.com/office/powerpoint/2019/9/main/command">
                  <pc:docMk/>
                  <pc:sldMk cId="3695141268" sldId="2146845992"/>
                  <pc2:cmMk id="{D14227C3-0059-4C76-8FF8-7A6DA246E2D1}"/>
                  <pc2:cmRplyMk id="{FEE3A800-3763-4AED-8C11-5868E60E71B5}"/>
                </pc2:cmRplyMkLst>
              </pc226:cmRplyChg>
            </pc226:cmChg>
            <pc226:cmChg xmlns:pc226="http://schemas.microsoft.com/office/powerpoint/2022/06/main/command" chg="add mod">
              <pc226:chgData name="Reed Kiely" userId="768be38e-2fb5-40ce-925d-bd8e9d9e3c31" providerId="ADAL" clId="{7E8880F9-DAE4-4F64-93E4-4897D8C58003}" dt="2023-01-25T17:11:49.988" v="81"/>
              <pc2:cmMkLst xmlns:pc2="http://schemas.microsoft.com/office/powerpoint/2019/9/main/command">
                <pc:docMk/>
                <pc:sldMk cId="3695141268" sldId="2146845992"/>
                <pc2:cmMk id="{3ED8ABED-3B02-45AB-B9CC-5D3C24AE3093}"/>
              </pc2:cmMkLst>
            </pc226:cmChg>
          </p:ext>
        </pc:extLst>
      </pc:sldChg>
      <pc:sldChg chg="addSp modSp mod modCm">
        <pc:chgData name="Reed Kiely" userId="768be38e-2fb5-40ce-925d-bd8e9d9e3c31" providerId="ADAL" clId="{7E8880F9-DAE4-4F64-93E4-4897D8C58003}" dt="2023-01-25T17:31:46.691" v="368" actId="20577"/>
        <pc:sldMkLst>
          <pc:docMk/>
          <pc:sldMk cId="3287841037" sldId="2146846010"/>
        </pc:sldMkLst>
        <pc:spChg chg="mod">
          <ac:chgData name="Reed Kiely" userId="768be38e-2fb5-40ce-925d-bd8e9d9e3c31" providerId="ADAL" clId="{7E8880F9-DAE4-4F64-93E4-4897D8C58003}" dt="2023-01-25T17:31:19.460" v="337" actId="1036"/>
          <ac:spMkLst>
            <pc:docMk/>
            <pc:sldMk cId="3287841037" sldId="2146846010"/>
            <ac:spMk id="4" creationId="{1BF894CE-5EB9-4BB3-F6C7-477E37F6A6AA}"/>
          </ac:spMkLst>
        </pc:spChg>
        <pc:spChg chg="add mod">
          <ac:chgData name="Reed Kiely" userId="768be38e-2fb5-40ce-925d-bd8e9d9e3c31" providerId="ADAL" clId="{7E8880F9-DAE4-4F64-93E4-4897D8C58003}" dt="2023-01-25T17:31:46.691" v="368" actId="20577"/>
          <ac:spMkLst>
            <pc:docMk/>
            <pc:sldMk cId="3287841037" sldId="2146846010"/>
            <ac:spMk id="6" creationId="{07C3EC15-F318-4166-2CB6-3901BDA26A1C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eed Kiely" userId="768be38e-2fb5-40ce-925d-bd8e9d9e3c31" providerId="ADAL" clId="{7E8880F9-DAE4-4F64-93E4-4897D8C58003}" dt="2023-01-25T17:29:27.273" v="129" actId="20577"/>
              <pc2:cmMkLst xmlns:pc2="http://schemas.microsoft.com/office/powerpoint/2019/9/main/command">
                <pc:docMk/>
                <pc:sldMk cId="3287841037" sldId="2146846010"/>
                <pc2:cmMk id="{72D3D45A-B2BB-4E34-AF77-E7A264B1B8EF}"/>
              </pc2:cmMkLst>
              <pc226:cmRplyChg chg="add">
                <pc226:chgData name="Reed Kiely" userId="768be38e-2fb5-40ce-925d-bd8e9d9e3c31" providerId="ADAL" clId="{7E8880F9-DAE4-4F64-93E4-4897D8C58003}" dt="2023-01-25T17:28:38.807" v="98"/>
                <pc2:cmRplyMkLst xmlns:pc2="http://schemas.microsoft.com/office/powerpoint/2019/9/main/command">
                  <pc:docMk/>
                  <pc:sldMk cId="3287841037" sldId="2146846010"/>
                  <pc2:cmMk id="{72D3D45A-B2BB-4E34-AF77-E7A264B1B8EF}"/>
                  <pc2:cmRplyMk id="{A1A59AC2-22F8-4E19-B102-6051E1E53DE5}"/>
                </pc2:cmRplyMkLst>
              </pc226:cmRplyChg>
            </pc226:cmChg>
          </p:ext>
        </pc:extLst>
      </pc:sldChg>
      <pc:sldChg chg="modSp mod modCm">
        <pc:chgData name="Reed Kiely" userId="768be38e-2fb5-40ce-925d-bd8e9d9e3c31" providerId="ADAL" clId="{7E8880F9-DAE4-4F64-93E4-4897D8C58003}" dt="2023-01-25T17:27:33.808" v="97"/>
        <pc:sldMkLst>
          <pc:docMk/>
          <pc:sldMk cId="3978940512" sldId="2146846014"/>
        </pc:sldMkLst>
        <pc:spChg chg="mod">
          <ac:chgData name="Reed Kiely" userId="768be38e-2fb5-40ce-925d-bd8e9d9e3c31" providerId="ADAL" clId="{7E8880F9-DAE4-4F64-93E4-4897D8C58003}" dt="2023-01-25T17:27:08.703" v="94" actId="6549"/>
          <ac:spMkLst>
            <pc:docMk/>
            <pc:sldMk cId="3978940512" sldId="2146846014"/>
            <ac:spMk id="4" creationId="{1BF894CE-5EB9-4BB3-F6C7-477E37F6A6A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eed Kiely" userId="768be38e-2fb5-40ce-925d-bd8e9d9e3c31" providerId="ADAL" clId="{7E8880F9-DAE4-4F64-93E4-4897D8C58003}" dt="2023-01-25T17:27:33.808" v="97"/>
              <pc2:cmMkLst xmlns:pc2="http://schemas.microsoft.com/office/powerpoint/2019/9/main/command">
                <pc:docMk/>
                <pc:sldMk cId="3978940512" sldId="2146846014"/>
                <pc2:cmMk id="{CB6D4CA2-8822-44F1-8BEA-F572B404AB59}"/>
              </pc2:cmMkLst>
              <pc226:cmRplyChg chg="add mod">
                <pc226:chgData name="Reed Kiely" userId="768be38e-2fb5-40ce-925d-bd8e9d9e3c31" providerId="ADAL" clId="{7E8880F9-DAE4-4F64-93E4-4897D8C58003}" dt="2023-01-25T17:27:33.808" v="97"/>
                <pc2:cmRplyMkLst xmlns:pc2="http://schemas.microsoft.com/office/powerpoint/2019/9/main/command">
                  <pc:docMk/>
                  <pc:sldMk cId="3978940512" sldId="2146846014"/>
                  <pc2:cmMk id="{CB6D4CA2-8822-44F1-8BEA-F572B404AB59}"/>
                  <pc2:cmRplyMk id="{7AE65CC3-7D56-40C6-9D27-962E7B4E5B0E}"/>
                </pc2:cmRplyMkLst>
              </pc226:cmRplyChg>
            </pc226:cmChg>
          </p:ext>
        </pc:extLst>
      </pc:sldChg>
      <pc:sldChg chg="modSp mod">
        <pc:chgData name="Reed Kiely" userId="768be38e-2fb5-40ce-925d-bd8e9d9e3c31" providerId="ADAL" clId="{7E8880F9-DAE4-4F64-93E4-4897D8C58003}" dt="2023-01-25T17:32:07.426" v="370" actId="20577"/>
        <pc:sldMkLst>
          <pc:docMk/>
          <pc:sldMk cId="3221584086" sldId="2146846021"/>
        </pc:sldMkLst>
        <pc:spChg chg="mod">
          <ac:chgData name="Reed Kiely" userId="768be38e-2fb5-40ce-925d-bd8e9d9e3c31" providerId="ADAL" clId="{7E8880F9-DAE4-4F64-93E4-4897D8C58003}" dt="2023-01-25T17:32:07.426" v="370" actId="20577"/>
          <ac:spMkLst>
            <pc:docMk/>
            <pc:sldMk cId="3221584086" sldId="2146846021"/>
            <ac:spMk id="4" creationId="{1BF894CE-5EB9-4BB3-F6C7-477E37F6A6AA}"/>
          </ac:spMkLst>
        </pc:spChg>
      </pc:sldChg>
      <pc:sldChg chg="modSp mod modCm">
        <pc:chgData name="Reed Kiely" userId="768be38e-2fb5-40ce-925d-bd8e9d9e3c31" providerId="ADAL" clId="{7E8880F9-DAE4-4F64-93E4-4897D8C58003}" dt="2023-01-25T17:32:36.078" v="392"/>
        <pc:sldMkLst>
          <pc:docMk/>
          <pc:sldMk cId="3963451549" sldId="2146846033"/>
        </pc:sldMkLst>
        <pc:spChg chg="mod">
          <ac:chgData name="Reed Kiely" userId="768be38e-2fb5-40ce-925d-bd8e9d9e3c31" providerId="ADAL" clId="{7E8880F9-DAE4-4F64-93E4-4897D8C58003}" dt="2023-01-25T17:32:26.569" v="391" actId="20577"/>
          <ac:spMkLst>
            <pc:docMk/>
            <pc:sldMk cId="3963451549" sldId="2146846033"/>
            <ac:spMk id="4" creationId="{1BF894CE-5EB9-4BB3-F6C7-477E37F6A6A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eed Kiely" userId="768be38e-2fb5-40ce-925d-bd8e9d9e3c31" providerId="ADAL" clId="{7E8880F9-DAE4-4F64-93E4-4897D8C58003}" dt="2023-01-25T17:32:36.078" v="392"/>
              <pc2:cmMkLst xmlns:pc2="http://schemas.microsoft.com/office/powerpoint/2019/9/main/command">
                <pc:docMk/>
                <pc:sldMk cId="3963451549" sldId="2146846033"/>
                <pc2:cmMk id="{7F98592F-4DF9-4784-8AC6-AEBD16CBF5BB}"/>
              </pc2:cmMkLst>
              <pc226:cmRplyChg chg="add">
                <pc226:chgData name="Reed Kiely" userId="768be38e-2fb5-40ce-925d-bd8e9d9e3c31" providerId="ADAL" clId="{7E8880F9-DAE4-4F64-93E4-4897D8C58003}" dt="2023-01-25T17:32:36.078" v="392"/>
                <pc2:cmRplyMkLst xmlns:pc2="http://schemas.microsoft.com/office/powerpoint/2019/9/main/command">
                  <pc:docMk/>
                  <pc:sldMk cId="3963451549" sldId="2146846033"/>
                  <pc2:cmMk id="{7F98592F-4DF9-4784-8AC6-AEBD16CBF5BB}"/>
                  <pc2:cmRplyMk id="{4FF8B29D-E80A-47D1-BD2A-3A990E1DD515}"/>
                </pc2:cmRplyMkLst>
              </pc226:cmRplyChg>
            </pc226:cmChg>
          </p:ext>
        </pc:extLst>
      </pc:sldChg>
      <pc:sldChg chg="modSp mod addCm">
        <pc:chgData name="Reed Kiely" userId="768be38e-2fb5-40ce-925d-bd8e9d9e3c31" providerId="ADAL" clId="{7E8880F9-DAE4-4F64-93E4-4897D8C58003}" dt="2023-01-25T17:33:23.008" v="427" actId="20577"/>
        <pc:sldMkLst>
          <pc:docMk/>
          <pc:sldMk cId="2871577198" sldId="2146846034"/>
        </pc:sldMkLst>
        <pc:spChg chg="mod">
          <ac:chgData name="Reed Kiely" userId="768be38e-2fb5-40ce-925d-bd8e9d9e3c31" providerId="ADAL" clId="{7E8880F9-DAE4-4F64-93E4-4897D8C58003}" dt="2023-01-25T17:33:23.008" v="427" actId="20577"/>
          <ac:spMkLst>
            <pc:docMk/>
            <pc:sldMk cId="2871577198" sldId="2146846034"/>
            <ac:spMk id="4" creationId="{1BF894CE-5EB9-4BB3-F6C7-477E37F6A6A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Reed Kiely" userId="768be38e-2fb5-40ce-925d-bd8e9d9e3c31" providerId="ADAL" clId="{7E8880F9-DAE4-4F64-93E4-4897D8C58003}" dt="2023-01-25T17:33:17.877" v="408"/>
              <pc2:cmMkLst xmlns:pc2="http://schemas.microsoft.com/office/powerpoint/2019/9/main/command">
                <pc:docMk/>
                <pc:sldMk cId="2871577198" sldId="2146846034"/>
                <pc2:cmMk id="{D4BC35FC-4B9A-4B0F-A6DA-97992D5A4251}"/>
              </pc2:cmMkLst>
            </pc226:cmChg>
          </p:ext>
        </pc:extLst>
      </pc:sldChg>
      <pc:sldChg chg="addSp modSp mod modCm">
        <pc:chgData name="Reed Kiely" userId="768be38e-2fb5-40ce-925d-bd8e9d9e3c31" providerId="ADAL" clId="{7E8880F9-DAE4-4F64-93E4-4897D8C58003}" dt="2023-01-25T17:26:27.809" v="93"/>
        <pc:sldMkLst>
          <pc:docMk/>
          <pc:sldMk cId="3333204089" sldId="2146846036"/>
        </pc:sldMkLst>
        <pc:spChg chg="add mod">
          <ac:chgData name="Reed Kiely" userId="768be38e-2fb5-40ce-925d-bd8e9d9e3c31" providerId="ADAL" clId="{7E8880F9-DAE4-4F64-93E4-4897D8C58003}" dt="2023-01-25T17:26:20.805" v="91" actId="14100"/>
          <ac:spMkLst>
            <pc:docMk/>
            <pc:sldMk cId="3333204089" sldId="2146846036"/>
            <ac:spMk id="7" creationId="{139E1792-5751-2D9E-5A89-94D2DB8E86D8}"/>
          </ac:spMkLst>
        </pc:spChg>
        <pc:spChg chg="mod">
          <ac:chgData name="Reed Kiely" userId="768be38e-2fb5-40ce-925d-bd8e9d9e3c31" providerId="ADAL" clId="{7E8880F9-DAE4-4F64-93E4-4897D8C58003}" dt="2023-01-25T17:26:23.101" v="92" actId="14100"/>
          <ac:spMkLst>
            <pc:docMk/>
            <pc:sldMk cId="3333204089" sldId="2146846036"/>
            <ac:spMk id="8" creationId="{629BB195-66C3-8F95-83C9-EDDAE3459136}"/>
          </ac:spMkLst>
        </pc:spChg>
        <pc:spChg chg="mod">
          <ac:chgData name="Reed Kiely" userId="768be38e-2fb5-40ce-925d-bd8e9d9e3c31" providerId="ADAL" clId="{7E8880F9-DAE4-4F64-93E4-4897D8C58003}" dt="2023-01-25T17:26:12.082" v="90" actId="554"/>
          <ac:spMkLst>
            <pc:docMk/>
            <pc:sldMk cId="3333204089" sldId="2146846036"/>
            <ac:spMk id="92" creationId="{0D24BD93-A699-507A-D5C8-85D01FD0EE01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">
              <pc226:chgData name="Reed Kiely" userId="768be38e-2fb5-40ce-925d-bd8e9d9e3c31" providerId="ADAL" clId="{7E8880F9-DAE4-4F64-93E4-4897D8C58003}" dt="2023-01-25T17:26:27.809" v="93"/>
              <pc2:cmMkLst xmlns:pc2="http://schemas.microsoft.com/office/powerpoint/2019/9/main/command">
                <pc:docMk/>
                <pc:sldMk cId="3333204089" sldId="2146846036"/>
                <pc2:cmMk id="{5FAFB59F-D01F-4B23-9C95-B57EC753EF76}"/>
              </pc2:cmMkLst>
              <pc226:cmRplyChg chg="add">
                <pc226:chgData name="Reed Kiely" userId="768be38e-2fb5-40ce-925d-bd8e9d9e3c31" providerId="ADAL" clId="{7E8880F9-DAE4-4F64-93E4-4897D8C58003}" dt="2023-01-25T17:26:27.809" v="93"/>
                <pc2:cmRplyMkLst xmlns:pc2="http://schemas.microsoft.com/office/powerpoint/2019/9/main/command">
                  <pc:docMk/>
                  <pc:sldMk cId="3333204089" sldId="2146846036"/>
                  <pc2:cmMk id="{5FAFB59F-D01F-4B23-9C95-B57EC753EF76}"/>
                  <pc2:cmRplyMk id="{FDF42A2F-7923-4BEE-B7FF-D39CC8842FB0}"/>
                </pc2:cmRplyMkLst>
              </pc226:cmRplyChg>
            </pc226:cmChg>
          </p:ext>
        </pc:extLst>
      </pc:sldChg>
      <pc:sldChg chg="modSp mod modCm">
        <pc:chgData name="Reed Kiely" userId="768be38e-2fb5-40ce-925d-bd8e9d9e3c31" providerId="ADAL" clId="{7E8880F9-DAE4-4F64-93E4-4897D8C58003}" dt="2023-01-25T17:07:48.911" v="12"/>
        <pc:sldMkLst>
          <pc:docMk/>
          <pc:sldMk cId="2237045627" sldId="2146846037"/>
        </pc:sldMkLst>
        <pc:spChg chg="mod">
          <ac:chgData name="Reed Kiely" userId="768be38e-2fb5-40ce-925d-bd8e9d9e3c31" providerId="ADAL" clId="{7E8880F9-DAE4-4F64-93E4-4897D8C58003}" dt="2023-01-25T17:07:40.332" v="10" actId="1035"/>
          <ac:spMkLst>
            <pc:docMk/>
            <pc:sldMk cId="2237045627" sldId="2146846037"/>
            <ac:spMk id="2" creationId="{5A50D406-D971-E767-06C9-8BC215D9BDBE}"/>
          </ac:spMkLst>
        </pc:spChg>
        <pc:spChg chg="mod">
          <ac:chgData name="Reed Kiely" userId="768be38e-2fb5-40ce-925d-bd8e9d9e3c31" providerId="ADAL" clId="{7E8880F9-DAE4-4F64-93E4-4897D8C58003}" dt="2023-01-25T17:06:54.478" v="1" actId="20577"/>
          <ac:spMkLst>
            <pc:docMk/>
            <pc:sldMk cId="2237045627" sldId="2146846037"/>
            <ac:spMk id="3" creationId="{622A2013-09D5-22BE-0227-864F3B519CC3}"/>
          </ac:spMkLst>
        </pc:spChg>
        <pc:spChg chg="mod">
          <ac:chgData name="Reed Kiely" userId="768be38e-2fb5-40ce-925d-bd8e9d9e3c31" providerId="ADAL" clId="{7E8880F9-DAE4-4F64-93E4-4897D8C58003}" dt="2023-01-25T17:07:31.479" v="4" actId="14100"/>
          <ac:spMkLst>
            <pc:docMk/>
            <pc:sldMk cId="2237045627" sldId="2146846037"/>
            <ac:spMk id="4" creationId="{266BE989-FC87-6742-2706-6F3C1333D0C1}"/>
          </ac:spMkLst>
        </pc:spChg>
        <pc:spChg chg="mod">
          <ac:chgData name="Reed Kiely" userId="768be38e-2fb5-40ce-925d-bd8e9d9e3c31" providerId="ADAL" clId="{7E8880F9-DAE4-4F64-93E4-4897D8C58003}" dt="2023-01-25T17:07:40.332" v="10" actId="1035"/>
          <ac:spMkLst>
            <pc:docMk/>
            <pc:sldMk cId="2237045627" sldId="2146846037"/>
            <ac:spMk id="7" creationId="{69DEFBEE-BFCE-39CA-47A8-66D55FA80007}"/>
          </ac:spMkLst>
        </pc:spChg>
        <pc:spChg chg="mod">
          <ac:chgData name="Reed Kiely" userId="768be38e-2fb5-40ce-925d-bd8e9d9e3c31" providerId="ADAL" clId="{7E8880F9-DAE4-4F64-93E4-4897D8C58003}" dt="2023-01-25T17:07:40.332" v="10" actId="1035"/>
          <ac:spMkLst>
            <pc:docMk/>
            <pc:sldMk cId="2237045627" sldId="2146846037"/>
            <ac:spMk id="11" creationId="{837ABC19-747B-11AD-3DD8-C0F3362E6D64}"/>
          </ac:spMkLst>
        </pc:spChg>
        <pc:spChg chg="mod">
          <ac:chgData name="Reed Kiely" userId="768be38e-2fb5-40ce-925d-bd8e9d9e3c31" providerId="ADAL" clId="{7E8880F9-DAE4-4F64-93E4-4897D8C58003}" dt="2023-01-25T17:07:40.332" v="10" actId="1035"/>
          <ac:spMkLst>
            <pc:docMk/>
            <pc:sldMk cId="2237045627" sldId="2146846037"/>
            <ac:spMk id="12" creationId="{FF715151-F1B6-D21B-792C-9485F30D1F54}"/>
          </ac:spMkLst>
        </pc:spChg>
        <pc:spChg chg="mod">
          <ac:chgData name="Reed Kiely" userId="768be38e-2fb5-40ce-925d-bd8e9d9e3c31" providerId="ADAL" clId="{7E8880F9-DAE4-4F64-93E4-4897D8C58003}" dt="2023-01-25T17:07:40.332" v="10" actId="1035"/>
          <ac:spMkLst>
            <pc:docMk/>
            <pc:sldMk cId="2237045627" sldId="2146846037"/>
            <ac:spMk id="13" creationId="{A0BF561F-CE8C-24DC-F6F9-BB22DC3E998A}"/>
          </ac:spMkLst>
        </pc:spChg>
        <pc:spChg chg="mod">
          <ac:chgData name="Reed Kiely" userId="768be38e-2fb5-40ce-925d-bd8e9d9e3c31" providerId="ADAL" clId="{7E8880F9-DAE4-4F64-93E4-4897D8C58003}" dt="2023-01-25T17:07:40.332" v="10" actId="1035"/>
          <ac:spMkLst>
            <pc:docMk/>
            <pc:sldMk cId="2237045627" sldId="2146846037"/>
            <ac:spMk id="14" creationId="{B2B1F9B0-6D60-1140-FA7C-2E2A9B4D8A9B}"/>
          </ac:spMkLst>
        </pc:spChg>
        <pc:spChg chg="mod">
          <ac:chgData name="Reed Kiely" userId="768be38e-2fb5-40ce-925d-bd8e9d9e3c31" providerId="ADAL" clId="{7E8880F9-DAE4-4F64-93E4-4897D8C58003}" dt="2023-01-25T17:07:40.332" v="10" actId="1035"/>
          <ac:spMkLst>
            <pc:docMk/>
            <pc:sldMk cId="2237045627" sldId="2146846037"/>
            <ac:spMk id="17" creationId="{7D281A8A-71DC-EE0A-703F-4B511EEA804A}"/>
          </ac:spMkLst>
        </pc:spChg>
        <pc:spChg chg="mod">
          <ac:chgData name="Reed Kiely" userId="768be38e-2fb5-40ce-925d-bd8e9d9e3c31" providerId="ADAL" clId="{7E8880F9-DAE4-4F64-93E4-4897D8C58003}" dt="2023-01-25T17:07:40.332" v="10" actId="1035"/>
          <ac:spMkLst>
            <pc:docMk/>
            <pc:sldMk cId="2237045627" sldId="2146846037"/>
            <ac:spMk id="18" creationId="{EB06EE4F-B9C0-1BEE-CBDD-BF5A273BB049}"/>
          </ac:spMkLst>
        </pc:spChg>
        <pc:spChg chg="mod">
          <ac:chgData name="Reed Kiely" userId="768be38e-2fb5-40ce-925d-bd8e9d9e3c31" providerId="ADAL" clId="{7E8880F9-DAE4-4F64-93E4-4897D8C58003}" dt="2023-01-25T17:07:40.332" v="10" actId="1035"/>
          <ac:spMkLst>
            <pc:docMk/>
            <pc:sldMk cId="2237045627" sldId="2146846037"/>
            <ac:spMk id="19" creationId="{98578C7F-04CA-6311-4307-2E574C093325}"/>
          </ac:spMkLst>
        </pc:spChg>
        <pc:spChg chg="mod">
          <ac:chgData name="Reed Kiely" userId="768be38e-2fb5-40ce-925d-bd8e9d9e3c31" providerId="ADAL" clId="{7E8880F9-DAE4-4F64-93E4-4897D8C58003}" dt="2023-01-25T17:07:40.332" v="10" actId="1035"/>
          <ac:spMkLst>
            <pc:docMk/>
            <pc:sldMk cId="2237045627" sldId="2146846037"/>
            <ac:spMk id="23" creationId="{FB4A633B-F991-5B56-A5A2-07FED4C0F1FB}"/>
          </ac:spMkLst>
        </pc:spChg>
        <pc:spChg chg="mod">
          <ac:chgData name="Reed Kiely" userId="768be38e-2fb5-40ce-925d-bd8e9d9e3c31" providerId="ADAL" clId="{7E8880F9-DAE4-4F64-93E4-4897D8C58003}" dt="2023-01-25T17:07:40.332" v="10" actId="1035"/>
          <ac:spMkLst>
            <pc:docMk/>
            <pc:sldMk cId="2237045627" sldId="2146846037"/>
            <ac:spMk id="24" creationId="{7580FD28-8392-96E7-C933-50644313553F}"/>
          </ac:spMkLst>
        </pc:spChg>
        <pc:spChg chg="mod">
          <ac:chgData name="Reed Kiely" userId="768be38e-2fb5-40ce-925d-bd8e9d9e3c31" providerId="ADAL" clId="{7E8880F9-DAE4-4F64-93E4-4897D8C58003}" dt="2023-01-25T17:07:40.332" v="10" actId="1035"/>
          <ac:spMkLst>
            <pc:docMk/>
            <pc:sldMk cId="2237045627" sldId="2146846037"/>
            <ac:spMk id="25" creationId="{B5673518-8812-4087-9F27-27B39B5D6C7F}"/>
          </ac:spMkLst>
        </pc:spChg>
        <pc:spChg chg="mod">
          <ac:chgData name="Reed Kiely" userId="768be38e-2fb5-40ce-925d-bd8e9d9e3c31" providerId="ADAL" clId="{7E8880F9-DAE4-4F64-93E4-4897D8C58003}" dt="2023-01-25T17:07:40.332" v="10" actId="1035"/>
          <ac:spMkLst>
            <pc:docMk/>
            <pc:sldMk cId="2237045627" sldId="2146846037"/>
            <ac:spMk id="27" creationId="{928A6DA2-108F-F166-FD14-AA4F02EF60C0}"/>
          </ac:spMkLst>
        </pc:spChg>
        <pc:spChg chg="mod">
          <ac:chgData name="Reed Kiely" userId="768be38e-2fb5-40ce-925d-bd8e9d9e3c31" providerId="ADAL" clId="{7E8880F9-DAE4-4F64-93E4-4897D8C58003}" dt="2023-01-25T17:07:40.332" v="10" actId="1035"/>
          <ac:spMkLst>
            <pc:docMk/>
            <pc:sldMk cId="2237045627" sldId="2146846037"/>
            <ac:spMk id="32" creationId="{286BC101-F6FA-B980-1589-EAE340DBDABB}"/>
          </ac:spMkLst>
        </pc:spChg>
        <pc:spChg chg="mod">
          <ac:chgData name="Reed Kiely" userId="768be38e-2fb5-40ce-925d-bd8e9d9e3c31" providerId="ADAL" clId="{7E8880F9-DAE4-4F64-93E4-4897D8C58003}" dt="2023-01-25T17:07:40.332" v="10" actId="1035"/>
          <ac:spMkLst>
            <pc:docMk/>
            <pc:sldMk cId="2237045627" sldId="2146846037"/>
            <ac:spMk id="38" creationId="{3697B4D5-880F-56D2-C825-52AE42A7E9D6}"/>
          </ac:spMkLst>
        </pc:spChg>
        <pc:spChg chg="mod">
          <ac:chgData name="Reed Kiely" userId="768be38e-2fb5-40ce-925d-bd8e9d9e3c31" providerId="ADAL" clId="{7E8880F9-DAE4-4F64-93E4-4897D8C58003}" dt="2023-01-25T17:07:40.332" v="10" actId="1035"/>
          <ac:spMkLst>
            <pc:docMk/>
            <pc:sldMk cId="2237045627" sldId="2146846037"/>
            <ac:spMk id="39" creationId="{CB9F9316-0B88-CCBE-E0D6-D98C77D8DA82}"/>
          </ac:spMkLst>
        </pc:spChg>
        <pc:spChg chg="mod">
          <ac:chgData name="Reed Kiely" userId="768be38e-2fb5-40ce-925d-bd8e9d9e3c31" providerId="ADAL" clId="{7E8880F9-DAE4-4F64-93E4-4897D8C58003}" dt="2023-01-25T17:07:40.332" v="10" actId="1035"/>
          <ac:spMkLst>
            <pc:docMk/>
            <pc:sldMk cId="2237045627" sldId="2146846037"/>
            <ac:spMk id="40" creationId="{71128584-5718-F285-5A3F-C4597A9D597B}"/>
          </ac:spMkLst>
        </pc:spChg>
        <pc:picChg chg="mod">
          <ac:chgData name="Reed Kiely" userId="768be38e-2fb5-40ce-925d-bd8e9d9e3c31" providerId="ADAL" clId="{7E8880F9-DAE4-4F64-93E4-4897D8C58003}" dt="2023-01-25T17:07:40.332" v="10" actId="1035"/>
          <ac:picMkLst>
            <pc:docMk/>
            <pc:sldMk cId="2237045627" sldId="2146846037"/>
            <ac:picMk id="15" creationId="{8682B08B-ADCC-5555-E35B-12C859DC6F07}"/>
          </ac:picMkLst>
        </pc:picChg>
        <pc:picChg chg="mod">
          <ac:chgData name="Reed Kiely" userId="768be38e-2fb5-40ce-925d-bd8e9d9e3c31" providerId="ADAL" clId="{7E8880F9-DAE4-4F64-93E4-4897D8C58003}" dt="2023-01-25T17:07:40.332" v="10" actId="1035"/>
          <ac:picMkLst>
            <pc:docMk/>
            <pc:sldMk cId="2237045627" sldId="2146846037"/>
            <ac:picMk id="16" creationId="{0732E944-F980-BACB-0327-BFAF5EB66240}"/>
          </ac:picMkLst>
        </pc:picChg>
        <pc:picChg chg="mod">
          <ac:chgData name="Reed Kiely" userId="768be38e-2fb5-40ce-925d-bd8e9d9e3c31" providerId="ADAL" clId="{7E8880F9-DAE4-4F64-93E4-4897D8C58003}" dt="2023-01-25T17:07:40.332" v="10" actId="1035"/>
          <ac:picMkLst>
            <pc:docMk/>
            <pc:sldMk cId="2237045627" sldId="2146846037"/>
            <ac:picMk id="20" creationId="{AF42EA67-0B42-3D9D-0714-FD508B97C694}"/>
          </ac:picMkLst>
        </pc:picChg>
        <pc:picChg chg="mod">
          <ac:chgData name="Reed Kiely" userId="768be38e-2fb5-40ce-925d-bd8e9d9e3c31" providerId="ADAL" clId="{7E8880F9-DAE4-4F64-93E4-4897D8C58003}" dt="2023-01-25T17:07:40.332" v="10" actId="1035"/>
          <ac:picMkLst>
            <pc:docMk/>
            <pc:sldMk cId="2237045627" sldId="2146846037"/>
            <ac:picMk id="21" creationId="{475CF727-0F59-45AA-0A6F-F2FF290209E4}"/>
          </ac:picMkLst>
        </pc:picChg>
        <pc:picChg chg="mod">
          <ac:chgData name="Reed Kiely" userId="768be38e-2fb5-40ce-925d-bd8e9d9e3c31" providerId="ADAL" clId="{7E8880F9-DAE4-4F64-93E4-4897D8C58003}" dt="2023-01-25T17:07:40.332" v="10" actId="1035"/>
          <ac:picMkLst>
            <pc:docMk/>
            <pc:sldMk cId="2237045627" sldId="2146846037"/>
            <ac:picMk id="22" creationId="{8E828FCC-0606-B11E-00B3-C63303ADCCCF}"/>
          </ac:picMkLst>
        </pc:picChg>
        <pc:cxnChg chg="mod">
          <ac:chgData name="Reed Kiely" userId="768be38e-2fb5-40ce-925d-bd8e9d9e3c31" providerId="ADAL" clId="{7E8880F9-DAE4-4F64-93E4-4897D8C58003}" dt="2023-01-25T17:07:40.332" v="10" actId="1035"/>
          <ac:cxnSpMkLst>
            <pc:docMk/>
            <pc:sldMk cId="2237045627" sldId="2146846037"/>
            <ac:cxnSpMk id="29" creationId="{8E519098-C8AC-CFF7-9DEB-FD4D8E05C545}"/>
          </ac:cxnSpMkLst>
        </pc:cxnChg>
        <pc:cxnChg chg="mod">
          <ac:chgData name="Reed Kiely" userId="768be38e-2fb5-40ce-925d-bd8e9d9e3c31" providerId="ADAL" clId="{7E8880F9-DAE4-4F64-93E4-4897D8C58003}" dt="2023-01-25T17:07:44.286" v="11" actId="1036"/>
          <ac:cxnSpMkLst>
            <pc:docMk/>
            <pc:sldMk cId="2237045627" sldId="2146846037"/>
            <ac:cxnSpMk id="36" creationId="{8359EA24-365E-A681-0EE9-DD9C1315D78A}"/>
          </ac:cxnSpMkLst>
        </pc:cxnChg>
        <pc:cxnChg chg="mod">
          <ac:chgData name="Reed Kiely" userId="768be38e-2fb5-40ce-925d-bd8e9d9e3c31" providerId="ADAL" clId="{7E8880F9-DAE4-4F64-93E4-4897D8C58003}" dt="2023-01-25T17:07:40.332" v="10" actId="1035"/>
          <ac:cxnSpMkLst>
            <pc:docMk/>
            <pc:sldMk cId="2237045627" sldId="2146846037"/>
            <ac:cxnSpMk id="37" creationId="{6FE8423E-919D-309F-AE4A-06C2D341D857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eed Kiely" userId="768be38e-2fb5-40ce-925d-bd8e9d9e3c31" providerId="ADAL" clId="{7E8880F9-DAE4-4F64-93E4-4897D8C58003}" dt="2023-01-25T17:07:48.911" v="12"/>
              <pc2:cmMkLst xmlns:pc2="http://schemas.microsoft.com/office/powerpoint/2019/9/main/command">
                <pc:docMk/>
                <pc:sldMk cId="2237045627" sldId="2146846037"/>
                <pc2:cmMk id="{33E04E15-5828-48D2-A875-EAE5F1D9110B}"/>
              </pc2:cmMkLst>
              <pc226:cmRplyChg chg="add">
                <pc226:chgData name="Reed Kiely" userId="768be38e-2fb5-40ce-925d-bd8e9d9e3c31" providerId="ADAL" clId="{7E8880F9-DAE4-4F64-93E4-4897D8C58003}" dt="2023-01-25T17:07:48.911" v="12"/>
                <pc2:cmRplyMkLst xmlns:pc2="http://schemas.microsoft.com/office/powerpoint/2019/9/main/command">
                  <pc:docMk/>
                  <pc:sldMk cId="2237045627" sldId="2146846037"/>
                  <pc2:cmMk id="{33E04E15-5828-48D2-A875-EAE5F1D9110B}"/>
                  <pc2:cmRplyMk id="{44B58F78-3292-4D16-B23D-C0EB7903DA2F}"/>
                </pc2:cmRplyMkLst>
              </pc226:cmRplyChg>
            </pc226:cmChg>
            <pc226:cmChg xmlns:pc226="http://schemas.microsoft.com/office/powerpoint/2022/06/main/command" chg="">
              <pc226:chgData name="Reed Kiely" userId="768be38e-2fb5-40ce-925d-bd8e9d9e3c31" providerId="ADAL" clId="{7E8880F9-DAE4-4F64-93E4-4897D8C58003}" dt="2023-01-25T17:06:58.150" v="2"/>
              <pc2:cmMkLst xmlns:pc2="http://schemas.microsoft.com/office/powerpoint/2019/9/main/command">
                <pc:docMk/>
                <pc:sldMk cId="2237045627" sldId="2146846037"/>
                <pc2:cmMk id="{43DCB3CB-0E85-4BF4-B0F6-4AA68608E6FD}"/>
              </pc2:cmMkLst>
              <pc226:cmRplyChg chg="add">
                <pc226:chgData name="Reed Kiely" userId="768be38e-2fb5-40ce-925d-bd8e9d9e3c31" providerId="ADAL" clId="{7E8880F9-DAE4-4F64-93E4-4897D8C58003}" dt="2023-01-25T17:06:58.150" v="2"/>
                <pc2:cmRplyMkLst xmlns:pc2="http://schemas.microsoft.com/office/powerpoint/2019/9/main/command">
                  <pc:docMk/>
                  <pc:sldMk cId="2237045627" sldId="2146846037"/>
                  <pc2:cmMk id="{43DCB3CB-0E85-4BF4-B0F6-4AA68608E6FD}"/>
                  <pc2:cmRplyMk id="{168EF933-9250-4238-A78E-9C37A15B712E}"/>
                </pc2:cmRplyMkLst>
              </pc226:cmRplyChg>
            </pc226:cmChg>
          </p:ext>
        </pc:extLst>
      </pc:sldChg>
    </pc:docChg>
  </pc:docChgLst>
  <pc:docChgLst>
    <pc:chgData name="Karolina Guillen" userId="c1c08796-a0be-47c6-af52-5d31fd96ec50" providerId="ADAL" clId="{32999060-E86B-4923-8DAD-128E5119A7CD}"/>
    <pc:docChg chg="custSel modSld">
      <pc:chgData name="Karolina Guillen" userId="c1c08796-a0be-47c6-af52-5d31fd96ec50" providerId="ADAL" clId="{32999060-E86B-4923-8DAD-128E5119A7CD}" dt="2023-01-26T16:58:49.557" v="1" actId="478"/>
      <pc:docMkLst>
        <pc:docMk/>
      </pc:docMkLst>
      <pc:sldChg chg="addSp delSp mod">
        <pc:chgData name="Karolina Guillen" userId="c1c08796-a0be-47c6-af52-5d31fd96ec50" providerId="ADAL" clId="{32999060-E86B-4923-8DAD-128E5119A7CD}" dt="2023-01-26T16:58:49.557" v="1" actId="478"/>
        <pc:sldMkLst>
          <pc:docMk/>
          <pc:sldMk cId="973408800" sldId="2146845996"/>
        </pc:sldMkLst>
        <pc:picChg chg="add del">
          <ac:chgData name="Karolina Guillen" userId="c1c08796-a0be-47c6-af52-5d31fd96ec50" providerId="ADAL" clId="{32999060-E86B-4923-8DAD-128E5119A7CD}" dt="2023-01-26T16:58:49.557" v="1" actId="478"/>
          <ac:picMkLst>
            <pc:docMk/>
            <pc:sldMk cId="973408800" sldId="2146845996"/>
            <ac:picMk id="3" creationId="{AA83239F-5F5D-E4D7-85CA-3A87108F0B42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3928099253951727E-2"/>
          <c:y val="0.16761546192173216"/>
          <c:w val="0.96888441454101448"/>
          <c:h val="0.701961559781650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ED3C8D"/>
            </a:solidFill>
            <a:ln>
              <a:solidFill>
                <a:srgbClr val="ED3C8D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ED3C8D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</c:numCache>
            </c:numRef>
          </c:cat>
          <c:val>
            <c:numRef>
              <c:f>Sheet1!$B$2:$B$15</c:f>
              <c:numCache>
                <c:formatCode>#,##0.0</c:formatCode>
                <c:ptCount val="14"/>
                <c:pt idx="0" formatCode="0.0">
                  <c:v>8.8000000000000007</c:v>
                </c:pt>
                <c:pt idx="1">
                  <c:v>8</c:v>
                </c:pt>
                <c:pt idx="2">
                  <c:v>8.6</c:v>
                </c:pt>
                <c:pt idx="3" formatCode="0.0">
                  <c:v>14.9</c:v>
                </c:pt>
                <c:pt idx="4" formatCode="0.0">
                  <c:v>14.6</c:v>
                </c:pt>
                <c:pt idx="5" formatCode="0.0">
                  <c:v>13.2</c:v>
                </c:pt>
                <c:pt idx="6" formatCode="0.0">
                  <c:v>20.5</c:v>
                </c:pt>
                <c:pt idx="7" formatCode="0.0">
                  <c:v>11.8</c:v>
                </c:pt>
                <c:pt idx="8" formatCode="0.0">
                  <c:v>13.1</c:v>
                </c:pt>
                <c:pt idx="9" formatCode="0.0">
                  <c:v>13.7</c:v>
                </c:pt>
                <c:pt idx="10" formatCode="0.0">
                  <c:v>16.899999999999999</c:v>
                </c:pt>
                <c:pt idx="11" formatCode="0.0">
                  <c:v>14.2</c:v>
                </c:pt>
                <c:pt idx="12" formatCode="0.0">
                  <c:v>18.100000000000001</c:v>
                </c:pt>
                <c:pt idx="13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61-434A-8828-582BF7F26D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FF2"/>
            </a:solidFill>
            <a:ln>
              <a:solidFill>
                <a:srgbClr val="00BFF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BFF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Sheet1!$A$2:$A$15</c:f>
              <c:numCache>
                <c:formatCode>General</c:formatCode>
                <c:ptCount val="14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13</c:v>
                </c:pt>
                <c:pt idx="11">
                  <c:v>14</c:v>
                </c:pt>
                <c:pt idx="12">
                  <c:v>15</c:v>
                </c:pt>
                <c:pt idx="13">
                  <c:v>16</c:v>
                </c:pt>
              </c:numCache>
            </c:numRef>
          </c:cat>
          <c:val>
            <c:numRef>
              <c:f>Sheet1!$C$2:$C$15</c:f>
              <c:numCache>
                <c:formatCode>#,##0.0</c:formatCode>
                <c:ptCount val="14"/>
                <c:pt idx="0" formatCode="0.0">
                  <c:v>13</c:v>
                </c:pt>
                <c:pt idx="1">
                  <c:v>11</c:v>
                </c:pt>
                <c:pt idx="2">
                  <c:v>11.7</c:v>
                </c:pt>
                <c:pt idx="3" formatCode="0.0">
                  <c:v>9.6999999999999993</c:v>
                </c:pt>
                <c:pt idx="4" formatCode="0.0">
                  <c:v>8.8000000000000007</c:v>
                </c:pt>
                <c:pt idx="5" formatCode="0.0">
                  <c:v>7.8</c:v>
                </c:pt>
                <c:pt idx="6" formatCode="0.0">
                  <c:v>10</c:v>
                </c:pt>
                <c:pt idx="7" formatCode="0.0">
                  <c:v>7.9</c:v>
                </c:pt>
                <c:pt idx="8" formatCode="0.0">
                  <c:v>6.8</c:v>
                </c:pt>
                <c:pt idx="9" formatCode="0.0">
                  <c:v>10.3</c:v>
                </c:pt>
                <c:pt idx="10" formatCode="0.0">
                  <c:v>10</c:v>
                </c:pt>
                <c:pt idx="11" formatCode="0.0">
                  <c:v>8.3000000000000007</c:v>
                </c:pt>
                <c:pt idx="12" formatCode="0.0">
                  <c:v>10.3</c:v>
                </c:pt>
                <c:pt idx="13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61-434A-8828-582BF7F26D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493728"/>
        <c:axId val="463748496"/>
      </c:barChart>
      <c:catAx>
        <c:axId val="46949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rgbClr val="1B1464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B1464"/>
                </a:solidFill>
                <a:latin typeface="Helvetica" panose="020B0403020202020204" pitchFamily="34" charset="0"/>
                <a:ea typeface="+mn-ea"/>
                <a:cs typeface="+mn-cs"/>
              </a:defRPr>
            </a:pPr>
            <a:endParaRPr lang="en-US"/>
          </a:p>
        </c:txPr>
        <c:crossAx val="463748496"/>
        <c:crosses val="autoZero"/>
        <c:auto val="1"/>
        <c:lblAlgn val="ctr"/>
        <c:lblOffset val="100"/>
        <c:noMultiLvlLbl val="0"/>
      </c:catAx>
      <c:valAx>
        <c:axId val="463748496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46949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706184095409124"/>
          <c:y val="1.8648094301926849E-2"/>
          <c:w val="0.22630215959847125"/>
          <c:h val="6.9489676748275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1B1464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0">
          <a:solidFill>
            <a:srgbClr val="1B1464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A6F7D-823E-4F54-A79C-A2958D5E11F9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B58AA-711A-48C1-BCBF-E61C33627E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6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4EFE2-3D8F-4FA9-AF11-29E6306303C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461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3754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863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B58AA-711A-48C1-BCBF-E61C33627E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39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2584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497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1B58AA-711A-48C1-BCBF-E61C33627EB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24797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B58AA-711A-48C1-BCBF-E61C33627E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98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794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843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367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968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2675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AACFB9-4676-4C0B-B187-FBB2AEA93B1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986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892-3963-932E-CAC5-D2239616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0B48-45C1-2F7F-6F06-78B21EC1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7DB-C506-AC1E-1B8B-8623860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C79-587A-2091-3E66-CC35A9C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1A3E-601E-95E1-A6B3-A4E65F3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81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3C-8628-E1FA-2F7C-217A5AE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C4B5-DF76-6751-A571-B4E56E30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B1C-F189-46FA-A9B2-6E3F5FF6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983-B159-9B86-88BA-4FDF5A32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92CF-1F35-2E42-BA3C-53D9DF8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16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B5B5C-8167-A66E-214D-952DFC4A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FE085-2CDE-74D2-D757-AB01B06C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C8A-537E-1CDF-C862-BCA4A15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A0B8-C51A-E3AA-C238-97EE9C4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F244-5945-FDD0-EDF5-ED651C6C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47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6176723" y="0"/>
            <a:ext cx="6015277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9" name="Picture 18" descr="Logo&#10;&#10;Description automatically generated with medium confidence">
            <a:extLst>
              <a:ext uri="{FF2B5EF4-FFF2-40B4-BE49-F238E27FC236}">
                <a16:creationId xmlns:a16="http://schemas.microsoft.com/office/drawing/2014/main" id="{73675C42-201E-4C63-A839-40455D5457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11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75BB585C-EC61-43F1-BD9D-EF637B312C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461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V2">
    <p:bg>
      <p:bgPr>
        <a:solidFill>
          <a:srgbClr val="1B14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199443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779B80E8-461F-4DCB-ACB0-9B2E25BDBF5F}"/>
              </a:ext>
            </a:extLst>
          </p:cNvPr>
          <p:cNvSpPr/>
          <p:nvPr/>
        </p:nvSpPr>
        <p:spPr>
          <a:xfrm>
            <a:off x="2783605" y="-13657"/>
            <a:ext cx="2085301" cy="1536683"/>
          </a:xfrm>
          <a:custGeom>
            <a:avLst/>
            <a:gdLst>
              <a:gd name="connsiteX0" fmla="*/ 1510748 w 2015520"/>
              <a:gd name="connsiteY0" fmla="*/ 0 h 1536683"/>
              <a:gd name="connsiteX1" fmla="*/ 2015520 w 2015520"/>
              <a:gd name="connsiteY1" fmla="*/ 0 h 1536683"/>
              <a:gd name="connsiteX2" fmla="*/ 2015520 w 2015520"/>
              <a:gd name="connsiteY2" fmla="*/ 1536683 h 1536683"/>
              <a:gd name="connsiteX3" fmla="*/ 0 w 2015520"/>
              <a:gd name="connsiteY3" fmla="*/ 634770 h 153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15520" h="1536683">
                <a:moveTo>
                  <a:pt x="1510748" y="0"/>
                </a:moveTo>
                <a:lnTo>
                  <a:pt x="2015520" y="0"/>
                </a:lnTo>
                <a:lnTo>
                  <a:pt x="2015520" y="1536683"/>
                </a:lnTo>
                <a:lnTo>
                  <a:pt x="0" y="63477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530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80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01EB64D6-155D-4985-AC55-BA92A00A6493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4864318" y="0"/>
            <a:ext cx="7327683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8F192F2-B546-4826-B294-F211C3519C59}"/>
              </a:ext>
            </a:extLst>
          </p:cNvPr>
          <p:cNvGrpSpPr/>
          <p:nvPr userDrawn="1"/>
        </p:nvGrpSpPr>
        <p:grpSpPr>
          <a:xfrm>
            <a:off x="530696" y="5689601"/>
            <a:ext cx="2180462" cy="904633"/>
            <a:chOff x="2777007" y="5689600"/>
            <a:chExt cx="2107496" cy="904633"/>
          </a:xfrm>
        </p:grpSpPr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83FD563D-15A4-4249-8A4F-D144B04BF9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7185" y="5689600"/>
              <a:ext cx="907318" cy="904633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E623F0-2880-418B-B1FC-A7527A707898}"/>
                </a:ext>
              </a:extLst>
            </p:cNvPr>
            <p:cNvGrpSpPr/>
            <p:nvPr userDrawn="1"/>
          </p:nvGrpSpPr>
          <p:grpSpPr>
            <a:xfrm>
              <a:off x="2777007" y="5866153"/>
              <a:ext cx="1179028" cy="522582"/>
              <a:chOff x="2378209" y="5233339"/>
              <a:chExt cx="1179028" cy="522582"/>
            </a:xfrm>
            <a:solidFill>
              <a:schemeClr val="bg2"/>
            </a:solidFill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D80F0B0-7D2E-427E-A8EE-F1A24FDE178F}"/>
                  </a:ext>
                </a:extLst>
              </p:cNvPr>
              <p:cNvSpPr/>
              <p:nvPr/>
            </p:nvSpPr>
            <p:spPr>
              <a:xfrm>
                <a:off x="3170424" y="5236541"/>
                <a:ext cx="386813" cy="516178"/>
              </a:xfrm>
              <a:custGeom>
                <a:avLst/>
                <a:gdLst>
                  <a:gd name="connsiteX0" fmla="*/ 0 w 386813"/>
                  <a:gd name="connsiteY0" fmla="*/ 0 h 516178"/>
                  <a:gd name="connsiteX1" fmla="*/ 206856 w 386813"/>
                  <a:gd name="connsiteY1" fmla="*/ 0 h 516178"/>
                  <a:gd name="connsiteX2" fmla="*/ 284346 w 386813"/>
                  <a:gd name="connsiteY2" fmla="*/ 11528 h 516178"/>
                  <a:gd name="connsiteX3" fmla="*/ 334299 w 386813"/>
                  <a:gd name="connsiteY3" fmla="*/ 41627 h 516178"/>
                  <a:gd name="connsiteX4" fmla="*/ 361197 w 386813"/>
                  <a:gd name="connsiteY4" fmla="*/ 84535 h 516178"/>
                  <a:gd name="connsiteX5" fmla="*/ 369522 w 386813"/>
                  <a:gd name="connsiteY5" fmla="*/ 133207 h 516178"/>
                  <a:gd name="connsiteX6" fmla="*/ 362478 w 386813"/>
                  <a:gd name="connsiteY6" fmla="*/ 172913 h 516178"/>
                  <a:gd name="connsiteX7" fmla="*/ 341984 w 386813"/>
                  <a:gd name="connsiteY7" fmla="*/ 206215 h 516178"/>
                  <a:gd name="connsiteX8" fmla="*/ 309963 w 386813"/>
                  <a:gd name="connsiteY8" fmla="*/ 230551 h 516178"/>
                  <a:gd name="connsiteX9" fmla="*/ 268976 w 386813"/>
                  <a:gd name="connsiteY9" fmla="*/ 243359 h 516178"/>
                  <a:gd name="connsiteX10" fmla="*/ 270257 w 386813"/>
                  <a:gd name="connsiteY10" fmla="*/ 244640 h 516178"/>
                  <a:gd name="connsiteX11" fmla="*/ 293953 w 386813"/>
                  <a:gd name="connsiteY11" fmla="*/ 249123 h 516178"/>
                  <a:gd name="connsiteX12" fmla="*/ 333659 w 386813"/>
                  <a:gd name="connsiteY12" fmla="*/ 268336 h 516178"/>
                  <a:gd name="connsiteX13" fmla="*/ 370803 w 386813"/>
                  <a:gd name="connsiteY13" fmla="*/ 307401 h 516178"/>
                  <a:gd name="connsiteX14" fmla="*/ 386814 w 386813"/>
                  <a:gd name="connsiteY14" fmla="*/ 371443 h 516178"/>
                  <a:gd name="connsiteX15" fmla="*/ 374005 w 386813"/>
                  <a:gd name="connsiteY15" fmla="*/ 433564 h 516178"/>
                  <a:gd name="connsiteX16" fmla="*/ 337501 w 386813"/>
                  <a:gd name="connsiteY16" fmla="*/ 479034 h 516178"/>
                  <a:gd name="connsiteX17" fmla="*/ 280504 w 386813"/>
                  <a:gd name="connsiteY17" fmla="*/ 506572 h 516178"/>
                  <a:gd name="connsiteX18" fmla="*/ 206856 w 386813"/>
                  <a:gd name="connsiteY18" fmla="*/ 516178 h 516178"/>
                  <a:gd name="connsiteX19" fmla="*/ 0 w 386813"/>
                  <a:gd name="connsiteY19" fmla="*/ 516178 h 516178"/>
                  <a:gd name="connsiteX20" fmla="*/ 0 w 386813"/>
                  <a:gd name="connsiteY20" fmla="*/ 0 h 516178"/>
                  <a:gd name="connsiteX21" fmla="*/ 206215 w 386813"/>
                  <a:gd name="connsiteY21" fmla="*/ 234394 h 516178"/>
                  <a:gd name="connsiteX22" fmla="*/ 304840 w 386813"/>
                  <a:gd name="connsiteY22" fmla="*/ 204934 h 516178"/>
                  <a:gd name="connsiteX23" fmla="*/ 337501 w 386813"/>
                  <a:gd name="connsiteY23" fmla="*/ 128084 h 516178"/>
                  <a:gd name="connsiteX24" fmla="*/ 326614 w 386813"/>
                  <a:gd name="connsiteY24" fmla="*/ 80693 h 516178"/>
                  <a:gd name="connsiteX25" fmla="*/ 297795 w 386813"/>
                  <a:gd name="connsiteY25" fmla="*/ 49312 h 516178"/>
                  <a:gd name="connsiteX26" fmla="*/ 256168 w 386813"/>
                  <a:gd name="connsiteY26" fmla="*/ 32021 h 516178"/>
                  <a:gd name="connsiteX27" fmla="*/ 206856 w 386813"/>
                  <a:gd name="connsiteY27" fmla="*/ 26898 h 516178"/>
                  <a:gd name="connsiteX28" fmla="*/ 32021 w 386813"/>
                  <a:gd name="connsiteY28" fmla="*/ 26898 h 516178"/>
                  <a:gd name="connsiteX29" fmla="*/ 32021 w 386813"/>
                  <a:gd name="connsiteY29" fmla="*/ 233753 h 516178"/>
                  <a:gd name="connsiteX30" fmla="*/ 206215 w 386813"/>
                  <a:gd name="connsiteY30" fmla="*/ 233753 h 516178"/>
                  <a:gd name="connsiteX31" fmla="*/ 206215 w 386813"/>
                  <a:gd name="connsiteY31" fmla="*/ 488640 h 516178"/>
                  <a:gd name="connsiteX32" fmla="*/ 315087 w 386813"/>
                  <a:gd name="connsiteY32" fmla="*/ 459181 h 516178"/>
                  <a:gd name="connsiteX33" fmla="*/ 354793 w 386813"/>
                  <a:gd name="connsiteY33" fmla="*/ 371443 h 516178"/>
                  <a:gd name="connsiteX34" fmla="*/ 341344 w 386813"/>
                  <a:gd name="connsiteY34" fmla="*/ 317008 h 516178"/>
                  <a:gd name="connsiteX35" fmla="*/ 306121 w 386813"/>
                  <a:gd name="connsiteY35" fmla="*/ 283065 h 516178"/>
                  <a:gd name="connsiteX36" fmla="*/ 258089 w 386813"/>
                  <a:gd name="connsiteY36" fmla="*/ 265774 h 516178"/>
                  <a:gd name="connsiteX37" fmla="*/ 206215 w 386813"/>
                  <a:gd name="connsiteY37" fmla="*/ 261291 h 516178"/>
                  <a:gd name="connsiteX38" fmla="*/ 31381 w 386813"/>
                  <a:gd name="connsiteY38" fmla="*/ 261291 h 516178"/>
                  <a:gd name="connsiteX39" fmla="*/ 31381 w 386813"/>
                  <a:gd name="connsiteY39" fmla="*/ 488640 h 516178"/>
                  <a:gd name="connsiteX40" fmla="*/ 206215 w 386813"/>
                  <a:gd name="connsiteY40" fmla="*/ 488640 h 516178"/>
                  <a:gd name="connsiteX41" fmla="*/ 206215 w 386813"/>
                  <a:gd name="connsiteY41" fmla="*/ 488640 h 516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386813" h="516178">
                    <a:moveTo>
                      <a:pt x="0" y="0"/>
                    </a:moveTo>
                    <a:lnTo>
                      <a:pt x="206856" y="0"/>
                    </a:lnTo>
                    <a:cubicBezTo>
                      <a:pt x="237596" y="0"/>
                      <a:pt x="263213" y="3843"/>
                      <a:pt x="284346" y="11528"/>
                    </a:cubicBezTo>
                    <a:cubicBezTo>
                      <a:pt x="304840" y="19213"/>
                      <a:pt x="321491" y="29459"/>
                      <a:pt x="334299" y="41627"/>
                    </a:cubicBezTo>
                    <a:cubicBezTo>
                      <a:pt x="347108" y="54436"/>
                      <a:pt x="356074" y="68525"/>
                      <a:pt x="361197" y="84535"/>
                    </a:cubicBezTo>
                    <a:cubicBezTo>
                      <a:pt x="366961" y="100546"/>
                      <a:pt x="369522" y="117197"/>
                      <a:pt x="369522" y="133207"/>
                    </a:cubicBezTo>
                    <a:cubicBezTo>
                      <a:pt x="369522" y="147296"/>
                      <a:pt x="366961" y="160745"/>
                      <a:pt x="362478" y="172913"/>
                    </a:cubicBezTo>
                    <a:cubicBezTo>
                      <a:pt x="357354" y="185722"/>
                      <a:pt x="350950" y="196609"/>
                      <a:pt x="341984" y="206215"/>
                    </a:cubicBezTo>
                    <a:cubicBezTo>
                      <a:pt x="333018" y="215821"/>
                      <a:pt x="322131" y="224147"/>
                      <a:pt x="309963" y="230551"/>
                    </a:cubicBezTo>
                    <a:cubicBezTo>
                      <a:pt x="297795" y="236955"/>
                      <a:pt x="284346" y="241438"/>
                      <a:pt x="268976" y="243359"/>
                    </a:cubicBezTo>
                    <a:lnTo>
                      <a:pt x="270257" y="244640"/>
                    </a:lnTo>
                    <a:cubicBezTo>
                      <a:pt x="273459" y="244000"/>
                      <a:pt x="281785" y="245921"/>
                      <a:pt x="293953" y="249123"/>
                    </a:cubicBezTo>
                    <a:cubicBezTo>
                      <a:pt x="306761" y="252325"/>
                      <a:pt x="319570" y="258729"/>
                      <a:pt x="333659" y="268336"/>
                    </a:cubicBezTo>
                    <a:cubicBezTo>
                      <a:pt x="347108" y="277942"/>
                      <a:pt x="359916" y="290750"/>
                      <a:pt x="370803" y="307401"/>
                    </a:cubicBezTo>
                    <a:cubicBezTo>
                      <a:pt x="381690" y="324052"/>
                      <a:pt x="386814" y="345186"/>
                      <a:pt x="386814" y="371443"/>
                    </a:cubicBezTo>
                    <a:cubicBezTo>
                      <a:pt x="386814" y="395139"/>
                      <a:pt x="382331" y="415632"/>
                      <a:pt x="374005" y="433564"/>
                    </a:cubicBezTo>
                    <a:cubicBezTo>
                      <a:pt x="365039" y="451496"/>
                      <a:pt x="352871" y="466225"/>
                      <a:pt x="337501" y="479034"/>
                    </a:cubicBezTo>
                    <a:cubicBezTo>
                      <a:pt x="322131" y="491842"/>
                      <a:pt x="302919" y="500808"/>
                      <a:pt x="280504" y="506572"/>
                    </a:cubicBezTo>
                    <a:cubicBezTo>
                      <a:pt x="258089" y="512976"/>
                      <a:pt x="233753" y="516178"/>
                      <a:pt x="206856" y="516178"/>
                    </a:cubicBezTo>
                    <a:lnTo>
                      <a:pt x="0" y="516178"/>
                    </a:lnTo>
                    <a:lnTo>
                      <a:pt x="0" y="0"/>
                    </a:lnTo>
                    <a:close/>
                    <a:moveTo>
                      <a:pt x="206215" y="234394"/>
                    </a:moveTo>
                    <a:cubicBezTo>
                      <a:pt x="250404" y="234394"/>
                      <a:pt x="283066" y="224787"/>
                      <a:pt x="304840" y="204934"/>
                    </a:cubicBezTo>
                    <a:cubicBezTo>
                      <a:pt x="326614" y="185081"/>
                      <a:pt x="337501" y="159464"/>
                      <a:pt x="337501" y="128084"/>
                    </a:cubicBezTo>
                    <a:cubicBezTo>
                      <a:pt x="337501" y="109512"/>
                      <a:pt x="333659" y="93501"/>
                      <a:pt x="326614" y="80693"/>
                    </a:cubicBezTo>
                    <a:cubicBezTo>
                      <a:pt x="319570" y="67884"/>
                      <a:pt x="309963" y="57638"/>
                      <a:pt x="297795" y="49312"/>
                    </a:cubicBezTo>
                    <a:cubicBezTo>
                      <a:pt x="285627" y="41627"/>
                      <a:pt x="272179" y="35863"/>
                      <a:pt x="256168" y="32021"/>
                    </a:cubicBezTo>
                    <a:cubicBezTo>
                      <a:pt x="240798" y="28819"/>
                      <a:pt x="224147" y="26898"/>
                      <a:pt x="206856" y="26898"/>
                    </a:cubicBezTo>
                    <a:lnTo>
                      <a:pt x="32021" y="26898"/>
                    </a:lnTo>
                    <a:lnTo>
                      <a:pt x="32021" y="233753"/>
                    </a:lnTo>
                    <a:lnTo>
                      <a:pt x="206215" y="233753"/>
                    </a:lnTo>
                    <a:close/>
                    <a:moveTo>
                      <a:pt x="206215" y="488640"/>
                    </a:moveTo>
                    <a:cubicBezTo>
                      <a:pt x="252325" y="488640"/>
                      <a:pt x="288829" y="479034"/>
                      <a:pt x="315087" y="459181"/>
                    </a:cubicBezTo>
                    <a:cubicBezTo>
                      <a:pt x="341344" y="439328"/>
                      <a:pt x="354793" y="410509"/>
                      <a:pt x="354793" y="371443"/>
                    </a:cubicBezTo>
                    <a:cubicBezTo>
                      <a:pt x="354793" y="349029"/>
                      <a:pt x="350310" y="331097"/>
                      <a:pt x="341344" y="317008"/>
                    </a:cubicBezTo>
                    <a:cubicBezTo>
                      <a:pt x="332378" y="302918"/>
                      <a:pt x="320210" y="291391"/>
                      <a:pt x="306121" y="283065"/>
                    </a:cubicBezTo>
                    <a:cubicBezTo>
                      <a:pt x="292032" y="274740"/>
                      <a:pt x="276021" y="268976"/>
                      <a:pt x="258089" y="265774"/>
                    </a:cubicBezTo>
                    <a:cubicBezTo>
                      <a:pt x="240158" y="262572"/>
                      <a:pt x="223507" y="261291"/>
                      <a:pt x="206215" y="261291"/>
                    </a:cubicBezTo>
                    <a:lnTo>
                      <a:pt x="31381" y="261291"/>
                    </a:lnTo>
                    <a:lnTo>
                      <a:pt x="31381" y="488640"/>
                    </a:lnTo>
                    <a:lnTo>
                      <a:pt x="206215" y="488640"/>
                    </a:lnTo>
                    <a:lnTo>
                      <a:pt x="206215" y="488640"/>
                    </a:lnTo>
                    <a:close/>
                  </a:path>
                </a:pathLst>
              </a:custGeom>
              <a:grpFill/>
              <a:ln w="7373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4C8656D2-0BCD-4D9E-8F00-7780B7131796}"/>
                  </a:ext>
                </a:extLst>
              </p:cNvPr>
              <p:cNvSpPr/>
              <p:nvPr/>
            </p:nvSpPr>
            <p:spPr>
              <a:xfrm>
                <a:off x="2378209" y="5233339"/>
                <a:ext cx="455979" cy="522582"/>
              </a:xfrm>
              <a:custGeom>
                <a:avLst/>
                <a:gdLst>
                  <a:gd name="connsiteX0" fmla="*/ 258089 w 455979"/>
                  <a:gd name="connsiteY0" fmla="*/ 522582 h 522582"/>
                  <a:gd name="connsiteX1" fmla="*/ 210058 w 455979"/>
                  <a:gd name="connsiteY1" fmla="*/ 522582 h 522582"/>
                  <a:gd name="connsiteX2" fmla="*/ 0 w 455979"/>
                  <a:gd name="connsiteY2" fmla="*/ 0 h 522582"/>
                  <a:gd name="connsiteX3" fmla="*/ 44829 w 455979"/>
                  <a:gd name="connsiteY3" fmla="*/ 0 h 522582"/>
                  <a:gd name="connsiteX4" fmla="*/ 233753 w 455979"/>
                  <a:gd name="connsiteY4" fmla="*/ 478393 h 522582"/>
                  <a:gd name="connsiteX5" fmla="*/ 235675 w 455979"/>
                  <a:gd name="connsiteY5" fmla="*/ 478393 h 522582"/>
                  <a:gd name="connsiteX6" fmla="*/ 413071 w 455979"/>
                  <a:gd name="connsiteY6" fmla="*/ 0 h 522582"/>
                  <a:gd name="connsiteX7" fmla="*/ 455979 w 455979"/>
                  <a:gd name="connsiteY7" fmla="*/ 0 h 522582"/>
                  <a:gd name="connsiteX8" fmla="*/ 258089 w 455979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979" h="522582">
                    <a:moveTo>
                      <a:pt x="258089" y="522582"/>
                    </a:moveTo>
                    <a:lnTo>
                      <a:pt x="210058" y="522582"/>
                    </a:lnTo>
                    <a:lnTo>
                      <a:pt x="0" y="0"/>
                    </a:lnTo>
                    <a:lnTo>
                      <a:pt x="44829" y="0"/>
                    </a:lnTo>
                    <a:lnTo>
                      <a:pt x="233753" y="478393"/>
                    </a:lnTo>
                    <a:lnTo>
                      <a:pt x="235675" y="478393"/>
                    </a:lnTo>
                    <a:lnTo>
                      <a:pt x="413071" y="0"/>
                    </a:lnTo>
                    <a:lnTo>
                      <a:pt x="455979" y="0"/>
                    </a:lnTo>
                    <a:lnTo>
                      <a:pt x="25808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C5135115-035E-4731-A0DD-DB53C55C4BEB}"/>
                  </a:ext>
                </a:extLst>
              </p:cNvPr>
              <p:cNvSpPr/>
              <p:nvPr/>
            </p:nvSpPr>
            <p:spPr>
              <a:xfrm>
                <a:off x="2693936" y="5233339"/>
                <a:ext cx="455338" cy="522582"/>
              </a:xfrm>
              <a:custGeom>
                <a:avLst/>
                <a:gdLst>
                  <a:gd name="connsiteX0" fmla="*/ 455339 w 455338"/>
                  <a:gd name="connsiteY0" fmla="*/ 522582 h 522582"/>
                  <a:gd name="connsiteX1" fmla="*/ 412430 w 455338"/>
                  <a:gd name="connsiteY1" fmla="*/ 522582 h 522582"/>
                  <a:gd name="connsiteX2" fmla="*/ 235675 w 455338"/>
                  <a:gd name="connsiteY2" fmla="*/ 44829 h 522582"/>
                  <a:gd name="connsiteX3" fmla="*/ 233753 w 455338"/>
                  <a:gd name="connsiteY3" fmla="*/ 44829 h 522582"/>
                  <a:gd name="connsiteX4" fmla="*/ 44829 w 455338"/>
                  <a:gd name="connsiteY4" fmla="*/ 522582 h 522582"/>
                  <a:gd name="connsiteX5" fmla="*/ 0 w 455338"/>
                  <a:gd name="connsiteY5" fmla="*/ 522582 h 522582"/>
                  <a:gd name="connsiteX6" fmla="*/ 210698 w 455338"/>
                  <a:gd name="connsiteY6" fmla="*/ 0 h 522582"/>
                  <a:gd name="connsiteX7" fmla="*/ 258730 w 455338"/>
                  <a:gd name="connsiteY7" fmla="*/ 0 h 522582"/>
                  <a:gd name="connsiteX8" fmla="*/ 455339 w 455338"/>
                  <a:gd name="connsiteY8" fmla="*/ 522582 h 522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5338" h="522582">
                    <a:moveTo>
                      <a:pt x="455339" y="522582"/>
                    </a:moveTo>
                    <a:lnTo>
                      <a:pt x="412430" y="522582"/>
                    </a:lnTo>
                    <a:lnTo>
                      <a:pt x="235675" y="44829"/>
                    </a:lnTo>
                    <a:lnTo>
                      <a:pt x="233753" y="44829"/>
                    </a:lnTo>
                    <a:lnTo>
                      <a:pt x="44829" y="522582"/>
                    </a:lnTo>
                    <a:lnTo>
                      <a:pt x="0" y="522582"/>
                    </a:lnTo>
                    <a:lnTo>
                      <a:pt x="210698" y="0"/>
                    </a:lnTo>
                    <a:lnTo>
                      <a:pt x="258730" y="0"/>
                    </a:lnTo>
                    <a:lnTo>
                      <a:pt x="455339" y="522582"/>
                    </a:lnTo>
                    <a:close/>
                  </a:path>
                </a:pathLst>
              </a:custGeom>
              <a:grpFill/>
              <a:ln w="6384" cap="flat">
                <a:solidFill>
                  <a:schemeClr val="bg2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31CED2B-ADE8-4C17-A013-0B7D47F71F36}"/>
                  </a:ext>
                </a:extLst>
              </p:cNvPr>
              <p:cNvSpPr/>
              <p:nvPr userDrawn="1"/>
            </p:nvSpPr>
            <p:spPr>
              <a:xfrm>
                <a:off x="2877096" y="5532415"/>
                <a:ext cx="109511" cy="96703"/>
              </a:xfrm>
              <a:custGeom>
                <a:avLst/>
                <a:gdLst>
                  <a:gd name="connsiteX0" fmla="*/ 0 w 109511"/>
                  <a:gd name="connsiteY0" fmla="*/ 0 h 96703"/>
                  <a:gd name="connsiteX1" fmla="*/ 109512 w 109511"/>
                  <a:gd name="connsiteY1" fmla="*/ 48031 h 96703"/>
                  <a:gd name="connsiteX2" fmla="*/ 0 w 109511"/>
                  <a:gd name="connsiteY2" fmla="*/ 96703 h 96703"/>
                  <a:gd name="connsiteX3" fmla="*/ 0 w 109511"/>
                  <a:gd name="connsiteY3" fmla="*/ 0 h 96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511" h="96703">
                    <a:moveTo>
                      <a:pt x="0" y="0"/>
                    </a:moveTo>
                    <a:lnTo>
                      <a:pt x="109512" y="48031"/>
                    </a:lnTo>
                    <a:lnTo>
                      <a:pt x="0" y="96703"/>
                    </a:lnTo>
                    <a:cubicBezTo>
                      <a:pt x="0" y="96703"/>
                      <a:pt x="0" y="640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 w="638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4291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C165B6C-ACCE-49BB-85E1-400AE383524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431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DF608D-2C25-4B83-8657-A6618BA34C9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672CB73-B7D0-4B5C-B373-6B80D38E06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1" y="3199443"/>
            <a:ext cx="3815324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third line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40AF7A32-2B20-4C16-BCAE-4141FBBD7522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8050" y="2785750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8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F43C99B-7FF5-4062-A7C8-38F7CA47F33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802059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3362008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98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9B518C0-D923-49F9-BE87-803A528FC70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12192000" cy="6858000"/>
          </a:xfrm>
        </p:spPr>
        <p:txBody>
          <a:bodyPr anchor="ctr"/>
          <a:lstStyle>
            <a:lvl1pPr marL="0" indent="0" algn="ctr"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8C7477C8-3841-480E-8DF8-6EF41DB42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5357" y="2751004"/>
            <a:ext cx="5146391" cy="114765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 here</a:t>
            </a:r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17409F1D-6D06-425D-B339-9EDBA0249CD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5357" y="2310953"/>
            <a:ext cx="1909268" cy="315912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8B4351C-CC4F-43F6-8D34-4F84EE862D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578" y="0"/>
            <a:ext cx="5088349" cy="6858000"/>
          </a:xfrm>
          <a:custGeom>
            <a:avLst/>
            <a:gdLst>
              <a:gd name="connsiteX0" fmla="*/ 0 w 4918075"/>
              <a:gd name="connsiteY0" fmla="*/ 0 h 6858000"/>
              <a:gd name="connsiteX1" fmla="*/ 4918075 w 4918075"/>
              <a:gd name="connsiteY1" fmla="*/ 0 h 6858000"/>
              <a:gd name="connsiteX2" fmla="*/ 4918075 w 4918075"/>
              <a:gd name="connsiteY2" fmla="*/ 6858000 h 6858000"/>
              <a:gd name="connsiteX3" fmla="*/ 4847716 w 4918075"/>
              <a:gd name="connsiteY3" fmla="*/ 6858000 h 6858000"/>
              <a:gd name="connsiteX4" fmla="*/ 634 w 4918075"/>
              <a:gd name="connsiteY4" fmla="*/ 4607723 h 6858000"/>
              <a:gd name="connsiteX5" fmla="*/ 1416 w 4918075"/>
              <a:gd name="connsiteY5" fmla="*/ 6855166 h 6858000"/>
              <a:gd name="connsiteX6" fmla="*/ 956400 w 4918075"/>
              <a:gd name="connsiteY6" fmla="*/ 6858000 h 6858000"/>
              <a:gd name="connsiteX7" fmla="*/ 0 w 49180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8075" h="6858000">
                <a:moveTo>
                  <a:pt x="0" y="0"/>
                </a:moveTo>
                <a:lnTo>
                  <a:pt x="4918075" y="0"/>
                </a:lnTo>
                <a:lnTo>
                  <a:pt x="4918075" y="6858000"/>
                </a:lnTo>
                <a:lnTo>
                  <a:pt x="4847716" y="6858000"/>
                </a:lnTo>
                <a:lnTo>
                  <a:pt x="634" y="4607723"/>
                </a:lnTo>
                <a:cubicBezTo>
                  <a:pt x="683" y="5360892"/>
                  <a:pt x="1367" y="6101998"/>
                  <a:pt x="1416" y="6855166"/>
                </a:cubicBezTo>
                <a:lnTo>
                  <a:pt x="9564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>
                <a:highlight>
                  <a:srgbClr val="FFFF00"/>
                </a:highlight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Title 6">
            <a:extLst>
              <a:ext uri="{FF2B5EF4-FFF2-40B4-BE49-F238E27FC236}">
                <a16:creationId xmlns:a16="http://schemas.microsoft.com/office/drawing/2014/main" id="{C14B39AA-3975-4DE3-B79A-CD9AA20DFC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8050" y="3390808"/>
            <a:ext cx="3975495" cy="1803400"/>
          </a:xfrm>
        </p:spPr>
        <p:txBody>
          <a:bodyPr/>
          <a:lstStyle>
            <a:lvl1pPr>
              <a:lnSpc>
                <a:spcPct val="100000"/>
              </a:lnSpc>
              <a:defRPr sz="375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  <a:br>
              <a:rPr lang="en-US"/>
            </a:br>
            <a:r>
              <a:rPr lang="en-US"/>
              <a:t>second title line</a:t>
            </a:r>
            <a:br>
              <a:rPr lang="en-US"/>
            </a:br>
            <a:r>
              <a:rPr lang="en-US"/>
              <a:t>third line</a:t>
            </a:r>
          </a:p>
        </p:txBody>
      </p:sp>
      <p:sp>
        <p:nvSpPr>
          <p:cNvPr id="22" name="Text Placeholder 41">
            <a:extLst>
              <a:ext uri="{FF2B5EF4-FFF2-40B4-BE49-F238E27FC236}">
                <a16:creationId xmlns:a16="http://schemas.microsoft.com/office/drawing/2014/main" id="{BE126341-BFB4-40A6-8CA7-96E1F96F8B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8050" y="2931395"/>
            <a:ext cx="1909268" cy="315912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GB"/>
              <a:t>DATE GOES HERE</a:t>
            </a:r>
            <a:endParaRPr lang="en-US"/>
          </a:p>
        </p:txBody>
      </p:sp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5DA54748-06E3-4CA2-B780-EC166E8E14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09" y="5689601"/>
            <a:ext cx="2270009" cy="9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10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C2DB-2BE3-9F69-1E19-100FF148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4E2-5E85-F772-9666-7F2BEF67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4C93-5421-2187-3B81-A2C74DE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885-7A4F-1FFF-B5FB-671B859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547F-2A46-5CE3-0198-2DE551BC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42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97D07EA-290D-41A0-977A-69A4329FF396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49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5162551"/>
            <a:ext cx="4250693" cy="9620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2"/>
            <a:ext cx="4422047" cy="2772990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502143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333222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bg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B62A3E-E214-4BCF-AD36-9D0C58A7EBEA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1343238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ext Ice Blue v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CC3C017-36D2-42CF-BFCD-44F9E1673CD5}"/>
              </a:ext>
            </a:extLst>
          </p:cNvPr>
          <p:cNvSpPr/>
          <p:nvPr userDrawn="1"/>
        </p:nvSpPr>
        <p:spPr>
          <a:xfrm>
            <a:off x="491425" y="4846320"/>
            <a:ext cx="4250693" cy="128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6559" y="1837403"/>
            <a:ext cx="4422047" cy="2592575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057A8697-DFFC-4489-B86A-5B963F67777F}"/>
              </a:ext>
            </a:extLst>
          </p:cNvPr>
          <p:cNvSpPr/>
          <p:nvPr userDrawn="1"/>
        </p:nvSpPr>
        <p:spPr>
          <a:xfrm>
            <a:off x="2469607" y="4705200"/>
            <a:ext cx="264108" cy="141120"/>
          </a:xfrm>
          <a:prstGeom prst="triangle">
            <a:avLst>
              <a:gd name="adj" fmla="val 5096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E6CCBF70-FAFA-4B0D-8F0F-A11A3E9E13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3403" y="5000008"/>
            <a:ext cx="4060167" cy="655190"/>
          </a:xfrm>
          <a:noFill/>
        </p:spPr>
        <p:txBody>
          <a:bodyPr tIns="0" bIns="0" anchor="t">
            <a:noAutofit/>
          </a:bodyPr>
          <a:lstStyle>
            <a:lvl1pPr marL="0" indent="0" algn="ctr">
              <a:lnSpc>
                <a:spcPts val="1704"/>
              </a:lnSpc>
              <a:spcBef>
                <a:spcPts val="0"/>
              </a:spcBef>
              <a:spcAft>
                <a:spcPts val="0"/>
              </a:spcAft>
              <a:buNone/>
              <a:defRPr sz="1020" i="0">
                <a:solidFill>
                  <a:schemeClr val="tx1"/>
                </a:solidFill>
                <a:latin typeface="Helvetica-Lightoblique" pitchFamily="50" charset="0"/>
              </a:defRPr>
            </a:lvl1pPr>
          </a:lstStyle>
          <a:p>
            <a:pPr lvl="0"/>
            <a:r>
              <a:rPr lang="en-GB"/>
              <a:t>Lorem ipsum dolor sit amet, consectetuer adipiscing elit, sed </a:t>
            </a:r>
            <a:r>
              <a:rPr lang="en-GB" err="1"/>
              <a:t>diam</a:t>
            </a:r>
            <a:r>
              <a:rPr lang="en-GB"/>
              <a:t> nonummy nibh euismod tincidunt ut laoreet dolore magna aliquam erat volutpat. Ut wisi enim ad minim veniam,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82380257-FCF6-437B-B5B9-C333658153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43280" y="5787771"/>
            <a:ext cx="1979832" cy="186248"/>
          </a:xfrm>
        </p:spPr>
        <p:txBody>
          <a:bodyPr tIns="91440" bIns="182880" anchor="ctr"/>
          <a:lstStyle>
            <a:lvl1pPr marL="0" indent="0" algn="ctr">
              <a:buNone/>
              <a:defRPr sz="72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GB"/>
              <a:t>NAME GOES HERE/COMPANY NAME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F0979B-92F6-4472-A93A-A4673C35CF75}"/>
              </a:ext>
            </a:extLst>
          </p:cNvPr>
          <p:cNvSpPr/>
          <p:nvPr userDrawn="1"/>
        </p:nvSpPr>
        <p:spPr>
          <a:xfrm>
            <a:off x="5119227" y="0"/>
            <a:ext cx="707277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169722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6" y="3330480"/>
            <a:ext cx="4096734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3934602"/>
            <a:ext cx="3716874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42CACE20-FD0B-4F9D-A4BC-AE2A7E72A8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4469478"/>
            <a:ext cx="4089075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26A58F6F-5C31-4CC5-9D83-5A25916CFC7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032506" y="4469478"/>
            <a:ext cx="4089076" cy="193132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10F787-7274-462B-8B90-A25D467874DB}"/>
              </a:ext>
            </a:extLst>
          </p:cNvPr>
          <p:cNvSpPr/>
          <p:nvPr userDrawn="1"/>
        </p:nvSpPr>
        <p:spPr>
          <a:xfrm>
            <a:off x="5191" y="0"/>
            <a:ext cx="12186809" cy="312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8838642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42">
          <p15:clr>
            <a:srgbClr val="FBAE40"/>
          </p15:clr>
        </p15:guide>
        <p15:guide id="2" pos="2944">
          <p15:clr>
            <a:srgbClr val="FBAE40"/>
          </p15:clr>
        </p15:guide>
        <p15:guide id="3" pos="3112">
          <p15:clr>
            <a:srgbClr val="FBAE40"/>
          </p15:clr>
        </p15:guide>
        <p15:guide id="4" pos="5728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D61715A-46B0-4F0A-A964-84B00D5ECCD9}"/>
              </a:ext>
            </a:extLst>
          </p:cNvPr>
          <p:cNvSpPr/>
          <p:nvPr userDrawn="1"/>
        </p:nvSpPr>
        <p:spPr>
          <a:xfrm>
            <a:off x="-1" y="2789239"/>
            <a:ext cx="12192000" cy="40687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9373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up v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0471" y="1642127"/>
            <a:ext cx="4089075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032506" y="1642127"/>
            <a:ext cx="4089076" cy="902954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CB6C2-878B-44E4-9375-E95DEDA9BE29}"/>
              </a:ext>
            </a:extLst>
          </p:cNvPr>
          <p:cNvSpPr/>
          <p:nvPr userDrawn="1"/>
        </p:nvSpPr>
        <p:spPr>
          <a:xfrm>
            <a:off x="-1" y="2706527"/>
            <a:ext cx="12192000" cy="415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09960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6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1">
            <a:extLst>
              <a:ext uri="{FF2B5EF4-FFF2-40B4-BE49-F238E27FC236}">
                <a16:creationId xmlns:a16="http://schemas.microsoft.com/office/drawing/2014/main" id="{04F8E2C0-F5FD-4F81-9C21-58227C898B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32504" y="212790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2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5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19" name="Text Placeholder 41">
            <a:extLst>
              <a:ext uri="{FF2B5EF4-FFF2-40B4-BE49-F238E27FC236}">
                <a16:creationId xmlns:a16="http://schemas.microsoft.com/office/drawing/2014/main" id="{88629875-6B48-47C0-95E2-FCC671B7CB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32503" y="2891539"/>
            <a:ext cx="4059315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0" name="Text Placeholder 41">
            <a:extLst>
              <a:ext uri="{FF2B5EF4-FFF2-40B4-BE49-F238E27FC236}">
                <a16:creationId xmlns:a16="http://schemas.microsoft.com/office/drawing/2014/main" id="{3852BDF8-9FCD-4338-9AB5-50F325D2E41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032503" y="3333784"/>
            <a:ext cx="4051431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8450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0B2D3-B7BC-438A-B3B8-3C2058306F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F0993FC6-E7E8-466C-89E3-69B4A022152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599546B6-68A1-4207-B0A7-81D7F95CF2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335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1">
            <a:extLst>
              <a:ext uri="{FF2B5EF4-FFF2-40B4-BE49-F238E27FC236}">
                <a16:creationId xmlns:a16="http://schemas.microsoft.com/office/drawing/2014/main" id="{D52BC5D2-5C4D-4082-92FC-DDFD40B575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8336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67D136FC-C39E-4B56-A8A7-902EFCBE1E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336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28" name="Text Placeholder 41">
            <a:extLst>
              <a:ext uri="{FF2B5EF4-FFF2-40B4-BE49-F238E27FC236}">
                <a16:creationId xmlns:a16="http://schemas.microsoft.com/office/drawing/2014/main" id="{802D27AC-5BF8-4C33-A7A8-C234E04F25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293909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ECD25102-B5CF-4D8F-A188-0B90FFE36B3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93910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9CCFC390-048E-4EBB-9396-1FD4F438ED5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293910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3" name="Text Placeholder 41">
            <a:extLst>
              <a:ext uri="{FF2B5EF4-FFF2-40B4-BE49-F238E27FC236}">
                <a16:creationId xmlns:a16="http://schemas.microsoft.com/office/drawing/2014/main" id="{C6038199-F004-41CF-A621-792EF2E2334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891087" y="3333784"/>
            <a:ext cx="3213677" cy="2480276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1">
            <a:extLst>
              <a:ext uri="{FF2B5EF4-FFF2-40B4-BE49-F238E27FC236}">
                <a16:creationId xmlns:a16="http://schemas.microsoft.com/office/drawing/2014/main" id="{F4C0732F-6C0A-4BC8-A772-0B31EA2F40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891088" y="2124098"/>
            <a:ext cx="399448" cy="349501"/>
          </a:xfrm>
          <a:noFill/>
        </p:spPr>
        <p:txBody>
          <a:bodyPr tIns="182880" bIns="18288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GB"/>
              <a:t>1</a:t>
            </a:r>
          </a:p>
        </p:txBody>
      </p:sp>
      <p:sp>
        <p:nvSpPr>
          <p:cNvPr id="35" name="Text Placeholder 41">
            <a:extLst>
              <a:ext uri="{FF2B5EF4-FFF2-40B4-BE49-F238E27FC236}">
                <a16:creationId xmlns:a16="http://schemas.microsoft.com/office/drawing/2014/main" id="{0927B884-632A-48DD-93F1-D73F9AB1B6A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891088" y="2891539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4208779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36" name="Text Placeholder 41">
            <a:extLst>
              <a:ext uri="{FF2B5EF4-FFF2-40B4-BE49-F238E27FC236}">
                <a16:creationId xmlns:a16="http://schemas.microsoft.com/office/drawing/2014/main" id="{209BC04F-D5E4-4393-95C5-0F6591B855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93904" y="1392786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37" name="Text Placeholder 41">
            <a:extLst>
              <a:ext uri="{FF2B5EF4-FFF2-40B4-BE49-F238E27FC236}">
                <a16:creationId xmlns:a16="http://schemas.microsoft.com/office/drawing/2014/main" id="{7EBAC2CF-6AD1-476C-87B2-C06C9115D2F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93905" y="834162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  <p:sp>
        <p:nvSpPr>
          <p:cNvPr id="39" name="Text Placeholder 41">
            <a:extLst>
              <a:ext uri="{FF2B5EF4-FFF2-40B4-BE49-F238E27FC236}">
                <a16:creationId xmlns:a16="http://schemas.microsoft.com/office/drawing/2014/main" id="{D0AEA13F-698D-439D-9EAB-368901F325E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922666" y="3737381"/>
            <a:ext cx="6219760" cy="941983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Lorem</a:t>
            </a:r>
          </a:p>
        </p:txBody>
      </p:sp>
      <p:sp>
        <p:nvSpPr>
          <p:cNvPr id="40" name="Text Placeholder 41">
            <a:extLst>
              <a:ext uri="{FF2B5EF4-FFF2-40B4-BE49-F238E27FC236}">
                <a16:creationId xmlns:a16="http://schemas.microsoft.com/office/drawing/2014/main" id="{68FF66F6-B1C9-4BCD-8487-95074D9814E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22667" y="3188917"/>
            <a:ext cx="3213677" cy="332562"/>
          </a:xfrm>
          <a:noFill/>
        </p:spPr>
        <p:txBody>
          <a:bodyPr tIns="182880" bIns="91440" anchor="ctr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670573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9318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576-170C-3C05-1145-E885F88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F4C-F003-64EF-1763-7C7A8424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3E41-C0EA-BF1E-5B5A-A770CEF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B76-6F52-B6D0-70E7-F8461B4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2288-C7DF-9A14-8736-D68564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12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Ic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A570DFD-BCDE-4B1E-983F-549B0B01A3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826" y="2470442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6" name="Text Placeholder 41">
            <a:extLst>
              <a:ext uri="{FF2B5EF4-FFF2-40B4-BE49-F238E27FC236}">
                <a16:creationId xmlns:a16="http://schemas.microsoft.com/office/drawing/2014/main" id="{9AA4763E-9535-48D9-A7A0-47BAE8826A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47822" y="3074563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  <p:sp>
        <p:nvSpPr>
          <p:cNvPr id="17" name="Text Placeholder 41">
            <a:extLst>
              <a:ext uri="{FF2B5EF4-FFF2-40B4-BE49-F238E27FC236}">
                <a16:creationId xmlns:a16="http://schemas.microsoft.com/office/drawing/2014/main" id="{A8C92DB9-E053-4A8E-AD46-ECD172D91B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60798" y="3750351"/>
            <a:ext cx="4422047" cy="2210612"/>
          </a:xfrm>
          <a:noFill/>
        </p:spPr>
        <p:txBody>
          <a:bodyPr tIns="0" bIns="0" anchor="t">
            <a:noAutofit/>
          </a:bodyPr>
          <a:lstStyle>
            <a:lvl1pPr marL="0" indent="0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None/>
              <a:defRPr sz="102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7435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5C4ED8E-45B5-4516-BDAC-AEA14AC460B5}"/>
              </a:ext>
            </a:extLst>
          </p:cNvPr>
          <p:cNvSpPr/>
          <p:nvPr userDrawn="1"/>
        </p:nvSpPr>
        <p:spPr>
          <a:xfrm>
            <a:off x="496681" y="6542824"/>
            <a:ext cx="11695319" cy="3151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67735-2428-4A46-B5ED-47276EA619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510478" y="6631163"/>
            <a:ext cx="679979" cy="162068"/>
          </a:xfr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PAGE </a:t>
            </a:r>
            <a:fld id="{222034A4-E40F-4E23-A773-AC1BBA02DF2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72F5DAE1-7448-4D6E-99F2-0165E4C47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20161" y="6608446"/>
            <a:ext cx="429740" cy="18478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9C8366E-4551-45B5-8315-BAD7D78220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587" y="557494"/>
            <a:ext cx="3821813" cy="589915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FA376403-1F8F-4447-BF16-CD9AD84E53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03582" y="1161615"/>
            <a:ext cx="3430818" cy="357892"/>
          </a:xfrm>
          <a:noFill/>
        </p:spPr>
        <p:txBody>
          <a:bodyPr tIns="91440" bIns="0" anchor="ctr"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Subtitle goes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2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56">
          <p15:clr>
            <a:srgbClr val="FBAE40"/>
          </p15:clr>
        </p15:guide>
        <p15:guide id="2" pos="311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5205-7CA0-A486-019F-A993E4A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A39-479C-B22E-7D01-2882E9880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006F-7C3C-FFEB-84D6-C468D5FC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AAFD-CC2A-EBFF-16FF-DC26A62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66F9-21DF-201F-EFB8-A0FB34E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8729-8AED-22E4-6A7E-0F28E57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441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B62-B429-4C23-02F8-A40DF9D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5705-72D5-C15E-6540-631F5C5F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12F-1F13-52BD-AE1E-97869963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790A-FF7C-A528-8F0C-D70BC9B1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EF71-D218-B6E8-DE2F-64EBB34FE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03275-EF89-3BBC-F3E8-AB4D15F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CB9E5-2320-BDEF-6FB4-21F42A3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50A11-9842-CDE6-57C9-13A9E7FA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34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CDF4-5C07-DA4C-CEA6-9C10E98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9E8C-FBB4-204C-9144-7C5285A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0222-CB1D-CA14-2514-4C5A7261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61F-6F0F-3C4C-DEA7-3E3DEEF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9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2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062-984B-C475-FF18-E8A3C18A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2C24-AA7B-CEC4-8B36-3AD03E7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2A7D-6B45-674A-812A-E1D8CCE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58C0-D16C-6294-22AA-0564D6B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2A660-B670-AAE0-F2B2-F6C2D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3807-DCC5-4F35-B639-46A9145E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1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F7D-8E43-7023-CE4C-0EDEF1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E8E7-FAB1-9E2E-9613-1422020B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7669D-500C-7696-0AF5-41287208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6723-BCD5-7126-BE3F-571A136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6F-279F-332E-B66F-D00264D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1EE55-8AB2-7AF3-133A-2727AE2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96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853C-0ABA-4CA4-8950-F4B459562918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81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4DC67-6DB7-4F5D-A26D-2E4937C5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85" y="457201"/>
            <a:ext cx="10972802" cy="589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AD199-1DC0-4D3D-9CDE-E6FF5F89D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9585" y="1270621"/>
            <a:ext cx="10972802" cy="49679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A25F-7DCA-489E-AE91-407134B725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3" y="6356369"/>
            <a:ext cx="411479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EF800-22AA-44EE-B007-4A56DC793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2" y="63563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034A4-E40F-4E23-A773-AC1BBA02D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76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hf hdr="0" ftr="0" dt="0"/>
  <p:txStyles>
    <p:titleStyle>
      <a:lvl1pPr algn="l" defTabSz="944056" rtl="0" eaLnBrk="1" latinLnBrk="0" hangingPunct="1">
        <a:lnSpc>
          <a:spcPct val="100000"/>
        </a:lnSpc>
        <a:spcBef>
          <a:spcPct val="0"/>
        </a:spcBef>
        <a:buNone/>
        <a:defRPr sz="3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014" indent="-236014" algn="l" defTabSz="944056" rtl="0" eaLnBrk="1" latinLnBrk="0" hangingPunct="1">
        <a:lnSpc>
          <a:spcPts val="1500"/>
        </a:lnSpc>
        <a:spcBef>
          <a:spcPts val="1033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1pPr>
      <a:lvl2pPr marL="708042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2pPr>
      <a:lvl3pPr marL="118007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3pPr>
      <a:lvl4pPr marL="1652100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4pPr>
      <a:lvl5pPr marL="2124127" indent="-236014" algn="l" defTabSz="944056" rtl="0" eaLnBrk="1" latinLnBrk="0" hangingPunct="1">
        <a:lnSpc>
          <a:spcPts val="1500"/>
        </a:lnSpc>
        <a:spcBef>
          <a:spcPts val="516"/>
        </a:spcBef>
        <a:spcAft>
          <a:spcPts val="1549"/>
        </a:spcAft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Helvetica-Light" panose="020B0400000000000000" pitchFamily="34" charset="0"/>
          <a:ea typeface="+mn-ea"/>
          <a:cs typeface="+mn-cs"/>
        </a:defRPr>
      </a:lvl5pPr>
      <a:lvl6pPr marL="2596155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3068183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540211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4012240" indent="-236014" algn="l" defTabSz="944056" rtl="0" eaLnBrk="1" latinLnBrk="0" hangingPunct="1">
        <a:lnSpc>
          <a:spcPct val="90000"/>
        </a:lnSpc>
        <a:spcBef>
          <a:spcPts val="516"/>
        </a:spcBef>
        <a:buFont typeface="Arial" panose="020B0604020202020204" pitchFamily="34" charset="0"/>
        <a:buChar char="•"/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1pPr>
      <a:lvl2pPr marL="472028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2pPr>
      <a:lvl3pPr marL="94405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3pPr>
      <a:lvl4pPr marL="1416084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4pPr>
      <a:lvl5pPr marL="1888113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5pPr>
      <a:lvl6pPr marL="2360141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6pPr>
      <a:lvl7pPr marL="2832170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7pPr>
      <a:lvl8pPr marL="3304197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8pPr>
      <a:lvl9pPr marL="3776226" algn="l" defTabSz="944056" rtl="0" eaLnBrk="1" latinLnBrk="0" hangingPunct="1">
        <a:defRPr sz="18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>
          <p15:clr>
            <a:srgbClr val="F26B43"/>
          </p15:clr>
        </p15:guide>
        <p15:guide id="2" pos="256">
          <p15:clr>
            <a:srgbClr val="F26B43"/>
          </p15:clr>
        </p15:guide>
        <p15:guide id="3" pos="7192">
          <p15:clr>
            <a:srgbClr val="F26B43"/>
          </p15:clr>
        </p15:guide>
        <p15:guide id="4" orient="horz" pos="4032">
          <p15:clr>
            <a:srgbClr val="F26B43"/>
          </p15:clr>
        </p15:guide>
        <p15:guide id="5" pos="3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8.png"/><Relationship Id="rId5" Type="http://schemas.openxmlformats.org/officeDocument/2006/relationships/slide" Target="slide17.xml"/><Relationship Id="rId10" Type="http://schemas.openxmlformats.org/officeDocument/2006/relationships/image" Target="../media/image37.png"/><Relationship Id="rId4" Type="http://schemas.openxmlformats.org/officeDocument/2006/relationships/image" Target="../media/image34.jpe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9.png"/><Relationship Id="rId4" Type="http://schemas.openxmlformats.org/officeDocument/2006/relationships/slide" Target="slide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17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6.png"/><Relationship Id="rId3" Type="http://schemas.openxmlformats.org/officeDocument/2006/relationships/hyperlink" Target="https://thevab.com/measurement" TargetMode="External"/><Relationship Id="rId7" Type="http://schemas.openxmlformats.org/officeDocument/2006/relationships/hyperlink" Target="https://thevab.com/insight/best-seats-in-the-house-at-home" TargetMode="External"/><Relationship Id="rId12" Type="http://schemas.openxmlformats.org/officeDocument/2006/relationships/hyperlink" Target="https://thevab.com/insight/setting-stage-2023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evab.com/team-board" TargetMode="External"/><Relationship Id="rId11" Type="http://schemas.openxmlformats.org/officeDocument/2006/relationships/image" Target="../media/image45.jpeg"/><Relationship Id="rId5" Type="http://schemas.openxmlformats.org/officeDocument/2006/relationships/image" Target="../media/image13.png"/><Relationship Id="rId15" Type="http://schemas.openxmlformats.org/officeDocument/2006/relationships/image" Target="../media/image47.png"/><Relationship Id="rId10" Type="http://schemas.openxmlformats.org/officeDocument/2006/relationships/hyperlink" Target="https://thevab.com/insight/best-seats-in-the-house" TargetMode="External"/><Relationship Id="rId4" Type="http://schemas.openxmlformats.org/officeDocument/2006/relationships/hyperlink" Target="https://thevab.com/" TargetMode="External"/><Relationship Id="rId9" Type="http://schemas.openxmlformats.org/officeDocument/2006/relationships/image" Target="../media/image44.jpeg"/><Relationship Id="rId14" Type="http://schemas.openxmlformats.org/officeDocument/2006/relationships/hyperlink" Target="https://thevab.com/insight/marketers-spend-billions-on-linear-t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vab-happenings/vab-brand-video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17.xm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openxmlformats.org/officeDocument/2006/relationships/slide" Target="slide1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6.png"/><Relationship Id="rId3" Type="http://schemas.openxmlformats.org/officeDocument/2006/relationships/image" Target="../media/image13.png"/><Relationship Id="rId7" Type="http://schemas.openxmlformats.org/officeDocument/2006/relationships/image" Target="../media/image29.png"/><Relationship Id="rId12" Type="http://schemas.openxmlformats.org/officeDocument/2006/relationships/slide" Target="slide1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33.pn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&#10;&#10;Description automatically generated with low confidence">
            <a:extLst>
              <a:ext uri="{FF2B5EF4-FFF2-40B4-BE49-F238E27FC236}">
                <a16:creationId xmlns:a16="http://schemas.microsoft.com/office/drawing/2014/main" id="{D8F4E261-25FE-7C66-5D42-2F1DB1E6B0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9401" y="0"/>
            <a:ext cx="6832599" cy="6858000"/>
          </a:xfrm>
          <a:prstGeom prst="rect">
            <a:avLst/>
          </a:prstGeom>
        </p:spPr>
      </p:pic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6B4137A1-220B-CE2C-37E8-133ECAD0828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00" y="1746558"/>
            <a:ext cx="3210535" cy="1394388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0C38B446-4C07-42BF-B42F-5E8AEE13A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80" y="3423304"/>
            <a:ext cx="5199721" cy="1745834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>
                <a:solidFill>
                  <a:srgbClr val="ED3C8D"/>
                </a:solidFill>
                <a:latin typeface="Helvetica" pitchFamily="2" charset="0"/>
                <a:ea typeface="+mn-ea"/>
                <a:cs typeface="+mn-cs"/>
              </a:rPr>
              <a:t>What’s the Spread?</a:t>
            </a:r>
            <a:b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60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Understanding the impact </a:t>
            </a:r>
            <a:br>
              <a:rPr kumimoji="0" lang="en-US" sz="260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60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of streaming exclusivity on</a:t>
            </a:r>
            <a:br>
              <a:rPr kumimoji="0" lang="en-US" sz="260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600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NFL viewership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D3F90D8-EC4F-44E3-8868-8951815070FB}"/>
              </a:ext>
            </a:extLst>
          </p:cNvPr>
          <p:cNvGrpSpPr/>
          <p:nvPr/>
        </p:nvGrpSpPr>
        <p:grpSpPr>
          <a:xfrm>
            <a:off x="1863753" y="-5696"/>
            <a:ext cx="3500699" cy="2672574"/>
            <a:chOff x="-15240" y="-13657"/>
            <a:chExt cx="4721216" cy="2686231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BF951BE-118C-48F7-BE62-B39D2B4FC56A}"/>
                </a:ext>
              </a:extLst>
            </p:cNvPr>
            <p:cNvSpPr/>
            <p:nvPr userDrawn="1"/>
          </p:nvSpPr>
          <p:spPr>
            <a:xfrm>
              <a:off x="-15240" y="-13657"/>
              <a:ext cx="4721216" cy="2686231"/>
            </a:xfrm>
            <a:custGeom>
              <a:avLst/>
              <a:gdLst>
                <a:gd name="connsiteX0" fmla="*/ 0 w 4721216"/>
                <a:gd name="connsiteY0" fmla="*/ 0 h 2686231"/>
                <a:gd name="connsiteX1" fmla="*/ 4721216 w 4721216"/>
                <a:gd name="connsiteY1" fmla="*/ 0 h 2686231"/>
                <a:gd name="connsiteX2" fmla="*/ 4721216 w 4721216"/>
                <a:gd name="connsiteY2" fmla="*/ 2686231 h 2686231"/>
                <a:gd name="connsiteX3" fmla="*/ 1395884 w 4721216"/>
                <a:gd name="connsiteY3" fmla="*/ 1201749 h 2686231"/>
                <a:gd name="connsiteX4" fmla="*/ 78852 w 4721216"/>
                <a:gd name="connsiteY4" fmla="*/ 612473 h 2686231"/>
                <a:gd name="connsiteX5" fmla="*/ 0 w 4721216"/>
                <a:gd name="connsiteY5" fmla="*/ 576331 h 2686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21216" h="2686231">
                  <a:moveTo>
                    <a:pt x="0" y="0"/>
                  </a:moveTo>
                  <a:lnTo>
                    <a:pt x="4721216" y="0"/>
                  </a:lnTo>
                  <a:lnTo>
                    <a:pt x="4721216" y="2686231"/>
                  </a:lnTo>
                  <a:lnTo>
                    <a:pt x="1395884" y="1201749"/>
                  </a:lnTo>
                  <a:cubicBezTo>
                    <a:pt x="1088473" y="1072268"/>
                    <a:pt x="486065" y="798907"/>
                    <a:pt x="78852" y="612473"/>
                  </a:cubicBezTo>
                  <a:lnTo>
                    <a:pt x="0" y="576331"/>
                  </a:lnTo>
                  <a:close/>
                </a:path>
              </a:pathLst>
            </a:custGeom>
            <a:solidFill>
              <a:srgbClr val="130F4A"/>
            </a:solidFill>
            <a:ln w="53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AE5D4B1-D529-4069-92AA-16E1B391A6BF}"/>
                </a:ext>
              </a:extLst>
            </p:cNvPr>
            <p:cNvSpPr/>
            <p:nvPr/>
          </p:nvSpPr>
          <p:spPr>
            <a:xfrm>
              <a:off x="34005" y="23167"/>
              <a:ext cx="1331681" cy="1155444"/>
            </a:xfrm>
            <a:custGeom>
              <a:avLst/>
              <a:gdLst>
                <a:gd name="connsiteX0" fmla="*/ 0 w 1421708"/>
                <a:gd name="connsiteY0" fmla="*/ 591848 h 1222125"/>
                <a:gd name="connsiteX1" fmla="*/ 1421708 w 1421708"/>
                <a:gd name="connsiteY1" fmla="*/ 1222125 h 1222125"/>
                <a:gd name="connsiteX2" fmla="*/ 1421708 w 1421708"/>
                <a:gd name="connsiteY2" fmla="*/ 0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08" h="1222125">
                  <a:moveTo>
                    <a:pt x="0" y="591848"/>
                  </a:moveTo>
                  <a:lnTo>
                    <a:pt x="1421708" y="1222125"/>
                  </a:lnTo>
                  <a:lnTo>
                    <a:pt x="1421708" y="0"/>
                  </a:lnTo>
                  <a:close/>
                </a:path>
              </a:pathLst>
            </a:custGeom>
            <a:solidFill>
              <a:schemeClr val="accent1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30020BB-B5A9-48CC-9939-C1F42A09A502}"/>
                </a:ext>
              </a:extLst>
            </p:cNvPr>
            <p:cNvSpPr/>
            <p:nvPr/>
          </p:nvSpPr>
          <p:spPr>
            <a:xfrm>
              <a:off x="1365686" y="616973"/>
              <a:ext cx="1331731" cy="1155444"/>
            </a:xfrm>
            <a:custGeom>
              <a:avLst/>
              <a:gdLst>
                <a:gd name="connsiteX0" fmla="*/ 0 w 1421761"/>
                <a:gd name="connsiteY0" fmla="*/ 591794 h 1222125"/>
                <a:gd name="connsiteX1" fmla="*/ 1421761 w 1421761"/>
                <a:gd name="connsiteY1" fmla="*/ 1222125 h 1222125"/>
                <a:gd name="connsiteX2" fmla="*/ 1421761 w 1421761"/>
                <a:gd name="connsiteY2" fmla="*/ 0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61" h="1222125">
                  <a:moveTo>
                    <a:pt x="0" y="591794"/>
                  </a:moveTo>
                  <a:lnTo>
                    <a:pt x="1421761" y="1222125"/>
                  </a:lnTo>
                  <a:lnTo>
                    <a:pt x="1421761" y="0"/>
                  </a:lnTo>
                  <a:close/>
                </a:path>
              </a:pathLst>
            </a:custGeom>
            <a:solidFill>
              <a:schemeClr val="accent2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BA9919E-8757-47EA-AF29-47E3FDC08853}"/>
                </a:ext>
              </a:extLst>
            </p:cNvPr>
            <p:cNvSpPr/>
            <p:nvPr/>
          </p:nvSpPr>
          <p:spPr>
            <a:xfrm>
              <a:off x="1365686" y="23167"/>
              <a:ext cx="1331731" cy="1155444"/>
            </a:xfrm>
            <a:custGeom>
              <a:avLst/>
              <a:gdLst>
                <a:gd name="connsiteX0" fmla="*/ 1421761 w 1421761"/>
                <a:gd name="connsiteY0" fmla="*/ 630278 h 1222125"/>
                <a:gd name="connsiteX1" fmla="*/ 0 w 1421761"/>
                <a:gd name="connsiteY1" fmla="*/ 0 h 1222125"/>
                <a:gd name="connsiteX2" fmla="*/ 0 w 1421761"/>
                <a:gd name="connsiteY2" fmla="*/ 1222125 h 122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1761" h="1222125">
                  <a:moveTo>
                    <a:pt x="1421761" y="630278"/>
                  </a:moveTo>
                  <a:lnTo>
                    <a:pt x="0" y="0"/>
                  </a:lnTo>
                  <a:lnTo>
                    <a:pt x="0" y="1222125"/>
                  </a:lnTo>
                  <a:close/>
                </a:path>
              </a:pathLst>
            </a:custGeom>
            <a:solidFill>
              <a:schemeClr val="bg1"/>
            </a:solidFill>
            <a:ln w="530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9362404-B0D3-4845-81C6-4BB463DC0FB9}"/>
                </a:ext>
              </a:extLst>
            </p:cNvPr>
            <p:cNvSpPr/>
            <p:nvPr/>
          </p:nvSpPr>
          <p:spPr>
            <a:xfrm>
              <a:off x="2704627" y="-13656"/>
              <a:ext cx="1495109" cy="633867"/>
            </a:xfrm>
            <a:custGeom>
              <a:avLst/>
              <a:gdLst>
                <a:gd name="connsiteX0" fmla="*/ 0 w 1495109"/>
                <a:gd name="connsiteY0" fmla="*/ 0 h 633867"/>
                <a:gd name="connsiteX1" fmla="*/ 1482463 w 1495109"/>
                <a:gd name="connsiteY1" fmla="*/ 0 h 633867"/>
                <a:gd name="connsiteX2" fmla="*/ 1495109 w 1495109"/>
                <a:gd name="connsiteY2" fmla="*/ 5659 h 633867"/>
                <a:gd name="connsiteX3" fmla="*/ 0 w 1495109"/>
                <a:gd name="connsiteY3" fmla="*/ 633867 h 633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5109" h="633867">
                  <a:moveTo>
                    <a:pt x="0" y="0"/>
                  </a:moveTo>
                  <a:lnTo>
                    <a:pt x="1482463" y="0"/>
                  </a:lnTo>
                  <a:lnTo>
                    <a:pt x="1495109" y="5659"/>
                  </a:lnTo>
                  <a:lnTo>
                    <a:pt x="0" y="633867"/>
                  </a:lnTo>
                  <a:close/>
                </a:path>
              </a:pathLst>
            </a:custGeom>
            <a:solidFill>
              <a:schemeClr val="bg1"/>
            </a:solidFill>
            <a:ln w="530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-Light"/>
                <a:ea typeface="+mn-ea"/>
                <a:cs typeface="+mn-cs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53695B08-4C51-48A9-9D95-575DF10616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9" y="36637"/>
            <a:ext cx="1712662" cy="597361"/>
          </a:xfrm>
          <a:prstGeom prst="rect">
            <a:avLst/>
          </a:prstGeom>
          <a:ln>
            <a:solidFill>
              <a:srgbClr val="00BFF2"/>
            </a:solidFill>
          </a:ln>
        </p:spPr>
      </p:pic>
      <p:pic>
        <p:nvPicPr>
          <p:cNvPr id="19" name="Picture 18" descr="A picture containing text&#10;&#10;Description automatically generated">
            <a:extLst>
              <a:ext uri="{FF2B5EF4-FFF2-40B4-BE49-F238E27FC236}">
                <a16:creationId xmlns:a16="http://schemas.microsoft.com/office/drawing/2014/main" id="{649CC1AD-4096-4C1B-8491-A834E6E4386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206" y="5705004"/>
            <a:ext cx="2523582" cy="87918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C3BDC65-8D60-4B6A-A6E4-F284D2B283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r="39630" b="36230"/>
          <a:stretch>
            <a:fillRect/>
          </a:stretch>
        </p:blipFill>
        <p:spPr>
          <a:xfrm>
            <a:off x="5359401" y="2666878"/>
            <a:ext cx="6832600" cy="4191122"/>
          </a:xfrm>
          <a:custGeom>
            <a:avLst/>
            <a:gdLst>
              <a:gd name="connsiteX0" fmla="*/ 0 w 7084331"/>
              <a:gd name="connsiteY0" fmla="*/ 0 h 4191122"/>
              <a:gd name="connsiteX1" fmla="*/ 7084331 w 7084331"/>
              <a:gd name="connsiteY1" fmla="*/ 0 h 4191122"/>
              <a:gd name="connsiteX2" fmla="*/ 7084331 w 7084331"/>
              <a:gd name="connsiteY2" fmla="*/ 4191122 h 4191122"/>
              <a:gd name="connsiteX3" fmla="*/ 0 w 7084331"/>
              <a:gd name="connsiteY3" fmla="*/ 4191122 h 419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84331" h="4191122">
                <a:moveTo>
                  <a:pt x="0" y="0"/>
                </a:moveTo>
                <a:lnTo>
                  <a:pt x="7084331" y="0"/>
                </a:lnTo>
                <a:lnTo>
                  <a:pt x="7084331" y="4191122"/>
                </a:lnTo>
                <a:lnTo>
                  <a:pt x="0" y="419112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73408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AAAC14-024B-89A7-12D3-57538C3D3ABD}"/>
              </a:ext>
            </a:extLst>
          </p:cNvPr>
          <p:cNvSpPr/>
          <p:nvPr/>
        </p:nvSpPr>
        <p:spPr>
          <a:xfrm>
            <a:off x="0" y="1765230"/>
            <a:ext cx="12191999" cy="51039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E52B2A50-2698-268F-7C4E-67C00FB8CB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pic>
        <p:nvPicPr>
          <p:cNvPr id="24" name="Picture 23" descr="A picture containing text, circuit, measuring stick&#10;&#10;Description automatically generated">
            <a:extLst>
              <a:ext uri="{FF2B5EF4-FFF2-40B4-BE49-F238E27FC236}">
                <a16:creationId xmlns:a16="http://schemas.microsoft.com/office/drawing/2014/main" id="{E884B13E-5C07-BE2C-1001-3CB75A29B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029" y="2312574"/>
            <a:ext cx="9013062" cy="3669466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D48CC8-EE90-6FDD-8B5F-BA6D08939AE1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97F8115-3C43-5A2B-C88E-1953D955DE71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C66B8-0DE7-D7F0-144E-0005D9B7A7A6}"/>
              </a:ext>
            </a:extLst>
          </p:cNvPr>
          <p:cNvSpPr txBox="1"/>
          <p:nvPr/>
        </p:nvSpPr>
        <p:spPr>
          <a:xfrm>
            <a:off x="465350" y="6016961"/>
            <a:ext cx="11675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NPower R&amp;F Program Report, Sunday </a:t>
            </a:r>
            <a:r>
              <a:rPr lang="en-US" sz="7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Night Football (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NBC,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Universo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), Monday Night Football (ESPN, ESPN2, ESPN Deportes, ABC) and Thursday Night Football (Amazon (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inc</a:t>
            </a:r>
            <a:r>
              <a:rPr lang="en-US" sz="7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l.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local broadcast for in-game markets only)), excludes pre- &amp; post-game shows, Live+SD, P2+.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NBC, </a:t>
            </a:r>
            <a:r>
              <a:rPr kumimoji="0" lang="en-US" sz="7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Universo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ESPN, ESPN2, ESPN Deportes and ABC reflects linear TV audience only and does not include audiences gained from their digital / app streaming.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15 comparable games reflect all weeks that have Amazon Thursday Night Football broadcasts across NFL weeks: 2-11 &amp; 13-17 (excludes Thanksgiving weekend). </a:t>
            </a:r>
            <a:r>
              <a:rPr kumimoji="0" lang="en-US" sz="7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NBC Sunday Night Football includes </a:t>
            </a:r>
            <a:r>
              <a:rPr kumimoji="0" lang="en-US" sz="70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Universo</a:t>
            </a:r>
            <a:r>
              <a:rPr kumimoji="0" lang="en-US" sz="7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simulcast viewership.</a:t>
            </a:r>
            <a:r>
              <a:rPr kumimoji="0" lang="en-US" sz="7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ESPN Monday Night Football includes ESPN2 and ESPN Deportes simulcast viewership. Note: ESPN MNF data also includes ABC data when shown on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both ESPN &amp; ABC </a:t>
            </a:r>
            <a:r>
              <a:rPr lang="en-US" sz="7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weeks 3,15 and 17) and reflects only ABC for week 2 (9/19/22) due to a staggered doubleheader that night when each game partially overlapped each other.</a:t>
            </a:r>
            <a:r>
              <a:rPr kumimoji="0" lang="en-US" sz="7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See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appendix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for schedule and single game details.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623074" y="313045"/>
            <a:ext cx="1151790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Much like we saw with the 2021 TNF comparison, games available across broadcast &amp; cable TV networks also garnered much higher</a:t>
            </a:r>
            <a:b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reach than streaming-exclusive games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12" name="Picture 6" descr="NFL 2022 - WILD CARD Schedule | NFL.com">
            <a:extLst>
              <a:ext uri="{FF2B5EF4-FFF2-40B4-BE49-F238E27FC236}">
                <a16:creationId xmlns:a16="http://schemas.microsoft.com/office/drawing/2014/main" id="{1AB0834A-7752-E589-05DB-0B97645A41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4978" y="2588777"/>
            <a:ext cx="1485051" cy="92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NFL 2022 - WILD CARD Schedule | NFL.com">
            <a:extLst>
              <a:ext uri="{FF2B5EF4-FFF2-40B4-BE49-F238E27FC236}">
                <a16:creationId xmlns:a16="http://schemas.microsoft.com/office/drawing/2014/main" id="{2779E42A-FAF1-8740-CC00-7A14D748C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1412" y="4640448"/>
            <a:ext cx="1252182" cy="125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NFL Monday Night Football Schedule on ESPN | NFL.com">
            <a:extLst>
              <a:ext uri="{FF2B5EF4-FFF2-40B4-BE49-F238E27FC236}">
                <a16:creationId xmlns:a16="http://schemas.microsoft.com/office/drawing/2014/main" id="{686D2AAC-C139-1898-D6C1-7C1AD17947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26" t="1688" r="11826" b="-1688"/>
          <a:stretch/>
        </p:blipFill>
        <p:spPr bwMode="auto">
          <a:xfrm>
            <a:off x="891412" y="3586060"/>
            <a:ext cx="1252182" cy="109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Logo&#10;&#10;Description automatically generated with medium confidence">
            <a:extLst>
              <a:ext uri="{FF2B5EF4-FFF2-40B4-BE49-F238E27FC236}">
                <a16:creationId xmlns:a16="http://schemas.microsoft.com/office/drawing/2014/main" id="{825CDA79-962A-EA71-57D6-34BC5BEE9DED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701" y="4854304"/>
            <a:ext cx="800100" cy="797854"/>
          </a:xfrm>
          <a:prstGeom prst="rect">
            <a:avLst/>
          </a:prstGeom>
        </p:spPr>
      </p:pic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83070C2D-3F48-C66A-C11D-C13CB1992483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701" y="2663812"/>
            <a:ext cx="800100" cy="797854"/>
          </a:xfrm>
          <a:prstGeom prst="rect">
            <a:avLst/>
          </a:prstGeom>
        </p:spPr>
      </p:pic>
      <p:pic>
        <p:nvPicPr>
          <p:cNvPr id="23" name="Picture 22" descr="Logo&#10;&#10;Description automatically generated">
            <a:extLst>
              <a:ext uri="{FF2B5EF4-FFF2-40B4-BE49-F238E27FC236}">
                <a16:creationId xmlns:a16="http://schemas.microsoft.com/office/drawing/2014/main" id="{F6ECAA96-58C4-D4D8-1ACD-8993477CE44D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2701" y="3750685"/>
            <a:ext cx="800100" cy="797854"/>
          </a:xfrm>
          <a:prstGeom prst="rect">
            <a:avLst/>
          </a:prstGeom>
        </p:spPr>
      </p:pic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C10602BF-65B2-EE5D-36FB-E6AA40967F02}"/>
              </a:ext>
            </a:extLst>
          </p:cNvPr>
          <p:cNvSpPr/>
          <p:nvPr/>
        </p:nvSpPr>
        <p:spPr>
          <a:xfrm>
            <a:off x="10278423" y="2863919"/>
            <a:ext cx="944515" cy="44569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b="1">
              <a:solidFill>
                <a:schemeClr val="bg1"/>
              </a:solidFill>
              <a:latin typeface="Helvetica" panose="020B0403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BE91A22-8FE9-A6CC-A4C7-000E0FAC80C9}"/>
              </a:ext>
            </a:extLst>
          </p:cNvPr>
          <p:cNvSpPr txBox="1"/>
          <p:nvPr/>
        </p:nvSpPr>
        <p:spPr>
          <a:xfrm>
            <a:off x="10164427" y="2902099"/>
            <a:ext cx="1082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solidFill>
                  <a:srgbClr val="1B1464"/>
                </a:solidFill>
                <a:latin typeface="Helvetica" panose="020B0403020202020204" pitchFamily="34" charset="0"/>
              </a:rPr>
              <a:t> 39.5MM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B759F3A5-8C52-9101-BA00-7351E57C2057}"/>
              </a:ext>
            </a:extLst>
          </p:cNvPr>
          <p:cNvSpPr/>
          <p:nvPr/>
        </p:nvSpPr>
        <p:spPr>
          <a:xfrm>
            <a:off x="8663256" y="3920714"/>
            <a:ext cx="944515" cy="44569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b="1">
              <a:solidFill>
                <a:schemeClr val="bg1"/>
              </a:solidFill>
              <a:latin typeface="Helvetica" panose="020B0403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86F990F-BF27-00A4-5B49-E1CA80E60DE5}"/>
              </a:ext>
            </a:extLst>
          </p:cNvPr>
          <p:cNvSpPr txBox="1"/>
          <p:nvPr/>
        </p:nvSpPr>
        <p:spPr>
          <a:xfrm>
            <a:off x="8575282" y="3958894"/>
            <a:ext cx="1082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solidFill>
                  <a:srgbClr val="ED3C8D"/>
                </a:solidFill>
                <a:latin typeface="Helvetica" panose="020B0403020202020204" pitchFamily="34" charset="0"/>
              </a:rPr>
              <a:t> 30.0MM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3CF3B63D-88EF-03A7-C49E-193F0D65D51A}"/>
              </a:ext>
            </a:extLst>
          </p:cNvPr>
          <p:cNvSpPr/>
          <p:nvPr/>
        </p:nvSpPr>
        <p:spPr>
          <a:xfrm>
            <a:off x="6376417" y="5012871"/>
            <a:ext cx="944515" cy="44569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1800" b="1">
              <a:solidFill>
                <a:schemeClr val="bg1"/>
              </a:solidFill>
              <a:latin typeface="Helvetica" panose="020B0403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E2FD26B-3582-613F-C93B-3B25AC3A48C9}"/>
              </a:ext>
            </a:extLst>
          </p:cNvPr>
          <p:cNvSpPr txBox="1"/>
          <p:nvPr/>
        </p:nvSpPr>
        <p:spPr>
          <a:xfrm>
            <a:off x="6288443" y="5051051"/>
            <a:ext cx="1082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>
                <a:solidFill>
                  <a:srgbClr val="00BFF2"/>
                </a:solidFill>
                <a:latin typeface="Helvetica" panose="020B0403020202020204" pitchFamily="34" charset="0"/>
              </a:rPr>
              <a:t> </a:t>
            </a:r>
            <a:r>
              <a:rPr lang="en-US" b="1">
                <a:solidFill>
                  <a:srgbClr val="00BFF2"/>
                </a:solidFill>
                <a:latin typeface="Helvetica" panose="020B0403020202020204" pitchFamily="34" charset="0"/>
              </a:rPr>
              <a:t>16</a:t>
            </a:r>
            <a:r>
              <a:rPr lang="en-US" sz="1800" b="1">
                <a:solidFill>
                  <a:srgbClr val="00BFF2"/>
                </a:solidFill>
                <a:latin typeface="Helvetica" panose="020B0403020202020204" pitchFamily="34" charset="0"/>
              </a:rPr>
              <a:t>.9MM</a:t>
            </a:r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F12C39E0-346F-34BB-6409-B036D044E088}"/>
              </a:ext>
            </a:extLst>
          </p:cNvPr>
          <p:cNvSpPr/>
          <p:nvPr/>
        </p:nvSpPr>
        <p:spPr>
          <a:xfrm>
            <a:off x="3333318" y="5007587"/>
            <a:ext cx="2957144" cy="445691"/>
          </a:xfrm>
          <a:prstGeom prst="rightArrow">
            <a:avLst/>
          </a:prstGeom>
          <a:solidFill>
            <a:srgbClr val="00BFF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rrow: Right 82">
            <a:extLst>
              <a:ext uri="{FF2B5EF4-FFF2-40B4-BE49-F238E27FC236}">
                <a16:creationId xmlns:a16="http://schemas.microsoft.com/office/drawing/2014/main" id="{5EB92474-0334-BB26-0E1E-06BC25901598}"/>
              </a:ext>
            </a:extLst>
          </p:cNvPr>
          <p:cNvSpPr/>
          <p:nvPr/>
        </p:nvSpPr>
        <p:spPr>
          <a:xfrm>
            <a:off x="3333319" y="3911889"/>
            <a:ext cx="5220780" cy="445691"/>
          </a:xfrm>
          <a:prstGeom prst="rightArrow">
            <a:avLst/>
          </a:prstGeom>
          <a:solidFill>
            <a:srgbClr val="ED3C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Arrow: Right 83">
            <a:extLst>
              <a:ext uri="{FF2B5EF4-FFF2-40B4-BE49-F238E27FC236}">
                <a16:creationId xmlns:a16="http://schemas.microsoft.com/office/drawing/2014/main" id="{CE4BED28-FB2A-D02B-68B4-FEECC17FBAD5}"/>
              </a:ext>
            </a:extLst>
          </p:cNvPr>
          <p:cNvSpPr/>
          <p:nvPr/>
        </p:nvSpPr>
        <p:spPr>
          <a:xfrm>
            <a:off x="3333318" y="2858537"/>
            <a:ext cx="6875902" cy="445691"/>
          </a:xfrm>
          <a:prstGeom prst="rightArrow">
            <a:avLst/>
          </a:prstGeom>
          <a:solidFill>
            <a:srgbClr val="1B146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80C2B1-2B2D-A741-6FCE-F5052CA6CFB0}"/>
              </a:ext>
            </a:extLst>
          </p:cNvPr>
          <p:cNvSpPr txBox="1"/>
          <p:nvPr/>
        </p:nvSpPr>
        <p:spPr>
          <a:xfrm>
            <a:off x="2260029" y="1774668"/>
            <a:ext cx="896291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Average Weekly Reach – 2022 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NFL Night Games</a:t>
            </a:r>
            <a:endParaRPr kumimoji="0" lang="en-US" sz="1400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Comparable Weeks (NFL Weeks </a:t>
            </a:r>
            <a:r>
              <a:rPr lang="en-US" sz="12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2-11 &amp; 13-17)</a:t>
            </a:r>
            <a:endParaRPr kumimoji="0" lang="en-US" sz="1100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584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176">
            <a:extLst>
              <a:ext uri="{FF2B5EF4-FFF2-40B4-BE49-F238E27FC236}">
                <a16:creationId xmlns:a16="http://schemas.microsoft.com/office/drawing/2014/main" id="{045958C9-2A1E-74F5-8619-03C7DC46F49C}"/>
              </a:ext>
            </a:extLst>
          </p:cNvPr>
          <p:cNvSpPr/>
          <p:nvPr/>
        </p:nvSpPr>
        <p:spPr>
          <a:xfrm>
            <a:off x="0" y="1765230"/>
            <a:ext cx="12191999" cy="51039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D48CC8-EE90-6FDD-8B5F-BA6D08939AE1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97F8115-3C43-5A2B-C88E-1953D955DE71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623074" y="246887"/>
            <a:ext cx="1151423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Thursday Night Football has the longest average viewer tune-in though, most likely due to the lower likelihood of ‘changing channels’ when streaming TV ‘in-app’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3155ED-F887-63D3-8069-77EC783969FF}"/>
              </a:ext>
            </a:extLst>
          </p:cNvPr>
          <p:cNvSpPr txBox="1"/>
          <p:nvPr/>
        </p:nvSpPr>
        <p:spPr>
          <a:xfrm>
            <a:off x="0" y="1858612"/>
            <a:ext cx="1219200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Average Weekly Minutes Viewed – 2022 NFL Night Games</a:t>
            </a:r>
            <a:br>
              <a:rPr lang="en-US" sz="1400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kumimoji="0" lang="en-US" sz="120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Comparable Weeks (NFL Weeks </a:t>
            </a:r>
            <a:r>
              <a:rPr lang="en-US" sz="12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2-11 &amp; 13-17)</a:t>
            </a:r>
            <a:endParaRPr kumimoji="0" lang="en-US" sz="1100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541E41-7A7D-82F4-BB7D-848844F44BBA}"/>
              </a:ext>
            </a:extLst>
          </p:cNvPr>
          <p:cNvCxnSpPr>
            <a:cxnSpLocks/>
          </p:cNvCxnSpPr>
          <p:nvPr/>
        </p:nvCxnSpPr>
        <p:spPr>
          <a:xfrm>
            <a:off x="373407" y="4543723"/>
            <a:ext cx="11247091" cy="0"/>
          </a:xfrm>
          <a:prstGeom prst="line">
            <a:avLst/>
          </a:prstGeom>
          <a:ln w="19050">
            <a:solidFill>
              <a:srgbClr val="1B146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7D57775-6D27-408F-91A8-034168451299}"/>
              </a:ext>
            </a:extLst>
          </p:cNvPr>
          <p:cNvSpPr txBox="1"/>
          <p:nvPr/>
        </p:nvSpPr>
        <p:spPr>
          <a:xfrm>
            <a:off x="373408" y="3564120"/>
            <a:ext cx="1708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>
                <a:solidFill>
                  <a:srgbClr val="1B1464"/>
                </a:solidFill>
                <a:latin typeface="Helvetica" panose="020B0403020202020204" pitchFamily="34" charset="0"/>
              </a:rPr>
              <a:t>P2+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343DC2-C3FD-0100-D7EF-3385A605FE4B}"/>
              </a:ext>
            </a:extLst>
          </p:cNvPr>
          <p:cNvSpPr txBox="1"/>
          <p:nvPr/>
        </p:nvSpPr>
        <p:spPr>
          <a:xfrm>
            <a:off x="373407" y="5091090"/>
            <a:ext cx="1708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>
                <a:solidFill>
                  <a:srgbClr val="1B1464"/>
                </a:solidFill>
                <a:latin typeface="Helvetica" panose="020B0403020202020204" pitchFamily="34" charset="0"/>
              </a:rPr>
              <a:t>P18-34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17CD22-4A97-507C-3661-A8467E32B223}"/>
              </a:ext>
            </a:extLst>
          </p:cNvPr>
          <p:cNvSpPr txBox="1"/>
          <p:nvPr/>
        </p:nvSpPr>
        <p:spPr>
          <a:xfrm>
            <a:off x="461689" y="5936173"/>
            <a:ext cx="1167562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NPower R&amp;F Program Report, </a:t>
            </a:r>
            <a:r>
              <a:rPr lang="en-US" sz="7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Thursday Night Football (Amazon (incl. local broadcast for in-game markets only)), Sunday Night Football (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NBC,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Universo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) and Monday Night Football (ESPN, ESPN2, ESPN Deportes, ABC), excludes pre- &amp; post-game shows, Live+SD, P2+.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NBC, </a:t>
            </a:r>
            <a:r>
              <a:rPr kumimoji="0" lang="en-US" sz="7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Universo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ESPN, ESPN2, ESPN Deportes and ABC reflects linear TV audience only and does not include audiences gained from their digital / app streaming.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15 comparable games reflect all weeks that have Amazon Thursday Night Football broadcasts across NFL weeks: 2-11 &amp; 13-17 (excludes Thanksgiving weekend). </a:t>
            </a:r>
            <a:r>
              <a:rPr kumimoji="0" lang="en-US" sz="7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NBC Sunday Night Football includes </a:t>
            </a:r>
            <a:r>
              <a:rPr kumimoji="0" lang="en-US" sz="70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Universo</a:t>
            </a:r>
            <a:r>
              <a:rPr kumimoji="0" lang="en-US" sz="7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simulcast viewership.</a:t>
            </a:r>
            <a:r>
              <a:rPr kumimoji="0" lang="en-US" sz="7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ESPN Monday Night Football includes ESPN2 and ESPN Deportes simulcast viewership. Note: ESPN MNF data also includes ABC data when shown on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both ESPN &amp; ABC </a:t>
            </a:r>
            <a:r>
              <a:rPr lang="en-US" sz="7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weeks 3,15 and 17) and reflects only ABC for week 2 (9/19/22) due to a staggered doubleheader that night when each game partially overlapped each other.</a:t>
            </a:r>
            <a:r>
              <a:rPr kumimoji="0" lang="en-US" sz="7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See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appendix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for schedule and single game details.</a:t>
            </a:r>
            <a:r>
              <a:rPr lang="en-US" sz="7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ESPN Monday Night Football excludes Week 17 since the game was suspended in the first quarter due to injury.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3" name="Picture 8" descr="NFL 2022 - WILD CARD Schedule | NFL.com">
            <a:extLst>
              <a:ext uri="{FF2B5EF4-FFF2-40B4-BE49-F238E27FC236}">
                <a16:creationId xmlns:a16="http://schemas.microsoft.com/office/drawing/2014/main" id="{6919BCAB-0B10-0366-6815-E893129ADE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38635" y="2357488"/>
            <a:ext cx="1106095" cy="93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NFL Monday Night Football Schedule on ESPN | NFL.com">
            <a:extLst>
              <a:ext uri="{FF2B5EF4-FFF2-40B4-BE49-F238E27FC236}">
                <a16:creationId xmlns:a16="http://schemas.microsoft.com/office/drawing/2014/main" id="{A1B96C82-1F6D-04D1-1263-6A955CB3B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26" t="1688" r="11826" b="-1688"/>
          <a:stretch/>
        </p:blipFill>
        <p:spPr bwMode="auto">
          <a:xfrm>
            <a:off x="9826124" y="2383090"/>
            <a:ext cx="1106095" cy="96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NFL 2022 - WILD CARD Schedule | NFL.com">
            <a:extLst>
              <a:ext uri="{FF2B5EF4-FFF2-40B4-BE49-F238E27FC236}">
                <a16:creationId xmlns:a16="http://schemas.microsoft.com/office/drawing/2014/main" id="{234B75F7-0357-FA7C-C997-3FE394321F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84361" y="2406572"/>
            <a:ext cx="1311796" cy="81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0FBD63E-7A18-2E24-5019-B9F2D4AE2E48}"/>
              </a:ext>
            </a:extLst>
          </p:cNvPr>
          <p:cNvSpPr/>
          <p:nvPr/>
        </p:nvSpPr>
        <p:spPr>
          <a:xfrm>
            <a:off x="5843998" y="3361387"/>
            <a:ext cx="2392524" cy="6704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1B1464"/>
                </a:solidFill>
                <a:latin typeface="Helvetica" panose="020B0403020202020204" pitchFamily="34" charset="0"/>
              </a:rPr>
              <a:t>75.0</a:t>
            </a:r>
            <a:endParaRPr lang="en-US" sz="2800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E749F47-2D4F-C3E3-F243-14CCBC278DD5}"/>
              </a:ext>
            </a:extLst>
          </p:cNvPr>
          <p:cNvSpPr/>
          <p:nvPr/>
        </p:nvSpPr>
        <p:spPr>
          <a:xfrm>
            <a:off x="5843998" y="4872929"/>
            <a:ext cx="2392524" cy="6704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1B1464"/>
                </a:solidFill>
                <a:latin typeface="Helvetica" panose="020B0403020202020204" pitchFamily="34" charset="0"/>
              </a:rPr>
              <a:t>81.0</a:t>
            </a:r>
            <a:endParaRPr lang="en-US" sz="2400">
              <a:solidFill>
                <a:srgbClr val="FF0000"/>
              </a:solidFill>
              <a:latin typeface="Helvetica" panose="020B0403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0AF2D48-DA78-36FC-0584-BE8622B731AD}"/>
              </a:ext>
            </a:extLst>
          </p:cNvPr>
          <p:cNvSpPr/>
          <p:nvPr/>
        </p:nvSpPr>
        <p:spPr>
          <a:xfrm>
            <a:off x="9182911" y="3361387"/>
            <a:ext cx="2392524" cy="6704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ED3C8D"/>
                </a:solidFill>
                <a:latin typeface="Helvetica" panose="020B0403020202020204" pitchFamily="34" charset="0"/>
              </a:rPr>
              <a:t>73.8</a:t>
            </a:r>
            <a:endParaRPr lang="en-US" sz="2400">
              <a:solidFill>
                <a:srgbClr val="FF0000"/>
              </a:solidFill>
              <a:latin typeface="Helvetica" panose="020B0403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A598849-AAB1-22CF-AA77-78CDAC33D45E}"/>
              </a:ext>
            </a:extLst>
          </p:cNvPr>
          <p:cNvSpPr/>
          <p:nvPr/>
        </p:nvSpPr>
        <p:spPr>
          <a:xfrm>
            <a:off x="9182910" y="4872929"/>
            <a:ext cx="2392524" cy="6704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ED3C8D"/>
                </a:solidFill>
                <a:latin typeface="Helvetica" panose="020B0403020202020204" pitchFamily="34" charset="0"/>
              </a:rPr>
              <a:t>79.4</a:t>
            </a:r>
            <a:endParaRPr lang="en-US" sz="2400">
              <a:solidFill>
                <a:srgbClr val="ED3C8D"/>
              </a:solidFill>
              <a:latin typeface="Helvetica" panose="020B0403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89D55B2-75F8-CEC9-09FC-CF5012E3FD7C}"/>
              </a:ext>
            </a:extLst>
          </p:cNvPr>
          <p:cNvSpPr/>
          <p:nvPr/>
        </p:nvSpPr>
        <p:spPr>
          <a:xfrm>
            <a:off x="2395423" y="3361387"/>
            <a:ext cx="2392523" cy="6704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BFF2"/>
                </a:solidFill>
                <a:latin typeface="Helvetica" panose="020B0403020202020204" pitchFamily="34" charset="0"/>
              </a:rPr>
              <a:t>84.4</a:t>
            </a:r>
            <a:endParaRPr lang="en-US" sz="2400">
              <a:solidFill>
                <a:srgbClr val="00BFF2"/>
              </a:solidFill>
              <a:latin typeface="Helvetica" panose="020B0403020202020204" pitchFamily="34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3D10859-1925-925A-DBDF-AB3EF7E81358}"/>
              </a:ext>
            </a:extLst>
          </p:cNvPr>
          <p:cNvSpPr/>
          <p:nvPr/>
        </p:nvSpPr>
        <p:spPr>
          <a:xfrm>
            <a:off x="2395423" y="4872929"/>
            <a:ext cx="2392524" cy="67048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BFF2"/>
                </a:solidFill>
                <a:latin typeface="Helvetica" panose="020B0403020202020204" pitchFamily="34" charset="0"/>
              </a:rPr>
              <a:t>86.9</a:t>
            </a:r>
            <a:endParaRPr lang="en-US" sz="2400">
              <a:solidFill>
                <a:srgbClr val="FF0000"/>
              </a:solidFill>
              <a:latin typeface="Helvetica" panose="020B04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FFB4D3-E3E7-56E6-5C8C-CC1991F7EB30}"/>
              </a:ext>
            </a:extLst>
          </p:cNvPr>
          <p:cNvSpPr txBox="1"/>
          <p:nvPr/>
        </p:nvSpPr>
        <p:spPr>
          <a:xfrm>
            <a:off x="239545" y="4130930"/>
            <a:ext cx="2155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>
                <a:solidFill>
                  <a:srgbClr val="1B1464"/>
                </a:solidFill>
                <a:latin typeface="Helvetica" panose="020B0403020202020204" pitchFamily="34" charset="0"/>
              </a:rPr>
              <a:t>% of average game duration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7EA9A0-B56E-858D-3678-63B10C51BFFD}"/>
              </a:ext>
            </a:extLst>
          </p:cNvPr>
          <p:cNvSpPr txBox="1"/>
          <p:nvPr/>
        </p:nvSpPr>
        <p:spPr>
          <a:xfrm>
            <a:off x="2603420" y="4148812"/>
            <a:ext cx="1976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>
                <a:solidFill>
                  <a:srgbClr val="1B1464"/>
                </a:solidFill>
                <a:latin typeface="Helvetica" panose="020B0403020202020204" pitchFamily="34" charset="0"/>
              </a:rPr>
              <a:t>45%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216C71-52F8-8BDB-F7E5-5808D2D1BBA1}"/>
              </a:ext>
            </a:extLst>
          </p:cNvPr>
          <p:cNvSpPr txBox="1"/>
          <p:nvPr/>
        </p:nvSpPr>
        <p:spPr>
          <a:xfrm>
            <a:off x="6051996" y="4148812"/>
            <a:ext cx="1976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>
                <a:solidFill>
                  <a:srgbClr val="1B1464"/>
                </a:solidFill>
                <a:latin typeface="Helvetica" panose="020B0403020202020204" pitchFamily="34" charset="0"/>
              </a:rPr>
              <a:t>38%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1C1C75-82BC-248C-AB5E-EF108B84E428}"/>
              </a:ext>
            </a:extLst>
          </p:cNvPr>
          <p:cNvSpPr txBox="1"/>
          <p:nvPr/>
        </p:nvSpPr>
        <p:spPr>
          <a:xfrm>
            <a:off x="9401424" y="4148812"/>
            <a:ext cx="1976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>
                <a:solidFill>
                  <a:srgbClr val="1B1464"/>
                </a:solidFill>
                <a:latin typeface="Helvetica" panose="020B0403020202020204" pitchFamily="34" charset="0"/>
              </a:rPr>
              <a:t>37%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B3774A-178E-436F-1426-8F35BB594B44}"/>
              </a:ext>
            </a:extLst>
          </p:cNvPr>
          <p:cNvSpPr txBox="1"/>
          <p:nvPr/>
        </p:nvSpPr>
        <p:spPr>
          <a:xfrm>
            <a:off x="239545" y="5653903"/>
            <a:ext cx="21558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>
                <a:solidFill>
                  <a:srgbClr val="1B1464"/>
                </a:solidFill>
                <a:latin typeface="Helvetica" panose="020B0403020202020204" pitchFamily="34" charset="0"/>
              </a:rPr>
              <a:t>% of average game duration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478CBD-B18A-C097-447F-25E64CCD7B0E}"/>
              </a:ext>
            </a:extLst>
          </p:cNvPr>
          <p:cNvSpPr txBox="1"/>
          <p:nvPr/>
        </p:nvSpPr>
        <p:spPr>
          <a:xfrm>
            <a:off x="2603420" y="5671785"/>
            <a:ext cx="1976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>
                <a:solidFill>
                  <a:srgbClr val="1B1464"/>
                </a:solidFill>
                <a:latin typeface="Helvetica" panose="020B0403020202020204" pitchFamily="34" charset="0"/>
              </a:rPr>
              <a:t>47%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2758BB-6A67-5A17-F994-72F5C57BF58C}"/>
              </a:ext>
            </a:extLst>
          </p:cNvPr>
          <p:cNvSpPr txBox="1"/>
          <p:nvPr/>
        </p:nvSpPr>
        <p:spPr>
          <a:xfrm>
            <a:off x="6051996" y="5671785"/>
            <a:ext cx="1976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>
                <a:solidFill>
                  <a:srgbClr val="1B1464"/>
                </a:solidFill>
                <a:latin typeface="Helvetica" panose="020B0403020202020204" pitchFamily="34" charset="0"/>
              </a:rPr>
              <a:t>41%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CB16F8-1DE2-FA5A-F16D-9399C3268454}"/>
              </a:ext>
            </a:extLst>
          </p:cNvPr>
          <p:cNvSpPr txBox="1"/>
          <p:nvPr/>
        </p:nvSpPr>
        <p:spPr>
          <a:xfrm>
            <a:off x="9401424" y="5671785"/>
            <a:ext cx="1976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>
                <a:solidFill>
                  <a:srgbClr val="1B1464"/>
                </a:solidFill>
                <a:latin typeface="Helvetica" panose="020B0403020202020204" pitchFamily="34" charset="0"/>
              </a:rPr>
              <a:t>40%</a:t>
            </a:r>
          </a:p>
        </p:txBody>
      </p:sp>
    </p:spTree>
    <p:extLst>
      <p:ext uri="{BB962C8B-B14F-4D97-AF65-F5344CB8AC3E}">
        <p14:creationId xmlns:p14="http://schemas.microsoft.com/office/powerpoint/2010/main" val="3963451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B46C07-C3C9-142F-8978-D53698D252F7}"/>
              </a:ext>
            </a:extLst>
          </p:cNvPr>
          <p:cNvSpPr/>
          <p:nvPr/>
        </p:nvSpPr>
        <p:spPr>
          <a:xfrm>
            <a:off x="0" y="1765230"/>
            <a:ext cx="12191999" cy="51039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72530E-00B5-02E2-2367-D5FFE8D1F3A8}"/>
              </a:ext>
            </a:extLst>
          </p:cNvPr>
          <p:cNvSpPr/>
          <p:nvPr/>
        </p:nvSpPr>
        <p:spPr>
          <a:xfrm>
            <a:off x="51023" y="5464707"/>
            <a:ext cx="11260345" cy="559191"/>
          </a:xfrm>
          <a:prstGeom prst="rect">
            <a:avLst/>
          </a:prstGeom>
          <a:solidFill>
            <a:schemeClr val="bg1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D48CC8-EE90-6FDD-8B5F-BA6D08939AE1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97F8115-3C43-5A2B-C88E-1953D955DE71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628238" y="408182"/>
            <a:ext cx="113498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B1464"/>
                </a:solidFill>
                <a:latin typeface="Helvetica" pitchFamily="2" charset="0"/>
              </a:rPr>
              <a:t>Streaming viewership for Thursday Night Football is more likely to skew towards younger adults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2FCAA92B-CDC2-7B3B-9F7C-7830617F52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295773"/>
              </p:ext>
            </p:extLst>
          </p:nvPr>
        </p:nvGraphicFramePr>
        <p:xfrm>
          <a:off x="838576" y="2749987"/>
          <a:ext cx="5807544" cy="2593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1886">
                  <a:extLst>
                    <a:ext uri="{9D8B030D-6E8A-4147-A177-3AD203B41FA5}">
                      <a16:colId xmlns:a16="http://schemas.microsoft.com/office/drawing/2014/main" val="2169143916"/>
                    </a:ext>
                  </a:extLst>
                </a:gridCol>
                <a:gridCol w="1451886">
                  <a:extLst>
                    <a:ext uri="{9D8B030D-6E8A-4147-A177-3AD203B41FA5}">
                      <a16:colId xmlns:a16="http://schemas.microsoft.com/office/drawing/2014/main" val="1802205844"/>
                    </a:ext>
                  </a:extLst>
                </a:gridCol>
                <a:gridCol w="1451886">
                  <a:extLst>
                    <a:ext uri="{9D8B030D-6E8A-4147-A177-3AD203B41FA5}">
                      <a16:colId xmlns:a16="http://schemas.microsoft.com/office/drawing/2014/main" val="2580810783"/>
                    </a:ext>
                  </a:extLst>
                </a:gridCol>
                <a:gridCol w="1451886">
                  <a:extLst>
                    <a:ext uri="{9D8B030D-6E8A-4147-A177-3AD203B41FA5}">
                      <a16:colId xmlns:a16="http://schemas.microsoft.com/office/drawing/2014/main" val="1860965970"/>
                    </a:ext>
                  </a:extLst>
                </a:gridCol>
              </a:tblGrid>
              <a:tr h="747168">
                <a:tc>
                  <a:txBody>
                    <a:bodyPr/>
                    <a:lstStyle/>
                    <a:p>
                      <a:r>
                        <a:rPr lang="en-US" sz="2100">
                          <a:latin typeface="Helvetica" panose="020B0403020202020204" pitchFamily="34" charset="0"/>
                        </a:rPr>
                        <a:t>Demo</a:t>
                      </a: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>
                          <a:latin typeface="Helvetica" panose="020B0403020202020204" pitchFamily="34" charset="0"/>
                        </a:rPr>
                        <a:t>Amazon</a:t>
                      </a:r>
                      <a:r>
                        <a:rPr lang="en-US" sz="1400">
                          <a:latin typeface="Helvetica" panose="020B0403020202020204" pitchFamily="34" charset="0"/>
                        </a:rPr>
                        <a:t> </a:t>
                      </a:r>
                      <a:r>
                        <a:rPr lang="en-US" sz="1400" b="0">
                          <a:latin typeface="Helvetica" panose="020B0403020202020204" pitchFamily="34" charset="0"/>
                        </a:rPr>
                        <a:t>Thursday Night Football</a:t>
                      </a:r>
                    </a:p>
                  </a:txBody>
                  <a:tcPr marL="107623" marR="107623" marT="53812" marB="53812"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>
                          <a:latin typeface="Helvetica" panose="020B0403020202020204" pitchFamily="34" charset="0"/>
                        </a:rPr>
                        <a:t>NBC</a:t>
                      </a:r>
                      <a:br>
                        <a:rPr lang="en-US" sz="1400">
                          <a:latin typeface="Helvetica" panose="020B0403020202020204" pitchFamily="34" charset="0"/>
                        </a:rPr>
                      </a:br>
                      <a:r>
                        <a:rPr lang="en-US" sz="1400" b="0">
                          <a:latin typeface="Helvetica" panose="020B0403020202020204" pitchFamily="34" charset="0"/>
                        </a:rPr>
                        <a:t>Sunday Night Football</a:t>
                      </a:r>
                    </a:p>
                  </a:txBody>
                  <a:tcPr marL="107623" marR="107623" marT="53812" marB="53812"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>
                          <a:latin typeface="Helvetica" panose="020B0403020202020204" pitchFamily="34" charset="0"/>
                        </a:rPr>
                        <a:t>ESPN/ABC</a:t>
                      </a:r>
                      <a:br>
                        <a:rPr lang="en-US" sz="1600" u="sng">
                          <a:latin typeface="Helvetica" panose="020B0403020202020204" pitchFamily="34" charset="0"/>
                        </a:rPr>
                      </a:br>
                      <a:r>
                        <a:rPr lang="en-US" sz="1400" b="0">
                          <a:latin typeface="Helvetica" panose="020B0403020202020204" pitchFamily="34" charset="0"/>
                        </a:rPr>
                        <a:t>Monday Night Football</a:t>
                      </a:r>
                    </a:p>
                  </a:txBody>
                  <a:tcPr marL="107623" marR="107623" marT="53812" marB="53812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737125"/>
                  </a:ext>
                </a:extLst>
              </a:tr>
              <a:tr h="472329">
                <a:tc>
                  <a:txBody>
                    <a:bodyPr/>
                    <a:lstStyle/>
                    <a:p>
                      <a:r>
                        <a:rPr lang="en-US" sz="2100" b="1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P13-24</a:t>
                      </a: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 661</a:t>
                      </a:r>
                    </a:p>
                  </a:txBody>
                  <a:tcPr marL="107623" marR="107623" marT="53812" marB="538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 1,030</a:t>
                      </a:r>
                    </a:p>
                  </a:txBody>
                  <a:tcPr marL="107623" marR="107623" marT="53812" marB="538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766</a:t>
                      </a:r>
                    </a:p>
                  </a:txBody>
                  <a:tcPr marL="107623" marR="107623" marT="53812" marB="53812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4489145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r>
                        <a:rPr lang="en-US" sz="2100" b="1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P18-34</a:t>
                      </a: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 2,106</a:t>
                      </a:r>
                    </a:p>
                  </a:txBody>
                  <a:tcPr marL="107623" marR="107623" marT="53812" marB="538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2,384</a:t>
                      </a:r>
                    </a:p>
                  </a:txBody>
                  <a:tcPr marL="107623" marR="107623" marT="53812" marB="538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rgbClr val="FF0000"/>
                          </a:solidFill>
                          <a:latin typeface="Helvetica" panose="020B0403020202020204" pitchFamily="34" charset="0"/>
                        </a:rPr>
                        <a:t>  </a:t>
                      </a:r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2,015</a:t>
                      </a:r>
                    </a:p>
                  </a:txBody>
                  <a:tcPr marL="107623" marR="107623" marT="53812" marB="53812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1621102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100" b="1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P18-49</a:t>
                      </a: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 4,694</a:t>
                      </a:r>
                    </a:p>
                  </a:txBody>
                  <a:tcPr marL="107623" marR="107623" marT="53812" marB="538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 6,277</a:t>
                      </a:r>
                    </a:p>
                  </a:txBody>
                  <a:tcPr marL="107623" marR="107623" marT="53812" marB="538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rgbClr val="FF0000"/>
                          </a:solidFill>
                          <a:latin typeface="Helvetica" panose="020B0403020202020204" pitchFamily="34" charset="0"/>
                        </a:rPr>
                        <a:t>  </a:t>
                      </a:r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5,053</a:t>
                      </a:r>
                    </a:p>
                  </a:txBody>
                  <a:tcPr marL="107623" marR="107623" marT="53812" marB="53812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006159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r>
                        <a:rPr lang="en-US" sz="2100" b="1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P25-54</a:t>
                      </a: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 4,980</a:t>
                      </a:r>
                    </a:p>
                  </a:txBody>
                  <a:tcPr marL="107623" marR="107623" marT="53812" marB="53812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7,187</a:t>
                      </a:r>
                    </a:p>
                  </a:txBody>
                  <a:tcPr marL="107623" marR="107623" marT="53812" marB="53812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rgbClr val="FF0000"/>
                          </a:solidFill>
                          <a:latin typeface="Helvetica" panose="020B0403020202020204" pitchFamily="34" charset="0"/>
                        </a:rPr>
                        <a:t>  </a:t>
                      </a:r>
                      <a:r>
                        <a:rPr lang="en-US" sz="1800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5,726</a:t>
                      </a:r>
                    </a:p>
                  </a:txBody>
                  <a:tcPr marL="107623" marR="107623" marT="53812" marB="53812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696296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AAC47688-E961-42D4-3A89-E5ECEB504864}"/>
              </a:ext>
            </a:extLst>
          </p:cNvPr>
          <p:cNvSpPr/>
          <p:nvPr/>
        </p:nvSpPr>
        <p:spPr>
          <a:xfrm>
            <a:off x="2304908" y="2332000"/>
            <a:ext cx="4341212" cy="394059"/>
          </a:xfrm>
          <a:prstGeom prst="rect">
            <a:avLst/>
          </a:prstGeom>
          <a:solidFill>
            <a:schemeClr val="bg1"/>
          </a:solidFill>
          <a:ln w="28575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Average Minute Audience (000)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FB7BF7E-2BD4-5731-42AF-FC34A5DA45A6}"/>
              </a:ext>
            </a:extLst>
          </p:cNvPr>
          <p:cNvSpPr/>
          <p:nvPr/>
        </p:nvSpPr>
        <p:spPr>
          <a:xfrm>
            <a:off x="6934576" y="2332000"/>
            <a:ext cx="4376793" cy="394059"/>
          </a:xfrm>
          <a:prstGeom prst="rect">
            <a:avLst/>
          </a:prstGeom>
          <a:solidFill>
            <a:schemeClr val="bg1"/>
          </a:solidFill>
          <a:ln w="28575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Reach (000)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1DDA835-0870-92A0-2EAC-87A08B2D462E}"/>
              </a:ext>
            </a:extLst>
          </p:cNvPr>
          <p:cNvSpPr/>
          <p:nvPr/>
        </p:nvSpPr>
        <p:spPr>
          <a:xfrm>
            <a:off x="2309671" y="3467100"/>
            <a:ext cx="1423350" cy="1888414"/>
          </a:xfrm>
          <a:prstGeom prst="rect">
            <a:avLst/>
          </a:prstGeom>
          <a:noFill/>
          <a:ln w="28575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8E99EB6-4BDF-6667-6DD0-D9BB70E50485}"/>
              </a:ext>
            </a:extLst>
          </p:cNvPr>
          <p:cNvSpPr/>
          <p:nvPr/>
        </p:nvSpPr>
        <p:spPr>
          <a:xfrm>
            <a:off x="3763839" y="3467101"/>
            <a:ext cx="1423350" cy="1866868"/>
          </a:xfrm>
          <a:prstGeom prst="rect">
            <a:avLst/>
          </a:prstGeom>
          <a:noFill/>
          <a:ln w="28575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D6CAB15-F9FE-71BA-D05A-FC0CA37808A1}"/>
              </a:ext>
            </a:extLst>
          </p:cNvPr>
          <p:cNvSpPr/>
          <p:nvPr/>
        </p:nvSpPr>
        <p:spPr>
          <a:xfrm>
            <a:off x="5213244" y="3467101"/>
            <a:ext cx="1423350" cy="1866868"/>
          </a:xfrm>
          <a:prstGeom prst="rect">
            <a:avLst/>
          </a:prstGeom>
          <a:noFill/>
          <a:ln w="28575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7" name="Table 12">
            <a:extLst>
              <a:ext uri="{FF2B5EF4-FFF2-40B4-BE49-F238E27FC236}">
                <a16:creationId xmlns:a16="http://schemas.microsoft.com/office/drawing/2014/main" id="{2C8C4B35-02D4-3393-A366-90E6D4CE01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022784"/>
              </p:ext>
            </p:extLst>
          </p:nvPr>
        </p:nvGraphicFramePr>
        <p:xfrm>
          <a:off x="6934576" y="2749987"/>
          <a:ext cx="4376793" cy="2593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3746">
                  <a:extLst>
                    <a:ext uri="{9D8B030D-6E8A-4147-A177-3AD203B41FA5}">
                      <a16:colId xmlns:a16="http://schemas.microsoft.com/office/drawing/2014/main" val="1802205844"/>
                    </a:ext>
                  </a:extLst>
                </a:gridCol>
                <a:gridCol w="1442278">
                  <a:extLst>
                    <a:ext uri="{9D8B030D-6E8A-4147-A177-3AD203B41FA5}">
                      <a16:colId xmlns:a16="http://schemas.microsoft.com/office/drawing/2014/main" val="2580810783"/>
                    </a:ext>
                  </a:extLst>
                </a:gridCol>
                <a:gridCol w="1430769">
                  <a:extLst>
                    <a:ext uri="{9D8B030D-6E8A-4147-A177-3AD203B41FA5}">
                      <a16:colId xmlns:a16="http://schemas.microsoft.com/office/drawing/2014/main" val="1860965970"/>
                    </a:ext>
                  </a:extLst>
                </a:gridCol>
              </a:tblGrid>
              <a:tr h="747168">
                <a:tc>
                  <a:txBody>
                    <a:bodyPr/>
                    <a:lstStyle/>
                    <a:p>
                      <a:pPr algn="ctr"/>
                      <a:r>
                        <a:rPr lang="en-US" sz="1600" u="sng">
                          <a:latin typeface="Helvetica" panose="020B0403020202020204" pitchFamily="34" charset="0"/>
                        </a:rPr>
                        <a:t>Amazon</a:t>
                      </a:r>
                      <a:r>
                        <a:rPr lang="en-US" sz="1400">
                          <a:latin typeface="Helvetica" panose="020B0403020202020204" pitchFamily="34" charset="0"/>
                        </a:rPr>
                        <a:t> </a:t>
                      </a:r>
                      <a:r>
                        <a:rPr lang="en-US" sz="1400" b="0">
                          <a:latin typeface="Helvetica" panose="020B0403020202020204" pitchFamily="34" charset="0"/>
                        </a:rPr>
                        <a:t>Thursday Night Football</a:t>
                      </a: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3C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>
                          <a:latin typeface="Helvetica" panose="020B0403020202020204" pitchFamily="34" charset="0"/>
                        </a:rPr>
                        <a:t>NBC</a:t>
                      </a:r>
                      <a:br>
                        <a:rPr lang="en-US" sz="1400">
                          <a:latin typeface="Helvetica" panose="020B0403020202020204" pitchFamily="34" charset="0"/>
                        </a:rPr>
                      </a:br>
                      <a:r>
                        <a:rPr lang="en-US" sz="1400" b="0">
                          <a:latin typeface="Helvetica" panose="020B0403020202020204" pitchFamily="34" charset="0"/>
                        </a:rPr>
                        <a:t>Sunday Night Football</a:t>
                      </a:r>
                    </a:p>
                  </a:txBody>
                  <a:tcPr marL="107623" marR="107623" marT="53812" marB="53812" anchor="ctr">
                    <a:lnT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3C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>
                          <a:latin typeface="Helvetica" panose="020B0403020202020204" pitchFamily="34" charset="0"/>
                        </a:rPr>
                        <a:t>ESPN/ABC</a:t>
                      </a:r>
                      <a:br>
                        <a:rPr lang="en-US" sz="1600" u="sng">
                          <a:latin typeface="Helvetica" panose="020B0403020202020204" pitchFamily="34" charset="0"/>
                        </a:rPr>
                      </a:br>
                      <a:r>
                        <a:rPr lang="en-US" sz="1400" b="0">
                          <a:latin typeface="Helvetica" panose="020B0403020202020204" pitchFamily="34" charset="0"/>
                        </a:rPr>
                        <a:t>Monday Night Football</a:t>
                      </a:r>
                    </a:p>
                  </a:txBody>
                  <a:tcPr marL="107623" marR="107623" marT="53812" marB="53812" anchor="ctr">
                    <a:lnR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3C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737125"/>
                  </a:ext>
                </a:extLst>
              </a:tr>
              <a:tr h="481854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rgbClr val="ED3C8D"/>
                          </a:solidFill>
                          <a:latin typeface="Helvetica" panose="020B0403020202020204" pitchFamily="34" charset="0"/>
                        </a:rPr>
                        <a:t> 1,105</a:t>
                      </a: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rgbClr val="ED3C8D"/>
                          </a:solidFill>
                          <a:latin typeface="Helvetica" panose="020B0403020202020204" pitchFamily="34" charset="0"/>
                        </a:rPr>
                        <a:t> 1,942</a:t>
                      </a:r>
                    </a:p>
                  </a:txBody>
                  <a:tcPr marL="107623" marR="107623" marT="53812" marB="53812" anchor="ctr">
                    <a:lnT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rgbClr val="ED3C8D"/>
                          </a:solidFill>
                          <a:latin typeface="Helvetica" panose="020B0403020202020204" pitchFamily="34" charset="0"/>
                        </a:rPr>
                        <a:t>  1,492 </a:t>
                      </a:r>
                    </a:p>
                  </a:txBody>
                  <a:tcPr marL="107623" marR="107623" marT="53812" marB="53812" anchor="ctr">
                    <a:lnR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344891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rgbClr val="ED3C8D"/>
                          </a:solidFill>
                          <a:latin typeface="Helvetica" panose="020B0403020202020204" pitchFamily="34" charset="0"/>
                        </a:rPr>
                        <a:t> 2,964</a:t>
                      </a: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rgbClr val="ED3C8D"/>
                          </a:solidFill>
                          <a:latin typeface="Helvetica" panose="020B0403020202020204" pitchFamily="34" charset="0"/>
                        </a:rPr>
                        <a:t> 4,115</a:t>
                      </a:r>
                    </a:p>
                  </a:txBody>
                  <a:tcPr marL="107623" marR="107623" marT="53812" marB="538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rgbClr val="ED3C8D"/>
                          </a:solidFill>
                          <a:latin typeface="Helvetica" panose="020B0403020202020204" pitchFamily="34" charset="0"/>
                        </a:rPr>
                        <a:t>  3,630 </a:t>
                      </a:r>
                    </a:p>
                  </a:txBody>
                  <a:tcPr marL="107623" marR="107623" marT="53812" marB="53812" anchor="ctr">
                    <a:lnR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16211028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rgbClr val="ED3C8D"/>
                          </a:solidFill>
                          <a:latin typeface="Helvetica" panose="020B0403020202020204" pitchFamily="34" charset="0"/>
                        </a:rPr>
                        <a:t> 7,229</a:t>
                      </a: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rgbClr val="ED3C8D"/>
                          </a:solidFill>
                          <a:latin typeface="Helvetica" panose="020B0403020202020204" pitchFamily="34" charset="0"/>
                        </a:rPr>
                        <a:t> 12,035</a:t>
                      </a:r>
                    </a:p>
                  </a:txBody>
                  <a:tcPr marL="107623" marR="107623" marT="53812" marB="538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rgbClr val="ED3C8D"/>
                          </a:solidFill>
                          <a:latin typeface="Helvetica" panose="020B0403020202020204" pitchFamily="34" charset="0"/>
                        </a:rPr>
                        <a:t>  9,967 </a:t>
                      </a:r>
                    </a:p>
                  </a:txBody>
                  <a:tcPr marL="107623" marR="107623" marT="53812" marB="53812" anchor="ctr">
                    <a:lnR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006159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rgbClr val="ED3C8D"/>
                          </a:solidFill>
                          <a:latin typeface="Helvetica" panose="020B0403020202020204" pitchFamily="34" charset="0"/>
                        </a:rPr>
                        <a:t> 7,988</a:t>
                      </a: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rgbClr val="ED3C8D"/>
                          </a:solidFill>
                          <a:latin typeface="Helvetica" panose="020B0403020202020204" pitchFamily="34" charset="0"/>
                        </a:rPr>
                        <a:t> 14,494</a:t>
                      </a:r>
                    </a:p>
                  </a:txBody>
                  <a:tcPr marL="107623" marR="107623" marT="53812" marB="53812" anchor="ctr">
                    <a:lnB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>
                          <a:solidFill>
                            <a:srgbClr val="ED3C8D"/>
                          </a:solidFill>
                          <a:latin typeface="Helvetica" panose="020B0403020202020204" pitchFamily="34" charset="0"/>
                        </a:rPr>
                        <a:t> 11,747</a:t>
                      </a:r>
                    </a:p>
                  </a:txBody>
                  <a:tcPr marL="107623" marR="107623" marT="53812" marB="53812" anchor="ctr">
                    <a:lnR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696296"/>
                  </a:ext>
                </a:extLst>
              </a:tr>
            </a:tbl>
          </a:graphicData>
        </a:graphic>
      </p:graphicFrame>
      <p:sp>
        <p:nvSpPr>
          <p:cNvPr id="38" name="Rectangle 37">
            <a:extLst>
              <a:ext uri="{FF2B5EF4-FFF2-40B4-BE49-F238E27FC236}">
                <a16:creationId xmlns:a16="http://schemas.microsoft.com/office/drawing/2014/main" id="{CFA59D72-853A-CFB4-46A5-2279CF024E56}"/>
              </a:ext>
            </a:extLst>
          </p:cNvPr>
          <p:cNvSpPr/>
          <p:nvPr/>
        </p:nvSpPr>
        <p:spPr>
          <a:xfrm>
            <a:off x="837750" y="2737610"/>
            <a:ext cx="5807544" cy="2617904"/>
          </a:xfrm>
          <a:prstGeom prst="rect">
            <a:avLst/>
          </a:prstGeom>
          <a:noFill/>
          <a:ln w="28575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F61B9B8-D50A-D890-079E-698B5BFBE281}"/>
              </a:ext>
            </a:extLst>
          </p:cNvPr>
          <p:cNvSpPr/>
          <p:nvPr/>
        </p:nvSpPr>
        <p:spPr>
          <a:xfrm>
            <a:off x="6948757" y="3533776"/>
            <a:ext cx="1481966" cy="1809750"/>
          </a:xfrm>
          <a:prstGeom prst="rect">
            <a:avLst/>
          </a:prstGeom>
          <a:noFill/>
          <a:ln w="28575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965ECAE-22C6-041D-B94F-352DE6A027ED}"/>
              </a:ext>
            </a:extLst>
          </p:cNvPr>
          <p:cNvSpPr/>
          <p:nvPr/>
        </p:nvSpPr>
        <p:spPr>
          <a:xfrm>
            <a:off x="8439102" y="3533776"/>
            <a:ext cx="1415577" cy="1809750"/>
          </a:xfrm>
          <a:prstGeom prst="rect">
            <a:avLst/>
          </a:prstGeom>
          <a:noFill/>
          <a:ln w="28575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8F62668-879B-6E25-D4CF-7295C43F02F9}"/>
              </a:ext>
            </a:extLst>
          </p:cNvPr>
          <p:cNvSpPr/>
          <p:nvPr/>
        </p:nvSpPr>
        <p:spPr>
          <a:xfrm>
            <a:off x="9882328" y="3533776"/>
            <a:ext cx="1415577" cy="1809750"/>
          </a:xfrm>
          <a:prstGeom prst="rect">
            <a:avLst/>
          </a:prstGeom>
          <a:noFill/>
          <a:ln w="28575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D1A86CB6-BF99-8783-590C-97186DC8DA10}"/>
              </a:ext>
            </a:extLst>
          </p:cNvPr>
          <p:cNvSpPr/>
          <p:nvPr/>
        </p:nvSpPr>
        <p:spPr>
          <a:xfrm>
            <a:off x="6933749" y="2761975"/>
            <a:ext cx="4377619" cy="2593538"/>
          </a:xfrm>
          <a:prstGeom prst="rect">
            <a:avLst/>
          </a:prstGeom>
          <a:noFill/>
          <a:ln w="28575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46190C-5926-8964-8BC2-0820E6A3A038}"/>
              </a:ext>
            </a:extLst>
          </p:cNvPr>
          <p:cNvSpPr txBox="1"/>
          <p:nvPr/>
        </p:nvSpPr>
        <p:spPr>
          <a:xfrm>
            <a:off x="0" y="1785133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Weekly Averages - 2022 NFL Night Games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Comparable Weeks (NFL Weeks 2-11 &amp; 13-17)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FCBD68-70E8-E459-82CB-07BD40D32A84}"/>
              </a:ext>
            </a:extLst>
          </p:cNvPr>
          <p:cNvSpPr txBox="1"/>
          <p:nvPr/>
        </p:nvSpPr>
        <p:spPr>
          <a:xfrm>
            <a:off x="465350" y="6016961"/>
            <a:ext cx="11675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Npower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PowerPlay Program Report and R&amp;F Program Report, </a:t>
            </a:r>
            <a:r>
              <a:rPr lang="en-US" sz="7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Thursday Night Football (Amazon (incl. local broadcast for in-game markets only)), Sunday Night Football (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NBC,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Universo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) and Monday Night Football (ESPN, ESPN2, ESPN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Deportes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ABC) excludes pre- &amp; post-game shows,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Live+SD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P2+.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NBC, </a:t>
            </a:r>
            <a:r>
              <a:rPr kumimoji="0" lang="en-US" sz="7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Universo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ESPN, ESPN2, ESPN </a:t>
            </a:r>
            <a:r>
              <a:rPr kumimoji="0" lang="en-US" sz="7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Deportes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and ABC reflects linear TV audience only and does not include audiences gained from their digital / app streaming.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15 comparable games reflect all weeks that have Amazon Thursday Night Football broadcasts across NFL weeks: 2-11 &amp; 13-17 (excludes Thanksgiving weekend). </a:t>
            </a:r>
            <a:r>
              <a:rPr kumimoji="0" lang="en-US" sz="7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NBC Sunday Night Football includes </a:t>
            </a:r>
            <a:r>
              <a:rPr kumimoji="0" lang="en-US" sz="70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Universo</a:t>
            </a:r>
            <a:r>
              <a:rPr kumimoji="0" lang="en-US" sz="7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simulcast viewership.</a:t>
            </a:r>
            <a:r>
              <a:rPr kumimoji="0" lang="en-US" sz="7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ESPN Monday Night Football includes ESPN2 and ESPN Deportes simulcast viewership. Note: ESPN MNF data also includes ABC data when shown on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both ESPN &amp; ABC </a:t>
            </a:r>
            <a:r>
              <a:rPr lang="en-US" sz="7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weeks 3,15 and 17) and reflects only ABC for week 2 (9/19/22) due to a staggered doubleheader that night when each game partially overlapped each other.</a:t>
            </a:r>
            <a:r>
              <a:rPr kumimoji="0" lang="en-US" sz="7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See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appendix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for schedule and single game details.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6CC690-F201-A54E-9AD7-7754A26A7D9D}"/>
              </a:ext>
            </a:extLst>
          </p:cNvPr>
          <p:cNvSpPr txBox="1"/>
          <p:nvPr/>
        </p:nvSpPr>
        <p:spPr>
          <a:xfrm>
            <a:off x="-1" y="5500679"/>
            <a:ext cx="2304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rgbClr val="1B1464"/>
                </a:solidFill>
                <a:latin typeface="Helvetica" panose="020B0403020202020204" pitchFamily="34" charset="0"/>
              </a:rPr>
              <a:t>P18-34 comp % </a:t>
            </a:r>
            <a:br>
              <a:rPr lang="en-US" sz="1400">
                <a:solidFill>
                  <a:srgbClr val="1B1464"/>
                </a:solidFill>
                <a:latin typeface="Helvetica" panose="020B0403020202020204" pitchFamily="34" charset="0"/>
              </a:rPr>
            </a:br>
            <a:r>
              <a:rPr lang="en-US" sz="1400">
                <a:solidFill>
                  <a:srgbClr val="1B1464"/>
                </a:solidFill>
                <a:latin typeface="Helvetica" panose="020B0403020202020204" pitchFamily="34" charset="0"/>
              </a:rPr>
              <a:t>of total audience / reach: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AC26B6-3958-E74D-76E8-5BC15A946E9A}"/>
              </a:ext>
            </a:extLst>
          </p:cNvPr>
          <p:cNvSpPr txBox="1"/>
          <p:nvPr/>
        </p:nvSpPr>
        <p:spPr>
          <a:xfrm>
            <a:off x="2761329" y="5590202"/>
            <a:ext cx="971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1B1464"/>
                </a:solidFill>
                <a:latin typeface="Helvetica" panose="020B0403020202020204" pitchFamily="34" charset="0"/>
              </a:rPr>
              <a:t>22%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0CF082-2164-4F19-AC79-1FFB3F07492B}"/>
              </a:ext>
            </a:extLst>
          </p:cNvPr>
          <p:cNvSpPr txBox="1"/>
          <p:nvPr/>
        </p:nvSpPr>
        <p:spPr>
          <a:xfrm>
            <a:off x="4189442" y="5590202"/>
            <a:ext cx="971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1B1464"/>
                </a:solidFill>
                <a:latin typeface="Helvetica" panose="020B0403020202020204" pitchFamily="34" charset="0"/>
              </a:rPr>
              <a:t>14%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D3C8CE-37BD-AFFD-E770-0A3D15D9E657}"/>
              </a:ext>
            </a:extLst>
          </p:cNvPr>
          <p:cNvSpPr txBox="1"/>
          <p:nvPr/>
        </p:nvSpPr>
        <p:spPr>
          <a:xfrm>
            <a:off x="5562705" y="5590202"/>
            <a:ext cx="971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1B1464"/>
                </a:solidFill>
                <a:latin typeface="Helvetica" panose="020B0403020202020204" pitchFamily="34" charset="0"/>
              </a:rPr>
              <a:t>15%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245E0B9-9CC9-237A-3377-D01B85711317}"/>
              </a:ext>
            </a:extLst>
          </p:cNvPr>
          <p:cNvSpPr txBox="1"/>
          <p:nvPr/>
        </p:nvSpPr>
        <p:spPr>
          <a:xfrm>
            <a:off x="7476664" y="5590202"/>
            <a:ext cx="971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1B1464"/>
                </a:solidFill>
                <a:latin typeface="Helvetica" panose="020B0403020202020204" pitchFamily="34" charset="0"/>
              </a:rPr>
              <a:t>18%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7424BE-F018-718A-9239-3F86E394EF31}"/>
              </a:ext>
            </a:extLst>
          </p:cNvPr>
          <p:cNvSpPr txBox="1"/>
          <p:nvPr/>
        </p:nvSpPr>
        <p:spPr>
          <a:xfrm>
            <a:off x="8904777" y="5590202"/>
            <a:ext cx="971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1B1464"/>
                </a:solidFill>
                <a:latin typeface="Helvetica" panose="020B0403020202020204" pitchFamily="34" charset="0"/>
              </a:rPr>
              <a:t>10%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30A2E6-50D8-5849-4F09-D4EF6BFF4A0B}"/>
              </a:ext>
            </a:extLst>
          </p:cNvPr>
          <p:cNvSpPr txBox="1"/>
          <p:nvPr/>
        </p:nvSpPr>
        <p:spPr>
          <a:xfrm>
            <a:off x="10278040" y="5590202"/>
            <a:ext cx="971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1B1464"/>
                </a:solidFill>
                <a:latin typeface="Helvetica" panose="020B0403020202020204" pitchFamily="34" charset="0"/>
              </a:rPr>
              <a:t>12%</a:t>
            </a:r>
          </a:p>
        </p:txBody>
      </p:sp>
    </p:spTree>
    <p:extLst>
      <p:ext uri="{BB962C8B-B14F-4D97-AF65-F5344CB8AC3E}">
        <p14:creationId xmlns:p14="http://schemas.microsoft.com/office/powerpoint/2010/main" val="2525893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176">
            <a:extLst>
              <a:ext uri="{FF2B5EF4-FFF2-40B4-BE49-F238E27FC236}">
                <a16:creationId xmlns:a16="http://schemas.microsoft.com/office/drawing/2014/main" id="{045958C9-2A1E-74F5-8619-03C7DC46F49C}"/>
              </a:ext>
            </a:extLst>
          </p:cNvPr>
          <p:cNvSpPr/>
          <p:nvPr/>
        </p:nvSpPr>
        <p:spPr>
          <a:xfrm>
            <a:off x="0" y="1765230"/>
            <a:ext cx="12191999" cy="51039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D48CC8-EE90-6FDD-8B5F-BA6D08939AE1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97F8115-3C43-5A2B-C88E-1953D955DE71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623074" y="441443"/>
            <a:ext cx="1151790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Linear TV networks deliver many more viewers to their Spanish language coverage of Sunday Night &amp; Monday Night Football games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3155ED-F887-63D3-8069-77EC783969FF}"/>
              </a:ext>
            </a:extLst>
          </p:cNvPr>
          <p:cNvSpPr txBox="1"/>
          <p:nvPr/>
        </p:nvSpPr>
        <p:spPr>
          <a:xfrm>
            <a:off x="0" y="1934917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Average Weekly Reach on Spanish Language Channels – 2022 NFL Night Games</a:t>
            </a:r>
            <a:b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Comparable Weeks (NFL Weeks 2-11 &amp; 13-17)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7D57775-6D27-408F-91A8-034168451299}"/>
              </a:ext>
            </a:extLst>
          </p:cNvPr>
          <p:cNvSpPr txBox="1"/>
          <p:nvPr/>
        </p:nvSpPr>
        <p:spPr>
          <a:xfrm>
            <a:off x="558925" y="4625876"/>
            <a:ext cx="1708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P2+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17CD22-4A97-507C-3661-A8467E32B223}"/>
              </a:ext>
            </a:extLst>
          </p:cNvPr>
          <p:cNvSpPr txBox="1"/>
          <p:nvPr/>
        </p:nvSpPr>
        <p:spPr>
          <a:xfrm>
            <a:off x="472837" y="6198888"/>
            <a:ext cx="116756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NPower R&amp;F Program Report, Sunday Night Football (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Universo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), Monday Night Football (ESPN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Deportes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) and Thursday Night Football (Amazon Spanish), excludes pre- &amp; post-game shows, Live+SD, P2+. </a:t>
            </a:r>
            <a:r>
              <a:rPr kumimoji="0" lang="en-US" sz="7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Universo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and ESPN </a:t>
            </a:r>
            <a:r>
              <a:rPr kumimoji="0" lang="en-US" sz="7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Deportes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linear TV audience only and does not include audiences gained from their digital / app streaming.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15 comparable games reflect all weeks that have Amazon Thursday Night Football broadcasts across NFL weeks: 2-11 &amp; 13-17 (excludes Thanksgiving weekend). 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3" name="Picture 8" descr="NFL 2022 - WILD CARD Schedule | NFL.com">
            <a:extLst>
              <a:ext uri="{FF2B5EF4-FFF2-40B4-BE49-F238E27FC236}">
                <a16:creationId xmlns:a16="http://schemas.microsoft.com/office/drawing/2014/main" id="{6919BCAB-0B10-0366-6815-E893129ADE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07783" y="2834787"/>
            <a:ext cx="1106095" cy="93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NFL Monday Night Football Schedule on ESPN | NFL.com">
            <a:extLst>
              <a:ext uri="{FF2B5EF4-FFF2-40B4-BE49-F238E27FC236}">
                <a16:creationId xmlns:a16="http://schemas.microsoft.com/office/drawing/2014/main" id="{A1B96C82-1F6D-04D1-1263-6A955CB3BC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26" t="1688" r="11826" b="-1688"/>
          <a:stretch/>
        </p:blipFill>
        <p:spPr bwMode="auto">
          <a:xfrm>
            <a:off x="9529255" y="2761733"/>
            <a:ext cx="1106095" cy="96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NFL 2022 - WILD CARD Schedule | NFL.com">
            <a:extLst>
              <a:ext uri="{FF2B5EF4-FFF2-40B4-BE49-F238E27FC236}">
                <a16:creationId xmlns:a16="http://schemas.microsoft.com/office/drawing/2014/main" id="{234B75F7-0357-FA7C-C997-3FE394321F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86682" y="2803562"/>
            <a:ext cx="1311796" cy="81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0FBD63E-7A18-2E24-5019-B9F2D4AE2E48}"/>
              </a:ext>
            </a:extLst>
          </p:cNvPr>
          <p:cNvSpPr/>
          <p:nvPr/>
        </p:nvSpPr>
        <p:spPr>
          <a:xfrm>
            <a:off x="5377332" y="4430641"/>
            <a:ext cx="2730497" cy="8979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183.6K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0AF2D48-DA78-36FC-0584-BE8622B731AD}"/>
              </a:ext>
            </a:extLst>
          </p:cNvPr>
          <p:cNvSpPr/>
          <p:nvPr/>
        </p:nvSpPr>
        <p:spPr>
          <a:xfrm>
            <a:off x="8717054" y="4430641"/>
            <a:ext cx="2730497" cy="8979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225.1K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89D55B2-75F8-CEC9-09FC-CF5012E3FD7C}"/>
              </a:ext>
            </a:extLst>
          </p:cNvPr>
          <p:cNvSpPr/>
          <p:nvPr/>
        </p:nvSpPr>
        <p:spPr>
          <a:xfrm>
            <a:off x="2195582" y="4430641"/>
            <a:ext cx="2730496" cy="89798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41.2K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1BE864-592A-9527-556C-F011A806B1CA}"/>
              </a:ext>
            </a:extLst>
          </p:cNvPr>
          <p:cNvSpPr txBox="1"/>
          <p:nvPr/>
        </p:nvSpPr>
        <p:spPr>
          <a:xfrm>
            <a:off x="2195582" y="3823393"/>
            <a:ext cx="2730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(Amazon in Spanish)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BCA347-39E1-44A4-EBB0-6ACD37E81092}"/>
              </a:ext>
            </a:extLst>
          </p:cNvPr>
          <p:cNvSpPr txBox="1"/>
          <p:nvPr/>
        </p:nvSpPr>
        <p:spPr>
          <a:xfrm>
            <a:off x="8717054" y="3780505"/>
            <a:ext cx="2730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(ESPN </a:t>
            </a:r>
            <a:r>
              <a:rPr kumimoji="0" lang="en-US" sz="1400" i="0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Deportes</a:t>
            </a:r>
            <a:r>
              <a:rPr kumimoji="0" lang="en-US" sz="140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464693-0864-0D53-2710-41E7ADB2DD64}"/>
              </a:ext>
            </a:extLst>
          </p:cNvPr>
          <p:cNvSpPr txBox="1"/>
          <p:nvPr/>
        </p:nvSpPr>
        <p:spPr>
          <a:xfrm>
            <a:off x="5377332" y="3804703"/>
            <a:ext cx="27304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(</a:t>
            </a:r>
            <a:r>
              <a:rPr kumimoji="0" lang="en-US" sz="1400" i="0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Universo</a:t>
            </a:r>
            <a:r>
              <a:rPr kumimoji="0" lang="en-US" sz="140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71577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A6D99E-7211-4A61-8E41-8586BC7724A2}"/>
              </a:ext>
            </a:extLst>
          </p:cNvPr>
          <p:cNvSpPr/>
          <p:nvPr/>
        </p:nvSpPr>
        <p:spPr>
          <a:xfrm>
            <a:off x="-19878" y="-1"/>
            <a:ext cx="5587439" cy="6869151"/>
          </a:xfrm>
          <a:prstGeom prst="rect">
            <a:avLst/>
          </a:prstGeom>
          <a:solidFill>
            <a:srgbClr val="1B146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Adults over 50 account for 36% of the total population and nearly 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half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 of all adults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D88B66-E87E-424D-8CCE-314107D81A14}"/>
              </a:ext>
            </a:extLst>
          </p:cNvPr>
          <p:cNvSpPr txBox="1"/>
          <p:nvPr/>
        </p:nvSpPr>
        <p:spPr>
          <a:xfrm>
            <a:off x="291748" y="2351782"/>
            <a:ext cx="389395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58317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+mn-cs"/>
              </a:rPr>
              <a:t>Key Implications for Marketers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5B641F-1744-45AC-B343-CA9AA9737A1D}"/>
              </a:ext>
            </a:extLst>
          </p:cNvPr>
          <p:cNvSpPr/>
          <p:nvPr/>
        </p:nvSpPr>
        <p:spPr>
          <a:xfrm>
            <a:off x="5797346" y="1628507"/>
            <a:ext cx="6002305" cy="40318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Streaming exclusivity of sports doesn’t drive nearly the total audience of TV networks which utilize their cross-platform access points including broadcast TV, cable TV and streaming</a:t>
            </a: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2" charset="0"/>
              <a:ea typeface="+mn-ea"/>
              <a:cs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2" charset="0"/>
              <a:ea typeface="+mn-ea"/>
              <a:cs typeface="Helvetica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Helvetica" panose="020B0604020202020204" pitchFamily="34" charset="0"/>
              </a:rPr>
              <a:t>A holistic video approach to sports is advantageous due the benefits that can be provided by each platform</a:t>
            </a:r>
          </a:p>
          <a:p>
            <a:pPr marL="742950" lvl="1" indent="-285750">
              <a:buBlip>
                <a:blip r:embed="rId3"/>
              </a:buBlip>
              <a:defRPr/>
            </a:pP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Multiscreen TV that encompasses linear TV and streaming typically delivers higher reach, a larger total audience and multicultural demos in greater numbers</a:t>
            </a:r>
          </a:p>
          <a:p>
            <a:pPr marL="742950" lvl="1" indent="-285750">
              <a:buBlip>
                <a:blip r:embed="rId3"/>
              </a:buBlip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2" charset="0"/>
              <a:ea typeface="+mn-ea"/>
              <a:cs typeface="Helvetica" panose="020B0604020202020204" pitchFamily="34" charset="0"/>
            </a:endParaRPr>
          </a:p>
          <a:p>
            <a:pPr marL="742950" lvl="1" indent="-285750">
              <a:buBlip>
                <a:blip r:embed="rId3"/>
              </a:buBlip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Helvetica" panose="020B0604020202020204" pitchFamily="34" charset="0"/>
              </a:rPr>
              <a:t>Streaming</a:t>
            </a: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  <a:cs typeface="Helvetica" panose="020B0604020202020204" pitchFamily="34" charset="0"/>
              </a:rPr>
              <a:t> exclusivity can deliver a higher engaged audience within an ‘in-app’ TV experience and skew towards younger demos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2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2B5ADB-CA83-4815-AF08-981DA7C6E7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6A8B01-3146-401A-A509-34450047979B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39D54A-9E72-421F-B5B7-0850709C8E6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732019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2812D1-C2E7-6145-8C2A-95A25EFCD80C}"/>
              </a:ext>
            </a:extLst>
          </p:cNvPr>
          <p:cNvSpPr/>
          <p:nvPr/>
        </p:nvSpPr>
        <p:spPr>
          <a:xfrm>
            <a:off x="-14514" y="0"/>
            <a:ext cx="6096000" cy="6868510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E4FB1F-CFCC-42D2-9A77-4D418120F0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8667" y="523"/>
            <a:ext cx="2441814" cy="142186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270E214D-E292-45CE-8EFE-BEC233FDFD71}"/>
              </a:ext>
            </a:extLst>
          </p:cNvPr>
          <p:cNvSpPr/>
          <p:nvPr/>
        </p:nvSpPr>
        <p:spPr>
          <a:xfrm>
            <a:off x="289383" y="220694"/>
            <a:ext cx="4953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Creators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1A29F5-BE8C-FFD6-A968-B92801692F7D}"/>
              </a:ext>
            </a:extLst>
          </p:cNvPr>
          <p:cNvSpPr txBox="1"/>
          <p:nvPr/>
        </p:nvSpPr>
        <p:spPr>
          <a:xfrm>
            <a:off x="289384" y="3980370"/>
            <a:ext cx="5287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We believe in modern TV measurement.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E6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Let us be your guide. 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isit the VAB’s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Measurement Resource Center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get clear answers to questions our industry is asking about TV measurement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A38D30-4B10-C2D2-A361-4A0EB0FBF7C7}"/>
              </a:ext>
            </a:extLst>
          </p:cNvPr>
          <p:cNvSpPr/>
          <p:nvPr/>
        </p:nvSpPr>
        <p:spPr>
          <a:xfrm>
            <a:off x="289383" y="2523629"/>
            <a:ext cx="5637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Discover more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Looking for more data, insights and takeaways? Check out this related VAB content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26394A7-3D6B-1B95-4A69-F78A74EDC1A8}"/>
              </a:ext>
            </a:extLst>
          </p:cNvPr>
          <p:cNvSpPr/>
          <p:nvPr/>
        </p:nvSpPr>
        <p:spPr>
          <a:xfrm>
            <a:off x="6110516" y="6057144"/>
            <a:ext cx="6059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Members, brand marketers and agencies get free and immediate</a:t>
            </a:r>
            <a:b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access to VAB’s content library. Get access at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4"/>
              </a:rPr>
              <a:t>theVAB.com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0505B1-1A4C-7E8D-8A6E-B64C025A73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4466F9D-825B-002B-1C1F-766B6F96709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C2DD39-D24A-50A1-3F63-B8021221A11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90D7A88-562D-7CF3-B7B9-2E324CE687EF}"/>
              </a:ext>
            </a:extLst>
          </p:cNvPr>
          <p:cNvGrpSpPr/>
          <p:nvPr/>
        </p:nvGrpSpPr>
        <p:grpSpPr>
          <a:xfrm>
            <a:off x="2531137" y="714984"/>
            <a:ext cx="1880099" cy="744993"/>
            <a:chOff x="198561" y="542425"/>
            <a:chExt cx="1453627" cy="74499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B62E101-EF35-BCEC-16E6-E6D98C51B89B}"/>
                </a:ext>
              </a:extLst>
            </p:cNvPr>
            <p:cNvSpPr txBox="1"/>
            <p:nvPr/>
          </p:nvSpPr>
          <p:spPr>
            <a:xfrm>
              <a:off x="198561" y="542425"/>
              <a:ext cx="118250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Reed Kiely</a:t>
              </a:r>
              <a:endPara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3E2533A-0A84-8373-660A-F96CC5B65F70}"/>
                </a:ext>
              </a:extLst>
            </p:cNvPr>
            <p:cNvSpPr txBox="1"/>
            <p:nvPr/>
          </p:nvSpPr>
          <p:spPr>
            <a:xfrm>
              <a:off x="198562" y="856531"/>
              <a:ext cx="14536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Associate Insights Director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reedk@thevab.com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D972369-A46E-BFF5-5CC7-330AF5DF00B0}"/>
              </a:ext>
            </a:extLst>
          </p:cNvPr>
          <p:cNvGrpSpPr/>
          <p:nvPr/>
        </p:nvGrpSpPr>
        <p:grpSpPr>
          <a:xfrm>
            <a:off x="196733" y="721481"/>
            <a:ext cx="2433585" cy="744993"/>
            <a:chOff x="2529807" y="542425"/>
            <a:chExt cx="1962494" cy="744993"/>
          </a:xfrm>
        </p:grpSpPr>
        <p:sp>
          <p:nvSpPr>
            <p:cNvPr id="39" name="TextBox 38">
              <a:hlinkClick r:id="rId6"/>
              <a:extLst>
                <a:ext uri="{FF2B5EF4-FFF2-40B4-BE49-F238E27FC236}">
                  <a16:creationId xmlns:a16="http://schemas.microsoft.com/office/drawing/2014/main" id="{22EB1D07-C3F3-327E-DA8E-39B9F3846CF3}"/>
                </a:ext>
              </a:extLst>
            </p:cNvPr>
            <p:cNvSpPr txBox="1"/>
            <p:nvPr/>
          </p:nvSpPr>
          <p:spPr>
            <a:xfrm>
              <a:off x="2529808" y="542425"/>
              <a:ext cx="157392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sng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" pitchFamily="2" charset="0"/>
                  <a:ea typeface="+mn-ea"/>
                  <a:cs typeface="+mn-cs"/>
                </a:rPr>
                <a:t>Jason Wiese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504569E-EF25-4B16-0773-4299B332E775}"/>
                </a:ext>
              </a:extLst>
            </p:cNvPr>
            <p:cNvSpPr txBox="1"/>
            <p:nvPr/>
          </p:nvSpPr>
          <p:spPr>
            <a:xfrm>
              <a:off x="2529807" y="856531"/>
              <a:ext cx="196249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SVP, Director of Strategic Insights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Helvetica Light" panose="020B0403020202020204" pitchFamily="34" charset="0"/>
                  <a:ea typeface="+mn-ea"/>
                  <a:cs typeface="+mn-cs"/>
                </a:rPr>
                <a:t>jasonw@thevab.com</a:t>
              </a:r>
            </a:p>
          </p:txBody>
        </p:sp>
      </p:grpSp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BC7E9318-CE76-B545-6CE3-F8DB9E35D87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231" y="1184945"/>
            <a:ext cx="2506370" cy="1408853"/>
          </a:xfrm>
          <a:prstGeom prst="rect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8" name="TextBox 7">
            <a:hlinkClick r:id="rId7"/>
            <a:extLst>
              <a:ext uri="{FF2B5EF4-FFF2-40B4-BE49-F238E27FC236}">
                <a16:creationId xmlns:a16="http://schemas.microsoft.com/office/drawing/2014/main" id="{7735A697-7EC6-3B77-0FBF-6766A7034CA8}"/>
              </a:ext>
            </a:extLst>
          </p:cNvPr>
          <p:cNvSpPr txBox="1"/>
          <p:nvPr/>
        </p:nvSpPr>
        <p:spPr>
          <a:xfrm>
            <a:off x="6231230" y="2613190"/>
            <a:ext cx="2506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ED3C8D"/>
                </a:solidFill>
                <a:latin typeface="Helvetica" panose="020B0403020202020204" pitchFamily="34" charset="0"/>
              </a:rPr>
              <a:t>The Best Seats In The House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Recreating The Gameday Sports Experience At Home</a:t>
            </a:r>
          </a:p>
        </p:txBody>
      </p:sp>
      <p:sp>
        <p:nvSpPr>
          <p:cNvPr id="26" name="TextBox 25">
            <a:hlinkClick r:id="rId10"/>
            <a:extLst>
              <a:ext uri="{FF2B5EF4-FFF2-40B4-BE49-F238E27FC236}">
                <a16:creationId xmlns:a16="http://schemas.microsoft.com/office/drawing/2014/main" id="{E2B33FD3-2164-F8CD-50FA-16D86A1DED83}"/>
              </a:ext>
            </a:extLst>
          </p:cNvPr>
          <p:cNvSpPr txBox="1"/>
          <p:nvPr/>
        </p:nvSpPr>
        <p:spPr>
          <a:xfrm>
            <a:off x="9068180" y="2643005"/>
            <a:ext cx="25063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ED3C8D"/>
                </a:solidFill>
                <a:latin typeface="Helvetica" panose="020B0403020202020204" pitchFamily="34" charset="0"/>
              </a:rPr>
              <a:t>The Best Seats In the House</a:t>
            </a:r>
            <a:br>
              <a:rPr lang="en-US" sz="1200" b="1">
                <a:solidFill>
                  <a:srgbClr val="ED3C8D"/>
                </a:solidFill>
                <a:latin typeface="Helvetica" panose="020B0403020202020204" pitchFamily="34" charset="0"/>
              </a:rPr>
            </a:br>
            <a:r>
              <a:rPr kumimoji="0" lang="en-US" sz="1200" b="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 Custom Study Exploring Sports Fans’ Viewing Preferences</a:t>
            </a:r>
          </a:p>
        </p:txBody>
      </p:sp>
      <p:pic>
        <p:nvPicPr>
          <p:cNvPr id="5" name="Picture 4">
            <a:hlinkClick r:id="rId10"/>
            <a:extLst>
              <a:ext uri="{FF2B5EF4-FFF2-40B4-BE49-F238E27FC236}">
                <a16:creationId xmlns:a16="http://schemas.microsoft.com/office/drawing/2014/main" id="{24182A90-FF80-6B4D-C8A0-2AFA16127B15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180" y="1206128"/>
            <a:ext cx="2506370" cy="1407062"/>
          </a:xfrm>
          <a:prstGeom prst="rect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pic>
        <p:nvPicPr>
          <p:cNvPr id="10" name="Picture 9">
            <a:hlinkClick r:id="rId12"/>
            <a:extLst>
              <a:ext uri="{FF2B5EF4-FFF2-40B4-BE49-F238E27FC236}">
                <a16:creationId xmlns:a16="http://schemas.microsoft.com/office/drawing/2014/main" id="{C2600216-37D3-52C6-7014-4DF7B98E9703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230" y="3552320"/>
            <a:ext cx="2531138" cy="1423765"/>
          </a:xfrm>
          <a:prstGeom prst="rect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12" name="TextBox 11">
            <a:hlinkClick r:id="rId12"/>
            <a:extLst>
              <a:ext uri="{FF2B5EF4-FFF2-40B4-BE49-F238E27FC236}">
                <a16:creationId xmlns:a16="http://schemas.microsoft.com/office/drawing/2014/main" id="{887FAC41-5C3D-F1EA-8E79-2187C4154419}"/>
              </a:ext>
            </a:extLst>
          </p:cNvPr>
          <p:cNvSpPr txBox="1"/>
          <p:nvPr/>
        </p:nvSpPr>
        <p:spPr>
          <a:xfrm>
            <a:off x="6231229" y="4990299"/>
            <a:ext cx="2506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ED3C8D"/>
                </a:solidFill>
                <a:latin typeface="Helvetica" panose="020B0403020202020204" pitchFamily="34" charset="0"/>
              </a:rPr>
              <a:t>Setting the Stage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15 Streaming Trends That Will Impact Marketing Plans in 2023</a:t>
            </a:r>
          </a:p>
        </p:txBody>
      </p:sp>
      <p:pic>
        <p:nvPicPr>
          <p:cNvPr id="16" name="Picture 15">
            <a:hlinkClick r:id="rId14"/>
            <a:extLst>
              <a:ext uri="{FF2B5EF4-FFF2-40B4-BE49-F238E27FC236}">
                <a16:creationId xmlns:a16="http://schemas.microsoft.com/office/drawing/2014/main" id="{54554E7E-FA9E-872A-7B45-562B4441AF06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8180" y="3566534"/>
            <a:ext cx="2531138" cy="1423765"/>
          </a:xfrm>
          <a:prstGeom prst="rect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1B1464"/>
            </a:solidFill>
          </a:ln>
        </p:spPr>
      </p:pic>
      <p:sp>
        <p:nvSpPr>
          <p:cNvPr id="19" name="TextBox 18">
            <a:hlinkClick r:id="rId14"/>
            <a:extLst>
              <a:ext uri="{FF2B5EF4-FFF2-40B4-BE49-F238E27FC236}">
                <a16:creationId xmlns:a16="http://schemas.microsoft.com/office/drawing/2014/main" id="{38E2E3A7-D9DC-A9D7-CA09-5931A7D27FDD}"/>
              </a:ext>
            </a:extLst>
          </p:cNvPr>
          <p:cNvSpPr txBox="1"/>
          <p:nvPr/>
        </p:nvSpPr>
        <p:spPr>
          <a:xfrm>
            <a:off x="9068180" y="5011143"/>
            <a:ext cx="2506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>
                <a:solidFill>
                  <a:srgbClr val="ED3C8D"/>
                </a:solidFill>
                <a:latin typeface="Helvetica" panose="020B0403020202020204" pitchFamily="34" charset="0"/>
              </a:rPr>
              <a:t>A Fresh Take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5 Reasons Why Marketers </a:t>
            </a:r>
            <a:br>
              <a:rPr kumimoji="0" lang="en-US" sz="1200" b="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200" b="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Invest Billions in Linear TV</a:t>
            </a:r>
          </a:p>
        </p:txBody>
      </p:sp>
    </p:spTree>
    <p:extLst>
      <p:ext uri="{BB962C8B-B14F-4D97-AF65-F5344CB8AC3E}">
        <p14:creationId xmlns:p14="http://schemas.microsoft.com/office/powerpoint/2010/main" val="3110856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0D49DEB-7177-4C53-A63F-C8DEAEFFD3CD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FB14815-07B9-42AB-B09B-0447810891B3}"/>
              </a:ext>
            </a:extLst>
          </p:cNvPr>
          <p:cNvSpPr txBox="1"/>
          <p:nvPr/>
        </p:nvSpPr>
        <p:spPr>
          <a:xfrm>
            <a:off x="449869" y="1259934"/>
            <a:ext cx="59975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is an insights-driven organization that inspires marketers to reimagine their media strategies resulting in fully informed decisions.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62BAA6-0F79-41FA-BE2A-F7E8FDCF791E}"/>
              </a:ext>
            </a:extLst>
          </p:cNvPr>
          <p:cNvSpPr txBox="1"/>
          <p:nvPr/>
        </p:nvSpPr>
        <p:spPr>
          <a:xfrm>
            <a:off x="449869" y="2699760"/>
            <a:ext cx="88036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Drawing on our marketing expertise, we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66C5A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discover 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 the way marketers look at their media strategy.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5C49CF-247D-4943-AF3F-A3CBCDB56DAC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to our continuously-growing Insights library. 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Get immediate access at theVAB.com.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0359E5-558D-4CFF-9331-8C374E19D5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403F38AA-AAD1-410D-BCAB-2DE98701921E}"/>
              </a:ext>
            </a:extLst>
          </p:cNvPr>
          <p:cNvSpPr txBox="1"/>
          <p:nvPr/>
        </p:nvSpPr>
        <p:spPr>
          <a:xfrm>
            <a:off x="589946" y="5519837"/>
            <a:ext cx="110121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Curious to learn more about VAB?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Check out this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quick video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Calibri" panose="020F0502020204030204" pitchFamily="34" charset="0"/>
                <a:cs typeface="+mn-cs"/>
              </a:rPr>
              <a:t>to see what we do and how we can help you develop business-driving marketing strategies.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EABB202-7144-43E6-9C7B-CBD54AE34E5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75" y="24820"/>
            <a:ext cx="5058525" cy="294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662513-ABD5-FA50-3B3B-36BD2A6709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1861B44-7A14-6FB5-C133-44D045099A1C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A593C4-9D0F-D844-4530-E50DA65EF803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</p:spTree>
    <p:extLst>
      <p:ext uri="{BB962C8B-B14F-4D97-AF65-F5344CB8AC3E}">
        <p14:creationId xmlns:p14="http://schemas.microsoft.com/office/powerpoint/2010/main" val="450180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0044C-9B1B-7C46-936A-7B7F0D3926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1865"/>
            <a:ext cx="12192000" cy="709830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98A06ED-9D12-3B4C-B59C-10A0964513FE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DADF965-CB12-4350-A2BB-A876A631F656}"/>
              </a:ext>
            </a:extLst>
          </p:cNvPr>
          <p:cNvSpPr txBox="1"/>
          <p:nvPr/>
        </p:nvSpPr>
        <p:spPr>
          <a:xfrm>
            <a:off x="259530" y="3057008"/>
            <a:ext cx="751748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Appendix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: </a:t>
            </a:r>
            <a:b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lang="en-US" sz="3000">
                <a:solidFill>
                  <a:prstClr val="white"/>
                </a:solidFill>
                <a:latin typeface="Helvetica" pitchFamily="2" charset="0"/>
              </a:rPr>
              <a:t>Amazon Thursday Night Football Schedule and Weekly NFL Night Games Analysis</a:t>
            </a: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812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F23369-61AB-F859-67D8-E8C116A87EE6}"/>
              </a:ext>
            </a:extLst>
          </p:cNvPr>
          <p:cNvSpPr/>
          <p:nvPr/>
        </p:nvSpPr>
        <p:spPr>
          <a:xfrm>
            <a:off x="-1" y="1696162"/>
            <a:ext cx="12192001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F159FE-CA7E-3C93-5670-755F597A04D2}"/>
              </a:ext>
            </a:extLst>
          </p:cNvPr>
          <p:cNvSpPr txBox="1"/>
          <p:nvPr/>
        </p:nvSpPr>
        <p:spPr>
          <a:xfrm>
            <a:off x="2744548" y="1734036"/>
            <a:ext cx="72513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2022 Thursday Night Football Schedule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285459F-A677-5E1B-0627-EC3CB9F616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853473"/>
              </p:ext>
            </p:extLst>
          </p:nvPr>
        </p:nvGraphicFramePr>
        <p:xfrm>
          <a:off x="2744548" y="2117445"/>
          <a:ext cx="7251332" cy="4037685"/>
        </p:xfrm>
        <a:graphic>
          <a:graphicData uri="http://schemas.openxmlformats.org/drawingml/2006/table">
            <a:tbl>
              <a:tblPr/>
              <a:tblGrid>
                <a:gridCol w="1086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3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08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917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Week 2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September 15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Chargers @ Chiefs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556441"/>
                  </a:ext>
                </a:extLst>
              </a:tr>
              <a:tr h="269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Week 3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September 22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Steelers @ Browns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982248"/>
                  </a:ext>
                </a:extLst>
              </a:tr>
              <a:tr h="269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Week 4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September 29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Dolphins @ Bengals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9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Week 5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October 6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Colts @ Broncos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Week 6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October 13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Commanders @ Bears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9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Week 7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October 20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Saints @ Cardinals 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9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Week 8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October 27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Ravens @ Buccaneers 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9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Week 9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November 3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Eagles @ Texans 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9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Week 10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November 10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Falcons @ Panthers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9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Week 11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November 17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Titans @ Packers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Week 13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December 1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Bills @ Patriots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9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Week 14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December 8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Raiders @ Rams 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917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Week 15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December 15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49ers @ Seahawks 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917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Week 16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December 22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Jaguars @ Jets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165043"/>
                  </a:ext>
                </a:extLst>
              </a:tr>
              <a:tr h="26917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Week 17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December 29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0" i="0" u="none" strike="noStrike">
                          <a:solidFill>
                            <a:schemeClr val="bg1"/>
                          </a:solidFill>
                          <a:effectLst/>
                          <a:latin typeface="Helvetica" panose="020B0604020202020204" pitchFamily="2" charset="0"/>
                        </a:rPr>
                        <a:t>Cowboys @ Titans</a:t>
                      </a:r>
                    </a:p>
                  </a:txBody>
                  <a:tcPr marL="10238" marR="10238" marT="1023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F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189340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AC280BB-9B3C-DEF8-49C3-5C9AF9255B63}"/>
              </a:ext>
            </a:extLst>
          </p:cNvPr>
          <p:cNvSpPr txBox="1"/>
          <p:nvPr/>
        </p:nvSpPr>
        <p:spPr>
          <a:xfrm>
            <a:off x="546751" y="6334295"/>
            <a:ext cx="115807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Source: Amazon - Thursday Night Football Schedule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D9416EF-AA57-22BD-CC11-E10CE854A3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256F937-A56E-9DD5-173C-948C34D6F000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18D34644-2934-CE79-601A-D0A54E66FC74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AACA53E-507E-18A9-AAFC-77093FF73864}"/>
              </a:ext>
            </a:extLst>
          </p:cNvPr>
          <p:cNvSpPr txBox="1"/>
          <p:nvPr/>
        </p:nvSpPr>
        <p:spPr>
          <a:xfrm>
            <a:off x="206651" y="1046959"/>
            <a:ext cx="11308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  <a:defRPr/>
            </a:pPr>
            <a:r>
              <a:rPr lang="en-US" sz="1600">
                <a:solidFill>
                  <a:srgbClr val="1F1A62"/>
                </a:solidFill>
                <a:latin typeface="Helvetica" pitchFamily="2" charset="0"/>
              </a:rPr>
              <a:t>The 2022 season represented the first year of a 11-year deal that Amazon signed with the NFL to exclusive distribution of Thursday Night Football Games throughout the season</a:t>
            </a:r>
            <a:endParaRPr kumimoji="0" lang="en-US" sz="160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D9EF7C5-B2D1-A5BF-97F5-5B936FFEA666}"/>
              </a:ext>
            </a:extLst>
          </p:cNvPr>
          <p:cNvSpPr/>
          <p:nvPr/>
        </p:nvSpPr>
        <p:spPr>
          <a:xfrm>
            <a:off x="206651" y="452214"/>
            <a:ext cx="1177869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Amazon’s 2022 Thursday Night Football Schedule</a:t>
            </a:r>
          </a:p>
        </p:txBody>
      </p:sp>
    </p:spTree>
    <p:extLst>
      <p:ext uri="{BB962C8B-B14F-4D97-AF65-F5344CB8AC3E}">
        <p14:creationId xmlns:p14="http://schemas.microsoft.com/office/powerpoint/2010/main" val="2788467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B46C07-C3C9-142F-8978-D53698D252F7}"/>
              </a:ext>
            </a:extLst>
          </p:cNvPr>
          <p:cNvSpPr/>
          <p:nvPr/>
        </p:nvSpPr>
        <p:spPr>
          <a:xfrm>
            <a:off x="-5302" y="1464810"/>
            <a:ext cx="12191999" cy="5404339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Table 12">
            <a:extLst>
              <a:ext uri="{FF2B5EF4-FFF2-40B4-BE49-F238E27FC236}">
                <a16:creationId xmlns:a16="http://schemas.microsoft.com/office/drawing/2014/main" id="{A17855E9-73D9-CFDC-0215-8C5983DE0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758409"/>
              </p:ext>
            </p:extLst>
          </p:nvPr>
        </p:nvGraphicFramePr>
        <p:xfrm>
          <a:off x="7386142" y="2015872"/>
          <a:ext cx="3733226" cy="4153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5752">
                  <a:extLst>
                    <a:ext uri="{9D8B030D-6E8A-4147-A177-3AD203B41FA5}">
                      <a16:colId xmlns:a16="http://schemas.microsoft.com/office/drawing/2014/main" val="1802205844"/>
                    </a:ext>
                  </a:extLst>
                </a:gridCol>
                <a:gridCol w="1302301">
                  <a:extLst>
                    <a:ext uri="{9D8B030D-6E8A-4147-A177-3AD203B41FA5}">
                      <a16:colId xmlns:a16="http://schemas.microsoft.com/office/drawing/2014/main" val="2580810783"/>
                    </a:ext>
                  </a:extLst>
                </a:gridCol>
                <a:gridCol w="1245173">
                  <a:extLst>
                    <a:ext uri="{9D8B030D-6E8A-4147-A177-3AD203B41FA5}">
                      <a16:colId xmlns:a16="http://schemas.microsoft.com/office/drawing/2014/main" val="1860965970"/>
                    </a:ext>
                  </a:extLst>
                </a:gridCol>
              </a:tblGrid>
              <a:tr h="309315"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Helvetica" panose="020B0403020202020204" pitchFamily="34" charset="0"/>
                        </a:rPr>
                        <a:t>2021</a:t>
                      </a: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3C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Helvetica" panose="020B0403020202020204" pitchFamily="34" charset="0"/>
                        </a:rPr>
                        <a:t>2022</a:t>
                      </a: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3C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>
                          <a:solidFill>
                            <a:schemeClr val="bg1"/>
                          </a:solidFill>
                          <a:latin typeface="Helvetica" panose="020B0403020202020204" pitchFamily="34" charset="0"/>
                        </a:rPr>
                        <a:t>YoY Change %</a:t>
                      </a: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3C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737125"/>
                  </a:ext>
                </a:extLst>
              </a:tr>
              <a:tr h="22083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       18,410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       20,712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+13%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34372389"/>
                  </a:ext>
                </a:extLst>
              </a:tr>
              <a:tr h="22083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       16,895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       18,926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+12%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87045482"/>
                  </a:ext>
                </a:extLst>
              </a:tr>
              <a:tr h="22083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       17,876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       19,584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+10%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9012683"/>
                  </a:ext>
                </a:extLst>
              </a:tr>
              <a:tr h="254065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32,400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18,248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-44%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4489145"/>
                  </a:ext>
                </a:extLst>
              </a:tr>
              <a:tr h="28612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33,476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16,278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-51%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6211028"/>
                  </a:ext>
                </a:extLst>
              </a:tr>
              <a:tr h="2410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31,205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14,403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-54%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20061590"/>
                  </a:ext>
                </a:extLst>
              </a:tr>
              <a:tr h="28612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39,736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17,948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-55%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4696296"/>
                  </a:ext>
                </a:extLst>
              </a:tr>
              <a:tr h="2410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29,214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14,770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-49%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4674572"/>
                  </a:ext>
                </a:extLst>
              </a:tr>
              <a:tr h="2410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29,506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13,361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-55%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0826735"/>
                  </a:ext>
                </a:extLst>
              </a:tr>
              <a:tr h="2410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30,594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17,540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-43%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75582316"/>
                  </a:ext>
                </a:extLst>
              </a:tr>
              <a:tr h="2410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35,319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17,497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-50%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6467920"/>
                  </a:ext>
                </a:extLst>
              </a:tr>
              <a:tr h="2410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32,763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15,399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-53%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811419"/>
                  </a:ext>
                </a:extLst>
              </a:tr>
              <a:tr h="241096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35,711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17,659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-51%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5013666"/>
                  </a:ext>
                </a:extLst>
              </a:tr>
              <a:tr h="22083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       16,820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       15,119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1" i="0" u="none" strike="noStrike" kern="120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-10%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3716094"/>
                  </a:ext>
                </a:extLst>
              </a:tr>
              <a:tr h="220837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N/A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16,572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N/A</a:t>
                      </a:r>
                      <a:endParaRPr lang="en-US" sz="1100" b="1" i="0" u="none" strike="noStrike" kern="120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7534486"/>
                  </a:ext>
                </a:extLst>
              </a:tr>
              <a:tr h="226085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 28,566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16,934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Helvetica" panose="020B0403020202020204" pitchFamily="34" charset="0"/>
                        </a:rPr>
                        <a:t>-41%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854571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C6E4FB6-0EE4-39C3-6EAB-29131A419630}"/>
              </a:ext>
            </a:extLst>
          </p:cNvPr>
          <p:cNvSpPr/>
          <p:nvPr/>
        </p:nvSpPr>
        <p:spPr>
          <a:xfrm>
            <a:off x="4366260" y="1783615"/>
            <a:ext cx="2733553" cy="217898"/>
          </a:xfrm>
          <a:prstGeom prst="rect">
            <a:avLst/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Average Minute Audience (000)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5A8F539-5629-0C45-264F-66FE64E27BBE}"/>
              </a:ext>
            </a:extLst>
          </p:cNvPr>
          <p:cNvSpPr/>
          <p:nvPr/>
        </p:nvSpPr>
        <p:spPr>
          <a:xfrm>
            <a:off x="7391445" y="1783615"/>
            <a:ext cx="3742569" cy="210638"/>
          </a:xfrm>
          <a:prstGeom prst="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rgbClr val="ED3C8D"/>
                </a:solidFill>
                <a:latin typeface="Helvetica" panose="020B0403020202020204" pitchFamily="34" charset="0"/>
              </a:rPr>
              <a:t>Reach (000)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227928-2AEF-E27F-4CB7-9D56DE1B2379}"/>
              </a:ext>
            </a:extLst>
          </p:cNvPr>
          <p:cNvSpPr txBox="1"/>
          <p:nvPr/>
        </p:nvSpPr>
        <p:spPr>
          <a:xfrm>
            <a:off x="0" y="1464811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2021 </a:t>
            </a:r>
            <a:r>
              <a:rPr lang="en-US" sz="1200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vs. 2022: </a:t>
            </a: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NFL Thursday Night Football Comparison</a:t>
            </a:r>
            <a:endParaRPr kumimoji="0" lang="en-US" sz="1200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B66F08-533B-7816-2E00-4CD85F5BBBB2}"/>
              </a:ext>
            </a:extLst>
          </p:cNvPr>
          <p:cNvSpPr/>
          <p:nvPr/>
        </p:nvSpPr>
        <p:spPr>
          <a:xfrm>
            <a:off x="206651" y="402985"/>
            <a:ext cx="1177869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2021 vs. 2022: Thursday Night Football Comparison</a:t>
            </a:r>
            <a:b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(FOX + FOX </a:t>
            </a:r>
            <a:r>
              <a:rPr kumimoji="0" lang="en-US" sz="2400" b="1" i="0" u="none" strike="noStrike" kern="1200" cap="none" spc="0" normalizeH="0" baseline="0" noProof="0" err="1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Deportes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/ NFL Network vs. Amazon Streaming)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graphicFrame>
        <p:nvGraphicFramePr>
          <p:cNvPr id="28" name="Table 12">
            <a:extLst>
              <a:ext uri="{FF2B5EF4-FFF2-40B4-BE49-F238E27FC236}">
                <a16:creationId xmlns:a16="http://schemas.microsoft.com/office/drawing/2014/main" id="{9CEABC33-3DA4-F0D4-C61F-150E7799D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447582"/>
              </p:ext>
            </p:extLst>
          </p:nvPr>
        </p:nvGraphicFramePr>
        <p:xfrm>
          <a:off x="1072632" y="2001518"/>
          <a:ext cx="6030356" cy="4184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268">
                  <a:extLst>
                    <a:ext uri="{9D8B030D-6E8A-4147-A177-3AD203B41FA5}">
                      <a16:colId xmlns:a16="http://schemas.microsoft.com/office/drawing/2014/main" val="2169143916"/>
                    </a:ext>
                  </a:extLst>
                </a:gridCol>
                <a:gridCol w="2141860">
                  <a:extLst>
                    <a:ext uri="{9D8B030D-6E8A-4147-A177-3AD203B41FA5}">
                      <a16:colId xmlns:a16="http://schemas.microsoft.com/office/drawing/2014/main" val="85418204"/>
                    </a:ext>
                  </a:extLst>
                </a:gridCol>
                <a:gridCol w="861779">
                  <a:extLst>
                    <a:ext uri="{9D8B030D-6E8A-4147-A177-3AD203B41FA5}">
                      <a16:colId xmlns:a16="http://schemas.microsoft.com/office/drawing/2014/main" val="1802205844"/>
                    </a:ext>
                  </a:extLst>
                </a:gridCol>
                <a:gridCol w="946484">
                  <a:extLst>
                    <a:ext uri="{9D8B030D-6E8A-4147-A177-3AD203B41FA5}">
                      <a16:colId xmlns:a16="http://schemas.microsoft.com/office/drawing/2014/main" val="2580810783"/>
                    </a:ext>
                  </a:extLst>
                </a:gridCol>
                <a:gridCol w="904965">
                  <a:extLst>
                    <a:ext uri="{9D8B030D-6E8A-4147-A177-3AD203B41FA5}">
                      <a16:colId xmlns:a16="http://schemas.microsoft.com/office/drawing/2014/main" val="1860965970"/>
                    </a:ext>
                  </a:extLst>
                </a:gridCol>
              </a:tblGrid>
              <a:tr h="262160">
                <a:tc>
                  <a:txBody>
                    <a:bodyPr/>
                    <a:lstStyle/>
                    <a:p>
                      <a:r>
                        <a:rPr lang="en-US" sz="1200">
                          <a:latin typeface="Helvetica" panose="020B0403020202020204" pitchFamily="34" charset="0"/>
                        </a:rPr>
                        <a:t>Game</a:t>
                      </a: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>
                          <a:latin typeface="Helvetica" panose="020B0403020202020204" pitchFamily="34" charset="0"/>
                        </a:rPr>
                        <a:t>Matchup</a:t>
                      </a:r>
                    </a:p>
                  </a:txBody>
                  <a:tcPr marL="107623" marR="107623" marT="53812" marB="53812"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latin typeface="Helvetica" panose="020B0403020202020204" pitchFamily="34" charset="0"/>
                        </a:rPr>
                        <a:t>2021</a:t>
                      </a:r>
                    </a:p>
                  </a:txBody>
                  <a:tcPr marL="107623" marR="107623" marT="53812" marB="53812"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bg1"/>
                          </a:solidFill>
                          <a:latin typeface="Helvetica" panose="020B0403020202020204" pitchFamily="34" charset="0"/>
                        </a:rPr>
                        <a:t>2022</a:t>
                      </a:r>
                    </a:p>
                  </a:txBody>
                  <a:tcPr marL="107623" marR="107623" marT="53812" marB="53812"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>
                          <a:solidFill>
                            <a:schemeClr val="bg1"/>
                          </a:solidFill>
                          <a:latin typeface="Helvetica" panose="020B0403020202020204" pitchFamily="34" charset="0"/>
                        </a:rPr>
                        <a:t>YoY Change %</a:t>
                      </a:r>
                    </a:p>
                  </a:txBody>
                  <a:tcPr marL="107623" marR="107623" marT="53812" marB="53812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737125"/>
                  </a:ext>
                </a:extLst>
              </a:tr>
              <a:tr h="214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Week 2 </a:t>
                      </a:r>
                      <a:r>
                        <a:rPr lang="en-US" sz="850" b="0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(9/15/22)</a:t>
                      </a: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b="0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Chargers @ Chiefs vs. (9/16/21) Cowboys @ Buccaneers</a:t>
                      </a:r>
                    </a:p>
                  </a:txBody>
                  <a:tcPr marL="107623" marR="107623" marT="53812" marB="53812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8,842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13,030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+47%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34372389"/>
                  </a:ext>
                </a:extLst>
              </a:tr>
              <a:tr h="214024">
                <a:tc>
                  <a:txBody>
                    <a:bodyPr/>
                    <a:lstStyle/>
                    <a:p>
                      <a:pPr algn="l"/>
                      <a:r>
                        <a:rPr lang="en-US" sz="850" b="1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Week 3 </a:t>
                      </a:r>
                      <a:r>
                        <a:rPr lang="en-US" sz="850" b="0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(9/22/22)</a:t>
                      </a: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00" b="0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Steelers @ Browns vs. (9/23/21) Giants @ Washington Football Team</a:t>
                      </a:r>
                    </a:p>
                  </a:txBody>
                  <a:tcPr marL="107623" marR="107623" marT="53812" marB="53812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7,963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11,029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+39%</a:t>
                      </a:r>
                      <a:endParaRPr lang="en-US" sz="11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Helvetica" panose="020B0403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87045482"/>
                  </a:ext>
                </a:extLst>
              </a:tr>
              <a:tr h="214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Week 4 </a:t>
                      </a:r>
                      <a:r>
                        <a:rPr lang="en-US" sz="850" b="0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(9/29/22)</a:t>
                      </a: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Dolphins @ Bengals vs. (9/30/21) Jaguars @ Bengals</a:t>
                      </a:r>
                    </a:p>
                  </a:txBody>
                  <a:tcPr marL="107623" marR="107623" marT="53812" marB="53812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8,568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11,722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+37%</a:t>
                      </a:r>
                      <a:endParaRPr lang="en-US" sz="1100" b="1" i="0" u="none" strike="noStrike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Helvetica" panose="020B0403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69012683"/>
                  </a:ext>
                </a:extLst>
              </a:tr>
              <a:tr h="215333">
                <a:tc>
                  <a:txBody>
                    <a:bodyPr/>
                    <a:lstStyle/>
                    <a:p>
                      <a:pPr algn="l"/>
                      <a:r>
                        <a:rPr lang="en-US" sz="850" b="1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Week 5 </a:t>
                      </a:r>
                      <a:r>
                        <a:rPr lang="en-US" sz="850" b="0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(10/6/22)</a:t>
                      </a: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Colts @ Broncos vs. (10/7/21) Rams @ Seahawks</a:t>
                      </a:r>
                    </a:p>
                  </a:txBody>
                  <a:tcPr marL="107623" marR="107623" marT="53812" marB="53812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14,940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      9,700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Helvetica" panose="020B0403020202020204" pitchFamily="34" charset="0"/>
                        </a:rPr>
                        <a:t>-35%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4489145"/>
                  </a:ext>
                </a:extLst>
              </a:tr>
              <a:tr h="262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Week 6 </a:t>
                      </a:r>
                      <a:r>
                        <a:rPr kumimoji="0" lang="en-US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(10/13/22)</a:t>
                      </a: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Commanders @ Bears vs. (10/14/21) Buccaneers @ Eagles</a:t>
                      </a:r>
                    </a:p>
                  </a:txBody>
                  <a:tcPr marL="107623" marR="107623" marT="53812" marB="53812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14,607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      8,785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Helvetica" panose="020B0403020202020204" pitchFamily="34" charset="0"/>
                        </a:rPr>
                        <a:t>-40%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16211028"/>
                  </a:ext>
                </a:extLst>
              </a:tr>
              <a:tr h="214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Week 7 </a:t>
                      </a:r>
                      <a:r>
                        <a:rPr kumimoji="0" lang="en-US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(10/20/22)</a:t>
                      </a: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Saints @ Cardinals vs. (10/21/21) Broncos @ Browns</a:t>
                      </a:r>
                    </a:p>
                  </a:txBody>
                  <a:tcPr marL="107623" marR="107623" marT="53812" marB="53812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13,187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      7,825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Helvetica" panose="020B0403020202020204" pitchFamily="34" charset="0"/>
                        </a:rPr>
                        <a:t>-41%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0061590"/>
                  </a:ext>
                </a:extLst>
              </a:tr>
              <a:tr h="262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Week 8 </a:t>
                      </a:r>
                      <a:r>
                        <a:rPr kumimoji="0" lang="en-US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(10/27/22)</a:t>
                      </a: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Ravens @ Buccaneers vs. (10/28/21) Packers @ Cardinals</a:t>
                      </a:r>
                    </a:p>
                  </a:txBody>
                  <a:tcPr marL="107623" marR="107623" marT="53812" marB="53812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20,498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    10,011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Helvetica" panose="020B0403020202020204" pitchFamily="34" charset="0"/>
                        </a:rPr>
                        <a:t>-51%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24696296"/>
                  </a:ext>
                </a:extLst>
              </a:tr>
              <a:tr h="214024">
                <a:tc>
                  <a:txBody>
                    <a:bodyPr/>
                    <a:lstStyle/>
                    <a:p>
                      <a:pPr algn="l"/>
                      <a:r>
                        <a:rPr lang="en-US" sz="850" b="1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Week 9 </a:t>
                      </a:r>
                      <a:r>
                        <a:rPr lang="en-US" sz="850" b="0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(11/3/22)</a:t>
                      </a: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0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Eagles @ Texans vs. </a:t>
                      </a:r>
                      <a:r>
                        <a:rPr kumimoji="0" 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(11/4/21) Jets @ Colts</a:t>
                      </a:r>
                      <a:endParaRPr lang="en-US" sz="600" b="0">
                        <a:solidFill>
                          <a:srgbClr val="1B1464"/>
                        </a:solidFill>
                        <a:latin typeface="Helvetica" panose="020B0403020202020204" pitchFamily="34" charset="0"/>
                      </a:endParaRPr>
                    </a:p>
                  </a:txBody>
                  <a:tcPr marL="107623" marR="107623" marT="53812" marB="53812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11,837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      7,857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Helvetica" panose="020B0403020202020204" pitchFamily="34" charset="0"/>
                        </a:rPr>
                        <a:t>-34%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64674572"/>
                  </a:ext>
                </a:extLst>
              </a:tr>
              <a:tr h="214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Week 10 </a:t>
                      </a:r>
                      <a:r>
                        <a:rPr kumimoji="0" lang="en-US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(11/10/22)</a:t>
                      </a: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Falcons @ Panthers vs. (11/11/21) Ravens @ Dolphins</a:t>
                      </a:r>
                    </a:p>
                  </a:txBody>
                  <a:tcPr marL="107623" marR="107623" marT="53812" marB="53812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13,097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      6,803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Helvetica" panose="020B0403020202020204" pitchFamily="34" charset="0"/>
                        </a:rPr>
                        <a:t>-48%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70826735"/>
                  </a:ext>
                </a:extLst>
              </a:tr>
              <a:tr h="214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Week 11 </a:t>
                      </a:r>
                      <a:r>
                        <a:rPr kumimoji="0" lang="en-US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(11/17/22)</a:t>
                      </a: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Titans @ Packers vs. (11/18/21) Patriots @ Falcons</a:t>
                      </a:r>
                    </a:p>
                  </a:txBody>
                  <a:tcPr marL="107623" marR="107623" marT="53812" marB="53812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13,711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    10,321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Helvetica" panose="020B0403020202020204" pitchFamily="34" charset="0"/>
                        </a:rPr>
                        <a:t>-25%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75582316"/>
                  </a:ext>
                </a:extLst>
              </a:tr>
              <a:tr h="214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Week 13 </a:t>
                      </a:r>
                      <a:r>
                        <a:rPr kumimoji="0" lang="en-US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(12/1/22)</a:t>
                      </a: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Bills @ Patriots vs. (12/2/21) Cowboys @ Saints</a:t>
                      </a:r>
                    </a:p>
                  </a:txBody>
                  <a:tcPr marL="107623" marR="107623" marT="53812" marB="53812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16,929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      9,972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Helvetica" panose="020B0403020202020204" pitchFamily="34" charset="0"/>
                        </a:rPr>
                        <a:t>-41%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06467920"/>
                  </a:ext>
                </a:extLst>
              </a:tr>
              <a:tr h="214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Week 14 </a:t>
                      </a:r>
                      <a:r>
                        <a:rPr kumimoji="0" lang="en-US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(12/8/22)</a:t>
                      </a: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Raiders @ Rams vs. (12/9/21) Steelers @ Vikings</a:t>
                      </a:r>
                    </a:p>
                  </a:txBody>
                  <a:tcPr marL="107623" marR="107623" marT="53812" marB="53812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14,222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      8,264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Helvetica" panose="020B0403020202020204" pitchFamily="34" charset="0"/>
                        </a:rPr>
                        <a:t>-42%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5811419"/>
                  </a:ext>
                </a:extLst>
              </a:tr>
              <a:tr h="214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Week 15 </a:t>
                      </a:r>
                      <a:r>
                        <a:rPr kumimoji="0" lang="en-US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(12/15/22)</a:t>
                      </a: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49ers @ Seahawks vs. (12/16/21) Chiefs @ Chargers</a:t>
                      </a:r>
                    </a:p>
                  </a:txBody>
                  <a:tcPr marL="107623" marR="107623" marT="53812" marB="53812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18,067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    10,312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Helvetica" panose="020B0403020202020204" pitchFamily="34" charset="0"/>
                        </a:rPr>
                        <a:t>-43%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85013666"/>
                  </a:ext>
                </a:extLst>
              </a:tr>
              <a:tr h="214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Week 16 </a:t>
                      </a:r>
                      <a:r>
                        <a:rPr kumimoji="0" lang="en-US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(12/22/22)</a:t>
                      </a: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Jaguars @ Jets vs. (12/23/21) 49ers @ Titans</a:t>
                      </a:r>
                    </a:p>
                  </a:txBody>
                  <a:tcPr marL="107623" marR="107623" marT="53812" marB="53812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8,603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8,264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Helvetica" panose="020B0403020202020204" pitchFamily="34" charset="0"/>
                        </a:rPr>
                        <a:t>-4%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53716094"/>
                  </a:ext>
                </a:extLst>
              </a:tr>
              <a:tr h="2140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5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Week 17 </a:t>
                      </a:r>
                      <a:r>
                        <a:rPr kumimoji="0" lang="en-US" sz="85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(12/29/22)</a:t>
                      </a:r>
                      <a:endParaRPr kumimoji="0" lang="en-US" sz="85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B1464"/>
                        </a:solidFill>
                        <a:effectLst/>
                        <a:uLnTx/>
                        <a:uFillTx/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6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Cowboys @ Titans (No week 17 game in 2021)</a:t>
                      </a:r>
                    </a:p>
                  </a:txBody>
                  <a:tcPr marL="107623" marR="107623" marT="53812" marB="53812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Helvetica" panose="020B0403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9,726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Helvetica" panose="020B0403020202020204" pitchFamily="34" charset="0"/>
                        </a:rPr>
                        <a:t>N/A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69845379"/>
                  </a:ext>
                </a:extLst>
              </a:tr>
              <a:tr h="207147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Average</a:t>
                      </a:r>
                    </a:p>
                  </a:txBody>
                  <a:tcPr marL="107623" marR="107623" marT="53812" marB="53812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1B1464"/>
                        </a:solidFill>
                        <a:effectLst/>
                        <a:uLnTx/>
                        <a:uFillTx/>
                        <a:latin typeface="Helvetica" panose="020B0403020202020204" pitchFamily="34" charset="0"/>
                        <a:ea typeface="+mn-ea"/>
                        <a:cs typeface="+mn-cs"/>
                      </a:endParaRPr>
                    </a:p>
                  </a:txBody>
                  <a:tcPr marL="107623" marR="107623" marT="53812" marB="53812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13,219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9,574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Helvetica" panose="020B0403020202020204" pitchFamily="34" charset="0"/>
                        </a:rPr>
                        <a:t>-28%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854571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FAB3CCF-F4F6-A66E-9F27-9BE58DAFA86A}"/>
              </a:ext>
            </a:extLst>
          </p:cNvPr>
          <p:cNvSpPr txBox="1"/>
          <p:nvPr/>
        </p:nvSpPr>
        <p:spPr>
          <a:xfrm>
            <a:off x="516373" y="6201666"/>
            <a:ext cx="1164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NPower Powerplay and R&amp;F Program Report, 2021 Season: FOX, FOX Deportes &amp; NFL Network; 2022 Season: Amazon &amp; local broadcast for in-game markets only (excludes pre- &amp; post-game shows), Live+SD, P2+. </a:t>
            </a:r>
            <a:r>
              <a:rPr kumimoji="0" lang="en-US" sz="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FOX, FOX Deportes &amp; NFL Network reflects linear TV audience only and does not include audiences gained from their digital / app streaming. </a:t>
            </a:r>
            <a:r>
              <a:rPr lang="en-US" sz="6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2021 reflects 14 games total (4 NFL Network only games: Weeks 2-4 &amp; 16; 10 games with Fox / Fox Deportes, NFL Network &amp; Amazon: Weeks 5-11 &amp; 13-15). 2021 audience figures excludes Amazon since the platform was not measured by Nielsen in 2021. 2022 reflects 15 games total, streaming by Amazon (Weeks 2-11 &amp; 13-17). 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*</a:t>
            </a:r>
            <a:r>
              <a:rPr kumimoji="0" lang="en-US" sz="6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See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appendix</a:t>
            </a:r>
            <a:r>
              <a:rPr kumimoji="0" lang="en-US" sz="6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for schedule and single game details. Analysis reflects only those games played on Thursday Night.</a:t>
            </a:r>
          </a:p>
        </p:txBody>
      </p:sp>
    </p:spTree>
    <p:extLst>
      <p:ext uri="{BB962C8B-B14F-4D97-AF65-F5344CB8AC3E}">
        <p14:creationId xmlns:p14="http://schemas.microsoft.com/office/powerpoint/2010/main" val="1254383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1128584-5718-F285-5A3F-C4597A9D597B}"/>
              </a:ext>
            </a:extLst>
          </p:cNvPr>
          <p:cNvSpPr/>
          <p:nvPr/>
        </p:nvSpPr>
        <p:spPr>
          <a:xfrm>
            <a:off x="4210992" y="5210242"/>
            <a:ext cx="7663741" cy="1159820"/>
          </a:xfrm>
          <a:prstGeom prst="rect">
            <a:avLst/>
          </a:prstGeom>
          <a:noFill/>
          <a:ln w="1270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football player running with a football&#10;&#10;Description automatically generated with medium confidence">
            <a:extLst>
              <a:ext uri="{FF2B5EF4-FFF2-40B4-BE49-F238E27FC236}">
                <a16:creationId xmlns:a16="http://schemas.microsoft.com/office/drawing/2014/main" id="{95D8D61F-080D-79A9-381B-76537CA69B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080477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E3ED66-7D56-46D2-B2A0-139022AADE0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9190" y="0"/>
            <a:ext cx="1532810" cy="8925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2A2013-09D5-22BE-0227-864F3B519CC3}"/>
              </a:ext>
            </a:extLst>
          </p:cNvPr>
          <p:cNvSpPr txBox="1"/>
          <p:nvPr/>
        </p:nvSpPr>
        <p:spPr>
          <a:xfrm>
            <a:off x="4325890" y="351728"/>
            <a:ext cx="77105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How does Thursday Night Football’s shift to streaming impact NFL viewership?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CDCFBA-CEBB-F1F5-923E-0EBF2329F95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7C724-9715-ED17-AA8D-885F6B05A3B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F764FD-64FF-BFE9-A1C6-6C9CB0D2CCF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6BE989-FC87-6742-2706-6F3C1333D0C1}"/>
              </a:ext>
            </a:extLst>
          </p:cNvPr>
          <p:cNvSpPr txBox="1"/>
          <p:nvPr/>
        </p:nvSpPr>
        <p:spPr>
          <a:xfrm>
            <a:off x="4276764" y="1311381"/>
            <a:ext cx="77105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The 2022 NFL season saw Thursday Night Football shift from national TV to streaming, which was the first of a 11-year exclusive national distribution deal </a:t>
            </a:r>
            <a:br>
              <a:rPr lang="en-US" sz="160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>
                <a:solidFill>
                  <a:srgbClr val="1B1464"/>
                </a:solidFill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for Amazon Prime Video.</a:t>
            </a:r>
          </a:p>
          <a:p>
            <a:pPr>
              <a:defRPr/>
            </a:pPr>
            <a:endParaRPr lang="en-US" sz="1000">
              <a:solidFill>
                <a:srgbClr val="1B1464"/>
              </a:solidFill>
              <a:latin typeface="Helvetica" panose="020B06040202020202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As watching sports via streaming grows more prevalent, we will show you how it </a:t>
            </a:r>
            <a:b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is impacting audience reach and engagement across marquee NFL programming.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2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DEFBEE-BFCE-39CA-47A8-66D55FA80007}"/>
              </a:ext>
            </a:extLst>
          </p:cNvPr>
          <p:cNvSpPr txBox="1"/>
          <p:nvPr/>
        </p:nvSpPr>
        <p:spPr>
          <a:xfrm>
            <a:off x="4146236" y="2833758"/>
            <a:ext cx="79486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To understand the impact, we explored the following comparisons…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37ABC19-747B-11AD-3DD8-C0F3362E6D64}"/>
              </a:ext>
            </a:extLst>
          </p:cNvPr>
          <p:cNvSpPr/>
          <p:nvPr/>
        </p:nvSpPr>
        <p:spPr>
          <a:xfrm>
            <a:off x="4312572" y="3697491"/>
            <a:ext cx="3567066" cy="114689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F715151-F1B6-D21B-792C-9485F30D1F54}"/>
              </a:ext>
            </a:extLst>
          </p:cNvPr>
          <p:cNvSpPr/>
          <p:nvPr/>
        </p:nvSpPr>
        <p:spPr>
          <a:xfrm>
            <a:off x="8140498" y="3697491"/>
            <a:ext cx="3567066" cy="114689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B1F9B0-6D60-1140-FA7C-2E2A9B4D8A9B}"/>
              </a:ext>
            </a:extLst>
          </p:cNvPr>
          <p:cNvSpPr txBox="1"/>
          <p:nvPr/>
        </p:nvSpPr>
        <p:spPr>
          <a:xfrm>
            <a:off x="4312607" y="3244954"/>
            <a:ext cx="3567066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2021 </a:t>
            </a:r>
            <a:r>
              <a:rPr lang="en-US" sz="1400" b="1" u="sng">
                <a:solidFill>
                  <a:srgbClr val="ED3C8D"/>
                </a:solidFill>
                <a:latin typeface="Helvetica" panose="020B0403020202020204" pitchFamily="34" charset="0"/>
              </a:rPr>
              <a:t>vs. 2022 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Thursday Night Football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ED3C8D"/>
                </a:solidFill>
                <a:latin typeface="Helvetica" panose="020B0403020202020204" pitchFamily="34" charset="0"/>
              </a:rPr>
              <a:t>(2021 linear TV vs. 2022 streaming viewership)</a:t>
            </a:r>
            <a:endParaRPr kumimoji="0" lang="en-US" sz="1000" b="0" i="0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682B08B-ADCC-5555-E35B-12C859DC6F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1195" y="4028890"/>
            <a:ext cx="1524188" cy="5637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732E944-F980-BACB-0327-BFAF5EB662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1501" y="4036045"/>
            <a:ext cx="1561684" cy="56349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D281A8A-71DC-EE0A-703F-4B511EEA804A}"/>
              </a:ext>
            </a:extLst>
          </p:cNvPr>
          <p:cNvSpPr txBox="1"/>
          <p:nvPr/>
        </p:nvSpPr>
        <p:spPr>
          <a:xfrm>
            <a:off x="5949133" y="4131294"/>
            <a:ext cx="407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06EE4F-B9C0-1BEE-CBDD-BF5A273BB049}"/>
              </a:ext>
            </a:extLst>
          </p:cNvPr>
          <p:cNvSpPr txBox="1"/>
          <p:nvPr/>
        </p:nvSpPr>
        <p:spPr>
          <a:xfrm>
            <a:off x="8124619" y="3244954"/>
            <a:ext cx="35990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2022 Signature NFL Night Games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>
                <a:solidFill>
                  <a:srgbClr val="ED3C8D"/>
                </a:solidFill>
                <a:latin typeface="Helvetica" panose="020B0403020202020204" pitchFamily="34" charset="0"/>
              </a:rPr>
              <a:t>(TNF streaming vs. SNF / MNF linear TV only viewership)</a:t>
            </a:r>
            <a:endParaRPr kumimoji="0" lang="en-US" sz="1000" b="0" i="0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pic>
        <p:nvPicPr>
          <p:cNvPr id="20" name="Picture 8" descr="NFL 2022 - WILD CARD Schedule | NFL.com">
            <a:extLst>
              <a:ext uri="{FF2B5EF4-FFF2-40B4-BE49-F238E27FC236}">
                <a16:creationId xmlns:a16="http://schemas.microsoft.com/office/drawing/2014/main" id="{AF42EA67-0B42-3D9D-0714-FD508B97C6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493" b="7692"/>
          <a:stretch/>
        </p:blipFill>
        <p:spPr bwMode="auto">
          <a:xfrm>
            <a:off x="8264187" y="3917872"/>
            <a:ext cx="720310" cy="61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NFL Monday Night Football Schedule on ESPN | NFL.com">
            <a:extLst>
              <a:ext uri="{FF2B5EF4-FFF2-40B4-BE49-F238E27FC236}">
                <a16:creationId xmlns:a16="http://schemas.microsoft.com/office/drawing/2014/main" id="{475CF727-0F59-45AA-0A6F-F2FF290209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26" t="1688" r="11826" b="-1688"/>
          <a:stretch/>
        </p:blipFill>
        <p:spPr bwMode="auto">
          <a:xfrm>
            <a:off x="10854076" y="3919249"/>
            <a:ext cx="720310" cy="62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NFL 2022 - WILD CARD Schedule | NFL.com">
            <a:extLst>
              <a:ext uri="{FF2B5EF4-FFF2-40B4-BE49-F238E27FC236}">
                <a16:creationId xmlns:a16="http://schemas.microsoft.com/office/drawing/2014/main" id="{8E828FCC-0606-B11E-00B3-C63303ADCC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92135" y="3897226"/>
            <a:ext cx="1031851" cy="640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B4A633B-F991-5B56-A5A2-07FED4C0F1FB}"/>
              </a:ext>
            </a:extLst>
          </p:cNvPr>
          <p:cNvSpPr txBox="1"/>
          <p:nvPr/>
        </p:nvSpPr>
        <p:spPr>
          <a:xfrm>
            <a:off x="8207648" y="4478254"/>
            <a:ext cx="833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includes two-market local broadcast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80FD28-8392-96E7-C933-50644313553F}"/>
              </a:ext>
            </a:extLst>
          </p:cNvPr>
          <p:cNvSpPr txBox="1"/>
          <p:nvPr/>
        </p:nvSpPr>
        <p:spPr>
          <a:xfrm>
            <a:off x="9392135" y="4478254"/>
            <a:ext cx="1030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>
                <a:solidFill>
                  <a:srgbClr val="1B1464"/>
                </a:solidFill>
                <a:latin typeface="Helvetica" panose="020B0403020202020204" pitchFamily="34" charset="0"/>
              </a:rPr>
              <a:t>i</a:t>
            </a:r>
            <a:r>
              <a:rPr kumimoji="0" lang="en-US" sz="600" b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ncludes</a:t>
            </a:r>
            <a:r>
              <a:rPr kumimoji="0" lang="en-US" sz="600" b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kumimoji="0" lang="en-US" sz="600" b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Universo</a:t>
            </a:r>
            <a:br>
              <a:rPr kumimoji="0" lang="en-US" sz="600" b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600" b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simulcast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673518-8812-4087-9F27-27B39B5D6C7F}"/>
              </a:ext>
            </a:extLst>
          </p:cNvPr>
          <p:cNvSpPr txBox="1"/>
          <p:nvPr/>
        </p:nvSpPr>
        <p:spPr>
          <a:xfrm>
            <a:off x="10698860" y="4475054"/>
            <a:ext cx="1030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">
                <a:solidFill>
                  <a:srgbClr val="1B1464"/>
                </a:solidFill>
                <a:latin typeface="Helvetica" panose="020B0403020202020204" pitchFamily="34" charset="0"/>
              </a:rPr>
              <a:t>i</a:t>
            </a:r>
            <a:r>
              <a:rPr kumimoji="0" lang="en-US" sz="600" b="0" u="none" strike="noStrike" kern="1200" cap="none" spc="0" normalizeH="0" baseline="0" noProof="0" err="1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ncludes</a:t>
            </a:r>
            <a:r>
              <a:rPr kumimoji="0" lang="en-US" sz="600" b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ABC, ESPN2 and ESPN Deportes simulcasts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28A6DA2-108F-F166-FD14-AA4F02EF60C0}"/>
              </a:ext>
            </a:extLst>
          </p:cNvPr>
          <p:cNvSpPr txBox="1"/>
          <p:nvPr/>
        </p:nvSpPr>
        <p:spPr>
          <a:xfrm>
            <a:off x="4210992" y="4885928"/>
            <a:ext cx="76230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2" charset="0"/>
                <a:ea typeface="Calibri" panose="020F0502020204030204" pitchFamily="34" charset="0"/>
                <a:cs typeface="Calibri" panose="020F0502020204030204" pitchFamily="34" charset="0"/>
              </a:rPr>
              <a:t>…based on these comparable metrics: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6BC101-F6FA-B980-1589-EAE340DBDABB}"/>
              </a:ext>
            </a:extLst>
          </p:cNvPr>
          <p:cNvSpPr txBox="1"/>
          <p:nvPr/>
        </p:nvSpPr>
        <p:spPr>
          <a:xfrm>
            <a:off x="4276751" y="5217809"/>
            <a:ext cx="7557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1200" b="1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Reach</a:t>
            </a:r>
            <a:r>
              <a:rPr kumimoji="0" lang="en-US" sz="1200" b="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:</a:t>
            </a:r>
            <a:r>
              <a:rPr kumimoji="0" lang="en-US" sz="1400" b="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</a:t>
            </a:r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he number of people who view a given platform or piece of content during a program’s duration</a:t>
            </a:r>
            <a:endParaRPr kumimoji="0" lang="en-US" sz="1600" b="0" i="0" u="sng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359EA24-365E-A681-0EE9-DD9C1315D78A}"/>
              </a:ext>
            </a:extLst>
          </p:cNvPr>
          <p:cNvCxnSpPr/>
          <p:nvPr/>
        </p:nvCxnSpPr>
        <p:spPr>
          <a:xfrm>
            <a:off x="4260598" y="2811335"/>
            <a:ext cx="7687793" cy="0"/>
          </a:xfrm>
          <a:prstGeom prst="line">
            <a:avLst/>
          </a:prstGeom>
          <a:ln w="12700">
            <a:solidFill>
              <a:srgbClr val="1B146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A50D406-D971-E767-06C9-8BC215D9BDBE}"/>
              </a:ext>
            </a:extLst>
          </p:cNvPr>
          <p:cNvSpPr txBox="1"/>
          <p:nvPr/>
        </p:nvSpPr>
        <p:spPr>
          <a:xfrm>
            <a:off x="4401501" y="3726440"/>
            <a:ext cx="1644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BF561F-CE8C-24DC-F6F9-BB22DC3E998A}"/>
              </a:ext>
            </a:extLst>
          </p:cNvPr>
          <p:cNvSpPr txBox="1"/>
          <p:nvPr/>
        </p:nvSpPr>
        <p:spPr>
          <a:xfrm>
            <a:off x="6170100" y="3712386"/>
            <a:ext cx="1644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578C7F-04CA-6311-4307-2E574C093325}"/>
              </a:ext>
            </a:extLst>
          </p:cNvPr>
          <p:cNvSpPr txBox="1"/>
          <p:nvPr/>
        </p:nvSpPr>
        <p:spPr>
          <a:xfrm>
            <a:off x="8140498" y="3689751"/>
            <a:ext cx="3567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2022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E519098-C8AC-CFF7-9DEB-FD4D8E05C545}"/>
              </a:ext>
            </a:extLst>
          </p:cNvPr>
          <p:cNvCxnSpPr>
            <a:cxnSpLocks/>
          </p:cNvCxnSpPr>
          <p:nvPr/>
        </p:nvCxnSpPr>
        <p:spPr>
          <a:xfrm flipH="1">
            <a:off x="8264187" y="3838626"/>
            <a:ext cx="1408351" cy="0"/>
          </a:xfrm>
          <a:prstGeom prst="straightConnector1">
            <a:avLst/>
          </a:prstGeom>
          <a:ln>
            <a:solidFill>
              <a:srgbClr val="ED3C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FE8423E-919D-309F-AE4A-06C2D341D857}"/>
              </a:ext>
            </a:extLst>
          </p:cNvPr>
          <p:cNvCxnSpPr>
            <a:cxnSpLocks/>
          </p:cNvCxnSpPr>
          <p:nvPr/>
        </p:nvCxnSpPr>
        <p:spPr>
          <a:xfrm>
            <a:off x="10149900" y="3844342"/>
            <a:ext cx="1408351" cy="0"/>
          </a:xfrm>
          <a:prstGeom prst="straightConnector1">
            <a:avLst/>
          </a:prstGeom>
          <a:ln>
            <a:solidFill>
              <a:srgbClr val="ED3C8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3697B4D5-880F-56D2-C825-52AE42A7E9D6}"/>
              </a:ext>
            </a:extLst>
          </p:cNvPr>
          <p:cNvSpPr txBox="1"/>
          <p:nvPr/>
        </p:nvSpPr>
        <p:spPr>
          <a:xfrm>
            <a:off x="4260598" y="5497267"/>
            <a:ext cx="7573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Average Minute Audience (AMA)</a:t>
            </a:r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: The measure of people engaging with each platform or piece of content in an average minute during a program’s duration</a:t>
            </a:r>
            <a:endParaRPr lang="en-US" sz="1200" b="1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B9F9316-0B88-CCBE-E0D6-D98C77D8DA82}"/>
              </a:ext>
            </a:extLst>
          </p:cNvPr>
          <p:cNvSpPr txBox="1"/>
          <p:nvPr/>
        </p:nvSpPr>
        <p:spPr>
          <a:xfrm>
            <a:off x="4247330" y="5926383"/>
            <a:ext cx="7701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Average Minutes</a:t>
            </a:r>
            <a:r>
              <a:rPr lang="en-US" sz="1200">
                <a:solidFill>
                  <a:srgbClr val="1B1464"/>
                </a:solidFill>
                <a:latin typeface="Helvetica" panose="020B0403020202020204" pitchFamily="34" charset="0"/>
              </a:rPr>
              <a:t>: The measure of time spent engaging with each platform or piece of content by person during a program’s duration</a:t>
            </a:r>
            <a:endParaRPr lang="en-US" sz="1200" b="1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045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5B46C07-C3C9-142F-8978-D53698D252F7}"/>
              </a:ext>
            </a:extLst>
          </p:cNvPr>
          <p:cNvSpPr/>
          <p:nvPr/>
        </p:nvSpPr>
        <p:spPr>
          <a:xfrm>
            <a:off x="1" y="1765230"/>
            <a:ext cx="12191999" cy="51039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graphicFrame>
        <p:nvGraphicFramePr>
          <p:cNvPr id="28" name="Table 12">
            <a:extLst>
              <a:ext uri="{FF2B5EF4-FFF2-40B4-BE49-F238E27FC236}">
                <a16:creationId xmlns:a16="http://schemas.microsoft.com/office/drawing/2014/main" id="{9CEABC33-3DA4-F0D4-C61F-150E7799D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149157"/>
              </p:ext>
            </p:extLst>
          </p:nvPr>
        </p:nvGraphicFramePr>
        <p:xfrm>
          <a:off x="1119862" y="2308041"/>
          <a:ext cx="5413889" cy="3676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9018">
                  <a:extLst>
                    <a:ext uri="{9D8B030D-6E8A-4147-A177-3AD203B41FA5}">
                      <a16:colId xmlns:a16="http://schemas.microsoft.com/office/drawing/2014/main" val="2169143916"/>
                    </a:ext>
                  </a:extLst>
                </a:gridCol>
                <a:gridCol w="1363980">
                  <a:extLst>
                    <a:ext uri="{9D8B030D-6E8A-4147-A177-3AD203B41FA5}">
                      <a16:colId xmlns:a16="http://schemas.microsoft.com/office/drawing/2014/main" val="1802205844"/>
                    </a:ext>
                  </a:extLst>
                </a:gridCol>
                <a:gridCol w="1325880">
                  <a:extLst>
                    <a:ext uri="{9D8B030D-6E8A-4147-A177-3AD203B41FA5}">
                      <a16:colId xmlns:a16="http://schemas.microsoft.com/office/drawing/2014/main" val="2580810783"/>
                    </a:ext>
                  </a:extLst>
                </a:gridCol>
                <a:gridCol w="1375011">
                  <a:extLst>
                    <a:ext uri="{9D8B030D-6E8A-4147-A177-3AD203B41FA5}">
                      <a16:colId xmlns:a16="http://schemas.microsoft.com/office/drawing/2014/main" val="1860965970"/>
                    </a:ext>
                  </a:extLst>
                </a:gridCol>
              </a:tblGrid>
              <a:tr h="420242">
                <a:tc>
                  <a:txBody>
                    <a:bodyPr/>
                    <a:lstStyle/>
                    <a:p>
                      <a:r>
                        <a:rPr lang="en-US" sz="1050">
                          <a:latin typeface="Helvetica" panose="020B0403020202020204" pitchFamily="34" charset="0"/>
                        </a:rPr>
                        <a:t>Game</a:t>
                      </a: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u="sng">
                          <a:latin typeface="Helvetica" panose="020B0403020202020204" pitchFamily="34" charset="0"/>
                        </a:rPr>
                        <a:t>Amazon</a:t>
                      </a:r>
                      <a:br>
                        <a:rPr lang="en-US" sz="800" u="sng">
                          <a:latin typeface="Helvetica" panose="020B0403020202020204" pitchFamily="34" charset="0"/>
                        </a:rPr>
                      </a:br>
                      <a:r>
                        <a:rPr lang="en-US" sz="800" b="0">
                          <a:latin typeface="Helvetica" panose="020B0403020202020204" pitchFamily="34" charset="0"/>
                        </a:rPr>
                        <a:t>Thursday Night Football</a:t>
                      </a:r>
                    </a:p>
                  </a:txBody>
                  <a:tcPr marL="107623" marR="107623" marT="53812" marB="53812"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u="sng">
                          <a:latin typeface="Helvetica" panose="020B0403020202020204" pitchFamily="34" charset="0"/>
                        </a:rPr>
                        <a:t>NBC</a:t>
                      </a:r>
                      <a:r>
                        <a:rPr lang="en-US" sz="900" b="0" u="none">
                          <a:latin typeface="Helvetica" panose="020B0403020202020204" pitchFamily="34" charset="0"/>
                        </a:rPr>
                        <a:t>*</a:t>
                      </a:r>
                      <a:br>
                        <a:rPr lang="en-US" sz="800">
                          <a:latin typeface="Helvetica" panose="020B0403020202020204" pitchFamily="34" charset="0"/>
                        </a:rPr>
                      </a:br>
                      <a:r>
                        <a:rPr lang="en-US" sz="800" b="0">
                          <a:latin typeface="Helvetica" panose="020B0403020202020204" pitchFamily="34" charset="0"/>
                        </a:rPr>
                        <a:t>Sunday Night Football</a:t>
                      </a:r>
                    </a:p>
                  </a:txBody>
                  <a:tcPr marL="107623" marR="107623" marT="53812" marB="53812"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u="sng">
                          <a:solidFill>
                            <a:schemeClr val="bg1"/>
                          </a:solidFill>
                          <a:latin typeface="Helvetica" panose="020B0403020202020204" pitchFamily="34" charset="0"/>
                        </a:rPr>
                        <a:t>ESPN/ABC</a:t>
                      </a:r>
                      <a:r>
                        <a:rPr lang="en-US" sz="900" b="0" u="none">
                          <a:solidFill>
                            <a:schemeClr val="bg1"/>
                          </a:solidFill>
                          <a:latin typeface="Helvetica" panose="020B0403020202020204" pitchFamily="34" charset="0"/>
                        </a:rPr>
                        <a:t>**</a:t>
                      </a:r>
                      <a:br>
                        <a:rPr lang="en-US" sz="900" u="sng">
                          <a:solidFill>
                            <a:schemeClr val="bg1"/>
                          </a:solidFill>
                          <a:latin typeface="Helvetica" panose="020B0403020202020204" pitchFamily="34" charset="0"/>
                        </a:rPr>
                      </a:br>
                      <a:r>
                        <a:rPr lang="en-US" sz="800" b="0">
                          <a:solidFill>
                            <a:schemeClr val="bg1"/>
                          </a:solidFill>
                          <a:latin typeface="Helvetica" panose="020B0403020202020204" pitchFamily="34" charset="0"/>
                        </a:rPr>
                        <a:t>Monday Night Football</a:t>
                      </a:r>
                    </a:p>
                  </a:txBody>
                  <a:tcPr marL="107623" marR="107623" marT="53812" marB="53812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737125"/>
                  </a:ext>
                </a:extLst>
              </a:tr>
              <a:tr h="22680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Week 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13,030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      19,571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50" b="0" i="0" u="none" strike="noStrike" kern="1200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              12,859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4489145"/>
                  </a:ext>
                </a:extLst>
              </a:tr>
              <a:tr h="199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Week 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11,029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      17,836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50" b="0" i="0" u="none" strike="noStrike" kern="1200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              19,401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16211028"/>
                  </a:ext>
                </a:extLst>
              </a:tr>
              <a:tr h="20623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Week 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11,722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      20,878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50" b="0" i="0" u="none" strike="noStrike" kern="1200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              12,554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0061590"/>
                  </a:ext>
                </a:extLst>
              </a:tr>
              <a:tr h="198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Week 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  9,700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      15,897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50" b="0" i="0" u="none" strike="noStrike" kern="1200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              15,888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24696296"/>
                  </a:ext>
                </a:extLst>
              </a:tr>
              <a:tr h="199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Week 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  8,785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      20,875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50" b="0" i="0" u="none" strike="noStrike" kern="1200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              12,119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64674572"/>
                  </a:ext>
                </a:extLst>
              </a:tr>
              <a:tr h="213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Week 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  7,825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      15,543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50" b="0" i="0" u="none" strike="noStrike" kern="1200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              11,874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70826735"/>
                  </a:ext>
                </a:extLst>
              </a:tr>
              <a:tr h="198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Week 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10,011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      19,633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50" b="0" i="0" u="none" strike="noStrike" kern="1200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              11,335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75582316"/>
                  </a:ext>
                </a:extLst>
              </a:tr>
              <a:tr h="19912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Week 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  7,857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      17,759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50" b="0" i="0" u="none" strike="noStrike" kern="1200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              10,566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06467920"/>
                  </a:ext>
                </a:extLst>
              </a:tr>
              <a:tr h="21334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Week 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  6,803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      15,877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50" b="0" i="0" u="none" strike="noStrike" kern="1200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              12,825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5811419"/>
                  </a:ext>
                </a:extLst>
              </a:tr>
              <a:tr h="19841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Week 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10,321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      17,951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50" b="0" i="0" u="none" strike="noStrike" kern="1200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              11,320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85013666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Week 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  9,972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      18,178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50" b="0" i="0" u="none" strike="noStrike" kern="1200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              11,323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55657394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Week 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  8,264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      15,789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50" b="0" i="0" u="none" strike="noStrike" kern="1200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              10,296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0770066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Week 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10,312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      15,390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50" b="0" i="0" u="none" strike="noStrike" kern="1200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              16,063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08409563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Week 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  8,264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      17,165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50" b="0" i="0" u="none" strike="noStrike" kern="1200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              10,985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77738103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Week 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  9,727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      17,213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50" b="0" i="0" u="none" strike="noStrike" kern="1200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              23,859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86182425"/>
                  </a:ext>
                </a:extLst>
              </a:tr>
              <a:tr h="200693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1B1464"/>
                          </a:solidFill>
                          <a:effectLst/>
                          <a:uLnTx/>
                          <a:uFillTx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15-Game Average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9,575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i="1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       </a:t>
                      </a:r>
                      <a:r>
                        <a:rPr lang="en-US" sz="1050" b="1" i="0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17,704</a:t>
                      </a:r>
                      <a:r>
                        <a:rPr lang="en-US" sz="1050" b="1" i="1" u="none" strike="noStrike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</a:rPr>
                        <a:t>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50" b="1" i="0" u="none" strike="noStrike" kern="1200">
                          <a:solidFill>
                            <a:srgbClr val="1B1464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             13,551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650546"/>
                  </a:ext>
                </a:extLst>
              </a:tr>
            </a:tbl>
          </a:graphicData>
        </a:graphic>
      </p:graphicFrame>
      <p:sp>
        <p:nvSpPr>
          <p:cNvPr id="29" name="Rectangle 28">
            <a:extLst>
              <a:ext uri="{FF2B5EF4-FFF2-40B4-BE49-F238E27FC236}">
                <a16:creationId xmlns:a16="http://schemas.microsoft.com/office/drawing/2014/main" id="{FC6E4FB6-0EE4-39C3-6EAB-29131A419630}"/>
              </a:ext>
            </a:extLst>
          </p:cNvPr>
          <p:cNvSpPr/>
          <p:nvPr/>
        </p:nvSpPr>
        <p:spPr>
          <a:xfrm>
            <a:off x="2796896" y="2090144"/>
            <a:ext cx="3733679" cy="217898"/>
          </a:xfrm>
          <a:prstGeom prst="rect">
            <a:avLst/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Average Minute Audience (000)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5A8F539-5629-0C45-264F-66FE64E27BBE}"/>
              </a:ext>
            </a:extLst>
          </p:cNvPr>
          <p:cNvSpPr/>
          <p:nvPr/>
        </p:nvSpPr>
        <p:spPr>
          <a:xfrm>
            <a:off x="6807069" y="2090144"/>
            <a:ext cx="3983844" cy="210638"/>
          </a:xfrm>
          <a:prstGeom prst="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rgbClr val="ED3C8D"/>
                </a:solidFill>
                <a:latin typeface="Helvetica" panose="020B0403020202020204" pitchFamily="34" charset="0"/>
              </a:rPr>
              <a:t>Reach (000)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09272B7B-7E2B-6540-6AB3-33493CDB10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042547"/>
              </p:ext>
            </p:extLst>
          </p:nvPr>
        </p:nvGraphicFramePr>
        <p:xfrm>
          <a:off x="6813419" y="2324144"/>
          <a:ext cx="3983844" cy="3656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1293">
                  <a:extLst>
                    <a:ext uri="{9D8B030D-6E8A-4147-A177-3AD203B41FA5}">
                      <a16:colId xmlns:a16="http://schemas.microsoft.com/office/drawing/2014/main" val="1802205844"/>
                    </a:ext>
                  </a:extLst>
                </a:gridCol>
                <a:gridCol w="1296238">
                  <a:extLst>
                    <a:ext uri="{9D8B030D-6E8A-4147-A177-3AD203B41FA5}">
                      <a16:colId xmlns:a16="http://schemas.microsoft.com/office/drawing/2014/main" val="2580810783"/>
                    </a:ext>
                  </a:extLst>
                </a:gridCol>
                <a:gridCol w="1326313">
                  <a:extLst>
                    <a:ext uri="{9D8B030D-6E8A-4147-A177-3AD203B41FA5}">
                      <a16:colId xmlns:a16="http://schemas.microsoft.com/office/drawing/2014/main" val="1860965970"/>
                    </a:ext>
                  </a:extLst>
                </a:gridCol>
              </a:tblGrid>
              <a:tr h="409492">
                <a:tc>
                  <a:txBody>
                    <a:bodyPr/>
                    <a:lstStyle/>
                    <a:p>
                      <a:pPr algn="ctr"/>
                      <a:r>
                        <a:rPr lang="en-US" sz="900" u="sng">
                          <a:latin typeface="Helvetica" panose="020B0403020202020204" pitchFamily="34" charset="0"/>
                        </a:rPr>
                        <a:t>Amazon</a:t>
                      </a:r>
                      <a:br>
                        <a:rPr lang="en-US" sz="800" u="sng">
                          <a:latin typeface="Helvetica" panose="020B0403020202020204" pitchFamily="34" charset="0"/>
                        </a:rPr>
                      </a:br>
                      <a:r>
                        <a:rPr lang="en-US" sz="800" b="0">
                          <a:latin typeface="Helvetica" panose="020B0403020202020204" pitchFamily="34" charset="0"/>
                        </a:rPr>
                        <a:t>Thursday Night Football</a:t>
                      </a: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D3C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u="sng">
                          <a:latin typeface="Helvetica" panose="020B0403020202020204" pitchFamily="34" charset="0"/>
                        </a:rPr>
                        <a:t>NBC</a:t>
                      </a:r>
                      <a:r>
                        <a:rPr lang="en-US" sz="900" b="0" u="none">
                          <a:latin typeface="Helvetica" panose="020B0403020202020204" pitchFamily="34" charset="0"/>
                        </a:rPr>
                        <a:t>*</a:t>
                      </a:r>
                      <a:br>
                        <a:rPr lang="en-US" sz="800">
                          <a:latin typeface="Helvetica" panose="020B0403020202020204" pitchFamily="34" charset="0"/>
                        </a:rPr>
                      </a:br>
                      <a:r>
                        <a:rPr lang="en-US" sz="800" b="0">
                          <a:latin typeface="Helvetica" panose="020B0403020202020204" pitchFamily="34" charset="0"/>
                        </a:rPr>
                        <a:t>Sunday Night Football</a:t>
                      </a:r>
                    </a:p>
                  </a:txBody>
                  <a:tcPr marL="107623" marR="107623" marT="53812" marB="53812" anchor="ctr">
                    <a:lnT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D3C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u="sng">
                          <a:solidFill>
                            <a:schemeClr val="bg1"/>
                          </a:solidFill>
                          <a:latin typeface="Helvetica" panose="020B0403020202020204" pitchFamily="34" charset="0"/>
                        </a:rPr>
                        <a:t>ESPN/ABC</a:t>
                      </a:r>
                      <a:r>
                        <a:rPr lang="en-US" sz="900" b="0" u="none">
                          <a:solidFill>
                            <a:schemeClr val="bg1"/>
                          </a:solidFill>
                          <a:latin typeface="Helvetica" panose="020B0403020202020204" pitchFamily="34" charset="0"/>
                        </a:rPr>
                        <a:t>**</a:t>
                      </a:r>
                      <a:br>
                        <a:rPr lang="en-US" sz="900" u="sng">
                          <a:solidFill>
                            <a:schemeClr val="bg1"/>
                          </a:solidFill>
                          <a:latin typeface="Helvetica" panose="020B0403020202020204" pitchFamily="34" charset="0"/>
                        </a:rPr>
                      </a:br>
                      <a:r>
                        <a:rPr lang="en-US" sz="800" b="0">
                          <a:solidFill>
                            <a:schemeClr val="bg1"/>
                          </a:solidFill>
                          <a:latin typeface="Helvetica" panose="020B0403020202020204" pitchFamily="34" charset="0"/>
                        </a:rPr>
                        <a:t>Monday Night Football</a:t>
                      </a:r>
                    </a:p>
                  </a:txBody>
                  <a:tcPr marL="107623" marR="107623" marT="53812" marB="53812" anchor="ctr">
                    <a:lnR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D3C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737125"/>
                  </a:ext>
                </a:extLst>
              </a:tr>
              <a:tr h="2161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   20,712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41,672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5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              34,672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4489145"/>
                  </a:ext>
                </a:extLst>
              </a:tr>
              <a:tr h="189057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   18,926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40,582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5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              43,056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16211028"/>
                  </a:ext>
                </a:extLst>
              </a:tr>
              <a:tr h="203814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   19,584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44,347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5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              27,136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0061590"/>
                  </a:ext>
                </a:extLst>
              </a:tr>
              <a:tr h="210842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   18,248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37,088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5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              31,075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24696296"/>
                  </a:ext>
                </a:extLst>
              </a:tr>
              <a:tr h="260038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   16,278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45,198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5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              27,520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64674572"/>
                  </a:ext>
                </a:extLst>
              </a:tr>
              <a:tr h="217870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   14,403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37,430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5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              27,019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70826735"/>
                  </a:ext>
                </a:extLst>
              </a:tr>
              <a:tr h="2161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   17,948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42,838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5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              26,490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75582316"/>
                  </a:ext>
                </a:extLst>
              </a:tr>
              <a:tr h="2161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   14,770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40,737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5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              24,851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06467920"/>
                  </a:ext>
                </a:extLst>
              </a:tr>
              <a:tr h="2161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   13,361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36,333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5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              27,072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5811419"/>
                  </a:ext>
                </a:extLst>
              </a:tr>
              <a:tr h="216165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   17,540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39,732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5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              25,456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85013666"/>
                  </a:ext>
                </a:extLst>
              </a:tr>
              <a:tr h="180818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   17,497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40,259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5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              25,851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55657394"/>
                  </a:ext>
                </a:extLst>
              </a:tr>
              <a:tr h="180818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   15,399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37,959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5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              25,047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0770066"/>
                  </a:ext>
                </a:extLst>
              </a:tr>
              <a:tr h="180818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   17,659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36,375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5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              38,161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808409563"/>
                  </a:ext>
                </a:extLst>
              </a:tr>
              <a:tr h="180818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   15,119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33,831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5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              22,787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77738103"/>
                  </a:ext>
                </a:extLst>
              </a:tr>
              <a:tr h="180818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   16,572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38,274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1050" b="0" i="0" u="none" strike="noStrike" kern="1200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                       43,961 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86182425"/>
                  </a:ext>
                </a:extLst>
              </a:tr>
              <a:tr h="180818"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 </a:t>
                      </a:r>
                      <a:r>
                        <a:rPr lang="en-US" sz="1050" b="1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16,934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 </a:t>
                      </a:r>
                      <a:r>
                        <a:rPr lang="en-US" sz="1050" b="1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39,510 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0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 </a:t>
                      </a:r>
                      <a:r>
                        <a:rPr lang="en-US" sz="1050" b="1" i="0" u="none" strike="noStrike">
                          <a:solidFill>
                            <a:srgbClr val="ED3C8D"/>
                          </a:solidFill>
                          <a:effectLst/>
                          <a:latin typeface="Helvetica" panose="020B0403020202020204" pitchFamily="34" charset="0"/>
                        </a:rPr>
                        <a:t>30,010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49702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6CB10F6-D763-ACD4-262D-27D88D5C7082}"/>
              </a:ext>
            </a:extLst>
          </p:cNvPr>
          <p:cNvSpPr txBox="1"/>
          <p:nvPr/>
        </p:nvSpPr>
        <p:spPr>
          <a:xfrm>
            <a:off x="0" y="1764203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2022 NFL Night Games – Comparable Games</a:t>
            </a:r>
            <a:endParaRPr kumimoji="0" lang="en-US" sz="1200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B2ABC4-DB63-210B-B883-3BB7B02EC920}"/>
              </a:ext>
            </a:extLst>
          </p:cNvPr>
          <p:cNvSpPr/>
          <p:nvPr/>
        </p:nvSpPr>
        <p:spPr>
          <a:xfrm>
            <a:off x="206651" y="614139"/>
            <a:ext cx="1177869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2022 NFL Night Games – 15-Week individual game comparison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C12364-2D4F-E21A-51E1-DA4EBFB7D265}"/>
              </a:ext>
            </a:extLst>
          </p:cNvPr>
          <p:cNvSpPr txBox="1"/>
          <p:nvPr/>
        </p:nvSpPr>
        <p:spPr>
          <a:xfrm>
            <a:off x="465350" y="6016961"/>
            <a:ext cx="11675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Npower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PowerPlay Program Report and R&amp;F Program Report, Sunday </a:t>
            </a:r>
            <a:r>
              <a:rPr lang="en-US" sz="7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Night Football (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NBC,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Universo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), Monday Night Football (ESPN, ESPN2, ESPN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Deportes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ABC) and Thursday Night Football (Amazon (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inc</a:t>
            </a:r>
            <a:r>
              <a:rPr lang="en-US" sz="7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l.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local broadcast for in-game markets only)), excludes pre- &amp; post-game shows,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Live+SD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P2+.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NBC, </a:t>
            </a:r>
            <a:r>
              <a:rPr kumimoji="0" lang="en-US" sz="7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Universo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ESPN, ESPN2, ESPN </a:t>
            </a:r>
            <a:r>
              <a:rPr kumimoji="0" lang="en-US" sz="7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Deportes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and ABC reflects linear TV audience only and does not include audiences gained from their digital / app streaming.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15 comparable games reflect all weeks that have Amazon Thursday Night Football broadcasts across NFL weeks: 2-11 &amp; 13-17 (excludes Thanksgiving weekend). </a:t>
            </a:r>
            <a:r>
              <a:rPr kumimoji="0" lang="en-US" sz="7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*NBC Sunday Night Football includes </a:t>
            </a:r>
            <a:r>
              <a:rPr kumimoji="0" lang="en-US" sz="70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Universo</a:t>
            </a:r>
            <a:r>
              <a:rPr kumimoji="0" lang="en-US" sz="7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simulcast viewership.</a:t>
            </a:r>
            <a:r>
              <a:rPr kumimoji="0" lang="en-US" sz="7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**ESPN Monday Night Football includes ESPN2 and ESPN Deportes simulcast viewership. Note: ESPN MNF data also includes ABC data when shown on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both ESPN &amp; ABC </a:t>
            </a:r>
            <a:r>
              <a:rPr lang="en-US" sz="7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weeks 3,15 and 17) and reflects only ABC for week 2 (9/19/22) due to a staggered doubleheader that night when each game partially overlapped each other.</a:t>
            </a:r>
            <a:r>
              <a:rPr kumimoji="0" lang="en-US" sz="7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See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appendix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for schedule and single game details.</a:t>
            </a:r>
          </a:p>
        </p:txBody>
      </p:sp>
    </p:spTree>
    <p:extLst>
      <p:ext uri="{BB962C8B-B14F-4D97-AF65-F5344CB8AC3E}">
        <p14:creationId xmlns:p14="http://schemas.microsoft.com/office/powerpoint/2010/main" val="4004577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DF2D2A-2437-F5C0-75B0-E4F0310533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282D844-C6AB-D128-4916-833EA0FFF971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8EE589-7C8F-EC84-103E-1D007E6B1981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A579B2-A425-7EB5-7774-6C9E25EEE5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5446" y="0"/>
            <a:ext cx="2386554" cy="1389686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C422F019-C629-335A-72BC-5104AE1B4395}"/>
              </a:ext>
            </a:extLst>
          </p:cNvPr>
          <p:cNvSpPr/>
          <p:nvPr/>
        </p:nvSpPr>
        <p:spPr>
          <a:xfrm>
            <a:off x="163541" y="2377870"/>
            <a:ext cx="2784427" cy="1742049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hlinkClick r:id="" action="ppaction://noaction"/>
            <a:extLst>
              <a:ext uri="{FF2B5EF4-FFF2-40B4-BE49-F238E27FC236}">
                <a16:creationId xmlns:a16="http://schemas.microsoft.com/office/drawing/2014/main" id="{1C4ECE9F-8CE8-869C-4389-4ED2D9F5C548}"/>
              </a:ext>
            </a:extLst>
          </p:cNvPr>
          <p:cNvSpPr/>
          <p:nvPr/>
        </p:nvSpPr>
        <p:spPr>
          <a:xfrm>
            <a:off x="163540" y="2891373"/>
            <a:ext cx="27844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Thursday Night Football audiences were down significantly in 2022 after shifting to streaming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8C89E66-DD60-3A67-75EC-BD5DADB62A65}"/>
              </a:ext>
            </a:extLst>
          </p:cNvPr>
          <p:cNvSpPr txBox="1"/>
          <p:nvPr/>
        </p:nvSpPr>
        <p:spPr>
          <a:xfrm>
            <a:off x="295046" y="2428612"/>
            <a:ext cx="316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</a:t>
            </a: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CA383D60-0548-BB5F-1EC9-9C6DAF3E1545}"/>
              </a:ext>
            </a:extLst>
          </p:cNvPr>
          <p:cNvCxnSpPr>
            <a:cxnSpLocks/>
          </p:cNvCxnSpPr>
          <p:nvPr/>
        </p:nvCxnSpPr>
        <p:spPr>
          <a:xfrm>
            <a:off x="300846" y="2860565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24ECA605-F511-0D83-9C9D-A3113B707A76}"/>
              </a:ext>
            </a:extLst>
          </p:cNvPr>
          <p:cNvSpPr/>
          <p:nvPr/>
        </p:nvSpPr>
        <p:spPr>
          <a:xfrm>
            <a:off x="3173035" y="2377870"/>
            <a:ext cx="2784427" cy="1742049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FD5AE6D-D28F-7F40-6162-FCCE36E637FB}"/>
              </a:ext>
            </a:extLst>
          </p:cNvPr>
          <p:cNvSpPr/>
          <p:nvPr/>
        </p:nvSpPr>
        <p:spPr>
          <a:xfrm>
            <a:off x="3189692" y="2891373"/>
            <a:ext cx="27696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prstClr val="white"/>
                </a:solidFill>
                <a:latin typeface="Helvetica" pitchFamily="2" charset="0"/>
              </a:rPr>
              <a:t>Amazon’s streaming exclusivity did garner larger audiences than</a:t>
            </a:r>
            <a:br>
              <a:rPr lang="en-US" sz="1600" b="1">
                <a:solidFill>
                  <a:prstClr val="white"/>
                </a:solidFill>
                <a:latin typeface="Helvetica" pitchFamily="2" charset="0"/>
              </a:rPr>
            </a:br>
            <a:r>
              <a:rPr lang="en-US" sz="1600" b="1">
                <a:solidFill>
                  <a:prstClr val="white"/>
                </a:solidFill>
                <a:latin typeface="Helvetica" pitchFamily="2" charset="0"/>
              </a:rPr>
              <a:t>NFL Network-only games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AAC670-E95A-34CA-7549-0CF6260B602E}"/>
              </a:ext>
            </a:extLst>
          </p:cNvPr>
          <p:cNvSpPr txBox="1"/>
          <p:nvPr/>
        </p:nvSpPr>
        <p:spPr>
          <a:xfrm>
            <a:off x="3294090" y="2428612"/>
            <a:ext cx="316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3FBFD328-74B5-DA41-672F-992D42A79528}"/>
              </a:ext>
            </a:extLst>
          </p:cNvPr>
          <p:cNvCxnSpPr>
            <a:cxnSpLocks/>
          </p:cNvCxnSpPr>
          <p:nvPr/>
        </p:nvCxnSpPr>
        <p:spPr>
          <a:xfrm>
            <a:off x="3299890" y="2860565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128C53B6-9D57-A000-BD09-14ED327B12B0}"/>
              </a:ext>
            </a:extLst>
          </p:cNvPr>
          <p:cNvSpPr>
            <a:spLocks/>
          </p:cNvSpPr>
          <p:nvPr/>
        </p:nvSpPr>
        <p:spPr>
          <a:xfrm>
            <a:off x="6202768" y="2377870"/>
            <a:ext cx="2784427" cy="1742049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EFEE1D5-762C-093F-93A9-E0291CAF184F}"/>
              </a:ext>
            </a:extLst>
          </p:cNvPr>
          <p:cNvSpPr txBox="1"/>
          <p:nvPr/>
        </p:nvSpPr>
        <p:spPr>
          <a:xfrm>
            <a:off x="6303946" y="2428612"/>
            <a:ext cx="316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5414091-5F8B-25FA-0822-B8C10B981E7C}"/>
              </a:ext>
            </a:extLst>
          </p:cNvPr>
          <p:cNvCxnSpPr>
            <a:cxnSpLocks/>
          </p:cNvCxnSpPr>
          <p:nvPr/>
        </p:nvCxnSpPr>
        <p:spPr>
          <a:xfrm>
            <a:off x="6309746" y="2860565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3CCC17B6-CE82-D35D-6EB7-C14C7DCC2783}"/>
              </a:ext>
            </a:extLst>
          </p:cNvPr>
          <p:cNvSpPr/>
          <p:nvPr/>
        </p:nvSpPr>
        <p:spPr>
          <a:xfrm>
            <a:off x="155980" y="4345128"/>
            <a:ext cx="2784427" cy="1742049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FEAB4BB-A100-A4EE-FDA3-49EDDAAE3953}"/>
              </a:ext>
            </a:extLst>
          </p:cNvPr>
          <p:cNvSpPr/>
          <p:nvPr/>
        </p:nvSpPr>
        <p:spPr>
          <a:xfrm>
            <a:off x="6185819" y="2891373"/>
            <a:ext cx="28071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chemeClr val="bg1"/>
                </a:solidFill>
                <a:latin typeface="Helvetica" pitchFamily="2" charset="0"/>
              </a:rPr>
              <a:t>Amazon streaming delivered a higher average audience against P18-34 in 2022 than the prior year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F83AB4-4004-03DB-644A-223221A503B6}"/>
              </a:ext>
            </a:extLst>
          </p:cNvPr>
          <p:cNvSpPr txBox="1"/>
          <p:nvPr/>
        </p:nvSpPr>
        <p:spPr>
          <a:xfrm>
            <a:off x="260680" y="4395870"/>
            <a:ext cx="316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E84A99"/>
                </a:solidFill>
                <a:latin typeface="Helvetica" pitchFamily="2" charset="0"/>
              </a:rPr>
              <a:t>5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E84A99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15E75FC-5612-B126-1BF9-901156710317}"/>
              </a:ext>
            </a:extLst>
          </p:cNvPr>
          <p:cNvCxnSpPr>
            <a:cxnSpLocks/>
          </p:cNvCxnSpPr>
          <p:nvPr/>
        </p:nvCxnSpPr>
        <p:spPr>
          <a:xfrm>
            <a:off x="266480" y="4827823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146CD795-08A4-F2C9-8FAB-D5E98E04D6EC}"/>
              </a:ext>
            </a:extLst>
          </p:cNvPr>
          <p:cNvSpPr/>
          <p:nvPr/>
        </p:nvSpPr>
        <p:spPr>
          <a:xfrm>
            <a:off x="3161643" y="4345128"/>
            <a:ext cx="2821593" cy="1742049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2DBEB90-DCBC-AA70-1BC1-69246CD7EDB3}"/>
              </a:ext>
            </a:extLst>
          </p:cNvPr>
          <p:cNvSpPr/>
          <p:nvPr/>
        </p:nvSpPr>
        <p:spPr>
          <a:xfrm>
            <a:off x="3173035" y="4877681"/>
            <a:ext cx="281020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prstClr val="white"/>
                </a:solidFill>
                <a:latin typeface="Helvetica" pitchFamily="2" charset="0"/>
              </a:rPr>
              <a:t>A key benefit of ‘in-app’ streaming TV is longer tune-in time vs. other video platforms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643396E-74F2-95B8-753F-E70DD444E17E}"/>
              </a:ext>
            </a:extLst>
          </p:cNvPr>
          <p:cNvSpPr txBox="1"/>
          <p:nvPr/>
        </p:nvSpPr>
        <p:spPr>
          <a:xfrm>
            <a:off x="3279429" y="4395870"/>
            <a:ext cx="316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6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9A0463B-46C8-0F13-F5DA-C3E527B5A242}"/>
              </a:ext>
            </a:extLst>
          </p:cNvPr>
          <p:cNvCxnSpPr>
            <a:cxnSpLocks/>
          </p:cNvCxnSpPr>
          <p:nvPr/>
        </p:nvCxnSpPr>
        <p:spPr>
          <a:xfrm>
            <a:off x="3285229" y="4827823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A8AD9E6-833E-6F84-5295-84A780E2ED07}"/>
              </a:ext>
            </a:extLst>
          </p:cNvPr>
          <p:cNvSpPr/>
          <p:nvPr/>
        </p:nvSpPr>
        <p:spPr>
          <a:xfrm>
            <a:off x="348795" y="297147"/>
            <a:ext cx="103763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ED3C8D"/>
                </a:solidFill>
                <a:latin typeface="Helvetica" pitchFamily="2" charset="0"/>
              </a:rPr>
              <a:t>Fast Facts: </a:t>
            </a:r>
            <a:r>
              <a:rPr lang="en-US" sz="3200" b="1">
                <a:solidFill>
                  <a:srgbClr val="1B1464"/>
                </a:solidFill>
                <a:latin typeface="Helvetica" pitchFamily="2" charset="0"/>
              </a:rPr>
              <a:t>Understanding the impact of streaming exclusivity on the NFL audience  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5631344-F0C9-1F32-7CC3-A4DACCA31539}"/>
              </a:ext>
            </a:extLst>
          </p:cNvPr>
          <p:cNvSpPr/>
          <p:nvPr/>
        </p:nvSpPr>
        <p:spPr>
          <a:xfrm>
            <a:off x="155980" y="4877681"/>
            <a:ext cx="27844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NFL games available across broadcast &amp; cable TV networks garner much higher reach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B3AAF82-C1F4-19EE-574A-0E2C8BBCD471}"/>
              </a:ext>
            </a:extLst>
          </p:cNvPr>
          <p:cNvSpPr/>
          <p:nvPr/>
        </p:nvSpPr>
        <p:spPr>
          <a:xfrm>
            <a:off x="6210548" y="4345128"/>
            <a:ext cx="2807163" cy="1742049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61F693-B048-B4D5-A2D8-F4FF174B6013}"/>
              </a:ext>
            </a:extLst>
          </p:cNvPr>
          <p:cNvSpPr/>
          <p:nvPr/>
        </p:nvSpPr>
        <p:spPr>
          <a:xfrm>
            <a:off x="6096246" y="4877681"/>
            <a:ext cx="30088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>
                <a:solidFill>
                  <a:schemeClr val="bg1"/>
                </a:solidFill>
                <a:latin typeface="Helvetica" pitchFamily="2" charset="0"/>
              </a:rPr>
              <a:t>Streaming viewership is more likely to skew towards younger adults, like P18-34</a:t>
            </a: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78A2F0-1280-A23B-2F13-89036691D22D}"/>
              </a:ext>
            </a:extLst>
          </p:cNvPr>
          <p:cNvSpPr txBox="1"/>
          <p:nvPr/>
        </p:nvSpPr>
        <p:spPr>
          <a:xfrm>
            <a:off x="6328334" y="4395870"/>
            <a:ext cx="316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7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2E6F19-70A2-1D77-4C8E-E4594335954D}"/>
              </a:ext>
            </a:extLst>
          </p:cNvPr>
          <p:cNvCxnSpPr>
            <a:cxnSpLocks/>
          </p:cNvCxnSpPr>
          <p:nvPr/>
        </p:nvCxnSpPr>
        <p:spPr>
          <a:xfrm>
            <a:off x="6334134" y="4827823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B74CAAD-C2C9-4862-BEBD-2FD8FE10F620}"/>
              </a:ext>
            </a:extLst>
          </p:cNvPr>
          <p:cNvSpPr/>
          <p:nvPr/>
        </p:nvSpPr>
        <p:spPr>
          <a:xfrm>
            <a:off x="9219410" y="2377871"/>
            <a:ext cx="2784426" cy="1766556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5E0648-8C88-850B-C236-17139B60B525}"/>
              </a:ext>
            </a:extLst>
          </p:cNvPr>
          <p:cNvSpPr txBox="1"/>
          <p:nvPr/>
        </p:nvSpPr>
        <p:spPr>
          <a:xfrm>
            <a:off x="9324110" y="2453119"/>
            <a:ext cx="316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4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20D9F18-726B-BD5A-9A63-5206AA308FEE}"/>
              </a:ext>
            </a:extLst>
          </p:cNvPr>
          <p:cNvCxnSpPr>
            <a:cxnSpLocks/>
          </p:cNvCxnSpPr>
          <p:nvPr/>
        </p:nvCxnSpPr>
        <p:spPr>
          <a:xfrm>
            <a:off x="9329910" y="2885072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D876DC8B-3BCC-1878-8A74-8836B86C17BD}"/>
              </a:ext>
            </a:extLst>
          </p:cNvPr>
          <p:cNvSpPr/>
          <p:nvPr/>
        </p:nvSpPr>
        <p:spPr>
          <a:xfrm>
            <a:off x="9271617" y="2915880"/>
            <a:ext cx="27382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TV networks drive much larger total audiences to their premier night game series than Amazon’s TNF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A25DA0-39F7-918D-E82D-9A15D9046274}"/>
              </a:ext>
            </a:extLst>
          </p:cNvPr>
          <p:cNvSpPr/>
          <p:nvPr/>
        </p:nvSpPr>
        <p:spPr>
          <a:xfrm>
            <a:off x="9219410" y="4334901"/>
            <a:ext cx="2807163" cy="1742049"/>
          </a:xfrm>
          <a:prstGeom prst="rect">
            <a:avLst/>
          </a:prstGeom>
          <a:solidFill>
            <a:srgbClr val="1B14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D3B237-CC76-A3F0-4B4D-2DADE617BB15}"/>
              </a:ext>
            </a:extLst>
          </p:cNvPr>
          <p:cNvSpPr/>
          <p:nvPr/>
        </p:nvSpPr>
        <p:spPr>
          <a:xfrm>
            <a:off x="9149835" y="4867454"/>
            <a:ext cx="29510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Many more people watch Spanish language game coverage </a:t>
            </a:r>
            <a:r>
              <a:rPr lang="en-US" sz="1600" b="1">
                <a:solidFill>
                  <a:prstClr val="white"/>
                </a:solidFill>
                <a:latin typeface="Helvetica" pitchFamily="2" charset="0"/>
              </a:rPr>
              <a:t>from</a:t>
            </a: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TV networks than Amazon’s TNF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ADF3B79-1E5E-CB51-C852-9AC0C8D96887}"/>
              </a:ext>
            </a:extLst>
          </p:cNvPr>
          <p:cNvSpPr txBox="1"/>
          <p:nvPr/>
        </p:nvSpPr>
        <p:spPr>
          <a:xfrm>
            <a:off x="9337196" y="4385643"/>
            <a:ext cx="316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84A99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8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79A7E27-0F01-6156-4467-A90C28149E86}"/>
              </a:ext>
            </a:extLst>
          </p:cNvPr>
          <p:cNvCxnSpPr>
            <a:cxnSpLocks/>
          </p:cNvCxnSpPr>
          <p:nvPr/>
        </p:nvCxnSpPr>
        <p:spPr>
          <a:xfrm>
            <a:off x="9342996" y="4817596"/>
            <a:ext cx="305314" cy="0"/>
          </a:xfrm>
          <a:prstGeom prst="line">
            <a:avLst/>
          </a:prstGeom>
          <a:ln w="22860">
            <a:solidFill>
              <a:schemeClr val="bg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5141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0044C-9B1B-7C46-936A-7B7F0D39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699"/>
            <a:ext cx="12192000" cy="68707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3ED8F18-80E6-D449-A031-541661F2A42F}"/>
              </a:ext>
            </a:extLst>
          </p:cNvPr>
          <p:cNvSpPr txBox="1"/>
          <p:nvPr/>
        </p:nvSpPr>
        <p:spPr>
          <a:xfrm>
            <a:off x="236166" y="3025517"/>
            <a:ext cx="764323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How has the shift </a:t>
            </a:r>
            <a:r>
              <a:rPr lang="en-US" sz="2800">
                <a:solidFill>
                  <a:prstClr val="white"/>
                </a:solidFill>
                <a:latin typeface="Helvetica" pitchFamily="2" charset="0"/>
              </a:rPr>
              <a:t>towards Amazon’s streaming exclusivity 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impacted viewership for NFL’s Thursday Night Football?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32DADD1-2606-5E0A-C090-3FC6765A988E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028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D48CC8-EE90-6FDD-8B5F-BA6D08939AE1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97F8115-3C43-5A2B-C88E-1953D955DE71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B46C07-C3C9-142F-8978-D53698D252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3220" y="1765230"/>
            <a:ext cx="12191999" cy="51039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C66B8-0DE7-D7F0-144E-0005D9B7A7A6}"/>
              </a:ext>
            </a:extLst>
          </p:cNvPr>
          <p:cNvSpPr txBox="1"/>
          <p:nvPr/>
        </p:nvSpPr>
        <p:spPr>
          <a:xfrm>
            <a:off x="516373" y="6125466"/>
            <a:ext cx="116424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NPower Powerplay and R&amp;F Program Report, 2021 Season: FOX, FOX Deportes &amp; NFL Network; 2022 Season: Amazon &amp; local broadcast for in-game markets only (excludes pre- &amp; post-game shows), Live+SD, P2+.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FOX, FOX Deportes &amp; NFL Network reflects linear TV audience only and does not include audiences gained from their digital / app streaming. </a:t>
            </a:r>
            <a:r>
              <a:rPr lang="en-US" sz="7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2021 reflects 14 games total (4 NFL Network only games: Weeks 2-4 &amp; 16; 10 games with Fox / Fox Deportes, NFL Network &amp; Amazon: Weeks 5-11 &amp; 13-15). 2021 audience figures excludes Amazon since the platform was not measured by Nielsen in 2021. 2022 reflects 15 games total, streamed by Amazon (Weeks 2-11 &amp; 13-17).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*</a:t>
            </a:r>
            <a:r>
              <a:rPr kumimoji="0" lang="en-US" sz="7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See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appendix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for schedule and single game details. Analysis reflects only those games played on Thursday Night.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623073" y="331455"/>
            <a:ext cx="1156892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Average </a:t>
            </a: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audience and weekly reach declined 37% and 49%, respectively vs.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games that were available across multiple major video platforms in 2021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(broadcast + cable + streaming)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938AC2-1BB4-7ED0-3662-FAC5DE26F69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1023" y="1882505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Weekly Averages - </a:t>
            </a:r>
            <a:r>
              <a:rPr kumimoji="0" lang="en-US" sz="16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NFL Thursday Night Football</a:t>
            </a:r>
            <a:endParaRPr kumimoji="0" lang="en-US" sz="1600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2021 vs. 2022 Comparable ‘Thursday Night’ Games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E6FB0C-CEA8-AAC8-119C-D990F2196941}"/>
              </a:ext>
            </a:extLst>
          </p:cNvPr>
          <p:cNvSpPr txBox="1"/>
          <p:nvPr/>
        </p:nvSpPr>
        <p:spPr>
          <a:xfrm>
            <a:off x="-123789" y="4160610"/>
            <a:ext cx="1318260" cy="83099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Average</a:t>
            </a:r>
            <a:b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</a:b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Audience </a:t>
            </a:r>
            <a:b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</a:b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(Per Min):</a:t>
            </a:r>
            <a:endParaRPr kumimoji="0" lang="en-US" sz="1600" b="1" i="0" u="none" strike="noStrike" kern="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9ED525-2647-7ACF-41B2-326553F6A7EE}"/>
              </a:ext>
            </a:extLst>
          </p:cNvPr>
          <p:cNvSpPr txBox="1"/>
          <p:nvPr/>
        </p:nvSpPr>
        <p:spPr>
          <a:xfrm>
            <a:off x="-114300" y="5257918"/>
            <a:ext cx="131826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Reach: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5B6BBE8-90DE-826B-42D6-8EA6384FADDE}"/>
              </a:ext>
            </a:extLst>
          </p:cNvPr>
          <p:cNvSpPr/>
          <p:nvPr/>
        </p:nvSpPr>
        <p:spPr>
          <a:xfrm>
            <a:off x="1186582" y="4165828"/>
            <a:ext cx="4397449" cy="1672521"/>
          </a:xfrm>
          <a:prstGeom prst="roundRect">
            <a:avLst>
              <a:gd name="adj" fmla="val 9564"/>
            </a:avLst>
          </a:prstGeom>
          <a:solidFill>
            <a:schemeClr val="bg1"/>
          </a:solidFill>
          <a:ln w="1905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8A2A0C-25E7-DF00-4DFB-5888F28F799B}"/>
              </a:ext>
            </a:extLst>
          </p:cNvPr>
          <p:cNvSpPr txBox="1"/>
          <p:nvPr/>
        </p:nvSpPr>
        <p:spPr>
          <a:xfrm>
            <a:off x="1186582" y="4364117"/>
            <a:ext cx="1434601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ED3C8D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.5 </a:t>
            </a:r>
            <a:r>
              <a:rPr lang="en-US" sz="2400" b="1">
                <a:solidFill>
                  <a:srgbClr val="ED3C8D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EB3F120B-1D3C-41A3-B306-0AB6DCDF73E4}"/>
              </a:ext>
            </a:extLst>
          </p:cNvPr>
          <p:cNvSpPr/>
          <p:nvPr/>
        </p:nvSpPr>
        <p:spPr>
          <a:xfrm>
            <a:off x="1185114" y="2814522"/>
            <a:ext cx="4392819" cy="401159"/>
          </a:xfrm>
          <a:prstGeom prst="roundRect">
            <a:avLst>
              <a:gd name="adj" fmla="val 9564"/>
            </a:avLst>
          </a:prstGeom>
          <a:solidFill>
            <a:schemeClr val="bg1"/>
          </a:solidFill>
          <a:ln w="1905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>
                <a:solidFill>
                  <a:srgbClr val="ED3C8D"/>
                </a:solidFill>
                <a:latin typeface="Helvetica" panose="020B0403020202020204" pitchFamily="34" charset="0"/>
              </a:rPr>
              <a:t>2021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908127E-76FF-A40A-8605-A56B8A487C58}"/>
              </a:ext>
            </a:extLst>
          </p:cNvPr>
          <p:cNvSpPr txBox="1"/>
          <p:nvPr/>
        </p:nvSpPr>
        <p:spPr>
          <a:xfrm>
            <a:off x="2664391" y="4364117"/>
            <a:ext cx="1434601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15.1 </a:t>
            </a:r>
            <a:r>
              <a:rPr lang="en-US" sz="2400" b="1">
                <a:solidFill>
                  <a:srgbClr val="ED3C8D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22ECBFB-7EA1-1039-6918-5523435BEB96}"/>
              </a:ext>
            </a:extLst>
          </p:cNvPr>
          <p:cNvSpPr txBox="1"/>
          <p:nvPr/>
        </p:nvSpPr>
        <p:spPr>
          <a:xfrm>
            <a:off x="4135798" y="4364117"/>
            <a:ext cx="1434601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13.2 </a:t>
            </a:r>
            <a:r>
              <a:rPr lang="en-US" sz="2400" b="1">
                <a:solidFill>
                  <a:srgbClr val="ED3C8D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C725A11-C86D-5DF8-3D89-EAD361FB4B17}"/>
              </a:ext>
            </a:extLst>
          </p:cNvPr>
          <p:cNvSpPr/>
          <p:nvPr/>
        </p:nvSpPr>
        <p:spPr>
          <a:xfrm>
            <a:off x="1186582" y="3215392"/>
            <a:ext cx="4383751" cy="858243"/>
          </a:xfrm>
          <a:prstGeom prst="roundRect">
            <a:avLst>
              <a:gd name="adj" fmla="val 9564"/>
            </a:avLst>
          </a:prstGeom>
          <a:solidFill>
            <a:schemeClr val="bg1"/>
          </a:solidFill>
          <a:ln w="1905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99B6ED-0A7A-F82E-C9DB-3676187AEA38}"/>
              </a:ext>
            </a:extLst>
          </p:cNvPr>
          <p:cNvSpPr txBox="1"/>
          <p:nvPr/>
        </p:nvSpPr>
        <p:spPr>
          <a:xfrm>
            <a:off x="1139093" y="3215392"/>
            <a:ext cx="1529578" cy="361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u="sng">
                <a:solidFill>
                  <a:srgbClr val="1B1464"/>
                </a:solidFill>
                <a:latin typeface="Helvetica" panose="020B0403020202020204" pitchFamily="34" charset="0"/>
              </a:rPr>
              <a:t>Cable TV Net Only</a:t>
            </a:r>
            <a:b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</a:br>
            <a:r>
              <a:rPr lang="en-US" sz="700">
                <a:solidFill>
                  <a:srgbClr val="1B1464"/>
                </a:solidFill>
                <a:latin typeface="Helvetica" panose="020B0403020202020204" pitchFamily="34" charset="0"/>
              </a:rPr>
              <a:t>(NFL Network: 4 Games)</a:t>
            </a:r>
            <a:endParaRPr lang="en-US" sz="1200" b="1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A49C14D5-1A19-0DF6-1BDC-89159E003F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932" y="3636403"/>
            <a:ext cx="1235901" cy="292489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09DCB112-D1DF-6C8E-2AA9-E56FEE282BE3}"/>
              </a:ext>
            </a:extLst>
          </p:cNvPr>
          <p:cNvSpPr txBox="1"/>
          <p:nvPr/>
        </p:nvSpPr>
        <p:spPr>
          <a:xfrm>
            <a:off x="2548586" y="3214399"/>
            <a:ext cx="1666210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u="sng">
                <a:solidFill>
                  <a:srgbClr val="1B1464"/>
                </a:solidFill>
                <a:latin typeface="Helvetica" panose="020B0403020202020204" pitchFamily="34" charset="0"/>
              </a:rPr>
              <a:t>Broadcast &amp; Cable TV</a:t>
            </a:r>
            <a:b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</a:br>
            <a:r>
              <a:rPr lang="en-US" sz="700">
                <a:solidFill>
                  <a:srgbClr val="1B1464"/>
                </a:solidFill>
                <a:latin typeface="Helvetica" panose="020B0403020202020204" pitchFamily="34" charset="0"/>
              </a:rPr>
              <a:t>(FOX / FOX </a:t>
            </a:r>
            <a:r>
              <a:rPr lang="en-US" sz="700" err="1">
                <a:solidFill>
                  <a:srgbClr val="1B1464"/>
                </a:solidFill>
                <a:latin typeface="Helvetica" panose="020B0403020202020204" pitchFamily="34" charset="0"/>
              </a:rPr>
              <a:t>Deportes</a:t>
            </a:r>
            <a:r>
              <a:rPr lang="en-US" sz="700">
                <a:solidFill>
                  <a:srgbClr val="1B1464"/>
                </a:solidFill>
                <a:latin typeface="Helvetica" panose="020B0403020202020204" pitchFamily="34" charset="0"/>
              </a:rPr>
              <a:t> / NFL Network: 10 games)</a:t>
            </a:r>
            <a:endParaRPr lang="en-US" sz="1200" b="1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3FF13A71-5B3C-C239-5CC1-C17A550BD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0192" y="3860613"/>
            <a:ext cx="848751" cy="200866"/>
          </a:xfrm>
          <a:prstGeom prst="rect">
            <a:avLst/>
          </a:prstGeom>
        </p:spPr>
      </p:pic>
      <p:pic>
        <p:nvPicPr>
          <p:cNvPr id="53" name="Picture 4" descr="Image result for fox logo png">
            <a:extLst>
              <a:ext uri="{FF2B5EF4-FFF2-40B4-BE49-F238E27FC236}">
                <a16:creationId xmlns:a16="http://schemas.microsoft.com/office/drawing/2014/main" id="{8D059C62-C12C-3EC1-21BA-E1C86346B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6652" y="3643264"/>
            <a:ext cx="557915" cy="24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fox sports">
            <a:extLst>
              <a:ext uri="{FF2B5EF4-FFF2-40B4-BE49-F238E27FC236}">
                <a16:creationId xmlns:a16="http://schemas.microsoft.com/office/drawing/2014/main" id="{EF70F919-ADF3-2815-0A5D-66E9714B7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7601" y="3652697"/>
            <a:ext cx="411307" cy="25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0DBB3444-2951-9269-54EA-F45948623B65}"/>
              </a:ext>
            </a:extLst>
          </p:cNvPr>
          <p:cNvSpPr txBox="1"/>
          <p:nvPr/>
        </p:nvSpPr>
        <p:spPr>
          <a:xfrm>
            <a:off x="4147490" y="3209159"/>
            <a:ext cx="14389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>
                <a:solidFill>
                  <a:srgbClr val="1B1464"/>
                </a:solidFill>
                <a:latin typeface="Helvetica" panose="020B0403020202020204" pitchFamily="34" charset="0"/>
              </a:rPr>
              <a:t>14-Game Average</a:t>
            </a:r>
          </a:p>
          <a:p>
            <a:pPr algn="ctr"/>
            <a:r>
              <a:rPr lang="en-US" sz="700" b="1">
                <a:solidFill>
                  <a:srgbClr val="1B1464"/>
                </a:solidFill>
                <a:latin typeface="Helvetica" panose="020B0403020202020204" pitchFamily="34" charset="0"/>
              </a:rPr>
              <a:t>(broadcast &amp; cable TV or cable TV only)</a:t>
            </a:r>
            <a:endParaRPr lang="en-US" sz="900" b="1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9DE89F4E-6308-97BF-8B44-CA76CF86D413}"/>
              </a:ext>
            </a:extLst>
          </p:cNvPr>
          <p:cNvSpPr/>
          <p:nvPr/>
        </p:nvSpPr>
        <p:spPr>
          <a:xfrm>
            <a:off x="5698461" y="3214399"/>
            <a:ext cx="1434601" cy="858243"/>
          </a:xfrm>
          <a:prstGeom prst="roundRect">
            <a:avLst>
              <a:gd name="adj" fmla="val 9564"/>
            </a:avLst>
          </a:prstGeom>
          <a:solidFill>
            <a:schemeClr val="bg1"/>
          </a:solidFill>
          <a:ln w="1905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6F4850A-A163-3F96-F70C-E81353913FE3}"/>
              </a:ext>
            </a:extLst>
          </p:cNvPr>
          <p:cNvSpPr txBox="1"/>
          <p:nvPr/>
        </p:nvSpPr>
        <p:spPr>
          <a:xfrm>
            <a:off x="5612104" y="3214399"/>
            <a:ext cx="1607314" cy="469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 u="sng">
                <a:solidFill>
                  <a:srgbClr val="1B1464"/>
                </a:solidFill>
                <a:latin typeface="Helvetica" panose="020B0403020202020204" pitchFamily="34" charset="0"/>
              </a:rPr>
              <a:t>Amazon Streaming</a:t>
            </a:r>
            <a:b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</a:br>
            <a:r>
              <a:rPr lang="en-US" sz="700">
                <a:solidFill>
                  <a:srgbClr val="1B1464"/>
                </a:solidFill>
                <a:latin typeface="Helvetica" panose="020B0403020202020204" pitchFamily="34" charset="0"/>
              </a:rPr>
              <a:t>(15 games includes the two in-market local broadcasts)</a:t>
            </a:r>
            <a:endParaRPr lang="en-US" sz="1200" b="1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5289E71A-BF0E-342A-45B1-024A63533027}"/>
              </a:ext>
            </a:extLst>
          </p:cNvPr>
          <p:cNvSpPr/>
          <p:nvPr/>
        </p:nvSpPr>
        <p:spPr>
          <a:xfrm>
            <a:off x="5698460" y="2809440"/>
            <a:ext cx="1434601" cy="401159"/>
          </a:xfrm>
          <a:prstGeom prst="roundRect">
            <a:avLst>
              <a:gd name="adj" fmla="val 9564"/>
            </a:avLst>
          </a:prstGeom>
          <a:solidFill>
            <a:schemeClr val="bg1"/>
          </a:solidFill>
          <a:ln w="1905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>
                <a:solidFill>
                  <a:srgbClr val="00BFF2"/>
                </a:solidFill>
                <a:latin typeface="Helvetica" panose="020B0403020202020204" pitchFamily="34" charset="0"/>
              </a:rPr>
              <a:t>2022</a:t>
            </a:r>
          </a:p>
        </p:txBody>
      </p:sp>
      <p:pic>
        <p:nvPicPr>
          <p:cNvPr id="62" name="Picture 4" descr="Amazon Prime Video Logo and symbol, meaning, history, PNG, brand">
            <a:extLst>
              <a:ext uri="{FF2B5EF4-FFF2-40B4-BE49-F238E27FC236}">
                <a16:creationId xmlns:a16="http://schemas.microsoft.com/office/drawing/2014/main" id="{2C90EF5F-C52E-7F89-E462-4D85E58D3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0677" y="3599346"/>
            <a:ext cx="930169" cy="52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0395E0FB-5E13-F161-08AA-6A09341E36D0}"/>
              </a:ext>
            </a:extLst>
          </p:cNvPr>
          <p:cNvSpPr/>
          <p:nvPr/>
        </p:nvSpPr>
        <p:spPr>
          <a:xfrm>
            <a:off x="5698461" y="4165828"/>
            <a:ext cx="1434601" cy="1685386"/>
          </a:xfrm>
          <a:prstGeom prst="roundRect">
            <a:avLst>
              <a:gd name="adj" fmla="val 9564"/>
            </a:avLst>
          </a:prstGeom>
          <a:solidFill>
            <a:schemeClr val="bg1"/>
          </a:solidFill>
          <a:ln w="19050">
            <a:solidFill>
              <a:srgbClr val="00BF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01C8B0A-E921-35BB-9FD1-D624924D9A34}"/>
              </a:ext>
            </a:extLst>
          </p:cNvPr>
          <p:cNvSpPr txBox="1"/>
          <p:nvPr/>
        </p:nvSpPr>
        <p:spPr>
          <a:xfrm>
            <a:off x="5698461" y="4364117"/>
            <a:ext cx="1434601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9.6 </a:t>
            </a:r>
            <a:r>
              <a:rPr lang="en-US" sz="2400" b="1">
                <a:solidFill>
                  <a:srgbClr val="00BFF2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kumimoji="0" lang="en-US" sz="1600" i="0" u="none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A517F0D-5146-CDB6-5A13-E41E7AC73D52}"/>
              </a:ext>
            </a:extLst>
          </p:cNvPr>
          <p:cNvCxnSpPr>
            <a:cxnSpLocks/>
          </p:cNvCxnSpPr>
          <p:nvPr/>
        </p:nvCxnSpPr>
        <p:spPr>
          <a:xfrm>
            <a:off x="5632177" y="2686050"/>
            <a:ext cx="0" cy="3343275"/>
          </a:xfrm>
          <a:prstGeom prst="line">
            <a:avLst/>
          </a:prstGeom>
          <a:ln w="19050">
            <a:solidFill>
              <a:srgbClr val="1B146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68AE9BDB-580A-AEC1-6A52-68DD151F0F25}"/>
              </a:ext>
            </a:extLst>
          </p:cNvPr>
          <p:cNvSpPr txBox="1"/>
          <p:nvPr/>
        </p:nvSpPr>
        <p:spPr>
          <a:xfrm>
            <a:off x="1186582" y="5211752"/>
            <a:ext cx="1434601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17.5 </a:t>
            </a:r>
            <a:r>
              <a:rPr lang="en-US" sz="2400" b="1">
                <a:solidFill>
                  <a:srgbClr val="ED3C8D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553DC9F-E3EB-D15D-08DF-7B26F6801C1F}"/>
              </a:ext>
            </a:extLst>
          </p:cNvPr>
          <p:cNvSpPr txBox="1"/>
          <p:nvPr/>
        </p:nvSpPr>
        <p:spPr>
          <a:xfrm>
            <a:off x="2664391" y="5211752"/>
            <a:ext cx="1434601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ED3C8D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32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.9 </a:t>
            </a:r>
            <a:r>
              <a:rPr lang="en-US" sz="2400" b="1">
                <a:solidFill>
                  <a:srgbClr val="ED3C8D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B7F4AD1-B250-7439-1E3D-97701EC5C53B}"/>
              </a:ext>
            </a:extLst>
          </p:cNvPr>
          <p:cNvSpPr txBox="1"/>
          <p:nvPr/>
        </p:nvSpPr>
        <p:spPr>
          <a:xfrm>
            <a:off x="4135798" y="5211752"/>
            <a:ext cx="1434601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solidFill>
                  <a:srgbClr val="ED3C8D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28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.6 </a:t>
            </a:r>
            <a:r>
              <a:rPr lang="en-US" sz="2400" b="1">
                <a:solidFill>
                  <a:srgbClr val="ED3C8D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2BEF5F56-B5E4-2C4B-F7F4-FE16C707E176}"/>
              </a:ext>
            </a:extLst>
          </p:cNvPr>
          <p:cNvSpPr txBox="1"/>
          <p:nvPr/>
        </p:nvSpPr>
        <p:spPr>
          <a:xfrm>
            <a:off x="5698461" y="5211752"/>
            <a:ext cx="1434601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16.9 </a:t>
            </a:r>
            <a:r>
              <a:rPr lang="en-US" sz="2400" b="1">
                <a:solidFill>
                  <a:srgbClr val="00BFF2"/>
                </a:solidFill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BFF2"/>
              </a:solidFill>
              <a:effectLst/>
              <a:uLnTx/>
              <a:uFillTx/>
              <a:latin typeface="Helvetica" panose="020B0403020202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6D6FD788-F790-1EFA-91DA-CDC00BA8E759}"/>
              </a:ext>
            </a:extLst>
          </p:cNvPr>
          <p:cNvCxnSpPr>
            <a:cxnSpLocks/>
          </p:cNvCxnSpPr>
          <p:nvPr/>
        </p:nvCxnSpPr>
        <p:spPr>
          <a:xfrm>
            <a:off x="7210119" y="2436503"/>
            <a:ext cx="0" cy="3592822"/>
          </a:xfrm>
          <a:prstGeom prst="line">
            <a:avLst/>
          </a:prstGeom>
          <a:ln w="19050">
            <a:solidFill>
              <a:srgbClr val="1B1464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A7B150FB-F02B-AD02-70F2-F124F9670F8B}"/>
              </a:ext>
            </a:extLst>
          </p:cNvPr>
          <p:cNvSpPr/>
          <p:nvPr/>
        </p:nvSpPr>
        <p:spPr>
          <a:xfrm>
            <a:off x="7270643" y="3223737"/>
            <a:ext cx="4878049" cy="518771"/>
          </a:xfrm>
          <a:prstGeom prst="roundRect">
            <a:avLst>
              <a:gd name="adj" fmla="val 9564"/>
            </a:avLst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7E1C9170-EC20-4F17-39FB-866CA4767159}"/>
              </a:ext>
            </a:extLst>
          </p:cNvPr>
          <p:cNvSpPr txBox="1"/>
          <p:nvPr/>
        </p:nvSpPr>
        <p:spPr>
          <a:xfrm>
            <a:off x="7261189" y="3269511"/>
            <a:ext cx="1607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B1464"/>
                </a:solidFill>
                <a:latin typeface="Helvetica" panose="020B0403020202020204" pitchFamily="34" charset="0"/>
              </a:rPr>
              <a:t>Amazon vs. </a:t>
            </a:r>
            <a:br>
              <a:rPr lang="en-US" sz="1100" b="1">
                <a:solidFill>
                  <a:srgbClr val="1B1464"/>
                </a:solidFill>
                <a:latin typeface="Helvetica" panose="020B0403020202020204" pitchFamily="34" charset="0"/>
              </a:rPr>
            </a:br>
            <a:r>
              <a:rPr lang="en-US" sz="1100" b="1">
                <a:solidFill>
                  <a:srgbClr val="1B1464"/>
                </a:solidFill>
                <a:latin typeface="Helvetica" panose="020B0403020202020204" pitchFamily="34" charset="0"/>
              </a:rPr>
              <a:t>NFL Network Only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6A684EC8-9E45-C8C4-7BD0-2CD7705002C1}"/>
              </a:ext>
            </a:extLst>
          </p:cNvPr>
          <p:cNvSpPr/>
          <p:nvPr/>
        </p:nvSpPr>
        <p:spPr>
          <a:xfrm>
            <a:off x="7272942" y="3739519"/>
            <a:ext cx="4878050" cy="296824"/>
          </a:xfrm>
          <a:prstGeom prst="roundRect">
            <a:avLst>
              <a:gd name="adj" fmla="val 9564"/>
            </a:avLst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64B253C-B3EF-7C93-6185-34E72B2FA946}"/>
              </a:ext>
            </a:extLst>
          </p:cNvPr>
          <p:cNvSpPr txBox="1"/>
          <p:nvPr/>
        </p:nvSpPr>
        <p:spPr>
          <a:xfrm>
            <a:off x="7317785" y="3749432"/>
            <a:ext cx="689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# Diff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F53ECD6-6F63-DB20-C68D-998E370C9414}"/>
              </a:ext>
            </a:extLst>
          </p:cNvPr>
          <p:cNvSpPr txBox="1"/>
          <p:nvPr/>
        </p:nvSpPr>
        <p:spPr>
          <a:xfrm>
            <a:off x="8014811" y="3749432"/>
            <a:ext cx="930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% Diff</a:t>
            </a:r>
          </a:p>
        </p:txBody>
      </p:sp>
      <p:sp>
        <p:nvSpPr>
          <p:cNvPr id="102" name="Rectangle: Rounded Corners 101">
            <a:extLst>
              <a:ext uri="{FF2B5EF4-FFF2-40B4-BE49-F238E27FC236}">
                <a16:creationId xmlns:a16="http://schemas.microsoft.com/office/drawing/2014/main" id="{AE2449C6-BCEF-0DDF-FC9D-FD05E9A9E9ED}"/>
              </a:ext>
            </a:extLst>
          </p:cNvPr>
          <p:cNvSpPr/>
          <p:nvPr/>
        </p:nvSpPr>
        <p:spPr>
          <a:xfrm>
            <a:off x="7260348" y="4185080"/>
            <a:ext cx="4890646" cy="1651887"/>
          </a:xfrm>
          <a:prstGeom prst="roundRect">
            <a:avLst>
              <a:gd name="adj" fmla="val 9564"/>
            </a:avLst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33659CF2-AF61-74AE-05F6-EEBC268E60B4}"/>
              </a:ext>
            </a:extLst>
          </p:cNvPr>
          <p:cNvSpPr txBox="1"/>
          <p:nvPr/>
        </p:nvSpPr>
        <p:spPr>
          <a:xfrm>
            <a:off x="7210119" y="4433367"/>
            <a:ext cx="9301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rgbClr val="1B1464"/>
                </a:solidFill>
                <a:latin typeface="Helvetica" panose="020B0403020202020204" pitchFamily="34" charset="0"/>
              </a:rPr>
              <a:t>+1.1 MM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5242D1F-BC1E-BEEF-9630-05A6B7297AC1}"/>
              </a:ext>
            </a:extLst>
          </p:cNvPr>
          <p:cNvSpPr txBox="1"/>
          <p:nvPr/>
        </p:nvSpPr>
        <p:spPr>
          <a:xfrm>
            <a:off x="8014811" y="4410283"/>
            <a:ext cx="93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1B1464"/>
                </a:solidFill>
                <a:latin typeface="Helvetica" panose="020B0403020202020204" pitchFamily="34" charset="0"/>
              </a:rPr>
              <a:t>+13%</a:t>
            </a:r>
            <a:endParaRPr lang="en-US" sz="2400" b="1">
              <a:solidFill>
                <a:srgbClr val="1B1464"/>
              </a:solidFill>
              <a:latin typeface="Helvetica" panose="020B0403020202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C51396B-DD1A-C18B-8209-856ACAE63C1F}"/>
              </a:ext>
            </a:extLst>
          </p:cNvPr>
          <p:cNvSpPr txBox="1"/>
          <p:nvPr/>
        </p:nvSpPr>
        <p:spPr>
          <a:xfrm>
            <a:off x="7215146" y="5281002"/>
            <a:ext cx="9301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403020202020204" pitchFamily="34" charset="0"/>
              </a:rPr>
              <a:t>-0.6 MM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7F3CFF58-7D1F-D991-25F2-007197378C20}"/>
              </a:ext>
            </a:extLst>
          </p:cNvPr>
          <p:cNvSpPr txBox="1"/>
          <p:nvPr/>
        </p:nvSpPr>
        <p:spPr>
          <a:xfrm>
            <a:off x="8014811" y="5257918"/>
            <a:ext cx="93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403020202020204" pitchFamily="34" charset="0"/>
              </a:rPr>
              <a:t>-3%</a:t>
            </a:r>
            <a:endParaRPr lang="en-US" sz="2400" b="1">
              <a:solidFill>
                <a:schemeClr val="tx1">
                  <a:lumMod val="65000"/>
                  <a:lumOff val="35000"/>
                </a:schemeClr>
              </a:solidFill>
              <a:latin typeface="Helvetica" panose="020B0403020202020204" pitchFamily="34" charset="0"/>
            </a:endParaRP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D47C5ABB-8731-FD7E-6AB5-95DF90B87BA7}"/>
              </a:ext>
            </a:extLst>
          </p:cNvPr>
          <p:cNvSpPr txBox="1"/>
          <p:nvPr/>
        </p:nvSpPr>
        <p:spPr>
          <a:xfrm>
            <a:off x="8870659" y="3269511"/>
            <a:ext cx="16758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B1464"/>
                </a:solidFill>
                <a:latin typeface="Helvetica" panose="020B0403020202020204" pitchFamily="34" charset="0"/>
              </a:rPr>
              <a:t>Amazon vs. Broadcast &amp; Cable TV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AE096542-0D9A-0FCB-BA0D-74B7B559FB6D}"/>
              </a:ext>
            </a:extLst>
          </p:cNvPr>
          <p:cNvSpPr txBox="1"/>
          <p:nvPr/>
        </p:nvSpPr>
        <p:spPr>
          <a:xfrm>
            <a:off x="8982386" y="3749432"/>
            <a:ext cx="629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# Diff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AB3E510F-44F2-2675-028C-D1F1EF51500F}"/>
              </a:ext>
            </a:extLst>
          </p:cNvPr>
          <p:cNvSpPr txBox="1"/>
          <p:nvPr/>
        </p:nvSpPr>
        <p:spPr>
          <a:xfrm>
            <a:off x="9808551" y="3749432"/>
            <a:ext cx="6291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% Diff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783AB7F8-852B-1DA1-F7AB-6FA89FF7112E}"/>
              </a:ext>
            </a:extLst>
          </p:cNvPr>
          <p:cNvSpPr txBox="1"/>
          <p:nvPr/>
        </p:nvSpPr>
        <p:spPr>
          <a:xfrm>
            <a:off x="8844585" y="4433367"/>
            <a:ext cx="9301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403020202020204" pitchFamily="34" charset="0"/>
              </a:rPr>
              <a:t>-5.5 MM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E7565532-916D-C0D8-4898-FFB895D58FEC}"/>
              </a:ext>
            </a:extLst>
          </p:cNvPr>
          <p:cNvSpPr txBox="1"/>
          <p:nvPr/>
        </p:nvSpPr>
        <p:spPr>
          <a:xfrm>
            <a:off x="9660390" y="4410283"/>
            <a:ext cx="93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403020202020204" pitchFamily="34" charset="0"/>
              </a:rPr>
              <a:t>-37%</a:t>
            </a:r>
            <a:endParaRPr lang="en-US" sz="2400" b="1">
              <a:solidFill>
                <a:schemeClr val="tx1">
                  <a:lumMod val="65000"/>
                  <a:lumOff val="35000"/>
                </a:schemeClr>
              </a:solidFill>
              <a:latin typeface="Helvetica" panose="020B0403020202020204" pitchFamily="34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84B14EC5-3BD9-CF66-DC35-84A8BDF9BC4C}"/>
              </a:ext>
            </a:extLst>
          </p:cNvPr>
          <p:cNvSpPr txBox="1"/>
          <p:nvPr/>
        </p:nvSpPr>
        <p:spPr>
          <a:xfrm>
            <a:off x="8830559" y="5281002"/>
            <a:ext cx="9944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0" b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403020202020204" pitchFamily="34" charset="0"/>
              </a:rPr>
              <a:t>-16.1 MM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1174384F-FBA7-3484-7E87-7976F2C0F958}"/>
              </a:ext>
            </a:extLst>
          </p:cNvPr>
          <p:cNvSpPr txBox="1"/>
          <p:nvPr/>
        </p:nvSpPr>
        <p:spPr>
          <a:xfrm>
            <a:off x="9660390" y="5257918"/>
            <a:ext cx="93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403020202020204" pitchFamily="34" charset="0"/>
              </a:rPr>
              <a:t>-49%</a:t>
            </a:r>
            <a:endParaRPr lang="en-US" sz="2400" b="1">
              <a:solidFill>
                <a:schemeClr val="tx1">
                  <a:lumMod val="65000"/>
                  <a:lumOff val="35000"/>
                </a:schemeClr>
              </a:solidFill>
              <a:latin typeface="Helvetica" panose="020B0403020202020204" pitchFamily="34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A096C4BE-16CB-620A-A956-982AFE1287F9}"/>
              </a:ext>
            </a:extLst>
          </p:cNvPr>
          <p:cNvSpPr txBox="1"/>
          <p:nvPr/>
        </p:nvSpPr>
        <p:spPr>
          <a:xfrm>
            <a:off x="10553137" y="3269511"/>
            <a:ext cx="1607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B1464"/>
                </a:solidFill>
                <a:latin typeface="Helvetica" panose="020B0403020202020204" pitchFamily="34" charset="0"/>
              </a:rPr>
              <a:t>Amazon vs.</a:t>
            </a:r>
            <a:br>
              <a:rPr lang="en-US" sz="1100" b="1">
                <a:solidFill>
                  <a:srgbClr val="1B1464"/>
                </a:solidFill>
                <a:latin typeface="Helvetica" panose="020B0403020202020204" pitchFamily="34" charset="0"/>
              </a:rPr>
            </a:br>
            <a:r>
              <a:rPr lang="en-US" sz="1100" b="1">
                <a:solidFill>
                  <a:srgbClr val="1B1464"/>
                </a:solidFill>
                <a:latin typeface="Helvetica" panose="020B0403020202020204" pitchFamily="34" charset="0"/>
              </a:rPr>
              <a:t>14-Game Average</a:t>
            </a: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2011C19D-A16A-E14B-569A-7BFC16C3CA4E}"/>
              </a:ext>
            </a:extLst>
          </p:cNvPr>
          <p:cNvSpPr txBox="1"/>
          <p:nvPr/>
        </p:nvSpPr>
        <p:spPr>
          <a:xfrm>
            <a:off x="10484604" y="3749432"/>
            <a:ext cx="930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# Diff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2E43F880-BCD8-2843-45AB-546B73533F18}"/>
              </a:ext>
            </a:extLst>
          </p:cNvPr>
          <p:cNvSpPr txBox="1"/>
          <p:nvPr/>
        </p:nvSpPr>
        <p:spPr>
          <a:xfrm>
            <a:off x="11306759" y="3749432"/>
            <a:ext cx="930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rgbClr val="1B1464"/>
                </a:solidFill>
                <a:latin typeface="Helvetica" panose="020B0403020202020204" pitchFamily="34" charset="0"/>
              </a:rPr>
              <a:t>% Diff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04250037-9DD9-54F3-D7CE-C4EE1EFB7CD3}"/>
              </a:ext>
            </a:extLst>
          </p:cNvPr>
          <p:cNvSpPr txBox="1"/>
          <p:nvPr/>
        </p:nvSpPr>
        <p:spPr>
          <a:xfrm>
            <a:off x="10507094" y="4433367"/>
            <a:ext cx="9301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403020202020204" pitchFamily="34" charset="0"/>
              </a:rPr>
              <a:t>-3.6 MM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8756BF9B-73D1-E1F9-0EEE-71DBD560C935}"/>
              </a:ext>
            </a:extLst>
          </p:cNvPr>
          <p:cNvSpPr txBox="1"/>
          <p:nvPr/>
        </p:nvSpPr>
        <p:spPr>
          <a:xfrm>
            <a:off x="11306759" y="4410283"/>
            <a:ext cx="93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403020202020204" pitchFamily="34" charset="0"/>
              </a:rPr>
              <a:t>-28%</a:t>
            </a:r>
            <a:endParaRPr lang="en-US" sz="2400" b="1">
              <a:solidFill>
                <a:schemeClr val="tx1">
                  <a:lumMod val="65000"/>
                  <a:lumOff val="35000"/>
                </a:schemeClr>
              </a:solidFill>
              <a:latin typeface="Helvetica" panose="020B0403020202020204" pitchFamily="34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F63ED839-476E-3AB2-FCCB-A741BEB015CF}"/>
              </a:ext>
            </a:extLst>
          </p:cNvPr>
          <p:cNvSpPr txBox="1"/>
          <p:nvPr/>
        </p:nvSpPr>
        <p:spPr>
          <a:xfrm>
            <a:off x="10473951" y="5281002"/>
            <a:ext cx="9944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b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403020202020204" pitchFamily="34" charset="0"/>
              </a:rPr>
              <a:t>-11.6 MM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CA425901-8977-751C-B5AD-C2B339861C7F}"/>
              </a:ext>
            </a:extLst>
          </p:cNvPr>
          <p:cNvSpPr txBox="1"/>
          <p:nvPr/>
        </p:nvSpPr>
        <p:spPr>
          <a:xfrm>
            <a:off x="11306759" y="5257918"/>
            <a:ext cx="93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403020202020204" pitchFamily="34" charset="0"/>
              </a:rPr>
              <a:t>-41%</a:t>
            </a:r>
            <a:endParaRPr lang="en-US" sz="2400" b="1">
              <a:solidFill>
                <a:schemeClr val="tx1">
                  <a:lumMod val="65000"/>
                  <a:lumOff val="35000"/>
                </a:schemeClr>
              </a:solidFill>
              <a:latin typeface="Helvetica" panose="020B0403020202020204" pitchFamily="34" charset="0"/>
            </a:endParaRPr>
          </a:p>
        </p:txBody>
      </p:sp>
      <p:sp>
        <p:nvSpPr>
          <p:cNvPr id="213" name="Rectangle: Rounded Corners 212">
            <a:extLst>
              <a:ext uri="{FF2B5EF4-FFF2-40B4-BE49-F238E27FC236}">
                <a16:creationId xmlns:a16="http://schemas.microsoft.com/office/drawing/2014/main" id="{D1AE4F03-78D8-2D5B-A210-D6DC112DE5D4}"/>
              </a:ext>
            </a:extLst>
          </p:cNvPr>
          <p:cNvSpPr/>
          <p:nvPr/>
        </p:nvSpPr>
        <p:spPr>
          <a:xfrm>
            <a:off x="7251541" y="2575128"/>
            <a:ext cx="4879282" cy="640915"/>
          </a:xfrm>
          <a:prstGeom prst="roundRect">
            <a:avLst>
              <a:gd name="adj" fmla="val 9564"/>
            </a:avLst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54D96777-8BA4-B2A0-7B88-5F05A9FA722A}"/>
              </a:ext>
            </a:extLst>
          </p:cNvPr>
          <p:cNvSpPr txBox="1"/>
          <p:nvPr/>
        </p:nvSpPr>
        <p:spPr>
          <a:xfrm>
            <a:off x="7240176" y="2567333"/>
            <a:ext cx="4910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2022 vs. 2021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</a:rPr>
              <a:t>Audience Differences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0FACB12-9E65-582C-EC62-7C4FF24B31E2}"/>
              </a:ext>
            </a:extLst>
          </p:cNvPr>
          <p:cNvCxnSpPr/>
          <p:nvPr/>
        </p:nvCxnSpPr>
        <p:spPr>
          <a:xfrm>
            <a:off x="4165583" y="3245754"/>
            <a:ext cx="0" cy="795020"/>
          </a:xfrm>
          <a:prstGeom prst="line">
            <a:avLst/>
          </a:prstGeom>
          <a:ln w="19050">
            <a:solidFill>
              <a:srgbClr val="ED3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7221163-31EB-8320-B8B0-97257E15DA8A}"/>
              </a:ext>
            </a:extLst>
          </p:cNvPr>
          <p:cNvCxnSpPr/>
          <p:nvPr/>
        </p:nvCxnSpPr>
        <p:spPr>
          <a:xfrm>
            <a:off x="2593019" y="3255187"/>
            <a:ext cx="0" cy="795020"/>
          </a:xfrm>
          <a:prstGeom prst="line">
            <a:avLst/>
          </a:prstGeom>
          <a:ln w="19050">
            <a:solidFill>
              <a:srgbClr val="ED3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2B897F-E147-9C30-8B52-B6CBEFDF0AAB}"/>
              </a:ext>
            </a:extLst>
          </p:cNvPr>
          <p:cNvCxnSpPr/>
          <p:nvPr/>
        </p:nvCxnSpPr>
        <p:spPr>
          <a:xfrm>
            <a:off x="4165583" y="4197097"/>
            <a:ext cx="0" cy="795020"/>
          </a:xfrm>
          <a:prstGeom prst="line">
            <a:avLst/>
          </a:prstGeom>
          <a:ln w="19050">
            <a:solidFill>
              <a:srgbClr val="ED3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EADF49E-4601-2482-B9EB-4148517245E3}"/>
              </a:ext>
            </a:extLst>
          </p:cNvPr>
          <p:cNvCxnSpPr/>
          <p:nvPr/>
        </p:nvCxnSpPr>
        <p:spPr>
          <a:xfrm>
            <a:off x="2593019" y="4206530"/>
            <a:ext cx="0" cy="795020"/>
          </a:xfrm>
          <a:prstGeom prst="line">
            <a:avLst/>
          </a:prstGeom>
          <a:ln w="19050">
            <a:solidFill>
              <a:srgbClr val="ED3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E47BEFF-2D93-848B-140C-57D4760F7070}"/>
              </a:ext>
            </a:extLst>
          </p:cNvPr>
          <p:cNvCxnSpPr>
            <a:cxnSpLocks/>
          </p:cNvCxnSpPr>
          <p:nvPr/>
        </p:nvCxnSpPr>
        <p:spPr>
          <a:xfrm>
            <a:off x="4165583" y="5186814"/>
            <a:ext cx="0" cy="518540"/>
          </a:xfrm>
          <a:prstGeom prst="line">
            <a:avLst/>
          </a:prstGeom>
          <a:ln w="19050">
            <a:solidFill>
              <a:srgbClr val="ED3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1DEAB87-E931-F0A6-CF2F-A1E2B95A267E}"/>
              </a:ext>
            </a:extLst>
          </p:cNvPr>
          <p:cNvCxnSpPr>
            <a:cxnSpLocks/>
          </p:cNvCxnSpPr>
          <p:nvPr/>
        </p:nvCxnSpPr>
        <p:spPr>
          <a:xfrm>
            <a:off x="2593019" y="5187607"/>
            <a:ext cx="0" cy="518540"/>
          </a:xfrm>
          <a:prstGeom prst="line">
            <a:avLst/>
          </a:prstGeom>
          <a:ln w="19050">
            <a:solidFill>
              <a:srgbClr val="ED3C8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FB14BCA-2B9A-CBAE-F038-5C71C519638B}"/>
              </a:ext>
            </a:extLst>
          </p:cNvPr>
          <p:cNvCxnSpPr>
            <a:cxnSpLocks/>
          </p:cNvCxnSpPr>
          <p:nvPr/>
        </p:nvCxnSpPr>
        <p:spPr>
          <a:xfrm>
            <a:off x="10519989" y="3240898"/>
            <a:ext cx="0" cy="487321"/>
          </a:xfrm>
          <a:prstGeom prst="line">
            <a:avLst/>
          </a:prstGeom>
          <a:ln w="1905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B070BBB-31AA-E823-1DE6-C10390C56ED4}"/>
              </a:ext>
            </a:extLst>
          </p:cNvPr>
          <p:cNvCxnSpPr>
            <a:cxnSpLocks/>
          </p:cNvCxnSpPr>
          <p:nvPr/>
        </p:nvCxnSpPr>
        <p:spPr>
          <a:xfrm>
            <a:off x="8872101" y="3250331"/>
            <a:ext cx="0" cy="477888"/>
          </a:xfrm>
          <a:prstGeom prst="line">
            <a:avLst/>
          </a:prstGeom>
          <a:ln w="1905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9F2CD68-EFF1-0549-984A-5AA68DC02387}"/>
              </a:ext>
            </a:extLst>
          </p:cNvPr>
          <p:cNvCxnSpPr>
            <a:cxnSpLocks/>
          </p:cNvCxnSpPr>
          <p:nvPr/>
        </p:nvCxnSpPr>
        <p:spPr>
          <a:xfrm>
            <a:off x="10519989" y="4208422"/>
            <a:ext cx="0" cy="795020"/>
          </a:xfrm>
          <a:prstGeom prst="line">
            <a:avLst/>
          </a:prstGeom>
          <a:ln w="1905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7D7626A-5989-C8D5-B3AE-D46EBD3A1BC1}"/>
              </a:ext>
            </a:extLst>
          </p:cNvPr>
          <p:cNvCxnSpPr>
            <a:cxnSpLocks/>
          </p:cNvCxnSpPr>
          <p:nvPr/>
        </p:nvCxnSpPr>
        <p:spPr>
          <a:xfrm>
            <a:off x="8872101" y="4208422"/>
            <a:ext cx="0" cy="795020"/>
          </a:xfrm>
          <a:prstGeom prst="line">
            <a:avLst/>
          </a:prstGeom>
          <a:ln w="1905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820F06E-0C44-8147-AEB1-4074298D8809}"/>
              </a:ext>
            </a:extLst>
          </p:cNvPr>
          <p:cNvCxnSpPr>
            <a:cxnSpLocks/>
          </p:cNvCxnSpPr>
          <p:nvPr/>
        </p:nvCxnSpPr>
        <p:spPr>
          <a:xfrm>
            <a:off x="10519989" y="5196247"/>
            <a:ext cx="0" cy="518540"/>
          </a:xfrm>
          <a:prstGeom prst="line">
            <a:avLst/>
          </a:prstGeom>
          <a:ln w="1905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215D03D-DDDB-500F-1CFF-F0DD47A00279}"/>
              </a:ext>
            </a:extLst>
          </p:cNvPr>
          <p:cNvCxnSpPr>
            <a:cxnSpLocks/>
          </p:cNvCxnSpPr>
          <p:nvPr/>
        </p:nvCxnSpPr>
        <p:spPr>
          <a:xfrm>
            <a:off x="8872101" y="5183547"/>
            <a:ext cx="0" cy="518540"/>
          </a:xfrm>
          <a:prstGeom prst="line">
            <a:avLst/>
          </a:prstGeom>
          <a:ln w="1905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99C8193-7769-466E-3CF3-C322978A058D}"/>
              </a:ext>
            </a:extLst>
          </p:cNvPr>
          <p:cNvCxnSpPr>
            <a:cxnSpLocks/>
          </p:cNvCxnSpPr>
          <p:nvPr/>
        </p:nvCxnSpPr>
        <p:spPr>
          <a:xfrm>
            <a:off x="8872101" y="3756575"/>
            <a:ext cx="0" cy="262675"/>
          </a:xfrm>
          <a:prstGeom prst="line">
            <a:avLst/>
          </a:prstGeom>
          <a:ln w="1905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186E3B45-808D-0CCC-38EC-28D65BDA03F4}"/>
              </a:ext>
            </a:extLst>
          </p:cNvPr>
          <p:cNvCxnSpPr>
            <a:cxnSpLocks/>
          </p:cNvCxnSpPr>
          <p:nvPr/>
        </p:nvCxnSpPr>
        <p:spPr>
          <a:xfrm>
            <a:off x="10519989" y="3757182"/>
            <a:ext cx="0" cy="262675"/>
          </a:xfrm>
          <a:prstGeom prst="line">
            <a:avLst/>
          </a:prstGeom>
          <a:ln w="1905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B332EC9-0956-7E9B-A2C5-62BF47901B98}"/>
              </a:ext>
            </a:extLst>
          </p:cNvPr>
          <p:cNvCxnSpPr>
            <a:cxnSpLocks/>
          </p:cNvCxnSpPr>
          <p:nvPr/>
        </p:nvCxnSpPr>
        <p:spPr>
          <a:xfrm>
            <a:off x="8116294" y="4208422"/>
            <a:ext cx="0" cy="1642792"/>
          </a:xfrm>
          <a:prstGeom prst="line">
            <a:avLst/>
          </a:prstGeom>
          <a:ln w="1905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7427B49-7C36-7F39-811A-29DA564689A7}"/>
              </a:ext>
            </a:extLst>
          </p:cNvPr>
          <p:cNvCxnSpPr>
            <a:cxnSpLocks/>
          </p:cNvCxnSpPr>
          <p:nvPr/>
        </p:nvCxnSpPr>
        <p:spPr>
          <a:xfrm>
            <a:off x="8116294" y="5183547"/>
            <a:ext cx="0" cy="518540"/>
          </a:xfrm>
          <a:prstGeom prst="line">
            <a:avLst/>
          </a:prstGeom>
          <a:ln w="1905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41E7A94-C180-6FCB-BF9A-A80FD459761D}"/>
              </a:ext>
            </a:extLst>
          </p:cNvPr>
          <p:cNvCxnSpPr>
            <a:cxnSpLocks/>
          </p:cNvCxnSpPr>
          <p:nvPr/>
        </p:nvCxnSpPr>
        <p:spPr>
          <a:xfrm>
            <a:off x="8116294" y="3757369"/>
            <a:ext cx="0" cy="262675"/>
          </a:xfrm>
          <a:prstGeom prst="line">
            <a:avLst/>
          </a:prstGeom>
          <a:ln w="1905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7A492D7-BCE7-1FB9-DB4B-333B7315452D}"/>
              </a:ext>
            </a:extLst>
          </p:cNvPr>
          <p:cNvCxnSpPr>
            <a:cxnSpLocks/>
          </p:cNvCxnSpPr>
          <p:nvPr/>
        </p:nvCxnSpPr>
        <p:spPr>
          <a:xfrm>
            <a:off x="9785769" y="4208422"/>
            <a:ext cx="0" cy="1620665"/>
          </a:xfrm>
          <a:prstGeom prst="line">
            <a:avLst/>
          </a:prstGeom>
          <a:ln w="1905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47C564F-EF16-A0A3-704E-BB5A016E1E4F}"/>
              </a:ext>
            </a:extLst>
          </p:cNvPr>
          <p:cNvCxnSpPr>
            <a:cxnSpLocks/>
          </p:cNvCxnSpPr>
          <p:nvPr/>
        </p:nvCxnSpPr>
        <p:spPr>
          <a:xfrm>
            <a:off x="9785769" y="3752607"/>
            <a:ext cx="0" cy="262675"/>
          </a:xfrm>
          <a:prstGeom prst="line">
            <a:avLst/>
          </a:prstGeom>
          <a:ln w="1905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04C5E60-95F8-BCFC-0320-6ACF4749F425}"/>
              </a:ext>
            </a:extLst>
          </p:cNvPr>
          <p:cNvCxnSpPr>
            <a:cxnSpLocks/>
          </p:cNvCxnSpPr>
          <p:nvPr/>
        </p:nvCxnSpPr>
        <p:spPr>
          <a:xfrm>
            <a:off x="11417945" y="4208422"/>
            <a:ext cx="0" cy="1642792"/>
          </a:xfrm>
          <a:prstGeom prst="line">
            <a:avLst/>
          </a:prstGeom>
          <a:ln w="1905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C05852D-1A02-5F67-4217-2D1A9FA7745C}"/>
              </a:ext>
            </a:extLst>
          </p:cNvPr>
          <p:cNvCxnSpPr>
            <a:cxnSpLocks/>
          </p:cNvCxnSpPr>
          <p:nvPr/>
        </p:nvCxnSpPr>
        <p:spPr>
          <a:xfrm>
            <a:off x="11417945" y="3756667"/>
            <a:ext cx="0" cy="262675"/>
          </a:xfrm>
          <a:prstGeom prst="line">
            <a:avLst/>
          </a:prstGeom>
          <a:ln w="1905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0D24BD93-A699-507A-D5C8-85D01FD0EE01}"/>
              </a:ext>
            </a:extLst>
          </p:cNvPr>
          <p:cNvSpPr/>
          <p:nvPr/>
        </p:nvSpPr>
        <p:spPr>
          <a:xfrm>
            <a:off x="2597658" y="3208595"/>
            <a:ext cx="1587825" cy="2820730"/>
          </a:xfrm>
          <a:prstGeom prst="roundRect">
            <a:avLst>
              <a:gd name="adj" fmla="val 5188"/>
            </a:avLst>
          </a:prstGeom>
          <a:noFill/>
          <a:ln w="101600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9BB195-66C3-8F95-83C9-EDDAE3459136}"/>
              </a:ext>
            </a:extLst>
          </p:cNvPr>
          <p:cNvSpPr/>
          <p:nvPr/>
        </p:nvSpPr>
        <p:spPr>
          <a:xfrm>
            <a:off x="8856488" y="3208595"/>
            <a:ext cx="1658862" cy="2820730"/>
          </a:xfrm>
          <a:prstGeom prst="roundRect">
            <a:avLst>
              <a:gd name="adj" fmla="val 5188"/>
            </a:avLst>
          </a:prstGeom>
          <a:noFill/>
          <a:ln w="101600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FC1B19EB-60E4-F5BF-F4D5-2681D8FC5FC4}"/>
              </a:ext>
            </a:extLst>
          </p:cNvPr>
          <p:cNvCxnSpPr>
            <a:cxnSpLocks/>
          </p:cNvCxnSpPr>
          <p:nvPr/>
        </p:nvCxnSpPr>
        <p:spPr>
          <a:xfrm>
            <a:off x="1194471" y="5029818"/>
            <a:ext cx="10974810" cy="0"/>
          </a:xfrm>
          <a:prstGeom prst="line">
            <a:avLst/>
          </a:prstGeom>
          <a:ln w="1905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9E1792-5751-2D9E-5A89-94D2DB8E86D8}"/>
              </a:ext>
            </a:extLst>
          </p:cNvPr>
          <p:cNvSpPr/>
          <p:nvPr/>
        </p:nvSpPr>
        <p:spPr>
          <a:xfrm>
            <a:off x="5715866" y="3208595"/>
            <a:ext cx="1419863" cy="2820730"/>
          </a:xfrm>
          <a:prstGeom prst="roundRect">
            <a:avLst>
              <a:gd name="adj" fmla="val 5188"/>
            </a:avLst>
          </a:prstGeom>
          <a:noFill/>
          <a:ln w="101600">
            <a:solidFill>
              <a:srgbClr val="4EBEA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04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D48CC8-EE90-6FDD-8B5F-BA6D08939AE1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97F8115-3C43-5A2B-C88E-1953D955DE71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B46C07-C3C9-142F-8978-D53698D252F7}"/>
              </a:ext>
            </a:extLst>
          </p:cNvPr>
          <p:cNvSpPr/>
          <p:nvPr/>
        </p:nvSpPr>
        <p:spPr>
          <a:xfrm>
            <a:off x="0" y="1765230"/>
            <a:ext cx="12191999" cy="51039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623074" y="441443"/>
            <a:ext cx="1151790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However, with their higher subscription base, Amazon streaming consistently garnered larger audiences than NFL Network only games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74A5B78-4260-DEEB-427B-9CE59327F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499837"/>
              </p:ext>
            </p:extLst>
          </p:nvPr>
        </p:nvGraphicFramePr>
        <p:xfrm>
          <a:off x="21520" y="2348453"/>
          <a:ext cx="12119457" cy="3443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3F11F18C-03F9-3C67-B5A7-55FB574F6F3D}"/>
              </a:ext>
            </a:extLst>
          </p:cNvPr>
          <p:cNvSpPr txBox="1"/>
          <p:nvPr/>
        </p:nvSpPr>
        <p:spPr>
          <a:xfrm>
            <a:off x="51023" y="5838288"/>
            <a:ext cx="121194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>
                <a:solidFill>
                  <a:srgbClr val="1B1464"/>
                </a:solidFill>
                <a:latin typeface="Helvetica" panose="020B0403020202020204" pitchFamily="34" charset="0"/>
              </a:rPr>
              <a:t>NFL Week #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6BE91B9-CD99-E7ED-47CA-1EF8F37AE458}"/>
              </a:ext>
            </a:extLst>
          </p:cNvPr>
          <p:cNvGrpSpPr/>
          <p:nvPr/>
        </p:nvGrpSpPr>
        <p:grpSpPr>
          <a:xfrm>
            <a:off x="3077259" y="3839869"/>
            <a:ext cx="502444" cy="246221"/>
            <a:chOff x="1794277" y="4092653"/>
            <a:chExt cx="502444" cy="246221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8C613405-E134-BFDD-D960-CB51715E4E11}"/>
                </a:ext>
              </a:extLst>
            </p:cNvPr>
            <p:cNvSpPr/>
            <p:nvPr/>
          </p:nvSpPr>
          <p:spPr>
            <a:xfrm>
              <a:off x="1868493" y="4105274"/>
              <a:ext cx="354013" cy="2209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>
                <a:solidFill>
                  <a:srgbClr val="FF0000"/>
                </a:solidFill>
                <a:latin typeface="Helvetica" panose="020B0403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DE3F328-83BB-9CB7-31F1-8E74ADD0D012}"/>
                </a:ext>
              </a:extLst>
            </p:cNvPr>
            <p:cNvSpPr txBox="1"/>
            <p:nvPr/>
          </p:nvSpPr>
          <p:spPr>
            <a:xfrm>
              <a:off x="1794277" y="4092653"/>
              <a:ext cx="5024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anose="020B0403020202020204" pitchFamily="34" charset="0"/>
                </a:rPr>
                <a:t>-35%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14C0692-6D2E-7B45-0E11-9FA129D7208B}"/>
              </a:ext>
            </a:extLst>
          </p:cNvPr>
          <p:cNvGrpSpPr/>
          <p:nvPr/>
        </p:nvGrpSpPr>
        <p:grpSpPr>
          <a:xfrm>
            <a:off x="3933784" y="4000573"/>
            <a:ext cx="502444" cy="246221"/>
            <a:chOff x="2792651" y="4192139"/>
            <a:chExt cx="502444" cy="246221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EEFC11D6-268D-26E3-3948-18118310CD19}"/>
                </a:ext>
              </a:extLst>
            </p:cNvPr>
            <p:cNvSpPr/>
            <p:nvPr/>
          </p:nvSpPr>
          <p:spPr>
            <a:xfrm>
              <a:off x="2866867" y="4204760"/>
              <a:ext cx="354013" cy="2209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>
                <a:solidFill>
                  <a:srgbClr val="FF0000"/>
                </a:solidFill>
                <a:latin typeface="Helvetica" panose="020B0403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D986EC3-95FA-C714-3BEE-36874C078EC1}"/>
                </a:ext>
              </a:extLst>
            </p:cNvPr>
            <p:cNvSpPr txBox="1"/>
            <p:nvPr/>
          </p:nvSpPr>
          <p:spPr>
            <a:xfrm>
              <a:off x="2792651" y="4192139"/>
              <a:ext cx="5024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anose="020B0403020202020204" pitchFamily="34" charset="0"/>
                </a:rPr>
                <a:t>-40%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872038C-248F-CACD-AA2E-B76AC4BCABCC}"/>
              </a:ext>
            </a:extLst>
          </p:cNvPr>
          <p:cNvGrpSpPr/>
          <p:nvPr/>
        </p:nvGrpSpPr>
        <p:grpSpPr>
          <a:xfrm>
            <a:off x="4749433" y="4000908"/>
            <a:ext cx="502444" cy="246221"/>
            <a:chOff x="3833912" y="4302629"/>
            <a:chExt cx="502444" cy="246221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A8D8B8D-1B55-371B-7DA3-3F9074167C59}"/>
                </a:ext>
              </a:extLst>
            </p:cNvPr>
            <p:cNvSpPr/>
            <p:nvPr/>
          </p:nvSpPr>
          <p:spPr>
            <a:xfrm>
              <a:off x="3908128" y="4315250"/>
              <a:ext cx="354013" cy="2209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>
                <a:solidFill>
                  <a:srgbClr val="FF0000"/>
                </a:solidFill>
                <a:latin typeface="Helvetica" panose="020B0403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1979215-7F7F-FEAF-08E6-2373EE0881CD}"/>
                </a:ext>
              </a:extLst>
            </p:cNvPr>
            <p:cNvSpPr txBox="1"/>
            <p:nvPr/>
          </p:nvSpPr>
          <p:spPr>
            <a:xfrm>
              <a:off x="3833912" y="4302629"/>
              <a:ext cx="5024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anose="020B0403020202020204" pitchFamily="34" charset="0"/>
                </a:rPr>
                <a:t>-41%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9CA1A7-3005-97AB-5A93-BA95D48E7E00}"/>
              </a:ext>
            </a:extLst>
          </p:cNvPr>
          <p:cNvGrpSpPr/>
          <p:nvPr/>
        </p:nvGrpSpPr>
        <p:grpSpPr>
          <a:xfrm>
            <a:off x="5611977" y="3766973"/>
            <a:ext cx="502444" cy="246221"/>
            <a:chOff x="4870453" y="4052006"/>
            <a:chExt cx="502444" cy="246221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EB6968F8-744A-5E62-B40B-642F36081F65}"/>
                </a:ext>
              </a:extLst>
            </p:cNvPr>
            <p:cNvSpPr/>
            <p:nvPr/>
          </p:nvSpPr>
          <p:spPr>
            <a:xfrm>
              <a:off x="4944669" y="4064627"/>
              <a:ext cx="354013" cy="2209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>
                <a:solidFill>
                  <a:srgbClr val="FF0000"/>
                </a:solidFill>
                <a:latin typeface="Helvetica" panose="020B0403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02B2212-2541-F893-0B09-9E81CD28D609}"/>
                </a:ext>
              </a:extLst>
            </p:cNvPr>
            <p:cNvSpPr txBox="1"/>
            <p:nvPr/>
          </p:nvSpPr>
          <p:spPr>
            <a:xfrm>
              <a:off x="4870453" y="4052006"/>
              <a:ext cx="5024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anose="020B0403020202020204" pitchFamily="34" charset="0"/>
                </a:rPr>
                <a:t>-51%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93B0BC8-923A-E5DF-CC6F-4AF0DBB90C06}"/>
              </a:ext>
            </a:extLst>
          </p:cNvPr>
          <p:cNvGrpSpPr/>
          <p:nvPr/>
        </p:nvGrpSpPr>
        <p:grpSpPr>
          <a:xfrm>
            <a:off x="6447594" y="4068933"/>
            <a:ext cx="502444" cy="246221"/>
            <a:chOff x="5871928" y="4285607"/>
            <a:chExt cx="502444" cy="246221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ED4D771-A744-4455-AD58-5B7B276916C3}"/>
                </a:ext>
              </a:extLst>
            </p:cNvPr>
            <p:cNvSpPr/>
            <p:nvPr/>
          </p:nvSpPr>
          <p:spPr>
            <a:xfrm>
              <a:off x="5946144" y="4298228"/>
              <a:ext cx="354013" cy="2209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>
                <a:solidFill>
                  <a:srgbClr val="FF0000"/>
                </a:solidFill>
                <a:latin typeface="Helvetica" panose="020B0403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7296FCF-5747-2D57-6FD9-48EEF5A535CD}"/>
                </a:ext>
              </a:extLst>
            </p:cNvPr>
            <p:cNvSpPr txBox="1"/>
            <p:nvPr/>
          </p:nvSpPr>
          <p:spPr>
            <a:xfrm>
              <a:off x="5871928" y="4285607"/>
              <a:ext cx="5024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anose="020B0403020202020204" pitchFamily="34" charset="0"/>
                </a:rPr>
                <a:t>-34%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DF41810-9974-64B4-2FF2-983052F4587F}"/>
              </a:ext>
            </a:extLst>
          </p:cNvPr>
          <p:cNvGrpSpPr/>
          <p:nvPr/>
        </p:nvGrpSpPr>
        <p:grpSpPr>
          <a:xfrm>
            <a:off x="7270687" y="4179423"/>
            <a:ext cx="502444" cy="246221"/>
            <a:chOff x="6905202" y="4438360"/>
            <a:chExt cx="502444" cy="246221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56E57F58-ADA5-1EDA-CF98-032712E60962}"/>
                </a:ext>
              </a:extLst>
            </p:cNvPr>
            <p:cNvSpPr/>
            <p:nvPr/>
          </p:nvSpPr>
          <p:spPr>
            <a:xfrm>
              <a:off x="6979418" y="4450981"/>
              <a:ext cx="354013" cy="2209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>
                <a:solidFill>
                  <a:srgbClr val="FF0000"/>
                </a:solidFill>
                <a:latin typeface="Helvetica" panose="020B0403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17A102-A8D1-7B61-C2FF-29D7C1691CA6}"/>
                </a:ext>
              </a:extLst>
            </p:cNvPr>
            <p:cNvSpPr txBox="1"/>
            <p:nvPr/>
          </p:nvSpPr>
          <p:spPr>
            <a:xfrm>
              <a:off x="6905202" y="4438360"/>
              <a:ext cx="5024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anose="020B0403020202020204" pitchFamily="34" charset="0"/>
                </a:rPr>
                <a:t>-48%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6AED47F-D329-4621-3E75-556CDA15F7B1}"/>
              </a:ext>
            </a:extLst>
          </p:cNvPr>
          <p:cNvGrpSpPr/>
          <p:nvPr/>
        </p:nvGrpSpPr>
        <p:grpSpPr>
          <a:xfrm>
            <a:off x="8115325" y="3852490"/>
            <a:ext cx="502444" cy="246221"/>
            <a:chOff x="7946629" y="4013005"/>
            <a:chExt cx="502444" cy="246221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3FEC783C-9BC2-C698-8D34-9BD51D32EAB8}"/>
                </a:ext>
              </a:extLst>
            </p:cNvPr>
            <p:cNvSpPr/>
            <p:nvPr/>
          </p:nvSpPr>
          <p:spPr>
            <a:xfrm>
              <a:off x="8020845" y="4025626"/>
              <a:ext cx="354013" cy="2209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>
                <a:solidFill>
                  <a:srgbClr val="FF0000"/>
                </a:solidFill>
                <a:latin typeface="Helvetica" panose="020B0403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726B214-1B14-0F21-C4C5-CBC1C4EF5477}"/>
                </a:ext>
              </a:extLst>
            </p:cNvPr>
            <p:cNvSpPr txBox="1"/>
            <p:nvPr/>
          </p:nvSpPr>
          <p:spPr>
            <a:xfrm>
              <a:off x="7946629" y="4013005"/>
              <a:ext cx="5024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anose="020B0403020202020204" pitchFamily="34" charset="0"/>
                </a:rPr>
                <a:t>-25%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F1D73C8-6E63-1CF6-3BC2-B813394DF957}"/>
              </a:ext>
            </a:extLst>
          </p:cNvPr>
          <p:cNvGrpSpPr/>
          <p:nvPr/>
        </p:nvGrpSpPr>
        <p:grpSpPr>
          <a:xfrm>
            <a:off x="8912919" y="3852489"/>
            <a:ext cx="502444" cy="246221"/>
            <a:chOff x="8954217" y="4039385"/>
            <a:chExt cx="502444" cy="246221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02107379-A50A-DB8F-8EA9-DBE9C7B43694}"/>
                </a:ext>
              </a:extLst>
            </p:cNvPr>
            <p:cNvSpPr/>
            <p:nvPr/>
          </p:nvSpPr>
          <p:spPr>
            <a:xfrm>
              <a:off x="9028433" y="4052006"/>
              <a:ext cx="354013" cy="2209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>
                <a:solidFill>
                  <a:srgbClr val="FF0000"/>
                </a:solidFill>
                <a:latin typeface="Helvetica" panose="020B0403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346942C-4C1A-FF61-9DDB-15FBFE469EC0}"/>
                </a:ext>
              </a:extLst>
            </p:cNvPr>
            <p:cNvSpPr txBox="1"/>
            <p:nvPr/>
          </p:nvSpPr>
          <p:spPr>
            <a:xfrm>
              <a:off x="8954217" y="4039385"/>
              <a:ext cx="5024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anose="020B0403020202020204" pitchFamily="34" charset="0"/>
                </a:rPr>
                <a:t>-41%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D20C3B6-33CC-5BC7-4AC6-55424194501D}"/>
              </a:ext>
            </a:extLst>
          </p:cNvPr>
          <p:cNvGrpSpPr/>
          <p:nvPr/>
        </p:nvGrpSpPr>
        <p:grpSpPr>
          <a:xfrm>
            <a:off x="9806003" y="4013194"/>
            <a:ext cx="502444" cy="246221"/>
            <a:chOff x="9963558" y="4215763"/>
            <a:chExt cx="502444" cy="246221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F62BD1F0-1653-A8D6-5B59-F7B7D2E9391B}"/>
                </a:ext>
              </a:extLst>
            </p:cNvPr>
            <p:cNvSpPr/>
            <p:nvPr/>
          </p:nvSpPr>
          <p:spPr>
            <a:xfrm>
              <a:off x="10037774" y="4228384"/>
              <a:ext cx="354013" cy="2209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>
                <a:solidFill>
                  <a:srgbClr val="FF0000"/>
                </a:solidFill>
                <a:latin typeface="Helvetica" panose="020B040302020202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98C26C3-0B99-DBD3-3140-04AEB145D776}"/>
                </a:ext>
              </a:extLst>
            </p:cNvPr>
            <p:cNvSpPr txBox="1"/>
            <p:nvPr/>
          </p:nvSpPr>
          <p:spPr>
            <a:xfrm>
              <a:off x="9963558" y="4215763"/>
              <a:ext cx="5024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anose="020B0403020202020204" pitchFamily="34" charset="0"/>
                </a:rPr>
                <a:t>-42%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A9CFA9D-A465-6422-88DE-394F645C3058}"/>
              </a:ext>
            </a:extLst>
          </p:cNvPr>
          <p:cNvGrpSpPr/>
          <p:nvPr/>
        </p:nvGrpSpPr>
        <p:grpSpPr>
          <a:xfrm>
            <a:off x="10603597" y="3850449"/>
            <a:ext cx="502444" cy="246221"/>
            <a:chOff x="11040991" y="4013005"/>
            <a:chExt cx="502444" cy="246221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B4DC98DC-05E3-90AA-7D48-0D8E767C2A76}"/>
                </a:ext>
              </a:extLst>
            </p:cNvPr>
            <p:cNvSpPr/>
            <p:nvPr/>
          </p:nvSpPr>
          <p:spPr>
            <a:xfrm>
              <a:off x="11115207" y="4025626"/>
              <a:ext cx="354013" cy="2209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>
                <a:solidFill>
                  <a:srgbClr val="FF0000"/>
                </a:solidFill>
                <a:latin typeface="Helvetica" panose="020B0403020202020204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1D14E397-CD19-0BEC-A644-BBF94DC7131B}"/>
                </a:ext>
              </a:extLst>
            </p:cNvPr>
            <p:cNvSpPr txBox="1"/>
            <p:nvPr/>
          </p:nvSpPr>
          <p:spPr>
            <a:xfrm>
              <a:off x="11040991" y="4013005"/>
              <a:ext cx="5024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anose="020B0403020202020204" pitchFamily="34" charset="0"/>
                </a:rPr>
                <a:t>-43%</a:t>
              </a:r>
            </a:p>
          </p:txBody>
        </p: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id="{B22EE0CD-733E-FD36-2135-A24254E6893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808" y="2719921"/>
            <a:ext cx="994963" cy="373360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576B05F2-498B-5A30-31D1-8467D267648C}"/>
              </a:ext>
            </a:extLst>
          </p:cNvPr>
          <p:cNvSpPr txBox="1"/>
          <p:nvPr/>
        </p:nvSpPr>
        <p:spPr>
          <a:xfrm>
            <a:off x="0" y="1840448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Average Audience (Per Min) - 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NFL Thursday Night Football</a:t>
            </a:r>
            <a:endParaRPr kumimoji="0" lang="en-US" sz="1400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2021 vs. 2022 Comparable ‘Thursday Night’ Games </a:t>
            </a:r>
            <a:r>
              <a:rPr kumimoji="0" lang="en-US" sz="120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(excludes week 17 in 2022)</a:t>
            </a:r>
            <a:endParaRPr kumimoji="0" lang="en-US" sz="1100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964482-130A-F6FE-A58E-9BEE982B5C0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390" y="2726468"/>
            <a:ext cx="1038858" cy="3532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7F5E6B5-C9B3-76D5-5B36-983F5E361530}"/>
              </a:ext>
            </a:extLst>
          </p:cNvPr>
          <p:cNvSpPr txBox="1"/>
          <p:nvPr/>
        </p:nvSpPr>
        <p:spPr>
          <a:xfrm>
            <a:off x="516373" y="6125466"/>
            <a:ext cx="116424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NPower Powerplay and R&amp;F Program Report, 2021 Season: FOX, FOX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Deportes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&amp; NFL Network; 2022 Season: Amazon &amp; local broadcast for in-game markets only (excludes pre- &amp; post-game shows),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Live+SD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P2+.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FOX, FOX </a:t>
            </a:r>
            <a:r>
              <a:rPr kumimoji="0" lang="en-US" sz="7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Deportes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&amp; NFL Network reflects linear TV audience only and does not include audiences gained from their digital / app streaming. </a:t>
            </a:r>
            <a:r>
              <a:rPr lang="en-US" sz="7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2021 reflects 14 games total (4 NFL Network only games: Weeks 2-4 &amp; 16; 10 games with Fox / Fox </a:t>
            </a:r>
            <a:r>
              <a:rPr lang="en-US" sz="700" err="1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Deportes</a:t>
            </a:r>
            <a:r>
              <a:rPr lang="en-US" sz="7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, NFL Network &amp; Amazon: Weeks 5-11 &amp; 13-15). 2021 audience figures excludes Amazon since the platform was not measured by Nielsen in 2021. Week 12 is excluded since there was no Amazon streamed game on Thanksgiving.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*</a:t>
            </a:r>
            <a:r>
              <a:rPr kumimoji="0" lang="en-US" sz="7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See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appendix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for schedule and single game details. Analysis reflects only those games played on Thursday Night.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679DB6E-22FC-18B1-B109-CF3171AD9996}"/>
              </a:ext>
            </a:extLst>
          </p:cNvPr>
          <p:cNvGrpSpPr/>
          <p:nvPr/>
        </p:nvGrpSpPr>
        <p:grpSpPr>
          <a:xfrm>
            <a:off x="468882" y="3559731"/>
            <a:ext cx="527621" cy="246221"/>
            <a:chOff x="4865684" y="4052006"/>
            <a:chExt cx="527621" cy="246221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286F639E-E2D6-F195-1300-E78CF0929B8A}"/>
                </a:ext>
              </a:extLst>
            </p:cNvPr>
            <p:cNvSpPr/>
            <p:nvPr/>
          </p:nvSpPr>
          <p:spPr>
            <a:xfrm>
              <a:off x="4944669" y="4064627"/>
              <a:ext cx="354013" cy="2209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>
                <a:solidFill>
                  <a:srgbClr val="FF0000"/>
                </a:solidFill>
                <a:latin typeface="Helvetica" panose="020B0403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BD38FFD8-74DE-1325-E193-CBEEA96ED842}"/>
                </a:ext>
              </a:extLst>
            </p:cNvPr>
            <p:cNvSpPr txBox="1"/>
            <p:nvPr/>
          </p:nvSpPr>
          <p:spPr>
            <a:xfrm>
              <a:off x="4865684" y="4052006"/>
              <a:ext cx="5276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rgbClr val="4EBEA4"/>
                  </a:solidFill>
                  <a:latin typeface="Helvetica" panose="020B0403020202020204" pitchFamily="34" charset="0"/>
                </a:rPr>
                <a:t>+47%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E8F0F09-DC58-CE18-1CAB-243F4348094D}"/>
              </a:ext>
            </a:extLst>
          </p:cNvPr>
          <p:cNvGrpSpPr/>
          <p:nvPr/>
        </p:nvGrpSpPr>
        <p:grpSpPr>
          <a:xfrm>
            <a:off x="1320567" y="3682841"/>
            <a:ext cx="545347" cy="246221"/>
            <a:chOff x="4854825" y="4052006"/>
            <a:chExt cx="545347" cy="246221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000F848A-DF8C-393B-2046-0B9E275A095C}"/>
                </a:ext>
              </a:extLst>
            </p:cNvPr>
            <p:cNvSpPr/>
            <p:nvPr/>
          </p:nvSpPr>
          <p:spPr>
            <a:xfrm>
              <a:off x="4944669" y="4064627"/>
              <a:ext cx="354013" cy="2209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>
                <a:solidFill>
                  <a:srgbClr val="FF0000"/>
                </a:solidFill>
                <a:latin typeface="Helvetica" panose="020B040302020202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09865D6-9122-B5B1-C181-C4B5E4FF08D4}"/>
                </a:ext>
              </a:extLst>
            </p:cNvPr>
            <p:cNvSpPr txBox="1"/>
            <p:nvPr/>
          </p:nvSpPr>
          <p:spPr>
            <a:xfrm>
              <a:off x="4854825" y="4052006"/>
              <a:ext cx="54534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rgbClr val="4EBEA4"/>
                  </a:solidFill>
                  <a:latin typeface="Helvetica" panose="020B0403020202020204" pitchFamily="34" charset="0"/>
                </a:rPr>
                <a:t>+39%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7EDA468-1BEB-B566-BE59-CD2F02CE99E2}"/>
              </a:ext>
            </a:extLst>
          </p:cNvPr>
          <p:cNvGrpSpPr/>
          <p:nvPr/>
        </p:nvGrpSpPr>
        <p:grpSpPr>
          <a:xfrm>
            <a:off x="2133789" y="3670221"/>
            <a:ext cx="534331" cy="246221"/>
            <a:chOff x="4851954" y="4052006"/>
            <a:chExt cx="534331" cy="246221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390B9D8A-42BF-BB84-2F71-35B63979AC48}"/>
                </a:ext>
              </a:extLst>
            </p:cNvPr>
            <p:cNvSpPr/>
            <p:nvPr/>
          </p:nvSpPr>
          <p:spPr>
            <a:xfrm>
              <a:off x="4944669" y="4064627"/>
              <a:ext cx="354013" cy="2209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>
                <a:solidFill>
                  <a:srgbClr val="FF0000"/>
                </a:solidFill>
                <a:latin typeface="Helvetica" panose="020B0403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B2277EB-442B-78CA-0132-A0F79A7974D7}"/>
                </a:ext>
              </a:extLst>
            </p:cNvPr>
            <p:cNvSpPr txBox="1"/>
            <p:nvPr/>
          </p:nvSpPr>
          <p:spPr>
            <a:xfrm>
              <a:off x="4851954" y="4052006"/>
              <a:ext cx="53433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rgbClr val="4EBEA4"/>
                  </a:solidFill>
                  <a:latin typeface="Helvetica" panose="020B0403020202020204" pitchFamily="34" charset="0"/>
                </a:rPr>
                <a:t>+37%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178D5E9-AEA7-A81A-AABF-EC985583D85D}"/>
              </a:ext>
            </a:extLst>
          </p:cNvPr>
          <p:cNvGrpSpPr/>
          <p:nvPr/>
        </p:nvGrpSpPr>
        <p:grpSpPr>
          <a:xfrm>
            <a:off x="11387312" y="4025815"/>
            <a:ext cx="502444" cy="246221"/>
            <a:chOff x="11040991" y="4013005"/>
            <a:chExt cx="502444" cy="246221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962C7DA5-E7B7-3DBB-D626-80CBF55A39CD}"/>
                </a:ext>
              </a:extLst>
            </p:cNvPr>
            <p:cNvSpPr/>
            <p:nvPr/>
          </p:nvSpPr>
          <p:spPr>
            <a:xfrm>
              <a:off x="11115207" y="4025626"/>
              <a:ext cx="354013" cy="2209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1B14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b="1">
                <a:solidFill>
                  <a:srgbClr val="FF0000"/>
                </a:solidFill>
                <a:latin typeface="Helvetica" panose="020B040302020202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2A2A86B-1404-9624-4BC9-F0E27D45308F}"/>
                </a:ext>
              </a:extLst>
            </p:cNvPr>
            <p:cNvSpPr txBox="1"/>
            <p:nvPr/>
          </p:nvSpPr>
          <p:spPr>
            <a:xfrm>
              <a:off x="11040991" y="4013005"/>
              <a:ext cx="50244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anose="020B0403020202020204" pitchFamily="34" charset="0"/>
                </a:rPr>
                <a:t>-3%</a:t>
              </a:r>
            </a:p>
          </p:txBody>
        </p: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C5327FCF-DC4B-13F9-9FBC-5E8B19118DC6}"/>
              </a:ext>
            </a:extLst>
          </p:cNvPr>
          <p:cNvSpPr/>
          <p:nvPr/>
        </p:nvSpPr>
        <p:spPr>
          <a:xfrm>
            <a:off x="63261" y="5762982"/>
            <a:ext cx="838619" cy="350106"/>
          </a:xfrm>
          <a:prstGeom prst="round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>
                <a:solidFill>
                  <a:schemeClr val="bg1"/>
                </a:solidFill>
                <a:latin typeface="Helvetica" panose="020B0403020202020204" pitchFamily="34" charset="0"/>
              </a:rPr>
              <a:t>2021: </a:t>
            </a:r>
            <a:br>
              <a:rPr lang="en-US" sz="700" b="1">
                <a:solidFill>
                  <a:schemeClr val="bg1"/>
                </a:solidFill>
                <a:latin typeface="Helvetica" panose="020B0403020202020204" pitchFamily="34" charset="0"/>
              </a:rPr>
            </a:br>
            <a:r>
              <a:rPr lang="en-US" sz="700" b="1">
                <a:solidFill>
                  <a:schemeClr val="bg1"/>
                </a:solidFill>
                <a:latin typeface="Helvetica" panose="020B0403020202020204" pitchFamily="34" charset="0"/>
              </a:rPr>
              <a:t>NFL Network Only Game 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D8F2B64F-0196-0F69-9288-B0DA10F90013}"/>
              </a:ext>
            </a:extLst>
          </p:cNvPr>
          <p:cNvSpPr/>
          <p:nvPr/>
        </p:nvSpPr>
        <p:spPr>
          <a:xfrm>
            <a:off x="991101" y="5762982"/>
            <a:ext cx="838619" cy="350106"/>
          </a:xfrm>
          <a:prstGeom prst="round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>
                <a:solidFill>
                  <a:schemeClr val="bg1"/>
                </a:solidFill>
                <a:latin typeface="Helvetica" panose="020B0403020202020204" pitchFamily="34" charset="0"/>
              </a:rPr>
              <a:t>2021: </a:t>
            </a:r>
            <a:br>
              <a:rPr lang="en-US" sz="700" b="1">
                <a:solidFill>
                  <a:schemeClr val="bg1"/>
                </a:solidFill>
                <a:latin typeface="Helvetica" panose="020B0403020202020204" pitchFamily="34" charset="0"/>
              </a:rPr>
            </a:br>
            <a:r>
              <a:rPr lang="en-US" sz="700" b="1">
                <a:solidFill>
                  <a:schemeClr val="bg1"/>
                </a:solidFill>
                <a:latin typeface="Helvetica" panose="020B0403020202020204" pitchFamily="34" charset="0"/>
              </a:rPr>
              <a:t>NFL Network Only Game 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E5785F8D-9ACD-5753-BC9E-CB1B947820DB}"/>
              </a:ext>
            </a:extLst>
          </p:cNvPr>
          <p:cNvSpPr/>
          <p:nvPr/>
        </p:nvSpPr>
        <p:spPr>
          <a:xfrm>
            <a:off x="1912810" y="5762982"/>
            <a:ext cx="838619" cy="350106"/>
          </a:xfrm>
          <a:prstGeom prst="round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>
                <a:solidFill>
                  <a:schemeClr val="bg1"/>
                </a:solidFill>
                <a:latin typeface="Helvetica" panose="020B0403020202020204" pitchFamily="34" charset="0"/>
              </a:rPr>
              <a:t>2021: </a:t>
            </a:r>
            <a:br>
              <a:rPr lang="en-US" sz="700" b="1">
                <a:solidFill>
                  <a:schemeClr val="bg1"/>
                </a:solidFill>
                <a:latin typeface="Helvetica" panose="020B0403020202020204" pitchFamily="34" charset="0"/>
              </a:rPr>
            </a:br>
            <a:r>
              <a:rPr lang="en-US" sz="700" b="1">
                <a:solidFill>
                  <a:schemeClr val="bg1"/>
                </a:solidFill>
                <a:latin typeface="Helvetica" panose="020B0403020202020204" pitchFamily="34" charset="0"/>
              </a:rPr>
              <a:t>NFL Network Only Game </a:t>
            </a:r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CAF2E0D4-1F66-AD29-4834-21ADC283A951}"/>
              </a:ext>
            </a:extLst>
          </p:cNvPr>
          <p:cNvSpPr/>
          <p:nvPr/>
        </p:nvSpPr>
        <p:spPr>
          <a:xfrm>
            <a:off x="10936926" y="5729366"/>
            <a:ext cx="838619" cy="350106"/>
          </a:xfrm>
          <a:prstGeom prst="round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>
                <a:solidFill>
                  <a:schemeClr val="bg1"/>
                </a:solidFill>
                <a:latin typeface="Helvetica" panose="020B0403020202020204" pitchFamily="34" charset="0"/>
              </a:rPr>
              <a:t>2021: </a:t>
            </a:r>
            <a:br>
              <a:rPr lang="en-US" sz="700" b="1">
                <a:solidFill>
                  <a:schemeClr val="bg1"/>
                </a:solidFill>
                <a:latin typeface="Helvetica" panose="020B0403020202020204" pitchFamily="34" charset="0"/>
              </a:rPr>
            </a:br>
            <a:r>
              <a:rPr lang="en-US" sz="700" b="1">
                <a:solidFill>
                  <a:schemeClr val="bg1"/>
                </a:solidFill>
                <a:latin typeface="Helvetica" panose="020B0403020202020204" pitchFamily="34" charset="0"/>
              </a:rPr>
              <a:t>NFL Network Only Game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26CCC87-B9B0-780B-E161-F1E1627C995A}"/>
              </a:ext>
            </a:extLst>
          </p:cNvPr>
          <p:cNvSpPr txBox="1"/>
          <p:nvPr/>
        </p:nvSpPr>
        <p:spPr>
          <a:xfrm>
            <a:off x="683516" y="1400187"/>
            <a:ext cx="113081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8"/>
              </a:buBlip>
              <a:defRPr/>
            </a:pPr>
            <a:r>
              <a:rPr lang="en-US" sz="1400">
                <a:solidFill>
                  <a:srgbClr val="1F1A62"/>
                </a:solidFill>
                <a:latin typeface="Helvetica" pitchFamily="2" charset="0"/>
              </a:rPr>
              <a:t>According to Kagan estimates, there are 54.1 million NFL Network subscribers vs. </a:t>
            </a:r>
            <a:r>
              <a:rPr lang="en-US" sz="1400">
                <a:solidFill>
                  <a:srgbClr val="1B1464"/>
                </a:solidFill>
                <a:latin typeface="Helvetica" pitchFamily="2" charset="0"/>
              </a:rPr>
              <a:t>70 MM+ million</a:t>
            </a:r>
            <a:r>
              <a:rPr lang="en-US" sz="1400">
                <a:solidFill>
                  <a:srgbClr val="1F1A62"/>
                </a:solidFill>
                <a:latin typeface="Helvetica" pitchFamily="2" charset="0"/>
              </a:rPr>
              <a:t> Amazon Prime Video subscriber users </a:t>
            </a: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7246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D48CC8-EE90-6FDD-8B5F-BA6D08939AE1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97F8115-3C43-5A2B-C88E-1953D955DE71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B46C07-C3C9-142F-8978-D53698D252F7}"/>
              </a:ext>
            </a:extLst>
          </p:cNvPr>
          <p:cNvSpPr/>
          <p:nvPr/>
        </p:nvSpPr>
        <p:spPr>
          <a:xfrm>
            <a:off x="0" y="1765230"/>
            <a:ext cx="12191999" cy="51039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623074" y="217706"/>
            <a:ext cx="11517903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Amazon did deliver a higher P18-34 average audience even though its reach against this younger demo was slightly below last year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2FCAA92B-CDC2-7B3B-9F7C-7830617F52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423432"/>
              </p:ext>
            </p:extLst>
          </p:nvPr>
        </p:nvGraphicFramePr>
        <p:xfrm>
          <a:off x="739185" y="2971580"/>
          <a:ext cx="5807544" cy="288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1886">
                  <a:extLst>
                    <a:ext uri="{9D8B030D-6E8A-4147-A177-3AD203B41FA5}">
                      <a16:colId xmlns:a16="http://schemas.microsoft.com/office/drawing/2014/main" val="2169143916"/>
                    </a:ext>
                  </a:extLst>
                </a:gridCol>
                <a:gridCol w="1451886">
                  <a:extLst>
                    <a:ext uri="{9D8B030D-6E8A-4147-A177-3AD203B41FA5}">
                      <a16:colId xmlns:a16="http://schemas.microsoft.com/office/drawing/2014/main" val="1802205844"/>
                    </a:ext>
                  </a:extLst>
                </a:gridCol>
                <a:gridCol w="1451886">
                  <a:extLst>
                    <a:ext uri="{9D8B030D-6E8A-4147-A177-3AD203B41FA5}">
                      <a16:colId xmlns:a16="http://schemas.microsoft.com/office/drawing/2014/main" val="2580810783"/>
                    </a:ext>
                  </a:extLst>
                </a:gridCol>
                <a:gridCol w="1451886">
                  <a:extLst>
                    <a:ext uri="{9D8B030D-6E8A-4147-A177-3AD203B41FA5}">
                      <a16:colId xmlns:a16="http://schemas.microsoft.com/office/drawing/2014/main" val="1860965970"/>
                    </a:ext>
                  </a:extLst>
                </a:gridCol>
              </a:tblGrid>
              <a:tr h="747168">
                <a:tc>
                  <a:txBody>
                    <a:bodyPr/>
                    <a:lstStyle/>
                    <a:p>
                      <a:r>
                        <a:rPr lang="en-US" sz="2100">
                          <a:latin typeface="Helvetica" panose="020B0403020202020204" pitchFamily="34" charset="0"/>
                        </a:rPr>
                        <a:t>Demo</a:t>
                      </a: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u="sng">
                        <a:latin typeface="Helvetica" panose="020B0403020202020204" pitchFamily="34" charset="0"/>
                      </a:endParaRPr>
                    </a:p>
                    <a:p>
                      <a:pPr algn="ctr"/>
                      <a:r>
                        <a:rPr lang="en-US" sz="1800" u="sng">
                          <a:latin typeface="Helvetica" panose="020B0403020202020204" pitchFamily="34" charset="0"/>
                        </a:rPr>
                        <a:t>2021</a:t>
                      </a:r>
                    </a:p>
                  </a:txBody>
                  <a:tcPr marL="107623" marR="107623" marT="53812" marB="53812"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br>
                        <a:rPr lang="en-US" sz="1800" u="sng">
                          <a:latin typeface="Helvetica" panose="020B0403020202020204" pitchFamily="34" charset="0"/>
                        </a:rPr>
                      </a:br>
                      <a:r>
                        <a:rPr lang="en-US" sz="1800" u="sng">
                          <a:latin typeface="Helvetica" panose="020B0403020202020204" pitchFamily="34" charset="0"/>
                        </a:rPr>
                        <a:t>2022</a:t>
                      </a:r>
                      <a:endParaRPr lang="en-US" sz="2400" u="sng">
                        <a:latin typeface="Helvetica" panose="020B0403020202020204" pitchFamily="34" charset="0"/>
                      </a:endParaRPr>
                    </a:p>
                  </a:txBody>
                  <a:tcPr marL="107623" marR="107623" marT="53812" marB="53812" anchor="ctr"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Helvetica" panose="020B0403020202020204" pitchFamily="34" charset="0"/>
                        </a:rPr>
                        <a:t>YoY</a:t>
                      </a:r>
                      <a:br>
                        <a:rPr lang="en-US" sz="1600">
                          <a:latin typeface="Helvetica" panose="020B0403020202020204" pitchFamily="34" charset="0"/>
                        </a:rPr>
                      </a:br>
                      <a:r>
                        <a:rPr lang="en-US" sz="1600">
                          <a:latin typeface="Helvetica" panose="020B0403020202020204" pitchFamily="34" charset="0"/>
                        </a:rPr>
                        <a:t>Change %</a:t>
                      </a:r>
                    </a:p>
                  </a:txBody>
                  <a:tcPr marL="107623" marR="107623" marT="53812" marB="53812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1B14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737125"/>
                  </a:ext>
                </a:extLst>
              </a:tr>
              <a:tr h="534738">
                <a:tc>
                  <a:txBody>
                    <a:bodyPr/>
                    <a:lstStyle/>
                    <a:p>
                      <a:r>
                        <a:rPr lang="en-US" sz="2100" b="1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P13-24</a:t>
                      </a: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 723</a:t>
                      </a:r>
                    </a:p>
                  </a:txBody>
                  <a:tcPr marL="107623" marR="107623" marT="53812" marB="538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 661</a:t>
                      </a:r>
                    </a:p>
                  </a:txBody>
                  <a:tcPr marL="107623" marR="107623" marT="53812" marB="538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" panose="020B0403020202020204" pitchFamily="34" charset="0"/>
                        </a:rPr>
                        <a:t>-9%</a:t>
                      </a:r>
                    </a:p>
                  </a:txBody>
                  <a:tcPr marL="107623" marR="107623" marT="53812" marB="53812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4489145"/>
                  </a:ext>
                </a:extLst>
              </a:tr>
              <a:tr h="534738">
                <a:tc>
                  <a:txBody>
                    <a:bodyPr/>
                    <a:lstStyle/>
                    <a:p>
                      <a:r>
                        <a:rPr lang="en-US" sz="2100" b="1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P18-34</a:t>
                      </a: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 1,883</a:t>
                      </a:r>
                    </a:p>
                  </a:txBody>
                  <a:tcPr marL="107623" marR="107623" marT="53812" marB="538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2,106</a:t>
                      </a:r>
                    </a:p>
                  </a:txBody>
                  <a:tcPr marL="107623" marR="107623" marT="53812" marB="538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+12%</a:t>
                      </a:r>
                    </a:p>
                  </a:txBody>
                  <a:tcPr marL="107623" marR="107623" marT="53812" marB="53812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16211028"/>
                  </a:ext>
                </a:extLst>
              </a:tr>
              <a:tr h="534738">
                <a:tc>
                  <a:txBody>
                    <a:bodyPr/>
                    <a:lstStyle/>
                    <a:p>
                      <a:r>
                        <a:rPr lang="en-US" sz="2100" b="1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P18-49</a:t>
                      </a: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 4,945</a:t>
                      </a:r>
                    </a:p>
                  </a:txBody>
                  <a:tcPr marL="107623" marR="107623" marT="53812" marB="5381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 4,694</a:t>
                      </a:r>
                    </a:p>
                  </a:txBody>
                  <a:tcPr marL="107623" marR="107623" marT="53812" marB="538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" panose="020B0403020202020204" pitchFamily="34" charset="0"/>
                        </a:rPr>
                        <a:t>-5%</a:t>
                      </a:r>
                    </a:p>
                  </a:txBody>
                  <a:tcPr marL="107623" marR="107623" marT="53812" marB="53812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0061590"/>
                  </a:ext>
                </a:extLst>
              </a:tr>
              <a:tr h="534738">
                <a:tc>
                  <a:txBody>
                    <a:bodyPr/>
                    <a:lstStyle/>
                    <a:p>
                      <a:r>
                        <a:rPr lang="en-US" sz="2100" b="1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P25-54</a:t>
                      </a: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 5,660</a:t>
                      </a:r>
                    </a:p>
                  </a:txBody>
                  <a:tcPr marL="107623" marR="107623" marT="53812" marB="53812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>
                          <a:solidFill>
                            <a:srgbClr val="1B1464"/>
                          </a:solidFill>
                          <a:latin typeface="Helvetica" panose="020B0403020202020204" pitchFamily="34" charset="0"/>
                        </a:rPr>
                        <a:t> 4,980</a:t>
                      </a:r>
                    </a:p>
                  </a:txBody>
                  <a:tcPr marL="107623" marR="107623" marT="53812" marB="53812" anchor="ctr"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" panose="020B0403020202020204" pitchFamily="34" charset="0"/>
                        </a:rPr>
                        <a:t>-12%</a:t>
                      </a:r>
                    </a:p>
                  </a:txBody>
                  <a:tcPr marL="107623" marR="107623" marT="53812" marB="53812" anchor="ctr">
                    <a:lnR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B146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696296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AAC47688-E961-42D4-3A89-E5ECEB504864}"/>
              </a:ext>
            </a:extLst>
          </p:cNvPr>
          <p:cNvSpPr/>
          <p:nvPr/>
        </p:nvSpPr>
        <p:spPr>
          <a:xfrm>
            <a:off x="2224311" y="2541550"/>
            <a:ext cx="4322418" cy="394059"/>
          </a:xfrm>
          <a:prstGeom prst="rect">
            <a:avLst/>
          </a:prstGeom>
          <a:solidFill>
            <a:schemeClr val="bg1"/>
          </a:solidFill>
          <a:ln w="19050">
            <a:solidFill>
              <a:srgbClr val="1B1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Average Minute Audience (000)</a:t>
            </a:r>
          </a:p>
        </p:txBody>
      </p:sp>
      <p:graphicFrame>
        <p:nvGraphicFramePr>
          <p:cNvPr id="27" name="Table 12">
            <a:extLst>
              <a:ext uri="{FF2B5EF4-FFF2-40B4-BE49-F238E27FC236}">
                <a16:creationId xmlns:a16="http://schemas.microsoft.com/office/drawing/2014/main" id="{DB5BD2A4-6C32-6895-6A79-5B1054352B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0265052"/>
              </p:ext>
            </p:extLst>
          </p:nvPr>
        </p:nvGraphicFramePr>
        <p:xfrm>
          <a:off x="6835186" y="2969976"/>
          <a:ext cx="4532022" cy="288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0161">
                  <a:extLst>
                    <a:ext uri="{9D8B030D-6E8A-4147-A177-3AD203B41FA5}">
                      <a16:colId xmlns:a16="http://schemas.microsoft.com/office/drawing/2014/main" val="1802205844"/>
                    </a:ext>
                  </a:extLst>
                </a:gridCol>
                <a:gridCol w="1461052">
                  <a:extLst>
                    <a:ext uri="{9D8B030D-6E8A-4147-A177-3AD203B41FA5}">
                      <a16:colId xmlns:a16="http://schemas.microsoft.com/office/drawing/2014/main" val="2580810783"/>
                    </a:ext>
                  </a:extLst>
                </a:gridCol>
                <a:gridCol w="1500809">
                  <a:extLst>
                    <a:ext uri="{9D8B030D-6E8A-4147-A177-3AD203B41FA5}">
                      <a16:colId xmlns:a16="http://schemas.microsoft.com/office/drawing/2014/main" val="1860965970"/>
                    </a:ext>
                  </a:extLst>
                </a:gridCol>
              </a:tblGrid>
              <a:tr h="747168">
                <a:tc>
                  <a:txBody>
                    <a:bodyPr/>
                    <a:lstStyle/>
                    <a:p>
                      <a:pPr algn="ctr"/>
                      <a:endParaRPr lang="en-US" sz="1800" u="sng">
                        <a:latin typeface="Helvetica" panose="020B0403020202020204" pitchFamily="34" charset="0"/>
                      </a:endParaRPr>
                    </a:p>
                    <a:p>
                      <a:pPr algn="ctr"/>
                      <a:r>
                        <a:rPr lang="en-US" sz="1800" u="sng">
                          <a:latin typeface="Helvetica" panose="020B0403020202020204" pitchFamily="34" charset="0"/>
                        </a:rPr>
                        <a:t>2021</a:t>
                      </a: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D3C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u="sng">
                        <a:latin typeface="Helvetica" panose="020B0403020202020204" pitchFamily="34" charset="0"/>
                      </a:endParaRPr>
                    </a:p>
                    <a:p>
                      <a:pPr algn="ctr"/>
                      <a:r>
                        <a:rPr lang="en-US" sz="1800" u="sng">
                          <a:latin typeface="Helvetica" panose="020B0403020202020204" pitchFamily="34" charset="0"/>
                        </a:rPr>
                        <a:t>2022</a:t>
                      </a:r>
                      <a:endParaRPr lang="en-US" sz="2100">
                        <a:latin typeface="Helvetica" panose="020B0403020202020204" pitchFamily="34" charset="0"/>
                      </a:endParaRPr>
                    </a:p>
                  </a:txBody>
                  <a:tcPr marL="107623" marR="107623" marT="53812" marB="53812" anchor="ctr">
                    <a:lnT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D3C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Helvetica" panose="020B0403020202020204" pitchFamily="34" charset="0"/>
                        </a:rPr>
                        <a:t>YoY</a:t>
                      </a:r>
                      <a:br>
                        <a:rPr lang="en-US" sz="1600">
                          <a:latin typeface="Helvetica" panose="020B0403020202020204" pitchFamily="34" charset="0"/>
                        </a:rPr>
                      </a:br>
                      <a:r>
                        <a:rPr lang="en-US" sz="1600">
                          <a:latin typeface="Helvetica" panose="020B0403020202020204" pitchFamily="34" charset="0"/>
                        </a:rPr>
                        <a:t>Change %</a:t>
                      </a:r>
                    </a:p>
                  </a:txBody>
                  <a:tcPr marL="107623" marR="107623" marT="53812" marB="53812" anchor="ctr">
                    <a:lnR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D3C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737125"/>
                  </a:ext>
                </a:extLst>
              </a:tr>
              <a:tr h="534738">
                <a:tc>
                  <a:txBody>
                    <a:bodyPr/>
                    <a:lstStyle/>
                    <a:p>
                      <a:pPr algn="r"/>
                      <a:r>
                        <a:rPr lang="en-US" sz="1900">
                          <a:solidFill>
                            <a:srgbClr val="ED3C8D"/>
                          </a:solidFill>
                          <a:latin typeface="Helvetica" panose="020B0403020202020204" pitchFamily="34" charset="0"/>
                        </a:rPr>
                        <a:t> 1,373</a:t>
                      </a: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>
                          <a:solidFill>
                            <a:srgbClr val="ED3C8D"/>
                          </a:solidFill>
                          <a:latin typeface="Helvetica" panose="020B0403020202020204" pitchFamily="34" charset="0"/>
                        </a:rPr>
                        <a:t> 1,105</a:t>
                      </a:r>
                    </a:p>
                  </a:txBody>
                  <a:tcPr marL="107623" marR="107623" marT="53812" marB="538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" panose="020B0403020202020204" pitchFamily="34" charset="0"/>
                        </a:rPr>
                        <a:t>-19%</a:t>
                      </a:r>
                    </a:p>
                  </a:txBody>
                  <a:tcPr marL="107623" marR="107623" marT="53812" marB="53812" anchor="ctr">
                    <a:lnR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4489145"/>
                  </a:ext>
                </a:extLst>
              </a:tr>
              <a:tr h="534738">
                <a:tc>
                  <a:txBody>
                    <a:bodyPr/>
                    <a:lstStyle/>
                    <a:p>
                      <a:pPr algn="r"/>
                      <a:r>
                        <a:rPr lang="en-US" sz="1900">
                          <a:solidFill>
                            <a:srgbClr val="ED3C8D"/>
                          </a:solidFill>
                          <a:latin typeface="Helvetica" panose="020B0403020202020204" pitchFamily="34" charset="0"/>
                        </a:rPr>
                        <a:t> 3,163</a:t>
                      </a: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>
                          <a:solidFill>
                            <a:srgbClr val="ED3C8D"/>
                          </a:solidFill>
                          <a:latin typeface="Helvetica" panose="020B0403020202020204" pitchFamily="34" charset="0"/>
                        </a:rPr>
                        <a:t> 2,964</a:t>
                      </a:r>
                    </a:p>
                  </a:txBody>
                  <a:tcPr marL="107623" marR="107623" marT="53812" marB="538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" panose="020B0403020202020204" pitchFamily="34" charset="0"/>
                        </a:rPr>
                        <a:t>-6%</a:t>
                      </a:r>
                    </a:p>
                  </a:txBody>
                  <a:tcPr marL="107623" marR="107623" marT="53812" marB="53812" anchor="ctr">
                    <a:lnR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16211028"/>
                  </a:ext>
                </a:extLst>
              </a:tr>
              <a:tr h="534738">
                <a:tc>
                  <a:txBody>
                    <a:bodyPr/>
                    <a:lstStyle/>
                    <a:p>
                      <a:pPr algn="r"/>
                      <a:r>
                        <a:rPr lang="en-US" sz="1900">
                          <a:solidFill>
                            <a:srgbClr val="ED3C8D"/>
                          </a:solidFill>
                          <a:latin typeface="Helvetica" panose="020B0403020202020204" pitchFamily="34" charset="0"/>
                        </a:rPr>
                        <a:t> 9,376 </a:t>
                      </a: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>
                          <a:solidFill>
                            <a:srgbClr val="ED3C8D"/>
                          </a:solidFill>
                          <a:latin typeface="Helvetica" panose="020B0403020202020204" pitchFamily="34" charset="0"/>
                        </a:rPr>
                        <a:t> 7,229</a:t>
                      </a:r>
                    </a:p>
                  </a:txBody>
                  <a:tcPr marL="107623" marR="107623" marT="53812" marB="5381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" panose="020B0403020202020204" pitchFamily="34" charset="0"/>
                        </a:rPr>
                        <a:t>-23%</a:t>
                      </a:r>
                    </a:p>
                  </a:txBody>
                  <a:tcPr marL="107623" marR="107623" marT="53812" marB="53812" anchor="ctr">
                    <a:lnR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20061590"/>
                  </a:ext>
                </a:extLst>
              </a:tr>
              <a:tr h="534738">
                <a:tc>
                  <a:txBody>
                    <a:bodyPr/>
                    <a:lstStyle/>
                    <a:p>
                      <a:pPr algn="r"/>
                      <a:r>
                        <a:rPr lang="en-US" sz="1900">
                          <a:solidFill>
                            <a:srgbClr val="ED3C8D"/>
                          </a:solidFill>
                          <a:latin typeface="Helvetica" panose="020B0403020202020204" pitchFamily="34" charset="0"/>
                        </a:rPr>
                        <a:t> 11,249 </a:t>
                      </a:r>
                    </a:p>
                  </a:txBody>
                  <a:tcPr marL="107623" marR="107623" marT="53812" marB="53812" anchor="ctr">
                    <a:lnL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900">
                          <a:solidFill>
                            <a:srgbClr val="ED3C8D"/>
                          </a:solidFill>
                          <a:latin typeface="Helvetica" panose="020B0403020202020204" pitchFamily="34" charset="0"/>
                        </a:rPr>
                        <a:t> 7,988 </a:t>
                      </a:r>
                    </a:p>
                  </a:txBody>
                  <a:tcPr marL="107623" marR="107623" marT="53812" marB="53812" anchor="ctr">
                    <a:lnB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b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" panose="020B0403020202020204" pitchFamily="34" charset="0"/>
                        </a:rPr>
                        <a:t>-29%</a:t>
                      </a:r>
                    </a:p>
                  </a:txBody>
                  <a:tcPr marL="107623" marR="107623" marT="53812" marB="53812" anchor="ctr">
                    <a:lnR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ED3C8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696296"/>
                  </a:ext>
                </a:extLst>
              </a:tr>
            </a:tbl>
          </a:graphicData>
        </a:graphic>
      </p:graphicFrame>
      <p:sp>
        <p:nvSpPr>
          <p:cNvPr id="28" name="Rectangle 27">
            <a:extLst>
              <a:ext uri="{FF2B5EF4-FFF2-40B4-BE49-F238E27FC236}">
                <a16:creationId xmlns:a16="http://schemas.microsoft.com/office/drawing/2014/main" id="{CFB7BF7E-2BD4-5731-42AF-FC34A5DA45A6}"/>
              </a:ext>
            </a:extLst>
          </p:cNvPr>
          <p:cNvSpPr/>
          <p:nvPr/>
        </p:nvSpPr>
        <p:spPr>
          <a:xfrm>
            <a:off x="6835185" y="2535416"/>
            <a:ext cx="4532022" cy="394059"/>
          </a:xfrm>
          <a:prstGeom prst="rect">
            <a:avLst/>
          </a:prstGeom>
          <a:solidFill>
            <a:schemeClr val="bg1"/>
          </a:solidFill>
          <a:ln w="19050">
            <a:solidFill>
              <a:srgbClr val="ED3C8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Reach (000)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D11C5C3-0B76-AAF2-03B6-D0BD0CA2E6B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9857" y="2993627"/>
            <a:ext cx="1021809" cy="36548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8DE60CC-CEE2-4357-6168-42A4909A8F2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5592" y="2993627"/>
            <a:ext cx="1021809" cy="36548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80D99FB7-D305-53B7-8D12-DD81B6C0D3AE}"/>
              </a:ext>
            </a:extLst>
          </p:cNvPr>
          <p:cNvSpPr txBox="1"/>
          <p:nvPr/>
        </p:nvSpPr>
        <p:spPr>
          <a:xfrm>
            <a:off x="0" y="1861333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Weekly Averages - </a:t>
            </a: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NFL Thursday Night Football</a:t>
            </a:r>
            <a:endParaRPr kumimoji="0" lang="en-US" sz="1400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2021 vs. 2022 Comparable ‘Thursday Night’ Games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A162A89-5D48-774A-6530-ADBF7B51C6D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1239" y="3001348"/>
            <a:ext cx="1021809" cy="35004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C078D91-A88C-8E8C-7182-3527CCA62EF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6974" y="3001348"/>
            <a:ext cx="1021809" cy="3500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0FED6AC-C516-B539-0263-B7E609A54CAC}"/>
              </a:ext>
            </a:extLst>
          </p:cNvPr>
          <p:cNvSpPr txBox="1"/>
          <p:nvPr/>
        </p:nvSpPr>
        <p:spPr>
          <a:xfrm>
            <a:off x="516373" y="6125466"/>
            <a:ext cx="116424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NPower Powerplay and R&amp;F Program Report, 2021 Season: FOX, FOX Deportes &amp; NFL Network; 2022 Season: Amazon &amp; local broadcast for in-game markets only (excludes pre- &amp; post-game shows), Live+SD, P2+.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FOX, FOX Deportes &amp; NFL Network reflects linear TV audience only and does not include audiences gained from their digital / app streaming. </a:t>
            </a:r>
            <a:r>
              <a:rPr lang="en-US" sz="7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2021 reflects 14 games total (4 NFL Network only games: Weeks 2-4 &amp; 16; 10 games with Fox / Fox Deportes, NFL Network &amp; Amazon: Weeks 5-11 &amp; 13-15). 2021 audience figures excludes Amazon since the platform was not measured by Nielsen in 2021. 2022 reflects 15 games total, streamed by Amazon (Weeks 2-11 &amp; 13-17).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*</a:t>
            </a:r>
            <a:r>
              <a:rPr kumimoji="0" lang="en-US" sz="7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See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appendix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for schedule and single game details. Analysis reflects only those games played on Thursday Night.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EDB6FF-B6B5-0546-C0DC-D18BD3A12007}"/>
              </a:ext>
            </a:extLst>
          </p:cNvPr>
          <p:cNvSpPr txBox="1"/>
          <p:nvPr/>
        </p:nvSpPr>
        <p:spPr>
          <a:xfrm>
            <a:off x="708178" y="1144453"/>
            <a:ext cx="11315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7"/>
              </a:buBlip>
              <a:defRPr/>
            </a:pPr>
            <a:r>
              <a:rPr lang="en-US" sz="1400">
                <a:solidFill>
                  <a:srgbClr val="1B1464"/>
                </a:solidFill>
                <a:latin typeface="Helvetica" pitchFamily="2" charset="0"/>
              </a:rPr>
              <a:t>However, broadcast + cable TV games in 2021 (Fox + NFL Network) delivered a P18-34 AMA of 2,091K, practically at parity to Amazon YoY, and a 3,539K P18-34 average weekly reach which was a 19% YoY increase</a:t>
            </a:r>
            <a:endParaRPr kumimoji="0" lang="en-US" sz="140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8940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240044C-9B1B-7C46-936A-7B7F0D3926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2699"/>
            <a:ext cx="12192000" cy="68707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32DADD1-2606-5E0A-C090-3FC6765A988E}"/>
              </a:ext>
            </a:extLst>
          </p:cNvPr>
          <p:cNvCxnSpPr/>
          <p:nvPr/>
        </p:nvCxnSpPr>
        <p:spPr>
          <a:xfrm>
            <a:off x="493843" y="2940040"/>
            <a:ext cx="521208" cy="0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AE93A1B2-84F2-2BBC-BAF6-542FC9F65468}"/>
              </a:ext>
            </a:extLst>
          </p:cNvPr>
          <p:cNvSpPr txBox="1"/>
          <p:nvPr/>
        </p:nvSpPr>
        <p:spPr>
          <a:xfrm>
            <a:off x="236166" y="3025517"/>
            <a:ext cx="76432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How does Amazon’s streaming exclusivity </a:t>
            </a:r>
            <a:b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for Thursday Night </a:t>
            </a:r>
            <a:r>
              <a:rPr lang="en-US" sz="2800">
                <a:solidFill>
                  <a:prstClr val="white"/>
                </a:solidFill>
                <a:latin typeface="Helvetica" pitchFamily="2" charset="0"/>
              </a:rPr>
              <a:t>Football match up against NBCU’s </a:t>
            </a:r>
            <a:r>
              <a:rPr kumimoji="0" lang="en-US" sz="2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Sunday Night Football &amp; Disney’s Monday Night Football?</a:t>
            </a:r>
          </a:p>
        </p:txBody>
      </p:sp>
    </p:spTree>
    <p:extLst>
      <p:ext uri="{BB962C8B-B14F-4D97-AF65-F5344CB8AC3E}">
        <p14:creationId xmlns:p14="http://schemas.microsoft.com/office/powerpoint/2010/main" val="3824989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 176">
            <a:extLst>
              <a:ext uri="{FF2B5EF4-FFF2-40B4-BE49-F238E27FC236}">
                <a16:creationId xmlns:a16="http://schemas.microsoft.com/office/drawing/2014/main" id="{045958C9-2A1E-74F5-8619-03C7DC46F49C}"/>
              </a:ext>
            </a:extLst>
          </p:cNvPr>
          <p:cNvSpPr/>
          <p:nvPr/>
        </p:nvSpPr>
        <p:spPr>
          <a:xfrm>
            <a:off x="0" y="1765230"/>
            <a:ext cx="12191999" cy="5103920"/>
          </a:xfrm>
          <a:prstGeom prst="rect">
            <a:avLst/>
          </a:prstGeom>
          <a:solidFill>
            <a:srgbClr val="E2E8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D48CC8-EE90-6FDD-8B5F-BA6D08939AE1}"/>
              </a:ext>
            </a:extLst>
          </p:cNvPr>
          <p:cNvCxnSpPr>
            <a:cxnSpLocks/>
          </p:cNvCxnSpPr>
          <p:nvPr/>
        </p:nvCxnSpPr>
        <p:spPr>
          <a:xfrm>
            <a:off x="558925" y="186512"/>
            <a:ext cx="0" cy="1402415"/>
          </a:xfrm>
          <a:prstGeom prst="line">
            <a:avLst/>
          </a:prstGeom>
          <a:ln>
            <a:solidFill>
              <a:srgbClr val="1F1A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397F8115-3C43-5A2B-C88E-1953D955DE71}"/>
              </a:ext>
            </a:extLst>
          </p:cNvPr>
          <p:cNvSpPr txBox="1"/>
          <p:nvPr/>
        </p:nvSpPr>
        <p:spPr>
          <a:xfrm>
            <a:off x="51023" y="533776"/>
            <a:ext cx="4218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8837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F894CE-5EB9-4BB3-F6C7-477E37F6A6AA}"/>
              </a:ext>
            </a:extLst>
          </p:cNvPr>
          <p:cNvSpPr/>
          <p:nvPr/>
        </p:nvSpPr>
        <p:spPr>
          <a:xfrm>
            <a:off x="623074" y="172890"/>
            <a:ext cx="1151790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The linear TV </a:t>
            </a: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network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 that air Sunday Night &amp; Monday Night Football drive much larger total audiences than Thursday Night Football’s streaming-dominant platform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EDF0A-D03C-E28C-8382-06185E8D0B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DE1BC5F-BB63-0916-3A60-3B803226C478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957BC7-FFD0-73CE-08EA-C2A979729B8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 Further distribution is prohibited.</a:t>
            </a:r>
          </a:p>
        </p:txBody>
      </p:sp>
      <p:pic>
        <p:nvPicPr>
          <p:cNvPr id="77" name="Picture 6" descr="NFL 2022 - WILD CARD Schedule | NFL.com">
            <a:extLst>
              <a:ext uri="{FF2B5EF4-FFF2-40B4-BE49-F238E27FC236}">
                <a16:creationId xmlns:a16="http://schemas.microsoft.com/office/drawing/2014/main" id="{A4181C82-95EE-8D2D-AA26-1543011B7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048" y="2521823"/>
            <a:ext cx="1485051" cy="92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NFL 2022 - WILD CARD Schedule | NFL.com">
            <a:extLst>
              <a:ext uri="{FF2B5EF4-FFF2-40B4-BE49-F238E27FC236}">
                <a16:creationId xmlns:a16="http://schemas.microsoft.com/office/drawing/2014/main" id="{98E0C583-65B3-E1E7-AB1D-FC9CBE5A41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482" y="4917481"/>
            <a:ext cx="1252182" cy="106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0" descr="NFL Monday Night Football Schedule on ESPN | NFL.com">
            <a:extLst>
              <a:ext uri="{FF2B5EF4-FFF2-40B4-BE49-F238E27FC236}">
                <a16:creationId xmlns:a16="http://schemas.microsoft.com/office/drawing/2014/main" id="{19C8FF86-2FED-5BE8-D0F4-47E3D72F0C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26" t="1688" r="11826" b="-1688"/>
          <a:stretch/>
        </p:blipFill>
        <p:spPr bwMode="auto">
          <a:xfrm>
            <a:off x="565482" y="3631813"/>
            <a:ext cx="1252182" cy="109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9E9C5743-CF30-27C0-CB46-096D3A2F6F6E}"/>
              </a:ext>
            </a:extLst>
          </p:cNvPr>
          <p:cNvCxnSpPr>
            <a:cxnSpLocks/>
          </p:cNvCxnSpPr>
          <p:nvPr/>
        </p:nvCxnSpPr>
        <p:spPr>
          <a:xfrm>
            <a:off x="1987719" y="2393978"/>
            <a:ext cx="0" cy="3568564"/>
          </a:xfrm>
          <a:prstGeom prst="line">
            <a:avLst/>
          </a:prstGeom>
          <a:ln w="19050">
            <a:solidFill>
              <a:srgbClr val="1B1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77CB2DAB-FF04-60C7-657B-E2DD409C5D73}"/>
              </a:ext>
            </a:extLst>
          </p:cNvPr>
          <p:cNvSpPr txBox="1"/>
          <p:nvPr/>
        </p:nvSpPr>
        <p:spPr>
          <a:xfrm>
            <a:off x="10398090" y="2752252"/>
            <a:ext cx="1455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1B1464"/>
                </a:solidFill>
                <a:latin typeface="Helvetica" panose="020B0403020202020204" pitchFamily="34" charset="0"/>
              </a:rPr>
              <a:t>17.7MM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3CF577BA-CF3B-DF60-CE25-162AA599A4E2}"/>
              </a:ext>
            </a:extLst>
          </p:cNvPr>
          <p:cNvSpPr txBox="1"/>
          <p:nvPr/>
        </p:nvSpPr>
        <p:spPr>
          <a:xfrm>
            <a:off x="8437887" y="3965329"/>
            <a:ext cx="1206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ED3C8D"/>
                </a:solidFill>
                <a:latin typeface="Helvetica" panose="020B0403020202020204" pitchFamily="34" charset="0"/>
              </a:rPr>
              <a:t>13.6MM</a:t>
            </a:r>
          </a:p>
        </p:txBody>
      </p:sp>
      <p:pic>
        <p:nvPicPr>
          <p:cNvPr id="172" name="Picture 171">
            <a:extLst>
              <a:ext uri="{FF2B5EF4-FFF2-40B4-BE49-F238E27FC236}">
                <a16:creationId xmlns:a16="http://schemas.microsoft.com/office/drawing/2014/main" id="{CB6BBCB3-9271-63E2-85E0-CEC181E470D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8"/>
          <a:stretch/>
        </p:blipFill>
        <p:spPr>
          <a:xfrm>
            <a:off x="1995339" y="2558272"/>
            <a:ext cx="8346429" cy="859611"/>
          </a:xfrm>
          <a:prstGeom prst="rect">
            <a:avLst/>
          </a:prstGeom>
        </p:spPr>
      </p:pic>
      <p:pic>
        <p:nvPicPr>
          <p:cNvPr id="173" name="Picture 172">
            <a:extLst>
              <a:ext uri="{FF2B5EF4-FFF2-40B4-BE49-F238E27FC236}">
                <a16:creationId xmlns:a16="http://schemas.microsoft.com/office/drawing/2014/main" id="{2EA97841-0463-3E9F-9D17-E156F513F8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5340" y="3753474"/>
            <a:ext cx="5208568" cy="847417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id="{A172B602-C41D-12BD-7E53-5E51BA12F8D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95339" y="5016897"/>
            <a:ext cx="4583974" cy="865707"/>
          </a:xfrm>
          <a:prstGeom prst="rect">
            <a:avLst/>
          </a:prstGeom>
        </p:spPr>
      </p:pic>
      <p:sp>
        <p:nvSpPr>
          <p:cNvPr id="175" name="TextBox 174">
            <a:extLst>
              <a:ext uri="{FF2B5EF4-FFF2-40B4-BE49-F238E27FC236}">
                <a16:creationId xmlns:a16="http://schemas.microsoft.com/office/drawing/2014/main" id="{79E213DF-3F7D-E458-3665-0DAFA4FB93B2}"/>
              </a:ext>
            </a:extLst>
          </p:cNvPr>
          <p:cNvSpPr txBox="1"/>
          <p:nvPr/>
        </p:nvSpPr>
        <p:spPr>
          <a:xfrm>
            <a:off x="6656284" y="5234306"/>
            <a:ext cx="12064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solidFill>
                  <a:srgbClr val="00BFF2"/>
                </a:solidFill>
                <a:latin typeface="Helvetica" panose="020B0403020202020204" pitchFamily="34" charset="0"/>
              </a:rPr>
              <a:t>9.6MM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3155ED-F887-63D3-8069-77EC783969FF}"/>
              </a:ext>
            </a:extLst>
          </p:cNvPr>
          <p:cNvSpPr txBox="1"/>
          <p:nvPr/>
        </p:nvSpPr>
        <p:spPr>
          <a:xfrm>
            <a:off x="0" y="1858612"/>
            <a:ext cx="12192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Weekly Average Audience (Per Min) – 2022 NFL Night Games</a:t>
            </a:r>
            <a:br>
              <a:rPr lang="en-US" sz="1400" b="1" u="sng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kumimoji="0" lang="en-US" sz="1200" i="0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Comparable Weeks (NFL Weeks </a:t>
            </a:r>
            <a:r>
              <a:rPr lang="en-US" sz="1200">
                <a:solidFill>
                  <a:srgbClr val="1B146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2-11 &amp; 13-17)</a:t>
            </a:r>
            <a:endParaRPr kumimoji="0" lang="en-US" sz="1100" i="0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D890A48-BC6D-4056-EB34-D546884505F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1526" y="3753474"/>
            <a:ext cx="469273" cy="8474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F4313B3-8C96-4FB5-82B0-169022B5B4B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2329" y="3753474"/>
            <a:ext cx="469273" cy="8474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C9CF62E-C2F9-D8D7-8EC9-17B0A5F6DC3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0751" y="3753474"/>
            <a:ext cx="252674" cy="84741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0F8414E-D253-B324-D818-3A8AC19295C5}"/>
              </a:ext>
            </a:extLst>
          </p:cNvPr>
          <p:cNvSpPr txBox="1"/>
          <p:nvPr/>
        </p:nvSpPr>
        <p:spPr>
          <a:xfrm>
            <a:off x="465350" y="6016961"/>
            <a:ext cx="11675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analysis of Nielsen NPower PowerPlay Program Report and R&amp;F Program Report, Sunday </a:t>
            </a:r>
            <a:r>
              <a:rPr lang="en-US" sz="7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Night Football (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NBC,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Universo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), Monday Night Football (ESPN, ESPN2, ESPN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Deportes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ABC) and Thursday Night Football (Amazon (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inc</a:t>
            </a:r>
            <a:r>
              <a:rPr lang="en-US" sz="7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l.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local broadcast for in-game markets only)), excludes pre- &amp; post-game shows, </a:t>
            </a:r>
            <a:r>
              <a:rPr kumimoji="0" lang="en-US" sz="700" b="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Live+SD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P2+. 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NBC, </a:t>
            </a:r>
            <a:r>
              <a:rPr kumimoji="0" lang="en-US" sz="7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Universo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, ESPN, ESPN2, ESPN </a:t>
            </a:r>
            <a:r>
              <a:rPr kumimoji="0" lang="en-US" sz="7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Deportes</a:t>
            </a:r>
            <a:r>
              <a:rPr kumimoji="0" lang="en-US" sz="7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and ABC reflects linear TV audience only and does not include audiences gained from their digital / app streaming.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The 15 comparable games reflect all weeks that have Amazon Thursday Night Football broadcasts across NFL weeks: 2-11 &amp; 13-17 (excludes Thanksgiving weekend). </a:t>
            </a:r>
            <a:r>
              <a:rPr kumimoji="0" lang="en-US" sz="7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NBC Sunday Night Football includes </a:t>
            </a:r>
            <a:r>
              <a:rPr kumimoji="0" lang="en-US" sz="700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Universo</a:t>
            </a:r>
            <a:r>
              <a:rPr kumimoji="0" lang="en-US" sz="7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simulcast viewership.</a:t>
            </a:r>
            <a:r>
              <a:rPr lang="en-US" sz="700" b="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ESPN Monday Night Football includes ESPN2 and ESPN Deportes simulcast viewership. Note: ESPN MNF data also includes ABC data when shown on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both ESPN &amp; ABC </a:t>
            </a:r>
            <a:r>
              <a:rPr lang="en-US" sz="700">
                <a:solidFill>
                  <a:srgbClr val="00206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weeks 3,15 and 17) and reflects only ABC for week 2 (9/19/22) due to a staggered doubleheader that night when each game partially overlapped each other.</a:t>
            </a:r>
            <a:r>
              <a:rPr kumimoji="0" lang="en-US" sz="70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See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  <a:hlinkClick r:id="rId1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appendix</a:t>
            </a: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for schedule and single game details.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7C3EC15-F318-4166-2CB6-3901BDA26A1C}"/>
              </a:ext>
            </a:extLst>
          </p:cNvPr>
          <p:cNvSpPr txBox="1"/>
          <p:nvPr/>
        </p:nvSpPr>
        <p:spPr>
          <a:xfrm>
            <a:off x="683515" y="1409712"/>
            <a:ext cx="115178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13"/>
              </a:buBlip>
              <a:defRPr/>
            </a:pPr>
            <a:r>
              <a:rPr lang="en-US" sz="1400">
                <a:solidFill>
                  <a:srgbClr val="1F1A62"/>
                </a:solidFill>
                <a:latin typeface="Helvetica" pitchFamily="2" charset="0"/>
              </a:rPr>
              <a:t>In this analysis, </a:t>
            </a: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NBCU’s SNF &amp; Disney’s MNF viewership data is reflective of </a:t>
            </a:r>
            <a:r>
              <a:rPr kumimoji="0" lang="en-US" sz="1400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linear TV only</a:t>
            </a:r>
            <a:r>
              <a:rPr lang="en-US" sz="1400">
                <a:solidFill>
                  <a:srgbClr val="1F1A62"/>
                </a:solidFill>
                <a:latin typeface="Helvetica" pitchFamily="2" charset="0"/>
              </a:rPr>
              <a:t> </a:t>
            </a:r>
            <a:r>
              <a:rPr kumimoji="0" lang="en-US" sz="14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and does not include their streaming viewership</a:t>
            </a:r>
          </a:p>
        </p:txBody>
      </p:sp>
    </p:spTree>
    <p:extLst>
      <p:ext uri="{BB962C8B-B14F-4D97-AF65-F5344CB8AC3E}">
        <p14:creationId xmlns:p14="http://schemas.microsoft.com/office/powerpoint/2010/main" val="3287841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91">
      <a:dk1>
        <a:srgbClr val="1B1464"/>
      </a:dk1>
      <a:lt1>
        <a:srgbClr val="FFFFFF"/>
      </a:lt1>
      <a:dk2>
        <a:srgbClr val="4EBEA4"/>
      </a:dk2>
      <a:lt2>
        <a:srgbClr val="E2E8F0"/>
      </a:lt2>
      <a:accent1>
        <a:srgbClr val="ED3C8D"/>
      </a:accent1>
      <a:accent2>
        <a:srgbClr val="00BFF2"/>
      </a:accent2>
      <a:accent3>
        <a:srgbClr val="A343FF"/>
      </a:accent3>
      <a:accent4>
        <a:srgbClr val="2C82FF"/>
      </a:accent4>
      <a:accent5>
        <a:srgbClr val="55AD00"/>
      </a:accent5>
      <a:accent6>
        <a:srgbClr val="FF6E30"/>
      </a:accent6>
      <a:hlink>
        <a:srgbClr val="201A62"/>
      </a:hlink>
      <a:folHlink>
        <a:srgbClr val="6D6DE2"/>
      </a:folHlink>
    </a:clrScheme>
    <a:fontScheme name="Custom 76">
      <a:majorFont>
        <a:latin typeface="Helvetica Bold"/>
        <a:ea typeface=""/>
        <a:cs typeface=""/>
      </a:majorFont>
      <a:minorFont>
        <a:latin typeface="Helvetica-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B Template.potx" id="{3DD536BC-B625-41C1-AB76-B98A44A9663C}" vid="{56A22213-A2D8-43BF-9B02-486376CC65A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5" ma:contentTypeDescription="Create a new document." ma:contentTypeScope="" ma:versionID="a466b9157af1ce0310746701f63ffce1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baee444f3b59eaeedc5a740e00a18818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696b49f-56d7-4f85-8b04-e2e66f1bdb7c}" ma:internalName="TaxCatchAll" ma:showField="CatchAllData" ma:web="9f6166fe-9f5b-43aa-b8a9-b4d7ad530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6166fe-9f5b-43aa-b8a9-b4d7ad530bda" xsi:nil="true"/>
    <lcf76f155ced4ddcb4097134ff3c332f xmlns="a86b28e8-29a6-4ab8-af18-2a7f61acfad2">
      <Terms xmlns="http://schemas.microsoft.com/office/infopath/2007/PartnerControls"/>
    </lcf76f155ced4ddcb4097134ff3c332f>
    <SharedWithUsers xmlns="9f6166fe-9f5b-43aa-b8a9-b4d7ad530bda">
      <UserInfo>
        <DisplayName>Jason Wiese</DisplayName>
        <AccountId>13</AccountId>
        <AccountType/>
      </UserInfo>
      <UserInfo>
        <DisplayName>Leah Montner Dixon</DisplayName>
        <AccountId>10</AccountId>
        <AccountType/>
      </UserInfo>
      <UserInfo>
        <DisplayName>Karolina Guillen</DisplayName>
        <AccountId>14</AccountId>
        <AccountType/>
      </UserInfo>
      <UserInfo>
        <DisplayName>Reed Kiely</DisplayName>
        <AccountId>39</AccountId>
        <AccountType/>
      </UserInfo>
      <UserInfo>
        <DisplayName>Danielle Delauro</DisplayName>
        <AccountId>38</AccountId>
        <AccountType/>
      </UserInfo>
      <UserInfo>
        <DisplayName>Marianne Vita</DisplayName>
        <AccountId>43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B49E31A-019A-4DE8-9C1C-A5D31AA901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EE12FA-33BC-4BEE-A971-0A15EDE01E85}">
  <ds:schemaRefs>
    <ds:schemaRef ds:uri="9f6166fe-9f5b-43aa-b8a9-b4d7ad530bda"/>
    <ds:schemaRef ds:uri="a86b28e8-29a6-4ab8-af18-2a7f61acf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2F35E04-B3E2-48CE-BC5F-C23267EB64F8}">
  <ds:schemaRefs>
    <ds:schemaRef ds:uri="9f6166fe-9f5b-43aa-b8a9-b4d7ad530bda"/>
    <ds:schemaRef ds:uri="a86b28e8-29a6-4ab8-af18-2a7f61acfad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4726</Words>
  <Application>Microsoft Office PowerPoint</Application>
  <PresentationFormat>Widescreen</PresentationFormat>
  <Paragraphs>644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Helvetica</vt:lpstr>
      <vt:lpstr>Helvetica Bold</vt:lpstr>
      <vt:lpstr>Helvetica Light</vt:lpstr>
      <vt:lpstr>Helvetica-Light</vt:lpstr>
      <vt:lpstr>Helvetica-Lightoblique</vt:lpstr>
      <vt:lpstr>Office Theme</vt:lpstr>
      <vt:lpstr>1_Office Theme</vt:lpstr>
      <vt:lpstr>What’s the Spread? Understanding the impact  of streaming exclusivity on NFL viewership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Montner Dixon</dc:creator>
  <cp:lastModifiedBy>Reed Kiely</cp:lastModifiedBy>
  <cp:revision>2</cp:revision>
  <cp:lastPrinted>2023-01-18T15:48:39Z</cp:lastPrinted>
  <dcterms:created xsi:type="dcterms:W3CDTF">2022-11-04T21:07:35Z</dcterms:created>
  <dcterms:modified xsi:type="dcterms:W3CDTF">2023-01-27T21:33:42Z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  <property fmtid="{D5CDD505-2E9C-101B-9397-08002B2CF9AE}" pid="3" name="MediaServiceImageTags">
    <vt:lpwstr/>
  </property>
</Properties>
</file>