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52" r:id="rId2"/>
  </p:sldMasterIdLst>
  <p:notesMasterIdLst>
    <p:notesMasterId r:id="rId22"/>
  </p:notesMasterIdLst>
  <p:handoutMasterIdLst>
    <p:handoutMasterId r:id="rId23"/>
  </p:handoutMasterIdLst>
  <p:sldIdLst>
    <p:sldId id="341" r:id="rId3"/>
    <p:sldId id="290" r:id="rId4"/>
    <p:sldId id="301" r:id="rId5"/>
    <p:sldId id="297" r:id="rId6"/>
    <p:sldId id="338" r:id="rId7"/>
    <p:sldId id="342" r:id="rId8"/>
    <p:sldId id="337" r:id="rId9"/>
    <p:sldId id="343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6" r:id="rId20"/>
    <p:sldId id="300" r:id="rId21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AB982"/>
    <a:srgbClr val="FFFFCC"/>
    <a:srgbClr val="50C8A0"/>
    <a:srgbClr val="3682B4"/>
    <a:srgbClr val="FE366F"/>
    <a:srgbClr val="567CB4"/>
    <a:srgbClr val="508ABA"/>
    <a:srgbClr val="5383B7"/>
    <a:srgbClr val="839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6433" autoAdjust="0"/>
  </p:normalViewPr>
  <p:slideViewPr>
    <p:cSldViewPr snapToGrid="0" snapToObjects="1">
      <p:cViewPr varScale="1">
        <p:scale>
          <a:sx n="64" d="100"/>
          <a:sy n="64" d="100"/>
        </p:scale>
        <p:origin x="78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3A0C93-7E5A-5F49-BEBF-176D9D86AE9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1A7F7A-CF2C-A64E-BF71-DE52D54C6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50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160E6A-AE89-9D4B-878B-75A99885AD87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882BC3-AE5F-3043-9FCD-C1F199F1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7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82BC3-AE5F-3043-9FCD-C1F199F164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7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82BC3-AE5F-3043-9FCD-C1F199F164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636" y="460182"/>
            <a:ext cx="8805334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Insert Chart Title Here </a:t>
            </a:r>
            <a:br>
              <a:rPr lang="en-US" dirty="0"/>
            </a:br>
            <a:r>
              <a:rPr lang="en-US" dirty="0"/>
              <a:t>Insert Long Chart Title Here</a:t>
            </a:r>
            <a:br>
              <a:rPr lang="en-US" dirty="0"/>
            </a:br>
            <a:r>
              <a:rPr lang="en-US" dirty="0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4" y="1806854"/>
            <a:ext cx="8805334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1734" y="6621463"/>
            <a:ext cx="55626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 dirty="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29142" y="6189666"/>
            <a:ext cx="1719791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0079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61636" y="460182"/>
            <a:ext cx="8805334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Insert Chart Title Here </a:t>
            </a:r>
            <a:br>
              <a:rPr lang="en-US" dirty="0"/>
            </a:br>
            <a:r>
              <a:rPr lang="en-US" dirty="0"/>
              <a:t>Insert Long Chart Title Here</a:t>
            </a:r>
            <a:br>
              <a:rPr lang="en-US" dirty="0"/>
            </a:br>
            <a:r>
              <a:rPr lang="en-US" dirty="0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4" y="1806854"/>
            <a:ext cx="8805334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1734" y="6621463"/>
            <a:ext cx="55626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 dirty="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29142" y="6189666"/>
            <a:ext cx="1719791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9863" y="5335064"/>
            <a:ext cx="8796337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88611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357C39-A18A-482B-B83F-7ADDCE796F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F3EB8-7C02-427F-8FEA-71901A467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7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65836" y="2788254"/>
            <a:ext cx="5155767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5500" b="1" cap="none"/>
            </a:lvl1pPr>
            <a:lvl2pPr marL="4572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2pPr>
            <a:lvl3pPr marL="9144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3pPr>
            <a:lvl4pPr marL="13716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4pPr>
            <a:lvl5pPr marL="18288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5pPr>
          </a:lstStyle>
          <a:p>
            <a:pPr lvl="0"/>
            <a:r>
              <a:rPr lang="en-US" dirty="0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10577" y="3960348"/>
            <a:ext cx="6211690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200" b="1" cap="none" baseline="0">
                <a:solidFill>
                  <a:srgbClr val="508AB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sz="2600" dirty="0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84888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0462" y="5002207"/>
            <a:ext cx="5435605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800"/>
              </a:lnSpc>
              <a:defRPr sz="3600" b="1" cap="none" spc="-100"/>
            </a:lvl1pPr>
          </a:lstStyle>
          <a:p>
            <a:r>
              <a:rPr lang="en-US" dirty="0"/>
              <a:t>Insert Copy Here </a:t>
            </a:r>
            <a:br>
              <a:rPr lang="en-US" dirty="0"/>
            </a:br>
            <a:r>
              <a:rPr lang="en-US" dirty="0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29534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65836" y="2788254"/>
            <a:ext cx="5155767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5500" b="1" cap="none"/>
            </a:lvl1pPr>
            <a:lvl2pPr marL="4572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2pPr>
            <a:lvl3pPr marL="9144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3pPr>
            <a:lvl4pPr marL="13716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4pPr>
            <a:lvl5pPr marL="18288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5pPr>
          </a:lstStyle>
          <a:p>
            <a:pPr lvl="0"/>
            <a:r>
              <a:rPr lang="en-US" dirty="0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10577" y="3960348"/>
            <a:ext cx="6211690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200" b="1" cap="none" baseline="0">
                <a:solidFill>
                  <a:srgbClr val="508AB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sz="2600" dirty="0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4459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8412018" y="6620933"/>
            <a:ext cx="554952" cy="228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AF7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AD1E46-6C0E-2740-8AE4-E7555976E32C}" type="slidenum">
              <a:rPr lang="en-US" sz="1000" smtClean="0">
                <a:solidFill>
                  <a:srgbClr val="508ABA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dirty="0">
              <a:solidFill>
                <a:srgbClr val="508AB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7525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  <p:sldLayoutId id="214748365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95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9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jpe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jpe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jpe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ab.com/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hyperlink" Target="https://www.linkedin.com/company/videoadvertisingbureauvab/" TargetMode="External"/><Relationship Id="rId4" Type="http://schemas.openxmlformats.org/officeDocument/2006/relationships/hyperlink" Target="https://twitter.com/VideoAdBure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42396" y="4761592"/>
            <a:ext cx="5979525" cy="116320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78745" y="3674668"/>
            <a:ext cx="7240295" cy="238358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3817298"/>
            <a:ext cx="619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500" dirty="0">
                <a:solidFill>
                  <a:srgbClr val="FAB982"/>
                </a:solidFill>
                <a:latin typeface="Trebuchet MS"/>
                <a:cs typeface="Trebuchet MS"/>
              </a:rPr>
              <a:t>VIDEO ADVERTISING BUREAU - REPORT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4788" y="4121822"/>
            <a:ext cx="58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rebuchet MS"/>
                <a:cs typeface="Trebuchet MS"/>
              </a:rPr>
              <a:t>.................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445" y="4436562"/>
            <a:ext cx="72196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rebuchet MS"/>
                <a:cs typeface="Trebuchet MS"/>
              </a:rPr>
              <a:t>What’s The Spread?</a:t>
            </a:r>
          </a:p>
          <a:p>
            <a:pPr algn="ctr"/>
            <a:endParaRPr lang="en-US" sz="1000" dirty="0">
              <a:solidFill>
                <a:srgbClr val="FAB982"/>
              </a:solidFill>
              <a:latin typeface="Trebuchet MS"/>
              <a:cs typeface="Trebuchet MS"/>
            </a:endParaRPr>
          </a:p>
          <a:p>
            <a:pPr algn="ctr"/>
            <a:r>
              <a:rPr lang="en-US" dirty="0">
                <a:solidFill>
                  <a:srgbClr val="FAB982"/>
                </a:solidFill>
                <a:cs typeface="Trebuchet MS"/>
              </a:rPr>
              <a:t>NFL on </a:t>
            </a:r>
            <a:r>
              <a:rPr lang="en-US">
                <a:solidFill>
                  <a:srgbClr val="FAB982"/>
                </a:solidFill>
                <a:cs typeface="Trebuchet MS"/>
              </a:rPr>
              <a:t>Amazon In-Game Stream </a:t>
            </a:r>
            <a:r>
              <a:rPr lang="en-US" dirty="0">
                <a:solidFill>
                  <a:srgbClr val="FAB982"/>
                </a:solidFill>
                <a:cs typeface="Trebuchet MS"/>
              </a:rPr>
              <a:t>vs. TV Audience Comparison</a:t>
            </a:r>
          </a:p>
          <a:p>
            <a:pPr algn="ctr"/>
            <a:endParaRPr lang="en-US" sz="1000" dirty="0">
              <a:solidFill>
                <a:srgbClr val="FAB982"/>
              </a:solidFill>
              <a:latin typeface="Trebuchet MS"/>
              <a:cs typeface="Trebuchet MS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/>
              </a:rPr>
              <a:t>2018 Season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05514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139601" y="6309547"/>
            <a:ext cx="762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sporttechie.com (11/12/18); in-game only, Amazon viewership figures based on anyone who “viewed for at least 30 seconds;” average minutes viewed estimated based on audience data and game time length.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47967" y="3812421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36 Minutes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19127" y="2655389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2.4 Million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2399" y="2679372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0" y="3877358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19767" y="3800753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53 Minutes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90927" y="2643721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37.8 Million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19127" y="5002768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531,000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6200" y="5071765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0927" y="4991100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13.3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80360" y="5636915"/>
            <a:ext cx="38173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96930" y="5600700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25x</a:t>
            </a:r>
            <a:endParaRPr lang="en-US" sz="1400" b="1" i="1" u="sng" kern="0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/>
          <a:srcRect l="23818" r="20909"/>
          <a:stretch/>
        </p:blipFill>
        <p:spPr>
          <a:xfrm>
            <a:off x="284820" y="1338736"/>
            <a:ext cx="334114" cy="402255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718582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81" y="1669241"/>
            <a:ext cx="1707579" cy="42780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05514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Oct 4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35356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701493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38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968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24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3674" y="2054423"/>
            <a:ext cx="78740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82" name="Picture 4" descr="Image result for fox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Image result for patriots circl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59" y="1389494"/>
            <a:ext cx="655994" cy="6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Image result for colts circle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27"/>
          <a:stretch/>
        </p:blipFill>
        <p:spPr bwMode="auto">
          <a:xfrm>
            <a:off x="802175" y="1428690"/>
            <a:ext cx="638294" cy="5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s://yt3.ggpht.com/-X-HvDGDjoqE/AAAAAAAAAAI/AAAAAAAAAAA/8qH6g6bre38/s900-c-k-no-mo-rj-c0xffffff/phot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Image result for twitch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A0954A50-C85F-4EDE-9F90-8E92DBD5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241126"/>
            <a:ext cx="886007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For The Second Game, Linear TV Delivered </a:t>
            </a:r>
            <a:r>
              <a:rPr lang="en-US" altLang="en-US" sz="2400" b="1" u="sng" kern="0" spc="-100" dirty="0">
                <a:latin typeface="Trebuchet MS"/>
                <a:cs typeface="Trebuchet MS"/>
              </a:rPr>
              <a:t>25x</a:t>
            </a:r>
            <a:r>
              <a:rPr lang="en-US" altLang="en-US" sz="2400" kern="0" spc="-100" dirty="0">
                <a:latin typeface="Trebuchet MS"/>
                <a:cs typeface="Trebuchet MS"/>
              </a:rPr>
              <a:t> The Audience As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The Average TV Viewer Spent Less Time Watching Vs. Last Week</a:t>
            </a:r>
          </a:p>
        </p:txBody>
      </p:sp>
    </p:spTree>
    <p:extLst>
      <p:ext uri="{BB962C8B-B14F-4D97-AF65-F5344CB8AC3E}">
        <p14:creationId xmlns:p14="http://schemas.microsoft.com/office/powerpoint/2010/main" val="227007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192814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7967" y="3809945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43 Minutes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19127" y="2624074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2.1 Million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399" y="2637847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200" y="3844443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19767" y="3798277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59 Minutes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0927" y="2612406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39.7 Million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19127" y="4993243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535,000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" y="5062240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90927" y="4981575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14.8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47968" y="5667375"/>
            <a:ext cx="374979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96930" y="5591175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28x</a:t>
            </a:r>
            <a:endParaRPr lang="en-US" sz="1400" b="1" i="1" u="sng" kern="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l="23818" r="20909"/>
          <a:stretch/>
        </p:blipFill>
        <p:spPr>
          <a:xfrm>
            <a:off x="272120" y="1338736"/>
            <a:ext cx="334114" cy="40225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706435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2814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Oct 11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297256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658556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34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5005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13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80974" y="2054423"/>
            <a:ext cx="82771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92" name="Picture 2" descr="https://i.pinimg.com/originals/d3/c9/7c/d3c97c9bbf0f4b95fdc49e4341dd1e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4" y="1368246"/>
            <a:ext cx="686346" cy="6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664" y="1394529"/>
            <a:ext cx="655599" cy="65559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9B3BC470-DA78-4EEB-B93C-25FF597EE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81" y="1669241"/>
            <a:ext cx="1707579" cy="427800"/>
          </a:xfrm>
          <a:prstGeom prst="rect">
            <a:avLst/>
          </a:prstGeom>
        </p:spPr>
      </p:pic>
      <p:pic>
        <p:nvPicPr>
          <p:cNvPr id="95" name="Picture 4" descr="Image result for fox logo png">
            <a:extLst>
              <a:ext uri="{FF2B5EF4-FFF2-40B4-BE49-F238E27FC236}">
                <a16:creationId xmlns:a16="http://schemas.microsoft.com/office/drawing/2014/main" xmlns="" id="{34A39836-20B3-4EEB-A0D8-521D8CD5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7ECD6584-4107-4204-B322-ACBC62259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Image result for twitch png">
            <a:extLst>
              <a:ext uri="{FF2B5EF4-FFF2-40B4-BE49-F238E27FC236}">
                <a16:creationId xmlns:a16="http://schemas.microsoft.com/office/drawing/2014/main" xmlns="" id="{AD197DB8-78B3-4945-A5A7-647EAB744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158455" y="6273214"/>
            <a:ext cx="754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NFL Communications press release (10/12/18); in-game only, Amazon viewership figures based on anyone who “viewed for at least 30 seconds;” average minutes viewed estimated based on audience data and game time length.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 TV viewership figures based on anyone who “viewed for a minimum of one minute.”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E6D5AE54-A2DC-4095-8DD7-BF587F2DA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241126"/>
            <a:ext cx="886007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For Game #3, Linear TV Delivered </a:t>
            </a:r>
            <a:r>
              <a:rPr lang="en-US" altLang="en-US" sz="2400" b="1" u="sng" kern="0" spc="-100" dirty="0">
                <a:latin typeface="Trebuchet MS"/>
                <a:cs typeface="Trebuchet MS"/>
              </a:rPr>
              <a:t>28x</a:t>
            </a:r>
            <a:r>
              <a:rPr lang="en-US" altLang="en-US" sz="2400" kern="0" spc="-100" dirty="0">
                <a:latin typeface="Trebuchet MS"/>
                <a:cs typeface="Trebuchet MS"/>
              </a:rPr>
              <a:t> The Audience Due To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An Increase In TV Viewers For This NFC East Rivalry Game</a:t>
            </a:r>
          </a:p>
        </p:txBody>
      </p:sp>
    </p:spTree>
    <p:extLst>
      <p:ext uri="{BB962C8B-B14F-4D97-AF65-F5344CB8AC3E}">
        <p14:creationId xmlns:p14="http://schemas.microsoft.com/office/powerpoint/2010/main" val="61165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202339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95250" y="6271352"/>
            <a:ext cx="768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sporttechie.com (11/12/18); in-game only, Amazon viewership figures based on anyone who “viewed for at least 30 seconds;” average minutes viewed estimated based on audience data and game time length.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147967" y="3809462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28 Minutes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119127" y="2674178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1.8 Million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2399" y="2687564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" y="3874399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19767" y="3797794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45 Minutes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90927" y="2662510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31.5 Million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19127" y="5012293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304,000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6200" y="5081290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090927" y="5000625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9.1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147968" y="5686425"/>
            <a:ext cx="374979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896930" y="5610225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30x</a:t>
            </a:r>
            <a:endParaRPr lang="en-US" sz="1400" b="1" i="1" u="sng" kern="0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2"/>
          <a:srcRect l="23818" r="20909"/>
          <a:stretch/>
        </p:blipFill>
        <p:spPr>
          <a:xfrm>
            <a:off x="281645" y="1338736"/>
            <a:ext cx="334114" cy="402255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2706435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02339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Oct 18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306781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72056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45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14500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10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90499" y="2054423"/>
            <a:ext cx="77514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123" name="Picture 2" descr="Image result for cardinals circ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71" y="1363979"/>
            <a:ext cx="665481" cy="6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Image result for broncos circ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4" y="1396923"/>
            <a:ext cx="633809" cy="6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B872F521-7F00-4684-BA6D-883D66D47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81" y="1669241"/>
            <a:ext cx="1707579" cy="427800"/>
          </a:xfrm>
          <a:prstGeom prst="rect">
            <a:avLst/>
          </a:prstGeom>
        </p:spPr>
      </p:pic>
      <p:pic>
        <p:nvPicPr>
          <p:cNvPr id="126" name="Picture 4" descr="Image result for fox logo png">
            <a:extLst>
              <a:ext uri="{FF2B5EF4-FFF2-40B4-BE49-F238E27FC236}">
                <a16:creationId xmlns:a16="http://schemas.microsoft.com/office/drawing/2014/main" xmlns="" id="{769F9BC2-7AB8-4401-BA36-FF375B01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1E723270-EACB-4C47-9F34-3DDDFA69E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Image result for twitch png">
            <a:extLst>
              <a:ext uri="{FF2B5EF4-FFF2-40B4-BE49-F238E27FC236}">
                <a16:creationId xmlns:a16="http://schemas.microsoft.com/office/drawing/2014/main" xmlns="" id="{655257A8-AB27-4FD3-BE71-FF24C649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F807D012-257A-4EE9-A7CE-4F100E0C2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8" y="241126"/>
            <a:ext cx="891644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Both Streaming &amp; Linear TV Viewing Were Down Significantly For This Non-Competitive Match-Up Between Two Teams With Losing Records</a:t>
            </a:r>
          </a:p>
        </p:txBody>
      </p:sp>
    </p:spTree>
    <p:extLst>
      <p:ext uri="{BB962C8B-B14F-4D97-AF65-F5344CB8AC3E}">
        <p14:creationId xmlns:p14="http://schemas.microsoft.com/office/powerpoint/2010/main" val="253011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95869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120356" y="6273214"/>
            <a:ext cx="753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NFL Communications press release (10/26/18); in-game only, Amazon viewership figures based on anyone who “viewed for at least 30 seconds;” average minutes viewed estimated based on audience data and game time length.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47967" y="3829806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39 Minutes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19127" y="2667915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1.7 Million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399" y="2681301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" y="3894743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19767" y="3818138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57 Minutes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0927" y="2656247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35.9 Million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19127" y="5010130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375,000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200" y="5079127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0927" y="4998462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12.1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0360" y="5684262"/>
            <a:ext cx="38173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96930" y="5608062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32x</a:t>
            </a:r>
            <a:endParaRPr lang="en-US" sz="1400" b="1" i="1" u="sng" kern="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23818" r="20909"/>
          <a:stretch/>
        </p:blipFill>
        <p:spPr>
          <a:xfrm>
            <a:off x="275175" y="1338736"/>
            <a:ext cx="334114" cy="40225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06435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5869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Oct 25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00311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5586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23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08030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42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4029" y="2054423"/>
            <a:ext cx="75247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59" name="Picture 4" descr="Image result for dolphins circ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1" y="1381211"/>
            <a:ext cx="676217" cy="6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Image result for texans circ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13" y="1374242"/>
            <a:ext cx="679658" cy="6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90D71A7B-E389-43B2-8B16-6C66C921C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81" y="1669241"/>
            <a:ext cx="1707579" cy="427800"/>
          </a:xfrm>
          <a:prstGeom prst="rect">
            <a:avLst/>
          </a:prstGeom>
        </p:spPr>
      </p:pic>
      <p:pic>
        <p:nvPicPr>
          <p:cNvPr id="62" name="Picture 4" descr="Image result for fox logo png">
            <a:extLst>
              <a:ext uri="{FF2B5EF4-FFF2-40B4-BE49-F238E27FC236}">
                <a16:creationId xmlns:a16="http://schemas.microsoft.com/office/drawing/2014/main" xmlns="" id="{9E7C2754-0905-4D46-8691-B05784D0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5C92C867-1922-4272-84AC-AF634819B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Image result for twitch png">
            <a:extLst>
              <a:ext uri="{FF2B5EF4-FFF2-40B4-BE49-F238E27FC236}">
                <a16:creationId xmlns:a16="http://schemas.microsoft.com/office/drawing/2014/main" xmlns="" id="{2967B40A-B1E2-416E-8161-46DBD8DB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9">
            <a:extLst>
              <a:ext uri="{FF2B5EF4-FFF2-40B4-BE49-F238E27FC236}">
                <a16:creationId xmlns:a16="http://schemas.microsoft.com/office/drawing/2014/main" xmlns="" id="{573729E2-006D-4519-9C82-9308E926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241126"/>
            <a:ext cx="886007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The Largest Spread So Far Between Linear TV Viewing &amp;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Amazon Streaming Occurred During This Game</a:t>
            </a:r>
          </a:p>
        </p:txBody>
      </p:sp>
    </p:spTree>
    <p:extLst>
      <p:ext uri="{BB962C8B-B14F-4D97-AF65-F5344CB8AC3E}">
        <p14:creationId xmlns:p14="http://schemas.microsoft.com/office/powerpoint/2010/main" val="324025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02339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101305" y="6292264"/>
            <a:ext cx="754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sporttechie.com (11/12/18); in-game only, Amazon viewership figures based on anyone who “viewed for at least 30 seconds;” average minutes viewed estimated based on audience data and game time length.”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47967" y="3822969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31 Minutes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19127" y="2655389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1.9 Million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2399" y="2650459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200" y="3887906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19767" y="3811301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51 Minutes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90927" y="2643721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32.6 Million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19127" y="5012293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370,000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" y="5081290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90927" y="5000625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11.1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47968" y="5686425"/>
            <a:ext cx="374979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896930" y="5610225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30x</a:t>
            </a:r>
            <a:endParaRPr lang="en-US" sz="1400" b="1" i="1" u="sng" kern="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/>
          <a:srcRect l="23818" r="20909"/>
          <a:stretch/>
        </p:blipFill>
        <p:spPr>
          <a:xfrm>
            <a:off x="281645" y="1338736"/>
            <a:ext cx="334114" cy="40225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06435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02339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Nov 1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st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06781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2056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714500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34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90499" y="2054423"/>
            <a:ext cx="79976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90" name="Picture 2" descr="Image result for raiders circ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5" y="1378687"/>
            <a:ext cx="658963" cy="6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https://images.homedepot-static.com/productImages/51213940-cb1a-40c2-9239-3b3959226522/svn/red-fanmats-sports-rugs-17974-64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98" y="1364136"/>
            <a:ext cx="721922" cy="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C9B8506E-2E8C-49E2-B7A6-F32D8A2A0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81" y="1669241"/>
            <a:ext cx="1707579" cy="427800"/>
          </a:xfrm>
          <a:prstGeom prst="rect">
            <a:avLst/>
          </a:prstGeom>
        </p:spPr>
      </p:pic>
      <p:pic>
        <p:nvPicPr>
          <p:cNvPr id="93" name="Picture 4" descr="Image result for fox logo png">
            <a:extLst>
              <a:ext uri="{FF2B5EF4-FFF2-40B4-BE49-F238E27FC236}">
                <a16:creationId xmlns:a16="http://schemas.microsoft.com/office/drawing/2014/main" xmlns="" id="{515C6953-C2FB-495B-82B7-5B287FCE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E7455BE5-42FC-46E8-9AA9-FB8243854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 descr="Image result for twitch png">
            <a:extLst>
              <a:ext uri="{FF2B5EF4-FFF2-40B4-BE49-F238E27FC236}">
                <a16:creationId xmlns:a16="http://schemas.microsoft.com/office/drawing/2014/main" xmlns="" id="{47E04AD0-86EF-483C-A4E9-B0A07BA9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F0A3C1BC-EA3D-4344-A24D-C739C36CC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8" y="241126"/>
            <a:ext cx="891644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Another Non-Competitive Match-Up Between Two Losing Teams Led To Below Average Audiences For Both Streaming &amp; Linear TV Viewing</a:t>
            </a:r>
          </a:p>
        </p:txBody>
      </p:sp>
    </p:spTree>
    <p:extLst>
      <p:ext uri="{BB962C8B-B14F-4D97-AF65-F5344CB8AC3E}">
        <p14:creationId xmlns:p14="http://schemas.microsoft.com/office/powerpoint/2010/main" val="296722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02339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82255" y="6273214"/>
            <a:ext cx="754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NFL Communications press release (11/9/18); in-game only, Amazon viewership figures based on anyone who “viewed for at least 30 seconds;” average minutes viewed estimated based on audience data and game time length.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47967" y="3811721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46 Minutes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19127" y="2630337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2.0 Million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399" y="2616330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" y="3864132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19767" y="3800053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61 Minutes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0927" y="2618669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39.0 Million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19127" y="5012293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540,000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200" y="5081290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0927" y="5000625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14.8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47968" y="5686425"/>
            <a:ext cx="374979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96930" y="5610225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27x</a:t>
            </a:r>
            <a:endParaRPr lang="en-US" sz="1400" b="1" i="1" u="sng" kern="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23818" r="20909"/>
          <a:stretch/>
        </p:blipFill>
        <p:spPr>
          <a:xfrm>
            <a:off x="281645" y="1338736"/>
            <a:ext cx="334114" cy="40225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06435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81" y="1669241"/>
            <a:ext cx="1707579" cy="40411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02339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Nov 8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06781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2056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21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14500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52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0499" y="2054423"/>
            <a:ext cx="73467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60" name="Picture 4" descr="Image result for fox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mage result for panthers circle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"/>
          <a:stretch/>
        </p:blipFill>
        <p:spPr bwMode="auto">
          <a:xfrm>
            <a:off x="707524" y="1379258"/>
            <a:ext cx="756999" cy="7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steelers circl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0" y="1379258"/>
            <a:ext cx="673652" cy="6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E7455BE5-42FC-46E8-9AA9-FB8243854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Image result for twitch png">
            <a:extLst>
              <a:ext uri="{FF2B5EF4-FFF2-40B4-BE49-F238E27FC236}">
                <a16:creationId xmlns:a16="http://schemas.microsoft.com/office/drawing/2014/main" xmlns="" id="{47E04AD0-86EF-483C-A4E9-B0A07BA9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9">
            <a:extLst>
              <a:ext uri="{FF2B5EF4-FFF2-40B4-BE49-F238E27FC236}">
                <a16:creationId xmlns:a16="http://schemas.microsoft.com/office/drawing/2014/main" xmlns="" id="{1C01185C-C0DB-46C6-8C15-73DCE4592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241126"/>
            <a:ext cx="886007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Streaming &amp; Linear TV Audiences Both Rebounded Strongly For An Early November Game Featuring Two Hot Teams On Winning Streaks</a:t>
            </a:r>
          </a:p>
        </p:txBody>
      </p:sp>
    </p:spTree>
    <p:extLst>
      <p:ext uri="{BB962C8B-B14F-4D97-AF65-F5344CB8AC3E}">
        <p14:creationId xmlns:p14="http://schemas.microsoft.com/office/powerpoint/2010/main" val="405126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02339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120355" y="6273214"/>
            <a:ext cx="753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NFL Communications press release (11/16/18); in-game only, Amazon viewership figures based on anyone who “viewed for at least 30 seconds;” average minutes viewed estimated based on audience data and game time length.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47967" y="3777367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51 Minutes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19127" y="2617811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2.1 Million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2399" y="2603911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200" y="3842304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19767" y="3765699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68 Minutes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90927" y="2606143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40.6 Million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19127" y="5012293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608,000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" y="5081290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90927" y="5000625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16.9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47968" y="5686425"/>
            <a:ext cx="374979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896930" y="5610225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28x</a:t>
            </a:r>
            <a:endParaRPr lang="en-US" sz="1400" b="1" i="1" u="sng" kern="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/>
          <a:srcRect l="23818" r="20909"/>
          <a:stretch/>
        </p:blipFill>
        <p:spPr>
          <a:xfrm>
            <a:off x="281645" y="1338736"/>
            <a:ext cx="334114" cy="40225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06435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02339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Nov 15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06781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2056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24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714500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27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90499" y="2054423"/>
            <a:ext cx="81652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90" name="Picture 2" descr="Image result for packers circ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1" y="1400435"/>
            <a:ext cx="668403" cy="6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Image result for seahawks circ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54" y="1382729"/>
            <a:ext cx="698291" cy="69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5B73BEFC-E393-4CCA-8206-5C1097485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81" y="1669241"/>
            <a:ext cx="1707579" cy="427800"/>
          </a:xfrm>
          <a:prstGeom prst="rect">
            <a:avLst/>
          </a:prstGeom>
        </p:spPr>
      </p:pic>
      <p:pic>
        <p:nvPicPr>
          <p:cNvPr id="94" name="Picture 4" descr="Image result for fox logo png">
            <a:extLst>
              <a:ext uri="{FF2B5EF4-FFF2-40B4-BE49-F238E27FC236}">
                <a16:creationId xmlns:a16="http://schemas.microsoft.com/office/drawing/2014/main" xmlns="" id="{6DDFF32B-14D1-47B6-A0F3-C85D0D89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FDB199B2-1373-40F9-B7A3-8DA0DAC6B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Image result for twitch png">
            <a:extLst>
              <a:ext uri="{FF2B5EF4-FFF2-40B4-BE49-F238E27FC236}">
                <a16:creationId xmlns:a16="http://schemas.microsoft.com/office/drawing/2014/main" xmlns="" id="{01B83AEA-2542-440C-AF44-A4FCDF64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A3203458-6194-494E-86A0-A14309E2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241126"/>
            <a:ext cx="87936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A Competitive Game Between Two Popular Teams Led To Amazon’s Highest Average Audience By This Point Of The Season</a:t>
            </a:r>
          </a:p>
        </p:txBody>
      </p:sp>
    </p:spTree>
    <p:extLst>
      <p:ext uri="{BB962C8B-B14F-4D97-AF65-F5344CB8AC3E}">
        <p14:creationId xmlns:p14="http://schemas.microsoft.com/office/powerpoint/2010/main" val="205097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02339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139405" y="6273214"/>
            <a:ext cx="751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NFL Communications press release (11/30/18); in-game only, Amazon viewership figures based on anyone who “viewed for at least 30 seconds;” average minutes viewed estimated based on audience data and game time length.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7967" y="3843668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52 Minutes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19127" y="2674178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2.5 Million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399" y="2669812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200" y="3908605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19767" y="3832000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75 Minutes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0927" y="2662510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46.5 Million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19127" y="5012543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747,000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" y="5081540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90927" y="5000875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21.4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47968" y="5686675"/>
            <a:ext cx="374979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96930" y="5610475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29x</a:t>
            </a:r>
            <a:endParaRPr lang="en-US" sz="1400" b="1" i="1" u="sng" kern="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l="23818" r="20909"/>
          <a:stretch/>
        </p:blipFill>
        <p:spPr>
          <a:xfrm>
            <a:off x="281645" y="1338736"/>
            <a:ext cx="334114" cy="40225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706435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2339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Nov 29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06781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2056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10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14500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13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0499" y="2054423"/>
            <a:ext cx="795305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1" y="1356416"/>
            <a:ext cx="727271" cy="72727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36" y="1393701"/>
            <a:ext cx="727272" cy="7272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B43733FD-F7FF-41EE-BB47-2FBAE2C79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81" y="1669241"/>
            <a:ext cx="1707579" cy="427800"/>
          </a:xfrm>
          <a:prstGeom prst="rect">
            <a:avLst/>
          </a:prstGeom>
        </p:spPr>
      </p:pic>
      <p:pic>
        <p:nvPicPr>
          <p:cNvPr id="64" name="Picture 4" descr="Image result for fox logo png">
            <a:extLst>
              <a:ext uri="{FF2B5EF4-FFF2-40B4-BE49-F238E27FC236}">
                <a16:creationId xmlns:a16="http://schemas.microsoft.com/office/drawing/2014/main" xmlns="" id="{0192EDA2-6930-48CC-9D15-4DCE1018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BB500D1C-58D5-467C-B228-7B6DEB91E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Image result for twitch png">
            <a:extLst>
              <a:ext uri="{FF2B5EF4-FFF2-40B4-BE49-F238E27FC236}">
                <a16:creationId xmlns:a16="http://schemas.microsoft.com/office/drawing/2014/main" xmlns="" id="{3545FD37-E0D6-4E55-A762-7368006B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4021B2EC-472C-4098-8F88-FD4F13652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241126"/>
            <a:ext cx="87936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Another Highly Competitive Game Between Two Popular Teams Continued To Grow Audiences Across Each Platform</a:t>
            </a:r>
          </a:p>
        </p:txBody>
      </p:sp>
    </p:spTree>
    <p:extLst>
      <p:ext uri="{BB962C8B-B14F-4D97-AF65-F5344CB8AC3E}">
        <p14:creationId xmlns:p14="http://schemas.microsoft.com/office/powerpoint/2010/main" val="232961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92814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91781" y="6273214"/>
            <a:ext cx="747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NFL Communications press release (12/14/18); in-game only, Amazon viewership figures based on anyone who “viewed for at least 30 seconds;” average minutes viewed estimated based on audience data and game time length.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7967" y="3818987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55 Minutes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19127" y="2624074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2.2 Million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399" y="2610174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200" y="3883924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19767" y="3807319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76 Minutes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0927" y="2612406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41.2 Million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19127" y="5031343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622,000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" y="5100340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90927" y="5019675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17.4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47968" y="5705475"/>
            <a:ext cx="374979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96930" y="5629275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28x</a:t>
            </a:r>
            <a:endParaRPr lang="en-US" sz="1400" b="1" i="1" u="sng" kern="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23818" r="20909"/>
          <a:stretch/>
        </p:blipFill>
        <p:spPr>
          <a:xfrm>
            <a:off x="272120" y="1338736"/>
            <a:ext cx="334114" cy="40225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706435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2814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Dec 13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97256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2531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29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04975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28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0974" y="2054423"/>
            <a:ext cx="801505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60" name="Picture 2" descr="Image result for chargers circ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6" y="1373470"/>
            <a:ext cx="686741" cy="6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Image result for chiefs circl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11" y="1358956"/>
            <a:ext cx="735910" cy="73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9AD18F3C-182A-46DF-8CBF-D9994EEF7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581" y="1669241"/>
            <a:ext cx="1707579" cy="427800"/>
          </a:xfrm>
          <a:prstGeom prst="rect">
            <a:avLst/>
          </a:prstGeom>
        </p:spPr>
      </p:pic>
      <p:pic>
        <p:nvPicPr>
          <p:cNvPr id="64" name="Picture 4" descr="Image result for fox logo png">
            <a:extLst>
              <a:ext uri="{FF2B5EF4-FFF2-40B4-BE49-F238E27FC236}">
                <a16:creationId xmlns:a16="http://schemas.microsoft.com/office/drawing/2014/main" xmlns="" id="{E19B1885-22FC-4ACD-86FA-72D4371C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10871821-DDD0-4036-9AAD-882C43A0C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Image result for twitch png">
            <a:extLst>
              <a:ext uri="{FF2B5EF4-FFF2-40B4-BE49-F238E27FC236}">
                <a16:creationId xmlns:a16="http://schemas.microsoft.com/office/drawing/2014/main" xmlns="" id="{0407D746-4536-4CB1-870E-1AAD7E517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37121314-DF28-41E1-BE6A-9343ED06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10" y="241126"/>
            <a:ext cx="89067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Audiences Exceeded Season Averages In The Last Streamed Game As Two Playoff-Bound Teams Played In A Very Competitive Match-Up</a:t>
            </a:r>
          </a:p>
        </p:txBody>
      </p:sp>
    </p:spTree>
    <p:extLst>
      <p:ext uri="{BB962C8B-B14F-4D97-AF65-F5344CB8AC3E}">
        <p14:creationId xmlns:p14="http://schemas.microsoft.com/office/powerpoint/2010/main" val="315821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79CF1C-B963-4CD4-917D-AA74FAF51A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1107" y="1502380"/>
            <a:ext cx="1068623" cy="6130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18E583-01A0-433A-9121-BED9C9AA0D33}"/>
              </a:ext>
            </a:extLst>
          </p:cNvPr>
          <p:cNvSpPr txBox="1"/>
          <p:nvPr/>
        </p:nvSpPr>
        <p:spPr>
          <a:xfrm>
            <a:off x="5037831" y="1499924"/>
            <a:ext cx="3639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082"/>
            <a:r>
              <a:rPr lang="en-US" sz="1600" dirty="0">
                <a:solidFill>
                  <a:prstClr val="black"/>
                </a:solidFill>
                <a:latin typeface="Trebuchet MS" panose="020B0603020202020204" pitchFamily="34" charset="0"/>
              </a:rPr>
              <a:t>For More Information Visit Us Online</a:t>
            </a:r>
          </a:p>
          <a:p>
            <a:pPr defTabSz="586082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hlinkClick r:id="rId3"/>
              </a:rPr>
              <a:t>TheVAB.com</a:t>
            </a:r>
            <a:endParaRPr 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CBCDD5-BA49-4CAC-84B7-98160BE45879}"/>
              </a:ext>
            </a:extLst>
          </p:cNvPr>
          <p:cNvSpPr txBox="1"/>
          <p:nvPr/>
        </p:nvSpPr>
        <p:spPr>
          <a:xfrm>
            <a:off x="5037831" y="2900466"/>
            <a:ext cx="36279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082"/>
            <a:r>
              <a:rPr lang="en-US" sz="1600" dirty="0">
                <a:solidFill>
                  <a:prstClr val="black"/>
                </a:solidFill>
                <a:latin typeface="Trebuchet MS" panose="020B0603020202020204" pitchFamily="34" charset="0"/>
              </a:rPr>
              <a:t>Follow Us:</a:t>
            </a:r>
          </a:p>
          <a:p>
            <a:pPr defTabSz="586082"/>
            <a:r>
              <a:rPr lang="en-US" dirty="0">
                <a:solidFill>
                  <a:srgbClr val="0033CC"/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@VideoAdBureau</a:t>
            </a:r>
            <a:endParaRPr lang="en-US" dirty="0">
              <a:solidFill>
                <a:srgbClr val="0033CC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6D087A-6453-4863-8B48-BF966D9D34C9}"/>
              </a:ext>
            </a:extLst>
          </p:cNvPr>
          <p:cNvSpPr txBox="1"/>
          <p:nvPr/>
        </p:nvSpPr>
        <p:spPr>
          <a:xfrm>
            <a:off x="5037832" y="4426582"/>
            <a:ext cx="3627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082"/>
            <a:r>
              <a:rPr lang="en-US" sz="1600" dirty="0">
                <a:solidFill>
                  <a:prstClr val="black"/>
                </a:solidFill>
                <a:latin typeface="Trebuchet MS" panose="020B0603020202020204" pitchFamily="34" charset="0"/>
              </a:rPr>
              <a:t>Follow Us:</a:t>
            </a:r>
          </a:p>
          <a:p>
            <a:pPr defTabSz="454797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hlinkClick r:id="rId5"/>
              </a:rPr>
              <a:t>VAB (Video Advertising Bureau)</a:t>
            </a:r>
            <a:endParaRPr lang="en-US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F4B193D-2376-47CD-A5A9-AAEDA11564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25" y="2756348"/>
            <a:ext cx="903788" cy="903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B87FFF9-03F6-45B3-8136-3AA3638A4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00" y="4282464"/>
            <a:ext cx="903788" cy="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23094" y="337118"/>
            <a:ext cx="8576648" cy="11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spc="-100" dirty="0">
                <a:latin typeface="Trebuchet MS"/>
                <a:ea typeface="+mj-ea"/>
                <a:cs typeface="Trebuchet MS"/>
              </a:rPr>
              <a:t>After They First Streamed Games In 2017, Amazon Signed 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spc="-100" dirty="0">
                <a:latin typeface="Trebuchet MS"/>
                <a:ea typeface="+mj-ea"/>
                <a:cs typeface="Trebuchet MS"/>
              </a:rPr>
              <a:t>A Two-Year Deal With The NFL To Live-Stream 11 Thursday Night Football Games During The 2018 &amp; 2019 Season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CC86C0-D4DC-4D60-B4B6-94B84D64842F}"/>
              </a:ext>
            </a:extLst>
          </p:cNvPr>
          <p:cNvSpPr txBox="1"/>
          <p:nvPr/>
        </p:nvSpPr>
        <p:spPr>
          <a:xfrm>
            <a:off x="3779850" y="2282822"/>
            <a:ext cx="4668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11 Thursday Night Games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9C1864-1CFE-45F6-851D-9380D2F30C22}"/>
              </a:ext>
            </a:extLst>
          </p:cNvPr>
          <p:cNvSpPr txBox="1"/>
          <p:nvPr/>
        </p:nvSpPr>
        <p:spPr>
          <a:xfrm>
            <a:off x="5253365" y="1962312"/>
            <a:ext cx="172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The 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E9DC9F-9880-473B-B125-BA8FC3421479}"/>
              </a:ext>
            </a:extLst>
          </p:cNvPr>
          <p:cNvSpPr txBox="1"/>
          <p:nvPr/>
        </p:nvSpPr>
        <p:spPr>
          <a:xfrm>
            <a:off x="1284533" y="1961069"/>
            <a:ext cx="12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The Deal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50" y="2553558"/>
            <a:ext cx="4668796" cy="2504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AF5DD3-F010-4A2D-A0DE-C4373CB7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10" t="17939" r="43973" b="53612"/>
          <a:stretch/>
        </p:blipFill>
        <p:spPr>
          <a:xfrm>
            <a:off x="492354" y="2553558"/>
            <a:ext cx="2886152" cy="180298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99A4247-7CFB-4E7C-B2B3-A3432F381965}"/>
              </a:ext>
            </a:extLst>
          </p:cNvPr>
          <p:cNvGrpSpPr/>
          <p:nvPr/>
        </p:nvGrpSpPr>
        <p:grpSpPr>
          <a:xfrm>
            <a:off x="498617" y="4579698"/>
            <a:ext cx="2886152" cy="647268"/>
            <a:chOff x="492354" y="4678472"/>
            <a:chExt cx="2939778" cy="6472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31EF905-08D0-4386-9DCA-C579307F4A2C}"/>
                </a:ext>
              </a:extLst>
            </p:cNvPr>
            <p:cNvSpPr/>
            <p:nvPr/>
          </p:nvSpPr>
          <p:spPr>
            <a:xfrm>
              <a:off x="492354" y="4678472"/>
              <a:ext cx="2939778" cy="6472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143" y="4960910"/>
              <a:ext cx="2886152" cy="3397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70535A8-BF30-4266-9C5E-07689EB00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452" t="7933" r="68904" b="87731"/>
            <a:stretch/>
          </p:blipFill>
          <p:spPr>
            <a:xfrm>
              <a:off x="511143" y="4737753"/>
              <a:ext cx="586934" cy="215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072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636" y="348809"/>
            <a:ext cx="8805334" cy="8116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Key 2018 Takeaways From Amazon’s In-Game NFL Thursday Night Football Streaming Vs. The Comparable TV Telecasts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792" y="1552657"/>
            <a:ext cx="8618178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Amazon Delivered An </a:t>
            </a:r>
            <a:r>
              <a:rPr lang="en-US" sz="1600" b="1" u="sng" dirty="0"/>
              <a:t>Average Audience Of 500K People</a:t>
            </a:r>
            <a:r>
              <a:rPr lang="en-US" sz="1600" u="sng" dirty="0"/>
              <a:t> During The 2018 Season…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 addition to Amazon Prime Video, NFL game streaming was also available for the first time on Amazon’s live-streaming video platform, Twitch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Globally, Amazon’s streaming can now be accessed in over 200 countries and territories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B89CC7-BF21-4F79-95AC-AE96D659CF65}"/>
              </a:ext>
            </a:extLst>
          </p:cNvPr>
          <p:cNvSpPr txBox="1"/>
          <p:nvPr/>
        </p:nvSpPr>
        <p:spPr>
          <a:xfrm>
            <a:off x="349159" y="3061113"/>
            <a:ext cx="83989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…But Amazon Was No Match Against The </a:t>
            </a:r>
            <a:r>
              <a:rPr lang="en-US" sz="1600" b="1" u="sng" dirty="0"/>
              <a:t>Over 14 Million Average Audience</a:t>
            </a:r>
            <a:r>
              <a:rPr lang="en-US" sz="1600" u="sng" dirty="0"/>
              <a:t> Delivered By The Perennial Champs: Television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TV’s Average Minute Audience across the eleven comparable Amazon-streamed games was </a:t>
            </a:r>
            <a:r>
              <a:rPr lang="en-US" sz="1400" u="sng" dirty="0"/>
              <a:t>29x</a:t>
            </a:r>
            <a:r>
              <a:rPr lang="en-US" sz="1400" dirty="0"/>
              <a:t> larger than Amazon’s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Note: TV figures are based on a </a:t>
            </a:r>
            <a:r>
              <a:rPr lang="en-US" sz="1200" i="1" dirty="0"/>
              <a:t>U.S. only</a:t>
            </a:r>
            <a:r>
              <a:rPr lang="en-US" sz="1200" dirty="0"/>
              <a:t> audience while Amazon numbers are </a:t>
            </a:r>
            <a:r>
              <a:rPr lang="en-US" sz="1200" i="1" dirty="0"/>
              <a:t>global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Linear TV delivered a much larger, more engaged audience across every comparable game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On average, Linear TV’s unique reach was </a:t>
            </a:r>
            <a:r>
              <a:rPr lang="en-US" sz="1200" u="sng" dirty="0"/>
              <a:t>37.8 million people</a:t>
            </a:r>
            <a:r>
              <a:rPr lang="en-US" sz="1200" dirty="0"/>
              <a:t> (P2+) per game while Amazon’s reach was only </a:t>
            </a:r>
            <a:r>
              <a:rPr lang="en-US" sz="1200" u="sng" dirty="0"/>
              <a:t>2.0 million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On average, linear TV viewers watched for </a:t>
            </a:r>
            <a:r>
              <a:rPr lang="en-US" sz="1200" u="sng" dirty="0"/>
              <a:t>40%</a:t>
            </a:r>
            <a:r>
              <a:rPr lang="en-US" sz="1200" dirty="0"/>
              <a:t> longer than streamers who watched on Amazon digital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8245D3-A377-4D5B-AB47-B44A4DBCBE1B}"/>
              </a:ext>
            </a:extLst>
          </p:cNvPr>
          <p:cNvSpPr txBox="1"/>
          <p:nvPr/>
        </p:nvSpPr>
        <p:spPr>
          <a:xfrm>
            <a:off x="152399" y="6217899"/>
            <a:ext cx="74272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Amazon data: VAB analysis of verified Amazon data as reported via NFL Communication press releases and supported by sporttechie.com (11/12/18); in-game only.  Amazon viewership figures based on anyone who “viewed for at least 30 seconds;” average minutes viewed estimated based on audience data and game time length. TV data: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</p:spTree>
    <p:extLst>
      <p:ext uri="{BB962C8B-B14F-4D97-AF65-F5344CB8AC3E}">
        <p14:creationId xmlns:p14="http://schemas.microsoft.com/office/powerpoint/2010/main" val="315532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399" y="322673"/>
            <a:ext cx="8794180" cy="8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-10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j-ea"/>
                <a:cs typeface="Trebuchet MS"/>
              </a:rPr>
              <a:t>In 2018, Amazon Digital Properties’ Average Audience For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-10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j-ea"/>
                <a:cs typeface="Trebuchet MS"/>
              </a:rPr>
              <a:t>NFL Thursday Night Football Was 500K People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3442" y="2943126"/>
            <a:ext cx="264913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2017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Global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3441" y="3690219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310,000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352" y="3749691"/>
            <a:ext cx="276472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Average Audience </a:t>
            </a:r>
            <a:r>
              <a:rPr kumimoji="0" lang="en-US" sz="12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(Per Min):</a:t>
            </a:r>
          </a:p>
        </p:txBody>
      </p:sp>
      <p:pic>
        <p:nvPicPr>
          <p:cNvPr id="23" name="Picture 2" descr="https://yt3.ggpht.com/-X-HvDGDjoqE/AAAAAAAAAAI/AAAAAAAAAAA/8qH6g6bre38/s900-c-k-no-mo-rj-c0xffffff/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409812" y="2453707"/>
            <a:ext cx="1659330" cy="4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840669" y="2943126"/>
            <a:ext cx="264913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2018</a:t>
            </a:r>
          </a:p>
          <a:p>
            <a:pPr lvl="0" algn="ctr">
              <a:defRPr/>
            </a:pPr>
            <a:r>
              <a:rPr lang="en-US" sz="1400" b="1" i="1" kern="0" dirty="0">
                <a:solidFill>
                  <a:sysClr val="windowText" lastClr="000000"/>
                </a:solidFill>
              </a:rPr>
              <a:t>Global</a:t>
            </a:r>
            <a:endParaRPr lang="en-US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0668" y="3690219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500,000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366898"/>
            <a:ext cx="856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 addition to Amazon Prime Video, NFL game streaming was also available for the first time on Amazon’s live-streaming video platform, Twitch</a:t>
            </a:r>
          </a:p>
        </p:txBody>
      </p:sp>
      <p:pic>
        <p:nvPicPr>
          <p:cNvPr id="21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F2F8B221-86EF-4082-B5A9-9DE55591E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6443238" y="2310417"/>
            <a:ext cx="1385754" cy="3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twitch png">
            <a:extLst>
              <a:ext uri="{FF2B5EF4-FFF2-40B4-BE49-F238E27FC236}">
                <a16:creationId xmlns:a16="http://schemas.microsoft.com/office/drawing/2014/main" xmlns="" id="{54642830-2D12-41EA-BE8D-86D61597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01" y="2703413"/>
            <a:ext cx="612628" cy="2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1A53929-4510-44CC-9055-8284C6A24262}"/>
              </a:ext>
            </a:extLst>
          </p:cNvPr>
          <p:cNvSpPr txBox="1"/>
          <p:nvPr/>
        </p:nvSpPr>
        <p:spPr>
          <a:xfrm>
            <a:off x="2898080" y="4195232"/>
            <a:ext cx="561466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across all 11 games streamed</a:t>
            </a:r>
            <a:endParaRPr kumimoji="0" lang="en-US" sz="1100" i="1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F9B6803-D388-4FAC-B2CF-24610621D45F}"/>
              </a:ext>
            </a:extLst>
          </p:cNvPr>
          <p:cNvSpPr txBox="1"/>
          <p:nvPr/>
        </p:nvSpPr>
        <p:spPr>
          <a:xfrm>
            <a:off x="3849475" y="4859265"/>
            <a:ext cx="301155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2018 vs. 2017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Average Audience Increase: </a:t>
            </a:r>
            <a:endParaRPr kumimoji="0" lang="en-US" sz="1100" b="1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A4240B2-DC10-404B-AD95-E79C97DE6985}"/>
              </a:ext>
            </a:extLst>
          </p:cNvPr>
          <p:cNvSpPr txBox="1"/>
          <p:nvPr/>
        </p:nvSpPr>
        <p:spPr>
          <a:xfrm>
            <a:off x="7008315" y="4936209"/>
            <a:ext cx="75635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+61%</a:t>
            </a:r>
            <a:endParaRPr kumimoji="0" lang="en-US" sz="1400" b="1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A13F7FA-36FC-4E90-9518-762CBB636886}"/>
              </a:ext>
            </a:extLst>
          </p:cNvPr>
          <p:cNvSpPr txBox="1"/>
          <p:nvPr/>
        </p:nvSpPr>
        <p:spPr>
          <a:xfrm>
            <a:off x="152399" y="6557681"/>
            <a:ext cx="74272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NFL Communications press release (12/14/18); reflects in-game only.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4A237F-78B3-450E-854A-C1F0FA41D4A0}"/>
              </a:ext>
            </a:extLst>
          </p:cNvPr>
          <p:cNvSpPr txBox="1"/>
          <p:nvPr/>
        </p:nvSpPr>
        <p:spPr>
          <a:xfrm>
            <a:off x="277201" y="5678205"/>
            <a:ext cx="4791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rebuchet MS" panose="020B0603020202020204" pitchFamily="34" charset="0"/>
              </a:rPr>
              <a:t>Note: Amazon viewership figures based on anyone who “</a:t>
            </a:r>
            <a:r>
              <a:rPr lang="en-US" sz="900" u="sng" dirty="0">
                <a:latin typeface="Trebuchet MS" panose="020B0603020202020204" pitchFamily="34" charset="0"/>
              </a:rPr>
              <a:t>viewed for at least 30 seconds</a:t>
            </a:r>
            <a:r>
              <a:rPr lang="en-US" sz="900" dirty="0">
                <a:latin typeface="Trebuchet MS" panose="020B0603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7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399" y="4103973"/>
            <a:ext cx="2793306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Average Audience </a:t>
            </a:r>
            <a:r>
              <a:rPr kumimoji="0" lang="en-US" sz="12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(Per Min):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64119" y="3102080"/>
            <a:ext cx="264913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2018</a:t>
            </a:r>
          </a:p>
          <a:p>
            <a:pPr lvl="0" algn="ctr">
              <a:defRPr/>
            </a:pPr>
            <a:r>
              <a:rPr lang="en-US" sz="1400" b="1" i="1" kern="0" dirty="0">
                <a:solidFill>
                  <a:sysClr val="windowText" lastClr="000000"/>
                </a:solidFill>
              </a:rPr>
              <a:t>Global</a:t>
            </a:r>
            <a:endParaRPr lang="en-US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4118" y="4034976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500,000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010" y="1385948"/>
            <a:ext cx="879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Keep in mind that the Amazon / Twitch number reflects a global audience while FOX / NFL Network represents the U.S. linear TV audience only (excludes their streaming platforms) </a:t>
            </a:r>
          </a:p>
        </p:txBody>
      </p:sp>
      <p:pic>
        <p:nvPicPr>
          <p:cNvPr id="21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F2F8B221-86EF-4082-B5A9-9DE55591E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633363" y="2326496"/>
            <a:ext cx="1385754" cy="3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twitch png">
            <a:extLst>
              <a:ext uri="{FF2B5EF4-FFF2-40B4-BE49-F238E27FC236}">
                <a16:creationId xmlns:a16="http://schemas.microsoft.com/office/drawing/2014/main" xmlns="" id="{54642830-2D12-41EA-BE8D-86D61597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26" y="2719492"/>
            <a:ext cx="612628" cy="2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B62EB5-8CB7-488C-9178-99FA6B30E3EB}"/>
              </a:ext>
            </a:extLst>
          </p:cNvPr>
          <p:cNvSpPr txBox="1"/>
          <p:nvPr/>
        </p:nvSpPr>
        <p:spPr>
          <a:xfrm>
            <a:off x="6031169" y="3102080"/>
            <a:ext cx="264913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b="1" u="sng" kern="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2018</a:t>
            </a:r>
          </a:p>
          <a:p>
            <a:pPr>
              <a:defRPr/>
            </a:pPr>
            <a:r>
              <a:rPr lang="en-US" sz="1400" i="1" u="none" dirty="0"/>
              <a:t>U.S. TV only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544D56-D3D4-4FBB-AF79-3EE90DBF5130}"/>
              </a:ext>
            </a:extLst>
          </p:cNvPr>
          <p:cNvSpPr txBox="1"/>
          <p:nvPr/>
        </p:nvSpPr>
        <p:spPr>
          <a:xfrm>
            <a:off x="6031168" y="4034976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14.3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EB18D7D-5128-4ECB-802E-D8703DBE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139" y="2674294"/>
            <a:ext cx="1251751" cy="296240"/>
          </a:xfrm>
          <a:prstGeom prst="rect">
            <a:avLst/>
          </a:prstGeom>
        </p:spPr>
      </p:pic>
      <p:pic>
        <p:nvPicPr>
          <p:cNvPr id="31" name="Picture 4" descr="Image result for fox logo png">
            <a:extLst>
              <a:ext uri="{FF2B5EF4-FFF2-40B4-BE49-F238E27FC236}">
                <a16:creationId xmlns:a16="http://schemas.microsoft.com/office/drawing/2014/main" xmlns="" id="{E62A547D-2E47-4628-A75A-03D93A2B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34" y="2276597"/>
            <a:ext cx="827819" cy="3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1E42AF3-19B7-4C10-A501-30F06A8FD02C}"/>
              </a:ext>
            </a:extLst>
          </p:cNvPr>
          <p:cNvSpPr txBox="1"/>
          <p:nvPr/>
        </p:nvSpPr>
        <p:spPr>
          <a:xfrm>
            <a:off x="3205870" y="5270288"/>
            <a:ext cx="38173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  <a:r>
              <a:rPr lang="en-US" sz="1600" b="1" kern="0" dirty="0">
                <a:solidFill>
                  <a:sysClr val="windowText" lastClr="000000"/>
                </a:solidFill>
              </a:rPr>
              <a:t>:</a:t>
            </a:r>
            <a:endParaRPr lang="en-US" sz="1600" b="1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65CD052-C235-44B3-AB3C-951CE1807612}"/>
              </a:ext>
            </a:extLst>
          </p:cNvPr>
          <p:cNvSpPr txBox="1"/>
          <p:nvPr/>
        </p:nvSpPr>
        <p:spPr>
          <a:xfrm>
            <a:off x="7193890" y="5251238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29x</a:t>
            </a:r>
            <a:endParaRPr lang="en-US" sz="1400" b="1" i="1" u="sng" kern="0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A3252886-1C85-44B6-9BEE-D6494B70A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61" y="431763"/>
            <a:ext cx="885479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kern="0" spc="-100" dirty="0">
                <a:latin typeface="Trebuchet MS"/>
                <a:ea typeface="+mj-ea"/>
                <a:cs typeface="Trebuchet MS"/>
              </a:rPr>
              <a:t>In Contrast, Linear TV’s Average Audience For NFL Thursday Night Football Was </a:t>
            </a:r>
            <a:r>
              <a:rPr lang="en-US" altLang="en-US" sz="2600" b="1" kern="0" spc="-100" dirty="0">
                <a:latin typeface="Trebuchet MS"/>
                <a:ea typeface="+mj-ea"/>
                <a:cs typeface="Trebuchet MS"/>
              </a:rPr>
              <a:t>Over</a:t>
            </a:r>
            <a:r>
              <a:rPr lang="en-US" altLang="en-US" sz="2600" kern="0" spc="-100" dirty="0">
                <a:latin typeface="Trebuchet MS"/>
                <a:ea typeface="+mj-ea"/>
                <a:cs typeface="Trebuchet MS"/>
              </a:rPr>
              <a:t> </a:t>
            </a:r>
            <a:r>
              <a:rPr lang="en-US" altLang="en-US" sz="2600" b="1" kern="0" spc="-100" dirty="0">
                <a:latin typeface="Trebuchet MS"/>
                <a:ea typeface="+mj-ea"/>
                <a:cs typeface="Trebuchet MS"/>
              </a:rPr>
              <a:t>14MM </a:t>
            </a:r>
            <a:r>
              <a:rPr lang="en-US" altLang="en-US" sz="2600" kern="0" spc="-100" dirty="0">
                <a:latin typeface="Trebuchet MS"/>
                <a:ea typeface="+mj-ea"/>
                <a:cs typeface="Trebuchet MS"/>
              </a:rPr>
              <a:t>People, </a:t>
            </a:r>
            <a:r>
              <a:rPr lang="en-US" altLang="en-US" sz="2600" b="1" u="sng" kern="0" spc="-100" dirty="0">
                <a:latin typeface="Trebuchet MS"/>
                <a:ea typeface="+mj-ea"/>
                <a:cs typeface="Trebuchet MS"/>
              </a:rPr>
              <a:t>29x</a:t>
            </a:r>
            <a:r>
              <a:rPr lang="en-US" altLang="en-US" sz="2600" kern="0" spc="-100" dirty="0">
                <a:latin typeface="Trebuchet MS"/>
                <a:ea typeface="+mj-ea"/>
                <a:cs typeface="Trebuchet MS"/>
              </a:rPr>
              <a:t> More Than Amazon</a:t>
            </a:r>
            <a:endParaRPr kumimoji="0" lang="en-US" altLang="en-US" sz="2600" b="1" i="1" u="sng" strike="noStrike" kern="0" cap="none" spc="-10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31DBC6-3874-4968-A231-ED67D85E5B0F}"/>
              </a:ext>
            </a:extLst>
          </p:cNvPr>
          <p:cNvSpPr txBox="1"/>
          <p:nvPr/>
        </p:nvSpPr>
        <p:spPr>
          <a:xfrm>
            <a:off x="2960710" y="4511935"/>
            <a:ext cx="57425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Across the 11 Amazon-streamed games</a:t>
            </a:r>
            <a:endParaRPr kumimoji="0" lang="en-US" sz="1100" i="1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7D5D47-F317-44A9-945D-9B8D28707970}"/>
              </a:ext>
            </a:extLst>
          </p:cNvPr>
          <p:cNvSpPr txBox="1"/>
          <p:nvPr/>
        </p:nvSpPr>
        <p:spPr>
          <a:xfrm>
            <a:off x="152399" y="6217899"/>
            <a:ext cx="74272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Amazon data: VAB analysis of verified Amazon data as reported via NFL Communications press release (12/14/18); in-game only.  Amazon viewership figures based on anyone who “viewed for at least 30 seconds;” average minutes viewed estimated based on audience data and game time length. TV data: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</p:spTree>
    <p:extLst>
      <p:ext uri="{BB962C8B-B14F-4D97-AF65-F5344CB8AC3E}">
        <p14:creationId xmlns:p14="http://schemas.microsoft.com/office/powerpoint/2010/main" val="419148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0360" y="1369703"/>
            <a:ext cx="594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Platform Comparison</a:t>
            </a:r>
          </a:p>
        </p:txBody>
      </p:sp>
      <p:pic>
        <p:nvPicPr>
          <p:cNvPr id="21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F2F8B221-86EF-4082-B5A9-9DE55591E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762285" y="1792693"/>
            <a:ext cx="1385754" cy="3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twitch png">
            <a:extLst>
              <a:ext uri="{FF2B5EF4-FFF2-40B4-BE49-F238E27FC236}">
                <a16:creationId xmlns:a16="http://schemas.microsoft.com/office/drawing/2014/main" xmlns="" id="{54642830-2D12-41EA-BE8D-86D61597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48" y="2185689"/>
            <a:ext cx="612628" cy="2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EB18D7D-5128-4ECB-802E-D8703DBE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139" y="2190390"/>
            <a:ext cx="1251751" cy="296240"/>
          </a:xfrm>
          <a:prstGeom prst="rect">
            <a:avLst/>
          </a:prstGeom>
        </p:spPr>
      </p:pic>
      <p:pic>
        <p:nvPicPr>
          <p:cNvPr id="31" name="Picture 4" descr="Image result for fox logo png">
            <a:extLst>
              <a:ext uri="{FF2B5EF4-FFF2-40B4-BE49-F238E27FC236}">
                <a16:creationId xmlns:a16="http://schemas.microsoft.com/office/drawing/2014/main" xmlns="" id="{E62A547D-2E47-4628-A75A-03D93A2B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34" y="1792693"/>
            <a:ext cx="827819" cy="3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A3252886-1C85-44B6-9BEE-D6494B70A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6" y="431763"/>
            <a:ext cx="89163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kern="0" spc="-100" dirty="0">
                <a:latin typeface="Trebuchet MS"/>
                <a:ea typeface="+mj-ea"/>
                <a:cs typeface="Trebuchet MS"/>
              </a:rPr>
              <a:t>Analysis Note: </a:t>
            </a:r>
            <a:r>
              <a:rPr kumimoji="0" lang="en-US" altLang="en-US" sz="2600" strike="noStrike" kern="0" cap="none" spc="-10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j-ea"/>
                <a:cs typeface="Trebuchet MS"/>
              </a:rPr>
              <a:t>It’s Also Important To Understand The Key Distinctions In Viewership Metrics Between Amazon &amp; Linear TV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7D5D47-F317-44A9-945D-9B8D28707970}"/>
              </a:ext>
            </a:extLst>
          </p:cNvPr>
          <p:cNvSpPr txBox="1"/>
          <p:nvPr/>
        </p:nvSpPr>
        <p:spPr>
          <a:xfrm>
            <a:off x="104566" y="6557870"/>
            <a:ext cx="74272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Amazon data: verified Amazon data as reported via NFL Communications press releases during 2018 season, TV data: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9127" y="2597572"/>
            <a:ext cx="267207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2400" kern="0" dirty="0"/>
              <a:t>Global</a:t>
            </a:r>
          </a:p>
          <a:p>
            <a:pPr algn="ctr">
              <a:defRPr/>
            </a:pPr>
            <a:r>
              <a:rPr lang="en-US" sz="1200" kern="0" dirty="0"/>
              <a:t>(200+ countries)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399" y="2746815"/>
            <a:ext cx="292796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Geography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399" y="3746372"/>
            <a:ext cx="292796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Viewer Measurement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0927" y="3573296"/>
            <a:ext cx="2672073" cy="7848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700" u="sng" kern="0" dirty="0"/>
              <a:t>Linear TV Viewing Only</a:t>
            </a:r>
          </a:p>
          <a:p>
            <a:pPr algn="ctr">
              <a:defRPr/>
            </a:pPr>
            <a:r>
              <a:rPr lang="en-US" sz="1400" kern="0" dirty="0"/>
              <a:t>Does Not Include Their Digital Platforms or Streaming Apps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19126" y="3575790"/>
            <a:ext cx="2672073" cy="7823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</a:rPr>
              <a:t>Across All Platforms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4910" y="4913356"/>
            <a:ext cx="292796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Viewer Count Threshold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41637" y="4680144"/>
            <a:ext cx="2672073" cy="8873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Counted after </a:t>
            </a:r>
            <a:r>
              <a:rPr lang="en-US" sz="2000" b="1" dirty="0">
                <a:solidFill>
                  <a:schemeClr val="tx1"/>
                </a:solidFill>
              </a:rPr>
              <a:t>:30s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of viewing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90927" y="4678019"/>
            <a:ext cx="2672073" cy="8873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Counted after </a:t>
            </a:r>
            <a:r>
              <a:rPr lang="en-US" sz="2000" b="1" dirty="0">
                <a:solidFill>
                  <a:schemeClr val="tx1"/>
                </a:solidFill>
              </a:rPr>
              <a:t>:60s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of viewing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0927" y="2597572"/>
            <a:ext cx="2672073" cy="6558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</a:rPr>
              <a:t>U.S. Only</a:t>
            </a:r>
          </a:p>
        </p:txBody>
      </p:sp>
    </p:spTree>
    <p:extLst>
      <p:ext uri="{BB962C8B-B14F-4D97-AF65-F5344CB8AC3E}">
        <p14:creationId xmlns:p14="http://schemas.microsoft.com/office/powerpoint/2010/main" val="96252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00024" y="2237198"/>
            <a:ext cx="8753475" cy="8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ＭＳ Ｐゴシック" panose="020B0600070205080204" pitchFamily="34" charset="-128"/>
                <a:cs typeface="Trebuchet MS"/>
              </a:rPr>
              <a:t>Full Highlights By Comparable Thursday Night NFL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ACEFD2-712A-4971-A6EB-17BCD2AEEF9F}"/>
              </a:ext>
            </a:extLst>
          </p:cNvPr>
          <p:cNvSpPr txBox="1"/>
          <p:nvPr/>
        </p:nvSpPr>
        <p:spPr>
          <a:xfrm>
            <a:off x="200024" y="5654402"/>
            <a:ext cx="852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rebuchet MS" panose="020B0603020202020204" pitchFamily="34" charset="0"/>
              </a:rPr>
              <a:t>*analysis excludes the Thursday night, December 6</a:t>
            </a:r>
            <a:r>
              <a:rPr lang="en-US" sz="800" baseline="30000" dirty="0">
                <a:latin typeface="Trebuchet MS" panose="020B0603020202020204" pitchFamily="34" charset="0"/>
              </a:rPr>
              <a:t>th</a:t>
            </a:r>
            <a:r>
              <a:rPr lang="en-US" sz="800" dirty="0">
                <a:latin typeface="Trebuchet MS" panose="020B0603020202020204" pitchFamily="34" charset="0"/>
              </a:rPr>
              <a:t> game -Jacksonville Jaguars vs. Tennessee Titans - since Amazon streaming figures have not been publicly reported for this game as of 1/25/19.</a:t>
            </a:r>
          </a:p>
        </p:txBody>
      </p:sp>
    </p:spTree>
    <p:extLst>
      <p:ext uri="{BB962C8B-B14F-4D97-AF65-F5344CB8AC3E}">
        <p14:creationId xmlns:p14="http://schemas.microsoft.com/office/powerpoint/2010/main" val="298511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36732"/>
              </p:ext>
            </p:extLst>
          </p:nvPr>
        </p:nvGraphicFramePr>
        <p:xfrm>
          <a:off x="5526157" y="1484848"/>
          <a:ext cx="3361694" cy="422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3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314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TV’s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Advantage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54</a:t>
                      </a:r>
                      <a:r>
                        <a:rPr lang="en-US" sz="1400" baseline="0" dirty="0">
                          <a:latin typeface="+mj-lt"/>
                        </a:rPr>
                        <a:t> Mins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65 Mins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+20%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36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53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+47%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6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43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59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+37%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28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45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+61%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2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39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57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+46%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31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51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+65%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46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61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+33%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51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68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+33%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30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52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75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+44%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53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55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76 Mins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+38%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44 Mins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61 Mins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+40%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A3252886-1C85-44B6-9BEE-D6494B70A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10" y="323535"/>
            <a:ext cx="879417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spc="-100" noProof="0" dirty="0">
                <a:latin typeface="Trebuchet MS"/>
                <a:ea typeface="+mj-ea"/>
                <a:cs typeface="Trebuchet MS"/>
              </a:rPr>
              <a:t>Linear TV Delivered A Much Larger, More Engaged Audience Across Every Comparable NFL Thursday Night Football Game</a:t>
            </a:r>
            <a:endParaRPr kumimoji="0" lang="en-US" altLang="en-US" sz="2400" strike="noStrike" kern="0" cap="none" spc="-10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7D5D47-F317-44A9-945D-9B8D28707970}"/>
              </a:ext>
            </a:extLst>
          </p:cNvPr>
          <p:cNvSpPr txBox="1"/>
          <p:nvPr/>
        </p:nvSpPr>
        <p:spPr>
          <a:xfrm>
            <a:off x="143606" y="6268889"/>
            <a:ext cx="750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Amazon data: VAB analysis of verified Amazon data as reported via NFL Communications press releases (9/27-12/14/18); in-game only.  Amazon viewership figures based on anyone who “viewed for at least 30 seconds;” average minutes viewed estimated based on audience data and game time length. TV data: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51739"/>
              </p:ext>
            </p:extLst>
          </p:nvPr>
        </p:nvGraphicFramePr>
        <p:xfrm>
          <a:off x="200023" y="1484847"/>
          <a:ext cx="5181602" cy="422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16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Game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TV’s Advantage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Week 4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(9/27/18)</a:t>
                      </a:r>
                    </a:p>
                    <a:p>
                      <a:pPr algn="l" fontAlgn="b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Vikings @ Rams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527,000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14.5 </a:t>
                      </a:r>
                      <a:r>
                        <a:rPr lang="en-US" sz="1400" b="1" dirty="0">
                          <a:latin typeface="+mj-lt"/>
                        </a:rPr>
                        <a:t>Million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28X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Week 5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(10/4/18)</a:t>
                      </a:r>
                    </a:p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Colts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@ Patriots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531,000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</a:rPr>
                        <a:t>13.3 </a:t>
                      </a:r>
                      <a:r>
                        <a:rPr lang="en-US" sz="1400" b="1" dirty="0">
                          <a:latin typeface="+mj-lt"/>
                        </a:rPr>
                        <a:t>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25X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Week 6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(10/11/18)</a:t>
                      </a:r>
                    </a:p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Eagles @ Giants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535,000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14.8 </a:t>
                      </a:r>
                      <a:r>
                        <a:rPr lang="en-US" sz="1400" b="1" dirty="0">
                          <a:latin typeface="+mj-lt"/>
                        </a:rPr>
                        <a:t>Million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28X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Week 7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(10/18/18)</a:t>
                      </a:r>
                    </a:p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Broncos @ Cardinals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304,000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9.1 </a:t>
                      </a:r>
                      <a:r>
                        <a:rPr lang="en-US" sz="1400" b="1" dirty="0">
                          <a:latin typeface="+mj-lt"/>
                        </a:rPr>
                        <a:t>Million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30X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Week 8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(10/25/18)</a:t>
                      </a:r>
                    </a:p>
                    <a:p>
                      <a:pPr algn="l" fontAlgn="b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Dolphins @ Texans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375,000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12.1 </a:t>
                      </a:r>
                      <a:r>
                        <a:rPr lang="en-US" sz="1400" b="1" dirty="0">
                          <a:latin typeface="+mj-lt"/>
                        </a:rPr>
                        <a:t>Million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32X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Week 9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(11/1/18) </a:t>
                      </a:r>
                    </a:p>
                    <a:p>
                      <a:pPr algn="l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Raiders @ 49ers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370,000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</a:rPr>
                        <a:t>11.1</a:t>
                      </a:r>
                      <a:r>
                        <a:rPr lang="en-US" sz="1400" b="1" dirty="0">
                          <a:latin typeface="+mj-lt"/>
                        </a:rPr>
                        <a:t>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30X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Week 10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(11/8/18)</a:t>
                      </a:r>
                    </a:p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Panthers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@ Steelers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540,000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</a:rPr>
                        <a:t>14.8</a:t>
                      </a:r>
                      <a:r>
                        <a:rPr lang="en-US" sz="1400" b="1" dirty="0">
                          <a:latin typeface="+mj-lt"/>
                        </a:rPr>
                        <a:t>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27X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Week 11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(11/15/18) 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Packers @ Seahawks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608,000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</a:rPr>
                        <a:t>16.9</a:t>
                      </a:r>
                      <a:r>
                        <a:rPr lang="en-US" sz="1400" b="1" dirty="0">
                          <a:latin typeface="+mj-lt"/>
                        </a:rPr>
                        <a:t>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28X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Week 13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(11/29/18)</a:t>
                      </a:r>
                    </a:p>
                    <a:p>
                      <a:pPr algn="l" fontAlgn="b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Saints @ Cowboys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747,000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</a:rPr>
                        <a:t>21.4</a:t>
                      </a:r>
                      <a:r>
                        <a:rPr lang="en-US" sz="1400" b="1" dirty="0">
                          <a:latin typeface="+mj-lt"/>
                        </a:rPr>
                        <a:t>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29X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Week 15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(12/13/18)</a:t>
                      </a:r>
                    </a:p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Chargers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@ Chiefs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622,000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</a:rPr>
                        <a:t>17.4</a:t>
                      </a:r>
                      <a:r>
                        <a:rPr lang="en-US" sz="1400" b="1" dirty="0">
                          <a:latin typeface="+mj-lt"/>
                        </a:rPr>
                        <a:t> Million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28X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-Game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500,000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</a:rPr>
                        <a:t>14.3</a:t>
                      </a:r>
                      <a:r>
                        <a:rPr lang="en-US" sz="1400" b="1" dirty="0">
                          <a:latin typeface="+mj-lt"/>
                        </a:rPr>
                        <a:t> Million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29X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DACEFD2-712A-4971-A6EB-17BCD2AEEF9F}"/>
              </a:ext>
            </a:extLst>
          </p:cNvPr>
          <p:cNvSpPr txBox="1"/>
          <p:nvPr/>
        </p:nvSpPr>
        <p:spPr>
          <a:xfrm>
            <a:off x="143606" y="5836637"/>
            <a:ext cx="87690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*Individual game analysis excludes the Thursday night, December 6</a:t>
            </a:r>
            <a:r>
              <a:rPr lang="en-US" sz="700" baseline="30000" dirty="0">
                <a:latin typeface="Trebuchet MS" panose="020B0603020202020204" pitchFamily="34" charset="0"/>
              </a:rPr>
              <a:t>th</a:t>
            </a:r>
            <a:r>
              <a:rPr lang="en-US" sz="700" dirty="0">
                <a:latin typeface="Trebuchet MS" panose="020B0603020202020204" pitchFamily="34" charset="0"/>
              </a:rPr>
              <a:t> game -Jacksonville Jaguars vs. Tennessee Titans - since Amazon streaming figures have not been publicly reported for this game as of 1/25/19.</a:t>
            </a:r>
          </a:p>
        </p:txBody>
      </p:sp>
      <p:pic>
        <p:nvPicPr>
          <p:cNvPr id="6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F2F8B221-86EF-4082-B5A9-9DE55591E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1551429" y="1495526"/>
            <a:ext cx="992333" cy="2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twitch png">
            <a:extLst>
              <a:ext uri="{FF2B5EF4-FFF2-40B4-BE49-F238E27FC236}">
                <a16:creationId xmlns:a16="http://schemas.microsoft.com/office/drawing/2014/main" xmlns="" id="{54642830-2D12-41EA-BE8D-86D61597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17" y="1732888"/>
            <a:ext cx="584325" cy="1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B18D7D-5128-4ECB-802E-D8703DBE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313" y="1752691"/>
            <a:ext cx="734153" cy="173745"/>
          </a:xfrm>
          <a:prstGeom prst="rect">
            <a:avLst/>
          </a:prstGeom>
        </p:spPr>
      </p:pic>
      <p:pic>
        <p:nvPicPr>
          <p:cNvPr id="9" name="Picture 4" descr="Image result for fox logo png">
            <a:extLst>
              <a:ext uri="{FF2B5EF4-FFF2-40B4-BE49-F238E27FC236}">
                <a16:creationId xmlns:a16="http://schemas.microsoft.com/office/drawing/2014/main" xmlns="" id="{E62A547D-2E47-4628-A75A-03D93A2B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51" y="1492891"/>
            <a:ext cx="627876" cy="2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6700" y="1221660"/>
            <a:ext cx="3838575" cy="24539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Average Minute Audience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6157" y="1221660"/>
            <a:ext cx="3361695" cy="2629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Average Mins Viewed Per Viewer</a:t>
            </a:r>
          </a:p>
        </p:txBody>
      </p:sp>
      <p:pic>
        <p:nvPicPr>
          <p:cNvPr id="17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F2F8B221-86EF-4082-B5A9-9DE55591E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5560039" y="1492468"/>
            <a:ext cx="924581" cy="2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twitch png">
            <a:extLst>
              <a:ext uri="{FF2B5EF4-FFF2-40B4-BE49-F238E27FC236}">
                <a16:creationId xmlns:a16="http://schemas.microsoft.com/office/drawing/2014/main" xmlns="" id="{54642830-2D12-41EA-BE8D-86D61597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14" y="1722209"/>
            <a:ext cx="584325" cy="1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EB18D7D-5128-4ECB-802E-D8703DBE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250" y="1752173"/>
            <a:ext cx="734153" cy="173745"/>
          </a:xfrm>
          <a:prstGeom prst="rect">
            <a:avLst/>
          </a:prstGeom>
        </p:spPr>
      </p:pic>
      <p:pic>
        <p:nvPicPr>
          <p:cNvPr id="20" name="Picture 4" descr="Image result for fox logo png">
            <a:extLst>
              <a:ext uri="{FF2B5EF4-FFF2-40B4-BE49-F238E27FC236}">
                <a16:creationId xmlns:a16="http://schemas.microsoft.com/office/drawing/2014/main" xmlns="" id="{E62A547D-2E47-4628-A75A-03D93A2B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4" y="1505275"/>
            <a:ext cx="627876" cy="2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84753" y="1066800"/>
            <a:ext cx="2564400" cy="1283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64059" y="228600"/>
            <a:ext cx="869504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kern="0" spc="-100" dirty="0">
                <a:latin typeface="Trebuchet MS"/>
                <a:cs typeface="Trebuchet MS"/>
              </a:rPr>
              <a:t>In It’s First Live-Stream Game Of The Season, Linear TV Delivered </a:t>
            </a:r>
            <a:r>
              <a:rPr lang="en-US" altLang="en-US" sz="2400" b="1" u="sng" kern="0" spc="-100" dirty="0">
                <a:latin typeface="Trebuchet MS"/>
                <a:cs typeface="Trebuchet MS"/>
              </a:rPr>
              <a:t>28x</a:t>
            </a:r>
            <a:r>
              <a:rPr lang="en-US" altLang="en-US" sz="2400" kern="0" spc="-100" dirty="0">
                <a:latin typeface="Trebuchet MS"/>
                <a:cs typeface="Trebuchet MS"/>
              </a:rPr>
              <a:t> The Audience As Amazon’s Streaming Properties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7967" y="3784938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54 Minutes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19127" y="2636600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1.8 Million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399" y="2653061"/>
            <a:ext cx="292796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u="sng" kern="0" dirty="0">
                <a:solidFill>
                  <a:sysClr val="windowText" lastClr="000000"/>
                </a:solidFill>
              </a:rPr>
              <a:t>Unique Viewers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3819436"/>
            <a:ext cx="30429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Mins / Per Viewer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9128" y="2170837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Global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19767" y="3773270"/>
            <a:ext cx="262029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65 Minutes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0927" y="2624932"/>
            <a:ext cx="26720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/>
              <a:t>38.8 Million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0928" y="2159169"/>
            <a:ext cx="26491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U.S. TV Only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19127" y="4956783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527,000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" y="5025780"/>
            <a:ext cx="301155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u="sng" kern="0" dirty="0">
                <a:solidFill>
                  <a:sysClr val="windowText" lastClr="000000"/>
                </a:solidFill>
              </a:rPr>
              <a:t>Average Audience 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(Per Min)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0927" y="4945115"/>
            <a:ext cx="2672073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14.5 </a:t>
            </a:r>
            <a:r>
              <a:rPr lang="en-US" sz="2400" b="1" i="1" u="sng" kern="0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80360" y="5706558"/>
            <a:ext cx="38173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TV’s “Average Audience” Advantage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6930" y="5630358"/>
            <a:ext cx="7620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u="sng" kern="0" dirty="0"/>
              <a:t>28x</a:t>
            </a:r>
            <a:endParaRPr lang="en-US" sz="1400" b="1" i="1" u="sng" kern="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l="23818" r="20909"/>
          <a:stretch/>
        </p:blipFill>
        <p:spPr>
          <a:xfrm>
            <a:off x="264059" y="1417502"/>
            <a:ext cx="334114" cy="40225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700991" y="1417502"/>
            <a:ext cx="647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kern="0" dirty="0">
                <a:solidFill>
                  <a:sysClr val="windowText" lastClr="000000"/>
                </a:solidFill>
              </a:rPr>
              <a:t>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4753" y="1099744"/>
            <a:ext cx="25644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 kern="0" dirty="0">
                <a:solidFill>
                  <a:sysClr val="windowText" lastClr="000000"/>
                </a:solidFill>
              </a:rPr>
              <a:t>Thursday Sept 27</a:t>
            </a:r>
            <a:r>
              <a:rPr lang="en-US" sz="1400" b="1" u="sng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u="sng" kern="0" dirty="0">
                <a:solidFill>
                  <a:sysClr val="windowText" lastClr="000000"/>
                </a:solidFill>
              </a:rPr>
              <a:t>, 2018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54014" y="1556944"/>
            <a:ext cx="705801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kern="0" dirty="0">
                <a:solidFill>
                  <a:sysClr val="windowText" lastClr="000000"/>
                </a:solidFill>
              </a:rPr>
              <a:t>Vs.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814" y="2054423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31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6914" y="2042755"/>
            <a:ext cx="10668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/>
              <a:t>38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2913" y="2054423"/>
            <a:ext cx="83567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Score: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88" y="1402459"/>
            <a:ext cx="697692" cy="697692"/>
          </a:xfrm>
          <a:prstGeom prst="rect">
            <a:avLst/>
          </a:prstGeom>
        </p:spPr>
      </p:pic>
      <p:pic>
        <p:nvPicPr>
          <p:cNvPr id="50" name="Picture 2" descr="Image result for ram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19" y="1407202"/>
            <a:ext cx="667890" cy="6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20F856A-30F9-4A14-B696-3BFE7EA47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81" y="1669241"/>
            <a:ext cx="1707579" cy="427800"/>
          </a:xfrm>
          <a:prstGeom prst="rect">
            <a:avLst/>
          </a:prstGeom>
        </p:spPr>
      </p:pic>
      <p:pic>
        <p:nvPicPr>
          <p:cNvPr id="52" name="Picture 4" descr="Image result for fox logo png">
            <a:extLst>
              <a:ext uri="{FF2B5EF4-FFF2-40B4-BE49-F238E27FC236}">
                <a16:creationId xmlns:a16="http://schemas.microsoft.com/office/drawing/2014/main" xmlns="" id="{31630E2F-E258-4025-BAFC-CFE6796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2" y="1216397"/>
            <a:ext cx="1129271" cy="5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yt3.ggpht.com/-X-HvDGDjoqE/AAAAAAAAAAI/AAAAAAAAAAA/8qH6g6bre38/s900-c-k-no-mo-rj-c0xffffff/photo.jpg">
            <a:extLst>
              <a:ext uri="{FF2B5EF4-FFF2-40B4-BE49-F238E27FC236}">
                <a16:creationId xmlns:a16="http://schemas.microsoft.com/office/drawing/2014/main" xmlns="" id="{F2F8B221-86EF-4082-B5A9-9DE55591E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9556"/>
          <a:stretch/>
        </p:blipFill>
        <p:spPr bwMode="auto">
          <a:xfrm>
            <a:off x="3544171" y="1168197"/>
            <a:ext cx="2093240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Image result for twitch png">
            <a:extLst>
              <a:ext uri="{FF2B5EF4-FFF2-40B4-BE49-F238E27FC236}">
                <a16:creationId xmlns:a16="http://schemas.microsoft.com/office/drawing/2014/main" xmlns="" id="{54642830-2D12-41EA-BE8D-86D61597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5" y="1766249"/>
            <a:ext cx="9254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9EAD9CB-7D84-4027-896D-7365DFEEA9AA}"/>
              </a:ext>
            </a:extLst>
          </p:cNvPr>
          <p:cNvSpPr txBox="1"/>
          <p:nvPr/>
        </p:nvSpPr>
        <p:spPr>
          <a:xfrm>
            <a:off x="91780" y="6269650"/>
            <a:ext cx="754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603020202020204" pitchFamily="34" charset="0"/>
              </a:rPr>
              <a:t>Source: VAB analysis of verified Amazon data as reported via NFL Communications press release (9/28/18); in-game only, Amazon viewership figures based on anyone who “viewed for at least 30 seconds;” average minutes viewed estimated based on audience data and game time length. VAB analysis of Nielsen </a:t>
            </a:r>
            <a:r>
              <a:rPr lang="en-US" sz="700" dirty="0" err="1">
                <a:latin typeface="Trebuchet MS" panose="020B0603020202020204" pitchFamily="34" charset="0"/>
              </a:rPr>
              <a:t>NPower</a:t>
            </a:r>
            <a:r>
              <a:rPr lang="en-US" sz="700" dirty="0">
                <a:latin typeface="Trebuchet MS" panose="020B0603020202020204" pitchFamily="34" charset="0"/>
              </a:rPr>
              <a:t> Powerplay and R&amp;F Program Report, FOX, FOX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Network, in-game only (excludes pre- &amp; post-game shows), </a:t>
            </a:r>
            <a:r>
              <a:rPr lang="en-US" sz="700" dirty="0" err="1">
                <a:latin typeface="Trebuchet MS" panose="020B0603020202020204" pitchFamily="34" charset="0"/>
              </a:rPr>
              <a:t>Live+SD</a:t>
            </a:r>
            <a:r>
              <a:rPr lang="en-US" sz="700" dirty="0">
                <a:latin typeface="Trebuchet MS" panose="020B0603020202020204" pitchFamily="34" charset="0"/>
              </a:rPr>
              <a:t>, P2+. TV viewership figures based on anyone who “viewed for a minimum of one minute.” FOX, FO </a:t>
            </a:r>
            <a:r>
              <a:rPr lang="en-US" sz="700" dirty="0" err="1">
                <a:latin typeface="Trebuchet MS" panose="020B0603020202020204" pitchFamily="34" charset="0"/>
              </a:rPr>
              <a:t>Deportes</a:t>
            </a:r>
            <a:r>
              <a:rPr lang="en-US" sz="700" dirty="0">
                <a:latin typeface="Trebuchet MS" panose="020B0603020202020204" pitchFamily="34" charset="0"/>
              </a:rPr>
              <a:t> &amp; NFL Network reflects TV audience only and does not include audiences gained from their digital / app streaming.</a:t>
            </a:r>
          </a:p>
        </p:txBody>
      </p:sp>
    </p:spTree>
    <p:extLst>
      <p:ext uri="{BB962C8B-B14F-4D97-AF65-F5344CB8AC3E}">
        <p14:creationId xmlns:p14="http://schemas.microsoft.com/office/powerpoint/2010/main" val="2469141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6444</TotalTime>
  <Words>3128</Words>
  <Application>Microsoft Office PowerPoint</Application>
  <PresentationFormat>On-screen Show (4:3)</PresentationFormat>
  <Paragraphs>390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Trebuchet MS</vt:lpstr>
      <vt:lpstr>Custom Design</vt:lpstr>
      <vt:lpstr>1_Custom Design</vt:lpstr>
      <vt:lpstr>PowerPoint Presentation</vt:lpstr>
      <vt:lpstr>PowerPoint Presentation</vt:lpstr>
      <vt:lpstr>Key 2018 Takeaways From Amazon’s In-Game NFL Thursday Night Football Streaming Vs. The Comparable TV Telecasts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Reed Kiely</cp:lastModifiedBy>
  <cp:revision>845</cp:revision>
  <cp:lastPrinted>2019-01-28T19:33:48Z</cp:lastPrinted>
  <dcterms:created xsi:type="dcterms:W3CDTF">2015-07-02T18:13:14Z</dcterms:created>
  <dcterms:modified xsi:type="dcterms:W3CDTF">2019-01-29T14:48:51Z</dcterms:modified>
</cp:coreProperties>
</file>