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Lst>
  <p:notesMasterIdLst>
    <p:notesMasterId r:id="rId20"/>
  </p:notesMasterIdLst>
  <p:sldIdLst>
    <p:sldId id="277" r:id="rId6"/>
    <p:sldId id="268" r:id="rId7"/>
    <p:sldId id="267" r:id="rId8"/>
    <p:sldId id="266" r:id="rId9"/>
    <p:sldId id="265" r:id="rId10"/>
    <p:sldId id="271" r:id="rId11"/>
    <p:sldId id="273" r:id="rId12"/>
    <p:sldId id="272" r:id="rId13"/>
    <p:sldId id="261" r:id="rId14"/>
    <p:sldId id="274" r:id="rId15"/>
    <p:sldId id="259" r:id="rId16"/>
    <p:sldId id="258" r:id="rId17"/>
    <p:sldId id="27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A5C48789-DAFD-4389-7A87-B92CBB8A351A}" name="Reed Kiely" initials="RK" userId="S::reedk@thevab.com::768be38e-2fb5-40ce-925d-bd8e9d9e3c31"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FF2"/>
    <a:srgbClr val="1B1464"/>
    <a:srgbClr val="ED3C8D"/>
    <a:srgbClr val="FFFFFF"/>
    <a:srgbClr val="4EBEA4"/>
    <a:srgbClr val="E2E8F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7EFFA-9FF7-4458-B69B-A3774BCDBC4F}" v="2" dt="2023-07-27T14:06:16.388"/>
    <p1510:client id="{BC2A4828-FFFD-E4BB-ECD1-9CF6274CA93A}" v="4" dt="2023-07-27T13:56:58.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A897EFFA-9FF7-4458-B69B-A3774BCDBC4F}"/>
    <pc:docChg chg="undo custSel modSld">
      <pc:chgData name="Reed Kiely" userId="768be38e-2fb5-40ce-925d-bd8e9d9e3c31" providerId="ADAL" clId="{A897EFFA-9FF7-4458-B69B-A3774BCDBC4F}" dt="2023-07-27T14:08:36.443" v="22" actId="2711"/>
      <pc:docMkLst>
        <pc:docMk/>
      </pc:docMkLst>
      <pc:sldChg chg="modSp mod">
        <pc:chgData name="Reed Kiely" userId="768be38e-2fb5-40ce-925d-bd8e9d9e3c31" providerId="ADAL" clId="{A897EFFA-9FF7-4458-B69B-A3774BCDBC4F}" dt="2023-07-27T14:08:36.443" v="22" actId="2711"/>
        <pc:sldMkLst>
          <pc:docMk/>
          <pc:sldMk cId="4038499459" sldId="258"/>
        </pc:sldMkLst>
        <pc:spChg chg="mod">
          <ac:chgData name="Reed Kiely" userId="768be38e-2fb5-40ce-925d-bd8e9d9e3c31" providerId="ADAL" clId="{A897EFFA-9FF7-4458-B69B-A3774BCDBC4F}" dt="2023-07-27T14:08:36.443" v="22" actId="2711"/>
          <ac:spMkLst>
            <pc:docMk/>
            <pc:sldMk cId="4038499459" sldId="258"/>
            <ac:spMk id="6" creationId="{49BD728A-24F7-E7DC-4647-746395DB03D2}"/>
          </ac:spMkLst>
        </pc:spChg>
      </pc:sldChg>
      <pc:sldChg chg="modSp mod modNotesTx">
        <pc:chgData name="Reed Kiely" userId="768be38e-2fb5-40ce-925d-bd8e9d9e3c31" providerId="ADAL" clId="{A897EFFA-9FF7-4458-B69B-A3774BCDBC4F}" dt="2023-07-27T14:08:25.277" v="21" actId="20577"/>
        <pc:sldMkLst>
          <pc:docMk/>
          <pc:sldMk cId="3094156595" sldId="259"/>
        </pc:sldMkLst>
        <pc:spChg chg="mod">
          <ac:chgData name="Reed Kiely" userId="768be38e-2fb5-40ce-925d-bd8e9d9e3c31" providerId="ADAL" clId="{A897EFFA-9FF7-4458-B69B-A3774BCDBC4F}" dt="2023-07-27T14:07:52.737" v="14" actId="20577"/>
          <ac:spMkLst>
            <pc:docMk/>
            <pc:sldMk cId="3094156595" sldId="259"/>
            <ac:spMk id="16" creationId="{C1E10778-176F-93B0-FA92-7D6C3DBDDFB5}"/>
          </ac:spMkLst>
        </pc:spChg>
        <pc:spChg chg="mod">
          <ac:chgData name="Reed Kiely" userId="768be38e-2fb5-40ce-925d-bd8e9d9e3c31" providerId="ADAL" clId="{A897EFFA-9FF7-4458-B69B-A3774BCDBC4F}" dt="2023-07-27T14:07:59.715" v="18" actId="20577"/>
          <ac:spMkLst>
            <pc:docMk/>
            <pc:sldMk cId="3094156595" sldId="259"/>
            <ac:spMk id="35" creationId="{BC7F04D2-8726-4568-A0A9-AEEBCCFB1D77}"/>
          </ac:spMkLst>
        </pc:spChg>
      </pc:sldChg>
      <pc:sldChg chg="modSp mod modNotesTx">
        <pc:chgData name="Reed Kiely" userId="768be38e-2fb5-40ce-925d-bd8e9d9e3c31" providerId="ADAL" clId="{A897EFFA-9FF7-4458-B69B-A3774BCDBC4F}" dt="2023-07-27T14:06:41.091" v="12" actId="207"/>
        <pc:sldMkLst>
          <pc:docMk/>
          <pc:sldMk cId="2388082958" sldId="261"/>
        </pc:sldMkLst>
        <pc:spChg chg="mod">
          <ac:chgData name="Reed Kiely" userId="768be38e-2fb5-40ce-925d-bd8e9d9e3c31" providerId="ADAL" clId="{A897EFFA-9FF7-4458-B69B-A3774BCDBC4F}" dt="2023-07-27T14:06:41.091" v="12" actId="207"/>
          <ac:spMkLst>
            <pc:docMk/>
            <pc:sldMk cId="2388082958" sldId="261"/>
            <ac:spMk id="13" creationId="{688C7967-844C-869F-EC02-78A0494DC291}"/>
          </ac:spMkLst>
        </pc:spChg>
        <pc:picChg chg="mod">
          <ac:chgData name="Reed Kiely" userId="768be38e-2fb5-40ce-925d-bd8e9d9e3c31" providerId="ADAL" clId="{A897EFFA-9FF7-4458-B69B-A3774BCDBC4F}" dt="2023-07-27T14:06:16.388" v="10" actId="1076"/>
          <ac:picMkLst>
            <pc:docMk/>
            <pc:sldMk cId="2388082958" sldId="261"/>
            <ac:picMk id="33" creationId="{43EDF393-D0AF-8C62-D1AA-EC0B39F9B93F}"/>
          </ac:picMkLst>
        </pc:picChg>
        <pc:picChg chg="mod">
          <ac:chgData name="Reed Kiely" userId="768be38e-2fb5-40ce-925d-bd8e9d9e3c31" providerId="ADAL" clId="{A897EFFA-9FF7-4458-B69B-A3774BCDBC4F}" dt="2023-07-27T14:06:16.388" v="10" actId="1076"/>
          <ac:picMkLst>
            <pc:docMk/>
            <pc:sldMk cId="2388082958" sldId="261"/>
            <ac:picMk id="37" creationId="{9CA64938-F872-B8B3-2483-C71CA68F702B}"/>
          </ac:picMkLst>
        </pc:picChg>
      </pc:sldChg>
      <pc:sldChg chg="modNotesTx">
        <pc:chgData name="Reed Kiely" userId="768be38e-2fb5-40ce-925d-bd8e9d9e3c31" providerId="ADAL" clId="{A897EFFA-9FF7-4458-B69B-A3774BCDBC4F}" dt="2023-07-27T14:05:56.564" v="3" actId="20577"/>
        <pc:sldMkLst>
          <pc:docMk/>
          <pc:sldMk cId="1130048536" sldId="265"/>
        </pc:sldMkLst>
      </pc:sldChg>
      <pc:sldChg chg="modNotesTx">
        <pc:chgData name="Reed Kiely" userId="768be38e-2fb5-40ce-925d-bd8e9d9e3c31" providerId="ADAL" clId="{A897EFFA-9FF7-4458-B69B-A3774BCDBC4F}" dt="2023-07-27T14:05:51.864" v="2" actId="5793"/>
        <pc:sldMkLst>
          <pc:docMk/>
          <pc:sldMk cId="3441962548" sldId="266"/>
        </pc:sldMkLst>
      </pc:sldChg>
      <pc:sldChg chg="modNotesTx">
        <pc:chgData name="Reed Kiely" userId="768be38e-2fb5-40ce-925d-bd8e9d9e3c31" providerId="ADAL" clId="{A897EFFA-9FF7-4458-B69B-A3774BCDBC4F}" dt="2023-07-27T14:05:47.102" v="0" actId="20577"/>
        <pc:sldMkLst>
          <pc:docMk/>
          <pc:sldMk cId="375758952" sldId="267"/>
        </pc:sldMkLst>
      </pc:sldChg>
      <pc:sldChg chg="modNotesTx">
        <pc:chgData name="Reed Kiely" userId="768be38e-2fb5-40ce-925d-bd8e9d9e3c31" providerId="ADAL" clId="{A897EFFA-9FF7-4458-B69B-A3774BCDBC4F}" dt="2023-07-27T14:06:02.562" v="4" actId="20577"/>
        <pc:sldMkLst>
          <pc:docMk/>
          <pc:sldMk cId="3486419589" sldId="271"/>
        </pc:sldMkLst>
      </pc:sldChg>
      <pc:sldChg chg="modNotesTx">
        <pc:chgData name="Reed Kiely" userId="768be38e-2fb5-40ce-925d-bd8e9d9e3c31" providerId="ADAL" clId="{A897EFFA-9FF7-4458-B69B-A3774BCDBC4F}" dt="2023-07-27T14:06:09.109" v="7" actId="20577"/>
        <pc:sldMkLst>
          <pc:docMk/>
          <pc:sldMk cId="2360544480" sldId="272"/>
        </pc:sldMkLst>
      </pc:sldChg>
      <pc:sldChg chg="modNotesTx">
        <pc:chgData name="Reed Kiely" userId="768be38e-2fb5-40ce-925d-bd8e9d9e3c31" providerId="ADAL" clId="{A897EFFA-9FF7-4458-B69B-A3774BCDBC4F}" dt="2023-07-27T14:06:06.139" v="6" actId="5793"/>
        <pc:sldMkLst>
          <pc:docMk/>
          <pc:sldMk cId="2821356636" sldId="273"/>
        </pc:sldMkLst>
      </pc:sldChg>
      <pc:sldChg chg="modNotesTx">
        <pc:chgData name="Reed Kiely" userId="768be38e-2fb5-40ce-925d-bd8e9d9e3c31" providerId="ADAL" clId="{A897EFFA-9FF7-4458-B69B-A3774BCDBC4F}" dt="2023-07-27T14:08:20.113" v="20" actId="5793"/>
        <pc:sldMkLst>
          <pc:docMk/>
          <pc:sldMk cId="3971168946" sldId="274"/>
        </pc:sldMkLst>
      </pc:sldChg>
    </pc:docChg>
  </pc:docChgLst>
  <pc:docChgLst>
    <pc:chgData name="Benjamin Vandegrift" userId="S::benjaminv@thevab.com::2e5c2a8a-c606-4888-a2a6-2a14dfaa97ab" providerId="AD" clId="Web-{BC2A4828-FFFD-E4BB-ECD1-9CF6274CA93A}"/>
    <pc:docChg chg="modSld">
      <pc:chgData name="Benjamin Vandegrift" userId="S::benjaminv@thevab.com::2e5c2a8a-c606-4888-a2a6-2a14dfaa97ab" providerId="AD" clId="Web-{BC2A4828-FFFD-E4BB-ECD1-9CF6274CA93A}" dt="2023-07-27T13:56:58.356" v="1" actId="20577"/>
      <pc:docMkLst>
        <pc:docMk/>
      </pc:docMkLst>
      <pc:sldChg chg="modSp">
        <pc:chgData name="Benjamin Vandegrift" userId="S::benjaminv@thevab.com::2e5c2a8a-c606-4888-a2a6-2a14dfaa97ab" providerId="AD" clId="Web-{BC2A4828-FFFD-E4BB-ECD1-9CF6274CA93A}" dt="2023-07-27T13:56:58.356" v="1" actId="20577"/>
        <pc:sldMkLst>
          <pc:docMk/>
          <pc:sldMk cId="3486419589" sldId="271"/>
        </pc:sldMkLst>
        <pc:spChg chg="mod">
          <ac:chgData name="Benjamin Vandegrift" userId="S::benjaminv@thevab.com::2e5c2a8a-c606-4888-a2a6-2a14dfaa97ab" providerId="AD" clId="Web-{BC2A4828-FFFD-E4BB-ECD1-9CF6274CA93A}" dt="2023-07-27T13:56:58.356" v="1" actId="20577"/>
          <ac:spMkLst>
            <pc:docMk/>
            <pc:sldMk cId="3486419589" sldId="271"/>
            <ac:spMk id="8" creationId="{BA8D356E-7639-C975-B689-88D73AAF99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0A71A-84D2-40D8-AA07-907795BA4C3A}" type="datetimeFigureOut">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EC6D4-63A5-4E2D-894D-334C7869E1FD}" type="slidenum">
              <a:t>‹#›</a:t>
            </a:fld>
            <a:endParaRPr lang="en-US"/>
          </a:p>
        </p:txBody>
      </p:sp>
    </p:spTree>
    <p:extLst>
      <p:ext uri="{BB962C8B-B14F-4D97-AF65-F5344CB8AC3E}">
        <p14:creationId xmlns:p14="http://schemas.microsoft.com/office/powerpoint/2010/main" val="49953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a:t>
            </a:fld>
            <a:endParaRPr lang="en-US"/>
          </a:p>
        </p:txBody>
      </p:sp>
    </p:spTree>
    <p:extLst>
      <p:ext uri="{BB962C8B-B14F-4D97-AF65-F5344CB8AC3E}">
        <p14:creationId xmlns:p14="http://schemas.microsoft.com/office/powerpoint/2010/main" val="382899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fontAlgn="base">
              <a:spcBef>
                <a:spcPts val="0"/>
              </a:spcBef>
              <a:spcAft>
                <a:spcPts val="0"/>
              </a:spcAft>
              <a:buFont typeface="Symbol" pitchFamily="2" charset="2"/>
              <a:buNone/>
            </a:pPr>
            <a:endParaRPr lang="en-US" sz="1100" dirty="0">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F3615BE2-BB6E-D846-B0CB-BE207E4BB8A8}" type="slidenum">
              <a:rPr lang="en-US" smtClean="0"/>
              <a:t>10</a:t>
            </a:fld>
            <a:endParaRPr lang="en-US"/>
          </a:p>
        </p:txBody>
      </p:sp>
    </p:spTree>
    <p:extLst>
      <p:ext uri="{BB962C8B-B14F-4D97-AF65-F5344CB8AC3E}">
        <p14:creationId xmlns:p14="http://schemas.microsoft.com/office/powerpoint/2010/main" val="107918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746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12</a:t>
            </a:fld>
            <a:endParaRPr lang="en-US"/>
          </a:p>
        </p:txBody>
      </p:sp>
    </p:spTree>
    <p:extLst>
      <p:ext uri="{BB962C8B-B14F-4D97-AF65-F5344CB8AC3E}">
        <p14:creationId xmlns:p14="http://schemas.microsoft.com/office/powerpoint/2010/main" val="24601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13</a:t>
            </a:fld>
            <a:endParaRPr lang="en-US"/>
          </a:p>
        </p:txBody>
      </p:sp>
    </p:spTree>
    <p:extLst>
      <p:ext uri="{BB962C8B-B14F-4D97-AF65-F5344CB8AC3E}">
        <p14:creationId xmlns:p14="http://schemas.microsoft.com/office/powerpoint/2010/main" val="248968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a:t>
            </a:fld>
            <a:endParaRPr lang="en-US"/>
          </a:p>
        </p:txBody>
      </p:sp>
    </p:spTree>
    <p:extLst>
      <p:ext uri="{BB962C8B-B14F-4D97-AF65-F5344CB8AC3E}">
        <p14:creationId xmlns:p14="http://schemas.microsoft.com/office/powerpoint/2010/main" val="222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3</a:t>
            </a:fld>
            <a:endParaRPr lang="en-US"/>
          </a:p>
        </p:txBody>
      </p:sp>
    </p:spTree>
    <p:extLst>
      <p:ext uri="{BB962C8B-B14F-4D97-AF65-F5344CB8AC3E}">
        <p14:creationId xmlns:p14="http://schemas.microsoft.com/office/powerpoint/2010/main" val="367159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Courier New" panose="02070309020205020404" pitchFamily="49" charset="0"/>
              <a:buNone/>
            </a:pPr>
            <a:endParaRPr lang="en-US" sz="1200" dirty="0">
              <a:solidFill>
                <a:schemeClr val="bg1"/>
              </a:solidFill>
              <a:cs typeface="Times New Roman"/>
            </a:endParaRPr>
          </a:p>
        </p:txBody>
      </p:sp>
      <p:sp>
        <p:nvSpPr>
          <p:cNvPr id="4" name="Slide Number Placeholder 3"/>
          <p:cNvSpPr>
            <a:spLocks noGrp="1"/>
          </p:cNvSpPr>
          <p:nvPr>
            <p:ph type="sldNum" sz="quarter" idx="5"/>
          </p:nvPr>
        </p:nvSpPr>
        <p:spPr/>
        <p:txBody>
          <a:bodyPr/>
          <a:lstStyle/>
          <a:p>
            <a:fld id="{F3615BE2-BB6E-D846-B0CB-BE207E4BB8A8}" type="slidenum">
              <a:rPr lang="en-US" smtClean="0"/>
              <a:t>4</a:t>
            </a:fld>
            <a:endParaRPr lang="en-US"/>
          </a:p>
        </p:txBody>
      </p:sp>
    </p:spTree>
    <p:extLst>
      <p:ext uri="{BB962C8B-B14F-4D97-AF65-F5344CB8AC3E}">
        <p14:creationId xmlns:p14="http://schemas.microsoft.com/office/powerpoint/2010/main" val="204932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5</a:t>
            </a:fld>
            <a:endParaRPr lang="en-US"/>
          </a:p>
        </p:txBody>
      </p:sp>
    </p:spTree>
    <p:extLst>
      <p:ext uri="{BB962C8B-B14F-4D97-AF65-F5344CB8AC3E}">
        <p14:creationId xmlns:p14="http://schemas.microsoft.com/office/powerpoint/2010/main" val="247154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615BE2-BB6E-D846-B0CB-BE207E4BB8A8}" type="slidenum">
              <a:rPr lang="en-US" smtClean="0"/>
              <a:t>6</a:t>
            </a:fld>
            <a:endParaRPr lang="en-US"/>
          </a:p>
        </p:txBody>
      </p:sp>
    </p:spTree>
    <p:extLst>
      <p:ext uri="{BB962C8B-B14F-4D97-AF65-F5344CB8AC3E}">
        <p14:creationId xmlns:p14="http://schemas.microsoft.com/office/powerpoint/2010/main" val="54056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Courier New" panose="02070309020205020404" pitchFamily="49" charset="0"/>
              <a:buNone/>
            </a:pPr>
            <a:endParaRPr lang="en-US" dirty="0">
              <a:solidFill>
                <a:schemeClr val="bg1"/>
              </a:solidFill>
              <a:ea typeface="Calibri" panose="020F0502020204030204"/>
              <a:cs typeface="Times New Roman"/>
            </a:endParaRPr>
          </a:p>
        </p:txBody>
      </p:sp>
      <p:sp>
        <p:nvSpPr>
          <p:cNvPr id="4" name="Slide Number Placeholder 3"/>
          <p:cNvSpPr>
            <a:spLocks noGrp="1"/>
          </p:cNvSpPr>
          <p:nvPr>
            <p:ph type="sldNum" sz="quarter" idx="5"/>
          </p:nvPr>
        </p:nvSpPr>
        <p:spPr/>
        <p:txBody>
          <a:bodyPr/>
          <a:lstStyle/>
          <a:p>
            <a:fld id="{F3615BE2-BB6E-D846-B0CB-BE207E4BB8A8}" type="slidenum">
              <a:rPr lang="en-US" smtClean="0"/>
              <a:t>7</a:t>
            </a:fld>
            <a:endParaRPr lang="en-US"/>
          </a:p>
        </p:txBody>
      </p:sp>
    </p:spTree>
    <p:extLst>
      <p:ext uri="{BB962C8B-B14F-4D97-AF65-F5344CB8AC3E}">
        <p14:creationId xmlns:p14="http://schemas.microsoft.com/office/powerpoint/2010/main" val="393370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8</a:t>
            </a:fld>
            <a:endParaRPr lang="en-US"/>
          </a:p>
        </p:txBody>
      </p:sp>
    </p:spTree>
    <p:extLst>
      <p:ext uri="{BB962C8B-B14F-4D97-AF65-F5344CB8AC3E}">
        <p14:creationId xmlns:p14="http://schemas.microsoft.com/office/powerpoint/2010/main" val="296565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9</a:t>
            </a:fld>
            <a:endParaRPr lang="en-US"/>
          </a:p>
        </p:txBody>
      </p:sp>
    </p:spTree>
    <p:extLst>
      <p:ext uri="{BB962C8B-B14F-4D97-AF65-F5344CB8AC3E}">
        <p14:creationId xmlns:p14="http://schemas.microsoft.com/office/powerpoint/2010/main" val="165731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5456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24699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258641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32777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797535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25834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89451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74143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088352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1161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313095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07645917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84511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701932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7480925"/>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1204594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7253390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2244264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6120942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24597785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388934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283648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4997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8447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7/27/2023</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7/27/2023</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5857236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688" r:id="rId4"/>
    <p:sldLayoutId id="2147483689" r:id="rId5"/>
    <p:sldLayoutId id="2147483690" r:id="rId6"/>
    <p:sldLayoutId id="2147483691" r:id="rId7"/>
    <p:sldLayoutId id="2147483692" r:id="rId8"/>
    <p:sldLayoutId id="2147483693" r:id="rId9"/>
    <p:sldLayoutId id="2147483694" r:id="rId10"/>
    <p:sldLayoutId id="2147483734"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67" r:id="rId24"/>
    <p:sldLayoutId id="2147483855" r:id="rId25"/>
    <p:sldLayoutId id="2147483831" r:id="rId26"/>
    <p:sldLayoutId id="2147483819" r:id="rId27"/>
    <p:sldLayoutId id="2147483795" r:id="rId28"/>
    <p:sldLayoutId id="2147483783" r:id="rId29"/>
    <p:sldLayoutId id="2147483695" r:id="rId30"/>
    <p:sldLayoutId id="2147483709" r:id="rId3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5.png"/><Relationship Id="rId7" Type="http://schemas.openxmlformats.org/officeDocument/2006/relationships/image" Target="../media/image60.sv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59.png"/><Relationship Id="rId11" Type="http://schemas.openxmlformats.org/officeDocument/2006/relationships/image" Target="../media/image28.png"/><Relationship Id="rId5" Type="http://schemas.openxmlformats.org/officeDocument/2006/relationships/image" Target="../media/image58.svg"/><Relationship Id="rId10" Type="http://schemas.openxmlformats.org/officeDocument/2006/relationships/image" Target="../media/image29.png"/><Relationship Id="rId4" Type="http://schemas.openxmlformats.org/officeDocument/2006/relationships/image" Target="../media/image57.png"/><Relationship Id="rId9"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thevab.com/vab-happenings/state-of-tv-measurement-2023?utm_source=insights&amp;utm_medium=presentation&amp;utm_campaign=wtdw-wnim" TargetMode="External"/><Relationship Id="rId5" Type="http://schemas.openxmlformats.org/officeDocument/2006/relationships/image" Target="../media/image15.png"/><Relationship Id="rId4" Type="http://schemas.openxmlformats.org/officeDocument/2006/relationships/hyperlink" Target="https://thevab.com/team-boar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thevab.com/" TargetMode="External"/><Relationship Id="rId13" Type="http://schemas.openxmlformats.org/officeDocument/2006/relationships/image" Target="../media/image15.png"/><Relationship Id="rId18" Type="http://schemas.openxmlformats.org/officeDocument/2006/relationships/image" Target="../media/image76.png"/><Relationship Id="rId3" Type="http://schemas.openxmlformats.org/officeDocument/2006/relationships/hyperlink" Target="https://thevab.com/insight/wtdw-outcomes" TargetMode="External"/><Relationship Id="rId7" Type="http://schemas.openxmlformats.org/officeDocument/2006/relationships/image" Target="../media/image68.png"/><Relationship Id="rId12" Type="http://schemas.openxmlformats.org/officeDocument/2006/relationships/hyperlink" Target="https://thevab.com/insight/25-ways-tv-grows-brands" TargetMode="External"/><Relationship Id="rId17" Type="http://schemas.openxmlformats.org/officeDocument/2006/relationships/hyperlink" Target="https://thevab.com/insight/wtdw-identity" TargetMode="External"/><Relationship Id="rId2" Type="http://schemas.openxmlformats.org/officeDocument/2006/relationships/notesSlide" Target="../notesSlides/notesSlide13.xml"/><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3.jpeg"/><Relationship Id="rId5" Type="http://schemas.openxmlformats.org/officeDocument/2006/relationships/hyperlink" Target="https://thevab.com/insight/wtdw-engagement" TargetMode="External"/><Relationship Id="rId15" Type="http://schemas.openxmlformats.org/officeDocument/2006/relationships/image" Target="../media/image74.png"/><Relationship Id="rId10" Type="http://schemas.openxmlformats.org/officeDocument/2006/relationships/image" Target="../media/image72.png"/><Relationship Id="rId4" Type="http://schemas.openxmlformats.org/officeDocument/2006/relationships/image" Target="../media/image70.png"/><Relationship Id="rId9" Type="http://schemas.openxmlformats.org/officeDocument/2006/relationships/hyperlink" Target="https://thevab.com/insight/simplifying-common-video-measurement-terminology" TargetMode="External"/><Relationship Id="rId14" Type="http://schemas.openxmlformats.org/officeDocument/2006/relationships/hyperlink" Target="https://thevab.com/insight/wtdw-viewership-data-collec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hyperlink" Target="https://thevab.com/insight/wtdw-engagement" TargetMode="External"/><Relationship Id="rId3" Type="http://schemas.openxmlformats.org/officeDocument/2006/relationships/image" Target="../media/image13.jpeg"/><Relationship Id="rId7" Type="http://schemas.openxmlformats.org/officeDocument/2006/relationships/hyperlink" Target="https://thevab.com/insight/wtdw-identity" TargetMode="External"/><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hyperlink" Target="https://thevab.com/insight/wtdw-viewership-data-collection"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thevab.com/insight/wtdw-outcom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2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5.pn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45.png"/><Relationship Id="rId1" Type="http://schemas.openxmlformats.org/officeDocument/2006/relationships/slideLayout" Target="../slideLayouts/slideLayout3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29.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olorful circular pattern with dots&#10;&#10;Description automatically generated">
            <a:extLst>
              <a:ext uri="{FF2B5EF4-FFF2-40B4-BE49-F238E27FC236}">
                <a16:creationId xmlns:a16="http://schemas.microsoft.com/office/drawing/2014/main" id="{7D69C2D0-2A85-3D70-CF96-96AA475F4C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6" name="Graphic 5">
            <a:extLst>
              <a:ext uri="{FF2B5EF4-FFF2-40B4-BE49-F238E27FC236}">
                <a16:creationId xmlns:a16="http://schemas.microsoft.com/office/drawing/2014/main" id="{A1E83233-F738-492E-A010-C56E805C77DF}"/>
              </a:ext>
            </a:extLst>
          </p:cNvPr>
          <p:cNvPicPr>
            <a:picLocks noChangeAspect="1"/>
          </p:cNvPicPr>
          <p:nvPr/>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47688" t="55828" r="8703" b="13044"/>
          <a:stretch/>
        </p:blipFill>
        <p:spPr>
          <a:xfrm>
            <a:off x="0" y="338118"/>
            <a:ext cx="9875520" cy="6519882"/>
          </a:xfrm>
          <a:prstGeom prst="rect">
            <a:avLst/>
          </a:prstGeom>
        </p:spPr>
      </p:pic>
      <p:grpSp>
        <p:nvGrpSpPr>
          <p:cNvPr id="7" name="Group 6">
            <a:extLst>
              <a:ext uri="{FF2B5EF4-FFF2-40B4-BE49-F238E27FC236}">
                <a16:creationId xmlns:a16="http://schemas.microsoft.com/office/drawing/2014/main" id="{23698F84-AC9F-4996-9059-68760160E258}"/>
              </a:ext>
            </a:extLst>
          </p:cNvPr>
          <p:cNvGrpSpPr/>
          <p:nvPr/>
        </p:nvGrpSpPr>
        <p:grpSpPr>
          <a:xfrm>
            <a:off x="379475" y="5720081"/>
            <a:ext cx="2107496" cy="904633"/>
            <a:chOff x="2777007" y="5689600"/>
            <a:chExt cx="2107496" cy="904633"/>
          </a:xfrm>
        </p:grpSpPr>
        <p:pic>
          <p:nvPicPr>
            <p:cNvPr id="8" name="Picture 7" descr="Logo&#10;&#10;Description automatically generated with medium confidence">
              <a:extLst>
                <a:ext uri="{FF2B5EF4-FFF2-40B4-BE49-F238E27FC236}">
                  <a16:creationId xmlns:a16="http://schemas.microsoft.com/office/drawing/2014/main" id="{D8B18117-653F-4785-BDFF-8B4D28489413}"/>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9" name="Group 8">
              <a:extLst>
                <a:ext uri="{FF2B5EF4-FFF2-40B4-BE49-F238E27FC236}">
                  <a16:creationId xmlns:a16="http://schemas.microsoft.com/office/drawing/2014/main" id="{E8B55B6F-F5EC-4849-9A22-4ED34DCB7A2E}"/>
                </a:ext>
              </a:extLst>
            </p:cNvPr>
            <p:cNvGrpSpPr/>
            <p:nvPr userDrawn="1"/>
          </p:nvGrpSpPr>
          <p:grpSpPr>
            <a:xfrm>
              <a:off x="2777007" y="5866153"/>
              <a:ext cx="1179028" cy="522582"/>
              <a:chOff x="2378209" y="5233339"/>
              <a:chExt cx="1179028" cy="522582"/>
            </a:xfrm>
            <a:solidFill>
              <a:schemeClr val="bg2"/>
            </a:solidFill>
          </p:grpSpPr>
          <p:sp>
            <p:nvSpPr>
              <p:cNvPr id="10" name="Freeform: Shape 9">
                <a:extLst>
                  <a:ext uri="{FF2B5EF4-FFF2-40B4-BE49-F238E27FC236}">
                    <a16:creationId xmlns:a16="http://schemas.microsoft.com/office/drawing/2014/main" id="{8861F72C-FAD3-4BEF-90C9-54F849770967}"/>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2EC1ED-F08C-4E34-A5E3-58A4E0D81304}"/>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7D0A23C-1A37-42B1-A85C-A8911B464AA8}"/>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82C2444-E695-4ADC-970D-E0E9C42DF06C}"/>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a:p>
            </p:txBody>
          </p:sp>
        </p:grpSp>
      </p:grpSp>
      <p:sp>
        <p:nvSpPr>
          <p:cNvPr id="17" name="Title 16">
            <a:extLst>
              <a:ext uri="{FF2B5EF4-FFF2-40B4-BE49-F238E27FC236}">
                <a16:creationId xmlns:a16="http://schemas.microsoft.com/office/drawing/2014/main" id="{6781F72F-743F-40A3-B80E-ADB9594EADF1}"/>
              </a:ext>
            </a:extLst>
          </p:cNvPr>
          <p:cNvSpPr>
            <a:spLocks noGrp="1"/>
          </p:cNvSpPr>
          <p:nvPr>
            <p:ph type="title"/>
          </p:nvPr>
        </p:nvSpPr>
        <p:spPr>
          <a:xfrm>
            <a:off x="201116" y="4014407"/>
            <a:ext cx="8152820" cy="1147650"/>
          </a:xfrm>
        </p:spPr>
        <p:txBody>
          <a:bodyPr/>
          <a:lstStyle/>
          <a:p>
            <a:r>
              <a:rPr lang="en-US" sz="4000" b="1" i="1"/>
              <a:t>What’s the Deal with </a:t>
            </a:r>
            <a:br>
              <a:rPr lang="en-US" sz="4000" b="1" i="1"/>
            </a:br>
            <a:r>
              <a:rPr lang="en-US" sz="4000" b="1">
                <a:solidFill>
                  <a:schemeClr val="accent2"/>
                </a:solidFill>
                <a:ea typeface="+mn-ea"/>
                <a:cs typeface="+mn-cs"/>
              </a:rPr>
              <a:t>What’s Next in Measurement?</a:t>
            </a:r>
            <a:endParaRPr lang="en-US" sz="1420" b="1">
              <a:solidFill>
                <a:schemeClr val="accent2"/>
              </a:solidFill>
              <a:ea typeface="+mn-ea"/>
              <a:cs typeface="+mn-cs"/>
            </a:endParaRPr>
          </a:p>
        </p:txBody>
      </p:sp>
      <p:sp>
        <p:nvSpPr>
          <p:cNvPr id="18" name="Text Placeholder 17">
            <a:extLst>
              <a:ext uri="{FF2B5EF4-FFF2-40B4-BE49-F238E27FC236}">
                <a16:creationId xmlns:a16="http://schemas.microsoft.com/office/drawing/2014/main" id="{E292DAC7-18EB-4E2A-9395-147A47BA2E98}"/>
              </a:ext>
            </a:extLst>
          </p:cNvPr>
          <p:cNvSpPr>
            <a:spLocks noGrp="1"/>
          </p:cNvSpPr>
          <p:nvPr>
            <p:ph type="body" sz="quarter" idx="14"/>
          </p:nvPr>
        </p:nvSpPr>
        <p:spPr>
          <a:xfrm>
            <a:off x="250221" y="3360376"/>
            <a:ext cx="1845377" cy="315912"/>
          </a:xfrm>
        </p:spPr>
        <p:txBody>
          <a:bodyPr/>
          <a:lstStyle/>
          <a:p>
            <a:r>
              <a:rPr lang="en-US">
                <a:solidFill>
                  <a:srgbClr val="00BFF2"/>
                </a:solidFill>
              </a:rPr>
              <a:t>August 2023</a:t>
            </a:r>
          </a:p>
        </p:txBody>
      </p:sp>
      <p:cxnSp>
        <p:nvCxnSpPr>
          <p:cNvPr id="4" name="Straight Connector 3">
            <a:extLst>
              <a:ext uri="{FF2B5EF4-FFF2-40B4-BE49-F238E27FC236}">
                <a16:creationId xmlns:a16="http://schemas.microsoft.com/office/drawing/2014/main" id="{1B9CA715-B70F-4FFA-8866-3DEF0935A2A6}"/>
              </a:ext>
            </a:extLst>
          </p:cNvPr>
          <p:cNvCxnSpPr>
            <a:cxnSpLocks/>
          </p:cNvCxnSpPr>
          <p:nvPr/>
        </p:nvCxnSpPr>
        <p:spPr>
          <a:xfrm>
            <a:off x="358238" y="3258376"/>
            <a:ext cx="48387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CC5467C-C89A-25BB-08C3-8ABD573E4F04}"/>
              </a:ext>
            </a:extLst>
          </p:cNvPr>
          <p:cNvPicPr>
            <a:picLocks noChangeAspect="1"/>
          </p:cNvPicPr>
          <p:nvPr/>
        </p:nvPicPr>
        <p:blipFill>
          <a:blip r:embed="rId7"/>
          <a:stretch>
            <a:fillRect/>
          </a:stretch>
        </p:blipFill>
        <p:spPr>
          <a:xfrm>
            <a:off x="72121" y="146645"/>
            <a:ext cx="1787849" cy="463829"/>
          </a:xfrm>
          <a:prstGeom prst="rect">
            <a:avLst/>
          </a:prstGeom>
        </p:spPr>
      </p:pic>
      <p:pic>
        <p:nvPicPr>
          <p:cNvPr id="5" name="Picture 4" descr="Text&#10;&#10;Description automatically generated">
            <a:extLst>
              <a:ext uri="{FF2B5EF4-FFF2-40B4-BE49-F238E27FC236}">
                <a16:creationId xmlns:a16="http://schemas.microsoft.com/office/drawing/2014/main" id="{AB81D0E5-DE45-94F8-E523-B48966C47C4F}"/>
              </a:ext>
            </a:extLst>
          </p:cNvPr>
          <p:cNvPicPr>
            <a:picLocks noChangeAspect="1"/>
          </p:cNvPicPr>
          <p:nvPr/>
        </p:nvPicPr>
        <p:blipFill>
          <a:blip r:embed="rId8"/>
          <a:stretch>
            <a:fillRect/>
          </a:stretch>
        </p:blipFill>
        <p:spPr>
          <a:xfrm>
            <a:off x="2415107" y="5787499"/>
            <a:ext cx="3715183" cy="698093"/>
          </a:xfrm>
          <a:prstGeom prst="rect">
            <a:avLst/>
          </a:prstGeom>
        </p:spPr>
      </p:pic>
    </p:spTree>
    <p:extLst>
      <p:ext uri="{BB962C8B-B14F-4D97-AF65-F5344CB8AC3E}">
        <p14:creationId xmlns:p14="http://schemas.microsoft.com/office/powerpoint/2010/main" val="10730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1535437-D213-1EB2-738F-582B587F8A9C}"/>
              </a:ext>
            </a:extLst>
          </p:cNvPr>
          <p:cNvSpPr/>
          <p:nvPr/>
        </p:nvSpPr>
        <p:spPr>
          <a:xfrm>
            <a:off x="0" y="1647350"/>
            <a:ext cx="12185649" cy="52218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ADCD6B55-3A09-D4E2-1F37-B748C3FAC45F}"/>
              </a:ext>
            </a:extLst>
          </p:cNvPr>
          <p:cNvCxnSpPr>
            <a:cxnSpLocks/>
          </p:cNvCxnSpPr>
          <p:nvPr/>
        </p:nvCxnSpPr>
        <p:spPr>
          <a:xfrm>
            <a:off x="558925" y="138887"/>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F8F8E7-3C99-9B5F-E4EF-C73519C28263}"/>
              </a:ext>
            </a:extLst>
          </p:cNvPr>
          <p:cNvSpPr txBox="1"/>
          <p:nvPr/>
        </p:nvSpPr>
        <p:spPr>
          <a:xfrm>
            <a:off x="51023" y="486151"/>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
        <p:nvSpPr>
          <p:cNvPr id="13" name="Rectangle 12">
            <a:extLst>
              <a:ext uri="{FF2B5EF4-FFF2-40B4-BE49-F238E27FC236}">
                <a16:creationId xmlns:a16="http://schemas.microsoft.com/office/drawing/2014/main" id="{D80D4D3A-ED21-5F6E-8CAD-E31A9581C2FB}"/>
              </a:ext>
            </a:extLst>
          </p:cNvPr>
          <p:cNvSpPr/>
          <p:nvPr/>
        </p:nvSpPr>
        <p:spPr>
          <a:xfrm>
            <a:off x="558925" y="450113"/>
            <a:ext cx="10749774" cy="584775"/>
          </a:xfrm>
          <a:prstGeom prst="rect">
            <a:avLst/>
          </a:prstGeom>
        </p:spPr>
        <p:txBody>
          <a:bodyPr wrap="square" lIns="91440" tIns="45720" rIns="91440" bIns="45720" anchor="t">
            <a:spAutoFit/>
          </a:bodyPr>
          <a:lstStyle/>
          <a:p>
            <a:pPr marR="0" lvl="0">
              <a:spcBef>
                <a:spcPts val="0"/>
              </a:spcBef>
              <a:spcAft>
                <a:spcPts val="0"/>
              </a:spcAft>
              <a:buSzPts val="1000"/>
              <a:tabLst>
                <a:tab pos="457200" algn="l"/>
              </a:tabLst>
            </a:pPr>
            <a:r>
              <a:rPr lang="en-US" sz="3200"/>
              <a:t>How will AI continue to impact measurement?</a:t>
            </a:r>
          </a:p>
        </p:txBody>
      </p:sp>
      <p:pic>
        <p:nvPicPr>
          <p:cNvPr id="2" name="Picture 1">
            <a:extLst>
              <a:ext uri="{FF2B5EF4-FFF2-40B4-BE49-F238E27FC236}">
                <a16:creationId xmlns:a16="http://schemas.microsoft.com/office/drawing/2014/main" id="{311094CF-142E-63A1-A4C3-237CA04CF91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C335E557-FD8C-EFFB-3CFD-635E6386EED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F57FAC50-2B9B-1843-157F-5EF1DF7CA3D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3" name="TextBox 72">
            <a:extLst>
              <a:ext uri="{FF2B5EF4-FFF2-40B4-BE49-F238E27FC236}">
                <a16:creationId xmlns:a16="http://schemas.microsoft.com/office/drawing/2014/main" id="{822B5F90-3737-2531-32FC-CEE7703F45C0}"/>
              </a:ext>
            </a:extLst>
          </p:cNvPr>
          <p:cNvSpPr txBox="1"/>
          <p:nvPr/>
        </p:nvSpPr>
        <p:spPr>
          <a:xfrm>
            <a:off x="1998536" y="2564053"/>
            <a:ext cx="2975947" cy="461665"/>
          </a:xfrm>
          <a:prstGeom prst="rect">
            <a:avLst/>
          </a:prstGeom>
          <a:noFill/>
        </p:spPr>
        <p:txBody>
          <a:bodyPr wrap="square">
            <a:spAutoFit/>
          </a:bodyPr>
          <a:lstStyle/>
          <a:p>
            <a:r>
              <a:rPr lang="en-US" sz="2400" b="1">
                <a:solidFill>
                  <a:schemeClr val="accent1"/>
                </a:solidFill>
              </a:rPr>
              <a:t>Computer Vision</a:t>
            </a:r>
          </a:p>
        </p:txBody>
      </p:sp>
      <p:grpSp>
        <p:nvGrpSpPr>
          <p:cNvPr id="15" name="Group 14">
            <a:extLst>
              <a:ext uri="{FF2B5EF4-FFF2-40B4-BE49-F238E27FC236}">
                <a16:creationId xmlns:a16="http://schemas.microsoft.com/office/drawing/2014/main" id="{2E499F9B-187F-C2BE-E857-54F8B7F5DB5D}"/>
              </a:ext>
            </a:extLst>
          </p:cNvPr>
          <p:cNvGrpSpPr/>
          <p:nvPr/>
        </p:nvGrpSpPr>
        <p:grpSpPr>
          <a:xfrm>
            <a:off x="1065252" y="2377414"/>
            <a:ext cx="788733" cy="834943"/>
            <a:chOff x="6075262" y="1756539"/>
            <a:chExt cx="914400" cy="914400"/>
          </a:xfrm>
        </p:grpSpPr>
        <p:pic>
          <p:nvPicPr>
            <p:cNvPr id="9" name="Graphic 8" descr="Laptop outline">
              <a:extLst>
                <a:ext uri="{FF2B5EF4-FFF2-40B4-BE49-F238E27FC236}">
                  <a16:creationId xmlns:a16="http://schemas.microsoft.com/office/drawing/2014/main" id="{178095DA-2C2B-C511-0E67-451F8E3DAF0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75262" y="1756539"/>
              <a:ext cx="914400" cy="914400"/>
            </a:xfrm>
            <a:prstGeom prst="rect">
              <a:avLst/>
            </a:prstGeom>
          </p:spPr>
        </p:pic>
        <p:pic>
          <p:nvPicPr>
            <p:cNvPr id="14" name="Graphic 13" descr="Eye outline">
              <a:extLst>
                <a:ext uri="{FF2B5EF4-FFF2-40B4-BE49-F238E27FC236}">
                  <a16:creationId xmlns:a16="http://schemas.microsoft.com/office/drawing/2014/main" id="{56E467D9-1E68-5917-5D48-7A4D757FF6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42844" y="1893403"/>
              <a:ext cx="572630" cy="572629"/>
            </a:xfrm>
            <a:prstGeom prst="rect">
              <a:avLst/>
            </a:prstGeom>
          </p:spPr>
        </p:pic>
      </p:grpSp>
      <p:sp>
        <p:nvSpPr>
          <p:cNvPr id="39" name="TextBox 38">
            <a:extLst>
              <a:ext uri="{FF2B5EF4-FFF2-40B4-BE49-F238E27FC236}">
                <a16:creationId xmlns:a16="http://schemas.microsoft.com/office/drawing/2014/main" id="{A5212633-626C-BAB7-D10F-4833476E9922}"/>
              </a:ext>
            </a:extLst>
          </p:cNvPr>
          <p:cNvSpPr txBox="1"/>
          <p:nvPr/>
        </p:nvSpPr>
        <p:spPr>
          <a:xfrm>
            <a:off x="8234978" y="2564053"/>
            <a:ext cx="2406218" cy="461665"/>
          </a:xfrm>
          <a:prstGeom prst="rect">
            <a:avLst/>
          </a:prstGeom>
          <a:noFill/>
        </p:spPr>
        <p:txBody>
          <a:bodyPr wrap="square">
            <a:spAutoFit/>
          </a:bodyPr>
          <a:lstStyle/>
          <a:p>
            <a:r>
              <a:rPr lang="en-US" sz="2400" b="1">
                <a:solidFill>
                  <a:schemeClr val="accent1"/>
                </a:solidFill>
              </a:rPr>
              <a:t>Synthetic Data</a:t>
            </a:r>
          </a:p>
        </p:txBody>
      </p:sp>
      <p:pic>
        <p:nvPicPr>
          <p:cNvPr id="17" name="Graphic 16" descr="Group of people outline">
            <a:extLst>
              <a:ext uri="{FF2B5EF4-FFF2-40B4-BE49-F238E27FC236}">
                <a16:creationId xmlns:a16="http://schemas.microsoft.com/office/drawing/2014/main" id="{050A7B74-79AD-3038-8F7A-B4DFAF85DF8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07739" y="2492907"/>
            <a:ext cx="695263" cy="603956"/>
          </a:xfrm>
          <a:prstGeom prst="rect">
            <a:avLst/>
          </a:prstGeom>
        </p:spPr>
      </p:pic>
      <p:sp>
        <p:nvSpPr>
          <p:cNvPr id="18" name="TextBox 17">
            <a:extLst>
              <a:ext uri="{FF2B5EF4-FFF2-40B4-BE49-F238E27FC236}">
                <a16:creationId xmlns:a16="http://schemas.microsoft.com/office/drawing/2014/main" id="{A80E9A31-69DF-F6E5-7A2A-9C6D420CA404}"/>
              </a:ext>
            </a:extLst>
          </p:cNvPr>
          <p:cNvSpPr txBox="1"/>
          <p:nvPr/>
        </p:nvSpPr>
        <p:spPr>
          <a:xfrm>
            <a:off x="-12701" y="1698711"/>
            <a:ext cx="12198350" cy="369332"/>
          </a:xfrm>
          <a:prstGeom prst="rect">
            <a:avLst/>
          </a:prstGeom>
          <a:noFill/>
        </p:spPr>
        <p:txBody>
          <a:bodyPr wrap="square" rtlCol="0">
            <a:spAutoFit/>
          </a:bodyPr>
          <a:lstStyle/>
          <a:p>
            <a:pPr algn="ctr"/>
            <a:r>
              <a:rPr lang="en-US" u="sng"/>
              <a:t>AI and Machine Learning Technologies Improving Measurement</a:t>
            </a:r>
          </a:p>
        </p:txBody>
      </p:sp>
      <p:cxnSp>
        <p:nvCxnSpPr>
          <p:cNvPr id="16" name="Straight Connector 15">
            <a:extLst>
              <a:ext uri="{FF2B5EF4-FFF2-40B4-BE49-F238E27FC236}">
                <a16:creationId xmlns:a16="http://schemas.microsoft.com/office/drawing/2014/main" id="{8A3FF0B0-6D1D-9046-93E3-4204295CC39B}"/>
              </a:ext>
            </a:extLst>
          </p:cNvPr>
          <p:cNvCxnSpPr>
            <a:cxnSpLocks/>
          </p:cNvCxnSpPr>
          <p:nvPr/>
        </p:nvCxnSpPr>
        <p:spPr>
          <a:xfrm>
            <a:off x="6032879" y="3303384"/>
            <a:ext cx="0" cy="3422641"/>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1D6443A-B0BA-147A-CB4D-0429E8E3214B}"/>
              </a:ext>
            </a:extLst>
          </p:cNvPr>
          <p:cNvSpPr txBox="1"/>
          <p:nvPr/>
        </p:nvSpPr>
        <p:spPr>
          <a:xfrm>
            <a:off x="271356" y="3209217"/>
            <a:ext cx="5563715" cy="3046988"/>
          </a:xfrm>
          <a:prstGeom prst="rect">
            <a:avLst/>
          </a:prstGeom>
          <a:noFill/>
        </p:spPr>
        <p:txBody>
          <a:bodyPr wrap="square" rtlCol="0">
            <a:spAutoFit/>
          </a:bodyPr>
          <a:lstStyle/>
          <a:p>
            <a:r>
              <a:rPr lang="en-US">
                <a:latin typeface="Helvetica Light" panose="020B0403020202020204"/>
              </a:rPr>
              <a:t>A field of AI focused on training computers to interpret, understand, and derive meaningful information from digital images and videos</a:t>
            </a:r>
          </a:p>
          <a:p>
            <a:endParaRPr lang="en-US">
              <a:latin typeface="Helvetica Light" panose="020B0403020202020204"/>
            </a:endParaRPr>
          </a:p>
          <a:p>
            <a:r>
              <a:rPr lang="en-US" sz="1600" u="sng">
                <a:solidFill>
                  <a:srgbClr val="00BFF2"/>
                </a:solidFill>
                <a:latin typeface="Helvetica Light" panose="020B0403020202020204"/>
              </a:rPr>
              <a:t>Example</a:t>
            </a:r>
            <a:br>
              <a:rPr lang="en-US" sz="1600" u="sng">
                <a:solidFill>
                  <a:srgbClr val="00BFF2"/>
                </a:solidFill>
                <a:latin typeface="Helvetica Light" panose="020B0403020202020204"/>
              </a:rPr>
            </a:br>
            <a:endParaRPr lang="en-US" sz="200" u="sng">
              <a:solidFill>
                <a:srgbClr val="00BFF2"/>
              </a:solidFill>
              <a:latin typeface="Helvetica Light" panose="020B0403020202020204"/>
            </a:endParaRPr>
          </a:p>
          <a:p>
            <a:r>
              <a:rPr lang="en-US" sz="1600" b="1">
                <a:latin typeface="Helvetica Light" panose="020B0403020202020204"/>
              </a:rPr>
              <a:t>Screen OCR </a:t>
            </a:r>
            <a:r>
              <a:rPr lang="en-US" sz="1600">
                <a:latin typeface="Helvetica Light" panose="020B0403020202020204"/>
              </a:rPr>
              <a:t>(Optical Character Recognition)</a:t>
            </a:r>
            <a:br>
              <a:rPr lang="en-US">
                <a:latin typeface="Helvetica Light" panose="020B0403020202020204"/>
              </a:rPr>
            </a:br>
            <a:endParaRPr lang="en-US" sz="300">
              <a:latin typeface="Helvetica Light" panose="020B0403020202020204"/>
            </a:endParaRPr>
          </a:p>
          <a:p>
            <a:pPr marL="285750" indent="-285750">
              <a:buFont typeface="Arial" panose="020B0604020202020204" pitchFamily="34" charset="0"/>
              <a:buChar char="•"/>
            </a:pPr>
            <a:r>
              <a:rPr lang="en-US" sz="1600">
                <a:latin typeface="Helvetica Light" panose="020B0403020202020204"/>
              </a:rPr>
              <a:t>A tool used to recognize, capture and translate images and text from a screen</a:t>
            </a:r>
            <a:br>
              <a:rPr lang="en-US" sz="1600">
                <a:latin typeface="Helvetica Light" panose="020B0403020202020204"/>
              </a:rPr>
            </a:br>
            <a:endParaRPr lang="en-US" sz="200">
              <a:latin typeface="Helvetica Light" panose="020B0403020202020204"/>
            </a:endParaRPr>
          </a:p>
          <a:p>
            <a:pPr marL="742950" lvl="1" indent="-285750">
              <a:buFont typeface="Arial" panose="020B0604020202020204" pitchFamily="34" charset="0"/>
              <a:buChar char="•"/>
            </a:pPr>
            <a:r>
              <a:rPr lang="en-US" sz="1400">
                <a:latin typeface="Helvetica Light" panose="020B0403020202020204"/>
              </a:rPr>
              <a:t>Can be used to inform and enhance viewership data by determining what brand names and/or logos are shown on screen</a:t>
            </a:r>
          </a:p>
        </p:txBody>
      </p:sp>
      <p:sp>
        <p:nvSpPr>
          <p:cNvPr id="27" name="TextBox 26">
            <a:extLst>
              <a:ext uri="{FF2B5EF4-FFF2-40B4-BE49-F238E27FC236}">
                <a16:creationId xmlns:a16="http://schemas.microsoft.com/office/drawing/2014/main" id="{DF0EE31D-BFF2-88A0-61E9-4EADD7779108}"/>
              </a:ext>
            </a:extLst>
          </p:cNvPr>
          <p:cNvSpPr txBox="1"/>
          <p:nvPr/>
        </p:nvSpPr>
        <p:spPr>
          <a:xfrm>
            <a:off x="6303443" y="3209217"/>
            <a:ext cx="5731975" cy="2939266"/>
          </a:xfrm>
          <a:prstGeom prst="rect">
            <a:avLst/>
          </a:prstGeom>
          <a:noFill/>
        </p:spPr>
        <p:txBody>
          <a:bodyPr wrap="square" lIns="91440" tIns="45720" rIns="91440" bIns="45720" rtlCol="0" anchor="t">
            <a:spAutoFit/>
          </a:bodyPr>
          <a:lstStyle/>
          <a:p>
            <a:r>
              <a:rPr lang="en-US">
                <a:latin typeface="Helvetica Light" panose="020B0403020202020204"/>
              </a:rPr>
              <a:t>Utilizes known information about a population to train a model to make accurate predictions about others in the population that you don’t have a full set of data for</a:t>
            </a:r>
          </a:p>
          <a:p>
            <a:endParaRPr lang="en-US">
              <a:latin typeface="Helvetica Light" panose="020B0403020202020204"/>
            </a:endParaRPr>
          </a:p>
          <a:p>
            <a:r>
              <a:rPr lang="en-US" sz="1600" u="sng">
                <a:solidFill>
                  <a:srgbClr val="00BFF2"/>
                </a:solidFill>
                <a:latin typeface="Helvetica Light" panose="020B0403020202020204"/>
              </a:rPr>
              <a:t>Example</a:t>
            </a:r>
            <a:br>
              <a:rPr lang="en-US" sz="1600" u="sng">
                <a:latin typeface="Helvetica Light" panose="020B0403020202020204"/>
              </a:rPr>
            </a:br>
            <a:endParaRPr lang="en-US" sz="200" u="sng">
              <a:solidFill>
                <a:srgbClr val="00BFF2"/>
              </a:solidFill>
              <a:latin typeface="Helvetica Light" panose="020B0403020202020204"/>
            </a:endParaRPr>
          </a:p>
          <a:p>
            <a:r>
              <a:rPr lang="en-US" sz="1600" b="1">
                <a:latin typeface="Helvetica Light" panose="020B0403020202020204"/>
              </a:rPr>
              <a:t>VID (Virtual People Identifiers) Models</a:t>
            </a:r>
            <a:br>
              <a:rPr lang="en-US" sz="1600">
                <a:latin typeface="Helvetica Light" panose="020B0403020202020204"/>
              </a:rPr>
            </a:br>
            <a:endParaRPr lang="en-US" sz="200">
              <a:latin typeface="Helvetica Light" panose="020B0403020202020204"/>
            </a:endParaRPr>
          </a:p>
          <a:p>
            <a:pPr marL="285750" indent="-285750">
              <a:buFont typeface="Arial" panose="020B0604020202020204" pitchFamily="34" charset="0"/>
              <a:buChar char="•"/>
            </a:pPr>
            <a:r>
              <a:rPr lang="en-US" sz="1400">
                <a:latin typeface="Helvetica Light" panose="020B0403020202020204"/>
              </a:rPr>
              <a:t>VIDs are synthetic individuals that mimic the general population through the assignment of probabilistic demographics</a:t>
            </a:r>
            <a:br>
              <a:rPr lang="en-US" sz="1400">
                <a:latin typeface="Helvetica Light" panose="020B0403020202020204"/>
              </a:rPr>
            </a:br>
            <a:endParaRPr lang="en-US" sz="200">
              <a:latin typeface="Helvetica Light" panose="020B0403020202020204"/>
            </a:endParaRPr>
          </a:p>
          <a:p>
            <a:pPr marL="285750" indent="-285750">
              <a:buFont typeface="Arial" panose="020B0604020202020204" pitchFamily="34" charset="0"/>
              <a:buChar char="•"/>
            </a:pPr>
            <a:r>
              <a:rPr lang="en-US" sz="1400">
                <a:latin typeface="Helvetica Light" panose="020B0403020202020204"/>
              </a:rPr>
              <a:t>A way to label impression data consistently across all data providers enabling de-duplicated cross platform reach and frequency</a:t>
            </a:r>
            <a:br>
              <a:rPr lang="en-US" sz="1400">
                <a:latin typeface="Helvetica Light" panose="020B0403020202020204"/>
              </a:rPr>
            </a:br>
            <a:endParaRPr lang="en-US" sz="200">
              <a:latin typeface="Helvetica Light" panose="020B0403020202020204"/>
            </a:endParaRPr>
          </a:p>
          <a:p>
            <a:pPr marL="742950" lvl="1" indent="-285750">
              <a:buFont typeface="Arial" panose="020B0604020202020204" pitchFamily="34" charset="0"/>
              <a:buChar char="•"/>
            </a:pPr>
            <a:r>
              <a:rPr lang="en-US" sz="1400">
                <a:latin typeface="Helvetica Light" panose="020B0403020202020204"/>
              </a:rPr>
              <a:t>Can be used to complement and enhance calibration panels</a:t>
            </a:r>
          </a:p>
        </p:txBody>
      </p:sp>
      <p:sp>
        <p:nvSpPr>
          <p:cNvPr id="10" name="Rectangle 9">
            <a:extLst>
              <a:ext uri="{FF2B5EF4-FFF2-40B4-BE49-F238E27FC236}">
                <a16:creationId xmlns:a16="http://schemas.microsoft.com/office/drawing/2014/main" id="{EB9F8E5B-D0D8-C487-E6FA-95147DD71414}"/>
              </a:ext>
            </a:extLst>
          </p:cNvPr>
          <p:cNvSpPr/>
          <p:nvPr/>
        </p:nvSpPr>
        <p:spPr>
          <a:xfrm>
            <a:off x="623075" y="1113903"/>
            <a:ext cx="11211733" cy="523220"/>
          </a:xfrm>
          <a:prstGeom prst="rect">
            <a:avLst/>
          </a:prstGeom>
        </p:spPr>
        <p:txBody>
          <a:bodyPr wrap="square" lIns="91440" tIns="45720" rIns="91440" bIns="45720" anchor="t">
            <a:spAutoFit/>
          </a:bodyPr>
          <a:lstStyle/>
          <a:p>
            <a:pPr marL="285750" indent="-285750">
              <a:buBlip>
                <a:blip r:embed="rId10"/>
              </a:buBlip>
              <a:defRPr/>
            </a:pPr>
            <a:r>
              <a:rPr lang="en-US" sz="1400"/>
              <a:t>Adoption of artificial intelligence (AI) and machine learning (ML) will continue exponentially as their ability to unlock and power new measurement capabilities expands</a:t>
            </a:r>
          </a:p>
        </p:txBody>
      </p:sp>
      <p:pic>
        <p:nvPicPr>
          <p:cNvPr id="6" name="Picture 7" descr="A yellow star with blue text&#10;&#10;Description automatically generated">
            <a:extLst>
              <a:ext uri="{FF2B5EF4-FFF2-40B4-BE49-F238E27FC236}">
                <a16:creationId xmlns:a16="http://schemas.microsoft.com/office/drawing/2014/main" id="{04271386-7109-A692-21CA-E9DCD2CE1A32}"/>
              </a:ext>
            </a:extLst>
          </p:cNvPr>
          <p:cNvPicPr>
            <a:picLocks noChangeAspect="1"/>
          </p:cNvPicPr>
          <p:nvPr/>
        </p:nvPicPr>
        <p:blipFill>
          <a:blip r:embed="rId11"/>
          <a:stretch>
            <a:fillRect/>
          </a:stretch>
        </p:blipFill>
        <p:spPr>
          <a:xfrm>
            <a:off x="10560050" y="-907"/>
            <a:ext cx="1612900" cy="1392464"/>
          </a:xfrm>
          <a:prstGeom prst="rect">
            <a:avLst/>
          </a:prstGeom>
        </p:spPr>
      </p:pic>
    </p:spTree>
    <p:extLst>
      <p:ext uri="{BB962C8B-B14F-4D97-AF65-F5344CB8AC3E}">
        <p14:creationId xmlns:p14="http://schemas.microsoft.com/office/powerpoint/2010/main" val="397116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75355A-045E-4AA1-9711-3B199BD99F03}"/>
              </a:ext>
            </a:extLst>
          </p:cNvPr>
          <p:cNvSpPr/>
          <p:nvPr/>
        </p:nvSpPr>
        <p:spPr>
          <a:xfrm>
            <a:off x="1" y="1687284"/>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51520" y="391163"/>
            <a:ext cx="1170495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Best Practices to Prepare for What’s Next in Measurement</a:t>
            </a:r>
          </a:p>
        </p:txBody>
      </p:sp>
      <p:sp>
        <p:nvSpPr>
          <p:cNvPr id="2" name="Rectangle 1">
            <a:extLst>
              <a:ext uri="{FF2B5EF4-FFF2-40B4-BE49-F238E27FC236}">
                <a16:creationId xmlns:a16="http://schemas.microsoft.com/office/drawing/2014/main" id="{892812D1-C2E7-6145-8C2A-95A25EFCD80C}"/>
              </a:ext>
            </a:extLst>
          </p:cNvPr>
          <p:cNvSpPr/>
          <p:nvPr/>
        </p:nvSpPr>
        <p:spPr>
          <a:xfrm>
            <a:off x="126785" y="3333833"/>
            <a:ext cx="2917050" cy="227131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11A2BD2-28EE-844C-ABD0-1BBA2351FC49}"/>
              </a:ext>
            </a:extLst>
          </p:cNvPr>
          <p:cNvSpPr/>
          <p:nvPr/>
        </p:nvSpPr>
        <p:spPr>
          <a:xfrm>
            <a:off x="3226205" y="3326519"/>
            <a:ext cx="2823185" cy="228594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4CC8CE6-CBBB-9148-9480-ABF797D19659}"/>
              </a:ext>
            </a:extLst>
          </p:cNvPr>
          <p:cNvSpPr/>
          <p:nvPr/>
        </p:nvSpPr>
        <p:spPr>
          <a:xfrm>
            <a:off x="3226117" y="3807770"/>
            <a:ext cx="2797083" cy="1077218"/>
          </a:xfrm>
          <a:prstGeom prst="rect">
            <a:avLst/>
          </a:prstGeom>
        </p:spPr>
        <p:txBody>
          <a:bodyPr wrap="square" lIns="91440" tIns="45720" rIns="91440" bIns="45720" anchor="t">
            <a:spAutoFit/>
          </a:bodyPr>
          <a:lstStyle/>
          <a:p>
            <a:pPr algn="ctr">
              <a:defRPr/>
            </a:pPr>
            <a:r>
              <a:rPr lang="en-US" sz="1600" b="1">
                <a:solidFill>
                  <a:schemeClr val="bg1"/>
                </a:solidFill>
                <a:latin typeface="Helvetica"/>
              </a:rPr>
              <a:t>Integrate innovative ad formats into your campaign to drive engagement</a:t>
            </a:r>
            <a:endParaRPr lang="en-US">
              <a:solidFill>
                <a:schemeClr val="bg1"/>
              </a:solidFill>
            </a:endParaRPr>
          </a:p>
        </p:txBody>
      </p:sp>
      <p:sp>
        <p:nvSpPr>
          <p:cNvPr id="29" name="Rectangle 28">
            <a:extLst>
              <a:ext uri="{FF2B5EF4-FFF2-40B4-BE49-F238E27FC236}">
                <a16:creationId xmlns:a16="http://schemas.microsoft.com/office/drawing/2014/main" id="{BE7A67A6-9B9E-EC45-BEF3-59FAC4400EEB}"/>
              </a:ext>
            </a:extLst>
          </p:cNvPr>
          <p:cNvSpPr/>
          <p:nvPr/>
        </p:nvSpPr>
        <p:spPr>
          <a:xfrm>
            <a:off x="6231672" y="3324415"/>
            <a:ext cx="2823185" cy="2290148"/>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1AF966E-5A86-E944-B039-CE9D7B0774B6}"/>
              </a:ext>
            </a:extLst>
          </p:cNvPr>
          <p:cNvSpPr/>
          <p:nvPr/>
        </p:nvSpPr>
        <p:spPr>
          <a:xfrm>
            <a:off x="351520" y="3807770"/>
            <a:ext cx="2551700" cy="1077218"/>
          </a:xfrm>
          <a:prstGeom prst="rect">
            <a:avLst/>
          </a:prstGeom>
        </p:spPr>
        <p:txBody>
          <a:bodyPr wrap="square" lIns="91440" tIns="45720" rIns="91440" bIns="45720" anchor="t">
            <a:spAutoFit/>
          </a:bodyPr>
          <a:lstStyle/>
          <a:p>
            <a:pPr algn="ctr"/>
            <a:r>
              <a:rPr lang="en-US" sz="1600" b="1">
                <a:solidFill>
                  <a:schemeClr val="bg1"/>
                </a:solidFill>
                <a:latin typeface="Helvetica"/>
              </a:rPr>
              <a:t>Utilize universal identifiers to connect and measure cross platform campaigns </a:t>
            </a:r>
            <a:endParaRPr lang="en-US">
              <a:solidFill>
                <a:schemeClr val="bg1"/>
              </a:solidFill>
            </a:endParaRPr>
          </a:p>
        </p:txBody>
      </p:sp>
      <p:sp>
        <p:nvSpPr>
          <p:cNvPr id="3" name="Rectangle 2">
            <a:extLst>
              <a:ext uri="{FF2B5EF4-FFF2-40B4-BE49-F238E27FC236}">
                <a16:creationId xmlns:a16="http://schemas.microsoft.com/office/drawing/2014/main" id="{5A89DA6F-6C53-4CA9-8C79-2F5032B2325F}"/>
              </a:ext>
            </a:extLst>
          </p:cNvPr>
          <p:cNvSpPr/>
          <p:nvPr/>
        </p:nvSpPr>
        <p:spPr>
          <a:xfrm>
            <a:off x="9263326" y="3324415"/>
            <a:ext cx="2823185" cy="2290148"/>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C7F04D2-8726-4568-A0A9-AEEBCCFB1D77}"/>
              </a:ext>
            </a:extLst>
          </p:cNvPr>
          <p:cNvSpPr/>
          <p:nvPr/>
        </p:nvSpPr>
        <p:spPr>
          <a:xfrm>
            <a:off x="9282967" y="3807770"/>
            <a:ext cx="2728080" cy="1077218"/>
          </a:xfrm>
          <a:prstGeom prst="rect">
            <a:avLst/>
          </a:prstGeom>
        </p:spPr>
        <p:txBody>
          <a:bodyPr wrap="square" lIns="91440" tIns="45720" rIns="91440" bIns="45720" anchor="t">
            <a:spAutoFit/>
          </a:bodyPr>
          <a:lstStyle/>
          <a:p>
            <a:pPr algn="ctr">
              <a:defRPr/>
            </a:pPr>
            <a:r>
              <a:rPr lang="en-US" sz="1600" b="1" dirty="0">
                <a:solidFill>
                  <a:schemeClr val="bg1"/>
                </a:solidFill>
                <a:latin typeface="Helvetica"/>
              </a:rPr>
              <a:t>Partner with measurement providers that are leveraging cutting edge technologies</a:t>
            </a:r>
          </a:p>
        </p:txBody>
      </p:sp>
      <p:pic>
        <p:nvPicPr>
          <p:cNvPr id="20" name="Picture 19">
            <a:extLst>
              <a:ext uri="{FF2B5EF4-FFF2-40B4-BE49-F238E27FC236}">
                <a16:creationId xmlns:a16="http://schemas.microsoft.com/office/drawing/2014/main" id="{6FBA7D1B-8BA0-8A43-A132-D4FB2E5A2B14}"/>
              </a:ext>
            </a:extLst>
          </p:cNvPr>
          <p:cNvPicPr>
            <a:picLocks noChangeAspect="1"/>
          </p:cNvPicPr>
          <p:nvPr/>
        </p:nvPicPr>
        <p:blipFill>
          <a:blip r:embed="rId3" cstate="hq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9805802" y="0"/>
            <a:ext cx="2379847" cy="1385571"/>
          </a:xfrm>
          <a:prstGeom prst="rect">
            <a:avLst/>
          </a:prstGeom>
          <a:solidFill>
            <a:schemeClr val="bg1"/>
          </a:solidFill>
        </p:spPr>
      </p:pic>
      <p:pic>
        <p:nvPicPr>
          <p:cNvPr id="5" name="Picture 4">
            <a:extLst>
              <a:ext uri="{FF2B5EF4-FFF2-40B4-BE49-F238E27FC236}">
                <a16:creationId xmlns:a16="http://schemas.microsoft.com/office/drawing/2014/main" id="{401BAA9A-CE04-7015-44D0-9A1D75217E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5875464C-F307-E4C9-73AC-8CD21F8D888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14E9EC1B-FA56-5939-03CE-66C604D8A8F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Rectangle 15">
            <a:extLst>
              <a:ext uri="{FF2B5EF4-FFF2-40B4-BE49-F238E27FC236}">
                <a16:creationId xmlns:a16="http://schemas.microsoft.com/office/drawing/2014/main" id="{C1E10778-176F-93B0-FA92-7D6C3DBDDFB5}"/>
              </a:ext>
            </a:extLst>
          </p:cNvPr>
          <p:cNvSpPr/>
          <p:nvPr/>
        </p:nvSpPr>
        <p:spPr>
          <a:xfrm>
            <a:off x="6244720" y="3807770"/>
            <a:ext cx="2797086" cy="107721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schemeClr val="bg1"/>
                </a:solidFill>
                <a:latin typeface="Helvetica"/>
                <a:cs typeface="Helvetica"/>
              </a:rPr>
              <a:t>Leverage advancements</a:t>
            </a:r>
            <a:br>
              <a:rPr lang="en-US" sz="1600" b="1" dirty="0">
                <a:solidFill>
                  <a:schemeClr val="bg1"/>
                </a:solidFill>
                <a:latin typeface="Helvetica"/>
                <a:cs typeface="Helvetica"/>
              </a:rPr>
            </a:br>
            <a:r>
              <a:rPr lang="en-US" sz="1600" b="1" dirty="0">
                <a:solidFill>
                  <a:schemeClr val="bg1"/>
                </a:solidFill>
                <a:latin typeface="Helvetica"/>
                <a:cs typeface="Helvetica"/>
              </a:rPr>
              <a:t>in metadata to refine your optimization strategies</a:t>
            </a:r>
          </a:p>
        </p:txBody>
      </p:sp>
      <p:pic>
        <p:nvPicPr>
          <p:cNvPr id="14" name="Picture 13" descr="A close-up of hands holding a puzzle piece&#10;&#10;Description automatically generated">
            <a:extLst>
              <a:ext uri="{FF2B5EF4-FFF2-40B4-BE49-F238E27FC236}">
                <a16:creationId xmlns:a16="http://schemas.microsoft.com/office/drawing/2014/main" id="{AE739CB0-C28B-E984-1281-8CF248F3E7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11924" y="2200367"/>
            <a:ext cx="925987" cy="925987"/>
          </a:xfrm>
          <a:prstGeom prst="rect">
            <a:avLst/>
          </a:prstGeom>
        </p:spPr>
      </p:pic>
      <p:pic>
        <p:nvPicPr>
          <p:cNvPr id="17" name="Picture 16" descr="A blue and pink circular object with a black background&#10;&#10;Description automatically generated">
            <a:extLst>
              <a:ext uri="{FF2B5EF4-FFF2-40B4-BE49-F238E27FC236}">
                <a16:creationId xmlns:a16="http://schemas.microsoft.com/office/drawing/2014/main" id="{1C7CF60D-87C5-E84F-ADDD-46F36A3F067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80269" y="2200367"/>
            <a:ext cx="925987" cy="925987"/>
          </a:xfrm>
          <a:prstGeom prst="rect">
            <a:avLst/>
          </a:prstGeom>
        </p:spPr>
      </p:pic>
      <p:pic>
        <p:nvPicPr>
          <p:cNvPr id="21" name="Picture 20" descr="A light bulb with a circuit board and squares&#10;&#10;Description automatically generated">
            <a:extLst>
              <a:ext uri="{FF2B5EF4-FFF2-40B4-BE49-F238E27FC236}">
                <a16:creationId xmlns:a16="http://schemas.microsoft.com/office/drawing/2014/main" id="{800698AC-2D89-5398-5748-661555DCF4F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74803" y="2200367"/>
            <a:ext cx="925987" cy="925987"/>
          </a:xfrm>
          <a:prstGeom prst="rect">
            <a:avLst/>
          </a:prstGeom>
        </p:spPr>
      </p:pic>
      <p:pic>
        <p:nvPicPr>
          <p:cNvPr id="24" name="Picture 23" descr="A magnifying glass with gears and squares&#10;&#10;Description automatically generated">
            <a:extLst>
              <a:ext uri="{FF2B5EF4-FFF2-40B4-BE49-F238E27FC236}">
                <a16:creationId xmlns:a16="http://schemas.microsoft.com/office/drawing/2014/main" id="{84D5E87C-5ED0-9969-C9A2-992A2E6E78A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29768" y="2200367"/>
            <a:ext cx="925987" cy="925987"/>
          </a:xfrm>
          <a:prstGeom prst="rect">
            <a:avLst/>
          </a:prstGeom>
        </p:spPr>
      </p:pic>
    </p:spTree>
    <p:extLst>
      <p:ext uri="{BB962C8B-B14F-4D97-AF65-F5344CB8AC3E}">
        <p14:creationId xmlns:p14="http://schemas.microsoft.com/office/powerpoint/2010/main" val="309415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42320" y="0"/>
            <a:ext cx="1249679" cy="727685"/>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188364"/>
            <a:ext cx="5785700"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insights and takeaways? Register for </a:t>
            </a:r>
            <a:r>
              <a:rPr lang="en-US" sz="2000" b="1">
                <a:solidFill>
                  <a:srgbClr val="ED3C8D"/>
                </a:solidFill>
                <a:latin typeface="Helvetica" pitchFamily="2" charset="0"/>
              </a:rPr>
              <a:t>VAB’s State of TV Measurement 2023 Series</a:t>
            </a:r>
          </a:p>
        </p:txBody>
      </p:sp>
      <p:sp>
        <p:nvSpPr>
          <p:cNvPr id="13" name="Rectangle 12">
            <a:extLst>
              <a:ext uri="{FF2B5EF4-FFF2-40B4-BE49-F238E27FC236}">
                <a16:creationId xmlns:a16="http://schemas.microsoft.com/office/drawing/2014/main" id="{23937B30-F10B-9781-30A1-3A386C6080A2}"/>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14" name="Group 13">
            <a:extLst>
              <a:ext uri="{FF2B5EF4-FFF2-40B4-BE49-F238E27FC236}">
                <a16:creationId xmlns:a16="http://schemas.microsoft.com/office/drawing/2014/main" id="{CB65636D-D976-2837-E032-7399269EB84F}"/>
              </a:ext>
            </a:extLst>
          </p:cNvPr>
          <p:cNvGrpSpPr/>
          <p:nvPr/>
        </p:nvGrpSpPr>
        <p:grpSpPr>
          <a:xfrm>
            <a:off x="2531137" y="714984"/>
            <a:ext cx="1880099" cy="744993"/>
            <a:chOff x="198561" y="542425"/>
            <a:chExt cx="1453627" cy="744993"/>
          </a:xfrm>
        </p:grpSpPr>
        <p:sp>
          <p:nvSpPr>
            <p:cNvPr id="15" name="TextBox 14">
              <a:extLst>
                <a:ext uri="{FF2B5EF4-FFF2-40B4-BE49-F238E27FC236}">
                  <a16:creationId xmlns:a16="http://schemas.microsoft.com/office/drawing/2014/main" id="{72F2C7D8-82B4-0CE7-E26E-F044D1AB7A44}"/>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6" name="TextBox 15">
              <a:extLst>
                <a:ext uri="{FF2B5EF4-FFF2-40B4-BE49-F238E27FC236}">
                  <a16:creationId xmlns:a16="http://schemas.microsoft.com/office/drawing/2014/main" id="{DFC71276-026E-1776-F03E-84DA77B9E4A3}"/>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R</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eedK@thevab.com</a:t>
              </a:r>
            </a:p>
          </p:txBody>
        </p:sp>
      </p:grpSp>
      <p:grpSp>
        <p:nvGrpSpPr>
          <p:cNvPr id="18" name="Group 17">
            <a:extLst>
              <a:ext uri="{FF2B5EF4-FFF2-40B4-BE49-F238E27FC236}">
                <a16:creationId xmlns:a16="http://schemas.microsoft.com/office/drawing/2014/main" id="{8D8BEC21-24DC-537C-D9D8-BCD34BC615A6}"/>
              </a:ext>
            </a:extLst>
          </p:cNvPr>
          <p:cNvGrpSpPr/>
          <p:nvPr/>
        </p:nvGrpSpPr>
        <p:grpSpPr>
          <a:xfrm>
            <a:off x="196733" y="721481"/>
            <a:ext cx="2433585" cy="744993"/>
            <a:chOff x="2529807" y="542425"/>
            <a:chExt cx="1962494" cy="744993"/>
          </a:xfrm>
        </p:grpSpPr>
        <p:sp>
          <p:nvSpPr>
            <p:cNvPr id="19" name="TextBox 18">
              <a:hlinkClick r:id="rId4"/>
              <a:extLst>
                <a:ext uri="{FF2B5EF4-FFF2-40B4-BE49-F238E27FC236}">
                  <a16:creationId xmlns:a16="http://schemas.microsoft.com/office/drawing/2014/main" id="{1318FC0A-2D0B-B074-AF33-81AC4F726329}"/>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Benjamin Vandegrift</a:t>
              </a:r>
            </a:p>
          </p:txBody>
        </p:sp>
        <p:sp>
          <p:nvSpPr>
            <p:cNvPr id="20" name="TextBox 19">
              <a:extLst>
                <a:ext uri="{FF2B5EF4-FFF2-40B4-BE49-F238E27FC236}">
                  <a16:creationId xmlns:a16="http://schemas.microsoft.com/office/drawing/2014/main" id="{BB6FE27C-452C-48CA-D46A-B1B06B65268A}"/>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Measurement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BenjaminV@thevab.com</a:t>
              </a:r>
            </a:p>
          </p:txBody>
        </p:sp>
      </p:grpSp>
      <p:pic>
        <p:nvPicPr>
          <p:cNvPr id="3" name="Picture 2">
            <a:extLst>
              <a:ext uri="{FF2B5EF4-FFF2-40B4-BE49-F238E27FC236}">
                <a16:creationId xmlns:a16="http://schemas.microsoft.com/office/drawing/2014/main" id="{7D46530D-96D2-B410-E4E9-EFE70749A18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7B708B8F-5AFF-444B-2A29-905E7E2FCE6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983DC17F-48BD-1982-C4CC-D8B22D0D317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8" name="Picture 10" descr="A blue and white rectangular background with white text&#10;&#10;Description automatically generated">
            <a:hlinkClick r:id="rId6"/>
            <a:extLst>
              <a:ext uri="{FF2B5EF4-FFF2-40B4-BE49-F238E27FC236}">
                <a16:creationId xmlns:a16="http://schemas.microsoft.com/office/drawing/2014/main" id="{851433AC-C40A-F755-8743-EA20B9F71525}"/>
              </a:ext>
            </a:extLst>
          </p:cNvPr>
          <p:cNvPicPr>
            <a:picLocks noChangeAspect="1"/>
          </p:cNvPicPr>
          <p:nvPr/>
        </p:nvPicPr>
        <p:blipFill>
          <a:blip r:embed="rId7"/>
          <a:stretch>
            <a:fillRect/>
          </a:stretch>
        </p:blipFill>
        <p:spPr>
          <a:xfrm>
            <a:off x="6694888" y="730232"/>
            <a:ext cx="4982165" cy="4953942"/>
          </a:xfrm>
          <a:prstGeom prst="rect">
            <a:avLst/>
          </a:prstGeom>
        </p:spPr>
      </p:pic>
      <p:sp>
        <p:nvSpPr>
          <p:cNvPr id="6" name="TextBox 5">
            <a:extLst>
              <a:ext uri="{FF2B5EF4-FFF2-40B4-BE49-F238E27FC236}">
                <a16:creationId xmlns:a16="http://schemas.microsoft.com/office/drawing/2014/main" id="{49BD728A-24F7-E7DC-4647-746395DB03D2}"/>
              </a:ext>
            </a:extLst>
          </p:cNvPr>
          <p:cNvSpPr txBox="1"/>
          <p:nvPr/>
        </p:nvSpPr>
        <p:spPr>
          <a:xfrm>
            <a:off x="6039990" y="5740399"/>
            <a:ext cx="628617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ED3C8D"/>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CLICK HERE TO REGISTER</a:t>
            </a:r>
          </a:p>
          <a:p>
            <a:pPr algn="ctr"/>
            <a:endParaRPr lang="en-US" sz="2800" dirty="0">
              <a:solidFill>
                <a:srgbClr val="ED3C8D"/>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3849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hlinkClick r:id="rId3"/>
            <a:extLst>
              <a:ext uri="{FF2B5EF4-FFF2-40B4-BE49-F238E27FC236}">
                <a16:creationId xmlns:a16="http://schemas.microsoft.com/office/drawing/2014/main" id="{1112CAE0-77BF-1C9A-895D-7D8D5170BF0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89782" y="643192"/>
            <a:ext cx="2311125" cy="1293618"/>
          </a:xfrm>
          <a:prstGeom prst="rect">
            <a:avLst/>
          </a:prstGeom>
          <a:ln w="38100">
            <a:solidFill>
              <a:srgbClr val="ED3C8D"/>
            </a:solidFill>
          </a:ln>
        </p:spPr>
      </p:pic>
      <p:pic>
        <p:nvPicPr>
          <p:cNvPr id="21" name="Picture 20">
            <a:hlinkClick r:id="rId5"/>
            <a:extLst>
              <a:ext uri="{FF2B5EF4-FFF2-40B4-BE49-F238E27FC236}">
                <a16:creationId xmlns:a16="http://schemas.microsoft.com/office/drawing/2014/main" id="{0C79B812-ED86-F2AE-8CC6-F4DBDF0758A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541518" y="2623792"/>
            <a:ext cx="2311125" cy="1303894"/>
          </a:xfrm>
          <a:prstGeom prst="rect">
            <a:avLst/>
          </a:prstGeom>
          <a:ln w="38100">
            <a:solidFill>
              <a:srgbClr val="ED3C8D"/>
            </a:solidFill>
          </a:ln>
        </p:spPr>
      </p:pic>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942320" y="0"/>
            <a:ext cx="1249679" cy="727685"/>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188364"/>
            <a:ext cx="57857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305054" y="6007647"/>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chemeClr val="bg1"/>
                </a:solidFill>
                <a:effectLst/>
                <a:uLnTx/>
                <a:uFillTx/>
                <a:latin typeface="Helvetica" pitchFamily="2" charset="0"/>
                <a:ea typeface="+mn-ea"/>
                <a:cs typeface="+mn-cs"/>
              </a:rPr>
              <a:t> </a:t>
            </a: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 name="TextBox 4">
            <a:hlinkClick r:id="rId9"/>
            <a:extLst>
              <a:ext uri="{FF2B5EF4-FFF2-40B4-BE49-F238E27FC236}">
                <a16:creationId xmlns:a16="http://schemas.microsoft.com/office/drawing/2014/main" id="{2CC78D28-3EFF-3EDA-9943-C3D0097A1843}"/>
              </a:ext>
            </a:extLst>
          </p:cNvPr>
          <p:cNvSpPr txBox="1"/>
          <p:nvPr/>
        </p:nvSpPr>
        <p:spPr>
          <a:xfrm>
            <a:off x="9554420" y="5955228"/>
            <a:ext cx="216458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4EBEA4"/>
                </a:solidFill>
                <a:latin typeface="Helvetica" panose="020B0403020202020204" pitchFamily="34" charset="0"/>
              </a:rPr>
              <a:t>Untangling Terminology</a:t>
            </a:r>
            <a:br>
              <a:rPr lang="en-US" sz="1050" b="1">
                <a:solidFill>
                  <a:srgbClr val="4EBEA4"/>
                </a:solidFill>
                <a:latin typeface="Helvetica" panose="020B0403020202020204" pitchFamily="34" charset="0"/>
              </a:rPr>
            </a:br>
            <a:r>
              <a:rPr lang="en-US" sz="1050" b="1">
                <a:solidFill>
                  <a:srgbClr val="4EBEA4"/>
                </a:solidFill>
                <a:latin typeface="Helvetica" panose="020B0403020202020204" pitchFamily="34" charset="0"/>
              </a:rPr>
              <a:t>Within Video Measurement </a:t>
            </a:r>
          </a:p>
        </p:txBody>
      </p:sp>
      <p:pic>
        <p:nvPicPr>
          <p:cNvPr id="8" name="Picture 7">
            <a:hlinkClick r:id="rId9"/>
            <a:extLst>
              <a:ext uri="{FF2B5EF4-FFF2-40B4-BE49-F238E27FC236}">
                <a16:creationId xmlns:a16="http://schemas.microsoft.com/office/drawing/2014/main" id="{6CA6107E-1057-8F72-1A69-0F073317FC4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18281" y="4653283"/>
            <a:ext cx="2236863" cy="1300189"/>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33" name="TextBox 32">
            <a:hlinkClick r:id="rId12"/>
            <a:extLst>
              <a:ext uri="{FF2B5EF4-FFF2-40B4-BE49-F238E27FC236}">
                <a16:creationId xmlns:a16="http://schemas.microsoft.com/office/drawing/2014/main" id="{F2629FEC-26C8-73A5-64B8-5C8D9A876490}"/>
              </a:ext>
            </a:extLst>
          </p:cNvPr>
          <p:cNvSpPr txBox="1"/>
          <p:nvPr/>
        </p:nvSpPr>
        <p:spPr>
          <a:xfrm>
            <a:off x="6412611" y="5944743"/>
            <a:ext cx="2666663"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25 Ways TV Grows Brands</a:t>
            </a:r>
            <a:b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900" i="0" u="none" strike="noStrike" kern="1200" cap="none" spc="0" normalizeH="0" baseline="0" noProof="0">
                <a:ln>
                  <a:noFill/>
                </a:ln>
                <a:solidFill>
                  <a:srgbClr val="1B1464"/>
                </a:solidFill>
                <a:effectLst/>
                <a:uLnTx/>
                <a:uFillTx/>
                <a:latin typeface="Helvetica" pitchFamily="2" charset="0"/>
                <a:ea typeface="+mj-ea"/>
                <a:cs typeface="+mj-cs"/>
              </a:rPr>
              <a:t>Powering Performance Through Full-Funnel Business Outcomes</a:t>
            </a:r>
            <a:endPar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 name="Picture 2">
            <a:extLst>
              <a:ext uri="{FF2B5EF4-FFF2-40B4-BE49-F238E27FC236}">
                <a16:creationId xmlns:a16="http://schemas.microsoft.com/office/drawing/2014/main" id="{7D46530D-96D2-B410-E4E9-EFE70749A18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7B708B8F-5AFF-444B-2A29-905E7E2FCE6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983DC17F-48BD-1982-C4CC-D8B22D0D317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4" name="Picture 23">
            <a:hlinkClick r:id="rId14"/>
            <a:extLst>
              <a:ext uri="{FF2B5EF4-FFF2-40B4-BE49-F238E27FC236}">
                <a16:creationId xmlns:a16="http://schemas.microsoft.com/office/drawing/2014/main" id="{5A157C57-5F2B-8963-EE2E-DFB4D7FDC178}"/>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599328" y="2623792"/>
            <a:ext cx="2294888" cy="1297501"/>
          </a:xfrm>
          <a:prstGeom prst="rect">
            <a:avLst/>
          </a:prstGeom>
          <a:ln w="38100">
            <a:solidFill>
              <a:srgbClr val="ED3C8D"/>
            </a:solidFill>
          </a:ln>
        </p:spPr>
      </p:pic>
      <p:sp>
        <p:nvSpPr>
          <p:cNvPr id="27" name="TextBox 26">
            <a:hlinkClick r:id="rId3"/>
            <a:extLst>
              <a:ext uri="{FF2B5EF4-FFF2-40B4-BE49-F238E27FC236}">
                <a16:creationId xmlns:a16="http://schemas.microsoft.com/office/drawing/2014/main" id="{8ADA6AE3-B8C7-FA95-3D36-115645340120}"/>
              </a:ext>
            </a:extLst>
          </p:cNvPr>
          <p:cNvSpPr txBox="1"/>
          <p:nvPr/>
        </p:nvSpPr>
        <p:spPr>
          <a:xfrm>
            <a:off x="6663650" y="1998409"/>
            <a:ext cx="216458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solidFill>
                  <a:srgbClr val="E84A99"/>
                </a:solidFill>
                <a:latin typeface="Helvetica" panose="020B0403020202020204" pitchFamily="34" charset="0"/>
              </a:rPr>
              <a:t>What’s the Deal With Outcomes?</a:t>
            </a:r>
          </a:p>
        </p:txBody>
      </p:sp>
      <p:sp>
        <p:nvSpPr>
          <p:cNvPr id="28" name="TextBox 27">
            <a:hlinkClick r:id="rId14"/>
            <a:extLst>
              <a:ext uri="{FF2B5EF4-FFF2-40B4-BE49-F238E27FC236}">
                <a16:creationId xmlns:a16="http://schemas.microsoft.com/office/drawing/2014/main" id="{47200EFC-E571-7DC5-184F-094598914DB8}"/>
              </a:ext>
            </a:extLst>
          </p:cNvPr>
          <p:cNvSpPr txBox="1"/>
          <p:nvPr/>
        </p:nvSpPr>
        <p:spPr>
          <a:xfrm>
            <a:off x="6538960" y="3972867"/>
            <a:ext cx="241562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solidFill>
                  <a:srgbClr val="E84A99"/>
                </a:solidFill>
                <a:latin typeface="Helvetica" panose="020B0403020202020204" pitchFamily="34" charset="0"/>
              </a:rPr>
              <a:t>What’s the Deal With Viewership Data Collection?</a:t>
            </a:r>
          </a:p>
        </p:txBody>
      </p:sp>
      <p:sp>
        <p:nvSpPr>
          <p:cNvPr id="9" name="TextBox 8">
            <a:hlinkClick r:id="rId9"/>
            <a:extLst>
              <a:ext uri="{FF2B5EF4-FFF2-40B4-BE49-F238E27FC236}">
                <a16:creationId xmlns:a16="http://schemas.microsoft.com/office/drawing/2014/main" id="{E12E0F5B-C879-DA25-D258-0C2BE7552FBD}"/>
              </a:ext>
            </a:extLst>
          </p:cNvPr>
          <p:cNvSpPr txBox="1"/>
          <p:nvPr/>
        </p:nvSpPr>
        <p:spPr>
          <a:xfrm>
            <a:off x="6517441" y="217923"/>
            <a:ext cx="45107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ED3C8D"/>
                </a:solidFill>
                <a:latin typeface="Helvetica" panose="020B0403020202020204" pitchFamily="34" charset="0"/>
              </a:rPr>
              <a:t>More from the </a:t>
            </a:r>
            <a:r>
              <a:rPr lang="en-US" sz="1400" b="1" i="1">
                <a:solidFill>
                  <a:srgbClr val="ED3C8D"/>
                </a:solidFill>
                <a:latin typeface="Helvetica" panose="020B0403020202020204" pitchFamily="34" charset="0"/>
              </a:rPr>
              <a:t>What’s the Deal With</a:t>
            </a:r>
            <a:r>
              <a:rPr lang="en-US" sz="1400" b="1">
                <a:solidFill>
                  <a:srgbClr val="ED3C8D"/>
                </a:solidFill>
                <a:latin typeface="Helvetica" panose="020B0403020202020204" pitchFamily="34" charset="0"/>
              </a:rPr>
              <a:t>….series</a:t>
            </a:r>
          </a:p>
        </p:txBody>
      </p:sp>
      <p:sp>
        <p:nvSpPr>
          <p:cNvPr id="29" name="TextBox 28">
            <a:hlinkClick r:id="rId14"/>
            <a:extLst>
              <a:ext uri="{FF2B5EF4-FFF2-40B4-BE49-F238E27FC236}">
                <a16:creationId xmlns:a16="http://schemas.microsoft.com/office/drawing/2014/main" id="{E7A838F9-5ADA-275F-6728-908730587A4F}"/>
              </a:ext>
            </a:extLst>
          </p:cNvPr>
          <p:cNvSpPr txBox="1"/>
          <p:nvPr/>
        </p:nvSpPr>
        <p:spPr>
          <a:xfrm>
            <a:off x="9489268" y="3984442"/>
            <a:ext cx="241562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solidFill>
                  <a:srgbClr val="E84A99"/>
                </a:solidFill>
                <a:latin typeface="Helvetica" panose="020B0403020202020204" pitchFamily="34" charset="0"/>
              </a:rPr>
              <a:t>What’s the Deal With Engagement?</a:t>
            </a:r>
          </a:p>
        </p:txBody>
      </p:sp>
      <p:pic>
        <p:nvPicPr>
          <p:cNvPr id="30" name="Picture 29">
            <a:hlinkClick r:id="rId12"/>
            <a:extLst>
              <a:ext uri="{FF2B5EF4-FFF2-40B4-BE49-F238E27FC236}">
                <a16:creationId xmlns:a16="http://schemas.microsoft.com/office/drawing/2014/main" id="{4F37980B-E295-6B53-1D24-AB0A074A9351}"/>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617625" y="4648757"/>
            <a:ext cx="2256635" cy="1271120"/>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6" name="Picture 5">
            <a:hlinkClick r:id="rId17"/>
            <a:extLst>
              <a:ext uri="{FF2B5EF4-FFF2-40B4-BE49-F238E27FC236}">
                <a16:creationId xmlns:a16="http://schemas.microsoft.com/office/drawing/2014/main" id="{C61B7B71-F941-312B-3D6E-D45A2BEE9F62}"/>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9489268" y="644947"/>
            <a:ext cx="2311125" cy="1296617"/>
          </a:xfrm>
          <a:prstGeom prst="rect">
            <a:avLst/>
          </a:prstGeom>
          <a:ln w="38100">
            <a:solidFill>
              <a:srgbClr val="ED3C8D"/>
            </a:solidFill>
          </a:ln>
        </p:spPr>
      </p:pic>
      <p:sp>
        <p:nvSpPr>
          <p:cNvPr id="11" name="TextBox 10">
            <a:hlinkClick r:id="rId17"/>
            <a:extLst>
              <a:ext uri="{FF2B5EF4-FFF2-40B4-BE49-F238E27FC236}">
                <a16:creationId xmlns:a16="http://schemas.microsoft.com/office/drawing/2014/main" id="{BC45EF90-DCA4-75B7-9A8D-3EB787DACDBB}"/>
              </a:ext>
            </a:extLst>
          </p:cNvPr>
          <p:cNvSpPr txBox="1"/>
          <p:nvPr/>
        </p:nvSpPr>
        <p:spPr>
          <a:xfrm>
            <a:off x="9562538" y="1994022"/>
            <a:ext cx="216458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solidFill>
                  <a:srgbClr val="E84A99"/>
                </a:solidFill>
                <a:latin typeface="Helvetica" panose="020B0403020202020204" pitchFamily="34" charset="0"/>
              </a:rPr>
              <a:t>What’s the Deal With Identity?</a:t>
            </a:r>
          </a:p>
        </p:txBody>
      </p:sp>
    </p:spTree>
    <p:extLst>
      <p:ext uri="{BB962C8B-B14F-4D97-AF65-F5344CB8AC3E}">
        <p14:creationId xmlns:p14="http://schemas.microsoft.com/office/powerpoint/2010/main" val="79586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A2429F26-F8AB-13E8-CA05-15C8507E7C8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E2B8F9E-9F7B-AB89-E741-683533CB1D1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B1D8C4B-A2F0-B218-1322-531FAA83E30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8669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34A07C1-8980-0E39-C165-A88AC102F78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1268043" y="1084246"/>
            <a:ext cx="6869150" cy="4678357"/>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7440" y="0"/>
            <a:ext cx="2194560" cy="1277888"/>
          </a:xfrm>
          <a:prstGeom prst="rect">
            <a:avLst/>
          </a:prstGeom>
        </p:spPr>
      </p:pic>
      <p:sp>
        <p:nvSpPr>
          <p:cNvPr id="3" name="TextBox 2">
            <a:extLst>
              <a:ext uri="{FF2B5EF4-FFF2-40B4-BE49-F238E27FC236}">
                <a16:creationId xmlns:a16="http://schemas.microsoft.com/office/drawing/2014/main" id="{622A2013-09D5-22BE-0227-864F3B519CC3}"/>
              </a:ext>
            </a:extLst>
          </p:cNvPr>
          <p:cNvSpPr txBox="1"/>
          <p:nvPr/>
        </p:nvSpPr>
        <p:spPr>
          <a:xfrm>
            <a:off x="4716781" y="692116"/>
            <a:ext cx="6276517" cy="4924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a:ln>
                  <a:noFill/>
                </a:ln>
                <a:solidFill>
                  <a:srgbClr val="ED3C8D"/>
                </a:solidFill>
                <a:effectLst/>
                <a:uLnTx/>
                <a:uFillTx/>
                <a:latin typeface="Helvetica Light" panose="020B0403020202020204"/>
              </a:rPr>
              <a:t>What’s the Deal with</a:t>
            </a:r>
            <a:r>
              <a:rPr lang="en-US" sz="2600" b="1">
                <a:solidFill>
                  <a:srgbClr val="ED3C8D"/>
                </a:solidFill>
                <a:latin typeface="Helvetica Light" panose="020B0403020202020204"/>
              </a:rPr>
              <a:t>…?</a:t>
            </a:r>
            <a:endParaRPr kumimoji="0" lang="en-US" sz="2600" b="1" i="0" u="none" strike="noStrike" kern="1200" cap="none" spc="0" normalizeH="0" baseline="0" noProof="0">
              <a:ln>
                <a:noFill/>
              </a:ln>
              <a:solidFill>
                <a:srgbClr val="ED3C8D"/>
              </a:solidFill>
              <a:effectLst/>
              <a:uLnTx/>
              <a:uFillTx/>
              <a:latin typeface="Helvetica Light" panose="020B0403020202020204"/>
            </a:endParaRPr>
          </a:p>
        </p:txBody>
      </p:sp>
      <p:pic>
        <p:nvPicPr>
          <p:cNvPr id="5" name="Picture 4">
            <a:extLst>
              <a:ext uri="{FF2B5EF4-FFF2-40B4-BE49-F238E27FC236}">
                <a16:creationId xmlns:a16="http://schemas.microsoft.com/office/drawing/2014/main" id="{22CDCFBA-CEBB-F1F5-923E-0EBF2329F95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8AE7C724-9715-ED17-AA8D-885F6B05A3B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1F764FD-64FF-BFE9-A1C6-6C9CB0D2CCF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TextBox 3">
            <a:extLst>
              <a:ext uri="{FF2B5EF4-FFF2-40B4-BE49-F238E27FC236}">
                <a16:creationId xmlns:a16="http://schemas.microsoft.com/office/drawing/2014/main" id="{266BE989-FC87-6742-2706-6F3C1333D0C1}"/>
              </a:ext>
            </a:extLst>
          </p:cNvPr>
          <p:cNvSpPr txBox="1"/>
          <p:nvPr/>
        </p:nvSpPr>
        <p:spPr>
          <a:xfrm>
            <a:off x="4716780" y="1379067"/>
            <a:ext cx="7453701" cy="3231654"/>
          </a:xfrm>
          <a:prstGeom prst="rect">
            <a:avLst/>
          </a:prstGeom>
          <a:noFill/>
        </p:spPr>
        <p:txBody>
          <a:bodyPr wrap="square" lIns="91440" tIns="45720" rIns="91440" bIns="45720" rtlCol="0" anchor="t">
            <a:spAutoFit/>
          </a:bodyPr>
          <a:lstStyle/>
          <a:p>
            <a:pPr marL="0" marR="0" fontAlgn="base">
              <a:spcBef>
                <a:spcPts val="0"/>
              </a:spcBef>
              <a:spcAft>
                <a:spcPts val="0"/>
              </a:spcAft>
            </a:pPr>
            <a:r>
              <a:rPr lang="en-US" sz="1700">
                <a:solidFill>
                  <a:srgbClr val="1F1A62"/>
                </a:solidFill>
                <a:effectLst/>
                <a:latin typeface="Helvetica Light" panose="020B0403020202020204"/>
                <a:ea typeface="Times New Roman" panose="02020603050405020304" pitchFamily="18" charset="0"/>
                <a:cs typeface="Helvetica"/>
              </a:rPr>
              <a:t>Innovations in video </a:t>
            </a:r>
            <a:r>
              <a:rPr lang="en-US" sz="1700">
                <a:solidFill>
                  <a:srgbClr val="1F1A62"/>
                </a:solidFill>
                <a:latin typeface="Helvetica Light" panose="020B0403020202020204"/>
                <a:ea typeface="Times New Roman" panose="02020603050405020304" pitchFamily="18" charset="0"/>
                <a:cs typeface="Helvetica"/>
              </a:rPr>
              <a:t>m</a:t>
            </a:r>
            <a:r>
              <a:rPr lang="en-US" sz="1700">
                <a:solidFill>
                  <a:srgbClr val="1F1A62"/>
                </a:solidFill>
                <a:effectLst/>
                <a:latin typeface="Helvetica Light" panose="020B0403020202020204"/>
                <a:ea typeface="Times New Roman" panose="02020603050405020304" pitchFamily="18" charset="0"/>
                <a:cs typeface="Helvetica"/>
              </a:rPr>
              <a:t>easurement are occurring in abundance with lightning speed. Marketers now have more choices than ever to utilize advanced measurement to plan, buy and measure the success of their video campaigns.</a:t>
            </a:r>
          </a:p>
          <a:p>
            <a:pPr marL="0" marR="0" fontAlgn="base">
              <a:spcBef>
                <a:spcPts val="0"/>
              </a:spcBef>
              <a:spcAft>
                <a:spcPts val="0"/>
              </a:spcAft>
            </a:pPr>
            <a:endParaRPr lang="en-US" sz="1700">
              <a:solidFill>
                <a:srgbClr val="1F1A62"/>
              </a:solidFill>
              <a:effectLst/>
              <a:latin typeface="Helvetica Light" panose="020B0403020202020204"/>
              <a:ea typeface="Times New Roman" panose="02020603050405020304" pitchFamily="18" charset="0"/>
              <a:cs typeface="Helvetica" panose="020B0604020202020204" pitchFamily="34" charset="0"/>
            </a:endParaRPr>
          </a:p>
          <a:p>
            <a:pPr fontAlgn="base"/>
            <a:r>
              <a:rPr lang="en-US" sz="1700">
                <a:solidFill>
                  <a:srgbClr val="1F1A62"/>
                </a:solidFill>
                <a:effectLst/>
                <a:latin typeface="Helvetica Light" panose="020B0403020202020204"/>
                <a:ea typeface="Times New Roman" panose="02020603050405020304" pitchFamily="18" charset="0"/>
                <a:cs typeface="Helvetica"/>
              </a:rPr>
              <a:t>With measurement being such an exciting space brimming with advancements, we’ve compiled some of the most common themes </a:t>
            </a:r>
            <a:br>
              <a:rPr lang="en-US" sz="1700">
                <a:solidFill>
                  <a:srgbClr val="1F1A62"/>
                </a:solidFill>
                <a:effectLst/>
                <a:latin typeface="Helvetica Light" panose="020B0403020202020204"/>
                <a:ea typeface="Times New Roman" panose="02020603050405020304" pitchFamily="18" charset="0"/>
                <a:cs typeface="Helvetica"/>
              </a:rPr>
            </a:br>
            <a:r>
              <a:rPr lang="en-US" sz="1700">
                <a:solidFill>
                  <a:srgbClr val="1F1A62"/>
                </a:solidFill>
                <a:effectLst/>
                <a:latin typeface="Helvetica Light" panose="020B0403020202020204"/>
                <a:ea typeface="Times New Roman" panose="02020603050405020304" pitchFamily="18" charset="0"/>
                <a:cs typeface="Helvetica"/>
              </a:rPr>
              <a:t>and questions we’ve heard from marketers. </a:t>
            </a:r>
            <a:r>
              <a:rPr lang="en-US" sz="1700">
                <a:solidFill>
                  <a:srgbClr val="1F1A62"/>
                </a:solidFill>
                <a:latin typeface="Helvetica Light" panose="020B0403020202020204"/>
                <a:ea typeface="Times New Roman" panose="02020603050405020304" pitchFamily="18" charset="0"/>
                <a:cs typeface="Helvetica"/>
              </a:rPr>
              <a:t> </a:t>
            </a:r>
            <a:endParaRPr lang="en-US" sz="1700">
              <a:solidFill>
                <a:srgbClr val="1F1A62"/>
              </a:solidFill>
              <a:effectLst/>
              <a:latin typeface="Helvetica Light" panose="020B0403020202020204"/>
              <a:ea typeface="Times New Roman" panose="02020603050405020304" pitchFamily="18" charset="0"/>
              <a:cs typeface="Helvetica" panose="020B0604020202020204" pitchFamily="34" charset="0"/>
            </a:endParaRPr>
          </a:p>
          <a:p>
            <a:pPr marL="0" marR="0" fontAlgn="base">
              <a:spcBef>
                <a:spcPts val="0"/>
              </a:spcBef>
              <a:spcAft>
                <a:spcPts val="0"/>
              </a:spcAft>
            </a:pPr>
            <a:endParaRPr lang="en-US" sz="1700">
              <a:solidFill>
                <a:srgbClr val="1F1A62"/>
              </a:solidFill>
              <a:effectLst/>
              <a:latin typeface="Helvetica Light" panose="020B0403020202020204"/>
              <a:ea typeface="Times New Roman" panose="02020603050405020304" pitchFamily="18" charset="0"/>
              <a:cs typeface="Helvetica" panose="020B0604020202020204" pitchFamily="34" charset="0"/>
            </a:endParaRPr>
          </a:p>
          <a:p>
            <a:pPr fontAlgn="base"/>
            <a:r>
              <a:rPr lang="en-US" sz="1700">
                <a:solidFill>
                  <a:srgbClr val="1F1A62"/>
                </a:solidFill>
                <a:latin typeface="Helvetica Light" panose="020B0403020202020204"/>
                <a:ea typeface="Times New Roman" panose="02020603050405020304" pitchFamily="18" charset="0"/>
                <a:cs typeface="Helvetica"/>
              </a:rPr>
              <a:t>Our</a:t>
            </a:r>
            <a:r>
              <a:rPr lang="en-US" sz="1700">
                <a:solidFill>
                  <a:srgbClr val="1F1A62"/>
                </a:solidFill>
                <a:effectLst/>
                <a:latin typeface="Helvetica Light" panose="020B0403020202020204"/>
                <a:ea typeface="Times New Roman" panose="02020603050405020304" pitchFamily="18" charset="0"/>
                <a:cs typeface="Helvetica"/>
              </a:rPr>
              <a:t> new series </a:t>
            </a:r>
            <a:r>
              <a:rPr lang="en-US" sz="1700">
                <a:solidFill>
                  <a:srgbClr val="ED3C8D"/>
                </a:solidFill>
                <a:effectLst/>
                <a:latin typeface="Helvetica Light" panose="020B0403020202020204"/>
                <a:ea typeface="Times New Roman" panose="02020603050405020304" pitchFamily="18" charset="0"/>
                <a:cs typeface="Helvetica"/>
              </a:rPr>
              <a:t>“</a:t>
            </a:r>
            <a:r>
              <a:rPr lang="en-US" sz="1700" i="1">
                <a:solidFill>
                  <a:srgbClr val="ED3C8D"/>
                </a:solidFill>
                <a:effectLst/>
                <a:latin typeface="Helvetica Light" panose="020B0403020202020204"/>
                <a:ea typeface="Times New Roman" panose="02020603050405020304" pitchFamily="18" charset="0"/>
                <a:cs typeface="Helvetica"/>
              </a:rPr>
              <a:t>What’s the Deal with</a:t>
            </a:r>
            <a:r>
              <a:rPr lang="en-US" sz="1700">
                <a:solidFill>
                  <a:srgbClr val="ED3C8D"/>
                </a:solidFill>
                <a:effectLst/>
                <a:latin typeface="Helvetica Light" panose="020B0403020202020204"/>
                <a:ea typeface="Times New Roman" panose="02020603050405020304" pitchFamily="18" charset="0"/>
                <a:cs typeface="Helvetica"/>
              </a:rPr>
              <a:t>…” </a:t>
            </a:r>
            <a:r>
              <a:rPr lang="en-US" sz="1700">
                <a:solidFill>
                  <a:srgbClr val="1F1A62"/>
                </a:solidFill>
                <a:effectLst/>
                <a:latin typeface="Helvetica Light" panose="020B0403020202020204"/>
                <a:ea typeface="Times New Roman" panose="02020603050405020304" pitchFamily="18" charset="0"/>
                <a:cs typeface="Helvetica"/>
              </a:rPr>
              <a:t>has been built to simplify and provide clarity in five key areas of measurement so that you can make </a:t>
            </a:r>
            <a:br>
              <a:rPr lang="en-US" sz="1700">
                <a:solidFill>
                  <a:srgbClr val="1F1A62"/>
                </a:solidFill>
                <a:effectLst/>
                <a:latin typeface="Helvetica Light" panose="020B0403020202020204"/>
                <a:ea typeface="Times New Roman" panose="02020603050405020304" pitchFamily="18" charset="0"/>
                <a:cs typeface="Helvetica"/>
              </a:rPr>
            </a:br>
            <a:r>
              <a:rPr lang="en-US" sz="1700">
                <a:solidFill>
                  <a:srgbClr val="1F1A62"/>
                </a:solidFill>
                <a:effectLst/>
                <a:latin typeface="Helvetica Light" panose="020B0403020202020204"/>
                <a:ea typeface="Times New Roman" panose="02020603050405020304" pitchFamily="18" charset="0"/>
                <a:cs typeface="Helvetica"/>
              </a:rPr>
              <a:t>the most informed measurement decisions.</a:t>
            </a:r>
          </a:p>
        </p:txBody>
      </p:sp>
      <p:sp>
        <p:nvSpPr>
          <p:cNvPr id="7" name="Rectangle: Rounded Corners 6">
            <a:hlinkClick r:id="rId6"/>
            <a:extLst>
              <a:ext uri="{FF2B5EF4-FFF2-40B4-BE49-F238E27FC236}">
                <a16:creationId xmlns:a16="http://schemas.microsoft.com/office/drawing/2014/main" id="{27D2B3A5-626D-A3E0-AC23-FD4C87A1E762}"/>
              </a:ext>
            </a:extLst>
          </p:cNvPr>
          <p:cNvSpPr/>
          <p:nvPr/>
        </p:nvSpPr>
        <p:spPr>
          <a:xfrm>
            <a:off x="4780933" y="5377978"/>
            <a:ext cx="1420521" cy="876300"/>
          </a:xfrm>
          <a:prstGeom prst="roundRect">
            <a:avLst/>
          </a:prstGeom>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latin typeface="Helvetica Light" panose="020B0403020202020204" pitchFamily="34" charset="0"/>
              </a:rPr>
              <a:t>Viewership</a:t>
            </a:r>
          </a:p>
          <a:p>
            <a:pPr algn="ctr"/>
            <a:r>
              <a:rPr lang="en-US" sz="1500">
                <a:latin typeface="Helvetica Light" panose="020B0403020202020204" pitchFamily="34" charset="0"/>
              </a:rPr>
              <a:t> Data Collection</a:t>
            </a:r>
          </a:p>
        </p:txBody>
      </p:sp>
      <p:sp>
        <p:nvSpPr>
          <p:cNvPr id="11" name="Rectangle: Rounded Corners 10">
            <a:hlinkClick r:id="rId7"/>
            <a:extLst>
              <a:ext uri="{FF2B5EF4-FFF2-40B4-BE49-F238E27FC236}">
                <a16:creationId xmlns:a16="http://schemas.microsoft.com/office/drawing/2014/main" id="{B861F356-8939-D28A-B76A-5133935C3EBE}"/>
              </a:ext>
            </a:extLst>
          </p:cNvPr>
          <p:cNvSpPr/>
          <p:nvPr/>
        </p:nvSpPr>
        <p:spPr>
          <a:xfrm>
            <a:off x="6256850" y="5377978"/>
            <a:ext cx="1420521" cy="876300"/>
          </a:xfrm>
          <a:prstGeom prst="roundRect">
            <a:avLst/>
          </a:prstGeom>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latin typeface="Helvetica Light" panose="020B0403020202020204" pitchFamily="34" charset="0"/>
                <a:cs typeface="Helvetica" panose="020B0604020202020204" pitchFamily="34" charset="0"/>
              </a:rPr>
              <a:t>Identity</a:t>
            </a:r>
          </a:p>
        </p:txBody>
      </p:sp>
      <p:sp>
        <p:nvSpPr>
          <p:cNvPr id="12" name="Rectangle: Rounded Corners 11">
            <a:hlinkClick r:id="rId8"/>
            <a:extLst>
              <a:ext uri="{FF2B5EF4-FFF2-40B4-BE49-F238E27FC236}">
                <a16:creationId xmlns:a16="http://schemas.microsoft.com/office/drawing/2014/main" id="{40607E2C-F1B9-9B42-A11F-8FE167980E7A}"/>
              </a:ext>
            </a:extLst>
          </p:cNvPr>
          <p:cNvSpPr/>
          <p:nvPr/>
        </p:nvSpPr>
        <p:spPr>
          <a:xfrm>
            <a:off x="7729202" y="5377978"/>
            <a:ext cx="1420521" cy="876300"/>
          </a:xfrm>
          <a:prstGeom prst="roundRect">
            <a:avLst/>
          </a:prstGeom>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latin typeface="Helvetica Light" panose="020B0403020202020204" pitchFamily="34" charset="0"/>
              </a:rPr>
              <a:t>Engagement</a:t>
            </a:r>
          </a:p>
        </p:txBody>
      </p:sp>
      <p:sp>
        <p:nvSpPr>
          <p:cNvPr id="14" name="Rectangle: Rounded Corners 13">
            <a:hlinkClick r:id="rId9"/>
            <a:extLst>
              <a:ext uri="{FF2B5EF4-FFF2-40B4-BE49-F238E27FC236}">
                <a16:creationId xmlns:a16="http://schemas.microsoft.com/office/drawing/2014/main" id="{51405DEE-5049-C8A7-E7AD-AE837968F16B}"/>
              </a:ext>
            </a:extLst>
          </p:cNvPr>
          <p:cNvSpPr/>
          <p:nvPr/>
        </p:nvSpPr>
        <p:spPr>
          <a:xfrm>
            <a:off x="9208684" y="5377978"/>
            <a:ext cx="1420521" cy="876300"/>
          </a:xfrm>
          <a:prstGeom prst="roundRect">
            <a:avLst/>
          </a:prstGeom>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latin typeface="Helvetica Light" panose="020B0403020202020204" pitchFamily="34" charset="0"/>
              </a:rPr>
              <a:t>Outcomes</a:t>
            </a:r>
          </a:p>
        </p:txBody>
      </p:sp>
      <p:sp>
        <p:nvSpPr>
          <p:cNvPr id="15" name="Rectangle: Rounded Corners 14">
            <a:extLst>
              <a:ext uri="{FF2B5EF4-FFF2-40B4-BE49-F238E27FC236}">
                <a16:creationId xmlns:a16="http://schemas.microsoft.com/office/drawing/2014/main" id="{84E1A83D-D373-4AB3-7968-1090CAA5A32E}"/>
              </a:ext>
            </a:extLst>
          </p:cNvPr>
          <p:cNvSpPr/>
          <p:nvPr/>
        </p:nvSpPr>
        <p:spPr>
          <a:xfrm>
            <a:off x="10684601" y="5377978"/>
            <a:ext cx="1420521" cy="876300"/>
          </a:xfrm>
          <a:prstGeom prst="roundRect">
            <a:avLst/>
          </a:prstGeom>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t>What’s Next</a:t>
            </a:r>
          </a:p>
        </p:txBody>
      </p:sp>
      <p:sp>
        <p:nvSpPr>
          <p:cNvPr id="16" name="TextBox 15">
            <a:extLst>
              <a:ext uri="{FF2B5EF4-FFF2-40B4-BE49-F238E27FC236}">
                <a16:creationId xmlns:a16="http://schemas.microsoft.com/office/drawing/2014/main" id="{0AC0C5C4-3B5C-5880-29F4-2ACFD5CFDC4F}"/>
              </a:ext>
            </a:extLst>
          </p:cNvPr>
          <p:cNvSpPr txBox="1"/>
          <p:nvPr/>
        </p:nvSpPr>
        <p:spPr>
          <a:xfrm>
            <a:off x="4776314" y="4715177"/>
            <a:ext cx="7237231" cy="584775"/>
          </a:xfrm>
          <a:prstGeom prst="rect">
            <a:avLst/>
          </a:prstGeom>
          <a:noFill/>
        </p:spPr>
        <p:txBody>
          <a:bodyPr wrap="square" lIns="91440" tIns="45720" rIns="91440" bIns="45720" rtlCol="0" anchor="t">
            <a:spAutoFit/>
          </a:bodyPr>
          <a:lstStyle/>
          <a:p>
            <a:pPr algn="ctr"/>
            <a:r>
              <a:rPr lang="en-US" sz="1600">
                <a:solidFill>
                  <a:srgbClr val="1F1A62"/>
                </a:solidFill>
                <a:cs typeface="Helvetica"/>
              </a:rPr>
              <a:t>This </a:t>
            </a:r>
            <a:r>
              <a:rPr lang="en-US" sz="1600">
                <a:solidFill>
                  <a:schemeClr val="accent1"/>
                </a:solidFill>
                <a:cs typeface="Helvetica"/>
              </a:rPr>
              <a:t>5-part series </a:t>
            </a:r>
            <a:r>
              <a:rPr lang="en-US" sz="1600">
                <a:solidFill>
                  <a:srgbClr val="1F1A62"/>
                </a:solidFill>
                <a:cs typeface="Helvetica"/>
              </a:rPr>
              <a:t>will answer common questions </a:t>
            </a:r>
          </a:p>
          <a:p>
            <a:pPr algn="ctr"/>
            <a:r>
              <a:rPr lang="en-US" sz="1600">
                <a:solidFill>
                  <a:srgbClr val="1F1A62"/>
                </a:solidFill>
                <a:cs typeface="Helvetica"/>
              </a:rPr>
              <a:t>asked about these aspects of measurement</a:t>
            </a:r>
          </a:p>
        </p:txBody>
      </p:sp>
      <p:sp>
        <p:nvSpPr>
          <p:cNvPr id="10" name="TextBox 9">
            <a:hlinkClick r:id="rId6"/>
            <a:extLst>
              <a:ext uri="{FF2B5EF4-FFF2-40B4-BE49-F238E27FC236}">
                <a16:creationId xmlns:a16="http://schemas.microsoft.com/office/drawing/2014/main" id="{E3C006DF-7462-2444-E56E-B3C2A89DE4C5}"/>
              </a:ext>
            </a:extLst>
          </p:cNvPr>
          <p:cNvSpPr txBox="1"/>
          <p:nvPr/>
        </p:nvSpPr>
        <p:spPr>
          <a:xfrm>
            <a:off x="4786743" y="6264231"/>
            <a:ext cx="1398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i="1"/>
              <a:t>Click to Download</a:t>
            </a:r>
          </a:p>
        </p:txBody>
      </p:sp>
      <p:sp>
        <p:nvSpPr>
          <p:cNvPr id="17" name="TextBox 16">
            <a:hlinkClick r:id="rId7"/>
            <a:extLst>
              <a:ext uri="{FF2B5EF4-FFF2-40B4-BE49-F238E27FC236}">
                <a16:creationId xmlns:a16="http://schemas.microsoft.com/office/drawing/2014/main" id="{07ACFFE6-99B7-BA06-CD61-5F120F7E609F}"/>
              </a:ext>
            </a:extLst>
          </p:cNvPr>
          <p:cNvSpPr txBox="1"/>
          <p:nvPr/>
        </p:nvSpPr>
        <p:spPr>
          <a:xfrm>
            <a:off x="6305684" y="6264231"/>
            <a:ext cx="1398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i="1"/>
              <a:t>Click to Download</a:t>
            </a:r>
          </a:p>
        </p:txBody>
      </p:sp>
      <p:sp>
        <p:nvSpPr>
          <p:cNvPr id="2" name="TextBox 1">
            <a:hlinkClick r:id="rId8"/>
            <a:extLst>
              <a:ext uri="{FF2B5EF4-FFF2-40B4-BE49-F238E27FC236}">
                <a16:creationId xmlns:a16="http://schemas.microsoft.com/office/drawing/2014/main" id="{499C7FC2-68FE-60F4-6851-09AA548E10A9}"/>
              </a:ext>
            </a:extLst>
          </p:cNvPr>
          <p:cNvSpPr txBox="1"/>
          <p:nvPr/>
        </p:nvSpPr>
        <p:spPr>
          <a:xfrm>
            <a:off x="7751332" y="6264231"/>
            <a:ext cx="1398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i="1"/>
              <a:t>Click to Download</a:t>
            </a:r>
          </a:p>
        </p:txBody>
      </p:sp>
      <p:sp>
        <p:nvSpPr>
          <p:cNvPr id="13" name="TextBox 12">
            <a:hlinkClick r:id="rId9"/>
            <a:extLst>
              <a:ext uri="{FF2B5EF4-FFF2-40B4-BE49-F238E27FC236}">
                <a16:creationId xmlns:a16="http://schemas.microsoft.com/office/drawing/2014/main" id="{3C53A988-6109-85EB-ED6A-FA30F2BF1EE3}"/>
              </a:ext>
            </a:extLst>
          </p:cNvPr>
          <p:cNvSpPr txBox="1"/>
          <p:nvPr/>
        </p:nvSpPr>
        <p:spPr>
          <a:xfrm>
            <a:off x="9219748" y="6264231"/>
            <a:ext cx="1398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i="1"/>
              <a:t>Click to Download</a:t>
            </a:r>
          </a:p>
        </p:txBody>
      </p:sp>
    </p:spTree>
    <p:extLst>
      <p:ext uri="{BB962C8B-B14F-4D97-AF65-F5344CB8AC3E}">
        <p14:creationId xmlns:p14="http://schemas.microsoft.com/office/powerpoint/2010/main" val="290867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8F9A76-4955-C7C9-A7B7-590A70BFDDD6}"/>
              </a:ext>
            </a:extLst>
          </p:cNvPr>
          <p:cNvPicPr>
            <a:picLocks noChangeAspect="1"/>
          </p:cNvPicPr>
          <p:nvPr/>
        </p:nvPicPr>
        <p:blipFill>
          <a:blip r:embed="rId3" cstate="hq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10751653" y="0"/>
            <a:ext cx="1433996" cy="834887"/>
          </a:xfrm>
          <a:prstGeom prst="rect">
            <a:avLst/>
          </a:prstGeom>
          <a:solidFill>
            <a:schemeClr val="bg1"/>
          </a:solidFill>
        </p:spPr>
      </p:pic>
      <p:pic>
        <p:nvPicPr>
          <p:cNvPr id="9" name="Picture 8" descr="A blue jellyfish in the water&#10;&#10;Description automatically generated with low confidence">
            <a:extLst>
              <a:ext uri="{FF2B5EF4-FFF2-40B4-BE49-F238E27FC236}">
                <a16:creationId xmlns:a16="http://schemas.microsoft.com/office/drawing/2014/main" id="{E1C1CF22-05F9-EAB8-BB07-FB7E5B06719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 y="0"/>
            <a:ext cx="4368801" cy="6895199"/>
          </a:xfrm>
          <a:prstGeom prst="rect">
            <a:avLst/>
          </a:prstGeom>
        </p:spPr>
      </p:pic>
      <p:sp>
        <p:nvSpPr>
          <p:cNvPr id="3" name="Title 2">
            <a:extLst>
              <a:ext uri="{FF2B5EF4-FFF2-40B4-BE49-F238E27FC236}">
                <a16:creationId xmlns:a16="http://schemas.microsoft.com/office/drawing/2014/main" id="{27CC4752-1CCC-10D1-3996-DF0BC9877035}"/>
              </a:ext>
            </a:extLst>
          </p:cNvPr>
          <p:cNvSpPr>
            <a:spLocks noGrp="1"/>
          </p:cNvSpPr>
          <p:nvPr>
            <p:ph type="title"/>
          </p:nvPr>
        </p:nvSpPr>
        <p:spPr>
          <a:xfrm>
            <a:off x="4558055" y="417443"/>
            <a:ext cx="7405346" cy="589915"/>
          </a:xfrm>
        </p:spPr>
        <p:txBody>
          <a:bodyPr/>
          <a:lstStyle/>
          <a:p>
            <a:r>
              <a:rPr lang="en-US" sz="5400">
                <a:latin typeface="+mn-lt"/>
                <a:ea typeface="+mn-ea"/>
                <a:cs typeface="+mn-cs"/>
              </a:rPr>
              <a:t>What’s Next in </a:t>
            </a:r>
            <a:br>
              <a:rPr lang="en-US" sz="5400">
                <a:latin typeface="+mn-lt"/>
                <a:ea typeface="+mn-ea"/>
                <a:cs typeface="+mn-cs"/>
              </a:rPr>
            </a:br>
            <a:r>
              <a:rPr lang="en-US" sz="5400">
                <a:latin typeface="+mn-lt"/>
                <a:ea typeface="+mn-ea"/>
                <a:cs typeface="+mn-cs"/>
              </a:rPr>
              <a:t>Measurement</a:t>
            </a:r>
            <a:r>
              <a:rPr lang="en-US" sz="5400">
                <a:solidFill>
                  <a:srgbClr val="1B1464"/>
                </a:solidFill>
                <a:latin typeface="+mn-lt"/>
                <a:ea typeface="+mn-ea"/>
                <a:cs typeface="+mn-cs"/>
              </a:rPr>
              <a:t>?</a:t>
            </a:r>
          </a:p>
        </p:txBody>
      </p:sp>
      <p:sp>
        <p:nvSpPr>
          <p:cNvPr id="7" name="TextBox 6">
            <a:extLst>
              <a:ext uri="{FF2B5EF4-FFF2-40B4-BE49-F238E27FC236}">
                <a16:creationId xmlns:a16="http://schemas.microsoft.com/office/drawing/2014/main" id="{16A703B2-DFD1-64A0-AA5B-0543C3011EDC}"/>
              </a:ext>
            </a:extLst>
          </p:cNvPr>
          <p:cNvSpPr txBox="1"/>
          <p:nvPr/>
        </p:nvSpPr>
        <p:spPr>
          <a:xfrm>
            <a:off x="4558055" y="2253144"/>
            <a:ext cx="7168566" cy="3536866"/>
          </a:xfrm>
          <a:prstGeom prst="rect">
            <a:avLst/>
          </a:prstGeom>
          <a:noFill/>
        </p:spPr>
        <p:txBody>
          <a:bodyPr wrap="square" lIns="91440" tIns="45720" rIns="91440" bIns="45720" anchor="t">
            <a:spAutoFit/>
          </a:bodyPr>
          <a:lstStyle/>
          <a:p>
            <a:pPr>
              <a:spcAft>
                <a:spcPts val="800"/>
              </a:spcAft>
            </a:pPr>
            <a:r>
              <a:rPr lang="en-US" sz="2000" dirty="0">
                <a:solidFill>
                  <a:srgbClr val="ED3C8D"/>
                </a:solidFill>
                <a:ea typeface="Calibri" panose="020F0502020204030204" pitchFamily="34" charset="0"/>
                <a:cs typeface="Helvetica"/>
              </a:rPr>
              <a:t>There are many innovations and initiatives being pursued within the video advertising industry that will empower marketers to better engage audiences and measure the impact of their multiscreen TV campaigns.  </a:t>
            </a:r>
            <a:endParaRPr lang="en-US" sz="2000" dirty="0">
              <a:solidFill>
                <a:srgbClr val="ED3C8D"/>
              </a:solidFill>
              <a:ea typeface="Calibri" panose="020F0502020204030204" pitchFamily="34" charset="0"/>
              <a:cs typeface="Helvetica" panose="020B0604020202020204" pitchFamily="34" charset="0"/>
            </a:endParaRPr>
          </a:p>
          <a:p>
            <a:pPr>
              <a:spcAft>
                <a:spcPts val="800"/>
              </a:spcAft>
            </a:pPr>
            <a:endParaRPr lang="en-US" sz="400" dirty="0">
              <a:solidFill>
                <a:srgbClr val="ED3C8D"/>
              </a:solidFill>
              <a:ea typeface="Calibri" panose="020F0502020204030204" pitchFamily="34" charset="0"/>
              <a:cs typeface="Helvetica"/>
            </a:endParaRPr>
          </a:p>
          <a:p>
            <a:pPr>
              <a:spcAft>
                <a:spcPts val="800"/>
              </a:spcAft>
            </a:pPr>
            <a:r>
              <a:rPr lang="en-US" sz="2000" dirty="0">
                <a:solidFill>
                  <a:srgbClr val="ED3C8D"/>
                </a:solidFill>
                <a:ea typeface="Calibri" panose="020F0502020204030204" pitchFamily="34" charset="0"/>
                <a:cs typeface="Helvetica"/>
              </a:rPr>
              <a:t>Through this series, we’ve discussed 4 of the most important topics in measurement today: </a:t>
            </a:r>
            <a:r>
              <a:rPr lang="en-US" sz="2000" b="1" dirty="0">
                <a:solidFill>
                  <a:srgbClr val="ED3C8D"/>
                </a:solidFill>
                <a:ea typeface="Calibri" panose="020F0502020204030204" pitchFamily="34" charset="0"/>
                <a:cs typeface="Helvetica"/>
              </a:rPr>
              <a:t>Viewership data collection, Identity, Engagement </a:t>
            </a:r>
            <a:r>
              <a:rPr lang="en-US" sz="2000" dirty="0">
                <a:solidFill>
                  <a:srgbClr val="ED3C8D"/>
                </a:solidFill>
                <a:ea typeface="Calibri" panose="020F0502020204030204" pitchFamily="34" charset="0"/>
                <a:cs typeface="Helvetica"/>
              </a:rPr>
              <a:t>and</a:t>
            </a:r>
            <a:r>
              <a:rPr lang="en-US" sz="2000" b="1" dirty="0">
                <a:solidFill>
                  <a:srgbClr val="ED3C8D"/>
                </a:solidFill>
                <a:ea typeface="Calibri" panose="020F0502020204030204" pitchFamily="34" charset="0"/>
                <a:cs typeface="Helvetica"/>
              </a:rPr>
              <a:t> Outcomes</a:t>
            </a:r>
            <a:r>
              <a:rPr lang="en-US" sz="2000" dirty="0">
                <a:solidFill>
                  <a:srgbClr val="ED3C8D"/>
                </a:solidFill>
                <a:ea typeface="Calibri" panose="020F0502020204030204" pitchFamily="34" charset="0"/>
                <a:cs typeface="Helvetica"/>
              </a:rPr>
              <a:t>. In this final piece of the series, we look at </a:t>
            </a:r>
            <a:r>
              <a:rPr lang="en-US" sz="2000" i="1" dirty="0">
                <a:solidFill>
                  <a:srgbClr val="ED3C8D"/>
                </a:solidFill>
                <a:ea typeface="Calibri" panose="020F0502020204030204" pitchFamily="34" charset="0"/>
                <a:cs typeface="Helvetica"/>
              </a:rPr>
              <a:t>what’s next </a:t>
            </a:r>
            <a:r>
              <a:rPr lang="en-US" sz="2000" dirty="0">
                <a:solidFill>
                  <a:srgbClr val="ED3C8D"/>
                </a:solidFill>
                <a:ea typeface="Calibri" panose="020F0502020204030204" pitchFamily="34" charset="0"/>
                <a:cs typeface="Helvetica"/>
              </a:rPr>
              <a:t>for these critical components of measurement and how marketers can use that innovation to grow their brands.</a:t>
            </a: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7575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1CB4C9-A4E3-6006-2118-2102415384FC}"/>
              </a:ext>
            </a:extLst>
          </p:cNvPr>
          <p:cNvSpPr>
            <a:spLocks noGrp="1" noRot="1" noMove="1" noResize="1" noEditPoints="1" noAdjustHandles="1" noChangeArrowheads="1" noChangeShapeType="1"/>
          </p:cNvSpPr>
          <p:nvPr/>
        </p:nvSpPr>
        <p:spPr>
          <a:xfrm>
            <a:off x="0" y="2125980"/>
            <a:ext cx="12192000" cy="47320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7CC4752-1CCC-10D1-3996-DF0BC9877035}"/>
              </a:ext>
            </a:extLst>
          </p:cNvPr>
          <p:cNvSpPr>
            <a:spLocks noGrp="1"/>
          </p:cNvSpPr>
          <p:nvPr>
            <p:ph type="title"/>
          </p:nvPr>
        </p:nvSpPr>
        <p:spPr>
          <a:xfrm>
            <a:off x="412587" y="289177"/>
            <a:ext cx="10339066" cy="589915"/>
          </a:xfrm>
        </p:spPr>
        <p:txBody>
          <a:bodyPr/>
          <a:lstStyle/>
          <a:p>
            <a:r>
              <a:rPr lang="en-US" sz="4800">
                <a:latin typeface="+mn-lt"/>
                <a:ea typeface="+mn-ea"/>
                <a:cs typeface="+mn-cs"/>
              </a:rPr>
              <a:t>How Knowing What’s Next Will Help Grow Your Business</a:t>
            </a:r>
            <a:endParaRPr lang="en-US" sz="4800">
              <a:solidFill>
                <a:srgbClr val="1B1464"/>
              </a:solidFill>
              <a:latin typeface="+mn-lt"/>
              <a:ea typeface="+mn-ea"/>
              <a:cs typeface="+mn-cs"/>
            </a:endParaRPr>
          </a:p>
        </p:txBody>
      </p:sp>
      <p:pic>
        <p:nvPicPr>
          <p:cNvPr id="6" name="Picture 5">
            <a:extLst>
              <a:ext uri="{FF2B5EF4-FFF2-40B4-BE49-F238E27FC236}">
                <a16:creationId xmlns:a16="http://schemas.microsoft.com/office/drawing/2014/main" id="{548F9A76-4955-C7C9-A7B7-590A70BFDDD6}"/>
              </a:ext>
            </a:extLst>
          </p:cNvPr>
          <p:cNvPicPr>
            <a:picLocks noChangeAspect="1"/>
          </p:cNvPicPr>
          <p:nvPr/>
        </p:nvPicPr>
        <p:blipFill>
          <a:blip r:embed="rId3" cstate="hq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10751653" y="0"/>
            <a:ext cx="1433996" cy="834887"/>
          </a:xfrm>
          <a:prstGeom prst="rect">
            <a:avLst/>
          </a:prstGeom>
          <a:solidFill>
            <a:schemeClr val="bg1"/>
          </a:solidFill>
        </p:spPr>
      </p:pic>
      <p:sp>
        <p:nvSpPr>
          <p:cNvPr id="13" name="TextBox 12">
            <a:extLst>
              <a:ext uri="{FF2B5EF4-FFF2-40B4-BE49-F238E27FC236}">
                <a16:creationId xmlns:a16="http://schemas.microsoft.com/office/drawing/2014/main" id="{3357BBED-5AF3-B876-BDDF-F00744AC45BC}"/>
              </a:ext>
            </a:extLst>
          </p:cNvPr>
          <p:cNvSpPr txBox="1"/>
          <p:nvPr/>
        </p:nvSpPr>
        <p:spPr>
          <a:xfrm>
            <a:off x="242092" y="3350455"/>
            <a:ext cx="3789646" cy="830997"/>
          </a:xfrm>
          <a:prstGeom prst="rect">
            <a:avLst/>
          </a:prstGeom>
          <a:noFill/>
        </p:spPr>
        <p:txBody>
          <a:bodyPr wrap="square" lIns="91440" tIns="45720" rIns="91440" bIns="45720" anchor="t">
            <a:spAutoFit/>
          </a:bodyPr>
          <a:lstStyle/>
          <a:p>
            <a:pPr algn="ctr">
              <a:spcAft>
                <a:spcPts val="800"/>
              </a:spcAft>
            </a:pPr>
            <a:r>
              <a:rPr lang="en-US" sz="1600"/>
              <a:t>Be the first in your business category </a:t>
            </a:r>
            <a:br>
              <a:rPr lang="en-US" sz="1600"/>
            </a:br>
            <a:r>
              <a:rPr lang="en-US" sz="1600"/>
              <a:t>to capitalize on new measurement capabilities and increase market share</a:t>
            </a:r>
          </a:p>
        </p:txBody>
      </p:sp>
      <p:sp>
        <p:nvSpPr>
          <p:cNvPr id="15" name="TextBox 14">
            <a:extLst>
              <a:ext uri="{FF2B5EF4-FFF2-40B4-BE49-F238E27FC236}">
                <a16:creationId xmlns:a16="http://schemas.microsoft.com/office/drawing/2014/main" id="{4C1BC5F4-0E06-B3F6-BFB4-0797176659E2}"/>
              </a:ext>
            </a:extLst>
          </p:cNvPr>
          <p:cNvSpPr txBox="1"/>
          <p:nvPr/>
        </p:nvSpPr>
        <p:spPr>
          <a:xfrm>
            <a:off x="4233468" y="3350455"/>
            <a:ext cx="3479533" cy="830997"/>
          </a:xfrm>
          <a:prstGeom prst="rect">
            <a:avLst/>
          </a:prstGeom>
          <a:noFill/>
        </p:spPr>
        <p:txBody>
          <a:bodyPr wrap="square" lIns="91440" tIns="45720" rIns="91440" bIns="45720" anchor="t">
            <a:spAutoFit/>
          </a:bodyPr>
          <a:lstStyle/>
          <a:p>
            <a:pPr algn="ctr">
              <a:spcAft>
                <a:spcPts val="800"/>
              </a:spcAft>
            </a:pPr>
            <a:r>
              <a:rPr lang="en-US" sz="1600"/>
              <a:t>Enables you to put the customer first by staying ahead of future privacy laws</a:t>
            </a:r>
          </a:p>
        </p:txBody>
      </p:sp>
      <p:sp>
        <p:nvSpPr>
          <p:cNvPr id="17" name="TextBox 16">
            <a:extLst>
              <a:ext uri="{FF2B5EF4-FFF2-40B4-BE49-F238E27FC236}">
                <a16:creationId xmlns:a16="http://schemas.microsoft.com/office/drawing/2014/main" id="{CF7F91B8-F93C-B4DF-5389-1973946936DE}"/>
              </a:ext>
            </a:extLst>
          </p:cNvPr>
          <p:cNvSpPr txBox="1"/>
          <p:nvPr/>
        </p:nvSpPr>
        <p:spPr>
          <a:xfrm>
            <a:off x="7914731" y="3350455"/>
            <a:ext cx="4035177" cy="830997"/>
          </a:xfrm>
          <a:prstGeom prst="rect">
            <a:avLst/>
          </a:prstGeom>
          <a:noFill/>
        </p:spPr>
        <p:txBody>
          <a:bodyPr wrap="square" lIns="91440" tIns="45720" rIns="91440" bIns="45720" anchor="t">
            <a:spAutoFit/>
          </a:bodyPr>
          <a:lstStyle/>
          <a:p>
            <a:pPr algn="ctr">
              <a:spcAft>
                <a:spcPts val="800"/>
              </a:spcAft>
            </a:pPr>
            <a:r>
              <a:rPr lang="en-US" sz="1600"/>
              <a:t>Leveraging advancements in ad technology enables more opportunities to drive customer targeting and engagement</a:t>
            </a:r>
          </a:p>
        </p:txBody>
      </p:sp>
      <p:sp>
        <p:nvSpPr>
          <p:cNvPr id="19" name="TextBox 18">
            <a:extLst>
              <a:ext uri="{FF2B5EF4-FFF2-40B4-BE49-F238E27FC236}">
                <a16:creationId xmlns:a16="http://schemas.microsoft.com/office/drawing/2014/main" id="{3809B636-EB82-4282-E050-D4D2B8F7F0AA}"/>
              </a:ext>
            </a:extLst>
          </p:cNvPr>
          <p:cNvSpPr txBox="1"/>
          <p:nvPr/>
        </p:nvSpPr>
        <p:spPr>
          <a:xfrm>
            <a:off x="6804199" y="5405927"/>
            <a:ext cx="3744507" cy="830997"/>
          </a:xfrm>
          <a:prstGeom prst="rect">
            <a:avLst/>
          </a:prstGeom>
          <a:noFill/>
        </p:spPr>
        <p:txBody>
          <a:bodyPr wrap="square" lIns="91440" tIns="45720" rIns="91440" bIns="45720" anchor="t">
            <a:spAutoFit/>
          </a:bodyPr>
          <a:lstStyle/>
          <a:p>
            <a:pPr algn="ctr">
              <a:spcAft>
                <a:spcPts val="800"/>
              </a:spcAft>
            </a:pPr>
            <a:r>
              <a:rPr lang="en-US" sz="1600">
                <a:cs typeface="Helvetica"/>
              </a:rPr>
              <a:t>Sharpen your campaign’s resonance with innovative ways to measure and enhance creative messaging</a:t>
            </a: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A81CBD92-D3C9-CB14-25B0-75574759C575}"/>
              </a:ext>
            </a:extLst>
          </p:cNvPr>
          <p:cNvSpPr txBox="1"/>
          <p:nvPr/>
        </p:nvSpPr>
        <p:spPr>
          <a:xfrm>
            <a:off x="2020862" y="5405927"/>
            <a:ext cx="3744507" cy="830997"/>
          </a:xfrm>
          <a:prstGeom prst="rect">
            <a:avLst/>
          </a:prstGeom>
          <a:noFill/>
        </p:spPr>
        <p:txBody>
          <a:bodyPr wrap="square" lIns="91440" tIns="45720" rIns="91440" bIns="45720" anchor="t">
            <a:spAutoFit/>
          </a:bodyPr>
          <a:lstStyle/>
          <a:p>
            <a:pPr algn="ctr">
              <a:spcAft>
                <a:spcPts val="800"/>
              </a:spcAft>
            </a:pPr>
            <a:r>
              <a:rPr lang="en-US" sz="1600"/>
              <a:t>Adapting measurement strategies to follow viewing behavior enables you to maximize reach and engagement</a:t>
            </a:r>
          </a:p>
        </p:txBody>
      </p:sp>
      <p:pic>
        <p:nvPicPr>
          <p:cNvPr id="28" name="Graphic 27" descr="Coins outline">
            <a:extLst>
              <a:ext uri="{FF2B5EF4-FFF2-40B4-BE49-F238E27FC236}">
                <a16:creationId xmlns:a16="http://schemas.microsoft.com/office/drawing/2014/main" id="{D528F23D-AE21-3033-D461-C6796670D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9715" y="2397013"/>
            <a:ext cx="914400" cy="914400"/>
          </a:xfrm>
          <a:prstGeom prst="rect">
            <a:avLst/>
          </a:prstGeom>
        </p:spPr>
      </p:pic>
      <p:pic>
        <p:nvPicPr>
          <p:cNvPr id="14" name="Picture 13" descr="A picture containing symbol, graphics, circle, screenshot&#10;&#10;Description automatically generated">
            <a:extLst>
              <a:ext uri="{FF2B5EF4-FFF2-40B4-BE49-F238E27FC236}">
                <a16:creationId xmlns:a16="http://schemas.microsoft.com/office/drawing/2014/main" id="{98594EED-A510-A858-4039-255FF7EBE8F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06139" y="2397013"/>
            <a:ext cx="914400" cy="914400"/>
          </a:xfrm>
          <a:prstGeom prst="rect">
            <a:avLst/>
          </a:prstGeom>
        </p:spPr>
      </p:pic>
      <p:pic>
        <p:nvPicPr>
          <p:cNvPr id="5" name="Graphic 4" descr="Business Growth outline">
            <a:extLst>
              <a:ext uri="{FF2B5EF4-FFF2-40B4-BE49-F238E27FC236}">
                <a16:creationId xmlns:a16="http://schemas.microsoft.com/office/drawing/2014/main" id="{F0772364-1E31-B8AA-654C-D30B1E597C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3774" y="4489745"/>
            <a:ext cx="905032" cy="905032"/>
          </a:xfrm>
          <a:prstGeom prst="rect">
            <a:avLst/>
          </a:prstGeom>
        </p:spPr>
      </p:pic>
      <p:pic>
        <p:nvPicPr>
          <p:cNvPr id="7" name="Graphic 6" descr="Palette outline">
            <a:extLst>
              <a:ext uri="{FF2B5EF4-FFF2-40B4-BE49-F238E27FC236}">
                <a16:creationId xmlns:a16="http://schemas.microsoft.com/office/drawing/2014/main" id="{41463795-B531-E6E8-9086-4ACF184BF0E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16919" y="4489745"/>
            <a:ext cx="914400" cy="914400"/>
          </a:xfrm>
          <a:prstGeom prst="rect">
            <a:avLst/>
          </a:prstGeom>
        </p:spPr>
      </p:pic>
      <p:pic>
        <p:nvPicPr>
          <p:cNvPr id="16" name="Graphic 15" descr="Court outline">
            <a:extLst>
              <a:ext uri="{FF2B5EF4-FFF2-40B4-BE49-F238E27FC236}">
                <a16:creationId xmlns:a16="http://schemas.microsoft.com/office/drawing/2014/main" id="{3F0E7D3E-A7D1-7649-B185-F6B625AB2DA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08465" y="2397013"/>
            <a:ext cx="914400" cy="914400"/>
          </a:xfrm>
          <a:prstGeom prst="rect">
            <a:avLst/>
          </a:prstGeom>
        </p:spPr>
      </p:pic>
    </p:spTree>
    <p:extLst>
      <p:ext uri="{BB962C8B-B14F-4D97-AF65-F5344CB8AC3E}">
        <p14:creationId xmlns:p14="http://schemas.microsoft.com/office/powerpoint/2010/main" val="344196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0D00B-3850-4CD8-A533-8983704FE188}"/>
              </a:ext>
            </a:extLst>
          </p:cNvPr>
          <p:cNvSpPr/>
          <p:nvPr/>
        </p:nvSpPr>
        <p:spPr>
          <a:xfrm>
            <a:off x="4787028" y="345519"/>
            <a:ext cx="7404972" cy="830997"/>
          </a:xfrm>
          <a:prstGeom prst="rect">
            <a:avLst/>
          </a:prstGeom>
        </p:spPr>
        <p:txBody>
          <a:bodyPr wrap="square">
            <a:spAutoFit/>
          </a:bodyPr>
          <a:lstStyle/>
          <a:p>
            <a:pPr lvl="0">
              <a:defRPr/>
            </a:pPr>
            <a:r>
              <a:rPr lang="en-US" sz="2400" b="1">
                <a:latin typeface="Helvetica"/>
              </a:rPr>
              <a:t>Common Questions about What’s Next in Measurement</a:t>
            </a:r>
          </a:p>
        </p:txBody>
      </p:sp>
      <p:sp>
        <p:nvSpPr>
          <p:cNvPr id="7" name="TextBox 6">
            <a:extLst>
              <a:ext uri="{FF2B5EF4-FFF2-40B4-BE49-F238E27FC236}">
                <a16:creationId xmlns:a16="http://schemas.microsoft.com/office/drawing/2014/main" id="{4FFE9C73-7487-F3A7-9EFA-1FA4642DC285}"/>
              </a:ext>
            </a:extLst>
          </p:cNvPr>
          <p:cNvSpPr txBox="1"/>
          <p:nvPr/>
        </p:nvSpPr>
        <p:spPr>
          <a:xfrm>
            <a:off x="5439427" y="4125550"/>
            <a:ext cx="6626088" cy="369332"/>
          </a:xfrm>
          <a:prstGeom prst="rect">
            <a:avLst/>
          </a:prstGeom>
          <a:noFill/>
        </p:spPr>
        <p:txBody>
          <a:bodyPr wrap="square" lIns="91440" tIns="45720" rIns="91440" bIns="45720" anchor="t">
            <a:spAutoFit/>
          </a:bodyPr>
          <a:lstStyle/>
          <a:p>
            <a:pPr>
              <a:buSzPts val="1000"/>
              <a:tabLst>
                <a:tab pos="457200" algn="l"/>
              </a:tabLst>
            </a:pPr>
            <a:r>
              <a:rPr lang="en-US"/>
              <a:t>How will AI continue to impact measurement?</a:t>
            </a:r>
          </a:p>
        </p:txBody>
      </p:sp>
      <p:sp>
        <p:nvSpPr>
          <p:cNvPr id="9" name="TextBox 8">
            <a:extLst>
              <a:ext uri="{FF2B5EF4-FFF2-40B4-BE49-F238E27FC236}">
                <a16:creationId xmlns:a16="http://schemas.microsoft.com/office/drawing/2014/main" id="{A9846E5E-E001-2B5F-9EF5-FA0E53376C55}"/>
              </a:ext>
            </a:extLst>
          </p:cNvPr>
          <p:cNvSpPr txBox="1"/>
          <p:nvPr/>
        </p:nvSpPr>
        <p:spPr>
          <a:xfrm>
            <a:off x="4774445" y="1228974"/>
            <a:ext cx="430481" cy="707886"/>
          </a:xfrm>
          <a:prstGeom prst="rect">
            <a:avLst/>
          </a:prstGeom>
          <a:noFill/>
        </p:spPr>
        <p:txBody>
          <a:bodyPr wrap="square">
            <a:spAutoFit/>
          </a:bodyPr>
          <a:lstStyle/>
          <a:p>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endParaRPr lang="en-US"/>
          </a:p>
        </p:txBody>
      </p:sp>
      <p:sp>
        <p:nvSpPr>
          <p:cNvPr id="11" name="TextBox 10">
            <a:extLst>
              <a:ext uri="{FF2B5EF4-FFF2-40B4-BE49-F238E27FC236}">
                <a16:creationId xmlns:a16="http://schemas.microsoft.com/office/drawing/2014/main" id="{BEA3495B-EA3D-A640-2D9B-05B47E364AB0}"/>
              </a:ext>
            </a:extLst>
          </p:cNvPr>
          <p:cNvSpPr txBox="1"/>
          <p:nvPr/>
        </p:nvSpPr>
        <p:spPr>
          <a:xfrm>
            <a:off x="4770701" y="1901133"/>
            <a:ext cx="477981" cy="707886"/>
          </a:xfrm>
          <a:prstGeom prst="rect">
            <a:avLst/>
          </a:prstGeom>
          <a:noFill/>
        </p:spPr>
        <p:txBody>
          <a:bodyPr wrap="square">
            <a:spAutoFit/>
          </a:bodyPr>
          <a:lstStyle/>
          <a:p>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endParaRPr lang="en-US"/>
          </a:p>
        </p:txBody>
      </p:sp>
      <p:sp>
        <p:nvSpPr>
          <p:cNvPr id="13" name="TextBox 12">
            <a:extLst>
              <a:ext uri="{FF2B5EF4-FFF2-40B4-BE49-F238E27FC236}">
                <a16:creationId xmlns:a16="http://schemas.microsoft.com/office/drawing/2014/main" id="{CB82B6F5-1CE9-43F0-4837-E25DDF2C376F}"/>
              </a:ext>
            </a:extLst>
          </p:cNvPr>
          <p:cNvSpPr txBox="1"/>
          <p:nvPr/>
        </p:nvSpPr>
        <p:spPr>
          <a:xfrm>
            <a:off x="4770701" y="2606306"/>
            <a:ext cx="442355" cy="707886"/>
          </a:xfrm>
          <a:prstGeom prst="rect">
            <a:avLst/>
          </a:prstGeom>
          <a:noFill/>
        </p:spPr>
        <p:txBody>
          <a:bodyPr wrap="square">
            <a:spAutoFit/>
          </a:bodyPr>
          <a:lstStyle/>
          <a:p>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 </a:t>
            </a:r>
            <a:endParaRPr lang="en-US"/>
          </a:p>
        </p:txBody>
      </p:sp>
      <p:sp>
        <p:nvSpPr>
          <p:cNvPr id="14" name="TextBox 13">
            <a:extLst>
              <a:ext uri="{FF2B5EF4-FFF2-40B4-BE49-F238E27FC236}">
                <a16:creationId xmlns:a16="http://schemas.microsoft.com/office/drawing/2014/main" id="{0C080E1B-DC06-E830-40F7-F7C49FFA82E2}"/>
              </a:ext>
            </a:extLst>
          </p:cNvPr>
          <p:cNvSpPr txBox="1"/>
          <p:nvPr/>
        </p:nvSpPr>
        <p:spPr>
          <a:xfrm>
            <a:off x="4762570" y="3291991"/>
            <a:ext cx="442355" cy="707886"/>
          </a:xfrm>
          <a:prstGeom prst="rect">
            <a:avLst/>
          </a:prstGeom>
          <a:noFill/>
        </p:spPr>
        <p:txBody>
          <a:bodyPr wrap="square">
            <a:spAutoFit/>
          </a:bodyPr>
          <a:lstStyle/>
          <a:p>
            <a:r>
              <a:rPr lang="en-US" sz="4000" b="1">
                <a:solidFill>
                  <a:srgbClr val="ED3C8D"/>
                </a:solidFill>
                <a:latin typeface="Helvetica" pitchFamily="2" charset="0"/>
              </a:rPr>
              <a:t>4</a:t>
            </a: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 </a:t>
            </a:r>
            <a:endParaRPr lang="en-US"/>
          </a:p>
        </p:txBody>
      </p:sp>
      <p:sp>
        <p:nvSpPr>
          <p:cNvPr id="15" name="TextBox 14">
            <a:extLst>
              <a:ext uri="{FF2B5EF4-FFF2-40B4-BE49-F238E27FC236}">
                <a16:creationId xmlns:a16="http://schemas.microsoft.com/office/drawing/2014/main" id="{CF6E432F-58C9-E7AA-EA2E-885D34200416}"/>
              </a:ext>
            </a:extLst>
          </p:cNvPr>
          <p:cNvSpPr txBox="1"/>
          <p:nvPr/>
        </p:nvSpPr>
        <p:spPr>
          <a:xfrm>
            <a:off x="4762571" y="3998601"/>
            <a:ext cx="442355" cy="707886"/>
          </a:xfrm>
          <a:prstGeom prst="rect">
            <a:avLst/>
          </a:prstGeom>
          <a:noFill/>
        </p:spPr>
        <p:txBody>
          <a:bodyPr wrap="square">
            <a:spAutoFit/>
          </a:bodyPr>
          <a:lstStyle/>
          <a:p>
            <a:r>
              <a:rPr lang="en-US" sz="4000" b="1">
                <a:solidFill>
                  <a:srgbClr val="ED3C8D"/>
                </a:solidFill>
                <a:latin typeface="Helvetica" pitchFamily="2" charset="0"/>
              </a:rPr>
              <a:t>5</a:t>
            </a: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 </a:t>
            </a:r>
            <a:endParaRPr lang="en-US"/>
          </a:p>
        </p:txBody>
      </p:sp>
      <p:pic>
        <p:nvPicPr>
          <p:cNvPr id="5" name="Picture 4" descr="A picture containing invertebrate, worm&#10;&#10;Description automatically generated">
            <a:extLst>
              <a:ext uri="{FF2B5EF4-FFF2-40B4-BE49-F238E27FC236}">
                <a16:creationId xmlns:a16="http://schemas.microsoft.com/office/drawing/2014/main" id="{F17974EE-4FDD-D50C-2020-54392FB1E26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flipH="1">
            <a:off x="-1096528" y="1096523"/>
            <a:ext cx="6858002" cy="4664950"/>
          </a:xfrm>
          <a:prstGeom prst="rect">
            <a:avLst/>
          </a:prstGeom>
        </p:spPr>
      </p:pic>
      <p:pic>
        <p:nvPicPr>
          <p:cNvPr id="3" name="Picture 2">
            <a:extLst>
              <a:ext uri="{FF2B5EF4-FFF2-40B4-BE49-F238E27FC236}">
                <a16:creationId xmlns:a16="http://schemas.microsoft.com/office/drawing/2014/main" id="{9DA38221-C4CC-FDCB-1199-3600F0B78C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DC087488-784C-A022-01E8-7FA376B62E1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FD6FF20-ED91-8DFE-9F4B-90A873EE27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4753C183-F6BB-AA50-6C57-18E813FE881D}"/>
              </a:ext>
            </a:extLst>
          </p:cNvPr>
          <p:cNvSpPr txBox="1"/>
          <p:nvPr/>
        </p:nvSpPr>
        <p:spPr>
          <a:xfrm>
            <a:off x="5439427" y="1310002"/>
            <a:ext cx="6100174" cy="646331"/>
          </a:xfrm>
          <a:prstGeom prst="rect">
            <a:avLst/>
          </a:prstGeom>
          <a:noFill/>
        </p:spPr>
        <p:txBody>
          <a:bodyPr wrap="square" lIns="91440" tIns="45720" rIns="91440" bIns="45720" anchor="t">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dirty="0"/>
              <a:t>What advancements should I expect in </a:t>
            </a:r>
            <a:r>
              <a:rPr lang="en-US" dirty="0">
                <a:latin typeface="+mj-lt"/>
              </a:rPr>
              <a:t>viewership data collection</a:t>
            </a:r>
            <a:r>
              <a:rPr lang="en-US" dirty="0"/>
              <a:t>? </a:t>
            </a:r>
          </a:p>
        </p:txBody>
      </p:sp>
      <p:sp>
        <p:nvSpPr>
          <p:cNvPr id="16" name="TextBox 15">
            <a:extLst>
              <a:ext uri="{FF2B5EF4-FFF2-40B4-BE49-F238E27FC236}">
                <a16:creationId xmlns:a16="http://schemas.microsoft.com/office/drawing/2014/main" id="{B9CE7B9F-41A1-3B8A-1E60-C2DB35D15348}"/>
              </a:ext>
            </a:extLst>
          </p:cNvPr>
          <p:cNvSpPr txBox="1"/>
          <p:nvPr/>
        </p:nvSpPr>
        <p:spPr>
          <a:xfrm>
            <a:off x="5439427" y="2049630"/>
            <a:ext cx="6100174" cy="369332"/>
          </a:xfrm>
          <a:prstGeom prst="rect">
            <a:avLst/>
          </a:prstGeom>
          <a:noFill/>
        </p:spPr>
        <p:txBody>
          <a:bodyPr wrap="square" lIns="91440" tIns="45720" rIns="91440" bIns="45720" anchor="t">
            <a:spAutoFit/>
          </a:bodyPr>
          <a:lstStyle/>
          <a:p>
            <a:pPr marR="0" lvl="0">
              <a:spcBef>
                <a:spcPts val="0"/>
              </a:spcBef>
              <a:spcAft>
                <a:spcPts val="0"/>
              </a:spcAft>
              <a:buSzPts val="1000"/>
              <a:tabLst>
                <a:tab pos="457200" algn="l"/>
              </a:tabLst>
            </a:pPr>
            <a:r>
              <a:rPr lang="en-US" dirty="0"/>
              <a:t>What aspect of </a:t>
            </a:r>
            <a:r>
              <a:rPr lang="en-US" b="1" dirty="0">
                <a:latin typeface="+mj-lt"/>
              </a:rPr>
              <a:t>identity</a:t>
            </a:r>
            <a:r>
              <a:rPr lang="en-US" dirty="0"/>
              <a:t> will see greater adoption?</a:t>
            </a:r>
          </a:p>
        </p:txBody>
      </p:sp>
      <p:sp>
        <p:nvSpPr>
          <p:cNvPr id="18" name="TextBox 17">
            <a:extLst>
              <a:ext uri="{FF2B5EF4-FFF2-40B4-BE49-F238E27FC236}">
                <a16:creationId xmlns:a16="http://schemas.microsoft.com/office/drawing/2014/main" id="{035360FA-25F9-454E-53D9-32DFE1560264}"/>
              </a:ext>
            </a:extLst>
          </p:cNvPr>
          <p:cNvSpPr txBox="1"/>
          <p:nvPr/>
        </p:nvSpPr>
        <p:spPr>
          <a:xfrm>
            <a:off x="5439427" y="2733346"/>
            <a:ext cx="6731054" cy="369332"/>
          </a:xfrm>
          <a:prstGeom prst="rect">
            <a:avLst/>
          </a:prstGeom>
          <a:noFill/>
        </p:spPr>
        <p:txBody>
          <a:bodyPr wrap="square" lIns="91440" tIns="45720" rIns="91440" bIns="45720" anchor="t">
            <a:spAutoFit/>
          </a:bodyPr>
          <a:lstStyle/>
          <a:p>
            <a:pPr>
              <a:buSzPts val="1000"/>
              <a:tabLst>
                <a:tab pos="457200" algn="l"/>
              </a:tabLst>
            </a:pPr>
            <a:r>
              <a:rPr lang="en-US" dirty="0"/>
              <a:t>What new possibilities will there be in quantifying </a:t>
            </a:r>
            <a:r>
              <a:rPr lang="en-US" b="1" dirty="0">
                <a:latin typeface="+mj-lt"/>
              </a:rPr>
              <a:t>engagement</a:t>
            </a:r>
            <a:r>
              <a:rPr lang="en-US" dirty="0"/>
              <a:t>?</a:t>
            </a:r>
          </a:p>
        </p:txBody>
      </p:sp>
      <p:sp>
        <p:nvSpPr>
          <p:cNvPr id="20" name="TextBox 19">
            <a:extLst>
              <a:ext uri="{FF2B5EF4-FFF2-40B4-BE49-F238E27FC236}">
                <a16:creationId xmlns:a16="http://schemas.microsoft.com/office/drawing/2014/main" id="{F497C5B8-8FF5-0E59-E589-EEAC9CC452C9}"/>
              </a:ext>
            </a:extLst>
          </p:cNvPr>
          <p:cNvSpPr txBox="1"/>
          <p:nvPr/>
        </p:nvSpPr>
        <p:spPr>
          <a:xfrm>
            <a:off x="5439427" y="3342304"/>
            <a:ext cx="6206646" cy="646331"/>
          </a:xfrm>
          <a:prstGeom prst="rect">
            <a:avLst/>
          </a:prstGeom>
          <a:noFill/>
        </p:spPr>
        <p:txBody>
          <a:bodyPr wrap="square" lIns="91440" tIns="45720" rIns="91440" bIns="45720" anchor="t">
            <a:spAutoFit/>
          </a:bodyPr>
          <a:lstStyle/>
          <a:p>
            <a:pPr>
              <a:buSzPts val="1000"/>
              <a:tabLst>
                <a:tab pos="457200" algn="l"/>
              </a:tabLst>
            </a:pPr>
            <a:r>
              <a:rPr lang="en-US" dirty="0"/>
              <a:t>What will improve my ability to understand and optimize </a:t>
            </a:r>
            <a:r>
              <a:rPr lang="en-US" b="1" dirty="0">
                <a:latin typeface="+mj-lt"/>
              </a:rPr>
              <a:t>outcomes</a:t>
            </a:r>
            <a:r>
              <a:rPr lang="en-US" dirty="0"/>
              <a:t>? </a:t>
            </a:r>
          </a:p>
        </p:txBody>
      </p:sp>
      <p:pic>
        <p:nvPicPr>
          <p:cNvPr id="12" name="Picture 7" descr="A yellow star with blue text&#10;&#10;Description automatically generated">
            <a:extLst>
              <a:ext uri="{FF2B5EF4-FFF2-40B4-BE49-F238E27FC236}">
                <a16:creationId xmlns:a16="http://schemas.microsoft.com/office/drawing/2014/main" id="{3E098230-6EF3-6F23-8408-51EB2CCA1C33}"/>
              </a:ext>
            </a:extLst>
          </p:cNvPr>
          <p:cNvPicPr>
            <a:picLocks noChangeAspect="1"/>
          </p:cNvPicPr>
          <p:nvPr/>
        </p:nvPicPr>
        <p:blipFill>
          <a:blip r:embed="rId5"/>
          <a:stretch>
            <a:fillRect/>
          </a:stretch>
        </p:blipFill>
        <p:spPr>
          <a:xfrm rot="21420000">
            <a:off x="10117901" y="3921982"/>
            <a:ext cx="1104900" cy="959722"/>
          </a:xfrm>
          <a:prstGeom prst="rect">
            <a:avLst/>
          </a:prstGeom>
        </p:spPr>
      </p:pic>
    </p:spTree>
    <p:extLst>
      <p:ext uri="{BB962C8B-B14F-4D97-AF65-F5344CB8AC3E}">
        <p14:creationId xmlns:p14="http://schemas.microsoft.com/office/powerpoint/2010/main" val="113004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AFE0AE3-64CB-DAE6-9C92-D491438D9EA2}"/>
              </a:ext>
            </a:extLst>
          </p:cNvPr>
          <p:cNvSpPr>
            <a:spLocks noGrp="1" noRot="1" noMove="1" noResize="1" noEditPoints="1" noAdjustHandles="1" noChangeArrowheads="1" noChangeShapeType="1"/>
          </p:cNvSpPr>
          <p:nvPr/>
        </p:nvSpPr>
        <p:spPr>
          <a:xfrm>
            <a:off x="0" y="1765230"/>
            <a:ext cx="12192001"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buSzPts val="1000"/>
              <a:tabLst>
                <a:tab pos="685800" algn="l"/>
              </a:tabLst>
            </a:pPr>
            <a:endParaRPr lang="en-US" sz="1800" b="1">
              <a:solidFill>
                <a:schemeClr val="accent1"/>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4B9E9C4-B7AD-B3FA-9E5A-167C4B5D0413}"/>
              </a:ext>
            </a:extLst>
          </p:cNvPr>
          <p:cNvSpPr txBox="1"/>
          <p:nvPr/>
        </p:nvSpPr>
        <p:spPr>
          <a:xfrm>
            <a:off x="5004842" y="2034928"/>
            <a:ext cx="2577591" cy="400110"/>
          </a:xfrm>
          <a:prstGeom prst="rect">
            <a:avLst/>
          </a:prstGeom>
          <a:noFill/>
        </p:spPr>
        <p:txBody>
          <a:bodyPr wrap="square">
            <a:spAutoFit/>
          </a:bodyPr>
          <a:lstStyle/>
          <a:p>
            <a:pPr>
              <a:buSzPts val="1000"/>
              <a:tabLst>
                <a:tab pos="685800" algn="l"/>
              </a:tabLst>
            </a:pPr>
            <a:r>
              <a:rPr lang="en-US" sz="2000" b="1">
                <a:solidFill>
                  <a:srgbClr val="ED3C8D"/>
                </a:solidFill>
                <a:latin typeface="Helvetica" panose="020B0403020202020204" pitchFamily="34" charset="0"/>
              </a:rPr>
              <a:t>Calibration Panel</a:t>
            </a:r>
          </a:p>
        </p:txBody>
      </p:sp>
      <p:sp>
        <p:nvSpPr>
          <p:cNvPr id="13" name="TextBox 12">
            <a:extLst>
              <a:ext uri="{FF2B5EF4-FFF2-40B4-BE49-F238E27FC236}">
                <a16:creationId xmlns:a16="http://schemas.microsoft.com/office/drawing/2014/main" id="{BB8DC95D-5919-8B7E-383D-5B794BFDE4BE}"/>
              </a:ext>
            </a:extLst>
          </p:cNvPr>
          <p:cNvSpPr txBox="1"/>
          <p:nvPr/>
        </p:nvSpPr>
        <p:spPr>
          <a:xfrm>
            <a:off x="1029505" y="2034928"/>
            <a:ext cx="2809645" cy="400110"/>
          </a:xfrm>
          <a:prstGeom prst="rect">
            <a:avLst/>
          </a:prstGeom>
          <a:noFill/>
        </p:spPr>
        <p:txBody>
          <a:bodyPr wrap="square">
            <a:spAutoFit/>
          </a:bodyPr>
          <a:lstStyle/>
          <a:p>
            <a:pPr marR="0" lvl="0">
              <a:spcBef>
                <a:spcPts val="0"/>
              </a:spcBef>
              <a:spcAft>
                <a:spcPts val="0"/>
              </a:spcAft>
              <a:buSzPts val="1000"/>
              <a:tabLst>
                <a:tab pos="685800" algn="l"/>
              </a:tabLst>
            </a:pPr>
            <a:r>
              <a:rPr lang="en-US" sz="2000" b="1">
                <a:solidFill>
                  <a:srgbClr val="ED3C8D"/>
                </a:solidFill>
                <a:latin typeface="Helvetica" panose="020B0403020202020204" pitchFamily="34" charset="0"/>
              </a:rPr>
              <a:t>Measurement Panel</a:t>
            </a:r>
          </a:p>
        </p:txBody>
      </p:sp>
      <p:pic>
        <p:nvPicPr>
          <p:cNvPr id="33" name="Picture 32">
            <a:extLst>
              <a:ext uri="{FF2B5EF4-FFF2-40B4-BE49-F238E27FC236}">
                <a16:creationId xmlns:a16="http://schemas.microsoft.com/office/drawing/2014/main" id="{599AAA7B-61ED-F30C-CBDA-20B43D5ABC4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4" name="Slide Number Placeholder 5">
            <a:extLst>
              <a:ext uri="{FF2B5EF4-FFF2-40B4-BE49-F238E27FC236}">
                <a16:creationId xmlns:a16="http://schemas.microsoft.com/office/drawing/2014/main" id="{42DCFA1A-FFCB-305A-30C9-0FFE2A4AF13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6" name="Rectangle 35">
            <a:extLst>
              <a:ext uri="{FF2B5EF4-FFF2-40B4-BE49-F238E27FC236}">
                <a16:creationId xmlns:a16="http://schemas.microsoft.com/office/drawing/2014/main" id="{F485AAB4-E68E-FD76-0DAB-43E799FA4DB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AC19D3D7-52FD-A8F6-423E-7F1282527639}"/>
              </a:ext>
            </a:extLst>
          </p:cNvPr>
          <p:cNvSpPr txBox="1"/>
          <p:nvPr/>
        </p:nvSpPr>
        <p:spPr>
          <a:xfrm>
            <a:off x="9250369" y="2034928"/>
            <a:ext cx="2685590" cy="400110"/>
          </a:xfrm>
          <a:prstGeom prst="rect">
            <a:avLst/>
          </a:prstGeom>
          <a:noFill/>
        </p:spPr>
        <p:txBody>
          <a:bodyPr wrap="square">
            <a:spAutoFit/>
          </a:bodyPr>
          <a:lstStyle/>
          <a:p>
            <a:pPr marR="0" lvl="0">
              <a:spcBef>
                <a:spcPts val="0"/>
              </a:spcBef>
              <a:spcAft>
                <a:spcPts val="0"/>
              </a:spcAft>
              <a:buSzPts val="1000"/>
              <a:tabLst>
                <a:tab pos="685800" algn="l"/>
              </a:tabLst>
            </a:pPr>
            <a:r>
              <a:rPr lang="en-US" sz="2000" b="1">
                <a:solidFill>
                  <a:srgbClr val="ED3C8D"/>
                </a:solidFill>
                <a:latin typeface="Helvetica" panose="020B0403020202020204" pitchFamily="34" charset="0"/>
              </a:rPr>
              <a:t>Validation Panel</a:t>
            </a:r>
          </a:p>
        </p:txBody>
      </p:sp>
      <p:cxnSp>
        <p:nvCxnSpPr>
          <p:cNvPr id="21" name="Straight Connector 20">
            <a:extLst>
              <a:ext uri="{FF2B5EF4-FFF2-40B4-BE49-F238E27FC236}">
                <a16:creationId xmlns:a16="http://schemas.microsoft.com/office/drawing/2014/main" id="{C1EFCF15-2684-7732-CEC8-D0953AEFE41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9B1FEC-9C38-5DC9-5A7C-47D80C3BBBBB}"/>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sp>
        <p:nvSpPr>
          <p:cNvPr id="23" name="Rectangle 22">
            <a:extLst>
              <a:ext uri="{FF2B5EF4-FFF2-40B4-BE49-F238E27FC236}">
                <a16:creationId xmlns:a16="http://schemas.microsoft.com/office/drawing/2014/main" id="{88DD7B65-4322-B98E-4C31-EC23E645DD7C}"/>
              </a:ext>
            </a:extLst>
          </p:cNvPr>
          <p:cNvSpPr/>
          <p:nvPr/>
        </p:nvSpPr>
        <p:spPr>
          <a:xfrm>
            <a:off x="594830" y="75782"/>
            <a:ext cx="11341129" cy="1077218"/>
          </a:xfrm>
          <a:prstGeom prst="rect">
            <a:avLst/>
          </a:prstGeom>
        </p:spPr>
        <p:txBody>
          <a:bodyPr wrap="square" lIns="91440" tIns="45720" rIns="91440" bIns="45720" anchor="t">
            <a:spAutoFit/>
          </a:bodyPr>
          <a:lstStyle/>
          <a:p>
            <a:pPr>
              <a:defRPr/>
            </a:pPr>
            <a:r>
              <a:rPr lang="en-US" sz="3200"/>
              <a:t>What advancements should I expect in viewership data collection?</a:t>
            </a:r>
            <a:endParaRPr kumimoji="0" lang="en-US" sz="28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57" name="TextBox 56">
            <a:extLst>
              <a:ext uri="{FF2B5EF4-FFF2-40B4-BE49-F238E27FC236}">
                <a16:creationId xmlns:a16="http://schemas.microsoft.com/office/drawing/2014/main" id="{6B67E373-4311-5FC5-6C1D-34947D1F065B}"/>
              </a:ext>
            </a:extLst>
          </p:cNvPr>
          <p:cNvSpPr txBox="1"/>
          <p:nvPr/>
        </p:nvSpPr>
        <p:spPr>
          <a:xfrm>
            <a:off x="8504356" y="2902733"/>
            <a:ext cx="3202039" cy="692497"/>
          </a:xfrm>
          <a:prstGeom prst="rect">
            <a:avLst/>
          </a:prstGeom>
          <a:noFill/>
        </p:spPr>
        <p:txBody>
          <a:bodyPr wrap="square">
            <a:spAutoFit/>
          </a:bodyPr>
          <a:lstStyle/>
          <a:p>
            <a:pPr marR="0" lvl="0">
              <a:spcBef>
                <a:spcPts val="0"/>
              </a:spcBef>
              <a:spcAft>
                <a:spcPts val="0"/>
              </a:spcAft>
              <a:buSzPts val="1000"/>
              <a:tabLst>
                <a:tab pos="685800" algn="l"/>
              </a:tabLst>
            </a:pPr>
            <a:r>
              <a:rPr lang="en-US" sz="1300">
                <a:effectLst/>
                <a:ea typeface="Calibri" panose="020F0502020204030204" pitchFamily="34" charset="0"/>
                <a:cs typeface="Times New Roman" panose="02020603050405020304" pitchFamily="18" charset="0"/>
              </a:rPr>
              <a:t>Used to show mathematically that you’re solving for the gaps in the measurement (such as representation or bias)</a:t>
            </a:r>
          </a:p>
        </p:txBody>
      </p:sp>
      <p:sp>
        <p:nvSpPr>
          <p:cNvPr id="67" name="TextBox 66">
            <a:extLst>
              <a:ext uri="{FF2B5EF4-FFF2-40B4-BE49-F238E27FC236}">
                <a16:creationId xmlns:a16="http://schemas.microsoft.com/office/drawing/2014/main" id="{EB251B39-6C6D-F013-B58E-DE6A7EE28877}"/>
              </a:ext>
            </a:extLst>
          </p:cNvPr>
          <p:cNvSpPr txBox="1"/>
          <p:nvPr/>
        </p:nvSpPr>
        <p:spPr>
          <a:xfrm>
            <a:off x="4332012" y="2902733"/>
            <a:ext cx="3529285" cy="692497"/>
          </a:xfrm>
          <a:prstGeom prst="rect">
            <a:avLst/>
          </a:prstGeom>
          <a:noFill/>
        </p:spPr>
        <p:txBody>
          <a:bodyPr wrap="square">
            <a:spAutoFit/>
          </a:bodyPr>
          <a:lstStyle/>
          <a:p>
            <a:pPr marR="0" lvl="0">
              <a:spcBef>
                <a:spcPts val="0"/>
              </a:spcBef>
              <a:spcAft>
                <a:spcPts val="0"/>
              </a:spcAft>
              <a:buSzPts val="1000"/>
              <a:tabLst>
                <a:tab pos="685800" algn="l"/>
              </a:tabLst>
            </a:pPr>
            <a:r>
              <a:rPr lang="en-US" sz="1300">
                <a:effectLst/>
                <a:ea typeface="Calibri" panose="020F0502020204030204" pitchFamily="34" charset="0"/>
                <a:cs typeface="Times New Roman" panose="02020603050405020304" pitchFamily="18" charset="0"/>
              </a:rPr>
              <a:t>Used along with another data asset (such as big data) and is used to understand where the gaps or biases are within that dataset</a:t>
            </a:r>
          </a:p>
        </p:txBody>
      </p:sp>
      <p:sp>
        <p:nvSpPr>
          <p:cNvPr id="69" name="TextBox 68">
            <a:extLst>
              <a:ext uri="{FF2B5EF4-FFF2-40B4-BE49-F238E27FC236}">
                <a16:creationId xmlns:a16="http://schemas.microsoft.com/office/drawing/2014/main" id="{D0E76804-5807-C1E7-7552-423D81297D6A}"/>
              </a:ext>
            </a:extLst>
          </p:cNvPr>
          <p:cNvSpPr txBox="1"/>
          <p:nvPr/>
        </p:nvSpPr>
        <p:spPr>
          <a:xfrm>
            <a:off x="409402" y="2902733"/>
            <a:ext cx="3429747" cy="692497"/>
          </a:xfrm>
          <a:prstGeom prst="rect">
            <a:avLst/>
          </a:prstGeom>
          <a:noFill/>
        </p:spPr>
        <p:txBody>
          <a:bodyPr wrap="square">
            <a:spAutoFit/>
          </a:bodyPr>
          <a:lstStyle/>
          <a:p>
            <a:r>
              <a:rPr lang="en-US" sz="1300"/>
              <a:t>Viewing habits, behaviors and demographic info are collected from a small group of people to represent a larger group</a:t>
            </a:r>
          </a:p>
        </p:txBody>
      </p:sp>
      <p:cxnSp>
        <p:nvCxnSpPr>
          <p:cNvPr id="3" name="Straight Connector 2">
            <a:extLst>
              <a:ext uri="{FF2B5EF4-FFF2-40B4-BE49-F238E27FC236}">
                <a16:creationId xmlns:a16="http://schemas.microsoft.com/office/drawing/2014/main" id="{6967D2A8-C1A1-0F65-EAE3-EADB9DF79EA6}"/>
              </a:ext>
            </a:extLst>
          </p:cNvPr>
          <p:cNvCxnSpPr>
            <a:cxnSpLocks/>
          </p:cNvCxnSpPr>
          <p:nvPr/>
        </p:nvCxnSpPr>
        <p:spPr>
          <a:xfrm>
            <a:off x="4006188" y="2664663"/>
            <a:ext cx="0" cy="3943521"/>
          </a:xfrm>
          <a:prstGeom prst="line">
            <a:avLst/>
          </a:prstGeom>
          <a:ln w="19050">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B33C719-9586-8CBF-BF9B-4B7E8AF36BA2}"/>
              </a:ext>
            </a:extLst>
          </p:cNvPr>
          <p:cNvCxnSpPr>
            <a:cxnSpLocks/>
          </p:cNvCxnSpPr>
          <p:nvPr/>
        </p:nvCxnSpPr>
        <p:spPr>
          <a:xfrm>
            <a:off x="0" y="3880481"/>
            <a:ext cx="12071850" cy="0"/>
          </a:xfrm>
          <a:prstGeom prst="line">
            <a:avLst/>
          </a:prstGeom>
          <a:ln w="317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563084-43C8-FECF-09D8-345ED3255721}"/>
              </a:ext>
            </a:extLst>
          </p:cNvPr>
          <p:cNvCxnSpPr>
            <a:cxnSpLocks/>
          </p:cNvCxnSpPr>
          <p:nvPr/>
        </p:nvCxnSpPr>
        <p:spPr>
          <a:xfrm>
            <a:off x="8182745" y="2664663"/>
            <a:ext cx="0" cy="3943521"/>
          </a:xfrm>
          <a:prstGeom prst="line">
            <a:avLst/>
          </a:prstGeom>
          <a:ln w="19050">
            <a:solidFill>
              <a:srgbClr val="1F1A62"/>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933A783-A562-61E6-B9E8-F2EF03481A88}"/>
              </a:ext>
            </a:extLst>
          </p:cNvPr>
          <p:cNvSpPr txBox="1"/>
          <p:nvPr/>
        </p:nvSpPr>
        <p:spPr>
          <a:xfrm>
            <a:off x="409403" y="5462070"/>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Challenges</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66EE0B4C-38D4-5C00-46F1-AE7AB41E1315}"/>
              </a:ext>
            </a:extLst>
          </p:cNvPr>
          <p:cNvSpPr txBox="1"/>
          <p:nvPr/>
        </p:nvSpPr>
        <p:spPr>
          <a:xfrm>
            <a:off x="4332012" y="5462070"/>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Challenges</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EF864994-5312-5C91-FAD0-0D2954C20A10}"/>
              </a:ext>
            </a:extLst>
          </p:cNvPr>
          <p:cNvSpPr txBox="1"/>
          <p:nvPr/>
        </p:nvSpPr>
        <p:spPr>
          <a:xfrm>
            <a:off x="4331847" y="4276082"/>
            <a:ext cx="3529287" cy="692497"/>
          </a:xfrm>
          <a:prstGeom prst="rect">
            <a:avLst/>
          </a:prstGeom>
          <a:noFill/>
        </p:spPr>
        <p:txBody>
          <a:bodyPr wrap="square" lIns="91440" tIns="45720" rIns="91440" bIns="45720" anchor="t">
            <a:spAutoFit/>
          </a:bodyPr>
          <a:lstStyle/>
          <a:p>
            <a:pPr>
              <a:tabLst>
                <a:tab pos="685800" algn="l"/>
              </a:tabLst>
            </a:pPr>
            <a:r>
              <a:rPr lang="en-US" sz="1300">
                <a:cs typeface="Times New Roman"/>
              </a:rPr>
              <a:t>Can provide a path to demographic, geographic and television household type representation in TV measurement</a:t>
            </a:r>
          </a:p>
        </p:txBody>
      </p:sp>
      <p:sp>
        <p:nvSpPr>
          <p:cNvPr id="48" name="TextBox 47">
            <a:extLst>
              <a:ext uri="{FF2B5EF4-FFF2-40B4-BE49-F238E27FC236}">
                <a16:creationId xmlns:a16="http://schemas.microsoft.com/office/drawing/2014/main" id="{C1873FBA-7791-A3C3-D002-311D3E959655}"/>
              </a:ext>
            </a:extLst>
          </p:cNvPr>
          <p:cNvSpPr txBox="1"/>
          <p:nvPr/>
        </p:nvSpPr>
        <p:spPr>
          <a:xfrm>
            <a:off x="8504357" y="5462070"/>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Challenges</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C326029E-9E06-CCA4-E4B8-C187643E1C04}"/>
              </a:ext>
            </a:extLst>
          </p:cNvPr>
          <p:cNvSpPr txBox="1"/>
          <p:nvPr/>
        </p:nvSpPr>
        <p:spPr>
          <a:xfrm>
            <a:off x="409403" y="2604767"/>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Overview</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476F03F2-2420-CE87-8A85-88AC514ACA67}"/>
              </a:ext>
            </a:extLst>
          </p:cNvPr>
          <p:cNvSpPr txBox="1"/>
          <p:nvPr/>
        </p:nvSpPr>
        <p:spPr>
          <a:xfrm>
            <a:off x="4332012" y="2604767"/>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Overview</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170C03ED-566C-2F03-9DD3-CB9B0BA0E01C}"/>
              </a:ext>
            </a:extLst>
          </p:cNvPr>
          <p:cNvSpPr txBox="1"/>
          <p:nvPr/>
        </p:nvSpPr>
        <p:spPr>
          <a:xfrm>
            <a:off x="8504357" y="2604767"/>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Overview</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9267C139-7697-6D2E-5512-03002F3A10F7}"/>
              </a:ext>
            </a:extLst>
          </p:cNvPr>
          <p:cNvSpPr txBox="1"/>
          <p:nvPr/>
        </p:nvSpPr>
        <p:spPr>
          <a:xfrm>
            <a:off x="8504356" y="4273749"/>
            <a:ext cx="3202038" cy="892552"/>
          </a:xfrm>
          <a:prstGeom prst="rect">
            <a:avLst/>
          </a:prstGeom>
          <a:noFill/>
        </p:spPr>
        <p:txBody>
          <a:bodyPr wrap="square" lIns="91440" tIns="45720" rIns="91440" bIns="45720" anchor="t">
            <a:spAutoFit/>
          </a:bodyPr>
          <a:lstStyle/>
          <a:p>
            <a:pPr>
              <a:buSzPts val="1000"/>
              <a:tabLst>
                <a:tab pos="685800" algn="l"/>
              </a:tabLst>
            </a:pPr>
            <a:r>
              <a:rPr lang="en-US" sz="1300">
                <a:cs typeface="Times New Roman"/>
              </a:rPr>
              <a:t>Can be used to prove that relevant changes/adjustments have been made to solve bias issues</a:t>
            </a:r>
          </a:p>
          <a:p>
            <a:pPr>
              <a:buSzPts val="1000"/>
              <a:tabLst>
                <a:tab pos="685800" algn="l"/>
              </a:tabLst>
            </a:pPr>
            <a:endParaRPr lang="en-US" sz="1300">
              <a:cs typeface="Times New Roman" panose="02020603050405020304" pitchFamily="18" charset="0"/>
            </a:endParaRPr>
          </a:p>
        </p:txBody>
      </p:sp>
      <p:sp>
        <p:nvSpPr>
          <p:cNvPr id="71" name="TextBox 70">
            <a:extLst>
              <a:ext uri="{FF2B5EF4-FFF2-40B4-BE49-F238E27FC236}">
                <a16:creationId xmlns:a16="http://schemas.microsoft.com/office/drawing/2014/main" id="{8A318FA3-4A66-DAF6-A1E2-8B93BC2CA89A}"/>
              </a:ext>
            </a:extLst>
          </p:cNvPr>
          <p:cNvSpPr txBox="1"/>
          <p:nvPr/>
        </p:nvSpPr>
        <p:spPr>
          <a:xfrm>
            <a:off x="4332012" y="3935195"/>
            <a:ext cx="2349617" cy="338554"/>
          </a:xfrm>
          <a:prstGeom prst="rect">
            <a:avLst/>
          </a:prstGeom>
          <a:noFill/>
        </p:spPr>
        <p:txBody>
          <a:bodyPr wrap="square">
            <a:spAutoFit/>
          </a:bodyPr>
          <a:lstStyle/>
          <a:p>
            <a:pPr marR="0" lvl="0">
              <a:spcBef>
                <a:spcPts val="0"/>
              </a:spcBef>
              <a:spcAft>
                <a:spcPts val="800"/>
              </a:spcAft>
            </a:pPr>
            <a:r>
              <a:rPr lang="en-US" sz="1600" b="1" u="sng" dirty="0">
                <a:solidFill>
                  <a:srgbClr val="00BFF2"/>
                </a:solidFill>
                <a:ea typeface="Calibri" panose="020F0502020204030204" pitchFamily="34" charset="0"/>
                <a:cs typeface="Times New Roman" panose="02020603050405020304" pitchFamily="18" charset="0"/>
              </a:rPr>
              <a:t>Benefits</a:t>
            </a:r>
            <a:endParaRPr lang="en-US" sz="1600" b="1" dirty="0">
              <a:solidFill>
                <a:srgbClr val="00BFF2"/>
              </a:solidFill>
              <a:effectLst/>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6AEDE550-4341-EF6E-CFF7-6699572A67C2}"/>
              </a:ext>
            </a:extLst>
          </p:cNvPr>
          <p:cNvSpPr txBox="1"/>
          <p:nvPr/>
        </p:nvSpPr>
        <p:spPr>
          <a:xfrm>
            <a:off x="409403" y="3950423"/>
            <a:ext cx="2349617" cy="338554"/>
          </a:xfrm>
          <a:prstGeom prst="rect">
            <a:avLst/>
          </a:prstGeom>
          <a:noFill/>
        </p:spPr>
        <p:txBody>
          <a:bodyPr wrap="square">
            <a:spAutoFit/>
          </a:bodyPr>
          <a:lstStyle/>
          <a:p>
            <a:pPr marR="0" lvl="0">
              <a:spcBef>
                <a:spcPts val="0"/>
              </a:spcBef>
              <a:spcAft>
                <a:spcPts val="800"/>
              </a:spcAft>
            </a:pPr>
            <a:r>
              <a:rPr lang="en-US" sz="1600" b="1" u="sng">
                <a:solidFill>
                  <a:srgbClr val="00BFF2"/>
                </a:solidFill>
                <a:ea typeface="Calibri" panose="020F0502020204030204" pitchFamily="34" charset="0"/>
                <a:cs typeface="Times New Roman" panose="02020603050405020304" pitchFamily="18" charset="0"/>
              </a:rPr>
              <a:t>Benefits</a:t>
            </a:r>
            <a:endParaRPr lang="en-US" sz="1600" b="1">
              <a:solidFill>
                <a:srgbClr val="00BFF2"/>
              </a:solidFill>
              <a:effectLst/>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3AC2EAA1-B95F-C90D-4337-8F16476BF5A7}"/>
              </a:ext>
            </a:extLst>
          </p:cNvPr>
          <p:cNvSpPr txBox="1"/>
          <p:nvPr/>
        </p:nvSpPr>
        <p:spPr>
          <a:xfrm>
            <a:off x="8504357" y="3948336"/>
            <a:ext cx="2349617" cy="338554"/>
          </a:xfrm>
          <a:prstGeom prst="rect">
            <a:avLst/>
          </a:prstGeom>
          <a:noFill/>
        </p:spPr>
        <p:txBody>
          <a:bodyPr wrap="square">
            <a:spAutoFit/>
          </a:bodyPr>
          <a:lstStyle/>
          <a:p>
            <a:pPr marR="0" lvl="0">
              <a:spcBef>
                <a:spcPts val="0"/>
              </a:spcBef>
              <a:spcAft>
                <a:spcPts val="800"/>
              </a:spcAft>
            </a:pPr>
            <a:r>
              <a:rPr lang="en-US" sz="1600" b="1" u="sng" dirty="0">
                <a:solidFill>
                  <a:srgbClr val="00BFF2"/>
                </a:solidFill>
                <a:ea typeface="Calibri" panose="020F0502020204030204" pitchFamily="34" charset="0"/>
                <a:cs typeface="Times New Roman" panose="02020603050405020304" pitchFamily="18" charset="0"/>
              </a:rPr>
              <a:t>Benefits</a:t>
            </a:r>
            <a:endParaRPr lang="en-US" sz="1600" b="1" dirty="0">
              <a:solidFill>
                <a:srgbClr val="00BFF2"/>
              </a:solidFill>
              <a:effectLst/>
              <a:ea typeface="Calibri" panose="020F0502020204030204" pitchFamily="34" charset="0"/>
              <a:cs typeface="Times New Roman" panose="02020603050405020304" pitchFamily="18" charset="0"/>
            </a:endParaRPr>
          </a:p>
        </p:txBody>
      </p:sp>
      <p:cxnSp>
        <p:nvCxnSpPr>
          <p:cNvPr id="80" name="Straight Connector 79">
            <a:extLst>
              <a:ext uri="{FF2B5EF4-FFF2-40B4-BE49-F238E27FC236}">
                <a16:creationId xmlns:a16="http://schemas.microsoft.com/office/drawing/2014/main" id="{497312CD-7817-D2C5-5330-7BCF84DB2BBC}"/>
              </a:ext>
            </a:extLst>
          </p:cNvPr>
          <p:cNvCxnSpPr>
            <a:cxnSpLocks/>
          </p:cNvCxnSpPr>
          <p:nvPr/>
        </p:nvCxnSpPr>
        <p:spPr>
          <a:xfrm>
            <a:off x="51022" y="5438675"/>
            <a:ext cx="12071850" cy="0"/>
          </a:xfrm>
          <a:prstGeom prst="line">
            <a:avLst/>
          </a:prstGeom>
          <a:ln w="317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DEA511A-09F8-B55F-5157-1EC24B37EAC4}"/>
              </a:ext>
            </a:extLst>
          </p:cNvPr>
          <p:cNvSpPr txBox="1"/>
          <p:nvPr/>
        </p:nvSpPr>
        <p:spPr>
          <a:xfrm>
            <a:off x="409403" y="4273749"/>
            <a:ext cx="3296358" cy="692497"/>
          </a:xfrm>
          <a:prstGeom prst="rect">
            <a:avLst/>
          </a:prstGeom>
          <a:noFill/>
        </p:spPr>
        <p:txBody>
          <a:bodyPr wrap="square" lIns="91440" tIns="45720" rIns="91440" bIns="45720" anchor="t">
            <a:spAutoFit/>
          </a:bodyPr>
          <a:lstStyle/>
          <a:p>
            <a:pPr marR="0" lvl="0">
              <a:spcBef>
                <a:spcPts val="0"/>
              </a:spcBef>
              <a:spcAft>
                <a:spcPts val="0"/>
              </a:spcAft>
              <a:buSzPts val="1000"/>
              <a:tabLst>
                <a:tab pos="685800" algn="l"/>
              </a:tabLst>
            </a:pPr>
            <a:r>
              <a:rPr lang="en-US" sz="1300">
                <a:effectLst/>
                <a:ea typeface="Calibri" panose="020F0502020204030204" pitchFamily="34" charset="0"/>
                <a:cs typeface="Times New Roman" panose="02020603050405020304" pitchFamily="18" charset="0"/>
              </a:rPr>
              <a:t>When stable, panels can be used to provide a common view of the TV landscape</a:t>
            </a:r>
          </a:p>
        </p:txBody>
      </p:sp>
      <p:sp>
        <p:nvSpPr>
          <p:cNvPr id="2" name="TextBox 1">
            <a:extLst>
              <a:ext uri="{FF2B5EF4-FFF2-40B4-BE49-F238E27FC236}">
                <a16:creationId xmlns:a16="http://schemas.microsoft.com/office/drawing/2014/main" id="{C316700D-DFB1-8534-6730-B405EE415C7A}"/>
              </a:ext>
            </a:extLst>
          </p:cNvPr>
          <p:cNvSpPr txBox="1"/>
          <p:nvPr/>
        </p:nvSpPr>
        <p:spPr>
          <a:xfrm>
            <a:off x="4332011" y="5769747"/>
            <a:ext cx="3439219" cy="692497"/>
          </a:xfrm>
          <a:prstGeom prst="rect">
            <a:avLst/>
          </a:prstGeom>
          <a:noFill/>
        </p:spPr>
        <p:txBody>
          <a:bodyPr wrap="square" lIns="91440" tIns="45720" rIns="91440" bIns="45720" anchor="t">
            <a:spAutoFit/>
          </a:bodyPr>
          <a:lstStyle/>
          <a:p>
            <a:pPr>
              <a:buSzPts val="1000"/>
              <a:tabLst>
                <a:tab pos="685800" algn="l"/>
              </a:tabLst>
            </a:pPr>
            <a:r>
              <a:rPr lang="en-US" sz="1300">
                <a:cs typeface="Times New Roman"/>
              </a:rPr>
              <a:t>If there are issues with the panel, those biases can be passed into the dataset they are meant to benefit</a:t>
            </a:r>
            <a:endParaRPr lang="en-US" sz="1300">
              <a:cs typeface="Times New Roman" panose="02020603050405020304" pitchFamily="18" charset="0"/>
            </a:endParaRPr>
          </a:p>
        </p:txBody>
      </p:sp>
      <p:sp>
        <p:nvSpPr>
          <p:cNvPr id="4" name="TextBox 3">
            <a:extLst>
              <a:ext uri="{FF2B5EF4-FFF2-40B4-BE49-F238E27FC236}">
                <a16:creationId xmlns:a16="http://schemas.microsoft.com/office/drawing/2014/main" id="{E720580D-139F-E78E-EAA1-FAA1F9F16B1F}"/>
              </a:ext>
            </a:extLst>
          </p:cNvPr>
          <p:cNvSpPr txBox="1"/>
          <p:nvPr/>
        </p:nvSpPr>
        <p:spPr>
          <a:xfrm>
            <a:off x="409403" y="5769747"/>
            <a:ext cx="3164284" cy="492443"/>
          </a:xfrm>
          <a:prstGeom prst="rect">
            <a:avLst/>
          </a:prstGeom>
          <a:noFill/>
        </p:spPr>
        <p:txBody>
          <a:bodyPr wrap="square" lIns="91440" tIns="45720" rIns="91440" bIns="45720" anchor="t">
            <a:spAutoFit/>
          </a:bodyPr>
          <a:lstStyle/>
          <a:p>
            <a:pPr>
              <a:buSzPts val="1000"/>
              <a:tabLst>
                <a:tab pos="685800" algn="l"/>
              </a:tabLst>
            </a:pPr>
            <a:r>
              <a:rPr lang="en-US" sz="1300"/>
              <a:t>Can lack in representation of certain television household types such as OTA</a:t>
            </a:r>
            <a:endParaRPr lang="en-US" sz="1300">
              <a:cs typeface="Times New Roman" panose="02020603050405020304" pitchFamily="18" charset="0"/>
            </a:endParaRPr>
          </a:p>
        </p:txBody>
      </p:sp>
      <p:sp>
        <p:nvSpPr>
          <p:cNvPr id="17" name="TextBox 16">
            <a:extLst>
              <a:ext uri="{FF2B5EF4-FFF2-40B4-BE49-F238E27FC236}">
                <a16:creationId xmlns:a16="http://schemas.microsoft.com/office/drawing/2014/main" id="{C92A8A92-3FDB-4AFB-F4AB-D71DD9F261B5}"/>
              </a:ext>
            </a:extLst>
          </p:cNvPr>
          <p:cNvSpPr txBox="1"/>
          <p:nvPr/>
        </p:nvSpPr>
        <p:spPr>
          <a:xfrm>
            <a:off x="8504356" y="5769747"/>
            <a:ext cx="3202035" cy="492443"/>
          </a:xfrm>
          <a:prstGeom prst="rect">
            <a:avLst/>
          </a:prstGeom>
          <a:noFill/>
        </p:spPr>
        <p:txBody>
          <a:bodyPr wrap="square" lIns="91440" tIns="45720" rIns="91440" bIns="45720" anchor="t">
            <a:spAutoFit/>
          </a:bodyPr>
          <a:lstStyle/>
          <a:p>
            <a:pPr>
              <a:buSzPts val="1000"/>
              <a:tabLst>
                <a:tab pos="685800" algn="l"/>
              </a:tabLst>
            </a:pPr>
            <a:r>
              <a:rPr lang="en-US" sz="1300">
                <a:cs typeface="Times New Roman"/>
              </a:rPr>
              <a:t>Requires a well-trained Machine Learning Model</a:t>
            </a:r>
            <a:endParaRPr lang="en-US" sz="1300">
              <a:cs typeface="Times New Roman" panose="02020603050405020304" pitchFamily="18" charset="0"/>
            </a:endParaRPr>
          </a:p>
        </p:txBody>
      </p:sp>
      <p:sp>
        <p:nvSpPr>
          <p:cNvPr id="8" name="Rectangle 7">
            <a:extLst>
              <a:ext uri="{FF2B5EF4-FFF2-40B4-BE49-F238E27FC236}">
                <a16:creationId xmlns:a16="http://schemas.microsoft.com/office/drawing/2014/main" id="{BA8D356E-7639-C975-B689-88D73AAF9904}"/>
              </a:ext>
            </a:extLst>
          </p:cNvPr>
          <p:cNvSpPr/>
          <p:nvPr/>
        </p:nvSpPr>
        <p:spPr>
          <a:xfrm>
            <a:off x="623074" y="1053180"/>
            <a:ext cx="11211733" cy="646331"/>
          </a:xfrm>
          <a:prstGeom prst="rect">
            <a:avLst/>
          </a:prstGeom>
        </p:spPr>
        <p:txBody>
          <a:bodyPr wrap="square" lIns="91440" tIns="45720" rIns="91440" bIns="45720" anchor="t">
            <a:spAutoFit/>
          </a:bodyPr>
          <a:lstStyle/>
          <a:p>
            <a:pPr marL="285750" indent="-285750">
              <a:buBlip>
                <a:blip r:embed="rId4"/>
              </a:buBlip>
              <a:defRPr/>
            </a:pPr>
            <a:r>
              <a:rPr lang="en-US" sz="1200" dirty="0">
                <a:solidFill>
                  <a:srgbClr val="1F1A62"/>
                </a:solidFill>
                <a:latin typeface="Helvetica"/>
                <a:cs typeface="Helvetica"/>
              </a:rPr>
              <a:t>The future of TV measurement will likely be dependent on both big data and panels, with panels acting as a complement to modern measurement. In many instances big data would serve as the source of viewing data in order to get the most comprehensive picture of viewership. It will be vital that big data being leveraged is calibrated and validated to ensure accuracy</a:t>
            </a:r>
          </a:p>
        </p:txBody>
      </p:sp>
      <p:pic>
        <p:nvPicPr>
          <p:cNvPr id="29" name="Picture 28" descr="A blue and black line with circles and lines on a black background&#10;&#10;Description automatically generated">
            <a:extLst>
              <a:ext uri="{FF2B5EF4-FFF2-40B4-BE49-F238E27FC236}">
                <a16:creationId xmlns:a16="http://schemas.microsoft.com/office/drawing/2014/main" id="{75A56815-401C-8D42-005C-22B5D935F7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04356" y="1933054"/>
            <a:ext cx="603858" cy="603858"/>
          </a:xfrm>
          <a:prstGeom prst="rect">
            <a:avLst/>
          </a:prstGeom>
        </p:spPr>
      </p:pic>
      <p:pic>
        <p:nvPicPr>
          <p:cNvPr id="32" name="Picture 31" descr="A clipboard with a pencil and checklist&#10;&#10;Description automatically generated">
            <a:extLst>
              <a:ext uri="{FF2B5EF4-FFF2-40B4-BE49-F238E27FC236}">
                <a16:creationId xmlns:a16="http://schemas.microsoft.com/office/drawing/2014/main" id="{12960819-D82F-A805-2C5B-CD9A45C7C1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5647" y="1875904"/>
            <a:ext cx="603858" cy="603858"/>
          </a:xfrm>
          <a:prstGeom prst="rect">
            <a:avLst/>
          </a:prstGeom>
        </p:spPr>
      </p:pic>
      <p:pic>
        <p:nvPicPr>
          <p:cNvPr id="38" name="Picture 37" descr="A blue and white speedometer&#10;&#10;Description automatically generated">
            <a:extLst>
              <a:ext uri="{FF2B5EF4-FFF2-40B4-BE49-F238E27FC236}">
                <a16:creationId xmlns:a16="http://schemas.microsoft.com/office/drawing/2014/main" id="{D73C07F5-A2A5-E3F3-0374-25619663FA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40411" y="1933055"/>
            <a:ext cx="603857" cy="603857"/>
          </a:xfrm>
          <a:prstGeom prst="rect">
            <a:avLst/>
          </a:prstGeom>
        </p:spPr>
      </p:pic>
    </p:spTree>
    <p:extLst>
      <p:ext uri="{BB962C8B-B14F-4D97-AF65-F5344CB8AC3E}">
        <p14:creationId xmlns:p14="http://schemas.microsoft.com/office/powerpoint/2010/main" val="348641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1CB4C9-A4E3-6006-2118-2102415384FC}"/>
              </a:ext>
            </a:extLst>
          </p:cNvPr>
          <p:cNvSpPr/>
          <p:nvPr/>
        </p:nvSpPr>
        <p:spPr>
          <a:xfrm>
            <a:off x="10089" y="1661954"/>
            <a:ext cx="12192000" cy="521028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4825307-824D-20D7-C30F-3295FB507C77}"/>
              </a:ext>
            </a:extLst>
          </p:cNvPr>
          <p:cNvSpPr/>
          <p:nvPr/>
        </p:nvSpPr>
        <p:spPr>
          <a:xfrm>
            <a:off x="6198420" y="1647199"/>
            <a:ext cx="6013758" cy="519993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94F4BAE9-427B-DA16-90E2-FFF438CF1109}"/>
              </a:ext>
            </a:extLst>
          </p:cNvPr>
          <p:cNvSpPr txBox="1"/>
          <p:nvPr/>
        </p:nvSpPr>
        <p:spPr>
          <a:xfrm>
            <a:off x="245588" y="2653646"/>
            <a:ext cx="5787801" cy="2308324"/>
          </a:xfrm>
          <a:prstGeom prst="rect">
            <a:avLst/>
          </a:prstGeom>
          <a:noFill/>
        </p:spPr>
        <p:txBody>
          <a:bodyPr wrap="square">
            <a:spAutoFit/>
          </a:bodyPr>
          <a:lstStyle/>
          <a:p>
            <a:r>
              <a:rPr lang="en-US" b="1">
                <a:solidFill>
                  <a:srgbClr val="1B1464"/>
                </a:solidFill>
              </a:rPr>
              <a:t>Universal ID (UID) </a:t>
            </a:r>
            <a:r>
              <a:rPr lang="en-US">
                <a:solidFill>
                  <a:srgbClr val="1B1464"/>
                </a:solidFill>
              </a:rPr>
              <a:t>- Unique identifier that allows publishers and advertisers to recognize and authenticate users across publishers, platforms &amp; devices, providing a holistic view of audiences.  </a:t>
            </a:r>
          </a:p>
          <a:p>
            <a:endParaRPr lang="en-US">
              <a:solidFill>
                <a:srgbClr val="1B1464"/>
              </a:solidFill>
            </a:endParaRPr>
          </a:p>
          <a:p>
            <a:r>
              <a:rPr lang="en-US">
                <a:solidFill>
                  <a:srgbClr val="1B1464"/>
                </a:solidFill>
              </a:rPr>
              <a:t>There are several Universal IDs in the marketplace that can serve as a futureproof way to target and measure audiences for CTV and programmatic campaigns.</a:t>
            </a:r>
          </a:p>
        </p:txBody>
      </p:sp>
      <p:sp>
        <p:nvSpPr>
          <p:cNvPr id="18" name="TextBox 17">
            <a:extLst>
              <a:ext uri="{FF2B5EF4-FFF2-40B4-BE49-F238E27FC236}">
                <a16:creationId xmlns:a16="http://schemas.microsoft.com/office/drawing/2014/main" id="{C42D6C6C-4E06-C60A-617A-165E0F5A9776}"/>
              </a:ext>
            </a:extLst>
          </p:cNvPr>
          <p:cNvSpPr txBox="1"/>
          <p:nvPr/>
        </p:nvSpPr>
        <p:spPr>
          <a:xfrm>
            <a:off x="523792" y="1893455"/>
            <a:ext cx="4188145" cy="461665"/>
          </a:xfrm>
          <a:prstGeom prst="rect">
            <a:avLst/>
          </a:prstGeom>
          <a:noFill/>
        </p:spPr>
        <p:txBody>
          <a:bodyPr wrap="square" lIns="91440" tIns="45720" rIns="91440" bIns="45720" anchor="t">
            <a:spAutoFit/>
          </a:bodyPr>
          <a:lstStyle/>
          <a:p>
            <a:pPr algn="ctr"/>
            <a:r>
              <a:rPr lang="en-US" sz="2400" b="1">
                <a:solidFill>
                  <a:srgbClr val="ED3C8D"/>
                </a:solidFill>
              </a:rPr>
              <a:t>Multiple Universal IDs</a:t>
            </a:r>
          </a:p>
        </p:txBody>
      </p:sp>
      <p:pic>
        <p:nvPicPr>
          <p:cNvPr id="17" name="Graphic 16" descr="World outline">
            <a:extLst>
              <a:ext uri="{FF2B5EF4-FFF2-40B4-BE49-F238E27FC236}">
                <a16:creationId xmlns:a16="http://schemas.microsoft.com/office/drawing/2014/main" id="{36B85430-EE9B-D9B2-B6CA-30E36890A6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3504" y="1803716"/>
            <a:ext cx="659141" cy="659141"/>
          </a:xfrm>
          <a:prstGeom prst="rect">
            <a:avLst/>
          </a:prstGeom>
        </p:spPr>
      </p:pic>
      <p:sp>
        <p:nvSpPr>
          <p:cNvPr id="27" name="TextBox 26">
            <a:extLst>
              <a:ext uri="{FF2B5EF4-FFF2-40B4-BE49-F238E27FC236}">
                <a16:creationId xmlns:a16="http://schemas.microsoft.com/office/drawing/2014/main" id="{D42DD2F9-D938-C635-A8B2-FB0E2275012C}"/>
              </a:ext>
            </a:extLst>
          </p:cNvPr>
          <p:cNvSpPr txBox="1"/>
          <p:nvPr/>
        </p:nvSpPr>
        <p:spPr>
          <a:xfrm>
            <a:off x="7183189" y="2628948"/>
            <a:ext cx="4889461" cy="3416320"/>
          </a:xfrm>
          <a:prstGeom prst="rect">
            <a:avLst/>
          </a:prstGeom>
          <a:noFill/>
        </p:spPr>
        <p:txBody>
          <a:bodyPr wrap="square">
            <a:spAutoFit/>
          </a:bodyPr>
          <a:lstStyle/>
          <a:p>
            <a:r>
              <a:rPr lang="en-US" sz="1800">
                <a:solidFill>
                  <a:schemeClr val="bg1"/>
                </a:solidFill>
              </a:rPr>
              <a:t>Eliminate dependency on 3</a:t>
            </a:r>
            <a:r>
              <a:rPr lang="en-US" sz="1800" baseline="30000">
                <a:solidFill>
                  <a:schemeClr val="bg1"/>
                </a:solidFill>
              </a:rPr>
              <a:t>rd</a:t>
            </a:r>
            <a:r>
              <a:rPr lang="en-US" sz="1800">
                <a:solidFill>
                  <a:schemeClr val="bg1"/>
                </a:solidFill>
              </a:rPr>
              <a:t> party cookies</a:t>
            </a:r>
          </a:p>
          <a:p>
            <a:pPr marL="285750" indent="-285750">
              <a:buFont typeface="Arial" panose="020B0604020202020204" pitchFamily="34" charset="0"/>
              <a:buChar char="•"/>
            </a:pPr>
            <a:endParaRPr lang="en-US" sz="2400">
              <a:solidFill>
                <a:schemeClr val="bg1"/>
              </a:solidFill>
            </a:endParaRPr>
          </a:p>
          <a:p>
            <a:r>
              <a:rPr lang="en-US" sz="1800">
                <a:solidFill>
                  <a:schemeClr val="bg1"/>
                </a:solidFill>
              </a:rPr>
              <a:t>More seamlessly partner with publishers and</a:t>
            </a:r>
            <a:r>
              <a:rPr lang="en-US">
                <a:solidFill>
                  <a:schemeClr val="bg1"/>
                </a:solidFill>
              </a:rPr>
              <a:t> </a:t>
            </a:r>
            <a:r>
              <a:rPr lang="en-US" sz="1800">
                <a:solidFill>
                  <a:schemeClr val="bg1"/>
                </a:solidFill>
              </a:rPr>
              <a:t>data providers to match first-party data on PII in a privacy compliant and secure manner</a:t>
            </a:r>
          </a:p>
          <a:p>
            <a:pPr marL="285750" indent="-285750">
              <a:buFont typeface="Arial" panose="020B0604020202020204" pitchFamily="34" charset="0"/>
              <a:buChar char="•"/>
            </a:pPr>
            <a:endParaRPr lang="en-US" sz="2400">
              <a:solidFill>
                <a:schemeClr val="bg1"/>
              </a:solidFill>
            </a:endParaRPr>
          </a:p>
          <a:p>
            <a:r>
              <a:rPr lang="en-US" sz="1800">
                <a:solidFill>
                  <a:schemeClr val="bg1"/>
                </a:solidFill>
              </a:rPr>
              <a:t>Achieve greater precision in audience targeting</a:t>
            </a:r>
          </a:p>
          <a:p>
            <a:pPr marL="285750" indent="-285750">
              <a:buFont typeface="Arial" panose="020B0604020202020204" pitchFamily="34" charset="0"/>
              <a:buChar char="•"/>
            </a:pPr>
            <a:endParaRPr lang="en-US" sz="2400">
              <a:solidFill>
                <a:schemeClr val="bg1"/>
              </a:solidFill>
            </a:endParaRPr>
          </a:p>
          <a:p>
            <a:r>
              <a:rPr lang="en-US" sz="1800">
                <a:solidFill>
                  <a:schemeClr val="bg1"/>
                </a:solidFill>
              </a:rPr>
              <a:t>Increases accuracy of cross-channel measurement</a:t>
            </a:r>
          </a:p>
        </p:txBody>
      </p:sp>
      <p:cxnSp>
        <p:nvCxnSpPr>
          <p:cNvPr id="4" name="Straight Connector 3">
            <a:extLst>
              <a:ext uri="{FF2B5EF4-FFF2-40B4-BE49-F238E27FC236}">
                <a16:creationId xmlns:a16="http://schemas.microsoft.com/office/drawing/2014/main" id="{29B6AA80-6AF4-E82E-39DC-CD9547C739FA}"/>
              </a:ext>
            </a:extLst>
          </p:cNvPr>
          <p:cNvCxnSpPr>
            <a:cxnSpLocks/>
          </p:cNvCxnSpPr>
          <p:nvPr/>
        </p:nvCxnSpPr>
        <p:spPr>
          <a:xfrm>
            <a:off x="558925" y="93143"/>
            <a:ext cx="0" cy="1332149"/>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DD147D3-0271-3D73-3F12-DEFA122C914C}"/>
              </a:ext>
            </a:extLst>
          </p:cNvPr>
          <p:cNvSpPr txBox="1"/>
          <p:nvPr/>
        </p:nvSpPr>
        <p:spPr>
          <a:xfrm>
            <a:off x="51023" y="405274"/>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2</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4134756A-B5F0-9E3F-AD75-E3C26440C4CA}"/>
              </a:ext>
            </a:extLst>
          </p:cNvPr>
          <p:cNvSpPr/>
          <p:nvPr/>
        </p:nvSpPr>
        <p:spPr>
          <a:xfrm>
            <a:off x="623075" y="225297"/>
            <a:ext cx="11517902" cy="584775"/>
          </a:xfrm>
          <a:prstGeom prst="rect">
            <a:avLst/>
          </a:prstGeom>
        </p:spPr>
        <p:txBody>
          <a:bodyPr wrap="square" lIns="91440" tIns="45720" rIns="91440" bIns="45720" anchor="t">
            <a:spAutoFit/>
          </a:bodyPr>
          <a:lstStyle/>
          <a:p>
            <a:pPr>
              <a:buSzPts val="1000"/>
              <a:tabLst>
                <a:tab pos="457200" algn="l"/>
              </a:tabLst>
            </a:pPr>
            <a:r>
              <a:rPr lang="en-US" sz="3200"/>
              <a:t>What aspect of identity will see greater adoption?</a:t>
            </a:r>
          </a:p>
        </p:txBody>
      </p:sp>
      <p:sp>
        <p:nvSpPr>
          <p:cNvPr id="30" name="TextBox 29">
            <a:extLst>
              <a:ext uri="{FF2B5EF4-FFF2-40B4-BE49-F238E27FC236}">
                <a16:creationId xmlns:a16="http://schemas.microsoft.com/office/drawing/2014/main" id="{6A40856C-9891-146E-8021-810EDE0BC304}"/>
              </a:ext>
            </a:extLst>
          </p:cNvPr>
          <p:cNvSpPr txBox="1"/>
          <p:nvPr/>
        </p:nvSpPr>
        <p:spPr>
          <a:xfrm>
            <a:off x="6198420" y="1893455"/>
            <a:ext cx="5942557" cy="461665"/>
          </a:xfrm>
          <a:prstGeom prst="rect">
            <a:avLst/>
          </a:prstGeom>
          <a:noFill/>
        </p:spPr>
        <p:txBody>
          <a:bodyPr wrap="square" lIns="91440" tIns="45720" rIns="91440" bIns="45720" anchor="t">
            <a:spAutoFit/>
          </a:bodyPr>
          <a:lstStyle/>
          <a:p>
            <a:pPr algn="ctr"/>
            <a:r>
              <a:rPr lang="en-US" sz="2400">
                <a:solidFill>
                  <a:srgbClr val="ED3C8D"/>
                </a:solidFill>
              </a:rPr>
              <a:t>Universal IDs can help marketers to…</a:t>
            </a:r>
          </a:p>
        </p:txBody>
      </p:sp>
      <p:pic>
        <p:nvPicPr>
          <p:cNvPr id="34" name="Graphic 33" descr="Bullseye outline">
            <a:extLst>
              <a:ext uri="{FF2B5EF4-FFF2-40B4-BE49-F238E27FC236}">
                <a16:creationId xmlns:a16="http://schemas.microsoft.com/office/drawing/2014/main" id="{58765B67-515F-7464-2526-5B73E6012A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0958" y="4487915"/>
            <a:ext cx="622748" cy="622748"/>
          </a:xfrm>
          <a:prstGeom prst="rect">
            <a:avLst/>
          </a:prstGeom>
        </p:spPr>
      </p:pic>
      <p:pic>
        <p:nvPicPr>
          <p:cNvPr id="35" name="Graphic 34" descr="Bar chart outline">
            <a:extLst>
              <a:ext uri="{FF2B5EF4-FFF2-40B4-BE49-F238E27FC236}">
                <a16:creationId xmlns:a16="http://schemas.microsoft.com/office/drawing/2014/main" id="{865BD15A-7B85-844F-6681-FFF43A1FF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7185" y="5295895"/>
            <a:ext cx="801714" cy="801714"/>
          </a:xfrm>
          <a:prstGeom prst="rect">
            <a:avLst/>
          </a:prstGeom>
        </p:spPr>
      </p:pic>
      <p:pic>
        <p:nvPicPr>
          <p:cNvPr id="37" name="Graphic 36" descr="Warning outline">
            <a:extLst>
              <a:ext uri="{FF2B5EF4-FFF2-40B4-BE49-F238E27FC236}">
                <a16:creationId xmlns:a16="http://schemas.microsoft.com/office/drawing/2014/main" id="{4007F5FB-992F-4976-7E38-24DC2CB486B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35933" y="2563393"/>
            <a:ext cx="492799" cy="492799"/>
          </a:xfrm>
          <a:prstGeom prst="rect">
            <a:avLst/>
          </a:prstGeom>
        </p:spPr>
      </p:pic>
      <p:pic>
        <p:nvPicPr>
          <p:cNvPr id="40" name="Graphic 39" descr="Connections outline">
            <a:extLst>
              <a:ext uri="{FF2B5EF4-FFF2-40B4-BE49-F238E27FC236}">
                <a16:creationId xmlns:a16="http://schemas.microsoft.com/office/drawing/2014/main" id="{089196C9-DAC6-9129-1076-4538950C30E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470958" y="3497903"/>
            <a:ext cx="622749" cy="622749"/>
          </a:xfrm>
          <a:prstGeom prst="rect">
            <a:avLst/>
          </a:prstGeom>
        </p:spPr>
      </p:pic>
      <p:sp>
        <p:nvSpPr>
          <p:cNvPr id="13" name="TextBox 12">
            <a:extLst>
              <a:ext uri="{FF2B5EF4-FFF2-40B4-BE49-F238E27FC236}">
                <a16:creationId xmlns:a16="http://schemas.microsoft.com/office/drawing/2014/main" id="{8B46686A-D56A-62D1-CA25-0430C300F98F}"/>
              </a:ext>
            </a:extLst>
          </p:cNvPr>
          <p:cNvSpPr txBox="1"/>
          <p:nvPr/>
        </p:nvSpPr>
        <p:spPr>
          <a:xfrm>
            <a:off x="0" y="5168595"/>
            <a:ext cx="6198420" cy="276999"/>
          </a:xfrm>
          <a:prstGeom prst="rect">
            <a:avLst/>
          </a:prstGeom>
          <a:noFill/>
        </p:spPr>
        <p:txBody>
          <a:bodyPr wrap="square" rtlCol="0">
            <a:spAutoFit/>
          </a:bodyPr>
          <a:lstStyle/>
          <a:p>
            <a:pPr algn="ctr"/>
            <a:r>
              <a:rPr lang="en-US" sz="1200"/>
              <a:t>Universal ID Examples</a:t>
            </a:r>
          </a:p>
        </p:txBody>
      </p:sp>
      <p:sp>
        <p:nvSpPr>
          <p:cNvPr id="14" name="Rectangle: Rounded Corners 13">
            <a:extLst>
              <a:ext uri="{FF2B5EF4-FFF2-40B4-BE49-F238E27FC236}">
                <a16:creationId xmlns:a16="http://schemas.microsoft.com/office/drawing/2014/main" id="{91AB917A-2BA6-DB3D-E793-CFB4819971E6}"/>
              </a:ext>
            </a:extLst>
          </p:cNvPr>
          <p:cNvSpPr/>
          <p:nvPr/>
        </p:nvSpPr>
        <p:spPr>
          <a:xfrm>
            <a:off x="740439" y="5469120"/>
            <a:ext cx="4710275" cy="928141"/>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E95334A1-84D3-E816-BC01-1BC8393122EB}"/>
              </a:ext>
            </a:extLst>
          </p:cNvPr>
          <p:cNvSpPr txBox="1"/>
          <p:nvPr/>
        </p:nvSpPr>
        <p:spPr>
          <a:xfrm>
            <a:off x="994674" y="5985071"/>
            <a:ext cx="1367298" cy="338554"/>
          </a:xfrm>
          <a:prstGeom prst="rect">
            <a:avLst/>
          </a:prstGeom>
          <a:noFill/>
        </p:spPr>
        <p:txBody>
          <a:bodyPr wrap="square" rtlCol="0">
            <a:spAutoFit/>
          </a:bodyPr>
          <a:lstStyle/>
          <a:p>
            <a:pPr algn="ctr"/>
            <a:r>
              <a:rPr lang="en-US" sz="1600">
                <a:solidFill>
                  <a:schemeClr val="accent2"/>
                </a:solidFill>
              </a:rPr>
              <a:t>UID 2.0</a:t>
            </a:r>
          </a:p>
        </p:txBody>
      </p:sp>
      <p:sp>
        <p:nvSpPr>
          <p:cNvPr id="97" name="TextBox 96">
            <a:extLst>
              <a:ext uri="{FF2B5EF4-FFF2-40B4-BE49-F238E27FC236}">
                <a16:creationId xmlns:a16="http://schemas.microsoft.com/office/drawing/2014/main" id="{27384D51-AB8E-DA7F-F230-9F392404418E}"/>
              </a:ext>
            </a:extLst>
          </p:cNvPr>
          <p:cNvSpPr txBox="1"/>
          <p:nvPr/>
        </p:nvSpPr>
        <p:spPr>
          <a:xfrm>
            <a:off x="2411927" y="5985071"/>
            <a:ext cx="1367298" cy="338554"/>
          </a:xfrm>
          <a:prstGeom prst="rect">
            <a:avLst/>
          </a:prstGeom>
          <a:noFill/>
        </p:spPr>
        <p:txBody>
          <a:bodyPr wrap="square" rtlCol="0">
            <a:spAutoFit/>
          </a:bodyPr>
          <a:lstStyle/>
          <a:p>
            <a:pPr algn="ctr"/>
            <a:r>
              <a:rPr lang="en-US" sz="1600">
                <a:solidFill>
                  <a:schemeClr val="accent2"/>
                </a:solidFill>
              </a:rPr>
              <a:t>Open ID</a:t>
            </a:r>
          </a:p>
        </p:txBody>
      </p:sp>
      <p:sp>
        <p:nvSpPr>
          <p:cNvPr id="100" name="TextBox 99">
            <a:extLst>
              <a:ext uri="{FF2B5EF4-FFF2-40B4-BE49-F238E27FC236}">
                <a16:creationId xmlns:a16="http://schemas.microsoft.com/office/drawing/2014/main" id="{7954D667-66DA-3A14-E446-130421B91FEE}"/>
              </a:ext>
            </a:extLst>
          </p:cNvPr>
          <p:cNvSpPr txBox="1"/>
          <p:nvPr/>
        </p:nvSpPr>
        <p:spPr>
          <a:xfrm>
            <a:off x="3913769" y="5985071"/>
            <a:ext cx="1367298" cy="338554"/>
          </a:xfrm>
          <a:prstGeom prst="rect">
            <a:avLst/>
          </a:prstGeom>
          <a:noFill/>
        </p:spPr>
        <p:txBody>
          <a:bodyPr wrap="square" rtlCol="0">
            <a:spAutoFit/>
          </a:bodyPr>
          <a:lstStyle/>
          <a:p>
            <a:pPr algn="ctr"/>
            <a:r>
              <a:rPr lang="en-US" sz="1600">
                <a:solidFill>
                  <a:schemeClr val="accent2"/>
                </a:solidFill>
              </a:rPr>
              <a:t>Ramp ID</a:t>
            </a:r>
          </a:p>
        </p:txBody>
      </p:sp>
      <p:pic>
        <p:nvPicPr>
          <p:cNvPr id="2" name="Picture 1">
            <a:extLst>
              <a:ext uri="{FF2B5EF4-FFF2-40B4-BE49-F238E27FC236}">
                <a16:creationId xmlns:a16="http://schemas.microsoft.com/office/drawing/2014/main" id="{095095FD-9A51-CEC4-7FF6-36DD29D0A3C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50005" y="5676380"/>
            <a:ext cx="1684629" cy="216194"/>
          </a:xfrm>
          <a:prstGeom prst="rect">
            <a:avLst/>
          </a:prstGeom>
        </p:spPr>
      </p:pic>
      <p:pic>
        <p:nvPicPr>
          <p:cNvPr id="1028" name="Picture 4" descr="OpenAP | LinkedIn">
            <a:extLst>
              <a:ext uri="{FF2B5EF4-FFF2-40B4-BE49-F238E27FC236}">
                <a16:creationId xmlns:a16="http://schemas.microsoft.com/office/drawing/2014/main" id="{C3B80B95-9342-CC1B-8418-0819424AE042}"/>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877093" y="5565994"/>
            <a:ext cx="436967" cy="4369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4879262-5EA5-F0A8-84DA-21F8C82FE16D}"/>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4105342" y="5683966"/>
            <a:ext cx="1127227" cy="201022"/>
          </a:xfrm>
          <a:prstGeom prst="rect">
            <a:avLst/>
          </a:prstGeom>
        </p:spPr>
      </p:pic>
      <p:sp>
        <p:nvSpPr>
          <p:cNvPr id="3" name="Rectangle 2">
            <a:extLst>
              <a:ext uri="{FF2B5EF4-FFF2-40B4-BE49-F238E27FC236}">
                <a16:creationId xmlns:a16="http://schemas.microsoft.com/office/drawing/2014/main" id="{1EB33F37-2379-AAF6-79A1-6A0D8A73A477}"/>
              </a:ext>
            </a:extLst>
          </p:cNvPr>
          <p:cNvSpPr/>
          <p:nvPr/>
        </p:nvSpPr>
        <p:spPr>
          <a:xfrm>
            <a:off x="623074" y="886869"/>
            <a:ext cx="11211733" cy="523220"/>
          </a:xfrm>
          <a:prstGeom prst="rect">
            <a:avLst/>
          </a:prstGeom>
        </p:spPr>
        <p:txBody>
          <a:bodyPr wrap="square">
            <a:spAutoFit/>
          </a:bodyPr>
          <a:lstStyle/>
          <a:p>
            <a:pPr marL="285750" indent="-285750">
              <a:buBlip>
                <a:blip r:embed="rId17"/>
              </a:buBlip>
              <a:defRPr/>
            </a:pPr>
            <a:r>
              <a:rPr lang="en-US" sz="1400"/>
              <a:t>While Universal IDs have been around for several years, the increased adoption and interoperability of Universal IDs will play an important role in enhancing audience targeting and measurement capabilities </a:t>
            </a:r>
            <a:endParaRPr lang="en-US" sz="1400">
              <a:latin typeface="Helvetica" pitchFamily="2" charset="0"/>
            </a:endParaRPr>
          </a:p>
        </p:txBody>
      </p:sp>
    </p:spTree>
    <p:extLst>
      <p:ext uri="{BB962C8B-B14F-4D97-AF65-F5344CB8AC3E}">
        <p14:creationId xmlns:p14="http://schemas.microsoft.com/office/powerpoint/2010/main" val="282135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AFE0AE3-64CB-DAE6-9C92-D491438D9EA2}"/>
              </a:ext>
            </a:extLst>
          </p:cNvPr>
          <p:cNvSpPr>
            <a:spLocks noGrp="1" noRot="1" noMove="1" noResize="1" noEditPoints="1" noAdjustHandles="1" noChangeArrowheads="1" noChangeShapeType="1"/>
          </p:cNvSpPr>
          <p:nvPr/>
        </p:nvSpPr>
        <p:spPr>
          <a:xfrm>
            <a:off x="0" y="1765230"/>
            <a:ext cx="12192001"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buSzPts val="1000"/>
              <a:tabLst>
                <a:tab pos="685800" algn="l"/>
              </a:tabLst>
            </a:pPr>
            <a:endParaRPr lang="en-US" sz="1800" b="1">
              <a:solidFill>
                <a:schemeClr val="accent1"/>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EBE6D17-F899-C063-AD2B-24398A7E97CA}"/>
              </a:ext>
            </a:extLst>
          </p:cNvPr>
          <p:cNvSpPr/>
          <p:nvPr/>
        </p:nvSpPr>
        <p:spPr>
          <a:xfrm>
            <a:off x="-59042" y="1765230"/>
            <a:ext cx="3170516" cy="510392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B88FEC5B-0BF9-1745-B2FD-A41BBEF7863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cxnSp>
        <p:nvCxnSpPr>
          <p:cNvPr id="8" name="Straight Connector 7">
            <a:extLst>
              <a:ext uri="{FF2B5EF4-FFF2-40B4-BE49-F238E27FC236}">
                <a16:creationId xmlns:a16="http://schemas.microsoft.com/office/drawing/2014/main" id="{C131A66C-B6D8-42CC-1F6B-584338381738}"/>
              </a:ext>
            </a:extLst>
          </p:cNvPr>
          <p:cNvCxnSpPr>
            <a:cxnSpLocks/>
          </p:cNvCxnSpPr>
          <p:nvPr/>
        </p:nvCxnSpPr>
        <p:spPr>
          <a:xfrm>
            <a:off x="5969440" y="3429000"/>
            <a:ext cx="0" cy="3276385"/>
          </a:xfrm>
          <a:prstGeom prst="line">
            <a:avLst/>
          </a:prstGeom>
          <a:ln w="19050">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D2FBAA-5D03-BA3A-8160-D7052A85AEF4}"/>
              </a:ext>
            </a:extLst>
          </p:cNvPr>
          <p:cNvCxnSpPr>
            <a:cxnSpLocks/>
          </p:cNvCxnSpPr>
          <p:nvPr/>
        </p:nvCxnSpPr>
        <p:spPr>
          <a:xfrm>
            <a:off x="8887774" y="3429000"/>
            <a:ext cx="0" cy="3276385"/>
          </a:xfrm>
          <a:prstGeom prst="line">
            <a:avLst/>
          </a:prstGeom>
          <a:ln w="19050">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42DCFA1A-FFCB-305A-30C9-0FFE2A4AF13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6" name="Rectangle 35">
            <a:extLst>
              <a:ext uri="{FF2B5EF4-FFF2-40B4-BE49-F238E27FC236}">
                <a16:creationId xmlns:a16="http://schemas.microsoft.com/office/drawing/2014/main" id="{F485AAB4-E68E-FD76-0DAB-43E799FA4DB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extBox 23">
            <a:extLst>
              <a:ext uri="{FF2B5EF4-FFF2-40B4-BE49-F238E27FC236}">
                <a16:creationId xmlns:a16="http://schemas.microsoft.com/office/drawing/2014/main" id="{E4BAC985-6570-EEA4-33D8-1D33E4901E06}"/>
              </a:ext>
            </a:extLst>
          </p:cNvPr>
          <p:cNvSpPr txBox="1"/>
          <p:nvPr/>
        </p:nvSpPr>
        <p:spPr>
          <a:xfrm>
            <a:off x="51023" y="1946212"/>
            <a:ext cx="2985581" cy="4524315"/>
          </a:xfrm>
          <a:prstGeom prst="rect">
            <a:avLst/>
          </a:prstGeom>
          <a:noFill/>
        </p:spPr>
        <p:txBody>
          <a:bodyPr wrap="square" lIns="91440" tIns="45720" rIns="91440" bIns="45720" anchor="t">
            <a:spAutoFit/>
          </a:bodyPr>
          <a:lstStyle/>
          <a:p>
            <a:r>
              <a:rPr lang="en-US" dirty="0">
                <a:solidFill>
                  <a:schemeClr val="bg1"/>
                </a:solidFill>
              </a:rPr>
              <a:t>Innovative ad formats are advertisements that audiences can engage directly with by using their remote control, connected device or scanning a QR code with a mobile device.</a:t>
            </a:r>
          </a:p>
          <a:p>
            <a:endParaRPr lang="en-US" dirty="0">
              <a:solidFill>
                <a:schemeClr val="bg1"/>
              </a:solidFill>
            </a:endParaRPr>
          </a:p>
          <a:p>
            <a:r>
              <a:rPr lang="en-US" dirty="0">
                <a:solidFill>
                  <a:schemeClr val="bg1"/>
                </a:solidFill>
              </a:rPr>
              <a:t>The proliferation of streaming has made them more commonplace and therefore more valuable to marketers as they look for more opportunities to engage with and measure audiences. </a:t>
            </a:r>
          </a:p>
        </p:txBody>
      </p:sp>
      <p:sp>
        <p:nvSpPr>
          <p:cNvPr id="40" name="TextBox 39">
            <a:extLst>
              <a:ext uri="{FF2B5EF4-FFF2-40B4-BE49-F238E27FC236}">
                <a16:creationId xmlns:a16="http://schemas.microsoft.com/office/drawing/2014/main" id="{C7A86BAC-E770-EDEB-1ECA-D9D5A700BB47}"/>
              </a:ext>
            </a:extLst>
          </p:cNvPr>
          <p:cNvSpPr txBox="1"/>
          <p:nvPr/>
        </p:nvSpPr>
        <p:spPr>
          <a:xfrm>
            <a:off x="4006978" y="2853879"/>
            <a:ext cx="1969165" cy="369332"/>
          </a:xfrm>
          <a:prstGeom prst="rect">
            <a:avLst/>
          </a:prstGeom>
          <a:noFill/>
        </p:spPr>
        <p:txBody>
          <a:bodyPr wrap="square">
            <a:spAutoFit/>
          </a:bodyPr>
          <a:lstStyle/>
          <a:p>
            <a:r>
              <a:rPr lang="en-US" b="1" u="sng">
                <a:solidFill>
                  <a:schemeClr val="accent1"/>
                </a:solidFill>
              </a:rPr>
              <a:t>Interactive</a:t>
            </a:r>
          </a:p>
        </p:txBody>
      </p:sp>
      <p:sp>
        <p:nvSpPr>
          <p:cNvPr id="45" name="Rectangle 44">
            <a:extLst>
              <a:ext uri="{FF2B5EF4-FFF2-40B4-BE49-F238E27FC236}">
                <a16:creationId xmlns:a16="http://schemas.microsoft.com/office/drawing/2014/main" id="{2D070E09-D5DD-6828-BE27-FE0A338C81A1}"/>
              </a:ext>
            </a:extLst>
          </p:cNvPr>
          <p:cNvSpPr/>
          <p:nvPr/>
        </p:nvSpPr>
        <p:spPr>
          <a:xfrm>
            <a:off x="6860766" y="2923416"/>
            <a:ext cx="1989605" cy="230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u="sng">
                <a:solidFill>
                  <a:schemeClr val="accent1"/>
                </a:solidFill>
              </a:rPr>
              <a:t>Shoppable</a:t>
            </a:r>
          </a:p>
        </p:txBody>
      </p:sp>
      <p:sp>
        <p:nvSpPr>
          <p:cNvPr id="47" name="Rectangle 46">
            <a:extLst>
              <a:ext uri="{FF2B5EF4-FFF2-40B4-BE49-F238E27FC236}">
                <a16:creationId xmlns:a16="http://schemas.microsoft.com/office/drawing/2014/main" id="{217349F8-C857-A42B-2F15-8DE99AAC2B97}"/>
              </a:ext>
            </a:extLst>
          </p:cNvPr>
          <p:cNvSpPr/>
          <p:nvPr/>
        </p:nvSpPr>
        <p:spPr>
          <a:xfrm>
            <a:off x="9781462" y="2605028"/>
            <a:ext cx="2354753" cy="8670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u="sng">
                <a:solidFill>
                  <a:schemeClr val="accent1"/>
                </a:solidFill>
              </a:rPr>
              <a:t>Dynamic Placement</a:t>
            </a:r>
          </a:p>
        </p:txBody>
      </p:sp>
      <p:cxnSp>
        <p:nvCxnSpPr>
          <p:cNvPr id="21" name="Straight Connector 20">
            <a:extLst>
              <a:ext uri="{FF2B5EF4-FFF2-40B4-BE49-F238E27FC236}">
                <a16:creationId xmlns:a16="http://schemas.microsoft.com/office/drawing/2014/main" id="{C1EFCF15-2684-7732-CEC8-D0953AEFE41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9B1FEC-9C38-5DC9-5A7C-47D80C3BBBBB}"/>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23" name="Rectangle 22">
            <a:extLst>
              <a:ext uri="{FF2B5EF4-FFF2-40B4-BE49-F238E27FC236}">
                <a16:creationId xmlns:a16="http://schemas.microsoft.com/office/drawing/2014/main" id="{88DD7B65-4322-B98E-4C31-EC23E645DD7C}"/>
              </a:ext>
            </a:extLst>
          </p:cNvPr>
          <p:cNvSpPr/>
          <p:nvPr/>
        </p:nvSpPr>
        <p:spPr>
          <a:xfrm>
            <a:off x="622624" y="87291"/>
            <a:ext cx="10828696" cy="1077218"/>
          </a:xfrm>
          <a:prstGeom prst="rect">
            <a:avLst/>
          </a:prstGeom>
        </p:spPr>
        <p:txBody>
          <a:bodyPr wrap="square" lIns="91440" tIns="45720" rIns="91440" bIns="45720" anchor="t">
            <a:spAutoFit/>
          </a:bodyPr>
          <a:lstStyle/>
          <a:p>
            <a:pPr>
              <a:buSzPts val="1000"/>
              <a:tabLst>
                <a:tab pos="457200" algn="l"/>
              </a:tabLst>
            </a:pPr>
            <a:r>
              <a:rPr lang="en-US" sz="3200"/>
              <a:t>What new possibilities will there be in quantifying engagement? </a:t>
            </a:r>
          </a:p>
        </p:txBody>
      </p:sp>
      <p:sp>
        <p:nvSpPr>
          <p:cNvPr id="17" name="TextBox 16">
            <a:extLst>
              <a:ext uri="{FF2B5EF4-FFF2-40B4-BE49-F238E27FC236}">
                <a16:creationId xmlns:a16="http://schemas.microsoft.com/office/drawing/2014/main" id="{2337087B-1DD8-3E78-A49D-8AC833A1D452}"/>
              </a:ext>
            </a:extLst>
          </p:cNvPr>
          <p:cNvSpPr txBox="1"/>
          <p:nvPr/>
        </p:nvSpPr>
        <p:spPr>
          <a:xfrm>
            <a:off x="3206638" y="3593457"/>
            <a:ext cx="2770535" cy="1015663"/>
          </a:xfrm>
          <a:prstGeom prst="rect">
            <a:avLst/>
          </a:prstGeom>
          <a:noFill/>
        </p:spPr>
        <p:txBody>
          <a:bodyPr wrap="square" lIns="91440" tIns="45720" rIns="91440" bIns="45720" anchor="t">
            <a:spAutoFit/>
          </a:bodyPr>
          <a:lstStyle/>
          <a:p>
            <a:pPr marR="0" algn="ctr">
              <a:spcBef>
                <a:spcPts val="0"/>
              </a:spcBef>
              <a:spcAft>
                <a:spcPts val="0"/>
              </a:spcAft>
            </a:pPr>
            <a:r>
              <a:rPr lang="en-US" sz="1500"/>
              <a:t>Enables audiences to take immediate action with a </a:t>
            </a:r>
            <a:br>
              <a:rPr lang="en-US" sz="1500"/>
            </a:br>
            <a:r>
              <a:rPr lang="en-US" sz="1500"/>
              <a:t>brand by actively participating with an ad  </a:t>
            </a:r>
          </a:p>
        </p:txBody>
      </p:sp>
      <p:sp>
        <p:nvSpPr>
          <p:cNvPr id="18" name="TextBox 17">
            <a:extLst>
              <a:ext uri="{FF2B5EF4-FFF2-40B4-BE49-F238E27FC236}">
                <a16:creationId xmlns:a16="http://schemas.microsoft.com/office/drawing/2014/main" id="{3433B0B2-1245-AF6B-1A31-5BBAEEED16EE}"/>
              </a:ext>
            </a:extLst>
          </p:cNvPr>
          <p:cNvSpPr txBox="1"/>
          <p:nvPr/>
        </p:nvSpPr>
        <p:spPr>
          <a:xfrm>
            <a:off x="6084918" y="3593457"/>
            <a:ext cx="2739316" cy="1015663"/>
          </a:xfrm>
          <a:prstGeom prst="rect">
            <a:avLst/>
          </a:prstGeom>
          <a:noFill/>
        </p:spPr>
        <p:txBody>
          <a:bodyPr wrap="square" lIns="91440" tIns="45720" rIns="91440" bIns="45720" anchor="t">
            <a:spAutoFit/>
          </a:bodyPr>
          <a:lstStyle/>
          <a:p>
            <a:pPr algn="ctr"/>
            <a:r>
              <a:rPr lang="en-US" sz="1500"/>
              <a:t>Enables audiences to make a purchase directly through an advertisement or piece of content </a:t>
            </a:r>
          </a:p>
        </p:txBody>
      </p:sp>
      <p:sp>
        <p:nvSpPr>
          <p:cNvPr id="19" name="TextBox 18">
            <a:extLst>
              <a:ext uri="{FF2B5EF4-FFF2-40B4-BE49-F238E27FC236}">
                <a16:creationId xmlns:a16="http://schemas.microsoft.com/office/drawing/2014/main" id="{26EECE53-8D6C-6B05-9CC1-95AF5658EC7C}"/>
              </a:ext>
            </a:extLst>
          </p:cNvPr>
          <p:cNvSpPr txBox="1"/>
          <p:nvPr/>
        </p:nvSpPr>
        <p:spPr>
          <a:xfrm>
            <a:off x="9081645" y="3593457"/>
            <a:ext cx="2916485" cy="1477328"/>
          </a:xfrm>
          <a:prstGeom prst="rect">
            <a:avLst/>
          </a:prstGeom>
          <a:noFill/>
        </p:spPr>
        <p:txBody>
          <a:bodyPr wrap="square" lIns="91440" tIns="45720" rIns="91440" bIns="45720" anchor="t">
            <a:spAutoFit/>
          </a:bodyPr>
          <a:lstStyle/>
          <a:p>
            <a:pPr algn="ctr"/>
            <a:r>
              <a:rPr lang="en-US" sz="1500"/>
              <a:t>Enables audiences to connect with a brand in a contextual environment through the placement of ads directly within content in a targetable and unobtrusive way</a:t>
            </a:r>
          </a:p>
        </p:txBody>
      </p:sp>
      <p:sp>
        <p:nvSpPr>
          <p:cNvPr id="25" name="TextBox 24">
            <a:extLst>
              <a:ext uri="{FF2B5EF4-FFF2-40B4-BE49-F238E27FC236}">
                <a16:creationId xmlns:a16="http://schemas.microsoft.com/office/drawing/2014/main" id="{F87F2775-425F-F3F5-8A95-86E8417352ED}"/>
              </a:ext>
            </a:extLst>
          </p:cNvPr>
          <p:cNvSpPr txBox="1"/>
          <p:nvPr/>
        </p:nvSpPr>
        <p:spPr>
          <a:xfrm>
            <a:off x="3111474" y="1981348"/>
            <a:ext cx="9080525" cy="338554"/>
          </a:xfrm>
          <a:prstGeom prst="rect">
            <a:avLst/>
          </a:prstGeom>
          <a:noFill/>
        </p:spPr>
        <p:txBody>
          <a:bodyPr wrap="square" rtlCol="0">
            <a:spAutoFit/>
          </a:bodyPr>
          <a:lstStyle/>
          <a:p>
            <a:pPr algn="ctr"/>
            <a:r>
              <a:rPr lang="en-US" sz="1600" u="sng"/>
              <a:t>Three Ad Formats with Exciting and Innovative Ways to Quantify Engagement</a:t>
            </a:r>
          </a:p>
        </p:txBody>
      </p:sp>
      <p:sp>
        <p:nvSpPr>
          <p:cNvPr id="28" name="TextBox 27">
            <a:extLst>
              <a:ext uri="{FF2B5EF4-FFF2-40B4-BE49-F238E27FC236}">
                <a16:creationId xmlns:a16="http://schemas.microsoft.com/office/drawing/2014/main" id="{30A8B681-3AE5-2D5C-C1E3-1D8DC5BC9AAE}"/>
              </a:ext>
            </a:extLst>
          </p:cNvPr>
          <p:cNvSpPr txBox="1"/>
          <p:nvPr/>
        </p:nvSpPr>
        <p:spPr>
          <a:xfrm>
            <a:off x="9080528" y="5100852"/>
            <a:ext cx="2630970" cy="1092607"/>
          </a:xfrm>
          <a:prstGeom prst="rect">
            <a:avLst/>
          </a:prstGeom>
          <a:noFill/>
        </p:spPr>
        <p:txBody>
          <a:bodyPr wrap="square" lIns="91440" tIns="45720" rIns="91440" bIns="45720" anchor="t">
            <a:spAutoFit/>
          </a:bodyPr>
          <a:lstStyle/>
          <a:p>
            <a:r>
              <a:rPr lang="en-US" sz="1400" u="sng">
                <a:solidFill>
                  <a:srgbClr val="00BFF2"/>
                </a:solidFill>
              </a:rPr>
              <a:t>Example</a:t>
            </a:r>
            <a:br>
              <a:rPr lang="en-US" sz="1400" u="sng"/>
            </a:br>
            <a:endParaRPr lang="en-US" sz="300" u="sng">
              <a:solidFill>
                <a:schemeClr val="accent1"/>
              </a:solidFill>
            </a:endParaRPr>
          </a:p>
          <a:p>
            <a:r>
              <a:rPr lang="en-US" sz="1200"/>
              <a:t>Brand logo being placed on a score board during a sports telecast or a beverage being consumed by their favorite sitcom character</a:t>
            </a:r>
          </a:p>
        </p:txBody>
      </p:sp>
      <p:sp>
        <p:nvSpPr>
          <p:cNvPr id="29" name="TextBox 28">
            <a:extLst>
              <a:ext uri="{FF2B5EF4-FFF2-40B4-BE49-F238E27FC236}">
                <a16:creationId xmlns:a16="http://schemas.microsoft.com/office/drawing/2014/main" id="{8BF8D1ED-2437-75A5-93C1-A90DB9CFABD8}"/>
              </a:ext>
            </a:extLst>
          </p:cNvPr>
          <p:cNvSpPr txBox="1"/>
          <p:nvPr/>
        </p:nvSpPr>
        <p:spPr>
          <a:xfrm>
            <a:off x="6084918" y="5057104"/>
            <a:ext cx="2757593" cy="1461939"/>
          </a:xfrm>
          <a:prstGeom prst="rect">
            <a:avLst/>
          </a:prstGeom>
          <a:noFill/>
        </p:spPr>
        <p:txBody>
          <a:bodyPr wrap="square">
            <a:spAutoFit/>
          </a:bodyPr>
          <a:lstStyle/>
          <a:p>
            <a:r>
              <a:rPr lang="en-US" sz="1400" u="sng">
                <a:solidFill>
                  <a:srgbClr val="00BFF2"/>
                </a:solidFill>
              </a:rPr>
              <a:t>Example</a:t>
            </a:r>
            <a:br>
              <a:rPr lang="en-US" sz="1400" u="sng">
                <a:solidFill>
                  <a:schemeClr val="accent1"/>
                </a:solidFill>
              </a:rPr>
            </a:br>
            <a:endParaRPr lang="en-US" sz="300" u="sng">
              <a:solidFill>
                <a:schemeClr val="accent1"/>
              </a:solidFill>
            </a:endParaRPr>
          </a:p>
          <a:p>
            <a:r>
              <a:rPr lang="en-US" sz="1200"/>
              <a:t>Shop the product(s) of a brand used directly in content such as cookware on a cooking show or clothing worn by your favorite sitcom character via a remote control, or by scanning a QR code</a:t>
            </a:r>
          </a:p>
        </p:txBody>
      </p:sp>
      <p:sp>
        <p:nvSpPr>
          <p:cNvPr id="30" name="TextBox 29">
            <a:extLst>
              <a:ext uri="{FF2B5EF4-FFF2-40B4-BE49-F238E27FC236}">
                <a16:creationId xmlns:a16="http://schemas.microsoft.com/office/drawing/2014/main" id="{14BB471E-DD48-C2C9-CE66-1973C56960D7}"/>
              </a:ext>
            </a:extLst>
          </p:cNvPr>
          <p:cNvSpPr txBox="1"/>
          <p:nvPr/>
        </p:nvSpPr>
        <p:spPr>
          <a:xfrm>
            <a:off x="3189831" y="5126075"/>
            <a:ext cx="2786312" cy="1092607"/>
          </a:xfrm>
          <a:prstGeom prst="rect">
            <a:avLst/>
          </a:prstGeom>
          <a:noFill/>
        </p:spPr>
        <p:txBody>
          <a:bodyPr wrap="square" lIns="91440" tIns="45720" rIns="91440" bIns="45720" anchor="t">
            <a:spAutoFit/>
          </a:bodyPr>
          <a:lstStyle/>
          <a:p>
            <a:r>
              <a:rPr lang="en-US" sz="1400" u="sng">
                <a:solidFill>
                  <a:srgbClr val="00BFF2"/>
                </a:solidFill>
              </a:rPr>
              <a:t>Example</a:t>
            </a:r>
            <a:br>
              <a:rPr lang="en-US" sz="1400" u="sng"/>
            </a:br>
            <a:endParaRPr lang="en-US" sz="300" u="sng">
              <a:solidFill>
                <a:srgbClr val="00BFF2"/>
              </a:solidFill>
            </a:endParaRPr>
          </a:p>
          <a:p>
            <a:r>
              <a:rPr lang="en-US" sz="1200"/>
              <a:t>Audiences can ”choose their own adventure” with an ad, share their brand sentiment via an in-ad survey, or download an app via a QR code</a:t>
            </a:r>
          </a:p>
        </p:txBody>
      </p:sp>
      <p:pic>
        <p:nvPicPr>
          <p:cNvPr id="26" name="Picture 25" descr="A finger touching a network&#10;&#10;Description automatically generated">
            <a:extLst>
              <a:ext uri="{FF2B5EF4-FFF2-40B4-BE49-F238E27FC236}">
                <a16:creationId xmlns:a16="http://schemas.microsoft.com/office/drawing/2014/main" id="{A81BA528-33A8-AA7D-175C-D91C2A981C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1463" y="2702773"/>
            <a:ext cx="671544" cy="671544"/>
          </a:xfrm>
          <a:prstGeom prst="rect">
            <a:avLst/>
          </a:prstGeom>
        </p:spPr>
      </p:pic>
      <p:pic>
        <p:nvPicPr>
          <p:cNvPr id="31" name="Picture 30" descr="A blue shopping cart with black background&#10;&#10;Description automatically generated">
            <a:extLst>
              <a:ext uri="{FF2B5EF4-FFF2-40B4-BE49-F238E27FC236}">
                <a16:creationId xmlns:a16="http://schemas.microsoft.com/office/drawing/2014/main" id="{85753656-24AC-A72B-87CF-BFB826D37A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4534" y="2702774"/>
            <a:ext cx="671543" cy="671543"/>
          </a:xfrm>
          <a:prstGeom prst="rect">
            <a:avLst/>
          </a:prstGeom>
        </p:spPr>
      </p:pic>
      <p:pic>
        <p:nvPicPr>
          <p:cNvPr id="37" name="Picture 36" descr="A blue line art of a magic wand&#10;&#10;Description automatically generated">
            <a:extLst>
              <a:ext uri="{FF2B5EF4-FFF2-40B4-BE49-F238E27FC236}">
                <a16:creationId xmlns:a16="http://schemas.microsoft.com/office/drawing/2014/main" id="{DA623D0C-A3A2-6012-3F1B-BDD6AF6289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80528" y="2702773"/>
            <a:ext cx="671544" cy="671544"/>
          </a:xfrm>
          <a:prstGeom prst="rect">
            <a:avLst/>
          </a:prstGeom>
        </p:spPr>
      </p:pic>
      <p:sp>
        <p:nvSpPr>
          <p:cNvPr id="4" name="Rectangle 3">
            <a:extLst>
              <a:ext uri="{FF2B5EF4-FFF2-40B4-BE49-F238E27FC236}">
                <a16:creationId xmlns:a16="http://schemas.microsoft.com/office/drawing/2014/main" id="{5A22E40F-62E3-49EB-C015-01D681077287}"/>
              </a:ext>
            </a:extLst>
          </p:cNvPr>
          <p:cNvSpPr/>
          <p:nvPr/>
        </p:nvSpPr>
        <p:spPr>
          <a:xfrm>
            <a:off x="622624" y="1159877"/>
            <a:ext cx="11211733" cy="523220"/>
          </a:xfrm>
          <a:prstGeom prst="rect">
            <a:avLst/>
          </a:prstGeom>
        </p:spPr>
        <p:txBody>
          <a:bodyPr wrap="square">
            <a:spAutoFit/>
          </a:bodyPr>
          <a:lstStyle/>
          <a:p>
            <a:pPr marL="285750" indent="-285750">
              <a:buBlip>
                <a:blip r:embed="rId7"/>
              </a:buBlip>
              <a:defRPr/>
            </a:pPr>
            <a:r>
              <a:rPr lang="en-US" sz="1400"/>
              <a:t>Greater availability and adoption of innovative ad formats will create greater opportunities for marketers to engage with and measure audiences</a:t>
            </a:r>
            <a:endParaRPr lang="en-US" sz="1400">
              <a:latin typeface="Helvetica" pitchFamily="2" charset="0"/>
            </a:endParaRPr>
          </a:p>
        </p:txBody>
      </p:sp>
    </p:spTree>
    <p:extLst>
      <p:ext uri="{BB962C8B-B14F-4D97-AF65-F5344CB8AC3E}">
        <p14:creationId xmlns:p14="http://schemas.microsoft.com/office/powerpoint/2010/main" val="236054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p:nvPr/>
        </p:nvSpPr>
        <p:spPr>
          <a:xfrm>
            <a:off x="-7273" y="1734445"/>
            <a:ext cx="12192000" cy="51131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Rounded Corners 13">
            <a:extLst>
              <a:ext uri="{FF2B5EF4-FFF2-40B4-BE49-F238E27FC236}">
                <a16:creationId xmlns:a16="http://schemas.microsoft.com/office/drawing/2014/main" id="{5F80E1D0-9A35-2543-E9D0-908A7946363D}"/>
              </a:ext>
            </a:extLst>
          </p:cNvPr>
          <p:cNvSpPr/>
          <p:nvPr/>
        </p:nvSpPr>
        <p:spPr>
          <a:xfrm>
            <a:off x="8271249" y="2329031"/>
            <a:ext cx="3729953" cy="3687487"/>
          </a:xfrm>
          <a:prstGeom prst="roundRect">
            <a:avLst>
              <a:gd name="adj" fmla="val 6919"/>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TextBox 3">
            <a:extLst>
              <a:ext uri="{FF2B5EF4-FFF2-40B4-BE49-F238E27FC236}">
                <a16:creationId xmlns:a16="http://schemas.microsoft.com/office/drawing/2014/main" id="{6B0329BA-BF83-5345-F39F-3915C035FAE6}"/>
              </a:ext>
            </a:extLst>
          </p:cNvPr>
          <p:cNvSpPr txBox="1"/>
          <p:nvPr/>
        </p:nvSpPr>
        <p:spPr>
          <a:xfrm>
            <a:off x="726850" y="2324123"/>
            <a:ext cx="7155702" cy="2900794"/>
          </a:xfrm>
          <a:prstGeom prst="rect">
            <a:avLst/>
          </a:prstGeom>
          <a:noFill/>
        </p:spPr>
        <p:txBody>
          <a:bodyPr wrap="square" lIns="91440" tIns="45720" rIns="91440" bIns="45720" anchor="t">
            <a:spAutoFit/>
          </a:bodyPr>
          <a:lstStyle/>
          <a:p>
            <a:r>
              <a:rPr lang="en-US">
                <a:solidFill>
                  <a:srgbClr val="1B1464"/>
                </a:solidFill>
                <a:latin typeface="Helvetica Light" panose="020B0403020202020204"/>
              </a:rPr>
              <a:t>Metadata is data about other data. In video advertising metadata can be information that describes the context, quality, and other characteristics of content and ads.  Common examples of metadata are network, daypart, program name, and program genre.</a:t>
            </a:r>
          </a:p>
          <a:p>
            <a:pPr rtl="0">
              <a:spcBef>
                <a:spcPts val="0"/>
              </a:spcBef>
              <a:spcAft>
                <a:spcPts val="0"/>
              </a:spcAft>
            </a:pPr>
            <a:endParaRPr lang="en-US">
              <a:solidFill>
                <a:srgbClr val="1B1464"/>
              </a:solidFill>
              <a:latin typeface="Helvetica Light" panose="020B0403020202020204"/>
            </a:endParaRPr>
          </a:p>
          <a:p>
            <a:pPr rtl="0">
              <a:spcBef>
                <a:spcPts val="0"/>
              </a:spcBef>
              <a:spcAft>
                <a:spcPts val="0"/>
              </a:spcAft>
            </a:pPr>
            <a:r>
              <a:rPr lang="en-US" b="1" u="sng">
                <a:solidFill>
                  <a:srgbClr val="00BFF2"/>
                </a:solidFill>
                <a:latin typeface="Helvetica Light" panose="020B0403020202020204"/>
              </a:rPr>
              <a:t>Benefits of Innovative Metadata</a:t>
            </a:r>
            <a:br>
              <a:rPr lang="en-US" b="1" u="sng">
                <a:latin typeface="Helvetica Light" panose="020B0403020202020204"/>
              </a:rPr>
            </a:br>
            <a:endParaRPr lang="en-US" sz="300">
              <a:solidFill>
                <a:srgbClr val="00BFF2"/>
              </a:solidFill>
              <a:latin typeface="Helvetica Light" panose="020B0403020202020204"/>
            </a:endParaRPr>
          </a:p>
          <a:p>
            <a:pPr marL="285750" indent="-285750">
              <a:spcBef>
                <a:spcPts val="300"/>
              </a:spcBef>
              <a:buFont typeface="Arial" panose="020B0604020202020204" pitchFamily="34" charset="0"/>
              <a:buChar char="•"/>
            </a:pPr>
            <a:r>
              <a:rPr lang="en-US" sz="1600">
                <a:solidFill>
                  <a:srgbClr val="1B1464"/>
                </a:solidFill>
                <a:latin typeface="Helvetica Light" panose="020B0403020202020204"/>
              </a:rPr>
              <a:t>Better understand the alignment of context between ads and content and how that impacts outcomes</a:t>
            </a:r>
          </a:p>
          <a:p>
            <a:pPr marL="285750" indent="-285750">
              <a:spcBef>
                <a:spcPts val="300"/>
              </a:spcBef>
              <a:buFont typeface="Arial" panose="020B0604020202020204" pitchFamily="34" charset="0"/>
              <a:buChar char="•"/>
            </a:pPr>
            <a:r>
              <a:rPr lang="en-US" sz="1600">
                <a:solidFill>
                  <a:srgbClr val="1B1464"/>
                </a:solidFill>
                <a:latin typeface="Helvetica Light" panose="020B0403020202020204"/>
              </a:rPr>
              <a:t>Use learnings to guide future creative development</a:t>
            </a:r>
          </a:p>
          <a:p>
            <a:pPr marL="285750" indent="-285750">
              <a:spcBef>
                <a:spcPts val="300"/>
              </a:spcBef>
              <a:buFont typeface="Arial" panose="020B0604020202020204" pitchFamily="34" charset="0"/>
              <a:buChar char="•"/>
            </a:pPr>
            <a:r>
              <a:rPr lang="en-US" sz="1600">
                <a:solidFill>
                  <a:srgbClr val="1B1464"/>
                </a:solidFill>
                <a:latin typeface="Helvetica Light" panose="020B0403020202020204"/>
              </a:rPr>
              <a:t>Develop synergy between brand placement in content and ad space</a:t>
            </a:r>
          </a:p>
        </p:txBody>
      </p:sp>
      <p:sp>
        <p:nvSpPr>
          <p:cNvPr id="6" name="TextBox 5">
            <a:extLst>
              <a:ext uri="{FF2B5EF4-FFF2-40B4-BE49-F238E27FC236}">
                <a16:creationId xmlns:a16="http://schemas.microsoft.com/office/drawing/2014/main" id="{D485B7DF-F9EF-6778-9EF8-200A4C938FFB}"/>
              </a:ext>
            </a:extLst>
          </p:cNvPr>
          <p:cNvSpPr txBox="1"/>
          <p:nvPr/>
        </p:nvSpPr>
        <p:spPr>
          <a:xfrm>
            <a:off x="760533" y="5207639"/>
            <a:ext cx="6984973" cy="353943"/>
          </a:xfrm>
          <a:prstGeom prst="rect">
            <a:avLst/>
          </a:prstGeom>
          <a:noFill/>
        </p:spPr>
        <p:txBody>
          <a:bodyPr wrap="square">
            <a:spAutoFit/>
          </a:bodyPr>
          <a:lstStyle/>
          <a:p>
            <a:pPr algn="ctr"/>
            <a:r>
              <a:rPr lang="en-US" sz="1400" u="sng">
                <a:solidFill>
                  <a:srgbClr val="00BFF2"/>
                </a:solidFill>
              </a:rPr>
              <a:t>Example Metadata Providers</a:t>
            </a:r>
            <a:br>
              <a:rPr lang="en-US" sz="1400" u="sng">
                <a:solidFill>
                  <a:srgbClr val="00BFF2"/>
                </a:solidFill>
              </a:rPr>
            </a:br>
            <a:endParaRPr lang="en-US" sz="300" u="sng">
              <a:solidFill>
                <a:srgbClr val="00BFF2"/>
              </a:solidFill>
            </a:endParaRPr>
          </a:p>
        </p:txBody>
      </p:sp>
      <p:sp>
        <p:nvSpPr>
          <p:cNvPr id="28" name="TextBox 27">
            <a:extLst>
              <a:ext uri="{FF2B5EF4-FFF2-40B4-BE49-F238E27FC236}">
                <a16:creationId xmlns:a16="http://schemas.microsoft.com/office/drawing/2014/main" id="{57121E50-0F65-7B27-1824-42337E0871F3}"/>
              </a:ext>
            </a:extLst>
          </p:cNvPr>
          <p:cNvSpPr txBox="1"/>
          <p:nvPr/>
        </p:nvSpPr>
        <p:spPr>
          <a:xfrm>
            <a:off x="8348185" y="2877043"/>
            <a:ext cx="3653450" cy="3041858"/>
          </a:xfrm>
          <a:prstGeom prst="rect">
            <a:avLst/>
          </a:prstGeom>
          <a:noFill/>
        </p:spPr>
        <p:txBody>
          <a:bodyPr wrap="square" lIns="91440" tIns="45720" rIns="91440" bIns="45720" anchor="t">
            <a:spAutoFit/>
          </a:bodyPr>
          <a:lstStyle/>
          <a:p>
            <a:pPr marL="171450" indent="-171450">
              <a:spcBef>
                <a:spcPts val="200"/>
              </a:spcBef>
              <a:buFont typeface="Arial" panose="020B0604020202020204" pitchFamily="34" charset="0"/>
              <a:buChar char="•"/>
            </a:pPr>
            <a:r>
              <a:rPr lang="en-US" sz="1500" b="1"/>
              <a:t>Content Type </a:t>
            </a:r>
            <a:r>
              <a:rPr lang="en-US" sz="1500"/>
              <a:t>– Professional vs. UGC</a:t>
            </a:r>
          </a:p>
          <a:p>
            <a:pPr marL="171450" indent="-171450">
              <a:spcBef>
                <a:spcPts val="200"/>
              </a:spcBef>
              <a:buFont typeface="Arial" panose="020B0604020202020204" pitchFamily="34" charset="0"/>
              <a:buChar char="•"/>
            </a:pPr>
            <a:r>
              <a:rPr lang="en-US" sz="1500" b="1"/>
              <a:t>Mood</a:t>
            </a:r>
            <a:r>
              <a:rPr lang="en-US" sz="1500"/>
              <a:t> – Happy, Energetic, Sad, Serious, Funny etc. </a:t>
            </a:r>
          </a:p>
          <a:p>
            <a:pPr marL="171450" indent="-171450">
              <a:spcBef>
                <a:spcPts val="200"/>
              </a:spcBef>
              <a:buFont typeface="Arial" panose="020B0604020202020204" pitchFamily="34" charset="0"/>
              <a:buChar char="•"/>
            </a:pPr>
            <a:r>
              <a:rPr lang="en-US" sz="1500" b="1"/>
              <a:t>Characteristics</a:t>
            </a:r>
            <a:r>
              <a:rPr lang="en-US" sz="1500"/>
              <a:t> – Major and minor themes (ex. Futuristic, period piece, computers)</a:t>
            </a:r>
          </a:p>
          <a:p>
            <a:pPr marL="171450" indent="-171450">
              <a:spcBef>
                <a:spcPts val="200"/>
              </a:spcBef>
              <a:buFont typeface="Arial" panose="020B0604020202020204" pitchFamily="34" charset="0"/>
              <a:buChar char="•"/>
            </a:pPr>
            <a:r>
              <a:rPr lang="en-US" sz="1500" b="1"/>
              <a:t>Character Types </a:t>
            </a:r>
            <a:r>
              <a:rPr lang="en-US" sz="1500"/>
              <a:t>– Animated, Actors</a:t>
            </a:r>
          </a:p>
          <a:p>
            <a:pPr marL="171450" indent="-171450">
              <a:spcBef>
                <a:spcPts val="200"/>
              </a:spcBef>
              <a:buFont typeface="Arial" panose="020B0604020202020204" pitchFamily="34" charset="0"/>
              <a:buChar char="•"/>
            </a:pPr>
            <a:r>
              <a:rPr lang="en-US" sz="1500" b="1"/>
              <a:t>Dominant Facial Expression </a:t>
            </a:r>
            <a:r>
              <a:rPr lang="en-US" sz="1500"/>
              <a:t>– Smiling, Crying, Serious etc.</a:t>
            </a:r>
          </a:p>
          <a:p>
            <a:pPr marL="171450" indent="-171450">
              <a:spcBef>
                <a:spcPts val="200"/>
              </a:spcBef>
              <a:buFont typeface="Arial" panose="020B0604020202020204" pitchFamily="34" charset="0"/>
              <a:buChar char="•"/>
            </a:pPr>
            <a:r>
              <a:rPr lang="en-US" sz="1500" b="1"/>
              <a:t>Program Popularity Score</a:t>
            </a:r>
          </a:p>
          <a:p>
            <a:pPr marL="171450" indent="-171450">
              <a:spcBef>
                <a:spcPts val="200"/>
              </a:spcBef>
              <a:buFont typeface="Arial" panose="020B0604020202020204" pitchFamily="34" charset="0"/>
              <a:buChar char="•"/>
            </a:pPr>
            <a:r>
              <a:rPr lang="en-US" sz="1500" b="1"/>
              <a:t>Program and Ad Engagement Score</a:t>
            </a:r>
          </a:p>
          <a:p>
            <a:pPr marL="171450" indent="-171450">
              <a:spcBef>
                <a:spcPts val="200"/>
              </a:spcBef>
              <a:buFont typeface="Arial" panose="020B0604020202020204" pitchFamily="34" charset="0"/>
              <a:buChar char="•"/>
            </a:pPr>
            <a:r>
              <a:rPr lang="en-US" sz="1500" b="1"/>
              <a:t>Brands shown in content</a:t>
            </a:r>
          </a:p>
        </p:txBody>
      </p:sp>
      <p:sp>
        <p:nvSpPr>
          <p:cNvPr id="31" name="TextBox 30">
            <a:extLst>
              <a:ext uri="{FF2B5EF4-FFF2-40B4-BE49-F238E27FC236}">
                <a16:creationId xmlns:a16="http://schemas.microsoft.com/office/drawing/2014/main" id="{DEAABFA4-F945-E0F7-6CD2-1378AADD3B83}"/>
              </a:ext>
            </a:extLst>
          </p:cNvPr>
          <p:cNvSpPr txBox="1"/>
          <p:nvPr/>
        </p:nvSpPr>
        <p:spPr>
          <a:xfrm>
            <a:off x="8323281" y="2435657"/>
            <a:ext cx="3703258" cy="400110"/>
          </a:xfrm>
          <a:prstGeom prst="rect">
            <a:avLst/>
          </a:prstGeom>
          <a:noFill/>
        </p:spPr>
        <p:txBody>
          <a:bodyPr wrap="none" rtlCol="0">
            <a:spAutoFit/>
          </a:bodyPr>
          <a:lstStyle/>
          <a:p>
            <a:r>
              <a:rPr lang="en-US" sz="2000" u="sng">
                <a:solidFill>
                  <a:srgbClr val="00BFF2"/>
                </a:solidFill>
              </a:rPr>
              <a:t>Innovative Metadata Examples</a:t>
            </a:r>
          </a:p>
        </p:txBody>
      </p:sp>
      <p:cxnSp>
        <p:nvCxnSpPr>
          <p:cNvPr id="8" name="Straight Connector 7">
            <a:extLst>
              <a:ext uri="{FF2B5EF4-FFF2-40B4-BE49-F238E27FC236}">
                <a16:creationId xmlns:a16="http://schemas.microsoft.com/office/drawing/2014/main" id="{FE08353D-D04B-A9A4-7B0C-E76E9B84BFCB}"/>
              </a:ext>
            </a:extLst>
          </p:cNvPr>
          <p:cNvCxnSpPr>
            <a:cxnSpLocks/>
          </p:cNvCxnSpPr>
          <p:nvPr/>
        </p:nvCxnSpPr>
        <p:spPr>
          <a:xfrm>
            <a:off x="558925" y="93143"/>
            <a:ext cx="0" cy="1332149"/>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FCBBCC-E6AC-FCD1-5F19-E2F7F22D5360}"/>
              </a:ext>
            </a:extLst>
          </p:cNvPr>
          <p:cNvSpPr txBox="1"/>
          <p:nvPr/>
        </p:nvSpPr>
        <p:spPr>
          <a:xfrm>
            <a:off x="51023" y="405274"/>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4</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18CB64C-E993-6C91-8E7F-0953B993C72F}"/>
              </a:ext>
            </a:extLst>
          </p:cNvPr>
          <p:cNvSpPr/>
          <p:nvPr/>
        </p:nvSpPr>
        <p:spPr>
          <a:xfrm>
            <a:off x="623075" y="64313"/>
            <a:ext cx="11181677" cy="1077218"/>
          </a:xfrm>
          <a:prstGeom prst="rect">
            <a:avLst/>
          </a:prstGeom>
        </p:spPr>
        <p:txBody>
          <a:bodyPr wrap="square" lIns="91440" tIns="45720" rIns="91440" bIns="45720" anchor="t">
            <a:spAutoFit/>
          </a:bodyPr>
          <a:lstStyle/>
          <a:p>
            <a:pPr>
              <a:buSzPts val="1000"/>
              <a:tabLst>
                <a:tab pos="457200" algn="l"/>
              </a:tabLst>
            </a:pPr>
            <a:r>
              <a:rPr lang="en-US" sz="3200"/>
              <a:t>What will improve my ability to understand and optimize outcomes? </a:t>
            </a:r>
          </a:p>
        </p:txBody>
      </p:sp>
      <p:sp>
        <p:nvSpPr>
          <p:cNvPr id="3" name="Rectangle 2">
            <a:extLst>
              <a:ext uri="{FF2B5EF4-FFF2-40B4-BE49-F238E27FC236}">
                <a16:creationId xmlns:a16="http://schemas.microsoft.com/office/drawing/2014/main" id="{B53EE4AC-5481-B45F-D071-DB9E143FBC5C}"/>
              </a:ext>
            </a:extLst>
          </p:cNvPr>
          <p:cNvSpPr/>
          <p:nvPr/>
        </p:nvSpPr>
        <p:spPr>
          <a:xfrm>
            <a:off x="623075" y="1113903"/>
            <a:ext cx="11211733" cy="523220"/>
          </a:xfrm>
          <a:prstGeom prst="rect">
            <a:avLst/>
          </a:prstGeom>
        </p:spPr>
        <p:txBody>
          <a:bodyPr wrap="square">
            <a:spAutoFit/>
          </a:bodyPr>
          <a:lstStyle/>
          <a:p>
            <a:pPr marL="285750" indent="-285750">
              <a:buBlip>
                <a:blip r:embed="rId4"/>
              </a:buBlip>
              <a:defRPr/>
            </a:pPr>
            <a:r>
              <a:rPr lang="en-US" sz="1400"/>
              <a:t>Enhancement and industry wide standardization in the metadata of both content &amp; ads will enable deeper and more consistent opportunities to measure, understand and optimize the outcomes of cross platform campaigns</a:t>
            </a:r>
          </a:p>
        </p:txBody>
      </p:sp>
      <p:pic>
        <p:nvPicPr>
          <p:cNvPr id="12" name="Graphic 11" descr="Database outline">
            <a:extLst>
              <a:ext uri="{FF2B5EF4-FFF2-40B4-BE49-F238E27FC236}">
                <a16:creationId xmlns:a16="http://schemas.microsoft.com/office/drawing/2014/main" id="{B95DF352-3147-4233-FCC2-3E20D7EC572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798" y="1829610"/>
            <a:ext cx="537176" cy="537176"/>
          </a:xfrm>
          <a:prstGeom prst="rect">
            <a:avLst/>
          </a:prstGeom>
        </p:spPr>
      </p:pic>
      <p:sp>
        <p:nvSpPr>
          <p:cNvPr id="11" name="TextBox 10">
            <a:extLst>
              <a:ext uri="{FF2B5EF4-FFF2-40B4-BE49-F238E27FC236}">
                <a16:creationId xmlns:a16="http://schemas.microsoft.com/office/drawing/2014/main" id="{E6283046-F7B8-D53A-823E-2862291D5868}"/>
              </a:ext>
            </a:extLst>
          </p:cNvPr>
          <p:cNvSpPr txBox="1"/>
          <p:nvPr/>
        </p:nvSpPr>
        <p:spPr>
          <a:xfrm>
            <a:off x="698076" y="1867366"/>
            <a:ext cx="6180268" cy="461665"/>
          </a:xfrm>
          <a:prstGeom prst="rect">
            <a:avLst/>
          </a:prstGeom>
          <a:noFill/>
        </p:spPr>
        <p:txBody>
          <a:bodyPr wrap="square">
            <a:spAutoFit/>
          </a:bodyPr>
          <a:lstStyle/>
          <a:p>
            <a:pPr rtl="0">
              <a:spcBef>
                <a:spcPts val="0"/>
              </a:spcBef>
              <a:spcAft>
                <a:spcPts val="0"/>
              </a:spcAft>
            </a:pPr>
            <a:r>
              <a:rPr lang="en-US" sz="2400" b="1" u="sng">
                <a:solidFill>
                  <a:srgbClr val="ED3C8D"/>
                </a:solidFill>
                <a:latin typeface="+mj-lt"/>
              </a:rPr>
              <a:t>Metadata</a:t>
            </a:r>
            <a:r>
              <a:rPr lang="en-US" sz="2400" b="1" i="0" u="sng" strike="noStrike">
                <a:solidFill>
                  <a:srgbClr val="ED3C8D"/>
                </a:solidFill>
                <a:effectLst/>
                <a:latin typeface="+mj-lt"/>
              </a:rPr>
              <a:t> </a:t>
            </a:r>
          </a:p>
        </p:txBody>
      </p:sp>
      <p:sp>
        <p:nvSpPr>
          <p:cNvPr id="13" name="Rectangle: Rounded Corners 13">
            <a:extLst>
              <a:ext uri="{FF2B5EF4-FFF2-40B4-BE49-F238E27FC236}">
                <a16:creationId xmlns:a16="http://schemas.microsoft.com/office/drawing/2014/main" id="{688C7967-844C-869F-EC02-78A0494DC291}"/>
              </a:ext>
            </a:extLst>
          </p:cNvPr>
          <p:cNvSpPr/>
          <p:nvPr/>
        </p:nvSpPr>
        <p:spPr>
          <a:xfrm>
            <a:off x="760532" y="5550489"/>
            <a:ext cx="7247429" cy="682450"/>
          </a:xfrm>
          <a:prstGeom prst="roundRect">
            <a:avLst>
              <a:gd name="adj" fmla="val 18606"/>
            </a:avLst>
          </a:prstGeom>
          <a:solidFill>
            <a:srgbClr val="00BFF2"/>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id="{43EDF393-D0AF-8C62-D1AA-EC0B39F9B93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663598" y="5800033"/>
            <a:ext cx="856399" cy="1940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23AC449D-DAB8-E94E-EAB6-DFF7C7275E7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79907" y="5661067"/>
            <a:ext cx="499915" cy="489917"/>
          </a:xfrm>
          <a:prstGeom prst="rect">
            <a:avLst/>
          </a:prstGeom>
        </p:spPr>
      </p:pic>
      <p:pic>
        <p:nvPicPr>
          <p:cNvPr id="35" name="Picture 2" descr="JustWatch">
            <a:extLst>
              <a:ext uri="{FF2B5EF4-FFF2-40B4-BE49-F238E27FC236}">
                <a16:creationId xmlns:a16="http://schemas.microsoft.com/office/drawing/2014/main" id="{8B1A68FF-45AD-CF04-BF8F-5A234975DC6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494446" y="5807928"/>
            <a:ext cx="1303657" cy="1961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E78E3EC2-97F5-9C86-AA06-289D20BF252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269382" y="5756226"/>
            <a:ext cx="968402" cy="299599"/>
          </a:xfrm>
          <a:prstGeom prst="rect">
            <a:avLst/>
          </a:prstGeom>
        </p:spPr>
      </p:pic>
      <p:pic>
        <p:nvPicPr>
          <p:cNvPr id="37" name="Picture 36">
            <a:extLst>
              <a:ext uri="{FF2B5EF4-FFF2-40B4-BE49-F238E27FC236}">
                <a16:creationId xmlns:a16="http://schemas.microsoft.com/office/drawing/2014/main" id="{9CA64938-F872-B8B3-2483-C71CA68F702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685243" y="5754504"/>
            <a:ext cx="1029113" cy="303043"/>
          </a:xfrm>
          <a:prstGeom prst="rect">
            <a:avLst/>
          </a:prstGeom>
        </p:spPr>
      </p:pic>
      <p:pic>
        <p:nvPicPr>
          <p:cNvPr id="38" name="Picture 8">
            <a:extLst>
              <a:ext uri="{FF2B5EF4-FFF2-40B4-BE49-F238E27FC236}">
                <a16:creationId xmlns:a16="http://schemas.microsoft.com/office/drawing/2014/main" id="{681B911E-0CDE-B222-E45E-AE07DB7B636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40264" y="5734729"/>
            <a:ext cx="1073456" cy="34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82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E5016FD36A304A8E8E4C7B42953390" ma:contentTypeVersion="13" ma:contentTypeDescription="Create a new document." ma:contentTypeScope="" ma:versionID="ec1a53351931df5417ddc3508fd5de17">
  <xsd:schema xmlns:xsd="http://www.w3.org/2001/XMLSchema" xmlns:xs="http://www.w3.org/2001/XMLSchema" xmlns:p="http://schemas.microsoft.com/office/2006/metadata/properties" xmlns:ns2="14fac7c4-4a67-4d88-ac7b-7f88e5afcdb5" xmlns:ns3="3b04729f-cc65-4867-a21b-4ab7d760d35d" targetNamespace="http://schemas.microsoft.com/office/2006/metadata/properties" ma:root="true" ma:fieldsID="45be2bfefdef7af38e4b5a498a407892" ns2:_="" ns3:_="">
    <xsd:import namespace="14fac7c4-4a67-4d88-ac7b-7f88e5afcdb5"/>
    <xsd:import namespace="3b04729f-cc65-4867-a21b-4ab7d760d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ac7c4-4a67-4d88-ac7b-7f88e5afc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04729f-cc65-4867-a21b-4ab7d760d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c49484f-b4cd-4383-aa0b-74366e115ea9}" ma:internalName="TaxCatchAll" ma:showField="CatchAllData" ma:web="3b04729f-cc65-4867-a21b-4ab7d760d3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b04729f-cc65-4867-a21b-4ab7d760d35d" xsi:nil="true"/>
    <lcf76f155ced4ddcb4097134ff3c332f xmlns="14fac7c4-4a67-4d88-ac7b-7f88e5afcd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2189FE-E221-48B4-8B12-3D43686B0139}">
  <ds:schemaRefs>
    <ds:schemaRef ds:uri="http://schemas.microsoft.com/sharepoint/v3/contenttype/forms"/>
  </ds:schemaRefs>
</ds:datastoreItem>
</file>

<file path=customXml/itemProps2.xml><?xml version="1.0" encoding="utf-8"?>
<ds:datastoreItem xmlns:ds="http://schemas.openxmlformats.org/officeDocument/2006/customXml" ds:itemID="{7EACE635-B494-4866-B722-A6A06BE8F0B0}">
  <ds:schemaRefs>
    <ds:schemaRef ds:uri="14fac7c4-4a67-4d88-ac7b-7f88e5afcdb5"/>
    <ds:schemaRef ds:uri="3b04729f-cc65-4867-a21b-4ab7d760d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602350-A5A0-4AA8-844D-3A43F098E19C}">
  <ds:schemaRefs>
    <ds:schemaRef ds:uri="14fac7c4-4a67-4d88-ac7b-7f88e5afcdb5"/>
    <ds:schemaRef ds:uri="3b04729f-cc65-4867-a21b-4ab7d760d3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1987</Words>
  <Application>Microsoft Office PowerPoint</Application>
  <PresentationFormat>Widescreen</PresentationFormat>
  <Paragraphs>211</Paragraphs>
  <Slides>14</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Calibri</vt:lpstr>
      <vt:lpstr>Calibri Light</vt:lpstr>
      <vt:lpstr>Courier New</vt:lpstr>
      <vt:lpstr>Helvetica</vt:lpstr>
      <vt:lpstr>Helvetica Bold</vt:lpstr>
      <vt:lpstr>Helvetica Light</vt:lpstr>
      <vt:lpstr>Helvetica-Light</vt:lpstr>
      <vt:lpstr>Helvetica-Lightoblique</vt:lpstr>
      <vt:lpstr>Symbol</vt:lpstr>
      <vt:lpstr>Office Theme</vt:lpstr>
      <vt:lpstr>1_Office Theme</vt:lpstr>
      <vt:lpstr>What’s the Deal with  What’s Next in Measurement?</vt:lpstr>
      <vt:lpstr>PowerPoint Presentation</vt:lpstr>
      <vt:lpstr>What’s Next in  Measurement?</vt:lpstr>
      <vt:lpstr>How Knowing What’s Next Will Help Grow Your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Reed Kiely</cp:lastModifiedBy>
  <cp:revision>30</cp:revision>
  <dcterms:created xsi:type="dcterms:W3CDTF">2023-07-05T17:22:35Z</dcterms:created>
  <dcterms:modified xsi:type="dcterms:W3CDTF">2023-07-27T14:13:43Z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0x0101006CE5016FD36A304A8E8E4C7B42953390</vt:lpwstr>
  </property>
  <property fmtid="{D5CDD505-2E9C-101B-9397-08002B2CF9AE}" pid="3" name="MediaServiceImageTags">
    <vt:lpwstr/>
  </property>
</Properties>
</file>