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3" r:id="rId3"/>
  </p:sldMasterIdLst>
  <p:notesMasterIdLst>
    <p:notesMasterId r:id="rId33"/>
  </p:notesMasterIdLst>
  <p:sldIdLst>
    <p:sldId id="256" r:id="rId4"/>
    <p:sldId id="317" r:id="rId5"/>
    <p:sldId id="319" r:id="rId6"/>
    <p:sldId id="345" r:id="rId7"/>
    <p:sldId id="348" r:id="rId8"/>
    <p:sldId id="294" r:id="rId9"/>
    <p:sldId id="320" r:id="rId10"/>
    <p:sldId id="349" r:id="rId11"/>
    <p:sldId id="313" r:id="rId12"/>
    <p:sldId id="351" r:id="rId13"/>
    <p:sldId id="325" r:id="rId14"/>
    <p:sldId id="314" r:id="rId15"/>
    <p:sldId id="337" r:id="rId16"/>
    <p:sldId id="326" r:id="rId17"/>
    <p:sldId id="341" r:id="rId18"/>
    <p:sldId id="346" r:id="rId19"/>
    <p:sldId id="344" r:id="rId20"/>
    <p:sldId id="340" r:id="rId21"/>
    <p:sldId id="338" r:id="rId22"/>
    <p:sldId id="342" r:id="rId23"/>
    <p:sldId id="315" r:id="rId24"/>
    <p:sldId id="339" r:id="rId25"/>
    <p:sldId id="343" r:id="rId26"/>
    <p:sldId id="352" r:id="rId27"/>
    <p:sldId id="354" r:id="rId28"/>
    <p:sldId id="350" r:id="rId29"/>
    <p:sldId id="321" r:id="rId30"/>
    <p:sldId id="323" r:id="rId31"/>
    <p:sldId id="259"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EF96"/>
    <a:srgbClr val="00AF78"/>
    <a:srgbClr val="37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F2-401D-B0AB-700F26E68F2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9F2-401D-B0AB-700F26E68F2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F2-401D-B0AB-700F26E68F24}"/>
              </c:ext>
            </c:extLst>
          </c:dPt>
          <c:dPt>
            <c:idx val="3"/>
            <c:bubble3D val="0"/>
            <c:spPr>
              <a:solidFill>
                <a:schemeClr val="bg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9F2-401D-B0AB-700F26E68F2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F2-401D-B0AB-700F26E68F24}"/>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A9F2-401D-B0AB-700F26E68F24}"/>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29970EF-CDC3-4B72-BDFD-949D225964AA}" type="CATEGORYNAME">
                      <a:rPr lang="en-US"/>
                      <a:pPr>
                        <a:defRPr/>
                      </a:pPr>
                      <a:t>[CATEGORY NAME]</a:t>
                    </a:fld>
                    <a:r>
                      <a:rPr lang="en-US" baseline="0"/>
                      <a:t>
</a:t>
                    </a:r>
                    <a:fld id="{9F7FEC73-3EFF-4869-B5C6-26195C9FE758}" type="PERCENTAGE">
                      <a:rPr lang="en-US" baseline="0" smtClean="0"/>
                      <a:pPr>
                        <a:defRPr/>
                      </a:pPr>
                      <a:t>[PERCENTAGE]</a:t>
                    </a:fld>
                    <a:endParaRPr lang="en-US" baseline="0"/>
                  </a:p>
                  <a:p>
                    <a:pPr>
                      <a:defRPr/>
                    </a:pPr>
                    <a:r>
                      <a:rPr lang="en-US" sz="1000" baseline="0"/>
                      <a:t>(156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F2-401D-B0AB-700F26E68F24}"/>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DE6ABC4-8BAB-4147-BA6B-022FF6659C71}" type="CATEGORYNAME">
                      <a:rPr lang="en-US"/>
                      <a:pPr>
                        <a:defRPr>
                          <a:solidFill>
                            <a:schemeClr val="accent1"/>
                          </a:solidFill>
                        </a:defRPr>
                      </a:pPr>
                      <a:t>[CATEGORY NAME]</a:t>
                    </a:fld>
                    <a:r>
                      <a:rPr lang="en-US" baseline="0"/>
                      <a:t>
</a:t>
                    </a:r>
                    <a:fld id="{0FBBE0C1-CB6F-4ED5-BCFA-CA83F68A0398}" type="PERCENTAGE">
                      <a:rPr lang="en-US" baseline="0" smtClean="0"/>
                      <a:pPr>
                        <a:defRPr>
                          <a:solidFill>
                            <a:schemeClr val="accent1"/>
                          </a:solidFill>
                        </a:defRPr>
                      </a:pPr>
                      <a:t>[PERCENTAGE]</a:t>
                    </a:fld>
                    <a:endParaRPr lang="en-US" baseline="0"/>
                  </a:p>
                  <a:p>
                    <a:pPr>
                      <a:defRPr>
                        <a:solidFill>
                          <a:schemeClr val="accent1"/>
                        </a:solidFill>
                      </a:defRPr>
                    </a:pPr>
                    <a:r>
                      <a:rPr lang="en-US" sz="1000" baseline="0"/>
                      <a:t>(158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F2-401D-B0AB-700F26E68F24}"/>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51984F5-B0F9-41A3-98F7-6804FA310494}" type="CATEGORYNAME">
                      <a:rPr lang="en-US"/>
                      <a:pPr>
                        <a:defRPr>
                          <a:solidFill>
                            <a:schemeClr val="accent1"/>
                          </a:solidFill>
                        </a:defRPr>
                      </a:pPr>
                      <a:t>[CATEGORY NAME]</a:t>
                    </a:fld>
                    <a:r>
                      <a:rPr lang="en-US" baseline="0"/>
                      <a:t>
</a:t>
                    </a:r>
                    <a:fld id="{3B14B30F-4229-4B5B-B1FB-F773A333ED85}" type="PERCENTAGE">
                      <a:rPr lang="en-US" baseline="0" smtClean="0"/>
                      <a:pPr>
                        <a:defRPr>
                          <a:solidFill>
                            <a:schemeClr val="accent1"/>
                          </a:solidFill>
                        </a:defRPr>
                      </a:pPr>
                      <a:t>[PERCENTAGE]</a:t>
                    </a:fld>
                    <a:endParaRPr lang="en-US" baseline="0"/>
                  </a:p>
                  <a:p>
                    <a:pPr>
                      <a:defRPr>
                        <a:solidFill>
                          <a:schemeClr val="accent1"/>
                        </a:solidFill>
                      </a:defRPr>
                    </a:pPr>
                    <a:r>
                      <a:rPr lang="en-US" sz="1000" baseline="0"/>
                      <a:t>(131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F2-401D-B0AB-700F26E68F24}"/>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75000"/>
                          </a:schemeClr>
                        </a:solidFill>
                        <a:latin typeface="+mn-lt"/>
                        <a:ea typeface="+mn-ea"/>
                        <a:cs typeface="+mn-cs"/>
                      </a:defRPr>
                    </a:pPr>
                    <a:fld id="{25316D61-A9B2-44C9-9CA9-7DA6708FABE0}" type="CATEGORYNAME">
                      <a:rPr lang="en-US">
                        <a:solidFill>
                          <a:schemeClr val="bg2">
                            <a:lumMod val="75000"/>
                          </a:schemeClr>
                        </a:solidFill>
                      </a:rPr>
                      <a:pPr>
                        <a:defRPr>
                          <a:solidFill>
                            <a:schemeClr val="bg2">
                              <a:lumMod val="75000"/>
                            </a:schemeClr>
                          </a:solidFill>
                        </a:defRPr>
                      </a:pPr>
                      <a:t>[CATEGORY NAME]</a:t>
                    </a:fld>
                    <a:r>
                      <a:rPr lang="en-US" baseline="0">
                        <a:solidFill>
                          <a:schemeClr val="bg2">
                            <a:lumMod val="75000"/>
                          </a:schemeClr>
                        </a:solidFill>
                      </a:rPr>
                      <a:t>
</a:t>
                    </a:r>
                    <a:fld id="{E3FDCAF3-7508-41C1-848E-3FE87A2240DF}" type="PERCENTAGE">
                      <a:rPr lang="en-US" baseline="0" smtClean="0">
                        <a:solidFill>
                          <a:schemeClr val="bg2">
                            <a:lumMod val="75000"/>
                          </a:schemeClr>
                        </a:solidFill>
                      </a:rPr>
                      <a:pPr>
                        <a:defRPr>
                          <a:solidFill>
                            <a:schemeClr val="bg2">
                              <a:lumMod val="75000"/>
                            </a:schemeClr>
                          </a:solidFill>
                        </a:defRPr>
                      </a:pPr>
                      <a:t>[PERCENTAGE]</a:t>
                    </a:fld>
                    <a:endParaRPr lang="en-US" baseline="0">
                      <a:solidFill>
                        <a:schemeClr val="bg2">
                          <a:lumMod val="75000"/>
                        </a:schemeClr>
                      </a:solidFill>
                    </a:endParaRPr>
                  </a:p>
                  <a:p>
                    <a:pPr>
                      <a:defRPr>
                        <a:solidFill>
                          <a:schemeClr val="bg2">
                            <a:lumMod val="75000"/>
                          </a:schemeClr>
                        </a:solidFill>
                      </a:defRPr>
                    </a:pPr>
                    <a:r>
                      <a:rPr lang="en-US" sz="1000" baseline="0">
                        <a:solidFill>
                          <a:schemeClr val="bg2">
                            <a:lumMod val="75000"/>
                          </a:schemeClr>
                        </a:solidFill>
                      </a:rPr>
                      <a:t>(91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7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9F2-401D-B0AB-700F26E68F24}"/>
                </c:ext>
              </c:extLst>
            </c:dLbl>
            <c:dLbl>
              <c:idx val="4"/>
              <c:layout>
                <c:manualLayout>
                  <c:x val="-2.7301919291338583E-2"/>
                  <c:y val="2.053371062992126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2D80ACD-6671-4F61-A894-E60E82F638B8}" type="CATEGORYNAME">
                      <a:rPr lang="en-US"/>
                      <a:pPr>
                        <a:defRPr>
                          <a:solidFill>
                            <a:schemeClr val="accent1"/>
                          </a:solidFill>
                        </a:defRPr>
                      </a:pPr>
                      <a:t>[CATEGORY NAME]</a:t>
                    </a:fld>
                    <a:r>
                      <a:rPr lang="en-US" baseline="0"/>
                      <a:t>
</a:t>
                    </a:r>
                    <a:fld id="{AC4F8CAC-8632-4DD4-8B81-C864F4B092E7}" type="PERCENTAGE">
                      <a:rPr lang="en-US" baseline="0" smtClean="0"/>
                      <a:pPr>
                        <a:defRPr>
                          <a:solidFill>
                            <a:schemeClr val="accent1"/>
                          </a:solidFill>
                        </a:defRPr>
                      </a:pPr>
                      <a:t>[PERCENTAGE]</a:t>
                    </a:fld>
                    <a:endParaRPr lang="en-US" baseline="0"/>
                  </a:p>
                  <a:p>
                    <a:pPr>
                      <a:defRPr>
                        <a:solidFill>
                          <a:schemeClr val="accent1"/>
                        </a:solidFill>
                      </a:defRPr>
                    </a:pPr>
                    <a:r>
                      <a:rPr lang="en-US" sz="1000" baseline="0"/>
                      <a:t>(61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F2-401D-B0AB-700F26E68F24}"/>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508C6B3-52AE-457B-A9A1-24A6064F9525}" type="CATEGORYNAME">
                      <a:rPr lang="en-US"/>
                      <a:pPr>
                        <a:defRPr>
                          <a:solidFill>
                            <a:schemeClr val="accent1"/>
                          </a:solidFill>
                        </a:defRPr>
                      </a:pPr>
                      <a:t>[CATEGORY NAME]</a:t>
                    </a:fld>
                    <a:r>
                      <a:rPr lang="en-US" baseline="0"/>
                      <a:t>
</a:t>
                    </a:r>
                    <a:fld id="{DF1D30F9-E80A-4752-A941-80F8223602AC}" type="PERCENTAGE">
                      <a:rPr lang="en-US" baseline="0" smtClean="0"/>
                      <a:pPr>
                        <a:defRPr>
                          <a:solidFill>
                            <a:schemeClr val="accent1"/>
                          </a:solidFill>
                        </a:defRPr>
                      </a:pPr>
                      <a:t>[PERCENTAGE]</a:t>
                    </a:fld>
                    <a:endParaRPr lang="en-US" baseline="0"/>
                  </a:p>
                  <a:p>
                    <a:pPr>
                      <a:defRPr>
                        <a:solidFill>
                          <a:schemeClr val="accent1"/>
                        </a:solidFill>
                      </a:defRPr>
                    </a:pPr>
                    <a:r>
                      <a:rPr lang="en-US" sz="1000" baseline="0"/>
                      <a:t>(21 index)</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9F2-401D-B0AB-700F26E68F2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A18-24</c:v>
                </c:pt>
                <c:pt idx="1">
                  <c:v>A25-34</c:v>
                </c:pt>
                <c:pt idx="2">
                  <c:v>A35-44</c:v>
                </c:pt>
                <c:pt idx="3">
                  <c:v>A45-54</c:v>
                </c:pt>
                <c:pt idx="4">
                  <c:v>A55-64</c:v>
                </c:pt>
                <c:pt idx="5">
                  <c:v>A65+</c:v>
                </c:pt>
              </c:strCache>
            </c:strRef>
          </c:cat>
          <c:val>
            <c:numRef>
              <c:f>Sheet1!$B$2:$B$7</c:f>
              <c:numCache>
                <c:formatCode>0%</c:formatCode>
                <c:ptCount val="6"/>
                <c:pt idx="0">
                  <c:v>0.19750000000000001</c:v>
                </c:pt>
                <c:pt idx="1">
                  <c:v>0.2787</c:v>
                </c:pt>
                <c:pt idx="2">
                  <c:v>0.22009999999999999</c:v>
                </c:pt>
                <c:pt idx="3">
                  <c:v>0.1668</c:v>
                </c:pt>
                <c:pt idx="4">
                  <c:v>9.9299999999999999E-2</c:v>
                </c:pt>
                <c:pt idx="5">
                  <c:v>3.7699999999999997E-2</c:v>
                </c:pt>
              </c:numCache>
            </c:numRef>
          </c:val>
          <c:extLst>
            <c:ext xmlns:c16="http://schemas.microsoft.com/office/drawing/2014/chart" uri="{C3380CC4-5D6E-409C-BE32-E72D297353CC}">
              <c16:uniqueId val="{00000000-A9F2-401D-B0AB-700F26E68F2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c:spPr>
          <c:invertIfNegative val="0"/>
          <c:dLbls>
            <c:dLbl>
              <c:idx val="0"/>
              <c:tx>
                <c:rich>
                  <a:bodyPr/>
                  <a:lstStyle/>
                  <a:p>
                    <a:r>
                      <a:rPr lang="en-US"/>
                      <a:t>$1.6M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8-46EC-A092-DD846B1775A8}"/>
                </c:ext>
              </c:extLst>
            </c:dLbl>
            <c:dLbl>
              <c:idx val="1"/>
              <c:tx>
                <c:rich>
                  <a:bodyPr/>
                  <a:lstStyle/>
                  <a:p>
                    <a:r>
                      <a:rPr lang="en-US"/>
                      <a:t>$1.2M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8-46EC-A092-DD846B1775A8}"/>
                </c:ext>
              </c:extLst>
            </c:dLbl>
            <c:dLbl>
              <c:idx val="2"/>
              <c:tx>
                <c:rich>
                  <a:bodyPr/>
                  <a:lstStyle/>
                  <a:p>
                    <a:r>
                      <a:rPr lang="en-US"/>
                      <a:t>$827K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B8-46EC-A092-DD846B1775A8}"/>
                </c:ext>
              </c:extLst>
            </c:dLbl>
            <c:dLbl>
              <c:idx val="3"/>
              <c:tx>
                <c:rich>
                  <a:bodyPr/>
                  <a:lstStyle/>
                  <a:p>
                    <a:r>
                      <a:rPr lang="en-US"/>
                      <a:t>$424K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B8-46EC-A092-DD846B1775A8}"/>
                </c:ext>
              </c:extLst>
            </c:dLbl>
            <c:dLbl>
              <c:idx val="4"/>
              <c:layout>
                <c:manualLayout>
                  <c:x val="2.8870657182542116E-3"/>
                  <c:y val="0"/>
                </c:manualLayout>
              </c:layout>
              <c:tx>
                <c:rich>
                  <a:bodyPr/>
                  <a:lstStyle/>
                  <a:p>
                    <a:r>
                      <a:rPr lang="en-US" dirty="0"/>
                      <a:t>$309K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B8-46EC-A092-DD846B1775A8}"/>
                </c:ext>
              </c:extLst>
            </c:dLbl>
            <c:dLbl>
              <c:idx val="5"/>
              <c:tx>
                <c:rich>
                  <a:bodyPr/>
                  <a:lstStyle/>
                  <a:p>
                    <a:r>
                      <a:rPr lang="en-US"/>
                      <a:t>$262K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B8-46EC-A092-DD846B1775A8}"/>
                </c:ext>
              </c:extLst>
            </c:dLbl>
            <c:dLbl>
              <c:idx val="6"/>
              <c:tx>
                <c:rich>
                  <a:bodyPr/>
                  <a:lstStyle/>
                  <a:p>
                    <a:r>
                      <a:rPr lang="en-US"/>
                      <a:t>$230K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B8-46EC-A092-DD846B1775A8}"/>
                </c:ext>
              </c:extLst>
            </c:dLbl>
            <c:dLbl>
              <c:idx val="7"/>
              <c:tx>
                <c:rich>
                  <a:bodyPr/>
                  <a:lstStyle/>
                  <a:p>
                    <a:r>
                      <a:rPr lang="en-US"/>
                      <a:t>$196K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B8-46EC-A092-DD846B1775A8}"/>
                </c:ext>
              </c:extLst>
            </c:dLbl>
            <c:dLbl>
              <c:idx val="8"/>
              <c:tx>
                <c:rich>
                  <a:bodyPr/>
                  <a:lstStyle/>
                  <a:p>
                    <a:r>
                      <a:rPr lang="en-US"/>
                      <a:t>$169K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B8-46EC-A092-DD846B1775A8}"/>
                </c:ext>
              </c:extLst>
            </c:dLbl>
            <c:dLbl>
              <c:idx val="9"/>
              <c:tx>
                <c:rich>
                  <a:bodyPr/>
                  <a:lstStyle/>
                  <a:p>
                    <a:r>
                      <a:rPr lang="en-US"/>
                      <a:t>$151K</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B8-46EC-A092-DD846B1775A8}"/>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Game of War - Fire Age</c:v>
                </c:pt>
                <c:pt idx="1">
                  <c:v>Clash of Clans</c:v>
                </c:pt>
                <c:pt idx="2">
                  <c:v>Mobile Strike</c:v>
                </c:pt>
                <c:pt idx="3">
                  <c:v>Candy Crush Saga</c:v>
                </c:pt>
                <c:pt idx="4">
                  <c:v>DoubleDown Casino</c:v>
                </c:pt>
                <c:pt idx="5">
                  <c:v>MADDEN NFL Mobile</c:v>
                </c:pt>
                <c:pt idx="6">
                  <c:v>Big Fish Casino</c:v>
                </c:pt>
                <c:pt idx="7">
                  <c:v>MARVEL Contest of Champions</c:v>
                </c:pt>
                <c:pt idx="8">
                  <c:v>Candy Crush Soda Saga</c:v>
                </c:pt>
                <c:pt idx="9">
                  <c:v>Summoners War</c:v>
                </c:pt>
              </c:strCache>
            </c:strRef>
          </c:cat>
          <c:val>
            <c:numRef>
              <c:f>Sheet1!$B$2:$B$11</c:f>
              <c:numCache>
                <c:formatCode>#,##0</c:formatCode>
                <c:ptCount val="10"/>
                <c:pt idx="0">
                  <c:v>1553803</c:v>
                </c:pt>
                <c:pt idx="1">
                  <c:v>1212012</c:v>
                </c:pt>
                <c:pt idx="2">
                  <c:v>827371</c:v>
                </c:pt>
                <c:pt idx="3">
                  <c:v>423708</c:v>
                </c:pt>
                <c:pt idx="4">
                  <c:v>309195</c:v>
                </c:pt>
                <c:pt idx="5">
                  <c:v>261883</c:v>
                </c:pt>
                <c:pt idx="6">
                  <c:v>230012</c:v>
                </c:pt>
                <c:pt idx="7" formatCode="&quot;$&quot;#,##0.0">
                  <c:v>195684</c:v>
                </c:pt>
                <c:pt idx="8" formatCode="&quot;$&quot;#,##0.0">
                  <c:v>169219</c:v>
                </c:pt>
                <c:pt idx="9" formatCode="&quot;$&quot;#,##0.0">
                  <c:v>150832</c:v>
                </c:pt>
              </c:numCache>
            </c:numRef>
          </c:val>
          <c:extLst>
            <c:ext xmlns:c16="http://schemas.microsoft.com/office/drawing/2014/chart" uri="{C3380CC4-5D6E-409C-BE32-E72D297353CC}">
              <c16:uniqueId val="{00000000-E4B8-46EC-A092-DD846B1775A8}"/>
            </c:ext>
          </c:extLst>
        </c:ser>
        <c:dLbls>
          <c:showLegendKey val="0"/>
          <c:showVal val="1"/>
          <c:showCatName val="0"/>
          <c:showSerName val="0"/>
          <c:showPercent val="0"/>
          <c:showBubbleSize val="0"/>
        </c:dLbls>
        <c:gapWidth val="150"/>
        <c:overlap val="-25"/>
        <c:axId val="106885888"/>
        <c:axId val="106888576"/>
      </c:barChart>
      <c:catAx>
        <c:axId val="106885888"/>
        <c:scaling>
          <c:orientation val="minMax"/>
        </c:scaling>
        <c:delete val="0"/>
        <c:axPos val="b"/>
        <c:numFmt formatCode="General" sourceLinked="1"/>
        <c:majorTickMark val="none"/>
        <c:minorTickMark val="none"/>
        <c:tickLblPos val="nextTo"/>
        <c:txPr>
          <a:bodyPr/>
          <a:lstStyle/>
          <a:p>
            <a:pPr>
              <a:defRPr sz="1050" b="1"/>
            </a:pPr>
            <a:endParaRPr lang="en-US"/>
          </a:p>
        </c:txPr>
        <c:crossAx val="106888576"/>
        <c:crosses val="autoZero"/>
        <c:auto val="1"/>
        <c:lblAlgn val="ctr"/>
        <c:lblOffset val="100"/>
        <c:noMultiLvlLbl val="0"/>
      </c:catAx>
      <c:valAx>
        <c:axId val="106888576"/>
        <c:scaling>
          <c:orientation val="minMax"/>
        </c:scaling>
        <c:delete val="1"/>
        <c:axPos val="l"/>
        <c:numFmt formatCode="#,##0" sourceLinked="1"/>
        <c:majorTickMark val="out"/>
        <c:minorTickMark val="none"/>
        <c:tickLblPos val="nextTo"/>
        <c:crossAx val="106885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lumMod val="75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225000</c:v>
                </c:pt>
                <c:pt idx="1">
                  <c:v>425000</c:v>
                </c:pt>
                <c:pt idx="2">
                  <c:v>650000</c:v>
                </c:pt>
                <c:pt idx="3">
                  <c:v>900000</c:v>
                </c:pt>
                <c:pt idx="4">
                  <c:v>1200000</c:v>
                </c:pt>
                <c:pt idx="5">
                  <c:v>1500000</c:v>
                </c:pt>
              </c:numCache>
            </c:numRef>
          </c:val>
          <c:extLst>
            <c:ext xmlns:c16="http://schemas.microsoft.com/office/drawing/2014/chart" uri="{C3380CC4-5D6E-409C-BE32-E72D297353CC}">
              <c16:uniqueId val="{00000000-3B12-44DB-89E2-A37B26772614}"/>
            </c:ext>
          </c:extLst>
        </c:ser>
        <c:dLbls>
          <c:showLegendKey val="0"/>
          <c:showVal val="1"/>
          <c:showCatName val="0"/>
          <c:showSerName val="0"/>
          <c:showPercent val="0"/>
          <c:showBubbleSize val="0"/>
        </c:dLbls>
        <c:gapWidth val="150"/>
        <c:overlap val="-25"/>
        <c:axId val="4514176"/>
        <c:axId val="4516864"/>
      </c:barChart>
      <c:catAx>
        <c:axId val="4514176"/>
        <c:scaling>
          <c:orientation val="minMax"/>
        </c:scaling>
        <c:delete val="0"/>
        <c:axPos val="b"/>
        <c:numFmt formatCode="General" sourceLinked="1"/>
        <c:majorTickMark val="none"/>
        <c:minorTickMark val="none"/>
        <c:tickLblPos val="nextTo"/>
        <c:txPr>
          <a:bodyPr/>
          <a:lstStyle/>
          <a:p>
            <a:pPr>
              <a:defRPr b="1"/>
            </a:pPr>
            <a:endParaRPr lang="en-US"/>
          </a:p>
        </c:txPr>
        <c:crossAx val="4516864"/>
        <c:crosses val="autoZero"/>
        <c:auto val="1"/>
        <c:lblAlgn val="ctr"/>
        <c:lblOffset val="100"/>
        <c:noMultiLvlLbl val="0"/>
      </c:catAx>
      <c:valAx>
        <c:axId val="4516864"/>
        <c:scaling>
          <c:orientation val="minMax"/>
        </c:scaling>
        <c:delete val="1"/>
        <c:axPos val="l"/>
        <c:numFmt formatCode="#,##0" sourceLinked="1"/>
        <c:majorTickMark val="out"/>
        <c:minorTickMark val="none"/>
        <c:tickLblPos val="nextTo"/>
        <c:crossAx val="4514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Mobile App</a:t>
            </a:r>
            <a:r>
              <a:rPr lang="en-US" u="sng" baseline="0" dirty="0"/>
              <a:t> Category</a:t>
            </a:r>
          </a:p>
          <a:p>
            <a:pPr>
              <a:defRPr/>
            </a:pPr>
            <a:r>
              <a:rPr lang="en-US" sz="2000" baseline="0" dirty="0"/>
              <a:t>Six-Year Total TV Spend (000)</a:t>
            </a:r>
            <a:endParaRPr lang="en-US" sz="2000" dirty="0"/>
          </a:p>
        </c:rich>
      </c:tx>
      <c:layout>
        <c:manualLayout>
          <c:xMode val="edge"/>
          <c:yMode val="edge"/>
          <c:x val="0.27367410326109354"/>
          <c:y val="0.1221649874446399"/>
        </c:manualLayout>
      </c:layout>
      <c:overlay val="0"/>
    </c:title>
    <c:autoTitleDeleted val="0"/>
    <c:plotArea>
      <c:layout/>
      <c:barChart>
        <c:barDir val="col"/>
        <c:grouping val="clustered"/>
        <c:varyColors val="0"/>
        <c:ser>
          <c:idx val="0"/>
          <c:order val="0"/>
          <c:tx>
            <c:strRef>
              <c:f>Sheet1!$B$1</c:f>
              <c:strCache>
                <c:ptCount val="1"/>
                <c:pt idx="0">
                  <c:v>Series 1</c:v>
                </c:pt>
              </c:strCache>
            </c:strRef>
          </c:tx>
          <c:spPr>
            <a:solidFill>
              <a:schemeClr val="tx2">
                <a:lumMod val="75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"$"#,##0.0</c:formatCode>
                <c:ptCount val="7"/>
                <c:pt idx="0">
                  <c:v>565.28399999999999</c:v>
                </c:pt>
                <c:pt idx="1">
                  <c:v>2370.0860000000002</c:v>
                </c:pt>
                <c:pt idx="2">
                  <c:v>36494.11599999998</c:v>
                </c:pt>
                <c:pt idx="3">
                  <c:v>81388.847999999925</c:v>
                </c:pt>
                <c:pt idx="4">
                  <c:v>299104.80299999978</c:v>
                </c:pt>
                <c:pt idx="5">
                  <c:v>679114.14799999993</c:v>
                </c:pt>
                <c:pt idx="6">
                  <c:v>992308.53100000089</c:v>
                </c:pt>
              </c:numCache>
            </c:numRef>
          </c:val>
          <c:extLst>
            <c:ext xmlns:c16="http://schemas.microsoft.com/office/drawing/2014/chart" uri="{C3380CC4-5D6E-409C-BE32-E72D297353CC}">
              <c16:uniqueId val="{00000000-E980-473C-8CFD-9D98633BCFF3}"/>
            </c:ext>
          </c:extLst>
        </c:ser>
        <c:dLbls>
          <c:showLegendKey val="0"/>
          <c:showVal val="1"/>
          <c:showCatName val="0"/>
          <c:showSerName val="0"/>
          <c:showPercent val="0"/>
          <c:showBubbleSize val="0"/>
        </c:dLbls>
        <c:gapWidth val="150"/>
        <c:overlap val="-25"/>
        <c:axId val="43389312"/>
        <c:axId val="43392000"/>
      </c:barChart>
      <c:catAx>
        <c:axId val="43389312"/>
        <c:scaling>
          <c:orientation val="minMax"/>
        </c:scaling>
        <c:delete val="0"/>
        <c:axPos val="b"/>
        <c:numFmt formatCode="General" sourceLinked="1"/>
        <c:majorTickMark val="none"/>
        <c:minorTickMark val="none"/>
        <c:tickLblPos val="nextTo"/>
        <c:txPr>
          <a:bodyPr/>
          <a:lstStyle/>
          <a:p>
            <a:pPr>
              <a:defRPr b="1"/>
            </a:pPr>
            <a:endParaRPr lang="en-US"/>
          </a:p>
        </c:txPr>
        <c:crossAx val="43392000"/>
        <c:crosses val="autoZero"/>
        <c:auto val="1"/>
        <c:lblAlgn val="ctr"/>
        <c:lblOffset val="100"/>
        <c:noMultiLvlLbl val="0"/>
      </c:catAx>
      <c:valAx>
        <c:axId val="43392000"/>
        <c:scaling>
          <c:orientation val="minMax"/>
        </c:scaling>
        <c:delete val="1"/>
        <c:axPos val="l"/>
        <c:numFmt formatCode="&quot;$&quot;#,##0.0" sourceLinked="1"/>
        <c:majorTickMark val="out"/>
        <c:minorTickMark val="none"/>
        <c:tickLblPos val="nextTo"/>
        <c:crossAx val="43389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160" b="1" i="0" u="none" strike="noStrike" kern="1200" spc="0" baseline="0">
                <a:solidFill>
                  <a:prstClr val="black"/>
                </a:solidFill>
                <a:latin typeface="+mn-lt"/>
                <a:ea typeface="+mn-ea"/>
                <a:cs typeface="+mn-cs"/>
              </a:defRPr>
            </a:pPr>
            <a:r>
              <a:rPr lang="en-US" sz="2160" b="1" i="0" u="sng" strike="noStrike" kern="1200" baseline="0" dirty="0">
                <a:solidFill>
                  <a:prstClr val="black"/>
                </a:solidFill>
                <a:latin typeface="+mn-lt"/>
                <a:ea typeface="+mn-ea"/>
                <a:cs typeface="+mn-cs"/>
              </a:rPr>
              <a:t>Mobile App Category</a:t>
            </a:r>
          </a:p>
          <a:p>
            <a:pPr algn="ctr" rtl="0">
              <a:defRPr sz="2160" b="1">
                <a:solidFill>
                  <a:prstClr val="black"/>
                </a:solidFill>
              </a:defRPr>
            </a:pPr>
            <a:r>
              <a:rPr lang="en-US" sz="1800" b="1" i="0" u="none" strike="noStrike" kern="1200" baseline="0" dirty="0">
                <a:solidFill>
                  <a:prstClr val="black"/>
                </a:solidFill>
                <a:latin typeface="+mn-lt"/>
                <a:ea typeface="+mn-ea"/>
                <a:cs typeface="+mn-cs"/>
              </a:rPr>
              <a:t># of Nat’l TV Networks With App Advertisers</a:t>
            </a:r>
          </a:p>
        </c:rich>
      </c:tx>
      <c:overlay val="0"/>
      <c:spPr>
        <a:noFill/>
        <a:ln>
          <a:noFill/>
        </a:ln>
        <a:effectLst/>
      </c:spPr>
      <c:txPr>
        <a:bodyPr rot="0" spcFirstLastPara="1" vertOverflow="ellipsis" vert="horz" wrap="square" anchor="ctr" anchorCtr="1"/>
        <a:lstStyle/>
        <a:p>
          <a:pPr algn="ctr" rtl="0">
            <a:defRPr sz="2160" b="1" i="0" u="none" strike="noStrike" kern="1200" spc="0" baseline="0">
              <a:solidFill>
                <a:prstClr val="black"/>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chemeClr val="tx2">
                <a:lumMod val="75000"/>
              </a:schemeClr>
            </a:solidFill>
            <a:ln>
              <a:solidFill>
                <a:schemeClr val="tx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68</c:v>
                </c:pt>
                <c:pt idx="1">
                  <c:v>105</c:v>
                </c:pt>
                <c:pt idx="2">
                  <c:v>110</c:v>
                </c:pt>
                <c:pt idx="3">
                  <c:v>122</c:v>
                </c:pt>
                <c:pt idx="4">
                  <c:v>123</c:v>
                </c:pt>
              </c:numCache>
            </c:numRef>
          </c:val>
          <c:extLst>
            <c:ext xmlns:c16="http://schemas.microsoft.com/office/drawing/2014/chart" uri="{C3380CC4-5D6E-409C-BE32-E72D297353CC}">
              <c16:uniqueId val="{00000000-BA42-437C-9A91-687726354B9C}"/>
            </c:ext>
          </c:extLst>
        </c:ser>
        <c:dLbls>
          <c:showLegendKey val="0"/>
          <c:showVal val="1"/>
          <c:showCatName val="0"/>
          <c:showSerName val="0"/>
          <c:showPercent val="0"/>
          <c:showBubbleSize val="0"/>
        </c:dLbls>
        <c:gapWidth val="150"/>
        <c:axId val="43447808"/>
        <c:axId val="43449344"/>
      </c:barChart>
      <c:catAx>
        <c:axId val="43447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3449344"/>
        <c:crosses val="autoZero"/>
        <c:auto val="1"/>
        <c:lblAlgn val="ctr"/>
        <c:lblOffset val="100"/>
        <c:noMultiLvlLbl val="0"/>
      </c:catAx>
      <c:valAx>
        <c:axId val="43449344"/>
        <c:scaling>
          <c:orientation val="minMax"/>
        </c:scaling>
        <c:delete val="1"/>
        <c:axPos val="l"/>
        <c:numFmt formatCode="General" sourceLinked="1"/>
        <c:majorTickMark val="none"/>
        <c:minorTickMark val="none"/>
        <c:tickLblPos val="nextTo"/>
        <c:crossAx val="4344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Avg Monthly TV Spend "When On" (000)</c:v>
                </c:pt>
              </c:strCache>
            </c:strRef>
          </c:tx>
          <c:spPr>
            <a:solidFill>
              <a:srgbClr val="FF0000"/>
            </a:solidFill>
            <a:ln>
              <a:noFill/>
            </a:ln>
            <a:effectLst>
              <a:outerShdw blurRad="40000" dist="23000" dir="5400000" rotWithShape="0">
                <a:srgbClr val="000000">
                  <a:alpha val="35000"/>
                </a:srgbClr>
              </a:outerShdw>
            </a:effectLst>
          </c:spPr>
          <c:invertIfNegative val="0"/>
          <c:dLbls>
            <c:dLbl>
              <c:idx val="5"/>
              <c:layout>
                <c:manualLayout>
                  <c:x val="-4.291623595549387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37-426C-9081-40EC21145A87}"/>
                </c:ext>
              </c:extLst>
            </c:dLbl>
            <c:dLbl>
              <c:idx val="6"/>
              <c:layout>
                <c:manualLayout>
                  <c:x val="0"/>
                  <c:y val="1.38256987625183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37-426C-9081-40EC21145A87}"/>
                </c:ext>
              </c:extLst>
            </c:dLbl>
            <c:dLbl>
              <c:idx val="7"/>
              <c:layout>
                <c:manualLayout>
                  <c:x val="-2.861082397032855E-3"/>
                  <c:y val="6.91284938125915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37-426C-9081-40EC21145A87}"/>
                </c:ext>
              </c:extLst>
            </c:dLbl>
            <c:dLbl>
              <c:idx val="8"/>
              <c:layout>
                <c:manualLayout>
                  <c:x val="-4.2916235955493872E-3"/>
                  <c:y val="1.0369274071888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37-426C-9081-40EC21145A8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Clash of Clans</c:v>
                </c:pt>
                <c:pt idx="1">
                  <c:v>Game of War: Fire Age</c:v>
                </c:pt>
                <c:pt idx="2">
                  <c:v>Candy Crush Soda Saga</c:v>
                </c:pt>
                <c:pt idx="3">
                  <c:v>Marvel Contest of Champions</c:v>
                </c:pt>
                <c:pt idx="4">
                  <c:v>Big Fish Casino</c:v>
                </c:pt>
                <c:pt idx="5">
                  <c:v>Clash of Kings</c:v>
                </c:pt>
                <c:pt idx="6">
                  <c:v>Boom Beach</c:v>
                </c:pt>
                <c:pt idx="7">
                  <c:v>Hay Day</c:v>
                </c:pt>
                <c:pt idx="8">
                  <c:v>Farm Heroes Saga</c:v>
                </c:pt>
                <c:pt idx="9">
                  <c:v>The Walking Dead: Road To Survival</c:v>
                </c:pt>
                <c:pt idx="10">
                  <c:v>DragonSoul</c:v>
                </c:pt>
              </c:strCache>
            </c:strRef>
          </c:cat>
          <c:val>
            <c:numRef>
              <c:f>Sheet1!$B$2:$B$12</c:f>
              <c:numCache>
                <c:formatCode>"$"#,##0</c:formatCode>
                <c:ptCount val="11"/>
                <c:pt idx="0">
                  <c:v>4523</c:v>
                </c:pt>
                <c:pt idx="1">
                  <c:v>9112</c:v>
                </c:pt>
                <c:pt idx="2">
                  <c:v>2123</c:v>
                </c:pt>
                <c:pt idx="3">
                  <c:v>2493</c:v>
                </c:pt>
                <c:pt idx="4">
                  <c:v>1070</c:v>
                </c:pt>
                <c:pt idx="5">
                  <c:v>740</c:v>
                </c:pt>
                <c:pt idx="6">
                  <c:v>3300</c:v>
                </c:pt>
                <c:pt idx="7">
                  <c:v>839</c:v>
                </c:pt>
                <c:pt idx="8">
                  <c:v>1321</c:v>
                </c:pt>
                <c:pt idx="9">
                  <c:v>383</c:v>
                </c:pt>
                <c:pt idx="10">
                  <c:v>258</c:v>
                </c:pt>
              </c:numCache>
            </c:numRef>
          </c:val>
          <c:extLst>
            <c:ext xmlns:c16="http://schemas.microsoft.com/office/drawing/2014/chart" uri="{C3380CC4-5D6E-409C-BE32-E72D297353CC}">
              <c16:uniqueId val="{00000000-3637-426C-9081-40EC21145A87}"/>
            </c:ext>
          </c:extLst>
        </c:ser>
        <c:ser>
          <c:idx val="1"/>
          <c:order val="1"/>
          <c:tx>
            <c:strRef>
              <c:f>Sheet1!$C$1</c:f>
              <c:strCache>
                <c:ptCount val="1"/>
                <c:pt idx="0">
                  <c:v>Estimated Monthly U.S. Revenues (000)</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Clash of Clans</c:v>
                </c:pt>
                <c:pt idx="1">
                  <c:v>Game of War: Fire Age</c:v>
                </c:pt>
                <c:pt idx="2">
                  <c:v>Candy Crush Soda Saga</c:v>
                </c:pt>
                <c:pt idx="3">
                  <c:v>Marvel Contest of Champions</c:v>
                </c:pt>
                <c:pt idx="4">
                  <c:v>Big Fish Casino</c:v>
                </c:pt>
                <c:pt idx="5">
                  <c:v>Clash of Kings</c:v>
                </c:pt>
                <c:pt idx="6">
                  <c:v>Boom Beach</c:v>
                </c:pt>
                <c:pt idx="7">
                  <c:v>Hay Day</c:v>
                </c:pt>
                <c:pt idx="8">
                  <c:v>Farm Heroes Saga</c:v>
                </c:pt>
                <c:pt idx="9">
                  <c:v>The Walking Dead: Road To Survival</c:v>
                </c:pt>
                <c:pt idx="10">
                  <c:v>DragonSoul</c:v>
                </c:pt>
              </c:strCache>
            </c:strRef>
          </c:cat>
          <c:val>
            <c:numRef>
              <c:f>Sheet1!$C$2:$C$12</c:f>
              <c:numCache>
                <c:formatCode>"$"#,##0</c:formatCode>
                <c:ptCount val="11"/>
                <c:pt idx="0">
                  <c:v>36045.54</c:v>
                </c:pt>
                <c:pt idx="1">
                  <c:v>24606</c:v>
                </c:pt>
                <c:pt idx="2">
                  <c:v>7788.45</c:v>
                </c:pt>
                <c:pt idx="3">
                  <c:v>6840.6</c:v>
                </c:pt>
                <c:pt idx="4">
                  <c:v>5032.62</c:v>
                </c:pt>
                <c:pt idx="5">
                  <c:v>3778.26</c:v>
                </c:pt>
                <c:pt idx="6">
                  <c:v>3547.8</c:v>
                </c:pt>
                <c:pt idx="7">
                  <c:v>2133.33</c:v>
                </c:pt>
                <c:pt idx="8">
                  <c:v>1612.98</c:v>
                </c:pt>
                <c:pt idx="9">
                  <c:v>1441.53</c:v>
                </c:pt>
                <c:pt idx="10">
                  <c:v>528.12</c:v>
                </c:pt>
              </c:numCache>
            </c:numRef>
          </c:val>
          <c:extLst>
            <c:ext xmlns:c16="http://schemas.microsoft.com/office/drawing/2014/chart" uri="{C3380CC4-5D6E-409C-BE32-E72D297353CC}">
              <c16:uniqueId val="{00000001-3637-426C-9081-40EC21145A87}"/>
            </c:ext>
          </c:extLst>
        </c:ser>
        <c:dLbls>
          <c:dLblPos val="outEnd"/>
          <c:showLegendKey val="0"/>
          <c:showVal val="1"/>
          <c:showCatName val="0"/>
          <c:showSerName val="0"/>
          <c:showPercent val="0"/>
          <c:showBubbleSize val="0"/>
        </c:dLbls>
        <c:gapWidth val="100"/>
        <c:overlap val="-24"/>
        <c:axId val="46358912"/>
        <c:axId val="46360448"/>
      </c:barChart>
      <c:catAx>
        <c:axId val="46358912"/>
        <c:scaling>
          <c:orientation val="minMax"/>
        </c:scaling>
        <c:delete val="1"/>
        <c:axPos val="b"/>
        <c:numFmt formatCode="General" sourceLinked="1"/>
        <c:majorTickMark val="none"/>
        <c:minorTickMark val="none"/>
        <c:tickLblPos val="nextTo"/>
        <c:crossAx val="46360448"/>
        <c:crosses val="autoZero"/>
        <c:auto val="1"/>
        <c:lblAlgn val="ctr"/>
        <c:lblOffset val="100"/>
        <c:noMultiLvlLbl val="0"/>
      </c:catAx>
      <c:valAx>
        <c:axId val="46360448"/>
        <c:scaling>
          <c:orientation val="minMax"/>
        </c:scaling>
        <c:delete val="1"/>
        <c:axPos val="l"/>
        <c:majorGridlines>
          <c:spPr>
            <a:ln w="9525" cap="flat" cmpd="sng" algn="ctr">
              <a:noFill/>
              <a:round/>
            </a:ln>
            <a:effectLst/>
          </c:spPr>
        </c:majorGridlines>
        <c:numFmt formatCode="&quot;$&quot;#,##0" sourceLinked="1"/>
        <c:majorTickMark val="none"/>
        <c:minorTickMark val="none"/>
        <c:tickLblPos val="nextTo"/>
        <c:crossAx val="46358912"/>
        <c:crosses val="autoZero"/>
        <c:crossBetween val="between"/>
      </c:valAx>
      <c:spPr>
        <a:noFill/>
        <a:ln>
          <a:noFill/>
        </a:ln>
        <a:effectLst/>
      </c:spPr>
    </c:plotArea>
    <c:legend>
      <c:legendPos val="t"/>
      <c:layout>
        <c:manualLayout>
          <c:xMode val="edge"/>
          <c:yMode val="edge"/>
          <c:x val="0.16039678481923197"/>
          <c:y val="5.5005596958564003E-2"/>
          <c:w val="0.69065075994966751"/>
          <c:h val="7.073205714150411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3C34A0-82D1-4CF9-8FD9-4C74F7B57B0F}" type="datetimeFigureOut">
              <a:rPr lang="en-US" smtClean="0"/>
              <a:t>9/20/2016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DD90F4-894D-4692-97D2-641C265C9D19}" type="slidenum">
              <a:rPr lang="en-US" smtClean="0"/>
              <a:t>‹#›</a:t>
            </a:fld>
            <a:endParaRPr lang="en-US"/>
          </a:p>
        </p:txBody>
      </p:sp>
    </p:spTree>
    <p:extLst>
      <p:ext uri="{BB962C8B-B14F-4D97-AF65-F5344CB8AC3E}">
        <p14:creationId xmlns:p14="http://schemas.microsoft.com/office/powerpoint/2010/main" val="119700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D90F4-894D-4692-97D2-641C265C9D19}" type="slidenum">
              <a:rPr lang="en-US" smtClean="0"/>
              <a:t>2</a:t>
            </a:fld>
            <a:endParaRPr lang="en-US"/>
          </a:p>
        </p:txBody>
      </p:sp>
    </p:spTree>
    <p:extLst>
      <p:ext uri="{BB962C8B-B14F-4D97-AF65-F5344CB8AC3E}">
        <p14:creationId xmlns:p14="http://schemas.microsoft.com/office/powerpoint/2010/main" val="92757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155494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253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665719"/>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43.png"/><Relationship Id="rId39" Type="http://schemas.openxmlformats.org/officeDocument/2006/relationships/image" Target="../media/image35.png"/><Relationship Id="rId21" Type="http://schemas.openxmlformats.org/officeDocument/2006/relationships/image" Target="../media/image58.jpeg"/><Relationship Id="rId34" Type="http://schemas.openxmlformats.org/officeDocument/2006/relationships/image" Target="../media/image55.jpeg"/><Relationship Id="rId42" Type="http://schemas.openxmlformats.org/officeDocument/2006/relationships/image" Target="../media/image38.png"/><Relationship Id="rId47" Type="http://schemas.openxmlformats.org/officeDocument/2006/relationships/image" Target="../media/image23.png"/><Relationship Id="rId50" Type="http://schemas.openxmlformats.org/officeDocument/2006/relationships/image" Target="../media/image28.jpeg"/><Relationship Id="rId55" Type="http://schemas.openxmlformats.org/officeDocument/2006/relationships/image" Target="../media/image33.png"/><Relationship Id="rId7" Type="http://schemas.openxmlformats.org/officeDocument/2006/relationships/image" Target="../media/image8.jpe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50.jpeg"/><Relationship Id="rId41" Type="http://schemas.openxmlformats.org/officeDocument/2006/relationships/image" Target="../media/image37.png"/><Relationship Id="rId54"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41.png"/><Relationship Id="rId32" Type="http://schemas.openxmlformats.org/officeDocument/2006/relationships/image" Target="../media/image53.png"/><Relationship Id="rId37" Type="http://schemas.openxmlformats.org/officeDocument/2006/relationships/image" Target="../media/image26.png"/><Relationship Id="rId40" Type="http://schemas.openxmlformats.org/officeDocument/2006/relationships/image" Target="../media/image36.jpeg"/><Relationship Id="rId45" Type="http://schemas.openxmlformats.org/officeDocument/2006/relationships/image" Target="../media/image61.jpeg"/><Relationship Id="rId53" Type="http://schemas.openxmlformats.org/officeDocument/2006/relationships/image" Target="../media/image31.png"/><Relationship Id="rId58" Type="http://schemas.openxmlformats.org/officeDocument/2006/relationships/image" Target="../media/image46.jpe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40.png"/><Relationship Id="rId28" Type="http://schemas.openxmlformats.org/officeDocument/2006/relationships/image" Target="../media/image49.jpeg"/><Relationship Id="rId36" Type="http://schemas.openxmlformats.org/officeDocument/2006/relationships/image" Target="../media/image57.jpeg"/><Relationship Id="rId49" Type="http://schemas.openxmlformats.org/officeDocument/2006/relationships/image" Target="../media/image25.png"/><Relationship Id="rId57" Type="http://schemas.openxmlformats.org/officeDocument/2006/relationships/image" Target="../media/image45.png"/><Relationship Id="rId61" Type="http://schemas.openxmlformats.org/officeDocument/2006/relationships/image" Target="../media/image62.pn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52.png"/><Relationship Id="rId44" Type="http://schemas.openxmlformats.org/officeDocument/2006/relationships/image" Target="../media/image60.png"/><Relationship Id="rId52" Type="http://schemas.openxmlformats.org/officeDocument/2006/relationships/image" Target="../media/image30.jpeg"/><Relationship Id="rId60" Type="http://schemas.openxmlformats.org/officeDocument/2006/relationships/image" Target="../media/image48.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39.png"/><Relationship Id="rId27" Type="http://schemas.openxmlformats.org/officeDocument/2006/relationships/image" Target="../media/image44.jpe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59.jpeg"/><Relationship Id="rId48" Type="http://schemas.openxmlformats.org/officeDocument/2006/relationships/image" Target="../media/image24.jpeg"/><Relationship Id="rId56" Type="http://schemas.openxmlformats.org/officeDocument/2006/relationships/image" Target="../media/image34.png"/><Relationship Id="rId8" Type="http://schemas.openxmlformats.org/officeDocument/2006/relationships/image" Target="../media/image9.png"/><Relationship Id="rId51" Type="http://schemas.openxmlformats.org/officeDocument/2006/relationships/image" Target="../media/image29.png"/><Relationship Id="rId3" Type="http://schemas.openxmlformats.org/officeDocument/2006/relationships/image" Target="../media/image4.jpe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42.png"/><Relationship Id="rId33" Type="http://schemas.openxmlformats.org/officeDocument/2006/relationships/image" Target="../media/image54.png"/><Relationship Id="rId38" Type="http://schemas.openxmlformats.org/officeDocument/2006/relationships/image" Target="../media/image27.png"/><Relationship Id="rId46" Type="http://schemas.openxmlformats.org/officeDocument/2006/relationships/image" Target="../media/image22.png"/><Relationship Id="rId59"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jpeg"/><Relationship Id="rId18" Type="http://schemas.openxmlformats.org/officeDocument/2006/relationships/image" Target="../media/image78.jpeg"/><Relationship Id="rId3" Type="http://schemas.openxmlformats.org/officeDocument/2006/relationships/image" Target="../media/image64.jpeg"/><Relationship Id="rId21" Type="http://schemas.openxmlformats.org/officeDocument/2006/relationships/image" Target="../media/image81.jpeg"/><Relationship Id="rId7" Type="http://schemas.openxmlformats.org/officeDocument/2006/relationships/image" Target="../media/image68.jpeg"/><Relationship Id="rId12" Type="http://schemas.openxmlformats.org/officeDocument/2006/relationships/image" Target="../media/image13.png"/><Relationship Id="rId17" Type="http://schemas.openxmlformats.org/officeDocument/2006/relationships/image" Target="../media/image77.jpeg"/><Relationship Id="rId2" Type="http://schemas.openxmlformats.org/officeDocument/2006/relationships/image" Target="../media/image63.jpeg"/><Relationship Id="rId16" Type="http://schemas.openxmlformats.org/officeDocument/2006/relationships/image" Target="../media/image76.png"/><Relationship Id="rId20"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5.jpeg"/><Relationship Id="rId10" Type="http://schemas.openxmlformats.org/officeDocument/2006/relationships/image" Target="../media/image71.png"/><Relationship Id="rId19" Type="http://schemas.openxmlformats.org/officeDocument/2006/relationships/image" Target="../media/image79.jpeg"/><Relationship Id="rId4" Type="http://schemas.openxmlformats.org/officeDocument/2006/relationships/image" Target="../media/image65.jpeg"/><Relationship Id="rId9" Type="http://schemas.openxmlformats.org/officeDocument/2006/relationships/image" Target="../media/image70.png"/><Relationship Id="rId14" Type="http://schemas.openxmlformats.org/officeDocument/2006/relationships/image" Target="../media/image74.jpeg"/><Relationship Id="rId22"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5.jpeg"/><Relationship Id="rId7" Type="http://schemas.openxmlformats.org/officeDocument/2006/relationships/image" Target="../media/image71.png"/><Relationship Id="rId2" Type="http://schemas.openxmlformats.org/officeDocument/2006/relationships/image" Target="../media/image63.jpeg"/><Relationship Id="rId1" Type="http://schemas.openxmlformats.org/officeDocument/2006/relationships/slideLayout" Target="../slideLayouts/slideLayout5.xml"/><Relationship Id="rId6" Type="http://schemas.openxmlformats.org/officeDocument/2006/relationships/image" Target="../media/image73.jpeg"/><Relationship Id="rId11" Type="http://schemas.openxmlformats.org/officeDocument/2006/relationships/image" Target="../media/image62.png"/><Relationship Id="rId5" Type="http://schemas.openxmlformats.org/officeDocument/2006/relationships/image" Target="../media/image70.png"/><Relationship Id="rId10" Type="http://schemas.openxmlformats.org/officeDocument/2006/relationships/image" Target="../media/image74.jpeg"/><Relationship Id="rId4" Type="http://schemas.openxmlformats.org/officeDocument/2006/relationships/image" Target="../media/image66.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7.png"/><Relationship Id="rId2" Type="http://schemas.openxmlformats.org/officeDocument/2006/relationships/image" Target="../media/image68.jpeg"/><Relationship Id="rId1" Type="http://schemas.openxmlformats.org/officeDocument/2006/relationships/slideLayout" Target="../slideLayouts/slideLayout5.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62.png"/><Relationship Id="rId3" Type="http://schemas.openxmlformats.org/officeDocument/2006/relationships/image" Target="../media/image73.jpeg"/><Relationship Id="rId7" Type="http://schemas.openxmlformats.org/officeDocument/2006/relationships/image" Target="../media/image68.jpeg"/><Relationship Id="rId12" Type="http://schemas.openxmlformats.org/officeDocument/2006/relationships/image" Target="../media/image80.jpeg"/><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image" Target="../media/image74.jpeg"/><Relationship Id="rId11" Type="http://schemas.openxmlformats.org/officeDocument/2006/relationships/image" Target="../media/image81.jpe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3.jpe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73.jpe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68.jpeg"/><Relationship Id="rId2" Type="http://schemas.openxmlformats.org/officeDocument/2006/relationships/image" Target="../media/image82.png"/><Relationship Id="rId16" Type="http://schemas.openxmlformats.org/officeDocument/2006/relationships/image" Target="../media/image90.pn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62.png"/><Relationship Id="rId5" Type="http://schemas.openxmlformats.org/officeDocument/2006/relationships/image" Target="../media/image85.png"/><Relationship Id="rId15" Type="http://schemas.openxmlformats.org/officeDocument/2006/relationships/image" Target="../media/image69.png"/><Relationship Id="rId10" Type="http://schemas.openxmlformats.org/officeDocument/2006/relationships/image" Target="../media/image67.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63.jpeg"/></Relationships>
</file>

<file path=ppt/slides/_rels/slide18.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2.png"/><Relationship Id="rId21" Type="http://schemas.openxmlformats.org/officeDocument/2006/relationships/image" Target="../media/image22.png"/><Relationship Id="rId7" Type="http://schemas.openxmlformats.org/officeDocument/2006/relationships/image" Target="../media/image95.png"/><Relationship Id="rId12" Type="http://schemas.openxmlformats.org/officeDocument/2006/relationships/image" Target="../media/image100.jpeg"/><Relationship Id="rId17" Type="http://schemas.openxmlformats.org/officeDocument/2006/relationships/image" Target="../media/image105.png"/><Relationship Id="rId25" Type="http://schemas.openxmlformats.org/officeDocument/2006/relationships/image" Target="../media/image109.png"/><Relationship Id="rId2" Type="http://schemas.openxmlformats.org/officeDocument/2006/relationships/image" Target="../media/image91.png"/><Relationship Id="rId16" Type="http://schemas.openxmlformats.org/officeDocument/2006/relationships/image" Target="../media/image104.jpeg"/><Relationship Id="rId20" Type="http://schemas.openxmlformats.org/officeDocument/2006/relationships/image" Target="../media/image108.png"/><Relationship Id="rId1" Type="http://schemas.openxmlformats.org/officeDocument/2006/relationships/slideLayout" Target="../slideLayouts/slideLayout5.xml"/><Relationship Id="rId6" Type="http://schemas.openxmlformats.org/officeDocument/2006/relationships/image" Target="../media/image94.jpeg"/><Relationship Id="rId11" Type="http://schemas.openxmlformats.org/officeDocument/2006/relationships/image" Target="../media/image99.png"/><Relationship Id="rId24" Type="http://schemas.openxmlformats.org/officeDocument/2006/relationships/image" Target="../media/image25.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24.jpeg"/><Relationship Id="rId10" Type="http://schemas.openxmlformats.org/officeDocument/2006/relationships/image" Target="../media/image98.png"/><Relationship Id="rId19" Type="http://schemas.openxmlformats.org/officeDocument/2006/relationships/image" Target="../media/image107.jpeg"/><Relationship Id="rId4" Type="http://schemas.openxmlformats.org/officeDocument/2006/relationships/image" Target="../media/image39.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0.jpeg"/><Relationship Id="rId7" Type="http://schemas.openxmlformats.org/officeDocument/2006/relationships/image" Target="../media/image96.jpeg"/><Relationship Id="rId2"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92.png"/><Relationship Id="rId5" Type="http://schemas.openxmlformats.org/officeDocument/2006/relationships/image" Target="../media/image102.png"/><Relationship Id="rId10" Type="http://schemas.openxmlformats.org/officeDocument/2006/relationships/image" Target="../media/image24.jpeg"/><Relationship Id="rId4" Type="http://schemas.openxmlformats.org/officeDocument/2006/relationships/image" Target="../media/image101.png"/><Relationship Id="rId9" Type="http://schemas.openxmlformats.org/officeDocument/2006/relationships/image" Target="../media/image108.png"/></Relationships>
</file>

<file path=ppt/slides/_rels/slide2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29.png"/><Relationship Id="rId3" Type="http://schemas.openxmlformats.org/officeDocument/2006/relationships/image" Target="../media/image111.jpe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4.jpeg"/><Relationship Id="rId2" Type="http://schemas.openxmlformats.org/officeDocument/2006/relationships/image" Target="../media/image110.jpeg"/><Relationship Id="rId16" Type="http://schemas.openxmlformats.org/officeDocument/2006/relationships/image" Target="../media/image123.png"/><Relationship Id="rId1" Type="http://schemas.openxmlformats.org/officeDocument/2006/relationships/slideLayout" Target="../slideLayouts/slideLayout5.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2.jpeg"/><Relationship Id="rId10" Type="http://schemas.openxmlformats.org/officeDocument/2006/relationships/image" Target="../media/image118.png"/><Relationship Id="rId4" Type="http://schemas.openxmlformats.org/officeDocument/2006/relationships/image" Target="../media/image112.jpeg"/><Relationship Id="rId9" Type="http://schemas.openxmlformats.org/officeDocument/2006/relationships/image" Target="../media/image117.jpeg"/><Relationship Id="rId14" Type="http://schemas.openxmlformats.org/officeDocument/2006/relationships/image" Target="../media/image1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jpeg"/><Relationship Id="rId7" Type="http://schemas.openxmlformats.org/officeDocument/2006/relationships/image" Target="../media/image115.png"/><Relationship Id="rId2" Type="http://schemas.openxmlformats.org/officeDocument/2006/relationships/image" Target="../media/image110.jpeg"/><Relationship Id="rId1" Type="http://schemas.openxmlformats.org/officeDocument/2006/relationships/slideLayout" Target="../slideLayouts/slideLayout5.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jpeg"/><Relationship Id="rId9" Type="http://schemas.openxmlformats.org/officeDocument/2006/relationships/image" Target="../media/image1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7.png"/><Relationship Id="rId26" Type="http://schemas.openxmlformats.org/officeDocument/2006/relationships/image" Target="../media/image36.jpeg"/><Relationship Id="rId39" Type="http://schemas.openxmlformats.org/officeDocument/2006/relationships/image" Target="../media/image30.jpeg"/><Relationship Id="rId21" Type="http://schemas.openxmlformats.org/officeDocument/2006/relationships/image" Target="../media/image56.png"/><Relationship Id="rId34" Type="http://schemas.openxmlformats.org/officeDocument/2006/relationships/image" Target="../media/image22.png"/><Relationship Id="rId42" Type="http://schemas.openxmlformats.org/officeDocument/2006/relationships/image" Target="../media/image34.png"/><Relationship Id="rId47" Type="http://schemas.openxmlformats.org/officeDocument/2006/relationships/image" Target="../media/image50.jpeg"/><Relationship Id="rId50" Type="http://schemas.openxmlformats.org/officeDocument/2006/relationships/image" Target="../media/image59.jpeg"/><Relationship Id="rId55"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image" Target="../media/image40.png"/><Relationship Id="rId16" Type="http://schemas.openxmlformats.org/officeDocument/2006/relationships/image" Target="../media/image25.png"/><Relationship Id="rId20" Type="http://schemas.openxmlformats.org/officeDocument/2006/relationships/image" Target="../media/image49.jpeg"/><Relationship Id="rId29" Type="http://schemas.openxmlformats.org/officeDocument/2006/relationships/image" Target="../media/image38.png"/><Relationship Id="rId41" Type="http://schemas.openxmlformats.org/officeDocument/2006/relationships/image" Target="../media/image32.jpeg"/><Relationship Id="rId54" Type="http://schemas.openxmlformats.org/officeDocument/2006/relationships/image" Target="../media/image44.jpe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41.png"/><Relationship Id="rId24" Type="http://schemas.openxmlformats.org/officeDocument/2006/relationships/image" Target="../media/image9.png"/><Relationship Id="rId32" Type="http://schemas.openxmlformats.org/officeDocument/2006/relationships/image" Target="../media/image47.png"/><Relationship Id="rId37" Type="http://schemas.openxmlformats.org/officeDocument/2006/relationships/image" Target="../media/image27.png"/><Relationship Id="rId40" Type="http://schemas.openxmlformats.org/officeDocument/2006/relationships/image" Target="../media/image31.png"/><Relationship Id="rId45" Type="http://schemas.openxmlformats.org/officeDocument/2006/relationships/image" Target="../media/image57.jpeg"/><Relationship Id="rId53" Type="http://schemas.openxmlformats.org/officeDocument/2006/relationships/image" Target="../media/image33.png"/><Relationship Id="rId58" Type="http://schemas.openxmlformats.org/officeDocument/2006/relationships/image" Target="../media/image5.jpeg"/><Relationship Id="rId5" Type="http://schemas.openxmlformats.org/officeDocument/2006/relationships/image" Target="../media/image19.jpeg"/><Relationship Id="rId15" Type="http://schemas.openxmlformats.org/officeDocument/2006/relationships/image" Target="../media/image16.jpeg"/><Relationship Id="rId23" Type="http://schemas.openxmlformats.org/officeDocument/2006/relationships/image" Target="../media/image8.jpeg"/><Relationship Id="rId28" Type="http://schemas.openxmlformats.org/officeDocument/2006/relationships/image" Target="../media/image37.png"/><Relationship Id="rId36" Type="http://schemas.openxmlformats.org/officeDocument/2006/relationships/image" Target="../media/image26.png"/><Relationship Id="rId49" Type="http://schemas.openxmlformats.org/officeDocument/2006/relationships/image" Target="../media/image46.jpeg"/><Relationship Id="rId57" Type="http://schemas.openxmlformats.org/officeDocument/2006/relationships/image" Target="../media/image58.jpeg"/><Relationship Id="rId61" Type="http://schemas.openxmlformats.org/officeDocument/2006/relationships/image" Target="../media/image62.pn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61.jpeg"/><Relationship Id="rId44" Type="http://schemas.openxmlformats.org/officeDocument/2006/relationships/image" Target="../media/image55.jpeg"/><Relationship Id="rId52" Type="http://schemas.openxmlformats.org/officeDocument/2006/relationships/image" Target="../media/image29.png"/><Relationship Id="rId60" Type="http://schemas.openxmlformats.org/officeDocument/2006/relationships/image" Target="../media/image15.jpeg"/><Relationship Id="rId4" Type="http://schemas.openxmlformats.org/officeDocument/2006/relationships/image" Target="../media/image24.jpeg"/><Relationship Id="rId9" Type="http://schemas.openxmlformats.org/officeDocument/2006/relationships/image" Target="../media/image10.png"/><Relationship Id="rId14" Type="http://schemas.openxmlformats.org/officeDocument/2006/relationships/image" Target="../media/image12.png"/><Relationship Id="rId22" Type="http://schemas.openxmlformats.org/officeDocument/2006/relationships/image" Target="../media/image43.png"/><Relationship Id="rId27" Type="http://schemas.openxmlformats.org/officeDocument/2006/relationships/image" Target="../media/image35.png"/><Relationship Id="rId30" Type="http://schemas.openxmlformats.org/officeDocument/2006/relationships/image" Target="../media/image60.png"/><Relationship Id="rId35" Type="http://schemas.openxmlformats.org/officeDocument/2006/relationships/image" Target="../media/image48.png"/><Relationship Id="rId43" Type="http://schemas.openxmlformats.org/officeDocument/2006/relationships/image" Target="../media/image54.png"/><Relationship Id="rId48" Type="http://schemas.openxmlformats.org/officeDocument/2006/relationships/image" Target="../media/image52.png"/><Relationship Id="rId56" Type="http://schemas.openxmlformats.org/officeDocument/2006/relationships/image" Target="../media/image18.jpeg"/><Relationship Id="rId8" Type="http://schemas.openxmlformats.org/officeDocument/2006/relationships/image" Target="../media/image53.png"/><Relationship Id="rId51" Type="http://schemas.openxmlformats.org/officeDocument/2006/relationships/image" Target="../media/image28.jpeg"/><Relationship Id="rId3" Type="http://schemas.openxmlformats.org/officeDocument/2006/relationships/image" Target="../media/image7.png"/><Relationship Id="rId12" Type="http://schemas.openxmlformats.org/officeDocument/2006/relationships/image" Target="../media/image4.jpeg"/><Relationship Id="rId17" Type="http://schemas.openxmlformats.org/officeDocument/2006/relationships/image" Target="../media/image45.png"/><Relationship Id="rId25" Type="http://schemas.openxmlformats.org/officeDocument/2006/relationships/image" Target="../media/image21.jpeg"/><Relationship Id="rId33" Type="http://schemas.openxmlformats.org/officeDocument/2006/relationships/image" Target="../media/image42.png"/><Relationship Id="rId38" Type="http://schemas.openxmlformats.org/officeDocument/2006/relationships/image" Target="../media/image39.png"/><Relationship Id="rId46" Type="http://schemas.openxmlformats.org/officeDocument/2006/relationships/image" Target="../media/image23.png"/><Relationship Id="rId59"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126.jpe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5.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jpeg"/><Relationship Id="rId9" Type="http://schemas.openxmlformats.org/officeDocument/2006/relationships/image" Target="../media/image1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13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image" Target="../media/image8.jpe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41" Type="http://schemas.openxmlformats.org/officeDocument/2006/relationships/image" Target="../media/image42.png"/><Relationship Id="rId54" Type="http://schemas.openxmlformats.org/officeDocument/2006/relationships/image" Target="../media/image55.jpe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jpeg"/><Relationship Id="rId53" Type="http://schemas.openxmlformats.org/officeDocument/2006/relationships/image" Target="../media/image54.png"/><Relationship Id="rId58" Type="http://schemas.openxmlformats.org/officeDocument/2006/relationships/image" Target="../media/image59.jpe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jpeg"/><Relationship Id="rId57" Type="http://schemas.openxmlformats.org/officeDocument/2006/relationships/image" Target="../media/image58.jpeg"/><Relationship Id="rId61" Type="http://schemas.openxmlformats.org/officeDocument/2006/relationships/image" Target="../media/image62.pn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32.jpe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image" Target="../media/image28.jpeg"/><Relationship Id="rId30" Type="http://schemas.openxmlformats.org/officeDocument/2006/relationships/image" Target="../media/image31.png"/><Relationship Id="rId35" Type="http://schemas.openxmlformats.org/officeDocument/2006/relationships/image" Target="../media/image36.jpeg"/><Relationship Id="rId43" Type="http://schemas.openxmlformats.org/officeDocument/2006/relationships/image" Target="../media/image44.jpeg"/><Relationship Id="rId48" Type="http://schemas.openxmlformats.org/officeDocument/2006/relationships/image" Target="../media/image49.jpeg"/><Relationship Id="rId56" Type="http://schemas.openxmlformats.org/officeDocument/2006/relationships/image" Target="../media/image57.jpeg"/><Relationship Id="rId8" Type="http://schemas.openxmlformats.org/officeDocument/2006/relationships/image" Target="../media/image9.png"/><Relationship Id="rId51" Type="http://schemas.openxmlformats.org/officeDocument/2006/relationships/image" Target="../media/image52.png"/><Relationship Id="rId3" Type="http://schemas.openxmlformats.org/officeDocument/2006/relationships/image" Target="../media/image4.jpe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64024" y="1664254"/>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cs typeface="Trebuchet MS"/>
              </a:rPr>
              <a:t>What’s </a:t>
            </a:r>
            <a:r>
              <a:rPr lang="en-US" sz="3400" i="1" dirty="0" err="1">
                <a:latin typeface="Trebuchet MS"/>
                <a:cs typeface="Trebuchet MS"/>
              </a:rPr>
              <a:t>APP’ning</a:t>
            </a:r>
            <a:r>
              <a:rPr lang="en-US" sz="3400" i="1" dirty="0">
                <a:latin typeface="Trebuchet MS"/>
                <a:cs typeface="Trebuchet MS"/>
              </a:rPr>
              <a:t>!!</a:t>
            </a:r>
          </a:p>
          <a:p>
            <a:r>
              <a:rPr lang="en-US" sz="2400" dirty="0">
                <a:latin typeface="Trebuchet MS" panose="020B0603020202020204" pitchFamily="34" charset="0"/>
              </a:rPr>
              <a:t>The TV-Traffic Correlation For Mobile Apps</a:t>
            </a:r>
          </a:p>
        </p:txBody>
      </p:sp>
    </p:spTree>
    <p:extLst>
      <p:ext uri="{BB962C8B-B14F-4D97-AF65-F5344CB8AC3E}">
        <p14:creationId xmlns:p14="http://schemas.microsoft.com/office/powerpoint/2010/main" val="7758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199522" y="171057"/>
            <a:ext cx="7529197" cy="769441"/>
          </a:xfrm>
          <a:prstGeom prst="rect">
            <a:avLst/>
          </a:prstGeom>
          <a:noFill/>
        </p:spPr>
        <p:txBody>
          <a:bodyPr wrap="square" rtlCol="0">
            <a:spAutoFit/>
          </a:bodyPr>
          <a:lstStyle/>
          <a:p>
            <a:r>
              <a:rPr lang="en-US" sz="2200" spc="-100" dirty="0">
                <a:solidFill>
                  <a:srgbClr val="3775A2"/>
                </a:solidFill>
                <a:latin typeface="Trebuchet MS"/>
                <a:ea typeface="+mj-ea"/>
                <a:cs typeface="Trebuchet MS"/>
              </a:rPr>
              <a:t>Our “Universe” Findings: </a:t>
            </a:r>
          </a:p>
          <a:p>
            <a:r>
              <a:rPr lang="en-US" sz="2200" i="1" spc="-100" dirty="0">
                <a:solidFill>
                  <a:srgbClr val="3775A2"/>
                </a:solidFill>
                <a:latin typeface="Trebuchet MS"/>
                <a:ea typeface="+mj-ea"/>
                <a:cs typeface="Trebuchet MS"/>
              </a:rPr>
              <a:t>A Definitive Correlation Between TV Spend &amp; App Traffic</a:t>
            </a:r>
          </a:p>
        </p:txBody>
      </p:sp>
      <p:sp>
        <p:nvSpPr>
          <p:cNvPr id="113" name="TextBox 112"/>
          <p:cNvSpPr txBox="1"/>
          <p:nvPr/>
        </p:nvSpPr>
        <p:spPr>
          <a:xfrm>
            <a:off x="412593" y="956981"/>
            <a:ext cx="8374567" cy="584775"/>
          </a:xfrm>
          <a:prstGeom prst="rect">
            <a:avLst/>
          </a:prstGeom>
          <a:noFill/>
        </p:spPr>
        <p:txBody>
          <a:bodyPr wrap="square" rtlCol="0">
            <a:spAutoFit/>
          </a:bodyPr>
          <a:lstStyle/>
          <a:p>
            <a:pPr algn="ctr">
              <a:defRPr/>
            </a:pPr>
            <a:r>
              <a:rPr lang="en-US" altLang="en-US" sz="1600" b="1" i="1" u="sng" kern="0" dirty="0">
                <a:solidFill>
                  <a:srgbClr val="000000"/>
                </a:solidFill>
                <a:latin typeface="Trebuchet MS" panose="020B0603020202020204" pitchFamily="34" charset="0"/>
              </a:rPr>
              <a:t>46 of the 60 Mobile Apps (77%)</a:t>
            </a:r>
            <a:r>
              <a:rPr lang="en-US" altLang="en-US" sz="1600" b="1" i="1" kern="0" dirty="0">
                <a:solidFill>
                  <a:srgbClr val="000000"/>
                </a:solidFill>
                <a:latin typeface="Trebuchet MS" panose="020B0603020202020204" pitchFamily="34" charset="0"/>
              </a:rPr>
              <a:t> </a:t>
            </a:r>
            <a:r>
              <a:rPr lang="en-US" altLang="en-US" sz="1600" b="1" kern="0" dirty="0">
                <a:solidFill>
                  <a:srgbClr val="000000"/>
                </a:solidFill>
                <a:latin typeface="Trebuchet MS" panose="020B0603020202020204" pitchFamily="34" charset="0"/>
              </a:rPr>
              <a:t>Analyzed Exhibited a Direct Correlation Between TV Spend &amp; App Traffic</a:t>
            </a:r>
          </a:p>
        </p:txBody>
      </p:sp>
      <p:sp>
        <p:nvSpPr>
          <p:cNvPr id="114" name="Rounded Rectangle 113"/>
          <p:cNvSpPr/>
          <p:nvPr/>
        </p:nvSpPr>
        <p:spPr>
          <a:xfrm>
            <a:off x="1" y="1479567"/>
            <a:ext cx="4683511"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46 Brands</a:t>
            </a:r>
          </a:p>
          <a:p>
            <a:pPr algn="ctr"/>
            <a:endParaRPr lang="en-US" sz="400" b="1" u="sng" dirty="0">
              <a:solidFill>
                <a:schemeClr val="tx1"/>
              </a:solidFill>
            </a:endParaRPr>
          </a:p>
          <a:p>
            <a:pPr algn="ctr"/>
            <a:r>
              <a:rPr lang="en-US" sz="1400" u="sng" dirty="0">
                <a:solidFill>
                  <a:schemeClr val="tx1"/>
                </a:solidFill>
              </a:rPr>
              <a:t>“TV Off”  Months Led To      In Monthly Unique Visitors</a:t>
            </a:r>
          </a:p>
          <a:p>
            <a:pPr algn="ctr"/>
            <a:r>
              <a:rPr lang="en-US" sz="1400" u="sng" dirty="0">
                <a:solidFill>
                  <a:schemeClr val="tx1"/>
                </a:solidFill>
              </a:rPr>
              <a:t>“TV On” Months Led To      In Monthly Unique Visitors</a:t>
            </a:r>
          </a:p>
        </p:txBody>
      </p:sp>
      <p:sp>
        <p:nvSpPr>
          <p:cNvPr id="115" name="Down Arrow 114"/>
          <p:cNvSpPr/>
          <p:nvPr/>
        </p:nvSpPr>
        <p:spPr>
          <a:xfrm>
            <a:off x="2160484" y="1838028"/>
            <a:ext cx="145971" cy="2160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wn Arrow 115"/>
          <p:cNvSpPr/>
          <p:nvPr/>
        </p:nvSpPr>
        <p:spPr>
          <a:xfrm rot="10800000">
            <a:off x="2144074" y="2074426"/>
            <a:ext cx="136471" cy="216051"/>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6" descr="http://scontent.cdninstagram.com/hphotos-xpa1/t51.2885-15/e15/10632292_640313482740091_166762700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215" y="2501466"/>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0" name="Picture 8" descr="http://downloadforpc.net/wp-content/uploads/2014/09/cookie-jam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1638" y="2463499"/>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1" name="Picture 12" descr="https://i.ytimg.com/vi/jH-GzlDkfSE/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9" r="4217" b="7984"/>
          <a:stretch/>
        </p:blipFill>
        <p:spPr bwMode="auto">
          <a:xfrm>
            <a:off x="1563537" y="2501466"/>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3"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6752" y="2501466"/>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4" name="Picture 17" descr="http://ww1.prweb.com/prfiles/2014/10/24/12276331/gI_59714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606" y="4116595"/>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7" name="Picture 19" descr="http://www.hackscommunity.com/wp-content/uploads/2014/05/casino_scree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279" y="4664926"/>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8" name="Picture 23" descr="http://puzzleanddragons.us/wp-content/themes/pazudora/images/logo-pd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215" y="3572563"/>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0" name="Picture 27" descr="http://m.img.brothersoft.com/win7_img/icon/fb/fb637bc7-a4f4-4ab6-a2cd-9eada51b77b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1737" y="4119424"/>
            <a:ext cx="457813" cy="47416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2" name="Picture 31" descr="http://2.bp.blogspot.com/-d4u6zBS209w/UzmLHMZqPfI/AAAAAAAAHGE/xLN3Y-VY9ec/s1600/821456_larg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6179" y="4121167"/>
            <a:ext cx="458582"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4" name="Picture 33" descr="http://www.apkdad.com/wp-content/uploads/2012/12/Hay-Day-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606" y="3041376"/>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6" name="Picture 35" descr="http://3.bp.blogspot.com/-beTZ6cbEGkE/VYPNe5uJhHI/AAAAAAAACYk/02ccVPKGH5I/s1600/Screenshot_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1216" y="3041376"/>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0" name="Picture 37" descr="http://clashofkings.alphagamestrategies.com/wp-content/uploads/2015/07/clash-of-kings-ap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3277" y="3041376"/>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1" name="Picture 41" descr="http://www.contestofchampionscheatss.com/wp-content/uploads/2015/09/Marvel-Contest-of-Champions-Hac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6752" y="3041376"/>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2" name="Picture 43" descr="http://si.wsj.net/public/resources/images/BN-EB443_Seriou_G_2014081204323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759" y="4658024"/>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3" name="Picture 45" descr="https://lh4.ggpht.com/RPFmKi2VcmMQnmbK6inVNd7hS-4-3BEKCI7GNMxDDLgxnmWhFWKDdmTkhxUiZK37Vbyw=w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52552" y="4114783"/>
            <a:ext cx="457813" cy="47242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4" name="Picture 47" descr="http://www.appgamenews.com/uploadfile/201411/06/435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12695" y="3034408"/>
            <a:ext cx="457813" cy="4576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5" name="Picture 49" descr="https://i.ytimg.com/vi/SDwBNz7bDWU/hqdefault.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2157" b="13333"/>
          <a:stretch/>
        </p:blipFill>
        <p:spPr bwMode="auto">
          <a:xfrm>
            <a:off x="472606" y="3572563"/>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6" name="Picture 53" descr="https://i.ytimg.com/vi/Y4ZBioX2-Is/hqdefault.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3934"/>
          <a:stretch/>
        </p:blipFill>
        <p:spPr bwMode="auto">
          <a:xfrm>
            <a:off x="5019114" y="2480281"/>
            <a:ext cx="457812"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7" name="Picture 67" descr="http://www.touchtapplay.com/wp-content/uploads/2015/09/dragonsoul-cheats-tip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86752" y="3581287"/>
            <a:ext cx="457813" cy="4724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8" name="Picture 168" descr="http://www.gamezebo.com/wp-content/uploads/2015/08/walkingdead.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9401" y="3585907"/>
            <a:ext cx="457814" cy="4374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9" name="Picture 113" descr="http://d24n56so2u1gt2.cloudfront.net/assets/media/project-wallapop.257cff9176ee.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3624" t="11259" r="33592" b="9108"/>
          <a:stretch/>
        </p:blipFill>
        <p:spPr bwMode="auto">
          <a:xfrm>
            <a:off x="6702382" y="2480960"/>
            <a:ext cx="457814"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0" name="Picture 117" descr="https://lh3.googleusercontent.com/VnJY-ZjSBbdJfDVdl2HoLZIIKSp9PGvXaDq7qoSlZZf4Y_Pn141b0TPsPlg_xdTbkSg=w30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86752" y="4676601"/>
            <a:ext cx="463781"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1" name="Picture 119" descr="https://lh5.ggpht.com/7l23-jZ3VGONR2KjGbfI9ukp1bG9VbLuDb8pHZAGecWCiLq_nvuj3sX9ymTUxqtqW14=w30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59286" y="4669524"/>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2" name="Picture 121" descr="https://5milesapp.com/images/5miles_facebook_xx.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11279" y="5218336"/>
            <a:ext cx="457812"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3" name="Picture 123" descr="http://appbalo.com/wp-content/uploads/2014/08/Gyft---Mobile-Gift-Card-Wallet.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582136" y="2477984"/>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4" name="Picture 125" descr="http://pisces.bbystatic.com/image2/BestBuy_US/en_US/images/abn/2014/mob/pm/cat/bestbuy-mobile-icon.jpg;canvasHeight=138;canvasWidth=13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6234" y="5218336"/>
            <a:ext cx="457812"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5" name="Picture 146" descr="http://11284-presscdn-0-40.pagely.netdna-cdn.com/wp-content/uploads/2014/02/CNN-Cartoon-Network-Apps.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50000"/>
          <a:stretch/>
        </p:blipFill>
        <p:spPr bwMode="auto">
          <a:xfrm>
            <a:off x="6149547" y="3024570"/>
            <a:ext cx="460628" cy="4903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6" name="Picture 152" descr="http://i.cdn.turner.com/adultswim/big/img/2014/07/25/asLogo_tn_1.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12854" y="3025111"/>
            <a:ext cx="435197" cy="48793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7" name="Picture 154" descr="https://lh4.ggpht.com/xRd0HmXDg5gX7k-fvspbHZxsnDQvEgTHvO848UzZbFDzrPJaTqV9H4UkEGbDmnsf-g=w30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64316" y="2480960"/>
            <a:ext cx="457813"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8" name="Picture 156" descr="https://appcenter.evernote.com/images/made/assets/img/apps/wsj/wsj-logo_140_141_c1.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613817" y="2487913"/>
            <a:ext cx="457812"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9" name="Picture 158" descr="http://www.adweek.com/lostremote/files/2013/05/viggle.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24102" y="3567046"/>
            <a:ext cx="457813" cy="45256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0" name="Picture 160" descr="http://1.bp.blogspot.com/-KYeVGeVceDk/U5S7BtLtU9I/AAAAAAAAYVg/iQ6p5xV0seQ/s400/nick-app-uk-icon-nickelodeon-application-logo_2.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604938" y="3037109"/>
            <a:ext cx="457813"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1" name="Picture 162" descr="http://www.rick.com/wp-content/uploads/2014/10/fx-now-app-icon.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164318" y="3016233"/>
            <a:ext cx="457811" cy="4374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2" name="Picture 164" descr="https://img.dealspluscdn.com/ai/0_0/dealimage/20000/4417000/4417355_1440899633.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810330" y="2471742"/>
            <a:ext cx="458582"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3" name="Picture 166" descr="http://www.gannett-cdn.com/-mm-/4c047216b66b45ed7090800217dfe9736d26cfc7/c=18-0-677-373&amp;r=x1803&amp;c=3200x1800/local/-/media/Brevard/Brevard/2014/08/11/1407777351000-brighthouse-bright-house.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17050" y="3022327"/>
            <a:ext cx="457812" cy="46975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4" name="Picture 6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563537" y="5230155"/>
            <a:ext cx="457814" cy="47242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5" name="Picture 7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551214" y="3013025"/>
            <a:ext cx="496171" cy="5120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6" name="Picture 100" descr="http://pocketfullofapps.com/wp-content/uploads/2013/03/GEICO.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380374" y="3000665"/>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7" name="Picture 102" descr="http://a4.mzstatic.com/us/r1000/036/Purple/60/4e/61/mzi.ejzyurce.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722666" y="4096984"/>
            <a:ext cx="457813" cy="47242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8" name="Picture 106" descr="https://lh6.ggpht.com/kgYj9Wq2x7MVYa-LIh6wJPMgnIhTDuf8kEHPdcRhgbUPiceFl7nIQ3JC-nSyHZAzPrs=w300"/>
          <p:cNvPicPr>
            <a:picLocks noChangeAspect="1" noChangeArrowheads="1"/>
          </p:cNvPicPr>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616" y="4121167"/>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9" name="Picture 111" descr="http://www.realtor.org/sites/default/files/images/icons/app-buttons/realtorcom-real-estate.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177141" y="4104029"/>
            <a:ext cx="457813" cy="4666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0" name="Picture 176" descr="http://the-gadgeteer.com/wp-content/uploads/2015/03/TIDAL-logo-600x244.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093107" y="5232037"/>
            <a:ext cx="457426"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1" name="Picture 178" descr="https://support.apple.com/library/content/dam/edam/applecare/images/en_US/applemusic/apple-music-app-icon.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634988" y="5232036"/>
            <a:ext cx="457813" cy="45256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2" name="Picture 180" descr="https://d1iiooxwdowqwr.cloudfront.net/pub/appsubmissions/20150427164528_PlayKidsLogo.jpe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270906" y="3039517"/>
            <a:ext cx="457813"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3" name="Picture 138" descr="https://lh3.ggpht.com/lSLM0xhCA1RZOwaQcjhlwmsvaIQYaP3c5qbDKCgLALhydrgExnaSKZdGa8S3YtRuVA=w300"/>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730416" y="4664510"/>
            <a:ext cx="457814"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4" name="Picture 140" descr="http://asiatechhub.com/wp-content/uploads/2014/04/Line-app-logo.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190897" y="4682398"/>
            <a:ext cx="457812" cy="4374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5" name="Picture 142" descr="http://huppiemama.com/wp-content/uploads/2012/11/free-prints.jpg"/>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l="1308" t="25181" r="83256" b="45065"/>
          <a:stretch/>
        </p:blipFill>
        <p:spPr bwMode="auto">
          <a:xfrm>
            <a:off x="3193792" y="5232038"/>
            <a:ext cx="457812"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6" name="Picture 144" descr="https://lh5.ggpht.com/zE3qQOdcGkPyS4ZjozYckKDR3qx9Hiq7Y4L9ISG-eRQbkXHtoHxz3aOWEPyxc0r3so4=w300"/>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758967" y="5209334"/>
            <a:ext cx="457813" cy="4374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7" name="Picture 80" descr="http://d2vw9j7fafwayy.cloudfront.net/content/art/icons/nfl_app_icon_300.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627099" y="4679699"/>
            <a:ext cx="457814"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8" name="Picture 82" descr="http://c1345842.cdn.cloudfiles.rackspacecloud.com/assets/apps/icons/000/607/116/original.png?129966929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251074" y="2474067"/>
            <a:ext cx="457814"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9" name="Picture 88" descr="http://www2.pcmag.com/media/images/396260-mlb-at-bat-13-for-windows-phone.jpg?thumb=y"/>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186209" y="3550961"/>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0" name="Picture 90" descr="http://images.androidphonex.com/wp-content/uploads/jpg.php?d=logo&amp;n=com-espn-espnfantasyfootball&amp;h=11&amp;url=yLcFV_7T0mYutOVKzC7YTUBrmJl81D6yqhpxDad50cRlWchFnSDHqxH_sXWm-TB-DBc=w300"/>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147100" y="2488055"/>
            <a:ext cx="457814"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1" name="Picture 94" descr="https://lh6.ggpht.com/jp0pkK0sNB_G1dDb8fC0uqg36ziJCdbD2hW2slGBuy0BHyeOzo-df4J1a2L5iMNfzA=w300"/>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724589" y="3531554"/>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2" name="Picture 96" descr="https://lh4.ggpht.com/MzcZpm3litAaHqfI4hZnz8Bv8PfTykIc9A_In0BjbQk2XPZFdLPuuzfpVw3ta9oGKEY=w300"/>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700457" y="2451269"/>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3" name="Picture 98" descr="https://lh5.ggpht.com/Y9cG2XlxsaTUP1wGMHiOGjpDSGmcczHS3EABEN8s_ORvUk4n57Z_XQwuC0GAYX-O91A=w300"/>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724274" y="2978835"/>
            <a:ext cx="457814"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4" name="Picture 127" descr="https://www.olset.com/ux/static/images/logos/expedia_blue.1b3bcaf7449c.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2347743" y="5782660"/>
            <a:ext cx="457815" cy="47241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5" name="Picture 129" descr="http://www.logospike.com/wp-content/uploads/2015/05/Uber_Logo_04.jp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812114" y="5783719"/>
            <a:ext cx="457814" cy="47241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6" name="Picture 131" descr="http://urbanpixel.me/wp-content/uploads/2014/07/mzl.nypegbvo.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277612" y="5792372"/>
            <a:ext cx="456555" cy="45256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7" name="Picture 13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901261" y="5769824"/>
            <a:ext cx="440117" cy="48631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88" name="Rounded Rectangle 187"/>
          <p:cNvSpPr/>
          <p:nvPr/>
        </p:nvSpPr>
        <p:spPr>
          <a:xfrm>
            <a:off x="4717785" y="1475851"/>
            <a:ext cx="4269078"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14 Brands</a:t>
            </a:r>
          </a:p>
          <a:p>
            <a:pPr algn="ctr"/>
            <a:endParaRPr lang="en-US" sz="400" b="1" u="sng" dirty="0">
              <a:solidFill>
                <a:schemeClr val="tx1"/>
              </a:solidFill>
            </a:endParaRPr>
          </a:p>
          <a:p>
            <a:pPr algn="ctr"/>
            <a:r>
              <a:rPr lang="en-US" sz="1400" i="1" u="sng" dirty="0">
                <a:solidFill>
                  <a:schemeClr val="tx1"/>
                </a:solidFill>
              </a:rPr>
              <a:t>Lack of correlation</a:t>
            </a:r>
            <a:r>
              <a:rPr lang="en-US" sz="1400" u="sng" dirty="0">
                <a:solidFill>
                  <a:schemeClr val="tx1"/>
                </a:solidFill>
              </a:rPr>
              <a:t> between “TV Off” &amp; “TV On” Months Vs. Monthly Unique Visitors</a:t>
            </a:r>
          </a:p>
        </p:txBody>
      </p:sp>
      <p:sp>
        <p:nvSpPr>
          <p:cNvPr id="189" name="TextBox 188"/>
          <p:cNvSpPr txBox="1"/>
          <p:nvPr/>
        </p:nvSpPr>
        <p:spPr>
          <a:xfrm>
            <a:off x="0" y="6386317"/>
            <a:ext cx="8904303"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190" name="Rectangle 189"/>
          <p:cNvSpPr/>
          <p:nvPr/>
        </p:nvSpPr>
        <p:spPr>
          <a:xfrm>
            <a:off x="199522" y="2370277"/>
            <a:ext cx="4270918" cy="401604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4715945" y="2377711"/>
            <a:ext cx="4270918" cy="130652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2" name="Picture 191"/>
          <p:cNvPicPr>
            <a:picLocks noChangeAspect="1"/>
          </p:cNvPicPr>
          <p:nvPr/>
        </p:nvPicPr>
        <p:blipFill>
          <a:blip r:embed="rId61"/>
          <a:stretch>
            <a:fillRect/>
          </a:stretch>
        </p:blipFill>
        <p:spPr>
          <a:xfrm>
            <a:off x="444384" y="2504273"/>
            <a:ext cx="494105" cy="462158"/>
          </a:xfrm>
          <a:prstGeom prst="roundRect">
            <a:avLst>
              <a:gd name="adj" fmla="val 16667"/>
            </a:avLst>
          </a:prstGeom>
          <a:ln w="28575">
            <a:solidFill>
              <a:schemeClr val="tx1"/>
            </a:solidFill>
          </a:ln>
        </p:spPr>
      </p:pic>
      <p:sp>
        <p:nvSpPr>
          <p:cNvPr id="193" name="TextBox 192"/>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10</a:t>
            </a:r>
          </a:p>
        </p:txBody>
      </p:sp>
    </p:spTree>
    <p:extLst>
      <p:ext uri="{BB962C8B-B14F-4D97-AF65-F5344CB8AC3E}">
        <p14:creationId xmlns:p14="http://schemas.microsoft.com/office/powerpoint/2010/main" val="69982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33890" y="272253"/>
            <a:ext cx="748968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r>
              <a:rPr lang="en-US" sz="2200" spc="-100" dirty="0">
                <a:solidFill>
                  <a:srgbClr val="3775A2"/>
                </a:solidFill>
                <a:latin typeface="Trebuchet MS"/>
                <a:ea typeface="+mj-ea"/>
                <a:cs typeface="Trebuchet MS"/>
              </a:rPr>
              <a:t>Our “Universe” Findings: </a:t>
            </a:r>
          </a:p>
          <a:p>
            <a:r>
              <a:rPr lang="en-US" sz="2200" spc="-100" dirty="0">
                <a:solidFill>
                  <a:srgbClr val="3775A2"/>
                </a:solidFill>
                <a:latin typeface="Trebuchet MS"/>
                <a:ea typeface="+mj-ea"/>
                <a:cs typeface="Trebuchet MS"/>
              </a:rPr>
              <a:t>TV Spend Impact On The 46 Apps With A Definitive Correlation</a:t>
            </a:r>
          </a:p>
        </p:txBody>
      </p:sp>
      <p:sp>
        <p:nvSpPr>
          <p:cNvPr id="111" name="Rectangle 6"/>
          <p:cNvSpPr>
            <a:spLocks noChangeArrowheads="1"/>
          </p:cNvSpPr>
          <p:nvPr/>
        </p:nvSpPr>
        <p:spPr bwMode="auto">
          <a:xfrm>
            <a:off x="838200" y="1749959"/>
            <a:ext cx="7239000"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kern="0" dirty="0">
                <a:solidFill>
                  <a:srgbClr val="FFFFFF"/>
                </a:solidFill>
              </a:rPr>
              <a:t>46 Mobile App Advertisers: Unique Visitors vs. TV Spend </a:t>
            </a:r>
          </a:p>
          <a:p>
            <a:pPr algn="ctr">
              <a:defRPr/>
            </a:pPr>
            <a:r>
              <a:rPr lang="en-US" altLang="en-US" sz="1400" kern="0" dirty="0">
                <a:solidFill>
                  <a:srgbClr val="FFFFFF"/>
                </a:solidFill>
              </a:rPr>
              <a:t>“When Off” &amp; “When On” TV During 15 Month Time Period (Oct. ‘14 – Dec. ’15)</a:t>
            </a:r>
          </a:p>
        </p:txBody>
      </p:sp>
      <p:sp>
        <p:nvSpPr>
          <p:cNvPr id="112" name="Rectangle 30"/>
          <p:cNvSpPr>
            <a:spLocks noChangeArrowheads="1"/>
          </p:cNvSpPr>
          <p:nvPr/>
        </p:nvSpPr>
        <p:spPr bwMode="auto">
          <a:xfrm>
            <a:off x="6553200" y="311679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On”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cxnSp>
        <p:nvCxnSpPr>
          <p:cNvPr id="113" name="Elbow Connector 112"/>
          <p:cNvCxnSpPr>
            <a:stCxn id="111" idx="2"/>
          </p:cNvCxnSpPr>
          <p:nvPr/>
        </p:nvCxnSpPr>
        <p:spPr>
          <a:xfrm rot="16200000" flipH="1">
            <a:off x="4993481" y="1976178"/>
            <a:ext cx="985838" cy="205740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2743200" y="3497797"/>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30"/>
          <p:cNvSpPr>
            <a:spLocks noChangeArrowheads="1"/>
          </p:cNvSpPr>
          <p:nvPr/>
        </p:nvSpPr>
        <p:spPr bwMode="auto">
          <a:xfrm>
            <a:off x="381000" y="311679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Off”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112698" y="4100140"/>
            <a:ext cx="2821001" cy="117697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46 “Correlation” Advertisers </a:t>
            </a:r>
          </a:p>
          <a:p>
            <a:pPr algn="ctr" fontAlgn="base">
              <a:spcBef>
                <a:spcPct val="0"/>
              </a:spcBef>
              <a:spcAft>
                <a:spcPct val="0"/>
              </a:spcAft>
              <a:buFont typeface="Arial" charset="0"/>
              <a:buNone/>
            </a:pPr>
            <a:endParaRPr lang="en-US" altLang="en-US" sz="1600" b="1" i="1" u="sng" dirty="0">
              <a:solidFill>
                <a:srgbClr val="FF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-20% less</a:t>
            </a:r>
            <a:r>
              <a:rPr lang="en-US" altLang="en-US" sz="1600" dirty="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a:p>
            <a:pPr algn="ctr" fontAlgn="base">
              <a:spcBef>
                <a:spcPct val="0"/>
              </a:spcBef>
              <a:spcAft>
                <a:spcPct val="0"/>
              </a:spcAft>
              <a:buFont typeface="Arial" charset="0"/>
              <a:buNone/>
            </a:pPr>
            <a:r>
              <a:rPr lang="en-US" altLang="en-US" sz="1600" b="1" i="1" dirty="0">
                <a:solidFill>
                  <a:srgbClr val="000000"/>
                </a:solidFill>
                <a:latin typeface="Trebuchet MS" pitchFamily="34" charset="0"/>
                <a:ea typeface="ＭＳ Ｐゴシック" pitchFamily="34" charset="-128"/>
                <a:cs typeface="Arial" charset="0"/>
              </a:rPr>
              <a:t> </a:t>
            </a:r>
          </a:p>
        </p:txBody>
      </p:sp>
      <p:sp>
        <p:nvSpPr>
          <p:cNvPr id="11" name="Rectangle 30"/>
          <p:cNvSpPr>
            <a:spLocks noChangeArrowheads="1"/>
          </p:cNvSpPr>
          <p:nvPr/>
        </p:nvSpPr>
        <p:spPr bwMode="auto">
          <a:xfrm>
            <a:off x="6170594" y="4150858"/>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46 “Correlation” Advertisers </a:t>
            </a:r>
          </a:p>
          <a:p>
            <a:pPr algn="ctr" fontAlgn="base">
              <a:spcBef>
                <a:spcPct val="0"/>
              </a:spcBef>
              <a:spcAft>
                <a:spcPct val="0"/>
              </a:spcAft>
              <a:buNone/>
            </a:pPr>
            <a:endParaRPr lang="en-US" altLang="en-US" sz="1600" b="1" i="1" u="sng" dirty="0">
              <a:solidFill>
                <a:srgbClr val="9BBB59">
                  <a:lumMod val="50000"/>
                </a:srgbClr>
              </a:solidFill>
              <a:latin typeface="Trebuchet MS" pitchFamily="34" charset="0"/>
              <a:ea typeface="ＭＳ Ｐゴシック" pitchFamily="34" charset="-128"/>
              <a:cs typeface="Arial" charset="0"/>
            </a:endParaRPr>
          </a:p>
          <a:p>
            <a:pPr algn="ctr" fontAlgn="base">
              <a:spcBef>
                <a:spcPct val="0"/>
              </a:spcBef>
              <a:spcAft>
                <a:spcPct val="0"/>
              </a:spcAft>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+25% more</a:t>
            </a:r>
            <a:r>
              <a:rPr lang="en-US" altLang="en-US" sz="1600"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r>
              <a:rPr lang="en-US" altLang="en-US" sz="1600" b="1" i="1" u="sng" dirty="0">
                <a:solidFill>
                  <a:srgbClr val="9BBB59">
                    <a:lumMod val="50000"/>
                  </a:srgbClr>
                </a:solidFill>
                <a:latin typeface="Trebuchet MS" pitchFamily="34" charset="0"/>
                <a:ea typeface="ＭＳ Ｐゴシック" pitchFamily="34" charset="-128"/>
                <a:cs typeface="Arial" charset="0"/>
              </a:rPr>
              <a:t>+$2.0MM</a:t>
            </a:r>
            <a:r>
              <a:rPr lang="en-US" altLang="en-US" sz="1600" b="1" i="1"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TV Spend</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2" name="TextBox 11"/>
          <p:cNvSpPr txBox="1"/>
          <p:nvPr/>
        </p:nvSpPr>
        <p:spPr>
          <a:xfrm>
            <a:off x="0" y="6386317"/>
            <a:ext cx="8839200"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18" name="TextBox 17"/>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11</a:t>
            </a:r>
          </a:p>
        </p:txBody>
      </p:sp>
    </p:spTree>
    <p:extLst>
      <p:ext uri="{BB962C8B-B14F-4D97-AF65-F5344CB8AC3E}">
        <p14:creationId xmlns:p14="http://schemas.microsoft.com/office/powerpoint/2010/main" val="420475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68675" y="263053"/>
            <a:ext cx="894869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pPr>
            <a:r>
              <a:rPr lang="en-US" altLang="en-US" sz="2200" spc="-100" dirty="0">
                <a:solidFill>
                  <a:srgbClr val="3775A2"/>
                </a:solidFill>
                <a:latin typeface="Trebuchet MS"/>
                <a:ea typeface="+mj-ea"/>
                <a:cs typeface="Trebuchet MS"/>
              </a:rPr>
              <a:t>Our “Games” Segment Findings: </a:t>
            </a:r>
            <a:r>
              <a:rPr lang="en-US" altLang="en-US" sz="2200" i="1" spc="-100" dirty="0">
                <a:solidFill>
                  <a:srgbClr val="3775A2"/>
                </a:solidFill>
                <a:latin typeface="Trebuchet MS"/>
                <a:ea typeface="+mj-ea"/>
                <a:cs typeface="Trebuchet MS"/>
              </a:rPr>
              <a:t>86% Correlation Among 21 Apps</a:t>
            </a:r>
          </a:p>
        </p:txBody>
      </p:sp>
      <p:pic>
        <p:nvPicPr>
          <p:cNvPr id="1030" name="Picture 6" descr="http://scontent.cdninstagram.com/hphotos-xpa1/t51.2885-15/e15/10632292_640313482740091_166762700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763" y="2518217"/>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2" name="Picture 8" descr="http://downloadforpc.net/wp-content/uploads/2014/09/cookie-jam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546" y="2491508"/>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6" name="Picture 12" descr="https://i.ytimg.com/vi/jH-GzlDkfSE/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9" r="4217" b="7984"/>
          <a:stretch/>
        </p:blipFill>
        <p:spPr bwMode="auto">
          <a:xfrm>
            <a:off x="3351720" y="2516134"/>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51" y="3358760"/>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1" name="Picture 17" descr="http://ww1.prweb.com/prfiles/2014/10/24/12276331/gI_59714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497" y="3338424"/>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3" name="Picture 19" descr="http://www.hackscommunity.com/wp-content/uploads/2014/05/casino_scree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7139" y="4208181"/>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7" name="Picture 23" descr="http://puzzleanddragons.us/wp-content/themes/pazudora/images/logo-pd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9939" y="4201283"/>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1" name="Picture 27" descr="http://m.img.brothersoft.com/win7_img/icon/fb/fb637bc7-a4f4-4ab6-a2cd-9eada51b77b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148" y="3338425"/>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5" name="Picture 31" descr="http://2.bp.blogspot.com/-d4u6zBS209w/UzmLHMZqPfI/AAAAAAAAHGE/xLN3Y-VY9ec/s1600/821456_larg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848" y="5859849"/>
            <a:ext cx="869228"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7" name="Picture 33" descr="http://www.apkdad.com/wp-content/uploads/2012/12/Hay-Day-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3688" y="3338424"/>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9" name="Picture 35" descr="http://3.bp.blogspot.com/-beTZ6cbEGkE/VYPNe5uJhHI/AAAAAAAACYk/02ccVPKGH5I/s1600/Screenshot_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1357" y="4199347"/>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1" name="Picture 37" descr="http://clashofkings.alphagamestrategies.com/wp-content/uploads/2015/07/clash-of-kings-ap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83701" y="2519169"/>
            <a:ext cx="867770" cy="72923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5" name="Picture 41" descr="http://www.contestofchampionscheatss.com/wp-content/uploads/2015/09/Marvel-Contest-of-Champions-Hac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4820" y="4216127"/>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7" name="Picture 43" descr="http://si.wsj.net/public/resources/images/BN-EB443_Seriou_G_2014081204323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95707" y="5881700"/>
            <a:ext cx="867770" cy="72923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9" name="Picture 45" descr="https://lh4.ggpht.com/RPFmKi2VcmMQnmbK6inVNd7hS-4-3BEKCI7GNMxDDLgxnmWhFWKDdmTkhxUiZK37Vbyw=w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98875" y="5045589"/>
            <a:ext cx="867770" cy="72924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1" name="Picture 47" descr="http://www.appgamenews.com/uploadfile/201411/06/435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50619" y="2491508"/>
            <a:ext cx="867770" cy="72923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3" name="Picture 49" descr="https://i.ytimg.com/vi/SDwBNz7bDWU/hqdefault.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2157" b="13333"/>
          <a:stretch/>
        </p:blipFill>
        <p:spPr bwMode="auto">
          <a:xfrm>
            <a:off x="2412606" y="5053578"/>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7" name="Picture 53" descr="https://i.ytimg.com/vi/Y4ZBioX2-Is/hqdefault.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3934"/>
          <a:stretch/>
        </p:blipFill>
        <p:spPr bwMode="auto">
          <a:xfrm>
            <a:off x="5408904" y="2491509"/>
            <a:ext cx="867769"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91" name="Picture 67" descr="http://www.touchtapplay.com/wp-content/uploads/2015/09/dragonsoul-cheats-tip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97082" y="5041722"/>
            <a:ext cx="867770" cy="72924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1374492" y="6579284"/>
            <a:ext cx="865584"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Pet Rescue Saga</a:t>
            </a:r>
          </a:p>
        </p:txBody>
      </p:sp>
      <p:pic>
        <p:nvPicPr>
          <p:cNvPr id="40" name="Picture 168" descr="http://www.gamezebo.com/wp-content/uploads/2015/08/walkingdead.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0523" y="5029161"/>
            <a:ext cx="867770" cy="72924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26" name="Rectangle 25"/>
          <p:cNvSpPr/>
          <p:nvPr/>
        </p:nvSpPr>
        <p:spPr>
          <a:xfrm>
            <a:off x="115410" y="2360651"/>
            <a:ext cx="4392611" cy="443076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732742" y="2368677"/>
            <a:ext cx="4270918" cy="100483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12593" y="939225"/>
            <a:ext cx="8374567" cy="584775"/>
          </a:xfrm>
          <a:prstGeom prst="rect">
            <a:avLst/>
          </a:prstGeom>
          <a:noFill/>
        </p:spPr>
        <p:txBody>
          <a:bodyPr wrap="square" rtlCol="0">
            <a:spAutoFit/>
          </a:bodyPr>
          <a:lstStyle/>
          <a:p>
            <a:pPr algn="ctr">
              <a:defRPr/>
            </a:pPr>
            <a:r>
              <a:rPr lang="en-US" altLang="en-US" sz="1600" b="1" i="1" u="sng" kern="0" dirty="0">
                <a:solidFill>
                  <a:srgbClr val="000000"/>
                </a:solidFill>
                <a:latin typeface="Trebuchet MS" panose="020B0603020202020204" pitchFamily="34" charset="0"/>
              </a:rPr>
              <a:t>18 of the 21 Mobile “Games” Apps (86%)</a:t>
            </a:r>
            <a:r>
              <a:rPr lang="en-US" altLang="en-US" sz="1600" b="1" i="1" kern="0" dirty="0">
                <a:solidFill>
                  <a:srgbClr val="000000"/>
                </a:solidFill>
                <a:latin typeface="Trebuchet MS" panose="020B0603020202020204" pitchFamily="34" charset="0"/>
              </a:rPr>
              <a:t> </a:t>
            </a:r>
            <a:r>
              <a:rPr lang="en-US" altLang="en-US" sz="1600" b="1" kern="0" dirty="0">
                <a:solidFill>
                  <a:srgbClr val="000000"/>
                </a:solidFill>
                <a:latin typeface="Trebuchet MS" panose="020B0603020202020204" pitchFamily="34" charset="0"/>
              </a:rPr>
              <a:t>Analyzed Exhibited a Direct Correlation Between TV Spend &amp; App Traffic</a:t>
            </a:r>
          </a:p>
        </p:txBody>
      </p:sp>
      <p:sp>
        <p:nvSpPr>
          <p:cNvPr id="29" name="Rounded Rectangle 28"/>
          <p:cNvSpPr/>
          <p:nvPr/>
        </p:nvSpPr>
        <p:spPr>
          <a:xfrm>
            <a:off x="1" y="1479567"/>
            <a:ext cx="5167076"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18 Brands</a:t>
            </a:r>
          </a:p>
          <a:p>
            <a:pPr algn="ctr"/>
            <a:endParaRPr lang="en-US" sz="400" b="1" u="sng" dirty="0">
              <a:solidFill>
                <a:schemeClr val="tx1"/>
              </a:solidFill>
            </a:endParaRPr>
          </a:p>
          <a:p>
            <a:pPr algn="ctr"/>
            <a:r>
              <a:rPr lang="en-US" sz="1400" u="sng" dirty="0">
                <a:solidFill>
                  <a:schemeClr val="tx1"/>
                </a:solidFill>
              </a:rPr>
              <a:t>“TV Off”  Months Led To      In Monthly Unique Visitors</a:t>
            </a:r>
          </a:p>
          <a:p>
            <a:pPr algn="ctr"/>
            <a:r>
              <a:rPr lang="en-US" sz="1400" u="sng" dirty="0">
                <a:solidFill>
                  <a:schemeClr val="tx1"/>
                </a:solidFill>
              </a:rPr>
              <a:t>“TV On” Months Led To      In Monthly Unique Visitors</a:t>
            </a:r>
          </a:p>
        </p:txBody>
      </p:sp>
      <p:sp>
        <p:nvSpPr>
          <p:cNvPr id="30" name="Down Arrow 29"/>
          <p:cNvSpPr/>
          <p:nvPr/>
        </p:nvSpPr>
        <p:spPr>
          <a:xfrm>
            <a:off x="2409059" y="1847653"/>
            <a:ext cx="145971" cy="2160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0800000">
            <a:off x="2383771" y="2048539"/>
            <a:ext cx="136471" cy="216051"/>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948604" y="1475851"/>
            <a:ext cx="4195737"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3 Brands</a:t>
            </a:r>
          </a:p>
          <a:p>
            <a:pPr algn="ctr"/>
            <a:endParaRPr lang="en-US" sz="400" b="1" u="sng" dirty="0">
              <a:solidFill>
                <a:schemeClr val="tx1"/>
              </a:solidFill>
            </a:endParaRPr>
          </a:p>
          <a:p>
            <a:pPr algn="ctr"/>
            <a:r>
              <a:rPr lang="en-US" sz="1400" i="1" u="sng" dirty="0">
                <a:solidFill>
                  <a:schemeClr val="tx1"/>
                </a:solidFill>
              </a:rPr>
              <a:t>No correlation</a:t>
            </a:r>
            <a:r>
              <a:rPr lang="en-US" sz="1400" u="sng" dirty="0">
                <a:solidFill>
                  <a:schemeClr val="tx1"/>
                </a:solidFill>
              </a:rPr>
              <a:t> between “TV Off” &amp; “TV On” Months Vs. Monthly Unique Visitors</a:t>
            </a:r>
          </a:p>
        </p:txBody>
      </p:sp>
      <p:sp>
        <p:nvSpPr>
          <p:cNvPr id="33" name="TextBox 32"/>
          <p:cNvSpPr txBox="1"/>
          <p:nvPr/>
        </p:nvSpPr>
        <p:spPr>
          <a:xfrm>
            <a:off x="4508022" y="6021425"/>
            <a:ext cx="4495638" cy="830997"/>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average comparison of monthly unique visitors for “When TV Off” vs. “When TV On” months of activity.   </a:t>
            </a:r>
          </a:p>
        </p:txBody>
      </p:sp>
      <p:sp>
        <p:nvSpPr>
          <p:cNvPr id="34" name="TextBox 33"/>
          <p:cNvSpPr txBox="1"/>
          <p:nvPr/>
        </p:nvSpPr>
        <p:spPr>
          <a:xfrm>
            <a:off x="5167077" y="4623981"/>
            <a:ext cx="3335495"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Games</a:t>
            </a:r>
          </a:p>
        </p:txBody>
      </p:sp>
      <p:sp>
        <p:nvSpPr>
          <p:cNvPr id="36" name="TextBox 35"/>
          <p:cNvSpPr txBox="1"/>
          <p:nvPr/>
        </p:nvSpPr>
        <p:spPr>
          <a:xfrm>
            <a:off x="3375375" y="5764990"/>
            <a:ext cx="865584" cy="307777"/>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Line: Disney </a:t>
            </a:r>
            <a:r>
              <a:rPr lang="en-US" sz="700" b="1" dirty="0" err="1">
                <a:solidFill>
                  <a:prstClr val="black"/>
                </a:solidFill>
                <a:latin typeface="Trebuchet MS" panose="020B0603020202020204" pitchFamily="34" charset="0"/>
              </a:rPr>
              <a:t>Tsum</a:t>
            </a:r>
            <a:r>
              <a:rPr lang="en-US" sz="700" b="1" dirty="0">
                <a:solidFill>
                  <a:prstClr val="black"/>
                </a:solidFill>
                <a:latin typeface="Trebuchet MS" panose="020B0603020202020204" pitchFamily="34" charset="0"/>
              </a:rPr>
              <a:t> </a:t>
            </a:r>
            <a:r>
              <a:rPr lang="en-US" sz="700" b="1" dirty="0" err="1">
                <a:solidFill>
                  <a:prstClr val="black"/>
                </a:solidFill>
                <a:latin typeface="Trebuchet MS" panose="020B0603020202020204" pitchFamily="34" charset="0"/>
              </a:rPr>
              <a:t>Tsum</a:t>
            </a:r>
            <a:endParaRPr lang="en-US" sz="700" b="1" dirty="0">
              <a:solidFill>
                <a:prstClr val="black"/>
              </a:solidFill>
              <a:latin typeface="Trebuchet MS" panose="020B0603020202020204" pitchFamily="34" charset="0"/>
            </a:endParaRPr>
          </a:p>
        </p:txBody>
      </p:sp>
      <p:pic>
        <p:nvPicPr>
          <p:cNvPr id="37" name="Picture 36"/>
          <p:cNvPicPr>
            <a:picLocks noChangeAspect="1"/>
          </p:cNvPicPr>
          <p:nvPr/>
        </p:nvPicPr>
        <p:blipFill>
          <a:blip r:embed="rId22"/>
          <a:stretch>
            <a:fillRect/>
          </a:stretch>
        </p:blipFill>
        <p:spPr>
          <a:xfrm>
            <a:off x="380524" y="2519169"/>
            <a:ext cx="873356" cy="729239"/>
          </a:xfrm>
          <a:prstGeom prst="roundRect">
            <a:avLst>
              <a:gd name="adj" fmla="val 16667"/>
            </a:avLst>
          </a:prstGeom>
          <a:ln w="28575">
            <a:solidFill>
              <a:schemeClr val="tx1"/>
            </a:solidFill>
          </a:ln>
        </p:spPr>
      </p:pic>
      <p:sp>
        <p:nvSpPr>
          <p:cNvPr id="35" name="TextBox 34"/>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12</a:t>
            </a:r>
          </a:p>
        </p:txBody>
      </p:sp>
    </p:spTree>
    <p:extLst>
      <p:ext uri="{BB962C8B-B14F-4D97-AF65-F5344CB8AC3E}">
        <p14:creationId xmlns:p14="http://schemas.microsoft.com/office/powerpoint/2010/main" val="274467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91843" y="218985"/>
            <a:ext cx="780040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r>
              <a:rPr lang="en-US" sz="2200" spc="-100" dirty="0">
                <a:solidFill>
                  <a:srgbClr val="3775A2"/>
                </a:solidFill>
                <a:latin typeface="Trebuchet MS"/>
                <a:ea typeface="+mj-ea"/>
                <a:cs typeface="Trebuchet MS"/>
              </a:rPr>
              <a:t>Our “Games” Segment Findings: </a:t>
            </a:r>
          </a:p>
          <a:p>
            <a:r>
              <a:rPr lang="en-US" sz="2200" spc="-100" dirty="0">
                <a:solidFill>
                  <a:srgbClr val="3775A2"/>
                </a:solidFill>
                <a:latin typeface="Trebuchet MS"/>
                <a:ea typeface="+mj-ea"/>
                <a:cs typeface="Trebuchet MS"/>
              </a:rPr>
              <a:t>TV Spend Impact On The 18 Apps With A Definitive Correlation </a:t>
            </a:r>
          </a:p>
        </p:txBody>
      </p:sp>
      <p:sp>
        <p:nvSpPr>
          <p:cNvPr id="111" name="Rectangle 6"/>
          <p:cNvSpPr>
            <a:spLocks noChangeArrowheads="1"/>
          </p:cNvSpPr>
          <p:nvPr/>
        </p:nvSpPr>
        <p:spPr bwMode="auto">
          <a:xfrm>
            <a:off x="838200" y="1831249"/>
            <a:ext cx="7239000"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kern="0" dirty="0">
                <a:solidFill>
                  <a:srgbClr val="FFFFFF"/>
                </a:solidFill>
              </a:rPr>
              <a:t>18 Mobile </a:t>
            </a:r>
            <a:r>
              <a:rPr lang="en-US" altLang="en-US" sz="1800" u="sng" kern="0" dirty="0">
                <a:solidFill>
                  <a:srgbClr val="FFFFFF"/>
                </a:solidFill>
              </a:rPr>
              <a:t>Games</a:t>
            </a:r>
            <a:r>
              <a:rPr lang="en-US" altLang="en-US" sz="1800" kern="0" dirty="0">
                <a:solidFill>
                  <a:srgbClr val="FFFFFF"/>
                </a:solidFill>
              </a:rPr>
              <a:t> App Advertisers: Unique Visitors vs. TV Spend </a:t>
            </a:r>
          </a:p>
          <a:p>
            <a:pPr algn="ctr">
              <a:defRPr/>
            </a:pPr>
            <a:r>
              <a:rPr lang="en-US" altLang="en-US" sz="1400" kern="0" dirty="0">
                <a:solidFill>
                  <a:srgbClr val="FFFFFF"/>
                </a:solidFill>
              </a:rPr>
              <a:t>“When Off” &amp; “When On” TV During 15 Month Time Period (Oct. ‘14 – Dec. ’15)</a:t>
            </a:r>
          </a:p>
        </p:txBody>
      </p:sp>
      <p:sp>
        <p:nvSpPr>
          <p:cNvPr id="112" name="Rectangle 30"/>
          <p:cNvSpPr>
            <a:spLocks noChangeArrowheads="1"/>
          </p:cNvSpPr>
          <p:nvPr/>
        </p:nvSpPr>
        <p:spPr bwMode="auto">
          <a:xfrm>
            <a:off x="6553200" y="319808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On”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cxnSp>
        <p:nvCxnSpPr>
          <p:cNvPr id="113" name="Elbow Connector 112"/>
          <p:cNvCxnSpPr>
            <a:stCxn id="111" idx="2"/>
          </p:cNvCxnSpPr>
          <p:nvPr/>
        </p:nvCxnSpPr>
        <p:spPr>
          <a:xfrm rot="16200000" flipH="1">
            <a:off x="4993481" y="2057468"/>
            <a:ext cx="985838" cy="205740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2743200" y="3579087"/>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30"/>
          <p:cNvSpPr>
            <a:spLocks noChangeArrowheads="1"/>
          </p:cNvSpPr>
          <p:nvPr/>
        </p:nvSpPr>
        <p:spPr bwMode="auto">
          <a:xfrm>
            <a:off x="381000" y="319808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Off”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112698" y="4163665"/>
            <a:ext cx="2821001" cy="117697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18 “Correlation” Advertisers </a:t>
            </a:r>
          </a:p>
          <a:p>
            <a:pPr algn="ctr" fontAlgn="base">
              <a:spcBef>
                <a:spcPct val="0"/>
              </a:spcBef>
              <a:spcAft>
                <a:spcPct val="0"/>
              </a:spcAft>
              <a:buFont typeface="Arial" charset="0"/>
              <a:buNone/>
            </a:pPr>
            <a:endParaRPr lang="en-US" altLang="en-US" sz="1600" b="1" i="1" u="sng" dirty="0">
              <a:solidFill>
                <a:srgbClr val="FF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-23% less</a:t>
            </a:r>
            <a:r>
              <a:rPr lang="en-US" altLang="en-US" sz="1600" dirty="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 </a:t>
            </a:r>
          </a:p>
        </p:txBody>
      </p:sp>
      <p:sp>
        <p:nvSpPr>
          <p:cNvPr id="11" name="Rectangle 30"/>
          <p:cNvSpPr>
            <a:spLocks noChangeArrowheads="1"/>
          </p:cNvSpPr>
          <p:nvPr/>
        </p:nvSpPr>
        <p:spPr bwMode="auto">
          <a:xfrm>
            <a:off x="6170594" y="4338672"/>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18 “Correlation” Advertisers </a:t>
            </a:r>
          </a:p>
          <a:p>
            <a:pPr algn="ctr" fontAlgn="base">
              <a:spcBef>
                <a:spcPct val="0"/>
              </a:spcBef>
              <a:spcAft>
                <a:spcPct val="0"/>
              </a:spcAft>
              <a:buNone/>
            </a:pPr>
            <a:endParaRPr lang="en-US" altLang="en-US" sz="1600" b="1" i="1" u="sng" dirty="0">
              <a:solidFill>
                <a:srgbClr val="9BBB59">
                  <a:lumMod val="50000"/>
                </a:srgbClr>
              </a:solidFill>
              <a:latin typeface="Trebuchet MS" pitchFamily="34" charset="0"/>
              <a:ea typeface="ＭＳ Ｐゴシック" pitchFamily="34" charset="-128"/>
              <a:cs typeface="Arial" charset="0"/>
            </a:endParaRPr>
          </a:p>
          <a:p>
            <a:pPr algn="ctr" fontAlgn="base">
              <a:spcBef>
                <a:spcPct val="0"/>
              </a:spcBef>
              <a:spcAft>
                <a:spcPct val="0"/>
              </a:spcAft>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+30% more</a:t>
            </a:r>
            <a:r>
              <a:rPr lang="en-US" altLang="en-US" sz="1600"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r>
              <a:rPr lang="en-US" altLang="en-US" sz="1600" b="1" i="1" u="sng" dirty="0">
                <a:solidFill>
                  <a:srgbClr val="9BBB59">
                    <a:lumMod val="50000"/>
                  </a:srgbClr>
                </a:solidFill>
                <a:latin typeface="Trebuchet MS" pitchFamily="34" charset="0"/>
                <a:ea typeface="ＭＳ Ｐゴシック" pitchFamily="34" charset="-128"/>
                <a:cs typeface="Arial" charset="0"/>
              </a:rPr>
              <a:t>+$1.9MM</a:t>
            </a:r>
            <a:r>
              <a:rPr lang="en-US" altLang="en-US" sz="1600" b="1" i="1"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TV Spend</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2" name="TextBox 11"/>
          <p:cNvSpPr txBox="1"/>
          <p:nvPr/>
        </p:nvSpPr>
        <p:spPr>
          <a:xfrm>
            <a:off x="0" y="6386317"/>
            <a:ext cx="8839200"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18" name="TextBox 17"/>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13</a:t>
            </a:r>
          </a:p>
        </p:txBody>
      </p:sp>
    </p:spTree>
    <p:extLst>
      <p:ext uri="{BB962C8B-B14F-4D97-AF65-F5344CB8AC3E}">
        <p14:creationId xmlns:p14="http://schemas.microsoft.com/office/powerpoint/2010/main" val="389398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33891" y="272253"/>
            <a:ext cx="765882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r>
              <a:rPr lang="en-US" sz="2200" spc="-100" dirty="0">
                <a:solidFill>
                  <a:srgbClr val="3775A2"/>
                </a:solidFill>
                <a:latin typeface="Trebuchet MS"/>
                <a:ea typeface="+mj-ea"/>
                <a:cs typeface="Trebuchet MS"/>
              </a:rPr>
              <a:t>Deep Dives: Select Examples of “Games” Apps’ Demonstrated TV Spend / Traffic Correlation</a:t>
            </a:r>
          </a:p>
        </p:txBody>
      </p:sp>
      <p:sp>
        <p:nvSpPr>
          <p:cNvPr id="10" name="TextBox 9"/>
          <p:cNvSpPr txBox="1"/>
          <p:nvPr/>
        </p:nvSpPr>
        <p:spPr>
          <a:xfrm>
            <a:off x="0" y="6513084"/>
            <a:ext cx="8991600" cy="338554"/>
          </a:xfrm>
          <a:prstGeom prst="rect">
            <a:avLst/>
          </a:prstGeom>
          <a:noFill/>
        </p:spPr>
        <p:txBody>
          <a:bodyPr wrap="square">
            <a:spAutoFit/>
          </a:bodyPr>
          <a:lstStyle/>
          <a:p>
            <a:pPr eaLnBrk="0" fontAlgn="base" hangingPunct="0">
              <a:spcBef>
                <a:spcPct val="0"/>
              </a:spcBef>
              <a:spcAft>
                <a:spcPct val="0"/>
              </a:spcAft>
              <a:defRPr/>
            </a:pPr>
            <a:r>
              <a:rPr lang="en-US" sz="800" dirty="0">
                <a:solidFill>
                  <a:prstClr val="black"/>
                </a:solidFill>
                <a:latin typeface="Trebuchet MS" pitchFamily="34" charset="0"/>
                <a:ea typeface="ＭＳ Ｐゴシック" pitchFamily="34" charset="-128"/>
              </a:rPr>
              <a:t>Source: comScore, mobile </a:t>
            </a:r>
            <a:r>
              <a:rPr lang="en-US" sz="800" dirty="0" err="1">
                <a:solidFill>
                  <a:prstClr val="black"/>
                </a:solidFill>
                <a:latin typeface="Trebuchet MS" pitchFamily="34" charset="0"/>
                <a:ea typeface="ＭＳ Ｐゴシック" pitchFamily="34" charset="-128"/>
              </a:rPr>
              <a:t>metrix</a:t>
            </a:r>
            <a:r>
              <a:rPr lang="en-US" sz="800" dirty="0">
                <a:solidFill>
                  <a:prstClr val="black"/>
                </a:solidFill>
                <a:latin typeface="Trebuchet MS" pitchFamily="34" charset="0"/>
                <a:ea typeface="ＭＳ Ｐゴシック" pitchFamily="34" charset="-128"/>
              </a:rPr>
              <a:t> media trend </a:t>
            </a:r>
            <a:r>
              <a:rPr lang="en-US" sz="800" dirty="0">
                <a:latin typeface="Trebuchet MS" panose="020B0603020202020204" pitchFamily="34" charset="0"/>
              </a:rPr>
              <a:t>(application access only)</a:t>
            </a:r>
            <a:r>
              <a:rPr lang="en-US" sz="800" dirty="0">
                <a:solidFill>
                  <a:prstClr val="black"/>
                </a:solidFill>
                <a:latin typeface="Trebuchet MS" pitchFamily="34" charset="0"/>
                <a:ea typeface="ＭＳ Ｐゴシック" pitchFamily="34" charset="-128"/>
              </a:rPr>
              <a:t>; Total audience (P2+), Oct ‘14 – Dec ‘15.  Nielsen </a:t>
            </a:r>
            <a:r>
              <a:rPr lang="en-US" sz="800" dirty="0" err="1">
                <a:solidFill>
                  <a:prstClr val="black"/>
                </a:solidFill>
                <a:latin typeface="Trebuchet MS" pitchFamily="34" charset="0"/>
                <a:ea typeface="ＭＳ Ｐゴシック" pitchFamily="34" charset="-128"/>
              </a:rPr>
              <a:t>AdIntel</a:t>
            </a:r>
            <a:r>
              <a:rPr lang="en-US" sz="800" dirty="0">
                <a:solidFill>
                  <a:prstClr val="black"/>
                </a:solidFill>
                <a:latin typeface="Trebuchet MS" pitchFamily="34" charset="0"/>
                <a:ea typeface="ＭＳ Ｐゴシック" pitchFamily="34" charset="-128"/>
              </a:rPr>
              <a:t> </a:t>
            </a:r>
            <a:r>
              <a:rPr lang="en-US" sz="800" dirty="0">
                <a:latin typeface="Trebuchet MS" panose="020B0603020202020204" pitchFamily="34" charset="0"/>
              </a:rPr>
              <a:t>(web-based app game product category)</a:t>
            </a:r>
            <a:r>
              <a:rPr lang="en-US" sz="800" dirty="0">
                <a:solidFill>
                  <a:prstClr val="black"/>
                </a:solidFill>
                <a:latin typeface="Trebuchet MS" pitchFamily="34" charset="0"/>
                <a:ea typeface="ＭＳ Ｐゴシック" pitchFamily="34" charset="-128"/>
              </a:rPr>
              <a:t>, TV spend (cable TV, broadcast TV, Spanish language cable TV, Spanish language broadcast TV, syndication, spot TV) Oct ‘14-Dec ’15.</a:t>
            </a:r>
          </a:p>
        </p:txBody>
      </p:sp>
      <p:sp>
        <p:nvSpPr>
          <p:cNvPr id="11" name="Rectangle 30"/>
          <p:cNvSpPr>
            <a:spLocks noChangeArrowheads="1"/>
          </p:cNvSpPr>
          <p:nvPr/>
        </p:nvSpPr>
        <p:spPr bwMode="auto">
          <a:xfrm>
            <a:off x="1752600" y="933939"/>
            <a:ext cx="5562600" cy="374770"/>
          </a:xfrm>
          <a:prstGeom prst="rect">
            <a:avLst/>
          </a:prstGeom>
          <a:solidFill>
            <a:srgbClr val="00B05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dirty="0">
                <a:solidFill>
                  <a:srgbClr val="FFFFFF"/>
                </a:solidFill>
                <a:latin typeface="Trebuchet MS" pitchFamily="34" charset="0"/>
                <a:ea typeface="ＭＳ Ｐゴシック" pitchFamily="34" charset="-128"/>
                <a:cs typeface="Arial" charset="0"/>
              </a:rPr>
              <a:t>“When On” / “When Off” Comparison</a:t>
            </a:r>
            <a:endParaRPr lang="en-US" altLang="en-US" sz="1800" i="1" u="sng" dirty="0">
              <a:solidFill>
                <a:srgbClr val="FFFFFF"/>
              </a:solidFill>
              <a:latin typeface="Trebuchet MS" pitchFamily="34" charset="0"/>
              <a:ea typeface="ＭＳ Ｐゴシック" pitchFamily="34" charset="-128"/>
              <a:cs typeface="Arial" charset="0"/>
            </a:endParaRPr>
          </a:p>
        </p:txBody>
      </p:sp>
      <p:sp>
        <p:nvSpPr>
          <p:cNvPr id="12" name="Rectangle 30"/>
          <p:cNvSpPr>
            <a:spLocks noChangeArrowheads="1"/>
          </p:cNvSpPr>
          <p:nvPr/>
        </p:nvSpPr>
        <p:spPr bwMode="auto">
          <a:xfrm>
            <a:off x="-9526" y="1704461"/>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50" b="1" u="sng" dirty="0" err="1">
                <a:solidFill>
                  <a:srgbClr val="000000"/>
                </a:solidFill>
                <a:latin typeface="Trebuchet MS" pitchFamily="34" charset="0"/>
                <a:ea typeface="ＭＳ Ｐゴシック" pitchFamily="34" charset="-128"/>
                <a:cs typeface="Arial" charset="0"/>
              </a:rPr>
              <a:t>Avg</a:t>
            </a:r>
            <a:r>
              <a:rPr lang="en-US" altLang="en-US" sz="1050" b="1" u="sng" dirty="0">
                <a:solidFill>
                  <a:srgbClr val="000000"/>
                </a:solidFill>
                <a:latin typeface="Trebuchet MS" pitchFamily="34" charset="0"/>
                <a:ea typeface="ＭＳ Ｐゴシック" pitchFamily="34" charset="-128"/>
                <a:cs typeface="Arial" charset="0"/>
              </a:rPr>
              <a:t> </a:t>
            </a:r>
            <a:r>
              <a:rPr lang="en-US" altLang="en-US" sz="1050" b="1" u="sng" dirty="0" err="1">
                <a:solidFill>
                  <a:srgbClr val="000000"/>
                </a:solidFill>
                <a:latin typeface="Trebuchet MS" pitchFamily="34" charset="0"/>
                <a:ea typeface="ＭＳ Ｐゴシック" pitchFamily="34" charset="-128"/>
                <a:cs typeface="Arial" charset="0"/>
              </a:rPr>
              <a:t>Mnthly</a:t>
            </a:r>
            <a:r>
              <a:rPr lang="en-US" altLang="en-US" sz="1050" b="1" u="sng" dirty="0">
                <a:solidFill>
                  <a:srgbClr val="000000"/>
                </a:solidFill>
                <a:latin typeface="Trebuchet MS" pitchFamily="34" charset="0"/>
                <a:ea typeface="ＭＳ Ｐゴシック" pitchFamily="34" charset="-128"/>
                <a:cs typeface="Arial" charset="0"/>
              </a:rPr>
              <a:t> Unique Visitors (000):</a:t>
            </a:r>
            <a:endParaRPr lang="en-US" altLang="en-US" sz="1050" u="sng" dirty="0">
              <a:solidFill>
                <a:srgbClr val="000000"/>
              </a:solidFill>
              <a:latin typeface="Trebuchet MS" pitchFamily="34" charset="0"/>
              <a:ea typeface="ＭＳ Ｐゴシック" pitchFamily="34" charset="-128"/>
              <a:cs typeface="Arial" charset="0"/>
            </a:endParaRPr>
          </a:p>
        </p:txBody>
      </p:sp>
      <p:sp>
        <p:nvSpPr>
          <p:cNvPr id="13" name="Rectangle 30"/>
          <p:cNvSpPr>
            <a:spLocks noChangeArrowheads="1"/>
          </p:cNvSpPr>
          <p:nvPr/>
        </p:nvSpPr>
        <p:spPr bwMode="auto">
          <a:xfrm>
            <a:off x="0" y="3369649"/>
            <a:ext cx="3181351"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50" b="1" u="sng" dirty="0" err="1">
                <a:solidFill>
                  <a:srgbClr val="000000"/>
                </a:solidFill>
                <a:latin typeface="Trebuchet MS" pitchFamily="34" charset="0"/>
                <a:ea typeface="ＭＳ Ｐゴシック" pitchFamily="34" charset="-128"/>
                <a:cs typeface="Arial" charset="0"/>
              </a:rPr>
              <a:t>Avg</a:t>
            </a:r>
            <a:r>
              <a:rPr lang="en-US" altLang="en-US" sz="1050" b="1" u="sng" dirty="0">
                <a:solidFill>
                  <a:srgbClr val="000000"/>
                </a:solidFill>
                <a:latin typeface="Trebuchet MS" pitchFamily="34" charset="0"/>
                <a:ea typeface="ＭＳ Ｐゴシック" pitchFamily="34" charset="-128"/>
                <a:cs typeface="Arial" charset="0"/>
              </a:rPr>
              <a:t> </a:t>
            </a:r>
            <a:r>
              <a:rPr lang="en-US" altLang="en-US" sz="1050" b="1" u="sng" dirty="0" err="1">
                <a:solidFill>
                  <a:srgbClr val="000000"/>
                </a:solidFill>
                <a:latin typeface="Trebuchet MS" pitchFamily="34" charset="0"/>
                <a:ea typeface="ＭＳ Ｐゴシック" pitchFamily="34" charset="-128"/>
                <a:cs typeface="Arial" charset="0"/>
              </a:rPr>
              <a:t>Mnthly</a:t>
            </a:r>
            <a:r>
              <a:rPr lang="en-US" altLang="en-US" sz="1050" b="1" u="sng" dirty="0">
                <a:solidFill>
                  <a:srgbClr val="000000"/>
                </a:solidFill>
                <a:latin typeface="Trebuchet MS" pitchFamily="34" charset="0"/>
                <a:ea typeface="ＭＳ Ｐゴシック" pitchFamily="34" charset="-128"/>
                <a:cs typeface="Arial" charset="0"/>
              </a:rPr>
              <a:t> TV Spend “When On” (000): </a:t>
            </a:r>
            <a:endParaRPr lang="en-US" altLang="en-US" sz="1050" u="sng" dirty="0">
              <a:solidFill>
                <a:srgbClr val="000000"/>
              </a:solidFill>
              <a:latin typeface="Trebuchet MS" pitchFamily="34" charset="0"/>
              <a:ea typeface="ＭＳ Ｐゴシック" pitchFamily="34" charset="-128"/>
              <a:cs typeface="Arial" charset="0"/>
            </a:endParaRPr>
          </a:p>
        </p:txBody>
      </p:sp>
      <p:sp>
        <p:nvSpPr>
          <p:cNvPr id="14" name="Rectangle 30"/>
          <p:cNvSpPr>
            <a:spLocks noChangeArrowheads="1"/>
          </p:cNvSpPr>
          <p:nvPr/>
        </p:nvSpPr>
        <p:spPr bwMode="auto">
          <a:xfrm>
            <a:off x="152400" y="217368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“When TV On”:</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15" name="Rectangle 30"/>
          <p:cNvSpPr>
            <a:spLocks noChangeArrowheads="1"/>
          </p:cNvSpPr>
          <p:nvPr/>
        </p:nvSpPr>
        <p:spPr bwMode="auto">
          <a:xfrm>
            <a:off x="142875" y="255468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“When TV Off”:</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158923" y="293166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dirty="0">
                <a:solidFill>
                  <a:srgbClr val="000000"/>
                </a:solidFill>
                <a:latin typeface="Trebuchet MS" pitchFamily="34" charset="0"/>
                <a:ea typeface="ＭＳ Ｐゴシック" pitchFamily="34" charset="-128"/>
                <a:cs typeface="Arial" charset="0"/>
              </a:rPr>
              <a:t>% Difference:</a:t>
            </a:r>
            <a:endParaRPr lang="en-US" altLang="en-US" sz="1600" dirty="0">
              <a:solidFill>
                <a:srgbClr val="000000"/>
              </a:solidFill>
              <a:latin typeface="Trebuchet MS" pitchFamily="34" charset="0"/>
              <a:ea typeface="ＭＳ Ｐゴシック" pitchFamily="34" charset="-128"/>
              <a:cs typeface="Arial" charset="0"/>
            </a:endParaRPr>
          </a:p>
        </p:txBody>
      </p:sp>
      <p:sp>
        <p:nvSpPr>
          <p:cNvPr id="18" name="Rectangle 30"/>
          <p:cNvSpPr>
            <a:spLocks noChangeArrowheads="1"/>
          </p:cNvSpPr>
          <p:nvPr/>
        </p:nvSpPr>
        <p:spPr bwMode="auto">
          <a:xfrm>
            <a:off x="2124075"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1,938</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19" name="Rectangle 30"/>
          <p:cNvSpPr>
            <a:spLocks noChangeArrowheads="1"/>
          </p:cNvSpPr>
          <p:nvPr/>
        </p:nvSpPr>
        <p:spPr bwMode="auto">
          <a:xfrm>
            <a:off x="2133600"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1,440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20" name="Rectangle 30"/>
          <p:cNvSpPr>
            <a:spLocks noChangeArrowheads="1"/>
          </p:cNvSpPr>
          <p:nvPr/>
        </p:nvSpPr>
        <p:spPr bwMode="auto">
          <a:xfrm>
            <a:off x="2133600"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+35%</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3324225"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11,892</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25" name="Rectangle 30"/>
          <p:cNvSpPr>
            <a:spLocks noChangeArrowheads="1"/>
          </p:cNvSpPr>
          <p:nvPr/>
        </p:nvSpPr>
        <p:spPr bwMode="auto">
          <a:xfrm>
            <a:off x="3333750"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10,200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26" name="Rectangle 42"/>
          <p:cNvSpPr>
            <a:spLocks noChangeArrowheads="1"/>
          </p:cNvSpPr>
          <p:nvPr/>
        </p:nvSpPr>
        <p:spPr bwMode="auto">
          <a:xfrm>
            <a:off x="3333750"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+17%</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4648200"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7,653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1" name="Rectangle 30"/>
          <p:cNvSpPr>
            <a:spLocks noChangeArrowheads="1"/>
          </p:cNvSpPr>
          <p:nvPr/>
        </p:nvSpPr>
        <p:spPr bwMode="auto">
          <a:xfrm>
            <a:off x="4657725"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6,923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2" name="Rectangle 48"/>
          <p:cNvSpPr>
            <a:spLocks noChangeArrowheads="1"/>
          </p:cNvSpPr>
          <p:nvPr/>
        </p:nvSpPr>
        <p:spPr bwMode="auto">
          <a:xfrm>
            <a:off x="4657725"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+11%</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5991225"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2,525</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6000750"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1,983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6000750"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+27%</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42" name="Rectangle 41"/>
          <p:cNvSpPr/>
          <p:nvPr/>
        </p:nvSpPr>
        <p:spPr>
          <a:xfrm>
            <a:off x="381000" y="2968181"/>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49" name="Rectangle 30"/>
          <p:cNvSpPr>
            <a:spLocks noChangeArrowheads="1"/>
          </p:cNvSpPr>
          <p:nvPr/>
        </p:nvSpPr>
        <p:spPr bwMode="auto">
          <a:xfrm>
            <a:off x="7391400"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3,463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7400925"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2,385</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51" name="Rectangle 54"/>
          <p:cNvSpPr>
            <a:spLocks noChangeArrowheads="1"/>
          </p:cNvSpPr>
          <p:nvPr/>
        </p:nvSpPr>
        <p:spPr bwMode="auto">
          <a:xfrm>
            <a:off x="7400925"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+45%</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2133600"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+$740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333750"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+$4,523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4609597"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+$2,123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64" name="Rectangle 30"/>
          <p:cNvSpPr>
            <a:spLocks noChangeArrowheads="1"/>
          </p:cNvSpPr>
          <p:nvPr/>
        </p:nvSpPr>
        <p:spPr bwMode="auto">
          <a:xfrm>
            <a:off x="6000750"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+$3,300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7400925"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+$1,321</a:t>
            </a:r>
            <a:endParaRPr lang="en-US" altLang="en-US" sz="1400" dirty="0">
              <a:solidFill>
                <a:srgbClr val="000000"/>
              </a:solidFill>
              <a:latin typeface="Trebuchet MS" pitchFamily="34" charset="0"/>
              <a:ea typeface="ＭＳ Ｐゴシック" pitchFamily="34" charset="-128"/>
              <a:cs typeface="Arial" charset="0"/>
            </a:endParaRPr>
          </a:p>
        </p:txBody>
      </p:sp>
      <p:pic>
        <p:nvPicPr>
          <p:cNvPr id="67" name="Picture 6" descr="http://scontent.cdninstagram.com/hphotos-xpa1/t51.2885-15/e15/10632292_640313482740091_166762700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768" y="1437848"/>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8" name="Picture 12" descr="https://i.ytimg.com/vi/jH-GzlDkfSE/hq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9" r="4217" b="7984"/>
          <a:stretch/>
        </p:blipFill>
        <p:spPr bwMode="auto">
          <a:xfrm>
            <a:off x="6253917" y="1456141"/>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077" y="1437846"/>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0" name="Picture 27" descr="http://m.img.brothersoft.com/win7_img/icon/fb/fb637bc7-a4f4-4ab6-a2cd-9eada51b77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4277" y="1456141"/>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1" name="Picture 37" descr="http://clashofkings.alphagamestrategies.com/wp-content/uploads/2015/07/clash-of-kings-ap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1503" y="1437846"/>
            <a:ext cx="867770" cy="72923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73" name="Rectangle 30"/>
          <p:cNvSpPr>
            <a:spLocks noChangeArrowheads="1"/>
          </p:cNvSpPr>
          <p:nvPr/>
        </p:nvSpPr>
        <p:spPr bwMode="auto">
          <a:xfrm>
            <a:off x="-4010" y="6108851"/>
            <a:ext cx="3181351" cy="41626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50" b="1" u="sng" dirty="0" err="1">
                <a:solidFill>
                  <a:srgbClr val="000000"/>
                </a:solidFill>
                <a:latin typeface="Trebuchet MS" pitchFamily="34" charset="0"/>
                <a:ea typeface="ＭＳ Ｐゴシック" pitchFamily="34" charset="-128"/>
                <a:cs typeface="Arial" charset="0"/>
              </a:rPr>
              <a:t>Avg</a:t>
            </a:r>
            <a:r>
              <a:rPr lang="en-US" altLang="en-US" sz="1050" b="1" u="sng" dirty="0">
                <a:solidFill>
                  <a:srgbClr val="000000"/>
                </a:solidFill>
                <a:latin typeface="Trebuchet MS" pitchFamily="34" charset="0"/>
                <a:ea typeface="ＭＳ Ｐゴシック" pitchFamily="34" charset="-128"/>
                <a:cs typeface="Arial" charset="0"/>
              </a:rPr>
              <a:t> </a:t>
            </a:r>
            <a:r>
              <a:rPr lang="en-US" altLang="en-US" sz="1050" b="1" u="sng" dirty="0" err="1">
                <a:solidFill>
                  <a:srgbClr val="000000"/>
                </a:solidFill>
                <a:latin typeface="Trebuchet MS" pitchFamily="34" charset="0"/>
                <a:ea typeface="ＭＳ Ｐゴシック" pitchFamily="34" charset="-128"/>
                <a:cs typeface="Arial" charset="0"/>
              </a:rPr>
              <a:t>Mnthly</a:t>
            </a:r>
            <a:r>
              <a:rPr lang="en-US" altLang="en-US" sz="1050" b="1" u="sng" dirty="0">
                <a:solidFill>
                  <a:srgbClr val="000000"/>
                </a:solidFill>
                <a:latin typeface="Trebuchet MS" pitchFamily="34" charset="0"/>
                <a:ea typeface="ＭＳ Ｐゴシック" pitchFamily="34" charset="-128"/>
                <a:cs typeface="Arial" charset="0"/>
              </a:rPr>
              <a:t> TV Spend “When On” (000): </a:t>
            </a:r>
            <a:endParaRPr lang="en-US" altLang="en-US" sz="1050" u="sng" dirty="0">
              <a:solidFill>
                <a:srgbClr val="000000"/>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148390" y="4792565"/>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“When TV On”:</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138865" y="5173565"/>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“When TV Off”:</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76" name="Rectangle 30"/>
          <p:cNvSpPr>
            <a:spLocks noChangeArrowheads="1"/>
          </p:cNvSpPr>
          <p:nvPr/>
        </p:nvSpPr>
        <p:spPr bwMode="auto">
          <a:xfrm>
            <a:off x="142881" y="5550549"/>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dirty="0">
                <a:solidFill>
                  <a:srgbClr val="000000"/>
                </a:solidFill>
                <a:latin typeface="Trebuchet MS" pitchFamily="34" charset="0"/>
                <a:ea typeface="ＭＳ Ｐゴシック" pitchFamily="34" charset="-128"/>
                <a:cs typeface="Arial" charset="0"/>
              </a:rPr>
              <a:t>% Difference:</a:t>
            </a:r>
            <a:endParaRPr lang="en-US" altLang="en-US" sz="1600" dirty="0">
              <a:solidFill>
                <a:srgbClr val="000000"/>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2120065"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1,982</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2129590"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1,209</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79" name="Rectangle 30"/>
          <p:cNvSpPr>
            <a:spLocks noChangeArrowheads="1"/>
          </p:cNvSpPr>
          <p:nvPr/>
        </p:nvSpPr>
        <p:spPr bwMode="auto">
          <a:xfrm>
            <a:off x="2129590"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+64%</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3320215"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1,897</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3329740"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1,318</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2" name="Rectangle 42"/>
          <p:cNvSpPr>
            <a:spLocks noChangeArrowheads="1"/>
          </p:cNvSpPr>
          <p:nvPr/>
        </p:nvSpPr>
        <p:spPr bwMode="auto">
          <a:xfrm>
            <a:off x="3329740"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+44%</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4644190"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2,470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4" name="Rectangle 83"/>
          <p:cNvSpPr>
            <a:spLocks noChangeArrowheads="1"/>
          </p:cNvSpPr>
          <p:nvPr/>
        </p:nvSpPr>
        <p:spPr bwMode="auto">
          <a:xfrm>
            <a:off x="4653715"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1,769</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5" name="Rectangle 48"/>
          <p:cNvSpPr>
            <a:spLocks noChangeArrowheads="1"/>
          </p:cNvSpPr>
          <p:nvPr/>
        </p:nvSpPr>
        <p:spPr bwMode="auto">
          <a:xfrm>
            <a:off x="4653715"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+40%</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86" name="Rectangle 30"/>
          <p:cNvSpPr>
            <a:spLocks noChangeArrowheads="1"/>
          </p:cNvSpPr>
          <p:nvPr/>
        </p:nvSpPr>
        <p:spPr bwMode="auto">
          <a:xfrm>
            <a:off x="5987215"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3,192</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5996740"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2,646</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88" name="Rectangle 54"/>
          <p:cNvSpPr>
            <a:spLocks noChangeArrowheads="1"/>
          </p:cNvSpPr>
          <p:nvPr/>
        </p:nvSpPr>
        <p:spPr bwMode="auto">
          <a:xfrm>
            <a:off x="5996740"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+21%</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89" name="Rectangle 88"/>
          <p:cNvSpPr/>
          <p:nvPr/>
        </p:nvSpPr>
        <p:spPr>
          <a:xfrm>
            <a:off x="376990" y="5587062"/>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00B050"/>
              </a:solidFill>
            </a:endParaRPr>
          </a:p>
        </p:txBody>
      </p:sp>
      <p:sp>
        <p:nvSpPr>
          <p:cNvPr id="93" name="Rectangle 30"/>
          <p:cNvSpPr>
            <a:spLocks noChangeArrowheads="1"/>
          </p:cNvSpPr>
          <p:nvPr/>
        </p:nvSpPr>
        <p:spPr bwMode="auto">
          <a:xfrm>
            <a:off x="2129590"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+$157</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94" name="Rectangle 30"/>
          <p:cNvSpPr>
            <a:spLocks noChangeArrowheads="1"/>
          </p:cNvSpPr>
          <p:nvPr/>
        </p:nvSpPr>
        <p:spPr bwMode="auto">
          <a:xfrm>
            <a:off x="3329740"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+$2,493</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95" name="Rectangle 30"/>
          <p:cNvSpPr>
            <a:spLocks noChangeArrowheads="1"/>
          </p:cNvSpPr>
          <p:nvPr/>
        </p:nvSpPr>
        <p:spPr bwMode="auto">
          <a:xfrm>
            <a:off x="4605587"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+$1,062</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96" name="Rectangle 30"/>
          <p:cNvSpPr>
            <a:spLocks noChangeArrowheads="1"/>
          </p:cNvSpPr>
          <p:nvPr/>
        </p:nvSpPr>
        <p:spPr bwMode="auto">
          <a:xfrm>
            <a:off x="5996740"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+$839</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 name="Rectangle 2"/>
          <p:cNvSpPr/>
          <p:nvPr/>
        </p:nvSpPr>
        <p:spPr>
          <a:xfrm>
            <a:off x="-13535" y="3862118"/>
            <a:ext cx="9157535" cy="12072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4" name="Picture 31" descr="http://2.bp.blogspot.com/-d4u6zBS209w/UzmLHMZqPfI/AAAAAAAAHGE/xLN3Y-VY9ec/s1600/821456_lar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3963" y="4142799"/>
            <a:ext cx="869228"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 name="Picture 33" descr="http://www.apkdad.com/wp-content/uploads/2012/12/Hay-Day-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0092" y="4119684"/>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 name="Picture 35" descr="http://3.bp.blogspot.com/-beTZ6cbEGkE/VYPNe5uJhHI/AAAAAAAACYk/02ccVPKGH5I/s1600/Screenshot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7493" y="4110766"/>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 name="Picture 41" descr="http://www.contestofchampionscheatss.com/wp-content/uploads/2015/09/Marvel-Contest-of-Champions-Hac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7462" y="4114195"/>
            <a:ext cx="867770" cy="7292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8" name="TextBox 107"/>
          <p:cNvSpPr txBox="1"/>
          <p:nvPr/>
        </p:nvSpPr>
        <p:spPr>
          <a:xfrm>
            <a:off x="5008521" y="4839366"/>
            <a:ext cx="865584"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Pet Rescue Saga</a:t>
            </a:r>
          </a:p>
        </p:txBody>
      </p:sp>
      <p:sp>
        <p:nvSpPr>
          <p:cNvPr id="109" name="Rectangle 30"/>
          <p:cNvSpPr>
            <a:spLocks noChangeArrowheads="1"/>
          </p:cNvSpPr>
          <p:nvPr/>
        </p:nvSpPr>
        <p:spPr bwMode="auto">
          <a:xfrm>
            <a:off x="-13540" y="4359438"/>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50" b="1" u="sng" dirty="0" err="1">
                <a:solidFill>
                  <a:srgbClr val="000000"/>
                </a:solidFill>
                <a:latin typeface="Trebuchet MS" pitchFamily="34" charset="0"/>
                <a:ea typeface="ＭＳ Ｐゴシック" pitchFamily="34" charset="-128"/>
                <a:cs typeface="Arial" charset="0"/>
              </a:rPr>
              <a:t>Avg</a:t>
            </a:r>
            <a:r>
              <a:rPr lang="en-US" altLang="en-US" sz="1050" b="1" u="sng" dirty="0">
                <a:solidFill>
                  <a:srgbClr val="000000"/>
                </a:solidFill>
                <a:latin typeface="Trebuchet MS" pitchFamily="34" charset="0"/>
                <a:ea typeface="ＭＳ Ｐゴシック" pitchFamily="34" charset="-128"/>
                <a:cs typeface="Arial" charset="0"/>
              </a:rPr>
              <a:t> </a:t>
            </a:r>
            <a:r>
              <a:rPr lang="en-US" altLang="en-US" sz="1050" b="1" u="sng" dirty="0" err="1">
                <a:solidFill>
                  <a:srgbClr val="000000"/>
                </a:solidFill>
                <a:latin typeface="Trebuchet MS" pitchFamily="34" charset="0"/>
                <a:ea typeface="ＭＳ Ｐゴシック" pitchFamily="34" charset="-128"/>
                <a:cs typeface="Arial" charset="0"/>
              </a:rPr>
              <a:t>Mnthly</a:t>
            </a:r>
            <a:r>
              <a:rPr lang="en-US" altLang="en-US" sz="1050" b="1" u="sng" dirty="0">
                <a:solidFill>
                  <a:srgbClr val="000000"/>
                </a:solidFill>
                <a:latin typeface="Trebuchet MS" pitchFamily="34" charset="0"/>
                <a:ea typeface="ＭＳ Ｐゴシック" pitchFamily="34" charset="-128"/>
                <a:cs typeface="Arial" charset="0"/>
              </a:rPr>
              <a:t> Unique Visitors (000):</a:t>
            </a:r>
            <a:endParaRPr lang="en-US" altLang="en-US" sz="1050" u="sng" dirty="0">
              <a:solidFill>
                <a:srgbClr val="000000"/>
              </a:solidFill>
              <a:latin typeface="Trebuchet MS" pitchFamily="34" charset="0"/>
              <a:ea typeface="ＭＳ Ｐゴシック" pitchFamily="34" charset="-128"/>
              <a:cs typeface="Arial" charset="0"/>
            </a:endParaRPr>
          </a:p>
        </p:txBody>
      </p:sp>
      <p:pic>
        <p:nvPicPr>
          <p:cNvPr id="72" name="Picture 71"/>
          <p:cNvPicPr>
            <a:picLocks noChangeAspect="1"/>
          </p:cNvPicPr>
          <p:nvPr/>
        </p:nvPicPr>
        <p:blipFill>
          <a:blip r:embed="rId11"/>
          <a:stretch>
            <a:fillRect/>
          </a:stretch>
        </p:blipFill>
        <p:spPr>
          <a:xfrm>
            <a:off x="7721484" y="4119684"/>
            <a:ext cx="873356" cy="729239"/>
          </a:xfrm>
          <a:prstGeom prst="roundRect">
            <a:avLst>
              <a:gd name="adj" fmla="val 16667"/>
            </a:avLst>
          </a:prstGeom>
          <a:ln w="28575">
            <a:solidFill>
              <a:schemeClr val="tx1"/>
            </a:solidFill>
          </a:ln>
        </p:spPr>
      </p:pic>
      <p:sp>
        <p:nvSpPr>
          <p:cNvPr id="98" name="Rectangle 30"/>
          <p:cNvSpPr>
            <a:spLocks noChangeArrowheads="1"/>
          </p:cNvSpPr>
          <p:nvPr/>
        </p:nvSpPr>
        <p:spPr bwMode="auto">
          <a:xfrm>
            <a:off x="7383227" y="48779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2,526</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99" name="Rectangle 30"/>
          <p:cNvSpPr>
            <a:spLocks noChangeArrowheads="1"/>
          </p:cNvSpPr>
          <p:nvPr/>
        </p:nvSpPr>
        <p:spPr bwMode="auto">
          <a:xfrm>
            <a:off x="7392752" y="52589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2,025</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100" name="Rectangle 54"/>
          <p:cNvSpPr>
            <a:spLocks noChangeArrowheads="1"/>
          </p:cNvSpPr>
          <p:nvPr/>
        </p:nvSpPr>
        <p:spPr bwMode="auto">
          <a:xfrm>
            <a:off x="7392752" y="563592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+25%</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101" name="Rectangle 30"/>
          <p:cNvSpPr>
            <a:spLocks noChangeArrowheads="1"/>
          </p:cNvSpPr>
          <p:nvPr/>
        </p:nvSpPr>
        <p:spPr bwMode="auto">
          <a:xfrm>
            <a:off x="7348362" y="610917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+$9,112</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90" name="TextBox 89"/>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14</a:t>
            </a:r>
          </a:p>
        </p:txBody>
      </p:sp>
    </p:spTree>
    <p:extLst>
      <p:ext uri="{BB962C8B-B14F-4D97-AF65-F5344CB8AC3E}">
        <p14:creationId xmlns:p14="http://schemas.microsoft.com/office/powerpoint/2010/main" val="244072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19" descr="http://www.hackscommunity.com/wp-content/uploads/2014/05/casino_scre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516" y="2266978"/>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2" name="Rectangle 9"/>
          <p:cNvSpPr>
            <a:spLocks noChangeArrowheads="1"/>
          </p:cNvSpPr>
          <p:nvPr/>
        </p:nvSpPr>
        <p:spPr bwMode="auto">
          <a:xfrm>
            <a:off x="233891" y="272253"/>
            <a:ext cx="765882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R="0" lvl="0" indent="0" fontAlgn="auto">
              <a:lnSpc>
                <a:spcPct val="100000"/>
              </a:lnSpc>
              <a:spcBef>
                <a:spcPts val="0"/>
              </a:spcBef>
              <a:spcAft>
                <a:spcPts val="0"/>
              </a:spcAft>
              <a:buClrTx/>
              <a:buSzTx/>
              <a:buFontTx/>
              <a:buNone/>
              <a:tabLst/>
              <a:defRPr/>
            </a:pPr>
            <a:r>
              <a:rPr lang="en-US" sz="2200" spc="-100" dirty="0">
                <a:solidFill>
                  <a:srgbClr val="3775A2"/>
                </a:solidFill>
                <a:latin typeface="Trebuchet MS"/>
                <a:ea typeface="+mj-ea"/>
                <a:cs typeface="Trebuchet MS"/>
              </a:rPr>
              <a:t>Deep Dives: Select Examples of “Games” Apps’ Demonstrated TV Spend / Traffic Correlation</a:t>
            </a:r>
          </a:p>
        </p:txBody>
      </p:sp>
      <p:sp>
        <p:nvSpPr>
          <p:cNvPr id="11" name="Rectangle 30"/>
          <p:cNvSpPr>
            <a:spLocks noChangeArrowheads="1"/>
          </p:cNvSpPr>
          <p:nvPr/>
        </p:nvSpPr>
        <p:spPr bwMode="auto">
          <a:xfrm>
            <a:off x="1752600" y="1764358"/>
            <a:ext cx="5562600" cy="374770"/>
          </a:xfrm>
          <a:prstGeom prst="rect">
            <a:avLst/>
          </a:prstGeom>
          <a:solidFill>
            <a:srgbClr val="00B05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8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“When On” / “When Off” Comparison</a:t>
            </a:r>
            <a:endParaRPr kumimoji="0" lang="en-US" altLang="en-US" sz="1800" b="0" i="1" u="sng"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12" name="Rectangle 30"/>
          <p:cNvSpPr>
            <a:spLocks noChangeArrowheads="1"/>
          </p:cNvSpPr>
          <p:nvPr/>
        </p:nvSpPr>
        <p:spPr bwMode="auto">
          <a:xfrm>
            <a:off x="-9526" y="2534880"/>
            <a:ext cx="2762239"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lang="en-US" altLang="en-US" sz="1050" b="1" u="sng" kern="0" dirty="0" err="1">
                <a:solidFill>
                  <a:srgbClr val="000000"/>
                </a:solidFill>
                <a:latin typeface="Trebuchet MS" pitchFamily="34" charset="0"/>
                <a:ea typeface="ＭＳ Ｐゴシック" pitchFamily="34" charset="-128"/>
                <a:cs typeface="Arial" charset="0"/>
              </a:rPr>
              <a:t>Avg</a:t>
            </a:r>
            <a:r>
              <a:rPr lang="en-US" altLang="en-US" sz="1050" b="1" u="sng" kern="0" dirty="0">
                <a:solidFill>
                  <a:srgbClr val="000000"/>
                </a:solidFill>
                <a:latin typeface="Trebuchet MS" pitchFamily="34" charset="0"/>
                <a:ea typeface="ＭＳ Ｐゴシック" pitchFamily="34" charset="-128"/>
                <a:cs typeface="Arial" charset="0"/>
              </a:rPr>
              <a:t> </a:t>
            </a:r>
            <a:r>
              <a:rPr lang="en-US" altLang="en-US" sz="1050" b="1" u="sng" kern="0" dirty="0" err="1">
                <a:solidFill>
                  <a:srgbClr val="000000"/>
                </a:solidFill>
                <a:latin typeface="Trebuchet MS" pitchFamily="34" charset="0"/>
                <a:ea typeface="ＭＳ Ｐゴシック" pitchFamily="34" charset="-128"/>
                <a:cs typeface="Arial" charset="0"/>
              </a:rPr>
              <a:t>Mnthly</a:t>
            </a:r>
            <a:r>
              <a:rPr lang="en-US" altLang="en-US" sz="1050" b="1" u="sng" kern="0" dirty="0">
                <a:solidFill>
                  <a:srgbClr val="000000"/>
                </a:solidFill>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Unique Visitors (000):</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30"/>
          <p:cNvSpPr>
            <a:spLocks noChangeArrowheads="1"/>
          </p:cNvSpPr>
          <p:nvPr/>
        </p:nvSpPr>
        <p:spPr bwMode="auto">
          <a:xfrm>
            <a:off x="0" y="4200068"/>
            <a:ext cx="3181351"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4" name="Rectangle 30"/>
          <p:cNvSpPr>
            <a:spLocks noChangeArrowheads="1"/>
          </p:cNvSpPr>
          <p:nvPr/>
        </p:nvSpPr>
        <p:spPr bwMode="auto">
          <a:xfrm>
            <a:off x="152400" y="30041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On”:</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5" name="Rectangle 30"/>
          <p:cNvSpPr>
            <a:spLocks noChangeArrowheads="1"/>
          </p:cNvSpPr>
          <p:nvPr/>
        </p:nvSpPr>
        <p:spPr bwMode="auto">
          <a:xfrm>
            <a:off x="142875" y="3385103"/>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Off”:</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158923" y="3762087"/>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8" name="Rectangle 30"/>
          <p:cNvSpPr>
            <a:spLocks noChangeArrowheads="1"/>
          </p:cNvSpPr>
          <p:nvPr/>
        </p:nvSpPr>
        <p:spPr bwMode="auto">
          <a:xfrm>
            <a:off x="2195098" y="308030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1,446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9" name="Rectangle 30"/>
          <p:cNvSpPr>
            <a:spLocks noChangeArrowheads="1"/>
          </p:cNvSpPr>
          <p:nvPr/>
        </p:nvSpPr>
        <p:spPr bwMode="auto">
          <a:xfrm>
            <a:off x="2204623" y="346130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693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0" name="Rectangle 30"/>
          <p:cNvSpPr>
            <a:spLocks noChangeArrowheads="1"/>
          </p:cNvSpPr>
          <p:nvPr/>
        </p:nvSpPr>
        <p:spPr bwMode="auto">
          <a:xfrm>
            <a:off x="2204623" y="383828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+109%</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4336290" y="308030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461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30"/>
          <p:cNvSpPr>
            <a:spLocks noChangeArrowheads="1"/>
          </p:cNvSpPr>
          <p:nvPr/>
        </p:nvSpPr>
        <p:spPr bwMode="auto">
          <a:xfrm>
            <a:off x="4345815" y="346130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286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6" name="Rectangle 42"/>
          <p:cNvSpPr>
            <a:spLocks noChangeArrowheads="1"/>
          </p:cNvSpPr>
          <p:nvPr/>
        </p:nvSpPr>
        <p:spPr bwMode="auto">
          <a:xfrm>
            <a:off x="4345815" y="383828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+61%</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5464957" y="3080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1,627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30"/>
          <p:cNvSpPr>
            <a:spLocks noChangeArrowheads="1"/>
          </p:cNvSpPr>
          <p:nvPr/>
        </p:nvSpPr>
        <p:spPr bwMode="auto">
          <a:xfrm>
            <a:off x="5474482" y="3461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1,001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2" name="Rectangle 48"/>
          <p:cNvSpPr>
            <a:spLocks noChangeArrowheads="1"/>
          </p:cNvSpPr>
          <p:nvPr/>
        </p:nvSpPr>
        <p:spPr bwMode="auto">
          <a:xfrm>
            <a:off x="5474482" y="383828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+63%</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42" name="Rectangle 41"/>
          <p:cNvSpPr/>
          <p:nvPr/>
        </p:nvSpPr>
        <p:spPr>
          <a:xfrm>
            <a:off x="381000" y="3798600"/>
            <a:ext cx="86106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prstClr val="white"/>
              </a:solidFill>
              <a:effectLst/>
              <a:uLnTx/>
              <a:uFillTx/>
            </a:endParaRPr>
          </a:p>
        </p:txBody>
      </p:sp>
      <p:sp>
        <p:nvSpPr>
          <p:cNvPr id="49" name="Rectangle 30"/>
          <p:cNvSpPr>
            <a:spLocks noChangeArrowheads="1"/>
          </p:cNvSpPr>
          <p:nvPr/>
        </p:nvSpPr>
        <p:spPr bwMode="auto">
          <a:xfrm>
            <a:off x="7595594" y="3080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624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7605119" y="3461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278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1" name="Rectangle 54"/>
          <p:cNvSpPr>
            <a:spLocks noChangeArrowheads="1"/>
          </p:cNvSpPr>
          <p:nvPr/>
        </p:nvSpPr>
        <p:spPr bwMode="auto">
          <a:xfrm>
            <a:off x="7593087" y="383828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+124%</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2204623" y="431153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+$1,070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4345815" y="431153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+$4,098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5426354" y="431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+$383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7544959" y="431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+$258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6492431" y="308431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347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4" name="Rectangle 83"/>
          <p:cNvSpPr>
            <a:spLocks noChangeArrowheads="1"/>
          </p:cNvSpPr>
          <p:nvPr/>
        </p:nvSpPr>
        <p:spPr bwMode="auto">
          <a:xfrm>
            <a:off x="6501956" y="346531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182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5" name="Rectangle 48"/>
          <p:cNvSpPr>
            <a:spLocks noChangeArrowheads="1"/>
          </p:cNvSpPr>
          <p:nvPr/>
        </p:nvSpPr>
        <p:spPr bwMode="auto">
          <a:xfrm>
            <a:off x="6501956" y="384229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+90%</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95" name="Rectangle 30"/>
          <p:cNvSpPr>
            <a:spLocks noChangeArrowheads="1"/>
          </p:cNvSpPr>
          <p:nvPr/>
        </p:nvSpPr>
        <p:spPr bwMode="auto">
          <a:xfrm>
            <a:off x="6453828" y="43155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+$344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pic>
        <p:nvPicPr>
          <p:cNvPr id="99" name="Picture 23" descr="http://puzzleanddragons.us/wp-content/themes/pazudora/images/logo-p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1" y="2258144"/>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2" name="Picture 49" descr="https://i.ytimg.com/vi/SDwBNz7bDWU/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57" b="13333"/>
          <a:stretch/>
        </p:blipFill>
        <p:spPr bwMode="auto">
          <a:xfrm>
            <a:off x="6825308" y="2286444"/>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9" name="Picture 67" descr="http://www.touchtapplay.com/wp-content/uploads/2015/09/dragonsoul-cheats-tip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914" y="2266615"/>
            <a:ext cx="867770" cy="72924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0" name="Picture 168" descr="http://www.gamezebo.com/wp-content/uploads/2015/08/walkingde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5221" y="2279841"/>
            <a:ext cx="867770" cy="72924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13" name="TextBox 112"/>
          <p:cNvSpPr txBox="1"/>
          <p:nvPr/>
        </p:nvSpPr>
        <p:spPr>
          <a:xfrm>
            <a:off x="0" y="6513084"/>
            <a:ext cx="8991600" cy="338554"/>
          </a:xfrm>
          <a:prstGeom prst="rect">
            <a:avLst/>
          </a:prstGeom>
          <a:noFill/>
        </p:spPr>
        <p:txBody>
          <a:bodyPr wrap="square">
            <a:spAutoFit/>
          </a:bodyPr>
          <a:lstStyle/>
          <a:p>
            <a:pPr eaLnBrk="0" fontAlgn="base" hangingPunct="0">
              <a:spcBef>
                <a:spcPct val="0"/>
              </a:spcBef>
              <a:spcAft>
                <a:spcPct val="0"/>
              </a:spcAft>
              <a:defRPr/>
            </a:pPr>
            <a:r>
              <a:rPr lang="en-US" sz="800" dirty="0">
                <a:solidFill>
                  <a:prstClr val="black"/>
                </a:solidFill>
                <a:latin typeface="Trebuchet MS" pitchFamily="34" charset="0"/>
                <a:ea typeface="ＭＳ Ｐゴシック" pitchFamily="34" charset="-128"/>
              </a:rPr>
              <a:t>Source: comScore, mobile </a:t>
            </a:r>
            <a:r>
              <a:rPr lang="en-US" sz="800" dirty="0" err="1">
                <a:solidFill>
                  <a:prstClr val="black"/>
                </a:solidFill>
                <a:latin typeface="Trebuchet MS" pitchFamily="34" charset="0"/>
                <a:ea typeface="ＭＳ Ｐゴシック" pitchFamily="34" charset="-128"/>
              </a:rPr>
              <a:t>metrix</a:t>
            </a:r>
            <a:r>
              <a:rPr lang="en-US" sz="800" dirty="0">
                <a:solidFill>
                  <a:prstClr val="black"/>
                </a:solidFill>
                <a:latin typeface="Trebuchet MS" pitchFamily="34" charset="0"/>
                <a:ea typeface="ＭＳ Ｐゴシック" pitchFamily="34" charset="-128"/>
              </a:rPr>
              <a:t> media trend </a:t>
            </a:r>
            <a:r>
              <a:rPr lang="en-US" sz="800" dirty="0">
                <a:latin typeface="Trebuchet MS" panose="020B0603020202020204" pitchFamily="34" charset="0"/>
              </a:rPr>
              <a:t>(application access only)</a:t>
            </a:r>
            <a:r>
              <a:rPr lang="en-US" sz="800" dirty="0">
                <a:solidFill>
                  <a:prstClr val="black"/>
                </a:solidFill>
                <a:latin typeface="Trebuchet MS" pitchFamily="34" charset="0"/>
                <a:ea typeface="ＭＳ Ｐゴシック" pitchFamily="34" charset="-128"/>
              </a:rPr>
              <a:t>; Total audience (P2+), Oct ‘14 – Dec ‘15.  Nielsen </a:t>
            </a:r>
            <a:r>
              <a:rPr lang="en-US" sz="800" dirty="0" err="1">
                <a:solidFill>
                  <a:prstClr val="black"/>
                </a:solidFill>
                <a:latin typeface="Trebuchet MS" pitchFamily="34" charset="0"/>
                <a:ea typeface="ＭＳ Ｐゴシック" pitchFamily="34" charset="-128"/>
              </a:rPr>
              <a:t>AdIntel</a:t>
            </a:r>
            <a:r>
              <a:rPr lang="en-US" sz="800" dirty="0">
                <a:solidFill>
                  <a:prstClr val="black"/>
                </a:solidFill>
                <a:latin typeface="Trebuchet MS" pitchFamily="34" charset="0"/>
                <a:ea typeface="ＭＳ Ｐゴシック" pitchFamily="34" charset="-128"/>
              </a:rPr>
              <a:t> </a:t>
            </a:r>
            <a:r>
              <a:rPr lang="en-US" sz="800" dirty="0">
                <a:latin typeface="Trebuchet MS" panose="020B0603020202020204" pitchFamily="34" charset="0"/>
              </a:rPr>
              <a:t>(web-based app game product category)</a:t>
            </a:r>
            <a:r>
              <a:rPr lang="en-US" sz="800" dirty="0">
                <a:solidFill>
                  <a:prstClr val="black"/>
                </a:solidFill>
                <a:latin typeface="Trebuchet MS" pitchFamily="34" charset="0"/>
                <a:ea typeface="ＭＳ Ｐゴシック" pitchFamily="34" charset="-128"/>
              </a:rPr>
              <a:t>, TV spend (cable TV, broadcast TV, Spanish language cable TV, Spanish language broadcast TV, syndication TV, spot TV) Oct ‘14-Dec ’15.</a:t>
            </a:r>
          </a:p>
        </p:txBody>
      </p:sp>
      <p:sp>
        <p:nvSpPr>
          <p:cNvPr id="36" name="Rectangle 30"/>
          <p:cNvSpPr>
            <a:spLocks noChangeArrowheads="1"/>
          </p:cNvSpPr>
          <p:nvPr/>
        </p:nvSpPr>
        <p:spPr bwMode="auto">
          <a:xfrm>
            <a:off x="3269054" y="3080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1,105</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3278579" y="346130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100</a:t>
            </a:r>
            <a:endParaRPr lang="en-US" altLang="en-US" sz="1400" dirty="0">
              <a:solidFill>
                <a:srgbClr val="000000"/>
              </a:solidFill>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3278579" y="383828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00B050"/>
                </a:solidFill>
                <a:latin typeface="Trebuchet MS" pitchFamily="34" charset="0"/>
                <a:ea typeface="ＭＳ Ｐゴシック" pitchFamily="34" charset="-128"/>
                <a:cs typeface="Arial" charset="0"/>
              </a:rPr>
              <a:t>+1,006%</a:t>
            </a:r>
            <a:endParaRPr lang="en-US" altLang="en-US" sz="1600" dirty="0">
              <a:solidFill>
                <a:srgbClr val="00B050"/>
              </a:solidFill>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3278579" y="431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a:solidFill>
                  <a:srgbClr val="000000"/>
                </a:solidFill>
                <a:latin typeface="Trebuchet MS" pitchFamily="34" charset="0"/>
                <a:ea typeface="ＭＳ Ｐゴシック" pitchFamily="34" charset="-128"/>
                <a:cs typeface="Arial" charset="0"/>
              </a:rPr>
              <a:t>+$2,345</a:t>
            </a:r>
            <a:endParaRPr lang="en-US" altLang="en-US" sz="1400" dirty="0">
              <a:solidFill>
                <a:srgbClr val="000000"/>
              </a:solidFill>
              <a:latin typeface="Trebuchet MS" pitchFamily="34" charset="0"/>
              <a:ea typeface="ＭＳ Ｐゴシック" pitchFamily="34" charset="-128"/>
              <a:cs typeface="Arial" charset="0"/>
            </a:endParaRPr>
          </a:p>
        </p:txBody>
      </p:sp>
      <p:pic>
        <p:nvPicPr>
          <p:cNvPr id="40" name="Picture 17" descr="http://ww1.prweb.com/prfiles/2014/10/24/12276331/gI_59714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1456" y="2255032"/>
            <a:ext cx="867770" cy="7292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41" name="TextBox 40"/>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15</a:t>
            </a:r>
          </a:p>
        </p:txBody>
      </p:sp>
      <p:sp>
        <p:nvSpPr>
          <p:cNvPr id="43" name="Oval Callout 42"/>
          <p:cNvSpPr/>
          <p:nvPr/>
        </p:nvSpPr>
        <p:spPr>
          <a:xfrm>
            <a:off x="4353020" y="4894763"/>
            <a:ext cx="1639407" cy="611269"/>
          </a:xfrm>
          <a:prstGeom prst="wedgeEllipseCallout">
            <a:avLst>
              <a:gd name="adj1" fmla="val -51343"/>
              <a:gd name="adj2" fmla="val -164761"/>
            </a:avLst>
          </a:prstGeom>
          <a:solidFill>
            <a:srgbClr val="EFEF9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Driven primarily by their 2015 </a:t>
            </a:r>
            <a:r>
              <a:rPr lang="en-US" sz="1000" b="1" dirty="0">
                <a:solidFill>
                  <a:schemeClr val="tx1"/>
                </a:solidFill>
              </a:rPr>
              <a:t>Super Bowl </a:t>
            </a:r>
            <a:r>
              <a:rPr lang="en-US" sz="1000" dirty="0">
                <a:solidFill>
                  <a:schemeClr val="tx1"/>
                </a:solidFill>
              </a:rPr>
              <a:t>TV</a:t>
            </a:r>
            <a:r>
              <a:rPr lang="en-US" sz="1000" b="1" dirty="0">
                <a:solidFill>
                  <a:schemeClr val="tx1"/>
                </a:solidFill>
              </a:rPr>
              <a:t> </a:t>
            </a:r>
            <a:r>
              <a:rPr lang="en-US" sz="1000" dirty="0">
                <a:solidFill>
                  <a:schemeClr val="tx1"/>
                </a:solidFill>
              </a:rPr>
              <a:t>ad</a:t>
            </a:r>
          </a:p>
        </p:txBody>
      </p:sp>
    </p:spTree>
    <p:extLst>
      <p:ext uri="{BB962C8B-B14F-4D97-AF65-F5344CB8AC3E}">
        <p14:creationId xmlns:p14="http://schemas.microsoft.com/office/powerpoint/2010/main" val="8625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395193"/>
            <a:ext cx="9144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Sources: TV spend</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based on Nielsen </a:t>
            </a:r>
            <a:r>
              <a:rPr kumimoji="0" lang="en-US" sz="800" b="0" i="0" u="none" strike="noStrike" kern="0" cap="none" spc="0" normalizeH="0" noProof="0" dirty="0" err="1">
                <a:ln>
                  <a:noFill/>
                </a:ln>
                <a:solidFill>
                  <a:sysClr val="windowText" lastClr="000000"/>
                </a:solidFill>
                <a:effectLst/>
                <a:uLnTx/>
                <a:uFillTx/>
                <a:latin typeface="Trebuchet MS" panose="020B0603020202020204" pitchFamily="34" charset="0"/>
              </a:rPr>
              <a:t>AdIntel</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(web-based app game product category), TV spend (cable TV, broadcast TV, Spanish language cable TV, Spanish language broadcast TV, syndication TV, spot TV).  Estimated monthly revenues based on VAB analysis of daily U.S. revenue estimates from </a:t>
            </a: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Think Gaming, iPhone only, April</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18</a:t>
            </a:r>
            <a:r>
              <a:rPr kumimoji="0" lang="en-US" sz="800" b="0" i="0" u="none" strike="noStrike" kern="0" cap="none" spc="0" normalizeH="0" baseline="30000" noProof="0" dirty="0">
                <a:ln>
                  <a:noFill/>
                </a:ln>
                <a:solidFill>
                  <a:sysClr val="windowText" lastClr="000000"/>
                </a:solidFill>
                <a:effectLst/>
                <a:uLnTx/>
                <a:uFillTx/>
                <a:latin typeface="Trebuchet MS" panose="020B0603020202020204" pitchFamily="34" charset="0"/>
              </a:rPr>
              <a:t>th</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2016 (monthly estimates based on a 30-day month)</a:t>
            </a: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  Gaming</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apps reflect those that had active TV spending towards the end of the October 2014 – December 2015 analysis time period.</a:t>
            </a: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  </a:t>
            </a:r>
          </a:p>
        </p:txBody>
      </p:sp>
      <p:sp>
        <p:nvSpPr>
          <p:cNvPr id="2" name="Title Placeholder 1"/>
          <p:cNvSpPr txBox="1">
            <a:spLocks/>
          </p:cNvSpPr>
          <p:nvPr/>
        </p:nvSpPr>
        <p:spPr>
          <a:xfrm>
            <a:off x="88686" y="104605"/>
            <a:ext cx="7808760"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100" normalizeH="0" baseline="0" noProof="0" dirty="0">
                <a:ln>
                  <a:noFill/>
                </a:ln>
                <a:solidFill>
                  <a:srgbClr val="3775A2"/>
                </a:solidFill>
                <a:effectLst/>
                <a:uLnTx/>
                <a:uFillTx/>
                <a:latin typeface="Trebuchet MS"/>
                <a:cs typeface="Trebuchet MS"/>
              </a:rPr>
              <a:t>Their TV Investments Have Been Quite Successful</a:t>
            </a:r>
            <a:r>
              <a:rPr kumimoji="0" lang="en-US" sz="2200" b="0" i="0" u="none" strike="noStrike" kern="1200" cap="none" spc="-100" normalizeH="0" noProof="0" dirty="0">
                <a:ln>
                  <a:noFill/>
                </a:ln>
                <a:solidFill>
                  <a:srgbClr val="3775A2"/>
                </a:solidFill>
                <a:effectLst/>
                <a:uLnTx/>
                <a:uFillTx/>
                <a:latin typeface="Trebuchet MS"/>
                <a:cs typeface="Trebuchet MS"/>
              </a:rPr>
              <a:t> As</a:t>
            </a:r>
            <a:r>
              <a:rPr kumimoji="0" lang="en-US" sz="2200" b="0" i="0" u="none" strike="noStrike" kern="1200" cap="none" spc="-100" normalizeH="0" baseline="0" noProof="0" dirty="0">
                <a:ln>
                  <a:noFill/>
                </a:ln>
                <a:solidFill>
                  <a:srgbClr val="3775A2"/>
                </a:solidFill>
                <a:effectLst/>
                <a:uLnTx/>
                <a:uFillTx/>
                <a:latin typeface="Trebuchet MS"/>
                <a:cs typeface="Trebuchet MS"/>
              </a:rPr>
              <a:t> Current Monthly</a:t>
            </a:r>
            <a:r>
              <a:rPr kumimoji="0" lang="en-US" sz="2200" b="0" i="0" u="none" strike="noStrike" kern="1200" cap="none" spc="-100" normalizeH="0" noProof="0" dirty="0">
                <a:ln>
                  <a:noFill/>
                </a:ln>
                <a:solidFill>
                  <a:srgbClr val="3775A2"/>
                </a:solidFill>
                <a:effectLst/>
                <a:uLnTx/>
                <a:uFillTx/>
                <a:latin typeface="Trebuchet MS"/>
                <a:cs typeface="Trebuchet MS"/>
              </a:rPr>
              <a:t> </a:t>
            </a:r>
            <a:r>
              <a:rPr kumimoji="0" lang="en-US" sz="2200" b="0" i="0" u="none" strike="noStrike" kern="1200" cap="none" spc="-100" normalizeH="0" baseline="0" noProof="0" dirty="0">
                <a:ln>
                  <a:noFill/>
                </a:ln>
                <a:solidFill>
                  <a:srgbClr val="3775A2"/>
                </a:solidFill>
                <a:effectLst/>
                <a:uLnTx/>
                <a:uFillTx/>
                <a:latin typeface="Trebuchet MS"/>
                <a:cs typeface="Trebuchet MS"/>
              </a:rPr>
              <a:t>Revenues Typically Far Outpace</a:t>
            </a:r>
            <a:r>
              <a:rPr lang="en-US" sz="2200" dirty="0">
                <a:latin typeface="Trebuchet MS"/>
                <a:cs typeface="Trebuchet MS"/>
              </a:rPr>
              <a:t> Their “When On” Spend</a:t>
            </a:r>
            <a:endParaRPr kumimoji="0" lang="en-US" sz="2200" b="0" i="1" u="sng" strike="noStrike" kern="1200" cap="none" spc="-100" normalizeH="0" baseline="0" noProof="0" dirty="0">
              <a:ln>
                <a:noFill/>
              </a:ln>
              <a:solidFill>
                <a:srgbClr val="3775A2"/>
              </a:solidFill>
              <a:effectLst/>
              <a:uLnTx/>
              <a:uFillTx/>
              <a:latin typeface="Trebuchet MS"/>
              <a:cs typeface="Trebuchet MS"/>
            </a:endParaRPr>
          </a:p>
        </p:txBody>
      </p:sp>
      <p:sp>
        <p:nvSpPr>
          <p:cNvPr id="11" name="Rounded Rectangle 10"/>
          <p:cNvSpPr/>
          <p:nvPr/>
        </p:nvSpPr>
        <p:spPr>
          <a:xfrm>
            <a:off x="0" y="1659073"/>
            <a:ext cx="9144000"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u="sng" kern="0" dirty="0">
                <a:solidFill>
                  <a:schemeClr val="tx1"/>
                </a:solidFill>
              </a:rPr>
              <a:t>Gaming Apps: </a:t>
            </a:r>
            <a:r>
              <a:rPr lang="en-US" sz="1600" b="1" u="sng" kern="0" dirty="0" err="1">
                <a:solidFill>
                  <a:schemeClr val="tx1"/>
                </a:solidFill>
              </a:rPr>
              <a:t>Avg</a:t>
            </a:r>
            <a:r>
              <a:rPr lang="en-US" sz="1600" b="1" u="sng" kern="0" dirty="0">
                <a:solidFill>
                  <a:schemeClr val="tx1"/>
                </a:solidFill>
              </a:rPr>
              <a:t> Month “When On” TV Spend Vs. Estimated Monthly U.S. Revenues</a:t>
            </a:r>
            <a:endParaRPr kumimoji="0" lang="en-US" sz="1600" b="1" i="0" u="sng" strike="noStrike" kern="0" cap="none" spc="0" normalizeH="0" baseline="0" noProof="0" dirty="0">
              <a:ln>
                <a:noFill/>
              </a:ln>
              <a:solidFill>
                <a:schemeClr val="tx1"/>
              </a:solidFill>
              <a:effectLst/>
              <a:uLnTx/>
              <a:uFillTx/>
            </a:endParaRPr>
          </a:p>
        </p:txBody>
      </p:sp>
      <p:graphicFrame>
        <p:nvGraphicFramePr>
          <p:cNvPr id="5" name="Chart 4"/>
          <p:cNvGraphicFramePr/>
          <p:nvPr>
            <p:extLst>
              <p:ext uri="{D42A27DB-BD31-4B8C-83A1-F6EECF244321}">
                <p14:modId xmlns:p14="http://schemas.microsoft.com/office/powerpoint/2010/main" val="248745101"/>
              </p:ext>
            </p:extLst>
          </p:nvPr>
        </p:nvGraphicFramePr>
        <p:xfrm>
          <a:off x="266241" y="2034019"/>
          <a:ext cx="8877759" cy="367431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0" y="5568150"/>
            <a:ext cx="9144000" cy="702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37" descr="http://clashofkings.alphagamestrategies.com/wp-content/uploads/2015/07/clash-of-kings-a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681" y="5645278"/>
            <a:ext cx="489733" cy="4115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 name="Picture 6" descr="http://scontent.cdninstagram.com/hphotos-xpa1/t51.2885-15/e15/10632292_640313482740091_1667627001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46" y="5664189"/>
            <a:ext cx="498708" cy="41909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46" y="5649235"/>
            <a:ext cx="513689" cy="43168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 name="Picture 41" descr="http://www.contestofchampionscheatss.com/wp-content/uploads/2015/09/Marvel-Contest-of-Champions-Ha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9493" y="5638664"/>
            <a:ext cx="513690" cy="4316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 name="Picture 19" descr="http://www.hackscommunity.com/wp-content/uploads/2014/05/casino_scree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63" y="5649235"/>
            <a:ext cx="513691" cy="4316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9" name="Picture 12" descr="https://i.ytimg.com/vi/jH-GzlDkfSE/hqdefaul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49" r="4217" b="7984"/>
          <a:stretch/>
        </p:blipFill>
        <p:spPr bwMode="auto">
          <a:xfrm>
            <a:off x="5245414" y="5636400"/>
            <a:ext cx="498540" cy="4189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0" name="Picture 33" descr="http://www.apkdad.com/wp-content/uploads/2012/12/Hay-Day-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981" y="5636400"/>
            <a:ext cx="498540" cy="4189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1" name="Picture 27" descr="http://m.img.brothersoft.com/win7_img/icon/fb/fb637bc7-a4f4-4ab6-a2cd-9eada51b77b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193" y="5637231"/>
            <a:ext cx="498541" cy="4189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2" name="Picture 168" descr="http://www.gamezebo.com/wp-content/uploads/2015/08/walkingdea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8568" y="5637231"/>
            <a:ext cx="510164" cy="42872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3" name="Picture 67" descr="http://www.touchtapplay.com/wp-content/uploads/2015/09/dragonsoul-cheats-tip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91512" y="5656425"/>
            <a:ext cx="498907" cy="41926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5" name="Picture 24"/>
          <p:cNvPicPr>
            <a:picLocks noChangeAspect="1"/>
          </p:cNvPicPr>
          <p:nvPr/>
        </p:nvPicPr>
        <p:blipFill>
          <a:blip r:embed="rId13"/>
          <a:stretch>
            <a:fillRect/>
          </a:stretch>
        </p:blipFill>
        <p:spPr>
          <a:xfrm>
            <a:off x="1306585" y="5655299"/>
            <a:ext cx="512565" cy="427984"/>
          </a:xfrm>
          <a:prstGeom prst="roundRect">
            <a:avLst>
              <a:gd name="adj" fmla="val 16667"/>
            </a:avLst>
          </a:prstGeom>
          <a:ln w="28575">
            <a:solidFill>
              <a:schemeClr val="tx1"/>
            </a:solidFill>
          </a:ln>
        </p:spPr>
      </p:pic>
      <p:sp>
        <p:nvSpPr>
          <p:cNvPr id="24" name="TextBox 23"/>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16</a:t>
            </a:r>
          </a:p>
        </p:txBody>
      </p:sp>
      <p:sp>
        <p:nvSpPr>
          <p:cNvPr id="26" name="TextBox 25"/>
          <p:cNvSpPr txBox="1"/>
          <p:nvPr/>
        </p:nvSpPr>
        <p:spPr>
          <a:xfrm>
            <a:off x="266241" y="1155900"/>
            <a:ext cx="8294736" cy="338554"/>
          </a:xfrm>
          <a:prstGeom prst="rect">
            <a:avLst/>
          </a:prstGeom>
          <a:noFill/>
        </p:spPr>
        <p:txBody>
          <a:bodyPr wrap="square" rtlCol="0">
            <a:spAutoFit/>
          </a:bodyPr>
          <a:lstStyle/>
          <a:p>
            <a:r>
              <a:rPr lang="en-US" sz="1600" dirty="0">
                <a:latin typeface="Trebuchet MS" panose="020B0603020202020204" pitchFamily="34" charset="0"/>
              </a:rPr>
              <a:t>Apps’ cumulative TV spend has also led to explosive, and sustained, revenue growth</a:t>
            </a:r>
          </a:p>
        </p:txBody>
      </p:sp>
    </p:spTree>
    <p:extLst>
      <p:ext uri="{BB962C8B-B14F-4D97-AF65-F5344CB8AC3E}">
        <p14:creationId xmlns:p14="http://schemas.microsoft.com/office/powerpoint/2010/main" val="228305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1261" y="272253"/>
            <a:ext cx="763145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This Success Is Confirmed</a:t>
            </a:r>
            <a:r>
              <a:rPr kumimoji="0" lang="en-US" sz="2200" b="0" i="0" u="none" strike="noStrike" kern="0" cap="none" spc="-100" normalizeH="0" noProof="0" dirty="0">
                <a:ln>
                  <a:noFill/>
                </a:ln>
                <a:solidFill>
                  <a:srgbClr val="3775A2"/>
                </a:solidFill>
                <a:effectLst/>
                <a:uLnTx/>
                <a:uFillTx/>
                <a:latin typeface="Trebuchet MS"/>
                <a:ea typeface="+mj-ea"/>
                <a:cs typeface="Trebuchet MS"/>
              </a:rPr>
              <a:t> By The Developers Who Directly Credit Their TV Spend For Growing Users And Increasing Revenue</a:t>
            </a:r>
            <a:endParaRPr kumimoji="0" lang="en-US" sz="2200" b="0" i="0" u="none" strike="noStrike" kern="0" cap="none" spc="-100" normalizeH="0" baseline="0" noProof="0" dirty="0">
              <a:ln>
                <a:noFill/>
              </a:ln>
              <a:solidFill>
                <a:srgbClr val="3775A2"/>
              </a:solidFill>
              <a:effectLst/>
              <a:uLnTx/>
              <a:uFillTx/>
              <a:latin typeface="Trebuchet MS"/>
              <a:ea typeface="+mj-ea"/>
              <a:cs typeface="Trebuchet MS"/>
            </a:endParaRPr>
          </a:p>
        </p:txBody>
      </p:sp>
      <p:pic>
        <p:nvPicPr>
          <p:cNvPr id="3" name="Picture 2"/>
          <p:cNvPicPr>
            <a:picLocks noChangeAspect="1"/>
          </p:cNvPicPr>
          <p:nvPr/>
        </p:nvPicPr>
        <p:blipFill rotWithShape="1">
          <a:blip r:embed="rId2"/>
          <a:srcRect l="20063" t="14698" r="25021" b="63226"/>
          <a:stretch/>
        </p:blipFill>
        <p:spPr>
          <a:xfrm>
            <a:off x="824800" y="1189744"/>
            <a:ext cx="3613211" cy="817058"/>
          </a:xfrm>
          <a:prstGeom prst="rect">
            <a:avLst/>
          </a:prstGeom>
          <a:ln>
            <a:solidFill>
              <a:schemeClr val="tx1"/>
            </a:solidFill>
          </a:ln>
        </p:spPr>
      </p:pic>
      <p:grpSp>
        <p:nvGrpSpPr>
          <p:cNvPr id="5" name="Group 4"/>
          <p:cNvGrpSpPr/>
          <p:nvPr/>
        </p:nvGrpSpPr>
        <p:grpSpPr>
          <a:xfrm>
            <a:off x="5228948" y="2133086"/>
            <a:ext cx="3409026" cy="949444"/>
            <a:chOff x="3994950" y="3703467"/>
            <a:chExt cx="5149050" cy="1330172"/>
          </a:xfrm>
        </p:grpSpPr>
        <p:pic>
          <p:nvPicPr>
            <p:cNvPr id="4" name="Picture 3"/>
            <p:cNvPicPr>
              <a:picLocks noChangeAspect="1"/>
            </p:cNvPicPr>
            <p:nvPr/>
          </p:nvPicPr>
          <p:blipFill rotWithShape="1">
            <a:blip r:embed="rId3"/>
            <a:srcRect l="23549" t="43714" r="23475" b="39236"/>
            <a:stretch/>
          </p:blipFill>
          <p:spPr>
            <a:xfrm>
              <a:off x="3994951" y="4101483"/>
              <a:ext cx="5149049" cy="932156"/>
            </a:xfrm>
            <a:prstGeom prst="rect">
              <a:avLst/>
            </a:prstGeom>
            <a:ln>
              <a:solidFill>
                <a:schemeClr val="tx1"/>
              </a:solidFill>
            </a:ln>
          </p:spPr>
        </p:pic>
        <p:pic>
          <p:nvPicPr>
            <p:cNvPr id="38" name="Picture 37"/>
            <p:cNvPicPr>
              <a:picLocks noChangeAspect="1"/>
            </p:cNvPicPr>
            <p:nvPr/>
          </p:nvPicPr>
          <p:blipFill rotWithShape="1">
            <a:blip r:embed="rId3"/>
            <a:srcRect l="23549" t="16921" r="23475" b="75799"/>
            <a:stretch/>
          </p:blipFill>
          <p:spPr>
            <a:xfrm>
              <a:off x="3994950" y="3703467"/>
              <a:ext cx="5149049" cy="398016"/>
            </a:xfrm>
            <a:prstGeom prst="rect">
              <a:avLst/>
            </a:prstGeom>
            <a:ln>
              <a:solidFill>
                <a:schemeClr val="tx1"/>
              </a:solidFill>
            </a:ln>
          </p:spPr>
        </p:pic>
      </p:grpSp>
      <p:grpSp>
        <p:nvGrpSpPr>
          <p:cNvPr id="7" name="Group 6"/>
          <p:cNvGrpSpPr/>
          <p:nvPr/>
        </p:nvGrpSpPr>
        <p:grpSpPr>
          <a:xfrm>
            <a:off x="2447780" y="3304132"/>
            <a:ext cx="4379148" cy="1644382"/>
            <a:chOff x="3444536" y="3034979"/>
            <a:chExt cx="5362114" cy="2007538"/>
          </a:xfrm>
        </p:grpSpPr>
        <p:pic>
          <p:nvPicPr>
            <p:cNvPr id="6" name="Picture 5"/>
            <p:cNvPicPr>
              <a:picLocks noChangeAspect="1"/>
            </p:cNvPicPr>
            <p:nvPr/>
          </p:nvPicPr>
          <p:blipFill rotWithShape="1">
            <a:blip r:embed="rId4"/>
            <a:srcRect l="23377" t="46878" r="24070" b="28063"/>
            <a:stretch/>
          </p:blipFill>
          <p:spPr>
            <a:xfrm>
              <a:off x="3444536" y="3604334"/>
              <a:ext cx="5362114" cy="1438183"/>
            </a:xfrm>
            <a:prstGeom prst="rect">
              <a:avLst/>
            </a:prstGeom>
            <a:ln>
              <a:solidFill>
                <a:schemeClr val="tx1"/>
              </a:solidFill>
            </a:ln>
          </p:spPr>
        </p:pic>
        <p:pic>
          <p:nvPicPr>
            <p:cNvPr id="41" name="Picture 40"/>
            <p:cNvPicPr>
              <a:picLocks noChangeAspect="1"/>
            </p:cNvPicPr>
            <p:nvPr/>
          </p:nvPicPr>
          <p:blipFill rotWithShape="1">
            <a:blip r:embed="rId4"/>
            <a:srcRect l="23377" t="24295" r="24070" b="66538"/>
            <a:stretch/>
          </p:blipFill>
          <p:spPr>
            <a:xfrm>
              <a:off x="3444536" y="3034979"/>
              <a:ext cx="5362114" cy="526151"/>
            </a:xfrm>
            <a:prstGeom prst="rect">
              <a:avLst/>
            </a:prstGeom>
            <a:ln>
              <a:solidFill>
                <a:schemeClr val="tx1"/>
              </a:solidFill>
            </a:ln>
          </p:spPr>
        </p:pic>
      </p:grpSp>
      <p:grpSp>
        <p:nvGrpSpPr>
          <p:cNvPr id="9" name="Group 8"/>
          <p:cNvGrpSpPr/>
          <p:nvPr/>
        </p:nvGrpSpPr>
        <p:grpSpPr>
          <a:xfrm>
            <a:off x="261261" y="5098903"/>
            <a:ext cx="3945812" cy="577340"/>
            <a:chOff x="233890" y="4176046"/>
            <a:chExt cx="5676524" cy="930395"/>
          </a:xfrm>
        </p:grpSpPr>
        <p:pic>
          <p:nvPicPr>
            <p:cNvPr id="8" name="Picture 7"/>
            <p:cNvPicPr>
              <a:picLocks noChangeAspect="1"/>
            </p:cNvPicPr>
            <p:nvPr/>
          </p:nvPicPr>
          <p:blipFill rotWithShape="1">
            <a:blip r:embed="rId5"/>
            <a:srcRect l="24450" t="30977" r="26258" b="58736"/>
            <a:stretch/>
          </p:blipFill>
          <p:spPr>
            <a:xfrm>
              <a:off x="233890" y="4440073"/>
              <a:ext cx="5676523" cy="666368"/>
            </a:xfrm>
            <a:prstGeom prst="rect">
              <a:avLst/>
            </a:prstGeom>
            <a:ln>
              <a:solidFill>
                <a:schemeClr val="tx1"/>
              </a:solidFill>
            </a:ln>
          </p:spPr>
        </p:pic>
        <p:pic>
          <p:nvPicPr>
            <p:cNvPr id="44" name="Picture 43"/>
            <p:cNvPicPr>
              <a:picLocks noChangeAspect="1"/>
            </p:cNvPicPr>
            <p:nvPr/>
          </p:nvPicPr>
          <p:blipFill rotWithShape="1">
            <a:blip r:embed="rId5"/>
            <a:srcRect l="24450" t="10239" r="26258" b="85434"/>
            <a:stretch/>
          </p:blipFill>
          <p:spPr>
            <a:xfrm>
              <a:off x="233891" y="4176046"/>
              <a:ext cx="5676523" cy="280275"/>
            </a:xfrm>
            <a:prstGeom prst="rect">
              <a:avLst/>
            </a:prstGeom>
            <a:ln>
              <a:solidFill>
                <a:schemeClr val="tx1"/>
              </a:solidFill>
            </a:ln>
          </p:spPr>
        </p:pic>
      </p:grpSp>
      <p:grpSp>
        <p:nvGrpSpPr>
          <p:cNvPr id="21" name="Group 20"/>
          <p:cNvGrpSpPr/>
          <p:nvPr/>
        </p:nvGrpSpPr>
        <p:grpSpPr>
          <a:xfrm>
            <a:off x="357807" y="2120003"/>
            <a:ext cx="3392748" cy="944771"/>
            <a:chOff x="5603286" y="1845745"/>
            <a:chExt cx="3701990" cy="1075299"/>
          </a:xfrm>
        </p:grpSpPr>
        <p:pic>
          <p:nvPicPr>
            <p:cNvPr id="17" name="Picture 16"/>
            <p:cNvPicPr>
              <a:picLocks noChangeAspect="1"/>
            </p:cNvPicPr>
            <p:nvPr/>
          </p:nvPicPr>
          <p:blipFill rotWithShape="1">
            <a:blip r:embed="rId6"/>
            <a:srcRect l="24647" t="10254" r="63947" b="78685"/>
            <a:stretch/>
          </p:blipFill>
          <p:spPr>
            <a:xfrm>
              <a:off x="5603286" y="1845745"/>
              <a:ext cx="1305020" cy="711834"/>
            </a:xfrm>
            <a:prstGeom prst="rect">
              <a:avLst/>
            </a:prstGeom>
            <a:ln>
              <a:solidFill>
                <a:schemeClr val="tx1"/>
              </a:solidFill>
            </a:ln>
          </p:spPr>
        </p:pic>
        <p:pic>
          <p:nvPicPr>
            <p:cNvPr id="48" name="Picture 47"/>
            <p:cNvPicPr>
              <a:picLocks noChangeAspect="1"/>
            </p:cNvPicPr>
            <p:nvPr/>
          </p:nvPicPr>
          <p:blipFill rotWithShape="1">
            <a:blip r:embed="rId6"/>
            <a:srcRect l="24647" t="34784" r="42997" b="59280"/>
            <a:stretch/>
          </p:blipFill>
          <p:spPr>
            <a:xfrm>
              <a:off x="5603287" y="2539013"/>
              <a:ext cx="3701989" cy="382031"/>
            </a:xfrm>
            <a:prstGeom prst="rect">
              <a:avLst/>
            </a:prstGeom>
            <a:ln>
              <a:solidFill>
                <a:schemeClr val="tx1"/>
              </a:solidFill>
            </a:ln>
          </p:spPr>
        </p:pic>
      </p:grpSp>
      <p:grpSp>
        <p:nvGrpSpPr>
          <p:cNvPr id="27" name="Group 26"/>
          <p:cNvGrpSpPr/>
          <p:nvPr/>
        </p:nvGrpSpPr>
        <p:grpSpPr>
          <a:xfrm>
            <a:off x="5060276" y="1158277"/>
            <a:ext cx="3160450" cy="817936"/>
            <a:chOff x="4953740" y="5210002"/>
            <a:chExt cx="3471169" cy="886903"/>
          </a:xfrm>
        </p:grpSpPr>
        <p:pic>
          <p:nvPicPr>
            <p:cNvPr id="23" name="Picture 22"/>
            <p:cNvPicPr>
              <a:picLocks noChangeAspect="1"/>
            </p:cNvPicPr>
            <p:nvPr/>
          </p:nvPicPr>
          <p:blipFill rotWithShape="1">
            <a:blip r:embed="rId7"/>
            <a:srcRect l="18002" t="32013" r="39730" b="53326"/>
            <a:stretch/>
          </p:blipFill>
          <p:spPr>
            <a:xfrm>
              <a:off x="4953740" y="5419646"/>
              <a:ext cx="3471169" cy="677259"/>
            </a:xfrm>
            <a:prstGeom prst="rect">
              <a:avLst/>
            </a:prstGeom>
            <a:ln>
              <a:solidFill>
                <a:schemeClr val="tx1"/>
              </a:solidFill>
            </a:ln>
          </p:spPr>
        </p:pic>
        <p:pic>
          <p:nvPicPr>
            <p:cNvPr id="52" name="Picture 51"/>
            <p:cNvPicPr>
              <a:picLocks noChangeAspect="1"/>
            </p:cNvPicPr>
            <p:nvPr/>
          </p:nvPicPr>
          <p:blipFill rotWithShape="1">
            <a:blip r:embed="rId7"/>
            <a:srcRect l="18002" t="13486" r="39730" b="82168"/>
            <a:stretch/>
          </p:blipFill>
          <p:spPr>
            <a:xfrm>
              <a:off x="4953740" y="5210002"/>
              <a:ext cx="3471169" cy="200766"/>
            </a:xfrm>
            <a:prstGeom prst="rect">
              <a:avLst/>
            </a:prstGeom>
            <a:ln>
              <a:solidFill>
                <a:schemeClr val="tx1"/>
              </a:solidFill>
            </a:ln>
          </p:spPr>
        </p:pic>
      </p:grpSp>
      <p:grpSp>
        <p:nvGrpSpPr>
          <p:cNvPr id="29" name="Group 28"/>
          <p:cNvGrpSpPr/>
          <p:nvPr/>
        </p:nvGrpSpPr>
        <p:grpSpPr>
          <a:xfrm>
            <a:off x="477463" y="5949303"/>
            <a:ext cx="3585841" cy="739263"/>
            <a:chOff x="3862525" y="854595"/>
            <a:chExt cx="3222595" cy="574450"/>
          </a:xfrm>
          <a:solidFill>
            <a:schemeClr val="bg1"/>
          </a:solidFill>
        </p:grpSpPr>
        <p:pic>
          <p:nvPicPr>
            <p:cNvPr id="28" name="Picture 27"/>
            <p:cNvPicPr>
              <a:picLocks noChangeAspect="1"/>
            </p:cNvPicPr>
            <p:nvPr/>
          </p:nvPicPr>
          <p:blipFill rotWithShape="1">
            <a:blip r:embed="rId8"/>
            <a:srcRect l="23298" t="20096" r="47846" b="72466"/>
            <a:stretch/>
          </p:blipFill>
          <p:spPr>
            <a:xfrm>
              <a:off x="3862525" y="854595"/>
              <a:ext cx="2722227" cy="394665"/>
            </a:xfrm>
            <a:prstGeom prst="rect">
              <a:avLst/>
            </a:prstGeom>
            <a:grpFill/>
            <a:ln>
              <a:solidFill>
                <a:schemeClr val="tx1"/>
              </a:solidFill>
            </a:ln>
          </p:spPr>
        </p:pic>
        <p:pic>
          <p:nvPicPr>
            <p:cNvPr id="55" name="Picture 54"/>
            <p:cNvPicPr>
              <a:picLocks noChangeAspect="1"/>
            </p:cNvPicPr>
            <p:nvPr/>
          </p:nvPicPr>
          <p:blipFill rotWithShape="1">
            <a:blip r:embed="rId8"/>
            <a:srcRect l="23298" t="45172" r="42542" b="51440"/>
            <a:stretch/>
          </p:blipFill>
          <p:spPr>
            <a:xfrm>
              <a:off x="3862525" y="1249260"/>
              <a:ext cx="3222595" cy="179785"/>
            </a:xfrm>
            <a:prstGeom prst="rect">
              <a:avLst/>
            </a:prstGeom>
            <a:grpFill/>
            <a:ln>
              <a:solidFill>
                <a:schemeClr val="tx1"/>
              </a:solidFill>
            </a:ln>
          </p:spPr>
        </p:pic>
      </p:grpSp>
      <p:pic>
        <p:nvPicPr>
          <p:cNvPr id="33" name="Picture 32"/>
          <p:cNvPicPr>
            <a:picLocks noChangeAspect="1"/>
          </p:cNvPicPr>
          <p:nvPr/>
        </p:nvPicPr>
        <p:blipFill rotWithShape="1">
          <a:blip r:embed="rId9"/>
          <a:srcRect l="20894" t="10534" r="42684" b="73832"/>
          <a:stretch/>
        </p:blipFill>
        <p:spPr>
          <a:xfrm>
            <a:off x="5424256" y="5181395"/>
            <a:ext cx="3320250" cy="801702"/>
          </a:xfrm>
          <a:prstGeom prst="rect">
            <a:avLst/>
          </a:prstGeom>
          <a:ln>
            <a:solidFill>
              <a:schemeClr val="tx1"/>
            </a:solidFill>
          </a:ln>
        </p:spPr>
      </p:pic>
      <p:pic>
        <p:nvPicPr>
          <p:cNvPr id="58" name="Picture 17" descr="http://ww1.prweb.com/prfiles/2014/10/24/12276331/gI_59714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67720" y="4546577"/>
            <a:ext cx="588901" cy="49488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9" name="Picture 58"/>
          <p:cNvPicPr>
            <a:picLocks noChangeAspect="1"/>
          </p:cNvPicPr>
          <p:nvPr/>
        </p:nvPicPr>
        <p:blipFill>
          <a:blip r:embed="rId11"/>
          <a:stretch>
            <a:fillRect/>
          </a:stretch>
        </p:blipFill>
        <p:spPr>
          <a:xfrm>
            <a:off x="8488223" y="5787994"/>
            <a:ext cx="512565" cy="427984"/>
          </a:xfrm>
          <a:prstGeom prst="roundRect">
            <a:avLst>
              <a:gd name="adj" fmla="val 16667"/>
            </a:avLst>
          </a:prstGeom>
          <a:ln w="28575">
            <a:solidFill>
              <a:schemeClr val="tx1"/>
            </a:solidFill>
          </a:ln>
        </p:spPr>
      </p:pic>
      <p:pic>
        <p:nvPicPr>
          <p:cNvPr id="60" name="Picture 19" descr="http://www.hackscommunity.com/wp-content/uploads/2014/05/casino_screen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84882" y="5535800"/>
            <a:ext cx="513691" cy="4316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4" name="Picture 37" descr="http://clashofkings.alphagamestrategies.com/wp-content/uploads/2015/07/clash-of-kings-ap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7621" y="1959478"/>
            <a:ext cx="489733" cy="4115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5" name="Picture 6" descr="http://scontent.cdninstagram.com/hphotos-xpa1/t51.2885-15/e15/10632292_640313482740091_1667627001_n.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8619" y="2872983"/>
            <a:ext cx="498708" cy="41909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7" name="Picture 23" descr="http://puzzleanddragons.us/wp-content/themes/pazudora/images/logo-pd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00689" y="1813546"/>
            <a:ext cx="514168" cy="43208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36" name="Group 35"/>
          <p:cNvGrpSpPr/>
          <p:nvPr/>
        </p:nvGrpSpPr>
        <p:grpSpPr>
          <a:xfrm>
            <a:off x="4637354" y="6123027"/>
            <a:ext cx="3562677" cy="558184"/>
            <a:chOff x="4637354" y="6123027"/>
            <a:chExt cx="3562677" cy="558184"/>
          </a:xfrm>
        </p:grpSpPr>
        <p:pic>
          <p:nvPicPr>
            <p:cNvPr id="34" name="Picture 33"/>
            <p:cNvPicPr>
              <a:picLocks noChangeAspect="1"/>
            </p:cNvPicPr>
            <p:nvPr/>
          </p:nvPicPr>
          <p:blipFill rotWithShape="1">
            <a:blip r:embed="rId16"/>
            <a:srcRect l="16981" t="37444" r="32497" b="51968"/>
            <a:stretch/>
          </p:blipFill>
          <p:spPr>
            <a:xfrm>
              <a:off x="4637354" y="6270183"/>
              <a:ext cx="3562677" cy="411028"/>
            </a:xfrm>
            <a:prstGeom prst="rect">
              <a:avLst/>
            </a:prstGeom>
            <a:ln>
              <a:solidFill>
                <a:schemeClr val="tx1"/>
              </a:solidFill>
            </a:ln>
          </p:spPr>
        </p:pic>
        <p:pic>
          <p:nvPicPr>
            <p:cNvPr id="68" name="Picture 67"/>
            <p:cNvPicPr>
              <a:picLocks noChangeAspect="1"/>
            </p:cNvPicPr>
            <p:nvPr/>
          </p:nvPicPr>
          <p:blipFill rotWithShape="1">
            <a:blip r:embed="rId16"/>
            <a:srcRect l="15630" t="13337" r="32497" b="82878"/>
            <a:stretch/>
          </p:blipFill>
          <p:spPr>
            <a:xfrm>
              <a:off x="4637355" y="6123027"/>
              <a:ext cx="3562676" cy="146930"/>
            </a:xfrm>
            <a:prstGeom prst="rect">
              <a:avLst/>
            </a:prstGeom>
            <a:ln>
              <a:solidFill>
                <a:schemeClr val="tx1"/>
              </a:solidFill>
            </a:ln>
          </p:spPr>
        </p:pic>
      </p:grpSp>
      <p:sp>
        <p:nvSpPr>
          <p:cNvPr id="32" name="TextBox 31"/>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17</a:t>
            </a:r>
          </a:p>
        </p:txBody>
      </p:sp>
    </p:spTree>
    <p:extLst>
      <p:ext uri="{BB962C8B-B14F-4D97-AF65-F5344CB8AC3E}">
        <p14:creationId xmlns:p14="http://schemas.microsoft.com/office/powerpoint/2010/main" val="119954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0172" y="209785"/>
            <a:ext cx="771544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100" normalizeH="0" baseline="0" noProof="0" dirty="0">
                <a:ln>
                  <a:noFill/>
                </a:ln>
                <a:solidFill>
                  <a:srgbClr val="3775A2"/>
                </a:solidFill>
                <a:effectLst/>
                <a:uLnTx/>
                <a:uFillTx/>
                <a:latin typeface="Trebuchet MS"/>
                <a:ea typeface="+mj-ea"/>
                <a:cs typeface="Trebuchet MS"/>
              </a:rPr>
              <a:t>Our “Services” Segment Findings: </a:t>
            </a:r>
            <a:r>
              <a:rPr kumimoji="0" lang="en-US" altLang="en-US" sz="2200" b="0" i="1" u="none" strike="noStrike" kern="0" cap="none" spc="-100" normalizeH="0" baseline="0" noProof="0" dirty="0">
                <a:ln>
                  <a:noFill/>
                </a:ln>
                <a:solidFill>
                  <a:srgbClr val="3775A2"/>
                </a:solidFill>
                <a:effectLst/>
                <a:uLnTx/>
                <a:uFillTx/>
                <a:latin typeface="Trebuchet MS"/>
                <a:ea typeface="+mj-ea"/>
                <a:cs typeface="Trebuchet MS"/>
              </a:rPr>
              <a:t>78% Correlation Among 23</a:t>
            </a:r>
            <a:r>
              <a:rPr kumimoji="0" lang="en-US" altLang="en-US" sz="2200" b="0" i="1" u="none" strike="noStrike" kern="0" cap="none" spc="-100" normalizeH="0" noProof="0" dirty="0">
                <a:ln>
                  <a:noFill/>
                </a:ln>
                <a:solidFill>
                  <a:srgbClr val="3775A2"/>
                </a:solidFill>
                <a:effectLst/>
                <a:uLnTx/>
                <a:uFillTx/>
                <a:latin typeface="Trebuchet MS"/>
                <a:ea typeface="+mj-ea"/>
                <a:cs typeface="Trebuchet MS"/>
              </a:rPr>
              <a:t> </a:t>
            </a:r>
            <a:r>
              <a:rPr kumimoji="0" lang="en-US" altLang="en-US" sz="2200" b="0" i="1" u="none" strike="noStrike" kern="0" cap="none" spc="-100" normalizeH="0" baseline="0" noProof="0" dirty="0">
                <a:ln>
                  <a:noFill/>
                </a:ln>
                <a:solidFill>
                  <a:srgbClr val="3775A2"/>
                </a:solidFill>
                <a:effectLst/>
                <a:uLnTx/>
                <a:uFillTx/>
                <a:latin typeface="Trebuchet MS"/>
                <a:ea typeface="+mj-ea"/>
                <a:cs typeface="Trebuchet MS"/>
              </a:rPr>
              <a:t>Apps</a:t>
            </a:r>
          </a:p>
        </p:txBody>
      </p:sp>
      <p:pic>
        <p:nvPicPr>
          <p:cNvPr id="5"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504" y="2679176"/>
            <a:ext cx="693599" cy="53450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 name="Picture 106" descr="https://lh6.ggpht.com/kgYj9Wq2x7MVYa-LIh6wJPMgnIhTDuf8kEHPdcRhgbUPiceFl7nIQ3JC-nSyHZAzPrs=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03" y="4814507"/>
            <a:ext cx="777735" cy="67266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37" name="TextBox 36"/>
          <p:cNvSpPr txBox="1"/>
          <p:nvPr/>
        </p:nvSpPr>
        <p:spPr>
          <a:xfrm>
            <a:off x="358166" y="5461271"/>
            <a:ext cx="686371" cy="1860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Trebuchet MS" panose="020B0603020202020204" pitchFamily="34" charset="0"/>
              </a:rPr>
              <a:t>Progressive</a:t>
            </a:r>
          </a:p>
        </p:txBody>
      </p:sp>
      <p:pic>
        <p:nvPicPr>
          <p:cNvPr id="15" name="Picture 113" descr="http://d24n56so2u1gt2.cloudfront.net/assets/media/project-wallapop.257cff9176e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624" t="11259" r="33592" b="9108"/>
          <a:stretch/>
        </p:blipFill>
        <p:spPr bwMode="auto">
          <a:xfrm>
            <a:off x="4937161" y="2717028"/>
            <a:ext cx="588847" cy="50928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0" name="Picture 123" descr="http://appbalo.com/wp-content/uploads/2014/08/Gyft---Mobile-Gift-Card-Wall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333" y="2716100"/>
            <a:ext cx="588846" cy="50929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3" name="Picture 180" descr="https://d1iiooxwdowqwr.cloudfront.net/pub/appsubmissions/20150427164528_PlayKids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6554" y="2697007"/>
            <a:ext cx="660872" cy="48788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87" name="TextBox 86"/>
          <p:cNvSpPr txBox="1"/>
          <p:nvPr/>
        </p:nvSpPr>
        <p:spPr>
          <a:xfrm>
            <a:off x="412593" y="894835"/>
            <a:ext cx="837456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18 of the 23 Mobile “Services” Apps (78%)</a:t>
            </a:r>
            <a:r>
              <a:rPr kumimoji="0" lang="en-US" altLang="en-US" sz="1600" b="1" i="1" u="none" strike="noStrike" kern="0" cap="none" spc="0" normalizeH="0" baseline="0" noProof="0" dirty="0">
                <a:ln>
                  <a:noFill/>
                </a:ln>
                <a:solidFill>
                  <a:srgbClr val="000000"/>
                </a:solidFill>
                <a:effectLst/>
                <a:uLnTx/>
                <a:uFillTx/>
                <a:latin typeface="Trebuchet MS" panose="020B0603020202020204" pitchFamily="34" charset="0"/>
              </a:rPr>
              <a:t> </a:t>
            </a:r>
            <a:r>
              <a:rPr kumimoji="0" lang="en-US" altLang="en-US" sz="1600" b="1" i="0" u="none" strike="noStrike" kern="0" cap="none" spc="0" normalizeH="0" baseline="0" noProof="0" dirty="0">
                <a:ln>
                  <a:noFill/>
                </a:ln>
                <a:solidFill>
                  <a:srgbClr val="000000"/>
                </a:solidFill>
                <a:effectLst/>
                <a:uLnTx/>
                <a:uFillTx/>
                <a:latin typeface="Trebuchet MS" panose="020B0603020202020204" pitchFamily="34" charset="0"/>
              </a:rPr>
              <a:t>Analyzed Exhibited a Direct Correlation Between TV Spend &amp; App Traffic</a:t>
            </a:r>
          </a:p>
        </p:txBody>
      </p:sp>
      <p:sp>
        <p:nvSpPr>
          <p:cNvPr id="88" name="Rounded Rectangle 87"/>
          <p:cNvSpPr/>
          <p:nvPr/>
        </p:nvSpPr>
        <p:spPr>
          <a:xfrm>
            <a:off x="1" y="1428635"/>
            <a:ext cx="5167076"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chemeClr val="tx1"/>
                </a:solidFill>
                <a:effectLst/>
                <a:uLnTx/>
                <a:uFillTx/>
              </a:rPr>
              <a:t>18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chemeClr val="tx1"/>
                </a:solidFill>
                <a:effectLst/>
                <a:uLnTx/>
                <a:uFillTx/>
              </a:rPr>
              <a:t>“TV Off”  Months Led To      In Monthly Unique Visitors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chemeClr val="tx1"/>
                </a:solidFill>
                <a:effectLst/>
                <a:uLnTx/>
                <a:uFillTx/>
              </a:rPr>
              <a:t>“TV On” Months Led To      In Monthly Unique Visitors</a:t>
            </a:r>
          </a:p>
        </p:txBody>
      </p:sp>
      <p:sp>
        <p:nvSpPr>
          <p:cNvPr id="89" name="Rounded Rectangle 88"/>
          <p:cNvSpPr/>
          <p:nvPr/>
        </p:nvSpPr>
        <p:spPr>
          <a:xfrm>
            <a:off x="4948604" y="1424919"/>
            <a:ext cx="4195737"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chemeClr val="tx1"/>
                </a:solidFill>
                <a:effectLst/>
                <a:uLnTx/>
                <a:uFillTx/>
              </a:rPr>
              <a:t>5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sng" strike="noStrike" kern="0" cap="none" spc="0" normalizeH="0" baseline="0" noProof="0" dirty="0">
                <a:ln>
                  <a:noFill/>
                </a:ln>
                <a:solidFill>
                  <a:schemeClr val="tx1"/>
                </a:solidFill>
                <a:effectLst/>
                <a:uLnTx/>
                <a:uFillTx/>
              </a:rPr>
              <a:t>No correlation</a:t>
            </a:r>
            <a:r>
              <a:rPr kumimoji="0" lang="en-US" sz="1400" b="0" i="0" u="sng" strike="noStrike" kern="0" cap="none" spc="0" normalizeH="0" baseline="0" noProof="0" dirty="0">
                <a:ln>
                  <a:noFill/>
                </a:ln>
                <a:solidFill>
                  <a:schemeClr val="tx1"/>
                </a:solidFill>
                <a:effectLst/>
                <a:uLnTx/>
                <a:uFillTx/>
              </a:rPr>
              <a:t> between “TV Off” &amp; “TV On” Months Vs. Monthly Unique Visitors</a:t>
            </a:r>
          </a:p>
        </p:txBody>
      </p:sp>
      <p:sp>
        <p:nvSpPr>
          <p:cNvPr id="90" name="Down Arrow 89"/>
          <p:cNvSpPr/>
          <p:nvPr/>
        </p:nvSpPr>
        <p:spPr>
          <a:xfrm>
            <a:off x="2400181" y="1787096"/>
            <a:ext cx="145971" cy="2160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Down Arrow 90"/>
          <p:cNvSpPr/>
          <p:nvPr/>
        </p:nvSpPr>
        <p:spPr>
          <a:xfrm rot="10800000">
            <a:off x="2383771" y="2023494"/>
            <a:ext cx="136471" cy="216051"/>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a:off x="210469" y="2478168"/>
            <a:ext cx="4270918" cy="391407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p:nvPr/>
        </p:nvSpPr>
        <p:spPr>
          <a:xfrm>
            <a:off x="4678837" y="2472073"/>
            <a:ext cx="4270918" cy="101463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95" name="Picture 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692" y="4080452"/>
            <a:ext cx="790663" cy="60931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0" name="Picture 102" descr="http://a4.mzstatic.com/us/r1000/036/Purple/60/4e/61/mzi.ejzyur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9204" y="4821032"/>
            <a:ext cx="790660" cy="60930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0" name="Picture 100" descr="http://pocketfullofapps.com/wp-content/uploads/2013/03/GEIC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4877" y="2697006"/>
            <a:ext cx="562284" cy="49129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11" name="TextBox 110"/>
          <p:cNvSpPr txBox="1"/>
          <p:nvPr/>
        </p:nvSpPr>
        <p:spPr>
          <a:xfrm>
            <a:off x="8215999" y="3197421"/>
            <a:ext cx="571162"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Geico</a:t>
            </a:r>
          </a:p>
        </p:txBody>
      </p:sp>
      <p:pic>
        <p:nvPicPr>
          <p:cNvPr id="106" name="Picture 111" descr="http://www.realtor.org/sites/default/files/images/icons/app-buttons/realtorcom-real-estat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1784" y="4826539"/>
            <a:ext cx="670101" cy="60930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7" name="TextBox 106"/>
          <p:cNvSpPr txBox="1"/>
          <p:nvPr/>
        </p:nvSpPr>
        <p:spPr>
          <a:xfrm>
            <a:off x="3370143" y="5425777"/>
            <a:ext cx="897956"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Realtor.com</a:t>
            </a:r>
          </a:p>
        </p:txBody>
      </p:sp>
      <p:pic>
        <p:nvPicPr>
          <p:cNvPr id="114" name="Picture 117" descr="https://lh3.googleusercontent.com/VnJY-ZjSBbdJfDVdl2HoLZIIKSp9PGvXaDq7qoSlZZf4Y_Pn141b0TPsPlg_xdTbkSg=w3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85039" y="2575585"/>
            <a:ext cx="705943" cy="60930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6" name="Picture 125" descr="http://pisces.bbystatic.com/image2/BestBuy_US/en_US/images/abn/2014/mob/pm/cat/bestbuy-mobile-icon.jpg;canvasHeight=138;canvasWidth=1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8729" y="2585643"/>
            <a:ext cx="790658" cy="60930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117" name="Group 116"/>
          <p:cNvGrpSpPr/>
          <p:nvPr/>
        </p:nvGrpSpPr>
        <p:grpSpPr>
          <a:xfrm>
            <a:off x="3534248" y="3301386"/>
            <a:ext cx="605955" cy="800242"/>
            <a:chOff x="3570440" y="3393850"/>
            <a:chExt cx="828434" cy="838473"/>
          </a:xfrm>
        </p:grpSpPr>
        <p:pic>
          <p:nvPicPr>
            <p:cNvPr id="123" name="Picture 119" descr="https://lh5.ggpht.com/7l23-jZ3VGONR2KjGbfI9ukp1bG9VbLuDb8pHZAGecWCiLq_nvuj3sX9ymTUxqtqW14=w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0441" y="3393850"/>
              <a:ext cx="828433" cy="63841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24" name="TextBox 123"/>
            <p:cNvSpPr txBox="1"/>
            <p:nvPr/>
          </p:nvSpPr>
          <p:spPr>
            <a:xfrm>
              <a:off x="3570440" y="4032268"/>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Wal-Mart</a:t>
              </a:r>
            </a:p>
          </p:txBody>
        </p:sp>
      </p:grpSp>
      <p:grpSp>
        <p:nvGrpSpPr>
          <p:cNvPr id="118" name="Group 117"/>
          <p:cNvGrpSpPr/>
          <p:nvPr/>
        </p:nvGrpSpPr>
        <p:grpSpPr>
          <a:xfrm>
            <a:off x="2602434" y="3270251"/>
            <a:ext cx="605955" cy="800242"/>
            <a:chOff x="652661" y="4432766"/>
            <a:chExt cx="828433" cy="838473"/>
          </a:xfrm>
        </p:grpSpPr>
        <p:pic>
          <p:nvPicPr>
            <p:cNvPr id="121" name="Picture 121" descr="https://5milesapp.com/images/5miles_facebook_x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663" y="4432766"/>
              <a:ext cx="828431" cy="65285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22" name="TextBox 121"/>
            <p:cNvSpPr txBox="1"/>
            <p:nvPr/>
          </p:nvSpPr>
          <p:spPr>
            <a:xfrm>
              <a:off x="652661" y="5071184"/>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5Miles</a:t>
              </a:r>
            </a:p>
          </p:txBody>
        </p:sp>
      </p:grpSp>
      <p:pic>
        <p:nvPicPr>
          <p:cNvPr id="126" name="Picture 127" descr="https://www.olset.com/ux/static/images/logos/expedia_blue.1b3bcaf7449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690" y="2572578"/>
            <a:ext cx="790663" cy="60930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7" name="Picture 129" descr="http://www.logospike.com/wp-content/uploads/2015/05/Uber_Logo_0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44567" y="2562538"/>
            <a:ext cx="790662" cy="60930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128" name="Group 127"/>
          <p:cNvGrpSpPr/>
          <p:nvPr/>
        </p:nvGrpSpPr>
        <p:grpSpPr>
          <a:xfrm>
            <a:off x="314940" y="3301386"/>
            <a:ext cx="760405" cy="777639"/>
            <a:chOff x="501589" y="5317196"/>
            <a:chExt cx="828433" cy="814790"/>
          </a:xfrm>
        </p:grpSpPr>
        <p:pic>
          <p:nvPicPr>
            <p:cNvPr id="134" name="Picture 131" descr="http://urbanpixel.me/wp-content/uploads/2014/07/mzl.nypegbv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5972" y="5317196"/>
              <a:ext cx="739668" cy="61158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35" name="TextBox 134"/>
            <p:cNvSpPr txBox="1"/>
            <p:nvPr/>
          </p:nvSpPr>
          <p:spPr>
            <a:xfrm>
              <a:off x="501589" y="5931931"/>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Orbitz</a:t>
              </a:r>
            </a:p>
          </p:txBody>
        </p:sp>
      </p:grpSp>
      <p:grpSp>
        <p:nvGrpSpPr>
          <p:cNvPr id="129" name="Group 128"/>
          <p:cNvGrpSpPr/>
          <p:nvPr/>
        </p:nvGrpSpPr>
        <p:grpSpPr>
          <a:xfrm>
            <a:off x="1426950" y="3264560"/>
            <a:ext cx="745896" cy="777639"/>
            <a:chOff x="1452028" y="5317196"/>
            <a:chExt cx="828433" cy="814790"/>
          </a:xfrm>
        </p:grpSpPr>
        <p:pic>
          <p:nvPicPr>
            <p:cNvPr id="132" name="Picture 1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4050" y="5317196"/>
              <a:ext cx="796411" cy="61158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33" name="TextBox 132"/>
            <p:cNvSpPr txBox="1"/>
            <p:nvPr/>
          </p:nvSpPr>
          <p:spPr>
            <a:xfrm>
              <a:off x="1452028" y="5931931"/>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Hotels.com</a:t>
              </a:r>
            </a:p>
          </p:txBody>
        </p:sp>
      </p:grpSp>
      <p:pic>
        <p:nvPicPr>
          <p:cNvPr id="137" name="Picture 176" descr="http://the-gadgeteer.com/wp-content/uploads/2015/03/TIDAL-logo-600x244.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6815" y="4104632"/>
            <a:ext cx="789991" cy="5837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2" name="Picture 178" descr="https://support.apple.com/library/content/dam/edam/applecare/images/en_US/applemusic/apple-music-app-ic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74973" y="4043546"/>
            <a:ext cx="670101" cy="58370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43" name="TextBox 142"/>
          <p:cNvSpPr txBox="1"/>
          <p:nvPr/>
        </p:nvSpPr>
        <p:spPr>
          <a:xfrm>
            <a:off x="1366244" y="4642564"/>
            <a:ext cx="84220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Apple Music</a:t>
            </a:r>
          </a:p>
        </p:txBody>
      </p:sp>
      <p:pic>
        <p:nvPicPr>
          <p:cNvPr id="168" name="Picture 138" descr="https://lh3.ggpht.com/lSLM0xhCA1RZOwaQcjhlwmsvaIQYaP3c5qbDKCgLALhydrgExnaSKZdGa8S3YtRuVA=w30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73166" y="4783596"/>
            <a:ext cx="789657" cy="6433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9" name="Picture 140" descr="http://asiatechhub.com/wp-content/uploads/2014/04/Line-app-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433642" y="4105900"/>
            <a:ext cx="770958" cy="62744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0" name="Picture 142" descr="http://huppiemama.com/wp-content/uploads/2012/11/free-prints.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08" t="25181" r="83256" b="45065"/>
          <a:stretch/>
        </p:blipFill>
        <p:spPr bwMode="auto">
          <a:xfrm>
            <a:off x="1414918" y="5548119"/>
            <a:ext cx="772914" cy="60424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1" name="Picture 144" descr="https://lh5.ggpht.com/zE3qQOdcGkPyS4ZjozYckKDR3qx9Hiq7Y4L9ISG-eRQbkXHtoHxz3aOWEPyxc0r3so4=w30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04797" y="5548118"/>
            <a:ext cx="703592" cy="67233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72" name="TextBox 171"/>
          <p:cNvSpPr txBox="1"/>
          <p:nvPr/>
        </p:nvSpPr>
        <p:spPr>
          <a:xfrm>
            <a:off x="1335050" y="6156798"/>
            <a:ext cx="897956" cy="200055"/>
          </a:xfrm>
          <a:prstGeom prst="rect">
            <a:avLst/>
          </a:prstGeom>
          <a:noFill/>
        </p:spPr>
        <p:txBody>
          <a:bodyPr wrap="square" rtlCol="0">
            <a:spAutoFit/>
          </a:bodyPr>
          <a:lstStyle/>
          <a:p>
            <a:pPr algn="ctr" defTabSz="914400"/>
            <a:r>
              <a:rPr lang="en-US" sz="700" b="1" dirty="0" err="1">
                <a:solidFill>
                  <a:prstClr val="black"/>
                </a:solidFill>
                <a:latin typeface="Trebuchet MS" panose="020B0603020202020204" pitchFamily="34" charset="0"/>
              </a:rPr>
              <a:t>FreePrints</a:t>
            </a:r>
            <a:endParaRPr lang="en-US" sz="700" b="1" dirty="0">
              <a:solidFill>
                <a:prstClr val="black"/>
              </a:solidFill>
              <a:latin typeface="Trebuchet MS" panose="020B0603020202020204" pitchFamily="34" charset="0"/>
            </a:endParaRPr>
          </a:p>
        </p:txBody>
      </p:sp>
      <p:sp>
        <p:nvSpPr>
          <p:cNvPr id="48" name="TextBox 47"/>
          <p:cNvSpPr txBox="1"/>
          <p:nvPr/>
        </p:nvSpPr>
        <p:spPr>
          <a:xfrm>
            <a:off x="14399" y="6386345"/>
            <a:ext cx="8935356"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49" name="TextBox 48"/>
          <p:cNvSpPr txBox="1"/>
          <p:nvPr/>
        </p:nvSpPr>
        <p:spPr>
          <a:xfrm>
            <a:off x="5826233" y="5386870"/>
            <a:ext cx="2267703"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eCommerce / Retail</a:t>
            </a:r>
          </a:p>
        </p:txBody>
      </p:sp>
      <p:sp>
        <p:nvSpPr>
          <p:cNvPr id="50" name="TextBox 49"/>
          <p:cNvSpPr txBox="1"/>
          <p:nvPr/>
        </p:nvSpPr>
        <p:spPr>
          <a:xfrm>
            <a:off x="5441463" y="4724907"/>
            <a:ext cx="1267415"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Travel</a:t>
            </a:r>
          </a:p>
        </p:txBody>
      </p:sp>
      <p:sp>
        <p:nvSpPr>
          <p:cNvPr id="51" name="TextBox 50"/>
          <p:cNvSpPr txBox="1"/>
          <p:nvPr/>
        </p:nvSpPr>
        <p:spPr>
          <a:xfrm>
            <a:off x="5167077" y="5051226"/>
            <a:ext cx="3461638"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Financial / Insurance / Real Estate</a:t>
            </a:r>
          </a:p>
        </p:txBody>
      </p:sp>
      <p:sp>
        <p:nvSpPr>
          <p:cNvPr id="52" name="TextBox 51"/>
          <p:cNvSpPr txBox="1"/>
          <p:nvPr/>
        </p:nvSpPr>
        <p:spPr>
          <a:xfrm>
            <a:off x="5777259" y="4373022"/>
            <a:ext cx="114492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Music</a:t>
            </a:r>
          </a:p>
        </p:txBody>
      </p:sp>
      <p:pic>
        <p:nvPicPr>
          <p:cNvPr id="3" name="Picture 2"/>
          <p:cNvPicPr>
            <a:picLocks noChangeAspect="1"/>
          </p:cNvPicPr>
          <p:nvPr/>
        </p:nvPicPr>
        <p:blipFill>
          <a:blip r:embed="rId25"/>
          <a:stretch>
            <a:fillRect/>
          </a:stretch>
        </p:blipFill>
        <p:spPr>
          <a:xfrm>
            <a:off x="6922180" y="4372616"/>
            <a:ext cx="1170533" cy="390178"/>
          </a:xfrm>
          <a:prstGeom prst="rect">
            <a:avLst/>
          </a:prstGeom>
        </p:spPr>
      </p:pic>
      <p:sp>
        <p:nvSpPr>
          <p:cNvPr id="54" name="TextBox 53"/>
          <p:cNvSpPr txBox="1"/>
          <p:nvPr/>
        </p:nvSpPr>
        <p:spPr>
          <a:xfrm>
            <a:off x="6708878" y="4710671"/>
            <a:ext cx="176585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Tech / Telco</a:t>
            </a:r>
          </a:p>
        </p:txBody>
      </p:sp>
      <p:sp>
        <p:nvSpPr>
          <p:cNvPr id="55" name="TextBox 54"/>
          <p:cNvSpPr txBox="1"/>
          <p:nvPr/>
        </p:nvSpPr>
        <p:spPr>
          <a:xfrm>
            <a:off x="5167077" y="4084162"/>
            <a:ext cx="3461638" cy="307777"/>
          </a:xfrm>
          <a:prstGeom prst="rect">
            <a:avLst/>
          </a:prstGeom>
          <a:noFill/>
        </p:spPr>
        <p:txBody>
          <a:bodyPr wrap="square" rtlCol="0">
            <a:spAutoFit/>
          </a:bodyPr>
          <a:lstStyle/>
          <a:p>
            <a:pPr algn="ctr"/>
            <a:r>
              <a:rPr lang="en-US" sz="1400" b="1" u="sng" dirty="0">
                <a:latin typeface="Trebuchet MS" panose="020B0603020202020204" pitchFamily="34" charset="0"/>
              </a:rPr>
              <a:t>“Services” include:</a:t>
            </a:r>
          </a:p>
        </p:txBody>
      </p:sp>
      <p:sp>
        <p:nvSpPr>
          <p:cNvPr id="56" name="TextBox 55"/>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18</a:t>
            </a:r>
          </a:p>
        </p:txBody>
      </p:sp>
    </p:spTree>
    <p:extLst>
      <p:ext uri="{BB962C8B-B14F-4D97-AF65-F5344CB8AC3E}">
        <p14:creationId xmlns:p14="http://schemas.microsoft.com/office/powerpoint/2010/main" val="426277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0552" y="227863"/>
            <a:ext cx="783281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r>
              <a:rPr lang="en-US" sz="2200" spc="-100" dirty="0">
                <a:solidFill>
                  <a:srgbClr val="3775A2"/>
                </a:solidFill>
                <a:latin typeface="Trebuchet MS"/>
                <a:ea typeface="+mj-ea"/>
                <a:cs typeface="Trebuchet MS"/>
              </a:rPr>
              <a:t>Our “Services” Segment Findings: </a:t>
            </a:r>
          </a:p>
          <a:p>
            <a:r>
              <a:rPr lang="en-US" sz="2200" spc="-100" dirty="0">
                <a:solidFill>
                  <a:srgbClr val="3775A2"/>
                </a:solidFill>
                <a:latin typeface="Trebuchet MS"/>
                <a:cs typeface="Trebuchet MS"/>
              </a:rPr>
              <a:t>TV Spend Impact On The 18 Apps With A Definitive Correlation </a:t>
            </a:r>
            <a:endParaRPr lang="en-US" sz="2200" spc="-100" dirty="0">
              <a:solidFill>
                <a:srgbClr val="3775A2"/>
              </a:solidFill>
              <a:latin typeface="Trebuchet MS"/>
              <a:ea typeface="+mj-ea"/>
              <a:cs typeface="Trebuchet MS"/>
            </a:endParaRPr>
          </a:p>
        </p:txBody>
      </p:sp>
      <p:sp>
        <p:nvSpPr>
          <p:cNvPr id="111" name="Rectangle 6"/>
          <p:cNvSpPr>
            <a:spLocks noChangeArrowheads="1"/>
          </p:cNvSpPr>
          <p:nvPr/>
        </p:nvSpPr>
        <p:spPr bwMode="auto">
          <a:xfrm>
            <a:off x="580194" y="1826115"/>
            <a:ext cx="7871847"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kern="0" dirty="0">
                <a:solidFill>
                  <a:srgbClr val="FFFFFF"/>
                </a:solidFill>
              </a:rPr>
              <a:t>18 Mobile </a:t>
            </a:r>
            <a:r>
              <a:rPr lang="en-US" altLang="en-US" sz="1800" u="sng" kern="0" dirty="0">
                <a:solidFill>
                  <a:srgbClr val="FFFFFF"/>
                </a:solidFill>
              </a:rPr>
              <a:t>Services</a:t>
            </a:r>
            <a:r>
              <a:rPr lang="en-US" altLang="en-US" sz="1800" kern="0" dirty="0">
                <a:solidFill>
                  <a:srgbClr val="FFFFFF"/>
                </a:solidFill>
              </a:rPr>
              <a:t> App Advertisers: Unique Visitors vs. TV Spend </a:t>
            </a:r>
          </a:p>
          <a:p>
            <a:pPr algn="ctr">
              <a:defRPr/>
            </a:pPr>
            <a:r>
              <a:rPr lang="en-US" altLang="en-US" sz="1400" kern="0" dirty="0">
                <a:solidFill>
                  <a:srgbClr val="FFFFFF"/>
                </a:solidFill>
              </a:rPr>
              <a:t>“When Off” &amp; “When On” TV During 15 Month Time Period (Oct. ‘14 – Dec. ’15)</a:t>
            </a:r>
          </a:p>
        </p:txBody>
      </p:sp>
      <p:sp>
        <p:nvSpPr>
          <p:cNvPr id="112" name="Rectangle 30"/>
          <p:cNvSpPr>
            <a:spLocks noChangeArrowheads="1"/>
          </p:cNvSpPr>
          <p:nvPr/>
        </p:nvSpPr>
        <p:spPr bwMode="auto">
          <a:xfrm>
            <a:off x="6366762" y="3192953"/>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On”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cxnSp>
        <p:nvCxnSpPr>
          <p:cNvPr id="113" name="Elbow Connector 112"/>
          <p:cNvCxnSpPr>
            <a:stCxn id="111" idx="2"/>
          </p:cNvCxnSpPr>
          <p:nvPr/>
        </p:nvCxnSpPr>
        <p:spPr>
          <a:xfrm rot="16200000" flipH="1">
            <a:off x="4893687" y="2210546"/>
            <a:ext cx="985838" cy="1740976"/>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2760956" y="3573953"/>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30"/>
          <p:cNvSpPr>
            <a:spLocks noChangeArrowheads="1"/>
          </p:cNvSpPr>
          <p:nvPr/>
        </p:nvSpPr>
        <p:spPr bwMode="auto">
          <a:xfrm>
            <a:off x="381000" y="3192953"/>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Off”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112698" y="4108918"/>
            <a:ext cx="2821001" cy="117697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18 “Correlation” Advertisers </a:t>
            </a:r>
          </a:p>
          <a:p>
            <a:pPr algn="ctr" fontAlgn="base">
              <a:spcBef>
                <a:spcPct val="0"/>
              </a:spcBef>
              <a:spcAft>
                <a:spcPct val="0"/>
              </a:spcAft>
              <a:buFont typeface="Arial" charset="0"/>
              <a:buNone/>
            </a:pPr>
            <a:endParaRPr lang="en-US" altLang="en-US" sz="1600" b="1" i="1" u="sng" dirty="0">
              <a:solidFill>
                <a:srgbClr val="FF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-18% less</a:t>
            </a:r>
            <a:r>
              <a:rPr lang="en-US" altLang="en-US" sz="1600" dirty="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1" name="Rectangle 30"/>
          <p:cNvSpPr>
            <a:spLocks noChangeArrowheads="1"/>
          </p:cNvSpPr>
          <p:nvPr/>
        </p:nvSpPr>
        <p:spPr bwMode="auto">
          <a:xfrm>
            <a:off x="6170594" y="4298032"/>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18 “Correlation” Advertisers </a:t>
            </a:r>
          </a:p>
          <a:p>
            <a:pPr algn="ctr" fontAlgn="base">
              <a:spcBef>
                <a:spcPct val="0"/>
              </a:spcBef>
              <a:spcAft>
                <a:spcPct val="0"/>
              </a:spcAft>
              <a:buNone/>
            </a:pPr>
            <a:endParaRPr lang="en-US" altLang="en-US" sz="1600" b="1" i="1" u="sng" dirty="0">
              <a:solidFill>
                <a:srgbClr val="9BBB59">
                  <a:lumMod val="50000"/>
                </a:srgbClr>
              </a:solidFill>
              <a:latin typeface="Trebuchet MS" pitchFamily="34" charset="0"/>
              <a:ea typeface="ＭＳ Ｐゴシック" pitchFamily="34" charset="-128"/>
              <a:cs typeface="Arial" charset="0"/>
            </a:endParaRPr>
          </a:p>
          <a:p>
            <a:pPr algn="ctr" fontAlgn="base">
              <a:spcBef>
                <a:spcPct val="0"/>
              </a:spcBef>
              <a:spcAft>
                <a:spcPct val="0"/>
              </a:spcAft>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+22% more</a:t>
            </a:r>
            <a:r>
              <a:rPr lang="en-US" altLang="en-US" sz="1600"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r>
              <a:rPr lang="en-US" altLang="en-US" sz="1600" b="1" i="1" u="sng" dirty="0">
                <a:solidFill>
                  <a:srgbClr val="9BBB59">
                    <a:lumMod val="50000"/>
                  </a:srgbClr>
                </a:solidFill>
                <a:latin typeface="Trebuchet MS" pitchFamily="34" charset="0"/>
                <a:ea typeface="ＭＳ Ｐゴシック" pitchFamily="34" charset="-128"/>
                <a:cs typeface="Arial" charset="0"/>
              </a:rPr>
              <a:t>+$2.7MM</a:t>
            </a:r>
            <a:r>
              <a:rPr lang="en-US" altLang="en-US" sz="1600" b="1" i="1"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TV Spend</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2" name="TextBox 11"/>
          <p:cNvSpPr txBox="1"/>
          <p:nvPr/>
        </p:nvSpPr>
        <p:spPr>
          <a:xfrm>
            <a:off x="0" y="6386317"/>
            <a:ext cx="8991600"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18" name="TextBox 17"/>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19</a:t>
            </a:r>
          </a:p>
        </p:txBody>
      </p:sp>
    </p:spTree>
    <p:extLst>
      <p:ext uri="{BB962C8B-B14F-4D97-AF65-F5344CB8AC3E}">
        <p14:creationId xmlns:p14="http://schemas.microsoft.com/office/powerpoint/2010/main" val="114834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195219" y="228893"/>
            <a:ext cx="7644237"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400" dirty="0">
                <a:latin typeface="Trebuchet MS"/>
                <a:cs typeface="Trebuchet MS"/>
              </a:rPr>
              <a:t>The Download</a:t>
            </a:r>
          </a:p>
        </p:txBody>
      </p:sp>
      <p:sp>
        <p:nvSpPr>
          <p:cNvPr id="6" name="TextBox 5"/>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a:t>
            </a:r>
          </a:p>
        </p:txBody>
      </p:sp>
      <p:sp>
        <p:nvSpPr>
          <p:cNvPr id="8" name="TextBox 7"/>
          <p:cNvSpPr txBox="1"/>
          <p:nvPr/>
        </p:nvSpPr>
        <p:spPr>
          <a:xfrm>
            <a:off x="228600" y="1086034"/>
            <a:ext cx="8509000" cy="5293757"/>
          </a:xfrm>
          <a:prstGeom prst="rect">
            <a:avLst/>
          </a:prstGeom>
          <a:noFill/>
        </p:spPr>
        <p:txBody>
          <a:bodyPr wrap="square" rtlCol="0">
            <a:spAutoFit/>
          </a:bodyPr>
          <a:lstStyle/>
          <a:p>
            <a:r>
              <a:rPr lang="en-US" sz="1400" dirty="0">
                <a:latin typeface="Trebuchet MS" panose="020B0603020202020204" pitchFamily="34" charset="0"/>
              </a:rPr>
              <a:t>With the ubiquity of smartphones, mobile apps are flooding the marketplace with over 1,000 being added to the Apple app store each day.  </a:t>
            </a:r>
          </a:p>
          <a:p>
            <a:endParaRPr lang="en-US" dirty="0">
              <a:latin typeface="Trebuchet MS" panose="020B0603020202020204" pitchFamily="34" charset="0"/>
            </a:endParaRPr>
          </a:p>
          <a:p>
            <a:r>
              <a:rPr lang="en-US" sz="1400" dirty="0">
                <a:latin typeface="Trebuchet MS" panose="020B0603020202020204" pitchFamily="34" charset="0"/>
              </a:rPr>
              <a:t>It’s now become crucial for app developers to build large audiences quickly in hopes of monetizing their product and maximizing their investment.  Because of this, the category has been increasingly turning towards the power of TV advertising to increase downloads, visits and in-app purchases and now collectively spends almost $1 billion annually in the medium. </a:t>
            </a:r>
          </a:p>
          <a:p>
            <a:endParaRPr lang="en-US" dirty="0">
              <a:latin typeface="Trebuchet MS" panose="020B0603020202020204" pitchFamily="34" charset="0"/>
            </a:endParaRPr>
          </a:p>
          <a:p>
            <a:r>
              <a:rPr lang="en-US" sz="1400" dirty="0">
                <a:latin typeface="Trebuchet MS" panose="020B0603020202020204" pitchFamily="34" charset="0"/>
              </a:rPr>
              <a:t>This is the third report in the VAB’s commitment to illustrate critical effects of TV advertising that are hidden by the silo nature of syndicated data.  </a:t>
            </a:r>
          </a:p>
          <a:p>
            <a:pPr marL="342900" indent="-342900">
              <a:buFont typeface="Arial" panose="020B0604020202020204" pitchFamily="34" charset="0"/>
              <a:buChar char="•"/>
            </a:pPr>
            <a:r>
              <a:rPr lang="en-US" sz="1200" dirty="0">
                <a:latin typeface="Trebuchet MS" panose="020B0603020202020204" pitchFamily="34" charset="0"/>
              </a:rPr>
              <a:t>Two years ago, we looked at the correlation between TV advertising and website traffic for 75 pure-play Internet companies and found 85% showed a direct correlation between TV spending and website traffic</a:t>
            </a:r>
          </a:p>
          <a:p>
            <a:pPr marL="342900" indent="-342900">
              <a:buFont typeface="Arial" panose="020B0604020202020204" pitchFamily="34" charset="0"/>
              <a:buChar char="•"/>
            </a:pPr>
            <a:endParaRPr lang="en-US" sz="1200" dirty="0">
              <a:latin typeface="Trebuchet MS" panose="020B0603020202020204" pitchFamily="34" charset="0"/>
            </a:endParaRPr>
          </a:p>
          <a:p>
            <a:pPr marL="342900" indent="-342900">
              <a:buFont typeface="Arial" panose="020B0604020202020204" pitchFamily="34" charset="0"/>
              <a:buChar char="•"/>
            </a:pPr>
            <a:r>
              <a:rPr lang="en-US" sz="1200" dirty="0">
                <a:latin typeface="Trebuchet MS" panose="020B0603020202020204" pitchFamily="34" charset="0"/>
              </a:rPr>
              <a:t>Last year, we looked at 125 brands in six “Call-To-Action” categories – restaurants, retail, travel, telco, financial and insurance – and found that 82% showed a correlation between TV advertising and website traffic</a:t>
            </a:r>
          </a:p>
          <a:p>
            <a:pPr marL="342900" indent="-342900">
              <a:buFont typeface="Arial" panose="020B0604020202020204" pitchFamily="34" charset="0"/>
              <a:buChar char="•"/>
            </a:pPr>
            <a:endParaRPr lang="en-US" dirty="0">
              <a:latin typeface="Trebuchet MS" panose="020B0603020202020204" pitchFamily="34" charset="0"/>
            </a:endParaRPr>
          </a:p>
          <a:p>
            <a:r>
              <a:rPr lang="en-US" sz="1400" dirty="0">
                <a:latin typeface="Trebuchet MS" panose="020B0603020202020204" pitchFamily="34" charset="0"/>
              </a:rPr>
              <a:t>This time, we looked at 60 mobile apps across 10 categories – games, ecommerce / retail, media, sports, tech / telco, financial, restaurants, travel, music and education.</a:t>
            </a:r>
          </a:p>
          <a:p>
            <a:endParaRPr lang="en-US" dirty="0">
              <a:latin typeface="Trebuchet MS" panose="020B0603020202020204" pitchFamily="34" charset="0"/>
            </a:endParaRPr>
          </a:p>
          <a:p>
            <a:r>
              <a:rPr lang="en-US" sz="1400">
                <a:latin typeface="Trebuchet MS" panose="020B0603020202020204" pitchFamily="34" charset="0"/>
              </a:rPr>
              <a:t>We </a:t>
            </a:r>
            <a:r>
              <a:rPr lang="en-US" sz="1400" dirty="0">
                <a:latin typeface="Trebuchet MS" panose="020B0603020202020204" pitchFamily="34" charset="0"/>
              </a:rPr>
              <a:t>looked at a cross-section of apps – brands that live as an app only, brands that have a mix of browser and app access and brands that have an app supporting their bricks &amp; mortar presence </a:t>
            </a:r>
            <a:r>
              <a:rPr lang="en-US" sz="1400">
                <a:latin typeface="Trebuchet MS" panose="020B0603020202020204" pitchFamily="34" charset="0"/>
              </a:rPr>
              <a:t>– and </a:t>
            </a:r>
            <a:r>
              <a:rPr lang="en-US" sz="1400" dirty="0">
                <a:latin typeface="Trebuchet MS" panose="020B0603020202020204" pitchFamily="34" charset="0"/>
              </a:rPr>
              <a:t>specifically isolated </a:t>
            </a:r>
            <a:r>
              <a:rPr lang="en-US" sz="1400" u="sng" dirty="0">
                <a:latin typeface="Trebuchet MS" panose="020B0603020202020204" pitchFamily="34" charset="0"/>
              </a:rPr>
              <a:t>mobile app only</a:t>
            </a:r>
            <a:r>
              <a:rPr lang="en-US" sz="1400" dirty="0">
                <a:latin typeface="Trebuchet MS" panose="020B0603020202020204" pitchFamily="34" charset="0"/>
              </a:rPr>
              <a:t> TV spending and traffic of each brand.  </a:t>
            </a:r>
          </a:p>
          <a:p>
            <a:pPr marL="342900" indent="-342900">
              <a:buFont typeface="Arial" panose="020B0604020202020204" pitchFamily="34" charset="0"/>
              <a:buChar char="•"/>
            </a:pPr>
            <a:r>
              <a:rPr lang="en-US" sz="1200" dirty="0">
                <a:latin typeface="Trebuchet MS" panose="020B0603020202020204" pitchFamily="34" charset="0"/>
              </a:rPr>
              <a:t>For comparative purposes, results are based on average TV spend &amp; traffic metrics between “When TV On” vs. “When TV Off” months from the October 2014 – December 2015 period.  </a:t>
            </a:r>
          </a:p>
        </p:txBody>
      </p:sp>
      <p:sp>
        <p:nvSpPr>
          <p:cNvPr id="5" name="TextBox 4"/>
          <p:cNvSpPr txBox="1"/>
          <p:nvPr/>
        </p:nvSpPr>
        <p:spPr>
          <a:xfrm>
            <a:off x="337350" y="6634899"/>
            <a:ext cx="8806649" cy="215444"/>
          </a:xfrm>
          <a:prstGeom prst="rect">
            <a:avLst/>
          </a:prstGeom>
          <a:noFill/>
        </p:spPr>
        <p:txBody>
          <a:bodyPr wrap="square" rtlCol="0">
            <a:spAutoFit/>
          </a:bodyPr>
          <a:lstStyle/>
          <a:p>
            <a:r>
              <a:rPr lang="en-US" sz="800" dirty="0">
                <a:latin typeface="Trebuchet MS" panose="020B0603020202020204" pitchFamily="34" charset="0"/>
              </a:rPr>
              <a:t>VAB analysis was based on the last 15 months of available data through the end of 2015 (October 2014-December 2015)</a:t>
            </a:r>
          </a:p>
        </p:txBody>
      </p:sp>
    </p:spTree>
    <p:extLst>
      <p:ext uri="{BB962C8B-B14F-4D97-AF65-F5344CB8AC3E}">
        <p14:creationId xmlns:p14="http://schemas.microsoft.com/office/powerpoint/2010/main" val="123181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33891" y="272253"/>
            <a:ext cx="765882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Deep Dives: Select Examples of “Services</a:t>
            </a:r>
            <a:r>
              <a:rPr kumimoji="0" lang="en-US" sz="2200" b="0" i="0" u="none" strike="noStrike" kern="0" cap="none" spc="-100" normalizeH="0" noProof="0" dirty="0">
                <a:ln>
                  <a:noFill/>
                </a:ln>
                <a:solidFill>
                  <a:srgbClr val="3775A2"/>
                </a:solidFill>
                <a:effectLst/>
                <a:uLnTx/>
                <a:uFillTx/>
                <a:latin typeface="Trebuchet MS"/>
                <a:ea typeface="+mj-ea"/>
                <a:cs typeface="Trebuchet MS"/>
              </a:rPr>
              <a:t>” </a:t>
            </a: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Apps’ Demonstrated TV Spend / Traffic Correlation</a:t>
            </a:r>
          </a:p>
        </p:txBody>
      </p:sp>
      <p:sp>
        <p:nvSpPr>
          <p:cNvPr id="10" name="TextBox 9"/>
          <p:cNvSpPr txBox="1"/>
          <p:nvPr/>
        </p:nvSpPr>
        <p:spPr>
          <a:xfrm>
            <a:off x="0" y="6513084"/>
            <a:ext cx="8934450" cy="338554"/>
          </a:xfrm>
          <a:prstGeom prst="rect">
            <a:avLst/>
          </a:prstGeom>
          <a:noFill/>
        </p:spPr>
        <p:txBody>
          <a:bodyPr wrap="square">
            <a:spAutoFit/>
          </a:bodyPr>
          <a:lstStyle/>
          <a:p>
            <a:pPr lvl="0" defTabSz="914400" eaLnBrk="0" fontAlgn="base" hangingPunct="0">
              <a:spcBef>
                <a:spcPct val="0"/>
              </a:spcBef>
              <a:spcAft>
                <a:spcPct val="0"/>
              </a:spcAft>
              <a:defRPr/>
            </a:pP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Source: comScore, mobile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metrix</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media trend </a:t>
            </a:r>
            <a:r>
              <a:rPr lang="en-US" sz="800" dirty="0">
                <a:latin typeface="Trebuchet MS" panose="020B0603020202020204" pitchFamily="34" charset="0"/>
              </a:rPr>
              <a:t>(application access only)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Total audience (P2+), Oct ‘14 – Dec ‘15.  Nielsen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AdIntel</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a:t>
            </a:r>
            <a:r>
              <a:rPr lang="en-US" sz="800" dirty="0">
                <a:latin typeface="Trebuchet MS" panose="020B0603020202020204" pitchFamily="34" charset="0"/>
              </a:rPr>
              <a:t>(web-based app game product category)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TV spend (cable TV, broadcast TV, Spanish language cable TV, Spanish language broadcast TV, syndication TV, spot TV) Oct ‘14-Dec ’15</a:t>
            </a:r>
            <a:r>
              <a:rPr lang="en-US" sz="800" kern="0" dirty="0">
                <a:solidFill>
                  <a:prstClr val="black"/>
                </a:solidFill>
                <a:latin typeface="Trebuchet MS" pitchFamily="34" charset="0"/>
                <a:ea typeface="ＭＳ Ｐゴシック" pitchFamily="34" charset="-128"/>
              </a:rPr>
              <a:t>.</a:t>
            </a:r>
            <a:endPar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endParaRPr>
          </a:p>
        </p:txBody>
      </p:sp>
      <p:sp>
        <p:nvSpPr>
          <p:cNvPr id="11" name="Rectangle 30"/>
          <p:cNvSpPr>
            <a:spLocks noChangeArrowheads="1"/>
          </p:cNvSpPr>
          <p:nvPr/>
        </p:nvSpPr>
        <p:spPr bwMode="auto">
          <a:xfrm>
            <a:off x="1752600" y="933939"/>
            <a:ext cx="5562600" cy="374770"/>
          </a:xfrm>
          <a:prstGeom prst="rect">
            <a:avLst/>
          </a:prstGeom>
          <a:solidFill>
            <a:srgbClr val="00B05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8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“When On” / “When Off” Comparison</a:t>
            </a:r>
            <a:endParaRPr kumimoji="0" lang="en-US" altLang="en-US" sz="1800" b="0" i="1" u="sng"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12" name="Rectangle 30"/>
          <p:cNvSpPr>
            <a:spLocks noChangeArrowheads="1"/>
          </p:cNvSpPr>
          <p:nvPr/>
        </p:nvSpPr>
        <p:spPr bwMode="auto">
          <a:xfrm>
            <a:off x="-9526" y="1704461"/>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30"/>
          <p:cNvSpPr>
            <a:spLocks noChangeArrowheads="1"/>
          </p:cNvSpPr>
          <p:nvPr/>
        </p:nvSpPr>
        <p:spPr bwMode="auto">
          <a:xfrm>
            <a:off x="0" y="3369649"/>
            <a:ext cx="3181351"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TV Spend “When On” (000): </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4" name="Rectangle 30"/>
          <p:cNvSpPr>
            <a:spLocks noChangeArrowheads="1"/>
          </p:cNvSpPr>
          <p:nvPr/>
        </p:nvSpPr>
        <p:spPr bwMode="auto">
          <a:xfrm>
            <a:off x="152400" y="217368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On”:</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5" name="Rectangle 30"/>
          <p:cNvSpPr>
            <a:spLocks noChangeArrowheads="1"/>
          </p:cNvSpPr>
          <p:nvPr/>
        </p:nvSpPr>
        <p:spPr bwMode="auto">
          <a:xfrm>
            <a:off x="142875" y="255468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Off”:</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158923" y="293166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8" name="Rectangle 30"/>
          <p:cNvSpPr>
            <a:spLocks noChangeArrowheads="1"/>
          </p:cNvSpPr>
          <p:nvPr/>
        </p:nvSpPr>
        <p:spPr bwMode="auto">
          <a:xfrm>
            <a:off x="2124075"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2,620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9" name="Rectangle 30"/>
          <p:cNvSpPr>
            <a:spLocks noChangeArrowheads="1"/>
          </p:cNvSpPr>
          <p:nvPr/>
        </p:nvSpPr>
        <p:spPr bwMode="auto">
          <a:xfrm>
            <a:off x="2133600"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1,427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0" name="Rectangle 30"/>
          <p:cNvSpPr>
            <a:spLocks noChangeArrowheads="1"/>
          </p:cNvSpPr>
          <p:nvPr/>
        </p:nvSpPr>
        <p:spPr bwMode="auto">
          <a:xfrm>
            <a:off x="2133600"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+84%</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3484029"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29,550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30"/>
          <p:cNvSpPr>
            <a:spLocks noChangeArrowheads="1"/>
          </p:cNvSpPr>
          <p:nvPr/>
        </p:nvSpPr>
        <p:spPr bwMode="auto">
          <a:xfrm>
            <a:off x="3493554"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24,348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6" name="Rectangle 42"/>
          <p:cNvSpPr>
            <a:spLocks noChangeArrowheads="1"/>
          </p:cNvSpPr>
          <p:nvPr/>
        </p:nvSpPr>
        <p:spPr bwMode="auto">
          <a:xfrm>
            <a:off x="3493554"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+21%</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4861272"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778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30"/>
          <p:cNvSpPr>
            <a:spLocks noChangeArrowheads="1"/>
          </p:cNvSpPr>
          <p:nvPr/>
        </p:nvSpPr>
        <p:spPr bwMode="auto">
          <a:xfrm>
            <a:off x="4870797"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667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2" name="Rectangle 48"/>
          <p:cNvSpPr>
            <a:spLocks noChangeArrowheads="1"/>
          </p:cNvSpPr>
          <p:nvPr/>
        </p:nvSpPr>
        <p:spPr bwMode="auto">
          <a:xfrm>
            <a:off x="4870797"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+17%</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6142151"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1,117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6151676"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774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6151676"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+44%</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42" name="Rectangle 41"/>
          <p:cNvSpPr/>
          <p:nvPr/>
        </p:nvSpPr>
        <p:spPr>
          <a:xfrm>
            <a:off x="381000" y="2968181"/>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prstClr val="white"/>
              </a:solidFill>
              <a:effectLst/>
              <a:uLnTx/>
              <a:uFillTx/>
            </a:endParaRPr>
          </a:p>
        </p:txBody>
      </p:sp>
      <p:sp>
        <p:nvSpPr>
          <p:cNvPr id="49" name="Rectangle 30"/>
          <p:cNvSpPr>
            <a:spLocks noChangeArrowheads="1"/>
          </p:cNvSpPr>
          <p:nvPr/>
        </p:nvSpPr>
        <p:spPr bwMode="auto">
          <a:xfrm>
            <a:off x="7391400"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5,076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7400925"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2,756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1" name="Rectangle 54"/>
          <p:cNvSpPr>
            <a:spLocks noChangeArrowheads="1"/>
          </p:cNvSpPr>
          <p:nvPr/>
        </p:nvSpPr>
        <p:spPr bwMode="auto">
          <a:xfrm>
            <a:off x="7400925"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+84%</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2133600"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+$942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493554"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+$3,151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4822669"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+$304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4" name="Rectangle 30"/>
          <p:cNvSpPr>
            <a:spLocks noChangeArrowheads="1"/>
          </p:cNvSpPr>
          <p:nvPr/>
        </p:nvSpPr>
        <p:spPr bwMode="auto">
          <a:xfrm>
            <a:off x="6151676"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+$5,164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7400925"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+$3,915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3" name="Rectangle 30"/>
          <p:cNvSpPr>
            <a:spLocks noChangeArrowheads="1"/>
          </p:cNvSpPr>
          <p:nvPr/>
        </p:nvSpPr>
        <p:spPr bwMode="auto">
          <a:xfrm>
            <a:off x="-4010" y="6108851"/>
            <a:ext cx="3181351" cy="41626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148390" y="4792565"/>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On”:</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138865" y="5173565"/>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Off”:</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6" name="Rectangle 30"/>
          <p:cNvSpPr>
            <a:spLocks noChangeArrowheads="1"/>
          </p:cNvSpPr>
          <p:nvPr/>
        </p:nvSpPr>
        <p:spPr bwMode="auto">
          <a:xfrm>
            <a:off x="142881" y="5550549"/>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2120065"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3,978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2129590"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1,741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9" name="Rectangle 30"/>
          <p:cNvSpPr>
            <a:spLocks noChangeArrowheads="1"/>
          </p:cNvSpPr>
          <p:nvPr/>
        </p:nvSpPr>
        <p:spPr bwMode="auto">
          <a:xfrm>
            <a:off x="2129590"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+129%</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3480019"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1,757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3489544"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1,474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2" name="Rectangle 42"/>
          <p:cNvSpPr>
            <a:spLocks noChangeArrowheads="1"/>
          </p:cNvSpPr>
          <p:nvPr/>
        </p:nvSpPr>
        <p:spPr bwMode="auto">
          <a:xfrm>
            <a:off x="3489544"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+19%</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4857262"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725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4" name="Rectangle 83"/>
          <p:cNvSpPr>
            <a:spLocks noChangeArrowheads="1"/>
          </p:cNvSpPr>
          <p:nvPr/>
        </p:nvSpPr>
        <p:spPr bwMode="auto">
          <a:xfrm>
            <a:off x="4866787"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340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5" name="Rectangle 48"/>
          <p:cNvSpPr>
            <a:spLocks noChangeArrowheads="1"/>
          </p:cNvSpPr>
          <p:nvPr/>
        </p:nvSpPr>
        <p:spPr bwMode="auto">
          <a:xfrm>
            <a:off x="4866787"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+113%</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6" name="Rectangle 30"/>
          <p:cNvSpPr>
            <a:spLocks noChangeArrowheads="1"/>
          </p:cNvSpPr>
          <p:nvPr/>
        </p:nvSpPr>
        <p:spPr bwMode="auto">
          <a:xfrm>
            <a:off x="6138141"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57,325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6147666"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44,348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8" name="Rectangle 54"/>
          <p:cNvSpPr>
            <a:spLocks noChangeArrowheads="1"/>
          </p:cNvSpPr>
          <p:nvPr/>
        </p:nvSpPr>
        <p:spPr bwMode="auto">
          <a:xfrm>
            <a:off x="6147666"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+30%</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9" name="Rectangle 88"/>
          <p:cNvSpPr/>
          <p:nvPr/>
        </p:nvSpPr>
        <p:spPr>
          <a:xfrm>
            <a:off x="376990" y="5587062"/>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B050"/>
              </a:solidFill>
              <a:effectLst/>
              <a:uLnTx/>
              <a:uFillTx/>
            </a:endParaRPr>
          </a:p>
        </p:txBody>
      </p:sp>
      <p:sp>
        <p:nvSpPr>
          <p:cNvPr id="90" name="Rectangle 30"/>
          <p:cNvSpPr>
            <a:spLocks noChangeArrowheads="1"/>
          </p:cNvSpPr>
          <p:nvPr/>
        </p:nvSpPr>
        <p:spPr bwMode="auto">
          <a:xfrm>
            <a:off x="7387390"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372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1" name="Rectangle 30"/>
          <p:cNvSpPr>
            <a:spLocks noChangeArrowheads="1"/>
          </p:cNvSpPr>
          <p:nvPr/>
        </p:nvSpPr>
        <p:spPr bwMode="auto">
          <a:xfrm>
            <a:off x="7396915"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188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2" name="Rectangle 54"/>
          <p:cNvSpPr>
            <a:spLocks noChangeArrowheads="1"/>
          </p:cNvSpPr>
          <p:nvPr/>
        </p:nvSpPr>
        <p:spPr bwMode="auto">
          <a:xfrm>
            <a:off x="7396915"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+98%</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93" name="Rectangle 30"/>
          <p:cNvSpPr>
            <a:spLocks noChangeArrowheads="1"/>
          </p:cNvSpPr>
          <p:nvPr/>
        </p:nvSpPr>
        <p:spPr bwMode="auto">
          <a:xfrm>
            <a:off x="2129590"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+$5,774</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4" name="Rectangle 30"/>
          <p:cNvSpPr>
            <a:spLocks noChangeArrowheads="1"/>
          </p:cNvSpPr>
          <p:nvPr/>
        </p:nvSpPr>
        <p:spPr bwMode="auto">
          <a:xfrm>
            <a:off x="3489544"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+$941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5" name="Rectangle 30"/>
          <p:cNvSpPr>
            <a:spLocks noChangeArrowheads="1"/>
          </p:cNvSpPr>
          <p:nvPr/>
        </p:nvSpPr>
        <p:spPr bwMode="auto">
          <a:xfrm>
            <a:off x="4818659"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+$188</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6" name="Rectangle 30"/>
          <p:cNvSpPr>
            <a:spLocks noChangeArrowheads="1"/>
          </p:cNvSpPr>
          <p:nvPr/>
        </p:nvSpPr>
        <p:spPr bwMode="auto">
          <a:xfrm>
            <a:off x="6147666"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+$1,605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7" name="Rectangle 30"/>
          <p:cNvSpPr>
            <a:spLocks noChangeArrowheads="1"/>
          </p:cNvSpPr>
          <p:nvPr/>
        </p:nvSpPr>
        <p:spPr bwMode="auto">
          <a:xfrm>
            <a:off x="7396915"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+$3,157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 name="Rectangle 2"/>
          <p:cNvSpPr/>
          <p:nvPr/>
        </p:nvSpPr>
        <p:spPr>
          <a:xfrm>
            <a:off x="-13535" y="3862118"/>
            <a:ext cx="9157535" cy="12072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30"/>
          <p:cNvSpPr>
            <a:spLocks noChangeArrowheads="1"/>
          </p:cNvSpPr>
          <p:nvPr/>
        </p:nvSpPr>
        <p:spPr bwMode="auto">
          <a:xfrm>
            <a:off x="-13540" y="4359438"/>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pic>
        <p:nvPicPr>
          <p:cNvPr id="98" name="Picture 117" descr="https://lh3.googleusercontent.com/VnJY-ZjSBbdJfDVdl2HoLZIIKSp9PGvXaDq7qoSlZZf4Y_Pn141b0TPsPlg_xdTbkSg=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400" y="4173327"/>
            <a:ext cx="739669" cy="63841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99" name="Picture 125" descr="http://pisces.bbystatic.com/image2/BestBuy_US/en_US/images/abn/2014/mob/pm/cat/bestbuy-mobile-icon.jpg;canvasHeight=138;canvasWidth=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020" y="1460088"/>
            <a:ext cx="828431" cy="63841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100" name="Group 99"/>
          <p:cNvGrpSpPr/>
          <p:nvPr/>
        </p:nvGrpSpPr>
        <p:grpSpPr>
          <a:xfrm>
            <a:off x="3836574" y="1460088"/>
            <a:ext cx="828434" cy="838473"/>
            <a:chOff x="10148273" y="4860805"/>
            <a:chExt cx="828434" cy="838473"/>
          </a:xfrm>
        </p:grpSpPr>
        <p:pic>
          <p:nvPicPr>
            <p:cNvPr id="111" name="Picture 119" descr="https://lh5.ggpht.com/7l23-jZ3VGONR2KjGbfI9ukp1bG9VbLuDb8pHZAGecWCiLq_nvuj3sX9ymTUxqtqW14=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8274" y="4860805"/>
              <a:ext cx="828433" cy="63841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12" name="TextBox 111"/>
            <p:cNvSpPr txBox="1"/>
            <p:nvPr/>
          </p:nvSpPr>
          <p:spPr>
            <a:xfrm>
              <a:off x="10148273" y="5499223"/>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Wal-Mart</a:t>
              </a:r>
            </a:p>
          </p:txBody>
        </p:sp>
      </p:grpSp>
      <p:grpSp>
        <p:nvGrpSpPr>
          <p:cNvPr id="101" name="Group 100"/>
          <p:cNvGrpSpPr/>
          <p:nvPr/>
        </p:nvGrpSpPr>
        <p:grpSpPr>
          <a:xfrm>
            <a:off x="3826927" y="4158887"/>
            <a:ext cx="828433" cy="838473"/>
            <a:chOff x="6897891" y="5887489"/>
            <a:chExt cx="828433" cy="838473"/>
          </a:xfrm>
        </p:grpSpPr>
        <p:pic>
          <p:nvPicPr>
            <p:cNvPr id="102" name="Picture 121" descr="https://5milesapp.com/images/5miles_facebook_x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893" y="5887489"/>
              <a:ext cx="828431" cy="65285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10" name="TextBox 109"/>
            <p:cNvSpPr txBox="1"/>
            <p:nvPr/>
          </p:nvSpPr>
          <p:spPr>
            <a:xfrm>
              <a:off x="6897891" y="6525907"/>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5Miles</a:t>
              </a:r>
            </a:p>
          </p:txBody>
        </p:sp>
      </p:grpSp>
      <p:grpSp>
        <p:nvGrpSpPr>
          <p:cNvPr id="116" name="Group 115"/>
          <p:cNvGrpSpPr/>
          <p:nvPr/>
        </p:nvGrpSpPr>
        <p:grpSpPr>
          <a:xfrm>
            <a:off x="5165538" y="1493329"/>
            <a:ext cx="828433" cy="814790"/>
            <a:chOff x="12896564" y="4091888"/>
            <a:chExt cx="828433" cy="814790"/>
          </a:xfrm>
        </p:grpSpPr>
        <p:pic>
          <p:nvPicPr>
            <p:cNvPr id="120" name="Picture 131" descr="http://urbanpixel.me/wp-content/uploads/2014/07/mzl.nypegbv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40947" y="4091888"/>
              <a:ext cx="739668" cy="61158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21" name="TextBox 120"/>
            <p:cNvSpPr txBox="1"/>
            <p:nvPr/>
          </p:nvSpPr>
          <p:spPr>
            <a:xfrm>
              <a:off x="12896564" y="4706623"/>
              <a:ext cx="82843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Orbitz</a:t>
              </a:r>
            </a:p>
          </p:txBody>
        </p:sp>
      </p:grpSp>
      <p:pic>
        <p:nvPicPr>
          <p:cNvPr id="173" name="Picture 102" descr="http://a4.mzstatic.com/us/r1000/036/Purple/60/4e/61/mzi.ejzyur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8347" y="1519855"/>
            <a:ext cx="790660" cy="60930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95" name="Picture 176" descr="http://the-gadgeteer.com/wp-content/uploads/2015/03/TIDAL-logo-600x24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9016" y="4172096"/>
            <a:ext cx="789991" cy="5837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96" name="Picture 178" descr="https://support.apple.com/library/content/dam/edam/applecare/images/en_US/applemusic/apple-music-app-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1637" y="4193458"/>
            <a:ext cx="670101" cy="58370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97" name="TextBox 196"/>
          <p:cNvSpPr txBox="1"/>
          <p:nvPr/>
        </p:nvSpPr>
        <p:spPr>
          <a:xfrm>
            <a:off x="6498904" y="4768646"/>
            <a:ext cx="842203"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Apple Music</a:t>
            </a:r>
          </a:p>
        </p:txBody>
      </p:sp>
      <p:pic>
        <p:nvPicPr>
          <p:cNvPr id="200" name="Picture 142" descr="http://huppiemama.com/wp-content/uploads/2012/11/free-print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08" t="25181" r="83256" b="45065"/>
          <a:stretch/>
        </p:blipFill>
        <p:spPr bwMode="auto">
          <a:xfrm>
            <a:off x="5224363" y="4167888"/>
            <a:ext cx="772914" cy="60424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202" name="TextBox 201"/>
          <p:cNvSpPr txBox="1"/>
          <p:nvPr/>
        </p:nvSpPr>
        <p:spPr>
          <a:xfrm>
            <a:off x="5037959" y="4776567"/>
            <a:ext cx="897956" cy="200055"/>
          </a:xfrm>
          <a:prstGeom prst="rect">
            <a:avLst/>
          </a:prstGeom>
          <a:noFill/>
        </p:spPr>
        <p:txBody>
          <a:bodyPr wrap="square" rtlCol="0">
            <a:spAutoFit/>
          </a:bodyPr>
          <a:lstStyle/>
          <a:p>
            <a:pPr algn="ctr" defTabSz="914400"/>
            <a:r>
              <a:rPr lang="en-US" sz="700" b="1" dirty="0" err="1">
                <a:solidFill>
                  <a:prstClr val="black"/>
                </a:solidFill>
                <a:latin typeface="Trebuchet MS" panose="020B0603020202020204" pitchFamily="34" charset="0"/>
              </a:rPr>
              <a:t>FreePrints</a:t>
            </a:r>
            <a:endParaRPr lang="en-US" sz="700" b="1" dirty="0">
              <a:solidFill>
                <a:prstClr val="black"/>
              </a:solidFill>
              <a:latin typeface="Trebuchet MS" panose="020B0603020202020204" pitchFamily="34" charset="0"/>
            </a:endParaRPr>
          </a:p>
        </p:txBody>
      </p:sp>
      <p:pic>
        <p:nvPicPr>
          <p:cNvPr id="203" name="Picture 106" descr="https://lh6.ggpht.com/kgYj9Wq2x7MVYa-LIh6wJPMgnIhTDuf8kEHPdcRhgbUPiceFl7nIQ3JC-nSyHZAzPrs=w3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6658" y="1475332"/>
            <a:ext cx="777735" cy="67266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204" name="TextBox 203"/>
          <p:cNvSpPr txBox="1"/>
          <p:nvPr/>
        </p:nvSpPr>
        <p:spPr>
          <a:xfrm>
            <a:off x="6550721" y="2122096"/>
            <a:ext cx="686371" cy="1860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Trebuchet MS" panose="020B0603020202020204" pitchFamily="34" charset="0"/>
              </a:rPr>
              <a:t>Progressive</a:t>
            </a:r>
          </a:p>
        </p:txBody>
      </p:sp>
      <p:sp>
        <p:nvSpPr>
          <p:cNvPr id="103" name="TextBox 102"/>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20</a:t>
            </a:r>
          </a:p>
        </p:txBody>
      </p:sp>
    </p:spTree>
    <p:extLst>
      <p:ext uri="{BB962C8B-B14F-4D97-AF65-F5344CB8AC3E}">
        <p14:creationId xmlns:p14="http://schemas.microsoft.com/office/powerpoint/2010/main" val="104541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01591" y="209785"/>
            <a:ext cx="748082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pPr>
            <a:r>
              <a:rPr lang="en-US" altLang="en-US" sz="2200" spc="-100" dirty="0">
                <a:solidFill>
                  <a:srgbClr val="3775A2"/>
                </a:solidFill>
                <a:latin typeface="Trebuchet MS"/>
                <a:ea typeface="+mj-ea"/>
                <a:cs typeface="Trebuchet MS"/>
              </a:rPr>
              <a:t>Our “Sports &amp; Media” Segment Findings: </a:t>
            </a:r>
            <a:r>
              <a:rPr lang="en-US" altLang="en-US" sz="2200" i="1" spc="-100" dirty="0">
                <a:solidFill>
                  <a:srgbClr val="3775A2"/>
                </a:solidFill>
                <a:latin typeface="Trebuchet MS"/>
                <a:ea typeface="+mj-ea"/>
                <a:cs typeface="Trebuchet MS"/>
              </a:rPr>
              <a:t>63% Correlation Among 16 Apps</a:t>
            </a:r>
          </a:p>
        </p:txBody>
      </p:sp>
      <p:pic>
        <p:nvPicPr>
          <p:cNvPr id="35" name="Picture 80" descr="http://d2vw9j7fafwayy.cloudfront.net/content/art/icons/nfl_app_icon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85" y="2992620"/>
            <a:ext cx="713164" cy="7089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9" name="Picture 88" descr="http://www2.pcmag.com/media/images/396260-mlb-at-bat-13-for-windows-phone.jpg?thum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8014" y="2964822"/>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2" name="Picture 94" descr="https://lh6.ggpht.com/jp0pkK0sNB_G1dDb8fC0uqg36ziJCdbD2hW2slGBuy0BHyeOzo-df4J1a2L5iMNfzA=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201" y="2977472"/>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3" name="Picture 96" descr="https://lh4.ggpht.com/MzcZpm3litAaHqfI4hZnz8Bv8PfTykIc9A_In0BjbQk2XPZFdLPuuzfpVw3ta9oGKEY=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270" y="2978527"/>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4" name="Picture 98" descr="https://lh5.ggpht.com/Y9cG2XlxsaTUP1wGMHiOGjpDSGmcczHS3EABEN8s_ORvUk4n57Z_XQwuC0GAYX-O91A=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85" y="3906645"/>
            <a:ext cx="713164"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28" name="TextBox 27"/>
          <p:cNvSpPr txBox="1"/>
          <p:nvPr/>
        </p:nvSpPr>
        <p:spPr>
          <a:xfrm>
            <a:off x="1516731" y="5419191"/>
            <a:ext cx="713163" cy="181199"/>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Viggle</a:t>
            </a:r>
          </a:p>
        </p:txBody>
      </p:sp>
      <p:sp>
        <p:nvSpPr>
          <p:cNvPr id="26" name="TextBox 25"/>
          <p:cNvSpPr txBox="1"/>
          <p:nvPr/>
        </p:nvSpPr>
        <p:spPr>
          <a:xfrm>
            <a:off x="422218" y="939225"/>
            <a:ext cx="8374567" cy="584775"/>
          </a:xfrm>
          <a:prstGeom prst="rect">
            <a:avLst/>
          </a:prstGeom>
          <a:noFill/>
        </p:spPr>
        <p:txBody>
          <a:bodyPr wrap="square" rtlCol="0">
            <a:spAutoFit/>
          </a:bodyPr>
          <a:lstStyle/>
          <a:p>
            <a:pPr algn="ctr">
              <a:defRPr/>
            </a:pPr>
            <a:r>
              <a:rPr lang="en-US" altLang="en-US" sz="1600" b="1" i="1" u="sng" kern="0" dirty="0">
                <a:solidFill>
                  <a:srgbClr val="000000"/>
                </a:solidFill>
                <a:latin typeface="Trebuchet MS" panose="020B0603020202020204" pitchFamily="34" charset="0"/>
              </a:rPr>
              <a:t>10 of the 16 Mobile “Sports &amp; Media” Apps (63%)</a:t>
            </a:r>
            <a:r>
              <a:rPr lang="en-US" altLang="en-US" sz="1600" b="1" i="1" kern="0" dirty="0">
                <a:solidFill>
                  <a:srgbClr val="000000"/>
                </a:solidFill>
                <a:latin typeface="Trebuchet MS" panose="020B0603020202020204" pitchFamily="34" charset="0"/>
              </a:rPr>
              <a:t> </a:t>
            </a:r>
            <a:r>
              <a:rPr lang="en-US" altLang="en-US" sz="1600" b="1" kern="0" dirty="0">
                <a:solidFill>
                  <a:srgbClr val="000000"/>
                </a:solidFill>
                <a:latin typeface="Trebuchet MS" panose="020B0603020202020204" pitchFamily="34" charset="0"/>
              </a:rPr>
              <a:t>Analyzed Exhibited a Direct Correlation Between TV Spend &amp; App Traffic</a:t>
            </a:r>
          </a:p>
        </p:txBody>
      </p:sp>
      <p:sp>
        <p:nvSpPr>
          <p:cNvPr id="29" name="Rounded Rectangle 28"/>
          <p:cNvSpPr/>
          <p:nvPr/>
        </p:nvSpPr>
        <p:spPr>
          <a:xfrm>
            <a:off x="1" y="1723407"/>
            <a:ext cx="4481386"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10 Brands</a:t>
            </a:r>
          </a:p>
          <a:p>
            <a:pPr algn="ctr"/>
            <a:endParaRPr lang="en-US" sz="400" b="1" u="sng" dirty="0">
              <a:solidFill>
                <a:schemeClr val="tx1"/>
              </a:solidFill>
            </a:endParaRPr>
          </a:p>
          <a:p>
            <a:pPr algn="ctr"/>
            <a:r>
              <a:rPr lang="en-US" sz="1400" u="sng" dirty="0">
                <a:solidFill>
                  <a:schemeClr val="tx1"/>
                </a:solidFill>
              </a:rPr>
              <a:t>“TV Off”  Months Led To      In Monthly Unique Visitors</a:t>
            </a:r>
          </a:p>
          <a:p>
            <a:pPr algn="ctr"/>
            <a:r>
              <a:rPr lang="en-US" sz="1400" u="sng" dirty="0">
                <a:solidFill>
                  <a:schemeClr val="tx1"/>
                </a:solidFill>
              </a:rPr>
              <a:t>“TV On” Months Led To      In Monthly Unique Visitors</a:t>
            </a:r>
          </a:p>
        </p:txBody>
      </p:sp>
      <p:sp>
        <p:nvSpPr>
          <p:cNvPr id="30" name="Rounded Rectangle 29"/>
          <p:cNvSpPr/>
          <p:nvPr/>
        </p:nvSpPr>
        <p:spPr>
          <a:xfrm>
            <a:off x="4948604" y="1719691"/>
            <a:ext cx="4195737"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6 Brands</a:t>
            </a:r>
          </a:p>
          <a:p>
            <a:pPr algn="ctr"/>
            <a:endParaRPr lang="en-US" sz="400" b="1" u="sng" dirty="0">
              <a:solidFill>
                <a:schemeClr val="tx1"/>
              </a:solidFill>
            </a:endParaRPr>
          </a:p>
          <a:p>
            <a:pPr algn="ctr"/>
            <a:r>
              <a:rPr lang="en-US" sz="1400" i="1" u="sng" dirty="0">
                <a:solidFill>
                  <a:schemeClr val="tx1"/>
                </a:solidFill>
              </a:rPr>
              <a:t>No correlation</a:t>
            </a:r>
            <a:r>
              <a:rPr lang="en-US" sz="1400" u="sng" dirty="0">
                <a:solidFill>
                  <a:schemeClr val="tx1"/>
                </a:solidFill>
              </a:rPr>
              <a:t> between “TV Off” &amp; “TV On” Months Vs. Monthly Unique Visitors</a:t>
            </a:r>
          </a:p>
        </p:txBody>
      </p:sp>
      <p:sp>
        <p:nvSpPr>
          <p:cNvPr id="31" name="Down Arrow 30"/>
          <p:cNvSpPr/>
          <p:nvPr/>
        </p:nvSpPr>
        <p:spPr>
          <a:xfrm>
            <a:off x="2070997" y="2081868"/>
            <a:ext cx="145971" cy="2160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2054587" y="2318266"/>
            <a:ext cx="136471" cy="216051"/>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0469" y="2823948"/>
            <a:ext cx="4270918" cy="28941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694245" y="2822348"/>
            <a:ext cx="4270918" cy="196910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154" descr="https://lh4.ggpht.com/xRd0HmXDg5gX7k-fvspbHZxsnDQvEgTHvO848UzZbFDzrPJaTqV9H4UkEGbDmnsf-g=w3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8014" y="3912133"/>
            <a:ext cx="713162" cy="6791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7" name="Picture 160" descr="http://1.bp.blogspot.com/-KYeVGeVceDk/U5S7BtLtU9I/AAAAAAAAYVg/iQ6p5xV0seQ/s400/nick-app-uk-icon-nickelodeon-application-logo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8472" y="4769094"/>
            <a:ext cx="713162" cy="67913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9" name="Picture 162" descr="http://www.rick.com/wp-content/uploads/2014/10/fx-now-app-ic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4934" y="3906645"/>
            <a:ext cx="749682" cy="69010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2" name="Picture 158" descr="http://www.adweek.com/lostremote/files/2013/05/vigg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2406" y="4748794"/>
            <a:ext cx="713162" cy="67913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3" name="Picture 156" descr="https://appcenter.evernote.com/images/made/assets/img/apps/wsj/wsj-logo_140_141_c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915" y="3921542"/>
            <a:ext cx="713161" cy="6791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7" name="Picture 90" descr="http://images.androidphonex.com/wp-content/uploads/jpg.php?d=logo&amp;n=com-espn-espnfantasyfootball&amp;h=11&amp;url=yLcFV_7T0mYutOVKzC7YTUBrmJl81D6yqhpxDad50cRlWchFnSDHqxH_sXWm-TB-DBc=w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1735" y="2992622"/>
            <a:ext cx="713164"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71" name="Group 70"/>
          <p:cNvGrpSpPr/>
          <p:nvPr/>
        </p:nvGrpSpPr>
        <p:grpSpPr>
          <a:xfrm>
            <a:off x="5979602" y="2992622"/>
            <a:ext cx="851903" cy="914023"/>
            <a:chOff x="1712529" y="2488323"/>
            <a:chExt cx="910383" cy="1009138"/>
          </a:xfrm>
        </p:grpSpPr>
        <p:pic>
          <p:nvPicPr>
            <p:cNvPr id="72" name="Picture 82" descr="http://c1345842.cdn.cloudfiles.rackspacecloud.com/assets/apps/icons/000/607/116/original.png?12996692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7170" y="2488323"/>
              <a:ext cx="762120" cy="7826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73" name="TextBox 72"/>
            <p:cNvSpPr txBox="1"/>
            <p:nvPr/>
          </p:nvSpPr>
          <p:spPr>
            <a:xfrm>
              <a:off x="1712529" y="3276588"/>
              <a:ext cx="910383" cy="220873"/>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Team Stream</a:t>
              </a:r>
            </a:p>
          </p:txBody>
        </p:sp>
      </p:grpSp>
      <p:pic>
        <p:nvPicPr>
          <p:cNvPr id="77" name="Picture 146" descr="http://11284-presscdn-0-40.pagely.netdna-cdn.com/wp-content/uploads/2014/02/CNN-Cartoon-Network-Apps.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000"/>
          <a:stretch/>
        </p:blipFill>
        <p:spPr bwMode="auto">
          <a:xfrm>
            <a:off x="6994724" y="3986517"/>
            <a:ext cx="662224" cy="67913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8" name="Picture 152" descr="http://i.cdn.turner.com/adultswim/big/img/2014/07/25/asLogo_tn_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8250" y="3020418"/>
            <a:ext cx="636747" cy="6533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82" name="Picture 164" descr="https://img.dealspluscdn.com/ai/0_0/dealimage/20000/4417000/4417355_144089963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77521" y="3986517"/>
            <a:ext cx="714361" cy="67913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83" name="Picture 166" descr="http://www.gannett-cdn.com/-mm-/4c047216b66b45ed7090800217dfe9736d26cfc7/c=18-0-677-373&amp;r=x1803&amp;c=3200x1800/local/-/media/Brevard/Brevard/2014/08/11/1407777351000-brighthouse-bright-hous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9256" y="2992622"/>
            <a:ext cx="713161" cy="6564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34" name="TextBox 33"/>
          <p:cNvSpPr txBox="1"/>
          <p:nvPr/>
        </p:nvSpPr>
        <p:spPr>
          <a:xfrm>
            <a:off x="14399" y="6386345"/>
            <a:ext cx="8881026"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a:t>
            </a:r>
          </a:p>
        </p:txBody>
      </p:sp>
      <p:sp>
        <p:nvSpPr>
          <p:cNvPr id="36" name="TextBox 35"/>
          <p:cNvSpPr txBox="1"/>
          <p:nvPr/>
        </p:nvSpPr>
        <p:spPr>
          <a:xfrm>
            <a:off x="5621570" y="4988183"/>
            <a:ext cx="2419869"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Sports</a:t>
            </a:r>
          </a:p>
        </p:txBody>
      </p:sp>
      <p:sp>
        <p:nvSpPr>
          <p:cNvPr id="38" name="TextBox 37"/>
          <p:cNvSpPr txBox="1"/>
          <p:nvPr/>
        </p:nvSpPr>
        <p:spPr>
          <a:xfrm>
            <a:off x="5621569" y="5322202"/>
            <a:ext cx="2419869"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Media</a:t>
            </a:r>
          </a:p>
        </p:txBody>
      </p:sp>
      <p:sp>
        <p:nvSpPr>
          <p:cNvPr id="40" name="TextBox 39"/>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21</a:t>
            </a:r>
          </a:p>
        </p:txBody>
      </p:sp>
    </p:spTree>
    <p:extLst>
      <p:ext uri="{BB962C8B-B14F-4D97-AF65-F5344CB8AC3E}">
        <p14:creationId xmlns:p14="http://schemas.microsoft.com/office/powerpoint/2010/main" val="197273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09598" y="272253"/>
            <a:ext cx="7676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r>
              <a:rPr lang="en-US" sz="2200" spc="-100" dirty="0">
                <a:solidFill>
                  <a:srgbClr val="3775A2"/>
                </a:solidFill>
                <a:latin typeface="Trebuchet MS"/>
                <a:ea typeface="+mj-ea"/>
                <a:cs typeface="Trebuchet MS"/>
              </a:rPr>
              <a:t>Our “Sports &amp; Media” Segment Findings: </a:t>
            </a:r>
          </a:p>
          <a:p>
            <a:r>
              <a:rPr lang="en-US" sz="2200" spc="-100" dirty="0">
                <a:solidFill>
                  <a:srgbClr val="3775A2"/>
                </a:solidFill>
                <a:latin typeface="Trebuchet MS"/>
                <a:cs typeface="Trebuchet MS"/>
              </a:rPr>
              <a:t>TV Spend Impact On The 10 Apps With A Definitive Correlation </a:t>
            </a:r>
            <a:endParaRPr lang="en-US" sz="2200" spc="-100" dirty="0">
              <a:solidFill>
                <a:srgbClr val="3775A2"/>
              </a:solidFill>
              <a:latin typeface="Trebuchet MS"/>
              <a:ea typeface="+mj-ea"/>
              <a:cs typeface="Trebuchet MS"/>
            </a:endParaRPr>
          </a:p>
        </p:txBody>
      </p:sp>
      <p:sp>
        <p:nvSpPr>
          <p:cNvPr id="111" name="Rectangle 6"/>
          <p:cNvSpPr>
            <a:spLocks noChangeArrowheads="1"/>
          </p:cNvSpPr>
          <p:nvPr/>
        </p:nvSpPr>
        <p:spPr bwMode="auto">
          <a:xfrm>
            <a:off x="580194" y="1900049"/>
            <a:ext cx="7871847"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kern="0" dirty="0">
                <a:solidFill>
                  <a:srgbClr val="FFFFFF"/>
                </a:solidFill>
              </a:rPr>
              <a:t>10 Mobile </a:t>
            </a:r>
            <a:r>
              <a:rPr lang="en-US" altLang="en-US" sz="1800" u="sng" kern="0" dirty="0">
                <a:solidFill>
                  <a:srgbClr val="FFFFFF"/>
                </a:solidFill>
              </a:rPr>
              <a:t>Sports &amp; Media</a:t>
            </a:r>
            <a:r>
              <a:rPr lang="en-US" altLang="en-US" sz="1800" kern="0" dirty="0">
                <a:solidFill>
                  <a:srgbClr val="FFFFFF"/>
                </a:solidFill>
              </a:rPr>
              <a:t> App Advertisers: Unique Visitors vs. TV Spend </a:t>
            </a:r>
          </a:p>
          <a:p>
            <a:pPr algn="ctr">
              <a:defRPr/>
            </a:pPr>
            <a:r>
              <a:rPr lang="en-US" altLang="en-US" sz="1400" kern="0" dirty="0">
                <a:solidFill>
                  <a:srgbClr val="FFFFFF"/>
                </a:solidFill>
              </a:rPr>
              <a:t>“When Off” &amp; “When On” TV During 15 Month Time Period (Oct. ‘14 – Dec. ’15)</a:t>
            </a:r>
          </a:p>
        </p:txBody>
      </p:sp>
      <p:sp>
        <p:nvSpPr>
          <p:cNvPr id="112" name="Rectangle 30"/>
          <p:cNvSpPr>
            <a:spLocks noChangeArrowheads="1"/>
          </p:cNvSpPr>
          <p:nvPr/>
        </p:nvSpPr>
        <p:spPr bwMode="auto">
          <a:xfrm>
            <a:off x="6375640" y="326688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On”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cxnSp>
        <p:nvCxnSpPr>
          <p:cNvPr id="113" name="Elbow Connector 112"/>
          <p:cNvCxnSpPr>
            <a:stCxn id="111" idx="2"/>
          </p:cNvCxnSpPr>
          <p:nvPr/>
        </p:nvCxnSpPr>
        <p:spPr>
          <a:xfrm rot="16200000" flipH="1">
            <a:off x="4893687" y="2284480"/>
            <a:ext cx="985838" cy="1740976"/>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2760956" y="3647887"/>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30"/>
          <p:cNvSpPr>
            <a:spLocks noChangeArrowheads="1"/>
          </p:cNvSpPr>
          <p:nvPr/>
        </p:nvSpPr>
        <p:spPr bwMode="auto">
          <a:xfrm>
            <a:off x="381000" y="3266887"/>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rgbClr val="000000"/>
                </a:solidFill>
                <a:latin typeface="Trebuchet MS" pitchFamily="34" charset="0"/>
                <a:ea typeface="ＭＳ Ｐゴシック" pitchFamily="34" charset="-128"/>
                <a:cs typeface="Arial" charset="0"/>
              </a:rPr>
              <a:t>“When Off” TV Months</a:t>
            </a:r>
            <a:endParaRPr lang="en-US" altLang="en-US" sz="1600" b="1" i="1" u="sng" dirty="0">
              <a:solidFill>
                <a:srgbClr val="000000"/>
              </a:solidFill>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112698" y="4267977"/>
            <a:ext cx="2821001" cy="117697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10 “Correlation” Advertisers </a:t>
            </a:r>
          </a:p>
          <a:p>
            <a:pPr algn="ctr" fontAlgn="base">
              <a:spcBef>
                <a:spcPct val="0"/>
              </a:spcBef>
              <a:spcAft>
                <a:spcPct val="0"/>
              </a:spcAft>
              <a:buFont typeface="Arial" charset="0"/>
              <a:buNone/>
            </a:pPr>
            <a:endParaRPr lang="en-US" altLang="en-US" sz="1600" b="1" i="1" u="sng" dirty="0">
              <a:solidFill>
                <a:srgbClr val="FF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-32% less</a:t>
            </a:r>
            <a:r>
              <a:rPr lang="en-US" altLang="en-US" sz="1600" dirty="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1" name="Rectangle 30"/>
          <p:cNvSpPr>
            <a:spLocks noChangeArrowheads="1"/>
          </p:cNvSpPr>
          <p:nvPr/>
        </p:nvSpPr>
        <p:spPr bwMode="auto">
          <a:xfrm>
            <a:off x="6170594" y="4435519"/>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10 “Correlation” Advertisers </a:t>
            </a:r>
          </a:p>
          <a:p>
            <a:pPr algn="ctr" fontAlgn="base">
              <a:spcBef>
                <a:spcPct val="0"/>
              </a:spcBef>
              <a:spcAft>
                <a:spcPct val="0"/>
              </a:spcAft>
              <a:buNone/>
            </a:pPr>
            <a:endParaRPr lang="en-US" altLang="en-US" sz="1600" b="1" i="1" u="sng" dirty="0">
              <a:solidFill>
                <a:srgbClr val="9BBB59">
                  <a:lumMod val="50000"/>
                </a:srgbClr>
              </a:solidFill>
              <a:latin typeface="Trebuchet MS" pitchFamily="34" charset="0"/>
              <a:ea typeface="ＭＳ Ｐゴシック" pitchFamily="34" charset="-128"/>
              <a:cs typeface="Arial" charset="0"/>
            </a:endParaRPr>
          </a:p>
          <a:p>
            <a:pPr algn="ctr" fontAlgn="base">
              <a:spcBef>
                <a:spcPct val="0"/>
              </a:spcBef>
              <a:spcAft>
                <a:spcPct val="0"/>
              </a:spcAft>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+48% more</a:t>
            </a:r>
            <a:r>
              <a:rPr lang="en-US" altLang="en-US" sz="1600"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r>
              <a:rPr lang="en-US" altLang="en-US" sz="1600" b="1" i="1" u="sng" dirty="0">
                <a:solidFill>
                  <a:srgbClr val="9BBB59">
                    <a:lumMod val="50000"/>
                  </a:srgbClr>
                </a:solidFill>
                <a:latin typeface="Trebuchet MS" pitchFamily="34" charset="0"/>
                <a:ea typeface="ＭＳ Ｐゴシック" pitchFamily="34" charset="-128"/>
                <a:cs typeface="Arial" charset="0"/>
              </a:rPr>
              <a:t>+$971K</a:t>
            </a:r>
            <a:r>
              <a:rPr lang="en-US" altLang="en-US" sz="1600" b="1" i="1"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TV Spend</a:t>
            </a:r>
          </a:p>
          <a:p>
            <a:pPr algn="ctr" fontAlgn="base">
              <a:spcBef>
                <a:spcPct val="0"/>
              </a:spcBef>
              <a:spcAft>
                <a:spcPct val="0"/>
              </a:spcAft>
              <a:buNone/>
            </a:pPr>
            <a:r>
              <a:rPr lang="en-US" altLang="en-US" sz="1400" i="1" dirty="0">
                <a:solidFill>
                  <a:srgbClr val="000000"/>
                </a:solidFill>
                <a:latin typeface="Trebuchet MS" pitchFamily="34" charset="0"/>
                <a:ea typeface="ＭＳ Ｐゴシック" pitchFamily="34" charset="-128"/>
                <a:cs typeface="Arial" charset="0"/>
              </a:rPr>
              <a:t>(on average)</a:t>
            </a:r>
          </a:p>
        </p:txBody>
      </p:sp>
      <p:sp>
        <p:nvSpPr>
          <p:cNvPr id="12" name="TextBox 11"/>
          <p:cNvSpPr txBox="1"/>
          <p:nvPr/>
        </p:nvSpPr>
        <p:spPr>
          <a:xfrm>
            <a:off x="0" y="6386317"/>
            <a:ext cx="8989994" cy="46166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TV activity.   </a:t>
            </a:r>
          </a:p>
        </p:txBody>
      </p:sp>
      <p:sp>
        <p:nvSpPr>
          <p:cNvPr id="18" name="TextBox 17"/>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22</a:t>
            </a:r>
          </a:p>
        </p:txBody>
      </p:sp>
    </p:spTree>
    <p:extLst>
      <p:ext uri="{BB962C8B-B14F-4D97-AF65-F5344CB8AC3E}">
        <p14:creationId xmlns:p14="http://schemas.microsoft.com/office/powerpoint/2010/main" val="118002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33891" y="272253"/>
            <a:ext cx="765882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Deep Dives: Select Examples of “Sports</a:t>
            </a:r>
            <a:r>
              <a:rPr kumimoji="0" lang="en-US" sz="2200" b="0" i="0" u="none" strike="noStrike" kern="0" cap="none" spc="-100" normalizeH="0" noProof="0" dirty="0">
                <a:ln>
                  <a:noFill/>
                </a:ln>
                <a:solidFill>
                  <a:srgbClr val="3775A2"/>
                </a:solidFill>
                <a:effectLst/>
                <a:uLnTx/>
                <a:uFillTx/>
                <a:latin typeface="Trebuchet MS"/>
                <a:ea typeface="+mj-ea"/>
                <a:cs typeface="Trebuchet MS"/>
              </a:rPr>
              <a:t> &amp; Media</a:t>
            </a: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 Apps’ Demonstrated TV Spend / Traffic Correlation</a:t>
            </a:r>
          </a:p>
        </p:txBody>
      </p:sp>
      <p:sp>
        <p:nvSpPr>
          <p:cNvPr id="10" name="TextBox 9"/>
          <p:cNvSpPr txBox="1"/>
          <p:nvPr/>
        </p:nvSpPr>
        <p:spPr>
          <a:xfrm>
            <a:off x="0" y="6513084"/>
            <a:ext cx="8839200" cy="338554"/>
          </a:xfrm>
          <a:prstGeom prst="rect">
            <a:avLst/>
          </a:prstGeom>
          <a:noFill/>
        </p:spPr>
        <p:txBody>
          <a:bodyPr wrap="square">
            <a:spAutoFit/>
          </a:bodyPr>
          <a:lstStyle/>
          <a:p>
            <a:pPr lvl="0" defTabSz="914400" eaLnBrk="0" fontAlgn="base" hangingPunct="0">
              <a:spcBef>
                <a:spcPct val="0"/>
              </a:spcBef>
              <a:spcAft>
                <a:spcPct val="0"/>
              </a:spcAft>
              <a:defRPr/>
            </a:pP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Source: comScore, mobile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metrix</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media trend </a:t>
            </a:r>
            <a:r>
              <a:rPr lang="en-US" sz="800" dirty="0">
                <a:latin typeface="Trebuchet MS" panose="020B0603020202020204" pitchFamily="34" charset="0"/>
              </a:rPr>
              <a:t>(application access only)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Total audience (P2+), Oct ‘14 – Dec ‘15.  Nielsen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AdIntel</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a:t>
            </a: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(web-based app game product category)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TV spend (cable TV, broadcast TV, Spanish language cable TV, Spanish language broadcast TV, syndication TV, spot TV) Oct ‘14-Dec ’15. </a:t>
            </a:r>
          </a:p>
        </p:txBody>
      </p:sp>
      <p:sp>
        <p:nvSpPr>
          <p:cNvPr id="11" name="Rectangle 30"/>
          <p:cNvSpPr>
            <a:spLocks noChangeArrowheads="1"/>
          </p:cNvSpPr>
          <p:nvPr/>
        </p:nvSpPr>
        <p:spPr bwMode="auto">
          <a:xfrm>
            <a:off x="1752600" y="933939"/>
            <a:ext cx="5562600" cy="374770"/>
          </a:xfrm>
          <a:prstGeom prst="rect">
            <a:avLst/>
          </a:prstGeom>
          <a:solidFill>
            <a:srgbClr val="00B05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8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“When On” / “When Off” Comparison</a:t>
            </a:r>
            <a:endParaRPr kumimoji="0" lang="en-US" altLang="en-US" sz="1800" b="0" i="1" u="sng" strike="noStrike" kern="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12" name="Rectangle 30"/>
          <p:cNvSpPr>
            <a:spLocks noChangeArrowheads="1"/>
          </p:cNvSpPr>
          <p:nvPr/>
        </p:nvSpPr>
        <p:spPr bwMode="auto">
          <a:xfrm>
            <a:off x="-9526" y="1704461"/>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30"/>
          <p:cNvSpPr>
            <a:spLocks noChangeArrowheads="1"/>
          </p:cNvSpPr>
          <p:nvPr/>
        </p:nvSpPr>
        <p:spPr bwMode="auto">
          <a:xfrm>
            <a:off x="0" y="3369649"/>
            <a:ext cx="3181351"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4" name="Rectangle 30"/>
          <p:cNvSpPr>
            <a:spLocks noChangeArrowheads="1"/>
          </p:cNvSpPr>
          <p:nvPr/>
        </p:nvSpPr>
        <p:spPr bwMode="auto">
          <a:xfrm>
            <a:off x="152400" y="217368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On”:</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5" name="Rectangle 30"/>
          <p:cNvSpPr>
            <a:spLocks noChangeArrowheads="1"/>
          </p:cNvSpPr>
          <p:nvPr/>
        </p:nvSpPr>
        <p:spPr bwMode="auto">
          <a:xfrm>
            <a:off x="142875" y="255468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Off”:</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158923" y="293166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8" name="Rectangle 30"/>
          <p:cNvSpPr>
            <a:spLocks noChangeArrowheads="1"/>
          </p:cNvSpPr>
          <p:nvPr/>
        </p:nvSpPr>
        <p:spPr bwMode="auto">
          <a:xfrm>
            <a:off x="2124075"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3,676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9" name="Rectangle 30"/>
          <p:cNvSpPr>
            <a:spLocks noChangeArrowheads="1"/>
          </p:cNvSpPr>
          <p:nvPr/>
        </p:nvSpPr>
        <p:spPr bwMode="auto">
          <a:xfrm>
            <a:off x="2133600"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1,812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0" name="Rectangle 30"/>
          <p:cNvSpPr>
            <a:spLocks noChangeArrowheads="1"/>
          </p:cNvSpPr>
          <p:nvPr/>
        </p:nvSpPr>
        <p:spPr bwMode="auto">
          <a:xfrm>
            <a:off x="2133600"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+103%</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3324225" y="2249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649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30"/>
          <p:cNvSpPr>
            <a:spLocks noChangeArrowheads="1"/>
          </p:cNvSpPr>
          <p:nvPr/>
        </p:nvSpPr>
        <p:spPr bwMode="auto">
          <a:xfrm>
            <a:off x="3333750" y="26308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599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6" name="Rectangle 42"/>
          <p:cNvSpPr>
            <a:spLocks noChangeArrowheads="1"/>
          </p:cNvSpPr>
          <p:nvPr/>
        </p:nvSpPr>
        <p:spPr bwMode="auto">
          <a:xfrm>
            <a:off x="3333750" y="30078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+8%</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4648200"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445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30"/>
          <p:cNvSpPr>
            <a:spLocks noChangeArrowheads="1"/>
          </p:cNvSpPr>
          <p:nvPr/>
        </p:nvSpPr>
        <p:spPr bwMode="auto">
          <a:xfrm>
            <a:off x="4657725"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249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2" name="Rectangle 48"/>
          <p:cNvSpPr>
            <a:spLocks noChangeArrowheads="1"/>
          </p:cNvSpPr>
          <p:nvPr/>
        </p:nvSpPr>
        <p:spPr bwMode="auto">
          <a:xfrm>
            <a:off x="4657725"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+79%</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5991225"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2,791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6000750"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2,041</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6000750"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+37%</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42" name="Rectangle 41"/>
          <p:cNvSpPr/>
          <p:nvPr/>
        </p:nvSpPr>
        <p:spPr>
          <a:xfrm>
            <a:off x="381000" y="2968181"/>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prstClr val="white"/>
              </a:solidFill>
              <a:effectLst/>
              <a:uLnTx/>
              <a:uFillTx/>
            </a:endParaRPr>
          </a:p>
        </p:txBody>
      </p:sp>
      <p:sp>
        <p:nvSpPr>
          <p:cNvPr id="49" name="Rectangle 30"/>
          <p:cNvSpPr>
            <a:spLocks noChangeArrowheads="1"/>
          </p:cNvSpPr>
          <p:nvPr/>
        </p:nvSpPr>
        <p:spPr bwMode="auto">
          <a:xfrm>
            <a:off x="7391400" y="2249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2,423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7400925" y="263088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1,999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1" name="Rectangle 54"/>
          <p:cNvSpPr>
            <a:spLocks noChangeArrowheads="1"/>
          </p:cNvSpPr>
          <p:nvPr/>
        </p:nvSpPr>
        <p:spPr bwMode="auto">
          <a:xfrm>
            <a:off x="7400925" y="30078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+21%</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2133600"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+$626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333750" y="34811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+$89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4609597"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+$5,209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4" name="Rectangle 30"/>
          <p:cNvSpPr>
            <a:spLocks noChangeArrowheads="1"/>
          </p:cNvSpPr>
          <p:nvPr/>
        </p:nvSpPr>
        <p:spPr bwMode="auto">
          <a:xfrm>
            <a:off x="6000750"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+$186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7400925" y="34811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+$1,932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3" name="Rectangle 30"/>
          <p:cNvSpPr>
            <a:spLocks noChangeArrowheads="1"/>
          </p:cNvSpPr>
          <p:nvPr/>
        </p:nvSpPr>
        <p:spPr bwMode="auto">
          <a:xfrm>
            <a:off x="-4010" y="6108851"/>
            <a:ext cx="3181351" cy="41626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148390" y="4792565"/>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On”:</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138865" y="5173565"/>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TV Off”:</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6" name="Rectangle 30"/>
          <p:cNvSpPr>
            <a:spLocks noChangeArrowheads="1"/>
          </p:cNvSpPr>
          <p:nvPr/>
        </p:nvSpPr>
        <p:spPr bwMode="auto">
          <a:xfrm>
            <a:off x="142881" y="5550549"/>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2120065"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973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2129590"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787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79" name="Rectangle 30"/>
          <p:cNvSpPr>
            <a:spLocks noChangeArrowheads="1"/>
          </p:cNvSpPr>
          <p:nvPr/>
        </p:nvSpPr>
        <p:spPr bwMode="auto">
          <a:xfrm>
            <a:off x="2129590"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+24%</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3320215" y="4868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432</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3329740" y="52497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310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2" name="Rectangle 42"/>
          <p:cNvSpPr>
            <a:spLocks noChangeArrowheads="1"/>
          </p:cNvSpPr>
          <p:nvPr/>
        </p:nvSpPr>
        <p:spPr bwMode="auto">
          <a:xfrm>
            <a:off x="3329740" y="562674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+40%</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4644190"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333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4" name="Rectangle 83"/>
          <p:cNvSpPr>
            <a:spLocks noChangeArrowheads="1"/>
          </p:cNvSpPr>
          <p:nvPr/>
        </p:nvSpPr>
        <p:spPr bwMode="auto">
          <a:xfrm>
            <a:off x="4653715"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225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5" name="Rectangle 48"/>
          <p:cNvSpPr>
            <a:spLocks noChangeArrowheads="1"/>
          </p:cNvSpPr>
          <p:nvPr/>
        </p:nvSpPr>
        <p:spPr bwMode="auto">
          <a:xfrm>
            <a:off x="4653715"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+48%</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6" name="Rectangle 30"/>
          <p:cNvSpPr>
            <a:spLocks noChangeArrowheads="1"/>
          </p:cNvSpPr>
          <p:nvPr/>
        </p:nvSpPr>
        <p:spPr bwMode="auto">
          <a:xfrm>
            <a:off x="5987215"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103</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5996740"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60</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8" name="Rectangle 54"/>
          <p:cNvSpPr>
            <a:spLocks noChangeArrowheads="1"/>
          </p:cNvSpPr>
          <p:nvPr/>
        </p:nvSpPr>
        <p:spPr bwMode="auto">
          <a:xfrm>
            <a:off x="5996740"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+30%</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89" name="Rectangle 88"/>
          <p:cNvSpPr/>
          <p:nvPr/>
        </p:nvSpPr>
        <p:spPr>
          <a:xfrm>
            <a:off x="376990" y="5587062"/>
            <a:ext cx="8458200" cy="496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B050"/>
              </a:solidFill>
              <a:effectLst/>
              <a:uLnTx/>
              <a:uFillTx/>
            </a:endParaRPr>
          </a:p>
        </p:txBody>
      </p:sp>
      <p:sp>
        <p:nvSpPr>
          <p:cNvPr id="90" name="Rectangle 30"/>
          <p:cNvSpPr>
            <a:spLocks noChangeArrowheads="1"/>
          </p:cNvSpPr>
          <p:nvPr/>
        </p:nvSpPr>
        <p:spPr bwMode="auto">
          <a:xfrm>
            <a:off x="7387390" y="4868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1,697</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1" name="Rectangle 30"/>
          <p:cNvSpPr>
            <a:spLocks noChangeArrowheads="1"/>
          </p:cNvSpPr>
          <p:nvPr/>
        </p:nvSpPr>
        <p:spPr bwMode="auto">
          <a:xfrm>
            <a:off x="7396915" y="524976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1,059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2" name="Rectangle 54"/>
          <p:cNvSpPr>
            <a:spLocks noChangeArrowheads="1"/>
          </p:cNvSpPr>
          <p:nvPr/>
        </p:nvSpPr>
        <p:spPr bwMode="auto">
          <a:xfrm>
            <a:off x="7396915" y="562674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+60%</a:t>
            </a:r>
            <a:endParaRPr kumimoji="0" lang="en-US" altLang="en-US" sz="1600" b="0" i="0" u="none" strike="noStrike" kern="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93" name="Rectangle 30"/>
          <p:cNvSpPr>
            <a:spLocks noChangeArrowheads="1"/>
          </p:cNvSpPr>
          <p:nvPr/>
        </p:nvSpPr>
        <p:spPr bwMode="auto">
          <a:xfrm>
            <a:off x="2129590"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+$369</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4" name="Rectangle 30"/>
          <p:cNvSpPr>
            <a:spLocks noChangeArrowheads="1"/>
          </p:cNvSpPr>
          <p:nvPr/>
        </p:nvSpPr>
        <p:spPr bwMode="auto">
          <a:xfrm>
            <a:off x="3329740" y="609999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+$215</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5" name="Rectangle 30"/>
          <p:cNvSpPr>
            <a:spLocks noChangeArrowheads="1"/>
          </p:cNvSpPr>
          <p:nvPr/>
        </p:nvSpPr>
        <p:spPr bwMode="auto">
          <a:xfrm>
            <a:off x="4605587"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+$256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6" name="Rectangle 30"/>
          <p:cNvSpPr>
            <a:spLocks noChangeArrowheads="1"/>
          </p:cNvSpPr>
          <p:nvPr/>
        </p:nvSpPr>
        <p:spPr bwMode="auto">
          <a:xfrm>
            <a:off x="5996740"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+$616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97" name="Rectangle 30"/>
          <p:cNvSpPr>
            <a:spLocks noChangeArrowheads="1"/>
          </p:cNvSpPr>
          <p:nvPr/>
        </p:nvSpPr>
        <p:spPr bwMode="auto">
          <a:xfrm>
            <a:off x="7396915" y="609999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0" fontAlgn="base" latinLnBrk="0" hangingPunct="0">
              <a:lnSpc>
                <a:spcPct val="100000"/>
              </a:lnSpc>
              <a:spcBef>
                <a:spcPct val="0"/>
              </a:spcBef>
              <a:spcAft>
                <a:spcPct val="0"/>
              </a:spcAft>
              <a:buClrTx/>
              <a:buSzTx/>
              <a:buFont typeface="Arial" charset="0"/>
              <a:buNone/>
              <a:tabLst/>
              <a:defRPr/>
            </a:pPr>
            <a:r>
              <a:rPr lang="en-US" altLang="en-US" sz="1400" b="1" kern="0" dirty="0">
                <a:solidFill>
                  <a:srgbClr val="000000"/>
                </a:solidFill>
                <a:latin typeface="Trebuchet MS" pitchFamily="34" charset="0"/>
                <a:ea typeface="ＭＳ Ｐゴシック" pitchFamily="34" charset="-128"/>
                <a:cs typeface="Arial" charset="0"/>
              </a:rPr>
              <a:t>+$216</a:t>
            </a:r>
            <a:endParaRPr kumimoji="0" lang="en-US" altLang="en-US" sz="1400" b="0" i="0" u="none"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 name="Rectangle 2"/>
          <p:cNvSpPr/>
          <p:nvPr/>
        </p:nvSpPr>
        <p:spPr>
          <a:xfrm>
            <a:off x="-13535" y="3862118"/>
            <a:ext cx="9157535" cy="12072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30"/>
          <p:cNvSpPr>
            <a:spLocks noChangeArrowheads="1"/>
          </p:cNvSpPr>
          <p:nvPr/>
        </p:nvSpPr>
        <p:spPr bwMode="auto">
          <a:xfrm>
            <a:off x="-13540" y="4359438"/>
            <a:ext cx="2664693"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charset="0"/>
              <a:buNone/>
              <a:tabLst/>
              <a:defRPr/>
            </a:pP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50" b="1" i="0" u="sng" strike="noStrike" kern="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50" b="1"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a:t>
            </a:r>
            <a:endParaRPr kumimoji="0" lang="en-US" altLang="en-US" sz="1050" b="0" i="0" u="sng" strike="noStrike" kern="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pic>
        <p:nvPicPr>
          <p:cNvPr id="103" name="Picture 80" descr="http://d2vw9j7fafwayy.cloudfront.net/content/art/icons/nfl_app_icon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3819" y="1420239"/>
            <a:ext cx="713164" cy="7089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 name="Picture 88" descr="http://www2.pcmag.com/media/images/396260-mlb-at-bat-13-for-windows-phone.jpg?thum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386" y="1428246"/>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 name="Picture 94" descr="https://lh6.ggpht.com/jp0pkK0sNB_G1dDb8fC0uqg36ziJCdbD2hW2slGBuy0BHyeOzo-df4J1a2L5iMNfzA=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4406" y="1428246"/>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 name="Picture 96" descr="https://lh4.ggpht.com/MzcZpm3litAaHqfI4hZnz8Bv8PfTykIc9A_In0BjbQk2XPZFdLPuuzfpVw3ta9oGKEY=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6921" y="1431624"/>
            <a:ext cx="713162"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 name="Picture 98" descr="https://lh5.ggpht.com/Y9cG2XlxsaTUP1wGMHiOGjpDSGmcczHS3EABEN8s_ORvUk4n57Z_XQwuC0GAYX-O91A=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0021" y="1459870"/>
            <a:ext cx="713164" cy="7089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8" name="TextBox 107"/>
          <p:cNvSpPr txBox="1"/>
          <p:nvPr/>
        </p:nvSpPr>
        <p:spPr>
          <a:xfrm>
            <a:off x="7805322" y="4786921"/>
            <a:ext cx="713163" cy="181199"/>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Viggle</a:t>
            </a:r>
          </a:p>
        </p:txBody>
      </p:sp>
      <p:pic>
        <p:nvPicPr>
          <p:cNvPr id="113" name="Picture 154" descr="https://lh4.ggpht.com/xRd0HmXDg5gX7k-fvspbHZxsnDQvEgTHvO848UzZbFDzrPJaTqV9H4UkEGbDmnsf-g=w3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6571" y="4143716"/>
            <a:ext cx="713162" cy="6791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 name="Picture 160" descr="http://1.bp.blogspot.com/-KYeVGeVceDk/U5S7BtLtU9I/AAAAAAAAYVg/iQ6p5xV0seQ/s400/nick-app-uk-icon-nickelodeon-application-logo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4371" y="4184064"/>
            <a:ext cx="713162" cy="67913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5" name="Picture 162" descr="http://www.rick.com/wp-content/uploads/2014/10/fx-now-app-ic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9578" y="4150527"/>
            <a:ext cx="749682" cy="69010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7" name="Picture 158" descr="http://www.adweek.com/lostremote/files/2013/05/vigg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0997" y="4116524"/>
            <a:ext cx="713162" cy="67913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 name="Picture 156" descr="https://appcenter.evernote.com/images/made/assets/img/apps/wsj/wsj-logo_140_141_c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3866" y="4153123"/>
            <a:ext cx="713161" cy="67912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69" name="TextBox 68"/>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23</a:t>
            </a:r>
          </a:p>
        </p:txBody>
      </p:sp>
    </p:spTree>
    <p:extLst>
      <p:ext uri="{BB962C8B-B14F-4D97-AF65-F5344CB8AC3E}">
        <p14:creationId xmlns:p14="http://schemas.microsoft.com/office/powerpoint/2010/main" val="281057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19507" y="2696887"/>
            <a:ext cx="847765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a:ln>
                  <a:noFill/>
                </a:ln>
                <a:solidFill>
                  <a:srgbClr val="3775A2"/>
                </a:solidFill>
                <a:effectLst/>
                <a:uLnTx/>
                <a:uFillTx/>
                <a:latin typeface="Trebuchet MS"/>
                <a:ea typeface="+mj-ea"/>
                <a:cs typeface="Trebuchet MS"/>
              </a:rPr>
              <a:t>Our “Universe” (60 Mobile Apps)</a:t>
            </a:r>
            <a:r>
              <a:rPr kumimoji="0" lang="en-US" sz="2800" b="1" i="0" u="none" strike="noStrike" kern="1200" cap="none" spc="-100" normalizeH="0" noProof="0" dirty="0">
                <a:ln>
                  <a:noFill/>
                </a:ln>
                <a:solidFill>
                  <a:srgbClr val="3775A2"/>
                </a:solidFill>
                <a:effectLst/>
                <a:uLnTx/>
                <a:uFillTx/>
                <a:latin typeface="Trebuchet MS"/>
                <a:ea typeface="+mj-ea"/>
                <a:cs typeface="Trebuchet MS"/>
              </a:rPr>
              <a:t> Findings Based On Male / Female Audience Skews</a:t>
            </a:r>
            <a:endParaRPr kumimoji="0" lang="en-US" sz="2400" b="0" i="1" u="none" strike="noStrike" kern="1200" cap="none" spc="-100" normalizeH="0" baseline="0" noProof="0" dirty="0">
              <a:ln>
                <a:noFill/>
              </a:ln>
              <a:solidFill>
                <a:srgbClr val="3775A2"/>
              </a:solidFill>
              <a:effectLst/>
              <a:uLnTx/>
              <a:uFillTx/>
              <a:latin typeface="Trebuchet MS"/>
              <a:ea typeface="+mj-ea"/>
              <a:cs typeface="Trebuchet MS"/>
            </a:endParaRPr>
          </a:p>
        </p:txBody>
      </p:sp>
    </p:spTree>
    <p:extLst>
      <p:ext uri="{BB962C8B-B14F-4D97-AF65-F5344CB8AC3E}">
        <p14:creationId xmlns:p14="http://schemas.microsoft.com/office/powerpoint/2010/main" val="357897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9" y="4680013"/>
            <a:ext cx="3030728" cy="15287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9"/>
          <p:cNvSpPr>
            <a:spLocks noChangeArrowheads="1"/>
          </p:cNvSpPr>
          <p:nvPr/>
        </p:nvSpPr>
        <p:spPr bwMode="auto">
          <a:xfrm>
            <a:off x="233891" y="272253"/>
            <a:ext cx="75497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2200" kern="0" spc="-100" dirty="0">
                <a:solidFill>
                  <a:srgbClr val="3775A2"/>
                </a:solidFill>
                <a:latin typeface="Trebuchet MS"/>
                <a:ea typeface="+mj-ea"/>
                <a:cs typeface="Trebuchet MS"/>
              </a:rPr>
              <a:t>“When On,” Television Drove A Higher Percentage of Increased Visitors For Mobile Apps That Have A More Targeted Audience</a:t>
            </a:r>
          </a:p>
        </p:txBody>
      </p:sp>
      <p:sp>
        <p:nvSpPr>
          <p:cNvPr id="101" name="Rounded Rectangle 100"/>
          <p:cNvSpPr/>
          <p:nvPr/>
        </p:nvSpPr>
        <p:spPr>
          <a:xfrm>
            <a:off x="53265" y="1580223"/>
            <a:ext cx="2956244" cy="3098309"/>
          </a:xfrm>
          <a:prstGeom prst="roundRect">
            <a:avLst/>
          </a:prstGeom>
          <a:no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Box 27"/>
          <p:cNvSpPr txBox="1"/>
          <p:nvPr/>
        </p:nvSpPr>
        <p:spPr>
          <a:xfrm>
            <a:off x="53265" y="1053129"/>
            <a:ext cx="2956244" cy="519291"/>
          </a:xfrm>
          <a:prstGeom prst="round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Trebuchet MS" panose="020B0603020202020204" pitchFamily="34" charset="0"/>
              </a:rPr>
              <a:t>Female-Skewing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Trebuchet MS" panose="020B0603020202020204" pitchFamily="34" charset="0"/>
              </a:rPr>
              <a:t>(21 apps)</a:t>
            </a:r>
          </a:p>
        </p:txBody>
      </p:sp>
      <p:sp>
        <p:nvSpPr>
          <p:cNvPr id="111" name="TextBox 110"/>
          <p:cNvSpPr txBox="1"/>
          <p:nvPr/>
        </p:nvSpPr>
        <p:spPr>
          <a:xfrm>
            <a:off x="8797159" y="6581001"/>
            <a:ext cx="3468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9</a:t>
            </a:r>
          </a:p>
        </p:txBody>
      </p:sp>
      <p:sp>
        <p:nvSpPr>
          <p:cNvPr id="112" name="Rounded Rectangle 100"/>
          <p:cNvSpPr/>
          <p:nvPr/>
        </p:nvSpPr>
        <p:spPr>
          <a:xfrm>
            <a:off x="3117547" y="1572821"/>
            <a:ext cx="2948468" cy="3105711"/>
          </a:xfrm>
          <a:prstGeom prst="round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4" name="TextBox 113"/>
          <p:cNvSpPr txBox="1"/>
          <p:nvPr/>
        </p:nvSpPr>
        <p:spPr>
          <a:xfrm>
            <a:off x="3128387" y="1045724"/>
            <a:ext cx="2937628" cy="519291"/>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Trebuchet MS" panose="020B0603020202020204" pitchFamily="34" charset="0"/>
              </a:rPr>
              <a:t>Dual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i="1" kern="0" dirty="0">
                <a:solidFill>
                  <a:prstClr val="black"/>
                </a:solidFill>
                <a:latin typeface="Trebuchet MS" panose="020B0603020202020204" pitchFamily="34" charset="0"/>
              </a:rPr>
              <a:t>(16 apps)</a:t>
            </a:r>
            <a:endParaRPr kumimoji="0" lang="en-US" sz="1000" b="1" i="1" u="none" strike="noStrike" kern="0" cap="none" spc="0" normalizeH="0" baseline="0" noProof="0" dirty="0">
              <a:ln>
                <a:noFill/>
              </a:ln>
              <a:solidFill>
                <a:prstClr val="black"/>
              </a:solidFill>
              <a:effectLst/>
              <a:uLnTx/>
              <a:uFillTx/>
              <a:latin typeface="Trebuchet MS" panose="020B0603020202020204" pitchFamily="34" charset="0"/>
            </a:endParaRPr>
          </a:p>
        </p:txBody>
      </p:sp>
      <p:sp>
        <p:nvSpPr>
          <p:cNvPr id="115" name="TextBox 114"/>
          <p:cNvSpPr txBox="1"/>
          <p:nvPr/>
        </p:nvSpPr>
        <p:spPr>
          <a:xfrm>
            <a:off x="6155195" y="1047202"/>
            <a:ext cx="2857111" cy="51929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Trebuchet MS" panose="020B0603020202020204" pitchFamily="34" charset="0"/>
              </a:rPr>
              <a:t>Male-Skewing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i="1" kern="0" dirty="0">
                <a:solidFill>
                  <a:prstClr val="black"/>
                </a:solidFill>
                <a:latin typeface="Trebuchet MS" panose="020B0603020202020204" pitchFamily="34" charset="0"/>
              </a:rPr>
              <a:t>(23 apps)</a:t>
            </a:r>
            <a:endParaRPr kumimoji="0" lang="en-US" sz="1400" b="1" i="1" u="none" strike="noStrike" kern="0" cap="none" spc="0" normalizeH="0" baseline="0" noProof="0" dirty="0">
              <a:ln>
                <a:noFill/>
              </a:ln>
              <a:solidFill>
                <a:prstClr val="black"/>
              </a:solidFill>
              <a:effectLst/>
              <a:uLnTx/>
              <a:uFillTx/>
              <a:latin typeface="Trebuchet MS" panose="020B0603020202020204" pitchFamily="34" charset="0"/>
            </a:endParaRPr>
          </a:p>
        </p:txBody>
      </p:sp>
      <p:pic>
        <p:nvPicPr>
          <p:cNvPr id="11" name="Picture 117" descr="https://lh3.googleusercontent.com/VnJY-ZjSBbdJfDVdl2HoLZIIKSp9PGvXaDq7qoSlZZf4Y_Pn141b0TPsPlg_xdTbkSg=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903" y="1681967"/>
            <a:ext cx="415136"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 name="Picture 17" descr="http://ww1.prweb.com/prfiles/2014/10/24/12276331/gI_59714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33" y="1681968"/>
            <a:ext cx="396133"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 name="Picture 142" descr="http://huppiemama.com/wp-content/uploads/2012/11/free-print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8" t="25181" r="83256" b="45065"/>
          <a:stretch/>
        </p:blipFill>
        <p:spPr bwMode="auto">
          <a:xfrm>
            <a:off x="1632332" y="1691896"/>
            <a:ext cx="396132" cy="39159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 name="Picture 49" descr="https://i.ytimg.com/vi/SDwBNz7bDWU/hq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157" b="13333"/>
          <a:stretch/>
        </p:blipFill>
        <p:spPr bwMode="auto">
          <a:xfrm>
            <a:off x="2250422" y="1681968"/>
            <a:ext cx="396133"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 name="Picture 154" descr="https://lh4.ggpht.com/xRd0HmXDg5gX7k-fvspbHZxsnDQvEgTHvO848UzZbFDzrPJaTqV9H4UkEGbDmnsf-g=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458" y="2182374"/>
            <a:ext cx="396133" cy="39159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6" name="Picture 35" descr="http://3.bp.blogspot.com/-beTZ6cbEGkE/VYPNe5uJhHI/AAAAAAAACYk/02ccVPKGH5I/s1600/Screenshot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758" y="2172445"/>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7" name="Picture 158" descr="http://www.adweek.com/lostremote/files/2013/05/vigg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5814" y="2182373"/>
            <a:ext cx="396133" cy="39159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8" name="Picture 27" descr="http://m.img.brothersoft.com/win7_img/icon/fb/fb637bc7-a4f4-4ab6-a2cd-9eada51b77b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054" y="2691352"/>
            <a:ext cx="396133" cy="41028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9" name="Picture 31" descr="http://2.bp.blogspot.com/-d4u6zBS209w/UzmLHMZqPfI/AAAAAAAAHGE/xLN3Y-VY9ec/s1600/821456_larg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2992" y="2172445"/>
            <a:ext cx="396799"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0" name="Picture 119" descr="https://lh5.ggpht.com/7l23-jZ3VGONR2KjGbfI9ukp1bG9VbLuDb8pHZAGecWCiLq_nvuj3sX9ymTUxqtqW14=w3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3254" y="2693093"/>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1" name="Picture 8" descr="http://downloadforpc.net/wp-content/uploads/2014/09/cookie-jame-ico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9949" y="2682710"/>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2"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981" y="2686308"/>
            <a:ext cx="396133"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3" name="Picture 33" descr="http://www.apkdad.com/wp-content/uploads/2012/12/Hay-Day-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1909" y="3181948"/>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4" name="Picture 43" descr="http://si.wsj.net/public/resources/images/BN-EB443_Seriou_G_2014081204323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3254" y="3190826"/>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5" name="Picture 144" descr="https://lh5.ggpht.com/zE3qQOdcGkPyS4ZjozYckKDR3qx9Hiq7Y4L9ISG-eRQbkXHtoHxz3aOWEPyxc0r3so4=w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31762" y="3191767"/>
            <a:ext cx="396134" cy="40028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6" name="Picture 127" descr="https://www.olset.com/ux/static/images/logos/expedia_blue.1b3bcaf7449c.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50420" y="3199420"/>
            <a:ext cx="396135" cy="40877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7" name="Picture 45" descr="https://lh4.ggpht.com/RPFmKi2VcmMQnmbK6inVNd7hS-4-3BEKCI7GNMxDDLgxnmWhFWKDdmTkhxUiZK37Vbyw=w30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31370" y="3696752"/>
            <a:ext cx="396133" cy="40877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29" name="Picture 53" descr="https://i.ytimg.com/vi/Y4ZBioX2-Is/hqdefault.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3934"/>
          <a:stretch/>
        </p:blipFill>
        <p:spPr bwMode="auto">
          <a:xfrm>
            <a:off x="1606271" y="3696753"/>
            <a:ext cx="396132"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0" name="Picture 146" descr="http://11284-presscdn-0-40.pagely.netdna-cdn.com/wp-content/uploads/2014/02/CNN-Cartoon-Network-Apps.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0000"/>
          <a:stretch/>
        </p:blipFill>
        <p:spPr bwMode="auto">
          <a:xfrm>
            <a:off x="985424" y="3706680"/>
            <a:ext cx="414043"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1" name="Picture 164" descr="https://img.dealspluscdn.com/ai/0_0/dealimage/20000/4417000/4417355_1440899633.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8004" y="3706680"/>
            <a:ext cx="396799"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2" name="Picture 123" descr="http://appbalo.com/wp-content/uploads/2014/08/Gyft---Mobile-Gift-Card-Wallet.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25688" y="4170883"/>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3" name="Picture 19" descr="http://www.hackscommunity.com/wp-content/uploads/2014/05/casino_screen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81717" y="1745637"/>
            <a:ext cx="396133"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4" name="Picture 23" descr="http://puzzleanddragons.us/wp-content/themes/pazudora/images/logo-pd2.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44618" y="1745637"/>
            <a:ext cx="396133"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5" name="Picture 67" descr="http://www.touchtapplay.com/wp-content/uploads/2015/09/dragonsoul-cheats-tips.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18817" y="1745635"/>
            <a:ext cx="396134" cy="4087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7" name="Picture 102" descr="http://a4.mzstatic.com/us/r1000/036/Purple/60/4e/61/mzi.ejzyurce.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55914" y="1745637"/>
            <a:ext cx="396133" cy="40877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6" name="Picture 100" descr="http://pocketfullofapps.com/wp-content/uploads/2013/03/GEIC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475133" y="2422045"/>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8" name="Picture 106" descr="https://lh6.ggpht.com/kgYj9Wq2x7MVYa-LIh6wJPMgnIhTDuf8kEHPdcRhgbUPiceFl7nIQ3JC-nSyHZAzPrs=w300"/>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023" y="2422045"/>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39" name="Picture 111" descr="http://www.realtor.org/sites/default/files/images/icons/app-buttons/realtorcom-real-estate.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116895" y="2424922"/>
            <a:ext cx="396133" cy="4037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0" name="Picture 178" descr="https://support.apple.com/library/content/dam/edam/applecare/images/en_US/applemusic/apple-music-app-icon.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47151" y="2431973"/>
            <a:ext cx="396133" cy="39159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1" name="Picture 180" descr="https://d1iiooxwdowqwr.cloudfront.net/pub/appsubmissions/20150427164528_PlayKidsLogo.jpe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457562" y="3277064"/>
            <a:ext cx="396133"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2" name="Picture 131" descr="http://urbanpixel.me/wp-content/uploads/2014/07/mzl.nypegbvo.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106698" y="3277065"/>
            <a:ext cx="353688" cy="39159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3" name="Picture 121" descr="https://5milesapp.com/images/5miles_facebook_xx.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706778" y="3267137"/>
            <a:ext cx="396132"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4" name="Picture 138" descr="https://lh3.ggpht.com/lSLM0xhCA1RZOwaQcjhlwmsvaIQYaP3c5qbDKCgLALhydrgExnaSKZdGa8S3YtRuVA=w300"/>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355913" y="3277064"/>
            <a:ext cx="396134"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5" name="Picture 13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461082" y="4077776"/>
            <a:ext cx="380822" cy="39159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6" name="Picture 69"/>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09327" y="4067847"/>
            <a:ext cx="396134" cy="40877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7" name="Picture 7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704246" y="4067849"/>
            <a:ext cx="396134" cy="4087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48" name="Picture 113" descr="http://d24n56so2u1gt2.cloudfront.net/assets/media/project-wallapop.257cff9176ee.png"/>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33624" t="11259" r="33592" b="9108"/>
          <a:stretch/>
        </p:blipFill>
        <p:spPr bwMode="auto">
          <a:xfrm>
            <a:off x="5361311" y="4067848"/>
            <a:ext cx="396134"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4" name="Picture 88" descr="http://www2.pcmag.com/media/images/396260-mlb-at-bat-13-for-windows-phone.jpg?thumb=y"/>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489272" y="1687522"/>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5" name="Picture 90" descr="http://images.androidphonex.com/wp-content/uploads/jpg.php?d=logo&amp;n=com-espn-espnfantasyfootball&amp;h=11&amp;url=yLcFV_7T0mYutOVKzC7YTUBrmJl81D6yqhpxDad50cRlWchFnSDHqxH_sXWm-TB-DBc=w30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355269" y="1687522"/>
            <a:ext cx="396134"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6" name="Picture 94" descr="https://lh6.ggpht.com/jp0pkK0sNB_G1dDb8fC0uqg36ziJCdbD2hW2slGBuy0BHyeOzo-df4J1a2L5iMNfzA=w30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107930" y="1687522"/>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8" name="Picture 98" descr="https://lh5.ggpht.com/Y9cG2XlxsaTUP1wGMHiOGjpDSGmcczHS3EABEN8s_ORvUk4n57Z_XQwuC0GAYX-O91A=w300"/>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719693" y="1687522"/>
            <a:ext cx="396134"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1" name="Picture 160" descr="http://1.bp.blogspot.com/-KYeVGeVceDk/U5S7BtLtU9I/AAAAAAAAYVg/iQ6p5xV0seQ/s400/nick-app-uk-icon-nickelodeon-application-logo_2.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489272" y="3161307"/>
            <a:ext cx="396133"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2" name="Picture 162" descr="http://www.rick.com/wp-content/uploads/2014/10/fx-now-app-icon.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107932" y="3168852"/>
            <a:ext cx="396132" cy="3785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3" name="Picture 166" descr="http://www.gannett-cdn.com/-mm-/4c047216b66b45ed7090800217dfe9736d26cfc7/c=18-0-677-373&amp;r=x1803&amp;c=3200x1800/local/-/media/Brevard/Brevard/2014/08/11/1407777351000-brighthouse-bright-house.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355270" y="3168853"/>
            <a:ext cx="396132" cy="37853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4" name="Picture 140" descr="http://asiatechhub.com/wp-content/uploads/2014/04/Line-app-logo.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719694" y="3168852"/>
            <a:ext cx="396132" cy="37853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9" name="Picture 152" descr="http://i.cdn.turner.com/adultswim/big/img/2014/07/25/asLogo_tn_1.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744221" y="2682045"/>
            <a:ext cx="353687" cy="39159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0" name="Picture 156" descr="https://appcenter.evernote.com/images/made/assets/img/apps/wsj/wsj-logo_140_141_c1.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489272" y="2682045"/>
            <a:ext cx="396132" cy="39159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5" name="Picture 129" descr="http://www.logospike.com/wp-content/uploads/2015/05/Uber_Logo_04.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107929" y="2672118"/>
            <a:ext cx="396135" cy="40877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6" name="Picture 176" descr="http://the-gadgeteer.com/wp-content/uploads/2015/03/TIDAL-logo-600x244.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8355463" y="2682043"/>
            <a:ext cx="395798" cy="39159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2" name="Picture 80" descr="http://d2vw9j7fafwayy.cloudfront.net/content/art/icons/nfl_app_icon_300.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489271" y="2175382"/>
            <a:ext cx="396134"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3" name="Picture 82" descr="http://c1345842.cdn.cloudfiles.rackspacecloud.com/assets/apps/icons/000/607/116/original.png?129966929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107929" y="2175382"/>
            <a:ext cx="396134"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57" name="Picture 96" descr="https://lh4.ggpht.com/MzcZpm3litAaHqfI4hZnz8Bv8PfTykIc9A_In0BjbQk2XPZFdLPuuzfpVw3ta9oGKEY=w300"/>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719694" y="2175382"/>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67" name="Picture 125" descr="http://pisces.bbystatic.com/image2/BestBuy_US/en_US/images/abn/2014/mob/pm/cat/bestbuy-mobile-icon.jpg;canvasHeight=138;canvasWidth=13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8355270" y="2175382"/>
            <a:ext cx="396132"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nvGrpSpPr>
          <p:cNvPr id="50" name="Group 49"/>
          <p:cNvGrpSpPr/>
          <p:nvPr/>
        </p:nvGrpSpPr>
        <p:grpSpPr>
          <a:xfrm>
            <a:off x="7025299" y="4133598"/>
            <a:ext cx="1186495" cy="408773"/>
            <a:chOff x="6803977" y="5883984"/>
            <a:chExt cx="1645411" cy="472421"/>
          </a:xfrm>
        </p:grpSpPr>
        <p:pic>
          <p:nvPicPr>
            <p:cNvPr id="68" name="Picture 6" descr="http://scontent.cdninstagram.com/hphotos-xpa1/t51.2885-15/e15/10632292_640313482740091_1667627001_n.jp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991575" y="5883984"/>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2" name="Picture 47" descr="http://www.appgamenews.com/uploadfile/201411/06/4358.jp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6803977" y="5891356"/>
              <a:ext cx="457813" cy="4576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3" name="Picture 168" descr="http://www.gamezebo.com/wp-content/uploads/2015/08/walkingdead.jp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7397775" y="5901456"/>
              <a:ext cx="457814" cy="4374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pic>
        <p:nvPicPr>
          <p:cNvPr id="69" name="Picture 12" descr="https://i.ytimg.com/vi/jH-GzlDkfSE/hqdefault.jpg"/>
          <p:cNvPicPr>
            <a:picLocks noChangeAspect="1" noChangeArrowheads="1"/>
          </p:cNvPicPr>
          <p:nvPr/>
        </p:nvPicPr>
        <p:blipFill rotWithShape="1">
          <a:blip r:embed="rId58" cstate="print">
            <a:extLst>
              <a:ext uri="{28A0092B-C50C-407E-A947-70E740481C1C}">
                <a14:useLocalDpi xmlns:a14="http://schemas.microsoft.com/office/drawing/2010/main" val="0"/>
              </a:ext>
            </a:extLst>
          </a:blip>
          <a:srcRect l="3549" r="4217" b="7984"/>
          <a:stretch/>
        </p:blipFill>
        <p:spPr bwMode="auto">
          <a:xfrm>
            <a:off x="7719694" y="3619102"/>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0" name="Picture 37" descr="http://clashofkings.alphagamestrategies.com/wp-content/uploads/2015/07/clash-of-kings-app.jp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107930" y="3619102"/>
            <a:ext cx="396133" cy="40877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1" name="Picture 41" descr="http://www.contestofchampionscheatss.com/wp-content/uploads/2015/09/Marvel-Contest-of-Champions-Hack.jpg"/>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8355270" y="3619102"/>
            <a:ext cx="396133" cy="40877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74" name="Picture 73"/>
          <p:cNvPicPr>
            <a:picLocks noChangeAspect="1"/>
          </p:cNvPicPr>
          <p:nvPr/>
        </p:nvPicPr>
        <p:blipFill>
          <a:blip r:embed="rId61"/>
          <a:stretch>
            <a:fillRect/>
          </a:stretch>
        </p:blipFill>
        <p:spPr>
          <a:xfrm>
            <a:off x="6471127" y="3624234"/>
            <a:ext cx="427536" cy="399893"/>
          </a:xfrm>
          <a:prstGeom prst="roundRect">
            <a:avLst>
              <a:gd name="adj" fmla="val 16667"/>
            </a:avLst>
          </a:prstGeom>
          <a:ln w="28575">
            <a:solidFill>
              <a:schemeClr val="tx1"/>
            </a:solidFill>
          </a:ln>
        </p:spPr>
      </p:pic>
      <p:sp>
        <p:nvSpPr>
          <p:cNvPr id="76" name="TextBox 75"/>
          <p:cNvSpPr txBox="1"/>
          <p:nvPr/>
        </p:nvSpPr>
        <p:spPr>
          <a:xfrm>
            <a:off x="0" y="6253154"/>
            <a:ext cx="8991600" cy="584775"/>
          </a:xfrm>
          <a:prstGeom prst="rect">
            <a:avLst/>
          </a:prstGeom>
          <a:noFill/>
        </p:spPr>
        <p:txBody>
          <a:bodyPr wrap="square" rtlCol="0">
            <a:spAutoFit/>
          </a:bodyPr>
          <a:lstStyle/>
          <a:p>
            <a:r>
              <a:rPr lang="en-US" sz="800" dirty="0">
                <a:latin typeface="Trebuchet MS" panose="020B0603020202020204" pitchFamily="34" charset="0"/>
              </a:rPr>
              <a:t>Sources: Nielsen </a:t>
            </a:r>
            <a:r>
              <a:rPr lang="en-US" sz="800" dirty="0" err="1">
                <a:latin typeface="Trebuchet MS" panose="020B0603020202020204" pitchFamily="34" charset="0"/>
              </a:rPr>
              <a:t>AdIntel</a:t>
            </a:r>
            <a:r>
              <a:rPr lang="en-US" sz="800" dirty="0">
                <a:latin typeface="Trebuchet MS" panose="020B0603020202020204" pitchFamily="34" charset="0"/>
              </a:rPr>
              <a:t>, (web-based app game product category), TV spend (cable TV, broadcast TV, Spanish language cable TV, Spanish language broadcast TV, syndication TV, spot TV); October 2014 – December 2015.  comScore mobile </a:t>
            </a:r>
            <a:r>
              <a:rPr lang="en-US" sz="800" dirty="0" err="1">
                <a:latin typeface="Trebuchet MS" panose="020B0603020202020204" pitchFamily="34" charset="0"/>
              </a:rPr>
              <a:t>metrix</a:t>
            </a:r>
            <a:r>
              <a:rPr lang="en-US" sz="800" dirty="0">
                <a:latin typeface="Trebuchet MS" panose="020B0603020202020204" pitchFamily="34" charset="0"/>
              </a:rPr>
              <a:t> media trend (application access only), unique visitors (P2+), October 2014 – December 2015.  Analysis is based on comparison of average monthly unique visitors for “When TV Off” vs. “When TV On” months of activity.   Female &amp; male-skewing apps determined based on P2+ audience data from comScore December 2015.  60%+ female audience comp = female-skewing; 41% - 59% male/female audience comp = dual; 60%+ male audience comp = male-skewing.</a:t>
            </a:r>
          </a:p>
        </p:txBody>
      </p:sp>
      <p:sp>
        <p:nvSpPr>
          <p:cNvPr id="77" name="Rectangle 30"/>
          <p:cNvSpPr>
            <a:spLocks noChangeArrowheads="1"/>
          </p:cNvSpPr>
          <p:nvPr/>
        </p:nvSpPr>
        <p:spPr bwMode="auto">
          <a:xfrm>
            <a:off x="72980" y="4934013"/>
            <a:ext cx="2837397" cy="393454"/>
          </a:xfrm>
          <a:prstGeom prst="rect">
            <a:avLst/>
          </a:prstGeom>
          <a:noFill/>
          <a:ln w="9525">
            <a:no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Off” TV Months</a:t>
            </a:r>
            <a:endParaRPr lang="en-US" altLang="en-US" sz="1200" b="1" i="1" u="sng" dirty="0">
              <a:solidFill>
                <a:srgbClr val="000000"/>
              </a:solidFill>
              <a:latin typeface="Trebuchet MS" pitchFamily="34" charset="0"/>
              <a:ea typeface="ＭＳ Ｐゴシック" pitchFamily="34" charset="-128"/>
              <a:cs typeface="Arial" charset="0"/>
            </a:endParaRPr>
          </a:p>
        </p:txBody>
      </p:sp>
      <p:sp>
        <p:nvSpPr>
          <p:cNvPr id="78" name="Rounded Rectangle 100"/>
          <p:cNvSpPr/>
          <p:nvPr/>
        </p:nvSpPr>
        <p:spPr>
          <a:xfrm>
            <a:off x="6155195" y="1574302"/>
            <a:ext cx="2891142" cy="3105711"/>
          </a:xfrm>
          <a:prstGeom prst="roundRect">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Rectangle 30"/>
          <p:cNvSpPr>
            <a:spLocks noChangeArrowheads="1"/>
          </p:cNvSpPr>
          <p:nvPr/>
        </p:nvSpPr>
        <p:spPr bwMode="auto">
          <a:xfrm>
            <a:off x="72980" y="4641056"/>
            <a:ext cx="2821001" cy="471528"/>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i="1" dirty="0">
                <a:solidFill>
                  <a:srgbClr val="000000"/>
                </a:solidFill>
                <a:latin typeface="Trebuchet MS" pitchFamily="34" charset="0"/>
                <a:ea typeface="ＭＳ Ｐゴシック" pitchFamily="34" charset="-128"/>
                <a:cs typeface="Arial" charset="0"/>
              </a:rPr>
              <a:t>16 “Correlation” Advertisers</a:t>
            </a:r>
            <a:endParaRPr lang="en-US" altLang="en-US" sz="1200" i="1" dirty="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3128387" y="4642533"/>
            <a:ext cx="2821001" cy="471528"/>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i="1" dirty="0">
                <a:solidFill>
                  <a:srgbClr val="000000"/>
                </a:solidFill>
                <a:latin typeface="Trebuchet MS" pitchFamily="34" charset="0"/>
                <a:ea typeface="ＭＳ Ｐゴシック" pitchFamily="34" charset="-128"/>
                <a:cs typeface="Arial" charset="0"/>
              </a:rPr>
              <a:t>12 “Correlation” Advertisers</a:t>
            </a:r>
            <a:endParaRPr lang="en-US" altLang="en-US" sz="1200" i="1" dirty="0">
              <a:solidFill>
                <a:srgbClr val="000000"/>
              </a:solidFill>
              <a:latin typeface="Trebuchet MS" pitchFamily="34" charset="0"/>
              <a:ea typeface="ＭＳ Ｐゴシック" pitchFamily="34" charset="-128"/>
              <a:cs typeface="Arial" charset="0"/>
            </a:endParaRPr>
          </a:p>
        </p:txBody>
      </p:sp>
      <p:sp>
        <p:nvSpPr>
          <p:cNvPr id="82" name="Rectangle 30"/>
          <p:cNvSpPr>
            <a:spLocks noChangeArrowheads="1"/>
          </p:cNvSpPr>
          <p:nvPr/>
        </p:nvSpPr>
        <p:spPr bwMode="auto">
          <a:xfrm>
            <a:off x="6139404" y="4635136"/>
            <a:ext cx="2821001" cy="471528"/>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i="1" dirty="0">
                <a:solidFill>
                  <a:srgbClr val="000000"/>
                </a:solidFill>
                <a:latin typeface="Trebuchet MS" pitchFamily="34" charset="0"/>
                <a:ea typeface="ＭＳ Ｐゴシック" pitchFamily="34" charset="-128"/>
                <a:cs typeface="Arial" charset="0"/>
              </a:rPr>
              <a:t>18 “Correlation” Advertisers</a:t>
            </a:r>
            <a:endParaRPr lang="en-US" altLang="en-US" sz="1200" i="1" dirty="0">
              <a:solidFill>
                <a:srgbClr val="000000"/>
              </a:solidFill>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3101753" y="4935492"/>
            <a:ext cx="2837397" cy="393454"/>
          </a:xfrm>
          <a:prstGeom prst="rect">
            <a:avLst/>
          </a:prstGeom>
          <a:noFill/>
          <a:ln w="9525">
            <a:no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Off” TV Months</a:t>
            </a:r>
            <a:endParaRPr lang="en-US" altLang="en-US" sz="1200" b="1" i="1" u="sng" dirty="0">
              <a:solidFill>
                <a:srgbClr val="000000"/>
              </a:solidFill>
              <a:latin typeface="Trebuchet MS" pitchFamily="34" charset="0"/>
              <a:ea typeface="ＭＳ Ｐゴシック" pitchFamily="34" charset="-128"/>
              <a:cs typeface="Arial" charset="0"/>
            </a:endParaRPr>
          </a:p>
        </p:txBody>
      </p:sp>
      <p:sp>
        <p:nvSpPr>
          <p:cNvPr id="84" name="Rectangle 30"/>
          <p:cNvSpPr>
            <a:spLocks noChangeArrowheads="1"/>
          </p:cNvSpPr>
          <p:nvPr/>
        </p:nvSpPr>
        <p:spPr bwMode="auto">
          <a:xfrm>
            <a:off x="6208940" y="4935489"/>
            <a:ext cx="2837397" cy="393454"/>
          </a:xfrm>
          <a:prstGeom prst="rect">
            <a:avLst/>
          </a:prstGeom>
          <a:noFill/>
          <a:ln w="9525">
            <a:no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Off” TV Months</a:t>
            </a:r>
            <a:endParaRPr lang="en-US" altLang="en-US" sz="1200" b="1" i="1" u="sng" dirty="0">
              <a:solidFill>
                <a:srgbClr val="000000"/>
              </a:solidFill>
              <a:latin typeface="Trebuchet MS" pitchFamily="34" charset="0"/>
              <a:ea typeface="ＭＳ Ｐゴシック" pitchFamily="34" charset="-128"/>
              <a:cs typeface="Arial" charset="0"/>
            </a:endParaRPr>
          </a:p>
        </p:txBody>
      </p:sp>
      <p:sp>
        <p:nvSpPr>
          <p:cNvPr id="85" name="Rectangle 30"/>
          <p:cNvSpPr>
            <a:spLocks noChangeArrowheads="1"/>
          </p:cNvSpPr>
          <p:nvPr/>
        </p:nvSpPr>
        <p:spPr bwMode="auto">
          <a:xfrm>
            <a:off x="353786" y="5376941"/>
            <a:ext cx="2286000" cy="690562"/>
          </a:xfrm>
          <a:prstGeom prst="rect">
            <a:avLst/>
          </a:prstGeom>
          <a:noFill/>
          <a:ln w="9525">
            <a:noFill/>
            <a:miter lim="800000"/>
            <a:headEnd/>
            <a:tailEnd/>
          </a:ln>
        </p:spPr>
        <p:txBody>
          <a:bodyPr anchor="ctr"/>
          <a:lstStyle/>
          <a:p>
            <a:pPr algn="ctr" eaLnBrk="0" fontAlgn="base" hangingPunct="0">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On” TV Months</a:t>
            </a:r>
          </a:p>
        </p:txBody>
      </p:sp>
      <p:sp>
        <p:nvSpPr>
          <p:cNvPr id="86" name="Rectangle 30"/>
          <p:cNvSpPr>
            <a:spLocks noChangeArrowheads="1"/>
          </p:cNvSpPr>
          <p:nvPr/>
        </p:nvSpPr>
        <p:spPr bwMode="auto">
          <a:xfrm>
            <a:off x="72980" y="5094079"/>
            <a:ext cx="2913930" cy="508658"/>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i="1" u="sng" dirty="0">
                <a:solidFill>
                  <a:srgbClr val="FF0000"/>
                </a:solidFill>
                <a:latin typeface="Trebuchet MS" pitchFamily="34" charset="0"/>
                <a:ea typeface="ＭＳ Ｐゴシック" pitchFamily="34" charset="-128"/>
                <a:cs typeface="Arial" charset="0"/>
              </a:rPr>
              <a:t>-23% less</a:t>
            </a:r>
            <a:r>
              <a:rPr lang="en-US" altLang="en-US" sz="1050" dirty="0">
                <a:solidFill>
                  <a:srgbClr val="FF0000"/>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00" i="1" dirty="0">
                <a:solidFill>
                  <a:srgbClr val="000000"/>
                </a:solidFill>
                <a:latin typeface="Trebuchet MS" pitchFamily="34" charset="0"/>
                <a:ea typeface="ＭＳ Ｐゴシック" pitchFamily="34" charset="-128"/>
                <a:cs typeface="Arial" charset="0"/>
              </a:rPr>
              <a:t>(on average)</a:t>
            </a:r>
          </a:p>
        </p:txBody>
      </p:sp>
      <p:sp>
        <p:nvSpPr>
          <p:cNvPr id="87" name="Rectangle 30"/>
          <p:cNvSpPr>
            <a:spLocks noChangeArrowheads="1"/>
          </p:cNvSpPr>
          <p:nvPr/>
        </p:nvSpPr>
        <p:spPr bwMode="auto">
          <a:xfrm>
            <a:off x="3083993" y="4909127"/>
            <a:ext cx="2913930" cy="942707"/>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i="1" u="sng" dirty="0">
                <a:solidFill>
                  <a:srgbClr val="FF0000"/>
                </a:solidFill>
                <a:latin typeface="Trebuchet MS" pitchFamily="34" charset="0"/>
                <a:ea typeface="ＭＳ Ｐゴシック" pitchFamily="34" charset="-128"/>
                <a:cs typeface="Arial" charset="0"/>
              </a:rPr>
              <a:t>-18% less</a:t>
            </a:r>
            <a:r>
              <a:rPr lang="en-US" altLang="en-US" sz="1050" dirty="0">
                <a:solidFill>
                  <a:srgbClr val="FF0000"/>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00" i="1" dirty="0">
                <a:solidFill>
                  <a:srgbClr val="000000"/>
                </a:solidFill>
                <a:latin typeface="Trebuchet MS" pitchFamily="34" charset="0"/>
                <a:ea typeface="ＭＳ Ｐゴシック" pitchFamily="34" charset="-128"/>
                <a:cs typeface="Arial" charset="0"/>
              </a:rPr>
              <a:t>(on average)</a:t>
            </a:r>
          </a:p>
        </p:txBody>
      </p:sp>
      <p:sp>
        <p:nvSpPr>
          <p:cNvPr id="88" name="Rectangle 30"/>
          <p:cNvSpPr>
            <a:spLocks noChangeArrowheads="1"/>
          </p:cNvSpPr>
          <p:nvPr/>
        </p:nvSpPr>
        <p:spPr bwMode="auto">
          <a:xfrm>
            <a:off x="6290317" y="4910608"/>
            <a:ext cx="2863349" cy="942707"/>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i="1" u="sng" dirty="0">
                <a:solidFill>
                  <a:srgbClr val="FF0000"/>
                </a:solidFill>
                <a:latin typeface="Trebuchet MS" pitchFamily="34" charset="0"/>
                <a:ea typeface="ＭＳ Ｐゴシック" pitchFamily="34" charset="-128"/>
                <a:cs typeface="Arial" charset="0"/>
              </a:rPr>
              <a:t>-22% less</a:t>
            </a:r>
            <a:r>
              <a:rPr lang="en-US" altLang="en-US" sz="1050" dirty="0">
                <a:solidFill>
                  <a:srgbClr val="FF0000"/>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00" i="1" dirty="0">
                <a:solidFill>
                  <a:srgbClr val="000000"/>
                </a:solidFill>
                <a:latin typeface="Trebuchet MS" pitchFamily="34" charset="0"/>
                <a:ea typeface="ＭＳ Ｐゴシック" pitchFamily="34" charset="-128"/>
                <a:cs typeface="Arial" charset="0"/>
              </a:rPr>
              <a:t>(on average)</a:t>
            </a:r>
          </a:p>
        </p:txBody>
      </p:sp>
      <p:sp>
        <p:nvSpPr>
          <p:cNvPr id="89" name="Rectangle 30"/>
          <p:cNvSpPr>
            <a:spLocks noChangeArrowheads="1"/>
          </p:cNvSpPr>
          <p:nvPr/>
        </p:nvSpPr>
        <p:spPr bwMode="auto">
          <a:xfrm>
            <a:off x="0" y="5592326"/>
            <a:ext cx="3128387" cy="790469"/>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None/>
            </a:pPr>
            <a:r>
              <a:rPr lang="en-US" altLang="en-US" sz="1050" b="1" i="1" u="sng" dirty="0">
                <a:solidFill>
                  <a:srgbClr val="9BBB59">
                    <a:lumMod val="50000"/>
                  </a:srgbClr>
                </a:solidFill>
                <a:latin typeface="Trebuchet MS" pitchFamily="34" charset="0"/>
                <a:ea typeface="ＭＳ Ｐゴシック" pitchFamily="34" charset="-128"/>
                <a:cs typeface="Arial" charset="0"/>
              </a:rPr>
              <a:t>+30% more</a:t>
            </a:r>
            <a:r>
              <a:rPr lang="en-US" altLang="en-US" sz="1050"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50" b="1" i="1" u="sng" dirty="0">
                <a:solidFill>
                  <a:srgbClr val="9BBB59">
                    <a:lumMod val="50000"/>
                  </a:srgbClr>
                </a:solidFill>
                <a:latin typeface="Trebuchet MS" pitchFamily="34" charset="0"/>
                <a:ea typeface="ＭＳ Ｐゴシック" pitchFamily="34" charset="-128"/>
                <a:cs typeface="Arial" charset="0"/>
              </a:rPr>
              <a:t>+$1.3MM</a:t>
            </a:r>
            <a:r>
              <a:rPr lang="en-US" altLang="en-US" sz="1050" b="1" i="1"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TV Spend </a:t>
            </a:r>
          </a:p>
          <a:p>
            <a:pPr algn="ctr" fontAlgn="base">
              <a:spcBef>
                <a:spcPct val="0"/>
              </a:spcBef>
              <a:spcAft>
                <a:spcPct val="0"/>
              </a:spcAft>
              <a:buNone/>
            </a:pPr>
            <a:r>
              <a:rPr lang="en-US" altLang="en-US" sz="1000" i="1" dirty="0">
                <a:solidFill>
                  <a:srgbClr val="000000"/>
                </a:solidFill>
                <a:latin typeface="Trebuchet MS" pitchFamily="34" charset="0"/>
                <a:ea typeface="ＭＳ Ｐゴシック" pitchFamily="34" charset="-128"/>
                <a:cs typeface="Arial" charset="0"/>
              </a:rPr>
              <a:t>(on average)</a:t>
            </a:r>
          </a:p>
        </p:txBody>
      </p:sp>
      <p:sp>
        <p:nvSpPr>
          <p:cNvPr id="90" name="Rectangle 89"/>
          <p:cNvSpPr/>
          <p:nvPr/>
        </p:nvSpPr>
        <p:spPr>
          <a:xfrm>
            <a:off x="3117547" y="4681490"/>
            <a:ext cx="2977462" cy="1528751"/>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139404" y="4681492"/>
            <a:ext cx="2991780" cy="152875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30"/>
          <p:cNvSpPr>
            <a:spLocks noChangeArrowheads="1"/>
          </p:cNvSpPr>
          <p:nvPr/>
        </p:nvSpPr>
        <p:spPr bwMode="auto">
          <a:xfrm>
            <a:off x="3364800" y="5378420"/>
            <a:ext cx="2286000" cy="690562"/>
          </a:xfrm>
          <a:prstGeom prst="rect">
            <a:avLst/>
          </a:prstGeom>
          <a:noFill/>
          <a:ln w="9525">
            <a:noFill/>
            <a:miter lim="800000"/>
            <a:headEnd/>
            <a:tailEnd/>
          </a:ln>
        </p:spPr>
        <p:txBody>
          <a:bodyPr anchor="ctr"/>
          <a:lstStyle/>
          <a:p>
            <a:pPr algn="ctr" eaLnBrk="0" fontAlgn="base" hangingPunct="0">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On” TV Months</a:t>
            </a:r>
          </a:p>
        </p:txBody>
      </p:sp>
      <p:sp>
        <p:nvSpPr>
          <p:cNvPr id="93" name="Rectangle 30"/>
          <p:cNvSpPr>
            <a:spLocks noChangeArrowheads="1"/>
          </p:cNvSpPr>
          <p:nvPr/>
        </p:nvSpPr>
        <p:spPr bwMode="auto">
          <a:xfrm>
            <a:off x="3037648" y="5593805"/>
            <a:ext cx="3128387" cy="790469"/>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None/>
            </a:pPr>
            <a:r>
              <a:rPr lang="en-US" altLang="en-US" sz="1050" b="1" i="1" u="sng" dirty="0">
                <a:solidFill>
                  <a:srgbClr val="9BBB59">
                    <a:lumMod val="50000"/>
                  </a:srgbClr>
                </a:solidFill>
                <a:latin typeface="Trebuchet MS" pitchFamily="34" charset="0"/>
                <a:ea typeface="ＭＳ Ｐゴシック" pitchFamily="34" charset="-128"/>
                <a:cs typeface="Arial" charset="0"/>
              </a:rPr>
              <a:t>+22% more</a:t>
            </a:r>
            <a:r>
              <a:rPr lang="en-US" altLang="en-US" sz="1050"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50" b="1" i="1" u="sng" dirty="0">
                <a:solidFill>
                  <a:srgbClr val="9BBB59">
                    <a:lumMod val="50000"/>
                  </a:srgbClr>
                </a:solidFill>
                <a:latin typeface="Trebuchet MS" pitchFamily="34" charset="0"/>
                <a:ea typeface="ＭＳ Ｐゴシック" pitchFamily="34" charset="-128"/>
                <a:cs typeface="Arial" charset="0"/>
              </a:rPr>
              <a:t>+$3.1MM</a:t>
            </a:r>
            <a:r>
              <a:rPr lang="en-US" altLang="en-US" sz="1050" b="1" i="1"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TV Spend </a:t>
            </a:r>
          </a:p>
          <a:p>
            <a:pPr algn="ctr" fontAlgn="base">
              <a:spcBef>
                <a:spcPct val="0"/>
              </a:spcBef>
              <a:spcAft>
                <a:spcPct val="0"/>
              </a:spcAft>
              <a:buNone/>
            </a:pPr>
            <a:r>
              <a:rPr lang="en-US" altLang="en-US" sz="1000" i="1" dirty="0">
                <a:solidFill>
                  <a:srgbClr val="000000"/>
                </a:solidFill>
                <a:latin typeface="Trebuchet MS" pitchFamily="34" charset="0"/>
                <a:ea typeface="ＭＳ Ｐゴシック" pitchFamily="34" charset="-128"/>
                <a:cs typeface="Arial" charset="0"/>
              </a:rPr>
              <a:t>(on average)</a:t>
            </a:r>
          </a:p>
        </p:txBody>
      </p:sp>
      <p:sp>
        <p:nvSpPr>
          <p:cNvPr id="94" name="Rectangle 30"/>
          <p:cNvSpPr>
            <a:spLocks noChangeArrowheads="1"/>
          </p:cNvSpPr>
          <p:nvPr/>
        </p:nvSpPr>
        <p:spPr bwMode="auto">
          <a:xfrm>
            <a:off x="6427606" y="5378422"/>
            <a:ext cx="2286000" cy="690562"/>
          </a:xfrm>
          <a:prstGeom prst="rect">
            <a:avLst/>
          </a:prstGeom>
          <a:noFill/>
          <a:ln w="9525">
            <a:noFill/>
            <a:miter lim="800000"/>
            <a:headEnd/>
            <a:tailEnd/>
          </a:ln>
        </p:spPr>
        <p:txBody>
          <a:bodyPr anchor="ctr"/>
          <a:lstStyle/>
          <a:p>
            <a:pPr algn="ctr" eaLnBrk="0" fontAlgn="base" hangingPunct="0">
              <a:spcBef>
                <a:spcPct val="0"/>
              </a:spcBef>
              <a:spcAft>
                <a:spcPct val="0"/>
              </a:spcAft>
              <a:buFont typeface="Arial" charset="0"/>
              <a:buNone/>
            </a:pPr>
            <a:r>
              <a:rPr lang="en-US" altLang="en-US" sz="1200" u="sng" dirty="0">
                <a:solidFill>
                  <a:srgbClr val="000000"/>
                </a:solidFill>
                <a:latin typeface="Trebuchet MS" pitchFamily="34" charset="0"/>
                <a:ea typeface="ＭＳ Ｐゴシック" pitchFamily="34" charset="-128"/>
                <a:cs typeface="Arial" charset="0"/>
              </a:rPr>
              <a:t>“When On” TV Months</a:t>
            </a:r>
          </a:p>
        </p:txBody>
      </p:sp>
      <p:sp>
        <p:nvSpPr>
          <p:cNvPr id="95" name="Rectangle 30"/>
          <p:cNvSpPr>
            <a:spLocks noChangeArrowheads="1"/>
          </p:cNvSpPr>
          <p:nvPr/>
        </p:nvSpPr>
        <p:spPr bwMode="auto">
          <a:xfrm>
            <a:off x="6073820" y="5593807"/>
            <a:ext cx="3128387" cy="790469"/>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None/>
            </a:pPr>
            <a:r>
              <a:rPr lang="en-US" altLang="en-US" sz="1050" b="1" i="1" u="sng" dirty="0">
                <a:solidFill>
                  <a:srgbClr val="9BBB59">
                    <a:lumMod val="50000"/>
                  </a:srgbClr>
                </a:solidFill>
                <a:latin typeface="Trebuchet MS" pitchFamily="34" charset="0"/>
                <a:ea typeface="ＭＳ Ｐゴシック" pitchFamily="34" charset="-128"/>
                <a:cs typeface="Arial" charset="0"/>
              </a:rPr>
              <a:t>+28% more</a:t>
            </a:r>
            <a:r>
              <a:rPr lang="en-US" altLang="en-US" sz="1050"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Unique Visitors </a:t>
            </a:r>
            <a:r>
              <a:rPr lang="en-US" altLang="en-US" sz="1050" b="1" i="1" u="sng" dirty="0">
                <a:solidFill>
                  <a:srgbClr val="9BBB59">
                    <a:lumMod val="50000"/>
                  </a:srgbClr>
                </a:solidFill>
                <a:latin typeface="Trebuchet MS" pitchFamily="34" charset="0"/>
                <a:ea typeface="ＭＳ Ｐゴシック" pitchFamily="34" charset="-128"/>
                <a:cs typeface="Arial" charset="0"/>
              </a:rPr>
              <a:t>+$1.9MM</a:t>
            </a:r>
            <a:r>
              <a:rPr lang="en-US" altLang="en-US" sz="1050" b="1" i="1" dirty="0">
                <a:solidFill>
                  <a:srgbClr val="9BBB59">
                    <a:lumMod val="50000"/>
                  </a:srgbClr>
                </a:solidFill>
                <a:latin typeface="Trebuchet MS" pitchFamily="34" charset="0"/>
                <a:ea typeface="ＭＳ Ｐゴシック" pitchFamily="34" charset="-128"/>
                <a:cs typeface="Arial" charset="0"/>
              </a:rPr>
              <a:t> </a:t>
            </a:r>
            <a:r>
              <a:rPr lang="en-US" altLang="en-US" sz="1050" b="1" i="1" dirty="0">
                <a:solidFill>
                  <a:srgbClr val="000000"/>
                </a:solidFill>
                <a:latin typeface="Trebuchet MS" pitchFamily="34" charset="0"/>
                <a:ea typeface="ＭＳ Ｐゴシック" pitchFamily="34" charset="-128"/>
                <a:cs typeface="Arial" charset="0"/>
              </a:rPr>
              <a:t>TV Spend </a:t>
            </a:r>
          </a:p>
          <a:p>
            <a:pPr algn="ctr" fontAlgn="base">
              <a:spcBef>
                <a:spcPct val="0"/>
              </a:spcBef>
              <a:spcAft>
                <a:spcPct val="0"/>
              </a:spcAft>
              <a:buNone/>
            </a:pPr>
            <a:r>
              <a:rPr lang="en-US" altLang="en-US" sz="1000" i="1" dirty="0">
                <a:solidFill>
                  <a:srgbClr val="000000"/>
                </a:solidFill>
                <a:latin typeface="Trebuchet MS" pitchFamily="34" charset="0"/>
                <a:ea typeface="ＭＳ Ｐゴシック" pitchFamily="34" charset="-128"/>
                <a:cs typeface="Arial" charset="0"/>
              </a:rPr>
              <a:t>(on average)</a:t>
            </a:r>
          </a:p>
        </p:txBody>
      </p:sp>
    </p:spTree>
    <p:extLst>
      <p:ext uri="{BB962C8B-B14F-4D97-AF65-F5344CB8AC3E}">
        <p14:creationId xmlns:p14="http://schemas.microsoft.com/office/powerpoint/2010/main" val="170232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19507" y="2696887"/>
            <a:ext cx="847765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noProof="0" dirty="0">
                <a:latin typeface="Trebuchet MS"/>
                <a:cs typeface="Trebuchet MS"/>
              </a:rPr>
              <a:t>Bonus Analysis</a:t>
            </a:r>
            <a:endParaRPr kumimoji="0" lang="en-US" sz="2800" b="1" i="0" u="none" strike="noStrike" kern="1200" cap="none" spc="-100" normalizeH="0" baseline="0" noProof="0" dirty="0">
              <a:ln>
                <a:noFill/>
              </a:ln>
              <a:solidFill>
                <a:srgbClr val="3775A2"/>
              </a:solidFill>
              <a:effectLst/>
              <a:uLnTx/>
              <a:uFillTx/>
              <a:latin typeface="Trebuchet MS"/>
              <a:ea typeface="+mj-ea"/>
              <a:cs typeface="Trebuchet M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100" normalizeH="0" baseline="0" noProof="0" dirty="0">
              <a:ln>
                <a:noFill/>
              </a:ln>
              <a:solidFill>
                <a:srgbClr val="3775A2"/>
              </a:solidFill>
              <a:effectLst/>
              <a:uLnTx/>
              <a:uFillTx/>
              <a:latin typeface="Trebuchet MS"/>
              <a:ea typeface="+mj-ea"/>
              <a:cs typeface="Trebuchet M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775A2"/>
                </a:solidFill>
                <a:effectLst/>
                <a:uLnTx/>
                <a:uFillTx/>
                <a:latin typeface="Trebuchet MS"/>
                <a:ea typeface="+mj-ea"/>
                <a:cs typeface="Trebuchet MS"/>
              </a:rPr>
              <a:t>How Recent TV Campaigns For Other Mobile</a:t>
            </a:r>
            <a:r>
              <a:rPr kumimoji="0" lang="en-US" sz="2400" b="0" i="1" u="none" strike="noStrike" kern="1200" cap="none" spc="-100" normalizeH="0" noProof="0" dirty="0">
                <a:ln>
                  <a:noFill/>
                </a:ln>
                <a:solidFill>
                  <a:srgbClr val="3775A2"/>
                </a:solidFill>
                <a:effectLst/>
                <a:uLnTx/>
                <a:uFillTx/>
                <a:latin typeface="Trebuchet MS"/>
                <a:ea typeface="+mj-ea"/>
                <a:cs typeface="Trebuchet MS"/>
              </a:rPr>
              <a:t> Apps </a:t>
            </a:r>
            <a:r>
              <a:rPr kumimoji="0" lang="en-US" sz="2400" b="0" i="1" u="none" strike="noStrike" kern="1200" cap="none" spc="-100" normalizeH="0" baseline="0" noProof="0" dirty="0">
                <a:ln>
                  <a:noFill/>
                </a:ln>
                <a:solidFill>
                  <a:srgbClr val="3775A2"/>
                </a:solidFill>
                <a:effectLst/>
                <a:uLnTx/>
                <a:uFillTx/>
                <a:latin typeface="Trebuchet MS"/>
                <a:ea typeface="+mj-ea"/>
                <a:cs typeface="Trebuchet MS"/>
              </a:rPr>
              <a:t>Have Driven</a:t>
            </a:r>
            <a:r>
              <a:rPr kumimoji="0" lang="en-US" sz="2400" b="0" i="1" u="none" strike="noStrike" kern="1200" cap="none" spc="-100" normalizeH="0" noProof="0" dirty="0">
                <a:ln>
                  <a:noFill/>
                </a:ln>
                <a:solidFill>
                  <a:srgbClr val="3775A2"/>
                </a:solidFill>
                <a:effectLst/>
                <a:uLnTx/>
                <a:uFillTx/>
                <a:latin typeface="Trebuchet MS"/>
                <a:ea typeface="+mj-ea"/>
                <a:cs typeface="Trebuchet MS"/>
              </a:rPr>
              <a:t> Measurable Audience Growth</a:t>
            </a:r>
            <a:endParaRPr kumimoji="0" lang="en-US" sz="2400" b="0" i="1" u="none" strike="noStrike" kern="1200" cap="none" spc="-100" normalizeH="0" baseline="0" noProof="0" dirty="0">
              <a:ln>
                <a:noFill/>
              </a:ln>
              <a:solidFill>
                <a:srgbClr val="3775A2"/>
              </a:solidFill>
              <a:effectLst/>
              <a:uLnTx/>
              <a:uFillTx/>
              <a:latin typeface="Trebuchet MS"/>
              <a:ea typeface="+mj-ea"/>
              <a:cs typeface="Trebuchet MS"/>
            </a:endParaRPr>
          </a:p>
        </p:txBody>
      </p:sp>
    </p:spTree>
    <p:extLst>
      <p:ext uri="{BB962C8B-B14F-4D97-AF65-F5344CB8AC3E}">
        <p14:creationId xmlns:p14="http://schemas.microsoft.com/office/powerpoint/2010/main" val="298702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1350840" y="2122488"/>
            <a:ext cx="1236115" cy="4072181"/>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3673658" y="2123966"/>
            <a:ext cx="1151076" cy="4072181"/>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5876804" y="2125447"/>
            <a:ext cx="1151076" cy="4072181"/>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6985694" y="2210424"/>
            <a:ext cx="1065320" cy="215444"/>
          </a:xfrm>
          <a:prstGeom prst="rect">
            <a:avLst/>
          </a:prstGeom>
          <a:noFill/>
        </p:spPr>
        <p:txBody>
          <a:bodyPr wrap="square" rtlCol="0">
            <a:spAutoFit/>
          </a:bodyPr>
          <a:lstStyle/>
          <a:p>
            <a:pPr algn="ctr"/>
            <a:r>
              <a:rPr lang="en-US" sz="800" dirty="0"/>
              <a:t>TV campaign</a:t>
            </a:r>
          </a:p>
        </p:txBody>
      </p:sp>
      <p:sp>
        <p:nvSpPr>
          <p:cNvPr id="76" name="TextBox 75"/>
          <p:cNvSpPr txBox="1"/>
          <p:nvPr/>
        </p:nvSpPr>
        <p:spPr>
          <a:xfrm>
            <a:off x="4802218" y="2218469"/>
            <a:ext cx="1065320" cy="215444"/>
          </a:xfrm>
          <a:prstGeom prst="rect">
            <a:avLst/>
          </a:prstGeom>
          <a:noFill/>
        </p:spPr>
        <p:txBody>
          <a:bodyPr wrap="square" rtlCol="0">
            <a:spAutoFit/>
          </a:bodyPr>
          <a:lstStyle/>
          <a:p>
            <a:pPr algn="ctr"/>
            <a:r>
              <a:rPr lang="en-US" sz="800" dirty="0"/>
              <a:t>TV campaign</a:t>
            </a:r>
          </a:p>
        </p:txBody>
      </p:sp>
      <p:sp>
        <p:nvSpPr>
          <p:cNvPr id="75" name="TextBox 74"/>
          <p:cNvSpPr txBox="1"/>
          <p:nvPr/>
        </p:nvSpPr>
        <p:spPr>
          <a:xfrm>
            <a:off x="2612110" y="2219149"/>
            <a:ext cx="1065320" cy="215444"/>
          </a:xfrm>
          <a:prstGeom prst="rect">
            <a:avLst/>
          </a:prstGeom>
          <a:noFill/>
        </p:spPr>
        <p:txBody>
          <a:bodyPr wrap="square" rtlCol="0">
            <a:spAutoFit/>
          </a:bodyPr>
          <a:lstStyle/>
          <a:p>
            <a:pPr algn="ctr"/>
            <a:r>
              <a:rPr lang="en-US" sz="800" dirty="0"/>
              <a:t>No measurement</a:t>
            </a:r>
          </a:p>
        </p:txBody>
      </p:sp>
      <p:sp>
        <p:nvSpPr>
          <p:cNvPr id="2" name="Title Placeholder 1"/>
          <p:cNvSpPr txBox="1">
            <a:spLocks/>
          </p:cNvSpPr>
          <p:nvPr/>
        </p:nvSpPr>
        <p:spPr>
          <a:xfrm>
            <a:off x="195219" y="104601"/>
            <a:ext cx="7644237"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Up Close: 8 Recent TV Launches For Mobile Apps Have Attracted Big Audiences </a:t>
            </a:r>
          </a:p>
        </p:txBody>
      </p:sp>
      <p:sp>
        <p:nvSpPr>
          <p:cNvPr id="8" name="TextBox 7"/>
          <p:cNvSpPr txBox="1"/>
          <p:nvPr/>
        </p:nvSpPr>
        <p:spPr>
          <a:xfrm>
            <a:off x="350030" y="1849505"/>
            <a:ext cx="714293" cy="276999"/>
          </a:xfrm>
          <a:prstGeom prst="rect">
            <a:avLst/>
          </a:prstGeom>
          <a:noFill/>
        </p:spPr>
        <p:txBody>
          <a:bodyPr wrap="square" rtlCol="0">
            <a:spAutoFit/>
          </a:bodyPr>
          <a:lstStyle/>
          <a:p>
            <a:pPr algn="ctr"/>
            <a:r>
              <a:rPr lang="en-US" sz="1200" b="1" u="sng" dirty="0">
                <a:latin typeface="Trebuchet MS" panose="020B0603020202020204" pitchFamily="34" charset="0"/>
              </a:rPr>
              <a:t>App</a:t>
            </a:r>
          </a:p>
        </p:txBody>
      </p:sp>
      <p:pic>
        <p:nvPicPr>
          <p:cNvPr id="5" name="Picture 115" descr="https://lh3.googleusercontent.com/Feyqcspv6nruJT-cdtNXbjl6BhiyieikdOI_IIqfTvYnGynqH2pGWlCwJ8jkVZnr1iI=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7" y="5778272"/>
            <a:ext cx="518203" cy="41639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7" name="TextBox 6"/>
          <p:cNvSpPr txBox="1"/>
          <p:nvPr/>
        </p:nvSpPr>
        <p:spPr>
          <a:xfrm>
            <a:off x="260289" y="2531988"/>
            <a:ext cx="828433" cy="200055"/>
          </a:xfrm>
          <a:prstGeom prst="rect">
            <a:avLst/>
          </a:prstGeom>
          <a:noFill/>
        </p:spPr>
        <p:txBody>
          <a:bodyPr wrap="square" rtlCol="0">
            <a:spAutoFit/>
          </a:bodyPr>
          <a:lstStyle/>
          <a:p>
            <a:pPr algn="ctr" defTabSz="914400"/>
            <a:r>
              <a:rPr lang="en-US" sz="700" b="1" dirty="0">
                <a:solidFill>
                  <a:schemeClr val="bg1"/>
                </a:solidFill>
                <a:latin typeface="Trebuchet MS" panose="020B0603020202020204" pitchFamily="34" charset="0"/>
              </a:rPr>
              <a:t>Close5</a:t>
            </a:r>
          </a:p>
        </p:txBody>
      </p:sp>
      <p:pic>
        <p:nvPicPr>
          <p:cNvPr id="9" name="Picture 25" descr="http://titancheats.com/app/assets/cache/Mobil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60" y="2698425"/>
            <a:ext cx="493200" cy="41446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 name="Picture 21" descr="https://i.ytimg.com/vi/tooYf5_xJRs/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24" y="3196705"/>
            <a:ext cx="509847" cy="42845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 name="Picture 148" descr="https://upload.wikimedia.org/wikipedia/en/thumb/2/21/Noggin_App_Icon.svg/1122px-Noggin_App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72" y="5263224"/>
            <a:ext cx="502337" cy="4217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 name="Picture 1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976" y="4240907"/>
            <a:ext cx="533311" cy="43407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3" name="Picture 51" descr="http://www.adweek.com/socialtimes/wp-content/uploads/sites/2/2015/11/Blossom-Blast-Sag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760" y="2190300"/>
            <a:ext cx="501902" cy="4217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4" name="Picture 76" descr="http://a2.mzstatic.com/us/r30/Purple7/v4/c6/c7/12/c6c712e5-9a49-cc98-4f6d-1a259e4e9d2c/icon175x175.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752" y="4756360"/>
            <a:ext cx="518203" cy="4217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5" name="Picture 172" descr="http://media.idownloadblog.com/wp-content/uploads/2015/08/Walking-Dead-No-Mans-Land-teaser-001.jpe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273" t="16992" r="33455" b="12919"/>
          <a:stretch/>
        </p:blipFill>
        <p:spPr bwMode="auto">
          <a:xfrm>
            <a:off x="426994" y="3714254"/>
            <a:ext cx="518203" cy="43854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6" name="TextBox 15"/>
          <p:cNvSpPr txBox="1"/>
          <p:nvPr/>
        </p:nvSpPr>
        <p:spPr>
          <a:xfrm>
            <a:off x="1339930" y="1845489"/>
            <a:ext cx="1272180" cy="276999"/>
          </a:xfrm>
          <a:prstGeom prst="rect">
            <a:avLst/>
          </a:prstGeom>
          <a:noFill/>
        </p:spPr>
        <p:txBody>
          <a:bodyPr wrap="square" rtlCol="0">
            <a:spAutoFit/>
          </a:bodyPr>
          <a:lstStyle/>
          <a:p>
            <a:pPr algn="ctr"/>
            <a:r>
              <a:rPr lang="en-US" sz="1200" b="1" u="sng" dirty="0">
                <a:latin typeface="Trebuchet MS" panose="020B0603020202020204" pitchFamily="34" charset="0"/>
              </a:rPr>
              <a:t>App Launch</a:t>
            </a:r>
          </a:p>
        </p:txBody>
      </p:sp>
      <p:sp>
        <p:nvSpPr>
          <p:cNvPr id="17" name="TextBox 16"/>
          <p:cNvSpPr txBox="1"/>
          <p:nvPr/>
        </p:nvSpPr>
        <p:spPr>
          <a:xfrm>
            <a:off x="3698812" y="1845489"/>
            <a:ext cx="1125921" cy="276999"/>
          </a:xfrm>
          <a:prstGeom prst="rect">
            <a:avLst/>
          </a:prstGeom>
          <a:noFill/>
        </p:spPr>
        <p:txBody>
          <a:bodyPr wrap="square" rtlCol="0">
            <a:spAutoFit/>
          </a:bodyPr>
          <a:lstStyle/>
          <a:p>
            <a:pPr algn="ctr"/>
            <a:r>
              <a:rPr lang="en-US" sz="1200" b="1" u="sng" dirty="0">
                <a:latin typeface="Trebuchet MS" panose="020B0603020202020204" pitchFamily="34" charset="0"/>
              </a:rPr>
              <a:t>TV Launch</a:t>
            </a:r>
          </a:p>
        </p:txBody>
      </p:sp>
      <p:sp>
        <p:nvSpPr>
          <p:cNvPr id="18" name="TextBox 17"/>
          <p:cNvSpPr txBox="1"/>
          <p:nvPr/>
        </p:nvSpPr>
        <p:spPr>
          <a:xfrm>
            <a:off x="1317508" y="5797101"/>
            <a:ext cx="1282867" cy="276999"/>
          </a:xfrm>
          <a:prstGeom prst="rect">
            <a:avLst/>
          </a:prstGeom>
          <a:noFill/>
        </p:spPr>
        <p:txBody>
          <a:bodyPr wrap="square" rtlCol="0">
            <a:spAutoFit/>
          </a:bodyPr>
          <a:lstStyle/>
          <a:p>
            <a:pPr algn="ctr"/>
            <a:r>
              <a:rPr lang="en-US" sz="1200" b="1" dirty="0">
                <a:latin typeface="Trebuchet MS" panose="020B0603020202020204" pitchFamily="34" charset="0"/>
              </a:rPr>
              <a:t>August ‘14</a:t>
            </a:r>
          </a:p>
        </p:txBody>
      </p:sp>
      <p:sp>
        <p:nvSpPr>
          <p:cNvPr id="19" name="TextBox 18"/>
          <p:cNvSpPr txBox="1"/>
          <p:nvPr/>
        </p:nvSpPr>
        <p:spPr>
          <a:xfrm>
            <a:off x="1347018" y="5297854"/>
            <a:ext cx="1272066" cy="276999"/>
          </a:xfrm>
          <a:prstGeom prst="rect">
            <a:avLst/>
          </a:prstGeom>
          <a:noFill/>
        </p:spPr>
        <p:txBody>
          <a:bodyPr wrap="square" rtlCol="0">
            <a:spAutoFit/>
          </a:bodyPr>
          <a:lstStyle/>
          <a:p>
            <a:pPr algn="ctr"/>
            <a:r>
              <a:rPr lang="en-US" sz="1200" b="1" dirty="0">
                <a:latin typeface="Trebuchet MS" panose="020B0603020202020204" pitchFamily="34" charset="0"/>
              </a:rPr>
              <a:t>March ‘15</a:t>
            </a:r>
          </a:p>
        </p:txBody>
      </p:sp>
      <p:sp>
        <p:nvSpPr>
          <p:cNvPr id="20" name="TextBox 19"/>
          <p:cNvSpPr txBox="1"/>
          <p:nvPr/>
        </p:nvSpPr>
        <p:spPr>
          <a:xfrm>
            <a:off x="1339930" y="2236752"/>
            <a:ext cx="1243742" cy="276999"/>
          </a:xfrm>
          <a:prstGeom prst="rect">
            <a:avLst/>
          </a:prstGeom>
          <a:noFill/>
        </p:spPr>
        <p:txBody>
          <a:bodyPr wrap="square" rtlCol="0">
            <a:spAutoFit/>
          </a:bodyPr>
          <a:lstStyle/>
          <a:p>
            <a:pPr algn="ctr"/>
            <a:r>
              <a:rPr lang="en-US" sz="1200" b="1" dirty="0">
                <a:latin typeface="Trebuchet MS" panose="020B0603020202020204" pitchFamily="34" charset="0"/>
              </a:rPr>
              <a:t>September ‘15</a:t>
            </a:r>
          </a:p>
        </p:txBody>
      </p:sp>
      <p:sp>
        <p:nvSpPr>
          <p:cNvPr id="21" name="TextBox 20"/>
          <p:cNvSpPr txBox="1"/>
          <p:nvPr/>
        </p:nvSpPr>
        <p:spPr>
          <a:xfrm>
            <a:off x="1339931" y="4800060"/>
            <a:ext cx="1279154" cy="276999"/>
          </a:xfrm>
          <a:prstGeom prst="rect">
            <a:avLst/>
          </a:prstGeom>
          <a:noFill/>
        </p:spPr>
        <p:txBody>
          <a:bodyPr wrap="square" rtlCol="0">
            <a:spAutoFit/>
          </a:bodyPr>
          <a:lstStyle/>
          <a:p>
            <a:pPr algn="ctr"/>
            <a:r>
              <a:rPr lang="en-US" sz="1200" b="1" dirty="0">
                <a:latin typeface="Trebuchet MS" panose="020B0603020202020204" pitchFamily="34" charset="0"/>
              </a:rPr>
              <a:t>July ‘14</a:t>
            </a:r>
          </a:p>
        </p:txBody>
      </p:sp>
      <p:sp>
        <p:nvSpPr>
          <p:cNvPr id="22" name="TextBox 21"/>
          <p:cNvSpPr txBox="1"/>
          <p:nvPr/>
        </p:nvSpPr>
        <p:spPr>
          <a:xfrm>
            <a:off x="1347018" y="2719224"/>
            <a:ext cx="1266572" cy="276999"/>
          </a:xfrm>
          <a:prstGeom prst="rect">
            <a:avLst/>
          </a:prstGeom>
          <a:noFill/>
        </p:spPr>
        <p:txBody>
          <a:bodyPr wrap="square" rtlCol="0">
            <a:spAutoFit/>
          </a:bodyPr>
          <a:lstStyle/>
          <a:p>
            <a:pPr algn="ctr"/>
            <a:r>
              <a:rPr lang="en-US" sz="1200" b="1" dirty="0">
                <a:latin typeface="Trebuchet MS" panose="020B0603020202020204" pitchFamily="34" charset="0"/>
              </a:rPr>
              <a:t>July ‘15</a:t>
            </a:r>
          </a:p>
        </p:txBody>
      </p:sp>
      <p:sp>
        <p:nvSpPr>
          <p:cNvPr id="23" name="TextBox 22"/>
          <p:cNvSpPr txBox="1"/>
          <p:nvPr/>
        </p:nvSpPr>
        <p:spPr>
          <a:xfrm>
            <a:off x="1361385" y="3766405"/>
            <a:ext cx="1250725" cy="276999"/>
          </a:xfrm>
          <a:prstGeom prst="rect">
            <a:avLst/>
          </a:prstGeom>
          <a:noFill/>
        </p:spPr>
        <p:txBody>
          <a:bodyPr wrap="square" rtlCol="0">
            <a:spAutoFit/>
          </a:bodyPr>
          <a:lstStyle/>
          <a:p>
            <a:pPr algn="ctr"/>
            <a:r>
              <a:rPr lang="en-US" sz="1200" b="1" dirty="0">
                <a:latin typeface="Trebuchet MS" panose="020B0603020202020204" pitchFamily="34" charset="0"/>
              </a:rPr>
              <a:t>August ‘15</a:t>
            </a:r>
          </a:p>
        </p:txBody>
      </p:sp>
      <p:sp>
        <p:nvSpPr>
          <p:cNvPr id="24" name="TextBox 23"/>
          <p:cNvSpPr txBox="1"/>
          <p:nvPr/>
        </p:nvSpPr>
        <p:spPr>
          <a:xfrm>
            <a:off x="1347018" y="3260178"/>
            <a:ext cx="1265092" cy="276999"/>
          </a:xfrm>
          <a:prstGeom prst="rect">
            <a:avLst/>
          </a:prstGeom>
          <a:noFill/>
        </p:spPr>
        <p:txBody>
          <a:bodyPr wrap="square" rtlCol="0">
            <a:spAutoFit/>
          </a:bodyPr>
          <a:lstStyle/>
          <a:p>
            <a:pPr algn="ctr"/>
            <a:r>
              <a:rPr lang="en-US" sz="1200" b="1" dirty="0">
                <a:latin typeface="Trebuchet MS" panose="020B0603020202020204" pitchFamily="34" charset="0"/>
              </a:rPr>
              <a:t>August ‘14</a:t>
            </a:r>
          </a:p>
        </p:txBody>
      </p:sp>
      <p:sp>
        <p:nvSpPr>
          <p:cNvPr id="25" name="TextBox 24"/>
          <p:cNvSpPr txBox="1"/>
          <p:nvPr/>
        </p:nvSpPr>
        <p:spPr>
          <a:xfrm>
            <a:off x="1361386" y="4288056"/>
            <a:ext cx="1257698" cy="276999"/>
          </a:xfrm>
          <a:prstGeom prst="rect">
            <a:avLst/>
          </a:prstGeom>
          <a:noFill/>
        </p:spPr>
        <p:txBody>
          <a:bodyPr wrap="square" rtlCol="0">
            <a:spAutoFit/>
          </a:bodyPr>
          <a:lstStyle/>
          <a:p>
            <a:pPr algn="ctr"/>
            <a:r>
              <a:rPr lang="en-US" sz="1200" b="1" dirty="0">
                <a:latin typeface="Trebuchet MS" panose="020B0603020202020204" pitchFamily="34" charset="0"/>
              </a:rPr>
              <a:t>August ‘14</a:t>
            </a:r>
          </a:p>
        </p:txBody>
      </p:sp>
      <p:sp>
        <p:nvSpPr>
          <p:cNvPr id="26" name="TextBox 25"/>
          <p:cNvSpPr txBox="1"/>
          <p:nvPr/>
        </p:nvSpPr>
        <p:spPr>
          <a:xfrm>
            <a:off x="0" y="6255622"/>
            <a:ext cx="8902823" cy="584775"/>
          </a:xfrm>
          <a:prstGeom prst="rect">
            <a:avLst/>
          </a:prstGeom>
          <a:noFill/>
        </p:spPr>
        <p:txBody>
          <a:bodyPr wrap="square">
            <a:spAutoFit/>
          </a:bodyPr>
          <a:lstStyle/>
          <a:p>
            <a:pPr lvl="0" defTabSz="914400" eaLnBrk="0" fontAlgn="base" hangingPunct="0">
              <a:spcBef>
                <a:spcPct val="0"/>
              </a:spcBef>
              <a:spcAft>
                <a:spcPct val="0"/>
              </a:spcAft>
              <a:defRPr/>
            </a:pP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Source: comScore, mobile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metrix</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media trend </a:t>
            </a:r>
            <a:r>
              <a:rPr lang="en-US" sz="800" dirty="0">
                <a:latin typeface="Trebuchet MS" panose="020B0603020202020204" pitchFamily="34" charset="0"/>
              </a:rPr>
              <a:t>(application access only)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Total audience (P2+), Oct ‘14 – Dec ‘15.  Nielsen </a:t>
            </a:r>
            <a:r>
              <a:rPr kumimoji="0" lang="en-US" sz="800" b="0" i="0" u="none" strike="noStrike" kern="0" cap="none" spc="0" normalizeH="0" baseline="0" noProof="0" dirty="0" err="1">
                <a:ln>
                  <a:noFill/>
                </a:ln>
                <a:solidFill>
                  <a:prstClr val="black"/>
                </a:solidFill>
                <a:effectLst/>
                <a:uLnTx/>
                <a:uFillTx/>
                <a:latin typeface="Trebuchet MS" pitchFamily="34" charset="0"/>
                <a:ea typeface="ＭＳ Ｐゴシック" pitchFamily="34" charset="-128"/>
              </a:rPr>
              <a:t>AdIntel</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a:t>
            </a: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(web-based app game product category)</a:t>
            </a:r>
            <a:r>
              <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rPr>
              <a:t>, TV spend (cable TV, broadcast TV, Spanish language cable TV, Spanish language broadcast TV, syndication TV, spot TV) Oct ‘14-Dec ’15. All eight apps’ comScore</a:t>
            </a:r>
            <a:r>
              <a:rPr kumimoji="0" lang="en-US" sz="800" b="0" i="0" u="none" strike="noStrike" kern="0" cap="none" spc="0" normalizeH="0" noProof="0" dirty="0">
                <a:ln>
                  <a:noFill/>
                </a:ln>
                <a:solidFill>
                  <a:prstClr val="black"/>
                </a:solidFill>
                <a:effectLst/>
                <a:uLnTx/>
                <a:uFillTx/>
                <a:latin typeface="Trebuchet MS" pitchFamily="34" charset="0"/>
                <a:ea typeface="ＭＳ Ｐゴシック" pitchFamily="34" charset="-128"/>
              </a:rPr>
              <a:t> measurement based on “panel only,” meaning that at least 6 panelists per mobile platform (250K panel) visited an app in order for it to be reported.  This audience level needs to be maintained for continued measurement.  </a:t>
            </a:r>
            <a:r>
              <a:rPr lang="en-US" sz="800" kern="0" dirty="0">
                <a:solidFill>
                  <a:prstClr val="black"/>
                </a:solidFill>
                <a:latin typeface="Trebuchet MS" pitchFamily="34" charset="0"/>
                <a:ea typeface="ＭＳ Ｐゴシック" pitchFamily="34" charset="-128"/>
              </a:rPr>
              <a:t>Estimated monthly revenues based on VAB analysis of daily revenue estimates from Think Gaming, iPhone only, April 18</a:t>
            </a:r>
            <a:r>
              <a:rPr lang="en-US" sz="800" kern="0" baseline="30000" dirty="0">
                <a:solidFill>
                  <a:prstClr val="black"/>
                </a:solidFill>
                <a:latin typeface="Trebuchet MS" pitchFamily="34" charset="0"/>
                <a:ea typeface="ＭＳ Ｐゴシック" pitchFamily="34" charset="-128"/>
              </a:rPr>
              <a:t>th</a:t>
            </a:r>
            <a:r>
              <a:rPr lang="en-US" sz="800" kern="0" dirty="0">
                <a:solidFill>
                  <a:prstClr val="black"/>
                </a:solidFill>
                <a:latin typeface="Trebuchet MS" pitchFamily="34" charset="0"/>
                <a:ea typeface="ＭＳ Ｐゴシック" pitchFamily="34" charset="-128"/>
              </a:rPr>
              <a:t>, 2016 (monthly estimates based on a 30-day month).</a:t>
            </a:r>
            <a:endParaRPr kumimoji="0" lang="en-US" sz="800" b="0" i="0" u="none" strike="noStrike" kern="0" cap="none" spc="0" normalizeH="0" baseline="0" noProof="0" dirty="0">
              <a:ln>
                <a:noFill/>
              </a:ln>
              <a:solidFill>
                <a:prstClr val="black"/>
              </a:solidFill>
              <a:effectLst/>
              <a:uLnTx/>
              <a:uFillTx/>
              <a:latin typeface="Trebuchet MS" pitchFamily="34" charset="0"/>
              <a:ea typeface="ＭＳ Ｐゴシック" pitchFamily="34" charset="-128"/>
            </a:endParaRPr>
          </a:p>
        </p:txBody>
      </p:sp>
      <p:sp>
        <p:nvSpPr>
          <p:cNvPr id="29" name="TextBox 28"/>
          <p:cNvSpPr txBox="1"/>
          <p:nvPr/>
        </p:nvSpPr>
        <p:spPr>
          <a:xfrm>
            <a:off x="5462611" y="1853509"/>
            <a:ext cx="2001248" cy="276999"/>
          </a:xfrm>
          <a:prstGeom prst="rect">
            <a:avLst/>
          </a:prstGeom>
          <a:noFill/>
        </p:spPr>
        <p:txBody>
          <a:bodyPr wrap="square" rtlCol="0">
            <a:spAutoFit/>
          </a:bodyPr>
          <a:lstStyle/>
          <a:p>
            <a:pPr algn="ctr"/>
            <a:r>
              <a:rPr lang="en-US" sz="1200" b="1" u="sng" dirty="0">
                <a:latin typeface="Trebuchet MS" panose="020B0603020202020204" pitchFamily="34" charset="0"/>
              </a:rPr>
              <a:t>Measurement Begins</a:t>
            </a:r>
          </a:p>
        </p:txBody>
      </p:sp>
      <p:sp>
        <p:nvSpPr>
          <p:cNvPr id="30" name="TextBox 29"/>
          <p:cNvSpPr txBox="1"/>
          <p:nvPr/>
        </p:nvSpPr>
        <p:spPr>
          <a:xfrm>
            <a:off x="7283121" y="1849496"/>
            <a:ext cx="1840815" cy="461665"/>
          </a:xfrm>
          <a:prstGeom prst="rect">
            <a:avLst/>
          </a:prstGeom>
          <a:noFill/>
        </p:spPr>
        <p:txBody>
          <a:bodyPr wrap="square" rtlCol="0">
            <a:spAutoFit/>
          </a:bodyPr>
          <a:lstStyle/>
          <a:p>
            <a:pPr algn="ctr"/>
            <a:r>
              <a:rPr lang="en-US" sz="1200" b="1" u="sng" dirty="0">
                <a:latin typeface="Trebuchet MS" panose="020B0603020202020204" pitchFamily="34" charset="0"/>
              </a:rPr>
              <a:t>Dec ‘15 Monthly </a:t>
            </a:r>
            <a:r>
              <a:rPr lang="en-US" sz="1200" b="1" u="sng" dirty="0" err="1">
                <a:latin typeface="Trebuchet MS" panose="020B0603020202020204" pitchFamily="34" charset="0"/>
              </a:rPr>
              <a:t>Uniques</a:t>
            </a:r>
            <a:r>
              <a:rPr lang="en-US" sz="1200" b="1" u="sng" dirty="0">
                <a:latin typeface="Trebuchet MS" panose="020B0603020202020204" pitchFamily="34" charset="0"/>
              </a:rPr>
              <a:t> (000)</a:t>
            </a:r>
          </a:p>
        </p:txBody>
      </p:sp>
      <p:sp>
        <p:nvSpPr>
          <p:cNvPr id="31" name="TextBox 30"/>
          <p:cNvSpPr txBox="1"/>
          <p:nvPr/>
        </p:nvSpPr>
        <p:spPr>
          <a:xfrm>
            <a:off x="3633810" y="5785068"/>
            <a:ext cx="1220818" cy="276999"/>
          </a:xfrm>
          <a:prstGeom prst="rect">
            <a:avLst/>
          </a:prstGeom>
          <a:noFill/>
        </p:spPr>
        <p:txBody>
          <a:bodyPr wrap="square" rtlCol="0">
            <a:spAutoFit/>
          </a:bodyPr>
          <a:lstStyle/>
          <a:p>
            <a:pPr algn="ctr"/>
            <a:r>
              <a:rPr lang="en-US" sz="1200" b="1" dirty="0">
                <a:latin typeface="Trebuchet MS" panose="020B0603020202020204" pitchFamily="34" charset="0"/>
              </a:rPr>
              <a:t>December ‘14</a:t>
            </a:r>
          </a:p>
        </p:txBody>
      </p:sp>
      <p:sp>
        <p:nvSpPr>
          <p:cNvPr id="32" name="TextBox 31"/>
          <p:cNvSpPr txBox="1"/>
          <p:nvPr/>
        </p:nvSpPr>
        <p:spPr>
          <a:xfrm>
            <a:off x="3641591" y="5293175"/>
            <a:ext cx="1248548" cy="276999"/>
          </a:xfrm>
          <a:prstGeom prst="rect">
            <a:avLst/>
          </a:prstGeom>
          <a:noFill/>
        </p:spPr>
        <p:txBody>
          <a:bodyPr wrap="square" rtlCol="0">
            <a:spAutoFit/>
          </a:bodyPr>
          <a:lstStyle/>
          <a:p>
            <a:pPr algn="ctr"/>
            <a:r>
              <a:rPr lang="en-US" sz="1200" b="1" dirty="0">
                <a:latin typeface="Trebuchet MS" panose="020B0603020202020204" pitchFamily="34" charset="0"/>
              </a:rPr>
              <a:t>March ‘15</a:t>
            </a:r>
          </a:p>
        </p:txBody>
      </p:sp>
      <p:sp>
        <p:nvSpPr>
          <p:cNvPr id="33" name="TextBox 32"/>
          <p:cNvSpPr txBox="1"/>
          <p:nvPr/>
        </p:nvSpPr>
        <p:spPr>
          <a:xfrm>
            <a:off x="3648992" y="2252538"/>
            <a:ext cx="1230788" cy="276999"/>
          </a:xfrm>
          <a:prstGeom prst="rect">
            <a:avLst/>
          </a:prstGeom>
          <a:noFill/>
        </p:spPr>
        <p:txBody>
          <a:bodyPr wrap="square" rtlCol="0">
            <a:spAutoFit/>
          </a:bodyPr>
          <a:lstStyle/>
          <a:p>
            <a:pPr algn="ctr"/>
            <a:r>
              <a:rPr lang="en-US" sz="1200" b="1" dirty="0">
                <a:latin typeface="Trebuchet MS" panose="020B0603020202020204" pitchFamily="34" charset="0"/>
              </a:rPr>
              <a:t>November ‘15</a:t>
            </a:r>
          </a:p>
        </p:txBody>
      </p:sp>
      <p:sp>
        <p:nvSpPr>
          <p:cNvPr id="34" name="TextBox 33"/>
          <p:cNvSpPr txBox="1"/>
          <p:nvPr/>
        </p:nvSpPr>
        <p:spPr>
          <a:xfrm>
            <a:off x="3648992" y="4805411"/>
            <a:ext cx="1241146" cy="276999"/>
          </a:xfrm>
          <a:prstGeom prst="rect">
            <a:avLst/>
          </a:prstGeom>
          <a:noFill/>
        </p:spPr>
        <p:txBody>
          <a:bodyPr wrap="square" rtlCol="0">
            <a:spAutoFit/>
          </a:bodyPr>
          <a:lstStyle/>
          <a:p>
            <a:pPr algn="ctr"/>
            <a:r>
              <a:rPr lang="en-US" sz="1200" b="1" dirty="0">
                <a:latin typeface="Trebuchet MS" panose="020B0603020202020204" pitchFamily="34" charset="0"/>
              </a:rPr>
              <a:t>April ‘15</a:t>
            </a:r>
          </a:p>
        </p:txBody>
      </p:sp>
      <p:sp>
        <p:nvSpPr>
          <p:cNvPr id="35" name="TextBox 34"/>
          <p:cNvSpPr txBox="1"/>
          <p:nvPr/>
        </p:nvSpPr>
        <p:spPr>
          <a:xfrm>
            <a:off x="3623571" y="2735342"/>
            <a:ext cx="1266567" cy="276999"/>
          </a:xfrm>
          <a:prstGeom prst="rect">
            <a:avLst/>
          </a:prstGeom>
          <a:noFill/>
        </p:spPr>
        <p:txBody>
          <a:bodyPr wrap="square" rtlCol="0">
            <a:spAutoFit/>
          </a:bodyPr>
          <a:lstStyle/>
          <a:p>
            <a:pPr algn="ctr"/>
            <a:r>
              <a:rPr lang="en-US" sz="1200" b="1" dirty="0">
                <a:latin typeface="Trebuchet MS" panose="020B0603020202020204" pitchFamily="34" charset="0"/>
              </a:rPr>
              <a:t>November ‘15</a:t>
            </a:r>
          </a:p>
        </p:txBody>
      </p:sp>
      <p:sp>
        <p:nvSpPr>
          <p:cNvPr id="36" name="TextBox 35"/>
          <p:cNvSpPr txBox="1"/>
          <p:nvPr/>
        </p:nvSpPr>
        <p:spPr>
          <a:xfrm>
            <a:off x="3648992" y="3761353"/>
            <a:ext cx="1241146" cy="276999"/>
          </a:xfrm>
          <a:prstGeom prst="rect">
            <a:avLst/>
          </a:prstGeom>
          <a:noFill/>
        </p:spPr>
        <p:txBody>
          <a:bodyPr wrap="square" rtlCol="0">
            <a:spAutoFit/>
          </a:bodyPr>
          <a:lstStyle/>
          <a:p>
            <a:pPr algn="ctr"/>
            <a:r>
              <a:rPr lang="en-US" sz="1200" b="1" dirty="0">
                <a:latin typeface="Trebuchet MS" panose="020B0603020202020204" pitchFamily="34" charset="0"/>
              </a:rPr>
              <a:t>October ‘15</a:t>
            </a:r>
          </a:p>
        </p:txBody>
      </p:sp>
      <p:sp>
        <p:nvSpPr>
          <p:cNvPr id="37" name="TextBox 36"/>
          <p:cNvSpPr txBox="1"/>
          <p:nvPr/>
        </p:nvSpPr>
        <p:spPr>
          <a:xfrm>
            <a:off x="3623571" y="3264565"/>
            <a:ext cx="1252710" cy="276999"/>
          </a:xfrm>
          <a:prstGeom prst="rect">
            <a:avLst/>
          </a:prstGeom>
          <a:noFill/>
        </p:spPr>
        <p:txBody>
          <a:bodyPr wrap="square" rtlCol="0">
            <a:spAutoFit/>
          </a:bodyPr>
          <a:lstStyle/>
          <a:p>
            <a:pPr algn="ctr"/>
            <a:r>
              <a:rPr lang="en-US" sz="1200" b="1" dirty="0">
                <a:latin typeface="Trebuchet MS" panose="020B0603020202020204" pitchFamily="34" charset="0"/>
              </a:rPr>
              <a:t>September ‘15</a:t>
            </a:r>
          </a:p>
        </p:txBody>
      </p:sp>
      <p:sp>
        <p:nvSpPr>
          <p:cNvPr id="38" name="TextBox 37"/>
          <p:cNvSpPr txBox="1"/>
          <p:nvPr/>
        </p:nvSpPr>
        <p:spPr>
          <a:xfrm>
            <a:off x="3660444" y="4284042"/>
            <a:ext cx="1229694" cy="276999"/>
          </a:xfrm>
          <a:prstGeom prst="rect">
            <a:avLst/>
          </a:prstGeom>
          <a:noFill/>
        </p:spPr>
        <p:txBody>
          <a:bodyPr wrap="square" rtlCol="0">
            <a:spAutoFit/>
          </a:bodyPr>
          <a:lstStyle/>
          <a:p>
            <a:pPr algn="ctr"/>
            <a:r>
              <a:rPr lang="en-US" sz="1200" b="1" dirty="0">
                <a:latin typeface="Trebuchet MS" panose="020B0603020202020204" pitchFamily="34" charset="0"/>
              </a:rPr>
              <a:t>April ‘15</a:t>
            </a:r>
          </a:p>
        </p:txBody>
      </p:sp>
      <p:sp>
        <p:nvSpPr>
          <p:cNvPr id="39" name="TextBox 38"/>
          <p:cNvSpPr txBox="1"/>
          <p:nvPr/>
        </p:nvSpPr>
        <p:spPr>
          <a:xfrm>
            <a:off x="5859386" y="5797101"/>
            <a:ext cx="1187099" cy="276999"/>
          </a:xfrm>
          <a:prstGeom prst="rect">
            <a:avLst/>
          </a:prstGeom>
          <a:noFill/>
        </p:spPr>
        <p:txBody>
          <a:bodyPr wrap="square" rtlCol="0">
            <a:spAutoFit/>
          </a:bodyPr>
          <a:lstStyle/>
          <a:p>
            <a:pPr algn="ctr"/>
            <a:r>
              <a:rPr lang="en-US" sz="1200" b="1" dirty="0">
                <a:latin typeface="Trebuchet MS" panose="020B0603020202020204" pitchFamily="34" charset="0"/>
              </a:rPr>
              <a:t>July ‘15</a:t>
            </a:r>
          </a:p>
        </p:txBody>
      </p:sp>
      <p:sp>
        <p:nvSpPr>
          <p:cNvPr id="40" name="TextBox 39"/>
          <p:cNvSpPr txBox="1"/>
          <p:nvPr/>
        </p:nvSpPr>
        <p:spPr>
          <a:xfrm>
            <a:off x="5884802" y="5287452"/>
            <a:ext cx="1143078" cy="276999"/>
          </a:xfrm>
          <a:prstGeom prst="rect">
            <a:avLst/>
          </a:prstGeom>
          <a:noFill/>
        </p:spPr>
        <p:txBody>
          <a:bodyPr wrap="square" rtlCol="0">
            <a:spAutoFit/>
          </a:bodyPr>
          <a:lstStyle/>
          <a:p>
            <a:pPr algn="ctr"/>
            <a:r>
              <a:rPr lang="en-US" sz="1200" b="1" dirty="0">
                <a:latin typeface="Trebuchet MS" panose="020B0603020202020204" pitchFamily="34" charset="0"/>
              </a:rPr>
              <a:t>October ‘15</a:t>
            </a:r>
          </a:p>
        </p:txBody>
      </p:sp>
      <p:sp>
        <p:nvSpPr>
          <p:cNvPr id="41" name="TextBox 40"/>
          <p:cNvSpPr txBox="1"/>
          <p:nvPr/>
        </p:nvSpPr>
        <p:spPr>
          <a:xfrm>
            <a:off x="5795959" y="2264571"/>
            <a:ext cx="1339627" cy="276999"/>
          </a:xfrm>
          <a:prstGeom prst="rect">
            <a:avLst/>
          </a:prstGeom>
          <a:noFill/>
        </p:spPr>
        <p:txBody>
          <a:bodyPr wrap="square" rtlCol="0">
            <a:spAutoFit/>
          </a:bodyPr>
          <a:lstStyle/>
          <a:p>
            <a:pPr algn="ctr"/>
            <a:r>
              <a:rPr lang="en-US" sz="1200" b="1" dirty="0">
                <a:latin typeface="Trebuchet MS" panose="020B0603020202020204" pitchFamily="34" charset="0"/>
              </a:rPr>
              <a:t>December ‘15</a:t>
            </a:r>
          </a:p>
        </p:txBody>
      </p:sp>
      <p:sp>
        <p:nvSpPr>
          <p:cNvPr id="42" name="TextBox 41"/>
          <p:cNvSpPr txBox="1"/>
          <p:nvPr/>
        </p:nvSpPr>
        <p:spPr>
          <a:xfrm>
            <a:off x="5876804" y="4790810"/>
            <a:ext cx="1169681" cy="276999"/>
          </a:xfrm>
          <a:prstGeom prst="rect">
            <a:avLst/>
          </a:prstGeom>
          <a:noFill/>
        </p:spPr>
        <p:txBody>
          <a:bodyPr wrap="square" rtlCol="0">
            <a:spAutoFit/>
          </a:bodyPr>
          <a:lstStyle/>
          <a:p>
            <a:pPr algn="ctr"/>
            <a:r>
              <a:rPr lang="en-US" sz="1200" b="1" dirty="0">
                <a:latin typeface="Trebuchet MS" panose="020B0603020202020204" pitchFamily="34" charset="0"/>
              </a:rPr>
              <a:t>August ‘15</a:t>
            </a:r>
          </a:p>
        </p:txBody>
      </p:sp>
      <p:sp>
        <p:nvSpPr>
          <p:cNvPr id="43" name="TextBox 42"/>
          <p:cNvSpPr txBox="1"/>
          <p:nvPr/>
        </p:nvSpPr>
        <p:spPr>
          <a:xfrm>
            <a:off x="5795959" y="2747375"/>
            <a:ext cx="1330749" cy="276999"/>
          </a:xfrm>
          <a:prstGeom prst="rect">
            <a:avLst/>
          </a:prstGeom>
          <a:noFill/>
        </p:spPr>
        <p:txBody>
          <a:bodyPr wrap="square" rtlCol="0">
            <a:spAutoFit/>
          </a:bodyPr>
          <a:lstStyle/>
          <a:p>
            <a:pPr algn="ctr"/>
            <a:r>
              <a:rPr lang="en-US" sz="1200" b="1" dirty="0">
                <a:latin typeface="Trebuchet MS" panose="020B0603020202020204" pitchFamily="34" charset="0"/>
              </a:rPr>
              <a:t>December ‘15</a:t>
            </a:r>
          </a:p>
        </p:txBody>
      </p:sp>
      <p:sp>
        <p:nvSpPr>
          <p:cNvPr id="44" name="TextBox 43"/>
          <p:cNvSpPr txBox="1"/>
          <p:nvPr/>
        </p:nvSpPr>
        <p:spPr>
          <a:xfrm>
            <a:off x="5867538" y="3773386"/>
            <a:ext cx="1160342" cy="276999"/>
          </a:xfrm>
          <a:prstGeom prst="rect">
            <a:avLst/>
          </a:prstGeom>
          <a:noFill/>
        </p:spPr>
        <p:txBody>
          <a:bodyPr wrap="square" rtlCol="0">
            <a:spAutoFit/>
          </a:bodyPr>
          <a:lstStyle/>
          <a:p>
            <a:pPr algn="ctr"/>
            <a:r>
              <a:rPr lang="en-US" sz="1200" b="1" dirty="0">
                <a:latin typeface="Trebuchet MS" panose="020B0603020202020204" pitchFamily="34" charset="0"/>
              </a:rPr>
              <a:t>October ‘15</a:t>
            </a:r>
          </a:p>
        </p:txBody>
      </p:sp>
      <p:sp>
        <p:nvSpPr>
          <p:cNvPr id="45" name="TextBox 44"/>
          <p:cNvSpPr txBox="1"/>
          <p:nvPr/>
        </p:nvSpPr>
        <p:spPr>
          <a:xfrm>
            <a:off x="5795960" y="3249964"/>
            <a:ext cx="1304114" cy="276999"/>
          </a:xfrm>
          <a:prstGeom prst="rect">
            <a:avLst/>
          </a:prstGeom>
          <a:noFill/>
        </p:spPr>
        <p:txBody>
          <a:bodyPr wrap="square" rtlCol="0">
            <a:spAutoFit/>
          </a:bodyPr>
          <a:lstStyle/>
          <a:p>
            <a:pPr algn="ctr"/>
            <a:r>
              <a:rPr lang="en-US" sz="1200" b="1" dirty="0">
                <a:latin typeface="Trebuchet MS" panose="020B0603020202020204" pitchFamily="34" charset="0"/>
              </a:rPr>
              <a:t>September ‘15</a:t>
            </a:r>
          </a:p>
        </p:txBody>
      </p:sp>
      <p:sp>
        <p:nvSpPr>
          <p:cNvPr id="46" name="TextBox 45"/>
          <p:cNvSpPr txBox="1"/>
          <p:nvPr/>
        </p:nvSpPr>
        <p:spPr>
          <a:xfrm>
            <a:off x="5876804" y="4296075"/>
            <a:ext cx="1158861" cy="276999"/>
          </a:xfrm>
          <a:prstGeom prst="rect">
            <a:avLst/>
          </a:prstGeom>
          <a:noFill/>
        </p:spPr>
        <p:txBody>
          <a:bodyPr wrap="square" rtlCol="0">
            <a:spAutoFit/>
          </a:bodyPr>
          <a:lstStyle/>
          <a:p>
            <a:pPr algn="ctr"/>
            <a:r>
              <a:rPr lang="en-US" sz="1200" b="1" dirty="0">
                <a:latin typeface="Trebuchet MS" panose="020B0603020202020204" pitchFamily="34" charset="0"/>
              </a:rPr>
              <a:t>May ‘15</a:t>
            </a:r>
          </a:p>
        </p:txBody>
      </p:sp>
      <p:sp>
        <p:nvSpPr>
          <p:cNvPr id="47" name="TextBox 46"/>
          <p:cNvSpPr txBox="1"/>
          <p:nvPr/>
        </p:nvSpPr>
        <p:spPr>
          <a:xfrm>
            <a:off x="7571389" y="5793089"/>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3,572</a:t>
            </a:r>
          </a:p>
        </p:txBody>
      </p:sp>
      <p:sp>
        <p:nvSpPr>
          <p:cNvPr id="48" name="TextBox 47"/>
          <p:cNvSpPr txBox="1"/>
          <p:nvPr/>
        </p:nvSpPr>
        <p:spPr>
          <a:xfrm>
            <a:off x="7656843" y="5292318"/>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621</a:t>
            </a:r>
          </a:p>
        </p:txBody>
      </p:sp>
      <p:sp>
        <p:nvSpPr>
          <p:cNvPr id="49" name="TextBox 48"/>
          <p:cNvSpPr txBox="1"/>
          <p:nvPr/>
        </p:nvSpPr>
        <p:spPr>
          <a:xfrm>
            <a:off x="7567865" y="2242803"/>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2,304</a:t>
            </a:r>
          </a:p>
        </p:txBody>
      </p:sp>
      <p:sp>
        <p:nvSpPr>
          <p:cNvPr id="50" name="TextBox 49"/>
          <p:cNvSpPr txBox="1"/>
          <p:nvPr/>
        </p:nvSpPr>
        <p:spPr>
          <a:xfrm>
            <a:off x="7585620" y="4769042"/>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1,791</a:t>
            </a:r>
          </a:p>
        </p:txBody>
      </p:sp>
      <p:sp>
        <p:nvSpPr>
          <p:cNvPr id="51" name="TextBox 50"/>
          <p:cNvSpPr txBox="1"/>
          <p:nvPr/>
        </p:nvSpPr>
        <p:spPr>
          <a:xfrm>
            <a:off x="7567865" y="2743363"/>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1,885</a:t>
            </a:r>
          </a:p>
        </p:txBody>
      </p:sp>
      <p:sp>
        <p:nvSpPr>
          <p:cNvPr id="52" name="TextBox 51"/>
          <p:cNvSpPr txBox="1"/>
          <p:nvPr/>
        </p:nvSpPr>
        <p:spPr>
          <a:xfrm>
            <a:off x="7638888" y="3769374"/>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666</a:t>
            </a:r>
          </a:p>
        </p:txBody>
      </p:sp>
      <p:sp>
        <p:nvSpPr>
          <p:cNvPr id="53" name="TextBox 52"/>
          <p:cNvSpPr txBox="1"/>
          <p:nvPr/>
        </p:nvSpPr>
        <p:spPr>
          <a:xfrm>
            <a:off x="7567864" y="3245952"/>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1,067</a:t>
            </a:r>
          </a:p>
        </p:txBody>
      </p:sp>
      <p:sp>
        <p:nvSpPr>
          <p:cNvPr id="54" name="TextBox 53"/>
          <p:cNvSpPr txBox="1"/>
          <p:nvPr/>
        </p:nvSpPr>
        <p:spPr>
          <a:xfrm>
            <a:off x="7641461" y="4292063"/>
            <a:ext cx="1419726" cy="276999"/>
          </a:xfrm>
          <a:prstGeom prst="rect">
            <a:avLst/>
          </a:prstGeom>
          <a:noFill/>
        </p:spPr>
        <p:txBody>
          <a:bodyPr wrap="square" rtlCol="0">
            <a:spAutoFit/>
          </a:bodyPr>
          <a:lstStyle/>
          <a:p>
            <a:pPr algn="ctr"/>
            <a:r>
              <a:rPr lang="en-US" sz="1200" b="1" dirty="0">
                <a:latin typeface="Trebuchet MS" panose="020B0603020202020204" pitchFamily="34" charset="0"/>
              </a:rPr>
              <a:t>655</a:t>
            </a:r>
          </a:p>
        </p:txBody>
      </p:sp>
      <p:sp>
        <p:nvSpPr>
          <p:cNvPr id="55" name="TextBox 54"/>
          <p:cNvSpPr txBox="1"/>
          <p:nvPr/>
        </p:nvSpPr>
        <p:spPr>
          <a:xfrm>
            <a:off x="5520789" y="1623908"/>
            <a:ext cx="3382034" cy="276999"/>
          </a:xfrm>
          <a:prstGeom prst="rect">
            <a:avLst/>
          </a:prstGeom>
          <a:noFill/>
        </p:spPr>
        <p:txBody>
          <a:bodyPr wrap="square" rtlCol="0">
            <a:spAutoFit/>
          </a:bodyPr>
          <a:lstStyle/>
          <a:p>
            <a:pPr algn="ctr"/>
            <a:r>
              <a:rPr lang="en-US" sz="1200" b="1" u="sng" dirty="0">
                <a:latin typeface="Trebuchet MS" panose="020B0603020202020204" pitchFamily="34" charset="0"/>
              </a:rPr>
              <a:t>App Measurement by comScore</a:t>
            </a:r>
          </a:p>
        </p:txBody>
      </p:sp>
      <p:sp>
        <p:nvSpPr>
          <p:cNvPr id="58" name="TextBox 57"/>
          <p:cNvSpPr txBox="1"/>
          <p:nvPr/>
        </p:nvSpPr>
        <p:spPr>
          <a:xfrm>
            <a:off x="209846" y="908256"/>
            <a:ext cx="8509000" cy="784830"/>
          </a:xfrm>
          <a:prstGeom prst="rect">
            <a:avLst/>
          </a:prstGeom>
          <a:noFill/>
        </p:spPr>
        <p:txBody>
          <a:bodyPr wrap="square" rtlCol="0">
            <a:spAutoFit/>
          </a:bodyPr>
          <a:lstStyle/>
          <a:p>
            <a:r>
              <a:rPr lang="en-US" sz="1200" dirty="0">
                <a:latin typeface="Trebuchet MS" panose="020B0603020202020204" pitchFamily="34" charset="0"/>
              </a:rPr>
              <a:t>In addition to the 60 mobile apps we included in our correlation analysis, we also looked at 8 mobile apps that were unmeasured until they launched a recent TV campaign during the 15-month time period we analyzed.</a:t>
            </a:r>
          </a:p>
          <a:p>
            <a:endParaRPr lang="en-US" sz="800" dirty="0">
              <a:latin typeface="Trebuchet MS" panose="020B0603020202020204" pitchFamily="34" charset="0"/>
            </a:endParaRPr>
          </a:p>
          <a:p>
            <a:r>
              <a:rPr lang="en-US" sz="1200" dirty="0">
                <a:latin typeface="Trebuchet MS" panose="020B0603020202020204" pitchFamily="34" charset="0"/>
              </a:rPr>
              <a:t>The results are clear, audiences flocked to these apps almost immediately after their TV launch.</a:t>
            </a:r>
          </a:p>
        </p:txBody>
      </p:sp>
      <p:sp>
        <p:nvSpPr>
          <p:cNvPr id="56" name="TextBox 55"/>
          <p:cNvSpPr txBox="1"/>
          <p:nvPr/>
        </p:nvSpPr>
        <p:spPr>
          <a:xfrm>
            <a:off x="410190" y="5717455"/>
            <a:ext cx="571162" cy="200055"/>
          </a:xfrm>
          <a:prstGeom prst="rect">
            <a:avLst/>
          </a:prstGeom>
          <a:noFill/>
        </p:spPr>
        <p:txBody>
          <a:bodyPr wrap="square" rtlCol="0">
            <a:spAutoFit/>
          </a:bodyPr>
          <a:lstStyle/>
          <a:p>
            <a:pPr algn="ctr" defTabSz="914400"/>
            <a:r>
              <a:rPr lang="en-US" sz="700" b="1" dirty="0">
                <a:solidFill>
                  <a:prstClr val="black"/>
                </a:solidFill>
                <a:latin typeface="Trebuchet MS" panose="020B0603020202020204" pitchFamily="34" charset="0"/>
              </a:rPr>
              <a:t>Close5</a:t>
            </a:r>
          </a:p>
        </p:txBody>
      </p:sp>
      <p:sp>
        <p:nvSpPr>
          <p:cNvPr id="59" name="TextBox 58"/>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25</a:t>
            </a:r>
          </a:p>
        </p:txBody>
      </p:sp>
      <p:sp>
        <p:nvSpPr>
          <p:cNvPr id="3" name="TextBox 2"/>
          <p:cNvSpPr txBox="1"/>
          <p:nvPr/>
        </p:nvSpPr>
        <p:spPr>
          <a:xfrm>
            <a:off x="7419469" y="3020362"/>
            <a:ext cx="1620389" cy="200055"/>
          </a:xfrm>
          <a:prstGeom prst="rect">
            <a:avLst/>
          </a:prstGeom>
          <a:solidFill>
            <a:srgbClr val="FFFFCC"/>
          </a:solidFill>
          <a:ln w="12700">
            <a:solidFill>
              <a:schemeClr val="tx1"/>
            </a:solidFill>
          </a:ln>
        </p:spPr>
        <p:txBody>
          <a:bodyPr wrap="square" rtlCol="0">
            <a:spAutoFit/>
          </a:bodyPr>
          <a:lstStyle/>
          <a:p>
            <a:r>
              <a:rPr lang="en-US" sz="700" b="1" dirty="0"/>
              <a:t>April ‘16 </a:t>
            </a:r>
            <a:r>
              <a:rPr lang="en-US" sz="700" b="1" dirty="0" err="1"/>
              <a:t>est</a:t>
            </a:r>
            <a:r>
              <a:rPr lang="en-US" sz="700" b="1" dirty="0"/>
              <a:t> monthly revenue: $12M+</a:t>
            </a:r>
          </a:p>
        </p:txBody>
      </p:sp>
      <p:cxnSp>
        <p:nvCxnSpPr>
          <p:cNvPr id="6" name="Straight Arrow Connector 5"/>
          <p:cNvCxnSpPr/>
          <p:nvPr/>
        </p:nvCxnSpPr>
        <p:spPr>
          <a:xfrm>
            <a:off x="8504087" y="2885550"/>
            <a:ext cx="293072" cy="12435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7492880" y="2561985"/>
            <a:ext cx="1544060" cy="200055"/>
          </a:xfrm>
          <a:prstGeom prst="rect">
            <a:avLst/>
          </a:prstGeom>
          <a:solidFill>
            <a:srgbClr val="FFFFCC"/>
          </a:solidFill>
          <a:ln w="12700">
            <a:solidFill>
              <a:schemeClr val="tx1"/>
            </a:solidFill>
          </a:ln>
        </p:spPr>
        <p:txBody>
          <a:bodyPr wrap="square" rtlCol="0">
            <a:spAutoFit/>
          </a:bodyPr>
          <a:lstStyle/>
          <a:p>
            <a:r>
              <a:rPr lang="en-US" sz="700" b="1" dirty="0"/>
              <a:t>April ‘16 </a:t>
            </a:r>
            <a:r>
              <a:rPr lang="en-US" sz="700" b="1" dirty="0" err="1"/>
              <a:t>est</a:t>
            </a:r>
            <a:r>
              <a:rPr lang="en-US" sz="700" b="1" dirty="0"/>
              <a:t> monthly revenue: $1M+</a:t>
            </a:r>
          </a:p>
        </p:txBody>
      </p:sp>
      <p:cxnSp>
        <p:nvCxnSpPr>
          <p:cNvPr id="63" name="Straight Arrow Connector 62"/>
          <p:cNvCxnSpPr/>
          <p:nvPr/>
        </p:nvCxnSpPr>
        <p:spPr>
          <a:xfrm>
            <a:off x="8501169" y="2427173"/>
            <a:ext cx="293072" cy="12435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697498" y="2382185"/>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4879780" y="2385152"/>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7073119" y="2385152"/>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2604708" y="2700021"/>
            <a:ext cx="1065320" cy="215444"/>
          </a:xfrm>
          <a:prstGeom prst="rect">
            <a:avLst/>
          </a:prstGeom>
          <a:noFill/>
        </p:spPr>
        <p:txBody>
          <a:bodyPr wrap="square" rtlCol="0">
            <a:spAutoFit/>
          </a:bodyPr>
          <a:lstStyle/>
          <a:p>
            <a:pPr algn="ctr"/>
            <a:r>
              <a:rPr lang="en-US" sz="800" dirty="0"/>
              <a:t>No measurement</a:t>
            </a:r>
          </a:p>
        </p:txBody>
      </p:sp>
      <p:cxnSp>
        <p:nvCxnSpPr>
          <p:cNvPr id="89" name="Straight Arrow Connector 88"/>
          <p:cNvCxnSpPr/>
          <p:nvPr/>
        </p:nvCxnSpPr>
        <p:spPr>
          <a:xfrm>
            <a:off x="2690096" y="2863057"/>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2613590" y="3250442"/>
            <a:ext cx="1065320" cy="215444"/>
          </a:xfrm>
          <a:prstGeom prst="rect">
            <a:avLst/>
          </a:prstGeom>
          <a:noFill/>
        </p:spPr>
        <p:txBody>
          <a:bodyPr wrap="square" rtlCol="0">
            <a:spAutoFit/>
          </a:bodyPr>
          <a:lstStyle/>
          <a:p>
            <a:pPr algn="ctr"/>
            <a:r>
              <a:rPr lang="en-US" sz="800" dirty="0"/>
              <a:t>No measurement</a:t>
            </a:r>
          </a:p>
        </p:txBody>
      </p:sp>
      <p:cxnSp>
        <p:nvCxnSpPr>
          <p:cNvPr id="91" name="Straight Arrow Connector 90"/>
          <p:cNvCxnSpPr/>
          <p:nvPr/>
        </p:nvCxnSpPr>
        <p:spPr>
          <a:xfrm>
            <a:off x="2698978" y="3413478"/>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613590" y="3756469"/>
            <a:ext cx="1065320" cy="215444"/>
          </a:xfrm>
          <a:prstGeom prst="rect">
            <a:avLst/>
          </a:prstGeom>
          <a:noFill/>
        </p:spPr>
        <p:txBody>
          <a:bodyPr wrap="square" rtlCol="0">
            <a:spAutoFit/>
          </a:bodyPr>
          <a:lstStyle/>
          <a:p>
            <a:pPr algn="ctr"/>
            <a:r>
              <a:rPr lang="en-US" sz="800" dirty="0"/>
              <a:t>No measurement</a:t>
            </a:r>
          </a:p>
        </p:txBody>
      </p:sp>
      <p:cxnSp>
        <p:nvCxnSpPr>
          <p:cNvPr id="93" name="Straight Arrow Connector 92"/>
          <p:cNvCxnSpPr/>
          <p:nvPr/>
        </p:nvCxnSpPr>
        <p:spPr>
          <a:xfrm>
            <a:off x="2698978" y="3919505"/>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604708" y="4271372"/>
            <a:ext cx="1065320" cy="215444"/>
          </a:xfrm>
          <a:prstGeom prst="rect">
            <a:avLst/>
          </a:prstGeom>
          <a:noFill/>
        </p:spPr>
        <p:txBody>
          <a:bodyPr wrap="square" rtlCol="0">
            <a:spAutoFit/>
          </a:bodyPr>
          <a:lstStyle/>
          <a:p>
            <a:pPr algn="ctr"/>
            <a:r>
              <a:rPr lang="en-US" sz="800" dirty="0"/>
              <a:t>No measurement</a:t>
            </a:r>
          </a:p>
        </p:txBody>
      </p:sp>
      <p:cxnSp>
        <p:nvCxnSpPr>
          <p:cNvPr id="95" name="Straight Arrow Connector 94"/>
          <p:cNvCxnSpPr/>
          <p:nvPr/>
        </p:nvCxnSpPr>
        <p:spPr>
          <a:xfrm>
            <a:off x="2690096" y="4434408"/>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2604713" y="4786281"/>
            <a:ext cx="1065320" cy="215444"/>
          </a:xfrm>
          <a:prstGeom prst="rect">
            <a:avLst/>
          </a:prstGeom>
          <a:noFill/>
        </p:spPr>
        <p:txBody>
          <a:bodyPr wrap="square" rtlCol="0">
            <a:spAutoFit/>
          </a:bodyPr>
          <a:lstStyle/>
          <a:p>
            <a:pPr algn="ctr"/>
            <a:r>
              <a:rPr lang="en-US" sz="800" dirty="0"/>
              <a:t>No measurement</a:t>
            </a:r>
          </a:p>
        </p:txBody>
      </p:sp>
      <p:cxnSp>
        <p:nvCxnSpPr>
          <p:cNvPr id="97" name="Straight Arrow Connector 96"/>
          <p:cNvCxnSpPr/>
          <p:nvPr/>
        </p:nvCxnSpPr>
        <p:spPr>
          <a:xfrm>
            <a:off x="2690101" y="4949317"/>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2604712" y="5274552"/>
            <a:ext cx="1065320" cy="215444"/>
          </a:xfrm>
          <a:prstGeom prst="rect">
            <a:avLst/>
          </a:prstGeom>
          <a:noFill/>
        </p:spPr>
        <p:txBody>
          <a:bodyPr wrap="square" rtlCol="0">
            <a:spAutoFit/>
          </a:bodyPr>
          <a:lstStyle/>
          <a:p>
            <a:pPr algn="ctr"/>
            <a:r>
              <a:rPr lang="en-US" sz="800" dirty="0"/>
              <a:t>No measurement</a:t>
            </a:r>
          </a:p>
        </p:txBody>
      </p:sp>
      <p:cxnSp>
        <p:nvCxnSpPr>
          <p:cNvPr id="99" name="Straight Arrow Connector 98"/>
          <p:cNvCxnSpPr/>
          <p:nvPr/>
        </p:nvCxnSpPr>
        <p:spPr>
          <a:xfrm>
            <a:off x="2690100" y="5437588"/>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2613590" y="5771704"/>
            <a:ext cx="1065320" cy="215444"/>
          </a:xfrm>
          <a:prstGeom prst="rect">
            <a:avLst/>
          </a:prstGeom>
          <a:noFill/>
        </p:spPr>
        <p:txBody>
          <a:bodyPr wrap="square" rtlCol="0">
            <a:spAutoFit/>
          </a:bodyPr>
          <a:lstStyle/>
          <a:p>
            <a:pPr algn="ctr"/>
            <a:r>
              <a:rPr lang="en-US" sz="800" dirty="0"/>
              <a:t>No measurement</a:t>
            </a:r>
          </a:p>
        </p:txBody>
      </p:sp>
      <p:cxnSp>
        <p:nvCxnSpPr>
          <p:cNvPr id="101" name="Straight Arrow Connector 100"/>
          <p:cNvCxnSpPr/>
          <p:nvPr/>
        </p:nvCxnSpPr>
        <p:spPr>
          <a:xfrm>
            <a:off x="2698978" y="5934740"/>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803699" y="2708219"/>
            <a:ext cx="1065320" cy="215444"/>
          </a:xfrm>
          <a:prstGeom prst="rect">
            <a:avLst/>
          </a:prstGeom>
          <a:noFill/>
        </p:spPr>
        <p:txBody>
          <a:bodyPr wrap="square" rtlCol="0">
            <a:spAutoFit/>
          </a:bodyPr>
          <a:lstStyle/>
          <a:p>
            <a:pPr algn="ctr"/>
            <a:r>
              <a:rPr lang="en-US" sz="800" dirty="0"/>
              <a:t>TV campaign</a:t>
            </a:r>
          </a:p>
        </p:txBody>
      </p:sp>
      <p:cxnSp>
        <p:nvCxnSpPr>
          <p:cNvPr id="103" name="Straight Arrow Connector 102"/>
          <p:cNvCxnSpPr/>
          <p:nvPr/>
        </p:nvCxnSpPr>
        <p:spPr>
          <a:xfrm>
            <a:off x="4881261" y="2874902"/>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803697" y="3240881"/>
            <a:ext cx="1065320" cy="215444"/>
          </a:xfrm>
          <a:prstGeom prst="rect">
            <a:avLst/>
          </a:prstGeom>
          <a:noFill/>
        </p:spPr>
        <p:txBody>
          <a:bodyPr wrap="square" rtlCol="0">
            <a:spAutoFit/>
          </a:bodyPr>
          <a:lstStyle/>
          <a:p>
            <a:pPr algn="ctr"/>
            <a:r>
              <a:rPr lang="en-US" sz="800" dirty="0"/>
              <a:t>TV campaign</a:t>
            </a:r>
          </a:p>
        </p:txBody>
      </p:sp>
      <p:cxnSp>
        <p:nvCxnSpPr>
          <p:cNvPr id="105" name="Straight Arrow Connector 104"/>
          <p:cNvCxnSpPr/>
          <p:nvPr/>
        </p:nvCxnSpPr>
        <p:spPr>
          <a:xfrm>
            <a:off x="4881259" y="3407564"/>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4803697" y="3746908"/>
            <a:ext cx="1065320" cy="215444"/>
          </a:xfrm>
          <a:prstGeom prst="rect">
            <a:avLst/>
          </a:prstGeom>
          <a:noFill/>
        </p:spPr>
        <p:txBody>
          <a:bodyPr wrap="square" rtlCol="0">
            <a:spAutoFit/>
          </a:bodyPr>
          <a:lstStyle/>
          <a:p>
            <a:pPr algn="ctr"/>
            <a:r>
              <a:rPr lang="en-US" sz="800" dirty="0"/>
              <a:t>TV campaign</a:t>
            </a:r>
          </a:p>
        </p:txBody>
      </p:sp>
      <p:cxnSp>
        <p:nvCxnSpPr>
          <p:cNvPr id="107" name="Straight Arrow Connector 106"/>
          <p:cNvCxnSpPr/>
          <p:nvPr/>
        </p:nvCxnSpPr>
        <p:spPr>
          <a:xfrm>
            <a:off x="4881259" y="3913591"/>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803696" y="4261811"/>
            <a:ext cx="1065320" cy="215444"/>
          </a:xfrm>
          <a:prstGeom prst="rect">
            <a:avLst/>
          </a:prstGeom>
          <a:noFill/>
        </p:spPr>
        <p:txBody>
          <a:bodyPr wrap="square" rtlCol="0">
            <a:spAutoFit/>
          </a:bodyPr>
          <a:lstStyle/>
          <a:p>
            <a:pPr algn="ctr"/>
            <a:r>
              <a:rPr lang="en-US" sz="800" dirty="0"/>
              <a:t>TV campaign</a:t>
            </a:r>
          </a:p>
        </p:txBody>
      </p:sp>
      <p:cxnSp>
        <p:nvCxnSpPr>
          <p:cNvPr id="109" name="Straight Arrow Connector 108"/>
          <p:cNvCxnSpPr/>
          <p:nvPr/>
        </p:nvCxnSpPr>
        <p:spPr>
          <a:xfrm>
            <a:off x="4881258" y="4428494"/>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812576" y="4776717"/>
            <a:ext cx="1065320" cy="215444"/>
          </a:xfrm>
          <a:prstGeom prst="rect">
            <a:avLst/>
          </a:prstGeom>
          <a:noFill/>
        </p:spPr>
        <p:txBody>
          <a:bodyPr wrap="square" rtlCol="0">
            <a:spAutoFit/>
          </a:bodyPr>
          <a:lstStyle/>
          <a:p>
            <a:pPr algn="ctr"/>
            <a:r>
              <a:rPr lang="en-US" sz="800" dirty="0"/>
              <a:t>TV campaign</a:t>
            </a:r>
          </a:p>
        </p:txBody>
      </p:sp>
      <p:cxnSp>
        <p:nvCxnSpPr>
          <p:cNvPr id="111" name="Straight Arrow Connector 110"/>
          <p:cNvCxnSpPr/>
          <p:nvPr/>
        </p:nvCxnSpPr>
        <p:spPr>
          <a:xfrm>
            <a:off x="4890138" y="4943400"/>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4812575" y="5273874"/>
            <a:ext cx="1065320" cy="215444"/>
          </a:xfrm>
          <a:prstGeom prst="rect">
            <a:avLst/>
          </a:prstGeom>
          <a:noFill/>
        </p:spPr>
        <p:txBody>
          <a:bodyPr wrap="square" rtlCol="0">
            <a:spAutoFit/>
          </a:bodyPr>
          <a:lstStyle/>
          <a:p>
            <a:pPr algn="ctr"/>
            <a:r>
              <a:rPr lang="en-US" sz="800" dirty="0"/>
              <a:t>TV campaign</a:t>
            </a:r>
          </a:p>
        </p:txBody>
      </p:sp>
      <p:cxnSp>
        <p:nvCxnSpPr>
          <p:cNvPr id="113" name="Straight Arrow Connector 112"/>
          <p:cNvCxnSpPr/>
          <p:nvPr/>
        </p:nvCxnSpPr>
        <p:spPr>
          <a:xfrm>
            <a:off x="4890137" y="5440557"/>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4803698" y="5762148"/>
            <a:ext cx="1065320" cy="215444"/>
          </a:xfrm>
          <a:prstGeom prst="rect">
            <a:avLst/>
          </a:prstGeom>
          <a:noFill/>
        </p:spPr>
        <p:txBody>
          <a:bodyPr wrap="square" rtlCol="0">
            <a:spAutoFit/>
          </a:bodyPr>
          <a:lstStyle/>
          <a:p>
            <a:pPr algn="ctr"/>
            <a:r>
              <a:rPr lang="en-US" sz="800" dirty="0"/>
              <a:t>TV campaign</a:t>
            </a:r>
          </a:p>
        </p:txBody>
      </p:sp>
      <p:cxnSp>
        <p:nvCxnSpPr>
          <p:cNvPr id="115" name="Straight Arrow Connector 114"/>
          <p:cNvCxnSpPr/>
          <p:nvPr/>
        </p:nvCxnSpPr>
        <p:spPr>
          <a:xfrm>
            <a:off x="4881260" y="5928831"/>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987170" y="2717925"/>
            <a:ext cx="1065320" cy="215444"/>
          </a:xfrm>
          <a:prstGeom prst="rect">
            <a:avLst/>
          </a:prstGeom>
          <a:noFill/>
        </p:spPr>
        <p:txBody>
          <a:bodyPr wrap="square" rtlCol="0">
            <a:spAutoFit/>
          </a:bodyPr>
          <a:lstStyle/>
          <a:p>
            <a:pPr algn="ctr"/>
            <a:r>
              <a:rPr lang="en-US" sz="800" dirty="0"/>
              <a:t>TV campaign</a:t>
            </a:r>
          </a:p>
        </p:txBody>
      </p:sp>
      <p:cxnSp>
        <p:nvCxnSpPr>
          <p:cNvPr id="121" name="Straight Arrow Connector 120"/>
          <p:cNvCxnSpPr/>
          <p:nvPr/>
        </p:nvCxnSpPr>
        <p:spPr>
          <a:xfrm>
            <a:off x="7074595" y="2892653"/>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987172" y="3223950"/>
            <a:ext cx="1065320" cy="215444"/>
          </a:xfrm>
          <a:prstGeom prst="rect">
            <a:avLst/>
          </a:prstGeom>
          <a:noFill/>
        </p:spPr>
        <p:txBody>
          <a:bodyPr wrap="square" rtlCol="0">
            <a:spAutoFit/>
          </a:bodyPr>
          <a:lstStyle/>
          <a:p>
            <a:pPr algn="ctr"/>
            <a:r>
              <a:rPr lang="en-US" sz="800" dirty="0"/>
              <a:t>TV campaign</a:t>
            </a:r>
          </a:p>
        </p:txBody>
      </p:sp>
      <p:cxnSp>
        <p:nvCxnSpPr>
          <p:cNvPr id="123" name="Straight Arrow Connector 122"/>
          <p:cNvCxnSpPr/>
          <p:nvPr/>
        </p:nvCxnSpPr>
        <p:spPr>
          <a:xfrm>
            <a:off x="7074597" y="3398678"/>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6988653" y="3731460"/>
            <a:ext cx="1065320" cy="215444"/>
          </a:xfrm>
          <a:prstGeom prst="rect">
            <a:avLst/>
          </a:prstGeom>
          <a:noFill/>
        </p:spPr>
        <p:txBody>
          <a:bodyPr wrap="square" rtlCol="0">
            <a:spAutoFit/>
          </a:bodyPr>
          <a:lstStyle/>
          <a:p>
            <a:pPr algn="ctr"/>
            <a:r>
              <a:rPr lang="en-US" sz="800" dirty="0"/>
              <a:t>TV campaign</a:t>
            </a:r>
          </a:p>
        </p:txBody>
      </p:sp>
      <p:cxnSp>
        <p:nvCxnSpPr>
          <p:cNvPr id="125" name="Straight Arrow Connector 124"/>
          <p:cNvCxnSpPr/>
          <p:nvPr/>
        </p:nvCxnSpPr>
        <p:spPr>
          <a:xfrm>
            <a:off x="7076078" y="3906188"/>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6988648" y="4255238"/>
            <a:ext cx="1065320" cy="215444"/>
          </a:xfrm>
          <a:prstGeom prst="rect">
            <a:avLst/>
          </a:prstGeom>
          <a:noFill/>
        </p:spPr>
        <p:txBody>
          <a:bodyPr wrap="square" rtlCol="0">
            <a:spAutoFit/>
          </a:bodyPr>
          <a:lstStyle/>
          <a:p>
            <a:pPr algn="ctr"/>
            <a:r>
              <a:rPr lang="en-US" sz="800" dirty="0"/>
              <a:t>TV campaign</a:t>
            </a:r>
          </a:p>
        </p:txBody>
      </p:sp>
      <p:cxnSp>
        <p:nvCxnSpPr>
          <p:cNvPr id="127" name="Straight Arrow Connector 126"/>
          <p:cNvCxnSpPr/>
          <p:nvPr/>
        </p:nvCxnSpPr>
        <p:spPr>
          <a:xfrm>
            <a:off x="7076073" y="4429966"/>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6988651" y="4779023"/>
            <a:ext cx="1065320" cy="215444"/>
          </a:xfrm>
          <a:prstGeom prst="rect">
            <a:avLst/>
          </a:prstGeom>
          <a:noFill/>
        </p:spPr>
        <p:txBody>
          <a:bodyPr wrap="square" rtlCol="0">
            <a:spAutoFit/>
          </a:bodyPr>
          <a:lstStyle/>
          <a:p>
            <a:pPr algn="ctr"/>
            <a:r>
              <a:rPr lang="en-US" sz="800" dirty="0"/>
              <a:t>TV campaign</a:t>
            </a:r>
          </a:p>
        </p:txBody>
      </p:sp>
      <p:cxnSp>
        <p:nvCxnSpPr>
          <p:cNvPr id="129" name="Straight Arrow Connector 128"/>
          <p:cNvCxnSpPr/>
          <p:nvPr/>
        </p:nvCxnSpPr>
        <p:spPr>
          <a:xfrm>
            <a:off x="7076076" y="4953751"/>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7033039" y="5276172"/>
            <a:ext cx="1065320" cy="215444"/>
          </a:xfrm>
          <a:prstGeom prst="rect">
            <a:avLst/>
          </a:prstGeom>
          <a:noFill/>
        </p:spPr>
        <p:txBody>
          <a:bodyPr wrap="square" rtlCol="0">
            <a:spAutoFit/>
          </a:bodyPr>
          <a:lstStyle/>
          <a:p>
            <a:pPr algn="ctr"/>
            <a:r>
              <a:rPr lang="en-US" sz="800" dirty="0"/>
              <a:t>TV campaign</a:t>
            </a:r>
          </a:p>
        </p:txBody>
      </p:sp>
      <p:cxnSp>
        <p:nvCxnSpPr>
          <p:cNvPr id="131" name="Straight Arrow Connector 130"/>
          <p:cNvCxnSpPr/>
          <p:nvPr/>
        </p:nvCxnSpPr>
        <p:spPr>
          <a:xfrm>
            <a:off x="7120464" y="5450900"/>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6988652" y="5773325"/>
            <a:ext cx="1065320" cy="215444"/>
          </a:xfrm>
          <a:prstGeom prst="rect">
            <a:avLst/>
          </a:prstGeom>
          <a:noFill/>
        </p:spPr>
        <p:txBody>
          <a:bodyPr wrap="square" rtlCol="0">
            <a:spAutoFit/>
          </a:bodyPr>
          <a:lstStyle/>
          <a:p>
            <a:pPr algn="ctr"/>
            <a:r>
              <a:rPr lang="en-US" sz="800" dirty="0"/>
              <a:t>TV campaign</a:t>
            </a:r>
          </a:p>
        </p:txBody>
      </p:sp>
      <p:cxnSp>
        <p:nvCxnSpPr>
          <p:cNvPr id="133" name="Straight Arrow Connector 132"/>
          <p:cNvCxnSpPr/>
          <p:nvPr/>
        </p:nvCxnSpPr>
        <p:spPr>
          <a:xfrm>
            <a:off x="7076077" y="5948053"/>
            <a:ext cx="95149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15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46229" y="228893"/>
            <a:ext cx="7493227"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So, In Conclusion, What’s </a:t>
            </a:r>
            <a:r>
              <a:rPr lang="en-US" sz="2200" dirty="0" err="1">
                <a:latin typeface="Trebuchet MS"/>
                <a:cs typeface="Trebuchet MS"/>
              </a:rPr>
              <a:t>App’ning</a:t>
            </a:r>
            <a:r>
              <a:rPr lang="en-US" sz="2200" dirty="0">
                <a:latin typeface="Trebuchet MS"/>
                <a:cs typeface="Trebuchet MS"/>
              </a:rPr>
              <a:t> In The Mobile App Category?</a:t>
            </a:r>
          </a:p>
        </p:txBody>
      </p:sp>
      <p:sp>
        <p:nvSpPr>
          <p:cNvPr id="6" name="TextBox 5"/>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26</a:t>
            </a:r>
          </a:p>
        </p:txBody>
      </p:sp>
      <p:sp>
        <p:nvSpPr>
          <p:cNvPr id="16" name="Rectangle 30"/>
          <p:cNvSpPr>
            <a:spLocks noChangeArrowheads="1"/>
          </p:cNvSpPr>
          <p:nvPr/>
        </p:nvSpPr>
        <p:spPr bwMode="auto">
          <a:xfrm>
            <a:off x="838199" y="1128946"/>
            <a:ext cx="7746508" cy="4953000"/>
          </a:xfrm>
          <a:prstGeom prst="rect">
            <a:avLst/>
          </a:prstGeom>
          <a:noFill/>
          <a:ln w="9525">
            <a:noFill/>
            <a:miter lim="800000"/>
            <a:headEnd/>
            <a:tailEnd/>
          </a:ln>
        </p:spPr>
        <p:txBody>
          <a:bodyPr anchor="ctr"/>
          <a:lstStyle>
            <a:lvl1pPr marL="285750" indent="-285750" eaLnBrk="0" hangingPunct="0">
              <a:spcBef>
                <a:spcPct val="20000"/>
              </a:spcBef>
              <a:buFont typeface="Arial" charset="0"/>
              <a:buChar char="•"/>
              <a:defRPr sz="3200">
                <a:solidFill>
                  <a:schemeClr val="tx1"/>
                </a:solidFill>
                <a:latin typeface="Calibri" pitchFamily="34" charset="0"/>
              </a:defRPr>
            </a:lvl1pPr>
            <a:lvl2pPr marL="102870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fontAlgn="base">
              <a:spcBef>
                <a:spcPct val="0"/>
              </a:spcBef>
              <a:spcAft>
                <a:spcPct val="0"/>
              </a:spcAft>
              <a:buNone/>
            </a:pPr>
            <a:r>
              <a:rPr lang="en-US" altLang="en-US" sz="1600" dirty="0">
                <a:latin typeface="Trebuchet MS" pitchFamily="34" charset="0"/>
                <a:ea typeface="ＭＳ Ｐゴシック" pitchFamily="34" charset="-128"/>
                <a:cs typeface="Arial" charset="0"/>
              </a:rPr>
              <a:t>In this oversaturated, highly competitive, millennial-driven category, successful app brands – whether they be games, ecommerce, services, sports or media - are effectively leveraging Television to drive downloads, visits and in-app purchases.</a:t>
            </a:r>
          </a:p>
          <a:p>
            <a:pPr marL="0" indent="0" fontAlgn="base">
              <a:spcBef>
                <a:spcPct val="0"/>
              </a:spcBef>
              <a:spcAft>
                <a:spcPct val="0"/>
              </a:spcAft>
              <a:buNone/>
            </a:pPr>
            <a:endParaRPr lang="en-US" altLang="en-US" sz="24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600" dirty="0">
                <a:latin typeface="Trebuchet MS" pitchFamily="34" charset="0"/>
                <a:ea typeface="ＭＳ Ｐゴシック" pitchFamily="34" charset="-128"/>
                <a:cs typeface="Arial" charset="0"/>
              </a:rPr>
              <a:t>The results are clear for apps that show a correlation between TV spend and traffic – unique visitors increase by double digits (+25%) when TV runs and decrease by double digits (-20%) when it doesn’t.  Furthermore, TV campaign launches have shown the ability to build quick, and measurable, audiences for apps which ignites revenue.  </a:t>
            </a:r>
          </a:p>
          <a:p>
            <a:pPr marL="0" indent="0" fontAlgn="base">
              <a:spcBef>
                <a:spcPct val="0"/>
              </a:spcBef>
              <a:spcAft>
                <a:spcPct val="0"/>
              </a:spcAft>
              <a:buNone/>
            </a:pPr>
            <a:endParaRPr lang="en-US" altLang="en-US" sz="24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600" dirty="0">
                <a:latin typeface="Trebuchet MS" pitchFamily="34" charset="0"/>
                <a:ea typeface="ＭＳ Ｐゴシック" pitchFamily="34" charset="-128"/>
                <a:cs typeface="Arial" charset="0"/>
              </a:rPr>
              <a:t>And for the games segment in particular, where direct correlations can be made more easily, the correlation is even tighter (86%), the TV impact is stronger (+30% unique visitors “When On”) and it’s clear that an app’s cumulative TV spend is the driving force behind increasing revenues.</a:t>
            </a:r>
            <a:endParaRPr lang="en-US" altLang="en-US" sz="4400" dirty="0">
              <a:latin typeface="Trebuchet MS" pitchFamily="34" charset="0"/>
              <a:ea typeface="ＭＳ Ｐゴシック" pitchFamily="34" charset="-128"/>
              <a:cs typeface="Arial" charset="0"/>
            </a:endParaRPr>
          </a:p>
          <a:p>
            <a:pPr marL="0" indent="0" fontAlgn="base">
              <a:spcBef>
                <a:spcPct val="0"/>
              </a:spcBef>
              <a:spcAft>
                <a:spcPct val="0"/>
              </a:spcAft>
              <a:buNone/>
            </a:pPr>
            <a:endParaRPr lang="en-US" altLang="en-US" sz="24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600" dirty="0">
                <a:latin typeface="Trebuchet MS" pitchFamily="34" charset="0"/>
                <a:ea typeface="ＭＳ Ｐゴシック" pitchFamily="34" charset="-128"/>
                <a:cs typeface="Arial" charset="0"/>
              </a:rPr>
              <a:t>This report continues to add to a mounting body of sophisticated evidence pointing to one conclusion: </a:t>
            </a:r>
            <a:r>
              <a:rPr lang="en-US" altLang="en-US" sz="1600" u="sng" dirty="0">
                <a:latin typeface="Trebuchet MS" pitchFamily="34" charset="0"/>
                <a:ea typeface="ＭＳ Ｐゴシック" pitchFamily="34" charset="-128"/>
                <a:cs typeface="Arial" charset="0"/>
              </a:rPr>
              <a:t>TV advertising is the primary driver of traffic and revenue generation</a:t>
            </a:r>
            <a:r>
              <a:rPr lang="en-US" altLang="en-US" sz="1600" dirty="0">
                <a:latin typeface="Trebuchet MS" pitchFamily="34" charset="0"/>
                <a:ea typeface="ＭＳ Ｐゴシック" pitchFamily="34" charset="-128"/>
                <a:cs typeface="Arial" charset="0"/>
              </a:rPr>
              <a:t>.</a:t>
            </a:r>
          </a:p>
        </p:txBody>
      </p:sp>
    </p:spTree>
    <p:extLst>
      <p:ext uri="{BB962C8B-B14F-4D97-AF65-F5344CB8AC3E}">
        <p14:creationId xmlns:p14="http://schemas.microsoft.com/office/powerpoint/2010/main" val="376068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762000" y="1677518"/>
            <a:ext cx="8320424" cy="89938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2500" dirty="0">
                <a:latin typeface="Trebuchet MS"/>
                <a:cs typeface="Trebuchet MS"/>
              </a:rPr>
              <a:t>For More Information Visit Us Online </a:t>
            </a:r>
            <a:r>
              <a:rPr lang="en-US" sz="2500" dirty="0">
                <a:solidFill>
                  <a:srgbClr val="3775A2"/>
                </a:solidFill>
                <a:latin typeface="Trebuchet MS"/>
                <a:cs typeface="Trebuchet MS"/>
              </a:rPr>
              <a:t>TheVAB.com</a:t>
            </a:r>
          </a:p>
        </p:txBody>
      </p:sp>
      <p:pic>
        <p:nvPicPr>
          <p:cNvPr id="3" name="Picture 2" descr="Twitter-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16" y="2582127"/>
            <a:ext cx="288636" cy="288636"/>
          </a:xfrm>
          <a:prstGeom prst="rect">
            <a:avLst/>
          </a:prstGeom>
        </p:spPr>
      </p:pic>
      <p:pic>
        <p:nvPicPr>
          <p:cNvPr id="4" name="Picture 3" descr="face-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4" y="3321241"/>
            <a:ext cx="288636" cy="288636"/>
          </a:xfrm>
          <a:prstGeom prst="rect">
            <a:avLst/>
          </a:prstGeom>
        </p:spPr>
      </p:pic>
      <p:sp>
        <p:nvSpPr>
          <p:cNvPr id="5" name="Subtitle 2"/>
          <p:cNvSpPr txBox="1">
            <a:spLocks/>
          </p:cNvSpPr>
          <p:nvPr/>
        </p:nvSpPr>
        <p:spPr>
          <a:xfrm>
            <a:off x="1185334" y="2451130"/>
            <a:ext cx="3513666" cy="83800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1800" b="1" dirty="0">
                <a:latin typeface="Trebuchet MS"/>
                <a:cs typeface="Trebuchet MS"/>
              </a:rPr>
              <a:t>Follow us: </a:t>
            </a:r>
            <a:r>
              <a:rPr lang="en-US" sz="1800" dirty="0">
                <a:solidFill>
                  <a:srgbClr val="3775A2"/>
                </a:solidFill>
                <a:latin typeface="Trebuchet MS"/>
                <a:cs typeface="Trebuchet MS"/>
              </a:rPr>
              <a:t>@</a:t>
            </a:r>
            <a:r>
              <a:rPr lang="en-US" sz="1800" dirty="0" err="1">
                <a:solidFill>
                  <a:srgbClr val="3775A2"/>
                </a:solidFill>
                <a:latin typeface="Trebuchet MS"/>
                <a:cs typeface="Trebuchet MS"/>
              </a:rPr>
              <a:t>VideoAdBureau</a:t>
            </a:r>
            <a:endParaRPr lang="en-US" sz="1800" dirty="0">
              <a:solidFill>
                <a:srgbClr val="3775A2"/>
              </a:solidFill>
              <a:latin typeface="Trebuchet MS"/>
              <a:cs typeface="Trebuchet MS"/>
            </a:endParaRPr>
          </a:p>
        </p:txBody>
      </p:sp>
      <p:sp>
        <p:nvSpPr>
          <p:cNvPr id="6" name="Subtitle 2"/>
          <p:cNvSpPr txBox="1">
            <a:spLocks/>
          </p:cNvSpPr>
          <p:nvPr/>
        </p:nvSpPr>
        <p:spPr>
          <a:xfrm>
            <a:off x="1177636" y="3181373"/>
            <a:ext cx="9144000" cy="89938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1700" b="1" dirty="0">
                <a:latin typeface="Trebuchet MS"/>
                <a:cs typeface="Trebuchet MS"/>
              </a:rPr>
              <a:t>Like us: </a:t>
            </a:r>
            <a:r>
              <a:rPr lang="en-US" sz="1700" dirty="0" err="1">
                <a:solidFill>
                  <a:srgbClr val="3775A2"/>
                </a:solidFill>
                <a:latin typeface="Trebuchet MS"/>
                <a:cs typeface="Trebuchet MS"/>
              </a:rPr>
              <a:t>facebook.com</a:t>
            </a:r>
            <a:r>
              <a:rPr lang="en-US" sz="1700" dirty="0">
                <a:solidFill>
                  <a:srgbClr val="3775A2"/>
                </a:solidFill>
                <a:latin typeface="Trebuchet MS"/>
                <a:cs typeface="Trebuchet MS"/>
              </a:rPr>
              <a:t>/</a:t>
            </a:r>
            <a:r>
              <a:rPr lang="en-US" sz="1700" dirty="0" err="1">
                <a:solidFill>
                  <a:srgbClr val="3775A2"/>
                </a:solidFill>
                <a:latin typeface="Trebuchet MS"/>
                <a:cs typeface="Trebuchet MS"/>
              </a:rPr>
              <a:t>VideoAdvertisingBureau</a:t>
            </a:r>
            <a:endParaRPr lang="en-US" sz="1700" dirty="0">
              <a:solidFill>
                <a:srgbClr val="3775A2"/>
              </a:solidFill>
              <a:latin typeface="Trebuchet MS"/>
              <a:cs typeface="Trebuchet MS"/>
            </a:endParaRPr>
          </a:p>
        </p:txBody>
      </p:sp>
    </p:spTree>
    <p:extLst>
      <p:ext uri="{BB962C8B-B14F-4D97-AF65-F5344CB8AC3E}">
        <p14:creationId xmlns:p14="http://schemas.microsoft.com/office/powerpoint/2010/main" val="272328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634899"/>
            <a:ext cx="9144000" cy="215444"/>
          </a:xfrm>
          <a:prstGeom prst="rect">
            <a:avLst/>
          </a:prstGeom>
          <a:noFill/>
        </p:spPr>
        <p:txBody>
          <a:bodyPr wrap="square" rtlCol="0">
            <a:spAutoFit/>
          </a:bodyPr>
          <a:lstStyle/>
          <a:p>
            <a:r>
              <a:rPr lang="en-US" sz="800" dirty="0">
                <a:latin typeface="Trebuchet MS" panose="020B0603020202020204" pitchFamily="34" charset="0"/>
              </a:rPr>
              <a:t>Source: 2015 </a:t>
            </a:r>
            <a:r>
              <a:rPr lang="en-US" sz="800" dirty="0" err="1">
                <a:latin typeface="Trebuchet MS" panose="020B0603020202020204" pitchFamily="34" charset="0"/>
              </a:rPr>
              <a:t>GfK</a:t>
            </a:r>
            <a:r>
              <a:rPr lang="en-US" sz="800" dirty="0">
                <a:latin typeface="Trebuchet MS" panose="020B0603020202020204" pitchFamily="34" charset="0"/>
              </a:rPr>
              <a:t> MRI </a:t>
            </a:r>
            <a:r>
              <a:rPr lang="en-US" sz="800" dirty="0" err="1">
                <a:latin typeface="Trebuchet MS" panose="020B0603020202020204" pitchFamily="34" charset="0"/>
              </a:rPr>
              <a:t>Doublebase</a:t>
            </a:r>
            <a:r>
              <a:rPr lang="en-US" sz="800" dirty="0">
                <a:latin typeface="Trebuchet MS" panose="020B0603020202020204" pitchFamily="34" charset="0"/>
              </a:rPr>
              <a:t>; A18+</a:t>
            </a:r>
          </a:p>
        </p:txBody>
      </p:sp>
      <p:sp>
        <p:nvSpPr>
          <p:cNvPr id="2" name="Title Placeholder 1"/>
          <p:cNvSpPr txBox="1">
            <a:spLocks/>
          </p:cNvSpPr>
          <p:nvPr/>
        </p:nvSpPr>
        <p:spPr>
          <a:xfrm>
            <a:off x="195220" y="228893"/>
            <a:ext cx="7563864"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Although Smartphones Are Prevalent Across All Ages, Millennials Represent Almost Half Of Those Who Actively Use Mobile Apps</a:t>
            </a:r>
          </a:p>
        </p:txBody>
      </p:sp>
      <p:sp>
        <p:nvSpPr>
          <p:cNvPr id="8" name="TextBox 7"/>
          <p:cNvSpPr txBox="1"/>
          <p:nvPr/>
        </p:nvSpPr>
        <p:spPr>
          <a:xfrm>
            <a:off x="479393" y="5663755"/>
            <a:ext cx="8300621" cy="523220"/>
          </a:xfrm>
          <a:prstGeom prst="rect">
            <a:avLst/>
          </a:prstGeom>
          <a:noFill/>
        </p:spPr>
        <p:txBody>
          <a:bodyPr wrap="square" rtlCol="0">
            <a:spAutoFit/>
          </a:bodyPr>
          <a:lstStyle/>
          <a:p>
            <a:r>
              <a:rPr lang="en-US" sz="1400" dirty="0">
                <a:solidFill>
                  <a:prstClr val="black"/>
                </a:solidFill>
                <a:latin typeface="Trebuchet MS" panose="020B0603020202020204" pitchFamily="34" charset="0"/>
              </a:rPr>
              <a:t>When looking at specific categories, “gaming” app usage skews even more towards Millennials as they’re </a:t>
            </a:r>
            <a:r>
              <a:rPr lang="en-US" sz="1400" b="1" i="1" u="sng" dirty="0">
                <a:solidFill>
                  <a:prstClr val="black"/>
                </a:solidFill>
                <a:latin typeface="Trebuchet MS" panose="020B0603020202020204" pitchFamily="34" charset="0"/>
              </a:rPr>
              <a:t>71% more likely</a:t>
            </a:r>
            <a:r>
              <a:rPr lang="en-US" sz="1400" dirty="0">
                <a:solidFill>
                  <a:prstClr val="black"/>
                </a:solidFill>
                <a:latin typeface="Trebuchet MS" panose="020B0603020202020204" pitchFamily="34" charset="0"/>
              </a:rPr>
              <a:t> to actively use them than the average population </a:t>
            </a:r>
          </a:p>
        </p:txBody>
      </p:sp>
      <p:graphicFrame>
        <p:nvGraphicFramePr>
          <p:cNvPr id="10" name="Chart 9"/>
          <p:cNvGraphicFramePr/>
          <p:nvPr>
            <p:extLst>
              <p:ext uri="{D42A27DB-BD31-4B8C-83A1-F6EECF244321}">
                <p14:modId xmlns:p14="http://schemas.microsoft.com/office/powerpoint/2010/main" val="3145606894"/>
              </p:ext>
            </p:extLst>
          </p:nvPr>
        </p:nvGraphicFramePr>
        <p:xfrm>
          <a:off x="1313894" y="1597981"/>
          <a:ext cx="5826711" cy="38263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10"/>
          <p:cNvSpPr/>
          <p:nvPr/>
        </p:nvSpPr>
        <p:spPr>
          <a:xfrm>
            <a:off x="1000216" y="1240790"/>
            <a:ext cx="6454066"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chemeClr val="tx1"/>
                </a:solidFill>
                <a:effectLst/>
                <a:uLnTx/>
                <a:uFillTx/>
              </a:rPr>
              <a:t>Used A</a:t>
            </a:r>
            <a:r>
              <a:rPr lang="en-US" sz="1600" b="1" u="sng" kern="0" dirty="0">
                <a:solidFill>
                  <a:schemeClr val="tx1"/>
                </a:solidFill>
              </a:rPr>
              <a:t> Mobile App On A Smartphone In Last 30 Days</a:t>
            </a:r>
            <a:endParaRPr kumimoji="0" lang="en-US" sz="1600" b="1" i="0" u="sng" strike="noStrike" kern="0" cap="none" spc="0" normalizeH="0" baseline="0" noProof="0" dirty="0">
              <a:ln>
                <a:noFill/>
              </a:ln>
              <a:solidFill>
                <a:schemeClr val="tx1"/>
              </a:solidFill>
              <a:effectLst/>
              <a:uLnTx/>
              <a:uFillTx/>
            </a:endParaRPr>
          </a:p>
        </p:txBody>
      </p:sp>
      <p:sp>
        <p:nvSpPr>
          <p:cNvPr id="12" name="Right Brace 11"/>
          <p:cNvSpPr/>
          <p:nvPr/>
        </p:nvSpPr>
        <p:spPr>
          <a:xfrm>
            <a:off x="6223247" y="2521259"/>
            <a:ext cx="745724" cy="2272684"/>
          </a:xfrm>
          <a:prstGeom prst="rightBrac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729273" y="3329127"/>
            <a:ext cx="1136342" cy="684803"/>
          </a:xfrm>
          <a:prstGeom prst="rect">
            <a:avLst/>
          </a:prstGeom>
          <a:noFill/>
        </p:spPr>
        <p:txBody>
          <a:bodyPr wrap="square" rtlCol="0">
            <a:spAutoFit/>
          </a:bodyPr>
          <a:lstStyle/>
          <a:p>
            <a:pPr algn="ctr"/>
            <a:r>
              <a:rPr lang="en-US" sz="1400" b="1" dirty="0">
                <a:solidFill>
                  <a:srgbClr val="7030A0"/>
                </a:solidFill>
              </a:rPr>
              <a:t>A18-34</a:t>
            </a:r>
          </a:p>
          <a:p>
            <a:pPr algn="ctr"/>
            <a:r>
              <a:rPr lang="en-US" sz="1400" b="1" dirty="0">
                <a:solidFill>
                  <a:srgbClr val="7030A0"/>
                </a:solidFill>
              </a:rPr>
              <a:t>48%</a:t>
            </a:r>
          </a:p>
          <a:p>
            <a:pPr algn="ctr"/>
            <a:r>
              <a:rPr lang="en-US" sz="1050" b="1" dirty="0">
                <a:solidFill>
                  <a:srgbClr val="7030A0"/>
                </a:solidFill>
              </a:rPr>
              <a:t>(157 index)</a:t>
            </a:r>
          </a:p>
        </p:txBody>
      </p:sp>
      <p:sp>
        <p:nvSpPr>
          <p:cNvPr id="9" name="TextBox 8"/>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3</a:t>
            </a:r>
          </a:p>
        </p:txBody>
      </p:sp>
    </p:spTree>
    <p:extLst>
      <p:ext uri="{BB962C8B-B14F-4D97-AF65-F5344CB8AC3E}">
        <p14:creationId xmlns:p14="http://schemas.microsoft.com/office/powerpoint/2010/main" val="51812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634899"/>
            <a:ext cx="9144000" cy="215444"/>
          </a:xfrm>
          <a:prstGeom prst="rect">
            <a:avLst/>
          </a:prstGeom>
          <a:noFill/>
        </p:spPr>
        <p:txBody>
          <a:bodyPr wrap="square" rtlCol="0">
            <a:spAutoFit/>
          </a:bodyPr>
          <a:lstStyle/>
          <a:p>
            <a:pPr lvl="0" defTabSz="914400"/>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Sources: Think</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Gaming, iPhone only, top 10 ranked, March 2016.  Statista.com. </a:t>
            </a:r>
            <a:r>
              <a:rPr lang="en-US" sz="800" dirty="0">
                <a:latin typeface="Trebuchet MS" panose="020B0603020202020204" pitchFamily="34" charset="0"/>
              </a:rPr>
              <a:t>#K = thousands; #M = millions. </a:t>
            </a:r>
            <a:endPar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p:txBody>
      </p:sp>
      <p:sp>
        <p:nvSpPr>
          <p:cNvPr id="2" name="Title Placeholder 1"/>
          <p:cNvSpPr txBox="1">
            <a:spLocks/>
          </p:cNvSpPr>
          <p:nvPr/>
        </p:nvSpPr>
        <p:spPr>
          <a:xfrm>
            <a:off x="195220" y="228893"/>
            <a:ext cx="7386310"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100" normalizeH="0" baseline="0" noProof="0" dirty="0">
                <a:ln>
                  <a:noFill/>
                </a:ln>
                <a:solidFill>
                  <a:srgbClr val="3775A2"/>
                </a:solidFill>
                <a:effectLst/>
                <a:uLnTx/>
                <a:uFillTx/>
                <a:latin typeface="Trebuchet MS"/>
                <a:ea typeface="+mj-ea"/>
                <a:cs typeface="Trebuchet MS"/>
              </a:rPr>
              <a:t>Within The Mobile</a:t>
            </a:r>
            <a:r>
              <a:rPr kumimoji="0" lang="en-US" sz="2200" b="0" i="0" u="none" strike="noStrike" kern="1200" cap="none" spc="-100" normalizeH="0" noProof="0" dirty="0">
                <a:ln>
                  <a:noFill/>
                </a:ln>
                <a:solidFill>
                  <a:srgbClr val="3775A2"/>
                </a:solidFill>
                <a:effectLst/>
                <a:uLnTx/>
                <a:uFillTx/>
                <a:latin typeface="Trebuchet MS"/>
                <a:ea typeface="+mj-ea"/>
                <a:cs typeface="Trebuchet MS"/>
              </a:rPr>
              <a:t> App Category, Games Are Big Business With The Top Titles Generating Over </a:t>
            </a:r>
            <a:r>
              <a:rPr kumimoji="0" lang="en-US" sz="2200" i="1" u="sng" strike="noStrike" kern="1200" cap="none" spc="-100" normalizeH="0" noProof="0" dirty="0">
                <a:ln>
                  <a:noFill/>
                </a:ln>
                <a:solidFill>
                  <a:srgbClr val="3775A2"/>
                </a:solidFill>
                <a:effectLst/>
                <a:uLnTx/>
                <a:uFillTx/>
                <a:latin typeface="Trebuchet MS"/>
                <a:cs typeface="Trebuchet MS"/>
              </a:rPr>
              <a:t>$1 Million Of Revenue</a:t>
            </a:r>
            <a:r>
              <a:rPr lang="en-US" sz="2200" i="1" u="sng" dirty="0">
                <a:latin typeface="Trebuchet MS"/>
                <a:cs typeface="Trebuchet MS"/>
              </a:rPr>
              <a:t> Per Day</a:t>
            </a:r>
            <a:endParaRPr kumimoji="0" lang="en-US" sz="2200" b="0" i="1" u="sng" strike="noStrike" kern="1200" cap="none" spc="-100" normalizeH="0" baseline="0" noProof="0" dirty="0">
              <a:ln>
                <a:noFill/>
              </a:ln>
              <a:solidFill>
                <a:srgbClr val="3775A2"/>
              </a:solidFill>
              <a:effectLst/>
              <a:uLnTx/>
              <a:uFillTx/>
              <a:latin typeface="Trebuchet MS"/>
              <a:cs typeface="Trebuchet MS"/>
            </a:endParaRPr>
          </a:p>
        </p:txBody>
      </p:sp>
      <p:sp>
        <p:nvSpPr>
          <p:cNvPr id="8" name="TextBox 7"/>
          <p:cNvSpPr txBox="1"/>
          <p:nvPr/>
        </p:nvSpPr>
        <p:spPr>
          <a:xfrm>
            <a:off x="310719" y="1275186"/>
            <a:ext cx="825623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rPr>
              <a:t>While</a:t>
            </a:r>
            <a:r>
              <a:rPr kumimoji="0" lang="en-US" sz="1400" b="0" i="0" u="none" strike="noStrike" kern="0" cap="none" spc="0" normalizeH="0" noProof="0" dirty="0">
                <a:ln>
                  <a:noFill/>
                </a:ln>
                <a:solidFill>
                  <a:prstClr val="black"/>
                </a:solidFill>
                <a:effectLst/>
                <a:uLnTx/>
                <a:uFillTx/>
                <a:latin typeface="Trebuchet MS" panose="020B0603020202020204" pitchFamily="34" charset="0"/>
              </a:rPr>
              <a:t> many games are free to download and play, most thrive on a “freemium” model where the initial download is free but </a:t>
            </a:r>
            <a:r>
              <a:rPr lang="en-US" sz="1400" kern="0" dirty="0">
                <a:solidFill>
                  <a:prstClr val="black"/>
                </a:solidFill>
                <a:latin typeface="Trebuchet MS" panose="020B0603020202020204" pitchFamily="34" charset="0"/>
              </a:rPr>
              <a:t>certain virtual goods within a game’s digital universe cost real cash in order to provide players advantages like the ability to advance to higher levels with more ease. </a:t>
            </a:r>
            <a:endParaRPr kumimoji="0" lang="en-US" sz="1400" b="0" i="0" u="none" strike="noStrike" kern="0" cap="none" spc="0" normalizeH="0" baseline="0" noProof="0" dirty="0">
              <a:ln>
                <a:noFill/>
              </a:ln>
              <a:solidFill>
                <a:prstClr val="black"/>
              </a:solidFill>
              <a:effectLst/>
              <a:uLnTx/>
              <a:uFillTx/>
              <a:latin typeface="Trebuchet MS" panose="020B0603020202020204" pitchFamily="34" charset="0"/>
            </a:endParaRPr>
          </a:p>
        </p:txBody>
      </p:sp>
      <p:sp>
        <p:nvSpPr>
          <p:cNvPr id="11" name="Rounded Rectangle 10"/>
          <p:cNvSpPr/>
          <p:nvPr/>
        </p:nvSpPr>
        <p:spPr>
          <a:xfrm>
            <a:off x="0" y="2067453"/>
            <a:ext cx="9144000"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chemeClr val="tx1"/>
                </a:solidFill>
                <a:effectLst/>
                <a:uLnTx/>
                <a:uFillTx/>
              </a:rPr>
              <a:t>Top U.S. Grossing iOS Mobile Gaming Apps</a:t>
            </a:r>
            <a:r>
              <a:rPr kumimoji="0" lang="en-US" sz="1600" b="1" i="0" u="sng" strike="noStrike" kern="0" cap="none" spc="0" normalizeH="0" noProof="0" dirty="0">
                <a:ln>
                  <a:noFill/>
                </a:ln>
                <a:solidFill>
                  <a:schemeClr val="tx1"/>
                </a:solidFill>
                <a:effectLst/>
                <a:uLnTx/>
                <a:uFillTx/>
              </a:rPr>
              <a:t> by </a:t>
            </a:r>
            <a:r>
              <a:rPr kumimoji="0" lang="en-US" sz="1600" b="1" i="1" u="sng" strike="noStrike" kern="0" cap="none" spc="0" normalizeH="0" noProof="0" dirty="0">
                <a:ln>
                  <a:noFill/>
                </a:ln>
                <a:solidFill>
                  <a:schemeClr val="tx1"/>
                </a:solidFill>
                <a:effectLst/>
                <a:uLnTx/>
                <a:uFillTx/>
              </a:rPr>
              <a:t>Daily</a:t>
            </a:r>
            <a:r>
              <a:rPr kumimoji="0" lang="en-US" sz="1600" b="1" i="0" u="sng" strike="noStrike" kern="0" cap="none" spc="0" normalizeH="0" noProof="0" dirty="0">
                <a:ln>
                  <a:noFill/>
                </a:ln>
                <a:solidFill>
                  <a:schemeClr val="tx1"/>
                </a:solidFill>
                <a:effectLst/>
                <a:uLnTx/>
                <a:uFillTx/>
              </a:rPr>
              <a:t> Revenue</a:t>
            </a:r>
            <a:endParaRPr kumimoji="0" lang="en-US" sz="1600" b="1" i="0" u="sng" strike="noStrike" kern="0" cap="none" spc="0" normalizeH="0" baseline="0" noProof="0" dirty="0">
              <a:ln>
                <a:noFill/>
              </a:ln>
              <a:solidFill>
                <a:schemeClr val="tx1"/>
              </a:solidFill>
              <a:effectLst/>
              <a:uLnTx/>
              <a:uFillTx/>
            </a:endParaRPr>
          </a:p>
        </p:txBody>
      </p:sp>
      <p:graphicFrame>
        <p:nvGraphicFramePr>
          <p:cNvPr id="15" name="Chart 14"/>
          <p:cNvGraphicFramePr/>
          <p:nvPr>
            <p:extLst>
              <p:ext uri="{D42A27DB-BD31-4B8C-83A1-F6EECF244321}">
                <p14:modId xmlns:p14="http://schemas.microsoft.com/office/powerpoint/2010/main" val="2626371830"/>
              </p:ext>
            </p:extLst>
          </p:nvPr>
        </p:nvGraphicFramePr>
        <p:xfrm>
          <a:off x="31072" y="2396969"/>
          <a:ext cx="9081856" cy="397159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4</a:t>
            </a:r>
          </a:p>
        </p:txBody>
      </p:sp>
    </p:spTree>
    <p:extLst>
      <p:ext uri="{BB962C8B-B14F-4D97-AF65-F5344CB8AC3E}">
        <p14:creationId xmlns:p14="http://schemas.microsoft.com/office/powerpoint/2010/main" val="190737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634899"/>
            <a:ext cx="914400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rPr>
              <a:t>Source: Apple</a:t>
            </a:r>
            <a:r>
              <a:rPr kumimoji="0" lang="en-US" sz="800" b="0" i="0" u="none" strike="noStrike" kern="0" cap="none" spc="0" normalizeH="0" noProof="0" dirty="0">
                <a:ln>
                  <a:noFill/>
                </a:ln>
                <a:solidFill>
                  <a:sysClr val="windowText" lastClr="000000"/>
                </a:solidFill>
                <a:effectLst/>
                <a:uLnTx/>
                <a:uFillTx/>
                <a:latin typeface="Trebuchet MS" panose="020B0603020202020204" pitchFamily="34" charset="0"/>
              </a:rPr>
              <a:t> (worldwide); comScore “The 2015 U.S. Mobile App Report” (app usage) </a:t>
            </a:r>
            <a:endParaRPr kumimoji="0" lang="en-US" sz="8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p:txBody>
      </p:sp>
      <p:sp>
        <p:nvSpPr>
          <p:cNvPr id="2" name="Title Placeholder 1"/>
          <p:cNvSpPr txBox="1">
            <a:spLocks/>
          </p:cNvSpPr>
          <p:nvPr/>
        </p:nvSpPr>
        <p:spPr>
          <a:xfrm>
            <a:off x="195220" y="228893"/>
            <a:ext cx="725906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100" normalizeH="0" baseline="0" noProof="0" dirty="0">
                <a:ln>
                  <a:noFill/>
                </a:ln>
                <a:solidFill>
                  <a:srgbClr val="3775A2"/>
                </a:solidFill>
                <a:effectLst/>
                <a:uLnTx/>
                <a:uFillTx/>
                <a:latin typeface="Trebuchet MS"/>
                <a:ea typeface="+mj-ea"/>
                <a:cs typeface="Trebuchet MS"/>
              </a:rPr>
              <a:t>Mobile Apps Exist In An Extremely Saturated Marketplace With Over </a:t>
            </a:r>
            <a:r>
              <a:rPr kumimoji="0" lang="en-US" sz="2200" b="1" i="1" u="sng" strike="noStrike" kern="1200" cap="none" spc="-100" normalizeH="0" baseline="0" noProof="0" dirty="0">
                <a:ln>
                  <a:noFill/>
                </a:ln>
                <a:solidFill>
                  <a:srgbClr val="3775A2"/>
                </a:solidFill>
                <a:effectLst/>
                <a:uLnTx/>
                <a:uFillTx/>
                <a:latin typeface="Trebuchet MS"/>
                <a:ea typeface="+mj-ea"/>
                <a:cs typeface="Trebuchet MS"/>
              </a:rPr>
              <a:t>1.5 Million Apps</a:t>
            </a:r>
            <a:r>
              <a:rPr kumimoji="0" lang="en-US" sz="2200" b="0" i="0" u="none" strike="noStrike" kern="1200" cap="none" spc="-100" normalizeH="0" noProof="0" dirty="0">
                <a:ln>
                  <a:noFill/>
                </a:ln>
                <a:solidFill>
                  <a:srgbClr val="3775A2"/>
                </a:solidFill>
                <a:effectLst/>
                <a:uLnTx/>
                <a:uFillTx/>
                <a:latin typeface="Trebuchet MS"/>
                <a:ea typeface="+mj-ea"/>
                <a:cs typeface="Trebuchet MS"/>
              </a:rPr>
              <a:t> Currently Available In The Apple Store</a:t>
            </a:r>
            <a:endParaRPr kumimoji="0" lang="en-US" sz="2200" b="0" i="0" u="none" strike="noStrike" kern="1200" cap="none" spc="-100" normalizeH="0" baseline="0" noProof="0" dirty="0">
              <a:ln>
                <a:noFill/>
              </a:ln>
              <a:solidFill>
                <a:srgbClr val="3775A2"/>
              </a:solidFill>
              <a:effectLst/>
              <a:uLnTx/>
              <a:uFillTx/>
              <a:latin typeface="Trebuchet MS"/>
              <a:ea typeface="+mj-ea"/>
              <a:cs typeface="Trebuchet MS"/>
            </a:endParaRPr>
          </a:p>
        </p:txBody>
      </p:sp>
      <p:sp>
        <p:nvSpPr>
          <p:cNvPr id="8" name="TextBox 7"/>
          <p:cNvSpPr txBox="1"/>
          <p:nvPr/>
        </p:nvSpPr>
        <p:spPr>
          <a:xfrm>
            <a:off x="195220" y="1382375"/>
            <a:ext cx="830062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rPr>
              <a:t>Competition is fierce because,</a:t>
            </a:r>
            <a:r>
              <a:rPr kumimoji="0" lang="en-US" sz="1400" b="0" i="0" u="none" strike="noStrike" kern="0" cap="none" spc="0" normalizeH="0" noProof="0" dirty="0">
                <a:ln>
                  <a:noFill/>
                </a:ln>
                <a:solidFill>
                  <a:prstClr val="black"/>
                </a:solidFill>
                <a:effectLst/>
                <a:uLnTx/>
                <a:uFillTx/>
                <a:latin typeface="Trebuchet MS" panose="020B0603020202020204" pitchFamily="34" charset="0"/>
              </a:rPr>
              <a:t> e</a:t>
            </a: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rPr>
              <a:t>ven with all these apps available, the average smartphone user will </a:t>
            </a:r>
            <a:r>
              <a:rPr kumimoji="0" lang="en-US" sz="1400" b="0" i="0" u="sng" strike="noStrike" kern="0" cap="none" spc="0" normalizeH="0" baseline="0" noProof="0" dirty="0">
                <a:ln>
                  <a:noFill/>
                </a:ln>
                <a:solidFill>
                  <a:prstClr val="black"/>
                </a:solidFill>
                <a:effectLst/>
                <a:uLnTx/>
                <a:uFillTx/>
                <a:latin typeface="Trebuchet MS" panose="020B0603020202020204" pitchFamily="34" charset="0"/>
              </a:rPr>
              <a:t>use only 25 apps per month</a:t>
            </a: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rPr>
              <a:t> and almost </a:t>
            </a:r>
            <a:r>
              <a:rPr kumimoji="0" lang="en-US" sz="1400" b="0" i="0" u="sng" strike="noStrike" kern="0" cap="none" spc="0" normalizeH="0" baseline="0" noProof="0" dirty="0">
                <a:ln>
                  <a:noFill/>
                </a:ln>
                <a:solidFill>
                  <a:prstClr val="black"/>
                </a:solidFill>
                <a:effectLst/>
                <a:uLnTx/>
                <a:uFillTx/>
                <a:latin typeface="Trebuchet MS" panose="020B0603020202020204" pitchFamily="34" charset="0"/>
              </a:rPr>
              <a:t>80% of their app</a:t>
            </a:r>
            <a:r>
              <a:rPr lang="en-US" sz="1400" u="sng" kern="0" dirty="0">
                <a:solidFill>
                  <a:prstClr val="black"/>
                </a:solidFill>
                <a:latin typeface="Trebuchet MS" panose="020B0603020202020204" pitchFamily="34" charset="0"/>
              </a:rPr>
              <a:t> time will be spent with just 3</a:t>
            </a:r>
            <a:r>
              <a:rPr lang="en-US" sz="1400" kern="0" dirty="0">
                <a:solidFill>
                  <a:prstClr val="black"/>
                </a:solidFill>
                <a:latin typeface="Trebuchet MS" panose="020B0603020202020204" pitchFamily="34" charset="0"/>
              </a:rPr>
              <a:t>.</a:t>
            </a:r>
            <a:endParaRPr kumimoji="0" lang="en-US" sz="1400" b="0" i="0" u="none" strike="noStrike" kern="0" cap="none" spc="0" normalizeH="0" baseline="0" noProof="0" dirty="0">
              <a:ln>
                <a:noFill/>
              </a:ln>
              <a:solidFill>
                <a:prstClr val="black"/>
              </a:solidFill>
              <a:effectLst/>
              <a:uLnTx/>
              <a:uFillTx/>
              <a:latin typeface="Trebuchet MS" panose="020B0603020202020204" pitchFamily="34" charset="0"/>
            </a:endParaRPr>
          </a:p>
        </p:txBody>
      </p:sp>
      <p:sp>
        <p:nvSpPr>
          <p:cNvPr id="11" name="Rounded Rectangle 10"/>
          <p:cNvSpPr/>
          <p:nvPr/>
        </p:nvSpPr>
        <p:spPr>
          <a:xfrm>
            <a:off x="1000216" y="1970737"/>
            <a:ext cx="6454066"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chemeClr val="tx1"/>
                </a:solidFill>
                <a:effectLst/>
                <a:uLnTx/>
                <a:uFillTx/>
              </a:rPr>
              <a:t># of Available Apps In Apple App</a:t>
            </a:r>
            <a:r>
              <a:rPr kumimoji="0" lang="en-US" sz="1600" b="1" i="0" u="sng" strike="noStrike" kern="0" cap="none" spc="0" normalizeH="0" noProof="0" dirty="0">
                <a:ln>
                  <a:noFill/>
                </a:ln>
                <a:solidFill>
                  <a:schemeClr val="tx1"/>
                </a:solidFill>
                <a:effectLst/>
                <a:uLnTx/>
                <a:uFillTx/>
              </a:rPr>
              <a:t> Store (June)</a:t>
            </a:r>
            <a:endParaRPr kumimoji="0" lang="en-US" sz="1600" b="1" i="0" u="sng" strike="noStrike" kern="0" cap="none" spc="0" normalizeH="0" baseline="0" noProof="0" dirty="0">
              <a:ln>
                <a:noFill/>
              </a:ln>
              <a:solidFill>
                <a:schemeClr val="tx1"/>
              </a:solidFill>
              <a:effectLst/>
              <a:uLnTx/>
              <a:uFillTx/>
            </a:endParaRPr>
          </a:p>
        </p:txBody>
      </p:sp>
      <p:graphicFrame>
        <p:nvGraphicFramePr>
          <p:cNvPr id="15" name="Chart 14"/>
          <p:cNvGraphicFramePr/>
          <p:nvPr>
            <p:extLst>
              <p:ext uri="{D42A27DB-BD31-4B8C-83A1-F6EECF244321}">
                <p14:modId xmlns:p14="http://schemas.microsoft.com/office/powerpoint/2010/main" val="899531898"/>
              </p:ext>
            </p:extLst>
          </p:nvPr>
        </p:nvGraphicFramePr>
        <p:xfrm>
          <a:off x="1000216" y="2450236"/>
          <a:ext cx="7036106" cy="38926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5</a:t>
            </a:r>
          </a:p>
        </p:txBody>
      </p:sp>
    </p:spTree>
    <p:extLst>
      <p:ext uri="{BB962C8B-B14F-4D97-AF65-F5344CB8AC3E}">
        <p14:creationId xmlns:p14="http://schemas.microsoft.com/office/powerpoint/2010/main" val="13525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653944"/>
            <a:ext cx="9144000" cy="215444"/>
          </a:xfrm>
          <a:prstGeom prst="rect">
            <a:avLst/>
          </a:prstGeom>
          <a:noFill/>
        </p:spPr>
        <p:txBody>
          <a:bodyPr wrap="square" rtlCol="0">
            <a:spAutoFit/>
          </a:bodyPr>
          <a:lstStyle/>
          <a:p>
            <a:r>
              <a:rPr lang="en-US" sz="800" dirty="0">
                <a:latin typeface="Trebuchet MS" panose="020B0603020202020204" pitchFamily="34" charset="0"/>
              </a:rPr>
              <a:t>Source: Nielsen </a:t>
            </a:r>
            <a:r>
              <a:rPr lang="en-US" sz="800" dirty="0" err="1">
                <a:latin typeface="Trebuchet MS" panose="020B0603020202020204" pitchFamily="34" charset="0"/>
              </a:rPr>
              <a:t>AdIntel</a:t>
            </a:r>
            <a:r>
              <a:rPr lang="en-US" sz="800" dirty="0">
                <a:latin typeface="Trebuchet MS" panose="020B0603020202020204" pitchFamily="34" charset="0"/>
              </a:rPr>
              <a:t>.  Total TV includes cable TV, broadcast TV, Spanish language cable TV, Spanish language broadcast TV, syndication TV, cable TV</a:t>
            </a:r>
          </a:p>
        </p:txBody>
      </p:sp>
      <p:sp>
        <p:nvSpPr>
          <p:cNvPr id="2" name="Title Placeholder 1"/>
          <p:cNvSpPr txBox="1">
            <a:spLocks/>
          </p:cNvSpPr>
          <p:nvPr/>
        </p:nvSpPr>
        <p:spPr>
          <a:xfrm>
            <a:off x="195219" y="228893"/>
            <a:ext cx="780356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With All These Apps Competing For Attention, The Category Now Collectively Spends Nearly </a:t>
            </a:r>
            <a:r>
              <a:rPr lang="en-US" sz="2200" b="1" i="1" dirty="0">
                <a:latin typeface="Trebuchet MS"/>
                <a:cs typeface="Trebuchet MS"/>
              </a:rPr>
              <a:t>$1 Billion </a:t>
            </a:r>
            <a:r>
              <a:rPr lang="en-US" sz="2200" dirty="0">
                <a:latin typeface="Trebuchet MS"/>
                <a:cs typeface="Trebuchet MS"/>
              </a:rPr>
              <a:t>On TV Advertising</a:t>
            </a:r>
          </a:p>
        </p:txBody>
      </p:sp>
      <p:sp>
        <p:nvSpPr>
          <p:cNvPr id="8" name="TextBox 7"/>
          <p:cNvSpPr txBox="1"/>
          <p:nvPr/>
        </p:nvSpPr>
        <p:spPr>
          <a:xfrm>
            <a:off x="281868" y="1219200"/>
            <a:ext cx="8409373" cy="738664"/>
          </a:xfrm>
          <a:prstGeom prst="rect">
            <a:avLst/>
          </a:prstGeom>
          <a:noFill/>
        </p:spPr>
        <p:txBody>
          <a:bodyPr wrap="square" rtlCol="0">
            <a:spAutoFit/>
          </a:bodyPr>
          <a:lstStyle/>
          <a:p>
            <a:r>
              <a:rPr lang="en-US" sz="1400" dirty="0">
                <a:latin typeface="Trebuchet MS" panose="020B0603020202020204" pitchFamily="34" charset="0"/>
              </a:rPr>
              <a:t>As smartphone penetration matured, the app category grew from one TV advertiser to almost 400 in six short years as more brands look to Television to drive downloads, usage and, in many cases, in-app purchases</a:t>
            </a:r>
          </a:p>
        </p:txBody>
      </p:sp>
      <p:graphicFrame>
        <p:nvGraphicFramePr>
          <p:cNvPr id="3" name="Chart 2"/>
          <p:cNvGraphicFramePr/>
          <p:nvPr>
            <p:extLst>
              <p:ext uri="{D42A27DB-BD31-4B8C-83A1-F6EECF244321}">
                <p14:modId xmlns:p14="http://schemas.microsoft.com/office/powerpoint/2010/main" val="1451293240"/>
              </p:ext>
            </p:extLst>
          </p:nvPr>
        </p:nvGraphicFramePr>
        <p:xfrm>
          <a:off x="1122843" y="1392980"/>
          <a:ext cx="7036106" cy="45741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16405" y="6070817"/>
            <a:ext cx="902513" cy="276999"/>
          </a:xfrm>
          <a:prstGeom prst="rect">
            <a:avLst/>
          </a:prstGeom>
          <a:solidFill>
            <a:srgbClr val="EFEF96"/>
          </a:solidFill>
          <a:ln>
            <a:solidFill>
              <a:schemeClr val="tx1"/>
            </a:solidFill>
          </a:ln>
        </p:spPr>
        <p:txBody>
          <a:bodyPr wrap="square" rtlCol="0">
            <a:spAutoFit/>
          </a:bodyPr>
          <a:lstStyle/>
          <a:p>
            <a:r>
              <a:rPr lang="en-US" sz="1200" b="1" u="sng" dirty="0"/>
              <a:t># of Apps</a:t>
            </a:r>
          </a:p>
        </p:txBody>
      </p:sp>
      <p:sp>
        <p:nvSpPr>
          <p:cNvPr id="9" name="TextBox 8"/>
          <p:cNvSpPr txBox="1"/>
          <p:nvPr/>
        </p:nvSpPr>
        <p:spPr>
          <a:xfrm>
            <a:off x="1417224" y="6066275"/>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1</a:t>
            </a:r>
          </a:p>
        </p:txBody>
      </p:sp>
      <p:sp>
        <p:nvSpPr>
          <p:cNvPr id="10" name="TextBox 9"/>
          <p:cNvSpPr txBox="1"/>
          <p:nvPr/>
        </p:nvSpPr>
        <p:spPr>
          <a:xfrm>
            <a:off x="2373865" y="6064437"/>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4</a:t>
            </a:r>
          </a:p>
        </p:txBody>
      </p:sp>
      <p:sp>
        <p:nvSpPr>
          <p:cNvPr id="12" name="TextBox 11"/>
          <p:cNvSpPr txBox="1"/>
          <p:nvPr/>
        </p:nvSpPr>
        <p:spPr>
          <a:xfrm>
            <a:off x="3374574" y="6073616"/>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38</a:t>
            </a:r>
          </a:p>
        </p:txBody>
      </p:sp>
      <p:sp>
        <p:nvSpPr>
          <p:cNvPr id="13" name="TextBox 12"/>
          <p:cNvSpPr txBox="1"/>
          <p:nvPr/>
        </p:nvSpPr>
        <p:spPr>
          <a:xfrm>
            <a:off x="4333053" y="6073616"/>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128</a:t>
            </a:r>
          </a:p>
        </p:txBody>
      </p:sp>
      <p:sp>
        <p:nvSpPr>
          <p:cNvPr id="14" name="TextBox 13"/>
          <p:cNvSpPr txBox="1"/>
          <p:nvPr/>
        </p:nvSpPr>
        <p:spPr>
          <a:xfrm>
            <a:off x="5313566" y="6073616"/>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178</a:t>
            </a:r>
          </a:p>
        </p:txBody>
      </p:sp>
      <p:sp>
        <p:nvSpPr>
          <p:cNvPr id="15" name="TextBox 14"/>
          <p:cNvSpPr txBox="1"/>
          <p:nvPr/>
        </p:nvSpPr>
        <p:spPr>
          <a:xfrm>
            <a:off x="6261028" y="6073616"/>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265</a:t>
            </a:r>
          </a:p>
        </p:txBody>
      </p:sp>
      <p:sp>
        <p:nvSpPr>
          <p:cNvPr id="16" name="TextBox 15"/>
          <p:cNvSpPr txBox="1"/>
          <p:nvPr/>
        </p:nvSpPr>
        <p:spPr>
          <a:xfrm>
            <a:off x="7230524" y="6073616"/>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395</a:t>
            </a:r>
          </a:p>
        </p:txBody>
      </p:sp>
      <p:sp>
        <p:nvSpPr>
          <p:cNvPr id="17" name="TextBox 16"/>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6</a:t>
            </a:r>
          </a:p>
        </p:txBody>
      </p:sp>
    </p:spTree>
    <p:extLst>
      <p:ext uri="{BB962C8B-B14F-4D97-AF65-F5344CB8AC3E}">
        <p14:creationId xmlns:p14="http://schemas.microsoft.com/office/powerpoint/2010/main" val="31663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653944"/>
            <a:ext cx="9144000" cy="215444"/>
          </a:xfrm>
          <a:prstGeom prst="rect">
            <a:avLst/>
          </a:prstGeom>
          <a:noFill/>
        </p:spPr>
        <p:txBody>
          <a:bodyPr wrap="square" rtlCol="0">
            <a:spAutoFit/>
          </a:bodyPr>
          <a:lstStyle/>
          <a:p>
            <a:r>
              <a:rPr lang="en-US" sz="800" dirty="0">
                <a:latin typeface="Trebuchet MS" panose="020B0603020202020204" pitchFamily="34" charset="0"/>
              </a:rPr>
              <a:t>Source: Nielsen </a:t>
            </a:r>
            <a:r>
              <a:rPr lang="en-US" sz="800" dirty="0" err="1">
                <a:latin typeface="Trebuchet MS" panose="020B0603020202020204" pitchFamily="34" charset="0"/>
              </a:rPr>
              <a:t>AdIntel</a:t>
            </a:r>
            <a:r>
              <a:rPr lang="en-US" sz="800" dirty="0">
                <a:latin typeface="Trebuchet MS" panose="020B0603020202020204" pitchFamily="34" charset="0"/>
              </a:rPr>
              <a:t> (national TV only = broadcast TV, cable TV, Spanish language broadcast TV, Spanish language cable TV)</a:t>
            </a:r>
          </a:p>
        </p:txBody>
      </p:sp>
      <p:sp>
        <p:nvSpPr>
          <p:cNvPr id="2" name="Title Placeholder 1"/>
          <p:cNvSpPr txBox="1">
            <a:spLocks/>
          </p:cNvSpPr>
          <p:nvPr/>
        </p:nvSpPr>
        <p:spPr>
          <a:xfrm>
            <a:off x="195219" y="228893"/>
            <a:ext cx="7644237"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The App Category Buys Deep In TV To Build Scale And Maximize Reach Across A Variety of Networks And Genres</a:t>
            </a:r>
          </a:p>
        </p:txBody>
      </p:sp>
      <p:sp>
        <p:nvSpPr>
          <p:cNvPr id="8" name="TextBox 7"/>
          <p:cNvSpPr txBox="1"/>
          <p:nvPr/>
        </p:nvSpPr>
        <p:spPr>
          <a:xfrm>
            <a:off x="228600" y="1219200"/>
            <a:ext cx="8684581" cy="492443"/>
          </a:xfrm>
          <a:prstGeom prst="rect">
            <a:avLst/>
          </a:prstGeom>
          <a:noFill/>
        </p:spPr>
        <p:txBody>
          <a:bodyPr wrap="square" rtlCol="0">
            <a:spAutoFit/>
          </a:bodyPr>
          <a:lstStyle/>
          <a:p>
            <a:r>
              <a:rPr lang="en-US" sz="1400" dirty="0">
                <a:solidFill>
                  <a:prstClr val="black"/>
                </a:solidFill>
                <a:latin typeface="Trebuchet MS" panose="020B0603020202020204" pitchFamily="34" charset="0"/>
              </a:rPr>
              <a:t>In 2015, mobile app advertising appeared on over 120+ national TV networks across over 13 sub-genres</a:t>
            </a:r>
          </a:p>
          <a:p>
            <a:pPr marL="285750" indent="-285750">
              <a:buFont typeface="Arial" panose="020B0604020202020204" pitchFamily="34" charset="0"/>
              <a:buChar char="•"/>
            </a:pPr>
            <a:r>
              <a:rPr lang="en-US" sz="1200" dirty="0">
                <a:solidFill>
                  <a:prstClr val="black"/>
                </a:solidFill>
                <a:latin typeface="Trebuchet MS" panose="020B0603020202020204" pitchFamily="34" charset="0"/>
              </a:rPr>
              <a:t>Including live sports, talk/variety, dramas, comedies, films, kids, music, news, documentaries, adult animation</a:t>
            </a:r>
          </a:p>
        </p:txBody>
      </p:sp>
      <p:graphicFrame>
        <p:nvGraphicFramePr>
          <p:cNvPr id="7" name="Chart 6"/>
          <p:cNvGraphicFramePr/>
          <p:nvPr>
            <p:extLst>
              <p:ext uri="{D42A27DB-BD31-4B8C-83A1-F6EECF244321}">
                <p14:modId xmlns:p14="http://schemas.microsoft.com/office/powerpoint/2010/main" val="985414267"/>
              </p:ext>
            </p:extLst>
          </p:nvPr>
        </p:nvGraphicFramePr>
        <p:xfrm>
          <a:off x="1278384" y="1944210"/>
          <a:ext cx="6303619" cy="3904058"/>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7</a:t>
            </a:r>
          </a:p>
        </p:txBody>
      </p:sp>
      <p:sp>
        <p:nvSpPr>
          <p:cNvPr id="4" name="Oval Callout 3"/>
          <p:cNvSpPr/>
          <p:nvPr/>
        </p:nvSpPr>
        <p:spPr>
          <a:xfrm>
            <a:off x="7510981" y="3182324"/>
            <a:ext cx="1402200" cy="781235"/>
          </a:xfrm>
          <a:prstGeom prst="wedgeEllipseCallout">
            <a:avLst>
              <a:gd name="adj1" fmla="val -82742"/>
              <a:gd name="adj2" fmla="val -72333"/>
            </a:avLst>
          </a:prstGeom>
          <a:solidFill>
            <a:srgbClr val="EFEF9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Reflects </a:t>
            </a:r>
            <a:r>
              <a:rPr lang="en-US" sz="1000" b="1" i="1" u="sng" dirty="0">
                <a:solidFill>
                  <a:schemeClr val="tx1"/>
                </a:solidFill>
              </a:rPr>
              <a:t>100%</a:t>
            </a:r>
            <a:r>
              <a:rPr lang="en-US" sz="1000" dirty="0">
                <a:solidFill>
                  <a:schemeClr val="tx1"/>
                </a:solidFill>
              </a:rPr>
              <a:t> of Nielsen-measured networks</a:t>
            </a:r>
          </a:p>
        </p:txBody>
      </p:sp>
    </p:spTree>
    <p:extLst>
      <p:ext uri="{BB962C8B-B14F-4D97-AF65-F5344CB8AC3E}">
        <p14:creationId xmlns:p14="http://schemas.microsoft.com/office/powerpoint/2010/main" val="191695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19507" y="2696887"/>
            <a:ext cx="847765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a:ln>
                  <a:noFill/>
                </a:ln>
                <a:solidFill>
                  <a:srgbClr val="3775A2"/>
                </a:solidFill>
                <a:effectLst/>
                <a:uLnTx/>
                <a:uFillTx/>
                <a:latin typeface="Trebuchet MS"/>
                <a:cs typeface="Trebuchet MS"/>
              </a:rPr>
              <a:t>How Effective Is TV For</a:t>
            </a:r>
            <a:r>
              <a:rPr kumimoji="0" lang="en-US" sz="2800" b="1" i="0" u="none" strike="noStrike" kern="1200" cap="none" spc="-100" normalizeH="0" noProof="0" dirty="0">
                <a:ln>
                  <a:noFill/>
                </a:ln>
                <a:solidFill>
                  <a:srgbClr val="3775A2"/>
                </a:solidFill>
                <a:effectLst/>
                <a:uLnTx/>
                <a:uFillTx/>
                <a:latin typeface="Trebuchet MS"/>
                <a:cs typeface="Trebuchet MS"/>
              </a:rPr>
              <a:t> The Mobile App Category?</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800" b="1" baseline="0" dirty="0">
              <a:latin typeface="Trebuchet MS"/>
              <a:cs typeface="Trebuchet M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noProof="0" dirty="0">
                <a:ln>
                  <a:noFill/>
                </a:ln>
                <a:solidFill>
                  <a:srgbClr val="3775A2"/>
                </a:solidFill>
                <a:effectLst/>
                <a:uLnTx/>
                <a:uFillTx/>
                <a:latin typeface="Trebuchet MS"/>
                <a:ea typeface="+mj-ea"/>
                <a:cs typeface="Trebuchet MS"/>
              </a:rPr>
              <a:t>A TV-Traffic Correlation Analysis</a:t>
            </a:r>
            <a:endParaRPr kumimoji="0" lang="en-US" sz="2400" b="0" i="1" u="none" strike="noStrike" kern="1200" cap="none" spc="-100" normalizeH="0" baseline="0" noProof="0" dirty="0">
              <a:ln>
                <a:noFill/>
              </a:ln>
              <a:solidFill>
                <a:srgbClr val="3775A2"/>
              </a:solidFill>
              <a:effectLst/>
              <a:uLnTx/>
              <a:uFillTx/>
              <a:latin typeface="Trebuchet MS"/>
              <a:ea typeface="+mj-ea"/>
              <a:cs typeface="Trebuchet MS"/>
            </a:endParaRPr>
          </a:p>
        </p:txBody>
      </p:sp>
    </p:spTree>
    <p:extLst>
      <p:ext uri="{BB962C8B-B14F-4D97-AF65-F5344CB8AC3E}">
        <p14:creationId xmlns:p14="http://schemas.microsoft.com/office/powerpoint/2010/main" val="115260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33890" y="272253"/>
            <a:ext cx="855756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pPr>
            <a:r>
              <a:rPr lang="en-US" altLang="en-US" sz="2200" spc="-100" dirty="0">
                <a:solidFill>
                  <a:srgbClr val="3775A2"/>
                </a:solidFill>
                <a:latin typeface="Trebuchet MS"/>
                <a:ea typeface="+mj-ea"/>
                <a:cs typeface="Trebuchet MS"/>
              </a:rPr>
              <a:t>Our Analysis Universe: 60 Mobile Apps Across 10 Categories </a:t>
            </a:r>
          </a:p>
        </p:txBody>
      </p:sp>
      <p:pic>
        <p:nvPicPr>
          <p:cNvPr id="1030" name="Picture 6" descr="http://scontent.cdninstagram.com/hphotos-xpa1/t51.2885-15/e15/10632292_640313482740091_166762700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938" y="1556932"/>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2" name="Picture 8" descr="http://downloadforpc.net/wp-content/uploads/2014/09/cookie-jam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999" y="1556932"/>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6" name="Picture 12" descr="https://i.ytimg.com/vi/jH-GzlDkfSE/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9" r="4217" b="7984"/>
          <a:stretch/>
        </p:blipFill>
        <p:spPr bwMode="auto">
          <a:xfrm>
            <a:off x="2153214" y="1556932"/>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429" y="1556932"/>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1" name="Picture 17" descr="http://ww1.prweb.com/prfiles/2014/10/24/12276331/gI_59714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329" y="3172061"/>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3" name="Picture 19" descr="http://www.hackscommunity.com/wp-content/uploads/2014/05/casino_scree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3671" y="2105622"/>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47" name="Picture 23" descr="http://puzzleanddragons.us/wp-content/themes/pazudora/images/logo-pd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938" y="2628029"/>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1" name="Picture 27" descr="http://m.img.brothersoft.com/win7_img/icon/fb/fb637bc7-a4f4-4ab6-a2cd-9eada51b77b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460" y="3174890"/>
            <a:ext cx="457813" cy="47416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5" name="Picture 31" descr="http://2.bp.blogspot.com/-d4u6zBS209w/UzmLHMZqPfI/AAAAAAAAHGE/xLN3Y-VY9ec/s1600/821456_larg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2902" y="3176633"/>
            <a:ext cx="458582"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7" name="Picture 33" descr="http://www.apkdad.com/wp-content/uploads/2012/12/Hay-Day-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329" y="2096842"/>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59" name="Picture 35" descr="http://3.bp.blogspot.com/-beTZ6cbEGkE/VYPNe5uJhHI/AAAAAAAACYk/02ccVPKGH5I/s1600/Screenshot_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7939" y="2096842"/>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1" name="Picture 37" descr="http://clashofkings.alphagamestrategies.com/wp-content/uploads/2015/07/clash-of-kings-ap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0000" y="2096842"/>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5" name="Picture 41" descr="http://www.contestofchampionscheatss.com/wp-content/uploads/2015/09/Marvel-Contest-of-Champions-Hac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6429" y="2096842"/>
            <a:ext cx="457813"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7" name="Picture 43" descr="http://si.wsj.net/public/resources/images/BN-EB443_Seriou_G_2014081204323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25135" y="3716433"/>
            <a:ext cx="457813" cy="47242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69" name="Picture 45" descr="https://lh4.ggpht.com/RPFmKi2VcmMQnmbK6inVNd7hS-4-3BEKCI7GNMxDDLgxnmWhFWKDdmTkhxUiZK37Vbyw=w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29275" y="3170249"/>
            <a:ext cx="457813" cy="47242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1" name="Picture 47" descr="http://www.appgamenews.com/uploadfile/201411/06/435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57419" y="2633470"/>
            <a:ext cx="457813" cy="4576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3" name="Picture 49" descr="https://i.ytimg.com/vi/SDwBNz7bDWU/hqdefault.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2157" b="13333"/>
          <a:stretch/>
        </p:blipFill>
        <p:spPr bwMode="auto">
          <a:xfrm>
            <a:off x="549329" y="2628029"/>
            <a:ext cx="457813" cy="47242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77" name="Picture 53" descr="https://i.ytimg.com/vi/Y4ZBioX2-Is/hqdefault.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3934"/>
          <a:stretch/>
        </p:blipFill>
        <p:spPr bwMode="auto">
          <a:xfrm>
            <a:off x="2676430" y="3176662"/>
            <a:ext cx="457812" cy="47242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91" name="Picture 67" descr="http://www.touchtapplay.com/wp-content/uploads/2015/09/dragonsoul-cheats-tip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76429" y="2636753"/>
            <a:ext cx="457813" cy="47242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1" name="Rounded Rectangle 100"/>
          <p:cNvSpPr/>
          <p:nvPr/>
        </p:nvSpPr>
        <p:spPr>
          <a:xfrm>
            <a:off x="165653" y="1393522"/>
            <a:ext cx="3335495" cy="2950739"/>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28" name="TextBox 27"/>
          <p:cNvSpPr txBox="1"/>
          <p:nvPr/>
        </p:nvSpPr>
        <p:spPr>
          <a:xfrm>
            <a:off x="165653" y="998854"/>
            <a:ext cx="3335495"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Games</a:t>
            </a:r>
          </a:p>
        </p:txBody>
      </p:sp>
      <p:grpSp>
        <p:nvGrpSpPr>
          <p:cNvPr id="30" name="Group 29"/>
          <p:cNvGrpSpPr/>
          <p:nvPr/>
        </p:nvGrpSpPr>
        <p:grpSpPr>
          <a:xfrm>
            <a:off x="6857443" y="4744281"/>
            <a:ext cx="1765851" cy="1562837"/>
            <a:chOff x="4596397" y="762000"/>
            <a:chExt cx="1765851" cy="1562837"/>
          </a:xfrm>
        </p:grpSpPr>
        <p:grpSp>
          <p:nvGrpSpPr>
            <p:cNvPr id="19" name="Group 18"/>
            <p:cNvGrpSpPr/>
            <p:nvPr/>
          </p:nvGrpSpPr>
          <p:grpSpPr>
            <a:xfrm>
              <a:off x="4596398" y="1169114"/>
              <a:ext cx="1765850" cy="1155723"/>
              <a:chOff x="9144000" y="1055757"/>
              <a:chExt cx="2057400" cy="1304901"/>
            </a:xfrm>
          </p:grpSpPr>
          <p:grpSp>
            <p:nvGrpSpPr>
              <p:cNvPr id="12" name="Group 11"/>
              <p:cNvGrpSpPr/>
              <p:nvPr/>
            </p:nvGrpSpPr>
            <p:grpSpPr>
              <a:xfrm>
                <a:off x="9582641" y="1152479"/>
                <a:ext cx="1211090" cy="1101498"/>
                <a:chOff x="6937385" y="4455964"/>
                <a:chExt cx="1211090" cy="1101498"/>
              </a:xfrm>
            </p:grpSpPr>
            <p:pic>
              <p:nvPicPr>
                <p:cNvPr id="1162" name="Picture 138" descr="https://lh3.ggpht.com/lSLM0xhCA1RZOwaQcjhlwmsvaIQYaP3c5qbDKCgLALhydrgExnaSKZdGa8S3YtRuVA=w30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04813" y="4459052"/>
                  <a:ext cx="533401" cy="51098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64" name="Picture 140" descr="http://asiatechhub.com/wp-content/uploads/2014/04/Line-app-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37385" y="4455964"/>
                  <a:ext cx="533399" cy="49394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66" name="Picture 142" descr="http://huppiemama.com/wp-content/uploads/2012/11/free-prints.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08" t="25181" r="83256" b="45065"/>
                <a:stretch/>
              </p:blipFill>
              <p:spPr bwMode="auto">
                <a:xfrm>
                  <a:off x="6940758" y="5046479"/>
                  <a:ext cx="533399" cy="51098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68" name="Picture 144" descr="https://lh5.ggpht.com/zE3qQOdcGkPyS4ZjozYckKDR3qx9Hiq7Y4L9ISG-eRQbkXHtoHxz3aOWEPyxc0r3so4=w30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15075" y="5058417"/>
                  <a:ext cx="533400" cy="493946"/>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04" name="Rounded Rectangle 103"/>
              <p:cNvSpPr/>
              <p:nvPr/>
            </p:nvSpPr>
            <p:spPr>
              <a:xfrm>
                <a:off x="9144000" y="1055757"/>
                <a:ext cx="2057400" cy="130490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22" name="TextBox 121"/>
            <p:cNvSpPr txBox="1"/>
            <p:nvPr/>
          </p:nvSpPr>
          <p:spPr>
            <a:xfrm>
              <a:off x="4596397" y="762000"/>
              <a:ext cx="176585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Tech / Telco</a:t>
              </a:r>
            </a:p>
          </p:txBody>
        </p:sp>
      </p:grpSp>
      <p:grpSp>
        <p:nvGrpSpPr>
          <p:cNvPr id="31" name="Group 30"/>
          <p:cNvGrpSpPr/>
          <p:nvPr/>
        </p:nvGrpSpPr>
        <p:grpSpPr>
          <a:xfrm>
            <a:off x="6932148" y="3473468"/>
            <a:ext cx="1316364" cy="1098615"/>
            <a:chOff x="6768419" y="805484"/>
            <a:chExt cx="1316364" cy="1098615"/>
          </a:xfrm>
        </p:grpSpPr>
        <p:grpSp>
          <p:nvGrpSpPr>
            <p:cNvPr id="21" name="Group 20"/>
            <p:cNvGrpSpPr/>
            <p:nvPr/>
          </p:nvGrpSpPr>
          <p:grpSpPr>
            <a:xfrm>
              <a:off x="6768419" y="1230790"/>
              <a:ext cx="1316364" cy="673309"/>
              <a:chOff x="3111115" y="5361630"/>
              <a:chExt cx="1533701" cy="760218"/>
            </a:xfrm>
          </p:grpSpPr>
          <p:grpSp>
            <p:nvGrpSpPr>
              <p:cNvPr id="5" name="Group 4"/>
              <p:cNvGrpSpPr/>
              <p:nvPr/>
            </p:nvGrpSpPr>
            <p:grpSpPr>
              <a:xfrm>
                <a:off x="3292254" y="5461638"/>
                <a:ext cx="1172096" cy="533403"/>
                <a:chOff x="8794784" y="1233221"/>
                <a:chExt cx="1172096" cy="533403"/>
              </a:xfrm>
            </p:grpSpPr>
            <p:pic>
              <p:nvPicPr>
                <p:cNvPr id="1093" name="Picture 6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794784" y="1233221"/>
                  <a:ext cx="533401" cy="533403"/>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098" name="Picture 7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433479" y="1233221"/>
                  <a:ext cx="533401" cy="53340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08" name="Rounded Rectangle 107"/>
              <p:cNvSpPr/>
              <p:nvPr/>
            </p:nvSpPr>
            <p:spPr>
              <a:xfrm>
                <a:off x="3111115" y="5361630"/>
                <a:ext cx="1533701" cy="76021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25" name="TextBox 124"/>
            <p:cNvSpPr txBox="1"/>
            <p:nvPr/>
          </p:nvSpPr>
          <p:spPr>
            <a:xfrm>
              <a:off x="6774162" y="805484"/>
              <a:ext cx="131062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Restaurants</a:t>
              </a:r>
            </a:p>
          </p:txBody>
        </p:sp>
      </p:grpSp>
      <p:grpSp>
        <p:nvGrpSpPr>
          <p:cNvPr id="1121" name="Group 1120"/>
          <p:cNvGrpSpPr/>
          <p:nvPr/>
        </p:nvGrpSpPr>
        <p:grpSpPr>
          <a:xfrm>
            <a:off x="3663907" y="2872964"/>
            <a:ext cx="2419870" cy="1753252"/>
            <a:chOff x="9275174" y="1619539"/>
            <a:chExt cx="2419870" cy="1753252"/>
          </a:xfrm>
        </p:grpSpPr>
        <p:grpSp>
          <p:nvGrpSpPr>
            <p:cNvPr id="17" name="Group 16"/>
            <p:cNvGrpSpPr/>
            <p:nvPr/>
          </p:nvGrpSpPr>
          <p:grpSpPr>
            <a:xfrm>
              <a:off x="9275174" y="2064733"/>
              <a:ext cx="2419869" cy="1308058"/>
              <a:chOff x="5638800" y="1066801"/>
              <a:chExt cx="2819400" cy="1476898"/>
            </a:xfrm>
          </p:grpSpPr>
          <p:grpSp>
            <p:nvGrpSpPr>
              <p:cNvPr id="7" name="Group 6"/>
              <p:cNvGrpSpPr/>
              <p:nvPr/>
            </p:nvGrpSpPr>
            <p:grpSpPr>
              <a:xfrm>
                <a:off x="5836635" y="1195147"/>
                <a:ext cx="2437239" cy="1205267"/>
                <a:chOff x="2649447" y="606482"/>
                <a:chExt cx="2437239" cy="1205267"/>
              </a:xfrm>
            </p:grpSpPr>
            <p:pic>
              <p:nvPicPr>
                <p:cNvPr id="1104" name="Picture 80" descr="http://d2vw9j7fafwayy.cloudfront.net/content/art/icons/nfl_app_icon_300.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70325" y="1278348"/>
                  <a:ext cx="533401"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06" name="Picture 82" descr="http://c1345842.cdn.cloudfiles.rackspacecloud.com/assets/apps/icons/000/607/116/original.png?129966929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63439" y="1278346"/>
                  <a:ext cx="533401"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12" name="Picture 88" descr="http://www2.pcmag.com/media/images/396260-mlb-at-bat-13-for-windows-phone.jpg?thumb=y"/>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649447" y="640672"/>
                  <a:ext cx="533400" cy="5334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14" name="Picture 90" descr="http://images.androidphonex.com/wp-content/uploads/jpg.php?d=logo&amp;n=com-espn-espnfantasyfootball&amp;h=11&amp;url=yLcFV_7T0mYutOVKzC7YTUBrmJl81D6yqhpxDad50cRlWchFnSDHqxH_sXWm-TB-DBc=w30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53285" y="606482"/>
                  <a:ext cx="533401" cy="5334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18" name="Picture 94" descr="https://lh6.ggpht.com/jp0pkK0sNB_G1dDb8fC0uqg36ziJCdbD2hW2slGBuy0BHyeOzo-df4J1a2L5iMNfzA=w30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278227" y="617022"/>
                  <a:ext cx="533400" cy="5334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20" name="Picture 96" descr="https://lh4.ggpht.com/MzcZpm3litAaHqfI4hZnz8Bv8PfTykIc9A_In0BjbQk2XPZFdLPuuzfpVw3ta9oGKEY=w300"/>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38887" y="1250775"/>
                  <a:ext cx="533400" cy="5334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22" name="Picture 98" descr="https://lh5.ggpht.com/Y9cG2XlxsaTUP1wGMHiOGjpDSGmcczHS3EABEN8s_ORvUk4n57Z_XQwuC0GAYX-O91A=w300"/>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913507" y="617022"/>
                  <a:ext cx="533401" cy="533402"/>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6" name="Rounded Rectangle 15"/>
              <p:cNvSpPr/>
              <p:nvPr/>
            </p:nvSpPr>
            <p:spPr>
              <a:xfrm>
                <a:off x="5638800" y="1066801"/>
                <a:ext cx="2819400" cy="147689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26" name="TextBox 125"/>
            <p:cNvSpPr txBox="1"/>
            <p:nvPr/>
          </p:nvSpPr>
          <p:spPr>
            <a:xfrm>
              <a:off x="9275175" y="1619539"/>
              <a:ext cx="2419869"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Sports</a:t>
              </a:r>
            </a:p>
          </p:txBody>
        </p:sp>
      </p:grpSp>
      <p:grpSp>
        <p:nvGrpSpPr>
          <p:cNvPr id="26" name="Group 25"/>
          <p:cNvGrpSpPr/>
          <p:nvPr/>
        </p:nvGrpSpPr>
        <p:grpSpPr>
          <a:xfrm>
            <a:off x="198096" y="5155368"/>
            <a:ext cx="1959323" cy="1215078"/>
            <a:chOff x="9299585" y="3012811"/>
            <a:chExt cx="2282816" cy="1371917"/>
          </a:xfrm>
        </p:grpSpPr>
        <p:grpSp>
          <p:nvGrpSpPr>
            <p:cNvPr id="4" name="Group 3"/>
            <p:cNvGrpSpPr/>
            <p:nvPr/>
          </p:nvGrpSpPr>
          <p:grpSpPr>
            <a:xfrm>
              <a:off x="9512084" y="3091200"/>
              <a:ext cx="1817904" cy="1180498"/>
              <a:chOff x="5134833" y="744212"/>
              <a:chExt cx="1817904" cy="1180498"/>
            </a:xfrm>
          </p:grpSpPr>
          <p:pic>
            <p:nvPicPr>
              <p:cNvPr id="1124" name="Picture 100" descr="http://pocketfullofapps.com/wp-content/uploads/2013/03/GEICO.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134833" y="756423"/>
                <a:ext cx="533400"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26" name="Picture 102" descr="http://a4.mzstatic.com/us/r1000/036/Purple/60/4e/61/mzi.ejzyurce.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419337" y="744212"/>
                <a:ext cx="533400" cy="53339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30" name="Picture 106" descr="https://lh6.ggpht.com/kgYj9Wq2x7MVYa-LIh6wJPMgnIhTDuf8kEHPdcRhgbUPiceFl7nIQ3JC-nSyHZAzPrs=w300"/>
              <p:cNvPicPr>
                <a:picLocks noChangeAspect="1" noChangeArrowheads="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3890" y="1391309"/>
                <a:ext cx="533400"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35" name="Picture 111" descr="http://www.realtor.org/sites/default/files/images/icons/app-buttons/realtorcom-real-estat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83744" y="752166"/>
                <a:ext cx="533400" cy="52690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17" name="Rounded Rectangle 116"/>
            <p:cNvSpPr/>
            <p:nvPr/>
          </p:nvSpPr>
          <p:spPr>
            <a:xfrm>
              <a:off x="9299585" y="3012811"/>
              <a:ext cx="2282816" cy="137191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29" name="TextBox 128"/>
          <p:cNvSpPr txBox="1"/>
          <p:nvPr/>
        </p:nvSpPr>
        <p:spPr>
          <a:xfrm>
            <a:off x="178207" y="4589163"/>
            <a:ext cx="1975256"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200" b="1" i="1" dirty="0">
                <a:solidFill>
                  <a:prstClr val="black"/>
                </a:solidFill>
                <a:latin typeface="Trebuchet MS" panose="020B0603020202020204" pitchFamily="34" charset="0"/>
              </a:rPr>
              <a:t>Financial / Insurance / Real Estate</a:t>
            </a:r>
          </a:p>
        </p:txBody>
      </p:sp>
      <p:grpSp>
        <p:nvGrpSpPr>
          <p:cNvPr id="1125" name="Group 1124"/>
          <p:cNvGrpSpPr/>
          <p:nvPr/>
        </p:nvGrpSpPr>
        <p:grpSpPr>
          <a:xfrm>
            <a:off x="3716152" y="998854"/>
            <a:ext cx="2267703" cy="1722619"/>
            <a:chOff x="1912737" y="5244637"/>
            <a:chExt cx="2267703" cy="1722619"/>
          </a:xfrm>
        </p:grpSpPr>
        <p:grpSp>
          <p:nvGrpSpPr>
            <p:cNvPr id="27" name="Group 26"/>
            <p:cNvGrpSpPr/>
            <p:nvPr/>
          </p:nvGrpSpPr>
          <p:grpSpPr>
            <a:xfrm>
              <a:off x="1929115" y="5678545"/>
              <a:ext cx="2251325" cy="1288711"/>
              <a:chOff x="8959370" y="4492672"/>
              <a:chExt cx="2623029" cy="1455053"/>
            </a:xfrm>
          </p:grpSpPr>
          <p:grpSp>
            <p:nvGrpSpPr>
              <p:cNvPr id="13" name="Group 12"/>
              <p:cNvGrpSpPr/>
              <p:nvPr/>
            </p:nvGrpSpPr>
            <p:grpSpPr>
              <a:xfrm>
                <a:off x="9430661" y="4583318"/>
                <a:ext cx="1821967" cy="1270759"/>
                <a:chOff x="4525832" y="3789420"/>
                <a:chExt cx="1821967" cy="1270759"/>
              </a:xfrm>
            </p:grpSpPr>
            <p:pic>
              <p:nvPicPr>
                <p:cNvPr id="1137" name="Picture 113" descr="http://d24n56so2u1gt2.cloudfront.net/assets/media/project-wallapop.257cff9176ee.png"/>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33624" t="11259" r="33592" b="9108"/>
                <a:stretch/>
              </p:blipFill>
              <p:spPr bwMode="auto">
                <a:xfrm>
                  <a:off x="4525832" y="3810001"/>
                  <a:ext cx="533401" cy="53340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1" name="Picture 117" descr="https://lh3.googleusercontent.com/VnJY-ZjSBbdJfDVdl2HoLZIIKSp9PGvXaDq7qoSlZZf4Y_Pn141b0TPsPlg_xdTbkSg=w30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842975" y="3810001"/>
                  <a:ext cx="476248"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3" name="Picture 119" descr="https://lh5.ggpht.com/7l23-jZ3VGONR2KjGbfI9ukp1bG9VbLuDb8pHZAGecWCiLq_nvuj3sX9ymTUxqtqW14=w30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190302" y="3789420"/>
                  <a:ext cx="533400"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5" name="Picture 121" descr="https://5milesapp.com/images/5miles_facebook_xx.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814400" y="4512544"/>
                  <a:ext cx="533399"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7" name="Picture 123" descr="http://appbalo.com/wp-content/uploads/2014/08/Gyft---Mobile-Gift-Card-Wallet.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177566" y="4512544"/>
                  <a:ext cx="533400" cy="533401"/>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49" name="Picture 125" descr="http://pisces.bbystatic.com/image2/BestBuy_US/en_US/images/abn/2014/mob/pm/cat/bestbuy-mobile-icon.jpg;canvasHeight=138;canvasWidth=138"/>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525834" y="4526779"/>
                  <a:ext cx="533399" cy="533400"/>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19" name="Rounded Rectangle 118"/>
              <p:cNvSpPr/>
              <p:nvPr/>
            </p:nvSpPr>
            <p:spPr>
              <a:xfrm>
                <a:off x="8959370" y="4492672"/>
                <a:ext cx="2623029" cy="145505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31" name="TextBox 130"/>
            <p:cNvSpPr txBox="1"/>
            <p:nvPr/>
          </p:nvSpPr>
          <p:spPr>
            <a:xfrm>
              <a:off x="1912737" y="5244637"/>
              <a:ext cx="2267703"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eCommerce / Retail</a:t>
              </a:r>
            </a:p>
          </p:txBody>
        </p:sp>
      </p:grpSp>
      <p:grpSp>
        <p:nvGrpSpPr>
          <p:cNvPr id="1127" name="Group 1126"/>
          <p:cNvGrpSpPr/>
          <p:nvPr/>
        </p:nvGrpSpPr>
        <p:grpSpPr>
          <a:xfrm>
            <a:off x="3923363" y="4748963"/>
            <a:ext cx="1267415" cy="1566323"/>
            <a:chOff x="6841641" y="1345762"/>
            <a:chExt cx="1267415" cy="1566323"/>
          </a:xfrm>
        </p:grpSpPr>
        <p:grpSp>
          <p:nvGrpSpPr>
            <p:cNvPr id="24" name="Group 23"/>
            <p:cNvGrpSpPr/>
            <p:nvPr/>
          </p:nvGrpSpPr>
          <p:grpSpPr>
            <a:xfrm>
              <a:off x="6841641" y="1760324"/>
              <a:ext cx="1267415" cy="1151761"/>
              <a:chOff x="-2667000" y="4813437"/>
              <a:chExt cx="1476671" cy="1300427"/>
            </a:xfrm>
          </p:grpSpPr>
          <p:grpSp>
            <p:nvGrpSpPr>
              <p:cNvPr id="11" name="Group 10"/>
              <p:cNvGrpSpPr/>
              <p:nvPr/>
            </p:nvGrpSpPr>
            <p:grpSpPr>
              <a:xfrm>
                <a:off x="-2519154" y="4916113"/>
                <a:ext cx="1195981" cy="1123117"/>
                <a:chOff x="4180156" y="4436640"/>
                <a:chExt cx="1195981" cy="1123117"/>
              </a:xfrm>
            </p:grpSpPr>
            <p:pic>
              <p:nvPicPr>
                <p:cNvPr id="1151" name="Picture 127" descr="https://www.olset.com/ux/static/images/logos/expedia_blue.1b3bcaf7449c.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190999" y="4436640"/>
                  <a:ext cx="533402" cy="53339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53" name="Picture 129" descr="http://www.logospike.com/wp-content/uploads/2015/05/Uber_Logo_04.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842736" y="4436640"/>
                  <a:ext cx="533401" cy="53339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55" name="Picture 131" descr="http://urbanpixel.me/wp-content/uploads/2014/07/mzl.nypegbvo.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899889" y="5048495"/>
                  <a:ext cx="476247" cy="51098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58" name="Picture 134"/>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180156" y="5048772"/>
                  <a:ext cx="512782" cy="51098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10" name="Rounded Rectangle 109"/>
              <p:cNvSpPr/>
              <p:nvPr/>
            </p:nvSpPr>
            <p:spPr>
              <a:xfrm>
                <a:off x="-2667000" y="4813437"/>
                <a:ext cx="1476671" cy="130042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33" name="TextBox 132"/>
            <p:cNvSpPr txBox="1"/>
            <p:nvPr/>
          </p:nvSpPr>
          <p:spPr>
            <a:xfrm>
              <a:off x="6841641" y="1345762"/>
              <a:ext cx="1267415"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Travel</a:t>
              </a:r>
            </a:p>
          </p:txBody>
        </p:sp>
      </p:grpSp>
      <p:pic>
        <p:nvPicPr>
          <p:cNvPr id="1170" name="Picture 146" descr="http://11284-presscdn-0-40.pagely.netdna-cdn.com/wp-content/uploads/2014/02/CNN-Cartoon-Network-Apps.jpg"/>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l="50000"/>
          <a:stretch/>
        </p:blipFill>
        <p:spPr bwMode="auto">
          <a:xfrm>
            <a:off x="8072201" y="1680768"/>
            <a:ext cx="425113"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76" name="Picture 152" descr="http://i.cdn.turner.com/adultswim/big/img/2014/07/25/asLogo_tn_1.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560902" y="1666950"/>
            <a:ext cx="408758"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78" name="Picture 154" descr="https://lh4.ggpht.com/xRd0HmXDg5gX7k-fvspbHZxsnDQvEgTHvO848UzZbFDzrPJaTqV9H4UkEGbDmnsf-g=w300"/>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989787" y="1656654"/>
            <a:ext cx="457813"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0" name="Picture 156" descr="https://appcenter.evernote.com/images/made/assets/img/apps/wsj/wsj-logo_140_141_c1.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430410" y="1654729"/>
            <a:ext cx="457812" cy="45256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2" name="Picture 158" descr="http://www.adweek.com/lostremote/files/2013/05/viggle.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243641" y="2742740"/>
            <a:ext cx="457813" cy="452569"/>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4" name="Picture 160" descr="http://1.bp.blogspot.com/-KYeVGeVceDk/U5S7BtLtU9I/AAAAAAAAYVg/iQ6p5xV0seQ/s400/nick-app-uk-icon-nickelodeon-application-logo_2.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430409" y="2212803"/>
            <a:ext cx="457813"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6" name="Picture 162" descr="http://www.rick.com/wp-content/uploads/2014/10/fx-now-app-icon.jp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980266" y="2222328"/>
            <a:ext cx="457811" cy="43747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88" name="Picture 164" descr="https://img.dealspluscdn.com/ai/0_0/dealimage/20000/4417000/4417355_1440899633.pn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511078" y="2220671"/>
            <a:ext cx="458582" cy="452568"/>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90" name="Picture 166" descr="http://www.gannett-cdn.com/-mm-/4c047216b66b45ed7090800217dfe9736d26cfc7/c=18-0-677-373&amp;r=x1803&amp;c=3200x1800/local/-/media/Brevard/Brevard/2014/08/11/1407777351000-brighthouse-bright-house.jp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8053224" y="2220348"/>
            <a:ext cx="457812" cy="4374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192" name="Picture 168" descr="http://www.gamezebo.com/wp-content/uploads/2015/08/walkingdead.jp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626124" y="2641373"/>
            <a:ext cx="457814" cy="437477"/>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9" name="Rounded Rectangle 108"/>
          <p:cNvSpPr/>
          <p:nvPr/>
        </p:nvSpPr>
        <p:spPr>
          <a:xfrm>
            <a:off x="6269215" y="1435989"/>
            <a:ext cx="2406667" cy="190197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135" name="TextBox 134"/>
          <p:cNvSpPr txBox="1"/>
          <p:nvPr/>
        </p:nvSpPr>
        <p:spPr>
          <a:xfrm>
            <a:off x="6269216" y="998854"/>
            <a:ext cx="2406666"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Media</a:t>
            </a:r>
          </a:p>
        </p:txBody>
      </p:sp>
      <p:grpSp>
        <p:nvGrpSpPr>
          <p:cNvPr id="1131" name="Group 1130"/>
          <p:cNvGrpSpPr/>
          <p:nvPr/>
        </p:nvGrpSpPr>
        <p:grpSpPr>
          <a:xfrm>
            <a:off x="2439978" y="4726566"/>
            <a:ext cx="1144921" cy="997864"/>
            <a:chOff x="5616664" y="5561691"/>
            <a:chExt cx="1144921" cy="997864"/>
          </a:xfrm>
        </p:grpSpPr>
        <p:grpSp>
          <p:nvGrpSpPr>
            <p:cNvPr id="22" name="Group 21"/>
            <p:cNvGrpSpPr/>
            <p:nvPr/>
          </p:nvGrpSpPr>
          <p:grpSpPr>
            <a:xfrm>
              <a:off x="5616664" y="5954597"/>
              <a:ext cx="1144921" cy="604958"/>
              <a:chOff x="9486448" y="3185822"/>
              <a:chExt cx="1333952" cy="683044"/>
            </a:xfrm>
          </p:grpSpPr>
          <p:grpSp>
            <p:nvGrpSpPr>
              <p:cNvPr id="9" name="Group 8"/>
              <p:cNvGrpSpPr/>
              <p:nvPr/>
            </p:nvGrpSpPr>
            <p:grpSpPr>
              <a:xfrm>
                <a:off x="9563099" y="3255215"/>
                <a:ext cx="1164748" cy="510985"/>
                <a:chOff x="1564345" y="5715000"/>
                <a:chExt cx="1164748" cy="510985"/>
              </a:xfrm>
            </p:grpSpPr>
            <p:pic>
              <p:nvPicPr>
                <p:cNvPr id="1200" name="Picture 176" descr="http://the-gadgeteer.com/wp-content/uploads/2015/03/TIDAL-logo-600x244.jp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564345" y="5715001"/>
                  <a:ext cx="532949" cy="5109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pic>
              <p:nvPicPr>
                <p:cNvPr id="1202" name="Picture 178" descr="https://support.apple.com/library/content/dam/edam/applecare/images/en_US/applemusic/apple-music-app-icon.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2195693" y="5715000"/>
                  <a:ext cx="533400" cy="510985"/>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grpSp>
          <p:sp>
            <p:nvSpPr>
              <p:cNvPr id="106" name="Rounded Rectangle 105"/>
              <p:cNvSpPr/>
              <p:nvPr/>
            </p:nvSpPr>
            <p:spPr>
              <a:xfrm>
                <a:off x="9486448" y="3185822"/>
                <a:ext cx="1333952" cy="68304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37" name="TextBox 136"/>
            <p:cNvSpPr txBox="1"/>
            <p:nvPr/>
          </p:nvSpPr>
          <p:spPr>
            <a:xfrm>
              <a:off x="5616664" y="5561691"/>
              <a:ext cx="114492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Music</a:t>
              </a:r>
            </a:p>
          </p:txBody>
        </p:sp>
      </p:grpSp>
      <p:grpSp>
        <p:nvGrpSpPr>
          <p:cNvPr id="1132" name="Group 1131"/>
          <p:cNvGrpSpPr/>
          <p:nvPr/>
        </p:nvGrpSpPr>
        <p:grpSpPr>
          <a:xfrm>
            <a:off x="5426007" y="4750737"/>
            <a:ext cx="1144925" cy="976144"/>
            <a:chOff x="7434673" y="5611008"/>
            <a:chExt cx="1144925" cy="976144"/>
          </a:xfrm>
        </p:grpSpPr>
        <p:grpSp>
          <p:nvGrpSpPr>
            <p:cNvPr id="23" name="Group 22"/>
            <p:cNvGrpSpPr/>
            <p:nvPr/>
          </p:nvGrpSpPr>
          <p:grpSpPr>
            <a:xfrm>
              <a:off x="7434673" y="6009291"/>
              <a:ext cx="1144924" cy="577861"/>
              <a:chOff x="9428407" y="3970903"/>
              <a:chExt cx="1333957" cy="652450"/>
            </a:xfrm>
          </p:grpSpPr>
          <p:pic>
            <p:nvPicPr>
              <p:cNvPr id="1204" name="Picture 180" descr="https://d1iiooxwdowqwr.cloudfront.net/pub/appsubmissions/20150427164528_PlayKidsLogo.jpeg"/>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9827784" y="4033998"/>
                <a:ext cx="533400" cy="510984"/>
              </a:xfrm>
              <a:prstGeom prst="roundRect">
                <a:avLst>
                  <a:gd name="adj" fmla="val 16667"/>
                </a:avLst>
              </a:prstGeom>
              <a:ln/>
              <a:extLst/>
            </p:spPr>
            <p:style>
              <a:lnRef idx="2">
                <a:schemeClr val="dk1"/>
              </a:lnRef>
              <a:fillRef idx="1">
                <a:schemeClr val="lt1"/>
              </a:fillRef>
              <a:effectRef idx="0">
                <a:schemeClr val="dk1"/>
              </a:effectRef>
              <a:fontRef idx="minor">
                <a:schemeClr val="dk1"/>
              </a:fontRef>
            </p:style>
          </p:pic>
          <p:sp>
            <p:nvSpPr>
              <p:cNvPr id="107" name="Rounded Rectangle 106"/>
              <p:cNvSpPr/>
              <p:nvPr/>
            </p:nvSpPr>
            <p:spPr>
              <a:xfrm>
                <a:off x="9428407" y="3970903"/>
                <a:ext cx="1333957" cy="65245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138" name="TextBox 137"/>
            <p:cNvSpPr txBox="1"/>
            <p:nvPr/>
          </p:nvSpPr>
          <p:spPr>
            <a:xfrm>
              <a:off x="7434677" y="5611008"/>
              <a:ext cx="1144921"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US" sz="1400" b="1" i="1" dirty="0">
                  <a:solidFill>
                    <a:prstClr val="black"/>
                  </a:solidFill>
                  <a:latin typeface="Trebuchet MS" panose="020B0603020202020204" pitchFamily="34" charset="0"/>
                </a:rPr>
                <a:t>Education</a:t>
              </a:r>
            </a:p>
          </p:txBody>
        </p:sp>
      </p:grpSp>
      <p:sp>
        <p:nvSpPr>
          <p:cNvPr id="139" name="TextBox 138"/>
          <p:cNvSpPr txBox="1"/>
          <p:nvPr/>
        </p:nvSpPr>
        <p:spPr>
          <a:xfrm>
            <a:off x="0" y="6396482"/>
            <a:ext cx="8791455" cy="461665"/>
          </a:xfrm>
          <a:prstGeom prst="rect">
            <a:avLst/>
          </a:prstGeom>
          <a:noFill/>
        </p:spPr>
        <p:txBody>
          <a:bodyPr wrap="square" rtlCol="0">
            <a:spAutoFit/>
          </a:bodyPr>
          <a:lstStyle/>
          <a:p>
            <a:r>
              <a:rPr lang="en-US" sz="800" dirty="0">
                <a:latin typeface="Trebuchet MS" panose="020B0603020202020204" pitchFamily="34" charset="0"/>
              </a:rPr>
              <a:t>The list reflects apps that are measured in both comScore and Nielsen </a:t>
            </a:r>
            <a:r>
              <a:rPr lang="en-US" sz="800" dirty="0" err="1">
                <a:latin typeface="Trebuchet MS" panose="020B0603020202020204" pitchFamily="34" charset="0"/>
              </a:rPr>
              <a:t>AdIntel</a:t>
            </a:r>
            <a:r>
              <a:rPr lang="en-US" sz="800" dirty="0">
                <a:latin typeface="Trebuchet MS" panose="020B0603020202020204" pitchFamily="34" charset="0"/>
              </a:rPr>
              <a:t> (under the “web-based app-game” product category).  To be included, apps had to have at least two months of active comScore measurement between October 2014 – December 2015 and at least $500K in Nielsen </a:t>
            </a:r>
            <a:r>
              <a:rPr lang="en-US" sz="800" dirty="0" err="1">
                <a:latin typeface="Trebuchet MS" panose="020B0603020202020204" pitchFamily="34" charset="0"/>
              </a:rPr>
              <a:t>AdIntel</a:t>
            </a:r>
            <a:r>
              <a:rPr lang="en-US" sz="800" dirty="0">
                <a:latin typeface="Trebuchet MS" panose="020B0603020202020204" pitchFamily="34" charset="0"/>
              </a:rPr>
              <a:t> reported total 2015 TV spend.  Furthermore for comparison purposes, these apps must also have had at least one month each of “When TV On” and “When TV Off” activity during comScore measured months.</a:t>
            </a:r>
          </a:p>
        </p:txBody>
      </p:sp>
      <p:pic>
        <p:nvPicPr>
          <p:cNvPr id="3" name="Picture 2"/>
          <p:cNvPicPr>
            <a:picLocks noChangeAspect="1"/>
          </p:cNvPicPr>
          <p:nvPr/>
        </p:nvPicPr>
        <p:blipFill>
          <a:blip r:embed="rId61"/>
          <a:stretch>
            <a:fillRect/>
          </a:stretch>
        </p:blipFill>
        <p:spPr>
          <a:xfrm>
            <a:off x="538083" y="1567196"/>
            <a:ext cx="494105" cy="462158"/>
          </a:xfrm>
          <a:prstGeom prst="roundRect">
            <a:avLst>
              <a:gd name="adj" fmla="val 16667"/>
            </a:avLst>
          </a:prstGeom>
          <a:ln w="28575">
            <a:solidFill>
              <a:schemeClr val="tx1"/>
            </a:solidFill>
          </a:ln>
        </p:spPr>
      </p:pic>
      <p:sp>
        <p:nvSpPr>
          <p:cNvPr id="111" name="TextBox 110"/>
          <p:cNvSpPr txBox="1"/>
          <p:nvPr/>
        </p:nvSpPr>
        <p:spPr>
          <a:xfrm>
            <a:off x="8797159" y="6581001"/>
            <a:ext cx="346841" cy="276999"/>
          </a:xfrm>
          <a:prstGeom prst="rect">
            <a:avLst/>
          </a:prstGeom>
          <a:noFill/>
        </p:spPr>
        <p:txBody>
          <a:bodyPr wrap="square" rtlCol="0">
            <a:spAutoFit/>
          </a:bodyPr>
          <a:lstStyle/>
          <a:p>
            <a:r>
              <a:rPr lang="en-US" sz="1200" dirty="0">
                <a:solidFill>
                  <a:prstClr val="black"/>
                </a:solidFill>
              </a:rPr>
              <a:t>9</a:t>
            </a:r>
          </a:p>
        </p:txBody>
      </p:sp>
    </p:spTree>
    <p:extLst>
      <p:ext uri="{BB962C8B-B14F-4D97-AF65-F5344CB8AC3E}">
        <p14:creationId xmlns:p14="http://schemas.microsoft.com/office/powerpoint/2010/main" val="24049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17781</TotalTime>
  <Words>4481</Words>
  <Application>Microsoft Office PowerPoint</Application>
  <PresentationFormat>On-screen Show (4:3)</PresentationFormat>
  <Paragraphs>560</Paragraphs>
  <Slides>29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ＭＳ Ｐゴシック</vt:lpstr>
      <vt:lpstr>Arial</vt:lpstr>
      <vt:lpstr>Calibri</vt:lpstr>
      <vt:lpstr>Trebuchet MS</vt:lpstr>
      <vt:lpstr>Office Theme</vt:lpstr>
      <vt:lpstr>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463</cp:revision>
  <cp:lastPrinted>2016-09-20T21:38:26Z</cp:lastPrinted>
  <dcterms:created xsi:type="dcterms:W3CDTF">2015-07-02T18:13:14Z</dcterms:created>
  <dcterms:modified xsi:type="dcterms:W3CDTF">2016-09-20T22:14:00Z</dcterms:modified>
</cp:coreProperties>
</file>