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717" r:id="rId5"/>
  </p:sldMasterIdLst>
  <p:notesMasterIdLst>
    <p:notesMasterId r:id="rId27"/>
  </p:notesMasterIdLst>
  <p:sldIdLst>
    <p:sldId id="2146846442" r:id="rId6"/>
    <p:sldId id="2146846660" r:id="rId7"/>
    <p:sldId id="2147376467" r:id="rId8"/>
    <p:sldId id="2147376468" r:id="rId9"/>
    <p:sldId id="2147376437" r:id="rId10"/>
    <p:sldId id="2147376464" r:id="rId11"/>
    <p:sldId id="2147376463" r:id="rId12"/>
    <p:sldId id="2147376456" r:id="rId13"/>
    <p:sldId id="2147376399" r:id="rId14"/>
    <p:sldId id="2147376389" r:id="rId15"/>
    <p:sldId id="2147376414" r:id="rId16"/>
    <p:sldId id="2147376400" r:id="rId17"/>
    <p:sldId id="2147376469" r:id="rId18"/>
    <p:sldId id="2147376466" r:id="rId19"/>
    <p:sldId id="2147376322" r:id="rId20"/>
    <p:sldId id="2147376432" r:id="rId21"/>
    <p:sldId id="2147376402" r:id="rId22"/>
    <p:sldId id="2147376460" r:id="rId23"/>
    <p:sldId id="2146846014" r:id="rId24"/>
    <p:sldId id="2144327406" r:id="rId25"/>
    <p:sldId id="21443285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44001F-98D2-AF68-925B-F4D39E797894}" name="Jason Wiese" initials="J" userId="S::jasonw@thevab.com::4bff8d5b-7de6-4655-b397-69b0afc81113" providerId="AD"/>
  <p188:author id="{354469C2-12DD-47ED-A3FF-6CD90C8AF6AE}" name="Kailyn Hartmann" initials="" userId="S::Kailynh@thevab.com::8b42c5e5-9ec8-46fd-a4ed-f96c0879c9aa" providerId="AD"/>
  <p188:author id="{EE1212C7-611F-1624-01B8-7246246C52BD}" name="Britney Caprio" initials="BC" userId="S::BritneyC@thevab.com::f08da420-ab58-4263-9bea-ba351007de9e" providerId="AD"/>
  <p188:author id="{21855EDF-F9CE-3B66-C6A5-06158391F461}" name="Leah Montner Dixon" initials="LMD" userId="S::leahm@thevab.com::d5b2ae9e-9213-4442-b7df-4db8cbe51e5d" providerId="AD"/>
  <p188:author id="{FCE3F7EB-DC72-F237-D662-44918D558BC7}" name="Benjamin Vandegrift" initials="BV" userId="S::benjaminv@thevab.com::2e5c2a8a-c606-4888-a2a6-2a14dfaa97ab"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3C8D"/>
    <a:srgbClr val="1B1464"/>
    <a:srgbClr val="BFBFBF"/>
    <a:srgbClr val="4EBEA4"/>
    <a:srgbClr val="00BFF2"/>
    <a:srgbClr val="E2E8F0"/>
    <a:srgbClr val="1F1A62"/>
    <a:srgbClr val="B80E0E"/>
    <a:srgbClr val="FFFFFF"/>
    <a:srgbClr val="212B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AF7FDF-5C62-47A0-9E03-7BE8B8F81BC9}" v="129" dt="2025-01-27T19:50:29.117"/>
    <p1510:client id="{B375C18E-251C-47E6-9A7A-B5F6476AB20E}" v="29" dt="2025-01-27T20:13:49.2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son Wiese" userId="4bff8d5b-7de6-4655-b397-69b0afc81113" providerId="ADAL" clId="{B375C18E-251C-47E6-9A7A-B5F6476AB20E}"/>
    <pc:docChg chg="modSld">
      <pc:chgData name="Jason Wiese" userId="4bff8d5b-7de6-4655-b397-69b0afc81113" providerId="ADAL" clId="{B375C18E-251C-47E6-9A7A-B5F6476AB20E}" dt="2025-01-27T20:13:49.246" v="28" actId="20577"/>
      <pc:docMkLst>
        <pc:docMk/>
      </pc:docMkLst>
      <pc:sldChg chg="modSp mod">
        <pc:chgData name="Jason Wiese" userId="4bff8d5b-7de6-4655-b397-69b0afc81113" providerId="ADAL" clId="{B375C18E-251C-47E6-9A7A-B5F6476AB20E}" dt="2025-01-27T20:13:49.246" v="28" actId="20577"/>
        <pc:sldMkLst>
          <pc:docMk/>
          <pc:sldMk cId="579010272" sldId="2147376414"/>
        </pc:sldMkLst>
        <pc:spChg chg="mod">
          <ac:chgData name="Jason Wiese" userId="4bff8d5b-7de6-4655-b397-69b0afc81113" providerId="ADAL" clId="{B375C18E-251C-47E6-9A7A-B5F6476AB20E}" dt="2025-01-27T19:41:02.839" v="10" actId="6549"/>
          <ac:spMkLst>
            <pc:docMk/>
            <pc:sldMk cId="579010272" sldId="2147376414"/>
            <ac:spMk id="2" creationId="{9D7BF313-EED0-148C-2DD4-082C1FDD593D}"/>
          </ac:spMkLst>
        </pc:spChg>
        <pc:spChg chg="mod">
          <ac:chgData name="Jason Wiese" userId="4bff8d5b-7de6-4655-b397-69b0afc81113" providerId="ADAL" clId="{B375C18E-251C-47E6-9A7A-B5F6476AB20E}" dt="2025-01-27T20:13:49.246" v="28" actId="20577"/>
          <ac:spMkLst>
            <pc:docMk/>
            <pc:sldMk cId="579010272" sldId="2147376414"/>
            <ac:spMk id="6" creationId="{3821343B-C677-A357-F4BB-DA93FFA7D415}"/>
          </ac:spMkLst>
        </pc:spChg>
      </pc:sldChg>
    </pc:docChg>
  </pc:docChgLst>
  <pc:docChgLst>
    <pc:chgData name="Benjamin Vandegrift" userId="2e5c2a8a-c606-4888-a2a6-2a14dfaa97ab" providerId="ADAL" clId="{03DEFD63-3481-CA4B-87DA-206DD2C3DA8F}"/>
    <pc:docChg chg="modSld">
      <pc:chgData name="Benjamin Vandegrift" userId="2e5c2a8a-c606-4888-a2a6-2a14dfaa97ab" providerId="ADAL" clId="{03DEFD63-3481-CA4B-87DA-206DD2C3DA8F}" dt="2025-01-27T17:02:58.262" v="2" actId="207"/>
      <pc:docMkLst>
        <pc:docMk/>
      </pc:docMkLst>
      <pc:sldChg chg="modSp mod">
        <pc:chgData name="Benjamin Vandegrift" userId="2e5c2a8a-c606-4888-a2a6-2a14dfaa97ab" providerId="ADAL" clId="{03DEFD63-3481-CA4B-87DA-206DD2C3DA8F}" dt="2025-01-27T17:02:58.262" v="2" actId="207"/>
        <pc:sldMkLst>
          <pc:docMk/>
          <pc:sldMk cId="579010272" sldId="2147376414"/>
        </pc:sldMkLst>
        <pc:spChg chg="mod">
          <ac:chgData name="Benjamin Vandegrift" userId="2e5c2a8a-c606-4888-a2a6-2a14dfaa97ab" providerId="ADAL" clId="{03DEFD63-3481-CA4B-87DA-206DD2C3DA8F}" dt="2025-01-27T17:02:58.262" v="2" actId="207"/>
          <ac:spMkLst>
            <pc:docMk/>
            <pc:sldMk cId="579010272" sldId="2147376414"/>
            <ac:spMk id="2" creationId="{9D7BF313-EED0-148C-2DD4-082C1FDD593D}"/>
          </ac:spMkLst>
        </pc:spChg>
      </pc:sldChg>
    </pc:docChg>
  </pc:docChgLst>
  <pc:docChgLst>
    <pc:chgData name="Leah Montner Dixon" userId="d5b2ae9e-9213-4442-b7df-4db8cbe51e5d" providerId="ADAL" clId="{7EAF7FDF-5C62-47A0-9E03-7BE8B8F81BC9}"/>
    <pc:docChg chg="undo custSel modSld">
      <pc:chgData name="Leah Montner Dixon" userId="d5b2ae9e-9213-4442-b7df-4db8cbe51e5d" providerId="ADAL" clId="{7EAF7FDF-5C62-47A0-9E03-7BE8B8F81BC9}" dt="2025-01-27T19:50:29.118" v="201" actId="20577"/>
      <pc:docMkLst>
        <pc:docMk/>
      </pc:docMkLst>
      <pc:sldChg chg="modSp mod">
        <pc:chgData name="Leah Montner Dixon" userId="d5b2ae9e-9213-4442-b7df-4db8cbe51e5d" providerId="ADAL" clId="{7EAF7FDF-5C62-47A0-9E03-7BE8B8F81BC9}" dt="2025-01-23T21:04:41.104" v="1" actId="1076"/>
        <pc:sldMkLst>
          <pc:docMk/>
          <pc:sldMk cId="2766430083" sldId="2147376399"/>
        </pc:sldMkLst>
        <pc:spChg chg="mod">
          <ac:chgData name="Leah Montner Dixon" userId="d5b2ae9e-9213-4442-b7df-4db8cbe51e5d" providerId="ADAL" clId="{7EAF7FDF-5C62-47A0-9E03-7BE8B8F81BC9}" dt="2025-01-23T21:04:41.104" v="1" actId="1076"/>
          <ac:spMkLst>
            <pc:docMk/>
            <pc:sldMk cId="2766430083" sldId="2147376399"/>
            <ac:spMk id="8" creationId="{1BF7108D-82B7-29E5-8778-1ADE2761702C}"/>
          </ac:spMkLst>
        </pc:spChg>
      </pc:sldChg>
      <pc:sldChg chg="modSp mod modCm">
        <pc:chgData name="Leah Montner Dixon" userId="d5b2ae9e-9213-4442-b7df-4db8cbe51e5d" providerId="ADAL" clId="{7EAF7FDF-5C62-47A0-9E03-7BE8B8F81BC9}" dt="2025-01-27T19:50:29.118" v="201" actId="20577"/>
        <pc:sldMkLst>
          <pc:docMk/>
          <pc:sldMk cId="579010272" sldId="2147376414"/>
        </pc:sldMkLst>
        <pc:spChg chg="mod">
          <ac:chgData name="Leah Montner Dixon" userId="d5b2ae9e-9213-4442-b7df-4db8cbe51e5d" providerId="ADAL" clId="{7EAF7FDF-5C62-47A0-9E03-7BE8B8F81BC9}" dt="2025-01-27T19:25:17.691" v="188" actId="20577"/>
          <ac:spMkLst>
            <pc:docMk/>
            <pc:sldMk cId="579010272" sldId="2147376414"/>
            <ac:spMk id="2" creationId="{9D7BF313-EED0-148C-2DD4-082C1FDD593D}"/>
          </ac:spMkLst>
        </pc:spChg>
        <pc:spChg chg="mod">
          <ac:chgData name="Leah Montner Dixon" userId="d5b2ae9e-9213-4442-b7df-4db8cbe51e5d" providerId="ADAL" clId="{7EAF7FDF-5C62-47A0-9E03-7BE8B8F81BC9}" dt="2025-01-27T19:50:29.118" v="201" actId="20577"/>
          <ac:spMkLst>
            <pc:docMk/>
            <pc:sldMk cId="579010272" sldId="2147376414"/>
            <ac:spMk id="6" creationId="{3821343B-C677-A357-F4BB-DA93FFA7D415}"/>
          </ac:spMkLst>
        </pc:spChg>
        <pc:spChg chg="mod">
          <ac:chgData name="Leah Montner Dixon" userId="d5b2ae9e-9213-4442-b7df-4db8cbe51e5d" providerId="ADAL" clId="{7EAF7FDF-5C62-47A0-9E03-7BE8B8F81BC9}" dt="2025-01-27T19:32:58.790" v="199" actId="12789"/>
          <ac:spMkLst>
            <pc:docMk/>
            <pc:sldMk cId="579010272" sldId="2147376414"/>
            <ac:spMk id="8" creationId="{74A3F6AA-B674-279C-125C-6FFA8AE89FA8}"/>
          </ac:spMkLst>
        </pc:spChg>
        <pc:spChg chg="mod">
          <ac:chgData name="Leah Montner Dixon" userId="d5b2ae9e-9213-4442-b7df-4db8cbe51e5d" providerId="ADAL" clId="{7EAF7FDF-5C62-47A0-9E03-7BE8B8F81BC9}" dt="2025-01-27T19:32:58.790" v="199" actId="12789"/>
          <ac:spMkLst>
            <pc:docMk/>
            <pc:sldMk cId="579010272" sldId="2147376414"/>
            <ac:spMk id="9" creationId="{F6B3AAC2-8CFB-E1EE-4D4B-398986B647B0}"/>
          </ac:spMkLst>
        </pc:spChg>
        <pc:spChg chg="mod">
          <ac:chgData name="Leah Montner Dixon" userId="d5b2ae9e-9213-4442-b7df-4db8cbe51e5d" providerId="ADAL" clId="{7EAF7FDF-5C62-47A0-9E03-7BE8B8F81BC9}" dt="2025-01-27T19:32:58.790" v="199" actId="12789"/>
          <ac:spMkLst>
            <pc:docMk/>
            <pc:sldMk cId="579010272" sldId="2147376414"/>
            <ac:spMk id="10" creationId="{4C0C17B7-26DF-9C42-6A5A-4F22BF4B3140}"/>
          </ac:spMkLst>
        </pc:spChg>
        <pc:spChg chg="mod">
          <ac:chgData name="Leah Montner Dixon" userId="d5b2ae9e-9213-4442-b7df-4db8cbe51e5d" providerId="ADAL" clId="{7EAF7FDF-5C62-47A0-9E03-7BE8B8F81BC9}" dt="2025-01-27T19:32:58.790" v="199" actId="12789"/>
          <ac:spMkLst>
            <pc:docMk/>
            <pc:sldMk cId="579010272" sldId="2147376414"/>
            <ac:spMk id="11" creationId="{6C25FEB9-3113-1274-43EF-856F3E67D5B6}"/>
          </ac:spMkLst>
        </pc:spChg>
        <pc:spChg chg="mod">
          <ac:chgData name="Leah Montner Dixon" userId="d5b2ae9e-9213-4442-b7df-4db8cbe51e5d" providerId="ADAL" clId="{7EAF7FDF-5C62-47A0-9E03-7BE8B8F81BC9}" dt="2025-01-27T19:32:58.790" v="199" actId="12789"/>
          <ac:spMkLst>
            <pc:docMk/>
            <pc:sldMk cId="579010272" sldId="2147376414"/>
            <ac:spMk id="12" creationId="{9D88033A-D895-F0D5-5DF4-9D89BA262E74}"/>
          </ac:spMkLst>
        </pc:spChg>
        <pc:spChg chg="mod">
          <ac:chgData name="Leah Montner Dixon" userId="d5b2ae9e-9213-4442-b7df-4db8cbe51e5d" providerId="ADAL" clId="{7EAF7FDF-5C62-47A0-9E03-7BE8B8F81BC9}" dt="2025-01-27T19:32:58.790" v="199" actId="12789"/>
          <ac:spMkLst>
            <pc:docMk/>
            <pc:sldMk cId="579010272" sldId="2147376414"/>
            <ac:spMk id="13" creationId="{411E7CC4-E706-FF8B-7329-C06F8F50F881}"/>
          </ac:spMkLst>
        </pc:spChg>
        <pc:spChg chg="mod">
          <ac:chgData name="Leah Montner Dixon" userId="d5b2ae9e-9213-4442-b7df-4db8cbe51e5d" providerId="ADAL" clId="{7EAF7FDF-5C62-47A0-9E03-7BE8B8F81BC9}" dt="2025-01-27T19:32:58.790" v="199" actId="12789"/>
          <ac:spMkLst>
            <pc:docMk/>
            <pc:sldMk cId="579010272" sldId="2147376414"/>
            <ac:spMk id="17" creationId="{1CEB736F-B423-DCE7-F93F-C2000E6F264A}"/>
          </ac:spMkLst>
        </pc:spChg>
        <pc:extLst>
          <p:ext xmlns:p="http://schemas.openxmlformats.org/presentationml/2006/main" uri="{D6D511B9-2390-475A-947B-AFAB55BFBCF1}">
            <pc226:cmChg xmlns:pc226="http://schemas.microsoft.com/office/powerpoint/2022/06/main/command" chg="mod">
              <pc226:chgData name="Leah Montner Dixon" userId="d5b2ae9e-9213-4442-b7df-4db8cbe51e5d" providerId="ADAL" clId="{7EAF7FDF-5C62-47A0-9E03-7BE8B8F81BC9}" dt="2025-01-27T19:03:28.505" v="155" actId="20577"/>
              <pc2:cmMkLst xmlns:pc2="http://schemas.microsoft.com/office/powerpoint/2019/9/main/command">
                <pc:docMk/>
                <pc:sldMk cId="579010272" sldId="2147376414"/>
                <pc2:cmMk id="{7D6D8A8D-02A1-49BE-8B1A-361E6ADC7191}"/>
              </pc2:cmMkLst>
            </pc226:cmChg>
          </p:ext>
        </pc:ext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7FFE5CC2_1E94679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7FFE5D12_2591031F.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BFF2"/>
            </a:solidFill>
            <a:ln>
              <a:noFill/>
            </a:ln>
            <a:effectLst/>
          </c:spPr>
          <c:invertIfNegative val="0"/>
          <c:dPt>
            <c:idx val="1"/>
            <c:invertIfNegative val="0"/>
            <c:bubble3D val="0"/>
            <c:spPr>
              <a:solidFill>
                <a:srgbClr val="ED3C8D"/>
              </a:solidFill>
              <a:ln>
                <a:noFill/>
              </a:ln>
              <a:effectLst/>
            </c:spPr>
            <c:extLst>
              <c:ext xmlns:c16="http://schemas.microsoft.com/office/drawing/2014/chart" uri="{C3380CC4-5D6E-409C-BE32-E72D297353CC}">
                <c16:uniqueId val="{00000003-51F5-45ED-9666-E8AD334A13FF}"/>
              </c:ext>
            </c:extLst>
          </c:dPt>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Other</c:v>
                </c:pt>
                <c:pt idx="1">
                  <c:v>ATSC 3.0</c:v>
                </c:pt>
                <c:pt idx="2">
                  <c:v>8K</c:v>
                </c:pt>
                <c:pt idx="3">
                  <c:v>HDR/Wide Color Gamut</c:v>
                </c:pt>
                <c:pt idx="4">
                  <c:v>High Frame Rates</c:v>
                </c:pt>
                <c:pt idx="5">
                  <c:v>SMPTE ST 2110 (Streaming)</c:v>
                </c:pt>
                <c:pt idx="6">
                  <c:v>4K</c:v>
                </c:pt>
                <c:pt idx="7">
                  <c:v>5G</c:v>
                </c:pt>
                <c:pt idx="8">
                  <c:v>AI &amp; Machine Learning</c:v>
                </c:pt>
              </c:strCache>
            </c:strRef>
          </c:cat>
          <c:val>
            <c:numRef>
              <c:f>Sheet1!$B$2:$B$10</c:f>
              <c:numCache>
                <c:formatCode>0%</c:formatCode>
                <c:ptCount val="9"/>
                <c:pt idx="0">
                  <c:v>0.02</c:v>
                </c:pt>
                <c:pt idx="1">
                  <c:v>0.09</c:v>
                </c:pt>
                <c:pt idx="2">
                  <c:v>0.14000000000000001</c:v>
                </c:pt>
                <c:pt idx="3">
                  <c:v>0.16</c:v>
                </c:pt>
                <c:pt idx="4">
                  <c:v>0.26</c:v>
                </c:pt>
                <c:pt idx="5">
                  <c:v>0.38</c:v>
                </c:pt>
                <c:pt idx="6">
                  <c:v>0.42</c:v>
                </c:pt>
                <c:pt idx="7">
                  <c:v>0.56999999999999995</c:v>
                </c:pt>
                <c:pt idx="8">
                  <c:v>0.6</c:v>
                </c:pt>
              </c:numCache>
            </c:numRef>
          </c:val>
          <c:extLst>
            <c:ext xmlns:c16="http://schemas.microsoft.com/office/drawing/2014/chart" uri="{C3380CC4-5D6E-409C-BE32-E72D297353CC}">
              <c16:uniqueId val="{00000000-51F5-45ED-9666-E8AD334A13FF}"/>
            </c:ext>
          </c:extLst>
        </c:ser>
        <c:dLbls>
          <c:showLegendKey val="0"/>
          <c:showVal val="0"/>
          <c:showCatName val="0"/>
          <c:showSerName val="0"/>
          <c:showPercent val="0"/>
          <c:showBubbleSize val="0"/>
        </c:dLbls>
        <c:gapWidth val="84"/>
        <c:axId val="1199093744"/>
        <c:axId val="1199092784"/>
      </c:barChart>
      <c:catAx>
        <c:axId val="1199093744"/>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600" b="0" i="0" u="none" strike="noStrike" kern="1200" baseline="0">
                <a:solidFill>
                  <a:srgbClr val="1F1A62"/>
                </a:solidFill>
                <a:latin typeface="Helvetica" panose="020B0403020202020204" pitchFamily="34" charset="0"/>
                <a:ea typeface="+mn-ea"/>
                <a:cs typeface="+mn-cs"/>
              </a:defRPr>
            </a:pPr>
            <a:endParaRPr lang="en-US"/>
          </a:p>
        </c:txPr>
        <c:crossAx val="1199092784"/>
        <c:crosses val="autoZero"/>
        <c:auto val="1"/>
        <c:lblAlgn val="ctr"/>
        <c:lblOffset val="100"/>
        <c:noMultiLvlLbl val="0"/>
      </c:catAx>
      <c:valAx>
        <c:axId val="1199092784"/>
        <c:scaling>
          <c:orientation val="minMax"/>
        </c:scaling>
        <c:delete val="1"/>
        <c:axPos val="b"/>
        <c:numFmt formatCode="0%" sourceLinked="1"/>
        <c:majorTickMark val="none"/>
        <c:minorTickMark val="none"/>
        <c:tickLblPos val="nextTo"/>
        <c:crossAx val="11990937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Helvetica" panose="020B0403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r>
              <a:rPr lang="en-US" b="1"/>
              <a:t>Which of the following</a:t>
            </a:r>
            <a:r>
              <a:rPr lang="en-US" b="1" baseline="0"/>
              <a:t> best describes your experience with using a digital antenna to watch live television without paying for cable or satellite TV?</a:t>
            </a:r>
            <a:endParaRPr lang="en-US" b="1"/>
          </a:p>
        </c:rich>
      </c:tx>
      <c:overlay val="0"/>
      <c:spPr>
        <a:noFill/>
        <a:ln>
          <a:noFill/>
        </a:ln>
        <a:effectLst/>
      </c:spPr>
      <c:txPr>
        <a:bodyPr rot="0" spcFirstLastPara="1" vertOverflow="ellipsis" vert="horz" wrap="square" anchor="ctr" anchorCtr="1"/>
        <a:lstStyle/>
        <a:p>
          <a:pPr>
            <a:defRPr sz="1862" b="0" i="0" u="none" strike="noStrike" kern="1200" spc="0" baseline="0">
              <a:solidFill>
                <a:srgbClr val="1F1A62"/>
              </a:solidFill>
              <a:latin typeface="Helvetica" panose="020B0403020202020204" pitchFamily="34" charset="0"/>
              <a:ea typeface="+mn-ea"/>
              <a:cs typeface="+mn-cs"/>
            </a:defRPr>
          </a:pPr>
          <a:endParaRPr lang="en-US"/>
        </a:p>
      </c:txPr>
    </c:title>
    <c:autoTitleDeleted val="0"/>
    <c:plotArea>
      <c:layout>
        <c:manualLayout>
          <c:layoutTarget val="inner"/>
          <c:xMode val="edge"/>
          <c:yMode val="edge"/>
          <c:x val="8.3936470990107953E-2"/>
          <c:y val="0.18348785477989205"/>
          <c:w val="0.90373905353674511"/>
          <c:h val="0.62299545404128309"/>
        </c:manualLayout>
      </c:layout>
      <c:barChart>
        <c:barDir val="bar"/>
        <c:grouping val="percentStacked"/>
        <c:varyColors val="0"/>
        <c:ser>
          <c:idx val="0"/>
          <c:order val="0"/>
          <c:tx>
            <c:strRef>
              <c:f>Sheet1!$B$1</c:f>
              <c:strCache>
                <c:ptCount val="1"/>
                <c:pt idx="0">
                  <c:v>I have a digital antenna and use it often</c:v>
                </c:pt>
              </c:strCache>
            </c:strRef>
          </c:tx>
          <c:spPr>
            <a:solidFill>
              <a:srgbClr val="00BFF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45-54</c:v>
                </c:pt>
                <c:pt idx="2">
                  <c:v>25-44</c:v>
                </c:pt>
                <c:pt idx="3">
                  <c:v>18-24</c:v>
                </c:pt>
                <c:pt idx="4">
                  <c:v>Gen Pop</c:v>
                </c:pt>
              </c:strCache>
            </c:strRef>
          </c:cat>
          <c:val>
            <c:numRef>
              <c:f>Sheet1!$B$2:$B$6</c:f>
              <c:numCache>
                <c:formatCode>0%</c:formatCode>
                <c:ptCount val="5"/>
                <c:pt idx="0">
                  <c:v>0.13</c:v>
                </c:pt>
                <c:pt idx="1">
                  <c:v>0.23</c:v>
                </c:pt>
                <c:pt idx="2">
                  <c:v>0.18</c:v>
                </c:pt>
                <c:pt idx="3">
                  <c:v>0.18</c:v>
                </c:pt>
                <c:pt idx="4">
                  <c:v>0.17</c:v>
                </c:pt>
              </c:numCache>
            </c:numRef>
          </c:val>
          <c:extLst>
            <c:ext xmlns:c16="http://schemas.microsoft.com/office/drawing/2014/chart" uri="{C3380CC4-5D6E-409C-BE32-E72D297353CC}">
              <c16:uniqueId val="{00000000-330B-4D32-B89C-1A1385C2BAF4}"/>
            </c:ext>
          </c:extLst>
        </c:ser>
        <c:ser>
          <c:idx val="1"/>
          <c:order val="1"/>
          <c:tx>
            <c:strRef>
              <c:f>Sheet1!$C$1</c:f>
              <c:strCache>
                <c:ptCount val="1"/>
                <c:pt idx="0">
                  <c:v>I have a digital antenna, but don't use it much</c:v>
                </c:pt>
              </c:strCache>
            </c:strRef>
          </c:tx>
          <c:spPr>
            <a:solidFill>
              <a:srgbClr val="ED3C8D"/>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45-54</c:v>
                </c:pt>
                <c:pt idx="2">
                  <c:v>25-44</c:v>
                </c:pt>
                <c:pt idx="3">
                  <c:v>18-24</c:v>
                </c:pt>
                <c:pt idx="4">
                  <c:v>Gen Pop</c:v>
                </c:pt>
              </c:strCache>
            </c:strRef>
          </c:cat>
          <c:val>
            <c:numRef>
              <c:f>Sheet1!$C$2:$C$6</c:f>
              <c:numCache>
                <c:formatCode>0%</c:formatCode>
                <c:ptCount val="5"/>
                <c:pt idx="0">
                  <c:v>0.1</c:v>
                </c:pt>
                <c:pt idx="1">
                  <c:v>0.12</c:v>
                </c:pt>
                <c:pt idx="2">
                  <c:v>0.17</c:v>
                </c:pt>
                <c:pt idx="3">
                  <c:v>0.16</c:v>
                </c:pt>
                <c:pt idx="4">
                  <c:v>0.13</c:v>
                </c:pt>
              </c:numCache>
            </c:numRef>
          </c:val>
          <c:extLst>
            <c:ext xmlns:c16="http://schemas.microsoft.com/office/drawing/2014/chart" uri="{C3380CC4-5D6E-409C-BE32-E72D297353CC}">
              <c16:uniqueId val="{00000001-330B-4D32-B89C-1A1385C2BAF4}"/>
            </c:ext>
          </c:extLst>
        </c:ser>
        <c:ser>
          <c:idx val="2"/>
          <c:order val="2"/>
          <c:tx>
            <c:strRef>
              <c:f>Sheet1!$D$1</c:f>
              <c:strCache>
                <c:ptCount val="1"/>
                <c:pt idx="0">
                  <c:v>I don't have a digital antenna, but I'm interested in getting one</c:v>
                </c:pt>
              </c:strCache>
            </c:strRef>
          </c:tx>
          <c:spPr>
            <a:solidFill>
              <a:srgbClr val="4EBEA4"/>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45-54</c:v>
                </c:pt>
                <c:pt idx="2">
                  <c:v>25-44</c:v>
                </c:pt>
                <c:pt idx="3">
                  <c:v>18-24</c:v>
                </c:pt>
                <c:pt idx="4">
                  <c:v>Gen Pop</c:v>
                </c:pt>
              </c:strCache>
            </c:strRef>
          </c:cat>
          <c:val>
            <c:numRef>
              <c:f>Sheet1!$D$2:$D$6</c:f>
              <c:numCache>
                <c:formatCode>0%</c:formatCode>
                <c:ptCount val="5"/>
                <c:pt idx="0">
                  <c:v>0.15</c:v>
                </c:pt>
                <c:pt idx="1">
                  <c:v>0.11</c:v>
                </c:pt>
                <c:pt idx="2">
                  <c:v>0.15</c:v>
                </c:pt>
                <c:pt idx="3">
                  <c:v>0.17</c:v>
                </c:pt>
                <c:pt idx="4">
                  <c:v>0.15</c:v>
                </c:pt>
              </c:numCache>
            </c:numRef>
          </c:val>
          <c:extLst>
            <c:ext xmlns:c16="http://schemas.microsoft.com/office/drawing/2014/chart" uri="{C3380CC4-5D6E-409C-BE32-E72D297353CC}">
              <c16:uniqueId val="{00000002-330B-4D32-B89C-1A1385C2BAF4}"/>
            </c:ext>
          </c:extLst>
        </c:ser>
        <c:ser>
          <c:idx val="3"/>
          <c:order val="3"/>
          <c:tx>
            <c:strRef>
              <c:f>Sheet1!$E$1</c:f>
              <c:strCache>
                <c:ptCount val="1"/>
                <c:pt idx="0">
                  <c:v>I don't have a digital antenna, and I'm not interested</c:v>
                </c:pt>
              </c:strCache>
            </c:strRef>
          </c:tx>
          <c:spPr>
            <a:solidFill>
              <a:srgbClr val="FFE600"/>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45-54</c:v>
                </c:pt>
                <c:pt idx="2">
                  <c:v>25-44</c:v>
                </c:pt>
                <c:pt idx="3">
                  <c:v>18-24</c:v>
                </c:pt>
                <c:pt idx="4">
                  <c:v>Gen Pop</c:v>
                </c:pt>
              </c:strCache>
            </c:strRef>
          </c:cat>
          <c:val>
            <c:numRef>
              <c:f>Sheet1!$E$2:$E$6</c:f>
              <c:numCache>
                <c:formatCode>0%</c:formatCode>
                <c:ptCount val="5"/>
                <c:pt idx="0">
                  <c:v>0.41</c:v>
                </c:pt>
                <c:pt idx="1">
                  <c:v>0.36</c:v>
                </c:pt>
                <c:pt idx="2">
                  <c:v>0.34</c:v>
                </c:pt>
                <c:pt idx="3">
                  <c:v>0.27</c:v>
                </c:pt>
                <c:pt idx="4">
                  <c:v>0.36</c:v>
                </c:pt>
              </c:numCache>
            </c:numRef>
          </c:val>
          <c:extLst>
            <c:ext xmlns:c16="http://schemas.microsoft.com/office/drawing/2014/chart" uri="{C3380CC4-5D6E-409C-BE32-E72D297353CC}">
              <c16:uniqueId val="{00000003-330B-4D32-B89C-1A1385C2BAF4}"/>
            </c:ext>
          </c:extLst>
        </c:ser>
        <c:ser>
          <c:idx val="4"/>
          <c:order val="4"/>
          <c:tx>
            <c:strRef>
              <c:f>Sheet1!$F$1</c:f>
              <c:strCache>
                <c:ptCount val="1"/>
                <c:pt idx="0">
                  <c:v>I haven't heard of this</c:v>
                </c:pt>
              </c:strCache>
            </c:strRef>
          </c:tx>
          <c:spPr>
            <a:solidFill>
              <a:srgbClr val="ACBDCE"/>
            </a:solidFill>
            <a:ln>
              <a:noFill/>
            </a:ln>
            <a:effectLst/>
          </c:spPr>
          <c:invertIfNegative val="0"/>
          <c:dLbls>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rgbClr val="1F1A62"/>
                    </a:solidFill>
                    <a:latin typeface="Helvetica" panose="020B040302020202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55+</c:v>
                </c:pt>
                <c:pt idx="1">
                  <c:v>45-54</c:v>
                </c:pt>
                <c:pt idx="2">
                  <c:v>25-44</c:v>
                </c:pt>
                <c:pt idx="3">
                  <c:v>18-24</c:v>
                </c:pt>
                <c:pt idx="4">
                  <c:v>Gen Pop</c:v>
                </c:pt>
              </c:strCache>
            </c:strRef>
          </c:cat>
          <c:val>
            <c:numRef>
              <c:f>Sheet1!$F$2:$F$6</c:f>
              <c:numCache>
                <c:formatCode>0%</c:formatCode>
                <c:ptCount val="5"/>
                <c:pt idx="0">
                  <c:v>0.22</c:v>
                </c:pt>
                <c:pt idx="1">
                  <c:v>0.18</c:v>
                </c:pt>
                <c:pt idx="2">
                  <c:v>0.16</c:v>
                </c:pt>
                <c:pt idx="3">
                  <c:v>0.22</c:v>
                </c:pt>
                <c:pt idx="4">
                  <c:v>0.19</c:v>
                </c:pt>
              </c:numCache>
            </c:numRef>
          </c:val>
          <c:extLst>
            <c:ext xmlns:c16="http://schemas.microsoft.com/office/drawing/2014/chart" uri="{C3380CC4-5D6E-409C-BE32-E72D297353CC}">
              <c16:uniqueId val="{00000004-330B-4D32-B89C-1A1385C2BAF4}"/>
            </c:ext>
          </c:extLst>
        </c:ser>
        <c:dLbls>
          <c:showLegendKey val="0"/>
          <c:showVal val="0"/>
          <c:showCatName val="0"/>
          <c:showSerName val="0"/>
          <c:showPercent val="0"/>
          <c:showBubbleSize val="0"/>
        </c:dLbls>
        <c:gapWidth val="52"/>
        <c:overlap val="100"/>
        <c:axId val="1093024432"/>
        <c:axId val="1093022032"/>
      </c:barChart>
      <c:catAx>
        <c:axId val="1093024432"/>
        <c:scaling>
          <c:orientation val="minMax"/>
        </c:scaling>
        <c:delete val="0"/>
        <c:axPos val="l"/>
        <c:numFmt formatCode="General" sourceLinked="1"/>
        <c:majorTickMark val="none"/>
        <c:minorTickMark val="none"/>
        <c:tickLblPos val="nextTo"/>
        <c:spPr>
          <a:noFill/>
          <a:ln w="9525" cap="flat" cmpd="sng" algn="ctr">
            <a:solidFill>
              <a:srgbClr val="1F1A62"/>
            </a:solidFill>
            <a:round/>
          </a:ln>
          <a:effectLst/>
        </c:spPr>
        <c:txPr>
          <a:bodyPr rot="-60000000" spcFirstLastPara="1" vertOverflow="ellipsis" vert="horz" wrap="square" anchor="ctr" anchorCtr="1"/>
          <a:lstStyle/>
          <a:p>
            <a:pPr>
              <a:defRPr sz="1400" b="1" i="0" u="none" strike="noStrike" kern="1200" baseline="0">
                <a:solidFill>
                  <a:srgbClr val="1F1A62"/>
                </a:solidFill>
                <a:latin typeface="Helvetica" panose="020B0403020202020204" pitchFamily="34" charset="0"/>
                <a:ea typeface="+mn-ea"/>
                <a:cs typeface="+mn-cs"/>
              </a:defRPr>
            </a:pPr>
            <a:endParaRPr lang="en-US"/>
          </a:p>
        </c:txPr>
        <c:crossAx val="1093022032"/>
        <c:crosses val="autoZero"/>
        <c:auto val="1"/>
        <c:lblAlgn val="ctr"/>
        <c:lblOffset val="100"/>
        <c:noMultiLvlLbl val="0"/>
      </c:catAx>
      <c:valAx>
        <c:axId val="1093022032"/>
        <c:scaling>
          <c:orientation val="minMax"/>
        </c:scaling>
        <c:delete val="1"/>
        <c:axPos val="b"/>
        <c:numFmt formatCode="0%" sourceLinked="1"/>
        <c:majorTickMark val="out"/>
        <c:minorTickMark val="none"/>
        <c:tickLblPos val="nextTo"/>
        <c:crossAx val="1093024432"/>
        <c:crosses val="autoZero"/>
        <c:crossBetween val="between"/>
      </c:valAx>
      <c:spPr>
        <a:noFill/>
        <a:ln>
          <a:noFill/>
        </a:ln>
        <a:effectLst/>
      </c:spPr>
    </c:plotArea>
    <c:legend>
      <c:legendPos val="b"/>
      <c:layout>
        <c:manualLayout>
          <c:xMode val="edge"/>
          <c:yMode val="edge"/>
          <c:x val="2.4392492462396664E-2"/>
          <c:y val="0.8293599630385452"/>
          <c:w val="0.95681704938118251"/>
          <c:h val="0.15311503669041529"/>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1F1A62"/>
              </a:solidFill>
              <a:latin typeface="Helvetica" panose="020B040302020202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1F1A62"/>
          </a:solidFill>
          <a:latin typeface="Helvetica" panose="020B0403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4882A-D8C6-714E-BFB9-55E2EE67E21D}" type="datetimeFigureOut">
              <a:rPr lang="en-US" smtClean="0"/>
              <a:t>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779117F-818A-4945-8907-371BCDFE5C6E}" type="slidenum">
              <a:rPr lang="en-US" smtClean="0"/>
              <a:t>‹#›</a:t>
            </a:fld>
            <a:endParaRPr lang="en-US"/>
          </a:p>
        </p:txBody>
      </p:sp>
    </p:spTree>
    <p:extLst>
      <p:ext uri="{BB962C8B-B14F-4D97-AF65-F5344CB8AC3E}">
        <p14:creationId xmlns:p14="http://schemas.microsoft.com/office/powerpoint/2010/main" val="14628816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285" rtl="0" eaLnBrk="1" fontAlgn="auto" latinLnBrk="0" hangingPunct="1">
              <a:lnSpc>
                <a:spcPct val="100000"/>
              </a:lnSpc>
              <a:spcBef>
                <a:spcPts val="0"/>
              </a:spcBef>
              <a:spcAft>
                <a:spcPts val="0"/>
              </a:spcAft>
              <a:buClrTx/>
              <a:buSzTx/>
              <a:buFontTx/>
              <a:buNone/>
              <a:tabLst/>
              <a:defRPr/>
            </a:pPr>
            <a:fld id="{2F04EFE2-3D8F-4FA9-AF11-29E6306303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285"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2398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779117F-818A-4945-8907-371BCDFE5C6E}" type="slidenum">
              <a:rPr lang="en-US" smtClean="0"/>
              <a:t>15</a:t>
            </a:fld>
            <a:endParaRPr lang="en-US"/>
          </a:p>
        </p:txBody>
      </p:sp>
    </p:spTree>
    <p:extLst>
      <p:ext uri="{BB962C8B-B14F-4D97-AF65-F5344CB8AC3E}">
        <p14:creationId xmlns:p14="http://schemas.microsoft.com/office/powerpoint/2010/main" val="2593993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31757">
              <a:defRPr/>
            </a:pPr>
            <a:fld id="{F3615BE2-BB6E-D846-B0CB-BE207E4BB8A8}" type="slidenum">
              <a:rPr lang="en-US">
                <a:solidFill>
                  <a:prstClr val="black"/>
                </a:solidFill>
                <a:latin typeface="Calibri" panose="020F0502020204030204"/>
              </a:rPr>
              <a:pPr defTabSz="931757">
                <a:defRPr/>
              </a:pPr>
              <a:t>21</a:t>
            </a:fld>
            <a:endParaRPr lang="en-US">
              <a:solidFill>
                <a:prstClr val="black"/>
              </a:solidFill>
              <a:latin typeface="Calibri" panose="020F0502020204030204"/>
            </a:endParaRPr>
          </a:p>
        </p:txBody>
      </p:sp>
    </p:spTree>
    <p:extLst>
      <p:ext uri="{BB962C8B-B14F-4D97-AF65-F5344CB8AC3E}">
        <p14:creationId xmlns:p14="http://schemas.microsoft.com/office/powerpoint/2010/main" val="1392200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F27F57-A4B2-6939-8999-F8BD01E4B61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DE3381-CB96-3079-E3AF-38E26626EEC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94283A-C480-1C19-247B-EC98B2358DA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013200D-33C0-F061-9469-754007C5C293}"/>
              </a:ext>
            </a:extLst>
          </p:cNvPr>
          <p:cNvSpPr>
            <a:spLocks noGrp="1"/>
          </p:cNvSpPr>
          <p:nvPr>
            <p:ph type="sldNum" sz="quarter" idx="5"/>
          </p:nvPr>
        </p:nvSpPr>
        <p:spPr/>
        <p:txBody>
          <a:bodyPr/>
          <a:lstStyle/>
          <a:p>
            <a:pPr marL="0" marR="0" lvl="0" indent="0" algn="r" defTabSz="922901" rtl="0" eaLnBrk="1" fontAlgn="auto" latinLnBrk="0" hangingPunct="1">
              <a:lnSpc>
                <a:spcPct val="100000"/>
              </a:lnSpc>
              <a:spcBef>
                <a:spcPts val="0"/>
              </a:spcBef>
              <a:spcAft>
                <a:spcPts val="0"/>
              </a:spcAft>
              <a:buClrTx/>
              <a:buSzTx/>
              <a:buFontTx/>
              <a:buNone/>
              <a:tabLst/>
              <a:defRPr/>
            </a:pPr>
            <a:fld id="{A01B58AA-711A-48C1-BCBF-E61C33627EBE}"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2901"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531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0642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64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E6DB87-BC7D-638E-DFF1-FC084A536E7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3AF7C08-D99D-C79C-0CBA-6697C94B13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E00877-12D8-EA4A-820E-8C2DA0EC5B9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0ADBA60-0192-E093-B464-BA90C25ADA55}"/>
              </a:ext>
            </a:extLst>
          </p:cNvPr>
          <p:cNvSpPr>
            <a:spLocks noGrp="1"/>
          </p:cNvSpPr>
          <p:nvPr>
            <p:ph type="sldNum" sz="quarter" idx="5"/>
          </p:nvPr>
        </p:nvSpPr>
        <p:spPr/>
        <p:txBody>
          <a:bodyPr/>
          <a:lstStyle/>
          <a:p>
            <a:pPr defTabSz="931757">
              <a:defRPr/>
            </a:pPr>
            <a:fld id="{F3615BE2-BB6E-D846-B0CB-BE207E4BB8A8}" type="slidenum">
              <a:rPr lang="en-US">
                <a:solidFill>
                  <a:prstClr val="black"/>
                </a:solidFill>
                <a:latin typeface="Calibri" panose="020F0502020204030204"/>
              </a:rPr>
              <a:pPr defTabSz="931757">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42595057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CC900-5515-DE6D-01E5-24565925C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68320C-6134-9794-65B6-AE6D5486AD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257E74-5A6F-0111-3CB2-8EC9C43C94E1}"/>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3CA5E2E9-1F1B-5CDF-0C48-294D47041292}"/>
              </a:ext>
            </a:extLst>
          </p:cNvPr>
          <p:cNvSpPr>
            <a:spLocks noGrp="1"/>
          </p:cNvSpPr>
          <p:nvPr>
            <p:ph type="sldNum" sz="quarter" idx="5"/>
          </p:nvPr>
        </p:nvSpPr>
        <p:spPr/>
        <p:txBody>
          <a:bodyPr/>
          <a:lstStyle/>
          <a:p>
            <a:pPr marL="0" marR="0" lvl="0" indent="0" algn="r" defTabSz="915772" rtl="0" eaLnBrk="1" fontAlgn="auto" latinLnBrk="0" hangingPunct="1">
              <a:lnSpc>
                <a:spcPct val="100000"/>
              </a:lnSpc>
              <a:spcBef>
                <a:spcPts val="0"/>
              </a:spcBef>
              <a:spcAft>
                <a:spcPts val="0"/>
              </a:spcAft>
              <a:buClrTx/>
              <a:buSzTx/>
              <a:buFontTx/>
              <a:buNone/>
              <a:tabLst/>
              <a:defRPr/>
            </a:pPr>
            <a:fld id="{7EAACFB9-4676-4C0B-B187-FBB2AEA93B1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5772"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320696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9AA44E-C758-AD01-E23F-87D9C74A3E2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FD4906F-DF7E-D8CC-1CFE-34D2201B073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4CEEC0-A8E8-C512-A110-3F0E49FCF254}"/>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7D1EEF59-6E57-34F8-7176-CA9E30EB319B}"/>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2136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79117F-818A-4945-8907-371BCDFE5C6E}"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886764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9180C7-FAA4-43F1-97BD-BF676B224A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F48EC62-4CA3-5D06-9B20-923A41AD53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8542A4F-866D-7FCF-571D-243DF1BFD800}"/>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610F768-A3C1-F470-9DEF-2440718750B1}"/>
              </a:ext>
            </a:extLst>
          </p:cNvPr>
          <p:cNvSpPr>
            <a:spLocks noGrp="1"/>
          </p:cNvSpPr>
          <p:nvPr>
            <p:ph type="sldNum" sz="quarter" idx="5"/>
          </p:nvPr>
        </p:nvSpPr>
        <p:spPr/>
        <p:txBody>
          <a:bodyPr/>
          <a:lstStyle/>
          <a:p>
            <a:pPr marL="0" marR="0" lvl="0" indent="0" algn="r" defTabSz="924916" rtl="0" eaLnBrk="1" fontAlgn="auto" latinLnBrk="0" hangingPunct="1">
              <a:lnSpc>
                <a:spcPct val="100000"/>
              </a:lnSpc>
              <a:spcBef>
                <a:spcPts val="0"/>
              </a:spcBef>
              <a:spcAft>
                <a:spcPts val="0"/>
              </a:spcAft>
              <a:buClrTx/>
              <a:buSzTx/>
              <a:buFontTx/>
              <a:buNone/>
              <a:tabLst/>
              <a:defRPr/>
            </a:pPr>
            <a:fld id="{F3615BE2-BB6E-D846-B0CB-BE207E4BB8A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4916"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7324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F0963-7DC2-D94F-A776-D72442CEA69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E495044-A36F-3B4B-8BA3-3C27671B2EC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8FCDA1-868E-B749-B61A-968C73D1726F}"/>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5" name="Footer Placeholder 4">
            <a:extLst>
              <a:ext uri="{FF2B5EF4-FFF2-40B4-BE49-F238E27FC236}">
                <a16:creationId xmlns:a16="http://schemas.microsoft.com/office/drawing/2014/main" id="{4E6428A1-C7DE-2548-8BAF-A0B4D6BF2F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A42A2B-8250-2D4D-83A7-AA0836478030}"/>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562937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A5DD58-5913-9144-9055-725483E98BE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B9E1B56-BB11-754B-B3EF-0DD699412CF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791952A-17CC-F34A-AC73-C84E37847605}"/>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5" name="Footer Placeholder 4">
            <a:extLst>
              <a:ext uri="{FF2B5EF4-FFF2-40B4-BE49-F238E27FC236}">
                <a16:creationId xmlns:a16="http://schemas.microsoft.com/office/drawing/2014/main" id="{4D376CF2-CC1D-EA46-ACE5-C5D0878340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2987B6-427B-FF48-8A70-282A629F45D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24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C63D0B3-7FE9-DE40-8627-47994C5B45C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E233210-1708-F442-B808-1EF0F86778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FC18370-BBC5-5A44-8247-9E05209E6B97}"/>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5" name="Footer Placeholder 4">
            <a:extLst>
              <a:ext uri="{FF2B5EF4-FFF2-40B4-BE49-F238E27FC236}">
                <a16:creationId xmlns:a16="http://schemas.microsoft.com/office/drawing/2014/main" id="{FB7C70C5-251A-8A4C-BFF0-87029DC9E0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4F350-606F-594A-B445-47618EC08E94}"/>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5480635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22892-3963-932E-CAC5-D22396161C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6EC0B48-45C1-2F7F-6F06-78B21EC12E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00087DB-C506-AC1E-1B8B-8623860B149A}"/>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5" name="Footer Placeholder 4">
            <a:extLst>
              <a:ext uri="{FF2B5EF4-FFF2-40B4-BE49-F238E27FC236}">
                <a16:creationId xmlns:a16="http://schemas.microsoft.com/office/drawing/2014/main" id="{79EB0C79-587A-2091-3E66-CC35A9C556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21A3E-601E-95E1-A6B3-A4E65F3C124B}"/>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9283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2C2DB-2BE3-9F69-1E19-100FF148A44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601D4E2-5E85-F772-9666-7F2BEF679B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A604C93-5421-2187-3B81-A2C74DE74582}"/>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5" name="Footer Placeholder 4">
            <a:extLst>
              <a:ext uri="{FF2B5EF4-FFF2-40B4-BE49-F238E27FC236}">
                <a16:creationId xmlns:a16="http://schemas.microsoft.com/office/drawing/2014/main" id="{2337F885-7A4F-1FFF-B5FB-671B859C641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17547F-2A46-5CE3-0198-2DE551BC22B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433826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E2C576-170C-3C05-1145-E885F88697D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F98BF4C-F003-64EF-1763-7C7A8424C18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BA93E41-C0EA-BF1E-5B5A-A770CEFA1C7D}"/>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5" name="Footer Placeholder 4">
            <a:extLst>
              <a:ext uri="{FF2B5EF4-FFF2-40B4-BE49-F238E27FC236}">
                <a16:creationId xmlns:a16="http://schemas.microsoft.com/office/drawing/2014/main" id="{B623DB76-6F52-B6D0-70E7-F8461B4EA0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752288-C7DF-9A14-8736-D68564484228}"/>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4603375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EB5205-7CA0-A486-019F-A993E4A40C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A9FA39-479C-B22E-7D01-2882E988046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494006F-7C3C-FFEB-84D6-C468D5FC3C8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8D2AAFD-CC2A-EBFF-16FF-DC26A6221CC8}"/>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6" name="Footer Placeholder 5">
            <a:extLst>
              <a:ext uri="{FF2B5EF4-FFF2-40B4-BE49-F238E27FC236}">
                <a16:creationId xmlns:a16="http://schemas.microsoft.com/office/drawing/2014/main" id="{273F66F9-21DF-201F-EFB8-A0FB34E5C06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D818729-8AED-22E4-6A7E-0F28E5712742}"/>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2911014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1B62-B429-4C23-02F8-A40DF9D9F05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1695705-72D5-C15E-6540-631F5C5F969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08612F-1F13-52BD-AE1E-978699633D2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93790A-FF7C-A528-8F0C-D70BC9B143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2BAEF71-D218-B6E8-DE2F-64EBB34FEE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203275-EF89-3BBC-F3E8-AB4D15FA2CC5}"/>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8" name="Footer Placeholder 7">
            <a:extLst>
              <a:ext uri="{FF2B5EF4-FFF2-40B4-BE49-F238E27FC236}">
                <a16:creationId xmlns:a16="http://schemas.microsoft.com/office/drawing/2014/main" id="{ED0CB9E5-2320-BDEF-6FB4-21F42A3AA0D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C50A11-9842-CDE6-57C9-13A9E7FAF1F1}"/>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9493922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B1CDF4-5C07-DA4C-CEA6-9C10E98D4EC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DF09E8C-FBB4-204C-9144-7C5285A68CF1}"/>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4" name="Footer Placeholder 3">
            <a:extLst>
              <a:ext uri="{FF2B5EF4-FFF2-40B4-BE49-F238E27FC236}">
                <a16:creationId xmlns:a16="http://schemas.microsoft.com/office/drawing/2014/main" id="{65150222-CB1D-CA14-2514-4C5A7261EE3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50661F-6F0F-3C4C-DEA7-3E3DEEF0266D}"/>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5606102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C7CB3BB-D2B4-4FB4-B5E7-76E935F5B540}"/>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3" name="Footer Placeholder 2">
            <a:extLst>
              <a:ext uri="{FF2B5EF4-FFF2-40B4-BE49-F238E27FC236}">
                <a16:creationId xmlns:a16="http://schemas.microsoft.com/office/drawing/2014/main" id="{7E9AD340-DF42-A777-BB3B-322EEC90A53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251138D-1CD8-52BB-0E8E-4C9D7EA6188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1342667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D1062-984B-C475-FF18-E8A3C18A64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A1C2C24-AA7B-CEC4-8B36-3AD03E7CD7A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6702A7D-6B45-674A-812A-E1D8CCEABA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6958C0-D16C-6294-22AA-0564D6B069E7}"/>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6" name="Footer Placeholder 5">
            <a:extLst>
              <a:ext uri="{FF2B5EF4-FFF2-40B4-BE49-F238E27FC236}">
                <a16:creationId xmlns:a16="http://schemas.microsoft.com/office/drawing/2014/main" id="{3F22A660-B670-AAE0-F2B2-F6C2D4CB1E5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A863807-DCC5-4F35-B639-46A9145E1FE3}"/>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25196320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9E59-C3FC-204E-85CC-317362ACE60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D047EF-D6BD-E145-A9EF-61D40231D6C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A84CD0-A62C-3D4E-ADDB-0276DBB71049}"/>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5" name="Footer Placeholder 4">
            <a:extLst>
              <a:ext uri="{FF2B5EF4-FFF2-40B4-BE49-F238E27FC236}">
                <a16:creationId xmlns:a16="http://schemas.microsoft.com/office/drawing/2014/main" id="{22EBCD41-370D-044C-897A-559815EFC9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2F46B7-5F31-DB43-B955-4BE9B8D7F011}"/>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488492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17DF7D-8E43-7023-CE4C-0EDEF19847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97E8E7-FAB1-9E2E-9613-1422020B40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D97669D-500C-7696-0AF5-4128720858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316723-BCD5-7126-BE3F-571A136EB196}"/>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6" name="Footer Placeholder 5">
            <a:extLst>
              <a:ext uri="{FF2B5EF4-FFF2-40B4-BE49-F238E27FC236}">
                <a16:creationId xmlns:a16="http://schemas.microsoft.com/office/drawing/2014/main" id="{9531C56F-279F-332E-B66F-D00264DAA07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C81EE55-8AB2-7AF3-133A-2727AE29FFF0}"/>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928280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DF6B3C-8628-E1FA-2F7C-217A5AE9A0C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78C4B5-DF76-6751-A571-B4E56E301D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56B1C-F189-46FA-A9B2-6E3F5FF62A5F}"/>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5" name="Footer Placeholder 4">
            <a:extLst>
              <a:ext uri="{FF2B5EF4-FFF2-40B4-BE49-F238E27FC236}">
                <a16:creationId xmlns:a16="http://schemas.microsoft.com/office/drawing/2014/main" id="{0849B983-B159-9B86-88BA-4FDF5A32D5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3D92CF-1F35-2E42-BA3C-53D9DF8026C5}"/>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7612623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72B5B5C-8167-A66E-214D-952DFC4A22C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1FE085-2CDE-74D2-D757-AB01B06C2A0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664C8A-537E-1CDF-C862-BCA4A15B8F35}"/>
              </a:ext>
            </a:extLst>
          </p:cNvPr>
          <p:cNvSpPr>
            <a:spLocks noGrp="1"/>
          </p:cNvSpPr>
          <p:nvPr>
            <p:ph type="dt" sz="half" idx="10"/>
          </p:nvPr>
        </p:nvSpPr>
        <p:spPr/>
        <p:txBody>
          <a:bodyPr/>
          <a:lstStyle/>
          <a:p>
            <a:fld id="{50C3853C-0ABA-4CA4-8950-F4B459562918}" type="datetimeFigureOut">
              <a:rPr lang="en-US" smtClean="0"/>
              <a:t>1/27/2025</a:t>
            </a:fld>
            <a:endParaRPr lang="en-US"/>
          </a:p>
        </p:txBody>
      </p:sp>
      <p:sp>
        <p:nvSpPr>
          <p:cNvPr id="5" name="Footer Placeholder 4">
            <a:extLst>
              <a:ext uri="{FF2B5EF4-FFF2-40B4-BE49-F238E27FC236}">
                <a16:creationId xmlns:a16="http://schemas.microsoft.com/office/drawing/2014/main" id="{4BC4A0B8-C51A-E3AA-C238-97EE9C44E6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FBF244-5945-FDD0-EDF5-ED651C6C13EE}"/>
              </a:ext>
            </a:extLst>
          </p:cNvPr>
          <p:cNvSpPr>
            <a:spLocks noGrp="1"/>
          </p:cNvSpPr>
          <p:nvPr>
            <p:ph type="sldNum" sz="quarter" idx="12"/>
          </p:nvPr>
        </p:nvSpPr>
        <p:spPr/>
        <p:txBody>
          <a:bodyPr/>
          <a:lstStyle/>
          <a:p>
            <a:fld id="{7FD51D08-DDE8-452F-A6DB-13AECC51B20F}" type="slidenum">
              <a:rPr lang="en-US" smtClean="0"/>
              <a:t>‹#›</a:t>
            </a:fld>
            <a:endParaRPr lang="en-US"/>
          </a:p>
        </p:txBody>
      </p:sp>
    </p:spTree>
    <p:extLst>
      <p:ext uri="{BB962C8B-B14F-4D97-AF65-F5344CB8AC3E}">
        <p14:creationId xmlns:p14="http://schemas.microsoft.com/office/powerpoint/2010/main" val="342671897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V2">
    <p:bg>
      <p:bgPr>
        <a:solidFill>
          <a:srgbClr val="1B1464"/>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4672CB73-B7D0-4B5C-B373-6B80D38E06E5}"/>
              </a:ext>
            </a:extLst>
          </p:cNvPr>
          <p:cNvSpPr>
            <a:spLocks noGrp="1"/>
          </p:cNvSpPr>
          <p:nvPr>
            <p:ph type="title" hasCustomPrompt="1"/>
          </p:nvPr>
        </p:nvSpPr>
        <p:spPr>
          <a:xfrm>
            <a:off x="388050" y="3199443"/>
            <a:ext cx="3975495" cy="1803400"/>
          </a:xfrm>
        </p:spPr>
        <p:txBody>
          <a:bodyPr/>
          <a:lstStyle>
            <a:lvl1pPr>
              <a:lnSpc>
                <a:spcPct val="100000"/>
              </a:lnSpc>
              <a:defRPr sz="3750">
                <a:solidFill>
                  <a:schemeClr val="bg1"/>
                </a:solidFill>
              </a:defRPr>
            </a:lvl1pPr>
          </a:lstStyle>
          <a:p>
            <a:r>
              <a:rPr lang="en-US"/>
              <a:t>Title goes here</a:t>
            </a:r>
            <a:br>
              <a:rPr lang="en-US"/>
            </a:br>
            <a:r>
              <a:rPr lang="en-US"/>
              <a:t>second title line</a:t>
            </a:r>
            <a:br>
              <a:rPr lang="en-US"/>
            </a:br>
            <a:r>
              <a:rPr lang="en-US"/>
              <a:t>third line</a:t>
            </a:r>
          </a:p>
        </p:txBody>
      </p:sp>
      <p:sp>
        <p:nvSpPr>
          <p:cNvPr id="40" name="Picture Placeholder 39">
            <a:extLst>
              <a:ext uri="{FF2B5EF4-FFF2-40B4-BE49-F238E27FC236}">
                <a16:creationId xmlns:a16="http://schemas.microsoft.com/office/drawing/2014/main" id="{01EB64D6-155D-4985-AC55-BA92A00A6493}"/>
              </a:ext>
            </a:extLst>
          </p:cNvPr>
          <p:cNvSpPr>
            <a:spLocks noGrp="1"/>
          </p:cNvSpPr>
          <p:nvPr userDrawn="1">
            <p:ph type="pic" sz="quarter" idx="13"/>
          </p:nvPr>
        </p:nvSpPr>
        <p:spPr>
          <a:xfrm>
            <a:off x="4864318" y="0"/>
            <a:ext cx="7327683" cy="6858000"/>
          </a:xfrm>
        </p:spPr>
        <p:txBody>
          <a:bodyPr anchor="ctr"/>
          <a:lstStyle>
            <a:lvl1pPr marL="0" indent="0" algn="ctr">
              <a:buNone/>
              <a:defRPr>
                <a:highlight>
                  <a:srgbClr val="FFFF00"/>
                </a:highlight>
              </a:defRPr>
            </a:lvl1pPr>
          </a:lstStyle>
          <a:p>
            <a:r>
              <a:rPr lang="en-US"/>
              <a:t>Click icon to add picture</a:t>
            </a:r>
          </a:p>
        </p:txBody>
      </p:sp>
      <p:sp>
        <p:nvSpPr>
          <p:cNvPr id="42" name="Text Placeholder 41">
            <a:extLst>
              <a:ext uri="{FF2B5EF4-FFF2-40B4-BE49-F238E27FC236}">
                <a16:creationId xmlns:a16="http://schemas.microsoft.com/office/drawing/2014/main" id="{40AF7A32-2B20-4C16-BCAE-4141FBBD7522}"/>
              </a:ext>
            </a:extLst>
          </p:cNvPr>
          <p:cNvSpPr>
            <a:spLocks noGrp="1"/>
          </p:cNvSpPr>
          <p:nvPr userDrawn="1">
            <p:ph type="body" sz="quarter" idx="14" hasCustomPrompt="1"/>
          </p:nvPr>
        </p:nvSpPr>
        <p:spPr>
          <a:xfrm>
            <a:off x="388050" y="2785750"/>
            <a:ext cx="1909268" cy="315912"/>
          </a:xfrm>
        </p:spPr>
        <p:txBody>
          <a:bodyPr/>
          <a:lstStyle>
            <a:lvl1pPr marL="0" indent="0">
              <a:buNone/>
              <a:defRPr>
                <a:solidFill>
                  <a:schemeClr val="accent1"/>
                </a:solidFill>
                <a:latin typeface="+mj-lt"/>
              </a:defRPr>
            </a:lvl1pPr>
          </a:lstStyle>
          <a:p>
            <a:pPr lvl="0"/>
            <a:r>
              <a:rPr lang="en-GB"/>
              <a:t>DATE GOES HERE</a:t>
            </a:r>
            <a:endParaRPr lang="en-US"/>
          </a:p>
        </p:txBody>
      </p:sp>
      <p:grpSp>
        <p:nvGrpSpPr>
          <p:cNvPr id="14" name="Group 13">
            <a:extLst>
              <a:ext uri="{FF2B5EF4-FFF2-40B4-BE49-F238E27FC236}">
                <a16:creationId xmlns:a16="http://schemas.microsoft.com/office/drawing/2014/main" id="{D8F192F2-B546-4826-B294-F211C3519C59}"/>
              </a:ext>
            </a:extLst>
          </p:cNvPr>
          <p:cNvGrpSpPr/>
          <p:nvPr userDrawn="1"/>
        </p:nvGrpSpPr>
        <p:grpSpPr>
          <a:xfrm>
            <a:off x="530696" y="5689601"/>
            <a:ext cx="2180462" cy="904633"/>
            <a:chOff x="2777007" y="5689600"/>
            <a:chExt cx="2107496" cy="904633"/>
          </a:xfrm>
        </p:grpSpPr>
        <p:pic>
          <p:nvPicPr>
            <p:cNvPr id="15" name="Picture 14" descr="Logo&#10;&#10;Description automatically generated with medium confidence">
              <a:extLst>
                <a:ext uri="{FF2B5EF4-FFF2-40B4-BE49-F238E27FC236}">
                  <a16:creationId xmlns:a16="http://schemas.microsoft.com/office/drawing/2014/main" id="{83FD563D-15A4-4249-8A4F-D144B04BF9AA}"/>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3977185" y="5689600"/>
              <a:ext cx="907318" cy="904633"/>
            </a:xfrm>
            <a:prstGeom prst="rect">
              <a:avLst/>
            </a:prstGeom>
          </p:spPr>
        </p:pic>
        <p:grpSp>
          <p:nvGrpSpPr>
            <p:cNvPr id="16" name="Group 15">
              <a:extLst>
                <a:ext uri="{FF2B5EF4-FFF2-40B4-BE49-F238E27FC236}">
                  <a16:creationId xmlns:a16="http://schemas.microsoft.com/office/drawing/2014/main" id="{A6E623F0-2880-418B-B1FC-A7527A707898}"/>
                </a:ext>
              </a:extLst>
            </p:cNvPr>
            <p:cNvGrpSpPr/>
            <p:nvPr userDrawn="1"/>
          </p:nvGrpSpPr>
          <p:grpSpPr>
            <a:xfrm>
              <a:off x="2777007" y="5866153"/>
              <a:ext cx="1179028" cy="522582"/>
              <a:chOff x="2378209" y="5233339"/>
              <a:chExt cx="1179028" cy="522582"/>
            </a:xfrm>
            <a:solidFill>
              <a:schemeClr val="bg2"/>
            </a:solidFill>
          </p:grpSpPr>
          <p:sp>
            <p:nvSpPr>
              <p:cNvPr id="18" name="Freeform: Shape 17">
                <a:extLst>
                  <a:ext uri="{FF2B5EF4-FFF2-40B4-BE49-F238E27FC236}">
                    <a16:creationId xmlns:a16="http://schemas.microsoft.com/office/drawing/2014/main" id="{6D80F0B0-7D2E-427E-A8EE-F1A24FDE178F}"/>
                  </a:ext>
                </a:extLst>
              </p:cNvPr>
              <p:cNvSpPr/>
              <p:nvPr/>
            </p:nvSpPr>
            <p:spPr>
              <a:xfrm>
                <a:off x="3170424" y="5236541"/>
                <a:ext cx="386813" cy="516178"/>
              </a:xfrm>
              <a:custGeom>
                <a:avLst/>
                <a:gdLst>
                  <a:gd name="connsiteX0" fmla="*/ 0 w 386813"/>
                  <a:gd name="connsiteY0" fmla="*/ 0 h 516178"/>
                  <a:gd name="connsiteX1" fmla="*/ 206856 w 386813"/>
                  <a:gd name="connsiteY1" fmla="*/ 0 h 516178"/>
                  <a:gd name="connsiteX2" fmla="*/ 284346 w 386813"/>
                  <a:gd name="connsiteY2" fmla="*/ 11528 h 516178"/>
                  <a:gd name="connsiteX3" fmla="*/ 334299 w 386813"/>
                  <a:gd name="connsiteY3" fmla="*/ 41627 h 516178"/>
                  <a:gd name="connsiteX4" fmla="*/ 361197 w 386813"/>
                  <a:gd name="connsiteY4" fmla="*/ 84535 h 516178"/>
                  <a:gd name="connsiteX5" fmla="*/ 369522 w 386813"/>
                  <a:gd name="connsiteY5" fmla="*/ 133207 h 516178"/>
                  <a:gd name="connsiteX6" fmla="*/ 362478 w 386813"/>
                  <a:gd name="connsiteY6" fmla="*/ 172913 h 516178"/>
                  <a:gd name="connsiteX7" fmla="*/ 341984 w 386813"/>
                  <a:gd name="connsiteY7" fmla="*/ 206215 h 516178"/>
                  <a:gd name="connsiteX8" fmla="*/ 309963 w 386813"/>
                  <a:gd name="connsiteY8" fmla="*/ 230551 h 516178"/>
                  <a:gd name="connsiteX9" fmla="*/ 268976 w 386813"/>
                  <a:gd name="connsiteY9" fmla="*/ 243359 h 516178"/>
                  <a:gd name="connsiteX10" fmla="*/ 270257 w 386813"/>
                  <a:gd name="connsiteY10" fmla="*/ 244640 h 516178"/>
                  <a:gd name="connsiteX11" fmla="*/ 293953 w 386813"/>
                  <a:gd name="connsiteY11" fmla="*/ 249123 h 516178"/>
                  <a:gd name="connsiteX12" fmla="*/ 333659 w 386813"/>
                  <a:gd name="connsiteY12" fmla="*/ 268336 h 516178"/>
                  <a:gd name="connsiteX13" fmla="*/ 370803 w 386813"/>
                  <a:gd name="connsiteY13" fmla="*/ 307401 h 516178"/>
                  <a:gd name="connsiteX14" fmla="*/ 386814 w 386813"/>
                  <a:gd name="connsiteY14" fmla="*/ 371443 h 516178"/>
                  <a:gd name="connsiteX15" fmla="*/ 374005 w 386813"/>
                  <a:gd name="connsiteY15" fmla="*/ 433564 h 516178"/>
                  <a:gd name="connsiteX16" fmla="*/ 337501 w 386813"/>
                  <a:gd name="connsiteY16" fmla="*/ 479034 h 516178"/>
                  <a:gd name="connsiteX17" fmla="*/ 280504 w 386813"/>
                  <a:gd name="connsiteY17" fmla="*/ 506572 h 516178"/>
                  <a:gd name="connsiteX18" fmla="*/ 206856 w 386813"/>
                  <a:gd name="connsiteY18" fmla="*/ 516178 h 516178"/>
                  <a:gd name="connsiteX19" fmla="*/ 0 w 386813"/>
                  <a:gd name="connsiteY19" fmla="*/ 516178 h 516178"/>
                  <a:gd name="connsiteX20" fmla="*/ 0 w 386813"/>
                  <a:gd name="connsiteY20" fmla="*/ 0 h 516178"/>
                  <a:gd name="connsiteX21" fmla="*/ 206215 w 386813"/>
                  <a:gd name="connsiteY21" fmla="*/ 234394 h 516178"/>
                  <a:gd name="connsiteX22" fmla="*/ 304840 w 386813"/>
                  <a:gd name="connsiteY22" fmla="*/ 204934 h 516178"/>
                  <a:gd name="connsiteX23" fmla="*/ 337501 w 386813"/>
                  <a:gd name="connsiteY23" fmla="*/ 128084 h 516178"/>
                  <a:gd name="connsiteX24" fmla="*/ 326614 w 386813"/>
                  <a:gd name="connsiteY24" fmla="*/ 80693 h 516178"/>
                  <a:gd name="connsiteX25" fmla="*/ 297795 w 386813"/>
                  <a:gd name="connsiteY25" fmla="*/ 49312 h 516178"/>
                  <a:gd name="connsiteX26" fmla="*/ 256168 w 386813"/>
                  <a:gd name="connsiteY26" fmla="*/ 32021 h 516178"/>
                  <a:gd name="connsiteX27" fmla="*/ 206856 w 386813"/>
                  <a:gd name="connsiteY27" fmla="*/ 26898 h 516178"/>
                  <a:gd name="connsiteX28" fmla="*/ 32021 w 386813"/>
                  <a:gd name="connsiteY28" fmla="*/ 26898 h 516178"/>
                  <a:gd name="connsiteX29" fmla="*/ 32021 w 386813"/>
                  <a:gd name="connsiteY29" fmla="*/ 233753 h 516178"/>
                  <a:gd name="connsiteX30" fmla="*/ 206215 w 386813"/>
                  <a:gd name="connsiteY30" fmla="*/ 233753 h 516178"/>
                  <a:gd name="connsiteX31" fmla="*/ 206215 w 386813"/>
                  <a:gd name="connsiteY31" fmla="*/ 488640 h 516178"/>
                  <a:gd name="connsiteX32" fmla="*/ 315087 w 386813"/>
                  <a:gd name="connsiteY32" fmla="*/ 459181 h 516178"/>
                  <a:gd name="connsiteX33" fmla="*/ 354793 w 386813"/>
                  <a:gd name="connsiteY33" fmla="*/ 371443 h 516178"/>
                  <a:gd name="connsiteX34" fmla="*/ 341344 w 386813"/>
                  <a:gd name="connsiteY34" fmla="*/ 317008 h 516178"/>
                  <a:gd name="connsiteX35" fmla="*/ 306121 w 386813"/>
                  <a:gd name="connsiteY35" fmla="*/ 283065 h 516178"/>
                  <a:gd name="connsiteX36" fmla="*/ 258089 w 386813"/>
                  <a:gd name="connsiteY36" fmla="*/ 265774 h 516178"/>
                  <a:gd name="connsiteX37" fmla="*/ 206215 w 386813"/>
                  <a:gd name="connsiteY37" fmla="*/ 261291 h 516178"/>
                  <a:gd name="connsiteX38" fmla="*/ 31381 w 386813"/>
                  <a:gd name="connsiteY38" fmla="*/ 261291 h 516178"/>
                  <a:gd name="connsiteX39" fmla="*/ 31381 w 386813"/>
                  <a:gd name="connsiteY39" fmla="*/ 488640 h 516178"/>
                  <a:gd name="connsiteX40" fmla="*/ 206215 w 386813"/>
                  <a:gd name="connsiteY40" fmla="*/ 488640 h 516178"/>
                  <a:gd name="connsiteX41" fmla="*/ 206215 w 386813"/>
                  <a:gd name="connsiteY41" fmla="*/ 488640 h 51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386813" h="516178">
                    <a:moveTo>
                      <a:pt x="0" y="0"/>
                    </a:moveTo>
                    <a:lnTo>
                      <a:pt x="206856" y="0"/>
                    </a:lnTo>
                    <a:cubicBezTo>
                      <a:pt x="237596" y="0"/>
                      <a:pt x="263213" y="3843"/>
                      <a:pt x="284346" y="11528"/>
                    </a:cubicBezTo>
                    <a:cubicBezTo>
                      <a:pt x="304840" y="19213"/>
                      <a:pt x="321491" y="29459"/>
                      <a:pt x="334299" y="41627"/>
                    </a:cubicBezTo>
                    <a:cubicBezTo>
                      <a:pt x="347108" y="54436"/>
                      <a:pt x="356074" y="68525"/>
                      <a:pt x="361197" y="84535"/>
                    </a:cubicBezTo>
                    <a:cubicBezTo>
                      <a:pt x="366961" y="100546"/>
                      <a:pt x="369522" y="117197"/>
                      <a:pt x="369522" y="133207"/>
                    </a:cubicBezTo>
                    <a:cubicBezTo>
                      <a:pt x="369522" y="147296"/>
                      <a:pt x="366961" y="160745"/>
                      <a:pt x="362478" y="172913"/>
                    </a:cubicBezTo>
                    <a:cubicBezTo>
                      <a:pt x="357354" y="185722"/>
                      <a:pt x="350950" y="196609"/>
                      <a:pt x="341984" y="206215"/>
                    </a:cubicBezTo>
                    <a:cubicBezTo>
                      <a:pt x="333018" y="215821"/>
                      <a:pt x="322131" y="224147"/>
                      <a:pt x="309963" y="230551"/>
                    </a:cubicBezTo>
                    <a:cubicBezTo>
                      <a:pt x="297795" y="236955"/>
                      <a:pt x="284346" y="241438"/>
                      <a:pt x="268976" y="243359"/>
                    </a:cubicBezTo>
                    <a:lnTo>
                      <a:pt x="270257" y="244640"/>
                    </a:lnTo>
                    <a:cubicBezTo>
                      <a:pt x="273459" y="244000"/>
                      <a:pt x="281785" y="245921"/>
                      <a:pt x="293953" y="249123"/>
                    </a:cubicBezTo>
                    <a:cubicBezTo>
                      <a:pt x="306761" y="252325"/>
                      <a:pt x="319570" y="258729"/>
                      <a:pt x="333659" y="268336"/>
                    </a:cubicBezTo>
                    <a:cubicBezTo>
                      <a:pt x="347108" y="277942"/>
                      <a:pt x="359916" y="290750"/>
                      <a:pt x="370803" y="307401"/>
                    </a:cubicBezTo>
                    <a:cubicBezTo>
                      <a:pt x="381690" y="324052"/>
                      <a:pt x="386814" y="345186"/>
                      <a:pt x="386814" y="371443"/>
                    </a:cubicBezTo>
                    <a:cubicBezTo>
                      <a:pt x="386814" y="395139"/>
                      <a:pt x="382331" y="415632"/>
                      <a:pt x="374005" y="433564"/>
                    </a:cubicBezTo>
                    <a:cubicBezTo>
                      <a:pt x="365039" y="451496"/>
                      <a:pt x="352871" y="466225"/>
                      <a:pt x="337501" y="479034"/>
                    </a:cubicBezTo>
                    <a:cubicBezTo>
                      <a:pt x="322131" y="491842"/>
                      <a:pt x="302919" y="500808"/>
                      <a:pt x="280504" y="506572"/>
                    </a:cubicBezTo>
                    <a:cubicBezTo>
                      <a:pt x="258089" y="512976"/>
                      <a:pt x="233753" y="516178"/>
                      <a:pt x="206856" y="516178"/>
                    </a:cubicBezTo>
                    <a:lnTo>
                      <a:pt x="0" y="516178"/>
                    </a:lnTo>
                    <a:lnTo>
                      <a:pt x="0" y="0"/>
                    </a:lnTo>
                    <a:close/>
                    <a:moveTo>
                      <a:pt x="206215" y="234394"/>
                    </a:moveTo>
                    <a:cubicBezTo>
                      <a:pt x="250404" y="234394"/>
                      <a:pt x="283066" y="224787"/>
                      <a:pt x="304840" y="204934"/>
                    </a:cubicBezTo>
                    <a:cubicBezTo>
                      <a:pt x="326614" y="185081"/>
                      <a:pt x="337501" y="159464"/>
                      <a:pt x="337501" y="128084"/>
                    </a:cubicBezTo>
                    <a:cubicBezTo>
                      <a:pt x="337501" y="109512"/>
                      <a:pt x="333659" y="93501"/>
                      <a:pt x="326614" y="80693"/>
                    </a:cubicBezTo>
                    <a:cubicBezTo>
                      <a:pt x="319570" y="67884"/>
                      <a:pt x="309963" y="57638"/>
                      <a:pt x="297795" y="49312"/>
                    </a:cubicBezTo>
                    <a:cubicBezTo>
                      <a:pt x="285627" y="41627"/>
                      <a:pt x="272179" y="35863"/>
                      <a:pt x="256168" y="32021"/>
                    </a:cubicBezTo>
                    <a:cubicBezTo>
                      <a:pt x="240798" y="28819"/>
                      <a:pt x="224147" y="26898"/>
                      <a:pt x="206856" y="26898"/>
                    </a:cubicBezTo>
                    <a:lnTo>
                      <a:pt x="32021" y="26898"/>
                    </a:lnTo>
                    <a:lnTo>
                      <a:pt x="32021" y="233753"/>
                    </a:lnTo>
                    <a:lnTo>
                      <a:pt x="206215" y="233753"/>
                    </a:lnTo>
                    <a:close/>
                    <a:moveTo>
                      <a:pt x="206215" y="488640"/>
                    </a:moveTo>
                    <a:cubicBezTo>
                      <a:pt x="252325" y="488640"/>
                      <a:pt x="288829" y="479034"/>
                      <a:pt x="315087" y="459181"/>
                    </a:cubicBezTo>
                    <a:cubicBezTo>
                      <a:pt x="341344" y="439328"/>
                      <a:pt x="354793" y="410509"/>
                      <a:pt x="354793" y="371443"/>
                    </a:cubicBezTo>
                    <a:cubicBezTo>
                      <a:pt x="354793" y="349029"/>
                      <a:pt x="350310" y="331097"/>
                      <a:pt x="341344" y="317008"/>
                    </a:cubicBezTo>
                    <a:cubicBezTo>
                      <a:pt x="332378" y="302918"/>
                      <a:pt x="320210" y="291391"/>
                      <a:pt x="306121" y="283065"/>
                    </a:cubicBezTo>
                    <a:cubicBezTo>
                      <a:pt x="292032" y="274740"/>
                      <a:pt x="276021" y="268976"/>
                      <a:pt x="258089" y="265774"/>
                    </a:cubicBezTo>
                    <a:cubicBezTo>
                      <a:pt x="240158" y="262572"/>
                      <a:pt x="223507" y="261291"/>
                      <a:pt x="206215" y="261291"/>
                    </a:cubicBezTo>
                    <a:lnTo>
                      <a:pt x="31381" y="261291"/>
                    </a:lnTo>
                    <a:lnTo>
                      <a:pt x="31381" y="488640"/>
                    </a:lnTo>
                    <a:lnTo>
                      <a:pt x="206215" y="488640"/>
                    </a:lnTo>
                    <a:lnTo>
                      <a:pt x="206215" y="488640"/>
                    </a:lnTo>
                    <a:close/>
                  </a:path>
                </a:pathLst>
              </a:custGeom>
              <a:grpFill/>
              <a:ln w="7373" cap="flat">
                <a:solidFill>
                  <a:schemeClr val="bg2"/>
                </a:solidFill>
                <a:prstDash val="solid"/>
                <a:miter/>
              </a:ln>
            </p:spPr>
            <p:txBody>
              <a:bodyPr rtlCol="0" anchor="ctr"/>
              <a:lstStyle/>
              <a:p>
                <a:endParaRPr lang="en-US" sz="1800"/>
              </a:p>
            </p:txBody>
          </p:sp>
          <p:sp>
            <p:nvSpPr>
              <p:cNvPr id="19" name="Freeform: Shape 18">
                <a:extLst>
                  <a:ext uri="{FF2B5EF4-FFF2-40B4-BE49-F238E27FC236}">
                    <a16:creationId xmlns:a16="http://schemas.microsoft.com/office/drawing/2014/main" id="{4C8656D2-0BCD-4D9E-8F00-7780B7131796}"/>
                  </a:ext>
                </a:extLst>
              </p:cNvPr>
              <p:cNvSpPr/>
              <p:nvPr/>
            </p:nvSpPr>
            <p:spPr>
              <a:xfrm>
                <a:off x="2378209" y="5233339"/>
                <a:ext cx="455979" cy="522582"/>
              </a:xfrm>
              <a:custGeom>
                <a:avLst/>
                <a:gdLst>
                  <a:gd name="connsiteX0" fmla="*/ 258089 w 455979"/>
                  <a:gd name="connsiteY0" fmla="*/ 522582 h 522582"/>
                  <a:gd name="connsiteX1" fmla="*/ 210058 w 455979"/>
                  <a:gd name="connsiteY1" fmla="*/ 522582 h 522582"/>
                  <a:gd name="connsiteX2" fmla="*/ 0 w 455979"/>
                  <a:gd name="connsiteY2" fmla="*/ 0 h 522582"/>
                  <a:gd name="connsiteX3" fmla="*/ 44829 w 455979"/>
                  <a:gd name="connsiteY3" fmla="*/ 0 h 522582"/>
                  <a:gd name="connsiteX4" fmla="*/ 233753 w 455979"/>
                  <a:gd name="connsiteY4" fmla="*/ 478393 h 522582"/>
                  <a:gd name="connsiteX5" fmla="*/ 235675 w 455979"/>
                  <a:gd name="connsiteY5" fmla="*/ 478393 h 522582"/>
                  <a:gd name="connsiteX6" fmla="*/ 413071 w 455979"/>
                  <a:gd name="connsiteY6" fmla="*/ 0 h 522582"/>
                  <a:gd name="connsiteX7" fmla="*/ 455979 w 455979"/>
                  <a:gd name="connsiteY7" fmla="*/ 0 h 522582"/>
                  <a:gd name="connsiteX8" fmla="*/ 258089 w 455979"/>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979" h="522582">
                    <a:moveTo>
                      <a:pt x="258089" y="522582"/>
                    </a:moveTo>
                    <a:lnTo>
                      <a:pt x="210058" y="522582"/>
                    </a:lnTo>
                    <a:lnTo>
                      <a:pt x="0" y="0"/>
                    </a:lnTo>
                    <a:lnTo>
                      <a:pt x="44829" y="0"/>
                    </a:lnTo>
                    <a:lnTo>
                      <a:pt x="233753" y="478393"/>
                    </a:lnTo>
                    <a:lnTo>
                      <a:pt x="235675" y="478393"/>
                    </a:lnTo>
                    <a:lnTo>
                      <a:pt x="413071" y="0"/>
                    </a:lnTo>
                    <a:lnTo>
                      <a:pt x="455979" y="0"/>
                    </a:lnTo>
                    <a:lnTo>
                      <a:pt x="258089" y="522582"/>
                    </a:lnTo>
                    <a:close/>
                  </a:path>
                </a:pathLst>
              </a:custGeom>
              <a:grpFill/>
              <a:ln w="6384" cap="flat">
                <a:solidFill>
                  <a:schemeClr val="bg2"/>
                </a:solidFill>
                <a:prstDash val="solid"/>
                <a:miter/>
              </a:ln>
            </p:spPr>
            <p:txBody>
              <a:bodyPr rtlCol="0" anchor="ctr"/>
              <a:lstStyle/>
              <a:p>
                <a:endParaRPr lang="en-US" sz="1800"/>
              </a:p>
            </p:txBody>
          </p:sp>
          <p:sp>
            <p:nvSpPr>
              <p:cNvPr id="20" name="Freeform: Shape 19">
                <a:extLst>
                  <a:ext uri="{FF2B5EF4-FFF2-40B4-BE49-F238E27FC236}">
                    <a16:creationId xmlns:a16="http://schemas.microsoft.com/office/drawing/2014/main" id="{C5135115-035E-4731-A0DD-DB53C55C4BEB}"/>
                  </a:ext>
                </a:extLst>
              </p:cNvPr>
              <p:cNvSpPr/>
              <p:nvPr/>
            </p:nvSpPr>
            <p:spPr>
              <a:xfrm>
                <a:off x="2693936" y="5233339"/>
                <a:ext cx="455338" cy="522582"/>
              </a:xfrm>
              <a:custGeom>
                <a:avLst/>
                <a:gdLst>
                  <a:gd name="connsiteX0" fmla="*/ 455339 w 455338"/>
                  <a:gd name="connsiteY0" fmla="*/ 522582 h 522582"/>
                  <a:gd name="connsiteX1" fmla="*/ 412430 w 455338"/>
                  <a:gd name="connsiteY1" fmla="*/ 522582 h 522582"/>
                  <a:gd name="connsiteX2" fmla="*/ 235675 w 455338"/>
                  <a:gd name="connsiteY2" fmla="*/ 44829 h 522582"/>
                  <a:gd name="connsiteX3" fmla="*/ 233753 w 455338"/>
                  <a:gd name="connsiteY3" fmla="*/ 44829 h 522582"/>
                  <a:gd name="connsiteX4" fmla="*/ 44829 w 455338"/>
                  <a:gd name="connsiteY4" fmla="*/ 522582 h 522582"/>
                  <a:gd name="connsiteX5" fmla="*/ 0 w 455338"/>
                  <a:gd name="connsiteY5" fmla="*/ 522582 h 522582"/>
                  <a:gd name="connsiteX6" fmla="*/ 210698 w 455338"/>
                  <a:gd name="connsiteY6" fmla="*/ 0 h 522582"/>
                  <a:gd name="connsiteX7" fmla="*/ 258730 w 455338"/>
                  <a:gd name="connsiteY7" fmla="*/ 0 h 522582"/>
                  <a:gd name="connsiteX8" fmla="*/ 455339 w 455338"/>
                  <a:gd name="connsiteY8" fmla="*/ 522582 h 52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5338" h="522582">
                    <a:moveTo>
                      <a:pt x="455339" y="522582"/>
                    </a:moveTo>
                    <a:lnTo>
                      <a:pt x="412430" y="522582"/>
                    </a:lnTo>
                    <a:lnTo>
                      <a:pt x="235675" y="44829"/>
                    </a:lnTo>
                    <a:lnTo>
                      <a:pt x="233753" y="44829"/>
                    </a:lnTo>
                    <a:lnTo>
                      <a:pt x="44829" y="522582"/>
                    </a:lnTo>
                    <a:lnTo>
                      <a:pt x="0" y="522582"/>
                    </a:lnTo>
                    <a:lnTo>
                      <a:pt x="210698" y="0"/>
                    </a:lnTo>
                    <a:lnTo>
                      <a:pt x="258730" y="0"/>
                    </a:lnTo>
                    <a:lnTo>
                      <a:pt x="455339" y="522582"/>
                    </a:lnTo>
                    <a:close/>
                  </a:path>
                </a:pathLst>
              </a:custGeom>
              <a:grpFill/>
              <a:ln w="6384" cap="flat">
                <a:solidFill>
                  <a:schemeClr val="bg2"/>
                </a:solidFill>
                <a:prstDash val="solid"/>
                <a:miter/>
              </a:ln>
            </p:spPr>
            <p:txBody>
              <a:bodyPr rtlCol="0" anchor="ctr"/>
              <a:lstStyle/>
              <a:p>
                <a:endParaRPr lang="en-US" sz="1800"/>
              </a:p>
            </p:txBody>
          </p:sp>
          <p:sp>
            <p:nvSpPr>
              <p:cNvPr id="21" name="Freeform: Shape 20">
                <a:extLst>
                  <a:ext uri="{FF2B5EF4-FFF2-40B4-BE49-F238E27FC236}">
                    <a16:creationId xmlns:a16="http://schemas.microsoft.com/office/drawing/2014/main" id="{D31CED2B-ADE8-4C17-A013-0B7D47F71F36}"/>
                  </a:ext>
                </a:extLst>
              </p:cNvPr>
              <p:cNvSpPr/>
              <p:nvPr userDrawn="1"/>
            </p:nvSpPr>
            <p:spPr>
              <a:xfrm>
                <a:off x="2877096" y="5532415"/>
                <a:ext cx="109511" cy="96703"/>
              </a:xfrm>
              <a:custGeom>
                <a:avLst/>
                <a:gdLst>
                  <a:gd name="connsiteX0" fmla="*/ 0 w 109511"/>
                  <a:gd name="connsiteY0" fmla="*/ 0 h 96703"/>
                  <a:gd name="connsiteX1" fmla="*/ 109512 w 109511"/>
                  <a:gd name="connsiteY1" fmla="*/ 48031 h 96703"/>
                  <a:gd name="connsiteX2" fmla="*/ 0 w 109511"/>
                  <a:gd name="connsiteY2" fmla="*/ 96703 h 96703"/>
                  <a:gd name="connsiteX3" fmla="*/ 0 w 109511"/>
                  <a:gd name="connsiteY3" fmla="*/ 0 h 96703"/>
                </a:gdLst>
                <a:ahLst/>
                <a:cxnLst>
                  <a:cxn ang="0">
                    <a:pos x="connsiteX0" y="connsiteY0"/>
                  </a:cxn>
                  <a:cxn ang="0">
                    <a:pos x="connsiteX1" y="connsiteY1"/>
                  </a:cxn>
                  <a:cxn ang="0">
                    <a:pos x="connsiteX2" y="connsiteY2"/>
                  </a:cxn>
                  <a:cxn ang="0">
                    <a:pos x="connsiteX3" y="connsiteY3"/>
                  </a:cxn>
                </a:cxnLst>
                <a:rect l="l" t="t" r="r" b="b"/>
                <a:pathLst>
                  <a:path w="109511" h="96703">
                    <a:moveTo>
                      <a:pt x="0" y="0"/>
                    </a:moveTo>
                    <a:lnTo>
                      <a:pt x="109512" y="48031"/>
                    </a:lnTo>
                    <a:lnTo>
                      <a:pt x="0" y="96703"/>
                    </a:lnTo>
                    <a:cubicBezTo>
                      <a:pt x="0" y="96703"/>
                      <a:pt x="0" y="640"/>
                      <a:pt x="0" y="0"/>
                    </a:cubicBezTo>
                  </a:path>
                </a:pathLst>
              </a:custGeom>
              <a:solidFill>
                <a:schemeClr val="accent2"/>
              </a:solidFill>
              <a:ln w="6384" cap="flat">
                <a:noFill/>
                <a:prstDash val="solid"/>
                <a:miter/>
              </a:ln>
            </p:spPr>
            <p:txBody>
              <a:bodyPr rtlCol="0" anchor="ctr"/>
              <a:lstStyle/>
              <a:p>
                <a:endParaRPr lang="en-US" sz="1800"/>
              </a:p>
            </p:txBody>
          </p:sp>
        </p:grpSp>
      </p:grpSp>
    </p:spTree>
    <p:extLst>
      <p:ext uri="{BB962C8B-B14F-4D97-AF65-F5344CB8AC3E}">
        <p14:creationId xmlns:p14="http://schemas.microsoft.com/office/powerpoint/2010/main" val="2461957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022197-EA75-7C43-A891-3E34D66C450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D250571-AFBE-7C4C-A2F3-761335BCEF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1F708-0D8A-FE4D-BFDD-990819C4585E}"/>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5" name="Footer Placeholder 4">
            <a:extLst>
              <a:ext uri="{FF2B5EF4-FFF2-40B4-BE49-F238E27FC236}">
                <a16:creationId xmlns:a16="http://schemas.microsoft.com/office/drawing/2014/main" id="{24B4C672-9FA9-2E46-9721-1933E1CCB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402321-B7DD-9241-AF4F-0B56185C126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13373193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8B03B8-98E1-614D-A4FA-00124125D72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5EBB9A7-18E9-3E43-AB98-22C0813C1D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FB5814-1FE6-CF4A-88E9-202CBDA7E7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56D911-5035-494E-ACBA-385D31FE256B}"/>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6" name="Footer Placeholder 5">
            <a:extLst>
              <a:ext uri="{FF2B5EF4-FFF2-40B4-BE49-F238E27FC236}">
                <a16:creationId xmlns:a16="http://schemas.microsoft.com/office/drawing/2014/main" id="{CBA76857-4EB6-C54D-B723-BE35A29CD9B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60BF94-92A5-8349-A6BF-78D65C34F28D}"/>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9195020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BE5AA4-CE49-4346-B1E9-39366FBDC3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C46BEF7-AD6B-9145-A11A-DFBBA018C29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E12D76D-7244-174D-B330-4751D3A3B6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170D02-414E-FC4F-98F7-663BA18AE04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C3C5D75-B033-D84B-BDC2-E1DE69A766F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0BB9DDE-0844-7B40-960B-0B593FEBCA96}"/>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8" name="Footer Placeholder 7">
            <a:extLst>
              <a:ext uri="{FF2B5EF4-FFF2-40B4-BE49-F238E27FC236}">
                <a16:creationId xmlns:a16="http://schemas.microsoft.com/office/drawing/2014/main" id="{47942282-7BD7-E54A-9094-D59C8B38701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846ED25-DC8B-A84C-B611-ED7DFCFABA15}"/>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84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BC187C-E429-CD49-B58A-CB8E090FA5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3FF36D0-BFE4-9949-9E89-09906B4F57E8}"/>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4" name="Footer Placeholder 3">
            <a:extLst>
              <a:ext uri="{FF2B5EF4-FFF2-40B4-BE49-F238E27FC236}">
                <a16:creationId xmlns:a16="http://schemas.microsoft.com/office/drawing/2014/main" id="{E0EC319F-F805-6E4E-8D3C-3F4676E168D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B1641F0-9B6D-E94F-A979-91F56A4C5DBB}"/>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4103201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FEA5EC-AF0C-494D-AE60-629E819860F2}"/>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3" name="Footer Placeholder 2">
            <a:extLst>
              <a:ext uri="{FF2B5EF4-FFF2-40B4-BE49-F238E27FC236}">
                <a16:creationId xmlns:a16="http://schemas.microsoft.com/office/drawing/2014/main" id="{E566BDBD-DB55-CD48-A260-77AF4981A32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5E6D73C-B8F4-FA40-B1C2-BCC55C1885F7}"/>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804759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CCAF58-FC7B-1541-98FB-DF0ECECA101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5761D9D-6B49-3343-B0DC-1826A0A83E2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BE1A1FB-75E3-BE44-B4F1-61F798CDC8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B8AD33D-B14A-1E4D-8C2E-9CB77045514F}"/>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6" name="Footer Placeholder 5">
            <a:extLst>
              <a:ext uri="{FF2B5EF4-FFF2-40B4-BE49-F238E27FC236}">
                <a16:creationId xmlns:a16="http://schemas.microsoft.com/office/drawing/2014/main" id="{D8653C3C-948F-704A-ADCA-862364F5D3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BC301E1-4B2C-5848-8BB6-DCA07C948D3A}"/>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3102217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ECA18-21A7-4F4F-AE92-7693302AEE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799FB2-811D-BB4E-A3BD-0A54421CD4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EB802F-649D-D04C-AA36-1801F2E482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CC28A1-74D0-0148-90F9-DC233F310DFE}"/>
              </a:ext>
            </a:extLst>
          </p:cNvPr>
          <p:cNvSpPr>
            <a:spLocks noGrp="1"/>
          </p:cNvSpPr>
          <p:nvPr>
            <p:ph type="dt" sz="half" idx="10"/>
          </p:nvPr>
        </p:nvSpPr>
        <p:spPr/>
        <p:txBody>
          <a:bodyPr/>
          <a:lstStyle/>
          <a:p>
            <a:fld id="{EF675F10-90BA-9A4B-97C5-0F6D45F15F43}" type="datetimeFigureOut">
              <a:rPr lang="en-US" smtClean="0"/>
              <a:t>1/27/2025</a:t>
            </a:fld>
            <a:endParaRPr lang="en-US"/>
          </a:p>
        </p:txBody>
      </p:sp>
      <p:sp>
        <p:nvSpPr>
          <p:cNvPr id="6" name="Footer Placeholder 5">
            <a:extLst>
              <a:ext uri="{FF2B5EF4-FFF2-40B4-BE49-F238E27FC236}">
                <a16:creationId xmlns:a16="http://schemas.microsoft.com/office/drawing/2014/main" id="{4EAEFBCA-2FC4-9C46-BCA4-0B00D3E0A4C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78FBC0A-8886-A044-9D2E-E44EE7E3FF2E}"/>
              </a:ext>
            </a:extLst>
          </p:cNvPr>
          <p:cNvSpPr>
            <a:spLocks noGrp="1"/>
          </p:cNvSpPr>
          <p:nvPr>
            <p:ph type="sldNum" sz="quarter" idx="12"/>
          </p:nvPr>
        </p:nvSpPr>
        <p:spPr/>
        <p:txBody>
          <a:bodyPr/>
          <a:lstStyle/>
          <a:p>
            <a:fld id="{7D33CAC0-E093-5148-AE6B-19334CEADB6C}" type="slidenum">
              <a:rPr lang="en-US" smtClean="0"/>
              <a:t>‹#›</a:t>
            </a:fld>
            <a:endParaRPr lang="en-US"/>
          </a:p>
        </p:txBody>
      </p:sp>
    </p:spTree>
    <p:extLst>
      <p:ext uri="{BB962C8B-B14F-4D97-AF65-F5344CB8AC3E}">
        <p14:creationId xmlns:p14="http://schemas.microsoft.com/office/powerpoint/2010/main" val="25419012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3807-8083-E946-9568-F5DA5E3764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CF21B6F-4AE4-CC48-AE78-093FC5E5D40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92C3D-56C5-B443-9039-55850F122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675F10-90BA-9A4B-97C5-0F6D45F15F43}" type="datetimeFigureOut">
              <a:rPr lang="en-US" smtClean="0"/>
              <a:t>1/27/2025</a:t>
            </a:fld>
            <a:endParaRPr lang="en-US"/>
          </a:p>
        </p:txBody>
      </p:sp>
      <p:sp>
        <p:nvSpPr>
          <p:cNvPr id="5" name="Footer Placeholder 4">
            <a:extLst>
              <a:ext uri="{FF2B5EF4-FFF2-40B4-BE49-F238E27FC236}">
                <a16:creationId xmlns:a16="http://schemas.microsoft.com/office/drawing/2014/main" id="{79EBB4FE-21FC-9249-87CF-23D44CEF62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8B5D03-AC5A-6F4D-91F4-FD920EF7E4C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33CAC0-E093-5148-AE6B-19334CEADB6C}" type="slidenum">
              <a:rPr lang="en-US" smtClean="0"/>
              <a:t>‹#›</a:t>
            </a:fld>
            <a:endParaRPr lang="en-US"/>
          </a:p>
        </p:txBody>
      </p:sp>
    </p:spTree>
    <p:extLst>
      <p:ext uri="{BB962C8B-B14F-4D97-AF65-F5344CB8AC3E}">
        <p14:creationId xmlns:p14="http://schemas.microsoft.com/office/powerpoint/2010/main" val="1260748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0519F5-F3A9-DCE7-3843-F63E6739855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0F9501A-F54C-A259-08C9-5C9D83A56C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9364900-0AE0-F02F-C0C3-A4A9973996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C3853C-0ABA-4CA4-8950-F4B459562918}" type="datetimeFigureOut">
              <a:rPr lang="en-US" smtClean="0"/>
              <a:t>1/27/2025</a:t>
            </a:fld>
            <a:endParaRPr lang="en-US"/>
          </a:p>
        </p:txBody>
      </p:sp>
      <p:sp>
        <p:nvSpPr>
          <p:cNvPr id="5" name="Footer Placeholder 4">
            <a:extLst>
              <a:ext uri="{FF2B5EF4-FFF2-40B4-BE49-F238E27FC236}">
                <a16:creationId xmlns:a16="http://schemas.microsoft.com/office/drawing/2014/main" id="{FF95A6C1-47FE-9051-D236-C0601343D6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4077296-C15E-8B81-1621-7BCE226A46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D51D08-DDE8-452F-A6DB-13AECC51B20F}" type="slidenum">
              <a:rPr lang="en-US" smtClean="0"/>
              <a:t>‹#›</a:t>
            </a:fld>
            <a:endParaRPr lang="en-US"/>
          </a:p>
        </p:txBody>
      </p:sp>
    </p:spTree>
    <p:extLst>
      <p:ext uri="{BB962C8B-B14F-4D97-AF65-F5344CB8AC3E}">
        <p14:creationId xmlns:p14="http://schemas.microsoft.com/office/powerpoint/2010/main" val="2035688773"/>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3.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atsc.org/nextgen-tv/deployments/" TargetMode="Externa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0.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hyperlink" Target="https://thevab.com/insight/connected-device-usage?utm_source=what-is-nextgen-tv&amp;utm_medium=vab-insights&amp;utm_campaign=" TargetMode="External"/><Relationship Id="rId18" Type="http://schemas.openxmlformats.org/officeDocument/2006/relationships/image" Target="../media/image41.png"/><Relationship Id="rId3" Type="http://schemas.openxmlformats.org/officeDocument/2006/relationships/image" Target="../media/image9.png"/><Relationship Id="rId7" Type="http://schemas.openxmlformats.org/officeDocument/2006/relationships/hyperlink" Target="https://thevab.com/insight/unlocking-brand-growth-audience-based-buying?utm_source=what-is-nextgen-tv&amp;utm_medium=vab-insights&amp;utm_campaign=" TargetMode="External"/><Relationship Id="rId12" Type="http://schemas.openxmlformats.org/officeDocument/2006/relationships/image" Target="../media/image38.png"/><Relationship Id="rId17" Type="http://schemas.openxmlformats.org/officeDocument/2006/relationships/hyperlink" Target="https://thevab.com/insight/best-in-show?utm_source=what-is-nextgen-tv&amp;utm_medium=vab-insights&amp;utm_campaign=" TargetMode="External"/><Relationship Id="rId2" Type="http://schemas.openxmlformats.org/officeDocument/2006/relationships/image" Target="../media/image33.png"/><Relationship Id="rId16" Type="http://schemas.openxmlformats.org/officeDocument/2006/relationships/image" Target="../media/image40.png"/><Relationship Id="rId20" Type="http://schemas.openxmlformats.org/officeDocument/2006/relationships/image" Target="../media/image42.png"/><Relationship Id="rId1" Type="http://schemas.openxmlformats.org/officeDocument/2006/relationships/slideLayout" Target="../slideLayouts/slideLayout7.xml"/><Relationship Id="rId6" Type="http://schemas.openxmlformats.org/officeDocument/2006/relationships/image" Target="../media/image35.jpeg"/><Relationship Id="rId11" Type="http://schemas.openxmlformats.org/officeDocument/2006/relationships/hyperlink" Target="https://thevab.com/insight/reaching-right-audiences?utm_source=what-is-nextgen-tv&amp;utm_medium=vab-insights&amp;utm_campaign=" TargetMode="External"/><Relationship Id="rId5" Type="http://schemas.openxmlformats.org/officeDocument/2006/relationships/image" Target="../media/image34.png"/><Relationship Id="rId15" Type="http://schemas.openxmlformats.org/officeDocument/2006/relationships/hyperlink" Target="https://thevab.com/vabs-question-week?utm_source=what-is-nextgen-tv&amp;utm_medium=vab-insights&amp;utm_campaign=" TargetMode="External"/><Relationship Id="rId10" Type="http://schemas.openxmlformats.org/officeDocument/2006/relationships/image" Target="../media/image37.png"/><Relationship Id="rId19" Type="http://schemas.openxmlformats.org/officeDocument/2006/relationships/hyperlink" Target="https://thevab.com/grab-n-go?utm_source=what-is-nextgen-tv&amp;utm_medium=vab-insights&amp;utm_campaign=" TargetMode="External"/><Relationship Id="rId4" Type="http://schemas.openxmlformats.org/officeDocument/2006/relationships/hyperlink" Target="https://thevab.com/insight/what-addressable-tv?utm_source=what-is-nextgen-tv&amp;utm_medium=vab-insights&amp;utm_campaign=" TargetMode="External"/><Relationship Id="rId9" Type="http://schemas.openxmlformats.org/officeDocument/2006/relationships/hyperlink" Target="https://thevab.com/insight/power-of-premium-video?utm_source=what-is-nextgen-tv&amp;utm_medium=vab-insights&amp;utm_campaign=" TargetMode="External"/><Relationship Id="rId1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svg"/><Relationship Id="rId3" Type="http://schemas.openxmlformats.org/officeDocument/2006/relationships/image" Target="../media/image9.png"/><Relationship Id="rId7" Type="http://schemas.openxmlformats.org/officeDocument/2006/relationships/image" Target="../media/image15.svg"/><Relationship Id="rId12"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19.svg"/><Relationship Id="rId5" Type="http://schemas.openxmlformats.org/officeDocument/2006/relationships/image" Target="../media/image13.svg"/><Relationship Id="rId15" Type="http://schemas.openxmlformats.org/officeDocument/2006/relationships/image" Target="../media/image2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svg"/><Relationship Id="rId1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lights connected to a city&#10;&#10;Description automatically generated">
            <a:extLst>
              <a:ext uri="{FF2B5EF4-FFF2-40B4-BE49-F238E27FC236}">
                <a16:creationId xmlns:a16="http://schemas.microsoft.com/office/drawing/2014/main" id="{48654669-70FA-2062-F6A0-06C0A5A10EE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095999" y="0"/>
            <a:ext cx="6096000" cy="6858000"/>
          </a:xfrm>
          <a:prstGeom prst="rect">
            <a:avLst/>
          </a:prstGeom>
        </p:spPr>
      </p:pic>
      <p:pic>
        <p:nvPicPr>
          <p:cNvPr id="12" name="Graphic 11">
            <a:extLst>
              <a:ext uri="{FF2B5EF4-FFF2-40B4-BE49-F238E27FC236}">
                <a16:creationId xmlns:a16="http://schemas.microsoft.com/office/drawing/2014/main" id="{4C3BDC65-8D60-4B6A-A6E4-F284D2B283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r="39630" b="36230"/>
          <a:stretch>
            <a:fillRect/>
          </a:stretch>
        </p:blipFill>
        <p:spPr>
          <a:xfrm>
            <a:off x="6095998" y="2672574"/>
            <a:ext cx="6096001" cy="4185426"/>
          </a:xfrm>
          <a:custGeom>
            <a:avLst/>
            <a:gdLst>
              <a:gd name="connsiteX0" fmla="*/ 0 w 7084331"/>
              <a:gd name="connsiteY0" fmla="*/ 0 h 4191122"/>
              <a:gd name="connsiteX1" fmla="*/ 7084331 w 7084331"/>
              <a:gd name="connsiteY1" fmla="*/ 0 h 4191122"/>
              <a:gd name="connsiteX2" fmla="*/ 7084331 w 7084331"/>
              <a:gd name="connsiteY2" fmla="*/ 4191122 h 4191122"/>
              <a:gd name="connsiteX3" fmla="*/ 0 w 7084331"/>
              <a:gd name="connsiteY3" fmla="*/ 4191122 h 4191122"/>
            </a:gdLst>
            <a:ahLst/>
            <a:cxnLst>
              <a:cxn ang="0">
                <a:pos x="connsiteX0" y="connsiteY0"/>
              </a:cxn>
              <a:cxn ang="0">
                <a:pos x="connsiteX1" y="connsiteY1"/>
              </a:cxn>
              <a:cxn ang="0">
                <a:pos x="connsiteX2" y="connsiteY2"/>
              </a:cxn>
              <a:cxn ang="0">
                <a:pos x="connsiteX3" y="connsiteY3"/>
              </a:cxn>
            </a:cxnLst>
            <a:rect l="l" t="t" r="r" b="b"/>
            <a:pathLst>
              <a:path w="7084331" h="4191122">
                <a:moveTo>
                  <a:pt x="0" y="0"/>
                </a:moveTo>
                <a:lnTo>
                  <a:pt x="7084331" y="0"/>
                </a:lnTo>
                <a:lnTo>
                  <a:pt x="7084331" y="4191122"/>
                </a:lnTo>
                <a:lnTo>
                  <a:pt x="0" y="4191122"/>
                </a:lnTo>
                <a:close/>
              </a:path>
            </a:pathLst>
          </a:custGeom>
        </p:spPr>
      </p:pic>
      <p:sp>
        <p:nvSpPr>
          <p:cNvPr id="5" name="Title 9">
            <a:extLst>
              <a:ext uri="{FF2B5EF4-FFF2-40B4-BE49-F238E27FC236}">
                <a16:creationId xmlns:a16="http://schemas.microsoft.com/office/drawing/2014/main" id="{21496FD2-DA86-382F-D051-F482BD4F7603}"/>
              </a:ext>
            </a:extLst>
          </p:cNvPr>
          <p:cNvSpPr txBox="1">
            <a:spLocks/>
          </p:cNvSpPr>
          <p:nvPr/>
        </p:nvSpPr>
        <p:spPr>
          <a:xfrm>
            <a:off x="0" y="3433243"/>
            <a:ext cx="6095999" cy="1715226"/>
          </a:xfrm>
          <a:prstGeom prst="rect">
            <a:avLst/>
          </a:prstGeom>
        </p:spPr>
        <p:txBody>
          <a:bodyPr vert="horz" lIns="91440" tIns="45720" rIns="91440" bIns="45720" rtlCol="0" anchor="t">
            <a:noAutofit/>
          </a:bodyPr>
          <a:lstStyle>
            <a:lvl1pPr algn="l" defTabSz="944056" rtl="0" eaLnBrk="1" latinLnBrk="0" hangingPunct="1">
              <a:lnSpc>
                <a:spcPct val="100000"/>
              </a:lnSpc>
              <a:spcBef>
                <a:spcPct val="0"/>
              </a:spcBef>
              <a:buNone/>
              <a:defRPr sz="3750" kern="1200">
                <a:solidFill>
                  <a:schemeClr val="bg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a:ea typeface="+mj-ea"/>
                <a:cs typeface="Helvetica"/>
              </a:rPr>
              <a:t>What Is…NextGen TV?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prstClr val="white"/>
                </a:solidFill>
                <a:effectLst/>
                <a:uLnTx/>
                <a:uFillTx/>
                <a:latin typeface="Helvetica"/>
                <a:ea typeface="+mj-ea"/>
                <a:cs typeface="Helvetica"/>
              </a:rPr>
              <a:t>Answers to </a:t>
            </a:r>
            <a:r>
              <a:rPr lang="en-US" sz="2600">
                <a:solidFill>
                  <a:prstClr val="white"/>
                </a:solidFill>
                <a:latin typeface="Helvetica"/>
                <a:cs typeface="Helvetica"/>
              </a:rPr>
              <a:t>three common questions on the latest </a:t>
            </a:r>
            <a:r>
              <a:rPr kumimoji="0" lang="en-US" sz="2600" b="0" i="0" u="none" strike="noStrike" kern="1200" cap="none" spc="0" normalizeH="0" baseline="0" noProof="0">
                <a:ln>
                  <a:noFill/>
                </a:ln>
                <a:solidFill>
                  <a:prstClr val="white"/>
                </a:solidFill>
                <a:effectLst/>
                <a:uLnTx/>
                <a:uFillTx/>
                <a:latin typeface="Helvetica"/>
                <a:ea typeface="+mj-ea"/>
                <a:cs typeface="Helvetica"/>
              </a:rPr>
              <a:t>technology in Broadcast TV</a:t>
            </a:r>
            <a:endParaRPr kumimoji="0" lang="en-US" sz="2600" b="0" i="0" u="none" strike="noStrike" kern="1200" cap="none" spc="0" normalizeH="0" baseline="0" noProof="0">
              <a:ln>
                <a:noFill/>
              </a:ln>
              <a:solidFill>
                <a:prstClr val="white"/>
              </a:solidFill>
              <a:effectLst/>
              <a:uLnTx/>
              <a:uFillTx/>
              <a:latin typeface="Calibri Light" panose="020F0302020204030204"/>
              <a:ea typeface="+mj-ea"/>
              <a:cs typeface="+mj-cs"/>
            </a:endParaRPr>
          </a:p>
        </p:txBody>
      </p:sp>
      <p:sp>
        <p:nvSpPr>
          <p:cNvPr id="10" name="Rectangle 9">
            <a:extLst>
              <a:ext uri="{FF2B5EF4-FFF2-40B4-BE49-F238E27FC236}">
                <a16:creationId xmlns:a16="http://schemas.microsoft.com/office/drawing/2014/main" id="{E4A8B999-25B1-8F09-8E5E-48782D08CEBF}"/>
              </a:ext>
            </a:extLst>
          </p:cNvPr>
          <p:cNvSpPr/>
          <p:nvPr/>
        </p:nvSpPr>
        <p:spPr>
          <a:xfrm>
            <a:off x="448273" y="5800725"/>
            <a:ext cx="2162175" cy="653416"/>
          </a:xfrm>
          <a:prstGeom prst="rect">
            <a:avLst/>
          </a:prstGeom>
          <a:solidFill>
            <a:srgbClr val="1B1464"/>
          </a:solidFill>
          <a:ln>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7C93FDAB-4B60-A210-8D3A-245C948A0E65}"/>
              </a:ext>
            </a:extLst>
          </p:cNvPr>
          <p:cNvPicPr>
            <a:picLocks noChangeAspect="1"/>
          </p:cNvPicPr>
          <p:nvPr/>
        </p:nvPicPr>
        <p:blipFill>
          <a:blip r:embed="rId6"/>
          <a:stretch>
            <a:fillRect/>
          </a:stretch>
        </p:blipFill>
        <p:spPr>
          <a:xfrm>
            <a:off x="531332" y="5696102"/>
            <a:ext cx="1996059" cy="857098"/>
          </a:xfrm>
          <a:prstGeom prst="rect">
            <a:avLst/>
          </a:prstGeom>
        </p:spPr>
      </p:pic>
      <p:grpSp>
        <p:nvGrpSpPr>
          <p:cNvPr id="7" name="Group 6">
            <a:extLst>
              <a:ext uri="{FF2B5EF4-FFF2-40B4-BE49-F238E27FC236}">
                <a16:creationId xmlns:a16="http://schemas.microsoft.com/office/drawing/2014/main" id="{BD3F90D8-EC4F-44E3-8868-8951815070FB}"/>
              </a:ext>
            </a:extLst>
          </p:cNvPr>
          <p:cNvGrpSpPr/>
          <p:nvPr/>
        </p:nvGrpSpPr>
        <p:grpSpPr>
          <a:xfrm>
            <a:off x="2360895" y="0"/>
            <a:ext cx="3735102" cy="2672574"/>
            <a:chOff x="-15240" y="-13657"/>
            <a:chExt cx="4721216" cy="2686231"/>
          </a:xfrm>
        </p:grpSpPr>
        <p:sp>
          <p:nvSpPr>
            <p:cNvPr id="8" name="Freeform: Shape 7">
              <a:extLst>
                <a:ext uri="{FF2B5EF4-FFF2-40B4-BE49-F238E27FC236}">
                  <a16:creationId xmlns:a16="http://schemas.microsoft.com/office/drawing/2014/main" id="{8BF951BE-118C-48F7-BE62-B39D2B4FC56A}"/>
                </a:ext>
              </a:extLst>
            </p:cNvPr>
            <p:cNvSpPr/>
            <p:nvPr userDrawn="1"/>
          </p:nvSpPr>
          <p:spPr>
            <a:xfrm>
              <a:off x="-15240" y="-13657"/>
              <a:ext cx="4721216" cy="2686231"/>
            </a:xfrm>
            <a:custGeom>
              <a:avLst/>
              <a:gdLst>
                <a:gd name="connsiteX0" fmla="*/ 0 w 4721216"/>
                <a:gd name="connsiteY0" fmla="*/ 0 h 2686231"/>
                <a:gd name="connsiteX1" fmla="*/ 4721216 w 4721216"/>
                <a:gd name="connsiteY1" fmla="*/ 0 h 2686231"/>
                <a:gd name="connsiteX2" fmla="*/ 4721216 w 4721216"/>
                <a:gd name="connsiteY2" fmla="*/ 2686231 h 2686231"/>
                <a:gd name="connsiteX3" fmla="*/ 1395884 w 4721216"/>
                <a:gd name="connsiteY3" fmla="*/ 1201749 h 2686231"/>
                <a:gd name="connsiteX4" fmla="*/ 78852 w 4721216"/>
                <a:gd name="connsiteY4" fmla="*/ 612473 h 2686231"/>
                <a:gd name="connsiteX5" fmla="*/ 0 w 4721216"/>
                <a:gd name="connsiteY5" fmla="*/ 576331 h 2686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21216" h="2686231">
                  <a:moveTo>
                    <a:pt x="0" y="0"/>
                  </a:moveTo>
                  <a:lnTo>
                    <a:pt x="4721216" y="0"/>
                  </a:lnTo>
                  <a:lnTo>
                    <a:pt x="4721216" y="2686231"/>
                  </a:lnTo>
                  <a:lnTo>
                    <a:pt x="1395884" y="1201749"/>
                  </a:lnTo>
                  <a:cubicBezTo>
                    <a:pt x="1088473" y="1072268"/>
                    <a:pt x="486065" y="798907"/>
                    <a:pt x="78852" y="612473"/>
                  </a:cubicBezTo>
                  <a:lnTo>
                    <a:pt x="0" y="576331"/>
                  </a:lnTo>
                  <a:close/>
                </a:path>
              </a:pathLst>
            </a:custGeom>
            <a:solidFill>
              <a:srgbClr val="130F4A"/>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3" name="Freeform: Shape 12">
              <a:extLst>
                <a:ext uri="{FF2B5EF4-FFF2-40B4-BE49-F238E27FC236}">
                  <a16:creationId xmlns:a16="http://schemas.microsoft.com/office/drawing/2014/main" id="{5AE5D4B1-D529-4069-92AA-16E1B391A6BF}"/>
                </a:ext>
              </a:extLst>
            </p:cNvPr>
            <p:cNvSpPr/>
            <p:nvPr/>
          </p:nvSpPr>
          <p:spPr>
            <a:xfrm>
              <a:off x="34005" y="23167"/>
              <a:ext cx="1331681" cy="1155444"/>
            </a:xfrm>
            <a:custGeom>
              <a:avLst/>
              <a:gdLst>
                <a:gd name="connsiteX0" fmla="*/ 0 w 1421708"/>
                <a:gd name="connsiteY0" fmla="*/ 591848 h 1222125"/>
                <a:gd name="connsiteX1" fmla="*/ 1421708 w 1421708"/>
                <a:gd name="connsiteY1" fmla="*/ 1222125 h 1222125"/>
                <a:gd name="connsiteX2" fmla="*/ 1421708 w 1421708"/>
                <a:gd name="connsiteY2" fmla="*/ 0 h 1222125"/>
              </a:gdLst>
              <a:ahLst/>
              <a:cxnLst>
                <a:cxn ang="0">
                  <a:pos x="connsiteX0" y="connsiteY0"/>
                </a:cxn>
                <a:cxn ang="0">
                  <a:pos x="connsiteX1" y="connsiteY1"/>
                </a:cxn>
                <a:cxn ang="0">
                  <a:pos x="connsiteX2" y="connsiteY2"/>
                </a:cxn>
              </a:cxnLst>
              <a:rect l="l" t="t" r="r" b="b"/>
              <a:pathLst>
                <a:path w="1421708" h="1222125">
                  <a:moveTo>
                    <a:pt x="0" y="591848"/>
                  </a:moveTo>
                  <a:lnTo>
                    <a:pt x="1421708" y="1222125"/>
                  </a:lnTo>
                  <a:lnTo>
                    <a:pt x="1421708" y="0"/>
                  </a:lnTo>
                  <a:close/>
                </a:path>
              </a:pathLst>
            </a:custGeom>
            <a:solidFill>
              <a:srgbClr val="00BFF2"/>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4" name="Freeform: Shape 13">
              <a:extLst>
                <a:ext uri="{FF2B5EF4-FFF2-40B4-BE49-F238E27FC236}">
                  <a16:creationId xmlns:a16="http://schemas.microsoft.com/office/drawing/2014/main" id="{630020BB-B5A9-48CC-9939-C1F42A09A502}"/>
                </a:ext>
              </a:extLst>
            </p:cNvPr>
            <p:cNvSpPr/>
            <p:nvPr/>
          </p:nvSpPr>
          <p:spPr>
            <a:xfrm>
              <a:off x="1365686" y="616973"/>
              <a:ext cx="1331731" cy="1155444"/>
            </a:xfrm>
            <a:custGeom>
              <a:avLst/>
              <a:gdLst>
                <a:gd name="connsiteX0" fmla="*/ 0 w 1421761"/>
                <a:gd name="connsiteY0" fmla="*/ 591794 h 1222125"/>
                <a:gd name="connsiteX1" fmla="*/ 1421761 w 1421761"/>
                <a:gd name="connsiteY1" fmla="*/ 1222125 h 1222125"/>
                <a:gd name="connsiteX2" fmla="*/ 1421761 w 1421761"/>
                <a:gd name="connsiteY2" fmla="*/ 0 h 1222125"/>
              </a:gdLst>
              <a:ahLst/>
              <a:cxnLst>
                <a:cxn ang="0">
                  <a:pos x="connsiteX0" y="connsiteY0"/>
                </a:cxn>
                <a:cxn ang="0">
                  <a:pos x="connsiteX1" y="connsiteY1"/>
                </a:cxn>
                <a:cxn ang="0">
                  <a:pos x="connsiteX2" y="connsiteY2"/>
                </a:cxn>
              </a:cxnLst>
              <a:rect l="l" t="t" r="r" b="b"/>
              <a:pathLst>
                <a:path w="1421761" h="1222125">
                  <a:moveTo>
                    <a:pt x="0" y="591794"/>
                  </a:moveTo>
                  <a:lnTo>
                    <a:pt x="1421761" y="1222125"/>
                  </a:lnTo>
                  <a:lnTo>
                    <a:pt x="1421761" y="0"/>
                  </a:lnTo>
                  <a:close/>
                </a:path>
              </a:pathLst>
            </a:custGeom>
            <a:solidFill>
              <a:srgbClr val="ED3C8D"/>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5" name="Freeform: Shape 14">
              <a:extLst>
                <a:ext uri="{FF2B5EF4-FFF2-40B4-BE49-F238E27FC236}">
                  <a16:creationId xmlns:a16="http://schemas.microsoft.com/office/drawing/2014/main" id="{2BA9919E-8757-47EA-AF29-47E3FDC08853}"/>
                </a:ext>
              </a:extLst>
            </p:cNvPr>
            <p:cNvSpPr/>
            <p:nvPr/>
          </p:nvSpPr>
          <p:spPr>
            <a:xfrm>
              <a:off x="1365685" y="42488"/>
              <a:ext cx="1331731" cy="1155444"/>
            </a:xfrm>
            <a:custGeom>
              <a:avLst/>
              <a:gdLst>
                <a:gd name="connsiteX0" fmla="*/ 1421761 w 1421761"/>
                <a:gd name="connsiteY0" fmla="*/ 630278 h 1222125"/>
                <a:gd name="connsiteX1" fmla="*/ 0 w 1421761"/>
                <a:gd name="connsiteY1" fmla="*/ 0 h 1222125"/>
                <a:gd name="connsiteX2" fmla="*/ 0 w 1421761"/>
                <a:gd name="connsiteY2" fmla="*/ 1222125 h 1222125"/>
              </a:gdLst>
              <a:ahLst/>
              <a:cxnLst>
                <a:cxn ang="0">
                  <a:pos x="connsiteX0" y="connsiteY0"/>
                </a:cxn>
                <a:cxn ang="0">
                  <a:pos x="connsiteX1" y="connsiteY1"/>
                </a:cxn>
                <a:cxn ang="0">
                  <a:pos x="connsiteX2" y="connsiteY2"/>
                </a:cxn>
              </a:cxnLst>
              <a:rect l="l" t="t" r="r" b="b"/>
              <a:pathLst>
                <a:path w="1421761" h="1222125">
                  <a:moveTo>
                    <a:pt x="1421761" y="630278"/>
                  </a:moveTo>
                  <a:lnTo>
                    <a:pt x="0" y="0"/>
                  </a:lnTo>
                  <a:lnTo>
                    <a:pt x="0" y="1222125"/>
                  </a:lnTo>
                  <a:close/>
                </a:path>
              </a:pathLst>
            </a:custGeom>
            <a:solidFill>
              <a:schemeClr val="bg1"/>
            </a:solidFill>
            <a:ln w="530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sp>
          <p:nvSpPr>
            <p:cNvPr id="16" name="Freeform: Shape 15">
              <a:extLst>
                <a:ext uri="{FF2B5EF4-FFF2-40B4-BE49-F238E27FC236}">
                  <a16:creationId xmlns:a16="http://schemas.microsoft.com/office/drawing/2014/main" id="{49362404-B0D3-4845-81C6-4BB463DC0FB9}"/>
                </a:ext>
              </a:extLst>
            </p:cNvPr>
            <p:cNvSpPr/>
            <p:nvPr/>
          </p:nvSpPr>
          <p:spPr>
            <a:xfrm>
              <a:off x="2704627" y="-13656"/>
              <a:ext cx="1495109" cy="633867"/>
            </a:xfrm>
            <a:custGeom>
              <a:avLst/>
              <a:gdLst>
                <a:gd name="connsiteX0" fmla="*/ 0 w 1495109"/>
                <a:gd name="connsiteY0" fmla="*/ 0 h 633867"/>
                <a:gd name="connsiteX1" fmla="*/ 1482463 w 1495109"/>
                <a:gd name="connsiteY1" fmla="*/ 0 h 633867"/>
                <a:gd name="connsiteX2" fmla="*/ 1495109 w 1495109"/>
                <a:gd name="connsiteY2" fmla="*/ 5659 h 633867"/>
                <a:gd name="connsiteX3" fmla="*/ 0 w 1495109"/>
                <a:gd name="connsiteY3" fmla="*/ 633867 h 633867"/>
              </a:gdLst>
              <a:ahLst/>
              <a:cxnLst>
                <a:cxn ang="0">
                  <a:pos x="connsiteX0" y="connsiteY0"/>
                </a:cxn>
                <a:cxn ang="0">
                  <a:pos x="connsiteX1" y="connsiteY1"/>
                </a:cxn>
                <a:cxn ang="0">
                  <a:pos x="connsiteX2" y="connsiteY2"/>
                </a:cxn>
                <a:cxn ang="0">
                  <a:pos x="connsiteX3" y="connsiteY3"/>
                </a:cxn>
              </a:cxnLst>
              <a:rect l="l" t="t" r="r" b="b"/>
              <a:pathLst>
                <a:path w="1495109" h="633867">
                  <a:moveTo>
                    <a:pt x="0" y="0"/>
                  </a:moveTo>
                  <a:lnTo>
                    <a:pt x="1482463" y="0"/>
                  </a:lnTo>
                  <a:lnTo>
                    <a:pt x="1495109" y="5659"/>
                  </a:lnTo>
                  <a:lnTo>
                    <a:pt x="0" y="633867"/>
                  </a:lnTo>
                  <a:close/>
                </a:path>
              </a:pathLst>
            </a:custGeom>
            <a:solidFill>
              <a:schemeClr val="bg1"/>
            </a:solidFill>
            <a:ln w="5302"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1B1464"/>
                </a:solidFill>
                <a:effectLst/>
                <a:uLnTx/>
                <a:uFillTx/>
                <a:latin typeface="Helvetica-Light"/>
                <a:ea typeface="+mn-ea"/>
                <a:cs typeface="+mn-cs"/>
              </a:endParaRPr>
            </a:p>
          </p:txBody>
        </p:sp>
      </p:grpSp>
      <p:pic>
        <p:nvPicPr>
          <p:cNvPr id="18" name="Picture 17">
            <a:extLst>
              <a:ext uri="{FF2B5EF4-FFF2-40B4-BE49-F238E27FC236}">
                <a16:creationId xmlns:a16="http://schemas.microsoft.com/office/drawing/2014/main" id="{F4B182D6-72B0-03F3-95EC-05374B1249BF}"/>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a:stretch/>
        </p:blipFill>
        <p:spPr bwMode="auto">
          <a:xfrm>
            <a:off x="202508" y="1946876"/>
            <a:ext cx="3415006" cy="1034099"/>
          </a:xfrm>
          <a:prstGeom prst="roundRect">
            <a:avLst>
              <a:gd name="adj" fmla="val 10772"/>
            </a:avLst>
          </a:prstGeom>
          <a:solidFill>
            <a:schemeClr val="bg1"/>
          </a:solidFill>
          <a:ln w="28575">
            <a:solidFill>
              <a:srgbClr val="4EBEA4"/>
            </a:solidFill>
          </a:ln>
        </p:spPr>
      </p:pic>
      <p:sp>
        <p:nvSpPr>
          <p:cNvPr id="21" name="Rectangle: Rounded Corners 20">
            <a:extLst>
              <a:ext uri="{FF2B5EF4-FFF2-40B4-BE49-F238E27FC236}">
                <a16:creationId xmlns:a16="http://schemas.microsoft.com/office/drawing/2014/main" id="{22C2105C-E6C7-4EF2-CD14-1980273106B3}"/>
              </a:ext>
            </a:extLst>
          </p:cNvPr>
          <p:cNvSpPr/>
          <p:nvPr/>
        </p:nvSpPr>
        <p:spPr>
          <a:xfrm>
            <a:off x="54215" y="33845"/>
            <a:ext cx="1791723" cy="588896"/>
          </a:xfrm>
          <a:prstGeom prst="roundRect">
            <a:avLst>
              <a:gd name="adj" fmla="val 5262"/>
            </a:avLst>
          </a:prstGeom>
          <a:solidFill>
            <a:schemeClr val="bg1"/>
          </a:solidFill>
          <a:ln w="28575">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7" name="Picture 16">
            <a:extLst>
              <a:ext uri="{FF2B5EF4-FFF2-40B4-BE49-F238E27FC236}">
                <a16:creationId xmlns:a16="http://schemas.microsoft.com/office/drawing/2014/main" id="{02C11E70-E099-1D7F-8AF5-500C872BC19B}"/>
              </a:ext>
            </a:extLst>
          </p:cNvPr>
          <p:cNvPicPr>
            <a:picLocks noChangeAspect="1"/>
          </p:cNvPicPr>
          <p:nvPr/>
        </p:nvPicPr>
        <p:blipFill>
          <a:blip r:embed="rId8"/>
          <a:stretch>
            <a:fillRect/>
          </a:stretch>
        </p:blipFill>
        <p:spPr>
          <a:xfrm>
            <a:off x="86794" y="119005"/>
            <a:ext cx="1711325" cy="443977"/>
          </a:xfrm>
          <a:prstGeom prst="rect">
            <a:avLst/>
          </a:prstGeom>
          <a:ln w="28575">
            <a:noFill/>
          </a:ln>
        </p:spPr>
      </p:pic>
    </p:spTree>
    <p:extLst>
      <p:ext uri="{BB962C8B-B14F-4D97-AF65-F5344CB8AC3E}">
        <p14:creationId xmlns:p14="http://schemas.microsoft.com/office/powerpoint/2010/main" val="2915586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6147D6-08A5-4A0F-3BB4-1DD91ED2A3CB}"/>
              </a:ext>
            </a:extLst>
          </p:cNvPr>
          <p:cNvSpPr txBox="1"/>
          <p:nvPr/>
        </p:nvSpPr>
        <p:spPr>
          <a:xfrm>
            <a:off x="483206" y="6325469"/>
            <a:ext cx="5634619"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hlinkClick r:id="rId2"/>
              </a:rPr>
              <a:t>The Advanced Television Systems Committee</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(ATSC).</a:t>
            </a:r>
          </a:p>
        </p:txBody>
      </p:sp>
      <p:pic>
        <p:nvPicPr>
          <p:cNvPr id="16" name="Picture 15">
            <a:extLst>
              <a:ext uri="{FF2B5EF4-FFF2-40B4-BE49-F238E27FC236}">
                <a16:creationId xmlns:a16="http://schemas.microsoft.com/office/drawing/2014/main" id="{54B968FD-41A2-FEC5-3852-429E9614E65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9" name="Slide Number Placeholder 5">
            <a:extLst>
              <a:ext uri="{FF2B5EF4-FFF2-40B4-BE49-F238E27FC236}">
                <a16:creationId xmlns:a16="http://schemas.microsoft.com/office/drawing/2014/main" id="{92FF173B-A59A-EC5E-82F8-6EF3330D770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0" name="Rectangle 19">
            <a:extLst>
              <a:ext uri="{FF2B5EF4-FFF2-40B4-BE49-F238E27FC236}">
                <a16:creationId xmlns:a16="http://schemas.microsoft.com/office/drawing/2014/main" id="{D83A80FC-D0FD-5D49-5211-4DA4E01DFB91}"/>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TextBox 3">
            <a:extLst>
              <a:ext uri="{FF2B5EF4-FFF2-40B4-BE49-F238E27FC236}">
                <a16:creationId xmlns:a16="http://schemas.microsoft.com/office/drawing/2014/main" id="{1B708557-C7F3-0994-AC4A-A1FB91A262D0}"/>
              </a:ext>
            </a:extLst>
          </p:cNvPr>
          <p:cNvSpPr txBox="1"/>
          <p:nvPr/>
        </p:nvSpPr>
        <p:spPr>
          <a:xfrm>
            <a:off x="1" y="1167925"/>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Markets where ATSC 3.0 is available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82 currently, 7 coming soon</a:t>
            </a:r>
          </a:p>
        </p:txBody>
      </p:sp>
      <p:sp>
        <p:nvSpPr>
          <p:cNvPr id="5" name="Rectangle 4">
            <a:extLst>
              <a:ext uri="{FF2B5EF4-FFF2-40B4-BE49-F238E27FC236}">
                <a16:creationId xmlns:a16="http://schemas.microsoft.com/office/drawing/2014/main" id="{1457C800-2A1C-B5CB-80C7-DBDC8DBC6260}"/>
              </a:ext>
            </a:extLst>
          </p:cNvPr>
          <p:cNvSpPr/>
          <p:nvPr/>
        </p:nvSpPr>
        <p:spPr>
          <a:xfrm>
            <a:off x="135061" y="1803414"/>
            <a:ext cx="2937164" cy="3855720"/>
          </a:xfrm>
          <a:prstGeom prst="rect">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0E8F56D0-26FC-390D-0D53-6E959D5AD3A2}"/>
              </a:ext>
            </a:extLst>
          </p:cNvPr>
          <p:cNvSpPr txBox="1"/>
          <p:nvPr/>
        </p:nvSpPr>
        <p:spPr>
          <a:xfrm>
            <a:off x="135060" y="1844957"/>
            <a:ext cx="2937165" cy="38164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Albany-Schenectady-Troy, NY</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Albuquerque-Santa Fe, NM</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Atlanta, GA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Austin, TX </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Baltimore, MD</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Baton Rouge, LA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Birmingham (Anniston &amp; Tuscaloosa), AL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Boston, MA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Buffalo, NY</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Champaign-Springfield-Decatur, IL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Charleston-Huntington, WV</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Charleston, SC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Charlotte, NC </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Chicago, IL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Cincinnati, OH</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Columbus, OH</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Dallas-Fort Worth, TX</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Dayton, OH</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err="1">
                <a:ln>
                  <a:noFill/>
                </a:ln>
                <a:solidFill>
                  <a:prstClr val="white"/>
                </a:solidFill>
                <a:effectLst/>
                <a:uLnTx/>
                <a:uFillTx/>
                <a:latin typeface="Helvetica" panose="020B0403020202020204" pitchFamily="34" charset="0"/>
                <a:ea typeface="+mn-ea"/>
                <a:cs typeface="+mn-cs"/>
              </a:rPr>
              <a:t>Davenport,IA</a:t>
            </a: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Denver, CO</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Des Moines, IA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5" name="Rectangle 14">
            <a:extLst>
              <a:ext uri="{FF2B5EF4-FFF2-40B4-BE49-F238E27FC236}">
                <a16:creationId xmlns:a16="http://schemas.microsoft.com/office/drawing/2014/main" id="{5819F564-8203-7762-8EE0-6967E655E6D6}"/>
              </a:ext>
            </a:extLst>
          </p:cNvPr>
          <p:cNvSpPr/>
          <p:nvPr/>
        </p:nvSpPr>
        <p:spPr>
          <a:xfrm>
            <a:off x="3129966" y="1803414"/>
            <a:ext cx="2937164" cy="3855720"/>
          </a:xfrm>
          <a:prstGeom prst="rect">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4D7F68B2-A172-2C2C-4D13-3FAE0BE33AB5}"/>
              </a:ext>
            </a:extLst>
          </p:cNvPr>
          <p:cNvSpPr txBox="1"/>
          <p:nvPr/>
        </p:nvSpPr>
        <p:spPr>
          <a:xfrm>
            <a:off x="3172160" y="1844957"/>
            <a:ext cx="2852777" cy="3816429"/>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Detroit, MI</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El Paso, TX</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Flint-Saginaw-Bay City, MI</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Fresno-Visalia, CA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Grand Rapids-Kalamazoo, MI</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Green Bay-Appleton, WI</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Greensboro-Winston-Salem-High Point, NC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Greenville-New Bern-Washington, NC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Greenville-Spartanburg-Anderson, SC &amp; Asheville, NC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Harrisburg, PA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Hartford-New Haven, CT</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Honolulu, HI</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Houston, TX</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Indianapolis, IN</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Jacksonville, Florida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Kansas City, KS-MO</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Lansing, MI</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Las Vegas, NV</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Little Rock-Pine Bluff, AR</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Los Angeles, CA</a:t>
            </a:r>
          </a:p>
        </p:txBody>
      </p:sp>
      <p:sp>
        <p:nvSpPr>
          <p:cNvPr id="22" name="Rectangle 21">
            <a:extLst>
              <a:ext uri="{FF2B5EF4-FFF2-40B4-BE49-F238E27FC236}">
                <a16:creationId xmlns:a16="http://schemas.microsoft.com/office/drawing/2014/main" id="{83FA6DDB-2A10-FDD5-226D-7E79A8C1D1FF}"/>
              </a:ext>
            </a:extLst>
          </p:cNvPr>
          <p:cNvSpPr/>
          <p:nvPr/>
        </p:nvSpPr>
        <p:spPr>
          <a:xfrm>
            <a:off x="6124871" y="1803414"/>
            <a:ext cx="2937164" cy="3855720"/>
          </a:xfrm>
          <a:prstGeom prst="rect">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D2FED8F8-F63F-3441-8FCD-792986B1F062}"/>
              </a:ext>
            </a:extLst>
          </p:cNvPr>
          <p:cNvSpPr txBox="1"/>
          <p:nvPr/>
        </p:nvSpPr>
        <p:spPr>
          <a:xfrm>
            <a:off x="6167065" y="1844957"/>
            <a:ext cx="2852777" cy="3647152"/>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nn-NO"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Louisville, KY</a:t>
            </a:r>
            <a:endPar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Miami-Ft. Lauderdale, FL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Minneapolis-St. Paul, MN</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Myrtle Beach, SC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Mobile, AL-Pensacola, FL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Nashville, TN</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New Orleans, LA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New York, NY</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Norfolk-Portsmouth-Newport News, VA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Oklahoma City, OK</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Omaha, NE</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Orlando-Daytona Beach-Melbourne, FL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Philadelphia, PA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Phoenix, AZ</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Pittsburgh, PA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Portland, OR</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Portland-Auburn, ME</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Raleigh-Durham, NC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Reno, NV</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Richmond, VA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Roanoke, VA</a:t>
            </a:r>
          </a:p>
        </p:txBody>
      </p:sp>
      <p:sp>
        <p:nvSpPr>
          <p:cNvPr id="25" name="Rectangle 24">
            <a:extLst>
              <a:ext uri="{FF2B5EF4-FFF2-40B4-BE49-F238E27FC236}">
                <a16:creationId xmlns:a16="http://schemas.microsoft.com/office/drawing/2014/main" id="{7C55F8E6-E879-AB1B-38BA-06BA47EDC7A5}"/>
              </a:ext>
            </a:extLst>
          </p:cNvPr>
          <p:cNvSpPr/>
          <p:nvPr/>
        </p:nvSpPr>
        <p:spPr>
          <a:xfrm>
            <a:off x="9119776" y="1803414"/>
            <a:ext cx="2937164" cy="3855720"/>
          </a:xfrm>
          <a:prstGeom prst="rect">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57ACB063-864F-1596-EC72-884477E08C57}"/>
              </a:ext>
            </a:extLst>
          </p:cNvPr>
          <p:cNvSpPr txBox="1"/>
          <p:nvPr/>
        </p:nvSpPr>
        <p:spPr>
          <a:xfrm>
            <a:off x="9161970" y="1844957"/>
            <a:ext cx="2852777" cy="3777258"/>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Rochester, NY</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Sacramento-Stockton-Modesto, CA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Salt Lake City, UT</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San Antonio, TX</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San Diego, CA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San Francisco-Oakland-San Jose, CA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Santa Barbara-Santa Marie-San Luis Obispo, CA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Seattle-Tacoma, WA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Shreveport, LA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South Bend, IN</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Springfield-Holyoke, MA</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Springfield, MO</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St. Louis, MO</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Syracuse, NY</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Tallahassee, FL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Tampa-St. Petersburg-Sarasota, FL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Tucson, AZ</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Washington, D.C.</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West Palm Beach-Ft. Pierce, FL</a:t>
            </a:r>
          </a:p>
          <a:p>
            <a:pPr marL="171450" marR="0" lvl="0" indent="-171450" algn="l" defTabSz="914400" rtl="0" eaLnBrk="1" fontAlgn="auto" latinLnBrk="0" hangingPunct="1">
              <a:lnSpc>
                <a:spcPct val="100000"/>
              </a:lnSpc>
              <a:spcBef>
                <a:spcPts val="0"/>
              </a:spcBef>
              <a:spcAft>
                <a:spcPts val="0"/>
              </a:spcAft>
              <a:buClrTx/>
              <a:buSzTx/>
              <a:buFontTx/>
              <a:buBlip>
                <a:blip r:embed="rId4"/>
              </a:buBlip>
              <a:tabLst/>
              <a:defRPr/>
            </a:pPr>
            <a:r>
              <a:rPr kumimoji="0" lang="en-US" sz="11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Wichita-Hutchinson Plus, KS</a:t>
            </a:r>
          </a:p>
        </p:txBody>
      </p:sp>
      <p:sp>
        <p:nvSpPr>
          <p:cNvPr id="32" name="Rectangle 31">
            <a:extLst>
              <a:ext uri="{FF2B5EF4-FFF2-40B4-BE49-F238E27FC236}">
                <a16:creationId xmlns:a16="http://schemas.microsoft.com/office/drawing/2014/main" id="{2330F493-FA18-76F8-6554-0A8715A2432C}"/>
              </a:ext>
            </a:extLst>
          </p:cNvPr>
          <p:cNvSpPr/>
          <p:nvPr/>
        </p:nvSpPr>
        <p:spPr>
          <a:xfrm>
            <a:off x="135060" y="5778250"/>
            <a:ext cx="11921879" cy="540936"/>
          </a:xfrm>
          <a:prstGeom prst="rect">
            <a:avLst/>
          </a:prstGeom>
          <a:solidFill>
            <a:srgbClr val="ED3C8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497C2DBC-AE42-327B-826A-431749A237F2}"/>
              </a:ext>
            </a:extLst>
          </p:cNvPr>
          <p:cNvSpPr txBox="1"/>
          <p:nvPr/>
        </p:nvSpPr>
        <p:spPr>
          <a:xfrm>
            <a:off x="608493" y="5879441"/>
            <a:ext cx="164751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a:ln>
                  <a:noFill/>
                </a:ln>
                <a:solidFill>
                  <a:prstClr val="white"/>
                </a:solidFill>
                <a:effectLst/>
                <a:uLnTx/>
                <a:uFillTx/>
                <a:latin typeface="Helvetica" panose="020B0403020202020204" pitchFamily="34" charset="0"/>
                <a:ea typeface="+mn-ea"/>
                <a:cs typeface="Helvetica" panose="020B0604020202020204" pitchFamily="34" charset="0"/>
              </a:rPr>
              <a:t>Coming Soon</a:t>
            </a:r>
          </a:p>
        </p:txBody>
      </p:sp>
      <p:sp>
        <p:nvSpPr>
          <p:cNvPr id="35" name="TextBox 34">
            <a:extLst>
              <a:ext uri="{FF2B5EF4-FFF2-40B4-BE49-F238E27FC236}">
                <a16:creationId xmlns:a16="http://schemas.microsoft.com/office/drawing/2014/main" id="{33E51CF3-C6F8-9F4B-146D-EC7459BC467C}"/>
              </a:ext>
            </a:extLst>
          </p:cNvPr>
          <p:cNvSpPr txBox="1"/>
          <p:nvPr/>
        </p:nvSpPr>
        <p:spPr>
          <a:xfrm>
            <a:off x="2261307" y="5817886"/>
            <a:ext cx="20585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Chattanooga, Tennessee</a:t>
            </a:r>
            <a:b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Cleveland-Akron, OH</a:t>
            </a:r>
          </a:p>
        </p:txBody>
      </p:sp>
      <p:sp>
        <p:nvSpPr>
          <p:cNvPr id="36" name="TextBox 35">
            <a:extLst>
              <a:ext uri="{FF2B5EF4-FFF2-40B4-BE49-F238E27FC236}">
                <a16:creationId xmlns:a16="http://schemas.microsoft.com/office/drawing/2014/main" id="{9143631E-B636-1E31-6262-E0DBED5BD69D}"/>
              </a:ext>
            </a:extLst>
          </p:cNvPr>
          <p:cNvSpPr txBox="1"/>
          <p:nvPr/>
        </p:nvSpPr>
        <p:spPr>
          <a:xfrm>
            <a:off x="4325133" y="5817886"/>
            <a:ext cx="2058524"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Memphis, Tennessee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Milwaukee, Wisconsin</a:t>
            </a:r>
          </a:p>
        </p:txBody>
      </p:sp>
      <p:sp>
        <p:nvSpPr>
          <p:cNvPr id="37" name="TextBox 36">
            <a:extLst>
              <a:ext uri="{FF2B5EF4-FFF2-40B4-BE49-F238E27FC236}">
                <a16:creationId xmlns:a16="http://schemas.microsoft.com/office/drawing/2014/main" id="{ED0672B3-2756-4608-F2E4-4737E9A8840D}"/>
              </a:ext>
            </a:extLst>
          </p:cNvPr>
          <p:cNvSpPr txBox="1"/>
          <p:nvPr/>
        </p:nvSpPr>
        <p:spPr>
          <a:xfrm>
            <a:off x="6388959" y="5817886"/>
            <a:ext cx="2528476"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Providence, RI-New Bedford, MA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Tulsa, Oklahoma</a:t>
            </a:r>
          </a:p>
        </p:txBody>
      </p:sp>
      <p:sp>
        <p:nvSpPr>
          <p:cNvPr id="38" name="TextBox 37">
            <a:extLst>
              <a:ext uri="{FF2B5EF4-FFF2-40B4-BE49-F238E27FC236}">
                <a16:creationId xmlns:a16="http://schemas.microsoft.com/office/drawing/2014/main" id="{34EF06E9-9871-706B-3097-2A34A955DDE0}"/>
              </a:ext>
            </a:extLst>
          </p:cNvPr>
          <p:cNvSpPr txBox="1"/>
          <p:nvPr/>
        </p:nvSpPr>
        <p:spPr>
          <a:xfrm>
            <a:off x="8922736" y="5808619"/>
            <a:ext cx="266077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Wilkes Barre-Scranton-Hazelton, PA</a:t>
            </a:r>
          </a:p>
        </p:txBody>
      </p:sp>
      <p:sp>
        <p:nvSpPr>
          <p:cNvPr id="2" name="Rectangle 1">
            <a:extLst>
              <a:ext uri="{FF2B5EF4-FFF2-40B4-BE49-F238E27FC236}">
                <a16:creationId xmlns:a16="http://schemas.microsoft.com/office/drawing/2014/main" id="{3127E7E3-8B82-A474-CA3B-24BB7453BF62}"/>
              </a:ext>
            </a:extLst>
          </p:cNvPr>
          <p:cNvSpPr/>
          <p:nvPr/>
        </p:nvSpPr>
        <p:spPr>
          <a:xfrm>
            <a:off x="264695" y="374511"/>
            <a:ext cx="1160304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212B5C"/>
                </a:solidFill>
                <a:effectLst/>
                <a:uLnTx/>
                <a:uFillTx/>
                <a:latin typeface="Helvetica" panose="020B0604020202020204" pitchFamily="34" charset="0"/>
                <a:ea typeface="Calibri" panose="020F0502020204030204" pitchFamily="34" charset="0"/>
                <a:cs typeface="Arial" panose="020B0604020202020204" pitchFamily="34" charset="0"/>
              </a:rPr>
              <a:t>NextGen TV is expected to soon cover </a:t>
            </a:r>
            <a:r>
              <a:rPr kumimoji="0" lang="en-US" sz="2600" b="1" i="0" u="none" strike="noStrike" kern="1200" cap="none" spc="0" normalizeH="0" baseline="0" noProof="0">
                <a:ln>
                  <a:noFill/>
                </a:ln>
                <a:solidFill>
                  <a:srgbClr val="ED3C8D"/>
                </a:solidFill>
                <a:effectLst/>
                <a:uLnTx/>
                <a:uFillTx/>
                <a:latin typeface="Helvetica" panose="020B0604020202020204" pitchFamily="34" charset="0"/>
                <a:ea typeface="Calibri" panose="020F0502020204030204" pitchFamily="34" charset="0"/>
                <a:cs typeface="Arial" panose="020B0604020202020204" pitchFamily="34" charset="0"/>
              </a:rPr>
              <a:t>89 out of the 210 DMAs</a:t>
            </a:r>
            <a:r>
              <a:rPr kumimoji="0" lang="en-US" sz="2600" b="1" i="0" u="none" strike="noStrike" kern="1200" cap="none" spc="0" normalizeH="0" baseline="0" noProof="0">
                <a:ln>
                  <a:noFill/>
                </a:ln>
                <a:solidFill>
                  <a:srgbClr val="212B5C"/>
                </a:solidFill>
                <a:effectLst/>
                <a:uLnTx/>
                <a:uFillTx/>
                <a:latin typeface="Helvetica" panose="020B0604020202020204" pitchFamily="34" charset="0"/>
                <a:ea typeface="Calibri" panose="020F0502020204030204" pitchFamily="34" charset="0"/>
                <a:cs typeface="Arial" panose="020B0604020202020204" pitchFamily="34" charset="0"/>
              </a:rPr>
              <a:t>, or 82% of U.S. TV households</a:t>
            </a:r>
          </a:p>
        </p:txBody>
      </p:sp>
    </p:spTree>
    <p:extLst>
      <p:ext uri="{BB962C8B-B14F-4D97-AF65-F5344CB8AC3E}">
        <p14:creationId xmlns:p14="http://schemas.microsoft.com/office/powerpoint/2010/main" val="2222564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21343B-C677-A357-F4BB-DA93FFA7D415}"/>
              </a:ext>
            </a:extLst>
          </p:cNvPr>
          <p:cNvSpPr txBox="1"/>
          <p:nvPr/>
        </p:nvSpPr>
        <p:spPr>
          <a:xfrm>
            <a:off x="483206" y="6330602"/>
            <a:ext cx="11581276"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VAB analysis of Nielsen Universe Estimates data, Total U.S., Base: Households, January 2025. Note: Over-the-Air (OTA) refers to households that receive a TV signal via an antenna rather than cable or satellite.</a:t>
            </a:r>
          </a:p>
        </p:txBody>
      </p:sp>
      <p:sp>
        <p:nvSpPr>
          <p:cNvPr id="7" name="Rectangle 6">
            <a:extLst>
              <a:ext uri="{FF2B5EF4-FFF2-40B4-BE49-F238E27FC236}">
                <a16:creationId xmlns:a16="http://schemas.microsoft.com/office/drawing/2014/main" id="{631EEE02-30FF-06E6-F197-F9E7037FA6C9}"/>
              </a:ext>
            </a:extLst>
          </p:cNvPr>
          <p:cNvSpPr/>
          <p:nvPr/>
        </p:nvSpPr>
        <p:spPr>
          <a:xfrm>
            <a:off x="0" y="1754080"/>
            <a:ext cx="12192000" cy="4500180"/>
          </a:xfrm>
          <a:prstGeom prst="rect">
            <a:avLst/>
          </a:prstGeom>
          <a:solidFill>
            <a:srgbClr val="1F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Oval 7">
            <a:extLst>
              <a:ext uri="{FF2B5EF4-FFF2-40B4-BE49-F238E27FC236}">
                <a16:creationId xmlns:a16="http://schemas.microsoft.com/office/drawing/2014/main" id="{74A3F6AA-B674-279C-125C-6FFA8AE89FA8}"/>
              </a:ext>
            </a:extLst>
          </p:cNvPr>
          <p:cNvSpPr/>
          <p:nvPr/>
        </p:nvSpPr>
        <p:spPr>
          <a:xfrm>
            <a:off x="78988" y="2166078"/>
            <a:ext cx="3926022" cy="3676184"/>
          </a:xfrm>
          <a:prstGeom prst="ellipse">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4C0C17B7-26DF-9C42-6A5A-4F22BF4B3140}"/>
              </a:ext>
            </a:extLst>
          </p:cNvPr>
          <p:cNvSpPr txBox="1"/>
          <p:nvPr/>
        </p:nvSpPr>
        <p:spPr>
          <a:xfrm>
            <a:off x="470779" y="3457295"/>
            <a:ext cx="3142440" cy="109375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OTA-Only Households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18.1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r>
              <a:rPr lang="en-US" sz="1600">
                <a:solidFill>
                  <a:prstClr val="white"/>
                </a:solidFill>
                <a:latin typeface="Helvetica" panose="020B0403020202020204" pitchFamily="34" charset="0"/>
              </a:rPr>
              <a:t>14.4</a:t>
            </a:r>
            <a:r>
              <a:rPr kumimoji="0" lang="en-US" sz="16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U.S. TV HHs)</a:t>
            </a:r>
            <a:endPar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 name="Oval 8">
            <a:extLst>
              <a:ext uri="{FF2B5EF4-FFF2-40B4-BE49-F238E27FC236}">
                <a16:creationId xmlns:a16="http://schemas.microsoft.com/office/drawing/2014/main" id="{F6B3AAC2-8CFB-E1EE-4D4B-398986B647B0}"/>
              </a:ext>
            </a:extLst>
          </p:cNvPr>
          <p:cNvSpPr/>
          <p:nvPr/>
        </p:nvSpPr>
        <p:spPr>
          <a:xfrm>
            <a:off x="4693869" y="2748729"/>
            <a:ext cx="2681525" cy="2510883"/>
          </a:xfrm>
          <a:prstGeom prst="ellipse">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6C25FEB9-3113-1274-43EF-856F3E67D5B6}"/>
              </a:ext>
            </a:extLst>
          </p:cNvPr>
          <p:cNvSpPr txBox="1"/>
          <p:nvPr/>
        </p:nvSpPr>
        <p:spPr>
          <a:xfrm>
            <a:off x="4815756" y="3265506"/>
            <a:ext cx="243775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Cable &amp; Satellite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HHs with OTA-Capable TV Sets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a:solidFill>
                  <a:prstClr val="white"/>
                </a:solidFill>
                <a:latin typeface="Helvetica" panose="020B0403020202020204" pitchFamily="34" charset="0"/>
              </a:rPr>
              <a:t>6.7</a:t>
            </a:r>
            <a:r>
              <a:rPr kumimoji="0" lang="en-US" sz="2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 MM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r>
              <a:rPr lang="en-US" sz="1400">
                <a:solidFill>
                  <a:prstClr val="white"/>
                </a:solidFill>
                <a:latin typeface="Helvetica" panose="020B0403020202020204" pitchFamily="34" charset="0"/>
              </a:rPr>
              <a:t>5.4</a:t>
            </a:r>
            <a:r>
              <a:rPr kumimoji="0" lang="en-US" sz="1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U.S. TV HHs)</a:t>
            </a:r>
          </a:p>
        </p:txBody>
      </p:sp>
      <p:sp>
        <p:nvSpPr>
          <p:cNvPr id="12" name="TextBox 11">
            <a:extLst>
              <a:ext uri="{FF2B5EF4-FFF2-40B4-BE49-F238E27FC236}">
                <a16:creationId xmlns:a16="http://schemas.microsoft.com/office/drawing/2014/main" id="{9D88033A-D895-F0D5-5DF4-9D89BA262E74}"/>
              </a:ext>
            </a:extLst>
          </p:cNvPr>
          <p:cNvSpPr txBox="1"/>
          <p:nvPr/>
        </p:nvSpPr>
        <p:spPr>
          <a:xfrm>
            <a:off x="3952536" y="3631515"/>
            <a:ext cx="793807" cy="745310"/>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3" name="TextBox 12">
            <a:extLst>
              <a:ext uri="{FF2B5EF4-FFF2-40B4-BE49-F238E27FC236}">
                <a16:creationId xmlns:a16="http://schemas.microsoft.com/office/drawing/2014/main" id="{411E7CC4-E706-FF8B-7329-C06F8F50F881}"/>
              </a:ext>
            </a:extLst>
          </p:cNvPr>
          <p:cNvSpPr txBox="1"/>
          <p:nvPr/>
        </p:nvSpPr>
        <p:spPr>
          <a:xfrm>
            <a:off x="7322920" y="3404006"/>
            <a:ext cx="793807" cy="1200329"/>
          </a:xfrm>
          <a:prstGeom prst="rect">
            <a:avLst/>
          </a:prstGeom>
          <a:noFill/>
        </p:spPr>
        <p:txBody>
          <a:bodyPr wrap="non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p>
        </p:txBody>
      </p:sp>
      <p:sp>
        <p:nvSpPr>
          <p:cNvPr id="17" name="TextBox 16">
            <a:extLst>
              <a:ext uri="{FF2B5EF4-FFF2-40B4-BE49-F238E27FC236}">
                <a16:creationId xmlns:a16="http://schemas.microsoft.com/office/drawing/2014/main" id="{1CEB736F-B423-DCE7-F93F-C2000E6F264A}"/>
              </a:ext>
            </a:extLst>
          </p:cNvPr>
          <p:cNvSpPr txBox="1"/>
          <p:nvPr/>
        </p:nvSpPr>
        <p:spPr>
          <a:xfrm>
            <a:off x="8064253" y="3096229"/>
            <a:ext cx="4048760" cy="181588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24.8 MM HHs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with access to TV content through an OTA antenna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a:t>
            </a:r>
            <a:r>
              <a:rPr lang="en-US" sz="2000">
                <a:solidFill>
                  <a:prstClr val="white"/>
                </a:solidFill>
                <a:latin typeface="Helvetica" panose="020B0403020202020204" pitchFamily="34" charset="0"/>
              </a:rPr>
              <a:t>20</a:t>
            </a:r>
            <a:r>
              <a:rPr kumimoji="0" lang="en-US" sz="20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of U.S. TV HHs)</a:t>
            </a:r>
            <a:r>
              <a:rPr kumimoji="0" lang="en-US" sz="2400" b="0" i="0" u="none" strike="noStrike" kern="1200" cap="none" spc="0" normalizeH="0" baseline="0" noProof="0">
                <a:ln>
                  <a:noFill/>
                </a:ln>
                <a:solidFill>
                  <a:prstClr val="white"/>
                </a:solidFill>
                <a:effectLst/>
                <a:uLnTx/>
                <a:uFillTx/>
                <a:latin typeface="Helvetica" panose="020B0403020202020204" pitchFamily="34" charset="0"/>
                <a:ea typeface="+mn-ea"/>
                <a:cs typeface="+mn-cs"/>
              </a:rPr>
              <a:t> </a:t>
            </a:r>
          </a:p>
        </p:txBody>
      </p:sp>
      <p:pic>
        <p:nvPicPr>
          <p:cNvPr id="3" name="Picture 2">
            <a:extLst>
              <a:ext uri="{FF2B5EF4-FFF2-40B4-BE49-F238E27FC236}">
                <a16:creationId xmlns:a16="http://schemas.microsoft.com/office/drawing/2014/main" id="{6110135A-3ECC-1B1F-0EA2-9EB1179EC33A}"/>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9F72BCF8-9EE2-146F-9483-B57E3CCAFF1B}"/>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A03FE9F4-8326-B9EB-0312-F81881E0BFC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9D7BF313-EED0-148C-2DD4-082C1FDD593D}"/>
              </a:ext>
            </a:extLst>
          </p:cNvPr>
          <p:cNvSpPr/>
          <p:nvPr/>
        </p:nvSpPr>
        <p:spPr>
          <a:xfrm>
            <a:off x="324091" y="392979"/>
            <a:ext cx="11818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However, only </a:t>
            </a:r>
            <a:r>
              <a:rPr lang="en-US" sz="2600" b="1">
                <a:solidFill>
                  <a:srgbClr val="ED3C8D"/>
                </a:solidFill>
                <a:latin typeface="Helvetica" pitchFamily="2" charset="0"/>
              </a:rPr>
              <a:t>20</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 of U.S. households</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have access to TV content through an OTA antenna which limits the true reach of NextGen TV</a:t>
            </a:r>
          </a:p>
        </p:txBody>
      </p:sp>
    </p:spTree>
    <p:extLst>
      <p:ext uri="{BB962C8B-B14F-4D97-AF65-F5344CB8AC3E}">
        <p14:creationId xmlns:p14="http://schemas.microsoft.com/office/powerpoint/2010/main" val="579010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7E23EAA-4155-90D6-B92E-68E43AE641EF}"/>
              </a:ext>
            </a:extLst>
          </p:cNvPr>
          <p:cNvSpPr txBox="1"/>
          <p:nvPr/>
        </p:nvSpPr>
        <p:spPr>
          <a:xfrm>
            <a:off x="483206" y="6302609"/>
            <a:ext cx="11162939" cy="2184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TV New Check,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ATSC Touts 3.0 Progress Despite Spectrum Challenges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6/20/24. *S&amp;P Global Market Intelligence Kagan estimates; industry data.</a:t>
            </a:r>
          </a:p>
        </p:txBody>
      </p:sp>
      <p:sp>
        <p:nvSpPr>
          <p:cNvPr id="10" name="TextBox 9">
            <a:extLst>
              <a:ext uri="{FF2B5EF4-FFF2-40B4-BE49-F238E27FC236}">
                <a16:creationId xmlns:a16="http://schemas.microsoft.com/office/drawing/2014/main" id="{8785D21E-EF78-2DBB-4318-36DF3B5E1100}"/>
              </a:ext>
            </a:extLst>
          </p:cNvPr>
          <p:cNvSpPr txBox="1"/>
          <p:nvPr/>
        </p:nvSpPr>
        <p:spPr>
          <a:xfrm>
            <a:off x="619539" y="1856213"/>
            <a:ext cx="10952922" cy="61555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1" i="0" u="sng"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Estimated Number of NextGen-Capable TVs in the U.S.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According to Richard Kowalski, Senior Director of Business intelligence, Consumer Technology Association</a:t>
            </a:r>
            <a:endParaRPr kumimoji="0" lang="en-US" sz="1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2" name="Rectangle 1">
            <a:extLst>
              <a:ext uri="{FF2B5EF4-FFF2-40B4-BE49-F238E27FC236}">
                <a16:creationId xmlns:a16="http://schemas.microsoft.com/office/drawing/2014/main" id="{EC2BF271-91BD-A82B-79AC-5C4E05A85778}"/>
              </a:ext>
            </a:extLst>
          </p:cNvPr>
          <p:cNvSpPr/>
          <p:nvPr/>
        </p:nvSpPr>
        <p:spPr>
          <a:xfrm>
            <a:off x="120160" y="5570496"/>
            <a:ext cx="11750476" cy="519101"/>
          </a:xfrm>
          <a:prstGeom prst="rect">
            <a:avLst/>
          </a:prstGeom>
          <a:no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TextBox 18">
            <a:extLst>
              <a:ext uri="{FF2B5EF4-FFF2-40B4-BE49-F238E27FC236}">
                <a16:creationId xmlns:a16="http://schemas.microsoft.com/office/drawing/2014/main" id="{8DA83F81-5B08-F5F3-F6B9-EB2C5E8EFF36}"/>
              </a:ext>
            </a:extLst>
          </p:cNvPr>
          <p:cNvSpPr txBox="1"/>
          <p:nvPr/>
        </p:nvSpPr>
        <p:spPr>
          <a:xfrm>
            <a:off x="4224167" y="5133551"/>
            <a:ext cx="3743667"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 of total U.S. TV Installed Base*</a:t>
            </a:r>
          </a:p>
        </p:txBody>
      </p:sp>
      <p:sp>
        <p:nvSpPr>
          <p:cNvPr id="3" name="Oval 2">
            <a:extLst>
              <a:ext uri="{FF2B5EF4-FFF2-40B4-BE49-F238E27FC236}">
                <a16:creationId xmlns:a16="http://schemas.microsoft.com/office/drawing/2014/main" id="{E957784F-EBB2-4DB7-69C8-9D08F5A437C4}"/>
              </a:ext>
            </a:extLst>
          </p:cNvPr>
          <p:cNvSpPr/>
          <p:nvPr/>
        </p:nvSpPr>
        <p:spPr>
          <a:xfrm>
            <a:off x="467866" y="3175692"/>
            <a:ext cx="867187" cy="871895"/>
          </a:xfrm>
          <a:prstGeom prst="ellipse">
            <a:avLst/>
          </a:prstGeom>
          <a:solidFill>
            <a:srgbClr val="1F1A6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9" name="TextBox 8">
            <a:extLst>
              <a:ext uri="{FF2B5EF4-FFF2-40B4-BE49-F238E27FC236}">
                <a16:creationId xmlns:a16="http://schemas.microsoft.com/office/drawing/2014/main" id="{F0C26DB8-D16C-DEA3-0AA5-E787D18E3B8E}"/>
              </a:ext>
            </a:extLst>
          </p:cNvPr>
          <p:cNvSpPr txBox="1"/>
          <p:nvPr/>
        </p:nvSpPr>
        <p:spPr>
          <a:xfrm>
            <a:off x="212462"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2023</a:t>
            </a:r>
          </a:p>
        </p:txBody>
      </p:sp>
      <p:sp>
        <p:nvSpPr>
          <p:cNvPr id="20" name="TextBox 19">
            <a:extLst>
              <a:ext uri="{FF2B5EF4-FFF2-40B4-BE49-F238E27FC236}">
                <a16:creationId xmlns:a16="http://schemas.microsoft.com/office/drawing/2014/main" id="{4FC07D9E-EAC2-5C5D-463A-CB3E76C665EA}"/>
              </a:ext>
            </a:extLst>
          </p:cNvPr>
          <p:cNvSpPr txBox="1"/>
          <p:nvPr/>
        </p:nvSpPr>
        <p:spPr>
          <a:xfrm>
            <a:off x="447639" y="3453137"/>
            <a:ext cx="90764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3.8MM</a:t>
            </a:r>
          </a:p>
        </p:txBody>
      </p:sp>
      <p:sp>
        <p:nvSpPr>
          <p:cNvPr id="21" name="TextBox 20">
            <a:extLst>
              <a:ext uri="{FF2B5EF4-FFF2-40B4-BE49-F238E27FC236}">
                <a16:creationId xmlns:a16="http://schemas.microsoft.com/office/drawing/2014/main" id="{7B01406E-1306-0765-42B8-35CC06ABCB8E}"/>
              </a:ext>
            </a:extLst>
          </p:cNvPr>
          <p:cNvSpPr txBox="1"/>
          <p:nvPr/>
        </p:nvSpPr>
        <p:spPr>
          <a:xfrm>
            <a:off x="505982" y="5568437"/>
            <a:ext cx="790954"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1%</a:t>
            </a:r>
          </a:p>
        </p:txBody>
      </p:sp>
      <p:sp>
        <p:nvSpPr>
          <p:cNvPr id="5" name="Oval 4">
            <a:extLst>
              <a:ext uri="{FF2B5EF4-FFF2-40B4-BE49-F238E27FC236}">
                <a16:creationId xmlns:a16="http://schemas.microsoft.com/office/drawing/2014/main" id="{B56A4CB1-02D6-E060-F4BD-E9F0FCA37FF2}"/>
              </a:ext>
            </a:extLst>
          </p:cNvPr>
          <p:cNvSpPr/>
          <p:nvPr/>
        </p:nvSpPr>
        <p:spPr>
          <a:xfrm>
            <a:off x="3776808" y="3175692"/>
            <a:ext cx="1396615" cy="1404195"/>
          </a:xfrm>
          <a:prstGeom prst="ellipse">
            <a:avLst/>
          </a:prstGeom>
          <a:solidFill>
            <a:srgbClr val="ED3C8D"/>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11MM</a:t>
            </a:r>
          </a:p>
        </p:txBody>
      </p:sp>
      <p:sp>
        <p:nvSpPr>
          <p:cNvPr id="17" name="TextBox 16">
            <a:extLst>
              <a:ext uri="{FF2B5EF4-FFF2-40B4-BE49-F238E27FC236}">
                <a16:creationId xmlns:a16="http://schemas.microsoft.com/office/drawing/2014/main" id="{9CCB4C61-28A4-BA6D-BC72-5DC4C0FD9AFA}"/>
              </a:ext>
            </a:extLst>
          </p:cNvPr>
          <p:cNvSpPr txBox="1"/>
          <p:nvPr/>
        </p:nvSpPr>
        <p:spPr>
          <a:xfrm>
            <a:off x="3786118"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2025</a:t>
            </a:r>
          </a:p>
        </p:txBody>
      </p:sp>
      <p:sp>
        <p:nvSpPr>
          <p:cNvPr id="24" name="TextBox 23">
            <a:extLst>
              <a:ext uri="{FF2B5EF4-FFF2-40B4-BE49-F238E27FC236}">
                <a16:creationId xmlns:a16="http://schemas.microsoft.com/office/drawing/2014/main" id="{549FB4B5-6A9C-1E8E-F8C5-E0F5F89AE52E}"/>
              </a:ext>
            </a:extLst>
          </p:cNvPr>
          <p:cNvSpPr txBox="1"/>
          <p:nvPr/>
        </p:nvSpPr>
        <p:spPr>
          <a:xfrm>
            <a:off x="3947215"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ED3C8D"/>
                </a:solidFill>
                <a:effectLst/>
                <a:uLnTx/>
                <a:uFillTx/>
                <a:latin typeface="Helvetica" panose="020B0403020202020204" pitchFamily="34" charset="0"/>
                <a:ea typeface="+mn-ea"/>
                <a:cs typeface="+mn-cs"/>
              </a:rPr>
              <a:t>3%</a:t>
            </a:r>
          </a:p>
        </p:txBody>
      </p:sp>
      <p:sp>
        <p:nvSpPr>
          <p:cNvPr id="12" name="Oval 11">
            <a:extLst>
              <a:ext uri="{FF2B5EF4-FFF2-40B4-BE49-F238E27FC236}">
                <a16:creationId xmlns:a16="http://schemas.microsoft.com/office/drawing/2014/main" id="{D3512A6B-DAC4-1E13-48FA-5E4B7FC84FE8}"/>
              </a:ext>
            </a:extLst>
          </p:cNvPr>
          <p:cNvSpPr/>
          <p:nvPr/>
        </p:nvSpPr>
        <p:spPr>
          <a:xfrm>
            <a:off x="5577601" y="3175692"/>
            <a:ext cx="1689904" cy="1699076"/>
          </a:xfrm>
          <a:prstGeom prst="ellipse">
            <a:avLst/>
          </a:prstGeom>
          <a:solidFill>
            <a:srgbClr val="4EBEA4"/>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27MM</a:t>
            </a:r>
          </a:p>
        </p:txBody>
      </p:sp>
      <p:sp>
        <p:nvSpPr>
          <p:cNvPr id="16" name="TextBox 15">
            <a:extLst>
              <a:ext uri="{FF2B5EF4-FFF2-40B4-BE49-F238E27FC236}">
                <a16:creationId xmlns:a16="http://schemas.microsoft.com/office/drawing/2014/main" id="{8C906BE6-124F-17C1-1E6A-242EA7A30B70}"/>
              </a:ext>
            </a:extLst>
          </p:cNvPr>
          <p:cNvSpPr txBox="1"/>
          <p:nvPr/>
        </p:nvSpPr>
        <p:spPr>
          <a:xfrm>
            <a:off x="5733556"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2026</a:t>
            </a:r>
          </a:p>
        </p:txBody>
      </p:sp>
      <p:sp>
        <p:nvSpPr>
          <p:cNvPr id="25" name="TextBox 24">
            <a:extLst>
              <a:ext uri="{FF2B5EF4-FFF2-40B4-BE49-F238E27FC236}">
                <a16:creationId xmlns:a16="http://schemas.microsoft.com/office/drawing/2014/main" id="{0AF4421D-FA67-E031-C2A6-5CB50D41B7AD}"/>
              </a:ext>
            </a:extLst>
          </p:cNvPr>
          <p:cNvSpPr txBox="1"/>
          <p:nvPr/>
        </p:nvSpPr>
        <p:spPr>
          <a:xfrm>
            <a:off x="5894653"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7%</a:t>
            </a:r>
          </a:p>
        </p:txBody>
      </p:sp>
      <p:sp>
        <p:nvSpPr>
          <p:cNvPr id="13" name="TextBox 12">
            <a:extLst>
              <a:ext uri="{FF2B5EF4-FFF2-40B4-BE49-F238E27FC236}">
                <a16:creationId xmlns:a16="http://schemas.microsoft.com/office/drawing/2014/main" id="{4D7F94E1-3364-D6F2-A853-0BF4B8961E2B}"/>
              </a:ext>
            </a:extLst>
          </p:cNvPr>
          <p:cNvSpPr txBox="1"/>
          <p:nvPr/>
        </p:nvSpPr>
        <p:spPr>
          <a:xfrm>
            <a:off x="7912133"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2027</a:t>
            </a:r>
          </a:p>
        </p:txBody>
      </p:sp>
      <p:sp>
        <p:nvSpPr>
          <p:cNvPr id="14" name="Oval 13">
            <a:extLst>
              <a:ext uri="{FF2B5EF4-FFF2-40B4-BE49-F238E27FC236}">
                <a16:creationId xmlns:a16="http://schemas.microsoft.com/office/drawing/2014/main" id="{E3B09E8A-51F4-7424-C076-08C71E7FFDD6}"/>
              </a:ext>
            </a:extLst>
          </p:cNvPr>
          <p:cNvSpPr/>
          <p:nvPr/>
        </p:nvSpPr>
        <p:spPr>
          <a:xfrm>
            <a:off x="7671683" y="3175692"/>
            <a:ext cx="1858894" cy="1868984"/>
          </a:xfrm>
          <a:prstGeom prst="ellipse">
            <a:avLst/>
          </a:prstGeom>
          <a:solidFill>
            <a:srgbClr val="A343FF"/>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31MM</a:t>
            </a:r>
          </a:p>
        </p:txBody>
      </p:sp>
      <p:sp>
        <p:nvSpPr>
          <p:cNvPr id="26" name="TextBox 25">
            <a:extLst>
              <a:ext uri="{FF2B5EF4-FFF2-40B4-BE49-F238E27FC236}">
                <a16:creationId xmlns:a16="http://schemas.microsoft.com/office/drawing/2014/main" id="{C26D8BAA-7E06-2483-853D-2646D6B2C640}"/>
              </a:ext>
            </a:extLst>
          </p:cNvPr>
          <p:cNvSpPr txBox="1"/>
          <p:nvPr/>
        </p:nvSpPr>
        <p:spPr>
          <a:xfrm>
            <a:off x="8073230"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A343FF"/>
                </a:solidFill>
                <a:effectLst/>
                <a:uLnTx/>
                <a:uFillTx/>
                <a:latin typeface="Helvetica" panose="020B0403020202020204" pitchFamily="34" charset="0"/>
                <a:ea typeface="+mn-ea"/>
                <a:cs typeface="+mn-cs"/>
              </a:rPr>
              <a:t>8%</a:t>
            </a:r>
          </a:p>
        </p:txBody>
      </p:sp>
      <p:sp>
        <p:nvSpPr>
          <p:cNvPr id="15" name="Oval 14">
            <a:extLst>
              <a:ext uri="{FF2B5EF4-FFF2-40B4-BE49-F238E27FC236}">
                <a16:creationId xmlns:a16="http://schemas.microsoft.com/office/drawing/2014/main" id="{578219FB-5B1F-2A4E-B93F-E03A76CC0734}"/>
              </a:ext>
            </a:extLst>
          </p:cNvPr>
          <p:cNvSpPr/>
          <p:nvPr/>
        </p:nvSpPr>
        <p:spPr>
          <a:xfrm>
            <a:off x="9934756" y="3175692"/>
            <a:ext cx="2044783" cy="2055882"/>
          </a:xfrm>
          <a:prstGeom prst="ellipse">
            <a:avLst/>
          </a:prstGeom>
          <a:solidFill>
            <a:srgbClr val="FF6E30"/>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34MM</a:t>
            </a:r>
          </a:p>
        </p:txBody>
      </p:sp>
      <p:sp>
        <p:nvSpPr>
          <p:cNvPr id="18" name="TextBox 17">
            <a:extLst>
              <a:ext uri="{FF2B5EF4-FFF2-40B4-BE49-F238E27FC236}">
                <a16:creationId xmlns:a16="http://schemas.microsoft.com/office/drawing/2014/main" id="{2DD87926-2494-4994-3112-8A109D4BAAE0}"/>
              </a:ext>
            </a:extLst>
          </p:cNvPr>
          <p:cNvSpPr txBox="1"/>
          <p:nvPr/>
        </p:nvSpPr>
        <p:spPr>
          <a:xfrm>
            <a:off x="10268150"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2028</a:t>
            </a:r>
          </a:p>
        </p:txBody>
      </p:sp>
      <p:sp>
        <p:nvSpPr>
          <p:cNvPr id="27" name="TextBox 26">
            <a:extLst>
              <a:ext uri="{FF2B5EF4-FFF2-40B4-BE49-F238E27FC236}">
                <a16:creationId xmlns:a16="http://schemas.microsoft.com/office/drawing/2014/main" id="{AEA9F451-59AB-E5D4-1773-5B1B6FD88269}"/>
              </a:ext>
            </a:extLst>
          </p:cNvPr>
          <p:cNvSpPr txBox="1"/>
          <p:nvPr/>
        </p:nvSpPr>
        <p:spPr>
          <a:xfrm>
            <a:off x="10429247"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F6E30"/>
                </a:solidFill>
                <a:effectLst/>
                <a:uLnTx/>
                <a:uFillTx/>
                <a:latin typeface="Helvetica" panose="020B0403020202020204" pitchFamily="34" charset="0"/>
                <a:ea typeface="+mn-ea"/>
                <a:cs typeface="+mn-cs"/>
              </a:rPr>
              <a:t>9%</a:t>
            </a:r>
          </a:p>
        </p:txBody>
      </p:sp>
      <p:sp>
        <p:nvSpPr>
          <p:cNvPr id="4" name="Oval 3">
            <a:extLst>
              <a:ext uri="{FF2B5EF4-FFF2-40B4-BE49-F238E27FC236}">
                <a16:creationId xmlns:a16="http://schemas.microsoft.com/office/drawing/2014/main" id="{E6D668C0-E15F-E638-390C-196F15B1F9C9}"/>
              </a:ext>
            </a:extLst>
          </p:cNvPr>
          <p:cNvSpPr/>
          <p:nvPr/>
        </p:nvSpPr>
        <p:spPr>
          <a:xfrm>
            <a:off x="2158984" y="3175692"/>
            <a:ext cx="1049297" cy="1054993"/>
          </a:xfrm>
          <a:prstGeom prst="ellipse">
            <a:avLst/>
          </a:prstGeom>
          <a:solidFill>
            <a:srgbClr val="00BFF2"/>
          </a:solidFill>
          <a:ln>
            <a:solidFill>
              <a:srgbClr val="1F1A6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endParaRPr>
          </a:p>
        </p:txBody>
      </p:sp>
      <p:sp>
        <p:nvSpPr>
          <p:cNvPr id="11" name="TextBox 10">
            <a:extLst>
              <a:ext uri="{FF2B5EF4-FFF2-40B4-BE49-F238E27FC236}">
                <a16:creationId xmlns:a16="http://schemas.microsoft.com/office/drawing/2014/main" id="{1123C5E6-7B6E-CB0E-9066-E29F89E36D0F}"/>
              </a:ext>
            </a:extLst>
          </p:cNvPr>
          <p:cNvSpPr txBox="1"/>
          <p:nvPr/>
        </p:nvSpPr>
        <p:spPr>
          <a:xfrm>
            <a:off x="1994635" y="2717128"/>
            <a:ext cx="1377995"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srgbClr val="1F1A62"/>
                </a:solidFill>
                <a:effectLst/>
                <a:uLnTx/>
                <a:uFillTx/>
                <a:latin typeface="Helvetica" panose="020B0403020202020204" pitchFamily="34" charset="0"/>
                <a:ea typeface="+mn-ea"/>
                <a:cs typeface="+mn-cs"/>
              </a:rPr>
              <a:t>2024</a:t>
            </a:r>
          </a:p>
        </p:txBody>
      </p:sp>
      <p:sp>
        <p:nvSpPr>
          <p:cNvPr id="23" name="TextBox 22">
            <a:extLst>
              <a:ext uri="{FF2B5EF4-FFF2-40B4-BE49-F238E27FC236}">
                <a16:creationId xmlns:a16="http://schemas.microsoft.com/office/drawing/2014/main" id="{B5219D30-3E47-5760-3652-CAB672FB44FD}"/>
              </a:ext>
            </a:extLst>
          </p:cNvPr>
          <p:cNvSpPr txBox="1"/>
          <p:nvPr/>
        </p:nvSpPr>
        <p:spPr>
          <a:xfrm>
            <a:off x="2155732" y="5568437"/>
            <a:ext cx="1055800" cy="52322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00BFF2"/>
                </a:solidFill>
                <a:effectLst/>
                <a:uLnTx/>
                <a:uFillTx/>
                <a:latin typeface="Helvetica" panose="020B0403020202020204" pitchFamily="34" charset="0"/>
                <a:ea typeface="+mn-ea"/>
                <a:cs typeface="+mn-cs"/>
              </a:rPr>
              <a:t>1.5%</a:t>
            </a:r>
          </a:p>
        </p:txBody>
      </p:sp>
      <p:sp>
        <p:nvSpPr>
          <p:cNvPr id="30" name="TextBox 29">
            <a:extLst>
              <a:ext uri="{FF2B5EF4-FFF2-40B4-BE49-F238E27FC236}">
                <a16:creationId xmlns:a16="http://schemas.microsoft.com/office/drawing/2014/main" id="{659E094C-A71A-5FA2-BE13-35BD9837B158}"/>
              </a:ext>
            </a:extLst>
          </p:cNvPr>
          <p:cNvSpPr txBox="1"/>
          <p:nvPr/>
        </p:nvSpPr>
        <p:spPr>
          <a:xfrm>
            <a:off x="2184472" y="3509765"/>
            <a:ext cx="998321"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5.5MM</a:t>
            </a:r>
          </a:p>
        </p:txBody>
      </p:sp>
      <p:pic>
        <p:nvPicPr>
          <p:cNvPr id="29" name="Picture 28">
            <a:extLst>
              <a:ext uri="{FF2B5EF4-FFF2-40B4-BE49-F238E27FC236}">
                <a16:creationId xmlns:a16="http://schemas.microsoft.com/office/drawing/2014/main" id="{EE6426CF-5D3C-7C99-F5D9-4D979320357D}"/>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31" name="Slide Number Placeholder 5">
            <a:extLst>
              <a:ext uri="{FF2B5EF4-FFF2-40B4-BE49-F238E27FC236}">
                <a16:creationId xmlns:a16="http://schemas.microsoft.com/office/drawing/2014/main" id="{4D0B2D12-4CEE-6F67-538A-DAA9A3CA138F}"/>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32" name="Rectangle 31">
            <a:extLst>
              <a:ext uri="{FF2B5EF4-FFF2-40B4-BE49-F238E27FC236}">
                <a16:creationId xmlns:a16="http://schemas.microsoft.com/office/drawing/2014/main" id="{6FC87865-2E94-ECA2-E60B-07AD99322BE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6" name="Rectangle 5">
            <a:extLst>
              <a:ext uri="{FF2B5EF4-FFF2-40B4-BE49-F238E27FC236}">
                <a16:creationId xmlns:a16="http://schemas.microsoft.com/office/drawing/2014/main" id="{ADC8EFEB-1D61-634B-CF2A-7212C0255CFF}"/>
              </a:ext>
            </a:extLst>
          </p:cNvPr>
          <p:cNvSpPr/>
          <p:nvPr/>
        </p:nvSpPr>
        <p:spPr>
          <a:xfrm>
            <a:off x="264695" y="374511"/>
            <a:ext cx="1160304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Furthermore,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only 3% of TVs in the U.S. are NextGen-capable</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 as of 2025, with penetration projected to still be below 10% three years from now</a:t>
            </a:r>
          </a:p>
        </p:txBody>
      </p:sp>
    </p:spTree>
    <p:extLst>
      <p:ext uri="{BB962C8B-B14F-4D97-AF65-F5344CB8AC3E}">
        <p14:creationId xmlns:p14="http://schemas.microsoft.com/office/powerpoint/2010/main" val="290317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CD0EDBC8-2AEC-1EFB-4B61-6CF6B7235C9D}"/>
            </a:ext>
          </a:extLst>
        </p:cNvPr>
        <p:cNvGrpSpPr/>
        <p:nvPr/>
      </p:nvGrpSpPr>
      <p:grpSpPr>
        <a:xfrm>
          <a:off x="0" y="0"/>
          <a:ext cx="0" cy="0"/>
          <a:chOff x="0" y="0"/>
          <a:chExt cx="0" cy="0"/>
        </a:xfrm>
      </p:grpSpPr>
      <p:sp>
        <p:nvSpPr>
          <p:cNvPr id="2" name="Rectangle 1">
            <a:hlinkClick r:id="" action="ppaction://noaction"/>
            <a:extLst>
              <a:ext uri="{FF2B5EF4-FFF2-40B4-BE49-F238E27FC236}">
                <a16:creationId xmlns:a16="http://schemas.microsoft.com/office/drawing/2014/main" id="{AAABCFC4-37D4-AD16-D0FC-323E9C838771}"/>
              </a:ext>
            </a:extLst>
          </p:cNvPr>
          <p:cNvSpPr/>
          <p:nvPr/>
        </p:nvSpPr>
        <p:spPr>
          <a:xfrm>
            <a:off x="454594" y="4673963"/>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292E2B1A-B8E5-C798-7E43-001E7A43B351}"/>
              </a:ext>
            </a:extLst>
          </p:cNvPr>
          <p:cNvSpPr/>
          <p:nvPr/>
        </p:nvSpPr>
        <p:spPr>
          <a:xfrm>
            <a:off x="0" y="0"/>
            <a:ext cx="6073635" cy="6858000"/>
          </a:xfrm>
          <a:prstGeom prst="rect">
            <a:avLst/>
          </a:prstGeom>
          <a:solidFill>
            <a:srgbClr val="4EBEA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79D28C8F-5D7E-27A5-55EA-EDDACA2D6281}"/>
              </a:ext>
            </a:extLst>
          </p:cNvPr>
          <p:cNvSpPr txBox="1"/>
          <p:nvPr/>
        </p:nvSpPr>
        <p:spPr>
          <a:xfrm>
            <a:off x="439665" y="2204839"/>
            <a:ext cx="436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itchFamily="2" charset="0"/>
                <a:ea typeface="+mn-ea"/>
                <a:cs typeface="+mn-cs"/>
              </a:rPr>
              <a:t>3</a:t>
            </a:r>
          </a:p>
        </p:txBody>
      </p:sp>
      <p:sp>
        <p:nvSpPr>
          <p:cNvPr id="23" name="TextBox 22">
            <a:extLst>
              <a:ext uri="{FF2B5EF4-FFF2-40B4-BE49-F238E27FC236}">
                <a16:creationId xmlns:a16="http://schemas.microsoft.com/office/drawing/2014/main" id="{1FA7CA5C-DE83-927D-005B-42EC469CBD66}"/>
              </a:ext>
            </a:extLst>
          </p:cNvPr>
          <p:cNvSpPr txBox="1"/>
          <p:nvPr/>
        </p:nvSpPr>
        <p:spPr>
          <a:xfrm>
            <a:off x="414021" y="3150151"/>
            <a:ext cx="5014013" cy="255454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What are the challenges to adoption of NextGen TV?</a:t>
            </a:r>
          </a:p>
        </p:txBody>
      </p:sp>
      <p:pic>
        <p:nvPicPr>
          <p:cNvPr id="3" name="Picture 2">
            <a:extLst>
              <a:ext uri="{FF2B5EF4-FFF2-40B4-BE49-F238E27FC236}">
                <a16:creationId xmlns:a16="http://schemas.microsoft.com/office/drawing/2014/main" id="{CF92EB04-3959-6785-F627-FA90661D3EC9}"/>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0C27EEDA-DE9E-5F17-318B-0F00A1325490}"/>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5FFE6D43-373C-1A1B-D161-B4C04B5D883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9" name="Straight Connector 8">
            <a:extLst>
              <a:ext uri="{FF2B5EF4-FFF2-40B4-BE49-F238E27FC236}">
                <a16:creationId xmlns:a16="http://schemas.microsoft.com/office/drawing/2014/main" id="{6D301FE6-28A7-803A-40D7-23A540C2AC53}"/>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6" name="Rectangle 5">
            <a:extLst>
              <a:ext uri="{FF2B5EF4-FFF2-40B4-BE49-F238E27FC236}">
                <a16:creationId xmlns:a16="http://schemas.microsoft.com/office/drawing/2014/main" id="{04E7E023-E091-89A8-6D56-A6FFA86C60CA}"/>
              </a:ext>
            </a:extLst>
          </p:cNvPr>
          <p:cNvSpPr/>
          <p:nvPr/>
        </p:nvSpPr>
        <p:spPr>
          <a:xfrm>
            <a:off x="6610821" y="4397679"/>
            <a:ext cx="5072066" cy="1622663"/>
          </a:xfrm>
          <a:prstGeom prst="rect">
            <a:avLst/>
          </a:prstGeom>
          <a:solidFill>
            <a:srgbClr val="4EBEA4"/>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13" name="TextBox 12">
            <a:extLst>
              <a:ext uri="{FF2B5EF4-FFF2-40B4-BE49-F238E27FC236}">
                <a16:creationId xmlns:a16="http://schemas.microsoft.com/office/drawing/2014/main" id="{CB6A93C3-729C-F1B1-4D5A-4F15EEF72111}"/>
              </a:ext>
            </a:extLst>
          </p:cNvPr>
          <p:cNvSpPr txBox="1"/>
          <p:nvPr/>
        </p:nvSpPr>
        <p:spPr>
          <a:xfrm>
            <a:off x="6660697" y="4509061"/>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chemeClr val="bg1"/>
                </a:solidFill>
              </a:rPr>
              <a:t>3</a:t>
            </a:r>
          </a:p>
        </p:txBody>
      </p:sp>
      <p:sp>
        <p:nvSpPr>
          <p:cNvPr id="15" name="TextBox 14">
            <a:extLst>
              <a:ext uri="{FF2B5EF4-FFF2-40B4-BE49-F238E27FC236}">
                <a16:creationId xmlns:a16="http://schemas.microsoft.com/office/drawing/2014/main" id="{663333DF-6756-60A2-DC95-A83CA8F6699E}"/>
              </a:ext>
            </a:extLst>
          </p:cNvPr>
          <p:cNvSpPr txBox="1"/>
          <p:nvPr/>
        </p:nvSpPr>
        <p:spPr>
          <a:xfrm>
            <a:off x="6708902" y="5051920"/>
            <a:ext cx="487590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What are the challenges to adoption of NextGen TV?</a:t>
            </a:r>
          </a:p>
        </p:txBody>
      </p:sp>
      <p:sp>
        <p:nvSpPr>
          <p:cNvPr id="16" name="Rectangle 15">
            <a:extLst>
              <a:ext uri="{FF2B5EF4-FFF2-40B4-BE49-F238E27FC236}">
                <a16:creationId xmlns:a16="http://schemas.microsoft.com/office/drawing/2014/main" id="{AD8BF9E9-2952-B02C-B76A-646C541FF43A}"/>
              </a:ext>
            </a:extLst>
          </p:cNvPr>
          <p:cNvSpPr/>
          <p:nvPr/>
        </p:nvSpPr>
        <p:spPr>
          <a:xfrm>
            <a:off x="6610821" y="2386176"/>
            <a:ext cx="5072066" cy="1622663"/>
          </a:xfrm>
          <a:prstGeom prst="rect">
            <a:avLst/>
          </a:prstGeom>
          <a:solidFill>
            <a:srgbClr val="E2E8F1"/>
          </a:solidFill>
          <a:ln w="5715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17" name="TextBox 16">
            <a:extLst>
              <a:ext uri="{FF2B5EF4-FFF2-40B4-BE49-F238E27FC236}">
                <a16:creationId xmlns:a16="http://schemas.microsoft.com/office/drawing/2014/main" id="{F5E62B76-84A2-DCFA-57DA-F6F20A87D8B6}"/>
              </a:ext>
            </a:extLst>
          </p:cNvPr>
          <p:cNvSpPr txBox="1"/>
          <p:nvPr/>
        </p:nvSpPr>
        <p:spPr>
          <a:xfrm>
            <a:off x="6660697" y="2474408"/>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rgbClr val="BFBFBF"/>
                </a:solidFill>
              </a:rPr>
              <a:t>2</a:t>
            </a:r>
          </a:p>
        </p:txBody>
      </p:sp>
      <p:sp>
        <p:nvSpPr>
          <p:cNvPr id="18" name="TextBox 17">
            <a:extLst>
              <a:ext uri="{FF2B5EF4-FFF2-40B4-BE49-F238E27FC236}">
                <a16:creationId xmlns:a16="http://schemas.microsoft.com/office/drawing/2014/main" id="{3D68FE0B-BE53-9555-ECBC-855FE27BE133}"/>
              </a:ext>
            </a:extLst>
          </p:cNvPr>
          <p:cNvSpPr txBox="1"/>
          <p:nvPr/>
        </p:nvSpPr>
        <p:spPr>
          <a:xfrm>
            <a:off x="6708902" y="2994120"/>
            <a:ext cx="487590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What is the real scale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potential of NextGen TV?</a:t>
            </a:r>
          </a:p>
        </p:txBody>
      </p:sp>
      <p:sp>
        <p:nvSpPr>
          <p:cNvPr id="19" name="Rectangle 18">
            <a:extLst>
              <a:ext uri="{FF2B5EF4-FFF2-40B4-BE49-F238E27FC236}">
                <a16:creationId xmlns:a16="http://schemas.microsoft.com/office/drawing/2014/main" id="{BEC355A6-A3C9-9998-DBC8-B9B4AC5CB6ED}"/>
              </a:ext>
            </a:extLst>
          </p:cNvPr>
          <p:cNvSpPr/>
          <p:nvPr/>
        </p:nvSpPr>
        <p:spPr>
          <a:xfrm>
            <a:off x="6610821" y="374673"/>
            <a:ext cx="5072066" cy="1622663"/>
          </a:xfrm>
          <a:prstGeom prst="rect">
            <a:avLst/>
          </a:prstGeom>
          <a:solidFill>
            <a:srgbClr val="E2E8F1"/>
          </a:solidFill>
          <a:ln w="5715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20" name="TextBox 19">
            <a:extLst>
              <a:ext uri="{FF2B5EF4-FFF2-40B4-BE49-F238E27FC236}">
                <a16:creationId xmlns:a16="http://schemas.microsoft.com/office/drawing/2014/main" id="{098F48E8-067D-A5A3-9AAC-BA16BBD76C62}"/>
              </a:ext>
            </a:extLst>
          </p:cNvPr>
          <p:cNvSpPr txBox="1"/>
          <p:nvPr/>
        </p:nvSpPr>
        <p:spPr>
          <a:xfrm>
            <a:off x="6660697" y="462905"/>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rgbClr val="BFBFBF"/>
                </a:solidFill>
              </a:rPr>
              <a:t>1</a:t>
            </a:r>
          </a:p>
        </p:txBody>
      </p:sp>
      <p:sp>
        <p:nvSpPr>
          <p:cNvPr id="21" name="TextBox 20">
            <a:extLst>
              <a:ext uri="{FF2B5EF4-FFF2-40B4-BE49-F238E27FC236}">
                <a16:creationId xmlns:a16="http://schemas.microsoft.com/office/drawing/2014/main" id="{57FC1968-E0B5-EC50-B5F0-85886B269E7A}"/>
              </a:ext>
            </a:extLst>
          </p:cNvPr>
          <p:cNvSpPr txBox="1"/>
          <p:nvPr/>
        </p:nvSpPr>
        <p:spPr>
          <a:xfrm>
            <a:off x="7315184" y="977570"/>
            <a:ext cx="36633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What is NextGen TV?</a:t>
            </a:r>
          </a:p>
        </p:txBody>
      </p:sp>
    </p:spTree>
    <p:extLst>
      <p:ext uri="{BB962C8B-B14F-4D97-AF65-F5344CB8AC3E}">
        <p14:creationId xmlns:p14="http://schemas.microsoft.com/office/powerpoint/2010/main" val="27515210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500869-4620-98A7-C52C-4025B1DFAF85}"/>
            </a:ext>
          </a:extLst>
        </p:cNvPr>
        <p:cNvGrpSpPr/>
        <p:nvPr/>
      </p:nvGrpSpPr>
      <p:grpSpPr>
        <a:xfrm>
          <a:off x="0" y="0"/>
          <a:ext cx="0" cy="0"/>
          <a:chOff x="0" y="0"/>
          <a:chExt cx="0" cy="0"/>
        </a:xfrm>
      </p:grpSpPr>
      <p:pic>
        <p:nvPicPr>
          <p:cNvPr id="6" name="Picture 5" descr="A tower with blue circles&#10;&#10;Description automatically generated">
            <a:extLst>
              <a:ext uri="{FF2B5EF4-FFF2-40B4-BE49-F238E27FC236}">
                <a16:creationId xmlns:a16="http://schemas.microsoft.com/office/drawing/2014/main" id="{C8F2A309-AD10-E526-5961-C65AC383B548}"/>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0" y="1696725"/>
            <a:ext cx="12202760" cy="4548987"/>
          </a:xfrm>
          <a:prstGeom prst="rect">
            <a:avLst/>
          </a:prstGeom>
        </p:spPr>
      </p:pic>
      <p:sp>
        <p:nvSpPr>
          <p:cNvPr id="19" name="Rectangle 18">
            <a:extLst>
              <a:ext uri="{FF2B5EF4-FFF2-40B4-BE49-F238E27FC236}">
                <a16:creationId xmlns:a16="http://schemas.microsoft.com/office/drawing/2014/main" id="{2E41126B-C748-DD94-E714-DD70D092E286}"/>
              </a:ext>
            </a:extLst>
          </p:cNvPr>
          <p:cNvSpPr/>
          <p:nvPr/>
        </p:nvSpPr>
        <p:spPr>
          <a:xfrm>
            <a:off x="0" y="1696726"/>
            <a:ext cx="12192000" cy="4548987"/>
          </a:xfrm>
          <a:prstGeom prst="rect">
            <a:avLst/>
          </a:prstGeom>
          <a:solidFill>
            <a:srgbClr val="1F1A62">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D9F6C43-1FF9-26A9-EB98-82E5833517B2}"/>
              </a:ext>
            </a:extLst>
          </p:cNvPr>
          <p:cNvSpPr/>
          <p:nvPr/>
        </p:nvSpPr>
        <p:spPr>
          <a:xfrm>
            <a:off x="865763" y="2042582"/>
            <a:ext cx="3884747" cy="3888505"/>
          </a:xfrm>
          <a:prstGeom prst="rect">
            <a:avLst/>
          </a:prstGeom>
          <a:solidFill>
            <a:schemeClr val="bg1"/>
          </a:solidFill>
          <a:ln w="57150">
            <a:solidFill>
              <a:srgbClr val="ED3C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13FD18E5-409A-A193-EB71-9A463D2D9C8B}"/>
              </a:ext>
            </a:extLst>
          </p:cNvPr>
          <p:cNvSpPr txBox="1"/>
          <p:nvPr/>
        </p:nvSpPr>
        <p:spPr>
          <a:xfrm>
            <a:off x="1836949" y="2224947"/>
            <a:ext cx="194237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ED3C8D"/>
                </a:solidFill>
                <a:effectLst/>
                <a:uLnTx/>
                <a:uFillTx/>
                <a:latin typeface="Helvetica" panose="020B0403020202020204" pitchFamily="34" charset="0"/>
                <a:ea typeface="+mn-ea"/>
                <a:cs typeface="+mn-cs"/>
              </a:rPr>
              <a:t>ATSC 1.0</a:t>
            </a:r>
            <a:endParaRPr kumimoji="0" lang="en-US" sz="2400" b="0" i="0" u="sng" strike="noStrike" kern="1200" cap="none" spc="0" normalizeH="0" baseline="0" noProof="0">
              <a:ln>
                <a:noFill/>
              </a:ln>
              <a:solidFill>
                <a:srgbClr val="ED3C8D"/>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766AEFC9-33E6-6D49-9C2B-E862F6E768BB}"/>
              </a:ext>
            </a:extLst>
          </p:cNvPr>
          <p:cNvSpPr txBox="1"/>
          <p:nvPr/>
        </p:nvSpPr>
        <p:spPr>
          <a:xfrm>
            <a:off x="1042343" y="2997797"/>
            <a:ext cx="3531587" cy="2308324"/>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Since June 13, 2009</a:t>
            </a: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full-power television stations nationwide have been required to broadcast exclusively in a digital format</a:t>
            </a:r>
          </a:p>
        </p:txBody>
      </p:sp>
      <p:pic>
        <p:nvPicPr>
          <p:cNvPr id="7" name="Picture 6">
            <a:extLst>
              <a:ext uri="{FF2B5EF4-FFF2-40B4-BE49-F238E27FC236}">
                <a16:creationId xmlns:a16="http://schemas.microsoft.com/office/drawing/2014/main" id="{2DBF3F6C-5E7A-7C03-3875-24FD25BF573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38D99EAA-72CB-3189-CC50-7238A3C8A42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36FEA55A-A050-CBB8-6C6E-16848917518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5" name="TextBox 4">
            <a:extLst>
              <a:ext uri="{FF2B5EF4-FFF2-40B4-BE49-F238E27FC236}">
                <a16:creationId xmlns:a16="http://schemas.microsoft.com/office/drawing/2014/main" id="{B7F2B21C-FD1E-68E7-0275-DCC43B890B93}"/>
              </a:ext>
            </a:extLst>
          </p:cNvPr>
          <p:cNvSpPr txBox="1"/>
          <p:nvPr/>
        </p:nvSpPr>
        <p:spPr>
          <a:xfrm>
            <a:off x="266218" y="1253860"/>
            <a:ext cx="11294289" cy="276999"/>
          </a:xfrm>
          <a:prstGeom prst="rect">
            <a:avLst/>
          </a:prstGeom>
          <a:noFill/>
        </p:spPr>
        <p:txBody>
          <a:bodyPr wrap="square" rtlCol="0" anchor="t">
            <a:spAutoFit/>
          </a:bodyPr>
          <a:lstStyle>
            <a:defPPr>
              <a:defRPr lang="en-US"/>
            </a:defPPr>
            <a:lvl1pPr marL="285750" indent="-285750">
              <a:buBlip>
                <a:blip r:embed="rId4"/>
              </a:buBlip>
              <a:defRPr sz="1400">
                <a:solidFill>
                  <a:srgbClr val="1F1A62"/>
                </a:solidFill>
                <a:latin typeface="Helvetica"/>
                <a:cs typeface="Helvetica"/>
              </a:defRPr>
            </a:lvl1pPr>
          </a:lstStyle>
          <a:p>
            <a:pPr marL="285750" marR="0" lvl="0" indent="-285750" algn="l" defTabSz="914400" rtl="0" eaLnBrk="1" fontAlgn="auto" latinLnBrk="0" hangingPunct="1">
              <a:lnSpc>
                <a:spcPct val="100000"/>
              </a:lnSpc>
              <a:spcBef>
                <a:spcPts val="0"/>
              </a:spcBef>
              <a:spcAft>
                <a:spcPts val="0"/>
              </a:spcAft>
              <a:buClrTx/>
              <a:buSzTx/>
              <a:buFontTx/>
              <a:buBlip>
                <a:blip r:embed="rId4"/>
              </a:buBlip>
              <a:tabLst/>
              <a:defRPr/>
            </a:pPr>
            <a:r>
              <a:rPr kumimoji="0" lang="en-US" sz="1200" b="0" i="0" u="none" strike="noStrike" kern="1200" cap="none" spc="0" normalizeH="0" baseline="0" noProof="0">
                <a:ln>
                  <a:noFill/>
                </a:ln>
                <a:solidFill>
                  <a:srgbClr val="1F1A62"/>
                </a:solidFill>
                <a:effectLst/>
                <a:uLnTx/>
                <a:uFillTx/>
                <a:latin typeface="Helvetica"/>
                <a:ea typeface="+mn-ea"/>
              </a:rPr>
              <a:t>Over-the-air (OTA) signals, the delivery method for NextGen TV, are sent from broadcast towers to households with antenna-connected TVs</a:t>
            </a:r>
          </a:p>
        </p:txBody>
      </p:sp>
      <p:sp>
        <p:nvSpPr>
          <p:cNvPr id="12" name="Rectangle 11">
            <a:extLst>
              <a:ext uri="{FF2B5EF4-FFF2-40B4-BE49-F238E27FC236}">
                <a16:creationId xmlns:a16="http://schemas.microsoft.com/office/drawing/2014/main" id="{7FEC5A88-AB64-79AD-DDE1-E7C5C36FF60C}"/>
              </a:ext>
            </a:extLst>
          </p:cNvPr>
          <p:cNvSpPr/>
          <p:nvPr/>
        </p:nvSpPr>
        <p:spPr>
          <a:xfrm>
            <a:off x="7384506" y="2042582"/>
            <a:ext cx="3884747" cy="3888505"/>
          </a:xfrm>
          <a:prstGeom prst="rect">
            <a:avLst/>
          </a:prstGeom>
          <a:solidFill>
            <a:schemeClr val="bg1"/>
          </a:solidFill>
          <a:ln w="57150">
            <a:solidFill>
              <a:srgbClr val="00BF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5AF74D8E-4F26-AC1F-8D12-2892E647D13B}"/>
              </a:ext>
            </a:extLst>
          </p:cNvPr>
          <p:cNvSpPr txBox="1"/>
          <p:nvPr/>
        </p:nvSpPr>
        <p:spPr>
          <a:xfrm>
            <a:off x="8355692" y="2224947"/>
            <a:ext cx="1942374"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00BFF2"/>
                </a:solidFill>
                <a:effectLst/>
                <a:uLnTx/>
                <a:uFillTx/>
                <a:latin typeface="Helvetica" panose="020B0403020202020204" pitchFamily="34" charset="0"/>
                <a:ea typeface="+mn-ea"/>
                <a:cs typeface="+mn-cs"/>
              </a:rPr>
              <a:t>ATSC 3.0</a:t>
            </a:r>
            <a:endParaRPr kumimoji="0" lang="en-US" sz="2400" b="0" i="0" u="sng" strike="noStrike" kern="1200" cap="none" spc="0" normalizeH="0" baseline="0" noProof="0">
              <a:ln>
                <a:noFill/>
              </a:ln>
              <a:solidFill>
                <a:srgbClr val="00BFF2"/>
              </a:solidFill>
              <a:effectLst/>
              <a:uLnTx/>
              <a:uFillTx/>
              <a:latin typeface="Helvetica" panose="020B0403020202020204" pitchFamily="34" charset="0"/>
              <a:ea typeface="+mn-ea"/>
              <a:cs typeface="+mn-cs"/>
            </a:endParaRPr>
          </a:p>
        </p:txBody>
      </p:sp>
      <p:sp>
        <p:nvSpPr>
          <p:cNvPr id="18" name="TextBox 17">
            <a:extLst>
              <a:ext uri="{FF2B5EF4-FFF2-40B4-BE49-F238E27FC236}">
                <a16:creationId xmlns:a16="http://schemas.microsoft.com/office/drawing/2014/main" id="{B18F0E9B-EE5A-6916-FD0A-DAC5FD3C0E01}"/>
              </a:ext>
            </a:extLst>
          </p:cNvPr>
          <p:cNvSpPr txBox="1"/>
          <p:nvPr/>
        </p:nvSpPr>
        <p:spPr>
          <a:xfrm>
            <a:off x="7516116" y="2997797"/>
            <a:ext cx="3621527" cy="267765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1F1A62"/>
                </a:solidFill>
                <a:effectLst/>
                <a:uLnTx/>
                <a:uFillTx/>
                <a:latin typeface="Helvetica" pitchFamily="2" charset="0"/>
                <a:ea typeface="+mn-ea"/>
                <a:cs typeface="+mn-cs"/>
              </a:rPr>
              <a:t>In November 2017 </a:t>
            </a:r>
            <a:r>
              <a:rPr kumimoji="0" lang="en-US" sz="2400" b="0" i="0" u="none" strike="noStrike" kern="1200" cap="none" spc="0" normalizeH="0" baseline="0" noProof="0">
                <a:ln>
                  <a:noFill/>
                </a:ln>
                <a:solidFill>
                  <a:srgbClr val="1F1A62"/>
                </a:solidFill>
                <a:effectLst/>
                <a:uLnTx/>
                <a:uFillTx/>
                <a:latin typeface="Helvetica" pitchFamily="2" charset="0"/>
                <a:ea typeface="+mn-ea"/>
                <a:cs typeface="+mn-cs"/>
              </a:rPr>
              <a:t>the FCC approved rules enabling local broadcast TV to upgrade to an </a:t>
            </a:r>
            <a:br>
              <a:rPr kumimoji="0" lang="en-US" sz="2400" b="0" i="0" u="none" strike="noStrike" kern="1200" cap="none" spc="0" normalizeH="0" baseline="0" noProof="0">
                <a:ln>
                  <a:noFill/>
                </a:ln>
                <a:solidFill>
                  <a:srgbClr val="1F1A62"/>
                </a:solidFill>
                <a:effectLst/>
                <a:uLnTx/>
                <a:uFillTx/>
                <a:latin typeface="Helvetica" pitchFamily="2" charset="0"/>
                <a:ea typeface="+mn-ea"/>
                <a:cs typeface="+mn-cs"/>
              </a:rPr>
            </a:br>
            <a:r>
              <a:rPr kumimoji="0" lang="en-US" sz="2400" b="0" i="0" u="none" strike="noStrike" kern="1200" cap="none" spc="0" normalizeH="0" baseline="0" noProof="0">
                <a:ln>
                  <a:noFill/>
                </a:ln>
                <a:solidFill>
                  <a:srgbClr val="1F1A62"/>
                </a:solidFill>
                <a:effectLst/>
                <a:uLnTx/>
                <a:uFillTx/>
                <a:latin typeface="Helvetica" pitchFamily="2" charset="0"/>
                <a:ea typeface="+mn-ea"/>
                <a:cs typeface="+mn-cs"/>
              </a:rPr>
              <a:t>IP-based standard to transmit over-the-air signals</a:t>
            </a:r>
            <a:endParaRPr kumimoji="0" lang="en-US" sz="2400" b="0"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20" name="Arrow: Right 19">
            <a:extLst>
              <a:ext uri="{FF2B5EF4-FFF2-40B4-BE49-F238E27FC236}">
                <a16:creationId xmlns:a16="http://schemas.microsoft.com/office/drawing/2014/main" id="{96B0F167-05D4-CC70-EFF1-EE8E58A6925D}"/>
              </a:ext>
            </a:extLst>
          </p:cNvPr>
          <p:cNvSpPr/>
          <p:nvPr/>
        </p:nvSpPr>
        <p:spPr>
          <a:xfrm>
            <a:off x="5109258" y="3458653"/>
            <a:ext cx="1973484" cy="1056364"/>
          </a:xfrm>
          <a:prstGeom prst="rightArrow">
            <a:avLst/>
          </a:prstGeom>
          <a:solidFill>
            <a:srgbClr val="1F1A62"/>
          </a:solidFill>
          <a:ln w="38100">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5C5F81B-F3A0-8E92-339E-A401E20DADB0}"/>
              </a:ext>
            </a:extLst>
          </p:cNvPr>
          <p:cNvSpPr txBox="1"/>
          <p:nvPr/>
        </p:nvSpPr>
        <p:spPr>
          <a:xfrm>
            <a:off x="483207" y="6293225"/>
            <a:ext cx="7734300" cy="24622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a:ln>
                  <a:noFill/>
                </a:ln>
                <a:solidFill>
                  <a:srgbClr val="000000"/>
                </a:solidFill>
                <a:effectLst/>
                <a:uLnTx/>
                <a:uFillTx/>
                <a:latin typeface="Helvetica" panose="020B0403020202020204" pitchFamily="34" charset="0"/>
                <a:ea typeface="+mn-ea"/>
                <a:cs typeface="+mn-cs"/>
              </a:rPr>
              <a:t>Note: </a:t>
            </a:r>
            <a:r>
              <a:rPr kumimoji="0" lang="en-US" sz="1000" b="1" i="0" u="none" strike="noStrike" kern="1200" cap="none" spc="0" normalizeH="0" baseline="0" noProof="0">
                <a:ln>
                  <a:noFill/>
                </a:ln>
                <a:solidFill>
                  <a:srgbClr val="1B1363"/>
                </a:solidFill>
                <a:effectLst/>
                <a:uLnTx/>
                <a:uFillTx/>
                <a:latin typeface="Helvetica" panose="020B0403020202020204" pitchFamily="34" charset="0"/>
                <a:ea typeface="+mn-ea"/>
                <a:cs typeface="+mn-cs"/>
              </a:rPr>
              <a:t>Over-the-Air (OTA) </a:t>
            </a:r>
            <a:r>
              <a:rPr kumimoji="0" lang="en-US" sz="1000" b="0" i="0" u="none" strike="noStrike" kern="1200" cap="none" spc="0" normalizeH="0" baseline="0" noProof="0">
                <a:ln>
                  <a:noFill/>
                </a:ln>
                <a:solidFill>
                  <a:srgbClr val="1B1363"/>
                </a:solidFill>
                <a:effectLst/>
                <a:uLnTx/>
                <a:uFillTx/>
                <a:latin typeface="Helvetica" panose="020B0403020202020204" pitchFamily="34" charset="0"/>
                <a:ea typeface="+mn-ea"/>
                <a:cs typeface="+mn-cs"/>
              </a:rPr>
              <a:t>refers to households that receive a TV signal via an antenna rather than cable or satellite. </a:t>
            </a:r>
            <a:endParaRPr kumimoji="0" lang="en-US" sz="1000" b="0" i="0" u="none" strike="noStrike" kern="1200" cap="none" spc="0" normalizeH="0" baseline="0" noProof="0">
              <a:ln>
                <a:noFill/>
              </a:ln>
              <a:solidFill>
                <a:srgbClr val="000000"/>
              </a:solidFill>
              <a:effectLst/>
              <a:uLnTx/>
              <a:uFillTx/>
              <a:latin typeface="Helvetica" panose="020B0403020202020204" pitchFamily="34" charset="0"/>
              <a:ea typeface="+mn-ea"/>
              <a:cs typeface="+mn-cs"/>
            </a:endParaRPr>
          </a:p>
        </p:txBody>
      </p:sp>
      <p:sp>
        <p:nvSpPr>
          <p:cNvPr id="13" name="Rectangle 12">
            <a:extLst>
              <a:ext uri="{FF2B5EF4-FFF2-40B4-BE49-F238E27FC236}">
                <a16:creationId xmlns:a16="http://schemas.microsoft.com/office/drawing/2014/main" id="{9893D485-89FF-922F-D887-7A9CA6183034}"/>
              </a:ext>
            </a:extLst>
          </p:cNvPr>
          <p:cNvSpPr/>
          <p:nvPr/>
        </p:nvSpPr>
        <p:spPr>
          <a:xfrm>
            <a:off x="324091" y="334612"/>
            <a:ext cx="11818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Helvetica" panose="020B0604020202020204" pitchFamily="34" charset="0"/>
              </a:rPr>
              <a:t>The precursor to NextGen TV (ATSC 1.0)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Helvetica" panose="020B0604020202020204" pitchFamily="34" charset="0"/>
              </a:rPr>
              <a:t>launched over 15 years ago </a:t>
            </a:r>
            <a:r>
              <a:rPr kumimoji="0" lang="en-US" sz="2600" b="1" i="0" u="none" strike="noStrike" kern="1200" cap="none" spc="0" normalizeH="0" baseline="0" noProof="0">
                <a:ln>
                  <a:noFill/>
                </a:ln>
                <a:solidFill>
                  <a:srgbClr val="1F1A62"/>
                </a:solidFill>
                <a:effectLst/>
                <a:uLnTx/>
                <a:uFillTx/>
                <a:latin typeface="Helvetica" pitchFamily="2" charset="0"/>
                <a:ea typeface="+mn-ea"/>
                <a:cs typeface="Helvetica" panose="020B0604020202020204" pitchFamily="34" charset="0"/>
              </a:rPr>
              <a:t>and broadcasters have been working toward upgrades ever since</a:t>
            </a:r>
          </a:p>
        </p:txBody>
      </p:sp>
    </p:spTree>
    <p:extLst>
      <p:ext uri="{BB962C8B-B14F-4D97-AF65-F5344CB8AC3E}">
        <p14:creationId xmlns:p14="http://schemas.microsoft.com/office/powerpoint/2010/main" val="3641165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47A795E-7F0C-BB65-5B9F-08E37C705D3B}"/>
              </a:ext>
            </a:extLst>
          </p:cNvPr>
          <p:cNvSpPr txBox="1"/>
          <p:nvPr/>
        </p:nvSpPr>
        <p:spPr>
          <a:xfrm>
            <a:off x="1" y="1818383"/>
            <a:ext cx="1219199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1" i="0" u="sng" strike="noStrike" kern="1200" cap="none" spc="0" normalizeH="0" baseline="0" noProof="0">
                <a:ln>
                  <a:noFill/>
                </a:ln>
                <a:solidFill>
                  <a:srgbClr val="1F1A62"/>
                </a:solidFill>
                <a:effectLst/>
                <a:uLnTx/>
                <a:uFillTx/>
                <a:latin typeface="Helvetica" panose="020B0604020202020204" pitchFamily="34" charset="0"/>
                <a:ea typeface="+mn-ea"/>
                <a:cs typeface="Helvetica" panose="020B0604020202020204" pitchFamily="34" charset="0"/>
              </a:rPr>
              <a:t>Which technologies will have the biggest effect on broadcast production in the next five years?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a:solidFill>
                  <a:srgbClr val="1F1A62"/>
                </a:solidFill>
                <a:latin typeface="Helvetica" panose="020B0604020202020204" pitchFamily="34" charset="0"/>
                <a:cs typeface="Helvetica" panose="020B0604020202020204" pitchFamily="34" charset="0"/>
              </a:rPr>
              <a:t>According to broadcast industry professionals</a:t>
            </a:r>
            <a:endParaRPr kumimoji="0" lang="en-US" sz="1400" i="0" strike="noStrike" kern="1200" cap="none" spc="0" normalizeH="0" baseline="0" noProof="0">
              <a:ln>
                <a:noFill/>
              </a:ln>
              <a:solidFill>
                <a:srgbClr val="002060"/>
              </a:solidFill>
              <a:effectLst/>
              <a:uLnTx/>
              <a:uFillTx/>
              <a:latin typeface="Helvetica" panose="020B0604020202020204" pitchFamily="34" charset="0"/>
              <a:ea typeface="+mn-ea"/>
              <a:cs typeface="Helvetica" panose="020B0604020202020204" pitchFamily="34" charset="0"/>
            </a:endParaRPr>
          </a:p>
        </p:txBody>
      </p:sp>
      <p:sp>
        <p:nvSpPr>
          <p:cNvPr id="3" name="TextBox 2">
            <a:extLst>
              <a:ext uri="{FF2B5EF4-FFF2-40B4-BE49-F238E27FC236}">
                <a16:creationId xmlns:a16="http://schemas.microsoft.com/office/drawing/2014/main" id="{5F033E42-967D-51BF-03D3-89CAE844B346}"/>
              </a:ext>
            </a:extLst>
          </p:cNvPr>
          <p:cNvSpPr txBox="1"/>
          <p:nvPr/>
        </p:nvSpPr>
        <p:spPr>
          <a:xfrm>
            <a:off x="436866" y="6119374"/>
            <a:ext cx="11779955" cy="424732"/>
          </a:xfrm>
          <a:prstGeom prst="rect">
            <a:avLst/>
          </a:prstGeom>
          <a:noFill/>
        </p:spPr>
        <p:txBody>
          <a:bodyPr wrap="square" rtlCol="0">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800" b="0" i="0" u="none" strike="noStrike" kern="1200" cap="none" spc="0" normalizeH="0" baseline="0" noProof="0">
                <a:ln>
                  <a:noFill/>
                </a:ln>
                <a:solidFill>
                  <a:srgbClr val="1B1464"/>
                </a:solidFill>
                <a:effectLst/>
                <a:uLnTx/>
                <a:uFillTx/>
                <a:latin typeface="Helvetica" panose="020B0403020202020204" pitchFamily="34" charset="0"/>
                <a:ea typeface="Open Sans" panose="020B0606030504020204" pitchFamily="34" charset="0"/>
                <a:cs typeface="Open Sans" panose="020B0606030504020204" pitchFamily="34" charset="0"/>
              </a:rPr>
              <a:t>Source: HAIVISION via Variety VIP+. Note: Results from HAIVISION polling of broadcast industry professionals. Q: Which three technologies will have the biggest effect on broadcast production in the next five years? ‘SMPTE (Society of Motion Picture and Television Engineers ) ST 2110’ refers to a set of standards that define how to transport professional media over an IP network. The standards describe how video, audio, and ancillary data should be packaged and transported over an IP link and maintain synchronization and quality.</a:t>
            </a:r>
          </a:p>
        </p:txBody>
      </p:sp>
      <p:graphicFrame>
        <p:nvGraphicFramePr>
          <p:cNvPr id="12" name="Chart 11">
            <a:extLst>
              <a:ext uri="{FF2B5EF4-FFF2-40B4-BE49-F238E27FC236}">
                <a16:creationId xmlns:a16="http://schemas.microsoft.com/office/drawing/2014/main" id="{8EFD4317-6729-323F-E9D9-3D25F6684102}"/>
              </a:ext>
            </a:extLst>
          </p:cNvPr>
          <p:cNvGraphicFramePr/>
          <p:nvPr/>
        </p:nvGraphicFramePr>
        <p:xfrm>
          <a:off x="279722" y="2348773"/>
          <a:ext cx="11632557" cy="378956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6">
            <a:extLst>
              <a:ext uri="{FF2B5EF4-FFF2-40B4-BE49-F238E27FC236}">
                <a16:creationId xmlns:a16="http://schemas.microsoft.com/office/drawing/2014/main" id="{0E5601E5-F771-68AC-1469-527A0FD86C9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EBB9B804-2A3B-D60F-B73F-F841E597E76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1" name="Rectangle 10">
            <a:extLst>
              <a:ext uri="{FF2B5EF4-FFF2-40B4-BE49-F238E27FC236}">
                <a16:creationId xmlns:a16="http://schemas.microsoft.com/office/drawing/2014/main" id="{3E78770D-C393-08BF-2E69-A1EAD22F0A74}"/>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3">
            <a:extLst>
              <a:ext uri="{FF2B5EF4-FFF2-40B4-BE49-F238E27FC236}">
                <a16:creationId xmlns:a16="http://schemas.microsoft.com/office/drawing/2014/main" id="{8AB310C1-1CA0-18B4-BA83-417BE4CAF8FC}"/>
              </a:ext>
            </a:extLst>
          </p:cNvPr>
          <p:cNvSpPr/>
          <p:nvPr/>
        </p:nvSpPr>
        <p:spPr>
          <a:xfrm>
            <a:off x="264695" y="374511"/>
            <a:ext cx="11927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ATSC 3.0 is not seen as a top priority</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even by broadcast professionals themselves</a:t>
            </a:r>
          </a:p>
        </p:txBody>
      </p:sp>
    </p:spTree>
    <p:extLst>
      <p:ext uri="{BB962C8B-B14F-4D97-AF65-F5344CB8AC3E}">
        <p14:creationId xmlns:p14="http://schemas.microsoft.com/office/powerpoint/2010/main" val="5130423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1B6547A1-4F02-DEFF-88E2-FA33AD6AC25A}"/>
              </a:ext>
            </a:extLst>
          </p:cNvPr>
          <p:cNvSpPr/>
          <p:nvPr/>
        </p:nvSpPr>
        <p:spPr>
          <a:xfrm>
            <a:off x="4861559" y="1685013"/>
            <a:ext cx="7330441" cy="4546822"/>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E91CFE3A-9AFF-F055-4ACA-07DC97167A97}"/>
              </a:ext>
            </a:extLst>
          </p:cNvPr>
          <p:cNvSpPr/>
          <p:nvPr/>
        </p:nvSpPr>
        <p:spPr>
          <a:xfrm>
            <a:off x="0" y="1685013"/>
            <a:ext cx="4861560" cy="4546822"/>
          </a:xfrm>
          <a:prstGeom prst="rect">
            <a:avLst/>
          </a:prstGeom>
          <a:solidFill>
            <a:srgbClr val="00BF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CE7470C3-1BB2-8DE3-850E-9FA0DFD595DE}"/>
              </a:ext>
            </a:extLst>
          </p:cNvPr>
          <p:cNvSpPr txBox="1"/>
          <p:nvPr/>
        </p:nvSpPr>
        <p:spPr>
          <a:xfrm>
            <a:off x="483205" y="6224732"/>
            <a:ext cx="11687274"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Circana’s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TV Ownership Trends Report </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via Variety VIP+,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The State of Smart TV</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January 2024. *</a:t>
            </a:r>
            <a:r>
              <a:rPr lang="en-US" sz="800" i="0">
                <a:solidFill>
                  <a:srgbClr val="1B1464"/>
                </a:solidFill>
                <a:latin typeface="Helvetica" panose="020B0604020202020204" pitchFamily="34" charset="0"/>
                <a:cs typeface="Helvetica" panose="020B0604020202020204" pitchFamily="34" charset="0"/>
              </a:rPr>
              <a:t>T</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Vs = installed TVs, i.e., TVs that are currently in use within homes.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**Tom’s Guide,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When should you upgrade your TV? Here’s how long it should last</a:t>
            </a:r>
            <a:r>
              <a:rPr kumimoji="0" lang="en-US" sz="800" b="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8/4/23. </a:t>
            </a:r>
            <a:endPar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DFF417E4-E9CB-885F-A0F8-356D91090660}"/>
              </a:ext>
            </a:extLst>
          </p:cNvPr>
          <p:cNvSpPr txBox="1"/>
          <p:nvPr/>
        </p:nvSpPr>
        <p:spPr>
          <a:xfrm>
            <a:off x="58516" y="2679616"/>
            <a:ext cx="4744528" cy="2215991"/>
          </a:xfrm>
          <a:prstGeom prst="rect">
            <a:avLst/>
          </a:prstGeom>
          <a:noFill/>
        </p:spPr>
        <p:txBody>
          <a:bodyPr wrap="square" rtlCol="0">
            <a:spAutoFit/>
          </a:bodyPr>
          <a:lstStyle/>
          <a:p>
            <a:pPr algn="ctr"/>
            <a:r>
              <a:rPr lang="en-US" sz="6600" b="1">
                <a:solidFill>
                  <a:srgbClr val="FFE600"/>
                </a:solidFill>
                <a:latin typeface="Helvetica" panose="020B0403020202020204" pitchFamily="34" charset="0"/>
              </a:rPr>
              <a:t>75%</a:t>
            </a:r>
          </a:p>
          <a:p>
            <a:pPr algn="ctr"/>
            <a:r>
              <a:rPr lang="en-US" sz="3600" b="1">
                <a:solidFill>
                  <a:schemeClr val="bg1"/>
                </a:solidFill>
                <a:latin typeface="Helvetica" panose="020B0403020202020204" pitchFamily="34" charset="0"/>
              </a:rPr>
              <a:t>of TVs* are less than 7 years old</a:t>
            </a:r>
          </a:p>
        </p:txBody>
      </p:sp>
      <p:sp>
        <p:nvSpPr>
          <p:cNvPr id="14" name="TextBox 13">
            <a:extLst>
              <a:ext uri="{FF2B5EF4-FFF2-40B4-BE49-F238E27FC236}">
                <a16:creationId xmlns:a16="http://schemas.microsoft.com/office/drawing/2014/main" id="{37781D6C-5614-5290-F4A3-20AED2F260D5}"/>
              </a:ext>
            </a:extLst>
          </p:cNvPr>
          <p:cNvSpPr txBox="1"/>
          <p:nvPr/>
        </p:nvSpPr>
        <p:spPr>
          <a:xfrm>
            <a:off x="5125492" y="2633449"/>
            <a:ext cx="6946464" cy="2308324"/>
          </a:xfrm>
          <a:prstGeom prst="rect">
            <a:avLst/>
          </a:prstGeom>
          <a:noFill/>
        </p:spPr>
        <p:txBody>
          <a:bodyPr wrap="square" rtlCol="0">
            <a:spAutoFit/>
          </a:bodyPr>
          <a:lstStyle/>
          <a:p>
            <a:pPr algn="ctr"/>
            <a:r>
              <a:rPr lang="en-US" sz="4800">
                <a:solidFill>
                  <a:srgbClr val="1F1A62"/>
                </a:solidFill>
                <a:latin typeface="Helvetica" panose="020B0403020202020204" pitchFamily="34" charset="0"/>
              </a:rPr>
              <a:t>On average, </a:t>
            </a:r>
            <a:r>
              <a:rPr lang="en-US" sz="4800" b="0" i="0">
                <a:solidFill>
                  <a:srgbClr val="1F1A62"/>
                </a:solidFill>
                <a:effectLst/>
                <a:latin typeface="Helvetica" panose="020B0403020202020204" pitchFamily="34" charset="0"/>
              </a:rPr>
              <a:t>people choose to upgrade their TV </a:t>
            </a:r>
            <a:r>
              <a:rPr lang="en-US" sz="4800" b="1" i="0">
                <a:solidFill>
                  <a:srgbClr val="ED3C8D"/>
                </a:solidFill>
                <a:effectLst/>
                <a:latin typeface="Helvetica" panose="020B0403020202020204" pitchFamily="34" charset="0"/>
              </a:rPr>
              <a:t>every </a:t>
            </a:r>
            <a:r>
              <a:rPr lang="en-US" sz="4800" b="1">
                <a:solidFill>
                  <a:srgbClr val="ED3C8D"/>
                </a:solidFill>
                <a:latin typeface="Helvetica" panose="020B0403020202020204" pitchFamily="34" charset="0"/>
              </a:rPr>
              <a:t>7</a:t>
            </a:r>
            <a:r>
              <a:rPr lang="en-US" sz="4800" b="1" i="0">
                <a:solidFill>
                  <a:srgbClr val="ED3C8D"/>
                </a:solidFill>
                <a:effectLst/>
                <a:latin typeface="Helvetica" panose="020B0403020202020204" pitchFamily="34" charset="0"/>
              </a:rPr>
              <a:t> years</a:t>
            </a:r>
            <a:r>
              <a:rPr lang="en-US" sz="3200" i="0">
                <a:solidFill>
                  <a:srgbClr val="1F1A62"/>
                </a:solidFill>
                <a:effectLst/>
                <a:latin typeface="Helvetica" panose="020B0403020202020204" pitchFamily="34" charset="0"/>
              </a:rPr>
              <a:t>**</a:t>
            </a:r>
            <a:endParaRPr lang="en-US" sz="2400">
              <a:solidFill>
                <a:srgbClr val="1F1A62"/>
              </a:solidFill>
              <a:latin typeface="Helvetica" panose="020B0403020202020204" pitchFamily="34" charset="0"/>
            </a:endParaRPr>
          </a:p>
        </p:txBody>
      </p:sp>
      <p:pic>
        <p:nvPicPr>
          <p:cNvPr id="6" name="Picture 5">
            <a:extLst>
              <a:ext uri="{FF2B5EF4-FFF2-40B4-BE49-F238E27FC236}">
                <a16:creationId xmlns:a16="http://schemas.microsoft.com/office/drawing/2014/main" id="{04BDFBC2-BF3E-6466-79AC-9B15E5632E5D}"/>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7" name="Slide Number Placeholder 5">
            <a:extLst>
              <a:ext uri="{FF2B5EF4-FFF2-40B4-BE49-F238E27FC236}">
                <a16:creationId xmlns:a16="http://schemas.microsoft.com/office/drawing/2014/main" id="{5ACD1692-59E3-0C55-2032-3837CF61994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8" name="Rectangle 7">
            <a:extLst>
              <a:ext uri="{FF2B5EF4-FFF2-40B4-BE49-F238E27FC236}">
                <a16:creationId xmlns:a16="http://schemas.microsoft.com/office/drawing/2014/main" id="{D37C4662-5802-AF59-8B09-1FDC6CC52F0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Rectangle 1">
            <a:extLst>
              <a:ext uri="{FF2B5EF4-FFF2-40B4-BE49-F238E27FC236}">
                <a16:creationId xmlns:a16="http://schemas.microsoft.com/office/drawing/2014/main" id="{EFEA841C-FAF4-F802-BA3A-7C1FBF1DB30C}"/>
              </a:ext>
            </a:extLst>
          </p:cNvPr>
          <p:cNvSpPr/>
          <p:nvPr/>
        </p:nvSpPr>
        <p:spPr>
          <a:xfrm>
            <a:off x="218661" y="374511"/>
            <a:ext cx="11973339"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Most consumers are not currently in-market for a new TV</a:t>
            </a:r>
            <a:r>
              <a:rPr lang="en-US" sz="2600" b="1">
                <a:solidFill>
                  <a:srgbClr val="1B1464"/>
                </a:solidFill>
                <a:latin typeface="Helvetica" pitchFamily="2" charset="0"/>
              </a:rPr>
              <a:t>, which may limit the penetration growth of NextGen-capable sets over the next few years</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42933162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Chart 9">
            <a:extLst>
              <a:ext uri="{FF2B5EF4-FFF2-40B4-BE49-F238E27FC236}">
                <a16:creationId xmlns:a16="http://schemas.microsoft.com/office/drawing/2014/main" id="{FF59E8CD-5383-D47C-7B20-67500CBA7FA5}"/>
              </a:ext>
            </a:extLst>
          </p:cNvPr>
          <p:cNvGraphicFramePr/>
          <p:nvPr/>
        </p:nvGraphicFramePr>
        <p:xfrm>
          <a:off x="241604" y="1467113"/>
          <a:ext cx="11708793" cy="4796348"/>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a:extLst>
              <a:ext uri="{FF2B5EF4-FFF2-40B4-BE49-F238E27FC236}">
                <a16:creationId xmlns:a16="http://schemas.microsoft.com/office/drawing/2014/main" id="{D450BFBF-57C5-D4E6-DA6D-1BC1E75F4A88}"/>
              </a:ext>
            </a:extLst>
          </p:cNvPr>
          <p:cNvSpPr txBox="1"/>
          <p:nvPr/>
        </p:nvSpPr>
        <p:spPr>
          <a:xfrm>
            <a:off x="483206" y="6318993"/>
            <a:ext cx="11335168"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a:t>
            </a:r>
            <a:r>
              <a:rPr kumimoji="0" lang="en-US" sz="800" b="0" i="0" u="none" strike="noStrike" kern="1200" cap="none" spc="0" normalizeH="0" baseline="0" noProof="0" err="1">
                <a:ln>
                  <a:noFill/>
                </a:ln>
                <a:solidFill>
                  <a:srgbClr val="1B1464"/>
                </a:solidFill>
                <a:effectLst/>
                <a:uLnTx/>
                <a:uFillTx/>
                <a:latin typeface="Helvetica" panose="020B0604020202020204" pitchFamily="34" charset="0"/>
                <a:ea typeface="+mn-ea"/>
                <a:cs typeface="Helvetica" panose="020B0604020202020204" pitchFamily="34" charset="0"/>
              </a:rPr>
              <a:t>CivicScience</a:t>
            </a:r>
            <a:r>
              <a:rPr lang="en-US" sz="800">
                <a:solidFill>
                  <a:srgbClr val="1B1464"/>
                </a:solidFill>
                <a:latin typeface="Helvetica" panose="020B0604020202020204" pitchFamily="34" charset="0"/>
                <a:cs typeface="Helvetica" panose="020B0604020202020204" pitchFamily="34" charset="0"/>
              </a:rPr>
              <a:t>, </a:t>
            </a:r>
            <a:r>
              <a:rPr lang="en-US" sz="800" i="1">
                <a:solidFill>
                  <a:srgbClr val="1B1464"/>
                </a:solidFill>
                <a:latin typeface="Helvetica" panose="020B0604020202020204" pitchFamily="34" charset="0"/>
                <a:cs typeface="Helvetica" panose="020B0604020202020204" pitchFamily="34" charset="0"/>
              </a:rPr>
              <a:t>Over-the-Air Audience Tracker Preview: Why Advertisers Should Watch TV Antenna Users</a:t>
            </a:r>
            <a:r>
              <a:rPr lang="en-US" sz="800">
                <a:solidFill>
                  <a:srgbClr val="1B1464"/>
                </a:solidFill>
                <a:latin typeface="Helvetica" panose="020B0604020202020204" pitchFamily="34" charset="0"/>
                <a:cs typeface="Helvetica" panose="020B0604020202020204" pitchFamily="34" charset="0"/>
              </a:rPr>
              <a:t>, 0</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4/16/2024. Based on 2,132 responses from 02/27/2024 to 04/15/2024. Weighted by U.S. Census 18+.</a:t>
            </a:r>
          </a:p>
        </p:txBody>
      </p:sp>
      <p:cxnSp>
        <p:nvCxnSpPr>
          <p:cNvPr id="12" name="Straight Connector 11">
            <a:extLst>
              <a:ext uri="{FF2B5EF4-FFF2-40B4-BE49-F238E27FC236}">
                <a16:creationId xmlns:a16="http://schemas.microsoft.com/office/drawing/2014/main" id="{046FD7C7-89D4-8F77-FC42-35A55F3B4C1D}"/>
              </a:ext>
            </a:extLst>
          </p:cNvPr>
          <p:cNvCxnSpPr>
            <a:cxnSpLocks/>
          </p:cNvCxnSpPr>
          <p:nvPr/>
        </p:nvCxnSpPr>
        <p:spPr>
          <a:xfrm>
            <a:off x="188747" y="2990824"/>
            <a:ext cx="11814506" cy="0"/>
          </a:xfrm>
          <a:prstGeom prst="line">
            <a:avLst/>
          </a:prstGeom>
          <a:ln w="57150">
            <a:solidFill>
              <a:srgbClr val="1F1A62"/>
            </a:solidFill>
          </a:ln>
        </p:spPr>
        <p:style>
          <a:lnRef idx="1">
            <a:schemeClr val="accent1"/>
          </a:lnRef>
          <a:fillRef idx="0">
            <a:schemeClr val="accent1"/>
          </a:fillRef>
          <a:effectRef idx="0">
            <a:schemeClr val="accent1"/>
          </a:effectRef>
          <a:fontRef idx="minor">
            <a:schemeClr val="tx1"/>
          </a:fontRef>
        </p:style>
      </p:cxnSp>
      <p:sp>
        <p:nvSpPr>
          <p:cNvPr id="2" name="Rectangle 1">
            <a:extLst>
              <a:ext uri="{FF2B5EF4-FFF2-40B4-BE49-F238E27FC236}">
                <a16:creationId xmlns:a16="http://schemas.microsoft.com/office/drawing/2014/main" id="{CE9D98EC-0F01-F90D-2C8E-79B04669BB8C}"/>
              </a:ext>
            </a:extLst>
          </p:cNvPr>
          <p:cNvSpPr/>
          <p:nvPr/>
        </p:nvSpPr>
        <p:spPr>
          <a:xfrm>
            <a:off x="3025302" y="2424846"/>
            <a:ext cx="8793072" cy="442161"/>
          </a:xfrm>
          <a:prstGeom prst="rect">
            <a:avLst/>
          </a:prstGeom>
          <a:noFill/>
          <a:ln w="76200">
            <a:solidFill>
              <a:srgbClr val="A343F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FB5BDCA4-80BF-BD45-8DF5-F814CCCFC25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1" name="Slide Number Placeholder 5">
            <a:extLst>
              <a:ext uri="{FF2B5EF4-FFF2-40B4-BE49-F238E27FC236}">
                <a16:creationId xmlns:a16="http://schemas.microsoft.com/office/drawing/2014/main" id="{1EF14BE2-C314-FEC9-173D-4EAE5B47550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744E6803-5E2D-B8A6-9320-A99BDFD66BA8}"/>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4" name="Rectangle 3">
            <a:extLst>
              <a:ext uri="{FF2B5EF4-FFF2-40B4-BE49-F238E27FC236}">
                <a16:creationId xmlns:a16="http://schemas.microsoft.com/office/drawing/2014/main" id="{FE40D889-E2CB-ABF6-CE0C-B1E98CE71A28}"/>
              </a:ext>
            </a:extLst>
          </p:cNvPr>
          <p:cNvSpPr/>
          <p:nvPr/>
        </p:nvSpPr>
        <p:spPr>
          <a:xfrm>
            <a:off x="264695" y="374511"/>
            <a:ext cx="11927305"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600" b="1">
                <a:solidFill>
                  <a:srgbClr val="ED3C8D"/>
                </a:solidFill>
                <a:latin typeface="Helvetica" pitchFamily="2" charset="0"/>
              </a:rPr>
              <a:t>Only 17% of adults own a digital antenna and use it often</a:t>
            </a:r>
            <a:r>
              <a:rPr lang="en-US" sz="2600" b="1">
                <a:solidFill>
                  <a:srgbClr val="1B1464"/>
                </a:solidFill>
                <a:latin typeface="Helvetica" pitchFamily="2" charset="0"/>
              </a:rPr>
              <a:t>, with over half the population not knowing what it is or not interested in buying one</a:t>
            </a:r>
            <a:endParaRPr kumimoji="0" lang="en-US" sz="2600" b="1" i="0" u="none" strike="no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6302605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D3C77E-8E84-72BB-6EF5-D8DC8A72D0DB}"/>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B0F591F5-57BC-82A9-E884-3B75AA887B7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779966" y="0"/>
            <a:ext cx="1412033" cy="822224"/>
          </a:xfrm>
          <a:prstGeom prst="rect">
            <a:avLst/>
          </a:prstGeom>
        </p:spPr>
      </p:pic>
      <p:sp>
        <p:nvSpPr>
          <p:cNvPr id="2" name="Rectangle 1">
            <a:extLst>
              <a:ext uri="{FF2B5EF4-FFF2-40B4-BE49-F238E27FC236}">
                <a16:creationId xmlns:a16="http://schemas.microsoft.com/office/drawing/2014/main" id="{1184D056-4D3C-F25B-152E-FC183DC3EECC}"/>
              </a:ext>
            </a:extLst>
          </p:cNvPr>
          <p:cNvSpPr/>
          <p:nvPr/>
        </p:nvSpPr>
        <p:spPr>
          <a:xfrm>
            <a:off x="0" y="1750"/>
            <a:ext cx="5672341" cy="6869150"/>
          </a:xfrm>
          <a:prstGeom prst="rect">
            <a:avLst/>
          </a:prstGeom>
          <a:solidFill>
            <a:srgbClr val="1B1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46CEDE4A-5BE6-A6E9-F319-CA669B8D7B01}"/>
              </a:ext>
            </a:extLst>
          </p:cNvPr>
          <p:cNvSpPr/>
          <p:nvPr/>
        </p:nvSpPr>
        <p:spPr>
          <a:xfrm>
            <a:off x="379965" y="2851550"/>
            <a:ext cx="5306460" cy="58477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a:ln>
                  <a:noFill/>
                </a:ln>
                <a:solidFill>
                  <a:prstClr val="white"/>
                </a:solidFill>
                <a:effectLst/>
                <a:uLnTx/>
                <a:uFillTx/>
                <a:latin typeface="Helvetica" pitchFamily="2" charset="0"/>
                <a:ea typeface="+mn-ea"/>
                <a:cs typeface="+mn-cs"/>
              </a:rPr>
              <a:t>Key Marketer Takeaways</a:t>
            </a:r>
          </a:p>
        </p:txBody>
      </p:sp>
      <p:sp>
        <p:nvSpPr>
          <p:cNvPr id="11" name="TextBox 10">
            <a:extLst>
              <a:ext uri="{FF2B5EF4-FFF2-40B4-BE49-F238E27FC236}">
                <a16:creationId xmlns:a16="http://schemas.microsoft.com/office/drawing/2014/main" id="{38BAA33C-C86D-B0BE-725B-0FF4846640B2}"/>
              </a:ext>
            </a:extLst>
          </p:cNvPr>
          <p:cNvSpPr txBox="1"/>
          <p:nvPr/>
        </p:nvSpPr>
        <p:spPr>
          <a:xfrm>
            <a:off x="5920967" y="1086269"/>
            <a:ext cx="5996050" cy="513986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NextGen TV, which launched in 2017 (ATSC 3.0), enables broadcast TV to merge the capabilities of over-the-air TV and the internet</a:t>
            </a: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endPar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lvl="0" indent="-285750">
              <a:buBlip>
                <a:blip r:embed="rId3"/>
              </a:buBlip>
              <a:defRPr/>
            </a:pPr>
            <a:r>
              <a:rPr lang="en-US" sz="1600">
                <a:solidFill>
                  <a:srgbClr val="1B1464"/>
                </a:solidFill>
                <a:latin typeface="Helvetica" panose="020B0604020202020204" pitchFamily="34" charset="0"/>
              </a:rPr>
              <a:t>Access to, and usage of, NextGen TV is dependent on several factors including where people are viewing, </a:t>
            </a:r>
            <a:br>
              <a:rPr lang="en-US" sz="1600">
                <a:solidFill>
                  <a:srgbClr val="1B1464"/>
                </a:solidFill>
                <a:latin typeface="Helvetica" panose="020B0604020202020204" pitchFamily="34" charset="0"/>
              </a:rPr>
            </a:br>
            <a:r>
              <a:rPr lang="en-US" sz="1600">
                <a:solidFill>
                  <a:srgbClr val="1B1464"/>
                </a:solidFill>
                <a:latin typeface="Helvetica" panose="020B0604020202020204" pitchFamily="34" charset="0"/>
              </a:rPr>
              <a:t>the need to purchase additional equipment that they </a:t>
            </a:r>
            <a:br>
              <a:rPr lang="en-US" sz="1600">
                <a:solidFill>
                  <a:srgbClr val="1B1464"/>
                </a:solidFill>
                <a:latin typeface="Helvetica" panose="020B0604020202020204" pitchFamily="34" charset="0"/>
              </a:rPr>
            </a:br>
            <a:r>
              <a:rPr lang="en-US" sz="1600">
                <a:solidFill>
                  <a:srgbClr val="1B1464"/>
                </a:solidFill>
                <a:latin typeface="Helvetica" panose="020B0604020202020204" pitchFamily="34" charset="0"/>
              </a:rPr>
              <a:t>may not already have and consumer education</a:t>
            </a:r>
          </a:p>
          <a:p>
            <a:pPr lvl="0">
              <a:defRPr/>
            </a:pPr>
            <a:endParaRPr lang="en-US" sz="2400">
              <a:solidFill>
                <a:srgbClr val="1B1464"/>
              </a:solidFill>
              <a:latin typeface="Helvetica"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Although the technology promises to deliver advancements to broadcast TV like improved video &amp; audio quality and enhanced personalization; consumer adoption of this technology has been very limited to-date with continued slow growth expected over the next several years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srgbClr val="1B1464"/>
              </a:solidFill>
              <a:effectLst/>
              <a:uLnTx/>
              <a:uFillTx/>
              <a:latin typeface="Helvetica" panose="020B0604020202020204" pitchFamily="34" charset="0"/>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Tx/>
              <a:buBlip>
                <a:blip r:embed="rId3"/>
              </a:buBlip>
              <a:tabLst/>
              <a:defRPr/>
            </a:pP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These factors and beyond have limited the real scale of NextGen TV - especially as broadcasters themselves are </a:t>
            </a:r>
            <a:b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b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not prioritizing ATSC 3.0 in comparison to other technology</a:t>
            </a:r>
            <a:r>
              <a:rPr lang="en-US" sz="1600">
                <a:solidFill>
                  <a:srgbClr val="1B1464"/>
                </a:solidFill>
                <a:latin typeface="Helvetica" panose="020B0604020202020204" pitchFamily="34" charset="0"/>
              </a:rPr>
              <a:t> -</a:t>
            </a:r>
            <a:r>
              <a:rPr kumimoji="0" lang="en-US" sz="1600" b="0" i="0" u="none" strike="noStrike" kern="1200" cap="none" spc="0" normalizeH="0" baseline="0" noProof="0">
                <a:ln>
                  <a:noFill/>
                </a:ln>
                <a:solidFill>
                  <a:srgbClr val="1B1464"/>
                </a:solidFill>
                <a:effectLst/>
                <a:uLnTx/>
                <a:uFillTx/>
                <a:latin typeface="Helvetica" panose="020B0604020202020204" pitchFamily="34" charset="0"/>
                <a:ea typeface="+mn-ea"/>
                <a:cs typeface="+mn-cs"/>
              </a:rPr>
              <a:t>  leaving its role within a media mix still to be determined</a:t>
            </a:r>
          </a:p>
        </p:txBody>
      </p:sp>
      <p:pic>
        <p:nvPicPr>
          <p:cNvPr id="3" name="Picture 2">
            <a:extLst>
              <a:ext uri="{FF2B5EF4-FFF2-40B4-BE49-F238E27FC236}">
                <a16:creationId xmlns:a16="http://schemas.microsoft.com/office/drawing/2014/main" id="{AD4E1217-4AB9-CA70-8B9C-B11A46052BD0}"/>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302CC0BA-C570-9FEA-4E3C-EABF40C4E13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CA8A675C-7E2A-2BB3-3296-BB09B936B5F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7260886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2E8F0"/>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EB941D8-96A9-B93C-5EBC-30605FB0A0C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593421" y="1"/>
            <a:ext cx="1598579" cy="930850"/>
          </a:xfrm>
          <a:prstGeom prst="rect">
            <a:avLst/>
          </a:prstGeom>
        </p:spPr>
      </p:pic>
      <p:pic>
        <p:nvPicPr>
          <p:cNvPr id="12" name="Picture 11">
            <a:extLst>
              <a:ext uri="{FF2B5EF4-FFF2-40B4-BE49-F238E27FC236}">
                <a16:creationId xmlns:a16="http://schemas.microsoft.com/office/drawing/2014/main" id="{68F41D72-7492-ED75-39B7-7B3D3EEFECDE}"/>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4" name="Slide Number Placeholder 5">
            <a:extLst>
              <a:ext uri="{FF2B5EF4-FFF2-40B4-BE49-F238E27FC236}">
                <a16:creationId xmlns:a16="http://schemas.microsoft.com/office/drawing/2014/main" id="{A4E0154F-D693-3B5F-94EE-C7F18F428AE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5" name="Rectangle 14">
            <a:extLst>
              <a:ext uri="{FF2B5EF4-FFF2-40B4-BE49-F238E27FC236}">
                <a16:creationId xmlns:a16="http://schemas.microsoft.com/office/drawing/2014/main" id="{1F3A2C9D-58A9-BAB9-BB3B-2C9FF82FB0D3}"/>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TextBox 2">
            <a:extLst>
              <a:ext uri="{FF2B5EF4-FFF2-40B4-BE49-F238E27FC236}">
                <a16:creationId xmlns:a16="http://schemas.microsoft.com/office/drawing/2014/main" id="{8301A348-DD1A-AA45-EB38-58A00B538A84}"/>
              </a:ext>
            </a:extLst>
          </p:cNvPr>
          <p:cNvSpPr txBox="1"/>
          <p:nvPr/>
        </p:nvSpPr>
        <p:spPr>
          <a:xfrm>
            <a:off x="317684" y="425492"/>
            <a:ext cx="1112204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4EBEA4"/>
                </a:solidFill>
                <a:effectLst/>
                <a:uLnTx/>
                <a:uFillTx/>
                <a:latin typeface="Helvetica" pitchFamily="2" charset="0"/>
                <a:ea typeface="+mn-ea"/>
                <a:cs typeface="+mn-cs"/>
              </a:rPr>
              <a:t>Discover more:</a:t>
            </a:r>
            <a:r>
              <a:rPr kumimoji="0" lang="en-US" sz="2800" b="1" i="0" u="none" strike="noStrike" kern="1200" cap="none" spc="0" normalizeH="0" baseline="0" noProof="0">
                <a:ln>
                  <a:noFill/>
                </a:ln>
                <a:solidFill>
                  <a:srgbClr val="00BFF2"/>
                </a:solidFill>
                <a:effectLst/>
                <a:uLnTx/>
                <a:uFillTx/>
                <a:latin typeface="Helvetica" pitchFamily="2" charset="0"/>
                <a:ea typeface="+mn-ea"/>
                <a:cs typeface="+mn-cs"/>
              </a:rPr>
              <a:t> </a:t>
            </a: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Looking for more data, insights and takeaways?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1B1464"/>
                </a:solidFill>
                <a:effectLst/>
                <a:uLnTx/>
                <a:uFillTx/>
                <a:latin typeface="Helvetica" pitchFamily="2" charset="0"/>
                <a:ea typeface="+mn-ea"/>
                <a:cs typeface="+mn-cs"/>
              </a:rPr>
              <a:t>Check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out this related content </a:t>
            </a:r>
          </a:p>
        </p:txBody>
      </p:sp>
      <p:pic>
        <p:nvPicPr>
          <p:cNvPr id="16" name="Picture 15">
            <a:hlinkClick r:id="rId4"/>
            <a:extLst>
              <a:ext uri="{FF2B5EF4-FFF2-40B4-BE49-F238E27FC236}">
                <a16:creationId xmlns:a16="http://schemas.microsoft.com/office/drawing/2014/main" id="{202139E2-0C16-6221-A908-FD5FADF2EFE1}"/>
              </a:ext>
            </a:extLst>
          </p:cNvPr>
          <p:cNvPicPr>
            <a:picLocks noChangeAspect="1"/>
          </p:cNvPicPr>
          <p:nvPr/>
        </p:nvPicPr>
        <p:blipFill>
          <a:blip r:embed="rId5" cstate="print">
            <a:extLst>
              <a:ext uri="{28A0092B-C50C-407E-A947-70E740481C1C}">
                <a14:useLocalDpi xmlns:a14="http://schemas.microsoft.com/office/drawing/2010/main"/>
              </a:ext>
            </a:extLst>
          </a:blip>
          <a:srcRect/>
          <a:stretch/>
        </p:blipFill>
        <p:spPr>
          <a:xfrm>
            <a:off x="371559" y="1941889"/>
            <a:ext cx="2121793" cy="119350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4" name="TextBox 3">
            <a:hlinkClick r:id="rId4"/>
            <a:extLst>
              <a:ext uri="{FF2B5EF4-FFF2-40B4-BE49-F238E27FC236}">
                <a16:creationId xmlns:a16="http://schemas.microsoft.com/office/drawing/2014/main" id="{20BB6A6D-1160-969A-2B9D-195BAF78F9BE}"/>
              </a:ext>
            </a:extLst>
          </p:cNvPr>
          <p:cNvSpPr txBox="1"/>
          <p:nvPr/>
        </p:nvSpPr>
        <p:spPr>
          <a:xfrm>
            <a:off x="317684" y="3163050"/>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What is Addressable TV?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a:ln>
                  <a:noFill/>
                </a:ln>
                <a:solidFill>
                  <a:srgbClr val="201A62"/>
                </a:solidFill>
                <a:effectLst/>
                <a:uLnTx/>
                <a:uFillTx/>
                <a:latin typeface="Helvetica" panose="020B0403020202020204" pitchFamily="34" charset="0"/>
                <a:ea typeface="+mn-ea"/>
                <a:cs typeface="+mn-cs"/>
              </a:rPr>
              <a:t>Embracing Innovation Through the Exploration of Modern Ad Solutions</a:t>
            </a:r>
          </a:p>
        </p:txBody>
      </p:sp>
      <p:sp>
        <p:nvSpPr>
          <p:cNvPr id="21" name="TextBox 20">
            <a:hlinkClick r:id="rId7"/>
            <a:extLst>
              <a:ext uri="{FF2B5EF4-FFF2-40B4-BE49-F238E27FC236}">
                <a16:creationId xmlns:a16="http://schemas.microsoft.com/office/drawing/2014/main" id="{48C6FACB-AACE-439A-BC44-C3F99D78215C}"/>
              </a:ext>
            </a:extLst>
          </p:cNvPr>
          <p:cNvSpPr txBox="1"/>
          <p:nvPr/>
        </p:nvSpPr>
        <p:spPr>
          <a:xfrm>
            <a:off x="344621" y="5458958"/>
            <a:ext cx="21756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Unlocking Brand Growth with Audience-Based Buying</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A fresh look at how marketers are adopting innovative TV strategies</a:t>
            </a:r>
          </a:p>
        </p:txBody>
      </p:sp>
      <p:pic>
        <p:nvPicPr>
          <p:cNvPr id="6" name="Picture 5">
            <a:hlinkClick r:id="rId7"/>
            <a:extLst>
              <a:ext uri="{FF2B5EF4-FFF2-40B4-BE49-F238E27FC236}">
                <a16:creationId xmlns:a16="http://schemas.microsoft.com/office/drawing/2014/main" id="{3A19F5DD-5ACB-1C1F-ACEA-F8AC142D1B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59193" y="4174089"/>
            <a:ext cx="2146524" cy="1210079"/>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7" name="Picture 16">
            <a:hlinkClick r:id="rId9"/>
            <a:extLst>
              <a:ext uri="{FF2B5EF4-FFF2-40B4-BE49-F238E27FC236}">
                <a16:creationId xmlns:a16="http://schemas.microsoft.com/office/drawing/2014/main" id="{DF26383D-5983-9967-593D-5122A5D388F8}"/>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3134610" y="1941889"/>
            <a:ext cx="2121793" cy="119350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18" name="TextBox 17">
            <a:hlinkClick r:id="rId9"/>
            <a:extLst>
              <a:ext uri="{FF2B5EF4-FFF2-40B4-BE49-F238E27FC236}">
                <a16:creationId xmlns:a16="http://schemas.microsoft.com/office/drawing/2014/main" id="{CBE0D855-220E-C869-6E88-3CFDBDEA031D}"/>
              </a:ext>
            </a:extLst>
          </p:cNvPr>
          <p:cNvSpPr txBox="1"/>
          <p:nvPr/>
        </p:nvSpPr>
        <p:spPr>
          <a:xfrm>
            <a:off x="2971223" y="3163050"/>
            <a:ext cx="2448566"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The Power of Premium Video</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What It Means for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and Why It Matters to Marketers</a:t>
            </a:r>
          </a:p>
        </p:txBody>
      </p:sp>
      <p:sp>
        <p:nvSpPr>
          <p:cNvPr id="7" name="TextBox 6">
            <a:hlinkClick r:id="rId11"/>
            <a:extLst>
              <a:ext uri="{FF2B5EF4-FFF2-40B4-BE49-F238E27FC236}">
                <a16:creationId xmlns:a16="http://schemas.microsoft.com/office/drawing/2014/main" id="{E2A9B030-3533-7B67-94E1-7401F3B27CE0}"/>
              </a:ext>
            </a:extLst>
          </p:cNvPr>
          <p:cNvSpPr txBox="1"/>
          <p:nvPr/>
        </p:nvSpPr>
        <p:spPr>
          <a:xfrm>
            <a:off x="2971223" y="5458958"/>
            <a:ext cx="2448566"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Reaching the Right Audiences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Why brands and agencies are increasing their adoption of audience-based TV buying</a:t>
            </a:r>
          </a:p>
        </p:txBody>
      </p:sp>
      <p:pic>
        <p:nvPicPr>
          <p:cNvPr id="13" name="Picture 12">
            <a:hlinkClick r:id="rId11"/>
            <a:extLst>
              <a:ext uri="{FF2B5EF4-FFF2-40B4-BE49-F238E27FC236}">
                <a16:creationId xmlns:a16="http://schemas.microsoft.com/office/drawing/2014/main" id="{BD80744B-1A4E-67E4-0DB6-B7549645BD95}"/>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3122244" y="4174089"/>
            <a:ext cx="2146524" cy="1207420"/>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pic>
        <p:nvPicPr>
          <p:cNvPr id="19" name="Picture 18">
            <a:hlinkClick r:id="rId13"/>
            <a:extLst>
              <a:ext uri="{FF2B5EF4-FFF2-40B4-BE49-F238E27FC236}">
                <a16:creationId xmlns:a16="http://schemas.microsoft.com/office/drawing/2014/main" id="{B2618CD2-4719-2ADC-80B8-65CA083F5294}"/>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5999671" y="1941889"/>
            <a:ext cx="2136796" cy="1201948"/>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0" name="TextBox 19">
            <a:hlinkClick r:id="rId13"/>
            <a:extLst>
              <a:ext uri="{FF2B5EF4-FFF2-40B4-BE49-F238E27FC236}">
                <a16:creationId xmlns:a16="http://schemas.microsoft.com/office/drawing/2014/main" id="{BD410F4F-7435-E120-2986-140E5C36F559}"/>
              </a:ext>
            </a:extLst>
          </p:cNvPr>
          <p:cNvSpPr txBox="1"/>
          <p:nvPr/>
        </p:nvSpPr>
        <p:spPr>
          <a:xfrm>
            <a:off x="5586687" y="3163050"/>
            <a:ext cx="2962765"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Left To Your Own (Connected) Devices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Examining How Consumers Are Embracing Smart Technology In Their Everyday Lives</a:t>
            </a:r>
          </a:p>
        </p:txBody>
      </p:sp>
      <p:sp>
        <p:nvSpPr>
          <p:cNvPr id="8" name="TextBox 7">
            <a:hlinkClick r:id="rId15"/>
            <a:extLst>
              <a:ext uri="{FF2B5EF4-FFF2-40B4-BE49-F238E27FC236}">
                <a16:creationId xmlns:a16="http://schemas.microsoft.com/office/drawing/2014/main" id="{7D2B0B09-917B-3490-1306-FC96857F9A00}"/>
              </a:ext>
            </a:extLst>
          </p:cNvPr>
          <p:cNvSpPr txBox="1"/>
          <p:nvPr/>
        </p:nvSpPr>
        <p:spPr>
          <a:xfrm>
            <a:off x="5953298" y="5458958"/>
            <a:ext cx="2229542"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srgbClr val="4EBEA4"/>
                </a:solidFill>
                <a:effectLst/>
                <a:uLnTx/>
                <a:uFillTx/>
                <a:latin typeface="Helvetica" panose="020B0403020202020204" pitchFamily="34" charset="0"/>
                <a:ea typeface="+mn-ea"/>
                <a:cs typeface="+mn-cs"/>
              </a:rPr>
              <a:t>Question of the Week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900">
                <a:solidFill>
                  <a:srgbClr val="201A62"/>
                </a:solidFill>
                <a:latin typeface="Helvetica" panose="020B0403020202020204" pitchFamily="34" charset="0"/>
              </a:rPr>
              <a:t>Answers to your most pressing marketing questions</a:t>
            </a:r>
          </a:p>
        </p:txBody>
      </p:sp>
      <p:pic>
        <p:nvPicPr>
          <p:cNvPr id="9" name="Picture 8">
            <a:hlinkClick r:id="rId15"/>
            <a:extLst>
              <a:ext uri="{FF2B5EF4-FFF2-40B4-BE49-F238E27FC236}">
                <a16:creationId xmlns:a16="http://schemas.microsoft.com/office/drawing/2014/main" id="{7D45B8C1-31AF-A87B-51A1-7DFA1E1ACEA6}"/>
              </a:ext>
            </a:extLst>
          </p:cNvPr>
          <p:cNvPicPr>
            <a:picLocks noChangeAspect="1"/>
          </p:cNvPicPr>
          <p:nvPr/>
        </p:nvPicPr>
        <p:blipFill>
          <a:blip r:embed="rId16"/>
          <a:stretch>
            <a:fillRect/>
          </a:stretch>
        </p:blipFill>
        <p:spPr>
          <a:xfrm>
            <a:off x="5952608" y="4174089"/>
            <a:ext cx="2230923" cy="1293179"/>
          </a:xfrm>
          <a:prstGeom prst="rect">
            <a:avLst/>
          </a:prstGeom>
        </p:spPr>
      </p:pic>
      <p:pic>
        <p:nvPicPr>
          <p:cNvPr id="23" name="Picture 22">
            <a:hlinkClick r:id="rId17"/>
            <a:extLst>
              <a:ext uri="{FF2B5EF4-FFF2-40B4-BE49-F238E27FC236}">
                <a16:creationId xmlns:a16="http://schemas.microsoft.com/office/drawing/2014/main" id="{7E070BE7-7F6F-D018-1465-AF83C577B4BE}"/>
              </a:ext>
            </a:extLst>
          </p:cNvPr>
          <p:cNvPicPr>
            <a:picLocks noChangeAspect="1"/>
          </p:cNvPicPr>
          <p:nvPr/>
        </p:nvPicPr>
        <p:blipFill>
          <a:blip r:embed="rId18" cstate="hqprint">
            <a:extLst>
              <a:ext uri="{28A0092B-C50C-407E-A947-70E740481C1C}">
                <a14:useLocalDpi xmlns:a14="http://schemas.microsoft.com/office/drawing/2010/main"/>
              </a:ext>
            </a:extLst>
          </a:blip>
          <a:stretch>
            <a:fillRect/>
          </a:stretch>
        </p:blipFill>
        <p:spPr>
          <a:xfrm>
            <a:off x="8946917" y="1941889"/>
            <a:ext cx="2135020" cy="1212395"/>
          </a:xfrm>
          <a:prstGeom prst="rect">
            <a:avLst/>
          </a:prstGeom>
          <a:blipFill dpi="0" rotWithShape="1">
            <a:blip r:embed="rId6" cstate="screen">
              <a:extLst>
                <a:ext uri="{28A0092B-C50C-407E-A947-70E740481C1C}">
                  <a14:useLocalDpi xmlns:a14="http://schemas.microsoft.com/office/drawing/2010/main"/>
                </a:ext>
              </a:extLst>
            </a:blip>
            <a:srcRect/>
            <a:stretch>
              <a:fillRect/>
            </a:stretch>
          </a:blipFill>
          <a:ln w="12700">
            <a:solidFill>
              <a:srgbClr val="1B1464"/>
            </a:solidFill>
          </a:ln>
        </p:spPr>
      </p:pic>
      <p:sp>
        <p:nvSpPr>
          <p:cNvPr id="24" name="TextBox 23">
            <a:hlinkClick r:id="rId17"/>
            <a:extLst>
              <a:ext uri="{FF2B5EF4-FFF2-40B4-BE49-F238E27FC236}">
                <a16:creationId xmlns:a16="http://schemas.microsoft.com/office/drawing/2014/main" id="{2E60138D-7E2E-FE8F-D7FC-D84733276223}"/>
              </a:ext>
            </a:extLst>
          </p:cNvPr>
          <p:cNvSpPr txBox="1"/>
          <p:nvPr/>
        </p:nvSpPr>
        <p:spPr>
          <a:xfrm>
            <a:off x="8901443" y="3163050"/>
            <a:ext cx="2225969" cy="5693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Best in Show</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Five Advantages of Multiscreen TV,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a:solidFill>
                  <a:srgbClr val="201A62"/>
                </a:solidFill>
                <a:latin typeface="Helvetica" panose="020B0403020202020204" pitchFamily="34" charset="0"/>
              </a:rPr>
              <a:t>From Brand to Performance </a:t>
            </a:r>
          </a:p>
        </p:txBody>
      </p:sp>
      <p:sp>
        <p:nvSpPr>
          <p:cNvPr id="11" name="TextBox 10">
            <a:hlinkClick r:id="rId19"/>
            <a:extLst>
              <a:ext uri="{FF2B5EF4-FFF2-40B4-BE49-F238E27FC236}">
                <a16:creationId xmlns:a16="http://schemas.microsoft.com/office/drawing/2014/main" id="{17EF3835-10BB-C3A5-35BA-471D62E4B1D7}"/>
              </a:ext>
            </a:extLst>
          </p:cNvPr>
          <p:cNvSpPr txBox="1"/>
          <p:nvPr/>
        </p:nvSpPr>
        <p:spPr>
          <a:xfrm>
            <a:off x="8716350" y="5458958"/>
            <a:ext cx="2596154" cy="53860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1">
                <a:solidFill>
                  <a:srgbClr val="4EBEA4"/>
                </a:solidFill>
                <a:latin typeface="Helvetica" panose="020B0403020202020204" pitchFamily="34" charset="0"/>
              </a:rPr>
              <a:t>Grab and Go</a:t>
            </a:r>
          </a:p>
          <a:p>
            <a:pPr algn="ctr">
              <a:defRPr/>
            </a:pPr>
            <a:r>
              <a:rPr lang="en-US" sz="900">
                <a:solidFill>
                  <a:srgbClr val="201A62"/>
                </a:solidFill>
                <a:latin typeface="Helvetica" panose="020B0403020202020204" pitchFamily="34" charset="0"/>
              </a:rPr>
              <a:t>Access charts, stats and figures on some of the most important topics in the industry </a:t>
            </a:r>
          </a:p>
        </p:txBody>
      </p:sp>
      <p:pic>
        <p:nvPicPr>
          <p:cNvPr id="22" name="Picture 21">
            <a:hlinkClick r:id="rId19"/>
            <a:extLst>
              <a:ext uri="{FF2B5EF4-FFF2-40B4-BE49-F238E27FC236}">
                <a16:creationId xmlns:a16="http://schemas.microsoft.com/office/drawing/2014/main" id="{B860F1B1-2B32-82CD-04AF-A49BE20BD4C8}"/>
              </a:ext>
            </a:extLst>
          </p:cNvPr>
          <p:cNvPicPr>
            <a:picLocks noChangeAspect="1"/>
          </p:cNvPicPr>
          <p:nvPr/>
        </p:nvPicPr>
        <p:blipFill>
          <a:blip r:embed="rId20"/>
          <a:stretch>
            <a:fillRect/>
          </a:stretch>
        </p:blipFill>
        <p:spPr>
          <a:xfrm>
            <a:off x="8943619" y="4174089"/>
            <a:ext cx="2141616" cy="1285373"/>
          </a:xfrm>
          <a:prstGeom prst="rect">
            <a:avLst/>
          </a:prstGeom>
        </p:spPr>
      </p:pic>
    </p:spTree>
    <p:extLst>
      <p:ext uri="{BB962C8B-B14F-4D97-AF65-F5344CB8AC3E}">
        <p14:creationId xmlns:p14="http://schemas.microsoft.com/office/powerpoint/2010/main" val="1334572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2040AD-0236-E588-3A40-533BEC8B4141}"/>
            </a:ext>
          </a:extLst>
        </p:cNvPr>
        <p:cNvGrpSpPr/>
        <p:nvPr/>
      </p:nvGrpSpPr>
      <p:grpSpPr>
        <a:xfrm>
          <a:off x="0" y="0"/>
          <a:ext cx="0" cy="0"/>
          <a:chOff x="0" y="0"/>
          <a:chExt cx="0" cy="0"/>
        </a:xfrm>
      </p:grpSpPr>
      <p:pic>
        <p:nvPicPr>
          <p:cNvPr id="9" name="Picture 8" descr="A long road with a tower in the distance&#10;&#10;Description automatically generated with medium confidence">
            <a:extLst>
              <a:ext uri="{FF2B5EF4-FFF2-40B4-BE49-F238E27FC236}">
                <a16:creationId xmlns:a16="http://schemas.microsoft.com/office/drawing/2014/main" id="{FEB1331E-2370-AB66-38B1-D3D3A57A2248}"/>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1" y="0"/>
            <a:ext cx="4692415" cy="6858000"/>
          </a:xfrm>
          <a:prstGeom prst="rect">
            <a:avLst/>
          </a:prstGeom>
        </p:spPr>
      </p:pic>
      <p:sp>
        <p:nvSpPr>
          <p:cNvPr id="4" name="TextBox 3">
            <a:extLst>
              <a:ext uri="{FF2B5EF4-FFF2-40B4-BE49-F238E27FC236}">
                <a16:creationId xmlns:a16="http://schemas.microsoft.com/office/drawing/2014/main" id="{C1A78658-3DFE-337E-79FD-AD5A1730B0F6}"/>
              </a:ext>
            </a:extLst>
          </p:cNvPr>
          <p:cNvSpPr txBox="1"/>
          <p:nvPr/>
        </p:nvSpPr>
        <p:spPr>
          <a:xfrm>
            <a:off x="4810515" y="1294442"/>
            <a:ext cx="7220671" cy="4801314"/>
          </a:xfrm>
          <a:prstGeom prst="rect">
            <a:avLst/>
          </a:prstGeom>
          <a:noFill/>
        </p:spPr>
        <p:txBody>
          <a:bodyPr wrap="square" rtlCol="0">
            <a:spAutoFit/>
          </a:bodyPr>
          <a:lstStyle/>
          <a:p>
            <a:r>
              <a:rPr lang="en-US">
                <a:solidFill>
                  <a:srgbClr val="1B1464"/>
                </a:solidFill>
                <a:latin typeface="Helvetica" panose="020B0403020202020204" pitchFamily="34" charset="0"/>
              </a:rPr>
              <a:t>Launched initially in 2017, NextGen TV, </a:t>
            </a:r>
            <a:r>
              <a:rPr lang="en-US" b="1">
                <a:solidFill>
                  <a:srgbClr val="ED3C8D"/>
                </a:solidFill>
                <a:latin typeface="Helvetica" panose="020B0403020202020204" pitchFamily="34" charset="0"/>
              </a:rPr>
              <a:t>also known as ATSC 3.0</a:t>
            </a:r>
            <a:r>
              <a:rPr lang="en-US">
                <a:solidFill>
                  <a:srgbClr val="1B1464"/>
                </a:solidFill>
                <a:latin typeface="Helvetica" panose="020B0403020202020204" pitchFamily="34" charset="0"/>
              </a:rPr>
              <a:t>, is a free service available to TV antenna users. Audiences can access NextGen TV depending on their proximity to updated broadcast towers and the type of TV they own. </a:t>
            </a:r>
          </a:p>
          <a:p>
            <a:endParaRPr lang="en-US" sz="2400">
              <a:solidFill>
                <a:srgbClr val="1B1464"/>
              </a:solidFill>
              <a:latin typeface="Helvetica" panose="020B0403020202020204" pitchFamily="34" charset="0"/>
            </a:endParaRPr>
          </a:p>
          <a:p>
            <a:r>
              <a:rPr lang="en-US">
                <a:solidFill>
                  <a:srgbClr val="1B1464"/>
                </a:solidFill>
                <a:latin typeface="Helvetica" panose="020B0403020202020204" pitchFamily="34" charset="0"/>
              </a:rPr>
              <a:t>When accessible, NextGen TV promises an improved viewing experience for Over-the-Air (OTA) audiences, including enhanced picture and sound quality in comparison to ATSC 1.0, which was established over 15 years ago.  </a:t>
            </a:r>
          </a:p>
          <a:p>
            <a:endParaRPr lang="en-US" sz="2400">
              <a:solidFill>
                <a:srgbClr val="1B1464"/>
              </a:solidFill>
              <a:latin typeface="Helvetica" panose="020B0403020202020204" pitchFamily="34" charset="0"/>
            </a:endParaRPr>
          </a:p>
          <a:p>
            <a:r>
              <a:rPr lang="en-US">
                <a:solidFill>
                  <a:srgbClr val="1B1464"/>
                </a:solidFill>
                <a:latin typeface="Helvetica" panose="020B0403020202020204" pitchFamily="34" charset="0"/>
              </a:rPr>
              <a:t>However, adoption of this technology is dependent on several factors including consumer interest and user investment. </a:t>
            </a:r>
          </a:p>
          <a:p>
            <a:endParaRPr lang="en-US" sz="2400">
              <a:solidFill>
                <a:srgbClr val="1B1464"/>
              </a:solidFill>
              <a:latin typeface="Helvetica" panose="020B0403020202020204" pitchFamily="34" charset="0"/>
            </a:endParaRPr>
          </a:p>
          <a:p>
            <a:r>
              <a:rPr lang="en-US">
                <a:solidFill>
                  <a:srgbClr val="1B1464"/>
                </a:solidFill>
                <a:latin typeface="Helvetica" panose="020B0403020202020204" pitchFamily="34" charset="0"/>
              </a:rPr>
              <a:t>In this piece, we explore three common questions that are asked about NextGen TV in hopes to further educate the industry on the latest in broadcast TV technology.</a:t>
            </a:r>
          </a:p>
        </p:txBody>
      </p:sp>
      <p:sp>
        <p:nvSpPr>
          <p:cNvPr id="8" name="TextBox 7">
            <a:extLst>
              <a:ext uri="{FF2B5EF4-FFF2-40B4-BE49-F238E27FC236}">
                <a16:creationId xmlns:a16="http://schemas.microsoft.com/office/drawing/2014/main" id="{03D5A568-8D0C-C1C8-F626-7CE29DEB58F2}"/>
              </a:ext>
            </a:extLst>
          </p:cNvPr>
          <p:cNvSpPr txBox="1"/>
          <p:nvPr/>
        </p:nvSpPr>
        <p:spPr>
          <a:xfrm>
            <a:off x="4810516" y="221766"/>
            <a:ext cx="7459905" cy="8925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Understanding NextGen TV and its challenges towards greater consumer adoption</a:t>
            </a:r>
          </a:p>
        </p:txBody>
      </p:sp>
      <p:pic>
        <p:nvPicPr>
          <p:cNvPr id="5" name="Picture 4">
            <a:extLst>
              <a:ext uri="{FF2B5EF4-FFF2-40B4-BE49-F238E27FC236}">
                <a16:creationId xmlns:a16="http://schemas.microsoft.com/office/drawing/2014/main" id="{8E8900DD-917E-83C5-2193-AF202EDB085A}"/>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6" name="Slide Number Placeholder 5">
            <a:extLst>
              <a:ext uri="{FF2B5EF4-FFF2-40B4-BE49-F238E27FC236}">
                <a16:creationId xmlns:a16="http://schemas.microsoft.com/office/drawing/2014/main" id="{3A9F4D8A-8185-C6AA-6347-61DDFB36EC45}"/>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0" name="Rectangle 9">
            <a:extLst>
              <a:ext uri="{FF2B5EF4-FFF2-40B4-BE49-F238E27FC236}">
                <a16:creationId xmlns:a16="http://schemas.microsoft.com/office/drawing/2014/main" id="{530A95BD-148F-0BFA-A9BA-7049929ED105}"/>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2" name="TextBox 1">
            <a:extLst>
              <a:ext uri="{FF2B5EF4-FFF2-40B4-BE49-F238E27FC236}">
                <a16:creationId xmlns:a16="http://schemas.microsoft.com/office/drawing/2014/main" id="{FEA78B6E-7F1B-E180-4E02-6FCC58137CB4}"/>
              </a:ext>
            </a:extLst>
          </p:cNvPr>
          <p:cNvSpPr txBox="1"/>
          <p:nvPr/>
        </p:nvSpPr>
        <p:spPr>
          <a:xfrm>
            <a:off x="4752460" y="6275880"/>
            <a:ext cx="7220672" cy="246221"/>
          </a:xfrm>
          <a:prstGeom prst="rect">
            <a:avLst/>
          </a:prstGeom>
          <a:noFill/>
        </p:spPr>
        <p:txBody>
          <a:bodyPr wrap="square">
            <a:spAutoFit/>
          </a:bodyPr>
          <a:lstStyle/>
          <a:p>
            <a:r>
              <a:rPr lang="en-US" sz="1000">
                <a:solidFill>
                  <a:srgbClr val="1B1464"/>
                </a:solidFill>
                <a:latin typeface="Helvetica" panose="020B0403020202020204" pitchFamily="34" charset="0"/>
              </a:rPr>
              <a:t>Note: </a:t>
            </a:r>
            <a:r>
              <a:rPr lang="en-US" sz="1000" u="none" strike="noStrike" baseline="0">
                <a:solidFill>
                  <a:srgbClr val="1B1464"/>
                </a:solidFill>
                <a:latin typeface="Helvetica" panose="020B0403020202020204" pitchFamily="34" charset="0"/>
              </a:rPr>
              <a:t>Over-the-Air (OTA) refers to </a:t>
            </a:r>
            <a:r>
              <a:rPr lang="en-US" sz="1000">
                <a:solidFill>
                  <a:srgbClr val="1B1464"/>
                </a:solidFill>
                <a:latin typeface="Helvetica" panose="020B0403020202020204" pitchFamily="34" charset="0"/>
              </a:rPr>
              <a:t>h</a:t>
            </a:r>
            <a:r>
              <a:rPr lang="en-US" sz="1000" u="none" strike="noStrike" baseline="0">
                <a:solidFill>
                  <a:srgbClr val="1B1464"/>
                </a:solidFill>
                <a:latin typeface="Helvetica" panose="020B0403020202020204" pitchFamily="34" charset="0"/>
              </a:rPr>
              <a:t>ouseholds that receive a TV signal via an antenna rather than cable or satellite.</a:t>
            </a:r>
            <a:r>
              <a:rPr lang="en-US" sz="1000">
                <a:solidFill>
                  <a:srgbClr val="1B1464"/>
                </a:solidFill>
                <a:latin typeface="Helvetica" panose="020B0403020202020204" pitchFamily="34" charset="0"/>
              </a:rPr>
              <a:t> </a:t>
            </a:r>
            <a:endParaRPr lang="en-US" sz="1000" u="none" strike="noStrike" baseline="0">
              <a:solidFill>
                <a:srgbClr val="1B1464"/>
              </a:solidFill>
              <a:latin typeface="Helvetica" panose="020B0403020202020204" pitchFamily="34" charset="0"/>
            </a:endParaRPr>
          </a:p>
        </p:txBody>
      </p:sp>
    </p:spTree>
    <p:extLst>
      <p:ext uri="{BB962C8B-B14F-4D97-AF65-F5344CB8AC3E}">
        <p14:creationId xmlns:p14="http://schemas.microsoft.com/office/powerpoint/2010/main" val="30247132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0D49DEB-7177-4C53-A63F-C8DEAEFFD3CD}"/>
              </a:ext>
            </a:extLst>
          </p:cNvPr>
          <p:cNvSpPr/>
          <p:nvPr/>
        </p:nvSpPr>
        <p:spPr>
          <a:xfrm>
            <a:off x="449869" y="221925"/>
            <a:ext cx="9576364" cy="64633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00BFF2"/>
                </a:solidFill>
                <a:effectLst/>
                <a:uLnTx/>
                <a:uFillTx/>
                <a:latin typeface="Helvetica" pitchFamily="2" charset="0"/>
                <a:ea typeface="+mn-ea"/>
                <a:cs typeface="+mn-cs"/>
              </a:rPr>
              <a:t>About VAB</a:t>
            </a:r>
          </a:p>
        </p:txBody>
      </p:sp>
      <p:sp>
        <p:nvSpPr>
          <p:cNvPr id="2" name="TextBox 1">
            <a:extLst>
              <a:ext uri="{FF2B5EF4-FFF2-40B4-BE49-F238E27FC236}">
                <a16:creationId xmlns:a16="http://schemas.microsoft.com/office/drawing/2014/main" id="{6FB14815-07B9-42AB-B09B-0447810891B3}"/>
              </a:ext>
            </a:extLst>
          </p:cNvPr>
          <p:cNvSpPr txBox="1"/>
          <p:nvPr/>
        </p:nvSpPr>
        <p:spPr>
          <a:xfrm>
            <a:off x="449869" y="1259934"/>
            <a:ext cx="5997575" cy="160043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itchFamily="2" charset="0"/>
                <a:ea typeface="+mn-ea"/>
                <a:cs typeface="+mn-cs"/>
              </a:rPr>
              <a:t>VAB is an insights-driven organization that inspires marketers to reimagine their media strategies resulting in fully informed decisions.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srgbClr val="1F1A62"/>
              </a:solidFill>
              <a:effectLst/>
              <a:uLnTx/>
              <a:uFillTx/>
              <a:latin typeface="Helvetica" pitchFamily="2"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Helvetica" panose="020B0604020202020204" pitchFamily="34" charset="0"/>
              <a:ea typeface="+mn-ea"/>
              <a:cs typeface="Helvetica" panose="020B0604020202020204" pitchFamily="34" charset="0"/>
            </a:endParaRPr>
          </a:p>
        </p:txBody>
      </p:sp>
      <p:sp>
        <p:nvSpPr>
          <p:cNvPr id="12" name="TextBox 11">
            <a:extLst>
              <a:ext uri="{FF2B5EF4-FFF2-40B4-BE49-F238E27FC236}">
                <a16:creationId xmlns:a16="http://schemas.microsoft.com/office/drawing/2014/main" id="{B362BAA6-0F79-41FA-BE2A-F7E8FDCF791E}"/>
              </a:ext>
            </a:extLst>
          </p:cNvPr>
          <p:cNvSpPr txBox="1"/>
          <p:nvPr/>
        </p:nvSpPr>
        <p:spPr>
          <a:xfrm>
            <a:off x="449869" y="2699760"/>
            <a:ext cx="8803669"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Drawing on our marketing expertise, we </a:t>
            </a:r>
            <a:r>
              <a:rPr kumimoji="0" lang="en-US" sz="1800" b="1" i="0" u="none" strike="noStrike" kern="1200" cap="none" spc="0" normalizeH="0" baseline="0" noProof="0">
                <a:ln>
                  <a:noFill/>
                </a:ln>
                <a:solidFill>
                  <a:srgbClr val="66C5AD"/>
                </a:solidFill>
                <a:effectLst/>
                <a:uLnTx/>
                <a:uFillTx/>
                <a:latin typeface="Helvetica" panose="020B0604020202020204" pitchFamily="2" charset="0"/>
                <a:ea typeface="+mn-ea"/>
                <a:cs typeface="+mn-cs"/>
              </a:rPr>
              <a:t>simplify</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complexities in our industry and </a:t>
            </a:r>
            <a:r>
              <a:rPr kumimoji="0" lang="en-US" sz="2000" b="1" i="0" u="none" strike="noStrike" kern="1200" cap="none" spc="0" normalizeH="0" baseline="0" noProof="0">
                <a:ln>
                  <a:noFill/>
                </a:ln>
                <a:solidFill>
                  <a:srgbClr val="00BFF2"/>
                </a:solidFill>
                <a:effectLst/>
                <a:uLnTx/>
                <a:uFillTx/>
                <a:latin typeface="Helvetica" panose="020B0604020202020204" pitchFamily="2" charset="0"/>
                <a:ea typeface="+mn-ea"/>
                <a:cs typeface="+mn-cs"/>
              </a:rPr>
              <a:t>discover </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new insights that </a:t>
            </a:r>
            <a:r>
              <a:rPr kumimoji="0" lang="en-US" sz="2000" b="1" i="0" u="none" strike="noStrike" kern="1200" cap="none" spc="0" normalizeH="0" baseline="0" noProof="0">
                <a:ln>
                  <a:noFill/>
                </a:ln>
                <a:solidFill>
                  <a:srgbClr val="ED3C8D"/>
                </a:solidFill>
                <a:effectLst/>
                <a:uLnTx/>
                <a:uFillTx/>
                <a:latin typeface="Helvetica" panose="020B0604020202020204" pitchFamily="2" charset="0"/>
                <a:ea typeface="+mn-ea"/>
                <a:cs typeface="+mn-cs"/>
              </a:rPr>
              <a:t>transform</a:t>
            </a:r>
            <a:r>
              <a:rPr kumimoji="0" lang="en-US" sz="20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 the way marketers look at their media strategy.  </a:t>
            </a:r>
          </a:p>
        </p:txBody>
      </p:sp>
      <p:sp>
        <p:nvSpPr>
          <p:cNvPr id="15" name="TextBox 14">
            <a:extLst>
              <a:ext uri="{FF2B5EF4-FFF2-40B4-BE49-F238E27FC236}">
                <a16:creationId xmlns:a16="http://schemas.microsoft.com/office/drawing/2014/main" id="{875C49CF-247D-4943-AF3F-A3CBCDB56DAC}"/>
              </a:ext>
            </a:extLst>
          </p:cNvPr>
          <p:cNvSpPr txBox="1"/>
          <p:nvPr/>
        </p:nvSpPr>
        <p:spPr>
          <a:xfrm>
            <a:off x="2136968" y="4285640"/>
            <a:ext cx="9507739"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We are committed to your business growth and proud to offer VAB members, brand marketers and agencies </a:t>
            </a:r>
            <a:r>
              <a:rPr kumimoji="0" lang="en-US" sz="1800" b="1" i="1" u="none" strike="noStrike" kern="1200" cap="none" spc="0" normalizeH="0" baseline="0" noProof="0">
                <a:ln>
                  <a:noFill/>
                </a:ln>
                <a:solidFill>
                  <a:srgbClr val="1F1A62"/>
                </a:solidFill>
                <a:effectLst/>
                <a:uLnTx/>
                <a:uFillTx/>
                <a:latin typeface="Helvetica" panose="020B0604020202020204" pitchFamily="2" charset="0"/>
                <a:ea typeface="+mn-ea"/>
                <a:cs typeface="+mn-cs"/>
              </a:rPr>
              <a:t>complimentary access </a:t>
            </a:r>
            <a:r>
              <a:rPr kumimoji="0" lang="en-US" sz="1800" b="0" i="0" u="none" strike="noStrike" kern="1200" cap="none" spc="0" normalizeH="0" baseline="0" noProof="0">
                <a:ln>
                  <a:noFill/>
                </a:ln>
                <a:solidFill>
                  <a:srgbClr val="1F1A62"/>
                </a:solidFill>
                <a:effectLst/>
                <a:uLnTx/>
                <a:uFillTx/>
                <a:latin typeface="Helvetica" panose="020B0604020202020204" pitchFamily="2" charset="0"/>
                <a:ea typeface="+mn-ea"/>
                <a:cs typeface="+mn-cs"/>
              </a:rPr>
              <a:t>to our continuously-growing Insights library.  </a:t>
            </a:r>
            <a:r>
              <a:rPr kumimoji="0" lang="en-US" sz="1800" b="1" i="0" u="none" strike="noStrike" kern="1200" cap="none" spc="0" normalizeH="0" baseline="0" noProof="0">
                <a:ln>
                  <a:noFill/>
                </a:ln>
                <a:solidFill>
                  <a:srgbClr val="1B1464"/>
                </a:solidFill>
                <a:effectLst/>
                <a:uLnTx/>
                <a:uFillTx/>
                <a:latin typeface="Helvetica" panose="020B0604020202020204" pitchFamily="2" charset="0"/>
                <a:ea typeface="+mn-ea"/>
                <a:cs typeface="+mn-cs"/>
              </a:rPr>
              <a:t>Get immediate access at theVAB.com.</a:t>
            </a:r>
          </a:p>
        </p:txBody>
      </p:sp>
      <p:pic>
        <p:nvPicPr>
          <p:cNvPr id="3" name="Picture 2">
            <a:extLst>
              <a:ext uri="{FF2B5EF4-FFF2-40B4-BE49-F238E27FC236}">
                <a16:creationId xmlns:a16="http://schemas.microsoft.com/office/drawing/2014/main" id="{B00359E5-558D-4CFF-9331-8C374E19D57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03689" y="4177157"/>
            <a:ext cx="934320" cy="934320"/>
          </a:xfrm>
          <a:prstGeom prst="rect">
            <a:avLst/>
          </a:prstGeom>
        </p:spPr>
      </p:pic>
      <p:pic>
        <p:nvPicPr>
          <p:cNvPr id="16" name="Picture 15">
            <a:extLst>
              <a:ext uri="{FF2B5EF4-FFF2-40B4-BE49-F238E27FC236}">
                <a16:creationId xmlns:a16="http://schemas.microsoft.com/office/drawing/2014/main" id="{79B3113B-7CF4-4E9A-AD57-5EA33416DAB4}"/>
              </a:ext>
            </a:extLst>
          </p:cNvPr>
          <p:cNvPicPr>
            <a:picLocks noChangeAspect="1"/>
          </p:cNvPicPr>
          <p:nvPr/>
        </p:nvPicPr>
        <p:blipFill rotWithShape="1">
          <a:blip r:embed="rId3" cstate="screen">
            <a:clrChange>
              <a:clrFrom>
                <a:srgbClr val="00BFF2"/>
              </a:clrFrom>
              <a:clrTo>
                <a:srgbClr val="00BFF2">
                  <a:alpha val="0"/>
                </a:srgbClr>
              </a:clrTo>
            </a:clrChange>
            <a:extLst>
              <a:ext uri="{28A0092B-C50C-407E-A947-70E740481C1C}">
                <a14:useLocalDpi xmlns:a14="http://schemas.microsoft.com/office/drawing/2010/main"/>
              </a:ext>
            </a:extLst>
          </a:blip>
          <a:srcRect/>
          <a:stretch/>
        </p:blipFill>
        <p:spPr>
          <a:xfrm>
            <a:off x="7038878" y="0"/>
            <a:ext cx="5153121" cy="3021922"/>
          </a:xfrm>
          <a:prstGeom prst="rect">
            <a:avLst/>
          </a:prstGeom>
        </p:spPr>
      </p:pic>
      <p:pic>
        <p:nvPicPr>
          <p:cNvPr id="4" name="Picture 3">
            <a:extLst>
              <a:ext uri="{FF2B5EF4-FFF2-40B4-BE49-F238E27FC236}">
                <a16:creationId xmlns:a16="http://schemas.microsoft.com/office/drawing/2014/main" id="{DB9F4471-EE68-5FB5-2E3D-669F90E23BE3}"/>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70E9792E-4937-1EEA-7109-2564D3D207A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6" name="Rectangle 5">
            <a:extLst>
              <a:ext uri="{FF2B5EF4-FFF2-40B4-BE49-F238E27FC236}">
                <a16:creationId xmlns:a16="http://schemas.microsoft.com/office/drawing/2014/main" id="{C44AC7D3-9209-EDE2-1DD6-F9D6B943C6A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Tree>
    <p:extLst>
      <p:ext uri="{BB962C8B-B14F-4D97-AF65-F5344CB8AC3E}">
        <p14:creationId xmlns:p14="http://schemas.microsoft.com/office/powerpoint/2010/main" val="18859168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236E754-4EB0-0EF7-F096-61B190C4C694}"/>
              </a:ext>
            </a:extLst>
          </p:cNvPr>
          <p:cNvSpPr/>
          <p:nvPr/>
        </p:nvSpPr>
        <p:spPr>
          <a:xfrm>
            <a:off x="0" y="1696725"/>
            <a:ext cx="12192000" cy="516127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31">
            <a:extLst>
              <a:ext uri="{FF2B5EF4-FFF2-40B4-BE49-F238E27FC236}">
                <a16:creationId xmlns:a16="http://schemas.microsoft.com/office/drawing/2014/main" id="{84014D5D-3DF5-F9EA-8373-77C84EBD1AC7}"/>
              </a:ext>
            </a:extLst>
          </p:cNvPr>
          <p:cNvSpPr/>
          <p:nvPr/>
        </p:nvSpPr>
        <p:spPr>
          <a:xfrm>
            <a:off x="519211" y="1830731"/>
            <a:ext cx="10993614" cy="4648320"/>
          </a:xfrm>
          <a:prstGeom prst="roundRect">
            <a:avLst>
              <a:gd name="adj" fmla="val 9688"/>
            </a:avLst>
          </a:prstGeom>
          <a:solidFill>
            <a:srgbClr val="FFFFFF"/>
          </a:solidFill>
          <a:ln w="28575" cap="flat" cmpd="sng" algn="ctr">
            <a:solidFill>
              <a:srgbClr val="ED3C8D"/>
            </a:solidFill>
            <a:prstDash val="solid"/>
            <a:miter lim="800000"/>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Helvetica-Light"/>
              <a:ea typeface="+mn-ea"/>
              <a:cs typeface="+mn-cs"/>
            </a:endParaRPr>
          </a:p>
        </p:txBody>
      </p:sp>
      <p:sp>
        <p:nvSpPr>
          <p:cNvPr id="7" name="TextBox 6">
            <a:extLst>
              <a:ext uri="{FF2B5EF4-FFF2-40B4-BE49-F238E27FC236}">
                <a16:creationId xmlns:a16="http://schemas.microsoft.com/office/drawing/2014/main" id="{C7ACDED9-9416-7C6C-7A29-390B6C283A6C}"/>
              </a:ext>
            </a:extLst>
          </p:cNvPr>
          <p:cNvSpPr txBox="1"/>
          <p:nvPr/>
        </p:nvSpPr>
        <p:spPr>
          <a:xfrm>
            <a:off x="2748502" y="2022948"/>
            <a:ext cx="8911588" cy="707886"/>
          </a:xfrm>
          <a:prstGeom prst="rect">
            <a:avLst/>
          </a:prstGeom>
          <a:noFill/>
        </p:spPr>
        <p:txBody>
          <a:bodyPr wrap="square" lIns="91440" tIns="45720" rIns="91440" bIns="45720" anchor="t">
            <a:spAutoFit/>
          </a:bodyPr>
          <a:lstStyle/>
          <a:p>
            <a:pPr>
              <a:defRPr/>
            </a:pPr>
            <a:r>
              <a:rPr lang="en-US" sz="2000">
                <a:solidFill>
                  <a:srgbClr val="1F1A62"/>
                </a:solidFill>
                <a:latin typeface="Helvetica"/>
                <a:cs typeface="Helvetica"/>
              </a:rPr>
              <a:t>An international, non-profit organization </a:t>
            </a:r>
            <a:r>
              <a:rPr lang="en-US" sz="2000" b="1">
                <a:solidFill>
                  <a:srgbClr val="1F1A62"/>
                </a:solidFill>
                <a:latin typeface="Helvetica"/>
                <a:cs typeface="Helvetica"/>
              </a:rPr>
              <a:t>developing voluntary standards and recommended practices</a:t>
            </a:r>
            <a:r>
              <a:rPr lang="en-US" sz="2000">
                <a:solidFill>
                  <a:srgbClr val="1F1A62"/>
                </a:solidFill>
                <a:latin typeface="Helvetica"/>
                <a:cs typeface="Helvetica"/>
              </a:rPr>
              <a:t> for digital broadcasting</a:t>
            </a:r>
          </a:p>
        </p:txBody>
      </p:sp>
      <p:pic>
        <p:nvPicPr>
          <p:cNvPr id="4" name="Picture 4" descr="The Broadcast Standards Association">
            <a:extLst>
              <a:ext uri="{FF2B5EF4-FFF2-40B4-BE49-F238E27FC236}">
                <a16:creationId xmlns:a16="http://schemas.microsoft.com/office/drawing/2014/main" id="{DB417966-C8DC-FD96-C9A9-9A7644CBBDB1}"/>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19578" y="2047599"/>
            <a:ext cx="1969688" cy="658585"/>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925F992D-AF8C-F94E-C494-8BDF823702BF}"/>
              </a:ext>
            </a:extLst>
          </p:cNvPr>
          <p:cNvSpPr txBox="1"/>
          <p:nvPr/>
        </p:nvSpPr>
        <p:spPr>
          <a:xfrm>
            <a:off x="2748502" y="3335934"/>
            <a:ext cx="8911588" cy="400110"/>
          </a:xfrm>
          <a:prstGeom prst="rect">
            <a:avLst/>
          </a:prstGeom>
          <a:noFill/>
        </p:spPr>
        <p:txBody>
          <a:bodyPr wrap="square" lIns="91440" tIns="45720" rIns="91440" bIns="45720" anchor="t">
            <a:spAutoFit/>
          </a:bodyPr>
          <a:lstStyle/>
          <a:p>
            <a:pPr>
              <a:defRPr/>
            </a:pPr>
            <a:r>
              <a:rPr lang="en-US" sz="2000">
                <a:solidFill>
                  <a:srgbClr val="1F1A62"/>
                </a:solidFill>
                <a:latin typeface="Helvetica"/>
                <a:cs typeface="Helvetica"/>
              </a:rPr>
              <a:t>Defines how exactly </a:t>
            </a:r>
            <a:r>
              <a:rPr lang="en-US" sz="2000" b="1">
                <a:solidFill>
                  <a:srgbClr val="1F1A62"/>
                </a:solidFill>
                <a:latin typeface="Helvetica"/>
                <a:cs typeface="Helvetica"/>
              </a:rPr>
              <a:t>television signals are broadcasted and interpreted</a:t>
            </a:r>
          </a:p>
        </p:txBody>
      </p:sp>
      <p:pic>
        <p:nvPicPr>
          <p:cNvPr id="19" name="Picture 18" descr="A blue outline of a book and a magnifying glass&#10;&#10;Description automatically generated">
            <a:extLst>
              <a:ext uri="{FF2B5EF4-FFF2-40B4-BE49-F238E27FC236}">
                <a16:creationId xmlns:a16="http://schemas.microsoft.com/office/drawing/2014/main" id="{6FB2EF27-492E-F89B-3B40-EDE31DCA41C6}"/>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153500" y="3097360"/>
            <a:ext cx="877258" cy="877258"/>
          </a:xfrm>
          <a:prstGeom prst="rect">
            <a:avLst/>
          </a:prstGeom>
        </p:spPr>
      </p:pic>
      <p:sp>
        <p:nvSpPr>
          <p:cNvPr id="14" name="TextBox 13">
            <a:extLst>
              <a:ext uri="{FF2B5EF4-FFF2-40B4-BE49-F238E27FC236}">
                <a16:creationId xmlns:a16="http://schemas.microsoft.com/office/drawing/2014/main" id="{34A68735-B54E-3CB8-8545-B372ED6D1110}"/>
              </a:ext>
            </a:extLst>
          </p:cNvPr>
          <p:cNvSpPr txBox="1"/>
          <p:nvPr/>
        </p:nvSpPr>
        <p:spPr>
          <a:xfrm>
            <a:off x="2748502" y="4187256"/>
            <a:ext cx="8911588" cy="1015663"/>
          </a:xfrm>
          <a:prstGeom prst="rect">
            <a:avLst/>
          </a:prstGeom>
          <a:noFill/>
        </p:spPr>
        <p:txBody>
          <a:bodyPr wrap="square">
            <a:spAutoFit/>
          </a:bodyPr>
          <a:lstStyle/>
          <a:p>
            <a:pPr>
              <a:defRPr/>
            </a:pPr>
            <a:r>
              <a:rPr lang="en-US" sz="2000">
                <a:solidFill>
                  <a:srgbClr val="1F1A62"/>
                </a:solidFill>
                <a:latin typeface="Helvetica" panose="020B0403020202020204" pitchFamily="34" charset="0"/>
              </a:rPr>
              <a:t>ATSC member organizations </a:t>
            </a:r>
            <a:r>
              <a:rPr lang="en-US" sz="2000" b="1">
                <a:solidFill>
                  <a:srgbClr val="1F1A62"/>
                </a:solidFill>
                <a:latin typeface="Helvetica" panose="020B0403020202020204" pitchFamily="34" charset="0"/>
              </a:rPr>
              <a:t>represent the broadcast, broadcast equipment, motion picture, consumer electronics, computer, cable, satellite, and semiconductor industries</a:t>
            </a:r>
          </a:p>
        </p:txBody>
      </p:sp>
      <p:pic>
        <p:nvPicPr>
          <p:cNvPr id="21" name="Picture 20" descr="A blue and black logo&#10;&#10;Description automatically generated">
            <a:extLst>
              <a:ext uri="{FF2B5EF4-FFF2-40B4-BE49-F238E27FC236}">
                <a16:creationId xmlns:a16="http://schemas.microsoft.com/office/drawing/2014/main" id="{196E61BA-0E05-433A-794B-F8A190CF6F3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93376" y="4296334"/>
            <a:ext cx="797507" cy="797507"/>
          </a:xfrm>
          <a:prstGeom prst="rect">
            <a:avLst/>
          </a:prstGeom>
        </p:spPr>
      </p:pic>
      <p:sp>
        <p:nvSpPr>
          <p:cNvPr id="17" name="TextBox 16">
            <a:extLst>
              <a:ext uri="{FF2B5EF4-FFF2-40B4-BE49-F238E27FC236}">
                <a16:creationId xmlns:a16="http://schemas.microsoft.com/office/drawing/2014/main" id="{32865207-A66C-8761-9EC7-EAF836E30BAD}"/>
              </a:ext>
            </a:extLst>
          </p:cNvPr>
          <p:cNvSpPr txBox="1"/>
          <p:nvPr/>
        </p:nvSpPr>
        <p:spPr>
          <a:xfrm>
            <a:off x="2748502" y="5500241"/>
            <a:ext cx="8911588" cy="707886"/>
          </a:xfrm>
          <a:prstGeom prst="rect">
            <a:avLst/>
          </a:prstGeom>
          <a:noFill/>
        </p:spPr>
        <p:txBody>
          <a:bodyPr wrap="square">
            <a:spAutoFit/>
          </a:bodyPr>
          <a:lstStyle/>
          <a:p>
            <a:pPr>
              <a:defRPr/>
            </a:pPr>
            <a:r>
              <a:rPr lang="en-US" sz="2000">
                <a:solidFill>
                  <a:srgbClr val="1F1A62"/>
                </a:solidFill>
                <a:latin typeface="Helvetica" panose="020B0403020202020204" pitchFamily="34" charset="0"/>
              </a:rPr>
              <a:t>Develops </a:t>
            </a:r>
            <a:r>
              <a:rPr lang="en-US" sz="2000" b="1">
                <a:solidFill>
                  <a:srgbClr val="1F1A62"/>
                </a:solidFill>
                <a:latin typeface="Helvetica" panose="020B0403020202020204" pitchFamily="34" charset="0"/>
              </a:rPr>
              <a:t>digital broadcasting implementation strategies and supports educational activities on ATSC standards</a:t>
            </a:r>
          </a:p>
        </p:txBody>
      </p:sp>
      <p:pic>
        <p:nvPicPr>
          <p:cNvPr id="23" name="Picture 22" descr="A blue line drawing of a checklist&#10;&#10;Description automatically generated">
            <a:extLst>
              <a:ext uri="{FF2B5EF4-FFF2-40B4-BE49-F238E27FC236}">
                <a16:creationId xmlns:a16="http://schemas.microsoft.com/office/drawing/2014/main" id="{2BABDDD5-E3B6-0997-26FC-93F1FA9C9D4E}"/>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153500" y="5415555"/>
            <a:ext cx="877258" cy="877258"/>
          </a:xfrm>
          <a:prstGeom prst="rect">
            <a:avLst/>
          </a:prstGeom>
        </p:spPr>
      </p:pic>
      <p:pic>
        <p:nvPicPr>
          <p:cNvPr id="6" name="Picture 5">
            <a:extLst>
              <a:ext uri="{FF2B5EF4-FFF2-40B4-BE49-F238E27FC236}">
                <a16:creationId xmlns:a16="http://schemas.microsoft.com/office/drawing/2014/main" id="{5D7873BE-4131-7181-4900-007FBD48828E}"/>
              </a:ext>
            </a:extLst>
          </p:cNvPr>
          <p:cNvPicPr>
            <a:picLocks noChangeAspect="1"/>
          </p:cNvPicPr>
          <p:nvPr/>
        </p:nvPicPr>
        <p:blipFill rotWithShape="1">
          <a:blip r:embed="rId7"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8" name="Slide Number Placeholder 5">
            <a:extLst>
              <a:ext uri="{FF2B5EF4-FFF2-40B4-BE49-F238E27FC236}">
                <a16:creationId xmlns:a16="http://schemas.microsoft.com/office/drawing/2014/main" id="{54E80F55-FBC0-BE9A-B5A5-BD4D01972B14}"/>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9" name="Rectangle 8">
            <a:extLst>
              <a:ext uri="{FF2B5EF4-FFF2-40B4-BE49-F238E27FC236}">
                <a16:creationId xmlns:a16="http://schemas.microsoft.com/office/drawing/2014/main" id="{6514EC81-F3CA-1CB6-4F06-AAE0E84CF149}"/>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10" name="Rectangle 9">
            <a:extLst>
              <a:ext uri="{FF2B5EF4-FFF2-40B4-BE49-F238E27FC236}">
                <a16:creationId xmlns:a16="http://schemas.microsoft.com/office/drawing/2014/main" id="{4EAD78A9-CED6-832D-D29A-6ABFFE52BD69}"/>
              </a:ext>
            </a:extLst>
          </p:cNvPr>
          <p:cNvSpPr/>
          <p:nvPr/>
        </p:nvSpPr>
        <p:spPr>
          <a:xfrm>
            <a:off x="324091" y="392979"/>
            <a:ext cx="11818836"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What is ATSC? The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Advanced Television Systems Committee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plays a critical role in the development and implementation of NextGen TV </a:t>
            </a:r>
          </a:p>
        </p:txBody>
      </p:sp>
    </p:spTree>
    <p:extLst>
      <p:ext uri="{BB962C8B-B14F-4D97-AF65-F5344CB8AC3E}">
        <p14:creationId xmlns:p14="http://schemas.microsoft.com/office/powerpoint/2010/main" val="2934180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BDC0B5F-20BA-416E-D3B5-8DEEEC2B40ED}"/>
              </a:ext>
            </a:extLst>
          </p:cNvPr>
          <p:cNvSpPr/>
          <p:nvPr/>
        </p:nvSpPr>
        <p:spPr>
          <a:xfrm>
            <a:off x="0" y="1696725"/>
            <a:ext cx="12192000" cy="516127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FCBDB492-9443-3D4A-8E9D-B3CECB95DCD7}"/>
              </a:ext>
            </a:extLst>
          </p:cNvPr>
          <p:cNvSpPr/>
          <p:nvPr/>
        </p:nvSpPr>
        <p:spPr>
          <a:xfrm>
            <a:off x="172531" y="497931"/>
            <a:ext cx="11846937" cy="4924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4EBEA4"/>
                </a:solidFill>
                <a:effectLst/>
                <a:uLnTx/>
                <a:uFillTx/>
                <a:latin typeface="Helvetica" pitchFamily="2" charset="0"/>
                <a:ea typeface="+mn-ea"/>
                <a:cs typeface="+mn-cs"/>
              </a:rPr>
              <a:t>What You’ll Learn…</a:t>
            </a:r>
          </a:p>
        </p:txBody>
      </p:sp>
      <p:pic>
        <p:nvPicPr>
          <p:cNvPr id="6" name="Picture 5">
            <a:extLst>
              <a:ext uri="{FF2B5EF4-FFF2-40B4-BE49-F238E27FC236}">
                <a16:creationId xmlns:a16="http://schemas.microsoft.com/office/drawing/2014/main" id="{3B2157C2-6524-DF83-09E3-71E2C9135ED0}"/>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9" name="Slide Number Placeholder 5">
            <a:extLst>
              <a:ext uri="{FF2B5EF4-FFF2-40B4-BE49-F238E27FC236}">
                <a16:creationId xmlns:a16="http://schemas.microsoft.com/office/drawing/2014/main" id="{A97A3E69-58CE-9C23-261E-F9B61EB2EAB8}"/>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3" name="Rectangle 12">
            <a:extLst>
              <a:ext uri="{FF2B5EF4-FFF2-40B4-BE49-F238E27FC236}">
                <a16:creationId xmlns:a16="http://schemas.microsoft.com/office/drawing/2014/main" id="{D9ED2C01-0D26-1B08-A94A-CD19084E042C}"/>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
        <p:nvSpPr>
          <p:cNvPr id="5" name="Rectangle 4">
            <a:extLst>
              <a:ext uri="{FF2B5EF4-FFF2-40B4-BE49-F238E27FC236}">
                <a16:creationId xmlns:a16="http://schemas.microsoft.com/office/drawing/2014/main" id="{BE7DEA4C-E43E-CABF-16E6-4B3D8873C36E}"/>
              </a:ext>
            </a:extLst>
          </p:cNvPr>
          <p:cNvSpPr/>
          <p:nvPr/>
        </p:nvSpPr>
        <p:spPr>
          <a:xfrm>
            <a:off x="8399223" y="3046086"/>
            <a:ext cx="2703318" cy="3091376"/>
          </a:xfrm>
          <a:prstGeom prst="rect">
            <a:avLst/>
          </a:prstGeom>
          <a:solidFill>
            <a:srgbClr val="4EBEA4"/>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0" name="TextBox 9">
            <a:extLst>
              <a:ext uri="{FF2B5EF4-FFF2-40B4-BE49-F238E27FC236}">
                <a16:creationId xmlns:a16="http://schemas.microsoft.com/office/drawing/2014/main" id="{DC2EADC9-533F-4A54-C041-63A65A867FE1}"/>
              </a:ext>
            </a:extLst>
          </p:cNvPr>
          <p:cNvSpPr txBox="1"/>
          <p:nvPr/>
        </p:nvSpPr>
        <p:spPr>
          <a:xfrm>
            <a:off x="8639943" y="323270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sng" strike="noStrike" kern="1200" cap="none" spc="0" normalizeH="0" baseline="0" noProof="0">
                <a:ln>
                  <a:noFill/>
                </a:ln>
                <a:solidFill>
                  <a:schemeClr val="bg1"/>
                </a:solidFill>
                <a:effectLst/>
                <a:uLnTx/>
                <a:uFillTx/>
                <a:latin typeface="Helvetica" pitchFamily="2" charset="0"/>
                <a:ea typeface="+mn-ea"/>
                <a:cs typeface="+mn-cs"/>
              </a:rPr>
              <a:t>3</a:t>
            </a:r>
          </a:p>
        </p:txBody>
      </p:sp>
      <p:sp>
        <p:nvSpPr>
          <p:cNvPr id="11" name="TextBox 10">
            <a:extLst>
              <a:ext uri="{FF2B5EF4-FFF2-40B4-BE49-F238E27FC236}">
                <a16:creationId xmlns:a16="http://schemas.microsoft.com/office/drawing/2014/main" id="{089313D1-D80E-18FE-5BF7-66C145CCD613}"/>
              </a:ext>
            </a:extLst>
          </p:cNvPr>
          <p:cNvSpPr txBox="1"/>
          <p:nvPr/>
        </p:nvSpPr>
        <p:spPr>
          <a:xfrm>
            <a:off x="8370005" y="3762951"/>
            <a:ext cx="2787454"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What are the challenges to adoption of NextGen TV?</a:t>
            </a:r>
          </a:p>
        </p:txBody>
      </p:sp>
      <p:sp>
        <p:nvSpPr>
          <p:cNvPr id="15" name="Rectangle 14">
            <a:extLst>
              <a:ext uri="{FF2B5EF4-FFF2-40B4-BE49-F238E27FC236}">
                <a16:creationId xmlns:a16="http://schemas.microsoft.com/office/drawing/2014/main" id="{D0667FBD-328D-0244-1D9A-E9E954CD2105}"/>
              </a:ext>
            </a:extLst>
          </p:cNvPr>
          <p:cNvSpPr/>
          <p:nvPr/>
        </p:nvSpPr>
        <p:spPr>
          <a:xfrm>
            <a:off x="1034541" y="3046086"/>
            <a:ext cx="2703318" cy="3091376"/>
          </a:xfrm>
          <a:prstGeom prst="rect">
            <a:avLst/>
          </a:prstGeom>
          <a:solidFill>
            <a:srgbClr val="4EBEA4"/>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6" name="TextBox 15">
            <a:extLst>
              <a:ext uri="{FF2B5EF4-FFF2-40B4-BE49-F238E27FC236}">
                <a16:creationId xmlns:a16="http://schemas.microsoft.com/office/drawing/2014/main" id="{BC5748BB-25D4-6758-54E8-85F1FE375135}"/>
              </a:ext>
            </a:extLst>
          </p:cNvPr>
          <p:cNvSpPr txBox="1"/>
          <p:nvPr/>
        </p:nvSpPr>
        <p:spPr>
          <a:xfrm>
            <a:off x="1246762" y="323270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sng" strike="noStrike" kern="1200" cap="none" spc="0" normalizeH="0" baseline="0" noProof="0">
                <a:ln>
                  <a:noFill/>
                </a:ln>
                <a:solidFill>
                  <a:schemeClr val="bg1"/>
                </a:solidFill>
                <a:effectLst/>
                <a:uLnTx/>
                <a:uFillTx/>
                <a:latin typeface="Helvetica" pitchFamily="2" charset="0"/>
                <a:ea typeface="+mn-ea"/>
                <a:cs typeface="+mn-cs"/>
              </a:rPr>
              <a:t>1</a:t>
            </a:r>
          </a:p>
        </p:txBody>
      </p:sp>
      <p:sp>
        <p:nvSpPr>
          <p:cNvPr id="17" name="TextBox 16">
            <a:extLst>
              <a:ext uri="{FF2B5EF4-FFF2-40B4-BE49-F238E27FC236}">
                <a16:creationId xmlns:a16="http://schemas.microsoft.com/office/drawing/2014/main" id="{1A371AE6-8196-AD43-A798-8A32ADD2401C}"/>
              </a:ext>
            </a:extLst>
          </p:cNvPr>
          <p:cNvSpPr txBox="1"/>
          <p:nvPr/>
        </p:nvSpPr>
        <p:spPr>
          <a:xfrm>
            <a:off x="1069140" y="3762951"/>
            <a:ext cx="2619352"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What 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NextGen TV?</a:t>
            </a:r>
          </a:p>
        </p:txBody>
      </p:sp>
      <p:sp>
        <p:nvSpPr>
          <p:cNvPr id="18" name="Rectangle 17">
            <a:extLst>
              <a:ext uri="{FF2B5EF4-FFF2-40B4-BE49-F238E27FC236}">
                <a16:creationId xmlns:a16="http://schemas.microsoft.com/office/drawing/2014/main" id="{220F2A93-8380-2665-BEFF-3892857956AE}"/>
              </a:ext>
            </a:extLst>
          </p:cNvPr>
          <p:cNvSpPr/>
          <p:nvPr/>
        </p:nvSpPr>
        <p:spPr>
          <a:xfrm>
            <a:off x="4684929" y="3046086"/>
            <a:ext cx="2703318" cy="3091376"/>
          </a:xfrm>
          <a:prstGeom prst="rect">
            <a:avLst/>
          </a:prstGeom>
          <a:solidFill>
            <a:srgbClr val="4EBEA4"/>
          </a:solidFill>
          <a:ln w="57150">
            <a:solidFill>
              <a:srgbClr val="1B14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1" i="1"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9" name="TextBox 18">
            <a:extLst>
              <a:ext uri="{FF2B5EF4-FFF2-40B4-BE49-F238E27FC236}">
                <a16:creationId xmlns:a16="http://schemas.microsoft.com/office/drawing/2014/main" id="{575D2B31-2914-3AAD-E09B-B4C38B227EBF}"/>
              </a:ext>
            </a:extLst>
          </p:cNvPr>
          <p:cNvSpPr txBox="1"/>
          <p:nvPr/>
        </p:nvSpPr>
        <p:spPr>
          <a:xfrm>
            <a:off x="4895268" y="3232709"/>
            <a:ext cx="436418"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u="sng" strike="noStrike" kern="1200" cap="none" spc="0" normalizeH="0" baseline="0" noProof="0">
                <a:ln>
                  <a:noFill/>
                </a:ln>
                <a:solidFill>
                  <a:schemeClr val="bg1"/>
                </a:solidFill>
                <a:effectLst/>
                <a:uLnTx/>
                <a:uFillTx/>
                <a:latin typeface="Helvetica" pitchFamily="2" charset="0"/>
                <a:ea typeface="+mn-ea"/>
                <a:cs typeface="+mn-cs"/>
              </a:rPr>
              <a:t>2</a:t>
            </a:r>
          </a:p>
        </p:txBody>
      </p:sp>
      <p:sp>
        <p:nvSpPr>
          <p:cNvPr id="23" name="TextBox 22">
            <a:extLst>
              <a:ext uri="{FF2B5EF4-FFF2-40B4-BE49-F238E27FC236}">
                <a16:creationId xmlns:a16="http://schemas.microsoft.com/office/drawing/2014/main" id="{349B88A4-5789-6533-7DC9-6FF42B43A324}"/>
              </a:ext>
            </a:extLst>
          </p:cNvPr>
          <p:cNvSpPr txBox="1"/>
          <p:nvPr/>
        </p:nvSpPr>
        <p:spPr>
          <a:xfrm>
            <a:off x="4736288" y="3762951"/>
            <a:ext cx="2686646" cy="132435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What is the real scale potential </a:t>
            </a:r>
            <a:b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24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NextGen TV?</a:t>
            </a:r>
          </a:p>
        </p:txBody>
      </p:sp>
      <p:sp>
        <p:nvSpPr>
          <p:cNvPr id="25" name="Rectangle 24">
            <a:extLst>
              <a:ext uri="{FF2B5EF4-FFF2-40B4-BE49-F238E27FC236}">
                <a16:creationId xmlns:a16="http://schemas.microsoft.com/office/drawing/2014/main" id="{2259EF4E-3E53-FC74-5835-53088BD2B4B2}"/>
              </a:ext>
            </a:extLst>
          </p:cNvPr>
          <p:cNvSpPr/>
          <p:nvPr/>
        </p:nvSpPr>
        <p:spPr>
          <a:xfrm>
            <a:off x="621284" y="2074491"/>
            <a:ext cx="10949433" cy="655442"/>
          </a:xfrm>
          <a:prstGeom prst="rect">
            <a:avLst/>
          </a:prstGeom>
          <a:solidFill>
            <a:schemeClr val="bg1"/>
          </a:solidFill>
          <a:ln w="190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rgbClr val="1B1464"/>
                </a:solidFill>
                <a:latin typeface="Helvetica" panose="020B0403020202020204" pitchFamily="34" charset="0"/>
              </a:rPr>
              <a:t>3 Common Questions on NextGen TV</a:t>
            </a:r>
            <a:endParaRPr kumimoji="0" lang="en-US" sz="2400" b="1" i="0" strike="noStrike" kern="1200" cap="none" spc="0" normalizeH="0" baseline="0" noProof="0">
              <a:ln>
                <a:noFill/>
              </a:ln>
              <a:solidFill>
                <a:srgbClr val="1B1464"/>
              </a:solidFill>
              <a:effectLst/>
              <a:uLnTx/>
              <a:uFillTx/>
              <a:latin typeface="Helvetica" panose="020B0403020202020204" pitchFamily="34" charset="0"/>
              <a:ea typeface="+mn-ea"/>
              <a:cs typeface="+mn-cs"/>
            </a:endParaRPr>
          </a:p>
        </p:txBody>
      </p:sp>
    </p:spTree>
    <p:extLst>
      <p:ext uri="{BB962C8B-B14F-4D97-AF65-F5344CB8AC3E}">
        <p14:creationId xmlns:p14="http://schemas.microsoft.com/office/powerpoint/2010/main" val="2009735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p:cNvGrpSpPr/>
        <p:nvPr/>
      </p:nvGrpSpPr>
      <p:grpSpPr>
        <a:xfrm>
          <a:off x="0" y="0"/>
          <a:ext cx="0" cy="0"/>
          <a:chOff x="0" y="0"/>
          <a:chExt cx="0" cy="0"/>
        </a:xfrm>
      </p:grpSpPr>
      <p:sp>
        <p:nvSpPr>
          <p:cNvPr id="4" name="Rectangle 3">
            <a:hlinkClick r:id="" action="ppaction://noaction"/>
            <a:extLst>
              <a:ext uri="{FF2B5EF4-FFF2-40B4-BE49-F238E27FC236}">
                <a16:creationId xmlns:a16="http://schemas.microsoft.com/office/drawing/2014/main" id="{FF899EEA-60D9-66C9-5E4F-E610D46B5BD1}"/>
              </a:ext>
            </a:extLst>
          </p:cNvPr>
          <p:cNvSpPr/>
          <p:nvPr/>
        </p:nvSpPr>
        <p:spPr>
          <a:xfrm>
            <a:off x="526244" y="5150279"/>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4E7342FE-D402-717D-C26C-97E61A7CF7C8}"/>
              </a:ext>
            </a:extLst>
          </p:cNvPr>
          <p:cNvSpPr/>
          <p:nvPr/>
        </p:nvSpPr>
        <p:spPr>
          <a:xfrm>
            <a:off x="0" y="0"/>
            <a:ext cx="6073635" cy="6858000"/>
          </a:xfrm>
          <a:prstGeom prst="rect">
            <a:avLst/>
          </a:prstGeom>
          <a:solidFill>
            <a:srgbClr val="4EBEA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0873FBB2-D808-3C84-1258-63F3D494194C}"/>
              </a:ext>
            </a:extLst>
          </p:cNvPr>
          <p:cNvSpPr txBox="1"/>
          <p:nvPr/>
        </p:nvSpPr>
        <p:spPr>
          <a:xfrm>
            <a:off x="439665" y="2204839"/>
            <a:ext cx="436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itchFamily="2" charset="0"/>
                <a:ea typeface="+mn-ea"/>
                <a:cs typeface="+mn-cs"/>
              </a:rPr>
              <a:t>1</a:t>
            </a:r>
          </a:p>
        </p:txBody>
      </p:sp>
      <p:sp>
        <p:nvSpPr>
          <p:cNvPr id="23" name="TextBox 22">
            <a:extLst>
              <a:ext uri="{FF2B5EF4-FFF2-40B4-BE49-F238E27FC236}">
                <a16:creationId xmlns:a16="http://schemas.microsoft.com/office/drawing/2014/main" id="{771341BA-70EC-3083-A63F-0BE389DB0924}"/>
              </a:ext>
            </a:extLst>
          </p:cNvPr>
          <p:cNvSpPr txBox="1"/>
          <p:nvPr/>
        </p:nvSpPr>
        <p:spPr>
          <a:xfrm>
            <a:off x="414022" y="3150151"/>
            <a:ext cx="5478778" cy="707886"/>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What is NextGen TV?</a:t>
            </a:r>
          </a:p>
        </p:txBody>
      </p:sp>
      <p:pic>
        <p:nvPicPr>
          <p:cNvPr id="3" name="Picture 2">
            <a:extLst>
              <a:ext uri="{FF2B5EF4-FFF2-40B4-BE49-F238E27FC236}">
                <a16:creationId xmlns:a16="http://schemas.microsoft.com/office/drawing/2014/main" id="{F9CFFF44-1130-A333-6391-22B07D5037EF}"/>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38A78C0C-B0A4-163A-DBE6-467E2FA7C22E}"/>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D9A2B64D-EFCE-E733-936D-8E21857657ED}"/>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9" name="Straight Connector 8">
            <a:extLst>
              <a:ext uri="{FF2B5EF4-FFF2-40B4-BE49-F238E27FC236}">
                <a16:creationId xmlns:a16="http://schemas.microsoft.com/office/drawing/2014/main" id="{5BA0EC76-C5D0-194C-46E9-7430763EA948}"/>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2" name="Rectangle 1">
            <a:extLst>
              <a:ext uri="{FF2B5EF4-FFF2-40B4-BE49-F238E27FC236}">
                <a16:creationId xmlns:a16="http://schemas.microsoft.com/office/drawing/2014/main" id="{6BFFD66E-1641-019C-E6B7-327C9EA7D8E9}"/>
              </a:ext>
            </a:extLst>
          </p:cNvPr>
          <p:cNvSpPr/>
          <p:nvPr/>
        </p:nvSpPr>
        <p:spPr>
          <a:xfrm>
            <a:off x="6610821" y="4397679"/>
            <a:ext cx="5072066" cy="1622663"/>
          </a:xfrm>
          <a:prstGeom prst="rect">
            <a:avLst/>
          </a:prstGeom>
          <a:solidFill>
            <a:srgbClr val="E2E8F1"/>
          </a:solidFill>
          <a:ln w="5715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8" name="TextBox 7">
            <a:extLst>
              <a:ext uri="{FF2B5EF4-FFF2-40B4-BE49-F238E27FC236}">
                <a16:creationId xmlns:a16="http://schemas.microsoft.com/office/drawing/2014/main" id="{75D98B15-9217-3AAA-D944-8BE7C8D1DC60}"/>
              </a:ext>
            </a:extLst>
          </p:cNvPr>
          <p:cNvSpPr txBox="1"/>
          <p:nvPr/>
        </p:nvSpPr>
        <p:spPr>
          <a:xfrm>
            <a:off x="6660697" y="4509061"/>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rgbClr val="BFBFBF"/>
                </a:solidFill>
              </a:rPr>
              <a:t>3</a:t>
            </a:r>
          </a:p>
        </p:txBody>
      </p:sp>
      <p:sp>
        <p:nvSpPr>
          <p:cNvPr id="10" name="TextBox 9">
            <a:extLst>
              <a:ext uri="{FF2B5EF4-FFF2-40B4-BE49-F238E27FC236}">
                <a16:creationId xmlns:a16="http://schemas.microsoft.com/office/drawing/2014/main" id="{6F17DF0D-5AF3-8D8F-5B55-67D748C703BB}"/>
              </a:ext>
            </a:extLst>
          </p:cNvPr>
          <p:cNvSpPr txBox="1"/>
          <p:nvPr/>
        </p:nvSpPr>
        <p:spPr>
          <a:xfrm>
            <a:off x="6708902" y="5051920"/>
            <a:ext cx="487590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What are the challenges to adoption of NextGen TV?</a:t>
            </a:r>
          </a:p>
        </p:txBody>
      </p:sp>
      <p:sp>
        <p:nvSpPr>
          <p:cNvPr id="11" name="Rectangle 10">
            <a:extLst>
              <a:ext uri="{FF2B5EF4-FFF2-40B4-BE49-F238E27FC236}">
                <a16:creationId xmlns:a16="http://schemas.microsoft.com/office/drawing/2014/main" id="{06303BE9-55E3-E034-6559-A8E6A76CB9AC}"/>
              </a:ext>
            </a:extLst>
          </p:cNvPr>
          <p:cNvSpPr/>
          <p:nvPr/>
        </p:nvSpPr>
        <p:spPr>
          <a:xfrm>
            <a:off x="6610821" y="2386176"/>
            <a:ext cx="5072066" cy="1622663"/>
          </a:xfrm>
          <a:prstGeom prst="rect">
            <a:avLst/>
          </a:prstGeom>
          <a:solidFill>
            <a:srgbClr val="E2E8F1"/>
          </a:solidFill>
          <a:ln w="5715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2" name="TextBox 11">
            <a:extLst>
              <a:ext uri="{FF2B5EF4-FFF2-40B4-BE49-F238E27FC236}">
                <a16:creationId xmlns:a16="http://schemas.microsoft.com/office/drawing/2014/main" id="{F2D52B51-0543-9E29-F4BA-47AA25FA7A56}"/>
              </a:ext>
            </a:extLst>
          </p:cNvPr>
          <p:cNvSpPr txBox="1"/>
          <p:nvPr/>
        </p:nvSpPr>
        <p:spPr>
          <a:xfrm>
            <a:off x="6660697" y="2474408"/>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rgbClr val="BFBFBF"/>
                </a:solidFill>
              </a:rPr>
              <a:t>2</a:t>
            </a:r>
          </a:p>
        </p:txBody>
      </p:sp>
      <p:sp>
        <p:nvSpPr>
          <p:cNvPr id="14" name="TextBox 13">
            <a:extLst>
              <a:ext uri="{FF2B5EF4-FFF2-40B4-BE49-F238E27FC236}">
                <a16:creationId xmlns:a16="http://schemas.microsoft.com/office/drawing/2014/main" id="{ABF111AD-2A55-4ACD-53A1-7F128CB44A2C}"/>
              </a:ext>
            </a:extLst>
          </p:cNvPr>
          <p:cNvSpPr txBox="1"/>
          <p:nvPr/>
        </p:nvSpPr>
        <p:spPr>
          <a:xfrm>
            <a:off x="6708902" y="2994120"/>
            <a:ext cx="4875905" cy="81984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What is the real scale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potential of NextGen TV?</a:t>
            </a:r>
          </a:p>
        </p:txBody>
      </p:sp>
      <p:sp>
        <p:nvSpPr>
          <p:cNvPr id="6" name="Rectangle 5">
            <a:extLst>
              <a:ext uri="{FF2B5EF4-FFF2-40B4-BE49-F238E27FC236}">
                <a16:creationId xmlns:a16="http://schemas.microsoft.com/office/drawing/2014/main" id="{B2036AEE-9A12-1D99-C815-FDAE4C6DA911}"/>
              </a:ext>
            </a:extLst>
          </p:cNvPr>
          <p:cNvSpPr/>
          <p:nvPr/>
        </p:nvSpPr>
        <p:spPr>
          <a:xfrm>
            <a:off x="6610821" y="374673"/>
            <a:ext cx="5072066" cy="1622663"/>
          </a:xfrm>
          <a:prstGeom prst="rect">
            <a:avLst/>
          </a:prstGeom>
          <a:solidFill>
            <a:srgbClr val="4EBEA4"/>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8139A4B9-A112-5BA3-B84A-468DFC1A28B5}"/>
              </a:ext>
            </a:extLst>
          </p:cNvPr>
          <p:cNvSpPr txBox="1"/>
          <p:nvPr/>
        </p:nvSpPr>
        <p:spPr>
          <a:xfrm>
            <a:off x="6660697" y="462905"/>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chemeClr val="bg1"/>
                </a:solidFill>
              </a:rPr>
              <a:t>1</a:t>
            </a:r>
          </a:p>
        </p:txBody>
      </p:sp>
      <p:sp>
        <p:nvSpPr>
          <p:cNvPr id="15" name="TextBox 14">
            <a:extLst>
              <a:ext uri="{FF2B5EF4-FFF2-40B4-BE49-F238E27FC236}">
                <a16:creationId xmlns:a16="http://schemas.microsoft.com/office/drawing/2014/main" id="{092C93AF-A09C-41B2-CE39-8CFD7DCC6F3A}"/>
              </a:ext>
            </a:extLst>
          </p:cNvPr>
          <p:cNvSpPr txBox="1"/>
          <p:nvPr/>
        </p:nvSpPr>
        <p:spPr>
          <a:xfrm>
            <a:off x="7315184" y="977570"/>
            <a:ext cx="36633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What is NextGen TV?</a:t>
            </a:r>
          </a:p>
        </p:txBody>
      </p:sp>
    </p:spTree>
    <p:extLst>
      <p:ext uri="{BB962C8B-B14F-4D97-AF65-F5344CB8AC3E}">
        <p14:creationId xmlns:p14="http://schemas.microsoft.com/office/powerpoint/2010/main" val="12369060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8F6C03-D341-36B2-40B9-D15B458C007B}"/>
            </a:ext>
          </a:extLst>
        </p:cNvPr>
        <p:cNvGrpSpPr/>
        <p:nvPr/>
      </p:nvGrpSpPr>
      <p:grpSpPr>
        <a:xfrm>
          <a:off x="0" y="0"/>
          <a:ext cx="0" cy="0"/>
          <a:chOff x="0" y="0"/>
          <a:chExt cx="0" cy="0"/>
        </a:xfrm>
      </p:grpSpPr>
      <p:pic>
        <p:nvPicPr>
          <p:cNvPr id="8" name="Picture 7" descr="A tv in a living room&#10;&#10;Description automatically generated">
            <a:extLst>
              <a:ext uri="{FF2B5EF4-FFF2-40B4-BE49-F238E27FC236}">
                <a16:creationId xmlns:a16="http://schemas.microsoft.com/office/drawing/2014/main" id="{EAC5C581-2CD8-DB96-FF0E-683A67594652}"/>
              </a:ext>
            </a:extLst>
          </p:cNvPr>
          <p:cNvPicPr>
            <a:picLocks noChangeAspect="1"/>
          </p:cNvPicPr>
          <p:nvPr/>
        </p:nvPicPr>
        <p:blipFill>
          <a:blip r:embed="rId3" cstate="hqprint">
            <a:extLst>
              <a:ext uri="{28A0092B-C50C-407E-A947-70E740481C1C}">
                <a14:useLocalDpi xmlns:a14="http://schemas.microsoft.com/office/drawing/2010/main"/>
              </a:ext>
            </a:extLst>
          </a:blip>
          <a:srcRect/>
          <a:stretch/>
        </p:blipFill>
        <p:spPr>
          <a:xfrm>
            <a:off x="6718356" y="1510787"/>
            <a:ext cx="5473644" cy="4734926"/>
          </a:xfrm>
          <a:prstGeom prst="rect">
            <a:avLst/>
          </a:prstGeom>
        </p:spPr>
      </p:pic>
      <p:sp>
        <p:nvSpPr>
          <p:cNvPr id="22" name="TextBox 21">
            <a:extLst>
              <a:ext uri="{FF2B5EF4-FFF2-40B4-BE49-F238E27FC236}">
                <a16:creationId xmlns:a16="http://schemas.microsoft.com/office/drawing/2014/main" id="{86134958-F5C8-19CC-BE05-D0E4058273DD}"/>
              </a:ext>
            </a:extLst>
          </p:cNvPr>
          <p:cNvSpPr txBox="1"/>
          <p:nvPr/>
        </p:nvSpPr>
        <p:spPr>
          <a:xfrm>
            <a:off x="483206" y="6293225"/>
            <a:ext cx="11612771" cy="246221"/>
          </a:xfrm>
          <a:prstGeom prst="rect">
            <a:avLst/>
          </a:prstGeom>
          <a:noFill/>
        </p:spPr>
        <p:txBody>
          <a:bodyPr wrap="square">
            <a:spAutoFit/>
          </a:bodyPr>
          <a:lstStyle/>
          <a:p>
            <a:r>
              <a:rPr lang="en-US" sz="1000" b="1">
                <a:solidFill>
                  <a:srgbClr val="1B1464"/>
                </a:solidFill>
                <a:latin typeface="Helvetica" panose="020B0403020202020204" pitchFamily="34" charset="0"/>
              </a:rPr>
              <a:t>Note: </a:t>
            </a:r>
            <a:r>
              <a:rPr lang="en-US" sz="1000" b="1" u="none" strike="noStrike" baseline="0">
                <a:solidFill>
                  <a:srgbClr val="1B1464"/>
                </a:solidFill>
                <a:latin typeface="Helvetica" panose="020B0403020202020204" pitchFamily="34" charset="0"/>
              </a:rPr>
              <a:t>Over-the-Air (OTA) </a:t>
            </a:r>
            <a:r>
              <a:rPr lang="en-US" sz="1000" u="none" strike="noStrike" baseline="0">
                <a:solidFill>
                  <a:srgbClr val="1B1464"/>
                </a:solidFill>
                <a:latin typeface="Helvetica" panose="020B0403020202020204" pitchFamily="34" charset="0"/>
              </a:rPr>
              <a:t>refers to </a:t>
            </a:r>
            <a:r>
              <a:rPr lang="en-US" sz="1000">
                <a:solidFill>
                  <a:srgbClr val="1B1464"/>
                </a:solidFill>
                <a:latin typeface="Helvetica" panose="020B0403020202020204" pitchFamily="34" charset="0"/>
              </a:rPr>
              <a:t>h</a:t>
            </a:r>
            <a:r>
              <a:rPr lang="en-US" sz="1000" u="none" strike="noStrike" baseline="0">
                <a:solidFill>
                  <a:srgbClr val="1B1464"/>
                </a:solidFill>
                <a:latin typeface="Helvetica" panose="020B0403020202020204" pitchFamily="34" charset="0"/>
              </a:rPr>
              <a:t>ouseholds </a:t>
            </a:r>
            <a:r>
              <a:rPr lang="en-US" sz="1000" b="0" u="none" strike="noStrike" baseline="0">
                <a:solidFill>
                  <a:srgbClr val="1B1464"/>
                </a:solidFill>
                <a:latin typeface="Helvetica" panose="020B0403020202020204" pitchFamily="34" charset="0"/>
              </a:rPr>
              <a:t>that receive a TV signal via an antenna rather than cable or satellite.</a:t>
            </a:r>
            <a:r>
              <a:rPr lang="en-US" sz="1000">
                <a:solidFill>
                  <a:srgbClr val="1B1464"/>
                </a:solidFill>
                <a:latin typeface="Helvetica" panose="020B0403020202020204" pitchFamily="34" charset="0"/>
              </a:rPr>
              <a:t> </a:t>
            </a:r>
            <a:r>
              <a:rPr lang="en-US" sz="1000" u="sng">
                <a:solidFill>
                  <a:srgbClr val="1B1464"/>
                </a:solidFill>
                <a:latin typeface="Helvetica" panose="020B0403020202020204" pitchFamily="34" charset="0"/>
                <a:hlinkClick r:id="rId4" action="ppaction://hlinksldjump"/>
              </a:rPr>
              <a:t>Learn more about ATSC in the appendix</a:t>
            </a:r>
            <a:r>
              <a:rPr lang="en-US" sz="1000">
                <a:solidFill>
                  <a:srgbClr val="1B1464"/>
                </a:solidFill>
                <a:latin typeface="Helvetica" panose="020B0403020202020204" pitchFamily="34" charset="0"/>
              </a:rPr>
              <a:t>.</a:t>
            </a:r>
            <a:endParaRPr lang="en-US" sz="1000" b="0" u="none" strike="noStrike" baseline="0">
              <a:solidFill>
                <a:srgbClr val="1B1464"/>
              </a:solidFill>
              <a:latin typeface="Helvetica" panose="020B0403020202020204" pitchFamily="34" charset="0"/>
            </a:endParaRPr>
          </a:p>
        </p:txBody>
      </p:sp>
      <p:sp>
        <p:nvSpPr>
          <p:cNvPr id="15" name="Rectangle 14">
            <a:extLst>
              <a:ext uri="{FF2B5EF4-FFF2-40B4-BE49-F238E27FC236}">
                <a16:creationId xmlns:a16="http://schemas.microsoft.com/office/drawing/2014/main" id="{FA445A63-F8F3-23F8-7C2D-3AA7C9B00B36}"/>
              </a:ext>
            </a:extLst>
          </p:cNvPr>
          <p:cNvSpPr/>
          <p:nvPr/>
        </p:nvSpPr>
        <p:spPr>
          <a:xfrm>
            <a:off x="0" y="1510788"/>
            <a:ext cx="6718357" cy="4737178"/>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A213340D-CE0C-CE08-0F0B-905CBD123DAA}"/>
              </a:ext>
            </a:extLst>
          </p:cNvPr>
          <p:cNvSpPr txBox="1"/>
          <p:nvPr/>
        </p:nvSpPr>
        <p:spPr>
          <a:xfrm>
            <a:off x="181864" y="2375608"/>
            <a:ext cx="6354628" cy="3785652"/>
          </a:xfrm>
          <a:prstGeom prst="rect">
            <a:avLst/>
          </a:prstGeom>
          <a:noFill/>
        </p:spPr>
        <p:txBody>
          <a:bodyPr wrap="square">
            <a:spAutoFit/>
          </a:bodyPr>
          <a:lstStyle/>
          <a:p>
            <a:pPr marL="342900" lvl="0" indent="-342900">
              <a:buBlip>
                <a:blip r:embed="rId5"/>
              </a:buBlip>
              <a:defRPr/>
            </a:pPr>
            <a:r>
              <a:rPr lang="en-US" sz="2000">
                <a:solidFill>
                  <a:srgbClr val="1F1A62"/>
                </a:solidFill>
                <a:latin typeface="Helvetica" panose="020B0604020202020204" pitchFamily="34" charset="0"/>
              </a:rPr>
              <a:t>Also known as </a:t>
            </a:r>
            <a:r>
              <a:rPr lang="en-US" sz="2000" b="1">
                <a:solidFill>
                  <a:srgbClr val="1F1A62"/>
                </a:solidFill>
                <a:latin typeface="Helvetica" panose="020B0604020202020204" pitchFamily="34" charset="0"/>
              </a:rPr>
              <a:t>ATSC 3.0</a:t>
            </a:r>
            <a:r>
              <a:rPr lang="en-US" sz="2000">
                <a:solidFill>
                  <a:srgbClr val="1F1A62"/>
                </a:solidFill>
                <a:latin typeface="Helvetica" panose="020B0604020202020204" pitchFamily="34" charset="0"/>
              </a:rPr>
              <a:t>, NextGen TV is the </a:t>
            </a:r>
            <a:r>
              <a:rPr lang="en-US" sz="2000" b="1">
                <a:solidFill>
                  <a:srgbClr val="1F1A62"/>
                </a:solidFill>
                <a:latin typeface="Helvetica" panose="020B0604020202020204" pitchFamily="34" charset="0"/>
              </a:rPr>
              <a:t>latest version of over-the-air (OTA) antenna TV</a:t>
            </a:r>
          </a:p>
          <a:p>
            <a:pPr lvl="0">
              <a:defRPr/>
            </a:pPr>
            <a:endParaRPr lang="en-US" sz="2000">
              <a:solidFill>
                <a:srgbClr val="1B1464"/>
              </a:solidFill>
              <a:latin typeface="Helvetica" panose="020B0403020202020204" pitchFamily="34" charset="0"/>
            </a:endParaRPr>
          </a:p>
          <a:p>
            <a:pPr marL="342900" indent="-342900">
              <a:buBlip>
                <a:blip r:embed="rId5"/>
              </a:buBlip>
              <a:defRPr/>
            </a:pPr>
            <a:r>
              <a:rPr lang="en-US" sz="2000">
                <a:solidFill>
                  <a:srgbClr val="1F1A62"/>
                </a:solidFill>
                <a:latin typeface="Helvetica" panose="020B0604020202020204" pitchFamily="34" charset="0"/>
              </a:rPr>
              <a:t>Built on an </a:t>
            </a:r>
            <a:r>
              <a:rPr lang="en-US" sz="2000" b="1">
                <a:solidFill>
                  <a:srgbClr val="1F1A62"/>
                </a:solidFill>
                <a:latin typeface="Helvetica" panose="020B0604020202020204" pitchFamily="34" charset="0"/>
              </a:rPr>
              <a:t>IP (Internet Protocol) backbone </a:t>
            </a:r>
            <a:br>
              <a:rPr lang="en-US" sz="2000" b="1">
                <a:solidFill>
                  <a:srgbClr val="1F1A62"/>
                </a:solidFill>
                <a:latin typeface="Helvetica" panose="020B0604020202020204" pitchFamily="34" charset="0"/>
              </a:rPr>
            </a:br>
            <a:r>
              <a:rPr lang="en-US" sz="2000">
                <a:solidFill>
                  <a:srgbClr val="1F1A62"/>
                </a:solidFill>
                <a:latin typeface="Helvetica" panose="020B0604020202020204" pitchFamily="34" charset="0"/>
              </a:rPr>
              <a:t>(much like today’s streaming media platforms)</a:t>
            </a:r>
          </a:p>
          <a:p>
            <a:pPr marL="342900" indent="-342900">
              <a:buBlip>
                <a:blip r:embed="rId5"/>
              </a:buBlip>
              <a:defRPr/>
            </a:pPr>
            <a:endParaRPr lang="en-US" sz="2000">
              <a:solidFill>
                <a:srgbClr val="1F1A62"/>
              </a:solidFill>
              <a:latin typeface="Helvetica" panose="020B0604020202020204" pitchFamily="34" charset="0"/>
            </a:endParaRPr>
          </a:p>
          <a:p>
            <a:pPr marL="342900" indent="-342900">
              <a:buBlip>
                <a:blip r:embed="rId5"/>
              </a:buBlip>
              <a:defRPr/>
            </a:pPr>
            <a:r>
              <a:rPr lang="en-US" sz="2000">
                <a:solidFill>
                  <a:srgbClr val="1F1A62"/>
                </a:solidFill>
                <a:latin typeface="Helvetica" panose="020B0604020202020204" pitchFamily="34" charset="0"/>
              </a:rPr>
              <a:t>Enables local broadcast stations to </a:t>
            </a:r>
            <a:r>
              <a:rPr lang="en-US" sz="2000" b="1">
                <a:solidFill>
                  <a:srgbClr val="1F1A62"/>
                </a:solidFill>
                <a:latin typeface="Helvetica" panose="020B0604020202020204" pitchFamily="34" charset="0"/>
              </a:rPr>
              <a:t>improve personalization their broadcasts </a:t>
            </a:r>
            <a:r>
              <a:rPr lang="en-US" sz="2000">
                <a:solidFill>
                  <a:srgbClr val="1F1A62"/>
                </a:solidFill>
                <a:latin typeface="Helvetica" panose="020B0604020202020204" pitchFamily="34" charset="0"/>
              </a:rPr>
              <a:t>with information </a:t>
            </a:r>
            <a:br>
              <a:rPr lang="en-US" sz="2000">
                <a:solidFill>
                  <a:srgbClr val="1F1A62"/>
                </a:solidFill>
                <a:latin typeface="Helvetica" panose="020B0604020202020204" pitchFamily="34" charset="0"/>
              </a:rPr>
            </a:br>
            <a:r>
              <a:rPr lang="en-US" sz="2000">
                <a:solidFill>
                  <a:srgbClr val="1F1A62"/>
                </a:solidFill>
                <a:latin typeface="Helvetica" panose="020B0604020202020204" pitchFamily="34" charset="0"/>
              </a:rPr>
              <a:t>and interactive features</a:t>
            </a:r>
          </a:p>
          <a:p>
            <a:pPr marL="342900" lvl="0" indent="-342900">
              <a:buBlip>
                <a:blip r:embed="rId5"/>
              </a:buBlip>
              <a:defRPr/>
            </a:pPr>
            <a:endParaRPr lang="en-US" sz="2000">
              <a:solidFill>
                <a:srgbClr val="1B1464"/>
              </a:solidFill>
              <a:latin typeface="Helvetica" panose="020B0403020202020204" pitchFamily="34" charset="0"/>
            </a:endParaRPr>
          </a:p>
          <a:p>
            <a:pPr marL="342900" lvl="0" indent="-342900">
              <a:buBlip>
                <a:blip r:embed="rId5"/>
              </a:buBlip>
              <a:defRPr/>
            </a:pPr>
            <a:r>
              <a:rPr lang="en-US" sz="2000">
                <a:solidFill>
                  <a:srgbClr val="1B1464"/>
                </a:solidFill>
                <a:latin typeface="Helvetica" panose="020B0403020202020204" pitchFamily="34" charset="0"/>
              </a:rPr>
              <a:t>Provides opportunities for </a:t>
            </a:r>
            <a:r>
              <a:rPr lang="en-US" sz="2000" b="1">
                <a:solidFill>
                  <a:srgbClr val="1B1464"/>
                </a:solidFill>
                <a:latin typeface="Helvetica" panose="020B0403020202020204" pitchFamily="34" charset="0"/>
              </a:rPr>
              <a:t>enhanced targeting </a:t>
            </a:r>
            <a:r>
              <a:rPr lang="en-US" sz="2000">
                <a:solidFill>
                  <a:srgbClr val="1B1464"/>
                </a:solidFill>
                <a:latin typeface="Helvetica" panose="020B0403020202020204" pitchFamily="34" charset="0"/>
              </a:rPr>
              <a:t>and </a:t>
            </a:r>
            <a:r>
              <a:rPr lang="en-US" sz="2000" b="1">
                <a:solidFill>
                  <a:srgbClr val="1B1464"/>
                </a:solidFill>
                <a:latin typeface="Helvetica" panose="020B0403020202020204" pitchFamily="34" charset="0"/>
              </a:rPr>
              <a:t>measurement capabilities</a:t>
            </a:r>
          </a:p>
        </p:txBody>
      </p:sp>
      <p:sp>
        <p:nvSpPr>
          <p:cNvPr id="4" name="TextBox 3">
            <a:extLst>
              <a:ext uri="{FF2B5EF4-FFF2-40B4-BE49-F238E27FC236}">
                <a16:creationId xmlns:a16="http://schemas.microsoft.com/office/drawing/2014/main" id="{E8230D03-A82E-82B8-1C0E-56AC9263C555}"/>
              </a:ext>
            </a:extLst>
          </p:cNvPr>
          <p:cNvSpPr txBox="1"/>
          <p:nvPr/>
        </p:nvSpPr>
        <p:spPr>
          <a:xfrm>
            <a:off x="345031" y="1720605"/>
            <a:ext cx="6028295" cy="461665"/>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srgbClr val="1B1464"/>
                </a:solidFill>
                <a:effectLst/>
                <a:uLnTx/>
                <a:uFillTx/>
                <a:latin typeface="Helvetica"/>
                <a:ea typeface="Calibri" panose="020F0502020204030204" pitchFamily="34" charset="0"/>
                <a:cs typeface="Helvetica"/>
              </a:rPr>
              <a:t>Defining NextGen TV</a:t>
            </a:r>
            <a:endParaRPr kumimoji="0" lang="en-US" b="0" i="0" u="sng" strike="noStrike" kern="1200" cap="none" spc="0" normalizeH="0" baseline="0" noProof="0">
              <a:ln>
                <a:noFill/>
              </a:ln>
              <a:solidFill>
                <a:srgbClr val="1B1464"/>
              </a:solidFill>
              <a:effectLst/>
              <a:uLnTx/>
              <a:uFillTx/>
              <a:latin typeface="Helvetica"/>
              <a:ea typeface="Calibri" panose="020F0502020204030204" pitchFamily="34" charset="0"/>
              <a:cs typeface="Helvetica"/>
            </a:endParaRPr>
          </a:p>
        </p:txBody>
      </p:sp>
      <p:sp>
        <p:nvSpPr>
          <p:cNvPr id="53" name="Rectangle 52">
            <a:extLst>
              <a:ext uri="{FF2B5EF4-FFF2-40B4-BE49-F238E27FC236}">
                <a16:creationId xmlns:a16="http://schemas.microsoft.com/office/drawing/2014/main" id="{8E3E7112-1BA1-AFBA-7F7A-9CD8F152F90A}"/>
              </a:ext>
            </a:extLst>
          </p:cNvPr>
          <p:cNvSpPr/>
          <p:nvPr/>
        </p:nvSpPr>
        <p:spPr>
          <a:xfrm>
            <a:off x="324091" y="392979"/>
            <a:ext cx="11818836"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NextGen TV is the newest broadcast technology that enables broadcasters to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merge the capabilities of over-the-air TV and the Internet</a:t>
            </a:r>
          </a:p>
        </p:txBody>
      </p:sp>
      <p:pic>
        <p:nvPicPr>
          <p:cNvPr id="2" name="Picture 1">
            <a:extLst>
              <a:ext uri="{FF2B5EF4-FFF2-40B4-BE49-F238E27FC236}">
                <a16:creationId xmlns:a16="http://schemas.microsoft.com/office/drawing/2014/main" id="{E861776D-42DA-6871-57C4-A0A8005DE3FA}"/>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F0F31B7A-0B1D-7229-185D-F0EA11C4FF3D}"/>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1FF4A16C-14FF-D327-F9B4-5AADA90D9916}"/>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spTree>
    <p:extLst>
      <p:ext uri="{BB962C8B-B14F-4D97-AF65-F5344CB8AC3E}">
        <p14:creationId xmlns:p14="http://schemas.microsoft.com/office/powerpoint/2010/main" val="3202113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B8C0BF-8236-16E5-35B7-43FB2F41CDDD}"/>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B668879E-CCEC-9BBC-FCBA-D5A503690007}"/>
              </a:ext>
            </a:extLst>
          </p:cNvPr>
          <p:cNvSpPr/>
          <p:nvPr/>
        </p:nvSpPr>
        <p:spPr>
          <a:xfrm>
            <a:off x="0" y="1696725"/>
            <a:ext cx="12192000" cy="516127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1" name="Picture 20">
            <a:extLst>
              <a:ext uri="{FF2B5EF4-FFF2-40B4-BE49-F238E27FC236}">
                <a16:creationId xmlns:a16="http://schemas.microsoft.com/office/drawing/2014/main" id="{2B148552-E556-D777-931A-FFA15AE07EE2}"/>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23" name="Slide Number Placeholder 5">
            <a:extLst>
              <a:ext uri="{FF2B5EF4-FFF2-40B4-BE49-F238E27FC236}">
                <a16:creationId xmlns:a16="http://schemas.microsoft.com/office/drawing/2014/main" id="{4AA05A64-7C5A-06E7-42C8-3A891CEF9D6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26" name="Rectangle 25">
            <a:extLst>
              <a:ext uri="{FF2B5EF4-FFF2-40B4-BE49-F238E27FC236}">
                <a16:creationId xmlns:a16="http://schemas.microsoft.com/office/drawing/2014/main" id="{B270D045-9220-E00A-2D5F-0D3594B72AFE}"/>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8" name="Rectangle: Rounded Corners 7">
            <a:extLst>
              <a:ext uri="{FF2B5EF4-FFF2-40B4-BE49-F238E27FC236}">
                <a16:creationId xmlns:a16="http://schemas.microsoft.com/office/drawing/2014/main" id="{88906F63-64A8-0FAA-5F6E-8FCAA808A9CC}"/>
              </a:ext>
            </a:extLst>
          </p:cNvPr>
          <p:cNvSpPr/>
          <p:nvPr/>
        </p:nvSpPr>
        <p:spPr>
          <a:xfrm>
            <a:off x="4771797" y="4526573"/>
            <a:ext cx="2648406" cy="1407623"/>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262E424-9BE4-E149-EB70-D4DF6E62733D}"/>
              </a:ext>
            </a:extLst>
          </p:cNvPr>
          <p:cNvSpPr txBox="1"/>
          <p:nvPr/>
        </p:nvSpPr>
        <p:spPr>
          <a:xfrm>
            <a:off x="4771797" y="5141083"/>
            <a:ext cx="2648406" cy="584775"/>
          </a:xfrm>
          <a:prstGeom prst="rect">
            <a:avLst/>
          </a:prstGeom>
          <a:noFill/>
        </p:spPr>
        <p:txBody>
          <a:bodyPr wrap="square">
            <a:spAutoFit/>
          </a:bodyPr>
          <a:lstStyle/>
          <a:p>
            <a:pPr lvl="0" algn="ctr">
              <a:defRPr/>
            </a:pPr>
            <a:r>
              <a:rPr lang="en-US" sz="1600" b="1">
                <a:solidFill>
                  <a:srgbClr val="1F1A62"/>
                </a:solidFill>
                <a:latin typeface="Helvetica" panose="020B0403020202020204" pitchFamily="34" charset="0"/>
              </a:rPr>
              <a:t>Interactivity &amp; Commerce </a:t>
            </a:r>
          </a:p>
          <a:p>
            <a:pPr lvl="0" algn="ctr">
              <a:defRPr/>
            </a:pPr>
            <a:r>
              <a:rPr lang="en-US" sz="1600" b="1">
                <a:solidFill>
                  <a:srgbClr val="1F1A62"/>
                </a:solidFill>
                <a:latin typeface="Helvetica" panose="020B0403020202020204" pitchFamily="34" charset="0"/>
              </a:rPr>
              <a:t>Opportunities</a:t>
            </a:r>
          </a:p>
        </p:txBody>
      </p:sp>
      <p:pic>
        <p:nvPicPr>
          <p:cNvPr id="35" name="Graphic 34" descr="Shopping cart outline">
            <a:extLst>
              <a:ext uri="{FF2B5EF4-FFF2-40B4-BE49-F238E27FC236}">
                <a16:creationId xmlns:a16="http://schemas.microsoft.com/office/drawing/2014/main" id="{5F29C0A6-84B9-D1B9-D6C9-84E4C8DD9A95}"/>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5783726" y="4579554"/>
            <a:ext cx="624548" cy="624548"/>
          </a:xfrm>
          <a:prstGeom prst="rect">
            <a:avLst/>
          </a:prstGeom>
        </p:spPr>
      </p:pic>
      <p:sp>
        <p:nvSpPr>
          <p:cNvPr id="6" name="Rectangle: Rounded Corners 5">
            <a:extLst>
              <a:ext uri="{FF2B5EF4-FFF2-40B4-BE49-F238E27FC236}">
                <a16:creationId xmlns:a16="http://schemas.microsoft.com/office/drawing/2014/main" id="{455124EE-E6AB-BE0F-3DE5-28C5E977407D}"/>
              </a:ext>
            </a:extLst>
          </p:cNvPr>
          <p:cNvSpPr/>
          <p:nvPr/>
        </p:nvSpPr>
        <p:spPr>
          <a:xfrm>
            <a:off x="4771797" y="2708517"/>
            <a:ext cx="2648406" cy="1407623"/>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D7C9AE2-921A-5A17-7A5D-7C40FFA92FAC}"/>
              </a:ext>
            </a:extLst>
          </p:cNvPr>
          <p:cNvSpPr txBox="1"/>
          <p:nvPr/>
        </p:nvSpPr>
        <p:spPr>
          <a:xfrm>
            <a:off x="4771797" y="3430360"/>
            <a:ext cx="2648405" cy="584775"/>
          </a:xfrm>
          <a:prstGeom prst="rect">
            <a:avLst/>
          </a:prstGeom>
          <a:noFill/>
        </p:spPr>
        <p:txBody>
          <a:bodyPr wrap="square">
            <a:spAutoFit/>
          </a:bodyPr>
          <a:lstStyle/>
          <a:p>
            <a:pPr lvl="0" algn="ctr">
              <a:defRPr/>
            </a:pPr>
            <a:r>
              <a:rPr lang="en-US" sz="1600" b="1">
                <a:solidFill>
                  <a:srgbClr val="1F1A62"/>
                </a:solidFill>
                <a:latin typeface="Helvetica" panose="020B0403020202020204" pitchFamily="34" charset="0"/>
              </a:rPr>
              <a:t>Improved Audio </a:t>
            </a:r>
          </a:p>
          <a:p>
            <a:pPr lvl="0" algn="ctr">
              <a:defRPr/>
            </a:pPr>
            <a:r>
              <a:rPr lang="en-US" sz="1600" b="1">
                <a:solidFill>
                  <a:srgbClr val="1F1A62"/>
                </a:solidFill>
                <a:latin typeface="Helvetica" panose="020B0403020202020204" pitchFamily="34" charset="0"/>
              </a:rPr>
              <a:t>Quality</a:t>
            </a:r>
          </a:p>
        </p:txBody>
      </p:sp>
      <p:pic>
        <p:nvPicPr>
          <p:cNvPr id="31" name="Graphic 30" descr="Headphones with solid fill">
            <a:extLst>
              <a:ext uri="{FF2B5EF4-FFF2-40B4-BE49-F238E27FC236}">
                <a16:creationId xmlns:a16="http://schemas.microsoft.com/office/drawing/2014/main" id="{2AFAF0D2-2C08-7212-0A2E-307338B1B5F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783726" y="2759621"/>
            <a:ext cx="624548" cy="624548"/>
          </a:xfrm>
          <a:prstGeom prst="rect">
            <a:avLst/>
          </a:prstGeom>
        </p:spPr>
      </p:pic>
      <p:sp>
        <p:nvSpPr>
          <p:cNvPr id="2" name="Rectangle: Rounded Corners 1">
            <a:extLst>
              <a:ext uri="{FF2B5EF4-FFF2-40B4-BE49-F238E27FC236}">
                <a16:creationId xmlns:a16="http://schemas.microsoft.com/office/drawing/2014/main" id="{75364BF6-DB87-1965-9EF1-C9858804F1C6}"/>
              </a:ext>
            </a:extLst>
          </p:cNvPr>
          <p:cNvSpPr/>
          <p:nvPr/>
        </p:nvSpPr>
        <p:spPr>
          <a:xfrm>
            <a:off x="1159884" y="2708517"/>
            <a:ext cx="2648406" cy="1407623"/>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6CAF472A-AAC2-CFF6-B62B-ABFC09C70994}"/>
              </a:ext>
            </a:extLst>
          </p:cNvPr>
          <p:cNvSpPr txBox="1"/>
          <p:nvPr/>
        </p:nvSpPr>
        <p:spPr>
          <a:xfrm>
            <a:off x="1147854" y="3430360"/>
            <a:ext cx="2648406" cy="553998"/>
          </a:xfrm>
          <a:prstGeom prst="rect">
            <a:avLst/>
          </a:prstGeom>
          <a:noFill/>
        </p:spPr>
        <p:txBody>
          <a:bodyPr wrap="square">
            <a:spAutoFit/>
          </a:bodyPr>
          <a:lstStyle/>
          <a:p>
            <a:pPr lvl="0" algn="ctr">
              <a:defRPr/>
            </a:pPr>
            <a:r>
              <a:rPr lang="en-US" sz="1600" b="1">
                <a:solidFill>
                  <a:srgbClr val="1F1A62"/>
                </a:solidFill>
                <a:latin typeface="Helvetica" panose="020B0403020202020204" pitchFamily="34" charset="0"/>
              </a:rPr>
              <a:t>Enhanced Video Quality </a:t>
            </a:r>
          </a:p>
          <a:p>
            <a:pPr lvl="0" algn="ctr">
              <a:defRPr/>
            </a:pPr>
            <a:r>
              <a:rPr lang="en-US" sz="1400">
                <a:solidFill>
                  <a:srgbClr val="1F1A62"/>
                </a:solidFill>
                <a:latin typeface="Helvetica" panose="020B0403020202020204" pitchFamily="34" charset="0"/>
              </a:rPr>
              <a:t>(4K/HDR picture clarity)</a:t>
            </a:r>
          </a:p>
        </p:txBody>
      </p:sp>
      <p:pic>
        <p:nvPicPr>
          <p:cNvPr id="27" name="Graphic 26" descr="Image with solid fill">
            <a:extLst>
              <a:ext uri="{FF2B5EF4-FFF2-40B4-BE49-F238E27FC236}">
                <a16:creationId xmlns:a16="http://schemas.microsoft.com/office/drawing/2014/main" id="{0ABD3291-13EB-3A5A-8DB4-A3BC846B20E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39817" y="2727625"/>
            <a:ext cx="688540" cy="688540"/>
          </a:xfrm>
          <a:prstGeom prst="rect">
            <a:avLst/>
          </a:prstGeom>
        </p:spPr>
      </p:pic>
      <p:sp>
        <p:nvSpPr>
          <p:cNvPr id="7" name="Rectangle: Rounded Corners 6">
            <a:extLst>
              <a:ext uri="{FF2B5EF4-FFF2-40B4-BE49-F238E27FC236}">
                <a16:creationId xmlns:a16="http://schemas.microsoft.com/office/drawing/2014/main" id="{F4C2497A-542C-26DE-7AD0-E503374CCB6E}"/>
              </a:ext>
            </a:extLst>
          </p:cNvPr>
          <p:cNvSpPr/>
          <p:nvPr/>
        </p:nvSpPr>
        <p:spPr>
          <a:xfrm>
            <a:off x="1159884" y="4526573"/>
            <a:ext cx="2648406" cy="1407623"/>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5A8F3D6D-92A3-C4E0-3447-0EFAF1CD91C5}"/>
              </a:ext>
            </a:extLst>
          </p:cNvPr>
          <p:cNvSpPr txBox="1"/>
          <p:nvPr/>
        </p:nvSpPr>
        <p:spPr>
          <a:xfrm>
            <a:off x="1171915" y="5248416"/>
            <a:ext cx="2624344" cy="584775"/>
          </a:xfrm>
          <a:prstGeom prst="rect">
            <a:avLst/>
          </a:prstGeom>
          <a:noFill/>
        </p:spPr>
        <p:txBody>
          <a:bodyPr wrap="square">
            <a:spAutoFit/>
          </a:bodyPr>
          <a:lstStyle/>
          <a:p>
            <a:pPr algn="ctr"/>
            <a:r>
              <a:rPr lang="en-US" sz="1600" b="1">
                <a:solidFill>
                  <a:srgbClr val="1F1A62"/>
                </a:solidFill>
                <a:latin typeface="Helvetica" panose="020B0403020202020204" pitchFamily="34" charset="0"/>
              </a:rPr>
              <a:t>Advanced Emergency </a:t>
            </a:r>
          </a:p>
          <a:p>
            <a:pPr algn="ctr"/>
            <a:r>
              <a:rPr lang="en-US" sz="1600" b="1">
                <a:solidFill>
                  <a:srgbClr val="1F1A62"/>
                </a:solidFill>
                <a:latin typeface="Helvetica" panose="020B0403020202020204" pitchFamily="34" charset="0"/>
              </a:rPr>
              <a:t>Alerts</a:t>
            </a:r>
            <a:endParaRPr lang="en-US" sz="1600" b="1">
              <a:solidFill>
                <a:srgbClr val="1F1A62"/>
              </a:solidFill>
            </a:endParaRPr>
          </a:p>
        </p:txBody>
      </p:sp>
      <p:pic>
        <p:nvPicPr>
          <p:cNvPr id="33" name="Graphic 32" descr="Siren with solid fill">
            <a:extLst>
              <a:ext uri="{FF2B5EF4-FFF2-40B4-BE49-F238E27FC236}">
                <a16:creationId xmlns:a16="http://schemas.microsoft.com/office/drawing/2014/main" id="{7DF7FEDF-DAD9-9690-6D65-F4CC578588D7}"/>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2171813" y="4577677"/>
            <a:ext cx="624548" cy="624548"/>
          </a:xfrm>
          <a:prstGeom prst="rect">
            <a:avLst/>
          </a:prstGeom>
        </p:spPr>
      </p:pic>
      <p:sp>
        <p:nvSpPr>
          <p:cNvPr id="5" name="Rectangle: Rounded Corners 4">
            <a:extLst>
              <a:ext uri="{FF2B5EF4-FFF2-40B4-BE49-F238E27FC236}">
                <a16:creationId xmlns:a16="http://schemas.microsoft.com/office/drawing/2014/main" id="{C8411D39-3FC5-C0AC-65F3-7439398CC38A}"/>
              </a:ext>
            </a:extLst>
          </p:cNvPr>
          <p:cNvSpPr/>
          <p:nvPr/>
        </p:nvSpPr>
        <p:spPr>
          <a:xfrm>
            <a:off x="8383710" y="2710728"/>
            <a:ext cx="2648406" cy="1407623"/>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1243939-CF8C-F1FF-68D9-9085FFFBEC93}"/>
              </a:ext>
            </a:extLst>
          </p:cNvPr>
          <p:cNvSpPr txBox="1"/>
          <p:nvPr/>
        </p:nvSpPr>
        <p:spPr>
          <a:xfrm>
            <a:off x="8591658" y="3432571"/>
            <a:ext cx="2232511" cy="584775"/>
          </a:xfrm>
          <a:prstGeom prst="rect">
            <a:avLst/>
          </a:prstGeom>
          <a:noFill/>
        </p:spPr>
        <p:txBody>
          <a:bodyPr wrap="square">
            <a:spAutoFit/>
          </a:bodyPr>
          <a:lstStyle/>
          <a:p>
            <a:pPr lvl="0" algn="ctr">
              <a:defRPr/>
            </a:pPr>
            <a:r>
              <a:rPr lang="en-US" sz="1600" b="1">
                <a:solidFill>
                  <a:srgbClr val="1F1A62"/>
                </a:solidFill>
                <a:latin typeface="Helvetica" panose="020B0403020202020204" pitchFamily="34" charset="0"/>
              </a:rPr>
              <a:t>More Reliable </a:t>
            </a:r>
          </a:p>
          <a:p>
            <a:pPr lvl="0" algn="ctr">
              <a:defRPr/>
            </a:pPr>
            <a:r>
              <a:rPr lang="en-US" sz="1600" b="1">
                <a:solidFill>
                  <a:srgbClr val="1F1A62"/>
                </a:solidFill>
                <a:latin typeface="Helvetica" panose="020B0403020202020204" pitchFamily="34" charset="0"/>
              </a:rPr>
              <a:t>Signal Transmission</a:t>
            </a:r>
          </a:p>
        </p:txBody>
      </p:sp>
      <p:pic>
        <p:nvPicPr>
          <p:cNvPr id="29" name="Graphic 28" descr="Wireless router outline">
            <a:extLst>
              <a:ext uri="{FF2B5EF4-FFF2-40B4-BE49-F238E27FC236}">
                <a16:creationId xmlns:a16="http://schemas.microsoft.com/office/drawing/2014/main" id="{4D4D77B7-5E1E-1BDC-5F30-2F4FA4AABFEE}"/>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340112" y="2706305"/>
            <a:ext cx="735602" cy="735602"/>
          </a:xfrm>
          <a:prstGeom prst="rect">
            <a:avLst/>
          </a:prstGeom>
        </p:spPr>
      </p:pic>
      <p:sp>
        <p:nvSpPr>
          <p:cNvPr id="13" name="Rectangle: Rounded Corners 12">
            <a:extLst>
              <a:ext uri="{FF2B5EF4-FFF2-40B4-BE49-F238E27FC236}">
                <a16:creationId xmlns:a16="http://schemas.microsoft.com/office/drawing/2014/main" id="{278ABB5E-5A2A-9CE1-1172-DDB04965309C}"/>
              </a:ext>
            </a:extLst>
          </p:cNvPr>
          <p:cNvSpPr/>
          <p:nvPr/>
        </p:nvSpPr>
        <p:spPr>
          <a:xfrm>
            <a:off x="8383710" y="4526573"/>
            <a:ext cx="2648406" cy="1407623"/>
          </a:xfrm>
          <a:prstGeom prst="roundRect">
            <a:avLst/>
          </a:prstGeom>
          <a:solidFill>
            <a:schemeClr val="bg1"/>
          </a:solidFill>
          <a:ln w="28575">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DA084479-21C7-3176-288A-463D1B6D958D}"/>
              </a:ext>
            </a:extLst>
          </p:cNvPr>
          <p:cNvSpPr txBox="1"/>
          <p:nvPr/>
        </p:nvSpPr>
        <p:spPr>
          <a:xfrm>
            <a:off x="8504554" y="5141083"/>
            <a:ext cx="2406719" cy="584775"/>
          </a:xfrm>
          <a:prstGeom prst="rect">
            <a:avLst/>
          </a:prstGeom>
          <a:noFill/>
        </p:spPr>
        <p:txBody>
          <a:bodyPr wrap="square">
            <a:spAutoFit/>
          </a:bodyPr>
          <a:lstStyle/>
          <a:p>
            <a:pPr algn="ctr"/>
            <a:r>
              <a:rPr lang="en-US" sz="1600" b="1">
                <a:solidFill>
                  <a:srgbClr val="1F1A62"/>
                </a:solidFill>
                <a:latin typeface="Helvetica" panose="020B0403020202020204" pitchFamily="34" charset="0"/>
              </a:rPr>
              <a:t>Increased </a:t>
            </a:r>
          </a:p>
          <a:p>
            <a:pPr algn="ctr"/>
            <a:r>
              <a:rPr lang="en-US" sz="1600" b="1">
                <a:solidFill>
                  <a:srgbClr val="1F1A62"/>
                </a:solidFill>
                <a:latin typeface="Helvetica" panose="020B0403020202020204" pitchFamily="34" charset="0"/>
              </a:rPr>
              <a:t>Personalization</a:t>
            </a:r>
            <a:endParaRPr lang="en-US" sz="1600" b="1">
              <a:solidFill>
                <a:srgbClr val="1F1A62"/>
              </a:solidFill>
            </a:endParaRPr>
          </a:p>
        </p:txBody>
      </p:sp>
      <p:pic>
        <p:nvPicPr>
          <p:cNvPr id="43" name="Graphic 42" descr="Fingerprint outline">
            <a:extLst>
              <a:ext uri="{FF2B5EF4-FFF2-40B4-BE49-F238E27FC236}">
                <a16:creationId xmlns:a16="http://schemas.microsoft.com/office/drawing/2014/main" id="{1990AFBD-707A-3FC8-0879-9782DB2BFDF0}"/>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395639" y="4579554"/>
            <a:ext cx="624548" cy="624548"/>
          </a:xfrm>
          <a:prstGeom prst="rect">
            <a:avLst/>
          </a:prstGeom>
        </p:spPr>
      </p:pic>
      <p:sp>
        <p:nvSpPr>
          <p:cNvPr id="49" name="TextBox 48">
            <a:extLst>
              <a:ext uri="{FF2B5EF4-FFF2-40B4-BE49-F238E27FC236}">
                <a16:creationId xmlns:a16="http://schemas.microsoft.com/office/drawing/2014/main" id="{2B305F6E-05D7-18B7-87D0-F05385E929F7}"/>
              </a:ext>
            </a:extLst>
          </p:cNvPr>
          <p:cNvSpPr txBox="1"/>
          <p:nvPr/>
        </p:nvSpPr>
        <p:spPr>
          <a:xfrm>
            <a:off x="772469" y="1948371"/>
            <a:ext cx="10647062" cy="400110"/>
          </a:xfrm>
          <a:prstGeom prst="rect">
            <a:avLst/>
          </a:prstGeom>
          <a:noFill/>
        </p:spPr>
        <p:txBody>
          <a:bodyPr wrap="square" lIns="91440" tIns="45720" rIns="91440" bIns="45720" anchor="ctr">
            <a:spAutoFit/>
          </a:bodyPr>
          <a:lstStyle/>
          <a:p>
            <a:pPr algn="ctr">
              <a:defRPr/>
            </a:pPr>
            <a:r>
              <a:rPr lang="en-US" sz="2000" b="1">
                <a:solidFill>
                  <a:srgbClr val="1F1A62"/>
                </a:solidFill>
                <a:latin typeface="Helvetica"/>
                <a:cs typeface="Helvetica"/>
              </a:rPr>
              <a:t>Promoted Viewer Improvements of NextGen TV </a:t>
            </a:r>
            <a:r>
              <a:rPr lang="en-US" sz="2000" b="1">
                <a:solidFill>
                  <a:srgbClr val="ED3C8D"/>
                </a:solidFill>
                <a:latin typeface="Helvetica"/>
                <a:cs typeface="Helvetica"/>
              </a:rPr>
              <a:t>compared to ATSC 1.0</a:t>
            </a:r>
          </a:p>
        </p:txBody>
      </p:sp>
      <p:sp>
        <p:nvSpPr>
          <p:cNvPr id="51" name="Rectangle 50">
            <a:extLst>
              <a:ext uri="{FF2B5EF4-FFF2-40B4-BE49-F238E27FC236}">
                <a16:creationId xmlns:a16="http://schemas.microsoft.com/office/drawing/2014/main" id="{B21A5986-7377-9C0B-DD4F-DC2273A5B663}"/>
              </a:ext>
            </a:extLst>
          </p:cNvPr>
          <p:cNvSpPr/>
          <p:nvPr/>
        </p:nvSpPr>
        <p:spPr>
          <a:xfrm>
            <a:off x="324091" y="392979"/>
            <a:ext cx="11672439" cy="892552"/>
          </a:xfrm>
          <a:prstGeom prst="rect">
            <a:avLst/>
          </a:prstGeom>
        </p:spPr>
        <p:txBody>
          <a:bodyPr wrap="square">
            <a:spAutoFit/>
          </a:bodyPr>
          <a:lstStyle/>
          <a:p>
            <a:pPr>
              <a:defRPr/>
            </a:pP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The broadcast industry expects NextGen TV will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offer improvements over ATSC 1.0</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 in terms of video, audio, connectivity and interactivity</a:t>
            </a:r>
            <a:endParaRPr kumimoji="0" lang="en-US" sz="2600" b="1" i="0" u="none" strike="sngStrike" kern="1200" cap="none" spc="0" normalizeH="0" baseline="0" noProof="0">
              <a:ln>
                <a:noFill/>
              </a:ln>
              <a:solidFill>
                <a:srgbClr val="1B1464"/>
              </a:solidFill>
              <a:effectLst/>
              <a:uLnTx/>
              <a:uFillTx/>
              <a:latin typeface="Helvetica" pitchFamily="2" charset="0"/>
              <a:ea typeface="+mn-ea"/>
              <a:cs typeface="+mn-cs"/>
            </a:endParaRPr>
          </a:p>
        </p:txBody>
      </p:sp>
    </p:spTree>
    <p:extLst>
      <p:ext uri="{BB962C8B-B14F-4D97-AF65-F5344CB8AC3E}">
        <p14:creationId xmlns:p14="http://schemas.microsoft.com/office/powerpoint/2010/main" val="18259254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ADE49-1239-8A92-109F-379AB89A2BA4}"/>
            </a:ext>
          </a:extLst>
        </p:cNvPr>
        <p:cNvGrpSpPr/>
        <p:nvPr/>
      </p:nvGrpSpPr>
      <p:grpSpPr>
        <a:xfrm>
          <a:off x="0" y="0"/>
          <a:ext cx="0" cy="0"/>
          <a:chOff x="0" y="0"/>
          <a:chExt cx="0" cy="0"/>
        </a:xfrm>
      </p:grpSpPr>
      <p:sp>
        <p:nvSpPr>
          <p:cNvPr id="4" name="Rectangle 3">
            <a:extLst>
              <a:ext uri="{FF2B5EF4-FFF2-40B4-BE49-F238E27FC236}">
                <a16:creationId xmlns:a16="http://schemas.microsoft.com/office/drawing/2014/main" id="{2024E649-38C6-DE6F-1F78-0A397F12FAC4}"/>
              </a:ext>
            </a:extLst>
          </p:cNvPr>
          <p:cNvSpPr/>
          <p:nvPr/>
        </p:nvSpPr>
        <p:spPr>
          <a:xfrm>
            <a:off x="0" y="1696725"/>
            <a:ext cx="12192000" cy="5161275"/>
          </a:xfrm>
          <a:prstGeom prst="rect">
            <a:avLst/>
          </a:prstGeom>
          <a:solidFill>
            <a:srgbClr val="E2E8F1"/>
          </a:solidFill>
          <a:ln>
            <a:solidFill>
              <a:srgbClr val="E2E8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a:extLst>
              <a:ext uri="{FF2B5EF4-FFF2-40B4-BE49-F238E27FC236}">
                <a16:creationId xmlns:a16="http://schemas.microsoft.com/office/drawing/2014/main" id="{F9ED796F-1366-1198-3DB2-094F164816E1}"/>
              </a:ext>
            </a:extLst>
          </p:cNvPr>
          <p:cNvPicPr>
            <a:picLocks noChangeAspect="1"/>
          </p:cNvPicPr>
          <p:nvPr/>
        </p:nvPicPr>
        <p:blipFill rotWithShape="1">
          <a:blip r:embed="rId2"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0" name="Slide Number Placeholder 5">
            <a:extLst>
              <a:ext uri="{FF2B5EF4-FFF2-40B4-BE49-F238E27FC236}">
                <a16:creationId xmlns:a16="http://schemas.microsoft.com/office/drawing/2014/main" id="{BD104767-D196-E912-AF35-57AD57795D47}"/>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2" name="Rectangle 11">
            <a:extLst>
              <a:ext uri="{FF2B5EF4-FFF2-40B4-BE49-F238E27FC236}">
                <a16:creationId xmlns:a16="http://schemas.microsoft.com/office/drawing/2014/main" id="{9DD93B35-4DCF-EBF3-C6DA-9422B657A85F}"/>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2" name="TextBox 1">
            <a:extLst>
              <a:ext uri="{FF2B5EF4-FFF2-40B4-BE49-F238E27FC236}">
                <a16:creationId xmlns:a16="http://schemas.microsoft.com/office/drawing/2014/main" id="{7453D6EA-03EB-C651-BD29-CB2BC8C02953}"/>
              </a:ext>
            </a:extLst>
          </p:cNvPr>
          <p:cNvSpPr txBox="1"/>
          <p:nvPr/>
        </p:nvSpPr>
        <p:spPr>
          <a:xfrm>
            <a:off x="772469" y="1763176"/>
            <a:ext cx="10647062" cy="400110"/>
          </a:xfrm>
          <a:prstGeom prst="rect">
            <a:avLst/>
          </a:prstGeom>
          <a:noFill/>
        </p:spPr>
        <p:txBody>
          <a:bodyPr wrap="square" lIns="91440" tIns="45720" rIns="91440" bIns="45720" anchor="ctr">
            <a:spAutoFit/>
          </a:bodyPr>
          <a:lstStyle/>
          <a:p>
            <a:pPr algn="ctr">
              <a:defRPr/>
            </a:pPr>
            <a:r>
              <a:rPr lang="en-US" sz="2000" b="1" u="sng">
                <a:solidFill>
                  <a:srgbClr val="1F1A62"/>
                </a:solidFill>
                <a:latin typeface="Helvetica"/>
                <a:cs typeface="Helvetica"/>
              </a:rPr>
              <a:t>The most common way viewers can access NextGen TV </a:t>
            </a:r>
          </a:p>
        </p:txBody>
      </p:sp>
      <p:sp>
        <p:nvSpPr>
          <p:cNvPr id="8" name="TextBox 7">
            <a:extLst>
              <a:ext uri="{FF2B5EF4-FFF2-40B4-BE49-F238E27FC236}">
                <a16:creationId xmlns:a16="http://schemas.microsoft.com/office/drawing/2014/main" id="{1348D255-A903-C9F9-A10B-18AB50F4BC73}"/>
              </a:ext>
            </a:extLst>
          </p:cNvPr>
          <p:cNvSpPr txBox="1"/>
          <p:nvPr/>
        </p:nvSpPr>
        <p:spPr>
          <a:xfrm>
            <a:off x="483207" y="6293226"/>
            <a:ext cx="11656314" cy="246221"/>
          </a:xfrm>
          <a:prstGeom prst="rect">
            <a:avLst/>
          </a:prstGeom>
          <a:noFill/>
        </p:spPr>
        <p:txBody>
          <a:bodyPr wrap="square">
            <a:spAutoFit/>
          </a:bodyPr>
          <a:lstStyle/>
          <a:p>
            <a:r>
              <a:rPr lang="en-US" sz="1000" b="1">
                <a:solidFill>
                  <a:srgbClr val="1B1464"/>
                </a:solidFill>
                <a:latin typeface="Helvetica" panose="020B0403020202020204" pitchFamily="34" charset="0"/>
              </a:rPr>
              <a:t>Note</a:t>
            </a:r>
            <a:r>
              <a:rPr lang="en-US" sz="1000" i="1">
                <a:solidFill>
                  <a:srgbClr val="1B1464"/>
                </a:solidFill>
                <a:latin typeface="Helvetica" panose="020B0403020202020204" pitchFamily="34" charset="0"/>
              </a:rPr>
              <a:t>: </a:t>
            </a:r>
            <a:r>
              <a:rPr lang="en-US" sz="1000" i="1" u="none" strike="noStrike" baseline="0">
                <a:solidFill>
                  <a:srgbClr val="1B1464"/>
                </a:solidFill>
                <a:latin typeface="Helvetica" panose="020B0403020202020204" pitchFamily="34" charset="0"/>
              </a:rPr>
              <a:t>Please note that there are variations in how consumers can access NextGen TV depending on their TV model (e.g., NextGen-enabled) and/or if the device is connected directly to the Internet.</a:t>
            </a:r>
          </a:p>
        </p:txBody>
      </p:sp>
      <p:sp>
        <p:nvSpPr>
          <p:cNvPr id="13" name="Rectangle 12">
            <a:extLst>
              <a:ext uri="{FF2B5EF4-FFF2-40B4-BE49-F238E27FC236}">
                <a16:creationId xmlns:a16="http://schemas.microsoft.com/office/drawing/2014/main" id="{4D63429B-ED40-5C84-EDFE-F1FF73B0475A}"/>
              </a:ext>
            </a:extLst>
          </p:cNvPr>
          <p:cNvSpPr/>
          <p:nvPr/>
        </p:nvSpPr>
        <p:spPr>
          <a:xfrm>
            <a:off x="204281" y="392979"/>
            <a:ext cx="11938646" cy="892552"/>
          </a:xfrm>
          <a:prstGeom prst="rect">
            <a:avLst/>
          </a:prstGeom>
        </p:spPr>
        <p:txBody>
          <a:bodyPr wrap="square">
            <a:spAutoFit/>
          </a:bodyPr>
          <a:lstStyle/>
          <a:p>
            <a:pPr>
              <a:defRPr/>
            </a:pPr>
            <a:r>
              <a:rPr lang="en-US" sz="2600" b="1">
                <a:solidFill>
                  <a:srgbClr val="002060"/>
                </a:solidFill>
                <a:latin typeface="Helvetica"/>
                <a:ea typeface="Calibri" panose="020F0502020204030204" pitchFamily="34" charset="0"/>
                <a:cs typeface="Arial"/>
              </a:rPr>
              <a:t>Consumers ability to </a:t>
            </a:r>
            <a:r>
              <a:rPr lang="en-US" sz="2600" b="1">
                <a:solidFill>
                  <a:srgbClr val="ED3C8D"/>
                </a:solidFill>
                <a:latin typeface="Helvetica"/>
                <a:ea typeface="Calibri" panose="020F0502020204030204" pitchFamily="34" charset="0"/>
                <a:cs typeface="Arial"/>
              </a:rPr>
              <a:t>access NextGen TV is dependent on multiple factors </a:t>
            </a:r>
            <a:r>
              <a:rPr lang="en-US" sz="2600" b="1">
                <a:solidFill>
                  <a:srgbClr val="002060"/>
                </a:solidFill>
                <a:latin typeface="Helvetica"/>
                <a:ea typeface="Calibri" panose="020F0502020204030204" pitchFamily="34" charset="0"/>
                <a:cs typeface="Arial"/>
              </a:rPr>
              <a:t>including where they are viewing and the equipment they own</a:t>
            </a:r>
          </a:p>
        </p:txBody>
      </p:sp>
      <p:sp>
        <p:nvSpPr>
          <p:cNvPr id="35" name="Rectangle: Rounded Corners 34">
            <a:extLst>
              <a:ext uri="{FF2B5EF4-FFF2-40B4-BE49-F238E27FC236}">
                <a16:creationId xmlns:a16="http://schemas.microsoft.com/office/drawing/2014/main" id="{D31A81F9-21D1-8BD7-4CED-0336F6B49659}"/>
              </a:ext>
            </a:extLst>
          </p:cNvPr>
          <p:cNvSpPr/>
          <p:nvPr/>
        </p:nvSpPr>
        <p:spPr>
          <a:xfrm>
            <a:off x="539680" y="2627641"/>
            <a:ext cx="2436256" cy="3471123"/>
          </a:xfrm>
          <a:prstGeom prst="roundRect">
            <a:avLst/>
          </a:prstGeom>
          <a:solidFill>
            <a:schemeClr val="bg1"/>
          </a:solidFill>
          <a:ln w="38100">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6" name="Rectangle 35">
            <a:extLst>
              <a:ext uri="{FF2B5EF4-FFF2-40B4-BE49-F238E27FC236}">
                <a16:creationId xmlns:a16="http://schemas.microsoft.com/office/drawing/2014/main" id="{E9969366-902D-3DD5-371C-99B4C43A60A7}"/>
              </a:ext>
            </a:extLst>
          </p:cNvPr>
          <p:cNvSpPr/>
          <p:nvPr/>
        </p:nvSpPr>
        <p:spPr>
          <a:xfrm>
            <a:off x="539680" y="3983260"/>
            <a:ext cx="2436256" cy="1805688"/>
          </a:xfrm>
          <a:prstGeom prst="rect">
            <a:avLst/>
          </a:prstGeom>
          <a:solidFill>
            <a:srgbClr val="00BFF2"/>
          </a:solidFill>
          <a:ln>
            <a:solidFill>
              <a:srgbClr val="00BFF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Consumer </a:t>
            </a:r>
            <a:r>
              <a:rPr kumimoji="0" lang="en-US" sz="1800" b="1" i="0" u="sng" strike="noStrike" kern="1200" cap="none" spc="0" normalizeH="0" baseline="0" noProof="0">
                <a:ln>
                  <a:noFill/>
                </a:ln>
                <a:solidFill>
                  <a:prstClr val="white"/>
                </a:solidFill>
                <a:effectLst/>
                <a:uLnTx/>
                <a:uFillTx/>
                <a:latin typeface="Helvetica" pitchFamily="2" charset="0"/>
                <a:ea typeface="+mn-ea"/>
                <a:cs typeface="+mn-cs"/>
              </a:rPr>
              <a:t>must live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sng" strike="noStrike" kern="1200" cap="none" spc="0" normalizeH="0" baseline="0" noProof="0">
                <a:ln>
                  <a:noFill/>
                </a:ln>
                <a:solidFill>
                  <a:prstClr val="white"/>
                </a:solidFill>
                <a:effectLst/>
                <a:uLnTx/>
                <a:uFillTx/>
                <a:latin typeface="Helvetica" pitchFamily="2" charset="0"/>
                <a:ea typeface="+mn-ea"/>
                <a:cs typeface="+mn-cs"/>
              </a:rPr>
              <a:t>in a market</a:t>
            </a:r>
            <a:r>
              <a:rPr kumimoji="0" lang="en-US" sz="1800" b="1" i="0" strike="noStrike" kern="1200" cap="none" spc="0" normalizeH="0" baseline="0" noProof="0">
                <a:ln>
                  <a:noFill/>
                </a:ln>
                <a:solidFill>
                  <a:prstClr val="white"/>
                </a:solidFill>
                <a:effectLst/>
                <a:uLnTx/>
                <a:uFillTx/>
                <a:latin typeface="Helvetica" pitchFamily="2" charset="0"/>
                <a:ea typeface="+mn-ea"/>
                <a:cs typeface="+mn-cs"/>
              </a:rPr>
              <a:t> </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where the broadcast networks have enabled an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ATSC 3.0 Signal </a:t>
            </a:r>
          </a:p>
        </p:txBody>
      </p:sp>
      <p:pic>
        <p:nvPicPr>
          <p:cNvPr id="37" name="Picture 36" descr="A blue and black tower&#10;&#10;Description automatically generated">
            <a:extLst>
              <a:ext uri="{FF2B5EF4-FFF2-40B4-BE49-F238E27FC236}">
                <a16:creationId xmlns:a16="http://schemas.microsoft.com/office/drawing/2014/main" id="{C84250D1-71F3-8E24-E587-718F10EDB4E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275316" y="2742484"/>
            <a:ext cx="964984" cy="964984"/>
          </a:xfrm>
          <a:prstGeom prst="rect">
            <a:avLst/>
          </a:prstGeom>
        </p:spPr>
      </p:pic>
      <p:sp>
        <p:nvSpPr>
          <p:cNvPr id="47" name="TextBox 46">
            <a:extLst>
              <a:ext uri="{FF2B5EF4-FFF2-40B4-BE49-F238E27FC236}">
                <a16:creationId xmlns:a16="http://schemas.microsoft.com/office/drawing/2014/main" id="{F027BA44-DDE0-BE46-DC49-8B62BBC59519}"/>
              </a:ext>
            </a:extLst>
          </p:cNvPr>
          <p:cNvSpPr txBox="1"/>
          <p:nvPr/>
        </p:nvSpPr>
        <p:spPr>
          <a:xfrm>
            <a:off x="3087966" y="3787880"/>
            <a:ext cx="723275"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23" name="Rectangle: Rounded Corners 22">
            <a:extLst>
              <a:ext uri="{FF2B5EF4-FFF2-40B4-BE49-F238E27FC236}">
                <a16:creationId xmlns:a16="http://schemas.microsoft.com/office/drawing/2014/main" id="{24AF7B36-9030-C1C8-FC97-45141F6B3C97}"/>
              </a:ext>
            </a:extLst>
          </p:cNvPr>
          <p:cNvSpPr/>
          <p:nvPr/>
        </p:nvSpPr>
        <p:spPr>
          <a:xfrm>
            <a:off x="3923271" y="2627641"/>
            <a:ext cx="2486108" cy="3449338"/>
          </a:xfrm>
          <a:prstGeom prst="roundRect">
            <a:avLst/>
          </a:prstGeom>
          <a:solidFill>
            <a:schemeClr val="bg1"/>
          </a:solidFill>
          <a:ln w="38100">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6A1C6CD3-E222-0F4A-206D-C7EDA15AE4C7}"/>
              </a:ext>
            </a:extLst>
          </p:cNvPr>
          <p:cNvSpPr/>
          <p:nvPr/>
        </p:nvSpPr>
        <p:spPr>
          <a:xfrm>
            <a:off x="3940199" y="4011283"/>
            <a:ext cx="2469180" cy="1632449"/>
          </a:xfrm>
          <a:prstGeom prst="rect">
            <a:avLst/>
          </a:prstGeom>
          <a:solidFill>
            <a:srgbClr val="4EBEA4"/>
          </a:solidFill>
          <a:ln>
            <a:solidFill>
              <a:srgbClr val="4EBEA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TV </a:t>
            </a:r>
            <a:r>
              <a:rPr kumimoji="0" lang="en-US" sz="1800" b="1" i="0" strike="noStrike" kern="1200" cap="none" spc="0" normalizeH="0" baseline="0" noProof="0">
                <a:ln>
                  <a:noFill/>
                </a:ln>
                <a:solidFill>
                  <a:prstClr val="white"/>
                </a:solidFill>
                <a:effectLst/>
                <a:uLnTx/>
                <a:uFillTx/>
                <a:latin typeface="Helvetica" pitchFamily="2" charset="0"/>
                <a:ea typeface="+mn-ea"/>
                <a:cs typeface="+mn-cs"/>
              </a:rPr>
              <a:t>is </a:t>
            </a:r>
            <a:r>
              <a:rPr kumimoji="0" lang="en-US" sz="1800" b="1" i="0" u="sng" strike="noStrike" kern="1200" cap="none" spc="0" normalizeH="0" baseline="0" noProof="0">
                <a:ln>
                  <a:noFill/>
                </a:ln>
                <a:solidFill>
                  <a:prstClr val="white"/>
                </a:solidFill>
                <a:effectLst/>
                <a:uLnTx/>
                <a:uFillTx/>
                <a:latin typeface="Helvetica" pitchFamily="2" charset="0"/>
                <a:ea typeface="+mn-ea"/>
                <a:cs typeface="+mn-cs"/>
              </a:rPr>
              <a:t>connected to an antenna</a:t>
            </a:r>
            <a:r>
              <a:rPr kumimoji="0" lang="en-US" sz="1800" b="1" i="0" strike="noStrike" kern="1200" cap="none" spc="0" normalizeH="0" baseline="0" noProof="0">
                <a:ln>
                  <a:noFill/>
                </a:ln>
                <a:solidFill>
                  <a:prstClr val="white"/>
                </a:solidFill>
                <a:effectLst/>
                <a:uLnTx/>
                <a:uFillTx/>
                <a:latin typeface="Helvetica" pitchFamily="2" charset="0"/>
                <a:ea typeface="+mn-ea"/>
                <a:cs typeface="+mn-cs"/>
              </a:rPr>
              <a:t> </a:t>
            </a: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that can receive the NextGen TV signal</a:t>
            </a:r>
          </a:p>
        </p:txBody>
      </p:sp>
      <p:pic>
        <p:nvPicPr>
          <p:cNvPr id="25" name="Picture 24" descr="A green and black satellite dish&#10;&#10;Description automatically generated">
            <a:extLst>
              <a:ext uri="{FF2B5EF4-FFF2-40B4-BE49-F238E27FC236}">
                <a16:creationId xmlns:a16="http://schemas.microsoft.com/office/drawing/2014/main" id="{DACE97CE-006F-0B45-35D3-5CA1953469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709053" y="2820482"/>
            <a:ext cx="964984" cy="964984"/>
          </a:xfrm>
          <a:prstGeom prst="rect">
            <a:avLst/>
          </a:prstGeom>
        </p:spPr>
      </p:pic>
      <p:sp>
        <p:nvSpPr>
          <p:cNvPr id="3" name="TextBox 2">
            <a:extLst>
              <a:ext uri="{FF2B5EF4-FFF2-40B4-BE49-F238E27FC236}">
                <a16:creationId xmlns:a16="http://schemas.microsoft.com/office/drawing/2014/main" id="{0F9CC6BC-46F3-3D90-86C6-5B50131362DF}"/>
              </a:ext>
            </a:extLst>
          </p:cNvPr>
          <p:cNvSpPr txBox="1"/>
          <p:nvPr/>
        </p:nvSpPr>
        <p:spPr>
          <a:xfrm>
            <a:off x="6521409" y="3787880"/>
            <a:ext cx="723275" cy="120032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t>
            </a:r>
          </a:p>
        </p:txBody>
      </p:sp>
      <p:sp>
        <p:nvSpPr>
          <p:cNvPr id="16" name="Rectangle 15">
            <a:extLst>
              <a:ext uri="{FF2B5EF4-FFF2-40B4-BE49-F238E27FC236}">
                <a16:creationId xmlns:a16="http://schemas.microsoft.com/office/drawing/2014/main" id="{BFBD8C74-9B33-6A85-A60E-19027758A2AC}"/>
              </a:ext>
            </a:extLst>
          </p:cNvPr>
          <p:cNvSpPr/>
          <p:nvPr/>
        </p:nvSpPr>
        <p:spPr>
          <a:xfrm>
            <a:off x="7356714" y="2268066"/>
            <a:ext cx="4295607" cy="4025160"/>
          </a:xfrm>
          <a:prstGeom prst="rect">
            <a:avLst/>
          </a:prstGeom>
          <a:solidFill>
            <a:schemeClr val="bg1"/>
          </a:solidFill>
          <a:ln w="38100">
            <a:solidFill>
              <a:srgbClr val="ED3C8D"/>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996868D0-9EAB-7777-A1C2-BBF94CFB8307}"/>
              </a:ext>
            </a:extLst>
          </p:cNvPr>
          <p:cNvSpPr txBox="1"/>
          <p:nvPr/>
        </p:nvSpPr>
        <p:spPr>
          <a:xfrm>
            <a:off x="7641159" y="2251776"/>
            <a:ext cx="3839059" cy="43088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i="1">
                <a:solidFill>
                  <a:srgbClr val="ED3C8D"/>
                </a:solidFill>
                <a:latin typeface="Helvetica" panose="020B0403020202020204" pitchFamily="34" charset="0"/>
              </a:rPr>
              <a:t>Devices must</a:t>
            </a:r>
            <a:r>
              <a:rPr kumimoji="0" lang="en-US" sz="1100" b="0" i="1" u="none" strike="noStrike" kern="1200" cap="none" spc="0" normalizeH="0" baseline="0" noProof="0">
                <a:ln>
                  <a:noFill/>
                </a:ln>
                <a:solidFill>
                  <a:srgbClr val="ED3C8D"/>
                </a:solidFill>
                <a:effectLst/>
                <a:uLnTx/>
                <a:uFillTx/>
                <a:latin typeface="Helvetica" panose="020B0403020202020204" pitchFamily="34" charset="0"/>
                <a:ea typeface="+mn-ea"/>
                <a:cs typeface="+mn-cs"/>
              </a:rPr>
              <a:t> be connected to the internet to </a:t>
            </a:r>
            <a:r>
              <a:rPr lang="en-US" sz="1100" i="1">
                <a:solidFill>
                  <a:srgbClr val="ED3C8D"/>
                </a:solidFill>
                <a:latin typeface="Helvetica" panose="020B0403020202020204" pitchFamily="34" charset="0"/>
              </a:rPr>
              <a:t>access upgraded </a:t>
            </a:r>
            <a:r>
              <a:rPr kumimoji="0" lang="en-US" sz="1100" b="0" i="1" u="none" strike="noStrike" kern="1200" cap="none" spc="0" normalizeH="0" baseline="0" noProof="0">
                <a:ln>
                  <a:noFill/>
                </a:ln>
                <a:solidFill>
                  <a:srgbClr val="ED3C8D"/>
                </a:solidFill>
                <a:effectLst/>
                <a:uLnTx/>
                <a:uFillTx/>
                <a:latin typeface="Helvetica" panose="020B0403020202020204" pitchFamily="34" charset="0"/>
                <a:ea typeface="+mn-ea"/>
                <a:cs typeface="+mn-cs"/>
              </a:rPr>
              <a:t>personalization capabilities</a:t>
            </a:r>
          </a:p>
        </p:txBody>
      </p:sp>
      <p:sp>
        <p:nvSpPr>
          <p:cNvPr id="20" name="Rectangle: Rounded Corners 19">
            <a:extLst>
              <a:ext uri="{FF2B5EF4-FFF2-40B4-BE49-F238E27FC236}">
                <a16:creationId xmlns:a16="http://schemas.microsoft.com/office/drawing/2014/main" id="{73A38665-EAF7-C8AB-FF8E-E49E3DCD6C6E}"/>
              </a:ext>
            </a:extLst>
          </p:cNvPr>
          <p:cNvSpPr/>
          <p:nvPr/>
        </p:nvSpPr>
        <p:spPr>
          <a:xfrm>
            <a:off x="7745356" y="2681952"/>
            <a:ext cx="3703067" cy="1541497"/>
          </a:xfrm>
          <a:prstGeom prst="round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30B0BC4B-CA10-AEA7-1016-C631B60B328D}"/>
              </a:ext>
            </a:extLst>
          </p:cNvPr>
          <p:cNvSpPr/>
          <p:nvPr/>
        </p:nvSpPr>
        <p:spPr>
          <a:xfrm>
            <a:off x="9090620" y="2705072"/>
            <a:ext cx="2052316" cy="1518377"/>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Consumer is viewing on a </a:t>
            </a:r>
            <a:r>
              <a:rPr kumimoji="0" lang="en-US" sz="1800" b="1" i="0" strike="noStrike" kern="1200" cap="none" spc="0" normalizeH="0" baseline="0" noProof="0">
                <a:ln>
                  <a:noFill/>
                </a:ln>
                <a:solidFill>
                  <a:prstClr val="white"/>
                </a:solidFill>
                <a:effectLst/>
                <a:uLnTx/>
                <a:uFillTx/>
                <a:latin typeface="Helvetica" pitchFamily="2" charset="0"/>
                <a:ea typeface="+mn-ea"/>
                <a:cs typeface="+mn-cs"/>
              </a:rPr>
              <a:t>Smart TV that is </a:t>
            </a:r>
            <a:r>
              <a:rPr kumimoji="0" lang="en-US" sz="1800" b="1" i="0" u="sng" strike="noStrike" kern="1200" cap="none" spc="0" normalizeH="0" baseline="0" noProof="0">
                <a:ln>
                  <a:noFill/>
                </a:ln>
                <a:solidFill>
                  <a:prstClr val="white"/>
                </a:solidFill>
                <a:effectLst/>
                <a:uLnTx/>
                <a:uFillTx/>
                <a:latin typeface="Helvetica" pitchFamily="2" charset="0"/>
                <a:ea typeface="+mn-ea"/>
                <a:cs typeface="+mn-cs"/>
              </a:rPr>
              <a:t>NextGen-enabled</a:t>
            </a:r>
          </a:p>
        </p:txBody>
      </p:sp>
      <p:pic>
        <p:nvPicPr>
          <p:cNvPr id="22" name="Picture 21" descr="A pink screen with a curved edge&#10;&#10;Description automatically generated">
            <a:extLst>
              <a:ext uri="{FF2B5EF4-FFF2-40B4-BE49-F238E27FC236}">
                <a16:creationId xmlns:a16="http://schemas.microsoft.com/office/drawing/2014/main" id="{3E730864-D8F0-6575-E267-915BDCDF2877}"/>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7889543" y="2940314"/>
            <a:ext cx="1047892" cy="1047892"/>
          </a:xfrm>
          <a:prstGeom prst="rect">
            <a:avLst/>
          </a:prstGeom>
        </p:spPr>
      </p:pic>
      <p:sp>
        <p:nvSpPr>
          <p:cNvPr id="5" name="Rectangle: Rounded Corners 19">
            <a:extLst>
              <a:ext uri="{FF2B5EF4-FFF2-40B4-BE49-F238E27FC236}">
                <a16:creationId xmlns:a16="http://schemas.microsoft.com/office/drawing/2014/main" id="{9F32AEF1-5E4C-3CE6-11A7-A7F5AAA15B78}"/>
              </a:ext>
            </a:extLst>
          </p:cNvPr>
          <p:cNvSpPr/>
          <p:nvPr/>
        </p:nvSpPr>
        <p:spPr>
          <a:xfrm>
            <a:off x="7666903" y="4646283"/>
            <a:ext cx="3781520" cy="1405272"/>
          </a:xfrm>
          <a:prstGeom prst="roundRect">
            <a:avLst/>
          </a:prstGeom>
          <a:solidFill>
            <a:schemeClr val="bg1"/>
          </a:solidFill>
          <a:ln w="38100">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C4F42BD5-3C4C-667C-174C-CC77254F06D0}"/>
              </a:ext>
            </a:extLst>
          </p:cNvPr>
          <p:cNvSpPr/>
          <p:nvPr/>
        </p:nvSpPr>
        <p:spPr>
          <a:xfrm>
            <a:off x="9012167" y="4646283"/>
            <a:ext cx="2130769" cy="1405272"/>
          </a:xfrm>
          <a:prstGeom prst="rect">
            <a:avLst/>
          </a:prstGeom>
          <a:solidFill>
            <a:srgbClr val="ED3C8D"/>
          </a:solidFill>
          <a:ln>
            <a:solidFill>
              <a:srgbClr val="ED3C8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white"/>
                </a:solidFill>
                <a:effectLst/>
                <a:uLnTx/>
                <a:uFillTx/>
                <a:latin typeface="Helvetica" pitchFamily="2" charset="0"/>
                <a:ea typeface="+mn-ea"/>
                <a:cs typeface="+mn-cs"/>
              </a:rPr>
              <a:t>Consumer’s TV is </a:t>
            </a:r>
            <a:r>
              <a:rPr kumimoji="0" lang="en-US" sz="1800" b="1" i="0" u="sng" strike="noStrike" kern="1200" cap="none" spc="0" normalizeH="0" baseline="0" noProof="0">
                <a:ln>
                  <a:noFill/>
                </a:ln>
                <a:solidFill>
                  <a:prstClr val="white"/>
                </a:solidFill>
                <a:effectLst/>
                <a:uLnTx/>
                <a:uFillTx/>
                <a:latin typeface="Helvetica" pitchFamily="2" charset="0"/>
                <a:ea typeface="+mn-ea"/>
                <a:cs typeface="+mn-cs"/>
              </a:rPr>
              <a:t>connected to </a:t>
            </a:r>
            <a:r>
              <a:rPr kumimoji="0" lang="en-US" sz="1800" b="1" i="0" u="sng" strike="noStrike" kern="1200" cap="none" spc="0" normalizeH="0" baseline="0" noProof="0" err="1">
                <a:ln>
                  <a:noFill/>
                </a:ln>
                <a:solidFill>
                  <a:prstClr val="white"/>
                </a:solidFill>
                <a:effectLst/>
                <a:uLnTx/>
                <a:uFillTx/>
                <a:latin typeface="Helvetica" pitchFamily="2" charset="0"/>
                <a:ea typeface="+mn-ea"/>
                <a:cs typeface="+mn-cs"/>
              </a:rPr>
              <a:t>NextGenTV</a:t>
            </a:r>
            <a:r>
              <a:rPr kumimoji="0" lang="en-US" sz="1800" b="1" i="0" u="sng" strike="noStrike" kern="1200" cap="none" spc="0" normalizeH="0" baseline="0" noProof="0">
                <a:ln>
                  <a:noFill/>
                </a:ln>
                <a:solidFill>
                  <a:prstClr val="white"/>
                </a:solidFill>
                <a:effectLst/>
                <a:uLnTx/>
                <a:uFillTx/>
                <a:latin typeface="Helvetica" pitchFamily="2" charset="0"/>
                <a:ea typeface="+mn-ea"/>
                <a:cs typeface="+mn-cs"/>
              </a:rPr>
              <a:t> tuner</a:t>
            </a:r>
          </a:p>
        </p:txBody>
      </p:sp>
      <p:sp>
        <p:nvSpPr>
          <p:cNvPr id="11" name="TextBox 10">
            <a:extLst>
              <a:ext uri="{FF2B5EF4-FFF2-40B4-BE49-F238E27FC236}">
                <a16:creationId xmlns:a16="http://schemas.microsoft.com/office/drawing/2014/main" id="{4F611657-D6F5-B22A-915B-01CBC56F66D1}"/>
              </a:ext>
            </a:extLst>
          </p:cNvPr>
          <p:cNvSpPr txBox="1"/>
          <p:nvPr/>
        </p:nvSpPr>
        <p:spPr>
          <a:xfrm>
            <a:off x="9316263" y="4222881"/>
            <a:ext cx="492443"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1" u="none" strike="noStrike" kern="1200" cap="none" spc="0" normalizeH="0" baseline="0" noProof="0">
                <a:ln>
                  <a:noFill/>
                </a:ln>
                <a:solidFill>
                  <a:srgbClr val="1F1A62"/>
                </a:solidFill>
                <a:effectLst/>
                <a:uLnTx/>
                <a:uFillTx/>
                <a:latin typeface="Helvetica" panose="020B0403020202020204" pitchFamily="34" charset="0"/>
                <a:ea typeface="+mn-ea"/>
                <a:cs typeface="+mn-cs"/>
              </a:rPr>
              <a:t>or</a:t>
            </a:r>
          </a:p>
        </p:txBody>
      </p:sp>
      <p:pic>
        <p:nvPicPr>
          <p:cNvPr id="15" name="Graphic 14" descr="Wireless router outline">
            <a:extLst>
              <a:ext uri="{FF2B5EF4-FFF2-40B4-BE49-F238E27FC236}">
                <a16:creationId xmlns:a16="http://schemas.microsoft.com/office/drawing/2014/main" id="{B2E5FE42-D869-3DD9-F70A-ED239CFBADB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890894" y="5070455"/>
            <a:ext cx="914400" cy="914400"/>
          </a:xfrm>
          <a:prstGeom prst="rect">
            <a:avLst/>
          </a:prstGeom>
        </p:spPr>
      </p:pic>
    </p:spTree>
    <p:extLst>
      <p:ext uri="{BB962C8B-B14F-4D97-AF65-F5344CB8AC3E}">
        <p14:creationId xmlns:p14="http://schemas.microsoft.com/office/powerpoint/2010/main" val="34703970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F1A62"/>
        </a:solidFill>
        <a:effectLst/>
      </p:bgPr>
    </p:bg>
    <p:spTree>
      <p:nvGrpSpPr>
        <p:cNvPr id="1" name="">
          <a:extLst>
            <a:ext uri="{FF2B5EF4-FFF2-40B4-BE49-F238E27FC236}">
              <a16:creationId xmlns:a16="http://schemas.microsoft.com/office/drawing/2014/main" id="{862AC328-AAA6-52D7-F50C-46F165A30A62}"/>
            </a:ext>
          </a:extLst>
        </p:cNvPr>
        <p:cNvGrpSpPr/>
        <p:nvPr/>
      </p:nvGrpSpPr>
      <p:grpSpPr>
        <a:xfrm>
          <a:off x="0" y="0"/>
          <a:ext cx="0" cy="0"/>
          <a:chOff x="0" y="0"/>
          <a:chExt cx="0" cy="0"/>
        </a:xfrm>
      </p:grpSpPr>
      <p:sp>
        <p:nvSpPr>
          <p:cNvPr id="2" name="Rectangle 1">
            <a:hlinkClick r:id="" action="ppaction://noaction"/>
            <a:extLst>
              <a:ext uri="{FF2B5EF4-FFF2-40B4-BE49-F238E27FC236}">
                <a16:creationId xmlns:a16="http://schemas.microsoft.com/office/drawing/2014/main" id="{1C87BE6A-0B25-A647-DA5A-9DABB4D67E03}"/>
              </a:ext>
            </a:extLst>
          </p:cNvPr>
          <p:cNvSpPr/>
          <p:nvPr/>
        </p:nvSpPr>
        <p:spPr>
          <a:xfrm>
            <a:off x="454594" y="4673963"/>
            <a:ext cx="7574981" cy="3239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Rectangle 33">
            <a:extLst>
              <a:ext uri="{FF2B5EF4-FFF2-40B4-BE49-F238E27FC236}">
                <a16:creationId xmlns:a16="http://schemas.microsoft.com/office/drawing/2014/main" id="{BB9DB315-36A5-6E47-71CE-BE42F612F4B5}"/>
              </a:ext>
            </a:extLst>
          </p:cNvPr>
          <p:cNvSpPr/>
          <p:nvPr/>
        </p:nvSpPr>
        <p:spPr>
          <a:xfrm>
            <a:off x="0" y="0"/>
            <a:ext cx="6073635" cy="6858000"/>
          </a:xfrm>
          <a:prstGeom prst="rect">
            <a:avLst/>
          </a:prstGeom>
          <a:solidFill>
            <a:srgbClr val="4EBEA4"/>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35" name="TextBox 34">
            <a:extLst>
              <a:ext uri="{FF2B5EF4-FFF2-40B4-BE49-F238E27FC236}">
                <a16:creationId xmlns:a16="http://schemas.microsoft.com/office/drawing/2014/main" id="{D247E063-5C62-C3AC-EBFE-EC6F7B1080F3}"/>
              </a:ext>
            </a:extLst>
          </p:cNvPr>
          <p:cNvSpPr txBox="1"/>
          <p:nvPr/>
        </p:nvSpPr>
        <p:spPr>
          <a:xfrm>
            <a:off x="439665" y="2204839"/>
            <a:ext cx="436418"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prstClr val="white"/>
                </a:solidFill>
                <a:effectLst/>
                <a:uLnTx/>
                <a:uFillTx/>
                <a:latin typeface="Helvetica" pitchFamily="2" charset="0"/>
                <a:ea typeface="+mn-ea"/>
                <a:cs typeface="+mn-cs"/>
              </a:rPr>
              <a:t>2</a:t>
            </a:r>
          </a:p>
        </p:txBody>
      </p:sp>
      <p:pic>
        <p:nvPicPr>
          <p:cNvPr id="3" name="Picture 2">
            <a:extLst>
              <a:ext uri="{FF2B5EF4-FFF2-40B4-BE49-F238E27FC236}">
                <a16:creationId xmlns:a16="http://schemas.microsoft.com/office/drawing/2014/main" id="{CCD0C32D-105A-F592-CF72-AB17222C10AC}"/>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5" name="Slide Number Placeholder 5">
            <a:extLst>
              <a:ext uri="{FF2B5EF4-FFF2-40B4-BE49-F238E27FC236}">
                <a16:creationId xmlns:a16="http://schemas.microsoft.com/office/drawing/2014/main" id="{D39A1EC0-285C-0BE7-84A6-6379AD221212}"/>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7" name="Rectangle 6">
            <a:extLst>
              <a:ext uri="{FF2B5EF4-FFF2-40B4-BE49-F238E27FC236}">
                <a16:creationId xmlns:a16="http://schemas.microsoft.com/office/drawing/2014/main" id="{B9F81F91-CECC-A663-DDAD-78D83D41182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a:t>
            </a:r>
          </a:p>
        </p:txBody>
      </p:sp>
      <p:cxnSp>
        <p:nvCxnSpPr>
          <p:cNvPr id="9" name="Straight Connector 8">
            <a:extLst>
              <a:ext uri="{FF2B5EF4-FFF2-40B4-BE49-F238E27FC236}">
                <a16:creationId xmlns:a16="http://schemas.microsoft.com/office/drawing/2014/main" id="{29873FD6-1356-C656-EEF4-E93811964F6B}"/>
              </a:ext>
            </a:extLst>
          </p:cNvPr>
          <p:cNvCxnSpPr/>
          <p:nvPr/>
        </p:nvCxnSpPr>
        <p:spPr>
          <a:xfrm>
            <a:off x="493843" y="2940040"/>
            <a:ext cx="521208" cy="0"/>
          </a:xfrm>
          <a:prstGeom prst="line">
            <a:avLst/>
          </a:prstGeom>
          <a:ln>
            <a:solidFill>
              <a:srgbClr val="1F1A62"/>
            </a:solidFill>
          </a:ln>
        </p:spPr>
        <p:style>
          <a:lnRef idx="3">
            <a:schemeClr val="accent1"/>
          </a:lnRef>
          <a:fillRef idx="0">
            <a:schemeClr val="accent1"/>
          </a:fillRef>
          <a:effectRef idx="2">
            <a:schemeClr val="accent1"/>
          </a:effectRef>
          <a:fontRef idx="minor">
            <a:schemeClr val="tx1"/>
          </a:fontRef>
        </p:style>
      </p:cxnSp>
      <p:sp>
        <p:nvSpPr>
          <p:cNvPr id="4" name="TextBox 3">
            <a:extLst>
              <a:ext uri="{FF2B5EF4-FFF2-40B4-BE49-F238E27FC236}">
                <a16:creationId xmlns:a16="http://schemas.microsoft.com/office/drawing/2014/main" id="{C363AB05-761A-584A-867E-9C8A06F793E5}"/>
              </a:ext>
            </a:extLst>
          </p:cNvPr>
          <p:cNvSpPr txBox="1"/>
          <p:nvPr/>
        </p:nvSpPr>
        <p:spPr>
          <a:xfrm>
            <a:off x="414021" y="3150151"/>
            <a:ext cx="5237271"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What is the real scale potential </a:t>
            </a:r>
            <a:br>
              <a:rPr kumimoji="0" lang="en-US" sz="4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br>
            <a:r>
              <a:rPr kumimoji="0" lang="en-US" sz="4000" b="1" i="0" u="none" strike="noStrike" kern="1200" cap="none" spc="0" normalizeH="0" baseline="0" noProof="0">
                <a:ln>
                  <a:noFill/>
                </a:ln>
                <a:solidFill>
                  <a:prstClr val="white"/>
                </a:solidFill>
                <a:effectLst/>
                <a:uLnTx/>
                <a:uFillTx/>
                <a:latin typeface="Helvetica" panose="020B0403020202020204" pitchFamily="34" charset="0"/>
                <a:ea typeface="+mn-ea"/>
                <a:cs typeface="+mn-cs"/>
              </a:rPr>
              <a:t>of NextGen TV?</a:t>
            </a:r>
          </a:p>
        </p:txBody>
      </p:sp>
      <p:sp>
        <p:nvSpPr>
          <p:cNvPr id="6" name="Rectangle 5">
            <a:extLst>
              <a:ext uri="{FF2B5EF4-FFF2-40B4-BE49-F238E27FC236}">
                <a16:creationId xmlns:a16="http://schemas.microsoft.com/office/drawing/2014/main" id="{22B82F46-BC1C-1D58-6879-155E9D9CBC39}"/>
              </a:ext>
            </a:extLst>
          </p:cNvPr>
          <p:cNvSpPr/>
          <p:nvPr/>
        </p:nvSpPr>
        <p:spPr>
          <a:xfrm>
            <a:off x="6610821" y="4397679"/>
            <a:ext cx="5072066" cy="1622663"/>
          </a:xfrm>
          <a:prstGeom prst="rect">
            <a:avLst/>
          </a:prstGeom>
          <a:solidFill>
            <a:srgbClr val="E2E8F1"/>
          </a:solidFill>
          <a:ln w="5715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a:ln>
                <a:noFill/>
              </a:ln>
              <a:solidFill>
                <a:srgbClr val="1F1A62"/>
              </a:solidFill>
              <a:effectLst/>
              <a:uLnTx/>
              <a:uFillTx/>
              <a:latin typeface="Helvetica" panose="020B0403020202020204" pitchFamily="34" charset="0"/>
              <a:ea typeface="+mn-ea"/>
              <a:cs typeface="+mn-cs"/>
            </a:endParaRPr>
          </a:p>
        </p:txBody>
      </p:sp>
      <p:sp>
        <p:nvSpPr>
          <p:cNvPr id="13" name="TextBox 12">
            <a:extLst>
              <a:ext uri="{FF2B5EF4-FFF2-40B4-BE49-F238E27FC236}">
                <a16:creationId xmlns:a16="http://schemas.microsoft.com/office/drawing/2014/main" id="{6FA93FD9-1780-0808-0D87-CEA18148283E}"/>
              </a:ext>
            </a:extLst>
          </p:cNvPr>
          <p:cNvSpPr txBox="1"/>
          <p:nvPr/>
        </p:nvSpPr>
        <p:spPr>
          <a:xfrm>
            <a:off x="6660697" y="4509061"/>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rgbClr val="BFBFBF"/>
                </a:solidFill>
              </a:rPr>
              <a:t>3</a:t>
            </a:r>
          </a:p>
        </p:txBody>
      </p:sp>
      <p:sp>
        <p:nvSpPr>
          <p:cNvPr id="16" name="TextBox 15">
            <a:extLst>
              <a:ext uri="{FF2B5EF4-FFF2-40B4-BE49-F238E27FC236}">
                <a16:creationId xmlns:a16="http://schemas.microsoft.com/office/drawing/2014/main" id="{4632634D-2B69-1C4A-32EF-66FDFDC6E87D}"/>
              </a:ext>
            </a:extLst>
          </p:cNvPr>
          <p:cNvSpPr txBox="1"/>
          <p:nvPr/>
        </p:nvSpPr>
        <p:spPr>
          <a:xfrm>
            <a:off x="6708902" y="5051920"/>
            <a:ext cx="487590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What are the challenges to adoption of NextGen TV?</a:t>
            </a:r>
          </a:p>
        </p:txBody>
      </p:sp>
      <p:sp>
        <p:nvSpPr>
          <p:cNvPr id="17" name="Rectangle 16">
            <a:extLst>
              <a:ext uri="{FF2B5EF4-FFF2-40B4-BE49-F238E27FC236}">
                <a16:creationId xmlns:a16="http://schemas.microsoft.com/office/drawing/2014/main" id="{A04B872A-3228-BA70-726E-FD52BF437B59}"/>
              </a:ext>
            </a:extLst>
          </p:cNvPr>
          <p:cNvSpPr/>
          <p:nvPr/>
        </p:nvSpPr>
        <p:spPr>
          <a:xfrm>
            <a:off x="6610821" y="2386176"/>
            <a:ext cx="5072066" cy="1622663"/>
          </a:xfrm>
          <a:prstGeom prst="rect">
            <a:avLst/>
          </a:prstGeom>
          <a:solidFill>
            <a:srgbClr val="4EBEA4"/>
          </a:solidFill>
          <a:ln w="57150">
            <a:solidFill>
              <a:srgbClr val="4EBE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18" name="TextBox 17">
            <a:extLst>
              <a:ext uri="{FF2B5EF4-FFF2-40B4-BE49-F238E27FC236}">
                <a16:creationId xmlns:a16="http://schemas.microsoft.com/office/drawing/2014/main" id="{AB44CC18-5047-35AC-92F5-34BD163F470E}"/>
              </a:ext>
            </a:extLst>
          </p:cNvPr>
          <p:cNvSpPr txBox="1"/>
          <p:nvPr/>
        </p:nvSpPr>
        <p:spPr>
          <a:xfrm>
            <a:off x="6660697" y="2474408"/>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chemeClr val="bg1"/>
                </a:solidFill>
              </a:rPr>
              <a:t>2</a:t>
            </a:r>
          </a:p>
        </p:txBody>
      </p:sp>
      <p:sp>
        <p:nvSpPr>
          <p:cNvPr id="19" name="TextBox 18">
            <a:extLst>
              <a:ext uri="{FF2B5EF4-FFF2-40B4-BE49-F238E27FC236}">
                <a16:creationId xmlns:a16="http://schemas.microsoft.com/office/drawing/2014/main" id="{C58EB3EC-B7A4-F9BE-6890-E67F731F1A52}"/>
              </a:ext>
            </a:extLst>
          </p:cNvPr>
          <p:cNvSpPr txBox="1"/>
          <p:nvPr/>
        </p:nvSpPr>
        <p:spPr>
          <a:xfrm>
            <a:off x="6708902" y="2994120"/>
            <a:ext cx="4875905" cy="83099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What is the real scale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chemeClr val="bg1"/>
                </a:solidFill>
                <a:effectLst/>
                <a:uLnTx/>
                <a:uFillTx/>
                <a:latin typeface="Helvetica" panose="020B0403020202020204" pitchFamily="34" charset="0"/>
                <a:ea typeface="+mn-ea"/>
                <a:cs typeface="+mn-cs"/>
              </a:rPr>
              <a:t>potential of NextGen TV?</a:t>
            </a:r>
          </a:p>
        </p:txBody>
      </p:sp>
      <p:sp>
        <p:nvSpPr>
          <p:cNvPr id="20" name="Rectangle 19">
            <a:extLst>
              <a:ext uri="{FF2B5EF4-FFF2-40B4-BE49-F238E27FC236}">
                <a16:creationId xmlns:a16="http://schemas.microsoft.com/office/drawing/2014/main" id="{3EDBF3C2-44B5-53C6-AFC0-85B6DA9A7956}"/>
              </a:ext>
            </a:extLst>
          </p:cNvPr>
          <p:cNvSpPr/>
          <p:nvPr/>
        </p:nvSpPr>
        <p:spPr>
          <a:xfrm>
            <a:off x="6610821" y="374673"/>
            <a:ext cx="5072066" cy="1622663"/>
          </a:xfrm>
          <a:prstGeom prst="rect">
            <a:avLst/>
          </a:prstGeom>
          <a:solidFill>
            <a:srgbClr val="E2E8F1"/>
          </a:solidFill>
          <a:ln w="57150">
            <a:solidFill>
              <a:srgbClr val="D0D0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a:solidFill>
                <a:srgbClr val="1F1A62"/>
              </a:solidFill>
              <a:latin typeface="Helvetica" panose="020B0403020202020204" pitchFamily="34" charset="0"/>
            </a:endParaRPr>
          </a:p>
        </p:txBody>
      </p:sp>
      <p:sp>
        <p:nvSpPr>
          <p:cNvPr id="21" name="TextBox 20">
            <a:extLst>
              <a:ext uri="{FF2B5EF4-FFF2-40B4-BE49-F238E27FC236}">
                <a16:creationId xmlns:a16="http://schemas.microsoft.com/office/drawing/2014/main" id="{D9829271-AAB2-2C39-B655-F9F1A4F34D54}"/>
              </a:ext>
            </a:extLst>
          </p:cNvPr>
          <p:cNvSpPr txBox="1"/>
          <p:nvPr/>
        </p:nvSpPr>
        <p:spPr>
          <a:xfrm>
            <a:off x="6660697" y="462905"/>
            <a:ext cx="436418" cy="523220"/>
          </a:xfrm>
          <a:prstGeom prst="rect">
            <a:avLst/>
          </a:prstGeom>
          <a:noFill/>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2800" b="1" i="0" u="none" strike="noStrike" cap="none" spc="0" normalizeH="0" baseline="0">
                <a:ln>
                  <a:noFill/>
                </a:ln>
                <a:solidFill>
                  <a:srgbClr val="D0D0D0"/>
                </a:solidFill>
                <a:effectLst/>
                <a:uLnTx/>
                <a:uFillTx/>
                <a:latin typeface="Helvetica" pitchFamily="2" charset="0"/>
              </a:defRPr>
            </a:lvl1pPr>
          </a:lstStyle>
          <a:p>
            <a:pPr marR="0" indent="0" fontAlgn="auto">
              <a:lnSpc>
                <a:spcPct val="100000"/>
              </a:lnSpc>
              <a:spcBef>
                <a:spcPts val="0"/>
              </a:spcBef>
              <a:spcAft>
                <a:spcPts val="0"/>
              </a:spcAft>
              <a:buClrTx/>
              <a:buSzTx/>
              <a:buFontTx/>
              <a:buNone/>
              <a:tabLst/>
              <a:defRPr/>
            </a:pPr>
            <a:r>
              <a:rPr lang="en-US" u="sng">
                <a:solidFill>
                  <a:srgbClr val="BFBFBF"/>
                </a:solidFill>
              </a:rPr>
              <a:t>1</a:t>
            </a:r>
          </a:p>
        </p:txBody>
      </p:sp>
      <p:sp>
        <p:nvSpPr>
          <p:cNvPr id="22" name="TextBox 21">
            <a:extLst>
              <a:ext uri="{FF2B5EF4-FFF2-40B4-BE49-F238E27FC236}">
                <a16:creationId xmlns:a16="http://schemas.microsoft.com/office/drawing/2014/main" id="{C73744FB-9D07-C36B-84CB-EED13D1071BC}"/>
              </a:ext>
            </a:extLst>
          </p:cNvPr>
          <p:cNvSpPr txBox="1"/>
          <p:nvPr/>
        </p:nvSpPr>
        <p:spPr>
          <a:xfrm>
            <a:off x="7315184" y="977570"/>
            <a:ext cx="366334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FBFBF"/>
                </a:solidFill>
                <a:effectLst/>
                <a:uLnTx/>
                <a:uFillTx/>
                <a:latin typeface="Helvetica" panose="020B0403020202020204" pitchFamily="34" charset="0"/>
                <a:ea typeface="+mn-ea"/>
                <a:cs typeface="+mn-cs"/>
              </a:rPr>
              <a:t>What is NextGen TV?</a:t>
            </a:r>
          </a:p>
        </p:txBody>
      </p:sp>
    </p:spTree>
    <p:extLst>
      <p:ext uri="{BB962C8B-B14F-4D97-AF65-F5344CB8AC3E}">
        <p14:creationId xmlns:p14="http://schemas.microsoft.com/office/powerpoint/2010/main" val="2689595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erson and person sitting on a couch&#10;&#10;Description automatically generated">
            <a:extLst>
              <a:ext uri="{FF2B5EF4-FFF2-40B4-BE49-F238E27FC236}">
                <a16:creationId xmlns:a16="http://schemas.microsoft.com/office/drawing/2014/main" id="{AB9EA0FA-B139-645D-6318-F13028B06E6A}"/>
              </a:ext>
            </a:extLst>
          </p:cNvPr>
          <p:cNvPicPr>
            <a:picLocks noChangeAspect="1"/>
          </p:cNvPicPr>
          <p:nvPr/>
        </p:nvPicPr>
        <p:blipFill>
          <a:blip r:embed="rId2" cstate="hqprint">
            <a:extLst>
              <a:ext uri="{28A0092B-C50C-407E-A947-70E740481C1C}">
                <a14:useLocalDpi xmlns:a14="http://schemas.microsoft.com/office/drawing/2010/main"/>
              </a:ext>
            </a:extLst>
          </a:blip>
          <a:srcRect/>
          <a:stretch/>
        </p:blipFill>
        <p:spPr>
          <a:xfrm>
            <a:off x="6095999" y="1742930"/>
            <a:ext cx="6096002" cy="4511330"/>
          </a:xfrm>
          <a:prstGeom prst="rect">
            <a:avLst/>
          </a:prstGeom>
        </p:spPr>
      </p:pic>
      <p:sp>
        <p:nvSpPr>
          <p:cNvPr id="8" name="Rectangle 7">
            <a:extLst>
              <a:ext uri="{FF2B5EF4-FFF2-40B4-BE49-F238E27FC236}">
                <a16:creationId xmlns:a16="http://schemas.microsoft.com/office/drawing/2014/main" id="{1BF7108D-82B7-29E5-8778-1ADE2761702C}"/>
              </a:ext>
            </a:extLst>
          </p:cNvPr>
          <p:cNvSpPr/>
          <p:nvPr/>
        </p:nvSpPr>
        <p:spPr>
          <a:xfrm>
            <a:off x="6095999" y="1754080"/>
            <a:ext cx="6096000" cy="4500180"/>
          </a:xfrm>
          <a:prstGeom prst="rect">
            <a:avLst/>
          </a:prstGeom>
          <a:solidFill>
            <a:srgbClr val="1F1A62">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1B0FD70C-FC10-810A-E3E4-1FA428D67CFC}"/>
              </a:ext>
            </a:extLst>
          </p:cNvPr>
          <p:cNvSpPr/>
          <p:nvPr/>
        </p:nvSpPr>
        <p:spPr>
          <a:xfrm>
            <a:off x="1" y="1754080"/>
            <a:ext cx="6096000" cy="4500180"/>
          </a:xfrm>
          <a:prstGeom prst="rect">
            <a:avLst/>
          </a:prstGeom>
          <a:solidFill>
            <a:srgbClr val="E2E8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2F19E540-4B06-9074-5951-47CEC8958FEF}"/>
              </a:ext>
            </a:extLst>
          </p:cNvPr>
          <p:cNvSpPr txBox="1"/>
          <p:nvPr/>
        </p:nvSpPr>
        <p:spPr>
          <a:xfrm>
            <a:off x="87550" y="2299109"/>
            <a:ext cx="5856050" cy="341632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According to Pearl TV,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a:ln>
                  <a:noFill/>
                </a:ln>
                <a:solidFill>
                  <a:srgbClr val="1F1A62"/>
                </a:solidFill>
                <a:effectLst/>
                <a:uLnTx/>
                <a:uFillTx/>
                <a:latin typeface="Helvetica" panose="020B0403020202020204" pitchFamily="34" charset="0"/>
                <a:ea typeface="+mn-ea"/>
                <a:cs typeface="+mn-cs"/>
              </a:rPr>
              <a:t>76% of U.S. households </a:t>
            </a:r>
            <a: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now have </a:t>
            </a:r>
            <a:r>
              <a:rPr kumimoji="0" lang="en-US" sz="3600" b="0" i="1" u="none" strike="noStrike" kern="1200" cap="none" spc="0" normalizeH="0" baseline="0" noProof="0">
                <a:ln>
                  <a:noFill/>
                </a:ln>
                <a:solidFill>
                  <a:srgbClr val="1F1A62"/>
                </a:solidFill>
                <a:effectLst/>
                <a:uLnTx/>
                <a:uFillTx/>
                <a:latin typeface="Helvetica" panose="020B0403020202020204" pitchFamily="34" charset="0"/>
                <a:ea typeface="+mn-ea"/>
                <a:cs typeface="+mn-cs"/>
              </a:rPr>
              <a:t>access</a:t>
            </a:r>
            <a: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 to NextGen TV signals, </a:t>
            </a:r>
            <a:b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but access shouldn’t</a:t>
            </a:r>
            <a:b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br>
            <a:r>
              <a:rPr kumimoji="0" lang="en-US" sz="3600" b="0" i="0" u="none" strike="noStrike" kern="1200" cap="none" spc="0" normalizeH="0" baseline="0" noProof="0">
                <a:ln>
                  <a:noFill/>
                </a:ln>
                <a:solidFill>
                  <a:srgbClr val="1F1A62"/>
                </a:solidFill>
                <a:effectLst/>
                <a:uLnTx/>
                <a:uFillTx/>
                <a:latin typeface="Helvetica" panose="020B0403020202020204" pitchFamily="34" charset="0"/>
                <a:ea typeface="+mn-ea"/>
                <a:cs typeface="+mn-cs"/>
              </a:rPr>
              <a:t>imply usage</a:t>
            </a:r>
          </a:p>
        </p:txBody>
      </p:sp>
      <p:sp>
        <p:nvSpPr>
          <p:cNvPr id="5" name="TextBox 4">
            <a:extLst>
              <a:ext uri="{FF2B5EF4-FFF2-40B4-BE49-F238E27FC236}">
                <a16:creationId xmlns:a16="http://schemas.microsoft.com/office/drawing/2014/main" id="{A2A36D8F-EE0F-F56E-D85B-832482669D00}"/>
              </a:ext>
            </a:extLst>
          </p:cNvPr>
          <p:cNvSpPr txBox="1"/>
          <p:nvPr/>
        </p:nvSpPr>
        <p:spPr>
          <a:xfrm>
            <a:off x="483206" y="6322273"/>
            <a:ext cx="628335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Source: TVTech, </a:t>
            </a:r>
            <a:r>
              <a:rPr kumimoji="0" lang="en-US" sz="800" b="0" i="1"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Pearl TV: NextGen TV Now Available in 76% of U.S. Homes</a:t>
            </a:r>
            <a:r>
              <a:rPr kumimoji="0" lang="en-US" sz="800" b="0"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rPr>
              <a:t>, 10/8/24.</a:t>
            </a:r>
            <a:endParaRPr kumimoji="0" lang="en-US" sz="800" b="1" i="0" u="none" strike="noStrike" kern="1200" cap="none" spc="0" normalizeH="0" baseline="0" noProof="0">
              <a:ln>
                <a:noFill/>
              </a:ln>
              <a:solidFill>
                <a:srgbClr val="1B1464"/>
              </a:solidFill>
              <a:effectLst/>
              <a:uLnTx/>
              <a:uFillTx/>
              <a:latin typeface="Helvetica" panose="020B0604020202020204" pitchFamily="34" charset="0"/>
              <a:ea typeface="+mn-ea"/>
              <a:cs typeface="Helvetica" panose="020B0604020202020204" pitchFamily="34" charset="0"/>
            </a:endParaRPr>
          </a:p>
        </p:txBody>
      </p:sp>
      <p:pic>
        <p:nvPicPr>
          <p:cNvPr id="12" name="Picture 11">
            <a:extLst>
              <a:ext uri="{FF2B5EF4-FFF2-40B4-BE49-F238E27FC236}">
                <a16:creationId xmlns:a16="http://schemas.microsoft.com/office/drawing/2014/main" id="{97241722-35F8-1577-5BDB-126AF65DC975}"/>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r="-1"/>
          <a:stretch/>
        </p:blipFill>
        <p:spPr>
          <a:xfrm>
            <a:off x="483207" y="6519043"/>
            <a:ext cx="11708793" cy="350107"/>
          </a:xfrm>
          <a:prstGeom prst="rect">
            <a:avLst/>
          </a:prstGeom>
        </p:spPr>
      </p:pic>
      <p:sp>
        <p:nvSpPr>
          <p:cNvPr id="13" name="Slide Number Placeholder 5">
            <a:extLst>
              <a:ext uri="{FF2B5EF4-FFF2-40B4-BE49-F238E27FC236}">
                <a16:creationId xmlns:a16="http://schemas.microsoft.com/office/drawing/2014/main" id="{CC38799C-BE41-ECE1-6E9D-2FC1909DFD79}"/>
              </a:ext>
            </a:extLst>
          </p:cNvPr>
          <p:cNvSpPr txBox="1">
            <a:spLocks/>
          </p:cNvSpPr>
          <p:nvPr/>
        </p:nvSpPr>
        <p:spPr>
          <a:xfrm>
            <a:off x="503714" y="6589969"/>
            <a:ext cx="724098" cy="230832"/>
          </a:xfrm>
          <a:prstGeom prst="rect">
            <a:avLst/>
          </a:prstGeom>
          <a:noFill/>
        </p:spPr>
        <p:txBody>
          <a:bodyPr wrap="square" rtlCol="0">
            <a:spAutoFit/>
          </a:bodyPr>
          <a:lstStyle>
            <a:defPPr>
              <a:defRPr lang="en-US"/>
            </a:defPPr>
            <a:lvl1pPr>
              <a:defRPr sz="900" b="1">
                <a:solidFill>
                  <a:schemeClr val="bg1"/>
                </a:solidFill>
                <a:latin typeface="Helvetica" pitchFamily="2" charset="0"/>
              </a:defRPr>
            </a:lvl1pPr>
            <a:lvl2pPr marL="454888" algn="l" defTabSz="454888" rtl="0" eaLnBrk="1" latinLnBrk="0" hangingPunct="1">
              <a:defRPr sz="1800" kern="1200">
                <a:solidFill>
                  <a:schemeClr val="tx1"/>
                </a:solidFill>
                <a:latin typeface="+mn-lt"/>
                <a:ea typeface="+mn-ea"/>
                <a:cs typeface="+mn-cs"/>
              </a:defRPr>
            </a:lvl2pPr>
            <a:lvl3pPr marL="909743" algn="l" defTabSz="454888" rtl="0" eaLnBrk="1" latinLnBrk="0" hangingPunct="1">
              <a:defRPr sz="1800" kern="1200">
                <a:solidFill>
                  <a:schemeClr val="tx1"/>
                </a:solidFill>
                <a:latin typeface="+mn-lt"/>
                <a:ea typeface="+mn-ea"/>
                <a:cs typeface="+mn-cs"/>
              </a:defRPr>
            </a:lvl3pPr>
            <a:lvl4pPr marL="1364621" algn="l" defTabSz="454888" rtl="0" eaLnBrk="1" latinLnBrk="0" hangingPunct="1">
              <a:defRPr sz="1800" kern="1200">
                <a:solidFill>
                  <a:schemeClr val="tx1"/>
                </a:solidFill>
                <a:latin typeface="+mn-lt"/>
                <a:ea typeface="+mn-ea"/>
                <a:cs typeface="+mn-cs"/>
              </a:defRPr>
            </a:lvl4pPr>
            <a:lvl5pPr marL="1819494" algn="l" defTabSz="454888" rtl="0" eaLnBrk="1" latinLnBrk="0" hangingPunct="1">
              <a:defRPr sz="1800" kern="1200">
                <a:solidFill>
                  <a:schemeClr val="tx1"/>
                </a:solidFill>
                <a:latin typeface="+mn-lt"/>
                <a:ea typeface="+mn-ea"/>
                <a:cs typeface="+mn-cs"/>
              </a:defRPr>
            </a:lvl5pPr>
            <a:lvl6pPr marL="2274369" algn="l" defTabSz="454888" rtl="0" eaLnBrk="1" latinLnBrk="0" hangingPunct="1">
              <a:defRPr sz="1800" kern="1200">
                <a:solidFill>
                  <a:schemeClr val="tx1"/>
                </a:solidFill>
                <a:latin typeface="+mn-lt"/>
                <a:ea typeface="+mn-ea"/>
                <a:cs typeface="+mn-cs"/>
              </a:defRPr>
            </a:lvl6pPr>
            <a:lvl7pPr marL="2729242" algn="l" defTabSz="454888" rtl="0" eaLnBrk="1" latinLnBrk="0" hangingPunct="1">
              <a:defRPr sz="1800" kern="1200">
                <a:solidFill>
                  <a:schemeClr val="tx1"/>
                </a:solidFill>
                <a:latin typeface="+mn-lt"/>
                <a:ea typeface="+mn-ea"/>
                <a:cs typeface="+mn-cs"/>
              </a:defRPr>
            </a:lvl7pPr>
            <a:lvl8pPr marL="3184118" algn="l" defTabSz="454888" rtl="0" eaLnBrk="1" latinLnBrk="0" hangingPunct="1">
              <a:defRPr sz="1800" kern="1200">
                <a:solidFill>
                  <a:schemeClr val="tx1"/>
                </a:solidFill>
                <a:latin typeface="+mn-lt"/>
                <a:ea typeface="+mn-ea"/>
                <a:cs typeface="+mn-cs"/>
              </a:defRPr>
            </a:lvl8pPr>
            <a:lvl9pPr marL="3638991" algn="l" defTabSz="454888"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a:ln>
                  <a:noFill/>
                </a:ln>
                <a:solidFill>
                  <a:prstClr val="white"/>
                </a:solidFill>
                <a:effectLst/>
                <a:uLnTx/>
                <a:uFillTx/>
                <a:latin typeface="Helvetica" pitchFamily="2" charset="0"/>
                <a:ea typeface="+mn-ea"/>
                <a:cs typeface="+mn-cs"/>
              </a:rPr>
              <a:t>PAGE </a:t>
            </a:r>
            <a:fld id="{FC623D9C-B141-0E44-9A0E-426DA6A043B9}" type="slidenum">
              <a:rPr kumimoji="0" lang="en-US" sz="900" b="1" i="0" u="none" strike="noStrike" kern="1200" cap="none" spc="0" normalizeH="0" baseline="0" noProof="0" smtClean="0">
                <a:ln>
                  <a:noFill/>
                </a:ln>
                <a:solidFill>
                  <a:prstClr val="white"/>
                </a:solidFill>
                <a:effectLst/>
                <a:uLnTx/>
                <a:uFillTx/>
                <a:latin typeface="Helvetica" pitchFamily="2"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900" b="1" i="0" u="none" strike="noStrike" kern="1200" cap="none" spc="0" normalizeH="0" baseline="0" noProof="0">
              <a:ln>
                <a:noFill/>
              </a:ln>
              <a:solidFill>
                <a:prstClr val="white"/>
              </a:solidFill>
              <a:effectLst/>
              <a:uLnTx/>
              <a:uFillTx/>
              <a:latin typeface="Helvetica" pitchFamily="2" charset="0"/>
              <a:ea typeface="+mn-ea"/>
              <a:cs typeface="+mn-cs"/>
            </a:endParaRPr>
          </a:p>
        </p:txBody>
      </p:sp>
      <p:sp>
        <p:nvSpPr>
          <p:cNvPr id="14" name="Rectangle 13">
            <a:extLst>
              <a:ext uri="{FF2B5EF4-FFF2-40B4-BE49-F238E27FC236}">
                <a16:creationId xmlns:a16="http://schemas.microsoft.com/office/drawing/2014/main" id="{1B632216-3B4B-9C7F-CD65-F198FB3B094B}"/>
              </a:ext>
            </a:extLst>
          </p:cNvPr>
          <p:cNvSpPr/>
          <p:nvPr/>
        </p:nvSpPr>
        <p:spPr>
          <a:xfrm>
            <a:off x="483207" y="6586958"/>
            <a:ext cx="11687274" cy="24622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white"/>
                </a:solidFill>
                <a:effectLst/>
                <a:uLnTx/>
                <a:uFillTx/>
                <a:latin typeface="Helvetica Light" panose="020B0403020202020204"/>
                <a:ea typeface="Open Sans" panose="020B0606030504020204" pitchFamily="34" charset="0"/>
                <a:cs typeface="Open Sans" panose="020B0606030504020204" pitchFamily="34" charset="0"/>
              </a:rPr>
              <a:t>This information is exclusively provided to VAB members and qualified marketers. </a:t>
            </a:r>
          </a:p>
        </p:txBody>
      </p:sp>
      <p:sp>
        <p:nvSpPr>
          <p:cNvPr id="3" name="Rectangle 2">
            <a:extLst>
              <a:ext uri="{FF2B5EF4-FFF2-40B4-BE49-F238E27FC236}">
                <a16:creationId xmlns:a16="http://schemas.microsoft.com/office/drawing/2014/main" id="{51F75D96-46FE-0D25-698C-9E1301854191}"/>
              </a:ext>
            </a:extLst>
          </p:cNvPr>
          <p:cNvSpPr/>
          <p:nvPr/>
        </p:nvSpPr>
        <p:spPr>
          <a:xfrm>
            <a:off x="280117" y="357518"/>
            <a:ext cx="11631763" cy="89255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600" b="1" i="0" u="none" strike="noStrike" kern="1200" cap="none" spc="0" normalizeH="0" baseline="0" noProof="0">
                <a:ln>
                  <a:noFill/>
                </a:ln>
                <a:solidFill>
                  <a:srgbClr val="1F1A62"/>
                </a:solidFill>
                <a:effectLst/>
                <a:uLnTx/>
                <a:uFillTx/>
                <a:latin typeface="Helvetica" pitchFamily="2" charset="0"/>
                <a:ea typeface="+mn-ea"/>
                <a:cs typeface="+mn-cs"/>
              </a:rPr>
              <a:t>Three-quarters of U.S. households can now access NextGen TV signals, </a:t>
            </a:r>
            <a:r>
              <a:rPr kumimoji="0" lang="en-US" sz="2600" b="1" i="0" u="none" strike="noStrike" kern="1200" cap="none" spc="0" normalizeH="0" baseline="0" noProof="0">
                <a:ln>
                  <a:noFill/>
                </a:ln>
                <a:solidFill>
                  <a:srgbClr val="1B1464"/>
                </a:solidFill>
                <a:effectLst/>
                <a:uLnTx/>
                <a:uFillTx/>
                <a:latin typeface="Helvetica" pitchFamily="2" charset="0"/>
                <a:ea typeface="+mn-ea"/>
                <a:cs typeface="+mn-cs"/>
              </a:rPr>
              <a:t>however </a:t>
            </a:r>
            <a:r>
              <a:rPr kumimoji="0" lang="en-US" sz="2600" b="1" i="0" u="none" strike="noStrike" kern="1200" cap="none" spc="0" normalizeH="0" baseline="0" noProof="0">
                <a:ln>
                  <a:noFill/>
                </a:ln>
                <a:solidFill>
                  <a:srgbClr val="ED3C8D"/>
                </a:solidFill>
                <a:effectLst/>
                <a:uLnTx/>
                <a:uFillTx/>
                <a:latin typeface="Helvetica" pitchFamily="2" charset="0"/>
                <a:ea typeface="+mn-ea"/>
                <a:cs typeface="+mn-cs"/>
              </a:rPr>
              <a:t>access doesn’t equate to usage</a:t>
            </a:r>
          </a:p>
        </p:txBody>
      </p:sp>
    </p:spTree>
    <p:extLst>
      <p:ext uri="{BB962C8B-B14F-4D97-AF65-F5344CB8AC3E}">
        <p14:creationId xmlns:p14="http://schemas.microsoft.com/office/powerpoint/2010/main" val="27664300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c00419b3-ff22-4e92-8e74-ef4894f6b0e1" xsi:nil="true"/>
    <lcf76f155ced4ddcb4097134ff3c332f xmlns="c3801c2d-3f2f-44a1-8478-554d1c91a4f5">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ABCF5620D45EF4AA969D5E9CFDA206E" ma:contentTypeVersion="16" ma:contentTypeDescription="Create a new document." ma:contentTypeScope="" ma:versionID="83befa18ea6217e2c768b2795b1b34c7">
  <xsd:schema xmlns:xsd="http://www.w3.org/2001/XMLSchema" xmlns:xs="http://www.w3.org/2001/XMLSchema" xmlns:p="http://schemas.microsoft.com/office/2006/metadata/properties" xmlns:ns2="c3801c2d-3f2f-44a1-8478-554d1c91a4f5" xmlns:ns3="c00419b3-ff22-4e92-8e74-ef4894f6b0e1" targetNamespace="http://schemas.microsoft.com/office/2006/metadata/properties" ma:root="true" ma:fieldsID="b56e2d977db667e40a91ecafe6cea5bd" ns2:_="" ns3:_="">
    <xsd:import namespace="c3801c2d-3f2f-44a1-8478-554d1c91a4f5"/>
    <xsd:import namespace="c00419b3-ff22-4e92-8e74-ef4894f6b0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801c2d-3f2f-44a1-8478-554d1c91a4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c637ead-fd64-45b4-abde-ec2d09ec102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DateTaken" ma:index="23"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00419b3-ff22-4e92-8e74-ef4894f6b0e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2fc8375e-4cb2-4aea-979e-f36c13a134f3}" ma:internalName="TaxCatchAll" ma:showField="CatchAllData" ma:web="c00419b3-ff22-4e92-8e74-ef4894f6b0e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BC244EC-327A-4391-9CD6-CCAD28BB49F0}">
  <ds:schemaRefs>
    <ds:schemaRef ds:uri="http://schemas.microsoft.com/sharepoint/v3/contenttype/forms"/>
  </ds:schemaRefs>
</ds:datastoreItem>
</file>

<file path=customXml/itemProps2.xml><?xml version="1.0" encoding="utf-8"?>
<ds:datastoreItem xmlns:ds="http://schemas.openxmlformats.org/officeDocument/2006/customXml" ds:itemID="{C52803BE-8936-4483-8F0C-26EE1A431BD9}">
  <ds:schemaRefs>
    <ds:schemaRef ds:uri="9f6166fe-9f5b-43aa-b8a9-b4d7ad530bda"/>
    <ds:schemaRef ds:uri="a86b28e8-29a6-4ab8-af18-2a7f61acfad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B816B46-E06B-4C1E-BB70-DAE929BA197F}"/>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21</Slides>
  <Notes>11</Notes>
  <HiddenSlides>0</HiddenSlides>
  <ScaleCrop>false</ScaleCrop>
  <HeadingPairs>
    <vt:vector size="4" baseType="variant">
      <vt:variant>
        <vt:lpstr>Theme</vt:lpstr>
      </vt:variant>
      <vt:variant>
        <vt:i4>2</vt:i4>
      </vt:variant>
      <vt:variant>
        <vt:lpstr>Slide Titles</vt:lpstr>
      </vt:variant>
      <vt:variant>
        <vt:i4>21</vt:i4>
      </vt:variant>
    </vt:vector>
  </HeadingPairs>
  <TitlesOfParts>
    <vt:vector size="23" baseType="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Leah Montner Dixon</dc:creator>
  <cp:revision>1</cp:revision>
  <dcterms:created xsi:type="dcterms:W3CDTF">2024-08-27T20:41:28Z</dcterms:created>
  <dcterms:modified xsi:type="dcterms:W3CDTF">2025-01-27T20:14:35Z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0x0101002ABCF5620D45EF4AA969D5E9CFDA206E</vt:lpwstr>
  </property>
  <property fmtid="{D5CDD505-2E9C-101B-9397-08002B2CF9AE}" pid="3" name="MediaServiceImageTags">
    <vt:lpwstr/>
  </property>
</Properties>
</file>