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  <p:sldMasterId id="2147483675" r:id="rId6"/>
  </p:sldMasterIdLst>
  <p:notesMasterIdLst>
    <p:notesMasterId r:id="rId38"/>
  </p:notesMasterIdLst>
  <p:sldIdLst>
    <p:sldId id="2147474405" r:id="rId7"/>
    <p:sldId id="2147376667" r:id="rId8"/>
    <p:sldId id="2147474355" r:id="rId9"/>
    <p:sldId id="2147474421" r:id="rId10"/>
    <p:sldId id="2147474408" r:id="rId11"/>
    <p:sldId id="2147474409" r:id="rId12"/>
    <p:sldId id="2146846632" r:id="rId13"/>
    <p:sldId id="2147474371" r:id="rId14"/>
    <p:sldId id="2147474422" r:id="rId15"/>
    <p:sldId id="2147474410" r:id="rId16"/>
    <p:sldId id="2147474381" r:id="rId17"/>
    <p:sldId id="2147474428" r:id="rId18"/>
    <p:sldId id="2147474423" r:id="rId19"/>
    <p:sldId id="2147474411" r:id="rId20"/>
    <p:sldId id="2147474230" r:id="rId21"/>
    <p:sldId id="2146846696" r:id="rId22"/>
    <p:sldId id="2147474386" r:id="rId23"/>
    <p:sldId id="2147474412" r:id="rId24"/>
    <p:sldId id="2147474427" r:id="rId25"/>
    <p:sldId id="2147474366" r:id="rId26"/>
    <p:sldId id="2147474426" r:id="rId27"/>
    <p:sldId id="2146846645" r:id="rId28"/>
    <p:sldId id="2147474413" r:id="rId29"/>
    <p:sldId id="2147474401" r:id="rId30"/>
    <p:sldId id="2147474360" r:id="rId31"/>
    <p:sldId id="2147474361" r:id="rId32"/>
    <p:sldId id="2147474424" r:id="rId33"/>
    <p:sldId id="2147474417" r:id="rId34"/>
    <p:sldId id="2146846608" r:id="rId35"/>
    <p:sldId id="2144328304" r:id="rId36"/>
    <p:sldId id="2146846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21855EDF-F9CE-3B66-C6A5-06158391F461}" name="Leah Montner Dixon" initials="L" userId="S::leahm@thevab.com::d5b2ae9e-9213-4442-b7df-4db8cbe51e5d" providerId="AD"/>
  <p188:author id="{FCE3F7EB-DC72-F237-D662-44918D558BC7}" name="Benjamin Vandegrift" initials="BV" userId="S::benjaminv@thevab.com::2e5c2a8a-c606-4888-a2a6-2a14dfaa97ab" providerId="AD"/>
  <p188:author id="{90B40FF4-CD06-C055-5167-69F272FD5355}" name="Rohan Gosalia" initials="RG" userId="S::rohang@thevab.com::8cba11d4-cbf3-412e-87af-79dae11444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43FF"/>
    <a:srgbClr val="FFE600"/>
    <a:srgbClr val="00C4F6"/>
    <a:srgbClr val="1B1464"/>
    <a:srgbClr val="4EBEA4"/>
    <a:srgbClr val="ED3C8D"/>
    <a:srgbClr val="D0D0D0"/>
    <a:srgbClr val="00BFF2"/>
    <a:srgbClr val="E2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EA2AE-1AEB-A541-95CF-776AA2714F14}" v="7" dt="2026-03-20T18:05:15.630"/>
    <p1510:client id="{D5197BA8-2867-EB5F-2026-A49372138DCC}" v="8" dt="2026-03-20T18:08:29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3"/>
  </p:normalViewPr>
  <p:slideViewPr>
    <p:cSldViewPr snapToGrid="0">
      <p:cViewPr varScale="1">
        <p:scale>
          <a:sx n="115" d="100"/>
          <a:sy n="115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an Gosalia" userId="S::rohang@thevab.com::8cba11d4-cbf3-412e-87af-79dae11444b1" providerId="AD" clId="Web-{D5197BA8-2867-EB5F-2026-A49372138DCC}"/>
    <pc:docChg chg="modSld">
      <pc:chgData name="Rohan Gosalia" userId="S::rohang@thevab.com::8cba11d4-cbf3-412e-87af-79dae11444b1" providerId="AD" clId="Web-{D5197BA8-2867-EB5F-2026-A49372138DCC}" dt="2026-03-20T18:08:29.610" v="7"/>
      <pc:docMkLst>
        <pc:docMk/>
      </pc:docMkLst>
      <pc:sldChg chg="modSp">
        <pc:chgData name="Rohan Gosalia" userId="S::rohang@thevab.com::8cba11d4-cbf3-412e-87af-79dae11444b1" providerId="AD" clId="Web-{D5197BA8-2867-EB5F-2026-A49372138DCC}" dt="2026-03-20T18:08:29.610" v="7"/>
        <pc:sldMkLst>
          <pc:docMk/>
          <pc:sldMk cId="198012473" sldId="2144328304"/>
        </pc:sldMkLst>
        <pc:picChg chg="mod modCrop">
          <ac:chgData name="Rohan Gosalia" userId="S::rohang@thevab.com::8cba11d4-cbf3-412e-87af-79dae11444b1" providerId="AD" clId="Web-{D5197BA8-2867-EB5F-2026-A49372138DCC}" dt="2026-03-20T18:08:29.610" v="7"/>
          <ac:picMkLst>
            <pc:docMk/>
            <pc:sldMk cId="198012473" sldId="2144328304"/>
            <ac:picMk id="67" creationId="{74215F09-E020-16D2-23EB-91896374446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06912937040575E-2"/>
          <c:y val="0"/>
          <c:w val="0.95394627967036483"/>
          <c:h val="0.91408256749012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Global AI Spending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1940D692-A433-CD48-A3AE-973ADC479EB0}" type="VALUE">
                      <a:rPr lang="en-US" smtClean="0"/>
                      <a:pPr/>
                      <a:t>[VALUE]</a:t>
                    </a:fld>
                    <a:r>
                      <a:rPr lang="en-US"/>
                      <a:t> T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CB-CF4B-905B-1C3AD0590D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969602A-F38C-0346-9679-A4A5EA56CE75}" type="VALUE">
                      <a:rPr lang="en-US" smtClean="0"/>
                      <a:pPr/>
                      <a:t>[VALUE]</a:t>
                    </a:fld>
                    <a:r>
                      <a:rPr lang="en-US"/>
                      <a:t> T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0CB-CF4B-905B-1C3AD0590D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9DF1BCF8-8365-CE47-A21B-376A322ACB55}" type="VALUE">
                      <a:rPr lang="en-US" smtClean="0"/>
                      <a:pPr/>
                      <a:t>[VALUE]</a:t>
                    </a:fld>
                    <a:r>
                      <a:rPr lang="en-US"/>
                      <a:t> T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0CB-CF4B-905B-1C3AD0590DC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1.7569999999999999</c:v>
                </c:pt>
                <c:pt idx="1">
                  <c:v>2.5270000000000001</c:v>
                </c:pt>
                <c:pt idx="2">
                  <c:v>3.3359999999999999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B-CF4B-905B-1C3AD0590D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34776704"/>
        <c:axId val="1434774912"/>
      </c:barChart>
      <c:catAx>
        <c:axId val="143477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34774912"/>
        <c:crosses val="autoZero"/>
        <c:auto val="1"/>
        <c:lblAlgn val="ctr"/>
        <c:lblOffset val="100"/>
        <c:noMultiLvlLbl val="0"/>
      </c:catAx>
      <c:valAx>
        <c:axId val="1434774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347767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06912937040575E-2"/>
          <c:y val="0"/>
          <c:w val="0.95394627967036483"/>
          <c:h val="0.91408256749012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AI-Powered Advertising Revenue</c:v>
                </c:pt>
              </c:strCache>
            </c:strRef>
          </c:tx>
          <c:spPr>
            <a:solidFill>
              <a:srgbClr val="00C4F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0CB-CF4B-905B-1C3AD0590D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$35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0CB-CF4B-905B-1C3AD0590D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$56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EF4-4530-9F2A-40C8E232F48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$142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EF4-4530-9F2A-40C8E232F48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2025</c:v>
                </c:pt>
                <c:pt idx="2">
                  <c:v>2026</c:v>
                </c:pt>
                <c:pt idx="3">
                  <c:v>2030</c:v>
                </c:pt>
              </c:numCache>
            </c:numRef>
          </c:cat>
          <c:val>
            <c:numRef>
              <c:f>Sheet1!$B$2:$B$5</c:f>
              <c:numCache>
                <c:formatCode>"$"#,##0</c:formatCode>
                <c:ptCount val="4"/>
                <c:pt idx="0">
                  <c:v>1</c:v>
                </c:pt>
                <c:pt idx="1">
                  <c:v>35</c:v>
                </c:pt>
                <c:pt idx="2">
                  <c:v>56</c:v>
                </c:pt>
                <c:pt idx="3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B-CF4B-905B-1C3AD0590D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34776704"/>
        <c:axId val="1434774912"/>
      </c:barChart>
      <c:catAx>
        <c:axId val="143477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34774912"/>
        <c:crosses val="autoZero"/>
        <c:auto val="1"/>
        <c:lblAlgn val="ctr"/>
        <c:lblOffset val="100"/>
        <c:noMultiLvlLbl val="0"/>
      </c:catAx>
      <c:valAx>
        <c:axId val="1434774912"/>
        <c:scaling>
          <c:orientation val="minMax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14347767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53937946445697"/>
          <c:y val="2.0191409535469523E-2"/>
          <c:w val="0.74881310929852685"/>
          <c:h val="0.9202461858670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98-764C-8206-F0A75B338F86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7D-E844-A95F-82692611AC9C}"/>
              </c:ext>
            </c:extLst>
          </c:dPt>
          <c:dPt>
            <c:idx val="2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F98-764C-8206-F0A75B338F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Leading</c:v>
                </c:pt>
                <c:pt idx="1">
                  <c:v>Advanced</c:v>
                </c:pt>
                <c:pt idx="2">
                  <c:v>Established</c:v>
                </c:pt>
                <c:pt idx="3">
                  <c:v>Developing</c:v>
                </c:pt>
                <c:pt idx="4">
                  <c:v>Exploratory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0.06</c:v>
                </c:pt>
                <c:pt idx="1">
                  <c:v>0.17</c:v>
                </c:pt>
                <c:pt idx="2">
                  <c:v>0.28999999999999998</c:v>
                </c:pt>
                <c:pt idx="3">
                  <c:v>0.22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98-764C-8206-F0A75B338F8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92026752"/>
        <c:axId val="1292038848"/>
      </c:barChart>
      <c:catAx>
        <c:axId val="12920267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2038848"/>
        <c:crosses val="autoZero"/>
        <c:auto val="1"/>
        <c:lblAlgn val="ctr"/>
        <c:lblOffset val="100"/>
        <c:noMultiLvlLbl val="0"/>
      </c:catAx>
      <c:valAx>
        <c:axId val="129203884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9202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04466509318348"/>
          <c:y val="5.0145490775766521E-2"/>
          <c:w val="0.72495533490681663"/>
          <c:h val="0.9498545092242333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Nov '25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Data analysis</c:v>
                </c:pt>
                <c:pt idx="1">
                  <c:v>Market research</c:v>
                </c:pt>
                <c:pt idx="2">
                  <c:v>Creative development</c:v>
                </c:pt>
                <c:pt idx="3">
                  <c:v>Campaign optimization</c:v>
                </c:pt>
                <c:pt idx="4">
                  <c:v>Copywriting</c:v>
                </c:pt>
                <c:pt idx="5">
                  <c:v>Creative personalization</c:v>
                </c:pt>
                <c:pt idx="6">
                  <c:v>Image generation</c:v>
                </c:pt>
                <c:pt idx="7">
                  <c:v>Campaign orchestration</c:v>
                </c:pt>
                <c:pt idx="8">
                  <c:v>Customer service</c:v>
                </c:pt>
                <c:pt idx="9">
                  <c:v>SEO</c:v>
                </c:pt>
                <c:pt idx="10">
                  <c:v>Classification taxonomies</c:v>
                </c:pt>
                <c:pt idx="11">
                  <c:v>Software coding</c:v>
                </c:pt>
                <c:pt idx="12">
                  <c:v>Website development</c:v>
                </c:pt>
                <c:pt idx="13">
                  <c:v>Other</c:v>
                </c:pt>
              </c:strCache>
            </c:strRef>
          </c:cat>
          <c:val>
            <c:numRef>
              <c:f>Sheet1!$B$2:$B$15</c:f>
              <c:numCache>
                <c:formatCode>0%</c:formatCode>
                <c:ptCount val="14"/>
                <c:pt idx="0">
                  <c:v>0.43</c:v>
                </c:pt>
                <c:pt idx="1">
                  <c:v>0.43</c:v>
                </c:pt>
                <c:pt idx="2">
                  <c:v>0.33</c:v>
                </c:pt>
                <c:pt idx="3">
                  <c:v>0.31</c:v>
                </c:pt>
                <c:pt idx="4">
                  <c:v>0.28999999999999998</c:v>
                </c:pt>
                <c:pt idx="5">
                  <c:v>0.23</c:v>
                </c:pt>
                <c:pt idx="6">
                  <c:v>0.23</c:v>
                </c:pt>
                <c:pt idx="7">
                  <c:v>0.19</c:v>
                </c:pt>
                <c:pt idx="8">
                  <c:v>0.13</c:v>
                </c:pt>
                <c:pt idx="9">
                  <c:v>0.1</c:v>
                </c:pt>
                <c:pt idx="10">
                  <c:v>0.09</c:v>
                </c:pt>
                <c:pt idx="11">
                  <c:v>0.08</c:v>
                </c:pt>
                <c:pt idx="12">
                  <c:v>0.06</c:v>
                </c:pt>
                <c:pt idx="1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F8-43D3-AFAE-6B1D8D4AE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4676016"/>
        <c:axId val="194667376"/>
      </c:barChart>
      <c:catAx>
        <c:axId val="1946760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4667376"/>
        <c:crosses val="autoZero"/>
        <c:auto val="1"/>
        <c:lblAlgn val="ctr"/>
        <c:lblOffset val="100"/>
        <c:noMultiLvlLbl val="0"/>
      </c:catAx>
      <c:valAx>
        <c:axId val="19466737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9467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1B1464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336201723028842"/>
          <c:y val="2.1887428817385167E-2"/>
          <c:w val="0.59663792099664759"/>
          <c:h val="0.939809570752190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Use behavioral data to recommend placement</c:v>
                </c:pt>
                <c:pt idx="1">
                  <c:v>Generate reporting visuals</c:v>
                </c:pt>
                <c:pt idx="2">
                  <c:v>Automate data collection/integration</c:v>
                </c:pt>
                <c:pt idx="3">
                  <c:v>Identify or segment audiences</c:v>
                </c:pt>
                <c:pt idx="4">
                  <c:v>Analyze audience behavior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0.75</c:v>
                </c:pt>
                <c:pt idx="1">
                  <c:v>0.79</c:v>
                </c:pt>
                <c:pt idx="2">
                  <c:v>0.8</c:v>
                </c:pt>
                <c:pt idx="3">
                  <c:v>0.82</c:v>
                </c:pt>
                <c:pt idx="4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5-1742-A198-8CB0D11751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16691264"/>
        <c:axId val="1477841280"/>
      </c:barChart>
      <c:catAx>
        <c:axId val="1716691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77841280"/>
        <c:crosses val="autoZero"/>
        <c:auto val="1"/>
        <c:lblAlgn val="ctr"/>
        <c:lblOffset val="100"/>
        <c:noMultiLvlLbl val="0"/>
      </c:catAx>
      <c:valAx>
        <c:axId val="1477841280"/>
        <c:scaling>
          <c:orientation val="minMax"/>
          <c:min val="0.2"/>
        </c:scaling>
        <c:delete val="1"/>
        <c:axPos val="b"/>
        <c:numFmt formatCode="0%" sourceLinked="1"/>
        <c:majorTickMark val="none"/>
        <c:minorTickMark val="none"/>
        <c:tickLblPos val="nextTo"/>
        <c:crossAx val="171669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4EBEA4"/>
            </a:solidFill>
            <a:ln>
              <a:solidFill>
                <a:srgbClr val="1B1464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rgbClr val="1B146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DB-684C-86A0-EC008421B2EA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rgbClr val="1B146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DB-684C-86A0-EC008421B2EA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rgbClr val="1B146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DB-684C-86A0-EC008421B2EA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rgbClr val="1B146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DB-684C-86A0-EC008421B2EA}"/>
              </c:ext>
            </c:extLst>
          </c:dPt>
          <c:dLbls>
            <c:dLbl>
              <c:idx val="0"/>
              <c:layout>
                <c:manualLayout>
                  <c:x val="0.22857833195623325"/>
                  <c:y val="-0.259725484662922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3E23FA71-1197-491C-93F8-AFA0EA9DE307}" type="CATEGORYNAME">
                      <a:rPr lang="en-US" b="1" u="sng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
</a:t>
                    </a:r>
                    <a:fld id="{A9948EF0-4818-4B04-A532-5DB9E7560E55}" type="VALUE">
                      <a:rPr lang="en-US" sz="1600" baseline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[VALUE]</a:t>
                    </a:fld>
                    <a:endParaRPr lang="en-US" baseline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45636219615004"/>
                      <c:h val="0.210762461082020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DB-684C-86A0-EC008421B2EA}"/>
                </c:ext>
              </c:extLst>
            </c:dLbl>
            <c:dLbl>
              <c:idx val="1"/>
              <c:layout>
                <c:manualLayout>
                  <c:x val="-0.18862320231950186"/>
                  <c:y val="0.157688404774670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C1A086C5-FF80-44DC-933F-6FB527FD7C36}" type="CATEGORYNAME">
                      <a:rPr lang="en-US" u="sng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
</a:t>
                    </a:r>
                    <a:fld id="{ACB331D6-C1AD-4979-B6D8-10C4312A3013}" type="VALUE">
                      <a:rPr lang="en-US" sz="1600" baseline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[VALUE]</a:t>
                    </a:fld>
                    <a:endParaRPr lang="en-US" baseline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27990365628412"/>
                      <c:h val="0.30293665543989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4DB-684C-86A0-EC008421B2EA}"/>
                </c:ext>
              </c:extLst>
            </c:dLbl>
            <c:dLbl>
              <c:idx val="2"/>
              <c:layout>
                <c:manualLayout>
                  <c:x val="-3.0538280518084639E-2"/>
                  <c:y val="-1.1343962525044445E-2"/>
                </c:manualLayout>
              </c:layout>
              <c:tx>
                <c:rich>
                  <a:bodyPr/>
                  <a:lstStyle/>
                  <a:p>
                    <a:fld id="{902451F7-1A3D-4D04-AC26-627E2FC944D1}" type="CATEGORYNAME">
                      <a:rPr lang="en-US" u="sng">
                        <a:latin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>
                        <a:latin typeface="Arial" panose="020B0604020202020204" pitchFamily="34" charset="0"/>
                      </a:rPr>
                      <a:t>
</a:t>
                    </a:r>
                    <a:fld id="{0E7A800C-9009-496F-8221-67ADAB1D4FF7}" type="VALUE">
                      <a:rPr lang="en-US" sz="1600" baseline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 baseline="0">
                      <a:latin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092375394425051"/>
                      <c:h val="0.113780050198312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4DB-684C-86A0-EC008421B2EA}"/>
                </c:ext>
              </c:extLst>
            </c:dLbl>
            <c:dLbl>
              <c:idx val="3"/>
              <c:layout>
                <c:manualLayout>
                  <c:x val="-4.0964895816814076E-2"/>
                  <c:y val="6.256929734432746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1B1464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DF8BE790-2D9C-434A-8049-8F69C3B000C5}" type="CATEGORYNAME">
                      <a:rPr lang="en-US" u="sng">
                        <a:latin typeface="Arial" panose="020B0604020202020204" pitchFamily="34" charset="0"/>
                      </a:rPr>
                      <a:pPr>
                        <a:defRPr b="1">
                          <a:solidFill>
                            <a:srgbClr val="1B1464"/>
                          </a:solidFill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baseline="0">
                        <a:latin typeface="Arial" panose="020B0604020202020204" pitchFamily="34" charset="0"/>
                      </a:rPr>
                      <a:t>
</a:t>
                    </a:r>
                    <a:fld id="{5AFE0B04-A848-45EF-B3A9-4A7630846F72}" type="VALUE">
                      <a:rPr lang="en-US" sz="1600" baseline="0">
                        <a:latin typeface="Arial" panose="020B0604020202020204" pitchFamily="34" charset="0"/>
                      </a:rPr>
                      <a:pPr>
                        <a:defRPr b="1">
                          <a:solidFill>
                            <a:srgbClr val="1B1464"/>
                          </a:solidFill>
                          <a:latin typeface="Helvetica" pitchFamily="2" charset="0"/>
                        </a:defRPr>
                      </a:pPr>
                      <a:t>[VALUE]</a:t>
                    </a:fld>
                    <a:endParaRPr lang="en-US" baseline="0">
                      <a:latin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B1464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782480824599804"/>
                      <c:h val="0.172368560750969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4DB-684C-86A0-EC008421B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B1464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Integrated</c:v>
                </c:pt>
                <c:pt idx="1">
                  <c:v>Limited Use</c:v>
                </c:pt>
                <c:pt idx="2">
                  <c:v>Testing</c:v>
                </c:pt>
                <c:pt idx="3">
                  <c:v>Exploratory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0.69</c:v>
                </c:pt>
                <c:pt idx="1">
                  <c:v>0.2</c:v>
                </c:pt>
                <c:pt idx="2">
                  <c:v>0.06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DB-684C-86A0-EC008421B2E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1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9D036-3A60-584A-96E9-54E5E83BAB7C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A742CF-2099-324C-A366-13B6F6DB32D4}">
      <dgm:prSet phldrT="[Text]" custT="1"/>
      <dgm:spPr>
        <a:solidFill>
          <a:srgbClr val="00BFF2"/>
        </a:solidFill>
        <a:ln w="19050">
          <a:solidFill>
            <a:srgbClr val="1B1464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Artificial Intelligence</a:t>
          </a:r>
        </a:p>
      </dgm:t>
    </dgm:pt>
    <dgm:pt modelId="{B037DD20-9061-D04B-9DD6-FCD80B4EEB0B}" type="parTrans" cxnId="{1AB71612-253E-3D40-AA6B-62B42ABE4324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B620AD-18CB-9241-A572-B1EEFD766E24}" type="sibTrans" cxnId="{1AB71612-253E-3D40-AA6B-62B42ABE4324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20E13E-D525-8945-B94E-6BB88C1ED68B}">
      <dgm:prSet phldrT="[Text]" custT="1"/>
      <dgm:spPr>
        <a:solidFill>
          <a:srgbClr val="4EBEA4"/>
        </a:solidFill>
        <a:ln w="19050">
          <a:solidFill>
            <a:srgbClr val="1B1464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Machine Learning</a:t>
          </a:r>
        </a:p>
      </dgm:t>
    </dgm:pt>
    <dgm:pt modelId="{377640C5-FA68-6B47-9037-1AB214C6BC5F}" type="parTrans" cxnId="{DC00C167-31B8-2546-85D3-2B90315CE97C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22147C-37EB-B848-83D6-F9F7EA542CB1}" type="sibTrans" cxnId="{DC00C167-31B8-2546-85D3-2B90315CE97C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BF085F-EC87-1E4B-80B4-761E9F97B149}">
      <dgm:prSet phldrT="[Text]" custT="1"/>
      <dgm:spPr>
        <a:solidFill>
          <a:srgbClr val="ED3C8D"/>
        </a:solidFill>
        <a:ln w="19050">
          <a:solidFill>
            <a:srgbClr val="1B1464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Deep Learning</a:t>
          </a:r>
        </a:p>
      </dgm:t>
    </dgm:pt>
    <dgm:pt modelId="{2C368183-E7CB-A240-A5FD-AAA5224A04E2}" type="parTrans" cxnId="{02B82830-7EE1-AC43-97F4-E21C29566446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F56708-9C6D-7C4A-8FE8-AF851ED85A1E}" type="sibTrans" cxnId="{02B82830-7EE1-AC43-97F4-E21C29566446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1662E-D444-2F44-BB65-BB6777D24731}" type="pres">
      <dgm:prSet presAssocID="{4C99D036-3A60-584A-96E9-54E5E83BAB7C}" presName="Name0" presStyleCnt="0">
        <dgm:presLayoutVars>
          <dgm:chMax val="7"/>
          <dgm:resizeHandles val="exact"/>
        </dgm:presLayoutVars>
      </dgm:prSet>
      <dgm:spPr/>
    </dgm:pt>
    <dgm:pt modelId="{279A10D2-B1B3-B64B-BC0D-161A886FE0AC}" type="pres">
      <dgm:prSet presAssocID="{4C99D036-3A60-584A-96E9-54E5E83BAB7C}" presName="comp1" presStyleCnt="0"/>
      <dgm:spPr/>
    </dgm:pt>
    <dgm:pt modelId="{B5B3F614-F9F1-284F-85D1-1E0BF65A4FEE}" type="pres">
      <dgm:prSet presAssocID="{4C99D036-3A60-584A-96E9-54E5E83BAB7C}" presName="circle1" presStyleLbl="node1" presStyleIdx="0" presStyleCnt="3"/>
      <dgm:spPr/>
    </dgm:pt>
    <dgm:pt modelId="{8A9BEFEC-20F1-5F46-B8EF-4601B9689B5C}" type="pres">
      <dgm:prSet presAssocID="{4C99D036-3A60-584A-96E9-54E5E83BAB7C}" presName="c1text" presStyleLbl="node1" presStyleIdx="0" presStyleCnt="3">
        <dgm:presLayoutVars>
          <dgm:bulletEnabled val="1"/>
        </dgm:presLayoutVars>
      </dgm:prSet>
      <dgm:spPr/>
    </dgm:pt>
    <dgm:pt modelId="{E8D88254-3B45-7F4C-8A7D-C8FEA4E984E8}" type="pres">
      <dgm:prSet presAssocID="{4C99D036-3A60-584A-96E9-54E5E83BAB7C}" presName="comp2" presStyleCnt="0"/>
      <dgm:spPr/>
    </dgm:pt>
    <dgm:pt modelId="{04DCF38B-E1C4-A546-BCFD-E71BD7E266C8}" type="pres">
      <dgm:prSet presAssocID="{4C99D036-3A60-584A-96E9-54E5E83BAB7C}" presName="circle2" presStyleLbl="node1" presStyleIdx="1" presStyleCnt="3"/>
      <dgm:spPr/>
    </dgm:pt>
    <dgm:pt modelId="{DC3CFD95-9E89-8941-B9E1-20CE844D85A1}" type="pres">
      <dgm:prSet presAssocID="{4C99D036-3A60-584A-96E9-54E5E83BAB7C}" presName="c2text" presStyleLbl="node1" presStyleIdx="1" presStyleCnt="3">
        <dgm:presLayoutVars>
          <dgm:bulletEnabled val="1"/>
        </dgm:presLayoutVars>
      </dgm:prSet>
      <dgm:spPr/>
    </dgm:pt>
    <dgm:pt modelId="{868DFA16-F954-D143-A0C5-A243B3018485}" type="pres">
      <dgm:prSet presAssocID="{4C99D036-3A60-584A-96E9-54E5E83BAB7C}" presName="comp3" presStyleCnt="0"/>
      <dgm:spPr/>
    </dgm:pt>
    <dgm:pt modelId="{2B42DE9E-5F03-6D47-B8AB-8D1D9563D996}" type="pres">
      <dgm:prSet presAssocID="{4C99D036-3A60-584A-96E9-54E5E83BAB7C}" presName="circle3" presStyleLbl="node1" presStyleIdx="2" presStyleCnt="3"/>
      <dgm:spPr/>
    </dgm:pt>
    <dgm:pt modelId="{7D8AF897-FD73-A143-A897-6E694D2378C6}" type="pres">
      <dgm:prSet presAssocID="{4C99D036-3A60-584A-96E9-54E5E83BAB7C}" presName="c3text" presStyleLbl="node1" presStyleIdx="2" presStyleCnt="3">
        <dgm:presLayoutVars>
          <dgm:bulletEnabled val="1"/>
        </dgm:presLayoutVars>
      </dgm:prSet>
      <dgm:spPr/>
    </dgm:pt>
  </dgm:ptLst>
  <dgm:cxnLst>
    <dgm:cxn modelId="{1AB71612-253E-3D40-AA6B-62B42ABE4324}" srcId="{4C99D036-3A60-584A-96E9-54E5E83BAB7C}" destId="{CBA742CF-2099-324C-A366-13B6F6DB32D4}" srcOrd="0" destOrd="0" parTransId="{B037DD20-9061-D04B-9DD6-FCD80B4EEB0B}" sibTransId="{0FB620AD-18CB-9241-A572-B1EEFD766E24}"/>
    <dgm:cxn modelId="{BCC58E1D-B3FB-E846-B4C5-ACFBAF3165D7}" type="presOf" srcId="{ABBF085F-EC87-1E4B-80B4-761E9F97B149}" destId="{7D8AF897-FD73-A143-A897-6E694D2378C6}" srcOrd="1" destOrd="0" presId="urn:microsoft.com/office/officeart/2005/8/layout/venn2"/>
    <dgm:cxn modelId="{13D36226-6FC7-3B49-82CD-6A95E8597DD1}" type="presOf" srcId="{4C99D036-3A60-584A-96E9-54E5E83BAB7C}" destId="{E7C1662E-D444-2F44-BB65-BB6777D24731}" srcOrd="0" destOrd="0" presId="urn:microsoft.com/office/officeart/2005/8/layout/venn2"/>
    <dgm:cxn modelId="{02B82830-7EE1-AC43-97F4-E21C29566446}" srcId="{4C99D036-3A60-584A-96E9-54E5E83BAB7C}" destId="{ABBF085F-EC87-1E4B-80B4-761E9F97B149}" srcOrd="2" destOrd="0" parTransId="{2C368183-E7CB-A240-A5FD-AAA5224A04E2}" sibTransId="{FBF56708-9C6D-7C4A-8FE8-AF851ED85A1E}"/>
    <dgm:cxn modelId="{2F71F938-460E-0C44-B32C-CB038C670D5A}" type="presOf" srcId="{F020E13E-D525-8945-B94E-6BB88C1ED68B}" destId="{04DCF38B-E1C4-A546-BCFD-E71BD7E266C8}" srcOrd="0" destOrd="0" presId="urn:microsoft.com/office/officeart/2005/8/layout/venn2"/>
    <dgm:cxn modelId="{DC00C167-31B8-2546-85D3-2B90315CE97C}" srcId="{4C99D036-3A60-584A-96E9-54E5E83BAB7C}" destId="{F020E13E-D525-8945-B94E-6BB88C1ED68B}" srcOrd="1" destOrd="0" parTransId="{377640C5-FA68-6B47-9037-1AB214C6BC5F}" sibTransId="{6B22147C-37EB-B848-83D6-F9F7EA542CB1}"/>
    <dgm:cxn modelId="{6F099749-760B-2744-9CFC-835B50AA98BC}" type="presOf" srcId="{ABBF085F-EC87-1E4B-80B4-761E9F97B149}" destId="{2B42DE9E-5F03-6D47-B8AB-8D1D9563D996}" srcOrd="0" destOrd="0" presId="urn:microsoft.com/office/officeart/2005/8/layout/venn2"/>
    <dgm:cxn modelId="{DEC67E8D-9E7E-F947-B420-00CBD649EAD8}" type="presOf" srcId="{CBA742CF-2099-324C-A366-13B6F6DB32D4}" destId="{B5B3F614-F9F1-284F-85D1-1E0BF65A4FEE}" srcOrd="0" destOrd="0" presId="urn:microsoft.com/office/officeart/2005/8/layout/venn2"/>
    <dgm:cxn modelId="{B7FD36BA-2892-B24E-81E2-542A9D00C46B}" type="presOf" srcId="{F020E13E-D525-8945-B94E-6BB88C1ED68B}" destId="{DC3CFD95-9E89-8941-B9E1-20CE844D85A1}" srcOrd="1" destOrd="0" presId="urn:microsoft.com/office/officeart/2005/8/layout/venn2"/>
    <dgm:cxn modelId="{42B23BD6-E1D7-9F4F-B530-CD16028B4128}" type="presOf" srcId="{CBA742CF-2099-324C-A366-13B6F6DB32D4}" destId="{8A9BEFEC-20F1-5F46-B8EF-4601B9689B5C}" srcOrd="1" destOrd="0" presId="urn:microsoft.com/office/officeart/2005/8/layout/venn2"/>
    <dgm:cxn modelId="{F9027B7B-2D10-FB42-8BB6-1AC4A41AB2A4}" type="presParOf" srcId="{E7C1662E-D444-2F44-BB65-BB6777D24731}" destId="{279A10D2-B1B3-B64B-BC0D-161A886FE0AC}" srcOrd="0" destOrd="0" presId="urn:microsoft.com/office/officeart/2005/8/layout/venn2"/>
    <dgm:cxn modelId="{CCA3B463-4CA8-2C46-84BD-A052A0C420AA}" type="presParOf" srcId="{279A10D2-B1B3-B64B-BC0D-161A886FE0AC}" destId="{B5B3F614-F9F1-284F-85D1-1E0BF65A4FEE}" srcOrd="0" destOrd="0" presId="urn:microsoft.com/office/officeart/2005/8/layout/venn2"/>
    <dgm:cxn modelId="{BCD940C2-D657-704D-A1C3-2FF2D52B110D}" type="presParOf" srcId="{279A10D2-B1B3-B64B-BC0D-161A886FE0AC}" destId="{8A9BEFEC-20F1-5F46-B8EF-4601B9689B5C}" srcOrd="1" destOrd="0" presId="urn:microsoft.com/office/officeart/2005/8/layout/venn2"/>
    <dgm:cxn modelId="{2D174102-8A22-4E42-B462-2A42FF9CC51F}" type="presParOf" srcId="{E7C1662E-D444-2F44-BB65-BB6777D24731}" destId="{E8D88254-3B45-7F4C-8A7D-C8FEA4E984E8}" srcOrd="1" destOrd="0" presId="urn:microsoft.com/office/officeart/2005/8/layout/venn2"/>
    <dgm:cxn modelId="{208C6764-A501-4B4A-8BBB-A2CB16026FA4}" type="presParOf" srcId="{E8D88254-3B45-7F4C-8A7D-C8FEA4E984E8}" destId="{04DCF38B-E1C4-A546-BCFD-E71BD7E266C8}" srcOrd="0" destOrd="0" presId="urn:microsoft.com/office/officeart/2005/8/layout/venn2"/>
    <dgm:cxn modelId="{B3A1D942-EDDC-A84D-B122-5CE11B2AB5A1}" type="presParOf" srcId="{E8D88254-3B45-7F4C-8A7D-C8FEA4E984E8}" destId="{DC3CFD95-9E89-8941-B9E1-20CE844D85A1}" srcOrd="1" destOrd="0" presId="urn:microsoft.com/office/officeart/2005/8/layout/venn2"/>
    <dgm:cxn modelId="{DC222705-8697-DD40-B0F4-719EC8ED9CBA}" type="presParOf" srcId="{E7C1662E-D444-2F44-BB65-BB6777D24731}" destId="{868DFA16-F954-D143-A0C5-A243B3018485}" srcOrd="2" destOrd="0" presId="urn:microsoft.com/office/officeart/2005/8/layout/venn2"/>
    <dgm:cxn modelId="{6EAE0BEC-0F75-3045-AACE-C7D2124B4623}" type="presParOf" srcId="{868DFA16-F954-D143-A0C5-A243B3018485}" destId="{2B42DE9E-5F03-6D47-B8AB-8D1D9563D996}" srcOrd="0" destOrd="0" presId="urn:microsoft.com/office/officeart/2005/8/layout/venn2"/>
    <dgm:cxn modelId="{5B22FA2E-EFB7-974B-8C1B-92E39657A1B1}" type="presParOf" srcId="{868DFA16-F954-D143-A0C5-A243B3018485}" destId="{7D8AF897-FD73-A143-A897-6E694D2378C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3F614-F9F1-284F-85D1-1E0BF65A4FEE}">
      <dsp:nvSpPr>
        <dsp:cNvPr id="0" name=""/>
        <dsp:cNvSpPr/>
      </dsp:nvSpPr>
      <dsp:spPr>
        <a:xfrm>
          <a:off x="970454" y="0"/>
          <a:ext cx="4406729" cy="4406729"/>
        </a:xfrm>
        <a:prstGeom prst="ellipse">
          <a:avLst/>
        </a:prstGeom>
        <a:solidFill>
          <a:srgbClr val="00BFF2"/>
        </a:solid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Artificial Intelligence</a:t>
          </a:r>
        </a:p>
      </dsp:txBody>
      <dsp:txXfrm>
        <a:off x="2403742" y="220336"/>
        <a:ext cx="1540151" cy="661009"/>
      </dsp:txXfrm>
    </dsp:sp>
    <dsp:sp modelId="{04DCF38B-E1C4-A546-BCFD-E71BD7E266C8}">
      <dsp:nvSpPr>
        <dsp:cNvPr id="0" name=""/>
        <dsp:cNvSpPr/>
      </dsp:nvSpPr>
      <dsp:spPr>
        <a:xfrm>
          <a:off x="1521295" y="1101682"/>
          <a:ext cx="3305046" cy="3305046"/>
        </a:xfrm>
        <a:prstGeom prst="ellipse">
          <a:avLst/>
        </a:prstGeom>
        <a:solidFill>
          <a:srgbClr val="4EBEA4"/>
        </a:solid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Machine Learning</a:t>
          </a:r>
        </a:p>
      </dsp:txBody>
      <dsp:txXfrm>
        <a:off x="2403742" y="1308247"/>
        <a:ext cx="1540151" cy="619696"/>
      </dsp:txXfrm>
    </dsp:sp>
    <dsp:sp modelId="{2B42DE9E-5F03-6D47-B8AB-8D1D9563D996}">
      <dsp:nvSpPr>
        <dsp:cNvPr id="0" name=""/>
        <dsp:cNvSpPr/>
      </dsp:nvSpPr>
      <dsp:spPr>
        <a:xfrm>
          <a:off x="2072136" y="2203364"/>
          <a:ext cx="2203364" cy="2203364"/>
        </a:xfrm>
        <a:prstGeom prst="ellipse">
          <a:avLst/>
        </a:prstGeom>
        <a:solidFill>
          <a:srgbClr val="ED3C8D"/>
        </a:solid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Deep Learning</a:t>
          </a:r>
        </a:p>
      </dsp:txBody>
      <dsp:txXfrm>
        <a:off x="2394811" y="2754205"/>
        <a:ext cx="1558013" cy="1101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91566-DFB2-A441-82FE-D8A47902FE2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58F6B-42C4-AE45-9591-82A222801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85">
              <a:defRPr/>
            </a:pPr>
            <a:fld id="{2F04EFE2-3D8F-4FA9-AF11-29E6306303C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285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239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E5D5-73BB-5103-B153-B16CD940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61593-A82D-F1EF-00D0-8AA1FEDCD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75F45-1CF2-E6D4-C9ED-FF1769928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C0037-6A15-0F41-4B00-97B8214D7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10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2E193-FD65-48FD-AD2E-3F8C3FEB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8BC25-AB2F-1319-39DE-87D431F6F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B9A83-4A3C-8241-6CE1-D5D9CA4EA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F6637-B811-D781-0B23-E6B2D0B7E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71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4B3FA-8533-2D52-D6EC-04679DFA4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0D4BF-AFF2-823E-CDB6-B6209427B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40649-9CF1-14E6-EA1B-FF31A01EC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32112-7772-F8D9-E596-E0E41626F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40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12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350B-EE37-604A-CCC3-C29F1D202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197F20-CB70-7C6A-B472-1ED6C42A0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7881D-2D7A-CFC0-F27C-973D73474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3F986-D9DD-1CF3-53BA-115211330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4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79D05-BBD9-2EEB-FCEC-758F2EB19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87B6C-FF57-97F9-428B-00A9D07D7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D0494-9F23-DDA6-32C4-3949B880E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590F2-D36F-7869-AD79-6F3E2C203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13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20911-F508-99D1-B62E-32CDDC4C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3B521-0F28-5026-3B8E-43A193598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6A6ED-88FA-065E-11E4-38ADA2ABC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23AD3-4761-2AE4-5847-2D5804F19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601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10866-8317-12EC-02D5-E59B332A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AA70B-CDC8-87C8-E139-FFE882258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7A3C0-27FB-D1B2-4EFD-EEB317D64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70710-18EA-E06C-5846-119ECCA95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678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7F676-148F-80AA-A5FC-D061AC66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6FC03-01A5-85B2-7C8C-65D34EC05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435FC-AD44-527D-B501-1818F8394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FF2E6-D5C9-1EC5-E703-357DC79F6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78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15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4CEB3-0A61-A7E1-807C-28C19919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091DA5-D6AB-2F57-B3C3-73E8A3E57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E2AB3-6D3B-08F1-0D71-31A29479E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endParaRPr lang="en-US" sz="1100"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DCD4B-A038-36E0-57B6-E4EDFC35A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88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0A2EE-6E10-E982-B07E-538C306C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D22CA6-429F-CCAE-5CF3-A44D4C517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D42F1-D4FA-179F-5C88-BD10D0C06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31246-044F-12CB-3E9B-10E71BCFF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10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58F6B-42C4-AE45-9591-82A2228019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91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209CD-4496-4567-19C1-21812997D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B718E5-EBFC-93C4-8006-8A449C1A0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52739-DB28-8E3C-C3BB-50ADD9768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15F3-5331-1ED2-6276-E6BC14AD2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37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CBCCC-42DA-31E3-1B3C-533E123C3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1413A8-162D-F357-8D90-90697CD57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73039-3A3F-E007-4A85-4A843E1E2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endParaRPr lang="en-US" sz="1100"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EABDF-B858-2DDC-F19A-1149D87E2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3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B48B1-A830-E3E3-BD02-AFC17665A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9FB66-2584-6558-0489-2B2D8FA3C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E3171-F6A5-711E-5285-913C6CA21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8BF53-395B-DCB8-99F9-73C9726BA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82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D836C-E7E7-B1DE-0898-0B7B30877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B149B-E916-BFCE-E4D4-99E8C5C86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41048-EFE6-EF80-D1E6-EA63E3C2C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987E3-C8E4-7346-563D-1A0225F35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2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74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39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3693E-69C0-299B-35AB-79641D8D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EDE54-B3BD-FEF3-E39D-55C4BB995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E7275-7257-AB79-3F71-1D8122ACD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04F2A-BD8E-8F40-973A-4D8BA3088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7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E6410-2452-89EF-C76A-EDC0511D7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39A84-754D-4AF0-2DAC-D48970C1B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2FEF6-2F89-C9C6-C80C-F704219C4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D087B-DE1F-7DA2-C033-88DD11ED1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33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456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34715-A065-297F-D43E-0F2B7C71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6F0D26-2BBB-4100-E3D8-354FF9017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483504-78A5-5842-685E-657D3FB0E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9FD4B-A3CC-11C4-D33D-23BA48CA2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85251-31D9-0298-618D-DBF46659E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5D5D9-D3BA-F803-E68D-067BEA76B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55FDE-810A-EF85-A3B3-5AA70276F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endParaRPr lang="en-US" sz="1100"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254CF-0D3A-E80B-115B-FCF21F466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21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5293-DF0D-6529-0D4B-35EEED851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EAE76-0B14-A0BF-790D-4E6B89E2C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EA97B-F280-6B51-E99D-BC6D57A7D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FA1E4-B0B1-3116-8FB0-4BE0C01A2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26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AF9A6-5246-DC78-DD73-1E766D41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920AF-0808-498C-39B1-8B6468335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89005-A4D8-6FBF-A4D6-003CDC481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941AE-43A0-7642-BE00-634F216E2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2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4551A-5242-C1E4-6A25-8A43C40AF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B9178-976E-4BBC-01A3-1931CC86F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7DEA1-A34D-BE11-BEB2-3B21D44D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E482A-859B-8825-F4AC-FBBE0BD3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D939-F7AA-DAB3-11D0-9463994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4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0B8A-EE8E-5E14-BFC5-F46C63ED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8ACD4-4642-BF12-1422-4ACD76817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E2A03-7F89-93B3-289C-F73570B4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25959-13D7-824C-F9BA-7CC7F89A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1D876-8110-6A48-E5E4-8282A9BB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0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51D56-C535-6B16-AC8A-E9D0448DE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F72AD1-C7D2-A6D4-A8CE-9DD46A341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ED4BB-1555-6686-2F1B-02E579B3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30E81-BA93-B40C-F3D8-F5F8F2B8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F98C7-1DD7-465A-C3E9-0B4B8DAB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92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66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5849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97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11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7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A66C-DDE8-3A26-AB6A-DC836592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B851A-4002-210C-27C5-4520D0FD1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01522-9A01-8E11-4074-82B036E2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83959-798C-0B7A-076E-52487B4C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BA011-5A47-5230-09B8-4BA5BDEF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92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59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23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24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58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9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6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53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50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B42A-1860-CB13-DD11-ADBCCE4B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E3448-5E3F-FFFE-4E6E-F53C57F4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58174-979E-2D7C-E19F-3231A7BF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505B5-7A22-9A59-F567-EBB54F92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13F90-F46E-02B0-C8E6-2400B7BC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42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08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0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34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8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44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3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FB5A4-FD5D-CCE6-1081-545B519F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8CFB-913A-230C-5BBD-B3B242320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00BFF-EB68-F9D6-25A4-9A67CFE54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1A442-D22F-BD53-0787-2AD892CA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376DA-DB39-3798-23C9-BB093137E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89DDA-9718-9FD5-91EB-529BA1A8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5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AE0EC-FF07-A313-39D6-1D623B6B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C5933-12F9-C599-0A75-CE0A56976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DD41A-672F-1402-E787-DCB63847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02185-DDC7-297F-2207-06D3C8AA9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A5F8F-3FD7-1AEB-2E62-A5D482379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9DF15-1F96-E59D-A59B-D77ED6E2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415F8-A2C8-B89E-8AE4-D185E915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F5FD5-0401-F225-D3F7-814BE4B0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979D-20A4-8111-B97D-4268F115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321D1-46BF-8521-CDF6-33D933AA4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3CAD8-0AA9-C3B9-F186-151B257C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8324D-EDAB-EF43-804A-BEABF785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DFE13-3615-FE13-1549-D748F290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DE52C-6FB5-E166-E486-893B55460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149F7-434D-C0B4-C006-C8FE2410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5B-1509-5CF3-646F-8D94EC88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DB5F-9548-8062-CB26-BEEE2DB98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E7266-E881-2C63-7B23-09FAB2BF5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0D22F-40FA-D5DB-F773-53B97799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F36E8-35C9-39C1-251A-D4D8F584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6CD68-755E-0380-A3F5-19AF928A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3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B50D-E007-F0A7-6612-1D8987AE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6F6A4-AAD6-1C31-C783-26CF23DD9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D8935-399F-C0D1-EFD4-777411CAF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1EBE5-637A-5C6E-056D-0CB0E8FC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CCC87-71E1-5B07-6EB6-2B7543A8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95D08-D2CF-BEDD-FFE6-D2884D7E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5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FC9DB-456C-5A4F-3D35-558F7043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E5F62-FDB9-FAD0-25D8-2E8C3C7C2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ADA17-D650-77B6-451E-E5E1C7E35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A22E0F-B49A-E643-8E53-F8597E19935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FD3C7-3B69-26D6-35E2-4D1D07AD5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A0EF2-C506-FF87-241A-A7269553B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BFABB9-E4B4-7A48-A2BE-1D9AC7561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4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A766-55E6-489B-9F87-9CA196D9A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9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exchanger.com/platforms/adalytics-claps-back-at-google-with-evidence-of-behaviorally-targeted-ads-served-to-kids-content-on-youtube/?utm_source=briefing&amp;utm_medium=email&amp;utm_campaign=brands_am&amp;utm_content=082323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60.png"/><Relationship Id="rId5" Type="http://schemas.openxmlformats.org/officeDocument/2006/relationships/image" Target="../media/image35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64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sv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43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3" Type="http://schemas.openxmlformats.org/officeDocument/2006/relationships/image" Target="../media/image8.pn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svg"/><Relationship Id="rId9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8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brand-safety" TargetMode="External"/><Relationship Id="rId13" Type="http://schemas.openxmlformats.org/officeDocument/2006/relationships/image" Target="../media/image108.png"/><Relationship Id="rId18" Type="http://schemas.openxmlformats.org/officeDocument/2006/relationships/hyperlink" Target="https://thevab.com/insight/data-privacy-series?utm_source=ai-fluency&amp;utm_medium=vab-insights&amp;utm_campaign=" TargetMode="External"/><Relationship Id="rId3" Type="http://schemas.openxmlformats.org/officeDocument/2006/relationships/hyperlink" Target="https://thevab.com/insight/hidden-costs" TargetMode="External"/><Relationship Id="rId21" Type="http://schemas.openxmlformats.org/officeDocument/2006/relationships/image" Target="../media/image112.png"/><Relationship Id="rId7" Type="http://schemas.openxmlformats.org/officeDocument/2006/relationships/hyperlink" Target="https://thevab.com/insight/untangling-data" TargetMode="External"/><Relationship Id="rId12" Type="http://schemas.openxmlformats.org/officeDocument/2006/relationships/hyperlink" Target="https://thevab.com/insight/what-is-next-gen-tv?utm_source=ai-fluency&amp;utm_medium=vab-insights&amp;utm_campaign=" TargetMode="External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thevab.com/insight/what-programmatic-tv?utm_source=ai-fluency&amp;utm_medium=vab-insights&amp;utm_campaign=" TargetMode="External"/><Relationship Id="rId20" Type="http://schemas.openxmlformats.org/officeDocument/2006/relationships/hyperlink" Target="https://thevab.com/insight/what-works-harder-for-marketers-on-ctv-premium-video-or-youtube?utm_source=ai-fluency&amp;utm_medium=vab-insights&amp;utm_campaign=" TargetMode="Externa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thevab.com/insight/exposed" TargetMode="External"/><Relationship Id="rId11" Type="http://schemas.openxmlformats.org/officeDocument/2006/relationships/hyperlink" Target="https://thevab.com/team-board" TargetMode="External"/><Relationship Id="rId5" Type="http://schemas.openxmlformats.org/officeDocument/2006/relationships/hyperlink" Target="https://thevab.com/insight/digital-video-supply-chain" TargetMode="External"/><Relationship Id="rId15" Type="http://schemas.openxmlformats.org/officeDocument/2006/relationships/image" Target="../media/image109.png"/><Relationship Id="rId23" Type="http://schemas.openxmlformats.org/officeDocument/2006/relationships/image" Target="../media/image113.png"/><Relationship Id="rId10" Type="http://schemas.openxmlformats.org/officeDocument/2006/relationships/hyperlink" Target="https://thevab.com/advertising-glossaries-essentials" TargetMode="External"/><Relationship Id="rId19" Type="http://schemas.openxmlformats.org/officeDocument/2006/relationships/image" Target="../media/image111.png"/><Relationship Id="rId4" Type="http://schemas.openxmlformats.org/officeDocument/2006/relationships/hyperlink" Target="https://thevab.com/insight/wtdw-identity" TargetMode="External"/><Relationship Id="rId9" Type="http://schemas.openxmlformats.org/officeDocument/2006/relationships/image" Target="../media/image8.png"/><Relationship Id="rId14" Type="http://schemas.openxmlformats.org/officeDocument/2006/relationships/hyperlink" Target="https://thevab.com/insight/what-addressable-tv?utm_source=ai-fluency&amp;utm_medium=vab-insights&amp;utm_campaign=" TargetMode="External"/><Relationship Id="rId22" Type="http://schemas.openxmlformats.org/officeDocument/2006/relationships/hyperlink" Target="https://thevab.com/insight/what-is-connected-tv?utm_source=ai-fluency&amp;utm_medium=vab-insights&amp;utm_campaign=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hyperlink" Target="https://www.adweek.com/convergent-tv/pubmatic-launches-ai-sports-ad-marketplace-for-live-streamin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9.pn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21496FD2-DA86-382F-D051-F482BD4F7603}"/>
              </a:ext>
            </a:extLst>
          </p:cNvPr>
          <p:cNvSpPr txBox="1">
            <a:spLocks/>
          </p:cNvSpPr>
          <p:nvPr/>
        </p:nvSpPr>
        <p:spPr>
          <a:xfrm>
            <a:off x="202507" y="3433243"/>
            <a:ext cx="5168767" cy="1715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Bef>
                <a:spcPts val="0"/>
              </a:spcBef>
              <a:defRPr/>
            </a:pPr>
            <a:r>
              <a:rPr lang="en-US" sz="32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Is…AI Fluency?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 foundational guide to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key terms and concepts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8B999-25B1-8F09-8E5E-48782D08CEBF}"/>
              </a:ext>
            </a:extLst>
          </p:cNvPr>
          <p:cNvSpPr/>
          <p:nvPr/>
        </p:nvSpPr>
        <p:spPr>
          <a:xfrm>
            <a:off x="448273" y="5800725"/>
            <a:ext cx="2162175" cy="65341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3FDAB-4B60-A210-8D3A-245C948A0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32" y="5696102"/>
            <a:ext cx="1996059" cy="8570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4" y="0"/>
            <a:ext cx="3507520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4B182D6-72B0-03F3-95EC-05374B1249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508" y="1946876"/>
            <a:ext cx="3415006" cy="1034099"/>
          </a:xfrm>
          <a:prstGeom prst="roundRect">
            <a:avLst>
              <a:gd name="adj" fmla="val 10772"/>
            </a:avLst>
          </a:prstGeom>
          <a:solidFill>
            <a:schemeClr val="bg1"/>
          </a:solidFill>
          <a:ln w="28575">
            <a:solidFill>
              <a:srgbClr val="4EBEA4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C2105C-E6C7-4EF2-CD14-1980273106B3}"/>
              </a:ext>
            </a:extLst>
          </p:cNvPr>
          <p:cNvSpPr/>
          <p:nvPr/>
        </p:nvSpPr>
        <p:spPr>
          <a:xfrm>
            <a:off x="54215" y="33845"/>
            <a:ext cx="1791723" cy="588896"/>
          </a:xfrm>
          <a:prstGeom prst="roundRect">
            <a:avLst>
              <a:gd name="adj" fmla="val 5262"/>
            </a:avLst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C11E70-E099-1D7F-8AF5-500C872BC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4" y="119005"/>
            <a:ext cx="1711325" cy="443977"/>
          </a:xfrm>
          <a:prstGeom prst="rect">
            <a:avLst/>
          </a:prstGeom>
          <a:ln w="28575">
            <a:noFill/>
          </a:ln>
        </p:spPr>
      </p:pic>
      <p:pic>
        <p:nvPicPr>
          <p:cNvPr id="26" name="Picture 25" descr="A low polygonal head with lines and dots&#10;&#10;AI-generated content may be incorrect.">
            <a:extLst>
              <a:ext uri="{FF2B5EF4-FFF2-40B4-BE49-F238E27FC236}">
                <a16:creationId xmlns:a16="http://schemas.microsoft.com/office/drawing/2014/main" id="{BFC9A5A6-995A-88DF-1891-23B60AB979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923"/>
          <a:stretch>
            <a:fillRect/>
          </a:stretch>
        </p:blipFill>
        <p:spPr>
          <a:xfrm>
            <a:off x="6095999" y="0"/>
            <a:ext cx="6116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8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F3DFB-79B4-9E2E-C1D4-AFE792429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3F247B-8218-EF5C-6212-135E372BD432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D2C17-3E5F-586E-FB09-F9B7681EB10D}"/>
              </a:ext>
            </a:extLst>
          </p:cNvPr>
          <p:cNvSpPr/>
          <p:nvPr/>
        </p:nvSpPr>
        <p:spPr>
          <a:xfrm>
            <a:off x="180409" y="330744"/>
            <a:ext cx="11846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AI training and improvement relies on high fidelity data from a variety of compliant 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F2A4AA-AE32-D569-E036-F21C7E00C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66610BE-B701-391E-A1FA-8E80854545B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6D5985-0D0F-4B8A-4A74-51B3603ADD9E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D9F5CD-078B-F3FC-AA53-CE0B6597DD95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929309-B5D2-F916-2D82-9726E0C130C2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2E63D-A0C1-8A94-4D87-15F8B041F748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4F86E5-4788-57A1-C46D-59DF552D739D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17760C0A-5DFC-42EF-129D-25627E57F903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00C4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340B6-C3DF-36A3-EAD3-A9CA0B5432D5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05742A-E83A-6334-20EC-7C5AC466627B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93D4A-7798-EA7E-42E6-ADD322AE5568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CA691A-9524-A712-DBC5-858E1B02ADEA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E6E0CF-5C01-04D6-D40B-A11FD39FDCEF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F2A71-812E-515A-B4A8-B9B99FEE2870}"/>
              </a:ext>
            </a:extLst>
          </p:cNvPr>
          <p:cNvSpPr txBox="1"/>
          <p:nvPr/>
        </p:nvSpPr>
        <p:spPr>
          <a:xfrm>
            <a:off x="4968706" y="3620359"/>
            <a:ext cx="2243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D0D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best practices for managing data responsibly?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BC6ACDC5-4823-E320-42C0-484A83D1581D}"/>
              </a:ext>
            </a:extLst>
          </p:cNvPr>
          <p:cNvSpPr txBox="1"/>
          <p:nvPr/>
        </p:nvSpPr>
        <p:spPr>
          <a:xfrm>
            <a:off x="2813208" y="3620359"/>
            <a:ext cx="1800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common data sources fueling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:a16="http://schemas.microsoft.com/office/drawing/2014/main" id="{D48D23F5-BA08-A0B9-690B-B79E1EDE21E6}"/>
              </a:ext>
            </a:extLst>
          </p:cNvPr>
          <p:cNvSpPr txBox="1"/>
          <p:nvPr/>
        </p:nvSpPr>
        <p:spPr>
          <a:xfrm>
            <a:off x="299248" y="3616616"/>
            <a:ext cx="2080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Artificial Intelligence (AI)?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AB574-F931-9714-1FF6-CFB3E01491C6}"/>
              </a:ext>
            </a:extLst>
          </p:cNvPr>
          <p:cNvSpPr txBox="1"/>
          <p:nvPr/>
        </p:nvSpPr>
        <p:spPr>
          <a:xfrm>
            <a:off x="7383437" y="3620359"/>
            <a:ext cx="2201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some common AI powered capabilities?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B2EFB1-9E93-47C7-4900-2861ABB0A6B7}"/>
              </a:ext>
            </a:extLst>
          </p:cNvPr>
          <p:cNvSpPr txBox="1"/>
          <p:nvPr/>
        </p:nvSpPr>
        <p:spPr>
          <a:xfrm>
            <a:off x="9756993" y="3595607"/>
            <a:ext cx="20327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are marketers utilizing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3F6BF-0BCE-E5FA-2423-F299410CC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A0FEA9-75A8-ADAD-3825-39CF243CB92F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0F2AF-04D1-257E-A007-C0C662C722A3}"/>
              </a:ext>
            </a:extLst>
          </p:cNvPr>
          <p:cNvSpPr/>
          <p:nvPr/>
        </p:nvSpPr>
        <p:spPr>
          <a:xfrm>
            <a:off x="4032738" y="3037768"/>
            <a:ext cx="8086755" cy="3405045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661894-FFA8-CFC9-11A7-9DDE259D7614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1A924-EBC4-CC0E-DA7A-166872853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341E06-C92C-189F-E024-E39ECE94645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042E7-DEA7-F0C2-6AB5-62AD288DAD05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07E19-8CC6-5F46-1AB4-0692EF8D8334}"/>
              </a:ext>
            </a:extLst>
          </p:cNvPr>
          <p:cNvSpPr txBox="1"/>
          <p:nvPr/>
        </p:nvSpPr>
        <p:spPr>
          <a:xfrm>
            <a:off x="72507" y="4579658"/>
            <a:ext cx="3806353" cy="83099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that a company collects from its audience or customers directly through its owned channels.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6692D7-6ADD-2DF0-19F7-03082CD4A8DA}"/>
              </a:ext>
            </a:extLst>
          </p:cNvPr>
          <p:cNvSpPr txBox="1"/>
          <p:nvPr/>
        </p:nvSpPr>
        <p:spPr>
          <a:xfrm>
            <a:off x="-36254" y="4056261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First-Party Data?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EDD81B-6A7A-E395-FB6E-8484349EAC6D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AI utilize First-Party Data?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Uncover patterns in customer behavior enabling smarter predictions and more precise targeting.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D86E62-95DE-6B7B-9224-C03DE885D5EF}"/>
              </a:ext>
            </a:extLst>
          </p:cNvPr>
          <p:cNvSpPr txBox="1"/>
          <p:nvPr/>
        </p:nvSpPr>
        <p:spPr>
          <a:xfrm>
            <a:off x="4767164" y="3052647"/>
            <a:ext cx="662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Types of Data</a:t>
            </a: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69675C-DDDB-8147-68FE-48E68A9D6B71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First-Party </a:t>
            </a:r>
            <a:r>
              <a:rPr lang="en-US" sz="2800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offers consistent accuracy and relevance with many considering it the gold standard in a privacy-focused world</a:t>
            </a:r>
            <a:endParaRPr lang="en-US" sz="26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7A68BB-D97D-E845-69DE-A0C88B2F8617}"/>
              </a:ext>
            </a:extLst>
          </p:cNvPr>
          <p:cNvCxnSpPr>
            <a:cxnSpLocks/>
          </p:cNvCxnSpPr>
          <p:nvPr/>
        </p:nvCxnSpPr>
        <p:spPr>
          <a:xfrm>
            <a:off x="6688868" y="3728006"/>
            <a:ext cx="0" cy="2574320"/>
          </a:xfrm>
          <a:prstGeom prst="line">
            <a:avLst/>
          </a:prstGeom>
          <a:ln w="254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2FDBFF-5F02-D8E0-2260-AFDAD9FD3BC0}"/>
              </a:ext>
            </a:extLst>
          </p:cNvPr>
          <p:cNvCxnSpPr>
            <a:cxnSpLocks/>
          </p:cNvCxnSpPr>
          <p:nvPr/>
        </p:nvCxnSpPr>
        <p:spPr>
          <a:xfrm>
            <a:off x="9500062" y="3761455"/>
            <a:ext cx="0" cy="2574320"/>
          </a:xfrm>
          <a:prstGeom prst="line">
            <a:avLst/>
          </a:prstGeom>
          <a:ln w="254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9F763E-D85B-8149-DC83-C28C29139FE3}"/>
              </a:ext>
            </a:extLst>
          </p:cNvPr>
          <p:cNvSpPr txBox="1"/>
          <p:nvPr/>
        </p:nvSpPr>
        <p:spPr>
          <a:xfrm>
            <a:off x="4088038" y="4614337"/>
            <a:ext cx="2462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First-Party</a:t>
            </a:r>
          </a:p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collected from your audience, customers or consumers</a:t>
            </a:r>
            <a:b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(Ex: Customer emails, phone numbers, purchase history)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4135DF-9A4C-18A4-3F18-BD4E9CC2042B}"/>
              </a:ext>
            </a:extLst>
          </p:cNvPr>
          <p:cNvSpPr txBox="1"/>
          <p:nvPr/>
        </p:nvSpPr>
        <p:spPr>
          <a:xfrm>
            <a:off x="6826902" y="4614337"/>
            <a:ext cx="2651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Second-Party</a:t>
            </a:r>
          </a:p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First-party data from another company or entity that has been shared with you</a:t>
            </a:r>
          </a:p>
          <a:p>
            <a:pPr algn="ctr"/>
            <a:endParaRPr lang="en-US" sz="12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(Ex: Website activity, customer feedback, social media profiles)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0308B4-7E49-DDF6-6E7F-2F973DDD17B6}"/>
              </a:ext>
            </a:extLst>
          </p:cNvPr>
          <p:cNvSpPr txBox="1"/>
          <p:nvPr/>
        </p:nvSpPr>
        <p:spPr>
          <a:xfrm>
            <a:off x="9638596" y="4614471"/>
            <a:ext cx="229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Third-Party</a:t>
            </a:r>
          </a:p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collected by a business or company that you have no direct relationship with.</a:t>
            </a:r>
            <a:b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(Ex: Income, age, interests, psychographics, location)</a:t>
            </a:r>
          </a:p>
        </p:txBody>
      </p:sp>
      <p:pic>
        <p:nvPicPr>
          <p:cNvPr id="21" name="Picture 20" descr="A blue and pink computer server&#10;&#10;Description automatically generated">
            <a:extLst>
              <a:ext uri="{FF2B5EF4-FFF2-40B4-BE49-F238E27FC236}">
                <a16:creationId xmlns:a16="http://schemas.microsoft.com/office/drawing/2014/main" id="{9FC39FD5-2D29-ADA3-CD77-4D84240E00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53" y="2162229"/>
            <a:ext cx="1632754" cy="1632754"/>
          </a:xfrm>
          <a:prstGeom prst="rect">
            <a:avLst/>
          </a:prstGeom>
        </p:spPr>
      </p:pic>
      <p:pic>
        <p:nvPicPr>
          <p:cNvPr id="24" name="Picture 23" descr="A blue and pink computer server&#10;&#10;Description automatically generated">
            <a:extLst>
              <a:ext uri="{FF2B5EF4-FFF2-40B4-BE49-F238E27FC236}">
                <a16:creationId xmlns:a16="http://schemas.microsoft.com/office/drawing/2014/main" id="{ED9A674B-68B5-0489-4CA6-4A12022EAA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164" y="3601704"/>
            <a:ext cx="909114" cy="909114"/>
          </a:xfrm>
          <a:prstGeom prst="rect">
            <a:avLst/>
          </a:prstGeom>
        </p:spPr>
      </p:pic>
      <p:pic>
        <p:nvPicPr>
          <p:cNvPr id="26" name="Picture 25" descr="A hands shaking with arrows&#10;&#10;AI-generated content may be incorrect.">
            <a:extLst>
              <a:ext uri="{FF2B5EF4-FFF2-40B4-BE49-F238E27FC236}">
                <a16:creationId xmlns:a16="http://schemas.microsoft.com/office/drawing/2014/main" id="{7654039B-3B42-7936-CD70-E893D59F4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998" y="3473922"/>
            <a:ext cx="1034357" cy="1034357"/>
          </a:xfrm>
          <a:prstGeom prst="rect">
            <a:avLst/>
          </a:prstGeom>
        </p:spPr>
      </p:pic>
      <p:pic>
        <p:nvPicPr>
          <p:cNvPr id="30" name="Picture 29" descr="A computer screen with a shopping cart and cubes&#10;&#10;AI-generated content may be incorrect.">
            <a:extLst>
              <a:ext uri="{FF2B5EF4-FFF2-40B4-BE49-F238E27FC236}">
                <a16:creationId xmlns:a16="http://schemas.microsoft.com/office/drawing/2014/main" id="{1F49B1DB-8424-2C9A-5A36-B24D23C1B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531" y="3417295"/>
            <a:ext cx="1090984" cy="10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3775E-AE03-F9AB-E574-729B23D1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6D42D-87EA-F397-8171-3EC59F8DCE15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FC81F-439E-00FA-0124-4E6227C39253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5506E-01FD-BD0A-2B63-1C8497276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624745-CD05-CAD4-F06F-0101A384F48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80047-E4F0-88F1-FF16-B854F1A61E83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09C5-D054-A56D-8046-75A92D517326}"/>
              </a:ext>
            </a:extLst>
          </p:cNvPr>
          <p:cNvSpPr txBox="1"/>
          <p:nvPr/>
        </p:nvSpPr>
        <p:spPr>
          <a:xfrm>
            <a:off x="72507" y="4579658"/>
            <a:ext cx="3806353" cy="83099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Artificially generated and modeled data that mimics real world behaviors without using actual personal data.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DA8BE3-47D7-59B7-8229-93901E58C019}"/>
              </a:ext>
            </a:extLst>
          </p:cNvPr>
          <p:cNvSpPr txBox="1"/>
          <p:nvPr/>
        </p:nvSpPr>
        <p:spPr>
          <a:xfrm>
            <a:off x="-36254" y="4056261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Synthetic Data?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D1A6F-5FB2-8F0C-5953-7C0A07EF176E}"/>
              </a:ext>
            </a:extLst>
          </p:cNvPr>
          <p:cNvSpPr txBox="1"/>
          <p:nvPr/>
        </p:nvSpPr>
        <p:spPr>
          <a:xfrm>
            <a:off x="3971875" y="5459022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companies that offer Synthetic Data solutions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2FB897-66B0-821C-1E95-1EB17F42D1B5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AI utilize Synthetic Data?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Safely model audiences, test strategies and train AI systems when real world data is limited or restricted.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8F581CA-D7CC-D33E-E95C-588660ACD157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Synthetic Data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allows companies to share data and test its applications without compromising personal information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87CC8-D9E7-1BD6-2EE9-FE1804AD608A}"/>
              </a:ext>
            </a:extLst>
          </p:cNvPr>
          <p:cNvSpPr/>
          <p:nvPr/>
        </p:nvSpPr>
        <p:spPr>
          <a:xfrm>
            <a:off x="4157330" y="3075093"/>
            <a:ext cx="7878725" cy="208099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1FB16-62F4-EF0D-9206-98988220EA97}"/>
              </a:ext>
            </a:extLst>
          </p:cNvPr>
          <p:cNvSpPr txBox="1"/>
          <p:nvPr/>
        </p:nvSpPr>
        <p:spPr>
          <a:xfrm>
            <a:off x="4584552" y="3163326"/>
            <a:ext cx="71514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 example of Synthetic Data?</a:t>
            </a:r>
            <a:b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sng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VID (Virtual People Identifiers) Models</a:t>
            </a:r>
          </a:p>
          <a:p>
            <a:endParaRPr lang="en-US" sz="800" b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VIDs are synthetic individuals that can be grouped together to mimic the general population through the assignment of probabilistic demographics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way to label impression data consistently across all data providers enabling de-duplicated cross platform reach and frequency</a:t>
            </a:r>
          </a:p>
          <a:p>
            <a:pPr marL="742950" lvl="1" indent="-285750">
              <a:buBlip>
                <a:blip r:embed="rId4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to complement and enhance calibration panels</a:t>
            </a:r>
          </a:p>
          <a:p>
            <a:pPr lvl="1"/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Blip>
                <a:blip r:embed="rId4"/>
              </a:buBlip>
            </a:pPr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int and Affinity Solutions Announce Strategic Partnership">
            <a:extLst>
              <a:ext uri="{FF2B5EF4-FFF2-40B4-BE49-F238E27FC236}">
                <a16:creationId xmlns:a16="http://schemas.microsoft.com/office/drawing/2014/main" id="{2A9F1640-C2EE-6634-516A-57727236A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1" y="5987434"/>
            <a:ext cx="2587158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C4B0C3-0CF5-44E3-7832-341F791713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564" y="5875263"/>
            <a:ext cx="1748428" cy="517325"/>
          </a:xfrm>
          <a:prstGeom prst="rect">
            <a:avLst/>
          </a:prstGeom>
        </p:spPr>
      </p:pic>
      <p:pic>
        <p:nvPicPr>
          <p:cNvPr id="4" name="Picture 3" descr="A group of people connected with circles&#10;&#10;Description automatically generated">
            <a:extLst>
              <a:ext uri="{FF2B5EF4-FFF2-40B4-BE49-F238E27FC236}">
                <a16:creationId xmlns:a16="http://schemas.microsoft.com/office/drawing/2014/main" id="{4BA0A8B7-7CE4-8936-033A-E42450C72E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99" y="2350891"/>
            <a:ext cx="1597471" cy="1597471"/>
          </a:xfrm>
          <a:prstGeom prst="rect">
            <a:avLst/>
          </a:prstGeom>
        </p:spPr>
      </p:pic>
      <p:pic>
        <p:nvPicPr>
          <p:cNvPr id="1026" name="Picture 2" descr="Healthcare Marketing for the Human Experience - IQVIA Digital">
            <a:extLst>
              <a:ext uri="{FF2B5EF4-FFF2-40B4-BE49-F238E27FC236}">
                <a16:creationId xmlns:a16="http://schemas.microsoft.com/office/drawing/2014/main" id="{86215258-7EF0-D9A2-3387-A0DCAEBE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87" y="5596973"/>
            <a:ext cx="1924184" cy="10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9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A7427-7507-E881-BFC5-FB89703B2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14CAFB-646A-A879-E783-51C4FE864B8D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FA28C-80E7-DD6C-5A45-56D6401A1DF2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E47D1-FB62-4EE0-F8AF-FAE727BAF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8334B1-90D8-83DC-D509-C0B861254FE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0037C8-B164-C16F-5212-E6D76EFE3A56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2159E-BB26-3E9B-7DF6-63716B0896EE}"/>
              </a:ext>
            </a:extLst>
          </p:cNvPr>
          <p:cNvSpPr txBox="1"/>
          <p:nvPr/>
        </p:nvSpPr>
        <p:spPr>
          <a:xfrm>
            <a:off x="72507" y="4579658"/>
            <a:ext cx="3806353" cy="83099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programs that scan web pages across the internet including text, images and metadata.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6470B-AFBE-0C61-76ED-2A35E560BAC2}"/>
              </a:ext>
            </a:extLst>
          </p:cNvPr>
          <p:cNvSpPr txBox="1"/>
          <p:nvPr/>
        </p:nvSpPr>
        <p:spPr>
          <a:xfrm>
            <a:off x="-36254" y="4056261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Web Crawlers?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088D2A-87A2-072C-A018-0AD8E401ABAF}"/>
              </a:ext>
            </a:extLst>
          </p:cNvPr>
          <p:cNvSpPr txBox="1"/>
          <p:nvPr/>
        </p:nvSpPr>
        <p:spPr>
          <a:xfrm>
            <a:off x="3971875" y="5425157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companies that utilize Web Crawlers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59ABB6-1A0D-3FDB-70E0-AD9069DBE760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AI utilize Web Crawlers?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Search, ingest, and help structure vast amounts of data to train AI models to improve accuracy and knowledge.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FB42A2-0DD7-65F7-6EF7-EBE6B4CDFAD4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 Crawlers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used by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search engines to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scour the internet which provides information for AI to train models and recognize patterns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3CF58-48C0-1624-1E50-1E9ED32F434A}"/>
              </a:ext>
            </a:extLst>
          </p:cNvPr>
          <p:cNvSpPr/>
          <p:nvPr/>
        </p:nvSpPr>
        <p:spPr>
          <a:xfrm>
            <a:off x="4157330" y="3139671"/>
            <a:ext cx="7878725" cy="2200232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FC050-796E-036C-C824-A1315A7AE0D5}"/>
              </a:ext>
            </a:extLst>
          </p:cNvPr>
          <p:cNvSpPr txBox="1"/>
          <p:nvPr/>
        </p:nvSpPr>
        <p:spPr>
          <a:xfrm>
            <a:off x="4427856" y="3231242"/>
            <a:ext cx="741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Web Crawlers</a:t>
            </a: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8BE6E1-6DE1-9A1B-4F6F-9FC443335649}"/>
              </a:ext>
            </a:extLst>
          </p:cNvPr>
          <p:cNvSpPr txBox="1"/>
          <p:nvPr/>
        </p:nvSpPr>
        <p:spPr>
          <a:xfrm>
            <a:off x="4923760" y="3784750"/>
            <a:ext cx="1794321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</a:t>
            </a:r>
          </a:p>
          <a:p>
            <a:pPr algn="ctr"/>
            <a:r>
              <a:rPr lang="en-US" sz="105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crawl the entire web and *index broad content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5F1C8E-E3B4-0A45-21FE-599053638563}"/>
              </a:ext>
            </a:extLst>
          </p:cNvPr>
          <p:cNvSpPr txBox="1"/>
          <p:nvPr/>
        </p:nvSpPr>
        <p:spPr>
          <a:xfrm>
            <a:off x="7557973" y="3784750"/>
            <a:ext cx="1679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Focused/Vertical</a:t>
            </a:r>
          </a:p>
          <a:p>
            <a:pPr algn="ctr"/>
            <a:r>
              <a:rPr lang="en-US" sz="105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Focuses on specific niches and verticals.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109C9E-CCE3-7B48-D5F3-8E9CEA043EB0}"/>
              </a:ext>
            </a:extLst>
          </p:cNvPr>
          <p:cNvCxnSpPr>
            <a:cxnSpLocks/>
          </p:cNvCxnSpPr>
          <p:nvPr/>
        </p:nvCxnSpPr>
        <p:spPr>
          <a:xfrm>
            <a:off x="6688868" y="3728006"/>
            <a:ext cx="0" cy="1428084"/>
          </a:xfrm>
          <a:prstGeom prst="line">
            <a:avLst/>
          </a:prstGeom>
          <a:ln w="254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7326655-1653-0F37-86DF-DBDA1B388B1F}"/>
              </a:ext>
            </a:extLst>
          </p:cNvPr>
          <p:cNvSpPr txBox="1"/>
          <p:nvPr/>
        </p:nvSpPr>
        <p:spPr>
          <a:xfrm>
            <a:off x="10414588" y="3766433"/>
            <a:ext cx="1621467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</a:t>
            </a:r>
          </a:p>
          <a:p>
            <a:pPr algn="ctr"/>
            <a:r>
              <a:rPr lang="en-US" sz="105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Revisits known pages to update only new/changed content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E74231-9A59-D410-EBB0-18E3DF57188E}"/>
              </a:ext>
            </a:extLst>
          </p:cNvPr>
          <p:cNvCxnSpPr>
            <a:cxnSpLocks/>
          </p:cNvCxnSpPr>
          <p:nvPr/>
        </p:nvCxnSpPr>
        <p:spPr>
          <a:xfrm>
            <a:off x="9325053" y="3728006"/>
            <a:ext cx="0" cy="1428084"/>
          </a:xfrm>
          <a:prstGeom prst="line">
            <a:avLst/>
          </a:prstGeom>
          <a:ln w="254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book with a globe on it&#10;&#10;AI-generated content may be incorrect.">
            <a:extLst>
              <a:ext uri="{FF2B5EF4-FFF2-40B4-BE49-F238E27FC236}">
                <a16:creationId xmlns:a16="http://schemas.microsoft.com/office/drawing/2014/main" id="{1B1B032A-FFF5-5082-D672-F46D060A4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872" y="3687740"/>
            <a:ext cx="851513" cy="851513"/>
          </a:xfrm>
          <a:prstGeom prst="rect">
            <a:avLst/>
          </a:prstGeom>
        </p:spPr>
      </p:pic>
      <p:pic>
        <p:nvPicPr>
          <p:cNvPr id="25" name="Picture 24" descr="A pink and white target with a yellow arrow&#10;&#10;AI-generated content may be incorrect.">
            <a:extLst>
              <a:ext uri="{FF2B5EF4-FFF2-40B4-BE49-F238E27FC236}">
                <a16:creationId xmlns:a16="http://schemas.microsoft.com/office/drawing/2014/main" id="{2DBAAEB8-9EB8-6D57-1184-0F49A547B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062" y="3684665"/>
            <a:ext cx="847929" cy="847929"/>
          </a:xfrm>
          <a:prstGeom prst="rect">
            <a:avLst/>
          </a:prstGeom>
        </p:spPr>
      </p:pic>
      <p:pic>
        <p:nvPicPr>
          <p:cNvPr id="27" name="Picture 26" descr="A computer with a refresh symbol&#10;&#10;AI-generated content may be incorrect.">
            <a:extLst>
              <a:ext uri="{FF2B5EF4-FFF2-40B4-BE49-F238E27FC236}">
                <a16:creationId xmlns:a16="http://schemas.microsoft.com/office/drawing/2014/main" id="{E5CE6A60-5DC9-FD8E-8AB6-0AADEDCCC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920" y="3628973"/>
            <a:ext cx="1036668" cy="1036668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8FC41A6-AA2E-1D65-ED5C-D2CC6E34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42" y="5861040"/>
            <a:ext cx="1355348" cy="4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30C170-3DDC-39E9-9B0D-5B6D480F6F76}"/>
              </a:ext>
            </a:extLst>
          </p:cNvPr>
          <p:cNvSpPr txBox="1"/>
          <p:nvPr/>
        </p:nvSpPr>
        <p:spPr>
          <a:xfrm>
            <a:off x="4663224" y="6239349"/>
            <a:ext cx="1563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Googlebot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42690B-4A52-C841-C9EE-560CDBE4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380" y="5868504"/>
            <a:ext cx="1374272" cy="3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C59F97-765A-C378-FE8E-078439024225}"/>
              </a:ext>
            </a:extLst>
          </p:cNvPr>
          <p:cNvSpPr txBox="1"/>
          <p:nvPr/>
        </p:nvSpPr>
        <p:spPr>
          <a:xfrm>
            <a:off x="7155521" y="6236982"/>
            <a:ext cx="1758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Indeed Scrapper</a:t>
            </a:r>
          </a:p>
        </p:txBody>
      </p:sp>
      <p:pic>
        <p:nvPicPr>
          <p:cNvPr id="1028" name="Picture 4" descr="Logos Download | Microsoft Bing">
            <a:extLst>
              <a:ext uri="{FF2B5EF4-FFF2-40B4-BE49-F238E27FC236}">
                <a16:creationId xmlns:a16="http://schemas.microsoft.com/office/drawing/2014/main" id="{3E9A3A91-E025-6B51-3E39-1B9CC90A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76" y="5784861"/>
            <a:ext cx="1240993" cy="4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D04AF87-9D3B-E2E0-06B1-A1FA19C054C9}"/>
              </a:ext>
            </a:extLst>
          </p:cNvPr>
          <p:cNvSpPr txBox="1"/>
          <p:nvPr/>
        </p:nvSpPr>
        <p:spPr>
          <a:xfrm>
            <a:off x="9773933" y="6242868"/>
            <a:ext cx="1758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Bingbot</a:t>
            </a:r>
          </a:p>
        </p:txBody>
      </p:sp>
      <p:pic>
        <p:nvPicPr>
          <p:cNvPr id="33" name="Picture 32" descr="A spider on a globe&#10;&#10;AI-generated content may be incorrect.">
            <a:extLst>
              <a:ext uri="{FF2B5EF4-FFF2-40B4-BE49-F238E27FC236}">
                <a16:creationId xmlns:a16="http://schemas.microsoft.com/office/drawing/2014/main" id="{1D8958B1-F3B9-E0F2-EDF0-5D45101653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751" y="2060981"/>
            <a:ext cx="1813234" cy="1813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D62E32-8D3C-2F83-5722-B33729837BCE}"/>
              </a:ext>
            </a:extLst>
          </p:cNvPr>
          <p:cNvSpPr txBox="1"/>
          <p:nvPr/>
        </p:nvSpPr>
        <p:spPr>
          <a:xfrm>
            <a:off x="503714" y="6244247"/>
            <a:ext cx="33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*Note: Indexing refers to web crawlers storing and organizing content so it can be searched for and retrieved efficiently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6C1CE-8861-1E1B-B083-2BA92E4978B2}"/>
              </a:ext>
            </a:extLst>
          </p:cNvPr>
          <p:cNvSpPr txBox="1"/>
          <p:nvPr/>
        </p:nvSpPr>
        <p:spPr>
          <a:xfrm>
            <a:off x="4230314" y="4669003"/>
            <a:ext cx="235214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(Ex: Googlebot crawls the internet to index pages for Google Search)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7D8F2E-5EC5-6D14-198D-0357ED32DB2C}"/>
              </a:ext>
            </a:extLst>
          </p:cNvPr>
          <p:cNvSpPr txBox="1"/>
          <p:nvPr/>
        </p:nvSpPr>
        <p:spPr>
          <a:xfrm>
            <a:off x="6803221" y="4687317"/>
            <a:ext cx="24394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5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Indeed’s job crawler targets job listings across niche job boards)</a:t>
            </a:r>
            <a:endParaRPr lang="en-US" sz="10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5BD69C-DFA8-B313-810D-E57D8035B3A3}"/>
              </a:ext>
            </a:extLst>
          </p:cNvPr>
          <p:cNvSpPr txBox="1"/>
          <p:nvPr/>
        </p:nvSpPr>
        <p:spPr>
          <a:xfrm>
            <a:off x="9339917" y="4729261"/>
            <a:ext cx="262132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(Ex: </a:t>
            </a:r>
            <a:r>
              <a:rPr lang="en-US" sz="1050" i="1" err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Bingbot</a:t>
            </a:r>
            <a:r>
              <a:rPr lang="en-US" sz="105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“re-crawls” sites to keep its search index up to date)</a:t>
            </a:r>
          </a:p>
        </p:txBody>
      </p:sp>
    </p:spTree>
    <p:extLst>
      <p:ext uri="{BB962C8B-B14F-4D97-AF65-F5344CB8AC3E}">
        <p14:creationId xmlns:p14="http://schemas.microsoft.com/office/powerpoint/2010/main" val="265820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AA7C0-2EDC-4F40-1EB0-929A6D6BD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0BD952-9DE6-9A76-8EAD-5ADD0CF73590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97791B-C38F-F85D-E030-8C451DE27A1D}"/>
              </a:ext>
            </a:extLst>
          </p:cNvPr>
          <p:cNvSpPr/>
          <p:nvPr/>
        </p:nvSpPr>
        <p:spPr>
          <a:xfrm>
            <a:off x="180409" y="330744"/>
            <a:ext cx="11846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data management practices rely on a foundation of trust supported by strong data governance frameworks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4CA3C-BB1A-6F61-2CD9-3788382F2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0D4F76-F500-F3AD-4F22-3258BE85EAA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E12BC-DACA-CF8E-8575-578EDAFAB8F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F39CDC-9673-CD52-88CB-83805EB71FEB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DB618C-FFE6-BB62-0BBD-CB025380CB7B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3DACAA-A4F7-4958-105F-43C071EAE6C0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968B6-C8CA-7716-FA3B-2AB8DD7F43D5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7D52F442-0DB0-4D82-D7CA-3ACA38BFC5C2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D106E6-75A2-CAEC-C5A9-63578AACBEAD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0166EC-3EAD-6D79-D8C9-C0EEB8789C96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00C4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31C3EE-CB0A-2C97-D9CE-B21D6EA74414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F87822-0093-4A7F-D215-2A59555B146A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7F1984-CBCE-98B1-2512-BDD110620A58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E1F3F-106A-EE26-6B31-38B38A962760}"/>
              </a:ext>
            </a:extLst>
          </p:cNvPr>
          <p:cNvSpPr txBox="1"/>
          <p:nvPr/>
        </p:nvSpPr>
        <p:spPr>
          <a:xfrm>
            <a:off x="4968706" y="3620359"/>
            <a:ext cx="2243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best practices for managing data responsibly?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23AFF496-8145-32F5-1B3F-78A51B2B672D}"/>
              </a:ext>
            </a:extLst>
          </p:cNvPr>
          <p:cNvSpPr txBox="1"/>
          <p:nvPr/>
        </p:nvSpPr>
        <p:spPr>
          <a:xfrm>
            <a:off x="2813208" y="3620359"/>
            <a:ext cx="1800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common data sources fueling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:a16="http://schemas.microsoft.com/office/drawing/2014/main" id="{C74B9D13-5FE7-DF23-94C9-386020403E12}"/>
              </a:ext>
            </a:extLst>
          </p:cNvPr>
          <p:cNvSpPr txBox="1"/>
          <p:nvPr/>
        </p:nvSpPr>
        <p:spPr>
          <a:xfrm>
            <a:off x="299248" y="3616616"/>
            <a:ext cx="2080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Artificial Intelligence (AI)?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B7B26C-E3FA-4E66-C729-25BF5C673618}"/>
              </a:ext>
            </a:extLst>
          </p:cNvPr>
          <p:cNvSpPr txBox="1"/>
          <p:nvPr/>
        </p:nvSpPr>
        <p:spPr>
          <a:xfrm>
            <a:off x="7383437" y="3620359"/>
            <a:ext cx="2201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some common AI powered capabilities?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11F90A-0321-B1E6-1C72-73A81A13B8F3}"/>
              </a:ext>
            </a:extLst>
          </p:cNvPr>
          <p:cNvSpPr txBox="1"/>
          <p:nvPr/>
        </p:nvSpPr>
        <p:spPr>
          <a:xfrm>
            <a:off x="9756993" y="3595607"/>
            <a:ext cx="20327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are marketers utilizing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82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9ECE9-2496-91BF-CEA3-B0BA55A7A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3DE228-9355-9EA8-2315-53A040030F6C}"/>
              </a:ext>
            </a:extLst>
          </p:cNvPr>
          <p:cNvSpPr>
            <a:spLocks/>
          </p:cNvSpPr>
          <p:nvPr/>
        </p:nvSpPr>
        <p:spPr>
          <a:xfrm>
            <a:off x="1" y="1714076"/>
            <a:ext cx="12199619" cy="517015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2414EA-D02E-13F9-28FF-09A8E7DB082F}"/>
              </a:ext>
            </a:extLst>
          </p:cNvPr>
          <p:cNvSpPr/>
          <p:nvPr/>
        </p:nvSpPr>
        <p:spPr>
          <a:xfrm>
            <a:off x="5201588" y="1714076"/>
            <a:ext cx="6997020" cy="5155074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9D9C3CF-FD72-0898-7B18-208B413AC335}"/>
              </a:ext>
            </a:extLst>
          </p:cNvPr>
          <p:cNvSpPr/>
          <p:nvPr/>
        </p:nvSpPr>
        <p:spPr>
          <a:xfrm>
            <a:off x="5943999" y="2590001"/>
            <a:ext cx="5443900" cy="36721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688FE-46CF-C13A-898C-79C9F56E4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082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A56264-6128-FA42-1C14-FF1080A4FACA}"/>
              </a:ext>
            </a:extLst>
          </p:cNvPr>
          <p:cNvSpPr txBox="1">
            <a:spLocks/>
          </p:cNvSpPr>
          <p:nvPr/>
        </p:nvSpPr>
        <p:spPr>
          <a:xfrm>
            <a:off x="51133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E5943A-4346-9B19-FF4E-E7EC6AAAF02E}"/>
              </a:ext>
            </a:extLst>
          </p:cNvPr>
          <p:cNvSpPr/>
          <p:nvPr/>
        </p:nvSpPr>
        <p:spPr>
          <a:xfrm>
            <a:off x="49082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241FB-86A3-FDEC-9F82-8808B53F2836}"/>
              </a:ext>
            </a:extLst>
          </p:cNvPr>
          <p:cNvSpPr txBox="1"/>
          <p:nvPr/>
        </p:nvSpPr>
        <p:spPr>
          <a:xfrm>
            <a:off x="280878" y="3724665"/>
            <a:ext cx="48581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u="sng">
              <a:solidFill>
                <a:srgbClr val="00C4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u="sng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Governance</a:t>
            </a:r>
          </a:p>
          <a:p>
            <a:pPr algn="ctr"/>
            <a:endParaRPr lang="en-US" sz="1000" b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data management frameworks that set standards for transparency, security and accessibility for an organization’s data</a:t>
            </a:r>
          </a:p>
        </p:txBody>
      </p:sp>
      <p:pic>
        <p:nvPicPr>
          <p:cNvPr id="2" name="Picture 1" descr="A blue and pink computer server&#10;&#10;Description automatically generated">
            <a:extLst>
              <a:ext uri="{FF2B5EF4-FFF2-40B4-BE49-F238E27FC236}">
                <a16:creationId xmlns:a16="http://schemas.microsoft.com/office/drawing/2014/main" id="{90D0DF1B-E2AB-9D57-2A0F-5E9897F715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050" y="3233949"/>
            <a:ext cx="782391" cy="782391"/>
          </a:xfrm>
          <a:prstGeom prst="rect">
            <a:avLst/>
          </a:prstGeom>
        </p:spPr>
      </p:pic>
      <p:pic>
        <p:nvPicPr>
          <p:cNvPr id="7" name="Picture 6" descr="A group of people connected with circles&#10;&#10;Description automatically generated">
            <a:extLst>
              <a:ext uri="{FF2B5EF4-FFF2-40B4-BE49-F238E27FC236}">
                <a16:creationId xmlns:a16="http://schemas.microsoft.com/office/drawing/2014/main" id="{872C619A-A559-FF8F-2E2B-744DF22E98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601" y="4357855"/>
            <a:ext cx="782391" cy="782391"/>
          </a:xfrm>
          <a:prstGeom prst="rect">
            <a:avLst/>
          </a:prstGeom>
        </p:spPr>
      </p:pic>
      <p:pic>
        <p:nvPicPr>
          <p:cNvPr id="9" name="Picture 8" descr="A spider on a globe&#10;&#10;AI-generated content may be incorrect.">
            <a:extLst>
              <a:ext uri="{FF2B5EF4-FFF2-40B4-BE49-F238E27FC236}">
                <a16:creationId xmlns:a16="http://schemas.microsoft.com/office/drawing/2014/main" id="{CF0CD17B-19EC-3F09-C581-4404CE4F4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601" y="5457214"/>
            <a:ext cx="754839" cy="754839"/>
          </a:xfrm>
          <a:prstGeom prst="rect">
            <a:avLst/>
          </a:prstGeom>
        </p:spPr>
      </p:pic>
      <p:pic>
        <p:nvPicPr>
          <p:cNvPr id="16" name="Picture 15" descr="A blue and pink brain&#10;&#10;AI-generated content may be incorrect.">
            <a:extLst>
              <a:ext uri="{FF2B5EF4-FFF2-40B4-BE49-F238E27FC236}">
                <a16:creationId xmlns:a16="http://schemas.microsoft.com/office/drawing/2014/main" id="{477F9EC0-8571-F295-4D6C-99A2CDFFC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963" y="4227795"/>
            <a:ext cx="958982" cy="95898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26C817-126A-F548-52F2-D3EFE22012DD}"/>
              </a:ext>
            </a:extLst>
          </p:cNvPr>
          <p:cNvCxnSpPr/>
          <p:nvPr/>
        </p:nvCxnSpPr>
        <p:spPr>
          <a:xfrm>
            <a:off x="7760280" y="3938972"/>
            <a:ext cx="374754" cy="312224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CBDE19-769A-26A9-F91E-92DC1177B2DB}"/>
              </a:ext>
            </a:extLst>
          </p:cNvPr>
          <p:cNvCxnSpPr>
            <a:cxnSpLocks/>
          </p:cNvCxnSpPr>
          <p:nvPr/>
        </p:nvCxnSpPr>
        <p:spPr>
          <a:xfrm rot="-2340000">
            <a:off x="7731386" y="4486279"/>
            <a:ext cx="374754" cy="312224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CF278A-84E9-9003-BA1E-4582C77F8D4E}"/>
              </a:ext>
            </a:extLst>
          </p:cNvPr>
          <p:cNvCxnSpPr>
            <a:cxnSpLocks/>
          </p:cNvCxnSpPr>
          <p:nvPr/>
        </p:nvCxnSpPr>
        <p:spPr>
          <a:xfrm rot="-4680000">
            <a:off x="7755998" y="5055270"/>
            <a:ext cx="374754" cy="312224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738C80-DB1F-C92B-3A13-29AD745D06C0}"/>
              </a:ext>
            </a:extLst>
          </p:cNvPr>
          <p:cNvCxnSpPr/>
          <p:nvPr/>
        </p:nvCxnSpPr>
        <p:spPr>
          <a:xfrm>
            <a:off x="9280447" y="5055270"/>
            <a:ext cx="374754" cy="312224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E376CC-E3A3-C2F2-3729-2F47B4EBC559}"/>
              </a:ext>
            </a:extLst>
          </p:cNvPr>
          <p:cNvCxnSpPr>
            <a:cxnSpLocks/>
          </p:cNvCxnSpPr>
          <p:nvPr/>
        </p:nvCxnSpPr>
        <p:spPr>
          <a:xfrm rot="-4680000">
            <a:off x="9290735" y="3998601"/>
            <a:ext cx="374754" cy="312224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3337B19-03C4-CF0A-60A9-D54086567AB6}"/>
              </a:ext>
            </a:extLst>
          </p:cNvPr>
          <p:cNvSpPr txBox="1"/>
          <p:nvPr/>
        </p:nvSpPr>
        <p:spPr>
          <a:xfrm>
            <a:off x="6246777" y="2629761"/>
            <a:ext cx="149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Inputs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E11FA1-2C41-B585-5476-83FACA02FE91}"/>
              </a:ext>
            </a:extLst>
          </p:cNvPr>
          <p:cNvSpPr txBox="1"/>
          <p:nvPr/>
        </p:nvSpPr>
        <p:spPr>
          <a:xfrm>
            <a:off x="5718895" y="1839962"/>
            <a:ext cx="5894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governance establishes policies for security and privacy throughout the entire data lifecycle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3C88E1-B6D1-8CFC-BB85-BBA2D92E97A3}"/>
              </a:ext>
            </a:extLst>
          </p:cNvPr>
          <p:cNvSpPr txBox="1"/>
          <p:nvPr/>
        </p:nvSpPr>
        <p:spPr>
          <a:xfrm>
            <a:off x="8176726" y="3871319"/>
            <a:ext cx="149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Models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2C0C18-59BC-1F51-E494-1ADD8CE9EAAC}"/>
              </a:ext>
            </a:extLst>
          </p:cNvPr>
          <p:cNvSpPr txBox="1"/>
          <p:nvPr/>
        </p:nvSpPr>
        <p:spPr>
          <a:xfrm>
            <a:off x="9467824" y="2629761"/>
            <a:ext cx="174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Outputs</a:t>
            </a:r>
          </a:p>
        </p:txBody>
      </p:sp>
      <p:pic>
        <p:nvPicPr>
          <p:cNvPr id="37" name="Picture 36" descr="A magnifying glass and a white board with graph&#10;&#10;AI-generated content may be incorrect.">
            <a:extLst>
              <a:ext uri="{FF2B5EF4-FFF2-40B4-BE49-F238E27FC236}">
                <a16:creationId xmlns:a16="http://schemas.microsoft.com/office/drawing/2014/main" id="{0BE2CDB6-2E36-D217-88DA-3C4926F62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298" y="3288206"/>
            <a:ext cx="1032200" cy="1032200"/>
          </a:xfrm>
          <a:prstGeom prst="rect">
            <a:avLst/>
          </a:prstGeom>
        </p:spPr>
      </p:pic>
      <p:pic>
        <p:nvPicPr>
          <p:cNvPr id="39" name="Picture 38" descr="A group of images with a black background&#10;&#10;AI-generated content may be incorrect.">
            <a:extLst>
              <a:ext uri="{FF2B5EF4-FFF2-40B4-BE49-F238E27FC236}">
                <a16:creationId xmlns:a16="http://schemas.microsoft.com/office/drawing/2014/main" id="{E6209718-564C-D4E2-4B2E-7F013C7B7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5299" y="4967520"/>
            <a:ext cx="1032200" cy="1032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B8FD60-5C9C-E7F0-02BF-015B2FDFC025}"/>
              </a:ext>
            </a:extLst>
          </p:cNvPr>
          <p:cNvSpPr/>
          <p:nvPr/>
        </p:nvSpPr>
        <p:spPr>
          <a:xfrm>
            <a:off x="238539" y="435951"/>
            <a:ext cx="112589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Your AI is only as good as your data, and your data is only as good as your data management strategy</a:t>
            </a:r>
          </a:p>
        </p:txBody>
      </p:sp>
      <p:pic>
        <p:nvPicPr>
          <p:cNvPr id="8" name="Picture 7" descr="A pink server with a padlock&#10;&#10;AI-generated content may be incorrect.">
            <a:extLst>
              <a:ext uri="{FF2B5EF4-FFF2-40B4-BE49-F238E27FC236}">
                <a16:creationId xmlns:a16="http://schemas.microsoft.com/office/drawing/2014/main" id="{0876276B-6928-0663-DE0D-16EFD2C235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5068" y="1900418"/>
            <a:ext cx="2391195" cy="23911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8C0AF8-16FA-CCAA-FE78-6F49AF316218}"/>
              </a:ext>
            </a:extLst>
          </p:cNvPr>
          <p:cNvSpPr txBox="1"/>
          <p:nvPr/>
        </p:nvSpPr>
        <p:spPr>
          <a:xfrm>
            <a:off x="5983722" y="2961492"/>
            <a:ext cx="195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First-Party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FB128-A33B-BEB8-2F3A-95255B070DDF}"/>
              </a:ext>
            </a:extLst>
          </p:cNvPr>
          <p:cNvSpPr txBox="1"/>
          <p:nvPr/>
        </p:nvSpPr>
        <p:spPr>
          <a:xfrm>
            <a:off x="5983722" y="4043243"/>
            <a:ext cx="195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0D6ECE-3F09-025C-68A4-38B886EB3618}"/>
              </a:ext>
            </a:extLst>
          </p:cNvPr>
          <p:cNvSpPr txBox="1"/>
          <p:nvPr/>
        </p:nvSpPr>
        <p:spPr>
          <a:xfrm>
            <a:off x="5983722" y="5186777"/>
            <a:ext cx="195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Crawlers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76F3E1-C2C2-6FDD-A2CA-F72E416817D1}"/>
              </a:ext>
            </a:extLst>
          </p:cNvPr>
          <p:cNvSpPr txBox="1"/>
          <p:nvPr/>
        </p:nvSpPr>
        <p:spPr>
          <a:xfrm>
            <a:off x="9348266" y="2961492"/>
            <a:ext cx="195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4C813E-30D2-8B4C-CF53-A4C8E40FF99D}"/>
              </a:ext>
            </a:extLst>
          </p:cNvPr>
          <p:cNvSpPr txBox="1"/>
          <p:nvPr/>
        </p:nvSpPr>
        <p:spPr>
          <a:xfrm>
            <a:off x="9427834" y="4721658"/>
            <a:ext cx="195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Images, Video, Text</a:t>
            </a:r>
          </a:p>
        </p:txBody>
      </p:sp>
    </p:spTree>
    <p:extLst>
      <p:ext uri="{BB962C8B-B14F-4D97-AF65-F5344CB8AC3E}">
        <p14:creationId xmlns:p14="http://schemas.microsoft.com/office/powerpoint/2010/main" val="311382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23521F-669D-4631-A3C5-6E3FEC62A4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43" y="1685013"/>
            <a:ext cx="1220344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6D1C6-6133-52E4-1766-462D02171C32}"/>
              </a:ext>
            </a:extLst>
          </p:cNvPr>
          <p:cNvSpPr/>
          <p:nvPr/>
        </p:nvSpPr>
        <p:spPr>
          <a:xfrm>
            <a:off x="1017916" y="3736498"/>
            <a:ext cx="2683104" cy="2404607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hlinkClick r:id="rId3"/>
            <a:extLst>
              <a:ext uri="{FF2B5EF4-FFF2-40B4-BE49-F238E27FC236}">
                <a16:creationId xmlns:a16="http://schemas.microsoft.com/office/drawing/2014/main" id="{93E3351C-037A-C56D-026B-596C92179B34}"/>
              </a:ext>
            </a:extLst>
          </p:cNvPr>
          <p:cNvSpPr/>
          <p:nvPr/>
        </p:nvSpPr>
        <p:spPr>
          <a:xfrm>
            <a:off x="4813261" y="3736498"/>
            <a:ext cx="2683104" cy="2398350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39148" y="399818"/>
            <a:ext cx="12336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Governance frameworks ensure marketers are implementing responsible AI practices by keeping their data accurate and secure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74FF4C-D5B7-DCD9-54E7-BC7C081F523F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311CE7-8C24-8389-2948-7504574E9947}"/>
              </a:ext>
            </a:extLst>
          </p:cNvPr>
          <p:cNvSpPr txBox="1"/>
          <p:nvPr/>
        </p:nvSpPr>
        <p:spPr>
          <a:xfrm>
            <a:off x="-5722" y="1709056"/>
            <a:ext cx="121920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Key Components of Data Governance</a:t>
            </a:r>
            <a:endParaRPr kumimoji="0" lang="en-US" sz="1600" b="0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AC538-8DB5-3D05-C839-7C584ABA4A87}"/>
              </a:ext>
            </a:extLst>
          </p:cNvPr>
          <p:cNvSpPr txBox="1"/>
          <p:nvPr/>
        </p:nvSpPr>
        <p:spPr>
          <a:xfrm>
            <a:off x="1017915" y="3273605"/>
            <a:ext cx="2683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C446B5-AAF4-4DD8-6961-26B3413CA3CB}"/>
              </a:ext>
            </a:extLst>
          </p:cNvPr>
          <p:cNvSpPr txBox="1"/>
          <p:nvPr/>
        </p:nvSpPr>
        <p:spPr>
          <a:xfrm>
            <a:off x="4325457" y="3273605"/>
            <a:ext cx="3541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4C6B17AD-005E-4873-0766-00B02B956ABE}"/>
              </a:ext>
            </a:extLst>
          </p:cNvPr>
          <p:cNvSpPr/>
          <p:nvPr/>
        </p:nvSpPr>
        <p:spPr>
          <a:xfrm>
            <a:off x="8502629" y="3736498"/>
            <a:ext cx="2683104" cy="2398350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DD5DC-DED8-E14B-B8D5-10C86D21C103}"/>
              </a:ext>
            </a:extLst>
          </p:cNvPr>
          <p:cNvSpPr txBox="1"/>
          <p:nvPr/>
        </p:nvSpPr>
        <p:spPr>
          <a:xfrm>
            <a:off x="8490979" y="3273605"/>
            <a:ext cx="2683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5107B-87B8-1845-8BD2-584BB5B9747B}"/>
              </a:ext>
            </a:extLst>
          </p:cNvPr>
          <p:cNvSpPr txBox="1"/>
          <p:nvPr/>
        </p:nvSpPr>
        <p:spPr>
          <a:xfrm>
            <a:off x="1095153" y="3838353"/>
            <a:ext cx="2509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models trained on high fidelity datasets are more likely to produce reliable and stable outputs. </a:t>
            </a:r>
          </a:p>
          <a:p>
            <a:pPr algn="ctr"/>
            <a:endParaRPr lang="en-US" sz="12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and complete training data ensures marketers avoid the scenario of “garbage in - garbage out”.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2A3F9A-45B3-4724-ADC5-A8EA1D0E3484}"/>
              </a:ext>
            </a:extLst>
          </p:cNvPr>
          <p:cNvSpPr txBox="1"/>
          <p:nvPr/>
        </p:nvSpPr>
        <p:spPr>
          <a:xfrm>
            <a:off x="4813259" y="3853796"/>
            <a:ext cx="2596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constraints should be followed for the construction </a:t>
            </a:r>
            <a:b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AI models. </a:t>
            </a:r>
          </a:p>
          <a:p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enforcing ethical and secure data practices, marketers can maintain consumer trust and avoid compliance issues.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B0815C-E7FB-D6A9-E95D-1303D2D0A18F}"/>
              </a:ext>
            </a:extLst>
          </p:cNvPr>
          <p:cNvSpPr txBox="1"/>
          <p:nvPr/>
        </p:nvSpPr>
        <p:spPr>
          <a:xfrm>
            <a:off x="8608606" y="3838353"/>
            <a:ext cx="25092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continuous journey of improvement and refinement ensures AI models are constantly advancing. </a:t>
            </a:r>
          </a:p>
          <a:p>
            <a:pPr algn="ctr"/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critical marketers keep up with industry advancements to ensure their AI models adapt to future changes.</a:t>
            </a:r>
          </a:p>
        </p:txBody>
      </p:sp>
      <p:pic>
        <p:nvPicPr>
          <p:cNvPr id="31" name="Picture 30" descr="A hand holding a yellow badge with pink ribbons&#10;&#10;AI-generated content may be incorrect.">
            <a:extLst>
              <a:ext uri="{FF2B5EF4-FFF2-40B4-BE49-F238E27FC236}">
                <a16:creationId xmlns:a16="http://schemas.microsoft.com/office/drawing/2014/main" id="{7B2B7CDD-BBE4-7390-092B-3FA55ADB8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38" y="2199440"/>
            <a:ext cx="957713" cy="957713"/>
          </a:xfrm>
          <a:prstGeom prst="rect">
            <a:avLst/>
          </a:prstGeom>
        </p:spPr>
      </p:pic>
      <p:pic>
        <p:nvPicPr>
          <p:cNvPr id="32" name="Picture 31" descr="A colorful logo of a person with a padlock&#10;&#10;Description automatically generated">
            <a:extLst>
              <a:ext uri="{FF2B5EF4-FFF2-40B4-BE49-F238E27FC236}">
                <a16:creationId xmlns:a16="http://schemas.microsoft.com/office/drawing/2014/main" id="{CF53E921-320D-8FCF-4792-0EDDF6E3E00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774" y="2159033"/>
            <a:ext cx="1029005" cy="1029005"/>
          </a:xfrm>
          <a:prstGeom prst="rect">
            <a:avLst/>
          </a:prstGeom>
        </p:spPr>
      </p:pic>
      <p:pic>
        <p:nvPicPr>
          <p:cNvPr id="34" name="Picture 33" descr="A colorful graph with a gear and a star&#10;&#10;AI-generated content may be incorrect.">
            <a:extLst>
              <a:ext uri="{FF2B5EF4-FFF2-40B4-BE49-F238E27FC236}">
                <a16:creationId xmlns:a16="http://schemas.microsoft.com/office/drawing/2014/main" id="{20F24B19-DA24-58D3-80FE-EBCBDC37C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1902" y="2238636"/>
            <a:ext cx="1029005" cy="10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35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8170C-2995-BD2F-9024-557DAC30D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B459D79-CB41-26CC-60BF-F334B45DB6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43" y="1685013"/>
            <a:ext cx="1220344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F498B-D2AF-D905-FCD3-95A3C8600815}"/>
              </a:ext>
            </a:extLst>
          </p:cNvPr>
          <p:cNvSpPr>
            <a:spLocks/>
          </p:cNvSpPr>
          <p:nvPr/>
        </p:nvSpPr>
        <p:spPr>
          <a:xfrm>
            <a:off x="6449854" y="1685013"/>
            <a:ext cx="5742146" cy="521065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15F167-D805-AD25-2EA7-F44B71145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5462FBB-EF1C-0D43-CD0E-BC1E14C8C746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72DAAC-D2B6-B8F2-D8D6-1F3E89404E1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FC049D-F5B5-DCC0-8377-6E4CD7388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755159"/>
              </p:ext>
            </p:extLst>
          </p:nvPr>
        </p:nvGraphicFramePr>
        <p:xfrm>
          <a:off x="-101600" y="2278504"/>
          <a:ext cx="6829778" cy="4193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3B3EA5A-67BA-9B60-851A-FD4617640727}"/>
              </a:ext>
            </a:extLst>
          </p:cNvPr>
          <p:cNvSpPr txBox="1"/>
          <p:nvPr/>
        </p:nvSpPr>
        <p:spPr>
          <a:xfrm>
            <a:off x="-681821" y="1789372"/>
            <a:ext cx="7990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Stage of Data Governance Strategy by Marketers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FC87EC-32F2-9A9D-D18D-9E288FCE4C93}"/>
              </a:ext>
            </a:extLst>
          </p:cNvPr>
          <p:cNvSpPr txBox="1"/>
          <p:nvPr/>
        </p:nvSpPr>
        <p:spPr>
          <a:xfrm>
            <a:off x="139148" y="399818"/>
            <a:ext cx="1203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Governance is a core business strategy that can minimize risk and maximize the value of data assets</a:t>
            </a:r>
          </a:p>
        </p:txBody>
      </p:sp>
      <p:sp>
        <p:nvSpPr>
          <p:cNvPr id="11" name="Rectangle: Rounded Corners 28">
            <a:extLst>
              <a:ext uri="{FF2B5EF4-FFF2-40B4-BE49-F238E27FC236}">
                <a16:creationId xmlns:a16="http://schemas.microsoft.com/office/drawing/2014/main" id="{240E8BDD-475F-63D8-8513-C56352954B74}"/>
              </a:ext>
            </a:extLst>
          </p:cNvPr>
          <p:cNvSpPr/>
          <p:nvPr/>
        </p:nvSpPr>
        <p:spPr>
          <a:xfrm>
            <a:off x="7725198" y="2565584"/>
            <a:ext cx="3469779" cy="31191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7318C6-1091-6CA7-6F06-7DCD084776F9}"/>
              </a:ext>
            </a:extLst>
          </p:cNvPr>
          <p:cNvSpPr/>
          <p:nvPr/>
        </p:nvSpPr>
        <p:spPr>
          <a:xfrm>
            <a:off x="7725198" y="3019235"/>
            <a:ext cx="3469779" cy="21544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2700"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52%</a:t>
            </a:r>
          </a:p>
          <a:p>
            <a:pPr lvl="0" algn="ctr" defTabSz="1172398">
              <a:defRPr/>
            </a:pPr>
            <a:r>
              <a:rPr lang="en-US" b="1">
                <a:ln w="0">
                  <a:noFill/>
                </a:ln>
                <a:solidFill>
                  <a:srgbClr val="1B146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</a:t>
            </a:r>
            <a:r>
              <a:rPr kumimoji="0" lang="en-US" b="1" i="0" u="none" strike="noStrike" kern="1200" cap="none" spc="0" normalizeH="0" baseline="0" noProof="0">
                <a:ln w="0"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 marketers have currently implemented data governance strategies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639E95-A0EC-E38D-AAF6-B21D8BD4CB14}"/>
              </a:ext>
            </a:extLst>
          </p:cNvPr>
          <p:cNvSpPr txBox="1"/>
          <p:nvPr/>
        </p:nvSpPr>
        <p:spPr>
          <a:xfrm>
            <a:off x="476984" y="6322701"/>
            <a:ext cx="5972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EMARKETER Content Marketing Institute (CMI), </a:t>
            </a:r>
            <a:r>
              <a:rPr lang="en-US" sz="8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"B2B Content &amp; Marketing Trends: Insights for 2026"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October 2025.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35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303BF-05C3-6209-1A16-CF07479A8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5AB80F-0923-E705-AC66-258BEB7F1B07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16C5AD-4612-F799-BCA2-58ACA37F1856}"/>
              </a:ext>
            </a:extLst>
          </p:cNvPr>
          <p:cNvSpPr/>
          <p:nvPr/>
        </p:nvSpPr>
        <p:spPr>
          <a:xfrm>
            <a:off x="180409" y="330744"/>
            <a:ext cx="11990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powered tools are becoming increasingly more present to enhance and empower human labor while streamlining marketing workflows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9E05-1DDF-DD5B-618D-00E898537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9282C3-DE58-9FBB-E0CF-DF2E4AA3B52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8D60D2-3AA3-421D-E675-67EEB1F98E9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182437-EEE9-7797-C117-0764409EA528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C07D45-B515-358A-F676-12A5C2D9DF65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847FCF-069B-F226-A8A3-39902B24EE18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6118C1-0F98-AB7B-4AEB-3F46B5D278F3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6F68DF15-6720-7670-D9FD-651DEF57CDB4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B0CD62-C1BF-0341-97DC-D6F4FF575A1C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DF80F2-5A59-97E0-6D9B-0B83FB19EDE0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3F369-00E0-8476-8802-DFDE8EC298FF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05910-3EB5-EB0E-E0B4-CB4A24914463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00C4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CB8D1-EC10-321A-BB83-51294B63B922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8A343-45AC-3797-5C81-D77986B1AB17}"/>
              </a:ext>
            </a:extLst>
          </p:cNvPr>
          <p:cNvSpPr txBox="1"/>
          <p:nvPr/>
        </p:nvSpPr>
        <p:spPr>
          <a:xfrm>
            <a:off x="4968706" y="3620359"/>
            <a:ext cx="2243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D0D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best practices for managing data responsibly?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D4DDE248-8454-9C70-A6CD-DDA3C1EC9A70}"/>
              </a:ext>
            </a:extLst>
          </p:cNvPr>
          <p:cNvSpPr txBox="1"/>
          <p:nvPr/>
        </p:nvSpPr>
        <p:spPr>
          <a:xfrm>
            <a:off x="2813208" y="3620359"/>
            <a:ext cx="1800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common data sources fueling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:a16="http://schemas.microsoft.com/office/drawing/2014/main" id="{3FF671E9-C7B4-4688-5781-4C7DB3F5BEBD}"/>
              </a:ext>
            </a:extLst>
          </p:cNvPr>
          <p:cNvSpPr txBox="1"/>
          <p:nvPr/>
        </p:nvSpPr>
        <p:spPr>
          <a:xfrm>
            <a:off x="299248" y="3616616"/>
            <a:ext cx="2080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Artificial Intelligence (AI)?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A3498-EBD1-EC45-64F6-FED6DC5F25AE}"/>
              </a:ext>
            </a:extLst>
          </p:cNvPr>
          <p:cNvSpPr txBox="1"/>
          <p:nvPr/>
        </p:nvSpPr>
        <p:spPr>
          <a:xfrm>
            <a:off x="7383437" y="3620359"/>
            <a:ext cx="2201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some common AI powered capabilities?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B62391-0029-6910-3DED-2887F6CE7B6E}"/>
              </a:ext>
            </a:extLst>
          </p:cNvPr>
          <p:cNvSpPr txBox="1"/>
          <p:nvPr/>
        </p:nvSpPr>
        <p:spPr>
          <a:xfrm>
            <a:off x="9756993" y="3595607"/>
            <a:ext cx="20327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are marketers utilizing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8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90F4-E421-1698-9667-CAD060F41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301986-4E13-9B1D-2592-E6AA565A45A4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1C89D-2B77-A448-C6EF-7EE4475B37DD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C26B90-0521-1298-BC95-20794F75A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8647C8-67FE-005C-8360-137214AC34D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1A3B7-62F1-809B-642F-48B1FD534A7F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0C091-A205-FA36-5D07-4C4A55FA261E}"/>
              </a:ext>
            </a:extLst>
          </p:cNvPr>
          <p:cNvSpPr txBox="1"/>
          <p:nvPr/>
        </p:nvSpPr>
        <p:spPr>
          <a:xfrm>
            <a:off x="72507" y="4579658"/>
            <a:ext cx="3806353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that can simulate conversations with people through text or voice to answer questions and complete tasks.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45289-5D78-0EA0-3CC7-0B9AAC3B75B0}"/>
              </a:ext>
            </a:extLst>
          </p:cNvPr>
          <p:cNvSpPr txBox="1"/>
          <p:nvPr/>
        </p:nvSpPr>
        <p:spPr>
          <a:xfrm>
            <a:off x="-36254" y="4056261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Chatbots?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23571-AD64-ACD6-88C3-C75EFB62DB43}"/>
              </a:ext>
            </a:extLst>
          </p:cNvPr>
          <p:cNvSpPr txBox="1"/>
          <p:nvPr/>
        </p:nvSpPr>
        <p:spPr>
          <a:xfrm>
            <a:off x="3971875" y="5459022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companies that offer Chatbot solutions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E297E4-4547-5D53-0A73-DCFCF6FF06CE}"/>
              </a:ext>
            </a:extLst>
          </p:cNvPr>
          <p:cNvSpPr txBox="1"/>
          <p:nvPr/>
        </p:nvSpPr>
        <p:spPr>
          <a:xfrm>
            <a:off x="4389038" y="1929574"/>
            <a:ext cx="7451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Marketers Leverage Chatbots?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instant support, qualify leads and guide consumers on platform websites through personalized, always available conversations.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8D41CDE-BE9B-55D0-1E8F-CDBE91651048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Chatbots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aren’t inherently AI as many are built on static, pre-defined outputs, while those that are AI enhanced can adapt in real-time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7B979-66D2-ADDD-BB5D-FD7DCE1EC47E}"/>
              </a:ext>
            </a:extLst>
          </p:cNvPr>
          <p:cNvSpPr/>
          <p:nvPr/>
        </p:nvSpPr>
        <p:spPr>
          <a:xfrm>
            <a:off x="4157330" y="3045913"/>
            <a:ext cx="7878725" cy="224204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88379-12BF-97D3-B6DB-1D72FE518E9C}"/>
              </a:ext>
            </a:extLst>
          </p:cNvPr>
          <p:cNvSpPr txBox="1"/>
          <p:nvPr/>
        </p:nvSpPr>
        <p:spPr>
          <a:xfrm>
            <a:off x="4157329" y="3087503"/>
            <a:ext cx="7878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Chatbots</a:t>
            </a: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sng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F46D7D7F-89CC-F6FA-B710-729B939C7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27" y="3855637"/>
            <a:ext cx="856611" cy="8566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D0C5E7-81E0-221B-2970-298F255E2D40}"/>
              </a:ext>
            </a:extLst>
          </p:cNvPr>
          <p:cNvSpPr txBox="1"/>
          <p:nvPr/>
        </p:nvSpPr>
        <p:spPr>
          <a:xfrm>
            <a:off x="5057536" y="3540449"/>
            <a:ext cx="28257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Rule-Based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for simple questions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static decision tree answers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and preset responses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1AB508-193D-B076-54DA-F1389F2A8446}"/>
              </a:ext>
            </a:extLst>
          </p:cNvPr>
          <p:cNvSpPr txBox="1"/>
          <p:nvPr/>
        </p:nvSpPr>
        <p:spPr>
          <a:xfrm>
            <a:off x="9078504" y="3590444"/>
            <a:ext cx="29740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AI-Enhanced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Handles complex questions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Learns and improves over time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Deeper and more personalized responses</a:t>
            </a:r>
          </a:p>
          <a:p>
            <a:pPr marL="285750" indent="-285750">
              <a:buBlip>
                <a:blip r:embed="rId6"/>
              </a:buBlip>
            </a:pPr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2F34CC8-9206-243F-D5B8-F07D94D9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52" y="5928034"/>
            <a:ext cx="1799132" cy="54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6472902-E122-C3AC-1BDB-3994F400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72" y="5917799"/>
            <a:ext cx="1799132" cy="3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241392A-2B53-B406-5E14-6ABBACEE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198" y="5773223"/>
            <a:ext cx="1799132" cy="6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blue tree with circles and lines&#10;&#10;AI-generated content may be incorrect.">
            <a:extLst>
              <a:ext uri="{FF2B5EF4-FFF2-40B4-BE49-F238E27FC236}">
                <a16:creationId xmlns:a16="http://schemas.microsoft.com/office/drawing/2014/main" id="{E89A0C5D-D3FC-42E9-8C1C-3D5630D540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5039" y="3855637"/>
            <a:ext cx="789413" cy="7894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14A188-CD06-6B66-D2E1-504E9DF1B117}"/>
              </a:ext>
            </a:extLst>
          </p:cNvPr>
          <p:cNvCxnSpPr>
            <a:cxnSpLocks/>
          </p:cNvCxnSpPr>
          <p:nvPr/>
        </p:nvCxnSpPr>
        <p:spPr>
          <a:xfrm>
            <a:off x="8067049" y="3655067"/>
            <a:ext cx="0" cy="1374133"/>
          </a:xfrm>
          <a:prstGeom prst="line">
            <a:avLst/>
          </a:prstGeom>
          <a:ln w="254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artoon of a robot with headphones&#10;&#10;AI-generated content may be incorrect.">
            <a:extLst>
              <a:ext uri="{FF2B5EF4-FFF2-40B4-BE49-F238E27FC236}">
                <a16:creationId xmlns:a16="http://schemas.microsoft.com/office/drawing/2014/main" id="{8A3E0277-CD3A-EF33-1F88-C09664BBC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020" y="2310714"/>
            <a:ext cx="1619980" cy="16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7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bot holding a tablet and a globe&#10;&#10;AI-generated content may be incorrect.">
            <a:extLst>
              <a:ext uri="{FF2B5EF4-FFF2-40B4-BE49-F238E27FC236}">
                <a16:creationId xmlns:a16="http://schemas.microsoft.com/office/drawing/2014/main" id="{18F68139-496B-CC05-CCFB-834C550AC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07" y="0"/>
            <a:ext cx="457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7D764-F878-AD57-E678-D349DDA45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8F58AA-93C6-B1B9-210D-F49DB7508EA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A46E9C-D7BA-0910-6C0E-4311C038BB4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963F2-DB60-4DE5-A4D6-98DC4FFB62BD}"/>
              </a:ext>
            </a:extLst>
          </p:cNvPr>
          <p:cNvSpPr txBox="1"/>
          <p:nvPr/>
        </p:nvSpPr>
        <p:spPr>
          <a:xfrm>
            <a:off x="231558" y="1331639"/>
            <a:ext cx="70517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Artificial Intelligence (AI) is rapidly transforming how the advertising ecosystem operates, making its mark as one of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most powerful tools in modern marketing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From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planning </a:t>
            </a:r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execution to measurement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AI is helping marketers work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faster, smarter and with greater precision.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 AI adoption accelerates, marketers have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growing responsibility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understand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AI works, where value is created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how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deploy </a:t>
            </a:r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responsible and ethical ways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most advertisers already experimenting and implementing AI driven solutions, </a:t>
            </a:r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foundational AI literacy is no longer an option, but a critical and competitive necessity for the modern marketer</a:t>
            </a:r>
            <a:r>
              <a:rPr lang="en-US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Continue reading to build your fluency in the key AI terms and concepts that are transforming the modern marketing landscape.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CA151-8EFF-BDE4-F2B1-AED9B12F4C02}"/>
              </a:ext>
            </a:extLst>
          </p:cNvPr>
          <p:cNvSpPr txBox="1"/>
          <p:nvPr/>
        </p:nvSpPr>
        <p:spPr>
          <a:xfrm>
            <a:off x="163209" y="307219"/>
            <a:ext cx="705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Understanding AI is essential for marketers to navigate today’s data-driven world</a:t>
            </a:r>
          </a:p>
        </p:txBody>
      </p:sp>
    </p:spTree>
    <p:extLst>
      <p:ext uri="{BB962C8B-B14F-4D97-AF65-F5344CB8AC3E}">
        <p14:creationId xmlns:p14="http://schemas.microsoft.com/office/powerpoint/2010/main" val="34515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9626-B745-39A6-8A49-BFB08B624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EEC139-F753-E0B8-0068-3A773A1ADCDD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EF3028-A0CB-DB7A-FF1E-ADD333A7357E}"/>
              </a:ext>
            </a:extLst>
          </p:cNvPr>
          <p:cNvSpPr/>
          <p:nvPr/>
        </p:nvSpPr>
        <p:spPr>
          <a:xfrm>
            <a:off x="4032738" y="3037769"/>
            <a:ext cx="8086755" cy="226864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C48695-7038-710D-3B68-50D3D405BA40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A3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D87B08-67B0-3538-D2E5-00543E8B9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0AA9A1-605D-B3D3-C508-5E738915F5B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0BB040-DC69-0BA2-D76E-A2F44A6223F3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CBC14-5AE1-A56A-5EC9-B9CE0A50FEA3}"/>
              </a:ext>
            </a:extLst>
          </p:cNvPr>
          <p:cNvSpPr txBox="1"/>
          <p:nvPr/>
        </p:nvSpPr>
        <p:spPr>
          <a:xfrm>
            <a:off x="72507" y="4579658"/>
            <a:ext cx="3806353" cy="83099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that can create new content such as text, images or videos based on what a user asks or prompts it to do.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DA493-5C0C-0A5D-9C4B-0AC76ACF70B1}"/>
              </a:ext>
            </a:extLst>
          </p:cNvPr>
          <p:cNvSpPr txBox="1"/>
          <p:nvPr/>
        </p:nvSpPr>
        <p:spPr>
          <a:xfrm>
            <a:off x="-36254" y="4056261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Generative AI?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B1ADD9-D06A-5F71-C438-E841C10B2CB6}"/>
              </a:ext>
            </a:extLst>
          </p:cNvPr>
          <p:cNvSpPr txBox="1"/>
          <p:nvPr/>
        </p:nvSpPr>
        <p:spPr>
          <a:xfrm>
            <a:off x="3971875" y="5404838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companies that offer Generative AI solutions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C76A26-4E78-BC08-7AA8-1CDDE568B917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marketers leverage Generative AI?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and scale personalized creative assets and new content ideas with speed and efficiency.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BB1FDD-B517-98E4-6D34-AEA9651A6C89}"/>
              </a:ext>
            </a:extLst>
          </p:cNvPr>
          <p:cNvSpPr txBox="1"/>
          <p:nvPr/>
        </p:nvSpPr>
        <p:spPr>
          <a:xfrm>
            <a:off x="4613127" y="3037769"/>
            <a:ext cx="662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Generative AI Works</a:t>
            </a: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782623-247F-290E-B5AA-D2498E237476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Generative AI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turn month long creative processes into minutes, enabling highly efficient workflows for marketers</a:t>
            </a:r>
            <a:endParaRPr lang="en-US" sz="2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Chat bubble outline">
            <a:extLst>
              <a:ext uri="{FF2B5EF4-FFF2-40B4-BE49-F238E27FC236}">
                <a16:creationId xmlns:a16="http://schemas.microsoft.com/office/drawing/2014/main" id="{A7C92957-8166-D07C-3ED1-E6517D93EC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9481" y="3666247"/>
            <a:ext cx="887967" cy="88796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9D16E9-2648-15B8-CA03-69B12DB7FDCB}"/>
              </a:ext>
            </a:extLst>
          </p:cNvPr>
          <p:cNvCxnSpPr>
            <a:cxnSpLocks/>
          </p:cNvCxnSpPr>
          <p:nvPr/>
        </p:nvCxnSpPr>
        <p:spPr>
          <a:xfrm>
            <a:off x="5833520" y="4187025"/>
            <a:ext cx="919893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lue brain with lines and dots&#10;&#10;AI-generated content may be incorrect.">
            <a:extLst>
              <a:ext uri="{FF2B5EF4-FFF2-40B4-BE49-F238E27FC236}">
                <a16:creationId xmlns:a16="http://schemas.microsoft.com/office/drawing/2014/main" id="{ADB4D391-FC9C-3529-94D3-6B9CB6CB1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635" y="3727789"/>
            <a:ext cx="763898" cy="7638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324755-281E-EE30-B222-D6FE8B4C1079}"/>
              </a:ext>
            </a:extLst>
          </p:cNvPr>
          <p:cNvCxnSpPr/>
          <p:nvPr/>
        </p:nvCxnSpPr>
        <p:spPr>
          <a:xfrm>
            <a:off x="9750056" y="3693686"/>
            <a:ext cx="0" cy="1152557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09A834-E551-8CD2-DD31-68EACA682B2F}"/>
              </a:ext>
            </a:extLst>
          </p:cNvPr>
          <p:cNvCxnSpPr>
            <a:cxnSpLocks/>
          </p:cNvCxnSpPr>
          <p:nvPr/>
        </p:nvCxnSpPr>
        <p:spPr>
          <a:xfrm>
            <a:off x="8500550" y="4222103"/>
            <a:ext cx="919893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40663C-7274-F041-2916-A269B8C98B29}"/>
              </a:ext>
            </a:extLst>
          </p:cNvPr>
          <p:cNvCxnSpPr>
            <a:cxnSpLocks/>
          </p:cNvCxnSpPr>
          <p:nvPr/>
        </p:nvCxnSpPr>
        <p:spPr>
          <a:xfrm>
            <a:off x="9750056" y="4247266"/>
            <a:ext cx="414670" cy="4257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9B1C0D-38AA-5677-B05D-258C4224FEDB}"/>
              </a:ext>
            </a:extLst>
          </p:cNvPr>
          <p:cNvCxnSpPr>
            <a:cxnSpLocks/>
          </p:cNvCxnSpPr>
          <p:nvPr/>
        </p:nvCxnSpPr>
        <p:spPr>
          <a:xfrm>
            <a:off x="9750056" y="3690807"/>
            <a:ext cx="414670" cy="4257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BAD359-9DDC-E062-F131-74CD8E2D8AFF}"/>
              </a:ext>
            </a:extLst>
          </p:cNvPr>
          <p:cNvCxnSpPr>
            <a:cxnSpLocks/>
          </p:cNvCxnSpPr>
          <p:nvPr/>
        </p:nvCxnSpPr>
        <p:spPr>
          <a:xfrm>
            <a:off x="9750056" y="4853359"/>
            <a:ext cx="414670" cy="4257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Image outline">
            <a:extLst>
              <a:ext uri="{FF2B5EF4-FFF2-40B4-BE49-F238E27FC236}">
                <a16:creationId xmlns:a16="http://schemas.microsoft.com/office/drawing/2014/main" id="{6E4DA7C1-D313-F81A-A9BF-142EC96ED4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1471" y="3933822"/>
            <a:ext cx="700064" cy="700064"/>
          </a:xfrm>
          <a:prstGeom prst="rect">
            <a:avLst/>
          </a:prstGeom>
        </p:spPr>
      </p:pic>
      <p:pic>
        <p:nvPicPr>
          <p:cNvPr id="51" name="Graphic 50" descr="Video camera outline">
            <a:extLst>
              <a:ext uri="{FF2B5EF4-FFF2-40B4-BE49-F238E27FC236}">
                <a16:creationId xmlns:a16="http://schemas.microsoft.com/office/drawing/2014/main" id="{1A6EC513-A40E-47AB-700E-821D6A618C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9595" y="4479784"/>
            <a:ext cx="691940" cy="691940"/>
          </a:xfrm>
          <a:prstGeom prst="rect">
            <a:avLst/>
          </a:prstGeom>
        </p:spPr>
      </p:pic>
      <p:pic>
        <p:nvPicPr>
          <p:cNvPr id="53" name="Picture 52" descr="A blue letter t on a black background&#10;&#10;AI-generated content may be incorrect.">
            <a:extLst>
              <a:ext uri="{FF2B5EF4-FFF2-40B4-BE49-F238E27FC236}">
                <a16:creationId xmlns:a16="http://schemas.microsoft.com/office/drawing/2014/main" id="{53647F48-CB16-90C0-EBBE-F7450286F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9660" y="3559652"/>
            <a:ext cx="414668" cy="39397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A3B92B3-3178-225E-8BD3-38988473FBD3}"/>
              </a:ext>
            </a:extLst>
          </p:cNvPr>
          <p:cNvSpPr txBox="1"/>
          <p:nvPr/>
        </p:nvSpPr>
        <p:spPr>
          <a:xfrm>
            <a:off x="4697936" y="3442765"/>
            <a:ext cx="937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D1E3D8-614A-6EE9-82D1-3A7D7F0B2275}"/>
              </a:ext>
            </a:extLst>
          </p:cNvPr>
          <p:cNvSpPr txBox="1"/>
          <p:nvPr/>
        </p:nvSpPr>
        <p:spPr>
          <a:xfrm>
            <a:off x="6985824" y="3412002"/>
            <a:ext cx="1413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AI Model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8FCDBF-AC5D-AA59-C069-1116543E8B60}"/>
              </a:ext>
            </a:extLst>
          </p:cNvPr>
          <p:cNvSpPr txBox="1"/>
          <p:nvPr/>
        </p:nvSpPr>
        <p:spPr>
          <a:xfrm>
            <a:off x="10930610" y="3206713"/>
            <a:ext cx="937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7B301D-020B-3F1D-260C-69C88E29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90" y="5727690"/>
            <a:ext cx="1855327" cy="5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CF01FB7-066D-C91A-94A1-E0EAC38B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83" y="5783808"/>
            <a:ext cx="1585438" cy="5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nthropic logo vector (svg, ai) free download - Brandlogos.net">
            <a:extLst>
              <a:ext uri="{FF2B5EF4-FFF2-40B4-BE49-F238E27FC236}">
                <a16:creationId xmlns:a16="http://schemas.microsoft.com/office/drawing/2014/main" id="{87B42A76-A644-CBB3-2CCC-B7B1D3B8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94" y="4697464"/>
            <a:ext cx="2624808" cy="26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3481439-4A6C-6D76-A2AD-75C12A4D8753}"/>
              </a:ext>
            </a:extLst>
          </p:cNvPr>
          <p:cNvSpPr txBox="1"/>
          <p:nvPr/>
        </p:nvSpPr>
        <p:spPr>
          <a:xfrm>
            <a:off x="5295280" y="6216677"/>
            <a:ext cx="937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47C6D7-F6E2-32CA-AAD0-B948F38B6B20}"/>
              </a:ext>
            </a:extLst>
          </p:cNvPr>
          <p:cNvSpPr txBox="1"/>
          <p:nvPr/>
        </p:nvSpPr>
        <p:spPr>
          <a:xfrm>
            <a:off x="7596390" y="6216677"/>
            <a:ext cx="937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Gemini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05D17B-9C80-E80B-74A6-EF81C1C53DCF}"/>
              </a:ext>
            </a:extLst>
          </p:cNvPr>
          <p:cNvSpPr txBox="1"/>
          <p:nvPr/>
        </p:nvSpPr>
        <p:spPr>
          <a:xfrm>
            <a:off x="10118688" y="6234503"/>
            <a:ext cx="937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7D0295-C759-84BC-C7A6-E26BE5D4762E}"/>
              </a:ext>
            </a:extLst>
          </p:cNvPr>
          <p:cNvSpPr txBox="1"/>
          <p:nvPr/>
        </p:nvSpPr>
        <p:spPr>
          <a:xfrm>
            <a:off x="10930610" y="3636088"/>
            <a:ext cx="937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3543BA-CCF4-5FE8-E399-0D1C6D38CA1C}"/>
              </a:ext>
            </a:extLst>
          </p:cNvPr>
          <p:cNvSpPr txBox="1"/>
          <p:nvPr/>
        </p:nvSpPr>
        <p:spPr>
          <a:xfrm>
            <a:off x="10930610" y="4182050"/>
            <a:ext cx="937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F6F00D-40A3-96EB-991A-014AF09B11D1}"/>
              </a:ext>
            </a:extLst>
          </p:cNvPr>
          <p:cNvSpPr txBox="1"/>
          <p:nvPr/>
        </p:nvSpPr>
        <p:spPr>
          <a:xfrm>
            <a:off x="10930610" y="4749315"/>
            <a:ext cx="937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</p:txBody>
      </p:sp>
      <p:sp>
        <p:nvSpPr>
          <p:cNvPr id="3072" name="TextBox 3071">
            <a:extLst>
              <a:ext uri="{FF2B5EF4-FFF2-40B4-BE49-F238E27FC236}">
                <a16:creationId xmlns:a16="http://schemas.microsoft.com/office/drawing/2014/main" id="{EB9412F3-FB94-983C-B6BB-15A3D83247D8}"/>
              </a:ext>
            </a:extLst>
          </p:cNvPr>
          <p:cNvSpPr txBox="1"/>
          <p:nvPr/>
        </p:nvSpPr>
        <p:spPr>
          <a:xfrm>
            <a:off x="4260006" y="4520548"/>
            <a:ext cx="186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 that a user provides to an AI model to complete a task</a:t>
            </a:r>
          </a:p>
        </p:txBody>
      </p:sp>
      <p:sp>
        <p:nvSpPr>
          <p:cNvPr id="3073" name="TextBox 3072">
            <a:extLst>
              <a:ext uri="{FF2B5EF4-FFF2-40B4-BE49-F238E27FC236}">
                <a16:creationId xmlns:a16="http://schemas.microsoft.com/office/drawing/2014/main" id="{CB3CD42B-6556-501F-107E-C752C54EF6CD}"/>
              </a:ext>
            </a:extLst>
          </p:cNvPr>
          <p:cNvSpPr txBox="1"/>
          <p:nvPr/>
        </p:nvSpPr>
        <p:spPr>
          <a:xfrm>
            <a:off x="6682938" y="4554214"/>
            <a:ext cx="207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large amounts of historical data to generate prompted content</a:t>
            </a:r>
          </a:p>
        </p:txBody>
      </p:sp>
      <p:pic>
        <p:nvPicPr>
          <p:cNvPr id="14" name="Picture 13" descr="A group of hands holding a puzzle piece&#10;&#10;AI-generated content may be incorrect.">
            <a:extLst>
              <a:ext uri="{FF2B5EF4-FFF2-40B4-BE49-F238E27FC236}">
                <a16:creationId xmlns:a16="http://schemas.microsoft.com/office/drawing/2014/main" id="{0929DBDA-AE62-683B-CE5D-CC6BA80290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0517" y="2366566"/>
            <a:ext cx="1531493" cy="15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5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F85B-21A5-A6CF-B5C5-6CA3DB68C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97F7-B836-6C60-4810-84DB88A4A6EF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20E50-A784-8B1A-7FF1-A839837B46C2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5E847-5C8C-E684-A8C7-02635D155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17B7D9-948F-AA5C-7F96-B09205F9CFC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B58B5-98A6-AB14-39E8-8FC81017B997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49C28-419B-3528-BEA8-DE07122B9F2C}"/>
              </a:ext>
            </a:extLst>
          </p:cNvPr>
          <p:cNvSpPr txBox="1"/>
          <p:nvPr/>
        </p:nvSpPr>
        <p:spPr>
          <a:xfrm>
            <a:off x="72507" y="4579658"/>
            <a:ext cx="3806353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that trains computers to recognize features, logos, and letters the way humans do to interpret and derive information from images and videos.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C143F1-13D9-C03C-CACF-1D58FBCA7B1C}"/>
              </a:ext>
            </a:extLst>
          </p:cNvPr>
          <p:cNvSpPr txBox="1"/>
          <p:nvPr/>
        </p:nvSpPr>
        <p:spPr>
          <a:xfrm>
            <a:off x="-36254" y="4056261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Computer Vision?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73B763-1228-CF6A-DE4B-0B3CB574D68A}"/>
              </a:ext>
            </a:extLst>
          </p:cNvPr>
          <p:cNvSpPr txBox="1"/>
          <p:nvPr/>
        </p:nvSpPr>
        <p:spPr>
          <a:xfrm>
            <a:off x="3971875" y="5411611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companies that offer Computer Vision solutions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85EBE6-583B-174B-D0F1-14DC9CDD2AB0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marketers leverage Computer Vision?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 features in videos, measure on-screen engagement and optimize creative strategies based on what’s on screen.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9256DA2-A15E-33AC-793B-4683A66A9638}"/>
              </a:ext>
            </a:extLst>
          </p:cNvPr>
          <p:cNvSpPr/>
          <p:nvPr/>
        </p:nvSpPr>
        <p:spPr>
          <a:xfrm>
            <a:off x="136190" y="298797"/>
            <a:ext cx="1189986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Computer Vision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transforms visual signals into actionable insights to help marketers understand what audiences engage with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CD346-0B3D-EA08-4AF6-A56FBB018CB1}"/>
              </a:ext>
            </a:extLst>
          </p:cNvPr>
          <p:cNvSpPr/>
          <p:nvPr/>
        </p:nvSpPr>
        <p:spPr>
          <a:xfrm>
            <a:off x="4157330" y="3007801"/>
            <a:ext cx="7878725" cy="214829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6A1DA-CF99-891C-FDB1-7B94B86F7D91}"/>
              </a:ext>
            </a:extLst>
          </p:cNvPr>
          <p:cNvSpPr txBox="1"/>
          <p:nvPr/>
        </p:nvSpPr>
        <p:spPr>
          <a:xfrm>
            <a:off x="4389038" y="3150334"/>
            <a:ext cx="74153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 example of Computer Vision?</a:t>
            </a:r>
            <a:b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sng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Screen OCR (Optical Character Recognition)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tool used to recognize, capture and translate images and text from a screen</a:t>
            </a:r>
          </a:p>
          <a:p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to inform and enhance viewership data by determining what brand names and/or logos are shown on screen</a:t>
            </a:r>
          </a:p>
          <a:p>
            <a:pPr marL="285750" indent="-285750">
              <a:buBlip>
                <a:blip r:embed="rId5"/>
              </a:buBlip>
            </a:pPr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TVision | Venture Mentoring Service">
            <a:extLst>
              <a:ext uri="{FF2B5EF4-FFF2-40B4-BE49-F238E27FC236}">
                <a16:creationId xmlns:a16="http://schemas.microsoft.com/office/drawing/2014/main" id="{6903A39D-3EC1-2145-C850-F536F772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60" y="5851231"/>
            <a:ext cx="1821868" cy="5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umGum Acquires Attention Measurement And Optimization">
            <a:extLst>
              <a:ext uri="{FF2B5EF4-FFF2-40B4-BE49-F238E27FC236}">
                <a16:creationId xmlns:a16="http://schemas.microsoft.com/office/drawing/2014/main" id="{9A4FFF69-B1F9-85BD-FBA0-2686A2F8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75" y="5772618"/>
            <a:ext cx="1809931" cy="5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I-Powered Sports Marketing Measurement | Relo Metrics">
            <a:extLst>
              <a:ext uri="{FF2B5EF4-FFF2-40B4-BE49-F238E27FC236}">
                <a16:creationId xmlns:a16="http://schemas.microsoft.com/office/drawing/2014/main" id="{F03B9158-3C52-D3C4-30F7-65B84F2C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378" y="5813764"/>
            <a:ext cx="1022303" cy="6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omputer with a eye on the screen&#10;&#10;AI-generated content may be incorrect.">
            <a:extLst>
              <a:ext uri="{FF2B5EF4-FFF2-40B4-BE49-F238E27FC236}">
                <a16:creationId xmlns:a16="http://schemas.microsoft.com/office/drawing/2014/main" id="{9C00EA92-F371-611A-8C12-276D14569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115" y="2318668"/>
            <a:ext cx="1665071" cy="16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D70578-3C22-04BF-DF9D-48ECB6CE1192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44F1E-A406-7F89-F60E-2A05C2526C0F}"/>
              </a:ext>
            </a:extLst>
          </p:cNvPr>
          <p:cNvSpPr/>
          <p:nvPr/>
        </p:nvSpPr>
        <p:spPr>
          <a:xfrm>
            <a:off x="4032738" y="3037769"/>
            <a:ext cx="8086755" cy="226864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26A6-0158-853E-5F8E-CA8FA593113D}"/>
              </a:ext>
            </a:extLst>
          </p:cNvPr>
          <p:cNvSpPr txBox="1"/>
          <p:nvPr/>
        </p:nvSpPr>
        <p:spPr>
          <a:xfrm>
            <a:off x="72507" y="4579658"/>
            <a:ext cx="3806353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learning AI software that can set goals, make decisions, and take actions on its own to complete a task with minimal human intervention.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C6B9C-EB82-7095-4866-5324D5E051E9}"/>
              </a:ext>
            </a:extLst>
          </p:cNvPr>
          <p:cNvSpPr txBox="1"/>
          <p:nvPr/>
        </p:nvSpPr>
        <p:spPr>
          <a:xfrm>
            <a:off x="-36254" y="4056261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Agentic AI?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EBAF7-C59D-FCEE-272F-4D2581169825}"/>
              </a:ext>
            </a:extLst>
          </p:cNvPr>
          <p:cNvSpPr txBox="1"/>
          <p:nvPr/>
        </p:nvSpPr>
        <p:spPr>
          <a:xfrm>
            <a:off x="3971875" y="5411611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companies that offer Agentic AI solutions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6CA3E0-5E29-1941-459E-08F31FC6BBA2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marketers leverage Agentic AI?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plan, execute, and continuously optimize campaigns in real time to drive performance with minimal effort.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FFA9C-6282-5E19-F771-16BB650ADC44}"/>
              </a:ext>
            </a:extLst>
          </p:cNvPr>
          <p:cNvSpPr txBox="1"/>
          <p:nvPr/>
        </p:nvSpPr>
        <p:spPr>
          <a:xfrm>
            <a:off x="4648328" y="3053692"/>
            <a:ext cx="236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Assistive Workflow</a:t>
            </a: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Clipboard Mixed outline">
            <a:extLst>
              <a:ext uri="{FF2B5EF4-FFF2-40B4-BE49-F238E27FC236}">
                <a16:creationId xmlns:a16="http://schemas.microsoft.com/office/drawing/2014/main" id="{A6625F70-9539-7CBA-58F9-C544801408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253" y="4184987"/>
            <a:ext cx="721314" cy="721314"/>
          </a:xfrm>
          <a:prstGeom prst="rect">
            <a:avLst/>
          </a:prstGeom>
        </p:spPr>
      </p:pic>
      <p:pic>
        <p:nvPicPr>
          <p:cNvPr id="20" name="Graphic 19" descr="Gears outline">
            <a:extLst>
              <a:ext uri="{FF2B5EF4-FFF2-40B4-BE49-F238E27FC236}">
                <a16:creationId xmlns:a16="http://schemas.microsoft.com/office/drawing/2014/main" id="{B0839A24-67D6-53A7-A7AD-D33BF5A569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7795" y="4215691"/>
            <a:ext cx="721314" cy="721314"/>
          </a:xfrm>
          <a:prstGeom prst="rect">
            <a:avLst/>
          </a:prstGeom>
        </p:spPr>
      </p:pic>
      <p:pic>
        <p:nvPicPr>
          <p:cNvPr id="22" name="Graphic 21" descr="User with solid fill">
            <a:extLst>
              <a:ext uri="{FF2B5EF4-FFF2-40B4-BE49-F238E27FC236}">
                <a16:creationId xmlns:a16="http://schemas.microsoft.com/office/drawing/2014/main" id="{A3AA7435-7A39-3537-80BE-25A47B5E5F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4056" y="4183255"/>
            <a:ext cx="753750" cy="753750"/>
          </a:xfrm>
          <a:prstGeom prst="rect">
            <a:avLst/>
          </a:prstGeom>
        </p:spPr>
      </p:pic>
      <p:pic>
        <p:nvPicPr>
          <p:cNvPr id="27" name="Graphic 26" descr="Bullseye outline">
            <a:extLst>
              <a:ext uri="{FF2B5EF4-FFF2-40B4-BE49-F238E27FC236}">
                <a16:creationId xmlns:a16="http://schemas.microsoft.com/office/drawing/2014/main" id="{1EE7FF5A-18EF-CCF8-F0EA-4F87A015E2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1526" y="3468613"/>
            <a:ext cx="759147" cy="759147"/>
          </a:xfrm>
          <a:prstGeom prst="rect">
            <a:avLst/>
          </a:prstGeom>
        </p:spPr>
      </p:pic>
      <p:pic>
        <p:nvPicPr>
          <p:cNvPr id="31" name="Graphic 30" descr="Artificial Intelligence outline">
            <a:extLst>
              <a:ext uri="{FF2B5EF4-FFF2-40B4-BE49-F238E27FC236}">
                <a16:creationId xmlns:a16="http://schemas.microsoft.com/office/drawing/2014/main" id="{3B656A40-75AE-8E7A-9D92-A77E7432E8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1374" y="4445868"/>
            <a:ext cx="699767" cy="699767"/>
          </a:xfrm>
          <a:prstGeom prst="rect">
            <a:avLst/>
          </a:prstGeom>
        </p:spPr>
      </p:pic>
      <p:pic>
        <p:nvPicPr>
          <p:cNvPr id="33" name="Graphic 32" descr="Rocket outline">
            <a:extLst>
              <a:ext uri="{FF2B5EF4-FFF2-40B4-BE49-F238E27FC236}">
                <a16:creationId xmlns:a16="http://schemas.microsoft.com/office/drawing/2014/main" id="{FB6D5BD3-4E98-425F-399D-72DBF4820A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08384" y="4474851"/>
            <a:ext cx="721314" cy="7213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8CD73D-9EE4-AFAA-3275-01F6A83B63CC}"/>
              </a:ext>
            </a:extLst>
          </p:cNvPr>
          <p:cNvSpPr txBox="1"/>
          <p:nvPr/>
        </p:nvSpPr>
        <p:spPr>
          <a:xfrm>
            <a:off x="3971420" y="3764414"/>
            <a:ext cx="1200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Specify </a:t>
            </a:r>
            <a:b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BE85A6-5A1E-35F9-EA97-6F2260ADA93E}"/>
              </a:ext>
            </a:extLst>
          </p:cNvPr>
          <p:cNvSpPr txBox="1"/>
          <p:nvPr/>
        </p:nvSpPr>
        <p:spPr>
          <a:xfrm>
            <a:off x="5161618" y="3760028"/>
            <a:ext cx="1334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Assists Execution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D66B2D-0E13-1F54-ADAD-50E5936820AC}"/>
              </a:ext>
            </a:extLst>
          </p:cNvPr>
          <p:cNvSpPr txBox="1"/>
          <p:nvPr/>
        </p:nvSpPr>
        <p:spPr>
          <a:xfrm>
            <a:off x="6383943" y="3760028"/>
            <a:ext cx="1322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Reviews &amp; Acts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F6DB1D0-ADA4-BBAA-A8F5-A89720E574A3}"/>
              </a:ext>
            </a:extLst>
          </p:cNvPr>
          <p:cNvCxnSpPr>
            <a:cxnSpLocks/>
          </p:cNvCxnSpPr>
          <p:nvPr/>
        </p:nvCxnSpPr>
        <p:spPr>
          <a:xfrm>
            <a:off x="4949567" y="4560130"/>
            <a:ext cx="498228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BE9726-DBC6-3CB6-CEED-3A09C9ECDB16}"/>
              </a:ext>
            </a:extLst>
          </p:cNvPr>
          <p:cNvCxnSpPr>
            <a:cxnSpLocks/>
          </p:cNvCxnSpPr>
          <p:nvPr/>
        </p:nvCxnSpPr>
        <p:spPr>
          <a:xfrm>
            <a:off x="6189363" y="4564247"/>
            <a:ext cx="498228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410E1A-3536-8DEE-81BC-A2C347DA1FB8}"/>
              </a:ext>
            </a:extLst>
          </p:cNvPr>
          <p:cNvSpPr txBox="1"/>
          <p:nvPr/>
        </p:nvSpPr>
        <p:spPr>
          <a:xfrm>
            <a:off x="10280193" y="3635518"/>
            <a:ext cx="1334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Objectives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1D2D7E-0D06-D42A-C524-1D93ABF7F038}"/>
              </a:ext>
            </a:extLst>
          </p:cNvPr>
          <p:cNvSpPr txBox="1"/>
          <p:nvPr/>
        </p:nvSpPr>
        <p:spPr>
          <a:xfrm>
            <a:off x="10983381" y="4659416"/>
            <a:ext cx="1050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Executes &amp; Optimizes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5317D5-BC46-5C01-60C7-7893563A03F3}"/>
              </a:ext>
            </a:extLst>
          </p:cNvPr>
          <p:cNvSpPr txBox="1"/>
          <p:nvPr/>
        </p:nvSpPr>
        <p:spPr>
          <a:xfrm>
            <a:off x="8161383" y="4619660"/>
            <a:ext cx="911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Learns &amp; Evolves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FE1BDA6-7E1F-8CD2-E082-0692F2425FFD}"/>
              </a:ext>
            </a:extLst>
          </p:cNvPr>
          <p:cNvCxnSpPr>
            <a:cxnSpLocks/>
          </p:cNvCxnSpPr>
          <p:nvPr/>
        </p:nvCxnSpPr>
        <p:spPr>
          <a:xfrm rot="10800000">
            <a:off x="9811985" y="4835103"/>
            <a:ext cx="498228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1DDBFEE-C738-CDDC-4148-4AD800569173}"/>
              </a:ext>
            </a:extLst>
          </p:cNvPr>
          <p:cNvCxnSpPr>
            <a:cxnSpLocks/>
          </p:cNvCxnSpPr>
          <p:nvPr/>
        </p:nvCxnSpPr>
        <p:spPr>
          <a:xfrm rot="2700000">
            <a:off x="10237249" y="4274805"/>
            <a:ext cx="498228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328EC8-6226-0AB1-970B-31AFD6CB4C87}"/>
              </a:ext>
            </a:extLst>
          </p:cNvPr>
          <p:cNvCxnSpPr>
            <a:cxnSpLocks/>
          </p:cNvCxnSpPr>
          <p:nvPr/>
        </p:nvCxnSpPr>
        <p:spPr>
          <a:xfrm rot="18900000">
            <a:off x="9411496" y="4308902"/>
            <a:ext cx="498228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4976FC0-0629-BAB8-24CF-51D128237E40}"/>
              </a:ext>
            </a:extLst>
          </p:cNvPr>
          <p:cNvCxnSpPr>
            <a:cxnSpLocks/>
          </p:cNvCxnSpPr>
          <p:nvPr/>
        </p:nvCxnSpPr>
        <p:spPr>
          <a:xfrm>
            <a:off x="7927901" y="3416571"/>
            <a:ext cx="0" cy="1852775"/>
          </a:xfrm>
          <a:prstGeom prst="line">
            <a:avLst/>
          </a:prstGeom>
          <a:ln w="254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78B9BADC-67B5-AD6E-1780-3CEB5B198824}"/>
              </a:ext>
            </a:extLst>
          </p:cNvPr>
          <p:cNvSpPr/>
          <p:nvPr/>
        </p:nvSpPr>
        <p:spPr>
          <a:xfrm>
            <a:off x="136189" y="298797"/>
            <a:ext cx="11443133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Agentic AI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turning assistive workflows into autonomous ones to achieve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defined goals and improve over time</a:t>
            </a:r>
            <a:endParaRPr lang="en-US" sz="26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06615E-CDD4-F1C3-1542-D9D7F75A6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92" y="5825192"/>
            <a:ext cx="2180885" cy="4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F2D1221-B6CE-74BC-B3A5-4FE168C60528}"/>
              </a:ext>
            </a:extLst>
          </p:cNvPr>
          <p:cNvSpPr txBox="1"/>
          <p:nvPr/>
        </p:nvSpPr>
        <p:spPr>
          <a:xfrm>
            <a:off x="5295280" y="6253866"/>
            <a:ext cx="937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Copilot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69BCDC-F02E-4D32-E86A-BABB8CE771B2}"/>
              </a:ext>
            </a:extLst>
          </p:cNvPr>
          <p:cNvSpPr txBox="1"/>
          <p:nvPr/>
        </p:nvSpPr>
        <p:spPr>
          <a:xfrm>
            <a:off x="7576351" y="6247926"/>
            <a:ext cx="937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Watson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E33237-DFB4-C498-606C-D391ADD71F03}"/>
              </a:ext>
            </a:extLst>
          </p:cNvPr>
          <p:cNvSpPr txBox="1"/>
          <p:nvPr/>
        </p:nvSpPr>
        <p:spPr>
          <a:xfrm>
            <a:off x="10300527" y="6228286"/>
            <a:ext cx="1166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Agentforce</a:t>
            </a:r>
            <a:endParaRPr lang="en-US" sz="1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0E9F1D-976B-A0B2-69AB-9315A4D3A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873" y="5800559"/>
            <a:ext cx="1120199" cy="69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BM logo in transparent PNG and vectorized SVG formats">
            <a:extLst>
              <a:ext uri="{FF2B5EF4-FFF2-40B4-BE49-F238E27FC236}">
                <a16:creationId xmlns:a16="http://schemas.microsoft.com/office/drawing/2014/main" id="{A5AF5507-2E26-53AA-2404-F44958A3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12" y="5844608"/>
            <a:ext cx="1120199" cy="4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pink robot head with a gear&#10;&#10;AI-generated content may be incorrect.">
            <a:extLst>
              <a:ext uri="{FF2B5EF4-FFF2-40B4-BE49-F238E27FC236}">
                <a16:creationId xmlns:a16="http://schemas.microsoft.com/office/drawing/2014/main" id="{8CBA8437-3A41-BD06-8F5C-A3F99A4E32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758" y="2267240"/>
            <a:ext cx="1640052" cy="1640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34EA1-CE95-37EA-B03B-E01CDD6B0481}"/>
              </a:ext>
            </a:extLst>
          </p:cNvPr>
          <p:cNvSpPr txBox="1"/>
          <p:nvPr/>
        </p:nvSpPr>
        <p:spPr>
          <a:xfrm>
            <a:off x="8683974" y="3077943"/>
            <a:ext cx="270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Workflow</a:t>
            </a:r>
            <a:endParaRPr lang="en-US" sz="400" b="1" u="sng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5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CABE-4B95-7D5F-C7A2-26C4D99F6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C7C909-5141-5DFA-4B4A-ADA9920C6816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79A94B-7785-638A-1551-A8E9661E3221}"/>
              </a:ext>
            </a:extLst>
          </p:cNvPr>
          <p:cNvSpPr/>
          <p:nvPr/>
        </p:nvSpPr>
        <p:spPr>
          <a:xfrm>
            <a:off x="180409" y="330744"/>
            <a:ext cx="11846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Marketers are using AI to successfully enhance their businesses in more efficient and intelligent 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ED276-66DA-1A0D-2227-304F80D61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89445D-4826-EB74-6BE4-D113A4E1AD9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D1003-2C28-2A0B-5B1D-DC47DBF754E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F4FA99-9337-1F06-FB2F-7C5E871B2604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00C4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4E8283-3349-E15A-527A-FADC40DE13A5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41CFFE-7209-5471-1FBD-8FAC036A4050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1B83C-B0E0-84F8-4A0C-1E0E76D9CBAD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EFD768D0-27AF-C564-ED64-F308CC4B9450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5F61D-0618-806C-A4B9-9EFE612F4479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6A4FCE-AB93-E0B3-E222-01E797A4BBA2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468AC3-EB4A-3FEB-AD22-F22DF425BF05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5499B-267B-174F-655F-EEF186DF214A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4AC280-5A10-15B2-6033-AD03B6635AC5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77587-2964-70E7-C9A9-EABB0FB28CDE}"/>
              </a:ext>
            </a:extLst>
          </p:cNvPr>
          <p:cNvSpPr txBox="1"/>
          <p:nvPr/>
        </p:nvSpPr>
        <p:spPr>
          <a:xfrm>
            <a:off x="4968706" y="3620359"/>
            <a:ext cx="2243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D0D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best practices for managing data responsibly?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" action="ppaction://noaction"/>
            <a:extLst>
              <a:ext uri="{FF2B5EF4-FFF2-40B4-BE49-F238E27FC236}">
                <a16:creationId xmlns:a16="http://schemas.microsoft.com/office/drawing/2014/main" id="{154A22A7-2A3B-B743-EFCB-B2495BA3E364}"/>
              </a:ext>
            </a:extLst>
          </p:cNvPr>
          <p:cNvSpPr txBox="1"/>
          <p:nvPr/>
        </p:nvSpPr>
        <p:spPr>
          <a:xfrm>
            <a:off x="2813208" y="3620359"/>
            <a:ext cx="1800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common data sources fueling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:a16="http://schemas.microsoft.com/office/drawing/2014/main" id="{847B8444-C338-904F-CE24-CC23DA5442F9}"/>
              </a:ext>
            </a:extLst>
          </p:cNvPr>
          <p:cNvSpPr txBox="1"/>
          <p:nvPr/>
        </p:nvSpPr>
        <p:spPr>
          <a:xfrm>
            <a:off x="299248" y="3616616"/>
            <a:ext cx="2080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Artificial Intelligence (AI)?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F83BB-EB71-71BF-BD6A-1D18D9BFBEB7}"/>
              </a:ext>
            </a:extLst>
          </p:cNvPr>
          <p:cNvSpPr txBox="1"/>
          <p:nvPr/>
        </p:nvSpPr>
        <p:spPr>
          <a:xfrm>
            <a:off x="7383437" y="3620359"/>
            <a:ext cx="2201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some common AI powered capabilities?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0B3EE2-C30F-E2D0-B300-5DA9D58C25E8}"/>
              </a:ext>
            </a:extLst>
          </p:cNvPr>
          <p:cNvSpPr txBox="1"/>
          <p:nvPr/>
        </p:nvSpPr>
        <p:spPr>
          <a:xfrm>
            <a:off x="9756993" y="3595607"/>
            <a:ext cx="20327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are marketers utilizing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3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2F5F2-3840-4647-B07E-797ED29E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0F80FE-684A-FA8E-9A08-9B95316A68ED}"/>
              </a:ext>
            </a:extLst>
          </p:cNvPr>
          <p:cNvSpPr/>
          <p:nvPr/>
        </p:nvSpPr>
        <p:spPr>
          <a:xfrm>
            <a:off x="0" y="1685014"/>
            <a:ext cx="12192000" cy="518413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erson in a suit and glasses pointing at a computer screen&#10;&#10;AI-generated content may be incorrect.">
            <a:extLst>
              <a:ext uri="{FF2B5EF4-FFF2-40B4-BE49-F238E27FC236}">
                <a16:creationId xmlns:a16="http://schemas.microsoft.com/office/drawing/2014/main" id="{146EA0CE-DC12-1900-9D3A-5A4D9D710C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46" b="4962"/>
          <a:stretch>
            <a:fillRect/>
          </a:stretch>
        </p:blipFill>
        <p:spPr>
          <a:xfrm>
            <a:off x="8069389" y="1717067"/>
            <a:ext cx="4131492" cy="4988318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29FD164-1A12-96AC-ACE0-1E884BB97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873871"/>
              </p:ext>
            </p:extLst>
          </p:nvPr>
        </p:nvGraphicFramePr>
        <p:xfrm>
          <a:off x="1" y="2078252"/>
          <a:ext cx="8069388" cy="414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BBDB9AB-7581-1489-04CA-59951E49066F}"/>
              </a:ext>
            </a:extLst>
          </p:cNvPr>
          <p:cNvSpPr txBox="1"/>
          <p:nvPr/>
        </p:nvSpPr>
        <p:spPr>
          <a:xfrm>
            <a:off x="-366825" y="1685014"/>
            <a:ext cx="8803040" cy="35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Are Marketers Currently Using Generative AI?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60B902-1427-2F24-3DB4-F870D0BC9A61}"/>
              </a:ext>
            </a:extLst>
          </p:cNvPr>
          <p:cNvSpPr txBox="1"/>
          <p:nvPr/>
        </p:nvSpPr>
        <p:spPr>
          <a:xfrm>
            <a:off x="492088" y="6319974"/>
            <a:ext cx="108845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Mediaocean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2026 H1 Advertising Outlook Report.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98FD35-6F24-E8D7-C179-3988C2451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9D9497-6212-4053-2771-6C008D4F450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7929C-7A9C-ADC8-96FF-2F420894C70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0D7BA-E24D-CBC6-AA5E-03FAAFA138F1}"/>
              </a:ext>
            </a:extLst>
          </p:cNvPr>
          <p:cNvSpPr/>
          <p:nvPr/>
        </p:nvSpPr>
        <p:spPr>
          <a:xfrm>
            <a:off x="136825" y="452224"/>
            <a:ext cx="117087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Generative AI in marketing is focused on data analysis and research, with rising use for creative and campaign optimization</a:t>
            </a:r>
          </a:p>
        </p:txBody>
      </p:sp>
    </p:spTree>
    <p:extLst>
      <p:ext uri="{BB962C8B-B14F-4D97-AF65-F5344CB8AC3E}">
        <p14:creationId xmlns:p14="http://schemas.microsoft.com/office/powerpoint/2010/main" val="2918161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39898-C51E-68F9-9E9E-B39052D6C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FD0BF8-2C6C-7FC9-B04E-FF4962173CDD}"/>
              </a:ext>
            </a:extLst>
          </p:cNvPr>
          <p:cNvSpPr/>
          <p:nvPr/>
        </p:nvSpPr>
        <p:spPr>
          <a:xfrm>
            <a:off x="1" y="1696725"/>
            <a:ext cx="778774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7F716-62D8-D337-AD69-2623676C4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EB3096-E2DD-52D3-7342-1DE8FE3912A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B8DB7-95BF-1135-C1FC-45FCDF747735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76A4E21-FC77-6282-2AA9-2A3101DF7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360015"/>
              </p:ext>
            </p:extLst>
          </p:nvPr>
        </p:nvGraphicFramePr>
        <p:xfrm>
          <a:off x="160229" y="2328218"/>
          <a:ext cx="6857000" cy="399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3911E53A-8A17-1016-E214-74C8416786BE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Marketers are leveraging AI for a variety of use cases, ranging from audience analysis to data integration and reporting visualization</a:t>
            </a:r>
            <a:endParaRPr lang="en-US" sz="2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827401-3C24-095A-F4FF-F7AF4BF4C6CF}"/>
              </a:ext>
            </a:extLst>
          </p:cNvPr>
          <p:cNvSpPr txBox="1"/>
          <p:nvPr/>
        </p:nvSpPr>
        <p:spPr>
          <a:xfrm>
            <a:off x="60870" y="1743443"/>
            <a:ext cx="621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ways organizations are using or planning to use AI to support advertising campaigns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CBF79-EA96-0795-74EC-AB995A1B91C6}"/>
              </a:ext>
            </a:extLst>
          </p:cNvPr>
          <p:cNvSpPr txBox="1"/>
          <p:nvPr/>
        </p:nvSpPr>
        <p:spPr>
          <a:xfrm>
            <a:off x="492088" y="6319974"/>
            <a:ext cx="108845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Comcast,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2026 Comcast Advertising Report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43331A-6867-67F4-FDA0-671EEEE74F8E}"/>
              </a:ext>
            </a:extLst>
          </p:cNvPr>
          <p:cNvSpPr>
            <a:spLocks/>
          </p:cNvSpPr>
          <p:nvPr/>
        </p:nvSpPr>
        <p:spPr>
          <a:xfrm>
            <a:off x="7284514" y="1698350"/>
            <a:ext cx="4907485" cy="4891619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D36900-87A9-AEC1-F3AA-50B507D53C29}"/>
              </a:ext>
            </a:extLst>
          </p:cNvPr>
          <p:cNvGrpSpPr/>
          <p:nvPr/>
        </p:nvGrpSpPr>
        <p:grpSpPr>
          <a:xfrm>
            <a:off x="7665717" y="2147147"/>
            <a:ext cx="4145077" cy="3012504"/>
            <a:chOff x="2465707" y="1659890"/>
            <a:chExt cx="9148529" cy="3059401"/>
          </a:xfrm>
        </p:grpSpPr>
        <p:sp>
          <p:nvSpPr>
            <p:cNvPr id="11" name="Speech Bubble: Rectangle 40">
              <a:extLst>
                <a:ext uri="{FF2B5EF4-FFF2-40B4-BE49-F238E27FC236}">
                  <a16:creationId xmlns:a16="http://schemas.microsoft.com/office/drawing/2014/main" id="{3B0BA7A6-D33C-B3AA-3333-B3451510C49C}"/>
                </a:ext>
              </a:extLst>
            </p:cNvPr>
            <p:cNvSpPr/>
            <p:nvPr/>
          </p:nvSpPr>
          <p:spPr>
            <a:xfrm>
              <a:off x="2465707" y="1659890"/>
              <a:ext cx="9138574" cy="30594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52B19BF9-C56E-989D-E880-CDC00254D754}"/>
                </a:ext>
              </a:extLst>
            </p:cNvPr>
            <p:cNvSpPr/>
            <p:nvPr/>
          </p:nvSpPr>
          <p:spPr>
            <a:xfrm>
              <a:off x="2475663" y="2056517"/>
              <a:ext cx="9138573" cy="750064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5594BCF6-A5E3-30F1-5816-1EE90C8F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101" y="2393368"/>
            <a:ext cx="372589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will further accelerate 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become a 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efficiency engine for the TV industry…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streamlining production, accelerating creative ideation, and 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how we plan, optimize, and measure campaigns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Marketers are pushing for clearer ROI, and 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is helping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industry 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exposure to real business outcomes 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greater precision.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en-US" sz="2000" b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6FED68-E252-BF2F-B106-3F4C807C3282}"/>
              </a:ext>
            </a:extLst>
          </p:cNvPr>
          <p:cNvSpPr txBox="1"/>
          <p:nvPr/>
        </p:nvSpPr>
        <p:spPr>
          <a:xfrm>
            <a:off x="7832567" y="5255470"/>
            <a:ext cx="3903531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Natividad</a:t>
            </a:r>
            <a:br>
              <a:rPr lang="en-US" sz="2000" b="1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of U.S. Advertising Sales and Marketing,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TelevisaUnivision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39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23654-A810-AB72-7892-8A76FF6A8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6F0576AB-FA1F-A5D7-2999-0FBDDFE04C23}"/>
              </a:ext>
            </a:extLst>
          </p:cNvPr>
          <p:cNvSpPr/>
          <p:nvPr/>
        </p:nvSpPr>
        <p:spPr>
          <a:xfrm>
            <a:off x="-15168" y="1647350"/>
            <a:ext cx="12207168" cy="52218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E73D45-F8FB-734C-A7FA-AB715E9EDFA5}"/>
              </a:ext>
            </a:extLst>
          </p:cNvPr>
          <p:cNvSpPr>
            <a:spLocks/>
          </p:cNvSpPr>
          <p:nvPr/>
        </p:nvSpPr>
        <p:spPr>
          <a:xfrm>
            <a:off x="0" y="1658500"/>
            <a:ext cx="4856205" cy="521065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02C9B4-D3ED-B261-0B6A-9CA3C02A3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82625DF-AD6C-56CB-777C-67E59E7A3F1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255C15-09E5-2AA6-3DA7-3FA9C15F5C4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4AE2EF50-F7EB-3885-084C-C37133D2D895}"/>
              </a:ext>
            </a:extLst>
          </p:cNvPr>
          <p:cNvSpPr/>
          <p:nvPr/>
        </p:nvSpPr>
        <p:spPr>
          <a:xfrm>
            <a:off x="669735" y="2523637"/>
            <a:ext cx="3469779" cy="31191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5E559-6432-CFE3-A976-E23523D2B5FA}"/>
              </a:ext>
            </a:extLst>
          </p:cNvPr>
          <p:cNvSpPr/>
          <p:nvPr/>
        </p:nvSpPr>
        <p:spPr>
          <a:xfrm>
            <a:off x="669735" y="3120043"/>
            <a:ext cx="3469779" cy="21544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2700"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70%</a:t>
            </a:r>
          </a:p>
          <a:p>
            <a:pPr lvl="0" algn="ctr" defTabSz="1172398">
              <a:defRPr/>
            </a:pPr>
            <a:r>
              <a:rPr kumimoji="0" lang="en-US" b="1" i="0" u="none" strike="noStrike" kern="1200" cap="none" spc="0" normalizeH="0" baseline="0" noProof="0">
                <a:ln w="0"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 marketers are already integrating AI into their analytics workflows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D2B01-8F30-DD80-2CB2-B8597B01564C}"/>
              </a:ext>
            </a:extLst>
          </p:cNvPr>
          <p:cNvSpPr txBox="1"/>
          <p:nvPr/>
        </p:nvSpPr>
        <p:spPr>
          <a:xfrm>
            <a:off x="1290881" y="2724507"/>
            <a:ext cx="223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129F40A-EB35-693B-74DF-926957B08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664761"/>
              </p:ext>
            </p:extLst>
          </p:nvPr>
        </p:nvGraphicFramePr>
        <p:xfrm>
          <a:off x="5053913" y="1928715"/>
          <a:ext cx="7101399" cy="4590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50229E4-5FAF-1D3B-3C13-03EEFB88398B}"/>
              </a:ext>
            </a:extLst>
          </p:cNvPr>
          <p:cNvSpPr txBox="1"/>
          <p:nvPr/>
        </p:nvSpPr>
        <p:spPr>
          <a:xfrm>
            <a:off x="4856205" y="6303599"/>
            <a:ext cx="61962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IAB, </a:t>
            </a:r>
            <a:r>
              <a:rPr lang="en-US" sz="8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Data 2026, 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2026.  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0624C-6A87-2691-C6D4-B0D4CEB819CF}"/>
              </a:ext>
            </a:extLst>
          </p:cNvPr>
          <p:cNvSpPr txBox="1"/>
          <p:nvPr/>
        </p:nvSpPr>
        <p:spPr>
          <a:xfrm>
            <a:off x="5185697" y="1841803"/>
            <a:ext cx="683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AI Adoption in Analytics Advanced Measurement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69984-D600-7056-9713-75E90FC007C0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in measurement is here now, with most marketers actively implementing AI tools into their advanced analytics operations</a:t>
            </a:r>
            <a:endParaRPr lang="en-US" sz="2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69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E163-CA17-0147-2648-33640EA2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AFAFD8-0C4A-05FA-9720-C2C0FE007E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65230"/>
            <a:ext cx="12192001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buSzPts val="1000"/>
              <a:tabLst>
                <a:tab pos="685800" algn="l"/>
              </a:tabLst>
            </a:pPr>
            <a:endParaRPr lang="en-US" sz="1800" b="1" u="sng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2CA7295-7EDD-1241-123A-5155528B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65189F4F-83D1-86F4-B368-39330A11719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A5B424-9074-5A83-D24C-421AAAD922D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3009A7-685B-8783-25ED-331E8381D7D1}"/>
              </a:ext>
            </a:extLst>
          </p:cNvPr>
          <p:cNvCxnSpPr>
            <a:cxnSpLocks/>
          </p:cNvCxnSpPr>
          <p:nvPr/>
        </p:nvCxnSpPr>
        <p:spPr>
          <a:xfrm>
            <a:off x="4062460" y="2664663"/>
            <a:ext cx="0" cy="3785232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369B5E-5A97-681C-4FCC-857C10C3435E}"/>
              </a:ext>
            </a:extLst>
          </p:cNvPr>
          <p:cNvCxnSpPr>
            <a:cxnSpLocks/>
          </p:cNvCxnSpPr>
          <p:nvPr/>
        </p:nvCxnSpPr>
        <p:spPr>
          <a:xfrm>
            <a:off x="109426" y="3630777"/>
            <a:ext cx="12018696" cy="0"/>
          </a:xfrm>
          <a:prstGeom prst="line">
            <a:avLst/>
          </a:prstGeom>
          <a:ln w="31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1CE60D-6711-FF2A-DE12-6DFEE3FE2F8D}"/>
              </a:ext>
            </a:extLst>
          </p:cNvPr>
          <p:cNvCxnSpPr>
            <a:cxnSpLocks/>
          </p:cNvCxnSpPr>
          <p:nvPr/>
        </p:nvCxnSpPr>
        <p:spPr>
          <a:xfrm>
            <a:off x="8239017" y="2664663"/>
            <a:ext cx="0" cy="385438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735C77F-9F2E-CCE8-56A1-DA14749E045F}"/>
              </a:ext>
            </a:extLst>
          </p:cNvPr>
          <p:cNvSpPr txBox="1"/>
          <p:nvPr/>
        </p:nvSpPr>
        <p:spPr>
          <a:xfrm>
            <a:off x="8288850" y="2177400"/>
            <a:ext cx="3881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Attribution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2F917C-A7A9-2D0C-49D5-F374A850AAE0}"/>
              </a:ext>
            </a:extLst>
          </p:cNvPr>
          <p:cNvSpPr txBox="1"/>
          <p:nvPr/>
        </p:nvSpPr>
        <p:spPr>
          <a:xfrm>
            <a:off x="-3067" y="2181848"/>
            <a:ext cx="3709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Audience Segmentation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1D2D905-8F70-DBD5-A938-1BD2BF4B0BF4}"/>
              </a:ext>
            </a:extLst>
          </p:cNvPr>
          <p:cNvSpPr txBox="1"/>
          <p:nvPr/>
        </p:nvSpPr>
        <p:spPr>
          <a:xfrm>
            <a:off x="4081771" y="2181353"/>
            <a:ext cx="4093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Forecasting</a:t>
            </a:r>
            <a:endParaRPr lang="en-US" b="1">
              <a:solidFill>
                <a:srgbClr val="ED3C8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7BF4563-315C-22A0-ACB8-D016ACD057BC}"/>
              </a:ext>
            </a:extLst>
          </p:cNvPr>
          <p:cNvCxnSpPr>
            <a:cxnSpLocks/>
          </p:cNvCxnSpPr>
          <p:nvPr/>
        </p:nvCxnSpPr>
        <p:spPr>
          <a:xfrm>
            <a:off x="109426" y="4954751"/>
            <a:ext cx="12018696" cy="0"/>
          </a:xfrm>
          <a:prstGeom prst="line">
            <a:avLst/>
          </a:prstGeom>
          <a:ln w="31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8934EE-5DA4-EB07-1563-C0BA26E85795}"/>
              </a:ext>
            </a:extLst>
          </p:cNvPr>
          <p:cNvSpPr txBox="1"/>
          <p:nvPr/>
        </p:nvSpPr>
        <p:spPr>
          <a:xfrm>
            <a:off x="65304" y="2580230"/>
            <a:ext cx="3751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Works?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997B8-2AB5-BD95-78BF-C02DB0066817}"/>
              </a:ext>
            </a:extLst>
          </p:cNvPr>
          <p:cNvSpPr txBox="1"/>
          <p:nvPr/>
        </p:nvSpPr>
        <p:spPr>
          <a:xfrm>
            <a:off x="53205" y="3708109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it Matters?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4CDB8A-2DFB-0016-0AD4-D555CCFD95AC}"/>
              </a:ext>
            </a:extLst>
          </p:cNvPr>
          <p:cNvSpPr txBox="1"/>
          <p:nvPr/>
        </p:nvSpPr>
        <p:spPr>
          <a:xfrm>
            <a:off x="56272" y="3949439"/>
            <a:ext cx="39495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utilizing precise and scalable data, marketers can create high performing, privacy-first actionable audiences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8117DD-6458-6AB9-650A-5ED224154E33}"/>
              </a:ext>
            </a:extLst>
          </p:cNvPr>
          <p:cNvSpPr txBox="1"/>
          <p:nvPr/>
        </p:nvSpPr>
        <p:spPr>
          <a:xfrm>
            <a:off x="8246598" y="3955811"/>
            <a:ext cx="39801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diagnosing performance with AI, marketers can effectively analyze resonance and intent to provide strong strategic recommendations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5DD950-9264-9B8A-2AB2-453E2CED04DB}"/>
              </a:ext>
            </a:extLst>
          </p:cNvPr>
          <p:cNvSpPr txBox="1"/>
          <p:nvPr/>
        </p:nvSpPr>
        <p:spPr>
          <a:xfrm>
            <a:off x="8231438" y="3703964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it Matters?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63BB56-87CE-1349-7DE7-12B6FE9737A2}"/>
              </a:ext>
            </a:extLst>
          </p:cNvPr>
          <p:cNvSpPr/>
          <p:nvPr/>
        </p:nvSpPr>
        <p:spPr>
          <a:xfrm>
            <a:off x="200697" y="302600"/>
            <a:ext cx="1185554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 providers are integrating AI tools and strategies to increase efficiencies and performance on Premium Video Platforms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6014DD-34A2-121F-4383-CC05A932E479}"/>
              </a:ext>
            </a:extLst>
          </p:cNvPr>
          <p:cNvSpPr txBox="1"/>
          <p:nvPr/>
        </p:nvSpPr>
        <p:spPr>
          <a:xfrm>
            <a:off x="2301896" y="1756869"/>
            <a:ext cx="7907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Ways Measurement Companies are Leveraging AI with Marketers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F505A-0B25-3A72-E968-3D631929BA15}"/>
              </a:ext>
            </a:extLst>
          </p:cNvPr>
          <p:cNvSpPr txBox="1"/>
          <p:nvPr/>
        </p:nvSpPr>
        <p:spPr>
          <a:xfrm>
            <a:off x="74725" y="2852245"/>
            <a:ext cx="39877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pulls in data from a variety of trusted sources to group consumers into audiences based on behavioral similarities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67324-AC2C-10E4-DBC4-0D7DAC79759C}"/>
              </a:ext>
            </a:extLst>
          </p:cNvPr>
          <p:cNvSpPr txBox="1"/>
          <p:nvPr/>
        </p:nvSpPr>
        <p:spPr>
          <a:xfrm>
            <a:off x="21915" y="5024082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Companies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9100A-F723-BDDF-821C-727487DE7C98}"/>
              </a:ext>
            </a:extLst>
          </p:cNvPr>
          <p:cNvSpPr txBox="1"/>
          <p:nvPr/>
        </p:nvSpPr>
        <p:spPr>
          <a:xfrm>
            <a:off x="4116194" y="2595747"/>
            <a:ext cx="3751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Works?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281284-D1AC-FA95-64D7-F5A369E8FC26}"/>
              </a:ext>
            </a:extLst>
          </p:cNvPr>
          <p:cNvSpPr txBox="1"/>
          <p:nvPr/>
        </p:nvSpPr>
        <p:spPr>
          <a:xfrm>
            <a:off x="4116194" y="2852245"/>
            <a:ext cx="38245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utilizes Machine Learning and Deep Learning to analyze vast datasets to make informed “what-if” scenario predictions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FCED09-DA03-923A-5B5C-C1ED0103338D}"/>
              </a:ext>
            </a:extLst>
          </p:cNvPr>
          <p:cNvSpPr txBox="1"/>
          <p:nvPr/>
        </p:nvSpPr>
        <p:spPr>
          <a:xfrm>
            <a:off x="4113127" y="3707488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it Matters?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FC32B-F332-57CA-F5F5-28FAEB8F7EEE}"/>
              </a:ext>
            </a:extLst>
          </p:cNvPr>
          <p:cNvSpPr txBox="1"/>
          <p:nvPr/>
        </p:nvSpPr>
        <p:spPr>
          <a:xfrm>
            <a:off x="4116194" y="3948818"/>
            <a:ext cx="40585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analyzing massive, diverse datasets with AI, marketers can make real-time adaptive changes to media plans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8E7F2B-82D6-985D-8695-15B4202F551C}"/>
              </a:ext>
            </a:extLst>
          </p:cNvPr>
          <p:cNvSpPr txBox="1"/>
          <p:nvPr/>
        </p:nvSpPr>
        <p:spPr>
          <a:xfrm>
            <a:off x="8262421" y="2595123"/>
            <a:ext cx="3751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Works?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9ED259-BA89-F11A-43BE-8774C6AB40BF}"/>
              </a:ext>
            </a:extLst>
          </p:cNvPr>
          <p:cNvSpPr txBox="1"/>
          <p:nvPr/>
        </p:nvSpPr>
        <p:spPr>
          <a:xfrm>
            <a:off x="8273375" y="2852245"/>
            <a:ext cx="37658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analyzes the customer journey to determine which touchpoints influence conversions and customer action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A0F074-C096-9BD3-8672-5FA0DE199CDF}"/>
              </a:ext>
            </a:extLst>
          </p:cNvPr>
          <p:cNvSpPr txBox="1"/>
          <p:nvPr/>
        </p:nvSpPr>
        <p:spPr>
          <a:xfrm>
            <a:off x="4096818" y="5024082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Companies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6245CE-66A0-C5A6-C88F-D1EBADFFC143}"/>
              </a:ext>
            </a:extLst>
          </p:cNvPr>
          <p:cNvSpPr txBox="1"/>
          <p:nvPr/>
        </p:nvSpPr>
        <p:spPr>
          <a:xfrm>
            <a:off x="8262421" y="5024082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Companies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9641F2E-F6F0-36A9-EC92-B023E007D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5" y="5358082"/>
            <a:ext cx="1936737" cy="51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 Assets - MRI-Simmons">
            <a:extLst>
              <a:ext uri="{FF2B5EF4-FFF2-40B4-BE49-F238E27FC236}">
                <a16:creationId xmlns:a16="http://schemas.microsoft.com/office/drawing/2014/main" id="{489E68CA-331B-AD56-DE70-4C9E33D0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3" y="6031365"/>
            <a:ext cx="2194993" cy="43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8" descr="Seedtag Launches Contextual TV, a First-of-its-Kind Solution for CTV ...">
            <a:extLst>
              <a:ext uri="{FF2B5EF4-FFF2-40B4-BE49-F238E27FC236}">
                <a16:creationId xmlns:a16="http://schemas.microsoft.com/office/drawing/2014/main" id="{2AC64F45-D0B9-339D-95B9-38681A01F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111" y="5268576"/>
            <a:ext cx="1815952" cy="95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65ED3C7-DA2A-4FA7-C2A5-0F3F2082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21" y="6100861"/>
            <a:ext cx="2061362" cy="3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Data-Driven TV Media Buying | Tatari">
            <a:extLst>
              <a:ext uri="{FF2B5EF4-FFF2-40B4-BE49-F238E27FC236}">
                <a16:creationId xmlns:a16="http://schemas.microsoft.com/office/drawing/2014/main" id="{754ED88E-687F-1E50-3058-038097B4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21" y="5588848"/>
            <a:ext cx="1267977" cy="2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Visa TV Ad Spend &amp; Reach">
            <a:extLst>
              <a:ext uri="{FF2B5EF4-FFF2-40B4-BE49-F238E27FC236}">
                <a16:creationId xmlns:a16="http://schemas.microsoft.com/office/drawing/2014/main" id="{36A3ED2B-3655-29D9-5296-0E416016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55" y="5387995"/>
            <a:ext cx="1710525" cy="47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VideoAmp - SportsPro">
            <a:extLst>
              <a:ext uri="{FF2B5EF4-FFF2-40B4-BE49-F238E27FC236}">
                <a16:creationId xmlns:a16="http://schemas.microsoft.com/office/drawing/2014/main" id="{9883396C-C5CE-A847-55DA-A36B31641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281" y="5587863"/>
            <a:ext cx="2124402" cy="115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ISpot.tv | Logopedia | Fandom">
            <a:extLst>
              <a:ext uri="{FF2B5EF4-FFF2-40B4-BE49-F238E27FC236}">
                <a16:creationId xmlns:a16="http://schemas.microsoft.com/office/drawing/2014/main" id="{F894B2DF-96E0-4FE1-7576-B138C43C7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84" y="5442020"/>
            <a:ext cx="1669989" cy="5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EDO Partners with SoFi to Uplevel Media Planning, Creative">
            <a:extLst>
              <a:ext uri="{FF2B5EF4-FFF2-40B4-BE49-F238E27FC236}">
                <a16:creationId xmlns:a16="http://schemas.microsoft.com/office/drawing/2014/main" id="{B705A88A-39D7-A59C-33A6-4254C2F9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112" y="5488197"/>
            <a:ext cx="1243977" cy="3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Gallery 1 — Fabric Media">
            <a:extLst>
              <a:ext uri="{FF2B5EF4-FFF2-40B4-BE49-F238E27FC236}">
                <a16:creationId xmlns:a16="http://schemas.microsoft.com/office/drawing/2014/main" id="{E31C0016-1ECF-20AA-DC1B-FB1FD908F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8" b="33581"/>
          <a:stretch>
            <a:fillRect/>
          </a:stretch>
        </p:blipFill>
        <p:spPr bwMode="auto">
          <a:xfrm>
            <a:off x="10262495" y="5951368"/>
            <a:ext cx="2061361" cy="6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C9F457E-C13F-F1C4-9C91-524918BE3B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81" y="6129301"/>
            <a:ext cx="1507899" cy="255576"/>
          </a:xfrm>
          <a:prstGeom prst="rect">
            <a:avLst/>
          </a:prstGeom>
        </p:spPr>
      </p:pic>
      <p:pic>
        <p:nvPicPr>
          <p:cNvPr id="44" name="Picture 4" descr="Swoop - Remote Work From Home Jobs &amp; Careers | FlexJobs">
            <a:extLst>
              <a:ext uri="{FF2B5EF4-FFF2-40B4-BE49-F238E27FC236}">
                <a16:creationId xmlns:a16="http://schemas.microsoft.com/office/drawing/2014/main" id="{7E22ADA4-2CEE-C874-2B5A-C5D18FCB7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22" y="6092444"/>
            <a:ext cx="1383970" cy="3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46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B224-0E15-9DC2-B4A4-7A2A10160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65429CF-BB98-0F79-8BF9-736862D2F2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65230"/>
            <a:ext cx="12192001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buSzPts val="1000"/>
              <a:tabLst>
                <a:tab pos="685800" algn="l"/>
              </a:tabLst>
            </a:pPr>
            <a:endParaRPr lang="en-US" sz="1800" b="1" u="sng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88CDE8D-775D-6AD3-0F82-5EF0C5167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16B616F2-9531-75B0-4DBA-D36848BCFF1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C2E700-B797-521B-608C-6CF94513E50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95D32A-A06B-5A78-E85E-AC407483EB23}"/>
              </a:ext>
            </a:extLst>
          </p:cNvPr>
          <p:cNvCxnSpPr>
            <a:cxnSpLocks/>
          </p:cNvCxnSpPr>
          <p:nvPr/>
        </p:nvCxnSpPr>
        <p:spPr>
          <a:xfrm>
            <a:off x="4062460" y="2664663"/>
            <a:ext cx="0" cy="3785232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A58BE9-6E1F-85BA-BFD3-2E9F38BE2C5E}"/>
              </a:ext>
            </a:extLst>
          </p:cNvPr>
          <p:cNvCxnSpPr>
            <a:cxnSpLocks/>
          </p:cNvCxnSpPr>
          <p:nvPr/>
        </p:nvCxnSpPr>
        <p:spPr>
          <a:xfrm>
            <a:off x="109426" y="3630777"/>
            <a:ext cx="12018696" cy="0"/>
          </a:xfrm>
          <a:prstGeom prst="line">
            <a:avLst/>
          </a:prstGeom>
          <a:ln w="31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E9CD68-378D-8B0C-B6B3-5CED1168028B}"/>
              </a:ext>
            </a:extLst>
          </p:cNvPr>
          <p:cNvCxnSpPr>
            <a:cxnSpLocks/>
          </p:cNvCxnSpPr>
          <p:nvPr/>
        </p:nvCxnSpPr>
        <p:spPr>
          <a:xfrm>
            <a:off x="8239017" y="2664663"/>
            <a:ext cx="0" cy="385438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8E1A574-7614-9896-3D13-34938C2B2D6B}"/>
              </a:ext>
            </a:extLst>
          </p:cNvPr>
          <p:cNvSpPr txBox="1"/>
          <p:nvPr/>
        </p:nvSpPr>
        <p:spPr>
          <a:xfrm>
            <a:off x="8288850" y="2177400"/>
            <a:ext cx="3881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Content Recommendation</a:t>
            </a:r>
            <a:endParaRPr lang="en-US" b="1">
              <a:solidFill>
                <a:srgbClr val="ED3C8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9F1EFB-AAA2-3B79-9AF8-57CFE99FA5D1}"/>
              </a:ext>
            </a:extLst>
          </p:cNvPr>
          <p:cNvSpPr txBox="1"/>
          <p:nvPr/>
        </p:nvSpPr>
        <p:spPr>
          <a:xfrm>
            <a:off x="-3067" y="2181848"/>
            <a:ext cx="3709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Workflow Optimization</a:t>
            </a:r>
            <a:endParaRPr lang="en-US" b="1">
              <a:solidFill>
                <a:srgbClr val="ED3C8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1AD268-9BFA-3C14-C1DB-741482A78D7E}"/>
              </a:ext>
            </a:extLst>
          </p:cNvPr>
          <p:cNvSpPr txBox="1"/>
          <p:nvPr/>
        </p:nvSpPr>
        <p:spPr>
          <a:xfrm>
            <a:off x="4081771" y="2181353"/>
            <a:ext cx="4093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rgbClr val="ED3C8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 Generation</a:t>
            </a:r>
            <a:endParaRPr lang="en-US" b="1">
              <a:solidFill>
                <a:srgbClr val="ED3C8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798F328-F4C1-5E97-6D30-80FC57FAE9FC}"/>
              </a:ext>
            </a:extLst>
          </p:cNvPr>
          <p:cNvCxnSpPr>
            <a:cxnSpLocks/>
          </p:cNvCxnSpPr>
          <p:nvPr/>
        </p:nvCxnSpPr>
        <p:spPr>
          <a:xfrm>
            <a:off x="109426" y="4954751"/>
            <a:ext cx="12018696" cy="0"/>
          </a:xfrm>
          <a:prstGeom prst="line">
            <a:avLst/>
          </a:prstGeom>
          <a:ln w="31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34CEDA-EF89-6F1B-6D97-BAC85C17051F}"/>
              </a:ext>
            </a:extLst>
          </p:cNvPr>
          <p:cNvSpPr txBox="1"/>
          <p:nvPr/>
        </p:nvSpPr>
        <p:spPr>
          <a:xfrm>
            <a:off x="65304" y="2580230"/>
            <a:ext cx="3751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Works?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8DBC3D-D5CD-6639-0B50-E5CAA4EE7F12}"/>
              </a:ext>
            </a:extLst>
          </p:cNvPr>
          <p:cNvSpPr txBox="1"/>
          <p:nvPr/>
        </p:nvSpPr>
        <p:spPr>
          <a:xfrm>
            <a:off x="53205" y="3708109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it Matters?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7DEE5-757F-6724-243C-4F4E1EEE363F}"/>
              </a:ext>
            </a:extLst>
          </p:cNvPr>
          <p:cNvSpPr txBox="1"/>
          <p:nvPr/>
        </p:nvSpPr>
        <p:spPr>
          <a:xfrm>
            <a:off x="56272" y="3949439"/>
            <a:ext cx="39495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analyzing patterns of past performance data with AI, marketers can reduce operational costs and minimize human error through automating repetitive tasks</a:t>
            </a:r>
            <a:endParaRPr lang="en-US" sz="1400">
              <a:solidFill>
                <a:srgbClr val="1B14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32BD3D-71B0-B6B6-B922-98BDAC0C95C5}"/>
              </a:ext>
            </a:extLst>
          </p:cNvPr>
          <p:cNvSpPr txBox="1"/>
          <p:nvPr/>
        </p:nvSpPr>
        <p:spPr>
          <a:xfrm>
            <a:off x="8246598" y="3955811"/>
            <a:ext cx="39801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making personalized content recommendations through AI analysis, marketers can boost user engagement and improve consumer perception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C9228C-A988-34EF-0FD5-8E08D4134C20}"/>
              </a:ext>
            </a:extLst>
          </p:cNvPr>
          <p:cNvSpPr txBox="1"/>
          <p:nvPr/>
        </p:nvSpPr>
        <p:spPr>
          <a:xfrm>
            <a:off x="8231438" y="3703964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it Matters?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A5D3C4-564A-FFC4-305A-A94A78D83630}"/>
              </a:ext>
            </a:extLst>
          </p:cNvPr>
          <p:cNvSpPr/>
          <p:nvPr/>
        </p:nvSpPr>
        <p:spPr>
          <a:xfrm>
            <a:off x="200697" y="302600"/>
            <a:ext cx="1185554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is enhancing how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Premium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Platforms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transforming both advertiser and audience experiences</a:t>
            </a:r>
            <a:endParaRPr lang="en-US" sz="2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40E138-23BC-671B-C873-A65145E06E19}"/>
              </a:ext>
            </a:extLst>
          </p:cNvPr>
          <p:cNvSpPr txBox="1"/>
          <p:nvPr/>
        </p:nvSpPr>
        <p:spPr>
          <a:xfrm>
            <a:off x="2301896" y="1756869"/>
            <a:ext cx="7907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Ways Multiscreen TV Publishers are Leveraging AI with Marketers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5E4F-3891-00FB-9183-F2BEFF8741D2}"/>
              </a:ext>
            </a:extLst>
          </p:cNvPr>
          <p:cNvSpPr txBox="1"/>
          <p:nvPr/>
        </p:nvSpPr>
        <p:spPr>
          <a:xfrm>
            <a:off x="74725" y="2852245"/>
            <a:ext cx="39877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uses data-driven insights to help recommend and streamline targeting, bidding and optimization strategies based on specific goals</a:t>
            </a:r>
            <a:endParaRPr lang="en-US" sz="1400">
              <a:solidFill>
                <a:srgbClr val="1B14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7B7DA4-735F-76CD-D8C3-5432DFC000E7}"/>
              </a:ext>
            </a:extLst>
          </p:cNvPr>
          <p:cNvSpPr txBox="1"/>
          <p:nvPr/>
        </p:nvSpPr>
        <p:spPr>
          <a:xfrm>
            <a:off x="21915" y="5005914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Companies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2C3C0-C17B-5962-26AF-50AF804DD9EF}"/>
              </a:ext>
            </a:extLst>
          </p:cNvPr>
          <p:cNvSpPr txBox="1"/>
          <p:nvPr/>
        </p:nvSpPr>
        <p:spPr>
          <a:xfrm>
            <a:off x="4116194" y="2595747"/>
            <a:ext cx="3751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Works?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B75F81-B39B-5D3D-5AF7-3C9596D449F0}"/>
              </a:ext>
            </a:extLst>
          </p:cNvPr>
          <p:cNvSpPr txBox="1"/>
          <p:nvPr/>
        </p:nvSpPr>
        <p:spPr>
          <a:xfrm>
            <a:off x="4116194" y="2852245"/>
            <a:ext cx="38245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generative models turn prompts into personalized ad creatives delivering high-quality content at scale and speed</a:t>
            </a:r>
            <a:endParaRPr lang="en-US" sz="1400">
              <a:solidFill>
                <a:srgbClr val="1B14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967B45-10EA-000B-25F4-85BF1063F1AA}"/>
              </a:ext>
            </a:extLst>
          </p:cNvPr>
          <p:cNvSpPr txBox="1"/>
          <p:nvPr/>
        </p:nvSpPr>
        <p:spPr>
          <a:xfrm>
            <a:off x="4113127" y="3707488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it Matters?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0808F7-B4C7-B7F0-4FB0-226724BCAEE0}"/>
              </a:ext>
            </a:extLst>
          </p:cNvPr>
          <p:cNvSpPr txBox="1"/>
          <p:nvPr/>
        </p:nvSpPr>
        <p:spPr>
          <a:xfrm>
            <a:off x="4116194" y="3948818"/>
            <a:ext cx="40585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minimizing cost and maximizing efficiency, marketers enable the same high-quality visual storytelling abilities for their brands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509B6C-5057-A287-BC19-EE93372074E6}"/>
              </a:ext>
            </a:extLst>
          </p:cNvPr>
          <p:cNvSpPr txBox="1"/>
          <p:nvPr/>
        </p:nvSpPr>
        <p:spPr>
          <a:xfrm>
            <a:off x="8262421" y="2595123"/>
            <a:ext cx="3751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Works?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A958D8-04A2-6671-82CE-363662E9A26F}"/>
              </a:ext>
            </a:extLst>
          </p:cNvPr>
          <p:cNvSpPr txBox="1"/>
          <p:nvPr/>
        </p:nvSpPr>
        <p:spPr>
          <a:xfrm>
            <a:off x="8273375" y="2852245"/>
            <a:ext cx="37658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matches user profiles and attributes based on historical viewing to determine optimal content mix recommendations</a:t>
            </a:r>
            <a:endParaRPr lang="en-US" sz="1400">
              <a:solidFill>
                <a:srgbClr val="1B14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97A8ED-976E-5827-E867-0392F6F7B65B}"/>
              </a:ext>
            </a:extLst>
          </p:cNvPr>
          <p:cNvSpPr txBox="1"/>
          <p:nvPr/>
        </p:nvSpPr>
        <p:spPr>
          <a:xfrm>
            <a:off x="4096818" y="5005914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Companies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85C745-10C3-6793-9FD8-B114684F2135}"/>
              </a:ext>
            </a:extLst>
          </p:cNvPr>
          <p:cNvSpPr txBox="1"/>
          <p:nvPr/>
        </p:nvSpPr>
        <p:spPr>
          <a:xfrm>
            <a:off x="8262421" y="5005914"/>
            <a:ext cx="234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Companies</a:t>
            </a:r>
            <a:endParaRPr lang="en-US" sz="1600" b="1">
              <a:solidFill>
                <a:srgbClr val="00BF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ave money on Universal Ads">
            <a:extLst>
              <a:ext uri="{FF2B5EF4-FFF2-40B4-BE49-F238E27FC236}">
                <a16:creationId xmlns:a16="http://schemas.microsoft.com/office/drawing/2014/main" id="{5580824F-659C-2D05-6117-16BFD740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" y="5499221"/>
            <a:ext cx="1837978" cy="4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Wheel's New Chief Product Officer Is Embracing Automation And SPO |  AdExchanger">
            <a:extLst>
              <a:ext uri="{FF2B5EF4-FFF2-40B4-BE49-F238E27FC236}">
                <a16:creationId xmlns:a16="http://schemas.microsoft.com/office/drawing/2014/main" id="{F6F7D0C5-D8EF-1D49-EA43-51A27B677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95" y="5710027"/>
            <a:ext cx="1478028" cy="2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2F22346-885F-6E2D-BCE3-CACCC2BF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9" y="6192466"/>
            <a:ext cx="1793526" cy="22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Waymark - Comcast NBCUniversal LIFT Labs">
            <a:extLst>
              <a:ext uri="{FF2B5EF4-FFF2-40B4-BE49-F238E27FC236}">
                <a16:creationId xmlns:a16="http://schemas.microsoft.com/office/drawing/2014/main" id="{3FD4EDB8-3712-A9FE-F1D0-70A24527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74" y="5364671"/>
            <a:ext cx="1776332" cy="6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Spectrum Logo, symbol, meaning, history, PNG, brand">
            <a:extLst>
              <a:ext uri="{FF2B5EF4-FFF2-40B4-BE49-F238E27FC236}">
                <a16:creationId xmlns:a16="http://schemas.microsoft.com/office/drawing/2014/main" id="{CC0096CB-62D5-929C-3043-114A6F99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51" y="5222198"/>
            <a:ext cx="1604055" cy="9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3A9B1F8-8B12-ED57-48BE-03F4DB19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323" y="6069707"/>
            <a:ext cx="1373196" cy="41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isney Plus Logo - LogoDix">
            <a:extLst>
              <a:ext uri="{FF2B5EF4-FFF2-40B4-BE49-F238E27FC236}">
                <a16:creationId xmlns:a16="http://schemas.microsoft.com/office/drawing/2014/main" id="{A2D631C1-6A9F-77FF-7A47-967FB1DC7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1090" y="4980799"/>
            <a:ext cx="1373196" cy="13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CAA495-9DEA-DF3E-CD87-F89FED97F4F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216" y="5248568"/>
            <a:ext cx="1031499" cy="641592"/>
          </a:xfrm>
          <a:prstGeom prst="rect">
            <a:avLst/>
          </a:prstGeom>
        </p:spPr>
      </p:pic>
      <p:pic>
        <p:nvPicPr>
          <p:cNvPr id="5122" name="Picture 2" descr="LG Ad Solutions - Schedule: Partner / Advertising Week NY 2024">
            <a:extLst>
              <a:ext uri="{FF2B5EF4-FFF2-40B4-BE49-F238E27FC236}">
                <a16:creationId xmlns:a16="http://schemas.microsoft.com/office/drawing/2014/main" id="{3F6FD18D-9B5A-ABA2-6644-1B174B931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5" b="37854"/>
          <a:stretch>
            <a:fillRect/>
          </a:stretch>
        </p:blipFill>
        <p:spPr bwMode="auto">
          <a:xfrm>
            <a:off x="2088667" y="6115404"/>
            <a:ext cx="1750262" cy="3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MC Logo PNG Pic">
            <a:extLst>
              <a:ext uri="{FF2B5EF4-FFF2-40B4-BE49-F238E27FC236}">
                <a16:creationId xmlns:a16="http://schemas.microsoft.com/office/drawing/2014/main" id="{0FE1EEC0-602E-3F86-C9CE-64FC5375B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150" y="5688338"/>
            <a:ext cx="1475301" cy="11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etflix Amends Warner Bros Discovery Bid to Offer All Cash | TV Tech">
            <a:extLst>
              <a:ext uri="{FF2B5EF4-FFF2-40B4-BE49-F238E27FC236}">
                <a16:creationId xmlns:a16="http://schemas.microsoft.com/office/drawing/2014/main" id="{CB77EB80-E459-61AF-CEBB-5F4179D25B9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483" y="5821541"/>
            <a:ext cx="1276678" cy="659412"/>
          </a:xfrm>
          <a:prstGeom prst="rect">
            <a:avLst/>
          </a:prstGeom>
        </p:spPr>
      </p:pic>
      <p:pic>
        <p:nvPicPr>
          <p:cNvPr id="6" name="Picture 16" descr="DIRECTV Advertising Announcing New Product Enhancements | DIRECTV Insider">
            <a:extLst>
              <a:ext uri="{FF2B5EF4-FFF2-40B4-BE49-F238E27FC236}">
                <a16:creationId xmlns:a16="http://schemas.microsoft.com/office/drawing/2014/main" id="{CAD781D3-44CD-516A-789E-3C1F4B29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765" y="5934179"/>
            <a:ext cx="1172288" cy="6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395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571625"/>
            <a:ext cx="12192000" cy="5286375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12245" y="36415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Marketer Takeaways: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Pillars of AI Fluency to Help Marketers Navigate an Autonomous World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DBE45-5F9B-C9CF-75B4-20A283620E97}"/>
              </a:ext>
            </a:extLst>
          </p:cNvPr>
          <p:cNvSpPr txBox="1"/>
          <p:nvPr/>
        </p:nvSpPr>
        <p:spPr>
          <a:xfrm>
            <a:off x="4661784" y="3708275"/>
            <a:ext cx="2868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spcBef>
                <a:spcPts val="0"/>
              </a:spcBef>
              <a:spcAft>
                <a:spcPts val="0"/>
              </a:spcAft>
              <a:tabLst>
                <a:tab pos="-228600" algn="l"/>
              </a:tabLst>
            </a:pPr>
            <a:r>
              <a:rPr lang="en-US" sz="20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 Fluency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45EBC-0C9D-D322-45CF-C3B76497D495}"/>
              </a:ext>
            </a:extLst>
          </p:cNvPr>
          <p:cNvSpPr txBox="1"/>
          <p:nvPr/>
        </p:nvSpPr>
        <p:spPr>
          <a:xfrm>
            <a:off x="182369" y="3708275"/>
            <a:ext cx="3557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spcBef>
                <a:spcPts val="0"/>
              </a:spcBef>
              <a:spcAft>
                <a:spcPts val="0"/>
              </a:spcAft>
              <a:tabLst>
                <a:tab pos="-228600" algn="l"/>
              </a:tabLst>
            </a:pPr>
            <a:r>
              <a:rPr lang="en-US" sz="20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Fluency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618E86-29AE-BDAD-390B-1FF92561AFB3}"/>
              </a:ext>
            </a:extLst>
          </p:cNvPr>
          <p:cNvCxnSpPr/>
          <p:nvPr/>
        </p:nvCxnSpPr>
        <p:spPr>
          <a:xfrm>
            <a:off x="3920268" y="2030879"/>
            <a:ext cx="0" cy="4164222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73D535D-500D-4AFE-0DD7-2C613ABE0548}"/>
              </a:ext>
            </a:extLst>
          </p:cNvPr>
          <p:cNvSpPr txBox="1"/>
          <p:nvPr/>
        </p:nvSpPr>
        <p:spPr>
          <a:xfrm>
            <a:off x="1465847" y="2066094"/>
            <a:ext cx="990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9050">
                  <a:solidFill>
                    <a:srgbClr val="00BFF2"/>
                  </a:solidFill>
                  <a:prstDash val="solid"/>
                </a:ln>
                <a:solidFill>
                  <a:srgbClr val="1B1464"/>
                </a:solidFill>
                <a:effectLst>
                  <a:outerShdw dist="38100" dir="2640000" algn="b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301D3C-2C17-9287-F06F-1689DF115515}"/>
              </a:ext>
            </a:extLst>
          </p:cNvPr>
          <p:cNvCxnSpPr/>
          <p:nvPr/>
        </p:nvCxnSpPr>
        <p:spPr>
          <a:xfrm>
            <a:off x="8400410" y="2103478"/>
            <a:ext cx="0" cy="4164222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6CB8EE-0E5A-35DB-74BC-3296BFC81E52}"/>
              </a:ext>
            </a:extLst>
          </p:cNvPr>
          <p:cNvSpPr txBox="1"/>
          <p:nvPr/>
        </p:nvSpPr>
        <p:spPr>
          <a:xfrm>
            <a:off x="5600686" y="2066094"/>
            <a:ext cx="990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9050">
                  <a:solidFill>
                    <a:srgbClr val="00BFF2"/>
                  </a:solidFill>
                  <a:prstDash val="solid"/>
                </a:ln>
                <a:solidFill>
                  <a:srgbClr val="1B1464"/>
                </a:solidFill>
                <a:effectLst>
                  <a:outerShdw dist="38100" dir="2640000" algn="b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9E576D-07C7-6E17-C72E-C4FBD66AE548}"/>
              </a:ext>
            </a:extLst>
          </p:cNvPr>
          <p:cNvSpPr txBox="1"/>
          <p:nvPr/>
        </p:nvSpPr>
        <p:spPr>
          <a:xfrm>
            <a:off x="9836089" y="2066094"/>
            <a:ext cx="990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9050">
                  <a:solidFill>
                    <a:srgbClr val="00BFF2"/>
                  </a:solidFill>
                  <a:prstDash val="solid"/>
                </a:ln>
                <a:solidFill>
                  <a:srgbClr val="1B1464"/>
                </a:solidFill>
                <a:effectLst>
                  <a:outerShdw dist="38100" dir="2640000" algn="b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98524-EEE3-18C4-3FD6-C59DC6F7C2C8}"/>
              </a:ext>
            </a:extLst>
          </p:cNvPr>
          <p:cNvSpPr txBox="1"/>
          <p:nvPr/>
        </p:nvSpPr>
        <p:spPr>
          <a:xfrm>
            <a:off x="8897188" y="3708275"/>
            <a:ext cx="2868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spcBef>
                <a:spcPts val="0"/>
              </a:spcBef>
              <a:spcAft>
                <a:spcPts val="0"/>
              </a:spcAft>
              <a:tabLst>
                <a:tab pos="-228600" algn="l"/>
              </a:tabLst>
            </a:pPr>
            <a:r>
              <a:rPr lang="en-US" sz="20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Fluency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EB055-3DE5-A639-85DD-29F7393F8191}"/>
              </a:ext>
            </a:extLst>
          </p:cNvPr>
          <p:cNvSpPr txBox="1"/>
          <p:nvPr/>
        </p:nvSpPr>
        <p:spPr>
          <a:xfrm>
            <a:off x="171807" y="4340664"/>
            <a:ext cx="3578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spcBef>
                <a:spcPts val="0"/>
              </a:spcBef>
              <a:spcAft>
                <a:spcPts val="0"/>
              </a:spcAft>
              <a:tabLst>
                <a:tab pos="-228600" algn="l"/>
              </a:tabLst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Nourish AI with proper brainfood in the form of clean, high-quality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E2A9A-C141-8B37-5036-D83244C8BBE0}"/>
              </a:ext>
            </a:extLst>
          </p:cNvPr>
          <p:cNvSpPr txBox="1"/>
          <p:nvPr/>
        </p:nvSpPr>
        <p:spPr>
          <a:xfrm>
            <a:off x="4400217" y="4340664"/>
            <a:ext cx="34798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spcBef>
                <a:spcPts val="0"/>
              </a:spcBef>
              <a:spcAft>
                <a:spcPts val="0"/>
              </a:spcAft>
              <a:tabLst>
                <a:tab pos="-228600" algn="l"/>
              </a:tabLst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Responsibly implement AI through transparent and privacy-first channels </a:t>
            </a:r>
            <a:endParaRPr lang="en-US" sz="20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82A39-22A3-0D6A-9B42-1C690C1974A3}"/>
              </a:ext>
            </a:extLst>
          </p:cNvPr>
          <p:cNvSpPr txBox="1"/>
          <p:nvPr/>
        </p:nvSpPr>
        <p:spPr>
          <a:xfrm>
            <a:off x="8486322" y="4340664"/>
            <a:ext cx="3619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spcBef>
                <a:spcPts val="0"/>
              </a:spcBef>
              <a:spcAft>
                <a:spcPts val="0"/>
              </a:spcAft>
              <a:tabLst>
                <a:tab pos="-228600" algn="l"/>
              </a:tabLst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Continually learn AI capabilities to futureproof your marketing strategies</a:t>
            </a:r>
          </a:p>
        </p:txBody>
      </p:sp>
    </p:spTree>
    <p:extLst>
      <p:ext uri="{BB962C8B-B14F-4D97-AF65-F5344CB8AC3E}">
        <p14:creationId xmlns:p14="http://schemas.microsoft.com/office/powerpoint/2010/main" val="242750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55831-2F1F-0C3C-11A8-9FA1588AF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ACA030EC-CF2A-A225-D73A-5887940E5B58}"/>
              </a:ext>
            </a:extLst>
          </p:cNvPr>
          <p:cNvSpPr/>
          <p:nvPr/>
        </p:nvSpPr>
        <p:spPr>
          <a:xfrm>
            <a:off x="0" y="1647350"/>
            <a:ext cx="12192000" cy="52218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F28958-3990-0591-0DFB-96224FA7C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D6920BE-1115-B5A8-A7B1-44D06623018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F8A407-BEC3-DABB-178D-AAE3890A362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197C72-5D08-B06B-9C42-9AF7A016613B}"/>
              </a:ext>
            </a:extLst>
          </p:cNvPr>
          <p:cNvSpPr txBox="1"/>
          <p:nvPr/>
        </p:nvSpPr>
        <p:spPr>
          <a:xfrm>
            <a:off x="2673909" y="1751073"/>
            <a:ext cx="6837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AI Forecasted Spending Across All Industries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(in trillions)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0ABAF-0383-B26E-DF72-65E18BDDE2A9}"/>
              </a:ext>
            </a:extLst>
          </p:cNvPr>
          <p:cNvSpPr txBox="1"/>
          <p:nvPr/>
        </p:nvSpPr>
        <p:spPr>
          <a:xfrm>
            <a:off x="483207" y="6337557"/>
            <a:ext cx="61447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Gartner</a:t>
            </a:r>
            <a:r>
              <a:rPr lang="en-US" sz="8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Forecast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January 2026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D7F71A37-74C9-D0F9-A560-E5F102BEA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615419"/>
              </p:ext>
            </p:extLst>
          </p:nvPr>
        </p:nvGraphicFramePr>
        <p:xfrm>
          <a:off x="-133017" y="2275882"/>
          <a:ext cx="11441716" cy="4004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B96F18-0E4F-76E8-2DEC-D1F0BCC97A0F}"/>
              </a:ext>
            </a:extLst>
          </p:cNvPr>
          <p:cNvSpPr/>
          <p:nvPr/>
        </p:nvSpPr>
        <p:spPr>
          <a:xfrm>
            <a:off x="6428014" y="2933603"/>
            <a:ext cx="1073999" cy="73083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+44%</a:t>
            </a:r>
          </a:p>
          <a:p>
            <a:pPr algn="ctr"/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D1669-C2CC-C4A1-0FA7-44E815049FE0}"/>
              </a:ext>
            </a:extLst>
          </p:cNvPr>
          <p:cNvSpPr/>
          <p:nvPr/>
        </p:nvSpPr>
        <p:spPr>
          <a:xfrm>
            <a:off x="98323" y="298797"/>
            <a:ext cx="1209367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AI spending is growing at an unprecedented rate as companies continue to invest in their future technological capabilities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4FAA80A-9B23-3DE5-7762-129BC2697DE7}"/>
              </a:ext>
            </a:extLst>
          </p:cNvPr>
          <p:cNvSpPr/>
          <p:nvPr/>
        </p:nvSpPr>
        <p:spPr>
          <a:xfrm>
            <a:off x="10139351" y="2239911"/>
            <a:ext cx="1073999" cy="73083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+32%</a:t>
            </a:r>
          </a:p>
          <a:p>
            <a:pPr algn="ctr"/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</a:t>
            </a:r>
          </a:p>
        </p:txBody>
      </p:sp>
    </p:spTree>
    <p:extLst>
      <p:ext uri="{BB962C8B-B14F-4D97-AF65-F5344CB8AC3E}">
        <p14:creationId xmlns:p14="http://schemas.microsoft.com/office/powerpoint/2010/main" val="2832548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4E53F-A7BB-977D-16D3-78D10DD4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05C9A8-3D9A-5068-7E00-D36B865C1115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CC903-80E6-EDDE-71DC-AAD898F708F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401342-EBD9-EAAF-C475-B9162A450CCA}"/>
              </a:ext>
            </a:extLst>
          </p:cNvPr>
          <p:cNvSpPr/>
          <p:nvPr/>
        </p:nvSpPr>
        <p:spPr>
          <a:xfrm>
            <a:off x="236588" y="2761522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18" name="TextBox 17">
            <a:hlinkClick r:id="rId3"/>
            <a:extLst>
              <a:ext uri="{FF2B5EF4-FFF2-40B4-BE49-F238E27FC236}">
                <a16:creationId xmlns:a16="http://schemas.microsoft.com/office/drawing/2014/main" id="{2C6C566A-7106-BE03-03D5-B78BF1276C01}"/>
              </a:ext>
            </a:extLst>
          </p:cNvPr>
          <p:cNvSpPr txBox="1"/>
          <p:nvPr/>
        </p:nvSpPr>
        <p:spPr>
          <a:xfrm>
            <a:off x="9335842" y="1655189"/>
            <a:ext cx="2155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ED3C8D"/>
                </a:solidFill>
                <a:latin typeface="Helvetica" panose="020B0403020202020204" pitchFamily="34" charset="0"/>
              </a:rPr>
              <a:t>The Impression Gap</a:t>
            </a:r>
            <a:br>
              <a:rPr lang="en-US" sz="1200" b="1">
                <a:solidFill>
                  <a:srgbClr val="ED3C8D"/>
                </a:solidFill>
                <a:latin typeface="Helvetica" panose="020B0403020202020204" pitchFamily="34" charset="0"/>
              </a:rPr>
            </a:br>
            <a:r>
              <a:rPr lang="en-US" sz="900">
                <a:solidFill>
                  <a:srgbClr val="1B1464"/>
                </a:solidFill>
                <a:latin typeface="Arial"/>
                <a:cs typeface="Arial"/>
              </a:rPr>
              <a:t>What works harder for marketers on CTV -  Premium Video or YouTube?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hlinkClick r:id="rId4"/>
            <a:extLst>
              <a:ext uri="{FF2B5EF4-FFF2-40B4-BE49-F238E27FC236}">
                <a16:creationId xmlns:a16="http://schemas.microsoft.com/office/drawing/2014/main" id="{95C04D85-134A-3F5C-0049-F82A67D89334}"/>
              </a:ext>
            </a:extLst>
          </p:cNvPr>
          <p:cNvSpPr txBox="1"/>
          <p:nvPr/>
        </p:nvSpPr>
        <p:spPr>
          <a:xfrm>
            <a:off x="6690775" y="5824144"/>
            <a:ext cx="206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CTV?</a:t>
            </a:r>
          </a:p>
        </p:txBody>
      </p:sp>
      <p:sp>
        <p:nvSpPr>
          <p:cNvPr id="25" name="TextBox 24">
            <a:hlinkClick r:id="rId5"/>
            <a:extLst>
              <a:ext uri="{FF2B5EF4-FFF2-40B4-BE49-F238E27FC236}">
                <a16:creationId xmlns:a16="http://schemas.microsoft.com/office/drawing/2014/main" id="{36C13EE9-EE58-A65E-CB2E-ADC4AD8E5748}"/>
              </a:ext>
            </a:extLst>
          </p:cNvPr>
          <p:cNvSpPr txBox="1"/>
          <p:nvPr/>
        </p:nvSpPr>
        <p:spPr>
          <a:xfrm>
            <a:off x="9421766" y="5824144"/>
            <a:ext cx="206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NextGen TV?</a:t>
            </a:r>
          </a:p>
        </p:txBody>
      </p:sp>
      <p:sp>
        <p:nvSpPr>
          <p:cNvPr id="28" name="TextBox 27">
            <a:hlinkClick r:id="rId6"/>
            <a:extLst>
              <a:ext uri="{FF2B5EF4-FFF2-40B4-BE49-F238E27FC236}">
                <a16:creationId xmlns:a16="http://schemas.microsoft.com/office/drawing/2014/main" id="{C089F140-9E83-6166-BC70-B03608D44C03}"/>
              </a:ext>
            </a:extLst>
          </p:cNvPr>
          <p:cNvSpPr txBox="1"/>
          <p:nvPr/>
        </p:nvSpPr>
        <p:spPr>
          <a:xfrm>
            <a:off x="6572101" y="1663454"/>
            <a:ext cx="215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ED3C8D"/>
                </a:solidFill>
                <a:latin typeface="Helvetica" panose="020B0403020202020204" pitchFamily="34" charset="0"/>
              </a:rPr>
              <a:t>Data Privacy and Security 101: The Complete Guide for Marketers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hlinkClick r:id="rId7"/>
            <a:extLst>
              <a:ext uri="{FF2B5EF4-FFF2-40B4-BE49-F238E27FC236}">
                <a16:creationId xmlns:a16="http://schemas.microsoft.com/office/drawing/2014/main" id="{37852191-EB88-603E-5AB3-C7B04C2D8411}"/>
              </a:ext>
            </a:extLst>
          </p:cNvPr>
          <p:cNvSpPr txBox="1"/>
          <p:nvPr/>
        </p:nvSpPr>
        <p:spPr>
          <a:xfrm>
            <a:off x="9355905" y="3890493"/>
            <a:ext cx="2132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Addressable TV?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hlinkClick r:id="rId8"/>
            <a:extLst>
              <a:ext uri="{FF2B5EF4-FFF2-40B4-BE49-F238E27FC236}">
                <a16:creationId xmlns:a16="http://schemas.microsoft.com/office/drawing/2014/main" id="{B4C59D1C-E8EA-BDE4-EBE3-7F4FA02396B8}"/>
              </a:ext>
            </a:extLst>
          </p:cNvPr>
          <p:cNvSpPr txBox="1"/>
          <p:nvPr/>
        </p:nvSpPr>
        <p:spPr>
          <a:xfrm>
            <a:off x="6569588" y="3890493"/>
            <a:ext cx="2155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Programmatic TV?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8CDD08-22A3-0571-2C12-D7914F3339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2851195-AB73-8687-39B4-85EA686BFCE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1CDE45-5730-7690-631C-42562EBAAB63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8A667-640A-AF99-82AD-7DEE5964E685}"/>
              </a:ext>
            </a:extLst>
          </p:cNvPr>
          <p:cNvSpPr txBox="1"/>
          <p:nvPr/>
        </p:nvSpPr>
        <p:spPr>
          <a:xfrm>
            <a:off x="208357" y="4646010"/>
            <a:ext cx="5798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isit the VAB’s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Advertising Essentials Hub</a:t>
            </a:r>
            <a:r>
              <a:rPr lang="en-US" b="1">
                <a:solidFill>
                  <a:srgbClr val="FFE600"/>
                </a:solidFill>
                <a:latin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for more overviews, glossaries and infographics on key topics 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 marketing and advertising.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6403EC-987A-6C6A-B28C-92FBE0F124F7}"/>
              </a:ext>
            </a:extLst>
          </p:cNvPr>
          <p:cNvGrpSpPr/>
          <p:nvPr/>
        </p:nvGrpSpPr>
        <p:grpSpPr>
          <a:xfrm>
            <a:off x="114524" y="1713391"/>
            <a:ext cx="3131596" cy="744993"/>
            <a:chOff x="198561" y="542425"/>
            <a:chExt cx="2486291" cy="744993"/>
          </a:xfrm>
        </p:grpSpPr>
        <p:sp>
          <p:nvSpPr>
            <p:cNvPr id="14" name="TextBox 13">
              <a:hlinkClick r:id="rId11"/>
              <a:extLst>
                <a:ext uri="{FF2B5EF4-FFF2-40B4-BE49-F238E27FC236}">
                  <a16:creationId xmlns:a16="http://schemas.microsoft.com/office/drawing/2014/main" id="{445E81C7-3B57-77B5-8A41-0AF7A0D34967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Rohan Gosalia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355C7-EDC9-4D4B-0B55-CFFADF7F99C7}"/>
                </a:ext>
              </a:extLst>
            </p:cNvPr>
            <p:cNvSpPr txBox="1"/>
            <p:nvPr/>
          </p:nvSpPr>
          <p:spPr>
            <a:xfrm>
              <a:off x="198561" y="856531"/>
              <a:ext cx="24862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Associate Director, Measurement Intelligence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err="1">
                  <a:solidFill>
                    <a:prstClr val="white"/>
                  </a:solidFill>
                  <a:latin typeface="Arial" panose="020B0604020202020204" pitchFamily="34" charset="0"/>
                </a:rPr>
                <a:t>rohang@thevab.com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C47F1B-6300-57E3-457C-922FCAC5A874}"/>
              </a:ext>
            </a:extLst>
          </p:cNvPr>
          <p:cNvGrpSpPr/>
          <p:nvPr/>
        </p:nvGrpSpPr>
        <p:grpSpPr>
          <a:xfrm>
            <a:off x="114524" y="769833"/>
            <a:ext cx="2703628" cy="744993"/>
            <a:chOff x="2529807" y="542425"/>
            <a:chExt cx="2180262" cy="744993"/>
          </a:xfrm>
        </p:grpSpPr>
        <p:sp>
          <p:nvSpPr>
            <p:cNvPr id="36" name="TextBox 35">
              <a:hlinkClick r:id="rId11"/>
              <a:extLst>
                <a:ext uri="{FF2B5EF4-FFF2-40B4-BE49-F238E27FC236}">
                  <a16:creationId xmlns:a16="http://schemas.microsoft.com/office/drawing/2014/main" id="{B4407CE4-7BA5-6615-0B19-F7BECD50878B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F00C37-2980-F049-C2B2-FED267D78716}"/>
                </a:ext>
              </a:extLst>
            </p:cNvPr>
            <p:cNvSpPr txBox="1"/>
            <p:nvPr/>
          </p:nvSpPr>
          <p:spPr>
            <a:xfrm>
              <a:off x="2529807" y="856531"/>
              <a:ext cx="21802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jasonw@thevab.com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1C48580-46E5-D3CA-44EE-7615BC64BC38}"/>
              </a:ext>
            </a:extLst>
          </p:cNvPr>
          <p:cNvGrpSpPr/>
          <p:nvPr/>
        </p:nvGrpSpPr>
        <p:grpSpPr>
          <a:xfrm>
            <a:off x="2696353" y="773589"/>
            <a:ext cx="2925149" cy="744993"/>
            <a:chOff x="2529808" y="542425"/>
            <a:chExt cx="2365895" cy="744993"/>
          </a:xfrm>
        </p:grpSpPr>
        <p:sp>
          <p:nvSpPr>
            <p:cNvPr id="42" name="TextBox 41">
              <a:hlinkClick r:id="rId11"/>
              <a:extLst>
                <a:ext uri="{FF2B5EF4-FFF2-40B4-BE49-F238E27FC236}">
                  <a16:creationId xmlns:a16="http://schemas.microsoft.com/office/drawing/2014/main" id="{E178A57C-8788-7B20-5C01-CCC6E21419E0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Benjamin Vandegrift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2271793-D527-65AA-8579-D41DF6D9708A}"/>
                </a:ext>
              </a:extLst>
            </p:cNvPr>
            <p:cNvSpPr txBox="1"/>
            <p:nvPr/>
          </p:nvSpPr>
          <p:spPr>
            <a:xfrm>
              <a:off x="2529808" y="856531"/>
              <a:ext cx="236589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SVP, Measurement Strategy &amp; Innovation benjaminv@thevab.com</a:t>
              </a:r>
            </a:p>
          </p:txBody>
        </p:sp>
      </p:grpSp>
      <p:pic>
        <p:nvPicPr>
          <p:cNvPr id="62" name="Picture 61" descr="A screen shot of a television&#10;&#10;AI-generated content may be incorrect.">
            <a:hlinkClick r:id="rId12"/>
            <a:extLst>
              <a:ext uri="{FF2B5EF4-FFF2-40B4-BE49-F238E27FC236}">
                <a16:creationId xmlns:a16="http://schemas.microsoft.com/office/drawing/2014/main" id="{2EB2B4E6-0655-B77E-2667-2F0E2D5AEDAA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9421766" y="4597587"/>
            <a:ext cx="2066544" cy="123444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4" name="Picture 63" descr="A blue and green cover with white text&#10;&#10;AI-generated content may be incorrect.">
            <a:hlinkClick r:id="rId14"/>
            <a:extLst>
              <a:ext uri="{FF2B5EF4-FFF2-40B4-BE49-F238E27FC236}">
                <a16:creationId xmlns:a16="http://schemas.microsoft.com/office/drawing/2014/main" id="{A9726958-7D9E-F190-76A4-0BE910C3BD48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9421766" y="2615773"/>
            <a:ext cx="2066544" cy="123444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5" name="Picture 64" descr="A blue and green cover with white text&#10;&#10;AI-generated content may be incorrect.">
            <a:hlinkClick r:id="rId16"/>
            <a:extLst>
              <a:ext uri="{FF2B5EF4-FFF2-40B4-BE49-F238E27FC236}">
                <a16:creationId xmlns:a16="http://schemas.microsoft.com/office/drawing/2014/main" id="{38C4DCE3-9341-D897-14DC-F3E00BC7900A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658257" y="2615773"/>
            <a:ext cx="2066544" cy="123444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7" name="Picture 66">
            <a:hlinkClick r:id="rId18"/>
            <a:extLst>
              <a:ext uri="{FF2B5EF4-FFF2-40B4-BE49-F238E27FC236}">
                <a16:creationId xmlns:a16="http://schemas.microsoft.com/office/drawing/2014/main" id="{74215F09-E020-16D2-23EB-918963744462}"/>
              </a:ext>
            </a:extLst>
          </p:cNvPr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6658257" y="416367"/>
            <a:ext cx="2066544" cy="123444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8" name="Picture 67" descr="A group of people walking on a mountain&#10;&#10;AI-generated content may be incorrect.">
            <a:hlinkClick r:id="rId20"/>
            <a:extLst>
              <a:ext uri="{FF2B5EF4-FFF2-40B4-BE49-F238E27FC236}">
                <a16:creationId xmlns:a16="http://schemas.microsoft.com/office/drawing/2014/main" id="{4F8B1652-F0C6-1AA6-450F-86148BE64382}"/>
              </a:ext>
            </a:extLst>
          </p:cNvPr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9421766" y="414223"/>
            <a:ext cx="2066544" cy="123444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9" name="Picture 68" descr="A blue and green rectangular background with white text&#10;&#10;AI-generated content may be incorrect.">
            <a:hlinkClick r:id="rId22"/>
            <a:extLst>
              <a:ext uri="{FF2B5EF4-FFF2-40B4-BE49-F238E27FC236}">
                <a16:creationId xmlns:a16="http://schemas.microsoft.com/office/drawing/2014/main" id="{2EA6D672-EC35-4D61-67B5-79693FBB1304}"/>
              </a:ext>
            </a:extLst>
          </p:cNvPr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6658257" y="4597587"/>
            <a:ext cx="2066544" cy="1234440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198012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E4B09-7CDE-1E04-DD21-B6310A21D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FF59A1D-82E5-1310-1EC7-F9B99DBDAB7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D7385-64AD-A8EE-8713-8B4B8C93840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47859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3B61B-C1C0-B565-F5FD-07DD24CD0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2EE3A-0D19-4275-3977-C45B956375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8" y="6507894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65EE0E-2F3E-03AE-CB84-2A3C74BBF5E0}"/>
              </a:ext>
            </a:extLst>
          </p:cNvPr>
          <p:cNvSpPr txBox="1">
            <a:spLocks/>
          </p:cNvSpPr>
          <p:nvPr/>
        </p:nvSpPr>
        <p:spPr>
          <a:xfrm>
            <a:off x="546751" y="6589970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CDA2C-28A6-F041-4E65-B3ED84A57C49}"/>
              </a:ext>
            </a:extLst>
          </p:cNvPr>
          <p:cNvSpPr/>
          <p:nvPr/>
        </p:nvSpPr>
        <p:spPr>
          <a:xfrm>
            <a:off x="483208" y="6507894"/>
            <a:ext cx="11708792" cy="350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B26AF6-58B1-4028-1708-53137A2D9865}"/>
              </a:ext>
            </a:extLst>
          </p:cNvPr>
          <p:cNvSpPr/>
          <p:nvPr/>
        </p:nvSpPr>
        <p:spPr>
          <a:xfrm>
            <a:off x="0" y="15861"/>
            <a:ext cx="12192000" cy="952613"/>
          </a:xfrm>
          <a:prstGeom prst="rect">
            <a:avLst/>
          </a:prstGeom>
          <a:solidFill>
            <a:srgbClr val="1B1464"/>
          </a:solidFill>
          <a:ln w="19050">
            <a:solidFill>
              <a:srgbClr val="1B146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advertising ecosystem is entering a new AI-driven era of innovation, unlocking new tools and pathways for marketers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DFA0C6-7BA1-9804-C20F-9BC9E2562BF5}"/>
              </a:ext>
            </a:extLst>
          </p:cNvPr>
          <p:cNvGrpSpPr/>
          <p:nvPr/>
        </p:nvGrpSpPr>
        <p:grpSpPr>
          <a:xfrm>
            <a:off x="3577024" y="4654770"/>
            <a:ext cx="4151153" cy="1682585"/>
            <a:chOff x="507453" y="6153541"/>
            <a:chExt cx="2312456" cy="911723"/>
          </a:xfrm>
        </p:grpSpPr>
        <p:sp>
          <p:nvSpPr>
            <p:cNvPr id="12" name="Rectangle: Rounded Corners 66">
              <a:extLst>
                <a:ext uri="{FF2B5EF4-FFF2-40B4-BE49-F238E27FC236}">
                  <a16:creationId xmlns:a16="http://schemas.microsoft.com/office/drawing/2014/main" id="{99EF872E-C8C3-90A6-C340-626A7CD70C15}"/>
                </a:ext>
              </a:extLst>
            </p:cNvPr>
            <p:cNvSpPr/>
            <p:nvPr/>
          </p:nvSpPr>
          <p:spPr>
            <a:xfrm>
              <a:off x="507453" y="6153541"/>
              <a:ext cx="2312456" cy="9117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765E37-4723-D0C2-6BF8-A043BCE63161}"/>
                </a:ext>
              </a:extLst>
            </p:cNvPr>
            <p:cNvSpPr txBox="1"/>
            <p:nvPr/>
          </p:nvSpPr>
          <p:spPr>
            <a:xfrm>
              <a:off x="1889084" y="6198791"/>
              <a:ext cx="782841" cy="13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11/12/2025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F68CD434-4197-7B47-A3EB-477C85BEC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43" y="6212802"/>
              <a:ext cx="439192" cy="19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1302BA-1FBF-565B-190B-687EB45E22CA}"/>
              </a:ext>
            </a:extLst>
          </p:cNvPr>
          <p:cNvGrpSpPr/>
          <p:nvPr/>
        </p:nvGrpSpPr>
        <p:grpSpPr>
          <a:xfrm>
            <a:off x="7310413" y="2869142"/>
            <a:ext cx="4820055" cy="1710785"/>
            <a:chOff x="402304" y="7343180"/>
            <a:chExt cx="2312456" cy="986057"/>
          </a:xfrm>
        </p:grpSpPr>
        <p:sp>
          <p:nvSpPr>
            <p:cNvPr id="17" name="Rectangle: Rounded Corners 71">
              <a:extLst>
                <a:ext uri="{FF2B5EF4-FFF2-40B4-BE49-F238E27FC236}">
                  <a16:creationId xmlns:a16="http://schemas.microsoft.com/office/drawing/2014/main" id="{C3E4422D-00CF-99FA-D205-576B7BE02131}"/>
                </a:ext>
              </a:extLst>
            </p:cNvPr>
            <p:cNvSpPr/>
            <p:nvPr/>
          </p:nvSpPr>
          <p:spPr>
            <a:xfrm>
              <a:off x="402304" y="7343180"/>
              <a:ext cx="2312456" cy="9860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0418AC-59B9-9D0C-EBB3-D05D01F57B18}"/>
                </a:ext>
              </a:extLst>
            </p:cNvPr>
            <p:cNvSpPr txBox="1"/>
            <p:nvPr/>
          </p:nvSpPr>
          <p:spPr>
            <a:xfrm>
              <a:off x="1860448" y="7355135"/>
              <a:ext cx="782841" cy="14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2/2/2026</a:t>
              </a: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F1053AC3-6A9B-F6CE-53DF-6D5A89343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06" y="7383195"/>
              <a:ext cx="399265" cy="176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A489F0-DA8E-1202-5C1C-A0C716D44CA8}"/>
              </a:ext>
            </a:extLst>
          </p:cNvPr>
          <p:cNvGrpSpPr/>
          <p:nvPr/>
        </p:nvGrpSpPr>
        <p:grpSpPr>
          <a:xfrm>
            <a:off x="99429" y="4667800"/>
            <a:ext cx="3427407" cy="1691640"/>
            <a:chOff x="2733065" y="8476850"/>
            <a:chExt cx="2662249" cy="781866"/>
          </a:xfrm>
        </p:grpSpPr>
        <p:sp>
          <p:nvSpPr>
            <p:cNvPr id="35" name="Rectangle: Rounded Corners 86">
              <a:extLst>
                <a:ext uri="{FF2B5EF4-FFF2-40B4-BE49-F238E27FC236}">
                  <a16:creationId xmlns:a16="http://schemas.microsoft.com/office/drawing/2014/main" id="{BDB1A727-212A-3805-73EC-88F3F708EF93}"/>
                </a:ext>
              </a:extLst>
            </p:cNvPr>
            <p:cNvSpPr/>
            <p:nvPr/>
          </p:nvSpPr>
          <p:spPr>
            <a:xfrm>
              <a:off x="2733065" y="8476850"/>
              <a:ext cx="2662249" cy="7818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658EFCD-68E5-F584-3561-5291595E83F1}"/>
                </a:ext>
              </a:extLst>
            </p:cNvPr>
            <p:cNvSpPr txBox="1"/>
            <p:nvPr/>
          </p:nvSpPr>
          <p:spPr>
            <a:xfrm>
              <a:off x="4392631" y="8530853"/>
              <a:ext cx="909826" cy="1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2/5/2026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43AB73-46C5-84D5-CCC0-0A94148B9F60}"/>
              </a:ext>
            </a:extLst>
          </p:cNvPr>
          <p:cNvGrpSpPr/>
          <p:nvPr/>
        </p:nvGrpSpPr>
        <p:grpSpPr>
          <a:xfrm>
            <a:off x="99429" y="2889612"/>
            <a:ext cx="3206935" cy="1682584"/>
            <a:chOff x="598350" y="7476303"/>
            <a:chExt cx="2113467" cy="680283"/>
          </a:xfrm>
        </p:grpSpPr>
        <p:sp>
          <p:nvSpPr>
            <p:cNvPr id="42" name="Rectangle: Rounded Corners 93">
              <a:extLst>
                <a:ext uri="{FF2B5EF4-FFF2-40B4-BE49-F238E27FC236}">
                  <a16:creationId xmlns:a16="http://schemas.microsoft.com/office/drawing/2014/main" id="{5DCA08D9-E69F-A3D8-EE06-D09FAB9F5ED6}"/>
                </a:ext>
              </a:extLst>
            </p:cNvPr>
            <p:cNvSpPr/>
            <p:nvPr/>
          </p:nvSpPr>
          <p:spPr>
            <a:xfrm>
              <a:off x="598350" y="7476303"/>
              <a:ext cx="2102233" cy="6802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3596F7-3CFD-AF46-74A7-DC1BDE1AA085}"/>
                </a:ext>
              </a:extLst>
            </p:cNvPr>
            <p:cNvSpPr txBox="1"/>
            <p:nvPr/>
          </p:nvSpPr>
          <p:spPr>
            <a:xfrm>
              <a:off x="1928976" y="7503962"/>
              <a:ext cx="782841" cy="10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10/14/2025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B46511A-5C04-F69D-A33B-C08961559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27" y="7521797"/>
              <a:ext cx="464610" cy="16160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BB9BFF-FF27-F5C2-0089-22D0F0895840}"/>
              </a:ext>
            </a:extLst>
          </p:cNvPr>
          <p:cNvGrpSpPr/>
          <p:nvPr/>
        </p:nvGrpSpPr>
        <p:grpSpPr>
          <a:xfrm>
            <a:off x="7773374" y="4651124"/>
            <a:ext cx="4357094" cy="1688936"/>
            <a:chOff x="5234433" y="7372996"/>
            <a:chExt cx="2324812" cy="823143"/>
          </a:xfrm>
        </p:grpSpPr>
        <p:sp>
          <p:nvSpPr>
            <p:cNvPr id="46" name="Rectangle: Rounded Corners 97">
              <a:extLst>
                <a:ext uri="{FF2B5EF4-FFF2-40B4-BE49-F238E27FC236}">
                  <a16:creationId xmlns:a16="http://schemas.microsoft.com/office/drawing/2014/main" id="{0B075482-8F2F-CF82-E938-7F0CD522B804}"/>
                </a:ext>
              </a:extLst>
            </p:cNvPr>
            <p:cNvSpPr/>
            <p:nvPr/>
          </p:nvSpPr>
          <p:spPr>
            <a:xfrm>
              <a:off x="5234433" y="7372996"/>
              <a:ext cx="2312456" cy="8231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9D6B18-C508-B061-8A53-2E79DF543E95}"/>
                </a:ext>
              </a:extLst>
            </p:cNvPr>
            <p:cNvSpPr txBox="1"/>
            <p:nvPr/>
          </p:nvSpPr>
          <p:spPr>
            <a:xfrm>
              <a:off x="6698120" y="7406463"/>
              <a:ext cx="861125" cy="123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12/18/2025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BCDBB42-A461-C5F3-4F13-61831699BD21}"/>
              </a:ext>
            </a:extLst>
          </p:cNvPr>
          <p:cNvGrpSpPr/>
          <p:nvPr/>
        </p:nvGrpSpPr>
        <p:grpSpPr>
          <a:xfrm>
            <a:off x="3329019" y="2889612"/>
            <a:ext cx="3928953" cy="1682584"/>
            <a:chOff x="8257420" y="3099726"/>
            <a:chExt cx="4511050" cy="1511001"/>
          </a:xfrm>
        </p:grpSpPr>
        <p:sp>
          <p:nvSpPr>
            <p:cNvPr id="51" name="Rectangle: Rounded Corners 4">
              <a:extLst>
                <a:ext uri="{FF2B5EF4-FFF2-40B4-BE49-F238E27FC236}">
                  <a16:creationId xmlns:a16="http://schemas.microsoft.com/office/drawing/2014/main" id="{964C941B-0312-6967-E229-FF0BC665B2DC}"/>
                </a:ext>
              </a:extLst>
            </p:cNvPr>
            <p:cNvSpPr/>
            <p:nvPr/>
          </p:nvSpPr>
          <p:spPr>
            <a:xfrm>
              <a:off x="8257420" y="3099726"/>
              <a:ext cx="4511050" cy="1511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6BD14CB-E8E8-07FA-BDD8-51ED3C6699B3}"/>
                </a:ext>
              </a:extLst>
            </p:cNvPr>
            <p:cNvSpPr txBox="1"/>
            <p:nvPr/>
          </p:nvSpPr>
          <p:spPr>
            <a:xfrm>
              <a:off x="11144280" y="3164085"/>
              <a:ext cx="1375426" cy="226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2/10/2026</a:t>
              </a:r>
            </a:p>
          </p:txBody>
        </p:sp>
      </p:grpSp>
      <p:pic>
        <p:nvPicPr>
          <p:cNvPr id="6148" name="Picture 614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2433A9A-B770-034B-B8DD-521E3134E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892" y="3342277"/>
            <a:ext cx="4333429" cy="971924"/>
          </a:xfrm>
          <a:prstGeom prst="rect">
            <a:avLst/>
          </a:prstGeom>
        </p:spPr>
      </p:pic>
      <p:pic>
        <p:nvPicPr>
          <p:cNvPr id="6150" name="Picture 614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06BBE60-B844-B3A9-A8DA-59C97C17C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969" y="5190872"/>
            <a:ext cx="4010272" cy="841605"/>
          </a:xfrm>
          <a:prstGeom prst="rect">
            <a:avLst/>
          </a:prstGeom>
        </p:spPr>
      </p:pic>
      <p:pic>
        <p:nvPicPr>
          <p:cNvPr id="6157" name="Picture 6156" descr="A close up of a sign&#10;&#10;AI-generated content may be incorrect.">
            <a:extLst>
              <a:ext uri="{FF2B5EF4-FFF2-40B4-BE49-F238E27FC236}">
                <a16:creationId xmlns:a16="http://schemas.microsoft.com/office/drawing/2014/main" id="{FBDF2F31-0B65-D0BA-B739-61B3B2A5E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01" y="3442425"/>
            <a:ext cx="2962005" cy="1016000"/>
          </a:xfrm>
          <a:prstGeom prst="rect">
            <a:avLst/>
          </a:prstGeom>
        </p:spPr>
      </p:pic>
      <p:pic>
        <p:nvPicPr>
          <p:cNvPr id="6159" name="Picture 6158" descr="A close up of a sign&#10;&#10;AI-generated content may be incorrect.">
            <a:extLst>
              <a:ext uri="{FF2B5EF4-FFF2-40B4-BE49-F238E27FC236}">
                <a16:creationId xmlns:a16="http://schemas.microsoft.com/office/drawing/2014/main" id="{7B9A70DE-6D1B-1B3F-6A3F-CC70D01FB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92" y="5316362"/>
            <a:ext cx="3314995" cy="745314"/>
          </a:xfrm>
          <a:prstGeom prst="rect">
            <a:avLst/>
          </a:prstGeom>
        </p:spPr>
      </p:pic>
      <p:pic>
        <p:nvPicPr>
          <p:cNvPr id="6160" name="Picture 4" descr="Premion Expands Ad Tech to Boost Cross-Channel Growth | PREMION">
            <a:extLst>
              <a:ext uri="{FF2B5EF4-FFF2-40B4-BE49-F238E27FC236}">
                <a16:creationId xmlns:a16="http://schemas.microsoft.com/office/drawing/2014/main" id="{7F1AC4E0-B703-2E4A-718E-C5939932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0" y="4619078"/>
            <a:ext cx="1508594" cy="6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2B8E7E3-95E4-ED37-7CC1-31FDF5B81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1461" y="3432766"/>
            <a:ext cx="3767868" cy="801626"/>
          </a:xfrm>
          <a:prstGeom prst="rect">
            <a:avLst/>
          </a:prstGeom>
        </p:spPr>
      </p:pic>
      <p:pic>
        <p:nvPicPr>
          <p:cNvPr id="2050" name="Picture 2" descr="MediaPost's Competitors, Revenue, Number of Employees, Funding,  Acquisitions &amp; News - Owler Company Profile">
            <a:extLst>
              <a:ext uri="{FF2B5EF4-FFF2-40B4-BE49-F238E27FC236}">
                <a16:creationId xmlns:a16="http://schemas.microsoft.com/office/drawing/2014/main" id="{B8462B4C-37D6-B6DA-8BD2-7805309F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139" y="2992409"/>
            <a:ext cx="1484806" cy="38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9B8EE4-4187-7C44-2340-422EC39110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3563" y="5345638"/>
            <a:ext cx="4187255" cy="709891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919EE28-485F-59E7-9051-6C0BAB2A0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02" y="4809796"/>
            <a:ext cx="2259974" cy="3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C29A09-4BBA-451A-C7C6-3CB0A6D1F2EF}"/>
              </a:ext>
            </a:extLst>
          </p:cNvPr>
          <p:cNvGrpSpPr/>
          <p:nvPr/>
        </p:nvGrpSpPr>
        <p:grpSpPr>
          <a:xfrm>
            <a:off x="97875" y="1081131"/>
            <a:ext cx="4442064" cy="1691640"/>
            <a:chOff x="199605" y="7495079"/>
            <a:chExt cx="2708189" cy="781866"/>
          </a:xfrm>
        </p:grpSpPr>
        <p:sp>
          <p:nvSpPr>
            <p:cNvPr id="21" name="Rectangle: Rounded Corners 76">
              <a:extLst>
                <a:ext uri="{FF2B5EF4-FFF2-40B4-BE49-F238E27FC236}">
                  <a16:creationId xmlns:a16="http://schemas.microsoft.com/office/drawing/2014/main" id="{E47F3B6E-55D4-81BC-E9DD-F59C710D9FDE}"/>
                </a:ext>
              </a:extLst>
            </p:cNvPr>
            <p:cNvSpPr/>
            <p:nvPr/>
          </p:nvSpPr>
          <p:spPr>
            <a:xfrm>
              <a:off x="199605" y="7495079"/>
              <a:ext cx="2708189" cy="7818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FE1D71-F8C2-E319-7EF9-4644F7DC70D8}"/>
                </a:ext>
              </a:extLst>
            </p:cNvPr>
            <p:cNvSpPr txBox="1"/>
            <p:nvPr/>
          </p:nvSpPr>
          <p:spPr>
            <a:xfrm>
              <a:off x="1763609" y="7562086"/>
              <a:ext cx="1077232" cy="1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1/8/2026</a:t>
              </a:r>
            </a:p>
          </p:txBody>
        </p:sp>
      </p:grpSp>
      <p:pic>
        <p:nvPicPr>
          <p:cNvPr id="28" name="Picture 27" descr="Black text on a white background&#10;&#10;AI-generated content may be incorrect.">
            <a:extLst>
              <a:ext uri="{FF2B5EF4-FFF2-40B4-BE49-F238E27FC236}">
                <a16:creationId xmlns:a16="http://schemas.microsoft.com/office/drawing/2014/main" id="{55B32D65-C5AC-0E79-9151-609BF50E9B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030" y="1577518"/>
            <a:ext cx="3662581" cy="1092916"/>
          </a:xfrm>
          <a:prstGeom prst="rect">
            <a:avLst/>
          </a:prstGeom>
        </p:spPr>
      </p:pic>
      <p:pic>
        <p:nvPicPr>
          <p:cNvPr id="32" name="Picture 3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F65B017-D7D4-2F93-7702-A78BC0B5CE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8816" y="1236436"/>
            <a:ext cx="953049" cy="27934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9E8E561-E1EC-78D5-AF6F-F6BB4216CE94}"/>
              </a:ext>
            </a:extLst>
          </p:cNvPr>
          <p:cNvGrpSpPr/>
          <p:nvPr/>
        </p:nvGrpSpPr>
        <p:grpSpPr>
          <a:xfrm>
            <a:off x="4582939" y="1076268"/>
            <a:ext cx="3974681" cy="1690261"/>
            <a:chOff x="5017995" y="6451024"/>
            <a:chExt cx="2417523" cy="1006487"/>
          </a:xfrm>
        </p:grpSpPr>
        <p:sp>
          <p:nvSpPr>
            <p:cNvPr id="37" name="Rectangle: Rounded Corners 61">
              <a:extLst>
                <a:ext uri="{FF2B5EF4-FFF2-40B4-BE49-F238E27FC236}">
                  <a16:creationId xmlns:a16="http://schemas.microsoft.com/office/drawing/2014/main" id="{A92FAE87-818A-EFFB-C605-C2DE60D29A25}"/>
                </a:ext>
              </a:extLst>
            </p:cNvPr>
            <p:cNvSpPr/>
            <p:nvPr/>
          </p:nvSpPr>
          <p:spPr>
            <a:xfrm>
              <a:off x="5017995" y="6451024"/>
              <a:ext cx="2417523" cy="10064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>
              <a:hlinkClick r:id="rId16"/>
              <a:extLst>
                <a:ext uri="{FF2B5EF4-FFF2-40B4-BE49-F238E27FC236}">
                  <a16:creationId xmlns:a16="http://schemas.microsoft.com/office/drawing/2014/main" id="{32C8F565-4DDD-5740-3DA9-AFCB37637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063" y="6796175"/>
              <a:ext cx="2251387" cy="5651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60DBCD-CD3C-15CF-B46D-6041E7E02AB8}"/>
                </a:ext>
              </a:extLst>
            </p:cNvPr>
            <p:cNvSpPr txBox="1"/>
            <p:nvPr/>
          </p:nvSpPr>
          <p:spPr>
            <a:xfrm>
              <a:off x="6474891" y="6524673"/>
              <a:ext cx="782841" cy="15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7/17/2025</a:t>
              </a: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0E2BF0BC-5598-3E63-EED0-B66B24DD8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130" y="6555939"/>
              <a:ext cx="483111" cy="21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346C024-8066-36E8-D524-952957AD9DCB}"/>
              </a:ext>
            </a:extLst>
          </p:cNvPr>
          <p:cNvGrpSpPr/>
          <p:nvPr/>
        </p:nvGrpSpPr>
        <p:grpSpPr>
          <a:xfrm>
            <a:off x="8592257" y="1055746"/>
            <a:ext cx="3538211" cy="1710784"/>
            <a:chOff x="218925" y="8512425"/>
            <a:chExt cx="2309689" cy="826087"/>
          </a:xfrm>
        </p:grpSpPr>
        <p:sp>
          <p:nvSpPr>
            <p:cNvPr id="49" name="Rectangle: Rounded Corners 81">
              <a:extLst>
                <a:ext uri="{FF2B5EF4-FFF2-40B4-BE49-F238E27FC236}">
                  <a16:creationId xmlns:a16="http://schemas.microsoft.com/office/drawing/2014/main" id="{200B5AB2-B531-EDB1-19DF-EEA6EE3157E9}"/>
                </a:ext>
              </a:extLst>
            </p:cNvPr>
            <p:cNvSpPr/>
            <p:nvPr/>
          </p:nvSpPr>
          <p:spPr>
            <a:xfrm>
              <a:off x="218925" y="8512425"/>
              <a:ext cx="2309689" cy="826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15198D-9B22-ACE5-7BA3-0D170A664B4E}"/>
                </a:ext>
              </a:extLst>
            </p:cNvPr>
            <p:cNvSpPr txBox="1"/>
            <p:nvPr/>
          </p:nvSpPr>
          <p:spPr>
            <a:xfrm>
              <a:off x="1732280" y="8578992"/>
              <a:ext cx="782841" cy="126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10/21/2025</a:t>
              </a:r>
            </a:p>
          </p:txBody>
        </p:sp>
      </p:grpSp>
      <p:pic>
        <p:nvPicPr>
          <p:cNvPr id="53" name="Picture 5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E57F1F2-11D9-36ED-00EF-F450758A0A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4759" y="1724934"/>
            <a:ext cx="3408259" cy="788068"/>
          </a:xfrm>
          <a:prstGeom prst="rect">
            <a:avLst/>
          </a:prstGeom>
        </p:spPr>
      </p:pic>
      <p:pic>
        <p:nvPicPr>
          <p:cNvPr id="55" name="Picture 2" descr="CNBC Reveals New Logo As Network Prepares For Transition To Versant Media  Group">
            <a:extLst>
              <a:ext uri="{FF2B5EF4-FFF2-40B4-BE49-F238E27FC236}">
                <a16:creationId xmlns:a16="http://schemas.microsoft.com/office/drawing/2014/main" id="{E2714155-46B6-9B68-8E15-3B854D69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98" y="1173094"/>
            <a:ext cx="682300" cy="5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DC35D8A-EC3A-B036-AB27-2023710F8C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800" y="1223949"/>
            <a:ext cx="953049" cy="2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6D3D3-FE68-37E3-3EB2-79820679B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1D0E34D-B56E-2EFD-8475-69E7BD30D4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078" y="1213253"/>
            <a:ext cx="12192000" cy="564474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9F439-120B-8FCA-C92A-07C62B68ACB9}"/>
              </a:ext>
            </a:extLst>
          </p:cNvPr>
          <p:cNvSpPr txBox="1"/>
          <p:nvPr/>
        </p:nvSpPr>
        <p:spPr>
          <a:xfrm>
            <a:off x="189953" y="1593270"/>
            <a:ext cx="11808855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is fundamentally changing the ways businesses operate</a:t>
            </a:r>
            <a:r>
              <a:rPr lang="en-US" b="1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Explore these 5 questions to build your knowledge of AI and the way it is impacting advertising today.</a:t>
            </a:r>
            <a:endParaRPr lang="en-US" b="1">
              <a:solidFill>
                <a:srgbClr val="4EBEA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EEFB36-842B-F6D1-FDD8-AD4012375EB4}"/>
              </a:ext>
            </a:extLst>
          </p:cNvPr>
          <p:cNvSpPr/>
          <p:nvPr/>
        </p:nvSpPr>
        <p:spPr>
          <a:xfrm>
            <a:off x="180409" y="330744"/>
            <a:ext cx="11846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You’ll Learn…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D0B895-3923-484B-941E-65925B07A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0BEE99-10E3-8A58-AFE7-3B53DC3B9D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01CAC-E8A5-2DE6-7CAC-DB549C49A3C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92EFB-A31C-C91D-D4AC-24E375E0CB2F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777A06-C3A7-B320-6876-8BBB5E201270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2BFF2C-3965-8A3F-AEE2-D51AC6364CF0}"/>
              </a:ext>
            </a:extLst>
          </p:cNvPr>
          <p:cNvSpPr txBox="1"/>
          <p:nvPr/>
        </p:nvSpPr>
        <p:spPr>
          <a:xfrm>
            <a:off x="9756993" y="3595607"/>
            <a:ext cx="20327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are marketers utilizing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64F733-9BC5-CAA2-47D5-583238998F3D}"/>
              </a:ext>
            </a:extLst>
          </p:cNvPr>
          <p:cNvSpPr/>
          <p:nvPr/>
        </p:nvSpPr>
        <p:spPr>
          <a:xfrm>
            <a:off x="189953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52F8EB-8EB0-124C-E97F-570FA9B3E2D6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8B4095B2-4890-4D12-2817-0D998A73BB01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480008-DB1B-F930-7A7E-2CA191217602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489FEE68-1BAF-A6C9-AF56-28A17136F572}"/>
              </a:ext>
            </a:extLst>
          </p:cNvPr>
          <p:cNvSpPr txBox="1"/>
          <p:nvPr/>
        </p:nvSpPr>
        <p:spPr>
          <a:xfrm>
            <a:off x="2813208" y="3620359"/>
            <a:ext cx="1800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common data sources fueling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4EC746-8556-3903-6C5B-676B60C0B8A2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EF4D6-9085-726B-DF08-36D4F18D83D0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C9DDE3-2678-8B98-A910-85048BE79A97}"/>
              </a:ext>
            </a:extLst>
          </p:cNvPr>
          <p:cNvSpPr txBox="1"/>
          <p:nvPr/>
        </p:nvSpPr>
        <p:spPr>
          <a:xfrm>
            <a:off x="4968706" y="3620359"/>
            <a:ext cx="2243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best practices for managing data responsibly?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B84756-672F-2452-92FD-DA2CC3854FD5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37AAA1-D0E2-8F0F-7819-735FD28D2EAA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23D5E0-9F86-9901-0C03-5532904B878E}"/>
              </a:ext>
            </a:extLst>
          </p:cNvPr>
          <p:cNvSpPr txBox="1"/>
          <p:nvPr/>
        </p:nvSpPr>
        <p:spPr>
          <a:xfrm>
            <a:off x="7383437" y="3620359"/>
            <a:ext cx="2201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some common AI powered capabilities?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4" action="ppaction://hlinksldjump"/>
            <a:extLst>
              <a:ext uri="{FF2B5EF4-FFF2-40B4-BE49-F238E27FC236}">
                <a16:creationId xmlns:a16="http://schemas.microsoft.com/office/drawing/2014/main" id="{0F0986D2-0CC7-7908-BBAE-5F0E0AA0DF7E}"/>
              </a:ext>
            </a:extLst>
          </p:cNvPr>
          <p:cNvSpPr txBox="1"/>
          <p:nvPr/>
        </p:nvSpPr>
        <p:spPr>
          <a:xfrm>
            <a:off x="299248" y="3616616"/>
            <a:ext cx="2080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Artificial Intelligence (AI)?</a:t>
            </a:r>
          </a:p>
        </p:txBody>
      </p:sp>
    </p:spTree>
    <p:extLst>
      <p:ext uri="{BB962C8B-B14F-4D97-AF65-F5344CB8AC3E}">
        <p14:creationId xmlns:p14="http://schemas.microsoft.com/office/powerpoint/2010/main" val="105925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377F6-89B2-55D9-65F6-CF659F1D7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CCDE24F-3D47-0C12-E148-CE5B5DA54EFD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392BA-0BDF-7AB0-6AAB-29C9EC9DD953}"/>
              </a:ext>
            </a:extLst>
          </p:cNvPr>
          <p:cNvSpPr/>
          <p:nvPr/>
        </p:nvSpPr>
        <p:spPr>
          <a:xfrm>
            <a:off x="180409" y="330744"/>
            <a:ext cx="11846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AI becomes more deeply integrated into daily life, it is imperative to understand what it 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FD5B74-816F-8C51-476F-1FD8C7083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7AC3B1C-A0F7-71A3-645E-D2A61DFBC23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5348FF-5DE1-4C81-FB63-657F7991967E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1B943E-D608-1230-27D0-AE21B99FD277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4EE358-2BE6-6274-CB2F-CED19D0F3F15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46DFD-43E5-224E-94FE-0A9DE3F903AB}"/>
              </a:ext>
            </a:extLst>
          </p:cNvPr>
          <p:cNvSpPr txBox="1"/>
          <p:nvPr/>
        </p:nvSpPr>
        <p:spPr>
          <a:xfrm>
            <a:off x="9756993" y="3595607"/>
            <a:ext cx="20327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are marketers utilizing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D8EC37-DDD0-AFC7-A0CA-C2C9999312E3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00C4F6"/>
          </a:solidFill>
          <a:ln w="57150">
            <a:solidFill>
              <a:srgbClr val="00C4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ECF49-F62A-2B39-1C73-C94CE1741171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2E66C837-48D5-068F-5FF7-EC4939EF8FDC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E734B7-4E4B-FD38-586F-02905D96ADC2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4D5B14FC-3EF6-E40E-2D15-FF4945E6BC89}"/>
              </a:ext>
            </a:extLst>
          </p:cNvPr>
          <p:cNvSpPr txBox="1"/>
          <p:nvPr/>
        </p:nvSpPr>
        <p:spPr>
          <a:xfrm>
            <a:off x="2813208" y="3620359"/>
            <a:ext cx="1800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common data sources fueling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5A6C35-91BC-BC10-0FFA-874D3E8ED4A2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46C892-62D2-C137-5848-15EBD3D45FE0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B95C92-8EDD-17EB-69D1-4B25F8FB914B}"/>
              </a:ext>
            </a:extLst>
          </p:cNvPr>
          <p:cNvSpPr txBox="1"/>
          <p:nvPr/>
        </p:nvSpPr>
        <p:spPr>
          <a:xfrm>
            <a:off x="4968706" y="3620359"/>
            <a:ext cx="2243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D0D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best practices for managing data responsibly?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3C829-5AC1-36FB-E405-0965BEDF00F6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71C31-7CB6-E3B3-D883-88A0A1E19298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644D1D-75EC-11B9-E8CE-5503E8493C7B}"/>
              </a:ext>
            </a:extLst>
          </p:cNvPr>
          <p:cNvSpPr txBox="1"/>
          <p:nvPr/>
        </p:nvSpPr>
        <p:spPr>
          <a:xfrm>
            <a:off x="7383437" y="3620359"/>
            <a:ext cx="2201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some common AI powered capabilities?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D0D0D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D4F9896E-9335-CCDD-E812-082EAF82EAB8}"/>
              </a:ext>
            </a:extLst>
          </p:cNvPr>
          <p:cNvSpPr txBox="1"/>
          <p:nvPr/>
        </p:nvSpPr>
        <p:spPr>
          <a:xfrm>
            <a:off x="299248" y="3616616"/>
            <a:ext cx="2080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Artificial Intelligence (AI)?</a:t>
            </a:r>
          </a:p>
        </p:txBody>
      </p:sp>
    </p:spTree>
    <p:extLst>
      <p:ext uri="{BB962C8B-B14F-4D97-AF65-F5344CB8AC3E}">
        <p14:creationId xmlns:p14="http://schemas.microsoft.com/office/powerpoint/2010/main" val="354473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enerated image">
            <a:extLst>
              <a:ext uri="{FF2B5EF4-FFF2-40B4-BE49-F238E27FC236}">
                <a16:creationId xmlns:a16="http://schemas.microsoft.com/office/drawing/2014/main" id="{5BB51545-09D5-9AF0-7390-799DAF65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80" y="1696725"/>
            <a:ext cx="5341401" cy="509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743056-9D68-9F3F-6381-F39BE004E72F}"/>
              </a:ext>
            </a:extLst>
          </p:cNvPr>
          <p:cNvSpPr/>
          <p:nvPr/>
        </p:nvSpPr>
        <p:spPr>
          <a:xfrm>
            <a:off x="0" y="1696725"/>
            <a:ext cx="6808573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DCE1FE-9296-1B5A-AAC7-4E84262CA53E}"/>
              </a:ext>
            </a:extLst>
          </p:cNvPr>
          <p:cNvSpPr/>
          <p:nvPr/>
        </p:nvSpPr>
        <p:spPr>
          <a:xfrm>
            <a:off x="345989" y="2119808"/>
            <a:ext cx="6104237" cy="393500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3D55D0-735A-6D0C-2897-B8EEB80FCCBA}"/>
              </a:ext>
            </a:extLst>
          </p:cNvPr>
          <p:cNvSpPr txBox="1"/>
          <p:nvPr/>
        </p:nvSpPr>
        <p:spPr>
          <a:xfrm>
            <a:off x="503714" y="2727875"/>
            <a:ext cx="579823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endParaRPr lang="en-US" sz="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5261"/>
            <a:r>
              <a:rPr lang="en-US" sz="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 defTabSz="585261">
              <a:buBlip>
                <a:blip r:embed="rId5"/>
              </a:buBlip>
            </a:pP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 lvl="1" defTabSz="585261"/>
            <a:r>
              <a:rPr lang="en-US" sz="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 defTabSz="585261">
              <a:buBlip>
                <a:blip r:embed="rId5"/>
              </a:buBlip>
            </a:pP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Comprehension</a:t>
            </a:r>
          </a:p>
          <a:p>
            <a:pPr lvl="1" defTabSz="585261"/>
            <a:r>
              <a:rPr lang="en-US" sz="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 defTabSz="585261">
              <a:buBlip>
                <a:blip r:embed="rId5"/>
              </a:buBlip>
            </a:pP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solving</a:t>
            </a:r>
          </a:p>
          <a:p>
            <a:pPr lvl="1" defTabSz="585261"/>
            <a:r>
              <a:rPr lang="en-US" sz="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 defTabSz="585261">
              <a:buBlip>
                <a:blip r:embed="rId5"/>
              </a:buBlip>
            </a:pP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making </a:t>
            </a:r>
          </a:p>
          <a:p>
            <a:pPr lvl="1" defTabSz="585261"/>
            <a:r>
              <a:rPr lang="en-US" sz="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 defTabSz="585261">
              <a:buBlip>
                <a:blip r:embed="rId5"/>
              </a:buBlip>
            </a:pP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</a:p>
          <a:p>
            <a:pPr lvl="1" defTabSz="585261"/>
            <a:r>
              <a:rPr lang="en-US" sz="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 defTabSz="585261">
              <a:buBlip>
                <a:blip r:embed="rId5"/>
              </a:buBlip>
            </a:pP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02DD2-3902-B0B9-4F6E-8B1BD732B683}"/>
              </a:ext>
            </a:extLst>
          </p:cNvPr>
          <p:cNvSpPr/>
          <p:nvPr/>
        </p:nvSpPr>
        <p:spPr>
          <a:xfrm>
            <a:off x="160226" y="427651"/>
            <a:ext cx="11946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205">
              <a:buSzPts val="1000"/>
              <a:tabLst>
                <a:tab pos="456103" algn="l"/>
              </a:tabLst>
            </a:pPr>
            <a:r>
              <a:rPr lang="en-US" sz="3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Definition: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Artificial Intelligence (AI)?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6F5FC-9FE6-2063-97E2-2D3341BBDB04}"/>
              </a:ext>
            </a:extLst>
          </p:cNvPr>
          <p:cNvSpPr txBox="1"/>
          <p:nvPr/>
        </p:nvSpPr>
        <p:spPr>
          <a:xfrm>
            <a:off x="483207" y="6337557"/>
            <a:ext cx="61447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IBM Think : </a:t>
            </a:r>
            <a:r>
              <a:rPr lang="en-US" sz="8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AI:  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Accessed March, 2026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6E87A-079C-AED1-4F71-B0E066816D50}"/>
              </a:ext>
            </a:extLst>
          </p:cNvPr>
          <p:cNvSpPr txBox="1"/>
          <p:nvPr/>
        </p:nvSpPr>
        <p:spPr>
          <a:xfrm>
            <a:off x="206709" y="2370655"/>
            <a:ext cx="59195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585261"/>
            <a:r>
              <a:rPr lang="en-US" sz="2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 (AI) </a:t>
            </a:r>
            <a:r>
              <a:rPr lang="en-US" sz="2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n-US" sz="2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enables computers and machines to </a:t>
            </a:r>
            <a:r>
              <a:rPr lang="en-US" sz="2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 human capabilities</a:t>
            </a:r>
            <a:r>
              <a:rPr lang="en-US" sz="2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such as</a:t>
            </a:r>
          </a:p>
        </p:txBody>
      </p:sp>
    </p:spTree>
    <p:extLst>
      <p:ext uri="{BB962C8B-B14F-4D97-AF65-F5344CB8AC3E}">
        <p14:creationId xmlns:p14="http://schemas.microsoft.com/office/powerpoint/2010/main" val="377707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6044F-5387-2645-8B56-2F497C6F0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628DDA-C5DC-7571-2E71-C91865575125}"/>
              </a:ext>
            </a:extLst>
          </p:cNvPr>
          <p:cNvSpPr>
            <a:spLocks/>
          </p:cNvSpPr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AADFD-3D0E-765B-EB7E-D193DA547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C52304-EA64-29AA-7246-541382948551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FB48E6-3995-B1F4-0930-DD2D8FF204B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6A221D-2134-499E-3676-2C14C1604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765821"/>
              </p:ext>
            </p:extLst>
          </p:nvPr>
        </p:nvGraphicFramePr>
        <p:xfrm>
          <a:off x="0" y="1893924"/>
          <a:ext cx="6347637" cy="4406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A54C464B-804E-CFA5-9136-8BA4160048F1}"/>
              </a:ext>
            </a:extLst>
          </p:cNvPr>
          <p:cNvGrpSpPr/>
          <p:nvPr/>
        </p:nvGrpSpPr>
        <p:grpSpPr>
          <a:xfrm>
            <a:off x="6507378" y="1893924"/>
            <a:ext cx="4911990" cy="1870002"/>
            <a:chOff x="2465707" y="1659890"/>
            <a:chExt cx="9148529" cy="3059401"/>
          </a:xfrm>
        </p:grpSpPr>
        <p:sp>
          <p:nvSpPr>
            <p:cNvPr id="15" name="Speech Bubble: Rectangle 40">
              <a:extLst>
                <a:ext uri="{FF2B5EF4-FFF2-40B4-BE49-F238E27FC236}">
                  <a16:creationId xmlns:a16="http://schemas.microsoft.com/office/drawing/2014/main" id="{BF60090C-9657-C5C7-FC36-F5B4231744E0}"/>
                </a:ext>
              </a:extLst>
            </p:cNvPr>
            <p:cNvSpPr/>
            <p:nvPr/>
          </p:nvSpPr>
          <p:spPr>
            <a:xfrm>
              <a:off x="2465707" y="1659890"/>
              <a:ext cx="9138574" cy="30594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EBEA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6EE7F91E-1983-3997-17D5-8ECFBBCDC852}"/>
                </a:ext>
              </a:extLst>
            </p:cNvPr>
            <p:cNvSpPr/>
            <p:nvPr/>
          </p:nvSpPr>
          <p:spPr>
            <a:xfrm>
              <a:off x="2475664" y="2056517"/>
              <a:ext cx="9138572" cy="885678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00D612-ABC9-B282-B541-3AFA7085BB9D}"/>
              </a:ext>
            </a:extLst>
          </p:cNvPr>
          <p:cNvSpPr txBox="1"/>
          <p:nvPr/>
        </p:nvSpPr>
        <p:spPr>
          <a:xfrm>
            <a:off x="6559958" y="2051728"/>
            <a:ext cx="43699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  <a:p>
            <a:endParaRPr lang="en-US" sz="800" b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9"/>
              </a:buBlip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backbone of AI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historical data to train computers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Learns patterns from data to improve performance </a:t>
            </a:r>
            <a:endParaRPr lang="en-US" sz="20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peech Bubble: Rectangle 40">
            <a:extLst>
              <a:ext uri="{FF2B5EF4-FFF2-40B4-BE49-F238E27FC236}">
                <a16:creationId xmlns:a16="http://schemas.microsoft.com/office/drawing/2014/main" id="{566DF470-A314-9AA2-B173-3DF877C5CFFC}"/>
              </a:ext>
            </a:extLst>
          </p:cNvPr>
          <p:cNvSpPr/>
          <p:nvPr/>
        </p:nvSpPr>
        <p:spPr>
          <a:xfrm>
            <a:off x="6507378" y="4316538"/>
            <a:ext cx="4906645" cy="18700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BFD52-72F8-9D3F-37A6-AA3186418D33}"/>
              </a:ext>
            </a:extLst>
          </p:cNvPr>
          <p:cNvSpPr txBox="1"/>
          <p:nvPr/>
        </p:nvSpPr>
        <p:spPr>
          <a:xfrm>
            <a:off x="212987" y="340974"/>
            <a:ext cx="11957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and Deep Learning are the building blocks for the development of AI, enabling machines to learn and improve over 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FDDA1E-A535-64FE-ADA9-A70D215C4B4D}"/>
              </a:ext>
            </a:extLst>
          </p:cNvPr>
          <p:cNvSpPr txBox="1"/>
          <p:nvPr/>
        </p:nvSpPr>
        <p:spPr>
          <a:xfrm>
            <a:off x="6559958" y="4470423"/>
            <a:ext cx="50138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Learning</a:t>
            </a:r>
          </a:p>
          <a:p>
            <a:endParaRPr lang="en-US" sz="800" b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10"/>
              </a:buBlip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brainpower of AI</a:t>
            </a:r>
          </a:p>
          <a:p>
            <a:pPr marL="285750" indent="-285750">
              <a:buBlip>
                <a:blip r:embed="rId10"/>
              </a:buBlip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vast amounts of unstructured </a:t>
            </a:r>
            <a:b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(images, text, audio) to make predictions</a:t>
            </a:r>
          </a:p>
          <a:p>
            <a:pPr marL="285750" indent="-285750">
              <a:buBlip>
                <a:blip r:embed="rId10"/>
              </a:buBlip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Develops inferences based on observed patterns</a:t>
            </a:r>
            <a:endParaRPr lang="en-US" sz="20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nk brain with lightning bolt and eyes&#10;&#10;AI-generated content may be incorrect.">
            <a:extLst>
              <a:ext uri="{FF2B5EF4-FFF2-40B4-BE49-F238E27FC236}">
                <a16:creationId xmlns:a16="http://schemas.microsoft.com/office/drawing/2014/main" id="{A306F554-2F24-90D7-2FC2-68F710B4F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5140" y="4470423"/>
            <a:ext cx="885663" cy="885663"/>
          </a:xfrm>
          <a:prstGeom prst="rect">
            <a:avLst/>
          </a:prstGeom>
        </p:spPr>
      </p:pic>
      <p:pic>
        <p:nvPicPr>
          <p:cNvPr id="14" name="Picture 13" descr="A brick wall with a leaf on it&#10;&#10;AI-generated content may be incorrect.">
            <a:extLst>
              <a:ext uri="{FF2B5EF4-FFF2-40B4-BE49-F238E27FC236}">
                <a16:creationId xmlns:a16="http://schemas.microsoft.com/office/drawing/2014/main" id="{52C137C3-914E-7100-FC8D-E452D0B6A3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2286" y="1900005"/>
            <a:ext cx="859093" cy="8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8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D6983-9B8C-21E5-070D-3C45C81E4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B3BFA0B-DF25-4753-2FA5-048D059C6FEF}"/>
              </a:ext>
            </a:extLst>
          </p:cNvPr>
          <p:cNvSpPr/>
          <p:nvPr/>
        </p:nvSpPr>
        <p:spPr>
          <a:xfrm>
            <a:off x="0" y="1647350"/>
            <a:ext cx="12192000" cy="52218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A13985-91CC-15C1-5E39-F4E3D288CDF8}"/>
              </a:ext>
            </a:extLst>
          </p:cNvPr>
          <p:cNvSpPr>
            <a:spLocks/>
          </p:cNvSpPr>
          <p:nvPr/>
        </p:nvSpPr>
        <p:spPr>
          <a:xfrm>
            <a:off x="6648488" y="1685013"/>
            <a:ext cx="5543512" cy="517298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8A99F-7F6D-56B6-3FA4-8E8C1C151D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D6EFEC-4BE9-6442-2BA0-DA70A85B624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D5948-FE33-91C9-6005-816633ADA25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DCC84-2354-B91A-1AF1-4546A9536C26}"/>
              </a:ext>
            </a:extLst>
          </p:cNvPr>
          <p:cNvSpPr txBox="1"/>
          <p:nvPr/>
        </p:nvSpPr>
        <p:spPr>
          <a:xfrm>
            <a:off x="157187" y="1766135"/>
            <a:ext cx="6837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Estimated U.S. AI-Powered Advertising Revenue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billions)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E34A07-20F4-AF2D-AD51-FCDB80B77DB3}"/>
              </a:ext>
            </a:extLst>
          </p:cNvPr>
          <p:cNvSpPr txBox="1"/>
          <p:nvPr/>
        </p:nvSpPr>
        <p:spPr>
          <a:xfrm>
            <a:off x="483207" y="6086934"/>
            <a:ext cx="614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Madison &amp; Wall;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 AI-Powered Advertising Totals $142 Billion by 2030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February 2026. To quantify AI-driven spending, Madison &amp; Wall defined AI-powered advertising narrowly based on campaign spending that flows through platforms where AI controls targeting, bidding, budget allocation, placement, and ongoing optimization with minimal human intervention.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97E8ACF7-8277-DF3E-EAD2-10D45AAF0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915155"/>
              </p:ext>
            </p:extLst>
          </p:nvPr>
        </p:nvGraphicFramePr>
        <p:xfrm>
          <a:off x="503714" y="2301913"/>
          <a:ext cx="6144774" cy="364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0D3520-F584-6B4C-6697-F5EDF0F956A3}"/>
              </a:ext>
            </a:extLst>
          </p:cNvPr>
          <p:cNvSpPr/>
          <p:nvPr/>
        </p:nvSpPr>
        <p:spPr>
          <a:xfrm>
            <a:off x="136189" y="298797"/>
            <a:ext cx="1205581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exponential growth of AI-driven advertising is a sign of how important AI fluency should be for marketers</a:t>
            </a: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DF3134DD-80EB-A97C-CD2D-DF0DFB1AE051}"/>
              </a:ext>
            </a:extLst>
          </p:cNvPr>
          <p:cNvSpPr/>
          <p:nvPr/>
        </p:nvSpPr>
        <p:spPr>
          <a:xfrm>
            <a:off x="7845226" y="2565584"/>
            <a:ext cx="3349751" cy="31191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E12D7-5DFC-5412-A6D2-1D8400B66BD4}"/>
              </a:ext>
            </a:extLst>
          </p:cNvPr>
          <p:cNvSpPr/>
          <p:nvPr/>
        </p:nvSpPr>
        <p:spPr>
          <a:xfrm>
            <a:off x="8010558" y="2731720"/>
            <a:ext cx="3019086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0"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AI-Powered Advertising Revenue is expected to increase </a:t>
            </a:r>
            <a:endParaRPr kumimoji="0" lang="en-US" sz="8000" b="1" i="0" u="none" strike="noStrike" kern="1200" cap="none" spc="0" normalizeH="0" baseline="0" noProof="0">
              <a:ln w="12700">
                <a:solidFill>
                  <a:srgbClr val="1B1464"/>
                </a:solidFill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>
                  <a:solidFill>
                    <a:srgbClr val="1B1464"/>
                  </a:solidFill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154%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07EFE-5EC5-56FB-54F0-2AB67E5384C2}"/>
              </a:ext>
            </a:extLst>
          </p:cNvPr>
          <p:cNvSpPr txBox="1"/>
          <p:nvPr/>
        </p:nvSpPr>
        <p:spPr>
          <a:xfrm>
            <a:off x="7845226" y="4931486"/>
            <a:ext cx="3370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2026 to 2030</a:t>
            </a:r>
          </a:p>
        </p:txBody>
      </p:sp>
    </p:spTree>
    <p:extLst>
      <p:ext uri="{BB962C8B-B14F-4D97-AF65-F5344CB8AC3E}">
        <p14:creationId xmlns:p14="http://schemas.microsoft.com/office/powerpoint/2010/main" val="744861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9C0F0C-C8C0-4E89-A2DF-F5015D992142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9f6166fe-9f5b-43aa-b8a9-b4d7ad530bda"/>
    <ds:schemaRef ds:uri="a86b28e8-29a6-4ab8-af18-2a7f61acfad2"/>
    <ds:schemaRef ds:uri="http://purl.org/dc/terms/"/>
    <ds:schemaRef ds:uri="c00419b3-ff22-4e92-8e74-ef4894f6b0e1"/>
    <ds:schemaRef ds:uri="c3801c2d-3f2f-44a1-8478-554d1c91a4f5"/>
  </ds:schemaRefs>
</ds:datastoreItem>
</file>

<file path=customXml/itemProps2.xml><?xml version="1.0" encoding="utf-8"?>
<ds:datastoreItem xmlns:ds="http://schemas.openxmlformats.org/officeDocument/2006/customXml" ds:itemID="{C140A366-073A-408D-8881-6535786743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01c2d-3f2f-44a1-8478-554d1c91a4f5"/>
    <ds:schemaRef ds:uri="c00419b3-ff22-4e92-8e74-ef4894f6b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A36C30-905D-404E-A002-8FEDB52128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3349</Words>
  <Application>Microsoft Office PowerPoint</Application>
  <PresentationFormat>Widescreen</PresentationFormat>
  <Paragraphs>476</Paragraphs>
  <Slides>31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Office 2013 - 2022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Rohan Gosalia</dc:creator>
  <cp:lastModifiedBy>Rohan Gosalia</cp:lastModifiedBy>
  <cp:revision>7</cp:revision>
  <dcterms:created xsi:type="dcterms:W3CDTF">2026-02-05T14:26:06Z</dcterms:created>
  <dcterms:modified xsi:type="dcterms:W3CDTF">2026-03-20T18:08:32Z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