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14"/>
  </p:notesMasterIdLst>
  <p:sldIdLst>
    <p:sldId id="2146846531" r:id="rId8"/>
    <p:sldId id="2147376667" r:id="rId9"/>
    <p:sldId id="2147376754" r:id="rId10"/>
    <p:sldId id="268" r:id="rId11"/>
    <p:sldId id="2147376757" r:id="rId12"/>
    <p:sldId id="2146846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A6908-9290-4F30-B89D-6FA7BD430094}" v="3" dt="2025-07-10T20:43:13.879"/>
    <p1510:client id="{50271F8E-F6FF-4F61-A512-5334A7F73F50}" v="1" dt="2025-07-11T02:20:3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50271F8E-F6FF-4F61-A512-5334A7F73F50}"/>
    <pc:docChg chg="undo custSel modSld">
      <pc:chgData name="Jason Wiese" userId="4bff8d5b-7de6-4655-b397-69b0afc81113" providerId="ADAL" clId="{50271F8E-F6FF-4F61-A512-5334A7F73F50}" dt="2025-07-11T05:48:01.293" v="580" actId="1035"/>
      <pc:docMkLst>
        <pc:docMk/>
      </pc:docMkLst>
      <pc:sldChg chg="modSp mod">
        <pc:chgData name="Jason Wiese" userId="4bff8d5b-7de6-4655-b397-69b0afc81113" providerId="ADAL" clId="{50271F8E-F6FF-4F61-A512-5334A7F73F50}" dt="2025-07-11T02:23:25.087" v="250" actId="1037"/>
        <pc:sldMkLst>
          <pc:docMk/>
          <pc:sldMk cId="3197641557" sldId="2146846531"/>
        </pc:sldMkLst>
        <pc:spChg chg="mod">
          <ac:chgData name="Jason Wiese" userId="4bff8d5b-7de6-4655-b397-69b0afc81113" providerId="ADAL" clId="{50271F8E-F6FF-4F61-A512-5334A7F73F50}" dt="2025-07-11T02:22:41.500" v="204" actId="20577"/>
          <ac:spMkLst>
            <pc:docMk/>
            <pc:sldMk cId="3197641557" sldId="2146846531"/>
            <ac:spMk id="4" creationId="{74941BC2-D3FE-41AE-21B8-B140DB0CB0A6}"/>
          </ac:spMkLst>
        </pc:spChg>
        <pc:spChg chg="mod">
          <ac:chgData name="Jason Wiese" userId="4bff8d5b-7de6-4655-b397-69b0afc81113" providerId="ADAL" clId="{50271F8E-F6FF-4F61-A512-5334A7F73F50}" dt="2025-07-11T02:23:14.821" v="205" actId="14100"/>
          <ac:spMkLst>
            <pc:docMk/>
            <pc:sldMk cId="3197641557" sldId="2146846531"/>
            <ac:spMk id="9" creationId="{0329FF23-0C22-D717-E43B-783F5D24885B}"/>
          </ac:spMkLst>
        </pc:spChg>
        <pc:spChg chg="mod">
          <ac:chgData name="Jason Wiese" userId="4bff8d5b-7de6-4655-b397-69b0afc81113" providerId="ADAL" clId="{50271F8E-F6FF-4F61-A512-5334A7F73F50}" dt="2025-07-11T02:23:25.087" v="250" actId="1037"/>
          <ac:spMkLst>
            <pc:docMk/>
            <pc:sldMk cId="3197641557" sldId="2146846531"/>
            <ac:spMk id="10" creationId="{818E2B86-CD9E-E1FE-A820-26308DE81D59}"/>
          </ac:spMkLst>
        </pc:spChg>
      </pc:sldChg>
      <pc:sldChg chg="modSp mod">
        <pc:chgData name="Jason Wiese" userId="4bff8d5b-7de6-4655-b397-69b0afc81113" providerId="ADAL" clId="{50271F8E-F6FF-4F61-A512-5334A7F73F50}" dt="2025-07-11T05:33:07.936" v="574" actId="6549"/>
        <pc:sldMkLst>
          <pc:docMk/>
          <pc:sldMk cId="3451580699" sldId="2147376667"/>
        </pc:sldMkLst>
        <pc:spChg chg="mod">
          <ac:chgData name="Jason Wiese" userId="4bff8d5b-7de6-4655-b397-69b0afc81113" providerId="ADAL" clId="{50271F8E-F6FF-4F61-A512-5334A7F73F50}" dt="2025-07-11T05:33:07.936" v="574" actId="6549"/>
          <ac:spMkLst>
            <pc:docMk/>
            <pc:sldMk cId="3451580699" sldId="2147376667"/>
            <ac:spMk id="4" creationId="{84449D25-3E66-B66C-91DC-9F22B1D95663}"/>
          </ac:spMkLst>
        </pc:spChg>
      </pc:sldChg>
      <pc:sldChg chg="addSp delSp modSp mod">
        <pc:chgData name="Jason Wiese" userId="4bff8d5b-7de6-4655-b397-69b0afc81113" providerId="ADAL" clId="{50271F8E-F6FF-4F61-A512-5334A7F73F50}" dt="2025-07-11T05:48:01.293" v="580" actId="1035"/>
        <pc:sldMkLst>
          <pc:docMk/>
          <pc:sldMk cId="1947949849" sldId="2147376754"/>
        </pc:sldMkLst>
        <pc:spChg chg="mod">
          <ac:chgData name="Jason Wiese" userId="4bff8d5b-7de6-4655-b397-69b0afc81113" providerId="ADAL" clId="{50271F8E-F6FF-4F61-A512-5334A7F73F50}" dt="2025-07-11T05:48:01.293" v="580" actId="1035"/>
          <ac:spMkLst>
            <pc:docMk/>
            <pc:sldMk cId="1947949849" sldId="2147376754"/>
            <ac:spMk id="4" creationId="{C0F41AD8-150E-3EE5-B74B-EC22BDCBA8DE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10" creationId="{28497036-412F-C06F-15E4-79238073F195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17" creationId="{D6E7137D-F21B-FCEC-A2CF-0B9A22CD1BBF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19" creationId="{8373A1EF-0535-A4C4-E7E8-5500F8B2C20C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34" creationId="{FF123DBC-7DE3-02F9-B667-B9E7ADCD7CF5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43" creationId="{A530EE86-F0A5-42BB-2968-921D6A9926A4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47" creationId="{A50E3F08-2BEB-907D-D3C6-BE66D87AEF07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59" creationId="{A3CC8751-3965-959B-5825-08D42695F4BA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60" creationId="{75432D59-7A3A-117C-DE46-C258EA13DA27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79" creationId="{313D3A8D-4629-1DE5-D3C3-062B8D8B83EC}"/>
          </ac:spMkLst>
        </pc:spChg>
        <pc:spChg chg="mod">
          <ac:chgData name="Jason Wiese" userId="4bff8d5b-7de6-4655-b397-69b0afc81113" providerId="ADAL" clId="{50271F8E-F6FF-4F61-A512-5334A7F73F50}" dt="2025-07-11T02:17:50.362" v="17" actId="1035"/>
          <ac:spMkLst>
            <pc:docMk/>
            <pc:sldMk cId="1947949849" sldId="2147376754"/>
            <ac:spMk id="81" creationId="{7D025622-6782-7323-2D31-6B073A0651BA}"/>
          </ac:spMkLst>
        </pc:spChg>
        <pc:cxnChg chg="add del">
          <ac:chgData name="Jason Wiese" userId="4bff8d5b-7de6-4655-b397-69b0afc81113" providerId="ADAL" clId="{50271F8E-F6FF-4F61-A512-5334A7F73F50}" dt="2025-07-11T02:19:34.060" v="107" actId="478"/>
          <ac:cxnSpMkLst>
            <pc:docMk/>
            <pc:sldMk cId="1947949849" sldId="2147376754"/>
            <ac:cxnSpMk id="3" creationId="{07423BAA-D73B-4263-EFEB-2BB1B632D62D}"/>
          </ac:cxnSpMkLst>
        </pc:cxnChg>
      </pc:sldChg>
      <pc:sldChg chg="addSp modSp mod">
        <pc:chgData name="Jason Wiese" userId="4bff8d5b-7de6-4655-b397-69b0afc81113" providerId="ADAL" clId="{50271F8E-F6FF-4F61-A512-5334A7F73F50}" dt="2025-07-11T02:21:12.147" v="202" actId="14100"/>
        <pc:sldMkLst>
          <pc:docMk/>
          <pc:sldMk cId="1116780393" sldId="2147376757"/>
        </pc:sldMkLst>
        <pc:spChg chg="add mod">
          <ac:chgData name="Jason Wiese" userId="4bff8d5b-7de6-4655-b397-69b0afc81113" providerId="ADAL" clId="{50271F8E-F6FF-4F61-A512-5334A7F73F50}" dt="2025-07-11T02:21:12.147" v="202" actId="14100"/>
          <ac:spMkLst>
            <pc:docMk/>
            <pc:sldMk cId="1116780393" sldId="2147376757"/>
            <ac:spMk id="2" creationId="{16C15388-0862-3DF9-EC57-8702EACC5E1F}"/>
          </ac:spMkLst>
        </pc:spChg>
      </pc:sldChg>
    </pc:docChg>
  </pc:docChgLst>
  <pc:docChgLst>
    <pc:chgData name="Leah Montner Dixon" userId="d5b2ae9e-9213-4442-b7df-4db8cbe51e5d" providerId="ADAL" clId="{2BCA6908-9290-4F30-B89D-6FA7BD430094}"/>
    <pc:docChg chg="undo custSel addSld delSld modSld">
      <pc:chgData name="Leah Montner Dixon" userId="d5b2ae9e-9213-4442-b7df-4db8cbe51e5d" providerId="ADAL" clId="{2BCA6908-9290-4F30-B89D-6FA7BD430094}" dt="2025-07-10T20:46:08.999" v="79" actId="20577"/>
      <pc:docMkLst>
        <pc:docMk/>
      </pc:docMkLst>
      <pc:sldChg chg="addSp modSp mod">
        <pc:chgData name="Leah Montner Dixon" userId="d5b2ae9e-9213-4442-b7df-4db8cbe51e5d" providerId="ADAL" clId="{2BCA6908-9290-4F30-B89D-6FA7BD430094}" dt="2025-07-10T20:43:13.173" v="69"/>
        <pc:sldMkLst>
          <pc:docMk/>
          <pc:sldMk cId="3197641557" sldId="2146846531"/>
        </pc:sldMkLst>
        <pc:spChg chg="mod">
          <ac:chgData name="Leah Montner Dixon" userId="d5b2ae9e-9213-4442-b7df-4db8cbe51e5d" providerId="ADAL" clId="{2BCA6908-9290-4F30-B89D-6FA7BD430094}" dt="2025-07-10T20:32:51.618" v="65" actId="20577"/>
          <ac:spMkLst>
            <pc:docMk/>
            <pc:sldMk cId="3197641557" sldId="2146846531"/>
            <ac:spMk id="4" creationId="{74941BC2-D3FE-41AE-21B8-B140DB0CB0A6}"/>
          </ac:spMkLst>
        </pc:spChg>
        <pc:spChg chg="add">
          <ac:chgData name="Leah Montner Dixon" userId="d5b2ae9e-9213-4442-b7df-4db8cbe51e5d" providerId="ADAL" clId="{2BCA6908-9290-4F30-B89D-6FA7BD430094}" dt="2025-07-10T20:43:13.173" v="69"/>
          <ac:spMkLst>
            <pc:docMk/>
            <pc:sldMk cId="3197641557" sldId="2146846531"/>
            <ac:spMk id="6" creationId="{811A4620-5E84-06AD-ED4F-606888CE9C7D}"/>
          </ac:spMkLst>
        </pc:spChg>
        <pc:spChg chg="mod">
          <ac:chgData name="Leah Montner Dixon" userId="d5b2ae9e-9213-4442-b7df-4db8cbe51e5d" providerId="ADAL" clId="{2BCA6908-9290-4F30-B89D-6FA7BD430094}" dt="2025-07-10T20:31:48.430" v="4" actId="20577"/>
          <ac:spMkLst>
            <pc:docMk/>
            <pc:sldMk cId="3197641557" sldId="2146846531"/>
            <ac:spMk id="9" creationId="{0329FF23-0C22-D717-E43B-783F5D24885B}"/>
          </ac:spMkLst>
        </pc:spChg>
        <pc:spChg chg="mod">
          <ac:chgData name="Leah Montner Dixon" userId="d5b2ae9e-9213-4442-b7df-4db8cbe51e5d" providerId="ADAL" clId="{2BCA6908-9290-4F30-B89D-6FA7BD430094}" dt="2025-07-10T20:33:11.603" v="68" actId="1037"/>
          <ac:spMkLst>
            <pc:docMk/>
            <pc:sldMk cId="3197641557" sldId="2146846531"/>
            <ac:spMk id="10" creationId="{818E2B86-CD9E-E1FE-A820-26308DE81D59}"/>
          </ac:spMkLst>
        </pc:spChg>
      </pc:sldChg>
      <pc:sldChg chg="modSp mod">
        <pc:chgData name="Leah Montner Dixon" userId="d5b2ae9e-9213-4442-b7df-4db8cbe51e5d" providerId="ADAL" clId="{2BCA6908-9290-4F30-B89D-6FA7BD430094}" dt="2025-07-10T20:46:08.999" v="79" actId="20577"/>
        <pc:sldMkLst>
          <pc:docMk/>
          <pc:sldMk cId="3451580699" sldId="2147376667"/>
        </pc:sldMkLst>
        <pc:spChg chg="mod">
          <ac:chgData name="Leah Montner Dixon" userId="d5b2ae9e-9213-4442-b7df-4db8cbe51e5d" providerId="ADAL" clId="{2BCA6908-9290-4F30-B89D-6FA7BD430094}" dt="2025-07-10T20:46:08.999" v="79" actId="20577"/>
          <ac:spMkLst>
            <pc:docMk/>
            <pc:sldMk cId="3451580699" sldId="2147376667"/>
            <ac:spMk id="4" creationId="{84449D25-3E66-B66C-91DC-9F22B1D95663}"/>
          </ac:spMkLst>
        </pc:spChg>
      </pc:sldChg>
      <pc:sldChg chg="del">
        <pc:chgData name="Leah Montner Dixon" userId="d5b2ae9e-9213-4442-b7df-4db8cbe51e5d" providerId="ADAL" clId="{2BCA6908-9290-4F30-B89D-6FA7BD430094}" dt="2025-07-10T20:22:35.766" v="1" actId="47"/>
        <pc:sldMkLst>
          <pc:docMk/>
          <pc:sldMk cId="2424298882" sldId="2147376753"/>
        </pc:sldMkLst>
      </pc:sldChg>
      <pc:sldChg chg="add">
        <pc:chgData name="Leah Montner Dixon" userId="d5b2ae9e-9213-4442-b7df-4db8cbe51e5d" providerId="ADAL" clId="{2BCA6908-9290-4F30-B89D-6FA7BD430094}" dt="2025-07-10T20:22:33.677" v="0"/>
        <pc:sldMkLst>
          <pc:docMk/>
          <pc:sldMk cId="1947949849" sldId="21473767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DD24A-B883-412E-B8C0-6A7F78D7868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2EABC-25D7-4722-8CBF-C99CA96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3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ADBD-70E4-4513-A844-E5DF5EA68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9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BC17B-3A71-F8C7-6DAA-B2C8A46B7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88A9A-077F-0390-D5A5-02CFC8CB5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B480C-9D06-47C2-BF78-395E13B2D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0026D-7977-80F5-C3EF-CD5B4428B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8B63-C8C7-40AD-826D-2370E81A9C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61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558C-23F7-4BCF-87F6-D04C4B3E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B909-C1EE-422E-9F54-F566BF87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DC6B-8573-4A2B-B34A-C935BA84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9A68-9BB2-4087-ADE5-76242F71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C154-8DC3-432D-8518-224E120C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E682-6CC9-49A8-A095-3EAF8D7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7C7CF-940C-4CB3-84BB-E682E0A5B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0018-09F5-4C3C-BB09-3C320CB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1420-4020-42B6-8A58-912F53A5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0B58-AD18-4486-8AFB-290CFBF5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6082-5AC7-4050-AE6E-B3EAE2F2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0268-FDDD-411D-BE9C-188F3EB6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21A4-12E7-49A3-863B-BE2A66AE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B0AA-C871-44F3-A46C-3263B449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BF10-92F7-46A8-BE45-300A8F7C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04D-4DEA-4F56-BE60-1D4CDCE7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25EE-932B-47F9-B33F-17A01169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40D-1D1C-40D3-9299-B8771D11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37E1-D019-4F6A-B337-A859F41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97CE-2A64-43D6-93E6-4392BBCD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1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86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8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22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CF7-7F5D-4402-BAD3-53F32FEA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91FE3-38DE-489C-A2D6-0BD4E107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4088-DD26-48E8-B53C-82DEA4E9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19F3-FA4C-4F04-BE10-50474AA7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D283-2D6D-4EC9-BFF9-35ED2D6D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6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9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0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4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02E7-FCC1-97AA-D917-0BD2D65C4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59750-1DB3-2DFF-B5D2-81B70F955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C8A8C-8E4E-8306-9187-960587FA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F90-785C-20FE-DE34-FB6C6757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E0035-8980-4982-8F32-DD510712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0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694F-6627-D471-7D89-34263C2F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B929-B869-2813-B7EA-74DDD052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A110-F739-2441-596A-B01B460E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1EAAC-ABC3-99BF-C67F-B4D3D5C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FE48-20C4-9E69-CE90-941C57A2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9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88DF-72EB-0F09-454C-F0DA3461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48C0-FD91-6EC2-D45D-27AA0783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81B89-E8FE-B6D6-5E5A-3E4CCA7F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0927-1887-7FDE-017B-09A62DF3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408C-1967-EAD5-D770-499ADFFB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5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BC35-D3DA-9CA9-3FA3-636CE69B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6E23-B150-688E-D36B-0C1817FD1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5AB3-82C4-7268-AC2C-482226FD5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76EC-CD97-CB4F-8DC9-7DBC29ED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4A4B4-80A3-3042-4439-7DE92BF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EC8AB-8F60-CC5F-BA2E-B2F7C30B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5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7EA9-9C9D-50F7-9994-A0B17690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4C38E-3A3C-30CE-0132-1E7E4D0B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64243-3921-1FE1-58E2-DB6698F8C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79C6E-6052-2C10-F05E-1C4DAA743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9E299-9487-9270-C899-D1EC6684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55B5B-7C2D-0AF8-D566-CE484913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1B494-E6ED-09BA-FD5D-67518EDF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BF132-CC17-4E72-CEBC-F1D7723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0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6EE5-F609-D9EC-3516-EA92CCAB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2AD9-935F-3B60-6CFD-ADADCCC7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BC2B4-419B-1B9F-E3B8-4179CB95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349C3-D17B-940C-0518-2B5E4CD0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2F86-F1EB-4933-91B2-CFFD2E33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A943-237B-4507-B569-658467C2D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1B77E-3938-407A-80B5-FD07E1F7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A219-34E2-4E72-9E66-71C5C604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C09B3-1B42-49BD-BBEF-D4FD521B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CC296-CACA-49AA-83FD-254C38B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4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4080E-F580-347F-182C-92382471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07DCA-9086-7500-47DC-54EEF19E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5124-CDF5-F73C-C0C3-648701E1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3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A72D-174A-5DA6-931D-87B0E1E3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EC27-A514-20A0-E980-AF326D17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7FF02-DE0D-090D-385A-079B8508F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74F20-0EC7-04F9-B7D3-4E07363E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C837-8A74-4CF5-0CBC-687E61EE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69B6B-9C03-E08E-A7C6-7B77A07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1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8BC4-A5AC-B673-D377-881DB669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8BAE2-6A30-ADE7-7C48-B6406A9C7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EC221-D229-496C-2B57-FDC5ABF2B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C2E9B-2355-25D9-8835-04D69C8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1B01A-7D09-4FF3-0ECC-F724AA56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E5DC-D770-B097-2F4E-4E020A2F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8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1985-7DA5-AA8E-4167-BD56A5EA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F0791-7FAC-9143-F305-A614A7D94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032B-8C53-A891-CF40-C5BBB063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3ED-7CA8-C939-9280-48245DEF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B348-4E35-D86F-5128-FD44B39D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3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19D2-FDED-3302-3608-0DE3A12BA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1DE74-724F-E090-62FE-102070C3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FC4B-C67C-5F67-4EFD-F8B513A5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0EFB-6FE2-B2FB-D2CD-1603D69C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0280-5620-C73A-341E-67768C07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60C1-1DFF-4E12-BF63-5584CE5A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4383-5965-4FB0-B52D-3235256B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3864-FC3E-4A68-B59D-10614ED31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1DE61-D96E-4F6C-9F0B-44C29647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74EE0-760F-479D-979F-C4DEE808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E766A-84A3-47AC-9A97-D34917A9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78663-ED71-4B31-9D70-F3498E9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C225F-90E6-4441-BD89-C59398A4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E55D-2FE6-4BD2-B7EF-22E0CC09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C6821-98C2-4B56-80F3-69D0CABC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432B-F4C2-4F61-B275-92D75348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9543-9313-409C-9099-54DC4463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A8FA0-52F6-42A4-88AA-C3CD7773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28F88-7616-470F-BBDC-D21F2BFD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E636-E601-48B7-A69B-74F0146D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FC35-1973-4A39-B513-53E456B8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6FA4-AB8D-429C-A4AC-908E4676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C35B-E8EF-4064-B8CE-B3CE09A01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9F134-4E51-4ADA-893D-BD77DFA0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C4B0-915B-4D8C-9837-802F89F7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A753A-E2A0-473E-8D86-035967D4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1827-ECB6-4C8A-93D8-C8D3151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E9371-84B2-4AD1-B517-85BC1DB4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A27A5-E0EE-4FD2-A62E-7DA1BDA2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B386E-CF90-4931-9414-D4E9F5F0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EE38-D8DB-41B7-A177-47813BD3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F3188-6020-4478-83FE-F2CF9EE1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2F88D-4F1B-48C5-A5A7-1AA7BC8B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5D413-CED7-4771-BEC5-57AE4642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9EFD-93B9-4791-9E52-A9D2C2646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36EC-4B61-4D85-A4C7-5E9EAAEF2D6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2243B-BAFE-4E9F-8105-29AA1FFA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B40BE-9360-42A9-ADF9-26C86A556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F392C-7A41-5889-768F-073A3BE2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BB68-875D-F9A7-10CE-B3CAF28DA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3BC3-0628-A054-19EB-B89E5C3C0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8BBCF-CFF3-4032-90A3-928442E84C2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4A29-AE22-1604-0BE1-652CD5E52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6BCE-5499-DEBE-05D3-9F9498A5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marketing-kpi-study-2025?utm_source=marketer-kpi-qotw&amp;utm_medium=vab-insights&amp;utm_campaign=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289" y="8485"/>
            <a:ext cx="10308630" cy="600179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July 22, 2025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29FF23-0C22-D717-E43B-783F5D24885B}"/>
              </a:ext>
            </a:extLst>
          </p:cNvPr>
          <p:cNvSpPr txBox="1"/>
          <p:nvPr/>
        </p:nvSpPr>
        <p:spPr>
          <a:xfrm>
            <a:off x="390040" y="3951856"/>
            <a:ext cx="6720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 marketers expect from their media partners to help achieve campaign success?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2B86-CD9E-E1FE-A820-26308DE81D59}"/>
              </a:ext>
            </a:extLst>
          </p:cNvPr>
          <p:cNvSpPr txBox="1"/>
          <p:nvPr/>
        </p:nvSpPr>
        <p:spPr>
          <a:xfrm>
            <a:off x="4058523" y="4843719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B0F70-4C0D-8528-1D3B-83012FEF05FC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833934CC-812A-2665-552F-F34856A6E7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985" y="0"/>
            <a:ext cx="497701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1A9F5-3D7C-9D79-FEF8-EEDF7EC2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2927" y="6082960"/>
            <a:ext cx="1389856" cy="390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7D764-F878-AD57-E678-D349DDA4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8F58AA-93C6-B1B9-210D-F49DB7508EA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46E9C-D7BA-0910-6C0E-4311C038BB4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49D25-3E66-B66C-91DC-9F22B1D95663}"/>
              </a:ext>
            </a:extLst>
          </p:cNvPr>
          <p:cNvSpPr txBox="1"/>
          <p:nvPr/>
        </p:nvSpPr>
        <p:spPr>
          <a:xfrm>
            <a:off x="231558" y="1331639"/>
            <a:ext cx="7051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Amid continuing conversations across the ad industry around investment in branding and performance marketing, we sought to understand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what KPIs matter most to businesses of all sizes – and how are they determined?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To explore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what drives brand marketers’ thinking and planning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, we partnered with Advertiser Perceptions on a custom survey of 200 marketers.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In this piece, we spotlight a key finding: While partnership priorities vary slightly by company size,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marketers consistently rely on media partners </a:t>
            </a:r>
            <a:r>
              <a:rPr lang="en-US" b="1" dirty="0">
                <a:solidFill>
                  <a:srgbClr val="1F1A62"/>
                </a:solidFill>
                <a:latin typeface="Helvetica" panose="020B0403020202020204" pitchFamily="34" charset="0"/>
                <a:cs typeface="Calibri" panose="020F0502020204030204" pitchFamily="34" charset="0"/>
              </a:rPr>
              <a:t>to deliver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 effective targeting, innovative solutions and a brand safe environment in high quality content.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F1A62"/>
              </a:solidFill>
              <a:latin typeface="Helvetica" panose="020B0403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Learn what really matters to marketers as they select </a:t>
            </a:r>
            <a:r>
              <a:rPr lang="en-US" dirty="0">
                <a:solidFill>
                  <a:srgbClr val="1F1A62"/>
                </a:solidFill>
                <a:latin typeface="Helvetica" panose="020B0403020202020204" pitchFamily="34" charset="0"/>
                <a:cs typeface="Calibri" panose="020F0502020204030204" pitchFamily="34" charset="0"/>
              </a:rPr>
              <a:t>media partners for </a:t>
            </a:r>
            <a:r>
              <a:rPr lang="en-US">
                <a:solidFill>
                  <a:srgbClr val="1F1A62"/>
                </a:solidFill>
                <a:latin typeface="Helvetica" panose="020B0403020202020204" pitchFamily="34" charset="0"/>
                <a:cs typeface="Calibri" panose="020F0502020204030204" pitchFamily="34" charset="0"/>
              </a:rPr>
              <a:t>their advertising campaigns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F426B-3AE4-64B3-7D34-B28F30FEDBB6}"/>
              </a:ext>
            </a:extLst>
          </p:cNvPr>
          <p:cNvSpPr txBox="1"/>
          <p:nvPr/>
        </p:nvSpPr>
        <p:spPr>
          <a:xfrm>
            <a:off x="163209" y="307219"/>
            <a:ext cx="705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Our custom study of 200 brand marketers provides answers</a:t>
            </a:r>
          </a:p>
        </p:txBody>
      </p:sp>
    </p:spTree>
    <p:extLst>
      <p:ext uri="{BB962C8B-B14F-4D97-AF65-F5344CB8AC3E}">
        <p14:creationId xmlns:p14="http://schemas.microsoft.com/office/powerpoint/2010/main" val="345158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C3054-E534-4706-D432-4954C4BF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E994FD-01BD-D222-85B0-CE0CEBE0BEBD}"/>
              </a:ext>
            </a:extLst>
          </p:cNvPr>
          <p:cNvSpPr/>
          <p:nvPr/>
        </p:nvSpPr>
        <p:spPr>
          <a:xfrm>
            <a:off x="265530" y="2164145"/>
            <a:ext cx="3742014" cy="372173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00313-077A-84DD-D422-F47A780BC704}"/>
              </a:ext>
            </a:extLst>
          </p:cNvPr>
          <p:cNvSpPr/>
          <p:nvPr/>
        </p:nvSpPr>
        <p:spPr>
          <a:xfrm>
            <a:off x="4224993" y="2164145"/>
            <a:ext cx="3742014" cy="372173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76037-6054-3E6B-87F5-B39A77099953}"/>
              </a:ext>
            </a:extLst>
          </p:cNvPr>
          <p:cNvSpPr/>
          <p:nvPr/>
        </p:nvSpPr>
        <p:spPr>
          <a:xfrm>
            <a:off x="8204120" y="2164145"/>
            <a:ext cx="3742014" cy="372173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97036-412F-C06F-15E4-79238073F195}"/>
              </a:ext>
            </a:extLst>
          </p:cNvPr>
          <p:cNvSpPr txBox="1"/>
          <p:nvPr/>
        </p:nvSpPr>
        <p:spPr>
          <a:xfrm>
            <a:off x="512592" y="2245750"/>
            <a:ext cx="3247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‘Small-Sized’ Businesses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9F180-470B-DB3A-4832-2347DB56EF5C}"/>
              </a:ext>
            </a:extLst>
          </p:cNvPr>
          <p:cNvSpPr txBox="1"/>
          <p:nvPr/>
        </p:nvSpPr>
        <p:spPr>
          <a:xfrm>
            <a:off x="4309661" y="2245750"/>
            <a:ext cx="3572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‘Medium-Sized’ Businesses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A6CDD-4251-D944-FE0C-F5A592E4529B}"/>
              </a:ext>
            </a:extLst>
          </p:cNvPr>
          <p:cNvSpPr txBox="1"/>
          <p:nvPr/>
        </p:nvSpPr>
        <p:spPr>
          <a:xfrm>
            <a:off x="8288788" y="2245750"/>
            <a:ext cx="3572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‘Large-Sized’ Businesses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41AD8-150E-3EE5-B74B-EC22BDCBA8DE}"/>
              </a:ext>
            </a:extLst>
          </p:cNvPr>
          <p:cNvSpPr txBox="1"/>
          <p:nvPr/>
        </p:nvSpPr>
        <p:spPr>
          <a:xfrm>
            <a:off x="519129" y="6082368"/>
            <a:ext cx="1151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KPI Survey,’ February 2025, fielded January 27 – February 7, 2025 (n=200). Survey base: Brand marketers directly involved in influencing or executing video advertising. Q11. As a brand marketer, which of the following criteria do you expect your media partners to deliver on the most? Based on respondents selecting up to 3 choices. ‘Small-Sized’ Businesses: Less than $1MM in annual ad spend, ‘Medium-Sized’ Businesses: $1MM to less than $25MM in annual ad spend, ‘Large-Sized’ Businesses: $25MM or more in annual ad spend. *Media, creative, measurement, etc. **Buying, placements, reporting, etc. Dotted line across chart denotes the top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2A1CA-F6FD-2D92-3A8D-3CD16F9E0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8F78-8C7D-A8B9-9E38-A120AF32204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D848E-383F-5DE2-310D-59728C2C139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DE18B-DA9A-0B44-CE1A-AC894A786BDA}"/>
              </a:ext>
            </a:extLst>
          </p:cNvPr>
          <p:cNvSpPr txBox="1"/>
          <p:nvPr/>
        </p:nvSpPr>
        <p:spPr>
          <a:xfrm>
            <a:off x="691927" y="1588114"/>
            <a:ext cx="10808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5 Criteria Brand Marketers Expect Their Media Partners to Deliver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brand marketer respondents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E7137D-F21B-FCEC-A2CF-0B9A22CD1BBF}"/>
              </a:ext>
            </a:extLst>
          </p:cNvPr>
          <p:cNvSpPr/>
          <p:nvPr/>
        </p:nvSpPr>
        <p:spPr>
          <a:xfrm>
            <a:off x="551264" y="2751248"/>
            <a:ext cx="3170547" cy="487550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D114B1-A1BB-C6F4-85B7-229C0F3BED00}"/>
              </a:ext>
            </a:extLst>
          </p:cNvPr>
          <p:cNvSpPr/>
          <p:nvPr/>
        </p:nvSpPr>
        <p:spPr>
          <a:xfrm>
            <a:off x="4530237" y="2751248"/>
            <a:ext cx="3170547" cy="487550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C02D74B-6A94-13BE-0B93-C5B919873C63}"/>
              </a:ext>
            </a:extLst>
          </p:cNvPr>
          <p:cNvSpPr/>
          <p:nvPr/>
        </p:nvSpPr>
        <p:spPr>
          <a:xfrm>
            <a:off x="8470189" y="2751248"/>
            <a:ext cx="3170547" cy="487550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811C8-26F4-FFCB-7180-5E77DBA1F008}"/>
              </a:ext>
            </a:extLst>
          </p:cNvPr>
          <p:cNvSpPr/>
          <p:nvPr/>
        </p:nvSpPr>
        <p:spPr>
          <a:xfrm>
            <a:off x="551264" y="4658291"/>
            <a:ext cx="3170547" cy="4875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50E3F08-2BEB-907D-D3C6-BE66D87AEF07}"/>
              </a:ext>
            </a:extLst>
          </p:cNvPr>
          <p:cNvSpPr/>
          <p:nvPr/>
        </p:nvSpPr>
        <p:spPr>
          <a:xfrm>
            <a:off x="4530237" y="4658291"/>
            <a:ext cx="3170547" cy="487550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2C785D-0057-219D-8782-DD82303B1DEC}"/>
              </a:ext>
            </a:extLst>
          </p:cNvPr>
          <p:cNvSpPr/>
          <p:nvPr/>
        </p:nvSpPr>
        <p:spPr>
          <a:xfrm>
            <a:off x="8470189" y="4658291"/>
            <a:ext cx="3170547" cy="487550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3A1EF-0535-A4C4-E7E8-5500F8B2C20C}"/>
              </a:ext>
            </a:extLst>
          </p:cNvPr>
          <p:cNvSpPr/>
          <p:nvPr/>
        </p:nvSpPr>
        <p:spPr>
          <a:xfrm>
            <a:off x="551264" y="4022610"/>
            <a:ext cx="3170547" cy="487550"/>
          </a:xfrm>
          <a:prstGeom prst="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EB1B78-D8ED-381D-D584-AC15F3691705}"/>
              </a:ext>
            </a:extLst>
          </p:cNvPr>
          <p:cNvSpPr/>
          <p:nvPr/>
        </p:nvSpPr>
        <p:spPr>
          <a:xfrm>
            <a:off x="4530237" y="4022610"/>
            <a:ext cx="3170547" cy="487550"/>
          </a:xfrm>
          <a:prstGeom prst="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3B9A52-4A51-E25B-E10B-3F981EFC6C58}"/>
              </a:ext>
            </a:extLst>
          </p:cNvPr>
          <p:cNvSpPr/>
          <p:nvPr/>
        </p:nvSpPr>
        <p:spPr>
          <a:xfrm>
            <a:off x="8470189" y="4022610"/>
            <a:ext cx="3170547" cy="487550"/>
          </a:xfrm>
          <a:prstGeom prst="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7A30DF-2D42-B764-3162-44F26835130B}"/>
              </a:ext>
            </a:extLst>
          </p:cNvPr>
          <p:cNvSpPr/>
          <p:nvPr/>
        </p:nvSpPr>
        <p:spPr>
          <a:xfrm>
            <a:off x="551264" y="3386929"/>
            <a:ext cx="3170547" cy="487550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261B8A-16EE-DE1F-33C1-8C8B4CEA9C5E}"/>
              </a:ext>
            </a:extLst>
          </p:cNvPr>
          <p:cNvSpPr/>
          <p:nvPr/>
        </p:nvSpPr>
        <p:spPr>
          <a:xfrm>
            <a:off x="4530237" y="3386929"/>
            <a:ext cx="3170547" cy="4875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AEC5CF9-614D-6946-A018-5CB9852D4A61}"/>
              </a:ext>
            </a:extLst>
          </p:cNvPr>
          <p:cNvSpPr/>
          <p:nvPr/>
        </p:nvSpPr>
        <p:spPr>
          <a:xfrm>
            <a:off x="8470189" y="3386929"/>
            <a:ext cx="3170547" cy="4875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97E48-228E-0240-F600-1F4A20E8B15F}"/>
              </a:ext>
            </a:extLst>
          </p:cNvPr>
          <p:cNvSpPr/>
          <p:nvPr/>
        </p:nvSpPr>
        <p:spPr>
          <a:xfrm>
            <a:off x="551264" y="5293973"/>
            <a:ext cx="3170547" cy="487550"/>
          </a:xfrm>
          <a:prstGeom prst="rect">
            <a:avLst/>
          </a:prstGeom>
          <a:solidFill>
            <a:srgbClr val="FFE600"/>
          </a:solidFill>
          <a:ln>
            <a:solidFill>
              <a:srgbClr val="FFE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364C7B-FD1B-E535-5213-3AEC01E19C01}"/>
              </a:ext>
            </a:extLst>
          </p:cNvPr>
          <p:cNvSpPr txBox="1"/>
          <p:nvPr/>
        </p:nvSpPr>
        <p:spPr>
          <a:xfrm>
            <a:off x="942636" y="2856524"/>
            <a:ext cx="18667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Effective targeting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840D94-2AAF-A317-A2E3-6FB877988053}"/>
              </a:ext>
            </a:extLst>
          </p:cNvPr>
          <p:cNvSpPr txBox="1"/>
          <p:nvPr/>
        </p:nvSpPr>
        <p:spPr>
          <a:xfrm>
            <a:off x="942635" y="4671234"/>
            <a:ext cx="2108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Campaign measurement / attribution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C48346-1F14-DA1B-62BE-0FA8C1CFDB6F}"/>
              </a:ext>
            </a:extLst>
          </p:cNvPr>
          <p:cNvSpPr txBox="1"/>
          <p:nvPr/>
        </p:nvSpPr>
        <p:spPr>
          <a:xfrm>
            <a:off x="942636" y="4127886"/>
            <a:ext cx="21582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Innovative solutions*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29F1E6-94CD-BEBE-6F6A-A47CA4B1AF01}"/>
              </a:ext>
            </a:extLst>
          </p:cNvPr>
          <p:cNvSpPr txBox="1"/>
          <p:nvPr/>
        </p:nvSpPr>
        <p:spPr>
          <a:xfrm>
            <a:off x="942636" y="3399872"/>
            <a:ext cx="2158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 quality content / brand safe ad environment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73BE1B-B8FD-E36A-38F6-ABA661CA7BC7}"/>
              </a:ext>
            </a:extLst>
          </p:cNvPr>
          <p:cNvSpPr txBox="1"/>
          <p:nvPr/>
        </p:nvSpPr>
        <p:spPr>
          <a:xfrm>
            <a:off x="942636" y="5399249"/>
            <a:ext cx="18667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Transparency**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123DBC-7DE3-02F9-B667-B9E7ADCD7CF5}"/>
              </a:ext>
            </a:extLst>
          </p:cNvPr>
          <p:cNvSpPr txBox="1"/>
          <p:nvPr/>
        </p:nvSpPr>
        <p:spPr>
          <a:xfrm>
            <a:off x="3065395" y="2810357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30EE86-F0A5-42BB-2968-921D6A9926A4}"/>
              </a:ext>
            </a:extLst>
          </p:cNvPr>
          <p:cNvSpPr txBox="1"/>
          <p:nvPr/>
        </p:nvSpPr>
        <p:spPr>
          <a:xfrm>
            <a:off x="3065395" y="4717400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32%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21C918-3305-52B5-A9D1-883BDBA50A66}"/>
              </a:ext>
            </a:extLst>
          </p:cNvPr>
          <p:cNvSpPr txBox="1"/>
          <p:nvPr/>
        </p:nvSpPr>
        <p:spPr>
          <a:xfrm>
            <a:off x="3065395" y="4081719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8EB384-E019-F7A6-5DAD-FA73AC557336}"/>
              </a:ext>
            </a:extLst>
          </p:cNvPr>
          <p:cNvSpPr txBox="1"/>
          <p:nvPr/>
        </p:nvSpPr>
        <p:spPr>
          <a:xfrm>
            <a:off x="3065395" y="3446038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F4BE0A-5ACB-843B-F0E6-6A656092E1B0}"/>
              </a:ext>
            </a:extLst>
          </p:cNvPr>
          <p:cNvSpPr txBox="1"/>
          <p:nvPr/>
        </p:nvSpPr>
        <p:spPr>
          <a:xfrm>
            <a:off x="3065395" y="5353082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27%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2C8EB7-C9F1-B789-5872-53ED2801492D}"/>
              </a:ext>
            </a:extLst>
          </p:cNvPr>
          <p:cNvSpPr/>
          <p:nvPr/>
        </p:nvSpPr>
        <p:spPr>
          <a:xfrm>
            <a:off x="4530237" y="5293973"/>
            <a:ext cx="3170547" cy="487550"/>
          </a:xfrm>
          <a:prstGeom prst="rect">
            <a:avLst/>
          </a:prstGeom>
          <a:solidFill>
            <a:srgbClr val="FFE600"/>
          </a:solidFill>
          <a:ln>
            <a:solidFill>
              <a:srgbClr val="FFE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7BEE61-6BD3-F2F6-4F2F-5BDC3B2BABAC}"/>
              </a:ext>
            </a:extLst>
          </p:cNvPr>
          <p:cNvSpPr txBox="1"/>
          <p:nvPr/>
        </p:nvSpPr>
        <p:spPr>
          <a:xfrm>
            <a:off x="4937054" y="2856524"/>
            <a:ext cx="18667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Effective targeting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2DA12E-C399-2625-849C-437A5D05F861}"/>
              </a:ext>
            </a:extLst>
          </p:cNvPr>
          <p:cNvSpPr txBox="1"/>
          <p:nvPr/>
        </p:nvSpPr>
        <p:spPr>
          <a:xfrm>
            <a:off x="4937054" y="4671234"/>
            <a:ext cx="2158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 quality content / brand safe ad environment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7C7A80-05CA-30E3-381A-4E05BA45B463}"/>
              </a:ext>
            </a:extLst>
          </p:cNvPr>
          <p:cNvSpPr txBox="1"/>
          <p:nvPr/>
        </p:nvSpPr>
        <p:spPr>
          <a:xfrm>
            <a:off x="4937054" y="4127886"/>
            <a:ext cx="21582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Innovative solutions*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6EB2CB-9E0B-6A76-C8CB-144C95B210AB}"/>
              </a:ext>
            </a:extLst>
          </p:cNvPr>
          <p:cNvSpPr txBox="1"/>
          <p:nvPr/>
        </p:nvSpPr>
        <p:spPr>
          <a:xfrm>
            <a:off x="4937054" y="3399872"/>
            <a:ext cx="2158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Campaign measurement / attribution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CC8751-3965-959B-5825-08D42695F4BA}"/>
              </a:ext>
            </a:extLst>
          </p:cNvPr>
          <p:cNvSpPr txBox="1"/>
          <p:nvPr/>
        </p:nvSpPr>
        <p:spPr>
          <a:xfrm>
            <a:off x="4937054" y="5399249"/>
            <a:ext cx="18667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Transparency**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F06DF8-57BC-F56E-B4D0-798D6A2E83A8}"/>
              </a:ext>
            </a:extLst>
          </p:cNvPr>
          <p:cNvSpPr txBox="1"/>
          <p:nvPr/>
        </p:nvSpPr>
        <p:spPr>
          <a:xfrm>
            <a:off x="7044368" y="2810357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58%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0C0F09-B6B5-29FA-15A2-A5F6655EBE84}"/>
              </a:ext>
            </a:extLst>
          </p:cNvPr>
          <p:cNvSpPr txBox="1"/>
          <p:nvPr/>
        </p:nvSpPr>
        <p:spPr>
          <a:xfrm>
            <a:off x="7044368" y="4717400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35%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4BCEDE-2CF2-8935-E40D-9AC9C5E3164C}"/>
              </a:ext>
            </a:extLst>
          </p:cNvPr>
          <p:cNvSpPr txBox="1"/>
          <p:nvPr/>
        </p:nvSpPr>
        <p:spPr>
          <a:xfrm>
            <a:off x="7044368" y="4081719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36%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07244C7-3EE6-3366-3B88-EEB015E432EE}"/>
              </a:ext>
            </a:extLst>
          </p:cNvPr>
          <p:cNvSpPr txBox="1"/>
          <p:nvPr/>
        </p:nvSpPr>
        <p:spPr>
          <a:xfrm>
            <a:off x="7044368" y="3446038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37%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432D59-7A3A-117C-DE46-C258EA13DA27}"/>
              </a:ext>
            </a:extLst>
          </p:cNvPr>
          <p:cNvSpPr txBox="1"/>
          <p:nvPr/>
        </p:nvSpPr>
        <p:spPr>
          <a:xfrm>
            <a:off x="7044368" y="5353082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29%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3D3A8D-4629-1DE5-D3C3-062B8D8B83EC}"/>
              </a:ext>
            </a:extLst>
          </p:cNvPr>
          <p:cNvSpPr/>
          <p:nvPr/>
        </p:nvSpPr>
        <p:spPr>
          <a:xfrm>
            <a:off x="8470189" y="5293973"/>
            <a:ext cx="3170547" cy="487550"/>
          </a:xfrm>
          <a:prstGeom prst="rect">
            <a:avLst/>
          </a:prstGeom>
          <a:solidFill>
            <a:srgbClr val="FFE600"/>
          </a:solidFill>
          <a:ln>
            <a:solidFill>
              <a:srgbClr val="FFE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09B0FC0-BA26-F467-2A78-E65E4E553A00}"/>
              </a:ext>
            </a:extLst>
          </p:cNvPr>
          <p:cNvSpPr txBox="1"/>
          <p:nvPr/>
        </p:nvSpPr>
        <p:spPr>
          <a:xfrm>
            <a:off x="8882467" y="2856524"/>
            <a:ext cx="18667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Effective targeting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223E6A-7311-B54C-992A-E421418F5858}"/>
              </a:ext>
            </a:extLst>
          </p:cNvPr>
          <p:cNvSpPr txBox="1"/>
          <p:nvPr/>
        </p:nvSpPr>
        <p:spPr>
          <a:xfrm>
            <a:off x="8882467" y="4671234"/>
            <a:ext cx="2158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 quality content / brand safe ad environment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327ADE-2041-806F-0FEA-56B28D4F9A30}"/>
              </a:ext>
            </a:extLst>
          </p:cNvPr>
          <p:cNvSpPr txBox="1"/>
          <p:nvPr/>
        </p:nvSpPr>
        <p:spPr>
          <a:xfrm>
            <a:off x="8882467" y="4127886"/>
            <a:ext cx="21582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Innovative solutions*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D9F351-02BC-0BEC-D028-2E556FCC81E8}"/>
              </a:ext>
            </a:extLst>
          </p:cNvPr>
          <p:cNvSpPr txBox="1"/>
          <p:nvPr/>
        </p:nvSpPr>
        <p:spPr>
          <a:xfrm>
            <a:off x="8882467" y="3399872"/>
            <a:ext cx="2101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Campaign measurement / attribution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93FE3C-A2B4-57F0-02BE-C8D725A559EA}"/>
              </a:ext>
            </a:extLst>
          </p:cNvPr>
          <p:cNvSpPr txBox="1"/>
          <p:nvPr/>
        </p:nvSpPr>
        <p:spPr>
          <a:xfrm>
            <a:off x="8882467" y="5399249"/>
            <a:ext cx="18667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Transparency**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B4A7A1-5F7A-8F3B-5E93-3FC6C47ADEF2}"/>
              </a:ext>
            </a:extLst>
          </p:cNvPr>
          <p:cNvSpPr txBox="1"/>
          <p:nvPr/>
        </p:nvSpPr>
        <p:spPr>
          <a:xfrm>
            <a:off x="10984320" y="2810357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43%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D025622-6782-7323-2D31-6B073A0651BA}"/>
              </a:ext>
            </a:extLst>
          </p:cNvPr>
          <p:cNvSpPr txBox="1"/>
          <p:nvPr/>
        </p:nvSpPr>
        <p:spPr>
          <a:xfrm>
            <a:off x="10984320" y="4717400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32%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3631E69-2F89-1D30-8188-FDB4C59B47F7}"/>
              </a:ext>
            </a:extLst>
          </p:cNvPr>
          <p:cNvSpPr txBox="1"/>
          <p:nvPr/>
        </p:nvSpPr>
        <p:spPr>
          <a:xfrm>
            <a:off x="10984320" y="4081719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34%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C7B5E6B-86AF-8D78-F7CB-30CA094B56FF}"/>
              </a:ext>
            </a:extLst>
          </p:cNvPr>
          <p:cNvSpPr txBox="1"/>
          <p:nvPr/>
        </p:nvSpPr>
        <p:spPr>
          <a:xfrm>
            <a:off x="10984320" y="3446038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38%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78D7F4-08F3-0E64-22C0-9E1DB59D97F6}"/>
              </a:ext>
            </a:extLst>
          </p:cNvPr>
          <p:cNvSpPr txBox="1"/>
          <p:nvPr/>
        </p:nvSpPr>
        <p:spPr>
          <a:xfrm>
            <a:off x="10984320" y="5353082"/>
            <a:ext cx="6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31%</a:t>
            </a:r>
          </a:p>
        </p:txBody>
      </p:sp>
      <p:pic>
        <p:nvPicPr>
          <p:cNvPr id="95" name="Picture 94" descr="A white dart in a circle&#10;&#10;AI-generated content may be incorrect.">
            <a:extLst>
              <a:ext uri="{FF2B5EF4-FFF2-40B4-BE49-F238E27FC236}">
                <a16:creationId xmlns:a16="http://schemas.microsoft.com/office/drawing/2014/main" id="{FB663797-BE43-FEB9-EEFC-DC3FBE3212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43" y="2855263"/>
            <a:ext cx="279521" cy="279521"/>
          </a:xfrm>
          <a:prstGeom prst="rect">
            <a:avLst/>
          </a:prstGeom>
        </p:spPr>
      </p:pic>
      <p:pic>
        <p:nvPicPr>
          <p:cNvPr id="99" name="Picture 98" descr="A white line drawing of a badge with a check mark&#10;&#10;AI-generated content may be incorrect.">
            <a:extLst>
              <a:ext uri="{FF2B5EF4-FFF2-40B4-BE49-F238E27FC236}">
                <a16:creationId xmlns:a16="http://schemas.microsoft.com/office/drawing/2014/main" id="{7405A304-D345-7E38-7BEE-A6830CA262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93" y="3461594"/>
            <a:ext cx="338220" cy="338220"/>
          </a:xfrm>
          <a:prstGeom prst="rect">
            <a:avLst/>
          </a:prstGeom>
        </p:spPr>
      </p:pic>
      <p:pic>
        <p:nvPicPr>
          <p:cNvPr id="103" name="Picture 102" descr="A light bulb with a gear inside&#10;&#10;AI-generated content may be incorrect.">
            <a:extLst>
              <a:ext uri="{FF2B5EF4-FFF2-40B4-BE49-F238E27FC236}">
                <a16:creationId xmlns:a16="http://schemas.microsoft.com/office/drawing/2014/main" id="{3252E2CD-DBDF-BE2E-DD9B-144158E2C5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93" y="4097275"/>
            <a:ext cx="338220" cy="338220"/>
          </a:xfrm>
          <a:prstGeom prst="rect">
            <a:avLst/>
          </a:prstGeom>
        </p:spPr>
      </p:pic>
      <p:pic>
        <p:nvPicPr>
          <p:cNvPr id="108" name="Picture 107" descr="A white line drawing of a graph and a speedometer&#10;&#10;AI-generated content may be incorrect.">
            <a:extLst>
              <a:ext uri="{FF2B5EF4-FFF2-40B4-BE49-F238E27FC236}">
                <a16:creationId xmlns:a16="http://schemas.microsoft.com/office/drawing/2014/main" id="{FAD17701-8ABD-57C4-74E7-B40A1555C57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2" y="4716045"/>
            <a:ext cx="372042" cy="372042"/>
          </a:xfrm>
          <a:prstGeom prst="rect">
            <a:avLst/>
          </a:prstGeom>
        </p:spPr>
      </p:pic>
      <p:pic>
        <p:nvPicPr>
          <p:cNvPr id="116" name="Picture 115" descr="A blue line drawing of a gear with a magnifying glass and people&#10;&#10;AI-generated content may be incorrect.">
            <a:extLst>
              <a:ext uri="{FF2B5EF4-FFF2-40B4-BE49-F238E27FC236}">
                <a16:creationId xmlns:a16="http://schemas.microsoft.com/office/drawing/2014/main" id="{628E0F81-EBE7-31EB-94DD-59588D7DDC4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2" y="5351727"/>
            <a:ext cx="372042" cy="372042"/>
          </a:xfrm>
          <a:prstGeom prst="rect">
            <a:avLst/>
          </a:prstGeom>
        </p:spPr>
      </p:pic>
      <p:pic>
        <p:nvPicPr>
          <p:cNvPr id="96" name="Picture 95" descr="A white dart in a circle&#10;&#10;AI-generated content may be incorrect.">
            <a:extLst>
              <a:ext uri="{FF2B5EF4-FFF2-40B4-BE49-F238E27FC236}">
                <a16:creationId xmlns:a16="http://schemas.microsoft.com/office/drawing/2014/main" id="{E3B70468-2740-DB86-AABF-87DE02F463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205" y="2855263"/>
            <a:ext cx="279521" cy="279521"/>
          </a:xfrm>
          <a:prstGeom prst="rect">
            <a:avLst/>
          </a:prstGeom>
        </p:spPr>
      </p:pic>
      <p:pic>
        <p:nvPicPr>
          <p:cNvPr id="100" name="Picture 99" descr="A white line drawing of a badge with a check mark&#10;&#10;AI-generated content may be incorrect.">
            <a:extLst>
              <a:ext uri="{FF2B5EF4-FFF2-40B4-BE49-F238E27FC236}">
                <a16:creationId xmlns:a16="http://schemas.microsoft.com/office/drawing/2014/main" id="{C6DCAFB4-60AF-673C-8636-A51F41C56F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55" y="4732956"/>
            <a:ext cx="338220" cy="338220"/>
          </a:xfrm>
          <a:prstGeom prst="rect">
            <a:avLst/>
          </a:prstGeom>
        </p:spPr>
      </p:pic>
      <p:pic>
        <p:nvPicPr>
          <p:cNvPr id="105" name="Picture 104" descr="A light bulb with a gear inside&#10;&#10;AI-generated content may be incorrect.">
            <a:extLst>
              <a:ext uri="{FF2B5EF4-FFF2-40B4-BE49-F238E27FC236}">
                <a16:creationId xmlns:a16="http://schemas.microsoft.com/office/drawing/2014/main" id="{A15E8C2D-CCE3-E3B6-7F43-93BD5C2074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55" y="4097275"/>
            <a:ext cx="338220" cy="338220"/>
          </a:xfrm>
          <a:prstGeom prst="rect">
            <a:avLst/>
          </a:prstGeom>
        </p:spPr>
      </p:pic>
      <p:pic>
        <p:nvPicPr>
          <p:cNvPr id="110" name="Picture 109" descr="A white line drawing of a graph and a speedometer&#10;&#10;AI-generated content may be incorrect.">
            <a:extLst>
              <a:ext uri="{FF2B5EF4-FFF2-40B4-BE49-F238E27FC236}">
                <a16:creationId xmlns:a16="http://schemas.microsoft.com/office/drawing/2014/main" id="{D24A6D5C-5E85-3754-704D-7B71E07E97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44" y="3444683"/>
            <a:ext cx="372042" cy="372042"/>
          </a:xfrm>
          <a:prstGeom prst="rect">
            <a:avLst/>
          </a:prstGeom>
        </p:spPr>
      </p:pic>
      <p:pic>
        <p:nvPicPr>
          <p:cNvPr id="118" name="Picture 117" descr="A blue line drawing of a gear with a magnifying glass and people&#10;&#10;AI-generated content may be incorrect.">
            <a:extLst>
              <a:ext uri="{FF2B5EF4-FFF2-40B4-BE49-F238E27FC236}">
                <a16:creationId xmlns:a16="http://schemas.microsoft.com/office/drawing/2014/main" id="{DD689D05-2610-394C-A9B1-CF22471E3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44" y="5351727"/>
            <a:ext cx="372042" cy="372042"/>
          </a:xfrm>
          <a:prstGeom prst="rect">
            <a:avLst/>
          </a:prstGeom>
        </p:spPr>
      </p:pic>
      <p:pic>
        <p:nvPicPr>
          <p:cNvPr id="97" name="Picture 96" descr="A white dart in a circle&#10;&#10;AI-generated content may be incorrect.">
            <a:extLst>
              <a:ext uri="{FF2B5EF4-FFF2-40B4-BE49-F238E27FC236}">
                <a16:creationId xmlns:a16="http://schemas.microsoft.com/office/drawing/2014/main" id="{00CCDF45-01E0-AFEB-96F8-DB0C981CA5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80" y="2855263"/>
            <a:ext cx="279521" cy="279521"/>
          </a:xfrm>
          <a:prstGeom prst="rect">
            <a:avLst/>
          </a:prstGeom>
        </p:spPr>
      </p:pic>
      <p:pic>
        <p:nvPicPr>
          <p:cNvPr id="101" name="Picture 100" descr="A white line drawing of a badge with a check mark&#10;&#10;AI-generated content may be incorrect.">
            <a:extLst>
              <a:ext uri="{FF2B5EF4-FFF2-40B4-BE49-F238E27FC236}">
                <a16:creationId xmlns:a16="http://schemas.microsoft.com/office/drawing/2014/main" id="{12782E1A-D54A-0292-73C4-CAB1903078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730" y="4732956"/>
            <a:ext cx="338220" cy="338220"/>
          </a:xfrm>
          <a:prstGeom prst="rect">
            <a:avLst/>
          </a:prstGeom>
        </p:spPr>
      </p:pic>
      <p:pic>
        <p:nvPicPr>
          <p:cNvPr id="106" name="Picture 105" descr="A light bulb with a gear inside&#10;&#10;AI-generated content may be incorrect.">
            <a:extLst>
              <a:ext uri="{FF2B5EF4-FFF2-40B4-BE49-F238E27FC236}">
                <a16:creationId xmlns:a16="http://schemas.microsoft.com/office/drawing/2014/main" id="{73EF5515-8CE2-FAAF-9A0C-922C5CE582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730" y="4097275"/>
            <a:ext cx="338220" cy="338220"/>
          </a:xfrm>
          <a:prstGeom prst="rect">
            <a:avLst/>
          </a:prstGeom>
        </p:spPr>
      </p:pic>
      <p:pic>
        <p:nvPicPr>
          <p:cNvPr id="112" name="Picture 111" descr="A white line drawing of a graph and a speedometer&#10;&#10;AI-generated content may be incorrect.">
            <a:extLst>
              <a:ext uri="{FF2B5EF4-FFF2-40B4-BE49-F238E27FC236}">
                <a16:creationId xmlns:a16="http://schemas.microsoft.com/office/drawing/2014/main" id="{68975DE9-C322-7FD7-68DB-860D486C937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819" y="3444683"/>
            <a:ext cx="372042" cy="372042"/>
          </a:xfrm>
          <a:prstGeom prst="rect">
            <a:avLst/>
          </a:prstGeom>
        </p:spPr>
      </p:pic>
      <p:pic>
        <p:nvPicPr>
          <p:cNvPr id="119" name="Picture 118" descr="A blue line drawing of a gear with a magnifying glass and people&#10;&#10;AI-generated content may be incorrect.">
            <a:extLst>
              <a:ext uri="{FF2B5EF4-FFF2-40B4-BE49-F238E27FC236}">
                <a16:creationId xmlns:a16="http://schemas.microsoft.com/office/drawing/2014/main" id="{54A61E4C-4108-E4D8-9F38-FD43CFAC7C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819" y="5351727"/>
            <a:ext cx="372042" cy="372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165C74-4D7F-B19F-B50B-C9C729A2BD2F}"/>
              </a:ext>
            </a:extLst>
          </p:cNvPr>
          <p:cNvSpPr txBox="1"/>
          <p:nvPr/>
        </p:nvSpPr>
        <p:spPr>
          <a:xfrm>
            <a:off x="245956" y="441328"/>
            <a:ext cx="119460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Businesses of all sizes expect their media partners to deliver precision, attribution and innovation in trusted, transparent, high-quality content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423BAA-D73B-4263-EFEB-2BB1B632D62D}"/>
              </a:ext>
            </a:extLst>
          </p:cNvPr>
          <p:cNvCxnSpPr>
            <a:cxnSpLocks/>
          </p:cNvCxnSpPr>
          <p:nvPr/>
        </p:nvCxnSpPr>
        <p:spPr>
          <a:xfrm>
            <a:off x="122978" y="4580190"/>
            <a:ext cx="11946044" cy="0"/>
          </a:xfrm>
          <a:prstGeom prst="line">
            <a:avLst/>
          </a:prstGeom>
          <a:ln w="19050"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4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19430" y="405585"/>
            <a:ext cx="114538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our full guide, we answer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 key questions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help understand how businesses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set strategy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define success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plan for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CFEDE-4B8E-CF32-4E30-9CA906537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CDC9E9D-9B06-D946-EB75-51C944F28F1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F7A59C-DB3F-DBBF-E7B4-B34A938F919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D1869-2D7B-C805-0F38-BF656F2EDA7D}"/>
              </a:ext>
            </a:extLst>
          </p:cNvPr>
          <p:cNvSpPr/>
          <p:nvPr/>
        </p:nvSpPr>
        <p:spPr>
          <a:xfrm>
            <a:off x="130556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F71CB-C4BE-0480-8E45-CAF01804FC18}"/>
              </a:ext>
            </a:extLst>
          </p:cNvPr>
          <p:cNvSpPr txBox="1"/>
          <p:nvPr/>
        </p:nvSpPr>
        <p:spPr>
          <a:xfrm>
            <a:off x="125976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AD9F9-CF91-7568-BC4B-E2A1D431C9EB}"/>
              </a:ext>
            </a:extLst>
          </p:cNvPr>
          <p:cNvSpPr/>
          <p:nvPr/>
        </p:nvSpPr>
        <p:spPr>
          <a:xfrm>
            <a:off x="128839" y="2483749"/>
            <a:ext cx="2162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well do business and marketing objectives align?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D5600-FA28-6E2E-170A-1CB5CB3F8B45}"/>
              </a:ext>
            </a:extLst>
          </p:cNvPr>
          <p:cNvSpPr/>
          <p:nvPr/>
        </p:nvSpPr>
        <p:spPr>
          <a:xfrm>
            <a:off x="2577564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405AA-5145-B891-5553-8A32098107A7}"/>
              </a:ext>
            </a:extLst>
          </p:cNvPr>
          <p:cNvSpPr/>
          <p:nvPr/>
        </p:nvSpPr>
        <p:spPr>
          <a:xfrm>
            <a:off x="5024572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9A58A8-DDDF-BBCF-0427-8CA8C7EF4C3B}"/>
              </a:ext>
            </a:extLst>
          </p:cNvPr>
          <p:cNvSpPr/>
          <p:nvPr/>
        </p:nvSpPr>
        <p:spPr>
          <a:xfrm>
            <a:off x="7471580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23EE9-F08A-429C-7A0E-080E45BD14B9}"/>
              </a:ext>
            </a:extLst>
          </p:cNvPr>
          <p:cNvSpPr/>
          <p:nvPr/>
        </p:nvSpPr>
        <p:spPr>
          <a:xfrm>
            <a:off x="9896289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9F2AA-5785-AB2D-2642-E9E089A11471}"/>
              </a:ext>
            </a:extLst>
          </p:cNvPr>
          <p:cNvSpPr txBox="1"/>
          <p:nvPr/>
        </p:nvSpPr>
        <p:spPr>
          <a:xfrm>
            <a:off x="2550685" y="1864417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F9FE334A-7424-06D7-B171-DE6C05CE3375}"/>
              </a:ext>
            </a:extLst>
          </p:cNvPr>
          <p:cNvSpPr/>
          <p:nvPr/>
        </p:nvSpPr>
        <p:spPr>
          <a:xfrm>
            <a:off x="2580181" y="2483749"/>
            <a:ext cx="218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Who are the key decision-makers guiding marketing strategy?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60A59-99C2-E870-D0D8-BE6D5DC4AE5E}"/>
              </a:ext>
            </a:extLst>
          </p:cNvPr>
          <p:cNvSpPr txBox="1"/>
          <p:nvPr/>
        </p:nvSpPr>
        <p:spPr>
          <a:xfrm>
            <a:off x="5019992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44051C03-8A6B-F135-C751-EEB73C213AD5}"/>
              </a:ext>
            </a:extLst>
          </p:cNvPr>
          <p:cNvSpPr/>
          <p:nvPr/>
        </p:nvSpPr>
        <p:spPr>
          <a:xfrm>
            <a:off x="7465108" y="2483749"/>
            <a:ext cx="218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factors influence an organization’s selection of marketing KPIs?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17893-F173-A898-FDE0-62C0263CBF06}"/>
              </a:ext>
            </a:extLst>
          </p:cNvPr>
          <p:cNvSpPr txBox="1"/>
          <p:nvPr/>
        </p:nvSpPr>
        <p:spPr>
          <a:xfrm>
            <a:off x="7467000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2" name="Rectangle 21">
            <a:hlinkClick r:id="" action="ppaction://noaction"/>
            <a:extLst>
              <a:ext uri="{FF2B5EF4-FFF2-40B4-BE49-F238E27FC236}">
                <a16:creationId xmlns:a16="http://schemas.microsoft.com/office/drawing/2014/main" id="{2A037297-FCE8-08B5-3EED-0B65A8FA5035}"/>
              </a:ext>
            </a:extLst>
          </p:cNvPr>
          <p:cNvSpPr/>
          <p:nvPr/>
        </p:nvSpPr>
        <p:spPr>
          <a:xfrm>
            <a:off x="9904029" y="2483749"/>
            <a:ext cx="2266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there organizational disconnects between KPIs and overarching business goals?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4F25F-C8F1-95A8-7198-CFE10989F6CF}"/>
              </a:ext>
            </a:extLst>
          </p:cNvPr>
          <p:cNvSpPr txBox="1"/>
          <p:nvPr/>
        </p:nvSpPr>
        <p:spPr>
          <a:xfrm>
            <a:off x="9916959" y="1864417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3D9199-7BE5-1A57-E7F6-ED5C31EEB05B}"/>
              </a:ext>
            </a:extLst>
          </p:cNvPr>
          <p:cNvSpPr/>
          <p:nvPr/>
        </p:nvSpPr>
        <p:spPr>
          <a:xfrm>
            <a:off x="128927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94B55-7C47-81B5-AB0F-4D7769D0113F}"/>
              </a:ext>
            </a:extLst>
          </p:cNvPr>
          <p:cNvSpPr txBox="1"/>
          <p:nvPr/>
        </p:nvSpPr>
        <p:spPr>
          <a:xfrm>
            <a:off x="124347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00BAEA2D-C233-3424-BC0D-BFBEB89F1BD2}"/>
              </a:ext>
            </a:extLst>
          </p:cNvPr>
          <p:cNvSpPr/>
          <p:nvPr/>
        </p:nvSpPr>
        <p:spPr>
          <a:xfrm>
            <a:off x="5111040" y="2483749"/>
            <a:ext cx="2140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marketers balance short-term sales with long-term brand growth?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3F3D47-F062-4FD0-643D-85A68AC04D85}"/>
              </a:ext>
            </a:extLst>
          </p:cNvPr>
          <p:cNvSpPr/>
          <p:nvPr/>
        </p:nvSpPr>
        <p:spPr>
          <a:xfrm>
            <a:off x="2575935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44AAF4-A290-D28F-F502-D6ABE3802EC4}"/>
              </a:ext>
            </a:extLst>
          </p:cNvPr>
          <p:cNvSpPr/>
          <p:nvPr/>
        </p:nvSpPr>
        <p:spPr>
          <a:xfrm>
            <a:off x="5022943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04CB4F-5581-772C-28BF-D41B3CE4F3C4}"/>
              </a:ext>
            </a:extLst>
          </p:cNvPr>
          <p:cNvSpPr/>
          <p:nvPr/>
        </p:nvSpPr>
        <p:spPr>
          <a:xfrm>
            <a:off x="7469951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58027E-0E2D-5A97-51DA-5A887C2E3897}"/>
              </a:ext>
            </a:extLst>
          </p:cNvPr>
          <p:cNvSpPr/>
          <p:nvPr/>
        </p:nvSpPr>
        <p:spPr>
          <a:xfrm>
            <a:off x="9916959" y="411872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2929E5-808E-F7E0-7B28-A7E6165CD427}"/>
              </a:ext>
            </a:extLst>
          </p:cNvPr>
          <p:cNvSpPr txBox="1"/>
          <p:nvPr/>
        </p:nvSpPr>
        <p:spPr>
          <a:xfrm>
            <a:off x="2549056" y="413311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925F3C-B6E7-3666-3BAB-A922A07AB3BE}"/>
              </a:ext>
            </a:extLst>
          </p:cNvPr>
          <p:cNvSpPr txBox="1"/>
          <p:nvPr/>
        </p:nvSpPr>
        <p:spPr>
          <a:xfrm>
            <a:off x="5018363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38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E2EE7D37-66EB-4C30-145C-8D23E20E7009}"/>
              </a:ext>
            </a:extLst>
          </p:cNvPr>
          <p:cNvSpPr/>
          <p:nvPr/>
        </p:nvSpPr>
        <p:spPr>
          <a:xfrm>
            <a:off x="9907588" y="4755780"/>
            <a:ext cx="2191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KPIs would marketers be focused on for future growth?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EEEF68-8504-1A57-513F-50C57B190E93}"/>
              </a:ext>
            </a:extLst>
          </p:cNvPr>
          <p:cNvSpPr txBox="1"/>
          <p:nvPr/>
        </p:nvSpPr>
        <p:spPr>
          <a:xfrm>
            <a:off x="7465371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20C7E3-2448-C303-B0A9-63997759E458}"/>
              </a:ext>
            </a:extLst>
          </p:cNvPr>
          <p:cNvSpPr txBox="1"/>
          <p:nvPr/>
        </p:nvSpPr>
        <p:spPr>
          <a:xfrm>
            <a:off x="9915330" y="4133116"/>
            <a:ext cx="791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44" name="TextBox 43">
            <a:hlinkClick r:id="" action="ppaction://noaction"/>
            <a:extLst>
              <a:ext uri="{FF2B5EF4-FFF2-40B4-BE49-F238E27FC236}">
                <a16:creationId xmlns:a16="http://schemas.microsoft.com/office/drawing/2014/main" id="{E792793A-CE89-A026-1338-87EA09D0EDEE}"/>
              </a:ext>
            </a:extLst>
          </p:cNvPr>
          <p:cNvSpPr txBox="1"/>
          <p:nvPr/>
        </p:nvSpPr>
        <p:spPr>
          <a:xfrm>
            <a:off x="4974176" y="4755780"/>
            <a:ext cx="220934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 marketers expect from their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media partners to help achieve campaign success?</a:t>
            </a:r>
          </a:p>
        </p:txBody>
      </p:sp>
      <p:sp>
        <p:nvSpPr>
          <p:cNvPr id="45" name="TextBox 44">
            <a:hlinkClick r:id="" action="ppaction://noaction"/>
            <a:extLst>
              <a:ext uri="{FF2B5EF4-FFF2-40B4-BE49-F238E27FC236}">
                <a16:creationId xmlns:a16="http://schemas.microsoft.com/office/drawing/2014/main" id="{4B12BA62-3413-C13D-A6F6-D655BF0EA530}"/>
              </a:ext>
            </a:extLst>
          </p:cNvPr>
          <p:cNvSpPr txBox="1"/>
          <p:nvPr/>
        </p:nvSpPr>
        <p:spPr>
          <a:xfrm>
            <a:off x="2595516" y="4755780"/>
            <a:ext cx="215779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Which media channels do marketers believe are the most effective in achieving KPIs throughout the funnel?</a:t>
            </a:r>
          </a:p>
        </p:txBody>
      </p:sp>
      <p:sp>
        <p:nvSpPr>
          <p:cNvPr id="47" name="TextBox 46">
            <a:hlinkClick r:id="" action="ppaction://noaction"/>
            <a:extLst>
              <a:ext uri="{FF2B5EF4-FFF2-40B4-BE49-F238E27FC236}">
                <a16:creationId xmlns:a16="http://schemas.microsoft.com/office/drawing/2014/main" id="{760C6A9B-5FBF-073A-560E-A03312C3D925}"/>
              </a:ext>
            </a:extLst>
          </p:cNvPr>
          <p:cNvSpPr txBox="1"/>
          <p:nvPr/>
        </p:nvSpPr>
        <p:spPr>
          <a:xfrm>
            <a:off x="7489381" y="4755780"/>
            <a:ext cx="21651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Would marketers shift their strategy if they could develop longer-term plans?</a:t>
            </a:r>
          </a:p>
        </p:txBody>
      </p:sp>
      <p:sp>
        <p:nvSpPr>
          <p:cNvPr id="48" name="Rectangle 47">
            <a:hlinkClick r:id="" action="ppaction://noaction"/>
            <a:extLst>
              <a:ext uri="{FF2B5EF4-FFF2-40B4-BE49-F238E27FC236}">
                <a16:creationId xmlns:a16="http://schemas.microsoft.com/office/drawing/2014/main" id="{C6434AE8-E4D7-84E3-D5BA-A9A91868F027}"/>
              </a:ext>
            </a:extLst>
          </p:cNvPr>
          <p:cNvSpPr/>
          <p:nvPr/>
        </p:nvSpPr>
        <p:spPr>
          <a:xfrm>
            <a:off x="128838" y="4755780"/>
            <a:ext cx="21149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KPIs do marketers use to evaluate the impact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their video campaigns?</a:t>
            </a:r>
          </a:p>
        </p:txBody>
      </p:sp>
    </p:spTree>
    <p:extLst>
      <p:ext uri="{BB962C8B-B14F-4D97-AF65-F5344CB8AC3E}">
        <p14:creationId xmlns:p14="http://schemas.microsoft.com/office/powerpoint/2010/main" val="180891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DCEB-4836-E08F-3956-D8A33502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640614-3477-0C8B-731F-B32D93408733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0D5B1-C6F4-DCF6-18F1-66AC45937344}"/>
              </a:ext>
            </a:extLst>
          </p:cNvPr>
          <p:cNvSpPr/>
          <p:nvPr/>
        </p:nvSpPr>
        <p:spPr>
          <a:xfrm>
            <a:off x="164123" y="413013"/>
            <a:ext cx="112307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full guide, </a:t>
            </a: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Keeping Up With The KPIs,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learn the marketing strategies behind small, medium and large businesses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55B70B-F34F-975D-D2BD-ED344EF43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164" y="528"/>
            <a:ext cx="1834836" cy="106826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57AB9DBE-E3AB-DE37-35C4-972B8F03A8B2}"/>
              </a:ext>
            </a:extLst>
          </p:cNvPr>
          <p:cNvSpPr/>
          <p:nvPr/>
        </p:nvSpPr>
        <p:spPr>
          <a:xfrm>
            <a:off x="5576214" y="5826053"/>
            <a:ext cx="1666672" cy="483972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44 pages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F5D625A-F573-9708-FFDF-52D0168B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601" y="1521861"/>
            <a:ext cx="7376799" cy="4149450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814B8-92BB-E204-969B-8EA0D4E57D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B064-2785-6F11-0FEB-A0FC113B37A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B4F81-7041-F240-0297-1A4EE8D6AD6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31896-F1F0-974D-C4BB-D9385A78F56B}"/>
              </a:ext>
            </a:extLst>
          </p:cNvPr>
          <p:cNvSpPr/>
          <p:nvPr/>
        </p:nvSpPr>
        <p:spPr>
          <a:xfrm>
            <a:off x="9922214" y="1619783"/>
            <a:ext cx="1663428" cy="892552"/>
          </a:xfrm>
          <a:prstGeom prst="ellipse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custom study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200 brand marketers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15388-0862-3DF9-EC57-8702EACC5E1F}"/>
              </a:ext>
            </a:extLst>
          </p:cNvPr>
          <p:cNvSpPr txBox="1"/>
          <p:nvPr/>
        </p:nvSpPr>
        <p:spPr>
          <a:xfrm>
            <a:off x="2407601" y="5689865"/>
            <a:ext cx="288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F1A62"/>
                </a:solidFill>
                <a:latin typeface="Helvetica" panose="020B0403020202020204" pitchFamily="34" charset="0"/>
              </a:rPr>
              <a:t>Click report cover above to download</a:t>
            </a:r>
          </a:p>
        </p:txBody>
      </p:sp>
    </p:spTree>
    <p:extLst>
      <p:ext uri="{BB962C8B-B14F-4D97-AF65-F5344CB8AC3E}">
        <p14:creationId xmlns:p14="http://schemas.microsoft.com/office/powerpoint/2010/main" val="111678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C6643-2D4B-BED0-D32B-1E8F94726E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39A850-FDE9-904D-EB1D-2B4F481596D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A5AA7-75FD-C202-5984-A9A9A3458CE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1D7780-8456-456B-A86F-57E6A1596572}">
  <ds:schemaRefs>
    <ds:schemaRef ds:uri="http://schemas.microsoft.com/office/2006/metadata/properties"/>
    <ds:schemaRef ds:uri="http://schemas.microsoft.com/office/infopath/2007/PartnerControls"/>
    <ds:schemaRef ds:uri="9f6166fe-9f5b-43aa-b8a9-b4d7ad530bda"/>
    <ds:schemaRef ds:uri="a86b28e8-29a6-4ab8-af18-2a7f61acfad2"/>
  </ds:schemaRefs>
</ds:datastoreItem>
</file>

<file path=customXml/itemProps2.xml><?xml version="1.0" encoding="utf-8"?>
<ds:datastoreItem xmlns:ds="http://schemas.openxmlformats.org/officeDocument/2006/customXml" ds:itemID="{9389E9A5-0767-4704-94AB-6106D44ACED2}"/>
</file>

<file path=customXml/itemProps3.xml><?xml version="1.0" encoding="utf-8"?>
<ds:datastoreItem xmlns:ds="http://schemas.openxmlformats.org/officeDocument/2006/customXml" ds:itemID="{91F3454D-9A89-457B-ABEE-880BF962F1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806</Words>
  <Application>Microsoft Office PowerPoint</Application>
  <PresentationFormat>Widescreen</PresentationFormat>
  <Paragraphs>92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1_Office Theme</vt:lpstr>
      <vt:lpstr>Office 2013 - 2022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Leah Montner Dixon</dc:creator>
  <cp:lastModifiedBy>Jason Wiese</cp:lastModifiedBy>
  <cp:revision>2</cp:revision>
  <dcterms:created xsi:type="dcterms:W3CDTF">2025-06-09T19:57:34Z</dcterms:created>
  <dcterms:modified xsi:type="dcterms:W3CDTF">2025-07-11T05:48:07Z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