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99" r:id="rId6"/>
  </p:sldMasterIdLst>
  <p:notesMasterIdLst>
    <p:notesMasterId r:id="rId15"/>
  </p:notesMasterIdLst>
  <p:sldIdLst>
    <p:sldId id="287" r:id="rId7"/>
    <p:sldId id="2146846695" r:id="rId8"/>
    <p:sldId id="2146846694" r:id="rId9"/>
    <p:sldId id="2146846683" r:id="rId10"/>
    <p:sldId id="2144328563" r:id="rId11"/>
    <p:sldId id="2144328554" r:id="rId12"/>
    <p:sldId id="2146846693" r:id="rId13"/>
    <p:sldId id="2146846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C48789-DAFD-4389-7A87-B92CBB8A351A}" name="Reed Kiely" initials="RK" userId="S::reedk@thevab.com::768be38e-2fb5-40ce-925d-bd8e9d9e3c3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6A4348-12FB-5C41-A872-DA596E1A9F9B}" v="1" dt="2024-06-27T20:23:49.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A8E89-E901-4665-98DC-EA43579EEC40}"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1DC03-4E5F-4BC8-83B0-F1D546CC3B4E}" type="slidenum">
              <a:rPr lang="en-US" smtClean="0"/>
              <a:t>‹#›</a:t>
            </a:fld>
            <a:endParaRPr lang="en-US"/>
          </a:p>
        </p:txBody>
      </p:sp>
    </p:spTree>
    <p:extLst>
      <p:ext uri="{BB962C8B-B14F-4D97-AF65-F5344CB8AC3E}">
        <p14:creationId xmlns:p14="http://schemas.microsoft.com/office/powerpoint/2010/main" val="1681480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172326"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7232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38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506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2" algn="l" fontAlgn="base">
              <a:spcBef>
                <a:spcPts val="0"/>
              </a:spcBef>
              <a:spcAft>
                <a:spcPts val="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76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6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34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15BE2-BB6E-D846-B0CB-BE207E4BB8A8}" type="slidenum">
              <a:rPr lang="en-US" smtClean="0"/>
              <a:t>6</a:t>
            </a:fld>
            <a:endParaRPr lang="en-US"/>
          </a:p>
        </p:txBody>
      </p:sp>
    </p:spTree>
    <p:extLst>
      <p:ext uri="{BB962C8B-B14F-4D97-AF65-F5344CB8AC3E}">
        <p14:creationId xmlns:p14="http://schemas.microsoft.com/office/powerpoint/2010/main" val="239592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1" y="1122363"/>
            <a:ext cx="9144001" cy="2387600"/>
          </a:xfrm>
        </p:spPr>
        <p:txBody>
          <a:bodyPr anchor="b"/>
          <a:lstStyle>
            <a:lvl1pPr algn="ctr">
              <a:defRPr sz="58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1" y="3602038"/>
            <a:ext cx="9144001" cy="1655762"/>
          </a:xfrm>
        </p:spPr>
        <p:txBody>
          <a:bodyPr/>
          <a:lstStyle>
            <a:lvl1pPr marL="0" indent="0" algn="ctr">
              <a:buNone/>
              <a:defRPr sz="2320"/>
            </a:lvl1pPr>
            <a:lvl2pPr marL="441929" indent="0" algn="ctr">
              <a:buNone/>
              <a:defRPr sz="1934"/>
            </a:lvl2pPr>
            <a:lvl3pPr marL="883859" indent="0" algn="ctr">
              <a:buNone/>
              <a:defRPr sz="1741"/>
            </a:lvl3pPr>
            <a:lvl4pPr marL="1325787" indent="0" algn="ctr">
              <a:buNone/>
              <a:defRPr sz="1546"/>
            </a:lvl4pPr>
            <a:lvl5pPr marL="1767718" indent="0" algn="ctr">
              <a:buNone/>
              <a:defRPr sz="1546"/>
            </a:lvl5pPr>
            <a:lvl6pPr marL="2209647" indent="0" algn="ctr">
              <a:buNone/>
              <a:defRPr sz="1546"/>
            </a:lvl6pPr>
            <a:lvl7pPr marL="2651576" indent="0" algn="ctr">
              <a:buNone/>
              <a:defRPr sz="1546"/>
            </a:lvl7pPr>
            <a:lvl8pPr marL="3093505" indent="0" algn="ctr">
              <a:buNone/>
              <a:defRPr sz="1546"/>
            </a:lvl8pPr>
            <a:lvl9pPr marL="3535433" indent="0" algn="ctr">
              <a:buNone/>
              <a:defRPr sz="154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9868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63640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2"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876724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46291071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4"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2946479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9"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1331141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6"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9"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2"/>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58646"/>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30917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4"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1273784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9"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114381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6"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9"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2"/>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91709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54828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564064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398445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1"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5206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8"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382388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9"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1"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60223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8"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4"/>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Tree>
    <p:extLst>
      <p:ext uri="{BB962C8B-B14F-4D97-AF65-F5344CB8AC3E}">
        <p14:creationId xmlns:p14="http://schemas.microsoft.com/office/powerpoint/2010/main" val="2516103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5162552"/>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8"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5240734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6"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60" y="1837404"/>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4"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8"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7538804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2" y="4469479"/>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9"/>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2"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04310595"/>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40"/>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976533087"/>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2"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8"/>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81657258"/>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2" y="1709742"/>
            <a:ext cx="10515600" cy="2852737"/>
          </a:xfrm>
        </p:spPr>
        <p:txBody>
          <a:bodyPr anchor="b"/>
          <a:lstStyle>
            <a:lvl1pPr>
              <a:defRPr sz="58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2" y="4589467"/>
            <a:ext cx="10515600" cy="1500187"/>
          </a:xfrm>
        </p:spPr>
        <p:txBody>
          <a:bodyPr/>
          <a:lstStyle>
            <a:lvl1pPr marL="0" indent="0">
              <a:buNone/>
              <a:defRPr sz="2320">
                <a:solidFill>
                  <a:schemeClr val="tx1">
                    <a:tint val="75000"/>
                  </a:schemeClr>
                </a:solidFill>
              </a:defRPr>
            </a:lvl1pPr>
            <a:lvl2pPr marL="441929" indent="0">
              <a:buNone/>
              <a:defRPr sz="1934">
                <a:solidFill>
                  <a:schemeClr val="tx1">
                    <a:tint val="75000"/>
                  </a:schemeClr>
                </a:solidFill>
              </a:defRPr>
            </a:lvl2pPr>
            <a:lvl3pPr marL="883859" indent="0">
              <a:buNone/>
              <a:defRPr sz="1741">
                <a:solidFill>
                  <a:schemeClr val="tx1">
                    <a:tint val="75000"/>
                  </a:schemeClr>
                </a:solidFill>
              </a:defRPr>
            </a:lvl3pPr>
            <a:lvl4pPr marL="1325787" indent="0">
              <a:buNone/>
              <a:defRPr sz="1546">
                <a:solidFill>
                  <a:schemeClr val="tx1">
                    <a:tint val="75000"/>
                  </a:schemeClr>
                </a:solidFill>
              </a:defRPr>
            </a:lvl4pPr>
            <a:lvl5pPr marL="1767718" indent="0">
              <a:buNone/>
              <a:defRPr sz="1546">
                <a:solidFill>
                  <a:schemeClr val="tx1">
                    <a:tint val="75000"/>
                  </a:schemeClr>
                </a:solidFill>
              </a:defRPr>
            </a:lvl5pPr>
            <a:lvl6pPr marL="2209647" indent="0">
              <a:buNone/>
              <a:defRPr sz="1546">
                <a:solidFill>
                  <a:schemeClr val="tx1">
                    <a:tint val="75000"/>
                  </a:schemeClr>
                </a:solidFill>
              </a:defRPr>
            </a:lvl6pPr>
            <a:lvl7pPr marL="2651576" indent="0">
              <a:buNone/>
              <a:defRPr sz="1546">
                <a:solidFill>
                  <a:schemeClr val="tx1">
                    <a:tint val="75000"/>
                  </a:schemeClr>
                </a:solidFill>
              </a:defRPr>
            </a:lvl7pPr>
            <a:lvl8pPr marL="3093505" indent="0">
              <a:buNone/>
              <a:defRPr sz="1546">
                <a:solidFill>
                  <a:schemeClr val="tx1">
                    <a:tint val="75000"/>
                  </a:schemeClr>
                </a:solidFill>
              </a:defRPr>
            </a:lvl8pPr>
            <a:lvl9pPr marL="3535433" indent="0">
              <a:buNone/>
              <a:defRPr sz="15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70301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7"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9"/>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9"/>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4"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4"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9441160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9"/>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7"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10"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9"/>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1"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8"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9"/>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9"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748751721"/>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7"/>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6"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2"/>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58233185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7" y="2470443"/>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9"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21785751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7" y="2470443"/>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9"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85001194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2" y="6542825"/>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9"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7"/>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8" y="557495"/>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2630315520"/>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9"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1"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10" y="5689602"/>
            <a:ext cx="2270009" cy="904633"/>
          </a:xfrm>
          <a:prstGeom prst="rect">
            <a:avLst/>
          </a:prstGeom>
        </p:spPr>
      </p:pic>
    </p:spTree>
    <p:extLst>
      <p:ext uri="{BB962C8B-B14F-4D97-AF65-F5344CB8AC3E}">
        <p14:creationId xmlns:p14="http://schemas.microsoft.com/office/powerpoint/2010/main" val="9045167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10373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1" y="1122363"/>
            <a:ext cx="9144001" cy="2387600"/>
          </a:xfrm>
        </p:spPr>
        <p:txBody>
          <a:bodyPr anchor="b"/>
          <a:lstStyle>
            <a:lvl1pPr algn="ctr">
              <a:defRPr sz="6001"/>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1" y="3602038"/>
            <a:ext cx="9144001" cy="1655762"/>
          </a:xfrm>
        </p:spPr>
        <p:txBody>
          <a:bodyPr/>
          <a:lstStyle>
            <a:lvl1pPr marL="0" indent="0" algn="ctr">
              <a:buNone/>
              <a:defRPr sz="2400"/>
            </a:lvl1pPr>
            <a:lvl2pPr marL="457248" indent="0" algn="ctr">
              <a:buNone/>
              <a:defRPr sz="2000"/>
            </a:lvl2pPr>
            <a:lvl3pPr marL="914494" indent="0" algn="ctr">
              <a:buNone/>
              <a:defRPr sz="1801"/>
            </a:lvl3pPr>
            <a:lvl4pPr marL="1371741" indent="0" algn="ctr">
              <a:buNone/>
              <a:defRPr sz="1600"/>
            </a:lvl4pPr>
            <a:lvl5pPr marL="1828988" indent="0" algn="ctr">
              <a:buNone/>
              <a:defRPr sz="1600"/>
            </a:lvl5pPr>
            <a:lvl6pPr marL="2286236" indent="0" algn="ctr">
              <a:buNone/>
              <a:defRPr sz="1600"/>
            </a:lvl6pPr>
            <a:lvl7pPr marL="2743482" indent="0" algn="ctr">
              <a:buNone/>
              <a:defRPr sz="1600"/>
            </a:lvl7pPr>
            <a:lvl8pPr marL="3200729" indent="0" algn="ctr">
              <a:buNone/>
              <a:defRPr sz="1600"/>
            </a:lvl8pPr>
            <a:lvl9pPr marL="365797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6300065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1215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15295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2" y="1709741"/>
            <a:ext cx="10515600"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48" indent="0">
              <a:buNone/>
              <a:defRPr sz="2000">
                <a:solidFill>
                  <a:schemeClr val="tx1">
                    <a:tint val="75000"/>
                  </a:schemeClr>
                </a:solidFill>
              </a:defRPr>
            </a:lvl2pPr>
            <a:lvl3pPr marL="914494" indent="0">
              <a:buNone/>
              <a:defRPr sz="1801">
                <a:solidFill>
                  <a:schemeClr val="tx1">
                    <a:tint val="75000"/>
                  </a:schemeClr>
                </a:solidFill>
              </a:defRPr>
            </a:lvl3pPr>
            <a:lvl4pPr marL="1371741" indent="0">
              <a:buNone/>
              <a:defRPr sz="1600">
                <a:solidFill>
                  <a:schemeClr val="tx1">
                    <a:tint val="75000"/>
                  </a:schemeClr>
                </a:solidFill>
              </a:defRPr>
            </a:lvl4pPr>
            <a:lvl5pPr marL="1828988" indent="0">
              <a:buNone/>
              <a:defRPr sz="1600">
                <a:solidFill>
                  <a:schemeClr val="tx1">
                    <a:tint val="75000"/>
                  </a:schemeClr>
                </a:solidFill>
              </a:defRPr>
            </a:lvl5pPr>
            <a:lvl6pPr marL="2286236" indent="0">
              <a:buNone/>
              <a:defRPr sz="1600">
                <a:solidFill>
                  <a:schemeClr val="tx1">
                    <a:tint val="75000"/>
                  </a:schemeClr>
                </a:solidFill>
              </a:defRPr>
            </a:lvl6pPr>
            <a:lvl7pPr marL="2743482" indent="0">
              <a:buNone/>
              <a:defRPr sz="1600">
                <a:solidFill>
                  <a:schemeClr val="tx1">
                    <a:tint val="75000"/>
                  </a:schemeClr>
                </a:solidFill>
              </a:defRPr>
            </a:lvl7pPr>
            <a:lvl8pPr marL="3200729" indent="0">
              <a:buNone/>
              <a:defRPr sz="1600">
                <a:solidFill>
                  <a:schemeClr val="tx1">
                    <a:tint val="75000"/>
                  </a:schemeClr>
                </a:solidFill>
              </a:defRPr>
            </a:lvl8pPr>
            <a:lvl9pPr marL="365797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108563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422842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8"/>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9" y="1681163"/>
            <a:ext cx="5157787" cy="823912"/>
          </a:xfrm>
        </p:spPr>
        <p:txBody>
          <a:bodyPr anchor="b"/>
          <a:lstStyle>
            <a:lvl1pPr marL="0" indent="0">
              <a:buNone/>
              <a:defRPr sz="2400" b="1"/>
            </a:lvl1pPr>
            <a:lvl2pPr marL="457248" indent="0">
              <a:buNone/>
              <a:defRPr sz="2000" b="1"/>
            </a:lvl2pPr>
            <a:lvl3pPr marL="914494" indent="0">
              <a:buNone/>
              <a:defRPr sz="1801" b="1"/>
            </a:lvl3pPr>
            <a:lvl4pPr marL="1371741" indent="0">
              <a:buNone/>
              <a:defRPr sz="1600" b="1"/>
            </a:lvl4pPr>
            <a:lvl5pPr marL="1828988" indent="0">
              <a:buNone/>
              <a:defRPr sz="1600" b="1"/>
            </a:lvl5pPr>
            <a:lvl6pPr marL="2286236" indent="0">
              <a:buNone/>
              <a:defRPr sz="1600" b="1"/>
            </a:lvl6pPr>
            <a:lvl7pPr marL="2743482" indent="0">
              <a:buNone/>
              <a:defRPr sz="1600" b="1"/>
            </a:lvl7pPr>
            <a:lvl8pPr marL="3200729" indent="0">
              <a:buNone/>
              <a:defRPr sz="1600" b="1"/>
            </a:lvl8pPr>
            <a:lvl9pPr marL="365797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48" indent="0">
              <a:buNone/>
              <a:defRPr sz="2000" b="1"/>
            </a:lvl2pPr>
            <a:lvl3pPr marL="914494" indent="0">
              <a:buNone/>
              <a:defRPr sz="1801" b="1"/>
            </a:lvl3pPr>
            <a:lvl4pPr marL="1371741" indent="0">
              <a:buNone/>
              <a:defRPr sz="1600" b="1"/>
            </a:lvl4pPr>
            <a:lvl5pPr marL="1828988" indent="0">
              <a:buNone/>
              <a:defRPr sz="1600" b="1"/>
            </a:lvl5pPr>
            <a:lvl6pPr marL="2286236" indent="0">
              <a:buNone/>
              <a:defRPr sz="1600" b="1"/>
            </a:lvl6pPr>
            <a:lvl7pPr marL="2743482" indent="0">
              <a:buNone/>
              <a:defRPr sz="1600" b="1"/>
            </a:lvl7pPr>
            <a:lvl8pPr marL="3200729" indent="0">
              <a:buNone/>
              <a:defRPr sz="1600" b="1"/>
            </a:lvl8pPr>
            <a:lvl9pPr marL="365797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9650573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6038149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002677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9" y="2057400"/>
            <a:ext cx="3932237" cy="3811588"/>
          </a:xfrm>
        </p:spPr>
        <p:txBody>
          <a:bodyPr/>
          <a:lstStyle>
            <a:lvl1pPr marL="0" indent="0">
              <a:buNone/>
              <a:defRPr sz="1600"/>
            </a:lvl1pPr>
            <a:lvl2pPr marL="457248" indent="0">
              <a:buNone/>
              <a:defRPr sz="1401"/>
            </a:lvl2pPr>
            <a:lvl3pPr marL="914494" indent="0">
              <a:buNone/>
              <a:defRPr sz="1200"/>
            </a:lvl3pPr>
            <a:lvl4pPr marL="1371741" indent="0">
              <a:buNone/>
              <a:defRPr sz="1001"/>
            </a:lvl4pPr>
            <a:lvl5pPr marL="1828988" indent="0">
              <a:buNone/>
              <a:defRPr sz="1001"/>
            </a:lvl5pPr>
            <a:lvl6pPr marL="2286236" indent="0">
              <a:buNone/>
              <a:defRPr sz="1001"/>
            </a:lvl6pPr>
            <a:lvl7pPr marL="2743482" indent="0">
              <a:buNone/>
              <a:defRPr sz="1001"/>
            </a:lvl7pPr>
            <a:lvl8pPr marL="3200729" indent="0">
              <a:buNone/>
              <a:defRPr sz="1001"/>
            </a:lvl8pPr>
            <a:lvl9pPr marL="365797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030301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8"/>
            <a:ext cx="6172200" cy="4873625"/>
          </a:xfrm>
        </p:spPr>
        <p:txBody>
          <a:bodyPr/>
          <a:lstStyle>
            <a:lvl1pPr marL="0" indent="0">
              <a:buNone/>
              <a:defRPr sz="3200"/>
            </a:lvl1pPr>
            <a:lvl2pPr marL="457248" indent="0">
              <a:buNone/>
              <a:defRPr sz="2800"/>
            </a:lvl2pPr>
            <a:lvl3pPr marL="914494" indent="0">
              <a:buNone/>
              <a:defRPr sz="2400"/>
            </a:lvl3pPr>
            <a:lvl4pPr marL="1371741" indent="0">
              <a:buNone/>
              <a:defRPr sz="2000"/>
            </a:lvl4pPr>
            <a:lvl5pPr marL="1828988" indent="0">
              <a:buNone/>
              <a:defRPr sz="2000"/>
            </a:lvl5pPr>
            <a:lvl6pPr marL="2286236" indent="0">
              <a:buNone/>
              <a:defRPr sz="2000"/>
            </a:lvl6pPr>
            <a:lvl7pPr marL="2743482" indent="0">
              <a:buNone/>
              <a:defRPr sz="2000"/>
            </a:lvl7pPr>
            <a:lvl8pPr marL="3200729" indent="0">
              <a:buNone/>
              <a:defRPr sz="2000"/>
            </a:lvl8pPr>
            <a:lvl9pPr marL="3657976"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9" y="2057400"/>
            <a:ext cx="3932237" cy="3811588"/>
          </a:xfrm>
        </p:spPr>
        <p:txBody>
          <a:bodyPr/>
          <a:lstStyle>
            <a:lvl1pPr marL="0" indent="0">
              <a:buNone/>
              <a:defRPr sz="1600"/>
            </a:lvl1pPr>
            <a:lvl2pPr marL="457248" indent="0">
              <a:buNone/>
              <a:defRPr sz="1401"/>
            </a:lvl2pPr>
            <a:lvl3pPr marL="914494" indent="0">
              <a:buNone/>
              <a:defRPr sz="1200"/>
            </a:lvl3pPr>
            <a:lvl4pPr marL="1371741" indent="0">
              <a:buNone/>
              <a:defRPr sz="1001"/>
            </a:lvl4pPr>
            <a:lvl5pPr marL="1828988" indent="0">
              <a:buNone/>
              <a:defRPr sz="1001"/>
            </a:lvl5pPr>
            <a:lvl6pPr marL="2286236" indent="0">
              <a:buNone/>
              <a:defRPr sz="1001"/>
            </a:lvl6pPr>
            <a:lvl7pPr marL="2743482" indent="0">
              <a:buNone/>
              <a:defRPr sz="1001"/>
            </a:lvl7pPr>
            <a:lvl8pPr marL="3200729" indent="0">
              <a:buNone/>
              <a:defRPr sz="1001"/>
            </a:lvl8pPr>
            <a:lvl9pPr marL="3657976" indent="0">
              <a:buNone/>
              <a:defRPr sz="1001"/>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538693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877958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1" y="365125"/>
            <a:ext cx="262890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6/27/2024</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32194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9"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9" y="1681163"/>
            <a:ext cx="5157787" cy="823912"/>
          </a:xfrm>
        </p:spPr>
        <p:txBody>
          <a:bodyPr anchor="b"/>
          <a:lstStyle>
            <a:lvl1pPr marL="0" indent="0">
              <a:buNone/>
              <a:defRPr sz="2320" b="1"/>
            </a:lvl1pPr>
            <a:lvl2pPr marL="441929" indent="0">
              <a:buNone/>
              <a:defRPr sz="1934" b="1"/>
            </a:lvl2pPr>
            <a:lvl3pPr marL="883859" indent="0">
              <a:buNone/>
              <a:defRPr sz="1741" b="1"/>
            </a:lvl3pPr>
            <a:lvl4pPr marL="1325787" indent="0">
              <a:buNone/>
              <a:defRPr sz="1546" b="1"/>
            </a:lvl4pPr>
            <a:lvl5pPr marL="1767718" indent="0">
              <a:buNone/>
              <a:defRPr sz="1546" b="1"/>
            </a:lvl5pPr>
            <a:lvl6pPr marL="2209647" indent="0">
              <a:buNone/>
              <a:defRPr sz="1546" b="1"/>
            </a:lvl6pPr>
            <a:lvl7pPr marL="2651576" indent="0">
              <a:buNone/>
              <a:defRPr sz="1546" b="1"/>
            </a:lvl7pPr>
            <a:lvl8pPr marL="3093505" indent="0">
              <a:buNone/>
              <a:defRPr sz="1546" b="1"/>
            </a:lvl8pPr>
            <a:lvl9pPr marL="3535433" indent="0">
              <a:buNone/>
              <a:defRPr sz="154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2" y="1681163"/>
            <a:ext cx="5183188" cy="823912"/>
          </a:xfrm>
        </p:spPr>
        <p:txBody>
          <a:bodyPr anchor="b"/>
          <a:lstStyle>
            <a:lvl1pPr marL="0" indent="0">
              <a:buNone/>
              <a:defRPr sz="2320" b="1"/>
            </a:lvl1pPr>
            <a:lvl2pPr marL="441929" indent="0">
              <a:buNone/>
              <a:defRPr sz="1934" b="1"/>
            </a:lvl2pPr>
            <a:lvl3pPr marL="883859" indent="0">
              <a:buNone/>
              <a:defRPr sz="1741" b="1"/>
            </a:lvl3pPr>
            <a:lvl4pPr marL="1325787" indent="0">
              <a:buNone/>
              <a:defRPr sz="1546" b="1"/>
            </a:lvl4pPr>
            <a:lvl5pPr marL="1767718" indent="0">
              <a:buNone/>
              <a:defRPr sz="1546" b="1"/>
            </a:lvl5pPr>
            <a:lvl6pPr marL="2209647" indent="0">
              <a:buNone/>
              <a:defRPr sz="1546" b="1"/>
            </a:lvl6pPr>
            <a:lvl7pPr marL="2651576" indent="0">
              <a:buNone/>
              <a:defRPr sz="1546" b="1"/>
            </a:lvl7pPr>
            <a:lvl8pPr marL="3093505" indent="0">
              <a:buNone/>
              <a:defRPr sz="1546" b="1"/>
            </a:lvl8pPr>
            <a:lvl9pPr marL="3535433" indent="0">
              <a:buNone/>
              <a:defRPr sz="154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58152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6731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4079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9" y="457200"/>
            <a:ext cx="3932238" cy="1600200"/>
          </a:xfrm>
        </p:spPr>
        <p:txBody>
          <a:bodyPr anchor="b"/>
          <a:lstStyle>
            <a:lvl1pPr>
              <a:defRPr sz="3094"/>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9" y="987429"/>
            <a:ext cx="6172200" cy="4873625"/>
          </a:xfrm>
        </p:spPr>
        <p:txBody>
          <a:bodyPr/>
          <a:lstStyle>
            <a:lvl1pPr>
              <a:defRPr sz="3094"/>
            </a:lvl1pPr>
            <a:lvl2pPr>
              <a:defRPr sz="2706"/>
            </a:lvl2pPr>
            <a:lvl3pPr>
              <a:defRPr sz="2320"/>
            </a:lvl3pPr>
            <a:lvl4pPr>
              <a:defRPr sz="1934"/>
            </a:lvl4pPr>
            <a:lvl5pPr>
              <a:defRPr sz="1934"/>
            </a:lvl5pPr>
            <a:lvl6pPr>
              <a:defRPr sz="1934"/>
            </a:lvl6pPr>
            <a:lvl7pPr>
              <a:defRPr sz="1934"/>
            </a:lvl7pPr>
            <a:lvl8pPr>
              <a:defRPr sz="1934"/>
            </a:lvl8pPr>
            <a:lvl9pPr>
              <a:defRPr sz="193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9" y="2057400"/>
            <a:ext cx="3932238" cy="3811588"/>
          </a:xfrm>
        </p:spPr>
        <p:txBody>
          <a:bodyPr/>
          <a:lstStyle>
            <a:lvl1pPr marL="0" indent="0">
              <a:buNone/>
              <a:defRPr sz="1546"/>
            </a:lvl1pPr>
            <a:lvl2pPr marL="441929" indent="0">
              <a:buNone/>
              <a:defRPr sz="1354"/>
            </a:lvl2pPr>
            <a:lvl3pPr marL="883859" indent="0">
              <a:buNone/>
              <a:defRPr sz="1160"/>
            </a:lvl3pPr>
            <a:lvl4pPr marL="1325787" indent="0">
              <a:buNone/>
              <a:defRPr sz="966"/>
            </a:lvl4pPr>
            <a:lvl5pPr marL="1767718" indent="0">
              <a:buNone/>
              <a:defRPr sz="966"/>
            </a:lvl5pPr>
            <a:lvl6pPr marL="2209647" indent="0">
              <a:buNone/>
              <a:defRPr sz="966"/>
            </a:lvl6pPr>
            <a:lvl7pPr marL="2651576" indent="0">
              <a:buNone/>
              <a:defRPr sz="966"/>
            </a:lvl7pPr>
            <a:lvl8pPr marL="3093505" indent="0">
              <a:buNone/>
              <a:defRPr sz="966"/>
            </a:lvl8pPr>
            <a:lvl9pPr marL="3535433"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04336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9" y="457200"/>
            <a:ext cx="3932238" cy="1600200"/>
          </a:xfrm>
        </p:spPr>
        <p:txBody>
          <a:bodyPr anchor="b"/>
          <a:lstStyle>
            <a:lvl1pPr>
              <a:defRPr sz="3094"/>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9" y="987429"/>
            <a:ext cx="6172200" cy="4873625"/>
          </a:xfrm>
        </p:spPr>
        <p:txBody>
          <a:bodyPr/>
          <a:lstStyle>
            <a:lvl1pPr marL="0" indent="0">
              <a:buNone/>
              <a:defRPr sz="3094"/>
            </a:lvl1pPr>
            <a:lvl2pPr marL="441929" indent="0">
              <a:buNone/>
              <a:defRPr sz="2706"/>
            </a:lvl2pPr>
            <a:lvl3pPr marL="883859" indent="0">
              <a:buNone/>
              <a:defRPr sz="2320"/>
            </a:lvl3pPr>
            <a:lvl4pPr marL="1325787" indent="0">
              <a:buNone/>
              <a:defRPr sz="1934"/>
            </a:lvl4pPr>
            <a:lvl5pPr marL="1767718" indent="0">
              <a:buNone/>
              <a:defRPr sz="1934"/>
            </a:lvl5pPr>
            <a:lvl6pPr marL="2209647" indent="0">
              <a:buNone/>
              <a:defRPr sz="1934"/>
            </a:lvl6pPr>
            <a:lvl7pPr marL="2651576" indent="0">
              <a:buNone/>
              <a:defRPr sz="1934"/>
            </a:lvl7pPr>
            <a:lvl8pPr marL="3093505" indent="0">
              <a:buNone/>
              <a:defRPr sz="1934"/>
            </a:lvl8pPr>
            <a:lvl9pPr marL="3535433" indent="0">
              <a:buNone/>
              <a:defRPr sz="1934"/>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9" y="2057400"/>
            <a:ext cx="3932238" cy="3811588"/>
          </a:xfrm>
        </p:spPr>
        <p:txBody>
          <a:bodyPr/>
          <a:lstStyle>
            <a:lvl1pPr marL="0" indent="0">
              <a:buNone/>
              <a:defRPr sz="1546"/>
            </a:lvl1pPr>
            <a:lvl2pPr marL="441929" indent="0">
              <a:buNone/>
              <a:defRPr sz="1354"/>
            </a:lvl2pPr>
            <a:lvl3pPr marL="883859" indent="0">
              <a:buNone/>
              <a:defRPr sz="1160"/>
            </a:lvl3pPr>
            <a:lvl4pPr marL="1325787" indent="0">
              <a:buNone/>
              <a:defRPr sz="966"/>
            </a:lvl4pPr>
            <a:lvl5pPr marL="1767718" indent="0">
              <a:buNone/>
              <a:defRPr sz="966"/>
            </a:lvl5pPr>
            <a:lvl6pPr marL="2209647" indent="0">
              <a:buNone/>
              <a:defRPr sz="966"/>
            </a:lvl6pPr>
            <a:lvl7pPr marL="2651576" indent="0">
              <a:buNone/>
              <a:defRPr sz="966"/>
            </a:lvl7pPr>
            <a:lvl8pPr marL="3093505" indent="0">
              <a:buNone/>
              <a:defRPr sz="966"/>
            </a:lvl8pPr>
            <a:lvl9pPr marL="3535433"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6/27/2024</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92758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2"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4"/>
            <a:ext cx="2743201" cy="365125"/>
          </a:xfrm>
          <a:prstGeom prst="rect">
            <a:avLst/>
          </a:prstGeom>
        </p:spPr>
        <p:txBody>
          <a:bodyPr vert="horz" lIns="91440" tIns="45720" rIns="91440" bIns="45720" rtlCol="0" anchor="ctr"/>
          <a:lstStyle>
            <a:lvl1pPr algn="l">
              <a:defRPr sz="1160">
                <a:solidFill>
                  <a:schemeClr val="tx1">
                    <a:tint val="75000"/>
                  </a:schemeClr>
                </a:solidFill>
              </a:defRPr>
            </a:lvl1pPr>
          </a:lstStyle>
          <a:p>
            <a:fld id="{EF675F10-90BA-9A4B-97C5-0F6D45F15F43}" type="datetimeFigureOut">
              <a:rPr lang="en-US" smtClean="0"/>
              <a:t>6/27/2024</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2" y="6356354"/>
            <a:ext cx="4114800" cy="365125"/>
          </a:xfrm>
          <a:prstGeom prst="rect">
            <a:avLst/>
          </a:prstGeom>
        </p:spPr>
        <p:txBody>
          <a:bodyPr vert="horz" lIns="91440" tIns="45720" rIns="91440" bIns="45720" rtlCol="0" anchor="ctr"/>
          <a:lstStyle>
            <a:lvl1pPr algn="ctr">
              <a:defRPr sz="11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4"/>
            <a:ext cx="2743201" cy="365125"/>
          </a:xfrm>
          <a:prstGeom prst="rect">
            <a:avLst/>
          </a:prstGeom>
        </p:spPr>
        <p:txBody>
          <a:bodyPr vert="horz" lIns="91440" tIns="45720" rIns="91440" bIns="45720" rtlCol="0" anchor="ctr"/>
          <a:lstStyle>
            <a:lvl1pPr algn="r">
              <a:defRPr sz="116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31872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883859" rtl="0" eaLnBrk="1" latinLnBrk="0" hangingPunct="1">
        <a:lnSpc>
          <a:spcPct val="90000"/>
        </a:lnSpc>
        <a:spcBef>
          <a:spcPct val="0"/>
        </a:spcBef>
        <a:buNone/>
        <a:defRPr sz="4254" kern="1200">
          <a:solidFill>
            <a:schemeClr val="tx1"/>
          </a:solidFill>
          <a:latin typeface="+mj-lt"/>
          <a:ea typeface="+mj-ea"/>
          <a:cs typeface="+mj-cs"/>
        </a:defRPr>
      </a:lvl1pPr>
    </p:titleStyle>
    <p:bodyStyle>
      <a:lvl1pPr marL="220964" indent="-220964" algn="l" defTabSz="883859" rtl="0" eaLnBrk="1" latinLnBrk="0" hangingPunct="1">
        <a:lnSpc>
          <a:spcPct val="90000"/>
        </a:lnSpc>
        <a:spcBef>
          <a:spcPts val="966"/>
        </a:spcBef>
        <a:buFont typeface="Arial" panose="020B0604020202020204" pitchFamily="34" charset="0"/>
        <a:buChar char="•"/>
        <a:defRPr sz="2706" kern="1200">
          <a:solidFill>
            <a:schemeClr val="tx1"/>
          </a:solidFill>
          <a:latin typeface="+mn-lt"/>
          <a:ea typeface="+mn-ea"/>
          <a:cs typeface="+mn-cs"/>
        </a:defRPr>
      </a:lvl1pPr>
      <a:lvl2pPr marL="662894" indent="-220964" algn="l" defTabSz="883859"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823" indent="-220964" algn="l" defTabSz="883859" rtl="0" eaLnBrk="1" latinLnBrk="0" hangingPunct="1">
        <a:lnSpc>
          <a:spcPct val="90000"/>
        </a:lnSpc>
        <a:spcBef>
          <a:spcPts val="483"/>
        </a:spcBef>
        <a:buFont typeface="Arial" panose="020B0604020202020204" pitchFamily="34" charset="0"/>
        <a:buChar char="•"/>
        <a:defRPr sz="1934" kern="1200">
          <a:solidFill>
            <a:schemeClr val="tx1"/>
          </a:solidFill>
          <a:latin typeface="+mn-lt"/>
          <a:ea typeface="+mn-ea"/>
          <a:cs typeface="+mn-cs"/>
        </a:defRPr>
      </a:lvl3pPr>
      <a:lvl4pPr marL="1546752"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4pPr>
      <a:lvl5pPr marL="1988682"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5pPr>
      <a:lvl6pPr marL="2430612"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6pPr>
      <a:lvl7pPr marL="2872541"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7pPr>
      <a:lvl8pPr marL="3314470"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8pPr>
      <a:lvl9pPr marL="3756398" indent="-220964" algn="l" defTabSz="883859" rtl="0" eaLnBrk="1" latinLnBrk="0" hangingPunct="1">
        <a:lnSpc>
          <a:spcPct val="90000"/>
        </a:lnSpc>
        <a:spcBef>
          <a:spcPts val="483"/>
        </a:spcBef>
        <a:buFont typeface="Arial" panose="020B0604020202020204" pitchFamily="34" charset="0"/>
        <a:buChar char="•"/>
        <a:defRPr sz="1741" kern="1200">
          <a:solidFill>
            <a:schemeClr val="tx1"/>
          </a:solidFill>
          <a:latin typeface="+mn-lt"/>
          <a:ea typeface="+mn-ea"/>
          <a:cs typeface="+mn-cs"/>
        </a:defRPr>
      </a:lvl9pPr>
    </p:bodyStyle>
    <p:otherStyle>
      <a:defPPr>
        <a:defRPr lang="en-US"/>
      </a:defPPr>
      <a:lvl1pPr marL="0" algn="l" defTabSz="883859" rtl="0" eaLnBrk="1" latinLnBrk="0" hangingPunct="1">
        <a:defRPr sz="1741" kern="1200">
          <a:solidFill>
            <a:schemeClr val="tx1"/>
          </a:solidFill>
          <a:latin typeface="+mn-lt"/>
          <a:ea typeface="+mn-ea"/>
          <a:cs typeface="+mn-cs"/>
        </a:defRPr>
      </a:lvl1pPr>
      <a:lvl2pPr marL="441929" algn="l" defTabSz="883859" rtl="0" eaLnBrk="1" latinLnBrk="0" hangingPunct="1">
        <a:defRPr sz="1741" kern="1200">
          <a:solidFill>
            <a:schemeClr val="tx1"/>
          </a:solidFill>
          <a:latin typeface="+mn-lt"/>
          <a:ea typeface="+mn-ea"/>
          <a:cs typeface="+mn-cs"/>
        </a:defRPr>
      </a:lvl2pPr>
      <a:lvl3pPr marL="883859" algn="l" defTabSz="883859" rtl="0" eaLnBrk="1" latinLnBrk="0" hangingPunct="1">
        <a:defRPr sz="1741" kern="1200">
          <a:solidFill>
            <a:schemeClr val="tx1"/>
          </a:solidFill>
          <a:latin typeface="+mn-lt"/>
          <a:ea typeface="+mn-ea"/>
          <a:cs typeface="+mn-cs"/>
        </a:defRPr>
      </a:lvl3pPr>
      <a:lvl4pPr marL="1325787" algn="l" defTabSz="883859" rtl="0" eaLnBrk="1" latinLnBrk="0" hangingPunct="1">
        <a:defRPr sz="1741" kern="1200">
          <a:solidFill>
            <a:schemeClr val="tx1"/>
          </a:solidFill>
          <a:latin typeface="+mn-lt"/>
          <a:ea typeface="+mn-ea"/>
          <a:cs typeface="+mn-cs"/>
        </a:defRPr>
      </a:lvl4pPr>
      <a:lvl5pPr marL="1767718" algn="l" defTabSz="883859" rtl="0" eaLnBrk="1" latinLnBrk="0" hangingPunct="1">
        <a:defRPr sz="1741" kern="1200">
          <a:solidFill>
            <a:schemeClr val="tx1"/>
          </a:solidFill>
          <a:latin typeface="+mn-lt"/>
          <a:ea typeface="+mn-ea"/>
          <a:cs typeface="+mn-cs"/>
        </a:defRPr>
      </a:lvl5pPr>
      <a:lvl6pPr marL="2209647" algn="l" defTabSz="883859" rtl="0" eaLnBrk="1" latinLnBrk="0" hangingPunct="1">
        <a:defRPr sz="1741" kern="1200">
          <a:solidFill>
            <a:schemeClr val="tx1"/>
          </a:solidFill>
          <a:latin typeface="+mn-lt"/>
          <a:ea typeface="+mn-ea"/>
          <a:cs typeface="+mn-cs"/>
        </a:defRPr>
      </a:lvl6pPr>
      <a:lvl7pPr marL="2651576" algn="l" defTabSz="883859" rtl="0" eaLnBrk="1" latinLnBrk="0" hangingPunct="1">
        <a:defRPr sz="1741" kern="1200">
          <a:solidFill>
            <a:schemeClr val="tx1"/>
          </a:solidFill>
          <a:latin typeface="+mn-lt"/>
          <a:ea typeface="+mn-ea"/>
          <a:cs typeface="+mn-cs"/>
        </a:defRPr>
      </a:lvl7pPr>
      <a:lvl8pPr marL="3093505" algn="l" defTabSz="883859" rtl="0" eaLnBrk="1" latinLnBrk="0" hangingPunct="1">
        <a:defRPr sz="1741" kern="1200">
          <a:solidFill>
            <a:schemeClr val="tx1"/>
          </a:solidFill>
          <a:latin typeface="+mn-lt"/>
          <a:ea typeface="+mn-ea"/>
          <a:cs typeface="+mn-cs"/>
        </a:defRPr>
      </a:lvl8pPr>
      <a:lvl9pPr marL="3535433" algn="l" defTabSz="883859" rtl="0" eaLnBrk="1" latinLnBrk="0" hangingPunct="1">
        <a:defRPr sz="174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2"/>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2"/>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4" y="6356370"/>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70"/>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18427378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3"/>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6/27/2024</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3"/>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9590432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9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3" indent="-228623" algn="l" defTabSz="91449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71" indent="-228623" algn="l" defTabSz="91449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118" indent="-228623" algn="l" defTabSz="91449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64"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611"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859"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2106"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352"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600" indent="-228623" algn="l" defTabSz="91449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94" rtl="0" eaLnBrk="1" latinLnBrk="0" hangingPunct="1">
        <a:defRPr sz="1801" kern="1200">
          <a:solidFill>
            <a:schemeClr val="tx1"/>
          </a:solidFill>
          <a:latin typeface="+mn-lt"/>
          <a:ea typeface="+mn-ea"/>
          <a:cs typeface="+mn-cs"/>
        </a:defRPr>
      </a:lvl1pPr>
      <a:lvl2pPr marL="457248" algn="l" defTabSz="914494" rtl="0" eaLnBrk="1" latinLnBrk="0" hangingPunct="1">
        <a:defRPr sz="1801" kern="1200">
          <a:solidFill>
            <a:schemeClr val="tx1"/>
          </a:solidFill>
          <a:latin typeface="+mn-lt"/>
          <a:ea typeface="+mn-ea"/>
          <a:cs typeface="+mn-cs"/>
        </a:defRPr>
      </a:lvl2pPr>
      <a:lvl3pPr marL="914494" algn="l" defTabSz="914494" rtl="0" eaLnBrk="1" latinLnBrk="0" hangingPunct="1">
        <a:defRPr sz="1801" kern="1200">
          <a:solidFill>
            <a:schemeClr val="tx1"/>
          </a:solidFill>
          <a:latin typeface="+mn-lt"/>
          <a:ea typeface="+mn-ea"/>
          <a:cs typeface="+mn-cs"/>
        </a:defRPr>
      </a:lvl3pPr>
      <a:lvl4pPr marL="1371741" algn="l" defTabSz="914494" rtl="0" eaLnBrk="1" latinLnBrk="0" hangingPunct="1">
        <a:defRPr sz="1801" kern="1200">
          <a:solidFill>
            <a:schemeClr val="tx1"/>
          </a:solidFill>
          <a:latin typeface="+mn-lt"/>
          <a:ea typeface="+mn-ea"/>
          <a:cs typeface="+mn-cs"/>
        </a:defRPr>
      </a:lvl4pPr>
      <a:lvl5pPr marL="1828988" algn="l" defTabSz="914494" rtl="0" eaLnBrk="1" latinLnBrk="0" hangingPunct="1">
        <a:defRPr sz="1801" kern="1200">
          <a:solidFill>
            <a:schemeClr val="tx1"/>
          </a:solidFill>
          <a:latin typeface="+mn-lt"/>
          <a:ea typeface="+mn-ea"/>
          <a:cs typeface="+mn-cs"/>
        </a:defRPr>
      </a:lvl5pPr>
      <a:lvl6pPr marL="2286236" algn="l" defTabSz="914494" rtl="0" eaLnBrk="1" latinLnBrk="0" hangingPunct="1">
        <a:defRPr sz="1801" kern="1200">
          <a:solidFill>
            <a:schemeClr val="tx1"/>
          </a:solidFill>
          <a:latin typeface="+mn-lt"/>
          <a:ea typeface="+mn-ea"/>
          <a:cs typeface="+mn-cs"/>
        </a:defRPr>
      </a:lvl6pPr>
      <a:lvl7pPr marL="2743482" algn="l" defTabSz="914494" rtl="0" eaLnBrk="1" latinLnBrk="0" hangingPunct="1">
        <a:defRPr sz="1801" kern="1200">
          <a:solidFill>
            <a:schemeClr val="tx1"/>
          </a:solidFill>
          <a:latin typeface="+mn-lt"/>
          <a:ea typeface="+mn-ea"/>
          <a:cs typeface="+mn-cs"/>
        </a:defRPr>
      </a:lvl7pPr>
      <a:lvl8pPr marL="3200729" algn="l" defTabSz="914494" rtl="0" eaLnBrk="1" latinLnBrk="0" hangingPunct="1">
        <a:defRPr sz="1801" kern="1200">
          <a:solidFill>
            <a:schemeClr val="tx1"/>
          </a:solidFill>
          <a:latin typeface="+mn-lt"/>
          <a:ea typeface="+mn-ea"/>
          <a:cs typeface="+mn-cs"/>
        </a:defRPr>
      </a:lvl8pPr>
      <a:lvl9pPr marL="3657976" algn="l" defTabSz="91449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iapp.org/"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44.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thevab.com/" TargetMode="External"/><Relationship Id="rId1" Type="http://schemas.openxmlformats.org/officeDocument/2006/relationships/slideLayout" Target="../slideLayouts/slideLayout44.xml"/><Relationship Id="rId5" Type="http://schemas.openxmlformats.org/officeDocument/2006/relationships/image" Target="../media/image1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FE36B7-3031-7F4B-AAE5-77DACD8C439A}"/>
              </a:ext>
            </a:extLst>
          </p:cNvPr>
          <p:cNvPicPr>
            <a:picLocks noChangeAspect="1"/>
          </p:cNvPicPr>
          <p:nvPr/>
        </p:nvPicPr>
        <p:blipFill>
          <a:blip r:embed="rId3"/>
          <a:stretch>
            <a:fillRect/>
          </a:stretch>
        </p:blipFill>
        <p:spPr>
          <a:xfrm>
            <a:off x="1427075" y="1"/>
            <a:ext cx="10764926" cy="6267451"/>
          </a:xfrm>
          <a:prstGeom prst="rect">
            <a:avLst/>
          </a:prstGeom>
        </p:spPr>
      </p:pic>
      <p:sp>
        <p:nvSpPr>
          <p:cNvPr id="12" name="TextBox 11">
            <a:extLst>
              <a:ext uri="{FF2B5EF4-FFF2-40B4-BE49-F238E27FC236}">
                <a16:creationId xmlns:a16="http://schemas.microsoft.com/office/drawing/2014/main" id="{D3ED8F18-80E6-D449-A031-541661F2A42F}"/>
              </a:ext>
            </a:extLst>
          </p:cNvPr>
          <p:cNvSpPr txBox="1"/>
          <p:nvPr/>
        </p:nvSpPr>
        <p:spPr>
          <a:xfrm>
            <a:off x="375890" y="3922673"/>
            <a:ext cx="5287491" cy="1477712"/>
          </a:xfrm>
          <a:prstGeom prst="rect">
            <a:avLst/>
          </a:prstGeom>
          <a:noFill/>
        </p:spPr>
        <p:txBody>
          <a:bodyPr wrap="square" rtlCol="0">
            <a:spAutoFit/>
          </a:bodyPr>
          <a:lstStyle/>
          <a:p>
            <a:pPr defTabSz="883859"/>
            <a:r>
              <a:rPr lang="en-US" sz="3001" b="1" dirty="0">
                <a:solidFill>
                  <a:srgbClr val="ED3C8D"/>
                </a:solidFill>
                <a:latin typeface="Helvetica" pitchFamily="2" charset="0"/>
              </a:rPr>
              <a:t>What are some common audience identifiers I can use in my ad campaign?</a:t>
            </a:r>
            <a:endParaRPr lang="en-US" sz="3001" dirty="0">
              <a:solidFill>
                <a:prstClr val="white"/>
              </a:solidFill>
              <a:latin typeface="Helvetica" pitchFamily="2" charset="0"/>
            </a:endParaRPr>
          </a:p>
        </p:txBody>
      </p:sp>
      <p:pic>
        <p:nvPicPr>
          <p:cNvPr id="3" name="Picture 2" descr="A picture containing drawing&#10;&#10;Description automatically generated">
            <a:extLst>
              <a:ext uri="{FF2B5EF4-FFF2-40B4-BE49-F238E27FC236}">
                <a16:creationId xmlns:a16="http://schemas.microsoft.com/office/drawing/2014/main" id="{861DB6AF-7105-1F2D-DF4E-D4A53A1D605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2629" y="5882745"/>
            <a:ext cx="1987158" cy="629267"/>
          </a:xfrm>
          <a:prstGeom prst="rect">
            <a:avLst/>
          </a:prstGeom>
        </p:spPr>
      </p:pic>
      <p:sp>
        <p:nvSpPr>
          <p:cNvPr id="2" name="TextBox 1">
            <a:extLst>
              <a:ext uri="{FF2B5EF4-FFF2-40B4-BE49-F238E27FC236}">
                <a16:creationId xmlns:a16="http://schemas.microsoft.com/office/drawing/2014/main" id="{D3BADE3C-179E-5C94-82BC-12A46004E110}"/>
              </a:ext>
            </a:extLst>
          </p:cNvPr>
          <p:cNvSpPr txBox="1"/>
          <p:nvPr/>
        </p:nvSpPr>
        <p:spPr>
          <a:xfrm>
            <a:off x="375888" y="3127303"/>
            <a:ext cx="6346278" cy="646331"/>
          </a:xfrm>
          <a:prstGeom prst="rect">
            <a:avLst/>
          </a:prstGeom>
          <a:noFill/>
        </p:spPr>
        <p:txBody>
          <a:bodyPr wrap="square" rtlCol="0">
            <a:spAutoFit/>
          </a:bodyPr>
          <a:lstStyle/>
          <a:p>
            <a:pPr defTabSz="586163"/>
            <a:r>
              <a:rPr lang="en-US" sz="3600" b="1" u="sng">
                <a:solidFill>
                  <a:srgbClr val="00BFF2"/>
                </a:solidFill>
                <a:latin typeface="Helvetica" panose="020B0604020202020204" pitchFamily="34" charset="0"/>
                <a:cs typeface="Helvetica" panose="020B0604020202020204" pitchFamily="34" charset="0"/>
              </a:rPr>
              <a:t>Question of the Week:</a:t>
            </a:r>
          </a:p>
        </p:txBody>
      </p:sp>
      <p:sp>
        <p:nvSpPr>
          <p:cNvPr id="4" name="TextBox 3">
            <a:extLst>
              <a:ext uri="{FF2B5EF4-FFF2-40B4-BE49-F238E27FC236}">
                <a16:creationId xmlns:a16="http://schemas.microsoft.com/office/drawing/2014/main" id="{34A32C72-B9D7-B2B1-DECB-F1E01B543EDC}"/>
              </a:ext>
            </a:extLst>
          </p:cNvPr>
          <p:cNvSpPr txBox="1"/>
          <p:nvPr/>
        </p:nvSpPr>
        <p:spPr>
          <a:xfrm>
            <a:off x="160541" y="3823253"/>
            <a:ext cx="430696" cy="600164"/>
          </a:xfrm>
          <a:prstGeom prst="rect">
            <a:avLst/>
          </a:prstGeom>
          <a:noFill/>
        </p:spPr>
        <p:txBody>
          <a:bodyPr wrap="square" rtlCol="0">
            <a:spAutoFit/>
          </a:bodyPr>
          <a:lstStyle/>
          <a:p>
            <a:pPr defTabSz="586163"/>
            <a:r>
              <a:rPr lang="en-US" sz="3300" b="1" dirty="0">
                <a:solidFill>
                  <a:srgbClr val="ED3C8D"/>
                </a:solidFill>
                <a:latin typeface="Helvetica" panose="020B0604020202020204" pitchFamily="34" charset="0"/>
                <a:cs typeface="Helvetica" panose="020B0604020202020204" pitchFamily="34" charset="0"/>
              </a:rPr>
              <a:t>“</a:t>
            </a:r>
            <a:endParaRPr lang="en-US" sz="1132" b="1" dirty="0">
              <a:solidFill>
                <a:srgbClr val="ED3C8D"/>
              </a:solidFill>
              <a:latin typeface="Helvetica" panose="020B0604020202020204" pitchFamily="34" charset="0"/>
              <a:cs typeface="Helvetica" panose="020B0604020202020204" pitchFamily="34" charset="0"/>
            </a:endParaRPr>
          </a:p>
        </p:txBody>
      </p:sp>
      <p:sp>
        <p:nvSpPr>
          <p:cNvPr id="5" name="TextBox 4">
            <a:extLst>
              <a:ext uri="{FF2B5EF4-FFF2-40B4-BE49-F238E27FC236}">
                <a16:creationId xmlns:a16="http://schemas.microsoft.com/office/drawing/2014/main" id="{120D82CB-7488-5E0F-E7C3-A4628B89AC9E}"/>
              </a:ext>
            </a:extLst>
          </p:cNvPr>
          <p:cNvSpPr txBox="1"/>
          <p:nvPr/>
        </p:nvSpPr>
        <p:spPr>
          <a:xfrm>
            <a:off x="4786915" y="4720460"/>
            <a:ext cx="430696" cy="600164"/>
          </a:xfrm>
          <a:prstGeom prst="rect">
            <a:avLst/>
          </a:prstGeom>
          <a:noFill/>
        </p:spPr>
        <p:txBody>
          <a:bodyPr wrap="square" rtlCol="0">
            <a:spAutoFit/>
          </a:bodyPr>
          <a:lstStyle/>
          <a:p>
            <a:pPr defTabSz="586163"/>
            <a:r>
              <a:rPr lang="en-US" sz="3300" b="1" dirty="0">
                <a:solidFill>
                  <a:srgbClr val="ED3C8D"/>
                </a:solidFill>
                <a:latin typeface="Helvetica" panose="020B0604020202020204" pitchFamily="34" charset="0"/>
                <a:cs typeface="Helvetica" panose="020B0604020202020204" pitchFamily="34" charset="0"/>
              </a:rPr>
              <a:t>”</a:t>
            </a:r>
            <a:endParaRPr lang="en-US" sz="1132" b="1" dirty="0">
              <a:solidFill>
                <a:srgbClr val="ED3C8D"/>
              </a:solidFill>
              <a:latin typeface="Helvetica" panose="020B0604020202020204" pitchFamily="34" charset="0"/>
              <a:cs typeface="Helvetica" panose="020B0604020202020204" pitchFamily="34" charset="0"/>
            </a:endParaRPr>
          </a:p>
        </p:txBody>
      </p:sp>
      <p:sp>
        <p:nvSpPr>
          <p:cNvPr id="11" name="TextBox 10">
            <a:extLst>
              <a:ext uri="{FF2B5EF4-FFF2-40B4-BE49-F238E27FC236}">
                <a16:creationId xmlns:a16="http://schemas.microsoft.com/office/drawing/2014/main" id="{68931966-9DEE-4B18-5ED0-F40210CF4757}"/>
              </a:ext>
            </a:extLst>
          </p:cNvPr>
          <p:cNvSpPr txBox="1"/>
          <p:nvPr/>
        </p:nvSpPr>
        <p:spPr>
          <a:xfrm>
            <a:off x="375888" y="1836544"/>
            <a:ext cx="2243487" cy="307777"/>
          </a:xfrm>
          <a:prstGeom prst="rect">
            <a:avLst/>
          </a:prstGeom>
          <a:noFill/>
        </p:spPr>
        <p:txBody>
          <a:bodyPr wrap="square" rtlCol="0">
            <a:spAutoFit/>
          </a:bodyPr>
          <a:lstStyle/>
          <a:p>
            <a:pPr defTabSz="457200">
              <a:defRPr/>
            </a:pPr>
            <a:r>
              <a:rPr lang="en-US" sz="1400" b="1">
                <a:solidFill>
                  <a:srgbClr val="ED3C8D"/>
                </a:solidFill>
                <a:latin typeface="Helvetica" pitchFamily="2" charset="0"/>
              </a:rPr>
              <a:t>June 28, 2024</a:t>
            </a:r>
          </a:p>
        </p:txBody>
      </p:sp>
      <p:cxnSp>
        <p:nvCxnSpPr>
          <p:cNvPr id="13" name="Straight Connector 12">
            <a:extLst>
              <a:ext uri="{FF2B5EF4-FFF2-40B4-BE49-F238E27FC236}">
                <a16:creationId xmlns:a16="http://schemas.microsoft.com/office/drawing/2014/main" id="{7C16CAFB-4ADA-1CF3-2B96-6DD40E267368}"/>
              </a:ext>
            </a:extLst>
          </p:cNvPr>
          <p:cNvCxnSpPr>
            <a:cxnSpLocks/>
          </p:cNvCxnSpPr>
          <p:nvPr/>
        </p:nvCxnSpPr>
        <p:spPr>
          <a:xfrm>
            <a:off x="423702" y="1758305"/>
            <a:ext cx="509749" cy="0"/>
          </a:xfrm>
          <a:prstGeom prst="line">
            <a:avLst/>
          </a:prstGeom>
          <a:ln w="38100">
            <a:solidFill>
              <a:srgbClr val="ED3C8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582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C680660-A602-C783-4907-0375B90CD151}"/>
              </a:ext>
            </a:extLst>
          </p:cNvPr>
          <p:cNvSpPr>
            <a:spLocks noGrp="1" noRot="1" noMove="1" noResize="1" noEditPoints="1" noAdjustHandles="1" noChangeArrowheads="1" noChangeShapeType="1"/>
          </p:cNvSpPr>
          <p:nvPr/>
        </p:nvSpPr>
        <p:spPr>
          <a:xfrm>
            <a:off x="4368800" y="2353293"/>
            <a:ext cx="7823200" cy="450823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9" name="Picture 8" descr="A blue jellyfish in the water&#10;&#10;Description automatically generated with low confidence">
            <a:extLst>
              <a:ext uri="{FF2B5EF4-FFF2-40B4-BE49-F238E27FC236}">
                <a16:creationId xmlns:a16="http://schemas.microsoft.com/office/drawing/2014/main" id="{E1C1CF22-05F9-EAB8-BB07-FB7E5B067190}"/>
              </a:ext>
            </a:extLst>
          </p:cNvPr>
          <p:cNvPicPr>
            <a:picLocks noChangeAspect="1"/>
          </p:cNvPicPr>
          <p:nvPr/>
        </p:nvPicPr>
        <p:blipFill rotWithShape="1">
          <a:blip r:embed="rId3"/>
          <a:srcRect l="29849" r="27911"/>
          <a:stretch/>
        </p:blipFill>
        <p:spPr>
          <a:xfrm>
            <a:off x="-1" y="1"/>
            <a:ext cx="4368801" cy="6858000"/>
          </a:xfrm>
          <a:prstGeom prst="rect">
            <a:avLst/>
          </a:prstGeom>
        </p:spPr>
      </p:pic>
      <p:sp>
        <p:nvSpPr>
          <p:cNvPr id="3" name="Title 2">
            <a:extLst>
              <a:ext uri="{FF2B5EF4-FFF2-40B4-BE49-F238E27FC236}">
                <a16:creationId xmlns:a16="http://schemas.microsoft.com/office/drawing/2014/main" id="{27CC4752-1CCC-10D1-3996-DF0BC9877035}"/>
              </a:ext>
            </a:extLst>
          </p:cNvPr>
          <p:cNvSpPr>
            <a:spLocks noGrp="1"/>
          </p:cNvSpPr>
          <p:nvPr>
            <p:ph type="title"/>
          </p:nvPr>
        </p:nvSpPr>
        <p:spPr>
          <a:xfrm>
            <a:off x="4591816" y="438944"/>
            <a:ext cx="6425954" cy="589915"/>
          </a:xfrm>
        </p:spPr>
        <p:txBody>
          <a:bodyPr>
            <a:noAutofit/>
          </a:bodyPr>
          <a:lstStyle/>
          <a:p>
            <a:r>
              <a:rPr lang="en-US" sz="4000" b="1">
                <a:solidFill>
                  <a:srgbClr val="002060"/>
                </a:solidFill>
                <a:latin typeface="Helvetica" panose="020B0604020202020204" pitchFamily="34" charset="0"/>
                <a:ea typeface="+mn-ea"/>
                <a:cs typeface="Helvetica" panose="020B0604020202020204" pitchFamily="34" charset="0"/>
              </a:rPr>
              <a:t>What is an Identifier?</a:t>
            </a:r>
          </a:p>
        </p:txBody>
      </p:sp>
      <p:pic>
        <p:nvPicPr>
          <p:cNvPr id="6" name="Picture 5">
            <a:extLst>
              <a:ext uri="{FF2B5EF4-FFF2-40B4-BE49-F238E27FC236}">
                <a16:creationId xmlns:a16="http://schemas.microsoft.com/office/drawing/2014/main" id="{548F9A76-4955-C7C9-A7B7-590A70BFDDD6}"/>
              </a:ext>
            </a:extLst>
          </p:cNvPr>
          <p:cNvPicPr>
            <a:picLocks noChangeAspect="1"/>
          </p:cNvPicPr>
          <p:nvPr/>
        </p:nvPicPr>
        <p:blipFill>
          <a:blip r:embed="rId4" cstate="hq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10751653" y="1"/>
            <a:ext cx="1440347" cy="834887"/>
          </a:xfrm>
          <a:prstGeom prst="rect">
            <a:avLst/>
          </a:prstGeom>
          <a:solidFill>
            <a:schemeClr val="bg1"/>
          </a:solidFill>
        </p:spPr>
      </p:pic>
      <p:pic>
        <p:nvPicPr>
          <p:cNvPr id="8" name="Picture 7">
            <a:extLst>
              <a:ext uri="{FF2B5EF4-FFF2-40B4-BE49-F238E27FC236}">
                <a16:creationId xmlns:a16="http://schemas.microsoft.com/office/drawing/2014/main" id="{2DBABF66-6EBD-4BB0-777C-0A7D3100635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10" name="Slide Number Placeholder 5">
            <a:extLst>
              <a:ext uri="{FF2B5EF4-FFF2-40B4-BE49-F238E27FC236}">
                <a16:creationId xmlns:a16="http://schemas.microsoft.com/office/drawing/2014/main" id="{12032469-34D4-67CC-405A-97A441CBB645}"/>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2</a:t>
            </a:fld>
            <a:endParaRPr lang="en-US">
              <a:solidFill>
                <a:prstClr val="white"/>
              </a:solidFill>
            </a:endParaRPr>
          </a:p>
        </p:txBody>
      </p:sp>
      <p:sp>
        <p:nvSpPr>
          <p:cNvPr id="12" name="Rectangle 11">
            <a:extLst>
              <a:ext uri="{FF2B5EF4-FFF2-40B4-BE49-F238E27FC236}">
                <a16:creationId xmlns:a16="http://schemas.microsoft.com/office/drawing/2014/main" id="{408093D4-7891-54E6-A8C3-910604F354AB}"/>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7899201D-193A-E068-CF91-93187F41B13A}"/>
              </a:ext>
            </a:extLst>
          </p:cNvPr>
          <p:cNvSpPr txBox="1"/>
          <p:nvPr/>
        </p:nvSpPr>
        <p:spPr>
          <a:xfrm>
            <a:off x="4591816" y="1294682"/>
            <a:ext cx="7288816" cy="707886"/>
          </a:xfrm>
          <a:prstGeom prst="rect">
            <a:avLst/>
          </a:prstGeom>
          <a:noFill/>
        </p:spPr>
        <p:txBody>
          <a:bodyPr wrap="square" rtlCol="0">
            <a:spAutoFit/>
          </a:bodyPr>
          <a:lstStyle/>
          <a:p>
            <a:r>
              <a:rPr lang="en-US" sz="2000" b="1">
                <a:solidFill>
                  <a:srgbClr val="ED3C8D"/>
                </a:solidFill>
                <a:latin typeface="Helvetica-Light"/>
              </a:rPr>
              <a:t>Identifiers </a:t>
            </a:r>
            <a:r>
              <a:rPr lang="en-US" sz="2000" i="1">
                <a:solidFill>
                  <a:srgbClr val="ED3C8D"/>
                </a:solidFill>
                <a:latin typeface="Helvetica-Light"/>
              </a:rPr>
              <a:t>(also referred to as identity signals) </a:t>
            </a:r>
            <a:r>
              <a:rPr lang="en-US" sz="2000">
                <a:solidFill>
                  <a:srgbClr val="1B1464"/>
                </a:solidFill>
                <a:latin typeface="Helvetica-Light"/>
              </a:rPr>
              <a:t>are what is known about the consumer at the household or person level</a:t>
            </a:r>
          </a:p>
        </p:txBody>
      </p:sp>
      <p:sp>
        <p:nvSpPr>
          <p:cNvPr id="5" name="TextBox 4">
            <a:extLst>
              <a:ext uri="{FF2B5EF4-FFF2-40B4-BE49-F238E27FC236}">
                <a16:creationId xmlns:a16="http://schemas.microsoft.com/office/drawing/2014/main" id="{D848F99F-1FA6-1487-AC61-3D9D9542D583}"/>
              </a:ext>
            </a:extLst>
          </p:cNvPr>
          <p:cNvSpPr txBox="1"/>
          <p:nvPr/>
        </p:nvSpPr>
        <p:spPr>
          <a:xfrm>
            <a:off x="4963760" y="2737133"/>
            <a:ext cx="6633280" cy="923330"/>
          </a:xfrm>
          <a:prstGeom prst="rect">
            <a:avLst/>
          </a:prstGeom>
          <a:solidFill>
            <a:schemeClr val="bg1"/>
          </a:solidFill>
          <a:ln w="19050">
            <a:solidFill>
              <a:srgbClr val="002060"/>
            </a:solidFill>
          </a:ln>
        </p:spPr>
        <p:txBody>
          <a:bodyPr wrap="square" rtlCol="0">
            <a:spAutoFit/>
          </a:bodyPr>
          <a:lstStyle/>
          <a:p>
            <a:pPr algn="ctr"/>
            <a:r>
              <a:rPr lang="en-US" dirty="0">
                <a:solidFill>
                  <a:srgbClr val="1B1464"/>
                </a:solidFill>
                <a:latin typeface="Helvetica-Light"/>
              </a:rPr>
              <a:t>Identifiers enable marketers to achieve a </a:t>
            </a:r>
          </a:p>
          <a:p>
            <a:pPr algn="ctr"/>
            <a:r>
              <a:rPr lang="en-US" dirty="0">
                <a:solidFill>
                  <a:srgbClr val="ED3C8D"/>
                </a:solidFill>
                <a:latin typeface="Helvetica-Light"/>
              </a:rPr>
              <a:t>comprehensive and consistent </a:t>
            </a:r>
          </a:p>
          <a:p>
            <a:pPr algn="ctr"/>
            <a:r>
              <a:rPr lang="en-US" dirty="0">
                <a:solidFill>
                  <a:srgbClr val="1B1464"/>
                </a:solidFill>
                <a:latin typeface="Helvetica-Light"/>
              </a:rPr>
              <a:t>view of audiences throughout the customer journey</a:t>
            </a:r>
          </a:p>
        </p:txBody>
      </p:sp>
      <p:sp>
        <p:nvSpPr>
          <p:cNvPr id="11" name="TextBox 10">
            <a:extLst>
              <a:ext uri="{FF2B5EF4-FFF2-40B4-BE49-F238E27FC236}">
                <a16:creationId xmlns:a16="http://schemas.microsoft.com/office/drawing/2014/main" id="{0A3ACEC3-D2CC-77FC-D821-18BD69E74594}"/>
              </a:ext>
            </a:extLst>
          </p:cNvPr>
          <p:cNvSpPr txBox="1"/>
          <p:nvPr/>
        </p:nvSpPr>
        <p:spPr>
          <a:xfrm>
            <a:off x="4736856" y="4837789"/>
            <a:ext cx="2163204" cy="923330"/>
          </a:xfrm>
          <a:prstGeom prst="rect">
            <a:avLst/>
          </a:prstGeom>
          <a:noFill/>
        </p:spPr>
        <p:txBody>
          <a:bodyPr wrap="square">
            <a:spAutoFit/>
          </a:bodyPr>
          <a:lstStyle/>
          <a:p>
            <a:pPr algn="ctr"/>
            <a:r>
              <a:rPr lang="en-US" b="1" u="sng">
                <a:solidFill>
                  <a:srgbClr val="ED3C8D"/>
                </a:solidFill>
                <a:latin typeface="Helvetica-Light"/>
                <a:ea typeface="Times New Roman" panose="02020603050405020304" pitchFamily="18" charset="0"/>
              </a:rPr>
              <a:t>Exposure</a:t>
            </a:r>
          </a:p>
          <a:p>
            <a:pPr algn="ctr"/>
            <a:r>
              <a:rPr lang="en-US" b="1">
                <a:solidFill>
                  <a:srgbClr val="1B1464"/>
                </a:solidFill>
                <a:latin typeface="Helvetica-Light"/>
                <a:ea typeface="Times New Roman" panose="02020603050405020304" pitchFamily="18" charset="0"/>
              </a:rPr>
              <a:t>Who</a:t>
            </a:r>
            <a:r>
              <a:rPr lang="en-US">
                <a:solidFill>
                  <a:srgbClr val="1B1464"/>
                </a:solidFill>
                <a:latin typeface="Helvetica-Light"/>
                <a:ea typeface="Times New Roman" panose="02020603050405020304" pitchFamily="18" charset="0"/>
              </a:rPr>
              <a:t> was exposed to your ad</a:t>
            </a:r>
            <a:endParaRPr lang="en-US">
              <a:solidFill>
                <a:srgbClr val="1B1464"/>
              </a:solidFill>
              <a:latin typeface="Helvetica-Light"/>
            </a:endParaRPr>
          </a:p>
        </p:txBody>
      </p:sp>
      <p:sp>
        <p:nvSpPr>
          <p:cNvPr id="13" name="TextBox 12">
            <a:extLst>
              <a:ext uri="{FF2B5EF4-FFF2-40B4-BE49-F238E27FC236}">
                <a16:creationId xmlns:a16="http://schemas.microsoft.com/office/drawing/2014/main" id="{3D454BFC-21F5-7468-C104-32113BF611AF}"/>
              </a:ext>
            </a:extLst>
          </p:cNvPr>
          <p:cNvSpPr txBox="1"/>
          <p:nvPr/>
        </p:nvSpPr>
        <p:spPr>
          <a:xfrm>
            <a:off x="7266772" y="4833485"/>
            <a:ext cx="2027256" cy="1477328"/>
          </a:xfrm>
          <a:prstGeom prst="rect">
            <a:avLst/>
          </a:prstGeom>
          <a:noFill/>
        </p:spPr>
        <p:txBody>
          <a:bodyPr wrap="square">
            <a:spAutoFit/>
          </a:bodyPr>
          <a:lstStyle/>
          <a:p>
            <a:pPr algn="ctr"/>
            <a:r>
              <a:rPr lang="en-US" b="1" u="sng">
                <a:solidFill>
                  <a:srgbClr val="ED3C8D"/>
                </a:solidFill>
                <a:latin typeface="Helvetica-Light"/>
                <a:ea typeface="Times New Roman" panose="02020603050405020304" pitchFamily="18" charset="0"/>
              </a:rPr>
              <a:t>Device</a:t>
            </a:r>
          </a:p>
          <a:p>
            <a:pPr algn="ctr"/>
            <a:r>
              <a:rPr lang="en-US" b="1">
                <a:solidFill>
                  <a:srgbClr val="1B1464"/>
                </a:solidFill>
                <a:latin typeface="Helvetica-Light"/>
                <a:ea typeface="Times New Roman" panose="02020603050405020304" pitchFamily="18" charset="0"/>
              </a:rPr>
              <a:t>Where</a:t>
            </a:r>
            <a:r>
              <a:rPr lang="en-US">
                <a:solidFill>
                  <a:srgbClr val="1B1464"/>
                </a:solidFill>
                <a:latin typeface="Helvetica-Light"/>
                <a:ea typeface="Times New Roman" panose="02020603050405020304" pitchFamily="18" charset="0"/>
              </a:rPr>
              <a:t> audiences were exposed to your ad across platforms</a:t>
            </a:r>
            <a:endParaRPr lang="en-US">
              <a:solidFill>
                <a:srgbClr val="1B1464"/>
              </a:solidFill>
              <a:latin typeface="Helvetica-Light"/>
            </a:endParaRPr>
          </a:p>
        </p:txBody>
      </p:sp>
      <p:sp>
        <p:nvSpPr>
          <p:cNvPr id="14" name="TextBox 13">
            <a:extLst>
              <a:ext uri="{FF2B5EF4-FFF2-40B4-BE49-F238E27FC236}">
                <a16:creationId xmlns:a16="http://schemas.microsoft.com/office/drawing/2014/main" id="{7CA9F1B7-5D10-8951-21F6-C2DBF2E902EB}"/>
              </a:ext>
            </a:extLst>
          </p:cNvPr>
          <p:cNvSpPr txBox="1"/>
          <p:nvPr/>
        </p:nvSpPr>
        <p:spPr>
          <a:xfrm>
            <a:off x="9562191" y="4848507"/>
            <a:ext cx="2370007" cy="1200329"/>
          </a:xfrm>
          <a:prstGeom prst="rect">
            <a:avLst/>
          </a:prstGeom>
          <a:noFill/>
        </p:spPr>
        <p:txBody>
          <a:bodyPr wrap="square">
            <a:spAutoFit/>
          </a:bodyPr>
          <a:lstStyle/>
          <a:p>
            <a:pPr algn="ctr"/>
            <a:r>
              <a:rPr lang="en-US" b="1" u="sng">
                <a:solidFill>
                  <a:srgbClr val="ED3C8D"/>
                </a:solidFill>
                <a:latin typeface="Helvetica-Light"/>
                <a:ea typeface="Times New Roman" panose="02020603050405020304" pitchFamily="18" charset="0"/>
              </a:rPr>
              <a:t>Outcomes</a:t>
            </a:r>
          </a:p>
          <a:p>
            <a:pPr algn="ctr"/>
            <a:r>
              <a:rPr lang="en-US" b="1">
                <a:solidFill>
                  <a:srgbClr val="1B1464"/>
                </a:solidFill>
                <a:latin typeface="Helvetica-Light"/>
                <a:ea typeface="Times New Roman" panose="02020603050405020304" pitchFamily="18" charset="0"/>
              </a:rPr>
              <a:t>What </a:t>
            </a:r>
            <a:r>
              <a:rPr lang="en-US">
                <a:solidFill>
                  <a:srgbClr val="1B1464"/>
                </a:solidFill>
                <a:latin typeface="Helvetica-Light"/>
                <a:ea typeface="Times New Roman" panose="02020603050405020304" pitchFamily="18" charset="0"/>
              </a:rPr>
              <a:t>audiences did after being exposed to your ad</a:t>
            </a:r>
            <a:endParaRPr lang="en-US">
              <a:solidFill>
                <a:srgbClr val="1B1464"/>
              </a:solidFill>
              <a:latin typeface="Helvetica-Light"/>
            </a:endParaRPr>
          </a:p>
        </p:txBody>
      </p:sp>
      <p:pic>
        <p:nvPicPr>
          <p:cNvPr id="15" name="Graphic 14" descr="Shopping cart outline">
            <a:extLst>
              <a:ext uri="{FF2B5EF4-FFF2-40B4-BE49-F238E27FC236}">
                <a16:creationId xmlns:a16="http://schemas.microsoft.com/office/drawing/2014/main" id="{63465A56-AE80-54CD-5FEC-413C1073EE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89995" y="3902156"/>
            <a:ext cx="914400" cy="914400"/>
          </a:xfrm>
          <a:prstGeom prst="rect">
            <a:avLst/>
          </a:prstGeom>
        </p:spPr>
      </p:pic>
      <p:pic>
        <p:nvPicPr>
          <p:cNvPr id="16" name="Graphic 15" descr="User outline">
            <a:extLst>
              <a:ext uri="{FF2B5EF4-FFF2-40B4-BE49-F238E27FC236}">
                <a16:creationId xmlns:a16="http://schemas.microsoft.com/office/drawing/2014/main" id="{EECD15CB-7B8E-C757-8FC9-881F3767D2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1258" y="3919085"/>
            <a:ext cx="914400" cy="914400"/>
          </a:xfrm>
          <a:prstGeom prst="rect">
            <a:avLst/>
          </a:prstGeom>
        </p:spPr>
      </p:pic>
      <p:pic>
        <p:nvPicPr>
          <p:cNvPr id="17" name="Picture 16" descr="Icon&#10;&#10;Description automatically generated">
            <a:extLst>
              <a:ext uri="{FF2B5EF4-FFF2-40B4-BE49-F238E27FC236}">
                <a16:creationId xmlns:a16="http://schemas.microsoft.com/office/drawing/2014/main" id="{2CC1EF8B-B400-DD53-F5EA-EE3311F557A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907832" y="4027899"/>
            <a:ext cx="745136" cy="745136"/>
          </a:xfrm>
          <a:prstGeom prst="rect">
            <a:avLst/>
          </a:prstGeom>
          <a:ln>
            <a:noFill/>
          </a:ln>
        </p:spPr>
      </p:pic>
    </p:spTree>
    <p:extLst>
      <p:ext uri="{BB962C8B-B14F-4D97-AF65-F5344CB8AC3E}">
        <p14:creationId xmlns:p14="http://schemas.microsoft.com/office/powerpoint/2010/main" val="856401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CEE98B7-BF65-0D98-291F-C7041E7766F3}"/>
              </a:ext>
            </a:extLst>
          </p:cNvPr>
          <p:cNvSpPr/>
          <p:nvPr/>
        </p:nvSpPr>
        <p:spPr>
          <a:xfrm>
            <a:off x="0" y="1459716"/>
            <a:ext cx="12192000" cy="540181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2" name="Rectangle: Rounded Corners 2">
            <a:extLst>
              <a:ext uri="{FF2B5EF4-FFF2-40B4-BE49-F238E27FC236}">
                <a16:creationId xmlns:a16="http://schemas.microsoft.com/office/drawing/2014/main" id="{5C367015-9808-8BD8-109D-B15821A7986B}"/>
              </a:ext>
            </a:extLst>
          </p:cNvPr>
          <p:cNvSpPr/>
          <p:nvPr/>
        </p:nvSpPr>
        <p:spPr>
          <a:xfrm>
            <a:off x="636815" y="2355763"/>
            <a:ext cx="10899711" cy="3721858"/>
          </a:xfrm>
          <a:prstGeom prst="roundRect">
            <a:avLst>
              <a:gd name="adj" fmla="val 14169"/>
            </a:avLst>
          </a:prstGeom>
          <a:solidFill>
            <a:schemeClr val="bg1"/>
          </a:solid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163"/>
            <a:endParaRPr lang="en-US" sz="2300">
              <a:solidFill>
                <a:prstClr val="white"/>
              </a:solidFill>
              <a:latin typeface="Calibri" panose="020F0502020204030204"/>
            </a:endParaRPr>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3</a:t>
            </a:fld>
            <a:endParaRPr lang="en-US">
              <a:solidFill>
                <a:prstClr val="white"/>
              </a:solidFill>
            </a:endParaRPr>
          </a:p>
        </p:txBody>
      </p:sp>
      <p:sp>
        <p:nvSpPr>
          <p:cNvPr id="51" name="Rectangle 50">
            <a:extLst>
              <a:ext uri="{FF2B5EF4-FFF2-40B4-BE49-F238E27FC236}">
                <a16:creationId xmlns:a16="http://schemas.microsoft.com/office/drawing/2014/main" id="{5CFFF162-8109-4382-F6CF-B0E2395298C0}"/>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4" name="TextBox 3">
            <a:extLst>
              <a:ext uri="{FF2B5EF4-FFF2-40B4-BE49-F238E27FC236}">
                <a16:creationId xmlns:a16="http://schemas.microsoft.com/office/drawing/2014/main" id="{2A970755-4B2C-96B3-13B9-A47871E2F9A5}"/>
              </a:ext>
            </a:extLst>
          </p:cNvPr>
          <p:cNvSpPr txBox="1"/>
          <p:nvPr/>
        </p:nvSpPr>
        <p:spPr>
          <a:xfrm>
            <a:off x="7883888" y="3182865"/>
            <a:ext cx="3652635" cy="2354491"/>
          </a:xfrm>
          <a:prstGeom prst="rect">
            <a:avLst/>
          </a:prstGeom>
          <a:noFill/>
        </p:spPr>
        <p:txBody>
          <a:bodyPr wrap="square">
            <a:spAutoFit/>
          </a:bodyPr>
          <a:lstStyle/>
          <a:p>
            <a:pPr marL="685800" lvl="1" indent="-228600" fontAlgn="base">
              <a:buBlip>
                <a:blip r:embed="rId4"/>
              </a:buBlip>
            </a:pPr>
            <a:r>
              <a:rPr lang="en-US">
                <a:solidFill>
                  <a:srgbClr val="002060"/>
                </a:solidFill>
                <a:latin typeface="Helvetica-Light"/>
              </a:rPr>
              <a:t>IP address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Device ID</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1</a:t>
            </a:r>
            <a:r>
              <a:rPr lang="en-US" baseline="30000">
                <a:solidFill>
                  <a:srgbClr val="002060"/>
                </a:solidFill>
                <a:latin typeface="Helvetica-Light"/>
              </a:rPr>
              <a:t>st</a:t>
            </a:r>
            <a:r>
              <a:rPr lang="en-US">
                <a:solidFill>
                  <a:srgbClr val="002060"/>
                </a:solidFill>
                <a:latin typeface="Helvetica-Light"/>
              </a:rPr>
              <a:t> Party Cookies</a:t>
            </a:r>
          </a:p>
          <a:p>
            <a:pPr marL="685800" lvl="1" indent="-228600" fontAlgn="base">
              <a:buBlip>
                <a:blip r:embed="rId4"/>
              </a:buBlip>
            </a:pP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Mobile IDs (MAIDs)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Customer / Loyalty IDs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Social Identities /  Handles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App login</a:t>
            </a:r>
          </a:p>
        </p:txBody>
      </p:sp>
      <p:sp>
        <p:nvSpPr>
          <p:cNvPr id="5" name="TextBox 4">
            <a:extLst>
              <a:ext uri="{FF2B5EF4-FFF2-40B4-BE49-F238E27FC236}">
                <a16:creationId xmlns:a16="http://schemas.microsoft.com/office/drawing/2014/main" id="{071C1C73-D52F-CFFA-DCB9-BE10FCA800D4}"/>
              </a:ext>
            </a:extLst>
          </p:cNvPr>
          <p:cNvSpPr txBox="1"/>
          <p:nvPr/>
        </p:nvSpPr>
        <p:spPr>
          <a:xfrm>
            <a:off x="2324506" y="3025958"/>
            <a:ext cx="3533068" cy="3016210"/>
          </a:xfrm>
          <a:prstGeom prst="rect">
            <a:avLst/>
          </a:prstGeom>
          <a:noFill/>
        </p:spPr>
        <p:txBody>
          <a:bodyPr wrap="square">
            <a:spAutoFit/>
          </a:bodyPr>
          <a:lstStyle/>
          <a:p>
            <a:pPr marL="685800" lvl="1" indent="-228600" fontAlgn="base">
              <a:buBlip>
                <a:blip r:embed="rId4"/>
              </a:buBlip>
            </a:pPr>
            <a:r>
              <a:rPr lang="en-US">
                <a:solidFill>
                  <a:srgbClr val="002060"/>
                </a:solidFill>
                <a:latin typeface="Helvetica-Light"/>
              </a:rPr>
              <a:t>Name</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Postal Address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Email Address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Phone Number</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Date of Birth</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SSN</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Demographics</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Voter Registration</a:t>
            </a:r>
            <a:br>
              <a:rPr lang="en-US">
                <a:solidFill>
                  <a:srgbClr val="002060"/>
                </a:solidFill>
                <a:latin typeface="Helvetica-Light"/>
              </a:rPr>
            </a:br>
            <a:endParaRPr lang="en-US" sz="350">
              <a:solidFill>
                <a:srgbClr val="002060"/>
              </a:solidFill>
              <a:latin typeface="Helvetica-Light"/>
            </a:endParaRPr>
          </a:p>
          <a:p>
            <a:pPr marL="685800" lvl="1" indent="-228600" fontAlgn="base">
              <a:buBlip>
                <a:blip r:embed="rId4"/>
              </a:buBlip>
            </a:pPr>
            <a:r>
              <a:rPr lang="en-US">
                <a:solidFill>
                  <a:srgbClr val="002060"/>
                </a:solidFill>
                <a:latin typeface="Helvetica-Light"/>
              </a:rPr>
              <a:t>Motor Vehicle Records</a:t>
            </a:r>
          </a:p>
        </p:txBody>
      </p:sp>
      <p:sp>
        <p:nvSpPr>
          <p:cNvPr id="6" name="TextBox 5">
            <a:extLst>
              <a:ext uri="{FF2B5EF4-FFF2-40B4-BE49-F238E27FC236}">
                <a16:creationId xmlns:a16="http://schemas.microsoft.com/office/drawing/2014/main" id="{4886CC7A-7EF2-9020-E8E7-8382C479B7B7}"/>
              </a:ext>
            </a:extLst>
          </p:cNvPr>
          <p:cNvSpPr txBox="1"/>
          <p:nvPr/>
        </p:nvSpPr>
        <p:spPr>
          <a:xfrm>
            <a:off x="0" y="1704882"/>
            <a:ext cx="12170481" cy="400110"/>
          </a:xfrm>
          <a:prstGeom prst="rect">
            <a:avLst/>
          </a:prstGeom>
          <a:noFill/>
        </p:spPr>
        <p:txBody>
          <a:bodyPr wrap="square" rtlCol="0">
            <a:spAutoFit/>
          </a:bodyPr>
          <a:lstStyle/>
          <a:p>
            <a:pPr algn="ctr"/>
            <a:r>
              <a:rPr lang="en-US" sz="2000" b="1">
                <a:solidFill>
                  <a:srgbClr val="ED3C8D"/>
                </a:solidFill>
                <a:latin typeface="Helvetica-Light"/>
              </a:rPr>
              <a:t>Marketers can use both </a:t>
            </a:r>
            <a:r>
              <a:rPr lang="en-US" sz="2000" b="1" u="sng">
                <a:solidFill>
                  <a:srgbClr val="ED3C8D"/>
                </a:solidFill>
                <a:latin typeface="Helvetica-Light"/>
              </a:rPr>
              <a:t>personal</a:t>
            </a:r>
            <a:r>
              <a:rPr lang="en-US" sz="2000" b="1">
                <a:solidFill>
                  <a:srgbClr val="ED3C8D"/>
                </a:solidFill>
                <a:latin typeface="Helvetica-Light"/>
              </a:rPr>
              <a:t> and </a:t>
            </a:r>
            <a:r>
              <a:rPr lang="en-US" sz="2000" b="1" u="sng">
                <a:solidFill>
                  <a:srgbClr val="ED3C8D"/>
                </a:solidFill>
                <a:latin typeface="Helvetica-Light"/>
              </a:rPr>
              <a:t>digital</a:t>
            </a:r>
            <a:r>
              <a:rPr lang="en-US" sz="2000" b="1">
                <a:solidFill>
                  <a:srgbClr val="ED3C8D"/>
                </a:solidFill>
                <a:latin typeface="Helvetica-Light"/>
              </a:rPr>
              <a:t> information to identify their customers</a:t>
            </a:r>
          </a:p>
        </p:txBody>
      </p:sp>
      <p:pic>
        <p:nvPicPr>
          <p:cNvPr id="25" name="Picture 24" descr="A blue paper with people icons&#10;&#10;Description automatically generated">
            <a:extLst>
              <a:ext uri="{FF2B5EF4-FFF2-40B4-BE49-F238E27FC236}">
                <a16:creationId xmlns:a16="http://schemas.microsoft.com/office/drawing/2014/main" id="{40DB4F64-A560-872D-64F8-D65F327364EF}"/>
              </a:ext>
            </a:extLst>
          </p:cNvPr>
          <p:cNvPicPr>
            <a:picLocks noChangeAspect="1"/>
          </p:cNvPicPr>
          <p:nvPr/>
        </p:nvPicPr>
        <p:blipFill>
          <a:blip r:embed="rId5"/>
          <a:stretch>
            <a:fillRect/>
          </a:stretch>
        </p:blipFill>
        <p:spPr>
          <a:xfrm>
            <a:off x="803316" y="3446850"/>
            <a:ext cx="1523357" cy="1523357"/>
          </a:xfrm>
          <a:prstGeom prst="rect">
            <a:avLst/>
          </a:prstGeom>
        </p:spPr>
      </p:pic>
      <p:cxnSp>
        <p:nvCxnSpPr>
          <p:cNvPr id="12" name="Straight Connector 11">
            <a:extLst>
              <a:ext uri="{FF2B5EF4-FFF2-40B4-BE49-F238E27FC236}">
                <a16:creationId xmlns:a16="http://schemas.microsoft.com/office/drawing/2014/main" id="{B37FCE70-9FC8-FC93-BD42-2335CEE5AD9D}"/>
              </a:ext>
            </a:extLst>
          </p:cNvPr>
          <p:cNvCxnSpPr>
            <a:cxnSpLocks/>
          </p:cNvCxnSpPr>
          <p:nvPr/>
        </p:nvCxnSpPr>
        <p:spPr>
          <a:xfrm>
            <a:off x="5991420" y="2461698"/>
            <a:ext cx="0" cy="3526972"/>
          </a:xfrm>
          <a:prstGeom prst="line">
            <a:avLst/>
          </a:prstGeom>
          <a:ln w="38100">
            <a:solidFill>
              <a:srgbClr val="1B1464"/>
            </a:solidFill>
            <a:prstDash val="lgDash"/>
          </a:ln>
        </p:spPr>
        <p:style>
          <a:lnRef idx="1">
            <a:schemeClr val="accent1"/>
          </a:lnRef>
          <a:fillRef idx="0">
            <a:schemeClr val="accent1"/>
          </a:fillRef>
          <a:effectRef idx="0">
            <a:schemeClr val="accent1"/>
          </a:effectRef>
          <a:fontRef idx="minor">
            <a:schemeClr val="tx1"/>
          </a:fontRef>
        </p:style>
      </p:cxnSp>
      <p:pic>
        <p:nvPicPr>
          <p:cNvPr id="20" name="Picture 19" descr="A graphic of a magnifying glass and a phone&#10;&#10;Description automatically generated">
            <a:extLst>
              <a:ext uri="{FF2B5EF4-FFF2-40B4-BE49-F238E27FC236}">
                <a16:creationId xmlns:a16="http://schemas.microsoft.com/office/drawing/2014/main" id="{2FE35A83-47C8-22F5-45FD-D5741B02EE4C}"/>
              </a:ext>
            </a:extLst>
          </p:cNvPr>
          <p:cNvPicPr>
            <a:picLocks noChangeAspect="1"/>
          </p:cNvPicPr>
          <p:nvPr/>
        </p:nvPicPr>
        <p:blipFill>
          <a:blip r:embed="rId6"/>
          <a:stretch>
            <a:fillRect/>
          </a:stretch>
        </p:blipFill>
        <p:spPr>
          <a:xfrm>
            <a:off x="6289979" y="3446850"/>
            <a:ext cx="1523357" cy="1523357"/>
          </a:xfrm>
          <a:prstGeom prst="rect">
            <a:avLst/>
          </a:prstGeom>
        </p:spPr>
      </p:pic>
      <p:sp>
        <p:nvSpPr>
          <p:cNvPr id="27" name="TextBox 26">
            <a:extLst>
              <a:ext uri="{FF2B5EF4-FFF2-40B4-BE49-F238E27FC236}">
                <a16:creationId xmlns:a16="http://schemas.microsoft.com/office/drawing/2014/main" id="{2C0C7B45-9984-AE58-AF6B-2DE796A0B0E2}"/>
              </a:ext>
            </a:extLst>
          </p:cNvPr>
          <p:cNvSpPr txBox="1"/>
          <p:nvPr/>
        </p:nvSpPr>
        <p:spPr>
          <a:xfrm>
            <a:off x="513239" y="6335836"/>
            <a:ext cx="7306786" cy="230832"/>
          </a:xfrm>
          <a:prstGeom prst="rect">
            <a:avLst/>
          </a:prstGeom>
          <a:noFill/>
        </p:spPr>
        <p:txBody>
          <a:bodyPr wrap="square" rtlCol="0">
            <a:spAutoFit/>
          </a:bodyPr>
          <a:lstStyle/>
          <a:p>
            <a:pPr defTabSz="586163"/>
            <a:r>
              <a:rPr lang="en-US" sz="900" i="1">
                <a:solidFill>
                  <a:srgbClr val="1B1464"/>
                </a:solidFill>
                <a:latin typeface="Helvetica" panose="020B0604020202020204" pitchFamily="34" charset="0"/>
                <a:cs typeface="Helvetica" panose="020B0604020202020204" pitchFamily="34" charset="0"/>
              </a:rPr>
              <a:t>Note: Identifiers shown are just a sampling</a:t>
            </a:r>
          </a:p>
        </p:txBody>
      </p:sp>
      <p:sp>
        <p:nvSpPr>
          <p:cNvPr id="7" name="TextBox 6">
            <a:extLst>
              <a:ext uri="{FF2B5EF4-FFF2-40B4-BE49-F238E27FC236}">
                <a16:creationId xmlns:a16="http://schemas.microsoft.com/office/drawing/2014/main" id="{17829EED-A678-CA3D-1DC6-22EB168203CF}"/>
              </a:ext>
            </a:extLst>
          </p:cNvPr>
          <p:cNvSpPr txBox="1"/>
          <p:nvPr/>
        </p:nvSpPr>
        <p:spPr>
          <a:xfrm>
            <a:off x="655476" y="2479157"/>
            <a:ext cx="5335944" cy="507831"/>
          </a:xfrm>
          <a:prstGeom prst="rect">
            <a:avLst/>
          </a:prstGeom>
          <a:noFill/>
        </p:spPr>
        <p:txBody>
          <a:bodyPr wrap="square">
            <a:spAutoFit/>
          </a:bodyPr>
          <a:lstStyle/>
          <a:p>
            <a:pPr algn="ctr" defTabSz="586163"/>
            <a:r>
              <a:rPr lang="en-US" sz="2700" b="1" u="sng">
                <a:solidFill>
                  <a:srgbClr val="ED3C8D"/>
                </a:solidFill>
                <a:latin typeface="Helvetica" panose="020B0604020202020204" pitchFamily="34" charset="0"/>
                <a:cs typeface="Helvetica" panose="020B0604020202020204" pitchFamily="34" charset="0"/>
              </a:rPr>
              <a:t>Personal Identifiers</a:t>
            </a:r>
            <a:endParaRPr lang="en-US" sz="2700">
              <a:solidFill>
                <a:prstClr val="black"/>
              </a:solidFill>
              <a:latin typeface="Calibri" panose="020F0502020204030204"/>
            </a:endParaRPr>
          </a:p>
        </p:txBody>
      </p:sp>
      <p:sp>
        <p:nvSpPr>
          <p:cNvPr id="9" name="TextBox 8">
            <a:extLst>
              <a:ext uri="{FF2B5EF4-FFF2-40B4-BE49-F238E27FC236}">
                <a16:creationId xmlns:a16="http://schemas.microsoft.com/office/drawing/2014/main" id="{8DA02502-5B84-31CF-4ADB-7CC9C65355C4}"/>
              </a:ext>
            </a:extLst>
          </p:cNvPr>
          <p:cNvSpPr txBox="1"/>
          <p:nvPr/>
        </p:nvSpPr>
        <p:spPr>
          <a:xfrm>
            <a:off x="6010081" y="2549082"/>
            <a:ext cx="5526444" cy="507831"/>
          </a:xfrm>
          <a:prstGeom prst="rect">
            <a:avLst/>
          </a:prstGeom>
          <a:noFill/>
        </p:spPr>
        <p:txBody>
          <a:bodyPr wrap="square">
            <a:spAutoFit/>
          </a:bodyPr>
          <a:lstStyle/>
          <a:p>
            <a:pPr algn="ctr" defTabSz="586163"/>
            <a:r>
              <a:rPr lang="en-US" sz="2700" b="1" u="sng">
                <a:solidFill>
                  <a:srgbClr val="ED3C8D"/>
                </a:solidFill>
                <a:latin typeface="Helvetica" pitchFamily="2" charset="0"/>
              </a:rPr>
              <a:t>Digital Identifiers</a:t>
            </a:r>
            <a:endParaRPr lang="en-US" sz="2700" b="1">
              <a:solidFill>
                <a:prstClr val="black"/>
              </a:solidFill>
              <a:latin typeface="Helvetica" pitchFamily="2" charset="0"/>
            </a:endParaRPr>
          </a:p>
        </p:txBody>
      </p:sp>
      <p:sp>
        <p:nvSpPr>
          <p:cNvPr id="3" name="Rectangle 2">
            <a:extLst>
              <a:ext uri="{FF2B5EF4-FFF2-40B4-BE49-F238E27FC236}">
                <a16:creationId xmlns:a16="http://schemas.microsoft.com/office/drawing/2014/main" id="{0B20A35F-0BC7-67D6-EC66-451131821214}"/>
              </a:ext>
            </a:extLst>
          </p:cNvPr>
          <p:cNvSpPr/>
          <p:nvPr/>
        </p:nvSpPr>
        <p:spPr>
          <a:xfrm>
            <a:off x="156142" y="397831"/>
            <a:ext cx="10670743" cy="892552"/>
          </a:xfrm>
          <a:prstGeom prst="rect">
            <a:avLst/>
          </a:prstGeom>
        </p:spPr>
        <p:txBody>
          <a:bodyPr wrap="square">
            <a:spAutoFit/>
          </a:bodyPr>
          <a:lstStyle/>
          <a:p>
            <a:pPr>
              <a:defRPr/>
            </a:pPr>
            <a:r>
              <a:rPr lang="en-US" sz="2600" b="1">
                <a:solidFill>
                  <a:srgbClr val="1B1464"/>
                </a:solidFill>
                <a:latin typeface="Helvetica" panose="020B0604020202020204" pitchFamily="34" charset="0"/>
                <a:cs typeface="Helvetica" panose="020B0604020202020204" pitchFamily="34" charset="0"/>
              </a:rPr>
              <a:t>What are the common types of identifiers that marketers can use to target and measure their customers?</a:t>
            </a:r>
          </a:p>
        </p:txBody>
      </p:sp>
    </p:spTree>
    <p:extLst>
      <p:ext uri="{BB962C8B-B14F-4D97-AF65-F5344CB8AC3E}">
        <p14:creationId xmlns:p14="http://schemas.microsoft.com/office/powerpoint/2010/main" val="101008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E1C22DC-DE1A-DDA6-E814-01809A43584C}"/>
              </a:ext>
            </a:extLst>
          </p:cNvPr>
          <p:cNvSpPr/>
          <p:nvPr/>
        </p:nvSpPr>
        <p:spPr>
          <a:xfrm>
            <a:off x="0" y="1459716"/>
            <a:ext cx="12192000" cy="540181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3" name="Rectangle: Rounded Corners 12">
            <a:extLst>
              <a:ext uri="{FF2B5EF4-FFF2-40B4-BE49-F238E27FC236}">
                <a16:creationId xmlns:a16="http://schemas.microsoft.com/office/drawing/2014/main" id="{C18577BC-4358-76A6-AB1A-F09620718089}"/>
              </a:ext>
            </a:extLst>
          </p:cNvPr>
          <p:cNvSpPr/>
          <p:nvPr/>
        </p:nvSpPr>
        <p:spPr>
          <a:xfrm>
            <a:off x="317831" y="3228615"/>
            <a:ext cx="3661400" cy="2973506"/>
          </a:xfrm>
          <a:prstGeom prst="roundRect">
            <a:avLst>
              <a:gd name="adj" fmla="val 4804"/>
            </a:avLst>
          </a:prstGeom>
          <a:solidFill>
            <a:srgbClr val="ED3C8D"/>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Helvetica-Light"/>
            </a:endParaRPr>
          </a:p>
        </p:txBody>
      </p:sp>
      <p:sp>
        <p:nvSpPr>
          <p:cNvPr id="20" name="Rectangle: Rounded Corners 19">
            <a:extLst>
              <a:ext uri="{FF2B5EF4-FFF2-40B4-BE49-F238E27FC236}">
                <a16:creationId xmlns:a16="http://schemas.microsoft.com/office/drawing/2014/main" id="{008E5DF9-C896-B9DA-C77F-871D36AF26CC}"/>
              </a:ext>
            </a:extLst>
          </p:cNvPr>
          <p:cNvSpPr/>
          <p:nvPr/>
        </p:nvSpPr>
        <p:spPr>
          <a:xfrm>
            <a:off x="4288495" y="3228615"/>
            <a:ext cx="3661400" cy="2973506"/>
          </a:xfrm>
          <a:prstGeom prst="roundRect">
            <a:avLst>
              <a:gd name="adj" fmla="val 4804"/>
            </a:avLst>
          </a:prstGeom>
          <a:solidFill>
            <a:srgbClr val="4EBEA4"/>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Helvetica-Light"/>
            </a:endParaRPr>
          </a:p>
        </p:txBody>
      </p:sp>
      <p:sp>
        <p:nvSpPr>
          <p:cNvPr id="23" name="Rectangle: Rounded Corners 22">
            <a:extLst>
              <a:ext uri="{FF2B5EF4-FFF2-40B4-BE49-F238E27FC236}">
                <a16:creationId xmlns:a16="http://schemas.microsoft.com/office/drawing/2014/main" id="{BB0CDFB9-0FB9-4FF4-7998-96DD7B53D5FC}"/>
              </a:ext>
            </a:extLst>
          </p:cNvPr>
          <p:cNvSpPr/>
          <p:nvPr/>
        </p:nvSpPr>
        <p:spPr>
          <a:xfrm>
            <a:off x="8252851" y="3228615"/>
            <a:ext cx="3661400" cy="2973506"/>
          </a:xfrm>
          <a:prstGeom prst="roundRect">
            <a:avLst>
              <a:gd name="adj" fmla="val 4804"/>
            </a:avLst>
          </a:prstGeom>
          <a:solidFill>
            <a:srgbClr val="FFE600"/>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Helvetica-Light"/>
            </a:endParaRPr>
          </a:p>
        </p:txBody>
      </p:sp>
      <p:sp>
        <p:nvSpPr>
          <p:cNvPr id="16" name="TextBox 15">
            <a:extLst>
              <a:ext uri="{FF2B5EF4-FFF2-40B4-BE49-F238E27FC236}">
                <a16:creationId xmlns:a16="http://schemas.microsoft.com/office/drawing/2014/main" id="{F3B08D31-8CD1-811E-0850-AF65E55C9EAD}"/>
              </a:ext>
            </a:extLst>
          </p:cNvPr>
          <p:cNvSpPr txBox="1"/>
          <p:nvPr/>
        </p:nvSpPr>
        <p:spPr>
          <a:xfrm>
            <a:off x="472838" y="6330303"/>
            <a:ext cx="11697643" cy="338554"/>
          </a:xfrm>
          <a:prstGeom prst="rect">
            <a:avLst/>
          </a:prstGeom>
          <a:noFill/>
        </p:spPr>
        <p:txBody>
          <a:bodyPr wrap="square" rtlCol="0">
            <a:spAutoFit/>
          </a:bodyPr>
          <a:lstStyle/>
          <a:p>
            <a:pPr>
              <a:defRPr/>
            </a:pPr>
            <a:r>
              <a:rPr lang="en-US" sz="800">
                <a:solidFill>
                  <a:srgbClr val="1B1464"/>
                </a:solidFill>
                <a:latin typeface="Helvetica" panose="020B0604020202020204" pitchFamily="34" charset="0"/>
                <a:cs typeface="Helvetica" panose="020B0604020202020204" pitchFamily="34" charset="0"/>
              </a:rPr>
              <a:t>Source: Business News Daily How Businesses Are Collecting Data (And What They’re Doing With It), October 2023. The above represents a sampling of consumer data points within each category.</a:t>
            </a:r>
          </a:p>
          <a:p>
            <a:pPr>
              <a:defRPr/>
            </a:pPr>
            <a:r>
              <a:rPr lang="en-US" sz="800">
                <a:solidFill>
                  <a:srgbClr val="FF0000"/>
                </a:solidFill>
                <a:latin typeface="Helvetica" panose="020B0604020202020204" pitchFamily="34" charset="0"/>
                <a:cs typeface="Helvetica" panose="020B0604020202020204" pitchFamily="34" charset="0"/>
              </a:rPr>
              <a:t>, </a:t>
            </a:r>
          </a:p>
        </p:txBody>
      </p:sp>
      <p:sp>
        <p:nvSpPr>
          <p:cNvPr id="14" name="TextBox 13">
            <a:extLst>
              <a:ext uri="{FF2B5EF4-FFF2-40B4-BE49-F238E27FC236}">
                <a16:creationId xmlns:a16="http://schemas.microsoft.com/office/drawing/2014/main" id="{242FCD40-B482-766E-CA00-89D7E65F01DD}"/>
              </a:ext>
            </a:extLst>
          </p:cNvPr>
          <p:cNvSpPr txBox="1"/>
          <p:nvPr/>
        </p:nvSpPr>
        <p:spPr>
          <a:xfrm>
            <a:off x="317960" y="3300538"/>
            <a:ext cx="3642976" cy="461665"/>
          </a:xfrm>
          <a:prstGeom prst="rect">
            <a:avLst/>
          </a:prstGeom>
          <a:noFill/>
        </p:spPr>
        <p:txBody>
          <a:bodyPr wrap="square" rtlCol="0">
            <a:spAutoFit/>
          </a:bodyPr>
          <a:lstStyle/>
          <a:p>
            <a:pPr algn="ctr"/>
            <a:r>
              <a:rPr lang="en-US" sz="2400" b="1" u="sng">
                <a:solidFill>
                  <a:srgbClr val="FFFFFF"/>
                </a:solidFill>
                <a:latin typeface="Helvetica" panose="020B0604020202020204" pitchFamily="34" charset="0"/>
                <a:cs typeface="Helvetica" panose="020B0604020202020204" pitchFamily="34" charset="0"/>
              </a:rPr>
              <a:t>Engagement Data</a:t>
            </a:r>
          </a:p>
        </p:txBody>
      </p:sp>
      <p:sp>
        <p:nvSpPr>
          <p:cNvPr id="15" name="TextBox 14">
            <a:extLst>
              <a:ext uri="{FF2B5EF4-FFF2-40B4-BE49-F238E27FC236}">
                <a16:creationId xmlns:a16="http://schemas.microsoft.com/office/drawing/2014/main" id="{C1E84C94-8AE4-CBF7-CD98-5A0DB6BDAC36}"/>
              </a:ext>
            </a:extLst>
          </p:cNvPr>
          <p:cNvSpPr txBox="1"/>
          <p:nvPr/>
        </p:nvSpPr>
        <p:spPr>
          <a:xfrm>
            <a:off x="4324402" y="3300538"/>
            <a:ext cx="3592332" cy="461665"/>
          </a:xfrm>
          <a:prstGeom prst="rect">
            <a:avLst/>
          </a:prstGeom>
          <a:noFill/>
        </p:spPr>
        <p:txBody>
          <a:bodyPr wrap="square" rtlCol="0">
            <a:spAutoFit/>
          </a:bodyPr>
          <a:lstStyle/>
          <a:p>
            <a:pPr algn="ctr"/>
            <a:r>
              <a:rPr lang="en-US" sz="2400" b="1" u="sng">
                <a:solidFill>
                  <a:srgbClr val="FFFFFF"/>
                </a:solidFill>
                <a:latin typeface="Helvetica" panose="020B0604020202020204" pitchFamily="34" charset="0"/>
                <a:cs typeface="Helvetica" panose="020B0604020202020204" pitchFamily="34" charset="0"/>
              </a:rPr>
              <a:t>Behavioral Data</a:t>
            </a:r>
          </a:p>
        </p:txBody>
      </p:sp>
      <p:sp>
        <p:nvSpPr>
          <p:cNvPr id="18" name="TextBox 17">
            <a:extLst>
              <a:ext uri="{FF2B5EF4-FFF2-40B4-BE49-F238E27FC236}">
                <a16:creationId xmlns:a16="http://schemas.microsoft.com/office/drawing/2014/main" id="{FE6DFA2C-5D02-E73F-5E1F-E9D00C867AFF}"/>
              </a:ext>
            </a:extLst>
          </p:cNvPr>
          <p:cNvSpPr txBox="1"/>
          <p:nvPr/>
        </p:nvSpPr>
        <p:spPr>
          <a:xfrm>
            <a:off x="365862" y="3852925"/>
            <a:ext cx="3514043" cy="2215991"/>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Website Visitation</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Social Media Engagement</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Email Responses</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Paid Ad Interactions</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Click-Through Rate (CTR)</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Bounce Rate</a:t>
            </a:r>
          </a:p>
        </p:txBody>
      </p:sp>
      <p:sp>
        <p:nvSpPr>
          <p:cNvPr id="4" name="TextBox 3">
            <a:extLst>
              <a:ext uri="{FF2B5EF4-FFF2-40B4-BE49-F238E27FC236}">
                <a16:creationId xmlns:a16="http://schemas.microsoft.com/office/drawing/2014/main" id="{7BEE3489-74E3-C13B-AE5E-5D9A4195B91A}"/>
              </a:ext>
            </a:extLst>
          </p:cNvPr>
          <p:cNvSpPr txBox="1"/>
          <p:nvPr/>
        </p:nvSpPr>
        <p:spPr>
          <a:xfrm>
            <a:off x="4347642" y="3852926"/>
            <a:ext cx="3476755" cy="2215991"/>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Purchase History</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Web Form Downloads</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Site Duration</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Abandoned Shopping Carts</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Subscription Details</a:t>
            </a:r>
          </a:p>
          <a:p>
            <a:pPr marL="285750" indent="-285750">
              <a:buFont typeface="Arial" panose="020B0604020202020204" pitchFamily="34" charset="0"/>
              <a:buChar char="•"/>
            </a:pPr>
            <a:endParaRPr lang="en-US" sz="600">
              <a:solidFill>
                <a:srgbClr val="FFFFFF"/>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FFFFFF"/>
                </a:solidFill>
                <a:latin typeface="Helvetica" panose="020B0604020202020204" pitchFamily="34" charset="0"/>
                <a:cs typeface="Helvetica" panose="020B0604020202020204" pitchFamily="34" charset="0"/>
              </a:rPr>
              <a:t>Average Order Value</a:t>
            </a:r>
          </a:p>
        </p:txBody>
      </p:sp>
      <p:sp>
        <p:nvSpPr>
          <p:cNvPr id="12" name="TextBox 11">
            <a:extLst>
              <a:ext uri="{FF2B5EF4-FFF2-40B4-BE49-F238E27FC236}">
                <a16:creationId xmlns:a16="http://schemas.microsoft.com/office/drawing/2014/main" id="{8565F2BC-A3D4-0CA7-CF28-8DF16D4834C6}"/>
              </a:ext>
            </a:extLst>
          </p:cNvPr>
          <p:cNvSpPr txBox="1"/>
          <p:nvPr/>
        </p:nvSpPr>
        <p:spPr>
          <a:xfrm>
            <a:off x="8252850" y="3300538"/>
            <a:ext cx="3661399" cy="461665"/>
          </a:xfrm>
          <a:prstGeom prst="rect">
            <a:avLst/>
          </a:prstGeom>
          <a:noFill/>
        </p:spPr>
        <p:txBody>
          <a:bodyPr wrap="square" rtlCol="0">
            <a:spAutoFit/>
          </a:bodyPr>
          <a:lstStyle/>
          <a:p>
            <a:pPr algn="ctr"/>
            <a:r>
              <a:rPr lang="en-US" sz="2400" b="1" u="sng">
                <a:solidFill>
                  <a:srgbClr val="1B1464"/>
                </a:solidFill>
                <a:latin typeface="Helvetica" panose="020B0604020202020204" pitchFamily="34" charset="0"/>
                <a:cs typeface="Helvetica" panose="020B0604020202020204" pitchFamily="34" charset="0"/>
              </a:rPr>
              <a:t>Attitudinal Data</a:t>
            </a:r>
          </a:p>
        </p:txBody>
      </p:sp>
      <p:sp>
        <p:nvSpPr>
          <p:cNvPr id="19" name="TextBox 18">
            <a:extLst>
              <a:ext uri="{FF2B5EF4-FFF2-40B4-BE49-F238E27FC236}">
                <a16:creationId xmlns:a16="http://schemas.microsoft.com/office/drawing/2014/main" id="{125C1049-64E4-44D1-6A45-BC87DBFDCA5C}"/>
              </a:ext>
            </a:extLst>
          </p:cNvPr>
          <p:cNvSpPr txBox="1"/>
          <p:nvPr/>
        </p:nvSpPr>
        <p:spPr>
          <a:xfrm>
            <a:off x="0" y="1572212"/>
            <a:ext cx="12170480" cy="400110"/>
          </a:xfrm>
          <a:prstGeom prst="rect">
            <a:avLst/>
          </a:prstGeom>
          <a:noFill/>
        </p:spPr>
        <p:txBody>
          <a:bodyPr wrap="square" rtlCol="0">
            <a:spAutoFit/>
          </a:bodyPr>
          <a:lstStyle/>
          <a:p>
            <a:pPr algn="ctr">
              <a:defRPr/>
            </a:pPr>
            <a:r>
              <a:rPr lang="en-US" sz="2000" b="1" u="sng">
                <a:solidFill>
                  <a:srgbClr val="1B1464"/>
                </a:solidFill>
                <a:latin typeface="Helvetica" panose="020B0403020202020204" pitchFamily="34" charset="0"/>
                <a:ea typeface="Calibri" panose="020F0502020204030204" pitchFamily="34" charset="0"/>
              </a:rPr>
              <a:t>Common types of consumer data collected by businesses</a:t>
            </a:r>
          </a:p>
        </p:txBody>
      </p:sp>
      <p:sp>
        <p:nvSpPr>
          <p:cNvPr id="24" name="TextBox 23">
            <a:extLst>
              <a:ext uri="{FF2B5EF4-FFF2-40B4-BE49-F238E27FC236}">
                <a16:creationId xmlns:a16="http://schemas.microsoft.com/office/drawing/2014/main" id="{115101B2-AFCA-9C31-8367-82F25D9ECEA8}"/>
              </a:ext>
            </a:extLst>
          </p:cNvPr>
          <p:cNvSpPr txBox="1"/>
          <p:nvPr/>
        </p:nvSpPr>
        <p:spPr>
          <a:xfrm>
            <a:off x="8293893" y="3852926"/>
            <a:ext cx="3661401" cy="2215991"/>
          </a:xfrm>
          <a:prstGeom prst="rect">
            <a:avLst/>
          </a:prstGeom>
          <a:noFill/>
        </p:spPr>
        <p:txBody>
          <a:bodyPr wrap="square" rtlCol="0">
            <a:spAutoFit/>
          </a:bodyPr>
          <a:lstStyle/>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Consumer Satisfaction Ratings</a:t>
            </a:r>
          </a:p>
          <a:p>
            <a:pPr marL="285750" indent="-285750">
              <a:buFont typeface="Arial" panose="020B0604020202020204" pitchFamily="34" charset="0"/>
              <a:buChar char="•"/>
            </a:pPr>
            <a:endParaRPr lang="en-US" sz="600">
              <a:solidFill>
                <a:srgbClr val="1B1464"/>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Purchase Criteria</a:t>
            </a:r>
          </a:p>
          <a:p>
            <a:pPr marL="285750" indent="-285750">
              <a:buFont typeface="Arial" panose="020B0604020202020204" pitchFamily="34" charset="0"/>
              <a:buChar char="•"/>
            </a:pPr>
            <a:endParaRPr lang="en-US" sz="600">
              <a:solidFill>
                <a:srgbClr val="1B1464"/>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Product Desirability</a:t>
            </a:r>
          </a:p>
          <a:p>
            <a:pPr marL="285750" indent="-285750">
              <a:buFont typeface="Arial" panose="020B0604020202020204" pitchFamily="34" charset="0"/>
              <a:buChar char="•"/>
            </a:pPr>
            <a:endParaRPr lang="en-US" sz="600">
              <a:solidFill>
                <a:srgbClr val="1B1464"/>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Product Preferences</a:t>
            </a:r>
          </a:p>
          <a:p>
            <a:pPr marL="285750" indent="-285750">
              <a:buFont typeface="Arial" panose="020B0604020202020204" pitchFamily="34" charset="0"/>
              <a:buChar char="•"/>
            </a:pPr>
            <a:endParaRPr lang="en-US" sz="600">
              <a:solidFill>
                <a:srgbClr val="1B1464"/>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Survey Responses </a:t>
            </a:r>
          </a:p>
          <a:p>
            <a:pPr marL="285750" indent="-285750">
              <a:buFont typeface="Arial" panose="020B0604020202020204" pitchFamily="34" charset="0"/>
              <a:buChar char="•"/>
            </a:pPr>
            <a:endParaRPr lang="en-US" sz="600">
              <a:solidFill>
                <a:srgbClr val="1B1464"/>
              </a:solidFill>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r>
              <a:rPr lang="en-US">
                <a:solidFill>
                  <a:srgbClr val="1B1464"/>
                </a:solidFill>
                <a:latin typeface="Helvetica" panose="020B0604020202020204" pitchFamily="34" charset="0"/>
                <a:cs typeface="Helvetica" panose="020B0604020202020204" pitchFamily="34" charset="0"/>
              </a:rPr>
              <a:t>Customer Reviews</a:t>
            </a:r>
          </a:p>
        </p:txBody>
      </p:sp>
      <p:pic>
        <p:nvPicPr>
          <p:cNvPr id="21" name="Picture 20" descr="A group of yellow circles with blue and purple symbols&#10;&#10;Description automatically generated">
            <a:extLst>
              <a:ext uri="{FF2B5EF4-FFF2-40B4-BE49-F238E27FC236}">
                <a16:creationId xmlns:a16="http://schemas.microsoft.com/office/drawing/2014/main" id="{375947FC-2159-E299-F730-90DD37172C95}"/>
              </a:ext>
            </a:extLst>
          </p:cNvPr>
          <p:cNvPicPr>
            <a:picLocks noChangeAspect="1"/>
          </p:cNvPicPr>
          <p:nvPr/>
        </p:nvPicPr>
        <p:blipFill>
          <a:blip r:embed="rId3"/>
          <a:stretch>
            <a:fillRect/>
          </a:stretch>
        </p:blipFill>
        <p:spPr>
          <a:xfrm>
            <a:off x="9569757" y="2119949"/>
            <a:ext cx="1027589" cy="1027589"/>
          </a:xfrm>
          <a:prstGeom prst="rect">
            <a:avLst/>
          </a:prstGeom>
        </p:spPr>
      </p:pic>
      <p:pic>
        <p:nvPicPr>
          <p:cNvPr id="28" name="Picture 27" descr="A pink and blue arrow pointing towards a black background&#10;&#10;Description automatically generated">
            <a:extLst>
              <a:ext uri="{FF2B5EF4-FFF2-40B4-BE49-F238E27FC236}">
                <a16:creationId xmlns:a16="http://schemas.microsoft.com/office/drawing/2014/main" id="{21828343-772E-AB11-AB85-2A81F19CA7C9}"/>
              </a:ext>
            </a:extLst>
          </p:cNvPr>
          <p:cNvPicPr>
            <a:picLocks noChangeAspect="1"/>
          </p:cNvPicPr>
          <p:nvPr/>
        </p:nvPicPr>
        <p:blipFill>
          <a:blip r:embed="rId4"/>
          <a:stretch>
            <a:fillRect/>
          </a:stretch>
        </p:blipFill>
        <p:spPr>
          <a:xfrm>
            <a:off x="1634737" y="2119949"/>
            <a:ext cx="1027589" cy="1027589"/>
          </a:xfrm>
          <a:prstGeom prst="rect">
            <a:avLst/>
          </a:prstGeom>
        </p:spPr>
      </p:pic>
      <p:pic>
        <p:nvPicPr>
          <p:cNvPr id="30" name="Picture 29" descr="A blue and green shopping cart&#10;&#10;Description automatically generated">
            <a:extLst>
              <a:ext uri="{FF2B5EF4-FFF2-40B4-BE49-F238E27FC236}">
                <a16:creationId xmlns:a16="http://schemas.microsoft.com/office/drawing/2014/main" id="{6502B1C8-AD7B-329F-9009-25D8C381C41C}"/>
              </a:ext>
            </a:extLst>
          </p:cNvPr>
          <p:cNvPicPr>
            <a:picLocks noChangeAspect="1"/>
          </p:cNvPicPr>
          <p:nvPr/>
        </p:nvPicPr>
        <p:blipFill>
          <a:blip r:embed="rId5"/>
          <a:stretch>
            <a:fillRect/>
          </a:stretch>
        </p:blipFill>
        <p:spPr>
          <a:xfrm>
            <a:off x="5605401" y="2119949"/>
            <a:ext cx="1027589" cy="1027589"/>
          </a:xfrm>
          <a:prstGeom prst="rect">
            <a:avLst/>
          </a:prstGeom>
        </p:spPr>
      </p:pic>
      <p:pic>
        <p:nvPicPr>
          <p:cNvPr id="8" name="Picture 7">
            <a:extLst>
              <a:ext uri="{FF2B5EF4-FFF2-40B4-BE49-F238E27FC236}">
                <a16:creationId xmlns:a16="http://schemas.microsoft.com/office/drawing/2014/main" id="{34B0AB29-EDB6-B084-8042-FF470784CEB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10" name="Slide Number Placeholder 5">
            <a:extLst>
              <a:ext uri="{FF2B5EF4-FFF2-40B4-BE49-F238E27FC236}">
                <a16:creationId xmlns:a16="http://schemas.microsoft.com/office/drawing/2014/main" id="{9D6FA10E-1273-6785-8DBD-D5894C55330A}"/>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4</a:t>
            </a:fld>
            <a:endParaRPr lang="en-US">
              <a:solidFill>
                <a:prstClr val="white"/>
              </a:solidFill>
            </a:endParaRPr>
          </a:p>
        </p:txBody>
      </p:sp>
      <p:sp>
        <p:nvSpPr>
          <p:cNvPr id="22" name="Rectangle 21">
            <a:extLst>
              <a:ext uri="{FF2B5EF4-FFF2-40B4-BE49-F238E27FC236}">
                <a16:creationId xmlns:a16="http://schemas.microsoft.com/office/drawing/2014/main" id="{4AD248BE-9566-0287-8D7F-B894C1D8303B}"/>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Rectangle 1">
            <a:extLst>
              <a:ext uri="{FF2B5EF4-FFF2-40B4-BE49-F238E27FC236}">
                <a16:creationId xmlns:a16="http://schemas.microsoft.com/office/drawing/2014/main" id="{2DBA272F-AB34-8240-191A-BBA8A310F841}"/>
              </a:ext>
            </a:extLst>
          </p:cNvPr>
          <p:cNvSpPr/>
          <p:nvPr/>
        </p:nvSpPr>
        <p:spPr>
          <a:xfrm>
            <a:off x="156142" y="397831"/>
            <a:ext cx="11879716" cy="892552"/>
          </a:xfrm>
          <a:prstGeom prst="rect">
            <a:avLst/>
          </a:prstGeom>
        </p:spPr>
        <p:txBody>
          <a:bodyPr wrap="square">
            <a:spAutoFit/>
          </a:bodyPr>
          <a:lstStyle/>
          <a:p>
            <a:pPr>
              <a:defRPr/>
            </a:pPr>
            <a:r>
              <a:rPr lang="en-US" sz="2600" b="1" dirty="0">
                <a:solidFill>
                  <a:srgbClr val="1B1464"/>
                </a:solidFill>
                <a:latin typeface="Helvetica"/>
                <a:cs typeface="Helvetica"/>
              </a:rPr>
              <a:t>What additional data can marketers leverage to enrich their customer profiles?</a:t>
            </a:r>
          </a:p>
        </p:txBody>
      </p:sp>
    </p:spTree>
    <p:extLst>
      <p:ext uri="{BB962C8B-B14F-4D97-AF65-F5344CB8AC3E}">
        <p14:creationId xmlns:p14="http://schemas.microsoft.com/office/powerpoint/2010/main" val="3797392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CEE98B7-BF65-0D98-291F-C7041E7766F3}"/>
              </a:ext>
            </a:extLst>
          </p:cNvPr>
          <p:cNvSpPr/>
          <p:nvPr/>
        </p:nvSpPr>
        <p:spPr>
          <a:xfrm>
            <a:off x="0" y="1445323"/>
            <a:ext cx="7880388" cy="5412677"/>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E0BEF93C-7DB1-6F7A-C83B-F9957D88BD51}"/>
              </a:ext>
            </a:extLst>
          </p:cNvPr>
          <p:cNvSpPr/>
          <p:nvPr/>
        </p:nvSpPr>
        <p:spPr>
          <a:xfrm>
            <a:off x="7880389" y="1445323"/>
            <a:ext cx="4311832" cy="5401814"/>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5</a:t>
            </a:fld>
            <a:endParaRPr lang="en-US">
              <a:solidFill>
                <a:prstClr val="white"/>
              </a:solidFill>
            </a:endParaRPr>
          </a:p>
        </p:txBody>
      </p:sp>
      <p:sp>
        <p:nvSpPr>
          <p:cNvPr id="51" name="Rectangle 50">
            <a:extLst>
              <a:ext uri="{FF2B5EF4-FFF2-40B4-BE49-F238E27FC236}">
                <a16:creationId xmlns:a16="http://schemas.microsoft.com/office/drawing/2014/main" id="{5CFFF162-8109-4382-F6CF-B0E2395298C0}"/>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TextBox 4">
            <a:extLst>
              <a:ext uri="{FF2B5EF4-FFF2-40B4-BE49-F238E27FC236}">
                <a16:creationId xmlns:a16="http://schemas.microsoft.com/office/drawing/2014/main" id="{C64A5590-747F-F143-1546-D01674C20673}"/>
              </a:ext>
            </a:extLst>
          </p:cNvPr>
          <p:cNvSpPr txBox="1"/>
          <p:nvPr/>
        </p:nvSpPr>
        <p:spPr>
          <a:xfrm>
            <a:off x="145603" y="1753454"/>
            <a:ext cx="7562942" cy="1200329"/>
          </a:xfrm>
          <a:prstGeom prst="rect">
            <a:avLst/>
          </a:prstGeom>
          <a:solidFill>
            <a:schemeClr val="bg1"/>
          </a:solidFill>
          <a:ln w="19050">
            <a:solidFill>
              <a:srgbClr val="002060"/>
            </a:solidFill>
          </a:ln>
        </p:spPr>
        <p:txBody>
          <a:bodyPr wrap="square" rtlCol="0">
            <a:spAutoFit/>
          </a:bodyPr>
          <a:lstStyle/>
          <a:p>
            <a:pPr algn="ctr">
              <a:defRPr/>
            </a:pPr>
            <a:r>
              <a:rPr lang="en-US">
                <a:solidFill>
                  <a:srgbClr val="1B1464"/>
                </a:solidFill>
                <a:latin typeface="Helvetica-Light"/>
              </a:rPr>
              <a:t>Marketers may have audience information across </a:t>
            </a:r>
            <a:r>
              <a:rPr lang="en-US">
                <a:solidFill>
                  <a:srgbClr val="ED3C8D"/>
                </a:solidFill>
                <a:latin typeface="Helvetica-Light"/>
              </a:rPr>
              <a:t>several different internal databases. </a:t>
            </a:r>
            <a:r>
              <a:rPr lang="en-US">
                <a:solidFill>
                  <a:srgbClr val="1B1464"/>
                </a:solidFill>
                <a:latin typeface="Helvetica-Light"/>
              </a:rPr>
              <a:t>These critical components of an identity solution work together to enable marketers to associate identity signals across those databases and ad exposure into a </a:t>
            </a:r>
            <a:r>
              <a:rPr lang="en-US">
                <a:solidFill>
                  <a:srgbClr val="ED3C8D"/>
                </a:solidFill>
                <a:latin typeface="Helvetica-Light"/>
              </a:rPr>
              <a:t>single consumer profile.</a:t>
            </a:r>
          </a:p>
        </p:txBody>
      </p:sp>
      <p:sp>
        <p:nvSpPr>
          <p:cNvPr id="6" name="TextBox 5">
            <a:extLst>
              <a:ext uri="{FF2B5EF4-FFF2-40B4-BE49-F238E27FC236}">
                <a16:creationId xmlns:a16="http://schemas.microsoft.com/office/drawing/2014/main" id="{F1CDDAED-F42F-3F82-8697-1955BFE211DF}"/>
              </a:ext>
            </a:extLst>
          </p:cNvPr>
          <p:cNvSpPr txBox="1"/>
          <p:nvPr/>
        </p:nvSpPr>
        <p:spPr>
          <a:xfrm>
            <a:off x="331897" y="4749249"/>
            <a:ext cx="3478718" cy="1392689"/>
          </a:xfrm>
          <a:prstGeom prst="rect">
            <a:avLst/>
          </a:prstGeom>
          <a:noFill/>
        </p:spPr>
        <p:txBody>
          <a:bodyPr wrap="square" rtlCol="0">
            <a:spAutoFit/>
          </a:bodyPr>
          <a:lstStyle/>
          <a:p>
            <a:pPr algn="ctr">
              <a:defRPr/>
            </a:pPr>
            <a:r>
              <a:rPr lang="en-US" sz="2000" b="1" u="sng">
                <a:solidFill>
                  <a:srgbClr val="ED3C8D"/>
                </a:solidFill>
                <a:latin typeface="Helvetica-Light"/>
              </a:rPr>
              <a:t>Identity Graph</a:t>
            </a:r>
            <a:br>
              <a:rPr lang="en-US" sz="2000" b="1" u="sng">
                <a:solidFill>
                  <a:srgbClr val="ED3C8D"/>
                </a:solidFill>
                <a:latin typeface="Helvetica-Light"/>
              </a:rPr>
            </a:br>
            <a:r>
              <a:rPr lang="en-US">
                <a:solidFill>
                  <a:srgbClr val="ED3C8D"/>
                </a:solidFill>
                <a:latin typeface="Helvetica-Light"/>
              </a:rPr>
              <a:t>Database</a:t>
            </a:r>
            <a:r>
              <a:rPr lang="en-US">
                <a:solidFill>
                  <a:srgbClr val="1B1464"/>
                </a:solidFill>
                <a:latin typeface="Helvetica-Light"/>
              </a:rPr>
              <a:t> of common identifiers matched with privacy protected customer profiles</a:t>
            </a:r>
          </a:p>
          <a:p>
            <a:pPr algn="ctr">
              <a:defRPr/>
            </a:pPr>
            <a:endParaRPr lang="en-US" sz="1050">
              <a:solidFill>
                <a:srgbClr val="1B1464"/>
              </a:solidFill>
              <a:latin typeface="Helvetica-Light"/>
            </a:endParaRPr>
          </a:p>
        </p:txBody>
      </p:sp>
      <p:pic>
        <p:nvPicPr>
          <p:cNvPr id="13" name="Picture 12" descr="Icon&#10;&#10;Description automatically generated">
            <a:extLst>
              <a:ext uri="{FF2B5EF4-FFF2-40B4-BE49-F238E27FC236}">
                <a16:creationId xmlns:a16="http://schemas.microsoft.com/office/drawing/2014/main" id="{D084C4FF-8AE2-5CDB-1F2F-26B2B2CDCD4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530045" y="3400166"/>
            <a:ext cx="1082423" cy="1082423"/>
          </a:xfrm>
          <a:prstGeom prst="rect">
            <a:avLst/>
          </a:prstGeom>
        </p:spPr>
      </p:pic>
      <p:sp>
        <p:nvSpPr>
          <p:cNvPr id="2" name="TextBox 1">
            <a:extLst>
              <a:ext uri="{FF2B5EF4-FFF2-40B4-BE49-F238E27FC236}">
                <a16:creationId xmlns:a16="http://schemas.microsoft.com/office/drawing/2014/main" id="{36EDC00E-5ED5-CCB1-2BE0-1993D8AA41DB}"/>
              </a:ext>
            </a:extLst>
          </p:cNvPr>
          <p:cNvSpPr txBox="1"/>
          <p:nvPr/>
        </p:nvSpPr>
        <p:spPr>
          <a:xfrm>
            <a:off x="9031392" y="2335749"/>
            <a:ext cx="3144409" cy="769441"/>
          </a:xfrm>
          <a:prstGeom prst="rect">
            <a:avLst/>
          </a:prstGeom>
          <a:noFill/>
        </p:spPr>
        <p:txBody>
          <a:bodyPr wrap="square" rtlCol="0">
            <a:spAutoFit/>
          </a:bodyPr>
          <a:lstStyle/>
          <a:p>
            <a:r>
              <a:rPr lang="en-US" sz="1600" b="1" u="sng">
                <a:solidFill>
                  <a:srgbClr val="ED3C8D"/>
                </a:solidFill>
                <a:latin typeface="Helvetica-Light"/>
              </a:rPr>
              <a:t>Resolve Identity</a:t>
            </a:r>
          </a:p>
          <a:p>
            <a:r>
              <a:rPr lang="en-US" sz="1400">
                <a:solidFill>
                  <a:srgbClr val="FFFFFF"/>
                </a:solidFill>
                <a:latin typeface="Helvetica-Light"/>
              </a:rPr>
              <a:t>Assemble multiple signals of an individual or HH into a single profile</a:t>
            </a:r>
          </a:p>
        </p:txBody>
      </p:sp>
      <p:sp>
        <p:nvSpPr>
          <p:cNvPr id="3" name="TextBox 2">
            <a:extLst>
              <a:ext uri="{FF2B5EF4-FFF2-40B4-BE49-F238E27FC236}">
                <a16:creationId xmlns:a16="http://schemas.microsoft.com/office/drawing/2014/main" id="{8E72C35D-2EFB-607E-FDC1-0BBFAC329CD3}"/>
              </a:ext>
            </a:extLst>
          </p:cNvPr>
          <p:cNvSpPr txBox="1"/>
          <p:nvPr/>
        </p:nvSpPr>
        <p:spPr>
          <a:xfrm>
            <a:off x="9020868" y="3306128"/>
            <a:ext cx="3104817" cy="984885"/>
          </a:xfrm>
          <a:prstGeom prst="rect">
            <a:avLst/>
          </a:prstGeom>
          <a:noFill/>
        </p:spPr>
        <p:txBody>
          <a:bodyPr wrap="square" rtlCol="0">
            <a:spAutoFit/>
          </a:bodyPr>
          <a:lstStyle/>
          <a:p>
            <a:r>
              <a:rPr lang="en-US" sz="1600" b="1" u="sng">
                <a:solidFill>
                  <a:srgbClr val="ED3C8D"/>
                </a:solidFill>
                <a:latin typeface="Helvetica-Light"/>
              </a:rPr>
              <a:t>Enrich Audience Data</a:t>
            </a:r>
          </a:p>
          <a:p>
            <a:r>
              <a:rPr lang="en-US" sz="1400">
                <a:solidFill>
                  <a:srgbClr val="FFFFFF"/>
                </a:solidFill>
                <a:latin typeface="Helvetica-Light"/>
              </a:rPr>
              <a:t>Layer in additional information about a consumer to create a more dynamic profile</a:t>
            </a:r>
          </a:p>
        </p:txBody>
      </p:sp>
      <p:sp>
        <p:nvSpPr>
          <p:cNvPr id="4" name="TextBox 3">
            <a:extLst>
              <a:ext uri="{FF2B5EF4-FFF2-40B4-BE49-F238E27FC236}">
                <a16:creationId xmlns:a16="http://schemas.microsoft.com/office/drawing/2014/main" id="{30024783-E77E-91D1-CA0A-F11C03A06771}"/>
              </a:ext>
            </a:extLst>
          </p:cNvPr>
          <p:cNvSpPr txBox="1"/>
          <p:nvPr/>
        </p:nvSpPr>
        <p:spPr>
          <a:xfrm>
            <a:off x="9045056" y="4414739"/>
            <a:ext cx="2990802" cy="984885"/>
          </a:xfrm>
          <a:prstGeom prst="rect">
            <a:avLst/>
          </a:prstGeom>
          <a:noFill/>
        </p:spPr>
        <p:txBody>
          <a:bodyPr wrap="square" rtlCol="0">
            <a:spAutoFit/>
          </a:bodyPr>
          <a:lstStyle/>
          <a:p>
            <a:r>
              <a:rPr lang="en-US" sz="1600" b="1" u="sng">
                <a:solidFill>
                  <a:srgbClr val="ED3C8D"/>
                </a:solidFill>
                <a:latin typeface="Helvetica-Light"/>
              </a:rPr>
              <a:t>Activate</a:t>
            </a:r>
          </a:p>
          <a:p>
            <a:r>
              <a:rPr lang="en-US" sz="1400">
                <a:solidFill>
                  <a:srgbClr val="FFFFFF"/>
                </a:solidFill>
                <a:latin typeface="Helvetica-Light"/>
              </a:rPr>
              <a:t>Serve relevant ads to your audience at the right time on </a:t>
            </a:r>
            <a:br>
              <a:rPr lang="en-US" sz="1400">
                <a:solidFill>
                  <a:srgbClr val="FFFFFF"/>
                </a:solidFill>
                <a:latin typeface="Helvetica-Light"/>
              </a:rPr>
            </a:br>
            <a:r>
              <a:rPr lang="en-US" sz="1400">
                <a:solidFill>
                  <a:srgbClr val="FFFFFF"/>
                </a:solidFill>
                <a:latin typeface="Helvetica-Light"/>
              </a:rPr>
              <a:t>the right platforms</a:t>
            </a:r>
            <a:endParaRPr lang="en-US" sz="1400" b="1" u="sng">
              <a:solidFill>
                <a:srgbClr val="1B1464"/>
              </a:solidFill>
              <a:latin typeface="Helvetica-Light"/>
            </a:endParaRPr>
          </a:p>
        </p:txBody>
      </p:sp>
      <p:sp>
        <p:nvSpPr>
          <p:cNvPr id="7" name="TextBox 6">
            <a:extLst>
              <a:ext uri="{FF2B5EF4-FFF2-40B4-BE49-F238E27FC236}">
                <a16:creationId xmlns:a16="http://schemas.microsoft.com/office/drawing/2014/main" id="{461F68C5-2583-DFA4-8A53-CC1A4F2D83CE}"/>
              </a:ext>
            </a:extLst>
          </p:cNvPr>
          <p:cNvSpPr txBox="1"/>
          <p:nvPr/>
        </p:nvSpPr>
        <p:spPr>
          <a:xfrm>
            <a:off x="9031393" y="5428661"/>
            <a:ext cx="3127993" cy="984885"/>
          </a:xfrm>
          <a:prstGeom prst="rect">
            <a:avLst/>
          </a:prstGeom>
          <a:noFill/>
        </p:spPr>
        <p:txBody>
          <a:bodyPr wrap="square" rtlCol="0">
            <a:spAutoFit/>
          </a:bodyPr>
          <a:lstStyle/>
          <a:p>
            <a:r>
              <a:rPr lang="en-US" sz="1600" b="1" u="sng">
                <a:solidFill>
                  <a:srgbClr val="ED3C8D"/>
                </a:solidFill>
                <a:latin typeface="Helvetica-Light"/>
              </a:rPr>
              <a:t>Measure </a:t>
            </a:r>
          </a:p>
          <a:p>
            <a:r>
              <a:rPr lang="en-US" sz="1400">
                <a:solidFill>
                  <a:srgbClr val="FFFFFF"/>
                </a:solidFill>
                <a:latin typeface="Helvetica-Light"/>
              </a:rPr>
              <a:t>Determine where you reached your audience and how many times you reached them across platforms</a:t>
            </a:r>
          </a:p>
        </p:txBody>
      </p:sp>
      <p:sp>
        <p:nvSpPr>
          <p:cNvPr id="17" name="TextBox 16">
            <a:extLst>
              <a:ext uri="{FF2B5EF4-FFF2-40B4-BE49-F238E27FC236}">
                <a16:creationId xmlns:a16="http://schemas.microsoft.com/office/drawing/2014/main" id="{AA10B02A-2A56-CF50-683E-6736D2702316}"/>
              </a:ext>
            </a:extLst>
          </p:cNvPr>
          <p:cNvSpPr txBox="1"/>
          <p:nvPr/>
        </p:nvSpPr>
        <p:spPr>
          <a:xfrm>
            <a:off x="8654049" y="1563221"/>
            <a:ext cx="3104817" cy="584775"/>
          </a:xfrm>
          <a:prstGeom prst="rect">
            <a:avLst/>
          </a:prstGeom>
          <a:noFill/>
        </p:spPr>
        <p:txBody>
          <a:bodyPr wrap="square" rtlCol="0">
            <a:spAutoFit/>
          </a:bodyPr>
          <a:lstStyle/>
          <a:p>
            <a:pPr algn="ctr"/>
            <a:r>
              <a:rPr lang="en-US" sz="1600" b="1">
                <a:solidFill>
                  <a:srgbClr val="ED3C8D"/>
                </a:solidFill>
                <a:latin typeface="Helvetica-Light"/>
              </a:rPr>
              <a:t>Identity Graphs &amp; Resolutions Help Marketers to…</a:t>
            </a:r>
          </a:p>
        </p:txBody>
      </p:sp>
      <p:pic>
        <p:nvPicPr>
          <p:cNvPr id="19" name="Graphic 18" descr="Bullseye outline">
            <a:extLst>
              <a:ext uri="{FF2B5EF4-FFF2-40B4-BE49-F238E27FC236}">
                <a16:creationId xmlns:a16="http://schemas.microsoft.com/office/drawing/2014/main" id="{B1EB2049-C824-E23E-BC60-BD08901BE9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93738" y="4506987"/>
            <a:ext cx="801723" cy="801723"/>
          </a:xfrm>
          <a:prstGeom prst="rect">
            <a:avLst/>
          </a:prstGeom>
        </p:spPr>
      </p:pic>
      <p:pic>
        <p:nvPicPr>
          <p:cNvPr id="21" name="Graphic 20" descr="Target Audience outline">
            <a:extLst>
              <a:ext uri="{FF2B5EF4-FFF2-40B4-BE49-F238E27FC236}">
                <a16:creationId xmlns:a16="http://schemas.microsoft.com/office/drawing/2014/main" id="{37F39594-C9C3-994D-0B87-510A80B0F4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046" y="2325716"/>
            <a:ext cx="801717" cy="801717"/>
          </a:xfrm>
          <a:prstGeom prst="rect">
            <a:avLst/>
          </a:prstGeom>
        </p:spPr>
      </p:pic>
      <p:pic>
        <p:nvPicPr>
          <p:cNvPr id="23" name="Graphic 22" descr="Bar chart outline">
            <a:extLst>
              <a:ext uri="{FF2B5EF4-FFF2-40B4-BE49-F238E27FC236}">
                <a16:creationId xmlns:a16="http://schemas.microsoft.com/office/drawing/2014/main" id="{5C6AFFF9-8B19-B805-C149-0897B73A03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96797" y="5553607"/>
            <a:ext cx="801714" cy="801714"/>
          </a:xfrm>
          <a:prstGeom prst="rect">
            <a:avLst/>
          </a:prstGeom>
        </p:spPr>
      </p:pic>
      <p:pic>
        <p:nvPicPr>
          <p:cNvPr id="25" name="Graphic 24" descr="Follow outline">
            <a:extLst>
              <a:ext uri="{FF2B5EF4-FFF2-40B4-BE49-F238E27FC236}">
                <a16:creationId xmlns:a16="http://schemas.microsoft.com/office/drawing/2014/main" id="{906F7531-5777-CF52-3CC6-02E508B77CD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14350" y="3400447"/>
            <a:ext cx="805412" cy="805412"/>
          </a:xfrm>
          <a:prstGeom prst="rect">
            <a:avLst/>
          </a:prstGeom>
        </p:spPr>
      </p:pic>
      <p:sp>
        <p:nvSpPr>
          <p:cNvPr id="11" name="TextBox 10">
            <a:extLst>
              <a:ext uri="{FF2B5EF4-FFF2-40B4-BE49-F238E27FC236}">
                <a16:creationId xmlns:a16="http://schemas.microsoft.com/office/drawing/2014/main" id="{06D9F9B5-140B-D842-5936-F02F8F58F673}"/>
              </a:ext>
            </a:extLst>
          </p:cNvPr>
          <p:cNvSpPr txBox="1"/>
          <p:nvPr/>
        </p:nvSpPr>
        <p:spPr>
          <a:xfrm>
            <a:off x="4014945" y="4750891"/>
            <a:ext cx="3478718" cy="1392689"/>
          </a:xfrm>
          <a:prstGeom prst="rect">
            <a:avLst/>
          </a:prstGeom>
          <a:noFill/>
        </p:spPr>
        <p:txBody>
          <a:bodyPr wrap="square" rtlCol="0">
            <a:spAutoFit/>
          </a:bodyPr>
          <a:lstStyle/>
          <a:p>
            <a:pPr algn="ctr">
              <a:defRPr/>
            </a:pPr>
            <a:r>
              <a:rPr lang="en-US" sz="2000" b="1" u="sng">
                <a:solidFill>
                  <a:srgbClr val="ED3C8D"/>
                </a:solidFill>
                <a:latin typeface="Helvetica-Light"/>
              </a:rPr>
              <a:t>Identity Resolution </a:t>
            </a:r>
            <a:br>
              <a:rPr lang="en-US" sz="2000" b="1" u="sng">
                <a:solidFill>
                  <a:srgbClr val="ED3C8D"/>
                </a:solidFill>
                <a:latin typeface="Helvetica-Light"/>
              </a:rPr>
            </a:br>
            <a:r>
              <a:rPr lang="en-US">
                <a:solidFill>
                  <a:srgbClr val="ED3C8D"/>
                </a:solidFill>
                <a:latin typeface="Helvetica-Light"/>
              </a:rPr>
              <a:t>Process </a:t>
            </a:r>
            <a:r>
              <a:rPr lang="en-US">
                <a:solidFill>
                  <a:srgbClr val="1B1464"/>
                </a:solidFill>
                <a:latin typeface="Helvetica-Light"/>
              </a:rPr>
              <a:t>of matching common identifiers across devices and interactions to a single profile</a:t>
            </a:r>
            <a:br>
              <a:rPr lang="en-US">
                <a:solidFill>
                  <a:srgbClr val="1B1464"/>
                </a:solidFill>
                <a:latin typeface="Helvetica-Light"/>
              </a:rPr>
            </a:br>
            <a:endParaRPr lang="en-US" sz="1050">
              <a:solidFill>
                <a:srgbClr val="1B1464"/>
              </a:solidFill>
              <a:latin typeface="Helvetica-Light"/>
            </a:endParaRPr>
          </a:p>
        </p:txBody>
      </p:sp>
      <p:pic>
        <p:nvPicPr>
          <p:cNvPr id="12" name="Picture 11" descr="Icon&#10;&#10;Description automatically generated">
            <a:extLst>
              <a:ext uri="{FF2B5EF4-FFF2-40B4-BE49-F238E27FC236}">
                <a16:creationId xmlns:a16="http://schemas.microsoft.com/office/drawing/2014/main" id="{7784469D-F8F9-829C-CF28-F263D4C9E882}"/>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287944" y="3477662"/>
            <a:ext cx="1082423" cy="1082423"/>
          </a:xfrm>
          <a:prstGeom prst="rect">
            <a:avLst/>
          </a:prstGeom>
        </p:spPr>
      </p:pic>
      <p:sp>
        <p:nvSpPr>
          <p:cNvPr id="8" name="Rectangle 7">
            <a:extLst>
              <a:ext uri="{FF2B5EF4-FFF2-40B4-BE49-F238E27FC236}">
                <a16:creationId xmlns:a16="http://schemas.microsoft.com/office/drawing/2014/main" id="{07DF79D7-F29D-FF5F-493C-20DF4263D12B}"/>
              </a:ext>
            </a:extLst>
          </p:cNvPr>
          <p:cNvSpPr/>
          <p:nvPr/>
        </p:nvSpPr>
        <p:spPr>
          <a:xfrm>
            <a:off x="156142" y="397831"/>
            <a:ext cx="11879716" cy="892552"/>
          </a:xfrm>
          <a:prstGeom prst="rect">
            <a:avLst/>
          </a:prstGeom>
        </p:spPr>
        <p:txBody>
          <a:bodyPr wrap="square">
            <a:spAutoFit/>
          </a:bodyPr>
          <a:lstStyle/>
          <a:p>
            <a:pPr>
              <a:defRPr/>
            </a:pPr>
            <a:r>
              <a:rPr lang="en-US" sz="2600" b="1">
                <a:solidFill>
                  <a:srgbClr val="1B1464"/>
                </a:solidFill>
                <a:latin typeface="Helvetica" panose="020B0604020202020204" pitchFamily="34" charset="0"/>
                <a:cs typeface="Helvetica" panose="020B0604020202020204" pitchFamily="34" charset="0"/>
              </a:rPr>
              <a:t>What are common ways to store and match identifiers and other consumer data?</a:t>
            </a:r>
          </a:p>
        </p:txBody>
      </p:sp>
    </p:spTree>
    <p:extLst>
      <p:ext uri="{BB962C8B-B14F-4D97-AF65-F5344CB8AC3E}">
        <p14:creationId xmlns:p14="http://schemas.microsoft.com/office/powerpoint/2010/main" val="4255127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4CEE98B7-BF65-0D98-291F-C7041E7766F3}"/>
              </a:ext>
            </a:extLst>
          </p:cNvPr>
          <p:cNvSpPr>
            <a:spLocks noGrp="1" noRot="1" noMove="1" noResize="1" noEditPoints="1" noAdjustHandles="1" noChangeArrowheads="1" noChangeShapeType="1"/>
          </p:cNvSpPr>
          <p:nvPr/>
        </p:nvSpPr>
        <p:spPr>
          <a:xfrm>
            <a:off x="0" y="1459715"/>
            <a:ext cx="12192000" cy="540181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8CB64C-E993-6C91-8E7F-0953B993C72F}"/>
              </a:ext>
            </a:extLst>
          </p:cNvPr>
          <p:cNvSpPr/>
          <p:nvPr/>
        </p:nvSpPr>
        <p:spPr>
          <a:xfrm>
            <a:off x="287802" y="293602"/>
            <a:ext cx="10645436" cy="892552"/>
          </a:xfrm>
          <a:prstGeom prst="rect">
            <a:avLst/>
          </a:prstGeom>
        </p:spPr>
        <p:txBody>
          <a:bodyPr wrap="square">
            <a:spAutoFit/>
          </a:bodyPr>
          <a:lstStyle/>
          <a:p>
            <a:pPr marR="0" lvl="0" indent="0" fontAlgn="auto">
              <a:lnSpc>
                <a:spcPct val="100000"/>
              </a:lnSpc>
              <a:spcBef>
                <a:spcPts val="0"/>
              </a:spcBef>
              <a:spcAft>
                <a:spcPts val="0"/>
              </a:spcAft>
              <a:buClrTx/>
              <a:buSzTx/>
              <a:buFontTx/>
              <a:buNone/>
              <a:tabLst/>
              <a:defRPr/>
            </a:pPr>
            <a:r>
              <a:rPr lang="en-US" sz="2600" b="1" dirty="0">
                <a:solidFill>
                  <a:srgbClr val="1B1464"/>
                </a:solidFill>
                <a:latin typeface="Helvetica"/>
              </a:rPr>
              <a:t>How should privacy be factored into utilizing common identifiers and identity solutions?</a:t>
            </a:r>
          </a:p>
        </p:txBody>
      </p:sp>
      <p:pic>
        <p:nvPicPr>
          <p:cNvPr id="40" name="Picture 39">
            <a:extLst>
              <a:ext uri="{FF2B5EF4-FFF2-40B4-BE49-F238E27FC236}">
                <a16:creationId xmlns:a16="http://schemas.microsoft.com/office/drawing/2014/main" id="{F5833F21-7CC1-5FD1-40FD-748B5CD9DE0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44" name="Slide Number Placeholder 5">
            <a:extLst>
              <a:ext uri="{FF2B5EF4-FFF2-40B4-BE49-F238E27FC236}">
                <a16:creationId xmlns:a16="http://schemas.microsoft.com/office/drawing/2014/main" id="{71B62E8B-B979-5108-1422-7D14820A49A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1" name="Rectangle 50">
            <a:extLst>
              <a:ext uri="{FF2B5EF4-FFF2-40B4-BE49-F238E27FC236}">
                <a16:creationId xmlns:a16="http://schemas.microsoft.com/office/drawing/2014/main" id="{5CFFF162-8109-4382-F6CF-B0E2395298C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5E7CF7F7-DDE1-A050-88EB-A85F66306BC5}"/>
              </a:ext>
            </a:extLst>
          </p:cNvPr>
          <p:cNvSpPr txBox="1"/>
          <p:nvPr/>
        </p:nvSpPr>
        <p:spPr>
          <a:xfrm>
            <a:off x="4233623" y="3399912"/>
            <a:ext cx="3724754" cy="646331"/>
          </a:xfrm>
          <a:prstGeom prst="rect">
            <a:avLst/>
          </a:prstGeom>
          <a:noFill/>
        </p:spPr>
        <p:txBody>
          <a:bodyPr wrap="square">
            <a:spAutoFit/>
          </a:bodyPr>
          <a:lstStyle/>
          <a:p>
            <a:pPr algn="ctr" fontAlgn="base">
              <a:tabLst>
                <a:tab pos="-228600" algn="l"/>
              </a:tabLst>
            </a:pPr>
            <a:r>
              <a:rPr lang="en-US" b="1">
                <a:solidFill>
                  <a:srgbClr val="ED3C8D"/>
                </a:solidFill>
              </a:rPr>
              <a:t>Establish 1</a:t>
            </a:r>
            <a:r>
              <a:rPr lang="en-US" b="1" baseline="30000">
                <a:solidFill>
                  <a:srgbClr val="ED3C8D"/>
                </a:solidFill>
              </a:rPr>
              <a:t>st</a:t>
            </a:r>
            <a:r>
              <a:rPr lang="en-US" b="1">
                <a:solidFill>
                  <a:srgbClr val="ED3C8D"/>
                </a:solidFill>
              </a:rPr>
              <a:t> Party Relationships with your Customers</a:t>
            </a:r>
          </a:p>
        </p:txBody>
      </p:sp>
      <p:sp>
        <p:nvSpPr>
          <p:cNvPr id="15" name="TextBox 14">
            <a:extLst>
              <a:ext uri="{FF2B5EF4-FFF2-40B4-BE49-F238E27FC236}">
                <a16:creationId xmlns:a16="http://schemas.microsoft.com/office/drawing/2014/main" id="{680482FD-A93F-EFCC-346A-136091B0982A}"/>
              </a:ext>
            </a:extLst>
          </p:cNvPr>
          <p:cNvSpPr txBox="1"/>
          <p:nvPr/>
        </p:nvSpPr>
        <p:spPr>
          <a:xfrm>
            <a:off x="4379671" y="4068208"/>
            <a:ext cx="3578707" cy="1938992"/>
          </a:xfrm>
          <a:prstGeom prst="rect">
            <a:avLst/>
          </a:prstGeom>
          <a:noFill/>
        </p:spPr>
        <p:txBody>
          <a:bodyPr wrap="square">
            <a:spAutoFit/>
          </a:bodyPr>
          <a:lstStyle/>
          <a:p>
            <a:pPr marR="0" lvl="0" algn="ctr" fontAlgn="base">
              <a:spcBef>
                <a:spcPts val="0"/>
              </a:spcBef>
              <a:spcAft>
                <a:spcPts val="0"/>
              </a:spcAft>
              <a:tabLst>
                <a:tab pos="-228600" algn="l"/>
              </a:tabLst>
            </a:pPr>
            <a:r>
              <a:rPr lang="en-US" sz="1500"/>
              <a:t>To ensure privacy centric measurement, prioritize privacy centric data collection methods. Gathering consent from consumers while collecting information will enable you to identify them accurately in a privacy complaint way throughout the campaign lifecycle.</a:t>
            </a:r>
            <a:endParaRPr lang="en-US" sz="1500">
              <a:solidFill>
                <a:srgbClr val="000000"/>
              </a:solidFill>
              <a:effectLst/>
              <a:latin typeface="Calibri Light" panose="020F0302020204030204" pitchFamily="34" charset="0"/>
              <a:ea typeface="Times New Roman" panose="02020603050405020304" pitchFamily="18" charset="0"/>
            </a:endParaRPr>
          </a:p>
        </p:txBody>
      </p:sp>
      <p:sp>
        <p:nvSpPr>
          <p:cNvPr id="16" name="TextBox 15">
            <a:extLst>
              <a:ext uri="{FF2B5EF4-FFF2-40B4-BE49-F238E27FC236}">
                <a16:creationId xmlns:a16="http://schemas.microsoft.com/office/drawing/2014/main" id="{DFFF0EE4-2229-802C-B611-F8172949C1F3}"/>
              </a:ext>
            </a:extLst>
          </p:cNvPr>
          <p:cNvSpPr txBox="1"/>
          <p:nvPr/>
        </p:nvSpPr>
        <p:spPr>
          <a:xfrm>
            <a:off x="8740666" y="3407897"/>
            <a:ext cx="2868432" cy="646331"/>
          </a:xfrm>
          <a:prstGeom prst="rect">
            <a:avLst/>
          </a:prstGeom>
          <a:noFill/>
        </p:spPr>
        <p:txBody>
          <a:bodyPr wrap="square">
            <a:spAutoFit/>
          </a:bodyPr>
          <a:lstStyle/>
          <a:p>
            <a:pPr marR="0" lvl="0" algn="ctr" fontAlgn="base">
              <a:spcBef>
                <a:spcPts val="0"/>
              </a:spcBef>
              <a:spcAft>
                <a:spcPts val="0"/>
              </a:spcAft>
              <a:tabLst>
                <a:tab pos="-228600" algn="l"/>
              </a:tabLst>
            </a:pPr>
            <a:r>
              <a:rPr lang="en-US" b="1">
                <a:solidFill>
                  <a:srgbClr val="ED3C8D"/>
                </a:solidFill>
              </a:rPr>
              <a:t>Take a Privacy by </a:t>
            </a:r>
          </a:p>
          <a:p>
            <a:pPr marR="0" lvl="0" algn="ctr" fontAlgn="base">
              <a:spcBef>
                <a:spcPts val="0"/>
              </a:spcBef>
              <a:spcAft>
                <a:spcPts val="0"/>
              </a:spcAft>
              <a:tabLst>
                <a:tab pos="-228600" algn="l"/>
              </a:tabLst>
            </a:pPr>
            <a:r>
              <a:rPr lang="en-US" b="1">
                <a:solidFill>
                  <a:srgbClr val="ED3C8D"/>
                </a:solidFill>
              </a:rPr>
              <a:t>Design Approach</a:t>
            </a:r>
          </a:p>
        </p:txBody>
      </p:sp>
      <p:sp>
        <p:nvSpPr>
          <p:cNvPr id="17" name="TextBox 16">
            <a:extLst>
              <a:ext uri="{FF2B5EF4-FFF2-40B4-BE49-F238E27FC236}">
                <a16:creationId xmlns:a16="http://schemas.microsoft.com/office/drawing/2014/main" id="{B6226B69-B027-B253-9BAA-5B01A24C99C6}"/>
              </a:ext>
            </a:extLst>
          </p:cNvPr>
          <p:cNvSpPr txBox="1"/>
          <p:nvPr/>
        </p:nvSpPr>
        <p:spPr>
          <a:xfrm>
            <a:off x="8442542" y="4088186"/>
            <a:ext cx="3461657" cy="1477328"/>
          </a:xfrm>
          <a:prstGeom prst="rect">
            <a:avLst/>
          </a:prstGeom>
          <a:noFill/>
        </p:spPr>
        <p:txBody>
          <a:bodyPr wrap="square">
            <a:spAutoFit/>
          </a:bodyPr>
          <a:lstStyle/>
          <a:p>
            <a:pPr marR="0" lvl="0" algn="ctr" fontAlgn="base">
              <a:spcBef>
                <a:spcPts val="0"/>
              </a:spcBef>
              <a:spcAft>
                <a:spcPts val="0"/>
              </a:spcAft>
              <a:tabLst>
                <a:tab pos="-228600" algn="l"/>
              </a:tabLst>
            </a:pPr>
            <a:r>
              <a:rPr lang="en-US" sz="1500"/>
              <a:t>A privacy by design approach means that privacy is embedded at every step of your marketing process. Privacy is a priority for consumers, it is critical that you establish partnerships with those that do the same.</a:t>
            </a:r>
            <a:endParaRPr lang="en-US" sz="1500">
              <a:solidFill>
                <a:srgbClr val="000000"/>
              </a:solidFill>
              <a:effectLst/>
              <a:latin typeface="Calibri Light" panose="020F0302020204030204" pitchFamily="34" charset="0"/>
              <a:ea typeface="Times New Roman" panose="02020603050405020304" pitchFamily="18" charset="0"/>
            </a:endParaRPr>
          </a:p>
        </p:txBody>
      </p:sp>
      <p:sp>
        <p:nvSpPr>
          <p:cNvPr id="18" name="TextBox 17">
            <a:extLst>
              <a:ext uri="{FF2B5EF4-FFF2-40B4-BE49-F238E27FC236}">
                <a16:creationId xmlns:a16="http://schemas.microsoft.com/office/drawing/2014/main" id="{E0C1C3A1-F115-2381-28AF-19A4D882D924}"/>
              </a:ext>
            </a:extLst>
          </p:cNvPr>
          <p:cNvSpPr txBox="1"/>
          <p:nvPr/>
        </p:nvSpPr>
        <p:spPr>
          <a:xfrm>
            <a:off x="287801" y="4088186"/>
            <a:ext cx="3578707" cy="1477328"/>
          </a:xfrm>
          <a:prstGeom prst="rect">
            <a:avLst/>
          </a:prstGeom>
          <a:noFill/>
        </p:spPr>
        <p:txBody>
          <a:bodyPr wrap="square">
            <a:spAutoFit/>
          </a:bodyPr>
          <a:lstStyle/>
          <a:p>
            <a:pPr marR="0" lvl="0" algn="ctr" fontAlgn="base">
              <a:spcBef>
                <a:spcPts val="0"/>
              </a:spcBef>
              <a:spcAft>
                <a:spcPts val="0"/>
              </a:spcAft>
              <a:tabLst>
                <a:tab pos="-228600" algn="l"/>
              </a:tabLst>
            </a:pPr>
            <a:r>
              <a:rPr lang="en-US" sz="1500"/>
              <a:t>Stay up to date with national and state level privacy laws to ensure you’re in compliance. Doing so enables you to put the customer first by protecting their identity and personal information while also serving them relevant ads.  </a:t>
            </a:r>
            <a:endParaRPr lang="en-US" sz="1500">
              <a:solidFill>
                <a:srgbClr val="000000"/>
              </a:solidFill>
              <a:effectLst/>
              <a:latin typeface="Calibri Light" panose="020F0302020204030204" pitchFamily="34" charset="0"/>
              <a:ea typeface="Times New Roman" panose="02020603050405020304" pitchFamily="18" charset="0"/>
            </a:endParaRPr>
          </a:p>
        </p:txBody>
      </p:sp>
      <p:sp>
        <p:nvSpPr>
          <p:cNvPr id="20" name="TextBox 19">
            <a:extLst>
              <a:ext uri="{FF2B5EF4-FFF2-40B4-BE49-F238E27FC236}">
                <a16:creationId xmlns:a16="http://schemas.microsoft.com/office/drawing/2014/main" id="{E816A8DE-6B34-29D2-26F2-336ABEB7C25E}"/>
              </a:ext>
            </a:extLst>
          </p:cNvPr>
          <p:cNvSpPr txBox="1"/>
          <p:nvPr/>
        </p:nvSpPr>
        <p:spPr>
          <a:xfrm>
            <a:off x="298362" y="3407897"/>
            <a:ext cx="3557584" cy="646331"/>
          </a:xfrm>
          <a:prstGeom prst="rect">
            <a:avLst/>
          </a:prstGeom>
          <a:noFill/>
        </p:spPr>
        <p:txBody>
          <a:bodyPr wrap="square">
            <a:spAutoFit/>
          </a:bodyPr>
          <a:lstStyle/>
          <a:p>
            <a:pPr marR="0" lvl="0" algn="ctr" fontAlgn="base">
              <a:spcBef>
                <a:spcPts val="0"/>
              </a:spcBef>
              <a:spcAft>
                <a:spcPts val="0"/>
              </a:spcAft>
              <a:tabLst>
                <a:tab pos="-228600" algn="l"/>
              </a:tabLst>
            </a:pPr>
            <a:r>
              <a:rPr lang="en-US" b="1">
                <a:solidFill>
                  <a:srgbClr val="ED3C8D"/>
                </a:solidFill>
              </a:rPr>
              <a:t>Comply with Consumer Protecting Laws &amp; Regulations</a:t>
            </a:r>
          </a:p>
        </p:txBody>
      </p:sp>
      <p:sp>
        <p:nvSpPr>
          <p:cNvPr id="22" name="TextBox 21">
            <a:extLst>
              <a:ext uri="{FF2B5EF4-FFF2-40B4-BE49-F238E27FC236}">
                <a16:creationId xmlns:a16="http://schemas.microsoft.com/office/drawing/2014/main" id="{E5F7CD22-707C-A0FA-0EE2-9C632926837E}"/>
              </a:ext>
            </a:extLst>
          </p:cNvPr>
          <p:cNvSpPr txBox="1"/>
          <p:nvPr/>
        </p:nvSpPr>
        <p:spPr>
          <a:xfrm>
            <a:off x="23944" y="1637506"/>
            <a:ext cx="12144112" cy="369332"/>
          </a:xfrm>
          <a:prstGeom prst="rect">
            <a:avLst/>
          </a:prstGeom>
          <a:noFill/>
        </p:spPr>
        <p:txBody>
          <a:bodyPr wrap="square" rtlCol="0">
            <a:spAutoFit/>
          </a:bodyPr>
          <a:lstStyle/>
          <a:p>
            <a:pPr algn="ctr"/>
            <a:r>
              <a:rPr lang="en-US" b="1" u="sng">
                <a:solidFill>
                  <a:srgbClr val="ED3C8D"/>
                </a:solidFill>
              </a:rPr>
              <a:t>Actions You Can Take Now to Protect Your Customers and Your Brand</a:t>
            </a:r>
          </a:p>
        </p:txBody>
      </p:sp>
      <p:pic>
        <p:nvPicPr>
          <p:cNvPr id="11" name="Picture 10" descr="A picture containing text&#10;&#10;Description automatically generated">
            <a:extLst>
              <a:ext uri="{FF2B5EF4-FFF2-40B4-BE49-F238E27FC236}">
                <a16:creationId xmlns:a16="http://schemas.microsoft.com/office/drawing/2014/main" id="{F2C3D928-E0AF-257E-F233-44F6FF3EC32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652149" y="2415247"/>
            <a:ext cx="850009" cy="850009"/>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B2CD2D3C-9FD6-9AAF-71A1-E8816C68842C}"/>
              </a:ext>
            </a:extLst>
          </p:cNvPr>
          <p:cNvPicPr>
            <a:picLocks noChangeAspect="1"/>
          </p:cNvPicPr>
          <p:nvPr/>
        </p:nvPicPr>
        <p:blipFill>
          <a:blip r:embed="rId5"/>
          <a:stretch>
            <a:fillRect/>
          </a:stretch>
        </p:blipFill>
        <p:spPr>
          <a:xfrm>
            <a:off x="5589813" y="2334064"/>
            <a:ext cx="1012375" cy="1012375"/>
          </a:xfrm>
          <a:prstGeom prst="rect">
            <a:avLst/>
          </a:prstGeom>
        </p:spPr>
      </p:pic>
      <p:pic>
        <p:nvPicPr>
          <p:cNvPr id="6" name="Picture 5" descr="Icon&#10;&#10;Description automatically generated">
            <a:extLst>
              <a:ext uri="{FF2B5EF4-FFF2-40B4-BE49-F238E27FC236}">
                <a16:creationId xmlns:a16="http://schemas.microsoft.com/office/drawing/2014/main" id="{70649B58-EF14-2D51-EC7F-F40821D8FC44}"/>
              </a:ext>
            </a:extLst>
          </p:cNvPr>
          <p:cNvPicPr>
            <a:picLocks noChangeAspect="1"/>
          </p:cNvPicPr>
          <p:nvPr/>
        </p:nvPicPr>
        <p:blipFill>
          <a:blip r:embed="rId6"/>
          <a:stretch>
            <a:fillRect/>
          </a:stretch>
        </p:blipFill>
        <p:spPr>
          <a:xfrm>
            <a:off x="9749877" y="2415247"/>
            <a:ext cx="850009" cy="850009"/>
          </a:xfrm>
          <a:prstGeom prst="rect">
            <a:avLst/>
          </a:prstGeom>
        </p:spPr>
      </p:pic>
      <p:sp>
        <p:nvSpPr>
          <p:cNvPr id="2" name="TextBox 1">
            <a:extLst>
              <a:ext uri="{FF2B5EF4-FFF2-40B4-BE49-F238E27FC236}">
                <a16:creationId xmlns:a16="http://schemas.microsoft.com/office/drawing/2014/main" id="{67619139-4699-F504-1B63-89B43587610D}"/>
              </a:ext>
            </a:extLst>
          </p:cNvPr>
          <p:cNvSpPr txBox="1"/>
          <p:nvPr/>
        </p:nvSpPr>
        <p:spPr>
          <a:xfrm>
            <a:off x="645014" y="5524458"/>
            <a:ext cx="2684206" cy="738664"/>
          </a:xfrm>
          <a:prstGeom prst="rect">
            <a:avLst/>
          </a:prstGeom>
          <a:noFill/>
        </p:spPr>
        <p:txBody>
          <a:bodyPr wrap="square">
            <a:spAutoFit/>
          </a:bodyPr>
          <a:lstStyle/>
          <a:p>
            <a:pPr marL="0" marR="0" algn="ctr">
              <a:spcBef>
                <a:spcPts val="0"/>
              </a:spcBef>
              <a:spcAft>
                <a:spcPts val="0"/>
              </a:spcAft>
            </a:pPr>
            <a:r>
              <a:rPr lang="en-US" sz="1400">
                <a:solidFill>
                  <a:srgbClr val="ED3C8D"/>
                </a:solidFill>
              </a:rPr>
              <a:t>Stay up to date with privacy laws here: </a:t>
            </a:r>
            <a:r>
              <a:rPr lang="en-US" sz="1400">
                <a:hlinkClick r:id="rId7"/>
              </a:rPr>
              <a:t>iapp.org/</a:t>
            </a:r>
            <a:endParaRPr lang="en-US" sz="1400"/>
          </a:p>
          <a:p>
            <a:pPr algn="ctr"/>
            <a:endParaRPr lang="en-US" sz="1400"/>
          </a:p>
        </p:txBody>
      </p:sp>
    </p:spTree>
    <p:extLst>
      <p:ext uri="{BB962C8B-B14F-4D97-AF65-F5344CB8AC3E}">
        <p14:creationId xmlns:p14="http://schemas.microsoft.com/office/powerpoint/2010/main" val="2640608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8948AD-02A8-7CC7-15D1-39564638EEA8}"/>
              </a:ext>
            </a:extLst>
          </p:cNvPr>
          <p:cNvSpPr/>
          <p:nvPr/>
        </p:nvSpPr>
        <p:spPr>
          <a:xfrm>
            <a:off x="0" y="4679758"/>
            <a:ext cx="12192000" cy="1857281"/>
          </a:xfrm>
          <a:prstGeom prst="rect">
            <a:avLst/>
          </a:prstGeom>
          <a:gradFill flip="none" rotWithShape="1">
            <a:gsLst>
              <a:gs pos="58000">
                <a:srgbClr val="ED3C8D"/>
              </a:gs>
              <a:gs pos="0">
                <a:srgbClr val="ED3C8D"/>
              </a:gs>
              <a:gs pos="100000">
                <a:srgbClr val="1B1464"/>
              </a:gs>
            </a:gsLst>
            <a:lin ang="0" scaled="1"/>
            <a:tileRect/>
          </a:gra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20" name="Picture 19">
            <a:extLst>
              <a:ext uri="{FF2B5EF4-FFF2-40B4-BE49-F238E27FC236}">
                <a16:creationId xmlns:a16="http://schemas.microsoft.com/office/drawing/2014/main" id="{D280F2AF-D2F8-9C92-5A28-1C5A8B9372B0}"/>
              </a:ext>
            </a:extLst>
          </p:cNvPr>
          <p:cNvPicPr>
            <a:picLocks noChangeAspect="1"/>
          </p:cNvPicPr>
          <p:nvPr/>
        </p:nvPicPr>
        <p:blipFill>
          <a:blip r:embed="rId2">
            <a:extLst>
              <a:ext uri="{BEBA8EAE-BF5A-486C-A8C5-ECC9F3942E4B}">
                <a14:imgProps xmlns:a14="http://schemas.microsoft.com/office/drawing/2010/main">
                  <a14:imgLayer r:embed="rId3">
                    <a14:imgEffect>
                      <a14:artisticBlur radius="12"/>
                    </a14:imgEffect>
                  </a14:imgLayer>
                </a14:imgProps>
              </a:ext>
            </a:extLst>
          </a:blip>
          <a:stretch>
            <a:fillRect/>
          </a:stretch>
        </p:blipFill>
        <p:spPr>
          <a:xfrm>
            <a:off x="9330617" y="4764978"/>
            <a:ext cx="2753795" cy="1527658"/>
          </a:xfrm>
          <a:prstGeom prst="rect">
            <a:avLst/>
          </a:prstGeom>
          <a:ln>
            <a:solidFill>
              <a:schemeClr val="bg1"/>
            </a:solidFill>
          </a:ln>
        </p:spPr>
      </p:pic>
      <p:sp>
        <p:nvSpPr>
          <p:cNvPr id="9" name="Rectangle 8">
            <a:extLst>
              <a:ext uri="{FF2B5EF4-FFF2-40B4-BE49-F238E27FC236}">
                <a16:creationId xmlns:a16="http://schemas.microsoft.com/office/drawing/2014/main" id="{AF8FA739-43EE-DCD5-5FE9-BF14E7D19BC2}"/>
              </a:ext>
            </a:extLst>
          </p:cNvPr>
          <p:cNvSpPr/>
          <p:nvPr/>
        </p:nvSpPr>
        <p:spPr>
          <a:xfrm>
            <a:off x="0" y="2824939"/>
            <a:ext cx="12192000" cy="1857281"/>
          </a:xfrm>
          <a:prstGeom prst="rect">
            <a:avLst/>
          </a:prstGeom>
          <a:gradFill flip="none" rotWithShape="1">
            <a:gsLst>
              <a:gs pos="38000">
                <a:srgbClr val="00BFF2"/>
              </a:gs>
              <a:gs pos="0">
                <a:srgbClr val="00BFF2"/>
              </a:gs>
              <a:gs pos="100000">
                <a:srgbClr val="1B1464"/>
              </a:gs>
            </a:gsLst>
            <a:lin ang="0" scaled="1"/>
            <a:tileRect/>
          </a:gra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8" name="Picture 17">
            <a:extLst>
              <a:ext uri="{FF2B5EF4-FFF2-40B4-BE49-F238E27FC236}">
                <a16:creationId xmlns:a16="http://schemas.microsoft.com/office/drawing/2014/main" id="{B2012173-9DBA-FFA3-B101-640182140286}"/>
              </a:ext>
            </a:extLst>
          </p:cNvPr>
          <p:cNvPicPr>
            <a:picLocks noChangeAspect="1"/>
          </p:cNvPicPr>
          <p:nvPr/>
        </p:nvPicPr>
        <p:blipFill>
          <a:blip r:embed="rId4">
            <a:extLst>
              <a:ext uri="{BEBA8EAE-BF5A-486C-A8C5-ECC9F3942E4B}">
                <a14:imgProps xmlns:a14="http://schemas.microsoft.com/office/drawing/2010/main">
                  <a14:imgLayer r:embed="rId5">
                    <a14:imgEffect>
                      <a14:artisticBlur radius="12"/>
                    </a14:imgEffect>
                  </a14:imgLayer>
                </a14:imgProps>
              </a:ext>
            </a:extLst>
          </a:blip>
          <a:stretch>
            <a:fillRect/>
          </a:stretch>
        </p:blipFill>
        <p:spPr>
          <a:xfrm>
            <a:off x="6896379" y="2904341"/>
            <a:ext cx="2753795" cy="1549009"/>
          </a:xfrm>
          <a:prstGeom prst="rect">
            <a:avLst/>
          </a:prstGeom>
          <a:ln>
            <a:solidFill>
              <a:schemeClr val="bg1"/>
            </a:solidFill>
          </a:ln>
        </p:spPr>
      </p:pic>
      <p:sp>
        <p:nvSpPr>
          <p:cNvPr id="5" name="Rectangle 4">
            <a:extLst>
              <a:ext uri="{FF2B5EF4-FFF2-40B4-BE49-F238E27FC236}">
                <a16:creationId xmlns:a16="http://schemas.microsoft.com/office/drawing/2014/main" id="{1B8AA58C-8258-F7CF-EBA1-563B65B3FD88}"/>
              </a:ext>
            </a:extLst>
          </p:cNvPr>
          <p:cNvSpPr/>
          <p:nvPr/>
        </p:nvSpPr>
        <p:spPr>
          <a:xfrm>
            <a:off x="0" y="974194"/>
            <a:ext cx="12192000" cy="1857281"/>
          </a:xfrm>
          <a:prstGeom prst="rect">
            <a:avLst/>
          </a:prstGeom>
          <a:gradFill flip="none" rotWithShape="1">
            <a:gsLst>
              <a:gs pos="33000">
                <a:srgbClr val="4EBEA4"/>
              </a:gs>
              <a:gs pos="0">
                <a:srgbClr val="4EBEA4">
                  <a:lumMod val="100000"/>
                </a:srgbClr>
              </a:gs>
              <a:gs pos="100000">
                <a:srgbClr val="1B1464"/>
              </a:gs>
            </a:gsLst>
            <a:lin ang="0" scaled="1"/>
            <a:tileRect/>
          </a:gra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extBox 1">
            <a:extLst>
              <a:ext uri="{FF2B5EF4-FFF2-40B4-BE49-F238E27FC236}">
                <a16:creationId xmlns:a16="http://schemas.microsoft.com/office/drawing/2014/main" id="{0B7C106F-BF85-68EB-2BDF-14F643836CC9}"/>
              </a:ext>
            </a:extLst>
          </p:cNvPr>
          <p:cNvSpPr txBox="1"/>
          <p:nvPr/>
        </p:nvSpPr>
        <p:spPr>
          <a:xfrm>
            <a:off x="50444" y="1093523"/>
            <a:ext cx="3946914" cy="1107996"/>
          </a:xfrm>
          <a:prstGeom prst="rect">
            <a:avLst/>
          </a:prstGeom>
          <a:noFill/>
        </p:spPr>
        <p:txBody>
          <a:bodyPr wrap="none" rtlCol="0">
            <a:spAutoFit/>
          </a:bodyPr>
          <a:lstStyle/>
          <a:p>
            <a:pPr algn="ctr"/>
            <a:r>
              <a:rPr lang="en-US" sz="6600">
                <a:solidFill>
                  <a:prstClr val="white"/>
                </a:solidFill>
                <a:latin typeface="Helvetica" panose="020B0604020202020204" pitchFamily="34" charset="0"/>
                <a:cs typeface="Helvetica" panose="020B0604020202020204" pitchFamily="34" charset="0"/>
              </a:rPr>
              <a:t>DECODE </a:t>
            </a:r>
          </a:p>
        </p:txBody>
      </p:sp>
      <p:sp>
        <p:nvSpPr>
          <p:cNvPr id="3" name="TextBox 2">
            <a:extLst>
              <a:ext uri="{FF2B5EF4-FFF2-40B4-BE49-F238E27FC236}">
                <a16:creationId xmlns:a16="http://schemas.microsoft.com/office/drawing/2014/main" id="{5EDA31F1-3181-B239-22DF-7E4F932C3A34}"/>
              </a:ext>
            </a:extLst>
          </p:cNvPr>
          <p:cNvSpPr txBox="1"/>
          <p:nvPr/>
        </p:nvSpPr>
        <p:spPr>
          <a:xfrm>
            <a:off x="785277" y="2969920"/>
            <a:ext cx="5873724" cy="1107996"/>
          </a:xfrm>
          <a:prstGeom prst="rect">
            <a:avLst/>
          </a:prstGeom>
          <a:noFill/>
        </p:spPr>
        <p:txBody>
          <a:bodyPr wrap="none" rtlCol="0">
            <a:spAutoFit/>
          </a:bodyPr>
          <a:lstStyle/>
          <a:p>
            <a:pPr algn="ctr"/>
            <a:r>
              <a:rPr lang="en-US" sz="6600">
                <a:solidFill>
                  <a:prstClr val="white"/>
                </a:solidFill>
                <a:latin typeface="Helvetica" panose="020B0604020202020204" pitchFamily="34" charset="0"/>
                <a:cs typeface="Helvetica" panose="020B0604020202020204" pitchFamily="34" charset="0"/>
              </a:rPr>
              <a:t>UNDERSTAND</a:t>
            </a:r>
          </a:p>
        </p:txBody>
      </p:sp>
      <p:sp>
        <p:nvSpPr>
          <p:cNvPr id="4" name="TextBox 3">
            <a:extLst>
              <a:ext uri="{FF2B5EF4-FFF2-40B4-BE49-F238E27FC236}">
                <a16:creationId xmlns:a16="http://schemas.microsoft.com/office/drawing/2014/main" id="{201732F9-DC70-E1C4-1513-12E5AEE8B90C}"/>
              </a:ext>
            </a:extLst>
          </p:cNvPr>
          <p:cNvSpPr txBox="1"/>
          <p:nvPr/>
        </p:nvSpPr>
        <p:spPr>
          <a:xfrm>
            <a:off x="4781864" y="4823161"/>
            <a:ext cx="4521889" cy="1107996"/>
          </a:xfrm>
          <a:prstGeom prst="rect">
            <a:avLst/>
          </a:prstGeom>
          <a:noFill/>
        </p:spPr>
        <p:txBody>
          <a:bodyPr wrap="square" rtlCol="0">
            <a:spAutoFit/>
          </a:bodyPr>
          <a:lstStyle/>
          <a:p>
            <a:pPr algn="ctr"/>
            <a:r>
              <a:rPr lang="en-US" sz="6600">
                <a:solidFill>
                  <a:prstClr val="white"/>
                </a:solidFill>
                <a:latin typeface="Helvetica" panose="020B0604020202020204" pitchFamily="34" charset="0"/>
                <a:cs typeface="Helvetica" panose="020B0604020202020204" pitchFamily="34" charset="0"/>
              </a:rPr>
              <a:t>NAVIGATE</a:t>
            </a:r>
          </a:p>
        </p:txBody>
      </p:sp>
      <p:sp>
        <p:nvSpPr>
          <p:cNvPr id="6" name="TextBox 5">
            <a:extLst>
              <a:ext uri="{FF2B5EF4-FFF2-40B4-BE49-F238E27FC236}">
                <a16:creationId xmlns:a16="http://schemas.microsoft.com/office/drawing/2014/main" id="{2ADDE2F4-23AE-8B03-3C9C-0181D4F0683B}"/>
              </a:ext>
            </a:extLst>
          </p:cNvPr>
          <p:cNvSpPr txBox="1"/>
          <p:nvPr/>
        </p:nvSpPr>
        <p:spPr>
          <a:xfrm>
            <a:off x="2984" y="2105213"/>
            <a:ext cx="4039888" cy="369332"/>
          </a:xfrm>
          <a:prstGeom prst="rect">
            <a:avLst/>
          </a:prstGeom>
          <a:noFill/>
        </p:spPr>
        <p:txBody>
          <a:bodyPr wrap="square">
            <a:spAutoFit/>
          </a:bodyPr>
          <a:lstStyle/>
          <a:p>
            <a:pPr algn="ctr"/>
            <a:r>
              <a:rPr lang="en-US">
                <a:solidFill>
                  <a:prstClr val="white"/>
                </a:solidFill>
                <a:latin typeface="Helvetica" panose="020B0604020202020204" pitchFamily="34" charset="0"/>
                <a:cs typeface="Helvetica" panose="020B0604020202020204" pitchFamily="34" charset="0"/>
              </a:rPr>
              <a:t>data privacy and security</a:t>
            </a:r>
          </a:p>
        </p:txBody>
      </p:sp>
      <p:sp>
        <p:nvSpPr>
          <p:cNvPr id="7" name="TextBox 6">
            <a:extLst>
              <a:ext uri="{FF2B5EF4-FFF2-40B4-BE49-F238E27FC236}">
                <a16:creationId xmlns:a16="http://schemas.microsoft.com/office/drawing/2014/main" id="{6BAFAC5A-03BA-0B36-F91A-D390BBA6DA9D}"/>
              </a:ext>
            </a:extLst>
          </p:cNvPr>
          <p:cNvSpPr txBox="1"/>
          <p:nvPr/>
        </p:nvSpPr>
        <p:spPr>
          <a:xfrm>
            <a:off x="723722" y="4004683"/>
            <a:ext cx="5996834" cy="369332"/>
          </a:xfrm>
          <a:prstGeom prst="rect">
            <a:avLst/>
          </a:prstGeom>
          <a:noFill/>
        </p:spPr>
        <p:txBody>
          <a:bodyPr wrap="square">
            <a:spAutoFit/>
          </a:bodyPr>
          <a:lstStyle/>
          <a:p>
            <a:pPr algn="ctr"/>
            <a:r>
              <a:rPr lang="en-US">
                <a:solidFill>
                  <a:prstClr val="white"/>
                </a:solidFill>
                <a:latin typeface="Helvetica" panose="020B0604020202020204" pitchFamily="34" charset="0"/>
                <a:cs typeface="Helvetica" panose="020B0604020202020204" pitchFamily="34" charset="0"/>
              </a:rPr>
              <a:t>The momentum of data privacy &amp; security legislation</a:t>
            </a:r>
          </a:p>
        </p:txBody>
      </p:sp>
      <p:sp>
        <p:nvSpPr>
          <p:cNvPr id="8" name="TextBox 7">
            <a:extLst>
              <a:ext uri="{FF2B5EF4-FFF2-40B4-BE49-F238E27FC236}">
                <a16:creationId xmlns:a16="http://schemas.microsoft.com/office/drawing/2014/main" id="{F7669406-D110-B439-EDC3-3D6A4F606D65}"/>
              </a:ext>
            </a:extLst>
          </p:cNvPr>
          <p:cNvSpPr txBox="1"/>
          <p:nvPr/>
        </p:nvSpPr>
        <p:spPr>
          <a:xfrm>
            <a:off x="4964745" y="5838824"/>
            <a:ext cx="4339008" cy="369332"/>
          </a:xfrm>
          <a:prstGeom prst="rect">
            <a:avLst/>
          </a:prstGeom>
          <a:noFill/>
        </p:spPr>
        <p:txBody>
          <a:bodyPr wrap="square">
            <a:spAutoFit/>
          </a:bodyPr>
          <a:lstStyle/>
          <a:p>
            <a:pPr algn="ctr"/>
            <a:r>
              <a:rPr lang="en-US">
                <a:solidFill>
                  <a:prstClr val="white"/>
                </a:solidFill>
                <a:latin typeface="Helvetica" panose="020B0604020202020204" pitchFamily="34" charset="0"/>
                <a:cs typeface="Helvetica" panose="020B0604020202020204" pitchFamily="34" charset="0"/>
              </a:rPr>
              <a:t>Marketing in privacy focused landscape</a:t>
            </a:r>
          </a:p>
        </p:txBody>
      </p:sp>
      <p:sp>
        <p:nvSpPr>
          <p:cNvPr id="14" name="Rectangle 13">
            <a:extLst>
              <a:ext uri="{FF2B5EF4-FFF2-40B4-BE49-F238E27FC236}">
                <a16:creationId xmlns:a16="http://schemas.microsoft.com/office/drawing/2014/main" id="{468C90BE-A550-C1A0-538C-1BD06FDFC7B9}"/>
              </a:ext>
            </a:extLst>
          </p:cNvPr>
          <p:cNvSpPr/>
          <p:nvPr/>
        </p:nvSpPr>
        <p:spPr>
          <a:xfrm>
            <a:off x="136188" y="54267"/>
            <a:ext cx="12055811" cy="892552"/>
          </a:xfrm>
          <a:prstGeom prst="rect">
            <a:avLst/>
          </a:prstGeom>
        </p:spPr>
        <p:txBody>
          <a:bodyPr wrap="square" lIns="91440" tIns="45720" rIns="91440" bIns="45720" anchor="t">
            <a:spAutoFit/>
          </a:bodyPr>
          <a:lstStyle/>
          <a:p>
            <a:pPr>
              <a:defRPr/>
            </a:pPr>
            <a:r>
              <a:rPr lang="en-US" sz="2600" b="1">
                <a:solidFill>
                  <a:srgbClr val="FFFF00"/>
                </a:solidFill>
                <a:latin typeface="Helvetica"/>
                <a:cs typeface="Helvetica"/>
              </a:rPr>
              <a:t>Coming Soon…</a:t>
            </a:r>
            <a:r>
              <a:rPr lang="en-US" sz="2600" b="1">
                <a:solidFill>
                  <a:prstClr val="white"/>
                </a:solidFill>
                <a:latin typeface="Helvetica"/>
                <a:cs typeface="Helvetica"/>
              </a:rPr>
              <a:t>our comprehensive three-part series will help you </a:t>
            </a:r>
            <a:r>
              <a:rPr lang="en-US" sz="2600" b="1">
                <a:solidFill>
                  <a:srgbClr val="4EBEA4"/>
                </a:solidFill>
                <a:latin typeface="Helvetica"/>
                <a:cs typeface="Helvetica"/>
              </a:rPr>
              <a:t>decode</a:t>
            </a:r>
            <a:r>
              <a:rPr lang="en-US" sz="2600" b="1">
                <a:solidFill>
                  <a:prstClr val="white"/>
                </a:solidFill>
                <a:latin typeface="Helvetica"/>
                <a:cs typeface="Helvetica"/>
              </a:rPr>
              <a:t>, </a:t>
            </a:r>
            <a:r>
              <a:rPr lang="en-US" sz="2600" b="1">
                <a:solidFill>
                  <a:srgbClr val="00BFF2"/>
                </a:solidFill>
                <a:latin typeface="Helvetica"/>
                <a:cs typeface="Helvetica"/>
              </a:rPr>
              <a:t>understand</a:t>
            </a:r>
            <a:r>
              <a:rPr lang="en-US" sz="2600" b="1">
                <a:solidFill>
                  <a:prstClr val="white"/>
                </a:solidFill>
                <a:latin typeface="Helvetica"/>
                <a:cs typeface="Helvetica"/>
              </a:rPr>
              <a:t> and </a:t>
            </a:r>
            <a:r>
              <a:rPr lang="en-US" sz="2600" b="1">
                <a:solidFill>
                  <a:srgbClr val="ED3C8D"/>
                </a:solidFill>
                <a:latin typeface="Helvetica"/>
                <a:cs typeface="Helvetica"/>
              </a:rPr>
              <a:t>navigate</a:t>
            </a:r>
            <a:r>
              <a:rPr lang="en-US" sz="2600" b="1">
                <a:solidFill>
                  <a:prstClr val="white"/>
                </a:solidFill>
                <a:latin typeface="Helvetica"/>
                <a:cs typeface="Helvetica"/>
              </a:rPr>
              <a:t> data privacy and security</a:t>
            </a:r>
          </a:p>
        </p:txBody>
      </p:sp>
      <p:pic>
        <p:nvPicPr>
          <p:cNvPr id="16" name="Picture 15">
            <a:extLst>
              <a:ext uri="{FF2B5EF4-FFF2-40B4-BE49-F238E27FC236}">
                <a16:creationId xmlns:a16="http://schemas.microsoft.com/office/drawing/2014/main" id="{8891EFC3-6020-F32B-AB0C-649E66FCEF71}"/>
              </a:ext>
            </a:extLst>
          </p:cNvPr>
          <p:cNvPicPr>
            <a:picLocks noChangeAspect="1"/>
          </p:cNvPicPr>
          <p:nvPr/>
        </p:nvPicPr>
        <p:blipFill>
          <a:blip r:embed="rId6">
            <a:extLst>
              <a:ext uri="{BEBA8EAE-BF5A-486C-A8C5-ECC9F3942E4B}">
                <a14:imgProps xmlns:a14="http://schemas.microsoft.com/office/drawing/2010/main">
                  <a14:imgLayer r:embed="rId7">
                    <a14:imgEffect>
                      <a14:artisticBlur radius="12"/>
                    </a14:imgEffect>
                  </a14:imgLayer>
                </a14:imgProps>
              </a:ext>
            </a:extLst>
          </a:blip>
          <a:stretch>
            <a:fillRect/>
          </a:stretch>
        </p:blipFill>
        <p:spPr>
          <a:xfrm>
            <a:off x="4063442" y="1047793"/>
            <a:ext cx="2753795" cy="1551161"/>
          </a:xfrm>
          <a:prstGeom prst="rect">
            <a:avLst/>
          </a:prstGeom>
          <a:ln>
            <a:solidFill>
              <a:schemeClr val="bg1"/>
            </a:solidFill>
          </a:ln>
        </p:spPr>
      </p:pic>
      <p:sp>
        <p:nvSpPr>
          <p:cNvPr id="15" name="Rectangle: Rounded Corners 14">
            <a:extLst>
              <a:ext uri="{FF2B5EF4-FFF2-40B4-BE49-F238E27FC236}">
                <a16:creationId xmlns:a16="http://schemas.microsoft.com/office/drawing/2014/main" id="{1F56B1EB-38CF-773D-50E6-68A14C2172C4}"/>
              </a:ext>
            </a:extLst>
          </p:cNvPr>
          <p:cNvSpPr/>
          <p:nvPr/>
        </p:nvSpPr>
        <p:spPr>
          <a:xfrm rot="1870225">
            <a:off x="3681142" y="3187540"/>
            <a:ext cx="8709736" cy="969640"/>
          </a:xfrm>
          <a:prstGeom prst="roundRect">
            <a:avLst/>
          </a:prstGeom>
          <a:solidFill>
            <a:srgbClr val="FFFF00">
              <a:alpha val="94118"/>
            </a:srgbClr>
          </a:solidFill>
          <a:ln w="381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163"/>
            <a:r>
              <a:rPr lang="en-US" sz="5400" b="1">
                <a:solidFill>
                  <a:srgbClr val="002060"/>
                </a:solidFill>
                <a:latin typeface="Helvetica" panose="020B0604020202020204" pitchFamily="34" charset="0"/>
                <a:cs typeface="Helvetica" panose="020B0604020202020204" pitchFamily="34" charset="0"/>
              </a:rPr>
              <a:t>Coming This Summer!</a:t>
            </a:r>
          </a:p>
        </p:txBody>
      </p:sp>
      <p:pic>
        <p:nvPicPr>
          <p:cNvPr id="17" name="Picture 16">
            <a:extLst>
              <a:ext uri="{FF2B5EF4-FFF2-40B4-BE49-F238E27FC236}">
                <a16:creationId xmlns:a16="http://schemas.microsoft.com/office/drawing/2014/main" id="{4F3F22B4-A9EF-7E24-03E5-E6D566524BF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19" name="Slide Number Placeholder 5">
            <a:extLst>
              <a:ext uri="{FF2B5EF4-FFF2-40B4-BE49-F238E27FC236}">
                <a16:creationId xmlns:a16="http://schemas.microsoft.com/office/drawing/2014/main" id="{5B9A9861-ABED-57AB-AF86-D26C77A131D9}"/>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7</a:t>
            </a:fld>
            <a:endParaRPr lang="en-US">
              <a:solidFill>
                <a:prstClr val="white"/>
              </a:solidFill>
            </a:endParaRPr>
          </a:p>
        </p:txBody>
      </p:sp>
      <p:sp>
        <p:nvSpPr>
          <p:cNvPr id="21" name="Rectangle 20">
            <a:extLst>
              <a:ext uri="{FF2B5EF4-FFF2-40B4-BE49-F238E27FC236}">
                <a16:creationId xmlns:a16="http://schemas.microsoft.com/office/drawing/2014/main" id="{D7EC9D0D-FEA9-9A73-AD78-F2CC3D14D4C3}"/>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04404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70" y="221928"/>
            <a:ext cx="9576364" cy="646331"/>
          </a:xfrm>
          <a:prstGeom prst="rect">
            <a:avLst/>
          </a:prstGeom>
        </p:spPr>
        <p:txBody>
          <a:bodyPr wrap="square">
            <a:spAutoFit/>
          </a:bodyPr>
          <a:lstStyle/>
          <a:p>
            <a:pPr defTabSz="914494">
              <a:defRPr/>
            </a:pPr>
            <a:r>
              <a:rPr lang="en-US" sz="3600" b="1">
                <a:solidFill>
                  <a:srgbClr val="00BFF2"/>
                </a:solidFill>
                <a:latin typeface="Helvetica" pitchFamily="2" charset="0"/>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70" y="1259935"/>
            <a:ext cx="8714451" cy="2554545"/>
          </a:xfrm>
          <a:prstGeom prst="rect">
            <a:avLst/>
          </a:prstGeom>
          <a:noFill/>
        </p:spPr>
        <p:txBody>
          <a:bodyPr wrap="square" rtlCol="0">
            <a:spAutoFit/>
          </a:bodyPr>
          <a:lstStyle/>
          <a:p>
            <a:pPr defTabSz="914494">
              <a:defRPr/>
            </a:pPr>
            <a:r>
              <a:rPr lang="en-US" sz="2000">
                <a:solidFill>
                  <a:srgbClr val="1F1A62"/>
                </a:solidFill>
                <a:latin typeface="Helvetica" pitchFamily="2" charset="0"/>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defTabSz="914494">
              <a:defRPr/>
            </a:pPr>
            <a:endParaRPr lang="en-US" sz="2000">
              <a:solidFill>
                <a:srgbClr val="1F1A62"/>
              </a:solidFill>
              <a:latin typeface="Helvetica" pitchFamily="2" charset="0"/>
            </a:endParaRPr>
          </a:p>
          <a:p>
            <a:pPr defTabSz="914494">
              <a:defRPr/>
            </a:pPr>
            <a:r>
              <a:rPr lang="en-US" sz="2000">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lang="en-US" sz="2000" b="1">
                <a:solidFill>
                  <a:srgbClr val="4EBEA4"/>
                </a:solidFill>
                <a:latin typeface="Helvetica" panose="020B0403020202020204" pitchFamily="34" charset="0"/>
                <a:ea typeface="Times New Roman" panose="02020603050405020304" pitchFamily="18" charset="0"/>
                <a:cs typeface="Times New Roman" panose="02020603050405020304" pitchFamily="18" charset="0"/>
              </a:rPr>
              <a:t>simplify</a:t>
            </a:r>
            <a:r>
              <a:rPr lang="en-US" sz="2000">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lang="en-US" sz="2000" b="1">
                <a:solidFill>
                  <a:srgbClr val="00BFF2"/>
                </a:solidFill>
                <a:latin typeface="Helvetica" panose="020B0403020202020204" pitchFamily="34" charset="0"/>
                <a:ea typeface="Times New Roman" panose="02020603050405020304" pitchFamily="18" charset="0"/>
              </a:rPr>
              <a:t>discover</a:t>
            </a:r>
            <a:r>
              <a:rPr lang="en-US" sz="2000">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 new insights that </a:t>
            </a:r>
            <a:r>
              <a:rPr lang="en-US" sz="2000" b="1">
                <a:solidFill>
                  <a:srgbClr val="ED3C8D"/>
                </a:solidFill>
                <a:latin typeface="Helvetica" panose="020B0403020202020204" pitchFamily="34" charset="0"/>
                <a:ea typeface="Times New Roman" panose="02020603050405020304" pitchFamily="18" charset="0"/>
                <a:cs typeface="Times New Roman" panose="02020603050405020304" pitchFamily="18" charset="0"/>
              </a:rPr>
              <a:t>transform</a:t>
            </a:r>
            <a:r>
              <a:rPr lang="en-US" sz="2000">
                <a:solidFill>
                  <a:srgbClr val="1F1A62"/>
                </a:solidFill>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lang="en-US" sz="2000">
              <a:solidFill>
                <a:srgbClr val="1F1A62"/>
              </a:solidFill>
              <a:latin typeface="Helvetica" pitchFamily="2" charset="0"/>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9" y="4285641"/>
            <a:ext cx="9507740" cy="923714"/>
          </a:xfrm>
          <a:prstGeom prst="rect">
            <a:avLst/>
          </a:prstGeom>
          <a:noFill/>
        </p:spPr>
        <p:txBody>
          <a:bodyPr wrap="square">
            <a:spAutoFit/>
          </a:bodyPr>
          <a:lstStyle/>
          <a:p>
            <a:pPr defTabSz="457248">
              <a:defRPr/>
            </a:pPr>
            <a:r>
              <a:rPr lang="en-US" sz="1801">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lang="en-US" sz="1801" b="1" i="1">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complimentary access </a:t>
            </a:r>
            <a:r>
              <a:rPr lang="en-US" sz="1801">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lang="en-US" sz="1801" b="1">
                <a:solidFill>
                  <a:srgbClr val="002060"/>
                </a:solidFill>
                <a:latin typeface="Helvetica" panose="020B0403020202020204" pitchFamily="34" charset="0"/>
                <a:ea typeface="Times New Roman" panose="02020603050405020304" pitchFamily="18" charset="0"/>
                <a:cs typeface="Times New Roman" panose="02020603050405020304" pitchFamily="18" charset="0"/>
              </a:rPr>
              <a:t>Get immediate access </a:t>
            </a:r>
            <a:r>
              <a:rPr lang="en-US" sz="180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at </a:t>
            </a:r>
            <a:r>
              <a:rPr lang="en-US" sz="1801" b="1">
                <a:solidFill>
                  <a:srgbClr val="1B1464"/>
                </a:solidFill>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lang="en-US" sz="1801" b="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t>
            </a:r>
            <a:endParaRPr lang="en-US" sz="1801">
              <a:solidFill>
                <a:srgbClr val="1B1464"/>
              </a:solidFill>
              <a:latin typeface="Helvetica" panose="020B0403020202020204" pitchFamily="34" charset="0"/>
              <a:ea typeface="Times New Roman" panose="02020603050405020304" pitchFamily="18" charset="0"/>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90" y="4177158"/>
            <a:ext cx="934321" cy="934321"/>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7" y="24822"/>
            <a:ext cx="5058525" cy="2945125"/>
          </a:xfrm>
          <a:prstGeom prst="rect">
            <a:avLst/>
          </a:prstGeom>
        </p:spPr>
      </p:pic>
      <p:pic>
        <p:nvPicPr>
          <p:cNvPr id="4" name="Picture 3">
            <a:extLst>
              <a:ext uri="{FF2B5EF4-FFF2-40B4-BE49-F238E27FC236}">
                <a16:creationId xmlns:a16="http://schemas.microsoft.com/office/drawing/2014/main" id="{4EC1C8B9-7517-998B-414E-01A9947E8D6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483208" y="6519044"/>
            <a:ext cx="11708793" cy="350107"/>
          </a:xfrm>
          <a:prstGeom prst="rect">
            <a:avLst/>
          </a:prstGeom>
        </p:spPr>
      </p:pic>
      <p:sp>
        <p:nvSpPr>
          <p:cNvPr id="5" name="Slide Number Placeholder 5">
            <a:extLst>
              <a:ext uri="{FF2B5EF4-FFF2-40B4-BE49-F238E27FC236}">
                <a16:creationId xmlns:a16="http://schemas.microsoft.com/office/drawing/2014/main" id="{0AD654BD-E26B-FD20-11D6-71CB98CBB45E}"/>
              </a:ext>
            </a:extLst>
          </p:cNvPr>
          <p:cNvSpPr txBox="1">
            <a:spLocks/>
          </p:cNvSpPr>
          <p:nvPr/>
        </p:nvSpPr>
        <p:spPr>
          <a:xfrm>
            <a:off x="503714"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a:defRPr/>
            </a:pPr>
            <a:r>
              <a:rPr lang="en-US">
                <a:solidFill>
                  <a:prstClr val="white"/>
                </a:solidFill>
              </a:rPr>
              <a:t>PAGE </a:t>
            </a:r>
            <a:fld id="{FC623D9C-B141-0E44-9A0E-426DA6A043B9}" type="slidenum">
              <a:rPr lang="en-US">
                <a:solidFill>
                  <a:prstClr val="white"/>
                </a:solidFill>
              </a:rPr>
              <a:pPr>
                <a:defRPr/>
              </a:pPr>
              <a:t>8</a:t>
            </a:fld>
            <a:endParaRPr lang="en-US">
              <a:solidFill>
                <a:prstClr val="white"/>
              </a:solidFill>
            </a:endParaRPr>
          </a:p>
        </p:txBody>
      </p:sp>
      <p:sp>
        <p:nvSpPr>
          <p:cNvPr id="6" name="Rectangle 5">
            <a:extLst>
              <a:ext uri="{FF2B5EF4-FFF2-40B4-BE49-F238E27FC236}">
                <a16:creationId xmlns:a16="http://schemas.microsoft.com/office/drawing/2014/main" id="{227BC3EA-433F-CCD5-A390-11069098D29F}"/>
              </a:ext>
            </a:extLst>
          </p:cNvPr>
          <p:cNvSpPr/>
          <p:nvPr/>
        </p:nvSpPr>
        <p:spPr>
          <a:xfrm>
            <a:off x="483207" y="6586958"/>
            <a:ext cx="11687274" cy="246221"/>
          </a:xfrm>
          <a:prstGeom prst="rect">
            <a:avLst/>
          </a:prstGeom>
        </p:spPr>
        <p:txBody>
          <a:bodyPr wrap="square">
            <a:spAutoFit/>
          </a:bodyPr>
          <a:lstStyle/>
          <a:p>
            <a:pPr algn="ctr">
              <a:defRPr/>
            </a:pPr>
            <a:r>
              <a:rPr lang="en-US" sz="1000">
                <a:solidFill>
                  <a:prstClr val="white"/>
                </a:solidFill>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501808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6166fe-9f5b-43aa-b8a9-b4d7ad530bda" xsi:nil="true"/>
    <lcf76f155ced4ddcb4097134ff3c332f xmlns="a86b28e8-29a6-4ab8-af18-2a7f61acfad2">
      <Terms xmlns="http://schemas.microsoft.com/office/infopath/2007/PartnerControls"/>
    </lcf76f155ced4ddcb4097134ff3c332f>
    <SharedWithUsers xmlns="9f6166fe-9f5b-43aa-b8a9-b4d7ad530bda">
      <UserInfo>
        <DisplayName>Jason Wiese</DisplayName>
        <AccountId>13</AccountId>
        <AccountType/>
      </UserInfo>
      <UserInfo>
        <DisplayName>Benjamin Vandegrift</DisplayName>
        <AccountId>117</AccountId>
        <AccountType/>
      </UserInfo>
      <UserInfo>
        <DisplayName>Reed Kiely</DisplayName>
        <AccountId>39</AccountId>
        <AccountType/>
      </UserInfo>
      <UserInfo>
        <DisplayName>Leah Montner Dixon</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7" ma:contentTypeDescription="Create a new document." ma:contentTypeScope="" ma:versionID="00f8e3544ea876084e635555b8d6e1e4">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638292919b190b699f260c92cef6b5c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696b49f-56d7-4f85-8b04-e2e66f1bdb7c}" ma:internalName="TaxCatchAll" ma:showField="CatchAllData" ma:web="9f6166fe-9f5b-43aa-b8a9-b4d7ad530b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283A5D-AC4D-4FEB-B38C-84A3879056B1}">
  <ds:schemaRef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9f6166fe-9f5b-43aa-b8a9-b4d7ad530bda"/>
    <ds:schemaRef ds:uri="http://purl.org/dc/terms/"/>
    <ds:schemaRef ds:uri="a86b28e8-29a6-4ab8-af18-2a7f61acfad2"/>
    <ds:schemaRef ds:uri="http://www.w3.org/XML/1998/namespace"/>
    <ds:schemaRef ds:uri="http://purl.org/dc/dcmitype/"/>
  </ds:schemaRefs>
</ds:datastoreItem>
</file>

<file path=customXml/itemProps2.xml><?xml version="1.0" encoding="utf-8"?>
<ds:datastoreItem xmlns:ds="http://schemas.openxmlformats.org/officeDocument/2006/customXml" ds:itemID="{CC2BE1FA-DCB6-4A08-A541-DC4D2F717D3D}">
  <ds:schemaRefs>
    <ds:schemaRef ds:uri="http://schemas.microsoft.com/sharepoint/v3/contenttype/forms"/>
  </ds:schemaRefs>
</ds:datastoreItem>
</file>

<file path=customXml/itemProps3.xml><?xml version="1.0" encoding="utf-8"?>
<ds:datastoreItem xmlns:ds="http://schemas.openxmlformats.org/officeDocument/2006/customXml" ds:itemID="{6BBEE80A-A948-4317-92A4-66263CD7FFD2}">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18</TotalTime>
  <Words>881</Words>
  <Application>Microsoft Office PowerPoint</Application>
  <PresentationFormat>Widescreen</PresentationFormat>
  <Paragraphs>134</Paragraphs>
  <Slides>8</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Aptos</vt:lpstr>
      <vt:lpstr>Arial</vt:lpstr>
      <vt:lpstr>Calibri</vt:lpstr>
      <vt:lpstr>Calibri Light</vt:lpstr>
      <vt:lpstr>Helvetica</vt:lpstr>
      <vt:lpstr>Helvetica Bold</vt:lpstr>
      <vt:lpstr>Helvetica Light</vt:lpstr>
      <vt:lpstr>Helvetica-Light</vt:lpstr>
      <vt:lpstr>Helvetica-Lightoblique</vt:lpstr>
      <vt:lpstr>1_Office Theme</vt:lpstr>
      <vt:lpstr>3_Office Theme</vt:lpstr>
      <vt:lpstr>2_Office Theme</vt:lpstr>
      <vt:lpstr>PowerPoint Presentation</vt:lpstr>
      <vt:lpstr>What is an Identifier?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Dylan Breger</cp:lastModifiedBy>
  <cp:revision>2</cp:revision>
  <dcterms:created xsi:type="dcterms:W3CDTF">2024-06-26T16:47:43Z</dcterms:created>
  <dcterms:modified xsi:type="dcterms:W3CDTF">2024-06-27T21:21:30Z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