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144327852" r:id="rId5"/>
    <p:sldId id="2144327847" r:id="rId6"/>
    <p:sldId id="2144327886" r:id="rId7"/>
    <p:sldId id="2144327895" r:id="rId8"/>
    <p:sldId id="2144327894" r:id="rId9"/>
    <p:sldId id="2144327871" r:id="rId10"/>
    <p:sldId id="2144327897" r:id="rId11"/>
    <p:sldId id="2144327875" r:id="rId12"/>
    <p:sldId id="2144327869" r:id="rId13"/>
    <p:sldId id="2144327890" r:id="rId14"/>
    <p:sldId id="2144327877" r:id="rId15"/>
    <p:sldId id="2144327896" r:id="rId16"/>
  </p:sldIdLst>
  <p:sldSz cx="7772400" cy="100584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04" userDrawn="1">
          <p15:clr>
            <a:srgbClr val="A4A3A4"/>
          </p15:clr>
        </p15:guide>
        <p15:guide id="2" orient="horz" pos="840" userDrawn="1">
          <p15:clr>
            <a:srgbClr val="A4A3A4"/>
          </p15:clr>
        </p15:guide>
        <p15:guide id="3" orient="horz" pos="11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AFC2D859-913D-7D46-BE63-91BC4114BECC}" name="Moore, Allison" initials="MA" userId="S::amoore370@cable.comcast.com::69093e8d-e5f2-443c-813e-efc31e745f91" providerId="AD"/>
  <p188:author id="{ECDBBC7F-05E0-2394-D942-210F932B93B5}" name="ayme yaiser" initials="ay" userId="b8f82dde4160e8f5" providerId="Windows Live"/>
  <p188:author id="{A5C48789-DAFD-4389-7A87-B92CBB8A351A}" name="Reed Kiely" initials="RK" userId="S::reedk@thevab.com::768be38e-2fb5-40ce-925d-bd8e9d9e3c31" providerId="AD"/>
  <p188:author id="{E662CD91-2534-2B7B-199D-1B7BCC8C76E7}" name="Tim Myers" initials="TM" userId="S::tim_myers@goaddressable.com::dd9b86e7-3392-4bb2-b031-05964ea668c1" providerId="AD"/>
  <p188:author id="{6131CBAE-2A08-56CC-B5A2-901C862AA974}" name="Guest User" initials="GU" userId="S::urn:spo:tenantanon#26c248cc-0387-4871-833e-ea9f80349bda::" providerId="AD"/>
  <p188:author id="{F0141AB7-7F25-3C16-C77D-5FEA2DA4B116}" name="Karolina Guillen" initials="KG" userId="S::karolinaG@thevab.com::c1c08796-a0be-47c6-af52-5d31fd96ec50" providerId="AD"/>
  <p188:author id="{BF1E15CC-EA26-BACD-7878-39214BCE9E4B}" name="Dylan Breger" initials="DB" userId="S::dylanb@thevab.com::9b3da09f-10fe-42ec-9aa5-9fa2a3e9cc20" providerId="AD"/>
  <p188:author id="{40CDBCD8-5C78-F3A3-F41F-DA4694EE60DF}" name="Kaileen Cain" initials="KC" userId="S::KaileenC@thevab.com::21167d2d-fdf2-4320-ae3a-272888c89590" providerId="AD"/>
  <p188:author id="{3A847DD9-DA3C-00B3-11E7-FA18AF36DADC}" name="HAND, NIKKI" initials="HN" userId="S::ng9380@att.com::7b65606c-5fa2-4223-93b7-649f6861c6ec"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 id="{90B40FF4-CD06-C055-5167-69F272FD5355}" name="Rohan Gosalia" initials="RG" userId="S::rohang@thevab.com::8cba11d4-cbf3-412e-87af-79dae11444b1" providerId="AD"/>
  <p188:author id="{37D8FAFE-F198-40CD-E3F1-1382B71B422E}" name="KRAFT, ALIX" initials="AK" userId="S::ak569u@att.com::5d851ccb-2717-4d9b-bff5-88275c4c90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3596"/>
    <a:srgbClr val="A343FF"/>
    <a:srgbClr val="00BFF2"/>
    <a:srgbClr val="1B1464"/>
    <a:srgbClr val="ED3C8D"/>
    <a:srgbClr val="4EBEA4"/>
    <a:srgbClr val="FFE600"/>
    <a:srgbClr val="E2E8F0"/>
    <a:srgbClr val="2C8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B2E58-9CE5-814B-AB50-021F0664DF82}" v="431" dt="2026-06-01T20:34:38.100"/>
    <p1510:client id="{E5F6C3B7-766F-7D47-8E8D-F685EAB2527E}" v="76" dt="2026-06-01T21:03:06.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82" d="100"/>
          <a:sy n="82" d="100"/>
        </p:scale>
        <p:origin x="3376" y="168"/>
      </p:cViewPr>
      <p:guideLst>
        <p:guide pos="504"/>
        <p:guide orient="horz" pos="840"/>
        <p:guide orient="horz" pos="115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A32DC3A-9E2F-4456-9206-A3CD653A9EE8}" type="datetimeFigureOut">
              <a:rPr lang="en-US" smtClean="0"/>
              <a:t>6/1/26</a:t>
            </a:fld>
            <a:endParaRPr lang="en-US"/>
          </a:p>
        </p:txBody>
      </p:sp>
      <p:sp>
        <p:nvSpPr>
          <p:cNvPr id="4" name="Slide Image Placeholder 3"/>
          <p:cNvSpPr>
            <a:spLocks noGrp="1" noRot="1" noChangeAspect="1"/>
          </p:cNvSpPr>
          <p:nvPr>
            <p:ph type="sldImg" idx="2"/>
          </p:nvPr>
        </p:nvSpPr>
        <p:spPr>
          <a:xfrm>
            <a:off x="2297113" y="1163638"/>
            <a:ext cx="242887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67B7532-E3C5-4766-9EA0-76E396AC7BFA}" type="slidenum">
              <a:rPr lang="en-US" smtClean="0"/>
              <a:t>‹#›</a:t>
            </a:fld>
            <a:endParaRPr lang="en-US"/>
          </a:p>
        </p:txBody>
      </p:sp>
    </p:spTree>
    <p:extLst>
      <p:ext uri="{BB962C8B-B14F-4D97-AF65-F5344CB8AC3E}">
        <p14:creationId xmlns:p14="http://schemas.microsoft.com/office/powerpoint/2010/main" val="141372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76230">
              <a:defRPr/>
            </a:pPr>
            <a:fld id="{567B7532-E3C5-4766-9EA0-76E396AC7BFA}" type="slidenum">
              <a:rPr lang="en-US">
                <a:solidFill>
                  <a:prstClr val="black"/>
                </a:solidFill>
                <a:latin typeface="Calibri" panose="020F0502020204030204"/>
              </a:rPr>
              <a:pPr defTabSz="476230">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13122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2</a:t>
            </a:fld>
            <a:endParaRPr lang="en-US"/>
          </a:p>
        </p:txBody>
      </p:sp>
    </p:spTree>
    <p:extLst>
      <p:ext uri="{BB962C8B-B14F-4D97-AF65-F5344CB8AC3E}">
        <p14:creationId xmlns:p14="http://schemas.microsoft.com/office/powerpoint/2010/main" val="234009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0FBE8-A892-A8AC-BA26-AE33C8539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3CA42B-40A5-0B90-23EB-C55924FF63F9}"/>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293D59AF-7F63-CDDD-B8BE-11DDE49F79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F4AA27-27E4-7716-8A6F-BFC0FB168763}"/>
              </a:ext>
            </a:extLst>
          </p:cNvPr>
          <p:cNvSpPr>
            <a:spLocks noGrp="1"/>
          </p:cNvSpPr>
          <p:nvPr>
            <p:ph type="sldNum" sz="quarter" idx="5"/>
          </p:nvPr>
        </p:nvSpPr>
        <p:spPr/>
        <p:txBody>
          <a:bodyPr/>
          <a:lstStyle/>
          <a:p>
            <a:fld id="{567B7532-E3C5-4766-9EA0-76E396AC7BFA}" type="slidenum">
              <a:rPr lang="en-US" smtClean="0"/>
              <a:t>3</a:t>
            </a:fld>
            <a:endParaRPr lang="en-US"/>
          </a:p>
        </p:txBody>
      </p:sp>
    </p:spTree>
    <p:extLst>
      <p:ext uri="{BB962C8B-B14F-4D97-AF65-F5344CB8AC3E}">
        <p14:creationId xmlns:p14="http://schemas.microsoft.com/office/powerpoint/2010/main" val="914181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6</a:t>
            </a:fld>
            <a:endParaRPr lang="en-US"/>
          </a:p>
        </p:txBody>
      </p:sp>
    </p:spTree>
    <p:extLst>
      <p:ext uri="{BB962C8B-B14F-4D97-AF65-F5344CB8AC3E}">
        <p14:creationId xmlns:p14="http://schemas.microsoft.com/office/powerpoint/2010/main" val="241309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7B7532-E3C5-4766-9EA0-76E396AC7BFA}" type="slidenum">
              <a:rPr lang="en-US" smtClean="0"/>
              <a:t>8</a:t>
            </a:fld>
            <a:endParaRPr lang="en-US"/>
          </a:p>
        </p:txBody>
      </p:sp>
    </p:spTree>
    <p:extLst>
      <p:ext uri="{BB962C8B-B14F-4D97-AF65-F5344CB8AC3E}">
        <p14:creationId xmlns:p14="http://schemas.microsoft.com/office/powerpoint/2010/main" val="60902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p>
        </p:txBody>
      </p:sp>
      <p:sp>
        <p:nvSpPr>
          <p:cNvPr id="4" name="Date Placeholder 3"/>
          <p:cNvSpPr>
            <a:spLocks noGrp="1"/>
          </p:cNvSpPr>
          <p:nvPr>
            <p:ph type="dt" sz="half" idx="10"/>
          </p:nvPr>
        </p:nvSpPr>
        <p:spPr/>
        <p:txBody>
          <a:bodyPr/>
          <a:lstStyle/>
          <a:p>
            <a:fld id="{A6A3021C-2C6B-4BD8-B38F-8A7CA8C20633}"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848807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871911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57515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A3021C-2C6B-4BD8-B38F-8A7CA8C20633}"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19194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A3021C-2C6B-4BD8-B38F-8A7CA8C20633}" type="datetimeFigureOut">
              <a:rPr lang="en-US" smtClean="0"/>
              <a:t>6/1/26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6877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A3021C-2C6B-4BD8-B38F-8A7CA8C20633}"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733867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A3021C-2C6B-4BD8-B38F-8A7CA8C20633}" type="datetimeFigureOut">
              <a:rPr lang="en-US" smtClean="0"/>
              <a:t>6/1/26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295928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A3021C-2C6B-4BD8-B38F-8A7CA8C20633}" type="datetimeFigureOut">
              <a:rPr lang="en-US" smtClean="0"/>
              <a:t>6/1/26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9898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A3021C-2C6B-4BD8-B38F-8A7CA8C20633}" type="datetimeFigureOut">
              <a:rPr lang="en-US" smtClean="0"/>
              <a:t>6/1/26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1901596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315439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A6A3021C-2C6B-4BD8-B38F-8A7CA8C20633}" type="datetimeFigureOut">
              <a:rPr lang="en-US" smtClean="0"/>
              <a:t>6/1/26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F70899-1265-43BC-A588-25A052B4E623}" type="slidenum">
              <a:rPr lang="en-US" smtClean="0"/>
              <a:t>‹#›</a:t>
            </a:fld>
            <a:endParaRPr lang="en-US"/>
          </a:p>
        </p:txBody>
      </p:sp>
    </p:spTree>
    <p:extLst>
      <p:ext uri="{BB962C8B-B14F-4D97-AF65-F5344CB8AC3E}">
        <p14:creationId xmlns:p14="http://schemas.microsoft.com/office/powerpoint/2010/main" val="40154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A6A3021C-2C6B-4BD8-B38F-8A7CA8C20633}" type="datetimeFigureOut">
              <a:rPr lang="en-US" smtClean="0"/>
              <a:t>6/1/26</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3F70899-1265-43BC-A588-25A052B4E623}" type="slidenum">
              <a:rPr lang="en-US" smtClean="0"/>
              <a:t>‹#›</a:t>
            </a:fld>
            <a:endParaRPr lang="en-US"/>
          </a:p>
        </p:txBody>
      </p:sp>
    </p:spTree>
    <p:extLst>
      <p:ext uri="{BB962C8B-B14F-4D97-AF65-F5344CB8AC3E}">
        <p14:creationId xmlns:p14="http://schemas.microsoft.com/office/powerpoint/2010/main" val="599168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hyperlink" Target="https://thevab.com/insight/resolution-prioritize-quality" TargetMode="External"/><Relationship Id="rId13" Type="http://schemas.openxmlformats.org/officeDocument/2006/relationships/image" Target="../media/image66.png"/><Relationship Id="rId18" Type="http://schemas.openxmlformats.org/officeDocument/2006/relationships/image" Target="../media/image69.jpeg"/><Relationship Id="rId26" Type="http://schemas.openxmlformats.org/officeDocument/2006/relationships/image" Target="../media/image73.png"/><Relationship Id="rId3" Type="http://schemas.openxmlformats.org/officeDocument/2006/relationships/image" Target="../media/image3.png"/><Relationship Id="rId21" Type="http://schemas.openxmlformats.org/officeDocument/2006/relationships/hyperlink" Target="https://thevab.com/insight/what-works-harder-for-marketers-on-ctv-premium-video-or-youtube?utm_source=ai-fluency&amp;utm_medium=vab-insights&amp;utm_campaign=" TargetMode="External"/><Relationship Id="rId7" Type="http://schemas.openxmlformats.org/officeDocument/2006/relationships/hyperlink" Target="https://thevab.com/insight/shortening-path-purchase" TargetMode="External"/><Relationship Id="rId12" Type="http://schemas.openxmlformats.org/officeDocument/2006/relationships/hyperlink" Target="https://thevab.com/insight/welcome-tv-187-brands-made-their-national-tv-debut-first-half-2025" TargetMode="External"/><Relationship Id="rId17" Type="http://schemas.openxmlformats.org/officeDocument/2006/relationships/image" Target="../media/image68.png"/><Relationship Id="rId25" Type="http://schemas.openxmlformats.org/officeDocument/2006/relationships/hyperlink" Target="https://thevab.com/insight/deterministic-vs-probabilistic-data" TargetMode="External"/><Relationship Id="rId2" Type="http://schemas.openxmlformats.org/officeDocument/2006/relationships/image" Target="../media/image4.png"/><Relationship Id="rId16" Type="http://schemas.openxmlformats.org/officeDocument/2006/relationships/hyperlink" Target="https://thevab.com/insight/what-is-connected-tv?utm_source=impression-gap&amp;utm_medium=vab-insights&amp;utm_campaign=" TargetMode="External"/><Relationship Id="rId20" Type="http://schemas.openxmlformats.org/officeDocument/2006/relationships/image" Target="../media/image70.png"/><Relationship Id="rId29" Type="http://schemas.openxmlformats.org/officeDocument/2006/relationships/image" Target="../media/image74.png"/><Relationship Id="rId1" Type="http://schemas.openxmlformats.org/officeDocument/2006/relationships/slideLayout" Target="../slideLayouts/slideLayout1.xml"/><Relationship Id="rId6" Type="http://schemas.openxmlformats.org/officeDocument/2006/relationships/image" Target="../media/image65.png"/><Relationship Id="rId11" Type="http://schemas.openxmlformats.org/officeDocument/2006/relationships/hyperlink" Target="https://thevab.com/insight/consumer-connection" TargetMode="External"/><Relationship Id="rId24" Type="http://schemas.openxmlformats.org/officeDocument/2006/relationships/image" Target="../media/image72.png"/><Relationship Id="rId5" Type="http://schemas.openxmlformats.org/officeDocument/2006/relationships/hyperlink" Target="https://thevab.com/insight/what-is-tv" TargetMode="External"/><Relationship Id="rId15" Type="http://schemas.openxmlformats.org/officeDocument/2006/relationships/image" Target="../media/image67.png"/><Relationship Id="rId23" Type="http://schemas.openxmlformats.org/officeDocument/2006/relationships/hyperlink" Target="https://thevab.com/insight/multi-currency-menu?utm_source=essential-10-q1-2026&amp;utm_medium=vab-insights&amp;utm_campaign=" TargetMode="External"/><Relationship Id="rId28" Type="http://schemas.openxmlformats.org/officeDocument/2006/relationships/hyperlink" Target="https://thevab.com/insight/what-programmatic-tv?utm_source=ai-fluency&amp;utm_medium=vab-insights&amp;utm_campaign=" TargetMode="External"/><Relationship Id="rId10" Type="http://schemas.openxmlformats.org/officeDocument/2006/relationships/hyperlink" Target="https://thevab.com/insight/25-ways-tv-grows-brands" TargetMode="External"/><Relationship Id="rId19" Type="http://schemas.openxmlformats.org/officeDocument/2006/relationships/hyperlink" Target="https://thevab.com/insight/tv-spend-report-by-industry" TargetMode="External"/><Relationship Id="rId4" Type="http://schemas.openxmlformats.org/officeDocument/2006/relationships/image" Target="../media/image5.png"/><Relationship Id="rId9" Type="http://schemas.openxmlformats.org/officeDocument/2006/relationships/hyperlink" Target="https://thevab.com/insight/brand-safety" TargetMode="External"/><Relationship Id="rId14" Type="http://schemas.openxmlformats.org/officeDocument/2006/relationships/hyperlink" Target="https://thevab.com/insight/connected-convergent-tv-trends-2023" TargetMode="External"/><Relationship Id="rId22" Type="http://schemas.openxmlformats.org/officeDocument/2006/relationships/image" Target="../media/image71.png"/><Relationship Id="rId27" Type="http://schemas.openxmlformats.org/officeDocument/2006/relationships/hyperlink" Target="https://thevab.com/insight/glossaries-help-you-prepare-202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3.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image" Target="../media/image4.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5.png"/><Relationship Id="rId9" Type="http://schemas.openxmlformats.org/officeDocument/2006/relationships/image" Target="../media/image45.png"/></Relationships>
</file>

<file path=ppt/slides/_rels/slide7.xml.rels><?xml version="1.0" encoding="UTF-8" standalone="yes"?>
<Relationships xmlns="http://schemas.openxmlformats.org/package/2006/relationships"><Relationship Id="rId13" Type="http://schemas.openxmlformats.org/officeDocument/2006/relationships/hyperlink" Target="https://www.ampersand.tv/" TargetMode="External"/><Relationship Id="rId18" Type="http://schemas.openxmlformats.org/officeDocument/2006/relationships/image" Target="../media/image52.png"/><Relationship Id="rId26" Type="http://schemas.openxmlformats.org/officeDocument/2006/relationships/image" Target="../media/image56.png"/><Relationship Id="rId21" Type="http://schemas.openxmlformats.org/officeDocument/2006/relationships/hyperlink" Target="https://www.hearst.com/television" TargetMode="External"/><Relationship Id="rId34" Type="http://schemas.openxmlformats.org/officeDocument/2006/relationships/image" Target="../media/image61.png"/><Relationship Id="rId7" Type="http://schemas.openxmlformats.org/officeDocument/2006/relationships/hyperlink" Target="https://www.spectrumreach.com/" TargetMode="External"/><Relationship Id="rId12" Type="http://schemas.openxmlformats.org/officeDocument/2006/relationships/image" Target="../media/image49.png"/><Relationship Id="rId17" Type="http://schemas.openxmlformats.org/officeDocument/2006/relationships/hyperlink" Target="https://www.epsilon.com/us" TargetMode="External"/><Relationship Id="rId25" Type="http://schemas.openxmlformats.org/officeDocument/2006/relationships/hyperlink" Target="https://www.ispot.tv/" TargetMode="External"/><Relationship Id="rId33" Type="http://schemas.openxmlformats.org/officeDocument/2006/relationships/image" Target="../media/image60.png"/><Relationship Id="rId2" Type="http://schemas.openxmlformats.org/officeDocument/2006/relationships/image" Target="../media/image4.png"/><Relationship Id="rId16" Type="http://schemas.openxmlformats.org/officeDocument/2006/relationships/image" Target="../media/image51.png"/><Relationship Id="rId20" Type="http://schemas.openxmlformats.org/officeDocument/2006/relationships/image" Target="../media/image53.png"/><Relationship Id="rId29" Type="http://schemas.openxmlformats.org/officeDocument/2006/relationships/hyperlink" Target="https://www.philo.com/" TargetMode="External"/><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hyperlink" Target="https://media.dish.com/" TargetMode="External"/><Relationship Id="rId24" Type="http://schemas.openxmlformats.org/officeDocument/2006/relationships/image" Target="../media/image55.png"/><Relationship Id="rId32" Type="http://schemas.openxmlformats.org/officeDocument/2006/relationships/image" Target="../media/image59.png"/><Relationship Id="rId37" Type="http://schemas.openxmlformats.org/officeDocument/2006/relationships/image" Target="../media/image64.png"/><Relationship Id="rId5" Type="http://schemas.openxmlformats.org/officeDocument/2006/relationships/hyperlink" Target="https://www.directvadvertising.com/" TargetMode="External"/><Relationship Id="rId15" Type="http://schemas.openxmlformats.org/officeDocument/2006/relationships/hyperlink" Target="https://doubleverify.com/" TargetMode="External"/><Relationship Id="rId23" Type="http://schemas.openxmlformats.org/officeDocument/2006/relationships/hyperlink" Target="https://www.invidi.com/" TargetMode="External"/><Relationship Id="rId28" Type="http://schemas.openxmlformats.org/officeDocument/2006/relationships/image" Target="../media/image57.png"/><Relationship Id="rId36" Type="http://schemas.openxmlformats.org/officeDocument/2006/relationships/image" Target="../media/image63.png"/><Relationship Id="rId10" Type="http://schemas.openxmlformats.org/officeDocument/2006/relationships/image" Target="../media/image48.png"/><Relationship Id="rId19" Type="http://schemas.openxmlformats.org/officeDocument/2006/relationships/hyperlink" Target="https://www.foxadvertising.com/" TargetMode="External"/><Relationship Id="rId31" Type="http://schemas.openxmlformats.org/officeDocument/2006/relationships/hyperlink" Target="https://www.transunion.com/" TargetMode="External"/><Relationship Id="rId4" Type="http://schemas.openxmlformats.org/officeDocument/2006/relationships/image" Target="../media/image5.png"/><Relationship Id="rId9" Type="http://schemas.openxmlformats.org/officeDocument/2006/relationships/hyperlink" Target="https://goaddressable.com/" TargetMode="External"/><Relationship Id="rId14" Type="http://schemas.openxmlformats.org/officeDocument/2006/relationships/image" Target="../media/image50.png"/><Relationship Id="rId22" Type="http://schemas.openxmlformats.org/officeDocument/2006/relationships/image" Target="../media/image54.png"/><Relationship Id="rId27" Type="http://schemas.openxmlformats.org/officeDocument/2006/relationships/hyperlink" Target="https://www.openap.tv/" TargetMode="External"/><Relationship Id="rId30" Type="http://schemas.openxmlformats.org/officeDocument/2006/relationships/image" Target="../media/image58.png"/><Relationship Id="rId35" Type="http://schemas.openxmlformats.org/officeDocument/2006/relationships/image" Target="../media/image62.png"/><Relationship Id="rId8" Type="http://schemas.openxmlformats.org/officeDocument/2006/relationships/image" Target="../media/image47.sv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464"/>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1CF40D5-12A6-CDD4-1E90-489F14C45E27}"/>
              </a:ext>
            </a:extLst>
          </p:cNvPr>
          <p:cNvSpPr/>
          <p:nvPr/>
        </p:nvSpPr>
        <p:spPr>
          <a:xfrm>
            <a:off x="0" y="0"/>
            <a:ext cx="7772400" cy="158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6FD5C641-335B-82A4-A096-675D94E2A265}"/>
              </a:ext>
            </a:extLst>
          </p:cNvPr>
          <p:cNvPicPr>
            <a:picLocks noChangeAspect="1"/>
          </p:cNvPicPr>
          <p:nvPr/>
        </p:nvPicPr>
        <p:blipFill rotWithShape="1">
          <a:blip r:embed="rId3"/>
          <a:srcRect l="14609"/>
          <a:stretch/>
        </p:blipFill>
        <p:spPr>
          <a:xfrm rot="5400000">
            <a:off x="-712664" y="1573336"/>
            <a:ext cx="10058400" cy="6911728"/>
          </a:xfrm>
          <a:prstGeom prst="rect">
            <a:avLst/>
          </a:prstGeom>
        </p:spPr>
      </p:pic>
      <p:sp>
        <p:nvSpPr>
          <p:cNvPr id="19" name="TextBox 18">
            <a:extLst>
              <a:ext uri="{FF2B5EF4-FFF2-40B4-BE49-F238E27FC236}">
                <a16:creationId xmlns:a16="http://schemas.microsoft.com/office/drawing/2014/main" id="{C5FE7699-1339-F000-30C2-B87A6FB18D27}"/>
              </a:ext>
            </a:extLst>
          </p:cNvPr>
          <p:cNvSpPr txBox="1"/>
          <p:nvPr/>
        </p:nvSpPr>
        <p:spPr>
          <a:xfrm>
            <a:off x="261056" y="1802680"/>
            <a:ext cx="6112312"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itchFamily="2" charset="0"/>
                <a:ea typeface="+mn-ea"/>
                <a:cs typeface="+mn-cs"/>
              </a:rPr>
              <a:t>Addressable TV</a:t>
            </a:r>
          </a:p>
        </p:txBody>
      </p:sp>
      <p:cxnSp>
        <p:nvCxnSpPr>
          <p:cNvPr id="27" name="Straight Connector 26">
            <a:extLst>
              <a:ext uri="{FF2B5EF4-FFF2-40B4-BE49-F238E27FC236}">
                <a16:creationId xmlns:a16="http://schemas.microsoft.com/office/drawing/2014/main" id="{2FC10217-8AEB-4821-04E4-47C6ACB7C179}"/>
              </a:ext>
            </a:extLst>
          </p:cNvPr>
          <p:cNvCxnSpPr>
            <a:cxnSpLocks/>
          </p:cNvCxnSpPr>
          <p:nvPr/>
        </p:nvCxnSpPr>
        <p:spPr>
          <a:xfrm>
            <a:off x="388182" y="2728203"/>
            <a:ext cx="2839390" cy="0"/>
          </a:xfrm>
          <a:prstGeom prst="line">
            <a:avLst/>
          </a:prstGeom>
          <a:ln w="38100">
            <a:solidFill>
              <a:srgbClr val="4EBEA4"/>
            </a:solidFill>
          </a:ln>
        </p:spPr>
        <p:style>
          <a:lnRef idx="3">
            <a:schemeClr val="accent1"/>
          </a:lnRef>
          <a:fillRef idx="0">
            <a:schemeClr val="accent1"/>
          </a:fillRef>
          <a:effectRef idx="2">
            <a:schemeClr val="accent1"/>
          </a:effectRef>
          <a:fontRef idx="minor">
            <a:schemeClr val="tx1"/>
          </a:fontRef>
        </p:style>
      </p:cxnSp>
      <p:pic>
        <p:nvPicPr>
          <p:cNvPr id="23" name="Picture 22">
            <a:extLst>
              <a:ext uri="{FF2B5EF4-FFF2-40B4-BE49-F238E27FC236}">
                <a16:creationId xmlns:a16="http://schemas.microsoft.com/office/drawing/2014/main" id="{B98534D5-FDA6-B9E9-25CB-0B54CE6F9C86}"/>
              </a:ext>
            </a:extLst>
          </p:cNvPr>
          <p:cNvPicPr>
            <a:picLocks noChangeAspect="1"/>
          </p:cNvPicPr>
          <p:nvPr/>
        </p:nvPicPr>
        <p:blipFill>
          <a:blip r:embed="rId4"/>
          <a:stretch>
            <a:fillRect/>
          </a:stretch>
        </p:blipFill>
        <p:spPr>
          <a:xfrm>
            <a:off x="5093655" y="186383"/>
            <a:ext cx="2225124" cy="577273"/>
          </a:xfrm>
          <a:prstGeom prst="rect">
            <a:avLst/>
          </a:prstGeom>
        </p:spPr>
      </p:pic>
      <p:pic>
        <p:nvPicPr>
          <p:cNvPr id="24" name="Picture 23">
            <a:extLst>
              <a:ext uri="{FF2B5EF4-FFF2-40B4-BE49-F238E27FC236}">
                <a16:creationId xmlns:a16="http://schemas.microsoft.com/office/drawing/2014/main" id="{7BA599FA-0FE7-9904-A442-00BE87C5CA51}"/>
              </a:ext>
            </a:extLst>
          </p:cNvPr>
          <p:cNvPicPr>
            <a:picLocks noChangeAspect="1"/>
          </p:cNvPicPr>
          <p:nvPr/>
        </p:nvPicPr>
        <p:blipFill rotWithShape="1">
          <a:blip r:embed="rId5">
            <a:alphaModFix amt="85000"/>
            <a:extLst>
              <a:ext uri="{28A0092B-C50C-407E-A947-70E740481C1C}">
                <a14:useLocalDpi xmlns:a14="http://schemas.microsoft.com/office/drawing/2010/main" val="0"/>
              </a:ext>
            </a:extLst>
          </a:blip>
          <a:srcRect r="47182"/>
          <a:stretch/>
        </p:blipFill>
        <p:spPr bwMode="auto">
          <a:xfrm>
            <a:off x="453621" y="186383"/>
            <a:ext cx="4106972" cy="1243633"/>
          </a:xfrm>
          <a:prstGeom prst="roundRect">
            <a:avLst/>
          </a:prstGeom>
          <a:noFill/>
          <a:ln>
            <a:noFill/>
          </a:ln>
        </p:spPr>
      </p:pic>
      <p:sp>
        <p:nvSpPr>
          <p:cNvPr id="33" name="TextBox 32">
            <a:extLst>
              <a:ext uri="{FF2B5EF4-FFF2-40B4-BE49-F238E27FC236}">
                <a16:creationId xmlns:a16="http://schemas.microsoft.com/office/drawing/2014/main" id="{DAA100E9-D923-E752-062B-42D37D8BA6CE}"/>
              </a:ext>
            </a:extLst>
          </p:cNvPr>
          <p:cNvSpPr txBox="1"/>
          <p:nvPr/>
        </p:nvSpPr>
        <p:spPr>
          <a:xfrm>
            <a:off x="327609" y="2871725"/>
            <a:ext cx="4853991" cy="64633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chemeClr val="bg1"/>
                </a:solidFill>
                <a:latin typeface="Helvetica"/>
                <a:cs typeface="Helvetica"/>
              </a:rPr>
              <a:t>Embracing Innovation Through</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kern="1200" cap="none" spc="0" normalizeH="0" baseline="0" noProof="0">
                <a:ln>
                  <a:noFill/>
                </a:ln>
                <a:solidFill>
                  <a:schemeClr val="bg1"/>
                </a:solidFill>
                <a:effectLst/>
                <a:uLnTx/>
                <a:uFillTx/>
                <a:latin typeface="Helvetica"/>
                <a:cs typeface="Helvetica"/>
              </a:rPr>
              <a:t>the Exploration of Modern Ad Solutions</a:t>
            </a:r>
          </a:p>
        </p:txBody>
      </p:sp>
      <p:sp>
        <p:nvSpPr>
          <p:cNvPr id="2" name="TextBox 1">
            <a:extLst>
              <a:ext uri="{FF2B5EF4-FFF2-40B4-BE49-F238E27FC236}">
                <a16:creationId xmlns:a16="http://schemas.microsoft.com/office/drawing/2014/main" id="{275EA7E5-0BC2-04FA-6A60-79798C6D9559}"/>
              </a:ext>
            </a:extLst>
          </p:cNvPr>
          <p:cNvSpPr txBox="1"/>
          <p:nvPr/>
        </p:nvSpPr>
        <p:spPr>
          <a:xfrm>
            <a:off x="388182" y="3661577"/>
            <a:ext cx="2965401" cy="369332"/>
          </a:xfrm>
          <a:prstGeom prst="rect">
            <a:avLst/>
          </a:prstGeom>
          <a:noFill/>
        </p:spPr>
        <p:txBody>
          <a:bodyPr wrap="square" lIns="91440" tIns="45720" rIns="91440" bIns="45720" rtlCol="0" anchor="t">
            <a:spAutoFit/>
          </a:bodyPr>
          <a:lstStyle/>
          <a:p>
            <a:pPr>
              <a:defRPr/>
            </a:pPr>
            <a:r>
              <a:rPr lang="en-US" b="1">
                <a:solidFill>
                  <a:srgbClr val="ED3C8D"/>
                </a:solidFill>
                <a:latin typeface="Helvetica"/>
                <a:cs typeface="Helvetica"/>
              </a:rPr>
              <a:t>June 2026</a:t>
            </a:r>
            <a:endParaRPr lang="en-US" sz="1800" b="1" i="0" u="none" strike="noStrike" kern="1200" cap="none" spc="0" normalizeH="0" baseline="0" noProof="0">
              <a:ln>
                <a:noFill/>
              </a:ln>
              <a:solidFill>
                <a:srgbClr val="ED3C8D"/>
              </a:solidFill>
              <a:effectLst/>
              <a:uLnTx/>
              <a:uFillTx/>
              <a:latin typeface="Helvetica" pitchFamily="2" charset="0"/>
              <a:cs typeface="Helvetica"/>
            </a:endParaRPr>
          </a:p>
        </p:txBody>
      </p:sp>
    </p:spTree>
    <p:extLst>
      <p:ext uri="{BB962C8B-B14F-4D97-AF65-F5344CB8AC3E}">
        <p14:creationId xmlns:p14="http://schemas.microsoft.com/office/powerpoint/2010/main" val="957331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CFFA-31CC-DB95-62B4-A558B5F02D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F08185-5DA7-B2A9-ACB1-DBA13AD5BDA2}"/>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3F402DED-976C-BFF8-A0DF-ACC9CC8005F9}"/>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7" name="Picture 6">
            <a:extLst>
              <a:ext uri="{FF2B5EF4-FFF2-40B4-BE49-F238E27FC236}">
                <a16:creationId xmlns:a16="http://schemas.microsoft.com/office/drawing/2014/main" id="{48BAB956-1391-250E-9B2B-B33E965BDFF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2" name="Slide Number Placeholder 5">
            <a:extLst>
              <a:ext uri="{FF2B5EF4-FFF2-40B4-BE49-F238E27FC236}">
                <a16:creationId xmlns:a16="http://schemas.microsoft.com/office/drawing/2014/main" id="{4BFFF570-4655-430D-1C0C-09A93D645526}"/>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44804C8F-D6F8-2699-BC6C-058A497B59D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7" name="Text Box 6">
            <a:extLst>
              <a:ext uri="{FF2B5EF4-FFF2-40B4-BE49-F238E27FC236}">
                <a16:creationId xmlns:a16="http://schemas.microsoft.com/office/drawing/2014/main" id="{D0027503-084E-940A-2ED8-4A17CF8A2022}"/>
              </a:ext>
            </a:extLst>
          </p:cNvPr>
          <p:cNvSpPr txBox="1"/>
          <p:nvPr/>
        </p:nvSpPr>
        <p:spPr>
          <a:xfrm>
            <a:off x="596899" y="2521143"/>
            <a:ext cx="1774229" cy="309481"/>
          </a:xfrm>
          <a:prstGeom prst="rect">
            <a:avLst/>
          </a:prstGeom>
          <a:solidFill>
            <a:srgbClr val="D0D8E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 Data</a:t>
            </a:r>
          </a:p>
        </p:txBody>
      </p:sp>
      <p:sp>
        <p:nvSpPr>
          <p:cNvPr id="20" name="TextBox 19">
            <a:extLst>
              <a:ext uri="{FF2B5EF4-FFF2-40B4-BE49-F238E27FC236}">
                <a16:creationId xmlns:a16="http://schemas.microsoft.com/office/drawing/2014/main" id="{4219C56B-809F-118E-E385-1E0A453E5DF6}"/>
              </a:ext>
            </a:extLst>
          </p:cNvPr>
          <p:cNvSpPr txBox="1"/>
          <p:nvPr/>
        </p:nvSpPr>
        <p:spPr>
          <a:xfrm>
            <a:off x="596899" y="2876284"/>
            <a:ext cx="6434341" cy="3740383"/>
          </a:xfrm>
          <a:prstGeom prst="rect">
            <a:avLst/>
          </a:prstGeom>
          <a:noFill/>
        </p:spPr>
        <p:txBody>
          <a:bodyPr wrap="square">
            <a:spAutoFit/>
          </a:bodyPr>
          <a:lstStyle/>
          <a:p>
            <a:pPr marL="171450" indent="-171450">
              <a:lnSpc>
                <a:spcPct val="107000"/>
              </a:lnSpc>
              <a:buFont typeface="Arial" panose="020B0604020202020204" pitchFamily="34" charset="0"/>
              <a:buChar char="•"/>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Data Provider: </a:t>
            </a:r>
            <a:r>
              <a:rPr lang="en-US" sz="1000">
                <a:solidFill>
                  <a:srgbClr val="1B1464"/>
                </a:solidFill>
                <a:effectLst/>
                <a:latin typeface="Helvetica" panose="020B0403020202020204" pitchFamily="34" charset="0"/>
              </a:rPr>
              <a:t>A business that collects or houses data about users, companies and brands and then licenses the information so advertisers can better understand and serve ad messages to their audiences.</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Deterministic Data: </a:t>
            </a:r>
            <a:r>
              <a:rPr lang="en-US" sz="1000">
                <a:solidFill>
                  <a:srgbClr val="1B1464"/>
                </a:solidFill>
                <a:effectLst/>
                <a:latin typeface="Helvetica" panose="020B0403020202020204" pitchFamily="34" charset="0"/>
              </a:rPr>
              <a:t>Data obtained from a direct input and not modeled. For example, a user’s name and address, email or phone number that is collected through an online registration form or offline from subscription, registration, purchase or mailing lists.</a:t>
            </a:r>
          </a:p>
          <a:p>
            <a:pPr marL="171450" indent="-171450">
              <a:lnSpc>
                <a:spcPct val="107000"/>
              </a:lnSpc>
              <a:buFont typeface="Arial" panose="020B0604020202020204" pitchFamily="34" charset="0"/>
              <a:buChar char="•"/>
              <a:defRPr/>
            </a:pPr>
            <a:endPar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Identity Graph (ID Graph): </a:t>
            </a:r>
            <a:r>
              <a:rPr kumimoji="0" lang="en-US" sz="100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a:t>
            </a:r>
            <a:r>
              <a:rPr lang="en-US" sz="1000">
                <a:solidFill>
                  <a:srgbClr val="1B1464"/>
                </a:solidFill>
                <a:effectLst/>
                <a:latin typeface="Helvetica" panose="020B0403020202020204" pitchFamily="34" charset="0"/>
              </a:rPr>
              <a:t> database that houses all the known identifiers that correlate with individual customers or households. These identifiers could be anything from usernames to address, email, phone, cookies, device IDs, IP address and even offline identifiers.</a:t>
            </a:r>
          </a:p>
          <a:p>
            <a:pPr marL="171450" indent="-171450">
              <a:lnSpc>
                <a:spcPct val="107000"/>
              </a:lnSpc>
              <a:buFont typeface="Arial" panose="020B0604020202020204" pitchFamily="34" charset="0"/>
              <a:buChar char="•"/>
              <a:defRPr/>
            </a:pPr>
            <a:endPar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Identity Resolution (ID Resolution): </a:t>
            </a:r>
            <a:r>
              <a:rPr lang="en-US" sz="1000">
                <a:solidFill>
                  <a:srgbClr val="1B1464"/>
                </a:solidFill>
                <a:latin typeface="Helvetica" panose="020B0403020202020204" pitchFamily="34" charset="0"/>
              </a:rPr>
              <a:t>The process of matching common identifiers across devices and interactions to a single profile</a:t>
            </a:r>
            <a:br>
              <a:rPr kumimoji="0" lang="en-US" sz="1000" b="1" i="0" u="none" strike="sngStrike" kern="100" cap="none" spc="0" normalizeH="0" baseline="0" noProof="0">
                <a:ln>
                  <a:noFill/>
                </a:ln>
                <a:solidFill>
                  <a:srgbClr val="FF0000"/>
                </a:solidFill>
                <a:effectLst/>
                <a:uLnTx/>
                <a:uFillTx/>
                <a:latin typeface="Helvetica" panose="020B0403020202020204" pitchFamily="34" charset="0"/>
                <a:ea typeface="Calibri" panose="020F0502020204030204" pitchFamily="34" charset="0"/>
                <a:cs typeface="Times New Roman" panose="02020603050405020304" pitchFamily="18" charset="0"/>
              </a:rPr>
            </a:br>
            <a:endParaRPr kumimoji="0" lang="en-US" sz="1000" b="1" i="0" u="none" strike="sngStrike" kern="100" cap="none" spc="0" normalizeH="0" baseline="0" noProof="0">
              <a:ln>
                <a:noFill/>
              </a:ln>
              <a:solidFill>
                <a:srgbClr val="FF0000"/>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Probabilistic Data: </a:t>
            </a:r>
            <a:r>
              <a:rPr lang="en-US" sz="1000">
                <a:solidFill>
                  <a:srgbClr val="1B1464"/>
                </a:solidFill>
                <a:effectLst/>
                <a:latin typeface="Helvetica" panose="020B0403020202020204" pitchFamily="34" charset="0"/>
              </a:rPr>
              <a:t>Data obtained from an input that </a:t>
            </a:r>
            <a:r>
              <a:rPr lang="en-US" sz="1000">
                <a:solidFill>
                  <a:srgbClr val="1B1464"/>
                </a:solidFill>
                <a:latin typeface="Helvetica" panose="020B0403020202020204" pitchFamily="34" charset="0"/>
              </a:rPr>
              <a:t>is</a:t>
            </a:r>
            <a:r>
              <a:rPr lang="en-US" sz="1000">
                <a:solidFill>
                  <a:srgbClr val="1B1464"/>
                </a:solidFill>
                <a:effectLst/>
                <a:latin typeface="Helvetica" panose="020B0403020202020204" pitchFamily="34" charset="0"/>
              </a:rPr>
              <a:t> likely to be true and is then modeled. For example, portions of </a:t>
            </a:r>
            <a:r>
              <a:rPr lang="en-US" sz="1000">
                <a:solidFill>
                  <a:srgbClr val="1B1464"/>
                </a:solidFill>
                <a:effectLst/>
                <a:latin typeface="Helvetica" panose="020B0403020202020204" pitchFamily="34" charset="0"/>
                <a:ea typeface="+mn-lt"/>
                <a:cs typeface="+mn-lt"/>
              </a:rPr>
              <a:t>a user’s name or address </a:t>
            </a:r>
            <a:r>
              <a:rPr lang="en-US" sz="1000">
                <a:solidFill>
                  <a:srgbClr val="1B1464"/>
                </a:solidFill>
                <a:latin typeface="Helvetica" panose="020B0403020202020204" pitchFamily="34" charset="0"/>
                <a:ea typeface="+mn-lt"/>
                <a:cs typeface="+mn-lt"/>
              </a:rPr>
              <a:t>are compiled to form likely conclusions about a user.</a:t>
            </a:r>
          </a:p>
          <a:p>
            <a:pPr marL="171450" indent="-171450">
              <a:buFont typeface="Arial" panose="020B0604020202020204" pitchFamily="34" charset="0"/>
              <a:buChar char="•"/>
            </a:pPr>
            <a:endParaRPr lang="en-US" sz="1000">
              <a:solidFill>
                <a:srgbClr val="1B1464"/>
              </a:solidFill>
              <a:effectLst/>
              <a:latin typeface="Helvetica" panose="020B0403020202020204" pitchFamily="34" charset="0"/>
              <a:ea typeface="+mn-lt"/>
              <a:cs typeface="+mn-lt"/>
            </a:endParaRPr>
          </a:p>
          <a:p>
            <a:pPr marL="171450" indent="-171450">
              <a:lnSpc>
                <a:spcPct val="107000"/>
              </a:lnSpc>
              <a:buFont typeface="Arial" panose="020B0604020202020204" pitchFamily="34" charset="0"/>
              <a:buChar char="•"/>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Set Top Box (STB) Data: </a:t>
            </a:r>
            <a:r>
              <a:rPr lang="en-US" sz="1000">
                <a:solidFill>
                  <a:srgbClr val="1B1464"/>
                </a:solidFill>
                <a:effectLst/>
                <a:latin typeface="Helvetica" panose="020B0403020202020204" pitchFamily="34" charset="0"/>
              </a:rPr>
              <a:t>TV tuning data collected from set-top boxes in cable and satellite subscribers’ homes (e.g., what programs subscribers watch, when they watch them and where the subscriber households are located). </a:t>
            </a:r>
            <a:r>
              <a:rPr kumimoji="0" lang="en-US" sz="100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Also known as Return Path Data (RP</a:t>
            </a:r>
            <a:r>
              <a:rPr kumimoji="0" lang="en-US" sz="1000"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D).</a:t>
            </a:r>
            <a:endParaRPr kumimoji="0" lang="en-US" sz="1000" b="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endPar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Viewership Data: </a:t>
            </a:r>
            <a:r>
              <a:rPr lang="en-US" sz="1000">
                <a:solidFill>
                  <a:srgbClr val="1B1464"/>
                </a:solidFill>
                <a:effectLst/>
                <a:latin typeface="Helvetica" panose="020B0403020202020204" pitchFamily="34" charset="0"/>
              </a:rPr>
              <a:t>Data that is collected from a set-top box or ACR provider that provides insights into what program, show or network a viewer is watching and for how long.</a:t>
            </a:r>
          </a:p>
        </p:txBody>
      </p:sp>
      <p:sp>
        <p:nvSpPr>
          <p:cNvPr id="3" name="Text Box 6">
            <a:extLst>
              <a:ext uri="{FF2B5EF4-FFF2-40B4-BE49-F238E27FC236}">
                <a16:creationId xmlns:a16="http://schemas.microsoft.com/office/drawing/2014/main" id="{3CF9BA43-48CC-29FC-C3D3-324B7DCAFC3D}"/>
              </a:ext>
            </a:extLst>
          </p:cNvPr>
          <p:cNvSpPr txBox="1"/>
          <p:nvPr/>
        </p:nvSpPr>
        <p:spPr>
          <a:xfrm>
            <a:off x="596900" y="1308039"/>
            <a:ext cx="2921000" cy="309481"/>
          </a:xfrm>
          <a:prstGeom prst="rect">
            <a:avLst/>
          </a:prstGeom>
          <a:solidFill>
            <a:srgbClr val="D0D8E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 Delivery (continued)</a:t>
            </a:r>
          </a:p>
        </p:txBody>
      </p:sp>
      <p:sp>
        <p:nvSpPr>
          <p:cNvPr id="5" name="TextBox 4">
            <a:extLst>
              <a:ext uri="{FF2B5EF4-FFF2-40B4-BE49-F238E27FC236}">
                <a16:creationId xmlns:a16="http://schemas.microsoft.com/office/drawing/2014/main" id="{AA67CC58-0D08-FADC-96C4-48EBC1140E09}"/>
              </a:ext>
            </a:extLst>
          </p:cNvPr>
          <p:cNvSpPr txBox="1"/>
          <p:nvPr/>
        </p:nvSpPr>
        <p:spPr>
          <a:xfrm>
            <a:off x="596901" y="1677021"/>
            <a:ext cx="6451599" cy="740716"/>
          </a:xfrm>
          <a:prstGeom prst="rect">
            <a:avLst/>
          </a:prstGeom>
          <a:noFill/>
        </p:spPr>
        <p:txBody>
          <a:bodyPr wrap="square">
            <a:spAutoFit/>
          </a:bodyPr>
          <a:lstStyle/>
          <a:p>
            <a:pPr marL="228600" indent="-228600">
              <a:lnSpc>
                <a:spcPct val="107000"/>
              </a:lnSpc>
              <a:buFont typeface="Arial" panose="020B0604020202020204" pitchFamily="34" charset="0"/>
              <a:buChar char="•"/>
              <a:defRP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Single Advertiser Spot Optimization </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(SASO)</a:t>
            </a: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The delivery of multiple versions of an ad for a single advertiser during a pre-scheduled linear spot. All households are served an ad from a single advertiser; however, instead of all households receiving the same ad, the single advertiser can serve multiple ad versions to different households (also known as Creative Versioning).</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6" name="Text Box 6">
            <a:extLst>
              <a:ext uri="{FF2B5EF4-FFF2-40B4-BE49-F238E27FC236}">
                <a16:creationId xmlns:a16="http://schemas.microsoft.com/office/drawing/2014/main" id="{C2C2FFF2-ED95-1AFF-6921-591C469820F9}"/>
              </a:ext>
            </a:extLst>
          </p:cNvPr>
          <p:cNvSpPr txBox="1"/>
          <p:nvPr/>
        </p:nvSpPr>
        <p:spPr>
          <a:xfrm>
            <a:off x="596900" y="6741601"/>
            <a:ext cx="2337491" cy="307445"/>
          </a:xfrm>
          <a:prstGeom prst="rect">
            <a:avLst/>
          </a:prstGeom>
          <a:solidFill>
            <a:srgbClr val="D0D8E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effectLst/>
                <a:uLnTx/>
                <a:uFillTx/>
                <a:latin typeface="Helvetica" panose="020B0403020202020204" pitchFamily="34" charset="0"/>
                <a:ea typeface="Calibri" panose="020F0502020204030204" pitchFamily="34" charset="0"/>
                <a:cs typeface="Times New Roman" panose="02020603050405020304" pitchFamily="18" charset="0"/>
              </a:rPr>
              <a:t>Related Terms - Measurement</a:t>
            </a:r>
          </a:p>
        </p:txBody>
      </p:sp>
      <p:sp>
        <p:nvSpPr>
          <p:cNvPr id="9" name="TextBox 8">
            <a:extLst>
              <a:ext uri="{FF2B5EF4-FFF2-40B4-BE49-F238E27FC236}">
                <a16:creationId xmlns:a16="http://schemas.microsoft.com/office/drawing/2014/main" id="{ECB0DC14-CA7A-E728-86B7-1B2DAA56A218}"/>
              </a:ext>
            </a:extLst>
          </p:cNvPr>
          <p:cNvSpPr txBox="1"/>
          <p:nvPr/>
        </p:nvSpPr>
        <p:spPr>
          <a:xfrm>
            <a:off x="596900" y="7101035"/>
            <a:ext cx="6434341" cy="2714974"/>
          </a:xfrm>
          <a:prstGeom prst="rect">
            <a:avLst/>
          </a:prstGeom>
          <a:noFill/>
        </p:spPr>
        <p:txBody>
          <a:bodyPr wrap="square" lIns="91440" tIns="45720" rIns="91440" bIns="45720" anchor="t">
            <a:spAutoFit/>
          </a:bodyPr>
          <a:lstStyle/>
          <a:p>
            <a:pPr marL="171450" indent="-171450">
              <a:lnSpc>
                <a:spcPct val="107000"/>
              </a:lnSpc>
              <a:buFont typeface="Arial" panose="020B0604020202020204" pitchFamily="34" charset="0"/>
              <a:buChar char="•"/>
              <a:defRPr/>
            </a:pPr>
            <a:r>
              <a:rPr lang="en-US" sz="1000" b="1">
                <a:solidFill>
                  <a:srgbClr val="1B1464"/>
                </a:solidFill>
                <a:latin typeface="Helvetica" panose="020B0403020202020204" pitchFamily="34" charset="0"/>
              </a:rPr>
              <a:t>Attribution</a:t>
            </a:r>
            <a:r>
              <a:rPr kumimoji="0" lang="en-US" sz="1000" b="1" i="0" u="none" strike="noStrike" kern="1200" cap="none" spc="0" normalizeH="0" baseline="0" noProof="0">
                <a:ln>
                  <a:noFill/>
                </a:ln>
                <a:solidFill>
                  <a:srgbClr val="1B1464"/>
                </a:solidFill>
                <a:effectLst/>
                <a:uLnTx/>
                <a:uFillTx/>
                <a:latin typeface="Helvetica" panose="020B0403020202020204" pitchFamily="34" charset="0"/>
              </a:rPr>
              <a:t>: </a:t>
            </a:r>
            <a:r>
              <a:rPr lang="en-US" sz="1000">
                <a:solidFill>
                  <a:srgbClr val="1B1464"/>
                </a:solidFill>
                <a:effectLst/>
                <a:latin typeface="Helvetica" panose="020B0403020202020204" pitchFamily="34" charset="0"/>
              </a:rPr>
              <a:t>The process of identifying a set of user actions across screens and touchpoints that contribute in some manner to a desired outcome, and then assigning value to each of these events. Attribution offers advertisers the opportunity to understand how media can drive sales, awareness, purchase intent and other measurable KPIs.</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kumimoji="0" lang="en-US" sz="1000" b="1" i="0" u="none" strike="noStrike" kern="1200" cap="none" spc="0" normalizeH="0" baseline="0" noProof="0">
                <a:ln>
                  <a:noFill/>
                </a:ln>
                <a:solidFill>
                  <a:srgbClr val="1B1464"/>
                </a:solidFill>
                <a:effectLst/>
                <a:uLnTx/>
                <a:uFillTx/>
                <a:latin typeface="Helvetica" panose="020B0403020202020204" pitchFamily="34" charset="0"/>
              </a:rPr>
              <a:t>Cross-Screen Measurement: </a:t>
            </a:r>
            <a:r>
              <a:rPr lang="en-US" sz="1000">
                <a:solidFill>
                  <a:srgbClr val="1B1464"/>
                </a:solidFill>
                <a:effectLst/>
                <a:latin typeface="Helvetica" panose="020B0403020202020204" pitchFamily="34" charset="0"/>
              </a:rPr>
              <a:t>The ability to track and measure campaign metrics across different devices and channels, such as mobile/tablet, out-of-home, television and advanced TV.</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indent="-171450">
              <a:lnSpc>
                <a:spcPct val="107000"/>
              </a:lnSpc>
              <a:buFont typeface="Arial" panose="020B0604020202020204" pitchFamily="34" charset="0"/>
              <a:buChar char="•"/>
              <a:defRPr/>
            </a:pPr>
            <a:r>
              <a:rPr kumimoji="0" lang="en-US" sz="1000" b="1" i="0" u="none" kern="1200" cap="none" spc="0" normalizeH="0" baseline="0" noProof="0">
                <a:ln>
                  <a:noFill/>
                </a:ln>
                <a:solidFill>
                  <a:srgbClr val="1B1464"/>
                </a:solidFill>
                <a:effectLst/>
                <a:uLnTx/>
                <a:uFillTx/>
                <a:latin typeface="Helvetica" panose="020B0403020202020204" pitchFamily="34" charset="0"/>
              </a:rPr>
              <a:t>Engagement Metrics: </a:t>
            </a:r>
            <a:r>
              <a:rPr lang="en-US" sz="1000">
                <a:solidFill>
                  <a:srgbClr val="1B1464"/>
                </a:solidFill>
                <a:effectLst/>
                <a:latin typeface="Helvetica" panose="020B0403020202020204" pitchFamily="34" charset="0"/>
              </a:rPr>
              <a:t>The metrics used to measure consumers' engagement with the ads viewed. Engagement metrics are used by media buyers to gauge the effectiveness of their advertising. This is most easily done by direct marketers who use CPA (Cost Per Action) buying strategies, but there are a variety of other ways to measure the impact of ads via engagement – such as whether a user has watched an entire video ad, if a user hovers over an ad with a mouse and whether a user has clicked on an ad.</a:t>
            </a:r>
            <a:endParaRPr kumimoji="0" lang="en-US" sz="1000" b="0" i="0" u="none" kern="1200" cap="none" spc="0" normalizeH="0" baseline="0" noProof="0">
              <a:ln>
                <a:noFill/>
              </a:ln>
              <a:solidFill>
                <a:srgbClr val="1B1464"/>
              </a:solidFill>
              <a:effectLst/>
              <a:uLnTx/>
              <a:uFillTx/>
              <a:latin typeface="Helvetica" panose="020B0403020202020204" pitchFamily="34"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kern="1200" cap="none" spc="0" normalizeH="0" baseline="0" noProof="0">
                <a:ln>
                  <a:noFill/>
                </a:ln>
                <a:solidFill>
                  <a:srgbClr val="1B1464"/>
                </a:solidFill>
                <a:effectLst/>
                <a:uLnTx/>
                <a:uFillTx/>
                <a:latin typeface="Helvetica" panose="020B0403020202020204" pitchFamily="34" charset="0"/>
              </a:rPr>
              <a:t>Universe Estimate: </a:t>
            </a:r>
            <a:r>
              <a:rPr kumimoji="0" lang="en-US" sz="1000" b="0" i="0" u="none" kern="1200" cap="none" spc="0" normalizeH="0" baseline="0" noProof="0">
                <a:ln>
                  <a:noFill/>
                </a:ln>
                <a:solidFill>
                  <a:srgbClr val="1B1464"/>
                </a:solidFill>
                <a:effectLst/>
                <a:uLnTx/>
                <a:uFillTx/>
                <a:latin typeface="Helvetica" panose="020B0403020202020204" pitchFamily="34" charset="0"/>
              </a:rPr>
              <a:t>Total persons or homes in a given population.</a:t>
            </a:r>
          </a:p>
          <a:p>
            <a:pPr marL="171450" marR="0" lvl="0" indent="-17145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0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14" name="Picture 13">
            <a:extLst>
              <a:ext uri="{FF2B5EF4-FFF2-40B4-BE49-F238E27FC236}">
                <a16:creationId xmlns:a16="http://schemas.microsoft.com/office/drawing/2014/main" id="{E2D2FA22-7470-EF5D-D6B0-C3ED0C5569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5" name="Slide Number Placeholder 5">
            <a:extLst>
              <a:ext uri="{FF2B5EF4-FFF2-40B4-BE49-F238E27FC236}">
                <a16:creationId xmlns:a16="http://schemas.microsoft.com/office/drawing/2014/main" id="{699DAEAD-0B90-A550-FF60-18617EB2E959}"/>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E36E818-4904-4E0F-7137-773AED987F0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 Box 10">
            <a:extLst>
              <a:ext uri="{FF2B5EF4-FFF2-40B4-BE49-F238E27FC236}">
                <a16:creationId xmlns:a16="http://schemas.microsoft.com/office/drawing/2014/main" id="{D1F6EFBA-3740-1D8E-7BF5-4EB967513415}"/>
              </a:ext>
            </a:extLst>
          </p:cNvPr>
          <p:cNvSpPr txBox="1"/>
          <p:nvPr/>
        </p:nvSpPr>
        <p:spPr>
          <a:xfrm>
            <a:off x="2517775" y="1298077"/>
            <a:ext cx="2736850" cy="536354"/>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Want to learn more?</a:t>
            </a:r>
            <a:endParaRPr lang="en-US" sz="120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000" b="1" i="1"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Click on the images below for the content</a:t>
            </a:r>
            <a:endPar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8" name="Picture 27">
            <a:hlinkClick r:id="rId5"/>
            <a:extLst>
              <a:ext uri="{FF2B5EF4-FFF2-40B4-BE49-F238E27FC236}">
                <a16:creationId xmlns:a16="http://schemas.microsoft.com/office/drawing/2014/main" id="{FC229987-253E-77A3-606A-D7439BD779C7}"/>
              </a:ext>
            </a:extLst>
          </p:cNvPr>
          <p:cNvPicPr>
            <a:picLocks noChangeAspect="1"/>
          </p:cNvPicPr>
          <p:nvPr/>
        </p:nvPicPr>
        <p:blipFill>
          <a:blip r:embed="rId6"/>
          <a:stretch>
            <a:fillRect/>
          </a:stretch>
        </p:blipFill>
        <p:spPr>
          <a:xfrm>
            <a:off x="5342914" y="2036872"/>
            <a:ext cx="2282483" cy="1361107"/>
          </a:xfrm>
          <a:prstGeom prst="rect">
            <a:avLst/>
          </a:prstGeom>
          <a:ln w="9525">
            <a:solidFill>
              <a:srgbClr val="1B1464"/>
            </a:solidFill>
          </a:ln>
        </p:spPr>
      </p:pic>
      <p:sp>
        <p:nvSpPr>
          <p:cNvPr id="8" name="TextBox 7">
            <a:hlinkClick r:id="rId7"/>
            <a:extLst>
              <a:ext uri="{FF2B5EF4-FFF2-40B4-BE49-F238E27FC236}">
                <a16:creationId xmlns:a16="http://schemas.microsoft.com/office/drawing/2014/main" id="{528DCA04-228F-0F01-0C82-FBAE864BA14F}"/>
              </a:ext>
            </a:extLst>
          </p:cNvPr>
          <p:cNvSpPr txBox="1"/>
          <p:nvPr/>
        </p:nvSpPr>
        <p:spPr>
          <a:xfrm>
            <a:off x="104738" y="7965886"/>
            <a:ext cx="25991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TV Spend Report by Industry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Your Guide to National TV </a:t>
            </a:r>
            <a:b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Spending </a:t>
            </a:r>
            <a:r>
              <a:rPr lang="en-US" sz="1000">
                <a:solidFill>
                  <a:srgbClr val="1B1464"/>
                </a:solidFill>
                <a:latin typeface="Helvetica" panose="020B0403020202020204" pitchFamily="34" charset="0"/>
              </a:rPr>
              <a:t>Strategies</a:t>
            </a:r>
            <a:endPar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2" name="TextBox 11">
            <a:hlinkClick r:id="rId8"/>
            <a:extLst>
              <a:ext uri="{FF2B5EF4-FFF2-40B4-BE49-F238E27FC236}">
                <a16:creationId xmlns:a16="http://schemas.microsoft.com/office/drawing/2014/main" id="{41B13A90-A78A-CC0E-58A5-5390BCB5C6C6}"/>
              </a:ext>
            </a:extLst>
          </p:cNvPr>
          <p:cNvSpPr txBox="1"/>
          <p:nvPr/>
        </p:nvSpPr>
        <p:spPr>
          <a:xfrm>
            <a:off x="180688" y="5635739"/>
            <a:ext cx="2391690" cy="592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Staying Current on Streaming</a:t>
            </a:r>
            <a:br>
              <a:rPr kumimoji="0" lang="en-US" sz="11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b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The </a:t>
            </a:r>
            <a:r>
              <a:rPr lang="en-US" sz="1000">
                <a:solidFill>
                  <a:srgbClr val="1B1464"/>
                </a:solidFill>
                <a:latin typeface="Helvetica" panose="020B0403020202020204" pitchFamily="34" charset="0"/>
              </a:rPr>
              <a:t>Latest on Connected TV</a:t>
            </a:r>
            <a:br>
              <a:rPr lang="en-US" sz="1000">
                <a:solidFill>
                  <a:srgbClr val="1B1464"/>
                </a:solidFill>
                <a:latin typeface="Helvetica" panose="020B0403020202020204" pitchFamily="34" charset="0"/>
              </a:rPr>
            </a:br>
            <a:r>
              <a:rPr lang="en-US" sz="1000">
                <a:solidFill>
                  <a:srgbClr val="1B1464"/>
                </a:solidFill>
                <a:latin typeface="Helvetica" panose="020B0403020202020204" pitchFamily="34" charset="0"/>
              </a:rPr>
              <a:t>Consumer Behaviors</a:t>
            </a:r>
            <a:endParaRPr kumimoji="0" lang="en-US" sz="105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3" name="TextBox 12">
            <a:hlinkClick r:id="rId9"/>
            <a:extLst>
              <a:ext uri="{FF2B5EF4-FFF2-40B4-BE49-F238E27FC236}">
                <a16:creationId xmlns:a16="http://schemas.microsoft.com/office/drawing/2014/main" id="{E8C764DE-C2A0-87C9-D2AD-2A2F16E2373A}"/>
              </a:ext>
            </a:extLst>
          </p:cNvPr>
          <p:cNvSpPr txBox="1"/>
          <p:nvPr/>
        </p:nvSpPr>
        <p:spPr>
          <a:xfrm>
            <a:off x="2826880" y="3412037"/>
            <a:ext cx="2239679"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CTV?</a:t>
            </a:r>
          </a:p>
          <a:p>
            <a:pPr algn="ctr" defTabSz="914400">
              <a:defRPr/>
            </a:pPr>
            <a:r>
              <a:rPr lang="en-US" sz="1000">
                <a:solidFill>
                  <a:srgbClr val="1B1464"/>
                </a:solidFill>
                <a:latin typeface="Helvetica" panose="020B0403020202020204" pitchFamily="34" charset="0"/>
              </a:rPr>
              <a:t>Defining and Understanding the Connected TV Advertising Ecosystem </a:t>
            </a:r>
          </a:p>
          <a:p>
            <a:pPr algn="ctr" defTabSz="914400">
              <a:defRPr/>
            </a:pPr>
            <a:endParaRPr lang="en-US" sz="1000">
              <a:solidFill>
                <a:srgbClr val="1B1464"/>
              </a:solidFill>
              <a:latin typeface="Helvetica" panose="020B0403020202020204" pitchFamily="34" charset="0"/>
            </a:endParaRPr>
          </a:p>
        </p:txBody>
      </p:sp>
      <p:sp>
        <p:nvSpPr>
          <p:cNvPr id="25" name="TextBox 24">
            <a:hlinkClick r:id="rId7"/>
            <a:extLst>
              <a:ext uri="{FF2B5EF4-FFF2-40B4-BE49-F238E27FC236}">
                <a16:creationId xmlns:a16="http://schemas.microsoft.com/office/drawing/2014/main" id="{BCA872D1-0D98-9326-6B2F-821FDE5AF675}"/>
              </a:ext>
            </a:extLst>
          </p:cNvPr>
          <p:cNvSpPr txBox="1"/>
          <p:nvPr/>
        </p:nvSpPr>
        <p:spPr>
          <a:xfrm>
            <a:off x="5309344" y="3397980"/>
            <a:ext cx="23160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 Modern Look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Consumers Define TV</a:t>
            </a:r>
          </a:p>
        </p:txBody>
      </p:sp>
      <p:sp>
        <p:nvSpPr>
          <p:cNvPr id="27" name="TextBox 26">
            <a:hlinkClick r:id="rId7"/>
            <a:extLst>
              <a:ext uri="{FF2B5EF4-FFF2-40B4-BE49-F238E27FC236}">
                <a16:creationId xmlns:a16="http://schemas.microsoft.com/office/drawing/2014/main" id="{625F67AD-449C-5BDB-E518-EFC0830FD8E0}"/>
              </a:ext>
            </a:extLst>
          </p:cNvPr>
          <p:cNvSpPr txBox="1"/>
          <p:nvPr/>
        </p:nvSpPr>
        <p:spPr>
          <a:xfrm>
            <a:off x="5389522" y="5623713"/>
            <a:ext cx="216828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Deterministic vs Probabilistic Data</a:t>
            </a:r>
          </a:p>
        </p:txBody>
      </p:sp>
      <p:sp>
        <p:nvSpPr>
          <p:cNvPr id="34" name="TextBox 33">
            <a:hlinkClick r:id="rId7"/>
            <a:extLst>
              <a:ext uri="{FF2B5EF4-FFF2-40B4-BE49-F238E27FC236}">
                <a16:creationId xmlns:a16="http://schemas.microsoft.com/office/drawing/2014/main" id="{27B15599-7BD8-15A8-1755-A86A950FBF93}"/>
              </a:ext>
            </a:extLst>
          </p:cNvPr>
          <p:cNvSpPr txBox="1"/>
          <p:nvPr/>
        </p:nvSpPr>
        <p:spPr>
          <a:xfrm>
            <a:off x="2685137" y="7965886"/>
            <a:ext cx="259910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The Impression Gap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What Works Harder for Marketers on CTV – Premium Video or YouTube</a:t>
            </a:r>
          </a:p>
        </p:txBody>
      </p:sp>
      <p:sp>
        <p:nvSpPr>
          <p:cNvPr id="36" name="TextBox 35">
            <a:hlinkClick r:id="rId10"/>
            <a:extLst>
              <a:ext uri="{FF2B5EF4-FFF2-40B4-BE49-F238E27FC236}">
                <a16:creationId xmlns:a16="http://schemas.microsoft.com/office/drawing/2014/main" id="{173380ED-5BE0-850E-8196-BD831FA7B51A}"/>
              </a:ext>
            </a:extLst>
          </p:cNvPr>
          <p:cNvSpPr txBox="1"/>
          <p:nvPr/>
        </p:nvSpPr>
        <p:spPr>
          <a:xfrm>
            <a:off x="2827941" y="5635739"/>
            <a:ext cx="231350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a:solidFill>
                  <a:srgbClr val="ED3C8D"/>
                </a:solidFill>
                <a:latin typeface="Helvetica" panose="020B0403020202020204" pitchFamily="34" charset="0"/>
              </a:rPr>
              <a:t>Welcome to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Meet the New Advertisers Who Are Turning Attention into Action</a:t>
            </a:r>
          </a:p>
        </p:txBody>
      </p:sp>
      <p:sp>
        <p:nvSpPr>
          <p:cNvPr id="9" name="TextBox 8">
            <a:hlinkClick r:id="rId11"/>
            <a:extLst>
              <a:ext uri="{FF2B5EF4-FFF2-40B4-BE49-F238E27FC236}">
                <a16:creationId xmlns:a16="http://schemas.microsoft.com/office/drawing/2014/main" id="{226E6A0B-C159-E98D-5E1D-E261AEAE2E60}"/>
              </a:ext>
            </a:extLst>
          </p:cNvPr>
          <p:cNvSpPr txBox="1"/>
          <p:nvPr/>
        </p:nvSpPr>
        <p:spPr>
          <a:xfrm>
            <a:off x="5225213" y="7965886"/>
            <a:ext cx="25262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Multi-Currency Menu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A quick guide to the currency options that marketers are evaluating for the upfront</a:t>
            </a:r>
          </a:p>
        </p:txBody>
      </p:sp>
      <p:pic>
        <p:nvPicPr>
          <p:cNvPr id="10" name="Picture 9">
            <a:hlinkClick r:id="rId12"/>
            <a:extLst>
              <a:ext uri="{FF2B5EF4-FFF2-40B4-BE49-F238E27FC236}">
                <a16:creationId xmlns:a16="http://schemas.microsoft.com/office/drawing/2014/main" id="{1A5E822D-5A4B-EEA6-A8D0-9362E206699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26880" y="4311425"/>
            <a:ext cx="2282483" cy="1284894"/>
          </a:xfrm>
          <a:prstGeom prst="rect">
            <a:avLst/>
          </a:prstGeom>
          <a:ln>
            <a:solidFill>
              <a:srgbClr val="1B1464"/>
            </a:solidFill>
          </a:ln>
        </p:spPr>
      </p:pic>
      <p:pic>
        <p:nvPicPr>
          <p:cNvPr id="18" name="Picture 17">
            <a:hlinkClick r:id="rId14"/>
            <a:extLst>
              <a:ext uri="{FF2B5EF4-FFF2-40B4-BE49-F238E27FC236}">
                <a16:creationId xmlns:a16="http://schemas.microsoft.com/office/drawing/2014/main" id="{2A465165-B510-7E7E-138E-23D21609C67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5292" y="4295206"/>
            <a:ext cx="2341091" cy="1311011"/>
          </a:xfrm>
          <a:prstGeom prst="rect">
            <a:avLst/>
          </a:prstGeom>
          <a:ln>
            <a:solidFill>
              <a:srgbClr val="1B1464"/>
            </a:solidFill>
          </a:ln>
        </p:spPr>
      </p:pic>
      <p:pic>
        <p:nvPicPr>
          <p:cNvPr id="21" name="Picture 20">
            <a:hlinkClick r:id="rId16"/>
            <a:extLst>
              <a:ext uri="{FF2B5EF4-FFF2-40B4-BE49-F238E27FC236}">
                <a16:creationId xmlns:a16="http://schemas.microsoft.com/office/drawing/2014/main" id="{6D7D9191-C6FC-498C-9CF5-3FEF7D785768}"/>
              </a:ext>
            </a:extLst>
          </p:cNvPr>
          <p:cNvPicPr>
            <a:picLocks noChangeAspect="1"/>
          </p:cNvPicPr>
          <p:nvPr/>
        </p:nvPicPr>
        <p:blipFill>
          <a:blip r:embed="rId17" cstate="hqprint">
            <a:extLst>
              <a:ext uri="{28A0092B-C50C-407E-A947-70E740481C1C}">
                <a14:useLocalDpi xmlns:a14="http://schemas.microsoft.com/office/drawing/2010/main"/>
              </a:ext>
            </a:extLst>
          </a:blip>
          <a:srcRect l="28181" r="28357" b="56865"/>
          <a:stretch/>
        </p:blipFill>
        <p:spPr>
          <a:xfrm>
            <a:off x="2830555" y="2018083"/>
            <a:ext cx="2241561" cy="1364432"/>
          </a:xfrm>
          <a:prstGeom prst="rect">
            <a:avLst/>
          </a:prstGeom>
          <a:blipFill dpi="0" rotWithShape="1">
            <a:blip r:embed="rId18"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24" name="Picture 23">
            <a:hlinkClick r:id="rId19"/>
            <a:extLst>
              <a:ext uri="{FF2B5EF4-FFF2-40B4-BE49-F238E27FC236}">
                <a16:creationId xmlns:a16="http://schemas.microsoft.com/office/drawing/2014/main" id="{76BDDFC1-0A58-B785-A4FB-3204A6E372F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61162" y="6541752"/>
            <a:ext cx="2270698" cy="1370988"/>
          </a:xfrm>
          <a:prstGeom prst="rect">
            <a:avLst/>
          </a:prstGeom>
          <a:ln>
            <a:solidFill>
              <a:srgbClr val="1B1464"/>
            </a:solidFill>
          </a:ln>
        </p:spPr>
      </p:pic>
      <p:pic>
        <p:nvPicPr>
          <p:cNvPr id="29" name="Picture 28" descr="A group of people walking on a mountain&#10;&#10;AI-generated content may be incorrect.">
            <a:hlinkClick r:id="rId21"/>
            <a:extLst>
              <a:ext uri="{FF2B5EF4-FFF2-40B4-BE49-F238E27FC236}">
                <a16:creationId xmlns:a16="http://schemas.microsoft.com/office/drawing/2014/main" id="{F4D90242-AE20-405C-A0FD-9A8AC76BF60E}"/>
              </a:ext>
            </a:extLst>
          </p:cNvPr>
          <p:cNvPicPr>
            <a:picLocks/>
          </p:cNvPicPr>
          <p:nvPr/>
        </p:nvPicPr>
        <p:blipFill>
          <a:blip r:embed="rId22"/>
          <a:stretch>
            <a:fillRect/>
          </a:stretch>
        </p:blipFill>
        <p:spPr>
          <a:xfrm>
            <a:off x="2795861" y="6540138"/>
            <a:ext cx="2270698" cy="1367959"/>
          </a:xfrm>
          <a:prstGeom prst="rect">
            <a:avLst/>
          </a:prstGeom>
          <a:ln>
            <a:solidFill>
              <a:srgbClr val="1B1464"/>
            </a:solidFill>
          </a:ln>
        </p:spPr>
      </p:pic>
      <p:pic>
        <p:nvPicPr>
          <p:cNvPr id="30" name="Picture 29">
            <a:hlinkClick r:id="rId23"/>
            <a:extLst>
              <a:ext uri="{FF2B5EF4-FFF2-40B4-BE49-F238E27FC236}">
                <a16:creationId xmlns:a16="http://schemas.microsoft.com/office/drawing/2014/main" id="{AD7940EC-787D-D215-F27D-5185F936B8BB}"/>
              </a:ext>
            </a:extLst>
          </p:cNvPr>
          <p:cNvPicPr>
            <a:picLocks noChangeAspect="1"/>
          </p:cNvPicPr>
          <p:nvPr/>
        </p:nvPicPr>
        <p:blipFill>
          <a:blip r:embed="rId24" cstate="screen">
            <a:extLst>
              <a:ext uri="{28A0092B-C50C-407E-A947-70E740481C1C}">
                <a14:useLocalDpi xmlns:a14="http://schemas.microsoft.com/office/drawing/2010/main"/>
              </a:ext>
            </a:extLst>
          </a:blip>
          <a:srcRect/>
          <a:stretch/>
        </p:blipFill>
        <p:spPr>
          <a:xfrm>
            <a:off x="5338227" y="6556519"/>
            <a:ext cx="2330712" cy="1351578"/>
          </a:xfrm>
          <a:prstGeom prst="rect">
            <a:avLst/>
          </a:prstGeom>
          <a:ln>
            <a:solidFill>
              <a:srgbClr val="1B1464"/>
            </a:solidFill>
          </a:ln>
        </p:spPr>
      </p:pic>
      <p:pic>
        <p:nvPicPr>
          <p:cNvPr id="11" name="Picture 10">
            <a:hlinkClick r:id="rId25"/>
            <a:extLst>
              <a:ext uri="{FF2B5EF4-FFF2-40B4-BE49-F238E27FC236}">
                <a16:creationId xmlns:a16="http://schemas.microsoft.com/office/drawing/2014/main" id="{2B214F20-4B80-C690-4C91-CFB83BBECA3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338227" y="4311425"/>
            <a:ext cx="2270876" cy="1295849"/>
          </a:xfrm>
          <a:prstGeom prst="rect">
            <a:avLst/>
          </a:prstGeom>
          <a:ln>
            <a:solidFill>
              <a:srgbClr val="1B1464"/>
            </a:solidFill>
          </a:ln>
        </p:spPr>
      </p:pic>
      <p:sp>
        <p:nvSpPr>
          <p:cNvPr id="3" name="TextBox 2">
            <a:extLst>
              <a:ext uri="{FF2B5EF4-FFF2-40B4-BE49-F238E27FC236}">
                <a16:creationId xmlns:a16="http://schemas.microsoft.com/office/drawing/2014/main" id="{8C8C7935-FD28-3692-2AD6-AA5AF3F50216}"/>
              </a:ext>
            </a:extLst>
          </p:cNvPr>
          <p:cNvSpPr txBox="1"/>
          <p:nvPr/>
        </p:nvSpPr>
        <p:spPr>
          <a:xfrm>
            <a:off x="656122" y="9036880"/>
            <a:ext cx="6460153" cy="5770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Looking for more industry terminology? VAB’s </a:t>
            </a:r>
            <a:r>
              <a:rPr kumimoji="0" lang="en-US" sz="1050" b="1" i="1" u="none"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27">
                  <a:extLst>
                    <a:ext uri="{A12FA001-AC4F-418D-AE19-62706E023703}">
                      <ahyp:hlinkClr xmlns:ahyp="http://schemas.microsoft.com/office/drawing/2018/hyperlinkcolor" val="tx"/>
                    </a:ext>
                  </a:extLst>
                </a:hlinkClick>
              </a:rPr>
              <a:t>advertising glossaries</a:t>
            </a:r>
            <a:r>
              <a:rPr kumimoji="0" lang="en-US" sz="1050" b="1" i="1" u="sng" strike="noStrike" kern="1200" cap="none" spc="0" normalizeH="0" baseline="0" noProof="0">
                <a:ln>
                  <a:noFill/>
                </a:ln>
                <a:solidFill>
                  <a:srgbClr val="00BFF2"/>
                </a:solidFill>
                <a:effectLst/>
                <a:uLnTx/>
                <a:uFillTx/>
                <a:latin typeface="Helvetica" panose="020B0403020202020204" pitchFamily="34" charset="0"/>
                <a:ea typeface="+mn-ea"/>
                <a:cs typeface="+mn-cs"/>
                <a:hlinkClick r:id="rId27">
                  <a:extLst>
                    <a:ext uri="{A12FA001-AC4F-418D-AE19-62706E023703}">
                      <ahyp:hlinkClr xmlns:ahyp="http://schemas.microsoft.com/office/drawing/2018/hyperlinkcolor" val="tx"/>
                    </a:ext>
                  </a:extLst>
                </a:hlinkClick>
              </a:rPr>
              <a:t> </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cover topics like </a:t>
            </a:r>
            <a:b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050" b="1" i="1" u="none" strike="noStrike" kern="1200" cap="none" spc="0" normalizeH="0" baseline="0" noProof="0">
                <a:ln>
                  <a:noFill/>
                </a:ln>
                <a:solidFill>
                  <a:srgbClr val="2C82FF"/>
                </a:solidFill>
                <a:effectLst/>
                <a:uLnTx/>
                <a:uFillTx/>
                <a:latin typeface="Helvetica" panose="020B0403020202020204" pitchFamily="34" charset="0"/>
                <a:ea typeface="+mn-ea"/>
                <a:cs typeface="+mn-cs"/>
              </a:rPr>
              <a:t>industry terminology and acronyms, </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AI &amp; machine </a:t>
            </a:r>
            <a:r>
              <a:rPr lang="en-US" sz="1050" b="1" i="1">
                <a:solidFill>
                  <a:srgbClr val="FF6E30"/>
                </a:solidFill>
                <a:latin typeface="Helvetica" panose="020B0403020202020204" pitchFamily="34" charset="0"/>
              </a:rPr>
              <a:t>l</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earning,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lang="en-US" sz="1050" b="1" i="1">
                <a:solidFill>
                  <a:srgbClr val="ED3C8D"/>
                </a:solidFill>
                <a:latin typeface="Helvetica" panose="020B0403020202020204" pitchFamily="34" charset="0"/>
              </a:rPr>
              <a:t>b</a:t>
            </a:r>
            <a:r>
              <a:rPr kumimoji="0" lang="en-US" sz="105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rand safety</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4EBEA4"/>
                </a:solidFill>
                <a:effectLst/>
                <a:uLnTx/>
                <a:uFillTx/>
                <a:latin typeface="Helvetica" panose="020B0403020202020204" pitchFamily="34" charset="0"/>
                <a:ea typeface="+mn-ea"/>
                <a:cs typeface="+mn-cs"/>
              </a:rPr>
              <a:t>audience-based buying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A343FF"/>
                </a:solidFill>
                <a:effectLst/>
                <a:uLnTx/>
                <a:uFillTx/>
                <a:latin typeface="Helvetica" panose="020B0403020202020204" pitchFamily="34" charset="0"/>
                <a:ea typeface="+mn-ea"/>
                <a:cs typeface="+mn-cs"/>
              </a:rPr>
              <a:t>video measurement</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55AD00"/>
                </a:solidFill>
                <a:effectLst/>
                <a:uLnTx/>
                <a:uFillTx/>
                <a:latin typeface="Helvetica" panose="020B0403020202020204" pitchFamily="34" charset="0"/>
                <a:ea typeface="+mn-ea"/>
                <a:cs typeface="+mn-cs"/>
              </a:rPr>
              <a:t>streaming,</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 </a:t>
            </a:r>
            <a:r>
              <a:rPr kumimoji="0" lang="en-US" sz="1050" b="1" i="1" u="none" strike="noStrike" kern="1200" cap="none" spc="0" normalizeH="0" baseline="0" noProof="0">
                <a:ln>
                  <a:noFill/>
                </a:ln>
                <a:solidFill>
                  <a:srgbClr val="FF6E30"/>
                </a:solidFill>
                <a:effectLst/>
                <a:uLnTx/>
                <a:uFillTx/>
                <a:latin typeface="Helvetica" panose="020B0403020202020204" pitchFamily="34" charset="0"/>
                <a:ea typeface="+mn-ea"/>
                <a:cs typeface="+mn-cs"/>
              </a:rPr>
              <a:t>data privacy and identity </a:t>
            </a:r>
            <a:r>
              <a:rPr kumimoji="0" lang="en-US" sz="105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and more!</a:t>
            </a:r>
          </a:p>
        </p:txBody>
      </p:sp>
      <p:sp>
        <p:nvSpPr>
          <p:cNvPr id="17" name="TextBox 16">
            <a:hlinkClick r:id="rId9"/>
            <a:extLst>
              <a:ext uri="{FF2B5EF4-FFF2-40B4-BE49-F238E27FC236}">
                <a16:creationId xmlns:a16="http://schemas.microsoft.com/office/drawing/2014/main" id="{6B0CFDCC-79A5-A941-5223-83E827692651}"/>
              </a:ext>
            </a:extLst>
          </p:cNvPr>
          <p:cNvSpPr txBox="1"/>
          <p:nvPr/>
        </p:nvSpPr>
        <p:spPr>
          <a:xfrm>
            <a:off x="261162" y="3397979"/>
            <a:ext cx="215521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What is Programmatic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1B1464"/>
                </a:solidFill>
                <a:latin typeface="Helvetica" panose="020B0403020202020204" pitchFamily="34" charset="0"/>
              </a:rPr>
              <a:t>Automation and Technology </a:t>
            </a:r>
            <a:br>
              <a:rPr lang="en-US" sz="1000">
                <a:solidFill>
                  <a:srgbClr val="1B1464"/>
                </a:solidFill>
                <a:latin typeface="Helvetica" panose="020B0403020202020204" pitchFamily="34" charset="0"/>
              </a:rPr>
            </a:br>
            <a:r>
              <a:rPr lang="en-US" sz="1000">
                <a:solidFill>
                  <a:srgbClr val="1B1464"/>
                </a:solidFill>
                <a:latin typeface="Helvetica" panose="020B0403020202020204" pitchFamily="34" charset="0"/>
              </a:rPr>
              <a:t>in TV Advertising</a:t>
            </a:r>
          </a:p>
        </p:txBody>
      </p:sp>
      <p:pic>
        <p:nvPicPr>
          <p:cNvPr id="19" name="Picture 18" descr="A blue and green cover with white text&#10;&#10;AI-generated content may be incorrect.">
            <a:hlinkClick r:id="rId28"/>
            <a:extLst>
              <a:ext uri="{FF2B5EF4-FFF2-40B4-BE49-F238E27FC236}">
                <a16:creationId xmlns:a16="http://schemas.microsoft.com/office/drawing/2014/main" id="{4F5B18F4-0872-50B7-A66F-D503625D2AF2}"/>
              </a:ext>
            </a:extLst>
          </p:cNvPr>
          <p:cNvPicPr>
            <a:picLocks/>
          </p:cNvPicPr>
          <p:nvPr/>
        </p:nvPicPr>
        <p:blipFill>
          <a:blip r:embed="rId29"/>
          <a:stretch>
            <a:fillRect/>
          </a:stretch>
        </p:blipFill>
        <p:spPr>
          <a:xfrm>
            <a:off x="264243" y="2034549"/>
            <a:ext cx="2264535" cy="1349151"/>
          </a:xfrm>
          <a:prstGeom prst="rect">
            <a:avLst/>
          </a:prstGeom>
          <a:ln>
            <a:solidFill>
              <a:srgbClr val="1B1464"/>
            </a:solidFill>
          </a:ln>
        </p:spPr>
      </p:pic>
    </p:spTree>
    <p:extLst>
      <p:ext uri="{BB962C8B-B14F-4D97-AF65-F5344CB8AC3E}">
        <p14:creationId xmlns:p14="http://schemas.microsoft.com/office/powerpoint/2010/main" val="1082566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14" name="Picture 13">
            <a:extLst>
              <a:ext uri="{FF2B5EF4-FFF2-40B4-BE49-F238E27FC236}">
                <a16:creationId xmlns:a16="http://schemas.microsoft.com/office/drawing/2014/main" id="{E2D2FA22-7470-EF5D-D6B0-C3ED0C5569B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5" name="Slide Number Placeholder 5">
            <a:extLst>
              <a:ext uri="{FF2B5EF4-FFF2-40B4-BE49-F238E27FC236}">
                <a16:creationId xmlns:a16="http://schemas.microsoft.com/office/drawing/2014/main" id="{699DAEAD-0B90-A550-FF60-18617EB2E959}"/>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4E36E818-4904-4E0F-7137-773AED987F0E}"/>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1" name="TextBox 20">
            <a:extLst>
              <a:ext uri="{FF2B5EF4-FFF2-40B4-BE49-F238E27FC236}">
                <a16:creationId xmlns:a16="http://schemas.microsoft.com/office/drawing/2014/main" id="{39BDE12B-FF3A-D518-DD20-2E228E9E239F}"/>
              </a:ext>
            </a:extLst>
          </p:cNvPr>
          <p:cNvSpPr txBox="1"/>
          <p:nvPr/>
        </p:nvSpPr>
        <p:spPr>
          <a:xfrm>
            <a:off x="684899" y="1326693"/>
            <a:ext cx="6402602" cy="1978106"/>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B0F0"/>
                </a:solidFill>
                <a:effectLst/>
                <a:uLnTx/>
                <a:uFillTx/>
                <a:latin typeface="Helvetica"/>
                <a:ea typeface="Times New Roman" panose="02020603050405020304" pitchFamily="18" charset="0"/>
                <a:cs typeface="Times New Roman"/>
              </a:rPr>
              <a:t>About VAB</a:t>
            </a:r>
            <a:endParaRPr kumimoji="0" lang="en-US" sz="1100" b="0" i="0" u="none" strike="noStrike" kern="1200" cap="none" spc="0" normalizeH="0" baseline="0" noProof="0">
              <a:ln>
                <a:noFill/>
              </a:ln>
              <a:solidFill>
                <a:prstClr val="black"/>
              </a:solidFill>
              <a:effectLst/>
              <a:uLnTx/>
              <a:uFillTx/>
              <a:latin typeface="Helvetica"/>
              <a:ea typeface="Times New Roman" panose="02020603050405020304" pitchFamily="18" charset="0"/>
              <a:cs typeface="Times New Roman"/>
            </a:endParaRPr>
          </a:p>
          <a:p>
            <a:pPr>
              <a:defRPr/>
            </a:pP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VAB</a:t>
            </a:r>
            <a:r>
              <a:rPr lang="en-US" sz="1100">
                <a:solidFill>
                  <a:srgbClr val="002060"/>
                </a:solidFill>
                <a:latin typeface="Helvetica"/>
                <a:ea typeface="Times New Roman" panose="02020603050405020304" pitchFamily="18" charset="0"/>
                <a:cs typeface="Times New Roman"/>
              </a:rPr>
              <a:t> plays a dual role in the video advertising industry. We are leading the change to bring about a more innovative and transparent marketplace. We also provide the insights and thought leadership that enables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marketers to </a:t>
            </a:r>
            <a:r>
              <a:rPr lang="en-US" sz="1100">
                <a:solidFill>
                  <a:srgbClr val="002060"/>
                </a:solidFill>
                <a:latin typeface="Helvetica"/>
                <a:ea typeface="Times New Roman" panose="02020603050405020304" pitchFamily="18" charset="0"/>
                <a:cs typeface="Times New Roman"/>
              </a:rPr>
              <a:t>develop business-driving marketing strategies.</a:t>
            </a:r>
            <a:endParaRPr lang="en-US" sz="1100">
              <a:solidFill>
                <a:srgbClr val="002060"/>
              </a:solidFill>
              <a:latin typeface="Helvetica" panose="020B0403020202020204" pitchFamily="34" charset="0"/>
              <a:ea typeface="Times New Roman" panose="02020603050405020304" pitchFamily="18" charset="0"/>
              <a:cs typeface="Helvetica" panose="020B0403020202020204" pitchFamily="34" charset="0"/>
            </a:endParaRPr>
          </a:p>
          <a:p>
            <a:pPr>
              <a:defRPr/>
            </a:pPr>
            <a:endParaRPr lang="en-US" sz="11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a:endParaRPr>
          </a:p>
          <a:p>
            <a:pPr>
              <a:defRPr/>
            </a:pP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Drawing on our marketing expertise, we </a:t>
            </a:r>
            <a:r>
              <a:rPr kumimoji="0" lang="en-US" sz="1100" b="1" i="0" u="none" strike="noStrike" kern="1200" cap="none" spc="0" normalizeH="0" baseline="0" noProof="0">
                <a:ln>
                  <a:noFill/>
                </a:ln>
                <a:solidFill>
                  <a:srgbClr val="4EBEA4"/>
                </a:solidFill>
                <a:effectLst/>
                <a:uLnTx/>
                <a:uFillTx/>
                <a:latin typeface="Helvetica"/>
                <a:ea typeface="Times New Roman" panose="02020603050405020304" pitchFamily="18" charset="0"/>
                <a:cs typeface="Times New Roman"/>
              </a:rPr>
              <a:t>simplify</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the complexities in our industry and </a:t>
            </a:r>
            <a:r>
              <a:rPr kumimoji="0" lang="en-US" sz="1100" b="1" i="0" u="none" strike="noStrike" kern="1200" cap="none" spc="0" normalizeH="0" baseline="0" noProof="0">
                <a:ln>
                  <a:noFill/>
                </a:ln>
                <a:solidFill>
                  <a:srgbClr val="00BFF2"/>
                </a:solidFill>
                <a:effectLst/>
                <a:uLnTx/>
                <a:uFillTx/>
                <a:latin typeface="Helvetica"/>
                <a:ea typeface="Times New Roman" panose="02020603050405020304" pitchFamily="18" charset="0"/>
                <a:cs typeface="Helvetica"/>
              </a:rPr>
              <a:t>discover</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new insights that </a:t>
            </a:r>
            <a:r>
              <a:rPr kumimoji="0" lang="en-US" sz="1100" b="1" i="0" u="none" strike="noStrike" kern="1200" cap="none" spc="0" normalizeH="0" baseline="0" noProof="0">
                <a:ln>
                  <a:noFill/>
                </a:ln>
                <a:solidFill>
                  <a:srgbClr val="ED3C8D"/>
                </a:solidFill>
                <a:effectLst/>
                <a:uLnTx/>
                <a:uFillTx/>
                <a:latin typeface="Helvetica"/>
                <a:ea typeface="Times New Roman" panose="02020603050405020304" pitchFamily="18" charset="0"/>
                <a:cs typeface="Times New Roman"/>
              </a:rPr>
              <a:t>transform</a:t>
            </a:r>
            <a:r>
              <a:rPr kumimoji="0" lang="en-US" sz="1100" b="0" i="0" u="none" strike="noStrike" kern="1200" cap="none" spc="0" normalizeH="0" baseline="0" noProof="0">
                <a:ln>
                  <a:noFill/>
                </a:ln>
                <a:solidFill>
                  <a:srgbClr val="1F1A62"/>
                </a:solidFill>
                <a:effectLst/>
                <a:uLnTx/>
                <a:uFillTx/>
                <a:latin typeface="Helvetica"/>
                <a:ea typeface="Times New Roman" panose="02020603050405020304" pitchFamily="18" charset="0"/>
                <a:cs typeface="Times New Roman"/>
              </a:rPr>
              <a:t> the way marketers look at their media strategy.</a:t>
            </a:r>
            <a:r>
              <a:rPr lang="en-US" sz="1100">
                <a:solidFill>
                  <a:srgbClr val="1F1A62"/>
                </a:solidFill>
                <a:latin typeface="Helvetica"/>
                <a:ea typeface="Times New Roman" panose="02020603050405020304" pitchFamily="18" charset="0"/>
                <a:cs typeface="Times New Roman"/>
              </a:rPr>
              <a:t> </a:t>
            </a:r>
            <a:endParaRPr kumimoji="0" lang="en-US" sz="1100" b="0" i="0" u="none" strike="noStrike" kern="1200" cap="none" spc="0" normalizeH="0" baseline="0" noProof="0">
              <a:ln>
                <a:noFill/>
              </a:ln>
              <a:solidFill>
                <a:prstClr val="black"/>
              </a:solidFill>
              <a:effectLst/>
              <a:uLnTx/>
              <a:uFillTx/>
              <a:latin typeface="Helvetica" panose="020B0403020202020204" pitchFamily="34" charset="0"/>
              <a:ea typeface="Times New Roman" panose="02020603050405020304" pitchFamily="18" charset="0"/>
              <a:cs typeface="+mn-cs"/>
            </a:endParaRPr>
          </a:p>
          <a:p>
            <a:pPr marL="0" marR="0" lvl="0" indent="0" algn="l" defTabSz="457200" rtl="0" eaLnBrk="1" fontAlgn="auto" latinLnBrk="0" hangingPunct="1">
              <a:lnSpc>
                <a:spcPct val="107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We are committed to your business growth and proud to offer VAB members, brand marketers and agencies </a:t>
            </a:r>
            <a:r>
              <a:rPr kumimoji="0" lang="en-US" sz="1100" b="1" i="1"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complimentary access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to our continuously-growing Insights library. </a:t>
            </a:r>
            <a:r>
              <a:rPr kumimoji="0" lang="en-US" sz="1100" b="1"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Get immediate access </a:t>
            </a:r>
            <a:r>
              <a:rPr kumimoji="0" lang="en-US" sz="1100" b="0"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at </a:t>
            </a:r>
            <a:r>
              <a:rPr kumimoji="0" lang="en-US" sz="1100" b="1" i="0" u="none" strike="noStrike" kern="1200" cap="none" spc="0" normalizeH="0" baseline="0" noProof="0">
                <a:ln>
                  <a:noFill/>
                </a:ln>
                <a:solidFill>
                  <a:srgbClr val="002060"/>
                </a:solidFill>
                <a:effectLst/>
                <a:uLnTx/>
                <a:uFillTx/>
                <a:latin typeface="Helvetica"/>
                <a:ea typeface="Times New Roman" panose="02020603050405020304" pitchFamily="18" charset="0"/>
                <a:cs typeface="Times New Roman"/>
              </a:rPr>
              <a:t>theVAB.com.</a:t>
            </a:r>
            <a:endParaRPr kumimoji="0" lang="en-US" sz="1100" b="0" i="0" u="none" strike="noStrike" kern="1200" cap="none" spc="0" normalizeH="0" baseline="0" noProof="0">
              <a:ln>
                <a:noFill/>
              </a:ln>
              <a:solidFill>
                <a:prstClr val="black"/>
              </a:solidFill>
              <a:effectLst/>
              <a:uLnTx/>
              <a:uFillTx/>
              <a:latin typeface="Helvetica"/>
              <a:ea typeface="Times New Roman" panose="02020603050405020304" pitchFamily="18" charset="0"/>
              <a:cs typeface="Times New Roman"/>
            </a:endParaRPr>
          </a:p>
        </p:txBody>
      </p:sp>
      <p:sp>
        <p:nvSpPr>
          <p:cNvPr id="23" name="TextBox 22">
            <a:extLst>
              <a:ext uri="{FF2B5EF4-FFF2-40B4-BE49-F238E27FC236}">
                <a16:creationId xmlns:a16="http://schemas.microsoft.com/office/drawing/2014/main" id="{C548A02C-6FA3-91DC-A091-DF6AD8C0CEA2}"/>
              </a:ext>
            </a:extLst>
          </p:cNvPr>
          <p:cNvSpPr txBox="1"/>
          <p:nvPr/>
        </p:nvSpPr>
        <p:spPr>
          <a:xfrm>
            <a:off x="805101" y="3706867"/>
            <a:ext cx="6606948" cy="2308324"/>
          </a:xfrm>
          <a:prstGeom prst="rect">
            <a:avLst/>
          </a:prstGeom>
          <a:noFill/>
        </p:spPr>
        <p:txBody>
          <a:bodyPr wrap="square">
            <a:spAutoFit/>
          </a:bodyPr>
          <a:lstStyle/>
          <a:p>
            <a:pPr marL="0" marR="0">
              <a:spcBef>
                <a:spcPts val="0"/>
              </a:spcBef>
              <a:spcAft>
                <a:spcPts val="0"/>
              </a:spcAft>
            </a:pPr>
            <a:r>
              <a:rPr lang="en-US" sz="800" b="1" u="sng"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rPr>
              <a:t>Sources</a:t>
            </a:r>
          </a:p>
          <a:p>
            <a:pPr marL="0" marR="0">
              <a:spcBef>
                <a:spcPts val="0"/>
              </a:spcBef>
              <a:spcAft>
                <a:spcPts val="0"/>
              </a:spcAft>
            </a:pPr>
            <a:endParaRPr lang="en-US" sz="400">
              <a:solidFill>
                <a:srgbClr val="FF0000"/>
              </a:solidFill>
              <a:effectLst/>
              <a:latin typeface="Helvetica" panose="020B0403020202020204" pitchFamily="34" charset="0"/>
              <a:ea typeface="Times New Roman" panose="02020603050405020304" pitchFamily="18" charset="0"/>
            </a:endParaRP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survey conducted by Advertiser Perceptions, September 2025</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Omnibus Report</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April 2026</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survey conducted by Advertiser Perceptions, October 2024 </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EMARKETER,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Forecast,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April 2025</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Kochava attribution trends analysis Q2 2024 to Q2 2025</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Experian,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The essential role of authenticated audiences in CTV advertising,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October 2024</a:t>
            </a:r>
            <a:endPar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pPr marL="342900" indent="-342900">
              <a:buFont typeface="+mj-lt"/>
              <a:buAutoNum type="arabicPeriod"/>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Digiday</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Media Briefing: Publishers’ audience authentication strategies are put to the tes</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t</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April 2024</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Addressable TV Continues its Momentum Among Advertisers for the Fourth Year in a Row,</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November 2025</a:t>
            </a:r>
          </a:p>
          <a:p>
            <a:pPr marL="342900" indent="-342900">
              <a:buFont typeface="+mj-lt"/>
              <a:buAutoNum type="arabicPeriod"/>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Internal Data</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March 2026</a:t>
            </a:r>
          </a:p>
          <a:p>
            <a:pPr marL="342900" indent="-342900">
              <a:buFont typeface="+mj-lt"/>
              <a:buAutoNum type="arabicPeriod"/>
            </a:pPr>
            <a:endPar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endPar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endParaRPr>
          </a:p>
          <a:p>
            <a:pPr marR="0" lvl="0">
              <a:spcBef>
                <a:spcPts val="0"/>
              </a:spcBef>
              <a:spcAft>
                <a:spcPts val="0"/>
              </a:spcAft>
            </a:pPr>
            <a:r>
              <a:rPr lang="en-US" sz="800" b="1"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Definition Resources</a:t>
            </a:r>
            <a:r>
              <a:rPr lang="en-US" sz="800" u="sng">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(reference pieces used in the development of several definitions)</a:t>
            </a:r>
          </a:p>
          <a:p>
            <a:pPr marL="342900" marR="0" lvl="0" indent="-342900">
              <a:spcBef>
                <a:spcPts val="0"/>
              </a:spcBef>
              <a:spcAft>
                <a:spcPts val="0"/>
              </a:spcAft>
              <a:buFont typeface="+mj-lt"/>
              <a:buAutoNum type="arabicPeriod"/>
            </a:pPr>
            <a:endParaRPr lang="en-US" sz="400" kern="1200">
              <a:solidFill>
                <a:srgbClr val="1B1464"/>
              </a:solidFill>
              <a:effectLst/>
              <a:latin typeface="Helvetica" panose="020B0403020202020204" pitchFamily="34" charset="0"/>
              <a:ea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Go Addressable,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Glossary,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Retrieved 5/4/2026</a:t>
            </a:r>
          </a:p>
          <a:p>
            <a:pPr marL="171450" indent="-171450">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IAB,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Glossary of Terminology,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Retrieved 5/4/2026</a:t>
            </a:r>
          </a:p>
          <a:p>
            <a:pPr marL="171450" indent="-171450">
              <a:buFont typeface="Arial" panose="020B0604020202020204" pitchFamily="34" charset="0"/>
              <a:buChar char="•"/>
            </a:pP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Xandr,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Online Advertising and Ad Tech Glossary, </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Retrieved 5/4/2026</a:t>
            </a:r>
          </a:p>
          <a:p>
            <a:pPr marL="171450" indent="-171450">
              <a:buFont typeface="Arial" panose="020B0604020202020204" pitchFamily="34" charset="0"/>
              <a:buChar char="•"/>
            </a:pPr>
            <a:r>
              <a:rPr lang="en-US" sz="800" err="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InnovidXP</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a:t>
            </a:r>
            <a:r>
              <a:rPr lang="en-US" sz="800" i="1">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Glossary of Terms</a:t>
            </a:r>
            <a:r>
              <a:rPr lang="en-US" sz="800">
                <a:solidFill>
                  <a:srgbClr val="1B1464"/>
                </a:solidFill>
                <a:latin typeface="Helvetica" panose="020B0403020202020204" pitchFamily="34" charset="0"/>
                <a:ea typeface="Times New Roman" panose="02020603050405020304" pitchFamily="18" charset="0"/>
                <a:cs typeface="Times New Roman" panose="02020603050405020304" pitchFamily="18" charset="0"/>
              </a:rPr>
              <a:t>, Retrieved 5/4/2026</a:t>
            </a:r>
          </a:p>
        </p:txBody>
      </p:sp>
      <p:cxnSp>
        <p:nvCxnSpPr>
          <p:cNvPr id="24" name="Straight Connector 23">
            <a:extLst>
              <a:ext uri="{FF2B5EF4-FFF2-40B4-BE49-F238E27FC236}">
                <a16:creationId xmlns:a16="http://schemas.microsoft.com/office/drawing/2014/main" id="{38F5D492-DB8E-8569-F634-18DAE66F35B8}"/>
              </a:ext>
            </a:extLst>
          </p:cNvPr>
          <p:cNvCxnSpPr>
            <a:cxnSpLocks/>
          </p:cNvCxnSpPr>
          <p:nvPr/>
        </p:nvCxnSpPr>
        <p:spPr>
          <a:xfrm>
            <a:off x="609599" y="3547872"/>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5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68F6E-7092-DF81-C2CE-AE4BCAE88E36}"/>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sp>
        <p:nvSpPr>
          <p:cNvPr id="3" name="Text Box 3">
            <a:extLst>
              <a:ext uri="{FF2B5EF4-FFF2-40B4-BE49-F238E27FC236}">
                <a16:creationId xmlns:a16="http://schemas.microsoft.com/office/drawing/2014/main" id="{DF879C3D-8F5F-1D5A-675E-E3366DD482D7}"/>
              </a:ext>
            </a:extLst>
          </p:cNvPr>
          <p:cNvSpPr txBox="1"/>
          <p:nvPr/>
        </p:nvSpPr>
        <p:spPr>
          <a:xfrm>
            <a:off x="855663" y="1756775"/>
            <a:ext cx="6061075" cy="2739211"/>
          </a:xfrm>
          <a:prstGeom prst="rect">
            <a:avLst/>
          </a:prstGeom>
          <a:solidFill>
            <a:srgbClr val="4EBEA4"/>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t>Nearly half of current addressable TV advertisers are expected to invest more</a:t>
            </a:r>
            <a:b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br>
            <a: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t>on addressable TV in 2026, highlighting a 16% YoY growth</a:t>
            </a:r>
            <a:r>
              <a:rPr lang="en-US" sz="1200" b="1" kern="100" baseline="30000">
                <a:solidFill>
                  <a:srgbClr val="1B1464"/>
                </a:solidFill>
                <a:latin typeface="Arial" panose="020B0604020202020204" pitchFamily="34" charset="0"/>
                <a:ea typeface="Aptos" panose="020B0004020202020204" pitchFamily="34" charset="0"/>
                <a:cs typeface="Arial" panose="020B0604020202020204" pitchFamily="34" charset="0"/>
              </a:rPr>
              <a:t>1</a:t>
            </a:r>
            <a: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t>. </a:t>
            </a:r>
            <a:r>
              <a:rPr lang="en-US" sz="1200">
                <a:solidFill>
                  <a:srgbClr val="1B1464"/>
                </a:solidFill>
                <a:latin typeface="Arial" panose="020B0604020202020204" pitchFamily="34" charset="0"/>
                <a:ea typeface="Aptos" panose="020B0004020202020204" pitchFamily="34" charset="0"/>
                <a:cs typeface="Arial" panose="020B0604020202020204" pitchFamily="34" charset="0"/>
              </a:rPr>
              <a:t>Furthermore, </a:t>
            </a:r>
            <a: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t>almost four in five </a:t>
            </a:r>
            <a:r>
              <a:rPr lang="en-US" sz="1200">
                <a:solidFill>
                  <a:srgbClr val="1B1464"/>
                </a:solidFill>
                <a:latin typeface="Arial" panose="020B0604020202020204" pitchFamily="34" charset="0"/>
                <a:ea typeface="Aptos" panose="020B0004020202020204" pitchFamily="34" charset="0"/>
                <a:cs typeface="Arial" panose="020B0604020202020204" pitchFamily="34" charset="0"/>
              </a:rPr>
              <a:t>advertisers anticipate addressable TV will play a role in their 2026-2027 Upfront negotiations</a:t>
            </a:r>
            <a:r>
              <a:rPr lang="en-US" sz="1200" b="1" kern="100" baseline="30000">
                <a:solidFill>
                  <a:srgbClr val="1B1464"/>
                </a:solidFill>
                <a:latin typeface="Arial" panose="020B0604020202020204" pitchFamily="34" charset="0"/>
                <a:ea typeface="Aptos" panose="020B0004020202020204" pitchFamily="34" charset="0"/>
                <a:cs typeface="Arial" panose="020B0604020202020204" pitchFamily="34" charset="0"/>
              </a:rPr>
              <a:t>2</a:t>
            </a:r>
            <a:r>
              <a:rPr lang="en-US" sz="1200">
                <a:solidFill>
                  <a:srgbClr val="1B1464"/>
                </a:solidFill>
                <a:latin typeface="Arial" panose="020B0604020202020204" pitchFamily="34" charset="0"/>
                <a:ea typeface="Aptos" panose="020B0004020202020204" pitchFamily="34" charset="0"/>
                <a:cs typeface="Arial" panose="020B0604020202020204" pitchFamily="34" charset="0"/>
              </a:rPr>
              <a:t>.</a:t>
            </a:r>
            <a:r>
              <a:rPr lang="en-US" sz="1200" b="1">
                <a:solidFill>
                  <a:srgbClr val="1B1464"/>
                </a:solidFill>
                <a:latin typeface="Arial" panose="020B0604020202020204" pitchFamily="34" charset="0"/>
                <a:ea typeface="Aptos" panose="020B0004020202020204" pitchFamily="34" charset="0"/>
                <a:cs typeface="Arial" panose="020B0604020202020204" pitchFamily="34" charset="0"/>
              </a:rPr>
              <a:t> </a:t>
            </a:r>
            <a:r>
              <a:rPr lang="en-US" sz="1200" kern="100">
                <a:solidFill>
                  <a:srgbClr val="1B1464"/>
                </a:solidFill>
                <a:latin typeface="Arial" panose="020B0604020202020204" pitchFamily="34" charset="0"/>
                <a:cs typeface="Arial" panose="020B0604020202020204" pitchFamily="34" charset="0"/>
              </a:rPr>
              <a:t>This increase in investment and confidence reflects the rise in o</a:t>
            </a:r>
            <a:r>
              <a:rPr lang="en-US" sz="1200">
                <a:solidFill>
                  <a:srgbClr val="1B1464"/>
                </a:solidFill>
                <a:effectLst/>
                <a:latin typeface="Arial" panose="020B0604020202020204" pitchFamily="34" charset="0"/>
                <a:cs typeface="Arial" panose="020B0604020202020204" pitchFamily="34" charset="0"/>
              </a:rPr>
              <a:t>verall satisfaction that marketers have with addressable TV advertising. </a:t>
            </a:r>
          </a:p>
          <a:p>
            <a:endParaRPr lang="en-US" sz="800" b="1">
              <a:solidFill>
                <a:srgbClr val="1B1464"/>
              </a:solidFill>
              <a:latin typeface="Arial" panose="020B0604020202020204" pitchFamily="34" charset="0"/>
              <a:cs typeface="Arial" panose="020B0604020202020204" pitchFamily="34" charset="0"/>
            </a:endParaRPr>
          </a:p>
          <a:p>
            <a:r>
              <a:rPr lang="en-US" sz="1200">
                <a:solidFill>
                  <a:srgbClr val="1B1464"/>
                </a:solidFill>
                <a:effectLst/>
                <a:latin typeface="Arial" panose="020B0604020202020204" pitchFamily="34" charset="0"/>
                <a:cs typeface="Arial" panose="020B0604020202020204" pitchFamily="34" charset="0"/>
              </a:rPr>
              <a:t>The greater adoption and satisfaction of Addressable TV is driven by a few key components: the ability to</a:t>
            </a:r>
            <a:r>
              <a:rPr lang="en-US" sz="1200" b="1">
                <a:solidFill>
                  <a:srgbClr val="1B1464"/>
                </a:solidFill>
                <a:effectLst/>
                <a:latin typeface="Arial" panose="020B0604020202020204" pitchFamily="34" charset="0"/>
                <a:cs typeface="Arial" panose="020B0604020202020204" pitchFamily="34" charset="0"/>
              </a:rPr>
              <a:t> accurately match data</a:t>
            </a:r>
            <a:r>
              <a:rPr lang="en-US" sz="1200">
                <a:solidFill>
                  <a:srgbClr val="1B1464"/>
                </a:solidFill>
                <a:effectLst/>
                <a:latin typeface="Arial" panose="020B0604020202020204" pitchFamily="34" charset="0"/>
                <a:cs typeface="Arial" panose="020B0604020202020204" pitchFamily="34" charset="0"/>
              </a:rPr>
              <a:t>, </a:t>
            </a:r>
            <a:r>
              <a:rPr lang="en-US" sz="1200" b="1">
                <a:solidFill>
                  <a:srgbClr val="1B1464"/>
                </a:solidFill>
                <a:effectLst/>
                <a:latin typeface="Arial" panose="020B0604020202020204" pitchFamily="34" charset="0"/>
                <a:cs typeface="Arial" panose="020B0604020202020204" pitchFamily="34" charset="0"/>
              </a:rPr>
              <a:t>hyper-target viewers </a:t>
            </a:r>
            <a:r>
              <a:rPr lang="en-US" sz="1200">
                <a:solidFill>
                  <a:srgbClr val="1B1464"/>
                </a:solidFill>
                <a:effectLst/>
                <a:latin typeface="Arial" panose="020B0604020202020204" pitchFamily="34" charset="0"/>
                <a:cs typeface="Arial" panose="020B0604020202020204" pitchFamily="34" charset="0"/>
              </a:rPr>
              <a:t>in </a:t>
            </a:r>
            <a:r>
              <a:rPr lang="en-US" sz="1200" b="1">
                <a:solidFill>
                  <a:srgbClr val="1B1464"/>
                </a:solidFill>
                <a:effectLst/>
                <a:latin typeface="Arial" panose="020B0604020202020204" pitchFamily="34" charset="0"/>
                <a:cs typeface="Arial" panose="020B0604020202020204" pitchFamily="34" charset="0"/>
              </a:rPr>
              <a:t>high</a:t>
            </a:r>
            <a:r>
              <a:rPr lang="en-US" sz="1200">
                <a:solidFill>
                  <a:srgbClr val="1B1464"/>
                </a:solidFill>
                <a:effectLst/>
                <a:latin typeface="Arial" panose="020B0604020202020204" pitchFamily="34" charset="0"/>
                <a:cs typeface="Arial" panose="020B0604020202020204" pitchFamily="34" charset="0"/>
              </a:rPr>
              <a:t> </a:t>
            </a:r>
            <a:r>
              <a:rPr lang="en-US" sz="1200" b="1">
                <a:solidFill>
                  <a:srgbClr val="1B1464"/>
                </a:solidFill>
                <a:effectLst/>
                <a:latin typeface="Arial" panose="020B0604020202020204" pitchFamily="34" charset="0"/>
                <a:cs typeface="Arial" panose="020B0604020202020204" pitchFamily="34" charset="0"/>
              </a:rPr>
              <a:t>quality, brand safe content</a:t>
            </a:r>
            <a:r>
              <a:rPr lang="en-US" sz="1200" b="1">
                <a:solidFill>
                  <a:srgbClr val="1B1464"/>
                </a:solidFill>
                <a:latin typeface="Arial" panose="020B0604020202020204" pitchFamily="34" charset="0"/>
                <a:cs typeface="Arial" panose="020B0604020202020204" pitchFamily="34" charset="0"/>
              </a:rPr>
              <a:t> </a:t>
            </a:r>
            <a:r>
              <a:rPr lang="en-US" sz="1200">
                <a:solidFill>
                  <a:srgbClr val="1B1464"/>
                </a:solidFill>
                <a:effectLst/>
                <a:latin typeface="Arial" panose="020B0604020202020204" pitchFamily="34" charset="0"/>
                <a:cs typeface="Arial" panose="020B0604020202020204" pitchFamily="34" charset="0"/>
              </a:rPr>
              <a:t>and </a:t>
            </a:r>
            <a:r>
              <a:rPr lang="en-US" sz="1200" b="1">
                <a:solidFill>
                  <a:srgbClr val="1B1464"/>
                </a:solidFill>
                <a:effectLst/>
                <a:latin typeface="Arial" panose="020B0604020202020204" pitchFamily="34" charset="0"/>
                <a:cs typeface="Arial" panose="020B0604020202020204" pitchFamily="34" charset="0"/>
              </a:rPr>
              <a:t>directly quantify a brand’s ROI </a:t>
            </a:r>
            <a:r>
              <a:rPr lang="en-US" sz="1200">
                <a:solidFill>
                  <a:srgbClr val="1B1464"/>
                </a:solidFill>
                <a:effectLst/>
                <a:latin typeface="Arial" panose="020B0604020202020204" pitchFamily="34" charset="0"/>
                <a:cs typeface="Arial" panose="020B0604020202020204" pitchFamily="34" charset="0"/>
              </a:rPr>
              <a:t>all of which combine to provide an effective and efficient solution for video ad campaigns.</a:t>
            </a:r>
          </a:p>
          <a:p>
            <a:endParaRPr lang="en-US" sz="800">
              <a:solidFill>
                <a:srgbClr val="1B1464"/>
              </a:solidFill>
              <a:latin typeface="Arial" panose="020B0604020202020204" pitchFamily="34" charset="0"/>
              <a:cs typeface="Arial" panose="020B0604020202020204" pitchFamily="34" charset="0"/>
            </a:endParaRPr>
          </a:p>
          <a:p>
            <a:r>
              <a:rPr lang="en-US" sz="1200">
                <a:solidFill>
                  <a:srgbClr val="1B1464"/>
                </a:solidFill>
                <a:effectLst/>
                <a:latin typeface="Arial" panose="020B0604020202020204" pitchFamily="34" charset="0"/>
                <a:cs typeface="Arial" panose="020B0604020202020204" pitchFamily="34" charset="0"/>
              </a:rPr>
              <a:t>As adoption of addressable TV accelerates and more providers make addressable inventory available across linear and CTV, this piece </a:t>
            </a:r>
            <a:r>
              <a:rPr lang="en-US" sz="1200">
                <a:solidFill>
                  <a:srgbClr val="1B1464"/>
                </a:solidFill>
                <a:latin typeface="Arial" panose="020B0604020202020204" pitchFamily="34" charset="0"/>
                <a:cs typeface="Arial" panose="020B0604020202020204" pitchFamily="34" charset="0"/>
              </a:rPr>
              <a:t>seeks to be </a:t>
            </a:r>
            <a:r>
              <a:rPr lang="en-US" sz="1200" b="1">
                <a:solidFill>
                  <a:srgbClr val="1B1464"/>
                </a:solidFill>
                <a:latin typeface="Arial" panose="020B0604020202020204" pitchFamily="34" charset="0"/>
                <a:cs typeface="Arial" panose="020B0604020202020204" pitchFamily="34" charset="0"/>
              </a:rPr>
              <a:t>a </a:t>
            </a:r>
            <a:r>
              <a:rPr lang="en-US" sz="1200" b="1">
                <a:solidFill>
                  <a:srgbClr val="1B1464"/>
                </a:solidFill>
                <a:effectLst/>
                <a:latin typeface="Arial" panose="020B0604020202020204" pitchFamily="34" charset="0"/>
                <a:cs typeface="Arial" panose="020B0604020202020204" pitchFamily="34" charset="0"/>
              </a:rPr>
              <a:t>resource for marketers who want to understand how they can most effectively incorporate addressable TV</a:t>
            </a:r>
            <a:r>
              <a:rPr lang="en-US" sz="1200">
                <a:solidFill>
                  <a:srgbClr val="1B1464"/>
                </a:solidFill>
                <a:effectLst/>
                <a:latin typeface="Arial" panose="020B0604020202020204" pitchFamily="34" charset="0"/>
                <a:cs typeface="Arial" panose="020B0604020202020204" pitchFamily="34" charset="0"/>
              </a:rPr>
              <a:t> into their video ad campaign strategies.</a:t>
            </a:r>
          </a:p>
        </p:txBody>
      </p:sp>
      <p:cxnSp>
        <p:nvCxnSpPr>
          <p:cNvPr id="22" name="Straight Connector 21">
            <a:extLst>
              <a:ext uri="{FF2B5EF4-FFF2-40B4-BE49-F238E27FC236}">
                <a16:creationId xmlns:a16="http://schemas.microsoft.com/office/drawing/2014/main" id="{4A5BFD59-6968-E123-F8E0-E9D093D37042}"/>
              </a:ext>
            </a:extLst>
          </p:cNvPr>
          <p:cNvCxnSpPr>
            <a:cxnSpLocks/>
          </p:cNvCxnSpPr>
          <p:nvPr/>
        </p:nvCxnSpPr>
        <p:spPr>
          <a:xfrm>
            <a:off x="705395" y="4565984"/>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7" name="Text Box 6">
            <a:extLst>
              <a:ext uri="{FF2B5EF4-FFF2-40B4-BE49-F238E27FC236}">
                <a16:creationId xmlns:a16="http://schemas.microsoft.com/office/drawing/2014/main" id="{6017AEE3-6867-645C-955E-6A06B3DB4C99}"/>
              </a:ext>
            </a:extLst>
          </p:cNvPr>
          <p:cNvSpPr txBox="1"/>
          <p:nvPr/>
        </p:nvSpPr>
        <p:spPr>
          <a:xfrm>
            <a:off x="556277" y="4672142"/>
            <a:ext cx="2207328" cy="322548"/>
          </a:xfrm>
          <a:prstGeom prst="rect">
            <a:avLst/>
          </a:prstGeom>
          <a:solidFill>
            <a:srgbClr val="FFE60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a:solidFill>
                  <a:srgbClr val="1B1464"/>
                </a:solidFill>
                <a:latin typeface="Arial" panose="020B0604020202020204" pitchFamily="34" charset="0"/>
                <a:ea typeface="Calibri" panose="020F0502020204030204" pitchFamily="34" charset="0"/>
                <a:cs typeface="Arial" panose="020B0604020202020204" pitchFamily="34" charset="0"/>
              </a:rPr>
              <a:t>Addressable TV Defined </a:t>
            </a:r>
            <a:endParaRPr lang="en-US" sz="120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24DB7E5-9E12-178B-5B38-38A49D7261FE}"/>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sp>
        <p:nvSpPr>
          <p:cNvPr id="13" name="TextBox 12">
            <a:extLst>
              <a:ext uri="{FF2B5EF4-FFF2-40B4-BE49-F238E27FC236}">
                <a16:creationId xmlns:a16="http://schemas.microsoft.com/office/drawing/2014/main" id="{CE407169-29CC-F914-B281-39DDB1C25E1C}"/>
              </a:ext>
            </a:extLst>
          </p:cNvPr>
          <p:cNvSpPr txBox="1"/>
          <p:nvPr/>
        </p:nvSpPr>
        <p:spPr>
          <a:xfrm>
            <a:off x="705395" y="1112604"/>
            <a:ext cx="673979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Addressable TV</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Embracing Innovation Through the Exploration of Modern Ad Solutions</a:t>
            </a:r>
          </a:p>
        </p:txBody>
      </p:sp>
      <p:sp>
        <p:nvSpPr>
          <p:cNvPr id="17" name="Rectangle 16">
            <a:extLst>
              <a:ext uri="{FF2B5EF4-FFF2-40B4-BE49-F238E27FC236}">
                <a16:creationId xmlns:a16="http://schemas.microsoft.com/office/drawing/2014/main" id="{F4E47EF3-4AF9-8920-4D2F-51156F28E401}"/>
              </a:ext>
            </a:extLst>
          </p:cNvPr>
          <p:cNvSpPr/>
          <p:nvPr/>
        </p:nvSpPr>
        <p:spPr>
          <a:xfrm>
            <a:off x="855663" y="5077156"/>
            <a:ext cx="6061075" cy="175536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600" b="1" u="sng">
                <a:solidFill>
                  <a:schemeClr val="bg1"/>
                </a:solidFill>
                <a:latin typeface="Arial" panose="020B0604020202020204" pitchFamily="34" charset="0"/>
                <a:cs typeface="Arial" panose="020B0604020202020204" pitchFamily="34" charset="0"/>
              </a:rPr>
              <a:t>Addressable TV</a:t>
            </a:r>
            <a:endParaRPr lang="en-US" sz="500" b="1" u="sng">
              <a:solidFill>
                <a:schemeClr val="bg1"/>
              </a:solidFill>
              <a:latin typeface="Arial" panose="020B0604020202020204" pitchFamily="34" charset="0"/>
              <a:cs typeface="Arial" panose="020B0604020202020204" pitchFamily="34" charset="0"/>
            </a:endParaRPr>
          </a:p>
          <a:p>
            <a:pPr defTabSz="914400">
              <a:defRPr/>
            </a:pPr>
            <a:endParaRPr lang="en-US" sz="400">
              <a:solidFill>
                <a:schemeClr val="bg1"/>
              </a:solidFill>
              <a:latin typeface="Arial" panose="020B0604020202020204" pitchFamily="34" charset="0"/>
              <a:cs typeface="Arial" panose="020B0604020202020204" pitchFamily="34" charset="0"/>
            </a:endParaRPr>
          </a:p>
          <a:p>
            <a:pPr defTabSz="914400">
              <a:defRPr/>
            </a:pPr>
            <a:r>
              <a:rPr lang="en-US" sz="1100">
                <a:solidFill>
                  <a:schemeClr val="bg1"/>
                </a:solidFill>
                <a:latin typeface="Arial" panose="020B0604020202020204" pitchFamily="34" charset="0"/>
                <a:cs typeface="Arial" panose="020B0604020202020204" pitchFamily="34" charset="0"/>
              </a:rPr>
              <a:t>Video advertising solution where a </a:t>
            </a:r>
            <a:r>
              <a:rPr lang="en-US" sz="1100" b="1">
                <a:solidFill>
                  <a:srgbClr val="FFE600"/>
                </a:solidFill>
                <a:latin typeface="Arial" panose="020B0604020202020204" pitchFamily="34" charset="0"/>
                <a:cs typeface="Arial" panose="020B0604020202020204" pitchFamily="34" charset="0"/>
              </a:rPr>
              <a:t>single message from an advertiser is precisely matched to an advertiser-defined audience segment</a:t>
            </a:r>
            <a:r>
              <a:rPr lang="en-US" sz="1100">
                <a:solidFill>
                  <a:schemeClr val="bg1"/>
                </a:solidFill>
                <a:latin typeface="Arial" panose="020B0604020202020204" pitchFamily="34" charset="0"/>
                <a:cs typeface="Arial" panose="020B0604020202020204" pitchFamily="34" charset="0"/>
              </a:rPr>
              <a:t>. This enables different commercials to be targeted to different households on the same TV network at the same time when the viewer </a:t>
            </a:r>
            <a:br>
              <a:rPr lang="en-US" sz="1100">
                <a:solidFill>
                  <a:schemeClr val="bg1"/>
                </a:solidFill>
                <a:latin typeface="Arial" panose="020B0604020202020204" pitchFamily="34" charset="0"/>
                <a:cs typeface="Arial" panose="020B0604020202020204" pitchFamily="34" charset="0"/>
              </a:rPr>
            </a:br>
            <a:r>
              <a:rPr lang="en-US" sz="1100">
                <a:solidFill>
                  <a:schemeClr val="bg1"/>
                </a:solidFill>
                <a:latin typeface="Arial" panose="020B0604020202020204" pitchFamily="34" charset="0"/>
                <a:cs typeface="Arial" panose="020B0604020202020204" pitchFamily="34" charset="0"/>
              </a:rPr>
              <a:t>is watching.</a:t>
            </a:r>
          </a:p>
          <a:p>
            <a:pPr defTabSz="914400">
              <a:defRPr/>
            </a:pPr>
            <a:endParaRPr lang="en-US" sz="1100">
              <a:solidFill>
                <a:schemeClr val="bg1"/>
              </a:solidFill>
              <a:latin typeface="Arial" panose="020B0604020202020204" pitchFamily="34" charset="0"/>
              <a:cs typeface="Arial" panose="020B0604020202020204" pitchFamily="34" charset="0"/>
            </a:endParaRPr>
          </a:p>
          <a:p>
            <a:pPr defTabSz="914400">
              <a:defRPr/>
            </a:pPr>
            <a:r>
              <a:rPr lang="en-US" sz="1100">
                <a:solidFill>
                  <a:schemeClr val="bg1"/>
                </a:solidFill>
                <a:latin typeface="Arial" panose="020B0604020202020204" pitchFamily="34" charset="0"/>
                <a:cs typeface="Arial" panose="020B0604020202020204" pitchFamily="34" charset="0"/>
              </a:rPr>
              <a:t>Addressable TV </a:t>
            </a:r>
            <a:r>
              <a:rPr lang="en-US" sz="1100" b="1">
                <a:solidFill>
                  <a:srgbClr val="FFE600"/>
                </a:solidFill>
                <a:latin typeface="Arial" panose="020B0604020202020204" pitchFamily="34" charset="0"/>
                <a:cs typeface="Arial" panose="020B0604020202020204" pitchFamily="34" charset="0"/>
              </a:rPr>
              <a:t>uses authenticated audiences, deterministic data and advanced technology </a:t>
            </a:r>
            <a:r>
              <a:rPr lang="en-US" sz="1100">
                <a:solidFill>
                  <a:schemeClr val="bg1"/>
                </a:solidFill>
                <a:latin typeface="Arial" panose="020B0604020202020204" pitchFamily="34" charset="0"/>
                <a:cs typeface="Arial" panose="020B0604020202020204" pitchFamily="34" charset="0"/>
              </a:rPr>
              <a:t>to facilitate the targeting of relevant messages to qualified audience segments </a:t>
            </a:r>
            <a:r>
              <a:rPr lang="en-US" sz="1100" b="1">
                <a:solidFill>
                  <a:srgbClr val="FFE600"/>
                </a:solidFill>
                <a:latin typeface="Arial" panose="020B0604020202020204" pitchFamily="34" charset="0"/>
                <a:cs typeface="Arial" panose="020B0604020202020204" pitchFamily="34" charset="0"/>
              </a:rPr>
              <a:t>in adherence to business and consumer privacy compliance requirements.</a:t>
            </a:r>
            <a:endParaRPr lang="en-US" b="1">
              <a:solidFill>
                <a:srgbClr val="FFE6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FAE3314-0330-7D5F-0FC8-995287B49BF6}"/>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6" name="Slide Number Placeholder 5">
            <a:extLst>
              <a:ext uri="{FF2B5EF4-FFF2-40B4-BE49-F238E27FC236}">
                <a16:creationId xmlns:a16="http://schemas.microsoft.com/office/drawing/2014/main" id="{866C2B6D-059E-685E-C1EB-5EB103675B9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CA0BCB7-0130-B0A8-2231-869259E89BB8}"/>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cxnSp>
        <p:nvCxnSpPr>
          <p:cNvPr id="14" name="Straight Connector 13">
            <a:extLst>
              <a:ext uri="{FF2B5EF4-FFF2-40B4-BE49-F238E27FC236}">
                <a16:creationId xmlns:a16="http://schemas.microsoft.com/office/drawing/2014/main" id="{3ADCC8E3-17FE-A764-F911-68048AC45C92}"/>
              </a:ext>
            </a:extLst>
          </p:cNvPr>
          <p:cNvCxnSpPr>
            <a:cxnSpLocks/>
          </p:cNvCxnSpPr>
          <p:nvPr/>
        </p:nvCxnSpPr>
        <p:spPr>
          <a:xfrm>
            <a:off x="703428" y="6939196"/>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1" name="Text Box 6">
            <a:extLst>
              <a:ext uri="{FF2B5EF4-FFF2-40B4-BE49-F238E27FC236}">
                <a16:creationId xmlns:a16="http://schemas.microsoft.com/office/drawing/2014/main" id="{09910688-3BF5-06BC-1B50-088BFE644611}"/>
              </a:ext>
            </a:extLst>
          </p:cNvPr>
          <p:cNvSpPr txBox="1"/>
          <p:nvPr/>
        </p:nvSpPr>
        <p:spPr>
          <a:xfrm>
            <a:off x="566514" y="7035778"/>
            <a:ext cx="3417587" cy="290194"/>
          </a:xfrm>
          <a:prstGeom prst="rect">
            <a:avLst/>
          </a:prstGeom>
          <a:solidFill>
            <a:srgbClr val="4EBEA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a:solidFill>
                  <a:schemeClr val="bg1"/>
                </a:solidFill>
                <a:latin typeface="Arial" panose="020B0604020202020204" pitchFamily="34" charset="0"/>
                <a:ea typeface="Calibri" panose="020F0502020204030204" pitchFamily="34" charset="0"/>
                <a:cs typeface="Arial" panose="020B0604020202020204" pitchFamily="34" charset="0"/>
              </a:rPr>
              <a:t>Advertiser Sentiment on Addressable TV</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6299A6C-6CD1-1E3E-92E7-E8C58377399D}"/>
              </a:ext>
            </a:extLst>
          </p:cNvPr>
          <p:cNvSpPr txBox="1"/>
          <p:nvPr/>
        </p:nvSpPr>
        <p:spPr>
          <a:xfrm>
            <a:off x="4438769" y="7367901"/>
            <a:ext cx="577780" cy="646331"/>
          </a:xfrm>
          <a:prstGeom prst="rect">
            <a:avLst/>
          </a:prstGeom>
          <a:noFill/>
        </p:spPr>
        <p:txBody>
          <a:bodyPr wrap="square">
            <a:spAutoFit/>
          </a:bodyPr>
          <a:lstStyle/>
          <a:p>
            <a:r>
              <a:rPr lang="en-US" sz="3600" b="1">
                <a:solidFill>
                  <a:srgbClr val="00BFF2"/>
                </a:solidFill>
                <a:latin typeface="Arial" panose="020B0604020202020204" pitchFamily="34" charset="0"/>
                <a:cs typeface="Arial" panose="020B0604020202020204" pitchFamily="34" charset="0"/>
              </a:rPr>
              <a:t>%</a:t>
            </a:r>
            <a:endParaRPr lang="en-US" sz="3600">
              <a:solidFill>
                <a:srgbClr val="00BFF2"/>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33F0BE18-84FE-9277-0D45-2D6D52F2F24E}"/>
              </a:ext>
            </a:extLst>
          </p:cNvPr>
          <p:cNvCxnSpPr>
            <a:cxnSpLocks/>
          </p:cNvCxnSpPr>
          <p:nvPr/>
        </p:nvCxnSpPr>
        <p:spPr>
          <a:xfrm>
            <a:off x="2734121" y="7470334"/>
            <a:ext cx="0" cy="2117197"/>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8862739-58D2-A65C-CB53-80ACB7EA8C60}"/>
              </a:ext>
            </a:extLst>
          </p:cNvPr>
          <p:cNvSpPr txBox="1"/>
          <p:nvPr/>
        </p:nvSpPr>
        <p:spPr>
          <a:xfrm>
            <a:off x="2717941" y="8796562"/>
            <a:ext cx="2468219" cy="738664"/>
          </a:xfrm>
          <a:prstGeom prst="rect">
            <a:avLst/>
          </a:prstGeom>
          <a:noFill/>
        </p:spPr>
        <p:txBody>
          <a:bodyPr wrap="square" rtlCol="0">
            <a:spAutoFit/>
          </a:bodyPr>
          <a:lstStyle/>
          <a:p>
            <a:pPr algn="ctr"/>
            <a:r>
              <a:rPr lang="en-US" sz="1400">
                <a:solidFill>
                  <a:srgbClr val="1B1464"/>
                </a:solidFill>
                <a:latin typeface="Arial" panose="020B0604020202020204" pitchFamily="34" charset="0"/>
                <a:cs typeface="Arial" panose="020B0604020202020204" pitchFamily="34" charset="0"/>
              </a:rPr>
              <a:t>of advertisers that aren’t using addressable TV </a:t>
            </a:r>
            <a:r>
              <a:rPr lang="en-US" sz="1400" b="1">
                <a:solidFill>
                  <a:srgbClr val="00BFF2"/>
                </a:solidFill>
                <a:latin typeface="Arial" panose="020B0604020202020204" pitchFamily="34" charset="0"/>
                <a:cs typeface="Arial" panose="020B0604020202020204" pitchFamily="34" charset="0"/>
              </a:rPr>
              <a:t>plan</a:t>
            </a:r>
            <a:r>
              <a:rPr lang="en-US" sz="1400" b="1">
                <a:solidFill>
                  <a:srgbClr val="1B1464"/>
                </a:solidFill>
                <a:latin typeface="Arial" panose="020B0604020202020204" pitchFamily="34" charset="0"/>
                <a:cs typeface="Arial" panose="020B0604020202020204" pitchFamily="34" charset="0"/>
              </a:rPr>
              <a:t> </a:t>
            </a:r>
            <a:r>
              <a:rPr lang="en-US" sz="1400" b="1">
                <a:solidFill>
                  <a:srgbClr val="00BFF2"/>
                </a:solidFill>
                <a:latin typeface="Arial" panose="020B0604020202020204" pitchFamily="34" charset="0"/>
                <a:cs typeface="Arial" panose="020B0604020202020204" pitchFamily="34" charset="0"/>
              </a:rPr>
              <a:t>to start using it next year</a:t>
            </a:r>
            <a:r>
              <a:rPr lang="en-US" sz="1400" b="1" kern="100" baseline="30000">
                <a:solidFill>
                  <a:srgbClr val="00BFF2"/>
                </a:solidFill>
                <a:latin typeface="Arial" panose="020B0604020202020204" pitchFamily="34" charset="0"/>
                <a:cs typeface="Arial" panose="020B0604020202020204" pitchFamily="34" charset="0"/>
              </a:rPr>
              <a:t>1</a:t>
            </a:r>
            <a:endParaRPr lang="en-US" sz="1400">
              <a:solidFill>
                <a:srgbClr val="00BFF2"/>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5ACA5D5B-C320-9D3C-5A8D-F5CF07E3241B}"/>
              </a:ext>
            </a:extLst>
          </p:cNvPr>
          <p:cNvSpPr txBox="1"/>
          <p:nvPr/>
        </p:nvSpPr>
        <p:spPr>
          <a:xfrm>
            <a:off x="5273552" y="8796562"/>
            <a:ext cx="2119887" cy="738664"/>
          </a:xfrm>
          <a:prstGeom prst="rect">
            <a:avLst/>
          </a:prstGeom>
          <a:noFill/>
        </p:spPr>
        <p:txBody>
          <a:bodyPr wrap="square" rtlCol="0">
            <a:spAutoFit/>
          </a:bodyPr>
          <a:lstStyle/>
          <a:p>
            <a:pPr algn="ctr"/>
            <a:r>
              <a:rPr lang="en-US" sz="1400">
                <a:solidFill>
                  <a:srgbClr val="1B1464"/>
                </a:solidFill>
                <a:latin typeface="Arial" panose="020B0604020202020204" pitchFamily="34" charset="0"/>
                <a:cs typeface="Arial" panose="020B0604020202020204" pitchFamily="34" charset="0"/>
              </a:rPr>
              <a:t>of advertisers </a:t>
            </a:r>
            <a:r>
              <a:rPr lang="en-US" sz="1400" b="1">
                <a:solidFill>
                  <a:srgbClr val="ED3C8D"/>
                </a:solidFill>
                <a:latin typeface="Arial" panose="020B0604020202020204" pitchFamily="34" charset="0"/>
                <a:cs typeface="Arial" panose="020B0604020202020204" pitchFamily="34" charset="0"/>
              </a:rPr>
              <a:t>consider Addressable TV a “must-buy”</a:t>
            </a:r>
            <a:r>
              <a:rPr lang="en-US" sz="1400" b="1" kern="100" baseline="30000">
                <a:solidFill>
                  <a:srgbClr val="ED3C8D"/>
                </a:solidFill>
                <a:latin typeface="Arial" panose="020B0604020202020204" pitchFamily="34" charset="0"/>
                <a:cs typeface="Arial" panose="020B0604020202020204" pitchFamily="34" charset="0"/>
              </a:rPr>
              <a:t>3</a:t>
            </a:r>
            <a:endParaRPr lang="en-US" sz="1400" b="1">
              <a:solidFill>
                <a:srgbClr val="ED3C8D"/>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F84C5AA-9508-FA6D-911C-394C38DA1F56}"/>
              </a:ext>
            </a:extLst>
          </p:cNvPr>
          <p:cNvSpPr txBox="1"/>
          <p:nvPr/>
        </p:nvSpPr>
        <p:spPr>
          <a:xfrm>
            <a:off x="3237652" y="7437378"/>
            <a:ext cx="1441420" cy="1446550"/>
          </a:xfrm>
          <a:prstGeom prst="rect">
            <a:avLst/>
          </a:prstGeom>
          <a:noFill/>
        </p:spPr>
        <p:txBody>
          <a:bodyPr wrap="none" rtlCol="0">
            <a:spAutoFit/>
          </a:bodyPr>
          <a:lstStyle/>
          <a:p>
            <a:r>
              <a:rPr lang="en-US" sz="8800" b="1">
                <a:solidFill>
                  <a:srgbClr val="00BFF2"/>
                </a:solidFill>
                <a:latin typeface="Arial" panose="020B0604020202020204" pitchFamily="34" charset="0"/>
                <a:cs typeface="Arial" panose="020B0604020202020204" pitchFamily="34" charset="0"/>
              </a:rPr>
              <a:t>63</a:t>
            </a:r>
          </a:p>
        </p:txBody>
      </p:sp>
      <p:sp>
        <p:nvSpPr>
          <p:cNvPr id="5" name="TextBox 4">
            <a:extLst>
              <a:ext uri="{FF2B5EF4-FFF2-40B4-BE49-F238E27FC236}">
                <a16:creationId xmlns:a16="http://schemas.microsoft.com/office/drawing/2014/main" id="{8108007D-1428-796D-C2DD-BD873749F212}"/>
              </a:ext>
            </a:extLst>
          </p:cNvPr>
          <p:cNvSpPr txBox="1"/>
          <p:nvPr/>
        </p:nvSpPr>
        <p:spPr>
          <a:xfrm>
            <a:off x="6704725" y="7367901"/>
            <a:ext cx="577780" cy="646331"/>
          </a:xfrm>
          <a:prstGeom prst="rect">
            <a:avLst/>
          </a:prstGeom>
          <a:noFill/>
        </p:spPr>
        <p:txBody>
          <a:bodyPr wrap="square">
            <a:spAutoFit/>
          </a:bodyPr>
          <a:lstStyle/>
          <a:p>
            <a:r>
              <a:rPr lang="en-US" sz="3600" b="1">
                <a:solidFill>
                  <a:srgbClr val="ED3C8D"/>
                </a:solidFill>
                <a:latin typeface="Arial" panose="020B0604020202020204" pitchFamily="34" charset="0"/>
                <a:cs typeface="Arial" panose="020B0604020202020204" pitchFamily="34" charset="0"/>
              </a:rPr>
              <a:t>%</a:t>
            </a:r>
            <a:endParaRPr lang="en-US" sz="3600">
              <a:solidFill>
                <a:srgbClr val="ED3C8D"/>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F412D08-DE4D-0AB9-597A-2202A9EDCE0A}"/>
              </a:ext>
            </a:extLst>
          </p:cNvPr>
          <p:cNvSpPr txBox="1"/>
          <p:nvPr/>
        </p:nvSpPr>
        <p:spPr>
          <a:xfrm>
            <a:off x="5503608" y="7437378"/>
            <a:ext cx="1441420" cy="1446550"/>
          </a:xfrm>
          <a:prstGeom prst="rect">
            <a:avLst/>
          </a:prstGeom>
          <a:noFill/>
        </p:spPr>
        <p:txBody>
          <a:bodyPr wrap="none" rtlCol="0">
            <a:spAutoFit/>
          </a:bodyPr>
          <a:lstStyle/>
          <a:p>
            <a:r>
              <a:rPr lang="en-US" sz="8800" b="1">
                <a:solidFill>
                  <a:srgbClr val="ED3C8D"/>
                </a:solidFill>
                <a:latin typeface="Arial" panose="020B0604020202020204" pitchFamily="34" charset="0"/>
                <a:cs typeface="Arial" panose="020B0604020202020204" pitchFamily="34" charset="0"/>
              </a:rPr>
              <a:t>53</a:t>
            </a:r>
          </a:p>
        </p:txBody>
      </p:sp>
      <p:cxnSp>
        <p:nvCxnSpPr>
          <p:cNvPr id="18" name="Straight Connector 17">
            <a:extLst>
              <a:ext uri="{FF2B5EF4-FFF2-40B4-BE49-F238E27FC236}">
                <a16:creationId xmlns:a16="http://schemas.microsoft.com/office/drawing/2014/main" id="{F276D8A2-5AFF-F597-4B7E-C771C7582C77}"/>
              </a:ext>
            </a:extLst>
          </p:cNvPr>
          <p:cNvCxnSpPr>
            <a:cxnSpLocks/>
          </p:cNvCxnSpPr>
          <p:nvPr/>
        </p:nvCxnSpPr>
        <p:spPr>
          <a:xfrm>
            <a:off x="5103941" y="7482631"/>
            <a:ext cx="0" cy="2117197"/>
          </a:xfrm>
          <a:prstGeom prst="line">
            <a:avLst/>
          </a:prstGeom>
          <a:ln w="19050">
            <a:solidFill>
              <a:srgbClr val="1B1464"/>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A7F626C-E97E-0F35-01B1-9BDAA19AD86F}"/>
              </a:ext>
            </a:extLst>
          </p:cNvPr>
          <p:cNvSpPr txBox="1"/>
          <p:nvPr/>
        </p:nvSpPr>
        <p:spPr>
          <a:xfrm>
            <a:off x="1829707" y="7367901"/>
            <a:ext cx="577780" cy="646331"/>
          </a:xfrm>
          <a:prstGeom prst="rect">
            <a:avLst/>
          </a:prstGeom>
          <a:noFill/>
        </p:spPr>
        <p:txBody>
          <a:bodyPr wrap="square">
            <a:spAutoFit/>
          </a:bodyPr>
          <a:lstStyle/>
          <a:p>
            <a:r>
              <a:rPr lang="en-US" sz="3600" b="1">
                <a:solidFill>
                  <a:srgbClr val="4EBEA4"/>
                </a:solidFill>
                <a:latin typeface="Arial" panose="020B0604020202020204" pitchFamily="34" charset="0"/>
                <a:cs typeface="Arial" panose="020B0604020202020204" pitchFamily="34" charset="0"/>
              </a:rPr>
              <a:t>%</a:t>
            </a:r>
            <a:endParaRPr lang="en-US" sz="3600">
              <a:solidFill>
                <a:srgbClr val="4EBEA4"/>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D7240BDD-34AA-8EAC-6BE9-8926BCBD9DE4}"/>
              </a:ext>
            </a:extLst>
          </p:cNvPr>
          <p:cNvSpPr txBox="1"/>
          <p:nvPr/>
        </p:nvSpPr>
        <p:spPr>
          <a:xfrm>
            <a:off x="628590" y="7437378"/>
            <a:ext cx="1441420" cy="1446550"/>
          </a:xfrm>
          <a:prstGeom prst="rect">
            <a:avLst/>
          </a:prstGeom>
          <a:noFill/>
        </p:spPr>
        <p:txBody>
          <a:bodyPr wrap="none" rtlCol="0">
            <a:spAutoFit/>
          </a:bodyPr>
          <a:lstStyle/>
          <a:p>
            <a:r>
              <a:rPr lang="en-US" sz="8800" b="1">
                <a:solidFill>
                  <a:srgbClr val="4EBEA4"/>
                </a:solidFill>
                <a:latin typeface="Arial" panose="020B0604020202020204" pitchFamily="34" charset="0"/>
                <a:cs typeface="Arial" panose="020B0604020202020204" pitchFamily="34" charset="0"/>
              </a:rPr>
              <a:t>86</a:t>
            </a:r>
          </a:p>
        </p:txBody>
      </p:sp>
      <p:sp>
        <p:nvSpPr>
          <p:cNvPr id="21" name="TextBox 20">
            <a:extLst>
              <a:ext uri="{FF2B5EF4-FFF2-40B4-BE49-F238E27FC236}">
                <a16:creationId xmlns:a16="http://schemas.microsoft.com/office/drawing/2014/main" id="{BAADE856-40E6-EBC9-D995-8F01E5743D7B}"/>
              </a:ext>
            </a:extLst>
          </p:cNvPr>
          <p:cNvSpPr txBox="1"/>
          <p:nvPr/>
        </p:nvSpPr>
        <p:spPr>
          <a:xfrm>
            <a:off x="154670" y="8796562"/>
            <a:ext cx="2421020" cy="738664"/>
          </a:xfrm>
          <a:prstGeom prst="rect">
            <a:avLst/>
          </a:prstGeom>
          <a:noFill/>
        </p:spPr>
        <p:txBody>
          <a:bodyPr wrap="square" rtlCol="0">
            <a:spAutoFit/>
          </a:bodyPr>
          <a:lstStyle/>
          <a:p>
            <a:pPr algn="ctr"/>
            <a:r>
              <a:rPr lang="en-US" sz="1400">
                <a:solidFill>
                  <a:srgbClr val="1B1464"/>
                </a:solidFill>
                <a:latin typeface="Arial" panose="020B0604020202020204" pitchFamily="34" charset="0"/>
                <a:cs typeface="Arial" panose="020B0604020202020204" pitchFamily="34" charset="0"/>
              </a:rPr>
              <a:t>of advertisers say they are </a:t>
            </a:r>
            <a:r>
              <a:rPr lang="en-US" sz="1400" b="1">
                <a:solidFill>
                  <a:srgbClr val="4EBEA4"/>
                </a:solidFill>
                <a:latin typeface="Arial" panose="020B0604020202020204" pitchFamily="34" charset="0"/>
                <a:cs typeface="Arial" panose="020B0604020202020204" pitchFamily="34" charset="0"/>
              </a:rPr>
              <a:t>satisfied or very satisfied with addressable TV</a:t>
            </a:r>
            <a:r>
              <a:rPr lang="en-US" sz="1400" b="1" kern="100" baseline="30000">
                <a:solidFill>
                  <a:srgbClr val="4EBEA4"/>
                </a:solidFill>
                <a:latin typeface="Arial" panose="020B0604020202020204" pitchFamily="34" charset="0"/>
                <a:cs typeface="Arial" panose="020B0604020202020204" pitchFamily="34" charset="0"/>
              </a:rPr>
              <a:t>1</a:t>
            </a:r>
            <a:endParaRPr lang="en-US" sz="1400">
              <a:solidFill>
                <a:srgbClr val="4EBEA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54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93E6B-C740-0540-17F4-B724310B741E}"/>
            </a:ext>
          </a:extLst>
        </p:cNvPr>
        <p:cNvGrpSpPr/>
        <p:nvPr/>
      </p:nvGrpSpPr>
      <p:grpSpPr>
        <a:xfrm>
          <a:off x="0" y="0"/>
          <a:ext cx="0" cy="0"/>
          <a:chOff x="0" y="0"/>
          <a:chExt cx="0" cy="0"/>
        </a:xfrm>
      </p:grpSpPr>
      <p:sp>
        <p:nvSpPr>
          <p:cNvPr id="3" name="Text Box 6">
            <a:extLst>
              <a:ext uri="{FF2B5EF4-FFF2-40B4-BE49-F238E27FC236}">
                <a16:creationId xmlns:a16="http://schemas.microsoft.com/office/drawing/2014/main" id="{B8AE6A75-647F-563A-AF71-5E0C16395097}"/>
              </a:ext>
            </a:extLst>
          </p:cNvPr>
          <p:cNvSpPr txBox="1"/>
          <p:nvPr/>
        </p:nvSpPr>
        <p:spPr>
          <a:xfrm>
            <a:off x="587807" y="1295234"/>
            <a:ext cx="5209442" cy="338610"/>
          </a:xfrm>
          <a:prstGeom prst="rect">
            <a:avLst/>
          </a:prstGeom>
          <a:solidFill>
            <a:srgbClr val="1B1464"/>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latin typeface="Arial" panose="020B0604020202020204" pitchFamily="34" charset="0"/>
                <a:cs typeface="Arial" panose="020B0604020202020204" pitchFamily="34" charset="0"/>
              </a:rPr>
              <a:t>The Difference Between Traditional and Addressable TV Advertising</a:t>
            </a:r>
          </a:p>
        </p:txBody>
      </p:sp>
      <p:pic>
        <p:nvPicPr>
          <p:cNvPr id="4" name="Picture 3">
            <a:extLst>
              <a:ext uri="{FF2B5EF4-FFF2-40B4-BE49-F238E27FC236}">
                <a16:creationId xmlns:a16="http://schemas.microsoft.com/office/drawing/2014/main" id="{DBB87F47-A633-E7B1-EC10-A523A88B9088}"/>
              </a:ext>
            </a:extLst>
          </p:cNvPr>
          <p:cNvPicPr>
            <a:picLocks noChangeAspect="1"/>
          </p:cNvPicPr>
          <p:nvPr/>
        </p:nvPicPr>
        <p:blipFill>
          <a:blip r:embed="rId3">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283CF225-19D5-81B3-6DAF-57BD8F12F50F}"/>
              </a:ext>
            </a:extLst>
          </p:cNvPr>
          <p:cNvPicPr>
            <a:picLocks noChangeAspect="1"/>
          </p:cNvPicPr>
          <p:nvPr/>
        </p:nvPicPr>
        <p:blipFill>
          <a:blip r:embed="rId4">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7" name="Picture 6">
            <a:extLst>
              <a:ext uri="{FF2B5EF4-FFF2-40B4-BE49-F238E27FC236}">
                <a16:creationId xmlns:a16="http://schemas.microsoft.com/office/drawing/2014/main" id="{425CED75-3666-70DA-CE4D-C5B52D66197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2" name="Slide Number Placeholder 5">
            <a:extLst>
              <a:ext uri="{FF2B5EF4-FFF2-40B4-BE49-F238E27FC236}">
                <a16:creationId xmlns:a16="http://schemas.microsoft.com/office/drawing/2014/main" id="{73F5D811-B778-E391-DDB7-7641E21DBE4E}"/>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00287D71-235B-8682-10B9-E33164E85F3C}"/>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cxnSp>
        <p:nvCxnSpPr>
          <p:cNvPr id="29" name="Straight Connector 28">
            <a:extLst>
              <a:ext uri="{FF2B5EF4-FFF2-40B4-BE49-F238E27FC236}">
                <a16:creationId xmlns:a16="http://schemas.microsoft.com/office/drawing/2014/main" id="{B08D03DB-87C2-B43F-2362-9394E3ED7AD8}"/>
              </a:ext>
            </a:extLst>
          </p:cNvPr>
          <p:cNvCxnSpPr>
            <a:cxnSpLocks/>
          </p:cNvCxnSpPr>
          <p:nvPr/>
        </p:nvCxnSpPr>
        <p:spPr>
          <a:xfrm>
            <a:off x="705395" y="7694534"/>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30" name="Text Box 6">
            <a:extLst>
              <a:ext uri="{FF2B5EF4-FFF2-40B4-BE49-F238E27FC236}">
                <a16:creationId xmlns:a16="http://schemas.microsoft.com/office/drawing/2014/main" id="{CCDC3190-CDD7-D89D-7B40-DD9BC7E5C706}"/>
              </a:ext>
            </a:extLst>
          </p:cNvPr>
          <p:cNvSpPr txBox="1"/>
          <p:nvPr/>
        </p:nvSpPr>
        <p:spPr>
          <a:xfrm>
            <a:off x="639761" y="7892002"/>
            <a:ext cx="1916846" cy="292193"/>
          </a:xfrm>
          <a:prstGeom prst="rect">
            <a:avLst/>
          </a:prstGeom>
          <a:solidFill>
            <a:srgbClr val="ED3C8D"/>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a:solidFill>
                  <a:schemeClr val="bg1"/>
                </a:solidFill>
                <a:latin typeface="Arial" panose="020B0604020202020204" pitchFamily="34" charset="0"/>
                <a:ea typeface="Calibri" panose="020F0502020204030204" pitchFamily="34" charset="0"/>
                <a:cs typeface="Arial" panose="020B0604020202020204" pitchFamily="34" charset="0"/>
              </a:rPr>
              <a:t>Addressable HH Reach</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995713EC-3CDF-DC85-417A-70BA9344B561}"/>
              </a:ext>
            </a:extLst>
          </p:cNvPr>
          <p:cNvSpPr txBox="1"/>
          <p:nvPr/>
        </p:nvSpPr>
        <p:spPr>
          <a:xfrm flipH="1">
            <a:off x="690799" y="8166064"/>
            <a:ext cx="1462396" cy="1446550"/>
          </a:xfrm>
          <a:prstGeom prst="rect">
            <a:avLst/>
          </a:prstGeom>
          <a:noFill/>
        </p:spPr>
        <p:txBody>
          <a:bodyPr wrap="square" rtlCol="0">
            <a:spAutoFit/>
          </a:bodyPr>
          <a:lstStyle/>
          <a:p>
            <a:r>
              <a:rPr lang="en-US" sz="8800" b="1">
                <a:solidFill>
                  <a:srgbClr val="00BFF2"/>
                </a:solidFill>
                <a:latin typeface="Arial" panose="020B0604020202020204" pitchFamily="34" charset="0"/>
                <a:cs typeface="Arial" panose="020B0604020202020204" pitchFamily="34" charset="0"/>
              </a:rPr>
              <a:t>92</a:t>
            </a:r>
          </a:p>
        </p:txBody>
      </p:sp>
      <p:sp>
        <p:nvSpPr>
          <p:cNvPr id="33" name="TextBox 32">
            <a:extLst>
              <a:ext uri="{FF2B5EF4-FFF2-40B4-BE49-F238E27FC236}">
                <a16:creationId xmlns:a16="http://schemas.microsoft.com/office/drawing/2014/main" id="{B968BABF-2A09-B373-BC8B-B95EB112AEEC}"/>
              </a:ext>
            </a:extLst>
          </p:cNvPr>
          <p:cNvSpPr txBox="1"/>
          <p:nvPr/>
        </p:nvSpPr>
        <p:spPr>
          <a:xfrm flipH="1">
            <a:off x="1958887" y="8166064"/>
            <a:ext cx="611172" cy="646331"/>
          </a:xfrm>
          <a:prstGeom prst="rect">
            <a:avLst/>
          </a:prstGeom>
          <a:noFill/>
        </p:spPr>
        <p:txBody>
          <a:bodyPr wrap="square">
            <a:spAutoFit/>
          </a:bodyPr>
          <a:lstStyle/>
          <a:p>
            <a:r>
              <a:rPr lang="en-US" sz="3600" b="1">
                <a:solidFill>
                  <a:srgbClr val="00BFF2"/>
                </a:solidFill>
                <a:latin typeface="Arial" panose="020B0604020202020204" pitchFamily="34" charset="0"/>
                <a:cs typeface="Arial" panose="020B0604020202020204" pitchFamily="34" charset="0"/>
              </a:rPr>
              <a:t>%</a:t>
            </a:r>
            <a:endParaRPr lang="en-US" sz="3600">
              <a:solidFill>
                <a:srgbClr val="00BFF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68459C0-F770-ED0F-D006-19C43383D4AE}"/>
              </a:ext>
            </a:extLst>
          </p:cNvPr>
          <p:cNvSpPr txBox="1"/>
          <p:nvPr/>
        </p:nvSpPr>
        <p:spPr>
          <a:xfrm>
            <a:off x="1056055" y="4818048"/>
            <a:ext cx="6028063" cy="290849"/>
          </a:xfrm>
          <a:prstGeom prst="rect">
            <a:avLst/>
          </a:prstGeom>
          <a:noFill/>
        </p:spPr>
        <p:txBody>
          <a:bodyPr wrap="square">
            <a:spAutoFit/>
          </a:bodyPr>
          <a:lstStyle/>
          <a:p>
            <a:pPr marR="0" lvl="0" algn="ctr">
              <a:lnSpc>
                <a:spcPct val="107000"/>
              </a:lnSpc>
              <a:spcBef>
                <a:spcPts val="0"/>
              </a:spcBef>
              <a:spcAft>
                <a:spcPts val="0"/>
              </a:spcAft>
            </a:pPr>
            <a:r>
              <a:rPr lang="en-US" sz="1300" b="1" u="sng" kern="100">
                <a:solidFill>
                  <a:srgbClr val="ED3C8D"/>
                </a:solidFill>
                <a:latin typeface="Arial" panose="020B0604020202020204" pitchFamily="34" charset="0"/>
                <a:cs typeface="Arial" panose="020B0604020202020204" pitchFamily="34" charset="0"/>
              </a:rPr>
              <a:t>Households watching the same TV show see targeted ads across devices</a:t>
            </a:r>
          </a:p>
        </p:txBody>
      </p:sp>
      <p:sp>
        <p:nvSpPr>
          <p:cNvPr id="21" name="TextBox 20">
            <a:extLst>
              <a:ext uri="{FF2B5EF4-FFF2-40B4-BE49-F238E27FC236}">
                <a16:creationId xmlns:a16="http://schemas.microsoft.com/office/drawing/2014/main" id="{0D0EF866-8174-E6C3-EACB-1D3533AD4324}"/>
              </a:ext>
            </a:extLst>
          </p:cNvPr>
          <p:cNvSpPr txBox="1"/>
          <p:nvPr/>
        </p:nvSpPr>
        <p:spPr>
          <a:xfrm>
            <a:off x="1065396" y="1757803"/>
            <a:ext cx="5954837" cy="290849"/>
          </a:xfrm>
          <a:prstGeom prst="rect">
            <a:avLst/>
          </a:prstGeom>
          <a:noFill/>
        </p:spPr>
        <p:txBody>
          <a:bodyPr wrap="square" lIns="91440" tIns="45720" rIns="91440" bIns="45720" anchor="t">
            <a:spAutoFit/>
          </a:bodyPr>
          <a:lstStyle/>
          <a:p>
            <a:pPr algn="ctr">
              <a:lnSpc>
                <a:spcPct val="107000"/>
              </a:lnSpc>
            </a:pPr>
            <a:r>
              <a:rPr lang="en-US" sz="1300" b="1" u="sng" kern="100">
                <a:solidFill>
                  <a:srgbClr val="00BFF2"/>
                </a:solidFill>
                <a:latin typeface="Arial" panose="020B0604020202020204" pitchFamily="34" charset="0"/>
                <a:cs typeface="Arial" panose="020B0604020202020204" pitchFamily="34" charset="0"/>
              </a:rPr>
              <a:t>Households watching the same TV show see the same ads</a:t>
            </a:r>
          </a:p>
        </p:txBody>
      </p:sp>
      <p:sp>
        <p:nvSpPr>
          <p:cNvPr id="22" name="TextBox 21">
            <a:extLst>
              <a:ext uri="{FF2B5EF4-FFF2-40B4-BE49-F238E27FC236}">
                <a16:creationId xmlns:a16="http://schemas.microsoft.com/office/drawing/2014/main" id="{1DC65A32-C495-F3AF-D047-8E6156C5D4B4}"/>
              </a:ext>
            </a:extLst>
          </p:cNvPr>
          <p:cNvSpPr txBox="1"/>
          <p:nvPr/>
        </p:nvSpPr>
        <p:spPr>
          <a:xfrm rot="16200000">
            <a:off x="-593239" y="2938266"/>
            <a:ext cx="2772716" cy="338554"/>
          </a:xfrm>
          <a:prstGeom prst="rect">
            <a:avLst/>
          </a:prstGeom>
          <a:noFill/>
        </p:spPr>
        <p:txBody>
          <a:bodyPr wrap="square" rtlCol="0">
            <a:spAutoFit/>
          </a:bodyPr>
          <a:lstStyle/>
          <a:p>
            <a:pPr algn="ctr"/>
            <a:r>
              <a:rPr lang="en-US" sz="1600" b="1" u="sng">
                <a:solidFill>
                  <a:srgbClr val="00BFF2"/>
                </a:solidFill>
                <a:latin typeface="Arial" panose="020B0604020202020204" pitchFamily="34" charset="0"/>
                <a:cs typeface="Arial" panose="020B0604020202020204" pitchFamily="34" charset="0"/>
              </a:rPr>
              <a:t>Traditional Advertising</a:t>
            </a:r>
            <a:endParaRPr lang="en-US" sz="1600" b="1">
              <a:solidFill>
                <a:srgbClr val="00BFF2"/>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B4FE3869-83CC-7273-9866-C250763D23A9}"/>
              </a:ext>
            </a:extLst>
          </p:cNvPr>
          <p:cNvSpPr txBox="1"/>
          <p:nvPr/>
        </p:nvSpPr>
        <p:spPr>
          <a:xfrm rot="16200000">
            <a:off x="-585937" y="5925832"/>
            <a:ext cx="2717440" cy="336771"/>
          </a:xfrm>
          <a:prstGeom prst="rect">
            <a:avLst/>
          </a:prstGeom>
          <a:noFill/>
        </p:spPr>
        <p:txBody>
          <a:bodyPr wrap="square" rtlCol="0">
            <a:spAutoFit/>
          </a:bodyPr>
          <a:lstStyle/>
          <a:p>
            <a:pPr algn="ctr"/>
            <a:r>
              <a:rPr lang="en-US" sz="1600" b="1" u="sng">
                <a:solidFill>
                  <a:srgbClr val="ED3C8D"/>
                </a:solidFill>
                <a:latin typeface="Arial" panose="020B0604020202020204" pitchFamily="34" charset="0"/>
                <a:cs typeface="Arial" panose="020B0604020202020204" pitchFamily="34" charset="0"/>
              </a:rPr>
              <a:t>Addressable Advertising</a:t>
            </a:r>
            <a:endParaRPr lang="en-US" sz="1600" b="1">
              <a:solidFill>
                <a:srgbClr val="ED3C8D"/>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22A3EA6F-04B6-2D3E-CE3F-1BE5B97AD005}"/>
              </a:ext>
            </a:extLst>
          </p:cNvPr>
          <p:cNvSpPr/>
          <p:nvPr/>
        </p:nvSpPr>
        <p:spPr>
          <a:xfrm>
            <a:off x="997178" y="1721185"/>
            <a:ext cx="6091275" cy="2805983"/>
          </a:xfrm>
          <a:prstGeom prst="rect">
            <a:avLst/>
          </a:prstGeom>
          <a:noFill/>
          <a:ln w="19050">
            <a:solidFill>
              <a:srgbClr val="00BFF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81D834F-AFF8-28D1-94D6-98BEF1F6F552}"/>
              </a:ext>
            </a:extLst>
          </p:cNvPr>
          <p:cNvSpPr/>
          <p:nvPr/>
        </p:nvSpPr>
        <p:spPr>
          <a:xfrm>
            <a:off x="997178" y="4768765"/>
            <a:ext cx="6091275" cy="2684171"/>
          </a:xfrm>
          <a:prstGeom prst="rect">
            <a:avLst/>
          </a:prstGeom>
          <a:noFill/>
          <a:ln w="19050">
            <a:solidFill>
              <a:srgbClr val="ED3C8D"/>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latin typeface="Arial" panose="020B0604020202020204" pitchFamily="34" charset="0"/>
              <a:cs typeface="Arial" panose="020B0604020202020204" pitchFamily="34" charset="0"/>
            </a:endParaRPr>
          </a:p>
        </p:txBody>
      </p:sp>
      <p:pic>
        <p:nvPicPr>
          <p:cNvPr id="9" name="Picture 8" descr="A colorful house with a blue roof&#10;&#10;Description automatically generated">
            <a:extLst>
              <a:ext uri="{FF2B5EF4-FFF2-40B4-BE49-F238E27FC236}">
                <a16:creationId xmlns:a16="http://schemas.microsoft.com/office/drawing/2014/main" id="{51444E09-01D5-0A59-A8D8-7D89ED387C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32" y="6465546"/>
            <a:ext cx="805255" cy="805255"/>
          </a:xfrm>
          <a:prstGeom prst="rect">
            <a:avLst/>
          </a:prstGeom>
        </p:spPr>
      </p:pic>
      <p:pic>
        <p:nvPicPr>
          <p:cNvPr id="10" name="Picture 9" descr="A colorful house with a blue roof&#10;&#10;Description automatically generated">
            <a:extLst>
              <a:ext uri="{FF2B5EF4-FFF2-40B4-BE49-F238E27FC236}">
                <a16:creationId xmlns:a16="http://schemas.microsoft.com/office/drawing/2014/main" id="{048D7CA7-0A45-16E7-D3C6-54CE63416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8780" y="6465546"/>
            <a:ext cx="805255" cy="805255"/>
          </a:xfrm>
          <a:prstGeom prst="rect">
            <a:avLst/>
          </a:prstGeom>
        </p:spPr>
      </p:pic>
      <p:pic>
        <p:nvPicPr>
          <p:cNvPr id="13" name="Picture 12" descr="A colorful house with a blue roof&#10;&#10;Description automatically generated">
            <a:extLst>
              <a:ext uri="{FF2B5EF4-FFF2-40B4-BE49-F238E27FC236}">
                <a16:creationId xmlns:a16="http://schemas.microsoft.com/office/drawing/2014/main" id="{0253E344-3BE3-9642-6C87-9EFF4F29BF9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2190" y="6465546"/>
            <a:ext cx="805255" cy="805255"/>
          </a:xfrm>
          <a:prstGeom prst="rect">
            <a:avLst/>
          </a:prstGeom>
        </p:spPr>
      </p:pic>
      <p:pic>
        <p:nvPicPr>
          <p:cNvPr id="17" name="Picture 16" descr="A colorful house with a blue roof&#10;&#10;Description automatically generated">
            <a:extLst>
              <a:ext uri="{FF2B5EF4-FFF2-40B4-BE49-F238E27FC236}">
                <a16:creationId xmlns:a16="http://schemas.microsoft.com/office/drawing/2014/main" id="{E70395C6-2721-AF0A-1D9D-6DFD011CEB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068" y="6465546"/>
            <a:ext cx="805255" cy="805255"/>
          </a:xfrm>
          <a:prstGeom prst="rect">
            <a:avLst/>
          </a:prstGeom>
        </p:spPr>
      </p:pic>
      <p:pic>
        <p:nvPicPr>
          <p:cNvPr id="18" name="Picture 17" descr="A colorful house with a blue roof&#10;&#10;Description automatically generated">
            <a:extLst>
              <a:ext uri="{FF2B5EF4-FFF2-40B4-BE49-F238E27FC236}">
                <a16:creationId xmlns:a16="http://schemas.microsoft.com/office/drawing/2014/main" id="{2AAFCE32-B466-9CEA-8ECA-157DFE9B37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1946" y="6465546"/>
            <a:ext cx="805255" cy="805255"/>
          </a:xfrm>
          <a:prstGeom prst="rect">
            <a:avLst/>
          </a:prstGeom>
        </p:spPr>
      </p:pic>
      <p:pic>
        <p:nvPicPr>
          <p:cNvPr id="37" name="Picture 36" descr="A colorful house with a blue roof&#10;&#10;Description automatically generated">
            <a:extLst>
              <a:ext uri="{FF2B5EF4-FFF2-40B4-BE49-F238E27FC236}">
                <a16:creationId xmlns:a16="http://schemas.microsoft.com/office/drawing/2014/main" id="{8230F435-CFCD-61E2-5BF4-7CC2CF316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9332" y="3498752"/>
            <a:ext cx="805255" cy="805255"/>
          </a:xfrm>
          <a:prstGeom prst="rect">
            <a:avLst/>
          </a:prstGeom>
        </p:spPr>
      </p:pic>
      <p:pic>
        <p:nvPicPr>
          <p:cNvPr id="38" name="Picture 37" descr="A colorful house with a blue roof&#10;&#10;Description automatically generated">
            <a:extLst>
              <a:ext uri="{FF2B5EF4-FFF2-40B4-BE49-F238E27FC236}">
                <a16:creationId xmlns:a16="http://schemas.microsoft.com/office/drawing/2014/main" id="{20E867B3-4E98-232B-ACBB-8FC0F0161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8780" y="3498752"/>
            <a:ext cx="805255" cy="805255"/>
          </a:xfrm>
          <a:prstGeom prst="rect">
            <a:avLst/>
          </a:prstGeom>
        </p:spPr>
      </p:pic>
      <p:pic>
        <p:nvPicPr>
          <p:cNvPr id="39" name="Picture 38" descr="A colorful house with a blue roof&#10;&#10;Description automatically generated">
            <a:extLst>
              <a:ext uri="{FF2B5EF4-FFF2-40B4-BE49-F238E27FC236}">
                <a16:creationId xmlns:a16="http://schemas.microsoft.com/office/drawing/2014/main" id="{C1337B69-F014-F1EA-9181-924480C32F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2190" y="3498752"/>
            <a:ext cx="805255" cy="805255"/>
          </a:xfrm>
          <a:prstGeom prst="rect">
            <a:avLst/>
          </a:prstGeom>
        </p:spPr>
      </p:pic>
      <p:pic>
        <p:nvPicPr>
          <p:cNvPr id="40" name="Picture 39" descr="A colorful house with a blue roof&#10;&#10;Description automatically generated">
            <a:extLst>
              <a:ext uri="{FF2B5EF4-FFF2-40B4-BE49-F238E27FC236}">
                <a16:creationId xmlns:a16="http://schemas.microsoft.com/office/drawing/2014/main" id="{58D883D0-CF72-CE83-5399-A7B7B6B77B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7068" y="3498752"/>
            <a:ext cx="805255" cy="805255"/>
          </a:xfrm>
          <a:prstGeom prst="rect">
            <a:avLst/>
          </a:prstGeom>
        </p:spPr>
      </p:pic>
      <p:pic>
        <p:nvPicPr>
          <p:cNvPr id="41" name="Picture 40" descr="A colorful house with a blue roof&#10;&#10;Description automatically generated">
            <a:extLst>
              <a:ext uri="{FF2B5EF4-FFF2-40B4-BE49-F238E27FC236}">
                <a16:creationId xmlns:a16="http://schemas.microsoft.com/office/drawing/2014/main" id="{E45E1C8D-A163-137E-ACA8-93BB1C9FB0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31946" y="3498752"/>
            <a:ext cx="805255" cy="805255"/>
          </a:xfrm>
          <a:prstGeom prst="rect">
            <a:avLst/>
          </a:prstGeom>
        </p:spPr>
      </p:pic>
      <p:pic>
        <p:nvPicPr>
          <p:cNvPr id="43" name="Picture 42" descr="A computer screen with a blue border&#10;&#10;Description automatically generated">
            <a:extLst>
              <a:ext uri="{FF2B5EF4-FFF2-40B4-BE49-F238E27FC236}">
                <a16:creationId xmlns:a16="http://schemas.microsoft.com/office/drawing/2014/main" id="{31725F63-2CF1-8F1E-8A9A-1080CA7533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573" y="2246119"/>
            <a:ext cx="684772" cy="684772"/>
          </a:xfrm>
          <a:prstGeom prst="rect">
            <a:avLst/>
          </a:prstGeom>
        </p:spPr>
      </p:pic>
      <p:sp>
        <p:nvSpPr>
          <p:cNvPr id="46" name="Arrow: Down 45">
            <a:extLst>
              <a:ext uri="{FF2B5EF4-FFF2-40B4-BE49-F238E27FC236}">
                <a16:creationId xmlns:a16="http://schemas.microsoft.com/office/drawing/2014/main" id="{62B11C0E-91ED-1654-D822-A61478C27A05}"/>
              </a:ext>
            </a:extLst>
          </p:cNvPr>
          <p:cNvSpPr/>
          <p:nvPr/>
        </p:nvSpPr>
        <p:spPr>
          <a:xfrm>
            <a:off x="1653059" y="2970263"/>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8" name="Picture 47" descr="A blue car with yellow wheels&#10;&#10;Description automatically generated">
            <a:extLst>
              <a:ext uri="{FF2B5EF4-FFF2-40B4-BE49-F238E27FC236}">
                <a16:creationId xmlns:a16="http://schemas.microsoft.com/office/drawing/2014/main" id="{4F0DA3D7-7878-A47B-DD5D-9F265D6717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7835" y="2300400"/>
            <a:ext cx="528249" cy="528249"/>
          </a:xfrm>
          <a:prstGeom prst="rect">
            <a:avLst/>
          </a:prstGeom>
        </p:spPr>
      </p:pic>
      <p:pic>
        <p:nvPicPr>
          <p:cNvPr id="49" name="Picture 48" descr="A computer screen with a blue border&#10;&#10;Description automatically generated">
            <a:extLst>
              <a:ext uri="{FF2B5EF4-FFF2-40B4-BE49-F238E27FC236}">
                <a16:creationId xmlns:a16="http://schemas.microsoft.com/office/drawing/2014/main" id="{6CA06F7C-9F15-02A3-CEE6-6701C23843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9021" y="2245344"/>
            <a:ext cx="684772" cy="684772"/>
          </a:xfrm>
          <a:prstGeom prst="rect">
            <a:avLst/>
          </a:prstGeom>
        </p:spPr>
      </p:pic>
      <p:sp>
        <p:nvSpPr>
          <p:cNvPr id="50" name="Arrow: Down 49">
            <a:extLst>
              <a:ext uri="{FF2B5EF4-FFF2-40B4-BE49-F238E27FC236}">
                <a16:creationId xmlns:a16="http://schemas.microsoft.com/office/drawing/2014/main" id="{CF476446-6BF0-13EC-5D02-2D0F1D3403F0}"/>
              </a:ext>
            </a:extLst>
          </p:cNvPr>
          <p:cNvSpPr/>
          <p:nvPr/>
        </p:nvSpPr>
        <p:spPr>
          <a:xfrm>
            <a:off x="2772507" y="2969488"/>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1" name="Picture 50" descr="A blue car with yellow wheels&#10;&#10;Description automatically generated">
            <a:extLst>
              <a:ext uri="{FF2B5EF4-FFF2-40B4-BE49-F238E27FC236}">
                <a16:creationId xmlns:a16="http://schemas.microsoft.com/office/drawing/2014/main" id="{D6E5B7B4-58ED-4AFF-139A-5B1BF85723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7283" y="2299625"/>
            <a:ext cx="528249" cy="528249"/>
          </a:xfrm>
          <a:prstGeom prst="rect">
            <a:avLst/>
          </a:prstGeom>
        </p:spPr>
      </p:pic>
      <p:pic>
        <p:nvPicPr>
          <p:cNvPr id="52" name="Picture 51" descr="A computer screen with a blue border&#10;&#10;Description automatically generated">
            <a:extLst>
              <a:ext uri="{FF2B5EF4-FFF2-40B4-BE49-F238E27FC236}">
                <a16:creationId xmlns:a16="http://schemas.microsoft.com/office/drawing/2014/main" id="{CDA6DB9E-5AF0-42EE-D0BF-0E509F125F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2431" y="2246119"/>
            <a:ext cx="684772" cy="684772"/>
          </a:xfrm>
          <a:prstGeom prst="rect">
            <a:avLst/>
          </a:prstGeom>
        </p:spPr>
      </p:pic>
      <p:sp>
        <p:nvSpPr>
          <p:cNvPr id="53" name="Arrow: Down 52">
            <a:extLst>
              <a:ext uri="{FF2B5EF4-FFF2-40B4-BE49-F238E27FC236}">
                <a16:creationId xmlns:a16="http://schemas.microsoft.com/office/drawing/2014/main" id="{25E447D4-8688-2B62-6B6F-CBF707A5FBE6}"/>
              </a:ext>
            </a:extLst>
          </p:cNvPr>
          <p:cNvSpPr/>
          <p:nvPr/>
        </p:nvSpPr>
        <p:spPr>
          <a:xfrm>
            <a:off x="3895917" y="2970263"/>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4" name="Picture 53" descr="A blue car with yellow wheels&#10;&#10;Description automatically generated">
            <a:extLst>
              <a:ext uri="{FF2B5EF4-FFF2-40B4-BE49-F238E27FC236}">
                <a16:creationId xmlns:a16="http://schemas.microsoft.com/office/drawing/2014/main" id="{972E0DBE-37A8-AAC8-4CB8-27122A78F0E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20693" y="2300400"/>
            <a:ext cx="528249" cy="528249"/>
          </a:xfrm>
          <a:prstGeom prst="rect">
            <a:avLst/>
          </a:prstGeom>
        </p:spPr>
      </p:pic>
      <p:pic>
        <p:nvPicPr>
          <p:cNvPr id="55" name="Picture 54" descr="A computer screen with a blue border&#10;&#10;Description automatically generated">
            <a:extLst>
              <a:ext uri="{FF2B5EF4-FFF2-40B4-BE49-F238E27FC236}">
                <a16:creationId xmlns:a16="http://schemas.microsoft.com/office/drawing/2014/main" id="{3022B9B4-C61E-4CF9-C20B-19833E6745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7309" y="2245344"/>
            <a:ext cx="684772" cy="684772"/>
          </a:xfrm>
          <a:prstGeom prst="rect">
            <a:avLst/>
          </a:prstGeom>
        </p:spPr>
      </p:pic>
      <p:sp>
        <p:nvSpPr>
          <p:cNvPr id="56" name="Arrow: Down 55">
            <a:extLst>
              <a:ext uri="{FF2B5EF4-FFF2-40B4-BE49-F238E27FC236}">
                <a16:creationId xmlns:a16="http://schemas.microsoft.com/office/drawing/2014/main" id="{DEA21F92-C7FE-7F0B-1B60-BF316C05F49C}"/>
              </a:ext>
            </a:extLst>
          </p:cNvPr>
          <p:cNvSpPr/>
          <p:nvPr/>
        </p:nvSpPr>
        <p:spPr>
          <a:xfrm>
            <a:off x="5020795" y="2969488"/>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57" name="Picture 56" descr="A blue car with yellow wheels&#10;&#10;Description automatically generated">
            <a:extLst>
              <a:ext uri="{FF2B5EF4-FFF2-40B4-BE49-F238E27FC236}">
                <a16:creationId xmlns:a16="http://schemas.microsoft.com/office/drawing/2014/main" id="{047FFC39-EF93-AA23-0CCE-7A3159C3FF0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45571" y="2299625"/>
            <a:ext cx="528249" cy="528249"/>
          </a:xfrm>
          <a:prstGeom prst="rect">
            <a:avLst/>
          </a:prstGeom>
        </p:spPr>
      </p:pic>
      <p:pic>
        <p:nvPicPr>
          <p:cNvPr id="58" name="Picture 57" descr="A computer screen with a blue border&#10;&#10;Description automatically generated">
            <a:extLst>
              <a:ext uri="{FF2B5EF4-FFF2-40B4-BE49-F238E27FC236}">
                <a16:creationId xmlns:a16="http://schemas.microsoft.com/office/drawing/2014/main" id="{B9A32423-4EBD-F997-6B9E-BBB8205256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187" y="2245344"/>
            <a:ext cx="684772" cy="684772"/>
          </a:xfrm>
          <a:prstGeom prst="rect">
            <a:avLst/>
          </a:prstGeom>
        </p:spPr>
      </p:pic>
      <p:sp>
        <p:nvSpPr>
          <p:cNvPr id="59" name="Arrow: Down 58">
            <a:extLst>
              <a:ext uri="{FF2B5EF4-FFF2-40B4-BE49-F238E27FC236}">
                <a16:creationId xmlns:a16="http://schemas.microsoft.com/office/drawing/2014/main" id="{352A3837-7003-05E6-B9EE-1397293EF4B3}"/>
              </a:ext>
            </a:extLst>
          </p:cNvPr>
          <p:cNvSpPr/>
          <p:nvPr/>
        </p:nvSpPr>
        <p:spPr>
          <a:xfrm>
            <a:off x="6145673" y="2969488"/>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60" name="Picture 59" descr="A blue car with yellow wheels&#10;&#10;Description automatically generated">
            <a:extLst>
              <a:ext uri="{FF2B5EF4-FFF2-40B4-BE49-F238E27FC236}">
                <a16:creationId xmlns:a16="http://schemas.microsoft.com/office/drawing/2014/main" id="{038041F5-0877-09DD-6259-7566AAFDA8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0449" y="2299625"/>
            <a:ext cx="528249" cy="528249"/>
          </a:xfrm>
          <a:prstGeom prst="rect">
            <a:avLst/>
          </a:prstGeom>
        </p:spPr>
      </p:pic>
      <p:pic>
        <p:nvPicPr>
          <p:cNvPr id="61" name="Picture 60" descr="A computer screen with a blue border&#10;&#10;Description automatically generated">
            <a:extLst>
              <a:ext uri="{FF2B5EF4-FFF2-40B4-BE49-F238E27FC236}">
                <a16:creationId xmlns:a16="http://schemas.microsoft.com/office/drawing/2014/main" id="{223BA738-D0F8-0011-5F74-546B1F79A5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9573" y="5227656"/>
            <a:ext cx="684772" cy="684772"/>
          </a:xfrm>
          <a:prstGeom prst="rect">
            <a:avLst/>
          </a:prstGeom>
        </p:spPr>
      </p:pic>
      <p:sp>
        <p:nvSpPr>
          <p:cNvPr id="62" name="Arrow: Down 61">
            <a:extLst>
              <a:ext uri="{FF2B5EF4-FFF2-40B4-BE49-F238E27FC236}">
                <a16:creationId xmlns:a16="http://schemas.microsoft.com/office/drawing/2014/main" id="{1561C422-3179-FA86-077F-4BDA04D62BCC}"/>
              </a:ext>
            </a:extLst>
          </p:cNvPr>
          <p:cNvSpPr/>
          <p:nvPr/>
        </p:nvSpPr>
        <p:spPr>
          <a:xfrm>
            <a:off x="1653059" y="5954581"/>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5" name="Arrow: Down 64">
            <a:extLst>
              <a:ext uri="{FF2B5EF4-FFF2-40B4-BE49-F238E27FC236}">
                <a16:creationId xmlns:a16="http://schemas.microsoft.com/office/drawing/2014/main" id="{3DD36439-8D93-A6C3-88AE-ACD462D4D26C}"/>
              </a:ext>
            </a:extLst>
          </p:cNvPr>
          <p:cNvSpPr/>
          <p:nvPr/>
        </p:nvSpPr>
        <p:spPr>
          <a:xfrm>
            <a:off x="2772507" y="5953806"/>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8" name="Arrow: Down 67">
            <a:extLst>
              <a:ext uri="{FF2B5EF4-FFF2-40B4-BE49-F238E27FC236}">
                <a16:creationId xmlns:a16="http://schemas.microsoft.com/office/drawing/2014/main" id="{07ED45D2-4152-B34E-AEFB-DCABE61A0622}"/>
              </a:ext>
            </a:extLst>
          </p:cNvPr>
          <p:cNvSpPr/>
          <p:nvPr/>
        </p:nvSpPr>
        <p:spPr>
          <a:xfrm>
            <a:off x="3895917" y="5954581"/>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1" name="Arrow: Down 70">
            <a:extLst>
              <a:ext uri="{FF2B5EF4-FFF2-40B4-BE49-F238E27FC236}">
                <a16:creationId xmlns:a16="http://schemas.microsoft.com/office/drawing/2014/main" id="{AB5844B3-9DB5-101E-BE6C-93E614E2ED91}"/>
              </a:ext>
            </a:extLst>
          </p:cNvPr>
          <p:cNvSpPr/>
          <p:nvPr/>
        </p:nvSpPr>
        <p:spPr>
          <a:xfrm>
            <a:off x="5020795" y="5953806"/>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3" name="Picture 72" descr="A computer screen with a blue border&#10;&#10;Description automatically generated">
            <a:extLst>
              <a:ext uri="{FF2B5EF4-FFF2-40B4-BE49-F238E27FC236}">
                <a16:creationId xmlns:a16="http://schemas.microsoft.com/office/drawing/2014/main" id="{D6CDDB9C-4B69-612B-A06C-2B4C1E1C0D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92187" y="5227656"/>
            <a:ext cx="684772" cy="684772"/>
          </a:xfrm>
          <a:prstGeom prst="rect">
            <a:avLst/>
          </a:prstGeom>
        </p:spPr>
      </p:pic>
      <p:sp>
        <p:nvSpPr>
          <p:cNvPr id="74" name="Arrow: Down 73">
            <a:extLst>
              <a:ext uri="{FF2B5EF4-FFF2-40B4-BE49-F238E27FC236}">
                <a16:creationId xmlns:a16="http://schemas.microsoft.com/office/drawing/2014/main" id="{16D3C115-47F6-BC75-181A-6AE2E665CE35}"/>
              </a:ext>
            </a:extLst>
          </p:cNvPr>
          <p:cNvSpPr/>
          <p:nvPr/>
        </p:nvSpPr>
        <p:spPr>
          <a:xfrm>
            <a:off x="6145673" y="5953806"/>
            <a:ext cx="177800" cy="461881"/>
          </a:xfrm>
          <a:prstGeom prst="downArrow">
            <a:avLst/>
          </a:prstGeom>
          <a:solidFill>
            <a:srgbClr val="E2E8F0"/>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5" name="Picture 74" descr="A blue car with yellow wheels&#10;&#10;Description automatically generated">
            <a:extLst>
              <a:ext uri="{FF2B5EF4-FFF2-40B4-BE49-F238E27FC236}">
                <a16:creationId xmlns:a16="http://schemas.microsoft.com/office/drawing/2014/main" id="{CF7CEF5F-F34C-38B4-015A-048986E56E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70449" y="5283943"/>
            <a:ext cx="528249" cy="528249"/>
          </a:xfrm>
          <a:prstGeom prst="rect">
            <a:avLst/>
          </a:prstGeom>
        </p:spPr>
      </p:pic>
      <p:pic>
        <p:nvPicPr>
          <p:cNvPr id="77" name="Picture 76" descr="A computer with a black background&#10;&#10;Description automatically generated">
            <a:extLst>
              <a:ext uri="{FF2B5EF4-FFF2-40B4-BE49-F238E27FC236}">
                <a16:creationId xmlns:a16="http://schemas.microsoft.com/office/drawing/2014/main" id="{F8494C7D-04DF-97FF-E53A-4592F82263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19021" y="5229662"/>
            <a:ext cx="684772" cy="684772"/>
          </a:xfrm>
          <a:prstGeom prst="rect">
            <a:avLst/>
          </a:prstGeom>
        </p:spPr>
      </p:pic>
      <p:pic>
        <p:nvPicPr>
          <p:cNvPr id="79" name="Picture 78" descr="A blue line drawing of a tablet&#10;&#10;Description automatically generated">
            <a:extLst>
              <a:ext uri="{FF2B5EF4-FFF2-40B4-BE49-F238E27FC236}">
                <a16:creationId xmlns:a16="http://schemas.microsoft.com/office/drawing/2014/main" id="{4C88EC28-29EB-B27B-0A35-B0BD75933C1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04810" y="5244277"/>
            <a:ext cx="609769" cy="609769"/>
          </a:xfrm>
          <a:prstGeom prst="rect">
            <a:avLst/>
          </a:prstGeom>
        </p:spPr>
      </p:pic>
      <p:pic>
        <p:nvPicPr>
          <p:cNvPr id="83" name="Picture 82" descr="A pink airplane flying over a blue planet&#10;&#10;Description automatically generated">
            <a:extLst>
              <a:ext uri="{FF2B5EF4-FFF2-40B4-BE49-F238E27FC236}">
                <a16:creationId xmlns:a16="http://schemas.microsoft.com/office/drawing/2014/main" id="{E03BCBE1-5CEA-3D1F-4768-663D3CE47AA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55092" y="5350792"/>
            <a:ext cx="373734" cy="373734"/>
          </a:xfrm>
          <a:prstGeom prst="rect">
            <a:avLst/>
          </a:prstGeom>
        </p:spPr>
      </p:pic>
      <p:pic>
        <p:nvPicPr>
          <p:cNvPr id="85" name="Picture 84" descr="A blue video game controller&#10;&#10;Description automatically generated">
            <a:extLst>
              <a:ext uri="{FF2B5EF4-FFF2-40B4-BE49-F238E27FC236}">
                <a16:creationId xmlns:a16="http://schemas.microsoft.com/office/drawing/2014/main" id="{9AE88E97-B489-0CFE-7670-7FD21FE6EFD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91676" y="5331790"/>
            <a:ext cx="339462" cy="339462"/>
          </a:xfrm>
          <a:prstGeom prst="rect">
            <a:avLst/>
          </a:prstGeom>
        </p:spPr>
      </p:pic>
      <p:pic>
        <p:nvPicPr>
          <p:cNvPr id="87" name="Picture 86" descr="A blue shopping basket with a white handle&#10;&#10;Description automatically generated">
            <a:extLst>
              <a:ext uri="{FF2B5EF4-FFF2-40B4-BE49-F238E27FC236}">
                <a16:creationId xmlns:a16="http://schemas.microsoft.com/office/drawing/2014/main" id="{471E693A-9351-37AB-B9BF-4D2B0DF3AC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809343" y="5358648"/>
            <a:ext cx="350948" cy="350948"/>
          </a:xfrm>
          <a:prstGeom prst="rect">
            <a:avLst/>
          </a:prstGeom>
        </p:spPr>
      </p:pic>
      <p:pic>
        <p:nvPicPr>
          <p:cNvPr id="89" name="Picture 88" descr="A bottle and glass of wine&#10;&#10;Description automatically generated">
            <a:extLst>
              <a:ext uri="{FF2B5EF4-FFF2-40B4-BE49-F238E27FC236}">
                <a16:creationId xmlns:a16="http://schemas.microsoft.com/office/drawing/2014/main" id="{9111AD3F-8525-69A4-5D22-6D11B89F7F4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37559" y="5353887"/>
            <a:ext cx="344272" cy="344272"/>
          </a:xfrm>
          <a:prstGeom prst="rect">
            <a:avLst/>
          </a:prstGeom>
        </p:spPr>
      </p:pic>
      <p:sp>
        <p:nvSpPr>
          <p:cNvPr id="20" name="TextBox 19">
            <a:extLst>
              <a:ext uri="{FF2B5EF4-FFF2-40B4-BE49-F238E27FC236}">
                <a16:creationId xmlns:a16="http://schemas.microsoft.com/office/drawing/2014/main" id="{97B97E6F-26CB-8186-4B55-89537C918440}"/>
              </a:ext>
            </a:extLst>
          </p:cNvPr>
          <p:cNvSpPr txBox="1"/>
          <p:nvPr/>
        </p:nvSpPr>
        <p:spPr>
          <a:xfrm>
            <a:off x="2556472" y="8439683"/>
            <a:ext cx="4421674" cy="954107"/>
          </a:xfrm>
          <a:prstGeom prst="rect">
            <a:avLst/>
          </a:prstGeom>
          <a:noFill/>
        </p:spPr>
        <p:txBody>
          <a:bodyPr wrap="square" lIns="91440" tIns="45720" rIns="91440" bIns="45720" rtlCol="0" anchor="t">
            <a:spAutoFit/>
          </a:bodyPr>
          <a:lstStyle/>
          <a:p>
            <a:r>
              <a:rPr lang="en-US" sz="2800">
                <a:solidFill>
                  <a:srgbClr val="1B1464"/>
                </a:solidFill>
                <a:latin typeface="Arial" panose="020B0604020202020204" pitchFamily="34" charset="0"/>
                <a:cs typeface="Arial" panose="020B0604020202020204" pitchFamily="34" charset="0"/>
              </a:rPr>
              <a:t>of pay TV households are Addressable enabled.</a:t>
            </a:r>
            <a:r>
              <a:rPr lang="en-US" sz="2800" baseline="50000">
                <a:solidFill>
                  <a:srgbClr val="1B1464"/>
                </a:solidFill>
                <a:latin typeface="Arial" panose="020B0604020202020204" pitchFamily="34" charset="0"/>
                <a:cs typeface="Arial" panose="020B0604020202020204" pitchFamily="34" charset="0"/>
              </a:rPr>
              <a:t>4</a:t>
            </a:r>
          </a:p>
        </p:txBody>
      </p:sp>
      <p:pic>
        <p:nvPicPr>
          <p:cNvPr id="6" name="Picture 5" descr="A computer screen with a blue border&#10;&#10;Description automatically generated">
            <a:extLst>
              <a:ext uri="{FF2B5EF4-FFF2-40B4-BE49-F238E27FC236}">
                <a16:creationId xmlns:a16="http://schemas.microsoft.com/office/drawing/2014/main" id="{7DF4E606-0296-72AE-3138-227F524FBF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3763" y="5227656"/>
            <a:ext cx="684772" cy="684772"/>
          </a:xfrm>
          <a:prstGeom prst="rect">
            <a:avLst/>
          </a:prstGeom>
        </p:spPr>
      </p:pic>
    </p:spTree>
    <p:extLst>
      <p:ext uri="{BB962C8B-B14F-4D97-AF65-F5344CB8AC3E}">
        <p14:creationId xmlns:p14="http://schemas.microsoft.com/office/powerpoint/2010/main" val="40516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91684BA5-6349-6B60-BEBB-01229A7D4DE0}"/>
              </a:ext>
            </a:extLst>
          </p:cNvPr>
          <p:cNvSpPr/>
          <p:nvPr/>
        </p:nvSpPr>
        <p:spPr>
          <a:xfrm>
            <a:off x="5110523" y="2196887"/>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EFBA8B69-E354-7281-A51C-549B4B62BF39}"/>
              </a:ext>
            </a:extLst>
          </p:cNvPr>
          <p:cNvSpPr/>
          <p:nvPr/>
        </p:nvSpPr>
        <p:spPr>
          <a:xfrm>
            <a:off x="316837" y="4179910"/>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id="{BAE4E66D-269E-41E8-B3D4-ECE2E46E14AD}"/>
              </a:ext>
            </a:extLst>
          </p:cNvPr>
          <p:cNvSpPr/>
          <p:nvPr/>
        </p:nvSpPr>
        <p:spPr>
          <a:xfrm>
            <a:off x="2699197" y="4179910"/>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53954832-FEB6-996C-943C-33C4E5F4D719}"/>
              </a:ext>
            </a:extLst>
          </p:cNvPr>
          <p:cNvSpPr/>
          <p:nvPr/>
        </p:nvSpPr>
        <p:spPr>
          <a:xfrm>
            <a:off x="2699197" y="2202244"/>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423538DE-6FC1-907C-8F6F-E8EAEA738AE7}"/>
              </a:ext>
            </a:extLst>
          </p:cNvPr>
          <p:cNvSpPr/>
          <p:nvPr/>
        </p:nvSpPr>
        <p:spPr>
          <a:xfrm>
            <a:off x="310196" y="2218651"/>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id="{55FB0774-04E9-3695-BDD7-F416A7A3C4FD}"/>
              </a:ext>
            </a:extLst>
          </p:cNvPr>
          <p:cNvSpPr/>
          <p:nvPr/>
        </p:nvSpPr>
        <p:spPr>
          <a:xfrm>
            <a:off x="5092527" y="4179910"/>
            <a:ext cx="2239585" cy="1260459"/>
          </a:xfrm>
          <a:prstGeom prst="roundRect">
            <a:avLst>
              <a:gd name="adj" fmla="val 9160"/>
            </a:avLst>
          </a:prstGeom>
          <a:solidFill>
            <a:srgbClr val="4EBEA4"/>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3" name="Text Box 6">
            <a:extLst>
              <a:ext uri="{FF2B5EF4-FFF2-40B4-BE49-F238E27FC236}">
                <a16:creationId xmlns:a16="http://schemas.microsoft.com/office/drawing/2014/main" id="{186AEBA5-A1F3-8E8F-36BF-37B3B37A8DBA}"/>
              </a:ext>
            </a:extLst>
          </p:cNvPr>
          <p:cNvSpPr txBox="1"/>
          <p:nvPr/>
        </p:nvSpPr>
        <p:spPr>
          <a:xfrm>
            <a:off x="518748" y="1197740"/>
            <a:ext cx="2468882" cy="283530"/>
          </a:xfrm>
          <a:prstGeom prst="rect">
            <a:avLst/>
          </a:prstGeom>
          <a:solidFill>
            <a:srgbClr val="FFE60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Six Benefits of Addressable TV</a:t>
            </a:r>
          </a:p>
        </p:txBody>
      </p:sp>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7" name="Picture 6">
            <a:extLst>
              <a:ext uri="{FF2B5EF4-FFF2-40B4-BE49-F238E27FC236}">
                <a16:creationId xmlns:a16="http://schemas.microsoft.com/office/drawing/2014/main" id="{9C64E5D6-976C-A569-C13C-5B3BBA61E00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2" name="Slide Number Placeholder 5">
            <a:extLst>
              <a:ext uri="{FF2B5EF4-FFF2-40B4-BE49-F238E27FC236}">
                <a16:creationId xmlns:a16="http://schemas.microsoft.com/office/drawing/2014/main" id="{AAECB519-019E-D3D8-CAF4-FBEA32A6A5CF}"/>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99DE086-C107-F444-20F3-A9498B83CC04}"/>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cxnSp>
        <p:nvCxnSpPr>
          <p:cNvPr id="13" name="Straight Connector 12">
            <a:extLst>
              <a:ext uri="{FF2B5EF4-FFF2-40B4-BE49-F238E27FC236}">
                <a16:creationId xmlns:a16="http://schemas.microsoft.com/office/drawing/2014/main" id="{AE95F80E-730A-7FB6-11B8-D7580898B393}"/>
              </a:ext>
            </a:extLst>
          </p:cNvPr>
          <p:cNvCxnSpPr>
            <a:cxnSpLocks/>
          </p:cNvCxnSpPr>
          <p:nvPr/>
        </p:nvCxnSpPr>
        <p:spPr>
          <a:xfrm>
            <a:off x="472842" y="5553982"/>
            <a:ext cx="6873950"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3D10F6F-AF5F-1F16-2239-7416B9658310}"/>
              </a:ext>
            </a:extLst>
          </p:cNvPr>
          <p:cNvSpPr txBox="1"/>
          <p:nvPr/>
        </p:nvSpPr>
        <p:spPr>
          <a:xfrm>
            <a:off x="288227" y="4694275"/>
            <a:ext cx="2327349"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Build stronger customer relationships through delivery of relevant ads.</a:t>
            </a:r>
          </a:p>
        </p:txBody>
      </p:sp>
      <p:sp>
        <p:nvSpPr>
          <p:cNvPr id="41" name="TextBox 40">
            <a:extLst>
              <a:ext uri="{FF2B5EF4-FFF2-40B4-BE49-F238E27FC236}">
                <a16:creationId xmlns:a16="http://schemas.microsoft.com/office/drawing/2014/main" id="{27FC1285-2898-11E3-A953-5DEBE24C0CE7}"/>
              </a:ext>
            </a:extLst>
          </p:cNvPr>
          <p:cNvSpPr txBox="1"/>
          <p:nvPr/>
        </p:nvSpPr>
        <p:spPr>
          <a:xfrm>
            <a:off x="5123517" y="4173007"/>
            <a:ext cx="2208593"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Granular Measurement</a:t>
            </a:r>
            <a:b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and Attribution</a:t>
            </a:r>
          </a:p>
        </p:txBody>
      </p:sp>
      <p:sp>
        <p:nvSpPr>
          <p:cNvPr id="43" name="TextBox 42">
            <a:extLst>
              <a:ext uri="{FF2B5EF4-FFF2-40B4-BE49-F238E27FC236}">
                <a16:creationId xmlns:a16="http://schemas.microsoft.com/office/drawing/2014/main" id="{07EA393D-CDE0-B00D-3582-2099FB145097}"/>
              </a:ext>
            </a:extLst>
          </p:cNvPr>
          <p:cNvSpPr txBox="1"/>
          <p:nvPr/>
        </p:nvSpPr>
        <p:spPr>
          <a:xfrm>
            <a:off x="5098117" y="2201832"/>
            <a:ext cx="2248675"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Reach Specific Audiences</a:t>
            </a:r>
          </a:p>
        </p:txBody>
      </p:sp>
      <p:sp>
        <p:nvSpPr>
          <p:cNvPr id="44" name="TextBox 43">
            <a:extLst>
              <a:ext uri="{FF2B5EF4-FFF2-40B4-BE49-F238E27FC236}">
                <a16:creationId xmlns:a16="http://schemas.microsoft.com/office/drawing/2014/main" id="{204B9E08-5D57-93F8-552A-A4C448F07397}"/>
              </a:ext>
            </a:extLst>
          </p:cNvPr>
          <p:cNvSpPr txBox="1"/>
          <p:nvPr/>
        </p:nvSpPr>
        <p:spPr>
          <a:xfrm>
            <a:off x="2697540" y="4184855"/>
            <a:ext cx="2242899"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Greater Frequency Management Ability</a:t>
            </a:r>
          </a:p>
        </p:txBody>
      </p:sp>
      <p:sp>
        <p:nvSpPr>
          <p:cNvPr id="45" name="TextBox 44">
            <a:extLst>
              <a:ext uri="{FF2B5EF4-FFF2-40B4-BE49-F238E27FC236}">
                <a16:creationId xmlns:a16="http://schemas.microsoft.com/office/drawing/2014/main" id="{5AAE2776-D4F8-5E48-0D7C-464A980E30C4}"/>
              </a:ext>
            </a:extLst>
          </p:cNvPr>
          <p:cNvSpPr txBox="1"/>
          <p:nvPr/>
        </p:nvSpPr>
        <p:spPr>
          <a:xfrm>
            <a:off x="324274" y="4184855"/>
            <a:ext cx="2239585"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Increased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Creative </a:t>
            </a:r>
            <a:r>
              <a:rPr lang="en-US" sz="1400" b="1">
                <a:solidFill>
                  <a:prstClr val="white"/>
                </a:solidFill>
                <a:latin typeface="Arial" panose="020B0604020202020204" pitchFamily="34" charset="0"/>
                <a:cs typeface="Arial" panose="020B0604020202020204" pitchFamily="34" charset="0"/>
              </a:rPr>
              <a:t>Effectiveness</a:t>
            </a:r>
            <a:endPar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56490E60-132D-5820-E30F-C76B98221FBF}"/>
              </a:ext>
            </a:extLst>
          </p:cNvPr>
          <p:cNvSpPr txBox="1"/>
          <p:nvPr/>
        </p:nvSpPr>
        <p:spPr>
          <a:xfrm>
            <a:off x="5110522" y="2711252"/>
            <a:ext cx="223627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Reach high intent audiences and reduce campaign waste.</a:t>
            </a:r>
          </a:p>
        </p:txBody>
      </p:sp>
      <p:sp>
        <p:nvSpPr>
          <p:cNvPr id="47" name="TextBox 46">
            <a:extLst>
              <a:ext uri="{FF2B5EF4-FFF2-40B4-BE49-F238E27FC236}">
                <a16:creationId xmlns:a16="http://schemas.microsoft.com/office/drawing/2014/main" id="{1BDA4A38-A02E-AE1D-5A3F-745F8D586D3F}"/>
              </a:ext>
            </a:extLst>
          </p:cNvPr>
          <p:cNvSpPr txBox="1"/>
          <p:nvPr/>
        </p:nvSpPr>
        <p:spPr>
          <a:xfrm>
            <a:off x="2676629" y="4694275"/>
            <a:ext cx="228472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Increase spend efficiency and reduce consumer</a:t>
            </a:r>
            <a:b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ad fatigue. </a:t>
            </a:r>
          </a:p>
        </p:txBody>
      </p:sp>
      <p:sp>
        <p:nvSpPr>
          <p:cNvPr id="48" name="TextBox 47">
            <a:extLst>
              <a:ext uri="{FF2B5EF4-FFF2-40B4-BE49-F238E27FC236}">
                <a16:creationId xmlns:a16="http://schemas.microsoft.com/office/drawing/2014/main" id="{2D275CA4-1B1A-78D2-EC07-467EE3468E16}"/>
              </a:ext>
            </a:extLst>
          </p:cNvPr>
          <p:cNvSpPr txBox="1"/>
          <p:nvPr/>
        </p:nvSpPr>
        <p:spPr>
          <a:xfrm>
            <a:off x="5102424" y="4702627"/>
            <a:ext cx="224290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Deterministic campaign insights into engagement, brand lift, and outcomes.</a:t>
            </a:r>
          </a:p>
        </p:txBody>
      </p:sp>
      <p:sp>
        <p:nvSpPr>
          <p:cNvPr id="57" name="TextBox 56">
            <a:extLst>
              <a:ext uri="{FF2B5EF4-FFF2-40B4-BE49-F238E27FC236}">
                <a16:creationId xmlns:a16="http://schemas.microsoft.com/office/drawing/2014/main" id="{508CD977-7E16-89A4-3066-5B931A4F6996}"/>
              </a:ext>
            </a:extLst>
          </p:cNvPr>
          <p:cNvSpPr txBox="1"/>
          <p:nvPr/>
        </p:nvSpPr>
        <p:spPr>
          <a:xfrm>
            <a:off x="2710343" y="2202005"/>
            <a:ext cx="2217293"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Brand Safe </a:t>
            </a:r>
            <a:b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Ad Environment</a:t>
            </a:r>
          </a:p>
        </p:txBody>
      </p:sp>
      <p:sp>
        <p:nvSpPr>
          <p:cNvPr id="60" name="TextBox 59">
            <a:extLst>
              <a:ext uri="{FF2B5EF4-FFF2-40B4-BE49-F238E27FC236}">
                <a16:creationId xmlns:a16="http://schemas.microsoft.com/office/drawing/2014/main" id="{F6D86E0C-AF3E-C91B-8A12-8B17E4F1FE63}"/>
              </a:ext>
            </a:extLst>
          </p:cNvPr>
          <p:cNvSpPr txBox="1"/>
          <p:nvPr/>
        </p:nvSpPr>
        <p:spPr>
          <a:xfrm>
            <a:off x="2700854" y="2724961"/>
            <a:ext cx="2236271"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Protect your brand through safe, accurate and trustworthy content.</a:t>
            </a:r>
          </a:p>
        </p:txBody>
      </p:sp>
      <p:sp>
        <p:nvSpPr>
          <p:cNvPr id="32" name="TextBox 31">
            <a:extLst>
              <a:ext uri="{FF2B5EF4-FFF2-40B4-BE49-F238E27FC236}">
                <a16:creationId xmlns:a16="http://schemas.microsoft.com/office/drawing/2014/main" id="{82299F43-C54B-A4EF-57BA-FB52059F2273}"/>
              </a:ext>
            </a:extLst>
          </p:cNvPr>
          <p:cNvSpPr txBox="1"/>
          <p:nvPr/>
        </p:nvSpPr>
        <p:spPr>
          <a:xfrm>
            <a:off x="313511" y="2232853"/>
            <a:ext cx="2242899"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High-Quality Video</a:t>
            </a:r>
            <a:b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Ad Inventory</a:t>
            </a:r>
          </a:p>
        </p:txBody>
      </p:sp>
      <p:cxnSp>
        <p:nvCxnSpPr>
          <p:cNvPr id="37" name="Straight Connector 36">
            <a:extLst>
              <a:ext uri="{FF2B5EF4-FFF2-40B4-BE49-F238E27FC236}">
                <a16:creationId xmlns:a16="http://schemas.microsoft.com/office/drawing/2014/main" id="{2E2A10E9-21D0-6985-CCCF-1624DDAA7CB0}"/>
              </a:ext>
            </a:extLst>
          </p:cNvPr>
          <p:cNvCxnSpPr>
            <a:cxnSpLocks/>
          </p:cNvCxnSpPr>
          <p:nvPr/>
        </p:nvCxnSpPr>
        <p:spPr>
          <a:xfrm>
            <a:off x="5123149" y="2713124"/>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3D1A521-2A4F-5951-2065-833F8CBF681B}"/>
              </a:ext>
            </a:extLst>
          </p:cNvPr>
          <p:cNvCxnSpPr>
            <a:cxnSpLocks/>
          </p:cNvCxnSpPr>
          <p:nvPr/>
        </p:nvCxnSpPr>
        <p:spPr>
          <a:xfrm>
            <a:off x="330624" y="4696147"/>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E528ADB-DA7F-A998-7C1B-3B47D49C08E3}"/>
              </a:ext>
            </a:extLst>
          </p:cNvPr>
          <p:cNvCxnSpPr>
            <a:cxnSpLocks/>
          </p:cNvCxnSpPr>
          <p:nvPr/>
        </p:nvCxnSpPr>
        <p:spPr>
          <a:xfrm>
            <a:off x="2709724" y="4696147"/>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9D88033-D634-C54B-3330-92C1D3AD099C}"/>
              </a:ext>
            </a:extLst>
          </p:cNvPr>
          <p:cNvCxnSpPr>
            <a:cxnSpLocks/>
          </p:cNvCxnSpPr>
          <p:nvPr/>
        </p:nvCxnSpPr>
        <p:spPr>
          <a:xfrm>
            <a:off x="2710343" y="2723636"/>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9E2AEB9-8355-E0A6-DDAA-45B221D1C070}"/>
              </a:ext>
            </a:extLst>
          </p:cNvPr>
          <p:cNvCxnSpPr>
            <a:cxnSpLocks/>
          </p:cNvCxnSpPr>
          <p:nvPr/>
        </p:nvCxnSpPr>
        <p:spPr>
          <a:xfrm>
            <a:off x="317633" y="2740043"/>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2C83222-F44A-8F6E-9C7C-4A343CF010DB}"/>
              </a:ext>
            </a:extLst>
          </p:cNvPr>
          <p:cNvCxnSpPr>
            <a:cxnSpLocks/>
          </p:cNvCxnSpPr>
          <p:nvPr/>
        </p:nvCxnSpPr>
        <p:spPr>
          <a:xfrm>
            <a:off x="5107671" y="4701302"/>
            <a:ext cx="2217293" cy="0"/>
          </a:xfrm>
          <a:prstGeom prst="line">
            <a:avLst/>
          </a:prstGeom>
          <a:ln w="12700">
            <a:solidFill>
              <a:srgbClr val="1B1464"/>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1D094B-3EE0-5AAA-F03C-87C893DF17FC}"/>
              </a:ext>
            </a:extLst>
          </p:cNvPr>
          <p:cNvSpPr txBox="1"/>
          <p:nvPr/>
        </p:nvSpPr>
        <p:spPr>
          <a:xfrm>
            <a:off x="300927" y="2743551"/>
            <a:ext cx="224290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Associate your brand</a:t>
            </a:r>
            <a:b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with premium, fraud free</a:t>
            </a:r>
            <a:b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high-quality TV content.</a:t>
            </a:r>
          </a:p>
        </p:txBody>
      </p:sp>
      <p:pic>
        <p:nvPicPr>
          <p:cNvPr id="59" name="Picture 58" descr="A blue and white target with a pink arrow&#10;&#10;Description automatically generated">
            <a:extLst>
              <a:ext uri="{FF2B5EF4-FFF2-40B4-BE49-F238E27FC236}">
                <a16:creationId xmlns:a16="http://schemas.microsoft.com/office/drawing/2014/main" id="{C2E8D5CE-4399-7773-D8D8-902FACD685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1998" y="1547723"/>
            <a:ext cx="620390" cy="620390"/>
          </a:xfrm>
          <a:prstGeom prst="rect">
            <a:avLst/>
          </a:prstGeom>
        </p:spPr>
      </p:pic>
      <p:pic>
        <p:nvPicPr>
          <p:cNvPr id="64" name="Picture 63" descr="A blue and green gears&#10;&#10;Description automatically generated">
            <a:extLst>
              <a:ext uri="{FF2B5EF4-FFF2-40B4-BE49-F238E27FC236}">
                <a16:creationId xmlns:a16="http://schemas.microsoft.com/office/drawing/2014/main" id="{800A9684-5C8C-D9A7-93ED-34F1ADDEA5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8794" y="3530746"/>
            <a:ext cx="620390" cy="620390"/>
          </a:xfrm>
          <a:prstGeom prst="rect">
            <a:avLst/>
          </a:prstGeom>
        </p:spPr>
      </p:pic>
      <p:pic>
        <p:nvPicPr>
          <p:cNvPr id="70" name="Picture 69" descr="A magnifying glass with graph and graph&#10;&#10;Description automatically generated">
            <a:extLst>
              <a:ext uri="{FF2B5EF4-FFF2-40B4-BE49-F238E27FC236}">
                <a16:creationId xmlns:a16="http://schemas.microsoft.com/office/drawing/2014/main" id="{F97506F1-9936-1851-544C-155CE4B56C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5365" y="3518233"/>
            <a:ext cx="620390" cy="620390"/>
          </a:xfrm>
          <a:prstGeom prst="rect">
            <a:avLst/>
          </a:prstGeom>
        </p:spPr>
      </p:pic>
      <p:sp>
        <p:nvSpPr>
          <p:cNvPr id="29" name="Text Box 6">
            <a:extLst>
              <a:ext uri="{FF2B5EF4-FFF2-40B4-BE49-F238E27FC236}">
                <a16:creationId xmlns:a16="http://schemas.microsoft.com/office/drawing/2014/main" id="{74893525-342D-8F9F-2284-07BBC6886A55}"/>
              </a:ext>
            </a:extLst>
          </p:cNvPr>
          <p:cNvSpPr txBox="1"/>
          <p:nvPr/>
        </p:nvSpPr>
        <p:spPr>
          <a:xfrm>
            <a:off x="472842" y="5709765"/>
            <a:ext cx="2720398" cy="372981"/>
          </a:xfrm>
          <a:prstGeom prst="rect">
            <a:avLst/>
          </a:prstGeom>
          <a:solidFill>
            <a:srgbClr val="A343FF"/>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Addressable TV Drives Outcomes</a:t>
            </a:r>
          </a:p>
        </p:txBody>
      </p:sp>
      <p:sp>
        <p:nvSpPr>
          <p:cNvPr id="35" name="Rectangle 34">
            <a:extLst>
              <a:ext uri="{FF2B5EF4-FFF2-40B4-BE49-F238E27FC236}">
                <a16:creationId xmlns:a16="http://schemas.microsoft.com/office/drawing/2014/main" id="{296CE759-3FC1-21A5-47B2-F6F69FC18DFA}"/>
              </a:ext>
            </a:extLst>
          </p:cNvPr>
          <p:cNvSpPr/>
          <p:nvPr/>
        </p:nvSpPr>
        <p:spPr>
          <a:xfrm>
            <a:off x="472842" y="6180724"/>
            <a:ext cx="6693074" cy="709223"/>
          </a:xfrm>
          <a:prstGeom prst="rect">
            <a:avLst/>
          </a:prstGeom>
          <a:solidFill>
            <a:srgbClr val="E2E8F0"/>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Addressable TV is a valuable component of a holistic video campaign strategy. </a:t>
            </a:r>
            <a:b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br>
            <a:r>
              <a:rPr kumimoji="0" lang="en-US" sz="1400" b="0"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By allocating a share of TV investment into Addressable TV, advertisers can drive valuable business outcomes within their campaigns.</a:t>
            </a:r>
          </a:p>
        </p:txBody>
      </p:sp>
      <p:pic>
        <p:nvPicPr>
          <p:cNvPr id="8" name="Picture 7" descr="A blue shield with a white check mark&#10;&#10;Description automatically generated">
            <a:extLst>
              <a:ext uri="{FF2B5EF4-FFF2-40B4-BE49-F238E27FC236}">
                <a16:creationId xmlns:a16="http://schemas.microsoft.com/office/drawing/2014/main" id="{5CFD30D4-528E-FE9C-DB03-EC8A0308E8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8794" y="1535060"/>
            <a:ext cx="620390" cy="620390"/>
          </a:xfrm>
          <a:prstGeom prst="rect">
            <a:avLst/>
          </a:prstGeom>
        </p:spPr>
      </p:pic>
      <p:pic>
        <p:nvPicPr>
          <p:cNvPr id="15" name="Picture 14" descr="A blue and pink ribbon with a star&#10;&#10;Description automatically generated">
            <a:extLst>
              <a:ext uri="{FF2B5EF4-FFF2-40B4-BE49-F238E27FC236}">
                <a16:creationId xmlns:a16="http://schemas.microsoft.com/office/drawing/2014/main" id="{94273EF3-9415-6052-E258-2028ED32222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0696" y="1546693"/>
            <a:ext cx="620390" cy="620390"/>
          </a:xfrm>
          <a:prstGeom prst="rect">
            <a:avLst/>
          </a:prstGeom>
        </p:spPr>
      </p:pic>
      <p:pic>
        <p:nvPicPr>
          <p:cNvPr id="6" name="Picture 5" descr="A blue and green arrow pointing up&#10;&#10;Description automatically generated">
            <a:extLst>
              <a:ext uri="{FF2B5EF4-FFF2-40B4-BE49-F238E27FC236}">
                <a16:creationId xmlns:a16="http://schemas.microsoft.com/office/drawing/2014/main" id="{9B3CDF06-1D00-03A8-EEB9-61C677806AE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73392" y="3530841"/>
            <a:ext cx="620390" cy="620390"/>
          </a:xfrm>
          <a:prstGeom prst="rect">
            <a:avLst/>
          </a:prstGeom>
        </p:spPr>
      </p:pic>
      <p:sp>
        <p:nvSpPr>
          <p:cNvPr id="5" name="TextBox 4">
            <a:extLst>
              <a:ext uri="{FF2B5EF4-FFF2-40B4-BE49-F238E27FC236}">
                <a16:creationId xmlns:a16="http://schemas.microsoft.com/office/drawing/2014/main" id="{0D4A31E7-5E37-C9C1-CD3E-E0BCBD80683D}"/>
              </a:ext>
            </a:extLst>
          </p:cNvPr>
          <p:cNvSpPr txBox="1"/>
          <p:nvPr/>
        </p:nvSpPr>
        <p:spPr>
          <a:xfrm>
            <a:off x="593228" y="9559886"/>
            <a:ext cx="6873950" cy="200055"/>
          </a:xfrm>
          <a:prstGeom prst="rect">
            <a:avLst/>
          </a:prstGeom>
          <a:noFill/>
        </p:spPr>
        <p:txBody>
          <a:bodyPr wrap="square" rtlCol="0">
            <a:spAutoFit/>
          </a:bodyPr>
          <a:lstStyle/>
          <a:p>
            <a:r>
              <a:rPr lang="en-US" sz="700">
                <a:solidFill>
                  <a:srgbClr val="1B1464"/>
                </a:solidFill>
                <a:latin typeface="Arial" panose="020B0604020202020204" pitchFamily="34" charset="0"/>
                <a:ea typeface="Times New Roman" panose="02020603050405020304" pitchFamily="18" charset="0"/>
                <a:cs typeface="Arial" panose="020B0604020202020204" pitchFamily="34" charset="0"/>
              </a:rPr>
              <a:t>note: Users exposed to media mixes including addressable/CTV </a:t>
            </a:r>
            <a:endParaRPr lang="en-US" sz="700">
              <a:solidFill>
                <a:srgbClr val="1B1464"/>
              </a:solidFill>
              <a:latin typeface="Arial" panose="020B0604020202020204" pitchFamily="34" charset="0"/>
              <a:cs typeface="Arial" panose="020B0604020202020204" pitchFamily="34" charset="0"/>
            </a:endParaRPr>
          </a:p>
        </p:txBody>
      </p:sp>
      <p:sp>
        <p:nvSpPr>
          <p:cNvPr id="23" name="Rounded Rectangle 22">
            <a:extLst>
              <a:ext uri="{FF2B5EF4-FFF2-40B4-BE49-F238E27FC236}">
                <a16:creationId xmlns:a16="http://schemas.microsoft.com/office/drawing/2014/main" id="{99819328-A44E-FA50-F1EB-6EB517623C8A}"/>
              </a:ext>
            </a:extLst>
          </p:cNvPr>
          <p:cNvSpPr/>
          <p:nvPr/>
        </p:nvSpPr>
        <p:spPr>
          <a:xfrm>
            <a:off x="518748" y="7143126"/>
            <a:ext cx="3206896" cy="2138471"/>
          </a:xfrm>
          <a:prstGeom prst="roundRect">
            <a:avLst/>
          </a:prstGeom>
          <a:solidFill>
            <a:srgbClr val="ED3C8D"/>
          </a:solidFill>
          <a:ln w="127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ounded Rectangle 23">
            <a:extLst>
              <a:ext uri="{FF2B5EF4-FFF2-40B4-BE49-F238E27FC236}">
                <a16:creationId xmlns:a16="http://schemas.microsoft.com/office/drawing/2014/main" id="{4A25F852-1A90-B2D7-4B47-803A5B1165BA}"/>
              </a:ext>
            </a:extLst>
          </p:cNvPr>
          <p:cNvSpPr/>
          <p:nvPr/>
        </p:nvSpPr>
        <p:spPr>
          <a:xfrm>
            <a:off x="4046758" y="7149846"/>
            <a:ext cx="3165064" cy="2138472"/>
          </a:xfrm>
          <a:prstGeom prst="roundRect">
            <a:avLst/>
          </a:prstGeom>
          <a:solidFill>
            <a:srgbClr val="00BFF2"/>
          </a:solidFill>
          <a:ln w="1270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E9C5498F-B026-E745-2C8E-B4EAF446FA29}"/>
              </a:ext>
            </a:extLst>
          </p:cNvPr>
          <p:cNvSpPr txBox="1"/>
          <p:nvPr/>
        </p:nvSpPr>
        <p:spPr>
          <a:xfrm>
            <a:off x="841756" y="7337295"/>
            <a:ext cx="2709139" cy="1200329"/>
          </a:xfrm>
          <a:prstGeom prst="rect">
            <a:avLst/>
          </a:prstGeom>
          <a:noFill/>
        </p:spPr>
        <p:txBody>
          <a:bodyPr wrap="square" rtlCol="0">
            <a:spAutoFit/>
          </a:bodyPr>
          <a:lstStyle/>
          <a:p>
            <a:pPr algn="ctr"/>
            <a:r>
              <a:rPr lang="en-US" sz="7200" b="1">
                <a:solidFill>
                  <a:schemeClr val="bg1"/>
                </a:solidFill>
                <a:latin typeface="Arial" panose="020B0604020202020204" pitchFamily="34" charset="0"/>
                <a:cs typeface="Arial" panose="020B0604020202020204" pitchFamily="34" charset="0"/>
              </a:rPr>
              <a:t>+10%</a:t>
            </a:r>
          </a:p>
        </p:txBody>
      </p:sp>
      <p:sp>
        <p:nvSpPr>
          <p:cNvPr id="33" name="TextBox 32">
            <a:extLst>
              <a:ext uri="{FF2B5EF4-FFF2-40B4-BE49-F238E27FC236}">
                <a16:creationId xmlns:a16="http://schemas.microsoft.com/office/drawing/2014/main" id="{06664904-A3DC-EE9F-27D6-FDCC139DE1A3}"/>
              </a:ext>
            </a:extLst>
          </p:cNvPr>
          <p:cNvSpPr txBox="1"/>
          <p:nvPr/>
        </p:nvSpPr>
        <p:spPr>
          <a:xfrm>
            <a:off x="4647342" y="7337294"/>
            <a:ext cx="2102395" cy="1200329"/>
          </a:xfrm>
          <a:prstGeom prst="rect">
            <a:avLst/>
          </a:prstGeom>
          <a:noFill/>
        </p:spPr>
        <p:txBody>
          <a:bodyPr wrap="square" rtlCol="0">
            <a:spAutoFit/>
          </a:bodyPr>
          <a:lstStyle/>
          <a:p>
            <a:pPr algn="ctr"/>
            <a:r>
              <a:rPr lang="en-US" sz="7200" b="1">
                <a:solidFill>
                  <a:schemeClr val="bg1"/>
                </a:solidFill>
                <a:latin typeface="Arial" panose="020B0604020202020204" pitchFamily="34" charset="0"/>
                <a:cs typeface="Arial" panose="020B0604020202020204" pitchFamily="34" charset="0"/>
              </a:rPr>
              <a:t>+9%</a:t>
            </a:r>
          </a:p>
        </p:txBody>
      </p:sp>
      <p:sp>
        <p:nvSpPr>
          <p:cNvPr id="34" name="TextBox 33">
            <a:extLst>
              <a:ext uri="{FF2B5EF4-FFF2-40B4-BE49-F238E27FC236}">
                <a16:creationId xmlns:a16="http://schemas.microsoft.com/office/drawing/2014/main" id="{4FB47D94-8ABA-6608-1EC3-215B4232A779}"/>
              </a:ext>
            </a:extLst>
          </p:cNvPr>
          <p:cNvSpPr txBox="1"/>
          <p:nvPr/>
        </p:nvSpPr>
        <p:spPr>
          <a:xfrm>
            <a:off x="887490" y="8452368"/>
            <a:ext cx="2563554" cy="523220"/>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conversions attributed to addressable / CTV increased</a:t>
            </a:r>
            <a:r>
              <a:rPr lang="en-US" sz="1400" b="1" kern="100" baseline="30000">
                <a:solidFill>
                  <a:schemeClr val="bg1"/>
                </a:solidFill>
                <a:latin typeface="Arial" panose="020B0604020202020204" pitchFamily="34" charset="0"/>
                <a:cs typeface="Arial" panose="020B0604020202020204" pitchFamily="34" charset="0"/>
              </a:rPr>
              <a:t>5</a:t>
            </a:r>
            <a:endParaRPr lang="en-US" sz="1400">
              <a:solidFill>
                <a:schemeClr val="bg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3B53D9F0-0CB6-08CE-517A-D4FBFFEC7E66}"/>
              </a:ext>
            </a:extLst>
          </p:cNvPr>
          <p:cNvSpPr txBox="1"/>
          <p:nvPr/>
        </p:nvSpPr>
        <p:spPr>
          <a:xfrm>
            <a:off x="4129184" y="8445411"/>
            <a:ext cx="2996225" cy="738664"/>
          </a:xfrm>
          <a:prstGeom prst="rect">
            <a:avLst/>
          </a:prstGeom>
          <a:noFill/>
        </p:spPr>
        <p:txBody>
          <a:bodyPr wrap="square" rtlCol="0">
            <a:spAutoFit/>
          </a:bodyPr>
          <a:lstStyle/>
          <a:p>
            <a:pPr algn="ctr"/>
            <a:r>
              <a:rPr lang="en-US" sz="1400">
                <a:solidFill>
                  <a:schemeClr val="bg1"/>
                </a:solidFill>
                <a:latin typeface="Arial" panose="020B0604020202020204" pitchFamily="34" charset="0"/>
                <a:cs typeface="Arial" panose="020B0604020202020204" pitchFamily="34" charset="0"/>
              </a:rPr>
              <a:t>more videos watched across streaming when media mixes include addressable</a:t>
            </a:r>
            <a:r>
              <a:rPr lang="en-US" sz="1400" b="1" kern="100" baseline="30000">
                <a:solidFill>
                  <a:schemeClr val="bg1"/>
                </a:solidFill>
                <a:latin typeface="Arial" panose="020B0604020202020204" pitchFamily="34" charset="0"/>
                <a:cs typeface="Arial" panose="020B0604020202020204" pitchFamily="34" charset="0"/>
              </a:rPr>
              <a:t>5</a:t>
            </a:r>
            <a:endParaRPr lang="en-US" sz="1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44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821A0ED-0BAB-BD2E-1B1D-9D8C02E28B78}"/>
              </a:ext>
            </a:extLst>
          </p:cNvPr>
          <p:cNvSpPr/>
          <p:nvPr/>
        </p:nvSpPr>
        <p:spPr>
          <a:xfrm>
            <a:off x="641908" y="8713097"/>
            <a:ext cx="6448228" cy="948541"/>
          </a:xfrm>
          <a:prstGeom prst="rect">
            <a:avLst/>
          </a:prstGeom>
          <a:solidFill>
            <a:srgbClr val="A343FF"/>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905D03E-9A56-3A1A-86CC-ABEBFA762DD8}"/>
              </a:ext>
            </a:extLst>
          </p:cNvPr>
          <p:cNvSpPr/>
          <p:nvPr/>
        </p:nvSpPr>
        <p:spPr>
          <a:xfrm>
            <a:off x="641908" y="7141677"/>
            <a:ext cx="6448228" cy="1004924"/>
          </a:xfrm>
          <a:prstGeom prst="rect">
            <a:avLst/>
          </a:prstGeom>
          <a:solidFill>
            <a:srgbClr val="4EBEA4"/>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EBEA4"/>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1D27911-F876-00BA-6C27-667024AD8327}"/>
              </a:ext>
            </a:extLst>
          </p:cNvPr>
          <p:cNvSpPr/>
          <p:nvPr/>
        </p:nvSpPr>
        <p:spPr>
          <a:xfrm>
            <a:off x="641908" y="5434447"/>
            <a:ext cx="6448228" cy="1094243"/>
          </a:xfrm>
          <a:prstGeom prst="rect">
            <a:avLst/>
          </a:prstGeom>
          <a:solidFill>
            <a:srgbClr val="ED3C8D"/>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AFCD69F-3B24-2BEE-AADE-F09B63646F13}"/>
              </a:ext>
            </a:extLst>
          </p:cNvPr>
          <p:cNvSpPr/>
          <p:nvPr/>
        </p:nvSpPr>
        <p:spPr>
          <a:xfrm>
            <a:off x="641908" y="2159927"/>
            <a:ext cx="6448228" cy="1036360"/>
          </a:xfrm>
          <a:prstGeom prst="rect">
            <a:avLst/>
          </a:prstGeom>
          <a:solidFill>
            <a:srgbClr val="00BFF2"/>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3" name="Picture 2">
            <a:extLst>
              <a:ext uri="{FF2B5EF4-FFF2-40B4-BE49-F238E27FC236}">
                <a16:creationId xmlns:a16="http://schemas.microsoft.com/office/drawing/2014/main" id="{5D139AC6-58DD-FF3A-1554-13F377C537B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7" name="Slide Number Placeholder 5">
            <a:extLst>
              <a:ext uri="{FF2B5EF4-FFF2-40B4-BE49-F238E27FC236}">
                <a16:creationId xmlns:a16="http://schemas.microsoft.com/office/drawing/2014/main" id="{8508C419-6C72-915A-2ADF-D6D1E9BE390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8DC2077-EC2C-FCD9-3CB8-3EE26FA6E47A}"/>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sp>
        <p:nvSpPr>
          <p:cNvPr id="25" name="Text Box 6">
            <a:extLst>
              <a:ext uri="{FF2B5EF4-FFF2-40B4-BE49-F238E27FC236}">
                <a16:creationId xmlns:a16="http://schemas.microsoft.com/office/drawing/2014/main" id="{3D7796F1-0E56-804E-884F-00765ED6257C}"/>
              </a:ext>
            </a:extLst>
          </p:cNvPr>
          <p:cNvSpPr txBox="1"/>
          <p:nvPr/>
        </p:nvSpPr>
        <p:spPr>
          <a:xfrm>
            <a:off x="654760" y="1309680"/>
            <a:ext cx="4415337" cy="275596"/>
          </a:xfrm>
          <a:prstGeom prst="rect">
            <a:avLst/>
          </a:prstGeom>
          <a:solidFill>
            <a:srgbClr val="4EBEA4"/>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latin typeface="Arial" panose="020B0604020202020204" pitchFamily="34" charset="0"/>
                <a:cs typeface="Arial" panose="020B0604020202020204" pitchFamily="34" charset="0"/>
              </a:rPr>
              <a:t>Five Steps to Activating an Addressable TV Campaign</a:t>
            </a:r>
          </a:p>
        </p:txBody>
      </p:sp>
      <p:sp>
        <p:nvSpPr>
          <p:cNvPr id="16" name="TextBox 15">
            <a:extLst>
              <a:ext uri="{FF2B5EF4-FFF2-40B4-BE49-F238E27FC236}">
                <a16:creationId xmlns:a16="http://schemas.microsoft.com/office/drawing/2014/main" id="{BE1D594C-D661-76F1-9DA5-F2FA0CBF3052}"/>
              </a:ext>
            </a:extLst>
          </p:cNvPr>
          <p:cNvSpPr txBox="1"/>
          <p:nvPr/>
        </p:nvSpPr>
        <p:spPr>
          <a:xfrm>
            <a:off x="641908" y="1669681"/>
            <a:ext cx="6448228" cy="492443"/>
          </a:xfrm>
          <a:prstGeom prst="rect">
            <a:avLst/>
          </a:prstGeom>
          <a:noFill/>
        </p:spPr>
        <p:txBody>
          <a:bodyPr wrap="square" rtlCol="0">
            <a:spAutoFit/>
          </a:bodyPr>
          <a:lstStyle/>
          <a:p>
            <a:r>
              <a:rPr lang="en-US" sz="1400" b="1" u="sng">
                <a:solidFill>
                  <a:srgbClr val="1B1464"/>
                </a:solidFill>
                <a:latin typeface="Arial" panose="020B0604020202020204" pitchFamily="34" charset="0"/>
                <a:cs typeface="Arial" panose="020B0604020202020204" pitchFamily="34" charset="0"/>
              </a:rPr>
              <a:t>Establish Target Audience</a:t>
            </a:r>
            <a:r>
              <a:rPr lang="en-US" sz="1400" b="1">
                <a:solidFill>
                  <a:srgbClr val="1B1464"/>
                </a:solidFill>
                <a:latin typeface="Arial" panose="020B0604020202020204" pitchFamily="34" charset="0"/>
                <a:cs typeface="Arial" panose="020B0604020202020204" pitchFamily="34" charset="0"/>
              </a:rPr>
              <a:t> </a:t>
            </a:r>
            <a:r>
              <a:rPr lang="en-US" sz="1400">
                <a:solidFill>
                  <a:srgbClr val="1B1464"/>
                </a:solidFill>
                <a:latin typeface="Arial" panose="020B0604020202020204" pitchFamily="34" charset="0"/>
                <a:cs typeface="Arial" panose="020B0604020202020204" pitchFamily="34" charset="0"/>
              </a:rPr>
              <a:t>– </a:t>
            </a:r>
            <a:r>
              <a:rPr lang="en-US" sz="1200">
                <a:solidFill>
                  <a:srgbClr val="1B1464"/>
                </a:solidFill>
                <a:latin typeface="Arial" panose="020B0604020202020204" pitchFamily="34" charset="0"/>
                <a:cs typeface="Arial" panose="020B0604020202020204" pitchFamily="34" charset="0"/>
              </a:rPr>
              <a:t>Deterministically match authenticated audience data against first- &amp; third-party segments within the addressable footprint of your media partner</a:t>
            </a:r>
          </a:p>
        </p:txBody>
      </p:sp>
      <p:sp>
        <p:nvSpPr>
          <p:cNvPr id="17" name="TextBox 16">
            <a:extLst>
              <a:ext uri="{FF2B5EF4-FFF2-40B4-BE49-F238E27FC236}">
                <a16:creationId xmlns:a16="http://schemas.microsoft.com/office/drawing/2014/main" id="{F9A908F8-1EAA-E2A7-5786-CDCDA9D4254D}"/>
              </a:ext>
            </a:extLst>
          </p:cNvPr>
          <p:cNvSpPr txBox="1"/>
          <p:nvPr/>
        </p:nvSpPr>
        <p:spPr>
          <a:xfrm>
            <a:off x="769397" y="2753189"/>
            <a:ext cx="1556835" cy="276999"/>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Geographic</a:t>
            </a:r>
          </a:p>
        </p:txBody>
      </p:sp>
      <p:sp>
        <p:nvSpPr>
          <p:cNvPr id="22" name="TextBox 21">
            <a:extLst>
              <a:ext uri="{FF2B5EF4-FFF2-40B4-BE49-F238E27FC236}">
                <a16:creationId xmlns:a16="http://schemas.microsoft.com/office/drawing/2014/main" id="{1F3D93CC-4F3D-EA0E-75C7-ADFC147BFCFC}"/>
              </a:ext>
            </a:extLst>
          </p:cNvPr>
          <p:cNvSpPr txBox="1"/>
          <p:nvPr/>
        </p:nvSpPr>
        <p:spPr>
          <a:xfrm>
            <a:off x="5368444" y="2753189"/>
            <a:ext cx="1729456" cy="461665"/>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Licensed </a:t>
            </a:r>
          </a:p>
          <a:p>
            <a:pPr algn="ctr"/>
            <a:r>
              <a:rPr lang="en-US" sz="1200" b="1">
                <a:solidFill>
                  <a:schemeClr val="bg1"/>
                </a:solidFill>
                <a:latin typeface="Arial" panose="020B0604020202020204" pitchFamily="34" charset="0"/>
                <a:cs typeface="Arial" panose="020B0604020202020204" pitchFamily="34" charset="0"/>
              </a:rPr>
              <a:t>Third-Party Data</a:t>
            </a:r>
          </a:p>
        </p:txBody>
      </p:sp>
      <p:sp>
        <p:nvSpPr>
          <p:cNvPr id="28" name="TextBox 27">
            <a:extLst>
              <a:ext uri="{FF2B5EF4-FFF2-40B4-BE49-F238E27FC236}">
                <a16:creationId xmlns:a16="http://schemas.microsoft.com/office/drawing/2014/main" id="{B0D34554-2F45-6379-1045-B7AB7741DFF8}"/>
              </a:ext>
            </a:extLst>
          </p:cNvPr>
          <p:cNvSpPr txBox="1"/>
          <p:nvPr/>
        </p:nvSpPr>
        <p:spPr>
          <a:xfrm>
            <a:off x="769396" y="6152798"/>
            <a:ext cx="1556837"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Cable TV</a:t>
            </a:r>
          </a:p>
        </p:txBody>
      </p:sp>
      <p:sp>
        <p:nvSpPr>
          <p:cNvPr id="30" name="TextBox 29">
            <a:extLst>
              <a:ext uri="{FF2B5EF4-FFF2-40B4-BE49-F238E27FC236}">
                <a16:creationId xmlns:a16="http://schemas.microsoft.com/office/drawing/2014/main" id="{5686AB39-011F-82F4-B07C-39E8333AA842}"/>
              </a:ext>
            </a:extLst>
          </p:cNvPr>
          <p:cNvSpPr txBox="1"/>
          <p:nvPr/>
        </p:nvSpPr>
        <p:spPr>
          <a:xfrm>
            <a:off x="2365106" y="6152798"/>
            <a:ext cx="1556835"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S</a:t>
            </a:r>
            <a:r>
              <a:rPr lang="en-US" sz="1200" b="1">
                <a:solidFill>
                  <a:schemeClr val="bg1"/>
                </a:solidFill>
                <a:effectLst/>
                <a:latin typeface="Arial" panose="020B0604020202020204" pitchFamily="34" charset="0"/>
                <a:cs typeface="Arial" panose="020B0604020202020204" pitchFamily="34" charset="0"/>
              </a:rPr>
              <a:t>atellite</a:t>
            </a:r>
            <a:endParaRPr lang="en-US" sz="1200" b="1">
              <a:solidFill>
                <a:schemeClr val="bg1"/>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B850A227-224D-5CF8-18D7-0ED62ABA3B3F}"/>
              </a:ext>
            </a:extLst>
          </p:cNvPr>
          <p:cNvSpPr txBox="1"/>
          <p:nvPr/>
        </p:nvSpPr>
        <p:spPr>
          <a:xfrm>
            <a:off x="624490" y="4945752"/>
            <a:ext cx="6448228" cy="492443"/>
          </a:xfrm>
          <a:prstGeom prst="rect">
            <a:avLst/>
          </a:prstGeom>
          <a:noFill/>
        </p:spPr>
        <p:txBody>
          <a:bodyPr wrap="square" rtlCol="0">
            <a:spAutoFit/>
          </a:bodyPr>
          <a:lstStyle/>
          <a:p>
            <a:r>
              <a:rPr lang="en-US" sz="1400" b="1" u="sng">
                <a:solidFill>
                  <a:srgbClr val="1B1464"/>
                </a:solidFill>
                <a:latin typeface="Arial" panose="020B0604020202020204" pitchFamily="34" charset="0"/>
                <a:cs typeface="Arial" panose="020B0604020202020204" pitchFamily="34" charset="0"/>
              </a:rPr>
              <a:t>Campaign Activation</a:t>
            </a:r>
            <a:r>
              <a:rPr lang="en-US" sz="1400" b="1">
                <a:solidFill>
                  <a:srgbClr val="1B1464"/>
                </a:solidFill>
                <a:latin typeface="Arial" panose="020B0604020202020204" pitchFamily="34" charset="0"/>
                <a:cs typeface="Arial" panose="020B0604020202020204" pitchFamily="34" charset="0"/>
              </a:rPr>
              <a:t> </a:t>
            </a:r>
            <a:r>
              <a:rPr lang="en-US" sz="1400">
                <a:solidFill>
                  <a:srgbClr val="1B1464"/>
                </a:solidFill>
                <a:latin typeface="Arial" panose="020B0604020202020204" pitchFamily="34" charset="0"/>
                <a:cs typeface="Arial" panose="020B0604020202020204" pitchFamily="34" charset="0"/>
              </a:rPr>
              <a:t>– </a:t>
            </a:r>
            <a:r>
              <a:rPr lang="en-US" sz="1200">
                <a:solidFill>
                  <a:srgbClr val="1B1464"/>
                </a:solidFill>
                <a:latin typeface="Arial" panose="020B0604020202020204" pitchFamily="34" charset="0"/>
                <a:cs typeface="Arial" panose="020B0604020202020204" pitchFamily="34" charset="0"/>
              </a:rPr>
              <a:t>Serve ads to target audiences across multiple premium, brand safe platforms</a:t>
            </a:r>
            <a:endParaRPr lang="en-US" sz="1100" b="1" u="sng">
              <a:solidFill>
                <a:srgbClr val="1B1464"/>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71BBA445-655A-D6E6-9F3B-7984C2B507D4}"/>
              </a:ext>
            </a:extLst>
          </p:cNvPr>
          <p:cNvSpPr txBox="1"/>
          <p:nvPr/>
        </p:nvSpPr>
        <p:spPr>
          <a:xfrm>
            <a:off x="2374291" y="2753189"/>
            <a:ext cx="1538465" cy="276999"/>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Behavioral</a:t>
            </a:r>
          </a:p>
        </p:txBody>
      </p:sp>
      <p:sp>
        <p:nvSpPr>
          <p:cNvPr id="29" name="TextBox 28">
            <a:extLst>
              <a:ext uri="{FF2B5EF4-FFF2-40B4-BE49-F238E27FC236}">
                <a16:creationId xmlns:a16="http://schemas.microsoft.com/office/drawing/2014/main" id="{71C9E823-E0B0-A519-8BB1-EB12A318BA89}"/>
              </a:ext>
            </a:extLst>
          </p:cNvPr>
          <p:cNvSpPr txBox="1"/>
          <p:nvPr/>
        </p:nvSpPr>
        <p:spPr>
          <a:xfrm>
            <a:off x="3906578" y="2753189"/>
            <a:ext cx="1538465" cy="461665"/>
          </a:xfrm>
          <a:prstGeom prst="rect">
            <a:avLst/>
          </a:prstGeom>
          <a:noFill/>
        </p:spPr>
        <p:txBody>
          <a:bodyPr wrap="square" rtlCol="0">
            <a:spAutoFit/>
          </a:bodyPr>
          <a:lstStyle/>
          <a:p>
            <a:pPr algn="ctr"/>
            <a:r>
              <a:rPr lang="en-US" sz="1200" b="1">
                <a:solidFill>
                  <a:schemeClr val="bg1"/>
                </a:solidFill>
                <a:latin typeface="Arial" panose="020B0604020202020204" pitchFamily="34" charset="0"/>
                <a:cs typeface="Arial" panose="020B0604020202020204" pitchFamily="34" charset="0"/>
              </a:rPr>
              <a:t>First-Party </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Data Matching </a:t>
            </a:r>
          </a:p>
        </p:txBody>
      </p:sp>
      <p:pic>
        <p:nvPicPr>
          <p:cNvPr id="34" name="Picture 33" descr="A colorful circle with people in the middle&#10;&#10;Description automatically generated">
            <a:extLst>
              <a:ext uri="{FF2B5EF4-FFF2-40B4-BE49-F238E27FC236}">
                <a16:creationId xmlns:a16="http://schemas.microsoft.com/office/drawing/2014/main" id="{3178F0F4-03EF-1385-9F63-7C72F8A725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793" y="2211834"/>
            <a:ext cx="578759" cy="578759"/>
          </a:xfrm>
          <a:prstGeom prst="rect">
            <a:avLst/>
          </a:prstGeom>
        </p:spPr>
      </p:pic>
      <p:sp>
        <p:nvSpPr>
          <p:cNvPr id="44" name="TextBox 43">
            <a:extLst>
              <a:ext uri="{FF2B5EF4-FFF2-40B4-BE49-F238E27FC236}">
                <a16:creationId xmlns:a16="http://schemas.microsoft.com/office/drawing/2014/main" id="{6AFF4638-E107-1F12-350A-B287A4CE2B02}"/>
              </a:ext>
            </a:extLst>
          </p:cNvPr>
          <p:cNvSpPr txBox="1"/>
          <p:nvPr/>
        </p:nvSpPr>
        <p:spPr>
          <a:xfrm>
            <a:off x="5281517" y="6152798"/>
            <a:ext cx="1903311"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Mobile / Web Apps</a:t>
            </a:r>
          </a:p>
        </p:txBody>
      </p:sp>
      <p:sp>
        <p:nvSpPr>
          <p:cNvPr id="46" name="TextBox 45">
            <a:extLst>
              <a:ext uri="{FF2B5EF4-FFF2-40B4-BE49-F238E27FC236}">
                <a16:creationId xmlns:a16="http://schemas.microsoft.com/office/drawing/2014/main" id="{408F6542-BDF0-2EE1-AF52-0164C434483B}"/>
              </a:ext>
            </a:extLst>
          </p:cNvPr>
          <p:cNvSpPr txBox="1"/>
          <p:nvPr/>
        </p:nvSpPr>
        <p:spPr>
          <a:xfrm>
            <a:off x="3897393" y="6152798"/>
            <a:ext cx="1556835"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Smart TV / CTV</a:t>
            </a:r>
          </a:p>
        </p:txBody>
      </p:sp>
      <p:sp>
        <p:nvSpPr>
          <p:cNvPr id="9" name="Rectangle 8">
            <a:extLst>
              <a:ext uri="{FF2B5EF4-FFF2-40B4-BE49-F238E27FC236}">
                <a16:creationId xmlns:a16="http://schemas.microsoft.com/office/drawing/2014/main" id="{DE15C42A-DF6B-28CB-597F-A5E39DE9798D}"/>
              </a:ext>
            </a:extLst>
          </p:cNvPr>
          <p:cNvSpPr/>
          <p:nvPr/>
        </p:nvSpPr>
        <p:spPr>
          <a:xfrm>
            <a:off x="641908" y="3798741"/>
            <a:ext cx="6448228" cy="1030793"/>
          </a:xfrm>
          <a:prstGeom prst="rect">
            <a:avLst/>
          </a:prstGeom>
          <a:solidFill>
            <a:srgbClr val="FFE600"/>
          </a:solidFill>
          <a:ln w="19050">
            <a:solidFill>
              <a:srgbClr val="1B146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E648C46-4E7B-DFB5-F00C-7E7AD4AEB6CA}"/>
              </a:ext>
            </a:extLst>
          </p:cNvPr>
          <p:cNvSpPr txBox="1"/>
          <p:nvPr/>
        </p:nvSpPr>
        <p:spPr>
          <a:xfrm>
            <a:off x="641908" y="3321726"/>
            <a:ext cx="6448228" cy="492443"/>
          </a:xfrm>
          <a:prstGeom prst="rect">
            <a:avLst/>
          </a:prstGeom>
          <a:noFill/>
        </p:spPr>
        <p:txBody>
          <a:bodyPr wrap="square" rtlCol="0">
            <a:spAutoFit/>
          </a:bodyPr>
          <a:lstStyle/>
          <a:p>
            <a:r>
              <a:rPr lang="en-US" sz="1400" b="1" u="sng">
                <a:solidFill>
                  <a:srgbClr val="1B1464"/>
                </a:solidFill>
                <a:latin typeface="Arial" panose="020B0604020202020204" pitchFamily="34" charset="0"/>
                <a:cs typeface="Arial" panose="020B0604020202020204" pitchFamily="34" charset="0"/>
              </a:rPr>
              <a:t>Forecasting</a:t>
            </a:r>
            <a:r>
              <a:rPr lang="en-US" sz="1400" b="1">
                <a:solidFill>
                  <a:srgbClr val="1B1464"/>
                </a:solidFill>
                <a:latin typeface="Arial" panose="020B0604020202020204" pitchFamily="34" charset="0"/>
                <a:cs typeface="Arial" panose="020B0604020202020204" pitchFamily="34" charset="0"/>
              </a:rPr>
              <a:t> </a:t>
            </a:r>
            <a:r>
              <a:rPr lang="en-US" sz="1400">
                <a:solidFill>
                  <a:srgbClr val="1B1464"/>
                </a:solidFill>
                <a:latin typeface="Arial" panose="020B0604020202020204" pitchFamily="34" charset="0"/>
                <a:cs typeface="Arial" panose="020B0604020202020204" pitchFamily="34" charset="0"/>
              </a:rPr>
              <a:t>– </a:t>
            </a:r>
            <a:r>
              <a:rPr lang="en-US" sz="1200">
                <a:solidFill>
                  <a:srgbClr val="1B1464"/>
                </a:solidFill>
                <a:latin typeface="Arial" panose="020B0604020202020204" pitchFamily="34" charset="0"/>
                <a:cs typeface="Arial" panose="020B0604020202020204" pitchFamily="34" charset="0"/>
              </a:rPr>
              <a:t>Unlock campaign efficiencies and enhance ad decisioning by leveraging rich historical viewership and audience data</a:t>
            </a:r>
            <a:endParaRPr lang="en-US" sz="1100">
              <a:solidFill>
                <a:srgbClr val="1B1464"/>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CC75204-78C8-9746-552E-78AB8E531C3E}"/>
              </a:ext>
            </a:extLst>
          </p:cNvPr>
          <p:cNvSpPr txBox="1"/>
          <p:nvPr/>
        </p:nvSpPr>
        <p:spPr>
          <a:xfrm>
            <a:off x="706060" y="4387183"/>
            <a:ext cx="1683509" cy="461665"/>
          </a:xfrm>
          <a:prstGeom prst="rect">
            <a:avLst/>
          </a:prstGeom>
          <a:noFill/>
        </p:spPr>
        <p:txBody>
          <a:bodyPr wrap="square" rtlCol="0">
            <a:spAutoFit/>
          </a:bodyPr>
          <a:lstStyle/>
          <a:p>
            <a:pPr algn="ctr"/>
            <a:r>
              <a:rPr lang="en-US" sz="1200" b="1">
                <a:solidFill>
                  <a:srgbClr val="1B1464"/>
                </a:solidFill>
                <a:latin typeface="Arial" panose="020B0604020202020204" pitchFamily="34" charset="0"/>
                <a:cs typeface="Arial" panose="020B0604020202020204" pitchFamily="34" charset="0"/>
              </a:rPr>
              <a:t>Maximize Reach Potential</a:t>
            </a:r>
          </a:p>
        </p:txBody>
      </p:sp>
      <p:sp>
        <p:nvSpPr>
          <p:cNvPr id="18" name="TextBox 17">
            <a:extLst>
              <a:ext uri="{FF2B5EF4-FFF2-40B4-BE49-F238E27FC236}">
                <a16:creationId xmlns:a16="http://schemas.microsoft.com/office/drawing/2014/main" id="{DC5F0E3D-19EF-7058-C494-9F4BF1211118}"/>
              </a:ext>
            </a:extLst>
          </p:cNvPr>
          <p:cNvSpPr txBox="1"/>
          <p:nvPr/>
        </p:nvSpPr>
        <p:spPr>
          <a:xfrm>
            <a:off x="2443880" y="4387183"/>
            <a:ext cx="1399287" cy="461665"/>
          </a:xfrm>
          <a:prstGeom prst="rect">
            <a:avLst/>
          </a:prstGeom>
          <a:noFill/>
        </p:spPr>
        <p:txBody>
          <a:bodyPr wrap="square" rtlCol="0">
            <a:spAutoFit/>
          </a:bodyPr>
          <a:lstStyle/>
          <a:p>
            <a:pPr algn="ctr"/>
            <a:r>
              <a:rPr lang="en-US" sz="1200" b="1">
                <a:solidFill>
                  <a:srgbClr val="1B1464"/>
                </a:solidFill>
                <a:latin typeface="Arial" panose="020B0604020202020204" pitchFamily="34" charset="0"/>
                <a:cs typeface="Arial" panose="020B0604020202020204" pitchFamily="34" charset="0"/>
              </a:rPr>
              <a:t>Reduce Ad Waste</a:t>
            </a:r>
          </a:p>
        </p:txBody>
      </p:sp>
      <p:sp>
        <p:nvSpPr>
          <p:cNvPr id="43" name="TextBox 42">
            <a:extLst>
              <a:ext uri="{FF2B5EF4-FFF2-40B4-BE49-F238E27FC236}">
                <a16:creationId xmlns:a16="http://schemas.microsoft.com/office/drawing/2014/main" id="{C11E23C2-16EB-2AD3-903A-FA57528922A1}"/>
              </a:ext>
            </a:extLst>
          </p:cNvPr>
          <p:cNvSpPr txBox="1"/>
          <p:nvPr/>
        </p:nvSpPr>
        <p:spPr>
          <a:xfrm>
            <a:off x="641908" y="8210278"/>
            <a:ext cx="6448228" cy="492443"/>
          </a:xfrm>
          <a:prstGeom prst="rect">
            <a:avLst/>
          </a:prstGeom>
          <a:noFill/>
        </p:spPr>
        <p:txBody>
          <a:bodyPr wrap="square" rtlCol="0">
            <a:spAutoFit/>
          </a:bodyPr>
          <a:lstStyle/>
          <a:p>
            <a:r>
              <a:rPr lang="en-US" sz="1400" b="1" u="sng">
                <a:solidFill>
                  <a:srgbClr val="1B1464"/>
                </a:solidFill>
                <a:latin typeface="Arial" panose="020B0604020202020204" pitchFamily="34" charset="0"/>
                <a:cs typeface="Arial" panose="020B0604020202020204" pitchFamily="34" charset="0"/>
              </a:rPr>
              <a:t>Post Campaign Reporting</a:t>
            </a:r>
            <a:r>
              <a:rPr lang="en-US" sz="1400" b="1">
                <a:solidFill>
                  <a:srgbClr val="1B1464"/>
                </a:solidFill>
                <a:latin typeface="Arial" panose="020B0604020202020204" pitchFamily="34" charset="0"/>
                <a:cs typeface="Arial" panose="020B0604020202020204" pitchFamily="34" charset="0"/>
              </a:rPr>
              <a:t> </a:t>
            </a:r>
            <a:r>
              <a:rPr lang="en-US" sz="1400">
                <a:solidFill>
                  <a:srgbClr val="1B1464"/>
                </a:solidFill>
                <a:latin typeface="Arial" panose="020B0604020202020204" pitchFamily="34" charset="0"/>
                <a:cs typeface="Arial" panose="020B0604020202020204" pitchFamily="34" charset="0"/>
              </a:rPr>
              <a:t>– </a:t>
            </a:r>
            <a:r>
              <a:rPr lang="en-US" sz="1200">
                <a:solidFill>
                  <a:srgbClr val="1B1464"/>
                </a:solidFill>
                <a:latin typeface="Arial" panose="020B0604020202020204" pitchFamily="34" charset="0"/>
                <a:cs typeface="Arial" panose="020B0604020202020204" pitchFamily="34" charset="0"/>
              </a:rPr>
              <a:t>Deterministic data allows for precise and performance-based campaign measurement across multiple dimensions at the household level</a:t>
            </a:r>
          </a:p>
        </p:txBody>
      </p:sp>
      <p:sp>
        <p:nvSpPr>
          <p:cNvPr id="49" name="TextBox 48">
            <a:extLst>
              <a:ext uri="{FF2B5EF4-FFF2-40B4-BE49-F238E27FC236}">
                <a16:creationId xmlns:a16="http://schemas.microsoft.com/office/drawing/2014/main" id="{0DA903D1-5C50-4B0E-970C-30CFF5827AB6}"/>
              </a:ext>
            </a:extLst>
          </p:cNvPr>
          <p:cNvSpPr txBox="1"/>
          <p:nvPr/>
        </p:nvSpPr>
        <p:spPr>
          <a:xfrm>
            <a:off x="641908" y="6637957"/>
            <a:ext cx="6483541" cy="492443"/>
          </a:xfrm>
          <a:prstGeom prst="rect">
            <a:avLst/>
          </a:prstGeom>
          <a:noFill/>
        </p:spPr>
        <p:txBody>
          <a:bodyPr wrap="square" rtlCol="0">
            <a:spAutoFit/>
          </a:bodyPr>
          <a:lstStyle/>
          <a:p>
            <a:r>
              <a:rPr lang="en-US" sz="1400" b="1" u="sng">
                <a:solidFill>
                  <a:srgbClr val="1B1464"/>
                </a:solidFill>
                <a:latin typeface="Arial" panose="020B0604020202020204" pitchFamily="34" charset="0"/>
                <a:cs typeface="Arial" panose="020B0604020202020204" pitchFamily="34" charset="0"/>
              </a:rPr>
              <a:t>Campaign Monitoring &amp; Optimization</a:t>
            </a:r>
            <a:r>
              <a:rPr lang="en-US" sz="1400" b="1">
                <a:solidFill>
                  <a:srgbClr val="1B1464"/>
                </a:solidFill>
                <a:latin typeface="Arial" panose="020B0604020202020204" pitchFamily="34" charset="0"/>
                <a:cs typeface="Arial" panose="020B0604020202020204" pitchFamily="34" charset="0"/>
              </a:rPr>
              <a:t> </a:t>
            </a:r>
            <a:r>
              <a:rPr lang="en-US" sz="1400">
                <a:solidFill>
                  <a:srgbClr val="1B1464"/>
                </a:solidFill>
                <a:latin typeface="Arial" panose="020B0604020202020204" pitchFamily="34" charset="0"/>
                <a:cs typeface="Arial" panose="020B0604020202020204" pitchFamily="34" charset="0"/>
              </a:rPr>
              <a:t>– </a:t>
            </a:r>
            <a:r>
              <a:rPr lang="en-US" sz="1200">
                <a:solidFill>
                  <a:srgbClr val="1B1464"/>
                </a:solidFill>
                <a:latin typeface="Arial" panose="020B0604020202020204" pitchFamily="34" charset="0"/>
                <a:cs typeface="Arial" panose="020B0604020202020204" pitchFamily="34" charset="0"/>
              </a:rPr>
              <a:t>Enhance campaign delivery through advanced campaign management and optimization opportunities </a:t>
            </a:r>
          </a:p>
        </p:txBody>
      </p:sp>
      <p:sp>
        <p:nvSpPr>
          <p:cNvPr id="51" name="TextBox 50">
            <a:extLst>
              <a:ext uri="{FF2B5EF4-FFF2-40B4-BE49-F238E27FC236}">
                <a16:creationId xmlns:a16="http://schemas.microsoft.com/office/drawing/2014/main" id="{98EF3CC9-C7AA-A065-D944-1F55DF3EB9DC}"/>
              </a:ext>
            </a:extLst>
          </p:cNvPr>
          <p:cNvSpPr txBox="1"/>
          <p:nvPr/>
        </p:nvSpPr>
        <p:spPr>
          <a:xfrm>
            <a:off x="635971" y="9358057"/>
            <a:ext cx="1823686"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Network &amp; Daypart</a:t>
            </a:r>
          </a:p>
        </p:txBody>
      </p:sp>
      <p:sp>
        <p:nvSpPr>
          <p:cNvPr id="52" name="TextBox 51">
            <a:extLst>
              <a:ext uri="{FF2B5EF4-FFF2-40B4-BE49-F238E27FC236}">
                <a16:creationId xmlns:a16="http://schemas.microsoft.com/office/drawing/2014/main" id="{CD06F1E8-6D77-EC05-F09B-333DA5E53928}"/>
              </a:ext>
            </a:extLst>
          </p:cNvPr>
          <p:cNvSpPr txBox="1"/>
          <p:nvPr/>
        </p:nvSpPr>
        <p:spPr>
          <a:xfrm>
            <a:off x="3911134" y="9358057"/>
            <a:ext cx="1529353"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Cross Platform</a:t>
            </a:r>
            <a:endParaRPr lang="en-US" sz="1200">
              <a:solidFill>
                <a:schemeClr val="bg1"/>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122E68A7-AC27-A6FD-1EC9-BA2EB9661BCB}"/>
              </a:ext>
            </a:extLst>
          </p:cNvPr>
          <p:cNvSpPr txBox="1"/>
          <p:nvPr/>
        </p:nvSpPr>
        <p:spPr>
          <a:xfrm>
            <a:off x="2376208" y="9358057"/>
            <a:ext cx="1534631"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Audience</a:t>
            </a:r>
          </a:p>
        </p:txBody>
      </p:sp>
      <p:sp>
        <p:nvSpPr>
          <p:cNvPr id="55" name="TextBox 54">
            <a:extLst>
              <a:ext uri="{FF2B5EF4-FFF2-40B4-BE49-F238E27FC236}">
                <a16:creationId xmlns:a16="http://schemas.microsoft.com/office/drawing/2014/main" id="{1B45BDEB-82A6-592E-D757-2B9EB3EE1FDC}"/>
              </a:ext>
            </a:extLst>
          </p:cNvPr>
          <p:cNvSpPr txBox="1"/>
          <p:nvPr/>
        </p:nvSpPr>
        <p:spPr>
          <a:xfrm>
            <a:off x="2378527" y="7661114"/>
            <a:ext cx="1529993" cy="461665"/>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Reach Management</a:t>
            </a:r>
          </a:p>
        </p:txBody>
      </p:sp>
      <p:sp>
        <p:nvSpPr>
          <p:cNvPr id="56" name="TextBox 55">
            <a:extLst>
              <a:ext uri="{FF2B5EF4-FFF2-40B4-BE49-F238E27FC236}">
                <a16:creationId xmlns:a16="http://schemas.microsoft.com/office/drawing/2014/main" id="{CA55FB1E-E131-54A7-EE70-CF7E2F1122EC}"/>
              </a:ext>
            </a:extLst>
          </p:cNvPr>
          <p:cNvSpPr txBox="1"/>
          <p:nvPr/>
        </p:nvSpPr>
        <p:spPr>
          <a:xfrm>
            <a:off x="3899612" y="7661114"/>
            <a:ext cx="1552396" cy="461665"/>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Frequency Capping</a:t>
            </a:r>
          </a:p>
        </p:txBody>
      </p:sp>
      <p:sp>
        <p:nvSpPr>
          <p:cNvPr id="58" name="TextBox 57">
            <a:extLst>
              <a:ext uri="{FF2B5EF4-FFF2-40B4-BE49-F238E27FC236}">
                <a16:creationId xmlns:a16="http://schemas.microsoft.com/office/drawing/2014/main" id="{220FEBCF-900C-93B2-0F39-A502AEAA59B7}"/>
              </a:ext>
            </a:extLst>
          </p:cNvPr>
          <p:cNvSpPr txBox="1"/>
          <p:nvPr/>
        </p:nvSpPr>
        <p:spPr>
          <a:xfrm>
            <a:off x="5443428" y="7661114"/>
            <a:ext cx="1579488" cy="461665"/>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Creative Versioning</a:t>
            </a:r>
          </a:p>
        </p:txBody>
      </p:sp>
      <p:sp>
        <p:nvSpPr>
          <p:cNvPr id="60" name="TextBox 59">
            <a:extLst>
              <a:ext uri="{FF2B5EF4-FFF2-40B4-BE49-F238E27FC236}">
                <a16:creationId xmlns:a16="http://schemas.microsoft.com/office/drawing/2014/main" id="{D27E290E-2556-054D-BB0A-368A7E3281BF}"/>
              </a:ext>
            </a:extLst>
          </p:cNvPr>
          <p:cNvSpPr txBox="1"/>
          <p:nvPr/>
        </p:nvSpPr>
        <p:spPr>
          <a:xfrm>
            <a:off x="5409868" y="4387183"/>
            <a:ext cx="1646609" cy="461665"/>
          </a:xfrm>
          <a:prstGeom prst="rect">
            <a:avLst/>
          </a:prstGeom>
          <a:noFill/>
        </p:spPr>
        <p:txBody>
          <a:bodyPr wrap="square" rtlCol="0">
            <a:spAutoFit/>
          </a:bodyPr>
          <a:lstStyle/>
          <a:p>
            <a:pPr algn="ctr"/>
            <a:r>
              <a:rPr lang="en-US" sz="1200" b="1">
                <a:solidFill>
                  <a:srgbClr val="1B1464"/>
                </a:solidFill>
                <a:latin typeface="Arial" panose="020B0604020202020204" pitchFamily="34" charset="0"/>
                <a:cs typeface="Arial" panose="020B0604020202020204" pitchFamily="34" charset="0"/>
              </a:rPr>
              <a:t>Customize</a:t>
            </a:r>
          </a:p>
          <a:p>
            <a:pPr algn="ctr"/>
            <a:r>
              <a:rPr lang="en-US" sz="1200" b="1">
                <a:solidFill>
                  <a:srgbClr val="1B1464"/>
                </a:solidFill>
                <a:latin typeface="Arial" panose="020B0604020202020204" pitchFamily="34" charset="0"/>
                <a:cs typeface="Arial" panose="020B0604020202020204" pitchFamily="34" charset="0"/>
              </a:rPr>
              <a:t>Creative Messaging</a:t>
            </a:r>
          </a:p>
        </p:txBody>
      </p:sp>
      <p:sp>
        <p:nvSpPr>
          <p:cNvPr id="61" name="TextBox 60">
            <a:extLst>
              <a:ext uri="{FF2B5EF4-FFF2-40B4-BE49-F238E27FC236}">
                <a16:creationId xmlns:a16="http://schemas.microsoft.com/office/drawing/2014/main" id="{71FA90A0-5AB2-6C37-5472-72C4B3F2A05E}"/>
              </a:ext>
            </a:extLst>
          </p:cNvPr>
          <p:cNvSpPr txBox="1"/>
          <p:nvPr/>
        </p:nvSpPr>
        <p:spPr>
          <a:xfrm>
            <a:off x="782818" y="7661114"/>
            <a:ext cx="1529992" cy="461665"/>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Timely </a:t>
            </a:r>
            <a:br>
              <a:rPr lang="en-US" sz="1200" b="1">
                <a:solidFill>
                  <a:schemeClr val="bg1"/>
                </a:solidFill>
                <a:latin typeface="Arial" panose="020B0604020202020204" pitchFamily="34" charset="0"/>
                <a:cs typeface="Arial" panose="020B0604020202020204" pitchFamily="34" charset="0"/>
              </a:rPr>
            </a:br>
            <a:r>
              <a:rPr lang="en-US" sz="1200" b="1">
                <a:solidFill>
                  <a:schemeClr val="bg1"/>
                </a:solidFill>
                <a:latin typeface="Arial" panose="020B0604020202020204" pitchFamily="34" charset="0"/>
                <a:cs typeface="Arial" panose="020B0604020202020204" pitchFamily="34" charset="0"/>
              </a:rPr>
              <a:t>Reporting</a:t>
            </a:r>
          </a:p>
        </p:txBody>
      </p:sp>
      <p:sp>
        <p:nvSpPr>
          <p:cNvPr id="1024" name="TextBox 1023">
            <a:extLst>
              <a:ext uri="{FF2B5EF4-FFF2-40B4-BE49-F238E27FC236}">
                <a16:creationId xmlns:a16="http://schemas.microsoft.com/office/drawing/2014/main" id="{4EBFC913-6BFD-3B54-7746-1DE1A90AC30F}"/>
              </a:ext>
            </a:extLst>
          </p:cNvPr>
          <p:cNvSpPr txBox="1"/>
          <p:nvPr/>
        </p:nvSpPr>
        <p:spPr>
          <a:xfrm>
            <a:off x="5468496" y="9358057"/>
            <a:ext cx="1529353" cy="276999"/>
          </a:xfrm>
          <a:prstGeom prst="rect">
            <a:avLst/>
          </a:prstGeom>
          <a:noFill/>
        </p:spPr>
        <p:txBody>
          <a:bodyPr wrap="square">
            <a:spAutoFit/>
          </a:bodyPr>
          <a:lstStyle/>
          <a:p>
            <a:pPr algn="ctr"/>
            <a:r>
              <a:rPr lang="en-US" sz="1200" b="1">
                <a:solidFill>
                  <a:schemeClr val="bg1"/>
                </a:solidFill>
                <a:latin typeface="Arial" panose="020B0604020202020204" pitchFamily="34" charset="0"/>
                <a:cs typeface="Arial" panose="020B0604020202020204" pitchFamily="34" charset="0"/>
              </a:rPr>
              <a:t>Outcomes</a:t>
            </a:r>
            <a:endParaRPr lang="en-US" sz="1200">
              <a:solidFill>
                <a:schemeClr val="bg1"/>
              </a:solidFill>
              <a:latin typeface="Arial" panose="020B0604020202020204" pitchFamily="34" charset="0"/>
              <a:cs typeface="Arial" panose="020B0604020202020204" pitchFamily="34" charset="0"/>
            </a:endParaRPr>
          </a:p>
        </p:txBody>
      </p:sp>
      <p:pic>
        <p:nvPicPr>
          <p:cNvPr id="40" name="Picture 39" descr="A group of blue and pink circles&#10;&#10;Description automatically generated">
            <a:extLst>
              <a:ext uri="{FF2B5EF4-FFF2-40B4-BE49-F238E27FC236}">
                <a16:creationId xmlns:a16="http://schemas.microsoft.com/office/drawing/2014/main" id="{5D4CE7AF-DC93-F24E-B60E-3617E7FB85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22303" y="7197606"/>
            <a:ext cx="507015" cy="507015"/>
          </a:xfrm>
          <a:prstGeom prst="rect">
            <a:avLst/>
          </a:prstGeom>
        </p:spPr>
      </p:pic>
      <p:pic>
        <p:nvPicPr>
          <p:cNvPr id="45" name="Picture 44" descr="A computer screen with graphics on it&#10;&#10;Description automatically generated">
            <a:extLst>
              <a:ext uri="{FF2B5EF4-FFF2-40B4-BE49-F238E27FC236}">
                <a16:creationId xmlns:a16="http://schemas.microsoft.com/office/drawing/2014/main" id="{1B3FD690-A141-8D2D-B6AE-5D8F651390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66548" y="3843996"/>
            <a:ext cx="562533" cy="562533"/>
          </a:xfrm>
          <a:prstGeom prst="rect">
            <a:avLst/>
          </a:prstGeom>
        </p:spPr>
      </p:pic>
      <p:pic>
        <p:nvPicPr>
          <p:cNvPr id="50" name="Picture 49" descr="A blue and pink logo with arrows and a star&#10;&#10;Description automatically generated">
            <a:extLst>
              <a:ext uri="{FF2B5EF4-FFF2-40B4-BE49-F238E27FC236}">
                <a16:creationId xmlns:a16="http://schemas.microsoft.com/office/drawing/2014/main" id="{1976B430-90A5-F7A4-19C3-8A6435BA78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2257" y="3843996"/>
            <a:ext cx="562533" cy="562533"/>
          </a:xfrm>
          <a:prstGeom prst="rect">
            <a:avLst/>
          </a:prstGeom>
        </p:spPr>
      </p:pic>
      <p:pic>
        <p:nvPicPr>
          <p:cNvPr id="57" name="Picture 56" descr="A light bulb with pink stripes&#10;&#10;Description automatically generated">
            <a:extLst>
              <a:ext uri="{FF2B5EF4-FFF2-40B4-BE49-F238E27FC236}">
                <a16:creationId xmlns:a16="http://schemas.microsoft.com/office/drawing/2014/main" id="{6FD3659D-30E2-0FEA-A528-59822098A3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1906" y="3843996"/>
            <a:ext cx="562533" cy="562533"/>
          </a:xfrm>
          <a:prstGeom prst="rect">
            <a:avLst/>
          </a:prstGeom>
        </p:spPr>
      </p:pic>
      <p:pic>
        <p:nvPicPr>
          <p:cNvPr id="1026" name="Picture 1025" descr="A blue and green eye with a black background&#10;&#10;Description automatically generated">
            <a:extLst>
              <a:ext uri="{FF2B5EF4-FFF2-40B4-BE49-F238E27FC236}">
                <a16:creationId xmlns:a16="http://schemas.microsoft.com/office/drawing/2014/main" id="{503BAE02-E963-D115-018E-C02347A4429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2257" y="7203499"/>
            <a:ext cx="562533" cy="562533"/>
          </a:xfrm>
          <a:prstGeom prst="rect">
            <a:avLst/>
          </a:prstGeom>
        </p:spPr>
      </p:pic>
      <p:sp>
        <p:nvSpPr>
          <p:cNvPr id="1039" name="TextBox 1038">
            <a:extLst>
              <a:ext uri="{FF2B5EF4-FFF2-40B4-BE49-F238E27FC236}">
                <a16:creationId xmlns:a16="http://schemas.microsoft.com/office/drawing/2014/main" id="{55DBA759-1B9B-D198-B1F3-C0B97088A89D}"/>
              </a:ext>
            </a:extLst>
          </p:cNvPr>
          <p:cNvSpPr txBox="1"/>
          <p:nvPr/>
        </p:nvSpPr>
        <p:spPr>
          <a:xfrm>
            <a:off x="3873783" y="4390475"/>
            <a:ext cx="1604054" cy="461665"/>
          </a:xfrm>
          <a:prstGeom prst="rect">
            <a:avLst/>
          </a:prstGeom>
          <a:noFill/>
        </p:spPr>
        <p:txBody>
          <a:bodyPr wrap="square" rtlCol="0">
            <a:spAutoFit/>
          </a:bodyPr>
          <a:lstStyle/>
          <a:p>
            <a:pPr algn="ctr"/>
            <a:r>
              <a:rPr lang="en-US" sz="1200" b="1">
                <a:solidFill>
                  <a:srgbClr val="1B1464"/>
                </a:solidFill>
                <a:latin typeface="Arial" panose="020B0604020202020204" pitchFamily="34" charset="0"/>
                <a:cs typeface="Arial" panose="020B0604020202020204" pitchFamily="34" charset="0"/>
              </a:rPr>
              <a:t>Refine Target Audiences</a:t>
            </a:r>
          </a:p>
        </p:txBody>
      </p:sp>
      <p:sp>
        <p:nvSpPr>
          <p:cNvPr id="10" name="TextBox 9">
            <a:extLst>
              <a:ext uri="{FF2B5EF4-FFF2-40B4-BE49-F238E27FC236}">
                <a16:creationId xmlns:a16="http://schemas.microsoft.com/office/drawing/2014/main" id="{C4C66EEC-72E1-E29C-4D45-86B0145369A9}"/>
              </a:ext>
            </a:extLst>
          </p:cNvPr>
          <p:cNvSpPr txBox="1"/>
          <p:nvPr/>
        </p:nvSpPr>
        <p:spPr>
          <a:xfrm>
            <a:off x="310425" y="1662181"/>
            <a:ext cx="434952" cy="400110"/>
          </a:xfrm>
          <a:prstGeom prst="rect">
            <a:avLst/>
          </a:prstGeom>
          <a:noFill/>
        </p:spPr>
        <p:txBody>
          <a:bodyPr wrap="square" rtlCol="0">
            <a:spAutoFit/>
          </a:bodyPr>
          <a:lstStyle/>
          <a:p>
            <a:r>
              <a:rPr lang="en-US" sz="2000" b="1">
                <a:solidFill>
                  <a:srgbClr val="1B1464"/>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DB30E5A9-CFB0-2548-A4D0-29C7EA121740}"/>
              </a:ext>
            </a:extLst>
          </p:cNvPr>
          <p:cNvSpPr txBox="1"/>
          <p:nvPr/>
        </p:nvSpPr>
        <p:spPr>
          <a:xfrm>
            <a:off x="310425" y="3323706"/>
            <a:ext cx="434952" cy="400110"/>
          </a:xfrm>
          <a:prstGeom prst="rect">
            <a:avLst/>
          </a:prstGeom>
          <a:noFill/>
        </p:spPr>
        <p:txBody>
          <a:bodyPr wrap="square" rtlCol="0">
            <a:spAutoFit/>
          </a:bodyPr>
          <a:lstStyle/>
          <a:p>
            <a:r>
              <a:rPr lang="en-US" sz="2000" b="1">
                <a:solidFill>
                  <a:srgbClr val="1B1464"/>
                </a:solidFill>
                <a:latin typeface="Arial" panose="020B0604020202020204" pitchFamily="34" charset="0"/>
                <a:cs typeface="Arial" panose="020B0604020202020204" pitchFamily="34" charset="0"/>
              </a:rPr>
              <a:t>2)</a:t>
            </a:r>
          </a:p>
        </p:txBody>
      </p:sp>
      <p:sp>
        <p:nvSpPr>
          <p:cNvPr id="19" name="TextBox 18">
            <a:extLst>
              <a:ext uri="{FF2B5EF4-FFF2-40B4-BE49-F238E27FC236}">
                <a16:creationId xmlns:a16="http://schemas.microsoft.com/office/drawing/2014/main" id="{E99EACDB-D690-85B9-83CE-C3B16210F24A}"/>
              </a:ext>
            </a:extLst>
          </p:cNvPr>
          <p:cNvSpPr txBox="1"/>
          <p:nvPr/>
        </p:nvSpPr>
        <p:spPr>
          <a:xfrm>
            <a:off x="310425" y="4946460"/>
            <a:ext cx="434952" cy="400110"/>
          </a:xfrm>
          <a:prstGeom prst="rect">
            <a:avLst/>
          </a:prstGeom>
          <a:noFill/>
        </p:spPr>
        <p:txBody>
          <a:bodyPr wrap="square" rtlCol="0">
            <a:spAutoFit/>
          </a:bodyPr>
          <a:lstStyle/>
          <a:p>
            <a:r>
              <a:rPr lang="en-US" sz="2000" b="1">
                <a:solidFill>
                  <a:srgbClr val="1B1464"/>
                </a:solidFill>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3B3570D0-7797-B6A3-7EDB-AD827C1DC241}"/>
              </a:ext>
            </a:extLst>
          </p:cNvPr>
          <p:cNvSpPr txBox="1"/>
          <p:nvPr/>
        </p:nvSpPr>
        <p:spPr>
          <a:xfrm>
            <a:off x="310425" y="6644404"/>
            <a:ext cx="434952" cy="400110"/>
          </a:xfrm>
          <a:prstGeom prst="rect">
            <a:avLst/>
          </a:prstGeom>
          <a:noFill/>
        </p:spPr>
        <p:txBody>
          <a:bodyPr wrap="square" rtlCol="0">
            <a:spAutoFit/>
          </a:bodyPr>
          <a:lstStyle/>
          <a:p>
            <a:r>
              <a:rPr lang="en-US" sz="2000" b="1">
                <a:solidFill>
                  <a:srgbClr val="1B1464"/>
                </a:solidFill>
                <a:latin typeface="Arial" panose="020B0604020202020204" pitchFamily="34" charset="0"/>
                <a:cs typeface="Arial" panose="020B0604020202020204" pitchFamily="34" charset="0"/>
              </a:rPr>
              <a:t>4)</a:t>
            </a:r>
          </a:p>
        </p:txBody>
      </p:sp>
      <p:sp>
        <p:nvSpPr>
          <p:cNvPr id="21" name="TextBox 20">
            <a:extLst>
              <a:ext uri="{FF2B5EF4-FFF2-40B4-BE49-F238E27FC236}">
                <a16:creationId xmlns:a16="http://schemas.microsoft.com/office/drawing/2014/main" id="{2327D465-30ED-E7E2-A4EE-48FD573796EF}"/>
              </a:ext>
            </a:extLst>
          </p:cNvPr>
          <p:cNvSpPr txBox="1"/>
          <p:nvPr/>
        </p:nvSpPr>
        <p:spPr>
          <a:xfrm>
            <a:off x="310424" y="8212171"/>
            <a:ext cx="434952" cy="400110"/>
          </a:xfrm>
          <a:prstGeom prst="rect">
            <a:avLst/>
          </a:prstGeom>
          <a:noFill/>
        </p:spPr>
        <p:txBody>
          <a:bodyPr wrap="square" rtlCol="0">
            <a:spAutoFit/>
          </a:bodyPr>
          <a:lstStyle/>
          <a:p>
            <a:r>
              <a:rPr lang="en-US" sz="2000" b="1">
                <a:solidFill>
                  <a:srgbClr val="1B1464"/>
                </a:solidFill>
                <a:latin typeface="Arial" panose="020B0604020202020204" pitchFamily="34" charset="0"/>
                <a:cs typeface="Arial" panose="020B0604020202020204" pitchFamily="34" charset="0"/>
              </a:rPr>
              <a:t>5)</a:t>
            </a:r>
          </a:p>
        </p:txBody>
      </p:sp>
      <p:pic>
        <p:nvPicPr>
          <p:cNvPr id="42" name="Picture 41" descr="A blue and white target with a pink arrow&#10;&#10;Description automatically generated">
            <a:extLst>
              <a:ext uri="{FF2B5EF4-FFF2-40B4-BE49-F238E27FC236}">
                <a16:creationId xmlns:a16="http://schemas.microsoft.com/office/drawing/2014/main" id="{D1731474-6F2D-A809-95E4-63AB11AFBFE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86431" y="3848025"/>
            <a:ext cx="578759" cy="578759"/>
          </a:xfrm>
          <a:prstGeom prst="rect">
            <a:avLst/>
          </a:prstGeom>
        </p:spPr>
      </p:pic>
      <p:pic>
        <p:nvPicPr>
          <p:cNvPr id="6" name="Picture 5" descr="A blue and black device&#10;&#10;Description automatically generated">
            <a:extLst>
              <a:ext uri="{FF2B5EF4-FFF2-40B4-BE49-F238E27FC236}">
                <a16:creationId xmlns:a16="http://schemas.microsoft.com/office/drawing/2014/main" id="{A4481529-C199-6907-EC09-7A00CC29CF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32117" y="5521839"/>
            <a:ext cx="631394" cy="631394"/>
          </a:xfrm>
          <a:prstGeom prst="rect">
            <a:avLst/>
          </a:prstGeom>
        </p:spPr>
      </p:pic>
      <p:pic>
        <p:nvPicPr>
          <p:cNvPr id="11" name="Picture 10" descr="A blue and white satellite dish&#10;&#10;Description automatically generated">
            <a:extLst>
              <a:ext uri="{FF2B5EF4-FFF2-40B4-BE49-F238E27FC236}">
                <a16:creationId xmlns:a16="http://schemas.microsoft.com/office/drawing/2014/main" id="{4BA57700-88AD-7FA3-EC2D-A508FB3C798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62257" y="5556270"/>
            <a:ext cx="562532" cy="562532"/>
          </a:xfrm>
          <a:prstGeom prst="rect">
            <a:avLst/>
          </a:prstGeom>
        </p:spPr>
      </p:pic>
      <p:pic>
        <p:nvPicPr>
          <p:cNvPr id="31" name="Picture 30" descr="A computer screen with a remote control&#10;&#10;Description automatically generated">
            <a:extLst>
              <a:ext uri="{FF2B5EF4-FFF2-40B4-BE49-F238E27FC236}">
                <a16:creationId xmlns:a16="http://schemas.microsoft.com/office/drawing/2014/main" id="{69A9CF9E-1F26-DE07-FF33-2568D6BD3D5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94544" y="5556270"/>
            <a:ext cx="562532" cy="562532"/>
          </a:xfrm>
          <a:prstGeom prst="rect">
            <a:avLst/>
          </a:prstGeom>
        </p:spPr>
      </p:pic>
      <p:pic>
        <p:nvPicPr>
          <p:cNvPr id="38" name="Picture 37" descr="A hand touching a screen&#10;&#10;Description automatically generated">
            <a:extLst>
              <a:ext uri="{FF2B5EF4-FFF2-40B4-BE49-F238E27FC236}">
                <a16:creationId xmlns:a16="http://schemas.microsoft.com/office/drawing/2014/main" id="{DE1814C6-46DF-4D6C-5F97-9CB66F55FDA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951906" y="5556270"/>
            <a:ext cx="562532" cy="562532"/>
          </a:xfrm>
          <a:prstGeom prst="rect">
            <a:avLst/>
          </a:prstGeom>
        </p:spPr>
      </p:pic>
      <p:pic>
        <p:nvPicPr>
          <p:cNvPr id="39" name="Picture 38" descr="A blue and green planet&#10;&#10;Description automatically generated">
            <a:extLst>
              <a:ext uri="{FF2B5EF4-FFF2-40B4-BE49-F238E27FC236}">
                <a16:creationId xmlns:a16="http://schemas.microsoft.com/office/drawing/2014/main" id="{AEF4CBB2-FC59-5DC7-4EFF-0F587800B58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66548" y="2219947"/>
            <a:ext cx="562532" cy="562532"/>
          </a:xfrm>
          <a:prstGeom prst="rect">
            <a:avLst/>
          </a:prstGeom>
        </p:spPr>
      </p:pic>
      <p:pic>
        <p:nvPicPr>
          <p:cNvPr id="41" name="Picture 40" descr="A colorful bag with a tag&#10;&#10;Description automatically generated">
            <a:extLst>
              <a:ext uri="{FF2B5EF4-FFF2-40B4-BE49-F238E27FC236}">
                <a16:creationId xmlns:a16="http://schemas.microsoft.com/office/drawing/2014/main" id="{E5975475-B343-EC6C-D8F6-DEA8FCFD3C69}"/>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846062" y="2203752"/>
            <a:ext cx="594923" cy="594923"/>
          </a:xfrm>
          <a:prstGeom prst="rect">
            <a:avLst/>
          </a:prstGeom>
        </p:spPr>
      </p:pic>
      <p:pic>
        <p:nvPicPr>
          <p:cNvPr id="47" name="Picture 46" descr="A puzzle pieces with a black background&#10;&#10;Description automatically generated">
            <a:extLst>
              <a:ext uri="{FF2B5EF4-FFF2-40B4-BE49-F238E27FC236}">
                <a16:creationId xmlns:a16="http://schemas.microsoft.com/office/drawing/2014/main" id="{D79C504A-9EDE-BCBF-E685-549D7AB9B19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94544" y="2219947"/>
            <a:ext cx="562532" cy="562532"/>
          </a:xfrm>
          <a:prstGeom prst="rect">
            <a:avLst/>
          </a:prstGeom>
        </p:spPr>
      </p:pic>
      <p:pic>
        <p:nvPicPr>
          <p:cNvPr id="48" name="Picture 47" descr="A blue and white stopwatch&#10;&#10;Description automatically generated">
            <a:extLst>
              <a:ext uri="{FF2B5EF4-FFF2-40B4-BE49-F238E27FC236}">
                <a16:creationId xmlns:a16="http://schemas.microsoft.com/office/drawing/2014/main" id="{41910852-D3DF-B786-5536-AFA0706D40E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305021" y="7210138"/>
            <a:ext cx="485586" cy="485586"/>
          </a:xfrm>
          <a:prstGeom prst="rect">
            <a:avLst/>
          </a:prstGeom>
        </p:spPr>
      </p:pic>
      <p:pic>
        <p:nvPicPr>
          <p:cNvPr id="53" name="Picture 52" descr="A blue and yellow arrows&#10;&#10;Description automatically generated">
            <a:extLst>
              <a:ext uri="{FF2B5EF4-FFF2-40B4-BE49-F238E27FC236}">
                <a16:creationId xmlns:a16="http://schemas.microsoft.com/office/drawing/2014/main" id="{6AEAE796-BB5F-2C90-EDFB-62D41F75727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989912" y="7194077"/>
            <a:ext cx="486520" cy="486520"/>
          </a:xfrm>
          <a:prstGeom prst="rect">
            <a:avLst/>
          </a:prstGeom>
        </p:spPr>
      </p:pic>
      <p:pic>
        <p:nvPicPr>
          <p:cNvPr id="59" name="Picture 58" descr="A sun and moon in a circle&#10;&#10;Description automatically generated">
            <a:extLst>
              <a:ext uri="{FF2B5EF4-FFF2-40B4-BE49-F238E27FC236}">
                <a16:creationId xmlns:a16="http://schemas.microsoft.com/office/drawing/2014/main" id="{336F9122-ABA9-A7AE-641D-32C3FE8991F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266548" y="8768547"/>
            <a:ext cx="562532" cy="562532"/>
          </a:xfrm>
          <a:prstGeom prst="rect">
            <a:avLst/>
          </a:prstGeom>
        </p:spPr>
      </p:pic>
      <p:pic>
        <p:nvPicPr>
          <p:cNvPr id="62" name="Picture 61" descr="A colorful pie chart with a black background&#10;&#10;Description automatically generated">
            <a:extLst>
              <a:ext uri="{FF2B5EF4-FFF2-40B4-BE49-F238E27FC236}">
                <a16:creationId xmlns:a16="http://schemas.microsoft.com/office/drawing/2014/main" id="{F25479A5-4456-6082-EDEE-C679BBF940D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818382" y="8726451"/>
            <a:ext cx="650283" cy="650283"/>
          </a:xfrm>
          <a:prstGeom prst="rect">
            <a:avLst/>
          </a:prstGeom>
        </p:spPr>
      </p:pic>
      <p:pic>
        <p:nvPicPr>
          <p:cNvPr id="1025" name="Picture 1024" descr="A computer network with a gear and devices&#10;&#10;Description automatically generated">
            <a:extLst>
              <a:ext uri="{FF2B5EF4-FFF2-40B4-BE49-F238E27FC236}">
                <a16:creationId xmlns:a16="http://schemas.microsoft.com/office/drawing/2014/main" id="{884AA3E1-D095-F9A2-40EA-5DB8E489D149}"/>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394544" y="8768547"/>
            <a:ext cx="562532" cy="562532"/>
          </a:xfrm>
          <a:prstGeom prst="rect">
            <a:avLst/>
          </a:prstGeom>
        </p:spPr>
      </p:pic>
      <p:pic>
        <p:nvPicPr>
          <p:cNvPr id="1027" name="Picture 1026" descr="A colorful graph on a screen&#10;&#10;Description automatically generated">
            <a:extLst>
              <a:ext uri="{FF2B5EF4-FFF2-40B4-BE49-F238E27FC236}">
                <a16:creationId xmlns:a16="http://schemas.microsoft.com/office/drawing/2014/main" id="{073896AF-DC0D-6D23-97C1-BAC73A23FBCD}"/>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51906" y="8761922"/>
            <a:ext cx="562532" cy="562532"/>
          </a:xfrm>
          <a:prstGeom prst="rect">
            <a:avLst/>
          </a:prstGeom>
        </p:spPr>
      </p:pic>
    </p:spTree>
    <p:extLst>
      <p:ext uri="{BB962C8B-B14F-4D97-AF65-F5344CB8AC3E}">
        <p14:creationId xmlns:p14="http://schemas.microsoft.com/office/powerpoint/2010/main" val="51871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7" name="Picture 6">
            <a:extLst>
              <a:ext uri="{FF2B5EF4-FFF2-40B4-BE49-F238E27FC236}">
                <a16:creationId xmlns:a16="http://schemas.microsoft.com/office/drawing/2014/main" id="{9C08B196-F4D1-1A10-8A0D-8308CFAF2AC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8" name="Slide Number Placeholder 5">
            <a:extLst>
              <a:ext uri="{FF2B5EF4-FFF2-40B4-BE49-F238E27FC236}">
                <a16:creationId xmlns:a16="http://schemas.microsoft.com/office/drawing/2014/main" id="{879AE35D-184F-7C49-A54D-6A48643246DE}"/>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7F0E149-761E-B617-7A8F-19C1D3147DDA}"/>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sp>
        <p:nvSpPr>
          <p:cNvPr id="11" name="Text Box 6">
            <a:extLst>
              <a:ext uri="{FF2B5EF4-FFF2-40B4-BE49-F238E27FC236}">
                <a16:creationId xmlns:a16="http://schemas.microsoft.com/office/drawing/2014/main" id="{624A2A48-04CD-815F-44DB-693E4934A6AD}"/>
              </a:ext>
            </a:extLst>
          </p:cNvPr>
          <p:cNvSpPr txBox="1"/>
          <p:nvPr/>
        </p:nvSpPr>
        <p:spPr>
          <a:xfrm>
            <a:off x="651305" y="1271704"/>
            <a:ext cx="2960427" cy="282900"/>
          </a:xfrm>
          <a:prstGeom prst="rect">
            <a:avLst/>
          </a:prstGeom>
          <a:solidFill>
            <a:srgbClr val="FFE60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latin typeface="Arial" panose="020B0604020202020204" pitchFamily="34" charset="0"/>
                <a:cs typeface="Arial" panose="020B0604020202020204" pitchFamily="34" charset="0"/>
              </a:rPr>
              <a:t>The Role of Identity in Addressable TV</a:t>
            </a:r>
          </a:p>
        </p:txBody>
      </p:sp>
      <p:sp>
        <p:nvSpPr>
          <p:cNvPr id="18" name="TextBox 17">
            <a:extLst>
              <a:ext uri="{FF2B5EF4-FFF2-40B4-BE49-F238E27FC236}">
                <a16:creationId xmlns:a16="http://schemas.microsoft.com/office/drawing/2014/main" id="{9E576BC8-23D3-8CEF-3AEA-986D6FE1D48C}"/>
              </a:ext>
            </a:extLst>
          </p:cNvPr>
          <p:cNvSpPr txBox="1"/>
          <p:nvPr/>
        </p:nvSpPr>
        <p:spPr>
          <a:xfrm>
            <a:off x="1943100" y="2588182"/>
            <a:ext cx="3886200" cy="369332"/>
          </a:xfrm>
          <a:prstGeom prst="rect">
            <a:avLst/>
          </a:prstGeom>
          <a:noFill/>
        </p:spPr>
        <p:txBody>
          <a:bodyPr wrap="square">
            <a:spAutoFit/>
          </a:bodyPr>
          <a:lstStyle/>
          <a:p>
            <a:r>
              <a:rPr lang="en-US" b="0" i="0">
                <a:solidFill>
                  <a:srgbClr val="000000"/>
                </a:solidFill>
                <a:effectLst/>
                <a:latin typeface="Arial" panose="020B0604020202020204" pitchFamily="34" charset="0"/>
                <a:cs typeface="Arial" panose="020B0604020202020204" pitchFamily="34" charset="0"/>
              </a:rPr>
              <a:t> </a:t>
            </a:r>
            <a:endParaRPr lang="en-US">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AA626909-A5D9-74BA-F502-9A4251B588DA}"/>
              </a:ext>
            </a:extLst>
          </p:cNvPr>
          <p:cNvSpPr txBox="1"/>
          <p:nvPr/>
        </p:nvSpPr>
        <p:spPr>
          <a:xfrm>
            <a:off x="846188" y="1617994"/>
            <a:ext cx="6213592" cy="1785104"/>
          </a:xfrm>
          <a:prstGeom prst="rect">
            <a:avLst/>
          </a:prstGeom>
          <a:noFill/>
        </p:spPr>
        <p:txBody>
          <a:bodyPr wrap="square">
            <a:spAutoFit/>
          </a:bodyPr>
          <a:lstStyle/>
          <a:p>
            <a:pPr algn="l"/>
            <a:r>
              <a:rPr lang="en-US" sz="1400" b="1" u="sng">
                <a:solidFill>
                  <a:srgbClr val="1B1464"/>
                </a:solidFill>
                <a:effectLst/>
                <a:highlight>
                  <a:srgbClr val="FFFFFF"/>
                </a:highlight>
                <a:latin typeface="Arial" panose="020B0604020202020204" pitchFamily="34" charset="0"/>
                <a:cs typeface="Arial" panose="020B0604020202020204" pitchFamily="34" charset="0"/>
              </a:rPr>
              <a:t>Audience Authentication</a:t>
            </a:r>
          </a:p>
          <a:p>
            <a:pPr marL="285750" indent="-285750" algn="l">
              <a:buFont typeface="Arial" panose="020B0604020202020204" pitchFamily="34" charset="0"/>
              <a:buChar char="•"/>
            </a:pPr>
            <a:endParaRPr lang="en-US" sz="400">
              <a:solidFill>
                <a:srgbClr val="1B1464"/>
              </a:solidFill>
              <a:effectLst/>
              <a:highlight>
                <a:srgbClr val="FFFFFF"/>
              </a:highligh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a:solidFill>
                  <a:srgbClr val="1B1464"/>
                </a:solidFill>
                <a:effectLst/>
                <a:highlight>
                  <a:srgbClr val="FFFFFF"/>
                </a:highlight>
                <a:latin typeface="Arial" panose="020B0604020202020204" pitchFamily="34" charset="0"/>
                <a:cs typeface="Arial" panose="020B0604020202020204" pitchFamily="34" charset="0"/>
              </a:rPr>
              <a:t>The process by which video platforms confirm, or “authenticate,” the identity of a consumer on behalf of marketers</a:t>
            </a:r>
            <a:r>
              <a:rPr lang="en-US" sz="1400">
                <a:solidFill>
                  <a:srgbClr val="1B1464"/>
                </a:solidFill>
                <a:highlight>
                  <a:srgbClr val="FFFFFF"/>
                </a:highlight>
                <a:latin typeface="Arial" panose="020B0604020202020204" pitchFamily="34" charset="0"/>
                <a:cs typeface="Arial" panose="020B0604020202020204" pitchFamily="34" charset="0"/>
              </a:rPr>
              <a:t> </a:t>
            </a:r>
            <a:br>
              <a:rPr lang="en-US" sz="1400">
                <a:solidFill>
                  <a:srgbClr val="1B1464"/>
                </a:solidFill>
                <a:highlight>
                  <a:srgbClr val="FFFFFF"/>
                </a:highlight>
                <a:latin typeface="Arial" panose="020B0604020202020204" pitchFamily="34" charset="0"/>
                <a:cs typeface="Arial" panose="020B0604020202020204" pitchFamily="34" charset="0"/>
              </a:rPr>
            </a:br>
            <a:endParaRPr lang="en-US" sz="400">
              <a:solidFill>
                <a:srgbClr val="1B1464"/>
              </a:solidFill>
              <a:highlight>
                <a:srgbClr val="FFFFFF"/>
              </a:highligh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a:solidFill>
                  <a:srgbClr val="1B1464"/>
                </a:solidFill>
                <a:highlight>
                  <a:srgbClr val="FFFFFF"/>
                </a:highlight>
                <a:latin typeface="Arial" panose="020B0604020202020204" pitchFamily="34" charset="0"/>
                <a:cs typeface="Arial" panose="020B0604020202020204" pitchFamily="34" charset="0"/>
              </a:rPr>
              <a:t>Enables precise audience targeting leading to more personalized ad experiences leading to higher engagement</a:t>
            </a:r>
            <a:br>
              <a:rPr lang="en-US" sz="1400">
                <a:solidFill>
                  <a:srgbClr val="1B1464"/>
                </a:solidFill>
                <a:highlight>
                  <a:srgbClr val="FFFFFF"/>
                </a:highlight>
                <a:latin typeface="Arial" panose="020B0604020202020204" pitchFamily="34" charset="0"/>
                <a:cs typeface="Arial" panose="020B0604020202020204" pitchFamily="34" charset="0"/>
              </a:rPr>
            </a:br>
            <a:endParaRPr lang="en-US" sz="400">
              <a:solidFill>
                <a:srgbClr val="1B1464"/>
              </a:solidFill>
              <a:highlight>
                <a:srgbClr val="FFFFFF"/>
              </a:highligh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400">
                <a:solidFill>
                  <a:srgbClr val="1B1464"/>
                </a:solidFill>
                <a:highlight>
                  <a:srgbClr val="FFFFFF"/>
                </a:highlight>
                <a:latin typeface="Arial" panose="020B0604020202020204" pitchFamily="34" charset="0"/>
                <a:cs typeface="Arial" panose="020B0604020202020204" pitchFamily="34" charset="0"/>
              </a:rPr>
              <a:t>Creates stronger and highly accurate measurement connections leading to enhanced cross-device attribution</a:t>
            </a:r>
            <a:r>
              <a:rPr lang="en-US" sz="1400" baseline="50000">
                <a:solidFill>
                  <a:srgbClr val="1B1464"/>
                </a:solidFill>
                <a:highlight>
                  <a:srgbClr val="FFFFFF"/>
                </a:highlight>
                <a:latin typeface="Arial" panose="020B0604020202020204" pitchFamily="34" charset="0"/>
                <a:cs typeface="Arial" panose="020B0604020202020204" pitchFamily="34" charset="0"/>
              </a:rPr>
              <a:t>6</a:t>
            </a:r>
            <a:endParaRPr lang="en-US" sz="1400">
              <a:solidFill>
                <a:srgbClr val="1B1464"/>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E4F2639B-2DFB-3054-84B1-1D3A0AF70521}"/>
              </a:ext>
            </a:extLst>
          </p:cNvPr>
          <p:cNvSpPr txBox="1"/>
          <p:nvPr/>
        </p:nvSpPr>
        <p:spPr>
          <a:xfrm>
            <a:off x="632275" y="8053205"/>
            <a:ext cx="1489510" cy="1015663"/>
          </a:xfrm>
          <a:prstGeom prst="rect">
            <a:avLst/>
          </a:prstGeom>
          <a:noFill/>
        </p:spPr>
        <p:txBody>
          <a:bodyPr wrap="none" rtlCol="0">
            <a:spAutoFit/>
          </a:bodyPr>
          <a:lstStyle/>
          <a:p>
            <a:r>
              <a:rPr lang="en-US" sz="6000" b="1">
                <a:solidFill>
                  <a:srgbClr val="00BFF2"/>
                </a:solidFill>
                <a:latin typeface="Arial" panose="020B0604020202020204" pitchFamily="34" charset="0"/>
                <a:cs typeface="Arial" panose="020B0604020202020204" pitchFamily="34" charset="0"/>
              </a:rPr>
              <a:t>+42</a:t>
            </a:r>
          </a:p>
        </p:txBody>
      </p:sp>
      <p:sp>
        <p:nvSpPr>
          <p:cNvPr id="48" name="TextBox 47">
            <a:extLst>
              <a:ext uri="{FF2B5EF4-FFF2-40B4-BE49-F238E27FC236}">
                <a16:creationId xmlns:a16="http://schemas.microsoft.com/office/drawing/2014/main" id="{4FCDD28A-6715-F0D2-E47B-7894DE7119F4}"/>
              </a:ext>
            </a:extLst>
          </p:cNvPr>
          <p:cNvSpPr txBox="1"/>
          <p:nvPr/>
        </p:nvSpPr>
        <p:spPr>
          <a:xfrm>
            <a:off x="1852399" y="8016563"/>
            <a:ext cx="577780" cy="646331"/>
          </a:xfrm>
          <a:prstGeom prst="rect">
            <a:avLst/>
          </a:prstGeom>
          <a:noFill/>
        </p:spPr>
        <p:txBody>
          <a:bodyPr wrap="square">
            <a:spAutoFit/>
          </a:bodyPr>
          <a:lstStyle/>
          <a:p>
            <a:r>
              <a:rPr lang="en-US" sz="3600" b="1">
                <a:solidFill>
                  <a:srgbClr val="00BFF2"/>
                </a:solidFill>
                <a:latin typeface="Arial" panose="020B0604020202020204" pitchFamily="34" charset="0"/>
                <a:cs typeface="Arial" panose="020B0604020202020204" pitchFamily="34" charset="0"/>
              </a:rPr>
              <a:t>%</a:t>
            </a:r>
            <a:endParaRPr lang="en-US" sz="3600">
              <a:solidFill>
                <a:srgbClr val="00BFF2"/>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712A8A0-3960-BEF6-FFE0-B90EA2BEB903}"/>
              </a:ext>
            </a:extLst>
          </p:cNvPr>
          <p:cNvSpPr txBox="1"/>
          <p:nvPr/>
        </p:nvSpPr>
        <p:spPr>
          <a:xfrm>
            <a:off x="2695765" y="8322782"/>
            <a:ext cx="5117738" cy="748923"/>
          </a:xfrm>
          <a:prstGeom prst="rect">
            <a:avLst/>
          </a:prstGeom>
          <a:noFill/>
        </p:spPr>
        <p:txBody>
          <a:bodyPr wrap="square" rtlCol="0">
            <a:spAutoFit/>
          </a:bodyPr>
          <a:lstStyle/>
          <a:p>
            <a:pPr algn="ctr"/>
            <a:r>
              <a:rPr lang="en-US" sz="3200" baseline="30000">
                <a:solidFill>
                  <a:srgbClr val="1B1464"/>
                </a:solidFill>
                <a:latin typeface="Arial" panose="020B0604020202020204" pitchFamily="34" charset="0"/>
                <a:cs typeface="Arial" panose="020B0604020202020204" pitchFamily="34" charset="0"/>
              </a:rPr>
              <a:t>Authenticated users generate more revenue than non-authenticated users</a:t>
            </a:r>
            <a:r>
              <a:rPr lang="en-US" sz="3200" baseline="50000">
                <a:solidFill>
                  <a:srgbClr val="1B1464"/>
                </a:solidFill>
                <a:latin typeface="Arial" panose="020B0604020202020204" pitchFamily="34" charset="0"/>
                <a:cs typeface="Arial" panose="020B0604020202020204" pitchFamily="34" charset="0"/>
              </a:rPr>
              <a:t> </a:t>
            </a:r>
            <a:r>
              <a:rPr lang="en-US" sz="1600" baseline="50000">
                <a:solidFill>
                  <a:srgbClr val="1B1464"/>
                </a:solidFill>
                <a:latin typeface="Arial" panose="020B0604020202020204" pitchFamily="34" charset="0"/>
                <a:cs typeface="Arial" panose="020B0604020202020204" pitchFamily="34" charset="0"/>
              </a:rPr>
              <a:t>7</a:t>
            </a:r>
            <a:r>
              <a:rPr lang="en-US" sz="2800" baseline="30000">
                <a:solidFill>
                  <a:srgbClr val="1B1464"/>
                </a:solidFill>
                <a:latin typeface="Arial" panose="020B0604020202020204" pitchFamily="34" charset="0"/>
                <a:cs typeface="Arial" panose="020B0604020202020204" pitchFamily="34" charset="0"/>
              </a:rPr>
              <a:t> </a:t>
            </a:r>
          </a:p>
        </p:txBody>
      </p:sp>
      <p:sp>
        <p:nvSpPr>
          <p:cNvPr id="52" name="TextBox 51">
            <a:extLst>
              <a:ext uri="{FF2B5EF4-FFF2-40B4-BE49-F238E27FC236}">
                <a16:creationId xmlns:a16="http://schemas.microsoft.com/office/drawing/2014/main" id="{C3208114-7F1C-F5E1-EC33-56A65A798341}"/>
              </a:ext>
            </a:extLst>
          </p:cNvPr>
          <p:cNvSpPr txBox="1"/>
          <p:nvPr/>
        </p:nvSpPr>
        <p:spPr>
          <a:xfrm>
            <a:off x="364723" y="8825488"/>
            <a:ext cx="2542684" cy="523220"/>
          </a:xfrm>
          <a:prstGeom prst="rect">
            <a:avLst/>
          </a:prstGeom>
          <a:noFill/>
        </p:spPr>
        <p:txBody>
          <a:bodyPr wrap="none" rtlCol="0">
            <a:spAutoFit/>
          </a:bodyPr>
          <a:lstStyle/>
          <a:p>
            <a:r>
              <a:rPr lang="en-US" sz="2800" b="1">
                <a:solidFill>
                  <a:srgbClr val="00BFF2"/>
                </a:solidFill>
                <a:latin typeface="Arial" panose="020B0604020202020204" pitchFamily="34" charset="0"/>
                <a:cs typeface="Arial" panose="020B0604020202020204" pitchFamily="34" charset="0"/>
              </a:rPr>
              <a:t>more revenue</a:t>
            </a:r>
          </a:p>
        </p:txBody>
      </p:sp>
      <p:sp>
        <p:nvSpPr>
          <p:cNvPr id="54" name="TextBox 53">
            <a:extLst>
              <a:ext uri="{FF2B5EF4-FFF2-40B4-BE49-F238E27FC236}">
                <a16:creationId xmlns:a16="http://schemas.microsoft.com/office/drawing/2014/main" id="{FBE8D20C-5F9A-3750-6FDC-19598BDBDF2C}"/>
              </a:ext>
            </a:extLst>
          </p:cNvPr>
          <p:cNvSpPr txBox="1"/>
          <p:nvPr/>
        </p:nvSpPr>
        <p:spPr>
          <a:xfrm>
            <a:off x="676383" y="5271889"/>
            <a:ext cx="6522967" cy="523220"/>
          </a:xfrm>
          <a:prstGeom prst="rect">
            <a:avLst/>
          </a:prstGeom>
          <a:noFill/>
        </p:spPr>
        <p:txBody>
          <a:bodyPr wrap="square">
            <a:spAutoFit/>
          </a:bodyPr>
          <a:lstStyle/>
          <a:p>
            <a:pPr algn="ctr"/>
            <a:r>
              <a:rPr lang="en-US" sz="1400" b="1">
                <a:solidFill>
                  <a:srgbClr val="1B1464"/>
                </a:solidFill>
                <a:highlight>
                  <a:srgbClr val="FFFFFF"/>
                </a:highlight>
                <a:latin typeface="Arial" panose="020B0604020202020204" pitchFamily="34" charset="0"/>
                <a:cs typeface="Arial" panose="020B0604020202020204" pitchFamily="34" charset="0"/>
              </a:rPr>
              <a:t>A</a:t>
            </a:r>
            <a:r>
              <a:rPr lang="en-US" sz="1400" b="1" i="0">
                <a:solidFill>
                  <a:srgbClr val="1B1464"/>
                </a:solidFill>
                <a:effectLst/>
                <a:highlight>
                  <a:srgbClr val="FFFFFF"/>
                </a:highlight>
                <a:latin typeface="Arial" panose="020B0604020202020204" pitchFamily="34" charset="0"/>
                <a:cs typeface="Arial" panose="020B0604020202020204" pitchFamily="34" charset="0"/>
              </a:rPr>
              <a:t>uthenticated household data anonymously matched with</a:t>
            </a:r>
            <a:br>
              <a:rPr lang="en-US" sz="1400" b="1" i="0">
                <a:solidFill>
                  <a:srgbClr val="1B1464"/>
                </a:solidFill>
                <a:effectLst/>
                <a:highlight>
                  <a:srgbClr val="FFFFFF"/>
                </a:highlight>
                <a:latin typeface="Arial" panose="020B0604020202020204" pitchFamily="34" charset="0"/>
                <a:cs typeface="Arial" panose="020B0604020202020204" pitchFamily="34" charset="0"/>
              </a:rPr>
            </a:br>
            <a:r>
              <a:rPr lang="en-US" sz="1400" b="1" i="0">
                <a:solidFill>
                  <a:srgbClr val="1B1464"/>
                </a:solidFill>
                <a:effectLst/>
                <a:highlight>
                  <a:srgbClr val="FFFFFF"/>
                </a:highlight>
                <a:latin typeface="Arial" panose="020B0604020202020204" pitchFamily="34" charset="0"/>
                <a:cs typeface="Arial" panose="020B0604020202020204" pitchFamily="34" charset="0"/>
              </a:rPr>
              <a:t>addressable TV ad exposures enables…</a:t>
            </a:r>
            <a:endParaRPr lang="en-US" sz="1400" b="1">
              <a:solidFill>
                <a:srgbClr val="1B1464"/>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1620829A-07A8-60F3-D2FC-7CDBD7A884A3}"/>
              </a:ext>
            </a:extLst>
          </p:cNvPr>
          <p:cNvSpPr txBox="1"/>
          <p:nvPr/>
        </p:nvSpPr>
        <p:spPr>
          <a:xfrm>
            <a:off x="592697" y="6650553"/>
            <a:ext cx="2010218" cy="461665"/>
          </a:xfrm>
          <a:prstGeom prst="rect">
            <a:avLst/>
          </a:prstGeom>
          <a:noFill/>
        </p:spPr>
        <p:txBody>
          <a:bodyPr wrap="square">
            <a:spAutoFit/>
          </a:bodyPr>
          <a:lstStyle/>
          <a:p>
            <a:pPr algn="ctr"/>
            <a:r>
              <a:rPr lang="en-US" sz="1200" b="1">
                <a:solidFill>
                  <a:srgbClr val="1B1464"/>
                </a:solidFill>
                <a:highlight>
                  <a:srgbClr val="FFFFFF"/>
                </a:highlight>
                <a:latin typeface="Arial" panose="020B0604020202020204" pitchFamily="34" charset="0"/>
                <a:cs typeface="Arial" panose="020B0604020202020204" pitchFamily="34" charset="0"/>
              </a:rPr>
              <a:t>Robust Measurement</a:t>
            </a:r>
            <a:br>
              <a:rPr lang="en-US" sz="1200" b="1">
                <a:solidFill>
                  <a:srgbClr val="1B1464"/>
                </a:solidFill>
                <a:highlight>
                  <a:srgbClr val="FFFFFF"/>
                </a:highlight>
                <a:latin typeface="Arial" panose="020B0604020202020204" pitchFamily="34" charset="0"/>
                <a:cs typeface="Arial" panose="020B0604020202020204" pitchFamily="34" charset="0"/>
              </a:rPr>
            </a:br>
            <a:r>
              <a:rPr lang="en-US" sz="1200" b="1">
                <a:solidFill>
                  <a:srgbClr val="1B1464"/>
                </a:solidFill>
                <a:highlight>
                  <a:srgbClr val="FFFFFF"/>
                </a:highlight>
                <a:latin typeface="Arial" panose="020B0604020202020204" pitchFamily="34" charset="0"/>
                <a:cs typeface="Arial" panose="020B0604020202020204" pitchFamily="34" charset="0"/>
              </a:rPr>
              <a:t>&amp; Attribution</a:t>
            </a:r>
            <a:endParaRPr lang="en-US" sz="1200" b="1">
              <a:solidFill>
                <a:srgbClr val="1B1464"/>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6EA79A85-21ED-9F6F-2347-7D299521D88A}"/>
              </a:ext>
            </a:extLst>
          </p:cNvPr>
          <p:cNvSpPr txBox="1"/>
          <p:nvPr/>
        </p:nvSpPr>
        <p:spPr>
          <a:xfrm>
            <a:off x="2430179" y="6650553"/>
            <a:ext cx="1908501" cy="461665"/>
          </a:xfrm>
          <a:prstGeom prst="rect">
            <a:avLst/>
          </a:prstGeom>
          <a:noFill/>
        </p:spPr>
        <p:txBody>
          <a:bodyPr wrap="square">
            <a:spAutoFit/>
          </a:bodyPr>
          <a:lstStyle/>
          <a:p>
            <a:pPr algn="ctr"/>
            <a:r>
              <a:rPr lang="en-US" sz="1200" b="1">
                <a:solidFill>
                  <a:srgbClr val="1B1464"/>
                </a:solidFill>
                <a:highlight>
                  <a:srgbClr val="FFFFFF"/>
                </a:highlight>
                <a:latin typeface="Arial" panose="020B0604020202020204" pitchFamily="34" charset="0"/>
                <a:cs typeface="Arial" panose="020B0604020202020204" pitchFamily="34" charset="0"/>
              </a:rPr>
              <a:t>Reduced</a:t>
            </a:r>
          </a:p>
          <a:p>
            <a:pPr algn="ctr"/>
            <a:r>
              <a:rPr lang="en-US" sz="1200" b="1">
                <a:solidFill>
                  <a:srgbClr val="1B1464"/>
                </a:solidFill>
                <a:highlight>
                  <a:srgbClr val="FFFFFF"/>
                </a:highlight>
                <a:latin typeface="Arial" panose="020B0604020202020204" pitchFamily="34" charset="0"/>
                <a:cs typeface="Arial" panose="020B0604020202020204" pitchFamily="34" charset="0"/>
              </a:rPr>
              <a:t>Ad Fraud &amp; Waste</a:t>
            </a:r>
            <a:endParaRPr lang="en-US" sz="1200" b="1">
              <a:solidFill>
                <a:srgbClr val="1B1464"/>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7B11FF2F-81A3-6D1E-7BB6-6B8CB28D7F8A}"/>
              </a:ext>
            </a:extLst>
          </p:cNvPr>
          <p:cNvSpPr txBox="1"/>
          <p:nvPr/>
        </p:nvSpPr>
        <p:spPr>
          <a:xfrm>
            <a:off x="5518835" y="6650553"/>
            <a:ext cx="1908501" cy="461665"/>
          </a:xfrm>
          <a:prstGeom prst="rect">
            <a:avLst/>
          </a:prstGeom>
          <a:noFill/>
        </p:spPr>
        <p:txBody>
          <a:bodyPr wrap="square">
            <a:spAutoFit/>
          </a:bodyPr>
          <a:lstStyle/>
          <a:p>
            <a:pPr algn="ctr"/>
            <a:r>
              <a:rPr lang="en-US" sz="1200" b="1">
                <a:solidFill>
                  <a:srgbClr val="1B1464"/>
                </a:solidFill>
                <a:highlight>
                  <a:srgbClr val="FFFFFF"/>
                </a:highlight>
                <a:latin typeface="Arial" panose="020B0604020202020204" pitchFamily="34" charset="0"/>
                <a:cs typeface="Arial" panose="020B0604020202020204" pitchFamily="34" charset="0"/>
              </a:rPr>
              <a:t>Increased</a:t>
            </a:r>
          </a:p>
          <a:p>
            <a:pPr algn="ctr"/>
            <a:r>
              <a:rPr lang="en-US" sz="1200" b="1">
                <a:solidFill>
                  <a:srgbClr val="1B1464"/>
                </a:solidFill>
                <a:highlight>
                  <a:srgbClr val="FFFFFF"/>
                </a:highlight>
                <a:latin typeface="Arial" panose="020B0604020202020204" pitchFamily="34" charset="0"/>
                <a:cs typeface="Arial" panose="020B0604020202020204" pitchFamily="34" charset="0"/>
              </a:rPr>
              <a:t>ROI</a:t>
            </a:r>
            <a:endParaRPr lang="en-US" sz="1200" b="1">
              <a:solidFill>
                <a:srgbClr val="1B1464"/>
              </a:solidFill>
              <a:latin typeface="Arial" panose="020B0604020202020204" pitchFamily="34" charset="0"/>
              <a:cs typeface="Arial" panose="020B0604020202020204" pitchFamily="34" charset="0"/>
            </a:endParaRPr>
          </a:p>
        </p:txBody>
      </p:sp>
      <p:sp>
        <p:nvSpPr>
          <p:cNvPr id="64" name="TextBox 63">
            <a:extLst>
              <a:ext uri="{FF2B5EF4-FFF2-40B4-BE49-F238E27FC236}">
                <a16:creationId xmlns:a16="http://schemas.microsoft.com/office/drawing/2014/main" id="{548F2675-F155-F386-C6F6-F9A82376265C}"/>
              </a:ext>
            </a:extLst>
          </p:cNvPr>
          <p:cNvSpPr txBox="1"/>
          <p:nvPr/>
        </p:nvSpPr>
        <p:spPr>
          <a:xfrm>
            <a:off x="946151" y="4698935"/>
            <a:ext cx="1908501" cy="369332"/>
          </a:xfrm>
          <a:prstGeom prst="rect">
            <a:avLst/>
          </a:prstGeom>
          <a:noFill/>
        </p:spPr>
        <p:txBody>
          <a:bodyPr wrap="square">
            <a:spAutoFit/>
          </a:bodyPr>
          <a:lstStyle/>
          <a:p>
            <a:pPr algn="ctr"/>
            <a:r>
              <a:rPr lang="en-US" b="1">
                <a:solidFill>
                  <a:srgbClr val="4EBEA4"/>
                </a:solidFill>
                <a:highlight>
                  <a:srgbClr val="FFFFFF"/>
                </a:highlight>
                <a:latin typeface="Arial" panose="020B0604020202020204" pitchFamily="34" charset="0"/>
                <a:cs typeface="Arial" panose="020B0604020202020204" pitchFamily="34" charset="0"/>
              </a:rPr>
              <a:t>Authenticated</a:t>
            </a:r>
            <a:endParaRPr lang="en-US" b="1">
              <a:solidFill>
                <a:srgbClr val="4EBEA4"/>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1C376B14-1BFA-337F-6D00-CDA5D4A6F1A9}"/>
              </a:ext>
            </a:extLst>
          </p:cNvPr>
          <p:cNvSpPr/>
          <p:nvPr/>
        </p:nvSpPr>
        <p:spPr>
          <a:xfrm>
            <a:off x="676383" y="3500337"/>
            <a:ext cx="6553201" cy="3660782"/>
          </a:xfrm>
          <a:prstGeom prst="rect">
            <a:avLst/>
          </a:prstGeom>
          <a:noFill/>
          <a:ln w="28575">
            <a:solidFill>
              <a:srgbClr val="4EBEA4"/>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FF2"/>
              </a:solidFill>
              <a:latin typeface="Arial" panose="020B0604020202020204" pitchFamily="34" charset="0"/>
              <a:cs typeface="Arial" panose="020B0604020202020204" pitchFamily="34" charset="0"/>
            </a:endParaRPr>
          </a:p>
        </p:txBody>
      </p:sp>
      <p:sp>
        <p:nvSpPr>
          <p:cNvPr id="68" name="TextBox 67">
            <a:extLst>
              <a:ext uri="{FF2B5EF4-FFF2-40B4-BE49-F238E27FC236}">
                <a16:creationId xmlns:a16="http://schemas.microsoft.com/office/drawing/2014/main" id="{C6E2318C-16D7-BC35-B847-FCE7784F2668}"/>
              </a:ext>
            </a:extLst>
          </p:cNvPr>
          <p:cNvSpPr txBox="1"/>
          <p:nvPr/>
        </p:nvSpPr>
        <p:spPr>
          <a:xfrm>
            <a:off x="3122021" y="3768159"/>
            <a:ext cx="4007433" cy="1323439"/>
          </a:xfrm>
          <a:prstGeom prst="rect">
            <a:avLst/>
          </a:prstGeom>
          <a:noFill/>
        </p:spPr>
        <p:txBody>
          <a:bodyPr wrap="square">
            <a:spAutoFit/>
          </a:bodyPr>
          <a:lstStyle/>
          <a:p>
            <a:pPr marL="285750" indent="-285750">
              <a:buFont typeface="Arial" panose="020B0604020202020204" pitchFamily="34" charset="0"/>
              <a:buChar char="•"/>
            </a:pPr>
            <a:r>
              <a:rPr lang="en-US" sz="1600" b="1">
                <a:solidFill>
                  <a:srgbClr val="1B1464"/>
                </a:solidFill>
                <a:highlight>
                  <a:srgbClr val="FFFFFF"/>
                </a:highlight>
                <a:latin typeface="Arial" panose="020B0604020202020204" pitchFamily="34" charset="0"/>
                <a:cs typeface="Arial" panose="020B0604020202020204" pitchFamily="34" charset="0"/>
              </a:rPr>
              <a:t>Real Human – </a:t>
            </a:r>
            <a:r>
              <a:rPr lang="en-US" sz="1600" b="1">
                <a:solidFill>
                  <a:srgbClr val="4EBEA4"/>
                </a:solidFill>
                <a:highlight>
                  <a:srgbClr val="FFFFFF"/>
                </a:highlight>
                <a:latin typeface="Arial" panose="020B0604020202020204" pitchFamily="34" charset="0"/>
                <a:cs typeface="Arial" panose="020B0604020202020204" pitchFamily="34" charset="0"/>
              </a:rPr>
              <a:t>Confirmed / Verified</a:t>
            </a:r>
          </a:p>
          <a:p>
            <a:pPr marL="285750" indent="-285750">
              <a:buFont typeface="Arial" panose="020B0604020202020204" pitchFamily="34" charset="0"/>
              <a:buChar char="•"/>
            </a:pPr>
            <a:r>
              <a:rPr lang="en-US" sz="1600" b="1">
                <a:solidFill>
                  <a:srgbClr val="1B1464"/>
                </a:solidFill>
                <a:highlight>
                  <a:srgbClr val="FFFFFF"/>
                </a:highlight>
                <a:latin typeface="Arial" panose="020B0604020202020204" pitchFamily="34" charset="0"/>
                <a:cs typeface="Arial" panose="020B0604020202020204" pitchFamily="34" charset="0"/>
              </a:rPr>
              <a:t>Identity – </a:t>
            </a:r>
            <a:r>
              <a:rPr lang="en-US" sz="1600" b="1">
                <a:solidFill>
                  <a:srgbClr val="4EBEA4"/>
                </a:solidFill>
                <a:highlight>
                  <a:srgbClr val="FFFFFF"/>
                </a:highlight>
                <a:latin typeface="Arial" panose="020B0604020202020204" pitchFamily="34" charset="0"/>
                <a:cs typeface="Arial" panose="020B0604020202020204" pitchFamily="34" charset="0"/>
              </a:rPr>
              <a:t>Confirmed / Verified</a:t>
            </a:r>
          </a:p>
          <a:p>
            <a:pPr marL="285750" indent="-285750">
              <a:buFont typeface="Arial" panose="020B0604020202020204" pitchFamily="34" charset="0"/>
              <a:buChar char="•"/>
            </a:pPr>
            <a:r>
              <a:rPr lang="en-US" sz="1600" b="1">
                <a:solidFill>
                  <a:srgbClr val="1B1464"/>
                </a:solidFill>
                <a:highlight>
                  <a:srgbClr val="FFFFFF"/>
                </a:highlight>
                <a:latin typeface="Arial" panose="020B0604020202020204" pitchFamily="34" charset="0"/>
                <a:cs typeface="Arial" panose="020B0604020202020204" pitchFamily="34" charset="0"/>
              </a:rPr>
              <a:t>Opt-In - </a:t>
            </a:r>
            <a:r>
              <a:rPr lang="en-US" sz="1600" b="1">
                <a:solidFill>
                  <a:srgbClr val="4EBEA4"/>
                </a:solidFill>
                <a:highlight>
                  <a:srgbClr val="FFFFFF"/>
                </a:highlight>
                <a:latin typeface="Arial" panose="020B0604020202020204" pitchFamily="34" charset="0"/>
                <a:cs typeface="Arial" panose="020B0604020202020204" pitchFamily="34" charset="0"/>
              </a:rPr>
              <a:t>Confirmed</a:t>
            </a:r>
          </a:p>
          <a:p>
            <a:pPr marL="285750" indent="-285750">
              <a:buFont typeface="Arial" panose="020B0604020202020204" pitchFamily="34" charset="0"/>
              <a:buChar char="•"/>
            </a:pPr>
            <a:r>
              <a:rPr lang="en-US" sz="1600" b="1">
                <a:solidFill>
                  <a:srgbClr val="1B1464"/>
                </a:solidFill>
                <a:highlight>
                  <a:srgbClr val="FFFFFF"/>
                </a:highlight>
                <a:latin typeface="Arial" panose="020B0604020202020204" pitchFamily="34" charset="0"/>
                <a:cs typeface="Arial" panose="020B0604020202020204" pitchFamily="34" charset="0"/>
              </a:rPr>
              <a:t>Fraud - </a:t>
            </a:r>
            <a:r>
              <a:rPr lang="en-US" sz="1600" b="1">
                <a:solidFill>
                  <a:srgbClr val="4EBEA4"/>
                </a:solidFill>
                <a:highlight>
                  <a:srgbClr val="FFFFFF"/>
                </a:highlight>
                <a:latin typeface="Arial" panose="020B0604020202020204" pitchFamily="34" charset="0"/>
                <a:cs typeface="Arial" panose="020B0604020202020204" pitchFamily="34" charset="0"/>
              </a:rPr>
              <a:t>Low Risk</a:t>
            </a:r>
          </a:p>
          <a:p>
            <a:pPr marL="285750" indent="-285750">
              <a:buFont typeface="Arial" panose="020B0604020202020204" pitchFamily="34" charset="0"/>
              <a:buChar char="•"/>
            </a:pPr>
            <a:r>
              <a:rPr lang="en-US" sz="1600" b="1">
                <a:solidFill>
                  <a:srgbClr val="1B1464"/>
                </a:solidFill>
                <a:highlight>
                  <a:srgbClr val="FFFFFF"/>
                </a:highlight>
                <a:latin typeface="Arial" panose="020B0604020202020204" pitchFamily="34" charset="0"/>
                <a:cs typeface="Arial" panose="020B0604020202020204" pitchFamily="34" charset="0"/>
              </a:rPr>
              <a:t>Measurement Accuracy – </a:t>
            </a:r>
            <a:r>
              <a:rPr lang="en-US" sz="1600" b="1">
                <a:solidFill>
                  <a:srgbClr val="4EBEA4"/>
                </a:solidFill>
                <a:highlight>
                  <a:srgbClr val="FFFFFF"/>
                </a:highlight>
                <a:latin typeface="Arial" panose="020B0604020202020204" pitchFamily="34" charset="0"/>
                <a:cs typeface="Arial" panose="020B0604020202020204" pitchFamily="34" charset="0"/>
              </a:rPr>
              <a:t>Very High</a:t>
            </a:r>
            <a:endParaRPr lang="en-US" sz="1600" b="1">
              <a:solidFill>
                <a:srgbClr val="4EBEA4"/>
              </a:solidFill>
              <a:latin typeface="Arial" panose="020B0604020202020204" pitchFamily="34" charset="0"/>
              <a:cs typeface="Arial" panose="020B0604020202020204" pitchFamily="34" charset="0"/>
            </a:endParaRPr>
          </a:p>
        </p:txBody>
      </p:sp>
      <p:pic>
        <p:nvPicPr>
          <p:cNvPr id="4" name="Picture 3" descr="A blue and white logo with a person in a shield and a check mark&#10;&#10;Description automatically generated">
            <a:extLst>
              <a:ext uri="{FF2B5EF4-FFF2-40B4-BE49-F238E27FC236}">
                <a16:creationId xmlns:a16="http://schemas.microsoft.com/office/drawing/2014/main" id="{9A593A9D-75BA-77F1-8150-DFDF19CE86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0577" y="3743703"/>
            <a:ext cx="896298" cy="896298"/>
          </a:xfrm>
          <a:prstGeom prst="rect">
            <a:avLst/>
          </a:prstGeom>
        </p:spPr>
      </p:pic>
      <p:pic>
        <p:nvPicPr>
          <p:cNvPr id="13" name="Picture 12" descr="A colorful graph and speedometer&#10;&#10;Description automatically generated">
            <a:extLst>
              <a:ext uri="{FF2B5EF4-FFF2-40B4-BE49-F238E27FC236}">
                <a16:creationId xmlns:a16="http://schemas.microsoft.com/office/drawing/2014/main" id="{41D0CF9E-AD53-43BE-469C-08D481E04D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332" y="5857411"/>
            <a:ext cx="781360" cy="781360"/>
          </a:xfrm>
          <a:prstGeom prst="rect">
            <a:avLst/>
          </a:prstGeom>
        </p:spPr>
      </p:pic>
      <p:pic>
        <p:nvPicPr>
          <p:cNvPr id="15" name="Picture 14" descr="A blue and pink recycle bin with arrows&#10;&#10;Description automatically generated">
            <a:extLst>
              <a:ext uri="{FF2B5EF4-FFF2-40B4-BE49-F238E27FC236}">
                <a16:creationId xmlns:a16="http://schemas.microsoft.com/office/drawing/2014/main" id="{5CCCC678-2B8E-50A4-3301-0C9911558D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749" y="5857411"/>
            <a:ext cx="781360" cy="781360"/>
          </a:xfrm>
          <a:prstGeom prst="rect">
            <a:avLst/>
          </a:prstGeom>
        </p:spPr>
      </p:pic>
      <p:pic>
        <p:nvPicPr>
          <p:cNvPr id="16" name="Picture 15" descr="A graph of money with a green arrow&#10;&#10;Description automatically generated with medium confidence">
            <a:extLst>
              <a:ext uri="{FF2B5EF4-FFF2-40B4-BE49-F238E27FC236}">
                <a16:creationId xmlns:a16="http://schemas.microsoft.com/office/drawing/2014/main" id="{AAC1D391-C998-15C6-B8EE-D6A4B3A6A3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82405" y="5857411"/>
            <a:ext cx="781360" cy="781360"/>
          </a:xfrm>
          <a:prstGeom prst="rect">
            <a:avLst/>
          </a:prstGeom>
        </p:spPr>
      </p:pic>
      <p:sp>
        <p:nvSpPr>
          <p:cNvPr id="5" name="Text Box 6">
            <a:extLst>
              <a:ext uri="{FF2B5EF4-FFF2-40B4-BE49-F238E27FC236}">
                <a16:creationId xmlns:a16="http://schemas.microsoft.com/office/drawing/2014/main" id="{B2A3A60C-9B6D-EC6F-5971-30BF04F95E7C}"/>
              </a:ext>
            </a:extLst>
          </p:cNvPr>
          <p:cNvSpPr txBox="1"/>
          <p:nvPr/>
        </p:nvSpPr>
        <p:spPr>
          <a:xfrm>
            <a:off x="644837" y="7638772"/>
            <a:ext cx="3423690" cy="294287"/>
          </a:xfrm>
          <a:prstGeom prst="rect">
            <a:avLst/>
          </a:prstGeom>
          <a:solidFill>
            <a:srgbClr val="1B1464"/>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200" b="1">
                <a:solidFill>
                  <a:schemeClr val="bg1"/>
                </a:solidFill>
                <a:latin typeface="Arial" panose="020B0604020202020204" pitchFamily="34" charset="0"/>
                <a:ea typeface="Calibri" panose="020F0502020204030204" pitchFamily="34" charset="0"/>
                <a:cs typeface="Arial" panose="020B0604020202020204" pitchFamily="34" charset="0"/>
              </a:rPr>
              <a:t>Authenticated Audiences Provide More Value</a:t>
            </a:r>
            <a:endParaRPr lang="en-US" sz="12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BCD43E57-D87B-3A59-120B-5915F3E29DAA}"/>
              </a:ext>
            </a:extLst>
          </p:cNvPr>
          <p:cNvCxnSpPr>
            <a:cxnSpLocks/>
          </p:cNvCxnSpPr>
          <p:nvPr/>
        </p:nvCxnSpPr>
        <p:spPr>
          <a:xfrm>
            <a:off x="654973" y="7443149"/>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C6D4A0-8F87-57DF-67A1-E6C02DDB1905}"/>
              </a:ext>
            </a:extLst>
          </p:cNvPr>
          <p:cNvCxnSpPr/>
          <p:nvPr/>
        </p:nvCxnSpPr>
        <p:spPr>
          <a:xfrm>
            <a:off x="776959" y="5179691"/>
            <a:ext cx="6352496" cy="0"/>
          </a:xfrm>
          <a:prstGeom prst="line">
            <a:avLst/>
          </a:prstGeom>
          <a:ln w="28575">
            <a:solidFill>
              <a:srgbClr val="4EBEA4"/>
            </a:solidFill>
            <a:prstDash val="lg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0159592B-E543-C2F6-FFA2-1641A21AE679}"/>
              </a:ext>
            </a:extLst>
          </p:cNvPr>
          <p:cNvSpPr txBox="1"/>
          <p:nvPr/>
        </p:nvSpPr>
        <p:spPr>
          <a:xfrm>
            <a:off x="4068527" y="6639444"/>
            <a:ext cx="1908501" cy="461665"/>
          </a:xfrm>
          <a:prstGeom prst="rect">
            <a:avLst/>
          </a:prstGeom>
          <a:noFill/>
        </p:spPr>
        <p:txBody>
          <a:bodyPr wrap="square" lIns="91440" tIns="45720" rIns="91440" bIns="45720" anchor="t">
            <a:spAutoFit/>
          </a:bodyPr>
          <a:lstStyle/>
          <a:p>
            <a:pPr algn="ctr"/>
            <a:r>
              <a:rPr lang="en-US" sz="1200" b="1">
                <a:solidFill>
                  <a:srgbClr val="1B1464"/>
                </a:solidFill>
                <a:highlight>
                  <a:srgbClr val="FFFFFF"/>
                </a:highlight>
                <a:latin typeface="Arial" panose="020B0604020202020204" pitchFamily="34" charset="0"/>
                <a:cs typeface="Arial" panose="020B0604020202020204" pitchFamily="34" charset="0"/>
              </a:rPr>
              <a:t>Privacy </a:t>
            </a:r>
          </a:p>
          <a:p>
            <a:pPr algn="ctr"/>
            <a:r>
              <a:rPr lang="en-US" sz="1200" b="1">
                <a:solidFill>
                  <a:srgbClr val="1B1464"/>
                </a:solidFill>
                <a:highlight>
                  <a:srgbClr val="FFFFFF"/>
                </a:highlight>
                <a:latin typeface="Arial" panose="020B0604020202020204" pitchFamily="34" charset="0"/>
                <a:cs typeface="Arial" panose="020B0604020202020204" pitchFamily="34" charset="0"/>
              </a:rPr>
              <a:t>Compliant</a:t>
            </a:r>
          </a:p>
        </p:txBody>
      </p:sp>
      <p:pic>
        <p:nvPicPr>
          <p:cNvPr id="10" name="Picture 9" descr="A blue and yellow shield with a lock&#10;&#10;Description automatically generated">
            <a:extLst>
              <a:ext uri="{FF2B5EF4-FFF2-40B4-BE49-F238E27FC236}">
                <a16:creationId xmlns:a16="http://schemas.microsoft.com/office/drawing/2014/main" id="{0EAD20CC-566F-F7CC-1CFB-ADD164F85F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65749" y="5857411"/>
            <a:ext cx="781360" cy="781360"/>
          </a:xfrm>
          <a:prstGeom prst="rect">
            <a:avLst/>
          </a:prstGeom>
        </p:spPr>
      </p:pic>
      <p:sp>
        <p:nvSpPr>
          <p:cNvPr id="12" name="TextBox 11">
            <a:extLst>
              <a:ext uri="{FF2B5EF4-FFF2-40B4-BE49-F238E27FC236}">
                <a16:creationId xmlns:a16="http://schemas.microsoft.com/office/drawing/2014/main" id="{23043021-BA78-1633-997B-CB0BCA7B69D4}"/>
              </a:ext>
            </a:extLst>
          </p:cNvPr>
          <p:cNvSpPr txBox="1"/>
          <p:nvPr/>
        </p:nvSpPr>
        <p:spPr>
          <a:xfrm>
            <a:off x="2695766" y="9000411"/>
            <a:ext cx="5117737" cy="276999"/>
          </a:xfrm>
          <a:prstGeom prst="rect">
            <a:avLst/>
          </a:prstGeom>
          <a:noFill/>
        </p:spPr>
        <p:txBody>
          <a:bodyPr wrap="square">
            <a:spAutoFit/>
          </a:bodyPr>
          <a:lstStyle/>
          <a:p>
            <a:pPr algn="ctr"/>
            <a:r>
              <a:rPr lang="en-US" sz="1800" i="1" baseline="30000">
                <a:solidFill>
                  <a:srgbClr val="1B1464"/>
                </a:solidFill>
                <a:latin typeface="Arial" panose="020B0604020202020204" pitchFamily="34" charset="0"/>
                <a:cs typeface="Arial" panose="020B0604020202020204" pitchFamily="34" charset="0"/>
              </a:rPr>
              <a:t>(inclusive of cookieless environments such as Apple’s Safari browser)</a:t>
            </a:r>
          </a:p>
        </p:txBody>
      </p:sp>
    </p:spTree>
    <p:extLst>
      <p:ext uri="{BB962C8B-B14F-4D97-AF65-F5344CB8AC3E}">
        <p14:creationId xmlns:p14="http://schemas.microsoft.com/office/powerpoint/2010/main" val="187944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445B45-1538-51FD-8518-5B550142CCFC}"/>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B6CECDB3-EEE9-E044-C349-3819EB5BDEBD}"/>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3" name="Picture 2">
            <a:extLst>
              <a:ext uri="{FF2B5EF4-FFF2-40B4-BE49-F238E27FC236}">
                <a16:creationId xmlns:a16="http://schemas.microsoft.com/office/drawing/2014/main" id="{5D139AC6-58DD-FF3A-1554-13F377C537B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7" name="Slide Number Placeholder 5">
            <a:extLst>
              <a:ext uri="{FF2B5EF4-FFF2-40B4-BE49-F238E27FC236}">
                <a16:creationId xmlns:a16="http://schemas.microsoft.com/office/drawing/2014/main" id="{8508C419-6C72-915A-2ADF-D6D1E9BE3902}"/>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8DC2077-EC2C-FCD9-3CB8-3EE26FA6E47A}"/>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sp>
        <p:nvSpPr>
          <p:cNvPr id="9" name="Text Box 6">
            <a:extLst>
              <a:ext uri="{FF2B5EF4-FFF2-40B4-BE49-F238E27FC236}">
                <a16:creationId xmlns:a16="http://schemas.microsoft.com/office/drawing/2014/main" id="{3A7885F3-34B5-99C1-1A01-46E9BAA8E9D0}"/>
              </a:ext>
            </a:extLst>
          </p:cNvPr>
          <p:cNvSpPr txBox="1"/>
          <p:nvPr/>
        </p:nvSpPr>
        <p:spPr>
          <a:xfrm>
            <a:off x="587805" y="1285341"/>
            <a:ext cx="1912989" cy="269740"/>
          </a:xfrm>
          <a:prstGeom prst="rect">
            <a:avLst/>
          </a:prstGeom>
          <a:solidFill>
            <a:srgbClr val="00BFF2"/>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Industry Perspectives</a:t>
            </a:r>
          </a:p>
        </p:txBody>
      </p:sp>
      <p:sp>
        <p:nvSpPr>
          <p:cNvPr id="13" name="TextBox 12">
            <a:extLst>
              <a:ext uri="{FF2B5EF4-FFF2-40B4-BE49-F238E27FC236}">
                <a16:creationId xmlns:a16="http://schemas.microsoft.com/office/drawing/2014/main" id="{DFFAF45E-0CEE-D038-F7CD-7372B3FB4D63}"/>
              </a:ext>
            </a:extLst>
          </p:cNvPr>
          <p:cNvSpPr txBox="1"/>
          <p:nvPr/>
        </p:nvSpPr>
        <p:spPr>
          <a:xfrm>
            <a:off x="459644" y="1633405"/>
            <a:ext cx="6853112" cy="5514779"/>
          </a:xfrm>
          <a:prstGeom prst="rect">
            <a:avLst/>
          </a:prstGeom>
          <a:noFill/>
        </p:spPr>
        <p:txBody>
          <a:bodyPr wrap="square" lIns="91440" tIns="45720" rIns="91440" bIns="45720" anchor="t">
            <a:spAutoFit/>
          </a:bodyPr>
          <a:lstStyle/>
          <a:p>
            <a:pPr marL="342900" indent="-342900">
              <a:lnSpc>
                <a:spcPct val="107000"/>
              </a:lnSpc>
              <a:buFont typeface="+mj-lt"/>
              <a:buAutoNum type="arabicPeriod"/>
              <a:defRPr/>
            </a:pPr>
            <a:r>
              <a:rPr kumimoji="0" lang="en-US" sz="14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“The power of addressable is being able to do both at the same time: understanding both the content and the context in which you’re running but also doing that in the fully addressable way of reaching the exact audience you seek. So, it’s </a:t>
            </a:r>
            <a:r>
              <a:rPr kumimoji="0" lang="en-US" sz="14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really powerful</a:t>
            </a:r>
            <a:r>
              <a:rPr kumimoji="0" lang="en-US" sz="14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a:t>
            </a:r>
            <a:br>
              <a:rPr kumimoji="0" lang="en-US" sz="14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br>
            <a:r>
              <a:rPr lang="en-US" sz="1100" b="1" i="1" kern="100">
                <a:solidFill>
                  <a:srgbClr val="00BFF2"/>
                </a:solidFill>
                <a:latin typeface="Arial" panose="020B0604020202020204" pitchFamily="34" charset="0"/>
                <a:cs typeface="Arial" panose="020B0604020202020204" pitchFamily="34" charset="0"/>
              </a:rPr>
              <a:t>- Kelly Metz, Chief Investment Officer, Spark Foundry</a:t>
            </a:r>
            <a:r>
              <a:rPr lang="en-US" sz="1100" b="1" i="1" kern="100" baseline="50000">
                <a:solidFill>
                  <a:srgbClr val="00BFF2"/>
                </a:solidFill>
                <a:latin typeface="Arial" panose="020B0604020202020204" pitchFamily="34" charset="0"/>
                <a:cs typeface="Arial" panose="020B0604020202020204" pitchFamily="34" charset="0"/>
              </a:rPr>
              <a:t>8</a:t>
            </a:r>
            <a:endParaRPr lang="en-US" sz="1100" b="1" i="1" kern="100">
              <a:solidFill>
                <a:srgbClr val="00BFF2"/>
              </a:solidFill>
              <a:latin typeface="Arial" panose="020B0604020202020204" pitchFamily="34" charset="0"/>
              <a:cs typeface="Arial" panose="020B0604020202020204" pitchFamily="34" charset="0"/>
            </a:endParaRPr>
          </a:p>
          <a:p>
            <a:pPr marL="342900" lvl="0" indent="-342900">
              <a:lnSpc>
                <a:spcPct val="107000"/>
              </a:lnSpc>
              <a:buFont typeface="+mj-lt"/>
              <a:buAutoNum type="arabicPeriod"/>
              <a:defRPr/>
            </a:pPr>
            <a:endParaRPr kumimoji="0" lang="en-US" sz="1400" b="1" i="1" u="none" strike="noStrik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rabicPeriod"/>
              <a:defRPr/>
            </a:pPr>
            <a:r>
              <a:rPr kumimoji="0" lang="en-US" sz="14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“[Addressable] is really something that you </a:t>
            </a:r>
            <a:r>
              <a:rPr kumimoji="0" lang="en-US" sz="1400" b="1"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need to do in today’s landscape</a:t>
            </a:r>
            <a:r>
              <a:rPr kumimoji="0" lang="en-US" sz="14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 given that </a:t>
            </a:r>
            <a:r>
              <a:rPr kumimoji="0" lang="en-US" sz="1400" b="1"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everything is so fragmented and audiences are everywhere</a:t>
            </a:r>
            <a:r>
              <a:rPr kumimoji="0" lang="en-US" sz="14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 It’s hard to capture just a pure large portion of the country or of your audience with one of a few partners. You really need to </a:t>
            </a:r>
            <a:r>
              <a:rPr kumimoji="0" lang="en-US" sz="1400" b="1"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strategize where you have your focused addressable approach and targeted mass reach approach</a:t>
            </a:r>
            <a:r>
              <a:rPr kumimoji="0" lang="en-US" sz="14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t>, ideally.”</a:t>
            </a:r>
            <a:br>
              <a:rPr kumimoji="0" lang="en-US" sz="12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rPr>
            </a:br>
            <a:r>
              <a:rPr kumimoji="0" lang="en-US" sz="1100" b="0" i="0" u="none" strike="noStrike" kern="100" cap="none" spc="0" normalizeH="0" baseline="0" noProof="0">
                <a:ln>
                  <a:noFill/>
                </a:ln>
                <a:solidFill>
                  <a:srgbClr val="00BFF2"/>
                </a:solidFill>
                <a:effectLst/>
                <a:uLnTx/>
                <a:uFillTx/>
                <a:latin typeface="Arial" panose="020B0604020202020204" pitchFamily="34" charset="0"/>
                <a:ea typeface="Calibri"/>
                <a:cs typeface="Arial" panose="020B0604020202020204" pitchFamily="34" charset="0"/>
              </a:rPr>
              <a:t>- </a:t>
            </a:r>
            <a:r>
              <a:rPr kumimoji="0" lang="en-US" sz="1100" b="1" i="1" u="none" strike="noStrike" kern="100" cap="none" spc="0" normalizeH="0" baseline="0" noProof="0">
                <a:ln>
                  <a:noFill/>
                </a:ln>
                <a:solidFill>
                  <a:srgbClr val="00BFF2"/>
                </a:solidFill>
                <a:effectLst/>
                <a:uLnTx/>
                <a:uFillTx/>
                <a:latin typeface="Arial" panose="020B0604020202020204" pitchFamily="34" charset="0"/>
                <a:ea typeface="Calibri"/>
                <a:cs typeface="Arial" panose="020B0604020202020204" pitchFamily="34" charset="0"/>
              </a:rPr>
              <a:t>Joshua Abneri, Director Addressable Strategy, </a:t>
            </a:r>
            <a:r>
              <a:rPr kumimoji="0" lang="en-US" sz="1100" b="1" i="1" u="none" strike="noStrike" kern="100" cap="none" spc="0" normalizeH="0" baseline="0" noProof="0" err="1">
                <a:ln>
                  <a:noFill/>
                </a:ln>
                <a:solidFill>
                  <a:srgbClr val="00BFF2"/>
                </a:solidFill>
                <a:effectLst/>
                <a:uLnTx/>
                <a:uFillTx/>
                <a:latin typeface="Arial" panose="020B0604020202020204" pitchFamily="34" charset="0"/>
                <a:ea typeface="Calibri"/>
                <a:cs typeface="Arial" panose="020B0604020202020204" pitchFamily="34" charset="0"/>
              </a:rPr>
              <a:t>Kinesso</a:t>
            </a:r>
            <a:r>
              <a:rPr lang="en-US" sz="900" b="1" i="1" kern="100" baseline="50000">
                <a:solidFill>
                  <a:srgbClr val="00BFF2"/>
                </a:solidFill>
                <a:latin typeface="Arial" panose="020B0604020202020204" pitchFamily="34" charset="0"/>
                <a:ea typeface="Calibri"/>
                <a:cs typeface="Arial" panose="020B0604020202020204" pitchFamily="34" charset="0"/>
              </a:rPr>
              <a:t>9</a:t>
            </a:r>
            <a:endParaRPr kumimoji="0" lang="en-US" sz="900" b="1" i="1" u="none" strike="noStrike" kern="100" cap="none" spc="0" normalizeH="0" baseline="50000" noProof="0">
              <a:ln>
                <a:noFill/>
              </a:ln>
              <a:solidFill>
                <a:srgbClr val="00BFF2"/>
              </a:solidFill>
              <a:effectLst/>
              <a:uLnTx/>
              <a:uFillTx/>
              <a:latin typeface="Arial" panose="020B0604020202020204" pitchFamily="34" charset="0"/>
              <a:ea typeface="Calibri"/>
              <a:cs typeface="Arial" panose="020B0604020202020204" pitchFamily="34" charset="0"/>
            </a:endParaRPr>
          </a:p>
          <a:p>
            <a:pPr marL="342900" lvl="0" indent="-342900">
              <a:lnSpc>
                <a:spcPct val="107000"/>
              </a:lnSpc>
              <a:buFont typeface="+mj-lt"/>
              <a:buAutoNum type="arabicPeriod"/>
              <a:defRPr/>
            </a:pPr>
            <a:endParaRPr lang="en-US" sz="1400" b="1" i="1" kern="100" baseline="50000">
              <a:solidFill>
                <a:srgbClr val="00BFF2"/>
              </a:solidFill>
              <a:latin typeface="Arial" panose="020B0604020202020204" pitchFamily="34" charset="0"/>
              <a:cs typeface="Arial" panose="020B0604020202020204" pitchFamily="34" charset="0"/>
            </a:endParaRPr>
          </a:p>
          <a:p>
            <a:pPr marL="342900" indent="-342900">
              <a:lnSpc>
                <a:spcPct val="107000"/>
              </a:lnSpc>
              <a:buFont typeface="+mj-lt"/>
              <a:buAutoNum type="arabicPeriod"/>
              <a:defRPr/>
            </a:pPr>
            <a:r>
              <a:rPr lang="en-US" sz="1400" kern="100">
                <a:solidFill>
                  <a:srgbClr val="1B1464"/>
                </a:solidFill>
                <a:latin typeface="Arial" panose="020B0604020202020204" pitchFamily="34" charset="0"/>
                <a:cs typeface="Arial" panose="020B0604020202020204" pitchFamily="34" charset="0"/>
              </a:rPr>
              <a:t>“Addressable advertising execution has steadily </a:t>
            </a:r>
            <a:r>
              <a:rPr lang="en-US" sz="1400" b="1" kern="100">
                <a:solidFill>
                  <a:srgbClr val="1B1464"/>
                </a:solidFill>
                <a:latin typeface="Arial" panose="020B0604020202020204" pitchFamily="34" charset="0"/>
                <a:cs typeface="Arial" panose="020B0604020202020204" pitchFamily="34" charset="0"/>
              </a:rPr>
              <a:t>increased in simplicity and adoption</a:t>
            </a:r>
            <a:r>
              <a:rPr lang="en-US" sz="1400" kern="100">
                <a:solidFill>
                  <a:srgbClr val="1B1464"/>
                </a:solidFill>
                <a:latin typeface="Arial" panose="020B0604020202020204" pitchFamily="34" charset="0"/>
                <a:cs typeface="Arial" panose="020B0604020202020204" pitchFamily="34" charset="0"/>
              </a:rPr>
              <a:t> for brands and agencies for the past few years, and we believe this trend will continue. Our survey with Advertiser Perceptions shows that the </a:t>
            </a:r>
            <a:r>
              <a:rPr lang="en-US" sz="1400" b="1" kern="100">
                <a:solidFill>
                  <a:srgbClr val="1B1464"/>
                </a:solidFill>
                <a:latin typeface="Arial" panose="020B0604020202020204" pitchFamily="34" charset="0"/>
                <a:cs typeface="Arial" panose="020B0604020202020204" pitchFamily="34" charset="0"/>
              </a:rPr>
              <a:t>spend-drivers in addressable TV are measurement, programmatic execution and identity accuracy</a:t>
            </a:r>
            <a:r>
              <a:rPr lang="en-US" sz="1400" kern="100">
                <a:solidFill>
                  <a:srgbClr val="1B1464"/>
                </a:solidFill>
                <a:latin typeface="Arial" panose="020B0604020202020204" pitchFamily="34" charset="0"/>
                <a:cs typeface="Arial" panose="020B0604020202020204" pitchFamily="34" charset="0"/>
              </a:rPr>
              <a:t>. </a:t>
            </a:r>
            <a:r>
              <a:rPr lang="en-US" sz="1400" b="1" kern="100">
                <a:solidFill>
                  <a:srgbClr val="1B1464"/>
                </a:solidFill>
                <a:latin typeface="Arial" panose="020B0604020202020204" pitchFamily="34" charset="0"/>
                <a:cs typeface="Arial" panose="020B0604020202020204" pitchFamily="34" charset="0"/>
              </a:rPr>
              <a:t>Continued education, innovation and advancement</a:t>
            </a:r>
            <a:r>
              <a:rPr lang="en-US" sz="1400" kern="100">
                <a:solidFill>
                  <a:srgbClr val="1B1464"/>
                </a:solidFill>
                <a:latin typeface="Arial" panose="020B0604020202020204" pitchFamily="34" charset="0"/>
                <a:cs typeface="Arial" panose="020B0604020202020204" pitchFamily="34" charset="0"/>
              </a:rPr>
              <a:t> in these areas will be the key to converting those who are still </a:t>
            </a:r>
            <a:br>
              <a:rPr lang="en-US" sz="1400" kern="100">
                <a:solidFill>
                  <a:srgbClr val="1B1464"/>
                </a:solidFill>
                <a:latin typeface="Arial" panose="020B0604020202020204" pitchFamily="34" charset="0"/>
                <a:cs typeface="Arial" panose="020B0604020202020204" pitchFamily="34" charset="0"/>
              </a:rPr>
            </a:br>
            <a:r>
              <a:rPr lang="en-US" sz="1400" kern="100">
                <a:solidFill>
                  <a:srgbClr val="1B1464"/>
                </a:solidFill>
                <a:latin typeface="Arial" panose="020B0604020202020204" pitchFamily="34" charset="0"/>
                <a:cs typeface="Arial" panose="020B0604020202020204" pitchFamily="34" charset="0"/>
              </a:rPr>
              <a:t>on the fence about this channel’s potential.” </a:t>
            </a:r>
            <a:br>
              <a:rPr lang="en-US" sz="1400" kern="100">
                <a:solidFill>
                  <a:srgbClr val="1B1464"/>
                </a:solidFill>
                <a:latin typeface="Arial" panose="020B0604020202020204" pitchFamily="34" charset="0"/>
                <a:cs typeface="Arial" panose="020B0604020202020204" pitchFamily="34" charset="0"/>
              </a:rPr>
            </a:br>
            <a:r>
              <a:rPr lang="en-US" sz="1100" b="1" i="1" kern="100">
                <a:solidFill>
                  <a:srgbClr val="00BFF2"/>
                </a:solidFill>
                <a:latin typeface="Arial" panose="020B0604020202020204" pitchFamily="34" charset="0"/>
                <a:cs typeface="Arial" panose="020B0604020202020204" pitchFamily="34" charset="0"/>
              </a:rPr>
              <a:t>-  Tim Myers, Executive Director, Go Addressable</a:t>
            </a:r>
            <a:r>
              <a:rPr lang="en-US" sz="1100" b="1" i="1" kern="100" baseline="50000">
                <a:solidFill>
                  <a:srgbClr val="00BFF2"/>
                </a:solidFill>
                <a:latin typeface="Arial" panose="020B0604020202020204" pitchFamily="34" charset="0"/>
                <a:cs typeface="Arial" panose="020B0604020202020204" pitchFamily="34" charset="0"/>
              </a:rPr>
              <a:t>8</a:t>
            </a:r>
            <a:endParaRPr lang="en-US" sz="1100" b="1" i="1" kern="100" baseline="50000">
              <a:solidFill>
                <a:srgbClr val="00BFF2"/>
              </a:solidFill>
              <a:latin typeface="Arial" panose="020B0604020202020204" pitchFamily="34" charset="0"/>
              <a:ea typeface="Calibri"/>
              <a:cs typeface="Arial" panose="020B0604020202020204" pitchFamily="34" charset="0"/>
            </a:endParaRPr>
          </a:p>
          <a:p>
            <a:pPr marL="342900" lvl="0" indent="-342900">
              <a:lnSpc>
                <a:spcPct val="107000"/>
              </a:lnSpc>
              <a:buFont typeface="+mj-lt"/>
              <a:buAutoNum type="arabicPeriod"/>
              <a:defRPr/>
            </a:pPr>
            <a:endParaRPr lang="en-US" sz="1100" b="1" i="1" kern="100">
              <a:solidFill>
                <a:srgbClr val="00BFF2"/>
              </a:solidFill>
              <a:latin typeface="Arial" panose="020B0604020202020204" pitchFamily="34" charset="0"/>
              <a:cs typeface="Arial" panose="020B0604020202020204" pitchFamily="34" charset="0"/>
            </a:endParaRPr>
          </a:p>
          <a:p>
            <a:pPr marL="342900" lvl="0" indent="-342900">
              <a:lnSpc>
                <a:spcPct val="107000"/>
              </a:lnSpc>
              <a:buFont typeface="+mj-lt"/>
              <a:buAutoNum type="arabicPeriod"/>
              <a:defRPr/>
            </a:pPr>
            <a:endParaRPr kumimoji="0" lang="en-US" sz="7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a:p>
            <a:pPr marL="342900" lvl="0" indent="-342900">
              <a:lnSpc>
                <a:spcPct val="107000"/>
              </a:lnSpc>
              <a:buFont typeface="+mj-lt"/>
              <a:buAutoNum type="arabicPeriod"/>
              <a:defRPr/>
            </a:pPr>
            <a:endParaRPr kumimoji="0" lang="en-US" sz="700" b="0" i="0" u="none" strike="noStrike" kern="100" cap="none" spc="0" normalizeH="0" baseline="0" noProof="0">
              <a:ln>
                <a:noFill/>
              </a:ln>
              <a:solidFill>
                <a:srgbClr val="1B1464"/>
              </a:solidFill>
              <a:effectLst/>
              <a:uLnTx/>
              <a:uFillTx/>
              <a:latin typeface="Arial" panose="020B0604020202020204" pitchFamily="34" charset="0"/>
              <a:cs typeface="Arial" panose="020B0604020202020204" pitchFamily="34" charset="0"/>
            </a:endParaRPr>
          </a:p>
          <a:p>
            <a:pPr marL="342900" marR="0" lvl="0" indent="-342900" algn="l" defTabSz="457200" rtl="0" eaLnBrk="1" fontAlgn="auto" latinLnBrk="0" hangingPunct="1">
              <a:lnSpc>
                <a:spcPct val="107000"/>
              </a:lnSpc>
              <a:spcBef>
                <a:spcPts val="0"/>
              </a:spcBef>
              <a:spcAft>
                <a:spcPts val="0"/>
              </a:spcAft>
              <a:buClrTx/>
              <a:buSzTx/>
              <a:buFont typeface="+mj-lt"/>
              <a:buAutoNum type="arabicPeriod"/>
              <a:tabLst/>
              <a:defRPr/>
            </a:pPr>
            <a:endParaRPr kumimoji="0" lang="en-US" sz="1400" b="0" i="1" u="none" strike="noStrike" kern="100" cap="none" spc="0" normalizeH="0" baseline="0" noProof="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14F7B9E3-A73E-729D-8821-10802AE37ADB}"/>
              </a:ext>
            </a:extLst>
          </p:cNvPr>
          <p:cNvCxnSpPr>
            <a:cxnSpLocks/>
          </p:cNvCxnSpPr>
          <p:nvPr/>
        </p:nvCxnSpPr>
        <p:spPr>
          <a:xfrm>
            <a:off x="587805" y="6394004"/>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C855976-6072-DE09-F180-F70C01039F8A}"/>
              </a:ext>
            </a:extLst>
          </p:cNvPr>
          <p:cNvSpPr/>
          <p:nvPr/>
        </p:nvSpPr>
        <p:spPr>
          <a:xfrm>
            <a:off x="834325" y="7546185"/>
            <a:ext cx="6510986" cy="597070"/>
          </a:xfrm>
          <a:prstGeom prst="rect">
            <a:avLst/>
          </a:prstGeom>
          <a:solidFill>
            <a:schemeClr val="bg1"/>
          </a:solidFill>
          <a:ln>
            <a:solidFill>
              <a:srgbClr val="A343FF"/>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D7E469E9-E1F3-3578-7E64-E47347A8A107}"/>
              </a:ext>
            </a:extLst>
          </p:cNvPr>
          <p:cNvCxnSpPr>
            <a:cxnSpLocks/>
          </p:cNvCxnSpPr>
          <p:nvPr/>
        </p:nvCxnSpPr>
        <p:spPr>
          <a:xfrm>
            <a:off x="792110" y="9683165"/>
            <a:ext cx="6553201" cy="0"/>
          </a:xfrm>
          <a:prstGeom prst="line">
            <a:avLst/>
          </a:prstGeom>
          <a:ln w="9525">
            <a:solidFill>
              <a:srgbClr val="1B1464"/>
            </a:solidFill>
            <a:prstDash val="dash"/>
          </a:ln>
        </p:spPr>
        <p:style>
          <a:lnRef idx="1">
            <a:schemeClr val="accent1"/>
          </a:lnRef>
          <a:fillRef idx="0">
            <a:schemeClr val="accent1"/>
          </a:fillRef>
          <a:effectRef idx="0">
            <a:schemeClr val="accent1"/>
          </a:effectRef>
          <a:fontRef idx="minor">
            <a:schemeClr val="tx1"/>
          </a:fontRef>
        </p:style>
      </p:cxnSp>
      <p:sp>
        <p:nvSpPr>
          <p:cNvPr id="16" name="Text Box 6">
            <a:extLst>
              <a:ext uri="{FF2B5EF4-FFF2-40B4-BE49-F238E27FC236}">
                <a16:creationId xmlns:a16="http://schemas.microsoft.com/office/drawing/2014/main" id="{1EB7445B-B4D7-CAAC-B855-BCA956B51236}"/>
              </a:ext>
            </a:extLst>
          </p:cNvPr>
          <p:cNvSpPr txBox="1"/>
          <p:nvPr/>
        </p:nvSpPr>
        <p:spPr>
          <a:xfrm>
            <a:off x="587805" y="6438038"/>
            <a:ext cx="2274774" cy="269740"/>
          </a:xfrm>
          <a:prstGeom prst="rect">
            <a:avLst/>
          </a:prstGeom>
          <a:solidFill>
            <a:srgbClr val="A343FF"/>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r>
              <a:rPr lang="en-US" sz="1200">
                <a:solidFill>
                  <a:schemeClr val="bg1"/>
                </a:solidFill>
                <a:latin typeface="Arial" panose="020B0604020202020204" pitchFamily="34" charset="0"/>
                <a:cs typeface="Arial" panose="020B0604020202020204" pitchFamily="34" charset="0"/>
              </a:rPr>
              <a:t>Go Addressable Overview</a:t>
            </a:r>
          </a:p>
        </p:txBody>
      </p:sp>
      <p:sp>
        <p:nvSpPr>
          <p:cNvPr id="18" name="TextBox 17">
            <a:extLst>
              <a:ext uri="{FF2B5EF4-FFF2-40B4-BE49-F238E27FC236}">
                <a16:creationId xmlns:a16="http://schemas.microsoft.com/office/drawing/2014/main" id="{5827E820-89AB-0101-72AB-C21A1B4D03B7}"/>
              </a:ext>
            </a:extLst>
          </p:cNvPr>
          <p:cNvSpPr txBox="1"/>
          <p:nvPr/>
        </p:nvSpPr>
        <p:spPr>
          <a:xfrm>
            <a:off x="920432" y="9446634"/>
            <a:ext cx="6284593" cy="246221"/>
          </a:xfrm>
          <a:prstGeom prst="rect">
            <a:avLst/>
          </a:prstGeom>
          <a:noFill/>
        </p:spPr>
        <p:txBody>
          <a:bodyPr wrap="square">
            <a:spAutoFit/>
          </a:bodyPr>
          <a:lstStyle/>
          <a:p>
            <a:pPr algn="ctr" rtl="0" fontAlgn="base"/>
            <a:r>
              <a:rPr lang="en-US" sz="1000" i="1">
                <a:solidFill>
                  <a:srgbClr val="1F1A62"/>
                </a:solidFill>
                <a:latin typeface="Arial" panose="020B0604020202020204" pitchFamily="34" charset="0"/>
                <a:cs typeface="Arial" panose="020B0604020202020204" pitchFamily="34" charset="0"/>
              </a:rPr>
              <a:t>Learn more about Go Addressable members by clicking their logos above</a:t>
            </a:r>
            <a:endParaRPr lang="en-US" sz="1000" b="0" i="1">
              <a:solidFill>
                <a:srgbClr val="000000"/>
              </a:solidFill>
              <a:effectLst/>
              <a:latin typeface="Arial" panose="020B0604020202020204" pitchFamily="34" charset="0"/>
              <a:cs typeface="Arial" panose="020B0604020202020204" pitchFamily="34" charset="0"/>
            </a:endParaRPr>
          </a:p>
        </p:txBody>
      </p:sp>
      <p:pic>
        <p:nvPicPr>
          <p:cNvPr id="22" name="Picture 21" descr="A blue text on a black background&#10;&#10;Description automatically generated">
            <a:hlinkClick r:id="rId5"/>
            <a:extLst>
              <a:ext uri="{FF2B5EF4-FFF2-40B4-BE49-F238E27FC236}">
                <a16:creationId xmlns:a16="http://schemas.microsoft.com/office/drawing/2014/main" id="{0E04AAA3-2BA3-4A35-7B39-F05375AD6D94}"/>
              </a:ext>
            </a:extLst>
          </p:cNvPr>
          <p:cNvPicPr>
            <a:picLocks noChangeAspect="1"/>
          </p:cNvPicPr>
          <p:nvPr/>
        </p:nvPicPr>
        <p:blipFill rotWithShape="1">
          <a:blip r:embed="rId6">
            <a:extLst>
              <a:ext uri="{28A0092B-C50C-407E-A947-70E740481C1C}">
                <a14:useLocalDpi xmlns:a14="http://schemas.microsoft.com/office/drawing/2010/main" val="0"/>
              </a:ext>
            </a:extLst>
          </a:blip>
          <a:srcRect t="18633" b="15223"/>
          <a:stretch/>
        </p:blipFill>
        <p:spPr>
          <a:xfrm>
            <a:off x="3537747" y="7719841"/>
            <a:ext cx="812242" cy="302208"/>
          </a:xfrm>
          <a:prstGeom prst="rect">
            <a:avLst/>
          </a:prstGeom>
        </p:spPr>
      </p:pic>
      <p:pic>
        <p:nvPicPr>
          <p:cNvPr id="23" name="Graphic 22">
            <a:hlinkClick r:id="rId7"/>
            <a:extLst>
              <a:ext uri="{FF2B5EF4-FFF2-40B4-BE49-F238E27FC236}">
                <a16:creationId xmlns:a16="http://schemas.microsoft.com/office/drawing/2014/main" id="{D9D9ECA7-5F8E-BE7B-FF98-A901D3356B7B}"/>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032565" y="7798901"/>
            <a:ext cx="936130" cy="267857"/>
          </a:xfrm>
          <a:prstGeom prst="rect">
            <a:avLst/>
          </a:prstGeom>
        </p:spPr>
      </p:pic>
      <p:pic>
        <p:nvPicPr>
          <p:cNvPr id="27" name="Picture 26" descr="A blue sign with white letters&#10;&#10;Description automatically generated">
            <a:hlinkClick r:id="rId9"/>
            <a:extLst>
              <a:ext uri="{FF2B5EF4-FFF2-40B4-BE49-F238E27FC236}">
                <a16:creationId xmlns:a16="http://schemas.microsoft.com/office/drawing/2014/main" id="{7CC6F119-719F-A425-5F8F-FBC22E97FD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3705" y="6748498"/>
            <a:ext cx="3014355" cy="753589"/>
          </a:xfrm>
          <a:prstGeom prst="rect">
            <a:avLst/>
          </a:prstGeom>
        </p:spPr>
      </p:pic>
      <p:sp>
        <p:nvSpPr>
          <p:cNvPr id="28" name="TextBox 27">
            <a:extLst>
              <a:ext uri="{FF2B5EF4-FFF2-40B4-BE49-F238E27FC236}">
                <a16:creationId xmlns:a16="http://schemas.microsoft.com/office/drawing/2014/main" id="{15996EE3-4A92-BB6F-6F1F-B0069F3B4843}"/>
              </a:ext>
            </a:extLst>
          </p:cNvPr>
          <p:cNvSpPr txBox="1"/>
          <p:nvPr/>
        </p:nvSpPr>
        <p:spPr>
          <a:xfrm>
            <a:off x="803705" y="7517530"/>
            <a:ext cx="1697089" cy="276999"/>
          </a:xfrm>
          <a:prstGeom prst="rect">
            <a:avLst/>
          </a:prstGeom>
          <a:noFill/>
        </p:spPr>
        <p:txBody>
          <a:bodyPr wrap="square">
            <a:spAutoFit/>
          </a:bodyPr>
          <a:lstStyle/>
          <a:p>
            <a:r>
              <a:rPr lang="en-US" sz="1200" b="1">
                <a:solidFill>
                  <a:srgbClr val="A343FF"/>
                </a:solidFill>
                <a:latin typeface="Arial" panose="020B0604020202020204" pitchFamily="34" charset="0"/>
                <a:cs typeface="Arial" panose="020B0604020202020204" pitchFamily="34" charset="0"/>
              </a:rPr>
              <a:t>Founding Members:</a:t>
            </a:r>
          </a:p>
        </p:txBody>
      </p:sp>
      <p:pic>
        <p:nvPicPr>
          <p:cNvPr id="6" name="Picture 5" descr="A black and blue logo&#10;&#10;Description automatically generated">
            <a:hlinkClick r:id="rId11"/>
            <a:extLst>
              <a:ext uri="{FF2B5EF4-FFF2-40B4-BE49-F238E27FC236}">
                <a16:creationId xmlns:a16="http://schemas.microsoft.com/office/drawing/2014/main" id="{2F029523-7C9B-212F-1EB2-3D950C52CFA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52671" y="7816105"/>
            <a:ext cx="1093861" cy="164157"/>
          </a:xfrm>
          <a:prstGeom prst="rect">
            <a:avLst/>
          </a:prstGeom>
        </p:spPr>
      </p:pic>
      <p:sp>
        <p:nvSpPr>
          <p:cNvPr id="5" name="Rectangle 4">
            <a:extLst>
              <a:ext uri="{FF2B5EF4-FFF2-40B4-BE49-F238E27FC236}">
                <a16:creationId xmlns:a16="http://schemas.microsoft.com/office/drawing/2014/main" id="{A9D0870A-A164-22D0-AA45-5CFC3CF663C6}"/>
              </a:ext>
            </a:extLst>
          </p:cNvPr>
          <p:cNvSpPr/>
          <p:nvPr/>
        </p:nvSpPr>
        <p:spPr>
          <a:xfrm>
            <a:off x="834324" y="8214082"/>
            <a:ext cx="6510985" cy="1256829"/>
          </a:xfrm>
          <a:prstGeom prst="rect">
            <a:avLst/>
          </a:prstGeom>
          <a:solidFill>
            <a:schemeClr val="bg1"/>
          </a:solidFill>
          <a:ln>
            <a:solidFill>
              <a:srgbClr val="00BFF2"/>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427C45E-F751-D32C-9C1E-8B015CC80776}"/>
              </a:ext>
            </a:extLst>
          </p:cNvPr>
          <p:cNvSpPr txBox="1"/>
          <p:nvPr/>
        </p:nvSpPr>
        <p:spPr>
          <a:xfrm>
            <a:off x="803705" y="8198644"/>
            <a:ext cx="1796620" cy="276999"/>
          </a:xfrm>
          <a:prstGeom prst="rect">
            <a:avLst/>
          </a:prstGeom>
          <a:noFill/>
        </p:spPr>
        <p:txBody>
          <a:bodyPr wrap="square">
            <a:spAutoFit/>
          </a:bodyPr>
          <a:lstStyle/>
          <a:p>
            <a:r>
              <a:rPr lang="en-US" sz="1200" b="1">
                <a:solidFill>
                  <a:srgbClr val="00BFF2"/>
                </a:solidFill>
                <a:latin typeface="Arial" panose="020B0604020202020204" pitchFamily="34" charset="0"/>
                <a:cs typeface="Arial" panose="020B0604020202020204" pitchFamily="34" charset="0"/>
              </a:rPr>
              <a:t>Supporting Members:</a:t>
            </a:r>
          </a:p>
        </p:txBody>
      </p:sp>
      <p:pic>
        <p:nvPicPr>
          <p:cNvPr id="1026" name="Picture 2" descr="Ampersand">
            <a:hlinkClick r:id="rId13"/>
            <a:extLst>
              <a:ext uri="{FF2B5EF4-FFF2-40B4-BE49-F238E27FC236}">
                <a16:creationId xmlns:a16="http://schemas.microsoft.com/office/drawing/2014/main" id="{BE3E1006-9B04-EC9C-43DC-913C05FF44F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5485" y="8500770"/>
            <a:ext cx="1131202" cy="3653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ouble Verify">
            <a:hlinkClick r:id="rId15"/>
            <a:extLst>
              <a:ext uri="{FF2B5EF4-FFF2-40B4-BE49-F238E27FC236}">
                <a16:creationId xmlns:a16="http://schemas.microsoft.com/office/drawing/2014/main" id="{645D1500-AB93-1D30-D6D9-853B902917C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9163" y="8553398"/>
            <a:ext cx="1303986" cy="2738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psilon">
            <a:hlinkClick r:id="rId17"/>
            <a:extLst>
              <a:ext uri="{FF2B5EF4-FFF2-40B4-BE49-F238E27FC236}">
                <a16:creationId xmlns:a16="http://schemas.microsoft.com/office/drawing/2014/main" id="{400D74D3-D220-5788-D36F-F653616C366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630618" y="8385479"/>
            <a:ext cx="902023" cy="64375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ox">
            <a:hlinkClick r:id="rId19"/>
            <a:extLst>
              <a:ext uri="{FF2B5EF4-FFF2-40B4-BE49-F238E27FC236}">
                <a16:creationId xmlns:a16="http://schemas.microsoft.com/office/drawing/2014/main" id="{5CCF1E39-D218-2836-A0F0-6A8976D4BBB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664288" y="8334757"/>
            <a:ext cx="580833" cy="723874"/>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earst">
            <a:hlinkClick r:id="rId21"/>
            <a:extLst>
              <a:ext uri="{FF2B5EF4-FFF2-40B4-BE49-F238E27FC236}">
                <a16:creationId xmlns:a16="http://schemas.microsoft.com/office/drawing/2014/main" id="{7EB66ACC-8078-2BF2-B6AC-A4EFACCD0F9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80659" y="8509318"/>
            <a:ext cx="824366" cy="38780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NVIDI Technologies">
            <a:hlinkClick r:id="rId23"/>
            <a:extLst>
              <a:ext uri="{FF2B5EF4-FFF2-40B4-BE49-F238E27FC236}">
                <a16:creationId xmlns:a16="http://schemas.microsoft.com/office/drawing/2014/main" id="{3AD183A9-E8AC-8B5A-4C35-50E0BD8114C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01275" y="8928986"/>
            <a:ext cx="907708" cy="48430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SpotTV">
            <a:hlinkClick r:id="rId25"/>
            <a:extLst>
              <a:ext uri="{FF2B5EF4-FFF2-40B4-BE49-F238E27FC236}">
                <a16:creationId xmlns:a16="http://schemas.microsoft.com/office/drawing/2014/main" id="{CAB53128-CF09-CB57-7032-0D6A988D41D9}"/>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12379" y="8870132"/>
            <a:ext cx="603489" cy="60348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OpenAP">
            <a:hlinkClick r:id="rId27"/>
            <a:extLst>
              <a:ext uri="{FF2B5EF4-FFF2-40B4-BE49-F238E27FC236}">
                <a16:creationId xmlns:a16="http://schemas.microsoft.com/office/drawing/2014/main" id="{067F8212-B831-D952-220D-E40040011D55}"/>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484678" y="8954114"/>
            <a:ext cx="567887" cy="33694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hilo">
            <a:hlinkClick r:id="rId29"/>
            <a:extLst>
              <a:ext uri="{FF2B5EF4-FFF2-40B4-BE49-F238E27FC236}">
                <a16:creationId xmlns:a16="http://schemas.microsoft.com/office/drawing/2014/main" id="{E2D0AEC2-3B57-BBB2-C4CB-345242B06A8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29205" y="9012302"/>
            <a:ext cx="567887" cy="24229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hilo">
            <a:hlinkClick r:id="rId31"/>
            <a:extLst>
              <a:ext uri="{FF2B5EF4-FFF2-40B4-BE49-F238E27FC236}">
                <a16:creationId xmlns:a16="http://schemas.microsoft.com/office/drawing/2014/main" id="{2743686A-E651-C711-53CA-6C1725046D0D}"/>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928739" y="8952165"/>
            <a:ext cx="1064984" cy="2804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A4F1AFE-90DA-ED26-DCA9-FC0C5E872875}"/>
              </a:ext>
            </a:extLst>
          </p:cNvPr>
          <p:cNvPicPr>
            <a:picLocks noChangeAspect="1"/>
          </p:cNvPicPr>
          <p:nvPr/>
        </p:nvPicPr>
        <p:blipFill>
          <a:blip r:embed="rId33">
            <a:extLst>
              <a:ext uri="{28A0092B-C50C-407E-A947-70E740481C1C}">
                <a14:useLocalDpi xmlns:a14="http://schemas.microsoft.com/office/drawing/2010/main" val="0"/>
              </a:ext>
            </a:extLst>
          </a:blip>
          <a:srcRect t="20862" b="22445"/>
          <a:stretch>
            <a:fillRect/>
          </a:stretch>
        </p:blipFill>
        <p:spPr>
          <a:xfrm>
            <a:off x="1101243" y="7700331"/>
            <a:ext cx="1102011" cy="351506"/>
          </a:xfrm>
          <a:prstGeom prst="rect">
            <a:avLst/>
          </a:prstGeom>
        </p:spPr>
      </p:pic>
      <p:pic>
        <p:nvPicPr>
          <p:cNvPr id="24" name="Picture 23">
            <a:extLst>
              <a:ext uri="{FF2B5EF4-FFF2-40B4-BE49-F238E27FC236}">
                <a16:creationId xmlns:a16="http://schemas.microsoft.com/office/drawing/2014/main" id="{8F0EAD9D-32C8-2571-274B-235E5F3A8FF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073885" y="9091975"/>
            <a:ext cx="1179438" cy="146195"/>
          </a:xfrm>
          <a:prstGeom prst="rect">
            <a:avLst/>
          </a:prstGeom>
        </p:spPr>
      </p:pic>
      <p:pic>
        <p:nvPicPr>
          <p:cNvPr id="26" name="Picture 25">
            <a:extLst>
              <a:ext uri="{FF2B5EF4-FFF2-40B4-BE49-F238E27FC236}">
                <a16:creationId xmlns:a16="http://schemas.microsoft.com/office/drawing/2014/main" id="{A4D132B2-8D79-B926-2ADF-A90DE0914D0D}"/>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571839" y="8836820"/>
            <a:ext cx="858257" cy="609814"/>
          </a:xfrm>
          <a:prstGeom prst="rect">
            <a:avLst/>
          </a:prstGeom>
        </p:spPr>
      </p:pic>
      <p:pic>
        <p:nvPicPr>
          <p:cNvPr id="31" name="Picture 30">
            <a:extLst>
              <a:ext uri="{FF2B5EF4-FFF2-40B4-BE49-F238E27FC236}">
                <a16:creationId xmlns:a16="http://schemas.microsoft.com/office/drawing/2014/main" id="{4C16ECC8-D545-8760-6D2F-3A2544ADCF02}"/>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269924" y="7768415"/>
            <a:ext cx="967032" cy="248346"/>
          </a:xfrm>
          <a:prstGeom prst="rect">
            <a:avLst/>
          </a:prstGeom>
        </p:spPr>
      </p:pic>
      <p:pic>
        <p:nvPicPr>
          <p:cNvPr id="33" name="Picture 32">
            <a:extLst>
              <a:ext uri="{FF2B5EF4-FFF2-40B4-BE49-F238E27FC236}">
                <a16:creationId xmlns:a16="http://schemas.microsoft.com/office/drawing/2014/main" id="{255B1324-13C7-1E74-C37C-EDABAAC51639}"/>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203254" y="8604796"/>
            <a:ext cx="897103" cy="205377"/>
          </a:xfrm>
          <a:prstGeom prst="rect">
            <a:avLst/>
          </a:prstGeom>
        </p:spPr>
      </p:pic>
      <p:sp>
        <p:nvSpPr>
          <p:cNvPr id="35" name="Rounded Rectangle 34">
            <a:extLst>
              <a:ext uri="{FF2B5EF4-FFF2-40B4-BE49-F238E27FC236}">
                <a16:creationId xmlns:a16="http://schemas.microsoft.com/office/drawing/2014/main" id="{DB6C981D-1883-5E44-8448-A9A8BCE9A3F2}"/>
              </a:ext>
            </a:extLst>
          </p:cNvPr>
          <p:cNvSpPr/>
          <p:nvPr/>
        </p:nvSpPr>
        <p:spPr>
          <a:xfrm>
            <a:off x="3896546" y="6758259"/>
            <a:ext cx="3448763" cy="731819"/>
          </a:xfrm>
          <a:prstGeom prst="roundRect">
            <a:avLst>
              <a:gd name="adj" fmla="val 5750"/>
            </a:avLst>
          </a:prstGeom>
          <a:solidFill>
            <a:srgbClr val="19359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AF58AD9-7639-90F9-1567-36C7DF84D2D1}"/>
              </a:ext>
            </a:extLst>
          </p:cNvPr>
          <p:cNvSpPr txBox="1"/>
          <p:nvPr/>
        </p:nvSpPr>
        <p:spPr>
          <a:xfrm>
            <a:off x="3861156" y="6762416"/>
            <a:ext cx="3519542" cy="769441"/>
          </a:xfrm>
          <a:prstGeom prst="rect">
            <a:avLst/>
          </a:prstGeom>
          <a:noFill/>
        </p:spPr>
        <p:txBody>
          <a:bodyPr wrap="square">
            <a:spAutoFit/>
          </a:bodyPr>
          <a:lstStyle/>
          <a:p>
            <a:pPr algn="ctr" rtl="0" fontAlgn="base"/>
            <a:r>
              <a:rPr lang="en-US" sz="1100" b="1">
                <a:solidFill>
                  <a:srgbClr val="FFFFFF"/>
                </a:solidFill>
                <a:latin typeface="Arial" panose="020B0604020202020204" pitchFamily="34" charset="0"/>
                <a:cs typeface="Arial" panose="020B0604020202020204" pitchFamily="34" charset="0"/>
              </a:rPr>
              <a:t>Go Addressable </a:t>
            </a:r>
            <a:r>
              <a:rPr lang="en-US" sz="1100">
                <a:solidFill>
                  <a:srgbClr val="FFFFFF"/>
                </a:solidFill>
                <a:latin typeface="Arial" panose="020B0604020202020204" pitchFamily="34" charset="0"/>
                <a:cs typeface="Arial" panose="020B0604020202020204" pitchFamily="34" charset="0"/>
              </a:rPr>
              <a:t>is an industry trade group led by TV distribution companies and cross-industry supporting members dedicated to advancing addressable TV advertising and the use of deterministic identity</a:t>
            </a:r>
            <a:r>
              <a:rPr lang="en-US" sz="1100" b="1">
                <a:solidFill>
                  <a:srgbClr val="FFFFFF"/>
                </a:solidFill>
                <a:latin typeface="Arial" panose="020B0604020202020204" pitchFamily="34" charset="0"/>
                <a:cs typeface="Arial" panose="020B0604020202020204" pitchFamily="34" charset="0"/>
              </a:rPr>
              <a:t>.</a:t>
            </a:r>
            <a:r>
              <a:rPr lang="en-US" sz="1100" kern="100" baseline="30000">
                <a:solidFill>
                  <a:srgbClr val="FFFFFF"/>
                </a:solidFill>
                <a:latin typeface="Arial" panose="020B0604020202020204" pitchFamily="34" charset="0"/>
                <a:cs typeface="Arial" panose="020B0604020202020204" pitchFamily="34" charset="0"/>
              </a:rPr>
              <a:t>8</a:t>
            </a:r>
            <a:endParaRPr lang="en-US" sz="1100" i="0">
              <a:solidFill>
                <a:srgbClr val="FFFFFF"/>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403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73FA47-5081-434E-6539-159C5ACE2D29}"/>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8" name="Picture 7">
            <a:extLst>
              <a:ext uri="{FF2B5EF4-FFF2-40B4-BE49-F238E27FC236}">
                <a16:creationId xmlns:a16="http://schemas.microsoft.com/office/drawing/2014/main" id="{FE7BD38C-ED69-4826-F1C3-B508A53A484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9" name="Slide Number Placeholder 5">
            <a:extLst>
              <a:ext uri="{FF2B5EF4-FFF2-40B4-BE49-F238E27FC236}">
                <a16:creationId xmlns:a16="http://schemas.microsoft.com/office/drawing/2014/main" id="{0C7425B4-AC6F-52A1-CCED-411692704913}"/>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8455E63-0CB5-4343-92D2-E5FBF58253FD}"/>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pitchFamily="34" charset="0"/>
                <a:ea typeface="Open Sans" panose="020B0606030504020204" pitchFamily="34" charset="0"/>
                <a:cs typeface="Arial" panose="020B0604020202020204" pitchFamily="34" charset="0"/>
              </a:rPr>
              <a:t>This information is exclusively provided to VAB members and qualified marketers. </a:t>
            </a:r>
          </a:p>
        </p:txBody>
      </p:sp>
      <p:sp>
        <p:nvSpPr>
          <p:cNvPr id="16" name="Text Box 3">
            <a:extLst>
              <a:ext uri="{FF2B5EF4-FFF2-40B4-BE49-F238E27FC236}">
                <a16:creationId xmlns:a16="http://schemas.microsoft.com/office/drawing/2014/main" id="{CD7AF5DF-E04F-B057-2B9B-DA003DF0260B}"/>
              </a:ext>
            </a:extLst>
          </p:cNvPr>
          <p:cNvSpPr txBox="1"/>
          <p:nvPr/>
        </p:nvSpPr>
        <p:spPr>
          <a:xfrm>
            <a:off x="643153" y="1318377"/>
            <a:ext cx="6486093" cy="4772204"/>
          </a:xfrm>
          <a:prstGeom prst="rect">
            <a:avLst/>
          </a:prstGeom>
          <a:solidFill>
            <a:srgbClr val="4EBEA4"/>
          </a:solidFill>
          <a:ln w="6350">
            <a:noFill/>
          </a:ln>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0"/>
              </a:spcAft>
            </a:pPr>
            <a:endParaRPr lang="en-US" sz="400" b="1">
              <a:solidFill>
                <a:srgbClr val="1B1464"/>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en-US" sz="1600" b="1" u="sng">
                <a:solidFill>
                  <a:srgbClr val="1B1464"/>
                </a:solidFill>
                <a:effectLst/>
                <a:latin typeface="Arial" panose="020B0604020202020204" pitchFamily="34" charset="0"/>
                <a:ea typeface="Calibri"/>
                <a:cs typeface="Arial" panose="020B0604020202020204" pitchFamily="34" charset="0"/>
              </a:rPr>
              <a:t>Marketer Takeaways on Addressable TV</a:t>
            </a:r>
          </a:p>
          <a:p>
            <a:pPr>
              <a:lnSpc>
                <a:spcPct val="107000"/>
              </a:lnSpc>
            </a:pPr>
            <a:r>
              <a:rPr lang="en-US" sz="1200" kern="100">
                <a:solidFill>
                  <a:srgbClr val="1B1464"/>
                </a:solidFill>
                <a:latin typeface="Arial" panose="020B0604020202020204" pitchFamily="34" charset="0"/>
                <a:cs typeface="Arial" panose="020B0604020202020204" pitchFamily="34" charset="0"/>
              </a:rPr>
              <a:t>Marketers can benefit from including Addressable TV as an</a:t>
            </a:r>
            <a:r>
              <a:rPr lang="en-US" sz="1200" b="1" kern="100">
                <a:solidFill>
                  <a:srgbClr val="1B1464"/>
                </a:solidFill>
                <a:latin typeface="Arial" panose="020B0604020202020204" pitchFamily="34" charset="0"/>
                <a:cs typeface="Arial" panose="020B0604020202020204" pitchFamily="34" charset="0"/>
              </a:rPr>
              <a:t> integral aspect of their initial planning process</a:t>
            </a:r>
            <a:r>
              <a:rPr lang="en-US" sz="1200" kern="100">
                <a:solidFill>
                  <a:srgbClr val="1B1464"/>
                </a:solidFill>
                <a:latin typeface="Arial" panose="020B0604020202020204" pitchFamily="34" charset="0"/>
                <a:cs typeface="Arial" panose="020B0604020202020204" pitchFamily="34" charset="0"/>
              </a:rPr>
              <a:t>. Through proactive consideration, brands can</a:t>
            </a:r>
            <a:r>
              <a:rPr lang="en-US" sz="1200" b="1" kern="100">
                <a:solidFill>
                  <a:srgbClr val="1B1464"/>
                </a:solidFill>
                <a:latin typeface="Arial" panose="020B0604020202020204" pitchFamily="34" charset="0"/>
                <a:cs typeface="Arial" panose="020B0604020202020204" pitchFamily="34" charset="0"/>
              </a:rPr>
              <a:t> better align their end-to-end strategies</a:t>
            </a:r>
            <a:r>
              <a:rPr lang="en-US" sz="1200" kern="100">
                <a:solidFill>
                  <a:srgbClr val="1B1464"/>
                </a:solidFill>
                <a:latin typeface="Arial" panose="020B0604020202020204" pitchFamily="34" charset="0"/>
                <a:cs typeface="Arial" panose="020B0604020202020204" pitchFamily="34" charset="0"/>
              </a:rPr>
              <a:t> - from identity tactics and partners, to the platforms that will be used for campaign activation. Ultimately, this empowers brands to </a:t>
            </a:r>
            <a:r>
              <a:rPr lang="en-US" sz="1200" b="1" kern="100">
                <a:solidFill>
                  <a:srgbClr val="1B1464"/>
                </a:solidFill>
                <a:latin typeface="Arial" panose="020B0604020202020204" pitchFamily="34" charset="0"/>
                <a:cs typeface="Arial" panose="020B0604020202020204" pitchFamily="34" charset="0"/>
              </a:rPr>
              <a:t>achieve their campaign goals</a:t>
            </a:r>
            <a:r>
              <a:rPr lang="en-US" sz="1200" kern="100">
                <a:solidFill>
                  <a:srgbClr val="1B1464"/>
                </a:solidFill>
                <a:latin typeface="Arial" panose="020B0604020202020204" pitchFamily="34" charset="0"/>
                <a:cs typeface="Arial" panose="020B0604020202020204" pitchFamily="34" charset="0"/>
              </a:rPr>
              <a:t> with multiple additional benefits that compound their return on investment:</a:t>
            </a:r>
            <a:endParaRPr lang="en-US" sz="1200" kern="100">
              <a:solidFill>
                <a:srgbClr val="1F1A62"/>
              </a:solidFill>
              <a:latin typeface="Arial" panose="020B0604020202020204" pitchFamily="34" charset="0"/>
              <a:cs typeface="Arial" panose="020B0604020202020204" pitchFamily="34" charset="0"/>
            </a:endParaRPr>
          </a:p>
          <a:p>
            <a:pPr defTabSz="914400">
              <a:lnSpc>
                <a:spcPct val="107000"/>
              </a:lnSpc>
              <a:defRPr/>
            </a:pPr>
            <a:endParaRPr lang="en-US" sz="1400" kern="100">
              <a:solidFill>
                <a:srgbClr val="1F1A62"/>
              </a:solidFill>
              <a:latin typeface="Arial" panose="020B0604020202020204" pitchFamily="34" charset="0"/>
              <a:cs typeface="Arial" panose="020B0604020202020204" pitchFamily="34" charset="0"/>
            </a:endParaRPr>
          </a:p>
          <a:p>
            <a:pPr defTabSz="914400">
              <a:lnSpc>
                <a:spcPct val="107000"/>
              </a:lnSpc>
              <a:defRPr/>
            </a:pPr>
            <a:r>
              <a:rPr lang="en-US" sz="1400" b="1" u="sng" kern="100">
                <a:solidFill>
                  <a:srgbClr val="FFFF00"/>
                </a:solidFill>
                <a:latin typeface="Arial" panose="020B0604020202020204" pitchFamily="34" charset="0"/>
                <a:cs typeface="Arial" panose="020B0604020202020204" pitchFamily="34" charset="0"/>
              </a:rPr>
              <a:t>High Quality &amp; Brand Safe</a:t>
            </a:r>
            <a:endParaRPr lang="en-US" sz="1400" kern="100">
              <a:solidFill>
                <a:srgbClr val="FFFF00"/>
              </a:solidFill>
              <a:latin typeface="Arial" panose="020B0604020202020204" pitchFamily="34" charset="0"/>
              <a:cs typeface="Arial" panose="020B0604020202020204" pitchFamily="34" charset="0"/>
            </a:endParaRPr>
          </a:p>
          <a:p>
            <a:pPr defTabSz="914400">
              <a:lnSpc>
                <a:spcPct val="107000"/>
              </a:lnSpc>
              <a:defRPr/>
            </a:pPr>
            <a:r>
              <a:rPr lang="en-US" sz="1100" b="1" kern="100">
                <a:solidFill>
                  <a:srgbClr val="1F1A62"/>
                </a:solidFill>
                <a:latin typeface="Arial" panose="020B0604020202020204" pitchFamily="34" charset="0"/>
                <a:cs typeface="Arial" panose="020B0604020202020204" pitchFamily="34" charset="0"/>
              </a:rPr>
              <a:t>Premium video is a high quality, brand safe and suitable environment</a:t>
            </a:r>
            <a:r>
              <a:rPr lang="en-US" sz="1100" kern="100">
                <a:solidFill>
                  <a:srgbClr val="1F1A62"/>
                </a:solidFill>
                <a:latin typeface="Arial" panose="020B0604020202020204" pitchFamily="34" charset="0"/>
                <a:cs typeface="Arial" panose="020B0604020202020204" pitchFamily="34" charset="0"/>
              </a:rPr>
              <a:t>. When brands utilize addressable TV, they know that their ads will run in the </a:t>
            </a:r>
            <a:r>
              <a:rPr lang="en-US" sz="1100" b="1" kern="100">
                <a:solidFill>
                  <a:srgbClr val="1F1A62"/>
                </a:solidFill>
                <a:latin typeface="Arial" panose="020B0604020202020204" pitchFamily="34" charset="0"/>
                <a:cs typeface="Arial" panose="020B0604020202020204" pitchFamily="34" charset="0"/>
              </a:rPr>
              <a:t>most premium environments </a:t>
            </a:r>
            <a:r>
              <a:rPr lang="en-US" sz="1100" kern="100">
                <a:solidFill>
                  <a:srgbClr val="1F1A62"/>
                </a:solidFill>
                <a:latin typeface="Arial" panose="020B0604020202020204" pitchFamily="34" charset="0"/>
                <a:cs typeface="Arial" panose="020B0604020202020204" pitchFamily="34" charset="0"/>
              </a:rPr>
              <a:t>(MVPDs and premium CTV) alongside the most brand safe content. </a:t>
            </a:r>
          </a:p>
          <a:p>
            <a:pPr defTabSz="914400">
              <a:lnSpc>
                <a:spcPct val="107000"/>
              </a:lnSpc>
              <a:defRPr/>
            </a:pPr>
            <a:endParaRPr lang="en-US" sz="1400" b="1" kern="100">
              <a:solidFill>
                <a:srgbClr val="1F1A62"/>
              </a:solidFill>
              <a:latin typeface="Arial" panose="020B0604020202020204" pitchFamily="34" charset="0"/>
              <a:cs typeface="Arial" panose="020B0604020202020204" pitchFamily="34" charset="0"/>
            </a:endParaRPr>
          </a:p>
          <a:p>
            <a:pPr defTabSz="914400">
              <a:lnSpc>
                <a:spcPct val="107000"/>
              </a:lnSpc>
              <a:defRPr/>
            </a:pPr>
            <a:r>
              <a:rPr lang="en-US" sz="1400" b="1" u="sng" kern="100">
                <a:solidFill>
                  <a:srgbClr val="FFFF00"/>
                </a:solidFill>
                <a:latin typeface="Arial" panose="020B0604020202020204" pitchFamily="34" charset="0"/>
                <a:cs typeface="Arial" panose="020B0604020202020204" pitchFamily="34" charset="0"/>
              </a:rPr>
              <a:t>Effective &amp; Efficient</a:t>
            </a:r>
            <a:r>
              <a:rPr lang="en-US" sz="1400" b="1" kern="100">
                <a:solidFill>
                  <a:srgbClr val="FFFF00"/>
                </a:solidFill>
                <a:latin typeface="Arial" panose="020B0604020202020204" pitchFamily="34" charset="0"/>
                <a:cs typeface="Arial" panose="020B0604020202020204" pitchFamily="34" charset="0"/>
              </a:rPr>
              <a:t>  </a:t>
            </a:r>
          </a:p>
          <a:p>
            <a:pPr defTabSz="914400">
              <a:lnSpc>
                <a:spcPct val="107000"/>
              </a:lnSpc>
              <a:defRPr/>
            </a:pPr>
            <a:r>
              <a:rPr lang="en-US" sz="1100" kern="100">
                <a:solidFill>
                  <a:srgbClr val="1F1A62"/>
                </a:solidFill>
                <a:latin typeface="Arial" panose="020B0604020202020204" pitchFamily="34" charset="0"/>
                <a:cs typeface="Arial" panose="020B0604020202020204" pitchFamily="34" charset="0"/>
              </a:rPr>
              <a:t>Addressable TV’s data driven capabilities enable marketers to </a:t>
            </a:r>
            <a:r>
              <a:rPr lang="en-US" sz="1100" b="1" kern="100">
                <a:solidFill>
                  <a:srgbClr val="1F1A62"/>
                </a:solidFill>
                <a:latin typeface="Arial" panose="020B0604020202020204" pitchFamily="34" charset="0"/>
                <a:cs typeface="Arial" panose="020B0604020202020204" pitchFamily="34" charset="0"/>
              </a:rPr>
              <a:t>target their desired audiences deterministically</a:t>
            </a:r>
            <a:r>
              <a:rPr lang="en-US" sz="1100" kern="100">
                <a:solidFill>
                  <a:srgbClr val="1F1A62"/>
                </a:solidFill>
                <a:latin typeface="Arial" panose="020B0604020202020204" pitchFamily="34" charset="0"/>
                <a:cs typeface="Arial" panose="020B0604020202020204" pitchFamily="34" charset="0"/>
              </a:rPr>
              <a:t>, </a:t>
            </a:r>
            <a:r>
              <a:rPr lang="en-US" sz="1100" b="1" kern="100">
                <a:solidFill>
                  <a:srgbClr val="1F1A62"/>
                </a:solidFill>
                <a:latin typeface="Arial" panose="020B0604020202020204" pitchFamily="34" charset="0"/>
                <a:cs typeface="Arial" panose="020B0604020202020204" pitchFamily="34" charset="0"/>
              </a:rPr>
              <a:t>increase reach</a:t>
            </a:r>
            <a:r>
              <a:rPr lang="en-US" sz="1100" kern="100">
                <a:solidFill>
                  <a:srgbClr val="1F1A62"/>
                </a:solidFill>
                <a:latin typeface="Arial" panose="020B0604020202020204" pitchFamily="34" charset="0"/>
                <a:cs typeface="Arial" panose="020B0604020202020204" pitchFamily="34" charset="0"/>
              </a:rPr>
              <a:t>, </a:t>
            </a:r>
            <a:r>
              <a:rPr lang="en-US" sz="1100" b="1" kern="100">
                <a:solidFill>
                  <a:srgbClr val="1F1A62"/>
                </a:solidFill>
                <a:latin typeface="Arial" panose="020B0604020202020204" pitchFamily="34" charset="0"/>
                <a:cs typeface="Arial" panose="020B0604020202020204" pitchFamily="34" charset="0"/>
              </a:rPr>
              <a:t>avoid wasting ad dollars </a:t>
            </a:r>
            <a:r>
              <a:rPr lang="en-US" sz="1100" kern="100">
                <a:solidFill>
                  <a:srgbClr val="1F1A62"/>
                </a:solidFill>
                <a:latin typeface="Arial" panose="020B0604020202020204" pitchFamily="34" charset="0"/>
                <a:cs typeface="Arial" panose="020B0604020202020204" pitchFamily="34" charset="0"/>
              </a:rPr>
              <a:t>and </a:t>
            </a:r>
            <a:r>
              <a:rPr lang="en-US" sz="1100" b="1" kern="100">
                <a:solidFill>
                  <a:srgbClr val="1F1A62"/>
                </a:solidFill>
                <a:latin typeface="Arial" panose="020B0604020202020204" pitchFamily="34" charset="0"/>
                <a:cs typeface="Arial" panose="020B0604020202020204" pitchFamily="34" charset="0"/>
              </a:rPr>
              <a:t>optimize their campaign ROI</a:t>
            </a:r>
            <a:r>
              <a:rPr lang="en-US" sz="1100" kern="100">
                <a:solidFill>
                  <a:srgbClr val="1F1A62"/>
                </a:solidFill>
                <a:latin typeface="Arial" panose="020B0604020202020204" pitchFamily="34" charset="0"/>
                <a:cs typeface="Arial" panose="020B0604020202020204" pitchFamily="34" charset="0"/>
              </a:rPr>
              <a:t>. Additionally, this data-driven approach helps marketers gain a better understanding of their </a:t>
            </a:r>
            <a:r>
              <a:rPr lang="en-US" sz="1100" b="1" kern="100">
                <a:solidFill>
                  <a:srgbClr val="1F1A62"/>
                </a:solidFill>
                <a:latin typeface="Arial" panose="020B0604020202020204" pitchFamily="34" charset="0"/>
                <a:cs typeface="Arial" panose="020B0604020202020204" pitchFamily="34" charset="0"/>
              </a:rPr>
              <a:t>media performance against their brand KPIs</a:t>
            </a:r>
            <a:r>
              <a:rPr lang="en-US" sz="1100" kern="100">
                <a:solidFill>
                  <a:srgbClr val="1F1A62"/>
                </a:solidFill>
                <a:latin typeface="Arial" panose="020B0604020202020204" pitchFamily="34" charset="0"/>
                <a:cs typeface="Arial" panose="020B0604020202020204" pitchFamily="34" charset="0"/>
              </a:rPr>
              <a:t>. </a:t>
            </a:r>
          </a:p>
          <a:p>
            <a:pPr defTabSz="914400">
              <a:lnSpc>
                <a:spcPct val="107000"/>
              </a:lnSpc>
              <a:defRPr/>
            </a:pPr>
            <a:endParaRPr lang="en-US" sz="1400" b="1" kern="100">
              <a:solidFill>
                <a:srgbClr val="1F1A62"/>
              </a:solidFill>
              <a:latin typeface="Arial" panose="020B0604020202020204" pitchFamily="34" charset="0"/>
              <a:cs typeface="Arial" panose="020B0604020202020204" pitchFamily="34" charset="0"/>
            </a:endParaRPr>
          </a:p>
          <a:p>
            <a:pPr defTabSz="914400">
              <a:lnSpc>
                <a:spcPct val="107000"/>
              </a:lnSpc>
              <a:defRPr/>
            </a:pPr>
            <a:r>
              <a:rPr lang="en-US" sz="1400" b="1" u="sng" kern="100">
                <a:solidFill>
                  <a:srgbClr val="FFFF00"/>
                </a:solidFill>
                <a:latin typeface="Arial" panose="020B0604020202020204" pitchFamily="34" charset="0"/>
                <a:cs typeface="Arial" panose="020B0604020202020204" pitchFamily="34" charset="0"/>
              </a:rPr>
              <a:t>Deeper, More Relevant Consumer Connections</a:t>
            </a:r>
            <a:r>
              <a:rPr lang="en-US" sz="1400" kern="100">
                <a:solidFill>
                  <a:srgbClr val="1F1A62"/>
                </a:solidFill>
                <a:latin typeface="Arial" panose="020B0604020202020204" pitchFamily="34" charset="0"/>
                <a:cs typeface="Arial" panose="020B0604020202020204" pitchFamily="34" charset="0"/>
              </a:rPr>
              <a:t> </a:t>
            </a:r>
            <a:br>
              <a:rPr lang="en-US" sz="1100" kern="100">
                <a:latin typeface="Arial" panose="020B0604020202020204" pitchFamily="34" charset="0"/>
                <a:cs typeface="Arial" panose="020B0604020202020204" pitchFamily="34" charset="0"/>
              </a:rPr>
            </a:br>
            <a:r>
              <a:rPr lang="en-US" sz="1100" kern="100">
                <a:solidFill>
                  <a:srgbClr val="1F1A62"/>
                </a:solidFill>
                <a:latin typeface="Arial" panose="020B0604020202020204" pitchFamily="34" charset="0"/>
                <a:cs typeface="Arial" panose="020B0604020202020204" pitchFamily="34" charset="0"/>
              </a:rPr>
              <a:t>Addressable TV delivers the </a:t>
            </a:r>
            <a:r>
              <a:rPr lang="en-US" sz="1100" b="1" kern="100">
                <a:solidFill>
                  <a:srgbClr val="1F1A62"/>
                </a:solidFill>
                <a:latin typeface="Arial" panose="020B0604020202020204" pitchFamily="34" charset="0"/>
                <a:cs typeface="Arial" panose="020B0604020202020204" pitchFamily="34" charset="0"/>
              </a:rPr>
              <a:t>most relevant ads to a brand’s authenticated target audience.  </a:t>
            </a:r>
            <a:br>
              <a:rPr lang="en-US" sz="1100" b="1" kern="100">
                <a:solidFill>
                  <a:srgbClr val="1F1A62"/>
                </a:solidFill>
                <a:latin typeface="Arial" panose="020B0604020202020204" pitchFamily="34" charset="0"/>
                <a:cs typeface="Arial" panose="020B0604020202020204" pitchFamily="34" charset="0"/>
              </a:rPr>
            </a:br>
            <a:r>
              <a:rPr lang="en-US" sz="1100" kern="100">
                <a:solidFill>
                  <a:srgbClr val="1F1A62"/>
                </a:solidFill>
                <a:latin typeface="Arial" panose="020B0604020202020204" pitchFamily="34" charset="0"/>
                <a:cs typeface="Arial" panose="020B0604020202020204" pitchFamily="34" charset="0"/>
              </a:rPr>
              <a:t>This creates a </a:t>
            </a:r>
            <a:r>
              <a:rPr lang="en-US" sz="1100" b="1" kern="100">
                <a:solidFill>
                  <a:srgbClr val="1F1A62"/>
                </a:solidFill>
                <a:latin typeface="Arial" panose="020B0604020202020204" pitchFamily="34" charset="0"/>
                <a:cs typeface="Arial" panose="020B0604020202020204" pitchFamily="34" charset="0"/>
              </a:rPr>
              <a:t>more elevated viewing experience,</a:t>
            </a:r>
            <a:r>
              <a:rPr lang="en-US" sz="1100" kern="100">
                <a:solidFill>
                  <a:srgbClr val="1F1A62"/>
                </a:solidFill>
                <a:latin typeface="Arial" panose="020B0604020202020204" pitchFamily="34" charset="0"/>
                <a:cs typeface="Arial" panose="020B0604020202020204" pitchFamily="34" charset="0"/>
              </a:rPr>
              <a:t> which in turn helps a brand connect with prospective customers where they are in the buying journey in a more meaningful and effective way.</a:t>
            </a:r>
            <a:endParaRPr lang="en-US" sz="1100" kern="100">
              <a:solidFill>
                <a:srgbClr val="1B1464"/>
              </a:solidFill>
              <a:highlight>
                <a:srgbClr val="FFFF00"/>
              </a:highlight>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BA5CE8E9-BD48-D21C-CF21-4A18B23B0DE6}"/>
              </a:ext>
            </a:extLst>
          </p:cNvPr>
          <p:cNvSpPr txBox="1"/>
          <p:nvPr/>
        </p:nvSpPr>
        <p:spPr>
          <a:xfrm>
            <a:off x="575488" y="6469766"/>
            <a:ext cx="6553758" cy="3208892"/>
          </a:xfrm>
          <a:prstGeom prst="rect">
            <a:avLst/>
          </a:prstGeom>
          <a:noFill/>
        </p:spPr>
        <p:txBody>
          <a:bodyPr wrap="square" lIns="91440" tIns="45720" rIns="91440" bIns="45720" anchor="t">
            <a:spAutoFit/>
          </a:bodyPr>
          <a:lstStyle/>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Addressable TV: </a:t>
            </a:r>
            <a:r>
              <a:rPr kumimoji="0" lang="en-US" sz="10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The ability to serve targeted ads to specific households or users based on deterministic identifiers, allowing brands to define and serve their message to the desired audience, wherever and whenever they’re watching content on TV/CTV/STB.</a:t>
            </a:r>
            <a:br>
              <a:rPr lang="en-US" sz="1000" b="0" i="0" u="none" strike="noStrike" kern="1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Arial" panose="020B0604020202020204" pitchFamily="34" charset="0"/>
                <a:ea typeface="Calibri"/>
                <a:cs typeface="Arial" panose="020B0604020202020204" pitchFamily="34" charset="0"/>
              </a:rPr>
              <a:t>Advanced TV</a:t>
            </a:r>
            <a:r>
              <a:rPr kumimoji="0" lang="en-US" sz="1000" b="1"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 </a:t>
            </a:r>
            <a:r>
              <a:rPr kumimoji="0" lang="en-US" sz="1000" b="0"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Any television content that has evolved beyond traditional, linear television delivery models. This umbrella term is inclusive of the following: Addressable TV, Connected TV (CTV), Over-the-Top (OTT) and Interactive TV (</a:t>
            </a:r>
            <a:r>
              <a:rPr lang="en-US" sz="1000" kern="100">
                <a:solidFill>
                  <a:srgbClr val="1B1464"/>
                </a:solidFill>
                <a:latin typeface="Arial" panose="020B0604020202020204" pitchFamily="34" charset="0"/>
                <a:ea typeface="Calibri"/>
                <a:cs typeface="Arial" panose="020B0604020202020204" pitchFamily="34" charset="0"/>
              </a:rPr>
              <a:t>I</a:t>
            </a:r>
            <a:r>
              <a:rPr kumimoji="0" lang="en-US" sz="1000" b="0"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TV).</a:t>
            </a:r>
            <a:br>
              <a:rPr lang="en-US" sz="1000" b="0" i="0" u="none" strike="sngStrike" kern="1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000" b="1" i="0" u="none" strike="sngStrik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Connected TV (CTV): </a:t>
            </a:r>
            <a:r>
              <a:rPr kumimoji="0" lang="en-US" sz="10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A TV that is connected to the Internet to play video via an external (e.g., Blu-ray player, streaming device, gaming console) or internal (e.g., Smart TV) device.</a:t>
            </a:r>
            <a:endPar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i="0" u="non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Arial" panose="020B0604020202020204" pitchFamily="34" charset="0"/>
                <a:ea typeface="Calibri"/>
                <a:cs typeface="Arial" panose="020B0604020202020204" pitchFamily="34" charset="0"/>
              </a:rPr>
              <a:t>Data Driven Linear</a:t>
            </a:r>
            <a:r>
              <a:rPr kumimoji="0" lang="en-US" sz="1000" b="1"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 </a:t>
            </a:r>
            <a:r>
              <a:rPr kumimoji="0" lang="en-US" sz="1000" b="0"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The ability to use different data sets including demographics, interests and viewing behavior to optimize a linear TV schedule that uses specific networks and dayparts to better reach an advertiser's audience.</a:t>
            </a:r>
            <a:endParaRPr kumimoji="0" lang="en-US" sz="1000" b="1" i="0" u="non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i="0" u="none" strike="noStrik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Arial" panose="020B0604020202020204" pitchFamily="34" charset="0"/>
                <a:ea typeface="Calibri"/>
                <a:cs typeface="Arial" panose="020B0604020202020204" pitchFamily="34" charset="0"/>
              </a:rPr>
              <a:t>Distributor</a:t>
            </a:r>
            <a:r>
              <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 </a:t>
            </a:r>
            <a:r>
              <a:rPr kumimoji="0" lang="en-US" sz="10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An entity that manages the platform upon which content and advertisements are delivered.</a:t>
            </a:r>
            <a:br>
              <a:rPr lang="en-US" sz="1000" i="0" u="none" strike="sngStrike" kern="100" cap="none" spc="0" normalizeH="0" baseline="0" noProof="0">
                <a:ln>
                  <a:noFill/>
                </a:ln>
                <a:effectLst/>
                <a:uLnTx/>
                <a:uFillTx/>
                <a:latin typeface="Arial" panose="020B0604020202020204" pitchFamily="34" charset="0"/>
                <a:ea typeface="Calibri" panose="020F0502020204030204" pitchFamily="34" charset="0"/>
                <a:cs typeface="Arial" panose="020B0604020202020204" pitchFamily="34" charset="0"/>
              </a:rPr>
            </a:br>
            <a:endParaRPr kumimoji="0" lang="en-US" sz="1000" i="0" u="none" strike="sngStrike" kern="100" cap="none" spc="0" normalizeH="0" baseline="0" noProof="0">
              <a:ln>
                <a:noFill/>
              </a:ln>
              <a:solidFill>
                <a:srgbClr val="1B1464"/>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Linear TV: </a:t>
            </a:r>
            <a:r>
              <a:rPr kumimoji="0" lang="en-US" sz="10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rPr>
              <a:t>Programming that airs on a set schedule, requiring viewers to tune in at a specific time to watch. This can include programming on 'traditional TV' and streaming platforms such as FAST.</a:t>
            </a:r>
            <a:endParaRPr lang="en-US" sz="1000" b="0" i="0" u="none" strike="noStrike" kern="100" cap="none" spc="0" normalizeH="0" baseline="0" noProof="0">
              <a:ln>
                <a:noFill/>
              </a:ln>
              <a:solidFill>
                <a:srgbClr val="1B1464"/>
              </a:solidFill>
              <a:effectLst/>
              <a:uLnTx/>
              <a:uFillTx/>
              <a:latin typeface="Arial" panose="020B0604020202020204" pitchFamily="34" charset="0"/>
              <a:ea typeface="Calibri"/>
              <a:cs typeface="Arial" panose="020B0604020202020204" pitchFamily="34" charset="0"/>
            </a:endParaRPr>
          </a:p>
        </p:txBody>
      </p:sp>
      <p:sp>
        <p:nvSpPr>
          <p:cNvPr id="12" name="Text Box 6">
            <a:extLst>
              <a:ext uri="{FF2B5EF4-FFF2-40B4-BE49-F238E27FC236}">
                <a16:creationId xmlns:a16="http://schemas.microsoft.com/office/drawing/2014/main" id="{ED239363-CBCD-DE48-88F9-A597A93F97BD}"/>
              </a:ext>
            </a:extLst>
          </p:cNvPr>
          <p:cNvSpPr txBox="1"/>
          <p:nvPr/>
        </p:nvSpPr>
        <p:spPr>
          <a:xfrm>
            <a:off x="643153" y="6080257"/>
            <a:ext cx="1803459" cy="309481"/>
          </a:xfrm>
          <a:prstGeom prst="rect">
            <a:avLst/>
          </a:prstGeom>
          <a:solidFill>
            <a:srgbClr val="D0D8E0"/>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Arial" panose="020B0604020202020204" pitchFamily="34" charset="0"/>
                <a:cs typeface="Arial" panose="020B0604020202020204" pitchFamily="34" charset="0"/>
              </a:rPr>
              <a:t>Related Terms: Media</a:t>
            </a:r>
          </a:p>
        </p:txBody>
      </p:sp>
    </p:spTree>
    <p:extLst>
      <p:ext uri="{BB962C8B-B14F-4D97-AF65-F5344CB8AC3E}">
        <p14:creationId xmlns:p14="http://schemas.microsoft.com/office/powerpoint/2010/main" val="582212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DCFFA-31CC-DB95-62B4-A558B5F02D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AF08185-5DA7-B2A9-ACB1-DBA13AD5BDA2}"/>
              </a:ext>
            </a:extLst>
          </p:cNvPr>
          <p:cNvPicPr>
            <a:picLocks noChangeAspect="1"/>
          </p:cNvPicPr>
          <p:nvPr/>
        </p:nvPicPr>
        <p:blipFill>
          <a:blip r:embed="rId2">
            <a:lum bright="70000" contrast="-70000"/>
          </a:blip>
          <a:stretch>
            <a:fillRect/>
          </a:stretch>
        </p:blipFill>
        <p:spPr>
          <a:xfrm>
            <a:off x="5732428" y="655176"/>
            <a:ext cx="931176" cy="399842"/>
          </a:xfrm>
          <a:prstGeom prst="rect">
            <a:avLst/>
          </a:prstGeom>
        </p:spPr>
      </p:pic>
      <p:pic>
        <p:nvPicPr>
          <p:cNvPr id="2" name="Picture 1">
            <a:extLst>
              <a:ext uri="{FF2B5EF4-FFF2-40B4-BE49-F238E27FC236}">
                <a16:creationId xmlns:a16="http://schemas.microsoft.com/office/drawing/2014/main" id="{3F402DED-976C-BFF8-A0DF-ACC9CC8005F9}"/>
              </a:ext>
            </a:extLst>
          </p:cNvPr>
          <p:cNvPicPr>
            <a:picLocks noChangeAspect="1"/>
          </p:cNvPicPr>
          <p:nvPr/>
        </p:nvPicPr>
        <p:blipFill>
          <a:blip r:embed="rId3">
            <a:alphaModFix amt="85000"/>
            <a:extLst>
              <a:ext uri="{28A0092B-C50C-407E-A947-70E740481C1C}">
                <a14:useLocalDpi xmlns:a14="http://schemas.microsoft.com/office/drawing/2010/main" val="0"/>
              </a:ext>
            </a:extLst>
          </a:blip>
          <a:stretch>
            <a:fillRect/>
          </a:stretch>
        </p:blipFill>
        <p:spPr bwMode="auto">
          <a:xfrm>
            <a:off x="920433" y="165735"/>
            <a:ext cx="5931535" cy="948690"/>
          </a:xfrm>
          <a:prstGeom prst="rect">
            <a:avLst/>
          </a:prstGeom>
          <a:noFill/>
          <a:ln>
            <a:noFill/>
          </a:ln>
        </p:spPr>
      </p:pic>
      <p:pic>
        <p:nvPicPr>
          <p:cNvPr id="7" name="Picture 6">
            <a:extLst>
              <a:ext uri="{FF2B5EF4-FFF2-40B4-BE49-F238E27FC236}">
                <a16:creationId xmlns:a16="http://schemas.microsoft.com/office/drawing/2014/main" id="{48BAB956-1391-250E-9B2B-B33E965BDFF3}"/>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2"/>
          <a:stretch/>
        </p:blipFill>
        <p:spPr>
          <a:xfrm>
            <a:off x="0" y="9708293"/>
            <a:ext cx="7772400" cy="350107"/>
          </a:xfrm>
          <a:prstGeom prst="rect">
            <a:avLst/>
          </a:prstGeom>
        </p:spPr>
      </p:pic>
      <p:sp>
        <p:nvSpPr>
          <p:cNvPr id="12" name="Slide Number Placeholder 5">
            <a:extLst>
              <a:ext uri="{FF2B5EF4-FFF2-40B4-BE49-F238E27FC236}">
                <a16:creationId xmlns:a16="http://schemas.microsoft.com/office/drawing/2014/main" id="{4BFFF570-4655-430D-1C0C-09A93D645526}"/>
              </a:ext>
            </a:extLst>
          </p:cNvPr>
          <p:cNvSpPr txBox="1">
            <a:spLocks/>
          </p:cNvSpPr>
          <p:nvPr/>
        </p:nvSpPr>
        <p:spPr>
          <a:xfrm>
            <a:off x="81003" y="9784342"/>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44804C8F-D6F8-2699-BC6C-058A497B59DB}"/>
              </a:ext>
            </a:extLst>
          </p:cNvPr>
          <p:cNvSpPr/>
          <p:nvPr/>
        </p:nvSpPr>
        <p:spPr>
          <a:xfrm>
            <a:off x="887490" y="9775499"/>
            <a:ext cx="5997420"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TextBox 5">
            <a:extLst>
              <a:ext uri="{FF2B5EF4-FFF2-40B4-BE49-F238E27FC236}">
                <a16:creationId xmlns:a16="http://schemas.microsoft.com/office/drawing/2014/main" id="{6632BFA9-858F-7800-7169-5D71973BB40A}"/>
              </a:ext>
            </a:extLst>
          </p:cNvPr>
          <p:cNvSpPr txBox="1"/>
          <p:nvPr/>
        </p:nvSpPr>
        <p:spPr>
          <a:xfrm>
            <a:off x="596901" y="1632532"/>
            <a:ext cx="6451599" cy="2885726"/>
          </a:xfrm>
          <a:prstGeom prst="rect">
            <a:avLst/>
          </a:prstGeom>
          <a:noFill/>
        </p:spPr>
        <p:txBody>
          <a:bodyPr wrap="square">
            <a:spAutoFit/>
          </a:bodyPr>
          <a:lstStyle/>
          <a:p>
            <a:pPr marR="0" lvl="0" algn="l" defTabSz="457200" rtl="0" eaLnBrk="1" fontAlgn="auto" latinLnBrk="0" hangingPunct="1">
              <a:lnSpc>
                <a:spcPct val="107000"/>
              </a:lnSpc>
              <a:spcBef>
                <a:spcPts val="0"/>
              </a:spcBef>
              <a:spcAft>
                <a:spcPts val="0"/>
              </a:spcAft>
              <a:buClrTx/>
              <a:buSzTx/>
              <a:tabLst/>
              <a:defRPr/>
            </a:pPr>
            <a:endParaRPr kumimoji="0" lang="en-US" sz="1000" i="0" u="none" strike="sng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indent="-22860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Multichannel Video Programming Distributor (MVPD)</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 service provider that delivers video programming services, usually for a subscription fee (pay television). This includes cable, satellite and telecommunications service providers.</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R="0" lvl="0" algn="l" defTabSz="457200" rtl="0" eaLnBrk="1" fontAlgn="auto" latinLnBrk="0" hangingPunct="1">
              <a:lnSpc>
                <a:spcPct val="107000"/>
              </a:lnSpc>
              <a:spcBef>
                <a:spcPts val="0"/>
              </a:spcBef>
              <a:spcAft>
                <a:spcPts val="0"/>
              </a:spcAft>
              <a:buClrTx/>
              <a:buSzTx/>
              <a:tabLst/>
              <a:defRP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Premium Video</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Video content that is professionally produced, rights managed and limited in supply.</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Programmer / Publisher</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Owner or licensor of content (content rights owner).</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TV Everywhere (TVE)</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Services that allow a cable/satellite subscriber to watch the channels in their package anywhere on any device, both inside and outside the home.</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Video on Demand (VOD)</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b="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Video content that is consumed by the viewer on either a STB or OTT device after the original live airing or released directly to an on-demand device/platform.</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Virtual MVPD (</a:t>
            </a:r>
            <a:r>
              <a:rPr lang="en-US" sz="1000" b="1" kern="100" err="1">
                <a:solidFill>
                  <a:srgbClr val="1B1464"/>
                </a:solidFill>
                <a:latin typeface="Helvetica" panose="020B0403020202020204" pitchFamily="34" charset="0"/>
                <a:ea typeface="Calibri" panose="020F0502020204030204" pitchFamily="34" charset="0"/>
                <a:cs typeface="Times New Roman" panose="02020603050405020304" pitchFamily="18" charset="0"/>
              </a:rPr>
              <a:t>vMVPD</a:t>
            </a: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t>
            </a:r>
            <a:r>
              <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 </a:t>
            </a:r>
            <a:r>
              <a:rPr kumimoji="0" lang="en-US" sz="1000"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 subscription service that allows users to stream live and on-demand TV channels online through a broadband connection without a cable or satellite subscription.</a:t>
            </a:r>
          </a:p>
        </p:txBody>
      </p:sp>
      <p:sp>
        <p:nvSpPr>
          <p:cNvPr id="5" name="Text Box 6">
            <a:extLst>
              <a:ext uri="{FF2B5EF4-FFF2-40B4-BE49-F238E27FC236}">
                <a16:creationId xmlns:a16="http://schemas.microsoft.com/office/drawing/2014/main" id="{D3254120-9795-B187-9802-1386063B3221}"/>
              </a:ext>
            </a:extLst>
          </p:cNvPr>
          <p:cNvSpPr txBox="1"/>
          <p:nvPr/>
        </p:nvSpPr>
        <p:spPr>
          <a:xfrm>
            <a:off x="596900" y="1308039"/>
            <a:ext cx="2727248" cy="309481"/>
          </a:xfrm>
          <a:prstGeom prst="rect">
            <a:avLst/>
          </a:prstGeom>
          <a:solidFill>
            <a:srgbClr val="D0D8E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 Media (continued)</a:t>
            </a:r>
          </a:p>
        </p:txBody>
      </p:sp>
      <p:sp>
        <p:nvSpPr>
          <p:cNvPr id="3" name="TextBox 2">
            <a:extLst>
              <a:ext uri="{FF2B5EF4-FFF2-40B4-BE49-F238E27FC236}">
                <a16:creationId xmlns:a16="http://schemas.microsoft.com/office/drawing/2014/main" id="{6632BFA9-858F-7800-7169-5D71973BB40A}"/>
              </a:ext>
            </a:extLst>
          </p:cNvPr>
          <p:cNvSpPr txBox="1"/>
          <p:nvPr/>
        </p:nvSpPr>
        <p:spPr>
          <a:xfrm>
            <a:off x="596900" y="5178284"/>
            <a:ext cx="6451599" cy="4526239"/>
          </a:xfrm>
          <a:prstGeom prst="rect">
            <a:avLst/>
          </a:prstGeom>
          <a:noFill/>
        </p:spPr>
        <p:txBody>
          <a:bodyPr wrap="square">
            <a:spAutoFit/>
          </a:bodyPr>
          <a:lstStyle/>
          <a:p>
            <a:pPr marL="228600" indent="-22860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Ad Pod: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A </a:t>
            </a:r>
            <a:r>
              <a:rPr lang="en-US" sz="1000">
                <a:solidFill>
                  <a:srgbClr val="1B1464"/>
                </a:solidFill>
                <a:latin typeface="Helvetica" panose="020B0403020202020204" pitchFamily="34" charset="0"/>
              </a:rPr>
              <a:t>group of ads expected to play back-to-back in one commercial ad break similar to how consumers experience commercial ad breaks in broadcast television. An ad pod can be of varying lengths and can be inserted at any point within content (pre, mid or post).</a:t>
            </a:r>
            <a:br>
              <a:rPr lang="en-US" sz="1000" strike="sngStrike" kern="100">
                <a:solidFill>
                  <a:srgbClr val="1B1464"/>
                </a:solidFill>
                <a:latin typeface="Helvetica" panose="020B0403020202020204" pitchFamily="34" charset="0"/>
                <a:ea typeface="Calibri" panose="020F0502020204030204" pitchFamily="34" charset="0"/>
                <a:cs typeface="Times New Roman" panose="02020603050405020304" pitchFamily="18" charset="0"/>
              </a:rPr>
            </a:br>
            <a:endParaRPr lang="en-US" sz="1000" strike="sngStrike" kern="100">
              <a:solidFill>
                <a:srgbClr val="1B1464"/>
              </a:solidFill>
              <a:highlight>
                <a:srgbClr val="FFFF00"/>
              </a:highlight>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Aggregation: </a:t>
            </a:r>
            <a:r>
              <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The ability to deliver multiple ads from multiple advertisers, in real time, to one or more pre-allocated Ad Pods. Aggregation serves a specific commercial to a specific audience near real time, not through pre-scheduling, when that audience is viewing content during an eligible break (also referred to as Audience Addressable).</a:t>
            </a:r>
            <a:br>
              <a:rPr kumimoji="0" lang="en-US" sz="1000" b="0" i="0" u="none" strike="sng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br>
            <a:endParaRPr kumimoji="0" lang="en-US" sz="1000" b="1" i="0" u="none" strike="sng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marR="0" lvl="0" indent="-228600" algn="l" defTabSz="4572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Audience Addressable: </a:t>
            </a:r>
            <a:r>
              <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The ability to deliver multiple advertisers' commercial messages to different audiences viewing the same network, at the same time. Multi-Advertiser Spot Optimization (MASO) and Aggregation are both examples of Audience Addressable as opposed to Creative Versioning which is multiple ad messages from one advertiser.</a:t>
            </a:r>
            <a:br>
              <a:rPr kumimoji="0" lang="en-US" sz="1000" b="0" i="0" u="none" strike="sng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br>
            <a:endPar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indent="-228600">
              <a:lnSpc>
                <a:spcPct val="107000"/>
              </a:lnSpc>
              <a:buFont typeface="Arial" panose="020B0604020202020204" pitchFamily="34" charset="0"/>
              <a:buChar char="•"/>
              <a:defRP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Dynamic Ad Insertion (DAI): </a:t>
            </a:r>
            <a:r>
              <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Technology that allows advertisers to seamlessly insert, or swap out, ads in content (e.g., such as live or on demand video).</a:t>
            </a:r>
            <a:br>
              <a:rPr kumimoji="0" lang="en-US" sz="1000" b="0" i="0" u="none" strike="sng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br>
            <a:endPar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a:p>
            <a:pPr marL="228600" indent="-228600">
              <a:lnSpc>
                <a:spcPct val="107000"/>
              </a:lnSpc>
              <a:buFont typeface="Arial" panose="020B0604020202020204" pitchFamily="34" charset="0"/>
              <a:buChar char="•"/>
              <a:defRPr/>
            </a:pPr>
            <a:r>
              <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Dynamic Video Ad Impressions (One Ad Opportunity): </a:t>
            </a:r>
            <a:r>
              <a:rPr lang="en-US" sz="1000" kern="100">
                <a:solidFill>
                  <a:srgbClr val="1B1464"/>
                </a:solidFill>
                <a:latin typeface="Helvetica" panose="020B0403020202020204" pitchFamily="34" charset="0"/>
                <a:ea typeface="Calibri" panose="020F0502020204030204" pitchFamily="34" charset="0"/>
                <a:cs typeface="Times New Roman" panose="02020603050405020304" pitchFamily="18" charset="0"/>
              </a:rPr>
              <a:t>E</a:t>
            </a:r>
            <a:r>
              <a:rPr lang="en-US" sz="1000">
                <a:solidFill>
                  <a:srgbClr val="1B1464"/>
                </a:solidFill>
                <a:latin typeface="Helvetica" panose="020B0403020202020204" pitchFamily="34" charset="0"/>
              </a:rPr>
              <a:t>ach ad break is a unique opportunity to serve an ad, and different viewers can see different ads. Rather than being decided in advance, an Ad Decisioning System decides in real time the right ad to show viewers. Because of this, the available “inventory” is the total number of ad impressions that can be shown. Capacity refers only to the number of impressions, there is no limit on the number of ads.</a:t>
            </a:r>
          </a:p>
          <a:p>
            <a:pPr marL="228600" indent="-228600">
              <a:lnSpc>
                <a:spcPct val="107000"/>
              </a:lnSpc>
              <a:buFont typeface="Arial" panose="020B0604020202020204" pitchFamily="34" charset="0"/>
              <a:buChar char="•"/>
              <a:defRPr/>
            </a:pPr>
            <a:endParaRPr lang="en-US" sz="1000" b="1" kern="100">
              <a:solidFill>
                <a:srgbClr val="1B1464"/>
              </a:solidFill>
              <a:latin typeface="Helvetica" panose="020B0403020202020204" pitchFamily="34" charset="0"/>
              <a:ea typeface="Calibri" panose="020F0502020204030204" pitchFamily="34" charset="0"/>
              <a:cs typeface="Times New Roman" panose="02020603050405020304" pitchFamily="18" charset="0"/>
            </a:endParaRPr>
          </a:p>
          <a:p>
            <a:pPr marL="228600" indent="-228600">
              <a:lnSpc>
                <a:spcPct val="107000"/>
              </a:lnSpc>
              <a:buFont typeface="Arial" panose="020B0604020202020204" pitchFamily="34" charset="0"/>
              <a:buChar char="•"/>
              <a:defRPr/>
            </a:pPr>
            <a:r>
              <a:rPr kumimoji="0" lang="en-US" sz="1000" b="1"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Multi-Advertiser Spot Optimization (MASO): </a:t>
            </a:r>
            <a:r>
              <a:rPr kumimoji="0" lang="en-US" sz="1000" b="0" i="0" u="non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The delivery of multiple ads for multiple advertisers during a pre-scheduled linear spot. Households are served different ads from different advertisers within the same commercial spot (also known as Audience Addressable).</a:t>
            </a:r>
            <a:endParaRPr kumimoji="0" lang="en-US" sz="1000" b="1" i="0" u="none" strike="noStrike" kern="1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endParaRPr>
          </a:p>
        </p:txBody>
      </p:sp>
      <p:sp>
        <p:nvSpPr>
          <p:cNvPr id="8" name="Text Box 6">
            <a:extLst>
              <a:ext uri="{FF2B5EF4-FFF2-40B4-BE49-F238E27FC236}">
                <a16:creationId xmlns:a16="http://schemas.microsoft.com/office/drawing/2014/main" id="{D3254120-9795-B187-9802-1386063B3221}"/>
              </a:ext>
            </a:extLst>
          </p:cNvPr>
          <p:cNvSpPr txBox="1"/>
          <p:nvPr/>
        </p:nvSpPr>
        <p:spPr>
          <a:xfrm>
            <a:off x="596899" y="4750810"/>
            <a:ext cx="1934087" cy="309481"/>
          </a:xfrm>
          <a:prstGeom prst="rect">
            <a:avLst/>
          </a:prstGeom>
          <a:solidFill>
            <a:srgbClr val="D0D8E0"/>
          </a:solidFill>
          <a:ln w="6350">
            <a:noFill/>
          </a:ln>
        </p:spPr>
        <p:txBody>
          <a:bodyPr rot="0" spcFirstLastPara="0" vert="horz" wrap="none" lIns="91440" tIns="45720" rIns="91440" bIns="45720" numCol="1" spcCol="0" rtlCol="0" fromWordArt="0" anchor="ctr" anchorCtr="0" forceAA="0" compatLnSpc="1">
            <a:prstTxWarp prst="textNoShape">
              <a:avLst/>
            </a:prstTxWarp>
            <a:noAutofit/>
          </a:bodyPr>
          <a:lstStyle>
            <a:defPPr>
              <a:defRPr lang="en-US"/>
            </a:defPPr>
            <a:lvl1pPr marR="0">
              <a:lnSpc>
                <a:spcPct val="107000"/>
              </a:lnSpc>
              <a:spcBef>
                <a:spcPts val="0"/>
              </a:spcBef>
              <a:spcAft>
                <a:spcPts val="800"/>
              </a:spcAft>
              <a:defRPr sz="1100" b="1">
                <a:solidFill>
                  <a:srgbClr val="1B1464"/>
                </a:solidFill>
                <a:effectLst/>
                <a:latin typeface="Helvetica" panose="020B0403020202020204" pitchFamily="34" charset="0"/>
                <a:ea typeface="Calibri" panose="020F0502020204030204" pitchFamily="34" charset="0"/>
                <a:cs typeface="Times New Roman" panose="02020603050405020304" pitchFamily="18" charset="0"/>
              </a:defRPr>
            </a:lvl1p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200" b="1" i="0" u="none" kern="1200" cap="none" spc="0" normalizeH="0" baseline="0" noProof="0">
                <a:ln>
                  <a:noFill/>
                </a:ln>
                <a:solidFill>
                  <a:srgbClr val="1B1464"/>
                </a:solidFill>
                <a:effectLst/>
                <a:uLnTx/>
                <a:uFillTx/>
                <a:latin typeface="Helvetica" panose="020B0403020202020204" pitchFamily="34" charset="0"/>
                <a:ea typeface="Calibri" panose="020F0502020204030204" pitchFamily="34" charset="0"/>
                <a:cs typeface="Times New Roman" panose="02020603050405020304" pitchFamily="18" charset="0"/>
              </a:rPr>
              <a:t>Related Terms: Delivery</a:t>
            </a:r>
          </a:p>
        </p:txBody>
      </p:sp>
    </p:spTree>
    <p:extLst>
      <p:ext uri="{BB962C8B-B14F-4D97-AF65-F5344CB8AC3E}">
        <p14:creationId xmlns:p14="http://schemas.microsoft.com/office/powerpoint/2010/main" val="19006068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SharedWithUsers xmlns="c00419b3-ff22-4e92-8e74-ef4894f6b0e1">
      <UserInfo>
        <DisplayName>SharingLinks.7fb9f1b5-8697-4a64-ab15-5bb9f61bd31e.OrganizationView.a55cea2c-1ae5-4cc6-b7e0-650f64af9aa5</DisplayName>
        <AccountId>43</AccountId>
        <AccountType/>
      </UserInfo>
      <UserInfo>
        <DisplayName>Karolina Guillen</DisplayName>
        <AccountId>13</AccountId>
        <AccountType/>
      </UserInfo>
      <UserInfo>
        <DisplayName>NT Service\spsearch</DisplayName>
        <AccountId>10</AccountId>
        <AccountType/>
      </UserInfo>
      <UserInfo>
        <DisplayName>SharingLinks.55a1fa37-ccbb-48fc-b209-8844d7f61e3a.OrganizationView.fa707f90-5c0d-41c0-82e8-c03df74a1eb6</DisplayName>
        <AccountId>38</AccountId>
        <AccountType/>
      </UserInfo>
      <UserInfo>
        <DisplayName>SharingLinks.4e357fad-c9ae-4aa7-a63b-c7d5d26539c4.OrganizationView.3afc5151-c93d-4ede-8bc4-696ba6e4f173</DisplayName>
        <AccountId>93</AccountId>
        <AccountType/>
      </UserInfo>
      <UserInfo>
        <DisplayName>SharingLinks.89057816-0fd6-4a41-8a7d-e3d636c8125e.OrganizationEdit.164e064d-39d1-4e1d-a749-7e6e988230c1</DisplayName>
        <AccountId>144</AccountId>
        <AccountType/>
      </UserInfo>
      <UserInfo>
        <DisplayName>SharingLinks.13f8ced9-eafd-4a1b-a3a1-1ffb6fa3c2e7.OrganizationView.2f72f412-16ab-4470-bcf1-b07096a748bd</DisplayName>
        <AccountId>63</AccountId>
        <AccountType/>
      </UserInfo>
      <UserInfo>
        <DisplayName>SharingLinks.2e9d2810-3db0-485c-b9d4-3bfcfd8c185a.OrganizationEdit.2e2a1173-6f79-443b-a448-d1411d334e2a</DisplayName>
        <AccountId>158</AccountId>
        <AccountType/>
      </UserInfo>
      <UserInfo>
        <DisplayName>SharingLinks.a3b83884-8db1-4ed1-b0c7-1c6ae0fbfd88.OrganizationEdit.df694480-3131-4d8d-93d0-3e91ad3d12fa</DisplayName>
        <AccountId>117</AccountId>
        <AccountType/>
      </UserInfo>
      <UserInfo>
        <DisplayName>SharingLinks.a3cb4bf3-4487-4edf-8ab8-60dcd8ddb7a8.OrganizationEdit.d86edbfe-f2b6-4198-b3e4-e00b3295cc9c</DisplayName>
        <AccountId>39</AccountId>
        <AccountType/>
      </UserInfo>
      <UserInfo>
        <DisplayName>SharingLinks.9cf7a63f-f2d7-4c79-8ea5-ed70795b0f14.OrganizationEdit.4cd78f1f-0e1e-41e2-b2c4-f4d5350244c0</DisplayName>
        <AccountId>143</AccountId>
        <AccountType/>
      </UserInfo>
      <UserInfo>
        <DisplayName>Jason Wiese</DisplayName>
        <AccountId>15</AccountId>
        <AccountType/>
      </UserInfo>
      <UserInfo>
        <DisplayName>Benjamin Vandegrift</DisplayName>
        <AccountId>9</AccountId>
        <AccountType/>
      </UserInfo>
      <UserInfo>
        <DisplayName>Reed Kiely</DisplayName>
        <AccountId>22</AccountId>
        <AccountType/>
      </UserInfo>
      <UserInfo>
        <DisplayName>Dylan Breger</DisplayName>
        <AccountId>21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7" ma:contentTypeDescription="Create a new document." ma:contentTypeScope="" ma:versionID="3dee9b162007303c59b09462c883cb4e">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7995f6eb616c33638189f90e12f472bf"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AB75F6-E61E-4CDC-A225-86ECA2214DE3}">
  <ds:schemaRefs>
    <ds:schemaRef ds:uri="http://purl.org/dc/terms/"/>
    <ds:schemaRef ds:uri="9f6166fe-9f5b-43aa-b8a9-b4d7ad530bda"/>
    <ds:schemaRef ds:uri="a86b28e8-29a6-4ab8-af18-2a7f61acfad2"/>
    <ds:schemaRef ds:uri="http://purl.org/dc/elements/1.1/"/>
    <ds:schemaRef ds:uri="http://www.w3.org/XML/1998/namespa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4FBB092-9C9B-4261-8011-FFB240A70450}">
  <ds:schemaRefs>
    <ds:schemaRef ds:uri="http://schemas.microsoft.com/sharepoint/v3/contenttype/forms"/>
  </ds:schemaRefs>
</ds:datastoreItem>
</file>

<file path=customXml/itemProps3.xml><?xml version="1.0" encoding="utf-8"?>
<ds:datastoreItem xmlns:ds="http://schemas.openxmlformats.org/officeDocument/2006/customXml" ds:itemID="{D91F2266-4904-478A-8DC2-722388FFDB9A}"/>
</file>

<file path=docProps/app.xml><?xml version="1.0" encoding="utf-8"?>
<Properties xmlns="http://schemas.openxmlformats.org/officeDocument/2006/extended-properties" xmlns:vt="http://schemas.openxmlformats.org/officeDocument/2006/docPropsVTypes">
  <Template>Office Theme 2013 - 2022</Template>
  <TotalTime>3</TotalTime>
  <Words>3208</Words>
  <Application>Microsoft Macintosh PowerPoint</Application>
  <PresentationFormat>Custom</PresentationFormat>
  <Paragraphs>266</Paragraphs>
  <Slides>12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Helvetica</vt:lpstr>
      <vt:lpstr>Helvetica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lastModifiedBy>Rohan Gosalia</cp:lastModifiedBy>
  <cp:revision>3</cp:revision>
  <cp:lastPrinted>2024-02-07T15:50:17Z</cp:lastPrinted>
  <dcterms:created xsi:type="dcterms:W3CDTF">2023-02-03T16:10:38Z</dcterms:created>
  <dcterms:modified xsi:type="dcterms:W3CDTF">2026-06-01T21:22:58Z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y fmtid="{D5CDD505-2E9C-101B-9397-08002B2CF9AE}" pid="4" name="MSIP_Label_15652fe2-2b59-4d95-925c-ee86d789ff67_Enabled">
    <vt:lpwstr>true</vt:lpwstr>
  </property>
  <property fmtid="{D5CDD505-2E9C-101B-9397-08002B2CF9AE}" pid="5" name="MSIP_Label_15652fe2-2b59-4d95-925c-ee86d789ff67_SetDate">
    <vt:lpwstr>2024-08-22T17:32:36Z</vt:lpwstr>
  </property>
  <property fmtid="{D5CDD505-2E9C-101B-9397-08002B2CF9AE}" pid="6" name="MSIP_Label_15652fe2-2b59-4d95-925c-ee86d789ff67_Method">
    <vt:lpwstr>Privileged</vt:lpwstr>
  </property>
  <property fmtid="{D5CDD505-2E9C-101B-9397-08002B2CF9AE}" pid="7" name="MSIP_Label_15652fe2-2b59-4d95-925c-ee86d789ff67_Name">
    <vt:lpwstr>Confidential (C)</vt:lpwstr>
  </property>
  <property fmtid="{D5CDD505-2E9C-101B-9397-08002B2CF9AE}" pid="8" name="MSIP_Label_15652fe2-2b59-4d95-925c-ee86d789ff67_SiteId">
    <vt:lpwstr>906aefe9-76a7-4f65-b82d-5ec20775d5aa</vt:lpwstr>
  </property>
  <property fmtid="{D5CDD505-2E9C-101B-9397-08002B2CF9AE}" pid="9" name="MSIP_Label_15652fe2-2b59-4d95-925c-ee86d789ff67_ActionId">
    <vt:lpwstr>a562cdfb-7c27-4639-93a3-125db3e6dcb6</vt:lpwstr>
  </property>
  <property fmtid="{D5CDD505-2E9C-101B-9397-08002B2CF9AE}" pid="10" name="MSIP_Label_15652fe2-2b59-4d95-925c-ee86d789ff67_ContentBits">
    <vt:lpwstr>0</vt:lpwstr>
  </property>
</Properties>
</file>