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5" r:id="rId3"/>
    <p:sldMasterId id="2147483670" r:id="rId4"/>
    <p:sldMasterId id="2147483675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8" r:id="rId7"/>
    <p:sldId id="16295" r:id="rId8"/>
    <p:sldId id="280" r:id="rId9"/>
    <p:sldId id="2144327324" r:id="rId10"/>
    <p:sldId id="2144327307" r:id="rId11"/>
    <p:sldId id="2144327298" r:id="rId12"/>
    <p:sldId id="2144327306" r:id="rId13"/>
    <p:sldId id="2144327321" r:id="rId14"/>
    <p:sldId id="2144327316" r:id="rId15"/>
    <p:sldId id="2144327317" r:id="rId16"/>
    <p:sldId id="2144327323" r:id="rId17"/>
    <p:sldId id="2144327325" r:id="rId18"/>
    <p:sldId id="2144327301" r:id="rId19"/>
    <p:sldId id="2144327311" r:id="rId20"/>
    <p:sldId id="2144327309" r:id="rId21"/>
    <p:sldId id="2144327310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olina Guillen" initials="KG" lastIdx="1" clrIdx="6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1" name="Kathy Grey" initials="KG" lastIdx="75" clrIdx="0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2" name="Leah Montner Dixon" initials="LMD" lastIdx="25" clrIdx="1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3" name="Danielle Delauro" initials="DD" lastIdx="18" clrIdx="2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4" name="Marianne Vita" initials="MV" lastIdx="1" clrIdx="3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5" name="Jason Wiese" initials="JW" lastIdx="13" clrIdx="4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6" name="Danielle Delauro" initials="DD [2]" lastIdx="2" clrIdx="5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E84A99"/>
    <a:srgbClr val="E3E9F1"/>
    <a:srgbClr val="00C0F3"/>
    <a:srgbClr val="FFE600"/>
    <a:srgbClr val="66C5AD"/>
    <a:srgbClr val="F4F6FA"/>
    <a:srgbClr val="FFE900"/>
    <a:srgbClr val="EBEAFA"/>
    <a:srgbClr val="7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D6D95-0E48-4A6E-A606-07FDCBAC1708}" v="1" dt="2020-09-24T20:19:37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750445981410173"/>
          <c:w val="0.99592280803171462"/>
          <c:h val="0.69398909558934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1-434C-9CF7-965EE46D75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01-434C-9CF7-965EE46D7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P25-34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01-434C-9CF7-965EE46D7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P45-54</c:v>
                </c:pt>
              </c:strCache>
            </c:strRef>
          </c:tx>
          <c:spPr>
            <a:solidFill>
              <a:srgbClr val="66C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1-434C-9CF7-965EE46D757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P55+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1-434C-9CF7-965EE46D757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solidFill>
              <a:srgbClr val="7ED2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1-434C-9CF7-965EE46D75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AVOD Viewers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believe live streamed events are a good substitute if I can't attend in person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299-A826-9C5BD34F8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8690592"/>
        <c:axId val="1825184256"/>
      </c:barChart>
      <c:catAx>
        <c:axId val="18286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0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25184256"/>
        <c:crosses val="autoZero"/>
        <c:auto val="1"/>
        <c:lblAlgn val="ctr"/>
        <c:lblOffset val="100"/>
        <c:noMultiLvlLbl val="0"/>
      </c:catAx>
      <c:valAx>
        <c:axId val="18251842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286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751962814576833E-2"/>
          <c:y val="1.4700103421593757E-2"/>
          <c:w val="0.96147513590628642"/>
          <c:h val="0.13616636350114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750445981410173"/>
          <c:w val="0.99592280803171462"/>
          <c:h val="0.69398909558934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1-434C-9CF7-965EE46D75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01-434C-9CF7-965EE46D7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P18-24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01-434C-9CF7-965EE46D7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P25-34</c:v>
                </c:pt>
              </c:strCache>
            </c:strRef>
          </c:tx>
          <c:spPr>
            <a:solidFill>
              <a:srgbClr val="66C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1-434C-9CF7-965EE46D757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P35-44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1-434C-9CF7-965EE46D757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P45-54</c:v>
                </c:pt>
              </c:strCache>
            </c:strRef>
          </c:tx>
          <c:spPr>
            <a:solidFill>
              <a:srgbClr val="7ED2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1-434C-9CF7-965EE46D75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P55+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have live-streamed concerts and / or events while in quarantine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299-A826-9C5BD34F8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8690592"/>
        <c:axId val="1825184256"/>
      </c:barChart>
      <c:catAx>
        <c:axId val="18286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0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25184256"/>
        <c:crosses val="autoZero"/>
        <c:auto val="1"/>
        <c:lblAlgn val="ctr"/>
        <c:lblOffset val="100"/>
        <c:noMultiLvlLbl val="0"/>
      </c:catAx>
      <c:valAx>
        <c:axId val="18251842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286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750445981410173"/>
          <c:w val="0.99592280803171462"/>
          <c:h val="0.69398909558934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3-4C68-BF07-FE1969B4AF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3-4C68-BF07-FE1969B4A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P18-24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3-4C68-BF07-FE1969B4AF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P25-34</c:v>
                </c:pt>
              </c:strCache>
            </c:strRef>
          </c:tx>
          <c:spPr>
            <a:solidFill>
              <a:srgbClr val="66C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63-4C68-BF07-FE1969B4AFDA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P35-44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3-4C68-BF07-FE1969B4AFDA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P45-54</c:v>
                </c:pt>
              </c:strCache>
            </c:strRef>
          </c:tx>
          <c:spPr>
            <a:solidFill>
              <a:srgbClr val="7ED2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63-4C68-BF07-FE1969B4AFD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HHI $100K+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63-4C68-BF07-FE1969B4AFD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HH w/ Children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If live concerts / events are cancelled until the end of the year due to COVID-19, I would be willing to pay to attend a live-streamed concerts / events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63-4C68-BF07-FE1969B4AF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8690592"/>
        <c:axId val="1825184256"/>
      </c:barChart>
      <c:catAx>
        <c:axId val="18286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0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25184256"/>
        <c:crosses val="autoZero"/>
        <c:auto val="1"/>
        <c:lblAlgn val="ctr"/>
        <c:lblOffset val="100"/>
        <c:noMultiLvlLbl val="0"/>
      </c:catAx>
      <c:valAx>
        <c:axId val="18251842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286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Mar-17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Mar-22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1B1464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Mar-22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Mar-26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Apr-4 - Apr-5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Apr-9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 custScaleX="107093" custScaleY="96224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2595365" y="245085"/>
          <a:ext cx="1386672" cy="554669"/>
        </a:xfrm>
        <a:prstGeom prst="chevron">
          <a:avLst/>
        </a:prstGeom>
      </dgm:spPr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Apr-11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Apr-17 – Apr-18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CC95E7F-AEE9-474B-8EE3-9E10F70C8B4F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Apr-11</a:t>
          </a:r>
        </a:p>
      </dgm:t>
    </dgm:pt>
    <dgm:pt modelId="{AEE29CA2-0BA8-4FBF-9770-A71E747011B1}" type="parTrans" cxnId="{6C5EE227-B8AD-4828-A217-8BD828E2A110}">
      <dgm:prSet/>
      <dgm:spPr/>
      <dgm:t>
        <a:bodyPr/>
        <a:lstStyle/>
        <a:p>
          <a:endParaRPr lang="en-US"/>
        </a:p>
      </dgm:t>
    </dgm:pt>
    <dgm:pt modelId="{A28BB7DE-5976-4D7A-9741-1BD71025A087}" type="sibTrans" cxnId="{6C5EE227-B8AD-4828-A217-8BD828E2A110}">
      <dgm:prSet/>
      <dgm:spPr/>
      <dgm:t>
        <a:bodyPr/>
        <a:lstStyle/>
        <a:p>
          <a:endParaRPr lang="en-US"/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998" y="245085"/>
          <a:ext cx="1386672" cy="554669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2455679B-FFD4-4D00-BA45-7A229C0E16D2}" type="pres">
      <dgm:prSet presAssocID="{CCC95E7F-AEE9-474B-8EE3-9E10F70C8B4F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280678" y="238084"/>
          <a:ext cx="1421679" cy="568671"/>
        </a:xfrm>
        <a:prstGeom prst="chevron">
          <a:avLst/>
        </a:prstGeom>
      </dgm:spPr>
    </dgm:pt>
    <dgm:pt modelId="{762E469C-322A-4FA5-8099-3D3CDE954AD6}" type="pres">
      <dgm:prSet presAssocID="{A28BB7DE-5976-4D7A-9741-1BD71025A08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2595365" y="245085"/>
          <a:ext cx="1386672" cy="554669"/>
        </a:xfrm>
        <a:prstGeom prst="chevron">
          <a:avLst/>
        </a:prstGeom>
      </dgm:spPr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6C5EE227-B8AD-4828-A217-8BD828E2A110}" srcId="{4BAD9CF0-A70E-4BB8-8B7A-E3A340D5D862}" destId="{CCC95E7F-AEE9-474B-8EE3-9E10F70C8B4F}" srcOrd="1" destOrd="0" parTransId="{AEE29CA2-0BA8-4FBF-9770-A71E747011B1}" sibTransId="{A28BB7DE-5976-4D7A-9741-1BD71025A087}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365EADE4-C1FA-4640-9AAC-6AD2AE70BB52}" type="presOf" srcId="{CCC95E7F-AEE9-474B-8EE3-9E10F70C8B4F}" destId="{2455679B-FFD4-4D00-BA45-7A229C0E16D2}" srcOrd="0" destOrd="0" presId="urn:microsoft.com/office/officeart/2005/8/layout/chevron1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193F61A1-2597-4128-A92B-58D22D349E4A}" type="presParOf" srcId="{98C18CD6-A462-4D00-B8C8-D0B8281269C9}" destId="{2455679B-FFD4-4D00-BA45-7A229C0E16D2}" srcOrd="2" destOrd="0" presId="urn:microsoft.com/office/officeart/2005/8/layout/chevron1"/>
    <dgm:cxn modelId="{A2C79295-2A11-45F1-A447-235755BD7E39}" type="presParOf" srcId="{98C18CD6-A462-4D00-B8C8-D0B8281269C9}" destId="{762E469C-322A-4FA5-8099-3D3CDE954AD6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May-25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May-29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E84A99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May-30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E84A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Jun-6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Jun-27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Jul-3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280678" y="238084"/>
          <a:ext cx="1421679" cy="568671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2560190" y="238084"/>
          <a:ext cx="1421679" cy="568671"/>
        </a:xfrm>
        <a:prstGeom prst="chevron">
          <a:avLst/>
        </a:prstGeom>
      </dgm:spPr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B5F73B6-3BB5-45B9-A2F2-0ECE390AFB6E}">
      <dgm:prSet phldrT="[Text]" custT="1"/>
      <dgm:spPr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Jul-4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AD9149-138B-40BD-96EF-094D87FA6275}">
      <dgm:prSet phldrT="[Text]" custT="1"/>
      <dgm:spPr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Jul-13</a:t>
          </a:r>
        </a:p>
      </dgm:t>
    </dgm:pt>
    <dgm:pt modelId="{90C699BF-E534-4A27-AA11-52A0933DD0E9}" type="parTrans" cxnId="{6A1DDA55-F551-40B4-B25C-DFE6A6CF4A4F}">
      <dgm:prSet/>
      <dgm:spPr/>
      <dgm:t>
        <a:bodyPr/>
        <a:lstStyle/>
        <a:p>
          <a:endParaRPr lang="en-US"/>
        </a:p>
      </dgm:t>
    </dgm:pt>
    <dgm:pt modelId="{178701B4-2E88-48CB-A598-622D135C894B}" type="sibTrans" cxnId="{6A1DDA55-F551-40B4-B25C-DFE6A6CF4A4F}">
      <dgm:prSet/>
      <dgm:spPr/>
      <dgm:t>
        <a:bodyPr/>
        <a:lstStyle/>
        <a:p>
          <a:endParaRPr lang="en-US"/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EEEDB624-C85E-4FE6-9449-F31EBD22EFDC}" type="pres">
      <dgm:prSet presAssocID="{1B5F73B6-3BB5-45B9-A2F2-0ECE390AFB6E}" presName="parTxOnly" presStyleLbl="node1" presStyleIdx="0" presStyleCnt="2">
        <dgm:presLayoutVars>
          <dgm:chMax val="0"/>
          <dgm:chPref val="0"/>
          <dgm:bulletEnabled val="1"/>
        </dgm:presLayoutVars>
      </dgm:prSet>
      <dgm:spPr>
        <a:xfrm>
          <a:off x="1280678" y="238084"/>
          <a:ext cx="1421679" cy="568671"/>
        </a:xfrm>
        <a:prstGeom prst="chevron">
          <a:avLst/>
        </a:prstGeom>
      </dgm:spPr>
    </dgm:pt>
    <dgm:pt modelId="{E377BD82-585A-4E05-B784-FECC4D5AF524}" type="pres">
      <dgm:prSet presAssocID="{BD67C3DE-5A8C-43A5-8777-9DD02ADA8457}" presName="parTxOnlySpace" presStyleCnt="0"/>
      <dgm:spPr/>
    </dgm:pt>
    <dgm:pt modelId="{5E4C1BD9-C473-467A-961D-63C1D6B9248C}" type="pres">
      <dgm:prSet presAssocID="{E0AD9149-138B-40BD-96EF-094D87FA627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AE70314C-06E0-4F92-9167-4CB4328FF4C8}" type="presOf" srcId="{E0AD9149-138B-40BD-96EF-094D87FA6275}" destId="{5E4C1BD9-C473-467A-961D-63C1D6B9248C}" srcOrd="0" destOrd="0" presId="urn:microsoft.com/office/officeart/2005/8/layout/chevron1"/>
    <dgm:cxn modelId="{6A1DDA55-F551-40B4-B25C-DFE6A6CF4A4F}" srcId="{4BAD9CF0-A70E-4BB8-8B7A-E3A340D5D862}" destId="{E0AD9149-138B-40BD-96EF-094D87FA6275}" srcOrd="1" destOrd="0" parTransId="{90C699BF-E534-4A27-AA11-52A0933DD0E9}" sibTransId="{178701B4-2E88-48CB-A598-622D135C894B}"/>
    <dgm:cxn modelId="{BBC13B82-1751-46B8-8648-0C9BA39699C7}" srcId="{4BAD9CF0-A70E-4BB8-8B7A-E3A340D5D862}" destId="{1B5F73B6-3BB5-45B9-A2F2-0ECE390AFB6E}" srcOrd="0" destOrd="0" parTransId="{BC57161F-492C-45D3-AFCE-A17B0086A9F1}" sibTransId="{BD67C3DE-5A8C-43A5-8777-9DD02ADA8457}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E6A4EBC5-2333-4EB5-BA61-D43A55BFDE54}" type="presParOf" srcId="{98C18CD6-A462-4D00-B8C8-D0B8281269C9}" destId="{EEEDB624-C85E-4FE6-9449-F31EBD22EFDC}" srcOrd="0" destOrd="0" presId="urn:microsoft.com/office/officeart/2005/8/layout/chevron1"/>
    <dgm:cxn modelId="{7CEBEE50-7477-48B7-88F3-432B129C5938}" type="presParOf" srcId="{98C18CD6-A462-4D00-B8C8-D0B8281269C9}" destId="{E377BD82-585A-4E05-B784-FECC4D5AF524}" srcOrd="1" destOrd="0" presId="urn:microsoft.com/office/officeart/2005/8/layout/chevron1"/>
    <dgm:cxn modelId="{9A6F4898-70F1-4DF2-BF23-9693C862D73A}" type="presParOf" srcId="{98C18CD6-A462-4D00-B8C8-D0B8281269C9}" destId="{5E4C1BD9-C473-467A-961D-63C1D6B9248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Apr-18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Apr-18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00C0F3"/>
        </a:solidFill>
      </dgm:spPr>
      <dgm:t>
        <a:bodyPr/>
        <a:lstStyle/>
        <a:p>
          <a:r>
            <a:rPr lang="en-US" sz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Apr-23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May-23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May-23 – May-25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66C5AD"/>
        </a:solidFill>
      </dgm:spPr>
      <dgm:t>
        <a:bodyPr/>
        <a:lstStyle/>
        <a:p>
          <a:r>
            <a:rPr lang="en-US" sz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May-24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D9CF0-A70E-4BB8-8B7A-E3A340D5D8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91C76-8659-4BFD-99A9-E2C08F32A820}">
      <dgm:prSet phldrT="[Text]" custT="1"/>
      <dgm:spPr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Apr-25</a:t>
          </a:r>
        </a:p>
      </dgm:t>
    </dgm:pt>
    <dgm:pt modelId="{4EA012A5-045C-414F-9EBA-97BDE1441C47}" type="par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856776-E59E-48DB-BADD-5D75201D559C}" type="sibTrans" cxnId="{FB5470C5-6331-431F-B910-5011F3A4A580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5F73B6-3BB5-45B9-A2F2-0ECE390AFB6E}">
      <dgm:prSet phldrT="[Text]" custT="1"/>
      <dgm:spPr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Apr-26</a:t>
          </a:r>
        </a:p>
      </dgm:t>
    </dgm:pt>
    <dgm:pt modelId="{BC57161F-492C-45D3-AFCE-A17B0086A9F1}" type="par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67C3DE-5A8C-43A5-8777-9DD02ADA8457}" type="sibTrans" cxnId="{BBC13B82-1751-46B8-8648-0C9BA39699C7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88111-82B2-4F56-AE8F-5AF8893D94DF}">
      <dgm:prSet phldrT="[Text]" custT="1"/>
      <dgm:spPr>
        <a:solidFill>
          <a:srgbClr val="66C5AD"/>
        </a:solidFill>
      </dgm:spPr>
      <dgm:t>
        <a:bodyPr/>
        <a:lstStyle/>
        <a:p>
          <a:r>
            <a:rPr lang="en-US" sz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May-18</a:t>
          </a:r>
        </a:p>
      </dgm:t>
    </dgm:pt>
    <dgm:pt modelId="{6BA8C3B7-B123-49F5-ABC2-52396078610A}" type="par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18E03-4775-427A-9B55-CCCEFE6B9722}" type="sibTrans" cxnId="{C3B89105-ECEA-4E80-8299-E5099DE7B751}">
      <dgm:prSet/>
      <dgm:spPr/>
      <dgm:t>
        <a:bodyPr/>
        <a:lstStyle/>
        <a:p>
          <a:endParaRPr lang="en-US" sz="1200">
            <a:solidFill>
              <a:srgbClr val="00C0F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C18CD6-A462-4D00-B8C8-D0B8281269C9}" type="pres">
      <dgm:prSet presAssocID="{4BAD9CF0-A70E-4BB8-8B7A-E3A340D5D862}" presName="Name0" presStyleCnt="0">
        <dgm:presLayoutVars>
          <dgm:dir/>
          <dgm:animLvl val="lvl"/>
          <dgm:resizeHandles val="exact"/>
        </dgm:presLayoutVars>
      </dgm:prSet>
      <dgm:spPr/>
    </dgm:pt>
    <dgm:pt modelId="{A63190AC-1F0A-42FD-8729-C761B344FE80}" type="pres">
      <dgm:prSet presAssocID="{11B91C76-8659-4BFD-99A9-E2C08F32A82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039" y="269192"/>
          <a:ext cx="1266139" cy="506455"/>
        </a:xfrm>
        <a:prstGeom prst="chevron">
          <a:avLst/>
        </a:prstGeom>
      </dgm:spPr>
    </dgm:pt>
    <dgm:pt modelId="{608B94A6-DEC6-4615-BE56-FB06ABAC2917}" type="pres">
      <dgm:prSet presAssocID="{BD856776-E59E-48DB-BADD-5D75201D559C}" presName="parTxOnlySpace" presStyleCnt="0"/>
      <dgm:spPr/>
    </dgm:pt>
    <dgm:pt modelId="{EEEDB624-C85E-4FE6-9449-F31EBD22EFDC}" type="pres">
      <dgm:prSet presAssocID="{1B5F73B6-3BB5-45B9-A2F2-0ECE390AFB6E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140564" y="269192"/>
          <a:ext cx="1266139" cy="506455"/>
        </a:xfrm>
        <a:prstGeom prst="chevron">
          <a:avLst/>
        </a:prstGeom>
      </dgm:spPr>
    </dgm:pt>
    <dgm:pt modelId="{B93ABEBD-D2B9-4DBB-980B-B9920AFFD615}" type="pres">
      <dgm:prSet presAssocID="{BD67C3DE-5A8C-43A5-8777-9DD02ADA8457}" presName="parTxOnlySpace" presStyleCnt="0"/>
      <dgm:spPr/>
    </dgm:pt>
    <dgm:pt modelId="{93E3E843-7B8E-4CDB-A606-C8DA9800161B}" type="pres">
      <dgm:prSet presAssocID="{55D88111-82B2-4F56-AE8F-5AF8893D94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B89105-ECEA-4E80-8299-E5099DE7B751}" srcId="{4BAD9CF0-A70E-4BB8-8B7A-E3A340D5D862}" destId="{55D88111-82B2-4F56-AE8F-5AF8893D94DF}" srcOrd="2" destOrd="0" parTransId="{6BA8C3B7-B123-49F5-ABC2-52396078610A}" sibTransId="{95818E03-4775-427A-9B55-CCCEFE6B9722}"/>
    <dgm:cxn modelId="{63364D17-E073-4AF9-9F22-A8C8D5409023}" type="presOf" srcId="{4BAD9CF0-A70E-4BB8-8B7A-E3A340D5D862}" destId="{98C18CD6-A462-4D00-B8C8-D0B8281269C9}" srcOrd="0" destOrd="0" presId="urn:microsoft.com/office/officeart/2005/8/layout/chevron1"/>
    <dgm:cxn modelId="{D1E96F3D-AF9A-46CD-8AEE-D025D0971833}" type="presOf" srcId="{55D88111-82B2-4F56-AE8F-5AF8893D94DF}" destId="{93E3E843-7B8E-4CDB-A606-C8DA9800161B}" srcOrd="0" destOrd="0" presId="urn:microsoft.com/office/officeart/2005/8/layout/chevron1"/>
    <dgm:cxn modelId="{BBC13B82-1751-46B8-8648-0C9BA39699C7}" srcId="{4BAD9CF0-A70E-4BB8-8B7A-E3A340D5D862}" destId="{1B5F73B6-3BB5-45B9-A2F2-0ECE390AFB6E}" srcOrd="1" destOrd="0" parTransId="{BC57161F-492C-45D3-AFCE-A17B0086A9F1}" sibTransId="{BD67C3DE-5A8C-43A5-8777-9DD02ADA8457}"/>
    <dgm:cxn modelId="{A5B4EF8F-98A0-42DC-BF5A-F6A9CA580ABB}" type="presOf" srcId="{11B91C76-8659-4BFD-99A9-E2C08F32A820}" destId="{A63190AC-1F0A-42FD-8729-C761B344FE80}" srcOrd="0" destOrd="0" presId="urn:microsoft.com/office/officeart/2005/8/layout/chevron1"/>
    <dgm:cxn modelId="{D8D4B6A6-C5DA-4D96-937A-651E3E2E0C1D}" type="presOf" srcId="{1B5F73B6-3BB5-45B9-A2F2-0ECE390AFB6E}" destId="{EEEDB624-C85E-4FE6-9449-F31EBD22EFDC}" srcOrd="0" destOrd="0" presId="urn:microsoft.com/office/officeart/2005/8/layout/chevron1"/>
    <dgm:cxn modelId="{FB5470C5-6331-431F-B910-5011F3A4A580}" srcId="{4BAD9CF0-A70E-4BB8-8B7A-E3A340D5D862}" destId="{11B91C76-8659-4BFD-99A9-E2C08F32A820}" srcOrd="0" destOrd="0" parTransId="{4EA012A5-045C-414F-9EBA-97BDE1441C47}" sibTransId="{BD856776-E59E-48DB-BADD-5D75201D559C}"/>
    <dgm:cxn modelId="{7BA631A0-693F-44A5-893C-FA682FEE6372}" type="presParOf" srcId="{98C18CD6-A462-4D00-B8C8-D0B8281269C9}" destId="{A63190AC-1F0A-42FD-8729-C761B344FE80}" srcOrd="0" destOrd="0" presId="urn:microsoft.com/office/officeart/2005/8/layout/chevron1"/>
    <dgm:cxn modelId="{EDAA04AD-435F-4BB9-B644-D857ED2C8B98}" type="presParOf" srcId="{98C18CD6-A462-4D00-B8C8-D0B8281269C9}" destId="{608B94A6-DEC6-4615-BE56-FB06ABAC2917}" srcOrd="1" destOrd="0" presId="urn:microsoft.com/office/officeart/2005/8/layout/chevron1"/>
    <dgm:cxn modelId="{E6A4EBC5-2333-4EB5-BA61-D43A55BFDE54}" type="presParOf" srcId="{98C18CD6-A462-4D00-B8C8-D0B8281269C9}" destId="{EEEDB624-C85E-4FE6-9449-F31EBD22EFDC}" srcOrd="2" destOrd="0" presId="urn:microsoft.com/office/officeart/2005/8/layout/chevron1"/>
    <dgm:cxn modelId="{4E87BEBA-2040-4D82-9035-2B665FE84D9C}" type="presParOf" srcId="{98C18CD6-A462-4D00-B8C8-D0B8281269C9}" destId="{B93ABEBD-D2B9-4DBB-980B-B9920AFFD615}" srcOrd="3" destOrd="0" presId="urn:microsoft.com/office/officeart/2005/8/layout/chevron1"/>
    <dgm:cxn modelId="{65A14DF1-4EBE-47FE-9085-58FF1E789A1D}" type="presParOf" srcId="{98C18CD6-A462-4D00-B8C8-D0B8281269C9}" destId="{93E3E843-7B8E-4CDB-A606-C8DA980016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66" y="0"/>
          <a:ext cx="1421679" cy="467910"/>
        </a:xfrm>
        <a:prstGeom prst="chevron">
          <a:avLst/>
        </a:prstGeom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Mar-17</a:t>
          </a:r>
        </a:p>
      </dsp:txBody>
      <dsp:txXfrm>
        <a:off x="235121" y="0"/>
        <a:ext cx="953769" cy="467910"/>
      </dsp:txXfrm>
    </dsp:sp>
    <dsp:sp modelId="{EEEDB624-C85E-4FE6-9449-F31EBD22EFDC}">
      <dsp:nvSpPr>
        <dsp:cNvPr id="0" name=""/>
        <dsp:cNvSpPr/>
      </dsp:nvSpPr>
      <dsp:spPr>
        <a:xfrm>
          <a:off x="1280678" y="0"/>
          <a:ext cx="1421679" cy="467910"/>
        </a:xfrm>
        <a:prstGeom prst="chevron">
          <a:avLst/>
        </a:prstGeom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Mar-22</a:t>
          </a:r>
        </a:p>
      </dsp:txBody>
      <dsp:txXfrm>
        <a:off x="1514633" y="0"/>
        <a:ext cx="953769" cy="467910"/>
      </dsp:txXfrm>
    </dsp:sp>
    <dsp:sp modelId="{93E3E843-7B8E-4CDB-A606-C8DA9800161B}">
      <dsp:nvSpPr>
        <dsp:cNvPr id="0" name=""/>
        <dsp:cNvSpPr/>
      </dsp:nvSpPr>
      <dsp:spPr>
        <a:xfrm>
          <a:off x="2560190" y="0"/>
          <a:ext cx="1421679" cy="467910"/>
        </a:xfrm>
        <a:prstGeom prst="chevron">
          <a:avLst/>
        </a:prstGeom>
        <a:solidFill>
          <a:srgbClr val="1B14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Mar-22</a:t>
          </a:r>
        </a:p>
      </dsp:txBody>
      <dsp:txXfrm>
        <a:off x="2794145" y="0"/>
        <a:ext cx="953769" cy="46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998" y="0"/>
          <a:ext cx="1386672" cy="467910"/>
        </a:xfrm>
        <a:prstGeom prst="chevron">
          <a:avLst/>
        </a:prstGeom>
        <a:solidFill>
          <a:srgbClr val="1B146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Mar-26</a:t>
          </a:r>
        </a:p>
      </dsp:txBody>
      <dsp:txXfrm>
        <a:off x="234953" y="0"/>
        <a:ext cx="918762" cy="467910"/>
      </dsp:txXfrm>
    </dsp:sp>
    <dsp:sp modelId="{EEEDB624-C85E-4FE6-9449-F31EBD22EFDC}">
      <dsp:nvSpPr>
        <dsp:cNvPr id="0" name=""/>
        <dsp:cNvSpPr/>
      </dsp:nvSpPr>
      <dsp:spPr>
        <a:xfrm>
          <a:off x="1249003" y="8834"/>
          <a:ext cx="1485029" cy="450241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Apr-4 - Apr-5</a:t>
          </a:r>
        </a:p>
      </dsp:txBody>
      <dsp:txXfrm>
        <a:off x="1474124" y="8834"/>
        <a:ext cx="1034788" cy="450241"/>
      </dsp:txXfrm>
    </dsp:sp>
    <dsp:sp modelId="{93E3E843-7B8E-4CDB-A606-C8DA9800161B}">
      <dsp:nvSpPr>
        <dsp:cNvPr id="0" name=""/>
        <dsp:cNvSpPr/>
      </dsp:nvSpPr>
      <dsp:spPr>
        <a:xfrm>
          <a:off x="2595365" y="0"/>
          <a:ext cx="1386672" cy="467910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Apr-9</a:t>
          </a:r>
        </a:p>
      </dsp:txBody>
      <dsp:txXfrm>
        <a:off x="2829320" y="0"/>
        <a:ext cx="918762" cy="467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66" y="0"/>
          <a:ext cx="1421679" cy="464074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Apr-11</a:t>
          </a:r>
        </a:p>
      </dsp:txBody>
      <dsp:txXfrm>
        <a:off x="233203" y="0"/>
        <a:ext cx="957605" cy="464074"/>
      </dsp:txXfrm>
    </dsp:sp>
    <dsp:sp modelId="{2455679B-FFD4-4D00-BA45-7A229C0E16D2}">
      <dsp:nvSpPr>
        <dsp:cNvPr id="0" name=""/>
        <dsp:cNvSpPr/>
      </dsp:nvSpPr>
      <dsp:spPr>
        <a:xfrm>
          <a:off x="1280678" y="0"/>
          <a:ext cx="1421679" cy="464074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Apr-11</a:t>
          </a:r>
        </a:p>
      </dsp:txBody>
      <dsp:txXfrm>
        <a:off x="1512715" y="0"/>
        <a:ext cx="957605" cy="464074"/>
      </dsp:txXfrm>
    </dsp:sp>
    <dsp:sp modelId="{93E3E843-7B8E-4CDB-A606-C8DA9800161B}">
      <dsp:nvSpPr>
        <dsp:cNvPr id="0" name=""/>
        <dsp:cNvSpPr/>
      </dsp:nvSpPr>
      <dsp:spPr>
        <a:xfrm>
          <a:off x="2560190" y="0"/>
          <a:ext cx="1421679" cy="464074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Apr-17 – Apr-18</a:t>
          </a:r>
        </a:p>
      </dsp:txBody>
      <dsp:txXfrm>
        <a:off x="2792227" y="0"/>
        <a:ext cx="957605" cy="464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47" y="0"/>
          <a:ext cx="1398612" cy="462896"/>
        </a:xfrm>
        <a:prstGeom prst="chevron">
          <a:avLst/>
        </a:prstGeom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May-25</a:t>
          </a:r>
        </a:p>
      </dsp:txBody>
      <dsp:txXfrm>
        <a:off x="232595" y="0"/>
        <a:ext cx="935716" cy="462896"/>
      </dsp:txXfrm>
    </dsp:sp>
    <dsp:sp modelId="{EEEDB624-C85E-4FE6-9449-F31EBD22EFDC}">
      <dsp:nvSpPr>
        <dsp:cNvPr id="0" name=""/>
        <dsp:cNvSpPr/>
      </dsp:nvSpPr>
      <dsp:spPr>
        <a:xfrm>
          <a:off x="1259898" y="0"/>
          <a:ext cx="1398612" cy="462896"/>
        </a:xfrm>
        <a:prstGeom prst="chevron">
          <a:avLst/>
        </a:prstGeom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May-29</a:t>
          </a:r>
        </a:p>
      </dsp:txBody>
      <dsp:txXfrm>
        <a:off x="1491346" y="0"/>
        <a:ext cx="935716" cy="462896"/>
      </dsp:txXfrm>
    </dsp:sp>
    <dsp:sp modelId="{93E3E843-7B8E-4CDB-A606-C8DA9800161B}">
      <dsp:nvSpPr>
        <dsp:cNvPr id="0" name=""/>
        <dsp:cNvSpPr/>
      </dsp:nvSpPr>
      <dsp:spPr>
        <a:xfrm>
          <a:off x="2518649" y="0"/>
          <a:ext cx="1398612" cy="462896"/>
        </a:xfrm>
        <a:prstGeom prst="chevron">
          <a:avLst/>
        </a:prstGeom>
        <a:solidFill>
          <a:srgbClr val="E84A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May-30</a:t>
          </a:r>
        </a:p>
      </dsp:txBody>
      <dsp:txXfrm>
        <a:off x="2750097" y="0"/>
        <a:ext cx="935716" cy="462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47" y="0"/>
          <a:ext cx="1398612" cy="447316"/>
        </a:xfrm>
        <a:prstGeom prst="chevron">
          <a:avLst/>
        </a:prstGeom>
        <a:solidFill>
          <a:srgbClr val="E84A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Jun-6</a:t>
          </a:r>
        </a:p>
      </dsp:txBody>
      <dsp:txXfrm>
        <a:off x="224805" y="0"/>
        <a:ext cx="951296" cy="447316"/>
      </dsp:txXfrm>
    </dsp:sp>
    <dsp:sp modelId="{EEEDB624-C85E-4FE6-9449-F31EBD22EFDC}">
      <dsp:nvSpPr>
        <dsp:cNvPr id="0" name=""/>
        <dsp:cNvSpPr/>
      </dsp:nvSpPr>
      <dsp:spPr>
        <a:xfrm>
          <a:off x="1259898" y="0"/>
          <a:ext cx="1398612" cy="447316"/>
        </a:xfrm>
        <a:prstGeom prst="chevron">
          <a:avLst/>
        </a:prstGeom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Jun-27</a:t>
          </a:r>
        </a:p>
      </dsp:txBody>
      <dsp:txXfrm>
        <a:off x="1483556" y="0"/>
        <a:ext cx="951296" cy="447316"/>
      </dsp:txXfrm>
    </dsp:sp>
    <dsp:sp modelId="{93E3E843-7B8E-4CDB-A606-C8DA9800161B}">
      <dsp:nvSpPr>
        <dsp:cNvPr id="0" name=""/>
        <dsp:cNvSpPr/>
      </dsp:nvSpPr>
      <dsp:spPr>
        <a:xfrm>
          <a:off x="2518649" y="0"/>
          <a:ext cx="1398612" cy="447316"/>
        </a:xfrm>
        <a:prstGeom prst="chevron">
          <a:avLst/>
        </a:prstGeom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Jul-3</a:t>
          </a:r>
        </a:p>
      </dsp:txBody>
      <dsp:txXfrm>
        <a:off x="2742307" y="0"/>
        <a:ext cx="951296" cy="447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DB624-C85E-4FE6-9449-F31EBD22EFDC}">
      <dsp:nvSpPr>
        <dsp:cNvPr id="0" name=""/>
        <dsp:cNvSpPr/>
      </dsp:nvSpPr>
      <dsp:spPr>
        <a:xfrm>
          <a:off x="2292" y="0"/>
          <a:ext cx="1370364" cy="464073"/>
        </a:xfrm>
        <a:prstGeom prst="chevron">
          <a:avLst/>
        </a:prstGeom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Jul-4</a:t>
          </a:r>
        </a:p>
      </dsp:txBody>
      <dsp:txXfrm>
        <a:off x="234329" y="0"/>
        <a:ext cx="906291" cy="464073"/>
      </dsp:txXfrm>
    </dsp:sp>
    <dsp:sp modelId="{5E4C1BD9-C473-467A-961D-63C1D6B9248C}">
      <dsp:nvSpPr>
        <dsp:cNvPr id="0" name=""/>
        <dsp:cNvSpPr/>
      </dsp:nvSpPr>
      <dsp:spPr>
        <a:xfrm>
          <a:off x="1235620" y="0"/>
          <a:ext cx="1370364" cy="464073"/>
        </a:xfrm>
        <a:prstGeom prst="chevron">
          <a:avLst/>
        </a:prstGeom>
        <a:solidFill>
          <a:srgbClr val="FFE6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Jul-13</a:t>
          </a:r>
        </a:p>
      </dsp:txBody>
      <dsp:txXfrm>
        <a:off x="1467657" y="0"/>
        <a:ext cx="906291" cy="464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66" y="0"/>
          <a:ext cx="1421679" cy="462896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Apr-18</a:t>
          </a:r>
        </a:p>
      </dsp:txBody>
      <dsp:txXfrm>
        <a:off x="232614" y="0"/>
        <a:ext cx="958783" cy="462896"/>
      </dsp:txXfrm>
    </dsp:sp>
    <dsp:sp modelId="{EEEDB624-C85E-4FE6-9449-F31EBD22EFDC}">
      <dsp:nvSpPr>
        <dsp:cNvPr id="0" name=""/>
        <dsp:cNvSpPr/>
      </dsp:nvSpPr>
      <dsp:spPr>
        <a:xfrm>
          <a:off x="1280678" y="0"/>
          <a:ext cx="1421679" cy="462896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Apr-18</a:t>
          </a:r>
        </a:p>
      </dsp:txBody>
      <dsp:txXfrm>
        <a:off x="1512126" y="0"/>
        <a:ext cx="958783" cy="462896"/>
      </dsp:txXfrm>
    </dsp:sp>
    <dsp:sp modelId="{93E3E843-7B8E-4CDB-A606-C8DA9800161B}">
      <dsp:nvSpPr>
        <dsp:cNvPr id="0" name=""/>
        <dsp:cNvSpPr/>
      </dsp:nvSpPr>
      <dsp:spPr>
        <a:xfrm>
          <a:off x="2560190" y="0"/>
          <a:ext cx="1421679" cy="462896"/>
        </a:xfrm>
        <a:prstGeom prst="chevron">
          <a:avLst/>
        </a:prstGeom>
        <a:solidFill>
          <a:srgbClr val="00C0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Apr-23</a:t>
          </a:r>
        </a:p>
      </dsp:txBody>
      <dsp:txXfrm>
        <a:off x="2791638" y="0"/>
        <a:ext cx="958783" cy="4628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66" y="0"/>
          <a:ext cx="1421679" cy="464073"/>
        </a:xfrm>
        <a:prstGeom prst="chevron">
          <a:avLst/>
        </a:prstGeom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May-23</a:t>
          </a:r>
        </a:p>
      </dsp:txBody>
      <dsp:txXfrm>
        <a:off x="233203" y="0"/>
        <a:ext cx="957606" cy="464073"/>
      </dsp:txXfrm>
    </dsp:sp>
    <dsp:sp modelId="{EEEDB624-C85E-4FE6-9449-F31EBD22EFDC}">
      <dsp:nvSpPr>
        <dsp:cNvPr id="0" name=""/>
        <dsp:cNvSpPr/>
      </dsp:nvSpPr>
      <dsp:spPr>
        <a:xfrm>
          <a:off x="1280678" y="0"/>
          <a:ext cx="1421679" cy="464073"/>
        </a:xfrm>
        <a:prstGeom prst="chevron">
          <a:avLst/>
        </a:prstGeom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May-23 – May-25</a:t>
          </a:r>
        </a:p>
      </dsp:txBody>
      <dsp:txXfrm>
        <a:off x="1512715" y="0"/>
        <a:ext cx="957606" cy="464073"/>
      </dsp:txXfrm>
    </dsp:sp>
    <dsp:sp modelId="{93E3E843-7B8E-4CDB-A606-C8DA9800161B}">
      <dsp:nvSpPr>
        <dsp:cNvPr id="0" name=""/>
        <dsp:cNvSpPr/>
      </dsp:nvSpPr>
      <dsp:spPr>
        <a:xfrm>
          <a:off x="2560190" y="0"/>
          <a:ext cx="1421679" cy="464073"/>
        </a:xfrm>
        <a:prstGeom prst="chevron">
          <a:avLst/>
        </a:prstGeom>
        <a:solidFill>
          <a:srgbClr val="66C5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May-24</a:t>
          </a:r>
        </a:p>
      </dsp:txBody>
      <dsp:txXfrm>
        <a:off x="2792227" y="0"/>
        <a:ext cx="957606" cy="464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90AC-1F0A-42FD-8729-C761B344FE80}">
      <dsp:nvSpPr>
        <dsp:cNvPr id="0" name=""/>
        <dsp:cNvSpPr/>
      </dsp:nvSpPr>
      <dsp:spPr>
        <a:xfrm>
          <a:off x="1166" y="0"/>
          <a:ext cx="1421679" cy="468986"/>
        </a:xfrm>
        <a:prstGeom prst="chevron">
          <a:avLst/>
        </a:prstGeom>
        <a:solidFill>
          <a:srgbClr val="00C0F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Apr-25</a:t>
          </a:r>
        </a:p>
      </dsp:txBody>
      <dsp:txXfrm>
        <a:off x="235659" y="0"/>
        <a:ext cx="952693" cy="468986"/>
      </dsp:txXfrm>
    </dsp:sp>
    <dsp:sp modelId="{EEEDB624-C85E-4FE6-9449-F31EBD22EFDC}">
      <dsp:nvSpPr>
        <dsp:cNvPr id="0" name=""/>
        <dsp:cNvSpPr/>
      </dsp:nvSpPr>
      <dsp:spPr>
        <a:xfrm>
          <a:off x="1280678" y="0"/>
          <a:ext cx="1421679" cy="468986"/>
        </a:xfrm>
        <a:prstGeom prst="chevron">
          <a:avLst/>
        </a:prstGeom>
        <a:solidFill>
          <a:srgbClr val="66C5A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Apr-26</a:t>
          </a:r>
        </a:p>
      </dsp:txBody>
      <dsp:txXfrm>
        <a:off x="1515171" y="0"/>
        <a:ext cx="952693" cy="468986"/>
      </dsp:txXfrm>
    </dsp:sp>
    <dsp:sp modelId="{93E3E843-7B8E-4CDB-A606-C8DA9800161B}">
      <dsp:nvSpPr>
        <dsp:cNvPr id="0" name=""/>
        <dsp:cNvSpPr/>
      </dsp:nvSpPr>
      <dsp:spPr>
        <a:xfrm>
          <a:off x="2560190" y="0"/>
          <a:ext cx="1421679" cy="468986"/>
        </a:xfrm>
        <a:prstGeom prst="chevron">
          <a:avLst/>
        </a:prstGeom>
        <a:solidFill>
          <a:srgbClr val="66C5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May-18</a:t>
          </a:r>
        </a:p>
      </dsp:txBody>
      <dsp:txXfrm>
        <a:off x="2794683" y="0"/>
        <a:ext cx="952693" cy="46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FF4083-CE32-4C92-88B1-64E14CABF9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981CE-79CD-4706-9D74-52B29FF1D8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AD5B0C2-BE37-46F6-BA8A-2460E9CC6E1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6B7E-7E18-47C4-8661-E3113B629E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9147-4A06-4892-8C8E-866DCAB23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E3D4E3E-532F-4724-8FFF-7C0666A2E1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https://livestream.com/blog/62-must-know-stats-live-video-streaming?category=research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3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3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3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2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10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 sponsorship and advertising accounted for $590 million of concert giant Live Nation’s budget last year, and all that money is shut down for the foreseeable future -- but brands have spent the last month providing crucial capital for artists. In addition to Jameson, Jack Daniel’s, Chipotle, Bud Light, the Baton Rouge chicken-fingers chain Raising Cane’s, Levi’s and Verizon, among others, have sponsored livestreams, donated to music-related charities and made direct deals for product placement and social-media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3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2923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44368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8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4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49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2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3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0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6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hart" Target="../charts/chart2.xml"/><Relationship Id="rId10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7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.png"/><Relationship Id="rId5" Type="http://schemas.openxmlformats.org/officeDocument/2006/relationships/image" Target="../media/image90.pn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4.png"/><Relationship Id="rId18" Type="http://schemas.openxmlformats.org/officeDocument/2006/relationships/hyperlink" Target="https://thevab.com/insight/alone-together" TargetMode="External"/><Relationship Id="rId3" Type="http://schemas.openxmlformats.org/officeDocument/2006/relationships/hyperlink" Target="https://thevab.com/" TargetMode="External"/><Relationship Id="rId7" Type="http://schemas.openxmlformats.org/officeDocument/2006/relationships/hyperlink" Target="http://www.thevab.com/" TargetMode="External"/><Relationship Id="rId12" Type="http://schemas.openxmlformats.org/officeDocument/2006/relationships/hyperlink" Target="https://thevab.com/insight/as-time-goes-by" TargetMode="External"/><Relationship Id="rId17" Type="http://schemas.openxmlformats.org/officeDocument/2006/relationships/image" Target="../media/image6.png"/><Relationship Id="rId2" Type="http://schemas.openxmlformats.org/officeDocument/2006/relationships/image" Target="../media/image100.png"/><Relationship Id="rId16" Type="http://schemas.openxmlformats.org/officeDocument/2006/relationships/hyperlink" Target="https://thevab.com/insight/market-changers-playboo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hyperlink" Target="https://thevab.com/our-team/karolina-guillen" TargetMode="External"/><Relationship Id="rId5" Type="http://schemas.openxmlformats.org/officeDocument/2006/relationships/hyperlink" Target="https://twitter.com/VABintel" TargetMode="External"/><Relationship Id="rId15" Type="http://schemas.openxmlformats.org/officeDocument/2006/relationships/image" Target="../media/image105.png"/><Relationship Id="rId10" Type="http://schemas.openxmlformats.org/officeDocument/2006/relationships/hyperlink" Target="https://thevab.com/our-team/leah-montner-dixon" TargetMode="External"/><Relationship Id="rId19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hyperlink" Target="https://thevab.com/our-team/kathy-grey" TargetMode="External"/><Relationship Id="rId14" Type="http://schemas.openxmlformats.org/officeDocument/2006/relationships/hyperlink" Target="https://thevab.com/insight/VAB-Streaming-Wee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1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jpeg"/><Relationship Id="rId21" Type="http://schemas.openxmlformats.org/officeDocument/2006/relationships/image" Target="../media/image50.png"/><Relationship Id="rId42" Type="http://schemas.openxmlformats.org/officeDocument/2006/relationships/image" Target="../media/image56.jpeg"/><Relationship Id="rId47" Type="http://schemas.openxmlformats.org/officeDocument/2006/relationships/image" Target="../media/image61.jpeg"/><Relationship Id="rId63" Type="http://schemas.openxmlformats.org/officeDocument/2006/relationships/image" Target="../media/image67.gif"/><Relationship Id="rId68" Type="http://schemas.openxmlformats.org/officeDocument/2006/relationships/diagramData" Target="../diagrams/data9.xml"/><Relationship Id="rId2" Type="http://schemas.openxmlformats.org/officeDocument/2006/relationships/image" Target="../media/image12.png"/><Relationship Id="rId16" Type="http://schemas.openxmlformats.org/officeDocument/2006/relationships/diagramColors" Target="../diagrams/colors3.xml"/><Relationship Id="rId29" Type="http://schemas.openxmlformats.org/officeDocument/2006/relationships/diagramQuickStyle" Target="../diagrams/quickStyle4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3.jpeg"/><Relationship Id="rId32" Type="http://schemas.openxmlformats.org/officeDocument/2006/relationships/diagramData" Target="../diagrams/data5.xml"/><Relationship Id="rId37" Type="http://schemas.openxmlformats.org/officeDocument/2006/relationships/diagramData" Target="../diagrams/data6.xml"/><Relationship Id="rId40" Type="http://schemas.openxmlformats.org/officeDocument/2006/relationships/diagramColors" Target="../diagrams/colors6.xml"/><Relationship Id="rId45" Type="http://schemas.openxmlformats.org/officeDocument/2006/relationships/image" Target="../media/image59.jpeg"/><Relationship Id="rId53" Type="http://schemas.openxmlformats.org/officeDocument/2006/relationships/diagramColors" Target="../diagrams/colors7.xml"/><Relationship Id="rId58" Type="http://schemas.openxmlformats.org/officeDocument/2006/relationships/diagramColors" Target="../diagrams/colors8.xml"/><Relationship Id="rId66" Type="http://schemas.openxmlformats.org/officeDocument/2006/relationships/image" Target="../media/image70.jpeg"/><Relationship Id="rId74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61" Type="http://schemas.openxmlformats.org/officeDocument/2006/relationships/image" Target="../media/image65.jpeg"/><Relationship Id="rId19" Type="http://schemas.openxmlformats.org/officeDocument/2006/relationships/image" Target="../media/image48.jpeg"/><Relationship Id="rId14" Type="http://schemas.openxmlformats.org/officeDocument/2006/relationships/diagramLayout" Target="../diagrams/layout3.xml"/><Relationship Id="rId22" Type="http://schemas.openxmlformats.org/officeDocument/2006/relationships/image" Target="../media/image51.jpeg"/><Relationship Id="rId27" Type="http://schemas.openxmlformats.org/officeDocument/2006/relationships/diagramData" Target="../diagrams/data4.xml"/><Relationship Id="rId30" Type="http://schemas.openxmlformats.org/officeDocument/2006/relationships/diagramColors" Target="../diagrams/colors4.xml"/><Relationship Id="rId35" Type="http://schemas.openxmlformats.org/officeDocument/2006/relationships/diagramColors" Target="../diagrams/colors5.xml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Relationship Id="rId56" Type="http://schemas.openxmlformats.org/officeDocument/2006/relationships/diagramLayout" Target="../diagrams/layout8.xml"/><Relationship Id="rId64" Type="http://schemas.openxmlformats.org/officeDocument/2006/relationships/image" Target="../media/image68.jpeg"/><Relationship Id="rId69" Type="http://schemas.openxmlformats.org/officeDocument/2006/relationships/diagramLayout" Target="../diagrams/layout9.xml"/><Relationship Id="rId8" Type="http://schemas.openxmlformats.org/officeDocument/2006/relationships/diagramData" Target="../diagrams/data2.xml"/><Relationship Id="rId51" Type="http://schemas.openxmlformats.org/officeDocument/2006/relationships/diagramLayout" Target="../diagrams/layout7.xml"/><Relationship Id="rId72" Type="http://schemas.microsoft.com/office/2007/relationships/diagramDrawing" Target="../diagrams/drawing9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image" Target="../media/image54.jpeg"/><Relationship Id="rId33" Type="http://schemas.openxmlformats.org/officeDocument/2006/relationships/diagramLayout" Target="../diagrams/layout5.xml"/><Relationship Id="rId38" Type="http://schemas.openxmlformats.org/officeDocument/2006/relationships/diagramLayout" Target="../diagrams/layout6.xml"/><Relationship Id="rId46" Type="http://schemas.openxmlformats.org/officeDocument/2006/relationships/image" Target="../media/image60.jpeg"/><Relationship Id="rId59" Type="http://schemas.microsoft.com/office/2007/relationships/diagramDrawing" Target="../diagrams/drawing8.xml"/><Relationship Id="rId67" Type="http://schemas.openxmlformats.org/officeDocument/2006/relationships/image" Target="../media/image71.jpeg"/><Relationship Id="rId20" Type="http://schemas.openxmlformats.org/officeDocument/2006/relationships/image" Target="../media/image49.jpeg"/><Relationship Id="rId41" Type="http://schemas.microsoft.com/office/2007/relationships/diagramDrawing" Target="../diagrams/drawing6.xml"/><Relationship Id="rId54" Type="http://schemas.microsoft.com/office/2007/relationships/diagramDrawing" Target="../diagrams/drawing7.xml"/><Relationship Id="rId62" Type="http://schemas.openxmlformats.org/officeDocument/2006/relationships/image" Target="../media/image66.jpeg"/><Relationship Id="rId7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52.jpeg"/><Relationship Id="rId28" Type="http://schemas.openxmlformats.org/officeDocument/2006/relationships/diagramLayout" Target="../diagrams/layout4.xml"/><Relationship Id="rId36" Type="http://schemas.microsoft.com/office/2007/relationships/diagramDrawing" Target="../diagrams/drawing5.xml"/><Relationship Id="rId49" Type="http://schemas.openxmlformats.org/officeDocument/2006/relationships/image" Target="../media/image63.jpeg"/><Relationship Id="rId57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2.xml"/><Relationship Id="rId31" Type="http://schemas.microsoft.com/office/2007/relationships/diagramDrawing" Target="../diagrams/drawing4.xml"/><Relationship Id="rId44" Type="http://schemas.openxmlformats.org/officeDocument/2006/relationships/image" Target="../media/image58.jpeg"/><Relationship Id="rId52" Type="http://schemas.openxmlformats.org/officeDocument/2006/relationships/diagramQuickStyle" Target="../diagrams/quickStyle7.xml"/><Relationship Id="rId60" Type="http://schemas.openxmlformats.org/officeDocument/2006/relationships/image" Target="../media/image64.jpeg"/><Relationship Id="rId65" Type="http://schemas.openxmlformats.org/officeDocument/2006/relationships/image" Target="../media/image69.jpeg"/><Relationship Id="rId73" Type="http://schemas.openxmlformats.org/officeDocument/2006/relationships/image" Target="../media/image72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7.png"/><Relationship Id="rId39" Type="http://schemas.openxmlformats.org/officeDocument/2006/relationships/diagramQuickStyle" Target="../diagrams/quickStyle6.xml"/><Relationship Id="rId34" Type="http://schemas.openxmlformats.org/officeDocument/2006/relationships/diagramQuickStyle" Target="../diagrams/quickStyle5.xml"/><Relationship Id="rId50" Type="http://schemas.openxmlformats.org/officeDocument/2006/relationships/diagramData" Target="../diagrams/data7.xml"/><Relationship Id="rId55" Type="http://schemas.openxmlformats.org/officeDocument/2006/relationships/diagramData" Target="../diagrams/data8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2178F2D-D777-4349-BB9A-2CBAF2E0E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306"/>
            <a:ext cx="1219053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21F8CC-F383-48CF-A6FF-503D34E748C6}"/>
              </a:ext>
            </a:extLst>
          </p:cNvPr>
          <p:cNvSpPr txBox="1"/>
          <p:nvPr/>
        </p:nvSpPr>
        <p:spPr>
          <a:xfrm>
            <a:off x="398216" y="3020319"/>
            <a:ext cx="2298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E84A99"/>
                </a:solidFill>
                <a:latin typeface="Helvetica" pitchFamily="2" charset="0"/>
              </a:rPr>
              <a:t>September  – 2020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FD8F4F-2075-442B-BA15-9EE24193A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5777977"/>
            <a:ext cx="2085727" cy="660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69616" y="4084559"/>
            <a:ext cx="6551223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We’re Going Live</a:t>
            </a: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How consumers are living vicariously through live-streamed events in the time of COVID-19</a:t>
            </a:r>
          </a:p>
          <a:p>
            <a:endParaRPr lang="en-US" sz="2400" dirty="0">
              <a:solidFill>
                <a:schemeClr val="bg1"/>
              </a:solidFill>
              <a:latin typeface="Helvetica" panose="020B0403020202020204" pitchFamily="34" charset="0"/>
              <a:cs typeface="Helvetica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9B4049-7C91-471A-807A-6CEE2341B2B8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E84A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8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avis Scott's 'Astronomical' Fortnite Event Was… Overwhelming ...">
            <a:extLst>
              <a:ext uri="{FF2B5EF4-FFF2-40B4-BE49-F238E27FC236}">
                <a16:creationId xmlns:a16="http://schemas.microsoft.com/office/drawing/2014/main" id="{CF636FED-4FA9-4859-8387-8DD00F4B5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0286" y="0"/>
            <a:ext cx="9291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FDBA19-33C6-451E-8E3B-532CE4C14B9E}"/>
              </a:ext>
            </a:extLst>
          </p:cNvPr>
          <p:cNvSpPr/>
          <p:nvPr/>
        </p:nvSpPr>
        <p:spPr>
          <a:xfrm>
            <a:off x="6521381" y="1775638"/>
            <a:ext cx="5262716" cy="1003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763DCB-DE9F-4479-A5C7-43B2750B7678}"/>
              </a:ext>
            </a:extLst>
          </p:cNvPr>
          <p:cNvSpPr/>
          <p:nvPr/>
        </p:nvSpPr>
        <p:spPr>
          <a:xfrm>
            <a:off x="6521380" y="3454297"/>
            <a:ext cx="5338298" cy="1003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A9CAF2-4DEE-4020-90F6-B71D77891DBD}"/>
              </a:ext>
            </a:extLst>
          </p:cNvPr>
          <p:cNvSpPr/>
          <p:nvPr/>
        </p:nvSpPr>
        <p:spPr>
          <a:xfrm>
            <a:off x="0" y="0"/>
            <a:ext cx="6232166" cy="686915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93F70-BDAF-4669-8944-2F32F472E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0976826-E818-4380-A385-C145BD16CE3B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80F5D6-1CAF-4532-B7BA-FC6A26D328FA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0C4A65-5C06-4960-A23C-F8B3CE01DE96}"/>
              </a:ext>
            </a:extLst>
          </p:cNvPr>
          <p:cNvSpPr/>
          <p:nvPr/>
        </p:nvSpPr>
        <p:spPr>
          <a:xfrm>
            <a:off x="96246" y="120156"/>
            <a:ext cx="5631454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defRPr sz="1862" b="0" i="0" u="none" strike="noStrike" kern="1200" spc="0" baseline="0">
                <a:solidFill>
                  <a:srgbClr val="1F1A62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1B1464"/>
                </a:solidFill>
                <a:latin typeface="Helvetica"/>
                <a:cs typeface="Helvetica"/>
              </a:rPr>
              <a:t>In fact, nearly </a:t>
            </a:r>
            <a:r>
              <a:rPr lang="en-US" sz="2400" b="1" dirty="0">
                <a:solidFill>
                  <a:srgbClr val="E84A99"/>
                </a:solidFill>
                <a:latin typeface="Helvetica"/>
                <a:cs typeface="Helvetica"/>
              </a:rPr>
              <a:t>one-third</a:t>
            </a:r>
            <a:r>
              <a:rPr lang="en-US" sz="2400" b="1" dirty="0">
                <a:solidFill>
                  <a:srgbClr val="1B1464"/>
                </a:solidFill>
                <a:latin typeface="Helvetica"/>
                <a:cs typeface="Helvetica"/>
              </a:rPr>
              <a:t> of all adults are tuning in and enjoying the streaming versions of these events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AABE76-1EB0-4DB6-8876-63CF63BA1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688735"/>
              </p:ext>
            </p:extLst>
          </p:nvPr>
        </p:nvGraphicFramePr>
        <p:xfrm>
          <a:off x="166693" y="3055466"/>
          <a:ext cx="5574462" cy="32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E3F9CD-7319-466F-8CE5-8D59B9E58014}"/>
              </a:ext>
            </a:extLst>
          </p:cNvPr>
          <p:cNvSpPr txBox="1"/>
          <p:nvPr/>
        </p:nvSpPr>
        <p:spPr>
          <a:xfrm>
            <a:off x="477316" y="6030821"/>
            <a:ext cx="534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– Virtual NFL Draft) - which of the following statements do you feel apply to you?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16EB9-9C41-4578-8C6A-E5AC79DFC4A8}"/>
              </a:ext>
            </a:extLst>
          </p:cNvPr>
          <p:cNvSpPr txBox="1"/>
          <p:nvPr/>
        </p:nvSpPr>
        <p:spPr>
          <a:xfrm>
            <a:off x="113171" y="2248841"/>
            <a:ext cx="56815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have livestreamed concerts and / or events</a:t>
            </a:r>
          </a:p>
          <a:p>
            <a:pPr algn="ctr"/>
            <a:r>
              <a:rPr lang="en-US" sz="1600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while in quarantine” </a:t>
            </a:r>
          </a:p>
          <a:p>
            <a:pPr algn="ctr"/>
            <a:r>
              <a:rPr lang="en-US" sz="14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who agree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0F651-94DF-430A-9E7E-67759ABC0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30" y="2070223"/>
            <a:ext cx="5170598" cy="663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8AE14-1A97-4C9E-8FF9-FEC2E8E2A9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862" y="3763321"/>
            <a:ext cx="5123335" cy="639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2F07CA-2066-4F75-ADC4-D59B6B8326BB}"/>
              </a:ext>
            </a:extLst>
          </p:cNvPr>
          <p:cNvSpPr txBox="1"/>
          <p:nvPr/>
        </p:nvSpPr>
        <p:spPr>
          <a:xfrm>
            <a:off x="92262" y="1346611"/>
            <a:ext cx="618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8"/>
              </a:buBlip>
              <a:defRPr/>
            </a:pPr>
            <a:r>
              <a:rPr lang="en-US" sz="1400" dirty="0">
                <a:solidFill>
                  <a:srgbClr val="1F1A62"/>
                </a:solidFill>
                <a:latin typeface="Helvetica" pitchFamily="2" charset="0"/>
              </a:rPr>
              <a:t>Livestreamed concerts like Travis Scott’s ‘Fortnite’ event have attracted big audiences, and more events like it are already on the 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3A5BE-9F62-4FF3-891E-4EF575EBCF65}"/>
              </a:ext>
            </a:extLst>
          </p:cNvPr>
          <p:cNvSpPr txBox="1"/>
          <p:nvPr/>
        </p:nvSpPr>
        <p:spPr>
          <a:xfrm>
            <a:off x="10611294" y="4231758"/>
            <a:ext cx="1172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84A99"/>
                </a:solidFill>
                <a:latin typeface="Helvetica" pitchFamily="2" charset="0"/>
              </a:rPr>
              <a:t>September 8</a:t>
            </a:r>
            <a:r>
              <a:rPr lang="en-US" sz="800" b="1" baseline="30000" dirty="0">
                <a:solidFill>
                  <a:srgbClr val="E84A99"/>
                </a:solidFill>
                <a:latin typeface="Helvetica" pitchFamily="2" charset="0"/>
              </a:rPr>
              <a:t>th</a:t>
            </a:r>
            <a:r>
              <a:rPr lang="en-US" sz="800" b="1" dirty="0">
                <a:solidFill>
                  <a:srgbClr val="E84A99"/>
                </a:solidFill>
                <a:latin typeface="Helvetica" pitchFamily="2" charset="0"/>
              </a:rPr>
              <a:t>,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EA6CC-6EB3-461E-9AAC-CBEF5211F4E9}"/>
              </a:ext>
            </a:extLst>
          </p:cNvPr>
          <p:cNvSpPr txBox="1"/>
          <p:nvPr/>
        </p:nvSpPr>
        <p:spPr>
          <a:xfrm>
            <a:off x="10595614" y="2553792"/>
            <a:ext cx="1172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84A99"/>
                </a:solidFill>
                <a:latin typeface="Helvetica" pitchFamily="2" charset="0"/>
              </a:rPr>
              <a:t>April 24</a:t>
            </a:r>
            <a:r>
              <a:rPr lang="en-US" sz="800" b="1" baseline="30000" dirty="0">
                <a:solidFill>
                  <a:srgbClr val="E84A99"/>
                </a:solidFill>
                <a:latin typeface="Helvetica" pitchFamily="2" charset="0"/>
              </a:rPr>
              <a:t>th</a:t>
            </a:r>
            <a:r>
              <a:rPr lang="en-US" sz="800" b="1" dirty="0">
                <a:solidFill>
                  <a:srgbClr val="E84A99"/>
                </a:solidFill>
                <a:latin typeface="Helvetica" pitchFamily="2" charset="0"/>
              </a:rPr>
              <a:t>, 2020</a:t>
            </a:r>
          </a:p>
        </p:txBody>
      </p:sp>
      <p:pic>
        <p:nvPicPr>
          <p:cNvPr id="1030" name="Picture 6" descr="the-verge-logo - ZMCommunications">
            <a:extLst>
              <a:ext uri="{FF2B5EF4-FFF2-40B4-BE49-F238E27FC236}">
                <a16:creationId xmlns:a16="http://schemas.microsoft.com/office/drawing/2014/main" id="{53B417E9-193E-4EBF-8DE7-CE53FA5D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230" y="1803459"/>
            <a:ext cx="952514" cy="3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49E98D0-E655-424D-A022-141860ED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981" y="3539245"/>
            <a:ext cx="743982" cy="2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4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person, sitting, child, young&#10;&#10;Description automatically generated">
            <a:extLst>
              <a:ext uri="{FF2B5EF4-FFF2-40B4-BE49-F238E27FC236}">
                <a16:creationId xmlns:a16="http://schemas.microsoft.com/office/drawing/2014/main" id="{77E796C4-D311-4F3D-BC42-16A476E5E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041" y="1897568"/>
            <a:ext cx="3659376" cy="3983283"/>
          </a:xfrm>
          <a:prstGeom prst="rect">
            <a:avLst/>
          </a:prstGeom>
        </p:spPr>
      </p:pic>
      <p:pic>
        <p:nvPicPr>
          <p:cNvPr id="29" name="Picture 28" descr="A picture containing indoor, person, looking, table&#10;&#10;Description automatically generated">
            <a:extLst>
              <a:ext uri="{FF2B5EF4-FFF2-40B4-BE49-F238E27FC236}">
                <a16:creationId xmlns:a16="http://schemas.microsoft.com/office/drawing/2014/main" id="{BFE9E945-5CA1-4433-B70C-C09ED4832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07" y="1897569"/>
            <a:ext cx="3671456" cy="39832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6EDB925-07F0-4F11-91AD-2DE9326C1D79}"/>
              </a:ext>
            </a:extLst>
          </p:cNvPr>
          <p:cNvSpPr/>
          <p:nvPr/>
        </p:nvSpPr>
        <p:spPr>
          <a:xfrm>
            <a:off x="163408" y="1897569"/>
            <a:ext cx="3671455" cy="3983285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flat screen television&#10;&#10;Description automatically generated">
            <a:extLst>
              <a:ext uri="{FF2B5EF4-FFF2-40B4-BE49-F238E27FC236}">
                <a16:creationId xmlns:a16="http://schemas.microsoft.com/office/drawing/2014/main" id="{0668DF0C-13D1-4E2D-8A2D-17E3ACE91F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395" y="1897569"/>
            <a:ext cx="3888307" cy="39832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77B1A1B-0E2B-4F2A-9B80-056659FA7DA6}"/>
              </a:ext>
            </a:extLst>
          </p:cNvPr>
          <p:cNvSpPr/>
          <p:nvPr/>
        </p:nvSpPr>
        <p:spPr>
          <a:xfrm>
            <a:off x="4153396" y="1897569"/>
            <a:ext cx="3888306" cy="3983285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B80F57C-502B-4844-B07D-5E2BBAEB41A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024C6-3A9E-4A69-B1B9-18C95CE31CAF}"/>
              </a:ext>
            </a:extLst>
          </p:cNvPr>
          <p:cNvSpPr/>
          <p:nvPr/>
        </p:nvSpPr>
        <p:spPr>
          <a:xfrm>
            <a:off x="0" y="658570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5B12F-D758-4446-AE3F-BA2BB84FC3B2}"/>
              </a:ext>
            </a:extLst>
          </p:cNvPr>
          <p:cNvSpPr txBox="1"/>
          <p:nvPr/>
        </p:nvSpPr>
        <p:spPr>
          <a:xfrm>
            <a:off x="481665" y="6242792"/>
            <a:ext cx="1160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– Virtual NFL Draft) - which of the following statements do you feel apply to you?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8196F-1F9D-47F8-8408-BC9AEF17103C}"/>
              </a:ext>
            </a:extLst>
          </p:cNvPr>
          <p:cNvSpPr/>
          <p:nvPr/>
        </p:nvSpPr>
        <p:spPr>
          <a:xfrm>
            <a:off x="283559" y="312861"/>
            <a:ext cx="11868532" cy="4924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1F1A62"/>
                </a:solidFill>
                <a:latin typeface="Helvetica"/>
                <a:cs typeface="Helvetica"/>
              </a:rPr>
              <a:t>And there seems to be </a:t>
            </a:r>
            <a:r>
              <a:rPr lang="en-US" sz="2600" b="1" dirty="0">
                <a:solidFill>
                  <a:srgbClr val="E84A99"/>
                </a:solidFill>
                <a:latin typeface="Helvetica"/>
                <a:cs typeface="Helvetica"/>
              </a:rPr>
              <a:t>something for everyone</a:t>
            </a:r>
            <a:r>
              <a:rPr lang="en-US" sz="2600" b="1" dirty="0">
                <a:solidFill>
                  <a:srgbClr val="1F1A62"/>
                </a:solidFill>
                <a:latin typeface="Helvetica"/>
                <a:cs typeface="Helvetica"/>
              </a:rPr>
              <a:t> to enjoy and tune into </a:t>
            </a:r>
            <a:endParaRPr lang="en-US" sz="2600" b="1" dirty="0">
              <a:solidFill>
                <a:srgbClr val="E84A99"/>
              </a:solidFill>
              <a:latin typeface="Helvetica" panose="020B06040202020202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0650FF-CB5F-41B5-832C-82E3DF1088DD}"/>
              </a:ext>
            </a:extLst>
          </p:cNvPr>
          <p:cNvSpPr txBox="1"/>
          <p:nvPr/>
        </p:nvSpPr>
        <p:spPr>
          <a:xfrm>
            <a:off x="4150298" y="4926747"/>
            <a:ext cx="3888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E600"/>
                </a:solidFill>
                <a:latin typeface="Helvetica" panose="020B0403020202020204" pitchFamily="34" charset="0"/>
              </a:rPr>
              <a:t>27% </a:t>
            </a:r>
            <a:r>
              <a:rPr lang="en-US" sz="2400" b="1" dirty="0">
                <a:solidFill>
                  <a:schemeClr val="bg1"/>
                </a:solidFill>
                <a:latin typeface="Helvetica" panose="020B0403020202020204" pitchFamily="34" charset="0"/>
              </a:rPr>
              <a:t>Non-Hispanic Black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D1ABA-370D-43BF-8AC5-5839BDC615F7}"/>
              </a:ext>
            </a:extLst>
          </p:cNvPr>
          <p:cNvSpPr txBox="1"/>
          <p:nvPr/>
        </p:nvSpPr>
        <p:spPr>
          <a:xfrm>
            <a:off x="178584" y="5357634"/>
            <a:ext cx="367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31%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P18+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78B302-DC52-456C-B7C8-058217B5187B}"/>
              </a:ext>
            </a:extLst>
          </p:cNvPr>
          <p:cNvSpPr/>
          <p:nvPr/>
        </p:nvSpPr>
        <p:spPr>
          <a:xfrm>
            <a:off x="8341961" y="1897570"/>
            <a:ext cx="3671455" cy="3983284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4BD4A4-ECE6-488F-AC02-50813A84DE3F}"/>
              </a:ext>
            </a:extLst>
          </p:cNvPr>
          <p:cNvSpPr txBox="1"/>
          <p:nvPr/>
        </p:nvSpPr>
        <p:spPr>
          <a:xfrm>
            <a:off x="8357138" y="4926747"/>
            <a:ext cx="367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42%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with Kids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E600"/>
                </a:solidFill>
                <a:latin typeface="Helvetica" panose="020B0403020202020204" pitchFamily="34" charset="0"/>
              </a:rPr>
              <a:t>52% </a:t>
            </a:r>
            <a:r>
              <a:rPr lang="en-US" sz="2400" b="1" dirty="0">
                <a:solidFill>
                  <a:schemeClr val="bg1"/>
                </a:solidFill>
                <a:latin typeface="Helvetica" panose="020B0403020202020204" pitchFamily="34" charset="0"/>
              </a:rPr>
              <a:t>HHI $100K+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6C54D2-7228-4DD3-9D28-2203880D5C76}"/>
              </a:ext>
            </a:extLst>
          </p:cNvPr>
          <p:cNvSpPr txBox="1"/>
          <p:nvPr/>
        </p:nvSpPr>
        <p:spPr>
          <a:xfrm>
            <a:off x="755125" y="1267142"/>
            <a:ext cx="1092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have livestreamed concerts and / or events while in quarantine” </a:t>
            </a:r>
          </a:p>
          <a:p>
            <a:pPr algn="ctr"/>
            <a:r>
              <a:rPr lang="en-US" sz="14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who agree</a:t>
            </a:r>
            <a:endParaRPr lang="en-US" sz="18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6D1E3B-1553-439A-BF8F-AFA1132029BC}"/>
              </a:ext>
            </a:extLst>
          </p:cNvPr>
          <p:cNvSpPr/>
          <p:nvPr/>
        </p:nvSpPr>
        <p:spPr>
          <a:xfrm>
            <a:off x="-21518" y="1685013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5B12F-D758-4446-AE3F-BA2BB84FC3B2}"/>
              </a:ext>
            </a:extLst>
          </p:cNvPr>
          <p:cNvSpPr txBox="1"/>
          <p:nvPr/>
        </p:nvSpPr>
        <p:spPr>
          <a:xfrm>
            <a:off x="516390" y="6215790"/>
            <a:ext cx="11119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– Virtual NFL Draft) - which of the following statements do you feel apply to you?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8196F-1F9D-47F8-8408-BC9AEF17103C}"/>
              </a:ext>
            </a:extLst>
          </p:cNvPr>
          <p:cNvSpPr/>
          <p:nvPr/>
        </p:nvSpPr>
        <p:spPr>
          <a:xfrm>
            <a:off x="283559" y="262341"/>
            <a:ext cx="11906628" cy="12926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600" b="1" dirty="0">
                <a:solidFill>
                  <a:srgbClr val="E84A99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Content </a:t>
            </a:r>
            <a:r>
              <a:rPr lang="en-US" sz="2600" b="1" dirty="0">
                <a:solidFill>
                  <a:srgbClr val="1F1A62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continues to play a key role in all areas of entertainment, including virtual events, with </a:t>
            </a:r>
            <a:r>
              <a:rPr lang="en-US" sz="2600" b="1" dirty="0">
                <a:solidFill>
                  <a:srgbClr val="E84A99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four in ten adults 18-24</a:t>
            </a:r>
            <a:r>
              <a:rPr lang="en-US" sz="2600" b="1" dirty="0">
                <a:solidFill>
                  <a:srgbClr val="1F1A62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 saying “they would consider livestreaming if there was something that interested them” </a:t>
            </a:r>
            <a:r>
              <a:rPr lang="en-US" sz="2600" b="1" dirty="0">
                <a:solidFill>
                  <a:srgbClr val="E84A99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sz="2600" b="1" dirty="0">
              <a:solidFill>
                <a:srgbClr val="1F1A62"/>
              </a:solidFill>
              <a:latin typeface="Helvetica" panose="020B06040202020202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CF8583-CEF2-44E9-BA4C-54A00F989E3B}"/>
              </a:ext>
            </a:extLst>
          </p:cNvPr>
          <p:cNvSpPr txBox="1"/>
          <p:nvPr/>
        </p:nvSpPr>
        <p:spPr>
          <a:xfrm>
            <a:off x="1" y="18764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1F1A62"/>
                </a:solidFill>
                <a:latin typeface="Helvetica" panose="020B0403020202020204" pitchFamily="34" charset="0"/>
              </a:rPr>
              <a:t>“I haven’t livestreamed an event or concert, but would consider if there was something that interested me”</a:t>
            </a:r>
          </a:p>
          <a:p>
            <a:pPr algn="ctr"/>
            <a:r>
              <a:rPr lang="en-US" sz="14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who agree</a:t>
            </a:r>
            <a:endParaRPr lang="en-US" sz="18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FDCA69-87E1-4D1B-BF4B-9024258A9E93}"/>
              </a:ext>
            </a:extLst>
          </p:cNvPr>
          <p:cNvSpPr txBox="1"/>
          <p:nvPr/>
        </p:nvSpPr>
        <p:spPr>
          <a:xfrm>
            <a:off x="5542146" y="5183541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42%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CB09C-9DB2-42E9-9F50-1CF2130D7969}"/>
              </a:ext>
            </a:extLst>
          </p:cNvPr>
          <p:cNvSpPr txBox="1"/>
          <p:nvPr/>
        </p:nvSpPr>
        <p:spPr>
          <a:xfrm>
            <a:off x="4882818" y="5817219"/>
            <a:ext cx="24831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1F1A62"/>
                </a:solidFill>
                <a:latin typeface="Helvetica" panose="020B0403020202020204" pitchFamily="34" charset="0"/>
              </a:rPr>
              <a:t>P18-24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DCFD-2159-41E5-91D4-898012D99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628" y="2513507"/>
            <a:ext cx="3618335" cy="246997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C1315C-C509-41B1-B5A5-78979D5D1530}"/>
              </a:ext>
            </a:extLst>
          </p:cNvPr>
          <p:cNvSpPr txBox="1"/>
          <p:nvPr/>
        </p:nvSpPr>
        <p:spPr>
          <a:xfrm>
            <a:off x="1688346" y="5177896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37%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5FA562-ADB3-4FB7-BA1F-C7A8EC575DD7}"/>
              </a:ext>
            </a:extLst>
          </p:cNvPr>
          <p:cNvSpPr txBox="1"/>
          <p:nvPr/>
        </p:nvSpPr>
        <p:spPr>
          <a:xfrm>
            <a:off x="1029018" y="5811574"/>
            <a:ext cx="24831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1F1A62"/>
                </a:solidFill>
                <a:latin typeface="Helvetica" panose="020B0403020202020204" pitchFamily="34" charset="0"/>
              </a:rPr>
              <a:t>P18+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A0EC2-462F-46A1-B053-7691B72BB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"/>
          <a:stretch/>
        </p:blipFill>
        <p:spPr>
          <a:xfrm>
            <a:off x="481219" y="2515047"/>
            <a:ext cx="3701251" cy="2478490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4172FD-06B0-40B1-8E3B-A26716FE6D78}"/>
              </a:ext>
            </a:extLst>
          </p:cNvPr>
          <p:cNvSpPr txBox="1"/>
          <p:nvPr/>
        </p:nvSpPr>
        <p:spPr>
          <a:xfrm>
            <a:off x="9367534" y="5190676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29%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688167-B8AE-4DCF-9725-0A92B38E0F63}"/>
              </a:ext>
            </a:extLst>
          </p:cNvPr>
          <p:cNvSpPr txBox="1"/>
          <p:nvPr/>
        </p:nvSpPr>
        <p:spPr>
          <a:xfrm>
            <a:off x="8814793" y="5824354"/>
            <a:ext cx="22700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1F1A62"/>
                </a:solidFill>
                <a:latin typeface="Helvetica" panose="020B0403020202020204" pitchFamily="34" charset="0"/>
              </a:rPr>
              <a:t>Single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BF23B-D9F2-4516-97CF-E1722EE89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160" y="2513112"/>
            <a:ext cx="3707816" cy="2471440"/>
          </a:xfrm>
          <a:prstGeom prst="rect">
            <a:avLst/>
          </a:prstGeom>
          <a:ln>
            <a:solidFill>
              <a:srgbClr val="1B1464"/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031EC62-BE32-4DE0-BE44-214064D779CD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834D50-4560-4704-AE6D-F6824A646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26" name="Slide Number Placeholder 5">
              <a:extLst>
                <a:ext uri="{FF2B5EF4-FFF2-40B4-BE49-F238E27FC236}">
                  <a16:creationId xmlns:a16="http://schemas.microsoft.com/office/drawing/2014/main" id="{98C98FA8-B2F8-4FEE-8A6F-3CD7EC7B2570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592D1E-86ED-4DBC-90B9-35DBCA2DFDFB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09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building, clock, tower&#10;&#10;Description automatically generated">
            <a:extLst>
              <a:ext uri="{FF2B5EF4-FFF2-40B4-BE49-F238E27FC236}">
                <a16:creationId xmlns:a16="http://schemas.microsoft.com/office/drawing/2014/main" id="{49404B62-A043-4ED6-A55F-FEDECE008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134" y="1282"/>
            <a:ext cx="6366341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8E3A3-9C67-4F5A-BF94-231623B55645}"/>
              </a:ext>
            </a:extLst>
          </p:cNvPr>
          <p:cNvSpPr/>
          <p:nvPr/>
        </p:nvSpPr>
        <p:spPr>
          <a:xfrm>
            <a:off x="-1" y="0"/>
            <a:ext cx="5903021" cy="686915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6AAA318-2CFD-453D-9D75-5B1CCD365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53271"/>
              </p:ext>
            </p:extLst>
          </p:nvPr>
        </p:nvGraphicFramePr>
        <p:xfrm>
          <a:off x="166693" y="3055466"/>
          <a:ext cx="5574462" cy="32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81B4E9-ACA4-41F2-B05D-488DC81FA635}"/>
              </a:ext>
            </a:extLst>
          </p:cNvPr>
          <p:cNvSpPr txBox="1"/>
          <p:nvPr/>
        </p:nvSpPr>
        <p:spPr>
          <a:xfrm>
            <a:off x="477316" y="6030821"/>
            <a:ext cx="534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– Virtual NFL Draft) - which of the following statements do you feel apply to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320C2-8480-454F-AEA8-B4003550DF5B}"/>
              </a:ext>
            </a:extLst>
          </p:cNvPr>
          <p:cNvSpPr txBox="1"/>
          <p:nvPr/>
        </p:nvSpPr>
        <p:spPr>
          <a:xfrm>
            <a:off x="113171" y="1982803"/>
            <a:ext cx="5681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“If live concerts / events are cancelled until the end of the year due to COVID-19, I would be willing to pay to attend a livestreamed concerts / events” </a:t>
            </a:r>
          </a:p>
          <a:p>
            <a:pPr algn="ctr"/>
            <a:r>
              <a:rPr lang="en-US" sz="14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who agree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3A2FEF-AC78-4472-8BC8-B85E72DA4A4E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EC34BA-56D1-4F76-806B-3D2DA07AD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9" name="Slide Number Placeholder 5">
              <a:extLst>
                <a:ext uri="{FF2B5EF4-FFF2-40B4-BE49-F238E27FC236}">
                  <a16:creationId xmlns:a16="http://schemas.microsoft.com/office/drawing/2014/main" id="{0A566709-5427-4376-B2E8-54D78BF33373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53F5E3-6D3E-4F64-AF61-7D37E25CFB1E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9B1D5-17FC-4C44-9A33-FA31B77C91BE}"/>
              </a:ext>
            </a:extLst>
          </p:cNvPr>
          <p:cNvSpPr/>
          <p:nvPr/>
        </p:nvSpPr>
        <p:spPr>
          <a:xfrm>
            <a:off x="135782" y="106923"/>
            <a:ext cx="5631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62" b="0" i="0" u="none" strike="noStrike" kern="1200" spc="0" baseline="0">
                <a:solidFill>
                  <a:srgbClr val="1F1A6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While we’re hopeful that 2021 will bring back in-person festivals like Coachella, households with </a:t>
            </a:r>
            <a:r>
              <a:rPr lang="en-US" sz="2000" b="1" dirty="0">
                <a:solidFill>
                  <a:srgbClr val="E84A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incomes</a:t>
            </a:r>
            <a:r>
              <a:rPr lang="en-US" sz="20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or with </a:t>
            </a:r>
            <a:r>
              <a:rPr lang="en-US" sz="2000" b="1" dirty="0">
                <a:solidFill>
                  <a:srgbClr val="E84A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children</a:t>
            </a:r>
            <a:r>
              <a:rPr lang="en-US" sz="20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show interest in paid livestream events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5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0B910B4-6F57-42B0-B42C-F6801E63E8BE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E5AF9-6FAA-48A4-9294-A6B18B54F9EF}"/>
              </a:ext>
            </a:extLst>
          </p:cNvPr>
          <p:cNvSpPr txBox="1"/>
          <p:nvPr/>
        </p:nvSpPr>
        <p:spPr>
          <a:xfrm>
            <a:off x="391886" y="1832843"/>
            <a:ext cx="1150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Video Streaming ‘Special’ Content That Trended in the Twitter Top 10</a:t>
            </a:r>
          </a:p>
          <a:p>
            <a:pPr algn="ctr">
              <a:defRPr/>
            </a:pPr>
            <a:r>
              <a:rPr lang="en-US" sz="1400" dirty="0">
                <a:solidFill>
                  <a:srgbClr val="1F1A62"/>
                </a:solidFill>
                <a:latin typeface="Helvetica Light" panose="020B0403020202020204"/>
              </a:rPr>
              <a:t>(March 16</a:t>
            </a:r>
            <a:r>
              <a:rPr lang="en-US" sz="1400" baseline="30000" dirty="0">
                <a:solidFill>
                  <a:srgbClr val="1F1A62"/>
                </a:solidFill>
                <a:latin typeface="Helvetica Light" panose="020B0403020202020204"/>
              </a:rPr>
              <a:t>th</a:t>
            </a:r>
            <a:r>
              <a:rPr lang="en-US" sz="1400" dirty="0">
                <a:solidFill>
                  <a:srgbClr val="1F1A62"/>
                </a:solidFill>
                <a:latin typeface="Helvetica Light" panose="020B0403020202020204"/>
              </a:rPr>
              <a:t> – April 8</a:t>
            </a:r>
            <a:r>
              <a:rPr lang="en-US" sz="1400" baseline="30000" dirty="0">
                <a:solidFill>
                  <a:srgbClr val="1F1A62"/>
                </a:solidFill>
                <a:latin typeface="Helvetica Light" panose="020B0403020202020204"/>
              </a:rPr>
              <a:t>th</a:t>
            </a:r>
            <a:r>
              <a:rPr lang="en-US" sz="1400" dirty="0">
                <a:solidFill>
                  <a:srgbClr val="1F1A62"/>
                </a:solidFill>
                <a:latin typeface="Helvetica Light" panose="020B0403020202020204"/>
              </a:rPr>
              <a:t>)</a:t>
            </a:r>
            <a:endParaRPr lang="en-US" sz="1400" baseline="30000" dirty="0">
              <a:solidFill>
                <a:srgbClr val="1B1464"/>
              </a:solidFill>
              <a:latin typeface="Helvetica Light" panose="020B040302020202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939333-2738-43F2-98D1-301B5DDEF9A6}"/>
              </a:ext>
            </a:extLst>
          </p:cNvPr>
          <p:cNvSpPr txBox="1"/>
          <p:nvPr/>
        </p:nvSpPr>
        <p:spPr>
          <a:xfrm>
            <a:off x="431932" y="2589376"/>
            <a:ext cx="101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3/17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AF14F14-766D-4CD6-A565-D4666CAA97F8}"/>
              </a:ext>
            </a:extLst>
          </p:cNvPr>
          <p:cNvSpPr txBox="1"/>
          <p:nvPr/>
        </p:nvSpPr>
        <p:spPr>
          <a:xfrm>
            <a:off x="1761038" y="2589376"/>
            <a:ext cx="129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3/18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39673C6-5E63-42F8-BB49-7A5226E1818B}"/>
              </a:ext>
            </a:extLst>
          </p:cNvPr>
          <p:cNvSpPr/>
          <p:nvPr/>
        </p:nvSpPr>
        <p:spPr>
          <a:xfrm>
            <a:off x="269615" y="246122"/>
            <a:ext cx="11778698" cy="12464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Along with tune-in,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/>
                <a:cs typeface="Helvetica"/>
              </a:rPr>
              <a:t>livestream content sparked engagement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 via online conversations between artists performing from their homes</a:t>
            </a:r>
            <a:r>
              <a:rPr lang="en-US" sz="2500" b="1" dirty="0">
                <a:solidFill>
                  <a:srgbClr val="1F1A62"/>
                </a:solidFill>
                <a:latin typeface="Helvetica"/>
                <a:cs typeface="Helvetica"/>
              </a:rPr>
              <a:t>,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and viewers confined </a:t>
            </a:r>
            <a:r>
              <a:rPr lang="en-US" sz="2500" b="1" dirty="0">
                <a:solidFill>
                  <a:srgbClr val="1F1A62"/>
                </a:solidFill>
                <a:latin typeface="Helvetica"/>
                <a:cs typeface="Helvetica"/>
              </a:rPr>
              <a:t>to their own homes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CD3A474F-F6A9-484A-9BCA-06C7CC2F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8204" y="3159951"/>
            <a:ext cx="861413" cy="8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8">
            <a:extLst>
              <a:ext uri="{FF2B5EF4-FFF2-40B4-BE49-F238E27FC236}">
                <a16:creationId xmlns:a16="http://schemas.microsoft.com/office/drawing/2014/main" id="{B5E62048-9531-438E-8DC3-2536C533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745868" y="3244812"/>
            <a:ext cx="1298592" cy="7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CC22F4B-C0E6-482F-9B48-0B516C5C02D8}"/>
              </a:ext>
            </a:extLst>
          </p:cNvPr>
          <p:cNvSpPr/>
          <p:nvPr/>
        </p:nvSpPr>
        <p:spPr>
          <a:xfrm>
            <a:off x="269615" y="4115082"/>
            <a:ext cx="1298593" cy="85526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Dropkick Murphy’s live streamed their annual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St. Patrick’s Day concert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across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various platforms.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2DBA72-11F8-4A1A-8D06-AA98D1AC6B97}"/>
              </a:ext>
            </a:extLst>
          </p:cNvPr>
          <p:cNvSpPr/>
          <p:nvPr/>
        </p:nvSpPr>
        <p:spPr>
          <a:xfrm>
            <a:off x="1759569" y="4115083"/>
            <a:ext cx="1298593" cy="143319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Beyoncé fans were encouraged to join a Twitter watch party for her 2019 Netflix documentary,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Homecoming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conversation was further fueled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Beyoncé retweeted in support.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9BD882D-A26E-4A40-8123-D2CEFE58C4C3}"/>
              </a:ext>
            </a:extLst>
          </p:cNvPr>
          <p:cNvSpPr/>
          <p:nvPr/>
        </p:nvSpPr>
        <p:spPr>
          <a:xfrm>
            <a:off x="3249523" y="4115082"/>
            <a:ext cx="1298593" cy="82027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Latin musician,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Tommy Torres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streamed a live ‘concert’ on YouTube for fans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E62D40-B827-4204-B3C4-B219BD7F8987}"/>
              </a:ext>
            </a:extLst>
          </p:cNvPr>
          <p:cNvSpPr/>
          <p:nvPr/>
        </p:nvSpPr>
        <p:spPr>
          <a:xfrm>
            <a:off x="6269694" y="4115082"/>
            <a:ext cx="1298593" cy="200433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Rosie O'Donnell Show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came back for a one-night special return through Broadway.com and their YouTube channel with celebrities live streaming from their homes to benefit the Actors Fund to provide aid during the coronavirus outbreak.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053D3E-44F6-4A21-85D9-0EA0018767EF}"/>
              </a:ext>
            </a:extLst>
          </p:cNvPr>
          <p:cNvSpPr/>
          <p:nvPr/>
        </p:nvSpPr>
        <p:spPr>
          <a:xfrm>
            <a:off x="4745868" y="4115082"/>
            <a:ext cx="1298593" cy="113121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Members of the former radio podcast,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Thrilling Adventure Hour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brought the show back by live streaming an episode on YouTube.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2C84F7-8441-4393-82F7-18D3AA763A92}"/>
              </a:ext>
            </a:extLst>
          </p:cNvPr>
          <p:cNvSpPr/>
          <p:nvPr/>
        </p:nvSpPr>
        <p:spPr>
          <a:xfrm>
            <a:off x="7719385" y="4115082"/>
            <a:ext cx="1298593" cy="160860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Dave Matthews live streamed a concert on Twitter for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Verizon's 'Pay It Forward Live’ weekly livestream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</a:rPr>
              <a:t>event which features musicians performing from their living rooms to support small businesses.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5971D5-2399-48AF-A58D-38B8889ED28F}"/>
              </a:ext>
            </a:extLst>
          </p:cNvPr>
          <p:cNvSpPr/>
          <p:nvPr/>
        </p:nvSpPr>
        <p:spPr>
          <a:xfrm>
            <a:off x="9209339" y="4115082"/>
            <a:ext cx="1298593" cy="78709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WrestleMania 36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aired on WWE Network as a two-night event on April 4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5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2020.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548BEE3-D398-4C5E-A943-22230A01D3FB}"/>
              </a:ext>
            </a:extLst>
          </p:cNvPr>
          <p:cNvSpPr/>
          <p:nvPr/>
        </p:nvSpPr>
        <p:spPr>
          <a:xfrm>
            <a:off x="10699291" y="4121685"/>
            <a:ext cx="1298593" cy="154160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Instagram and Twitter held a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Quarantine Watch Party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Guardians of the Galaxy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with director James Gunn who asked fans to start watching the movie at 9p on Disney+ or iTunes. 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65FA9A43-A21D-4A07-9BA1-34E9F2B5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263289" y="3258036"/>
            <a:ext cx="1294128" cy="7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C9E3F68-E746-4CAB-9210-20BEB5FB5B9E}"/>
              </a:ext>
            </a:extLst>
          </p:cNvPr>
          <p:cNvSpPr txBox="1"/>
          <p:nvPr/>
        </p:nvSpPr>
        <p:spPr>
          <a:xfrm>
            <a:off x="3288891" y="2589376"/>
            <a:ext cx="1191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2CC513-AE4C-4036-924A-838D7827AD4C}"/>
              </a:ext>
            </a:extLst>
          </p:cNvPr>
          <p:cNvSpPr txBox="1"/>
          <p:nvPr/>
        </p:nvSpPr>
        <p:spPr>
          <a:xfrm>
            <a:off x="6269694" y="2589376"/>
            <a:ext cx="129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7BA76F-D3BD-47E9-B14B-9BAB5D73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3249523" y="3258766"/>
            <a:ext cx="1294127" cy="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784DD9A-6F48-49B2-A28C-34A7A49FDF41}"/>
              </a:ext>
            </a:extLst>
          </p:cNvPr>
          <p:cNvSpPr txBox="1"/>
          <p:nvPr/>
        </p:nvSpPr>
        <p:spPr>
          <a:xfrm>
            <a:off x="4778919" y="2589376"/>
            <a:ext cx="122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5244F-09C4-413F-BB5D-1CEF9CD5FBDD}"/>
              </a:ext>
            </a:extLst>
          </p:cNvPr>
          <p:cNvSpPr txBox="1"/>
          <p:nvPr/>
        </p:nvSpPr>
        <p:spPr>
          <a:xfrm>
            <a:off x="7746214" y="2589376"/>
            <a:ext cx="123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3/26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79DBEB6-8D07-4080-A0AF-35E14DEF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468" y="3251178"/>
            <a:ext cx="1298593" cy="7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CBF1136-E3D1-44D3-A23E-64CE0487BAAA}"/>
              </a:ext>
            </a:extLst>
          </p:cNvPr>
          <p:cNvSpPr txBox="1"/>
          <p:nvPr/>
        </p:nvSpPr>
        <p:spPr>
          <a:xfrm>
            <a:off x="9193708" y="2589376"/>
            <a:ext cx="123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4/4-4/5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081A3D-06E2-4886-A613-301E9F3D0EA0}"/>
              </a:ext>
            </a:extLst>
          </p:cNvPr>
          <p:cNvSpPr txBox="1"/>
          <p:nvPr/>
        </p:nvSpPr>
        <p:spPr>
          <a:xfrm>
            <a:off x="10699292" y="2589376"/>
            <a:ext cx="12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4/7</a:t>
            </a:r>
          </a:p>
        </p:txBody>
      </p:sp>
      <p:pic>
        <p:nvPicPr>
          <p:cNvPr id="49" name="Picture 2" descr="Image result for homecoming beyonce logo">
            <a:extLst>
              <a:ext uri="{FF2B5EF4-FFF2-40B4-BE49-F238E27FC236}">
                <a16:creationId xmlns:a16="http://schemas.microsoft.com/office/drawing/2014/main" id="{69B73ECC-C3D8-4A67-85B4-A84ADD6D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569" y="3249108"/>
            <a:ext cx="1298593" cy="7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CFA6BE74-9B93-41A6-8677-A5BC4BFA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9385" y="3244812"/>
            <a:ext cx="1298593" cy="6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uardians of the Galaxy Director James Gunn Joins Quarantine Watch ...">
            <a:extLst>
              <a:ext uri="{FF2B5EF4-FFF2-40B4-BE49-F238E27FC236}">
                <a16:creationId xmlns:a16="http://schemas.microsoft.com/office/drawing/2014/main" id="{5A462FD3-6182-4AC9-8535-FD188979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291" y="3270802"/>
            <a:ext cx="1298593" cy="7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02A7CE-63CA-4228-808F-73B929EAC501}"/>
              </a:ext>
            </a:extLst>
          </p:cNvPr>
          <p:cNvCxnSpPr>
            <a:cxnSpLocks/>
          </p:cNvCxnSpPr>
          <p:nvPr/>
        </p:nvCxnSpPr>
        <p:spPr>
          <a:xfrm>
            <a:off x="546751" y="2404593"/>
            <a:ext cx="11088522" cy="14724"/>
          </a:xfrm>
          <a:prstGeom prst="straightConnector1">
            <a:avLst/>
          </a:prstGeom>
          <a:ln w="57150"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158981B-AB94-4685-8DF7-138D23C046B6}"/>
              </a:ext>
            </a:extLst>
          </p:cNvPr>
          <p:cNvSpPr txBox="1"/>
          <p:nvPr/>
        </p:nvSpPr>
        <p:spPr>
          <a:xfrm>
            <a:off x="550451" y="5984315"/>
            <a:ext cx="3377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(#) = the highest ranking the </a:t>
            </a:r>
            <a:r>
              <a:rPr lang="en-US" sz="800" dirty="0">
                <a:solidFill>
                  <a:srgbClr val="1F1A62"/>
                </a:solidFill>
                <a:latin typeface="Helvetica Light" panose="020B0403020202020204" pitchFamily="34" charset="0"/>
              </a:rPr>
              <a:t>trending </a:t>
            </a: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topic achieved during the night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99A6CC-0DE1-46D0-A641-EA31809AC143}"/>
              </a:ext>
            </a:extLst>
          </p:cNvPr>
          <p:cNvSpPr txBox="1"/>
          <p:nvPr/>
        </p:nvSpPr>
        <p:spPr>
          <a:xfrm>
            <a:off x="425711" y="2853743"/>
            <a:ext cx="101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(#3)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7E86F-BD8F-4B49-B5EC-C04124F378C5}"/>
              </a:ext>
            </a:extLst>
          </p:cNvPr>
          <p:cNvSpPr txBox="1"/>
          <p:nvPr/>
        </p:nvSpPr>
        <p:spPr>
          <a:xfrm>
            <a:off x="1754817" y="2853743"/>
            <a:ext cx="129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01643C-176B-4E64-B010-3C853C7A0EFE}"/>
              </a:ext>
            </a:extLst>
          </p:cNvPr>
          <p:cNvSpPr txBox="1"/>
          <p:nvPr/>
        </p:nvSpPr>
        <p:spPr>
          <a:xfrm>
            <a:off x="3282670" y="2853743"/>
            <a:ext cx="1191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(#10)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7BD9E9-E631-4A19-9DD1-058FC73FBA59}"/>
              </a:ext>
            </a:extLst>
          </p:cNvPr>
          <p:cNvSpPr txBox="1"/>
          <p:nvPr/>
        </p:nvSpPr>
        <p:spPr>
          <a:xfrm>
            <a:off x="6270169" y="2853743"/>
            <a:ext cx="128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(#7)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127FD3-730A-428E-A03D-4289C889709B}"/>
              </a:ext>
            </a:extLst>
          </p:cNvPr>
          <p:cNvSpPr txBox="1"/>
          <p:nvPr/>
        </p:nvSpPr>
        <p:spPr>
          <a:xfrm>
            <a:off x="4772698" y="2853743"/>
            <a:ext cx="127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(#6)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1971F5-5A02-48C2-908F-38E1AE82C5E7}"/>
              </a:ext>
            </a:extLst>
          </p:cNvPr>
          <p:cNvSpPr txBox="1"/>
          <p:nvPr/>
        </p:nvSpPr>
        <p:spPr>
          <a:xfrm>
            <a:off x="7757083" y="2853743"/>
            <a:ext cx="1226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373A95-E6F5-4758-B092-A7B8AB728C6C}"/>
              </a:ext>
            </a:extLst>
          </p:cNvPr>
          <p:cNvSpPr txBox="1"/>
          <p:nvPr/>
        </p:nvSpPr>
        <p:spPr>
          <a:xfrm>
            <a:off x="9325831" y="2853743"/>
            <a:ext cx="101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(#1) / (#1)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2D88AD-C8F5-4C5A-AF2F-47B79CD2A569}"/>
              </a:ext>
            </a:extLst>
          </p:cNvPr>
          <p:cNvSpPr txBox="1"/>
          <p:nvPr/>
        </p:nvSpPr>
        <p:spPr>
          <a:xfrm>
            <a:off x="10699292" y="2853743"/>
            <a:ext cx="12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(#4)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44F647-0D13-4F9E-BA97-59312B593A62}"/>
              </a:ext>
            </a:extLst>
          </p:cNvPr>
          <p:cNvSpPr txBox="1"/>
          <p:nvPr/>
        </p:nvSpPr>
        <p:spPr>
          <a:xfrm>
            <a:off x="479944" y="6366981"/>
            <a:ext cx="114657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custom analysis of Top 10 trending Twitter Topics each night (9:30p &amp; 11p) aggregated during the analysis time period (3/1</a:t>
            </a:r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/2020 – 4/8/2020). Results include both ‘direct’ and ‘related’ topics.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E4771A-4C49-4F3C-A0F9-C65B3809DB2E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9063FBC-24C5-40AC-92A8-61952AF43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47" name="Slide Number Placeholder 5">
              <a:extLst>
                <a:ext uri="{FF2B5EF4-FFF2-40B4-BE49-F238E27FC236}">
                  <a16:creationId xmlns:a16="http://schemas.microsoft.com/office/drawing/2014/main" id="{AC1BEBDA-3905-4FFE-9CC7-66246FA9E86A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24F06C-28BA-4C19-A552-F15FADA9B932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73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2230" y="114776"/>
            <a:ext cx="116557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Key Takeaways for Marketers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106378" y="2918625"/>
            <a:ext cx="2906122" cy="329167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E1F46B-70E6-5C48-A3D3-CAA938A36A27}"/>
              </a:ext>
            </a:extLst>
          </p:cNvPr>
          <p:cNvSpPr/>
          <p:nvPr/>
        </p:nvSpPr>
        <p:spPr>
          <a:xfrm>
            <a:off x="106378" y="2999366"/>
            <a:ext cx="290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E900"/>
                </a:solidFill>
                <a:latin typeface="Helvetica" pitchFamily="2" charset="0"/>
              </a:rPr>
              <a:t>Livestreaming is not just for sports fans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60C96A-2084-0840-B88B-E4DD518EDBA0}"/>
              </a:ext>
            </a:extLst>
          </p:cNvPr>
          <p:cNvSpPr txBox="1"/>
          <p:nvPr/>
        </p:nvSpPr>
        <p:spPr>
          <a:xfrm>
            <a:off x="133550" y="3505238"/>
            <a:ext cx="287337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 panose="020B0403020202020204"/>
                <a:cs typeface="Helvetica" panose="020B0604020202020204" pitchFamily="34" charset="0"/>
              </a:rPr>
              <a:t>Consumers see livestream concerts and events as a welcome addition to their entertainment needs, giving marketers an opportunity to think beyond the :30 second ad</a:t>
            </a:r>
          </a:p>
          <a:p>
            <a:endParaRPr lang="en-US" sz="1600" dirty="0">
              <a:solidFill>
                <a:schemeClr val="bg1"/>
              </a:solidFill>
              <a:latin typeface="Helvetica Light"/>
              <a:cs typeface="Helvetic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A2BD2-28EE-844C-ABD0-1BBA2351FC49}"/>
              </a:ext>
            </a:extLst>
          </p:cNvPr>
          <p:cNvSpPr/>
          <p:nvPr/>
        </p:nvSpPr>
        <p:spPr>
          <a:xfrm>
            <a:off x="3119678" y="2918625"/>
            <a:ext cx="2906122" cy="329167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E6151D-E0F0-4F85-BC6C-7CF1A2B4207C}"/>
              </a:ext>
            </a:extLst>
          </p:cNvPr>
          <p:cNvSpPr/>
          <p:nvPr/>
        </p:nvSpPr>
        <p:spPr>
          <a:xfrm>
            <a:off x="3119678" y="2999366"/>
            <a:ext cx="2811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E900"/>
                </a:solidFill>
                <a:latin typeface="Helvetica" pitchFamily="2" charset="0"/>
              </a:rPr>
              <a:t>Content that entertains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A5120-D1CC-48D1-8D7E-610145DEACC6}"/>
              </a:ext>
            </a:extLst>
          </p:cNvPr>
          <p:cNvSpPr txBox="1"/>
          <p:nvPr/>
        </p:nvSpPr>
        <p:spPr>
          <a:xfrm>
            <a:off x="3119678" y="3505238"/>
            <a:ext cx="292273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 panose="020B0403020202020204"/>
                <a:cs typeface="Helvetica" panose="020B0604020202020204" pitchFamily="34" charset="0"/>
              </a:rPr>
              <a:t>Creativity and agility are so important for marketers today – give your customers or potential customers the opportunity to engage with you "IRL" via a virtual event centered around content they are passionate about</a:t>
            </a:r>
          </a:p>
          <a:p>
            <a:endParaRPr lang="en-US" sz="1600" dirty="0">
              <a:solidFill>
                <a:schemeClr val="bg1"/>
              </a:solidFill>
              <a:latin typeface="Helvetica Light" panose="020B0403020202020204"/>
              <a:cs typeface="Helvetica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7A67A6-9B9E-EC45-BEF3-59FAC4400EEB}"/>
              </a:ext>
            </a:extLst>
          </p:cNvPr>
          <p:cNvSpPr/>
          <p:nvPr/>
        </p:nvSpPr>
        <p:spPr>
          <a:xfrm>
            <a:off x="6149590" y="2918625"/>
            <a:ext cx="2906122" cy="329167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91948-FBBF-44C8-BFF3-2CC7320DC2D7}"/>
              </a:ext>
            </a:extLst>
          </p:cNvPr>
          <p:cNvSpPr/>
          <p:nvPr/>
        </p:nvSpPr>
        <p:spPr>
          <a:xfrm>
            <a:off x="6149590" y="2999366"/>
            <a:ext cx="2811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E900"/>
                </a:solidFill>
                <a:latin typeface="Helvetica" pitchFamily="2" charset="0"/>
              </a:rPr>
              <a:t>Multiscreen is so important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841969-6C67-4264-A7E7-28B45E21A2C8}"/>
              </a:ext>
            </a:extLst>
          </p:cNvPr>
          <p:cNvSpPr txBox="1"/>
          <p:nvPr/>
        </p:nvSpPr>
        <p:spPr>
          <a:xfrm>
            <a:off x="6250579" y="3804305"/>
            <a:ext cx="2805133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 panose="020B0403020202020204"/>
                <a:cs typeface="Helvetica" panose="020B0604020202020204" pitchFamily="34" charset="0"/>
              </a:rPr>
              <a:t>Reaching consumers where they are is more important than ever and virtual live events provide ideal platforms for marketers to entertain and reach audiences across all screens and platforms</a:t>
            </a:r>
          </a:p>
          <a:p>
            <a:endParaRPr lang="en-US" sz="1600" dirty="0">
              <a:solidFill>
                <a:schemeClr val="bg1"/>
              </a:solidFill>
              <a:latin typeface="Helvetica Light" panose="020B0403020202020204"/>
              <a:cs typeface="Helvetica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Helvetica Light" panose="020B0403020202020204"/>
              <a:cs typeface="Helvetica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Helvetica Light" panose="020B0403020202020204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8FBA9D-5467-400F-B84B-3AFB548CA79D}"/>
              </a:ext>
            </a:extLst>
          </p:cNvPr>
          <p:cNvSpPr/>
          <p:nvPr/>
        </p:nvSpPr>
        <p:spPr>
          <a:xfrm>
            <a:off x="9162889" y="2918625"/>
            <a:ext cx="2906122" cy="3291675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B7DF7F-6CF8-4567-9C6D-FE42458BEC37}"/>
              </a:ext>
            </a:extLst>
          </p:cNvPr>
          <p:cNvSpPr/>
          <p:nvPr/>
        </p:nvSpPr>
        <p:spPr>
          <a:xfrm>
            <a:off x="9231149" y="3025686"/>
            <a:ext cx="2323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E900"/>
                </a:solidFill>
                <a:latin typeface="Helvetica" pitchFamily="2" charset="0"/>
              </a:rPr>
              <a:t>Develop and deepen trust between consumers &amp; your brand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9C2F3C-AB87-47F3-B9E1-84090482DD7C}"/>
              </a:ext>
            </a:extLst>
          </p:cNvPr>
          <p:cNvSpPr txBox="1"/>
          <p:nvPr/>
        </p:nvSpPr>
        <p:spPr>
          <a:xfrm>
            <a:off x="9231149" y="4080604"/>
            <a:ext cx="2526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 panose="020B0403020202020204"/>
                <a:cs typeface="Helvetica" panose="020B0604020202020204" pitchFamily="34" charset="0"/>
              </a:rPr>
              <a:t>Sponsoring a live virtual event or partnering with an organization that your consumer cares about will deepen the trust and respect consumers have for your brand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F5265B-AE6D-4487-A325-FDA3A89A8D5A}"/>
              </a:ext>
            </a:extLst>
          </p:cNvPr>
          <p:cNvSpPr txBox="1"/>
          <p:nvPr/>
        </p:nvSpPr>
        <p:spPr>
          <a:xfrm>
            <a:off x="426085" y="600806"/>
            <a:ext cx="1092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>
              <a:buBlip>
                <a:blip r:embed="rId3"/>
              </a:buBlip>
              <a:defRPr sz="1400">
                <a:solidFill>
                  <a:srgbClr val="1F1A62"/>
                </a:solidFill>
                <a:latin typeface="Helvetica" pitchFamily="2" charset="0"/>
              </a:defRPr>
            </a:lvl1pPr>
          </a:lstStyle>
          <a:p>
            <a:r>
              <a:rPr lang="en-US" sz="1600" dirty="0"/>
              <a:t>Right place, right time, right message is more important than ever</a:t>
            </a:r>
          </a:p>
        </p:txBody>
      </p:sp>
      <p:pic>
        <p:nvPicPr>
          <p:cNvPr id="5" name="Picture 4" descr="A picture containing monitor, street, train, phone&#10;&#10;Description automatically generated">
            <a:extLst>
              <a:ext uri="{FF2B5EF4-FFF2-40B4-BE49-F238E27FC236}">
                <a16:creationId xmlns:a16="http://schemas.microsoft.com/office/drawing/2014/main" id="{11CF27EC-EEBB-4D43-AE2B-20D213673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113" y="1135650"/>
            <a:ext cx="1709076" cy="170907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8311311-B507-45D8-BA82-31ECD165A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20" y="1135650"/>
            <a:ext cx="1709076" cy="1709076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7BA6AC0-08CF-429B-970C-15163743A2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699" y="1135651"/>
            <a:ext cx="1709075" cy="170907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368DA5-7BF0-4044-89FC-D6B657DDF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12" y="1135650"/>
            <a:ext cx="1709076" cy="170907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7070665-3BDC-4B2C-B6CC-49806A1888C5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E16C022-B6DB-4DB8-AECC-15F375049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39" name="Slide Number Placeholder 5">
              <a:extLst>
                <a:ext uri="{FF2B5EF4-FFF2-40B4-BE49-F238E27FC236}">
                  <a16:creationId xmlns:a16="http://schemas.microsoft.com/office/drawing/2014/main" id="{AC2D27A9-0B95-4169-9EA5-8D1FE6152DB3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AB42407-5C9C-4746-A52F-A80677738839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80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BF0AF0-9E7A-4919-AE23-74BF1A20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15" y="0"/>
            <a:ext cx="5256799" cy="3060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865C7-6300-0F4D-AF2C-DBD794D27201}"/>
              </a:ext>
            </a:extLst>
          </p:cNvPr>
          <p:cNvSpPr/>
          <p:nvPr/>
        </p:nvSpPr>
        <p:spPr>
          <a:xfrm>
            <a:off x="273895" y="235287"/>
            <a:ext cx="495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A35C40F-687E-B34B-B975-ED0CDEFEC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399" y="5804284"/>
            <a:ext cx="875592" cy="636172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EEC9436E-41D9-FA4F-B24F-9D11D4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991" y="5715536"/>
            <a:ext cx="734723" cy="737087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707BE5F1-DCEB-144F-86FF-E99AA7959D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271" y="5784399"/>
            <a:ext cx="403491" cy="6682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F13F25-D07B-4D27-8E5E-AC1E6284CD50}"/>
              </a:ext>
            </a:extLst>
          </p:cNvPr>
          <p:cNvGrpSpPr/>
          <p:nvPr/>
        </p:nvGrpSpPr>
        <p:grpSpPr>
          <a:xfrm>
            <a:off x="416806" y="1754266"/>
            <a:ext cx="2475136" cy="866862"/>
            <a:chOff x="416806" y="1754266"/>
            <a:chExt cx="2475136" cy="866862"/>
          </a:xfrm>
        </p:grpSpPr>
        <p:sp>
          <p:nvSpPr>
            <p:cNvPr id="33" name="TextBox 32">
              <a:hlinkClick r:id="rId9"/>
              <a:extLst>
                <a:ext uri="{FF2B5EF4-FFF2-40B4-BE49-F238E27FC236}">
                  <a16:creationId xmlns:a16="http://schemas.microsoft.com/office/drawing/2014/main" id="{F6CEE233-D17B-44A2-87B5-92A30CBD7FDA}"/>
                </a:ext>
              </a:extLst>
            </p:cNvPr>
            <p:cNvSpPr txBox="1"/>
            <p:nvPr/>
          </p:nvSpPr>
          <p:spPr>
            <a:xfrm>
              <a:off x="416806" y="1754266"/>
              <a:ext cx="17313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sng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9"/>
                </a:rPr>
                <a:t>Kathy Grey</a:t>
              </a:r>
              <a:endPara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C084ED-514A-4F67-90C8-4963C292B6C6}"/>
                </a:ext>
              </a:extLst>
            </p:cNvPr>
            <p:cNvSpPr txBox="1"/>
            <p:nvPr/>
          </p:nvSpPr>
          <p:spPr>
            <a:xfrm>
              <a:off x="416806" y="2067130"/>
              <a:ext cx="2475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Research Innovation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kathyg@thevab.com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A00B74-C38A-4216-9892-991288697046}"/>
              </a:ext>
            </a:extLst>
          </p:cNvPr>
          <p:cNvSpPr txBox="1"/>
          <p:nvPr/>
        </p:nvSpPr>
        <p:spPr>
          <a:xfrm>
            <a:off x="317684" y="3485258"/>
            <a:ext cx="7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Interested in learning more? Check out this related content: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5FBA6D-B617-4805-B32D-2F88115CE204}"/>
              </a:ext>
            </a:extLst>
          </p:cNvPr>
          <p:cNvSpPr/>
          <p:nvPr/>
        </p:nvSpPr>
        <p:spPr>
          <a:xfrm>
            <a:off x="351023" y="1284420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AD2891-CCB1-4C53-8164-16B71B39FD7B}"/>
              </a:ext>
            </a:extLst>
          </p:cNvPr>
          <p:cNvGrpSpPr/>
          <p:nvPr/>
        </p:nvGrpSpPr>
        <p:grpSpPr>
          <a:xfrm>
            <a:off x="3525124" y="1754266"/>
            <a:ext cx="2534814" cy="866862"/>
            <a:chOff x="3525124" y="1754266"/>
            <a:chExt cx="2534814" cy="866862"/>
          </a:xfrm>
        </p:grpSpPr>
        <p:sp>
          <p:nvSpPr>
            <p:cNvPr id="39" name="TextBox 38">
              <a:hlinkClick r:id="rId10"/>
              <a:extLst>
                <a:ext uri="{FF2B5EF4-FFF2-40B4-BE49-F238E27FC236}">
                  <a16:creationId xmlns:a16="http://schemas.microsoft.com/office/drawing/2014/main" id="{3F98981D-B1A6-4F12-9539-9F7BEC9D402F}"/>
                </a:ext>
              </a:extLst>
            </p:cNvPr>
            <p:cNvSpPr txBox="1"/>
            <p:nvPr/>
          </p:nvSpPr>
          <p:spPr>
            <a:xfrm>
              <a:off x="3525124" y="1754266"/>
              <a:ext cx="253481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sng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10"/>
                </a:rPr>
                <a:t>Leah Montner-Dixon</a:t>
              </a:r>
              <a:endPara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3AB520-ED59-42B5-B089-18DFF76F454C}"/>
                </a:ext>
              </a:extLst>
            </p:cNvPr>
            <p:cNvSpPr txBox="1"/>
            <p:nvPr/>
          </p:nvSpPr>
          <p:spPr>
            <a:xfrm>
              <a:off x="3525124" y="2067130"/>
              <a:ext cx="25348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4BB35-E702-49E3-BC01-95EA1D33BBFF}"/>
              </a:ext>
            </a:extLst>
          </p:cNvPr>
          <p:cNvGrpSpPr/>
          <p:nvPr/>
        </p:nvGrpSpPr>
        <p:grpSpPr>
          <a:xfrm>
            <a:off x="6693120" y="1754266"/>
            <a:ext cx="2304376" cy="866862"/>
            <a:chOff x="6693120" y="1754266"/>
            <a:chExt cx="2304376" cy="8668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488144-AFA8-4031-94E5-59125F00DD19}"/>
                </a:ext>
              </a:extLst>
            </p:cNvPr>
            <p:cNvSpPr txBox="1"/>
            <p:nvPr/>
          </p:nvSpPr>
          <p:spPr>
            <a:xfrm>
              <a:off x="6693120" y="1754266"/>
              <a:ext cx="23043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11"/>
                </a:rPr>
                <a:t>Karolina Guillen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45C48A-B110-4531-B4A8-833648D85536}"/>
                </a:ext>
              </a:extLst>
            </p:cNvPr>
            <p:cNvSpPr txBox="1"/>
            <p:nvPr/>
          </p:nvSpPr>
          <p:spPr>
            <a:xfrm>
              <a:off x="6693120" y="2067130"/>
              <a:ext cx="23043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pic>
        <p:nvPicPr>
          <p:cNvPr id="45" name="Picture 44">
            <a:hlinkClick r:id="rId12"/>
            <a:extLst>
              <a:ext uri="{FF2B5EF4-FFF2-40B4-BE49-F238E27FC236}">
                <a16:creationId xmlns:a16="http://schemas.microsoft.com/office/drawing/2014/main" id="{5C00408B-B82C-4A2D-9E56-BCC38950E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543" y="4081485"/>
            <a:ext cx="2629592" cy="147593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46" name="Picture 45">
            <a:hlinkClick r:id="rId14"/>
            <a:extLst>
              <a:ext uri="{FF2B5EF4-FFF2-40B4-BE49-F238E27FC236}">
                <a16:creationId xmlns:a16="http://schemas.microsoft.com/office/drawing/2014/main" id="{684FAAF9-F37E-46A3-B725-2873047BB0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16" y="4081485"/>
            <a:ext cx="2622178" cy="147593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0" name="Rectangle 49">
            <a:hlinkClick r:id="rId12"/>
            <a:extLst>
              <a:ext uri="{FF2B5EF4-FFF2-40B4-BE49-F238E27FC236}">
                <a16:creationId xmlns:a16="http://schemas.microsoft.com/office/drawing/2014/main" id="{78161D20-1710-4B99-856D-1966531B1421}"/>
              </a:ext>
            </a:extLst>
          </p:cNvPr>
          <p:cNvSpPr/>
          <p:nvPr/>
        </p:nvSpPr>
        <p:spPr>
          <a:xfrm>
            <a:off x="6896195" y="5780168"/>
            <a:ext cx="26239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 Time Goes By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Media Consumption Is Helping America Cope</a:t>
            </a:r>
          </a:p>
        </p:txBody>
      </p:sp>
      <p:sp>
        <p:nvSpPr>
          <p:cNvPr id="51" name="Rectangle 50">
            <a:hlinkClick r:id="rId14"/>
            <a:extLst>
              <a:ext uri="{FF2B5EF4-FFF2-40B4-BE49-F238E27FC236}">
                <a16:creationId xmlns:a16="http://schemas.microsoft.com/office/drawing/2014/main" id="{29778438-8C13-4BD3-BC07-AD727E160385}"/>
              </a:ext>
            </a:extLst>
          </p:cNvPr>
          <p:cNvSpPr/>
          <p:nvPr/>
        </p:nvSpPr>
        <p:spPr>
          <a:xfrm>
            <a:off x="451616" y="5780168"/>
            <a:ext cx="26239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Navigating the Flood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 </a:t>
            </a:r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Charting Your Way Through Today’s Streaming Ecosystem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AF0F57-C513-44F8-B547-83EA8E2995C3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20B812-9D3A-4F3F-AAAE-5BFD56EF8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29" name="Slide Number Placeholder 5">
              <a:extLst>
                <a:ext uri="{FF2B5EF4-FFF2-40B4-BE49-F238E27FC236}">
                  <a16:creationId xmlns:a16="http://schemas.microsoft.com/office/drawing/2014/main" id="{2B77997C-C362-42B9-BB2C-CA33110D6960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9432953-BDCD-478A-BADB-BD7FF81728B4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  <p:sp>
        <p:nvSpPr>
          <p:cNvPr id="32" name="TextBox 31">
            <a:hlinkClick r:id="rId18"/>
            <a:extLst>
              <a:ext uri="{FF2B5EF4-FFF2-40B4-BE49-F238E27FC236}">
                <a16:creationId xmlns:a16="http://schemas.microsoft.com/office/drawing/2014/main" id="{08C455C4-1302-4CF7-ABA3-87CAC4F3EF3E}"/>
              </a:ext>
            </a:extLst>
          </p:cNvPr>
          <p:cNvSpPr txBox="1"/>
          <p:nvPr/>
        </p:nvSpPr>
        <p:spPr>
          <a:xfrm>
            <a:off x="3884481" y="5780168"/>
            <a:ext cx="2195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4EBEA4"/>
                </a:solidFill>
                <a:latin typeface="Helvetica" panose="020B0403020202020204" pitchFamily="34" charset="0"/>
              </a:rPr>
              <a:t>#AloneTogether: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Culture in the Time of COVID-19</a:t>
            </a:r>
          </a:p>
        </p:txBody>
      </p:sp>
      <p:pic>
        <p:nvPicPr>
          <p:cNvPr id="35" name="Picture 34">
            <a:hlinkClick r:id="rId18"/>
            <a:extLst>
              <a:ext uri="{FF2B5EF4-FFF2-40B4-BE49-F238E27FC236}">
                <a16:creationId xmlns:a16="http://schemas.microsoft.com/office/drawing/2014/main" id="{1133BAB4-B517-4D53-8915-90EEEF054CE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5" y="4081485"/>
            <a:ext cx="2647068" cy="1493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14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07696" y="132702"/>
            <a:ext cx="7134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to the VAB Insights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7767C-561D-41EE-86F4-364D0F52F254}"/>
              </a:ext>
            </a:extLst>
          </p:cNvPr>
          <p:cNvSpPr txBox="1"/>
          <p:nvPr/>
        </p:nvSpPr>
        <p:spPr>
          <a:xfrm>
            <a:off x="413302" y="1695189"/>
            <a:ext cx="768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We’ve answered hundreds of marketers’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1525E-AB57-4A2A-A8EC-B306B4E28052}"/>
              </a:ext>
            </a:extLst>
          </p:cNvPr>
          <p:cNvSpPr txBox="1"/>
          <p:nvPr/>
        </p:nvSpPr>
        <p:spPr>
          <a:xfrm>
            <a:off x="462268" y="2694399"/>
            <a:ext cx="7291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Our guides, reports, webinars and videos provide actionable insights to help marketers navigate today’s video landscape and think differently about their strategy.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brand marketers and agencies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Access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theVAB.com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 visit us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C362A-7626-4867-B7AC-31CA3E82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500" y="4919346"/>
            <a:ext cx="1214437" cy="1245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1C0A63-5702-40F9-B2AC-AE60209E9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0" y="0"/>
            <a:ext cx="5256799" cy="30605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34EF7F-91E6-4C86-8D11-61867927274E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2E17B7-CAB8-43EA-9F28-B0617ED17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15" name="Slide Number Placeholder 5">
              <a:extLst>
                <a:ext uri="{FF2B5EF4-FFF2-40B4-BE49-F238E27FC236}">
                  <a16:creationId xmlns:a16="http://schemas.microsoft.com/office/drawing/2014/main" id="{2B9E728E-64C4-4292-A812-A5C984C24EBC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FEAD7-D669-4ECD-AC40-462B7C4D7A78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2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1" y="4269336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6" y="4252054"/>
            <a:ext cx="3183572" cy="14710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80" y="4252054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590868-1148-4489-A5F7-B72E71130B01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54931D-35FF-4C83-8056-65AFD145B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17" name="Slide Number Placeholder 5">
              <a:extLst>
                <a:ext uri="{FF2B5EF4-FFF2-40B4-BE49-F238E27FC236}">
                  <a16:creationId xmlns:a16="http://schemas.microsoft.com/office/drawing/2014/main" id="{C3B8269C-A2DC-4258-B31E-A29E816C72D7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2C285-6562-41AD-B79B-16BA504733DB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35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897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98883" y="670405"/>
            <a:ext cx="1184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E04A7-B551-462A-BC4E-3156488723A9}"/>
              </a:ext>
            </a:extLst>
          </p:cNvPr>
          <p:cNvSpPr/>
          <p:nvPr/>
        </p:nvSpPr>
        <p:spPr>
          <a:xfrm>
            <a:off x="339068" y="1844019"/>
            <a:ext cx="11274739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1B1464"/>
                </a:solidFill>
                <a:latin typeface="Helvetica"/>
                <a:cs typeface="Helvetica"/>
              </a:rPr>
              <a:t>Despite the cancellation of almost all live events, </a:t>
            </a:r>
            <a:r>
              <a:rPr lang="en-US" sz="2000" b="1" dirty="0">
                <a:solidFill>
                  <a:srgbClr val="E84A99"/>
                </a:solidFill>
                <a:latin typeface="Helvetica"/>
                <a:cs typeface="Helvetica"/>
              </a:rPr>
              <a:t>livestream </a:t>
            </a:r>
            <a:r>
              <a:rPr lang="en-US" sz="2000" dirty="0">
                <a:solidFill>
                  <a:srgbClr val="1B1464"/>
                </a:solidFill>
                <a:latin typeface="Helvetica"/>
                <a:cs typeface="Helvetica"/>
              </a:rPr>
              <a:t>has quickly been adopted by countless fans looking for an </a:t>
            </a:r>
            <a:r>
              <a:rPr lang="en-US" sz="2000" b="1" dirty="0">
                <a:solidFill>
                  <a:srgbClr val="E84A99"/>
                </a:solidFill>
                <a:latin typeface="Helvetica"/>
                <a:cs typeface="Helvetica"/>
              </a:rPr>
              <a:t>alternative form of live entertainment</a:t>
            </a:r>
            <a:r>
              <a:rPr lang="en-US" sz="2000" dirty="0">
                <a:solidFill>
                  <a:srgbClr val="1B1464"/>
                </a:solidFill>
                <a:latin typeface="Helvetica"/>
                <a:cs typeface="Helvetica"/>
              </a:rPr>
              <a:t> during this time of isolation due to the pandemic and the social unrest the country is facing</a:t>
            </a:r>
            <a:endParaRPr lang="en-US" dirty="0"/>
          </a:p>
          <a:p>
            <a:pPr marL="285750" indent="-285750">
              <a:buBlip>
                <a:blip r:embed="rId3"/>
              </a:buBlip>
            </a:pPr>
            <a:endParaRPr lang="en-US" sz="2000" dirty="0">
              <a:solidFill>
                <a:srgbClr val="1B1464"/>
              </a:solidFill>
              <a:latin typeface="Helvetica" panose="020B0403020202020204" pitchFamily="34" charset="0"/>
              <a:ea typeface="Times New Roman" panose="02020603050405020304" pitchFamily="18" charset="0"/>
              <a:cs typeface="Helvetica" panose="020B0403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1B1464"/>
                </a:solidFill>
                <a:latin typeface="Helvetica"/>
                <a:ea typeface="Calibri" panose="020F0502020204030204" pitchFamily="34" charset="0"/>
                <a:cs typeface="Helvetica"/>
              </a:rPr>
              <a:t>As with all streaming entertainment, </a:t>
            </a:r>
            <a:r>
              <a:rPr lang="en-US" sz="2000" b="1" dirty="0">
                <a:solidFill>
                  <a:srgbClr val="E84A99"/>
                </a:solidFill>
                <a:latin typeface="Helvetica"/>
                <a:ea typeface="Calibri" panose="020F0502020204030204" pitchFamily="34" charset="0"/>
                <a:cs typeface="Helvetica"/>
              </a:rPr>
              <a:t>content </a:t>
            </a:r>
            <a:r>
              <a:rPr lang="en-US" sz="2000" dirty="0">
                <a:solidFill>
                  <a:srgbClr val="1B1464"/>
                </a:solidFill>
                <a:latin typeface="Helvetica"/>
                <a:ea typeface="Calibri" panose="020F0502020204030204" pitchFamily="34" charset="0"/>
                <a:cs typeface="Helvetica"/>
              </a:rPr>
              <a:t>is a key factor for viewers; if the right content is available, they will tune-in and engage through social media with entertainers and brands, creating their own </a:t>
            </a:r>
            <a:r>
              <a:rPr lang="en-US" sz="2000" b="1" dirty="0">
                <a:solidFill>
                  <a:srgbClr val="E84A99"/>
                </a:solidFill>
                <a:latin typeface="Helvetica"/>
                <a:ea typeface="Calibri" panose="020F0502020204030204" pitchFamily="34" charset="0"/>
                <a:cs typeface="Helvetica"/>
              </a:rPr>
              <a:t>virtual communities</a:t>
            </a:r>
            <a:endParaRPr lang="en-US" sz="2400" b="1" dirty="0">
              <a:solidFill>
                <a:srgbClr val="E84A99"/>
              </a:solidFill>
              <a:latin typeface="Helvetica"/>
              <a:ea typeface="Calibri" panose="020F0502020204030204" pitchFamily="34" charset="0"/>
              <a:cs typeface="Helvetica"/>
            </a:endParaRPr>
          </a:p>
          <a:p>
            <a:pPr marL="285750" indent="-285750">
              <a:buBlip>
                <a:blip r:embed="rId3"/>
              </a:buBlip>
            </a:pPr>
            <a:endParaRPr lang="en-US" sz="2000" dirty="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1B146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Livestream events provide unique and creative </a:t>
            </a:r>
            <a:r>
              <a:rPr lang="en-US" sz="2000" b="1" dirty="0">
                <a:solidFill>
                  <a:srgbClr val="E84A99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opportunities for marketers</a:t>
            </a:r>
            <a:r>
              <a:rPr lang="en-US" sz="2000" dirty="0">
                <a:solidFill>
                  <a:srgbClr val="1B146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 to reach consumers virtually through these “live events”</a:t>
            </a:r>
            <a:endParaRPr lang="en-US" sz="2000" dirty="0">
              <a:solidFill>
                <a:srgbClr val="1B1464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</a:pPr>
            <a:endParaRPr lang="en-US" sz="2000" dirty="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en-US" sz="2000" dirty="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en-US" sz="2000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94621-42ED-4172-A040-A49F18D79AE9}"/>
              </a:ext>
            </a:extLst>
          </p:cNvPr>
          <p:cNvSpPr txBox="1"/>
          <p:nvPr/>
        </p:nvSpPr>
        <p:spPr>
          <a:xfrm>
            <a:off x="431959" y="5088937"/>
            <a:ext cx="179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1A62"/>
                </a:solidFill>
                <a:latin typeface="Helvetica" pitchFamily="2" charset="0"/>
              </a:rPr>
              <a:t>Methodology</a:t>
            </a:r>
            <a:endParaRPr lang="en-US" sz="2600" b="1" dirty="0">
              <a:solidFill>
                <a:srgbClr val="1F1A62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F41A2-E609-490C-B75E-2B5B13552C04}"/>
              </a:ext>
            </a:extLst>
          </p:cNvPr>
          <p:cNvSpPr txBox="1"/>
          <p:nvPr/>
        </p:nvSpPr>
        <p:spPr>
          <a:xfrm>
            <a:off x="431959" y="5458269"/>
            <a:ext cx="1157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8800">
              <a:defRPr/>
            </a:pPr>
            <a:r>
              <a:rPr lang="en-US" sz="1500" dirty="0">
                <a:solidFill>
                  <a:srgbClr val="1F1A62"/>
                </a:solidFill>
                <a:latin typeface="Helvetica Light" panose="020B0403020202020204" pitchFamily="34" charset="0"/>
              </a:rPr>
              <a:t>VAB commissioned </a:t>
            </a:r>
            <a:r>
              <a:rPr lang="en-US" sz="1500" b="1" i="1" dirty="0">
                <a:solidFill>
                  <a:srgbClr val="1F1A62"/>
                </a:solidFill>
                <a:latin typeface="Helvetica Light" panose="020B0403020202020204" pitchFamily="34" charset="0"/>
              </a:rPr>
              <a:t>Lucid</a:t>
            </a:r>
            <a:r>
              <a:rPr lang="en-US" sz="1500" dirty="0">
                <a:solidFill>
                  <a:srgbClr val="1F1A62"/>
                </a:solidFill>
                <a:latin typeface="Helvetica Light" panose="020B0403020202020204" pitchFamily="34" charset="0"/>
              </a:rPr>
              <a:t>  to conduct an </a:t>
            </a:r>
            <a:r>
              <a:rPr lang="en-US" sz="1500" dirty="0">
                <a:solidFill>
                  <a:srgbClr val="E84A99"/>
                </a:solidFill>
                <a:latin typeface="Helvetica Light" panose="020B0403020202020204" pitchFamily="34" charset="0"/>
              </a:rPr>
              <a:t>online survey </a:t>
            </a:r>
            <a:r>
              <a:rPr lang="en-US" sz="1500" dirty="0">
                <a:solidFill>
                  <a:srgbClr val="1F1A62"/>
                </a:solidFill>
                <a:latin typeface="Helvetica Light" panose="020B0403020202020204" pitchFamily="34" charset="0"/>
              </a:rPr>
              <a:t>between 6/23/2020 – 6/30/2020.  The results are based on </a:t>
            </a:r>
            <a:r>
              <a:rPr lang="en-US" sz="1500" dirty="0">
                <a:solidFill>
                  <a:srgbClr val="E84A99"/>
                </a:solidFill>
                <a:latin typeface="Helvetica Light" panose="020B0403020202020204" pitchFamily="34" charset="0"/>
              </a:rPr>
              <a:t>1,000</a:t>
            </a:r>
            <a:r>
              <a:rPr lang="en-US" sz="1500" dirty="0">
                <a:solidFill>
                  <a:srgbClr val="1F1A62"/>
                </a:solidFill>
                <a:latin typeface="Helvetica Light" panose="020B0403020202020204" pitchFamily="34" charset="0"/>
              </a:rPr>
              <a:t> adult 18+ U.S. respondents in households with access and have viewed content on streaming services within the past seven days. The respondents cover all age groups, races and ethnic backgrounds.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31DF0C-46A8-4A2E-92B9-90BDCA75E19E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CD5777-0633-4D53-B548-3723AEFA8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17" name="Slide Number Placeholder 5">
              <a:extLst>
                <a:ext uri="{FF2B5EF4-FFF2-40B4-BE49-F238E27FC236}">
                  <a16:creationId xmlns:a16="http://schemas.microsoft.com/office/drawing/2014/main" id="{4C3A7189-F02B-49CE-A91E-F095EEE0322E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53AC20-DE14-4415-A231-71C5753EBCFC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85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9DFCA-0B98-4246-80FE-721765E91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61363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DA8CD31-08F5-4C27-A721-28E9BCF2C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025E6621-F79C-498C-8DDA-4222C99BA4FA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5DC7CE-85D4-4C52-8D65-545DC2BBC1E3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93AC2E-FE57-47EE-944B-01100D16324F}"/>
              </a:ext>
            </a:extLst>
          </p:cNvPr>
          <p:cNvSpPr txBox="1"/>
          <p:nvPr/>
        </p:nvSpPr>
        <p:spPr>
          <a:xfrm>
            <a:off x="5641975" y="1874729"/>
            <a:ext cx="64787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Helvetica" pitchFamily="2" charset="0"/>
              </a:rPr>
              <a:t>What is Livestreaming? </a:t>
            </a:r>
          </a:p>
          <a:p>
            <a:pPr algn="ctr"/>
            <a:endParaRPr lang="en-US" sz="2800" b="1" dirty="0">
              <a:solidFill>
                <a:srgbClr val="1F1A62"/>
              </a:solidFill>
              <a:latin typeface="Helvetic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rgbClr val="1B1464"/>
                </a:solidFill>
                <a:latin typeface="Helvetica" pitchFamily="2" charset="0"/>
              </a:rPr>
              <a:t>By</a:t>
            </a:r>
            <a:r>
              <a:rPr lang="en-US" sz="2800" b="1" dirty="0">
                <a:solidFill>
                  <a:srgbClr val="1B1464"/>
                </a:solidFill>
                <a:latin typeface="Helvetica" pitchFamily="2" charset="0"/>
              </a:rPr>
              <a:t> ‘</a:t>
            </a:r>
            <a:r>
              <a:rPr lang="en-US" sz="2800" b="1" dirty="0">
                <a:solidFill>
                  <a:srgbClr val="E84A99"/>
                </a:solidFill>
                <a:latin typeface="Helvetica" pitchFamily="2" charset="0"/>
              </a:rPr>
              <a:t>livestreaming</a:t>
            </a:r>
            <a:r>
              <a:rPr lang="en-US" sz="2800" b="1" dirty="0">
                <a:solidFill>
                  <a:srgbClr val="1B1464"/>
                </a:solidFill>
                <a:latin typeface="Helvetica" pitchFamily="2" charset="0"/>
              </a:rPr>
              <a:t>’</a:t>
            </a:r>
            <a:r>
              <a:rPr lang="en-US" sz="2800" dirty="0">
                <a:solidFill>
                  <a:srgbClr val="1B1464"/>
                </a:solidFill>
                <a:latin typeface="Helvetica" pitchFamily="2" charset="0"/>
              </a:rPr>
              <a:t>, we are referring to streaming a program online </a:t>
            </a:r>
            <a:r>
              <a:rPr lang="en-US" sz="2800" b="1" dirty="0">
                <a:solidFill>
                  <a:srgbClr val="E84A99"/>
                </a:solidFill>
                <a:latin typeface="Helvetica" pitchFamily="2" charset="0"/>
              </a:rPr>
              <a:t>live as it happens </a:t>
            </a:r>
            <a:r>
              <a:rPr lang="en-US" sz="2800" dirty="0">
                <a:solidFill>
                  <a:srgbClr val="1B1464"/>
                </a:solidFill>
                <a:latin typeface="Helvetica" pitchFamily="2" charset="0"/>
              </a:rPr>
              <a:t>(e.g., Concert - One World: Together at Home, Sporting Event - Virtual NFL Draft)</a:t>
            </a:r>
          </a:p>
        </p:txBody>
      </p:sp>
    </p:spTree>
    <p:extLst>
      <p:ext uri="{BB962C8B-B14F-4D97-AF65-F5344CB8AC3E}">
        <p14:creationId xmlns:p14="http://schemas.microsoft.com/office/powerpoint/2010/main" val="295525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74B921-3D88-4208-A0A4-1868695569AD}"/>
              </a:ext>
            </a:extLst>
          </p:cNvPr>
          <p:cNvSpPr/>
          <p:nvPr/>
        </p:nvSpPr>
        <p:spPr>
          <a:xfrm>
            <a:off x="-21518" y="1685013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5B12F-D758-4446-AE3F-BA2BB84FC3B2}"/>
              </a:ext>
            </a:extLst>
          </p:cNvPr>
          <p:cNvSpPr txBox="1"/>
          <p:nvPr/>
        </p:nvSpPr>
        <p:spPr>
          <a:xfrm>
            <a:off x="481665" y="6107230"/>
            <a:ext cx="117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‘Media Usage In The Time of COVID-19 Survey,’ April 2020. Survey base: P18+ &amp; household subscribes to cable, telco, internet TV or satellite TV (n=1,004). Q9: Thinking of your behavior during the COVID-19 Pandemic, please indicate below how much you agree or disagree with the following statements.; 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- Virtual NFL Draft) - which of the following statements do you feel apply to you?</a:t>
            </a:r>
          </a:p>
          <a:p>
            <a:endParaRPr lang="en-US" sz="7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8196F-1F9D-47F8-8408-BC9AEF17103C}"/>
              </a:ext>
            </a:extLst>
          </p:cNvPr>
          <p:cNvSpPr/>
          <p:nvPr/>
        </p:nvSpPr>
        <p:spPr>
          <a:xfrm>
            <a:off x="283558" y="312861"/>
            <a:ext cx="11953293" cy="8925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600" b="1" dirty="0">
                <a:solidFill>
                  <a:srgbClr val="1F1A62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Of the many lessons learned during the COVID-19 pandemic, from a media perspective three stand out:  Zoom, Smart TV &amp; </a:t>
            </a:r>
            <a:r>
              <a:rPr lang="en-US" sz="2600" b="1" dirty="0">
                <a:solidFill>
                  <a:srgbClr val="E84A99"/>
                </a:solidFill>
                <a:latin typeface="Helvetica"/>
                <a:ea typeface="Open Sans" panose="020B0606030504020204" pitchFamily="34" charset="0"/>
                <a:cs typeface="Open Sans" panose="020B0606030504020204" pitchFamily="34" charset="0"/>
              </a:rPr>
              <a:t>Livestream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E85A12-B5CE-4EAF-9AFA-FD536F5F1DF1}"/>
              </a:ext>
            </a:extLst>
          </p:cNvPr>
          <p:cNvSpPr txBox="1"/>
          <p:nvPr/>
        </p:nvSpPr>
        <p:spPr>
          <a:xfrm>
            <a:off x="-1813" y="183012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1F1A62"/>
                </a:solidFill>
                <a:latin typeface="Helvetica" panose="020B0403020202020204" pitchFamily="34" charset="0"/>
              </a:rPr>
              <a:t>% of respondents who agree with the statement</a:t>
            </a:r>
            <a:br>
              <a:rPr lang="en-US" u="sng" dirty="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dirty="0">
                <a:solidFill>
                  <a:srgbClr val="1F1A62"/>
                </a:solidFill>
                <a:latin typeface="Helvetica" panose="020B0403020202020204" pitchFamily="34" charset="0"/>
              </a:rPr>
              <a:t>P18+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FDCA69-87E1-4D1B-BF4B-9024258A9E93}"/>
              </a:ext>
            </a:extLst>
          </p:cNvPr>
          <p:cNvSpPr txBox="1"/>
          <p:nvPr/>
        </p:nvSpPr>
        <p:spPr>
          <a:xfrm>
            <a:off x="1572237" y="4439004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66%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D52FBD-6045-4425-AE30-5BECF47FBD14}"/>
              </a:ext>
            </a:extLst>
          </p:cNvPr>
          <p:cNvSpPr txBox="1"/>
          <p:nvPr/>
        </p:nvSpPr>
        <p:spPr>
          <a:xfrm>
            <a:off x="5536198" y="4439004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54%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C70F8-3047-4B9D-9796-79D1293D1B30}"/>
              </a:ext>
            </a:extLst>
          </p:cNvPr>
          <p:cNvSpPr txBox="1"/>
          <p:nvPr/>
        </p:nvSpPr>
        <p:spPr>
          <a:xfrm>
            <a:off x="9602692" y="4439004"/>
            <a:ext cx="11645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E84A99"/>
                </a:solidFill>
                <a:latin typeface="Helvetica" panose="020B0403020202020204" pitchFamily="34" charset="0"/>
              </a:rPr>
              <a:t>31%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CB09C-9DB2-42E9-9F50-1CF2130D7969}"/>
              </a:ext>
            </a:extLst>
          </p:cNvPr>
          <p:cNvSpPr txBox="1"/>
          <p:nvPr/>
        </p:nvSpPr>
        <p:spPr>
          <a:xfrm>
            <a:off x="932417" y="5103357"/>
            <a:ext cx="2444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F1A62"/>
                </a:solidFill>
                <a:latin typeface="Helvetica" panose="020B0403020202020204" pitchFamily="34" charset="0"/>
              </a:rPr>
              <a:t>“I am more open to trying new types of media”</a:t>
            </a:r>
            <a:br>
              <a:rPr lang="en-US" sz="1400" b="1" dirty="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(e.g. new streaming services, podcasts, social media platforms, etc.)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B97DFA-B104-4CE7-BECA-2F7C7BFD9706}"/>
              </a:ext>
            </a:extLst>
          </p:cNvPr>
          <p:cNvSpPr txBox="1"/>
          <p:nvPr/>
        </p:nvSpPr>
        <p:spPr>
          <a:xfrm>
            <a:off x="4983457" y="5103357"/>
            <a:ext cx="22700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F1A62"/>
                </a:solidFill>
                <a:latin typeface="Helvetica" panose="020B0403020202020204" pitchFamily="34" charset="0"/>
              </a:rPr>
              <a:t>“I have learned how to use more features on my smart TV or a TV related device/platform”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61B45-377B-440D-9942-40B5917D602B}"/>
              </a:ext>
            </a:extLst>
          </p:cNvPr>
          <p:cNvSpPr txBox="1"/>
          <p:nvPr/>
        </p:nvSpPr>
        <p:spPr>
          <a:xfrm>
            <a:off x="9110334" y="5103357"/>
            <a:ext cx="21492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F1A62"/>
                </a:solidFill>
                <a:latin typeface="Helvetica" panose="020B0403020202020204" pitchFamily="34" charset="0"/>
              </a:rPr>
              <a:t>“I have livestreamed concerts/events during quarantine”</a:t>
            </a:r>
          </a:p>
        </p:txBody>
      </p:sp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54C2E5A-FC49-433C-9139-5152E675A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16" y="2584945"/>
            <a:ext cx="1743530" cy="1743530"/>
          </a:xfrm>
          <a:prstGeom prst="rect">
            <a:avLst/>
          </a:prstGeom>
        </p:spPr>
      </p:pic>
      <p:pic>
        <p:nvPicPr>
          <p:cNvPr id="20" name="Picture 19" descr="A screen shot of a computer&#10;&#10;Description automatically generated">
            <a:extLst>
              <a:ext uri="{FF2B5EF4-FFF2-40B4-BE49-F238E27FC236}">
                <a16:creationId xmlns:a16="http://schemas.microsoft.com/office/drawing/2014/main" id="{9C44A65A-B988-4DEC-9079-FD6726CD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50" y="2392189"/>
            <a:ext cx="2129042" cy="2129042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0574A4F-3520-4AEF-9F3D-19DBE5236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996" y="2422720"/>
            <a:ext cx="2067981" cy="20679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AF340FE-4E69-4117-9EF9-8F1CB59820B2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951CDA-11B8-4558-9894-5652E4798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32" name="Slide Number Placeholder 5">
              <a:extLst>
                <a:ext uri="{FF2B5EF4-FFF2-40B4-BE49-F238E27FC236}">
                  <a16:creationId xmlns:a16="http://schemas.microsoft.com/office/drawing/2014/main" id="{FEF55CEA-08E0-4FEC-ABF0-A7EC2A68C8D6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642314-8D43-4323-91BC-44C0BAD8883C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01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D6706A-1C5E-4022-9EE0-2E7E05D9A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" y="0"/>
            <a:ext cx="1177925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ECA48E-00F0-41FD-86BC-7EFA6ED08A5A}"/>
              </a:ext>
            </a:extLst>
          </p:cNvPr>
          <p:cNvSpPr/>
          <p:nvPr/>
        </p:nvSpPr>
        <p:spPr>
          <a:xfrm>
            <a:off x="195940" y="267947"/>
            <a:ext cx="11575680" cy="12926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1F1A62"/>
                </a:solidFill>
                <a:latin typeface="Helvetica"/>
                <a:cs typeface="Helvetica"/>
              </a:rPr>
              <a:t>Since the pandemic began, the elimination of large gatherings has forced big-name artists to </a:t>
            </a:r>
            <a:r>
              <a:rPr lang="en-US" sz="2600" b="1" dirty="0">
                <a:solidFill>
                  <a:srgbClr val="E84A99"/>
                </a:solidFill>
                <a:latin typeface="Helvetica"/>
                <a:cs typeface="Helvetica"/>
              </a:rPr>
              <a:t>cancel major tours and in-person performances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7F5B3B-307B-4968-A89B-09F95909D855}"/>
              </a:ext>
            </a:extLst>
          </p:cNvPr>
          <p:cNvSpPr/>
          <p:nvPr/>
        </p:nvSpPr>
        <p:spPr>
          <a:xfrm>
            <a:off x="4605351" y="4788227"/>
            <a:ext cx="3574243" cy="1495228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881EB9-6F9A-498C-9682-ED573567B9F6}"/>
              </a:ext>
            </a:extLst>
          </p:cNvPr>
          <p:cNvSpPr/>
          <p:nvPr/>
        </p:nvSpPr>
        <p:spPr>
          <a:xfrm>
            <a:off x="3871931" y="1594212"/>
            <a:ext cx="4217420" cy="137065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514632-2373-4A6B-869D-E4D4AE0E0112}"/>
              </a:ext>
            </a:extLst>
          </p:cNvPr>
          <p:cNvSpPr/>
          <p:nvPr/>
        </p:nvSpPr>
        <p:spPr>
          <a:xfrm>
            <a:off x="8571664" y="1527209"/>
            <a:ext cx="3471053" cy="153000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808FC0-CFC0-4787-A7C1-9336FCF43044}"/>
              </a:ext>
            </a:extLst>
          </p:cNvPr>
          <p:cNvSpPr/>
          <p:nvPr/>
        </p:nvSpPr>
        <p:spPr>
          <a:xfrm>
            <a:off x="5538199" y="3201862"/>
            <a:ext cx="6531954" cy="1403463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E72B70-01B8-4D2C-A394-EED1C708BFAF}"/>
              </a:ext>
            </a:extLst>
          </p:cNvPr>
          <p:cNvSpPr/>
          <p:nvPr/>
        </p:nvSpPr>
        <p:spPr>
          <a:xfrm>
            <a:off x="8248161" y="4701497"/>
            <a:ext cx="3794556" cy="1656719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FECE4D7-0A91-4080-8B98-CBB1D111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03693" y="5139794"/>
            <a:ext cx="3486330" cy="1059555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C71013D9-2951-4C83-B8B3-4659DDEA4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29832" y="1952251"/>
            <a:ext cx="3611297" cy="912502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AF889459-13B4-4D3F-8030-2D1856A7B8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02838" y="5320012"/>
            <a:ext cx="3388410" cy="707162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851401D0-E215-4638-93E5-0F1F6A16C4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10978" y="3767982"/>
            <a:ext cx="6132074" cy="593242"/>
          </a:xfrm>
          <a:prstGeom prst="rect">
            <a:avLst/>
          </a:prstGeom>
        </p:spPr>
      </p:pic>
      <p:pic>
        <p:nvPicPr>
          <p:cNvPr id="2" name="Picture 4" descr="Rolling Stone Logo | evolution history and meaning">
            <a:extLst>
              <a:ext uri="{FF2B5EF4-FFF2-40B4-BE49-F238E27FC236}">
                <a16:creationId xmlns:a16="http://schemas.microsoft.com/office/drawing/2014/main" id="{62167C2A-A63D-4912-8F42-A2825A55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0978" y="3408286"/>
            <a:ext cx="1728300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ut Of Home Billboard Logo Vector White Transparent &amp; PNG Clipart ...">
            <a:extLst>
              <a:ext uri="{FF2B5EF4-FFF2-40B4-BE49-F238E27FC236}">
                <a16:creationId xmlns:a16="http://schemas.microsoft.com/office/drawing/2014/main" id="{AE87ACCD-0371-4A80-8661-F6718B24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730" y="1713221"/>
            <a:ext cx="945879" cy="1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A0A263-6E35-4171-808A-05E487DA8196}"/>
              </a:ext>
            </a:extLst>
          </p:cNvPr>
          <p:cNvGrpSpPr/>
          <p:nvPr/>
        </p:nvGrpSpPr>
        <p:grpSpPr>
          <a:xfrm>
            <a:off x="8759844" y="1679720"/>
            <a:ext cx="3094693" cy="1323711"/>
            <a:chOff x="7970985" y="1859048"/>
            <a:chExt cx="3094693" cy="1323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92655-8747-427E-A973-FC6A5FCD0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70985" y="2103689"/>
              <a:ext cx="3094693" cy="1079070"/>
            </a:xfrm>
            <a:prstGeom prst="rect">
              <a:avLst/>
            </a:prstGeom>
          </p:spPr>
        </p:pic>
        <p:pic>
          <p:nvPicPr>
            <p:cNvPr id="46" name="Picture 2" descr="Out Of Home Billboard Logo Vector White Transparent &amp; PNG Clipart ...">
              <a:extLst>
                <a:ext uri="{FF2B5EF4-FFF2-40B4-BE49-F238E27FC236}">
                  <a16:creationId xmlns:a16="http://schemas.microsoft.com/office/drawing/2014/main" id="{76C08F86-0602-4422-A746-41A0A9B68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388" y="1859048"/>
              <a:ext cx="945879" cy="19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9976E9-C9F9-4FB4-99EC-CDA695877C76}"/>
              </a:ext>
            </a:extLst>
          </p:cNvPr>
          <p:cNvGrpSpPr/>
          <p:nvPr/>
        </p:nvGrpSpPr>
        <p:grpSpPr>
          <a:xfrm>
            <a:off x="102207" y="1672648"/>
            <a:ext cx="5321618" cy="4701826"/>
            <a:chOff x="102207" y="1672648"/>
            <a:chExt cx="5321618" cy="47018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E748E0-D0A3-4376-8147-5BB4135400CD}"/>
                </a:ext>
              </a:extLst>
            </p:cNvPr>
            <p:cNvGrpSpPr/>
            <p:nvPr/>
          </p:nvGrpSpPr>
          <p:grpSpPr>
            <a:xfrm>
              <a:off x="102207" y="1672648"/>
              <a:ext cx="3287412" cy="1175813"/>
              <a:chOff x="103971" y="1672648"/>
              <a:chExt cx="3287412" cy="1175813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D12E8C6-7066-4928-87A9-2D3A986B3732}"/>
                  </a:ext>
                </a:extLst>
              </p:cNvPr>
              <p:cNvSpPr/>
              <p:nvPr/>
            </p:nvSpPr>
            <p:spPr>
              <a:xfrm>
                <a:off x="103971" y="1672648"/>
                <a:ext cx="3287412" cy="11758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F3F396-3523-4A22-ACE6-D6170CB8B6D6}"/>
                  </a:ext>
                </a:extLst>
              </p:cNvPr>
              <p:cNvGrpSpPr/>
              <p:nvPr/>
            </p:nvGrpSpPr>
            <p:grpSpPr>
              <a:xfrm>
                <a:off x="291698" y="1754877"/>
                <a:ext cx="2981411" cy="1057139"/>
                <a:chOff x="286237" y="1844837"/>
                <a:chExt cx="2981411" cy="1057139"/>
              </a:xfrm>
            </p:grpSpPr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81B2A62-11F3-4833-9BFE-07C1DEB373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/>
                <a:stretch/>
              </p:blipFill>
              <p:spPr>
                <a:xfrm>
                  <a:off x="286237" y="2086166"/>
                  <a:ext cx="2981411" cy="815810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Out Of Home Billboard Logo Vector White Transparent &amp; PNG Clipart ...">
                  <a:extLst>
                    <a:ext uri="{FF2B5EF4-FFF2-40B4-BE49-F238E27FC236}">
                      <a16:creationId xmlns:a16="http://schemas.microsoft.com/office/drawing/2014/main" id="{B0C1D591-45ED-4AE8-988F-53AD156CDA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450" y="1844837"/>
                  <a:ext cx="945879" cy="199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1C412D-01BA-4786-87DC-DF1212C425FE}"/>
                </a:ext>
              </a:extLst>
            </p:cNvPr>
            <p:cNvGrpSpPr/>
            <p:nvPr/>
          </p:nvGrpSpPr>
          <p:grpSpPr>
            <a:xfrm>
              <a:off x="102207" y="3066085"/>
              <a:ext cx="5321618" cy="1608689"/>
              <a:chOff x="79057" y="3066085"/>
              <a:chExt cx="5321618" cy="160868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0EC44E9-18B0-43D6-935B-9CFECDB75055}"/>
                  </a:ext>
                </a:extLst>
              </p:cNvPr>
              <p:cNvSpPr/>
              <p:nvPr/>
            </p:nvSpPr>
            <p:spPr>
              <a:xfrm>
                <a:off x="79057" y="3066085"/>
                <a:ext cx="5321618" cy="16086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85DA0F4-8035-44C1-9163-96ED6070D2A1}"/>
                  </a:ext>
                </a:extLst>
              </p:cNvPr>
              <p:cNvGrpSpPr/>
              <p:nvPr/>
            </p:nvGrpSpPr>
            <p:grpSpPr>
              <a:xfrm>
                <a:off x="305921" y="3129074"/>
                <a:ext cx="4867891" cy="1454862"/>
                <a:chOff x="282857" y="3129074"/>
                <a:chExt cx="4867891" cy="1454862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AB2C403-5BB3-461F-BD6A-74385CF17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2857" y="3509494"/>
                  <a:ext cx="4867891" cy="1074442"/>
                </a:xfrm>
                <a:prstGeom prst="rect">
                  <a:avLst/>
                </a:prstGeom>
              </p:spPr>
            </p:pic>
            <p:pic>
              <p:nvPicPr>
                <p:cNvPr id="3" name="Picture 6" descr="People magazine logo png, Picture #753147 people magazine logo png">
                  <a:extLst>
                    <a:ext uri="{FF2B5EF4-FFF2-40B4-BE49-F238E27FC236}">
                      <a16:creationId xmlns:a16="http://schemas.microsoft.com/office/drawing/2014/main" id="{2CBC018A-DE41-4DD0-B720-749EF9DD0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857" y="3129074"/>
                  <a:ext cx="866450" cy="3595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411011-9917-4175-94F6-CE53C9297C0E}"/>
                </a:ext>
              </a:extLst>
            </p:cNvPr>
            <p:cNvGrpSpPr/>
            <p:nvPr/>
          </p:nvGrpSpPr>
          <p:grpSpPr>
            <a:xfrm>
              <a:off x="102207" y="4742689"/>
              <a:ext cx="4388771" cy="1631785"/>
              <a:chOff x="79057" y="4742689"/>
              <a:chExt cx="4388771" cy="163178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B971907-D627-42D6-A376-DCB88361259E}"/>
                  </a:ext>
                </a:extLst>
              </p:cNvPr>
              <p:cNvSpPr/>
              <p:nvPr/>
            </p:nvSpPr>
            <p:spPr>
              <a:xfrm>
                <a:off x="79057" y="4742689"/>
                <a:ext cx="4388771" cy="16317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25" name="Picture 1024">
                <a:extLst>
                  <a:ext uri="{FF2B5EF4-FFF2-40B4-BE49-F238E27FC236}">
                    <a16:creationId xmlns:a16="http://schemas.microsoft.com/office/drawing/2014/main" id="{CECF9E6E-3789-458C-BC3F-EED26CDA3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282857" y="5228983"/>
                <a:ext cx="4074524" cy="913600"/>
              </a:xfrm>
              <a:prstGeom prst="rect">
                <a:avLst/>
              </a:prstGeom>
            </p:spPr>
          </p:pic>
          <p:pic>
            <p:nvPicPr>
              <p:cNvPr id="47" name="Picture 2" descr="Out Of Home Billboard Logo Vector White Transparent &amp; PNG Clipart ...">
                <a:extLst>
                  <a:ext uri="{FF2B5EF4-FFF2-40B4-BE49-F238E27FC236}">
                    <a16:creationId xmlns:a16="http://schemas.microsoft.com/office/drawing/2014/main" id="{71759C32-43E6-47C2-86F7-F289FA05A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977" y="4961916"/>
                <a:ext cx="945879" cy="19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8" name="Picture 2" descr="Out Of Home Billboard Logo Vector White Transparent &amp; PNG Clipart ...">
            <a:extLst>
              <a:ext uri="{FF2B5EF4-FFF2-40B4-BE49-F238E27FC236}">
                <a16:creationId xmlns:a16="http://schemas.microsoft.com/office/drawing/2014/main" id="{F7B0CB35-DE1C-4DB2-A95B-6131298D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099" y="5077054"/>
            <a:ext cx="945879" cy="1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Out Of Home Billboard Logo Vector White Transparent &amp; PNG Clipart ...">
            <a:extLst>
              <a:ext uri="{FF2B5EF4-FFF2-40B4-BE49-F238E27FC236}">
                <a16:creationId xmlns:a16="http://schemas.microsoft.com/office/drawing/2014/main" id="{A78BD45A-E2B5-474C-9F5A-64900F1C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693" y="4929492"/>
            <a:ext cx="945879" cy="1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7FD990-A135-4D3E-9D7A-ED2806F64758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F544579-4169-4460-AEFD-26FFD23DD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53" name="Slide Number Placeholder 5">
              <a:extLst>
                <a:ext uri="{FF2B5EF4-FFF2-40B4-BE49-F238E27FC236}">
                  <a16:creationId xmlns:a16="http://schemas.microsoft.com/office/drawing/2014/main" id="{2AFF2B22-E540-4A0F-939D-2C16D4D5B1BE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1F7891-5528-41C5-B492-49D881BCA634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D6706A-1C5E-4022-9EE0-2E7E05D9A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" y="5316"/>
            <a:ext cx="1177925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ECA48E-00F0-41FD-86BC-7EFA6ED08A5A}"/>
              </a:ext>
            </a:extLst>
          </p:cNvPr>
          <p:cNvSpPr/>
          <p:nvPr/>
        </p:nvSpPr>
        <p:spPr>
          <a:xfrm>
            <a:off x="195940" y="177624"/>
            <a:ext cx="11575680" cy="12926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1F1A62"/>
                </a:solidFill>
                <a:latin typeface="Helvetica"/>
                <a:cs typeface="Helvetica"/>
              </a:rPr>
              <a:t>However many organizers have moved to </a:t>
            </a:r>
            <a:r>
              <a:rPr lang="en-US" sz="2600" b="1" dirty="0">
                <a:solidFill>
                  <a:srgbClr val="E84A99"/>
                </a:solidFill>
                <a:latin typeface="Helvetica"/>
                <a:cs typeface="Helvetica"/>
              </a:rPr>
              <a:t>modify and stream</a:t>
            </a:r>
            <a:r>
              <a:rPr lang="en-US" sz="2600" b="1" dirty="0">
                <a:solidFill>
                  <a:srgbClr val="1F1A62"/>
                </a:solidFill>
                <a:latin typeface="Helvetica"/>
                <a:cs typeface="Helvetica"/>
              </a:rPr>
              <a:t> their events online instead of canceling them completely or rescheduling them to a later date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32C388-8789-4D2B-8691-D93866934710}"/>
              </a:ext>
            </a:extLst>
          </p:cNvPr>
          <p:cNvGrpSpPr/>
          <p:nvPr/>
        </p:nvGrpSpPr>
        <p:grpSpPr>
          <a:xfrm>
            <a:off x="109264" y="1489179"/>
            <a:ext cx="11973473" cy="1419702"/>
            <a:chOff x="69244" y="1581779"/>
            <a:chExt cx="11973473" cy="14197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C5B717-662E-47D6-BDDD-9C11EE48F04F}"/>
                </a:ext>
              </a:extLst>
            </p:cNvPr>
            <p:cNvGrpSpPr/>
            <p:nvPr/>
          </p:nvGrpSpPr>
          <p:grpSpPr>
            <a:xfrm>
              <a:off x="7825838" y="1581779"/>
              <a:ext cx="4216879" cy="1419702"/>
              <a:chOff x="7825838" y="1581779"/>
              <a:chExt cx="4216879" cy="141970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1514632-2373-4A6B-869D-E4D4AE0E0112}"/>
                  </a:ext>
                </a:extLst>
              </p:cNvPr>
              <p:cNvSpPr/>
              <p:nvPr/>
            </p:nvSpPr>
            <p:spPr>
              <a:xfrm>
                <a:off x="7825838" y="1581779"/>
                <a:ext cx="4216879" cy="141970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9992655-8747-427E-A973-FC6A5FCD0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50652" y="1948466"/>
                <a:ext cx="3958491" cy="935465"/>
              </a:xfrm>
              <a:prstGeom prst="rect">
                <a:avLst/>
              </a:prstGeom>
            </p:spPr>
          </p:pic>
          <p:pic>
            <p:nvPicPr>
              <p:cNvPr id="51" name="Picture 6" descr="Image result for the hollywood reporter logo">
                <a:extLst>
                  <a:ext uri="{FF2B5EF4-FFF2-40B4-BE49-F238E27FC236}">
                    <a16:creationId xmlns:a16="http://schemas.microsoft.com/office/drawing/2014/main" id="{B4430391-0D5D-40D0-80BD-0E3BBF135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0985" y="1720750"/>
                <a:ext cx="698706" cy="16321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E609BC-51E6-4345-817C-0DC6B558A0DE}"/>
                </a:ext>
              </a:extLst>
            </p:cNvPr>
            <p:cNvGrpSpPr/>
            <p:nvPr/>
          </p:nvGrpSpPr>
          <p:grpSpPr>
            <a:xfrm>
              <a:off x="3687791" y="1581779"/>
              <a:ext cx="4092044" cy="1250470"/>
              <a:chOff x="3688091" y="1581779"/>
              <a:chExt cx="4092044" cy="125047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C881EB9-6F9A-498C-9682-ED573567B9F6}"/>
                  </a:ext>
                </a:extLst>
              </p:cNvPr>
              <p:cNvSpPr/>
              <p:nvPr/>
            </p:nvSpPr>
            <p:spPr>
              <a:xfrm>
                <a:off x="3688091" y="1581779"/>
                <a:ext cx="4092044" cy="12504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28" name="Picture 1027">
                <a:extLst>
                  <a:ext uri="{FF2B5EF4-FFF2-40B4-BE49-F238E27FC236}">
                    <a16:creationId xmlns:a16="http://schemas.microsoft.com/office/drawing/2014/main" id="{C71013D9-2951-4C83-B8B3-4659DDEA4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4819" y="2146525"/>
                <a:ext cx="3973217" cy="498449"/>
              </a:xfrm>
              <a:prstGeom prst="rect">
                <a:avLst/>
              </a:prstGeom>
            </p:spPr>
          </p:pic>
          <p:pic>
            <p:nvPicPr>
              <p:cNvPr id="1030" name="Picture 1029">
                <a:extLst>
                  <a:ext uri="{FF2B5EF4-FFF2-40B4-BE49-F238E27FC236}">
                    <a16:creationId xmlns:a16="http://schemas.microsoft.com/office/drawing/2014/main" id="{FD47229A-62D1-4479-AEA4-7296B2649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4819" y="1748818"/>
                <a:ext cx="1485911" cy="295277"/>
              </a:xfrm>
              <a:prstGeom prst="rect">
                <a:avLst/>
              </a:prstGeom>
            </p:spPr>
          </p:pic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274A2D5A-F768-495B-831F-8BEE87E0D664}"/>
                </a:ext>
              </a:extLst>
            </p:cNvPr>
            <p:cNvGrpSpPr/>
            <p:nvPr/>
          </p:nvGrpSpPr>
          <p:grpSpPr>
            <a:xfrm>
              <a:off x="69244" y="1581779"/>
              <a:ext cx="3572544" cy="1109275"/>
              <a:chOff x="4781216" y="5469696"/>
              <a:chExt cx="3788098" cy="940361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D12E8C6-7066-4928-87A9-2D3A986B3732}"/>
                  </a:ext>
                </a:extLst>
              </p:cNvPr>
              <p:cNvSpPr/>
              <p:nvPr/>
            </p:nvSpPr>
            <p:spPr>
              <a:xfrm>
                <a:off x="4781216" y="5469696"/>
                <a:ext cx="3788098" cy="9403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24307A7-232A-4FA9-8236-091635B28110}"/>
                  </a:ext>
                </a:extLst>
              </p:cNvPr>
              <p:cNvGrpSpPr/>
              <p:nvPr/>
            </p:nvGrpSpPr>
            <p:grpSpPr>
              <a:xfrm>
                <a:off x="4821891" y="5579160"/>
                <a:ext cx="3738388" cy="772049"/>
                <a:chOff x="2794830" y="3334940"/>
                <a:chExt cx="9590261" cy="1958664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0528C65B-D5A1-47EF-8FD9-2A076BDFE7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77593" y="3334940"/>
                  <a:ext cx="4955051" cy="875636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81B2A62-11F3-4833-9BFE-07C1DEB373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94830" y="3999637"/>
                  <a:ext cx="9590261" cy="129396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85BF5A-8069-49D3-990C-7232B7E2F177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CF37B07-3D91-406F-AE50-6052032A8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42" name="Slide Number Placeholder 5">
              <a:extLst>
                <a:ext uri="{FF2B5EF4-FFF2-40B4-BE49-F238E27FC236}">
                  <a16:creationId xmlns:a16="http://schemas.microsoft.com/office/drawing/2014/main" id="{FBCE4ED5-A2F0-42EC-A8F4-356B390D00E1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65122C-3425-4609-A634-335D2990BFA5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8F4CD9-9541-4966-B5FB-F19D31CEFC1A}"/>
              </a:ext>
            </a:extLst>
          </p:cNvPr>
          <p:cNvGrpSpPr/>
          <p:nvPr/>
        </p:nvGrpSpPr>
        <p:grpSpPr>
          <a:xfrm>
            <a:off x="80439" y="2824535"/>
            <a:ext cx="12031123" cy="1366787"/>
            <a:chOff x="79057" y="2913095"/>
            <a:chExt cx="12031123" cy="136678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9B646D-2902-4BEA-9B12-E3BB54A4D2F0}"/>
                </a:ext>
              </a:extLst>
            </p:cNvPr>
            <p:cNvGrpSpPr/>
            <p:nvPr/>
          </p:nvGrpSpPr>
          <p:grpSpPr>
            <a:xfrm>
              <a:off x="3959894" y="3164442"/>
              <a:ext cx="5059378" cy="1088223"/>
              <a:chOff x="3989321" y="3164442"/>
              <a:chExt cx="5059378" cy="1088223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6E72B70-01B8-4D2C-A394-EED1C708BFAF}"/>
                  </a:ext>
                </a:extLst>
              </p:cNvPr>
              <p:cNvSpPr/>
              <p:nvPr/>
            </p:nvSpPr>
            <p:spPr>
              <a:xfrm>
                <a:off x="3989321" y="3164442"/>
                <a:ext cx="5059378" cy="10882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FECE4D7-0A91-4080-8B98-CBB1D1118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8896" y="3784339"/>
                <a:ext cx="5020228" cy="30717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B75EA3A-7D4B-4A78-8D3F-140993AA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28470" y="3288014"/>
                <a:ext cx="1196150" cy="344098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014D0A-0FA1-441D-ABF0-92E59BE89348}"/>
                </a:ext>
              </a:extLst>
            </p:cNvPr>
            <p:cNvGrpSpPr/>
            <p:nvPr/>
          </p:nvGrpSpPr>
          <p:grpSpPr>
            <a:xfrm>
              <a:off x="79057" y="2913095"/>
              <a:ext cx="3812263" cy="1356565"/>
              <a:chOff x="79057" y="2913095"/>
              <a:chExt cx="3812263" cy="1356565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0EC44E9-18B0-43D6-935B-9CFECDB75055}"/>
                  </a:ext>
                </a:extLst>
              </p:cNvPr>
              <p:cNvSpPr/>
              <p:nvPr/>
            </p:nvSpPr>
            <p:spPr>
              <a:xfrm>
                <a:off x="79057" y="2913095"/>
                <a:ext cx="3812263" cy="13565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AB2C403-5BB3-461F-BD6A-74385CF17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969" y="3346107"/>
                <a:ext cx="3424001" cy="859522"/>
              </a:xfrm>
              <a:prstGeom prst="rect">
                <a:avLst/>
              </a:prstGeom>
            </p:spPr>
          </p:pic>
          <p:pic>
            <p:nvPicPr>
              <p:cNvPr id="57" name="Picture 2" descr="The Journey of Michael Arrington From A Tech-Blogger To TechCrunch">
                <a:extLst>
                  <a:ext uri="{FF2B5EF4-FFF2-40B4-BE49-F238E27FC236}">
                    <a16:creationId xmlns:a16="http://schemas.microsoft.com/office/drawing/2014/main" id="{A096AA2B-692D-4082-8621-B0B195A3A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5109" b="37457"/>
              <a:stretch/>
            </p:blipFill>
            <p:spPr bwMode="auto">
              <a:xfrm>
                <a:off x="177057" y="3056279"/>
                <a:ext cx="1798320" cy="277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239695-7B49-42B9-B6B4-8EEC9AE275E3}"/>
                </a:ext>
              </a:extLst>
            </p:cNvPr>
            <p:cNvGrpSpPr/>
            <p:nvPr/>
          </p:nvGrpSpPr>
          <p:grpSpPr>
            <a:xfrm>
              <a:off x="9087847" y="3191659"/>
              <a:ext cx="3022333" cy="1088223"/>
              <a:chOff x="9087847" y="3191659"/>
              <a:chExt cx="3022333" cy="1088223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B341A3B-6FA3-448D-A4E3-7219B5447E87}"/>
                  </a:ext>
                </a:extLst>
              </p:cNvPr>
              <p:cNvSpPr/>
              <p:nvPr/>
            </p:nvSpPr>
            <p:spPr>
              <a:xfrm>
                <a:off x="9087847" y="3191659"/>
                <a:ext cx="3022333" cy="10882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41" name="Picture 1040">
                <a:extLst>
                  <a:ext uri="{FF2B5EF4-FFF2-40B4-BE49-F238E27FC236}">
                    <a16:creationId xmlns:a16="http://schemas.microsoft.com/office/drawing/2014/main" id="{867AB166-CC04-41E6-AA60-051EB604B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2787" y="3727181"/>
                <a:ext cx="2854242" cy="317138"/>
              </a:xfrm>
              <a:prstGeom prst="rect">
                <a:avLst/>
              </a:prstGeom>
            </p:spPr>
          </p:pic>
          <p:pic>
            <p:nvPicPr>
              <p:cNvPr id="1026" name="Picture 2" descr="Press – Niko">
                <a:extLst>
                  <a:ext uri="{FF2B5EF4-FFF2-40B4-BE49-F238E27FC236}">
                    <a16:creationId xmlns:a16="http://schemas.microsoft.com/office/drawing/2014/main" id="{E0A908A9-317D-46C3-B2EC-6E4936A0BC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6700" y="3284298"/>
                <a:ext cx="1446896" cy="383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2A087D-BC58-44CA-B5B7-8B8CB2B299B6}"/>
              </a:ext>
            </a:extLst>
          </p:cNvPr>
          <p:cNvGrpSpPr/>
          <p:nvPr/>
        </p:nvGrpSpPr>
        <p:grpSpPr>
          <a:xfrm>
            <a:off x="381384" y="4269026"/>
            <a:ext cx="11429232" cy="1006645"/>
            <a:chOff x="596864" y="4364782"/>
            <a:chExt cx="11429232" cy="10066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DF7A4A-66CF-44E5-962F-E516AF6F9FA4}"/>
                </a:ext>
              </a:extLst>
            </p:cNvPr>
            <p:cNvGrpSpPr/>
            <p:nvPr/>
          </p:nvGrpSpPr>
          <p:grpSpPr>
            <a:xfrm>
              <a:off x="596864" y="4364782"/>
              <a:ext cx="4604238" cy="1006645"/>
              <a:chOff x="596864" y="4364782"/>
              <a:chExt cx="4604238" cy="1006645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2832594-AAAD-4651-9459-578077F90293}"/>
                  </a:ext>
                </a:extLst>
              </p:cNvPr>
              <p:cNvSpPr/>
              <p:nvPr/>
            </p:nvSpPr>
            <p:spPr>
              <a:xfrm>
                <a:off x="596864" y="4364782"/>
                <a:ext cx="4604238" cy="10066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E97BA03-184E-4514-8F5B-7A2A03D9D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4055" y="4579683"/>
                <a:ext cx="4365326" cy="72863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27F79AB-B951-4C91-A842-FED55053F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6560" y="4409689"/>
                <a:ext cx="1467036" cy="27909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8A8034-DF6E-444D-8939-ADA0003A74EB}"/>
                </a:ext>
              </a:extLst>
            </p:cNvPr>
            <p:cNvGrpSpPr/>
            <p:nvPr/>
          </p:nvGrpSpPr>
          <p:grpSpPr>
            <a:xfrm>
              <a:off x="5410625" y="4404856"/>
              <a:ext cx="6615471" cy="892180"/>
              <a:chOff x="5410625" y="4404856"/>
              <a:chExt cx="6615471" cy="89218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C808FC0-CFC0-4787-A7C1-9336FCF43044}"/>
                  </a:ext>
                </a:extLst>
              </p:cNvPr>
              <p:cNvSpPr/>
              <p:nvPr/>
            </p:nvSpPr>
            <p:spPr>
              <a:xfrm>
                <a:off x="5410625" y="4404856"/>
                <a:ext cx="6615471" cy="8921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32" name="Picture 1031">
                <a:extLst>
                  <a:ext uri="{FF2B5EF4-FFF2-40B4-BE49-F238E27FC236}">
                    <a16:creationId xmlns:a16="http://schemas.microsoft.com/office/drawing/2014/main" id="{AF889459-13B4-4D3F-8030-2D1856A7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09673" y="4702353"/>
                <a:ext cx="6121992" cy="568589"/>
              </a:xfrm>
              <a:prstGeom prst="rect">
                <a:avLst/>
              </a:prstGeom>
            </p:spPr>
          </p:pic>
          <p:pic>
            <p:nvPicPr>
              <p:cNvPr id="24" name="Picture 4" descr="Breaking News, World News, US and Local News - NY Daily News - New York Daily  News">
                <a:extLst>
                  <a:ext uri="{FF2B5EF4-FFF2-40B4-BE49-F238E27FC236}">
                    <a16:creationId xmlns:a16="http://schemas.microsoft.com/office/drawing/2014/main" id="{ECC16DF4-D85A-44F6-B639-6741BEC3D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4746" y="4487918"/>
                <a:ext cx="1796775" cy="263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FA077C-C882-46E9-8060-79D7A5D5F94A}"/>
              </a:ext>
            </a:extLst>
          </p:cNvPr>
          <p:cNvGrpSpPr/>
          <p:nvPr/>
        </p:nvGrpSpPr>
        <p:grpSpPr>
          <a:xfrm>
            <a:off x="667712" y="5272351"/>
            <a:ext cx="10856576" cy="1090987"/>
            <a:chOff x="1123222" y="5364951"/>
            <a:chExt cx="10856576" cy="1090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2BBF0B3-60F1-462A-8F68-8AA1FFEC1A24}"/>
                </a:ext>
              </a:extLst>
            </p:cNvPr>
            <p:cNvGrpSpPr/>
            <p:nvPr/>
          </p:nvGrpSpPr>
          <p:grpSpPr>
            <a:xfrm>
              <a:off x="1123222" y="5437065"/>
              <a:ext cx="4604238" cy="1018873"/>
              <a:chOff x="79057" y="4907584"/>
              <a:chExt cx="4604238" cy="1018873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B971907-D627-42D6-A376-DCB88361259E}"/>
                  </a:ext>
                </a:extLst>
              </p:cNvPr>
              <p:cNvSpPr/>
              <p:nvPr/>
            </p:nvSpPr>
            <p:spPr>
              <a:xfrm>
                <a:off x="79057" y="4907584"/>
                <a:ext cx="4604238" cy="101887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8ABAE6B-E584-4CA9-BF55-780C42A71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056" y="5316822"/>
                <a:ext cx="4341604" cy="33906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63CBF48-C520-41DA-8591-0FB79D4F6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057" y="4969307"/>
                <a:ext cx="1111582" cy="31534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EDC8E7A-99EF-41F6-9CD2-1185DE33F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460" y="5665480"/>
                <a:ext cx="2754574" cy="170227"/>
              </a:xfrm>
              <a:prstGeom prst="rect">
                <a:avLst/>
              </a:prstGeom>
            </p:spPr>
          </p:pic>
          <p:pic>
            <p:nvPicPr>
              <p:cNvPr id="1025" name="Picture 1024">
                <a:extLst>
                  <a:ext uri="{FF2B5EF4-FFF2-40B4-BE49-F238E27FC236}">
                    <a16:creationId xmlns:a16="http://schemas.microsoft.com/office/drawing/2014/main" id="{CECF9E6E-3789-458C-BC3F-EED26CDA3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0437" y="5685664"/>
                <a:ext cx="1757214" cy="173196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0548D58-D7B7-49DE-A3C9-1C356AAAE88D}"/>
                </a:ext>
              </a:extLst>
            </p:cNvPr>
            <p:cNvGrpSpPr/>
            <p:nvPr/>
          </p:nvGrpSpPr>
          <p:grpSpPr>
            <a:xfrm>
              <a:off x="5919911" y="5364951"/>
              <a:ext cx="6059887" cy="1088223"/>
              <a:chOff x="5919911" y="5364951"/>
              <a:chExt cx="6059887" cy="108822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77F5B3B-307B-4968-A89B-09F95909D855}"/>
                  </a:ext>
                </a:extLst>
              </p:cNvPr>
              <p:cNvSpPr/>
              <p:nvPr/>
            </p:nvSpPr>
            <p:spPr>
              <a:xfrm>
                <a:off x="5919911" y="5364951"/>
                <a:ext cx="6059887" cy="10882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36" name="Picture 1035">
                <a:extLst>
                  <a:ext uri="{FF2B5EF4-FFF2-40B4-BE49-F238E27FC236}">
                    <a16:creationId xmlns:a16="http://schemas.microsoft.com/office/drawing/2014/main" id="{851401D0-E215-4638-93E5-0F1F6A16C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7880" y="5799225"/>
                <a:ext cx="5643740" cy="645427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5D5EBEC-9F82-4BC8-93D0-493338D93995}"/>
                  </a:ext>
                </a:extLst>
              </p:cNvPr>
              <p:cNvGrpSpPr/>
              <p:nvPr/>
            </p:nvGrpSpPr>
            <p:grpSpPr>
              <a:xfrm>
                <a:off x="6155100" y="5493935"/>
                <a:ext cx="1509014" cy="247527"/>
                <a:chOff x="6277919" y="5527087"/>
                <a:chExt cx="1509014" cy="247527"/>
              </a:xfrm>
            </p:grpSpPr>
            <p:pic>
              <p:nvPicPr>
                <p:cNvPr id="27" name="Picture 6">
                  <a:extLst>
                    <a:ext uri="{FF2B5EF4-FFF2-40B4-BE49-F238E27FC236}">
                      <a16:creationId xmlns:a16="http://schemas.microsoft.com/office/drawing/2014/main" id="{9D5D6F88-7918-4CDA-A2BC-9873D4F659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724698" y="5595473"/>
                  <a:ext cx="1062235" cy="179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>
                  <a:extLst>
                    <a:ext uri="{FF2B5EF4-FFF2-40B4-BE49-F238E27FC236}">
                      <a16:creationId xmlns:a16="http://schemas.microsoft.com/office/drawing/2014/main" id="{669B4B8F-758B-4ECA-A921-2B28DEE4CB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277919" y="5527087"/>
                  <a:ext cx="495541" cy="247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7157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D6706A-1C5E-4022-9EE0-2E7E05D9A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" y="0"/>
            <a:ext cx="1177925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ECA48E-00F0-41FD-86BC-7EFA6ED08A5A}"/>
              </a:ext>
            </a:extLst>
          </p:cNvPr>
          <p:cNvSpPr/>
          <p:nvPr/>
        </p:nvSpPr>
        <p:spPr>
          <a:xfrm>
            <a:off x="186831" y="10017"/>
            <a:ext cx="1177925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F1A62"/>
                </a:solidFill>
                <a:latin typeface="Helvetica"/>
                <a:cs typeface="Helvetica"/>
              </a:rPr>
              <a:t>Providing consumers with a </a:t>
            </a:r>
            <a:r>
              <a:rPr lang="en-US" sz="2400" b="1" dirty="0">
                <a:solidFill>
                  <a:srgbClr val="E84A99"/>
                </a:solidFill>
                <a:latin typeface="Helvetica"/>
                <a:cs typeface="Helvetica"/>
              </a:rPr>
              <a:t>breadth of livestream events</a:t>
            </a:r>
            <a:r>
              <a:rPr lang="en-US" sz="2400" b="1" dirty="0">
                <a:solidFill>
                  <a:srgbClr val="1F1A62"/>
                </a:solidFill>
                <a:latin typeface="Helvetica"/>
                <a:cs typeface="Helvetica"/>
              </a:rPr>
              <a:t> to attend from the comfort of their homes including concerts, performances, pandemic-related fundraisers, graduation ceremonies, holiday events and more as time goes by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A5DE1C-1BDD-427B-B5D0-434CD632E4A7}"/>
              </a:ext>
            </a:extLst>
          </p:cNvPr>
          <p:cNvGrpSpPr/>
          <p:nvPr/>
        </p:nvGrpSpPr>
        <p:grpSpPr>
          <a:xfrm>
            <a:off x="289852" y="1175393"/>
            <a:ext cx="11676229" cy="1809992"/>
            <a:chOff x="308133" y="856633"/>
            <a:chExt cx="11676229" cy="185037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BDAA86-8DDC-4A47-9FE1-E9C94FFAC02C}"/>
                </a:ext>
              </a:extLst>
            </p:cNvPr>
            <p:cNvGrpSpPr/>
            <p:nvPr/>
          </p:nvGrpSpPr>
          <p:grpSpPr>
            <a:xfrm>
              <a:off x="308133" y="1534106"/>
              <a:ext cx="11676229" cy="1172901"/>
              <a:chOff x="303212" y="878305"/>
              <a:chExt cx="11676229" cy="148023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E2F53F0-37E7-4ECF-9B2F-93035A114B16}"/>
                  </a:ext>
                </a:extLst>
              </p:cNvPr>
              <p:cNvGrpSpPr/>
              <p:nvPr/>
            </p:nvGrpSpPr>
            <p:grpSpPr>
              <a:xfrm>
                <a:off x="303212" y="878305"/>
                <a:ext cx="3983037" cy="1470814"/>
                <a:chOff x="303212" y="878305"/>
                <a:chExt cx="3983037" cy="1470814"/>
              </a:xfrm>
            </p:grpSpPr>
            <p:graphicFrame>
              <p:nvGraphicFramePr>
                <p:cNvPr id="4" name="Diagram 3">
                  <a:extLst>
                    <a:ext uri="{FF2B5EF4-FFF2-40B4-BE49-F238E27FC236}">
                      <a16:creationId xmlns:a16="http://schemas.microsoft.com/office/drawing/2014/main" id="{D79DEB46-6B8A-43A8-97DE-5A4C0897C61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243702025"/>
                    </p:ext>
                  </p:extLst>
                </p:nvPr>
              </p:nvGraphicFramePr>
              <p:xfrm>
                <a:off x="303212" y="1745428"/>
                <a:ext cx="3983037" cy="60369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94E789D-CF76-44E2-BA90-4EE235B13FA0}"/>
                    </a:ext>
                  </a:extLst>
                </p:cNvPr>
                <p:cNvSpPr/>
                <p:nvPr/>
              </p:nvSpPr>
              <p:spPr>
                <a:xfrm>
                  <a:off x="357188" y="878305"/>
                  <a:ext cx="1137650" cy="793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Dropkick Murphys Annual St. Patrick’s Day Concert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E33E20E-3EFF-4382-84E8-751959181E8C}"/>
                    </a:ext>
                  </a:extLst>
                </p:cNvPr>
                <p:cNvCxnSpPr>
                  <a:cxnSpLocks/>
                  <a:stCxn id="6" idx="2"/>
                </p:cNvCxnSpPr>
                <p:nvPr/>
              </p:nvCxnSpPr>
              <p:spPr>
                <a:xfrm flipH="1">
                  <a:off x="889397" y="1671638"/>
                  <a:ext cx="36616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BD67C0B-E504-487D-AEC0-F09C34D686DF}"/>
                    </a:ext>
                  </a:extLst>
                </p:cNvPr>
                <p:cNvSpPr/>
                <p:nvPr/>
              </p:nvSpPr>
              <p:spPr>
                <a:xfrm>
                  <a:off x="295572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Thrilling Adventure Hour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008F449-7301-4EEA-9F31-45894931AEFF}"/>
                    </a:ext>
                  </a:extLst>
                </p:cNvPr>
                <p:cNvCxnSpPr>
                  <a:cxnSpLocks/>
                  <a:stCxn id="23" idx="2"/>
                </p:cNvCxnSpPr>
                <p:nvPr/>
              </p:nvCxnSpPr>
              <p:spPr>
                <a:xfrm>
                  <a:off x="3487936" y="1671638"/>
                  <a:ext cx="0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A399622-5753-4410-9627-9987EFB19F47}"/>
                    </a:ext>
                  </a:extLst>
                </p:cNvPr>
                <p:cNvSpPr/>
                <p:nvPr/>
              </p:nvSpPr>
              <p:spPr>
                <a:xfrm>
                  <a:off x="168701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The Rosie O’Donnell Show</a:t>
                  </a: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F865DA5-2FCD-418C-9495-32450B8AA23A}"/>
                    </a:ext>
                  </a:extLst>
                </p:cNvPr>
                <p:cNvCxnSpPr>
                  <a:cxnSpLocks/>
                  <a:stCxn id="27" idx="2"/>
                </p:cNvCxnSpPr>
                <p:nvPr/>
              </p:nvCxnSpPr>
              <p:spPr>
                <a:xfrm flipH="1">
                  <a:off x="2219225" y="1671638"/>
                  <a:ext cx="1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3F049F9-8291-4775-A69F-254DE50CA0D2}"/>
                  </a:ext>
                </a:extLst>
              </p:cNvPr>
              <p:cNvGrpSpPr/>
              <p:nvPr/>
            </p:nvGrpSpPr>
            <p:grpSpPr>
              <a:xfrm>
                <a:off x="4159435" y="1085850"/>
                <a:ext cx="3983037" cy="1272690"/>
                <a:chOff x="325334" y="1085850"/>
                <a:chExt cx="3983037" cy="127269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E452D5C-E8B4-49F6-8133-4E170B12EA72}"/>
                    </a:ext>
                  </a:extLst>
                </p:cNvPr>
                <p:cNvCxnSpPr>
                  <a:cxnSpLocks/>
                  <a:stCxn id="24" idx="2"/>
                </p:cNvCxnSpPr>
                <p:nvPr/>
              </p:nvCxnSpPr>
              <p:spPr>
                <a:xfrm>
                  <a:off x="2219226" y="1671638"/>
                  <a:ext cx="0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C5EB70C-1E9D-4E5B-ADA1-D1C7E2B6C8D0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>
                  <a:off x="3487936" y="1671638"/>
                  <a:ext cx="0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7" name="Diagram 16">
                  <a:extLst>
                    <a:ext uri="{FF2B5EF4-FFF2-40B4-BE49-F238E27FC236}">
                      <a16:creationId xmlns:a16="http://schemas.microsoft.com/office/drawing/2014/main" id="{9C1F1F5D-B615-4AD2-9BAE-20B00763F8B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626381091"/>
                    </p:ext>
                  </p:extLst>
                </p:nvPr>
              </p:nvGraphicFramePr>
              <p:xfrm>
                <a:off x="325334" y="1754849"/>
                <a:ext cx="3983037" cy="60369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E48F2D4-D61D-4A1E-AF9B-C0C4B60F9ACE}"/>
                    </a:ext>
                  </a:extLst>
                </p:cNvPr>
                <p:cNvSpPr/>
                <p:nvPr/>
              </p:nvSpPr>
              <p:spPr>
                <a:xfrm>
                  <a:off x="357188" y="1085850"/>
                  <a:ext cx="1210884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PayItForwardLive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DEF9D3E-ECF2-4C92-A4D3-39F754D340E4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>
                  <a:off x="962630" y="1671638"/>
                  <a:ext cx="0" cy="260529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D907C79-FE9D-4B22-A83F-1B10E5392FA4}"/>
                    </a:ext>
                  </a:extLst>
                </p:cNvPr>
                <p:cNvSpPr/>
                <p:nvPr/>
              </p:nvSpPr>
              <p:spPr>
                <a:xfrm>
                  <a:off x="295572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Unleashed (Kayzo)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2932BEB-0588-47EE-B7CD-7163EDFC219B}"/>
                    </a:ext>
                  </a:extLst>
                </p:cNvPr>
                <p:cNvSpPr/>
                <p:nvPr/>
              </p:nvSpPr>
              <p:spPr>
                <a:xfrm>
                  <a:off x="168701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WrestleMania 36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E68AA20-8F33-417F-85EC-7AF5191FCEA4}"/>
                  </a:ext>
                </a:extLst>
              </p:cNvPr>
              <p:cNvGrpSpPr/>
              <p:nvPr/>
            </p:nvGrpSpPr>
            <p:grpSpPr>
              <a:xfrm>
                <a:off x="7996404" y="1085850"/>
                <a:ext cx="3983037" cy="1257685"/>
                <a:chOff x="328202" y="1085850"/>
                <a:chExt cx="3983037" cy="1257685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E406B82-C573-4739-B48D-B7804E3E1825}"/>
                    </a:ext>
                  </a:extLst>
                </p:cNvPr>
                <p:cNvCxnSpPr>
                  <a:cxnSpLocks/>
                  <a:stCxn id="34" idx="2"/>
                </p:cNvCxnSpPr>
                <p:nvPr/>
              </p:nvCxnSpPr>
              <p:spPr>
                <a:xfrm>
                  <a:off x="3487936" y="1671638"/>
                  <a:ext cx="0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65F64B8-8FA5-44A8-B2F1-1993CA318252}"/>
                    </a:ext>
                  </a:extLst>
                </p:cNvPr>
                <p:cNvCxnSpPr>
                  <a:stCxn id="36" idx="2"/>
                </p:cNvCxnSpPr>
                <p:nvPr/>
              </p:nvCxnSpPr>
              <p:spPr>
                <a:xfrm flipH="1">
                  <a:off x="2208510" y="1671638"/>
                  <a:ext cx="10716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A0DCCF6-5BFB-4CDA-82CD-82F8C2CA7A1D}"/>
                    </a:ext>
                  </a:extLst>
                </p:cNvPr>
                <p:cNvCxnSpPr>
                  <a:cxnSpLocks/>
                  <a:stCxn id="32" idx="2"/>
                </p:cNvCxnSpPr>
                <p:nvPr/>
              </p:nvCxnSpPr>
              <p:spPr>
                <a:xfrm>
                  <a:off x="962630" y="1671638"/>
                  <a:ext cx="0" cy="185737"/>
                </a:xfrm>
                <a:prstGeom prst="line">
                  <a:avLst/>
                </a:prstGeom>
                <a:ln w="28575">
                  <a:solidFill>
                    <a:srgbClr val="1B14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1" name="Diagram 30">
                  <a:extLst>
                    <a:ext uri="{FF2B5EF4-FFF2-40B4-BE49-F238E27FC236}">
                      <a16:creationId xmlns:a16="http://schemas.microsoft.com/office/drawing/2014/main" id="{DDDE1168-CA9A-4EA5-A2A1-83EA6F3A6B2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72365301"/>
                    </p:ext>
                  </p:extLst>
                </p:nvPr>
              </p:nvGraphicFramePr>
              <p:xfrm>
                <a:off x="328202" y="1744793"/>
                <a:ext cx="3983037" cy="59874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45D3DB-B5BF-4969-AA1D-AA00A99D6A5E}"/>
                    </a:ext>
                  </a:extLst>
                </p:cNvPr>
                <p:cNvSpPr/>
                <p:nvPr/>
              </p:nvSpPr>
              <p:spPr>
                <a:xfrm>
                  <a:off x="357188" y="1085850"/>
                  <a:ext cx="1210884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Thrilling Adventure Hour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FD6A12F-E922-46A0-8A39-4B96A89DDE5A}"/>
                    </a:ext>
                  </a:extLst>
                </p:cNvPr>
                <p:cNvSpPr/>
                <p:nvPr/>
              </p:nvSpPr>
              <p:spPr>
                <a:xfrm>
                  <a:off x="295572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BangBangCon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FEA2E26-3017-4718-B533-A24301B876ED}"/>
                    </a:ext>
                  </a:extLst>
                </p:cNvPr>
                <p:cNvSpPr/>
                <p:nvPr/>
              </p:nvSpPr>
              <p:spPr>
                <a:xfrm>
                  <a:off x="1687017" y="1085850"/>
                  <a:ext cx="1064418" cy="585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1B14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1B1464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Saturday Night Seder</a:t>
                  </a:r>
                </a:p>
              </p:txBody>
            </p:sp>
          </p:grpSp>
        </p:grpSp>
        <p:pic>
          <p:nvPicPr>
            <p:cNvPr id="1026" name="Picture 2" descr="Streaming Up From Boston - Watch It Here | Dropkick Murphys">
              <a:extLst>
                <a:ext uri="{FF2B5EF4-FFF2-40B4-BE49-F238E27FC236}">
                  <a16:creationId xmlns:a16="http://schemas.microsoft.com/office/drawing/2014/main" id="{C07FA3D0-F509-45C7-AD69-D75BD86EE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89" b="18888"/>
            <a:stretch/>
          </p:blipFill>
          <p:spPr bwMode="auto">
            <a:xfrm>
              <a:off x="362109" y="913665"/>
              <a:ext cx="1127673" cy="57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he Rosie O'Donnell Show - A Live Benefit for The Actors Fund ...">
              <a:extLst>
                <a:ext uri="{FF2B5EF4-FFF2-40B4-BE49-F238E27FC236}">
                  <a16:creationId xmlns:a16="http://schemas.microsoft.com/office/drawing/2014/main" id="{67386BF5-C7F4-4377-9EDB-D9B0AA6C9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938" y="1022986"/>
              <a:ext cx="1064418" cy="61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Thrilling Adventure Hour - Posts | Facebook">
              <a:extLst>
                <a:ext uri="{FF2B5EF4-FFF2-40B4-BE49-F238E27FC236}">
                  <a16:creationId xmlns:a16="http://schemas.microsoft.com/office/drawing/2014/main" id="{2D95E849-ACF1-4753-9113-0528352A0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391" y="887368"/>
              <a:ext cx="1090327" cy="75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Verizon: Pay it Forward Live | Creative Works | The Drum">
              <a:extLst>
                <a:ext uri="{FF2B5EF4-FFF2-40B4-BE49-F238E27FC236}">
                  <a16:creationId xmlns:a16="http://schemas.microsoft.com/office/drawing/2014/main" id="{7DA416EB-F3C4-462D-999D-1CD31A9AB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210" y="983308"/>
              <a:ext cx="1183086" cy="66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OLL: What Match Are You Most Anticipating From WWE Wrestlemania ...">
              <a:extLst>
                <a:ext uri="{FF2B5EF4-FFF2-40B4-BE49-F238E27FC236}">
                  <a16:creationId xmlns:a16="http://schemas.microsoft.com/office/drawing/2014/main" id="{7E08EE4F-D779-4E6D-A7CC-36F21C860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543" y="1021207"/>
              <a:ext cx="1091400" cy="61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kayzo on Twitter: &quot;UNLEASHED ONLINE A LIVE STREAMED EVENT WITH ...">
              <a:extLst>
                <a:ext uri="{FF2B5EF4-FFF2-40B4-BE49-F238E27FC236}">
                  <a16:creationId xmlns:a16="http://schemas.microsoft.com/office/drawing/2014/main" id="{39CA4EC3-CB2B-4216-96B5-94374B36E8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9672" y="856633"/>
              <a:ext cx="804730" cy="79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Thrilling Adventure Hour - Streaming Live 4/11">
              <a:extLst>
                <a:ext uri="{FF2B5EF4-FFF2-40B4-BE49-F238E27FC236}">
                  <a16:creationId xmlns:a16="http://schemas.microsoft.com/office/drawing/2014/main" id="{7B0CB422-194D-4F45-BED4-2BA9A24F6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311" y="887504"/>
              <a:ext cx="1193937" cy="75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Saturday Night Passover Seder feat. Dan Levy, Finn Wolfhard, Billy ...">
              <a:extLst>
                <a:ext uri="{FF2B5EF4-FFF2-40B4-BE49-F238E27FC236}">
                  <a16:creationId xmlns:a16="http://schemas.microsoft.com/office/drawing/2014/main" id="{17DA916C-EE9C-44C5-BB4B-2ACDFB7C8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424" y="1036433"/>
              <a:ext cx="1064418" cy="59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BTS' BangBangCon attracts 50 million views, opening &quot;untact ...">
              <a:extLst>
                <a:ext uri="{FF2B5EF4-FFF2-40B4-BE49-F238E27FC236}">
                  <a16:creationId xmlns:a16="http://schemas.microsoft.com/office/drawing/2014/main" id="{F9979B59-3D42-4FB8-9385-0674DFD3F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4090" y="1027354"/>
              <a:ext cx="1193937" cy="62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08939-2296-4D15-BEDC-CBF0DA79D7DC}"/>
              </a:ext>
            </a:extLst>
          </p:cNvPr>
          <p:cNvGrpSpPr/>
          <p:nvPr/>
        </p:nvGrpSpPr>
        <p:grpSpPr>
          <a:xfrm>
            <a:off x="289852" y="4799884"/>
            <a:ext cx="10255957" cy="1640186"/>
            <a:chOff x="1509105" y="4362448"/>
            <a:chExt cx="10425111" cy="209822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98287B-2C18-4ABD-A4B8-7565C5DABE2F}"/>
                </a:ext>
              </a:extLst>
            </p:cNvPr>
            <p:cNvCxnSpPr>
              <a:cxnSpLocks/>
              <a:stCxn id="70" idx="2"/>
            </p:cNvCxnSpPr>
            <p:nvPr/>
          </p:nvCxnSpPr>
          <p:spPr>
            <a:xfrm>
              <a:off x="2110910" y="5797098"/>
              <a:ext cx="39058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AA9D22-EC74-4FA5-9814-80F77370B4A6}"/>
                </a:ext>
              </a:extLst>
            </p:cNvPr>
            <p:cNvSpPr/>
            <p:nvPr/>
          </p:nvSpPr>
          <p:spPr>
            <a:xfrm>
              <a:off x="1509105" y="5149589"/>
              <a:ext cx="1203608" cy="6475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Save the Children Music Festival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0574CA-4774-41B2-A833-8B051F6F5DA0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>
              <a:off x="6008103" y="5758900"/>
              <a:ext cx="0" cy="18573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401D0B4-7697-43F9-9757-1D46FCD94AB1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4739393" y="5758899"/>
              <a:ext cx="0" cy="185738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3AB831-167F-4042-9366-3819E8877CA6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3371144" y="5760666"/>
              <a:ext cx="38696" cy="185738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Diagram 75">
              <a:extLst>
                <a:ext uri="{FF2B5EF4-FFF2-40B4-BE49-F238E27FC236}">
                  <a16:creationId xmlns:a16="http://schemas.microsoft.com/office/drawing/2014/main" id="{B07F27F5-06A7-4873-AB5A-C9EE90CAAD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2396256"/>
                </p:ext>
              </p:extLst>
            </p:nvPr>
          </p:nvGraphicFramePr>
          <p:xfrm>
            <a:off x="1566079" y="5868509"/>
            <a:ext cx="3983037" cy="5921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28967D-B321-4B10-A7BE-5279EFD06258}"/>
                </a:ext>
              </a:extLst>
            </p:cNvPr>
            <p:cNvSpPr/>
            <p:nvPr/>
          </p:nvSpPr>
          <p:spPr>
            <a:xfrm>
              <a:off x="2838933" y="5060881"/>
              <a:ext cx="1141813" cy="699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Dropkick Murphys: Streaming Outta Fenway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003802D-4642-4507-B97A-1D3D27FD0546}"/>
                </a:ext>
              </a:extLst>
            </p:cNvPr>
            <p:cNvSpPr/>
            <p:nvPr/>
          </p:nvSpPr>
          <p:spPr>
            <a:xfrm>
              <a:off x="5475894" y="5233482"/>
              <a:ext cx="1064418" cy="5254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Dear Class of 2020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005EF1F-8349-40DB-8A93-E8D7565DC965}"/>
                </a:ext>
              </a:extLst>
            </p:cNvPr>
            <p:cNvSpPr/>
            <p:nvPr/>
          </p:nvSpPr>
          <p:spPr>
            <a:xfrm>
              <a:off x="4207184" y="5179734"/>
              <a:ext cx="1064418" cy="5791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United at Home: Live from New York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A144190-F0D1-4E59-88CA-579FB15294D1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9859076" y="5752909"/>
              <a:ext cx="0" cy="18573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CA44D86-8DC7-4489-8A9A-A4189244A41E}"/>
                </a:ext>
              </a:extLst>
            </p:cNvPr>
            <p:cNvCxnSpPr>
              <a:cxnSpLocks/>
              <a:stCxn id="88" idx="2"/>
            </p:cNvCxnSpPr>
            <p:nvPr/>
          </p:nvCxnSpPr>
          <p:spPr>
            <a:xfrm>
              <a:off x="8590366" y="5752909"/>
              <a:ext cx="0" cy="18573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EB144AA-493A-4B72-A5D5-C9AB36B6F51C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>
              <a:off x="7260537" y="5752908"/>
              <a:ext cx="0" cy="185738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Diagram 84">
              <a:extLst>
                <a:ext uri="{FF2B5EF4-FFF2-40B4-BE49-F238E27FC236}">
                  <a16:creationId xmlns:a16="http://schemas.microsoft.com/office/drawing/2014/main" id="{3E295295-082B-4652-A649-2C7877E1BE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4499231"/>
                </p:ext>
              </p:extLst>
            </p:nvPr>
          </p:nvGraphicFramePr>
          <p:xfrm>
            <a:off x="5417052" y="5874744"/>
            <a:ext cx="3983037" cy="5722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1FEBFA2-EFEE-4A1D-847C-F0754141CC44}"/>
                </a:ext>
              </a:extLst>
            </p:cNvPr>
            <p:cNvSpPr/>
            <p:nvPr/>
          </p:nvSpPr>
          <p:spPr>
            <a:xfrm>
              <a:off x="6728328" y="5275821"/>
              <a:ext cx="1064418" cy="4770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Roots Picnic 2020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3C4AE68-40F6-4B8B-9270-8B37297076DC}"/>
                </a:ext>
              </a:extLst>
            </p:cNvPr>
            <p:cNvSpPr/>
            <p:nvPr/>
          </p:nvSpPr>
          <p:spPr>
            <a:xfrm>
              <a:off x="9326867" y="5167121"/>
              <a:ext cx="1064418" cy="5857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Macy’s 4</a:t>
              </a:r>
              <a:r>
                <a:rPr lang="en-US" sz="1000" baseline="30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of July Fireworks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93EAF86-3A01-422F-907D-290A303F9A8A}"/>
                </a:ext>
              </a:extLst>
            </p:cNvPr>
            <p:cNvSpPr/>
            <p:nvPr/>
          </p:nvSpPr>
          <p:spPr>
            <a:xfrm>
              <a:off x="8058157" y="5365181"/>
              <a:ext cx="1064418" cy="387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Broadway’s Hamilton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4DC793-1AAF-43E6-B7ED-E9020F33FCE3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>
              <a:off x="11012964" y="5758756"/>
              <a:ext cx="0" cy="99669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" name="Diagram 92">
              <a:extLst>
                <a:ext uri="{FF2B5EF4-FFF2-40B4-BE49-F238E27FC236}">
                  <a16:creationId xmlns:a16="http://schemas.microsoft.com/office/drawing/2014/main" id="{7C4B7952-F224-46B9-82C2-DB430B3AB7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9639379"/>
                </p:ext>
              </p:extLst>
            </p:nvPr>
          </p:nvGraphicFramePr>
          <p:xfrm>
            <a:off x="9282920" y="5858425"/>
            <a:ext cx="2651296" cy="5936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99E1161-E6CB-4AE4-B4A6-BA70FCFF59ED}"/>
                </a:ext>
              </a:extLst>
            </p:cNvPr>
            <p:cNvSpPr/>
            <p:nvPr/>
          </p:nvSpPr>
          <p:spPr>
            <a:xfrm>
              <a:off x="10570920" y="5253659"/>
              <a:ext cx="884088" cy="505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CMA’s Best of Fest</a:t>
              </a:r>
            </a:p>
          </p:txBody>
        </p:sp>
        <p:pic>
          <p:nvPicPr>
            <p:cNvPr id="1052" name="Picture 28" descr="Save the Children COVID-19 Relief Festival, watch #withme - YouTube">
              <a:extLst>
                <a:ext uri="{FF2B5EF4-FFF2-40B4-BE49-F238E27FC236}">
                  <a16:creationId xmlns:a16="http://schemas.microsoft.com/office/drawing/2014/main" id="{7544183A-1375-45A4-87B5-26D124202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223" y="4391121"/>
              <a:ext cx="1125490" cy="71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Streaming Outta Fenway | Dropkick Murphys Live Stream - YouTube">
              <a:extLst>
                <a:ext uri="{FF2B5EF4-FFF2-40B4-BE49-F238E27FC236}">
                  <a16:creationId xmlns:a16="http://schemas.microsoft.com/office/drawing/2014/main" id="{4F9C5649-6133-4B98-9DC6-B01E452A6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668" y="4362448"/>
              <a:ext cx="1061048" cy="67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MLS, Heineken, David Guetta Team Up on Second United at Home ...">
              <a:extLst>
                <a:ext uri="{FF2B5EF4-FFF2-40B4-BE49-F238E27FC236}">
                  <a16:creationId xmlns:a16="http://schemas.microsoft.com/office/drawing/2014/main" id="{0F5CB4BD-F81D-4ACC-8CC2-18A78E47F0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70534" y="4466600"/>
              <a:ext cx="1146124" cy="66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Dear Class of 2020' on YouTube: Why virtual graduations matter ...">
              <a:extLst>
                <a:ext uri="{FF2B5EF4-FFF2-40B4-BE49-F238E27FC236}">
                  <a16:creationId xmlns:a16="http://schemas.microsoft.com/office/drawing/2014/main" id="{472B0B39-D726-48C6-B71F-891AEBEEF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1498" y="4454688"/>
              <a:ext cx="1098814" cy="71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Watch The Roots &amp; Michelle Obama's Virtual Roots Picnic Festival ...">
              <a:extLst>
                <a:ext uri="{FF2B5EF4-FFF2-40B4-BE49-F238E27FC236}">
                  <a16:creationId xmlns:a16="http://schemas.microsoft.com/office/drawing/2014/main" id="{F64A8525-4CE8-478F-8795-691F05F15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057" y="4442553"/>
              <a:ext cx="1232532" cy="79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amilton the musical release date: THIS is when Hamilton is ...">
              <a:extLst>
                <a:ext uri="{FF2B5EF4-FFF2-40B4-BE49-F238E27FC236}">
                  <a16:creationId xmlns:a16="http://schemas.microsoft.com/office/drawing/2014/main" id="{893A1541-045A-440A-80DF-AF187B8F0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16" y="4437057"/>
              <a:ext cx="1274619" cy="86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Macy's 4th of July Fireworks 2020: Free live stream, how to watch ...">
              <a:extLst>
                <a:ext uri="{FF2B5EF4-FFF2-40B4-BE49-F238E27FC236}">
                  <a16:creationId xmlns:a16="http://schemas.microsoft.com/office/drawing/2014/main" id="{AA28E5FA-D462-46F0-8A0C-86617C313B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45882" y="4437058"/>
              <a:ext cx="1002734" cy="6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How to Watch CMA Best of Fest 2020 Online Without Cable | Heavy.com">
              <a:extLst>
                <a:ext uri="{FF2B5EF4-FFF2-40B4-BE49-F238E27FC236}">
                  <a16:creationId xmlns:a16="http://schemas.microsoft.com/office/drawing/2014/main" id="{E454EEDB-BBD9-475F-8BC2-28A34747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15872" y="4463179"/>
              <a:ext cx="1002734" cy="6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C0342-1556-4BCD-A9D7-5C12EAF6F01F}"/>
              </a:ext>
            </a:extLst>
          </p:cNvPr>
          <p:cNvGrpSpPr/>
          <p:nvPr/>
        </p:nvGrpSpPr>
        <p:grpSpPr>
          <a:xfrm>
            <a:off x="289852" y="3015151"/>
            <a:ext cx="11681248" cy="1771774"/>
            <a:chOff x="289852" y="2593426"/>
            <a:chExt cx="11681248" cy="180937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53447EB-6F3B-416D-B86C-13AAB4FCC895}"/>
                </a:ext>
              </a:extLst>
            </p:cNvPr>
            <p:cNvCxnSpPr>
              <a:cxnSpLocks/>
              <a:stCxn id="110" idx="2"/>
            </p:cNvCxnSpPr>
            <p:nvPr/>
          </p:nvCxnSpPr>
          <p:spPr>
            <a:xfrm>
              <a:off x="884906" y="3866273"/>
              <a:ext cx="0" cy="125090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0EDAD8-399D-4DB8-B13A-02161935FBC1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>
              <a:off x="4699536" y="3869057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0ED60C4-4803-4B0D-AA3F-3748CD4ECFEB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3379527" y="3866275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EA6ADF-4511-4043-9343-AA1EB830FAB4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2110817" y="3868713"/>
              <a:ext cx="0" cy="21406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DEDD6534-86ED-4BF4-8B01-C619237585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6906622"/>
                </p:ext>
              </p:extLst>
            </p:nvPr>
          </p:nvGraphicFramePr>
          <p:xfrm>
            <a:off x="289852" y="3923343"/>
            <a:ext cx="3983037" cy="4727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0" r:lo="rId51" r:qs="rId52" r:cs="rId53"/>
            </a:graphicData>
          </a:graphic>
        </p:graphicFrame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54A7D14-3BE2-4F43-A5AB-A94884BE8E98}"/>
                </a:ext>
              </a:extLst>
            </p:cNvPr>
            <p:cNvSpPr/>
            <p:nvPr/>
          </p:nvSpPr>
          <p:spPr>
            <a:xfrm>
              <a:off x="1578608" y="3364709"/>
              <a:ext cx="1064418" cy="5040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United at Home: Live from Miami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F86A00-F9F3-48B2-AFD6-86C494356561}"/>
                </a:ext>
              </a:extLst>
            </p:cNvPr>
            <p:cNvSpPr/>
            <p:nvPr/>
          </p:nvSpPr>
          <p:spPr>
            <a:xfrm>
              <a:off x="4167327" y="3474550"/>
              <a:ext cx="1064418" cy="3945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Room Service Music Festival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FC31DC4-6200-42F7-BAAC-90DA9180651A}"/>
                </a:ext>
              </a:extLst>
            </p:cNvPr>
            <p:cNvSpPr/>
            <p:nvPr/>
          </p:nvSpPr>
          <p:spPr>
            <a:xfrm>
              <a:off x="2847318" y="3243551"/>
              <a:ext cx="1064418" cy="6227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Fortnite &amp; Travis Scott Present: Astronomical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5D4972-0F6D-43D5-AE44-D78240166D6E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>
              <a:off x="11106126" y="3858740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068DE6-362E-40C2-9D83-604301600A03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9779500" y="3860931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Diagram 67">
              <a:extLst>
                <a:ext uri="{FF2B5EF4-FFF2-40B4-BE49-F238E27FC236}">
                  <a16:creationId xmlns:a16="http://schemas.microsoft.com/office/drawing/2014/main" id="{7422FB96-52E8-40A9-A164-471B8578A7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8444981"/>
                </p:ext>
              </p:extLst>
            </p:nvPr>
          </p:nvGraphicFramePr>
          <p:xfrm>
            <a:off x="7988063" y="3928879"/>
            <a:ext cx="3983037" cy="4739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5" r:lo="rId56" r:qs="rId57" r:cs="rId58"/>
            </a:graphicData>
          </a:graphic>
        </p:graphicFrame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61B4297-F83E-44B4-9545-B4813CAA8E94}"/>
                </a:ext>
              </a:extLst>
            </p:cNvPr>
            <p:cNvSpPr/>
            <p:nvPr/>
          </p:nvSpPr>
          <p:spPr>
            <a:xfrm>
              <a:off x="9247291" y="3438805"/>
              <a:ext cx="1064418" cy="4221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Movement At Home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06F99B9-237E-490F-A558-3603BE23078C}"/>
                </a:ext>
              </a:extLst>
            </p:cNvPr>
            <p:cNvSpPr/>
            <p:nvPr/>
          </p:nvSpPr>
          <p:spPr>
            <a:xfrm>
              <a:off x="10573917" y="3354737"/>
              <a:ext cx="1064418" cy="5040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National Memorial Day Concert</a:t>
              </a:r>
            </a:p>
          </p:txBody>
        </p:sp>
        <p:pic>
          <p:nvPicPr>
            <p:cNvPr id="1042" name="Picture 18" descr="David Guetta / United at Home - Fundraising Live from Miami ...">
              <a:extLst>
                <a:ext uri="{FF2B5EF4-FFF2-40B4-BE49-F238E27FC236}">
                  <a16:creationId xmlns:a16="http://schemas.microsoft.com/office/drawing/2014/main" id="{71576BDB-867A-4CFC-92DE-F8982C443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0" y="2632432"/>
              <a:ext cx="1224650" cy="68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 descr="Fortnite And Travis Scott Present: Astronomical | RESPECT.">
              <a:extLst>
                <a:ext uri="{FF2B5EF4-FFF2-40B4-BE49-F238E27FC236}">
                  <a16:creationId xmlns:a16="http://schemas.microsoft.com/office/drawing/2014/main" id="{E1E8DF0C-84D2-4825-91E3-A07585607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903" y="2600108"/>
              <a:ext cx="956346" cy="615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8" descr="Room Service Music Festival Announced">
              <a:extLst>
                <a:ext uri="{FF2B5EF4-FFF2-40B4-BE49-F238E27FC236}">
                  <a16:creationId xmlns:a16="http://schemas.microsoft.com/office/drawing/2014/main" id="{C5C60B96-5336-4B16-A022-584D4E03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10" y="2729232"/>
              <a:ext cx="1063490" cy="70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4" descr="Watch Meryl Streep, Christine Baranski and Audra McDonald Sing ...">
              <a:extLst>
                <a:ext uri="{FF2B5EF4-FFF2-40B4-BE49-F238E27FC236}">
                  <a16:creationId xmlns:a16="http://schemas.microsoft.com/office/drawing/2014/main" id="{D09DC34D-9FE9-4430-9A2A-C3637FF5B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793" y="2593426"/>
              <a:ext cx="956346" cy="63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Covenant House Presents A Night of Covenant House Stars">
              <a:extLst>
                <a:ext uri="{FF2B5EF4-FFF2-40B4-BE49-F238E27FC236}">
                  <a16:creationId xmlns:a16="http://schemas.microsoft.com/office/drawing/2014/main" id="{8ABB1BEC-5BD2-4C28-8068-B83E2E275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862" y="2632432"/>
              <a:ext cx="1038441" cy="69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Liven up your weekend with SiriusXM's 'Virtual DisDance Festival ...">
              <a:extLst>
                <a:ext uri="{FF2B5EF4-FFF2-40B4-BE49-F238E27FC236}">
                  <a16:creationId xmlns:a16="http://schemas.microsoft.com/office/drawing/2014/main" id="{A86DB54D-1935-42AB-B2AE-C8E57AB7B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727" y="2805672"/>
              <a:ext cx="1079113" cy="60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Movement Detroit to host virtual festival, Movement At Home, this ...">
              <a:extLst>
                <a:ext uri="{FF2B5EF4-FFF2-40B4-BE49-F238E27FC236}">
                  <a16:creationId xmlns:a16="http://schemas.microsoft.com/office/drawing/2014/main" id="{960D7C11-BC1E-4E88-95AC-9E1E08BB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677" y="2601338"/>
              <a:ext cx="802161" cy="8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National Memorial Day Concert preview - DC Metro Theater Arts">
              <a:extLst>
                <a:ext uri="{FF2B5EF4-FFF2-40B4-BE49-F238E27FC236}">
                  <a16:creationId xmlns:a16="http://schemas.microsoft.com/office/drawing/2014/main" id="{6932F90E-3478-4DCA-A1FC-C0C0720ED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561" y="2699570"/>
              <a:ext cx="1059303" cy="596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C0CE68-B5DC-43E8-A8C6-87039D236517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8533617" y="3873711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0E1999-9774-4E66-806F-E68515647B08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>
              <a:off x="7264907" y="3868712"/>
              <a:ext cx="0" cy="125087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4E46557-8F41-493A-9AD0-CE7B286EFC1C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5935078" y="3870634"/>
              <a:ext cx="1862" cy="186961"/>
            </a:xfrm>
            <a:prstGeom prst="line">
              <a:avLst/>
            </a:prstGeom>
            <a:ln w="28575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Diagram 58">
              <a:extLst>
                <a:ext uri="{FF2B5EF4-FFF2-40B4-BE49-F238E27FC236}">
                  <a16:creationId xmlns:a16="http://schemas.microsoft.com/office/drawing/2014/main" id="{9DBD35C2-B941-42E9-AFAD-347A20953B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3960258"/>
                </p:ext>
              </p:extLst>
            </p:nvPr>
          </p:nvGraphicFramePr>
          <p:xfrm>
            <a:off x="4135554" y="3919258"/>
            <a:ext cx="3983037" cy="4789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8" r:lo="rId69" r:qs="rId70" r:cs="rId71"/>
            </a:graphicData>
          </a:graphic>
        </p:graphicFrame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D4520A5-39D7-456B-941C-2051228641CE}"/>
                </a:ext>
              </a:extLst>
            </p:cNvPr>
            <p:cNvSpPr/>
            <p:nvPr/>
          </p:nvSpPr>
          <p:spPr>
            <a:xfrm>
              <a:off x="5283004" y="3261597"/>
              <a:ext cx="1307872" cy="6090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Take Me To The Moon: A Steven Sondheim 90</a:t>
              </a:r>
              <a:r>
                <a:rPr lang="en-US" sz="900" baseline="30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9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Birthday Celebration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FEE0527-A18E-4F82-BB87-231D499550BF}"/>
                </a:ext>
              </a:extLst>
            </p:cNvPr>
            <p:cNvSpPr/>
            <p:nvPr/>
          </p:nvSpPr>
          <p:spPr>
            <a:xfrm>
              <a:off x="8001408" y="3479204"/>
              <a:ext cx="1064418" cy="3945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Dis Dance Festival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B15D8F4-F1D5-4E00-851D-7AA02B01F13F}"/>
                </a:ext>
              </a:extLst>
            </p:cNvPr>
            <p:cNvSpPr/>
            <p:nvPr/>
          </p:nvSpPr>
          <p:spPr>
            <a:xfrm>
              <a:off x="6732698" y="3364710"/>
              <a:ext cx="1064418" cy="5040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Night of Covenant House Stars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13FC912-634B-4B42-B0DF-BF7391A677EF}"/>
                </a:ext>
              </a:extLst>
            </p:cNvPr>
            <p:cNvSpPr/>
            <p:nvPr/>
          </p:nvSpPr>
          <p:spPr>
            <a:xfrm>
              <a:off x="352697" y="3374956"/>
              <a:ext cx="1064418" cy="4913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One World: Together At Home</a:t>
              </a:r>
            </a:p>
          </p:txBody>
        </p:sp>
        <p:pic>
          <p:nvPicPr>
            <p:cNvPr id="113" name="Picture 8" descr="Coronavirus: One World Together At Home concert: live online - AS.com">
              <a:extLst>
                <a:ext uri="{FF2B5EF4-FFF2-40B4-BE49-F238E27FC236}">
                  <a16:creationId xmlns:a16="http://schemas.microsoft.com/office/drawing/2014/main" id="{D2643FD4-D14E-4F5F-8759-3C7144699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13" y="2706697"/>
              <a:ext cx="1080033" cy="60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1C9F3BC-CC52-4D04-8891-AC34FB7CBA01}"/>
              </a:ext>
            </a:extLst>
          </p:cNvPr>
          <p:cNvSpPr txBox="1"/>
          <p:nvPr/>
        </p:nvSpPr>
        <p:spPr>
          <a:xfrm>
            <a:off x="10571815" y="4906055"/>
            <a:ext cx="1410185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Upcoming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Elton John’s Classic Concert Series (Jul-18)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Lollapalooza (Jul-30 – Aug-2)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…and more!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CF81A1-E232-4B74-82B9-1E6A3EF7AB22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03277BD-6342-450F-8519-5557C3E0D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104" name="Slide Number Placeholder 5">
              <a:extLst>
                <a:ext uri="{FF2B5EF4-FFF2-40B4-BE49-F238E27FC236}">
                  <a16:creationId xmlns:a16="http://schemas.microsoft.com/office/drawing/2014/main" id="{35E97CC0-D7BD-44E5-BC09-C593985A4CFA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A84DE71-1107-43A0-AACA-5763512145A3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05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E5FC102-8519-4AFF-B922-8314C1113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" y="5316"/>
            <a:ext cx="1177925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2CA32B-5B56-45C5-9656-B976527530CE}"/>
              </a:ext>
            </a:extLst>
          </p:cNvPr>
          <p:cNvSpPr/>
          <p:nvPr/>
        </p:nvSpPr>
        <p:spPr>
          <a:xfrm>
            <a:off x="6090619" y="470897"/>
            <a:ext cx="5903021" cy="5251073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A9CAF2-4DEE-4020-90F6-B71D77891DBD}"/>
              </a:ext>
            </a:extLst>
          </p:cNvPr>
          <p:cNvSpPr/>
          <p:nvPr/>
        </p:nvSpPr>
        <p:spPr>
          <a:xfrm>
            <a:off x="-1" y="0"/>
            <a:ext cx="5903021" cy="686915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0C4A65-5C06-4960-A23C-F8B3CE01DE96}"/>
              </a:ext>
            </a:extLst>
          </p:cNvPr>
          <p:cNvSpPr/>
          <p:nvPr/>
        </p:nvSpPr>
        <p:spPr>
          <a:xfrm>
            <a:off x="96246" y="375337"/>
            <a:ext cx="5865036" cy="16927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defRPr sz="1862" b="0" i="0" u="none" strike="noStrike" kern="1200" spc="0" baseline="0">
                <a:solidFill>
                  <a:srgbClr val="1F1A62"/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srgbClr val="1B1464"/>
                </a:solidFill>
                <a:latin typeface="Helvetica"/>
                <a:cs typeface="Helvetica"/>
              </a:rPr>
              <a:t>These livestream events are a good </a:t>
            </a:r>
            <a:r>
              <a:rPr lang="en-US" sz="2600" b="1" dirty="0">
                <a:solidFill>
                  <a:srgbClr val="E84A99"/>
                </a:solidFill>
                <a:latin typeface="Helvetica"/>
                <a:cs typeface="Helvetica"/>
              </a:rPr>
              <a:t>substitute to in-person</a:t>
            </a:r>
            <a:r>
              <a:rPr lang="en-US" sz="2600" b="1" dirty="0">
                <a:solidFill>
                  <a:srgbClr val="1B1464"/>
                </a:solidFill>
                <a:latin typeface="Helvetica"/>
                <a:cs typeface="Helvetica"/>
              </a:rPr>
              <a:t> events as fans crave performances from their favorite artists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AABE76-1EB0-4DB6-8876-63CF63BA1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6801"/>
              </p:ext>
            </p:extLst>
          </p:nvPr>
        </p:nvGraphicFramePr>
        <p:xfrm>
          <a:off x="130436" y="2865474"/>
          <a:ext cx="5631454" cy="345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E3F9CD-7319-466F-8CE5-8D59B9E58014}"/>
              </a:ext>
            </a:extLst>
          </p:cNvPr>
          <p:cNvSpPr txBox="1"/>
          <p:nvPr/>
        </p:nvSpPr>
        <p:spPr>
          <a:xfrm>
            <a:off x="523617" y="6030823"/>
            <a:ext cx="534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Lucid ‘COVID-19 Streaming Behavior Survey,’ June 2020. Survey base: P18+ in households with access to streaming services and have viewed content on streaming services within the past seven days (n=1,000). Q14.When thinking about livestreaming, by which we mean: streaming a program online live as it happens (e.g., Concert - One World: Together at Home, Sporting Event – Virtual NFL Draft) - which of the following statements do you feel apply to you?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16EB9-9C41-4578-8C6A-E5AC79DFC4A8}"/>
              </a:ext>
            </a:extLst>
          </p:cNvPr>
          <p:cNvSpPr txBox="1"/>
          <p:nvPr/>
        </p:nvSpPr>
        <p:spPr>
          <a:xfrm>
            <a:off x="267016" y="2140362"/>
            <a:ext cx="5358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believe livestreamed events are a good substitute if I can't attend in person” </a:t>
            </a:r>
          </a:p>
          <a:p>
            <a:pPr algn="ctr"/>
            <a:r>
              <a:rPr lang="en-US" sz="14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who agree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44795F-BC00-426A-9CB5-80232056C99D}"/>
              </a:ext>
            </a:extLst>
          </p:cNvPr>
          <p:cNvGrpSpPr/>
          <p:nvPr/>
        </p:nvGrpSpPr>
        <p:grpSpPr>
          <a:xfrm>
            <a:off x="483207" y="6519043"/>
            <a:ext cx="11708793" cy="350107"/>
            <a:chOff x="526244" y="6519043"/>
            <a:chExt cx="11708793" cy="3501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2CFC95-67AC-48A1-A4DD-6231D40A2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6244" y="6519043"/>
              <a:ext cx="11708793" cy="350107"/>
            </a:xfrm>
            <a:prstGeom prst="rect">
              <a:avLst/>
            </a:prstGeom>
          </p:spPr>
        </p:pic>
        <p:sp>
          <p:nvSpPr>
            <p:cNvPr id="20" name="Slide Number Placeholder 5">
              <a:extLst>
                <a:ext uri="{FF2B5EF4-FFF2-40B4-BE49-F238E27FC236}">
                  <a16:creationId xmlns:a16="http://schemas.microsoft.com/office/drawing/2014/main" id="{D0A229ED-D5CC-4F08-BF20-BDC444A944BA}"/>
                </a:ext>
              </a:extLst>
            </p:cNvPr>
            <p:cNvSpPr txBox="1">
              <a:spLocks/>
            </p:cNvSpPr>
            <p:nvPr/>
          </p:nvSpPr>
          <p:spPr>
            <a:xfrm>
              <a:off x="546751" y="6589969"/>
              <a:ext cx="7240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solidFill>
                    <a:schemeClr val="bg1"/>
                  </a:solidFill>
                  <a:latin typeface="Helvetica" pitchFamily="2" charset="0"/>
                </a:defRPr>
              </a:lvl1pPr>
              <a:lvl2pPr marL="45488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9743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462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9494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4369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9242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4118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8991" algn="l" defTabSz="45488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PAGE </a:t>
              </a:r>
              <a:fld id="{FC623D9C-B141-0E44-9A0E-426DA6A043B9}" type="slidenum">
                <a:rPr kumimoji="0" 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DA2811-2C9D-49D9-A759-7975AE07465D}"/>
                </a:ext>
              </a:extLst>
            </p:cNvPr>
            <p:cNvSpPr/>
            <p:nvPr/>
          </p:nvSpPr>
          <p:spPr>
            <a:xfrm>
              <a:off x="537003" y="6586958"/>
              <a:ext cx="116872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This information is exclusively provided to VAB members and qualified marketers. Further distribution is prohibited.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A6C80B-7C8A-4FC9-8010-BB787C645A6C}"/>
              </a:ext>
            </a:extLst>
          </p:cNvPr>
          <p:cNvGrpSpPr/>
          <p:nvPr/>
        </p:nvGrpSpPr>
        <p:grpSpPr>
          <a:xfrm>
            <a:off x="6318110" y="773710"/>
            <a:ext cx="5448039" cy="4645447"/>
            <a:chOff x="6318109" y="723006"/>
            <a:chExt cx="5448039" cy="46454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C42D32-C326-4D34-8D71-8B2137DB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8109" y="1877830"/>
              <a:ext cx="5448039" cy="349062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85D8F3C-8E20-4AC7-B2C8-9E468579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41727" y="723006"/>
              <a:ext cx="3200805" cy="96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2681</Words>
  <Application>Microsoft Office PowerPoint</Application>
  <PresentationFormat>Widescreen</PresentationFormat>
  <Paragraphs>239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Helvetica Light</vt:lpstr>
      <vt:lpstr>Trebuchet MS</vt:lpstr>
      <vt:lpstr>Office Theme</vt:lpstr>
      <vt:lpstr>1_Custom Design</vt:lpstr>
      <vt:lpstr>6_Custom Design</vt:lpstr>
      <vt:lpstr>2_Custom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Grey</dc:creator>
  <cp:lastModifiedBy>Karolina Guillen</cp:lastModifiedBy>
  <cp:revision>82</cp:revision>
  <cp:lastPrinted>2020-06-04T21:24:33Z</cp:lastPrinted>
  <dcterms:created xsi:type="dcterms:W3CDTF">2020-02-20T20:14:59Z</dcterms:created>
  <dcterms:modified xsi:type="dcterms:W3CDTF">2021-01-12T15:21:01Z</dcterms:modified>
</cp:coreProperties>
</file>