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8" r:id="rId2"/>
    <p:sldId id="287" r:id="rId3"/>
    <p:sldId id="288" r:id="rId4"/>
    <p:sldId id="2707" r:id="rId5"/>
    <p:sldId id="2702" r:id="rId6"/>
    <p:sldId id="2709" r:id="rId7"/>
    <p:sldId id="2711" r:id="rId8"/>
    <p:sldId id="2698" r:id="rId9"/>
    <p:sldId id="2710" r:id="rId10"/>
    <p:sldId id="2716" r:id="rId11"/>
    <p:sldId id="2715" r:id="rId12"/>
    <p:sldId id="2713" r:id="rId13"/>
    <p:sldId id="2701" r:id="rId14"/>
    <p:sldId id="2699" r:id="rId15"/>
    <p:sldId id="2700" r:id="rId16"/>
    <p:sldId id="280" r:id="rId17"/>
    <p:sldId id="285"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C8D"/>
    <a:srgbClr val="E84A99"/>
    <a:srgbClr val="FFE600"/>
    <a:srgbClr val="7ED2F6"/>
    <a:srgbClr val="1F1A62"/>
    <a:srgbClr val="E2E8F1"/>
    <a:srgbClr val="66C5AD"/>
    <a:srgbClr val="00C0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96" autoAdjust="0"/>
    <p:restoredTop sz="95220" autoAdjust="0"/>
  </p:normalViewPr>
  <p:slideViewPr>
    <p:cSldViewPr snapToGrid="0" snapToObjects="1">
      <p:cViewPr varScale="1">
        <p:scale>
          <a:sx n="82" d="100"/>
          <a:sy n="82" d="100"/>
        </p:scale>
        <p:origin x="1042" y="7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1F1A62"/>
                </a:solidFill>
                <a:latin typeface="Helvetica" pitchFamily="2" charset="0"/>
                <a:ea typeface="+mn-ea"/>
                <a:cs typeface="+mn-cs"/>
              </a:defRPr>
            </a:pPr>
            <a:r>
              <a:rPr lang="en-US" sz="1800" b="1" u="sng" dirty="0"/>
              <a:t>2019 New Nat’l TV Advertisers Quarterly Spend</a:t>
            </a:r>
          </a:p>
        </c:rich>
      </c:tx>
      <c:layout>
        <c:manualLayout>
          <c:xMode val="edge"/>
          <c:yMode val="edge"/>
          <c:x val="0.15819796800635741"/>
          <c:y val="2.4020345103565443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rgbClr val="1F1A62"/>
              </a:solidFill>
              <a:latin typeface="Helvetica" pitchFamily="2" charset="0"/>
              <a:ea typeface="+mn-ea"/>
              <a:cs typeface="+mn-cs"/>
            </a:defRPr>
          </a:pPr>
          <a:endParaRPr lang="en-US"/>
        </a:p>
      </c:txPr>
    </c:title>
    <c:autoTitleDeleted val="0"/>
    <c:plotArea>
      <c:layout>
        <c:manualLayout>
          <c:layoutTarget val="inner"/>
          <c:xMode val="edge"/>
          <c:yMode val="edge"/>
          <c:x val="0.25854960707579872"/>
          <c:y val="0.10602966010623598"/>
          <c:w val="0.50394264725507343"/>
          <c:h val="0.82183008382203937"/>
        </c:manualLayout>
      </c:layout>
      <c:pieChart>
        <c:varyColors val="1"/>
        <c:ser>
          <c:idx val="0"/>
          <c:order val="0"/>
          <c:tx>
            <c:strRef>
              <c:f>Sheet1!$B$1</c:f>
              <c:strCache>
                <c:ptCount val="1"/>
                <c:pt idx="0">
                  <c:v>% of 2019 New TV Advertisers Spend</c:v>
                </c:pt>
              </c:strCache>
            </c:strRef>
          </c:tx>
          <c:dPt>
            <c:idx val="0"/>
            <c:bubble3D val="0"/>
            <c:spPr>
              <a:solidFill>
                <a:srgbClr val="ED3C8D"/>
              </a:solidFill>
              <a:ln w="19050">
                <a:solidFill>
                  <a:schemeClr val="lt1"/>
                </a:solidFill>
              </a:ln>
              <a:effectLst/>
            </c:spPr>
            <c:extLst>
              <c:ext xmlns:c16="http://schemas.microsoft.com/office/drawing/2014/chart" uri="{C3380CC4-5D6E-409C-BE32-E72D297353CC}">
                <c16:uniqueId val="{00000001-DCDB-46F2-970F-1E8E9B19B864}"/>
              </c:ext>
            </c:extLst>
          </c:dPt>
          <c:dPt>
            <c:idx val="1"/>
            <c:bubble3D val="0"/>
            <c:spPr>
              <a:solidFill>
                <a:srgbClr val="00C0F3"/>
              </a:solidFill>
              <a:ln w="19050">
                <a:solidFill>
                  <a:schemeClr val="lt1"/>
                </a:solidFill>
              </a:ln>
              <a:effectLst/>
            </c:spPr>
            <c:extLst>
              <c:ext xmlns:c16="http://schemas.microsoft.com/office/drawing/2014/chart" uri="{C3380CC4-5D6E-409C-BE32-E72D297353CC}">
                <c16:uniqueId val="{00000002-DCDB-46F2-970F-1E8E9B19B864}"/>
              </c:ext>
            </c:extLst>
          </c:dPt>
          <c:dPt>
            <c:idx val="2"/>
            <c:bubble3D val="0"/>
            <c:spPr>
              <a:solidFill>
                <a:srgbClr val="66C5AD"/>
              </a:solidFill>
              <a:ln w="19050">
                <a:solidFill>
                  <a:schemeClr val="lt1"/>
                </a:solidFill>
              </a:ln>
              <a:effectLst/>
            </c:spPr>
            <c:extLst>
              <c:ext xmlns:c16="http://schemas.microsoft.com/office/drawing/2014/chart" uri="{C3380CC4-5D6E-409C-BE32-E72D297353CC}">
                <c16:uniqueId val="{00000003-DCDB-46F2-970F-1E8E9B19B86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DCDB-46F2-970F-1E8E9B19B864}"/>
              </c:ext>
            </c:extLst>
          </c:dPt>
          <c:dLbls>
            <c:dLbl>
              <c:idx val="0"/>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itchFamily="2" charset="0"/>
                        <a:ea typeface="+mn-ea"/>
                        <a:cs typeface="+mn-cs"/>
                      </a:defRPr>
                    </a:pPr>
                    <a:fld id="{22E558EA-FFB7-45E0-9CB4-A54A09C84698}" type="VALUE">
                      <a:rPr lang="en-US" sz="1600" smtClean="0"/>
                      <a:pPr>
                        <a:defRPr sz="1600" b="1">
                          <a:solidFill>
                            <a:schemeClr val="bg1"/>
                          </a:solidFill>
                        </a:defRPr>
                      </a:pPr>
                      <a:t>[VALUE]</a:t>
                    </a:fld>
                    <a:endParaRPr lang="en-US" sz="1600" dirty="0"/>
                  </a:p>
                  <a:p>
                    <a:pPr>
                      <a:defRPr sz="1600" b="1">
                        <a:solidFill>
                          <a:schemeClr val="bg1"/>
                        </a:solidFill>
                      </a:defRPr>
                    </a:pPr>
                    <a:r>
                      <a:rPr lang="en-US" sz="1200" dirty="0"/>
                      <a:t>$125.2MM</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CDB-46F2-970F-1E8E9B19B864}"/>
                </c:ext>
              </c:extLst>
            </c:dLbl>
            <c:dLbl>
              <c:idx val="1"/>
              <c:layout>
                <c:manualLayout>
                  <c:x val="-0.19506810615866926"/>
                  <c:y val="-1.055045797477816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itchFamily="2" charset="0"/>
                        <a:ea typeface="+mn-ea"/>
                        <a:cs typeface="+mn-cs"/>
                      </a:defRPr>
                    </a:pPr>
                    <a:fld id="{31E43C7A-7864-4248-A37F-5EB5B5D0D2A2}" type="VALUE">
                      <a:rPr lang="en-US" sz="1600" smtClean="0"/>
                      <a:pPr>
                        <a:defRPr sz="1600" b="1">
                          <a:solidFill>
                            <a:schemeClr val="bg1"/>
                          </a:solidFill>
                        </a:defRPr>
                      </a:pPr>
                      <a:t>[VALUE]</a:t>
                    </a:fld>
                    <a:endParaRPr lang="en-US" sz="1600" dirty="0"/>
                  </a:p>
                  <a:p>
                    <a:pPr>
                      <a:defRPr sz="1600" b="1">
                        <a:solidFill>
                          <a:schemeClr val="bg1"/>
                        </a:solidFill>
                      </a:defRPr>
                    </a:pPr>
                    <a:r>
                      <a:rPr lang="en-US" sz="1200" dirty="0"/>
                      <a:t>$158.7MM</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CDB-46F2-970F-1E8E9B19B864}"/>
                </c:ext>
              </c:extLst>
            </c:dLbl>
            <c:dLbl>
              <c:idx val="2"/>
              <c:layout>
                <c:manualLayout>
                  <c:x val="-0.12015517245014982"/>
                  <c:y val="-0.19450610221601145"/>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itchFamily="2" charset="0"/>
                        <a:ea typeface="+mn-ea"/>
                        <a:cs typeface="+mn-cs"/>
                      </a:defRPr>
                    </a:pPr>
                    <a:fld id="{2130819F-F74D-4F59-BA9A-0DB8859BC0D7}" type="VALUE">
                      <a:rPr lang="en-US" sz="1600" smtClean="0"/>
                      <a:pPr>
                        <a:defRPr sz="1600" b="1">
                          <a:solidFill>
                            <a:schemeClr val="bg1"/>
                          </a:solidFill>
                        </a:defRPr>
                      </a:pPr>
                      <a:t>[VALUE]</a:t>
                    </a:fld>
                    <a:endParaRPr lang="en-US" sz="1600" dirty="0"/>
                  </a:p>
                  <a:p>
                    <a:pPr>
                      <a:defRPr sz="1600" b="1">
                        <a:solidFill>
                          <a:schemeClr val="bg1"/>
                        </a:solidFill>
                      </a:defRPr>
                    </a:pPr>
                    <a:r>
                      <a:rPr lang="en-US" sz="1200" dirty="0"/>
                      <a:t>$154.3MM</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CDB-46F2-970F-1E8E9B19B864}"/>
                </c:ext>
              </c:extLst>
            </c:dLbl>
            <c:dLbl>
              <c:idx val="3"/>
              <c:layout>
                <c:manualLayout>
                  <c:x val="0.22786124339791849"/>
                  <c:y val="1.259410452497670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1F1A62"/>
                        </a:solidFill>
                        <a:latin typeface="Helvetica" pitchFamily="2" charset="0"/>
                        <a:ea typeface="+mn-ea"/>
                        <a:cs typeface="+mn-cs"/>
                      </a:defRPr>
                    </a:pPr>
                    <a:fld id="{4DCB3C89-D6F2-43E8-AC3E-F8DD301AFFC3}" type="VALUE">
                      <a:rPr lang="en-US" sz="1800" smtClean="0"/>
                      <a:pPr>
                        <a:defRPr sz="1800" b="1"/>
                      </a:pPr>
                      <a:t>[VALUE]</a:t>
                    </a:fld>
                    <a:endParaRPr lang="en-US" sz="1800" dirty="0"/>
                  </a:p>
                  <a:p>
                    <a:pPr>
                      <a:defRPr sz="1800" b="1"/>
                    </a:pPr>
                    <a:r>
                      <a:rPr lang="en-US" sz="1400" dirty="0"/>
                      <a:t>$405.3MM</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F1A62"/>
                      </a:solidFill>
                      <a:latin typeface="Helvetica"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CDB-46F2-970F-1E8E9B19B86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F1A62"/>
                    </a:solidFill>
                    <a:latin typeface="Helvetica" pitchFamily="2"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Q1 '19</c:v>
                </c:pt>
                <c:pt idx="1">
                  <c:v>Q2 '19</c:v>
                </c:pt>
                <c:pt idx="2">
                  <c:v>Q3 '19</c:v>
                </c:pt>
                <c:pt idx="3">
                  <c:v>Q4 '19</c:v>
                </c:pt>
              </c:strCache>
            </c:strRef>
          </c:cat>
          <c:val>
            <c:numRef>
              <c:f>Sheet1!$B$2:$B$5</c:f>
              <c:numCache>
                <c:formatCode>0%</c:formatCode>
                <c:ptCount val="4"/>
                <c:pt idx="0">
                  <c:v>0.15</c:v>
                </c:pt>
                <c:pt idx="1">
                  <c:v>0.19</c:v>
                </c:pt>
                <c:pt idx="2">
                  <c:v>0.18</c:v>
                </c:pt>
                <c:pt idx="3">
                  <c:v>0.48</c:v>
                </c:pt>
              </c:numCache>
            </c:numRef>
          </c:val>
          <c:extLst>
            <c:ext xmlns:c16="http://schemas.microsoft.com/office/drawing/2014/chart" uri="{C3380CC4-5D6E-409C-BE32-E72D297353CC}">
              <c16:uniqueId val="{00000000-DCDB-46F2-970F-1E8E9B19B86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rgbClr val="1F1A62"/>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C769033-CC82-0C4F-9180-62F036320BDF}" type="datetimeFigureOut">
              <a:rPr lang="en-US" smtClean="0"/>
              <a:t>3/21/2020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3615BE2-BB6E-D846-B0CB-BE207E4BB8A8}" type="slidenum">
              <a:rPr lang="en-US" smtClean="0"/>
              <a:t>‹#›</a:t>
            </a:fld>
            <a:endParaRPr lang="en-US"/>
          </a:p>
        </p:txBody>
      </p:sp>
    </p:spTree>
    <p:extLst>
      <p:ext uri="{BB962C8B-B14F-4D97-AF65-F5344CB8AC3E}">
        <p14:creationId xmlns:p14="http://schemas.microsoft.com/office/powerpoint/2010/main" val="327335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40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15BE2-BB6E-D846-B0CB-BE207E4BB8A8}" type="slidenum">
              <a:rPr lang="en-US" smtClean="0"/>
              <a:t>7</a:t>
            </a:fld>
            <a:endParaRPr lang="en-US"/>
          </a:p>
        </p:txBody>
      </p:sp>
    </p:spTree>
    <p:extLst>
      <p:ext uri="{BB962C8B-B14F-4D97-AF65-F5344CB8AC3E}">
        <p14:creationId xmlns:p14="http://schemas.microsoft.com/office/powerpoint/2010/main" val="3222131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3/21/2020</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79772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3/21/2020</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01315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3/21/2020</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2147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3/21/2020</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02697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3/21/2020</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964683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3/21/2020</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83929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3/21/2020</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55117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3/21/2020</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23249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3/21/2020</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60688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3/21/2020</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49634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3/21/2020</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4735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5F10-90BA-9A4B-97C5-0F6D45F15F43}" type="datetimeFigureOut">
              <a:rPr lang="en-US" smtClean="0"/>
              <a:t>3/21/2020</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3951587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46.png"/><Relationship Id="rId13" Type="http://schemas.openxmlformats.org/officeDocument/2006/relationships/image" Target="../media/image249.jpeg"/><Relationship Id="rId3" Type="http://schemas.openxmlformats.org/officeDocument/2006/relationships/image" Target="../media/image242.jpeg"/><Relationship Id="rId7" Type="http://schemas.openxmlformats.org/officeDocument/2006/relationships/image" Target="../media/image24.png"/><Relationship Id="rId12" Type="http://schemas.openxmlformats.org/officeDocument/2006/relationships/image" Target="../media/image248.png"/><Relationship Id="rId17" Type="http://schemas.openxmlformats.org/officeDocument/2006/relationships/image" Target="../media/image250.png"/><Relationship Id="rId2" Type="http://schemas.openxmlformats.org/officeDocument/2006/relationships/image" Target="../media/image4.png"/><Relationship Id="rId16"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245.png"/><Relationship Id="rId11" Type="http://schemas.openxmlformats.org/officeDocument/2006/relationships/image" Target="../media/image49.png"/><Relationship Id="rId5" Type="http://schemas.openxmlformats.org/officeDocument/2006/relationships/image" Target="../media/image244.png"/><Relationship Id="rId15" Type="http://schemas.openxmlformats.org/officeDocument/2006/relationships/image" Target="../media/image178.png"/><Relationship Id="rId10" Type="http://schemas.openxmlformats.org/officeDocument/2006/relationships/image" Target="../media/image182.png"/><Relationship Id="rId4" Type="http://schemas.openxmlformats.org/officeDocument/2006/relationships/image" Target="../media/image243.png"/><Relationship Id="rId9" Type="http://schemas.openxmlformats.org/officeDocument/2006/relationships/image" Target="../media/image247.png"/><Relationship Id="rId14" Type="http://schemas.openxmlformats.org/officeDocument/2006/relationships/image" Target="../media/image54.png"/></Relationships>
</file>

<file path=ppt/slides/_rels/slide11.xml.rels><?xml version="1.0" encoding="UTF-8" standalone="yes"?>
<Relationships xmlns="http://schemas.openxmlformats.org/package/2006/relationships"><Relationship Id="rId8" Type="http://schemas.openxmlformats.org/officeDocument/2006/relationships/image" Target="../media/image252.png"/><Relationship Id="rId13" Type="http://schemas.openxmlformats.org/officeDocument/2006/relationships/image" Target="../media/image254.png"/><Relationship Id="rId3" Type="http://schemas.openxmlformats.org/officeDocument/2006/relationships/image" Target="../media/image6.png"/><Relationship Id="rId7" Type="http://schemas.openxmlformats.org/officeDocument/2006/relationships/image" Target="../media/image11.png"/><Relationship Id="rId12" Type="http://schemas.openxmlformats.org/officeDocument/2006/relationships/image" Target="../media/image214.png"/><Relationship Id="rId17" Type="http://schemas.openxmlformats.org/officeDocument/2006/relationships/image" Target="../media/image258.png"/><Relationship Id="rId2" Type="http://schemas.openxmlformats.org/officeDocument/2006/relationships/image" Target="../media/image4.png"/><Relationship Id="rId16" Type="http://schemas.openxmlformats.org/officeDocument/2006/relationships/image" Target="../media/image257.png"/><Relationship Id="rId1" Type="http://schemas.openxmlformats.org/officeDocument/2006/relationships/slideLayout" Target="../slideLayouts/slideLayout7.xml"/><Relationship Id="rId6" Type="http://schemas.openxmlformats.org/officeDocument/2006/relationships/image" Target="../media/image130.png"/><Relationship Id="rId11" Type="http://schemas.openxmlformats.org/officeDocument/2006/relationships/image" Target="../media/image253.png"/><Relationship Id="rId5" Type="http://schemas.openxmlformats.org/officeDocument/2006/relationships/image" Target="../media/image251.jpeg"/><Relationship Id="rId15" Type="http://schemas.openxmlformats.org/officeDocument/2006/relationships/image" Target="../media/image256.png"/><Relationship Id="rId10" Type="http://schemas.openxmlformats.org/officeDocument/2006/relationships/image" Target="../media/image210.png"/><Relationship Id="rId4" Type="http://schemas.openxmlformats.org/officeDocument/2006/relationships/image" Target="../media/image198.png"/><Relationship Id="rId9" Type="http://schemas.openxmlformats.org/officeDocument/2006/relationships/image" Target="../media/image13.png"/><Relationship Id="rId14" Type="http://schemas.openxmlformats.org/officeDocument/2006/relationships/image" Target="../media/image255.png"/></Relationships>
</file>

<file path=ppt/slides/_rels/slide12.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264.png"/><Relationship Id="rId3" Type="http://schemas.openxmlformats.org/officeDocument/2006/relationships/image" Target="../media/image259.png"/><Relationship Id="rId7" Type="http://schemas.openxmlformats.org/officeDocument/2006/relationships/image" Target="../media/image87.png"/><Relationship Id="rId12" Type="http://schemas.openxmlformats.org/officeDocument/2006/relationships/image" Target="../media/image103.png"/><Relationship Id="rId17" Type="http://schemas.openxmlformats.org/officeDocument/2006/relationships/image" Target="../media/image268.png"/><Relationship Id="rId2" Type="http://schemas.openxmlformats.org/officeDocument/2006/relationships/image" Target="../media/image4.png"/><Relationship Id="rId16" Type="http://schemas.openxmlformats.org/officeDocument/2006/relationships/image" Target="../media/image267.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263.png"/><Relationship Id="rId5" Type="http://schemas.openxmlformats.org/officeDocument/2006/relationships/image" Target="../media/image81.png"/><Relationship Id="rId15" Type="http://schemas.openxmlformats.org/officeDocument/2006/relationships/image" Target="../media/image266.png"/><Relationship Id="rId10" Type="http://schemas.openxmlformats.org/officeDocument/2006/relationships/image" Target="../media/image262.png"/><Relationship Id="rId4" Type="http://schemas.openxmlformats.org/officeDocument/2006/relationships/image" Target="../media/image260.png"/><Relationship Id="rId9" Type="http://schemas.openxmlformats.org/officeDocument/2006/relationships/image" Target="../media/image261.png"/><Relationship Id="rId14" Type="http://schemas.openxmlformats.org/officeDocument/2006/relationships/image" Target="../media/image265.png"/></Relationships>
</file>

<file path=ppt/slides/_rels/slide13.xml.rels><?xml version="1.0" encoding="UTF-8" standalone="yes"?>
<Relationships xmlns="http://schemas.openxmlformats.org/package/2006/relationships"><Relationship Id="rId8" Type="http://schemas.openxmlformats.org/officeDocument/2006/relationships/image" Target="../media/image273.png"/><Relationship Id="rId3" Type="http://schemas.openxmlformats.org/officeDocument/2006/relationships/image" Target="../media/image269.png"/><Relationship Id="rId7" Type="http://schemas.openxmlformats.org/officeDocument/2006/relationships/image" Target="../media/image8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72.png"/><Relationship Id="rId5" Type="http://schemas.openxmlformats.org/officeDocument/2006/relationships/image" Target="../media/image271.png"/><Relationship Id="rId10" Type="http://schemas.openxmlformats.org/officeDocument/2006/relationships/image" Target="../media/image275.png"/><Relationship Id="rId4" Type="http://schemas.openxmlformats.org/officeDocument/2006/relationships/image" Target="../media/image270.png"/><Relationship Id="rId9" Type="http://schemas.openxmlformats.org/officeDocument/2006/relationships/image" Target="../media/image274.png"/></Relationships>
</file>

<file path=ppt/slides/_rels/slide14.xml.rels><?xml version="1.0" encoding="UTF-8" standalone="yes"?>
<Relationships xmlns="http://schemas.openxmlformats.org/package/2006/relationships"><Relationship Id="rId13" Type="http://schemas.openxmlformats.org/officeDocument/2006/relationships/image" Target="../media/image286.png"/><Relationship Id="rId18" Type="http://schemas.openxmlformats.org/officeDocument/2006/relationships/image" Target="../media/image291.png"/><Relationship Id="rId26" Type="http://schemas.openxmlformats.org/officeDocument/2006/relationships/image" Target="../media/image298.png"/><Relationship Id="rId39" Type="http://schemas.openxmlformats.org/officeDocument/2006/relationships/image" Target="../media/image310.png"/><Relationship Id="rId21" Type="http://schemas.openxmlformats.org/officeDocument/2006/relationships/image" Target="../media/image294.png"/><Relationship Id="rId34" Type="http://schemas.openxmlformats.org/officeDocument/2006/relationships/image" Target="../media/image305.png"/><Relationship Id="rId42" Type="http://schemas.openxmlformats.org/officeDocument/2006/relationships/image" Target="../media/image313.png"/><Relationship Id="rId47" Type="http://schemas.openxmlformats.org/officeDocument/2006/relationships/image" Target="../media/image70.png"/><Relationship Id="rId50" Type="http://schemas.openxmlformats.org/officeDocument/2006/relationships/image" Target="../media/image319.png"/><Relationship Id="rId55" Type="http://schemas.openxmlformats.org/officeDocument/2006/relationships/image" Target="../media/image323.png"/><Relationship Id="rId7" Type="http://schemas.openxmlformats.org/officeDocument/2006/relationships/image" Target="../media/image280.png"/><Relationship Id="rId2" Type="http://schemas.openxmlformats.org/officeDocument/2006/relationships/image" Target="../media/image4.png"/><Relationship Id="rId16" Type="http://schemas.openxmlformats.org/officeDocument/2006/relationships/image" Target="../media/image289.jpeg"/><Relationship Id="rId20" Type="http://schemas.openxmlformats.org/officeDocument/2006/relationships/image" Target="../media/image293.png"/><Relationship Id="rId29" Type="http://schemas.openxmlformats.org/officeDocument/2006/relationships/image" Target="../media/image301.png"/><Relationship Id="rId41" Type="http://schemas.openxmlformats.org/officeDocument/2006/relationships/image" Target="../media/image312.png"/><Relationship Id="rId54" Type="http://schemas.openxmlformats.org/officeDocument/2006/relationships/image" Target="../media/image322.png"/><Relationship Id="rId62" Type="http://schemas.openxmlformats.org/officeDocument/2006/relationships/image" Target="../media/image329.png"/><Relationship Id="rId1" Type="http://schemas.openxmlformats.org/officeDocument/2006/relationships/slideLayout" Target="../slideLayouts/slideLayout7.xml"/><Relationship Id="rId6" Type="http://schemas.openxmlformats.org/officeDocument/2006/relationships/image" Target="../media/image279.png"/><Relationship Id="rId11" Type="http://schemas.openxmlformats.org/officeDocument/2006/relationships/image" Target="../media/image284.png"/><Relationship Id="rId24" Type="http://schemas.openxmlformats.org/officeDocument/2006/relationships/image" Target="../media/image297.png"/><Relationship Id="rId32" Type="http://schemas.openxmlformats.org/officeDocument/2006/relationships/image" Target="../media/image303.png"/><Relationship Id="rId37" Type="http://schemas.openxmlformats.org/officeDocument/2006/relationships/image" Target="../media/image308.png"/><Relationship Id="rId40" Type="http://schemas.openxmlformats.org/officeDocument/2006/relationships/image" Target="../media/image311.png"/><Relationship Id="rId45" Type="http://schemas.openxmlformats.org/officeDocument/2006/relationships/image" Target="../media/image315.png"/><Relationship Id="rId53" Type="http://schemas.openxmlformats.org/officeDocument/2006/relationships/image" Target="../media/image68.png"/><Relationship Id="rId58" Type="http://schemas.openxmlformats.org/officeDocument/2006/relationships/image" Target="../media/image98.png"/><Relationship Id="rId5" Type="http://schemas.openxmlformats.org/officeDocument/2006/relationships/image" Target="../media/image278.png"/><Relationship Id="rId15" Type="http://schemas.openxmlformats.org/officeDocument/2006/relationships/image" Target="../media/image288.png"/><Relationship Id="rId23" Type="http://schemas.openxmlformats.org/officeDocument/2006/relationships/image" Target="../media/image296.png"/><Relationship Id="rId28" Type="http://schemas.openxmlformats.org/officeDocument/2006/relationships/image" Target="../media/image300.png"/><Relationship Id="rId36" Type="http://schemas.openxmlformats.org/officeDocument/2006/relationships/image" Target="../media/image307.png"/><Relationship Id="rId49" Type="http://schemas.openxmlformats.org/officeDocument/2006/relationships/image" Target="../media/image318.png"/><Relationship Id="rId57" Type="http://schemas.openxmlformats.org/officeDocument/2006/relationships/image" Target="../media/image325.png"/><Relationship Id="rId61" Type="http://schemas.openxmlformats.org/officeDocument/2006/relationships/image" Target="../media/image328.png"/><Relationship Id="rId10" Type="http://schemas.openxmlformats.org/officeDocument/2006/relationships/image" Target="../media/image283.png"/><Relationship Id="rId19" Type="http://schemas.openxmlformats.org/officeDocument/2006/relationships/image" Target="../media/image292.png"/><Relationship Id="rId31" Type="http://schemas.openxmlformats.org/officeDocument/2006/relationships/image" Target="../media/image302.png"/><Relationship Id="rId44" Type="http://schemas.openxmlformats.org/officeDocument/2006/relationships/image" Target="../media/image314.png"/><Relationship Id="rId52" Type="http://schemas.openxmlformats.org/officeDocument/2006/relationships/image" Target="../media/image321.png"/><Relationship Id="rId60" Type="http://schemas.openxmlformats.org/officeDocument/2006/relationships/image" Target="../media/image327.png"/><Relationship Id="rId4" Type="http://schemas.openxmlformats.org/officeDocument/2006/relationships/image" Target="../media/image277.jpeg"/><Relationship Id="rId9" Type="http://schemas.openxmlformats.org/officeDocument/2006/relationships/image" Target="../media/image282.png"/><Relationship Id="rId14" Type="http://schemas.openxmlformats.org/officeDocument/2006/relationships/image" Target="../media/image287.png"/><Relationship Id="rId22" Type="http://schemas.openxmlformats.org/officeDocument/2006/relationships/image" Target="../media/image295.png"/><Relationship Id="rId27" Type="http://schemas.openxmlformats.org/officeDocument/2006/relationships/image" Target="../media/image299.png"/><Relationship Id="rId30" Type="http://schemas.openxmlformats.org/officeDocument/2006/relationships/image" Target="../media/image16.png"/><Relationship Id="rId35" Type="http://schemas.openxmlformats.org/officeDocument/2006/relationships/image" Target="../media/image306.png"/><Relationship Id="rId43" Type="http://schemas.openxmlformats.org/officeDocument/2006/relationships/image" Target="../media/image258.png"/><Relationship Id="rId48" Type="http://schemas.openxmlformats.org/officeDocument/2006/relationships/image" Target="../media/image317.png"/><Relationship Id="rId56" Type="http://schemas.openxmlformats.org/officeDocument/2006/relationships/image" Target="../media/image324.png"/><Relationship Id="rId8" Type="http://schemas.openxmlformats.org/officeDocument/2006/relationships/image" Target="../media/image281.png"/><Relationship Id="rId51" Type="http://schemas.openxmlformats.org/officeDocument/2006/relationships/image" Target="../media/image320.png"/><Relationship Id="rId3" Type="http://schemas.openxmlformats.org/officeDocument/2006/relationships/image" Target="../media/image276.png"/><Relationship Id="rId12" Type="http://schemas.openxmlformats.org/officeDocument/2006/relationships/image" Target="../media/image285.png"/><Relationship Id="rId17" Type="http://schemas.openxmlformats.org/officeDocument/2006/relationships/image" Target="../media/image290.png"/><Relationship Id="rId25" Type="http://schemas.openxmlformats.org/officeDocument/2006/relationships/image" Target="../media/image11.png"/><Relationship Id="rId33" Type="http://schemas.openxmlformats.org/officeDocument/2006/relationships/image" Target="../media/image304.png"/><Relationship Id="rId38" Type="http://schemas.openxmlformats.org/officeDocument/2006/relationships/image" Target="../media/image309.png"/><Relationship Id="rId46" Type="http://schemas.openxmlformats.org/officeDocument/2006/relationships/image" Target="../media/image316.png"/><Relationship Id="rId59" Type="http://schemas.openxmlformats.org/officeDocument/2006/relationships/image" Target="../media/image326.png"/></Relationships>
</file>

<file path=ppt/slides/_rels/slide1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330.png"/><Relationship Id="rId7" Type="http://schemas.openxmlformats.org/officeDocument/2006/relationships/image" Target="../media/image31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32.png"/><Relationship Id="rId5" Type="http://schemas.openxmlformats.org/officeDocument/2006/relationships/image" Target="../media/image331.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33.png"/><Relationship Id="rId7" Type="http://schemas.openxmlformats.org/officeDocument/2006/relationships/image" Target="../media/image33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36.png"/><Relationship Id="rId5" Type="http://schemas.openxmlformats.org/officeDocument/2006/relationships/image" Target="../media/image335.png"/><Relationship Id="rId4" Type="http://schemas.openxmlformats.org/officeDocument/2006/relationships/image" Target="../media/image334.png"/></Relationships>
</file>

<file path=ppt/slides/_rels/slide17.xml.rels><?xml version="1.0" encoding="UTF-8" standalone="yes"?>
<Relationships xmlns="http://schemas.openxmlformats.org/package/2006/relationships"><Relationship Id="rId2" Type="http://schemas.openxmlformats.org/officeDocument/2006/relationships/image" Target="../media/image3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thevab.com/insight/welcome-tv"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6" Type="http://schemas.openxmlformats.org/officeDocument/2006/relationships/image" Target="../media/image28.png"/><Relationship Id="rId21" Type="http://schemas.openxmlformats.org/officeDocument/2006/relationships/image" Target="../media/image23.png"/><Relationship Id="rId42" Type="http://schemas.openxmlformats.org/officeDocument/2006/relationships/image" Target="../media/image44.png"/><Relationship Id="rId47" Type="http://schemas.openxmlformats.org/officeDocument/2006/relationships/image" Target="../media/image49.png"/><Relationship Id="rId63" Type="http://schemas.openxmlformats.org/officeDocument/2006/relationships/image" Target="../media/image65.png"/><Relationship Id="rId68" Type="http://schemas.openxmlformats.org/officeDocument/2006/relationships/image" Target="../media/image70.png"/><Relationship Id="rId84" Type="http://schemas.openxmlformats.org/officeDocument/2006/relationships/image" Target="../media/image86.png"/><Relationship Id="rId89" Type="http://schemas.openxmlformats.org/officeDocument/2006/relationships/image" Target="../media/image91.png"/><Relationship Id="rId112" Type="http://schemas.openxmlformats.org/officeDocument/2006/relationships/image" Target="../media/image114.png"/><Relationship Id="rId16" Type="http://schemas.openxmlformats.org/officeDocument/2006/relationships/image" Target="../media/image18.png"/><Relationship Id="rId107" Type="http://schemas.openxmlformats.org/officeDocument/2006/relationships/image" Target="../media/image109.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40" Type="http://schemas.openxmlformats.org/officeDocument/2006/relationships/image" Target="../media/image42.png"/><Relationship Id="rId45" Type="http://schemas.openxmlformats.org/officeDocument/2006/relationships/image" Target="../media/image47.png"/><Relationship Id="rId53" Type="http://schemas.openxmlformats.org/officeDocument/2006/relationships/image" Target="../media/image55.png"/><Relationship Id="rId58" Type="http://schemas.openxmlformats.org/officeDocument/2006/relationships/image" Target="../media/image60.png"/><Relationship Id="rId66" Type="http://schemas.openxmlformats.org/officeDocument/2006/relationships/image" Target="../media/image68.png"/><Relationship Id="rId74" Type="http://schemas.openxmlformats.org/officeDocument/2006/relationships/image" Target="../media/image76.png"/><Relationship Id="rId79" Type="http://schemas.openxmlformats.org/officeDocument/2006/relationships/image" Target="../media/image81.png"/><Relationship Id="rId87" Type="http://schemas.openxmlformats.org/officeDocument/2006/relationships/image" Target="../media/image89.png"/><Relationship Id="rId102" Type="http://schemas.openxmlformats.org/officeDocument/2006/relationships/image" Target="../media/image104.png"/><Relationship Id="rId110" Type="http://schemas.openxmlformats.org/officeDocument/2006/relationships/image" Target="../media/image112.png"/><Relationship Id="rId115" Type="http://schemas.openxmlformats.org/officeDocument/2006/relationships/image" Target="../media/image117.png"/><Relationship Id="rId5" Type="http://schemas.openxmlformats.org/officeDocument/2006/relationships/image" Target="../media/image7.png"/><Relationship Id="rId61" Type="http://schemas.openxmlformats.org/officeDocument/2006/relationships/image" Target="../media/image63.png"/><Relationship Id="rId82" Type="http://schemas.openxmlformats.org/officeDocument/2006/relationships/image" Target="../media/image84.png"/><Relationship Id="rId90" Type="http://schemas.openxmlformats.org/officeDocument/2006/relationships/image" Target="../media/image92.png"/><Relationship Id="rId95" Type="http://schemas.openxmlformats.org/officeDocument/2006/relationships/image" Target="../media/image97.png"/><Relationship Id="rId19" Type="http://schemas.openxmlformats.org/officeDocument/2006/relationships/image" Target="../media/image2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7.png"/><Relationship Id="rId43" Type="http://schemas.openxmlformats.org/officeDocument/2006/relationships/image" Target="../media/image45.png"/><Relationship Id="rId48" Type="http://schemas.openxmlformats.org/officeDocument/2006/relationships/image" Target="../media/image50.png"/><Relationship Id="rId56" Type="http://schemas.openxmlformats.org/officeDocument/2006/relationships/image" Target="../media/image58.png"/><Relationship Id="rId64" Type="http://schemas.openxmlformats.org/officeDocument/2006/relationships/image" Target="../media/image66.png"/><Relationship Id="rId69" Type="http://schemas.openxmlformats.org/officeDocument/2006/relationships/image" Target="../media/image71.png"/><Relationship Id="rId77" Type="http://schemas.openxmlformats.org/officeDocument/2006/relationships/image" Target="../media/image79.png"/><Relationship Id="rId100" Type="http://schemas.openxmlformats.org/officeDocument/2006/relationships/image" Target="../media/image102.png"/><Relationship Id="rId105" Type="http://schemas.openxmlformats.org/officeDocument/2006/relationships/image" Target="../media/image107.png"/><Relationship Id="rId113" Type="http://schemas.openxmlformats.org/officeDocument/2006/relationships/image" Target="../media/image115.png"/><Relationship Id="rId8" Type="http://schemas.openxmlformats.org/officeDocument/2006/relationships/image" Target="../media/image10.png"/><Relationship Id="rId51" Type="http://schemas.openxmlformats.org/officeDocument/2006/relationships/image" Target="../media/image53.png"/><Relationship Id="rId72" Type="http://schemas.openxmlformats.org/officeDocument/2006/relationships/image" Target="../media/image74.png"/><Relationship Id="rId80" Type="http://schemas.openxmlformats.org/officeDocument/2006/relationships/image" Target="../media/image82.png"/><Relationship Id="rId85" Type="http://schemas.openxmlformats.org/officeDocument/2006/relationships/image" Target="../media/image87.png"/><Relationship Id="rId93" Type="http://schemas.openxmlformats.org/officeDocument/2006/relationships/image" Target="../media/image95.png"/><Relationship Id="rId98" Type="http://schemas.openxmlformats.org/officeDocument/2006/relationships/image" Target="../media/image100.png"/><Relationship Id="rId3" Type="http://schemas.openxmlformats.org/officeDocument/2006/relationships/image" Target="../media/image5.jpeg"/><Relationship Id="rId12" Type="http://schemas.openxmlformats.org/officeDocument/2006/relationships/image" Target="../media/image14.png"/><Relationship Id="rId17" Type="http://schemas.openxmlformats.org/officeDocument/2006/relationships/image" Target="../media/image19.jpeg"/><Relationship Id="rId25" Type="http://schemas.openxmlformats.org/officeDocument/2006/relationships/image" Target="../media/image27.png"/><Relationship Id="rId33" Type="http://schemas.openxmlformats.org/officeDocument/2006/relationships/image" Target="../media/image35.jpeg"/><Relationship Id="rId38" Type="http://schemas.openxmlformats.org/officeDocument/2006/relationships/image" Target="../media/image40.png"/><Relationship Id="rId46" Type="http://schemas.openxmlformats.org/officeDocument/2006/relationships/image" Target="../media/image48.png"/><Relationship Id="rId59" Type="http://schemas.openxmlformats.org/officeDocument/2006/relationships/image" Target="../media/image61.png"/><Relationship Id="rId67" Type="http://schemas.openxmlformats.org/officeDocument/2006/relationships/image" Target="../media/image69.png"/><Relationship Id="rId103" Type="http://schemas.openxmlformats.org/officeDocument/2006/relationships/image" Target="../media/image105.png"/><Relationship Id="rId108" Type="http://schemas.openxmlformats.org/officeDocument/2006/relationships/image" Target="../media/image110.png"/><Relationship Id="rId116" Type="http://schemas.openxmlformats.org/officeDocument/2006/relationships/image" Target="../media/image118.png"/><Relationship Id="rId20" Type="http://schemas.openxmlformats.org/officeDocument/2006/relationships/image" Target="../media/image22.png"/><Relationship Id="rId41" Type="http://schemas.openxmlformats.org/officeDocument/2006/relationships/image" Target="../media/image43.png"/><Relationship Id="rId54" Type="http://schemas.openxmlformats.org/officeDocument/2006/relationships/image" Target="../media/image56.png"/><Relationship Id="rId62" Type="http://schemas.openxmlformats.org/officeDocument/2006/relationships/image" Target="../media/image64.png"/><Relationship Id="rId70" Type="http://schemas.openxmlformats.org/officeDocument/2006/relationships/image" Target="../media/image72.png"/><Relationship Id="rId75" Type="http://schemas.openxmlformats.org/officeDocument/2006/relationships/image" Target="../media/image77.jpeg"/><Relationship Id="rId83" Type="http://schemas.openxmlformats.org/officeDocument/2006/relationships/image" Target="../media/image85.png"/><Relationship Id="rId88" Type="http://schemas.openxmlformats.org/officeDocument/2006/relationships/image" Target="../media/image90.png"/><Relationship Id="rId91" Type="http://schemas.openxmlformats.org/officeDocument/2006/relationships/image" Target="../media/image93.png"/><Relationship Id="rId96" Type="http://schemas.openxmlformats.org/officeDocument/2006/relationships/image" Target="../media/image98.png"/><Relationship Id="rId111"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image" Target="../media/image8.png"/><Relationship Id="rId15" Type="http://schemas.openxmlformats.org/officeDocument/2006/relationships/image" Target="../media/image17.jpeg"/><Relationship Id="rId23" Type="http://schemas.openxmlformats.org/officeDocument/2006/relationships/image" Target="../media/image25.png"/><Relationship Id="rId28" Type="http://schemas.openxmlformats.org/officeDocument/2006/relationships/image" Target="../media/image30.png"/><Relationship Id="rId36" Type="http://schemas.openxmlformats.org/officeDocument/2006/relationships/image" Target="../media/image38.png"/><Relationship Id="rId49" Type="http://schemas.openxmlformats.org/officeDocument/2006/relationships/image" Target="../media/image51.png"/><Relationship Id="rId57" Type="http://schemas.openxmlformats.org/officeDocument/2006/relationships/image" Target="../media/image59.png"/><Relationship Id="rId106" Type="http://schemas.openxmlformats.org/officeDocument/2006/relationships/image" Target="../media/image108.png"/><Relationship Id="rId114" Type="http://schemas.openxmlformats.org/officeDocument/2006/relationships/image" Target="../media/image116.png"/><Relationship Id="rId10" Type="http://schemas.openxmlformats.org/officeDocument/2006/relationships/image" Target="../media/image12.png"/><Relationship Id="rId31" Type="http://schemas.openxmlformats.org/officeDocument/2006/relationships/image" Target="../media/image33.png"/><Relationship Id="rId44" Type="http://schemas.openxmlformats.org/officeDocument/2006/relationships/image" Target="../media/image46.png"/><Relationship Id="rId52" Type="http://schemas.openxmlformats.org/officeDocument/2006/relationships/image" Target="../media/image54.png"/><Relationship Id="rId60" Type="http://schemas.openxmlformats.org/officeDocument/2006/relationships/image" Target="../media/image62.png"/><Relationship Id="rId65" Type="http://schemas.openxmlformats.org/officeDocument/2006/relationships/image" Target="../media/image67.png"/><Relationship Id="rId73" Type="http://schemas.openxmlformats.org/officeDocument/2006/relationships/image" Target="../media/image75.png"/><Relationship Id="rId78" Type="http://schemas.openxmlformats.org/officeDocument/2006/relationships/image" Target="../media/image80.png"/><Relationship Id="rId81" Type="http://schemas.openxmlformats.org/officeDocument/2006/relationships/image" Target="../media/image83.png"/><Relationship Id="rId86" Type="http://schemas.openxmlformats.org/officeDocument/2006/relationships/image" Target="../media/image88.png"/><Relationship Id="rId94" Type="http://schemas.openxmlformats.org/officeDocument/2006/relationships/image" Target="../media/image96.png"/><Relationship Id="rId99" Type="http://schemas.openxmlformats.org/officeDocument/2006/relationships/image" Target="../media/image101.jpeg"/><Relationship Id="rId101" Type="http://schemas.openxmlformats.org/officeDocument/2006/relationships/image" Target="../media/image103.png"/><Relationship Id="rId4" Type="http://schemas.openxmlformats.org/officeDocument/2006/relationships/image" Target="../media/image6.png"/><Relationship Id="rId9" Type="http://schemas.openxmlformats.org/officeDocument/2006/relationships/image" Target="../media/image11.png"/><Relationship Id="rId13" Type="http://schemas.openxmlformats.org/officeDocument/2006/relationships/image" Target="../media/image15.jpeg"/><Relationship Id="rId18" Type="http://schemas.openxmlformats.org/officeDocument/2006/relationships/image" Target="../media/image20.png"/><Relationship Id="rId39" Type="http://schemas.openxmlformats.org/officeDocument/2006/relationships/image" Target="../media/image41.png"/><Relationship Id="rId109" Type="http://schemas.openxmlformats.org/officeDocument/2006/relationships/image" Target="../media/image111.png"/><Relationship Id="rId34" Type="http://schemas.openxmlformats.org/officeDocument/2006/relationships/image" Target="../media/image36.png"/><Relationship Id="rId50" Type="http://schemas.openxmlformats.org/officeDocument/2006/relationships/image" Target="../media/image52.png"/><Relationship Id="rId55" Type="http://schemas.openxmlformats.org/officeDocument/2006/relationships/image" Target="../media/image57.png"/><Relationship Id="rId76" Type="http://schemas.openxmlformats.org/officeDocument/2006/relationships/image" Target="../media/image78.png"/><Relationship Id="rId97" Type="http://schemas.openxmlformats.org/officeDocument/2006/relationships/image" Target="../media/image99.png"/><Relationship Id="rId104" Type="http://schemas.openxmlformats.org/officeDocument/2006/relationships/image" Target="../media/image106.png"/><Relationship Id="rId7" Type="http://schemas.openxmlformats.org/officeDocument/2006/relationships/image" Target="../media/image9.png"/><Relationship Id="rId71" Type="http://schemas.openxmlformats.org/officeDocument/2006/relationships/image" Target="../media/image73.png"/><Relationship Id="rId92" Type="http://schemas.openxmlformats.org/officeDocument/2006/relationships/image" Target="../media/image94.png"/><Relationship Id="rId2" Type="http://schemas.openxmlformats.org/officeDocument/2006/relationships/image" Target="../media/image4.png"/><Relationship Id="rId29"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8.jpeg"/><Relationship Id="rId18" Type="http://schemas.openxmlformats.org/officeDocument/2006/relationships/image" Target="../media/image131.png"/><Relationship Id="rId26" Type="http://schemas.openxmlformats.org/officeDocument/2006/relationships/image" Target="../media/image13.png"/><Relationship Id="rId3" Type="http://schemas.openxmlformats.org/officeDocument/2006/relationships/image" Target="../media/image119.jpeg"/><Relationship Id="rId21" Type="http://schemas.openxmlformats.org/officeDocument/2006/relationships/image" Target="../media/image134.png"/><Relationship Id="rId34" Type="http://schemas.openxmlformats.org/officeDocument/2006/relationships/image" Target="../media/image143.png"/><Relationship Id="rId7" Type="http://schemas.openxmlformats.org/officeDocument/2006/relationships/image" Target="../media/image123.png"/><Relationship Id="rId12" Type="http://schemas.openxmlformats.org/officeDocument/2006/relationships/image" Target="../media/image16.png"/><Relationship Id="rId17" Type="http://schemas.openxmlformats.org/officeDocument/2006/relationships/image" Target="../media/image11.png"/><Relationship Id="rId25" Type="http://schemas.openxmlformats.org/officeDocument/2006/relationships/image" Target="../media/image138.png"/><Relationship Id="rId33" Type="http://schemas.openxmlformats.org/officeDocument/2006/relationships/image" Target="../media/image71.png"/><Relationship Id="rId2" Type="http://schemas.openxmlformats.org/officeDocument/2006/relationships/image" Target="../media/image4.png"/><Relationship Id="rId16" Type="http://schemas.openxmlformats.org/officeDocument/2006/relationships/image" Target="../media/image130.png"/><Relationship Id="rId20" Type="http://schemas.openxmlformats.org/officeDocument/2006/relationships/image" Target="../media/image133.png"/><Relationship Id="rId29" Type="http://schemas.openxmlformats.org/officeDocument/2006/relationships/image" Target="../media/image140.png"/><Relationship Id="rId1" Type="http://schemas.openxmlformats.org/officeDocument/2006/relationships/slideLayout" Target="../slideLayouts/slideLayout7.xml"/><Relationship Id="rId6" Type="http://schemas.openxmlformats.org/officeDocument/2006/relationships/image" Target="../media/image122.png"/><Relationship Id="rId11" Type="http://schemas.openxmlformats.org/officeDocument/2006/relationships/image" Target="../media/image127.png"/><Relationship Id="rId24" Type="http://schemas.openxmlformats.org/officeDocument/2006/relationships/image" Target="../media/image137.png"/><Relationship Id="rId32" Type="http://schemas.openxmlformats.org/officeDocument/2006/relationships/image" Target="../media/image142.png"/><Relationship Id="rId37" Type="http://schemas.openxmlformats.org/officeDocument/2006/relationships/image" Target="../media/image109.png"/><Relationship Id="rId5" Type="http://schemas.openxmlformats.org/officeDocument/2006/relationships/image" Target="../media/image121.png"/><Relationship Id="rId15" Type="http://schemas.openxmlformats.org/officeDocument/2006/relationships/image" Target="../media/image102.png"/><Relationship Id="rId23" Type="http://schemas.openxmlformats.org/officeDocument/2006/relationships/image" Target="../media/image136.png"/><Relationship Id="rId28" Type="http://schemas.openxmlformats.org/officeDocument/2006/relationships/image" Target="../media/image18.png"/><Relationship Id="rId36" Type="http://schemas.openxmlformats.org/officeDocument/2006/relationships/image" Target="../media/image98.png"/><Relationship Id="rId10" Type="http://schemas.openxmlformats.org/officeDocument/2006/relationships/image" Target="../media/image126.png"/><Relationship Id="rId19" Type="http://schemas.openxmlformats.org/officeDocument/2006/relationships/image" Target="../media/image132.png"/><Relationship Id="rId31" Type="http://schemas.openxmlformats.org/officeDocument/2006/relationships/image" Target="../media/image73.png"/><Relationship Id="rId4" Type="http://schemas.openxmlformats.org/officeDocument/2006/relationships/image" Target="../media/image120.png"/><Relationship Id="rId9" Type="http://schemas.openxmlformats.org/officeDocument/2006/relationships/image" Target="../media/image125.png"/><Relationship Id="rId14" Type="http://schemas.openxmlformats.org/officeDocument/2006/relationships/image" Target="../media/image129.png"/><Relationship Id="rId22" Type="http://schemas.openxmlformats.org/officeDocument/2006/relationships/image" Target="../media/image135.png"/><Relationship Id="rId27" Type="http://schemas.openxmlformats.org/officeDocument/2006/relationships/image" Target="../media/image139.png"/><Relationship Id="rId30" Type="http://schemas.openxmlformats.org/officeDocument/2006/relationships/image" Target="../media/image141.png"/><Relationship Id="rId35" Type="http://schemas.openxmlformats.org/officeDocument/2006/relationships/image" Target="../media/image144.pn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67.png"/><Relationship Id="rId18" Type="http://schemas.openxmlformats.org/officeDocument/2006/relationships/image" Target="../media/image154.png"/><Relationship Id="rId26" Type="http://schemas.openxmlformats.org/officeDocument/2006/relationships/image" Target="../media/image160.png"/><Relationship Id="rId39" Type="http://schemas.openxmlformats.org/officeDocument/2006/relationships/image" Target="../media/image76.png"/><Relationship Id="rId3" Type="http://schemas.openxmlformats.org/officeDocument/2006/relationships/image" Target="../media/image145.png"/><Relationship Id="rId21" Type="http://schemas.openxmlformats.org/officeDocument/2006/relationships/image" Target="../media/image157.png"/><Relationship Id="rId34" Type="http://schemas.openxmlformats.org/officeDocument/2006/relationships/image" Target="../media/image66.png"/><Relationship Id="rId42" Type="http://schemas.openxmlformats.org/officeDocument/2006/relationships/image" Target="../media/image22.png"/><Relationship Id="rId7" Type="http://schemas.openxmlformats.org/officeDocument/2006/relationships/image" Target="../media/image87.png"/><Relationship Id="rId12" Type="http://schemas.openxmlformats.org/officeDocument/2006/relationships/image" Target="../media/image151.png"/><Relationship Id="rId17" Type="http://schemas.openxmlformats.org/officeDocument/2006/relationships/image" Target="../media/image82.png"/><Relationship Id="rId25" Type="http://schemas.openxmlformats.org/officeDocument/2006/relationships/image" Target="../media/image159.png"/><Relationship Id="rId33" Type="http://schemas.openxmlformats.org/officeDocument/2006/relationships/image" Target="../media/image165.png"/><Relationship Id="rId38" Type="http://schemas.openxmlformats.org/officeDocument/2006/relationships/image" Target="../media/image83.png"/><Relationship Id="rId2" Type="http://schemas.openxmlformats.org/officeDocument/2006/relationships/image" Target="../media/image4.png"/><Relationship Id="rId16" Type="http://schemas.openxmlformats.org/officeDocument/2006/relationships/image" Target="../media/image153.png"/><Relationship Id="rId20" Type="http://schemas.openxmlformats.org/officeDocument/2006/relationships/image" Target="../media/image156.png"/><Relationship Id="rId29" Type="http://schemas.openxmlformats.org/officeDocument/2006/relationships/image" Target="../media/image161.png"/><Relationship Id="rId41" Type="http://schemas.openxmlformats.org/officeDocument/2006/relationships/image" Target="../media/image170.png"/><Relationship Id="rId1" Type="http://schemas.openxmlformats.org/officeDocument/2006/relationships/slideLayout" Target="../slideLayouts/slideLayout7.xml"/><Relationship Id="rId6" Type="http://schemas.openxmlformats.org/officeDocument/2006/relationships/image" Target="../media/image147.png"/><Relationship Id="rId11" Type="http://schemas.openxmlformats.org/officeDocument/2006/relationships/image" Target="../media/image150.png"/><Relationship Id="rId24" Type="http://schemas.openxmlformats.org/officeDocument/2006/relationships/image" Target="../media/image158.jpeg"/><Relationship Id="rId32" Type="http://schemas.openxmlformats.org/officeDocument/2006/relationships/image" Target="../media/image164.png"/><Relationship Id="rId37" Type="http://schemas.openxmlformats.org/officeDocument/2006/relationships/image" Target="../media/image168.png"/><Relationship Id="rId40" Type="http://schemas.openxmlformats.org/officeDocument/2006/relationships/image" Target="../media/image169.png"/><Relationship Id="rId5" Type="http://schemas.openxmlformats.org/officeDocument/2006/relationships/image" Target="../media/image40.png"/><Relationship Id="rId15" Type="http://schemas.openxmlformats.org/officeDocument/2006/relationships/image" Target="../media/image152.png"/><Relationship Id="rId23" Type="http://schemas.openxmlformats.org/officeDocument/2006/relationships/image" Target="../media/image23.png"/><Relationship Id="rId28" Type="http://schemas.openxmlformats.org/officeDocument/2006/relationships/image" Target="../media/image80.png"/><Relationship Id="rId36" Type="http://schemas.openxmlformats.org/officeDocument/2006/relationships/image" Target="../media/image167.jpeg"/><Relationship Id="rId10" Type="http://schemas.openxmlformats.org/officeDocument/2006/relationships/image" Target="../media/image149.png"/><Relationship Id="rId19" Type="http://schemas.openxmlformats.org/officeDocument/2006/relationships/image" Target="../media/image155.png"/><Relationship Id="rId31" Type="http://schemas.openxmlformats.org/officeDocument/2006/relationships/image" Target="../media/image163.png"/><Relationship Id="rId4" Type="http://schemas.openxmlformats.org/officeDocument/2006/relationships/image" Target="../media/image146.png"/><Relationship Id="rId9" Type="http://schemas.openxmlformats.org/officeDocument/2006/relationships/image" Target="../media/image148.png"/><Relationship Id="rId14" Type="http://schemas.openxmlformats.org/officeDocument/2006/relationships/image" Target="../media/image28.png"/><Relationship Id="rId22" Type="http://schemas.openxmlformats.org/officeDocument/2006/relationships/image" Target="../media/image24.png"/><Relationship Id="rId27" Type="http://schemas.openxmlformats.org/officeDocument/2006/relationships/image" Target="../media/image79.png"/><Relationship Id="rId30" Type="http://schemas.openxmlformats.org/officeDocument/2006/relationships/image" Target="../media/image162.png"/><Relationship Id="rId35" Type="http://schemas.openxmlformats.org/officeDocument/2006/relationships/image" Target="../media/image166.png"/></Relationships>
</file>

<file path=ppt/slides/_rels/slide6.xml.rels><?xml version="1.0" encoding="UTF-8" standalone="yes"?>
<Relationships xmlns="http://schemas.openxmlformats.org/package/2006/relationships"><Relationship Id="rId8" Type="http://schemas.openxmlformats.org/officeDocument/2006/relationships/image" Target="../media/image173.png"/><Relationship Id="rId13" Type="http://schemas.openxmlformats.org/officeDocument/2006/relationships/image" Target="../media/image54.png"/><Relationship Id="rId18" Type="http://schemas.openxmlformats.org/officeDocument/2006/relationships/image" Target="../media/image177.png"/><Relationship Id="rId26" Type="http://schemas.openxmlformats.org/officeDocument/2006/relationships/image" Target="../media/image182.png"/><Relationship Id="rId39" Type="http://schemas.openxmlformats.org/officeDocument/2006/relationships/image" Target="../media/image192.png"/><Relationship Id="rId3" Type="http://schemas.openxmlformats.org/officeDocument/2006/relationships/image" Target="../media/image53.png"/><Relationship Id="rId21" Type="http://schemas.openxmlformats.org/officeDocument/2006/relationships/image" Target="../media/image179.png"/><Relationship Id="rId34" Type="http://schemas.openxmlformats.org/officeDocument/2006/relationships/image" Target="../media/image188.png"/><Relationship Id="rId7" Type="http://schemas.openxmlformats.org/officeDocument/2006/relationships/image" Target="../media/image172.png"/><Relationship Id="rId12" Type="http://schemas.openxmlformats.org/officeDocument/2006/relationships/image" Target="../media/image174.png"/><Relationship Id="rId17" Type="http://schemas.openxmlformats.org/officeDocument/2006/relationships/image" Target="../media/image176.png"/><Relationship Id="rId25" Type="http://schemas.openxmlformats.org/officeDocument/2006/relationships/image" Target="../media/image181.png"/><Relationship Id="rId33" Type="http://schemas.openxmlformats.org/officeDocument/2006/relationships/image" Target="../media/image187.png"/><Relationship Id="rId38" Type="http://schemas.openxmlformats.org/officeDocument/2006/relationships/image" Target="../media/image191.png"/><Relationship Id="rId2" Type="http://schemas.openxmlformats.org/officeDocument/2006/relationships/image" Target="../media/image4.png"/><Relationship Id="rId16" Type="http://schemas.openxmlformats.org/officeDocument/2006/relationships/image" Target="../media/image91.png"/><Relationship Id="rId20" Type="http://schemas.openxmlformats.org/officeDocument/2006/relationships/image" Target="../media/image96.png"/><Relationship Id="rId29" Type="http://schemas.openxmlformats.org/officeDocument/2006/relationships/image" Target="../media/image48.png"/><Relationship Id="rId41" Type="http://schemas.openxmlformats.org/officeDocument/2006/relationships/image" Target="../media/image194.png"/><Relationship Id="rId1" Type="http://schemas.openxmlformats.org/officeDocument/2006/relationships/slideLayout" Target="../slideLayouts/slideLayout7.xml"/><Relationship Id="rId6" Type="http://schemas.openxmlformats.org/officeDocument/2006/relationships/image" Target="../media/image171.jpeg"/><Relationship Id="rId11" Type="http://schemas.openxmlformats.org/officeDocument/2006/relationships/image" Target="../media/image95.png"/><Relationship Id="rId24" Type="http://schemas.openxmlformats.org/officeDocument/2006/relationships/image" Target="../media/image97.png"/><Relationship Id="rId32" Type="http://schemas.openxmlformats.org/officeDocument/2006/relationships/image" Target="../media/image90.png"/><Relationship Id="rId37" Type="http://schemas.openxmlformats.org/officeDocument/2006/relationships/image" Target="../media/image190.png"/><Relationship Id="rId40" Type="http://schemas.openxmlformats.org/officeDocument/2006/relationships/image" Target="../media/image193.png"/><Relationship Id="rId5" Type="http://schemas.openxmlformats.org/officeDocument/2006/relationships/image" Target="../media/image63.png"/><Relationship Id="rId15" Type="http://schemas.openxmlformats.org/officeDocument/2006/relationships/image" Target="../media/image70.png"/><Relationship Id="rId23" Type="http://schemas.openxmlformats.org/officeDocument/2006/relationships/image" Target="../media/image180.png"/><Relationship Id="rId28" Type="http://schemas.openxmlformats.org/officeDocument/2006/relationships/image" Target="../media/image184.png"/><Relationship Id="rId36" Type="http://schemas.openxmlformats.org/officeDocument/2006/relationships/image" Target="../media/image64.png"/><Relationship Id="rId10" Type="http://schemas.openxmlformats.org/officeDocument/2006/relationships/image" Target="../media/image49.png"/><Relationship Id="rId19" Type="http://schemas.openxmlformats.org/officeDocument/2006/relationships/image" Target="../media/image178.png"/><Relationship Id="rId31" Type="http://schemas.openxmlformats.org/officeDocument/2006/relationships/image" Target="../media/image186.png"/><Relationship Id="rId4" Type="http://schemas.openxmlformats.org/officeDocument/2006/relationships/image" Target="../media/image114.png"/><Relationship Id="rId9" Type="http://schemas.openxmlformats.org/officeDocument/2006/relationships/image" Target="../media/image45.png"/><Relationship Id="rId14" Type="http://schemas.openxmlformats.org/officeDocument/2006/relationships/image" Target="../media/image175.png"/><Relationship Id="rId22" Type="http://schemas.openxmlformats.org/officeDocument/2006/relationships/image" Target="../media/image117.png"/><Relationship Id="rId27" Type="http://schemas.openxmlformats.org/officeDocument/2006/relationships/image" Target="../media/image183.png"/><Relationship Id="rId30" Type="http://schemas.openxmlformats.org/officeDocument/2006/relationships/image" Target="../media/image185.png"/><Relationship Id="rId35" Type="http://schemas.openxmlformats.org/officeDocument/2006/relationships/image" Target="../media/image189.png"/></Relationships>
</file>

<file path=ppt/slides/_rels/slide7.xml.rels><?xml version="1.0" encoding="UTF-8" standalone="yes"?>
<Relationships xmlns="http://schemas.openxmlformats.org/package/2006/relationships"><Relationship Id="rId3" Type="http://schemas.openxmlformats.org/officeDocument/2006/relationships/image" Target="../media/image19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3" Type="http://schemas.openxmlformats.org/officeDocument/2006/relationships/image" Target="../media/image201.png"/><Relationship Id="rId18" Type="http://schemas.openxmlformats.org/officeDocument/2006/relationships/image" Target="../media/image18.png"/><Relationship Id="rId26" Type="http://schemas.openxmlformats.org/officeDocument/2006/relationships/image" Target="../media/image210.png"/><Relationship Id="rId39" Type="http://schemas.openxmlformats.org/officeDocument/2006/relationships/image" Target="../media/image40.png"/><Relationship Id="rId21" Type="http://schemas.openxmlformats.org/officeDocument/2006/relationships/image" Target="../media/image207.png"/><Relationship Id="rId34" Type="http://schemas.openxmlformats.org/officeDocument/2006/relationships/image" Target="../media/image217.png"/><Relationship Id="rId42" Type="http://schemas.openxmlformats.org/officeDocument/2006/relationships/image" Target="../media/image224.png"/><Relationship Id="rId47" Type="http://schemas.openxmlformats.org/officeDocument/2006/relationships/image" Target="../media/image226.png"/><Relationship Id="rId50" Type="http://schemas.openxmlformats.org/officeDocument/2006/relationships/image" Target="../media/image182.png"/><Relationship Id="rId55" Type="http://schemas.openxmlformats.org/officeDocument/2006/relationships/image" Target="../media/image229.png"/><Relationship Id="rId63" Type="http://schemas.openxmlformats.org/officeDocument/2006/relationships/image" Target="../media/image70.png"/><Relationship Id="rId68" Type="http://schemas.openxmlformats.org/officeDocument/2006/relationships/image" Target="../media/image237.png"/><Relationship Id="rId76" Type="http://schemas.openxmlformats.org/officeDocument/2006/relationships/image" Target="../media/image64.png"/><Relationship Id="rId7" Type="http://schemas.openxmlformats.org/officeDocument/2006/relationships/image" Target="../media/image199.png"/><Relationship Id="rId71" Type="http://schemas.openxmlformats.org/officeDocument/2006/relationships/image" Target="../media/image114.png"/><Relationship Id="rId2" Type="http://schemas.openxmlformats.org/officeDocument/2006/relationships/image" Target="../media/image4.png"/><Relationship Id="rId16" Type="http://schemas.openxmlformats.org/officeDocument/2006/relationships/image" Target="../media/image204.png"/><Relationship Id="rId29" Type="http://schemas.openxmlformats.org/officeDocument/2006/relationships/image" Target="../media/image213.png"/><Relationship Id="rId11" Type="http://schemas.openxmlformats.org/officeDocument/2006/relationships/image" Target="../media/image130.png"/><Relationship Id="rId24" Type="http://schemas.openxmlformats.org/officeDocument/2006/relationships/image" Target="../media/image208.png"/><Relationship Id="rId32" Type="http://schemas.openxmlformats.org/officeDocument/2006/relationships/image" Target="../media/image215.png"/><Relationship Id="rId37" Type="http://schemas.openxmlformats.org/officeDocument/2006/relationships/image" Target="../media/image220.png"/><Relationship Id="rId40" Type="http://schemas.openxmlformats.org/officeDocument/2006/relationships/image" Target="../media/image222.png"/><Relationship Id="rId45" Type="http://schemas.openxmlformats.org/officeDocument/2006/relationships/image" Target="../media/image67.png"/><Relationship Id="rId53" Type="http://schemas.openxmlformats.org/officeDocument/2006/relationships/image" Target="../media/image48.png"/><Relationship Id="rId58" Type="http://schemas.openxmlformats.org/officeDocument/2006/relationships/image" Target="../media/image53.png"/><Relationship Id="rId66" Type="http://schemas.openxmlformats.org/officeDocument/2006/relationships/image" Target="../media/image236.png"/><Relationship Id="rId74" Type="http://schemas.openxmlformats.org/officeDocument/2006/relationships/image" Target="../media/image63.png"/><Relationship Id="rId5" Type="http://schemas.openxmlformats.org/officeDocument/2006/relationships/image" Target="../media/image6.png"/><Relationship Id="rId15" Type="http://schemas.openxmlformats.org/officeDocument/2006/relationships/image" Target="../media/image203.png"/><Relationship Id="rId23" Type="http://schemas.openxmlformats.org/officeDocument/2006/relationships/image" Target="../media/image23.png"/><Relationship Id="rId28" Type="http://schemas.openxmlformats.org/officeDocument/2006/relationships/image" Target="../media/image212.png"/><Relationship Id="rId36" Type="http://schemas.openxmlformats.org/officeDocument/2006/relationships/image" Target="../media/image219.png"/><Relationship Id="rId49" Type="http://schemas.openxmlformats.org/officeDocument/2006/relationships/image" Target="../media/image117.png"/><Relationship Id="rId57" Type="http://schemas.openxmlformats.org/officeDocument/2006/relationships/image" Target="../media/image231.jpeg"/><Relationship Id="rId61" Type="http://schemas.openxmlformats.org/officeDocument/2006/relationships/image" Target="../media/image232.png"/><Relationship Id="rId10" Type="http://schemas.openxmlformats.org/officeDocument/2006/relationships/image" Target="../media/image66.png"/><Relationship Id="rId19" Type="http://schemas.openxmlformats.org/officeDocument/2006/relationships/image" Target="../media/image205.png"/><Relationship Id="rId31" Type="http://schemas.openxmlformats.org/officeDocument/2006/relationships/image" Target="../media/image214.png"/><Relationship Id="rId44" Type="http://schemas.openxmlformats.org/officeDocument/2006/relationships/image" Target="../media/image38.png"/><Relationship Id="rId52" Type="http://schemas.openxmlformats.org/officeDocument/2006/relationships/image" Target="../media/image227.png"/><Relationship Id="rId60" Type="http://schemas.openxmlformats.org/officeDocument/2006/relationships/image" Target="../media/image54.png"/><Relationship Id="rId65" Type="http://schemas.openxmlformats.org/officeDocument/2006/relationships/image" Target="../media/image235.png"/><Relationship Id="rId73" Type="http://schemas.openxmlformats.org/officeDocument/2006/relationships/image" Target="../media/image241.png"/><Relationship Id="rId4" Type="http://schemas.openxmlformats.org/officeDocument/2006/relationships/image" Target="../media/image197.png"/><Relationship Id="rId9" Type="http://schemas.openxmlformats.org/officeDocument/2006/relationships/image" Target="../media/image200.jpeg"/><Relationship Id="rId14" Type="http://schemas.openxmlformats.org/officeDocument/2006/relationships/image" Target="../media/image202.png"/><Relationship Id="rId22" Type="http://schemas.openxmlformats.org/officeDocument/2006/relationships/image" Target="../media/image24.png"/><Relationship Id="rId27" Type="http://schemas.openxmlformats.org/officeDocument/2006/relationships/image" Target="../media/image211.png"/><Relationship Id="rId30" Type="http://schemas.openxmlformats.org/officeDocument/2006/relationships/image" Target="../media/image164.png"/><Relationship Id="rId35" Type="http://schemas.openxmlformats.org/officeDocument/2006/relationships/image" Target="../media/image218.jpeg"/><Relationship Id="rId43" Type="http://schemas.openxmlformats.org/officeDocument/2006/relationships/image" Target="../media/image149.png"/><Relationship Id="rId48" Type="http://schemas.openxmlformats.org/officeDocument/2006/relationships/image" Target="../media/image45.png"/><Relationship Id="rId56" Type="http://schemas.openxmlformats.org/officeDocument/2006/relationships/image" Target="../media/image230.png"/><Relationship Id="rId64" Type="http://schemas.openxmlformats.org/officeDocument/2006/relationships/image" Target="../media/image234.png"/><Relationship Id="rId69" Type="http://schemas.openxmlformats.org/officeDocument/2006/relationships/image" Target="../media/image238.png"/><Relationship Id="rId77" Type="http://schemas.openxmlformats.org/officeDocument/2006/relationships/image" Target="../media/image142.png"/><Relationship Id="rId8" Type="http://schemas.openxmlformats.org/officeDocument/2006/relationships/image" Target="../media/image16.png"/><Relationship Id="rId51" Type="http://schemas.openxmlformats.org/officeDocument/2006/relationships/image" Target="../media/image115.png"/><Relationship Id="rId72" Type="http://schemas.openxmlformats.org/officeDocument/2006/relationships/image" Target="../media/image240.png"/><Relationship Id="rId3" Type="http://schemas.openxmlformats.org/officeDocument/2006/relationships/image" Target="../media/image196.jpeg"/><Relationship Id="rId12" Type="http://schemas.openxmlformats.org/officeDocument/2006/relationships/image" Target="../media/image11.png"/><Relationship Id="rId17" Type="http://schemas.openxmlformats.org/officeDocument/2006/relationships/image" Target="../media/image13.png"/><Relationship Id="rId25" Type="http://schemas.openxmlformats.org/officeDocument/2006/relationships/image" Target="../media/image209.png"/><Relationship Id="rId33" Type="http://schemas.openxmlformats.org/officeDocument/2006/relationships/image" Target="../media/image216.png"/><Relationship Id="rId38" Type="http://schemas.openxmlformats.org/officeDocument/2006/relationships/image" Target="../media/image221.png"/><Relationship Id="rId46" Type="http://schemas.openxmlformats.org/officeDocument/2006/relationships/image" Target="../media/image225.png"/><Relationship Id="rId59" Type="http://schemas.openxmlformats.org/officeDocument/2006/relationships/image" Target="../media/image181.png"/><Relationship Id="rId67" Type="http://schemas.openxmlformats.org/officeDocument/2006/relationships/image" Target="../media/image178.png"/><Relationship Id="rId20" Type="http://schemas.openxmlformats.org/officeDocument/2006/relationships/image" Target="../media/image206.png"/><Relationship Id="rId41" Type="http://schemas.openxmlformats.org/officeDocument/2006/relationships/image" Target="../media/image223.png"/><Relationship Id="rId54" Type="http://schemas.openxmlformats.org/officeDocument/2006/relationships/image" Target="../media/image228.png"/><Relationship Id="rId62" Type="http://schemas.openxmlformats.org/officeDocument/2006/relationships/image" Target="../media/image233.png"/><Relationship Id="rId70" Type="http://schemas.openxmlformats.org/officeDocument/2006/relationships/image" Target="../media/image239.png"/><Relationship Id="rId75"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198.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E57B2B0D-1473-6548-B452-FF257D5A8BE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709" y="1116418"/>
            <a:ext cx="12200709" cy="5737055"/>
          </a:xfrm>
          <a:prstGeom prst="rect">
            <a:avLst/>
          </a:prstGeom>
        </p:spPr>
      </p:pic>
      <p:sp>
        <p:nvSpPr>
          <p:cNvPr id="6" name="TextBox 5">
            <a:extLst>
              <a:ext uri="{FF2B5EF4-FFF2-40B4-BE49-F238E27FC236}">
                <a16:creationId xmlns:a16="http://schemas.microsoft.com/office/drawing/2014/main" id="{65121FEB-E7DA-6544-BD8E-06D2CB674FBA}"/>
              </a:ext>
            </a:extLst>
          </p:cNvPr>
          <p:cNvSpPr txBox="1"/>
          <p:nvPr/>
        </p:nvSpPr>
        <p:spPr>
          <a:xfrm>
            <a:off x="280234" y="3212047"/>
            <a:ext cx="2298357" cy="323165"/>
          </a:xfrm>
          <a:prstGeom prst="rect">
            <a:avLst/>
          </a:prstGeom>
          <a:noFill/>
        </p:spPr>
        <p:txBody>
          <a:bodyPr wrap="square" rtlCol="0">
            <a:spAutoFit/>
          </a:bodyPr>
          <a:lstStyle>
            <a:defPPr>
              <a:defRPr lang="en-US"/>
            </a:defPPr>
            <a:lvl1pPr>
              <a:defRPr sz="1500" b="1">
                <a:solidFill>
                  <a:srgbClr val="1F1A62"/>
                </a:solidFill>
                <a:latin typeface="Helvetica" pitchFamily="2" charset="0"/>
              </a:defRPr>
            </a:lvl1pPr>
          </a:lstStyle>
          <a:p>
            <a:r>
              <a:rPr lang="en-US" dirty="0"/>
              <a:t>2020</a:t>
            </a:r>
          </a:p>
        </p:txBody>
      </p:sp>
      <p:cxnSp>
        <p:nvCxnSpPr>
          <p:cNvPr id="11" name="Straight Connector 10">
            <a:extLst>
              <a:ext uri="{FF2B5EF4-FFF2-40B4-BE49-F238E27FC236}">
                <a16:creationId xmlns:a16="http://schemas.microsoft.com/office/drawing/2014/main" id="{098A06ED-9D12-3B4C-B59C-10A0964513FE}"/>
              </a:ext>
            </a:extLst>
          </p:cNvPr>
          <p:cNvCxnSpPr/>
          <p:nvPr/>
        </p:nvCxnSpPr>
        <p:spPr>
          <a:xfrm>
            <a:off x="337761" y="3131768"/>
            <a:ext cx="521208" cy="0"/>
          </a:xfrm>
          <a:prstGeom prst="line">
            <a:avLst/>
          </a:prstGeom>
          <a:ln>
            <a:solidFill>
              <a:srgbClr val="1F1A62"/>
            </a:solidFill>
          </a:ln>
          <a:effectLst/>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D3ED8F18-80E6-D449-A031-541661F2A42F}"/>
              </a:ext>
            </a:extLst>
          </p:cNvPr>
          <p:cNvSpPr txBox="1"/>
          <p:nvPr/>
        </p:nvSpPr>
        <p:spPr>
          <a:xfrm>
            <a:off x="169149" y="4135716"/>
            <a:ext cx="739733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b="1" dirty="0">
                <a:solidFill>
                  <a:srgbClr val="FFE600"/>
                </a:solidFill>
                <a:latin typeface="Helvetica" pitchFamily="2" charset="0"/>
              </a:rPr>
              <a:t>Welcome to TV</a:t>
            </a:r>
            <a:br>
              <a:rPr kumimoji="0" lang="en-US" sz="4400" b="1" i="0" u="none" strike="noStrike" kern="1200" cap="none" spc="0" normalizeH="0" baseline="0" noProof="0" dirty="0">
                <a:ln>
                  <a:noFill/>
                </a:ln>
                <a:solidFill>
                  <a:srgbClr val="FFE600"/>
                </a:solidFill>
                <a:effectLst/>
                <a:uLnTx/>
                <a:uFillTx/>
                <a:latin typeface="Helvetica" pitchFamily="2" charset="0"/>
                <a:ea typeface="+mn-ea"/>
                <a:cs typeface="+mn-cs"/>
              </a:rPr>
            </a:br>
            <a:r>
              <a:rPr lang="en-US" sz="2600" dirty="0">
                <a:solidFill>
                  <a:schemeClr val="bg1"/>
                </a:solidFill>
                <a:latin typeface="Helvetica" pitchFamily="2" charset="0"/>
              </a:rPr>
              <a:t>Introducing The ‘New Kids On The Block’</a:t>
            </a:r>
            <a:endParaRPr kumimoji="0" lang="en-US" sz="2600" b="0" i="0" u="none" strike="noStrike" kern="1200" cap="none" spc="0" normalizeH="0" baseline="0" noProof="0" dirty="0">
              <a:ln>
                <a:noFill/>
              </a:ln>
              <a:solidFill>
                <a:schemeClr val="bg1"/>
              </a:solidFill>
              <a:effectLst/>
              <a:uLnTx/>
              <a:uFillTx/>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 dirty="0">
              <a:solidFill>
                <a:schemeClr val="bg1"/>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Helvetica" pitchFamily="2" charset="0"/>
              </a:rPr>
              <a:t>Full Year 2019 Update</a:t>
            </a:r>
          </a:p>
        </p:txBody>
      </p:sp>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13390" y="5877766"/>
            <a:ext cx="2408603" cy="686000"/>
          </a:xfrm>
          <a:prstGeom prst="rect">
            <a:avLst/>
          </a:prstGeom>
        </p:spPr>
      </p:pic>
    </p:spTree>
    <p:extLst>
      <p:ext uri="{BB962C8B-B14F-4D97-AF65-F5344CB8AC3E}">
        <p14:creationId xmlns:p14="http://schemas.microsoft.com/office/powerpoint/2010/main" val="932111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0" y="0"/>
            <a:ext cx="4065938" cy="6869150"/>
          </a:xfrm>
          <a:prstGeom prst="rect">
            <a:avLst/>
          </a:prstGeom>
          <a:solidFill>
            <a:srgbClr val="ED3C8D"/>
          </a:solidFill>
          <a:ln>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A529899-950F-C14F-99A5-896AC3170183}"/>
              </a:ext>
            </a:extLst>
          </p:cNvPr>
          <p:cNvSpPr/>
          <p:nvPr/>
        </p:nvSpPr>
        <p:spPr>
          <a:xfrm>
            <a:off x="113066" y="357425"/>
            <a:ext cx="3952653" cy="3600986"/>
          </a:xfrm>
          <a:prstGeom prst="rect">
            <a:avLst/>
          </a:prstGeom>
        </p:spPr>
        <p:txBody>
          <a:bodyPr wrap="square">
            <a:spAutoFit/>
          </a:bodyPr>
          <a:lstStyle/>
          <a:p>
            <a:pPr lvl="0">
              <a:defRPr/>
            </a:pPr>
            <a:r>
              <a:rPr lang="en-US" sz="2800" b="1" dirty="0">
                <a:solidFill>
                  <a:schemeClr val="bg1"/>
                </a:solidFill>
                <a:latin typeface="Helvetica" pitchFamily="2" charset="0"/>
              </a:rPr>
              <a:t>Brands under </a:t>
            </a:r>
          </a:p>
          <a:p>
            <a:pPr lvl="0">
              <a:defRPr/>
            </a:pPr>
            <a:r>
              <a:rPr lang="en-US" sz="2800" b="1" dirty="0">
                <a:solidFill>
                  <a:schemeClr val="bg1"/>
                </a:solidFill>
                <a:latin typeface="Helvetica" pitchFamily="2" charset="0"/>
              </a:rPr>
              <a:t>5 years old</a:t>
            </a:r>
          </a:p>
          <a:p>
            <a:pPr lvl="0">
              <a:defRPr/>
            </a:pPr>
            <a:r>
              <a:rPr lang="en-US" sz="2800" dirty="0">
                <a:solidFill>
                  <a:schemeClr val="bg1"/>
                </a:solidFill>
                <a:latin typeface="Helvetica" pitchFamily="2" charset="0"/>
              </a:rPr>
              <a:t> </a:t>
            </a:r>
          </a:p>
          <a:p>
            <a:pPr lvl="0">
              <a:defRPr/>
            </a:pPr>
            <a:r>
              <a:rPr lang="en-US" sz="2400" dirty="0">
                <a:solidFill>
                  <a:schemeClr val="bg1"/>
                </a:solidFill>
                <a:latin typeface="Helvetica" pitchFamily="2" charset="0"/>
              </a:rPr>
              <a:t>Several new and emerging brands have launched campaigns on national TV to capitalize on its ability </a:t>
            </a:r>
          </a:p>
          <a:p>
            <a:pPr lvl="0">
              <a:defRPr/>
            </a:pPr>
            <a:r>
              <a:rPr lang="en-US" sz="2400" dirty="0">
                <a:solidFill>
                  <a:schemeClr val="bg1"/>
                </a:solidFill>
                <a:latin typeface="Helvetica" pitchFamily="2" charset="0"/>
              </a:rPr>
              <a:t>to drive brand awareness and recruit new customers</a:t>
            </a:r>
          </a:p>
        </p:txBody>
      </p:sp>
      <p:pic>
        <p:nvPicPr>
          <p:cNvPr id="14" name="Picture 13">
            <a:extLst>
              <a:ext uri="{FF2B5EF4-FFF2-40B4-BE49-F238E27FC236}">
                <a16:creationId xmlns:a16="http://schemas.microsoft.com/office/drawing/2014/main" id="{5B663F97-1C8A-4489-A93F-1C55497F014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7" name="Slide Number Placeholder 5">
            <a:extLst>
              <a:ext uri="{FF2B5EF4-FFF2-40B4-BE49-F238E27FC236}">
                <a16:creationId xmlns:a16="http://schemas.microsoft.com/office/drawing/2014/main" id="{C1102742-5939-4E41-B897-0BDEDE9994F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8" name="Rectangle 17">
            <a:extLst>
              <a:ext uri="{FF2B5EF4-FFF2-40B4-BE49-F238E27FC236}">
                <a16:creationId xmlns:a16="http://schemas.microsoft.com/office/drawing/2014/main" id="{74793211-C599-4C3E-A545-DDEBDC4F3B1B}"/>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87" name="Text Placeholder 3">
            <a:extLst>
              <a:ext uri="{FF2B5EF4-FFF2-40B4-BE49-F238E27FC236}">
                <a16:creationId xmlns:a16="http://schemas.microsoft.com/office/drawing/2014/main" id="{C830FF38-912D-4833-B302-29F483EF8B25}"/>
              </a:ext>
            </a:extLst>
          </p:cNvPr>
          <p:cNvSpPr txBox="1">
            <a:spLocks/>
          </p:cNvSpPr>
          <p:nvPr/>
        </p:nvSpPr>
        <p:spPr>
          <a:xfrm>
            <a:off x="4065722" y="6208703"/>
            <a:ext cx="8126278" cy="319606"/>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lvl="0">
              <a:defRPr/>
            </a:pPr>
            <a:r>
              <a:rPr kumimoji="0" lang="en-US" sz="8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a:t>
            </a:r>
            <a:r>
              <a:rPr lang="en-US" sz="800" dirty="0">
                <a:solidFill>
                  <a:srgbClr val="1F1A62"/>
                </a:solidFill>
                <a:latin typeface="Helvetica" pitchFamily="2" charset="0"/>
                <a:ea typeface="Open Sans" panose="020B0606030504020204" pitchFamily="34" charset="0"/>
                <a:cs typeface="Open Sans" panose="020B0606030504020204" pitchFamily="34" charset="0"/>
              </a:rPr>
              <a:t>VAB analysis of Nielsen Ad Intel data, Q1’19-Q4’19. TV spend includes national cable TV, broadcast TV, Spanish language cable TV, Spanish language broadcast TV. Brands reflect examples of those with national TV spend over $100K that were founded within the last five years.</a:t>
            </a:r>
            <a:endParaRPr kumimoji="0" lang="en-US" sz="8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graphicFrame>
        <p:nvGraphicFramePr>
          <p:cNvPr id="88" name="Table 87">
            <a:extLst>
              <a:ext uri="{FF2B5EF4-FFF2-40B4-BE49-F238E27FC236}">
                <a16:creationId xmlns:a16="http://schemas.microsoft.com/office/drawing/2014/main" id="{63598EC0-5F93-4068-AB67-DCDA1FA829DC}"/>
              </a:ext>
            </a:extLst>
          </p:cNvPr>
          <p:cNvGraphicFramePr>
            <a:graphicFrameLocks noGrp="1"/>
          </p:cNvGraphicFramePr>
          <p:nvPr>
            <p:extLst>
              <p:ext uri="{D42A27DB-BD31-4B8C-83A1-F6EECF244321}">
                <p14:modId xmlns:p14="http://schemas.microsoft.com/office/powerpoint/2010/main" val="3678275447"/>
              </p:ext>
            </p:extLst>
          </p:nvPr>
        </p:nvGraphicFramePr>
        <p:xfrm>
          <a:off x="4065720" y="704413"/>
          <a:ext cx="8126279" cy="5445632"/>
        </p:xfrm>
        <a:graphic>
          <a:graphicData uri="http://schemas.openxmlformats.org/drawingml/2006/table">
            <a:tbl>
              <a:tblPr>
                <a:tableStyleId>{5C22544A-7EE6-4342-B048-85BDC9FD1C3A}</a:tableStyleId>
              </a:tblPr>
              <a:tblGrid>
                <a:gridCol w="2639200">
                  <a:extLst>
                    <a:ext uri="{9D8B030D-6E8A-4147-A177-3AD203B41FA5}">
                      <a16:colId xmlns:a16="http://schemas.microsoft.com/office/drawing/2014/main" val="3574522064"/>
                    </a:ext>
                  </a:extLst>
                </a:gridCol>
                <a:gridCol w="2307116">
                  <a:extLst>
                    <a:ext uri="{9D8B030D-6E8A-4147-A177-3AD203B41FA5}">
                      <a16:colId xmlns:a16="http://schemas.microsoft.com/office/drawing/2014/main" val="3164964613"/>
                    </a:ext>
                  </a:extLst>
                </a:gridCol>
                <a:gridCol w="1380774">
                  <a:extLst>
                    <a:ext uri="{9D8B030D-6E8A-4147-A177-3AD203B41FA5}">
                      <a16:colId xmlns:a16="http://schemas.microsoft.com/office/drawing/2014/main" val="824913443"/>
                    </a:ext>
                  </a:extLst>
                </a:gridCol>
                <a:gridCol w="1799189">
                  <a:extLst>
                    <a:ext uri="{9D8B030D-6E8A-4147-A177-3AD203B41FA5}">
                      <a16:colId xmlns:a16="http://schemas.microsoft.com/office/drawing/2014/main" val="2464966384"/>
                    </a:ext>
                  </a:extLst>
                </a:gridCol>
              </a:tblGrid>
              <a:tr h="340352">
                <a:tc>
                  <a:txBody>
                    <a:bodyPr/>
                    <a:lstStyle/>
                    <a:p>
                      <a:pPr algn="ctr" fontAlgn="b"/>
                      <a:r>
                        <a:rPr lang="en-US" sz="1600" b="1" i="0" u="sng" strike="noStrike" dirty="0">
                          <a:solidFill>
                            <a:schemeClr val="bg1"/>
                          </a:solidFill>
                          <a:effectLst/>
                          <a:latin typeface="Helvetica Light" panose="020B0403020202020204"/>
                        </a:rPr>
                        <a:t>Brand</a:t>
                      </a:r>
                    </a:p>
                  </a:txBody>
                  <a:tcPr marL="0" marR="0" marT="0" marB="0" anchor="ctr">
                    <a:solidFill>
                      <a:srgbClr val="1F1A62"/>
                    </a:solidFill>
                  </a:tcPr>
                </a:tc>
                <a:tc>
                  <a:txBody>
                    <a:bodyPr/>
                    <a:lstStyle/>
                    <a:p>
                      <a:pPr algn="ctr" fontAlgn="b"/>
                      <a:r>
                        <a:rPr lang="en-US" sz="1600" b="1" i="0" u="sng" strike="noStrike" dirty="0">
                          <a:solidFill>
                            <a:schemeClr val="bg1"/>
                          </a:solidFill>
                          <a:effectLst/>
                          <a:latin typeface="Helvetica Light" panose="020B0403020202020204"/>
                        </a:rPr>
                        <a:t>Category</a:t>
                      </a:r>
                    </a:p>
                  </a:txBody>
                  <a:tcPr marL="0" marR="0" marT="0" marB="0" anchor="ctr">
                    <a:solidFill>
                      <a:srgbClr val="1F1A62"/>
                    </a:solidFill>
                  </a:tcPr>
                </a:tc>
                <a:tc>
                  <a:txBody>
                    <a:bodyPr/>
                    <a:lstStyle/>
                    <a:p>
                      <a:pPr algn="ctr" fontAlgn="b"/>
                      <a:r>
                        <a:rPr lang="en-US" sz="1600" b="1" i="0" u="sng" strike="noStrike" dirty="0">
                          <a:solidFill>
                            <a:schemeClr val="bg1"/>
                          </a:solidFill>
                          <a:effectLst/>
                          <a:latin typeface="Helvetica Light" panose="020B0403020202020204"/>
                        </a:rPr>
                        <a:t>Year Founded</a:t>
                      </a:r>
                    </a:p>
                  </a:txBody>
                  <a:tcPr marL="0" marR="0" marT="0" marB="0" anchor="ctr">
                    <a:solidFill>
                      <a:srgbClr val="1F1A62"/>
                    </a:solidFill>
                  </a:tcPr>
                </a:tc>
                <a:tc>
                  <a:txBody>
                    <a:bodyPr/>
                    <a:lstStyle/>
                    <a:p>
                      <a:pPr algn="ctr" fontAlgn="b"/>
                      <a:r>
                        <a:rPr lang="en-US" sz="1600" b="1" i="0" u="sng" strike="noStrike" dirty="0">
                          <a:solidFill>
                            <a:schemeClr val="bg1"/>
                          </a:solidFill>
                          <a:effectLst/>
                          <a:latin typeface="Helvetica Light" panose="020B0403020202020204"/>
                        </a:rPr>
                        <a:t>TV Spend ($$$)</a:t>
                      </a:r>
                    </a:p>
                  </a:txBody>
                  <a:tcPr marL="0" marR="0" marT="0" marB="0" anchor="ctr">
                    <a:solidFill>
                      <a:srgbClr val="1F1A62"/>
                    </a:solidFill>
                  </a:tcPr>
                </a:tc>
                <a:extLst>
                  <a:ext uri="{0D108BD9-81ED-4DB2-BD59-A6C34878D82A}">
                    <a16:rowId xmlns:a16="http://schemas.microsoft.com/office/drawing/2014/main" val="2261589134"/>
                  </a:ext>
                </a:extLst>
              </a:tr>
              <a:tr h="340352">
                <a:tc>
                  <a:txBody>
                    <a:bodyPr/>
                    <a:lstStyle/>
                    <a:p>
                      <a:pPr algn="l" fontAlgn="b"/>
                      <a:endParaRPr lang="en-US" sz="1200" b="0" i="0" u="none" strike="noStrike" dirty="0">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b="0" i="0" u="none" strike="noStrike" dirty="0">
                          <a:solidFill>
                            <a:srgbClr val="1F1A62"/>
                          </a:solidFill>
                          <a:effectLst/>
                          <a:latin typeface="Helvetica Light" panose="020B0403020202020204"/>
                        </a:rPr>
                        <a:t>Streaming</a:t>
                      </a:r>
                    </a:p>
                  </a:txBody>
                  <a:tcPr marL="0" marR="0" marT="0" marB="0" anchor="ctr">
                    <a:solidFill>
                      <a:srgbClr val="E2E8F1"/>
                    </a:solidFill>
                  </a:tcPr>
                </a:tc>
                <a:tc>
                  <a:txBody>
                    <a:bodyPr/>
                    <a:lstStyle/>
                    <a:p>
                      <a:pPr algn="ctr" fontAlgn="b"/>
                      <a:r>
                        <a:rPr lang="en-US" sz="1400" b="0" i="0" u="none" strike="noStrike" dirty="0">
                          <a:solidFill>
                            <a:srgbClr val="1F1A62"/>
                          </a:solidFill>
                          <a:effectLst/>
                          <a:latin typeface="Helvetica Light" panose="020B0403020202020204"/>
                        </a:rPr>
                        <a:t>2019</a:t>
                      </a:r>
                    </a:p>
                  </a:txBody>
                  <a:tcPr marL="0" marR="0" marT="0" marB="0" anchor="ctr">
                    <a:solidFill>
                      <a:srgbClr val="E2E8F1"/>
                    </a:solidFill>
                  </a:tcPr>
                </a:tc>
                <a:tc>
                  <a:txBody>
                    <a:bodyPr/>
                    <a:lstStyle/>
                    <a:p>
                      <a:pPr algn="ctr" fontAlgn="b"/>
                      <a:r>
                        <a:rPr lang="en-US" sz="1400" b="1" i="0" u="none" strike="noStrike" dirty="0">
                          <a:solidFill>
                            <a:srgbClr val="1F1A62"/>
                          </a:solidFill>
                          <a:effectLst/>
                          <a:latin typeface="Helvetica Light" panose="020B0403020202020204"/>
                        </a:rPr>
                        <a:t>$59,404.2</a:t>
                      </a:r>
                    </a:p>
                  </a:txBody>
                  <a:tcPr marL="0" marR="0" marT="0" marB="0" anchor="ctr">
                    <a:solidFill>
                      <a:srgbClr val="E2E8F1"/>
                    </a:solidFill>
                  </a:tcPr>
                </a:tc>
                <a:extLst>
                  <a:ext uri="{0D108BD9-81ED-4DB2-BD59-A6C34878D82A}">
                    <a16:rowId xmlns:a16="http://schemas.microsoft.com/office/drawing/2014/main" val="1014592335"/>
                  </a:ext>
                </a:extLst>
              </a:tr>
              <a:tr h="340352">
                <a:tc>
                  <a:txBody>
                    <a:bodyPr/>
                    <a:lstStyle/>
                    <a:p>
                      <a:pPr algn="l" fontAlgn="b"/>
                      <a:endParaRPr lang="en-US" sz="1200" b="0" i="0" u="none" strike="noStrike" dirty="0">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b="0" i="0" u="none" strike="noStrike" dirty="0">
                          <a:solidFill>
                            <a:srgbClr val="1F1A62"/>
                          </a:solidFill>
                          <a:effectLst/>
                          <a:latin typeface="Helvetica Light" panose="020B0403020202020204"/>
                        </a:rPr>
                        <a:t>Alcoholic Beverages</a:t>
                      </a:r>
                    </a:p>
                  </a:txBody>
                  <a:tcPr marL="0" marR="0" marT="0" marB="0" anchor="ctr">
                    <a:solidFill>
                      <a:srgbClr val="E2E8F1"/>
                    </a:solidFill>
                  </a:tcPr>
                </a:tc>
                <a:tc>
                  <a:txBody>
                    <a:bodyPr/>
                    <a:lstStyle/>
                    <a:p>
                      <a:pPr algn="ctr" fontAlgn="b"/>
                      <a:r>
                        <a:rPr lang="en-US" sz="1400" b="0" i="0" u="none" strike="noStrike">
                          <a:solidFill>
                            <a:srgbClr val="1F1A62"/>
                          </a:solidFill>
                          <a:effectLst/>
                          <a:latin typeface="Helvetica Light" panose="020B0403020202020204"/>
                        </a:rPr>
                        <a:t>2019</a:t>
                      </a:r>
                    </a:p>
                  </a:txBody>
                  <a:tcPr marL="0" marR="0" marT="0" marB="0" anchor="ctr">
                    <a:solidFill>
                      <a:srgbClr val="E2E8F1"/>
                    </a:solidFill>
                  </a:tcPr>
                </a:tc>
                <a:tc>
                  <a:txBody>
                    <a:bodyPr/>
                    <a:lstStyle/>
                    <a:p>
                      <a:pPr algn="ctr" fontAlgn="b"/>
                      <a:r>
                        <a:rPr lang="en-US" sz="1400" b="1" i="0" u="none" strike="noStrike" dirty="0">
                          <a:solidFill>
                            <a:srgbClr val="1F1A62"/>
                          </a:solidFill>
                          <a:effectLst/>
                          <a:latin typeface="Helvetica Light" panose="020B0403020202020204"/>
                        </a:rPr>
                        <a:t>$3,649.9</a:t>
                      </a:r>
                    </a:p>
                  </a:txBody>
                  <a:tcPr marL="0" marR="0" marT="0" marB="0" anchor="ctr">
                    <a:solidFill>
                      <a:srgbClr val="E2E8F1"/>
                    </a:solidFill>
                  </a:tcPr>
                </a:tc>
                <a:extLst>
                  <a:ext uri="{0D108BD9-81ED-4DB2-BD59-A6C34878D82A}">
                    <a16:rowId xmlns:a16="http://schemas.microsoft.com/office/drawing/2014/main" val="525453046"/>
                  </a:ext>
                </a:extLst>
              </a:tr>
              <a:tr h="340352">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b="0" i="0" u="none" strike="noStrike" dirty="0">
                          <a:solidFill>
                            <a:srgbClr val="1F1A62"/>
                          </a:solidFill>
                          <a:effectLst/>
                          <a:latin typeface="Helvetica Light" panose="020B0403020202020204"/>
                        </a:rPr>
                        <a:t>Frozen Foods</a:t>
                      </a:r>
                    </a:p>
                  </a:txBody>
                  <a:tcPr marL="0" marR="0" marT="0" marB="0" anchor="ctr">
                    <a:solidFill>
                      <a:srgbClr val="E2E8F1"/>
                    </a:solidFill>
                  </a:tcPr>
                </a:tc>
                <a:tc>
                  <a:txBody>
                    <a:bodyPr/>
                    <a:lstStyle/>
                    <a:p>
                      <a:pPr algn="ctr" fontAlgn="b"/>
                      <a:r>
                        <a:rPr lang="en-US" sz="1400" b="0" i="0" u="none" strike="noStrike">
                          <a:solidFill>
                            <a:srgbClr val="1F1A62"/>
                          </a:solidFill>
                          <a:effectLst/>
                          <a:latin typeface="Helvetica Light" panose="020B0403020202020204"/>
                        </a:rPr>
                        <a:t>2018</a:t>
                      </a:r>
                    </a:p>
                  </a:txBody>
                  <a:tcPr marL="0" marR="0" marT="0" marB="0" anchor="ctr">
                    <a:solidFill>
                      <a:srgbClr val="E2E8F1"/>
                    </a:solidFill>
                  </a:tcPr>
                </a:tc>
                <a:tc>
                  <a:txBody>
                    <a:bodyPr/>
                    <a:lstStyle/>
                    <a:p>
                      <a:pPr algn="ctr" fontAlgn="b"/>
                      <a:r>
                        <a:rPr lang="en-US" sz="1400" b="1" i="0" u="none" strike="noStrike" dirty="0">
                          <a:solidFill>
                            <a:srgbClr val="1F1A62"/>
                          </a:solidFill>
                          <a:effectLst/>
                          <a:latin typeface="Helvetica Light" panose="020B0403020202020204"/>
                        </a:rPr>
                        <a:t>$2,016.5</a:t>
                      </a:r>
                    </a:p>
                  </a:txBody>
                  <a:tcPr marL="0" marR="0" marT="0" marB="0" anchor="ctr">
                    <a:solidFill>
                      <a:srgbClr val="E2E8F1"/>
                    </a:solidFill>
                  </a:tcPr>
                </a:tc>
                <a:extLst>
                  <a:ext uri="{0D108BD9-81ED-4DB2-BD59-A6C34878D82A}">
                    <a16:rowId xmlns:a16="http://schemas.microsoft.com/office/drawing/2014/main" val="1289102573"/>
                  </a:ext>
                </a:extLst>
              </a:tr>
              <a:tr h="340352">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b="0" i="0" u="none" strike="noStrike" dirty="0">
                          <a:solidFill>
                            <a:srgbClr val="1F1A62"/>
                          </a:solidFill>
                          <a:effectLst/>
                          <a:latin typeface="Helvetica Light" panose="020B0403020202020204"/>
                        </a:rPr>
                        <a:t>Bedding</a:t>
                      </a:r>
                    </a:p>
                  </a:txBody>
                  <a:tcPr marL="0" marR="0" marT="0" marB="0" anchor="ctr">
                    <a:solidFill>
                      <a:srgbClr val="E2E8F1"/>
                    </a:solidFill>
                  </a:tcPr>
                </a:tc>
                <a:tc>
                  <a:txBody>
                    <a:bodyPr/>
                    <a:lstStyle/>
                    <a:p>
                      <a:pPr algn="ctr" fontAlgn="b"/>
                      <a:r>
                        <a:rPr lang="en-US" sz="1400" b="0" i="0" u="none" strike="noStrike">
                          <a:solidFill>
                            <a:srgbClr val="1F1A62"/>
                          </a:solidFill>
                          <a:effectLst/>
                          <a:latin typeface="Helvetica Light" panose="020B0403020202020204"/>
                        </a:rPr>
                        <a:t>2017</a:t>
                      </a:r>
                    </a:p>
                  </a:txBody>
                  <a:tcPr marL="0" marR="0" marT="0" marB="0" anchor="ctr">
                    <a:solidFill>
                      <a:srgbClr val="E2E8F1"/>
                    </a:solidFill>
                  </a:tcPr>
                </a:tc>
                <a:tc>
                  <a:txBody>
                    <a:bodyPr/>
                    <a:lstStyle/>
                    <a:p>
                      <a:pPr algn="ctr" fontAlgn="b"/>
                      <a:r>
                        <a:rPr lang="en-US" sz="1400" b="1" i="0" u="none" strike="noStrike">
                          <a:solidFill>
                            <a:srgbClr val="1F1A62"/>
                          </a:solidFill>
                          <a:effectLst/>
                          <a:latin typeface="Helvetica Light" panose="020B0403020202020204"/>
                        </a:rPr>
                        <a:t>$502.0</a:t>
                      </a:r>
                    </a:p>
                  </a:txBody>
                  <a:tcPr marL="0" marR="0" marT="0" marB="0" anchor="ctr">
                    <a:solidFill>
                      <a:srgbClr val="E2E8F1"/>
                    </a:solidFill>
                  </a:tcPr>
                </a:tc>
                <a:extLst>
                  <a:ext uri="{0D108BD9-81ED-4DB2-BD59-A6C34878D82A}">
                    <a16:rowId xmlns:a16="http://schemas.microsoft.com/office/drawing/2014/main" val="2131868691"/>
                  </a:ext>
                </a:extLst>
              </a:tr>
              <a:tr h="340352">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b="0" i="0" u="none" strike="noStrike">
                          <a:solidFill>
                            <a:srgbClr val="1F1A62"/>
                          </a:solidFill>
                          <a:effectLst/>
                          <a:latin typeface="Helvetica Light" panose="020B0403020202020204"/>
                        </a:rPr>
                        <a:t>Razors</a:t>
                      </a:r>
                    </a:p>
                  </a:txBody>
                  <a:tcPr marL="0" marR="0" marT="0" marB="0" anchor="ctr">
                    <a:solidFill>
                      <a:srgbClr val="E2E8F1"/>
                    </a:solidFill>
                  </a:tcPr>
                </a:tc>
                <a:tc>
                  <a:txBody>
                    <a:bodyPr/>
                    <a:lstStyle/>
                    <a:p>
                      <a:pPr algn="ctr" fontAlgn="b"/>
                      <a:r>
                        <a:rPr lang="en-US" sz="1400" b="0" i="0" u="none" strike="noStrike" dirty="0">
                          <a:solidFill>
                            <a:srgbClr val="1F1A62"/>
                          </a:solidFill>
                          <a:effectLst/>
                          <a:latin typeface="Helvetica Light" panose="020B0403020202020204"/>
                        </a:rPr>
                        <a:t>2017</a:t>
                      </a:r>
                    </a:p>
                  </a:txBody>
                  <a:tcPr marL="0" marR="0" marT="0" marB="0" anchor="ctr">
                    <a:solidFill>
                      <a:srgbClr val="E2E8F1"/>
                    </a:solidFill>
                  </a:tcPr>
                </a:tc>
                <a:tc>
                  <a:txBody>
                    <a:bodyPr/>
                    <a:lstStyle/>
                    <a:p>
                      <a:pPr algn="ctr" fontAlgn="b"/>
                      <a:r>
                        <a:rPr lang="en-US" sz="1400" b="1" i="0" u="none" strike="noStrike">
                          <a:solidFill>
                            <a:srgbClr val="1F1A62"/>
                          </a:solidFill>
                          <a:effectLst/>
                          <a:latin typeface="Helvetica Light" panose="020B0403020202020204"/>
                        </a:rPr>
                        <a:t>$232.8</a:t>
                      </a:r>
                    </a:p>
                  </a:txBody>
                  <a:tcPr marL="0" marR="0" marT="0" marB="0" anchor="ctr">
                    <a:solidFill>
                      <a:srgbClr val="E2E8F1"/>
                    </a:solidFill>
                  </a:tcPr>
                </a:tc>
                <a:extLst>
                  <a:ext uri="{0D108BD9-81ED-4DB2-BD59-A6C34878D82A}">
                    <a16:rowId xmlns:a16="http://schemas.microsoft.com/office/drawing/2014/main" val="1219026314"/>
                  </a:ext>
                </a:extLst>
              </a:tr>
              <a:tr h="340352">
                <a:tc>
                  <a:txBody>
                    <a:bodyPr/>
                    <a:lstStyle/>
                    <a:p>
                      <a:pPr algn="l" fontAlgn="b"/>
                      <a:endParaRPr lang="en-US" sz="1200" b="0" i="0" u="none" strike="noStrike" dirty="0">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b="0" i="0" u="none" strike="noStrike">
                          <a:solidFill>
                            <a:srgbClr val="1F1A62"/>
                          </a:solidFill>
                          <a:effectLst/>
                          <a:latin typeface="Helvetica Light" panose="020B0403020202020204"/>
                        </a:rPr>
                        <a:t>Wellness &amp; Fitness</a:t>
                      </a:r>
                    </a:p>
                  </a:txBody>
                  <a:tcPr marL="0" marR="0" marT="0" marB="0" anchor="ctr">
                    <a:solidFill>
                      <a:srgbClr val="E2E8F1"/>
                    </a:solidFill>
                  </a:tcPr>
                </a:tc>
                <a:tc>
                  <a:txBody>
                    <a:bodyPr/>
                    <a:lstStyle/>
                    <a:p>
                      <a:pPr algn="ctr" fontAlgn="b"/>
                      <a:r>
                        <a:rPr lang="en-US" sz="1400" b="0" i="0" u="none" strike="noStrike" dirty="0">
                          <a:solidFill>
                            <a:srgbClr val="1F1A62"/>
                          </a:solidFill>
                          <a:effectLst/>
                          <a:latin typeface="Helvetica Light" panose="020B0403020202020204"/>
                        </a:rPr>
                        <a:t>2016</a:t>
                      </a:r>
                    </a:p>
                  </a:txBody>
                  <a:tcPr marL="0" marR="0" marT="0" marB="0" anchor="ctr">
                    <a:solidFill>
                      <a:srgbClr val="E2E8F1"/>
                    </a:solidFill>
                  </a:tcPr>
                </a:tc>
                <a:tc>
                  <a:txBody>
                    <a:bodyPr/>
                    <a:lstStyle/>
                    <a:p>
                      <a:pPr algn="ctr" fontAlgn="b"/>
                      <a:r>
                        <a:rPr lang="en-US" sz="1400" b="1" i="0" u="none" strike="noStrike" dirty="0">
                          <a:solidFill>
                            <a:srgbClr val="1F1A62"/>
                          </a:solidFill>
                          <a:effectLst/>
                          <a:latin typeface="Helvetica Light" panose="020B0403020202020204"/>
                        </a:rPr>
                        <a:t>$97,654.7</a:t>
                      </a:r>
                    </a:p>
                  </a:txBody>
                  <a:tcPr marL="0" marR="0" marT="0" marB="0" anchor="ctr">
                    <a:solidFill>
                      <a:srgbClr val="E2E8F1"/>
                    </a:solidFill>
                  </a:tcPr>
                </a:tc>
                <a:extLst>
                  <a:ext uri="{0D108BD9-81ED-4DB2-BD59-A6C34878D82A}">
                    <a16:rowId xmlns:a16="http://schemas.microsoft.com/office/drawing/2014/main" val="3616949114"/>
                  </a:ext>
                </a:extLst>
              </a:tr>
              <a:tr h="340352">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b="0" i="0" u="none" strike="noStrike">
                          <a:solidFill>
                            <a:srgbClr val="1F1A62"/>
                          </a:solidFill>
                          <a:effectLst/>
                          <a:latin typeface="Helvetica Light" panose="020B0403020202020204"/>
                        </a:rPr>
                        <a:t>Insurance</a:t>
                      </a:r>
                    </a:p>
                  </a:txBody>
                  <a:tcPr marL="0" marR="0" marT="0" marB="0" anchor="ctr">
                    <a:solidFill>
                      <a:srgbClr val="E2E8F1"/>
                    </a:solidFill>
                  </a:tcPr>
                </a:tc>
                <a:tc>
                  <a:txBody>
                    <a:bodyPr/>
                    <a:lstStyle/>
                    <a:p>
                      <a:pPr algn="ctr" fontAlgn="b"/>
                      <a:r>
                        <a:rPr lang="en-US" sz="1400" b="0" i="0" u="none" strike="noStrike" dirty="0">
                          <a:solidFill>
                            <a:srgbClr val="1F1A62"/>
                          </a:solidFill>
                          <a:effectLst/>
                          <a:latin typeface="Helvetica Light" panose="020B0403020202020204"/>
                        </a:rPr>
                        <a:t>2016</a:t>
                      </a:r>
                    </a:p>
                  </a:txBody>
                  <a:tcPr marL="0" marR="0" marT="0" marB="0" anchor="ctr">
                    <a:solidFill>
                      <a:srgbClr val="E2E8F1"/>
                    </a:solidFill>
                  </a:tcPr>
                </a:tc>
                <a:tc>
                  <a:txBody>
                    <a:bodyPr/>
                    <a:lstStyle/>
                    <a:p>
                      <a:pPr algn="ctr" fontAlgn="b"/>
                      <a:r>
                        <a:rPr lang="en-US" sz="1400" b="1" i="0" u="none" strike="noStrike" dirty="0">
                          <a:solidFill>
                            <a:srgbClr val="1F1A62"/>
                          </a:solidFill>
                          <a:effectLst/>
                          <a:latin typeface="Helvetica Light" panose="020B0403020202020204"/>
                        </a:rPr>
                        <a:t>$5,607.6</a:t>
                      </a:r>
                    </a:p>
                  </a:txBody>
                  <a:tcPr marL="0" marR="0" marT="0" marB="0" anchor="ctr">
                    <a:solidFill>
                      <a:srgbClr val="E2E8F1"/>
                    </a:solidFill>
                  </a:tcPr>
                </a:tc>
                <a:extLst>
                  <a:ext uri="{0D108BD9-81ED-4DB2-BD59-A6C34878D82A}">
                    <a16:rowId xmlns:a16="http://schemas.microsoft.com/office/drawing/2014/main" val="3034754351"/>
                  </a:ext>
                </a:extLst>
              </a:tr>
              <a:tr h="340352">
                <a:tc>
                  <a:txBody>
                    <a:bodyPr/>
                    <a:lstStyle/>
                    <a:p>
                      <a:pPr algn="l" fontAlgn="b"/>
                      <a:endParaRPr lang="en-US" sz="1200" b="0" i="0" u="none" strike="noStrike" dirty="0">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b="0" i="0" u="none" strike="noStrike">
                          <a:solidFill>
                            <a:srgbClr val="1F1A62"/>
                          </a:solidFill>
                          <a:effectLst/>
                          <a:latin typeface="Helvetica Light" panose="020B0403020202020204"/>
                        </a:rPr>
                        <a:t>Online Banking</a:t>
                      </a:r>
                    </a:p>
                  </a:txBody>
                  <a:tcPr marL="0" marR="0" marT="0" marB="0" anchor="ctr">
                    <a:solidFill>
                      <a:srgbClr val="E2E8F1"/>
                    </a:solidFill>
                  </a:tcPr>
                </a:tc>
                <a:tc>
                  <a:txBody>
                    <a:bodyPr/>
                    <a:lstStyle/>
                    <a:p>
                      <a:pPr algn="ctr" fontAlgn="b"/>
                      <a:r>
                        <a:rPr lang="en-US" sz="1400" b="0" i="0" u="none" strike="noStrike" dirty="0">
                          <a:solidFill>
                            <a:srgbClr val="1F1A62"/>
                          </a:solidFill>
                          <a:effectLst/>
                          <a:latin typeface="Helvetica Light" panose="020B0403020202020204"/>
                        </a:rPr>
                        <a:t>2016</a:t>
                      </a:r>
                    </a:p>
                  </a:txBody>
                  <a:tcPr marL="0" marR="0" marT="0" marB="0" anchor="ctr">
                    <a:solidFill>
                      <a:srgbClr val="E2E8F1"/>
                    </a:solidFill>
                  </a:tcPr>
                </a:tc>
                <a:tc>
                  <a:txBody>
                    <a:bodyPr/>
                    <a:lstStyle/>
                    <a:p>
                      <a:pPr algn="ctr" fontAlgn="b"/>
                      <a:r>
                        <a:rPr lang="en-US" sz="1400" b="1" i="0" u="none" strike="noStrike" dirty="0">
                          <a:solidFill>
                            <a:srgbClr val="1F1A62"/>
                          </a:solidFill>
                          <a:effectLst/>
                          <a:latin typeface="Helvetica Light" panose="020B0403020202020204"/>
                        </a:rPr>
                        <a:t>$3,742.8</a:t>
                      </a:r>
                    </a:p>
                  </a:txBody>
                  <a:tcPr marL="0" marR="0" marT="0" marB="0" anchor="ctr">
                    <a:solidFill>
                      <a:srgbClr val="E2E8F1"/>
                    </a:solidFill>
                  </a:tcPr>
                </a:tc>
                <a:extLst>
                  <a:ext uri="{0D108BD9-81ED-4DB2-BD59-A6C34878D82A}">
                    <a16:rowId xmlns:a16="http://schemas.microsoft.com/office/drawing/2014/main" val="2440444601"/>
                  </a:ext>
                </a:extLst>
              </a:tr>
              <a:tr h="340352">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b="0" i="0" u="none" strike="noStrike">
                          <a:solidFill>
                            <a:srgbClr val="1F1A62"/>
                          </a:solidFill>
                          <a:effectLst/>
                          <a:latin typeface="Helvetica Light" panose="020B0403020202020204"/>
                        </a:rPr>
                        <a:t>Men's Grooming</a:t>
                      </a:r>
                    </a:p>
                  </a:txBody>
                  <a:tcPr marL="0" marR="0" marT="0" marB="0" anchor="ctr">
                    <a:solidFill>
                      <a:srgbClr val="E2E8F1"/>
                    </a:solidFill>
                  </a:tcPr>
                </a:tc>
                <a:tc>
                  <a:txBody>
                    <a:bodyPr/>
                    <a:lstStyle/>
                    <a:p>
                      <a:pPr algn="ctr" fontAlgn="b"/>
                      <a:r>
                        <a:rPr lang="en-US" sz="1400" b="0" i="0" u="none" strike="noStrike" dirty="0">
                          <a:solidFill>
                            <a:srgbClr val="1F1A62"/>
                          </a:solidFill>
                          <a:effectLst/>
                          <a:latin typeface="Helvetica Light" panose="020B0403020202020204"/>
                        </a:rPr>
                        <a:t>2016</a:t>
                      </a:r>
                    </a:p>
                  </a:txBody>
                  <a:tcPr marL="0" marR="0" marT="0" marB="0" anchor="ctr">
                    <a:solidFill>
                      <a:srgbClr val="E2E8F1"/>
                    </a:solidFill>
                  </a:tcPr>
                </a:tc>
                <a:tc>
                  <a:txBody>
                    <a:bodyPr/>
                    <a:lstStyle/>
                    <a:p>
                      <a:pPr algn="ctr" fontAlgn="b"/>
                      <a:r>
                        <a:rPr lang="en-US" sz="1400" b="1" i="0" u="none" strike="noStrike" dirty="0">
                          <a:solidFill>
                            <a:srgbClr val="1F1A62"/>
                          </a:solidFill>
                          <a:effectLst/>
                          <a:latin typeface="Helvetica Light" panose="020B0403020202020204"/>
                        </a:rPr>
                        <a:t>$668.7</a:t>
                      </a:r>
                    </a:p>
                  </a:txBody>
                  <a:tcPr marL="0" marR="0" marT="0" marB="0" anchor="ctr">
                    <a:solidFill>
                      <a:srgbClr val="E2E8F1"/>
                    </a:solidFill>
                  </a:tcPr>
                </a:tc>
                <a:extLst>
                  <a:ext uri="{0D108BD9-81ED-4DB2-BD59-A6C34878D82A}">
                    <a16:rowId xmlns:a16="http://schemas.microsoft.com/office/drawing/2014/main" val="2370787172"/>
                  </a:ext>
                </a:extLst>
              </a:tr>
              <a:tr h="340352">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b="0" i="0" u="none" strike="noStrike">
                          <a:solidFill>
                            <a:srgbClr val="1F1A62"/>
                          </a:solidFill>
                          <a:effectLst/>
                          <a:latin typeface="Helvetica Light" panose="020B0403020202020204"/>
                        </a:rPr>
                        <a:t>Professional Services</a:t>
                      </a:r>
                    </a:p>
                  </a:txBody>
                  <a:tcPr marL="0" marR="0" marT="0" marB="0" anchor="ctr">
                    <a:solidFill>
                      <a:srgbClr val="E2E8F1"/>
                    </a:solidFill>
                  </a:tcPr>
                </a:tc>
                <a:tc>
                  <a:txBody>
                    <a:bodyPr/>
                    <a:lstStyle/>
                    <a:p>
                      <a:pPr algn="ctr" fontAlgn="b"/>
                      <a:r>
                        <a:rPr lang="en-US" sz="1400" b="0" i="0" u="none" strike="noStrike">
                          <a:solidFill>
                            <a:srgbClr val="1F1A62"/>
                          </a:solidFill>
                          <a:effectLst/>
                          <a:latin typeface="Helvetica Light" panose="020B0403020202020204"/>
                        </a:rPr>
                        <a:t>2015</a:t>
                      </a:r>
                    </a:p>
                  </a:txBody>
                  <a:tcPr marL="0" marR="0" marT="0" marB="0" anchor="ctr">
                    <a:solidFill>
                      <a:srgbClr val="E2E8F1"/>
                    </a:solidFill>
                  </a:tcPr>
                </a:tc>
                <a:tc>
                  <a:txBody>
                    <a:bodyPr/>
                    <a:lstStyle/>
                    <a:p>
                      <a:pPr algn="ctr" fontAlgn="b"/>
                      <a:r>
                        <a:rPr lang="en-US" sz="1400" b="1" i="0" u="none" strike="noStrike" dirty="0">
                          <a:solidFill>
                            <a:srgbClr val="1F1A62"/>
                          </a:solidFill>
                          <a:effectLst/>
                          <a:latin typeface="Helvetica Light" panose="020B0403020202020204"/>
                        </a:rPr>
                        <a:t>$1,723.5</a:t>
                      </a:r>
                    </a:p>
                  </a:txBody>
                  <a:tcPr marL="0" marR="0" marT="0" marB="0" anchor="ctr">
                    <a:solidFill>
                      <a:srgbClr val="E2E8F1"/>
                    </a:solidFill>
                  </a:tcPr>
                </a:tc>
                <a:extLst>
                  <a:ext uri="{0D108BD9-81ED-4DB2-BD59-A6C34878D82A}">
                    <a16:rowId xmlns:a16="http://schemas.microsoft.com/office/drawing/2014/main" val="2696226052"/>
                  </a:ext>
                </a:extLst>
              </a:tr>
              <a:tr h="340352">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b="0" i="0" u="none" strike="noStrike">
                          <a:solidFill>
                            <a:srgbClr val="1F1A62"/>
                          </a:solidFill>
                          <a:effectLst/>
                          <a:latin typeface="Helvetica Light" panose="020B0403020202020204"/>
                        </a:rPr>
                        <a:t>Wellness &amp; Fitness</a:t>
                      </a:r>
                    </a:p>
                  </a:txBody>
                  <a:tcPr marL="0" marR="0" marT="0" marB="0" anchor="ctr">
                    <a:solidFill>
                      <a:srgbClr val="E2E8F1"/>
                    </a:solidFill>
                  </a:tcPr>
                </a:tc>
                <a:tc>
                  <a:txBody>
                    <a:bodyPr/>
                    <a:lstStyle/>
                    <a:p>
                      <a:pPr algn="ctr" fontAlgn="b"/>
                      <a:r>
                        <a:rPr lang="en-US" sz="1400" b="0" i="0" u="none" strike="noStrike">
                          <a:solidFill>
                            <a:srgbClr val="1F1A62"/>
                          </a:solidFill>
                          <a:effectLst/>
                          <a:latin typeface="Helvetica Light" panose="020B0403020202020204"/>
                        </a:rPr>
                        <a:t>2015</a:t>
                      </a:r>
                    </a:p>
                  </a:txBody>
                  <a:tcPr marL="0" marR="0" marT="0" marB="0" anchor="ctr">
                    <a:solidFill>
                      <a:srgbClr val="E2E8F1"/>
                    </a:solidFill>
                  </a:tcPr>
                </a:tc>
                <a:tc>
                  <a:txBody>
                    <a:bodyPr/>
                    <a:lstStyle/>
                    <a:p>
                      <a:pPr algn="ctr" fontAlgn="b"/>
                      <a:r>
                        <a:rPr lang="en-US" sz="1400" b="1" i="0" u="none" strike="noStrike" dirty="0">
                          <a:solidFill>
                            <a:srgbClr val="1F1A62"/>
                          </a:solidFill>
                          <a:effectLst/>
                          <a:latin typeface="Helvetica Light" panose="020B0403020202020204"/>
                        </a:rPr>
                        <a:t>$5,805.4</a:t>
                      </a:r>
                    </a:p>
                  </a:txBody>
                  <a:tcPr marL="0" marR="0" marT="0" marB="0" anchor="ctr">
                    <a:solidFill>
                      <a:srgbClr val="E2E8F1"/>
                    </a:solidFill>
                  </a:tcPr>
                </a:tc>
                <a:extLst>
                  <a:ext uri="{0D108BD9-81ED-4DB2-BD59-A6C34878D82A}">
                    <a16:rowId xmlns:a16="http://schemas.microsoft.com/office/drawing/2014/main" val="2195774684"/>
                  </a:ext>
                </a:extLst>
              </a:tr>
              <a:tr h="340352">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b="0" i="0" u="none" strike="noStrike">
                          <a:solidFill>
                            <a:srgbClr val="1F1A62"/>
                          </a:solidFill>
                          <a:effectLst/>
                          <a:latin typeface="Helvetica Light" panose="020B0403020202020204"/>
                        </a:rPr>
                        <a:t>Feminine Care</a:t>
                      </a:r>
                    </a:p>
                  </a:txBody>
                  <a:tcPr marL="0" marR="0" marT="0" marB="0" anchor="ctr">
                    <a:solidFill>
                      <a:srgbClr val="E2E8F1"/>
                    </a:solidFill>
                  </a:tcPr>
                </a:tc>
                <a:tc>
                  <a:txBody>
                    <a:bodyPr/>
                    <a:lstStyle/>
                    <a:p>
                      <a:pPr algn="ctr" fontAlgn="b"/>
                      <a:r>
                        <a:rPr lang="en-US" sz="1400" b="0" i="0" u="none" strike="noStrike">
                          <a:solidFill>
                            <a:srgbClr val="1F1A62"/>
                          </a:solidFill>
                          <a:effectLst/>
                          <a:latin typeface="Helvetica Light" panose="020B0403020202020204"/>
                        </a:rPr>
                        <a:t>2015</a:t>
                      </a:r>
                    </a:p>
                  </a:txBody>
                  <a:tcPr marL="0" marR="0" marT="0" marB="0" anchor="ctr">
                    <a:solidFill>
                      <a:srgbClr val="E2E8F1"/>
                    </a:solidFill>
                  </a:tcPr>
                </a:tc>
                <a:tc>
                  <a:txBody>
                    <a:bodyPr/>
                    <a:lstStyle/>
                    <a:p>
                      <a:pPr algn="ctr" fontAlgn="b"/>
                      <a:r>
                        <a:rPr lang="en-US" sz="1400" b="1" i="0" u="none" strike="noStrike" dirty="0">
                          <a:solidFill>
                            <a:srgbClr val="1F1A62"/>
                          </a:solidFill>
                          <a:effectLst/>
                          <a:latin typeface="Helvetica Light" panose="020B0403020202020204"/>
                        </a:rPr>
                        <a:t>$4,570.7</a:t>
                      </a:r>
                    </a:p>
                  </a:txBody>
                  <a:tcPr marL="0" marR="0" marT="0" marB="0" anchor="ctr">
                    <a:solidFill>
                      <a:srgbClr val="E2E8F1"/>
                    </a:solidFill>
                  </a:tcPr>
                </a:tc>
                <a:extLst>
                  <a:ext uri="{0D108BD9-81ED-4DB2-BD59-A6C34878D82A}">
                    <a16:rowId xmlns:a16="http://schemas.microsoft.com/office/drawing/2014/main" val="3145329202"/>
                  </a:ext>
                </a:extLst>
              </a:tr>
              <a:tr h="340352">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b="0" i="0" u="none" strike="noStrike">
                          <a:solidFill>
                            <a:srgbClr val="1F1A62"/>
                          </a:solidFill>
                          <a:effectLst/>
                          <a:latin typeface="Helvetica Light" panose="020B0403020202020204"/>
                        </a:rPr>
                        <a:t>Mattresses</a:t>
                      </a:r>
                    </a:p>
                  </a:txBody>
                  <a:tcPr marL="0" marR="0" marT="0" marB="0" anchor="ctr">
                    <a:solidFill>
                      <a:srgbClr val="E2E8F1"/>
                    </a:solidFill>
                  </a:tcPr>
                </a:tc>
                <a:tc>
                  <a:txBody>
                    <a:bodyPr/>
                    <a:lstStyle/>
                    <a:p>
                      <a:pPr algn="ctr" fontAlgn="b"/>
                      <a:r>
                        <a:rPr lang="en-US" sz="1400" b="0" i="0" u="none" strike="noStrike">
                          <a:solidFill>
                            <a:srgbClr val="1F1A62"/>
                          </a:solidFill>
                          <a:effectLst/>
                          <a:latin typeface="Helvetica Light" panose="020B0403020202020204"/>
                        </a:rPr>
                        <a:t>2015</a:t>
                      </a:r>
                    </a:p>
                  </a:txBody>
                  <a:tcPr marL="0" marR="0" marT="0" marB="0" anchor="ctr">
                    <a:solidFill>
                      <a:srgbClr val="E2E8F1"/>
                    </a:solidFill>
                  </a:tcPr>
                </a:tc>
                <a:tc>
                  <a:txBody>
                    <a:bodyPr/>
                    <a:lstStyle/>
                    <a:p>
                      <a:pPr algn="ctr" fontAlgn="b"/>
                      <a:r>
                        <a:rPr lang="en-US" sz="1400" b="1" i="0" u="none" strike="noStrike" dirty="0">
                          <a:solidFill>
                            <a:srgbClr val="1F1A62"/>
                          </a:solidFill>
                          <a:effectLst/>
                          <a:latin typeface="Helvetica Light" panose="020B0403020202020204"/>
                        </a:rPr>
                        <a:t>$745.3</a:t>
                      </a:r>
                    </a:p>
                  </a:txBody>
                  <a:tcPr marL="0" marR="0" marT="0" marB="0" anchor="ctr">
                    <a:solidFill>
                      <a:srgbClr val="E2E8F1"/>
                    </a:solidFill>
                  </a:tcPr>
                </a:tc>
                <a:extLst>
                  <a:ext uri="{0D108BD9-81ED-4DB2-BD59-A6C34878D82A}">
                    <a16:rowId xmlns:a16="http://schemas.microsoft.com/office/drawing/2014/main" val="2011283760"/>
                  </a:ext>
                </a:extLst>
              </a:tr>
              <a:tr h="340352">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b="0" i="0" u="none" strike="noStrike">
                          <a:solidFill>
                            <a:srgbClr val="1F1A62"/>
                          </a:solidFill>
                          <a:effectLst/>
                          <a:latin typeface="Helvetica Light" panose="020B0403020202020204"/>
                        </a:rPr>
                        <a:t>Food Delivery</a:t>
                      </a:r>
                    </a:p>
                  </a:txBody>
                  <a:tcPr marL="0" marR="0" marT="0" marB="0" anchor="ctr">
                    <a:solidFill>
                      <a:srgbClr val="E2E8F1"/>
                    </a:solidFill>
                  </a:tcPr>
                </a:tc>
                <a:tc>
                  <a:txBody>
                    <a:bodyPr/>
                    <a:lstStyle/>
                    <a:p>
                      <a:pPr algn="ctr" fontAlgn="b"/>
                      <a:r>
                        <a:rPr lang="en-US" sz="1400" b="0" i="0" u="none" strike="noStrike">
                          <a:solidFill>
                            <a:srgbClr val="1F1A62"/>
                          </a:solidFill>
                          <a:effectLst/>
                          <a:latin typeface="Helvetica Light" panose="020B0403020202020204"/>
                        </a:rPr>
                        <a:t>2015</a:t>
                      </a:r>
                    </a:p>
                  </a:txBody>
                  <a:tcPr marL="0" marR="0" marT="0" marB="0" anchor="ctr">
                    <a:solidFill>
                      <a:srgbClr val="E2E8F1"/>
                    </a:solidFill>
                  </a:tcPr>
                </a:tc>
                <a:tc>
                  <a:txBody>
                    <a:bodyPr/>
                    <a:lstStyle/>
                    <a:p>
                      <a:pPr algn="ctr" fontAlgn="b"/>
                      <a:r>
                        <a:rPr lang="en-US" sz="1400" b="1" i="0" u="none" strike="noStrike" dirty="0">
                          <a:solidFill>
                            <a:srgbClr val="1F1A62"/>
                          </a:solidFill>
                          <a:effectLst/>
                          <a:latin typeface="Helvetica Light" panose="020B0403020202020204"/>
                        </a:rPr>
                        <a:t>$649.1</a:t>
                      </a:r>
                    </a:p>
                  </a:txBody>
                  <a:tcPr marL="0" marR="0" marT="0" marB="0" anchor="ctr">
                    <a:solidFill>
                      <a:srgbClr val="E2E8F1"/>
                    </a:solidFill>
                  </a:tcPr>
                </a:tc>
                <a:extLst>
                  <a:ext uri="{0D108BD9-81ED-4DB2-BD59-A6C34878D82A}">
                    <a16:rowId xmlns:a16="http://schemas.microsoft.com/office/drawing/2014/main" val="3415556686"/>
                  </a:ext>
                </a:extLst>
              </a:tr>
              <a:tr h="340352">
                <a:tc>
                  <a:txBody>
                    <a:bodyPr/>
                    <a:lstStyle/>
                    <a:p>
                      <a:pPr algn="l" fontAlgn="b"/>
                      <a:endParaRPr lang="en-US" sz="1200" b="0" i="0" u="none" strike="noStrike" dirty="0">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b="0" i="0" u="none" strike="noStrike" dirty="0">
                          <a:solidFill>
                            <a:srgbClr val="1F1A62"/>
                          </a:solidFill>
                          <a:effectLst/>
                          <a:latin typeface="Helvetica Light" panose="020B0403020202020204"/>
                        </a:rPr>
                        <a:t>Vitamins</a:t>
                      </a:r>
                    </a:p>
                  </a:txBody>
                  <a:tcPr marL="0" marR="0" marT="0" marB="0" anchor="ctr">
                    <a:solidFill>
                      <a:srgbClr val="E2E8F1"/>
                    </a:solidFill>
                  </a:tcPr>
                </a:tc>
                <a:tc>
                  <a:txBody>
                    <a:bodyPr/>
                    <a:lstStyle/>
                    <a:p>
                      <a:pPr algn="ctr" fontAlgn="b"/>
                      <a:r>
                        <a:rPr lang="en-US" sz="1400" b="0" i="0" u="none" strike="noStrike">
                          <a:solidFill>
                            <a:srgbClr val="1F1A62"/>
                          </a:solidFill>
                          <a:effectLst/>
                          <a:latin typeface="Helvetica Light" panose="020B0403020202020204"/>
                        </a:rPr>
                        <a:t>2015</a:t>
                      </a:r>
                    </a:p>
                  </a:txBody>
                  <a:tcPr marL="0" marR="0" marT="0" marB="0" anchor="ctr">
                    <a:solidFill>
                      <a:srgbClr val="E2E8F1"/>
                    </a:solidFill>
                  </a:tcPr>
                </a:tc>
                <a:tc>
                  <a:txBody>
                    <a:bodyPr/>
                    <a:lstStyle/>
                    <a:p>
                      <a:pPr algn="ctr" fontAlgn="b"/>
                      <a:r>
                        <a:rPr lang="en-US" sz="1400" b="1" i="0" u="none" strike="noStrike" dirty="0">
                          <a:solidFill>
                            <a:srgbClr val="1F1A62"/>
                          </a:solidFill>
                          <a:effectLst/>
                          <a:latin typeface="Helvetica Light" panose="020B0403020202020204"/>
                        </a:rPr>
                        <a:t>$541.2</a:t>
                      </a:r>
                    </a:p>
                  </a:txBody>
                  <a:tcPr marL="0" marR="0" marT="0" marB="0" anchor="ctr">
                    <a:solidFill>
                      <a:srgbClr val="E2E8F1"/>
                    </a:solidFill>
                  </a:tcPr>
                </a:tc>
                <a:extLst>
                  <a:ext uri="{0D108BD9-81ED-4DB2-BD59-A6C34878D82A}">
                    <a16:rowId xmlns:a16="http://schemas.microsoft.com/office/drawing/2014/main" val="4014369940"/>
                  </a:ext>
                </a:extLst>
              </a:tr>
            </a:tbl>
          </a:graphicData>
        </a:graphic>
      </p:graphicFrame>
      <p:sp>
        <p:nvSpPr>
          <p:cNvPr id="89" name="TextBox 88">
            <a:extLst>
              <a:ext uri="{FF2B5EF4-FFF2-40B4-BE49-F238E27FC236}">
                <a16:creationId xmlns:a16="http://schemas.microsoft.com/office/drawing/2014/main" id="{DC82E222-3879-4C94-886F-7AA6BD253C33}"/>
              </a:ext>
            </a:extLst>
          </p:cNvPr>
          <p:cNvSpPr txBox="1"/>
          <p:nvPr/>
        </p:nvSpPr>
        <p:spPr>
          <a:xfrm>
            <a:off x="4763330" y="250665"/>
            <a:ext cx="6793178" cy="338554"/>
          </a:xfrm>
          <a:prstGeom prst="rect">
            <a:avLst/>
          </a:prstGeom>
          <a:noFill/>
        </p:spPr>
        <p:txBody>
          <a:bodyPr wrap="square" rtlCol="0">
            <a:spAutoFit/>
          </a:bodyPr>
          <a:lstStyle/>
          <a:p>
            <a:pPr algn="ctr" defTabSz="586082">
              <a:defRPr/>
            </a:pPr>
            <a:r>
              <a:rPr lang="en-US" sz="1600" b="1" i="1" u="sng" dirty="0">
                <a:solidFill>
                  <a:srgbClr val="1F1A62"/>
                </a:solidFill>
                <a:latin typeface="Helvetica Light" panose="020B0403020202020204"/>
                <a:ea typeface="Open Sans" panose="020B0606030504020204" pitchFamily="34" charset="0"/>
                <a:cs typeface="Open Sans" panose="020B0606030504020204" pitchFamily="34" charset="0"/>
              </a:rPr>
              <a:t>Sampling</a:t>
            </a:r>
            <a:r>
              <a:rPr lang="en-US" sz="1600" b="1" u="sng" dirty="0">
                <a:solidFill>
                  <a:srgbClr val="1F1A62"/>
                </a:solidFill>
                <a:latin typeface="Helvetica Light" panose="020B0403020202020204"/>
                <a:ea typeface="Open Sans" panose="020B0606030504020204" pitchFamily="34" charset="0"/>
                <a:cs typeface="Open Sans" panose="020B0606030504020204" pitchFamily="34" charset="0"/>
              </a:rPr>
              <a:t> of New Nat’l TV Brands under 5 years old</a:t>
            </a:r>
          </a:p>
        </p:txBody>
      </p:sp>
      <p:pic>
        <p:nvPicPr>
          <p:cNvPr id="10" name="Picture 2" descr="Image result for mirror logo">
            <a:extLst>
              <a:ext uri="{FF2B5EF4-FFF2-40B4-BE49-F238E27FC236}">
                <a16:creationId xmlns:a16="http://schemas.microsoft.com/office/drawing/2014/main" id="{B1B8AAD4-D18C-4ED3-AB43-F9352E4C6C68}"/>
              </a:ext>
            </a:extLst>
          </p:cNvPr>
          <p:cNvPicPr>
            <a:picLocks noChangeAspect="1" noChangeArrowheads="1"/>
          </p:cNvPicPr>
          <p:nvPr/>
        </p:nvPicPr>
        <p:blipFill rotWithShape="1">
          <a:blip r:embed="rId3" cstate="print">
            <a:clrChange>
              <a:clrFrom>
                <a:srgbClr val="F1F3F2"/>
              </a:clrFrom>
              <a:clrTo>
                <a:srgbClr val="F1F3F2">
                  <a:alpha val="0"/>
                </a:srgbClr>
              </a:clrTo>
            </a:clrChange>
            <a:extLst>
              <a:ext uri="{28A0092B-C50C-407E-A947-70E740481C1C}">
                <a14:useLocalDpi xmlns:a14="http://schemas.microsoft.com/office/drawing/2010/main"/>
              </a:ext>
            </a:extLst>
          </a:blip>
          <a:srcRect/>
          <a:stretch/>
        </p:blipFill>
        <p:spPr bwMode="auto">
          <a:xfrm>
            <a:off x="4878393" y="2792222"/>
            <a:ext cx="1012886" cy="2580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2" descr="Image result for tonal exercise logo">
            <a:extLst>
              <a:ext uri="{FF2B5EF4-FFF2-40B4-BE49-F238E27FC236}">
                <a16:creationId xmlns:a16="http://schemas.microsoft.com/office/drawing/2014/main" id="{E212BC6D-F753-437F-809B-360C94F6C566}"/>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719274" y="4485222"/>
            <a:ext cx="1331124" cy="2979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disney+ logo">
            <a:extLst>
              <a:ext uri="{FF2B5EF4-FFF2-40B4-BE49-F238E27FC236}">
                <a16:creationId xmlns:a16="http://schemas.microsoft.com/office/drawing/2014/main" id="{4DEA50C6-DED9-4C61-B8D7-29491A24B35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025063" y="1037658"/>
            <a:ext cx="719547" cy="35977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Image result for gabi logo">
            <a:extLst>
              <a:ext uri="{FF2B5EF4-FFF2-40B4-BE49-F238E27FC236}">
                <a16:creationId xmlns:a16="http://schemas.microsoft.com/office/drawing/2014/main" id="{8A63A73C-1963-4502-926D-8B8BDD647619}"/>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027650" y="3086318"/>
            <a:ext cx="714372" cy="3219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8" descr="Image result for lola tampon company">
            <a:extLst>
              <a:ext uri="{FF2B5EF4-FFF2-40B4-BE49-F238E27FC236}">
                <a16:creationId xmlns:a16="http://schemas.microsoft.com/office/drawing/2014/main" id="{A749E6CE-2934-42A4-BE64-C77738C3890B}"/>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l="13629" t="34005" r="11795" b="33422"/>
          <a:stretch/>
        </p:blipFill>
        <p:spPr bwMode="auto">
          <a:xfrm>
            <a:off x="4908737" y="4783830"/>
            <a:ext cx="952198" cy="3210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0" descr="Image result for dave app financial">
            <a:extLst>
              <a:ext uri="{FF2B5EF4-FFF2-40B4-BE49-F238E27FC236}">
                <a16:creationId xmlns:a16="http://schemas.microsoft.com/office/drawing/2014/main" id="{A8F786B0-60FD-44F4-B4FA-48D1377CA961}"/>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976296" y="3506426"/>
            <a:ext cx="817080" cy="20950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2" descr="Image result for upwork logo">
            <a:extLst>
              <a:ext uri="{FF2B5EF4-FFF2-40B4-BE49-F238E27FC236}">
                <a16:creationId xmlns:a16="http://schemas.microsoft.com/office/drawing/2014/main" id="{2E68A2D8-2F69-4232-8CBC-A45C2B4CE65E}"/>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4859969" y="4098491"/>
            <a:ext cx="1049735" cy="33604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Image result for avocado mattress logo transparent">
            <a:extLst>
              <a:ext uri="{FF2B5EF4-FFF2-40B4-BE49-F238E27FC236}">
                <a16:creationId xmlns:a16="http://schemas.microsoft.com/office/drawing/2014/main" id="{74668ABD-5410-43EA-827D-45EC21A7313B}"/>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l="10767" t="42974" r="11309" b="42494"/>
          <a:stretch/>
        </p:blipFill>
        <p:spPr bwMode="auto">
          <a:xfrm>
            <a:off x="4564917" y="5213064"/>
            <a:ext cx="1639839" cy="17475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0" descr="Manscaped">
            <a:extLst>
              <a:ext uri="{FF2B5EF4-FFF2-40B4-BE49-F238E27FC236}">
                <a16:creationId xmlns:a16="http://schemas.microsoft.com/office/drawing/2014/main" id="{79BC2D8C-7CF2-4DF5-8AFD-F438656D9705}"/>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4846426" y="3838959"/>
            <a:ext cx="1076820" cy="22188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Image result for butcherbox logo">
            <a:extLst>
              <a:ext uri="{FF2B5EF4-FFF2-40B4-BE49-F238E27FC236}">
                <a16:creationId xmlns:a16="http://schemas.microsoft.com/office/drawing/2014/main" id="{9DC2863B-FD81-4C07-A892-F0B134B309DB}"/>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4960657" y="5483948"/>
            <a:ext cx="848359" cy="3040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Image result for ritual vitamins logo transparent">
            <a:extLst>
              <a:ext uri="{FF2B5EF4-FFF2-40B4-BE49-F238E27FC236}">
                <a16:creationId xmlns:a16="http://schemas.microsoft.com/office/drawing/2014/main" id="{2A5DA552-81B2-4F00-9308-BA31EF6A88C0}"/>
              </a:ext>
            </a:extLst>
          </p:cNvPr>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a:stretch/>
        </p:blipFill>
        <p:spPr bwMode="auto">
          <a:xfrm>
            <a:off x="5009945" y="5879205"/>
            <a:ext cx="749783" cy="2383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8">
            <a:extLst>
              <a:ext uri="{FF2B5EF4-FFF2-40B4-BE49-F238E27FC236}">
                <a16:creationId xmlns:a16="http://schemas.microsoft.com/office/drawing/2014/main" id="{677D8CBF-6584-4BF0-85B5-BB02F031BD65}"/>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4709920" y="2202084"/>
            <a:ext cx="1349833" cy="12339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8" descr="Image result for billie razor logo transparent">
            <a:extLst>
              <a:ext uri="{FF2B5EF4-FFF2-40B4-BE49-F238E27FC236}">
                <a16:creationId xmlns:a16="http://schemas.microsoft.com/office/drawing/2014/main" id="{FEB76AB7-DD20-496A-8365-2AE29201F20B}"/>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5127624" y="2424990"/>
            <a:ext cx="514424" cy="31042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8" descr="Image result for ritas spritz logo">
            <a:extLst>
              <a:ext uri="{FF2B5EF4-FFF2-40B4-BE49-F238E27FC236}">
                <a16:creationId xmlns:a16="http://schemas.microsoft.com/office/drawing/2014/main" id="{D3D54B26-6D89-45F6-BFB0-ED35DE2D11C8}"/>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5169713" y="1400252"/>
            <a:ext cx="430247" cy="29601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0" descr="Image result for pioneer woman logo transparent">
            <a:extLst>
              <a:ext uri="{FF2B5EF4-FFF2-40B4-BE49-F238E27FC236}">
                <a16:creationId xmlns:a16="http://schemas.microsoft.com/office/drawing/2014/main" id="{6BC106A8-1622-4C98-9358-908929769943}"/>
              </a:ext>
            </a:extLst>
          </p:cNvPr>
          <p:cNvPicPr>
            <a:picLocks noChangeAspect="1" noChangeArrowheads="1"/>
          </p:cNvPicPr>
          <p:nvPr/>
        </p:nvPicPr>
        <p:blipFill rotWithShape="1">
          <a:blip r:embed="rId17" cstate="print">
            <a:extLst>
              <a:ext uri="{28A0092B-C50C-407E-A947-70E740481C1C}">
                <a14:useLocalDpi xmlns:a14="http://schemas.microsoft.com/office/drawing/2010/main"/>
              </a:ext>
            </a:extLst>
          </a:blip>
          <a:srcRect/>
          <a:stretch/>
        </p:blipFill>
        <p:spPr bwMode="auto">
          <a:xfrm>
            <a:off x="5057958" y="1746643"/>
            <a:ext cx="653756" cy="296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278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0" y="0"/>
            <a:ext cx="4065938" cy="6869150"/>
          </a:xfrm>
          <a:prstGeom prst="rect">
            <a:avLst/>
          </a:prstGeom>
          <a:solidFill>
            <a:srgbClr val="ED3C8D"/>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5B663F97-1C8A-4489-A93F-1C55497F014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7" name="Slide Number Placeholder 5">
            <a:extLst>
              <a:ext uri="{FF2B5EF4-FFF2-40B4-BE49-F238E27FC236}">
                <a16:creationId xmlns:a16="http://schemas.microsoft.com/office/drawing/2014/main" id="{C1102742-5939-4E41-B897-0BDEDE9994F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8" name="Rectangle 17">
            <a:extLst>
              <a:ext uri="{FF2B5EF4-FFF2-40B4-BE49-F238E27FC236}">
                <a16:creationId xmlns:a16="http://schemas.microsoft.com/office/drawing/2014/main" id="{74793211-C599-4C3E-A545-DDEBDC4F3B1B}"/>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87" name="Text Placeholder 3">
            <a:extLst>
              <a:ext uri="{FF2B5EF4-FFF2-40B4-BE49-F238E27FC236}">
                <a16:creationId xmlns:a16="http://schemas.microsoft.com/office/drawing/2014/main" id="{C830FF38-912D-4833-B302-29F483EF8B25}"/>
              </a:ext>
            </a:extLst>
          </p:cNvPr>
          <p:cNvSpPr txBox="1">
            <a:spLocks/>
          </p:cNvSpPr>
          <p:nvPr/>
        </p:nvSpPr>
        <p:spPr>
          <a:xfrm>
            <a:off x="4065722" y="6208703"/>
            <a:ext cx="8126278" cy="319606"/>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lvl="0">
              <a:defRPr/>
            </a:pPr>
            <a:r>
              <a:rPr kumimoji="0" lang="en-US" sz="8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a:t>
            </a:r>
            <a:r>
              <a:rPr lang="en-US" sz="800" dirty="0">
                <a:solidFill>
                  <a:srgbClr val="1F1A62"/>
                </a:solidFill>
                <a:latin typeface="Helvetica" pitchFamily="2" charset="0"/>
                <a:ea typeface="Open Sans" panose="020B0606030504020204" pitchFamily="34" charset="0"/>
                <a:cs typeface="Open Sans" panose="020B0606030504020204" pitchFamily="34" charset="0"/>
              </a:rPr>
              <a:t>VAB analysis of Nielsen Ad Intel data, Q1’19-Q4’19. TV spend includes national cable TV, broadcast TV, Spanish language cable TV, Spanish language broadcast TV. Brands reflect examples of those with national TV spend over $100K that were founded between 2000 and 2014.</a:t>
            </a:r>
            <a:endParaRPr kumimoji="0" lang="en-US" sz="8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graphicFrame>
        <p:nvGraphicFramePr>
          <p:cNvPr id="88" name="Table 87">
            <a:extLst>
              <a:ext uri="{FF2B5EF4-FFF2-40B4-BE49-F238E27FC236}">
                <a16:creationId xmlns:a16="http://schemas.microsoft.com/office/drawing/2014/main" id="{63598EC0-5F93-4068-AB67-DCDA1FA829DC}"/>
              </a:ext>
            </a:extLst>
          </p:cNvPr>
          <p:cNvGraphicFramePr>
            <a:graphicFrameLocks noGrp="1"/>
          </p:cNvGraphicFramePr>
          <p:nvPr>
            <p:extLst>
              <p:ext uri="{D42A27DB-BD31-4B8C-83A1-F6EECF244321}">
                <p14:modId xmlns:p14="http://schemas.microsoft.com/office/powerpoint/2010/main" val="2158900493"/>
              </p:ext>
            </p:extLst>
          </p:nvPr>
        </p:nvGraphicFramePr>
        <p:xfrm>
          <a:off x="4065720" y="657135"/>
          <a:ext cx="8126279" cy="5492912"/>
        </p:xfrm>
        <a:graphic>
          <a:graphicData uri="http://schemas.openxmlformats.org/drawingml/2006/table">
            <a:tbl>
              <a:tblPr>
                <a:tableStyleId>{5C22544A-7EE6-4342-B048-85BDC9FD1C3A}</a:tableStyleId>
              </a:tblPr>
              <a:tblGrid>
                <a:gridCol w="2639200">
                  <a:extLst>
                    <a:ext uri="{9D8B030D-6E8A-4147-A177-3AD203B41FA5}">
                      <a16:colId xmlns:a16="http://schemas.microsoft.com/office/drawing/2014/main" val="3574522064"/>
                    </a:ext>
                  </a:extLst>
                </a:gridCol>
                <a:gridCol w="2307116">
                  <a:extLst>
                    <a:ext uri="{9D8B030D-6E8A-4147-A177-3AD203B41FA5}">
                      <a16:colId xmlns:a16="http://schemas.microsoft.com/office/drawing/2014/main" val="3164964613"/>
                    </a:ext>
                  </a:extLst>
                </a:gridCol>
                <a:gridCol w="1380774">
                  <a:extLst>
                    <a:ext uri="{9D8B030D-6E8A-4147-A177-3AD203B41FA5}">
                      <a16:colId xmlns:a16="http://schemas.microsoft.com/office/drawing/2014/main" val="824913443"/>
                    </a:ext>
                  </a:extLst>
                </a:gridCol>
                <a:gridCol w="1799189">
                  <a:extLst>
                    <a:ext uri="{9D8B030D-6E8A-4147-A177-3AD203B41FA5}">
                      <a16:colId xmlns:a16="http://schemas.microsoft.com/office/drawing/2014/main" val="2464966384"/>
                    </a:ext>
                  </a:extLst>
                </a:gridCol>
              </a:tblGrid>
              <a:tr h="343307">
                <a:tc>
                  <a:txBody>
                    <a:bodyPr/>
                    <a:lstStyle/>
                    <a:p>
                      <a:pPr algn="ctr" fontAlgn="b"/>
                      <a:r>
                        <a:rPr lang="en-US" sz="1600" b="1" i="0" u="sng" strike="noStrike" dirty="0">
                          <a:solidFill>
                            <a:schemeClr val="bg1"/>
                          </a:solidFill>
                          <a:effectLst/>
                          <a:latin typeface="Helvetica Light" panose="020B0403020202020204"/>
                        </a:rPr>
                        <a:t>Brand</a:t>
                      </a:r>
                    </a:p>
                  </a:txBody>
                  <a:tcPr marL="0" marR="0" marT="0" marB="0" anchor="ctr">
                    <a:solidFill>
                      <a:srgbClr val="1F1A62"/>
                    </a:solidFill>
                  </a:tcPr>
                </a:tc>
                <a:tc>
                  <a:txBody>
                    <a:bodyPr/>
                    <a:lstStyle/>
                    <a:p>
                      <a:pPr algn="ctr" fontAlgn="b"/>
                      <a:r>
                        <a:rPr lang="en-US" sz="1600" b="1" i="0" u="sng" strike="noStrike" dirty="0">
                          <a:solidFill>
                            <a:schemeClr val="bg1"/>
                          </a:solidFill>
                          <a:effectLst/>
                          <a:latin typeface="Helvetica Light" panose="020B0403020202020204"/>
                        </a:rPr>
                        <a:t>Category</a:t>
                      </a:r>
                    </a:p>
                  </a:txBody>
                  <a:tcPr marL="0" marR="0" marT="0" marB="0" anchor="ctr">
                    <a:solidFill>
                      <a:srgbClr val="1F1A62"/>
                    </a:solidFill>
                  </a:tcPr>
                </a:tc>
                <a:tc>
                  <a:txBody>
                    <a:bodyPr/>
                    <a:lstStyle/>
                    <a:p>
                      <a:pPr algn="ctr" fontAlgn="b"/>
                      <a:r>
                        <a:rPr lang="en-US" sz="1600" b="1" i="0" u="sng" strike="noStrike" dirty="0">
                          <a:solidFill>
                            <a:schemeClr val="bg1"/>
                          </a:solidFill>
                          <a:effectLst/>
                          <a:latin typeface="Helvetica Light" panose="020B0403020202020204"/>
                        </a:rPr>
                        <a:t>Year Founded</a:t>
                      </a:r>
                    </a:p>
                  </a:txBody>
                  <a:tcPr marL="0" marR="0" marT="0" marB="0" anchor="ctr">
                    <a:solidFill>
                      <a:srgbClr val="1F1A62"/>
                    </a:solidFill>
                  </a:tcPr>
                </a:tc>
                <a:tc>
                  <a:txBody>
                    <a:bodyPr/>
                    <a:lstStyle/>
                    <a:p>
                      <a:pPr algn="ctr" fontAlgn="b"/>
                      <a:r>
                        <a:rPr lang="en-US" sz="1600" b="1" i="0" u="sng" strike="noStrike" dirty="0">
                          <a:solidFill>
                            <a:schemeClr val="bg1"/>
                          </a:solidFill>
                          <a:effectLst/>
                          <a:latin typeface="Helvetica Light" panose="020B0403020202020204"/>
                        </a:rPr>
                        <a:t>TV Spend ($$$)</a:t>
                      </a:r>
                    </a:p>
                  </a:txBody>
                  <a:tcPr marL="0" marR="0" marT="0" marB="0" anchor="ctr">
                    <a:solidFill>
                      <a:srgbClr val="1F1A62"/>
                    </a:solidFill>
                  </a:tcPr>
                </a:tc>
                <a:extLst>
                  <a:ext uri="{0D108BD9-81ED-4DB2-BD59-A6C34878D82A}">
                    <a16:rowId xmlns:a16="http://schemas.microsoft.com/office/drawing/2014/main" val="4199143624"/>
                  </a:ext>
                </a:extLst>
              </a:tr>
              <a:tr h="343307">
                <a:tc>
                  <a:txBody>
                    <a:bodyPr/>
                    <a:lstStyle/>
                    <a:p>
                      <a:pPr algn="l" fontAlgn="b"/>
                      <a:endParaRPr lang="en-US" sz="1200" b="0" i="0" u="none" strike="noStrike" dirty="0">
                        <a:solidFill>
                          <a:srgbClr val="000000"/>
                        </a:solidFill>
                        <a:effectLst/>
                        <a:latin typeface="Helvetica Light" panose="020B0403020202020204"/>
                      </a:endParaRPr>
                    </a:p>
                  </a:txBody>
                  <a:tcPr marL="0" marR="0" marT="0" marB="0" anchor="b">
                    <a:solidFill>
                      <a:srgbClr val="E2E8F1"/>
                    </a:solidFill>
                  </a:tcPr>
                </a:tc>
                <a:tc>
                  <a:txBody>
                    <a:bodyPr/>
                    <a:lstStyle/>
                    <a:p>
                      <a:pPr marL="0" algn="ctr" defTabSz="914400" rtl="0" eaLnBrk="1" fontAlgn="b" latinLnBrk="0" hangingPunct="1"/>
                      <a:r>
                        <a:rPr lang="en-US" sz="1400" b="0" i="0" u="none" strike="noStrike" kern="1200" dirty="0">
                          <a:solidFill>
                            <a:srgbClr val="1F1A62"/>
                          </a:solidFill>
                          <a:effectLst/>
                          <a:latin typeface="Helvetica Light" panose="020B0403020202020204"/>
                          <a:ea typeface="+mn-ea"/>
                          <a:cs typeface="+mn-cs"/>
                        </a:rPr>
                        <a:t>Online Delivery</a:t>
                      </a:r>
                    </a:p>
                  </a:txBody>
                  <a:tcPr marL="0" marR="0" marT="0" marB="0" anchor="ctr">
                    <a:solidFill>
                      <a:srgbClr val="E2E8F1"/>
                    </a:solidFill>
                  </a:tcPr>
                </a:tc>
                <a:tc>
                  <a:txBody>
                    <a:bodyPr/>
                    <a:lstStyle/>
                    <a:p>
                      <a:pPr marL="0" algn="ctr" defTabSz="914400" rtl="0" eaLnBrk="1" fontAlgn="b" latinLnBrk="0" hangingPunct="1"/>
                      <a:r>
                        <a:rPr lang="en-US" sz="1400" b="0" i="0" u="none" strike="noStrike" kern="1200" dirty="0">
                          <a:solidFill>
                            <a:srgbClr val="1F1A62"/>
                          </a:solidFill>
                          <a:effectLst/>
                          <a:latin typeface="Helvetica Light" panose="020B0403020202020204"/>
                          <a:ea typeface="+mn-ea"/>
                          <a:cs typeface="+mn-cs"/>
                        </a:rPr>
                        <a:t>2014</a:t>
                      </a:r>
                    </a:p>
                  </a:txBody>
                  <a:tcPr marL="0" marR="0" marT="0" marB="0" anchor="ctr">
                    <a:solidFill>
                      <a:srgbClr val="E2E8F1"/>
                    </a:solidFill>
                  </a:tcPr>
                </a:tc>
                <a:tc>
                  <a:txBody>
                    <a:bodyPr/>
                    <a:lstStyle/>
                    <a:p>
                      <a:pPr marL="0" algn="ctr" defTabSz="914400" rtl="0" eaLnBrk="1" fontAlgn="b" latinLnBrk="0" hangingPunct="1"/>
                      <a:r>
                        <a:rPr lang="en-US" sz="1400" b="1" i="0" u="none" strike="noStrike" kern="1200">
                          <a:solidFill>
                            <a:srgbClr val="1F1A62"/>
                          </a:solidFill>
                          <a:effectLst/>
                          <a:latin typeface="Helvetica Light" panose="020B0403020202020204"/>
                          <a:ea typeface="+mn-ea"/>
                          <a:cs typeface="+mn-cs"/>
                        </a:rPr>
                        <a:t>$2,851.7</a:t>
                      </a:r>
                    </a:p>
                  </a:txBody>
                  <a:tcPr marL="0" marR="0" marT="0" marB="0" anchor="ctr">
                    <a:solidFill>
                      <a:srgbClr val="E2E8F1"/>
                    </a:solidFill>
                  </a:tcPr>
                </a:tc>
                <a:extLst>
                  <a:ext uri="{0D108BD9-81ED-4DB2-BD59-A6C34878D82A}">
                    <a16:rowId xmlns:a16="http://schemas.microsoft.com/office/drawing/2014/main" val="1014592335"/>
                  </a:ext>
                </a:extLst>
              </a:tr>
              <a:tr h="343307">
                <a:tc>
                  <a:txBody>
                    <a:bodyPr/>
                    <a:lstStyle/>
                    <a:p>
                      <a:pPr algn="l" fontAlgn="b"/>
                      <a:endParaRPr lang="en-US" sz="1200" b="0" i="0" u="none" strike="noStrike" dirty="0">
                        <a:solidFill>
                          <a:srgbClr val="000000"/>
                        </a:solidFill>
                        <a:effectLst/>
                        <a:latin typeface="Helvetica Light" panose="020B0403020202020204"/>
                      </a:endParaRPr>
                    </a:p>
                  </a:txBody>
                  <a:tcPr marL="0" marR="0" marT="0" marB="0" anchor="b">
                    <a:solidFill>
                      <a:srgbClr val="E2E8F1"/>
                    </a:solidFill>
                  </a:tcPr>
                </a:tc>
                <a:tc>
                  <a:txBody>
                    <a:bodyPr/>
                    <a:lstStyle/>
                    <a:p>
                      <a:pPr marL="0" algn="ctr" defTabSz="914400" rtl="0" eaLnBrk="1" fontAlgn="b" latinLnBrk="0" hangingPunct="1"/>
                      <a:r>
                        <a:rPr lang="en-US" sz="1400" b="0" i="0" u="none" strike="noStrike" kern="1200" dirty="0">
                          <a:solidFill>
                            <a:srgbClr val="1F1A62"/>
                          </a:solidFill>
                          <a:effectLst/>
                          <a:latin typeface="Helvetica Light" panose="020B0403020202020204"/>
                          <a:ea typeface="+mn-ea"/>
                          <a:cs typeface="+mn-cs"/>
                        </a:rPr>
                        <a:t>Pet Food</a:t>
                      </a:r>
                    </a:p>
                  </a:txBody>
                  <a:tcPr marL="0" marR="0" marT="0" marB="0" anchor="ctr">
                    <a:solidFill>
                      <a:srgbClr val="E2E8F1"/>
                    </a:solidFill>
                  </a:tcPr>
                </a:tc>
                <a:tc>
                  <a:txBody>
                    <a:bodyPr/>
                    <a:lstStyle/>
                    <a:p>
                      <a:pPr marL="0" algn="ctr" defTabSz="914400" rtl="0" eaLnBrk="1" fontAlgn="b" latinLnBrk="0" hangingPunct="1"/>
                      <a:r>
                        <a:rPr lang="en-US" sz="1400" b="0" i="0" u="none" strike="noStrike" kern="1200">
                          <a:solidFill>
                            <a:srgbClr val="1F1A62"/>
                          </a:solidFill>
                          <a:effectLst/>
                          <a:latin typeface="Helvetica Light" panose="020B0403020202020204"/>
                          <a:ea typeface="+mn-ea"/>
                          <a:cs typeface="+mn-cs"/>
                        </a:rPr>
                        <a:t>2014</a:t>
                      </a:r>
                    </a:p>
                  </a:txBody>
                  <a:tcPr marL="0" marR="0" marT="0" marB="0" anchor="ctr">
                    <a:solidFill>
                      <a:srgbClr val="E2E8F1"/>
                    </a:solidFill>
                  </a:tcPr>
                </a:tc>
                <a:tc>
                  <a:txBody>
                    <a:bodyPr/>
                    <a:lstStyle/>
                    <a:p>
                      <a:pPr marL="0" algn="ctr" defTabSz="914400" rtl="0" eaLnBrk="1" fontAlgn="b" latinLnBrk="0" hangingPunct="1"/>
                      <a:r>
                        <a:rPr lang="en-US" sz="1400" b="1" i="0" u="none" strike="noStrike" kern="1200">
                          <a:solidFill>
                            <a:srgbClr val="1F1A62"/>
                          </a:solidFill>
                          <a:effectLst/>
                          <a:latin typeface="Helvetica Light" panose="020B0403020202020204"/>
                          <a:ea typeface="+mn-ea"/>
                          <a:cs typeface="+mn-cs"/>
                        </a:rPr>
                        <a:t>$8,708.0</a:t>
                      </a:r>
                    </a:p>
                  </a:txBody>
                  <a:tcPr marL="0" marR="0" marT="0" marB="0" anchor="ctr">
                    <a:solidFill>
                      <a:srgbClr val="E2E8F1"/>
                    </a:solidFill>
                  </a:tcPr>
                </a:tc>
                <a:extLst>
                  <a:ext uri="{0D108BD9-81ED-4DB2-BD59-A6C34878D82A}">
                    <a16:rowId xmlns:a16="http://schemas.microsoft.com/office/drawing/2014/main" val="525453046"/>
                  </a:ext>
                </a:extLst>
              </a:tr>
              <a:tr h="343307">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marL="0" algn="ctr" defTabSz="914400" rtl="0" eaLnBrk="1" fontAlgn="b" latinLnBrk="0" hangingPunct="1"/>
                      <a:r>
                        <a:rPr lang="en-US" sz="1400" b="0" i="0" u="none" strike="noStrike" kern="1200" dirty="0">
                          <a:solidFill>
                            <a:srgbClr val="1F1A62"/>
                          </a:solidFill>
                          <a:effectLst/>
                          <a:latin typeface="Helvetica Light" panose="020B0403020202020204"/>
                          <a:ea typeface="+mn-ea"/>
                          <a:cs typeface="+mn-cs"/>
                        </a:rPr>
                        <a:t>Mattresses</a:t>
                      </a:r>
                    </a:p>
                  </a:txBody>
                  <a:tcPr marL="0" marR="0" marT="0" marB="0" anchor="ctr">
                    <a:solidFill>
                      <a:srgbClr val="E2E8F1"/>
                    </a:solidFill>
                  </a:tcPr>
                </a:tc>
                <a:tc>
                  <a:txBody>
                    <a:bodyPr/>
                    <a:lstStyle/>
                    <a:p>
                      <a:pPr marL="0" algn="ctr" defTabSz="914400" rtl="0" eaLnBrk="1" fontAlgn="b" latinLnBrk="0" hangingPunct="1"/>
                      <a:r>
                        <a:rPr lang="en-US" sz="1400" b="0" i="0" u="none" strike="noStrike" kern="1200">
                          <a:solidFill>
                            <a:srgbClr val="1F1A62"/>
                          </a:solidFill>
                          <a:effectLst/>
                          <a:latin typeface="Helvetica Light" panose="020B0403020202020204"/>
                          <a:ea typeface="+mn-ea"/>
                          <a:cs typeface="+mn-cs"/>
                        </a:rPr>
                        <a:t>2014</a:t>
                      </a:r>
                    </a:p>
                  </a:txBody>
                  <a:tcPr marL="0" marR="0" marT="0" marB="0" anchor="ctr">
                    <a:solidFill>
                      <a:srgbClr val="E2E8F1"/>
                    </a:solidFill>
                  </a:tcPr>
                </a:tc>
                <a:tc>
                  <a:txBody>
                    <a:bodyPr/>
                    <a:lstStyle/>
                    <a:p>
                      <a:pPr marL="0" algn="ctr" defTabSz="914400" rtl="0" eaLnBrk="1" fontAlgn="b" latinLnBrk="0" hangingPunct="1"/>
                      <a:r>
                        <a:rPr lang="en-US" sz="1400" b="1" i="0" u="none" strike="noStrike" kern="1200">
                          <a:solidFill>
                            <a:srgbClr val="1F1A62"/>
                          </a:solidFill>
                          <a:effectLst/>
                          <a:latin typeface="Helvetica Light" panose="020B0403020202020204"/>
                          <a:ea typeface="+mn-ea"/>
                          <a:cs typeface="+mn-cs"/>
                        </a:rPr>
                        <a:t>$2,980.4</a:t>
                      </a:r>
                    </a:p>
                  </a:txBody>
                  <a:tcPr marL="0" marR="0" marT="0" marB="0" anchor="ctr">
                    <a:solidFill>
                      <a:srgbClr val="E2E8F1"/>
                    </a:solidFill>
                  </a:tcPr>
                </a:tc>
                <a:extLst>
                  <a:ext uri="{0D108BD9-81ED-4DB2-BD59-A6C34878D82A}">
                    <a16:rowId xmlns:a16="http://schemas.microsoft.com/office/drawing/2014/main" val="1289102573"/>
                  </a:ext>
                </a:extLst>
              </a:tr>
              <a:tr h="343307">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marL="0" algn="ctr" defTabSz="914400" rtl="0" eaLnBrk="1" fontAlgn="b" latinLnBrk="0" hangingPunct="1"/>
                      <a:r>
                        <a:rPr lang="en-US" sz="1400" b="0" i="0" u="none" strike="noStrike" kern="1200" dirty="0">
                          <a:solidFill>
                            <a:srgbClr val="1F1A62"/>
                          </a:solidFill>
                          <a:effectLst/>
                          <a:latin typeface="Helvetica Light" panose="020B0403020202020204"/>
                          <a:ea typeface="+mn-ea"/>
                          <a:cs typeface="+mn-cs"/>
                        </a:rPr>
                        <a:t>E-Commerce</a:t>
                      </a:r>
                    </a:p>
                  </a:txBody>
                  <a:tcPr marL="0" marR="0" marT="0" marB="0" anchor="ctr">
                    <a:solidFill>
                      <a:srgbClr val="E2E8F1"/>
                    </a:solidFill>
                  </a:tcPr>
                </a:tc>
                <a:tc>
                  <a:txBody>
                    <a:bodyPr/>
                    <a:lstStyle/>
                    <a:p>
                      <a:pPr marL="0" algn="ctr" defTabSz="914400" rtl="0" eaLnBrk="1" fontAlgn="b" latinLnBrk="0" hangingPunct="1"/>
                      <a:r>
                        <a:rPr lang="en-US" sz="1400" b="0" i="0" u="none" strike="noStrike" kern="1200">
                          <a:solidFill>
                            <a:srgbClr val="1F1A62"/>
                          </a:solidFill>
                          <a:effectLst/>
                          <a:latin typeface="Helvetica Light" panose="020B0403020202020204"/>
                          <a:ea typeface="+mn-ea"/>
                          <a:cs typeface="+mn-cs"/>
                        </a:rPr>
                        <a:t>2013</a:t>
                      </a:r>
                    </a:p>
                  </a:txBody>
                  <a:tcPr marL="0" marR="0" marT="0" marB="0" anchor="ctr">
                    <a:solidFill>
                      <a:srgbClr val="E2E8F1"/>
                    </a:solidFill>
                  </a:tcPr>
                </a:tc>
                <a:tc>
                  <a:txBody>
                    <a:bodyPr/>
                    <a:lstStyle/>
                    <a:p>
                      <a:pPr marL="0" algn="ctr" defTabSz="914400" rtl="0" eaLnBrk="1" fontAlgn="b" latinLnBrk="0" hangingPunct="1"/>
                      <a:r>
                        <a:rPr lang="en-US" sz="1400" b="1" i="0" u="none" strike="noStrike" kern="1200">
                          <a:solidFill>
                            <a:srgbClr val="1F1A62"/>
                          </a:solidFill>
                          <a:effectLst/>
                          <a:latin typeface="Helvetica Light" panose="020B0403020202020204"/>
                          <a:ea typeface="+mn-ea"/>
                          <a:cs typeface="+mn-cs"/>
                        </a:rPr>
                        <a:t>$92,673.1</a:t>
                      </a:r>
                    </a:p>
                  </a:txBody>
                  <a:tcPr marL="0" marR="0" marT="0" marB="0" anchor="ctr">
                    <a:solidFill>
                      <a:srgbClr val="E2E8F1"/>
                    </a:solidFill>
                  </a:tcPr>
                </a:tc>
                <a:extLst>
                  <a:ext uri="{0D108BD9-81ED-4DB2-BD59-A6C34878D82A}">
                    <a16:rowId xmlns:a16="http://schemas.microsoft.com/office/drawing/2014/main" val="2131868691"/>
                  </a:ext>
                </a:extLst>
              </a:tr>
              <a:tr h="343307">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marL="0" algn="ctr" defTabSz="914400" rtl="0" eaLnBrk="1" fontAlgn="b" latinLnBrk="0" hangingPunct="1"/>
                      <a:r>
                        <a:rPr lang="en-US" sz="1400" b="0" i="0" u="none" strike="noStrike" kern="1200" dirty="0">
                          <a:solidFill>
                            <a:srgbClr val="1F1A62"/>
                          </a:solidFill>
                          <a:effectLst/>
                          <a:latin typeface="Helvetica Light" panose="020B0403020202020204"/>
                          <a:ea typeface="+mn-ea"/>
                          <a:cs typeface="+mn-cs"/>
                        </a:rPr>
                        <a:t>Food Delivery</a:t>
                      </a:r>
                    </a:p>
                  </a:txBody>
                  <a:tcPr marL="0" marR="0" marT="0" marB="0" anchor="ctr">
                    <a:solidFill>
                      <a:srgbClr val="E2E8F1"/>
                    </a:solidFill>
                  </a:tcPr>
                </a:tc>
                <a:tc>
                  <a:txBody>
                    <a:bodyPr/>
                    <a:lstStyle/>
                    <a:p>
                      <a:pPr marL="0" algn="ctr" defTabSz="914400" rtl="0" eaLnBrk="1" fontAlgn="b" latinLnBrk="0" hangingPunct="1"/>
                      <a:r>
                        <a:rPr lang="en-US" sz="1400" b="0" i="0" u="none" strike="noStrike" kern="1200">
                          <a:solidFill>
                            <a:srgbClr val="1F1A62"/>
                          </a:solidFill>
                          <a:effectLst/>
                          <a:latin typeface="Helvetica Light" panose="020B0403020202020204"/>
                          <a:ea typeface="+mn-ea"/>
                          <a:cs typeface="+mn-cs"/>
                        </a:rPr>
                        <a:t>2013</a:t>
                      </a:r>
                    </a:p>
                  </a:txBody>
                  <a:tcPr marL="0" marR="0" marT="0" marB="0" anchor="ctr">
                    <a:solidFill>
                      <a:srgbClr val="E2E8F1"/>
                    </a:solidFill>
                  </a:tcPr>
                </a:tc>
                <a:tc>
                  <a:txBody>
                    <a:bodyPr/>
                    <a:lstStyle/>
                    <a:p>
                      <a:pPr marL="0" algn="ctr" defTabSz="914400" rtl="0" eaLnBrk="1" fontAlgn="b" latinLnBrk="0" hangingPunct="1"/>
                      <a:r>
                        <a:rPr lang="en-US" sz="1400" b="1" i="0" u="none" strike="noStrike" kern="1200">
                          <a:solidFill>
                            <a:srgbClr val="1F1A62"/>
                          </a:solidFill>
                          <a:effectLst/>
                          <a:latin typeface="Helvetica Light" panose="020B0403020202020204"/>
                          <a:ea typeface="+mn-ea"/>
                          <a:cs typeface="+mn-cs"/>
                        </a:rPr>
                        <a:t>$60,325.8</a:t>
                      </a:r>
                    </a:p>
                  </a:txBody>
                  <a:tcPr marL="0" marR="0" marT="0" marB="0" anchor="ctr">
                    <a:solidFill>
                      <a:srgbClr val="E2E8F1"/>
                    </a:solidFill>
                  </a:tcPr>
                </a:tc>
                <a:extLst>
                  <a:ext uri="{0D108BD9-81ED-4DB2-BD59-A6C34878D82A}">
                    <a16:rowId xmlns:a16="http://schemas.microsoft.com/office/drawing/2014/main" val="1219026314"/>
                  </a:ext>
                </a:extLst>
              </a:tr>
              <a:tr h="343307">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marL="0" algn="ctr" defTabSz="914400" rtl="0" eaLnBrk="1" fontAlgn="b" latinLnBrk="0" hangingPunct="1"/>
                      <a:r>
                        <a:rPr lang="en-US" sz="1400" b="0" i="0" u="none" strike="noStrike" kern="1200" dirty="0">
                          <a:solidFill>
                            <a:srgbClr val="1F1A62"/>
                          </a:solidFill>
                          <a:effectLst/>
                          <a:latin typeface="Helvetica Light" panose="020B0403020202020204"/>
                          <a:ea typeface="+mn-ea"/>
                          <a:cs typeface="+mn-cs"/>
                        </a:rPr>
                        <a:t>Automotive</a:t>
                      </a:r>
                    </a:p>
                  </a:txBody>
                  <a:tcPr marL="0" marR="0" marT="0" marB="0" anchor="ctr">
                    <a:solidFill>
                      <a:srgbClr val="E2E8F1"/>
                    </a:solidFill>
                  </a:tcPr>
                </a:tc>
                <a:tc>
                  <a:txBody>
                    <a:bodyPr/>
                    <a:lstStyle/>
                    <a:p>
                      <a:pPr marL="0" algn="ctr" defTabSz="914400" rtl="0" eaLnBrk="1" fontAlgn="b" latinLnBrk="0" hangingPunct="1"/>
                      <a:r>
                        <a:rPr lang="en-US" sz="1400" b="0" i="0" u="none" strike="noStrike" kern="1200" dirty="0">
                          <a:solidFill>
                            <a:srgbClr val="1F1A62"/>
                          </a:solidFill>
                          <a:effectLst/>
                          <a:latin typeface="Helvetica Light" panose="020B0403020202020204"/>
                          <a:ea typeface="+mn-ea"/>
                          <a:cs typeface="+mn-cs"/>
                        </a:rPr>
                        <a:t>2013</a:t>
                      </a:r>
                    </a:p>
                  </a:txBody>
                  <a:tcPr marL="0" marR="0" marT="0" marB="0" anchor="ctr">
                    <a:solidFill>
                      <a:srgbClr val="E2E8F1"/>
                    </a:solidFill>
                  </a:tcPr>
                </a:tc>
                <a:tc>
                  <a:txBody>
                    <a:bodyPr/>
                    <a:lstStyle/>
                    <a:p>
                      <a:pPr marL="0" algn="ctr" defTabSz="914400" rtl="0" eaLnBrk="1" fontAlgn="b" latinLnBrk="0" hangingPunct="1"/>
                      <a:r>
                        <a:rPr lang="en-US" sz="1400" b="1" i="0" u="none" strike="noStrike" kern="1200">
                          <a:solidFill>
                            <a:srgbClr val="1F1A62"/>
                          </a:solidFill>
                          <a:effectLst/>
                          <a:latin typeface="Helvetica Light" panose="020B0403020202020204"/>
                          <a:ea typeface="+mn-ea"/>
                          <a:cs typeface="+mn-cs"/>
                        </a:rPr>
                        <a:t>$18,640.2</a:t>
                      </a:r>
                    </a:p>
                  </a:txBody>
                  <a:tcPr marL="0" marR="0" marT="0" marB="0" anchor="ctr">
                    <a:solidFill>
                      <a:srgbClr val="E2E8F1"/>
                    </a:solidFill>
                  </a:tcPr>
                </a:tc>
                <a:extLst>
                  <a:ext uri="{0D108BD9-81ED-4DB2-BD59-A6C34878D82A}">
                    <a16:rowId xmlns:a16="http://schemas.microsoft.com/office/drawing/2014/main" val="3616949114"/>
                  </a:ext>
                </a:extLst>
              </a:tr>
              <a:tr h="343307">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marL="0" algn="ctr" defTabSz="914400" rtl="0" eaLnBrk="1" fontAlgn="b" latinLnBrk="0" hangingPunct="1"/>
                      <a:r>
                        <a:rPr lang="en-US" sz="1400" b="0" i="0" u="none" strike="noStrike" kern="1200" dirty="0">
                          <a:solidFill>
                            <a:srgbClr val="1F1A62"/>
                          </a:solidFill>
                          <a:effectLst/>
                          <a:latin typeface="Helvetica Light" panose="020B0403020202020204"/>
                          <a:ea typeface="+mn-ea"/>
                          <a:cs typeface="+mn-cs"/>
                        </a:rPr>
                        <a:t>Wellness &amp; Fitness</a:t>
                      </a:r>
                    </a:p>
                  </a:txBody>
                  <a:tcPr marL="0" marR="0" marT="0" marB="0" anchor="ctr">
                    <a:solidFill>
                      <a:srgbClr val="E2E8F1"/>
                    </a:solidFill>
                  </a:tcPr>
                </a:tc>
                <a:tc>
                  <a:txBody>
                    <a:bodyPr/>
                    <a:lstStyle/>
                    <a:p>
                      <a:pPr marL="0" algn="ctr" defTabSz="914400" rtl="0" eaLnBrk="1" fontAlgn="b" latinLnBrk="0" hangingPunct="1"/>
                      <a:r>
                        <a:rPr lang="en-US" sz="1400" b="0" i="0" u="none" strike="noStrike" kern="1200" dirty="0">
                          <a:solidFill>
                            <a:srgbClr val="1F1A62"/>
                          </a:solidFill>
                          <a:effectLst/>
                          <a:latin typeface="Helvetica Light" panose="020B0403020202020204"/>
                          <a:ea typeface="+mn-ea"/>
                          <a:cs typeface="+mn-cs"/>
                        </a:rPr>
                        <a:t>2013</a:t>
                      </a:r>
                    </a:p>
                  </a:txBody>
                  <a:tcPr marL="0" marR="0" marT="0" marB="0" anchor="ctr">
                    <a:solidFill>
                      <a:srgbClr val="E2E8F1"/>
                    </a:solidFill>
                  </a:tcPr>
                </a:tc>
                <a:tc>
                  <a:txBody>
                    <a:bodyPr/>
                    <a:lstStyle/>
                    <a:p>
                      <a:pPr marL="0" algn="ctr" defTabSz="914400" rtl="0" eaLnBrk="1" fontAlgn="b" latinLnBrk="0" hangingPunct="1"/>
                      <a:r>
                        <a:rPr lang="en-US" sz="1400" b="1" i="0" u="none" strike="noStrike" kern="1200" dirty="0">
                          <a:solidFill>
                            <a:srgbClr val="1F1A62"/>
                          </a:solidFill>
                          <a:effectLst/>
                          <a:latin typeface="Helvetica Light" panose="020B0403020202020204"/>
                          <a:ea typeface="+mn-ea"/>
                          <a:cs typeface="+mn-cs"/>
                        </a:rPr>
                        <a:t>$1,091.7</a:t>
                      </a:r>
                    </a:p>
                  </a:txBody>
                  <a:tcPr marL="0" marR="0" marT="0" marB="0" anchor="ctr">
                    <a:solidFill>
                      <a:srgbClr val="E2E8F1"/>
                    </a:solidFill>
                  </a:tcPr>
                </a:tc>
                <a:extLst>
                  <a:ext uri="{0D108BD9-81ED-4DB2-BD59-A6C34878D82A}">
                    <a16:rowId xmlns:a16="http://schemas.microsoft.com/office/drawing/2014/main" val="3034754351"/>
                  </a:ext>
                </a:extLst>
              </a:tr>
              <a:tr h="343307">
                <a:tc>
                  <a:txBody>
                    <a:bodyPr/>
                    <a:lstStyle/>
                    <a:p>
                      <a:pPr algn="l" fontAlgn="b"/>
                      <a:endParaRPr lang="en-US" sz="1200" b="0" i="0" u="none" strike="noStrike" dirty="0">
                        <a:solidFill>
                          <a:srgbClr val="000000"/>
                        </a:solidFill>
                        <a:effectLst/>
                        <a:latin typeface="Helvetica Light" panose="020B0403020202020204"/>
                      </a:endParaRPr>
                    </a:p>
                  </a:txBody>
                  <a:tcPr marL="0" marR="0" marT="0" marB="0" anchor="b">
                    <a:solidFill>
                      <a:srgbClr val="E2E8F1"/>
                    </a:solidFill>
                  </a:tcPr>
                </a:tc>
                <a:tc>
                  <a:txBody>
                    <a:bodyPr/>
                    <a:lstStyle/>
                    <a:p>
                      <a:pPr marL="0" algn="ctr" defTabSz="914400" rtl="0" eaLnBrk="1" fontAlgn="b" latinLnBrk="0" hangingPunct="1"/>
                      <a:r>
                        <a:rPr lang="en-US" sz="1400" b="0" i="0" u="none" strike="noStrike" kern="1200" dirty="0">
                          <a:solidFill>
                            <a:srgbClr val="1F1A62"/>
                          </a:solidFill>
                          <a:effectLst/>
                          <a:latin typeface="Helvetica Light" panose="020B0403020202020204"/>
                          <a:ea typeface="+mn-ea"/>
                          <a:cs typeface="+mn-cs"/>
                        </a:rPr>
                        <a:t>Financial Services</a:t>
                      </a:r>
                    </a:p>
                  </a:txBody>
                  <a:tcPr marL="0" marR="0" marT="0" marB="0" anchor="ctr">
                    <a:solidFill>
                      <a:srgbClr val="E2E8F1"/>
                    </a:solidFill>
                  </a:tcPr>
                </a:tc>
                <a:tc>
                  <a:txBody>
                    <a:bodyPr/>
                    <a:lstStyle/>
                    <a:p>
                      <a:pPr marL="0" algn="ctr" defTabSz="914400" rtl="0" eaLnBrk="1" fontAlgn="b" latinLnBrk="0" hangingPunct="1"/>
                      <a:r>
                        <a:rPr lang="en-US" sz="1400" b="0" i="0" u="none" strike="noStrike" kern="1200" dirty="0">
                          <a:solidFill>
                            <a:srgbClr val="1F1A62"/>
                          </a:solidFill>
                          <a:effectLst/>
                          <a:latin typeface="Helvetica Light" panose="020B0403020202020204"/>
                          <a:ea typeface="+mn-ea"/>
                          <a:cs typeface="+mn-cs"/>
                        </a:rPr>
                        <a:t>2013</a:t>
                      </a:r>
                    </a:p>
                  </a:txBody>
                  <a:tcPr marL="0" marR="0" marT="0" marB="0" anchor="ctr">
                    <a:solidFill>
                      <a:srgbClr val="E2E8F1"/>
                    </a:solidFill>
                  </a:tcPr>
                </a:tc>
                <a:tc>
                  <a:txBody>
                    <a:bodyPr/>
                    <a:lstStyle/>
                    <a:p>
                      <a:pPr marL="0" algn="ctr" defTabSz="914400" rtl="0" eaLnBrk="1" fontAlgn="b" latinLnBrk="0" hangingPunct="1"/>
                      <a:r>
                        <a:rPr lang="en-US" sz="1400" b="1" i="0" u="none" strike="noStrike" kern="1200">
                          <a:solidFill>
                            <a:srgbClr val="1F1A62"/>
                          </a:solidFill>
                          <a:effectLst/>
                          <a:latin typeface="Helvetica Light" panose="020B0403020202020204"/>
                          <a:ea typeface="+mn-ea"/>
                          <a:cs typeface="+mn-cs"/>
                        </a:rPr>
                        <a:t>$6,953.2</a:t>
                      </a:r>
                    </a:p>
                  </a:txBody>
                  <a:tcPr marL="0" marR="0" marT="0" marB="0" anchor="ctr">
                    <a:solidFill>
                      <a:srgbClr val="E2E8F1"/>
                    </a:solidFill>
                  </a:tcPr>
                </a:tc>
                <a:extLst>
                  <a:ext uri="{0D108BD9-81ED-4DB2-BD59-A6C34878D82A}">
                    <a16:rowId xmlns:a16="http://schemas.microsoft.com/office/drawing/2014/main" val="2440444601"/>
                  </a:ext>
                </a:extLst>
              </a:tr>
              <a:tr h="343307">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marL="0" algn="ctr" defTabSz="914400" rtl="0" eaLnBrk="1" fontAlgn="b" latinLnBrk="0" hangingPunct="1"/>
                      <a:r>
                        <a:rPr lang="en-US" sz="1400" b="0" i="0" u="none" strike="noStrike" kern="1200" dirty="0">
                          <a:solidFill>
                            <a:srgbClr val="1F1A62"/>
                          </a:solidFill>
                          <a:effectLst/>
                          <a:latin typeface="Helvetica Light" panose="020B0403020202020204"/>
                          <a:ea typeface="+mn-ea"/>
                          <a:cs typeface="+mn-cs"/>
                        </a:rPr>
                        <a:t>Cosmetics</a:t>
                      </a:r>
                    </a:p>
                  </a:txBody>
                  <a:tcPr marL="0" marR="0" marT="0" marB="0" anchor="ctr">
                    <a:solidFill>
                      <a:srgbClr val="E2E8F1"/>
                    </a:solidFill>
                  </a:tcPr>
                </a:tc>
                <a:tc>
                  <a:txBody>
                    <a:bodyPr/>
                    <a:lstStyle/>
                    <a:p>
                      <a:pPr marL="0" algn="ctr" defTabSz="914400" rtl="0" eaLnBrk="1" fontAlgn="b" latinLnBrk="0" hangingPunct="1"/>
                      <a:r>
                        <a:rPr lang="en-US" sz="1400" b="0" i="0" u="none" strike="noStrike" kern="1200">
                          <a:solidFill>
                            <a:srgbClr val="1F1A62"/>
                          </a:solidFill>
                          <a:effectLst/>
                          <a:latin typeface="Helvetica Light" panose="020B0403020202020204"/>
                          <a:ea typeface="+mn-ea"/>
                          <a:cs typeface="+mn-cs"/>
                        </a:rPr>
                        <a:t>2012</a:t>
                      </a:r>
                    </a:p>
                  </a:txBody>
                  <a:tcPr marL="0" marR="0" marT="0" marB="0" anchor="ctr">
                    <a:solidFill>
                      <a:srgbClr val="E2E8F1"/>
                    </a:solidFill>
                  </a:tcPr>
                </a:tc>
                <a:tc>
                  <a:txBody>
                    <a:bodyPr/>
                    <a:lstStyle/>
                    <a:p>
                      <a:pPr marL="0" algn="ctr" defTabSz="914400" rtl="0" eaLnBrk="1" fontAlgn="b" latinLnBrk="0" hangingPunct="1"/>
                      <a:r>
                        <a:rPr lang="en-US" sz="1400" b="1" i="0" u="none" strike="noStrike" kern="1200" dirty="0">
                          <a:solidFill>
                            <a:srgbClr val="1F1A62"/>
                          </a:solidFill>
                          <a:effectLst/>
                          <a:latin typeface="Helvetica Light" panose="020B0403020202020204"/>
                          <a:ea typeface="+mn-ea"/>
                          <a:cs typeface="+mn-cs"/>
                        </a:rPr>
                        <a:t>$11,098.7</a:t>
                      </a:r>
                    </a:p>
                  </a:txBody>
                  <a:tcPr marL="0" marR="0" marT="0" marB="0" anchor="ctr">
                    <a:solidFill>
                      <a:srgbClr val="E2E8F1"/>
                    </a:solidFill>
                  </a:tcPr>
                </a:tc>
                <a:extLst>
                  <a:ext uri="{0D108BD9-81ED-4DB2-BD59-A6C34878D82A}">
                    <a16:rowId xmlns:a16="http://schemas.microsoft.com/office/drawing/2014/main" val="2370787172"/>
                  </a:ext>
                </a:extLst>
              </a:tr>
              <a:tr h="343307">
                <a:tc>
                  <a:txBody>
                    <a:bodyPr/>
                    <a:lstStyle/>
                    <a:p>
                      <a:pPr algn="l" fontAlgn="b"/>
                      <a:endParaRPr lang="en-US" sz="1200" b="0" i="0" u="none" strike="noStrike" dirty="0">
                        <a:solidFill>
                          <a:srgbClr val="000000"/>
                        </a:solidFill>
                        <a:effectLst/>
                        <a:latin typeface="Helvetica Light" panose="020B0403020202020204"/>
                      </a:endParaRPr>
                    </a:p>
                  </a:txBody>
                  <a:tcPr marL="0" marR="0" marT="0" marB="0" anchor="b">
                    <a:solidFill>
                      <a:srgbClr val="E2E8F1"/>
                    </a:solidFill>
                  </a:tcPr>
                </a:tc>
                <a:tc>
                  <a:txBody>
                    <a:bodyPr/>
                    <a:lstStyle/>
                    <a:p>
                      <a:pPr marL="0" algn="ctr" defTabSz="914400" rtl="0" eaLnBrk="1" fontAlgn="b" latinLnBrk="0" hangingPunct="1"/>
                      <a:r>
                        <a:rPr lang="en-US" sz="1400" b="0" i="0" u="none" strike="noStrike" kern="1200">
                          <a:solidFill>
                            <a:srgbClr val="1F1A62"/>
                          </a:solidFill>
                          <a:effectLst/>
                          <a:latin typeface="Helvetica Light" panose="020B0403020202020204"/>
                          <a:ea typeface="+mn-ea"/>
                          <a:cs typeface="+mn-cs"/>
                        </a:rPr>
                        <a:t>Insurance</a:t>
                      </a:r>
                    </a:p>
                  </a:txBody>
                  <a:tcPr marL="0" marR="0" marT="0" marB="0" anchor="ctr">
                    <a:solidFill>
                      <a:srgbClr val="E2E8F1"/>
                    </a:solidFill>
                  </a:tcPr>
                </a:tc>
                <a:tc>
                  <a:txBody>
                    <a:bodyPr/>
                    <a:lstStyle/>
                    <a:p>
                      <a:pPr marL="0" algn="ctr" defTabSz="914400" rtl="0" eaLnBrk="1" fontAlgn="b" latinLnBrk="0" hangingPunct="1"/>
                      <a:r>
                        <a:rPr lang="en-US" sz="1400" b="0" i="0" u="none" strike="noStrike" kern="1200" dirty="0">
                          <a:solidFill>
                            <a:srgbClr val="1F1A62"/>
                          </a:solidFill>
                          <a:effectLst/>
                          <a:latin typeface="Helvetica Light" panose="020B0403020202020204"/>
                          <a:ea typeface="+mn-ea"/>
                          <a:cs typeface="+mn-cs"/>
                        </a:rPr>
                        <a:t>2012</a:t>
                      </a:r>
                    </a:p>
                  </a:txBody>
                  <a:tcPr marL="0" marR="0" marT="0" marB="0" anchor="ctr">
                    <a:solidFill>
                      <a:srgbClr val="E2E8F1"/>
                    </a:solidFill>
                  </a:tcPr>
                </a:tc>
                <a:tc>
                  <a:txBody>
                    <a:bodyPr/>
                    <a:lstStyle/>
                    <a:p>
                      <a:pPr marL="0" algn="ctr" defTabSz="914400" rtl="0" eaLnBrk="1" fontAlgn="b" latinLnBrk="0" hangingPunct="1"/>
                      <a:r>
                        <a:rPr lang="en-US" sz="1400" b="1" i="0" u="none" strike="noStrike" kern="1200" dirty="0">
                          <a:solidFill>
                            <a:srgbClr val="1F1A62"/>
                          </a:solidFill>
                          <a:effectLst/>
                          <a:latin typeface="Helvetica Light" panose="020B0403020202020204"/>
                          <a:ea typeface="+mn-ea"/>
                          <a:cs typeface="+mn-cs"/>
                        </a:rPr>
                        <a:t>$14,199.5</a:t>
                      </a:r>
                    </a:p>
                  </a:txBody>
                  <a:tcPr marL="0" marR="0" marT="0" marB="0" anchor="ctr">
                    <a:solidFill>
                      <a:srgbClr val="E2E8F1"/>
                    </a:solidFill>
                  </a:tcPr>
                </a:tc>
                <a:extLst>
                  <a:ext uri="{0D108BD9-81ED-4DB2-BD59-A6C34878D82A}">
                    <a16:rowId xmlns:a16="http://schemas.microsoft.com/office/drawing/2014/main" val="2696226052"/>
                  </a:ext>
                </a:extLst>
              </a:tr>
              <a:tr h="343307">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marL="0" algn="ctr" defTabSz="914400" rtl="0" eaLnBrk="1" fontAlgn="b" latinLnBrk="0" hangingPunct="1"/>
                      <a:r>
                        <a:rPr lang="en-US" sz="1400" b="0" i="0" u="none" strike="noStrike" kern="1200">
                          <a:solidFill>
                            <a:srgbClr val="1F1A62"/>
                          </a:solidFill>
                          <a:effectLst/>
                          <a:latin typeface="Helvetica Light" panose="020B0403020202020204"/>
                          <a:ea typeface="+mn-ea"/>
                          <a:cs typeface="+mn-cs"/>
                        </a:rPr>
                        <a:t>Shoes</a:t>
                      </a:r>
                    </a:p>
                  </a:txBody>
                  <a:tcPr marL="0" marR="0" marT="0" marB="0" anchor="ctr">
                    <a:solidFill>
                      <a:srgbClr val="E2E8F1"/>
                    </a:solidFill>
                  </a:tcPr>
                </a:tc>
                <a:tc>
                  <a:txBody>
                    <a:bodyPr/>
                    <a:lstStyle/>
                    <a:p>
                      <a:pPr marL="0" algn="ctr" defTabSz="914400" rtl="0" eaLnBrk="1" fontAlgn="b" latinLnBrk="0" hangingPunct="1"/>
                      <a:r>
                        <a:rPr lang="en-US" sz="1400" b="0" i="0" u="none" strike="noStrike" kern="1200" dirty="0">
                          <a:solidFill>
                            <a:srgbClr val="1F1A62"/>
                          </a:solidFill>
                          <a:effectLst/>
                          <a:latin typeface="Helvetica Light" panose="020B0403020202020204"/>
                          <a:ea typeface="+mn-ea"/>
                          <a:cs typeface="+mn-cs"/>
                        </a:rPr>
                        <a:t>2012</a:t>
                      </a:r>
                    </a:p>
                  </a:txBody>
                  <a:tcPr marL="0" marR="0" marT="0" marB="0" anchor="ctr">
                    <a:solidFill>
                      <a:srgbClr val="E2E8F1"/>
                    </a:solidFill>
                  </a:tcPr>
                </a:tc>
                <a:tc>
                  <a:txBody>
                    <a:bodyPr/>
                    <a:lstStyle/>
                    <a:p>
                      <a:pPr marL="0" algn="ctr" defTabSz="914400" rtl="0" eaLnBrk="1" fontAlgn="b" latinLnBrk="0" hangingPunct="1"/>
                      <a:r>
                        <a:rPr lang="en-US" sz="1400" b="1" i="0" u="none" strike="noStrike" kern="1200" dirty="0">
                          <a:solidFill>
                            <a:srgbClr val="1F1A62"/>
                          </a:solidFill>
                          <a:effectLst/>
                          <a:latin typeface="Helvetica Light" panose="020B0403020202020204"/>
                          <a:ea typeface="+mn-ea"/>
                          <a:cs typeface="+mn-cs"/>
                        </a:rPr>
                        <a:t>$16,462.5</a:t>
                      </a:r>
                    </a:p>
                  </a:txBody>
                  <a:tcPr marL="0" marR="0" marT="0" marB="0" anchor="ctr">
                    <a:solidFill>
                      <a:srgbClr val="E2E8F1"/>
                    </a:solidFill>
                  </a:tcPr>
                </a:tc>
                <a:extLst>
                  <a:ext uri="{0D108BD9-81ED-4DB2-BD59-A6C34878D82A}">
                    <a16:rowId xmlns:a16="http://schemas.microsoft.com/office/drawing/2014/main" val="2195774684"/>
                  </a:ext>
                </a:extLst>
              </a:tr>
              <a:tr h="343307">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marL="0" algn="ctr" defTabSz="914400" rtl="0" eaLnBrk="1" fontAlgn="b" latinLnBrk="0" hangingPunct="1"/>
                      <a:r>
                        <a:rPr lang="en-US" sz="1400" b="0" i="0" u="none" strike="noStrike" kern="1200">
                          <a:solidFill>
                            <a:srgbClr val="1F1A62"/>
                          </a:solidFill>
                          <a:effectLst/>
                          <a:latin typeface="Helvetica Light" panose="020B0403020202020204"/>
                          <a:ea typeface="+mn-ea"/>
                          <a:cs typeface="+mn-cs"/>
                        </a:rPr>
                        <a:t>Ice Cream</a:t>
                      </a:r>
                    </a:p>
                  </a:txBody>
                  <a:tcPr marL="0" marR="0" marT="0" marB="0" anchor="ctr">
                    <a:solidFill>
                      <a:srgbClr val="E2E8F1"/>
                    </a:solidFill>
                  </a:tcPr>
                </a:tc>
                <a:tc>
                  <a:txBody>
                    <a:bodyPr/>
                    <a:lstStyle/>
                    <a:p>
                      <a:pPr marL="0" algn="ctr" defTabSz="914400" rtl="0" eaLnBrk="1" fontAlgn="b" latinLnBrk="0" hangingPunct="1"/>
                      <a:r>
                        <a:rPr lang="en-US" sz="1400" b="0" i="0" u="none" strike="noStrike" kern="1200">
                          <a:solidFill>
                            <a:srgbClr val="1F1A62"/>
                          </a:solidFill>
                          <a:effectLst/>
                          <a:latin typeface="Helvetica Light" panose="020B0403020202020204"/>
                          <a:ea typeface="+mn-ea"/>
                          <a:cs typeface="+mn-cs"/>
                        </a:rPr>
                        <a:t>2012</a:t>
                      </a:r>
                    </a:p>
                  </a:txBody>
                  <a:tcPr marL="0" marR="0" marT="0" marB="0" anchor="ctr">
                    <a:solidFill>
                      <a:srgbClr val="E2E8F1"/>
                    </a:solidFill>
                  </a:tcPr>
                </a:tc>
                <a:tc>
                  <a:txBody>
                    <a:bodyPr/>
                    <a:lstStyle/>
                    <a:p>
                      <a:pPr marL="0" algn="ctr" defTabSz="914400" rtl="0" eaLnBrk="1" fontAlgn="b" latinLnBrk="0" hangingPunct="1"/>
                      <a:r>
                        <a:rPr lang="en-US" sz="1400" b="1" i="0" u="none" strike="noStrike" kern="1200" dirty="0">
                          <a:solidFill>
                            <a:srgbClr val="1F1A62"/>
                          </a:solidFill>
                          <a:effectLst/>
                          <a:latin typeface="Helvetica Light" panose="020B0403020202020204"/>
                          <a:ea typeface="+mn-ea"/>
                          <a:cs typeface="+mn-cs"/>
                        </a:rPr>
                        <a:t>$3,812.9</a:t>
                      </a:r>
                    </a:p>
                  </a:txBody>
                  <a:tcPr marL="0" marR="0" marT="0" marB="0" anchor="ctr">
                    <a:solidFill>
                      <a:srgbClr val="E2E8F1"/>
                    </a:solidFill>
                  </a:tcPr>
                </a:tc>
                <a:extLst>
                  <a:ext uri="{0D108BD9-81ED-4DB2-BD59-A6C34878D82A}">
                    <a16:rowId xmlns:a16="http://schemas.microsoft.com/office/drawing/2014/main" val="3145329202"/>
                  </a:ext>
                </a:extLst>
              </a:tr>
              <a:tr h="343307">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marL="0" algn="ctr" defTabSz="914400" rtl="0" eaLnBrk="1" fontAlgn="b" latinLnBrk="0" hangingPunct="1"/>
                      <a:r>
                        <a:rPr lang="en-US" sz="1400" b="0" i="0" u="none" strike="noStrike" kern="1200">
                          <a:solidFill>
                            <a:srgbClr val="1F1A62"/>
                          </a:solidFill>
                          <a:effectLst/>
                          <a:latin typeface="Helvetica Light" panose="020B0403020202020204"/>
                          <a:ea typeface="+mn-ea"/>
                          <a:cs typeface="+mn-cs"/>
                        </a:rPr>
                        <a:t>Online Dating</a:t>
                      </a:r>
                    </a:p>
                  </a:txBody>
                  <a:tcPr marL="0" marR="0" marT="0" marB="0" anchor="ctr">
                    <a:solidFill>
                      <a:srgbClr val="E2E8F1"/>
                    </a:solidFill>
                  </a:tcPr>
                </a:tc>
                <a:tc>
                  <a:txBody>
                    <a:bodyPr/>
                    <a:lstStyle/>
                    <a:p>
                      <a:pPr marL="0" algn="ctr" defTabSz="914400" rtl="0" eaLnBrk="1" fontAlgn="b" latinLnBrk="0" hangingPunct="1"/>
                      <a:r>
                        <a:rPr lang="en-US" sz="1400" b="0" i="0" u="none" strike="noStrike" kern="1200">
                          <a:solidFill>
                            <a:srgbClr val="1F1A62"/>
                          </a:solidFill>
                          <a:effectLst/>
                          <a:latin typeface="Helvetica Light" panose="020B0403020202020204"/>
                          <a:ea typeface="+mn-ea"/>
                          <a:cs typeface="+mn-cs"/>
                        </a:rPr>
                        <a:t>2012</a:t>
                      </a:r>
                    </a:p>
                  </a:txBody>
                  <a:tcPr marL="0" marR="0" marT="0" marB="0" anchor="ctr">
                    <a:solidFill>
                      <a:srgbClr val="E2E8F1"/>
                    </a:solidFill>
                  </a:tcPr>
                </a:tc>
                <a:tc>
                  <a:txBody>
                    <a:bodyPr/>
                    <a:lstStyle/>
                    <a:p>
                      <a:pPr marL="0" algn="ctr" defTabSz="914400" rtl="0" eaLnBrk="1" fontAlgn="b" latinLnBrk="0" hangingPunct="1"/>
                      <a:r>
                        <a:rPr lang="en-US" sz="1400" b="1" i="0" u="none" strike="noStrike" kern="1200" dirty="0">
                          <a:solidFill>
                            <a:srgbClr val="1F1A62"/>
                          </a:solidFill>
                          <a:effectLst/>
                          <a:latin typeface="Helvetica Light" panose="020B0403020202020204"/>
                          <a:ea typeface="+mn-ea"/>
                          <a:cs typeface="+mn-cs"/>
                        </a:rPr>
                        <a:t>$2,240.7</a:t>
                      </a:r>
                    </a:p>
                  </a:txBody>
                  <a:tcPr marL="0" marR="0" marT="0" marB="0" anchor="ctr">
                    <a:solidFill>
                      <a:srgbClr val="E2E8F1"/>
                    </a:solidFill>
                  </a:tcPr>
                </a:tc>
                <a:extLst>
                  <a:ext uri="{0D108BD9-81ED-4DB2-BD59-A6C34878D82A}">
                    <a16:rowId xmlns:a16="http://schemas.microsoft.com/office/drawing/2014/main" val="2011283760"/>
                  </a:ext>
                </a:extLst>
              </a:tr>
              <a:tr h="343307">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marL="0" algn="ctr" defTabSz="914400" rtl="0" eaLnBrk="1" fontAlgn="b" latinLnBrk="0" hangingPunct="1"/>
                      <a:r>
                        <a:rPr lang="en-US" sz="1400" b="0" i="0" u="none" strike="noStrike" kern="1200">
                          <a:solidFill>
                            <a:srgbClr val="1F1A62"/>
                          </a:solidFill>
                          <a:effectLst/>
                          <a:latin typeface="Helvetica Light" panose="020B0403020202020204"/>
                          <a:ea typeface="+mn-ea"/>
                          <a:cs typeface="+mn-cs"/>
                        </a:rPr>
                        <a:t>Mobile Tickets</a:t>
                      </a:r>
                    </a:p>
                  </a:txBody>
                  <a:tcPr marL="0" marR="0" marT="0" marB="0" anchor="ctr">
                    <a:solidFill>
                      <a:srgbClr val="E2E8F1"/>
                    </a:solidFill>
                  </a:tcPr>
                </a:tc>
                <a:tc>
                  <a:txBody>
                    <a:bodyPr/>
                    <a:lstStyle/>
                    <a:p>
                      <a:pPr marL="0" algn="ctr" defTabSz="914400" rtl="0" eaLnBrk="1" fontAlgn="b" latinLnBrk="0" hangingPunct="1"/>
                      <a:r>
                        <a:rPr lang="en-US" sz="1400" b="0" i="0" u="none" strike="noStrike" kern="1200">
                          <a:solidFill>
                            <a:srgbClr val="1F1A62"/>
                          </a:solidFill>
                          <a:effectLst/>
                          <a:latin typeface="Helvetica Light" panose="020B0403020202020204"/>
                          <a:ea typeface="+mn-ea"/>
                          <a:cs typeface="+mn-cs"/>
                        </a:rPr>
                        <a:t>2009</a:t>
                      </a:r>
                    </a:p>
                  </a:txBody>
                  <a:tcPr marL="0" marR="0" marT="0" marB="0" anchor="ctr">
                    <a:solidFill>
                      <a:srgbClr val="E2E8F1"/>
                    </a:solidFill>
                  </a:tcPr>
                </a:tc>
                <a:tc>
                  <a:txBody>
                    <a:bodyPr/>
                    <a:lstStyle/>
                    <a:p>
                      <a:pPr marL="0" algn="ctr" defTabSz="914400" rtl="0" eaLnBrk="1" fontAlgn="b" latinLnBrk="0" hangingPunct="1"/>
                      <a:r>
                        <a:rPr lang="en-US" sz="1400" b="1" i="0" u="none" strike="noStrike" kern="1200" dirty="0">
                          <a:solidFill>
                            <a:srgbClr val="1F1A62"/>
                          </a:solidFill>
                          <a:effectLst/>
                          <a:latin typeface="Helvetica Light" panose="020B0403020202020204"/>
                          <a:ea typeface="+mn-ea"/>
                          <a:cs typeface="+mn-cs"/>
                        </a:rPr>
                        <a:t>$1,059.3</a:t>
                      </a:r>
                    </a:p>
                  </a:txBody>
                  <a:tcPr marL="0" marR="0" marT="0" marB="0" anchor="ctr">
                    <a:solidFill>
                      <a:srgbClr val="E2E8F1"/>
                    </a:solidFill>
                  </a:tcPr>
                </a:tc>
                <a:extLst>
                  <a:ext uri="{0D108BD9-81ED-4DB2-BD59-A6C34878D82A}">
                    <a16:rowId xmlns:a16="http://schemas.microsoft.com/office/drawing/2014/main" val="3415556686"/>
                  </a:ext>
                </a:extLst>
              </a:tr>
              <a:tr h="343307">
                <a:tc>
                  <a:txBody>
                    <a:bodyPr/>
                    <a:lstStyle/>
                    <a:p>
                      <a:pPr algn="l" fontAlgn="b"/>
                      <a:endParaRPr lang="en-US" sz="1200" b="0" i="0" u="none" strike="noStrike" dirty="0">
                        <a:solidFill>
                          <a:srgbClr val="000000"/>
                        </a:solidFill>
                        <a:effectLst/>
                        <a:latin typeface="Helvetica Light" panose="020B0403020202020204"/>
                      </a:endParaRPr>
                    </a:p>
                  </a:txBody>
                  <a:tcPr marL="0" marR="0" marT="0" marB="0" anchor="b">
                    <a:solidFill>
                      <a:srgbClr val="E2E8F1"/>
                    </a:solidFill>
                  </a:tcPr>
                </a:tc>
                <a:tc>
                  <a:txBody>
                    <a:bodyPr/>
                    <a:lstStyle/>
                    <a:p>
                      <a:pPr marL="0" algn="ctr" defTabSz="914400" rtl="0" eaLnBrk="1" fontAlgn="b" latinLnBrk="0" hangingPunct="1"/>
                      <a:r>
                        <a:rPr lang="en-US" sz="1400" b="0" i="0" u="none" strike="noStrike" kern="1200" dirty="0">
                          <a:solidFill>
                            <a:srgbClr val="1F1A62"/>
                          </a:solidFill>
                          <a:effectLst/>
                          <a:latin typeface="Helvetica Light" panose="020B0403020202020204"/>
                          <a:ea typeface="+mn-ea"/>
                          <a:cs typeface="+mn-cs"/>
                        </a:rPr>
                        <a:t>Alcoholic Beverages</a:t>
                      </a:r>
                    </a:p>
                  </a:txBody>
                  <a:tcPr marL="0" marR="0" marT="0" marB="0" anchor="ctr">
                    <a:solidFill>
                      <a:srgbClr val="E2E8F1"/>
                    </a:solidFill>
                  </a:tcPr>
                </a:tc>
                <a:tc>
                  <a:txBody>
                    <a:bodyPr/>
                    <a:lstStyle/>
                    <a:p>
                      <a:pPr marL="0" algn="ctr" defTabSz="914400" rtl="0" eaLnBrk="1" fontAlgn="b" latinLnBrk="0" hangingPunct="1"/>
                      <a:r>
                        <a:rPr lang="en-US" sz="1400" b="0" i="0" u="none" strike="noStrike" kern="1200" dirty="0">
                          <a:solidFill>
                            <a:srgbClr val="1F1A62"/>
                          </a:solidFill>
                          <a:effectLst/>
                          <a:latin typeface="Helvetica Light" panose="020B0403020202020204"/>
                          <a:ea typeface="+mn-ea"/>
                          <a:cs typeface="+mn-cs"/>
                        </a:rPr>
                        <a:t>2006</a:t>
                      </a:r>
                    </a:p>
                  </a:txBody>
                  <a:tcPr marL="0" marR="0" marT="0" marB="0" anchor="ctr">
                    <a:solidFill>
                      <a:srgbClr val="E2E8F1"/>
                    </a:solidFill>
                  </a:tcPr>
                </a:tc>
                <a:tc>
                  <a:txBody>
                    <a:bodyPr/>
                    <a:lstStyle/>
                    <a:p>
                      <a:pPr marL="0" algn="ctr" defTabSz="914400" rtl="0" eaLnBrk="1" fontAlgn="b" latinLnBrk="0" hangingPunct="1"/>
                      <a:r>
                        <a:rPr lang="en-US" sz="1400" b="1" i="0" u="none" strike="noStrike" kern="1200" dirty="0">
                          <a:solidFill>
                            <a:srgbClr val="1F1A62"/>
                          </a:solidFill>
                          <a:effectLst/>
                          <a:latin typeface="Helvetica Light" panose="020B0403020202020204"/>
                          <a:ea typeface="+mn-ea"/>
                          <a:cs typeface="+mn-cs"/>
                        </a:rPr>
                        <a:t>$171.3</a:t>
                      </a:r>
                    </a:p>
                  </a:txBody>
                  <a:tcPr marL="0" marR="0" marT="0" marB="0" anchor="ctr">
                    <a:solidFill>
                      <a:srgbClr val="E2E8F1"/>
                    </a:solidFill>
                  </a:tcPr>
                </a:tc>
                <a:extLst>
                  <a:ext uri="{0D108BD9-81ED-4DB2-BD59-A6C34878D82A}">
                    <a16:rowId xmlns:a16="http://schemas.microsoft.com/office/drawing/2014/main" val="4014369940"/>
                  </a:ext>
                </a:extLst>
              </a:tr>
            </a:tbl>
          </a:graphicData>
        </a:graphic>
      </p:graphicFrame>
      <p:pic>
        <p:nvPicPr>
          <p:cNvPr id="90" name="Picture 89">
            <a:extLst>
              <a:ext uri="{FF2B5EF4-FFF2-40B4-BE49-F238E27FC236}">
                <a16:creationId xmlns:a16="http://schemas.microsoft.com/office/drawing/2014/main" id="{FD8F5D39-13B7-4E4F-BF2C-1761C1E67A2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874569" y="2037175"/>
            <a:ext cx="1080807" cy="382327"/>
          </a:xfrm>
          <a:prstGeom prst="rect">
            <a:avLst/>
          </a:prstGeom>
          <a:noFill/>
        </p:spPr>
      </p:pic>
      <p:pic>
        <p:nvPicPr>
          <p:cNvPr id="91" name="Picture 4" descr="Image result for doordash logo">
            <a:extLst>
              <a:ext uri="{FF2B5EF4-FFF2-40B4-BE49-F238E27FC236}">
                <a16:creationId xmlns:a16="http://schemas.microsoft.com/office/drawing/2014/main" id="{DD256F8B-F08A-4FDB-8D4C-87BAA857A269}"/>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833090" y="2429287"/>
            <a:ext cx="1163765" cy="213051"/>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0" descr="Image result for robinhood finance">
            <a:extLst>
              <a:ext uri="{FF2B5EF4-FFF2-40B4-BE49-F238E27FC236}">
                <a16:creationId xmlns:a16="http://schemas.microsoft.com/office/drawing/2014/main" id="{6FD38173-FD66-43DF-91F6-1DC71CC2895C}"/>
              </a:ext>
            </a:extLst>
          </p:cNvPr>
          <p:cNvPicPr>
            <a:picLocks noChangeAspect="1" noChangeArrowheads="1"/>
          </p:cNvPicPr>
          <p:nvPr/>
        </p:nvPicPr>
        <p:blipFill rotWithShape="1">
          <a:blip r:embed="rId5" cstate="print">
            <a:clrChange>
              <a:clrFrom>
                <a:srgbClr val="F1F3F2"/>
              </a:clrFrom>
              <a:clrTo>
                <a:srgbClr val="F1F3F2">
                  <a:alpha val="0"/>
                </a:srgbClr>
              </a:clrTo>
            </a:clrChange>
            <a:extLst>
              <a:ext uri="{28A0092B-C50C-407E-A947-70E740481C1C}">
                <a14:useLocalDpi xmlns:a14="http://schemas.microsoft.com/office/drawing/2010/main"/>
              </a:ext>
            </a:extLst>
          </a:blip>
          <a:srcRect/>
          <a:stretch/>
        </p:blipFill>
        <p:spPr bwMode="auto">
          <a:xfrm>
            <a:off x="4885291" y="3425594"/>
            <a:ext cx="1059362" cy="276607"/>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92">
            <a:extLst>
              <a:ext uri="{FF2B5EF4-FFF2-40B4-BE49-F238E27FC236}">
                <a16:creationId xmlns:a16="http://schemas.microsoft.com/office/drawing/2014/main" id="{03E9C654-2CF6-4C80-BDE8-31D24683394B}"/>
              </a:ext>
            </a:extLst>
          </p:cNvPr>
          <p:cNvPicPr>
            <a:picLocks noChangeAspect="1"/>
          </p:cNvPicPr>
          <p:nvPr/>
        </p:nvPicPr>
        <p:blipFill>
          <a:blip r:embed="rId6"/>
          <a:stretch>
            <a:fillRect/>
          </a:stretch>
        </p:blipFill>
        <p:spPr>
          <a:xfrm>
            <a:off x="4977962" y="2793944"/>
            <a:ext cx="874021" cy="151497"/>
          </a:xfrm>
          <a:prstGeom prst="rect">
            <a:avLst/>
          </a:prstGeom>
        </p:spPr>
      </p:pic>
      <p:pic>
        <p:nvPicPr>
          <p:cNvPr id="94" name="Picture 28" descr="Image result for rothys logo">
            <a:extLst>
              <a:ext uri="{FF2B5EF4-FFF2-40B4-BE49-F238E27FC236}">
                <a16:creationId xmlns:a16="http://schemas.microsoft.com/office/drawing/2014/main" id="{8675076F-1CD3-4C4A-B31E-E6554CD53DCF}"/>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140532" y="4421335"/>
            <a:ext cx="548881" cy="351352"/>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6" descr="Image result for insurance zebra logo">
            <a:extLst>
              <a:ext uri="{FF2B5EF4-FFF2-40B4-BE49-F238E27FC236}">
                <a16:creationId xmlns:a16="http://schemas.microsoft.com/office/drawing/2014/main" id="{D4715272-B41D-40DC-835A-54063E496878}"/>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884350" y="4118431"/>
            <a:ext cx="1061244" cy="263389"/>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4" descr="Image result for farmers dog logo">
            <a:extLst>
              <a:ext uri="{FF2B5EF4-FFF2-40B4-BE49-F238E27FC236}">
                <a16:creationId xmlns:a16="http://schemas.microsoft.com/office/drawing/2014/main" id="{A101BBC4-C390-4396-AF4A-6728C5CF7485}"/>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246955" y="1352883"/>
            <a:ext cx="336034" cy="336034"/>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34" descr="Image result for eight sleep">
            <a:extLst>
              <a:ext uri="{FF2B5EF4-FFF2-40B4-BE49-F238E27FC236}">
                <a16:creationId xmlns:a16="http://schemas.microsoft.com/office/drawing/2014/main" id="{31929223-8F6F-487B-A5C0-0B76934ABF61}"/>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5112719" y="1653855"/>
            <a:ext cx="604507" cy="431933"/>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34" descr="Image result for shipt logo">
            <a:extLst>
              <a:ext uri="{FF2B5EF4-FFF2-40B4-BE49-F238E27FC236}">
                <a16:creationId xmlns:a16="http://schemas.microsoft.com/office/drawing/2014/main" id="{C34F8D6F-9000-461D-B762-037CEF3BE77F}"/>
              </a:ext>
            </a:extLst>
          </p:cNvPr>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5003302" y="1015542"/>
            <a:ext cx="823340" cy="307978"/>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0" descr="Image result for hinge logo vector">
            <a:extLst>
              <a:ext uri="{FF2B5EF4-FFF2-40B4-BE49-F238E27FC236}">
                <a16:creationId xmlns:a16="http://schemas.microsoft.com/office/drawing/2014/main" id="{1973D0D3-7132-4EA1-B77E-EA9540C13B59}"/>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5103676" y="5152180"/>
            <a:ext cx="622592" cy="263389"/>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44" descr="Image result for classpass logo">
            <a:extLst>
              <a:ext uri="{FF2B5EF4-FFF2-40B4-BE49-F238E27FC236}">
                <a16:creationId xmlns:a16="http://schemas.microsoft.com/office/drawing/2014/main" id="{2820B3A2-A778-4493-AB0D-874D2E803770}"/>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5117278" y="3057724"/>
            <a:ext cx="595389" cy="346641"/>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0" descr="Image result for aviation gin logo">
            <a:extLst>
              <a:ext uri="{FF2B5EF4-FFF2-40B4-BE49-F238E27FC236}">
                <a16:creationId xmlns:a16="http://schemas.microsoft.com/office/drawing/2014/main" id="{D99477A6-79BC-42FE-A6C4-66603F915E01}"/>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5167619" y="5826296"/>
            <a:ext cx="494707" cy="31356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no 7 logo">
            <a:extLst>
              <a:ext uri="{FF2B5EF4-FFF2-40B4-BE49-F238E27FC236}">
                <a16:creationId xmlns:a16="http://schemas.microsoft.com/office/drawing/2014/main" id="{F159080E-A128-4EDF-BB9F-468F7DA30A92}"/>
              </a:ext>
            </a:extLst>
          </p:cNvPr>
          <p:cNvPicPr>
            <a:picLocks noChangeAspect="1" noChangeArrowheads="1"/>
          </p:cNvPicPr>
          <p:nvPr/>
        </p:nvPicPr>
        <p:blipFill rotWithShape="1">
          <a:blip r:embed="rId15" cstate="print">
            <a:extLst>
              <a:ext uri="{28A0092B-C50C-407E-A947-70E740481C1C}">
                <a14:useLocalDpi xmlns:a14="http://schemas.microsoft.com/office/drawing/2010/main"/>
              </a:ext>
            </a:extLst>
          </a:blip>
          <a:srcRect l="23587" r="22861"/>
          <a:stretch/>
        </p:blipFill>
        <p:spPr bwMode="auto">
          <a:xfrm>
            <a:off x="5162578" y="3748915"/>
            <a:ext cx="504789" cy="316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alo top logo">
            <a:extLst>
              <a:ext uri="{FF2B5EF4-FFF2-40B4-BE49-F238E27FC236}">
                <a16:creationId xmlns:a16="http://schemas.microsoft.com/office/drawing/2014/main" id="{7608182D-469A-425B-81DF-8BAA04A9F8C4}"/>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4981796" y="4751035"/>
            <a:ext cx="866352" cy="4019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eatgeek logo">
            <a:extLst>
              <a:ext uri="{FF2B5EF4-FFF2-40B4-BE49-F238E27FC236}">
                <a16:creationId xmlns:a16="http://schemas.microsoft.com/office/drawing/2014/main" id="{5B98C6DA-BA4C-470F-B769-F242DA0D60FF}"/>
              </a:ext>
            </a:extLst>
          </p:cNvPr>
          <p:cNvPicPr>
            <a:picLocks noChangeAspect="1" noChangeArrowheads="1"/>
          </p:cNvPicPr>
          <p:nvPr/>
        </p:nvPicPr>
        <p:blipFill rotWithShape="1">
          <a:blip r:embed="rId17" cstate="print">
            <a:extLst>
              <a:ext uri="{28A0092B-C50C-407E-A947-70E740481C1C}">
                <a14:useLocalDpi xmlns:a14="http://schemas.microsoft.com/office/drawing/2010/main"/>
              </a:ext>
            </a:extLst>
          </a:blip>
          <a:srcRect r="38514"/>
          <a:stretch/>
        </p:blipFill>
        <p:spPr bwMode="auto">
          <a:xfrm>
            <a:off x="4833090" y="5527124"/>
            <a:ext cx="1163765" cy="2141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8976DFC6-22D1-4857-AEFA-DF558D24C976}"/>
              </a:ext>
            </a:extLst>
          </p:cNvPr>
          <p:cNvSpPr txBox="1"/>
          <p:nvPr/>
        </p:nvSpPr>
        <p:spPr>
          <a:xfrm>
            <a:off x="4763330" y="250665"/>
            <a:ext cx="6793178" cy="338554"/>
          </a:xfrm>
          <a:prstGeom prst="rect">
            <a:avLst/>
          </a:prstGeom>
          <a:noFill/>
        </p:spPr>
        <p:txBody>
          <a:bodyPr wrap="square" rtlCol="0">
            <a:spAutoFit/>
          </a:bodyPr>
          <a:lstStyle/>
          <a:p>
            <a:pPr algn="ctr" defTabSz="586082">
              <a:defRPr/>
            </a:pPr>
            <a:r>
              <a:rPr lang="en-US" sz="1600" b="1" i="1" u="sng" dirty="0">
                <a:solidFill>
                  <a:srgbClr val="1F1A62"/>
                </a:solidFill>
                <a:latin typeface="Helvetica Light" panose="020B0403020202020204"/>
                <a:ea typeface="Open Sans" panose="020B0606030504020204" pitchFamily="34" charset="0"/>
                <a:cs typeface="Open Sans" panose="020B0606030504020204" pitchFamily="34" charset="0"/>
              </a:rPr>
              <a:t>Sampling</a:t>
            </a:r>
            <a:r>
              <a:rPr lang="en-US" sz="1600" b="1" u="sng" dirty="0">
                <a:solidFill>
                  <a:srgbClr val="1F1A62"/>
                </a:solidFill>
                <a:latin typeface="Helvetica Light" panose="020B0403020202020204"/>
                <a:ea typeface="Open Sans" panose="020B0606030504020204" pitchFamily="34" charset="0"/>
                <a:cs typeface="Open Sans" panose="020B0606030504020204" pitchFamily="34" charset="0"/>
              </a:rPr>
              <a:t> of New Nat’l TV Brands between 5-20 years old</a:t>
            </a:r>
          </a:p>
        </p:txBody>
      </p:sp>
      <p:sp>
        <p:nvSpPr>
          <p:cNvPr id="26" name="Rectangle 25">
            <a:extLst>
              <a:ext uri="{FF2B5EF4-FFF2-40B4-BE49-F238E27FC236}">
                <a16:creationId xmlns:a16="http://schemas.microsoft.com/office/drawing/2014/main" id="{AF49F147-D740-49D5-AF7B-1F2EB53C7AA7}"/>
              </a:ext>
            </a:extLst>
          </p:cNvPr>
          <p:cNvSpPr/>
          <p:nvPr/>
        </p:nvSpPr>
        <p:spPr>
          <a:xfrm>
            <a:off x="113066" y="357425"/>
            <a:ext cx="3952653" cy="3600986"/>
          </a:xfrm>
          <a:prstGeom prst="rect">
            <a:avLst/>
          </a:prstGeom>
        </p:spPr>
        <p:txBody>
          <a:bodyPr wrap="square">
            <a:spAutoFit/>
          </a:bodyPr>
          <a:lstStyle/>
          <a:p>
            <a:pPr lvl="0">
              <a:defRPr/>
            </a:pPr>
            <a:r>
              <a:rPr lang="en-US" sz="2800" b="1" dirty="0">
                <a:solidFill>
                  <a:schemeClr val="bg1"/>
                </a:solidFill>
                <a:latin typeface="Helvetica" pitchFamily="2" charset="0"/>
              </a:rPr>
              <a:t>Brands between </a:t>
            </a:r>
          </a:p>
          <a:p>
            <a:pPr lvl="0">
              <a:defRPr/>
            </a:pPr>
            <a:r>
              <a:rPr lang="en-US" sz="2800" b="1" dirty="0">
                <a:solidFill>
                  <a:schemeClr val="bg1"/>
                </a:solidFill>
                <a:latin typeface="Helvetica" pitchFamily="2" charset="0"/>
              </a:rPr>
              <a:t>5-20 years old</a:t>
            </a:r>
          </a:p>
          <a:p>
            <a:pPr lvl="0">
              <a:defRPr/>
            </a:pPr>
            <a:r>
              <a:rPr lang="en-US" sz="2800" dirty="0">
                <a:solidFill>
                  <a:schemeClr val="bg1"/>
                </a:solidFill>
                <a:latin typeface="Helvetica" pitchFamily="2" charset="0"/>
              </a:rPr>
              <a:t> </a:t>
            </a:r>
          </a:p>
          <a:p>
            <a:pPr lvl="0">
              <a:defRPr/>
            </a:pPr>
            <a:r>
              <a:rPr lang="en-US" sz="2400" dirty="0">
                <a:solidFill>
                  <a:schemeClr val="bg1"/>
                </a:solidFill>
                <a:latin typeface="Helvetica" pitchFamily="2" charset="0"/>
              </a:rPr>
              <a:t>More experienced brands turned to national TV to capitalize on its ability to strengthen consumer trust and build further emotional connections</a:t>
            </a:r>
          </a:p>
        </p:txBody>
      </p:sp>
    </p:spTree>
    <p:extLst>
      <p:ext uri="{BB962C8B-B14F-4D97-AF65-F5344CB8AC3E}">
        <p14:creationId xmlns:p14="http://schemas.microsoft.com/office/powerpoint/2010/main" val="3853261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0" y="0"/>
            <a:ext cx="4065938" cy="6869150"/>
          </a:xfrm>
          <a:prstGeom prst="rect">
            <a:avLst/>
          </a:prstGeom>
          <a:solidFill>
            <a:srgbClr val="ED3C8D"/>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5B663F97-1C8A-4489-A93F-1C55497F014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7" name="Slide Number Placeholder 5">
            <a:extLst>
              <a:ext uri="{FF2B5EF4-FFF2-40B4-BE49-F238E27FC236}">
                <a16:creationId xmlns:a16="http://schemas.microsoft.com/office/drawing/2014/main" id="{C1102742-5939-4E41-B897-0BDEDE9994F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8" name="Rectangle 17">
            <a:extLst>
              <a:ext uri="{FF2B5EF4-FFF2-40B4-BE49-F238E27FC236}">
                <a16:creationId xmlns:a16="http://schemas.microsoft.com/office/drawing/2014/main" id="{74793211-C599-4C3E-A545-DDEBDC4F3B1B}"/>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12" name="Text Placeholder 3">
            <a:extLst>
              <a:ext uri="{FF2B5EF4-FFF2-40B4-BE49-F238E27FC236}">
                <a16:creationId xmlns:a16="http://schemas.microsoft.com/office/drawing/2014/main" id="{8C16BAE2-B51A-44C5-B49C-D67DCBBD35D6}"/>
              </a:ext>
            </a:extLst>
          </p:cNvPr>
          <p:cNvSpPr txBox="1">
            <a:spLocks/>
          </p:cNvSpPr>
          <p:nvPr/>
        </p:nvSpPr>
        <p:spPr>
          <a:xfrm>
            <a:off x="4065722" y="6208703"/>
            <a:ext cx="8126278" cy="319606"/>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lvl="0">
              <a:defRPr/>
            </a:pPr>
            <a:r>
              <a:rPr kumimoji="0" lang="en-US" sz="8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a:t>
            </a:r>
            <a:r>
              <a:rPr lang="en-US" sz="800" dirty="0">
                <a:solidFill>
                  <a:srgbClr val="1F1A62"/>
                </a:solidFill>
                <a:latin typeface="Helvetica" pitchFamily="2" charset="0"/>
                <a:ea typeface="Open Sans" panose="020B0606030504020204" pitchFamily="34" charset="0"/>
                <a:cs typeface="Open Sans" panose="020B0606030504020204" pitchFamily="34" charset="0"/>
              </a:rPr>
              <a:t>VAB analysis of Nielsen Ad Intel data, Q1’19-Q4’19. TV spend includes national cable TV, broadcast TV, Spanish language cable TV, Spanish language broadcast TV. Brands reflect examples of those with national TV spend over $100K that were founded prior to the year 2000.</a:t>
            </a:r>
            <a:endParaRPr kumimoji="0" lang="en-US" sz="8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graphicFrame>
        <p:nvGraphicFramePr>
          <p:cNvPr id="3" name="Table 2">
            <a:extLst>
              <a:ext uri="{FF2B5EF4-FFF2-40B4-BE49-F238E27FC236}">
                <a16:creationId xmlns:a16="http://schemas.microsoft.com/office/drawing/2014/main" id="{42E28C70-F11F-4DE6-B5D8-7FE2A18B4B3C}"/>
              </a:ext>
            </a:extLst>
          </p:cNvPr>
          <p:cNvGraphicFramePr>
            <a:graphicFrameLocks noGrp="1"/>
          </p:cNvGraphicFramePr>
          <p:nvPr>
            <p:extLst>
              <p:ext uri="{D42A27DB-BD31-4B8C-83A1-F6EECF244321}">
                <p14:modId xmlns:p14="http://schemas.microsoft.com/office/powerpoint/2010/main" val="2792349276"/>
              </p:ext>
            </p:extLst>
          </p:nvPr>
        </p:nvGraphicFramePr>
        <p:xfrm>
          <a:off x="4065720" y="688469"/>
          <a:ext cx="8126279" cy="5466992"/>
        </p:xfrm>
        <a:graphic>
          <a:graphicData uri="http://schemas.openxmlformats.org/drawingml/2006/table">
            <a:tbl>
              <a:tblPr>
                <a:tableStyleId>{5C22544A-7EE6-4342-B048-85BDC9FD1C3A}</a:tableStyleId>
              </a:tblPr>
              <a:tblGrid>
                <a:gridCol w="2639200">
                  <a:extLst>
                    <a:ext uri="{9D8B030D-6E8A-4147-A177-3AD203B41FA5}">
                      <a16:colId xmlns:a16="http://schemas.microsoft.com/office/drawing/2014/main" val="3574522064"/>
                    </a:ext>
                  </a:extLst>
                </a:gridCol>
                <a:gridCol w="2307116">
                  <a:extLst>
                    <a:ext uri="{9D8B030D-6E8A-4147-A177-3AD203B41FA5}">
                      <a16:colId xmlns:a16="http://schemas.microsoft.com/office/drawing/2014/main" val="3164964613"/>
                    </a:ext>
                  </a:extLst>
                </a:gridCol>
                <a:gridCol w="1380774">
                  <a:extLst>
                    <a:ext uri="{9D8B030D-6E8A-4147-A177-3AD203B41FA5}">
                      <a16:colId xmlns:a16="http://schemas.microsoft.com/office/drawing/2014/main" val="824913443"/>
                    </a:ext>
                  </a:extLst>
                </a:gridCol>
                <a:gridCol w="1799189">
                  <a:extLst>
                    <a:ext uri="{9D8B030D-6E8A-4147-A177-3AD203B41FA5}">
                      <a16:colId xmlns:a16="http://schemas.microsoft.com/office/drawing/2014/main" val="2464966384"/>
                    </a:ext>
                  </a:extLst>
                </a:gridCol>
              </a:tblGrid>
              <a:tr h="341687">
                <a:tc>
                  <a:txBody>
                    <a:bodyPr/>
                    <a:lstStyle/>
                    <a:p>
                      <a:pPr algn="ctr" fontAlgn="b"/>
                      <a:r>
                        <a:rPr lang="en-US" sz="1600" b="1" i="0" u="sng" strike="noStrike" dirty="0">
                          <a:solidFill>
                            <a:schemeClr val="bg1"/>
                          </a:solidFill>
                          <a:effectLst/>
                          <a:latin typeface="Helvetica Light" panose="020B0403020202020204"/>
                        </a:rPr>
                        <a:t>Brand</a:t>
                      </a:r>
                    </a:p>
                  </a:txBody>
                  <a:tcPr marL="0" marR="0" marT="0" marB="0" anchor="ctr">
                    <a:solidFill>
                      <a:srgbClr val="1F1A62"/>
                    </a:solidFill>
                  </a:tcPr>
                </a:tc>
                <a:tc>
                  <a:txBody>
                    <a:bodyPr/>
                    <a:lstStyle/>
                    <a:p>
                      <a:pPr algn="ctr" fontAlgn="b"/>
                      <a:r>
                        <a:rPr lang="en-US" sz="1600" b="1" i="0" u="sng" strike="noStrike" dirty="0">
                          <a:solidFill>
                            <a:schemeClr val="bg1"/>
                          </a:solidFill>
                          <a:effectLst/>
                          <a:latin typeface="Helvetica Light" panose="020B0403020202020204"/>
                        </a:rPr>
                        <a:t>Category</a:t>
                      </a:r>
                    </a:p>
                  </a:txBody>
                  <a:tcPr marL="0" marR="0" marT="0" marB="0" anchor="ctr">
                    <a:solidFill>
                      <a:srgbClr val="1F1A62"/>
                    </a:solidFill>
                  </a:tcPr>
                </a:tc>
                <a:tc>
                  <a:txBody>
                    <a:bodyPr/>
                    <a:lstStyle/>
                    <a:p>
                      <a:pPr algn="ctr" fontAlgn="b"/>
                      <a:r>
                        <a:rPr lang="en-US" sz="1600" b="1" i="0" u="sng" strike="noStrike" dirty="0">
                          <a:solidFill>
                            <a:schemeClr val="bg1"/>
                          </a:solidFill>
                          <a:effectLst/>
                          <a:latin typeface="Helvetica Light" panose="020B0403020202020204"/>
                        </a:rPr>
                        <a:t>Year Founded</a:t>
                      </a:r>
                    </a:p>
                  </a:txBody>
                  <a:tcPr marL="0" marR="0" marT="0" marB="0" anchor="ctr">
                    <a:solidFill>
                      <a:srgbClr val="1F1A62"/>
                    </a:solidFill>
                  </a:tcPr>
                </a:tc>
                <a:tc>
                  <a:txBody>
                    <a:bodyPr/>
                    <a:lstStyle/>
                    <a:p>
                      <a:pPr algn="ctr" fontAlgn="b"/>
                      <a:r>
                        <a:rPr lang="en-US" sz="1600" b="1" i="0" u="sng" strike="noStrike" dirty="0">
                          <a:solidFill>
                            <a:schemeClr val="bg1"/>
                          </a:solidFill>
                          <a:effectLst/>
                          <a:latin typeface="Helvetica Light" panose="020B0403020202020204"/>
                        </a:rPr>
                        <a:t>TV Spend ($$$)</a:t>
                      </a:r>
                    </a:p>
                  </a:txBody>
                  <a:tcPr marL="0" marR="0" marT="0" marB="0" anchor="ctr">
                    <a:solidFill>
                      <a:srgbClr val="1F1A62"/>
                    </a:solidFill>
                  </a:tcPr>
                </a:tc>
                <a:extLst>
                  <a:ext uri="{0D108BD9-81ED-4DB2-BD59-A6C34878D82A}">
                    <a16:rowId xmlns:a16="http://schemas.microsoft.com/office/drawing/2014/main" val="1207737430"/>
                  </a:ext>
                </a:extLst>
              </a:tr>
              <a:tr h="341687">
                <a:tc>
                  <a:txBody>
                    <a:bodyPr/>
                    <a:lstStyle/>
                    <a:p>
                      <a:pPr algn="l" fontAlgn="b"/>
                      <a:endParaRPr lang="en-US" sz="1200" b="0" i="0" u="none" strike="noStrike" dirty="0">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u="none" strike="noStrike" dirty="0">
                          <a:solidFill>
                            <a:srgbClr val="1F1A62"/>
                          </a:solidFill>
                          <a:effectLst/>
                          <a:latin typeface="Helvetica Light" panose="020B0403020202020204"/>
                        </a:rPr>
                        <a:t>Bottled Water</a:t>
                      </a:r>
                      <a:endParaRPr lang="en-US" sz="1400" b="0" i="0" u="none" strike="noStrike" dirty="0">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u="none" strike="noStrike" dirty="0">
                          <a:solidFill>
                            <a:srgbClr val="1F1A62"/>
                          </a:solidFill>
                          <a:effectLst/>
                          <a:latin typeface="Helvetica Light" panose="020B0403020202020204"/>
                        </a:rPr>
                        <a:t>1998</a:t>
                      </a:r>
                      <a:endParaRPr lang="en-US" sz="1400" b="0" i="0" u="none" strike="noStrike" dirty="0">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b="1" u="none" strike="noStrike" dirty="0">
                          <a:solidFill>
                            <a:srgbClr val="1F1A62"/>
                          </a:solidFill>
                          <a:effectLst/>
                          <a:latin typeface="Helvetica Light" panose="020B0403020202020204"/>
                        </a:rPr>
                        <a:t>$8,751.6  </a:t>
                      </a:r>
                      <a:endParaRPr lang="en-US" sz="1400" b="1" i="0" u="none" strike="noStrike" dirty="0">
                        <a:solidFill>
                          <a:srgbClr val="1F1A62"/>
                        </a:solidFill>
                        <a:effectLst/>
                        <a:latin typeface="Helvetica Light" panose="020B0403020202020204"/>
                      </a:endParaRPr>
                    </a:p>
                  </a:txBody>
                  <a:tcPr marL="0" marR="0" marT="0" marB="0" anchor="ctr">
                    <a:solidFill>
                      <a:srgbClr val="E2E8F1"/>
                    </a:solidFill>
                  </a:tcPr>
                </a:tc>
                <a:extLst>
                  <a:ext uri="{0D108BD9-81ED-4DB2-BD59-A6C34878D82A}">
                    <a16:rowId xmlns:a16="http://schemas.microsoft.com/office/drawing/2014/main" val="1014592335"/>
                  </a:ext>
                </a:extLst>
              </a:tr>
              <a:tr h="341687">
                <a:tc>
                  <a:txBody>
                    <a:bodyPr/>
                    <a:lstStyle/>
                    <a:p>
                      <a:pPr algn="l" fontAlgn="b"/>
                      <a:endParaRPr lang="en-US" sz="1200" b="0" i="0" u="none" strike="noStrike" dirty="0">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u="none" strike="noStrike" dirty="0">
                          <a:solidFill>
                            <a:srgbClr val="1F1A62"/>
                          </a:solidFill>
                          <a:effectLst/>
                          <a:latin typeface="Helvetica Light" panose="020B0403020202020204"/>
                        </a:rPr>
                        <a:t>Fast Casual Restaurant</a:t>
                      </a:r>
                      <a:endParaRPr lang="en-US" sz="1400" b="0" i="0" u="none" strike="noStrike" dirty="0">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u="none" strike="noStrike" dirty="0">
                          <a:solidFill>
                            <a:srgbClr val="1F1A62"/>
                          </a:solidFill>
                          <a:effectLst/>
                          <a:latin typeface="Helvetica Light" panose="020B0403020202020204"/>
                        </a:rPr>
                        <a:t>1997</a:t>
                      </a:r>
                      <a:endParaRPr lang="en-US" sz="1400" b="0" i="0" u="none" strike="noStrike" dirty="0">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b="1" u="none" strike="noStrike" dirty="0">
                          <a:solidFill>
                            <a:srgbClr val="1F1A62"/>
                          </a:solidFill>
                          <a:effectLst/>
                          <a:latin typeface="Helvetica Light" panose="020B0403020202020204"/>
                        </a:rPr>
                        <a:t>$238.8</a:t>
                      </a:r>
                      <a:endParaRPr lang="en-US" sz="1400" b="1" i="0" u="none" strike="noStrike" dirty="0">
                        <a:solidFill>
                          <a:srgbClr val="1F1A62"/>
                        </a:solidFill>
                        <a:effectLst/>
                        <a:latin typeface="Helvetica Light" panose="020B0403020202020204"/>
                      </a:endParaRPr>
                    </a:p>
                  </a:txBody>
                  <a:tcPr marL="0" marR="0" marT="0" marB="0" anchor="ctr">
                    <a:solidFill>
                      <a:srgbClr val="E2E8F1"/>
                    </a:solidFill>
                  </a:tcPr>
                </a:tc>
                <a:extLst>
                  <a:ext uri="{0D108BD9-81ED-4DB2-BD59-A6C34878D82A}">
                    <a16:rowId xmlns:a16="http://schemas.microsoft.com/office/drawing/2014/main" val="525453046"/>
                  </a:ext>
                </a:extLst>
              </a:tr>
              <a:tr h="341687">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u="none" strike="noStrike" dirty="0">
                          <a:solidFill>
                            <a:srgbClr val="1F1A62"/>
                          </a:solidFill>
                          <a:effectLst/>
                          <a:latin typeface="Helvetica Light" panose="020B0403020202020204"/>
                        </a:rPr>
                        <a:t>Pharmaceutical</a:t>
                      </a:r>
                      <a:endParaRPr lang="en-US" sz="1400" b="0" i="0" u="none" strike="noStrike" dirty="0">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u="none" strike="noStrike" dirty="0">
                          <a:solidFill>
                            <a:srgbClr val="1F1A62"/>
                          </a:solidFill>
                          <a:effectLst/>
                          <a:latin typeface="Helvetica Light" panose="020B0403020202020204"/>
                        </a:rPr>
                        <a:t>1992</a:t>
                      </a:r>
                      <a:endParaRPr lang="en-US" sz="1400" b="0" i="0" u="none" strike="noStrike" dirty="0">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b="1" u="none" strike="noStrike" dirty="0">
                          <a:solidFill>
                            <a:srgbClr val="1F1A62"/>
                          </a:solidFill>
                          <a:effectLst/>
                          <a:latin typeface="Helvetica Light" panose="020B0403020202020204"/>
                        </a:rPr>
                        <a:t>$20,264.7</a:t>
                      </a:r>
                      <a:endParaRPr lang="en-US" sz="1400" b="1" i="0" u="none" strike="noStrike" dirty="0">
                        <a:solidFill>
                          <a:srgbClr val="1F1A62"/>
                        </a:solidFill>
                        <a:effectLst/>
                        <a:latin typeface="Helvetica Light" panose="020B0403020202020204"/>
                      </a:endParaRPr>
                    </a:p>
                  </a:txBody>
                  <a:tcPr marL="0" marR="0" marT="0" marB="0" anchor="ctr">
                    <a:solidFill>
                      <a:srgbClr val="E2E8F1"/>
                    </a:solidFill>
                  </a:tcPr>
                </a:tc>
                <a:extLst>
                  <a:ext uri="{0D108BD9-81ED-4DB2-BD59-A6C34878D82A}">
                    <a16:rowId xmlns:a16="http://schemas.microsoft.com/office/drawing/2014/main" val="1289102573"/>
                  </a:ext>
                </a:extLst>
              </a:tr>
              <a:tr h="341687">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u="none" strike="noStrike">
                          <a:solidFill>
                            <a:srgbClr val="1F1A62"/>
                          </a:solidFill>
                          <a:effectLst/>
                          <a:latin typeface="Helvetica Light" panose="020B0403020202020204"/>
                        </a:rPr>
                        <a:t>Wellness &amp; Fitness</a:t>
                      </a:r>
                      <a:endParaRPr lang="en-US" sz="1400" b="0" i="0" u="none" strike="noStrike">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u="none" strike="noStrike" dirty="0">
                          <a:solidFill>
                            <a:srgbClr val="1F1A62"/>
                          </a:solidFill>
                          <a:effectLst/>
                          <a:latin typeface="Helvetica Light" panose="020B0403020202020204"/>
                        </a:rPr>
                        <a:t>1992</a:t>
                      </a:r>
                      <a:endParaRPr lang="en-US" sz="1400" b="0" i="0" u="none" strike="noStrike" dirty="0">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b="1" u="none" strike="noStrike" dirty="0">
                          <a:solidFill>
                            <a:srgbClr val="1F1A62"/>
                          </a:solidFill>
                          <a:effectLst/>
                          <a:latin typeface="Helvetica Light" panose="020B0403020202020204"/>
                        </a:rPr>
                        <a:t>$3,724.4</a:t>
                      </a:r>
                      <a:endParaRPr lang="en-US" sz="1400" b="1" i="0" u="none" strike="noStrike" dirty="0">
                        <a:solidFill>
                          <a:srgbClr val="1F1A62"/>
                        </a:solidFill>
                        <a:effectLst/>
                        <a:latin typeface="Helvetica Light" panose="020B0403020202020204"/>
                      </a:endParaRPr>
                    </a:p>
                  </a:txBody>
                  <a:tcPr marL="0" marR="0" marT="0" marB="0" anchor="ctr">
                    <a:solidFill>
                      <a:srgbClr val="E2E8F1"/>
                    </a:solidFill>
                  </a:tcPr>
                </a:tc>
                <a:extLst>
                  <a:ext uri="{0D108BD9-81ED-4DB2-BD59-A6C34878D82A}">
                    <a16:rowId xmlns:a16="http://schemas.microsoft.com/office/drawing/2014/main" val="2131868691"/>
                  </a:ext>
                </a:extLst>
              </a:tr>
              <a:tr h="341687">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u="none" strike="noStrike" dirty="0">
                          <a:solidFill>
                            <a:srgbClr val="1F1A62"/>
                          </a:solidFill>
                          <a:effectLst/>
                          <a:latin typeface="Helvetica Light" panose="020B0403020202020204"/>
                        </a:rPr>
                        <a:t>Sauces</a:t>
                      </a:r>
                      <a:endParaRPr lang="en-US" sz="1400" b="0" i="0" u="none" strike="noStrike" dirty="0">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u="none" strike="noStrike" dirty="0">
                          <a:solidFill>
                            <a:srgbClr val="1F1A62"/>
                          </a:solidFill>
                          <a:effectLst/>
                          <a:latin typeface="Helvetica Light" panose="020B0403020202020204"/>
                        </a:rPr>
                        <a:t>1992</a:t>
                      </a:r>
                      <a:endParaRPr lang="en-US" sz="1400" b="0" i="0" u="none" strike="noStrike" dirty="0">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b="1" u="none" strike="noStrike" dirty="0">
                          <a:solidFill>
                            <a:srgbClr val="1F1A62"/>
                          </a:solidFill>
                          <a:effectLst/>
                          <a:latin typeface="Helvetica Light" panose="020B0403020202020204"/>
                        </a:rPr>
                        <a:t>$2,333.1</a:t>
                      </a:r>
                      <a:endParaRPr lang="en-US" sz="1400" b="1" i="0" u="none" strike="noStrike" dirty="0">
                        <a:solidFill>
                          <a:srgbClr val="1F1A62"/>
                        </a:solidFill>
                        <a:effectLst/>
                        <a:latin typeface="Helvetica Light" panose="020B0403020202020204"/>
                      </a:endParaRPr>
                    </a:p>
                  </a:txBody>
                  <a:tcPr marL="0" marR="0" marT="0" marB="0" anchor="ctr">
                    <a:solidFill>
                      <a:srgbClr val="E2E8F1"/>
                    </a:solidFill>
                  </a:tcPr>
                </a:tc>
                <a:extLst>
                  <a:ext uri="{0D108BD9-81ED-4DB2-BD59-A6C34878D82A}">
                    <a16:rowId xmlns:a16="http://schemas.microsoft.com/office/drawing/2014/main" val="1219026314"/>
                  </a:ext>
                </a:extLst>
              </a:tr>
              <a:tr h="341687">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u="none" strike="noStrike" dirty="0">
                          <a:solidFill>
                            <a:srgbClr val="1F1A62"/>
                          </a:solidFill>
                          <a:effectLst/>
                          <a:latin typeface="Helvetica Light" panose="020B0403020202020204"/>
                        </a:rPr>
                        <a:t>Pharmaceutical</a:t>
                      </a:r>
                      <a:endParaRPr lang="en-US" sz="1400" b="0" i="0" u="none" strike="noStrike" dirty="0">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u="none" strike="noStrike" dirty="0">
                          <a:solidFill>
                            <a:srgbClr val="1F1A62"/>
                          </a:solidFill>
                          <a:effectLst/>
                          <a:latin typeface="Helvetica Light" panose="020B0403020202020204"/>
                        </a:rPr>
                        <a:t>1983</a:t>
                      </a:r>
                      <a:endParaRPr lang="en-US" sz="1400" b="0" i="0" u="none" strike="noStrike" dirty="0">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b="1" u="none" strike="noStrike" dirty="0">
                          <a:solidFill>
                            <a:srgbClr val="1F1A62"/>
                          </a:solidFill>
                          <a:effectLst/>
                          <a:latin typeface="Helvetica Light" panose="020B0403020202020204"/>
                        </a:rPr>
                        <a:t>$77,631.9</a:t>
                      </a:r>
                      <a:endParaRPr lang="en-US" sz="1400" b="1" i="0" u="none" strike="noStrike" dirty="0">
                        <a:solidFill>
                          <a:srgbClr val="1F1A62"/>
                        </a:solidFill>
                        <a:effectLst/>
                        <a:latin typeface="Helvetica Light" panose="020B0403020202020204"/>
                      </a:endParaRPr>
                    </a:p>
                  </a:txBody>
                  <a:tcPr marL="0" marR="0" marT="0" marB="0" anchor="ctr">
                    <a:solidFill>
                      <a:srgbClr val="E2E8F1"/>
                    </a:solidFill>
                  </a:tcPr>
                </a:tc>
                <a:extLst>
                  <a:ext uri="{0D108BD9-81ED-4DB2-BD59-A6C34878D82A}">
                    <a16:rowId xmlns:a16="http://schemas.microsoft.com/office/drawing/2014/main" val="3616949114"/>
                  </a:ext>
                </a:extLst>
              </a:tr>
              <a:tr h="341687">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u="none" strike="noStrike" dirty="0">
                          <a:solidFill>
                            <a:srgbClr val="1F1A62"/>
                          </a:solidFill>
                          <a:effectLst/>
                          <a:latin typeface="Helvetica Light" panose="020B0403020202020204"/>
                        </a:rPr>
                        <a:t>Financial Services</a:t>
                      </a:r>
                      <a:endParaRPr lang="en-US" sz="1400" b="0" i="0" u="none" strike="noStrike" dirty="0">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u="none" strike="noStrike" dirty="0">
                          <a:solidFill>
                            <a:srgbClr val="1F1A62"/>
                          </a:solidFill>
                          <a:effectLst/>
                          <a:latin typeface="Helvetica Light" panose="020B0403020202020204"/>
                        </a:rPr>
                        <a:t>1983</a:t>
                      </a:r>
                      <a:endParaRPr lang="en-US" sz="1400" b="0" i="0" u="none" strike="noStrike" dirty="0">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b="1" u="none" strike="noStrike" dirty="0">
                          <a:solidFill>
                            <a:srgbClr val="1F1A62"/>
                          </a:solidFill>
                          <a:effectLst/>
                          <a:latin typeface="Helvetica Light" panose="020B0403020202020204"/>
                        </a:rPr>
                        <a:t>$20,086.9</a:t>
                      </a:r>
                      <a:endParaRPr lang="en-US" sz="1400" b="1" i="0" u="none" strike="noStrike" dirty="0">
                        <a:solidFill>
                          <a:srgbClr val="1F1A62"/>
                        </a:solidFill>
                        <a:effectLst/>
                        <a:latin typeface="Helvetica Light" panose="020B0403020202020204"/>
                      </a:endParaRPr>
                    </a:p>
                  </a:txBody>
                  <a:tcPr marL="0" marR="0" marT="0" marB="0" anchor="ctr">
                    <a:solidFill>
                      <a:srgbClr val="E2E8F1"/>
                    </a:solidFill>
                  </a:tcPr>
                </a:tc>
                <a:extLst>
                  <a:ext uri="{0D108BD9-81ED-4DB2-BD59-A6C34878D82A}">
                    <a16:rowId xmlns:a16="http://schemas.microsoft.com/office/drawing/2014/main" val="3034754351"/>
                  </a:ext>
                </a:extLst>
              </a:tr>
              <a:tr h="341687">
                <a:tc>
                  <a:txBody>
                    <a:bodyPr/>
                    <a:lstStyle/>
                    <a:p>
                      <a:pPr algn="l" fontAlgn="b"/>
                      <a:endParaRPr lang="en-US" sz="1200" b="0" i="0" u="none" strike="noStrike" dirty="0">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u="none" strike="noStrike" dirty="0">
                          <a:solidFill>
                            <a:srgbClr val="1F1A62"/>
                          </a:solidFill>
                          <a:effectLst/>
                          <a:latin typeface="Helvetica Light" panose="020B0403020202020204"/>
                        </a:rPr>
                        <a:t>Medical Devices</a:t>
                      </a:r>
                      <a:endParaRPr lang="en-US" sz="1400" b="0" i="0" u="none" strike="noStrike" dirty="0">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u="none" strike="noStrike" dirty="0">
                          <a:solidFill>
                            <a:srgbClr val="1F1A62"/>
                          </a:solidFill>
                          <a:effectLst/>
                          <a:latin typeface="Helvetica Light" panose="020B0403020202020204"/>
                        </a:rPr>
                        <a:t>1979</a:t>
                      </a:r>
                      <a:endParaRPr lang="en-US" sz="1400" b="0" i="0" u="none" strike="noStrike" dirty="0">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b="1" u="none" strike="noStrike" dirty="0">
                          <a:solidFill>
                            <a:srgbClr val="1F1A62"/>
                          </a:solidFill>
                          <a:effectLst/>
                          <a:latin typeface="Helvetica Light" panose="020B0403020202020204"/>
                        </a:rPr>
                        <a:t>$7,056.7</a:t>
                      </a:r>
                      <a:endParaRPr lang="en-US" sz="1400" b="1" i="0" u="none" strike="noStrike" dirty="0">
                        <a:solidFill>
                          <a:srgbClr val="1F1A62"/>
                        </a:solidFill>
                        <a:effectLst/>
                        <a:latin typeface="Helvetica Light" panose="020B0403020202020204"/>
                      </a:endParaRPr>
                    </a:p>
                  </a:txBody>
                  <a:tcPr marL="0" marR="0" marT="0" marB="0" anchor="ctr">
                    <a:solidFill>
                      <a:srgbClr val="E2E8F1"/>
                    </a:solidFill>
                  </a:tcPr>
                </a:tc>
                <a:extLst>
                  <a:ext uri="{0D108BD9-81ED-4DB2-BD59-A6C34878D82A}">
                    <a16:rowId xmlns:a16="http://schemas.microsoft.com/office/drawing/2014/main" val="2440444601"/>
                  </a:ext>
                </a:extLst>
              </a:tr>
              <a:tr h="341687">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u="none" strike="noStrike" dirty="0">
                          <a:solidFill>
                            <a:srgbClr val="1F1A62"/>
                          </a:solidFill>
                          <a:effectLst/>
                          <a:latin typeface="Helvetica Light" panose="020B0403020202020204"/>
                        </a:rPr>
                        <a:t>Plant-Based Food</a:t>
                      </a:r>
                      <a:endParaRPr lang="en-US" sz="1400" b="0" i="0" u="none" strike="noStrike" dirty="0">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u="none" strike="noStrike" dirty="0">
                          <a:solidFill>
                            <a:srgbClr val="1F1A62"/>
                          </a:solidFill>
                          <a:effectLst/>
                          <a:latin typeface="Helvetica Light" panose="020B0403020202020204"/>
                        </a:rPr>
                        <a:t>1979</a:t>
                      </a:r>
                      <a:endParaRPr lang="en-US" sz="1400" b="0" i="0" u="none" strike="noStrike" dirty="0">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b="1" u="none" strike="noStrike" dirty="0">
                          <a:solidFill>
                            <a:srgbClr val="1F1A62"/>
                          </a:solidFill>
                          <a:effectLst/>
                          <a:latin typeface="Helvetica Light" panose="020B0403020202020204"/>
                        </a:rPr>
                        <a:t>$6,137.6</a:t>
                      </a:r>
                      <a:endParaRPr lang="en-US" sz="1400" b="1" i="0" u="none" strike="noStrike" dirty="0">
                        <a:solidFill>
                          <a:srgbClr val="1F1A62"/>
                        </a:solidFill>
                        <a:effectLst/>
                        <a:latin typeface="Helvetica Light" panose="020B0403020202020204"/>
                      </a:endParaRPr>
                    </a:p>
                  </a:txBody>
                  <a:tcPr marL="0" marR="0" marT="0" marB="0" anchor="ctr">
                    <a:solidFill>
                      <a:srgbClr val="E2E8F1"/>
                    </a:solidFill>
                  </a:tcPr>
                </a:tc>
                <a:extLst>
                  <a:ext uri="{0D108BD9-81ED-4DB2-BD59-A6C34878D82A}">
                    <a16:rowId xmlns:a16="http://schemas.microsoft.com/office/drawing/2014/main" val="2370787172"/>
                  </a:ext>
                </a:extLst>
              </a:tr>
              <a:tr h="341687">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u="none" strike="noStrike" dirty="0">
                          <a:solidFill>
                            <a:srgbClr val="1F1A62"/>
                          </a:solidFill>
                          <a:effectLst/>
                          <a:latin typeface="Helvetica Light" panose="020B0403020202020204"/>
                        </a:rPr>
                        <a:t>Pizza</a:t>
                      </a:r>
                      <a:endParaRPr lang="en-US" sz="1400" b="0" i="0" u="none" strike="noStrike" dirty="0">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u="none" strike="noStrike" dirty="0">
                          <a:solidFill>
                            <a:srgbClr val="1F1A62"/>
                          </a:solidFill>
                          <a:effectLst/>
                          <a:latin typeface="Helvetica Light" panose="020B0403020202020204"/>
                        </a:rPr>
                        <a:t>1978</a:t>
                      </a:r>
                      <a:endParaRPr lang="en-US" sz="1400" b="0" i="0" u="none" strike="noStrike" dirty="0">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b="1" u="none" strike="noStrike" dirty="0">
                          <a:solidFill>
                            <a:srgbClr val="1F1A62"/>
                          </a:solidFill>
                          <a:effectLst/>
                          <a:latin typeface="Helvetica Light" panose="020B0403020202020204"/>
                        </a:rPr>
                        <a:t>$20,400.4</a:t>
                      </a:r>
                      <a:endParaRPr lang="en-US" sz="1400" b="1" i="0" u="none" strike="noStrike" dirty="0">
                        <a:solidFill>
                          <a:srgbClr val="1F1A62"/>
                        </a:solidFill>
                        <a:effectLst/>
                        <a:latin typeface="Helvetica Light" panose="020B0403020202020204"/>
                      </a:endParaRPr>
                    </a:p>
                  </a:txBody>
                  <a:tcPr marL="0" marR="0" marT="0" marB="0" anchor="ctr">
                    <a:solidFill>
                      <a:srgbClr val="E2E8F1"/>
                    </a:solidFill>
                  </a:tcPr>
                </a:tc>
                <a:extLst>
                  <a:ext uri="{0D108BD9-81ED-4DB2-BD59-A6C34878D82A}">
                    <a16:rowId xmlns:a16="http://schemas.microsoft.com/office/drawing/2014/main" val="2696226052"/>
                  </a:ext>
                </a:extLst>
              </a:tr>
              <a:tr h="341687">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u="none" strike="noStrike" dirty="0">
                          <a:solidFill>
                            <a:srgbClr val="1F1A62"/>
                          </a:solidFill>
                          <a:effectLst/>
                          <a:latin typeface="Helvetica Light" panose="020B0403020202020204"/>
                        </a:rPr>
                        <a:t>Kitchens &amp; Bath</a:t>
                      </a:r>
                      <a:endParaRPr lang="en-US" sz="1400" b="0" i="0" u="none" strike="noStrike" dirty="0">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u="none" strike="noStrike" dirty="0">
                          <a:solidFill>
                            <a:srgbClr val="1F1A62"/>
                          </a:solidFill>
                          <a:effectLst/>
                          <a:latin typeface="Helvetica Light" panose="020B0403020202020204"/>
                        </a:rPr>
                        <a:t>1978</a:t>
                      </a:r>
                      <a:endParaRPr lang="en-US" sz="1400" b="0" i="0" u="none" strike="noStrike" dirty="0">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b="1" u="none" strike="noStrike" dirty="0">
                          <a:solidFill>
                            <a:srgbClr val="1F1A62"/>
                          </a:solidFill>
                          <a:effectLst/>
                          <a:latin typeface="Helvetica Light" panose="020B0403020202020204"/>
                        </a:rPr>
                        <a:t>$2,390.2</a:t>
                      </a:r>
                      <a:endParaRPr lang="en-US" sz="1400" b="1" i="0" u="none" strike="noStrike" dirty="0">
                        <a:solidFill>
                          <a:srgbClr val="1F1A62"/>
                        </a:solidFill>
                        <a:effectLst/>
                        <a:latin typeface="Helvetica Light" panose="020B0403020202020204"/>
                      </a:endParaRPr>
                    </a:p>
                  </a:txBody>
                  <a:tcPr marL="0" marR="0" marT="0" marB="0" anchor="ctr">
                    <a:solidFill>
                      <a:srgbClr val="E2E8F1"/>
                    </a:solidFill>
                  </a:tcPr>
                </a:tc>
                <a:extLst>
                  <a:ext uri="{0D108BD9-81ED-4DB2-BD59-A6C34878D82A}">
                    <a16:rowId xmlns:a16="http://schemas.microsoft.com/office/drawing/2014/main" val="2195774684"/>
                  </a:ext>
                </a:extLst>
              </a:tr>
              <a:tr h="341687">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u="none" strike="noStrike" dirty="0">
                          <a:solidFill>
                            <a:srgbClr val="1F1A62"/>
                          </a:solidFill>
                          <a:effectLst/>
                          <a:latin typeface="Helvetica Light" panose="020B0403020202020204"/>
                        </a:rPr>
                        <a:t>Publications</a:t>
                      </a:r>
                      <a:endParaRPr lang="en-US" sz="1400" b="0" i="0" u="none" strike="noStrike" dirty="0">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u="none" strike="noStrike" dirty="0">
                          <a:solidFill>
                            <a:srgbClr val="1F1A62"/>
                          </a:solidFill>
                          <a:effectLst/>
                          <a:latin typeface="Helvetica Light" panose="020B0403020202020204"/>
                        </a:rPr>
                        <a:t>1950</a:t>
                      </a:r>
                      <a:endParaRPr lang="en-US" sz="1400" b="0" i="0" u="none" strike="noStrike" dirty="0">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b="1" u="none" strike="noStrike" dirty="0">
                          <a:solidFill>
                            <a:srgbClr val="1F1A62"/>
                          </a:solidFill>
                          <a:effectLst/>
                          <a:latin typeface="Helvetica Light" panose="020B0403020202020204"/>
                        </a:rPr>
                        <a:t>$1,044.8</a:t>
                      </a:r>
                      <a:endParaRPr lang="en-US" sz="1400" b="1" i="0" u="none" strike="noStrike" dirty="0">
                        <a:solidFill>
                          <a:srgbClr val="1F1A62"/>
                        </a:solidFill>
                        <a:effectLst/>
                        <a:latin typeface="Helvetica Light" panose="020B0403020202020204"/>
                      </a:endParaRPr>
                    </a:p>
                  </a:txBody>
                  <a:tcPr marL="0" marR="0" marT="0" marB="0" anchor="ctr">
                    <a:solidFill>
                      <a:srgbClr val="E2E8F1"/>
                    </a:solidFill>
                  </a:tcPr>
                </a:tc>
                <a:extLst>
                  <a:ext uri="{0D108BD9-81ED-4DB2-BD59-A6C34878D82A}">
                    <a16:rowId xmlns:a16="http://schemas.microsoft.com/office/drawing/2014/main" val="3145329202"/>
                  </a:ext>
                </a:extLst>
              </a:tr>
              <a:tr h="341687">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u="none" strike="noStrike" dirty="0">
                          <a:solidFill>
                            <a:srgbClr val="1F1A62"/>
                          </a:solidFill>
                          <a:effectLst/>
                          <a:latin typeface="Helvetica Light" panose="020B0403020202020204"/>
                        </a:rPr>
                        <a:t>Professional Services</a:t>
                      </a:r>
                      <a:endParaRPr lang="en-US" sz="1400" b="0" i="0" u="none" strike="noStrike" dirty="0">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u="none" strike="noStrike" dirty="0">
                          <a:solidFill>
                            <a:srgbClr val="1F1A62"/>
                          </a:solidFill>
                          <a:effectLst/>
                          <a:latin typeface="Helvetica Light" panose="020B0403020202020204"/>
                        </a:rPr>
                        <a:t>1949</a:t>
                      </a:r>
                      <a:endParaRPr lang="en-US" sz="1400" b="0" i="0" u="none" strike="noStrike" dirty="0">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b="1" u="none" strike="noStrike" dirty="0">
                          <a:solidFill>
                            <a:srgbClr val="1F1A62"/>
                          </a:solidFill>
                          <a:effectLst/>
                          <a:latin typeface="Helvetica Light" panose="020B0403020202020204"/>
                        </a:rPr>
                        <a:t>$11,331.6</a:t>
                      </a:r>
                      <a:endParaRPr lang="en-US" sz="1400" b="1" i="0" u="none" strike="noStrike" dirty="0">
                        <a:solidFill>
                          <a:srgbClr val="1F1A62"/>
                        </a:solidFill>
                        <a:effectLst/>
                        <a:latin typeface="Helvetica Light" panose="020B0403020202020204"/>
                      </a:endParaRPr>
                    </a:p>
                  </a:txBody>
                  <a:tcPr marL="0" marR="0" marT="0" marB="0" anchor="ctr">
                    <a:solidFill>
                      <a:srgbClr val="E2E8F1"/>
                    </a:solidFill>
                  </a:tcPr>
                </a:tc>
                <a:extLst>
                  <a:ext uri="{0D108BD9-81ED-4DB2-BD59-A6C34878D82A}">
                    <a16:rowId xmlns:a16="http://schemas.microsoft.com/office/drawing/2014/main" val="2011283760"/>
                  </a:ext>
                </a:extLst>
              </a:tr>
              <a:tr h="341687">
                <a:tc>
                  <a:txBody>
                    <a:bodyPr/>
                    <a:lstStyle/>
                    <a:p>
                      <a:pPr algn="l" fontAlgn="b"/>
                      <a:endParaRPr lang="en-US" sz="1200" b="0" i="0" u="none" strike="noStrike">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u="none" strike="noStrike" dirty="0">
                          <a:solidFill>
                            <a:srgbClr val="1F1A62"/>
                          </a:solidFill>
                          <a:effectLst/>
                          <a:latin typeface="Helvetica Light" panose="020B0403020202020204"/>
                        </a:rPr>
                        <a:t>Financial Services</a:t>
                      </a:r>
                      <a:endParaRPr lang="en-US" sz="1400" b="0" i="0" u="none" strike="noStrike" dirty="0">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u="none" strike="noStrike" dirty="0">
                          <a:solidFill>
                            <a:srgbClr val="1F1A62"/>
                          </a:solidFill>
                          <a:effectLst/>
                          <a:latin typeface="Helvetica Light" panose="020B0403020202020204"/>
                        </a:rPr>
                        <a:t>1931</a:t>
                      </a:r>
                      <a:endParaRPr lang="en-US" sz="1400" b="0" i="0" u="none" strike="noStrike" dirty="0">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b="1" u="none" strike="noStrike" dirty="0">
                          <a:solidFill>
                            <a:srgbClr val="1F1A62"/>
                          </a:solidFill>
                          <a:effectLst/>
                          <a:latin typeface="Helvetica Light" panose="020B0403020202020204"/>
                        </a:rPr>
                        <a:t>$5,943.8</a:t>
                      </a:r>
                      <a:endParaRPr lang="en-US" sz="1400" b="1" i="0" u="none" strike="noStrike" dirty="0">
                        <a:solidFill>
                          <a:srgbClr val="1F1A62"/>
                        </a:solidFill>
                        <a:effectLst/>
                        <a:latin typeface="Helvetica Light" panose="020B0403020202020204"/>
                      </a:endParaRPr>
                    </a:p>
                  </a:txBody>
                  <a:tcPr marL="0" marR="0" marT="0" marB="0" anchor="ctr">
                    <a:solidFill>
                      <a:srgbClr val="E2E8F1"/>
                    </a:solidFill>
                  </a:tcPr>
                </a:tc>
                <a:extLst>
                  <a:ext uri="{0D108BD9-81ED-4DB2-BD59-A6C34878D82A}">
                    <a16:rowId xmlns:a16="http://schemas.microsoft.com/office/drawing/2014/main" val="3415556686"/>
                  </a:ext>
                </a:extLst>
              </a:tr>
              <a:tr h="341687">
                <a:tc>
                  <a:txBody>
                    <a:bodyPr/>
                    <a:lstStyle/>
                    <a:p>
                      <a:pPr algn="l" fontAlgn="b"/>
                      <a:endParaRPr lang="en-US" sz="1200" b="0" i="0" u="none" strike="noStrike" dirty="0">
                        <a:solidFill>
                          <a:srgbClr val="000000"/>
                        </a:solidFill>
                        <a:effectLst/>
                        <a:latin typeface="Helvetica Light" panose="020B0403020202020204"/>
                      </a:endParaRPr>
                    </a:p>
                  </a:txBody>
                  <a:tcPr marL="0" marR="0" marT="0" marB="0" anchor="b">
                    <a:solidFill>
                      <a:srgbClr val="E2E8F1"/>
                    </a:solidFill>
                  </a:tcPr>
                </a:tc>
                <a:tc>
                  <a:txBody>
                    <a:bodyPr/>
                    <a:lstStyle/>
                    <a:p>
                      <a:pPr algn="ctr" fontAlgn="b"/>
                      <a:r>
                        <a:rPr lang="en-US" sz="1400" u="none" strike="noStrike" dirty="0">
                          <a:solidFill>
                            <a:srgbClr val="1F1A62"/>
                          </a:solidFill>
                          <a:effectLst/>
                          <a:latin typeface="Helvetica Light" panose="020B0403020202020204"/>
                        </a:rPr>
                        <a:t>Honey</a:t>
                      </a:r>
                      <a:endParaRPr lang="en-US" sz="1400" b="0" i="0" u="none" strike="noStrike" dirty="0">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u="none" strike="noStrike" dirty="0">
                          <a:solidFill>
                            <a:srgbClr val="1F1A62"/>
                          </a:solidFill>
                          <a:effectLst/>
                          <a:latin typeface="Helvetica Light" panose="020B0403020202020204"/>
                        </a:rPr>
                        <a:t>1921</a:t>
                      </a:r>
                      <a:endParaRPr lang="en-US" sz="1400" b="0" i="0" u="none" strike="noStrike" dirty="0">
                        <a:solidFill>
                          <a:srgbClr val="1F1A62"/>
                        </a:solidFill>
                        <a:effectLst/>
                        <a:latin typeface="Helvetica Light" panose="020B0403020202020204"/>
                      </a:endParaRPr>
                    </a:p>
                  </a:txBody>
                  <a:tcPr marL="0" marR="0" marT="0" marB="0" anchor="ctr">
                    <a:solidFill>
                      <a:srgbClr val="E2E8F1"/>
                    </a:solidFill>
                  </a:tcPr>
                </a:tc>
                <a:tc>
                  <a:txBody>
                    <a:bodyPr/>
                    <a:lstStyle/>
                    <a:p>
                      <a:pPr algn="ctr" fontAlgn="b"/>
                      <a:r>
                        <a:rPr lang="en-US" sz="1400" b="1" u="none" strike="noStrike" dirty="0">
                          <a:solidFill>
                            <a:srgbClr val="1F1A62"/>
                          </a:solidFill>
                          <a:effectLst/>
                          <a:latin typeface="Helvetica Light" panose="020B0403020202020204"/>
                        </a:rPr>
                        <a:t>$428.0</a:t>
                      </a:r>
                      <a:endParaRPr lang="en-US" sz="1400" b="1" i="0" u="none" strike="noStrike" dirty="0">
                        <a:solidFill>
                          <a:srgbClr val="1F1A62"/>
                        </a:solidFill>
                        <a:effectLst/>
                        <a:latin typeface="Helvetica Light" panose="020B0403020202020204"/>
                      </a:endParaRPr>
                    </a:p>
                  </a:txBody>
                  <a:tcPr marL="0" marR="0" marT="0" marB="0" anchor="ctr">
                    <a:solidFill>
                      <a:srgbClr val="E2E8F1"/>
                    </a:solidFill>
                  </a:tcPr>
                </a:tc>
                <a:extLst>
                  <a:ext uri="{0D108BD9-81ED-4DB2-BD59-A6C34878D82A}">
                    <a16:rowId xmlns:a16="http://schemas.microsoft.com/office/drawing/2014/main" val="4014369940"/>
                  </a:ext>
                </a:extLst>
              </a:tr>
            </a:tbl>
          </a:graphicData>
        </a:graphic>
      </p:graphicFrame>
      <p:pic>
        <p:nvPicPr>
          <p:cNvPr id="79" name="Picture 78" descr="Image result for lightlife plant based logo transparent">
            <a:extLst>
              <a:ext uri="{FF2B5EF4-FFF2-40B4-BE49-F238E27FC236}">
                <a16:creationId xmlns:a16="http://schemas.microsoft.com/office/drawing/2014/main" id="{171E8053-3391-4681-A768-1DF0E5069C4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88422" y="3775670"/>
            <a:ext cx="632466" cy="286274"/>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 descr="Image result for silver sneakers logo">
            <a:extLst>
              <a:ext uri="{FF2B5EF4-FFF2-40B4-BE49-F238E27FC236}">
                <a16:creationId xmlns:a16="http://schemas.microsoft.com/office/drawing/2014/main" id="{1F8107CF-E066-437D-949C-7605A5CEE71B}"/>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871426" y="2038719"/>
            <a:ext cx="1066459" cy="39008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38" descr="Image result for rebath logo">
            <a:extLst>
              <a:ext uri="{FF2B5EF4-FFF2-40B4-BE49-F238E27FC236}">
                <a16:creationId xmlns:a16="http://schemas.microsoft.com/office/drawing/2014/main" id="{ABFA5A27-A29D-4C5D-8F60-1E3F1F62E9D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021216" y="4480064"/>
            <a:ext cx="766879" cy="28627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a:extLst>
              <a:ext uri="{FF2B5EF4-FFF2-40B4-BE49-F238E27FC236}">
                <a16:creationId xmlns:a16="http://schemas.microsoft.com/office/drawing/2014/main" id="{BC005028-CDF7-4B8C-9463-984A59DC63BD}"/>
              </a:ext>
            </a:extLst>
          </p:cNvPr>
          <p:cNvPicPr>
            <a:picLocks noChangeAspect="1"/>
          </p:cNvPicPr>
          <p:nvPr/>
        </p:nvPicPr>
        <p:blipFill>
          <a:blip r:embed="rId6"/>
          <a:stretch>
            <a:fillRect/>
          </a:stretch>
        </p:blipFill>
        <p:spPr>
          <a:xfrm>
            <a:off x="4846268" y="2407697"/>
            <a:ext cx="1116775" cy="287828"/>
          </a:xfrm>
          <a:prstGeom prst="rect">
            <a:avLst/>
          </a:prstGeom>
        </p:spPr>
      </p:pic>
      <p:pic>
        <p:nvPicPr>
          <p:cNvPr id="84" name="Picture 22" descr="Image result for golf digest logo">
            <a:extLst>
              <a:ext uri="{FF2B5EF4-FFF2-40B4-BE49-F238E27FC236}">
                <a16:creationId xmlns:a16="http://schemas.microsoft.com/office/drawing/2014/main" id="{5CF09849-996D-4715-AEA3-1ECA672D12AC}"/>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l="13726" t="35212" r="13616" b="35944"/>
          <a:stretch/>
        </p:blipFill>
        <p:spPr bwMode="auto">
          <a:xfrm>
            <a:off x="4766395" y="4811775"/>
            <a:ext cx="1276520" cy="285057"/>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32" descr="Image result for sue bee honey logo">
            <a:extLst>
              <a:ext uri="{FF2B5EF4-FFF2-40B4-BE49-F238E27FC236}">
                <a16:creationId xmlns:a16="http://schemas.microsoft.com/office/drawing/2014/main" id="{FC9A5D58-91BF-46F5-A796-695C2DB3F295}"/>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216369" y="5824911"/>
            <a:ext cx="376572" cy="34462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38" descr="Image result for tropical smoothie logo">
            <a:extLst>
              <a:ext uri="{FF2B5EF4-FFF2-40B4-BE49-F238E27FC236}">
                <a16:creationId xmlns:a16="http://schemas.microsoft.com/office/drawing/2014/main" id="{DB370671-4405-4464-975A-CA1CC97C0264}"/>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4830790" y="1406686"/>
            <a:ext cx="1147730" cy="225749"/>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2" descr="Image result for boston scientific logo">
            <a:extLst>
              <a:ext uri="{FF2B5EF4-FFF2-40B4-BE49-F238E27FC236}">
                <a16:creationId xmlns:a16="http://schemas.microsoft.com/office/drawing/2014/main" id="{2DB11865-8AB2-4428-AE3F-B1E13746296F}"/>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4946017" y="3432320"/>
            <a:ext cx="917276" cy="320882"/>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18" descr="Image result for essentia transparent logo">
            <a:extLst>
              <a:ext uri="{FF2B5EF4-FFF2-40B4-BE49-F238E27FC236}">
                <a16:creationId xmlns:a16="http://schemas.microsoft.com/office/drawing/2014/main" id="{47108E1E-3830-4285-B0D8-CF82EE4ED64B}"/>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4893321" y="1055720"/>
            <a:ext cx="1022668" cy="236491"/>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2" descr="Image result for adp transparent logo">
            <a:extLst>
              <a:ext uri="{FF2B5EF4-FFF2-40B4-BE49-F238E27FC236}">
                <a16:creationId xmlns:a16="http://schemas.microsoft.com/office/drawing/2014/main" id="{09204CF6-BBC0-4D96-B760-1C9749AB7DFF}"/>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083365" y="5110014"/>
            <a:ext cx="642580" cy="32129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64" descr="Image result for marco's pizza logo">
            <a:extLst>
              <a:ext uri="{FF2B5EF4-FFF2-40B4-BE49-F238E27FC236}">
                <a16:creationId xmlns:a16="http://schemas.microsoft.com/office/drawing/2014/main" id="{F2432BAF-56C2-4BE5-B44E-773BCC434843}"/>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5166988" y="4097915"/>
            <a:ext cx="475335" cy="349371"/>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82" descr="Image result for ilumya logo">
            <a:extLst>
              <a:ext uri="{FF2B5EF4-FFF2-40B4-BE49-F238E27FC236}">
                <a16:creationId xmlns:a16="http://schemas.microsoft.com/office/drawing/2014/main" id="{9EA3FA84-7CE6-4884-A623-DA83EA52B912}"/>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5044177" y="2754165"/>
            <a:ext cx="720957" cy="305604"/>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Image result for neurocrine biosciences inc logo">
            <a:extLst>
              <a:ext uri="{FF2B5EF4-FFF2-40B4-BE49-F238E27FC236}">
                <a16:creationId xmlns:a16="http://schemas.microsoft.com/office/drawing/2014/main" id="{C0B6E9F3-0034-4B25-9FD3-130E1EFBF66C}"/>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4709310" y="1684559"/>
            <a:ext cx="1390690" cy="348599"/>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6" descr="Image result for creative planning logo">
            <a:extLst>
              <a:ext uri="{FF2B5EF4-FFF2-40B4-BE49-F238E27FC236}">
                <a16:creationId xmlns:a16="http://schemas.microsoft.com/office/drawing/2014/main" id="{97DBA3BE-453D-4836-AEE0-3EE164EEA708}"/>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4609796" y="3140663"/>
            <a:ext cx="1589719" cy="16288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apital group logo">
            <a:extLst>
              <a:ext uri="{FF2B5EF4-FFF2-40B4-BE49-F238E27FC236}">
                <a16:creationId xmlns:a16="http://schemas.microsoft.com/office/drawing/2014/main" id="{50036811-D6F0-4BD6-9ECB-AE329BB09DFC}"/>
              </a:ext>
            </a:extLst>
          </p:cNvPr>
          <p:cNvPicPr>
            <a:picLocks noChangeAspect="1" noChangeArrowheads="1"/>
          </p:cNvPicPr>
          <p:nvPr/>
        </p:nvPicPr>
        <p:blipFill rotWithShape="1">
          <a:blip r:embed="rId17" cstate="print">
            <a:extLst>
              <a:ext uri="{28A0092B-C50C-407E-A947-70E740481C1C}">
                <a14:useLocalDpi xmlns:a14="http://schemas.microsoft.com/office/drawing/2010/main"/>
              </a:ext>
            </a:extLst>
          </a:blip>
          <a:srcRect/>
          <a:stretch/>
        </p:blipFill>
        <p:spPr bwMode="auto">
          <a:xfrm>
            <a:off x="4771678" y="5435359"/>
            <a:ext cx="1265955" cy="368238"/>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60B5958C-B5E9-499D-9684-377316F5EC6A}"/>
              </a:ext>
            </a:extLst>
          </p:cNvPr>
          <p:cNvSpPr txBox="1"/>
          <p:nvPr/>
        </p:nvSpPr>
        <p:spPr>
          <a:xfrm>
            <a:off x="4763330" y="250665"/>
            <a:ext cx="6793178" cy="338554"/>
          </a:xfrm>
          <a:prstGeom prst="rect">
            <a:avLst/>
          </a:prstGeom>
          <a:noFill/>
        </p:spPr>
        <p:txBody>
          <a:bodyPr wrap="square" rtlCol="0">
            <a:spAutoFit/>
          </a:bodyPr>
          <a:lstStyle/>
          <a:p>
            <a:pPr algn="ctr" defTabSz="586082">
              <a:defRPr/>
            </a:pPr>
            <a:r>
              <a:rPr lang="en-US" sz="1600" b="1" i="1" u="sng" dirty="0">
                <a:solidFill>
                  <a:srgbClr val="1F1A62"/>
                </a:solidFill>
                <a:latin typeface="Helvetica Light" panose="020B0403020202020204"/>
                <a:ea typeface="Open Sans" panose="020B0606030504020204" pitchFamily="34" charset="0"/>
                <a:cs typeface="Open Sans" panose="020B0606030504020204" pitchFamily="34" charset="0"/>
              </a:rPr>
              <a:t>Sampling</a:t>
            </a:r>
            <a:r>
              <a:rPr lang="en-US" sz="1600" b="1" u="sng" dirty="0">
                <a:solidFill>
                  <a:srgbClr val="1F1A62"/>
                </a:solidFill>
                <a:latin typeface="Helvetica Light" panose="020B0403020202020204"/>
                <a:ea typeface="Open Sans" panose="020B0606030504020204" pitchFamily="34" charset="0"/>
                <a:cs typeface="Open Sans" panose="020B0606030504020204" pitchFamily="34" charset="0"/>
              </a:rPr>
              <a:t> of New Nat’l TV Brands founded Pre-2000</a:t>
            </a:r>
          </a:p>
        </p:txBody>
      </p:sp>
      <p:sp>
        <p:nvSpPr>
          <p:cNvPr id="26" name="Rectangle 25">
            <a:extLst>
              <a:ext uri="{FF2B5EF4-FFF2-40B4-BE49-F238E27FC236}">
                <a16:creationId xmlns:a16="http://schemas.microsoft.com/office/drawing/2014/main" id="{438328EA-1764-4437-82C4-9802DF9A90C7}"/>
              </a:ext>
            </a:extLst>
          </p:cNvPr>
          <p:cNvSpPr/>
          <p:nvPr/>
        </p:nvSpPr>
        <p:spPr>
          <a:xfrm>
            <a:off x="113066" y="357425"/>
            <a:ext cx="3952653" cy="4708981"/>
          </a:xfrm>
          <a:prstGeom prst="rect">
            <a:avLst/>
          </a:prstGeom>
        </p:spPr>
        <p:txBody>
          <a:bodyPr wrap="square">
            <a:spAutoFit/>
          </a:bodyPr>
          <a:lstStyle/>
          <a:p>
            <a:pPr lvl="0">
              <a:defRPr/>
            </a:pPr>
            <a:r>
              <a:rPr lang="en-US" sz="2800" b="1" dirty="0">
                <a:solidFill>
                  <a:schemeClr val="bg1"/>
                </a:solidFill>
                <a:latin typeface="Helvetica" pitchFamily="2" charset="0"/>
              </a:rPr>
              <a:t>Brands founded </a:t>
            </a:r>
          </a:p>
          <a:p>
            <a:pPr lvl="0">
              <a:defRPr/>
            </a:pPr>
            <a:r>
              <a:rPr lang="en-US" sz="2800" b="1" dirty="0">
                <a:solidFill>
                  <a:schemeClr val="bg1"/>
                </a:solidFill>
                <a:latin typeface="Helvetica" pitchFamily="2" charset="0"/>
              </a:rPr>
              <a:t>pre-2000</a:t>
            </a:r>
          </a:p>
          <a:p>
            <a:pPr lvl="0">
              <a:defRPr/>
            </a:pPr>
            <a:r>
              <a:rPr lang="en-US" sz="2800" dirty="0">
                <a:solidFill>
                  <a:schemeClr val="bg1"/>
                </a:solidFill>
                <a:latin typeface="Helvetica" pitchFamily="2" charset="0"/>
              </a:rPr>
              <a:t> </a:t>
            </a:r>
          </a:p>
          <a:p>
            <a:pPr lvl="0">
              <a:defRPr/>
            </a:pPr>
            <a:r>
              <a:rPr lang="en-US" sz="2400" dirty="0">
                <a:solidFill>
                  <a:schemeClr val="bg1"/>
                </a:solidFill>
                <a:latin typeface="Helvetica" pitchFamily="2" charset="0"/>
              </a:rPr>
              <a:t>Even brands that have been in existence for decades have recently sought the benefits that come with a national TV campaign through wider exposure and the ability to capture consumer attention with their messaging </a:t>
            </a:r>
          </a:p>
        </p:txBody>
      </p:sp>
    </p:spTree>
    <p:extLst>
      <p:ext uri="{BB962C8B-B14F-4D97-AF65-F5344CB8AC3E}">
        <p14:creationId xmlns:p14="http://schemas.microsoft.com/office/powerpoint/2010/main" val="1654709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7FEC2308-681C-4F4F-B1A0-569B7583E52C}"/>
              </a:ext>
            </a:extLst>
          </p:cNvPr>
          <p:cNvSpPr/>
          <p:nvPr/>
        </p:nvSpPr>
        <p:spPr>
          <a:xfrm>
            <a:off x="1"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6BD1D7B-CFFD-AB40-AE04-379262D9E97A}"/>
              </a:ext>
            </a:extLst>
          </p:cNvPr>
          <p:cNvSpPr/>
          <p:nvPr/>
        </p:nvSpPr>
        <p:spPr>
          <a:xfrm>
            <a:off x="259492" y="188514"/>
            <a:ext cx="11640065"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In terms of media buying strategies, several new national TV advertisers peeled back their </a:t>
            </a:r>
            <a:r>
              <a:rPr lang="en-US" sz="2600" b="1" dirty="0">
                <a:solidFill>
                  <a:srgbClr val="1F1A62"/>
                </a:solidFill>
                <a:latin typeface="Helvetica" pitchFamily="2" charset="0"/>
              </a:rPr>
              <a:t>existing local TV presence while others went ‘big’ with a launch that included local market coverage</a:t>
            </a:r>
            <a:endPar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pic>
        <p:nvPicPr>
          <p:cNvPr id="14" name="Picture 13">
            <a:extLst>
              <a:ext uri="{FF2B5EF4-FFF2-40B4-BE49-F238E27FC236}">
                <a16:creationId xmlns:a16="http://schemas.microsoft.com/office/drawing/2014/main" id="{E68883D7-CE89-43D5-A4B5-94B1E528076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5" name="Slide Number Placeholder 5">
            <a:extLst>
              <a:ext uri="{FF2B5EF4-FFF2-40B4-BE49-F238E27FC236}">
                <a16:creationId xmlns:a16="http://schemas.microsoft.com/office/drawing/2014/main" id="{CAB137C7-5E9C-4947-862D-A9783E6B79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FACEB3C5-52C0-47C3-941A-590E0EE30CE4}"/>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0" name="Text Placeholder 3">
            <a:extLst>
              <a:ext uri="{FF2B5EF4-FFF2-40B4-BE49-F238E27FC236}">
                <a16:creationId xmlns:a16="http://schemas.microsoft.com/office/drawing/2014/main" id="{B8E35F27-597D-438A-AB47-1441B60FFD5B}"/>
              </a:ext>
            </a:extLst>
          </p:cNvPr>
          <p:cNvSpPr txBox="1">
            <a:spLocks/>
          </p:cNvSpPr>
          <p:nvPr/>
        </p:nvSpPr>
        <p:spPr>
          <a:xfrm>
            <a:off x="436696" y="6318828"/>
            <a:ext cx="10838108" cy="206078"/>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lvl="0">
              <a:defRPr/>
            </a:pPr>
            <a:r>
              <a:rPr kumimoji="0" lang="en-US" sz="8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a:t>
            </a:r>
            <a:r>
              <a:rPr lang="en-US" sz="800" dirty="0">
                <a:solidFill>
                  <a:srgbClr val="1F1A62"/>
                </a:solidFill>
                <a:latin typeface="Helvetica" pitchFamily="2" charset="0"/>
                <a:ea typeface="Open Sans" panose="020B0606030504020204" pitchFamily="34" charset="0"/>
                <a:cs typeface="Open Sans" panose="020B0606030504020204" pitchFamily="34" charset="0"/>
              </a:rPr>
              <a:t>VAB analysis of Nielsen Ad Intel data, 2013-2019. TV spend includes spot TV only. MM = millions. </a:t>
            </a:r>
            <a:endParaRPr kumimoji="0" lang="en-US" sz="8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39" name="Rectangle 38">
            <a:extLst>
              <a:ext uri="{FF2B5EF4-FFF2-40B4-BE49-F238E27FC236}">
                <a16:creationId xmlns:a16="http://schemas.microsoft.com/office/drawing/2014/main" id="{AE46A9BD-380D-4394-AD9A-041E728A4D65}"/>
              </a:ext>
            </a:extLst>
          </p:cNvPr>
          <p:cNvSpPr/>
          <p:nvPr/>
        </p:nvSpPr>
        <p:spPr>
          <a:xfrm>
            <a:off x="8907240" y="2375882"/>
            <a:ext cx="2221548" cy="1768418"/>
          </a:xfrm>
          <a:prstGeom prst="rect">
            <a:avLst/>
          </a:prstGeom>
          <a:solidFill>
            <a:schemeClr val="bg1"/>
          </a:solidFill>
          <a:ln w="1905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lvl="0" indent="-171450" defTabSz="1172398">
              <a:buClr>
                <a:srgbClr val="00C0F3"/>
              </a:buClr>
              <a:buBlip>
                <a:blip r:embed="rId3"/>
              </a:buBlip>
              <a:defRPr/>
            </a:pPr>
            <a:endParaRPr lang="en-US" sz="1050" b="1" dirty="0">
              <a:solidFill>
                <a:srgbClr val="1F1A62"/>
              </a:solidFill>
              <a:latin typeface="Helvetica" pitchFamily="2" charset="0"/>
              <a:ea typeface="Open Sans" panose="020B0606030504020204" pitchFamily="34" charset="0"/>
              <a:cs typeface="Open Sans" panose="020B0606030504020204" pitchFamily="34" charset="0"/>
            </a:endParaRPr>
          </a:p>
          <a:p>
            <a:pPr marL="171450" lvl="0" indent="-171450" defTabSz="1172398">
              <a:buClr>
                <a:srgbClr val="00C0F3"/>
              </a:buClr>
              <a:buBlip>
                <a:blip r:embed="rId3"/>
              </a:buBlip>
              <a:defRPr/>
            </a:pPr>
            <a:endParaRPr lang="en-US" sz="1050" b="1" dirty="0">
              <a:solidFill>
                <a:srgbClr val="1F1A62"/>
              </a:solidFill>
              <a:latin typeface="Helvetica" pitchFamily="2" charset="0"/>
              <a:ea typeface="Open Sans" panose="020B0606030504020204" pitchFamily="34" charset="0"/>
              <a:cs typeface="Open Sans" panose="020B0606030504020204" pitchFamily="34" charset="0"/>
            </a:endParaRPr>
          </a:p>
          <a:p>
            <a:pPr lvl="0" defTabSz="1172398">
              <a:buClr>
                <a:srgbClr val="00C0F3"/>
              </a:buClr>
              <a:defRPr/>
            </a:pPr>
            <a:endParaRPr lang="en-US" sz="1050" b="1" dirty="0">
              <a:solidFill>
                <a:srgbClr val="1F1A62"/>
              </a:solidFill>
              <a:latin typeface="Helvetica" pitchFamily="2" charset="0"/>
              <a:ea typeface="Open Sans" panose="020B0606030504020204" pitchFamily="34" charset="0"/>
              <a:cs typeface="Open Sans" panose="020B0606030504020204" pitchFamily="34" charset="0"/>
            </a:endParaRPr>
          </a:p>
        </p:txBody>
      </p:sp>
      <p:sp>
        <p:nvSpPr>
          <p:cNvPr id="40" name="TextBox 39">
            <a:extLst>
              <a:ext uri="{FF2B5EF4-FFF2-40B4-BE49-F238E27FC236}">
                <a16:creationId xmlns:a16="http://schemas.microsoft.com/office/drawing/2014/main" id="{5FD4E8B0-3053-46CC-B506-2FD69DD93564}"/>
              </a:ext>
            </a:extLst>
          </p:cNvPr>
          <p:cNvSpPr txBox="1"/>
          <p:nvPr/>
        </p:nvSpPr>
        <p:spPr>
          <a:xfrm>
            <a:off x="8901333" y="3165965"/>
            <a:ext cx="2233362" cy="76944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1100" b="1" dirty="0" err="1">
                <a:solidFill>
                  <a:srgbClr val="1F1A62"/>
                </a:solidFill>
                <a:latin typeface="Helvetica" pitchFamily="2" charset="0"/>
                <a:ea typeface="Open Sans" panose="020B0606030504020204" pitchFamily="34" charset="0"/>
                <a:cs typeface="Open Sans" panose="020B0606030504020204" pitchFamily="34" charset="0"/>
              </a:rPr>
              <a:t>Doordash</a:t>
            </a:r>
            <a:r>
              <a:rPr lang="en-US" sz="1100" b="1" dirty="0">
                <a:solidFill>
                  <a:srgbClr val="1F1A62"/>
                </a:solidFill>
                <a:latin typeface="Helvetica" pitchFamily="2" charset="0"/>
                <a:ea typeface="Open Sans" panose="020B0606030504020204" pitchFamily="34" charset="0"/>
                <a:cs typeface="Open Sans" panose="020B0606030504020204" pitchFamily="34" charset="0"/>
              </a:rPr>
              <a:t> </a:t>
            </a:r>
            <a:r>
              <a:rPr lang="en-US" sz="1100" dirty="0">
                <a:solidFill>
                  <a:srgbClr val="1F1A62"/>
                </a:solidFill>
                <a:latin typeface="Helvetica" pitchFamily="2" charset="0"/>
                <a:ea typeface="Open Sans" panose="020B0606030504020204" pitchFamily="34" charset="0"/>
                <a:cs typeface="Open Sans" panose="020B0606030504020204" pitchFamily="34" charset="0"/>
              </a:rPr>
              <a:t>entered the overall TV marketplace with a $60MM national campaign and a $11MM spot TV overlay in key markets</a:t>
            </a:r>
            <a:endParaRPr kumimoji="0" lang="en-US" sz="110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pic>
        <p:nvPicPr>
          <p:cNvPr id="24" name="Picture 4" descr="Image result for doordash logo">
            <a:extLst>
              <a:ext uri="{FF2B5EF4-FFF2-40B4-BE49-F238E27FC236}">
                <a16:creationId xmlns:a16="http://schemas.microsoft.com/office/drawing/2014/main" id="{822C66F0-7003-4F4E-BEDA-5F8B7F4C2595}"/>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9067306" y="2518231"/>
            <a:ext cx="1901416" cy="348094"/>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4FE4047-0E97-45AF-A152-28B423E6C6C4}"/>
              </a:ext>
            </a:extLst>
          </p:cNvPr>
          <p:cNvSpPr/>
          <p:nvPr/>
        </p:nvSpPr>
        <p:spPr>
          <a:xfrm>
            <a:off x="2349797" y="4423491"/>
            <a:ext cx="2221548" cy="1768418"/>
          </a:xfrm>
          <a:prstGeom prst="rect">
            <a:avLst/>
          </a:prstGeom>
          <a:solidFill>
            <a:schemeClr val="bg1"/>
          </a:solidFill>
          <a:ln w="1905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lvl="0" indent="-171450" defTabSz="1172398">
              <a:buClr>
                <a:srgbClr val="00C0F3"/>
              </a:buClr>
              <a:buBlip>
                <a:blip r:embed="rId3"/>
              </a:buBlip>
              <a:defRPr/>
            </a:pPr>
            <a:endParaRPr lang="en-US" sz="1050" b="1" dirty="0">
              <a:solidFill>
                <a:srgbClr val="1F1A62"/>
              </a:solidFill>
              <a:latin typeface="Helvetica" pitchFamily="2" charset="0"/>
              <a:ea typeface="Open Sans" panose="020B0606030504020204" pitchFamily="34" charset="0"/>
              <a:cs typeface="Open Sans" panose="020B0606030504020204" pitchFamily="34" charset="0"/>
            </a:endParaRPr>
          </a:p>
          <a:p>
            <a:pPr marL="171450" lvl="0" indent="-171450" defTabSz="1172398">
              <a:buClr>
                <a:srgbClr val="00C0F3"/>
              </a:buClr>
              <a:buBlip>
                <a:blip r:embed="rId3"/>
              </a:buBlip>
              <a:defRPr/>
            </a:pPr>
            <a:endParaRPr lang="en-US" sz="1050" b="1" dirty="0">
              <a:solidFill>
                <a:srgbClr val="1F1A62"/>
              </a:solidFill>
              <a:latin typeface="Helvetica" pitchFamily="2" charset="0"/>
              <a:ea typeface="Open Sans" panose="020B0606030504020204" pitchFamily="34" charset="0"/>
              <a:cs typeface="Open Sans" panose="020B0606030504020204" pitchFamily="34" charset="0"/>
            </a:endParaRPr>
          </a:p>
          <a:p>
            <a:pPr lvl="0" defTabSz="1172398">
              <a:buClr>
                <a:srgbClr val="00C0F3"/>
              </a:buClr>
              <a:defRPr/>
            </a:pPr>
            <a:endParaRPr lang="en-US" sz="1050" b="1" dirty="0">
              <a:solidFill>
                <a:srgbClr val="1F1A62"/>
              </a:solidFill>
              <a:latin typeface="Helvetica" pitchFamily="2" charset="0"/>
              <a:ea typeface="Open Sans" panose="020B0606030504020204" pitchFamily="34" charset="0"/>
              <a:cs typeface="Open Sans" panose="020B0606030504020204" pitchFamily="34" charset="0"/>
            </a:endParaRPr>
          </a:p>
        </p:txBody>
      </p:sp>
      <p:sp>
        <p:nvSpPr>
          <p:cNvPr id="44" name="TextBox 43">
            <a:extLst>
              <a:ext uri="{FF2B5EF4-FFF2-40B4-BE49-F238E27FC236}">
                <a16:creationId xmlns:a16="http://schemas.microsoft.com/office/drawing/2014/main" id="{8F5A9254-4389-47F9-9FBC-EFB8BAA44673}"/>
              </a:ext>
            </a:extLst>
          </p:cNvPr>
          <p:cNvSpPr txBox="1"/>
          <p:nvPr/>
        </p:nvSpPr>
        <p:spPr>
          <a:xfrm>
            <a:off x="2343890" y="5204428"/>
            <a:ext cx="2233362" cy="76944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1100" b="1" dirty="0">
                <a:solidFill>
                  <a:srgbClr val="1F1A62"/>
                </a:solidFill>
                <a:latin typeface="Helvetica" pitchFamily="2" charset="0"/>
                <a:ea typeface="Open Sans" panose="020B0606030504020204" pitchFamily="34" charset="0"/>
                <a:cs typeface="Open Sans" panose="020B0606030504020204" pitchFamily="34" charset="0"/>
              </a:rPr>
              <a:t>Boston Scientific </a:t>
            </a:r>
            <a:r>
              <a:rPr lang="en-US" sz="1100" dirty="0">
                <a:solidFill>
                  <a:srgbClr val="1F1A62"/>
                </a:solidFill>
                <a:latin typeface="Helvetica" pitchFamily="2" charset="0"/>
                <a:ea typeface="Open Sans" panose="020B0606030504020204" pitchFamily="34" charset="0"/>
                <a:cs typeface="Open Sans" panose="020B0606030504020204" pitchFamily="34" charset="0"/>
              </a:rPr>
              <a:t>re-allocated most of their local TV spend and additional dollars to a $7MM national campaign</a:t>
            </a:r>
            <a:endParaRPr kumimoji="0" lang="en-US" sz="110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pic>
        <p:nvPicPr>
          <p:cNvPr id="30" name="Picture 32" descr="Image result for boston scientific logo">
            <a:extLst>
              <a:ext uri="{FF2B5EF4-FFF2-40B4-BE49-F238E27FC236}">
                <a16:creationId xmlns:a16="http://schemas.microsoft.com/office/drawing/2014/main" id="{B561A5DF-570C-4861-BCA1-8EE5C3E3EEE7}"/>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2904249" y="4518597"/>
            <a:ext cx="1112645" cy="389226"/>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id="{108860CA-29FF-44E4-9335-CBFE21F8F925}"/>
              </a:ext>
            </a:extLst>
          </p:cNvPr>
          <p:cNvSpPr/>
          <p:nvPr/>
        </p:nvSpPr>
        <p:spPr>
          <a:xfrm>
            <a:off x="6233529" y="2381653"/>
            <a:ext cx="2221548" cy="1768418"/>
          </a:xfrm>
          <a:prstGeom prst="rect">
            <a:avLst/>
          </a:prstGeom>
          <a:solidFill>
            <a:schemeClr val="bg1"/>
          </a:solidFill>
          <a:ln w="1905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lvl="0" indent="-171450" defTabSz="1172398">
              <a:buClr>
                <a:srgbClr val="00C0F3"/>
              </a:buClr>
              <a:buBlip>
                <a:blip r:embed="rId3"/>
              </a:buBlip>
              <a:defRPr/>
            </a:pPr>
            <a:endParaRPr lang="en-US" sz="1050" b="1" dirty="0">
              <a:solidFill>
                <a:srgbClr val="1F1A62"/>
              </a:solidFill>
              <a:latin typeface="Helvetica" pitchFamily="2" charset="0"/>
              <a:ea typeface="Open Sans" panose="020B0606030504020204" pitchFamily="34" charset="0"/>
              <a:cs typeface="Open Sans" panose="020B0606030504020204" pitchFamily="34" charset="0"/>
            </a:endParaRPr>
          </a:p>
          <a:p>
            <a:pPr marL="171450" lvl="0" indent="-171450" defTabSz="1172398">
              <a:buClr>
                <a:srgbClr val="00C0F3"/>
              </a:buClr>
              <a:buBlip>
                <a:blip r:embed="rId3"/>
              </a:buBlip>
              <a:defRPr/>
            </a:pPr>
            <a:endParaRPr lang="en-US" sz="1050" b="1" dirty="0">
              <a:solidFill>
                <a:srgbClr val="1F1A62"/>
              </a:solidFill>
              <a:latin typeface="Helvetica" pitchFamily="2" charset="0"/>
              <a:ea typeface="Open Sans" panose="020B0606030504020204" pitchFamily="34" charset="0"/>
              <a:cs typeface="Open Sans" panose="020B0606030504020204" pitchFamily="34" charset="0"/>
            </a:endParaRPr>
          </a:p>
          <a:p>
            <a:pPr lvl="0" defTabSz="1172398">
              <a:buClr>
                <a:srgbClr val="00C0F3"/>
              </a:buClr>
              <a:defRPr/>
            </a:pPr>
            <a:endParaRPr lang="en-US" sz="1050" b="1" dirty="0">
              <a:solidFill>
                <a:srgbClr val="1F1A62"/>
              </a:solidFill>
              <a:latin typeface="Helvetica" pitchFamily="2" charset="0"/>
              <a:ea typeface="Open Sans" panose="020B0606030504020204" pitchFamily="34" charset="0"/>
              <a:cs typeface="Open Sans" panose="020B0606030504020204" pitchFamily="34" charset="0"/>
            </a:endParaRPr>
          </a:p>
        </p:txBody>
      </p:sp>
      <p:sp>
        <p:nvSpPr>
          <p:cNvPr id="38" name="TextBox 37">
            <a:extLst>
              <a:ext uri="{FF2B5EF4-FFF2-40B4-BE49-F238E27FC236}">
                <a16:creationId xmlns:a16="http://schemas.microsoft.com/office/drawing/2014/main" id="{856E697D-6DF0-443E-B211-877ADC7E238A}"/>
              </a:ext>
            </a:extLst>
          </p:cNvPr>
          <p:cNvSpPr txBox="1"/>
          <p:nvPr/>
        </p:nvSpPr>
        <p:spPr>
          <a:xfrm>
            <a:off x="6227622" y="3165965"/>
            <a:ext cx="2233362" cy="76944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1100" b="1" dirty="0">
                <a:solidFill>
                  <a:srgbClr val="1F1A62"/>
                </a:solidFill>
                <a:latin typeface="Helvetica" pitchFamily="2" charset="0"/>
                <a:ea typeface="Open Sans" panose="020B0606030504020204" pitchFamily="34" charset="0"/>
                <a:cs typeface="Open Sans" panose="020B0606030504020204" pitchFamily="34" charset="0"/>
              </a:rPr>
              <a:t>Marcos Pizza </a:t>
            </a:r>
            <a:r>
              <a:rPr lang="en-US" sz="1100" dirty="0">
                <a:solidFill>
                  <a:srgbClr val="1F1A62"/>
                </a:solidFill>
                <a:latin typeface="Helvetica" pitchFamily="2" charset="0"/>
                <a:ea typeface="Open Sans" panose="020B0606030504020204" pitchFamily="34" charset="0"/>
                <a:cs typeface="Open Sans" panose="020B0606030504020204" pitchFamily="34" charset="0"/>
              </a:rPr>
              <a:t>went ‘national’ by peeling back their local TV almost entirely and investing heavily into national TV ($20MM)</a:t>
            </a:r>
            <a:endParaRPr kumimoji="0" lang="en-US" sz="110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pic>
        <p:nvPicPr>
          <p:cNvPr id="32" name="Picture 64" descr="Image result for marco's pizza logo">
            <a:extLst>
              <a:ext uri="{FF2B5EF4-FFF2-40B4-BE49-F238E27FC236}">
                <a16:creationId xmlns:a16="http://schemas.microsoft.com/office/drawing/2014/main" id="{63BAE9FF-D95E-4419-882E-2977698E6AB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912518" y="2469901"/>
            <a:ext cx="789269" cy="607039"/>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D98CC719-A789-495A-A614-A77FB4463A5C}"/>
              </a:ext>
            </a:extLst>
          </p:cNvPr>
          <p:cNvSpPr/>
          <p:nvPr/>
        </p:nvSpPr>
        <p:spPr>
          <a:xfrm>
            <a:off x="3633958" y="2381653"/>
            <a:ext cx="2221548" cy="1768418"/>
          </a:xfrm>
          <a:prstGeom prst="rect">
            <a:avLst/>
          </a:prstGeom>
          <a:solidFill>
            <a:schemeClr val="bg1"/>
          </a:solidFill>
          <a:ln w="1905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lvl="0" indent="-171450" defTabSz="1172398">
              <a:buClr>
                <a:srgbClr val="00C0F3"/>
              </a:buClr>
              <a:buBlip>
                <a:blip r:embed="rId3"/>
              </a:buBlip>
              <a:defRPr/>
            </a:pPr>
            <a:endParaRPr lang="en-US" sz="1050" b="1" dirty="0">
              <a:solidFill>
                <a:srgbClr val="1F1A62"/>
              </a:solidFill>
              <a:latin typeface="Helvetica" pitchFamily="2" charset="0"/>
              <a:ea typeface="Open Sans" panose="020B0606030504020204" pitchFamily="34" charset="0"/>
              <a:cs typeface="Open Sans" panose="020B0606030504020204" pitchFamily="34" charset="0"/>
            </a:endParaRPr>
          </a:p>
          <a:p>
            <a:pPr marL="171450" lvl="0" indent="-171450" defTabSz="1172398">
              <a:buClr>
                <a:srgbClr val="00C0F3"/>
              </a:buClr>
              <a:buBlip>
                <a:blip r:embed="rId3"/>
              </a:buBlip>
              <a:defRPr/>
            </a:pPr>
            <a:endParaRPr lang="en-US" sz="1050" b="1" dirty="0">
              <a:solidFill>
                <a:srgbClr val="1F1A62"/>
              </a:solidFill>
              <a:latin typeface="Helvetica" pitchFamily="2" charset="0"/>
              <a:ea typeface="Open Sans" panose="020B0606030504020204" pitchFamily="34" charset="0"/>
              <a:cs typeface="Open Sans" panose="020B0606030504020204" pitchFamily="34" charset="0"/>
            </a:endParaRPr>
          </a:p>
          <a:p>
            <a:pPr lvl="0" defTabSz="1172398">
              <a:buClr>
                <a:srgbClr val="00C0F3"/>
              </a:buClr>
              <a:defRPr/>
            </a:pPr>
            <a:endParaRPr lang="en-US" sz="1050" b="1" dirty="0">
              <a:solidFill>
                <a:srgbClr val="1F1A62"/>
              </a:solidFill>
              <a:latin typeface="Helvetica" pitchFamily="2" charset="0"/>
              <a:ea typeface="Open Sans" panose="020B0606030504020204" pitchFamily="34" charset="0"/>
              <a:cs typeface="Open Sans" panose="020B0606030504020204" pitchFamily="34" charset="0"/>
            </a:endParaRPr>
          </a:p>
        </p:txBody>
      </p:sp>
      <p:sp>
        <p:nvSpPr>
          <p:cNvPr id="36" name="TextBox 35">
            <a:extLst>
              <a:ext uri="{FF2B5EF4-FFF2-40B4-BE49-F238E27FC236}">
                <a16:creationId xmlns:a16="http://schemas.microsoft.com/office/drawing/2014/main" id="{967CED37-BDD5-480F-B8FA-2886F6665C7E}"/>
              </a:ext>
            </a:extLst>
          </p:cNvPr>
          <p:cNvSpPr txBox="1"/>
          <p:nvPr/>
        </p:nvSpPr>
        <p:spPr>
          <a:xfrm>
            <a:off x="3628051" y="3165965"/>
            <a:ext cx="2233362" cy="76944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Re-Bath </a:t>
            </a:r>
            <a:r>
              <a:rPr lang="en-US" sz="1100" dirty="0" err="1">
                <a:solidFill>
                  <a:srgbClr val="1F1A62"/>
                </a:solidFill>
                <a:latin typeface="Helvetica" pitchFamily="2" charset="0"/>
                <a:ea typeface="Open Sans" panose="020B0606030504020204" pitchFamily="34" charset="0"/>
                <a:cs typeface="Open Sans" panose="020B0606030504020204" pitchFamily="34" charset="0"/>
              </a:rPr>
              <a:t>heavied</a:t>
            </a:r>
            <a:r>
              <a:rPr lang="en-US" sz="1100" dirty="0">
                <a:solidFill>
                  <a:srgbClr val="1F1A62"/>
                </a:solidFill>
                <a:latin typeface="Helvetica" pitchFamily="2" charset="0"/>
                <a:ea typeface="Open Sans" panose="020B0606030504020204" pitchFamily="34" charset="0"/>
                <a:cs typeface="Open Sans" panose="020B0606030504020204" pitchFamily="34" charset="0"/>
              </a:rPr>
              <a:t>-up in national TV while keeping their spot TV investment and market penetration fairly flat</a:t>
            </a:r>
            <a:endParaRPr kumimoji="0" lang="en-US" sz="110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pic>
        <p:nvPicPr>
          <p:cNvPr id="27" name="Picture 38" descr="Image result for rebath logo">
            <a:extLst>
              <a:ext uri="{FF2B5EF4-FFF2-40B4-BE49-F238E27FC236}">
                <a16:creationId xmlns:a16="http://schemas.microsoft.com/office/drawing/2014/main" id="{917BB06D-C353-4C93-BE2D-B0B140558AF7}"/>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223398" y="2523174"/>
            <a:ext cx="1042669" cy="3892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136D0F6-ACF1-49FB-8C18-4783DD4DCB8D}"/>
              </a:ext>
            </a:extLst>
          </p:cNvPr>
          <p:cNvSpPr/>
          <p:nvPr/>
        </p:nvSpPr>
        <p:spPr>
          <a:xfrm>
            <a:off x="1077364" y="2387572"/>
            <a:ext cx="2221548" cy="1768418"/>
          </a:xfrm>
          <a:prstGeom prst="rect">
            <a:avLst/>
          </a:prstGeom>
          <a:solidFill>
            <a:schemeClr val="bg1"/>
          </a:solidFill>
          <a:ln w="1905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lvl="0" indent="-171450" defTabSz="1172398">
              <a:buClr>
                <a:srgbClr val="00C0F3"/>
              </a:buClr>
              <a:buBlip>
                <a:blip r:embed="rId3"/>
              </a:buBlip>
              <a:defRPr/>
            </a:pPr>
            <a:endParaRPr lang="en-US" sz="1050" b="1" dirty="0">
              <a:solidFill>
                <a:srgbClr val="1F1A62"/>
              </a:solidFill>
              <a:latin typeface="Helvetica" pitchFamily="2" charset="0"/>
              <a:ea typeface="Open Sans" panose="020B0606030504020204" pitchFamily="34" charset="0"/>
              <a:cs typeface="Open Sans" panose="020B0606030504020204" pitchFamily="34" charset="0"/>
            </a:endParaRPr>
          </a:p>
          <a:p>
            <a:pPr marL="171450" lvl="0" indent="-171450" defTabSz="1172398">
              <a:buClr>
                <a:srgbClr val="00C0F3"/>
              </a:buClr>
              <a:buBlip>
                <a:blip r:embed="rId3"/>
              </a:buBlip>
              <a:defRPr/>
            </a:pPr>
            <a:endParaRPr lang="en-US" sz="1050" b="1" dirty="0">
              <a:solidFill>
                <a:srgbClr val="1F1A62"/>
              </a:solidFill>
              <a:latin typeface="Helvetica" pitchFamily="2" charset="0"/>
              <a:ea typeface="Open Sans" panose="020B0606030504020204" pitchFamily="34" charset="0"/>
              <a:cs typeface="Open Sans" panose="020B0606030504020204" pitchFamily="34" charset="0"/>
            </a:endParaRPr>
          </a:p>
          <a:p>
            <a:pPr lvl="0" defTabSz="1172398">
              <a:buClr>
                <a:srgbClr val="00C0F3"/>
              </a:buClr>
              <a:defRPr/>
            </a:pPr>
            <a:endParaRPr lang="en-US" sz="1050" b="1" dirty="0">
              <a:solidFill>
                <a:srgbClr val="1F1A62"/>
              </a:solidFill>
              <a:latin typeface="Helvetica" pitchFamily="2" charset="0"/>
              <a:ea typeface="Open Sans" panose="020B0606030504020204" pitchFamily="34" charset="0"/>
              <a:cs typeface="Open Sans" panose="020B0606030504020204" pitchFamily="34" charset="0"/>
            </a:endParaRPr>
          </a:p>
        </p:txBody>
      </p:sp>
      <p:sp>
        <p:nvSpPr>
          <p:cNvPr id="35" name="TextBox 34">
            <a:extLst>
              <a:ext uri="{FF2B5EF4-FFF2-40B4-BE49-F238E27FC236}">
                <a16:creationId xmlns:a16="http://schemas.microsoft.com/office/drawing/2014/main" id="{98218E2E-F8DA-4674-92AC-AF7442BB6707}"/>
              </a:ext>
            </a:extLst>
          </p:cNvPr>
          <p:cNvSpPr txBox="1"/>
          <p:nvPr/>
        </p:nvSpPr>
        <p:spPr>
          <a:xfrm>
            <a:off x="1121351" y="3165965"/>
            <a:ext cx="2133575" cy="938719"/>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1100" b="1" dirty="0">
                <a:solidFill>
                  <a:srgbClr val="1F1A62"/>
                </a:solidFill>
                <a:latin typeface="Helvetica" pitchFamily="2" charset="0"/>
                <a:ea typeface="Open Sans" panose="020B0606030504020204" pitchFamily="34" charset="0"/>
                <a:cs typeface="Open Sans" panose="020B0606030504020204" pitchFamily="34" charset="0"/>
              </a:rPr>
              <a:t>Speedway </a:t>
            </a:r>
            <a:r>
              <a:rPr lang="en-US" sz="1100" dirty="0">
                <a:solidFill>
                  <a:srgbClr val="1F1A62"/>
                </a:solidFill>
                <a:latin typeface="Helvetica" pitchFamily="2" charset="0"/>
                <a:ea typeface="Open Sans" panose="020B0606030504020204" pitchFamily="34" charset="0"/>
                <a:cs typeface="Open Sans" panose="020B0606030504020204" pitchFamily="34" charset="0"/>
              </a:rPr>
              <a:t>tested national TV with a $1MM campaign while increasing their total local TV spend by 14% across slightly fewer markets</a:t>
            </a:r>
            <a:endParaRPr kumimoji="0" lang="en-US" sz="110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pic>
        <p:nvPicPr>
          <p:cNvPr id="28" name="Picture 24" descr="Image result for speedway logo">
            <a:extLst>
              <a:ext uri="{FF2B5EF4-FFF2-40B4-BE49-F238E27FC236}">
                <a16:creationId xmlns:a16="http://schemas.microsoft.com/office/drawing/2014/main" id="{413E327C-B6E8-4818-970D-8807BAC06C87}"/>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869232" y="2469901"/>
            <a:ext cx="637813" cy="607039"/>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05FCECB1-28EB-46B9-B41B-E518519D466B}"/>
              </a:ext>
            </a:extLst>
          </p:cNvPr>
          <p:cNvSpPr/>
          <p:nvPr/>
        </p:nvSpPr>
        <p:spPr>
          <a:xfrm>
            <a:off x="4968954" y="4423491"/>
            <a:ext cx="2221548" cy="1768418"/>
          </a:xfrm>
          <a:prstGeom prst="rect">
            <a:avLst/>
          </a:prstGeom>
          <a:solidFill>
            <a:schemeClr val="bg1"/>
          </a:solidFill>
          <a:ln w="1905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lvl="0" indent="-171450" defTabSz="1172398">
              <a:buClr>
                <a:srgbClr val="00C0F3"/>
              </a:buClr>
              <a:buBlip>
                <a:blip r:embed="rId3"/>
              </a:buBlip>
              <a:defRPr/>
            </a:pPr>
            <a:endParaRPr lang="en-US" sz="1200" b="1" dirty="0">
              <a:solidFill>
                <a:srgbClr val="1F1A62"/>
              </a:solidFill>
              <a:latin typeface="Helvetica" pitchFamily="2" charset="0"/>
              <a:ea typeface="Open Sans" panose="020B0606030504020204" pitchFamily="34" charset="0"/>
              <a:cs typeface="Open Sans" panose="020B0606030504020204" pitchFamily="34" charset="0"/>
            </a:endParaRPr>
          </a:p>
          <a:p>
            <a:pPr marL="171450" lvl="0" indent="-171450" defTabSz="1172398">
              <a:buClr>
                <a:srgbClr val="00C0F3"/>
              </a:buClr>
              <a:buBlip>
                <a:blip r:embed="rId3"/>
              </a:buBlip>
              <a:defRPr/>
            </a:pPr>
            <a:endParaRPr lang="en-US" sz="1200" b="1" dirty="0">
              <a:solidFill>
                <a:srgbClr val="1F1A62"/>
              </a:solidFill>
              <a:latin typeface="Helvetica" pitchFamily="2" charset="0"/>
              <a:ea typeface="Open Sans" panose="020B0606030504020204" pitchFamily="34" charset="0"/>
              <a:cs typeface="Open Sans" panose="020B0606030504020204" pitchFamily="34" charset="0"/>
            </a:endParaRPr>
          </a:p>
          <a:p>
            <a:pPr lvl="0" defTabSz="1172398">
              <a:buClr>
                <a:srgbClr val="00C0F3"/>
              </a:buClr>
              <a:defRPr/>
            </a:pPr>
            <a:endParaRPr lang="en-US" sz="1200" b="1" dirty="0">
              <a:solidFill>
                <a:srgbClr val="1F1A62"/>
              </a:solidFill>
              <a:latin typeface="Helvetica" pitchFamily="2" charset="0"/>
              <a:ea typeface="Open Sans" panose="020B0606030504020204" pitchFamily="34" charset="0"/>
              <a:cs typeface="Open Sans" panose="020B0606030504020204" pitchFamily="34" charset="0"/>
            </a:endParaRPr>
          </a:p>
        </p:txBody>
      </p:sp>
      <p:sp>
        <p:nvSpPr>
          <p:cNvPr id="55" name="TextBox 54">
            <a:extLst>
              <a:ext uri="{FF2B5EF4-FFF2-40B4-BE49-F238E27FC236}">
                <a16:creationId xmlns:a16="http://schemas.microsoft.com/office/drawing/2014/main" id="{6B9B08A0-E34A-4BEE-A3BC-8E77D903D374}"/>
              </a:ext>
            </a:extLst>
          </p:cNvPr>
          <p:cNvSpPr txBox="1"/>
          <p:nvPr/>
        </p:nvSpPr>
        <p:spPr>
          <a:xfrm>
            <a:off x="4938973" y="5211149"/>
            <a:ext cx="2281511" cy="769441"/>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1100" b="1" dirty="0">
                <a:solidFill>
                  <a:srgbClr val="1F1A62"/>
                </a:solidFill>
                <a:latin typeface="Helvetica" pitchFamily="2" charset="0"/>
                <a:ea typeface="Open Sans" panose="020B0606030504020204" pitchFamily="34" charset="0"/>
                <a:cs typeface="Open Sans" panose="020B0606030504020204" pitchFamily="34" charset="0"/>
              </a:rPr>
              <a:t>Vroom </a:t>
            </a:r>
            <a:r>
              <a:rPr lang="en-US" sz="1100" dirty="0">
                <a:solidFill>
                  <a:srgbClr val="1F1A62"/>
                </a:solidFill>
                <a:latin typeface="Helvetica" pitchFamily="2" charset="0"/>
                <a:ea typeface="Open Sans" panose="020B0606030504020204" pitchFamily="34" charset="0"/>
                <a:cs typeface="Open Sans" panose="020B0606030504020204" pitchFamily="34" charset="0"/>
              </a:rPr>
              <a:t>went heavy into national TV with a $19MM campaign while peeling back their two-market spot TV buy by almost $3MM </a:t>
            </a:r>
            <a:endParaRPr kumimoji="0" lang="en-US" sz="110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pic>
        <p:nvPicPr>
          <p:cNvPr id="25" name="Picture 8" descr="Image result for vroom  logo">
            <a:extLst>
              <a:ext uri="{FF2B5EF4-FFF2-40B4-BE49-F238E27FC236}">
                <a16:creationId xmlns:a16="http://schemas.microsoft.com/office/drawing/2014/main" id="{93068BF8-8E6B-45DE-AB14-E9E064D0E259}"/>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402442" y="4620623"/>
            <a:ext cx="1354573" cy="233580"/>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a:extLst>
              <a:ext uri="{FF2B5EF4-FFF2-40B4-BE49-F238E27FC236}">
                <a16:creationId xmlns:a16="http://schemas.microsoft.com/office/drawing/2014/main" id="{C16ED04B-3257-49FB-B2F9-CB229C6A2615}"/>
              </a:ext>
            </a:extLst>
          </p:cNvPr>
          <p:cNvSpPr/>
          <p:nvPr/>
        </p:nvSpPr>
        <p:spPr>
          <a:xfrm>
            <a:off x="7650805" y="4417572"/>
            <a:ext cx="2221548" cy="1768418"/>
          </a:xfrm>
          <a:prstGeom prst="rect">
            <a:avLst/>
          </a:prstGeom>
          <a:solidFill>
            <a:schemeClr val="bg1"/>
          </a:solidFill>
          <a:ln w="19050">
            <a:solidFill>
              <a:srgbClr val="ED3C8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lvl="0" indent="-171450" defTabSz="1172398">
              <a:buClr>
                <a:srgbClr val="00C0F3"/>
              </a:buClr>
              <a:buBlip>
                <a:blip r:embed="rId3"/>
              </a:buBlip>
              <a:defRPr/>
            </a:pPr>
            <a:endParaRPr lang="en-US" sz="1200" b="1" dirty="0">
              <a:solidFill>
                <a:srgbClr val="1F1A62"/>
              </a:solidFill>
              <a:latin typeface="Helvetica" pitchFamily="2" charset="0"/>
              <a:ea typeface="Open Sans" panose="020B0606030504020204" pitchFamily="34" charset="0"/>
              <a:cs typeface="Open Sans" panose="020B0606030504020204" pitchFamily="34" charset="0"/>
            </a:endParaRPr>
          </a:p>
          <a:p>
            <a:pPr marL="171450" lvl="0" indent="-171450" defTabSz="1172398">
              <a:buClr>
                <a:srgbClr val="00C0F3"/>
              </a:buClr>
              <a:buBlip>
                <a:blip r:embed="rId3"/>
              </a:buBlip>
              <a:defRPr/>
            </a:pPr>
            <a:endParaRPr lang="en-US" sz="1200" b="1" dirty="0">
              <a:solidFill>
                <a:srgbClr val="1F1A62"/>
              </a:solidFill>
              <a:latin typeface="Helvetica" pitchFamily="2" charset="0"/>
              <a:ea typeface="Open Sans" panose="020B0606030504020204" pitchFamily="34" charset="0"/>
              <a:cs typeface="Open Sans" panose="020B0606030504020204" pitchFamily="34" charset="0"/>
            </a:endParaRPr>
          </a:p>
          <a:p>
            <a:pPr lvl="0" defTabSz="1172398">
              <a:buClr>
                <a:srgbClr val="00C0F3"/>
              </a:buClr>
              <a:defRPr/>
            </a:pPr>
            <a:endParaRPr lang="en-US" sz="1200" b="1" dirty="0">
              <a:solidFill>
                <a:srgbClr val="1F1A62"/>
              </a:solidFill>
              <a:latin typeface="Helvetica" pitchFamily="2" charset="0"/>
              <a:ea typeface="Open Sans" panose="020B0606030504020204" pitchFamily="34" charset="0"/>
              <a:cs typeface="Open Sans" panose="020B0606030504020204" pitchFamily="34" charset="0"/>
            </a:endParaRPr>
          </a:p>
        </p:txBody>
      </p:sp>
      <p:sp>
        <p:nvSpPr>
          <p:cNvPr id="47" name="TextBox 46">
            <a:extLst>
              <a:ext uri="{FF2B5EF4-FFF2-40B4-BE49-F238E27FC236}">
                <a16:creationId xmlns:a16="http://schemas.microsoft.com/office/drawing/2014/main" id="{986E6DDE-CF0D-4817-A9B2-BF4D2635F131}"/>
              </a:ext>
            </a:extLst>
          </p:cNvPr>
          <p:cNvSpPr txBox="1"/>
          <p:nvPr/>
        </p:nvSpPr>
        <p:spPr>
          <a:xfrm>
            <a:off x="7689800" y="5211149"/>
            <a:ext cx="2143559" cy="938719"/>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1100" b="1" dirty="0">
                <a:solidFill>
                  <a:srgbClr val="1F1A62"/>
                </a:solidFill>
                <a:latin typeface="Helvetica" pitchFamily="2" charset="0"/>
                <a:ea typeface="Open Sans" panose="020B0606030504020204" pitchFamily="34" charset="0"/>
                <a:cs typeface="Open Sans" panose="020B0606030504020204" pitchFamily="34" charset="0"/>
              </a:rPr>
              <a:t>Postmates </a:t>
            </a:r>
            <a:r>
              <a:rPr lang="en-US" sz="1100" dirty="0">
                <a:solidFill>
                  <a:srgbClr val="1F1A62"/>
                </a:solidFill>
                <a:latin typeface="Helvetica" pitchFamily="2" charset="0"/>
                <a:ea typeface="Open Sans" panose="020B0606030504020204" pitchFamily="34" charset="0"/>
                <a:cs typeface="Open Sans" panose="020B0606030504020204" pitchFamily="34" charset="0"/>
              </a:rPr>
              <a:t>also</a:t>
            </a:r>
            <a:r>
              <a:rPr lang="en-US" sz="1100" b="1" dirty="0">
                <a:solidFill>
                  <a:srgbClr val="1F1A62"/>
                </a:solidFill>
                <a:latin typeface="Helvetica" pitchFamily="2" charset="0"/>
                <a:ea typeface="Open Sans" panose="020B0606030504020204" pitchFamily="34" charset="0"/>
                <a:cs typeface="Open Sans" panose="020B0606030504020204" pitchFamily="34" charset="0"/>
              </a:rPr>
              <a:t> </a:t>
            </a:r>
            <a:r>
              <a:rPr lang="en-US" sz="1100" dirty="0">
                <a:solidFill>
                  <a:srgbClr val="1F1A62"/>
                </a:solidFill>
                <a:latin typeface="Helvetica" pitchFamily="2" charset="0"/>
                <a:ea typeface="Open Sans" panose="020B0606030504020204" pitchFamily="34" charset="0"/>
                <a:cs typeface="Open Sans" panose="020B0606030504020204" pitchFamily="34" charset="0"/>
              </a:rPr>
              <a:t>entered the overall TV marketplace with a $13MM national campaign and a $3MM spot TV overlay in key markets </a:t>
            </a:r>
            <a:endParaRPr kumimoji="0" lang="en-US" sz="110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pic>
        <p:nvPicPr>
          <p:cNvPr id="26" name="Picture 40" descr="Image result for postmates logo">
            <a:extLst>
              <a:ext uri="{FF2B5EF4-FFF2-40B4-BE49-F238E27FC236}">
                <a16:creationId xmlns:a16="http://schemas.microsoft.com/office/drawing/2014/main" id="{F9D99C0B-B5F0-4553-AF1E-A1DE62080603}"/>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8436980" y="4527025"/>
            <a:ext cx="649198" cy="5576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788EDF3-0E4F-4856-80CB-F2C1EBD0008C}"/>
              </a:ext>
            </a:extLst>
          </p:cNvPr>
          <p:cNvSpPr txBox="1"/>
          <p:nvPr/>
        </p:nvSpPr>
        <p:spPr>
          <a:xfrm>
            <a:off x="1983791" y="1898960"/>
            <a:ext cx="8224418" cy="307777"/>
          </a:xfrm>
          <a:prstGeom prst="rect">
            <a:avLst/>
          </a:prstGeom>
          <a:noFill/>
        </p:spPr>
        <p:txBody>
          <a:bodyPr wrap="square" rtlCol="0">
            <a:spAutoFit/>
          </a:bodyPr>
          <a:lstStyle/>
          <a:p>
            <a:pPr algn="ctr"/>
            <a:r>
              <a:rPr lang="en-US" sz="1400" b="1" u="sng" dirty="0">
                <a:solidFill>
                  <a:srgbClr val="1F1A62"/>
                </a:solidFill>
                <a:latin typeface="Helvetica" panose="020B0403020202020204" pitchFamily="34" charset="0"/>
              </a:rPr>
              <a:t>Evolving Buying Strategies: Local TV Spenders Who Expanded Into National TV During 2019</a:t>
            </a:r>
          </a:p>
        </p:txBody>
      </p:sp>
    </p:spTree>
    <p:extLst>
      <p:ext uri="{BB962C8B-B14F-4D97-AF65-F5344CB8AC3E}">
        <p14:creationId xmlns:p14="http://schemas.microsoft.com/office/powerpoint/2010/main" val="2711334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1" y="1696162"/>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6BD1D7B-CFFD-AB40-AE04-379262D9E97A}"/>
              </a:ext>
            </a:extLst>
          </p:cNvPr>
          <p:cNvSpPr/>
          <p:nvPr/>
        </p:nvSpPr>
        <p:spPr>
          <a:xfrm>
            <a:off x="159920" y="398594"/>
            <a:ext cx="1187215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Many first-time national TV advertisers made industry headlines in 2019 when they launched their TV campaigns…</a:t>
            </a:r>
          </a:p>
        </p:txBody>
      </p:sp>
      <p:pic>
        <p:nvPicPr>
          <p:cNvPr id="14" name="Picture 13">
            <a:extLst>
              <a:ext uri="{FF2B5EF4-FFF2-40B4-BE49-F238E27FC236}">
                <a16:creationId xmlns:a16="http://schemas.microsoft.com/office/drawing/2014/main" id="{E68883D7-CE89-43D5-A4B5-94B1E528076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5" name="Slide Number Placeholder 5">
            <a:extLst>
              <a:ext uri="{FF2B5EF4-FFF2-40B4-BE49-F238E27FC236}">
                <a16:creationId xmlns:a16="http://schemas.microsoft.com/office/drawing/2014/main" id="{CAB137C7-5E9C-4947-862D-A9783E6B79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FACEB3C5-52C0-47C3-941A-590E0EE30CE4}"/>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 name="Rectangle: Rounded Corners 2">
            <a:extLst>
              <a:ext uri="{FF2B5EF4-FFF2-40B4-BE49-F238E27FC236}">
                <a16:creationId xmlns:a16="http://schemas.microsoft.com/office/drawing/2014/main" id="{4D062E4D-D421-4088-8B48-6359B2B7090B}"/>
              </a:ext>
            </a:extLst>
          </p:cNvPr>
          <p:cNvSpPr/>
          <p:nvPr/>
        </p:nvSpPr>
        <p:spPr>
          <a:xfrm>
            <a:off x="10039401" y="5141039"/>
            <a:ext cx="2011524" cy="1117604"/>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endParaRPr lang="en-US" sz="2000" dirty="0">
              <a:solidFill>
                <a:prstClr val="white"/>
              </a:solidFill>
              <a:latin typeface="Helvetica Light" panose="020B0403020202020204"/>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8FCB9D7E-9318-4E4E-9540-01CF02A5F96E}"/>
              </a:ext>
            </a:extLst>
          </p:cNvPr>
          <p:cNvPicPr/>
          <p:nvPr/>
        </p:nvPicPr>
        <p:blipFill>
          <a:blip r:embed="rId3" cstate="print">
            <a:extLst>
              <a:ext uri="{28A0092B-C50C-407E-A947-70E740481C1C}">
                <a14:useLocalDpi xmlns:a14="http://schemas.microsoft.com/office/drawing/2010/main"/>
              </a:ext>
            </a:extLst>
          </a:blip>
          <a:stretch>
            <a:fillRect/>
          </a:stretch>
        </p:blipFill>
        <p:spPr>
          <a:xfrm>
            <a:off x="10155415" y="5508610"/>
            <a:ext cx="1808897" cy="646221"/>
          </a:xfrm>
          <a:prstGeom prst="rect">
            <a:avLst/>
          </a:prstGeom>
        </p:spPr>
      </p:pic>
      <p:pic>
        <p:nvPicPr>
          <p:cNvPr id="9" name="Picture 20" descr="Image result for robinhood finance">
            <a:extLst>
              <a:ext uri="{FF2B5EF4-FFF2-40B4-BE49-F238E27FC236}">
                <a16:creationId xmlns:a16="http://schemas.microsoft.com/office/drawing/2014/main" id="{3D451198-F42A-4DDD-8DB8-DB0D2DAD7AC2}"/>
              </a:ext>
            </a:extLst>
          </p:cNvPr>
          <p:cNvPicPr>
            <a:picLocks noChangeAspect="1" noChangeArrowheads="1"/>
          </p:cNvPicPr>
          <p:nvPr/>
        </p:nvPicPr>
        <p:blipFill rotWithShape="1">
          <a:blip r:embed="rId4" cstate="print">
            <a:clrChange>
              <a:clrFrom>
                <a:srgbClr val="F1F3F2"/>
              </a:clrFrom>
              <a:clrTo>
                <a:srgbClr val="F1F3F2">
                  <a:alpha val="0"/>
                </a:srgbClr>
              </a:clrTo>
            </a:clrChange>
            <a:extLst>
              <a:ext uri="{28A0092B-C50C-407E-A947-70E740481C1C}">
                <a14:useLocalDpi xmlns:a14="http://schemas.microsoft.com/office/drawing/2010/main"/>
              </a:ext>
            </a:extLst>
          </a:blip>
          <a:srcRect/>
          <a:stretch/>
        </p:blipFill>
        <p:spPr bwMode="auto">
          <a:xfrm>
            <a:off x="10961105" y="5205309"/>
            <a:ext cx="977824" cy="2553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kantar media logo">
            <a:extLst>
              <a:ext uri="{FF2B5EF4-FFF2-40B4-BE49-F238E27FC236}">
                <a16:creationId xmlns:a16="http://schemas.microsoft.com/office/drawing/2014/main" id="{D9AF527E-7B58-40D4-942A-67E312ECA757}"/>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0180872" y="5298648"/>
            <a:ext cx="562397" cy="10841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851AD62-83EE-438D-94A4-CF5668CA2F70}"/>
              </a:ext>
            </a:extLst>
          </p:cNvPr>
          <p:cNvSpPr txBox="1"/>
          <p:nvPr/>
        </p:nvSpPr>
        <p:spPr>
          <a:xfrm>
            <a:off x="11012513" y="6035898"/>
            <a:ext cx="1189393" cy="200055"/>
          </a:xfrm>
          <a:prstGeom prst="rect">
            <a:avLst/>
          </a:prstGeom>
          <a:noFill/>
        </p:spPr>
        <p:txBody>
          <a:bodyPr wrap="square" rtlCol="0">
            <a:spAutoFit/>
          </a:bodyPr>
          <a:lstStyle/>
          <a:p>
            <a:pPr marL="0" marR="0" lvl="0" indent="0" algn="l" defTabSz="1172398"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t>
            </a:r>
            <a:r>
              <a:rPr lang="en-US" sz="700" dirty="0">
                <a:solidFill>
                  <a:srgbClr val="1F1A62"/>
                </a:solidFill>
                <a:latin typeface="Helvetica Light" panose="020B0403020202020204"/>
                <a:ea typeface="Open Sans" panose="020B0606030504020204" pitchFamily="34" charset="0"/>
                <a:cs typeface="Open Sans" panose="020B0606030504020204" pitchFamily="34" charset="0"/>
              </a:rPr>
              <a:t>February</a:t>
            </a:r>
            <a:r>
              <a:rPr kumimoji="0" lang="en-US" sz="700" b="0" i="0" u="none" strike="noStrike" kern="120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14, 2020)</a:t>
            </a:r>
          </a:p>
        </p:txBody>
      </p:sp>
      <p:sp>
        <p:nvSpPr>
          <p:cNvPr id="12" name="Rectangle: Rounded Corners 11">
            <a:extLst>
              <a:ext uri="{FF2B5EF4-FFF2-40B4-BE49-F238E27FC236}">
                <a16:creationId xmlns:a16="http://schemas.microsoft.com/office/drawing/2014/main" id="{C3CB1B3A-D7D1-4A71-9672-51E85934F50B}"/>
              </a:ext>
            </a:extLst>
          </p:cNvPr>
          <p:cNvSpPr/>
          <p:nvPr/>
        </p:nvSpPr>
        <p:spPr>
          <a:xfrm>
            <a:off x="24872" y="2944100"/>
            <a:ext cx="2147647" cy="715883"/>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r>
              <a:rPr lang="en-US" sz="2000" dirty="0">
                <a:solidFill>
                  <a:prstClr val="white"/>
                </a:solidFill>
                <a:latin typeface="Helvetica Light" panose="020B0403020202020204"/>
                <a:ea typeface="Open Sans" panose="020B0606030504020204" pitchFamily="34" charset="0"/>
                <a:cs typeface="Open Sans" panose="020B0606030504020204" pitchFamily="34" charset="0"/>
              </a:rPr>
              <a:t>v</a:t>
            </a:r>
          </a:p>
        </p:txBody>
      </p:sp>
      <p:sp>
        <p:nvSpPr>
          <p:cNvPr id="13" name="Rectangle: Rounded Corners 12">
            <a:extLst>
              <a:ext uri="{FF2B5EF4-FFF2-40B4-BE49-F238E27FC236}">
                <a16:creationId xmlns:a16="http://schemas.microsoft.com/office/drawing/2014/main" id="{A0CD0070-979A-4917-B5C2-C1A53C0FDF5F}"/>
              </a:ext>
            </a:extLst>
          </p:cNvPr>
          <p:cNvSpPr/>
          <p:nvPr/>
        </p:nvSpPr>
        <p:spPr>
          <a:xfrm>
            <a:off x="160244" y="3978724"/>
            <a:ext cx="2509712" cy="909296"/>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endParaRPr lang="en-US" sz="2000">
              <a:solidFill>
                <a:prstClr val="white"/>
              </a:solidFill>
              <a:latin typeface="Helvetica Light" panose="020B0403020202020204"/>
              <a:ea typeface="Open Sans" panose="020B0606030504020204" pitchFamily="34" charset="0"/>
              <a:cs typeface="Open Sans" panose="020B0606030504020204" pitchFamily="34" charset="0"/>
            </a:endParaRPr>
          </a:p>
        </p:txBody>
      </p:sp>
      <p:sp>
        <p:nvSpPr>
          <p:cNvPr id="18" name="Rectangle: Rounded Corners 17">
            <a:extLst>
              <a:ext uri="{FF2B5EF4-FFF2-40B4-BE49-F238E27FC236}">
                <a16:creationId xmlns:a16="http://schemas.microsoft.com/office/drawing/2014/main" id="{9E87D125-E997-4774-B708-694BB073E40D}"/>
              </a:ext>
            </a:extLst>
          </p:cNvPr>
          <p:cNvSpPr/>
          <p:nvPr/>
        </p:nvSpPr>
        <p:spPr>
          <a:xfrm>
            <a:off x="8802766" y="1978933"/>
            <a:ext cx="3112320" cy="683289"/>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endParaRPr lang="en-US" sz="2000">
              <a:solidFill>
                <a:prstClr val="white"/>
              </a:solidFill>
              <a:latin typeface="Helvetica Light" panose="020B0403020202020204"/>
              <a:ea typeface="Open Sans" panose="020B0606030504020204" pitchFamily="34" charset="0"/>
              <a:cs typeface="Open Sans" panose="020B0606030504020204" pitchFamily="34" charset="0"/>
            </a:endParaRPr>
          </a:p>
        </p:txBody>
      </p:sp>
      <p:pic>
        <p:nvPicPr>
          <p:cNvPr id="19" name="Picture 18">
            <a:extLst>
              <a:ext uri="{FF2B5EF4-FFF2-40B4-BE49-F238E27FC236}">
                <a16:creationId xmlns:a16="http://schemas.microsoft.com/office/drawing/2014/main" id="{435D1672-EAEC-48CA-9168-36F37C342DD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842614" y="2242870"/>
            <a:ext cx="3072471" cy="283129"/>
          </a:xfrm>
          <a:prstGeom prst="rect">
            <a:avLst/>
          </a:prstGeom>
        </p:spPr>
      </p:pic>
      <p:pic>
        <p:nvPicPr>
          <p:cNvPr id="20" name="Picture 19">
            <a:extLst>
              <a:ext uri="{FF2B5EF4-FFF2-40B4-BE49-F238E27FC236}">
                <a16:creationId xmlns:a16="http://schemas.microsoft.com/office/drawing/2014/main" id="{487EBF81-9838-4580-8192-7C0723D0EDA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28762" y="4396928"/>
            <a:ext cx="2352290" cy="342960"/>
          </a:xfrm>
          <a:prstGeom prst="rect">
            <a:avLst/>
          </a:prstGeom>
        </p:spPr>
      </p:pic>
      <p:sp>
        <p:nvSpPr>
          <p:cNvPr id="21" name="Rectangle: Rounded Corners 20">
            <a:extLst>
              <a:ext uri="{FF2B5EF4-FFF2-40B4-BE49-F238E27FC236}">
                <a16:creationId xmlns:a16="http://schemas.microsoft.com/office/drawing/2014/main" id="{A1055A1A-EBC1-4180-AC41-FA604A6063B5}"/>
              </a:ext>
            </a:extLst>
          </p:cNvPr>
          <p:cNvSpPr/>
          <p:nvPr/>
        </p:nvSpPr>
        <p:spPr>
          <a:xfrm>
            <a:off x="4477906" y="2962191"/>
            <a:ext cx="3371309" cy="715603"/>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defRPr/>
            </a:pPr>
            <a:endParaRPr lang="en-US" sz="2000">
              <a:solidFill>
                <a:prstClr val="white"/>
              </a:solidFill>
              <a:latin typeface="Helvetica Light" panose="020B0403020202020204"/>
              <a:ea typeface="Open Sans" panose="020B0606030504020204" pitchFamily="34" charset="0"/>
              <a:cs typeface="Open Sans" panose="020B0606030504020204" pitchFamily="34" charset="0"/>
            </a:endParaRPr>
          </a:p>
        </p:txBody>
      </p:sp>
      <p:sp>
        <p:nvSpPr>
          <p:cNvPr id="22" name="Rectangle: Rounded Corners 21">
            <a:extLst>
              <a:ext uri="{FF2B5EF4-FFF2-40B4-BE49-F238E27FC236}">
                <a16:creationId xmlns:a16="http://schemas.microsoft.com/office/drawing/2014/main" id="{ADEB3935-2EFB-403B-91B9-B7FB70CDF63D}"/>
              </a:ext>
            </a:extLst>
          </p:cNvPr>
          <p:cNvSpPr/>
          <p:nvPr/>
        </p:nvSpPr>
        <p:spPr>
          <a:xfrm>
            <a:off x="9867686" y="2950160"/>
            <a:ext cx="2299723" cy="736990"/>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endParaRPr lang="en-US" sz="2000">
              <a:solidFill>
                <a:prstClr val="white"/>
              </a:solidFill>
              <a:latin typeface="Helvetica Light" panose="020B0403020202020204"/>
              <a:ea typeface="Open Sans" panose="020B0606030504020204" pitchFamily="34" charset="0"/>
              <a:cs typeface="Open Sans" panose="020B0606030504020204" pitchFamily="34" charset="0"/>
            </a:endParaRPr>
          </a:p>
        </p:txBody>
      </p:sp>
      <p:sp>
        <p:nvSpPr>
          <p:cNvPr id="23" name="Rectangle: Rounded Corners 22">
            <a:extLst>
              <a:ext uri="{FF2B5EF4-FFF2-40B4-BE49-F238E27FC236}">
                <a16:creationId xmlns:a16="http://schemas.microsoft.com/office/drawing/2014/main" id="{E8CF9BCE-D4E6-4C1E-99A5-B568C52136F0}"/>
              </a:ext>
            </a:extLst>
          </p:cNvPr>
          <p:cNvSpPr/>
          <p:nvPr/>
        </p:nvSpPr>
        <p:spPr>
          <a:xfrm>
            <a:off x="2206581" y="2847518"/>
            <a:ext cx="2235338" cy="932014"/>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r>
              <a:rPr lang="en-US" sz="2000" dirty="0">
                <a:solidFill>
                  <a:prstClr val="white"/>
                </a:solidFill>
                <a:latin typeface="Helvetica Light" panose="020B0403020202020204"/>
                <a:ea typeface="Open Sans" panose="020B0606030504020204" pitchFamily="34" charset="0"/>
                <a:cs typeface="Open Sans" panose="020B0606030504020204" pitchFamily="34" charset="0"/>
              </a:rPr>
              <a:t>v</a:t>
            </a:r>
          </a:p>
        </p:txBody>
      </p:sp>
      <p:sp>
        <p:nvSpPr>
          <p:cNvPr id="24" name="Rectangle: Rounded Corners 23">
            <a:extLst>
              <a:ext uri="{FF2B5EF4-FFF2-40B4-BE49-F238E27FC236}">
                <a16:creationId xmlns:a16="http://schemas.microsoft.com/office/drawing/2014/main" id="{38B55325-8380-4C4A-9DAD-AD0B8FC1DAE4}"/>
              </a:ext>
            </a:extLst>
          </p:cNvPr>
          <p:cNvSpPr/>
          <p:nvPr/>
        </p:nvSpPr>
        <p:spPr>
          <a:xfrm>
            <a:off x="2383083" y="1948257"/>
            <a:ext cx="2188564" cy="683172"/>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endParaRPr lang="en-US" sz="2000">
              <a:solidFill>
                <a:prstClr val="white"/>
              </a:solidFill>
              <a:latin typeface="Helvetica Light" panose="020B0403020202020204"/>
              <a:ea typeface="Open Sans" panose="020B0606030504020204" pitchFamily="34" charset="0"/>
              <a:cs typeface="Open Sans" panose="020B0606030504020204" pitchFamily="34" charset="0"/>
            </a:endParaRPr>
          </a:p>
        </p:txBody>
      </p:sp>
      <p:sp>
        <p:nvSpPr>
          <p:cNvPr id="25" name="Rectangle: Rounded Corners 24">
            <a:extLst>
              <a:ext uri="{FF2B5EF4-FFF2-40B4-BE49-F238E27FC236}">
                <a16:creationId xmlns:a16="http://schemas.microsoft.com/office/drawing/2014/main" id="{786053B5-97F0-4474-B7E1-620CAAB16549}"/>
              </a:ext>
            </a:extLst>
          </p:cNvPr>
          <p:cNvSpPr/>
          <p:nvPr/>
        </p:nvSpPr>
        <p:spPr>
          <a:xfrm>
            <a:off x="6808448" y="1949909"/>
            <a:ext cx="1888070" cy="796705"/>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endParaRPr lang="en-US" sz="2000">
              <a:solidFill>
                <a:prstClr val="white"/>
              </a:solidFill>
              <a:latin typeface="Helvetica Light" panose="020B0403020202020204"/>
              <a:ea typeface="Open Sans" panose="020B0606030504020204" pitchFamily="34" charset="0"/>
              <a:cs typeface="Open Sans" panose="020B0606030504020204" pitchFamily="34" charset="0"/>
            </a:endParaRPr>
          </a:p>
        </p:txBody>
      </p:sp>
      <p:sp>
        <p:nvSpPr>
          <p:cNvPr id="26" name="Rectangle: Rounded Corners 25">
            <a:extLst>
              <a:ext uri="{FF2B5EF4-FFF2-40B4-BE49-F238E27FC236}">
                <a16:creationId xmlns:a16="http://schemas.microsoft.com/office/drawing/2014/main" id="{2FDD881F-0D81-4F94-BAE0-FBA7C516209A}"/>
              </a:ext>
            </a:extLst>
          </p:cNvPr>
          <p:cNvSpPr/>
          <p:nvPr/>
        </p:nvSpPr>
        <p:spPr>
          <a:xfrm>
            <a:off x="221936" y="1923544"/>
            <a:ext cx="2044610" cy="732492"/>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endParaRPr lang="en-US" sz="2000">
              <a:solidFill>
                <a:prstClr val="white"/>
              </a:solidFill>
              <a:latin typeface="Helvetica Light" panose="020B0403020202020204"/>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168077E8-8184-4A79-91CF-2A74FE4DEB74}"/>
              </a:ext>
            </a:extLst>
          </p:cNvPr>
          <p:cNvSpPr txBox="1"/>
          <p:nvPr/>
        </p:nvSpPr>
        <p:spPr>
          <a:xfrm>
            <a:off x="3562522" y="2436487"/>
            <a:ext cx="1048138" cy="200055"/>
          </a:xfrm>
          <a:prstGeom prst="rect">
            <a:avLst/>
          </a:prstGeom>
          <a:noFill/>
        </p:spPr>
        <p:txBody>
          <a:bodyPr wrap="square" rtlCol="0">
            <a:spAutoFit/>
          </a:bodyPr>
          <a:lstStyle/>
          <a:p>
            <a:pPr defTabSz="586082">
              <a:defRPr/>
            </a:pPr>
            <a:r>
              <a:rPr lang="en-US" sz="700" dirty="0">
                <a:solidFill>
                  <a:srgbClr val="1F1A62"/>
                </a:solidFill>
                <a:latin typeface="Helvetica Light" panose="020B0403020202020204"/>
                <a:ea typeface="Open Sans" panose="020B0606030504020204" pitchFamily="34" charset="0"/>
                <a:cs typeface="Open Sans" panose="020B0606030504020204" pitchFamily="34" charset="0"/>
              </a:rPr>
              <a:t>(January 14, 2019)</a:t>
            </a:r>
          </a:p>
        </p:txBody>
      </p:sp>
      <p:sp>
        <p:nvSpPr>
          <p:cNvPr id="28" name="TextBox 27">
            <a:extLst>
              <a:ext uri="{FF2B5EF4-FFF2-40B4-BE49-F238E27FC236}">
                <a16:creationId xmlns:a16="http://schemas.microsoft.com/office/drawing/2014/main" id="{3637F4B1-E683-4919-934B-E176E5355C9F}"/>
              </a:ext>
            </a:extLst>
          </p:cNvPr>
          <p:cNvSpPr txBox="1"/>
          <p:nvPr/>
        </p:nvSpPr>
        <p:spPr>
          <a:xfrm>
            <a:off x="6925733" y="3472762"/>
            <a:ext cx="923482" cy="200055"/>
          </a:xfrm>
          <a:prstGeom prst="rect">
            <a:avLst/>
          </a:prstGeom>
          <a:noFill/>
        </p:spPr>
        <p:txBody>
          <a:bodyPr wrap="square" rtlCol="0">
            <a:spAutoFit/>
          </a:bodyPr>
          <a:lstStyle/>
          <a:p>
            <a:pPr defTabSz="586082">
              <a:defRPr/>
            </a:pPr>
            <a:r>
              <a:rPr lang="en-US" sz="700" dirty="0">
                <a:solidFill>
                  <a:srgbClr val="1F1A62"/>
                </a:solidFill>
                <a:latin typeface="Helvetica Light" panose="020B0403020202020204"/>
                <a:ea typeface="Open Sans" panose="020B0606030504020204" pitchFamily="34" charset="0"/>
                <a:cs typeface="Open Sans" panose="020B0606030504020204" pitchFamily="34" charset="0"/>
              </a:rPr>
              <a:t>(March 15, 2019)</a:t>
            </a:r>
          </a:p>
        </p:txBody>
      </p:sp>
      <p:sp>
        <p:nvSpPr>
          <p:cNvPr id="29" name="TextBox 28">
            <a:extLst>
              <a:ext uri="{FF2B5EF4-FFF2-40B4-BE49-F238E27FC236}">
                <a16:creationId xmlns:a16="http://schemas.microsoft.com/office/drawing/2014/main" id="{DEEC85C3-A1C6-493F-A522-2CC30B3174D5}"/>
              </a:ext>
            </a:extLst>
          </p:cNvPr>
          <p:cNvSpPr txBox="1"/>
          <p:nvPr/>
        </p:nvSpPr>
        <p:spPr>
          <a:xfrm>
            <a:off x="11087031" y="2486038"/>
            <a:ext cx="907417" cy="200055"/>
          </a:xfrm>
          <a:prstGeom prst="rect">
            <a:avLst/>
          </a:prstGeom>
          <a:noFill/>
        </p:spPr>
        <p:txBody>
          <a:bodyPr wrap="square" rtlCol="0">
            <a:spAutoFit/>
          </a:bodyPr>
          <a:lstStyle/>
          <a:p>
            <a:pPr defTabSz="586082">
              <a:defRPr/>
            </a:pPr>
            <a:r>
              <a:rPr lang="en-US" sz="700" dirty="0">
                <a:solidFill>
                  <a:srgbClr val="1F1A62"/>
                </a:solidFill>
                <a:latin typeface="Helvetica Light" panose="020B0403020202020204"/>
                <a:ea typeface="Open Sans" panose="020B0606030504020204" pitchFamily="34" charset="0"/>
                <a:cs typeface="Open Sans" panose="020B0606030504020204" pitchFamily="34" charset="0"/>
              </a:rPr>
              <a:t>(March 5, 2019)</a:t>
            </a:r>
          </a:p>
        </p:txBody>
      </p:sp>
      <p:sp>
        <p:nvSpPr>
          <p:cNvPr id="30" name="TextBox 29">
            <a:extLst>
              <a:ext uri="{FF2B5EF4-FFF2-40B4-BE49-F238E27FC236}">
                <a16:creationId xmlns:a16="http://schemas.microsoft.com/office/drawing/2014/main" id="{268BB2E6-5567-4D78-85E8-26479675C209}"/>
              </a:ext>
            </a:extLst>
          </p:cNvPr>
          <p:cNvSpPr txBox="1"/>
          <p:nvPr/>
        </p:nvSpPr>
        <p:spPr>
          <a:xfrm>
            <a:off x="1854211" y="4687964"/>
            <a:ext cx="831238" cy="200055"/>
          </a:xfrm>
          <a:prstGeom prst="rect">
            <a:avLst/>
          </a:prstGeom>
          <a:noFill/>
        </p:spPr>
        <p:txBody>
          <a:bodyPr wrap="square" rtlCol="0">
            <a:spAutoFit/>
          </a:bodyPr>
          <a:lstStyle/>
          <a:p>
            <a:pPr defTabSz="586082">
              <a:defRPr/>
            </a:pPr>
            <a:r>
              <a:rPr lang="en-US" sz="700" dirty="0">
                <a:solidFill>
                  <a:srgbClr val="1F1A62"/>
                </a:solidFill>
                <a:latin typeface="Helvetica Light" panose="020B0403020202020204"/>
                <a:ea typeface="Open Sans" panose="020B0606030504020204" pitchFamily="34" charset="0"/>
                <a:cs typeface="Open Sans" panose="020B0606030504020204" pitchFamily="34" charset="0"/>
              </a:rPr>
              <a:t>(May 23, 2019)</a:t>
            </a:r>
          </a:p>
        </p:txBody>
      </p:sp>
      <p:sp>
        <p:nvSpPr>
          <p:cNvPr id="31" name="TextBox 30">
            <a:extLst>
              <a:ext uri="{FF2B5EF4-FFF2-40B4-BE49-F238E27FC236}">
                <a16:creationId xmlns:a16="http://schemas.microsoft.com/office/drawing/2014/main" id="{486CF5BD-6E9D-4182-AE0B-DC37835509EF}"/>
              </a:ext>
            </a:extLst>
          </p:cNvPr>
          <p:cNvSpPr txBox="1"/>
          <p:nvPr/>
        </p:nvSpPr>
        <p:spPr>
          <a:xfrm>
            <a:off x="1277177" y="3459928"/>
            <a:ext cx="895342" cy="200055"/>
          </a:xfrm>
          <a:prstGeom prst="rect">
            <a:avLst/>
          </a:prstGeom>
          <a:noFill/>
        </p:spPr>
        <p:txBody>
          <a:bodyPr wrap="square" rtlCol="0">
            <a:spAutoFit/>
          </a:bodyPr>
          <a:lstStyle/>
          <a:p>
            <a:pPr defTabSz="586082">
              <a:defRPr/>
            </a:pPr>
            <a:r>
              <a:rPr lang="en-US" sz="700" dirty="0">
                <a:solidFill>
                  <a:srgbClr val="1F1A62"/>
                </a:solidFill>
                <a:latin typeface="Helvetica Light" panose="020B0403020202020204"/>
                <a:ea typeface="Open Sans" panose="020B0606030504020204" pitchFamily="34" charset="0"/>
                <a:cs typeface="Open Sans" panose="020B0606030504020204" pitchFamily="34" charset="0"/>
              </a:rPr>
              <a:t>(March 11, 2019)</a:t>
            </a:r>
          </a:p>
        </p:txBody>
      </p:sp>
      <p:pic>
        <p:nvPicPr>
          <p:cNvPr id="32" name="Picture 31">
            <a:extLst>
              <a:ext uri="{FF2B5EF4-FFF2-40B4-BE49-F238E27FC236}">
                <a16:creationId xmlns:a16="http://schemas.microsoft.com/office/drawing/2014/main" id="{898A36CF-4884-40D1-9FFA-FD1E1E4B5758}"/>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2431602" y="2239197"/>
            <a:ext cx="2015224" cy="240320"/>
          </a:xfrm>
          <a:prstGeom prst="rect">
            <a:avLst/>
          </a:prstGeom>
        </p:spPr>
      </p:pic>
      <p:pic>
        <p:nvPicPr>
          <p:cNvPr id="33" name="Picture 32">
            <a:extLst>
              <a:ext uri="{FF2B5EF4-FFF2-40B4-BE49-F238E27FC236}">
                <a16:creationId xmlns:a16="http://schemas.microsoft.com/office/drawing/2014/main" id="{A91D64E7-3AE8-41DF-97B4-031422990810}"/>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2431601" y="2031398"/>
            <a:ext cx="864249" cy="157136"/>
          </a:xfrm>
          <a:prstGeom prst="rect">
            <a:avLst/>
          </a:prstGeom>
        </p:spPr>
      </p:pic>
      <p:pic>
        <p:nvPicPr>
          <p:cNvPr id="34" name="Picture 2" descr="Image result for doordash logo">
            <a:extLst>
              <a:ext uri="{FF2B5EF4-FFF2-40B4-BE49-F238E27FC236}">
                <a16:creationId xmlns:a16="http://schemas.microsoft.com/office/drawing/2014/main" id="{D009FD24-67E7-437F-9577-AEFCECE73758}"/>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3486633" y="2019172"/>
            <a:ext cx="1043649" cy="20179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112B9F4F-A405-42E6-B88A-5AA37B5E1C40}"/>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520878" y="3328748"/>
            <a:ext cx="3282734" cy="175703"/>
          </a:xfrm>
          <a:prstGeom prst="rect">
            <a:avLst/>
          </a:prstGeom>
        </p:spPr>
      </p:pic>
      <p:pic>
        <p:nvPicPr>
          <p:cNvPr id="36" name="Picture 35">
            <a:extLst>
              <a:ext uri="{FF2B5EF4-FFF2-40B4-BE49-F238E27FC236}">
                <a16:creationId xmlns:a16="http://schemas.microsoft.com/office/drawing/2014/main" id="{58B88488-FB46-431F-BAAA-6EDB147420C6}"/>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893017" y="2273732"/>
            <a:ext cx="1726096" cy="289321"/>
          </a:xfrm>
          <a:prstGeom prst="rect">
            <a:avLst/>
          </a:prstGeom>
        </p:spPr>
      </p:pic>
      <p:pic>
        <p:nvPicPr>
          <p:cNvPr id="37" name="Picture 2" descr="Image result for peroni logo">
            <a:extLst>
              <a:ext uri="{FF2B5EF4-FFF2-40B4-BE49-F238E27FC236}">
                <a16:creationId xmlns:a16="http://schemas.microsoft.com/office/drawing/2014/main" id="{34AFBDF1-B6E4-4C2B-8EC9-FBB4F9BB82EF}"/>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000875" y="3023932"/>
            <a:ext cx="679586" cy="28387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Image result for adage logo">
            <a:extLst>
              <a:ext uri="{FF2B5EF4-FFF2-40B4-BE49-F238E27FC236}">
                <a16:creationId xmlns:a16="http://schemas.microsoft.com/office/drawing/2014/main" id="{A1448411-4F03-4072-ACCA-843162BFB14C}"/>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4521840" y="3033528"/>
            <a:ext cx="729103" cy="243223"/>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6E2BADB8-F098-489A-A6E9-712514559C61}"/>
              </a:ext>
            </a:extLst>
          </p:cNvPr>
          <p:cNvSpPr txBox="1"/>
          <p:nvPr/>
        </p:nvSpPr>
        <p:spPr>
          <a:xfrm>
            <a:off x="7641374" y="2489310"/>
            <a:ext cx="1071046" cy="200055"/>
          </a:xfrm>
          <a:prstGeom prst="rect">
            <a:avLst/>
          </a:prstGeom>
          <a:noFill/>
        </p:spPr>
        <p:txBody>
          <a:bodyPr wrap="square" rtlCol="0">
            <a:spAutoFit/>
          </a:bodyPr>
          <a:lstStyle/>
          <a:p>
            <a:pPr defTabSz="586082">
              <a:defRPr/>
            </a:pPr>
            <a:r>
              <a:rPr lang="en-US" sz="700" dirty="0">
                <a:solidFill>
                  <a:srgbClr val="1F1A62"/>
                </a:solidFill>
                <a:latin typeface="Helvetica Light" panose="020B0403020202020204"/>
                <a:ea typeface="Open Sans" panose="020B0606030504020204" pitchFamily="34" charset="0"/>
                <a:cs typeface="Open Sans" panose="020B0606030504020204" pitchFamily="34" charset="0"/>
              </a:rPr>
              <a:t>(February 12, 2019)</a:t>
            </a:r>
          </a:p>
        </p:txBody>
      </p:sp>
      <p:pic>
        <p:nvPicPr>
          <p:cNvPr id="40" name="Picture 6" descr="Image result for media post">
            <a:extLst>
              <a:ext uri="{FF2B5EF4-FFF2-40B4-BE49-F238E27FC236}">
                <a16:creationId xmlns:a16="http://schemas.microsoft.com/office/drawing/2014/main" id="{A4BF4E28-911C-4F4A-AB6D-598750AAA46B}"/>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6933290" y="2056586"/>
            <a:ext cx="708084" cy="15612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76" descr="Image result for rakuten logo purple">
            <a:extLst>
              <a:ext uri="{FF2B5EF4-FFF2-40B4-BE49-F238E27FC236}">
                <a16:creationId xmlns:a16="http://schemas.microsoft.com/office/drawing/2014/main" id="{D7846523-BF43-4F50-B6FE-3DE920D03E3B}"/>
              </a:ext>
            </a:extLst>
          </p:cNvPr>
          <p:cNvPicPr>
            <a:picLocks noChangeAspect="1" noChangeArrowheads="1"/>
          </p:cNvPicPr>
          <p:nvPr/>
        </p:nvPicPr>
        <p:blipFill rotWithShape="1">
          <a:blip r:embed="rId16" cstate="print">
            <a:extLst>
              <a:ext uri="{28A0092B-C50C-407E-A947-70E740481C1C}">
                <a14:useLocalDpi xmlns:a14="http://schemas.microsoft.com/office/drawing/2010/main"/>
              </a:ext>
            </a:extLst>
          </a:blip>
          <a:srcRect/>
          <a:stretch/>
        </p:blipFill>
        <p:spPr bwMode="auto">
          <a:xfrm>
            <a:off x="7965120" y="2074667"/>
            <a:ext cx="607945" cy="19164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DCF18C0A-5B0B-4B3F-9A71-2F4D9518367F}"/>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43233" y="3217388"/>
            <a:ext cx="2059669" cy="307450"/>
          </a:xfrm>
          <a:prstGeom prst="rect">
            <a:avLst/>
          </a:prstGeom>
        </p:spPr>
      </p:pic>
      <p:pic>
        <p:nvPicPr>
          <p:cNvPr id="43" name="Picture 8" descr="Image result for fierce pharma logo">
            <a:extLst>
              <a:ext uri="{FF2B5EF4-FFF2-40B4-BE49-F238E27FC236}">
                <a16:creationId xmlns:a16="http://schemas.microsoft.com/office/drawing/2014/main" id="{46F6D4F9-B1AF-4094-AA1B-A00954AC1348}"/>
              </a:ext>
            </a:extLst>
          </p:cNvPr>
          <p:cNvPicPr>
            <a:picLocks noChangeAspect="1" noChangeArrowheads="1"/>
          </p:cNvPicPr>
          <p:nvPr/>
        </p:nvPicPr>
        <p:blipFill rotWithShape="1">
          <a:blip r:embed="rId18" cstate="print">
            <a:extLst>
              <a:ext uri="{28A0092B-C50C-407E-A947-70E740481C1C}">
                <a14:useLocalDpi xmlns:a14="http://schemas.microsoft.com/office/drawing/2010/main"/>
              </a:ext>
            </a:extLst>
          </a:blip>
          <a:srcRect/>
          <a:stretch/>
        </p:blipFill>
        <p:spPr bwMode="auto">
          <a:xfrm>
            <a:off x="60065" y="3023853"/>
            <a:ext cx="983249" cy="14829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2" descr="Image result for ilumya logo">
            <a:extLst>
              <a:ext uri="{FF2B5EF4-FFF2-40B4-BE49-F238E27FC236}">
                <a16:creationId xmlns:a16="http://schemas.microsoft.com/office/drawing/2014/main" id="{7E3D623E-B919-41EA-869A-D4134E2479CB}"/>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1432251" y="2978609"/>
            <a:ext cx="621762" cy="26355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D8F4792C-0902-45C4-9507-3DF30CD71B8D}"/>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9956635" y="3226864"/>
            <a:ext cx="2099100" cy="350154"/>
          </a:xfrm>
          <a:prstGeom prst="rect">
            <a:avLst/>
          </a:prstGeom>
        </p:spPr>
      </p:pic>
      <p:pic>
        <p:nvPicPr>
          <p:cNvPr id="46" name="Picture 10" descr="Image result for bloomberg">
            <a:extLst>
              <a:ext uri="{FF2B5EF4-FFF2-40B4-BE49-F238E27FC236}">
                <a16:creationId xmlns:a16="http://schemas.microsoft.com/office/drawing/2014/main" id="{D2FF0AF4-8257-4EA7-B35E-38F2DDDD49E9}"/>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9956635" y="3035919"/>
            <a:ext cx="841780" cy="15421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2" descr="Image result for essentia transparent logo">
            <a:extLst>
              <a:ext uri="{FF2B5EF4-FFF2-40B4-BE49-F238E27FC236}">
                <a16:creationId xmlns:a16="http://schemas.microsoft.com/office/drawing/2014/main" id="{EBB1D46F-A4F8-4D42-9EA9-25049F8DFFA1}"/>
              </a:ext>
            </a:extLst>
          </p:cNvPr>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11272640" y="3035920"/>
            <a:ext cx="802605" cy="185602"/>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D3DAE307-33C8-442D-A42D-CA6F0FB35748}"/>
              </a:ext>
            </a:extLst>
          </p:cNvPr>
          <p:cNvSpPr txBox="1"/>
          <p:nvPr/>
        </p:nvSpPr>
        <p:spPr>
          <a:xfrm>
            <a:off x="11391905" y="3483164"/>
            <a:ext cx="775504" cy="200055"/>
          </a:xfrm>
          <a:prstGeom prst="rect">
            <a:avLst/>
          </a:prstGeom>
          <a:noFill/>
        </p:spPr>
        <p:txBody>
          <a:bodyPr wrap="square" rtlCol="0">
            <a:spAutoFit/>
          </a:bodyPr>
          <a:lstStyle/>
          <a:p>
            <a:pPr defTabSz="586082">
              <a:defRPr/>
            </a:pPr>
            <a:r>
              <a:rPr lang="en-US" sz="700" dirty="0">
                <a:solidFill>
                  <a:srgbClr val="1F1A62"/>
                </a:solidFill>
                <a:latin typeface="Helvetica Light" panose="020B0403020202020204"/>
                <a:ea typeface="Open Sans" panose="020B0606030504020204" pitchFamily="34" charset="0"/>
                <a:cs typeface="Open Sans" panose="020B0606030504020204" pitchFamily="34" charset="0"/>
              </a:rPr>
              <a:t>(April 8, 2019)</a:t>
            </a:r>
          </a:p>
        </p:txBody>
      </p:sp>
      <p:pic>
        <p:nvPicPr>
          <p:cNvPr id="49" name="Picture 48">
            <a:extLst>
              <a:ext uri="{FF2B5EF4-FFF2-40B4-BE49-F238E27FC236}">
                <a16:creationId xmlns:a16="http://schemas.microsoft.com/office/drawing/2014/main" id="{3DD42000-BF71-49F8-B42D-E47333EDC610}"/>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2294004" y="3175187"/>
            <a:ext cx="2066921" cy="437387"/>
          </a:xfrm>
          <a:prstGeom prst="rect">
            <a:avLst/>
          </a:prstGeom>
        </p:spPr>
      </p:pic>
      <p:pic>
        <p:nvPicPr>
          <p:cNvPr id="50" name="Picture 14" descr="Image result for adweek">
            <a:extLst>
              <a:ext uri="{FF2B5EF4-FFF2-40B4-BE49-F238E27FC236}">
                <a16:creationId xmlns:a16="http://schemas.microsoft.com/office/drawing/2014/main" id="{A5D55E11-889A-4E66-A9DE-337ABE09255B}"/>
              </a:ext>
            </a:extLst>
          </p:cNvPr>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a:off x="2294004" y="2989823"/>
            <a:ext cx="390633" cy="14062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8" descr="Image result for rothys logo">
            <a:extLst>
              <a:ext uri="{FF2B5EF4-FFF2-40B4-BE49-F238E27FC236}">
                <a16:creationId xmlns:a16="http://schemas.microsoft.com/office/drawing/2014/main" id="{53CCC51D-252B-4C80-BE10-906871B56F77}"/>
              </a:ext>
            </a:extLst>
          </p:cNvPr>
          <p:cNvPicPr>
            <a:picLocks noChangeAspect="1" noChangeArrowheads="1"/>
          </p:cNvPicPr>
          <p:nvPr/>
        </p:nvPicPr>
        <p:blipFill>
          <a:blip r:embed="rId25" cstate="print">
            <a:extLst>
              <a:ext uri="{28A0092B-C50C-407E-A947-70E740481C1C}">
                <a14:useLocalDpi xmlns:a14="http://schemas.microsoft.com/office/drawing/2010/main"/>
              </a:ext>
            </a:extLst>
          </a:blip>
          <a:srcRect/>
          <a:stretch>
            <a:fillRect/>
          </a:stretch>
        </p:blipFill>
        <p:spPr bwMode="auto">
          <a:xfrm>
            <a:off x="3779252" y="2886325"/>
            <a:ext cx="390633" cy="250055"/>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185879A8-729B-4A8A-8054-71A84C81C3F3}"/>
              </a:ext>
            </a:extLst>
          </p:cNvPr>
          <p:cNvSpPr txBox="1"/>
          <p:nvPr/>
        </p:nvSpPr>
        <p:spPr>
          <a:xfrm>
            <a:off x="3506373" y="3564167"/>
            <a:ext cx="935546" cy="200055"/>
          </a:xfrm>
          <a:prstGeom prst="rect">
            <a:avLst/>
          </a:prstGeom>
          <a:noFill/>
        </p:spPr>
        <p:txBody>
          <a:bodyPr wrap="square" rtlCol="0">
            <a:spAutoFit/>
          </a:bodyPr>
          <a:lstStyle/>
          <a:p>
            <a:pPr defTabSz="586082">
              <a:defRPr/>
            </a:pPr>
            <a:r>
              <a:rPr lang="en-US" sz="700" dirty="0">
                <a:solidFill>
                  <a:srgbClr val="1F1A62"/>
                </a:solidFill>
                <a:latin typeface="Helvetica Light" panose="020B0403020202020204"/>
                <a:ea typeface="Open Sans" panose="020B0606030504020204" pitchFamily="34" charset="0"/>
                <a:cs typeface="Open Sans" panose="020B0606030504020204" pitchFamily="34" charset="0"/>
              </a:rPr>
              <a:t>(March 11, 2019)</a:t>
            </a:r>
          </a:p>
        </p:txBody>
      </p:sp>
      <p:pic>
        <p:nvPicPr>
          <p:cNvPr id="53" name="Picture 40" descr="Image result for postmates logo">
            <a:extLst>
              <a:ext uri="{FF2B5EF4-FFF2-40B4-BE49-F238E27FC236}">
                <a16:creationId xmlns:a16="http://schemas.microsoft.com/office/drawing/2014/main" id="{A64E5E96-428C-4438-A06B-0F75E12E9D9A}"/>
              </a:ext>
            </a:extLst>
          </p:cNvPr>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a:off x="1941272" y="4032882"/>
            <a:ext cx="407110" cy="34967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BF2C1F9F-C711-43BE-8007-E162016F58E8}"/>
              </a:ext>
            </a:extLst>
          </p:cNvPr>
          <p:cNvPicPr>
            <a:picLocks noChangeAspect="1"/>
          </p:cNvPicPr>
          <p:nvPr/>
        </p:nvPicPr>
        <p:blipFill>
          <a:blip r:embed="rId27" cstate="print">
            <a:extLst>
              <a:ext uri="{28A0092B-C50C-407E-A947-70E740481C1C}">
                <a14:useLocalDpi xmlns:a14="http://schemas.microsoft.com/office/drawing/2010/main"/>
              </a:ext>
            </a:extLst>
          </a:blip>
          <a:srcRect/>
          <a:stretch/>
        </p:blipFill>
        <p:spPr>
          <a:xfrm>
            <a:off x="269156" y="4123608"/>
            <a:ext cx="545068" cy="132329"/>
          </a:xfrm>
          <a:prstGeom prst="rect">
            <a:avLst/>
          </a:prstGeom>
        </p:spPr>
      </p:pic>
      <p:pic>
        <p:nvPicPr>
          <p:cNvPr id="55" name="Picture 54">
            <a:extLst>
              <a:ext uri="{FF2B5EF4-FFF2-40B4-BE49-F238E27FC236}">
                <a16:creationId xmlns:a16="http://schemas.microsoft.com/office/drawing/2014/main" id="{D5879832-91E0-469D-9F7A-AE60F4FD0B19}"/>
              </a:ext>
            </a:extLst>
          </p:cNvPr>
          <p:cNvPicPr>
            <a:picLocks noChangeAspect="1"/>
          </p:cNvPicPr>
          <p:nvPr/>
        </p:nvPicPr>
        <p:blipFill>
          <a:blip r:embed="rId28"/>
          <a:stretch>
            <a:fillRect/>
          </a:stretch>
        </p:blipFill>
        <p:spPr>
          <a:xfrm>
            <a:off x="8894585" y="2015822"/>
            <a:ext cx="564653" cy="217174"/>
          </a:xfrm>
          <a:prstGeom prst="rect">
            <a:avLst/>
          </a:prstGeom>
        </p:spPr>
      </p:pic>
      <p:sp>
        <p:nvSpPr>
          <p:cNvPr id="57" name="Rectangle: Rounded Corners 56">
            <a:extLst>
              <a:ext uri="{FF2B5EF4-FFF2-40B4-BE49-F238E27FC236}">
                <a16:creationId xmlns:a16="http://schemas.microsoft.com/office/drawing/2014/main" id="{37C6D61E-E4BE-4DBF-AE89-31C7B91C94CB}"/>
              </a:ext>
            </a:extLst>
          </p:cNvPr>
          <p:cNvSpPr/>
          <p:nvPr/>
        </p:nvSpPr>
        <p:spPr>
          <a:xfrm>
            <a:off x="4668026" y="1962788"/>
            <a:ext cx="2039134" cy="683173"/>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r>
              <a:rPr lang="en-US" sz="2000" dirty="0">
                <a:solidFill>
                  <a:prstClr val="white"/>
                </a:solidFill>
                <a:latin typeface="Helvetica Light" panose="020B0403020202020204"/>
                <a:ea typeface="Open Sans" panose="020B0606030504020204" pitchFamily="34" charset="0"/>
                <a:cs typeface="Open Sans" panose="020B0606030504020204" pitchFamily="34" charset="0"/>
              </a:rPr>
              <a:t>v</a:t>
            </a:r>
          </a:p>
        </p:txBody>
      </p:sp>
      <p:pic>
        <p:nvPicPr>
          <p:cNvPr id="58" name="Picture 57">
            <a:extLst>
              <a:ext uri="{FF2B5EF4-FFF2-40B4-BE49-F238E27FC236}">
                <a16:creationId xmlns:a16="http://schemas.microsoft.com/office/drawing/2014/main" id="{1B8D30E9-C5FF-4E73-A799-393E951B943A}"/>
              </a:ext>
            </a:extLst>
          </p:cNvPr>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4721689" y="2200207"/>
            <a:ext cx="1937254" cy="349809"/>
          </a:xfrm>
          <a:prstGeom prst="rect">
            <a:avLst/>
          </a:prstGeom>
        </p:spPr>
      </p:pic>
      <p:pic>
        <p:nvPicPr>
          <p:cNvPr id="59" name="Picture 20" descr="Image result for kabbage transparent logo">
            <a:extLst>
              <a:ext uri="{FF2B5EF4-FFF2-40B4-BE49-F238E27FC236}">
                <a16:creationId xmlns:a16="http://schemas.microsoft.com/office/drawing/2014/main" id="{C014025F-C132-4CB6-A106-C86B64D1852B}"/>
              </a:ext>
            </a:extLst>
          </p:cNvPr>
          <p:cNvPicPr>
            <a:picLocks noChangeAspect="1" noChangeArrowheads="1"/>
          </p:cNvPicPr>
          <p:nvPr/>
        </p:nvPicPr>
        <p:blipFill rotWithShape="1">
          <a:blip r:embed="rId30" cstate="print">
            <a:extLst>
              <a:ext uri="{28A0092B-C50C-407E-A947-70E740481C1C}">
                <a14:useLocalDpi xmlns:a14="http://schemas.microsoft.com/office/drawing/2010/main"/>
              </a:ext>
            </a:extLst>
          </a:blip>
          <a:srcRect t="31126" b="30095"/>
          <a:stretch/>
        </p:blipFill>
        <p:spPr bwMode="auto">
          <a:xfrm>
            <a:off x="5674074" y="1988616"/>
            <a:ext cx="760999" cy="224847"/>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8B608189-A216-4624-BBF7-F2F3A9C0D765}"/>
              </a:ext>
            </a:extLst>
          </p:cNvPr>
          <p:cNvPicPr>
            <a:picLocks noChangeAspect="1"/>
          </p:cNvPicPr>
          <p:nvPr/>
        </p:nvPicPr>
        <p:blipFill>
          <a:blip r:embed="rId31" cstate="print">
            <a:extLst>
              <a:ext uri="{28A0092B-C50C-407E-A947-70E740481C1C}">
                <a14:useLocalDpi xmlns:a14="http://schemas.microsoft.com/office/drawing/2010/main"/>
              </a:ext>
            </a:extLst>
          </a:blip>
          <a:srcRect/>
          <a:stretch/>
        </p:blipFill>
        <p:spPr>
          <a:xfrm>
            <a:off x="4882989" y="2010167"/>
            <a:ext cx="661800" cy="145596"/>
          </a:xfrm>
          <a:prstGeom prst="rect">
            <a:avLst/>
          </a:prstGeom>
        </p:spPr>
      </p:pic>
      <p:sp>
        <p:nvSpPr>
          <p:cNvPr id="61" name="TextBox 60">
            <a:extLst>
              <a:ext uri="{FF2B5EF4-FFF2-40B4-BE49-F238E27FC236}">
                <a16:creationId xmlns:a16="http://schemas.microsoft.com/office/drawing/2014/main" id="{C8F47A82-29C7-4394-B7DD-A9156B598948}"/>
              </a:ext>
            </a:extLst>
          </p:cNvPr>
          <p:cNvSpPr txBox="1"/>
          <p:nvPr/>
        </p:nvSpPr>
        <p:spPr>
          <a:xfrm>
            <a:off x="5746994" y="2433887"/>
            <a:ext cx="1048138" cy="200055"/>
          </a:xfrm>
          <a:prstGeom prst="rect">
            <a:avLst/>
          </a:prstGeom>
          <a:noFill/>
        </p:spPr>
        <p:txBody>
          <a:bodyPr wrap="square" rtlCol="0">
            <a:spAutoFit/>
          </a:bodyPr>
          <a:lstStyle/>
          <a:p>
            <a:pPr defTabSz="586082">
              <a:defRPr/>
            </a:pPr>
            <a:r>
              <a:rPr lang="en-US" sz="700" dirty="0">
                <a:solidFill>
                  <a:srgbClr val="1F1A62"/>
                </a:solidFill>
                <a:latin typeface="Helvetica Light" panose="020B0403020202020204"/>
                <a:ea typeface="Open Sans" panose="020B0606030504020204" pitchFamily="34" charset="0"/>
                <a:cs typeface="Open Sans" panose="020B0606030504020204" pitchFamily="34" charset="0"/>
              </a:rPr>
              <a:t>(January 18, 2019)</a:t>
            </a:r>
          </a:p>
        </p:txBody>
      </p:sp>
      <p:pic>
        <p:nvPicPr>
          <p:cNvPr id="62" name="Picture 61">
            <a:extLst>
              <a:ext uri="{FF2B5EF4-FFF2-40B4-BE49-F238E27FC236}">
                <a16:creationId xmlns:a16="http://schemas.microsoft.com/office/drawing/2014/main" id="{079D7773-E0A1-4F63-AE3E-7C5F91E829C6}"/>
              </a:ext>
            </a:extLst>
          </p:cNvPr>
          <p:cNvPicPr>
            <a:picLocks noChangeAspect="1"/>
          </p:cNvPicPr>
          <p:nvPr/>
        </p:nvPicPr>
        <p:blipFill rotWithShape="1">
          <a:blip r:embed="rId32" cstate="print">
            <a:extLst>
              <a:ext uri="{28A0092B-C50C-407E-A947-70E740481C1C}">
                <a14:useLocalDpi xmlns:a14="http://schemas.microsoft.com/office/drawing/2010/main"/>
              </a:ext>
            </a:extLst>
          </a:blip>
          <a:srcRect r="2498"/>
          <a:stretch/>
        </p:blipFill>
        <p:spPr>
          <a:xfrm>
            <a:off x="271131" y="2254789"/>
            <a:ext cx="1930821" cy="186190"/>
          </a:xfrm>
          <a:prstGeom prst="rect">
            <a:avLst/>
          </a:prstGeom>
        </p:spPr>
      </p:pic>
      <p:pic>
        <p:nvPicPr>
          <p:cNvPr id="63" name="Picture 62">
            <a:extLst>
              <a:ext uri="{FF2B5EF4-FFF2-40B4-BE49-F238E27FC236}">
                <a16:creationId xmlns:a16="http://schemas.microsoft.com/office/drawing/2014/main" id="{0162686E-E2FC-421C-8A3D-4109EA5D63BA}"/>
              </a:ext>
            </a:extLst>
          </p:cNvPr>
          <p:cNvPicPr>
            <a:picLocks noChangeAspect="1"/>
          </p:cNvPicPr>
          <p:nvPr/>
        </p:nvPicPr>
        <p:blipFill>
          <a:blip r:embed="rId33" cstate="print">
            <a:extLst>
              <a:ext uri="{28A0092B-C50C-407E-A947-70E740481C1C}">
                <a14:useLocalDpi xmlns:a14="http://schemas.microsoft.com/office/drawing/2010/main"/>
              </a:ext>
            </a:extLst>
          </a:blip>
          <a:srcRect/>
          <a:stretch/>
        </p:blipFill>
        <p:spPr>
          <a:xfrm>
            <a:off x="291767" y="2047365"/>
            <a:ext cx="679848" cy="149567"/>
          </a:xfrm>
          <a:prstGeom prst="rect">
            <a:avLst/>
          </a:prstGeom>
        </p:spPr>
      </p:pic>
      <p:pic>
        <p:nvPicPr>
          <p:cNvPr id="64" name="Picture 8" descr="Image result for silver sneakers logo">
            <a:extLst>
              <a:ext uri="{FF2B5EF4-FFF2-40B4-BE49-F238E27FC236}">
                <a16:creationId xmlns:a16="http://schemas.microsoft.com/office/drawing/2014/main" id="{B2D111DC-E99E-45D1-A984-E1F1024AFFCE}"/>
              </a:ext>
            </a:extLst>
          </p:cNvPr>
          <p:cNvPicPr>
            <a:picLocks noChangeAspect="1" noChangeArrowheads="1"/>
          </p:cNvPicPr>
          <p:nvPr/>
        </p:nvPicPr>
        <p:blipFill rotWithShape="1">
          <a:blip r:embed="rId34" cstate="print">
            <a:extLst>
              <a:ext uri="{28A0092B-C50C-407E-A947-70E740481C1C}">
                <a14:useLocalDpi xmlns:a14="http://schemas.microsoft.com/office/drawing/2010/main"/>
              </a:ext>
            </a:extLst>
          </a:blip>
          <a:srcRect/>
          <a:stretch/>
        </p:blipFill>
        <p:spPr bwMode="auto">
          <a:xfrm>
            <a:off x="1338192" y="1950465"/>
            <a:ext cx="937438" cy="342893"/>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A2026788-F6CF-4072-8CEF-0095CC1EC6A0}"/>
              </a:ext>
            </a:extLst>
          </p:cNvPr>
          <p:cNvSpPr txBox="1"/>
          <p:nvPr/>
        </p:nvSpPr>
        <p:spPr>
          <a:xfrm>
            <a:off x="1338192" y="2433584"/>
            <a:ext cx="982017" cy="200055"/>
          </a:xfrm>
          <a:prstGeom prst="rect">
            <a:avLst/>
          </a:prstGeom>
          <a:noFill/>
        </p:spPr>
        <p:txBody>
          <a:bodyPr wrap="square" rtlCol="0">
            <a:spAutoFit/>
          </a:bodyPr>
          <a:lstStyle/>
          <a:p>
            <a:pPr defTabSz="586082">
              <a:defRPr/>
            </a:pPr>
            <a:r>
              <a:rPr lang="en-US" sz="700" dirty="0">
                <a:solidFill>
                  <a:srgbClr val="1F1A62"/>
                </a:solidFill>
                <a:latin typeface="Helvetica Light" panose="020B0403020202020204"/>
                <a:ea typeface="Open Sans" panose="020B0606030504020204" pitchFamily="34" charset="0"/>
                <a:cs typeface="Open Sans" panose="020B0606030504020204" pitchFamily="34" charset="0"/>
              </a:rPr>
              <a:t>(January 3, 2019)</a:t>
            </a:r>
          </a:p>
        </p:txBody>
      </p:sp>
      <p:pic>
        <p:nvPicPr>
          <p:cNvPr id="66" name="Picture 4" descr="Image result for halo top logo">
            <a:extLst>
              <a:ext uri="{FF2B5EF4-FFF2-40B4-BE49-F238E27FC236}">
                <a16:creationId xmlns:a16="http://schemas.microsoft.com/office/drawing/2014/main" id="{F2A46D47-0B7F-4298-965D-A84B25AD26AC}"/>
              </a:ext>
            </a:extLst>
          </p:cNvPr>
          <p:cNvPicPr>
            <a:picLocks noChangeAspect="1" noChangeArrowheads="1"/>
          </p:cNvPicPr>
          <p:nvPr/>
        </p:nvPicPr>
        <p:blipFill>
          <a:blip r:embed="rId35" cstate="print">
            <a:extLst>
              <a:ext uri="{28A0092B-C50C-407E-A947-70E740481C1C}">
                <a14:useLocalDpi xmlns:a14="http://schemas.microsoft.com/office/drawing/2010/main"/>
              </a:ext>
            </a:extLst>
          </a:blip>
          <a:srcRect/>
          <a:stretch>
            <a:fillRect/>
          </a:stretch>
        </p:blipFill>
        <p:spPr bwMode="auto">
          <a:xfrm>
            <a:off x="11157833" y="1994243"/>
            <a:ext cx="648360" cy="300839"/>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Rounded Corners 66">
            <a:extLst>
              <a:ext uri="{FF2B5EF4-FFF2-40B4-BE49-F238E27FC236}">
                <a16:creationId xmlns:a16="http://schemas.microsoft.com/office/drawing/2014/main" id="{3CD6EE6A-ED36-4EFA-8235-DC1851D6083F}"/>
              </a:ext>
            </a:extLst>
          </p:cNvPr>
          <p:cNvSpPr/>
          <p:nvPr/>
        </p:nvSpPr>
        <p:spPr>
          <a:xfrm>
            <a:off x="4889909" y="3911652"/>
            <a:ext cx="2804071" cy="996121"/>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endParaRPr lang="en-US" sz="2000">
              <a:solidFill>
                <a:prstClr val="white"/>
              </a:solidFill>
              <a:latin typeface="Helvetica Light" panose="020B0403020202020204"/>
              <a:ea typeface="Open Sans" panose="020B0606030504020204" pitchFamily="34" charset="0"/>
              <a:cs typeface="Open Sans" panose="020B0606030504020204" pitchFamily="34" charset="0"/>
            </a:endParaRPr>
          </a:p>
        </p:txBody>
      </p:sp>
      <p:sp>
        <p:nvSpPr>
          <p:cNvPr id="68" name="TextBox 67">
            <a:extLst>
              <a:ext uri="{FF2B5EF4-FFF2-40B4-BE49-F238E27FC236}">
                <a16:creationId xmlns:a16="http://schemas.microsoft.com/office/drawing/2014/main" id="{D3C0D927-12CE-4A0E-84AB-B09611434C4D}"/>
              </a:ext>
            </a:extLst>
          </p:cNvPr>
          <p:cNvSpPr txBox="1"/>
          <p:nvPr/>
        </p:nvSpPr>
        <p:spPr>
          <a:xfrm>
            <a:off x="6736556" y="4680020"/>
            <a:ext cx="907417" cy="200055"/>
          </a:xfrm>
          <a:prstGeom prst="rect">
            <a:avLst/>
          </a:prstGeom>
          <a:noFill/>
        </p:spPr>
        <p:txBody>
          <a:bodyPr wrap="square" rtlCol="0">
            <a:spAutoFit/>
          </a:bodyPr>
          <a:lstStyle/>
          <a:p>
            <a:pPr defTabSz="586082">
              <a:defRPr/>
            </a:pPr>
            <a:r>
              <a:rPr lang="en-US" sz="700" dirty="0">
                <a:solidFill>
                  <a:srgbClr val="1F1A62"/>
                </a:solidFill>
                <a:latin typeface="Helvetica Light" panose="020B0403020202020204"/>
                <a:ea typeface="Open Sans" panose="020B0606030504020204" pitchFamily="34" charset="0"/>
                <a:cs typeface="Open Sans" panose="020B0606030504020204" pitchFamily="34" charset="0"/>
              </a:rPr>
              <a:t>(August 5, 2019)</a:t>
            </a:r>
          </a:p>
        </p:txBody>
      </p:sp>
      <p:pic>
        <p:nvPicPr>
          <p:cNvPr id="69" name="Picture 68">
            <a:extLst>
              <a:ext uri="{FF2B5EF4-FFF2-40B4-BE49-F238E27FC236}">
                <a16:creationId xmlns:a16="http://schemas.microsoft.com/office/drawing/2014/main" id="{E21F9927-CF4C-4A6F-9F74-1C1AB477326D}"/>
              </a:ext>
            </a:extLst>
          </p:cNvPr>
          <p:cNvPicPr/>
          <p:nvPr/>
        </p:nvPicPr>
        <p:blipFill>
          <a:blip r:embed="rId36" cstate="print">
            <a:extLst>
              <a:ext uri="{28A0092B-C50C-407E-A947-70E740481C1C}">
                <a14:useLocalDpi xmlns:a14="http://schemas.microsoft.com/office/drawing/2010/main"/>
              </a:ext>
            </a:extLst>
          </a:blip>
          <a:stretch>
            <a:fillRect/>
          </a:stretch>
        </p:blipFill>
        <p:spPr>
          <a:xfrm>
            <a:off x="4970576" y="4264966"/>
            <a:ext cx="2546381" cy="464984"/>
          </a:xfrm>
          <a:prstGeom prst="rect">
            <a:avLst/>
          </a:prstGeom>
        </p:spPr>
      </p:pic>
      <p:pic>
        <p:nvPicPr>
          <p:cNvPr id="4" name="Picture 3">
            <a:extLst>
              <a:ext uri="{FF2B5EF4-FFF2-40B4-BE49-F238E27FC236}">
                <a16:creationId xmlns:a16="http://schemas.microsoft.com/office/drawing/2014/main" id="{C0AE6835-8D33-4286-9721-905BB9026624}"/>
              </a:ext>
            </a:extLst>
          </p:cNvPr>
          <p:cNvPicPr>
            <a:picLocks noChangeAspect="1"/>
          </p:cNvPicPr>
          <p:nvPr/>
        </p:nvPicPr>
        <p:blipFill>
          <a:blip r:embed="rId37"/>
          <a:stretch>
            <a:fillRect/>
          </a:stretch>
        </p:blipFill>
        <p:spPr>
          <a:xfrm>
            <a:off x="5004340" y="4063329"/>
            <a:ext cx="980845" cy="171327"/>
          </a:xfrm>
          <a:prstGeom prst="rect">
            <a:avLst/>
          </a:prstGeom>
        </p:spPr>
      </p:pic>
      <p:pic>
        <p:nvPicPr>
          <p:cNvPr id="70" name="Picture 34" descr="Image result for eight sleep">
            <a:extLst>
              <a:ext uri="{FF2B5EF4-FFF2-40B4-BE49-F238E27FC236}">
                <a16:creationId xmlns:a16="http://schemas.microsoft.com/office/drawing/2014/main" id="{BC84EF91-0654-4DC4-A0BE-523427C24C46}"/>
              </a:ext>
            </a:extLst>
          </p:cNvPr>
          <p:cNvPicPr>
            <a:picLocks noChangeAspect="1" noChangeArrowheads="1"/>
          </p:cNvPicPr>
          <p:nvPr/>
        </p:nvPicPr>
        <p:blipFill>
          <a:blip r:embed="rId38" cstate="print">
            <a:extLst>
              <a:ext uri="{28A0092B-C50C-407E-A947-70E740481C1C}">
                <a14:useLocalDpi xmlns:a14="http://schemas.microsoft.com/office/drawing/2010/main"/>
              </a:ext>
            </a:extLst>
          </a:blip>
          <a:srcRect/>
          <a:stretch>
            <a:fillRect/>
          </a:stretch>
        </p:blipFill>
        <p:spPr bwMode="auto">
          <a:xfrm>
            <a:off x="7142418" y="3951223"/>
            <a:ext cx="506274" cy="361743"/>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Rounded Corners 70">
            <a:extLst>
              <a:ext uri="{FF2B5EF4-FFF2-40B4-BE49-F238E27FC236}">
                <a16:creationId xmlns:a16="http://schemas.microsoft.com/office/drawing/2014/main" id="{5D6D6813-A69C-4C10-8174-25A2D9CAC324}"/>
              </a:ext>
            </a:extLst>
          </p:cNvPr>
          <p:cNvSpPr/>
          <p:nvPr/>
        </p:nvSpPr>
        <p:spPr>
          <a:xfrm>
            <a:off x="2800509" y="5315137"/>
            <a:ext cx="3112320" cy="838410"/>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endParaRPr lang="en-US" sz="2000">
              <a:solidFill>
                <a:prstClr val="white"/>
              </a:solidFill>
              <a:latin typeface="Helvetica Light" panose="020B0403020202020204"/>
              <a:ea typeface="Open Sans" panose="020B0606030504020204" pitchFamily="34" charset="0"/>
              <a:cs typeface="Open Sans" panose="020B0606030504020204" pitchFamily="34" charset="0"/>
            </a:endParaRPr>
          </a:p>
        </p:txBody>
      </p:sp>
      <p:sp>
        <p:nvSpPr>
          <p:cNvPr id="72" name="TextBox 71">
            <a:extLst>
              <a:ext uri="{FF2B5EF4-FFF2-40B4-BE49-F238E27FC236}">
                <a16:creationId xmlns:a16="http://schemas.microsoft.com/office/drawing/2014/main" id="{EE34452D-661F-4851-90D3-26DBF6F9BD70}"/>
              </a:ext>
            </a:extLst>
          </p:cNvPr>
          <p:cNvSpPr txBox="1"/>
          <p:nvPr/>
        </p:nvSpPr>
        <p:spPr>
          <a:xfrm>
            <a:off x="4975014" y="5942766"/>
            <a:ext cx="985924" cy="200055"/>
          </a:xfrm>
          <a:prstGeom prst="rect">
            <a:avLst/>
          </a:prstGeom>
          <a:noFill/>
        </p:spPr>
        <p:txBody>
          <a:bodyPr wrap="square" rtlCol="0">
            <a:spAutoFit/>
          </a:bodyPr>
          <a:lstStyle/>
          <a:p>
            <a:pPr defTabSz="586082">
              <a:defRPr/>
            </a:pPr>
            <a:r>
              <a:rPr lang="en-US" sz="700" dirty="0">
                <a:solidFill>
                  <a:srgbClr val="1F1A62"/>
                </a:solidFill>
                <a:latin typeface="Helvetica Light" panose="020B0403020202020204"/>
                <a:ea typeface="Open Sans" panose="020B0606030504020204" pitchFamily="34" charset="0"/>
                <a:cs typeface="Open Sans" panose="020B0606030504020204" pitchFamily="34" charset="0"/>
              </a:rPr>
              <a:t>(October 30, 2019)</a:t>
            </a:r>
          </a:p>
        </p:txBody>
      </p:sp>
      <p:pic>
        <p:nvPicPr>
          <p:cNvPr id="73" name="Picture 72">
            <a:extLst>
              <a:ext uri="{FF2B5EF4-FFF2-40B4-BE49-F238E27FC236}">
                <a16:creationId xmlns:a16="http://schemas.microsoft.com/office/drawing/2014/main" id="{D27067CD-2926-4534-A229-2AE973D0B3F8}"/>
              </a:ext>
            </a:extLst>
          </p:cNvPr>
          <p:cNvPicPr/>
          <p:nvPr/>
        </p:nvPicPr>
        <p:blipFill>
          <a:blip r:embed="rId39" cstate="print">
            <a:extLst>
              <a:ext uri="{28A0092B-C50C-407E-A947-70E740481C1C}">
                <a14:useLocalDpi xmlns:a14="http://schemas.microsoft.com/office/drawing/2010/main"/>
              </a:ext>
            </a:extLst>
          </a:blip>
          <a:stretch>
            <a:fillRect/>
          </a:stretch>
        </p:blipFill>
        <p:spPr>
          <a:xfrm>
            <a:off x="2837339" y="5577992"/>
            <a:ext cx="2887353" cy="409773"/>
          </a:xfrm>
          <a:prstGeom prst="rect">
            <a:avLst/>
          </a:prstGeom>
        </p:spPr>
      </p:pic>
      <p:pic>
        <p:nvPicPr>
          <p:cNvPr id="5" name="Picture 4">
            <a:extLst>
              <a:ext uri="{FF2B5EF4-FFF2-40B4-BE49-F238E27FC236}">
                <a16:creationId xmlns:a16="http://schemas.microsoft.com/office/drawing/2014/main" id="{6B765CF9-1B39-4CE2-B17B-39F03A63BFDC}"/>
              </a:ext>
            </a:extLst>
          </p:cNvPr>
          <p:cNvPicPr>
            <a:picLocks noChangeAspect="1"/>
          </p:cNvPicPr>
          <p:nvPr/>
        </p:nvPicPr>
        <p:blipFill rotWithShape="1">
          <a:blip r:embed="rId40" cstate="print">
            <a:extLst>
              <a:ext uri="{28A0092B-C50C-407E-A947-70E740481C1C}">
                <a14:useLocalDpi xmlns:a14="http://schemas.microsoft.com/office/drawing/2010/main"/>
              </a:ext>
            </a:extLst>
          </a:blip>
          <a:srcRect/>
          <a:stretch/>
        </p:blipFill>
        <p:spPr>
          <a:xfrm>
            <a:off x="2856747" y="5371448"/>
            <a:ext cx="1038370" cy="209743"/>
          </a:xfrm>
          <a:prstGeom prst="rect">
            <a:avLst/>
          </a:prstGeom>
        </p:spPr>
      </p:pic>
      <p:pic>
        <p:nvPicPr>
          <p:cNvPr id="74" name="Picture 36" descr="Image result for love your melon logo">
            <a:extLst>
              <a:ext uri="{FF2B5EF4-FFF2-40B4-BE49-F238E27FC236}">
                <a16:creationId xmlns:a16="http://schemas.microsoft.com/office/drawing/2014/main" id="{814441DF-0C48-4336-A7EE-EC07A1D97398}"/>
              </a:ext>
            </a:extLst>
          </p:cNvPr>
          <p:cNvPicPr>
            <a:picLocks noChangeAspect="1" noChangeArrowheads="1"/>
          </p:cNvPicPr>
          <p:nvPr/>
        </p:nvPicPr>
        <p:blipFill>
          <a:blip r:embed="rId41" cstate="print">
            <a:extLst>
              <a:ext uri="{28A0092B-C50C-407E-A947-70E740481C1C}">
                <a14:useLocalDpi xmlns:a14="http://schemas.microsoft.com/office/drawing/2010/main"/>
              </a:ext>
            </a:extLst>
          </a:blip>
          <a:srcRect/>
          <a:stretch>
            <a:fillRect/>
          </a:stretch>
        </p:blipFill>
        <p:spPr bwMode="auto">
          <a:xfrm>
            <a:off x="4058626" y="5337341"/>
            <a:ext cx="1758214" cy="263732"/>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Rounded Corners 74">
            <a:extLst>
              <a:ext uri="{FF2B5EF4-FFF2-40B4-BE49-F238E27FC236}">
                <a16:creationId xmlns:a16="http://schemas.microsoft.com/office/drawing/2014/main" id="{64F6572C-45A6-4D51-9666-6D9A3EEF83B9}"/>
              </a:ext>
            </a:extLst>
          </p:cNvPr>
          <p:cNvSpPr/>
          <p:nvPr/>
        </p:nvSpPr>
        <p:spPr>
          <a:xfrm>
            <a:off x="7875623" y="2944622"/>
            <a:ext cx="1954515" cy="793745"/>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endParaRPr lang="en-US" sz="2000">
              <a:solidFill>
                <a:prstClr val="white"/>
              </a:solidFill>
              <a:latin typeface="Helvetica Light" panose="020B0403020202020204"/>
              <a:ea typeface="Open Sans" panose="020B0606030504020204" pitchFamily="34" charset="0"/>
              <a:cs typeface="Open Sans" panose="020B0606030504020204" pitchFamily="34" charset="0"/>
            </a:endParaRPr>
          </a:p>
        </p:txBody>
      </p:sp>
      <p:sp>
        <p:nvSpPr>
          <p:cNvPr id="76" name="TextBox 75">
            <a:extLst>
              <a:ext uri="{FF2B5EF4-FFF2-40B4-BE49-F238E27FC236}">
                <a16:creationId xmlns:a16="http://schemas.microsoft.com/office/drawing/2014/main" id="{5CCE8E3C-ED97-4D97-8084-0F2DB0266251}"/>
              </a:ext>
            </a:extLst>
          </p:cNvPr>
          <p:cNvSpPr txBox="1"/>
          <p:nvPr/>
        </p:nvSpPr>
        <p:spPr>
          <a:xfrm>
            <a:off x="9113137" y="3546687"/>
            <a:ext cx="907417" cy="200055"/>
          </a:xfrm>
          <a:prstGeom prst="rect">
            <a:avLst/>
          </a:prstGeom>
          <a:noFill/>
        </p:spPr>
        <p:txBody>
          <a:bodyPr wrap="square" rtlCol="0">
            <a:spAutoFit/>
          </a:bodyPr>
          <a:lstStyle/>
          <a:p>
            <a:pPr defTabSz="586082">
              <a:defRPr/>
            </a:pPr>
            <a:r>
              <a:rPr lang="en-US" sz="700" dirty="0">
                <a:solidFill>
                  <a:srgbClr val="1F1A62"/>
                </a:solidFill>
                <a:latin typeface="Helvetica Light" panose="020B0403020202020204"/>
                <a:ea typeface="Open Sans" panose="020B0606030504020204" pitchFamily="34" charset="0"/>
                <a:cs typeface="Open Sans" panose="020B0606030504020204" pitchFamily="34" charset="0"/>
              </a:rPr>
              <a:t>(April 2, 2019)</a:t>
            </a:r>
          </a:p>
        </p:txBody>
      </p:sp>
      <p:pic>
        <p:nvPicPr>
          <p:cNvPr id="77" name="Picture 76">
            <a:extLst>
              <a:ext uri="{FF2B5EF4-FFF2-40B4-BE49-F238E27FC236}">
                <a16:creationId xmlns:a16="http://schemas.microsoft.com/office/drawing/2014/main" id="{0D0F7AEA-8C34-4FCC-BA6C-993D9305328D}"/>
              </a:ext>
            </a:extLst>
          </p:cNvPr>
          <p:cNvPicPr/>
          <p:nvPr/>
        </p:nvPicPr>
        <p:blipFill>
          <a:blip r:embed="rId42" cstate="print">
            <a:extLst>
              <a:ext uri="{28A0092B-C50C-407E-A947-70E740481C1C}">
                <a14:useLocalDpi xmlns:a14="http://schemas.microsoft.com/office/drawing/2010/main"/>
              </a:ext>
            </a:extLst>
          </a:blip>
          <a:stretch>
            <a:fillRect/>
          </a:stretch>
        </p:blipFill>
        <p:spPr>
          <a:xfrm>
            <a:off x="7933390" y="3229256"/>
            <a:ext cx="1799184" cy="365723"/>
          </a:xfrm>
          <a:prstGeom prst="rect">
            <a:avLst/>
          </a:prstGeom>
        </p:spPr>
      </p:pic>
      <p:pic>
        <p:nvPicPr>
          <p:cNvPr id="78" name="Picture 6" descr="Image result for seatgeek logo">
            <a:extLst>
              <a:ext uri="{FF2B5EF4-FFF2-40B4-BE49-F238E27FC236}">
                <a16:creationId xmlns:a16="http://schemas.microsoft.com/office/drawing/2014/main" id="{7EECB850-4C1E-46FF-9E30-F4DDD6815A63}"/>
              </a:ext>
            </a:extLst>
          </p:cNvPr>
          <p:cNvPicPr>
            <a:picLocks noChangeAspect="1" noChangeArrowheads="1"/>
          </p:cNvPicPr>
          <p:nvPr/>
        </p:nvPicPr>
        <p:blipFill rotWithShape="1">
          <a:blip r:embed="rId43" cstate="print">
            <a:extLst>
              <a:ext uri="{28A0092B-C50C-407E-A947-70E740481C1C}">
                <a14:useLocalDpi xmlns:a14="http://schemas.microsoft.com/office/drawing/2010/main"/>
              </a:ext>
            </a:extLst>
          </a:blip>
          <a:srcRect r="38514"/>
          <a:stretch/>
        </p:blipFill>
        <p:spPr bwMode="auto">
          <a:xfrm>
            <a:off x="8931653" y="3032153"/>
            <a:ext cx="800921" cy="1473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2E98E70-CBFA-4A61-8347-BD9F9A6E25B9}"/>
              </a:ext>
            </a:extLst>
          </p:cNvPr>
          <p:cNvPicPr>
            <a:picLocks noChangeAspect="1"/>
          </p:cNvPicPr>
          <p:nvPr/>
        </p:nvPicPr>
        <p:blipFill>
          <a:blip r:embed="rId44" cstate="print">
            <a:extLst>
              <a:ext uri="{28A0092B-C50C-407E-A947-70E740481C1C}">
                <a14:useLocalDpi xmlns:a14="http://schemas.microsoft.com/office/drawing/2010/main"/>
              </a:ext>
            </a:extLst>
          </a:blip>
          <a:stretch>
            <a:fillRect/>
          </a:stretch>
        </p:blipFill>
        <p:spPr>
          <a:xfrm>
            <a:off x="7979174" y="2993805"/>
            <a:ext cx="680525" cy="197075"/>
          </a:xfrm>
          <a:prstGeom prst="rect">
            <a:avLst/>
          </a:prstGeom>
        </p:spPr>
      </p:pic>
      <p:sp>
        <p:nvSpPr>
          <p:cNvPr id="79" name="Rectangle: Rounded Corners 78">
            <a:extLst>
              <a:ext uri="{FF2B5EF4-FFF2-40B4-BE49-F238E27FC236}">
                <a16:creationId xmlns:a16="http://schemas.microsoft.com/office/drawing/2014/main" id="{925B34D6-E801-4A3D-9B98-BB52ACB79137}"/>
              </a:ext>
            </a:extLst>
          </p:cNvPr>
          <p:cNvSpPr/>
          <p:nvPr/>
        </p:nvSpPr>
        <p:spPr>
          <a:xfrm>
            <a:off x="9570769" y="3937260"/>
            <a:ext cx="2334792" cy="943380"/>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endParaRPr lang="en-US" sz="2000" dirty="0">
              <a:solidFill>
                <a:prstClr val="white"/>
              </a:solidFill>
              <a:latin typeface="Helvetica Light" panose="020B0403020202020204"/>
              <a:ea typeface="Open Sans" panose="020B0606030504020204" pitchFamily="34" charset="0"/>
              <a:cs typeface="Open Sans" panose="020B0606030504020204" pitchFamily="34" charset="0"/>
            </a:endParaRPr>
          </a:p>
        </p:txBody>
      </p:sp>
      <p:sp>
        <p:nvSpPr>
          <p:cNvPr id="80" name="TextBox 79">
            <a:extLst>
              <a:ext uri="{FF2B5EF4-FFF2-40B4-BE49-F238E27FC236}">
                <a16:creationId xmlns:a16="http://schemas.microsoft.com/office/drawing/2014/main" id="{FE0639A2-3FE3-4151-8E40-716C1E51B371}"/>
              </a:ext>
            </a:extLst>
          </p:cNvPr>
          <p:cNvSpPr txBox="1"/>
          <p:nvPr/>
        </p:nvSpPr>
        <p:spPr>
          <a:xfrm>
            <a:off x="11003351" y="4695566"/>
            <a:ext cx="1189393" cy="200055"/>
          </a:xfrm>
          <a:prstGeom prst="rect">
            <a:avLst/>
          </a:prstGeom>
          <a:noFill/>
        </p:spPr>
        <p:txBody>
          <a:bodyPr wrap="square" rtlCol="0">
            <a:spAutoFit/>
          </a:bodyPr>
          <a:lstStyle/>
          <a:p>
            <a:pPr marL="0" marR="0" lvl="0" indent="0" algn="l" defTabSz="1172398"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t>
            </a:r>
            <a:r>
              <a:rPr lang="en-US" sz="700" dirty="0">
                <a:solidFill>
                  <a:srgbClr val="1F1A62"/>
                </a:solidFill>
                <a:latin typeface="Helvetica Light" panose="020B0403020202020204"/>
                <a:ea typeface="Open Sans" panose="020B0606030504020204" pitchFamily="34" charset="0"/>
                <a:cs typeface="Open Sans" panose="020B0606030504020204" pitchFamily="34" charset="0"/>
              </a:rPr>
              <a:t>October</a:t>
            </a:r>
            <a:r>
              <a:rPr kumimoji="0" lang="en-US" sz="700" b="0" i="0" u="none" strike="noStrike" kern="120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1, 2019)</a:t>
            </a:r>
          </a:p>
        </p:txBody>
      </p:sp>
      <p:pic>
        <p:nvPicPr>
          <p:cNvPr id="81" name="Picture 80">
            <a:extLst>
              <a:ext uri="{FF2B5EF4-FFF2-40B4-BE49-F238E27FC236}">
                <a16:creationId xmlns:a16="http://schemas.microsoft.com/office/drawing/2014/main" id="{D31B1F45-D317-4ED0-AC42-5C2255923D5D}"/>
              </a:ext>
            </a:extLst>
          </p:cNvPr>
          <p:cNvPicPr/>
          <p:nvPr/>
        </p:nvPicPr>
        <p:blipFill>
          <a:blip r:embed="rId45" cstate="print">
            <a:extLst>
              <a:ext uri="{28A0092B-C50C-407E-A947-70E740481C1C}">
                <a14:useLocalDpi xmlns:a14="http://schemas.microsoft.com/office/drawing/2010/main"/>
              </a:ext>
            </a:extLst>
          </a:blip>
          <a:stretch>
            <a:fillRect/>
          </a:stretch>
        </p:blipFill>
        <p:spPr>
          <a:xfrm>
            <a:off x="9599937" y="4205651"/>
            <a:ext cx="2256231" cy="490417"/>
          </a:xfrm>
          <a:prstGeom prst="rect">
            <a:avLst/>
          </a:prstGeom>
        </p:spPr>
      </p:pic>
      <p:pic>
        <p:nvPicPr>
          <p:cNvPr id="82" name="Picture 81">
            <a:extLst>
              <a:ext uri="{FF2B5EF4-FFF2-40B4-BE49-F238E27FC236}">
                <a16:creationId xmlns:a16="http://schemas.microsoft.com/office/drawing/2014/main" id="{8FDDF54D-1B86-491E-85F0-90D0305FF6A6}"/>
              </a:ext>
            </a:extLst>
          </p:cNvPr>
          <p:cNvPicPr>
            <a:picLocks noChangeAspect="1"/>
          </p:cNvPicPr>
          <p:nvPr/>
        </p:nvPicPr>
        <p:blipFill rotWithShape="1">
          <a:blip r:embed="rId46" cstate="print">
            <a:extLst>
              <a:ext uri="{28A0092B-C50C-407E-A947-70E740481C1C}">
                <a14:useLocalDpi xmlns:a14="http://schemas.microsoft.com/office/drawing/2010/main"/>
              </a:ext>
            </a:extLst>
          </a:blip>
          <a:srcRect t="9106" b="16259"/>
          <a:stretch/>
        </p:blipFill>
        <p:spPr>
          <a:xfrm>
            <a:off x="9632623" y="4009556"/>
            <a:ext cx="813154" cy="164251"/>
          </a:xfrm>
          <a:prstGeom prst="rect">
            <a:avLst/>
          </a:prstGeom>
        </p:spPr>
      </p:pic>
      <p:pic>
        <p:nvPicPr>
          <p:cNvPr id="83" name="Picture 84" descr="Image result for shopkick logo">
            <a:extLst>
              <a:ext uri="{FF2B5EF4-FFF2-40B4-BE49-F238E27FC236}">
                <a16:creationId xmlns:a16="http://schemas.microsoft.com/office/drawing/2014/main" id="{6DBCA601-5CBE-4704-8B23-CB1FA5E49FFD}"/>
              </a:ext>
            </a:extLst>
          </p:cNvPr>
          <p:cNvPicPr>
            <a:picLocks noChangeAspect="1" noChangeArrowheads="1"/>
          </p:cNvPicPr>
          <p:nvPr/>
        </p:nvPicPr>
        <p:blipFill rotWithShape="1">
          <a:blip r:embed="rId47" cstate="print">
            <a:extLst>
              <a:ext uri="{28A0092B-C50C-407E-A947-70E740481C1C}">
                <a14:useLocalDpi xmlns:a14="http://schemas.microsoft.com/office/drawing/2010/main"/>
              </a:ext>
            </a:extLst>
          </a:blip>
          <a:srcRect t="21917" b="24301"/>
          <a:stretch/>
        </p:blipFill>
        <p:spPr bwMode="auto">
          <a:xfrm>
            <a:off x="11142377" y="3972030"/>
            <a:ext cx="621714" cy="222915"/>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Rounded Corners 83">
            <a:extLst>
              <a:ext uri="{FF2B5EF4-FFF2-40B4-BE49-F238E27FC236}">
                <a16:creationId xmlns:a16="http://schemas.microsoft.com/office/drawing/2014/main" id="{27DACA6B-3475-4876-A84D-41583FFC05D1}"/>
              </a:ext>
            </a:extLst>
          </p:cNvPr>
          <p:cNvSpPr/>
          <p:nvPr/>
        </p:nvSpPr>
        <p:spPr>
          <a:xfrm>
            <a:off x="2798717" y="3887972"/>
            <a:ext cx="1962826" cy="1104768"/>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endParaRPr lang="en-US" sz="2000" dirty="0">
              <a:solidFill>
                <a:prstClr val="white"/>
              </a:solidFill>
              <a:latin typeface="Helvetica Light" panose="020B0403020202020204"/>
              <a:ea typeface="Open Sans" panose="020B0606030504020204" pitchFamily="34" charset="0"/>
              <a:cs typeface="Open Sans" panose="020B0606030504020204" pitchFamily="34" charset="0"/>
            </a:endParaRPr>
          </a:p>
        </p:txBody>
      </p:sp>
      <p:sp>
        <p:nvSpPr>
          <p:cNvPr id="85" name="TextBox 84">
            <a:extLst>
              <a:ext uri="{FF2B5EF4-FFF2-40B4-BE49-F238E27FC236}">
                <a16:creationId xmlns:a16="http://schemas.microsoft.com/office/drawing/2014/main" id="{30F296B5-2197-4EC1-8E26-2C79F62EF878}"/>
              </a:ext>
            </a:extLst>
          </p:cNvPr>
          <p:cNvSpPr txBox="1"/>
          <p:nvPr/>
        </p:nvSpPr>
        <p:spPr>
          <a:xfrm>
            <a:off x="3967247" y="4804325"/>
            <a:ext cx="824507" cy="200055"/>
          </a:xfrm>
          <a:prstGeom prst="rect">
            <a:avLst/>
          </a:prstGeom>
          <a:noFill/>
        </p:spPr>
        <p:txBody>
          <a:bodyPr wrap="square" rtlCol="0">
            <a:spAutoFit/>
          </a:bodyPr>
          <a:lstStyle/>
          <a:p>
            <a:pPr marL="0" marR="0" lvl="0" indent="0" algn="l" defTabSz="1172398"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t>
            </a:r>
            <a:r>
              <a:rPr lang="en-US" sz="700" dirty="0">
                <a:solidFill>
                  <a:srgbClr val="1F1A62"/>
                </a:solidFill>
                <a:latin typeface="Helvetica Light" panose="020B0403020202020204"/>
                <a:ea typeface="Open Sans" panose="020B0606030504020204" pitchFamily="34" charset="0"/>
                <a:cs typeface="Open Sans" panose="020B0606030504020204" pitchFamily="34" charset="0"/>
              </a:rPr>
              <a:t>July</a:t>
            </a:r>
            <a:r>
              <a:rPr kumimoji="0" lang="en-US" sz="700" b="0" i="0" u="none" strike="noStrike" kern="120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a:t>
            </a:r>
            <a:r>
              <a:rPr lang="en-US" sz="700" dirty="0">
                <a:solidFill>
                  <a:srgbClr val="1F1A62"/>
                </a:solidFill>
                <a:latin typeface="Helvetica Light" panose="020B0403020202020204"/>
                <a:ea typeface="Open Sans" panose="020B0606030504020204" pitchFamily="34" charset="0"/>
                <a:cs typeface="Open Sans" panose="020B0606030504020204" pitchFamily="34" charset="0"/>
              </a:rPr>
              <a:t>29</a:t>
            </a:r>
            <a:r>
              <a:rPr kumimoji="0" lang="en-US" sz="700" b="0" i="0" u="none" strike="noStrike" kern="120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2019)</a:t>
            </a:r>
          </a:p>
        </p:txBody>
      </p:sp>
      <p:pic>
        <p:nvPicPr>
          <p:cNvPr id="86" name="Picture 85">
            <a:extLst>
              <a:ext uri="{FF2B5EF4-FFF2-40B4-BE49-F238E27FC236}">
                <a16:creationId xmlns:a16="http://schemas.microsoft.com/office/drawing/2014/main" id="{E21137F8-B550-481C-B3B8-9B3FBF2BBB96}"/>
              </a:ext>
            </a:extLst>
          </p:cNvPr>
          <p:cNvPicPr/>
          <p:nvPr/>
        </p:nvPicPr>
        <p:blipFill>
          <a:blip r:embed="rId48" cstate="print">
            <a:extLst>
              <a:ext uri="{28A0092B-C50C-407E-A947-70E740481C1C}">
                <a14:useLocalDpi xmlns:a14="http://schemas.microsoft.com/office/drawing/2010/main"/>
              </a:ext>
            </a:extLst>
          </a:blip>
          <a:stretch>
            <a:fillRect/>
          </a:stretch>
        </p:blipFill>
        <p:spPr>
          <a:xfrm>
            <a:off x="2943692" y="4226794"/>
            <a:ext cx="1249617" cy="605493"/>
          </a:xfrm>
          <a:prstGeom prst="rect">
            <a:avLst/>
          </a:prstGeom>
        </p:spPr>
      </p:pic>
      <p:pic>
        <p:nvPicPr>
          <p:cNvPr id="7" name="Picture 6">
            <a:extLst>
              <a:ext uri="{FF2B5EF4-FFF2-40B4-BE49-F238E27FC236}">
                <a16:creationId xmlns:a16="http://schemas.microsoft.com/office/drawing/2014/main" id="{5C192C43-B95D-44F8-B7BE-BAA97B94940D}"/>
              </a:ext>
            </a:extLst>
          </p:cNvPr>
          <p:cNvPicPr>
            <a:picLocks noChangeAspect="1"/>
          </p:cNvPicPr>
          <p:nvPr/>
        </p:nvPicPr>
        <p:blipFill>
          <a:blip r:embed="rId49" cstate="print">
            <a:extLst>
              <a:ext uri="{28A0092B-C50C-407E-A947-70E740481C1C}">
                <a14:useLocalDpi xmlns:a14="http://schemas.microsoft.com/office/drawing/2010/main"/>
              </a:ext>
            </a:extLst>
          </a:blip>
          <a:stretch>
            <a:fillRect/>
          </a:stretch>
        </p:blipFill>
        <p:spPr>
          <a:xfrm>
            <a:off x="2865068" y="3977250"/>
            <a:ext cx="558442" cy="206547"/>
          </a:xfrm>
          <a:prstGeom prst="rect">
            <a:avLst/>
          </a:prstGeom>
        </p:spPr>
      </p:pic>
      <p:pic>
        <p:nvPicPr>
          <p:cNvPr id="87" name="Picture 86" descr="Image result for simplehabit">
            <a:extLst>
              <a:ext uri="{FF2B5EF4-FFF2-40B4-BE49-F238E27FC236}">
                <a16:creationId xmlns:a16="http://schemas.microsoft.com/office/drawing/2014/main" id="{79958633-5FF6-48E6-8E14-8CD4C1F71922}"/>
              </a:ext>
            </a:extLst>
          </p:cNvPr>
          <p:cNvPicPr>
            <a:picLocks noChangeAspect="1" noChangeArrowheads="1"/>
          </p:cNvPicPr>
          <p:nvPr/>
        </p:nvPicPr>
        <p:blipFill>
          <a:blip r:embed="rId50" cstate="print">
            <a:extLst>
              <a:ext uri="{28A0092B-C50C-407E-A947-70E740481C1C}">
                <a14:useLocalDpi xmlns:a14="http://schemas.microsoft.com/office/drawing/2010/main"/>
              </a:ext>
            </a:extLst>
          </a:blip>
          <a:srcRect/>
          <a:stretch>
            <a:fillRect/>
          </a:stretch>
        </p:blipFill>
        <p:spPr bwMode="auto">
          <a:xfrm>
            <a:off x="3646983" y="4000756"/>
            <a:ext cx="997667" cy="137895"/>
          </a:xfrm>
          <a:prstGeom prst="rect">
            <a:avLst/>
          </a:prstGeom>
          <a:noFill/>
          <a:extLst>
            <a:ext uri="{909E8E84-426E-40DD-AFC4-6F175D3DCCD1}">
              <a14:hiddenFill xmlns:a14="http://schemas.microsoft.com/office/drawing/2010/main">
                <a:solidFill>
                  <a:srgbClr val="FFFFFF"/>
                </a:solidFill>
              </a14:hiddenFill>
            </a:ext>
          </a:extLst>
        </p:spPr>
      </p:pic>
      <p:sp>
        <p:nvSpPr>
          <p:cNvPr id="88" name="Rectangle: Rounded Corners 87">
            <a:extLst>
              <a:ext uri="{FF2B5EF4-FFF2-40B4-BE49-F238E27FC236}">
                <a16:creationId xmlns:a16="http://schemas.microsoft.com/office/drawing/2014/main" id="{B45E29CB-C770-4E11-992B-AC481E3F3594}"/>
              </a:ext>
            </a:extLst>
          </p:cNvPr>
          <p:cNvSpPr/>
          <p:nvPr/>
        </p:nvSpPr>
        <p:spPr>
          <a:xfrm>
            <a:off x="6001829" y="5261754"/>
            <a:ext cx="1822437" cy="938537"/>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endParaRPr lang="en-US" sz="2000" dirty="0">
              <a:solidFill>
                <a:prstClr val="white"/>
              </a:solidFill>
              <a:latin typeface="Helvetica Light" panose="020B0403020202020204"/>
              <a:ea typeface="Open Sans" panose="020B0606030504020204" pitchFamily="34" charset="0"/>
              <a:cs typeface="Open Sans" panose="020B0606030504020204" pitchFamily="34" charset="0"/>
            </a:endParaRPr>
          </a:p>
        </p:txBody>
      </p:sp>
      <p:sp>
        <p:nvSpPr>
          <p:cNvPr id="89" name="TextBox 88">
            <a:extLst>
              <a:ext uri="{FF2B5EF4-FFF2-40B4-BE49-F238E27FC236}">
                <a16:creationId xmlns:a16="http://schemas.microsoft.com/office/drawing/2014/main" id="{BB34F4A7-2271-4BED-8388-BBDB2DD497B1}"/>
              </a:ext>
            </a:extLst>
          </p:cNvPr>
          <p:cNvSpPr txBox="1"/>
          <p:nvPr/>
        </p:nvSpPr>
        <p:spPr>
          <a:xfrm>
            <a:off x="6829089" y="6004833"/>
            <a:ext cx="1189393" cy="200055"/>
          </a:xfrm>
          <a:prstGeom prst="rect">
            <a:avLst/>
          </a:prstGeom>
          <a:noFill/>
        </p:spPr>
        <p:txBody>
          <a:bodyPr wrap="square" rtlCol="0">
            <a:spAutoFit/>
          </a:bodyPr>
          <a:lstStyle/>
          <a:p>
            <a:pPr marL="0" marR="0" lvl="0" indent="0" algn="l" defTabSz="1172398"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t>
            </a:r>
            <a:r>
              <a:rPr lang="en-US" sz="700" dirty="0">
                <a:solidFill>
                  <a:srgbClr val="1F1A62"/>
                </a:solidFill>
                <a:latin typeface="Helvetica Light" panose="020B0403020202020204"/>
                <a:ea typeface="Open Sans" panose="020B0606030504020204" pitchFamily="34" charset="0"/>
                <a:cs typeface="Open Sans" panose="020B0606030504020204" pitchFamily="34" charset="0"/>
              </a:rPr>
              <a:t>November</a:t>
            </a:r>
            <a:r>
              <a:rPr kumimoji="0" lang="en-US" sz="700" b="0" i="0" u="none" strike="noStrike" kern="120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1</a:t>
            </a:r>
            <a:r>
              <a:rPr lang="en-US" sz="700" dirty="0">
                <a:solidFill>
                  <a:srgbClr val="1F1A62"/>
                </a:solidFill>
                <a:latin typeface="Helvetica Light" panose="020B0403020202020204"/>
                <a:ea typeface="Open Sans" panose="020B0606030504020204" pitchFamily="34" charset="0"/>
                <a:cs typeface="Open Sans" panose="020B0606030504020204" pitchFamily="34" charset="0"/>
              </a:rPr>
              <a:t>2</a:t>
            </a:r>
            <a:r>
              <a:rPr kumimoji="0" lang="en-US" sz="700" b="0" i="0" u="none" strike="noStrike" kern="120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2019)</a:t>
            </a:r>
          </a:p>
        </p:txBody>
      </p:sp>
      <p:pic>
        <p:nvPicPr>
          <p:cNvPr id="90" name="Picture 89">
            <a:extLst>
              <a:ext uri="{FF2B5EF4-FFF2-40B4-BE49-F238E27FC236}">
                <a16:creationId xmlns:a16="http://schemas.microsoft.com/office/drawing/2014/main" id="{01875774-235A-447C-8939-0220294D7484}"/>
              </a:ext>
            </a:extLst>
          </p:cNvPr>
          <p:cNvPicPr/>
          <p:nvPr/>
        </p:nvPicPr>
        <p:blipFill>
          <a:blip r:embed="rId51" cstate="print">
            <a:extLst>
              <a:ext uri="{28A0092B-C50C-407E-A947-70E740481C1C}">
                <a14:useLocalDpi xmlns:a14="http://schemas.microsoft.com/office/drawing/2010/main"/>
              </a:ext>
            </a:extLst>
          </a:blip>
          <a:stretch>
            <a:fillRect/>
          </a:stretch>
        </p:blipFill>
        <p:spPr>
          <a:xfrm>
            <a:off x="6279173" y="5590666"/>
            <a:ext cx="1130827" cy="476754"/>
          </a:xfrm>
          <a:prstGeom prst="rect">
            <a:avLst/>
          </a:prstGeom>
        </p:spPr>
      </p:pic>
      <p:pic>
        <p:nvPicPr>
          <p:cNvPr id="1028" name="Picture 4" descr="Image result for pr newswire logo">
            <a:extLst>
              <a:ext uri="{FF2B5EF4-FFF2-40B4-BE49-F238E27FC236}">
                <a16:creationId xmlns:a16="http://schemas.microsoft.com/office/drawing/2014/main" id="{BF5E78DC-8B7C-4B89-8143-B43869CBA2FB}"/>
              </a:ext>
            </a:extLst>
          </p:cNvPr>
          <p:cNvPicPr>
            <a:picLocks noChangeAspect="1" noChangeArrowheads="1"/>
          </p:cNvPicPr>
          <p:nvPr/>
        </p:nvPicPr>
        <p:blipFill>
          <a:blip r:embed="rId52" cstate="print">
            <a:extLst>
              <a:ext uri="{28A0092B-C50C-407E-A947-70E740481C1C}">
                <a14:useLocalDpi xmlns:a14="http://schemas.microsoft.com/office/drawing/2010/main"/>
              </a:ext>
            </a:extLst>
          </a:blip>
          <a:srcRect/>
          <a:stretch>
            <a:fillRect/>
          </a:stretch>
        </p:blipFill>
        <p:spPr bwMode="auto">
          <a:xfrm>
            <a:off x="6144089" y="5347705"/>
            <a:ext cx="420270" cy="16503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91">
            <a:extLst>
              <a:ext uri="{FF2B5EF4-FFF2-40B4-BE49-F238E27FC236}">
                <a16:creationId xmlns:a16="http://schemas.microsoft.com/office/drawing/2014/main" id="{EBA53340-BABC-40C6-9569-FD6D80A6AA8C}"/>
              </a:ext>
            </a:extLst>
          </p:cNvPr>
          <p:cNvPicPr>
            <a:picLocks noChangeAspect="1"/>
          </p:cNvPicPr>
          <p:nvPr/>
        </p:nvPicPr>
        <p:blipFill rotWithShape="1">
          <a:blip r:embed="rId53" cstate="print">
            <a:extLst>
              <a:ext uri="{28A0092B-C50C-407E-A947-70E740481C1C}">
                <a14:useLocalDpi xmlns:a14="http://schemas.microsoft.com/office/drawing/2010/main"/>
              </a:ext>
            </a:extLst>
          </a:blip>
          <a:srcRect/>
          <a:stretch/>
        </p:blipFill>
        <p:spPr>
          <a:xfrm>
            <a:off x="6809806" y="5303265"/>
            <a:ext cx="942269" cy="210373"/>
          </a:xfrm>
          <a:prstGeom prst="rect">
            <a:avLst/>
          </a:prstGeom>
        </p:spPr>
      </p:pic>
      <p:sp>
        <p:nvSpPr>
          <p:cNvPr id="93" name="Rectangle: Rounded Corners 92">
            <a:extLst>
              <a:ext uri="{FF2B5EF4-FFF2-40B4-BE49-F238E27FC236}">
                <a16:creationId xmlns:a16="http://schemas.microsoft.com/office/drawing/2014/main" id="{570FA2CB-6D8F-44A0-90AB-4623F8F01218}"/>
              </a:ext>
            </a:extLst>
          </p:cNvPr>
          <p:cNvSpPr/>
          <p:nvPr/>
        </p:nvSpPr>
        <p:spPr>
          <a:xfrm>
            <a:off x="7875623" y="5073069"/>
            <a:ext cx="2120742" cy="1288196"/>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r>
              <a:rPr lang="en-US" sz="2000" dirty="0">
                <a:solidFill>
                  <a:prstClr val="white"/>
                </a:solidFill>
                <a:latin typeface="Helvetica Light" panose="020B0403020202020204"/>
                <a:ea typeface="Open Sans" panose="020B0606030504020204" pitchFamily="34" charset="0"/>
                <a:cs typeface="Open Sans" panose="020B0606030504020204" pitchFamily="34" charset="0"/>
              </a:rPr>
              <a:t>v</a:t>
            </a:r>
          </a:p>
        </p:txBody>
      </p:sp>
      <p:sp>
        <p:nvSpPr>
          <p:cNvPr id="94" name="TextBox 93">
            <a:extLst>
              <a:ext uri="{FF2B5EF4-FFF2-40B4-BE49-F238E27FC236}">
                <a16:creationId xmlns:a16="http://schemas.microsoft.com/office/drawing/2014/main" id="{DC861E2E-E2FD-4213-A3C5-A2AEDEFE76B8}"/>
              </a:ext>
            </a:extLst>
          </p:cNvPr>
          <p:cNvSpPr txBox="1"/>
          <p:nvPr/>
        </p:nvSpPr>
        <p:spPr>
          <a:xfrm>
            <a:off x="8902210" y="6160726"/>
            <a:ext cx="1054425" cy="200055"/>
          </a:xfrm>
          <a:prstGeom prst="rect">
            <a:avLst/>
          </a:prstGeom>
          <a:noFill/>
        </p:spPr>
        <p:txBody>
          <a:bodyPr wrap="square" rtlCol="0">
            <a:spAutoFit/>
          </a:bodyPr>
          <a:lstStyle/>
          <a:p>
            <a:pPr defTabSz="586082">
              <a:defRPr/>
            </a:pPr>
            <a:r>
              <a:rPr lang="en-US" sz="700" dirty="0">
                <a:solidFill>
                  <a:srgbClr val="1F1A62"/>
                </a:solidFill>
                <a:latin typeface="Helvetica Light" panose="020B0403020202020204"/>
                <a:ea typeface="Open Sans" panose="020B0606030504020204" pitchFamily="34" charset="0"/>
                <a:cs typeface="Open Sans" panose="020B0606030504020204" pitchFamily="34" charset="0"/>
              </a:rPr>
              <a:t>(November 20, 2019)</a:t>
            </a:r>
          </a:p>
        </p:txBody>
      </p:sp>
      <p:pic>
        <p:nvPicPr>
          <p:cNvPr id="95" name="Picture 94">
            <a:extLst>
              <a:ext uri="{FF2B5EF4-FFF2-40B4-BE49-F238E27FC236}">
                <a16:creationId xmlns:a16="http://schemas.microsoft.com/office/drawing/2014/main" id="{CBA6E5AF-D2BA-40A1-B1A0-B7DA41442D98}"/>
              </a:ext>
            </a:extLst>
          </p:cNvPr>
          <p:cNvPicPr/>
          <p:nvPr/>
        </p:nvPicPr>
        <p:blipFill>
          <a:blip r:embed="rId54" cstate="print">
            <a:extLst>
              <a:ext uri="{28A0092B-C50C-407E-A947-70E740481C1C}">
                <a14:useLocalDpi xmlns:a14="http://schemas.microsoft.com/office/drawing/2010/main"/>
              </a:ext>
            </a:extLst>
          </a:blip>
          <a:stretch>
            <a:fillRect/>
          </a:stretch>
        </p:blipFill>
        <p:spPr>
          <a:xfrm>
            <a:off x="8060348" y="5449550"/>
            <a:ext cx="1779876" cy="750911"/>
          </a:xfrm>
          <a:prstGeom prst="rect">
            <a:avLst/>
          </a:prstGeom>
        </p:spPr>
      </p:pic>
      <p:pic>
        <p:nvPicPr>
          <p:cNvPr id="96" name="Picture 14" descr="Image result for adweek">
            <a:extLst>
              <a:ext uri="{FF2B5EF4-FFF2-40B4-BE49-F238E27FC236}">
                <a16:creationId xmlns:a16="http://schemas.microsoft.com/office/drawing/2014/main" id="{457BB212-6197-47AF-81F6-03D9720FB0B2}"/>
              </a:ext>
            </a:extLst>
          </p:cNvPr>
          <p:cNvPicPr>
            <a:picLocks noChangeAspect="1" noChangeArrowheads="1"/>
          </p:cNvPicPr>
          <p:nvPr/>
        </p:nvPicPr>
        <p:blipFill>
          <a:blip r:embed="rId55" cstate="print">
            <a:extLst>
              <a:ext uri="{28A0092B-C50C-407E-A947-70E740481C1C}">
                <a14:useLocalDpi xmlns:a14="http://schemas.microsoft.com/office/drawing/2010/main"/>
              </a:ext>
            </a:extLst>
          </a:blip>
          <a:srcRect/>
          <a:stretch>
            <a:fillRect/>
          </a:stretch>
        </p:blipFill>
        <p:spPr bwMode="auto">
          <a:xfrm>
            <a:off x="8091211" y="5183174"/>
            <a:ext cx="527902" cy="19004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0" descr="Image result for aviation gin logo">
            <a:extLst>
              <a:ext uri="{FF2B5EF4-FFF2-40B4-BE49-F238E27FC236}">
                <a16:creationId xmlns:a16="http://schemas.microsoft.com/office/drawing/2014/main" id="{6005DE00-E67A-4783-9232-65B667686EB6}"/>
              </a:ext>
            </a:extLst>
          </p:cNvPr>
          <p:cNvPicPr>
            <a:picLocks noChangeAspect="1" noChangeArrowheads="1"/>
          </p:cNvPicPr>
          <p:nvPr/>
        </p:nvPicPr>
        <p:blipFill>
          <a:blip r:embed="rId56" cstate="print">
            <a:extLst>
              <a:ext uri="{28A0092B-C50C-407E-A947-70E740481C1C}">
                <a14:useLocalDpi xmlns:a14="http://schemas.microsoft.com/office/drawing/2010/main"/>
              </a:ext>
            </a:extLst>
          </a:blip>
          <a:srcRect/>
          <a:stretch>
            <a:fillRect/>
          </a:stretch>
        </p:blipFill>
        <p:spPr bwMode="auto">
          <a:xfrm>
            <a:off x="9369423" y="5135168"/>
            <a:ext cx="453699" cy="287572"/>
          </a:xfrm>
          <a:prstGeom prst="rect">
            <a:avLst/>
          </a:prstGeom>
          <a:noFill/>
          <a:extLst>
            <a:ext uri="{909E8E84-426E-40DD-AFC4-6F175D3DCCD1}">
              <a14:hiddenFill xmlns:a14="http://schemas.microsoft.com/office/drawing/2010/main">
                <a:solidFill>
                  <a:srgbClr val="FFFFFF"/>
                </a:solidFill>
              </a14:hiddenFill>
            </a:ext>
          </a:extLst>
        </p:spPr>
      </p:pic>
      <p:sp>
        <p:nvSpPr>
          <p:cNvPr id="98" name="Rectangle: Rounded Corners 97">
            <a:extLst>
              <a:ext uri="{FF2B5EF4-FFF2-40B4-BE49-F238E27FC236}">
                <a16:creationId xmlns:a16="http://schemas.microsoft.com/office/drawing/2014/main" id="{51C55997-8E26-4BA5-B220-12D356652850}"/>
              </a:ext>
            </a:extLst>
          </p:cNvPr>
          <p:cNvSpPr/>
          <p:nvPr/>
        </p:nvSpPr>
        <p:spPr>
          <a:xfrm>
            <a:off x="223714" y="5275652"/>
            <a:ext cx="2446242" cy="935056"/>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defRPr/>
            </a:pPr>
            <a:endParaRPr lang="en-US" sz="2000">
              <a:solidFill>
                <a:prstClr val="white"/>
              </a:solidFill>
              <a:latin typeface="Helvetica Light" panose="020B0403020202020204"/>
              <a:ea typeface="Open Sans" panose="020B0606030504020204" pitchFamily="34" charset="0"/>
              <a:cs typeface="Open Sans" panose="020B0606030504020204" pitchFamily="34" charset="0"/>
            </a:endParaRPr>
          </a:p>
        </p:txBody>
      </p:sp>
      <p:sp>
        <p:nvSpPr>
          <p:cNvPr id="99" name="TextBox 98">
            <a:extLst>
              <a:ext uri="{FF2B5EF4-FFF2-40B4-BE49-F238E27FC236}">
                <a16:creationId xmlns:a16="http://schemas.microsoft.com/office/drawing/2014/main" id="{24C92234-1A61-45B0-AC6E-AE4220CAB8F5}"/>
              </a:ext>
            </a:extLst>
          </p:cNvPr>
          <p:cNvSpPr txBox="1"/>
          <p:nvPr/>
        </p:nvSpPr>
        <p:spPr>
          <a:xfrm>
            <a:off x="1708469" y="5988831"/>
            <a:ext cx="923482" cy="200055"/>
          </a:xfrm>
          <a:prstGeom prst="rect">
            <a:avLst/>
          </a:prstGeom>
          <a:noFill/>
        </p:spPr>
        <p:txBody>
          <a:bodyPr wrap="square" rtlCol="0">
            <a:spAutoFit/>
          </a:bodyPr>
          <a:lstStyle/>
          <a:p>
            <a:pPr defTabSz="586082">
              <a:defRPr/>
            </a:pPr>
            <a:r>
              <a:rPr lang="en-US" sz="700" dirty="0">
                <a:solidFill>
                  <a:srgbClr val="1F1A62"/>
                </a:solidFill>
                <a:latin typeface="Helvetica Light" panose="020B0403020202020204"/>
                <a:ea typeface="Open Sans" panose="020B0606030504020204" pitchFamily="34" charset="0"/>
                <a:cs typeface="Open Sans" panose="020B0606030504020204" pitchFamily="34" charset="0"/>
              </a:rPr>
              <a:t>(October 8, 2019)</a:t>
            </a:r>
          </a:p>
        </p:txBody>
      </p:sp>
      <p:pic>
        <p:nvPicPr>
          <p:cNvPr id="101" name="Picture 100">
            <a:extLst>
              <a:ext uri="{FF2B5EF4-FFF2-40B4-BE49-F238E27FC236}">
                <a16:creationId xmlns:a16="http://schemas.microsoft.com/office/drawing/2014/main" id="{FE1A5CD1-9A5A-4F9F-B07C-42E1949A805E}"/>
              </a:ext>
            </a:extLst>
          </p:cNvPr>
          <p:cNvPicPr/>
          <p:nvPr/>
        </p:nvPicPr>
        <p:blipFill>
          <a:blip r:embed="rId57" cstate="print">
            <a:extLst>
              <a:ext uri="{28A0092B-C50C-407E-A947-70E740481C1C}">
                <a14:useLocalDpi xmlns:a14="http://schemas.microsoft.com/office/drawing/2010/main"/>
              </a:ext>
            </a:extLst>
          </a:blip>
          <a:stretch>
            <a:fillRect/>
          </a:stretch>
        </p:blipFill>
        <p:spPr>
          <a:xfrm>
            <a:off x="246533" y="5627376"/>
            <a:ext cx="2385418" cy="394598"/>
          </a:xfrm>
          <a:prstGeom prst="rect">
            <a:avLst/>
          </a:prstGeom>
        </p:spPr>
      </p:pic>
      <p:pic>
        <p:nvPicPr>
          <p:cNvPr id="102" name="Picture 48" descr="Image result for instant pot logo transparent">
            <a:extLst>
              <a:ext uri="{FF2B5EF4-FFF2-40B4-BE49-F238E27FC236}">
                <a16:creationId xmlns:a16="http://schemas.microsoft.com/office/drawing/2014/main" id="{E31C7B51-0A24-442C-8267-21546E9939C7}"/>
              </a:ext>
            </a:extLst>
          </p:cNvPr>
          <p:cNvPicPr>
            <a:picLocks noChangeAspect="1" noChangeArrowheads="1"/>
          </p:cNvPicPr>
          <p:nvPr/>
        </p:nvPicPr>
        <p:blipFill>
          <a:blip r:embed="rId58" cstate="print">
            <a:extLst>
              <a:ext uri="{28A0092B-C50C-407E-A947-70E740481C1C}">
                <a14:useLocalDpi xmlns:a14="http://schemas.microsoft.com/office/drawing/2010/main"/>
              </a:ext>
            </a:extLst>
          </a:blip>
          <a:srcRect/>
          <a:stretch>
            <a:fillRect/>
          </a:stretch>
        </p:blipFill>
        <p:spPr bwMode="auto">
          <a:xfrm>
            <a:off x="1616229" y="5276666"/>
            <a:ext cx="903364" cy="4125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B2EBE5C-E410-43F0-8216-FCD4CCD9FA97}"/>
              </a:ext>
            </a:extLst>
          </p:cNvPr>
          <p:cNvPicPr>
            <a:picLocks noChangeAspect="1"/>
          </p:cNvPicPr>
          <p:nvPr/>
        </p:nvPicPr>
        <p:blipFill>
          <a:blip r:embed="rId59"/>
          <a:stretch>
            <a:fillRect/>
          </a:stretch>
        </p:blipFill>
        <p:spPr>
          <a:xfrm>
            <a:off x="258154" y="5379582"/>
            <a:ext cx="1080038" cy="231768"/>
          </a:xfrm>
          <a:prstGeom prst="rect">
            <a:avLst/>
          </a:prstGeom>
        </p:spPr>
      </p:pic>
      <p:sp>
        <p:nvSpPr>
          <p:cNvPr id="104" name="Rectangle: Rounded Corners 103">
            <a:extLst>
              <a:ext uri="{FF2B5EF4-FFF2-40B4-BE49-F238E27FC236}">
                <a16:creationId xmlns:a16="http://schemas.microsoft.com/office/drawing/2014/main" id="{2117CB7B-6029-4846-83FF-D83F1536D71E}"/>
              </a:ext>
            </a:extLst>
          </p:cNvPr>
          <p:cNvSpPr/>
          <p:nvPr/>
        </p:nvSpPr>
        <p:spPr>
          <a:xfrm>
            <a:off x="7803397" y="3847412"/>
            <a:ext cx="1612667" cy="1032023"/>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86082"/>
            <a:endParaRPr lang="en-US" sz="2000" dirty="0">
              <a:solidFill>
                <a:prstClr val="white"/>
              </a:solidFill>
              <a:latin typeface="Helvetica Light" panose="020B0403020202020204"/>
              <a:ea typeface="Open Sans" panose="020B0606030504020204" pitchFamily="34" charset="0"/>
              <a:cs typeface="Open Sans" panose="020B0606030504020204" pitchFamily="34" charset="0"/>
            </a:endParaRPr>
          </a:p>
        </p:txBody>
      </p:sp>
      <p:sp>
        <p:nvSpPr>
          <p:cNvPr id="105" name="TextBox 104">
            <a:extLst>
              <a:ext uri="{FF2B5EF4-FFF2-40B4-BE49-F238E27FC236}">
                <a16:creationId xmlns:a16="http://schemas.microsoft.com/office/drawing/2014/main" id="{D162937F-2D46-4B28-979E-C2E88940968D}"/>
              </a:ext>
            </a:extLst>
          </p:cNvPr>
          <p:cNvSpPr txBox="1"/>
          <p:nvPr/>
        </p:nvSpPr>
        <p:spPr>
          <a:xfrm>
            <a:off x="8390580" y="4683977"/>
            <a:ext cx="1189393" cy="200055"/>
          </a:xfrm>
          <a:prstGeom prst="rect">
            <a:avLst/>
          </a:prstGeom>
          <a:noFill/>
        </p:spPr>
        <p:txBody>
          <a:bodyPr wrap="square" rtlCol="0">
            <a:spAutoFit/>
          </a:bodyPr>
          <a:lstStyle/>
          <a:p>
            <a:pPr marL="0" marR="0" lvl="0" indent="0" algn="l" defTabSz="1172398"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a:t>
            </a:r>
            <a:r>
              <a:rPr lang="en-US" sz="700" dirty="0">
                <a:solidFill>
                  <a:srgbClr val="1F1A62"/>
                </a:solidFill>
                <a:latin typeface="Helvetica Light" panose="020B0403020202020204"/>
                <a:ea typeface="Open Sans" panose="020B0606030504020204" pitchFamily="34" charset="0"/>
                <a:cs typeface="Open Sans" panose="020B0606030504020204" pitchFamily="34" charset="0"/>
              </a:rPr>
              <a:t>September</a:t>
            </a:r>
            <a:r>
              <a:rPr kumimoji="0" lang="en-US" sz="700" b="0" i="0" u="none" strike="noStrike" kern="1200" cap="none" spc="0" normalizeH="0" baseline="0" noProof="0" dirty="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rPr>
              <a:t> 3, 2019)</a:t>
            </a:r>
          </a:p>
        </p:txBody>
      </p:sp>
      <p:pic>
        <p:nvPicPr>
          <p:cNvPr id="106" name="Picture 105">
            <a:extLst>
              <a:ext uri="{FF2B5EF4-FFF2-40B4-BE49-F238E27FC236}">
                <a16:creationId xmlns:a16="http://schemas.microsoft.com/office/drawing/2014/main" id="{002D2103-0B42-44C5-90FA-ADA18FADF28E}"/>
              </a:ext>
            </a:extLst>
          </p:cNvPr>
          <p:cNvPicPr/>
          <p:nvPr/>
        </p:nvPicPr>
        <p:blipFill>
          <a:blip r:embed="rId60" cstate="print">
            <a:extLst>
              <a:ext uri="{28A0092B-C50C-407E-A947-70E740481C1C}">
                <a14:useLocalDpi xmlns:a14="http://schemas.microsoft.com/office/drawing/2010/main"/>
              </a:ext>
            </a:extLst>
          </a:blip>
          <a:stretch>
            <a:fillRect/>
          </a:stretch>
        </p:blipFill>
        <p:spPr>
          <a:xfrm>
            <a:off x="7898131" y="4142487"/>
            <a:ext cx="1359937" cy="587755"/>
          </a:xfrm>
          <a:prstGeom prst="rect">
            <a:avLst/>
          </a:prstGeom>
        </p:spPr>
      </p:pic>
      <p:pic>
        <p:nvPicPr>
          <p:cNvPr id="108" name="Picture 4" descr="Image result for capital group financial investment logo transparent">
            <a:extLst>
              <a:ext uri="{FF2B5EF4-FFF2-40B4-BE49-F238E27FC236}">
                <a16:creationId xmlns:a16="http://schemas.microsoft.com/office/drawing/2014/main" id="{B03181A2-452F-44FB-B66C-9116C6C07F84}"/>
              </a:ext>
            </a:extLst>
          </p:cNvPr>
          <p:cNvPicPr>
            <a:picLocks noChangeAspect="1" noChangeArrowheads="1"/>
          </p:cNvPicPr>
          <p:nvPr/>
        </p:nvPicPr>
        <p:blipFill>
          <a:blip r:embed="rId61" cstate="print">
            <a:extLst>
              <a:ext uri="{28A0092B-C50C-407E-A947-70E740481C1C}">
                <a14:useLocalDpi xmlns:a14="http://schemas.microsoft.com/office/drawing/2010/main"/>
              </a:ext>
            </a:extLst>
          </a:blip>
          <a:srcRect/>
          <a:stretch>
            <a:fillRect/>
          </a:stretch>
        </p:blipFill>
        <p:spPr bwMode="auto">
          <a:xfrm>
            <a:off x="8979289" y="3860629"/>
            <a:ext cx="333724" cy="34586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Image result for pr newswire logo">
            <a:extLst>
              <a:ext uri="{FF2B5EF4-FFF2-40B4-BE49-F238E27FC236}">
                <a16:creationId xmlns:a16="http://schemas.microsoft.com/office/drawing/2014/main" id="{0314C08D-963A-4921-A6EC-EBCE0491793E}"/>
              </a:ext>
            </a:extLst>
          </p:cNvPr>
          <p:cNvPicPr>
            <a:picLocks noChangeAspect="1" noChangeArrowheads="1"/>
          </p:cNvPicPr>
          <p:nvPr/>
        </p:nvPicPr>
        <p:blipFill>
          <a:blip r:embed="rId62" cstate="print">
            <a:extLst>
              <a:ext uri="{28A0092B-C50C-407E-A947-70E740481C1C}">
                <a14:useLocalDpi xmlns:a14="http://schemas.microsoft.com/office/drawing/2010/main"/>
              </a:ext>
            </a:extLst>
          </a:blip>
          <a:srcRect/>
          <a:stretch>
            <a:fillRect/>
          </a:stretch>
        </p:blipFill>
        <p:spPr bwMode="auto">
          <a:xfrm>
            <a:off x="7950878" y="3945018"/>
            <a:ext cx="420270" cy="151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830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E3D5038-DB0D-49D3-81FE-CE06731FFC1C}"/>
              </a:ext>
            </a:extLst>
          </p:cNvPr>
          <p:cNvSpPr/>
          <p:nvPr/>
        </p:nvSpPr>
        <p:spPr>
          <a:xfrm>
            <a:off x="1"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6BD1D7B-CFFD-AB40-AE04-379262D9E97A}"/>
              </a:ext>
            </a:extLst>
          </p:cNvPr>
          <p:cNvSpPr/>
          <p:nvPr/>
        </p:nvSpPr>
        <p:spPr>
          <a:xfrm>
            <a:off x="326418" y="361526"/>
            <a:ext cx="1157963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…And </a:t>
            </a:r>
            <a:r>
              <a:rPr lang="en-US" sz="2600" b="1" dirty="0">
                <a:solidFill>
                  <a:srgbClr val="1F1A62"/>
                </a:solidFill>
                <a:latin typeface="Helvetica" pitchFamily="2" charset="0"/>
              </a:rPr>
              <a:t>marketers from first-time TV advertisers are championing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F1A62"/>
                </a:solidFill>
                <a:latin typeface="Helvetica" pitchFamily="2" charset="0"/>
              </a:rPr>
              <a:t>the growth opportunities available through national TV </a:t>
            </a:r>
            <a:endPar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pic>
        <p:nvPicPr>
          <p:cNvPr id="14" name="Picture 13">
            <a:extLst>
              <a:ext uri="{FF2B5EF4-FFF2-40B4-BE49-F238E27FC236}">
                <a16:creationId xmlns:a16="http://schemas.microsoft.com/office/drawing/2014/main" id="{E68883D7-CE89-43D5-A4B5-94B1E528076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5" name="Slide Number Placeholder 5">
            <a:extLst>
              <a:ext uri="{FF2B5EF4-FFF2-40B4-BE49-F238E27FC236}">
                <a16:creationId xmlns:a16="http://schemas.microsoft.com/office/drawing/2014/main" id="{CAB137C7-5E9C-4947-862D-A9783E6B79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FACEB3C5-52C0-47C3-941A-590E0EE30CE4}"/>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8" name="Speech Bubble: Rectangle 7">
            <a:extLst>
              <a:ext uri="{FF2B5EF4-FFF2-40B4-BE49-F238E27FC236}">
                <a16:creationId xmlns:a16="http://schemas.microsoft.com/office/drawing/2014/main" id="{93693340-4ABB-4680-94CC-9BF65827FF2D}"/>
              </a:ext>
            </a:extLst>
          </p:cNvPr>
          <p:cNvSpPr/>
          <p:nvPr/>
        </p:nvSpPr>
        <p:spPr>
          <a:xfrm>
            <a:off x="706494" y="4171029"/>
            <a:ext cx="3295332" cy="1369034"/>
          </a:xfrm>
          <a:prstGeom prst="wedgeRectCallout">
            <a:avLst>
              <a:gd name="adj1" fmla="val 7416"/>
              <a:gd name="adj2" fmla="val 71364"/>
            </a:avLst>
          </a:prstGeom>
          <a:solidFill>
            <a:sysClr val="window" lastClr="FFFFFF"/>
          </a:solidFill>
          <a:ln w="28575" cap="flat" cmpd="sng" algn="ctr">
            <a:solidFill>
              <a:srgbClr val="ED3C8D"/>
            </a:solidFill>
            <a:prstDash val="dash"/>
          </a:ln>
          <a:effectLst/>
        </p:spPr>
        <p:txBody>
          <a:bodyPr rtlCol="0" anchor="ctr"/>
          <a:lstStyle/>
          <a:p>
            <a:pPr algn="ctr" defTabSz="457109"/>
            <a:endParaRPr lang="en-US" sz="1100" i="1" kern="0" dirty="0">
              <a:solidFill>
                <a:srgbClr val="1F1A62"/>
              </a:solidFill>
              <a:latin typeface="Helvetica Light" panose="020B0403020202020204"/>
              <a:ea typeface="Open Sans" panose="020B0606030504020204" pitchFamily="34" charset="0"/>
              <a:cs typeface="Open Sans" panose="020B0606030504020204" pitchFamily="34" charset="0"/>
            </a:endParaRPr>
          </a:p>
          <a:p>
            <a:pPr algn="ctr" defTabSz="457109"/>
            <a:r>
              <a:rPr lang="en-US" sz="1050" i="1" kern="0" dirty="0">
                <a:solidFill>
                  <a:srgbClr val="1F1A62"/>
                </a:solidFill>
                <a:latin typeface="Helvetica Light" panose="020B0403020202020204"/>
                <a:ea typeface="Open Sans" panose="020B0606030504020204" pitchFamily="34" charset="0"/>
                <a:cs typeface="Open Sans" panose="020B0606030504020204" pitchFamily="34" charset="0"/>
              </a:rPr>
              <a:t>"It's a dramatic increase in investment for the brand.“ – On their media buy covering programming on ABC, NBC, Travel Channel, FX, Bravo, E!, Food Network, TLC, Comedy Central, TBS and more.</a:t>
            </a:r>
          </a:p>
        </p:txBody>
      </p:sp>
      <p:sp>
        <p:nvSpPr>
          <p:cNvPr id="9" name="TextBox 8">
            <a:extLst>
              <a:ext uri="{FF2B5EF4-FFF2-40B4-BE49-F238E27FC236}">
                <a16:creationId xmlns:a16="http://schemas.microsoft.com/office/drawing/2014/main" id="{D756604B-FAF4-4342-AC28-80317E6292A0}"/>
              </a:ext>
            </a:extLst>
          </p:cNvPr>
          <p:cNvSpPr txBox="1"/>
          <p:nvPr/>
        </p:nvSpPr>
        <p:spPr>
          <a:xfrm>
            <a:off x="1398672" y="5861230"/>
            <a:ext cx="2588301" cy="369332"/>
          </a:xfrm>
          <a:prstGeom prst="rect">
            <a:avLst/>
          </a:prstGeom>
          <a:noFill/>
        </p:spPr>
        <p:txBody>
          <a:bodyPr wrap="square" rtlCol="0">
            <a:spAutoFit/>
          </a:bodyPr>
          <a:lstStyle/>
          <a:p>
            <a:pPr algn="ctr" defTabSz="457109">
              <a:defRPr/>
            </a:pPr>
            <a:r>
              <a:rPr lang="en-US" sz="1000" b="1" kern="0" dirty="0">
                <a:solidFill>
                  <a:srgbClr val="1F1A62"/>
                </a:solidFill>
                <a:latin typeface="Helvetica Light" panose="020B0403020202020204"/>
                <a:ea typeface="Open Sans" panose="020B0606030504020204" pitchFamily="34" charset="0"/>
                <a:cs typeface="Open Sans" panose="020B0606030504020204" pitchFamily="34" charset="0"/>
              </a:rPr>
              <a:t>Paul </a:t>
            </a:r>
            <a:r>
              <a:rPr lang="en-US" sz="1000" b="1" kern="0" dirty="0" err="1">
                <a:solidFill>
                  <a:srgbClr val="1F1A62"/>
                </a:solidFill>
                <a:latin typeface="Helvetica Light" panose="020B0403020202020204"/>
                <a:ea typeface="Open Sans" panose="020B0606030504020204" pitchFamily="34" charset="0"/>
                <a:cs typeface="Open Sans" panose="020B0606030504020204" pitchFamily="34" charset="0"/>
              </a:rPr>
              <a:t>Verdu</a:t>
            </a:r>
            <a:r>
              <a:rPr lang="en-US" sz="1000" b="1" kern="0" dirty="0">
                <a:solidFill>
                  <a:srgbClr val="1F1A62"/>
                </a:solidFill>
                <a:latin typeface="Helvetica Light" panose="020B0403020202020204"/>
                <a:ea typeface="Open Sans" panose="020B0606030504020204" pitchFamily="34" charset="0"/>
                <a:cs typeface="Open Sans" panose="020B0606030504020204" pitchFamily="34" charset="0"/>
              </a:rPr>
              <a:t>, VP of Sales &amp; Marketing, </a:t>
            </a:r>
            <a:r>
              <a:rPr lang="en-US" sz="1000" b="1" i="1" kern="0" dirty="0">
                <a:solidFill>
                  <a:srgbClr val="1F1A62"/>
                </a:solidFill>
                <a:latin typeface="Helvetica Light" panose="020B0403020202020204"/>
                <a:ea typeface="Open Sans" panose="020B0606030504020204" pitchFamily="34" charset="0"/>
                <a:cs typeface="Open Sans" panose="020B0606030504020204" pitchFamily="34" charset="0"/>
              </a:rPr>
              <a:t>Peroni </a:t>
            </a:r>
          </a:p>
          <a:p>
            <a:pPr algn="ctr" defTabSz="457109">
              <a:defRPr/>
            </a:pPr>
            <a:r>
              <a:rPr lang="en-US" sz="800" kern="0" dirty="0">
                <a:solidFill>
                  <a:srgbClr val="1F1A62"/>
                </a:solidFill>
                <a:latin typeface="Helvetica Light" panose="020B0403020202020204"/>
                <a:ea typeface="Open Sans" panose="020B0606030504020204" pitchFamily="34" charset="0"/>
                <a:cs typeface="Open Sans" panose="020B0606030504020204" pitchFamily="34" charset="0"/>
              </a:rPr>
              <a:t>(Ad Age, 3/15/19)</a:t>
            </a:r>
          </a:p>
        </p:txBody>
      </p:sp>
      <p:sp>
        <p:nvSpPr>
          <p:cNvPr id="10" name="Speech Bubble: Rectangle 9">
            <a:extLst>
              <a:ext uri="{FF2B5EF4-FFF2-40B4-BE49-F238E27FC236}">
                <a16:creationId xmlns:a16="http://schemas.microsoft.com/office/drawing/2014/main" id="{617FC728-F84A-4C42-85DB-E3EB3EC1D16D}"/>
              </a:ext>
            </a:extLst>
          </p:cNvPr>
          <p:cNvSpPr/>
          <p:nvPr/>
        </p:nvSpPr>
        <p:spPr>
          <a:xfrm>
            <a:off x="8593350" y="1813524"/>
            <a:ext cx="2372103" cy="1504995"/>
          </a:xfrm>
          <a:prstGeom prst="wedgeRectCallout">
            <a:avLst>
              <a:gd name="adj1" fmla="val -4060"/>
              <a:gd name="adj2" fmla="val 72035"/>
            </a:avLst>
          </a:prstGeom>
          <a:solidFill>
            <a:sysClr val="window" lastClr="FFFFFF"/>
          </a:solidFill>
          <a:ln w="28575" cap="flat" cmpd="sng" algn="ctr">
            <a:solidFill>
              <a:srgbClr val="ED3C8D"/>
            </a:solidFill>
            <a:prstDash val="dash"/>
          </a:ln>
          <a:effectLst/>
        </p:spPr>
        <p:txBody>
          <a:bodyPr rtlCol="0" anchor="ctr"/>
          <a:lstStyle/>
          <a:p>
            <a:pPr algn="ctr" defTabSz="457109"/>
            <a:endParaRPr lang="en-US" sz="1100" i="1" kern="0" dirty="0">
              <a:solidFill>
                <a:srgbClr val="1F1A62"/>
              </a:solidFill>
              <a:latin typeface="Helvetica Light" panose="020B0403020202020204"/>
              <a:ea typeface="Open Sans" panose="020B0606030504020204" pitchFamily="34" charset="0"/>
              <a:cs typeface="Open Sans" panose="020B0606030504020204" pitchFamily="34" charset="0"/>
            </a:endParaRPr>
          </a:p>
          <a:p>
            <a:pPr algn="ctr" defTabSz="457109"/>
            <a:endParaRPr lang="en-US" sz="1100" i="1" kern="0" dirty="0">
              <a:solidFill>
                <a:srgbClr val="1F1A62"/>
              </a:solidFill>
              <a:latin typeface="Helvetica Light" panose="020B0403020202020204"/>
              <a:ea typeface="Open Sans" panose="020B0606030504020204" pitchFamily="34" charset="0"/>
              <a:cs typeface="Open Sans" panose="020B0606030504020204" pitchFamily="34" charset="0"/>
            </a:endParaRPr>
          </a:p>
          <a:p>
            <a:pPr algn="ctr" defTabSz="457109"/>
            <a:r>
              <a:rPr lang="en-US" sz="1050" i="1" kern="0" dirty="0">
                <a:solidFill>
                  <a:srgbClr val="1F1A62"/>
                </a:solidFill>
                <a:latin typeface="Helvetica Light" panose="020B0403020202020204"/>
                <a:ea typeface="Open Sans" panose="020B0606030504020204" pitchFamily="34" charset="0"/>
                <a:cs typeface="Open Sans" panose="020B0606030504020204" pitchFamily="34" charset="0"/>
              </a:rPr>
              <a:t>“It’s (TV) connecting with people in a different way because of how they consume content. You can really tap into their mindset. It just opens up the door to new storytelling.”</a:t>
            </a:r>
          </a:p>
        </p:txBody>
      </p:sp>
      <p:sp>
        <p:nvSpPr>
          <p:cNvPr id="11" name="TextBox 10">
            <a:extLst>
              <a:ext uri="{FF2B5EF4-FFF2-40B4-BE49-F238E27FC236}">
                <a16:creationId xmlns:a16="http://schemas.microsoft.com/office/drawing/2014/main" id="{2687D21F-4C6B-4744-8DA0-467111E2EFFD}"/>
              </a:ext>
            </a:extLst>
          </p:cNvPr>
          <p:cNvSpPr txBox="1"/>
          <p:nvPr/>
        </p:nvSpPr>
        <p:spPr>
          <a:xfrm>
            <a:off x="8918890" y="3644518"/>
            <a:ext cx="2609964" cy="369332"/>
          </a:xfrm>
          <a:prstGeom prst="rect">
            <a:avLst/>
          </a:prstGeom>
          <a:noFill/>
        </p:spPr>
        <p:txBody>
          <a:bodyPr wrap="square" rtlCol="0">
            <a:spAutoFit/>
          </a:bodyPr>
          <a:lstStyle/>
          <a:p>
            <a:pPr algn="ctr" defTabSz="457109">
              <a:defRPr/>
            </a:pPr>
            <a:r>
              <a:rPr lang="en-US" sz="1000" b="1" kern="0" dirty="0">
                <a:solidFill>
                  <a:srgbClr val="1F1A62"/>
                </a:solidFill>
                <a:latin typeface="Helvetica Light" panose="020B0403020202020204"/>
                <a:ea typeface="Open Sans" panose="020B0606030504020204" pitchFamily="34" charset="0"/>
                <a:cs typeface="Open Sans" panose="020B0606030504020204" pitchFamily="34" charset="0"/>
              </a:rPr>
              <a:t>Elie Donahue, VP of Marketing, </a:t>
            </a:r>
            <a:r>
              <a:rPr lang="en-US" sz="1000" b="1" i="1" kern="0" dirty="0" err="1">
                <a:solidFill>
                  <a:srgbClr val="1F1A62"/>
                </a:solidFill>
                <a:latin typeface="Helvetica Light" panose="020B0403020202020204"/>
                <a:ea typeface="Open Sans" panose="020B0606030504020204" pitchFamily="34" charset="0"/>
                <a:cs typeface="Open Sans" panose="020B0606030504020204" pitchFamily="34" charset="0"/>
              </a:rPr>
              <a:t>Rothy’s</a:t>
            </a:r>
            <a:endParaRPr lang="en-US" sz="1000" b="1" i="1" kern="0" dirty="0">
              <a:solidFill>
                <a:srgbClr val="1F1A62"/>
              </a:solidFill>
              <a:latin typeface="Helvetica Light" panose="020B0403020202020204"/>
              <a:ea typeface="Open Sans" panose="020B0606030504020204" pitchFamily="34" charset="0"/>
              <a:cs typeface="Open Sans" panose="020B0606030504020204" pitchFamily="34" charset="0"/>
            </a:endParaRPr>
          </a:p>
          <a:p>
            <a:pPr algn="ctr" defTabSz="457109">
              <a:defRPr/>
            </a:pPr>
            <a:r>
              <a:rPr lang="en-US" sz="800" kern="0" dirty="0">
                <a:solidFill>
                  <a:srgbClr val="1F1A62"/>
                </a:solidFill>
                <a:latin typeface="Helvetica Light" panose="020B0403020202020204"/>
                <a:ea typeface="Open Sans" panose="020B0606030504020204" pitchFamily="34" charset="0"/>
                <a:cs typeface="Open Sans" panose="020B0606030504020204" pitchFamily="34" charset="0"/>
              </a:rPr>
              <a:t>(AdWeek, 3/11/19)</a:t>
            </a:r>
          </a:p>
        </p:txBody>
      </p:sp>
      <p:sp>
        <p:nvSpPr>
          <p:cNvPr id="12" name="Speech Bubble: Rectangle 11">
            <a:extLst>
              <a:ext uri="{FF2B5EF4-FFF2-40B4-BE49-F238E27FC236}">
                <a16:creationId xmlns:a16="http://schemas.microsoft.com/office/drawing/2014/main" id="{9EF9645B-2B21-4FAC-BBB5-8493B2F61587}"/>
              </a:ext>
            </a:extLst>
          </p:cNvPr>
          <p:cNvSpPr/>
          <p:nvPr/>
        </p:nvSpPr>
        <p:spPr>
          <a:xfrm>
            <a:off x="326418" y="1855288"/>
            <a:ext cx="2598413" cy="1504995"/>
          </a:xfrm>
          <a:prstGeom prst="wedgeRectCallout">
            <a:avLst>
              <a:gd name="adj1" fmla="val -7490"/>
              <a:gd name="adj2" fmla="val 64256"/>
            </a:avLst>
          </a:prstGeom>
          <a:solidFill>
            <a:sysClr val="window" lastClr="FFFFFF"/>
          </a:solidFill>
          <a:ln w="28575" cap="flat" cmpd="sng" algn="ctr">
            <a:solidFill>
              <a:srgbClr val="ED3C8D"/>
            </a:solidFill>
            <a:prstDash val="dash"/>
          </a:ln>
          <a:effectLst/>
        </p:spPr>
        <p:txBody>
          <a:bodyPr rtlCol="0" anchor="ctr"/>
          <a:lstStyle/>
          <a:p>
            <a:pPr algn="ctr" defTabSz="457109"/>
            <a:endParaRPr lang="en-US" sz="1100" i="1" kern="0" dirty="0">
              <a:solidFill>
                <a:srgbClr val="1F1A62"/>
              </a:solidFill>
              <a:latin typeface="Helvetica Light" panose="020B0403020202020204"/>
              <a:ea typeface="Open Sans" panose="020B0606030504020204" pitchFamily="34" charset="0"/>
              <a:cs typeface="Open Sans" panose="020B0606030504020204" pitchFamily="34" charset="0"/>
            </a:endParaRPr>
          </a:p>
          <a:p>
            <a:pPr algn="ctr" defTabSz="457109"/>
            <a:r>
              <a:rPr lang="en-US" sz="1050" i="1" kern="0" dirty="0">
                <a:solidFill>
                  <a:srgbClr val="1F1A62"/>
                </a:solidFill>
                <a:latin typeface="Helvetica Light" panose="020B0403020202020204"/>
                <a:ea typeface="Open Sans" panose="020B0606030504020204" pitchFamily="34" charset="0"/>
                <a:cs typeface="Open Sans" panose="020B0606030504020204" pitchFamily="34" charset="0"/>
              </a:rPr>
              <a:t>"Our aim was to create something visually delightful in order to elevate the spot beyond the everyday scenarios typical to the category. Ultimately, we hope the campaign drives acquisition but also creates equity for the brand." </a:t>
            </a:r>
          </a:p>
        </p:txBody>
      </p:sp>
      <p:sp>
        <p:nvSpPr>
          <p:cNvPr id="13" name="TextBox 12">
            <a:extLst>
              <a:ext uri="{FF2B5EF4-FFF2-40B4-BE49-F238E27FC236}">
                <a16:creationId xmlns:a16="http://schemas.microsoft.com/office/drawing/2014/main" id="{524D1AF4-7DDD-43D3-B947-08986DA681D9}"/>
              </a:ext>
            </a:extLst>
          </p:cNvPr>
          <p:cNvSpPr txBox="1"/>
          <p:nvPr/>
        </p:nvSpPr>
        <p:spPr>
          <a:xfrm>
            <a:off x="1286353" y="3519340"/>
            <a:ext cx="3546520" cy="523220"/>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r>
              <a:rPr lang="en-US" dirty="0"/>
              <a:t>Adam Ledbury, Associate Creative Director at M/H VCCP </a:t>
            </a:r>
          </a:p>
          <a:p>
            <a:r>
              <a:rPr lang="en-US" dirty="0"/>
              <a:t>(in partnership with </a:t>
            </a:r>
            <a:r>
              <a:rPr lang="en-US" dirty="0" err="1"/>
              <a:t>Doordash</a:t>
            </a:r>
            <a:r>
              <a:rPr lang="en-US" dirty="0"/>
              <a:t>), </a:t>
            </a:r>
            <a:r>
              <a:rPr lang="en-US" i="1" dirty="0" err="1"/>
              <a:t>Doordash</a:t>
            </a:r>
            <a:r>
              <a:rPr lang="en-US" i="1" dirty="0"/>
              <a:t> </a:t>
            </a:r>
          </a:p>
          <a:p>
            <a:r>
              <a:rPr lang="en-US" sz="800" b="0" dirty="0"/>
              <a:t>(1/14/19)</a:t>
            </a:r>
          </a:p>
        </p:txBody>
      </p:sp>
      <p:pic>
        <p:nvPicPr>
          <p:cNvPr id="18" name="Picture 2" descr="Image result for doordash logo">
            <a:extLst>
              <a:ext uri="{FF2B5EF4-FFF2-40B4-BE49-F238E27FC236}">
                <a16:creationId xmlns:a16="http://schemas.microsoft.com/office/drawing/2014/main" id="{F3DD646C-0904-49DA-868F-154BC2C517B4}"/>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964145" y="1924597"/>
            <a:ext cx="1200615" cy="2321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8" descr="Image result for rothys logo">
            <a:extLst>
              <a:ext uri="{FF2B5EF4-FFF2-40B4-BE49-F238E27FC236}">
                <a16:creationId xmlns:a16="http://schemas.microsoft.com/office/drawing/2014/main" id="{65CF79A7-6D88-4CDB-97F1-4C0EB5F7908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405544" y="1883345"/>
            <a:ext cx="707708" cy="4530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6" descr="Image result for peroni logo">
            <a:extLst>
              <a:ext uri="{FF2B5EF4-FFF2-40B4-BE49-F238E27FC236}">
                <a16:creationId xmlns:a16="http://schemas.microsoft.com/office/drawing/2014/main" id="{3EEC4BF6-F029-409D-AA8D-31794500566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993120" y="4311964"/>
            <a:ext cx="722080" cy="301628"/>
          </a:xfrm>
          <a:prstGeom prst="rect">
            <a:avLst/>
          </a:prstGeom>
          <a:noFill/>
          <a:extLst>
            <a:ext uri="{909E8E84-426E-40DD-AFC4-6F175D3DCCD1}">
              <a14:hiddenFill xmlns:a14="http://schemas.microsoft.com/office/drawing/2010/main">
                <a:solidFill>
                  <a:srgbClr val="FFFFFF"/>
                </a:solidFill>
              </a14:hiddenFill>
            </a:ext>
          </a:extLst>
        </p:spPr>
      </p:pic>
      <p:sp>
        <p:nvSpPr>
          <p:cNvPr id="21" name="Speech Bubble: Rectangle 20">
            <a:extLst>
              <a:ext uri="{FF2B5EF4-FFF2-40B4-BE49-F238E27FC236}">
                <a16:creationId xmlns:a16="http://schemas.microsoft.com/office/drawing/2014/main" id="{C87B5D24-7072-4759-94A1-0C213B92FB10}"/>
              </a:ext>
            </a:extLst>
          </p:cNvPr>
          <p:cNvSpPr/>
          <p:nvPr/>
        </p:nvSpPr>
        <p:spPr>
          <a:xfrm>
            <a:off x="4749823" y="1811750"/>
            <a:ext cx="2598413" cy="1650703"/>
          </a:xfrm>
          <a:prstGeom prst="wedgeRectCallout">
            <a:avLst>
              <a:gd name="adj1" fmla="val -514"/>
              <a:gd name="adj2" fmla="val 65159"/>
            </a:avLst>
          </a:prstGeom>
          <a:solidFill>
            <a:sysClr val="window" lastClr="FFFFFF"/>
          </a:solidFill>
          <a:ln w="28575" cap="flat" cmpd="sng" algn="ctr">
            <a:solidFill>
              <a:srgbClr val="ED3C8D"/>
            </a:solidFill>
            <a:prstDash val="dash"/>
          </a:ln>
          <a:effectLst/>
        </p:spPr>
        <p:txBody>
          <a:bodyPr rtlCol="0" anchor="ctr"/>
          <a:lstStyle/>
          <a:p>
            <a:pPr algn="ctr" defTabSz="457109"/>
            <a:endParaRPr lang="en-US" sz="1100" i="1" kern="0" dirty="0">
              <a:solidFill>
                <a:srgbClr val="1F1A62"/>
              </a:solidFill>
              <a:latin typeface="Helvetica Light" panose="020B0403020202020204"/>
              <a:ea typeface="Open Sans" panose="020B0606030504020204" pitchFamily="34" charset="0"/>
              <a:cs typeface="Open Sans" panose="020B0606030504020204" pitchFamily="34" charset="0"/>
            </a:endParaRPr>
          </a:p>
          <a:p>
            <a:pPr algn="ctr" defTabSz="457109"/>
            <a:endParaRPr lang="en-US" sz="1100" i="1" kern="0" dirty="0">
              <a:solidFill>
                <a:srgbClr val="1F1A62"/>
              </a:solidFill>
              <a:latin typeface="Helvetica Light" panose="020B0403020202020204"/>
              <a:ea typeface="Open Sans" panose="020B0606030504020204" pitchFamily="34" charset="0"/>
              <a:cs typeface="Open Sans" panose="020B0606030504020204" pitchFamily="34" charset="0"/>
            </a:endParaRPr>
          </a:p>
          <a:p>
            <a:pPr algn="ctr" defTabSz="457109"/>
            <a:endParaRPr lang="en-US" sz="1100" i="1" kern="0" dirty="0">
              <a:solidFill>
                <a:srgbClr val="1F1A62"/>
              </a:solidFill>
              <a:latin typeface="Helvetica Light" panose="020B0403020202020204"/>
              <a:ea typeface="Open Sans" panose="020B0606030504020204" pitchFamily="34" charset="0"/>
              <a:cs typeface="Open Sans" panose="020B0606030504020204" pitchFamily="34" charset="0"/>
            </a:endParaRPr>
          </a:p>
          <a:p>
            <a:pPr algn="ctr" defTabSz="457109"/>
            <a:r>
              <a:rPr lang="en-US" sz="1050" i="1" kern="0" dirty="0">
                <a:solidFill>
                  <a:srgbClr val="1F1A62"/>
                </a:solidFill>
                <a:latin typeface="Helvetica Light" panose="020B0403020202020204"/>
                <a:ea typeface="Open Sans" panose="020B0606030504020204" pitchFamily="34" charset="0"/>
                <a:cs typeface="Open Sans" panose="020B0606030504020204" pitchFamily="34" charset="0"/>
              </a:rPr>
              <a:t>"We've reached a certain saturation point where it makes sense to do more traditional marketing. We know that TV is a great way to expand our presence with a broader audience, who aren't necessarily that engaged digitally."</a:t>
            </a:r>
          </a:p>
        </p:txBody>
      </p:sp>
      <p:sp>
        <p:nvSpPr>
          <p:cNvPr id="22" name="TextBox 21">
            <a:extLst>
              <a:ext uri="{FF2B5EF4-FFF2-40B4-BE49-F238E27FC236}">
                <a16:creationId xmlns:a16="http://schemas.microsoft.com/office/drawing/2014/main" id="{5C6F2399-50E9-4B46-A016-1EC54A9B3EC0}"/>
              </a:ext>
            </a:extLst>
          </p:cNvPr>
          <p:cNvSpPr txBox="1"/>
          <p:nvPr/>
        </p:nvSpPr>
        <p:spPr>
          <a:xfrm>
            <a:off x="5959717" y="3621061"/>
            <a:ext cx="2143642" cy="369332"/>
          </a:xfrm>
          <a:prstGeom prst="rect">
            <a:avLst/>
          </a:prstGeom>
          <a:noFill/>
        </p:spPr>
        <p:txBody>
          <a:bodyPr wrap="square" rtlCol="0">
            <a:spAutoFit/>
          </a:bodyPr>
          <a:lstStyle/>
          <a:p>
            <a:pPr algn="ctr" defTabSz="457109">
              <a:defRPr/>
            </a:pPr>
            <a:r>
              <a:rPr lang="en-US" sz="1000" b="1" kern="0" dirty="0">
                <a:solidFill>
                  <a:srgbClr val="1F1A62"/>
                </a:solidFill>
                <a:latin typeface="Helvetica Light" panose="020B0403020202020204"/>
                <a:ea typeface="Open Sans" panose="020B0606030504020204" pitchFamily="34" charset="0"/>
                <a:cs typeface="Open Sans" panose="020B0606030504020204" pitchFamily="34" charset="0"/>
              </a:rPr>
              <a:t>Justin Woolverton, CEO, </a:t>
            </a:r>
            <a:r>
              <a:rPr lang="en-US" sz="1000" b="1" i="1" kern="0" dirty="0">
                <a:solidFill>
                  <a:srgbClr val="1F1A62"/>
                </a:solidFill>
                <a:latin typeface="Helvetica Light" panose="020B0403020202020204"/>
                <a:ea typeface="Open Sans" panose="020B0606030504020204" pitchFamily="34" charset="0"/>
                <a:cs typeface="Open Sans" panose="020B0606030504020204" pitchFamily="34" charset="0"/>
              </a:rPr>
              <a:t>Halo Top </a:t>
            </a:r>
          </a:p>
          <a:p>
            <a:pPr algn="ctr" defTabSz="457109">
              <a:defRPr/>
            </a:pPr>
            <a:r>
              <a:rPr lang="en-US" sz="800" kern="0" dirty="0">
                <a:solidFill>
                  <a:srgbClr val="1F1A62"/>
                </a:solidFill>
                <a:latin typeface="Helvetica Light" panose="020B0403020202020204"/>
                <a:ea typeface="Open Sans" panose="020B0606030504020204" pitchFamily="34" charset="0"/>
                <a:cs typeface="Open Sans" panose="020B0606030504020204" pitchFamily="34" charset="0"/>
              </a:rPr>
              <a:t>(Business Insider, 3/5/19)</a:t>
            </a:r>
          </a:p>
        </p:txBody>
      </p:sp>
      <p:pic>
        <p:nvPicPr>
          <p:cNvPr id="24" name="Picture 4" descr="Image result for halo top logo">
            <a:extLst>
              <a:ext uri="{FF2B5EF4-FFF2-40B4-BE49-F238E27FC236}">
                <a16:creationId xmlns:a16="http://schemas.microsoft.com/office/drawing/2014/main" id="{94BFBB76-B746-4F50-9AAE-B0EAD504F4B1}"/>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439629" y="1868784"/>
            <a:ext cx="1194207" cy="554112"/>
          </a:xfrm>
          <a:prstGeom prst="rect">
            <a:avLst/>
          </a:prstGeom>
          <a:noFill/>
          <a:extLst>
            <a:ext uri="{909E8E84-426E-40DD-AFC4-6F175D3DCCD1}">
              <a14:hiddenFill xmlns:a14="http://schemas.microsoft.com/office/drawing/2010/main">
                <a:solidFill>
                  <a:srgbClr val="FFFFFF"/>
                </a:solidFill>
              </a14:hiddenFill>
            </a:ext>
          </a:extLst>
        </p:spPr>
      </p:pic>
      <p:sp>
        <p:nvSpPr>
          <p:cNvPr id="27" name="Speech Bubble: Rectangle 26">
            <a:extLst>
              <a:ext uri="{FF2B5EF4-FFF2-40B4-BE49-F238E27FC236}">
                <a16:creationId xmlns:a16="http://schemas.microsoft.com/office/drawing/2014/main" id="{9087A09A-ED21-4DEC-993B-DDC60B97CBBD}"/>
              </a:ext>
            </a:extLst>
          </p:cNvPr>
          <p:cNvSpPr/>
          <p:nvPr/>
        </p:nvSpPr>
        <p:spPr>
          <a:xfrm>
            <a:off x="9146280" y="4118327"/>
            <a:ext cx="2855581" cy="1521030"/>
          </a:xfrm>
          <a:prstGeom prst="wedgeRectCallout">
            <a:avLst>
              <a:gd name="adj1" fmla="val 11670"/>
              <a:gd name="adj2" fmla="val 69926"/>
            </a:avLst>
          </a:prstGeom>
          <a:solidFill>
            <a:sysClr val="window" lastClr="FFFFFF"/>
          </a:solidFill>
          <a:ln w="28575" cap="flat" cmpd="sng" algn="ctr">
            <a:solidFill>
              <a:srgbClr val="ED3C8D"/>
            </a:solidFill>
            <a:prstDash val="dash"/>
          </a:ln>
          <a:effectLst/>
        </p:spPr>
        <p:txBody>
          <a:bodyPr rtlCol="0" anchor="ctr"/>
          <a:lstStyle/>
          <a:p>
            <a:pPr algn="ctr" defTabSz="457109"/>
            <a:endParaRPr lang="en-US" sz="1100" i="1" kern="0" dirty="0">
              <a:solidFill>
                <a:srgbClr val="1F1A62"/>
              </a:solidFill>
              <a:latin typeface="Helvetica Light" panose="020B0403020202020204"/>
              <a:ea typeface="Open Sans" panose="020B0606030504020204" pitchFamily="34" charset="0"/>
              <a:cs typeface="Open Sans" panose="020B0606030504020204" pitchFamily="34" charset="0"/>
            </a:endParaRPr>
          </a:p>
          <a:p>
            <a:pPr algn="ctr" defTabSz="457109"/>
            <a:endParaRPr lang="en-US" sz="1100" i="1" kern="0" dirty="0">
              <a:solidFill>
                <a:srgbClr val="1F1A62"/>
              </a:solidFill>
              <a:latin typeface="Helvetica Light" panose="020B0403020202020204"/>
              <a:ea typeface="Open Sans" panose="020B0606030504020204" pitchFamily="34" charset="0"/>
              <a:cs typeface="Open Sans" panose="020B0606030504020204" pitchFamily="34" charset="0"/>
            </a:endParaRPr>
          </a:p>
          <a:p>
            <a:pPr algn="ctr" defTabSz="457109"/>
            <a:r>
              <a:rPr lang="en-US" sz="1050" i="1" kern="0" dirty="0">
                <a:solidFill>
                  <a:srgbClr val="1F1A62"/>
                </a:solidFill>
                <a:latin typeface="Helvetica Light" panose="020B0403020202020204"/>
                <a:ea typeface="Open Sans" panose="020B0606030504020204" pitchFamily="34" charset="0"/>
                <a:cs typeface="Open Sans" panose="020B0606030504020204" pitchFamily="34" charset="0"/>
              </a:rPr>
              <a:t>“Our goal is to continue to share our mission with new audiences. We are excited to see the impact this national TV ads campaign can make. Our video ‘Warmth’ encompasses our story and what it feels like to be a part of the Love Your Melon community.”</a:t>
            </a:r>
          </a:p>
        </p:txBody>
      </p:sp>
      <p:sp>
        <p:nvSpPr>
          <p:cNvPr id="28" name="TextBox 27">
            <a:extLst>
              <a:ext uri="{FF2B5EF4-FFF2-40B4-BE49-F238E27FC236}">
                <a16:creationId xmlns:a16="http://schemas.microsoft.com/office/drawing/2014/main" id="{C3FC936F-5C31-4BF9-9153-8C2F86F4F804}"/>
              </a:ext>
            </a:extLst>
          </p:cNvPr>
          <p:cNvSpPr txBox="1"/>
          <p:nvPr/>
        </p:nvSpPr>
        <p:spPr>
          <a:xfrm>
            <a:off x="8918890" y="5977981"/>
            <a:ext cx="3485026" cy="369332"/>
          </a:xfrm>
          <a:prstGeom prst="rect">
            <a:avLst/>
          </a:prstGeom>
          <a:noFill/>
        </p:spPr>
        <p:txBody>
          <a:bodyPr wrap="square" rtlCol="0">
            <a:spAutoFit/>
          </a:bodyPr>
          <a:lstStyle/>
          <a:p>
            <a:pPr algn="ctr" defTabSz="457109">
              <a:defRPr/>
            </a:pPr>
            <a:r>
              <a:rPr lang="en-US" sz="1000" b="1" kern="0" dirty="0">
                <a:solidFill>
                  <a:srgbClr val="1F1A62"/>
                </a:solidFill>
                <a:latin typeface="Helvetica Light" panose="020B0403020202020204"/>
                <a:ea typeface="Open Sans" panose="020B0606030504020204" pitchFamily="34" charset="0"/>
                <a:cs typeface="Open Sans" panose="020B0606030504020204" pitchFamily="34" charset="0"/>
              </a:rPr>
              <a:t>Zachary Quinn, President, </a:t>
            </a:r>
            <a:r>
              <a:rPr lang="en-US" sz="1000" b="1" i="1" kern="0" dirty="0">
                <a:solidFill>
                  <a:srgbClr val="1F1A62"/>
                </a:solidFill>
                <a:latin typeface="Helvetica Light" panose="020B0403020202020204"/>
                <a:ea typeface="Open Sans" panose="020B0606030504020204" pitchFamily="34" charset="0"/>
                <a:cs typeface="Open Sans" panose="020B0606030504020204" pitchFamily="34" charset="0"/>
              </a:rPr>
              <a:t>Love Your Melon</a:t>
            </a:r>
          </a:p>
          <a:p>
            <a:pPr algn="ctr" defTabSz="457109">
              <a:defRPr/>
            </a:pPr>
            <a:r>
              <a:rPr lang="en-US" sz="800" kern="0" dirty="0">
                <a:solidFill>
                  <a:srgbClr val="1F1A62"/>
                </a:solidFill>
                <a:latin typeface="Helvetica Light" panose="020B0403020202020204"/>
                <a:ea typeface="Open Sans" panose="020B0606030504020204" pitchFamily="34" charset="0"/>
                <a:cs typeface="Open Sans" panose="020B0606030504020204" pitchFamily="34" charset="0"/>
              </a:rPr>
              <a:t>(Business Wire, 10/30/19)</a:t>
            </a:r>
          </a:p>
        </p:txBody>
      </p:sp>
      <p:pic>
        <p:nvPicPr>
          <p:cNvPr id="25" name="Picture 36" descr="Image result for love your melon logo">
            <a:extLst>
              <a:ext uri="{FF2B5EF4-FFF2-40B4-BE49-F238E27FC236}">
                <a16:creationId xmlns:a16="http://schemas.microsoft.com/office/drawing/2014/main" id="{5190D119-A78F-44C9-AB3F-070C6A69A249}"/>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609227" y="4278132"/>
            <a:ext cx="1758214" cy="263732"/>
          </a:xfrm>
          <a:prstGeom prst="rect">
            <a:avLst/>
          </a:prstGeom>
          <a:noFill/>
          <a:extLst>
            <a:ext uri="{909E8E84-426E-40DD-AFC4-6F175D3DCCD1}">
              <a14:hiddenFill xmlns:a14="http://schemas.microsoft.com/office/drawing/2010/main">
                <a:solidFill>
                  <a:srgbClr val="FFFFFF"/>
                </a:solidFill>
              </a14:hiddenFill>
            </a:ext>
          </a:extLst>
        </p:spPr>
      </p:pic>
      <p:sp>
        <p:nvSpPr>
          <p:cNvPr id="29" name="Speech Bubble: Rectangle 28">
            <a:extLst>
              <a:ext uri="{FF2B5EF4-FFF2-40B4-BE49-F238E27FC236}">
                <a16:creationId xmlns:a16="http://schemas.microsoft.com/office/drawing/2014/main" id="{BC220BD6-5143-4245-8335-81612D9F5DD7}"/>
              </a:ext>
            </a:extLst>
          </p:cNvPr>
          <p:cNvSpPr/>
          <p:nvPr/>
        </p:nvSpPr>
        <p:spPr>
          <a:xfrm>
            <a:off x="4604670" y="4128457"/>
            <a:ext cx="3720592" cy="1569300"/>
          </a:xfrm>
          <a:prstGeom prst="wedgeRectCallout">
            <a:avLst>
              <a:gd name="adj1" fmla="val 11031"/>
              <a:gd name="adj2" fmla="val 71013"/>
            </a:avLst>
          </a:prstGeom>
          <a:solidFill>
            <a:sysClr val="window" lastClr="FFFFFF"/>
          </a:solidFill>
          <a:ln w="28575" cap="flat" cmpd="sng" algn="ctr">
            <a:solidFill>
              <a:srgbClr val="ED3C8D"/>
            </a:solidFill>
            <a:prstDash val="dash"/>
          </a:ln>
          <a:effectLst/>
        </p:spPr>
        <p:txBody>
          <a:bodyPr rtlCol="0" anchor="ctr"/>
          <a:lstStyle/>
          <a:p>
            <a:pPr algn="ctr" defTabSz="457109"/>
            <a:endParaRPr lang="en-US" sz="1100" i="1" kern="0" dirty="0">
              <a:solidFill>
                <a:srgbClr val="1F1A62"/>
              </a:solidFill>
              <a:latin typeface="Helvetica Light" panose="020B0403020202020204"/>
              <a:ea typeface="Open Sans" panose="020B0606030504020204" pitchFamily="34" charset="0"/>
              <a:cs typeface="Open Sans" panose="020B0606030504020204" pitchFamily="34" charset="0"/>
            </a:endParaRPr>
          </a:p>
          <a:p>
            <a:pPr algn="ctr" defTabSz="457109"/>
            <a:endParaRPr lang="en-US" sz="1100" i="1" kern="0" dirty="0">
              <a:solidFill>
                <a:srgbClr val="1F1A62"/>
              </a:solidFill>
              <a:latin typeface="Helvetica Light" panose="020B0403020202020204"/>
              <a:ea typeface="Open Sans" panose="020B0606030504020204" pitchFamily="34" charset="0"/>
              <a:cs typeface="Open Sans" panose="020B0606030504020204" pitchFamily="34" charset="0"/>
            </a:endParaRPr>
          </a:p>
          <a:p>
            <a:pPr algn="ctr" defTabSz="457109"/>
            <a:r>
              <a:rPr lang="en-US" sz="1050" i="1" kern="0" dirty="0">
                <a:solidFill>
                  <a:srgbClr val="1F1A62"/>
                </a:solidFill>
                <a:latin typeface="Helvetica Light" panose="020B0403020202020204"/>
                <a:ea typeface="Open Sans" panose="020B0606030504020204" pitchFamily="34" charset="0"/>
                <a:cs typeface="Open Sans" panose="020B0606030504020204" pitchFamily="34" charset="0"/>
              </a:rPr>
              <a:t>“Television offers the opportunity to expand awareness of the app and its success to even more users, supporting </a:t>
            </a:r>
            <a:r>
              <a:rPr lang="en-US" sz="1050" i="1" kern="0" dirty="0" err="1">
                <a:solidFill>
                  <a:srgbClr val="1F1A62"/>
                </a:solidFill>
                <a:latin typeface="Helvetica Light" panose="020B0403020202020204"/>
                <a:ea typeface="Open Sans" panose="020B0606030504020204" pitchFamily="34" charset="0"/>
                <a:cs typeface="Open Sans" panose="020B0606030504020204" pitchFamily="34" charset="0"/>
              </a:rPr>
              <a:t>Shopkick’s</a:t>
            </a:r>
            <a:r>
              <a:rPr lang="en-US" sz="1050" i="1" kern="0" dirty="0">
                <a:solidFill>
                  <a:srgbClr val="1F1A62"/>
                </a:solidFill>
                <a:latin typeface="Helvetica Light" panose="020B0403020202020204"/>
                <a:ea typeface="Open Sans" panose="020B0606030504020204" pitchFamily="34" charset="0"/>
                <a:cs typeface="Open Sans" panose="020B0606030504020204" pitchFamily="34" charset="0"/>
              </a:rPr>
              <a:t> growth goals,” said Eric </a:t>
            </a:r>
            <a:r>
              <a:rPr lang="en-US" sz="1050" i="1" kern="0" dirty="0" err="1">
                <a:solidFill>
                  <a:srgbClr val="1F1A62"/>
                </a:solidFill>
                <a:latin typeface="Helvetica Light" panose="020B0403020202020204"/>
                <a:ea typeface="Open Sans" panose="020B0606030504020204" pitchFamily="34" charset="0"/>
                <a:cs typeface="Open Sans" panose="020B0606030504020204" pitchFamily="34" charset="0"/>
              </a:rPr>
              <a:t>Pilhofer</a:t>
            </a:r>
            <a:r>
              <a:rPr lang="en-US" sz="1050" i="1" kern="0" dirty="0">
                <a:solidFill>
                  <a:srgbClr val="1F1A62"/>
                </a:solidFill>
                <a:latin typeface="Helvetica Light" panose="020B0403020202020204"/>
                <a:ea typeface="Open Sans" panose="020B0606030504020204" pitchFamily="34" charset="0"/>
                <a:cs typeface="Open Sans" panose="020B0606030504020204" pitchFamily="34" charset="0"/>
              </a:rPr>
              <a:t>, VP Creative at Marketing Architects. “We’ve seen a tremendous opportunity for TV advertising to reach large numbers of </a:t>
            </a:r>
            <a:r>
              <a:rPr lang="en-US" sz="1050" i="1" kern="0" dirty="0" err="1">
                <a:solidFill>
                  <a:srgbClr val="1F1A62"/>
                </a:solidFill>
                <a:latin typeface="Helvetica Light" panose="020B0403020202020204"/>
                <a:ea typeface="Open Sans" panose="020B0606030504020204" pitchFamily="34" charset="0"/>
                <a:cs typeface="Open Sans" panose="020B0606030504020204" pitchFamily="34" charset="0"/>
              </a:rPr>
              <a:t>Shopkick’s</a:t>
            </a:r>
            <a:r>
              <a:rPr lang="en-US" sz="1050" i="1" kern="0" dirty="0">
                <a:solidFill>
                  <a:srgbClr val="1F1A62"/>
                </a:solidFill>
                <a:latin typeface="Helvetica Light" panose="020B0403020202020204"/>
                <a:ea typeface="Open Sans" panose="020B0606030504020204" pitchFamily="34" charset="0"/>
                <a:cs typeface="Open Sans" panose="020B0606030504020204" pitchFamily="34" charset="0"/>
              </a:rPr>
              <a:t> core target audience, and are excited to see how this – and future – campaigns will provide value to the app.”</a:t>
            </a:r>
          </a:p>
          <a:p>
            <a:pPr algn="ctr" defTabSz="457109"/>
            <a:endParaRPr lang="en-US" sz="700" i="1" kern="0" dirty="0">
              <a:solidFill>
                <a:srgbClr val="1F1A62"/>
              </a:solidFill>
              <a:latin typeface="Helvetica Light" panose="020B0403020202020204"/>
              <a:ea typeface="Open Sans" panose="020B0606030504020204" pitchFamily="34" charset="0"/>
              <a:cs typeface="Open Sans" panose="020B0606030504020204" pitchFamily="34" charset="0"/>
            </a:endParaRPr>
          </a:p>
        </p:txBody>
      </p:sp>
      <p:sp>
        <p:nvSpPr>
          <p:cNvPr id="30" name="TextBox 29">
            <a:extLst>
              <a:ext uri="{FF2B5EF4-FFF2-40B4-BE49-F238E27FC236}">
                <a16:creationId xmlns:a16="http://schemas.microsoft.com/office/drawing/2014/main" id="{F7441F71-4E60-4473-8732-2653557ABEEF}"/>
              </a:ext>
            </a:extLst>
          </p:cNvPr>
          <p:cNvSpPr txBox="1"/>
          <p:nvPr/>
        </p:nvSpPr>
        <p:spPr>
          <a:xfrm>
            <a:off x="5576712" y="6027767"/>
            <a:ext cx="2456913" cy="523220"/>
          </a:xfrm>
          <a:prstGeom prst="rect">
            <a:avLst/>
          </a:prstGeom>
          <a:noFill/>
        </p:spPr>
        <p:txBody>
          <a:bodyPr wrap="square" rtlCol="0">
            <a:spAutoFit/>
          </a:bodyPr>
          <a:lstStyle/>
          <a:p>
            <a:pPr algn="ctr" defTabSz="457109">
              <a:defRPr/>
            </a:pPr>
            <a:r>
              <a:rPr lang="en-US" sz="1000" b="1" kern="0" dirty="0">
                <a:solidFill>
                  <a:srgbClr val="1F1A62"/>
                </a:solidFill>
                <a:latin typeface="Helvetica Light" panose="020B0403020202020204"/>
                <a:ea typeface="Open Sans" panose="020B0606030504020204" pitchFamily="34" charset="0"/>
                <a:cs typeface="Open Sans" panose="020B0606030504020204" pitchFamily="34" charset="0"/>
              </a:rPr>
              <a:t>Eric </a:t>
            </a:r>
            <a:r>
              <a:rPr lang="en-US" sz="1000" b="1" kern="0" dirty="0" err="1">
                <a:solidFill>
                  <a:srgbClr val="1F1A62"/>
                </a:solidFill>
                <a:latin typeface="Helvetica Light" panose="020B0403020202020204"/>
                <a:ea typeface="Open Sans" panose="020B0606030504020204" pitchFamily="34" charset="0"/>
                <a:cs typeface="Open Sans" panose="020B0606030504020204" pitchFamily="34" charset="0"/>
              </a:rPr>
              <a:t>Pilhofer</a:t>
            </a:r>
            <a:r>
              <a:rPr lang="en-US" sz="1000" b="1" kern="0" dirty="0">
                <a:solidFill>
                  <a:srgbClr val="1F1A62"/>
                </a:solidFill>
                <a:latin typeface="Helvetica Light" panose="020B0403020202020204"/>
                <a:ea typeface="Open Sans" panose="020B0606030504020204" pitchFamily="34" charset="0"/>
                <a:cs typeface="Open Sans" panose="020B0606030504020204" pitchFamily="34" charset="0"/>
              </a:rPr>
              <a:t>, VP at Marketing Architects, (in partnership with </a:t>
            </a:r>
            <a:r>
              <a:rPr lang="en-US" sz="1000" b="1" i="1" kern="0" dirty="0" err="1">
                <a:solidFill>
                  <a:srgbClr val="1F1A62"/>
                </a:solidFill>
                <a:latin typeface="Helvetica Light" panose="020B0403020202020204"/>
                <a:ea typeface="Open Sans" panose="020B0606030504020204" pitchFamily="34" charset="0"/>
                <a:cs typeface="Open Sans" panose="020B0606030504020204" pitchFamily="34" charset="0"/>
              </a:rPr>
              <a:t>Shopkick</a:t>
            </a:r>
            <a:r>
              <a:rPr lang="en-US" sz="1000" b="1" i="1" kern="0" dirty="0">
                <a:solidFill>
                  <a:srgbClr val="1F1A62"/>
                </a:solidFill>
                <a:latin typeface="Helvetica Light" panose="020B0403020202020204"/>
                <a:ea typeface="Open Sans" panose="020B0606030504020204" pitchFamily="34" charset="0"/>
                <a:cs typeface="Open Sans" panose="020B0606030504020204" pitchFamily="34" charset="0"/>
              </a:rPr>
              <a:t>)</a:t>
            </a:r>
          </a:p>
          <a:p>
            <a:pPr algn="ctr" defTabSz="457109">
              <a:defRPr/>
            </a:pPr>
            <a:r>
              <a:rPr lang="en-US" sz="800" kern="0" dirty="0">
                <a:solidFill>
                  <a:srgbClr val="1F1A62"/>
                </a:solidFill>
                <a:latin typeface="Helvetica Light" panose="020B0403020202020204"/>
                <a:ea typeface="Open Sans" panose="020B0606030504020204" pitchFamily="34" charset="0"/>
                <a:cs typeface="Open Sans" panose="020B0606030504020204" pitchFamily="34" charset="0"/>
              </a:rPr>
              <a:t>(AdWeek, 10/1/19)</a:t>
            </a:r>
          </a:p>
        </p:txBody>
      </p:sp>
      <p:pic>
        <p:nvPicPr>
          <p:cNvPr id="26" name="Picture 84" descr="Image result for shopkick logo">
            <a:extLst>
              <a:ext uri="{FF2B5EF4-FFF2-40B4-BE49-F238E27FC236}">
                <a16:creationId xmlns:a16="http://schemas.microsoft.com/office/drawing/2014/main" id="{7EAD06AD-3337-4188-89EF-6263361679E7}"/>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t="21917" b="24301"/>
          <a:stretch/>
        </p:blipFill>
        <p:spPr bwMode="auto">
          <a:xfrm>
            <a:off x="6068189" y="4171029"/>
            <a:ext cx="736980" cy="264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002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075355A-045E-4AA1-9711-3B199BD99F03}"/>
              </a:ext>
            </a:extLst>
          </p:cNvPr>
          <p:cNvSpPr/>
          <p:nvPr/>
        </p:nvSpPr>
        <p:spPr>
          <a:xfrm>
            <a:off x="1" y="1696162"/>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351520" y="257996"/>
            <a:ext cx="11704950" cy="892552"/>
          </a:xfrm>
          <a:prstGeom prst="rect">
            <a:avLst/>
          </a:prstGeom>
        </p:spPr>
        <p:txBody>
          <a:bodyPr wrap="square">
            <a:spAutoFit/>
          </a:bodyPr>
          <a:lstStyle/>
          <a:p>
            <a:pPr lvl="0"/>
            <a:r>
              <a:rPr lang="en-US" sz="2600" b="1" dirty="0">
                <a:solidFill>
                  <a:srgbClr val="1F1A62"/>
                </a:solidFill>
                <a:latin typeface="Helvetica" pitchFamily="2" charset="0"/>
              </a:rPr>
              <a:t>Key takeaways about the new advertisers who entered the national TV marketplace in 2019</a:t>
            </a: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26" name="TextBox 25">
            <a:extLst>
              <a:ext uri="{FF2B5EF4-FFF2-40B4-BE49-F238E27FC236}">
                <a16:creationId xmlns:a16="http://schemas.microsoft.com/office/drawing/2014/main" id="{AB45B4F6-F7E9-8E45-8329-396915BEC239}"/>
              </a:ext>
            </a:extLst>
          </p:cNvPr>
          <p:cNvSpPr txBox="1"/>
          <p:nvPr/>
        </p:nvSpPr>
        <p:spPr>
          <a:xfrm>
            <a:off x="8446576" y="753217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Slide Number Placeholder 5">
            <a:extLst>
              <a:ext uri="{FF2B5EF4-FFF2-40B4-BE49-F238E27FC236}">
                <a16:creationId xmlns:a16="http://schemas.microsoft.com/office/drawing/2014/main" id="{25242525-3551-4CCA-8F02-3E9C86E1FBE3}"/>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1" name="Rectangle 20">
            <a:extLst>
              <a:ext uri="{FF2B5EF4-FFF2-40B4-BE49-F238E27FC236}">
                <a16:creationId xmlns:a16="http://schemas.microsoft.com/office/drawing/2014/main" id="{87620957-9260-438E-B7BD-9E46E95BA676}"/>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4" name="TextBox 23">
            <a:extLst>
              <a:ext uri="{FF2B5EF4-FFF2-40B4-BE49-F238E27FC236}">
                <a16:creationId xmlns:a16="http://schemas.microsoft.com/office/drawing/2014/main" id="{C258728D-9808-47E4-91E6-FD29B6CA7975}"/>
              </a:ext>
            </a:extLst>
          </p:cNvPr>
          <p:cNvSpPr txBox="1"/>
          <p:nvPr/>
        </p:nvSpPr>
        <p:spPr>
          <a:xfrm>
            <a:off x="410824" y="1775394"/>
            <a:ext cx="11323463" cy="338554"/>
          </a:xfrm>
          <a:prstGeom prst="rect">
            <a:avLst/>
          </a:prstGeom>
          <a:noFill/>
        </p:spPr>
        <p:txBody>
          <a:bodyPr wrap="square" rtlCol="0">
            <a:spAutoFit/>
          </a:bodyPr>
          <a:lstStyle/>
          <a:p>
            <a:pPr algn="ctr"/>
            <a:r>
              <a:rPr lang="en-US" sz="1600" b="1" u="sng" dirty="0">
                <a:solidFill>
                  <a:srgbClr val="1F1A62"/>
                </a:solidFill>
                <a:latin typeface="Helvetica" panose="020B0403020202020204" pitchFamily="34" charset="0"/>
              </a:rPr>
              <a:t>The Accessibility &amp; Inclusiveness of National TV </a:t>
            </a:r>
          </a:p>
        </p:txBody>
      </p:sp>
      <p:sp>
        <p:nvSpPr>
          <p:cNvPr id="2" name="Rectangle 1">
            <a:extLst>
              <a:ext uri="{FF2B5EF4-FFF2-40B4-BE49-F238E27FC236}">
                <a16:creationId xmlns:a16="http://schemas.microsoft.com/office/drawing/2014/main" id="{892812D1-C2E7-6145-8C2A-95A25EFCD80C}"/>
              </a:ext>
            </a:extLst>
          </p:cNvPr>
          <p:cNvSpPr/>
          <p:nvPr/>
        </p:nvSpPr>
        <p:spPr>
          <a:xfrm>
            <a:off x="430272" y="4043361"/>
            <a:ext cx="3516407" cy="2077351"/>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C0E1F46B-70E6-5C48-A3D3-CAA938A36A27}"/>
              </a:ext>
            </a:extLst>
          </p:cNvPr>
          <p:cNvSpPr/>
          <p:nvPr/>
        </p:nvSpPr>
        <p:spPr>
          <a:xfrm>
            <a:off x="443505" y="3699539"/>
            <a:ext cx="3489940"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1F1A62"/>
                </a:solidFill>
                <a:latin typeface="Helvetica" pitchFamily="2" charset="0"/>
              </a:rPr>
              <a:t>Diversity of Budget Levels</a:t>
            </a:r>
            <a:endParaRPr kumimoji="0" lang="en-US" sz="1600" b="1" i="0" u="none" strike="noStrike" kern="1200" cap="none" spc="0" normalizeH="0" baseline="0" noProof="0" dirty="0">
              <a:ln>
                <a:noFill/>
              </a:ln>
              <a:solidFill>
                <a:srgbClr val="1F1A62"/>
              </a:solidFill>
              <a:effectLst/>
              <a:uLnTx/>
              <a:uFillTx/>
              <a:latin typeface="Helvetica" pitchFamily="2" charset="0"/>
            </a:endParaRPr>
          </a:p>
        </p:txBody>
      </p:sp>
      <p:sp>
        <p:nvSpPr>
          <p:cNvPr id="33" name="TextBox 32">
            <a:extLst>
              <a:ext uri="{FF2B5EF4-FFF2-40B4-BE49-F238E27FC236}">
                <a16:creationId xmlns:a16="http://schemas.microsoft.com/office/drawing/2014/main" id="{5560C96A-2084-0840-B88B-E4DD518EDBA0}"/>
              </a:ext>
            </a:extLst>
          </p:cNvPr>
          <p:cNvSpPr txBox="1"/>
          <p:nvPr/>
        </p:nvSpPr>
        <p:spPr>
          <a:xfrm>
            <a:off x="517634" y="4140664"/>
            <a:ext cx="3341683" cy="1446550"/>
          </a:xfrm>
          <a:prstGeom prst="rect">
            <a:avLst/>
          </a:prstGeom>
          <a:noFill/>
        </p:spPr>
        <p:txBody>
          <a:bodyPr wrap="square" rtlCol="0">
            <a:spAutoFit/>
          </a:bodyPr>
          <a:lstStyle/>
          <a:p>
            <a:pPr lvl="0"/>
            <a:r>
              <a:rPr lang="en-US" sz="1400" dirty="0">
                <a:solidFill>
                  <a:schemeClr val="bg1"/>
                </a:solidFill>
                <a:latin typeface="Helvetica Light" panose="020B0403020202020204" pitchFamily="34" charset="0"/>
              </a:rPr>
              <a:t>Out of </a:t>
            </a:r>
            <a:r>
              <a:rPr lang="en-US" sz="1400" b="1" dirty="0">
                <a:solidFill>
                  <a:srgbClr val="FFE600"/>
                </a:solidFill>
                <a:latin typeface="Helvetica Light" panose="020B0403020202020204" pitchFamily="34" charset="0"/>
              </a:rPr>
              <a:t>114</a:t>
            </a:r>
            <a:r>
              <a:rPr lang="en-US" sz="1400" dirty="0">
                <a:solidFill>
                  <a:schemeClr val="bg1"/>
                </a:solidFill>
                <a:latin typeface="Helvetica Light" panose="020B0403020202020204" pitchFamily="34" charset="0"/>
              </a:rPr>
              <a:t> first-time national TV brand advertisers:</a:t>
            </a:r>
          </a:p>
          <a:p>
            <a:pPr lvl="0"/>
            <a:endParaRPr lang="en-US" sz="600" dirty="0">
              <a:solidFill>
                <a:schemeClr val="bg1"/>
              </a:solidFill>
              <a:latin typeface="Helvetica Light" panose="020B0403020202020204" pitchFamily="34" charset="0"/>
            </a:endParaRPr>
          </a:p>
          <a:p>
            <a:pPr marL="171450" lvl="0" indent="-171450">
              <a:buFont typeface="Arial" panose="020B0604020202020204" pitchFamily="34" charset="0"/>
              <a:buChar char="•"/>
            </a:pPr>
            <a:r>
              <a:rPr lang="en-US" sz="1400" b="1" dirty="0">
                <a:solidFill>
                  <a:srgbClr val="FFE600"/>
                </a:solidFill>
                <a:latin typeface="Helvetica Light" panose="020B0403020202020204" pitchFamily="34" charset="0"/>
              </a:rPr>
              <a:t>31%</a:t>
            </a:r>
            <a:r>
              <a:rPr lang="en-US" sz="1400" dirty="0">
                <a:solidFill>
                  <a:schemeClr val="bg1"/>
                </a:solidFill>
                <a:latin typeface="Helvetica Light" panose="020B0403020202020204" pitchFamily="34" charset="0"/>
              </a:rPr>
              <a:t> invested over </a:t>
            </a:r>
            <a:r>
              <a:rPr lang="en-US" sz="1400" b="1" dirty="0">
                <a:solidFill>
                  <a:srgbClr val="FFE600"/>
                </a:solidFill>
                <a:latin typeface="Helvetica Light" panose="020B0403020202020204" pitchFamily="34" charset="0"/>
              </a:rPr>
              <a:t>$5MM</a:t>
            </a:r>
            <a:endParaRPr lang="en-US" sz="1400" dirty="0">
              <a:solidFill>
                <a:schemeClr val="bg1"/>
              </a:solidFill>
              <a:latin typeface="Helvetica Light" panose="020B0403020202020204" pitchFamily="34" charset="0"/>
            </a:endParaRPr>
          </a:p>
          <a:p>
            <a:pPr marL="171450" lvl="0" indent="-171450">
              <a:buFont typeface="Arial" panose="020B0604020202020204" pitchFamily="34" charset="0"/>
              <a:buChar char="•"/>
            </a:pPr>
            <a:endParaRPr lang="en-US" sz="600" b="1" dirty="0">
              <a:solidFill>
                <a:srgbClr val="FFE600"/>
              </a:solidFill>
              <a:latin typeface="Helvetica Light" panose="020B0403020202020204" pitchFamily="34" charset="0"/>
            </a:endParaRPr>
          </a:p>
          <a:p>
            <a:pPr marL="171450" lvl="0" indent="-171450">
              <a:buFont typeface="Arial" panose="020B0604020202020204" pitchFamily="34" charset="0"/>
              <a:buChar char="•"/>
            </a:pPr>
            <a:r>
              <a:rPr lang="en-US" sz="1400" b="1" dirty="0">
                <a:solidFill>
                  <a:srgbClr val="FFE600"/>
                </a:solidFill>
                <a:latin typeface="Helvetica Light" panose="020B0403020202020204" pitchFamily="34" charset="0"/>
              </a:rPr>
              <a:t>35%</a:t>
            </a:r>
            <a:r>
              <a:rPr lang="en-US" sz="1400" dirty="0">
                <a:solidFill>
                  <a:schemeClr val="bg1"/>
                </a:solidFill>
                <a:latin typeface="Helvetica Light" panose="020B0403020202020204" pitchFamily="34" charset="0"/>
              </a:rPr>
              <a:t> invested between </a:t>
            </a:r>
            <a:r>
              <a:rPr lang="en-US" sz="1400" b="1" dirty="0">
                <a:solidFill>
                  <a:srgbClr val="FFE600"/>
                </a:solidFill>
                <a:latin typeface="Helvetica Light" panose="020B0403020202020204" pitchFamily="34" charset="0"/>
              </a:rPr>
              <a:t>$1MM - $5MM</a:t>
            </a:r>
            <a:endParaRPr lang="en-US" sz="1400" dirty="0">
              <a:solidFill>
                <a:schemeClr val="bg1"/>
              </a:solidFill>
              <a:latin typeface="Helvetica Light" panose="020B0403020202020204" pitchFamily="34" charset="0"/>
            </a:endParaRPr>
          </a:p>
          <a:p>
            <a:pPr marL="171450" lvl="0" indent="-171450">
              <a:buFont typeface="Arial" panose="020B0604020202020204" pitchFamily="34" charset="0"/>
              <a:buChar char="•"/>
            </a:pPr>
            <a:endParaRPr lang="en-US" sz="600" b="1" dirty="0">
              <a:solidFill>
                <a:schemeClr val="bg1"/>
              </a:solidFill>
              <a:latin typeface="Helvetica Light" panose="020B0403020202020204" pitchFamily="34" charset="0"/>
            </a:endParaRPr>
          </a:p>
          <a:p>
            <a:pPr marL="171450" lvl="0" indent="-171450">
              <a:buFont typeface="Arial" panose="020B0604020202020204" pitchFamily="34" charset="0"/>
              <a:buChar char="•"/>
            </a:pPr>
            <a:r>
              <a:rPr lang="en-US" sz="1400" b="1" dirty="0">
                <a:solidFill>
                  <a:srgbClr val="FFE600"/>
                </a:solidFill>
                <a:latin typeface="Helvetica Light" panose="020B0403020202020204" pitchFamily="34" charset="0"/>
              </a:rPr>
              <a:t>34%</a:t>
            </a:r>
            <a:r>
              <a:rPr lang="en-US" sz="1400" dirty="0">
                <a:solidFill>
                  <a:schemeClr val="bg1"/>
                </a:solidFill>
                <a:latin typeface="Helvetica Light" panose="020B0403020202020204" pitchFamily="34" charset="0"/>
              </a:rPr>
              <a:t> invested under </a:t>
            </a:r>
            <a:r>
              <a:rPr lang="en-US" sz="1400" b="1" dirty="0">
                <a:solidFill>
                  <a:srgbClr val="FFE600"/>
                </a:solidFill>
                <a:latin typeface="Helvetica Light" panose="020B0403020202020204" pitchFamily="34" charset="0"/>
              </a:rPr>
              <a:t>$1MM</a:t>
            </a:r>
            <a:endParaRPr lang="en-US" sz="1400" dirty="0">
              <a:solidFill>
                <a:schemeClr val="bg1"/>
              </a:solidFill>
              <a:latin typeface="Helvetica Light" panose="020B0403020202020204" pitchFamily="34" charset="0"/>
            </a:endParaRPr>
          </a:p>
        </p:txBody>
      </p:sp>
      <p:pic>
        <p:nvPicPr>
          <p:cNvPr id="6" name="Picture 5">
            <a:extLst>
              <a:ext uri="{FF2B5EF4-FFF2-40B4-BE49-F238E27FC236}">
                <a16:creationId xmlns:a16="http://schemas.microsoft.com/office/drawing/2014/main" id="{6DFDD9BB-7F0B-4538-AD74-9765B36AB32F}"/>
              </a:ext>
            </a:extLst>
          </p:cNvPr>
          <p:cNvPicPr>
            <a:picLocks noChangeAspect="1"/>
          </p:cNvPicPr>
          <p:nvPr/>
        </p:nvPicPr>
        <p:blipFill>
          <a:blip r:embed="rId3"/>
          <a:stretch>
            <a:fillRect/>
          </a:stretch>
        </p:blipFill>
        <p:spPr>
          <a:xfrm>
            <a:off x="1604814" y="2299094"/>
            <a:ext cx="1167322" cy="1167322"/>
          </a:xfrm>
          <a:prstGeom prst="rect">
            <a:avLst/>
          </a:prstGeom>
        </p:spPr>
      </p:pic>
      <p:sp>
        <p:nvSpPr>
          <p:cNvPr id="28" name="Rectangle 27">
            <a:extLst>
              <a:ext uri="{FF2B5EF4-FFF2-40B4-BE49-F238E27FC236}">
                <a16:creationId xmlns:a16="http://schemas.microsoft.com/office/drawing/2014/main" id="{611A2BD2-28EE-844C-ABD0-1BBA2351FC49}"/>
              </a:ext>
            </a:extLst>
          </p:cNvPr>
          <p:cNvSpPr/>
          <p:nvPr/>
        </p:nvSpPr>
        <p:spPr>
          <a:xfrm>
            <a:off x="4337797" y="4043360"/>
            <a:ext cx="3516407" cy="2077352"/>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34CC8CE6-CBBB-9148-9480-ABF797D19659}"/>
              </a:ext>
            </a:extLst>
          </p:cNvPr>
          <p:cNvSpPr/>
          <p:nvPr/>
        </p:nvSpPr>
        <p:spPr>
          <a:xfrm>
            <a:off x="4337797" y="3693364"/>
            <a:ext cx="351640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1F1A62"/>
                </a:solidFill>
                <a:latin typeface="Helvetica" pitchFamily="2" charset="0"/>
              </a:rPr>
              <a:t>Diversity of Brand Life-stages</a:t>
            </a:r>
            <a:endParaRPr kumimoji="0" lang="en-US" sz="1600" b="1" i="0" u="none" strike="noStrike" kern="1200" cap="none" spc="0" normalizeH="0" baseline="0" noProof="0" dirty="0">
              <a:ln>
                <a:noFill/>
              </a:ln>
              <a:solidFill>
                <a:srgbClr val="1F1A62"/>
              </a:solidFill>
              <a:effectLst/>
              <a:uLnTx/>
              <a:uFillTx/>
              <a:latin typeface="Helvetica" pitchFamily="2" charset="0"/>
            </a:endParaRPr>
          </a:p>
        </p:txBody>
      </p:sp>
      <p:sp>
        <p:nvSpPr>
          <p:cNvPr id="27" name="TextBox 26">
            <a:extLst>
              <a:ext uri="{FF2B5EF4-FFF2-40B4-BE49-F238E27FC236}">
                <a16:creationId xmlns:a16="http://schemas.microsoft.com/office/drawing/2014/main" id="{AB865B79-90D6-453D-BAF7-DDFD79E1D07C}"/>
              </a:ext>
            </a:extLst>
          </p:cNvPr>
          <p:cNvSpPr txBox="1"/>
          <p:nvPr/>
        </p:nvSpPr>
        <p:spPr>
          <a:xfrm>
            <a:off x="4425159" y="4144784"/>
            <a:ext cx="3341683" cy="1446550"/>
          </a:xfrm>
          <a:prstGeom prst="rect">
            <a:avLst/>
          </a:prstGeom>
          <a:noFill/>
        </p:spPr>
        <p:txBody>
          <a:bodyPr wrap="square" rtlCol="0">
            <a:spAutoFit/>
          </a:bodyPr>
          <a:lstStyle/>
          <a:p>
            <a:pPr lvl="0"/>
            <a:r>
              <a:rPr lang="en-US" sz="1400" dirty="0">
                <a:solidFill>
                  <a:schemeClr val="bg1"/>
                </a:solidFill>
                <a:latin typeface="Helvetica Light" panose="020B0403020202020204" pitchFamily="34" charset="0"/>
              </a:rPr>
              <a:t>Out of </a:t>
            </a:r>
            <a:r>
              <a:rPr lang="en-US" sz="1400" b="1" dirty="0">
                <a:solidFill>
                  <a:srgbClr val="FFE600"/>
                </a:solidFill>
                <a:latin typeface="Helvetica Light" panose="020B0403020202020204" pitchFamily="34" charset="0"/>
              </a:rPr>
              <a:t>114</a:t>
            </a:r>
            <a:r>
              <a:rPr lang="en-US" sz="1400" dirty="0">
                <a:solidFill>
                  <a:schemeClr val="bg1"/>
                </a:solidFill>
                <a:latin typeface="Helvetica Light" panose="020B0403020202020204" pitchFamily="34" charset="0"/>
              </a:rPr>
              <a:t> first-time national TV brand advertisers:</a:t>
            </a:r>
          </a:p>
          <a:p>
            <a:pPr lvl="0"/>
            <a:endParaRPr lang="en-US" sz="600" dirty="0">
              <a:solidFill>
                <a:schemeClr val="bg1"/>
              </a:solidFill>
              <a:latin typeface="Helvetica Light" panose="020B0403020202020204" pitchFamily="34" charset="0"/>
            </a:endParaRPr>
          </a:p>
          <a:p>
            <a:pPr marL="171450" lvl="0" indent="-171450">
              <a:buFont typeface="Arial" panose="020B0604020202020204" pitchFamily="34" charset="0"/>
              <a:buChar char="•"/>
            </a:pPr>
            <a:r>
              <a:rPr lang="en-US" sz="1400" b="1" dirty="0">
                <a:solidFill>
                  <a:srgbClr val="FFE600"/>
                </a:solidFill>
                <a:latin typeface="Helvetica Light" panose="020B0403020202020204" pitchFamily="34" charset="0"/>
              </a:rPr>
              <a:t>39%</a:t>
            </a:r>
            <a:r>
              <a:rPr lang="en-US" sz="1400" dirty="0">
                <a:solidFill>
                  <a:schemeClr val="bg1"/>
                </a:solidFill>
                <a:latin typeface="Helvetica Light" panose="020B0403020202020204" pitchFamily="34" charset="0"/>
              </a:rPr>
              <a:t> are </a:t>
            </a:r>
            <a:r>
              <a:rPr lang="en-US" sz="1400" b="1" dirty="0">
                <a:solidFill>
                  <a:srgbClr val="FFE600"/>
                </a:solidFill>
                <a:latin typeface="Helvetica Light" panose="020B0403020202020204" pitchFamily="34" charset="0"/>
              </a:rPr>
              <a:t>under five years old</a:t>
            </a:r>
          </a:p>
          <a:p>
            <a:pPr marL="171450" lvl="0" indent="-171450">
              <a:buFont typeface="Arial" panose="020B0604020202020204" pitchFamily="34" charset="0"/>
              <a:buChar char="•"/>
            </a:pPr>
            <a:endParaRPr lang="en-US" sz="600" b="1" dirty="0">
              <a:solidFill>
                <a:srgbClr val="FFE600"/>
              </a:solidFill>
              <a:latin typeface="Helvetica Light" panose="020B0403020202020204" pitchFamily="34" charset="0"/>
            </a:endParaRPr>
          </a:p>
          <a:p>
            <a:pPr marL="171450" lvl="0" indent="-171450">
              <a:buFont typeface="Arial" panose="020B0604020202020204" pitchFamily="34" charset="0"/>
              <a:buChar char="•"/>
            </a:pPr>
            <a:r>
              <a:rPr lang="en-US" sz="1400" b="1" dirty="0">
                <a:solidFill>
                  <a:srgbClr val="FFE600"/>
                </a:solidFill>
                <a:latin typeface="Helvetica Light" panose="020B0403020202020204" pitchFamily="34" charset="0"/>
              </a:rPr>
              <a:t>46%</a:t>
            </a:r>
            <a:r>
              <a:rPr lang="en-US" sz="1400" dirty="0">
                <a:solidFill>
                  <a:schemeClr val="bg1"/>
                </a:solidFill>
                <a:latin typeface="Helvetica Light" panose="020B0403020202020204" pitchFamily="34" charset="0"/>
              </a:rPr>
              <a:t> are </a:t>
            </a:r>
            <a:r>
              <a:rPr lang="en-US" sz="1400" b="1" dirty="0">
                <a:solidFill>
                  <a:srgbClr val="FFE600"/>
                </a:solidFill>
                <a:latin typeface="Helvetica Light" panose="020B0403020202020204" pitchFamily="34" charset="0"/>
              </a:rPr>
              <a:t>between 5-20 years old</a:t>
            </a:r>
          </a:p>
          <a:p>
            <a:pPr marL="171450" lvl="0" indent="-171450">
              <a:buFont typeface="Arial" panose="020B0604020202020204" pitchFamily="34" charset="0"/>
              <a:buChar char="•"/>
            </a:pPr>
            <a:endParaRPr lang="en-US" sz="600" b="1" dirty="0">
              <a:solidFill>
                <a:schemeClr val="bg1"/>
              </a:solidFill>
              <a:latin typeface="Helvetica Light" panose="020B0403020202020204" pitchFamily="34" charset="0"/>
            </a:endParaRPr>
          </a:p>
          <a:p>
            <a:pPr marL="171450" lvl="0" indent="-171450">
              <a:buFont typeface="Arial" panose="020B0604020202020204" pitchFamily="34" charset="0"/>
              <a:buChar char="•"/>
            </a:pPr>
            <a:r>
              <a:rPr lang="en-US" sz="1400" b="1" dirty="0">
                <a:solidFill>
                  <a:srgbClr val="FFE600"/>
                </a:solidFill>
                <a:latin typeface="Helvetica Light" panose="020B0403020202020204" pitchFamily="34" charset="0"/>
              </a:rPr>
              <a:t>15%</a:t>
            </a:r>
            <a:r>
              <a:rPr lang="en-US" sz="1400" dirty="0">
                <a:solidFill>
                  <a:schemeClr val="bg1"/>
                </a:solidFill>
                <a:latin typeface="Helvetica Light" panose="020B0403020202020204" pitchFamily="34" charset="0"/>
              </a:rPr>
              <a:t> were </a:t>
            </a:r>
            <a:r>
              <a:rPr lang="en-US" sz="1400" b="1" dirty="0">
                <a:solidFill>
                  <a:srgbClr val="FFE600"/>
                </a:solidFill>
                <a:latin typeface="Helvetica Light" panose="020B0403020202020204" pitchFamily="34" charset="0"/>
              </a:rPr>
              <a:t>founded before 2000</a:t>
            </a:r>
          </a:p>
        </p:txBody>
      </p:sp>
      <p:pic>
        <p:nvPicPr>
          <p:cNvPr id="9" name="Picture 8">
            <a:extLst>
              <a:ext uri="{FF2B5EF4-FFF2-40B4-BE49-F238E27FC236}">
                <a16:creationId xmlns:a16="http://schemas.microsoft.com/office/drawing/2014/main" id="{7A5B9EDB-39E1-4E87-9B42-1A1A483D34C6}"/>
              </a:ext>
            </a:extLst>
          </p:cNvPr>
          <p:cNvPicPr>
            <a:picLocks noChangeAspect="1"/>
          </p:cNvPicPr>
          <p:nvPr/>
        </p:nvPicPr>
        <p:blipFill>
          <a:blip r:embed="rId4"/>
          <a:stretch>
            <a:fillRect/>
          </a:stretch>
        </p:blipFill>
        <p:spPr>
          <a:xfrm>
            <a:off x="5453973" y="2311149"/>
            <a:ext cx="1284054" cy="1284054"/>
          </a:xfrm>
          <a:prstGeom prst="rect">
            <a:avLst/>
          </a:prstGeom>
        </p:spPr>
      </p:pic>
      <p:sp>
        <p:nvSpPr>
          <p:cNvPr id="29" name="Rectangle 28">
            <a:extLst>
              <a:ext uri="{FF2B5EF4-FFF2-40B4-BE49-F238E27FC236}">
                <a16:creationId xmlns:a16="http://schemas.microsoft.com/office/drawing/2014/main" id="{BE7A67A6-9B9E-EC45-BEF3-59FAC4400EEB}"/>
              </a:ext>
            </a:extLst>
          </p:cNvPr>
          <p:cNvSpPr/>
          <p:nvPr/>
        </p:nvSpPr>
        <p:spPr>
          <a:xfrm>
            <a:off x="8245322" y="4049561"/>
            <a:ext cx="3516407" cy="2064950"/>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C1AF966E-5A86-E944-B039-CE9D7B0774B6}"/>
              </a:ext>
            </a:extLst>
          </p:cNvPr>
          <p:cNvSpPr/>
          <p:nvPr/>
        </p:nvSpPr>
        <p:spPr>
          <a:xfrm>
            <a:off x="8249004" y="3704807"/>
            <a:ext cx="350904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1F1A62"/>
                </a:solidFill>
                <a:latin typeface="Helvetica" pitchFamily="2" charset="0"/>
              </a:rPr>
              <a:t>Diversity of Categories</a:t>
            </a:r>
            <a:endParaRPr kumimoji="0" lang="en-US" sz="1600" b="1" i="0" u="none" strike="noStrike" kern="1200" cap="none" spc="0" normalizeH="0" baseline="0" noProof="0" dirty="0">
              <a:ln>
                <a:noFill/>
              </a:ln>
              <a:solidFill>
                <a:srgbClr val="1F1A62"/>
              </a:solidFill>
              <a:effectLst/>
              <a:uLnTx/>
              <a:uFillTx/>
              <a:latin typeface="Helvetica" pitchFamily="2" charset="0"/>
            </a:endParaRPr>
          </a:p>
        </p:txBody>
      </p:sp>
      <p:sp>
        <p:nvSpPr>
          <p:cNvPr id="37" name="TextBox 36">
            <a:extLst>
              <a:ext uri="{FF2B5EF4-FFF2-40B4-BE49-F238E27FC236}">
                <a16:creationId xmlns:a16="http://schemas.microsoft.com/office/drawing/2014/main" id="{42A241C3-2D1B-024B-B921-2CBD7F24B51F}"/>
              </a:ext>
            </a:extLst>
          </p:cNvPr>
          <p:cNvSpPr txBox="1"/>
          <p:nvPr/>
        </p:nvSpPr>
        <p:spPr>
          <a:xfrm>
            <a:off x="8332684" y="4140664"/>
            <a:ext cx="3341683" cy="1815882"/>
          </a:xfrm>
          <a:prstGeom prst="rect">
            <a:avLst/>
          </a:prstGeom>
          <a:noFill/>
        </p:spPr>
        <p:txBody>
          <a:bodyPr wrap="square" rtlCol="0">
            <a:spAutoFit/>
          </a:bodyPr>
          <a:lstStyle>
            <a:defPPr>
              <a:defRPr lang="en-US"/>
            </a:defPPr>
            <a:lvl1pPr lvl="0">
              <a:defRPr sz="1200">
                <a:solidFill>
                  <a:schemeClr val="bg1"/>
                </a:solidFill>
                <a:latin typeface="Helvetica Light" panose="020B0403020202020204" pitchFamily="34" charset="0"/>
              </a:defRPr>
            </a:lvl1pPr>
          </a:lstStyle>
          <a:p>
            <a:r>
              <a:rPr lang="en-US" sz="1400" dirty="0"/>
              <a:t>The 114 first-time national TV advertisers can be found across </a:t>
            </a:r>
            <a:r>
              <a:rPr lang="en-US" sz="1400" b="1" dirty="0">
                <a:solidFill>
                  <a:srgbClr val="FFE600"/>
                </a:solidFill>
              </a:rPr>
              <a:t>61 different categories</a:t>
            </a:r>
            <a:r>
              <a:rPr lang="en-US" sz="1400" dirty="0"/>
              <a:t> including </a:t>
            </a:r>
            <a:r>
              <a:rPr lang="en-US" sz="1400" dirty="0">
                <a:solidFill>
                  <a:srgbClr val="FFE600"/>
                </a:solidFill>
              </a:rPr>
              <a:t>headphones</a:t>
            </a:r>
            <a:r>
              <a:rPr lang="en-US" sz="1400" dirty="0"/>
              <a:t>, </a:t>
            </a:r>
            <a:r>
              <a:rPr lang="en-US" sz="1400" dirty="0">
                <a:solidFill>
                  <a:srgbClr val="FFE600"/>
                </a:solidFill>
              </a:rPr>
              <a:t>pizza</a:t>
            </a:r>
            <a:r>
              <a:rPr lang="en-US" sz="1400" dirty="0"/>
              <a:t>, </a:t>
            </a:r>
            <a:r>
              <a:rPr lang="en-US" sz="1400" dirty="0">
                <a:solidFill>
                  <a:srgbClr val="FFE600"/>
                </a:solidFill>
              </a:rPr>
              <a:t>pharmaceuticals</a:t>
            </a:r>
            <a:r>
              <a:rPr lang="en-US" sz="1400" dirty="0"/>
              <a:t>, </a:t>
            </a:r>
            <a:r>
              <a:rPr lang="en-US" sz="1400" dirty="0">
                <a:solidFill>
                  <a:srgbClr val="FFE600"/>
                </a:solidFill>
              </a:rPr>
              <a:t>plant-based food</a:t>
            </a:r>
            <a:r>
              <a:rPr lang="en-US" sz="1400" dirty="0"/>
              <a:t>, </a:t>
            </a:r>
            <a:r>
              <a:rPr lang="en-US" sz="1400" dirty="0">
                <a:solidFill>
                  <a:srgbClr val="FFE600"/>
                </a:solidFill>
              </a:rPr>
              <a:t>sports betting</a:t>
            </a:r>
            <a:r>
              <a:rPr lang="en-US" sz="1400" dirty="0"/>
              <a:t>, </a:t>
            </a:r>
            <a:r>
              <a:rPr lang="en-US" sz="1400" dirty="0">
                <a:solidFill>
                  <a:srgbClr val="FFE600"/>
                </a:solidFill>
              </a:rPr>
              <a:t>ice cream</a:t>
            </a:r>
            <a:r>
              <a:rPr lang="en-US" sz="1400" dirty="0"/>
              <a:t>, </a:t>
            </a:r>
            <a:r>
              <a:rPr lang="en-US" sz="1400" dirty="0">
                <a:solidFill>
                  <a:srgbClr val="FFE600"/>
                </a:solidFill>
              </a:rPr>
              <a:t>snacks</a:t>
            </a:r>
            <a:r>
              <a:rPr lang="en-US" sz="1400" dirty="0"/>
              <a:t>, </a:t>
            </a:r>
            <a:r>
              <a:rPr lang="en-US" sz="1400" dirty="0">
                <a:solidFill>
                  <a:srgbClr val="FFE600"/>
                </a:solidFill>
              </a:rPr>
              <a:t>auto</a:t>
            </a:r>
            <a:r>
              <a:rPr lang="en-US" sz="1400" dirty="0"/>
              <a:t>, </a:t>
            </a:r>
            <a:r>
              <a:rPr lang="en-US" sz="1400" dirty="0">
                <a:solidFill>
                  <a:srgbClr val="FFE600"/>
                </a:solidFill>
              </a:rPr>
              <a:t>sauces</a:t>
            </a:r>
            <a:r>
              <a:rPr lang="en-US" sz="1400" dirty="0"/>
              <a:t>, </a:t>
            </a:r>
            <a:r>
              <a:rPr lang="en-US" sz="1400" dirty="0">
                <a:solidFill>
                  <a:srgbClr val="FFE600"/>
                </a:solidFill>
              </a:rPr>
              <a:t>online dating</a:t>
            </a:r>
            <a:r>
              <a:rPr lang="en-US" sz="1400" dirty="0"/>
              <a:t>, </a:t>
            </a:r>
            <a:r>
              <a:rPr lang="en-US" sz="1400" dirty="0">
                <a:solidFill>
                  <a:srgbClr val="FFE600"/>
                </a:solidFill>
              </a:rPr>
              <a:t>food delivery</a:t>
            </a:r>
            <a:r>
              <a:rPr lang="en-US" sz="1400" dirty="0"/>
              <a:t>, </a:t>
            </a:r>
            <a:r>
              <a:rPr lang="en-US" sz="1400" dirty="0">
                <a:solidFill>
                  <a:srgbClr val="FFE600"/>
                </a:solidFill>
              </a:rPr>
              <a:t>insurance</a:t>
            </a:r>
            <a:r>
              <a:rPr lang="en-US" sz="1400" dirty="0"/>
              <a:t>, </a:t>
            </a:r>
            <a:r>
              <a:rPr lang="en-US" sz="1400" dirty="0">
                <a:solidFill>
                  <a:srgbClr val="FFE600"/>
                </a:solidFill>
              </a:rPr>
              <a:t>financial services</a:t>
            </a:r>
            <a:r>
              <a:rPr lang="en-US" sz="1400" dirty="0"/>
              <a:t> and </a:t>
            </a:r>
            <a:r>
              <a:rPr lang="en-US" sz="1400" dirty="0">
                <a:solidFill>
                  <a:srgbClr val="FFE600"/>
                </a:solidFill>
              </a:rPr>
              <a:t>more</a:t>
            </a:r>
          </a:p>
        </p:txBody>
      </p:sp>
      <p:grpSp>
        <p:nvGrpSpPr>
          <p:cNvPr id="20" name="Group 19">
            <a:extLst>
              <a:ext uri="{FF2B5EF4-FFF2-40B4-BE49-F238E27FC236}">
                <a16:creationId xmlns:a16="http://schemas.microsoft.com/office/drawing/2014/main" id="{0A0895BB-9860-467F-B671-FB244DBAC3D8}"/>
              </a:ext>
            </a:extLst>
          </p:cNvPr>
          <p:cNvGrpSpPr/>
          <p:nvPr/>
        </p:nvGrpSpPr>
        <p:grpSpPr>
          <a:xfrm>
            <a:off x="8736639" y="2525148"/>
            <a:ext cx="2533772" cy="903852"/>
            <a:chOff x="8631306" y="2561355"/>
            <a:chExt cx="2533772" cy="903852"/>
          </a:xfrm>
        </p:grpSpPr>
        <p:pic>
          <p:nvPicPr>
            <p:cNvPr id="12" name="Picture 11">
              <a:extLst>
                <a:ext uri="{FF2B5EF4-FFF2-40B4-BE49-F238E27FC236}">
                  <a16:creationId xmlns:a16="http://schemas.microsoft.com/office/drawing/2014/main" id="{9C036307-2E86-4F64-83F6-4223D95F9F91}"/>
                </a:ext>
              </a:extLst>
            </p:cNvPr>
            <p:cNvPicPr>
              <a:picLocks noChangeAspect="1"/>
            </p:cNvPicPr>
            <p:nvPr/>
          </p:nvPicPr>
          <p:blipFill>
            <a:blip r:embed="rId5"/>
            <a:stretch>
              <a:fillRect/>
            </a:stretch>
          </p:blipFill>
          <p:spPr>
            <a:xfrm>
              <a:off x="8631306" y="2571514"/>
              <a:ext cx="877027" cy="877027"/>
            </a:xfrm>
            <a:prstGeom prst="rect">
              <a:avLst/>
            </a:prstGeom>
          </p:spPr>
        </p:pic>
        <p:pic>
          <p:nvPicPr>
            <p:cNvPr id="14" name="Picture 13">
              <a:extLst>
                <a:ext uri="{FF2B5EF4-FFF2-40B4-BE49-F238E27FC236}">
                  <a16:creationId xmlns:a16="http://schemas.microsoft.com/office/drawing/2014/main" id="{0629C159-22E8-4865-B6B3-9208461D7EB1}"/>
                </a:ext>
              </a:extLst>
            </p:cNvPr>
            <p:cNvPicPr>
              <a:picLocks noChangeAspect="1"/>
            </p:cNvPicPr>
            <p:nvPr/>
          </p:nvPicPr>
          <p:blipFill>
            <a:blip r:embed="rId6"/>
            <a:stretch>
              <a:fillRect/>
            </a:stretch>
          </p:blipFill>
          <p:spPr>
            <a:xfrm rot="1618709">
              <a:off x="10288051" y="2588180"/>
              <a:ext cx="877027" cy="877027"/>
            </a:xfrm>
            <a:prstGeom prst="rect">
              <a:avLst/>
            </a:prstGeom>
          </p:spPr>
        </p:pic>
        <p:pic>
          <p:nvPicPr>
            <p:cNvPr id="16" name="Picture 15">
              <a:extLst>
                <a:ext uri="{FF2B5EF4-FFF2-40B4-BE49-F238E27FC236}">
                  <a16:creationId xmlns:a16="http://schemas.microsoft.com/office/drawing/2014/main" id="{9EDC53ED-D07A-40C4-9480-6947A7509412}"/>
                </a:ext>
              </a:extLst>
            </p:cNvPr>
            <p:cNvPicPr>
              <a:picLocks noChangeAspect="1"/>
            </p:cNvPicPr>
            <p:nvPr/>
          </p:nvPicPr>
          <p:blipFill>
            <a:blip r:embed="rId7"/>
            <a:stretch>
              <a:fillRect/>
            </a:stretch>
          </p:blipFill>
          <p:spPr>
            <a:xfrm rot="1079505">
              <a:off x="9374279" y="2561355"/>
              <a:ext cx="877027" cy="877027"/>
            </a:xfrm>
            <a:prstGeom prst="rect">
              <a:avLst/>
            </a:prstGeom>
          </p:spPr>
        </p:pic>
      </p:grpSp>
    </p:spTree>
    <p:extLst>
      <p:ext uri="{BB962C8B-B14F-4D97-AF65-F5344CB8AC3E}">
        <p14:creationId xmlns:p14="http://schemas.microsoft.com/office/powerpoint/2010/main" val="2955253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25AA48D-259C-4F77-BD38-5ADDDA1E981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12750" y="0"/>
            <a:ext cx="11779250" cy="6858000"/>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a:cxnSpLocks/>
          </p:cNvCxnSpPr>
          <p:nvPr/>
        </p:nvCxnSpPr>
        <p:spPr>
          <a:xfrm>
            <a:off x="493843" y="1632232"/>
            <a:ext cx="390577" cy="0"/>
          </a:xfrm>
          <a:prstGeom prst="line">
            <a:avLst/>
          </a:prstGeom>
          <a:ln>
            <a:solidFill>
              <a:srgbClr val="00C0F3"/>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42BC6811-BD42-8345-9D9F-26E004102EE7}"/>
              </a:ext>
            </a:extLst>
          </p:cNvPr>
          <p:cNvSpPr txBox="1"/>
          <p:nvPr/>
        </p:nvSpPr>
        <p:spPr>
          <a:xfrm>
            <a:off x="448873" y="1914067"/>
            <a:ext cx="4082344" cy="400110"/>
          </a:xfrm>
          <a:prstGeom prst="rect">
            <a:avLst/>
          </a:prstGeom>
          <a:noFill/>
        </p:spPr>
        <p:txBody>
          <a:bodyPr wrap="square" rtlCol="0">
            <a:spAutoFit/>
          </a:bodyPr>
          <a:lstStyle/>
          <a:p>
            <a:r>
              <a:rPr lang="en-US" sz="2000" b="1" dirty="0">
                <a:solidFill>
                  <a:srgbClr val="1F1A62"/>
                </a:solidFill>
                <a:latin typeface="Helvetica" pitchFamily="2" charset="0"/>
              </a:rPr>
              <a:t>Jason Wiese</a:t>
            </a:r>
          </a:p>
        </p:txBody>
      </p:sp>
      <p:sp>
        <p:nvSpPr>
          <p:cNvPr id="13" name="TextBox 12">
            <a:extLst>
              <a:ext uri="{FF2B5EF4-FFF2-40B4-BE49-F238E27FC236}">
                <a16:creationId xmlns:a16="http://schemas.microsoft.com/office/drawing/2014/main" id="{0CB41C07-619F-4B42-8008-E877CD893072}"/>
              </a:ext>
            </a:extLst>
          </p:cNvPr>
          <p:cNvSpPr txBox="1"/>
          <p:nvPr/>
        </p:nvSpPr>
        <p:spPr>
          <a:xfrm>
            <a:off x="463863" y="2386472"/>
            <a:ext cx="4082344" cy="707886"/>
          </a:xfrm>
          <a:prstGeom prst="rect">
            <a:avLst/>
          </a:prstGeom>
          <a:noFill/>
        </p:spPr>
        <p:txBody>
          <a:bodyPr wrap="square" rtlCol="0">
            <a:spAutoFit/>
          </a:bodyPr>
          <a:lstStyle/>
          <a:p>
            <a:r>
              <a:rPr lang="en-US" sz="2000" dirty="0">
                <a:solidFill>
                  <a:srgbClr val="1F1A62"/>
                </a:solidFill>
                <a:latin typeface="Helvetica Light" panose="020B0403020202020204" pitchFamily="34" charset="0"/>
              </a:rPr>
              <a:t>SVP, Director of Strategic Insights</a:t>
            </a:r>
          </a:p>
          <a:p>
            <a:r>
              <a:rPr lang="en-US" sz="2000" dirty="0">
                <a:solidFill>
                  <a:srgbClr val="1F1A62"/>
                </a:solidFill>
                <a:latin typeface="Helvetica Light" panose="020B0403020202020204" pitchFamily="34" charset="0"/>
              </a:rPr>
              <a:t>jasonw@thevab.com</a:t>
            </a:r>
          </a:p>
        </p:txBody>
      </p:sp>
      <p:sp>
        <p:nvSpPr>
          <p:cNvPr id="12" name="TextBox 11">
            <a:extLst>
              <a:ext uri="{FF2B5EF4-FFF2-40B4-BE49-F238E27FC236}">
                <a16:creationId xmlns:a16="http://schemas.microsoft.com/office/drawing/2014/main" id="{D3ED8F18-80E6-D449-A031-541661F2A42F}"/>
              </a:ext>
            </a:extLst>
          </p:cNvPr>
          <p:cNvSpPr txBox="1"/>
          <p:nvPr/>
        </p:nvSpPr>
        <p:spPr>
          <a:xfrm>
            <a:off x="463863" y="3433131"/>
            <a:ext cx="4082344" cy="400110"/>
          </a:xfrm>
          <a:prstGeom prst="rect">
            <a:avLst/>
          </a:prstGeom>
          <a:noFill/>
        </p:spPr>
        <p:txBody>
          <a:bodyPr wrap="square" rtlCol="0">
            <a:spAutoFit/>
          </a:bodyPr>
          <a:lstStyle/>
          <a:p>
            <a:r>
              <a:rPr lang="en-US" sz="2000" b="1" dirty="0">
                <a:solidFill>
                  <a:srgbClr val="1F1A62"/>
                </a:solidFill>
                <a:latin typeface="Helvetica" pitchFamily="2" charset="0"/>
              </a:rPr>
              <a:t>Leah Montner-Dixon</a:t>
            </a:r>
          </a:p>
        </p:txBody>
      </p:sp>
      <p:sp>
        <p:nvSpPr>
          <p:cNvPr id="14" name="TextBox 13">
            <a:extLst>
              <a:ext uri="{FF2B5EF4-FFF2-40B4-BE49-F238E27FC236}">
                <a16:creationId xmlns:a16="http://schemas.microsoft.com/office/drawing/2014/main" id="{BD6543CD-C7DA-9F4B-AC45-0CE815632C06}"/>
              </a:ext>
            </a:extLst>
          </p:cNvPr>
          <p:cNvSpPr txBox="1"/>
          <p:nvPr/>
        </p:nvSpPr>
        <p:spPr>
          <a:xfrm>
            <a:off x="448873" y="3897295"/>
            <a:ext cx="4082344" cy="707886"/>
          </a:xfrm>
          <a:prstGeom prst="rect">
            <a:avLst/>
          </a:prstGeom>
          <a:noFill/>
        </p:spPr>
        <p:txBody>
          <a:bodyPr wrap="square" rtlCol="0">
            <a:spAutoFit/>
          </a:bodyPr>
          <a:lstStyle/>
          <a:p>
            <a:r>
              <a:rPr lang="en-US" sz="2000" dirty="0">
                <a:solidFill>
                  <a:srgbClr val="1F1A62"/>
                </a:solidFill>
                <a:latin typeface="Helvetica Light" panose="020B0403020202020204" pitchFamily="34" charset="0"/>
              </a:rPr>
              <a:t>Insights Manager</a:t>
            </a:r>
          </a:p>
          <a:p>
            <a:r>
              <a:rPr lang="en-US" sz="2000" dirty="0">
                <a:solidFill>
                  <a:srgbClr val="1F1A62"/>
                </a:solidFill>
                <a:latin typeface="Helvetica Light" panose="020B0403020202020204" pitchFamily="34" charset="0"/>
              </a:rPr>
              <a:t>leahm@thevab.com</a:t>
            </a:r>
          </a:p>
        </p:txBody>
      </p:sp>
      <p:sp>
        <p:nvSpPr>
          <p:cNvPr id="15" name="TextBox 14">
            <a:extLst>
              <a:ext uri="{FF2B5EF4-FFF2-40B4-BE49-F238E27FC236}">
                <a16:creationId xmlns:a16="http://schemas.microsoft.com/office/drawing/2014/main" id="{D3F935AB-6483-B747-9425-07796DE5934B}"/>
              </a:ext>
            </a:extLst>
          </p:cNvPr>
          <p:cNvSpPr txBox="1"/>
          <p:nvPr/>
        </p:nvSpPr>
        <p:spPr>
          <a:xfrm>
            <a:off x="428995" y="373281"/>
            <a:ext cx="4082344" cy="630942"/>
          </a:xfrm>
          <a:prstGeom prst="rect">
            <a:avLst/>
          </a:prstGeom>
          <a:noFill/>
        </p:spPr>
        <p:txBody>
          <a:bodyPr wrap="square" rtlCol="0">
            <a:spAutoFit/>
          </a:bodyPr>
          <a:lstStyle/>
          <a:p>
            <a:r>
              <a:rPr lang="en-US" sz="3400" b="1" dirty="0">
                <a:solidFill>
                  <a:srgbClr val="1F1A62"/>
                </a:solidFill>
                <a:latin typeface="Helvetica" pitchFamily="2" charset="0"/>
              </a:rPr>
              <a:t>Creators</a:t>
            </a:r>
          </a:p>
        </p:txBody>
      </p:sp>
      <p:sp>
        <p:nvSpPr>
          <p:cNvPr id="16" name="TextBox 15">
            <a:extLst>
              <a:ext uri="{FF2B5EF4-FFF2-40B4-BE49-F238E27FC236}">
                <a16:creationId xmlns:a16="http://schemas.microsoft.com/office/drawing/2014/main" id="{120E6AED-F88F-417D-81B2-3D4EF90108D7}"/>
              </a:ext>
            </a:extLst>
          </p:cNvPr>
          <p:cNvSpPr txBox="1"/>
          <p:nvPr/>
        </p:nvSpPr>
        <p:spPr>
          <a:xfrm>
            <a:off x="443985" y="4943954"/>
            <a:ext cx="4082344" cy="400110"/>
          </a:xfrm>
          <a:prstGeom prst="rect">
            <a:avLst/>
          </a:prstGeom>
          <a:noFill/>
        </p:spPr>
        <p:txBody>
          <a:bodyPr wrap="square" rtlCol="0">
            <a:spAutoFit/>
          </a:bodyPr>
          <a:lstStyle/>
          <a:p>
            <a:r>
              <a:rPr lang="en-US" sz="2000" b="1" dirty="0">
                <a:solidFill>
                  <a:srgbClr val="1F1A62"/>
                </a:solidFill>
                <a:latin typeface="Helvetica" pitchFamily="2" charset="0"/>
              </a:rPr>
              <a:t>Karolina Guillen</a:t>
            </a:r>
          </a:p>
        </p:txBody>
      </p:sp>
      <p:sp>
        <p:nvSpPr>
          <p:cNvPr id="17" name="TextBox 16">
            <a:extLst>
              <a:ext uri="{FF2B5EF4-FFF2-40B4-BE49-F238E27FC236}">
                <a16:creationId xmlns:a16="http://schemas.microsoft.com/office/drawing/2014/main" id="{1244D7BD-201F-411A-BDD8-3B206BF241C3}"/>
              </a:ext>
            </a:extLst>
          </p:cNvPr>
          <p:cNvSpPr txBox="1"/>
          <p:nvPr/>
        </p:nvSpPr>
        <p:spPr>
          <a:xfrm>
            <a:off x="428995" y="5408118"/>
            <a:ext cx="4082344" cy="707886"/>
          </a:xfrm>
          <a:prstGeom prst="rect">
            <a:avLst/>
          </a:prstGeom>
          <a:noFill/>
        </p:spPr>
        <p:txBody>
          <a:bodyPr wrap="square" rtlCol="0">
            <a:spAutoFit/>
          </a:bodyPr>
          <a:lstStyle/>
          <a:p>
            <a:r>
              <a:rPr lang="en-US" sz="2000" dirty="0">
                <a:solidFill>
                  <a:srgbClr val="1F1A62"/>
                </a:solidFill>
                <a:latin typeface="Helvetica Light" panose="020B0403020202020204" pitchFamily="34" charset="0"/>
              </a:rPr>
              <a:t>Senior Insights Analyst</a:t>
            </a:r>
          </a:p>
          <a:p>
            <a:r>
              <a:rPr lang="en-US" sz="2000" dirty="0">
                <a:solidFill>
                  <a:srgbClr val="1F1A62"/>
                </a:solidFill>
                <a:latin typeface="Helvetica Light" panose="020B0403020202020204" pitchFamily="34" charset="0"/>
              </a:rPr>
              <a:t>karolinag@thevab.com</a:t>
            </a:r>
          </a:p>
        </p:txBody>
      </p:sp>
    </p:spTree>
    <p:extLst>
      <p:ext uri="{BB962C8B-B14F-4D97-AF65-F5344CB8AC3E}">
        <p14:creationId xmlns:p14="http://schemas.microsoft.com/office/powerpoint/2010/main" val="3088563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C88E02-F6D0-44F0-B46B-CFF324F72288}"/>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6" name="TextBox 35">
            <a:extLst>
              <a:ext uri="{FF2B5EF4-FFF2-40B4-BE49-F238E27FC236}">
                <a16:creationId xmlns:a16="http://schemas.microsoft.com/office/drawing/2014/main" id="{57BF988E-6C65-4942-8379-2C3E0A39A60D}"/>
              </a:ext>
            </a:extLst>
          </p:cNvPr>
          <p:cNvSpPr txBox="1"/>
          <p:nvPr/>
        </p:nvSpPr>
        <p:spPr>
          <a:xfrm>
            <a:off x="533223" y="1984720"/>
            <a:ext cx="11125555" cy="3693319"/>
          </a:xfrm>
          <a:prstGeom prst="rect">
            <a:avLst/>
          </a:prstGeom>
          <a:noFill/>
        </p:spPr>
        <p:txBody>
          <a:bodyPr wrap="square" rtlCol="0">
            <a:spAutoFit/>
          </a:bodyPr>
          <a:lstStyle/>
          <a:p>
            <a:pPr lvl="0"/>
            <a:r>
              <a:rPr lang="en-US" dirty="0">
                <a:solidFill>
                  <a:srgbClr val="1F1A62"/>
                </a:solidFill>
                <a:latin typeface="Helvetica Light" panose="020B0403020202020204" pitchFamily="34" charset="0"/>
              </a:rPr>
              <a:t>Television is one of the </a:t>
            </a:r>
            <a:r>
              <a:rPr lang="en-US" b="1" dirty="0">
                <a:solidFill>
                  <a:srgbClr val="ED3C8D"/>
                </a:solidFill>
                <a:latin typeface="Helvetica Light" panose="020B0403020202020204" pitchFamily="34" charset="0"/>
              </a:rPr>
              <a:t>most effective </a:t>
            </a:r>
            <a:r>
              <a:rPr lang="en-US" dirty="0">
                <a:solidFill>
                  <a:srgbClr val="1F1A62"/>
                </a:solidFill>
                <a:latin typeface="Helvetica Light" panose="020B0403020202020204" pitchFamily="34" charset="0"/>
              </a:rPr>
              <a:t>platforms for advertisers to </a:t>
            </a:r>
            <a:r>
              <a:rPr lang="en-US" b="1" dirty="0">
                <a:solidFill>
                  <a:srgbClr val="ED3C8D"/>
                </a:solidFill>
                <a:latin typeface="Helvetica Light" panose="020B0403020202020204" pitchFamily="34" charset="0"/>
              </a:rPr>
              <a:t>increase reach </a:t>
            </a:r>
            <a:r>
              <a:rPr lang="en-US" dirty="0">
                <a:solidFill>
                  <a:srgbClr val="1F1A62"/>
                </a:solidFill>
                <a:latin typeface="Helvetica Light" panose="020B0403020202020204" pitchFamily="34" charset="0"/>
              </a:rPr>
              <a:t>and </a:t>
            </a:r>
            <a:r>
              <a:rPr lang="en-US" b="1" dirty="0">
                <a:solidFill>
                  <a:srgbClr val="ED3C8D"/>
                </a:solidFill>
                <a:latin typeface="Helvetica Light" panose="020B0403020202020204" pitchFamily="34" charset="0"/>
              </a:rPr>
              <a:t>drive consumers through the purchase funnel</a:t>
            </a:r>
            <a:r>
              <a:rPr lang="en-US" dirty="0">
                <a:solidFill>
                  <a:srgbClr val="1F1A62"/>
                </a:solidFill>
                <a:latin typeface="Helvetica Light" panose="020B0403020202020204" pitchFamily="34" charset="0"/>
              </a:rPr>
              <a:t>. In a fragmented media landscape, TV provides brands at all life-stages and budget levels with a unified platform and, because of this, more and more </a:t>
            </a:r>
            <a:r>
              <a:rPr lang="en-US" b="1" dirty="0">
                <a:solidFill>
                  <a:srgbClr val="ED3C8D"/>
                </a:solidFill>
                <a:latin typeface="Helvetica Light" panose="020B0403020202020204" pitchFamily="34" charset="0"/>
              </a:rPr>
              <a:t>brands are entering the national TV marketplace </a:t>
            </a:r>
            <a:r>
              <a:rPr lang="en-US" dirty="0">
                <a:solidFill>
                  <a:srgbClr val="1F1A62"/>
                </a:solidFill>
                <a:latin typeface="Helvetica Light" panose="020B0403020202020204" pitchFamily="34" charset="0"/>
              </a:rPr>
              <a:t>seeking growth among new and existing consumers. </a:t>
            </a:r>
          </a:p>
          <a:p>
            <a:pPr lvl="0"/>
            <a:endParaRPr lang="en-US" dirty="0">
              <a:solidFill>
                <a:srgbClr val="1F1A62"/>
              </a:solidFill>
              <a:latin typeface="Helvetica Light" panose="020B0403020202020204" pitchFamily="34" charset="0"/>
            </a:endParaRPr>
          </a:p>
          <a:p>
            <a:pPr lvl="0"/>
            <a:r>
              <a:rPr lang="en-US" dirty="0">
                <a:solidFill>
                  <a:srgbClr val="1F1A62"/>
                </a:solidFill>
                <a:latin typeface="Helvetica Light" panose="020B0403020202020204" pitchFamily="34" charset="0"/>
              </a:rPr>
              <a:t>In our previous quick-hitter, </a:t>
            </a:r>
            <a:r>
              <a:rPr lang="en-US" i="1" dirty="0">
                <a:solidFill>
                  <a:srgbClr val="1F1A62"/>
                </a:solidFill>
                <a:latin typeface="Helvetica Light" panose="020B0403020202020204" pitchFamily="34" charset="0"/>
                <a:hlinkClick r:id="rId3"/>
              </a:rPr>
              <a:t>Welcome to TV</a:t>
            </a:r>
            <a:r>
              <a:rPr lang="en-US" dirty="0">
                <a:solidFill>
                  <a:srgbClr val="1F1A62"/>
                </a:solidFill>
                <a:latin typeface="Helvetica Light" panose="020B0403020202020204" pitchFamily="34" charset="0"/>
              </a:rPr>
              <a:t>, we introduced a </a:t>
            </a:r>
            <a:r>
              <a:rPr lang="en-US" b="1" dirty="0">
                <a:solidFill>
                  <a:srgbClr val="ED3C8D"/>
                </a:solidFill>
                <a:latin typeface="Helvetica Light" panose="020B0403020202020204" pitchFamily="34" charset="0"/>
              </a:rPr>
              <a:t>diverse group of brands</a:t>
            </a:r>
            <a:r>
              <a:rPr lang="en-US" dirty="0">
                <a:solidFill>
                  <a:srgbClr val="1F1A62"/>
                </a:solidFill>
                <a:latin typeface="Helvetica Light" panose="020B0403020202020204" pitchFamily="34" charset="0"/>
              </a:rPr>
              <a:t> who launched their first-ever national TV campaign during the first half of 2019. In this update, we </a:t>
            </a:r>
            <a:r>
              <a:rPr lang="en-US" b="1" dirty="0">
                <a:solidFill>
                  <a:srgbClr val="ED3C8D"/>
                </a:solidFill>
                <a:latin typeface="Helvetica Light" panose="020B0403020202020204" pitchFamily="34" charset="0"/>
              </a:rPr>
              <a:t>dive deeper </a:t>
            </a:r>
            <a:r>
              <a:rPr lang="en-US" dirty="0">
                <a:solidFill>
                  <a:srgbClr val="1F1A62"/>
                </a:solidFill>
                <a:latin typeface="Helvetica Light" panose="020B0403020202020204" pitchFamily="34" charset="0"/>
              </a:rPr>
              <a:t>into the TV landscape</a:t>
            </a:r>
            <a:r>
              <a:rPr lang="en-US" b="1" dirty="0">
                <a:solidFill>
                  <a:srgbClr val="ED3C8D"/>
                </a:solidFill>
                <a:latin typeface="Helvetica Light" panose="020B0403020202020204" pitchFamily="34" charset="0"/>
              </a:rPr>
              <a:t> </a:t>
            </a:r>
            <a:r>
              <a:rPr lang="en-US" dirty="0">
                <a:solidFill>
                  <a:srgbClr val="1F1A62"/>
                </a:solidFill>
                <a:latin typeface="Helvetica Light" panose="020B0403020202020204" pitchFamily="34" charset="0"/>
              </a:rPr>
              <a:t>and </a:t>
            </a:r>
            <a:r>
              <a:rPr lang="en-US" b="1" dirty="0">
                <a:solidFill>
                  <a:srgbClr val="ED3C8D"/>
                </a:solidFill>
                <a:latin typeface="Helvetica Light" panose="020B0403020202020204" pitchFamily="34" charset="0"/>
              </a:rPr>
              <a:t>welcome all brands</a:t>
            </a:r>
            <a:r>
              <a:rPr lang="en-US" dirty="0">
                <a:solidFill>
                  <a:srgbClr val="1F1A62"/>
                </a:solidFill>
                <a:latin typeface="Helvetica Light" panose="020B0403020202020204" pitchFamily="34" charset="0"/>
              </a:rPr>
              <a:t> who launched a TV campaign nationally during the full year.  </a:t>
            </a:r>
          </a:p>
          <a:p>
            <a:pPr lvl="0"/>
            <a:endParaRPr lang="en-US" dirty="0">
              <a:solidFill>
                <a:srgbClr val="1F1A62"/>
              </a:solidFill>
              <a:latin typeface="Helvetica Light" panose="020B0403020202020204" pitchFamily="34" charset="0"/>
            </a:endParaRPr>
          </a:p>
          <a:p>
            <a:pPr lvl="0"/>
            <a:r>
              <a:rPr lang="en-US" dirty="0">
                <a:solidFill>
                  <a:srgbClr val="1F1A62"/>
                </a:solidFill>
                <a:latin typeface="Helvetica Light" panose="020B0403020202020204" pitchFamily="34" charset="0"/>
              </a:rPr>
              <a:t>In 2019, </a:t>
            </a:r>
            <a:r>
              <a:rPr lang="en-US" b="1" dirty="0">
                <a:solidFill>
                  <a:srgbClr val="ED3C8D"/>
                </a:solidFill>
                <a:latin typeface="Helvetica Light" panose="020B0403020202020204" pitchFamily="34" charset="0"/>
              </a:rPr>
              <a:t>over $840 million </a:t>
            </a:r>
            <a:r>
              <a:rPr lang="en-US" dirty="0">
                <a:solidFill>
                  <a:srgbClr val="1F1A62"/>
                </a:solidFill>
                <a:latin typeface="Helvetica Light" panose="020B0403020202020204" pitchFamily="34" charset="0"/>
              </a:rPr>
              <a:t>was collectively invested in the national TV marketplace by </a:t>
            </a:r>
            <a:r>
              <a:rPr lang="en-US" b="1" dirty="0">
                <a:solidFill>
                  <a:srgbClr val="ED3C8D"/>
                </a:solidFill>
                <a:latin typeface="Helvetica Light" panose="020B0403020202020204" pitchFamily="34" charset="0"/>
              </a:rPr>
              <a:t>110+ brands </a:t>
            </a:r>
            <a:r>
              <a:rPr lang="en-US" dirty="0">
                <a:solidFill>
                  <a:srgbClr val="1F1A62"/>
                </a:solidFill>
                <a:latin typeface="Helvetica Light" panose="020B0403020202020204" pitchFamily="34" charset="0"/>
              </a:rPr>
              <a:t>with </a:t>
            </a:r>
          </a:p>
          <a:p>
            <a:pPr lvl="0"/>
            <a:r>
              <a:rPr lang="en-US" b="1" dirty="0">
                <a:solidFill>
                  <a:srgbClr val="ED3C8D"/>
                </a:solidFill>
                <a:latin typeface="Helvetica Light" panose="020B0403020202020204" pitchFamily="34" charset="0"/>
              </a:rPr>
              <a:t>direct-to-consumer brands </a:t>
            </a:r>
            <a:r>
              <a:rPr lang="en-US" dirty="0">
                <a:solidFill>
                  <a:srgbClr val="1F1A62"/>
                </a:solidFill>
                <a:latin typeface="Helvetica Light" panose="020B0403020202020204" pitchFamily="34" charset="0"/>
              </a:rPr>
              <a:t>accounting for </a:t>
            </a:r>
            <a:r>
              <a:rPr lang="en-US" b="1" dirty="0">
                <a:solidFill>
                  <a:srgbClr val="ED3C8D"/>
                </a:solidFill>
                <a:latin typeface="Helvetica Light" panose="020B0403020202020204" pitchFamily="34" charset="0"/>
              </a:rPr>
              <a:t>two-thirds </a:t>
            </a:r>
            <a:r>
              <a:rPr lang="en-US" dirty="0">
                <a:solidFill>
                  <a:srgbClr val="1F1A62"/>
                </a:solidFill>
                <a:latin typeface="Helvetica Light" panose="020B0403020202020204" pitchFamily="34" charset="0"/>
              </a:rPr>
              <a:t>of the total.</a:t>
            </a:r>
          </a:p>
          <a:p>
            <a:pPr lvl="0"/>
            <a:endParaRPr lang="en-US" dirty="0">
              <a:solidFill>
                <a:srgbClr val="1F1A62"/>
              </a:solidFill>
              <a:latin typeface="Helvetica Light" panose="020B0403020202020204" pitchFamily="34" charset="0"/>
            </a:endParaRPr>
          </a:p>
          <a:p>
            <a:pPr lvl="0"/>
            <a:r>
              <a:rPr lang="en-US" dirty="0">
                <a:solidFill>
                  <a:srgbClr val="1F1A62"/>
                </a:solidFill>
                <a:latin typeface="Helvetica Light" panose="020B0403020202020204" pitchFamily="34" charset="0"/>
              </a:rPr>
              <a:t>Let’s take a look at who these brands are and what some of them are saying about TV…</a:t>
            </a:r>
          </a:p>
        </p:txBody>
      </p:sp>
      <p:sp>
        <p:nvSpPr>
          <p:cNvPr id="12" name="Rectangle 11">
            <a:extLst>
              <a:ext uri="{FF2B5EF4-FFF2-40B4-BE49-F238E27FC236}">
                <a16:creationId xmlns:a16="http://schemas.microsoft.com/office/drawing/2014/main" id="{FCBDB492-9443-3D4A-8E9D-B3CECB95DCD7}"/>
              </a:ext>
            </a:extLst>
          </p:cNvPr>
          <p:cNvSpPr/>
          <p:nvPr/>
        </p:nvSpPr>
        <p:spPr>
          <a:xfrm>
            <a:off x="198883" y="533051"/>
            <a:ext cx="11778699" cy="584775"/>
          </a:xfrm>
          <a:prstGeom prst="rect">
            <a:avLst/>
          </a:prstGeom>
        </p:spPr>
        <p:txBody>
          <a:bodyPr wrap="square">
            <a:spAutoFit/>
          </a:bodyPr>
          <a:lstStyle/>
          <a:p>
            <a:r>
              <a:rPr lang="en-US" sz="3200" b="1" dirty="0">
                <a:solidFill>
                  <a:srgbClr val="1F1A62"/>
                </a:solidFill>
                <a:latin typeface="Helvetica" pitchFamily="2" charset="0"/>
              </a:rPr>
              <a:t>Welcoming New Brands to National TV</a:t>
            </a:r>
          </a:p>
        </p:txBody>
      </p:sp>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436234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0" y="0"/>
            <a:ext cx="6096000" cy="6869150"/>
          </a:xfrm>
          <a:prstGeom prst="rect">
            <a:avLst/>
          </a:prstGeom>
          <a:solidFill>
            <a:srgbClr val="ED3C8D"/>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A529899-950F-C14F-99A5-896AC3170183}"/>
              </a:ext>
            </a:extLst>
          </p:cNvPr>
          <p:cNvSpPr/>
          <p:nvPr/>
        </p:nvSpPr>
        <p:spPr>
          <a:xfrm>
            <a:off x="113067" y="357425"/>
            <a:ext cx="5573086" cy="240065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Helvetica" pitchFamily="2" charset="0"/>
                <a:ea typeface="+mn-ea"/>
                <a:cs typeface="+mn-cs"/>
              </a:rPr>
              <a:t>Over </a:t>
            </a:r>
            <a:r>
              <a:rPr kumimoji="0" lang="en-US" sz="3000" b="1" i="0" u="none" strike="noStrike" kern="1200" cap="none" spc="0" normalizeH="0" baseline="0" noProof="0" dirty="0">
                <a:ln>
                  <a:noFill/>
                </a:ln>
                <a:solidFill>
                  <a:srgbClr val="FFE600"/>
                </a:solidFill>
                <a:effectLst/>
                <a:uLnTx/>
                <a:uFillTx/>
                <a:latin typeface="Helvetica" pitchFamily="2" charset="0"/>
                <a:ea typeface="+mn-ea"/>
                <a:cs typeface="+mn-cs"/>
              </a:rPr>
              <a:t>$840 million </a:t>
            </a:r>
            <a:r>
              <a:rPr lang="en-US" sz="3000" b="1" dirty="0">
                <a:solidFill>
                  <a:schemeClr val="bg1"/>
                </a:solidFill>
                <a:latin typeface="Helvetica" pitchFamily="2" charset="0"/>
              </a:rPr>
              <a:t>entered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000" b="1" dirty="0">
                <a:solidFill>
                  <a:schemeClr val="bg1"/>
                </a:solidFill>
                <a:latin typeface="Helvetica" pitchFamily="2" charset="0"/>
              </a:rPr>
              <a:t>the national TV marketplace </a:t>
            </a:r>
            <a:r>
              <a:rPr kumimoji="0" lang="en-US" sz="3000" b="1" i="0" u="none" strike="noStrike" kern="1200" cap="none" spc="0" normalizeH="0" baseline="0" noProof="0" dirty="0">
                <a:ln>
                  <a:noFill/>
                </a:ln>
                <a:solidFill>
                  <a:schemeClr val="bg1"/>
                </a:solidFill>
                <a:effectLst/>
                <a:uLnTx/>
                <a:uFillTx/>
                <a:latin typeface="Helvetica" pitchFamily="2" charset="0"/>
                <a:ea typeface="+mn-ea"/>
                <a:cs typeface="+mn-cs"/>
              </a:rPr>
              <a:t>in 2019 from </a:t>
            </a:r>
            <a:r>
              <a:rPr kumimoji="0" lang="en-US" sz="3000" b="1" i="0" u="none" strike="noStrike" kern="1200" cap="none" spc="0" normalizeH="0" baseline="0" noProof="0" dirty="0">
                <a:ln>
                  <a:noFill/>
                </a:ln>
                <a:solidFill>
                  <a:srgbClr val="FFE600"/>
                </a:solidFill>
                <a:effectLst/>
                <a:uLnTx/>
                <a:uFillTx/>
                <a:latin typeface="Helvetica" pitchFamily="2" charset="0"/>
                <a:ea typeface="+mn-ea"/>
                <a:cs typeface="+mn-cs"/>
              </a:rPr>
              <a:t>114</a:t>
            </a:r>
            <a:r>
              <a:rPr kumimoji="0" lang="en-US" sz="3000" b="1" i="0" u="none" strike="noStrike" kern="1200" cap="none" spc="0" normalizeH="0" baseline="0" noProof="0" dirty="0">
                <a:ln>
                  <a:noFill/>
                </a:ln>
                <a:solidFill>
                  <a:schemeClr val="bg1"/>
                </a:solidFill>
                <a:effectLst/>
                <a:uLnTx/>
                <a:uFillTx/>
                <a:latin typeface="Helvetica" pitchFamily="2" charset="0"/>
                <a:ea typeface="+mn-ea"/>
                <a:cs typeface="+mn-cs"/>
              </a:rPr>
              <a:t> first-time national advertisers across </a:t>
            </a:r>
            <a:r>
              <a:rPr kumimoji="0" lang="en-US" sz="3000" b="1" i="0" u="none" strike="noStrike" kern="1200" cap="none" spc="0" normalizeH="0" baseline="0" noProof="0" dirty="0">
                <a:ln>
                  <a:noFill/>
                </a:ln>
                <a:solidFill>
                  <a:srgbClr val="FFE600"/>
                </a:solidFill>
                <a:effectLst/>
                <a:uLnTx/>
                <a:uFillTx/>
                <a:latin typeface="Helvetica" pitchFamily="2" charset="0"/>
                <a:ea typeface="+mn-ea"/>
                <a:cs typeface="+mn-cs"/>
              </a:rPr>
              <a:t>61 categories</a:t>
            </a:r>
            <a:endParaRPr kumimoji="0" lang="en-US" sz="3000" b="1" i="0" u="none" strike="noStrike" kern="1200" cap="none" spc="0" normalizeH="0" baseline="0" noProof="0" dirty="0">
              <a:ln>
                <a:noFill/>
              </a:ln>
              <a:solidFill>
                <a:schemeClr val="bg1"/>
              </a:solidFill>
              <a:effectLst/>
              <a:uLnTx/>
              <a:uFillTx/>
              <a:latin typeface="Helvetica" pitchFamily="2" charset="0"/>
              <a:ea typeface="+mn-ea"/>
              <a:cs typeface="+mn-cs"/>
            </a:endParaRPr>
          </a:p>
        </p:txBody>
      </p:sp>
      <p:pic>
        <p:nvPicPr>
          <p:cNvPr id="14" name="Picture 13">
            <a:extLst>
              <a:ext uri="{FF2B5EF4-FFF2-40B4-BE49-F238E27FC236}">
                <a16:creationId xmlns:a16="http://schemas.microsoft.com/office/drawing/2014/main" id="{5B663F97-1C8A-4489-A93F-1C55497F014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7" name="Slide Number Placeholder 5">
            <a:extLst>
              <a:ext uri="{FF2B5EF4-FFF2-40B4-BE49-F238E27FC236}">
                <a16:creationId xmlns:a16="http://schemas.microsoft.com/office/drawing/2014/main" id="{C1102742-5939-4E41-B897-0BDEDE9994F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8" name="Rectangle 17">
            <a:extLst>
              <a:ext uri="{FF2B5EF4-FFF2-40B4-BE49-F238E27FC236}">
                <a16:creationId xmlns:a16="http://schemas.microsoft.com/office/drawing/2014/main" id="{74793211-C599-4C3E-A545-DDEBDC4F3B1B}"/>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pic>
        <p:nvPicPr>
          <p:cNvPr id="10" name="Picture 2" descr="Image result for mirror logo">
            <a:extLst>
              <a:ext uri="{FF2B5EF4-FFF2-40B4-BE49-F238E27FC236}">
                <a16:creationId xmlns:a16="http://schemas.microsoft.com/office/drawing/2014/main" id="{6A0529FC-E92E-41E9-8E52-C3D23601097B}"/>
              </a:ext>
            </a:extLst>
          </p:cNvPr>
          <p:cNvPicPr>
            <a:picLocks noChangeAspect="1" noChangeArrowheads="1"/>
          </p:cNvPicPr>
          <p:nvPr/>
        </p:nvPicPr>
        <p:blipFill rotWithShape="1">
          <a:blip r:embed="rId3" cstate="print">
            <a:clrChange>
              <a:clrFrom>
                <a:srgbClr val="F1F3F2"/>
              </a:clrFrom>
              <a:clrTo>
                <a:srgbClr val="F1F3F2">
                  <a:alpha val="0"/>
                </a:srgbClr>
              </a:clrTo>
            </a:clrChange>
            <a:extLst>
              <a:ext uri="{28A0092B-C50C-407E-A947-70E740481C1C}">
                <a14:useLocalDpi xmlns:a14="http://schemas.microsoft.com/office/drawing/2010/main"/>
              </a:ext>
            </a:extLst>
          </a:blip>
          <a:srcRect/>
          <a:stretch/>
        </p:blipFill>
        <p:spPr bwMode="auto">
          <a:xfrm>
            <a:off x="6134236" y="3167551"/>
            <a:ext cx="888006" cy="2262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4D69F9C-8E09-449D-B3C9-9A1E639EF41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136938" y="801392"/>
            <a:ext cx="1138592" cy="402768"/>
          </a:xfrm>
          <a:prstGeom prst="rect">
            <a:avLst/>
          </a:prstGeom>
          <a:noFill/>
        </p:spPr>
      </p:pic>
      <p:pic>
        <p:nvPicPr>
          <p:cNvPr id="12" name="Picture 4" descr="Image result for doordash logo">
            <a:extLst>
              <a:ext uri="{FF2B5EF4-FFF2-40B4-BE49-F238E27FC236}">
                <a16:creationId xmlns:a16="http://schemas.microsoft.com/office/drawing/2014/main" id="{F56AD03E-D3BA-4CEA-B9B7-BFBF1509621A}"/>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9737415" y="410614"/>
            <a:ext cx="1526619" cy="2794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mage result for disney+ logo">
            <a:extLst>
              <a:ext uri="{FF2B5EF4-FFF2-40B4-BE49-F238E27FC236}">
                <a16:creationId xmlns:a16="http://schemas.microsoft.com/office/drawing/2014/main" id="{2AE8B432-2872-4B0E-8B32-0F9450AB31A3}"/>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964616" y="1758975"/>
            <a:ext cx="1169367" cy="58468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Image result for vroom  logo">
            <a:extLst>
              <a:ext uri="{FF2B5EF4-FFF2-40B4-BE49-F238E27FC236}">
                <a16:creationId xmlns:a16="http://schemas.microsoft.com/office/drawing/2014/main" id="{79036C6C-A22E-4E18-B251-5A46CD5156C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075889" y="425009"/>
            <a:ext cx="916934" cy="15811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Image result for insurance zebra logo">
            <a:extLst>
              <a:ext uri="{FF2B5EF4-FFF2-40B4-BE49-F238E27FC236}">
                <a16:creationId xmlns:a16="http://schemas.microsoft.com/office/drawing/2014/main" id="{B78723BC-F61C-482D-A9B5-388DA0196D79}"/>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0356668" y="6209408"/>
            <a:ext cx="1124935" cy="27919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8" descr="Image result for rothys logo">
            <a:extLst>
              <a:ext uri="{FF2B5EF4-FFF2-40B4-BE49-F238E27FC236}">
                <a16:creationId xmlns:a16="http://schemas.microsoft.com/office/drawing/2014/main" id="{E4E844EF-D30A-44D8-88F6-7D9E848DCB15}"/>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291736" y="5265993"/>
            <a:ext cx="714003" cy="45705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0" descr="Image result for postmates logo">
            <a:extLst>
              <a:ext uri="{FF2B5EF4-FFF2-40B4-BE49-F238E27FC236}">
                <a16:creationId xmlns:a16="http://schemas.microsoft.com/office/drawing/2014/main" id="{3E62CC03-9EAB-42C6-B9B0-CD8A3BBD1A79}"/>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10734509" y="1355402"/>
            <a:ext cx="545589" cy="4686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Image result for farmers dog logo">
            <a:extLst>
              <a:ext uri="{FF2B5EF4-FFF2-40B4-BE49-F238E27FC236}">
                <a16:creationId xmlns:a16="http://schemas.microsoft.com/office/drawing/2014/main" id="{B87AC162-0B18-4148-8F84-AF02BA4CF5B9}"/>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11531326" y="2584345"/>
            <a:ext cx="530529" cy="53052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Image result for expensify logo">
            <a:extLst>
              <a:ext uri="{FF2B5EF4-FFF2-40B4-BE49-F238E27FC236}">
                <a16:creationId xmlns:a16="http://schemas.microsoft.com/office/drawing/2014/main" id="{6C0DF2ED-1562-4A76-8B33-A13672BA7E3E}"/>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7377510" y="3517776"/>
            <a:ext cx="1697904" cy="26717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Image result for grove collaborative logo">
            <a:extLst>
              <a:ext uri="{FF2B5EF4-FFF2-40B4-BE49-F238E27FC236}">
                <a16:creationId xmlns:a16="http://schemas.microsoft.com/office/drawing/2014/main" id="{334160B7-9D0D-4863-8774-0C7B9ADE752E}"/>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8880902" y="2036682"/>
            <a:ext cx="504607" cy="50460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0" descr="Image result for kabbage transparent logo">
            <a:extLst>
              <a:ext uri="{FF2B5EF4-FFF2-40B4-BE49-F238E27FC236}">
                <a16:creationId xmlns:a16="http://schemas.microsoft.com/office/drawing/2014/main" id="{0B966AA2-07BB-4FDB-9575-9B8803C4E3E6}"/>
              </a:ext>
            </a:extLst>
          </p:cNvPr>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t="31126" b="30095"/>
          <a:stretch/>
        </p:blipFill>
        <p:spPr bwMode="auto">
          <a:xfrm>
            <a:off x="7498344" y="1315877"/>
            <a:ext cx="1149175" cy="33953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4" descr="Image result for gabi insurance logo">
            <a:extLst>
              <a:ext uri="{FF2B5EF4-FFF2-40B4-BE49-F238E27FC236}">
                <a16:creationId xmlns:a16="http://schemas.microsoft.com/office/drawing/2014/main" id="{BEDCA078-4C41-420B-8613-0534C17C945D}"/>
              </a:ext>
            </a:extLst>
          </p:cNvPr>
          <p:cNvPicPr>
            <a:picLocks noChangeAspect="1" noChangeArrowheads="1"/>
          </p:cNvPicPr>
          <p:nvPr/>
        </p:nvPicPr>
        <p:blipFill rotWithShape="1">
          <a:blip r:embed="rId15" cstate="print">
            <a:extLst>
              <a:ext uri="{28A0092B-C50C-407E-A947-70E740481C1C}">
                <a14:useLocalDpi xmlns:a14="http://schemas.microsoft.com/office/drawing/2010/main"/>
              </a:ext>
            </a:extLst>
          </a:blip>
          <a:srcRect/>
          <a:stretch/>
        </p:blipFill>
        <p:spPr bwMode="auto">
          <a:xfrm>
            <a:off x="8122395" y="2305247"/>
            <a:ext cx="655865" cy="29104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descr="Image result for capillus llc logo">
            <a:extLst>
              <a:ext uri="{FF2B5EF4-FFF2-40B4-BE49-F238E27FC236}">
                <a16:creationId xmlns:a16="http://schemas.microsoft.com/office/drawing/2014/main" id="{8B15B854-0833-4C15-937F-4ED9BDB057A6}"/>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8699804" y="1117306"/>
            <a:ext cx="727654" cy="43901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0" descr="Image result for robinhood finance">
            <a:extLst>
              <a:ext uri="{FF2B5EF4-FFF2-40B4-BE49-F238E27FC236}">
                <a16:creationId xmlns:a16="http://schemas.microsoft.com/office/drawing/2014/main" id="{F5F74436-4526-49BB-9021-B8532E679924}"/>
              </a:ext>
            </a:extLst>
          </p:cNvPr>
          <p:cNvPicPr>
            <a:picLocks noChangeAspect="1" noChangeArrowheads="1"/>
          </p:cNvPicPr>
          <p:nvPr/>
        </p:nvPicPr>
        <p:blipFill rotWithShape="1">
          <a:blip r:embed="rId17" cstate="print">
            <a:clrChange>
              <a:clrFrom>
                <a:srgbClr val="F1F3F2"/>
              </a:clrFrom>
              <a:clrTo>
                <a:srgbClr val="F1F3F2">
                  <a:alpha val="0"/>
                </a:srgbClr>
              </a:clrTo>
            </a:clrChange>
            <a:extLst>
              <a:ext uri="{28A0092B-C50C-407E-A947-70E740481C1C}">
                <a14:useLocalDpi xmlns:a14="http://schemas.microsoft.com/office/drawing/2010/main"/>
              </a:ext>
            </a:extLst>
          </a:blip>
          <a:srcRect/>
          <a:stretch/>
        </p:blipFill>
        <p:spPr bwMode="auto">
          <a:xfrm>
            <a:off x="8915044" y="39278"/>
            <a:ext cx="1175906" cy="30703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2" descr="Image result for tonal exercise logo">
            <a:extLst>
              <a:ext uri="{FF2B5EF4-FFF2-40B4-BE49-F238E27FC236}">
                <a16:creationId xmlns:a16="http://schemas.microsoft.com/office/drawing/2014/main" id="{90C8C2D2-492B-458E-9858-6FA66FBDA9EB}"/>
              </a:ext>
            </a:extLst>
          </p:cNvPr>
          <p:cNvPicPr>
            <a:picLocks noChangeAspect="1" noChangeArrowheads="1"/>
          </p:cNvPicPr>
          <p:nvPr/>
        </p:nvPicPr>
        <p:blipFill rotWithShape="1">
          <a:blip r:embed="rId18" cstate="print">
            <a:extLst>
              <a:ext uri="{28A0092B-C50C-407E-A947-70E740481C1C}">
                <a14:useLocalDpi xmlns:a14="http://schemas.microsoft.com/office/drawing/2010/main"/>
              </a:ext>
            </a:extLst>
          </a:blip>
          <a:srcRect/>
          <a:stretch/>
        </p:blipFill>
        <p:spPr bwMode="auto">
          <a:xfrm>
            <a:off x="7472460" y="497978"/>
            <a:ext cx="1100004" cy="47489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4" descr="Image result for native deodorant logo">
            <a:extLst>
              <a:ext uri="{FF2B5EF4-FFF2-40B4-BE49-F238E27FC236}">
                <a16:creationId xmlns:a16="http://schemas.microsoft.com/office/drawing/2014/main" id="{4449B1A6-0984-425F-B492-EF17A396D1EE}"/>
              </a:ext>
            </a:extLst>
          </p:cNvPr>
          <p:cNvPicPr>
            <a:picLocks noChangeAspect="1" noChangeArrowheads="1"/>
          </p:cNvPicPr>
          <p:nvPr/>
        </p:nvPicPr>
        <p:blipFill rotWithShape="1">
          <a:blip r:embed="rId19" cstate="print">
            <a:extLst>
              <a:ext uri="{28A0092B-C50C-407E-A947-70E740481C1C}">
                <a14:useLocalDpi xmlns:a14="http://schemas.microsoft.com/office/drawing/2010/main"/>
              </a:ext>
            </a:extLst>
          </a:blip>
          <a:srcRect/>
          <a:stretch/>
        </p:blipFill>
        <p:spPr bwMode="auto">
          <a:xfrm>
            <a:off x="9582509" y="5595998"/>
            <a:ext cx="922897" cy="26885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4" descr="Image result for shipt logo">
            <a:extLst>
              <a:ext uri="{FF2B5EF4-FFF2-40B4-BE49-F238E27FC236}">
                <a16:creationId xmlns:a16="http://schemas.microsoft.com/office/drawing/2014/main" id="{4EAB8C5A-30CC-4134-B6CF-250D1B38E5DA}"/>
              </a:ext>
            </a:extLst>
          </p:cNvPr>
          <p:cNvPicPr>
            <a:picLocks noChangeAspect="1" noChangeArrowheads="1"/>
          </p:cNvPicPr>
          <p:nvPr/>
        </p:nvPicPr>
        <p:blipFill rotWithShape="1">
          <a:blip r:embed="rId20" cstate="print">
            <a:extLst>
              <a:ext uri="{28A0092B-C50C-407E-A947-70E740481C1C}">
                <a14:useLocalDpi xmlns:a14="http://schemas.microsoft.com/office/drawing/2010/main"/>
              </a:ext>
            </a:extLst>
          </a:blip>
          <a:srcRect/>
          <a:stretch/>
        </p:blipFill>
        <p:spPr bwMode="auto">
          <a:xfrm>
            <a:off x="9651377" y="2517844"/>
            <a:ext cx="924740" cy="34590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8" descr="Image result for halo top logo">
            <a:extLst>
              <a:ext uri="{FF2B5EF4-FFF2-40B4-BE49-F238E27FC236}">
                <a16:creationId xmlns:a16="http://schemas.microsoft.com/office/drawing/2014/main" id="{D49DBAE2-421F-4B3C-8D8C-606B50F86641}"/>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11372754" y="795302"/>
            <a:ext cx="625495" cy="61920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8" descr="Image result for lola tampon company">
            <a:extLst>
              <a:ext uri="{FF2B5EF4-FFF2-40B4-BE49-F238E27FC236}">
                <a16:creationId xmlns:a16="http://schemas.microsoft.com/office/drawing/2014/main" id="{1F7E9540-4E6B-4F60-A129-FCF32E353F98}"/>
              </a:ext>
            </a:extLst>
          </p:cNvPr>
          <p:cNvPicPr>
            <a:picLocks noChangeAspect="1" noChangeArrowheads="1"/>
          </p:cNvPicPr>
          <p:nvPr/>
        </p:nvPicPr>
        <p:blipFill rotWithShape="1">
          <a:blip r:embed="rId22" cstate="print">
            <a:extLst>
              <a:ext uri="{28A0092B-C50C-407E-A947-70E740481C1C}">
                <a14:useLocalDpi xmlns:a14="http://schemas.microsoft.com/office/drawing/2010/main"/>
              </a:ext>
            </a:extLst>
          </a:blip>
          <a:srcRect l="13629" t="34005" r="11795" b="33422"/>
          <a:stretch/>
        </p:blipFill>
        <p:spPr bwMode="auto">
          <a:xfrm>
            <a:off x="10519443" y="2221820"/>
            <a:ext cx="760655" cy="25648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0" descr="Image result for dave app financial">
            <a:extLst>
              <a:ext uri="{FF2B5EF4-FFF2-40B4-BE49-F238E27FC236}">
                <a16:creationId xmlns:a16="http://schemas.microsoft.com/office/drawing/2014/main" id="{DEBD3395-62D2-46E6-ADD1-F4E6A4133AF7}"/>
              </a:ext>
            </a:extLst>
          </p:cNvPr>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10367438" y="1941714"/>
            <a:ext cx="700461" cy="17960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2" descr="Image result for hickies logo">
            <a:extLst>
              <a:ext uri="{FF2B5EF4-FFF2-40B4-BE49-F238E27FC236}">
                <a16:creationId xmlns:a16="http://schemas.microsoft.com/office/drawing/2014/main" id="{101BC38A-1380-47C1-860C-D10020003759}"/>
              </a:ext>
            </a:extLst>
          </p:cNvPr>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a:off x="8757574" y="2663109"/>
            <a:ext cx="835263" cy="17663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4" descr="Image result for eight sleep">
            <a:extLst>
              <a:ext uri="{FF2B5EF4-FFF2-40B4-BE49-F238E27FC236}">
                <a16:creationId xmlns:a16="http://schemas.microsoft.com/office/drawing/2014/main" id="{E65199D5-B0F6-4BEE-ABD0-ECD54BA6F6BD}"/>
              </a:ext>
            </a:extLst>
          </p:cNvPr>
          <p:cNvPicPr>
            <a:picLocks noChangeAspect="1" noChangeArrowheads="1"/>
          </p:cNvPicPr>
          <p:nvPr/>
        </p:nvPicPr>
        <p:blipFill>
          <a:blip r:embed="rId25" cstate="print">
            <a:extLst>
              <a:ext uri="{28A0092B-C50C-407E-A947-70E740481C1C}">
                <a14:useLocalDpi xmlns:a14="http://schemas.microsoft.com/office/drawing/2010/main"/>
              </a:ext>
            </a:extLst>
          </a:blip>
          <a:srcRect/>
          <a:stretch>
            <a:fillRect/>
          </a:stretch>
        </p:blipFill>
        <p:spPr bwMode="auto">
          <a:xfrm>
            <a:off x="11441550" y="4735673"/>
            <a:ext cx="734599" cy="52488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6" descr="Image result for love your melon logo">
            <a:extLst>
              <a:ext uri="{FF2B5EF4-FFF2-40B4-BE49-F238E27FC236}">
                <a16:creationId xmlns:a16="http://schemas.microsoft.com/office/drawing/2014/main" id="{68889B71-2936-481F-A398-748B8DE3B109}"/>
              </a:ext>
            </a:extLst>
          </p:cNvPr>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a:off x="10096500" y="2723"/>
            <a:ext cx="20955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6" descr="Image result for modcloth logo">
            <a:extLst>
              <a:ext uri="{FF2B5EF4-FFF2-40B4-BE49-F238E27FC236}">
                <a16:creationId xmlns:a16="http://schemas.microsoft.com/office/drawing/2014/main" id="{7E56C1D1-163D-474F-AF44-8750105784B8}"/>
              </a:ext>
            </a:extLst>
          </p:cNvPr>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a:off x="7802944" y="2055129"/>
            <a:ext cx="952352" cy="16544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2" descr="Image result for upwork logo">
            <a:extLst>
              <a:ext uri="{FF2B5EF4-FFF2-40B4-BE49-F238E27FC236}">
                <a16:creationId xmlns:a16="http://schemas.microsoft.com/office/drawing/2014/main" id="{4F5E9094-E8C2-446B-B416-2CD3BC3595F9}"/>
              </a:ext>
            </a:extLst>
          </p:cNvPr>
          <p:cNvPicPr>
            <a:picLocks noChangeAspect="1" noChangeArrowheads="1"/>
          </p:cNvPicPr>
          <p:nvPr/>
        </p:nvPicPr>
        <p:blipFill rotWithShape="1">
          <a:blip r:embed="rId28" cstate="print">
            <a:extLst>
              <a:ext uri="{28A0092B-C50C-407E-A947-70E740481C1C}">
                <a14:useLocalDpi xmlns:a14="http://schemas.microsoft.com/office/drawing/2010/main"/>
              </a:ext>
            </a:extLst>
          </a:blip>
          <a:srcRect/>
          <a:stretch/>
        </p:blipFill>
        <p:spPr bwMode="auto">
          <a:xfrm>
            <a:off x="10571496" y="5942809"/>
            <a:ext cx="1037739" cy="3322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8" descr="Image result for singlecare logo vector">
            <a:extLst>
              <a:ext uri="{FF2B5EF4-FFF2-40B4-BE49-F238E27FC236}">
                <a16:creationId xmlns:a16="http://schemas.microsoft.com/office/drawing/2014/main" id="{0058CA0A-5438-43F1-AA40-8C141B9E0AF2}"/>
              </a:ext>
            </a:extLst>
          </p:cNvPr>
          <p:cNvPicPr>
            <a:picLocks noChangeAspect="1" noChangeArrowheads="1"/>
          </p:cNvPicPr>
          <p:nvPr/>
        </p:nvPicPr>
        <p:blipFill>
          <a:blip r:embed="rId29" cstate="print">
            <a:extLst>
              <a:ext uri="{28A0092B-C50C-407E-A947-70E740481C1C}">
                <a14:useLocalDpi xmlns:a14="http://schemas.microsoft.com/office/drawing/2010/main"/>
              </a:ext>
            </a:extLst>
          </a:blip>
          <a:srcRect/>
          <a:stretch>
            <a:fillRect/>
          </a:stretch>
        </p:blipFill>
        <p:spPr bwMode="auto">
          <a:xfrm>
            <a:off x="10984172" y="4561764"/>
            <a:ext cx="1130254" cy="24236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0" descr="Image result for hinge logo vector">
            <a:extLst>
              <a:ext uri="{FF2B5EF4-FFF2-40B4-BE49-F238E27FC236}">
                <a16:creationId xmlns:a16="http://schemas.microsoft.com/office/drawing/2014/main" id="{30590159-513E-4AA6-9DD6-804991880E13}"/>
              </a:ext>
            </a:extLst>
          </p:cNvPr>
          <p:cNvPicPr>
            <a:picLocks noChangeAspect="1" noChangeArrowheads="1"/>
          </p:cNvPicPr>
          <p:nvPr/>
        </p:nvPicPr>
        <p:blipFill rotWithShape="1">
          <a:blip r:embed="rId30" cstate="print">
            <a:extLst>
              <a:ext uri="{28A0092B-C50C-407E-A947-70E740481C1C}">
                <a14:useLocalDpi xmlns:a14="http://schemas.microsoft.com/office/drawing/2010/main"/>
              </a:ext>
            </a:extLst>
          </a:blip>
          <a:srcRect/>
          <a:stretch/>
        </p:blipFill>
        <p:spPr bwMode="auto">
          <a:xfrm>
            <a:off x="8862100" y="5217528"/>
            <a:ext cx="764163" cy="32328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2" descr="Image result for life360">
            <a:extLst>
              <a:ext uri="{FF2B5EF4-FFF2-40B4-BE49-F238E27FC236}">
                <a16:creationId xmlns:a16="http://schemas.microsoft.com/office/drawing/2014/main" id="{691DB3D8-B512-40A7-86B0-22F7ABFB6B1E}"/>
              </a:ext>
            </a:extLst>
          </p:cNvPr>
          <p:cNvPicPr>
            <a:picLocks noChangeAspect="1" noChangeArrowheads="1"/>
          </p:cNvPicPr>
          <p:nvPr/>
        </p:nvPicPr>
        <p:blipFill>
          <a:blip r:embed="rId31" cstate="print">
            <a:extLst>
              <a:ext uri="{28A0092B-C50C-407E-A947-70E740481C1C}">
                <a14:useLocalDpi xmlns:a14="http://schemas.microsoft.com/office/drawing/2010/main"/>
              </a:ext>
            </a:extLst>
          </a:blip>
          <a:srcRect/>
          <a:stretch>
            <a:fillRect/>
          </a:stretch>
        </p:blipFill>
        <p:spPr bwMode="auto">
          <a:xfrm>
            <a:off x="6160602" y="1642010"/>
            <a:ext cx="875042" cy="34782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Image result for simplehabit">
            <a:extLst>
              <a:ext uri="{FF2B5EF4-FFF2-40B4-BE49-F238E27FC236}">
                <a16:creationId xmlns:a16="http://schemas.microsoft.com/office/drawing/2014/main" id="{F8994F1E-71F5-4BF0-8FCD-A3929B1633CE}"/>
              </a:ext>
            </a:extLst>
          </p:cNvPr>
          <p:cNvPicPr>
            <a:picLocks noChangeAspect="1" noChangeArrowheads="1"/>
          </p:cNvPicPr>
          <p:nvPr/>
        </p:nvPicPr>
        <p:blipFill>
          <a:blip r:embed="rId32" cstate="print">
            <a:extLst>
              <a:ext uri="{28A0092B-C50C-407E-A947-70E740481C1C}">
                <a14:useLocalDpi xmlns:a14="http://schemas.microsoft.com/office/drawing/2010/main"/>
              </a:ext>
            </a:extLst>
          </a:blip>
          <a:srcRect/>
          <a:stretch>
            <a:fillRect/>
          </a:stretch>
        </p:blipFill>
        <p:spPr bwMode="auto">
          <a:xfrm>
            <a:off x="6113530" y="1141449"/>
            <a:ext cx="1466791" cy="20273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6" descr="Image result for ethos insurance">
            <a:extLst>
              <a:ext uri="{FF2B5EF4-FFF2-40B4-BE49-F238E27FC236}">
                <a16:creationId xmlns:a16="http://schemas.microsoft.com/office/drawing/2014/main" id="{7E62EF83-CF91-420A-AAB6-8F0449253B62}"/>
              </a:ext>
            </a:extLst>
          </p:cNvPr>
          <p:cNvPicPr>
            <a:picLocks noChangeAspect="1" noChangeArrowheads="1"/>
          </p:cNvPicPr>
          <p:nvPr/>
        </p:nvPicPr>
        <p:blipFill rotWithShape="1">
          <a:blip r:embed="rId33" cstate="print">
            <a:clrChange>
              <a:clrFrom>
                <a:srgbClr val="F1F3F2"/>
              </a:clrFrom>
              <a:clrTo>
                <a:srgbClr val="F1F3F2">
                  <a:alpha val="0"/>
                </a:srgbClr>
              </a:clrTo>
            </a:clrChange>
            <a:extLst>
              <a:ext uri="{28A0092B-C50C-407E-A947-70E740481C1C}">
                <a14:useLocalDpi xmlns:a14="http://schemas.microsoft.com/office/drawing/2010/main"/>
              </a:ext>
            </a:extLst>
          </a:blip>
          <a:srcRect/>
          <a:stretch/>
        </p:blipFill>
        <p:spPr bwMode="auto">
          <a:xfrm>
            <a:off x="7186669" y="3180949"/>
            <a:ext cx="925735" cy="28860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8" descr=" Nixplay">
            <a:extLst>
              <a:ext uri="{FF2B5EF4-FFF2-40B4-BE49-F238E27FC236}">
                <a16:creationId xmlns:a16="http://schemas.microsoft.com/office/drawing/2014/main" id="{EA625178-BCF8-4F07-BB7D-2FA3B5F360A0}"/>
              </a:ext>
            </a:extLst>
          </p:cNvPr>
          <p:cNvPicPr>
            <a:picLocks noChangeAspect="1" noChangeArrowheads="1"/>
          </p:cNvPicPr>
          <p:nvPr/>
        </p:nvPicPr>
        <p:blipFill>
          <a:blip r:embed="rId34" cstate="print">
            <a:extLst>
              <a:ext uri="{28A0092B-C50C-407E-A947-70E740481C1C}">
                <a14:useLocalDpi xmlns:a14="http://schemas.microsoft.com/office/drawing/2010/main"/>
              </a:ext>
            </a:extLst>
          </a:blip>
          <a:srcRect/>
          <a:stretch>
            <a:fillRect/>
          </a:stretch>
        </p:blipFill>
        <p:spPr bwMode="auto">
          <a:xfrm>
            <a:off x="7643903" y="2626112"/>
            <a:ext cx="1003616" cy="26367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4" descr="Image result for classpass logo">
            <a:extLst>
              <a:ext uri="{FF2B5EF4-FFF2-40B4-BE49-F238E27FC236}">
                <a16:creationId xmlns:a16="http://schemas.microsoft.com/office/drawing/2014/main" id="{A8FD2818-D810-48DE-8574-D1FEFAF693C2}"/>
              </a:ext>
            </a:extLst>
          </p:cNvPr>
          <p:cNvPicPr>
            <a:picLocks noChangeAspect="1" noChangeArrowheads="1"/>
          </p:cNvPicPr>
          <p:nvPr/>
        </p:nvPicPr>
        <p:blipFill>
          <a:blip r:embed="rId35" cstate="print">
            <a:extLst>
              <a:ext uri="{28A0092B-C50C-407E-A947-70E740481C1C}">
                <a14:useLocalDpi xmlns:a14="http://schemas.microsoft.com/office/drawing/2010/main"/>
              </a:ext>
            </a:extLst>
          </a:blip>
          <a:srcRect/>
          <a:stretch>
            <a:fillRect/>
          </a:stretch>
        </p:blipFill>
        <p:spPr bwMode="auto">
          <a:xfrm>
            <a:off x="9304422" y="876889"/>
            <a:ext cx="739535" cy="43056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52" descr="Image result for popsockets logo">
            <a:extLst>
              <a:ext uri="{FF2B5EF4-FFF2-40B4-BE49-F238E27FC236}">
                <a16:creationId xmlns:a16="http://schemas.microsoft.com/office/drawing/2014/main" id="{975DBADD-15F1-4F7B-8750-0E0BDFA2A6AD}"/>
              </a:ext>
            </a:extLst>
          </p:cNvPr>
          <p:cNvPicPr>
            <a:picLocks noChangeAspect="1" noChangeArrowheads="1"/>
          </p:cNvPicPr>
          <p:nvPr/>
        </p:nvPicPr>
        <p:blipFill>
          <a:blip r:embed="rId36" cstate="print">
            <a:extLst>
              <a:ext uri="{28A0092B-C50C-407E-A947-70E740481C1C}">
                <a14:useLocalDpi xmlns:a14="http://schemas.microsoft.com/office/drawing/2010/main"/>
              </a:ext>
            </a:extLst>
          </a:blip>
          <a:srcRect/>
          <a:stretch>
            <a:fillRect/>
          </a:stretch>
        </p:blipFill>
        <p:spPr bwMode="auto">
          <a:xfrm>
            <a:off x="6188250" y="2666617"/>
            <a:ext cx="1400490" cy="17653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2" descr="Image result for guideline financial logo">
            <a:extLst>
              <a:ext uri="{FF2B5EF4-FFF2-40B4-BE49-F238E27FC236}">
                <a16:creationId xmlns:a16="http://schemas.microsoft.com/office/drawing/2014/main" id="{D4522475-E234-46C4-AF93-6A787626F024}"/>
              </a:ext>
            </a:extLst>
          </p:cNvPr>
          <p:cNvPicPr>
            <a:picLocks noChangeAspect="1" noChangeArrowheads="1"/>
          </p:cNvPicPr>
          <p:nvPr/>
        </p:nvPicPr>
        <p:blipFill>
          <a:blip r:embed="rId37" cstate="print">
            <a:extLst>
              <a:ext uri="{28A0092B-C50C-407E-A947-70E740481C1C}">
                <a14:useLocalDpi xmlns:a14="http://schemas.microsoft.com/office/drawing/2010/main"/>
              </a:ext>
            </a:extLst>
          </a:blip>
          <a:srcRect/>
          <a:stretch>
            <a:fillRect/>
          </a:stretch>
        </p:blipFill>
        <p:spPr bwMode="auto">
          <a:xfrm>
            <a:off x="7603394" y="1074888"/>
            <a:ext cx="1042733" cy="28960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4" descr="Image result for pray.com logo">
            <a:extLst>
              <a:ext uri="{FF2B5EF4-FFF2-40B4-BE49-F238E27FC236}">
                <a16:creationId xmlns:a16="http://schemas.microsoft.com/office/drawing/2014/main" id="{67951E2E-9D3E-403E-B68F-AB568032AE1C}"/>
              </a:ext>
            </a:extLst>
          </p:cNvPr>
          <p:cNvPicPr>
            <a:picLocks noChangeAspect="1" noChangeArrowheads="1"/>
          </p:cNvPicPr>
          <p:nvPr/>
        </p:nvPicPr>
        <p:blipFill>
          <a:blip r:embed="rId38" cstate="print">
            <a:extLst>
              <a:ext uri="{28A0092B-C50C-407E-A947-70E740481C1C}">
                <a14:useLocalDpi xmlns:a14="http://schemas.microsoft.com/office/drawing/2010/main"/>
              </a:ext>
            </a:extLst>
          </a:blip>
          <a:srcRect/>
          <a:stretch>
            <a:fillRect/>
          </a:stretch>
        </p:blipFill>
        <p:spPr bwMode="auto">
          <a:xfrm>
            <a:off x="11015391" y="4226381"/>
            <a:ext cx="1051044" cy="305331"/>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6" descr="Image result for seatgeek logo">
            <a:extLst>
              <a:ext uri="{FF2B5EF4-FFF2-40B4-BE49-F238E27FC236}">
                <a16:creationId xmlns:a16="http://schemas.microsoft.com/office/drawing/2014/main" id="{89BEA746-1279-46D9-A388-4168A2D1E2B6}"/>
              </a:ext>
            </a:extLst>
          </p:cNvPr>
          <p:cNvPicPr>
            <a:picLocks noChangeAspect="1" noChangeArrowheads="1"/>
          </p:cNvPicPr>
          <p:nvPr/>
        </p:nvPicPr>
        <p:blipFill>
          <a:blip r:embed="rId39" cstate="print">
            <a:extLst>
              <a:ext uri="{28A0092B-C50C-407E-A947-70E740481C1C}">
                <a14:useLocalDpi xmlns:a14="http://schemas.microsoft.com/office/drawing/2010/main"/>
              </a:ext>
            </a:extLst>
          </a:blip>
          <a:srcRect/>
          <a:stretch>
            <a:fillRect/>
          </a:stretch>
        </p:blipFill>
        <p:spPr bwMode="auto">
          <a:xfrm>
            <a:off x="9698932" y="1397629"/>
            <a:ext cx="1038598" cy="19879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8" descr="Casetify logo">
            <a:extLst>
              <a:ext uri="{FF2B5EF4-FFF2-40B4-BE49-F238E27FC236}">
                <a16:creationId xmlns:a16="http://schemas.microsoft.com/office/drawing/2014/main" id="{BD48224B-1D00-4A9C-AE15-9FC44F0E76BE}"/>
              </a:ext>
            </a:extLst>
          </p:cNvPr>
          <p:cNvPicPr>
            <a:picLocks noChangeAspect="1" noChangeArrowheads="1"/>
          </p:cNvPicPr>
          <p:nvPr/>
        </p:nvPicPr>
        <p:blipFill>
          <a:blip r:embed="rId40" cstate="print">
            <a:extLst>
              <a:ext uri="{28A0092B-C50C-407E-A947-70E740481C1C}">
                <a14:useLocalDpi xmlns:a14="http://schemas.microsoft.com/office/drawing/2010/main"/>
              </a:ext>
            </a:extLst>
          </a:blip>
          <a:srcRect/>
          <a:stretch>
            <a:fillRect/>
          </a:stretch>
        </p:blipFill>
        <p:spPr bwMode="auto">
          <a:xfrm>
            <a:off x="9671727" y="2829659"/>
            <a:ext cx="899769" cy="29992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0" descr="Image result for knix logo">
            <a:extLst>
              <a:ext uri="{FF2B5EF4-FFF2-40B4-BE49-F238E27FC236}">
                <a16:creationId xmlns:a16="http://schemas.microsoft.com/office/drawing/2014/main" id="{D57781B2-2442-4839-ACA8-A7F770CEFFBF}"/>
              </a:ext>
            </a:extLst>
          </p:cNvPr>
          <p:cNvPicPr>
            <a:picLocks noChangeAspect="1" noChangeArrowheads="1"/>
          </p:cNvPicPr>
          <p:nvPr/>
        </p:nvPicPr>
        <p:blipFill rotWithShape="1">
          <a:blip r:embed="rId4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245092" y="3193177"/>
            <a:ext cx="706345" cy="23847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2" descr="Image result for shady rays logo">
            <a:extLst>
              <a:ext uri="{FF2B5EF4-FFF2-40B4-BE49-F238E27FC236}">
                <a16:creationId xmlns:a16="http://schemas.microsoft.com/office/drawing/2014/main" id="{710AA0F0-C169-4C4C-AF88-6C8EB6AF1723}"/>
              </a:ext>
            </a:extLst>
          </p:cNvPr>
          <p:cNvPicPr>
            <a:picLocks noChangeAspect="1" noChangeArrowheads="1"/>
          </p:cNvPicPr>
          <p:nvPr/>
        </p:nvPicPr>
        <p:blipFill>
          <a:blip r:embed="rId42" cstate="print">
            <a:extLst>
              <a:ext uri="{28A0092B-C50C-407E-A947-70E740481C1C}">
                <a14:useLocalDpi xmlns:a14="http://schemas.microsoft.com/office/drawing/2010/main"/>
              </a:ext>
            </a:extLst>
          </a:blip>
          <a:srcRect/>
          <a:stretch>
            <a:fillRect/>
          </a:stretch>
        </p:blipFill>
        <p:spPr bwMode="auto">
          <a:xfrm>
            <a:off x="6153794" y="360146"/>
            <a:ext cx="1812264" cy="15479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4" descr="DailyLook">
            <a:extLst>
              <a:ext uri="{FF2B5EF4-FFF2-40B4-BE49-F238E27FC236}">
                <a16:creationId xmlns:a16="http://schemas.microsoft.com/office/drawing/2014/main" id="{88382D70-745C-4E96-9ABC-9DC161895686}"/>
              </a:ext>
            </a:extLst>
          </p:cNvPr>
          <p:cNvPicPr>
            <a:picLocks noChangeAspect="1" noChangeArrowheads="1"/>
          </p:cNvPicPr>
          <p:nvPr/>
        </p:nvPicPr>
        <p:blipFill>
          <a:blip r:embed="rId43" cstate="print">
            <a:extLst>
              <a:ext uri="{28A0092B-C50C-407E-A947-70E740481C1C}">
                <a14:useLocalDpi xmlns:a14="http://schemas.microsoft.com/office/drawing/2010/main"/>
              </a:ext>
            </a:extLst>
          </a:blip>
          <a:srcRect/>
          <a:stretch>
            <a:fillRect/>
          </a:stretch>
        </p:blipFill>
        <p:spPr bwMode="auto">
          <a:xfrm>
            <a:off x="8470163" y="916331"/>
            <a:ext cx="883133" cy="15269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a:extLst>
              <a:ext uri="{FF2B5EF4-FFF2-40B4-BE49-F238E27FC236}">
                <a16:creationId xmlns:a16="http://schemas.microsoft.com/office/drawing/2014/main" id="{79DB7A52-2BB5-4B77-BBFA-5B0B4EA95A19}"/>
              </a:ext>
            </a:extLst>
          </p:cNvPr>
          <p:cNvPicPr>
            <a:picLocks noChangeAspect="1"/>
          </p:cNvPicPr>
          <p:nvPr/>
        </p:nvPicPr>
        <p:blipFill>
          <a:blip r:embed="rId44">
            <a:clrChange>
              <a:clrFrom>
                <a:srgbClr val="F1F3F2"/>
              </a:clrFrom>
              <a:clrTo>
                <a:srgbClr val="F1F3F2">
                  <a:alpha val="0"/>
                </a:srgbClr>
              </a:clrTo>
            </a:clrChange>
          </a:blip>
          <a:stretch>
            <a:fillRect/>
          </a:stretch>
        </p:blipFill>
        <p:spPr>
          <a:xfrm>
            <a:off x="6112651" y="2948594"/>
            <a:ext cx="1492569" cy="230080"/>
          </a:xfrm>
          <a:prstGeom prst="rect">
            <a:avLst/>
          </a:prstGeom>
          <a:noFill/>
        </p:spPr>
      </p:pic>
      <p:pic>
        <p:nvPicPr>
          <p:cNvPr id="63" name="Picture 62">
            <a:extLst>
              <a:ext uri="{FF2B5EF4-FFF2-40B4-BE49-F238E27FC236}">
                <a16:creationId xmlns:a16="http://schemas.microsoft.com/office/drawing/2014/main" id="{954D3545-3DEE-468F-A401-0BE8829D15FD}"/>
              </a:ext>
            </a:extLst>
          </p:cNvPr>
          <p:cNvPicPr>
            <a:picLocks noChangeAspect="1"/>
          </p:cNvPicPr>
          <p:nvPr/>
        </p:nvPicPr>
        <p:blipFill rotWithShape="1">
          <a:blip r:embed="rId45" cstate="print">
            <a:extLst>
              <a:ext uri="{28A0092B-C50C-407E-A947-70E740481C1C}">
                <a14:useLocalDpi xmlns:a14="http://schemas.microsoft.com/office/drawing/2010/main"/>
              </a:ext>
            </a:extLst>
          </a:blip>
          <a:srcRect/>
          <a:stretch/>
        </p:blipFill>
        <p:spPr>
          <a:xfrm>
            <a:off x="8937794" y="6265288"/>
            <a:ext cx="1358714" cy="210341"/>
          </a:xfrm>
          <a:prstGeom prst="rect">
            <a:avLst/>
          </a:prstGeom>
        </p:spPr>
      </p:pic>
      <p:pic>
        <p:nvPicPr>
          <p:cNvPr id="64" name="Picture 63">
            <a:extLst>
              <a:ext uri="{FF2B5EF4-FFF2-40B4-BE49-F238E27FC236}">
                <a16:creationId xmlns:a16="http://schemas.microsoft.com/office/drawing/2014/main" id="{0B05D7EE-87BC-41D7-886C-22080119652A}"/>
              </a:ext>
            </a:extLst>
          </p:cNvPr>
          <p:cNvPicPr>
            <a:picLocks noChangeAspect="1"/>
          </p:cNvPicPr>
          <p:nvPr/>
        </p:nvPicPr>
        <p:blipFill>
          <a:blip r:embed="rId46">
            <a:clrChange>
              <a:clrFrom>
                <a:srgbClr val="FFFFFF"/>
              </a:clrFrom>
              <a:clrTo>
                <a:srgbClr val="FFFFFF">
                  <a:alpha val="0"/>
                </a:srgbClr>
              </a:clrTo>
            </a:clrChange>
          </a:blip>
          <a:stretch>
            <a:fillRect/>
          </a:stretch>
        </p:blipFill>
        <p:spPr>
          <a:xfrm>
            <a:off x="7178687" y="781059"/>
            <a:ext cx="1279939" cy="372798"/>
          </a:xfrm>
          <a:prstGeom prst="rect">
            <a:avLst/>
          </a:prstGeom>
          <a:noFill/>
        </p:spPr>
      </p:pic>
      <p:pic>
        <p:nvPicPr>
          <p:cNvPr id="65" name="Picture 70" descr="Manscaped">
            <a:extLst>
              <a:ext uri="{FF2B5EF4-FFF2-40B4-BE49-F238E27FC236}">
                <a16:creationId xmlns:a16="http://schemas.microsoft.com/office/drawing/2014/main" id="{720922E7-BF0E-4127-B8B1-0E524E2CD89E}"/>
              </a:ext>
            </a:extLst>
          </p:cNvPr>
          <p:cNvPicPr>
            <a:picLocks noChangeAspect="1" noChangeArrowheads="1"/>
          </p:cNvPicPr>
          <p:nvPr/>
        </p:nvPicPr>
        <p:blipFill>
          <a:blip r:embed="rId47" cstate="print">
            <a:extLst>
              <a:ext uri="{28A0092B-C50C-407E-A947-70E740481C1C}">
                <a14:useLocalDpi xmlns:a14="http://schemas.microsoft.com/office/drawing/2010/main"/>
              </a:ext>
            </a:extLst>
          </a:blip>
          <a:srcRect/>
          <a:stretch>
            <a:fillRect/>
          </a:stretch>
        </p:blipFill>
        <p:spPr bwMode="auto">
          <a:xfrm>
            <a:off x="10104993" y="3533602"/>
            <a:ext cx="956119" cy="19701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a:extLst>
              <a:ext uri="{FF2B5EF4-FFF2-40B4-BE49-F238E27FC236}">
                <a16:creationId xmlns:a16="http://schemas.microsoft.com/office/drawing/2014/main" id="{7E729A7D-A140-4365-9A63-0776E0E13E68}"/>
              </a:ext>
            </a:extLst>
          </p:cNvPr>
          <p:cNvPicPr>
            <a:picLocks noChangeAspect="1"/>
          </p:cNvPicPr>
          <p:nvPr/>
        </p:nvPicPr>
        <p:blipFill>
          <a:blip r:embed="rId48"/>
          <a:stretch>
            <a:fillRect/>
          </a:stretch>
        </p:blipFill>
        <p:spPr>
          <a:xfrm>
            <a:off x="8182409" y="4150146"/>
            <a:ext cx="959122" cy="403493"/>
          </a:xfrm>
          <a:prstGeom prst="rect">
            <a:avLst/>
          </a:prstGeom>
        </p:spPr>
      </p:pic>
      <p:pic>
        <p:nvPicPr>
          <p:cNvPr id="67" name="Picture 66">
            <a:extLst>
              <a:ext uri="{FF2B5EF4-FFF2-40B4-BE49-F238E27FC236}">
                <a16:creationId xmlns:a16="http://schemas.microsoft.com/office/drawing/2014/main" id="{24A86F02-80EF-469B-BB23-97291BA0F48C}"/>
              </a:ext>
            </a:extLst>
          </p:cNvPr>
          <p:cNvPicPr>
            <a:picLocks noChangeAspect="1"/>
          </p:cNvPicPr>
          <p:nvPr/>
        </p:nvPicPr>
        <p:blipFill rotWithShape="1">
          <a:blip r:embed="rId49" cstate="print">
            <a:extLst>
              <a:ext uri="{28A0092B-C50C-407E-A947-70E740481C1C}">
                <a14:useLocalDpi xmlns:a14="http://schemas.microsoft.com/office/drawing/2010/main"/>
              </a:ext>
            </a:extLst>
          </a:blip>
          <a:srcRect/>
          <a:stretch/>
        </p:blipFill>
        <p:spPr>
          <a:xfrm>
            <a:off x="11280098" y="1422612"/>
            <a:ext cx="900552" cy="267425"/>
          </a:xfrm>
          <a:prstGeom prst="rect">
            <a:avLst/>
          </a:prstGeom>
        </p:spPr>
      </p:pic>
      <p:pic>
        <p:nvPicPr>
          <p:cNvPr id="68" name="Picture 67">
            <a:extLst>
              <a:ext uri="{FF2B5EF4-FFF2-40B4-BE49-F238E27FC236}">
                <a16:creationId xmlns:a16="http://schemas.microsoft.com/office/drawing/2014/main" id="{67AF433F-6E12-4615-9346-A31486404B2D}"/>
              </a:ext>
            </a:extLst>
          </p:cNvPr>
          <p:cNvPicPr>
            <a:picLocks noChangeAspect="1"/>
          </p:cNvPicPr>
          <p:nvPr/>
        </p:nvPicPr>
        <p:blipFill rotWithShape="1">
          <a:blip r:embed="rId50" cstate="print">
            <a:extLst>
              <a:ext uri="{28A0092B-C50C-407E-A947-70E740481C1C}">
                <a14:useLocalDpi xmlns:a14="http://schemas.microsoft.com/office/drawing/2010/main"/>
              </a:ext>
            </a:extLst>
          </a:blip>
          <a:srcRect/>
          <a:stretch/>
        </p:blipFill>
        <p:spPr>
          <a:xfrm>
            <a:off x="8347890" y="3796755"/>
            <a:ext cx="780528" cy="386237"/>
          </a:xfrm>
          <a:prstGeom prst="rect">
            <a:avLst/>
          </a:prstGeom>
        </p:spPr>
      </p:pic>
      <p:pic>
        <p:nvPicPr>
          <p:cNvPr id="69" name="Picture 68">
            <a:extLst>
              <a:ext uri="{FF2B5EF4-FFF2-40B4-BE49-F238E27FC236}">
                <a16:creationId xmlns:a16="http://schemas.microsoft.com/office/drawing/2014/main" id="{C664EC3F-A083-4407-9335-7F23F2C3EB24}"/>
              </a:ext>
            </a:extLst>
          </p:cNvPr>
          <p:cNvPicPr>
            <a:picLocks noChangeAspect="1"/>
          </p:cNvPicPr>
          <p:nvPr/>
        </p:nvPicPr>
        <p:blipFill>
          <a:blip r:embed="rId51"/>
          <a:stretch>
            <a:fillRect/>
          </a:stretch>
        </p:blipFill>
        <p:spPr>
          <a:xfrm>
            <a:off x="6195378" y="2291169"/>
            <a:ext cx="780527" cy="291044"/>
          </a:xfrm>
          <a:prstGeom prst="rect">
            <a:avLst/>
          </a:prstGeom>
        </p:spPr>
      </p:pic>
      <p:pic>
        <p:nvPicPr>
          <p:cNvPr id="71" name="Picture 78">
            <a:extLst>
              <a:ext uri="{FF2B5EF4-FFF2-40B4-BE49-F238E27FC236}">
                <a16:creationId xmlns:a16="http://schemas.microsoft.com/office/drawing/2014/main" id="{B339F863-5451-4525-9DF8-EADA03EA3FAC}"/>
              </a:ext>
            </a:extLst>
          </p:cNvPr>
          <p:cNvPicPr>
            <a:picLocks noChangeAspect="1" noChangeArrowheads="1"/>
          </p:cNvPicPr>
          <p:nvPr/>
        </p:nvPicPr>
        <p:blipFill>
          <a:blip r:embed="rId52" cstate="print">
            <a:extLst>
              <a:ext uri="{28A0092B-C50C-407E-A947-70E740481C1C}">
                <a14:useLocalDpi xmlns:a14="http://schemas.microsoft.com/office/drawing/2010/main"/>
              </a:ext>
            </a:extLst>
          </a:blip>
          <a:srcRect/>
          <a:stretch>
            <a:fillRect/>
          </a:stretch>
        </p:blipFill>
        <p:spPr bwMode="auto">
          <a:xfrm>
            <a:off x="7291736" y="141808"/>
            <a:ext cx="1536232" cy="14043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F334216E-0AF2-41E7-AA87-6678F5FAEEE6}"/>
              </a:ext>
            </a:extLst>
          </p:cNvPr>
          <p:cNvPicPr>
            <a:picLocks noChangeAspect="1"/>
          </p:cNvPicPr>
          <p:nvPr/>
        </p:nvPicPr>
        <p:blipFill>
          <a:blip r:embed="rId53"/>
          <a:stretch>
            <a:fillRect/>
          </a:stretch>
        </p:blipFill>
        <p:spPr>
          <a:xfrm>
            <a:off x="7041909" y="2316106"/>
            <a:ext cx="992461" cy="280130"/>
          </a:xfrm>
          <a:prstGeom prst="rect">
            <a:avLst/>
          </a:prstGeom>
        </p:spPr>
      </p:pic>
      <p:pic>
        <p:nvPicPr>
          <p:cNvPr id="74" name="Picture 73">
            <a:extLst>
              <a:ext uri="{FF2B5EF4-FFF2-40B4-BE49-F238E27FC236}">
                <a16:creationId xmlns:a16="http://schemas.microsoft.com/office/drawing/2014/main" id="{889623DA-E459-4F14-BD28-8CD2957A2578}"/>
              </a:ext>
            </a:extLst>
          </p:cNvPr>
          <p:cNvPicPr>
            <a:picLocks noChangeAspect="1"/>
          </p:cNvPicPr>
          <p:nvPr/>
        </p:nvPicPr>
        <p:blipFill rotWithShape="1">
          <a:blip r:embed="rId54" cstate="print">
            <a:extLst>
              <a:ext uri="{28A0092B-C50C-407E-A947-70E740481C1C}">
                <a14:useLocalDpi xmlns:a14="http://schemas.microsoft.com/office/drawing/2010/main"/>
              </a:ext>
            </a:extLst>
          </a:blip>
          <a:srcRect/>
          <a:stretch/>
        </p:blipFill>
        <p:spPr>
          <a:xfrm>
            <a:off x="10056214" y="3136188"/>
            <a:ext cx="889023" cy="287488"/>
          </a:xfrm>
          <a:prstGeom prst="rect">
            <a:avLst/>
          </a:prstGeom>
        </p:spPr>
      </p:pic>
      <p:pic>
        <p:nvPicPr>
          <p:cNvPr id="76" name="Picture 88" descr="Image result for zwift logo">
            <a:extLst>
              <a:ext uri="{FF2B5EF4-FFF2-40B4-BE49-F238E27FC236}">
                <a16:creationId xmlns:a16="http://schemas.microsoft.com/office/drawing/2014/main" id="{DB08F821-E871-4249-B301-20A8B6D7A64E}"/>
              </a:ext>
            </a:extLst>
          </p:cNvPr>
          <p:cNvPicPr>
            <a:picLocks noChangeAspect="1" noChangeArrowheads="1"/>
          </p:cNvPicPr>
          <p:nvPr/>
        </p:nvPicPr>
        <p:blipFill>
          <a:blip r:embed="rId55" cstate="print">
            <a:extLst>
              <a:ext uri="{28A0092B-C50C-407E-A947-70E740481C1C}">
                <a14:useLocalDpi xmlns:a14="http://schemas.microsoft.com/office/drawing/2010/main"/>
              </a:ext>
            </a:extLst>
          </a:blip>
          <a:srcRect/>
          <a:stretch>
            <a:fillRect/>
          </a:stretch>
        </p:blipFill>
        <p:spPr bwMode="auto">
          <a:xfrm>
            <a:off x="8710305" y="5587608"/>
            <a:ext cx="932749" cy="311401"/>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1692F23A-73CA-46A0-85A7-8546DA128223}"/>
              </a:ext>
            </a:extLst>
          </p:cNvPr>
          <p:cNvPicPr>
            <a:picLocks noChangeAspect="1"/>
          </p:cNvPicPr>
          <p:nvPr/>
        </p:nvPicPr>
        <p:blipFill rotWithShape="1">
          <a:blip r:embed="rId56" cstate="print">
            <a:extLst>
              <a:ext uri="{28A0092B-C50C-407E-A947-70E740481C1C}">
                <a14:useLocalDpi xmlns:a14="http://schemas.microsoft.com/office/drawing/2010/main"/>
              </a:ext>
            </a:extLst>
          </a:blip>
          <a:srcRect b="-9830"/>
          <a:stretch/>
        </p:blipFill>
        <p:spPr>
          <a:xfrm>
            <a:off x="6119229" y="38709"/>
            <a:ext cx="1073441" cy="350107"/>
          </a:xfrm>
          <a:prstGeom prst="rect">
            <a:avLst/>
          </a:prstGeom>
        </p:spPr>
      </p:pic>
      <p:pic>
        <p:nvPicPr>
          <p:cNvPr id="78" name="Picture 77">
            <a:extLst>
              <a:ext uri="{FF2B5EF4-FFF2-40B4-BE49-F238E27FC236}">
                <a16:creationId xmlns:a16="http://schemas.microsoft.com/office/drawing/2014/main" id="{FAB65A56-C0D2-4299-ABE6-772C2C3DE322}"/>
              </a:ext>
            </a:extLst>
          </p:cNvPr>
          <p:cNvPicPr>
            <a:picLocks noChangeAspect="1"/>
          </p:cNvPicPr>
          <p:nvPr/>
        </p:nvPicPr>
        <p:blipFill rotWithShape="1">
          <a:blip r:embed="rId57" cstate="print">
            <a:extLst>
              <a:ext uri="{28A0092B-C50C-407E-A947-70E740481C1C}">
                <a14:useLocalDpi xmlns:a14="http://schemas.microsoft.com/office/drawing/2010/main"/>
              </a:ext>
            </a:extLst>
          </a:blip>
          <a:srcRect t="-1661"/>
          <a:stretch/>
        </p:blipFill>
        <p:spPr>
          <a:xfrm>
            <a:off x="7968346" y="1610503"/>
            <a:ext cx="562320" cy="372589"/>
          </a:xfrm>
          <a:prstGeom prst="rect">
            <a:avLst/>
          </a:prstGeom>
        </p:spPr>
      </p:pic>
      <p:pic>
        <p:nvPicPr>
          <p:cNvPr id="79" name="Picture 92" descr="Rael">
            <a:extLst>
              <a:ext uri="{FF2B5EF4-FFF2-40B4-BE49-F238E27FC236}">
                <a16:creationId xmlns:a16="http://schemas.microsoft.com/office/drawing/2014/main" id="{359369B5-B2F5-4B02-A5B4-A8CC600E6BF1}"/>
              </a:ext>
            </a:extLst>
          </p:cNvPr>
          <p:cNvPicPr>
            <a:picLocks noChangeAspect="1" noChangeArrowheads="1"/>
          </p:cNvPicPr>
          <p:nvPr/>
        </p:nvPicPr>
        <p:blipFill>
          <a:blip r:embed="rId58" cstate="print">
            <a:extLst>
              <a:ext uri="{28A0092B-C50C-407E-A947-70E740481C1C}">
                <a14:useLocalDpi xmlns:a14="http://schemas.microsoft.com/office/drawing/2010/main"/>
              </a:ext>
            </a:extLst>
          </a:blip>
          <a:srcRect/>
          <a:stretch>
            <a:fillRect/>
          </a:stretch>
        </p:blipFill>
        <p:spPr bwMode="auto">
          <a:xfrm>
            <a:off x="11489852" y="2303342"/>
            <a:ext cx="470846" cy="19544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9">
            <a:extLst>
              <a:ext uri="{FF2B5EF4-FFF2-40B4-BE49-F238E27FC236}">
                <a16:creationId xmlns:a16="http://schemas.microsoft.com/office/drawing/2014/main" id="{1D03D914-4B08-47E4-806E-AA9C7513FD4F}"/>
              </a:ext>
            </a:extLst>
          </p:cNvPr>
          <p:cNvPicPr>
            <a:picLocks noChangeAspect="1"/>
          </p:cNvPicPr>
          <p:nvPr/>
        </p:nvPicPr>
        <p:blipFill rotWithShape="1">
          <a:blip r:embed="rId59" cstate="print">
            <a:extLst>
              <a:ext uri="{28A0092B-C50C-407E-A947-70E740481C1C}">
                <a14:useLocalDpi xmlns:a14="http://schemas.microsoft.com/office/drawing/2010/main"/>
              </a:ext>
            </a:extLst>
          </a:blip>
          <a:srcRect/>
          <a:stretch/>
        </p:blipFill>
        <p:spPr>
          <a:xfrm>
            <a:off x="8598264" y="1583111"/>
            <a:ext cx="832036" cy="437864"/>
          </a:xfrm>
          <a:prstGeom prst="rect">
            <a:avLst/>
          </a:prstGeom>
        </p:spPr>
      </p:pic>
      <p:pic>
        <p:nvPicPr>
          <p:cNvPr id="84" name="Picture 96">
            <a:extLst>
              <a:ext uri="{FF2B5EF4-FFF2-40B4-BE49-F238E27FC236}">
                <a16:creationId xmlns:a16="http://schemas.microsoft.com/office/drawing/2014/main" id="{AF8B0B0F-B807-4206-839B-14562854A6FB}"/>
              </a:ext>
            </a:extLst>
          </p:cNvPr>
          <p:cNvPicPr>
            <a:picLocks noChangeAspect="1" noChangeArrowheads="1"/>
          </p:cNvPicPr>
          <p:nvPr/>
        </p:nvPicPr>
        <p:blipFill>
          <a:blip r:embed="rId60" cstate="print">
            <a:extLst>
              <a:ext uri="{28A0092B-C50C-407E-A947-70E740481C1C}">
                <a14:useLocalDpi xmlns:a14="http://schemas.microsoft.com/office/drawing/2010/main"/>
              </a:ext>
            </a:extLst>
          </a:blip>
          <a:srcRect/>
          <a:stretch>
            <a:fillRect/>
          </a:stretch>
        </p:blipFill>
        <p:spPr bwMode="auto">
          <a:xfrm>
            <a:off x="6157883" y="5423581"/>
            <a:ext cx="1174218" cy="179803"/>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98" descr="ticketsmarter.com">
            <a:extLst>
              <a:ext uri="{FF2B5EF4-FFF2-40B4-BE49-F238E27FC236}">
                <a16:creationId xmlns:a16="http://schemas.microsoft.com/office/drawing/2014/main" id="{3D995683-3A05-4902-82FA-2B6D363F6D85}"/>
              </a:ext>
            </a:extLst>
          </p:cNvPr>
          <p:cNvPicPr>
            <a:picLocks noChangeAspect="1" noChangeArrowheads="1"/>
          </p:cNvPicPr>
          <p:nvPr/>
        </p:nvPicPr>
        <p:blipFill>
          <a:blip r:embed="rId61">
            <a:extLst>
              <a:ext uri="{28A0092B-C50C-407E-A947-70E740481C1C}">
                <a14:useLocalDpi xmlns:a14="http://schemas.microsoft.com/office/drawing/2010/main"/>
              </a:ext>
            </a:extLst>
          </a:blip>
          <a:srcRect/>
          <a:stretch>
            <a:fillRect/>
          </a:stretch>
        </p:blipFill>
        <p:spPr bwMode="auto">
          <a:xfrm>
            <a:off x="6147298" y="2061166"/>
            <a:ext cx="1113944" cy="125444"/>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a:extLst>
              <a:ext uri="{FF2B5EF4-FFF2-40B4-BE49-F238E27FC236}">
                <a16:creationId xmlns:a16="http://schemas.microsoft.com/office/drawing/2014/main" id="{0F86F888-7254-4993-B294-02EA573D693C}"/>
              </a:ext>
            </a:extLst>
          </p:cNvPr>
          <p:cNvPicPr>
            <a:picLocks noChangeAspect="1"/>
          </p:cNvPicPr>
          <p:nvPr/>
        </p:nvPicPr>
        <p:blipFill>
          <a:blip r:embed="rId62"/>
          <a:stretch>
            <a:fillRect/>
          </a:stretch>
        </p:blipFill>
        <p:spPr>
          <a:xfrm>
            <a:off x="10199810" y="3837864"/>
            <a:ext cx="529481" cy="261954"/>
          </a:xfrm>
          <a:prstGeom prst="rect">
            <a:avLst/>
          </a:prstGeom>
        </p:spPr>
      </p:pic>
      <p:pic>
        <p:nvPicPr>
          <p:cNvPr id="88" name="Picture 10" descr="Image result for aspiration partners  logo">
            <a:extLst>
              <a:ext uri="{FF2B5EF4-FFF2-40B4-BE49-F238E27FC236}">
                <a16:creationId xmlns:a16="http://schemas.microsoft.com/office/drawing/2014/main" id="{8353A029-10B9-4F07-9149-0974031F94F0}"/>
              </a:ext>
            </a:extLst>
          </p:cNvPr>
          <p:cNvPicPr>
            <a:picLocks noChangeAspect="1" noChangeArrowheads="1"/>
          </p:cNvPicPr>
          <p:nvPr/>
        </p:nvPicPr>
        <p:blipFill>
          <a:blip r:embed="rId63" cstate="print">
            <a:extLst>
              <a:ext uri="{28A0092B-C50C-407E-A947-70E740481C1C}">
                <a14:useLocalDpi xmlns:a14="http://schemas.microsoft.com/office/drawing/2010/main"/>
              </a:ext>
            </a:extLst>
          </a:blip>
          <a:srcRect/>
          <a:stretch>
            <a:fillRect/>
          </a:stretch>
        </p:blipFill>
        <p:spPr bwMode="auto">
          <a:xfrm>
            <a:off x="8699523" y="628946"/>
            <a:ext cx="1016718" cy="245119"/>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4" descr="Image result for gainbridge logo">
            <a:extLst>
              <a:ext uri="{FF2B5EF4-FFF2-40B4-BE49-F238E27FC236}">
                <a16:creationId xmlns:a16="http://schemas.microsoft.com/office/drawing/2014/main" id="{6138A255-356F-45FE-9EA2-2710D882E735}"/>
              </a:ext>
            </a:extLst>
          </p:cNvPr>
          <p:cNvPicPr>
            <a:picLocks noChangeAspect="1" noChangeArrowheads="1"/>
          </p:cNvPicPr>
          <p:nvPr/>
        </p:nvPicPr>
        <p:blipFill rotWithShape="1">
          <a:blip r:embed="rId64" cstate="print">
            <a:extLst>
              <a:ext uri="{28A0092B-C50C-407E-A947-70E740481C1C}">
                <a14:useLocalDpi xmlns:a14="http://schemas.microsoft.com/office/drawing/2010/main"/>
              </a:ext>
            </a:extLst>
          </a:blip>
          <a:srcRect/>
          <a:stretch/>
        </p:blipFill>
        <p:spPr bwMode="auto">
          <a:xfrm>
            <a:off x="6160602" y="526258"/>
            <a:ext cx="1149239" cy="3402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hum vitamins logo">
            <a:extLst>
              <a:ext uri="{FF2B5EF4-FFF2-40B4-BE49-F238E27FC236}">
                <a16:creationId xmlns:a16="http://schemas.microsoft.com/office/drawing/2014/main" id="{8FF44009-2513-4189-B0F4-A9F5AA4E49FB}"/>
              </a:ext>
            </a:extLst>
          </p:cNvPr>
          <p:cNvPicPr>
            <a:picLocks noChangeAspect="1" noChangeArrowheads="1"/>
          </p:cNvPicPr>
          <p:nvPr/>
        </p:nvPicPr>
        <p:blipFill>
          <a:blip r:embed="rId65" cstate="print">
            <a:extLst>
              <a:ext uri="{28A0092B-C50C-407E-A947-70E740481C1C}">
                <a14:useLocalDpi xmlns:a14="http://schemas.microsoft.com/office/drawing/2010/main"/>
              </a:ext>
            </a:extLst>
          </a:blip>
          <a:srcRect/>
          <a:stretch>
            <a:fillRect/>
          </a:stretch>
        </p:blipFill>
        <p:spPr bwMode="auto">
          <a:xfrm>
            <a:off x="9499307" y="1869578"/>
            <a:ext cx="676528" cy="30558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9">
            <a:extLst>
              <a:ext uri="{FF2B5EF4-FFF2-40B4-BE49-F238E27FC236}">
                <a16:creationId xmlns:a16="http://schemas.microsoft.com/office/drawing/2014/main" id="{8C4F0C5F-721F-435C-A3B4-E992354225AB}"/>
              </a:ext>
            </a:extLst>
          </p:cNvPr>
          <p:cNvPicPr>
            <a:picLocks noChangeAspect="1"/>
          </p:cNvPicPr>
          <p:nvPr/>
        </p:nvPicPr>
        <p:blipFill rotWithShape="1">
          <a:blip r:embed="rId66" cstate="print">
            <a:extLst>
              <a:ext uri="{28A0092B-C50C-407E-A947-70E740481C1C}">
                <a14:useLocalDpi xmlns:a14="http://schemas.microsoft.com/office/drawing/2010/main"/>
              </a:ext>
            </a:extLst>
          </a:blip>
          <a:srcRect/>
          <a:stretch/>
        </p:blipFill>
        <p:spPr>
          <a:xfrm>
            <a:off x="9983898" y="692762"/>
            <a:ext cx="1352464" cy="301954"/>
          </a:xfrm>
          <a:prstGeom prst="rect">
            <a:avLst/>
          </a:prstGeom>
        </p:spPr>
      </p:pic>
      <p:pic>
        <p:nvPicPr>
          <p:cNvPr id="55" name="Picture 54">
            <a:extLst>
              <a:ext uri="{FF2B5EF4-FFF2-40B4-BE49-F238E27FC236}">
                <a16:creationId xmlns:a16="http://schemas.microsoft.com/office/drawing/2014/main" id="{2B0F7AB3-33DA-4EFE-B26E-0029E2CF887E}"/>
              </a:ext>
            </a:extLst>
          </p:cNvPr>
          <p:cNvPicPr>
            <a:picLocks noChangeAspect="1"/>
          </p:cNvPicPr>
          <p:nvPr/>
        </p:nvPicPr>
        <p:blipFill>
          <a:blip r:embed="rId67"/>
          <a:stretch>
            <a:fillRect/>
          </a:stretch>
        </p:blipFill>
        <p:spPr>
          <a:xfrm>
            <a:off x="7922809" y="5288755"/>
            <a:ext cx="820128" cy="273376"/>
          </a:xfrm>
          <a:prstGeom prst="rect">
            <a:avLst/>
          </a:prstGeom>
        </p:spPr>
      </p:pic>
      <p:pic>
        <p:nvPicPr>
          <p:cNvPr id="9" name="Picture 84" descr="Image result for shopkick logo">
            <a:extLst>
              <a:ext uri="{FF2B5EF4-FFF2-40B4-BE49-F238E27FC236}">
                <a16:creationId xmlns:a16="http://schemas.microsoft.com/office/drawing/2014/main" id="{007FC836-B7EF-4630-AD8F-D75D111BB1DE}"/>
              </a:ext>
            </a:extLst>
          </p:cNvPr>
          <p:cNvPicPr>
            <a:picLocks noChangeAspect="1" noChangeArrowheads="1"/>
          </p:cNvPicPr>
          <p:nvPr/>
        </p:nvPicPr>
        <p:blipFill rotWithShape="1">
          <a:blip r:embed="rId68" cstate="print">
            <a:extLst>
              <a:ext uri="{28A0092B-C50C-407E-A947-70E740481C1C}">
                <a14:useLocalDpi xmlns:a14="http://schemas.microsoft.com/office/drawing/2010/main"/>
              </a:ext>
            </a:extLst>
          </a:blip>
          <a:srcRect t="21917" b="24301"/>
          <a:stretch/>
        </p:blipFill>
        <p:spPr bwMode="auto">
          <a:xfrm>
            <a:off x="6335904" y="1332007"/>
            <a:ext cx="991019" cy="355329"/>
          </a:xfrm>
          <a:prstGeom prst="rect">
            <a:avLst/>
          </a:prstGeom>
          <a:noFill/>
          <a:extLst>
            <a:ext uri="{909E8E84-426E-40DD-AFC4-6F175D3DCCD1}">
              <a14:hiddenFill xmlns:a14="http://schemas.microsoft.com/office/drawing/2010/main">
                <a:solidFill>
                  <a:srgbClr val="FFFFFF"/>
                </a:solidFill>
              </a14:hiddenFill>
            </a:ext>
          </a:extLst>
        </p:spPr>
      </p:pic>
      <p:sp>
        <p:nvSpPr>
          <p:cNvPr id="91" name="Text Placeholder 3">
            <a:extLst>
              <a:ext uri="{FF2B5EF4-FFF2-40B4-BE49-F238E27FC236}">
                <a16:creationId xmlns:a16="http://schemas.microsoft.com/office/drawing/2014/main" id="{9894E2BD-9212-4BA2-AA86-529610FFDD91}"/>
              </a:ext>
            </a:extLst>
          </p:cNvPr>
          <p:cNvSpPr txBox="1">
            <a:spLocks/>
          </p:cNvSpPr>
          <p:nvPr/>
        </p:nvSpPr>
        <p:spPr>
          <a:xfrm>
            <a:off x="436697" y="6195002"/>
            <a:ext cx="5611624" cy="335459"/>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schemeClr val="bg1"/>
                </a:solidFill>
                <a:effectLst/>
                <a:uLnTx/>
                <a:uFillTx/>
                <a:latin typeface="Helvetica" pitchFamily="2" charset="0"/>
                <a:ea typeface="Open Sans" panose="020B0606030504020204" pitchFamily="34" charset="0"/>
                <a:cs typeface="Open Sans" panose="020B0606030504020204" pitchFamily="34" charset="0"/>
              </a:rPr>
              <a:t>Source: </a:t>
            </a:r>
            <a:r>
              <a:rPr lang="en-US" sz="800" dirty="0">
                <a:solidFill>
                  <a:schemeClr val="bg1"/>
                </a:solidFill>
                <a:latin typeface="Helvetica" pitchFamily="2" charset="0"/>
                <a:ea typeface="Open Sans" panose="020B0606030504020204" pitchFamily="34" charset="0"/>
                <a:cs typeface="Open Sans" panose="020B0606030504020204" pitchFamily="34" charset="0"/>
              </a:rPr>
              <a:t>VAB analysis of Nielsen Ad Intel data, Q1’19-Q4’19. TV spend includes national cable TV, broadcast TV, Spanish language cable TV, Spanish language broadcast TV. Brands reflect those with national TV spend over $100K.</a:t>
            </a:r>
            <a:endParaRPr kumimoji="0" lang="en-US" sz="800" b="0" i="0" u="none" strike="noStrike" kern="1200" cap="none" spc="0" normalizeH="0" baseline="0" noProof="0" dirty="0">
              <a:ln>
                <a:noFill/>
              </a:ln>
              <a:solidFill>
                <a:schemeClr val="bg1"/>
              </a:solidFill>
              <a:effectLst/>
              <a:uLnTx/>
              <a:uFillTx/>
              <a:latin typeface="Helvetica" pitchFamily="2" charset="0"/>
              <a:ea typeface="Open Sans" panose="020B0606030504020204" pitchFamily="34" charset="0"/>
              <a:cs typeface="Open Sans" panose="020B0606030504020204" pitchFamily="34" charset="0"/>
            </a:endParaRPr>
          </a:p>
        </p:txBody>
      </p:sp>
      <p:pic>
        <p:nvPicPr>
          <p:cNvPr id="3" name="Picture 2" descr="Image result for lightlife plant based logo transparent">
            <a:extLst>
              <a:ext uri="{FF2B5EF4-FFF2-40B4-BE49-F238E27FC236}">
                <a16:creationId xmlns:a16="http://schemas.microsoft.com/office/drawing/2014/main" id="{581A8CB0-65E0-43F3-8E22-E5B60FC408FF}"/>
              </a:ext>
            </a:extLst>
          </p:cNvPr>
          <p:cNvPicPr>
            <a:picLocks noChangeAspect="1" noChangeArrowheads="1"/>
          </p:cNvPicPr>
          <p:nvPr/>
        </p:nvPicPr>
        <p:blipFill>
          <a:blip r:embed="rId69" cstate="print">
            <a:extLst>
              <a:ext uri="{28A0092B-C50C-407E-A947-70E740481C1C}">
                <a14:useLocalDpi xmlns:a14="http://schemas.microsoft.com/office/drawing/2010/main"/>
              </a:ext>
            </a:extLst>
          </a:blip>
          <a:srcRect/>
          <a:stretch>
            <a:fillRect/>
          </a:stretch>
        </p:blipFill>
        <p:spPr bwMode="auto">
          <a:xfrm>
            <a:off x="8298268" y="4575678"/>
            <a:ext cx="780529" cy="3532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apital group financial investment logo transparent">
            <a:extLst>
              <a:ext uri="{FF2B5EF4-FFF2-40B4-BE49-F238E27FC236}">
                <a16:creationId xmlns:a16="http://schemas.microsoft.com/office/drawing/2014/main" id="{0C87A5C7-A211-481E-839F-145A9883C8A8}"/>
              </a:ext>
            </a:extLst>
          </p:cNvPr>
          <p:cNvPicPr>
            <a:picLocks noChangeAspect="1" noChangeArrowheads="1"/>
          </p:cNvPicPr>
          <p:nvPr/>
        </p:nvPicPr>
        <p:blipFill>
          <a:blip r:embed="rId70" cstate="print">
            <a:extLst>
              <a:ext uri="{28A0092B-C50C-407E-A947-70E740481C1C}">
                <a14:useLocalDpi xmlns:a14="http://schemas.microsoft.com/office/drawing/2010/main"/>
              </a:ext>
            </a:extLst>
          </a:blip>
          <a:srcRect/>
          <a:stretch>
            <a:fillRect/>
          </a:stretch>
        </p:blipFill>
        <p:spPr bwMode="auto">
          <a:xfrm>
            <a:off x="6967216" y="4044884"/>
            <a:ext cx="580479" cy="6015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fox sports super 6 logo transparent">
            <a:extLst>
              <a:ext uri="{FF2B5EF4-FFF2-40B4-BE49-F238E27FC236}">
                <a16:creationId xmlns:a16="http://schemas.microsoft.com/office/drawing/2014/main" id="{F74996C2-E752-406B-A59B-BD97110427AA}"/>
              </a:ext>
            </a:extLst>
          </p:cNvPr>
          <p:cNvPicPr>
            <a:picLocks noChangeAspect="1" noChangeArrowheads="1"/>
          </p:cNvPicPr>
          <p:nvPr/>
        </p:nvPicPr>
        <p:blipFill>
          <a:blip r:embed="rId71" cstate="print">
            <a:extLst>
              <a:ext uri="{28A0092B-C50C-407E-A947-70E740481C1C}">
                <a14:useLocalDpi xmlns:a14="http://schemas.microsoft.com/office/drawing/2010/main"/>
              </a:ext>
            </a:extLst>
          </a:blip>
          <a:srcRect/>
          <a:stretch>
            <a:fillRect/>
          </a:stretch>
        </p:blipFill>
        <p:spPr bwMode="auto">
          <a:xfrm>
            <a:off x="7235435" y="3864251"/>
            <a:ext cx="1071125" cy="2182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raycon headphones logo transparent">
            <a:extLst>
              <a:ext uri="{FF2B5EF4-FFF2-40B4-BE49-F238E27FC236}">
                <a16:creationId xmlns:a16="http://schemas.microsoft.com/office/drawing/2014/main" id="{E9435EBD-316E-43BD-8B84-7EFA5C032076}"/>
              </a:ext>
            </a:extLst>
          </p:cNvPr>
          <p:cNvPicPr>
            <a:picLocks noChangeAspect="1" noChangeArrowheads="1"/>
          </p:cNvPicPr>
          <p:nvPr/>
        </p:nvPicPr>
        <p:blipFill>
          <a:blip r:embed="rId72" cstate="print">
            <a:extLst>
              <a:ext uri="{28A0092B-C50C-407E-A947-70E740481C1C}">
                <a14:useLocalDpi xmlns:a14="http://schemas.microsoft.com/office/drawing/2010/main"/>
              </a:ext>
            </a:extLst>
          </a:blip>
          <a:srcRect/>
          <a:stretch>
            <a:fillRect/>
          </a:stretch>
        </p:blipFill>
        <p:spPr bwMode="auto">
          <a:xfrm>
            <a:off x="6112905" y="6015210"/>
            <a:ext cx="569927" cy="46734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8" descr="Image result for silver sneakers logo">
            <a:extLst>
              <a:ext uri="{FF2B5EF4-FFF2-40B4-BE49-F238E27FC236}">
                <a16:creationId xmlns:a16="http://schemas.microsoft.com/office/drawing/2014/main" id="{A711F2BF-E888-4BBE-A807-E703B0865626}"/>
              </a:ext>
            </a:extLst>
          </p:cNvPr>
          <p:cNvPicPr>
            <a:picLocks noChangeAspect="1" noChangeArrowheads="1"/>
          </p:cNvPicPr>
          <p:nvPr/>
        </p:nvPicPr>
        <p:blipFill rotWithShape="1">
          <a:blip r:embed="rId73" cstate="print">
            <a:extLst>
              <a:ext uri="{28A0092B-C50C-407E-A947-70E740481C1C}">
                <a14:useLocalDpi xmlns:a14="http://schemas.microsoft.com/office/drawing/2010/main"/>
              </a:ext>
            </a:extLst>
          </a:blip>
          <a:srcRect/>
          <a:stretch/>
        </p:blipFill>
        <p:spPr bwMode="auto">
          <a:xfrm>
            <a:off x="5975926" y="4985672"/>
            <a:ext cx="1177385" cy="43066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18" descr="Image result for ritas spritz logo">
            <a:extLst>
              <a:ext uri="{FF2B5EF4-FFF2-40B4-BE49-F238E27FC236}">
                <a16:creationId xmlns:a16="http://schemas.microsoft.com/office/drawing/2014/main" id="{B0A83629-2074-47DB-9A78-F63CE0D0886F}"/>
              </a:ext>
            </a:extLst>
          </p:cNvPr>
          <p:cNvPicPr>
            <a:picLocks noChangeAspect="1" noChangeArrowheads="1"/>
          </p:cNvPicPr>
          <p:nvPr/>
        </p:nvPicPr>
        <p:blipFill>
          <a:blip r:embed="rId74" cstate="print">
            <a:extLst>
              <a:ext uri="{28A0092B-C50C-407E-A947-70E740481C1C}">
                <a14:useLocalDpi xmlns:a14="http://schemas.microsoft.com/office/drawing/2010/main"/>
              </a:ext>
            </a:extLst>
          </a:blip>
          <a:srcRect/>
          <a:stretch>
            <a:fillRect/>
          </a:stretch>
        </p:blipFill>
        <p:spPr bwMode="auto">
          <a:xfrm>
            <a:off x="7592548" y="4178224"/>
            <a:ext cx="553163" cy="3805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nutri chopper logo transparent">
            <a:extLst>
              <a:ext uri="{FF2B5EF4-FFF2-40B4-BE49-F238E27FC236}">
                <a16:creationId xmlns:a16="http://schemas.microsoft.com/office/drawing/2014/main" id="{7ADFE0B5-34CD-475F-AAAB-B6F415A5CE73}"/>
              </a:ext>
            </a:extLst>
          </p:cNvPr>
          <p:cNvPicPr>
            <a:picLocks noChangeAspect="1" noChangeArrowheads="1"/>
          </p:cNvPicPr>
          <p:nvPr/>
        </p:nvPicPr>
        <p:blipFill rotWithShape="1">
          <a:blip r:embed="rId75" cstate="print">
            <a:extLst>
              <a:ext uri="{28A0092B-C50C-407E-A947-70E740481C1C}">
                <a14:useLocalDpi xmlns:a14="http://schemas.microsoft.com/office/drawing/2010/main"/>
              </a:ext>
            </a:extLst>
          </a:blip>
          <a:srcRect/>
          <a:stretch/>
        </p:blipFill>
        <p:spPr bwMode="auto">
          <a:xfrm>
            <a:off x="10113643" y="1071757"/>
            <a:ext cx="1208049" cy="22436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foundation medicine logo transparent">
            <a:extLst>
              <a:ext uri="{FF2B5EF4-FFF2-40B4-BE49-F238E27FC236}">
                <a16:creationId xmlns:a16="http://schemas.microsoft.com/office/drawing/2014/main" id="{425876D8-A19A-47E8-B292-3C777E0F37E5}"/>
              </a:ext>
            </a:extLst>
          </p:cNvPr>
          <p:cNvPicPr>
            <a:picLocks noChangeAspect="1" noChangeArrowheads="1"/>
          </p:cNvPicPr>
          <p:nvPr/>
        </p:nvPicPr>
        <p:blipFill rotWithShape="1">
          <a:blip r:embed="rId76" cstate="print">
            <a:extLst>
              <a:ext uri="{28A0092B-C50C-407E-A947-70E740481C1C}">
                <a14:useLocalDpi xmlns:a14="http://schemas.microsoft.com/office/drawing/2010/main"/>
              </a:ext>
            </a:extLst>
          </a:blip>
          <a:srcRect/>
          <a:stretch/>
        </p:blipFill>
        <p:spPr bwMode="auto">
          <a:xfrm>
            <a:off x="8099053" y="4987479"/>
            <a:ext cx="1096931" cy="26305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virgin voyages logo transparent">
            <a:extLst>
              <a:ext uri="{FF2B5EF4-FFF2-40B4-BE49-F238E27FC236}">
                <a16:creationId xmlns:a16="http://schemas.microsoft.com/office/drawing/2014/main" id="{47CEE9FE-0B48-4DD1-B8A7-438DFD51629C}"/>
              </a:ext>
            </a:extLst>
          </p:cNvPr>
          <p:cNvPicPr>
            <a:picLocks noChangeAspect="1" noChangeArrowheads="1"/>
          </p:cNvPicPr>
          <p:nvPr/>
        </p:nvPicPr>
        <p:blipFill>
          <a:blip r:embed="rId77" cstate="print">
            <a:extLst>
              <a:ext uri="{28A0092B-C50C-407E-A947-70E740481C1C}">
                <a14:useLocalDpi xmlns:a14="http://schemas.microsoft.com/office/drawing/2010/main"/>
              </a:ext>
            </a:extLst>
          </a:blip>
          <a:srcRect/>
          <a:stretch>
            <a:fillRect/>
          </a:stretch>
        </p:blipFill>
        <p:spPr bwMode="auto">
          <a:xfrm>
            <a:off x="11373882" y="5820941"/>
            <a:ext cx="878828" cy="662131"/>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16" descr="Image result for feliway logo">
            <a:extLst>
              <a:ext uri="{FF2B5EF4-FFF2-40B4-BE49-F238E27FC236}">
                <a16:creationId xmlns:a16="http://schemas.microsoft.com/office/drawing/2014/main" id="{A3F842F5-46F0-4A25-BD0B-051BC26E5B36}"/>
              </a:ext>
            </a:extLst>
          </p:cNvPr>
          <p:cNvPicPr>
            <a:picLocks noChangeAspect="1" noChangeArrowheads="1"/>
          </p:cNvPicPr>
          <p:nvPr/>
        </p:nvPicPr>
        <p:blipFill>
          <a:blip r:embed="rId78" cstate="print">
            <a:extLst>
              <a:ext uri="{28A0092B-C50C-407E-A947-70E740481C1C}">
                <a14:useLocalDpi xmlns:a14="http://schemas.microsoft.com/office/drawing/2010/main"/>
              </a:ext>
            </a:extLst>
          </a:blip>
          <a:srcRect/>
          <a:stretch>
            <a:fillRect/>
          </a:stretch>
        </p:blipFill>
        <p:spPr bwMode="auto">
          <a:xfrm>
            <a:off x="10695934" y="2849231"/>
            <a:ext cx="743929" cy="234925"/>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38" descr="Image result for rebath logo">
            <a:extLst>
              <a:ext uri="{FF2B5EF4-FFF2-40B4-BE49-F238E27FC236}">
                <a16:creationId xmlns:a16="http://schemas.microsoft.com/office/drawing/2014/main" id="{A11EE04A-A80F-411E-8978-0EE78A22EE27}"/>
              </a:ext>
            </a:extLst>
          </p:cNvPr>
          <p:cNvPicPr>
            <a:picLocks noChangeAspect="1" noChangeArrowheads="1"/>
          </p:cNvPicPr>
          <p:nvPr/>
        </p:nvPicPr>
        <p:blipFill>
          <a:blip r:embed="rId79" cstate="print">
            <a:extLst>
              <a:ext uri="{28A0092B-C50C-407E-A947-70E740481C1C}">
                <a14:useLocalDpi xmlns:a14="http://schemas.microsoft.com/office/drawing/2010/main"/>
              </a:ext>
            </a:extLst>
          </a:blip>
          <a:srcRect/>
          <a:stretch>
            <a:fillRect/>
          </a:stretch>
        </p:blipFill>
        <p:spPr bwMode="auto">
          <a:xfrm>
            <a:off x="6168009" y="4181041"/>
            <a:ext cx="723666" cy="2701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9579911-17B8-49E8-A807-9379BED94E4A}"/>
              </a:ext>
            </a:extLst>
          </p:cNvPr>
          <p:cNvPicPr>
            <a:picLocks noChangeAspect="1"/>
          </p:cNvPicPr>
          <p:nvPr/>
        </p:nvPicPr>
        <p:blipFill>
          <a:blip r:embed="rId80"/>
          <a:stretch>
            <a:fillRect/>
          </a:stretch>
        </p:blipFill>
        <p:spPr>
          <a:xfrm>
            <a:off x="8347890" y="5914741"/>
            <a:ext cx="1092385" cy="281542"/>
          </a:xfrm>
          <a:prstGeom prst="rect">
            <a:avLst/>
          </a:prstGeom>
        </p:spPr>
      </p:pic>
      <p:pic>
        <p:nvPicPr>
          <p:cNvPr id="1042" name="Picture 18" descr="Image result for wework logo transparent">
            <a:extLst>
              <a:ext uri="{FF2B5EF4-FFF2-40B4-BE49-F238E27FC236}">
                <a16:creationId xmlns:a16="http://schemas.microsoft.com/office/drawing/2014/main" id="{E9800811-5434-48BD-8514-DD2107542B04}"/>
              </a:ext>
            </a:extLst>
          </p:cNvPr>
          <p:cNvPicPr>
            <a:picLocks noChangeAspect="1" noChangeArrowheads="1"/>
          </p:cNvPicPr>
          <p:nvPr/>
        </p:nvPicPr>
        <p:blipFill>
          <a:blip r:embed="rId81" cstate="print">
            <a:extLst>
              <a:ext uri="{28A0092B-C50C-407E-A947-70E740481C1C}">
                <a14:useLocalDpi xmlns:a14="http://schemas.microsoft.com/office/drawing/2010/main"/>
              </a:ext>
            </a:extLst>
          </a:blip>
          <a:srcRect/>
          <a:stretch>
            <a:fillRect/>
          </a:stretch>
        </p:blipFill>
        <p:spPr bwMode="auto">
          <a:xfrm>
            <a:off x="11186623" y="3445348"/>
            <a:ext cx="895123" cy="19983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pioneer woman logo transparent">
            <a:extLst>
              <a:ext uri="{FF2B5EF4-FFF2-40B4-BE49-F238E27FC236}">
                <a16:creationId xmlns:a16="http://schemas.microsoft.com/office/drawing/2014/main" id="{CA309021-9333-4044-ADEA-1CAB5F09CAF8}"/>
              </a:ext>
            </a:extLst>
          </p:cNvPr>
          <p:cNvPicPr>
            <a:picLocks noChangeAspect="1" noChangeArrowheads="1"/>
          </p:cNvPicPr>
          <p:nvPr/>
        </p:nvPicPr>
        <p:blipFill rotWithShape="1">
          <a:blip r:embed="rId82" cstate="print">
            <a:extLst>
              <a:ext uri="{28A0092B-C50C-407E-A947-70E740481C1C}">
                <a14:useLocalDpi xmlns:a14="http://schemas.microsoft.com/office/drawing/2010/main"/>
              </a:ext>
            </a:extLst>
          </a:blip>
          <a:srcRect/>
          <a:stretch/>
        </p:blipFill>
        <p:spPr bwMode="auto">
          <a:xfrm>
            <a:off x="11197248" y="339634"/>
            <a:ext cx="950913" cy="4305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0D4E482-E6ED-4C95-BC7C-DF41377B276A}"/>
              </a:ext>
            </a:extLst>
          </p:cNvPr>
          <p:cNvPicPr>
            <a:picLocks noChangeAspect="1"/>
          </p:cNvPicPr>
          <p:nvPr/>
        </p:nvPicPr>
        <p:blipFill>
          <a:blip r:embed="rId83" cstate="print">
            <a:extLst>
              <a:ext uri="{28A0092B-C50C-407E-A947-70E740481C1C}">
                <a14:useLocalDpi xmlns:a14="http://schemas.microsoft.com/office/drawing/2010/main"/>
              </a:ext>
            </a:extLst>
          </a:blip>
          <a:stretch>
            <a:fillRect/>
          </a:stretch>
        </p:blipFill>
        <p:spPr>
          <a:xfrm>
            <a:off x="8622902" y="2913890"/>
            <a:ext cx="983159" cy="208753"/>
          </a:xfrm>
          <a:prstGeom prst="rect">
            <a:avLst/>
          </a:prstGeom>
        </p:spPr>
      </p:pic>
      <p:pic>
        <p:nvPicPr>
          <p:cNvPr id="7" name="Picture 6">
            <a:extLst>
              <a:ext uri="{FF2B5EF4-FFF2-40B4-BE49-F238E27FC236}">
                <a16:creationId xmlns:a16="http://schemas.microsoft.com/office/drawing/2014/main" id="{6D73A549-0EC9-4C19-863A-4358F93DD7EA}"/>
              </a:ext>
            </a:extLst>
          </p:cNvPr>
          <p:cNvPicPr>
            <a:picLocks noChangeAspect="1"/>
          </p:cNvPicPr>
          <p:nvPr/>
        </p:nvPicPr>
        <p:blipFill>
          <a:blip r:embed="rId84" cstate="print">
            <a:extLst>
              <a:ext uri="{28A0092B-C50C-407E-A947-70E740481C1C}">
                <a14:useLocalDpi xmlns:a14="http://schemas.microsoft.com/office/drawing/2010/main"/>
              </a:ext>
            </a:extLst>
          </a:blip>
          <a:stretch>
            <a:fillRect/>
          </a:stretch>
        </p:blipFill>
        <p:spPr>
          <a:xfrm>
            <a:off x="7623833" y="2913890"/>
            <a:ext cx="939879" cy="214469"/>
          </a:xfrm>
          <a:prstGeom prst="rect">
            <a:avLst/>
          </a:prstGeom>
        </p:spPr>
      </p:pic>
      <p:pic>
        <p:nvPicPr>
          <p:cNvPr id="1046" name="Picture 22" descr="Image result for golf digest logo">
            <a:extLst>
              <a:ext uri="{FF2B5EF4-FFF2-40B4-BE49-F238E27FC236}">
                <a16:creationId xmlns:a16="http://schemas.microsoft.com/office/drawing/2014/main" id="{DB89DC68-BC85-492D-9803-679479729527}"/>
              </a:ext>
            </a:extLst>
          </p:cNvPr>
          <p:cNvPicPr>
            <a:picLocks noChangeAspect="1" noChangeArrowheads="1"/>
          </p:cNvPicPr>
          <p:nvPr/>
        </p:nvPicPr>
        <p:blipFill rotWithShape="1">
          <a:blip r:embed="rId85" cstate="print">
            <a:extLst>
              <a:ext uri="{28A0092B-C50C-407E-A947-70E740481C1C}">
                <a14:useLocalDpi xmlns:a14="http://schemas.microsoft.com/office/drawing/2010/main"/>
              </a:ext>
            </a:extLst>
          </a:blip>
          <a:srcRect l="13726" t="35212" r="13616" b="35944"/>
          <a:stretch/>
        </p:blipFill>
        <p:spPr bwMode="auto">
          <a:xfrm>
            <a:off x="9855264" y="4583667"/>
            <a:ext cx="1037892" cy="23177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speedway logo">
            <a:extLst>
              <a:ext uri="{FF2B5EF4-FFF2-40B4-BE49-F238E27FC236}">
                <a16:creationId xmlns:a16="http://schemas.microsoft.com/office/drawing/2014/main" id="{318880D6-C1E6-4F20-9019-D3625FBFF8FE}"/>
              </a:ext>
            </a:extLst>
          </p:cNvPr>
          <p:cNvPicPr>
            <a:picLocks noChangeAspect="1" noChangeArrowheads="1"/>
          </p:cNvPicPr>
          <p:nvPr/>
        </p:nvPicPr>
        <p:blipFill>
          <a:blip r:embed="rId86" cstate="print">
            <a:extLst>
              <a:ext uri="{28A0092B-C50C-407E-A947-70E740481C1C}">
                <a14:useLocalDpi xmlns:a14="http://schemas.microsoft.com/office/drawing/2010/main"/>
              </a:ext>
            </a:extLst>
          </a:blip>
          <a:srcRect/>
          <a:stretch>
            <a:fillRect/>
          </a:stretch>
        </p:blipFill>
        <p:spPr bwMode="auto">
          <a:xfrm>
            <a:off x="11551626" y="3733385"/>
            <a:ext cx="492901" cy="46911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love good fats logo">
            <a:extLst>
              <a:ext uri="{FF2B5EF4-FFF2-40B4-BE49-F238E27FC236}">
                <a16:creationId xmlns:a16="http://schemas.microsoft.com/office/drawing/2014/main" id="{ACF8B331-E816-4B54-A17E-F77A53F5D00A}"/>
              </a:ext>
            </a:extLst>
          </p:cNvPr>
          <p:cNvPicPr>
            <a:picLocks noChangeAspect="1" noChangeArrowheads="1"/>
          </p:cNvPicPr>
          <p:nvPr/>
        </p:nvPicPr>
        <p:blipFill>
          <a:blip r:embed="rId87" cstate="print">
            <a:extLst>
              <a:ext uri="{28A0092B-C50C-407E-A947-70E740481C1C}">
                <a14:useLocalDpi xmlns:a14="http://schemas.microsoft.com/office/drawing/2010/main"/>
              </a:ext>
            </a:extLst>
          </a:blip>
          <a:srcRect/>
          <a:stretch>
            <a:fillRect/>
          </a:stretch>
        </p:blipFill>
        <p:spPr bwMode="auto">
          <a:xfrm>
            <a:off x="6157602" y="5663559"/>
            <a:ext cx="899640" cy="310176"/>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silvercare logo">
            <a:extLst>
              <a:ext uri="{FF2B5EF4-FFF2-40B4-BE49-F238E27FC236}">
                <a16:creationId xmlns:a16="http://schemas.microsoft.com/office/drawing/2014/main" id="{D068FF98-C2AE-447E-8D78-1500FE430D3B}"/>
              </a:ext>
            </a:extLst>
          </p:cNvPr>
          <p:cNvPicPr>
            <a:picLocks noChangeAspect="1" noChangeArrowheads="1"/>
          </p:cNvPicPr>
          <p:nvPr/>
        </p:nvPicPr>
        <p:blipFill rotWithShape="1">
          <a:blip r:embed="rId88" cstate="print">
            <a:extLst>
              <a:ext uri="{28A0092B-C50C-407E-A947-70E740481C1C}">
                <a14:useLocalDpi xmlns:a14="http://schemas.microsoft.com/office/drawing/2010/main"/>
              </a:ext>
            </a:extLst>
          </a:blip>
          <a:srcRect l="12822" t="26311" r="11134" b="26424"/>
          <a:stretch/>
        </p:blipFill>
        <p:spPr bwMode="auto">
          <a:xfrm>
            <a:off x="9753792" y="5269928"/>
            <a:ext cx="1123610" cy="25739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Image result for sue bee honey logo">
            <a:extLst>
              <a:ext uri="{FF2B5EF4-FFF2-40B4-BE49-F238E27FC236}">
                <a16:creationId xmlns:a16="http://schemas.microsoft.com/office/drawing/2014/main" id="{A98CC611-B024-4E59-A2C0-598D8DF467A2}"/>
              </a:ext>
            </a:extLst>
          </p:cNvPr>
          <p:cNvPicPr>
            <a:picLocks noChangeAspect="1" noChangeArrowheads="1"/>
          </p:cNvPicPr>
          <p:nvPr/>
        </p:nvPicPr>
        <p:blipFill>
          <a:blip r:embed="rId89" cstate="print">
            <a:extLst>
              <a:ext uri="{28A0092B-C50C-407E-A947-70E740481C1C}">
                <a14:useLocalDpi xmlns:a14="http://schemas.microsoft.com/office/drawing/2010/main"/>
              </a:ext>
            </a:extLst>
          </a:blip>
          <a:srcRect/>
          <a:stretch>
            <a:fillRect/>
          </a:stretch>
        </p:blipFill>
        <p:spPr bwMode="auto">
          <a:xfrm>
            <a:off x="11529612" y="5228687"/>
            <a:ext cx="652091" cy="596762"/>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Image result for weatherbug logo">
            <a:extLst>
              <a:ext uri="{FF2B5EF4-FFF2-40B4-BE49-F238E27FC236}">
                <a16:creationId xmlns:a16="http://schemas.microsoft.com/office/drawing/2014/main" id="{5BB3BD0E-63AA-4A8E-985B-ADF2B87733E0}"/>
              </a:ext>
            </a:extLst>
          </p:cNvPr>
          <p:cNvPicPr>
            <a:picLocks noChangeAspect="1" noChangeArrowheads="1"/>
          </p:cNvPicPr>
          <p:nvPr/>
        </p:nvPicPr>
        <p:blipFill>
          <a:blip r:embed="rId90" cstate="print">
            <a:extLst>
              <a:ext uri="{28A0092B-C50C-407E-A947-70E740481C1C}">
                <a14:useLocalDpi xmlns:a14="http://schemas.microsoft.com/office/drawing/2010/main"/>
              </a:ext>
            </a:extLst>
          </a:blip>
          <a:srcRect/>
          <a:stretch>
            <a:fillRect/>
          </a:stretch>
        </p:blipFill>
        <p:spPr bwMode="auto">
          <a:xfrm>
            <a:off x="10856650" y="3754721"/>
            <a:ext cx="606618" cy="437352"/>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Image result for tropical smoothie logo">
            <a:extLst>
              <a:ext uri="{FF2B5EF4-FFF2-40B4-BE49-F238E27FC236}">
                <a16:creationId xmlns:a16="http://schemas.microsoft.com/office/drawing/2014/main" id="{1DF66049-8BD2-45C8-86E5-8AF7B5394212}"/>
              </a:ext>
            </a:extLst>
          </p:cNvPr>
          <p:cNvPicPr>
            <a:picLocks noChangeAspect="1" noChangeArrowheads="1"/>
          </p:cNvPicPr>
          <p:nvPr/>
        </p:nvPicPr>
        <p:blipFill rotWithShape="1">
          <a:blip r:embed="rId91" cstate="print">
            <a:extLst>
              <a:ext uri="{28A0092B-C50C-407E-A947-70E740481C1C}">
                <a14:useLocalDpi xmlns:a14="http://schemas.microsoft.com/office/drawing/2010/main"/>
              </a:ext>
            </a:extLst>
          </a:blip>
          <a:srcRect/>
          <a:stretch/>
        </p:blipFill>
        <p:spPr bwMode="auto">
          <a:xfrm>
            <a:off x="7027758" y="4700949"/>
            <a:ext cx="1172471" cy="230616"/>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Image result for aviation gin logo">
            <a:extLst>
              <a:ext uri="{FF2B5EF4-FFF2-40B4-BE49-F238E27FC236}">
                <a16:creationId xmlns:a16="http://schemas.microsoft.com/office/drawing/2014/main" id="{B5BCA09D-5C8D-4E42-AF50-787EEAE08161}"/>
              </a:ext>
            </a:extLst>
          </p:cNvPr>
          <p:cNvPicPr>
            <a:picLocks noChangeAspect="1" noChangeArrowheads="1"/>
          </p:cNvPicPr>
          <p:nvPr/>
        </p:nvPicPr>
        <p:blipFill>
          <a:blip r:embed="rId92" cstate="print">
            <a:extLst>
              <a:ext uri="{28A0092B-C50C-407E-A947-70E740481C1C}">
                <a14:useLocalDpi xmlns:a14="http://schemas.microsoft.com/office/drawing/2010/main"/>
              </a:ext>
            </a:extLst>
          </a:blip>
          <a:srcRect/>
          <a:stretch>
            <a:fillRect/>
          </a:stretch>
        </p:blipFill>
        <p:spPr bwMode="auto">
          <a:xfrm>
            <a:off x="6221472" y="4527687"/>
            <a:ext cx="653381" cy="414138"/>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Image result for bevel hair logo transparent">
            <a:extLst>
              <a:ext uri="{FF2B5EF4-FFF2-40B4-BE49-F238E27FC236}">
                <a16:creationId xmlns:a16="http://schemas.microsoft.com/office/drawing/2014/main" id="{7B2ED671-564C-49D0-BF6D-6E67C501DE48}"/>
              </a:ext>
            </a:extLst>
          </p:cNvPr>
          <p:cNvPicPr>
            <a:picLocks noChangeAspect="1" noChangeArrowheads="1"/>
          </p:cNvPicPr>
          <p:nvPr/>
        </p:nvPicPr>
        <p:blipFill>
          <a:blip r:embed="rId93" cstate="print">
            <a:extLst>
              <a:ext uri="{28A0092B-C50C-407E-A947-70E740481C1C}">
                <a14:useLocalDpi xmlns:a14="http://schemas.microsoft.com/office/drawing/2010/main"/>
              </a:ext>
            </a:extLst>
          </a:blip>
          <a:srcRect/>
          <a:stretch>
            <a:fillRect/>
          </a:stretch>
        </p:blipFill>
        <p:spPr bwMode="auto">
          <a:xfrm>
            <a:off x="7493413" y="6195002"/>
            <a:ext cx="1035461" cy="289683"/>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Image result for glowforge logo transparent">
            <a:extLst>
              <a:ext uri="{FF2B5EF4-FFF2-40B4-BE49-F238E27FC236}">
                <a16:creationId xmlns:a16="http://schemas.microsoft.com/office/drawing/2014/main" id="{0E5609F4-8FF3-4A8A-9DF8-7B24B05E5DFE}"/>
              </a:ext>
            </a:extLst>
          </p:cNvPr>
          <p:cNvPicPr>
            <a:picLocks noChangeAspect="1" noChangeArrowheads="1"/>
          </p:cNvPicPr>
          <p:nvPr/>
        </p:nvPicPr>
        <p:blipFill>
          <a:blip r:embed="rId94" cstate="print">
            <a:extLst>
              <a:ext uri="{28A0092B-C50C-407E-A947-70E740481C1C}">
                <a14:useLocalDpi xmlns:a14="http://schemas.microsoft.com/office/drawing/2010/main"/>
              </a:ext>
            </a:extLst>
          </a:blip>
          <a:srcRect/>
          <a:stretch>
            <a:fillRect/>
          </a:stretch>
        </p:blipFill>
        <p:spPr bwMode="auto">
          <a:xfrm>
            <a:off x="7240132" y="1653171"/>
            <a:ext cx="596017" cy="596017"/>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Image result for skoon cat logo transparent">
            <a:extLst>
              <a:ext uri="{FF2B5EF4-FFF2-40B4-BE49-F238E27FC236}">
                <a16:creationId xmlns:a16="http://schemas.microsoft.com/office/drawing/2014/main" id="{D46F636F-3634-4098-BDE7-EDB447B30D44}"/>
              </a:ext>
            </a:extLst>
          </p:cNvPr>
          <p:cNvPicPr>
            <a:picLocks noChangeAspect="1" noChangeArrowheads="1"/>
          </p:cNvPicPr>
          <p:nvPr/>
        </p:nvPicPr>
        <p:blipFill>
          <a:blip r:embed="rId95" cstate="print">
            <a:extLst>
              <a:ext uri="{28A0092B-C50C-407E-A947-70E740481C1C}">
                <a14:useLocalDpi xmlns:a14="http://schemas.microsoft.com/office/drawing/2010/main"/>
              </a:ext>
            </a:extLst>
          </a:blip>
          <a:srcRect/>
          <a:stretch>
            <a:fillRect/>
          </a:stretch>
        </p:blipFill>
        <p:spPr bwMode="auto">
          <a:xfrm>
            <a:off x="8174634" y="5547036"/>
            <a:ext cx="584024" cy="338734"/>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Image result for instant pot logo transparent">
            <a:extLst>
              <a:ext uri="{FF2B5EF4-FFF2-40B4-BE49-F238E27FC236}">
                <a16:creationId xmlns:a16="http://schemas.microsoft.com/office/drawing/2014/main" id="{019B2172-5F9D-4701-83B7-0CA7AA92D2B3}"/>
              </a:ext>
            </a:extLst>
          </p:cNvPr>
          <p:cNvPicPr>
            <a:picLocks noChangeAspect="1" noChangeArrowheads="1"/>
          </p:cNvPicPr>
          <p:nvPr/>
        </p:nvPicPr>
        <p:blipFill>
          <a:blip r:embed="rId96" cstate="print">
            <a:extLst>
              <a:ext uri="{28A0092B-C50C-407E-A947-70E740481C1C}">
                <a14:useLocalDpi xmlns:a14="http://schemas.microsoft.com/office/drawing/2010/main"/>
              </a:ext>
            </a:extLst>
          </a:blip>
          <a:srcRect/>
          <a:stretch>
            <a:fillRect/>
          </a:stretch>
        </p:blipFill>
        <p:spPr bwMode="auto">
          <a:xfrm>
            <a:off x="9217371" y="3775430"/>
            <a:ext cx="879129" cy="401469"/>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32" descr="Image result for boston scientific logo">
            <a:extLst>
              <a:ext uri="{FF2B5EF4-FFF2-40B4-BE49-F238E27FC236}">
                <a16:creationId xmlns:a16="http://schemas.microsoft.com/office/drawing/2014/main" id="{CDFFD5D0-476F-49EC-9529-B79C70644D7B}"/>
              </a:ext>
            </a:extLst>
          </p:cNvPr>
          <p:cNvPicPr>
            <a:picLocks noChangeAspect="1" noChangeArrowheads="1"/>
          </p:cNvPicPr>
          <p:nvPr/>
        </p:nvPicPr>
        <p:blipFill rotWithShape="1">
          <a:blip r:embed="rId97" cstate="print">
            <a:extLst>
              <a:ext uri="{28A0092B-C50C-407E-A947-70E740481C1C}">
                <a14:useLocalDpi xmlns:a14="http://schemas.microsoft.com/office/drawing/2010/main"/>
              </a:ext>
            </a:extLst>
          </a:blip>
          <a:srcRect/>
          <a:stretch/>
        </p:blipFill>
        <p:spPr bwMode="auto">
          <a:xfrm>
            <a:off x="10509643" y="5606477"/>
            <a:ext cx="1011495" cy="353842"/>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18" descr="Image result for essentia transparent logo">
            <a:extLst>
              <a:ext uri="{FF2B5EF4-FFF2-40B4-BE49-F238E27FC236}">
                <a16:creationId xmlns:a16="http://schemas.microsoft.com/office/drawing/2014/main" id="{9A32489B-F47C-42FA-A079-78BA1EF809F6}"/>
              </a:ext>
            </a:extLst>
          </p:cNvPr>
          <p:cNvPicPr>
            <a:picLocks noChangeAspect="1" noChangeArrowheads="1"/>
          </p:cNvPicPr>
          <p:nvPr/>
        </p:nvPicPr>
        <p:blipFill>
          <a:blip r:embed="rId98" cstate="print">
            <a:extLst>
              <a:ext uri="{28A0092B-C50C-407E-A947-70E740481C1C}">
                <a14:useLocalDpi xmlns:a14="http://schemas.microsoft.com/office/drawing/2010/main"/>
              </a:ext>
            </a:extLst>
          </a:blip>
          <a:srcRect/>
          <a:stretch>
            <a:fillRect/>
          </a:stretch>
        </p:blipFill>
        <p:spPr bwMode="auto">
          <a:xfrm>
            <a:off x="10634089" y="2568513"/>
            <a:ext cx="855763" cy="197895"/>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Image result for no 7 cosmetics logo">
            <a:extLst>
              <a:ext uri="{FF2B5EF4-FFF2-40B4-BE49-F238E27FC236}">
                <a16:creationId xmlns:a16="http://schemas.microsoft.com/office/drawing/2014/main" id="{090CFDE9-2A23-4838-AD03-DE56E2F32248}"/>
              </a:ext>
            </a:extLst>
          </p:cNvPr>
          <p:cNvPicPr>
            <a:picLocks noChangeAspect="1" noChangeArrowheads="1"/>
          </p:cNvPicPr>
          <p:nvPr/>
        </p:nvPicPr>
        <p:blipFill rotWithShape="1">
          <a:blip r:embed="rId99" cstate="print">
            <a:extLst>
              <a:ext uri="{28A0092B-C50C-407E-A947-70E740481C1C}">
                <a14:useLocalDpi xmlns:a14="http://schemas.microsoft.com/office/drawing/2010/main"/>
              </a:ext>
            </a:extLst>
          </a:blip>
          <a:srcRect/>
          <a:stretch/>
        </p:blipFill>
        <p:spPr bwMode="auto">
          <a:xfrm>
            <a:off x="10965611" y="5254412"/>
            <a:ext cx="584023" cy="402677"/>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descr="Image result for creative planning logo">
            <a:extLst>
              <a:ext uri="{FF2B5EF4-FFF2-40B4-BE49-F238E27FC236}">
                <a16:creationId xmlns:a16="http://schemas.microsoft.com/office/drawing/2014/main" id="{87A45AA1-2F68-41FC-911B-46CD2482EBFB}"/>
              </a:ext>
            </a:extLst>
          </p:cNvPr>
          <p:cNvPicPr>
            <a:picLocks noChangeAspect="1" noChangeArrowheads="1"/>
          </p:cNvPicPr>
          <p:nvPr/>
        </p:nvPicPr>
        <p:blipFill>
          <a:blip r:embed="rId100" cstate="print">
            <a:extLst>
              <a:ext uri="{28A0092B-C50C-407E-A947-70E740481C1C}">
                <a14:useLocalDpi xmlns:a14="http://schemas.microsoft.com/office/drawing/2010/main"/>
              </a:ext>
            </a:extLst>
          </a:blip>
          <a:srcRect/>
          <a:stretch>
            <a:fillRect/>
          </a:stretch>
        </p:blipFill>
        <p:spPr bwMode="auto">
          <a:xfrm>
            <a:off x="6772780" y="6026490"/>
            <a:ext cx="613509" cy="436613"/>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2" descr="Image result for adp transparent logo">
            <a:extLst>
              <a:ext uri="{FF2B5EF4-FFF2-40B4-BE49-F238E27FC236}">
                <a16:creationId xmlns:a16="http://schemas.microsoft.com/office/drawing/2014/main" id="{D5E302D6-8AC0-4334-8B67-E0FB54750B32}"/>
              </a:ext>
            </a:extLst>
          </p:cNvPr>
          <p:cNvPicPr>
            <a:picLocks noChangeAspect="1" noChangeArrowheads="1"/>
          </p:cNvPicPr>
          <p:nvPr/>
        </p:nvPicPr>
        <p:blipFill>
          <a:blip r:embed="rId101" cstate="print">
            <a:extLst>
              <a:ext uri="{28A0092B-C50C-407E-A947-70E740481C1C}">
                <a14:useLocalDpi xmlns:a14="http://schemas.microsoft.com/office/drawing/2010/main"/>
              </a:ext>
            </a:extLst>
          </a:blip>
          <a:srcRect/>
          <a:stretch>
            <a:fillRect/>
          </a:stretch>
        </p:blipFill>
        <p:spPr bwMode="auto">
          <a:xfrm>
            <a:off x="9219030" y="3485004"/>
            <a:ext cx="642580" cy="32129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64" descr="Image result for marco's pizza logo">
            <a:extLst>
              <a:ext uri="{FF2B5EF4-FFF2-40B4-BE49-F238E27FC236}">
                <a16:creationId xmlns:a16="http://schemas.microsoft.com/office/drawing/2014/main" id="{BFC52184-69CC-4DB3-98D0-A14ECA3F45C8}"/>
              </a:ext>
            </a:extLst>
          </p:cNvPr>
          <p:cNvPicPr>
            <a:picLocks noChangeAspect="1" noChangeArrowheads="1"/>
          </p:cNvPicPr>
          <p:nvPr/>
        </p:nvPicPr>
        <p:blipFill>
          <a:blip r:embed="rId102" cstate="print">
            <a:extLst>
              <a:ext uri="{28A0092B-C50C-407E-A947-70E740481C1C}">
                <a14:useLocalDpi xmlns:a14="http://schemas.microsoft.com/office/drawing/2010/main"/>
              </a:ext>
            </a:extLst>
          </a:blip>
          <a:srcRect/>
          <a:stretch>
            <a:fillRect/>
          </a:stretch>
        </p:blipFill>
        <p:spPr bwMode="auto">
          <a:xfrm>
            <a:off x="9231354" y="4523018"/>
            <a:ext cx="576159" cy="423477"/>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66" descr="Image result for peroni logo">
            <a:extLst>
              <a:ext uri="{FF2B5EF4-FFF2-40B4-BE49-F238E27FC236}">
                <a16:creationId xmlns:a16="http://schemas.microsoft.com/office/drawing/2014/main" id="{E4851AED-570A-49EF-AF52-0C930E0E15AF}"/>
              </a:ext>
            </a:extLst>
          </p:cNvPr>
          <p:cNvPicPr>
            <a:picLocks noChangeAspect="1" noChangeArrowheads="1"/>
          </p:cNvPicPr>
          <p:nvPr/>
        </p:nvPicPr>
        <p:blipFill>
          <a:blip r:embed="rId103" cstate="print">
            <a:extLst>
              <a:ext uri="{28A0092B-C50C-407E-A947-70E740481C1C}">
                <a14:useLocalDpi xmlns:a14="http://schemas.microsoft.com/office/drawing/2010/main"/>
              </a:ext>
            </a:extLst>
          </a:blip>
          <a:srcRect/>
          <a:stretch>
            <a:fillRect/>
          </a:stretch>
        </p:blipFill>
        <p:spPr bwMode="auto">
          <a:xfrm>
            <a:off x="10108647" y="4208387"/>
            <a:ext cx="760809" cy="317807"/>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82" descr="Image result for ilumya logo">
            <a:extLst>
              <a:ext uri="{FF2B5EF4-FFF2-40B4-BE49-F238E27FC236}">
                <a16:creationId xmlns:a16="http://schemas.microsoft.com/office/drawing/2014/main" id="{E3E7B3FF-5726-4618-953E-3085B5A64A1A}"/>
              </a:ext>
            </a:extLst>
          </p:cNvPr>
          <p:cNvPicPr>
            <a:picLocks noChangeAspect="1" noChangeArrowheads="1"/>
          </p:cNvPicPr>
          <p:nvPr/>
        </p:nvPicPr>
        <p:blipFill>
          <a:blip r:embed="rId104" cstate="print">
            <a:extLst>
              <a:ext uri="{28A0092B-C50C-407E-A947-70E740481C1C}">
                <a14:useLocalDpi xmlns:a14="http://schemas.microsoft.com/office/drawing/2010/main"/>
              </a:ext>
            </a:extLst>
          </a:blip>
          <a:srcRect/>
          <a:stretch>
            <a:fillRect/>
          </a:stretch>
        </p:blipFill>
        <p:spPr bwMode="auto">
          <a:xfrm>
            <a:off x="10632334" y="4860420"/>
            <a:ext cx="805858" cy="341593"/>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descr="Image result for neurocrine biosciences inc logo">
            <a:extLst>
              <a:ext uri="{FF2B5EF4-FFF2-40B4-BE49-F238E27FC236}">
                <a16:creationId xmlns:a16="http://schemas.microsoft.com/office/drawing/2014/main" id="{CD3D3FDE-84B1-4C6D-9534-3BDDE7737173}"/>
              </a:ext>
            </a:extLst>
          </p:cNvPr>
          <p:cNvPicPr>
            <a:picLocks noChangeAspect="1" noChangeArrowheads="1"/>
          </p:cNvPicPr>
          <p:nvPr/>
        </p:nvPicPr>
        <p:blipFill>
          <a:blip r:embed="rId105" cstate="print">
            <a:extLst>
              <a:ext uri="{28A0092B-C50C-407E-A947-70E740481C1C}">
                <a14:useLocalDpi xmlns:a14="http://schemas.microsoft.com/office/drawing/2010/main"/>
              </a:ext>
            </a:extLst>
          </a:blip>
          <a:srcRect/>
          <a:stretch>
            <a:fillRect/>
          </a:stretch>
        </p:blipFill>
        <p:spPr bwMode="auto">
          <a:xfrm>
            <a:off x="10932379" y="3155497"/>
            <a:ext cx="1196300" cy="299872"/>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Image result for XOFLUZA logo transparent">
            <a:extLst>
              <a:ext uri="{FF2B5EF4-FFF2-40B4-BE49-F238E27FC236}">
                <a16:creationId xmlns:a16="http://schemas.microsoft.com/office/drawing/2014/main" id="{7F9C4267-39F2-4F73-944C-EF891923533D}"/>
              </a:ext>
            </a:extLst>
          </p:cNvPr>
          <p:cNvPicPr>
            <a:picLocks noChangeAspect="1" noChangeArrowheads="1"/>
          </p:cNvPicPr>
          <p:nvPr/>
        </p:nvPicPr>
        <p:blipFill>
          <a:blip r:embed="rId106" cstate="print">
            <a:extLst>
              <a:ext uri="{28A0092B-C50C-407E-A947-70E740481C1C}">
                <a14:useLocalDpi xmlns:a14="http://schemas.microsoft.com/office/drawing/2010/main"/>
              </a:ext>
            </a:extLst>
          </a:blip>
          <a:srcRect/>
          <a:stretch>
            <a:fillRect/>
          </a:stretch>
        </p:blipFill>
        <p:spPr bwMode="auto">
          <a:xfrm>
            <a:off x="9200256" y="4174181"/>
            <a:ext cx="833789" cy="273369"/>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Image result for SUBLOCADE logo transparent">
            <a:extLst>
              <a:ext uri="{FF2B5EF4-FFF2-40B4-BE49-F238E27FC236}">
                <a16:creationId xmlns:a16="http://schemas.microsoft.com/office/drawing/2014/main" id="{58841A24-3966-4108-B75E-819F1A320CDC}"/>
              </a:ext>
            </a:extLst>
          </p:cNvPr>
          <p:cNvPicPr>
            <a:picLocks noChangeAspect="1" noChangeArrowheads="1"/>
          </p:cNvPicPr>
          <p:nvPr/>
        </p:nvPicPr>
        <p:blipFill rotWithShape="1">
          <a:blip r:embed="rId107" cstate="print">
            <a:extLst>
              <a:ext uri="{28A0092B-C50C-407E-A947-70E740481C1C}">
                <a14:useLocalDpi xmlns:a14="http://schemas.microsoft.com/office/drawing/2010/main"/>
              </a:ext>
            </a:extLst>
          </a:blip>
          <a:srcRect/>
          <a:stretch/>
        </p:blipFill>
        <p:spPr bwMode="auto">
          <a:xfrm>
            <a:off x="9471713" y="5836291"/>
            <a:ext cx="1088918" cy="332209"/>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Image result for OCREVUS logo transparent">
            <a:extLst>
              <a:ext uri="{FF2B5EF4-FFF2-40B4-BE49-F238E27FC236}">
                <a16:creationId xmlns:a16="http://schemas.microsoft.com/office/drawing/2014/main" id="{BB34A8F6-9CC1-43F0-961E-269ED2D72E6C}"/>
              </a:ext>
            </a:extLst>
          </p:cNvPr>
          <p:cNvPicPr>
            <a:picLocks noChangeAspect="1" noChangeArrowheads="1"/>
          </p:cNvPicPr>
          <p:nvPr/>
        </p:nvPicPr>
        <p:blipFill>
          <a:blip r:embed="rId108" cstate="print">
            <a:extLst>
              <a:ext uri="{28A0092B-C50C-407E-A947-70E740481C1C}">
                <a14:useLocalDpi xmlns:a14="http://schemas.microsoft.com/office/drawing/2010/main"/>
              </a:ext>
            </a:extLst>
          </a:blip>
          <a:srcRect/>
          <a:stretch>
            <a:fillRect/>
          </a:stretch>
        </p:blipFill>
        <p:spPr bwMode="auto">
          <a:xfrm>
            <a:off x="7217798" y="5799104"/>
            <a:ext cx="952154" cy="28757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0" descr=" title=">
            <a:extLst>
              <a:ext uri="{FF2B5EF4-FFF2-40B4-BE49-F238E27FC236}">
                <a16:creationId xmlns:a16="http://schemas.microsoft.com/office/drawing/2014/main" id="{BDD83272-DA24-4B90-8F7A-061B8812FD4D}"/>
              </a:ext>
            </a:extLst>
          </p:cNvPr>
          <p:cNvPicPr>
            <a:picLocks noChangeAspect="1" noChangeArrowheads="1"/>
          </p:cNvPicPr>
          <p:nvPr/>
        </p:nvPicPr>
        <p:blipFill>
          <a:blip r:embed="rId109" cstate="print">
            <a:extLst>
              <a:ext uri="{28A0092B-C50C-407E-A947-70E740481C1C}">
                <a14:useLocalDpi xmlns:a14="http://schemas.microsoft.com/office/drawing/2010/main"/>
              </a:ext>
            </a:extLst>
          </a:blip>
          <a:srcRect/>
          <a:stretch>
            <a:fillRect/>
          </a:stretch>
        </p:blipFill>
        <p:spPr bwMode="auto">
          <a:xfrm>
            <a:off x="9466515" y="1563182"/>
            <a:ext cx="1116538" cy="335356"/>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 descr="Image result for 30 day fitness logo">
            <a:extLst>
              <a:ext uri="{FF2B5EF4-FFF2-40B4-BE49-F238E27FC236}">
                <a16:creationId xmlns:a16="http://schemas.microsoft.com/office/drawing/2014/main" id="{27B0F0C1-EC55-4CE0-9757-67466E442476}"/>
              </a:ext>
            </a:extLst>
          </p:cNvPr>
          <p:cNvPicPr>
            <a:picLocks noChangeAspect="1" noChangeArrowheads="1"/>
          </p:cNvPicPr>
          <p:nvPr/>
        </p:nvPicPr>
        <p:blipFill rotWithShape="1">
          <a:blip r:embed="rId110" cstate="print">
            <a:extLst>
              <a:ext uri="{28A0092B-C50C-407E-A947-70E740481C1C}">
                <a14:useLocalDpi xmlns:a14="http://schemas.microsoft.com/office/drawing/2010/main"/>
              </a:ext>
            </a:extLst>
          </a:blip>
          <a:srcRect/>
          <a:stretch/>
        </p:blipFill>
        <p:spPr bwMode="auto">
          <a:xfrm>
            <a:off x="7153732" y="5028225"/>
            <a:ext cx="814614" cy="206078"/>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10" descr="Image result for truebill logo">
            <a:extLst>
              <a:ext uri="{FF2B5EF4-FFF2-40B4-BE49-F238E27FC236}">
                <a16:creationId xmlns:a16="http://schemas.microsoft.com/office/drawing/2014/main" id="{E7D6EEDC-6ECC-4353-B5E7-A4F130A32099}"/>
              </a:ext>
            </a:extLst>
          </p:cNvPr>
          <p:cNvPicPr>
            <a:picLocks noChangeAspect="1" noChangeArrowheads="1"/>
          </p:cNvPicPr>
          <p:nvPr/>
        </p:nvPicPr>
        <p:blipFill>
          <a:blip r:embed="rId111" cstate="print">
            <a:extLst>
              <a:ext uri="{28A0092B-C50C-407E-A947-70E740481C1C}">
                <a14:useLocalDpi xmlns:a14="http://schemas.microsoft.com/office/drawing/2010/main"/>
              </a:ext>
            </a:extLst>
          </a:blip>
          <a:srcRect/>
          <a:stretch>
            <a:fillRect/>
          </a:stretch>
        </p:blipFill>
        <p:spPr bwMode="auto">
          <a:xfrm>
            <a:off x="8915044" y="3154852"/>
            <a:ext cx="1116342" cy="3488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skylight frames logo">
            <a:extLst>
              <a:ext uri="{FF2B5EF4-FFF2-40B4-BE49-F238E27FC236}">
                <a16:creationId xmlns:a16="http://schemas.microsoft.com/office/drawing/2014/main" id="{DD4E6680-B02C-474C-BE9C-585477925699}"/>
              </a:ext>
            </a:extLst>
          </p:cNvPr>
          <p:cNvPicPr>
            <a:picLocks noChangeAspect="1" noChangeArrowheads="1"/>
          </p:cNvPicPr>
          <p:nvPr/>
        </p:nvPicPr>
        <p:blipFill rotWithShape="1">
          <a:blip r:embed="rId112" cstate="print">
            <a:extLst>
              <a:ext uri="{28A0092B-C50C-407E-A947-70E740481C1C}">
                <a14:useLocalDpi xmlns:a14="http://schemas.microsoft.com/office/drawing/2010/main"/>
              </a:ext>
            </a:extLst>
          </a:blip>
          <a:srcRect t="34587" b="38274"/>
          <a:stretch/>
        </p:blipFill>
        <p:spPr bwMode="auto">
          <a:xfrm>
            <a:off x="9481392" y="2202570"/>
            <a:ext cx="983159" cy="266821"/>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127" descr="Image result for cove migraine logo">
            <a:extLst>
              <a:ext uri="{FF2B5EF4-FFF2-40B4-BE49-F238E27FC236}">
                <a16:creationId xmlns:a16="http://schemas.microsoft.com/office/drawing/2014/main" id="{AFEAA801-C6D3-4226-9286-37936293CA26}"/>
              </a:ext>
            </a:extLst>
          </p:cNvPr>
          <p:cNvPicPr>
            <a:picLocks noChangeAspect="1" noChangeArrowheads="1"/>
          </p:cNvPicPr>
          <p:nvPr/>
        </p:nvPicPr>
        <p:blipFill rotWithShape="1">
          <a:blip r:embed="rId113" cstate="print">
            <a:extLst>
              <a:ext uri="{28A0092B-C50C-407E-A947-70E740481C1C}">
                <a14:useLocalDpi xmlns:a14="http://schemas.microsoft.com/office/drawing/2010/main"/>
              </a:ext>
            </a:extLst>
          </a:blip>
          <a:srcRect/>
          <a:stretch/>
        </p:blipFill>
        <p:spPr bwMode="auto">
          <a:xfrm>
            <a:off x="9102655" y="421439"/>
            <a:ext cx="565708" cy="157436"/>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2" descr="Image result for dearfoams logo transparent">
            <a:extLst>
              <a:ext uri="{FF2B5EF4-FFF2-40B4-BE49-F238E27FC236}">
                <a16:creationId xmlns:a16="http://schemas.microsoft.com/office/drawing/2014/main" id="{0D8F5A40-05F7-406C-9048-01353697B84E}"/>
              </a:ext>
            </a:extLst>
          </p:cNvPr>
          <p:cNvPicPr>
            <a:picLocks noChangeAspect="1" noChangeArrowheads="1"/>
          </p:cNvPicPr>
          <p:nvPr/>
        </p:nvPicPr>
        <p:blipFill rotWithShape="1">
          <a:blip r:embed="rId114" cstate="print">
            <a:extLst>
              <a:ext uri="{28A0092B-C50C-407E-A947-70E740481C1C}">
                <a14:useLocalDpi xmlns:a14="http://schemas.microsoft.com/office/drawing/2010/main"/>
              </a:ext>
            </a:extLst>
          </a:blip>
          <a:srcRect/>
          <a:stretch/>
        </p:blipFill>
        <p:spPr bwMode="auto">
          <a:xfrm>
            <a:off x="9348541" y="4951554"/>
            <a:ext cx="1202335" cy="238549"/>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24" descr="Image result for uqora logo transparent">
            <a:extLst>
              <a:ext uri="{FF2B5EF4-FFF2-40B4-BE49-F238E27FC236}">
                <a16:creationId xmlns:a16="http://schemas.microsoft.com/office/drawing/2014/main" id="{A3D3BADB-7FB2-4945-BB02-0EEBEDDA0BC6}"/>
              </a:ext>
            </a:extLst>
          </p:cNvPr>
          <p:cNvPicPr>
            <a:picLocks noChangeAspect="1" noChangeArrowheads="1"/>
          </p:cNvPicPr>
          <p:nvPr/>
        </p:nvPicPr>
        <p:blipFill rotWithShape="1">
          <a:blip r:embed="rId115" cstate="print">
            <a:extLst>
              <a:ext uri="{28A0092B-C50C-407E-A947-70E740481C1C}">
                <a14:useLocalDpi xmlns:a14="http://schemas.microsoft.com/office/drawing/2010/main"/>
              </a:ext>
            </a:extLst>
          </a:blip>
          <a:srcRect t="32571" b="35674"/>
          <a:stretch/>
        </p:blipFill>
        <p:spPr bwMode="auto">
          <a:xfrm>
            <a:off x="6185727" y="3841996"/>
            <a:ext cx="952767" cy="302552"/>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6" descr="Image result for imperfect foods logo">
            <a:extLst>
              <a:ext uri="{FF2B5EF4-FFF2-40B4-BE49-F238E27FC236}">
                <a16:creationId xmlns:a16="http://schemas.microsoft.com/office/drawing/2014/main" id="{5F6ABE03-928E-4107-915C-6B758DD83A91}"/>
              </a:ext>
            </a:extLst>
          </p:cNvPr>
          <p:cNvPicPr>
            <a:picLocks noChangeAspect="1" noChangeArrowheads="1"/>
          </p:cNvPicPr>
          <p:nvPr/>
        </p:nvPicPr>
        <p:blipFill rotWithShape="1">
          <a:blip r:embed="rId116" cstate="print">
            <a:extLst>
              <a:ext uri="{28A0092B-C50C-407E-A947-70E740481C1C}">
                <a14:useLocalDpi xmlns:a14="http://schemas.microsoft.com/office/drawing/2010/main"/>
              </a:ext>
            </a:extLst>
          </a:blip>
          <a:srcRect/>
          <a:stretch/>
        </p:blipFill>
        <p:spPr bwMode="auto">
          <a:xfrm>
            <a:off x="6209963" y="3396890"/>
            <a:ext cx="1071314" cy="430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057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6BD1D7B-CFFD-AB40-AE04-379262D9E97A}"/>
              </a:ext>
            </a:extLst>
          </p:cNvPr>
          <p:cNvSpPr/>
          <p:nvPr/>
        </p:nvSpPr>
        <p:spPr>
          <a:xfrm>
            <a:off x="159921" y="166249"/>
            <a:ext cx="11872159" cy="892552"/>
          </a:xfrm>
          <a:prstGeom prst="rect">
            <a:avLst/>
          </a:prstGeom>
        </p:spPr>
        <p:txBody>
          <a:bodyPr wrap="square">
            <a:spAutoFit/>
          </a:bodyPr>
          <a:lstStyle/>
          <a:p>
            <a:pPr lvl="0">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35</a:t>
            </a: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 brands spent </a:t>
            </a: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over $5 million </a:t>
            </a:r>
            <a:r>
              <a:rPr lang="en-US" sz="2600" b="1" dirty="0">
                <a:solidFill>
                  <a:srgbClr val="1F1A62"/>
                </a:solidFill>
                <a:latin typeface="Helvetica" pitchFamily="2" charset="0"/>
              </a:rPr>
              <a:t>on national TV across </a:t>
            </a:r>
            <a:r>
              <a:rPr lang="en-US" sz="2600" b="1" dirty="0">
                <a:solidFill>
                  <a:srgbClr val="ED3C8D"/>
                </a:solidFill>
                <a:latin typeface="Helvetica" pitchFamily="2" charset="0"/>
              </a:rPr>
              <a:t>25</a:t>
            </a:r>
            <a:r>
              <a:rPr lang="en-US" sz="2600" b="1" dirty="0">
                <a:solidFill>
                  <a:srgbClr val="1F1A62"/>
                </a:solidFill>
                <a:latin typeface="Helvetica" pitchFamily="2" charset="0"/>
              </a:rPr>
              <a:t> different categories ranging from headphones to pharmaceuticals</a:t>
            </a:r>
            <a:endPar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pic>
        <p:nvPicPr>
          <p:cNvPr id="14" name="Picture 13">
            <a:extLst>
              <a:ext uri="{FF2B5EF4-FFF2-40B4-BE49-F238E27FC236}">
                <a16:creationId xmlns:a16="http://schemas.microsoft.com/office/drawing/2014/main" id="{E68883D7-CE89-43D5-A4B5-94B1E528076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5" name="Slide Number Placeholder 5">
            <a:extLst>
              <a:ext uri="{FF2B5EF4-FFF2-40B4-BE49-F238E27FC236}">
                <a16:creationId xmlns:a16="http://schemas.microsoft.com/office/drawing/2014/main" id="{CAB137C7-5E9C-4947-862D-A9783E6B79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FACEB3C5-52C0-47C3-941A-590E0EE30CE4}"/>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9" name="TextBox 8">
            <a:extLst>
              <a:ext uri="{FF2B5EF4-FFF2-40B4-BE49-F238E27FC236}">
                <a16:creationId xmlns:a16="http://schemas.microsoft.com/office/drawing/2014/main" id="{BB7E9DC7-EDD1-4E86-9AD6-B6F7B06C311C}"/>
              </a:ext>
            </a:extLst>
          </p:cNvPr>
          <p:cNvSpPr txBox="1"/>
          <p:nvPr/>
        </p:nvSpPr>
        <p:spPr>
          <a:xfrm>
            <a:off x="221190" y="2462754"/>
            <a:ext cx="932248"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$97.7 MM</a:t>
            </a:r>
          </a:p>
        </p:txBody>
      </p:sp>
      <p:sp>
        <p:nvSpPr>
          <p:cNvPr id="10" name="TextBox 9">
            <a:extLst>
              <a:ext uri="{FF2B5EF4-FFF2-40B4-BE49-F238E27FC236}">
                <a16:creationId xmlns:a16="http://schemas.microsoft.com/office/drawing/2014/main" id="{7FB7C06D-B907-4CB9-BE23-69D0587371BF}"/>
              </a:ext>
            </a:extLst>
          </p:cNvPr>
          <p:cNvSpPr txBox="1"/>
          <p:nvPr/>
        </p:nvSpPr>
        <p:spPr>
          <a:xfrm>
            <a:off x="679007" y="1809248"/>
            <a:ext cx="1446098"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Wellness &amp; Fitness</a:t>
            </a:r>
          </a:p>
        </p:txBody>
      </p:sp>
      <p:pic>
        <p:nvPicPr>
          <p:cNvPr id="11" name="Picture 2" descr="Image result for mirror logo">
            <a:extLst>
              <a:ext uri="{FF2B5EF4-FFF2-40B4-BE49-F238E27FC236}">
                <a16:creationId xmlns:a16="http://schemas.microsoft.com/office/drawing/2014/main" id="{70BB1724-830C-4599-8AD5-1AB259356AEB}"/>
              </a:ext>
            </a:extLst>
          </p:cNvPr>
          <p:cNvPicPr>
            <a:picLocks noChangeAspect="1" noChangeArrowheads="1"/>
          </p:cNvPicPr>
          <p:nvPr/>
        </p:nvPicPr>
        <p:blipFill rotWithShape="1">
          <a:blip r:embed="rId3" cstate="print">
            <a:clrChange>
              <a:clrFrom>
                <a:srgbClr val="F1F3F2"/>
              </a:clrFrom>
              <a:clrTo>
                <a:srgbClr val="F1F3F2">
                  <a:alpha val="0"/>
                </a:srgbClr>
              </a:clrTo>
            </a:clrChange>
            <a:extLst>
              <a:ext uri="{28A0092B-C50C-407E-A947-70E740481C1C}">
                <a14:useLocalDpi xmlns:a14="http://schemas.microsoft.com/office/drawing/2010/main"/>
              </a:ext>
            </a:extLst>
          </a:blip>
          <a:srcRect/>
          <a:stretch/>
        </p:blipFill>
        <p:spPr bwMode="auto">
          <a:xfrm>
            <a:off x="88201" y="2132910"/>
            <a:ext cx="1198227" cy="3052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2" descr="Image result for tonal exercise logo">
            <a:extLst>
              <a:ext uri="{FF2B5EF4-FFF2-40B4-BE49-F238E27FC236}">
                <a16:creationId xmlns:a16="http://schemas.microsoft.com/office/drawing/2014/main" id="{89231FFF-41DE-4DEC-8329-8553747BEB67}"/>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536656" y="2150202"/>
            <a:ext cx="1273891" cy="3094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C8A0F28-ED80-4D66-B085-AE3240AB0C15}"/>
              </a:ext>
            </a:extLst>
          </p:cNvPr>
          <p:cNvSpPr txBox="1"/>
          <p:nvPr/>
        </p:nvSpPr>
        <p:spPr>
          <a:xfrm>
            <a:off x="1693099" y="2462754"/>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$5.8 MM</a:t>
            </a:r>
          </a:p>
        </p:txBody>
      </p:sp>
      <p:sp>
        <p:nvSpPr>
          <p:cNvPr id="19" name="Text Placeholder 3">
            <a:extLst>
              <a:ext uri="{FF2B5EF4-FFF2-40B4-BE49-F238E27FC236}">
                <a16:creationId xmlns:a16="http://schemas.microsoft.com/office/drawing/2014/main" id="{B9C279CA-2713-4D36-BCE6-A8CD5E249562}"/>
              </a:ext>
            </a:extLst>
          </p:cNvPr>
          <p:cNvSpPr txBox="1">
            <a:spLocks/>
          </p:cNvSpPr>
          <p:nvPr/>
        </p:nvSpPr>
        <p:spPr>
          <a:xfrm>
            <a:off x="436695" y="6318828"/>
            <a:ext cx="11798341" cy="206078"/>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lvl="0">
              <a:defRPr/>
            </a:pPr>
            <a:r>
              <a:rPr kumimoji="0" lang="en-US" sz="8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a:t>
            </a:r>
            <a:r>
              <a:rPr lang="en-US" sz="800" dirty="0">
                <a:solidFill>
                  <a:srgbClr val="1F1A62"/>
                </a:solidFill>
                <a:latin typeface="Helvetica" pitchFamily="2" charset="0"/>
                <a:ea typeface="Open Sans" panose="020B0606030504020204" pitchFamily="34" charset="0"/>
                <a:cs typeface="Open Sans" panose="020B0606030504020204" pitchFamily="34" charset="0"/>
              </a:rPr>
              <a:t>VAB analysis of Nielsen Ad Intel data, Q1’19-Q4’19. TV spend includes national cable TV, broadcast TV, Spanish language cable TV, Spanish language broadcast TV. Brands reflect those with national TV spend over $100K. *MM = millions.</a:t>
            </a:r>
            <a:endParaRPr kumimoji="0" lang="en-US" sz="8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23" name="TextBox 22">
            <a:extLst>
              <a:ext uri="{FF2B5EF4-FFF2-40B4-BE49-F238E27FC236}">
                <a16:creationId xmlns:a16="http://schemas.microsoft.com/office/drawing/2014/main" id="{90301029-444C-4418-992D-2917A0BB7DA2}"/>
              </a:ext>
            </a:extLst>
          </p:cNvPr>
          <p:cNvSpPr txBox="1"/>
          <p:nvPr/>
        </p:nvSpPr>
        <p:spPr>
          <a:xfrm>
            <a:off x="3101488" y="1821650"/>
            <a:ext cx="1091947"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E-Commerce</a:t>
            </a:r>
          </a:p>
        </p:txBody>
      </p:sp>
      <p:sp>
        <p:nvSpPr>
          <p:cNvPr id="28" name="TextBox 27">
            <a:extLst>
              <a:ext uri="{FF2B5EF4-FFF2-40B4-BE49-F238E27FC236}">
                <a16:creationId xmlns:a16="http://schemas.microsoft.com/office/drawing/2014/main" id="{7FD2167E-1263-4B1E-BBC4-A7A1BACEA738}"/>
              </a:ext>
            </a:extLst>
          </p:cNvPr>
          <p:cNvSpPr txBox="1"/>
          <p:nvPr/>
        </p:nvSpPr>
        <p:spPr>
          <a:xfrm>
            <a:off x="3245597" y="2460989"/>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$92.7 MM</a:t>
            </a:r>
          </a:p>
        </p:txBody>
      </p:sp>
      <p:sp>
        <p:nvSpPr>
          <p:cNvPr id="29" name="TextBox 28">
            <a:extLst>
              <a:ext uri="{FF2B5EF4-FFF2-40B4-BE49-F238E27FC236}">
                <a16:creationId xmlns:a16="http://schemas.microsoft.com/office/drawing/2014/main" id="{1B4BDFCA-FD4C-4701-9F9B-DFB0985542E1}"/>
              </a:ext>
            </a:extLst>
          </p:cNvPr>
          <p:cNvSpPr txBox="1"/>
          <p:nvPr/>
        </p:nvSpPr>
        <p:spPr>
          <a:xfrm>
            <a:off x="4720417" y="2420809"/>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$77.6 MM</a:t>
            </a:r>
          </a:p>
        </p:txBody>
      </p:sp>
      <p:sp>
        <p:nvSpPr>
          <p:cNvPr id="30" name="TextBox 29">
            <a:extLst>
              <a:ext uri="{FF2B5EF4-FFF2-40B4-BE49-F238E27FC236}">
                <a16:creationId xmlns:a16="http://schemas.microsoft.com/office/drawing/2014/main" id="{579F7D0C-4966-4274-857A-E3D945A557FB}"/>
              </a:ext>
            </a:extLst>
          </p:cNvPr>
          <p:cNvSpPr txBox="1"/>
          <p:nvPr/>
        </p:nvSpPr>
        <p:spPr>
          <a:xfrm>
            <a:off x="4970702" y="1758506"/>
            <a:ext cx="2781629"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Pharmaceutical</a:t>
            </a:r>
          </a:p>
        </p:txBody>
      </p:sp>
      <p:sp>
        <p:nvSpPr>
          <p:cNvPr id="31" name="TextBox 30">
            <a:extLst>
              <a:ext uri="{FF2B5EF4-FFF2-40B4-BE49-F238E27FC236}">
                <a16:creationId xmlns:a16="http://schemas.microsoft.com/office/drawing/2014/main" id="{22FD7876-D3E3-4C69-9EDA-5251776C673B}"/>
              </a:ext>
            </a:extLst>
          </p:cNvPr>
          <p:cNvSpPr txBox="1"/>
          <p:nvPr/>
        </p:nvSpPr>
        <p:spPr>
          <a:xfrm>
            <a:off x="5877770" y="2383741"/>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$28.9 MM</a:t>
            </a:r>
          </a:p>
        </p:txBody>
      </p:sp>
      <p:sp>
        <p:nvSpPr>
          <p:cNvPr id="32" name="TextBox 31">
            <a:extLst>
              <a:ext uri="{FF2B5EF4-FFF2-40B4-BE49-F238E27FC236}">
                <a16:creationId xmlns:a16="http://schemas.microsoft.com/office/drawing/2014/main" id="{3F77922C-CBE4-4C7F-A6D4-67C0EA232490}"/>
              </a:ext>
            </a:extLst>
          </p:cNvPr>
          <p:cNvSpPr txBox="1"/>
          <p:nvPr/>
        </p:nvSpPr>
        <p:spPr>
          <a:xfrm>
            <a:off x="7100985" y="2365207"/>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$28.3 MM</a:t>
            </a:r>
          </a:p>
        </p:txBody>
      </p:sp>
      <p:sp>
        <p:nvSpPr>
          <p:cNvPr id="34" name="TextBox 33">
            <a:extLst>
              <a:ext uri="{FF2B5EF4-FFF2-40B4-BE49-F238E27FC236}">
                <a16:creationId xmlns:a16="http://schemas.microsoft.com/office/drawing/2014/main" id="{B0C83890-3251-43F9-8CBD-ECA9EEB3453F}"/>
              </a:ext>
            </a:extLst>
          </p:cNvPr>
          <p:cNvSpPr txBox="1"/>
          <p:nvPr/>
        </p:nvSpPr>
        <p:spPr>
          <a:xfrm>
            <a:off x="5207405" y="2896349"/>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$23.1 MM</a:t>
            </a:r>
          </a:p>
        </p:txBody>
      </p:sp>
      <p:pic>
        <p:nvPicPr>
          <p:cNvPr id="39" name="Picture 82" descr="Image result for ilumya logo">
            <a:extLst>
              <a:ext uri="{FF2B5EF4-FFF2-40B4-BE49-F238E27FC236}">
                <a16:creationId xmlns:a16="http://schemas.microsoft.com/office/drawing/2014/main" id="{E409D676-D992-41C6-940B-2124E61FE79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633548" y="1988437"/>
            <a:ext cx="984869" cy="41747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Image result for neurocrine biosciences inc logo">
            <a:extLst>
              <a:ext uri="{FF2B5EF4-FFF2-40B4-BE49-F238E27FC236}">
                <a16:creationId xmlns:a16="http://schemas.microsoft.com/office/drawing/2014/main" id="{8EC3F745-8C0B-47BB-87B4-1E60DC4C2DD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280945" y="2629174"/>
            <a:ext cx="1433809" cy="35940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2" descr="Image result for XOFLUZA logo transparent">
            <a:extLst>
              <a:ext uri="{FF2B5EF4-FFF2-40B4-BE49-F238E27FC236}">
                <a16:creationId xmlns:a16="http://schemas.microsoft.com/office/drawing/2014/main" id="{B3EECE65-233E-4CB2-9BA2-E0E11BEC5177}"/>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218765" y="2614147"/>
            <a:ext cx="944773" cy="30975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6" descr="Image result for OCREVUS logo transparent">
            <a:extLst>
              <a:ext uri="{FF2B5EF4-FFF2-40B4-BE49-F238E27FC236}">
                <a16:creationId xmlns:a16="http://schemas.microsoft.com/office/drawing/2014/main" id="{F9987E85-F026-4799-8F0A-1071A72B8705}"/>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785645" y="2059075"/>
            <a:ext cx="1151743" cy="347855"/>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1241DF1B-9CA3-4E5E-AD8E-D99B5140DC4E}"/>
              </a:ext>
            </a:extLst>
          </p:cNvPr>
          <p:cNvSpPr txBox="1"/>
          <p:nvPr/>
        </p:nvSpPr>
        <p:spPr>
          <a:xfrm>
            <a:off x="6530881" y="2872642"/>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$20.3 MM</a:t>
            </a:r>
          </a:p>
        </p:txBody>
      </p:sp>
      <p:sp>
        <p:nvSpPr>
          <p:cNvPr id="47" name="TextBox 46">
            <a:extLst>
              <a:ext uri="{FF2B5EF4-FFF2-40B4-BE49-F238E27FC236}">
                <a16:creationId xmlns:a16="http://schemas.microsoft.com/office/drawing/2014/main" id="{F6CF78E5-A9BE-4112-8884-32CCB91533D5}"/>
              </a:ext>
            </a:extLst>
          </p:cNvPr>
          <p:cNvSpPr txBox="1"/>
          <p:nvPr/>
        </p:nvSpPr>
        <p:spPr>
          <a:xfrm>
            <a:off x="8347453" y="1748907"/>
            <a:ext cx="1142709"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Food Delivery</a:t>
            </a:r>
          </a:p>
        </p:txBody>
      </p:sp>
      <p:sp>
        <p:nvSpPr>
          <p:cNvPr id="48" name="TextBox 47">
            <a:extLst>
              <a:ext uri="{FF2B5EF4-FFF2-40B4-BE49-F238E27FC236}">
                <a16:creationId xmlns:a16="http://schemas.microsoft.com/office/drawing/2014/main" id="{59792944-0139-4D7B-8909-ADED177AF831}"/>
              </a:ext>
            </a:extLst>
          </p:cNvPr>
          <p:cNvSpPr txBox="1"/>
          <p:nvPr/>
        </p:nvSpPr>
        <p:spPr>
          <a:xfrm>
            <a:off x="8513242" y="2304677"/>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$60.3 MM</a:t>
            </a:r>
          </a:p>
        </p:txBody>
      </p:sp>
      <p:pic>
        <p:nvPicPr>
          <p:cNvPr id="50" name="Picture 4" descr="Image result for doordash logo">
            <a:extLst>
              <a:ext uri="{FF2B5EF4-FFF2-40B4-BE49-F238E27FC236}">
                <a16:creationId xmlns:a16="http://schemas.microsoft.com/office/drawing/2014/main" id="{EF369F2D-C0B3-4074-819B-FC08F13776BB}"/>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8132558" y="2043608"/>
            <a:ext cx="1572498" cy="287878"/>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4253F327-CC52-4CE8-A165-39D4829AC92E}"/>
              </a:ext>
            </a:extLst>
          </p:cNvPr>
          <p:cNvSpPr txBox="1"/>
          <p:nvPr/>
        </p:nvSpPr>
        <p:spPr>
          <a:xfrm>
            <a:off x="9535277" y="1750436"/>
            <a:ext cx="1400872"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Streaming</a:t>
            </a:r>
          </a:p>
        </p:txBody>
      </p:sp>
      <p:pic>
        <p:nvPicPr>
          <p:cNvPr id="55" name="Picture 54" descr="Image result for disney+ logo">
            <a:extLst>
              <a:ext uri="{FF2B5EF4-FFF2-40B4-BE49-F238E27FC236}">
                <a16:creationId xmlns:a16="http://schemas.microsoft.com/office/drawing/2014/main" id="{FA32707F-931E-42FF-BCE9-6F8BCF7D0C09}"/>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9607568" y="2010517"/>
            <a:ext cx="1226913" cy="613456"/>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27D7CCB7-0AED-464B-89B5-5109B64101F4}"/>
              </a:ext>
            </a:extLst>
          </p:cNvPr>
          <p:cNvSpPr txBox="1"/>
          <p:nvPr/>
        </p:nvSpPr>
        <p:spPr>
          <a:xfrm>
            <a:off x="9757932" y="2613790"/>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$59.4 MM</a:t>
            </a:r>
          </a:p>
        </p:txBody>
      </p:sp>
      <p:sp>
        <p:nvSpPr>
          <p:cNvPr id="57" name="TextBox 56">
            <a:extLst>
              <a:ext uri="{FF2B5EF4-FFF2-40B4-BE49-F238E27FC236}">
                <a16:creationId xmlns:a16="http://schemas.microsoft.com/office/drawing/2014/main" id="{6CC92F90-BA7F-46A5-904B-6EAE3D802309}"/>
              </a:ext>
            </a:extLst>
          </p:cNvPr>
          <p:cNvSpPr txBox="1"/>
          <p:nvPr/>
        </p:nvSpPr>
        <p:spPr>
          <a:xfrm>
            <a:off x="11089637" y="1716656"/>
            <a:ext cx="887629"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Pizza</a:t>
            </a:r>
          </a:p>
        </p:txBody>
      </p:sp>
      <p:pic>
        <p:nvPicPr>
          <p:cNvPr id="58" name="Picture 64" descr="Image result for marco's pizza logo">
            <a:extLst>
              <a:ext uri="{FF2B5EF4-FFF2-40B4-BE49-F238E27FC236}">
                <a16:creationId xmlns:a16="http://schemas.microsoft.com/office/drawing/2014/main" id="{16FBB53F-FD44-4361-AE70-0F86DB67E5A9}"/>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11172107" y="2041447"/>
            <a:ext cx="722688" cy="531176"/>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A901E862-E5ED-42D4-9ACE-AF48785FDD7E}"/>
              </a:ext>
            </a:extLst>
          </p:cNvPr>
          <p:cNvSpPr txBox="1"/>
          <p:nvPr/>
        </p:nvSpPr>
        <p:spPr>
          <a:xfrm>
            <a:off x="11072713" y="2589531"/>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$20.4 MM</a:t>
            </a:r>
          </a:p>
        </p:txBody>
      </p:sp>
      <p:sp>
        <p:nvSpPr>
          <p:cNvPr id="60" name="TextBox 59">
            <a:extLst>
              <a:ext uri="{FF2B5EF4-FFF2-40B4-BE49-F238E27FC236}">
                <a16:creationId xmlns:a16="http://schemas.microsoft.com/office/drawing/2014/main" id="{3DAE2679-CA40-409E-9E3C-F1141D00CE43}"/>
              </a:ext>
            </a:extLst>
          </p:cNvPr>
          <p:cNvSpPr txBox="1"/>
          <p:nvPr/>
        </p:nvSpPr>
        <p:spPr>
          <a:xfrm>
            <a:off x="417258" y="3705274"/>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$20.1 MM</a:t>
            </a:r>
          </a:p>
        </p:txBody>
      </p:sp>
      <p:sp>
        <p:nvSpPr>
          <p:cNvPr id="61" name="TextBox 60">
            <a:extLst>
              <a:ext uri="{FF2B5EF4-FFF2-40B4-BE49-F238E27FC236}">
                <a16:creationId xmlns:a16="http://schemas.microsoft.com/office/drawing/2014/main" id="{73073D37-AB53-44A7-9ACC-0F56130B1E61}"/>
              </a:ext>
            </a:extLst>
          </p:cNvPr>
          <p:cNvSpPr txBox="1"/>
          <p:nvPr/>
        </p:nvSpPr>
        <p:spPr>
          <a:xfrm>
            <a:off x="1744382" y="2953373"/>
            <a:ext cx="1416607"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Financial Services</a:t>
            </a:r>
          </a:p>
        </p:txBody>
      </p:sp>
      <p:sp>
        <p:nvSpPr>
          <p:cNvPr id="62" name="TextBox 61">
            <a:extLst>
              <a:ext uri="{FF2B5EF4-FFF2-40B4-BE49-F238E27FC236}">
                <a16:creationId xmlns:a16="http://schemas.microsoft.com/office/drawing/2014/main" id="{0A6180FE-8984-4FF4-AE67-856FE73197CC}"/>
              </a:ext>
            </a:extLst>
          </p:cNvPr>
          <p:cNvSpPr txBox="1"/>
          <p:nvPr/>
        </p:nvSpPr>
        <p:spPr>
          <a:xfrm>
            <a:off x="1384066" y="3548094"/>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$7.0 MM</a:t>
            </a:r>
          </a:p>
        </p:txBody>
      </p:sp>
      <p:sp>
        <p:nvSpPr>
          <p:cNvPr id="63" name="TextBox 62">
            <a:extLst>
              <a:ext uri="{FF2B5EF4-FFF2-40B4-BE49-F238E27FC236}">
                <a16:creationId xmlns:a16="http://schemas.microsoft.com/office/drawing/2014/main" id="{9977598D-249D-49CF-8BCF-B5F8FC3DDC61}"/>
              </a:ext>
            </a:extLst>
          </p:cNvPr>
          <p:cNvSpPr txBox="1"/>
          <p:nvPr/>
        </p:nvSpPr>
        <p:spPr>
          <a:xfrm>
            <a:off x="2625570" y="3563170"/>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$6.3 MM</a:t>
            </a:r>
          </a:p>
        </p:txBody>
      </p:sp>
      <p:sp>
        <p:nvSpPr>
          <p:cNvPr id="65" name="TextBox 64">
            <a:extLst>
              <a:ext uri="{FF2B5EF4-FFF2-40B4-BE49-F238E27FC236}">
                <a16:creationId xmlns:a16="http://schemas.microsoft.com/office/drawing/2014/main" id="{CEEE367B-5F73-4C72-BC1A-462CEB510E14}"/>
              </a:ext>
            </a:extLst>
          </p:cNvPr>
          <p:cNvSpPr txBox="1"/>
          <p:nvPr/>
        </p:nvSpPr>
        <p:spPr>
          <a:xfrm>
            <a:off x="3529544" y="3729986"/>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$5.9 MM</a:t>
            </a:r>
          </a:p>
        </p:txBody>
      </p:sp>
      <p:pic>
        <p:nvPicPr>
          <p:cNvPr id="69" name="Picture 20" descr="Image result for kabbage transparent logo">
            <a:extLst>
              <a:ext uri="{FF2B5EF4-FFF2-40B4-BE49-F238E27FC236}">
                <a16:creationId xmlns:a16="http://schemas.microsoft.com/office/drawing/2014/main" id="{DB0BAADF-30DD-440B-99E5-B9B5688A1E3F}"/>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t="31126" b="30095"/>
          <a:stretch/>
        </p:blipFill>
        <p:spPr bwMode="auto">
          <a:xfrm>
            <a:off x="2539403" y="3255000"/>
            <a:ext cx="1139827" cy="336776"/>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0" descr="Image result for robinhood finance">
            <a:extLst>
              <a:ext uri="{FF2B5EF4-FFF2-40B4-BE49-F238E27FC236}">
                <a16:creationId xmlns:a16="http://schemas.microsoft.com/office/drawing/2014/main" id="{751CED40-9B45-4955-9A77-4C296C8775BD}"/>
              </a:ext>
            </a:extLst>
          </p:cNvPr>
          <p:cNvPicPr>
            <a:picLocks noChangeAspect="1" noChangeArrowheads="1"/>
          </p:cNvPicPr>
          <p:nvPr/>
        </p:nvPicPr>
        <p:blipFill rotWithShape="1">
          <a:blip r:embed="rId13" cstate="print">
            <a:clrChange>
              <a:clrFrom>
                <a:srgbClr val="F1F3F2"/>
              </a:clrFrom>
              <a:clrTo>
                <a:srgbClr val="F1F3F2">
                  <a:alpha val="0"/>
                </a:srgbClr>
              </a:clrTo>
            </a:clrChange>
            <a:extLst>
              <a:ext uri="{28A0092B-C50C-407E-A947-70E740481C1C}">
                <a14:useLocalDpi xmlns:a14="http://schemas.microsoft.com/office/drawing/2010/main"/>
              </a:ext>
            </a:extLst>
          </a:blip>
          <a:srcRect/>
          <a:stretch/>
        </p:blipFill>
        <p:spPr bwMode="auto">
          <a:xfrm>
            <a:off x="1237931" y="3262843"/>
            <a:ext cx="1259762" cy="328933"/>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Image result for capital group financial investment logo transparent">
            <a:extLst>
              <a:ext uri="{FF2B5EF4-FFF2-40B4-BE49-F238E27FC236}">
                <a16:creationId xmlns:a16="http://schemas.microsoft.com/office/drawing/2014/main" id="{1E570A84-D307-4B26-87B4-58782DCE6A77}"/>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3726064" y="3059573"/>
            <a:ext cx="646888" cy="670413"/>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Image result for creative planning logo">
            <a:extLst>
              <a:ext uri="{FF2B5EF4-FFF2-40B4-BE49-F238E27FC236}">
                <a16:creationId xmlns:a16="http://schemas.microsoft.com/office/drawing/2014/main" id="{31412474-FAF5-41C5-A741-D72F4F69D29D}"/>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451955" y="3143311"/>
            <a:ext cx="741737" cy="527868"/>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0D0F96B0-30C4-401A-AC13-BB1DE8775C29}"/>
              </a:ext>
            </a:extLst>
          </p:cNvPr>
          <p:cNvSpPr txBox="1"/>
          <p:nvPr/>
        </p:nvSpPr>
        <p:spPr>
          <a:xfrm>
            <a:off x="4709805" y="3162709"/>
            <a:ext cx="1715203"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Automotive</a:t>
            </a:r>
          </a:p>
        </p:txBody>
      </p:sp>
      <p:pic>
        <p:nvPicPr>
          <p:cNvPr id="4" name="Picture 3">
            <a:extLst>
              <a:ext uri="{FF2B5EF4-FFF2-40B4-BE49-F238E27FC236}">
                <a16:creationId xmlns:a16="http://schemas.microsoft.com/office/drawing/2014/main" id="{F47AA930-7E7C-43AE-8A52-E4EB0501973A}"/>
              </a:ext>
            </a:extLst>
          </p:cNvPr>
          <p:cNvPicPr>
            <a:picLocks noChangeAspect="1"/>
          </p:cNvPicPr>
          <p:nvPr/>
        </p:nvPicPr>
        <p:blipFill>
          <a:blip r:embed="rId16"/>
          <a:stretch>
            <a:fillRect/>
          </a:stretch>
        </p:blipFill>
        <p:spPr>
          <a:xfrm>
            <a:off x="4976474" y="3464208"/>
            <a:ext cx="1181864" cy="204855"/>
          </a:xfrm>
          <a:prstGeom prst="rect">
            <a:avLst/>
          </a:prstGeom>
        </p:spPr>
      </p:pic>
      <p:sp>
        <p:nvSpPr>
          <p:cNvPr id="80" name="TextBox 79">
            <a:extLst>
              <a:ext uri="{FF2B5EF4-FFF2-40B4-BE49-F238E27FC236}">
                <a16:creationId xmlns:a16="http://schemas.microsoft.com/office/drawing/2014/main" id="{3E766433-0355-43B7-9E33-94C41E1AA997}"/>
              </a:ext>
            </a:extLst>
          </p:cNvPr>
          <p:cNvSpPr txBox="1"/>
          <p:nvPr/>
        </p:nvSpPr>
        <p:spPr>
          <a:xfrm>
            <a:off x="5161841" y="3687192"/>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$18.6 MM</a:t>
            </a:r>
          </a:p>
        </p:txBody>
      </p:sp>
      <p:sp>
        <p:nvSpPr>
          <p:cNvPr id="81" name="TextBox 80">
            <a:extLst>
              <a:ext uri="{FF2B5EF4-FFF2-40B4-BE49-F238E27FC236}">
                <a16:creationId xmlns:a16="http://schemas.microsoft.com/office/drawing/2014/main" id="{58A97FF7-C9FC-44DF-928C-FF13D5810619}"/>
              </a:ext>
            </a:extLst>
          </p:cNvPr>
          <p:cNvSpPr txBox="1"/>
          <p:nvPr/>
        </p:nvSpPr>
        <p:spPr>
          <a:xfrm>
            <a:off x="6714176" y="2995715"/>
            <a:ext cx="1110829"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Shoes</a:t>
            </a:r>
          </a:p>
        </p:txBody>
      </p:sp>
      <p:sp>
        <p:nvSpPr>
          <p:cNvPr id="82" name="TextBox 81">
            <a:extLst>
              <a:ext uri="{FF2B5EF4-FFF2-40B4-BE49-F238E27FC236}">
                <a16:creationId xmlns:a16="http://schemas.microsoft.com/office/drawing/2014/main" id="{CFE6FA75-4E95-4A12-A6C0-9CE218A32327}"/>
              </a:ext>
            </a:extLst>
          </p:cNvPr>
          <p:cNvSpPr txBox="1"/>
          <p:nvPr/>
        </p:nvSpPr>
        <p:spPr>
          <a:xfrm>
            <a:off x="6899595" y="3789617"/>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$16.5 MM</a:t>
            </a:r>
          </a:p>
        </p:txBody>
      </p:sp>
      <p:pic>
        <p:nvPicPr>
          <p:cNvPr id="85" name="Picture 28" descr="Image result for rothys logo">
            <a:extLst>
              <a:ext uri="{FF2B5EF4-FFF2-40B4-BE49-F238E27FC236}">
                <a16:creationId xmlns:a16="http://schemas.microsoft.com/office/drawing/2014/main" id="{DC1D320E-0B5F-4482-9DDB-330F6BEDDD6B}"/>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6835771" y="3216272"/>
            <a:ext cx="952984" cy="610028"/>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097010C9-76B1-4A56-95BB-7720C433EE74}"/>
              </a:ext>
            </a:extLst>
          </p:cNvPr>
          <p:cNvSpPr txBox="1"/>
          <p:nvPr/>
        </p:nvSpPr>
        <p:spPr>
          <a:xfrm>
            <a:off x="8319434" y="3595762"/>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$14.2 MM</a:t>
            </a:r>
          </a:p>
        </p:txBody>
      </p:sp>
      <p:sp>
        <p:nvSpPr>
          <p:cNvPr id="91" name="TextBox 90">
            <a:extLst>
              <a:ext uri="{FF2B5EF4-FFF2-40B4-BE49-F238E27FC236}">
                <a16:creationId xmlns:a16="http://schemas.microsoft.com/office/drawing/2014/main" id="{0079C2B2-1E4D-4EC7-9D4C-87C5C37C64E4}"/>
              </a:ext>
            </a:extLst>
          </p:cNvPr>
          <p:cNvSpPr txBox="1"/>
          <p:nvPr/>
        </p:nvSpPr>
        <p:spPr>
          <a:xfrm>
            <a:off x="8679732" y="2926004"/>
            <a:ext cx="1110829"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Insurance</a:t>
            </a:r>
          </a:p>
        </p:txBody>
      </p:sp>
      <p:sp>
        <p:nvSpPr>
          <p:cNvPr id="92" name="TextBox 91">
            <a:extLst>
              <a:ext uri="{FF2B5EF4-FFF2-40B4-BE49-F238E27FC236}">
                <a16:creationId xmlns:a16="http://schemas.microsoft.com/office/drawing/2014/main" id="{0F696422-56F4-46AF-BA74-D4894EB17BD2}"/>
              </a:ext>
            </a:extLst>
          </p:cNvPr>
          <p:cNvSpPr txBox="1"/>
          <p:nvPr/>
        </p:nvSpPr>
        <p:spPr>
          <a:xfrm>
            <a:off x="9348004" y="3595762"/>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$5.6 MM</a:t>
            </a:r>
          </a:p>
        </p:txBody>
      </p:sp>
      <p:pic>
        <p:nvPicPr>
          <p:cNvPr id="99" name="Picture 16" descr="Image result for insurance zebra logo">
            <a:extLst>
              <a:ext uri="{FF2B5EF4-FFF2-40B4-BE49-F238E27FC236}">
                <a16:creationId xmlns:a16="http://schemas.microsoft.com/office/drawing/2014/main" id="{D0FD4BC1-807D-40EC-AEA5-04D456E50538}"/>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8126627" y="3281480"/>
            <a:ext cx="1221944" cy="3032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gabi logo">
            <a:extLst>
              <a:ext uri="{FF2B5EF4-FFF2-40B4-BE49-F238E27FC236}">
                <a16:creationId xmlns:a16="http://schemas.microsoft.com/office/drawing/2014/main" id="{81FA239C-4B6A-46A9-8055-5B14B59882F5}"/>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9433821" y="3281990"/>
            <a:ext cx="672941" cy="303273"/>
          </a:xfrm>
          <a:prstGeom prst="rect">
            <a:avLst/>
          </a:prstGeom>
          <a:noFill/>
          <a:extLst>
            <a:ext uri="{909E8E84-426E-40DD-AFC4-6F175D3DCCD1}">
              <a14:hiddenFill xmlns:a14="http://schemas.microsoft.com/office/drawing/2010/main">
                <a:solidFill>
                  <a:srgbClr val="FFFFFF"/>
                </a:solidFill>
              </a14:hiddenFill>
            </a:ext>
          </a:extLst>
        </p:spPr>
      </p:pic>
      <p:sp>
        <p:nvSpPr>
          <p:cNvPr id="111" name="TextBox 110">
            <a:extLst>
              <a:ext uri="{FF2B5EF4-FFF2-40B4-BE49-F238E27FC236}">
                <a16:creationId xmlns:a16="http://schemas.microsoft.com/office/drawing/2014/main" id="{B887D3C8-3AC5-4694-A80E-B7ABFBFCC756}"/>
              </a:ext>
            </a:extLst>
          </p:cNvPr>
          <p:cNvSpPr txBox="1"/>
          <p:nvPr/>
        </p:nvSpPr>
        <p:spPr>
          <a:xfrm>
            <a:off x="10400981" y="2922783"/>
            <a:ext cx="1410298"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Online Delivery</a:t>
            </a:r>
          </a:p>
        </p:txBody>
      </p:sp>
      <p:sp>
        <p:nvSpPr>
          <p:cNvPr id="112" name="TextBox 111">
            <a:extLst>
              <a:ext uri="{FF2B5EF4-FFF2-40B4-BE49-F238E27FC236}">
                <a16:creationId xmlns:a16="http://schemas.microsoft.com/office/drawing/2014/main" id="{E7C95200-E0AB-42B1-9647-58A801EF93AB}"/>
              </a:ext>
            </a:extLst>
          </p:cNvPr>
          <p:cNvSpPr txBox="1"/>
          <p:nvPr/>
        </p:nvSpPr>
        <p:spPr>
          <a:xfrm>
            <a:off x="10725732" y="3724263"/>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$12.8 MM</a:t>
            </a:r>
          </a:p>
        </p:txBody>
      </p:sp>
      <p:pic>
        <p:nvPicPr>
          <p:cNvPr id="114" name="Picture 40" descr="Image result for postmates logo">
            <a:extLst>
              <a:ext uri="{FF2B5EF4-FFF2-40B4-BE49-F238E27FC236}">
                <a16:creationId xmlns:a16="http://schemas.microsoft.com/office/drawing/2014/main" id="{E74E45C8-04C2-44CA-B6C8-0226DBD09660}"/>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10836503" y="3208006"/>
            <a:ext cx="557572" cy="478918"/>
          </a:xfrm>
          <a:prstGeom prst="rect">
            <a:avLst/>
          </a:prstGeom>
          <a:noFill/>
          <a:extLst>
            <a:ext uri="{909E8E84-426E-40DD-AFC4-6F175D3DCCD1}">
              <a14:hiddenFill xmlns:a14="http://schemas.microsoft.com/office/drawing/2010/main">
                <a:solidFill>
                  <a:srgbClr val="FFFFFF"/>
                </a:solidFill>
              </a14:hiddenFill>
            </a:ext>
          </a:extLst>
        </p:spPr>
      </p:pic>
      <p:sp>
        <p:nvSpPr>
          <p:cNvPr id="117" name="TextBox 116">
            <a:extLst>
              <a:ext uri="{FF2B5EF4-FFF2-40B4-BE49-F238E27FC236}">
                <a16:creationId xmlns:a16="http://schemas.microsoft.com/office/drawing/2014/main" id="{78A4A073-FDFE-4C2A-86F9-B5E6023C31A9}"/>
              </a:ext>
            </a:extLst>
          </p:cNvPr>
          <p:cNvSpPr txBox="1"/>
          <p:nvPr/>
        </p:nvSpPr>
        <p:spPr>
          <a:xfrm>
            <a:off x="621876" y="4057226"/>
            <a:ext cx="1654581"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Professional Services</a:t>
            </a:r>
          </a:p>
        </p:txBody>
      </p:sp>
      <p:sp>
        <p:nvSpPr>
          <p:cNvPr id="120" name="TextBox 119">
            <a:extLst>
              <a:ext uri="{FF2B5EF4-FFF2-40B4-BE49-F238E27FC236}">
                <a16:creationId xmlns:a16="http://schemas.microsoft.com/office/drawing/2014/main" id="{EC5B769D-7061-4DE8-956D-C20F533D507F}"/>
              </a:ext>
            </a:extLst>
          </p:cNvPr>
          <p:cNvSpPr txBox="1"/>
          <p:nvPr/>
        </p:nvSpPr>
        <p:spPr>
          <a:xfrm>
            <a:off x="324879" y="4781485"/>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$11.3 MM</a:t>
            </a:r>
          </a:p>
        </p:txBody>
      </p:sp>
      <p:sp>
        <p:nvSpPr>
          <p:cNvPr id="121" name="TextBox 120">
            <a:extLst>
              <a:ext uri="{FF2B5EF4-FFF2-40B4-BE49-F238E27FC236}">
                <a16:creationId xmlns:a16="http://schemas.microsoft.com/office/drawing/2014/main" id="{FCE9096E-5763-4EE5-87D9-0BF7A7E7D152}"/>
              </a:ext>
            </a:extLst>
          </p:cNvPr>
          <p:cNvSpPr txBox="1"/>
          <p:nvPr/>
        </p:nvSpPr>
        <p:spPr>
          <a:xfrm>
            <a:off x="1465477" y="4705075"/>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$6.2 MM</a:t>
            </a:r>
          </a:p>
        </p:txBody>
      </p:sp>
      <p:pic>
        <p:nvPicPr>
          <p:cNvPr id="126" name="Picture 22" descr="Image result for adp transparent logo">
            <a:extLst>
              <a:ext uri="{FF2B5EF4-FFF2-40B4-BE49-F238E27FC236}">
                <a16:creationId xmlns:a16="http://schemas.microsoft.com/office/drawing/2014/main" id="{CD300058-F047-4493-93F9-685C3C18A34D}"/>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400594" y="4362313"/>
            <a:ext cx="816062" cy="408031"/>
          </a:xfrm>
          <a:prstGeom prst="rect">
            <a:avLst/>
          </a:prstGeom>
          <a:noFill/>
          <a:extLst>
            <a:ext uri="{909E8E84-426E-40DD-AFC4-6F175D3DCCD1}">
              <a14:hiddenFill xmlns:a14="http://schemas.microsoft.com/office/drawing/2010/main">
                <a:solidFill>
                  <a:srgbClr val="FFFFFF"/>
                </a:solidFill>
              </a14:hiddenFill>
            </a:ext>
          </a:extLst>
        </p:spPr>
      </p:pic>
      <p:sp>
        <p:nvSpPr>
          <p:cNvPr id="129" name="TextBox 128">
            <a:extLst>
              <a:ext uri="{FF2B5EF4-FFF2-40B4-BE49-F238E27FC236}">
                <a16:creationId xmlns:a16="http://schemas.microsoft.com/office/drawing/2014/main" id="{1237A297-54F3-4B0A-AD2D-D61549FE22BE}"/>
              </a:ext>
            </a:extLst>
          </p:cNvPr>
          <p:cNvSpPr txBox="1"/>
          <p:nvPr/>
        </p:nvSpPr>
        <p:spPr>
          <a:xfrm>
            <a:off x="2775983" y="4057410"/>
            <a:ext cx="1575511"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Alcoholic Beverages</a:t>
            </a:r>
          </a:p>
        </p:txBody>
      </p:sp>
      <p:sp>
        <p:nvSpPr>
          <p:cNvPr id="130" name="TextBox 129">
            <a:extLst>
              <a:ext uri="{FF2B5EF4-FFF2-40B4-BE49-F238E27FC236}">
                <a16:creationId xmlns:a16="http://schemas.microsoft.com/office/drawing/2014/main" id="{0E418B69-31BD-4181-9299-A9D237BA491C}"/>
              </a:ext>
            </a:extLst>
          </p:cNvPr>
          <p:cNvSpPr txBox="1"/>
          <p:nvPr/>
        </p:nvSpPr>
        <p:spPr>
          <a:xfrm>
            <a:off x="3158173" y="4812376"/>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$11.1 MM</a:t>
            </a:r>
          </a:p>
        </p:txBody>
      </p:sp>
      <p:pic>
        <p:nvPicPr>
          <p:cNvPr id="135" name="Picture 66" descr="Image result for peroni logo">
            <a:extLst>
              <a:ext uri="{FF2B5EF4-FFF2-40B4-BE49-F238E27FC236}">
                <a16:creationId xmlns:a16="http://schemas.microsoft.com/office/drawing/2014/main" id="{4A50FBCF-49AE-4016-959B-4D25E4BB0AAB}"/>
              </a:ext>
            </a:extLst>
          </p:cNvPr>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54361" y="4373540"/>
            <a:ext cx="1018755" cy="425557"/>
          </a:xfrm>
          <a:prstGeom prst="rect">
            <a:avLst/>
          </a:prstGeom>
          <a:noFill/>
          <a:extLst>
            <a:ext uri="{909E8E84-426E-40DD-AFC4-6F175D3DCCD1}">
              <a14:hiddenFill xmlns:a14="http://schemas.microsoft.com/office/drawing/2010/main">
                <a:solidFill>
                  <a:srgbClr val="FFFFFF"/>
                </a:solidFill>
              </a14:hiddenFill>
            </a:ext>
          </a:extLst>
        </p:spPr>
      </p:pic>
      <p:sp>
        <p:nvSpPr>
          <p:cNvPr id="136" name="TextBox 135">
            <a:extLst>
              <a:ext uri="{FF2B5EF4-FFF2-40B4-BE49-F238E27FC236}">
                <a16:creationId xmlns:a16="http://schemas.microsoft.com/office/drawing/2014/main" id="{36C09D7E-DB87-4776-BC51-BBEB3ED2060B}"/>
              </a:ext>
            </a:extLst>
          </p:cNvPr>
          <p:cNvSpPr txBox="1"/>
          <p:nvPr/>
        </p:nvSpPr>
        <p:spPr>
          <a:xfrm>
            <a:off x="4531319" y="4057410"/>
            <a:ext cx="1110829"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Cosmetics</a:t>
            </a:r>
          </a:p>
        </p:txBody>
      </p:sp>
      <p:sp>
        <p:nvSpPr>
          <p:cNvPr id="137" name="TextBox 136">
            <a:extLst>
              <a:ext uri="{FF2B5EF4-FFF2-40B4-BE49-F238E27FC236}">
                <a16:creationId xmlns:a16="http://schemas.microsoft.com/office/drawing/2014/main" id="{A90C7193-F1E9-45C5-A009-A77F087B6CB5}"/>
              </a:ext>
            </a:extLst>
          </p:cNvPr>
          <p:cNvSpPr txBox="1"/>
          <p:nvPr/>
        </p:nvSpPr>
        <p:spPr>
          <a:xfrm>
            <a:off x="4602987" y="4849444"/>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$11.1 MM</a:t>
            </a:r>
          </a:p>
        </p:txBody>
      </p:sp>
      <p:pic>
        <p:nvPicPr>
          <p:cNvPr id="1052" name="Picture 28" descr="Image result for no7 logo">
            <a:extLst>
              <a:ext uri="{FF2B5EF4-FFF2-40B4-BE49-F238E27FC236}">
                <a16:creationId xmlns:a16="http://schemas.microsoft.com/office/drawing/2014/main" id="{A367B180-220F-4941-8A32-7A42B5778ABC}"/>
              </a:ext>
            </a:extLst>
          </p:cNvPr>
          <p:cNvPicPr>
            <a:picLocks noChangeAspect="1" noChangeArrowheads="1"/>
          </p:cNvPicPr>
          <p:nvPr/>
        </p:nvPicPr>
        <p:blipFill rotWithShape="1">
          <a:blip r:embed="rId23" cstate="print">
            <a:extLst>
              <a:ext uri="{28A0092B-C50C-407E-A947-70E740481C1C}">
                <a14:useLocalDpi xmlns:a14="http://schemas.microsoft.com/office/drawing/2010/main"/>
              </a:ext>
            </a:extLst>
          </a:blip>
          <a:srcRect t="13519" r="59121" b="7951"/>
          <a:stretch/>
        </p:blipFill>
        <p:spPr bwMode="auto">
          <a:xfrm>
            <a:off x="4725193" y="4334409"/>
            <a:ext cx="723080" cy="516857"/>
          </a:xfrm>
          <a:prstGeom prst="rect">
            <a:avLst/>
          </a:prstGeom>
          <a:noFill/>
          <a:extLst>
            <a:ext uri="{909E8E84-426E-40DD-AFC4-6F175D3DCCD1}">
              <a14:hiddenFill xmlns:a14="http://schemas.microsoft.com/office/drawing/2010/main">
                <a:solidFill>
                  <a:srgbClr val="FFFFFF"/>
                </a:solidFill>
              </a14:hiddenFill>
            </a:ext>
          </a:extLst>
        </p:spPr>
      </p:pic>
      <p:sp>
        <p:nvSpPr>
          <p:cNvPr id="141" name="TextBox 140">
            <a:extLst>
              <a:ext uri="{FF2B5EF4-FFF2-40B4-BE49-F238E27FC236}">
                <a16:creationId xmlns:a16="http://schemas.microsoft.com/office/drawing/2014/main" id="{C8D0B7A2-6C12-4140-A841-BCD1BB2A5D5F}"/>
              </a:ext>
            </a:extLst>
          </p:cNvPr>
          <p:cNvSpPr txBox="1"/>
          <p:nvPr/>
        </p:nvSpPr>
        <p:spPr>
          <a:xfrm>
            <a:off x="6116185" y="4057410"/>
            <a:ext cx="1300573"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Online Banking</a:t>
            </a:r>
          </a:p>
        </p:txBody>
      </p:sp>
      <p:sp>
        <p:nvSpPr>
          <p:cNvPr id="142" name="TextBox 141">
            <a:extLst>
              <a:ext uri="{FF2B5EF4-FFF2-40B4-BE49-F238E27FC236}">
                <a16:creationId xmlns:a16="http://schemas.microsoft.com/office/drawing/2014/main" id="{897BB247-7109-4620-A584-27524EDFE914}"/>
              </a:ext>
            </a:extLst>
          </p:cNvPr>
          <p:cNvSpPr txBox="1"/>
          <p:nvPr/>
        </p:nvSpPr>
        <p:spPr>
          <a:xfrm>
            <a:off x="6360906" y="4621243"/>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$10.9 MM</a:t>
            </a:r>
          </a:p>
        </p:txBody>
      </p:sp>
      <p:pic>
        <p:nvPicPr>
          <p:cNvPr id="145" name="Picture 10" descr="Image result for aspiration partners  logo">
            <a:extLst>
              <a:ext uri="{FF2B5EF4-FFF2-40B4-BE49-F238E27FC236}">
                <a16:creationId xmlns:a16="http://schemas.microsoft.com/office/drawing/2014/main" id="{28E8EF4E-1121-4B9B-BF68-B40DA637BE50}"/>
              </a:ext>
            </a:extLst>
          </p:cNvPr>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a:off x="6146819" y="4310397"/>
            <a:ext cx="1223503" cy="294972"/>
          </a:xfrm>
          <a:prstGeom prst="rect">
            <a:avLst/>
          </a:prstGeom>
          <a:noFill/>
          <a:extLst>
            <a:ext uri="{909E8E84-426E-40DD-AFC4-6F175D3DCCD1}">
              <a14:hiddenFill xmlns:a14="http://schemas.microsoft.com/office/drawing/2010/main">
                <a:solidFill>
                  <a:srgbClr val="FFFFFF"/>
                </a:solidFill>
              </a14:hiddenFill>
            </a:ext>
          </a:extLst>
        </p:spPr>
      </p:pic>
      <p:sp>
        <p:nvSpPr>
          <p:cNvPr id="149" name="TextBox 148">
            <a:extLst>
              <a:ext uri="{FF2B5EF4-FFF2-40B4-BE49-F238E27FC236}">
                <a16:creationId xmlns:a16="http://schemas.microsoft.com/office/drawing/2014/main" id="{AF115A5B-BC0C-4A45-A4F9-5543A647D181}"/>
              </a:ext>
            </a:extLst>
          </p:cNvPr>
          <p:cNvSpPr txBox="1"/>
          <p:nvPr/>
        </p:nvSpPr>
        <p:spPr>
          <a:xfrm>
            <a:off x="7849263" y="4057410"/>
            <a:ext cx="1258829"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Bottled Water</a:t>
            </a:r>
          </a:p>
        </p:txBody>
      </p:sp>
      <p:sp>
        <p:nvSpPr>
          <p:cNvPr id="150" name="TextBox 149">
            <a:extLst>
              <a:ext uri="{FF2B5EF4-FFF2-40B4-BE49-F238E27FC236}">
                <a16:creationId xmlns:a16="http://schemas.microsoft.com/office/drawing/2014/main" id="{F9166088-2150-47B8-BB41-1F3487DD4B9F}"/>
              </a:ext>
            </a:extLst>
          </p:cNvPr>
          <p:cNvSpPr txBox="1"/>
          <p:nvPr/>
        </p:nvSpPr>
        <p:spPr>
          <a:xfrm>
            <a:off x="8073112" y="4784088"/>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$8.8 MM</a:t>
            </a:r>
          </a:p>
        </p:txBody>
      </p:sp>
      <p:pic>
        <p:nvPicPr>
          <p:cNvPr id="152" name="Picture 18" descr="Image result for essentia transparent logo">
            <a:extLst>
              <a:ext uri="{FF2B5EF4-FFF2-40B4-BE49-F238E27FC236}">
                <a16:creationId xmlns:a16="http://schemas.microsoft.com/office/drawing/2014/main" id="{CA81FBD9-422F-4130-820D-77E25B7275AA}"/>
              </a:ext>
            </a:extLst>
          </p:cNvPr>
          <p:cNvPicPr>
            <a:picLocks noChangeAspect="1" noChangeArrowheads="1"/>
          </p:cNvPicPr>
          <p:nvPr/>
        </p:nvPicPr>
        <p:blipFill>
          <a:blip r:embed="rId25" cstate="print">
            <a:extLst>
              <a:ext uri="{28A0092B-C50C-407E-A947-70E740481C1C}">
                <a14:useLocalDpi xmlns:a14="http://schemas.microsoft.com/office/drawing/2010/main"/>
              </a:ext>
            </a:extLst>
          </a:blip>
          <a:srcRect/>
          <a:stretch>
            <a:fillRect/>
          </a:stretch>
        </p:blipFill>
        <p:spPr bwMode="auto">
          <a:xfrm>
            <a:off x="7867393" y="4469601"/>
            <a:ext cx="1222569" cy="282719"/>
          </a:xfrm>
          <a:prstGeom prst="rect">
            <a:avLst/>
          </a:prstGeom>
          <a:noFill/>
          <a:extLst>
            <a:ext uri="{909E8E84-426E-40DD-AFC4-6F175D3DCCD1}">
              <a14:hiddenFill xmlns:a14="http://schemas.microsoft.com/office/drawing/2010/main">
                <a:solidFill>
                  <a:srgbClr val="FFFFFF"/>
                </a:solidFill>
              </a14:hiddenFill>
            </a:ext>
          </a:extLst>
        </p:spPr>
      </p:pic>
      <p:sp>
        <p:nvSpPr>
          <p:cNvPr id="153" name="TextBox 152">
            <a:extLst>
              <a:ext uri="{FF2B5EF4-FFF2-40B4-BE49-F238E27FC236}">
                <a16:creationId xmlns:a16="http://schemas.microsoft.com/office/drawing/2014/main" id="{EE2B0EF0-38F7-4FEA-B4D8-5320D2A0F9FA}"/>
              </a:ext>
            </a:extLst>
          </p:cNvPr>
          <p:cNvSpPr txBox="1"/>
          <p:nvPr/>
        </p:nvSpPr>
        <p:spPr>
          <a:xfrm>
            <a:off x="9551219" y="4057410"/>
            <a:ext cx="783106"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Pet Food</a:t>
            </a:r>
          </a:p>
        </p:txBody>
      </p:sp>
      <p:sp>
        <p:nvSpPr>
          <p:cNvPr id="154" name="TextBox 153">
            <a:extLst>
              <a:ext uri="{FF2B5EF4-FFF2-40B4-BE49-F238E27FC236}">
                <a16:creationId xmlns:a16="http://schemas.microsoft.com/office/drawing/2014/main" id="{DACE6C22-4310-4C85-8F0D-A7A6699F81A9}"/>
              </a:ext>
            </a:extLst>
          </p:cNvPr>
          <p:cNvSpPr txBox="1"/>
          <p:nvPr/>
        </p:nvSpPr>
        <p:spPr>
          <a:xfrm>
            <a:off x="9537207" y="4867978"/>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$8.7 MM</a:t>
            </a:r>
          </a:p>
        </p:txBody>
      </p:sp>
      <p:sp>
        <p:nvSpPr>
          <p:cNvPr id="155" name="TextBox 154">
            <a:extLst>
              <a:ext uri="{FF2B5EF4-FFF2-40B4-BE49-F238E27FC236}">
                <a16:creationId xmlns:a16="http://schemas.microsoft.com/office/drawing/2014/main" id="{59F68EE5-008E-4D3D-90CA-8981129497FB}"/>
              </a:ext>
            </a:extLst>
          </p:cNvPr>
          <p:cNvSpPr txBox="1"/>
          <p:nvPr/>
        </p:nvSpPr>
        <p:spPr>
          <a:xfrm>
            <a:off x="10542728" y="4057410"/>
            <a:ext cx="1273348"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Medical Devices</a:t>
            </a:r>
          </a:p>
        </p:txBody>
      </p:sp>
      <p:pic>
        <p:nvPicPr>
          <p:cNvPr id="156" name="Picture 14" descr="Image result for farmers dog logo">
            <a:extLst>
              <a:ext uri="{FF2B5EF4-FFF2-40B4-BE49-F238E27FC236}">
                <a16:creationId xmlns:a16="http://schemas.microsoft.com/office/drawing/2014/main" id="{5BF13A3B-1ED5-4DC5-8EAD-EB3C071FAB3C}"/>
              </a:ext>
            </a:extLst>
          </p:cNvPr>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a:off x="9652432" y="4312536"/>
            <a:ext cx="580681" cy="580681"/>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32" descr="Image result for boston scientific logo">
            <a:extLst>
              <a:ext uri="{FF2B5EF4-FFF2-40B4-BE49-F238E27FC236}">
                <a16:creationId xmlns:a16="http://schemas.microsoft.com/office/drawing/2014/main" id="{4045E1C3-DB8E-4557-87B3-97C0BC5568F1}"/>
              </a:ext>
            </a:extLst>
          </p:cNvPr>
          <p:cNvPicPr>
            <a:picLocks noChangeAspect="1" noChangeArrowheads="1"/>
          </p:cNvPicPr>
          <p:nvPr/>
        </p:nvPicPr>
        <p:blipFill rotWithShape="1">
          <a:blip r:embed="rId27" cstate="print">
            <a:extLst>
              <a:ext uri="{28A0092B-C50C-407E-A947-70E740481C1C}">
                <a14:useLocalDpi xmlns:a14="http://schemas.microsoft.com/office/drawing/2010/main"/>
              </a:ext>
            </a:extLst>
          </a:blip>
          <a:srcRect/>
          <a:stretch/>
        </p:blipFill>
        <p:spPr bwMode="auto">
          <a:xfrm>
            <a:off x="10652262" y="4390302"/>
            <a:ext cx="1054280" cy="368809"/>
          </a:xfrm>
          <a:prstGeom prst="rect">
            <a:avLst/>
          </a:prstGeom>
          <a:noFill/>
          <a:extLst>
            <a:ext uri="{909E8E84-426E-40DD-AFC4-6F175D3DCCD1}">
              <a14:hiddenFill xmlns:a14="http://schemas.microsoft.com/office/drawing/2010/main">
                <a:solidFill>
                  <a:srgbClr val="FFFFFF"/>
                </a:solidFill>
              </a14:hiddenFill>
            </a:ext>
          </a:extLst>
        </p:spPr>
      </p:pic>
      <p:sp>
        <p:nvSpPr>
          <p:cNvPr id="158" name="TextBox 157">
            <a:extLst>
              <a:ext uri="{FF2B5EF4-FFF2-40B4-BE49-F238E27FC236}">
                <a16:creationId xmlns:a16="http://schemas.microsoft.com/office/drawing/2014/main" id="{82971F0B-B272-499D-A4D1-761ABEB3C884}"/>
              </a:ext>
            </a:extLst>
          </p:cNvPr>
          <p:cNvSpPr txBox="1"/>
          <p:nvPr/>
        </p:nvSpPr>
        <p:spPr>
          <a:xfrm>
            <a:off x="10773837" y="4793839"/>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$7.1 MM</a:t>
            </a:r>
          </a:p>
        </p:txBody>
      </p:sp>
      <p:sp>
        <p:nvSpPr>
          <p:cNvPr id="159" name="TextBox 158">
            <a:extLst>
              <a:ext uri="{FF2B5EF4-FFF2-40B4-BE49-F238E27FC236}">
                <a16:creationId xmlns:a16="http://schemas.microsoft.com/office/drawing/2014/main" id="{8F0ABF1C-890B-4DCF-9468-A562A7C8C1A6}"/>
              </a:ext>
            </a:extLst>
          </p:cNvPr>
          <p:cNvSpPr txBox="1"/>
          <p:nvPr/>
        </p:nvSpPr>
        <p:spPr>
          <a:xfrm>
            <a:off x="589852" y="5232576"/>
            <a:ext cx="814929"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Hair Loss</a:t>
            </a:r>
          </a:p>
        </p:txBody>
      </p:sp>
      <p:sp>
        <p:nvSpPr>
          <p:cNvPr id="160" name="TextBox 159">
            <a:extLst>
              <a:ext uri="{FF2B5EF4-FFF2-40B4-BE49-F238E27FC236}">
                <a16:creationId xmlns:a16="http://schemas.microsoft.com/office/drawing/2014/main" id="{6821BC03-CDA7-4C2D-A28A-8E4DD90E9184}"/>
              </a:ext>
            </a:extLst>
          </p:cNvPr>
          <p:cNvSpPr txBox="1"/>
          <p:nvPr/>
        </p:nvSpPr>
        <p:spPr>
          <a:xfrm>
            <a:off x="591751" y="6025452"/>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$7.0 MM</a:t>
            </a:r>
          </a:p>
        </p:txBody>
      </p:sp>
      <p:pic>
        <p:nvPicPr>
          <p:cNvPr id="161" name="Picture 18" descr="Image result for capillus llc logo">
            <a:extLst>
              <a:ext uri="{FF2B5EF4-FFF2-40B4-BE49-F238E27FC236}">
                <a16:creationId xmlns:a16="http://schemas.microsoft.com/office/drawing/2014/main" id="{977931AB-090A-4DC1-B446-3A367C235619}"/>
              </a:ext>
            </a:extLst>
          </p:cNvPr>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561697" y="5482459"/>
            <a:ext cx="907734" cy="547666"/>
          </a:xfrm>
          <a:prstGeom prst="rect">
            <a:avLst/>
          </a:prstGeom>
          <a:noFill/>
          <a:extLst>
            <a:ext uri="{909E8E84-426E-40DD-AFC4-6F175D3DCCD1}">
              <a14:hiddenFill xmlns:a14="http://schemas.microsoft.com/office/drawing/2010/main">
                <a:solidFill>
                  <a:srgbClr val="FFFFFF"/>
                </a:solidFill>
              </a14:hiddenFill>
            </a:ext>
          </a:extLst>
        </p:spPr>
      </p:pic>
      <p:sp>
        <p:nvSpPr>
          <p:cNvPr id="162" name="TextBox 161">
            <a:extLst>
              <a:ext uri="{FF2B5EF4-FFF2-40B4-BE49-F238E27FC236}">
                <a16:creationId xmlns:a16="http://schemas.microsoft.com/office/drawing/2014/main" id="{A6466090-4973-4C77-AA0D-7226444AF7E0}"/>
              </a:ext>
            </a:extLst>
          </p:cNvPr>
          <p:cNvSpPr txBox="1"/>
          <p:nvPr/>
        </p:nvSpPr>
        <p:spPr>
          <a:xfrm>
            <a:off x="1933097" y="5232576"/>
            <a:ext cx="1490425"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Kitchen Appliances</a:t>
            </a:r>
          </a:p>
        </p:txBody>
      </p:sp>
      <p:sp>
        <p:nvSpPr>
          <p:cNvPr id="163" name="TextBox 162">
            <a:extLst>
              <a:ext uri="{FF2B5EF4-FFF2-40B4-BE49-F238E27FC236}">
                <a16:creationId xmlns:a16="http://schemas.microsoft.com/office/drawing/2014/main" id="{02C525CB-79A8-4C13-8A5E-032BCDE2DD1D}"/>
              </a:ext>
            </a:extLst>
          </p:cNvPr>
          <p:cNvSpPr txBox="1"/>
          <p:nvPr/>
        </p:nvSpPr>
        <p:spPr>
          <a:xfrm>
            <a:off x="2272744" y="5914248"/>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$6.5 MM</a:t>
            </a:r>
          </a:p>
        </p:txBody>
      </p:sp>
      <p:sp>
        <p:nvSpPr>
          <p:cNvPr id="167" name="TextBox 166">
            <a:extLst>
              <a:ext uri="{FF2B5EF4-FFF2-40B4-BE49-F238E27FC236}">
                <a16:creationId xmlns:a16="http://schemas.microsoft.com/office/drawing/2014/main" id="{0BC18F77-9E69-4834-A6BB-523B2798D021}"/>
              </a:ext>
            </a:extLst>
          </p:cNvPr>
          <p:cNvSpPr txBox="1"/>
          <p:nvPr/>
        </p:nvSpPr>
        <p:spPr>
          <a:xfrm>
            <a:off x="5599942" y="5232576"/>
            <a:ext cx="1098918"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Home Goods</a:t>
            </a:r>
          </a:p>
        </p:txBody>
      </p:sp>
      <p:pic>
        <p:nvPicPr>
          <p:cNvPr id="6" name="Picture 4" descr="Image result for grove collaborative logo transparent">
            <a:extLst>
              <a:ext uri="{FF2B5EF4-FFF2-40B4-BE49-F238E27FC236}">
                <a16:creationId xmlns:a16="http://schemas.microsoft.com/office/drawing/2014/main" id="{2C2F0ABA-DEE6-47E8-A999-095E35D9A39F}"/>
              </a:ext>
            </a:extLst>
          </p:cNvPr>
          <p:cNvPicPr>
            <a:picLocks noChangeAspect="1" noChangeArrowheads="1"/>
          </p:cNvPicPr>
          <p:nvPr/>
        </p:nvPicPr>
        <p:blipFill rotWithShape="1">
          <a:blip r:embed="rId29" cstate="print">
            <a:extLst>
              <a:ext uri="{28A0092B-C50C-407E-A947-70E740481C1C}">
                <a14:useLocalDpi xmlns:a14="http://schemas.microsoft.com/office/drawing/2010/main"/>
              </a:ext>
            </a:extLst>
          </a:blip>
          <a:srcRect l="11674" t="23450" r="11730" b="9479"/>
          <a:stretch/>
        </p:blipFill>
        <p:spPr bwMode="auto">
          <a:xfrm>
            <a:off x="5690468" y="5458972"/>
            <a:ext cx="917865" cy="371120"/>
          </a:xfrm>
          <a:prstGeom prst="rect">
            <a:avLst/>
          </a:prstGeom>
          <a:noFill/>
          <a:extLst>
            <a:ext uri="{909E8E84-426E-40DD-AFC4-6F175D3DCCD1}">
              <a14:hiddenFill xmlns:a14="http://schemas.microsoft.com/office/drawing/2010/main">
                <a:solidFill>
                  <a:srgbClr val="FFFFFF"/>
                </a:solidFill>
              </a14:hiddenFill>
            </a:ext>
          </a:extLst>
        </p:spPr>
      </p:pic>
      <p:sp>
        <p:nvSpPr>
          <p:cNvPr id="168" name="TextBox 167">
            <a:extLst>
              <a:ext uri="{FF2B5EF4-FFF2-40B4-BE49-F238E27FC236}">
                <a16:creationId xmlns:a16="http://schemas.microsoft.com/office/drawing/2014/main" id="{8F95E5F1-2443-4084-9CB8-87D70EA43860}"/>
              </a:ext>
            </a:extLst>
          </p:cNvPr>
          <p:cNvSpPr txBox="1"/>
          <p:nvPr/>
        </p:nvSpPr>
        <p:spPr>
          <a:xfrm>
            <a:off x="5665655" y="5877174"/>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$5.9 MM</a:t>
            </a:r>
          </a:p>
        </p:txBody>
      </p:sp>
      <p:sp>
        <p:nvSpPr>
          <p:cNvPr id="169" name="TextBox 168">
            <a:extLst>
              <a:ext uri="{FF2B5EF4-FFF2-40B4-BE49-F238E27FC236}">
                <a16:creationId xmlns:a16="http://schemas.microsoft.com/office/drawing/2014/main" id="{4CBB7124-7ACD-48E8-B804-62844AC3C27B}"/>
              </a:ext>
            </a:extLst>
          </p:cNvPr>
          <p:cNvSpPr txBox="1"/>
          <p:nvPr/>
        </p:nvSpPr>
        <p:spPr>
          <a:xfrm>
            <a:off x="7131427" y="5232576"/>
            <a:ext cx="1361355"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Personal Care</a:t>
            </a:r>
          </a:p>
        </p:txBody>
      </p:sp>
      <p:pic>
        <p:nvPicPr>
          <p:cNvPr id="170" name="Picture 24" descr="Image result for native deodorant logo">
            <a:extLst>
              <a:ext uri="{FF2B5EF4-FFF2-40B4-BE49-F238E27FC236}">
                <a16:creationId xmlns:a16="http://schemas.microsoft.com/office/drawing/2014/main" id="{834BBCBA-F184-4395-B1C1-0C526A580367}"/>
              </a:ext>
            </a:extLst>
          </p:cNvPr>
          <p:cNvPicPr>
            <a:picLocks noChangeAspect="1" noChangeArrowheads="1"/>
          </p:cNvPicPr>
          <p:nvPr/>
        </p:nvPicPr>
        <p:blipFill rotWithShape="1">
          <a:blip r:embed="rId30" cstate="print">
            <a:extLst>
              <a:ext uri="{28A0092B-C50C-407E-A947-70E740481C1C}">
                <a14:useLocalDpi xmlns:a14="http://schemas.microsoft.com/office/drawing/2010/main"/>
              </a:ext>
            </a:extLst>
          </a:blip>
          <a:srcRect/>
          <a:stretch/>
        </p:blipFill>
        <p:spPr bwMode="auto">
          <a:xfrm>
            <a:off x="7287627" y="5491745"/>
            <a:ext cx="1048955" cy="305575"/>
          </a:xfrm>
          <a:prstGeom prst="rect">
            <a:avLst/>
          </a:prstGeom>
          <a:noFill/>
          <a:extLst>
            <a:ext uri="{909E8E84-426E-40DD-AFC4-6F175D3DCCD1}">
              <a14:hiddenFill xmlns:a14="http://schemas.microsoft.com/office/drawing/2010/main">
                <a:solidFill>
                  <a:srgbClr val="FFFFFF"/>
                </a:solidFill>
              </a14:hiddenFill>
            </a:ext>
          </a:extLst>
        </p:spPr>
      </p:pic>
      <p:sp>
        <p:nvSpPr>
          <p:cNvPr id="171" name="TextBox 170">
            <a:extLst>
              <a:ext uri="{FF2B5EF4-FFF2-40B4-BE49-F238E27FC236}">
                <a16:creationId xmlns:a16="http://schemas.microsoft.com/office/drawing/2014/main" id="{00FBD765-F0FB-40D8-96F3-B0C74B80B038}"/>
              </a:ext>
            </a:extLst>
          </p:cNvPr>
          <p:cNvSpPr txBox="1"/>
          <p:nvPr/>
        </p:nvSpPr>
        <p:spPr>
          <a:xfrm>
            <a:off x="7328358" y="5797251"/>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$5.5 MM</a:t>
            </a:r>
          </a:p>
        </p:txBody>
      </p:sp>
      <p:sp>
        <p:nvSpPr>
          <p:cNvPr id="172" name="TextBox 171">
            <a:extLst>
              <a:ext uri="{FF2B5EF4-FFF2-40B4-BE49-F238E27FC236}">
                <a16:creationId xmlns:a16="http://schemas.microsoft.com/office/drawing/2014/main" id="{9FCEDC15-D3A2-4EA6-9914-40DE1EAD7ADF}"/>
              </a:ext>
            </a:extLst>
          </p:cNvPr>
          <p:cNvSpPr txBox="1"/>
          <p:nvPr/>
        </p:nvSpPr>
        <p:spPr>
          <a:xfrm>
            <a:off x="8759915" y="5232576"/>
            <a:ext cx="1361355"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Sports Betting</a:t>
            </a:r>
          </a:p>
        </p:txBody>
      </p:sp>
      <p:pic>
        <p:nvPicPr>
          <p:cNvPr id="173" name="Picture 6" descr="Image result for fox sports super 6 logo transparent">
            <a:extLst>
              <a:ext uri="{FF2B5EF4-FFF2-40B4-BE49-F238E27FC236}">
                <a16:creationId xmlns:a16="http://schemas.microsoft.com/office/drawing/2014/main" id="{BC85B9B2-FCFB-4018-9C38-30237F863BF9}"/>
              </a:ext>
            </a:extLst>
          </p:cNvPr>
          <p:cNvPicPr>
            <a:picLocks noChangeAspect="1" noChangeArrowheads="1"/>
          </p:cNvPicPr>
          <p:nvPr/>
        </p:nvPicPr>
        <p:blipFill>
          <a:blip r:embed="rId31" cstate="print">
            <a:extLst>
              <a:ext uri="{28A0092B-C50C-407E-A947-70E740481C1C}">
                <a14:useLocalDpi xmlns:a14="http://schemas.microsoft.com/office/drawing/2010/main"/>
              </a:ext>
            </a:extLst>
          </a:blip>
          <a:srcRect/>
          <a:stretch>
            <a:fillRect/>
          </a:stretch>
        </p:blipFill>
        <p:spPr bwMode="auto">
          <a:xfrm>
            <a:off x="8815698" y="5517181"/>
            <a:ext cx="1249788" cy="254703"/>
          </a:xfrm>
          <a:prstGeom prst="rect">
            <a:avLst/>
          </a:prstGeom>
          <a:noFill/>
          <a:extLst>
            <a:ext uri="{909E8E84-426E-40DD-AFC4-6F175D3DCCD1}">
              <a14:hiddenFill xmlns:a14="http://schemas.microsoft.com/office/drawing/2010/main">
                <a:solidFill>
                  <a:srgbClr val="FFFFFF"/>
                </a:solidFill>
              </a14:hiddenFill>
            </a:ext>
          </a:extLst>
        </p:spPr>
      </p:pic>
      <p:sp>
        <p:nvSpPr>
          <p:cNvPr id="174" name="TextBox 173">
            <a:extLst>
              <a:ext uri="{FF2B5EF4-FFF2-40B4-BE49-F238E27FC236}">
                <a16:creationId xmlns:a16="http://schemas.microsoft.com/office/drawing/2014/main" id="{B1A6BDF3-A459-489D-9DA7-4AC138C7D870}"/>
              </a:ext>
            </a:extLst>
          </p:cNvPr>
          <p:cNvSpPr txBox="1"/>
          <p:nvPr/>
        </p:nvSpPr>
        <p:spPr>
          <a:xfrm>
            <a:off x="8956846" y="5818451"/>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$5.0 MM</a:t>
            </a:r>
          </a:p>
        </p:txBody>
      </p:sp>
      <p:sp>
        <p:nvSpPr>
          <p:cNvPr id="175" name="TextBox 174">
            <a:extLst>
              <a:ext uri="{FF2B5EF4-FFF2-40B4-BE49-F238E27FC236}">
                <a16:creationId xmlns:a16="http://schemas.microsoft.com/office/drawing/2014/main" id="{7E946BBD-3733-4C74-B78A-57FB4F8D1182}"/>
              </a:ext>
            </a:extLst>
          </p:cNvPr>
          <p:cNvSpPr txBox="1"/>
          <p:nvPr/>
        </p:nvSpPr>
        <p:spPr>
          <a:xfrm>
            <a:off x="10275229" y="5232576"/>
            <a:ext cx="1361355"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Headphones</a:t>
            </a:r>
          </a:p>
        </p:txBody>
      </p:sp>
      <p:sp>
        <p:nvSpPr>
          <p:cNvPr id="176" name="TextBox 175">
            <a:extLst>
              <a:ext uri="{FF2B5EF4-FFF2-40B4-BE49-F238E27FC236}">
                <a16:creationId xmlns:a16="http://schemas.microsoft.com/office/drawing/2014/main" id="{E28ECE49-1C28-418B-944E-5F6AA3994D6C}"/>
              </a:ext>
            </a:extLst>
          </p:cNvPr>
          <p:cNvSpPr txBox="1"/>
          <p:nvPr/>
        </p:nvSpPr>
        <p:spPr>
          <a:xfrm>
            <a:off x="10472160" y="6031630"/>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$5.0 MM</a:t>
            </a:r>
          </a:p>
        </p:txBody>
      </p:sp>
      <p:pic>
        <p:nvPicPr>
          <p:cNvPr id="177" name="Picture 8" descr="Image result for raycon headphones logo transparent">
            <a:extLst>
              <a:ext uri="{FF2B5EF4-FFF2-40B4-BE49-F238E27FC236}">
                <a16:creationId xmlns:a16="http://schemas.microsoft.com/office/drawing/2014/main" id="{BDA99812-D0FA-442B-AC77-698B2A408D09}"/>
              </a:ext>
            </a:extLst>
          </p:cNvPr>
          <p:cNvPicPr>
            <a:picLocks noChangeAspect="1" noChangeArrowheads="1"/>
          </p:cNvPicPr>
          <p:nvPr/>
        </p:nvPicPr>
        <p:blipFill>
          <a:blip r:embed="rId32" cstate="print">
            <a:extLst>
              <a:ext uri="{28A0092B-C50C-407E-A947-70E740481C1C}">
                <a14:useLocalDpi xmlns:a14="http://schemas.microsoft.com/office/drawing/2010/main"/>
              </a:ext>
            </a:extLst>
          </a:blip>
          <a:srcRect/>
          <a:stretch>
            <a:fillRect/>
          </a:stretch>
        </p:blipFill>
        <p:spPr bwMode="auto">
          <a:xfrm>
            <a:off x="10616236" y="5483390"/>
            <a:ext cx="679340" cy="557060"/>
          </a:xfrm>
          <a:prstGeom prst="rect">
            <a:avLst/>
          </a:prstGeom>
          <a:noFill/>
          <a:extLst>
            <a:ext uri="{909E8E84-426E-40DD-AFC4-6F175D3DCCD1}">
              <a14:hiddenFill xmlns:a14="http://schemas.microsoft.com/office/drawing/2010/main">
                <a:solidFill>
                  <a:srgbClr val="FFFFFF"/>
                </a:solidFill>
              </a14:hiddenFill>
            </a:ext>
          </a:extLst>
        </p:spPr>
      </p:pic>
      <p:sp>
        <p:nvSpPr>
          <p:cNvPr id="178" name="TextBox 177">
            <a:extLst>
              <a:ext uri="{FF2B5EF4-FFF2-40B4-BE49-F238E27FC236}">
                <a16:creationId xmlns:a16="http://schemas.microsoft.com/office/drawing/2014/main" id="{BD39EC42-E568-4697-91AE-A0E399D8BF4C}"/>
              </a:ext>
            </a:extLst>
          </p:cNvPr>
          <p:cNvSpPr txBox="1"/>
          <p:nvPr/>
        </p:nvSpPr>
        <p:spPr>
          <a:xfrm>
            <a:off x="3798779" y="5232576"/>
            <a:ext cx="1408099"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Plant-Based Food</a:t>
            </a:r>
          </a:p>
        </p:txBody>
      </p:sp>
      <p:pic>
        <p:nvPicPr>
          <p:cNvPr id="179" name="Picture 178" descr="Image result for lightlife plant based logo transparent">
            <a:extLst>
              <a:ext uri="{FF2B5EF4-FFF2-40B4-BE49-F238E27FC236}">
                <a16:creationId xmlns:a16="http://schemas.microsoft.com/office/drawing/2014/main" id="{12AFA67B-2E20-4CDB-AD6F-E9C66976F4B2}"/>
              </a:ext>
            </a:extLst>
          </p:cNvPr>
          <p:cNvPicPr>
            <a:picLocks noChangeAspect="1" noChangeArrowheads="1"/>
          </p:cNvPicPr>
          <p:nvPr/>
        </p:nvPicPr>
        <p:blipFill>
          <a:blip r:embed="rId33" cstate="print">
            <a:extLst>
              <a:ext uri="{28A0092B-C50C-407E-A947-70E740481C1C}">
                <a14:useLocalDpi xmlns:a14="http://schemas.microsoft.com/office/drawing/2010/main"/>
              </a:ext>
            </a:extLst>
          </a:blip>
          <a:srcRect/>
          <a:stretch>
            <a:fillRect/>
          </a:stretch>
        </p:blipFill>
        <p:spPr bwMode="auto">
          <a:xfrm>
            <a:off x="4064910" y="5563705"/>
            <a:ext cx="875836" cy="396431"/>
          </a:xfrm>
          <a:prstGeom prst="rect">
            <a:avLst/>
          </a:prstGeom>
          <a:noFill/>
          <a:extLst>
            <a:ext uri="{909E8E84-426E-40DD-AFC4-6F175D3DCCD1}">
              <a14:hiddenFill xmlns:a14="http://schemas.microsoft.com/office/drawing/2010/main">
                <a:solidFill>
                  <a:srgbClr val="FFFFFF"/>
                </a:solidFill>
              </a14:hiddenFill>
            </a:ext>
          </a:extLst>
        </p:spPr>
      </p:pic>
      <p:sp>
        <p:nvSpPr>
          <p:cNvPr id="180" name="TextBox 179">
            <a:extLst>
              <a:ext uri="{FF2B5EF4-FFF2-40B4-BE49-F238E27FC236}">
                <a16:creationId xmlns:a16="http://schemas.microsoft.com/office/drawing/2014/main" id="{38D2E7AE-C80E-40C8-BC67-B3212A614792}"/>
              </a:ext>
            </a:extLst>
          </p:cNvPr>
          <p:cNvSpPr txBox="1"/>
          <p:nvPr/>
        </p:nvSpPr>
        <p:spPr>
          <a:xfrm>
            <a:off x="4019082" y="6000740"/>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$6.1 MM</a:t>
            </a:r>
          </a:p>
        </p:txBody>
      </p:sp>
      <p:pic>
        <p:nvPicPr>
          <p:cNvPr id="229" name="Picture 2" descr="Image result for expensify logo">
            <a:extLst>
              <a:ext uri="{FF2B5EF4-FFF2-40B4-BE49-F238E27FC236}">
                <a16:creationId xmlns:a16="http://schemas.microsoft.com/office/drawing/2014/main" id="{A5067023-F4FB-4120-8176-996F9D182332}"/>
              </a:ext>
            </a:extLst>
          </p:cNvPr>
          <p:cNvPicPr>
            <a:picLocks noChangeAspect="1" noChangeArrowheads="1"/>
          </p:cNvPicPr>
          <p:nvPr/>
        </p:nvPicPr>
        <p:blipFill>
          <a:blip r:embed="rId34" cstate="print">
            <a:extLst>
              <a:ext uri="{28A0092B-C50C-407E-A947-70E740481C1C}">
                <a14:useLocalDpi xmlns:a14="http://schemas.microsoft.com/office/drawing/2010/main"/>
              </a:ext>
            </a:extLst>
          </a:blip>
          <a:srcRect/>
          <a:stretch>
            <a:fillRect/>
          </a:stretch>
        </p:blipFill>
        <p:spPr bwMode="auto">
          <a:xfrm>
            <a:off x="1122463" y="4355910"/>
            <a:ext cx="1653520" cy="4491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rakuten logo purple">
            <a:extLst>
              <a:ext uri="{FF2B5EF4-FFF2-40B4-BE49-F238E27FC236}">
                <a16:creationId xmlns:a16="http://schemas.microsoft.com/office/drawing/2014/main" id="{5F5E5BEF-8601-4E4D-846A-DDAA72CB9BFD}"/>
              </a:ext>
            </a:extLst>
          </p:cNvPr>
          <p:cNvPicPr>
            <a:picLocks noChangeAspect="1" noChangeArrowheads="1"/>
          </p:cNvPicPr>
          <p:nvPr/>
        </p:nvPicPr>
        <p:blipFill rotWithShape="1">
          <a:blip r:embed="rId35" cstate="print">
            <a:extLst>
              <a:ext uri="{28A0092B-C50C-407E-A947-70E740481C1C}">
                <a14:useLocalDpi xmlns:a14="http://schemas.microsoft.com/office/drawing/2010/main"/>
              </a:ext>
            </a:extLst>
          </a:blip>
          <a:srcRect/>
          <a:stretch/>
        </p:blipFill>
        <p:spPr bwMode="auto">
          <a:xfrm>
            <a:off x="3080605" y="2079630"/>
            <a:ext cx="1147538" cy="361005"/>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8" descr="Image result for instant pot logo transparent">
            <a:extLst>
              <a:ext uri="{FF2B5EF4-FFF2-40B4-BE49-F238E27FC236}">
                <a16:creationId xmlns:a16="http://schemas.microsoft.com/office/drawing/2014/main" id="{1354FA99-7248-4CB0-8333-B1F8D8C65D73}"/>
              </a:ext>
            </a:extLst>
          </p:cNvPr>
          <p:cNvPicPr>
            <a:picLocks noChangeAspect="1" noChangeArrowheads="1"/>
          </p:cNvPicPr>
          <p:nvPr/>
        </p:nvPicPr>
        <p:blipFill>
          <a:blip r:embed="rId36" cstate="print">
            <a:extLst>
              <a:ext uri="{28A0092B-C50C-407E-A947-70E740481C1C}">
                <a14:useLocalDpi xmlns:a14="http://schemas.microsoft.com/office/drawing/2010/main"/>
              </a:ext>
            </a:extLst>
          </a:blip>
          <a:srcRect/>
          <a:stretch>
            <a:fillRect/>
          </a:stretch>
        </p:blipFill>
        <p:spPr bwMode="auto">
          <a:xfrm>
            <a:off x="2084075" y="5452219"/>
            <a:ext cx="1187842" cy="542448"/>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54" descr="Image result for SUBLOCADE logo transparent">
            <a:extLst>
              <a:ext uri="{FF2B5EF4-FFF2-40B4-BE49-F238E27FC236}">
                <a16:creationId xmlns:a16="http://schemas.microsoft.com/office/drawing/2014/main" id="{23A29FE6-8C5A-4571-9742-9BB9F64E38F3}"/>
              </a:ext>
            </a:extLst>
          </p:cNvPr>
          <p:cNvPicPr>
            <a:picLocks noChangeAspect="1" noChangeArrowheads="1"/>
          </p:cNvPicPr>
          <p:nvPr/>
        </p:nvPicPr>
        <p:blipFill rotWithShape="1">
          <a:blip r:embed="rId37" cstate="print">
            <a:extLst>
              <a:ext uri="{28A0092B-C50C-407E-A947-70E740481C1C}">
                <a14:useLocalDpi xmlns:a14="http://schemas.microsoft.com/office/drawing/2010/main"/>
              </a:ext>
            </a:extLst>
          </a:blip>
          <a:srcRect/>
          <a:stretch/>
        </p:blipFill>
        <p:spPr bwMode="auto">
          <a:xfrm>
            <a:off x="6990924" y="2051543"/>
            <a:ext cx="1088918" cy="332209"/>
          </a:xfrm>
          <a:prstGeom prst="rect">
            <a:avLst/>
          </a:prstGeom>
          <a:noFill/>
          <a:extLst>
            <a:ext uri="{909E8E84-426E-40DD-AFC4-6F175D3DCCD1}">
              <a14:hiddenFill xmlns:a14="http://schemas.microsoft.com/office/drawing/2010/main">
                <a:solidFill>
                  <a:srgbClr val="FFFFFF"/>
                </a:solidFill>
              </a14:hiddenFill>
            </a:ext>
          </a:extLst>
        </p:spPr>
      </p:pic>
      <p:sp>
        <p:nvSpPr>
          <p:cNvPr id="108" name="Triangle 30">
            <a:extLst>
              <a:ext uri="{FF2B5EF4-FFF2-40B4-BE49-F238E27FC236}">
                <a16:creationId xmlns:a16="http://schemas.microsoft.com/office/drawing/2014/main" id="{FE1C1579-D887-46D1-ADF1-41DB73B1AACB}"/>
              </a:ext>
            </a:extLst>
          </p:cNvPr>
          <p:cNvSpPr/>
          <p:nvPr/>
        </p:nvSpPr>
        <p:spPr>
          <a:xfrm rot="5400000">
            <a:off x="356118" y="1206406"/>
            <a:ext cx="165528" cy="174723"/>
          </a:xfrm>
          <a:prstGeom prst="triangle">
            <a:avLst/>
          </a:prstGeom>
          <a:solidFill>
            <a:srgbClr val="E84A99"/>
          </a:solidFill>
          <a:ln>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TextBox 108">
            <a:extLst>
              <a:ext uri="{FF2B5EF4-FFF2-40B4-BE49-F238E27FC236}">
                <a16:creationId xmlns:a16="http://schemas.microsoft.com/office/drawing/2014/main" id="{8DB5CAAF-6B75-4735-B772-22EF64F41EFC}"/>
              </a:ext>
            </a:extLst>
          </p:cNvPr>
          <p:cNvSpPr txBox="1"/>
          <p:nvPr/>
        </p:nvSpPr>
        <p:spPr>
          <a:xfrm>
            <a:off x="554261" y="1152196"/>
            <a:ext cx="11502209" cy="307777"/>
          </a:xfrm>
          <a:prstGeom prst="rect">
            <a:avLst/>
          </a:prstGeom>
          <a:noFill/>
        </p:spPr>
        <p:txBody>
          <a:bodyPr wrap="square" rtlCol="0">
            <a:spAutoFit/>
          </a:bodyPr>
          <a:lstStyle/>
          <a:p>
            <a:pPr lvl="0"/>
            <a:r>
              <a:rPr lang="en-US" sz="1400" dirty="0">
                <a:solidFill>
                  <a:srgbClr val="1F1A62"/>
                </a:solidFill>
                <a:latin typeface="Helvetica Light" panose="020B0403020202020204" pitchFamily="34" charset="0"/>
              </a:rPr>
              <a:t>Advertisers spending over $5 MM in national TV accounted for </a:t>
            </a:r>
            <a:r>
              <a:rPr lang="en-US" sz="1400" dirty="0">
                <a:solidFill>
                  <a:srgbClr val="ED3C8D"/>
                </a:solidFill>
                <a:latin typeface="Helvetica" pitchFamily="2" charset="0"/>
              </a:rPr>
              <a:t>31%</a:t>
            </a:r>
            <a:r>
              <a:rPr lang="en-US" sz="1400" dirty="0">
                <a:solidFill>
                  <a:srgbClr val="1F1A62"/>
                </a:solidFill>
                <a:latin typeface="Helvetica Light" panose="020B0403020202020204" pitchFamily="34" charset="0"/>
              </a:rPr>
              <a:t> of total new advertisers</a:t>
            </a:r>
          </a:p>
        </p:txBody>
      </p:sp>
    </p:spTree>
    <p:extLst>
      <p:ext uri="{BB962C8B-B14F-4D97-AF65-F5344CB8AC3E}">
        <p14:creationId xmlns:p14="http://schemas.microsoft.com/office/powerpoint/2010/main" val="780195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123">
            <a:extLst>
              <a:ext uri="{FF2B5EF4-FFF2-40B4-BE49-F238E27FC236}">
                <a16:creationId xmlns:a16="http://schemas.microsoft.com/office/drawing/2014/main" id="{312F4D93-CBF4-40F1-97A5-D17538477EEB}"/>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E68883D7-CE89-43D5-A4B5-94B1E528076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5" name="Slide Number Placeholder 5">
            <a:extLst>
              <a:ext uri="{FF2B5EF4-FFF2-40B4-BE49-F238E27FC236}">
                <a16:creationId xmlns:a16="http://schemas.microsoft.com/office/drawing/2014/main" id="{CAB137C7-5E9C-4947-862D-A9783E6B79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FACEB3C5-52C0-47C3-941A-590E0EE30CE4}"/>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9" name="Text Placeholder 3">
            <a:extLst>
              <a:ext uri="{FF2B5EF4-FFF2-40B4-BE49-F238E27FC236}">
                <a16:creationId xmlns:a16="http://schemas.microsoft.com/office/drawing/2014/main" id="{B9C279CA-2713-4D36-BCE6-A8CD5E249562}"/>
              </a:ext>
            </a:extLst>
          </p:cNvPr>
          <p:cNvSpPr txBox="1">
            <a:spLocks/>
          </p:cNvSpPr>
          <p:nvPr/>
        </p:nvSpPr>
        <p:spPr>
          <a:xfrm>
            <a:off x="436695" y="6342738"/>
            <a:ext cx="11776823" cy="182167"/>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lvl="0">
              <a:defRPr/>
            </a:pPr>
            <a:r>
              <a:rPr kumimoji="0" lang="en-US" sz="8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a:t>
            </a:r>
            <a:r>
              <a:rPr lang="en-US" sz="800" dirty="0">
                <a:solidFill>
                  <a:srgbClr val="1F1A62"/>
                </a:solidFill>
                <a:latin typeface="Helvetica" pitchFamily="2" charset="0"/>
                <a:ea typeface="Open Sans" panose="020B0606030504020204" pitchFamily="34" charset="0"/>
                <a:cs typeface="Open Sans" panose="020B0606030504020204" pitchFamily="34" charset="0"/>
              </a:rPr>
              <a:t>VAB analysis of Nielsen Ad Intel data, Q1’19-Q4’19. TV spend includes national cable TV, broadcast TV, Spanish language cable TV, Spanish language broadcast TV. Brands reflect those with national TV spend over $100K. *MM = millions.</a:t>
            </a:r>
            <a:endParaRPr kumimoji="0" lang="en-US" sz="8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198" name="TextBox 197">
            <a:extLst>
              <a:ext uri="{FF2B5EF4-FFF2-40B4-BE49-F238E27FC236}">
                <a16:creationId xmlns:a16="http://schemas.microsoft.com/office/drawing/2014/main" id="{8B6065C4-B3D3-4DFD-AA14-DAF5B6638C1C}"/>
              </a:ext>
            </a:extLst>
          </p:cNvPr>
          <p:cNvSpPr txBox="1"/>
          <p:nvPr/>
        </p:nvSpPr>
        <p:spPr>
          <a:xfrm>
            <a:off x="9238818" y="4082949"/>
            <a:ext cx="1361355"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Digital Frames</a:t>
            </a:r>
          </a:p>
        </p:txBody>
      </p:sp>
      <p:sp>
        <p:nvSpPr>
          <p:cNvPr id="199" name="TextBox 198">
            <a:extLst>
              <a:ext uri="{FF2B5EF4-FFF2-40B4-BE49-F238E27FC236}">
                <a16:creationId xmlns:a16="http://schemas.microsoft.com/office/drawing/2014/main" id="{4E18C6FD-86C7-4717-B825-2FD703905193}"/>
              </a:ext>
            </a:extLst>
          </p:cNvPr>
          <p:cNvSpPr txBox="1"/>
          <p:nvPr/>
        </p:nvSpPr>
        <p:spPr>
          <a:xfrm>
            <a:off x="9513930" y="4663240"/>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$1.4 MM</a:t>
            </a:r>
          </a:p>
        </p:txBody>
      </p:sp>
      <p:pic>
        <p:nvPicPr>
          <p:cNvPr id="205" name="Picture 48" descr=" Nixplay">
            <a:extLst>
              <a:ext uri="{FF2B5EF4-FFF2-40B4-BE49-F238E27FC236}">
                <a16:creationId xmlns:a16="http://schemas.microsoft.com/office/drawing/2014/main" id="{727BA129-D410-463F-B182-2BC305576E1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353147" y="4347132"/>
            <a:ext cx="1132697" cy="297587"/>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50" descr=" title=">
            <a:extLst>
              <a:ext uri="{FF2B5EF4-FFF2-40B4-BE49-F238E27FC236}">
                <a16:creationId xmlns:a16="http://schemas.microsoft.com/office/drawing/2014/main" id="{44516AE5-8166-4958-B365-7D33680BAF8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742917" y="4269497"/>
            <a:ext cx="1284189" cy="385710"/>
          </a:xfrm>
          <a:prstGeom prst="rect">
            <a:avLst/>
          </a:prstGeom>
          <a:noFill/>
          <a:extLst>
            <a:ext uri="{909E8E84-426E-40DD-AFC4-6F175D3DCCD1}">
              <a14:hiddenFill xmlns:a14="http://schemas.microsoft.com/office/drawing/2010/main">
                <a:solidFill>
                  <a:srgbClr val="FFFFFF"/>
                </a:solidFill>
              </a14:hiddenFill>
            </a:ext>
          </a:extLst>
        </p:spPr>
      </p:pic>
      <p:sp>
        <p:nvSpPr>
          <p:cNvPr id="211" name="TextBox 210">
            <a:extLst>
              <a:ext uri="{FF2B5EF4-FFF2-40B4-BE49-F238E27FC236}">
                <a16:creationId xmlns:a16="http://schemas.microsoft.com/office/drawing/2014/main" id="{2201294D-C66D-4D3F-9617-76951E15242E}"/>
              </a:ext>
            </a:extLst>
          </p:cNvPr>
          <p:cNvSpPr txBox="1"/>
          <p:nvPr/>
        </p:nvSpPr>
        <p:spPr>
          <a:xfrm>
            <a:off x="10901265" y="4629425"/>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$1.3 MM</a:t>
            </a:r>
          </a:p>
        </p:txBody>
      </p:sp>
      <p:sp>
        <p:nvSpPr>
          <p:cNvPr id="212" name="TextBox 211">
            <a:extLst>
              <a:ext uri="{FF2B5EF4-FFF2-40B4-BE49-F238E27FC236}">
                <a16:creationId xmlns:a16="http://schemas.microsoft.com/office/drawing/2014/main" id="{54EE2159-4B0E-41D7-9E32-71AD216665F5}"/>
              </a:ext>
            </a:extLst>
          </p:cNvPr>
          <p:cNvSpPr txBox="1"/>
          <p:nvPr/>
        </p:nvSpPr>
        <p:spPr>
          <a:xfrm>
            <a:off x="333496" y="5127975"/>
            <a:ext cx="1490425"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Religious</a:t>
            </a:r>
          </a:p>
        </p:txBody>
      </p:sp>
      <p:sp>
        <p:nvSpPr>
          <p:cNvPr id="213" name="TextBox 212">
            <a:extLst>
              <a:ext uri="{FF2B5EF4-FFF2-40B4-BE49-F238E27FC236}">
                <a16:creationId xmlns:a16="http://schemas.microsoft.com/office/drawing/2014/main" id="{9A727423-9A0E-4306-87BF-F2ACE369D90F}"/>
              </a:ext>
            </a:extLst>
          </p:cNvPr>
          <p:cNvSpPr txBox="1"/>
          <p:nvPr/>
        </p:nvSpPr>
        <p:spPr>
          <a:xfrm>
            <a:off x="594962" y="5761961"/>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$1.1 MM</a:t>
            </a:r>
          </a:p>
        </p:txBody>
      </p:sp>
      <p:pic>
        <p:nvPicPr>
          <p:cNvPr id="214" name="Picture 54" descr="Image result for pray.com logo">
            <a:extLst>
              <a:ext uri="{FF2B5EF4-FFF2-40B4-BE49-F238E27FC236}">
                <a16:creationId xmlns:a16="http://schemas.microsoft.com/office/drawing/2014/main" id="{2454A99F-C467-4B7F-8593-737FE286DA6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17493" y="5396272"/>
            <a:ext cx="1122430" cy="326070"/>
          </a:xfrm>
          <a:prstGeom prst="rect">
            <a:avLst/>
          </a:prstGeom>
          <a:noFill/>
          <a:extLst>
            <a:ext uri="{909E8E84-426E-40DD-AFC4-6F175D3DCCD1}">
              <a14:hiddenFill xmlns:a14="http://schemas.microsoft.com/office/drawing/2010/main">
                <a:solidFill>
                  <a:srgbClr val="FFFFFF"/>
                </a:solidFill>
              </a14:hiddenFill>
            </a:ext>
          </a:extLst>
        </p:spPr>
      </p:pic>
      <p:sp>
        <p:nvSpPr>
          <p:cNvPr id="215" name="TextBox 214">
            <a:extLst>
              <a:ext uri="{FF2B5EF4-FFF2-40B4-BE49-F238E27FC236}">
                <a16:creationId xmlns:a16="http://schemas.microsoft.com/office/drawing/2014/main" id="{5BCBEAF9-A103-4A87-9821-28FAD9DC9601}"/>
              </a:ext>
            </a:extLst>
          </p:cNvPr>
          <p:cNvSpPr txBox="1"/>
          <p:nvPr/>
        </p:nvSpPr>
        <p:spPr>
          <a:xfrm>
            <a:off x="1620717" y="5127975"/>
            <a:ext cx="1552543"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Mobile Tickets</a:t>
            </a:r>
          </a:p>
        </p:txBody>
      </p:sp>
      <p:sp>
        <p:nvSpPr>
          <p:cNvPr id="216" name="TextBox 215">
            <a:extLst>
              <a:ext uri="{FF2B5EF4-FFF2-40B4-BE49-F238E27FC236}">
                <a16:creationId xmlns:a16="http://schemas.microsoft.com/office/drawing/2014/main" id="{88301911-626E-4F2A-9597-C5B968BBD8A7}"/>
              </a:ext>
            </a:extLst>
          </p:cNvPr>
          <p:cNvSpPr txBox="1"/>
          <p:nvPr/>
        </p:nvSpPr>
        <p:spPr>
          <a:xfrm>
            <a:off x="1991423" y="5929230"/>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$1.1 MM</a:t>
            </a:r>
          </a:p>
        </p:txBody>
      </p:sp>
      <p:pic>
        <p:nvPicPr>
          <p:cNvPr id="8" name="Picture 8" descr="Image result for seatgeek logo">
            <a:extLst>
              <a:ext uri="{FF2B5EF4-FFF2-40B4-BE49-F238E27FC236}">
                <a16:creationId xmlns:a16="http://schemas.microsoft.com/office/drawing/2014/main" id="{6BE99DD0-C979-4D87-A383-A09631EB6014}"/>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1978681" y="5424534"/>
            <a:ext cx="836614" cy="456689"/>
          </a:xfrm>
          <a:prstGeom prst="rect">
            <a:avLst/>
          </a:prstGeom>
          <a:noFill/>
          <a:extLst>
            <a:ext uri="{909E8E84-426E-40DD-AFC4-6F175D3DCCD1}">
              <a14:hiddenFill xmlns:a14="http://schemas.microsoft.com/office/drawing/2010/main">
                <a:solidFill>
                  <a:srgbClr val="FFFFFF"/>
                </a:solidFill>
              </a14:hiddenFill>
            </a:ext>
          </a:extLst>
        </p:spPr>
      </p:pic>
      <p:sp>
        <p:nvSpPr>
          <p:cNvPr id="220" name="TextBox 219">
            <a:extLst>
              <a:ext uri="{FF2B5EF4-FFF2-40B4-BE49-F238E27FC236}">
                <a16:creationId xmlns:a16="http://schemas.microsoft.com/office/drawing/2014/main" id="{886875D1-78B7-40DA-945B-CC8DE57838E3}"/>
              </a:ext>
            </a:extLst>
          </p:cNvPr>
          <p:cNvSpPr txBox="1"/>
          <p:nvPr/>
        </p:nvSpPr>
        <p:spPr>
          <a:xfrm>
            <a:off x="2909422" y="5127975"/>
            <a:ext cx="1490425"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Publications</a:t>
            </a:r>
          </a:p>
        </p:txBody>
      </p:sp>
      <p:sp>
        <p:nvSpPr>
          <p:cNvPr id="221" name="TextBox 220">
            <a:extLst>
              <a:ext uri="{FF2B5EF4-FFF2-40B4-BE49-F238E27FC236}">
                <a16:creationId xmlns:a16="http://schemas.microsoft.com/office/drawing/2014/main" id="{8D8C79EA-AAF4-4B33-BBFC-6734B9A2196F}"/>
              </a:ext>
            </a:extLst>
          </p:cNvPr>
          <p:cNvSpPr txBox="1"/>
          <p:nvPr/>
        </p:nvSpPr>
        <p:spPr>
          <a:xfrm>
            <a:off x="3170888" y="5706754"/>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$1.0 MM</a:t>
            </a:r>
          </a:p>
        </p:txBody>
      </p:sp>
      <p:pic>
        <p:nvPicPr>
          <p:cNvPr id="222" name="Picture 22" descr="Image result for golf digest logo">
            <a:extLst>
              <a:ext uri="{FF2B5EF4-FFF2-40B4-BE49-F238E27FC236}">
                <a16:creationId xmlns:a16="http://schemas.microsoft.com/office/drawing/2014/main" id="{2096BF5E-F19E-4D4E-8F56-560486CF8913}"/>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l="13726" t="35212" r="13616" b="35944"/>
          <a:stretch/>
        </p:blipFill>
        <p:spPr bwMode="auto">
          <a:xfrm>
            <a:off x="3034419" y="5402489"/>
            <a:ext cx="1240431" cy="276999"/>
          </a:xfrm>
          <a:prstGeom prst="rect">
            <a:avLst/>
          </a:prstGeom>
          <a:noFill/>
          <a:extLst>
            <a:ext uri="{909E8E84-426E-40DD-AFC4-6F175D3DCCD1}">
              <a14:hiddenFill xmlns:a14="http://schemas.microsoft.com/office/drawing/2010/main">
                <a:solidFill>
                  <a:srgbClr val="FFFFFF"/>
                </a:solidFill>
              </a14:hiddenFill>
            </a:ext>
          </a:extLst>
        </p:spPr>
      </p:pic>
      <p:sp>
        <p:nvSpPr>
          <p:cNvPr id="223" name="TextBox 222">
            <a:extLst>
              <a:ext uri="{FF2B5EF4-FFF2-40B4-BE49-F238E27FC236}">
                <a16:creationId xmlns:a16="http://schemas.microsoft.com/office/drawing/2014/main" id="{F0AEEE37-9207-4709-B0FF-65ACE89D9FDD}"/>
              </a:ext>
            </a:extLst>
          </p:cNvPr>
          <p:cNvSpPr txBox="1"/>
          <p:nvPr/>
        </p:nvSpPr>
        <p:spPr>
          <a:xfrm>
            <a:off x="4775921" y="5127975"/>
            <a:ext cx="1567011"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Phone Accessories</a:t>
            </a:r>
          </a:p>
        </p:txBody>
      </p:sp>
      <p:pic>
        <p:nvPicPr>
          <p:cNvPr id="224" name="Picture 52" descr="Image result for popsockets logo">
            <a:extLst>
              <a:ext uri="{FF2B5EF4-FFF2-40B4-BE49-F238E27FC236}">
                <a16:creationId xmlns:a16="http://schemas.microsoft.com/office/drawing/2014/main" id="{B66F0E93-7EF3-4A2A-AD7D-867A841883BD}"/>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514076" y="5442090"/>
            <a:ext cx="1257651" cy="158528"/>
          </a:xfrm>
          <a:prstGeom prst="rect">
            <a:avLst/>
          </a:prstGeom>
          <a:noFill/>
          <a:extLst>
            <a:ext uri="{909E8E84-426E-40DD-AFC4-6F175D3DCCD1}">
              <a14:hiddenFill xmlns:a14="http://schemas.microsoft.com/office/drawing/2010/main">
                <a:solidFill>
                  <a:srgbClr val="FFFFFF"/>
                </a:solidFill>
              </a14:hiddenFill>
            </a:ext>
          </a:extLst>
        </p:spPr>
      </p:pic>
      <p:pic>
        <p:nvPicPr>
          <p:cNvPr id="225" name="Picture 58" descr="Casetify logo">
            <a:extLst>
              <a:ext uri="{FF2B5EF4-FFF2-40B4-BE49-F238E27FC236}">
                <a16:creationId xmlns:a16="http://schemas.microsoft.com/office/drawing/2014/main" id="{0D5FF37A-54D7-4905-BD0D-9F92FBD42F37}"/>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559442" y="5393236"/>
            <a:ext cx="889515" cy="296505"/>
          </a:xfrm>
          <a:prstGeom prst="rect">
            <a:avLst/>
          </a:prstGeom>
          <a:noFill/>
          <a:extLst>
            <a:ext uri="{909E8E84-426E-40DD-AFC4-6F175D3DCCD1}">
              <a14:hiddenFill xmlns:a14="http://schemas.microsoft.com/office/drawing/2010/main">
                <a:solidFill>
                  <a:srgbClr val="FFFFFF"/>
                </a:solidFill>
              </a14:hiddenFill>
            </a:ext>
          </a:extLst>
        </p:spPr>
      </p:pic>
      <p:sp>
        <p:nvSpPr>
          <p:cNvPr id="226" name="TextBox 225">
            <a:extLst>
              <a:ext uri="{FF2B5EF4-FFF2-40B4-BE49-F238E27FC236}">
                <a16:creationId xmlns:a16="http://schemas.microsoft.com/office/drawing/2014/main" id="{3A07E01D-CB27-41AC-9923-91716ACB2056}"/>
              </a:ext>
            </a:extLst>
          </p:cNvPr>
          <p:cNvSpPr txBox="1"/>
          <p:nvPr/>
        </p:nvSpPr>
        <p:spPr>
          <a:xfrm>
            <a:off x="4720374" y="5679433"/>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$1.0 MM</a:t>
            </a:r>
          </a:p>
        </p:txBody>
      </p:sp>
      <p:sp>
        <p:nvSpPr>
          <p:cNvPr id="227" name="TextBox 226">
            <a:extLst>
              <a:ext uri="{FF2B5EF4-FFF2-40B4-BE49-F238E27FC236}">
                <a16:creationId xmlns:a16="http://schemas.microsoft.com/office/drawing/2014/main" id="{E970720F-E59D-4F28-882A-B97B7AFF92F6}"/>
              </a:ext>
            </a:extLst>
          </p:cNvPr>
          <p:cNvSpPr txBox="1"/>
          <p:nvPr/>
        </p:nvSpPr>
        <p:spPr>
          <a:xfrm>
            <a:off x="5496952" y="5637036"/>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$1.0 MM</a:t>
            </a:r>
          </a:p>
        </p:txBody>
      </p:sp>
      <p:sp>
        <p:nvSpPr>
          <p:cNvPr id="228" name="TextBox 227">
            <a:extLst>
              <a:ext uri="{FF2B5EF4-FFF2-40B4-BE49-F238E27FC236}">
                <a16:creationId xmlns:a16="http://schemas.microsoft.com/office/drawing/2014/main" id="{920CDEEA-1AE0-4E14-B40B-2596ABBE8ECE}"/>
              </a:ext>
            </a:extLst>
          </p:cNvPr>
          <p:cNvSpPr txBox="1"/>
          <p:nvPr/>
        </p:nvSpPr>
        <p:spPr>
          <a:xfrm>
            <a:off x="6766231" y="5127975"/>
            <a:ext cx="1567011" cy="430887"/>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Early Childhood Education</a:t>
            </a:r>
          </a:p>
        </p:txBody>
      </p:sp>
      <p:pic>
        <p:nvPicPr>
          <p:cNvPr id="230" name="Picture 10" descr="Image result for vroom app logo">
            <a:extLst>
              <a:ext uri="{FF2B5EF4-FFF2-40B4-BE49-F238E27FC236}">
                <a16:creationId xmlns:a16="http://schemas.microsoft.com/office/drawing/2014/main" id="{17A3ACF6-EB6D-4A28-89AD-780F20BFC0F6}"/>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7175972" y="5673176"/>
            <a:ext cx="747529" cy="172519"/>
          </a:xfrm>
          <a:prstGeom prst="rect">
            <a:avLst/>
          </a:prstGeom>
          <a:noFill/>
          <a:extLst>
            <a:ext uri="{909E8E84-426E-40DD-AFC4-6F175D3DCCD1}">
              <a14:hiddenFill xmlns:a14="http://schemas.microsoft.com/office/drawing/2010/main">
                <a:solidFill>
                  <a:srgbClr val="FFFFFF"/>
                </a:solidFill>
              </a14:hiddenFill>
            </a:ext>
          </a:extLst>
        </p:spPr>
      </p:pic>
      <p:sp>
        <p:nvSpPr>
          <p:cNvPr id="231" name="TextBox 230">
            <a:extLst>
              <a:ext uri="{FF2B5EF4-FFF2-40B4-BE49-F238E27FC236}">
                <a16:creationId xmlns:a16="http://schemas.microsoft.com/office/drawing/2014/main" id="{BFBCBA82-5F07-4134-AF12-DB66EE1CFDC7}"/>
              </a:ext>
            </a:extLst>
          </p:cNvPr>
          <p:cNvSpPr txBox="1"/>
          <p:nvPr/>
        </p:nvSpPr>
        <p:spPr>
          <a:xfrm>
            <a:off x="7065990" y="5929230"/>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$1.0 MM</a:t>
            </a:r>
          </a:p>
        </p:txBody>
      </p:sp>
      <p:sp>
        <p:nvSpPr>
          <p:cNvPr id="232" name="TextBox 231">
            <a:extLst>
              <a:ext uri="{FF2B5EF4-FFF2-40B4-BE49-F238E27FC236}">
                <a16:creationId xmlns:a16="http://schemas.microsoft.com/office/drawing/2014/main" id="{E1F054AE-C84E-47C9-BE98-552F0C7FC6EA}"/>
              </a:ext>
            </a:extLst>
          </p:cNvPr>
          <p:cNvSpPr txBox="1"/>
          <p:nvPr/>
        </p:nvSpPr>
        <p:spPr>
          <a:xfrm>
            <a:off x="8158589" y="5127975"/>
            <a:ext cx="1490425"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Convenience Store</a:t>
            </a:r>
          </a:p>
        </p:txBody>
      </p:sp>
      <p:pic>
        <p:nvPicPr>
          <p:cNvPr id="233" name="Picture 24" descr="Image result for speedway logo">
            <a:extLst>
              <a:ext uri="{FF2B5EF4-FFF2-40B4-BE49-F238E27FC236}">
                <a16:creationId xmlns:a16="http://schemas.microsoft.com/office/drawing/2014/main" id="{AA640B08-D872-4841-95C5-DAC6A685871A}"/>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8661267" y="5424534"/>
            <a:ext cx="485069" cy="461665"/>
          </a:xfrm>
          <a:prstGeom prst="rect">
            <a:avLst/>
          </a:prstGeom>
          <a:noFill/>
          <a:extLst>
            <a:ext uri="{909E8E84-426E-40DD-AFC4-6F175D3DCCD1}">
              <a14:hiddenFill xmlns:a14="http://schemas.microsoft.com/office/drawing/2010/main">
                <a:solidFill>
                  <a:srgbClr val="FFFFFF"/>
                </a:solidFill>
              </a14:hiddenFill>
            </a:ext>
          </a:extLst>
        </p:spPr>
      </p:pic>
      <p:sp>
        <p:nvSpPr>
          <p:cNvPr id="234" name="TextBox 233">
            <a:extLst>
              <a:ext uri="{FF2B5EF4-FFF2-40B4-BE49-F238E27FC236}">
                <a16:creationId xmlns:a16="http://schemas.microsoft.com/office/drawing/2014/main" id="{631880A6-8097-4308-A536-5C5263905906}"/>
              </a:ext>
            </a:extLst>
          </p:cNvPr>
          <p:cNvSpPr txBox="1"/>
          <p:nvPr/>
        </p:nvSpPr>
        <p:spPr>
          <a:xfrm>
            <a:off x="8420055" y="5929230"/>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$1.0 MM</a:t>
            </a:r>
          </a:p>
        </p:txBody>
      </p:sp>
      <p:sp>
        <p:nvSpPr>
          <p:cNvPr id="235" name="TextBox 234">
            <a:extLst>
              <a:ext uri="{FF2B5EF4-FFF2-40B4-BE49-F238E27FC236}">
                <a16:creationId xmlns:a16="http://schemas.microsoft.com/office/drawing/2014/main" id="{59A37D83-9B2F-455A-A4A0-320469EFAA0C}"/>
              </a:ext>
            </a:extLst>
          </p:cNvPr>
          <p:cNvSpPr txBox="1"/>
          <p:nvPr/>
        </p:nvSpPr>
        <p:spPr>
          <a:xfrm>
            <a:off x="9413161" y="5127975"/>
            <a:ext cx="1490425"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Snacks</a:t>
            </a:r>
          </a:p>
        </p:txBody>
      </p:sp>
      <p:sp>
        <p:nvSpPr>
          <p:cNvPr id="236" name="TextBox 235">
            <a:extLst>
              <a:ext uri="{FF2B5EF4-FFF2-40B4-BE49-F238E27FC236}">
                <a16:creationId xmlns:a16="http://schemas.microsoft.com/office/drawing/2014/main" id="{DEFF84F9-4617-4E65-A45E-619E93887107}"/>
              </a:ext>
            </a:extLst>
          </p:cNvPr>
          <p:cNvSpPr txBox="1"/>
          <p:nvPr/>
        </p:nvSpPr>
        <p:spPr>
          <a:xfrm>
            <a:off x="9674627" y="5701935"/>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$1.0 MM</a:t>
            </a:r>
          </a:p>
        </p:txBody>
      </p:sp>
      <p:pic>
        <p:nvPicPr>
          <p:cNvPr id="237" name="Picture 26" descr="Image result for love good fats logo">
            <a:extLst>
              <a:ext uri="{FF2B5EF4-FFF2-40B4-BE49-F238E27FC236}">
                <a16:creationId xmlns:a16="http://schemas.microsoft.com/office/drawing/2014/main" id="{3C9831B2-5517-41F0-B30F-3AD540B520DE}"/>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9692040" y="5380878"/>
            <a:ext cx="932667" cy="321563"/>
          </a:xfrm>
          <a:prstGeom prst="rect">
            <a:avLst/>
          </a:prstGeom>
          <a:noFill/>
          <a:extLst>
            <a:ext uri="{909E8E84-426E-40DD-AFC4-6F175D3DCCD1}">
              <a14:hiddenFill xmlns:a14="http://schemas.microsoft.com/office/drawing/2010/main">
                <a:solidFill>
                  <a:srgbClr val="FFFFFF"/>
                </a:solidFill>
              </a14:hiddenFill>
            </a:ext>
          </a:extLst>
        </p:spPr>
      </p:pic>
      <p:sp>
        <p:nvSpPr>
          <p:cNvPr id="238" name="TextBox 237">
            <a:extLst>
              <a:ext uri="{FF2B5EF4-FFF2-40B4-BE49-F238E27FC236}">
                <a16:creationId xmlns:a16="http://schemas.microsoft.com/office/drawing/2014/main" id="{2AE32294-26FF-47A6-9CA2-E4279892D6C8}"/>
              </a:ext>
            </a:extLst>
          </p:cNvPr>
          <p:cNvSpPr txBox="1"/>
          <p:nvPr/>
        </p:nvSpPr>
        <p:spPr>
          <a:xfrm>
            <a:off x="11079514" y="5127975"/>
            <a:ext cx="753267"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Vitamins</a:t>
            </a:r>
          </a:p>
        </p:txBody>
      </p:sp>
      <p:sp>
        <p:nvSpPr>
          <p:cNvPr id="239" name="TextBox 238">
            <a:extLst>
              <a:ext uri="{FF2B5EF4-FFF2-40B4-BE49-F238E27FC236}">
                <a16:creationId xmlns:a16="http://schemas.microsoft.com/office/drawing/2014/main" id="{D20597B2-30AA-4A44-9488-DDC46F11570E}"/>
              </a:ext>
            </a:extLst>
          </p:cNvPr>
          <p:cNvSpPr txBox="1"/>
          <p:nvPr/>
        </p:nvSpPr>
        <p:spPr>
          <a:xfrm>
            <a:off x="11050582" y="5813146"/>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$1.0 MM</a:t>
            </a:r>
          </a:p>
        </p:txBody>
      </p:sp>
      <p:pic>
        <p:nvPicPr>
          <p:cNvPr id="242" name="Picture 2" descr="Image result for hum vitamins logo">
            <a:extLst>
              <a:ext uri="{FF2B5EF4-FFF2-40B4-BE49-F238E27FC236}">
                <a16:creationId xmlns:a16="http://schemas.microsoft.com/office/drawing/2014/main" id="{28668EBE-A025-46B8-9DAC-604130A278C9}"/>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11064938" y="5397666"/>
            <a:ext cx="782419" cy="353414"/>
          </a:xfrm>
          <a:prstGeom prst="rect">
            <a:avLst/>
          </a:prstGeom>
          <a:noFill/>
          <a:extLst>
            <a:ext uri="{909E8E84-426E-40DD-AFC4-6F175D3DCCD1}">
              <a14:hiddenFill xmlns:a14="http://schemas.microsoft.com/office/drawing/2010/main">
                <a:solidFill>
                  <a:srgbClr val="FFFFFF"/>
                </a:solidFill>
              </a14:hiddenFill>
            </a:ext>
          </a:extLst>
        </p:spPr>
      </p:pic>
      <p:sp>
        <p:nvSpPr>
          <p:cNvPr id="256" name="TextBox 255">
            <a:extLst>
              <a:ext uri="{FF2B5EF4-FFF2-40B4-BE49-F238E27FC236}">
                <a16:creationId xmlns:a16="http://schemas.microsoft.com/office/drawing/2014/main" id="{2990749B-08C4-42BF-8125-68E55C034975}"/>
              </a:ext>
            </a:extLst>
          </p:cNvPr>
          <p:cNvSpPr txBox="1"/>
          <p:nvPr/>
        </p:nvSpPr>
        <p:spPr>
          <a:xfrm>
            <a:off x="10704334" y="4056771"/>
            <a:ext cx="1361355"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Home Security</a:t>
            </a:r>
          </a:p>
        </p:txBody>
      </p:sp>
      <p:sp>
        <p:nvSpPr>
          <p:cNvPr id="262" name="TextBox 261">
            <a:extLst>
              <a:ext uri="{FF2B5EF4-FFF2-40B4-BE49-F238E27FC236}">
                <a16:creationId xmlns:a16="http://schemas.microsoft.com/office/drawing/2014/main" id="{1A223715-3EE3-44CF-9EC6-675792C201F5}"/>
              </a:ext>
            </a:extLst>
          </p:cNvPr>
          <p:cNvSpPr txBox="1"/>
          <p:nvPr/>
        </p:nvSpPr>
        <p:spPr>
          <a:xfrm>
            <a:off x="5090612" y="2904964"/>
            <a:ext cx="1361355"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Mattresses</a:t>
            </a:r>
          </a:p>
        </p:txBody>
      </p:sp>
      <p:sp>
        <p:nvSpPr>
          <p:cNvPr id="265" name="TextBox 264">
            <a:extLst>
              <a:ext uri="{FF2B5EF4-FFF2-40B4-BE49-F238E27FC236}">
                <a16:creationId xmlns:a16="http://schemas.microsoft.com/office/drawing/2014/main" id="{672B305F-6925-45A9-A97B-125B2B80753B}"/>
              </a:ext>
            </a:extLst>
          </p:cNvPr>
          <p:cNvSpPr txBox="1"/>
          <p:nvPr/>
        </p:nvSpPr>
        <p:spPr>
          <a:xfrm>
            <a:off x="5287543" y="3716796"/>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$3.0 MM</a:t>
            </a:r>
          </a:p>
        </p:txBody>
      </p:sp>
      <p:sp>
        <p:nvSpPr>
          <p:cNvPr id="267" name="TextBox 266">
            <a:extLst>
              <a:ext uri="{FF2B5EF4-FFF2-40B4-BE49-F238E27FC236}">
                <a16:creationId xmlns:a16="http://schemas.microsoft.com/office/drawing/2014/main" id="{0540A563-C227-45CF-B339-4BF947DEF081}"/>
              </a:ext>
            </a:extLst>
          </p:cNvPr>
          <p:cNvSpPr txBox="1"/>
          <p:nvPr/>
        </p:nvSpPr>
        <p:spPr>
          <a:xfrm>
            <a:off x="7366782" y="2737184"/>
            <a:ext cx="1967195"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Apparel &amp; Accessories</a:t>
            </a:r>
          </a:p>
        </p:txBody>
      </p:sp>
      <p:pic>
        <p:nvPicPr>
          <p:cNvPr id="268" name="Picture 36" descr="Image result for love your melon logo">
            <a:extLst>
              <a:ext uri="{FF2B5EF4-FFF2-40B4-BE49-F238E27FC236}">
                <a16:creationId xmlns:a16="http://schemas.microsoft.com/office/drawing/2014/main" id="{25C9B23E-F5A1-4146-B7BB-D687476A71A5}"/>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7317197" y="3021091"/>
            <a:ext cx="2066365" cy="309955"/>
          </a:xfrm>
          <a:prstGeom prst="rect">
            <a:avLst/>
          </a:prstGeom>
          <a:noFill/>
          <a:extLst>
            <a:ext uri="{909E8E84-426E-40DD-AFC4-6F175D3DCCD1}">
              <a14:hiddenFill xmlns:a14="http://schemas.microsoft.com/office/drawing/2010/main">
                <a:solidFill>
                  <a:srgbClr val="FFFFFF"/>
                </a:solidFill>
              </a14:hiddenFill>
            </a:ext>
          </a:extLst>
        </p:spPr>
      </p:pic>
      <p:pic>
        <p:nvPicPr>
          <p:cNvPr id="269" name="Picture 36" descr="Image result for modcloth logo">
            <a:extLst>
              <a:ext uri="{FF2B5EF4-FFF2-40B4-BE49-F238E27FC236}">
                <a16:creationId xmlns:a16="http://schemas.microsoft.com/office/drawing/2014/main" id="{587E2FCE-BB84-4513-A417-324F7871823D}"/>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7680319" y="3586831"/>
            <a:ext cx="1340121" cy="232806"/>
          </a:xfrm>
          <a:prstGeom prst="rect">
            <a:avLst/>
          </a:prstGeom>
          <a:noFill/>
          <a:extLst>
            <a:ext uri="{909E8E84-426E-40DD-AFC4-6F175D3DCCD1}">
              <a14:hiddenFill xmlns:a14="http://schemas.microsoft.com/office/drawing/2010/main">
                <a:solidFill>
                  <a:srgbClr val="FFFFFF"/>
                </a:solidFill>
              </a14:hiddenFill>
            </a:ext>
          </a:extLst>
        </p:spPr>
      </p:pic>
      <p:sp>
        <p:nvSpPr>
          <p:cNvPr id="270" name="TextBox 269">
            <a:extLst>
              <a:ext uri="{FF2B5EF4-FFF2-40B4-BE49-F238E27FC236}">
                <a16:creationId xmlns:a16="http://schemas.microsoft.com/office/drawing/2014/main" id="{D3D85963-AFAF-433B-85C2-78CA361E8B7D}"/>
              </a:ext>
            </a:extLst>
          </p:cNvPr>
          <p:cNvSpPr txBox="1"/>
          <p:nvPr/>
        </p:nvSpPr>
        <p:spPr>
          <a:xfrm>
            <a:off x="7944814" y="3339666"/>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$2.6 MM</a:t>
            </a:r>
          </a:p>
        </p:txBody>
      </p:sp>
      <p:sp>
        <p:nvSpPr>
          <p:cNvPr id="272" name="TextBox 271">
            <a:extLst>
              <a:ext uri="{FF2B5EF4-FFF2-40B4-BE49-F238E27FC236}">
                <a16:creationId xmlns:a16="http://schemas.microsoft.com/office/drawing/2014/main" id="{6E0D9E69-E1C3-4045-8ED2-64237811D83A}"/>
              </a:ext>
            </a:extLst>
          </p:cNvPr>
          <p:cNvSpPr txBox="1"/>
          <p:nvPr/>
        </p:nvSpPr>
        <p:spPr>
          <a:xfrm>
            <a:off x="7944814" y="3857423"/>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$2.6 MM</a:t>
            </a:r>
          </a:p>
        </p:txBody>
      </p:sp>
      <p:sp>
        <p:nvSpPr>
          <p:cNvPr id="273" name="TextBox 272">
            <a:extLst>
              <a:ext uri="{FF2B5EF4-FFF2-40B4-BE49-F238E27FC236}">
                <a16:creationId xmlns:a16="http://schemas.microsoft.com/office/drawing/2014/main" id="{1AB49494-731F-4AFC-8CFE-AACE5B357621}"/>
              </a:ext>
            </a:extLst>
          </p:cNvPr>
          <p:cNvSpPr txBox="1"/>
          <p:nvPr/>
        </p:nvSpPr>
        <p:spPr>
          <a:xfrm>
            <a:off x="9107474" y="3030799"/>
            <a:ext cx="1490425"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Kitchens &amp; Bath</a:t>
            </a:r>
          </a:p>
        </p:txBody>
      </p:sp>
      <p:pic>
        <p:nvPicPr>
          <p:cNvPr id="38" name="Picture 22" descr="Image result for rebath logo transparent">
            <a:extLst>
              <a:ext uri="{FF2B5EF4-FFF2-40B4-BE49-F238E27FC236}">
                <a16:creationId xmlns:a16="http://schemas.microsoft.com/office/drawing/2014/main" id="{20C35BD6-FC37-4F37-A9F6-0C00096C51A3}"/>
              </a:ext>
            </a:extLst>
          </p:cNvPr>
          <p:cNvPicPr>
            <a:picLocks noChangeAspect="1" noChangeArrowheads="1"/>
          </p:cNvPicPr>
          <p:nvPr/>
        </p:nvPicPr>
        <p:blipFill rotWithShape="1">
          <a:blip r:embed="rId16" cstate="print">
            <a:extLst>
              <a:ext uri="{28A0092B-C50C-407E-A947-70E740481C1C}">
                <a14:useLocalDpi xmlns:a14="http://schemas.microsoft.com/office/drawing/2010/main"/>
              </a:ext>
            </a:extLst>
          </a:blip>
          <a:srcRect/>
          <a:stretch/>
        </p:blipFill>
        <p:spPr bwMode="auto">
          <a:xfrm>
            <a:off x="9405384" y="3367012"/>
            <a:ext cx="894604" cy="319642"/>
          </a:xfrm>
          <a:prstGeom prst="rect">
            <a:avLst/>
          </a:prstGeom>
          <a:noFill/>
          <a:extLst>
            <a:ext uri="{909E8E84-426E-40DD-AFC4-6F175D3DCCD1}">
              <a14:hiddenFill xmlns:a14="http://schemas.microsoft.com/office/drawing/2010/main">
                <a:solidFill>
                  <a:srgbClr val="FFFFFF"/>
                </a:solidFill>
              </a14:hiddenFill>
            </a:ext>
          </a:extLst>
        </p:spPr>
      </p:pic>
      <p:sp>
        <p:nvSpPr>
          <p:cNvPr id="275" name="TextBox 274">
            <a:extLst>
              <a:ext uri="{FF2B5EF4-FFF2-40B4-BE49-F238E27FC236}">
                <a16:creationId xmlns:a16="http://schemas.microsoft.com/office/drawing/2014/main" id="{DEFFDB6D-E211-48DC-9B91-B204A6A2AAAA}"/>
              </a:ext>
            </a:extLst>
          </p:cNvPr>
          <p:cNvSpPr txBox="1"/>
          <p:nvPr/>
        </p:nvSpPr>
        <p:spPr>
          <a:xfrm>
            <a:off x="9447121" y="3706651"/>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$2.4 MM</a:t>
            </a:r>
          </a:p>
        </p:txBody>
      </p:sp>
      <p:sp>
        <p:nvSpPr>
          <p:cNvPr id="276" name="TextBox 275">
            <a:extLst>
              <a:ext uri="{FF2B5EF4-FFF2-40B4-BE49-F238E27FC236}">
                <a16:creationId xmlns:a16="http://schemas.microsoft.com/office/drawing/2014/main" id="{F6FC6F92-F23F-4D05-B76F-5C818834BCF6}"/>
              </a:ext>
            </a:extLst>
          </p:cNvPr>
          <p:cNvSpPr txBox="1"/>
          <p:nvPr/>
        </p:nvSpPr>
        <p:spPr>
          <a:xfrm>
            <a:off x="10808101" y="3030799"/>
            <a:ext cx="915902"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Sauces</a:t>
            </a:r>
          </a:p>
        </p:txBody>
      </p:sp>
      <p:pic>
        <p:nvPicPr>
          <p:cNvPr id="277" name="Picture 276">
            <a:extLst>
              <a:ext uri="{FF2B5EF4-FFF2-40B4-BE49-F238E27FC236}">
                <a16:creationId xmlns:a16="http://schemas.microsoft.com/office/drawing/2014/main" id="{236A0492-666E-4580-8FEE-7E8B6531E692}"/>
              </a:ext>
            </a:extLst>
          </p:cNvPr>
          <p:cNvPicPr>
            <a:picLocks noChangeAspect="1"/>
          </p:cNvPicPr>
          <p:nvPr/>
        </p:nvPicPr>
        <p:blipFill>
          <a:blip r:embed="rId17"/>
          <a:stretch>
            <a:fillRect/>
          </a:stretch>
        </p:blipFill>
        <p:spPr>
          <a:xfrm>
            <a:off x="10689953" y="3274074"/>
            <a:ext cx="1152199" cy="296958"/>
          </a:xfrm>
          <a:prstGeom prst="rect">
            <a:avLst/>
          </a:prstGeom>
        </p:spPr>
      </p:pic>
      <p:sp>
        <p:nvSpPr>
          <p:cNvPr id="278" name="TextBox 277">
            <a:extLst>
              <a:ext uri="{FF2B5EF4-FFF2-40B4-BE49-F238E27FC236}">
                <a16:creationId xmlns:a16="http://schemas.microsoft.com/office/drawing/2014/main" id="{673C7854-C17F-4BA4-9942-CB42A4864EF5}"/>
              </a:ext>
            </a:extLst>
          </p:cNvPr>
          <p:cNvSpPr txBox="1"/>
          <p:nvPr/>
        </p:nvSpPr>
        <p:spPr>
          <a:xfrm>
            <a:off x="10860487" y="3583081"/>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$2.3 MM</a:t>
            </a:r>
          </a:p>
        </p:txBody>
      </p:sp>
      <p:sp>
        <p:nvSpPr>
          <p:cNvPr id="279" name="TextBox 278">
            <a:extLst>
              <a:ext uri="{FF2B5EF4-FFF2-40B4-BE49-F238E27FC236}">
                <a16:creationId xmlns:a16="http://schemas.microsoft.com/office/drawing/2014/main" id="{AE76AB89-FF66-4D66-B592-62B0ABF957AD}"/>
              </a:ext>
            </a:extLst>
          </p:cNvPr>
          <p:cNvSpPr txBox="1"/>
          <p:nvPr/>
        </p:nvSpPr>
        <p:spPr>
          <a:xfrm>
            <a:off x="263967" y="4024226"/>
            <a:ext cx="1103141"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Online Dating</a:t>
            </a:r>
          </a:p>
        </p:txBody>
      </p:sp>
      <p:pic>
        <p:nvPicPr>
          <p:cNvPr id="280" name="Picture 40" descr="Image result for hinge logo vector">
            <a:extLst>
              <a:ext uri="{FF2B5EF4-FFF2-40B4-BE49-F238E27FC236}">
                <a16:creationId xmlns:a16="http://schemas.microsoft.com/office/drawing/2014/main" id="{2429B49D-B6FE-416E-B6F3-9AB3BA09A7C6}"/>
              </a:ext>
            </a:extLst>
          </p:cNvPr>
          <p:cNvPicPr>
            <a:picLocks noChangeAspect="1" noChangeArrowheads="1"/>
          </p:cNvPicPr>
          <p:nvPr/>
        </p:nvPicPr>
        <p:blipFill rotWithShape="1">
          <a:blip r:embed="rId18" cstate="print">
            <a:extLst>
              <a:ext uri="{28A0092B-C50C-407E-A947-70E740481C1C}">
                <a14:useLocalDpi xmlns:a14="http://schemas.microsoft.com/office/drawing/2010/main"/>
              </a:ext>
            </a:extLst>
          </a:blip>
          <a:srcRect/>
          <a:stretch/>
        </p:blipFill>
        <p:spPr bwMode="auto">
          <a:xfrm>
            <a:off x="362969" y="4275584"/>
            <a:ext cx="905136" cy="382920"/>
          </a:xfrm>
          <a:prstGeom prst="rect">
            <a:avLst/>
          </a:prstGeom>
          <a:noFill/>
          <a:extLst>
            <a:ext uri="{909E8E84-426E-40DD-AFC4-6F175D3DCCD1}">
              <a14:hiddenFill xmlns:a14="http://schemas.microsoft.com/office/drawing/2010/main">
                <a:solidFill>
                  <a:srgbClr val="FFFFFF"/>
                </a:solidFill>
              </a14:hiddenFill>
            </a:ext>
          </a:extLst>
        </p:spPr>
      </p:pic>
      <p:sp>
        <p:nvSpPr>
          <p:cNvPr id="281" name="TextBox 280">
            <a:extLst>
              <a:ext uri="{FF2B5EF4-FFF2-40B4-BE49-F238E27FC236}">
                <a16:creationId xmlns:a16="http://schemas.microsoft.com/office/drawing/2014/main" id="{A27BFCDE-2DCD-40E1-A300-964360242D57}"/>
              </a:ext>
            </a:extLst>
          </p:cNvPr>
          <p:cNvSpPr txBox="1"/>
          <p:nvPr/>
        </p:nvSpPr>
        <p:spPr>
          <a:xfrm>
            <a:off x="409972" y="4681319"/>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$2.2 MM</a:t>
            </a:r>
          </a:p>
        </p:txBody>
      </p:sp>
      <p:sp>
        <p:nvSpPr>
          <p:cNvPr id="282" name="TextBox 281">
            <a:extLst>
              <a:ext uri="{FF2B5EF4-FFF2-40B4-BE49-F238E27FC236}">
                <a16:creationId xmlns:a16="http://schemas.microsoft.com/office/drawing/2014/main" id="{32D3D154-BEE8-408E-92B7-1BD41648035D}"/>
              </a:ext>
            </a:extLst>
          </p:cNvPr>
          <p:cNvSpPr txBox="1"/>
          <p:nvPr/>
        </p:nvSpPr>
        <p:spPr>
          <a:xfrm>
            <a:off x="3827234" y="4024226"/>
            <a:ext cx="1348738" cy="430887"/>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Location-Based Services</a:t>
            </a:r>
          </a:p>
        </p:txBody>
      </p:sp>
      <p:pic>
        <p:nvPicPr>
          <p:cNvPr id="283" name="Picture 42" descr="Image result for life360">
            <a:extLst>
              <a:ext uri="{FF2B5EF4-FFF2-40B4-BE49-F238E27FC236}">
                <a16:creationId xmlns:a16="http://schemas.microsoft.com/office/drawing/2014/main" id="{B0007F29-924A-4EB3-95C6-FC09D5DB597D}"/>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3998041" y="4472871"/>
            <a:ext cx="1007125" cy="375075"/>
          </a:xfrm>
          <a:prstGeom prst="rect">
            <a:avLst/>
          </a:prstGeom>
          <a:noFill/>
          <a:extLst>
            <a:ext uri="{909E8E84-426E-40DD-AFC4-6F175D3DCCD1}">
              <a14:hiddenFill xmlns:a14="http://schemas.microsoft.com/office/drawing/2010/main">
                <a:solidFill>
                  <a:srgbClr val="FFFFFF"/>
                </a:solidFill>
              </a14:hiddenFill>
            </a:ext>
          </a:extLst>
        </p:spPr>
      </p:pic>
      <p:sp>
        <p:nvSpPr>
          <p:cNvPr id="284" name="TextBox 283">
            <a:extLst>
              <a:ext uri="{FF2B5EF4-FFF2-40B4-BE49-F238E27FC236}">
                <a16:creationId xmlns:a16="http://schemas.microsoft.com/office/drawing/2014/main" id="{FCFA29CF-3168-4C90-ABAB-7B6290056303}"/>
              </a:ext>
            </a:extLst>
          </p:cNvPr>
          <p:cNvSpPr txBox="1"/>
          <p:nvPr/>
        </p:nvSpPr>
        <p:spPr>
          <a:xfrm>
            <a:off x="4068729" y="4860093"/>
            <a:ext cx="865748"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$2.0 MM</a:t>
            </a:r>
          </a:p>
        </p:txBody>
      </p:sp>
      <p:sp>
        <p:nvSpPr>
          <p:cNvPr id="285" name="TextBox 284">
            <a:extLst>
              <a:ext uri="{FF2B5EF4-FFF2-40B4-BE49-F238E27FC236}">
                <a16:creationId xmlns:a16="http://schemas.microsoft.com/office/drawing/2014/main" id="{A38831A9-4FA2-4BFD-9D76-5E511CB25B6B}"/>
              </a:ext>
            </a:extLst>
          </p:cNvPr>
          <p:cNvSpPr txBox="1"/>
          <p:nvPr/>
        </p:nvSpPr>
        <p:spPr>
          <a:xfrm>
            <a:off x="5012102" y="4024226"/>
            <a:ext cx="1490425"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Frozen Foods</a:t>
            </a:r>
          </a:p>
        </p:txBody>
      </p:sp>
      <p:pic>
        <p:nvPicPr>
          <p:cNvPr id="286" name="Picture 20" descr="Image result for pioneer woman logo transparent">
            <a:extLst>
              <a:ext uri="{FF2B5EF4-FFF2-40B4-BE49-F238E27FC236}">
                <a16:creationId xmlns:a16="http://schemas.microsoft.com/office/drawing/2014/main" id="{4E787C8A-4A02-4B45-9867-60F1429A1A3E}"/>
              </a:ext>
            </a:extLst>
          </p:cNvPr>
          <p:cNvPicPr>
            <a:picLocks noChangeAspect="1" noChangeArrowheads="1"/>
          </p:cNvPicPr>
          <p:nvPr/>
        </p:nvPicPr>
        <p:blipFill rotWithShape="1">
          <a:blip r:embed="rId20" cstate="print">
            <a:extLst>
              <a:ext uri="{28A0092B-C50C-407E-A947-70E740481C1C}">
                <a14:useLocalDpi xmlns:a14="http://schemas.microsoft.com/office/drawing/2010/main"/>
              </a:ext>
            </a:extLst>
          </a:blip>
          <a:srcRect/>
          <a:stretch/>
        </p:blipFill>
        <p:spPr bwMode="auto">
          <a:xfrm>
            <a:off x="5170159" y="4291243"/>
            <a:ext cx="1174310" cy="531709"/>
          </a:xfrm>
          <a:prstGeom prst="rect">
            <a:avLst/>
          </a:prstGeom>
          <a:noFill/>
          <a:extLst>
            <a:ext uri="{909E8E84-426E-40DD-AFC4-6F175D3DCCD1}">
              <a14:hiddenFill xmlns:a14="http://schemas.microsoft.com/office/drawing/2010/main">
                <a:solidFill>
                  <a:srgbClr val="FFFFFF"/>
                </a:solidFill>
              </a14:hiddenFill>
            </a:ext>
          </a:extLst>
        </p:spPr>
      </p:pic>
      <p:sp>
        <p:nvSpPr>
          <p:cNvPr id="287" name="TextBox 286">
            <a:extLst>
              <a:ext uri="{FF2B5EF4-FFF2-40B4-BE49-F238E27FC236}">
                <a16:creationId xmlns:a16="http://schemas.microsoft.com/office/drawing/2014/main" id="{68FDFAED-8C9A-4DB1-9F57-950BD4CE848D}"/>
              </a:ext>
            </a:extLst>
          </p:cNvPr>
          <p:cNvSpPr txBox="1"/>
          <p:nvPr/>
        </p:nvSpPr>
        <p:spPr>
          <a:xfrm>
            <a:off x="5351749" y="4843315"/>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$2.0 MM</a:t>
            </a:r>
          </a:p>
        </p:txBody>
      </p:sp>
      <p:sp>
        <p:nvSpPr>
          <p:cNvPr id="288" name="TextBox 287">
            <a:extLst>
              <a:ext uri="{FF2B5EF4-FFF2-40B4-BE49-F238E27FC236}">
                <a16:creationId xmlns:a16="http://schemas.microsoft.com/office/drawing/2014/main" id="{DFFB618E-30C8-4126-A91D-502A18F5E4C1}"/>
              </a:ext>
            </a:extLst>
          </p:cNvPr>
          <p:cNvSpPr txBox="1"/>
          <p:nvPr/>
        </p:nvSpPr>
        <p:spPr>
          <a:xfrm>
            <a:off x="6682266" y="4041004"/>
            <a:ext cx="1166218"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Meditation</a:t>
            </a:r>
          </a:p>
        </p:txBody>
      </p:sp>
      <p:pic>
        <p:nvPicPr>
          <p:cNvPr id="289" name="Picture 288" descr="Image result for simplehabit">
            <a:extLst>
              <a:ext uri="{FF2B5EF4-FFF2-40B4-BE49-F238E27FC236}">
                <a16:creationId xmlns:a16="http://schemas.microsoft.com/office/drawing/2014/main" id="{E49EC7FB-12EB-4F9C-9B33-DC63535D8AE6}"/>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6429338" y="4307763"/>
            <a:ext cx="1672075" cy="231111"/>
          </a:xfrm>
          <a:prstGeom prst="rect">
            <a:avLst/>
          </a:prstGeom>
          <a:noFill/>
          <a:extLst>
            <a:ext uri="{909E8E84-426E-40DD-AFC4-6F175D3DCCD1}">
              <a14:hiddenFill xmlns:a14="http://schemas.microsoft.com/office/drawing/2010/main">
                <a:solidFill>
                  <a:srgbClr val="FFFFFF"/>
                </a:solidFill>
              </a14:hiddenFill>
            </a:ext>
          </a:extLst>
        </p:spPr>
      </p:pic>
      <p:sp>
        <p:nvSpPr>
          <p:cNvPr id="290" name="TextBox 289">
            <a:extLst>
              <a:ext uri="{FF2B5EF4-FFF2-40B4-BE49-F238E27FC236}">
                <a16:creationId xmlns:a16="http://schemas.microsoft.com/office/drawing/2014/main" id="{510A269F-1AC9-4704-94C9-71A5A1DB669E}"/>
              </a:ext>
            </a:extLst>
          </p:cNvPr>
          <p:cNvSpPr txBox="1"/>
          <p:nvPr/>
        </p:nvSpPr>
        <p:spPr>
          <a:xfrm>
            <a:off x="6859810" y="4540067"/>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$2.0 MM</a:t>
            </a:r>
          </a:p>
        </p:txBody>
      </p:sp>
      <p:sp>
        <p:nvSpPr>
          <p:cNvPr id="307" name="TextBox 306">
            <a:extLst>
              <a:ext uri="{FF2B5EF4-FFF2-40B4-BE49-F238E27FC236}">
                <a16:creationId xmlns:a16="http://schemas.microsoft.com/office/drawing/2014/main" id="{A3D84C9A-3092-48EE-B15C-3109F1F0E6E3}"/>
              </a:ext>
            </a:extLst>
          </p:cNvPr>
          <p:cNvSpPr txBox="1"/>
          <p:nvPr/>
        </p:nvSpPr>
        <p:spPr>
          <a:xfrm>
            <a:off x="73787" y="1714260"/>
            <a:ext cx="1361355"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Feminine Care</a:t>
            </a:r>
          </a:p>
        </p:txBody>
      </p:sp>
      <p:sp>
        <p:nvSpPr>
          <p:cNvPr id="325" name="TextBox 324">
            <a:extLst>
              <a:ext uri="{FF2B5EF4-FFF2-40B4-BE49-F238E27FC236}">
                <a16:creationId xmlns:a16="http://schemas.microsoft.com/office/drawing/2014/main" id="{98335C5C-34FF-45B1-8E0E-6549650D9F44}"/>
              </a:ext>
            </a:extLst>
          </p:cNvPr>
          <p:cNvSpPr txBox="1"/>
          <p:nvPr/>
        </p:nvSpPr>
        <p:spPr>
          <a:xfrm>
            <a:off x="348899" y="2407397"/>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$4.6 MM</a:t>
            </a:r>
          </a:p>
        </p:txBody>
      </p:sp>
      <p:pic>
        <p:nvPicPr>
          <p:cNvPr id="332" name="Picture 28" descr="Image result for lola tampon company">
            <a:extLst>
              <a:ext uri="{FF2B5EF4-FFF2-40B4-BE49-F238E27FC236}">
                <a16:creationId xmlns:a16="http://schemas.microsoft.com/office/drawing/2014/main" id="{F83E6E1F-E5DE-4187-99F2-32C13EF78696}"/>
              </a:ext>
            </a:extLst>
          </p:cNvPr>
          <p:cNvPicPr>
            <a:picLocks noChangeAspect="1" noChangeArrowheads="1"/>
          </p:cNvPicPr>
          <p:nvPr/>
        </p:nvPicPr>
        <p:blipFill rotWithShape="1">
          <a:blip r:embed="rId22" cstate="print">
            <a:extLst>
              <a:ext uri="{28A0092B-C50C-407E-A947-70E740481C1C}">
                <a14:useLocalDpi xmlns:a14="http://schemas.microsoft.com/office/drawing/2010/main"/>
              </a:ext>
            </a:extLst>
          </a:blip>
          <a:srcRect l="13629" t="34005" r="11795" b="33422"/>
          <a:stretch/>
        </p:blipFill>
        <p:spPr bwMode="auto">
          <a:xfrm>
            <a:off x="299771" y="2085056"/>
            <a:ext cx="909386" cy="306641"/>
          </a:xfrm>
          <a:prstGeom prst="rect">
            <a:avLst/>
          </a:prstGeom>
          <a:noFill/>
          <a:extLst>
            <a:ext uri="{909E8E84-426E-40DD-AFC4-6F175D3DCCD1}">
              <a14:hiddenFill xmlns:a14="http://schemas.microsoft.com/office/drawing/2010/main">
                <a:solidFill>
                  <a:srgbClr val="FFFFFF"/>
                </a:solidFill>
              </a14:hiddenFill>
            </a:ext>
          </a:extLst>
        </p:spPr>
      </p:pic>
      <p:sp>
        <p:nvSpPr>
          <p:cNvPr id="335" name="TextBox 334">
            <a:extLst>
              <a:ext uri="{FF2B5EF4-FFF2-40B4-BE49-F238E27FC236}">
                <a16:creationId xmlns:a16="http://schemas.microsoft.com/office/drawing/2014/main" id="{A88D91BF-496E-4339-9206-D338593A3468}"/>
              </a:ext>
            </a:extLst>
          </p:cNvPr>
          <p:cNvSpPr txBox="1"/>
          <p:nvPr/>
        </p:nvSpPr>
        <p:spPr>
          <a:xfrm>
            <a:off x="5738525" y="1728735"/>
            <a:ext cx="898801"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Ice Cream</a:t>
            </a:r>
          </a:p>
        </p:txBody>
      </p:sp>
      <p:pic>
        <p:nvPicPr>
          <p:cNvPr id="336" name="Picture 48" descr="Image result for halo top logo">
            <a:extLst>
              <a:ext uri="{FF2B5EF4-FFF2-40B4-BE49-F238E27FC236}">
                <a16:creationId xmlns:a16="http://schemas.microsoft.com/office/drawing/2014/main" id="{84653924-D639-4DAB-AECD-BD30FF51598E}"/>
              </a:ext>
            </a:extLst>
          </p:cNvPr>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5890169" y="1955174"/>
            <a:ext cx="588256" cy="582343"/>
          </a:xfrm>
          <a:prstGeom prst="rect">
            <a:avLst/>
          </a:prstGeom>
          <a:noFill/>
          <a:extLst>
            <a:ext uri="{909E8E84-426E-40DD-AFC4-6F175D3DCCD1}">
              <a14:hiddenFill xmlns:a14="http://schemas.microsoft.com/office/drawing/2010/main">
                <a:solidFill>
                  <a:srgbClr val="FFFFFF"/>
                </a:solidFill>
              </a14:hiddenFill>
            </a:ext>
          </a:extLst>
        </p:spPr>
      </p:pic>
      <p:sp>
        <p:nvSpPr>
          <p:cNvPr id="337" name="TextBox 336">
            <a:extLst>
              <a:ext uri="{FF2B5EF4-FFF2-40B4-BE49-F238E27FC236}">
                <a16:creationId xmlns:a16="http://schemas.microsoft.com/office/drawing/2014/main" id="{A0ACD23A-EF1E-416C-94F2-F3411FE23A9F}"/>
              </a:ext>
            </a:extLst>
          </p:cNvPr>
          <p:cNvSpPr txBox="1"/>
          <p:nvPr/>
        </p:nvSpPr>
        <p:spPr>
          <a:xfrm>
            <a:off x="5667111" y="2548162"/>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$3.8 MM</a:t>
            </a:r>
          </a:p>
        </p:txBody>
      </p:sp>
      <p:sp>
        <p:nvSpPr>
          <p:cNvPr id="338" name="TextBox 337">
            <a:extLst>
              <a:ext uri="{FF2B5EF4-FFF2-40B4-BE49-F238E27FC236}">
                <a16:creationId xmlns:a16="http://schemas.microsoft.com/office/drawing/2014/main" id="{AAAF3D28-3DA6-437A-87DE-735927C881DE}"/>
              </a:ext>
            </a:extLst>
          </p:cNvPr>
          <p:cNvSpPr txBox="1"/>
          <p:nvPr/>
        </p:nvSpPr>
        <p:spPr>
          <a:xfrm>
            <a:off x="10029869" y="1714260"/>
            <a:ext cx="1361355"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Direct Response</a:t>
            </a:r>
          </a:p>
        </p:txBody>
      </p:sp>
      <p:sp>
        <p:nvSpPr>
          <p:cNvPr id="339" name="TextBox 338">
            <a:extLst>
              <a:ext uri="{FF2B5EF4-FFF2-40B4-BE49-F238E27FC236}">
                <a16:creationId xmlns:a16="http://schemas.microsoft.com/office/drawing/2014/main" id="{C251F1F4-96D3-46F4-B9D2-6972ED7E57E9}"/>
              </a:ext>
            </a:extLst>
          </p:cNvPr>
          <p:cNvSpPr txBox="1"/>
          <p:nvPr/>
        </p:nvSpPr>
        <p:spPr>
          <a:xfrm>
            <a:off x="9782480" y="2287075"/>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$3.5 MM</a:t>
            </a:r>
          </a:p>
        </p:txBody>
      </p:sp>
      <p:sp>
        <p:nvSpPr>
          <p:cNvPr id="340" name="TextBox 339">
            <a:extLst>
              <a:ext uri="{FF2B5EF4-FFF2-40B4-BE49-F238E27FC236}">
                <a16:creationId xmlns:a16="http://schemas.microsoft.com/office/drawing/2014/main" id="{E6DDA2B4-437B-4879-8263-AF219D799BBB}"/>
              </a:ext>
            </a:extLst>
          </p:cNvPr>
          <p:cNvSpPr txBox="1"/>
          <p:nvPr/>
        </p:nvSpPr>
        <p:spPr>
          <a:xfrm>
            <a:off x="10881837" y="2287075"/>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$1.6 MM</a:t>
            </a:r>
          </a:p>
        </p:txBody>
      </p:sp>
      <p:pic>
        <p:nvPicPr>
          <p:cNvPr id="341" name="Picture 10" descr="Image result for nutri chopper logo transparent">
            <a:extLst>
              <a:ext uri="{FF2B5EF4-FFF2-40B4-BE49-F238E27FC236}">
                <a16:creationId xmlns:a16="http://schemas.microsoft.com/office/drawing/2014/main" id="{2569C8A4-586B-43AB-9E5B-A77055CE54EF}"/>
              </a:ext>
            </a:extLst>
          </p:cNvPr>
          <p:cNvPicPr>
            <a:picLocks noChangeAspect="1" noChangeArrowheads="1"/>
          </p:cNvPicPr>
          <p:nvPr/>
        </p:nvPicPr>
        <p:blipFill rotWithShape="1">
          <a:blip r:embed="rId24" cstate="print">
            <a:extLst>
              <a:ext uri="{28A0092B-C50C-407E-A947-70E740481C1C}">
                <a14:useLocalDpi xmlns:a14="http://schemas.microsoft.com/office/drawing/2010/main"/>
              </a:ext>
            </a:extLst>
          </a:blip>
          <a:srcRect/>
          <a:stretch/>
        </p:blipFill>
        <p:spPr bwMode="auto">
          <a:xfrm>
            <a:off x="9571938" y="2042594"/>
            <a:ext cx="1225741" cy="227655"/>
          </a:xfrm>
          <a:prstGeom prst="rect">
            <a:avLst/>
          </a:prstGeom>
          <a:noFill/>
          <a:extLst>
            <a:ext uri="{909E8E84-426E-40DD-AFC4-6F175D3DCCD1}">
              <a14:hiddenFill xmlns:a14="http://schemas.microsoft.com/office/drawing/2010/main">
                <a:solidFill>
                  <a:srgbClr val="FFFFFF"/>
                </a:solidFill>
              </a14:hiddenFill>
            </a:ext>
          </a:extLst>
        </p:spPr>
      </p:pic>
      <p:pic>
        <p:nvPicPr>
          <p:cNvPr id="342" name="Picture 341">
            <a:extLst>
              <a:ext uri="{FF2B5EF4-FFF2-40B4-BE49-F238E27FC236}">
                <a16:creationId xmlns:a16="http://schemas.microsoft.com/office/drawing/2014/main" id="{0B7E1644-3048-4BBB-BB16-8B301C558699}"/>
              </a:ext>
            </a:extLst>
          </p:cNvPr>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10863452" y="2044550"/>
            <a:ext cx="1048673" cy="222663"/>
          </a:xfrm>
          <a:prstGeom prst="rect">
            <a:avLst/>
          </a:prstGeom>
        </p:spPr>
      </p:pic>
      <p:pic>
        <p:nvPicPr>
          <p:cNvPr id="343" name="Picture 342">
            <a:extLst>
              <a:ext uri="{FF2B5EF4-FFF2-40B4-BE49-F238E27FC236}">
                <a16:creationId xmlns:a16="http://schemas.microsoft.com/office/drawing/2014/main" id="{9833A798-46B7-4065-A264-4BF09F2B5A56}"/>
              </a:ext>
            </a:extLst>
          </p:cNvPr>
          <p:cNvPicPr>
            <a:picLocks noChangeAspect="1"/>
          </p:cNvPicPr>
          <p:nvPr/>
        </p:nvPicPr>
        <p:blipFill>
          <a:blip r:embed="rId2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286578" y="2603654"/>
            <a:ext cx="1048673" cy="239294"/>
          </a:xfrm>
          <a:prstGeom prst="rect">
            <a:avLst/>
          </a:prstGeom>
        </p:spPr>
      </p:pic>
      <p:sp>
        <p:nvSpPr>
          <p:cNvPr id="344" name="TextBox 343">
            <a:extLst>
              <a:ext uri="{FF2B5EF4-FFF2-40B4-BE49-F238E27FC236}">
                <a16:creationId xmlns:a16="http://schemas.microsoft.com/office/drawing/2014/main" id="{21C86F0B-AE20-4887-B567-A76895782C54}"/>
              </a:ext>
            </a:extLst>
          </p:cNvPr>
          <p:cNvSpPr txBox="1"/>
          <p:nvPr/>
        </p:nvSpPr>
        <p:spPr>
          <a:xfrm>
            <a:off x="3057630" y="2821074"/>
            <a:ext cx="1490425"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Cruises</a:t>
            </a:r>
          </a:p>
        </p:txBody>
      </p:sp>
      <p:sp>
        <p:nvSpPr>
          <p:cNvPr id="345" name="TextBox 344">
            <a:extLst>
              <a:ext uri="{FF2B5EF4-FFF2-40B4-BE49-F238E27FC236}">
                <a16:creationId xmlns:a16="http://schemas.microsoft.com/office/drawing/2014/main" id="{EC156F7D-9107-4DBD-B7FC-463F3381E97A}"/>
              </a:ext>
            </a:extLst>
          </p:cNvPr>
          <p:cNvSpPr txBox="1"/>
          <p:nvPr/>
        </p:nvSpPr>
        <p:spPr>
          <a:xfrm>
            <a:off x="3319097" y="3719462"/>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$3.2 MM</a:t>
            </a:r>
          </a:p>
        </p:txBody>
      </p:sp>
      <p:pic>
        <p:nvPicPr>
          <p:cNvPr id="346" name="Picture 16" descr="Image result for virgin voyages logo transparent">
            <a:extLst>
              <a:ext uri="{FF2B5EF4-FFF2-40B4-BE49-F238E27FC236}">
                <a16:creationId xmlns:a16="http://schemas.microsoft.com/office/drawing/2014/main" id="{1D0D2C12-350B-4075-ACF1-8E9DC3D3ADC1}"/>
              </a:ext>
            </a:extLst>
          </p:cNvPr>
          <p:cNvPicPr>
            <a:picLocks noChangeAspect="1" noChangeArrowheads="1"/>
          </p:cNvPicPr>
          <p:nvPr/>
        </p:nvPicPr>
        <p:blipFill rotWithShape="1">
          <a:blip r:embed="rId27" cstate="print">
            <a:extLst>
              <a:ext uri="{28A0092B-C50C-407E-A947-70E740481C1C}">
                <a14:useLocalDpi xmlns:a14="http://schemas.microsoft.com/office/drawing/2010/main"/>
              </a:ext>
            </a:extLst>
          </a:blip>
          <a:srcRect l="19876" r="17656"/>
          <a:stretch/>
        </p:blipFill>
        <p:spPr bwMode="auto">
          <a:xfrm>
            <a:off x="3529873" y="3043996"/>
            <a:ext cx="573267" cy="691411"/>
          </a:xfrm>
          <a:prstGeom prst="rect">
            <a:avLst/>
          </a:prstGeom>
          <a:noFill/>
          <a:extLst>
            <a:ext uri="{909E8E84-426E-40DD-AFC4-6F175D3DCCD1}">
              <a14:hiddenFill xmlns:a14="http://schemas.microsoft.com/office/drawing/2010/main">
                <a:solidFill>
                  <a:srgbClr val="FFFFFF"/>
                </a:solidFill>
              </a14:hiddenFill>
            </a:ext>
          </a:extLst>
        </p:spPr>
      </p:pic>
      <p:sp>
        <p:nvSpPr>
          <p:cNvPr id="347" name="TextBox 346">
            <a:extLst>
              <a:ext uri="{FF2B5EF4-FFF2-40B4-BE49-F238E27FC236}">
                <a16:creationId xmlns:a16="http://schemas.microsoft.com/office/drawing/2014/main" id="{B8D7677E-775E-411B-8C99-7B4DDE0931F4}"/>
              </a:ext>
            </a:extLst>
          </p:cNvPr>
          <p:cNvSpPr txBox="1"/>
          <p:nvPr/>
        </p:nvSpPr>
        <p:spPr>
          <a:xfrm>
            <a:off x="4284581" y="2888186"/>
            <a:ext cx="915902"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Pet Care</a:t>
            </a:r>
          </a:p>
        </p:txBody>
      </p:sp>
      <p:pic>
        <p:nvPicPr>
          <p:cNvPr id="348" name="Picture 16" descr="Image result for feliway logo">
            <a:extLst>
              <a:ext uri="{FF2B5EF4-FFF2-40B4-BE49-F238E27FC236}">
                <a16:creationId xmlns:a16="http://schemas.microsoft.com/office/drawing/2014/main" id="{E2931802-8FCB-4868-97A5-6834E867B63D}"/>
              </a:ext>
            </a:extLst>
          </p:cNvPr>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4323164" y="3150238"/>
            <a:ext cx="838736" cy="264864"/>
          </a:xfrm>
          <a:prstGeom prst="rect">
            <a:avLst/>
          </a:prstGeom>
          <a:noFill/>
          <a:extLst>
            <a:ext uri="{909E8E84-426E-40DD-AFC4-6F175D3DCCD1}">
              <a14:hiddenFill xmlns:a14="http://schemas.microsoft.com/office/drawing/2010/main">
                <a:solidFill>
                  <a:srgbClr val="FFFFFF"/>
                </a:solidFill>
              </a14:hiddenFill>
            </a:ext>
          </a:extLst>
        </p:spPr>
      </p:pic>
      <p:sp>
        <p:nvSpPr>
          <p:cNvPr id="349" name="TextBox 348">
            <a:extLst>
              <a:ext uri="{FF2B5EF4-FFF2-40B4-BE49-F238E27FC236}">
                <a16:creationId xmlns:a16="http://schemas.microsoft.com/office/drawing/2014/main" id="{913EBAAA-6783-4663-ABD5-816B45A5807C}"/>
              </a:ext>
            </a:extLst>
          </p:cNvPr>
          <p:cNvSpPr txBox="1"/>
          <p:nvPr/>
        </p:nvSpPr>
        <p:spPr>
          <a:xfrm>
            <a:off x="4361235" y="3464334"/>
            <a:ext cx="762594"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$3.2 MM</a:t>
            </a:r>
          </a:p>
        </p:txBody>
      </p:sp>
      <p:sp>
        <p:nvSpPr>
          <p:cNvPr id="356" name="TextBox 355">
            <a:extLst>
              <a:ext uri="{FF2B5EF4-FFF2-40B4-BE49-F238E27FC236}">
                <a16:creationId xmlns:a16="http://schemas.microsoft.com/office/drawing/2014/main" id="{42363419-F574-4206-8D21-1201CA210C1F}"/>
              </a:ext>
            </a:extLst>
          </p:cNvPr>
          <p:cNvSpPr txBox="1"/>
          <p:nvPr/>
        </p:nvSpPr>
        <p:spPr>
          <a:xfrm>
            <a:off x="10318563" y="2850283"/>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$1.5 MM</a:t>
            </a:r>
          </a:p>
        </p:txBody>
      </p:sp>
      <p:sp>
        <p:nvSpPr>
          <p:cNvPr id="148" name="TextBox 147">
            <a:extLst>
              <a:ext uri="{FF2B5EF4-FFF2-40B4-BE49-F238E27FC236}">
                <a16:creationId xmlns:a16="http://schemas.microsoft.com/office/drawing/2014/main" id="{24AB21C6-050F-49B0-84FA-96F0BDAD56A0}"/>
              </a:ext>
            </a:extLst>
          </p:cNvPr>
          <p:cNvSpPr txBox="1"/>
          <p:nvPr/>
        </p:nvSpPr>
        <p:spPr>
          <a:xfrm>
            <a:off x="3963420" y="1714260"/>
            <a:ext cx="1446098"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Wellness &amp; Fitness</a:t>
            </a:r>
          </a:p>
        </p:txBody>
      </p:sp>
      <p:pic>
        <p:nvPicPr>
          <p:cNvPr id="149" name="Picture 8" descr="Image result for silver sneakers logo">
            <a:extLst>
              <a:ext uri="{FF2B5EF4-FFF2-40B4-BE49-F238E27FC236}">
                <a16:creationId xmlns:a16="http://schemas.microsoft.com/office/drawing/2014/main" id="{F81FF8F4-35B2-4E23-8F4E-9DB1335EA240}"/>
              </a:ext>
            </a:extLst>
          </p:cNvPr>
          <p:cNvPicPr>
            <a:picLocks noChangeAspect="1" noChangeArrowheads="1"/>
          </p:cNvPicPr>
          <p:nvPr/>
        </p:nvPicPr>
        <p:blipFill rotWithShape="1">
          <a:blip r:embed="rId29" cstate="print">
            <a:extLst>
              <a:ext uri="{28A0092B-C50C-407E-A947-70E740481C1C}">
                <a14:useLocalDpi xmlns:a14="http://schemas.microsoft.com/office/drawing/2010/main"/>
              </a:ext>
            </a:extLst>
          </a:blip>
          <a:srcRect/>
          <a:stretch/>
        </p:blipFill>
        <p:spPr bwMode="auto">
          <a:xfrm>
            <a:off x="3649779" y="2030488"/>
            <a:ext cx="1136691" cy="415776"/>
          </a:xfrm>
          <a:prstGeom prst="rect">
            <a:avLst/>
          </a:prstGeom>
          <a:noFill/>
          <a:extLst>
            <a:ext uri="{909E8E84-426E-40DD-AFC4-6F175D3DCCD1}">
              <a14:hiddenFill xmlns:a14="http://schemas.microsoft.com/office/drawing/2010/main">
                <a:solidFill>
                  <a:srgbClr val="FFFFFF"/>
                </a:solidFill>
              </a14:hiddenFill>
            </a:ext>
          </a:extLst>
        </p:spPr>
      </p:pic>
      <p:sp>
        <p:nvSpPr>
          <p:cNvPr id="150" name="TextBox 149">
            <a:extLst>
              <a:ext uri="{FF2B5EF4-FFF2-40B4-BE49-F238E27FC236}">
                <a16:creationId xmlns:a16="http://schemas.microsoft.com/office/drawing/2014/main" id="{E42C8CA4-028D-4BD2-B6EA-3AFBDE57D6A2}"/>
              </a:ext>
            </a:extLst>
          </p:cNvPr>
          <p:cNvSpPr txBox="1"/>
          <p:nvPr/>
        </p:nvSpPr>
        <p:spPr>
          <a:xfrm>
            <a:off x="3734378" y="2427748"/>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$3.7 MM</a:t>
            </a:r>
          </a:p>
        </p:txBody>
      </p:sp>
      <p:pic>
        <p:nvPicPr>
          <p:cNvPr id="151" name="Picture 44" descr="Image result for classpass logo">
            <a:extLst>
              <a:ext uri="{FF2B5EF4-FFF2-40B4-BE49-F238E27FC236}">
                <a16:creationId xmlns:a16="http://schemas.microsoft.com/office/drawing/2014/main" id="{C3216CA6-974C-43D0-9978-30083C5D5A46}"/>
              </a:ext>
            </a:extLst>
          </p:cNvPr>
          <p:cNvPicPr>
            <a:picLocks noChangeAspect="1" noChangeArrowheads="1"/>
          </p:cNvPicPr>
          <p:nvPr/>
        </p:nvPicPr>
        <p:blipFill>
          <a:blip r:embed="rId30" cstate="print">
            <a:extLst>
              <a:ext uri="{28A0092B-C50C-407E-A947-70E740481C1C}">
                <a14:useLocalDpi xmlns:a14="http://schemas.microsoft.com/office/drawing/2010/main"/>
              </a:ext>
            </a:extLst>
          </a:blip>
          <a:srcRect/>
          <a:stretch>
            <a:fillRect/>
          </a:stretch>
        </p:blipFill>
        <p:spPr bwMode="auto">
          <a:xfrm>
            <a:off x="4741864" y="2032314"/>
            <a:ext cx="707862" cy="412124"/>
          </a:xfrm>
          <a:prstGeom prst="rect">
            <a:avLst/>
          </a:prstGeom>
          <a:noFill/>
          <a:extLst>
            <a:ext uri="{909E8E84-426E-40DD-AFC4-6F175D3DCCD1}">
              <a14:hiddenFill xmlns:a14="http://schemas.microsoft.com/office/drawing/2010/main">
                <a:solidFill>
                  <a:srgbClr val="FFFFFF"/>
                </a:solidFill>
              </a14:hiddenFill>
            </a:ext>
          </a:extLst>
        </p:spPr>
      </p:pic>
      <p:sp>
        <p:nvSpPr>
          <p:cNvPr id="152" name="TextBox 151">
            <a:extLst>
              <a:ext uri="{FF2B5EF4-FFF2-40B4-BE49-F238E27FC236}">
                <a16:creationId xmlns:a16="http://schemas.microsoft.com/office/drawing/2014/main" id="{2A82BC87-F5EE-4D9E-8E1E-FE46E7699AFF}"/>
              </a:ext>
            </a:extLst>
          </p:cNvPr>
          <p:cNvSpPr txBox="1"/>
          <p:nvPr/>
        </p:nvSpPr>
        <p:spPr>
          <a:xfrm>
            <a:off x="4612049" y="2470997"/>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$1.1 MM</a:t>
            </a:r>
          </a:p>
        </p:txBody>
      </p:sp>
      <p:sp>
        <p:nvSpPr>
          <p:cNvPr id="153" name="TextBox 152">
            <a:extLst>
              <a:ext uri="{FF2B5EF4-FFF2-40B4-BE49-F238E27FC236}">
                <a16:creationId xmlns:a16="http://schemas.microsoft.com/office/drawing/2014/main" id="{D9E1B965-AB59-4756-9777-AFD56AE41DBB}"/>
              </a:ext>
            </a:extLst>
          </p:cNvPr>
          <p:cNvSpPr txBox="1"/>
          <p:nvPr/>
        </p:nvSpPr>
        <p:spPr>
          <a:xfrm>
            <a:off x="1636183" y="2871408"/>
            <a:ext cx="1537167"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Pharmaceutical</a:t>
            </a:r>
          </a:p>
        </p:txBody>
      </p:sp>
      <p:sp>
        <p:nvSpPr>
          <p:cNvPr id="154" name="TextBox 153">
            <a:extLst>
              <a:ext uri="{FF2B5EF4-FFF2-40B4-BE49-F238E27FC236}">
                <a16:creationId xmlns:a16="http://schemas.microsoft.com/office/drawing/2014/main" id="{0E230A9F-1C02-412F-9D54-E460CD57D813}"/>
              </a:ext>
            </a:extLst>
          </p:cNvPr>
          <p:cNvSpPr txBox="1"/>
          <p:nvPr/>
        </p:nvSpPr>
        <p:spPr>
          <a:xfrm>
            <a:off x="2435118" y="3356130"/>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$2.4 MM</a:t>
            </a:r>
          </a:p>
        </p:txBody>
      </p:sp>
      <p:sp>
        <p:nvSpPr>
          <p:cNvPr id="155" name="TextBox 154">
            <a:extLst>
              <a:ext uri="{FF2B5EF4-FFF2-40B4-BE49-F238E27FC236}">
                <a16:creationId xmlns:a16="http://schemas.microsoft.com/office/drawing/2014/main" id="{C9DCDC4B-D474-4097-8874-7AD6DB8D8DD6}"/>
              </a:ext>
            </a:extLst>
          </p:cNvPr>
          <p:cNvSpPr txBox="1"/>
          <p:nvPr/>
        </p:nvSpPr>
        <p:spPr>
          <a:xfrm>
            <a:off x="1372036" y="3420576"/>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$3.3 MM</a:t>
            </a:r>
          </a:p>
        </p:txBody>
      </p:sp>
      <p:pic>
        <p:nvPicPr>
          <p:cNvPr id="156" name="Picture 12" descr="Image result for foundation medicine logo transparent">
            <a:extLst>
              <a:ext uri="{FF2B5EF4-FFF2-40B4-BE49-F238E27FC236}">
                <a16:creationId xmlns:a16="http://schemas.microsoft.com/office/drawing/2014/main" id="{F18CAFC8-941C-453B-A6E1-BD03B3A6C98F}"/>
              </a:ext>
            </a:extLst>
          </p:cNvPr>
          <p:cNvPicPr>
            <a:picLocks noChangeAspect="1" noChangeArrowheads="1"/>
          </p:cNvPicPr>
          <p:nvPr/>
        </p:nvPicPr>
        <p:blipFill rotWithShape="1">
          <a:blip r:embed="rId31" cstate="print">
            <a:extLst>
              <a:ext uri="{28A0092B-C50C-407E-A947-70E740481C1C}">
                <a14:useLocalDpi xmlns:a14="http://schemas.microsoft.com/office/drawing/2010/main"/>
              </a:ext>
            </a:extLst>
          </a:blip>
          <a:srcRect/>
          <a:stretch/>
        </p:blipFill>
        <p:spPr bwMode="auto">
          <a:xfrm>
            <a:off x="1330540" y="3155213"/>
            <a:ext cx="1050484" cy="251916"/>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4" descr="Image result for singlecare logo">
            <a:extLst>
              <a:ext uri="{FF2B5EF4-FFF2-40B4-BE49-F238E27FC236}">
                <a16:creationId xmlns:a16="http://schemas.microsoft.com/office/drawing/2014/main" id="{814AD119-8EDA-4DAC-8406-E889AF79D109}"/>
              </a:ext>
            </a:extLst>
          </p:cNvPr>
          <p:cNvPicPr>
            <a:picLocks noChangeAspect="1" noChangeArrowheads="1"/>
          </p:cNvPicPr>
          <p:nvPr/>
        </p:nvPicPr>
        <p:blipFill>
          <a:blip r:embed="rId32" cstate="print">
            <a:extLst>
              <a:ext uri="{28A0092B-C50C-407E-A947-70E740481C1C}">
                <a14:useLocalDpi xmlns:a14="http://schemas.microsoft.com/office/drawing/2010/main"/>
              </a:ext>
            </a:extLst>
          </a:blip>
          <a:srcRect/>
          <a:stretch>
            <a:fillRect/>
          </a:stretch>
        </p:blipFill>
        <p:spPr bwMode="auto">
          <a:xfrm>
            <a:off x="2390841" y="3126358"/>
            <a:ext cx="1056047" cy="274572"/>
          </a:xfrm>
          <a:prstGeom prst="rect">
            <a:avLst/>
          </a:prstGeom>
          <a:noFill/>
          <a:extLst>
            <a:ext uri="{909E8E84-426E-40DD-AFC4-6F175D3DCCD1}">
              <a14:hiddenFill xmlns:a14="http://schemas.microsoft.com/office/drawing/2010/main">
                <a:solidFill>
                  <a:srgbClr val="FFFFFF"/>
                </a:solidFill>
              </a14:hiddenFill>
            </a:ext>
          </a:extLst>
        </p:spPr>
      </p:pic>
      <p:sp>
        <p:nvSpPr>
          <p:cNvPr id="158" name="TextBox 157">
            <a:extLst>
              <a:ext uri="{FF2B5EF4-FFF2-40B4-BE49-F238E27FC236}">
                <a16:creationId xmlns:a16="http://schemas.microsoft.com/office/drawing/2014/main" id="{C9F7A6E3-3E83-47B2-890C-C573D1DDA404}"/>
              </a:ext>
            </a:extLst>
          </p:cNvPr>
          <p:cNvSpPr txBox="1"/>
          <p:nvPr/>
        </p:nvSpPr>
        <p:spPr>
          <a:xfrm>
            <a:off x="1976916" y="1714260"/>
            <a:ext cx="1416607"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Financial Services</a:t>
            </a:r>
          </a:p>
        </p:txBody>
      </p:sp>
      <p:sp>
        <p:nvSpPr>
          <p:cNvPr id="159" name="TextBox 158">
            <a:extLst>
              <a:ext uri="{FF2B5EF4-FFF2-40B4-BE49-F238E27FC236}">
                <a16:creationId xmlns:a16="http://schemas.microsoft.com/office/drawing/2014/main" id="{E45234AC-51D6-4E97-8F1E-90B84B2D9446}"/>
              </a:ext>
            </a:extLst>
          </p:cNvPr>
          <p:cNvSpPr txBox="1"/>
          <p:nvPr/>
        </p:nvSpPr>
        <p:spPr>
          <a:xfrm>
            <a:off x="2645772" y="2407397"/>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$1.1 MM</a:t>
            </a:r>
          </a:p>
        </p:txBody>
      </p:sp>
      <p:sp>
        <p:nvSpPr>
          <p:cNvPr id="160" name="TextBox 159">
            <a:extLst>
              <a:ext uri="{FF2B5EF4-FFF2-40B4-BE49-F238E27FC236}">
                <a16:creationId xmlns:a16="http://schemas.microsoft.com/office/drawing/2014/main" id="{449FD4BB-6298-4230-B281-D7F43FE1C8AF}"/>
              </a:ext>
            </a:extLst>
          </p:cNvPr>
          <p:cNvSpPr txBox="1"/>
          <p:nvPr/>
        </p:nvSpPr>
        <p:spPr>
          <a:xfrm>
            <a:off x="1613569" y="2407397"/>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$4.4 MM</a:t>
            </a:r>
          </a:p>
        </p:txBody>
      </p:sp>
      <p:pic>
        <p:nvPicPr>
          <p:cNvPr id="161" name="Picture 52" descr="Image result for guideline financial logo">
            <a:extLst>
              <a:ext uri="{FF2B5EF4-FFF2-40B4-BE49-F238E27FC236}">
                <a16:creationId xmlns:a16="http://schemas.microsoft.com/office/drawing/2014/main" id="{953555D5-7B11-4BD8-AEBD-EA235F88886D}"/>
              </a:ext>
            </a:extLst>
          </p:cNvPr>
          <p:cNvPicPr>
            <a:picLocks noChangeAspect="1" noChangeArrowheads="1"/>
          </p:cNvPicPr>
          <p:nvPr/>
        </p:nvPicPr>
        <p:blipFill>
          <a:blip r:embed="rId33" cstate="print">
            <a:extLst>
              <a:ext uri="{28A0092B-C50C-407E-A947-70E740481C1C}">
                <a14:useLocalDpi xmlns:a14="http://schemas.microsoft.com/office/drawing/2010/main"/>
              </a:ext>
            </a:extLst>
          </a:blip>
          <a:srcRect/>
          <a:stretch>
            <a:fillRect/>
          </a:stretch>
        </p:blipFill>
        <p:spPr bwMode="auto">
          <a:xfrm>
            <a:off x="2581829" y="2086264"/>
            <a:ext cx="1095378" cy="304224"/>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24" descr="Image result for gainbridge logo">
            <a:extLst>
              <a:ext uri="{FF2B5EF4-FFF2-40B4-BE49-F238E27FC236}">
                <a16:creationId xmlns:a16="http://schemas.microsoft.com/office/drawing/2014/main" id="{55D5E1F7-F136-444C-8F9E-4405AA042B4B}"/>
              </a:ext>
            </a:extLst>
          </p:cNvPr>
          <p:cNvPicPr>
            <a:picLocks noChangeAspect="1" noChangeArrowheads="1"/>
          </p:cNvPicPr>
          <p:nvPr/>
        </p:nvPicPr>
        <p:blipFill rotWithShape="1">
          <a:blip r:embed="rId34" cstate="print">
            <a:extLst>
              <a:ext uri="{28A0092B-C50C-407E-A947-70E740481C1C}">
                <a14:useLocalDpi xmlns:a14="http://schemas.microsoft.com/office/drawing/2010/main"/>
              </a:ext>
            </a:extLst>
          </a:blip>
          <a:srcRect/>
          <a:stretch/>
        </p:blipFill>
        <p:spPr bwMode="auto">
          <a:xfrm>
            <a:off x="1583516" y="2086264"/>
            <a:ext cx="1027598" cy="304224"/>
          </a:xfrm>
          <a:prstGeom prst="rect">
            <a:avLst/>
          </a:prstGeom>
          <a:noFill/>
          <a:extLst>
            <a:ext uri="{909E8E84-426E-40DD-AFC4-6F175D3DCCD1}">
              <a14:hiddenFill xmlns:a14="http://schemas.microsoft.com/office/drawing/2010/main">
                <a:solidFill>
                  <a:srgbClr val="FFFFFF"/>
                </a:solidFill>
              </a14:hiddenFill>
            </a:ext>
          </a:extLst>
        </p:spPr>
      </p:pic>
      <p:sp>
        <p:nvSpPr>
          <p:cNvPr id="171" name="TextBox 170">
            <a:extLst>
              <a:ext uri="{FF2B5EF4-FFF2-40B4-BE49-F238E27FC236}">
                <a16:creationId xmlns:a16="http://schemas.microsoft.com/office/drawing/2014/main" id="{71072288-18C1-485E-AC34-4268D2B91236}"/>
              </a:ext>
            </a:extLst>
          </p:cNvPr>
          <p:cNvSpPr txBox="1"/>
          <p:nvPr/>
        </p:nvSpPr>
        <p:spPr>
          <a:xfrm>
            <a:off x="119141" y="2854630"/>
            <a:ext cx="1110829"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Shoes</a:t>
            </a:r>
          </a:p>
        </p:txBody>
      </p:sp>
      <p:sp>
        <p:nvSpPr>
          <p:cNvPr id="172" name="TextBox 171">
            <a:extLst>
              <a:ext uri="{FF2B5EF4-FFF2-40B4-BE49-F238E27FC236}">
                <a16:creationId xmlns:a16="http://schemas.microsoft.com/office/drawing/2014/main" id="{33A5AF1A-4B9C-48D0-8C52-6E48537A39F6}"/>
              </a:ext>
            </a:extLst>
          </p:cNvPr>
          <p:cNvSpPr txBox="1"/>
          <p:nvPr/>
        </p:nvSpPr>
        <p:spPr>
          <a:xfrm>
            <a:off x="196772" y="3394558"/>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$3.4 MM</a:t>
            </a:r>
          </a:p>
        </p:txBody>
      </p:sp>
      <p:pic>
        <p:nvPicPr>
          <p:cNvPr id="173" name="Picture 12" descr="Image result for hickies logo">
            <a:extLst>
              <a:ext uri="{FF2B5EF4-FFF2-40B4-BE49-F238E27FC236}">
                <a16:creationId xmlns:a16="http://schemas.microsoft.com/office/drawing/2014/main" id="{EC3DCAF7-3765-4603-9809-CAF1BDD172D4}"/>
              </a:ext>
            </a:extLst>
          </p:cNvPr>
          <p:cNvPicPr>
            <a:picLocks noChangeAspect="1" noChangeArrowheads="1"/>
          </p:cNvPicPr>
          <p:nvPr/>
        </p:nvPicPr>
        <p:blipFill rotWithShape="1">
          <a:blip r:embed="rId35" cstate="print">
            <a:extLst>
              <a:ext uri="{28A0092B-C50C-407E-A947-70E740481C1C}">
                <a14:useLocalDpi xmlns:a14="http://schemas.microsoft.com/office/drawing/2010/main"/>
              </a:ext>
            </a:extLst>
          </a:blip>
          <a:srcRect/>
          <a:stretch/>
        </p:blipFill>
        <p:spPr bwMode="auto">
          <a:xfrm>
            <a:off x="178825" y="3147797"/>
            <a:ext cx="997390" cy="196136"/>
          </a:xfrm>
          <a:prstGeom prst="rect">
            <a:avLst/>
          </a:prstGeom>
          <a:noFill/>
          <a:extLst>
            <a:ext uri="{909E8E84-426E-40DD-AFC4-6F175D3DCCD1}">
              <a14:hiddenFill xmlns:a14="http://schemas.microsoft.com/office/drawing/2010/main">
                <a:solidFill>
                  <a:srgbClr val="FFFFFF"/>
                </a:solidFill>
              </a14:hiddenFill>
            </a:ext>
          </a:extLst>
        </p:spPr>
      </p:pic>
      <p:sp>
        <p:nvSpPr>
          <p:cNvPr id="174" name="TextBox 173">
            <a:extLst>
              <a:ext uri="{FF2B5EF4-FFF2-40B4-BE49-F238E27FC236}">
                <a16:creationId xmlns:a16="http://schemas.microsoft.com/office/drawing/2014/main" id="{3AF9FC45-84CF-4AB8-B9F5-18307DE3C675}"/>
              </a:ext>
            </a:extLst>
          </p:cNvPr>
          <p:cNvSpPr txBox="1"/>
          <p:nvPr/>
        </p:nvSpPr>
        <p:spPr>
          <a:xfrm>
            <a:off x="8165483" y="4082949"/>
            <a:ext cx="1109050"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Insurance</a:t>
            </a:r>
          </a:p>
        </p:txBody>
      </p:sp>
      <p:sp>
        <p:nvSpPr>
          <p:cNvPr id="175" name="TextBox 174">
            <a:extLst>
              <a:ext uri="{FF2B5EF4-FFF2-40B4-BE49-F238E27FC236}">
                <a16:creationId xmlns:a16="http://schemas.microsoft.com/office/drawing/2014/main" id="{C8C8719C-B397-4DC7-92F0-5B140A52039E}"/>
              </a:ext>
            </a:extLst>
          </p:cNvPr>
          <p:cNvSpPr txBox="1"/>
          <p:nvPr/>
        </p:nvSpPr>
        <p:spPr>
          <a:xfrm>
            <a:off x="8352736" y="4613810"/>
            <a:ext cx="734544"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$1.5 MM</a:t>
            </a:r>
          </a:p>
        </p:txBody>
      </p:sp>
      <p:pic>
        <p:nvPicPr>
          <p:cNvPr id="176" name="Picture 46" descr="Image result for ethos insurance">
            <a:extLst>
              <a:ext uri="{FF2B5EF4-FFF2-40B4-BE49-F238E27FC236}">
                <a16:creationId xmlns:a16="http://schemas.microsoft.com/office/drawing/2014/main" id="{FE499DD9-7A43-4945-9085-1271AB44181C}"/>
              </a:ext>
            </a:extLst>
          </p:cNvPr>
          <p:cNvPicPr>
            <a:picLocks noChangeAspect="1" noChangeArrowheads="1"/>
          </p:cNvPicPr>
          <p:nvPr/>
        </p:nvPicPr>
        <p:blipFill rotWithShape="1">
          <a:blip r:embed="rId36" cstate="print">
            <a:clrChange>
              <a:clrFrom>
                <a:srgbClr val="F1F3F2"/>
              </a:clrFrom>
              <a:clrTo>
                <a:srgbClr val="F1F3F2">
                  <a:alpha val="0"/>
                </a:srgbClr>
              </a:clrTo>
            </a:clrChange>
            <a:extLst>
              <a:ext uri="{28A0092B-C50C-407E-A947-70E740481C1C}">
                <a14:useLocalDpi xmlns:a14="http://schemas.microsoft.com/office/drawing/2010/main"/>
              </a:ext>
            </a:extLst>
          </a:blip>
          <a:srcRect/>
          <a:stretch/>
        </p:blipFill>
        <p:spPr bwMode="auto">
          <a:xfrm>
            <a:off x="8213722" y="4325729"/>
            <a:ext cx="1012573" cy="315676"/>
          </a:xfrm>
          <a:prstGeom prst="rect">
            <a:avLst/>
          </a:prstGeom>
          <a:noFill/>
          <a:extLst>
            <a:ext uri="{909E8E84-426E-40DD-AFC4-6F175D3DCCD1}">
              <a14:hiddenFill xmlns:a14="http://schemas.microsoft.com/office/drawing/2010/main">
                <a:solidFill>
                  <a:srgbClr val="FFFFFF"/>
                </a:solidFill>
              </a14:hiddenFill>
            </a:ext>
          </a:extLst>
        </p:spPr>
      </p:pic>
      <p:sp>
        <p:nvSpPr>
          <p:cNvPr id="177" name="TextBox 176">
            <a:extLst>
              <a:ext uri="{FF2B5EF4-FFF2-40B4-BE49-F238E27FC236}">
                <a16:creationId xmlns:a16="http://schemas.microsoft.com/office/drawing/2014/main" id="{19DEBB07-FD04-4600-BD61-A76292EFE318}"/>
              </a:ext>
            </a:extLst>
          </p:cNvPr>
          <p:cNvSpPr txBox="1"/>
          <p:nvPr/>
        </p:nvSpPr>
        <p:spPr>
          <a:xfrm>
            <a:off x="1613787" y="4585639"/>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$2.1 MM</a:t>
            </a:r>
          </a:p>
        </p:txBody>
      </p:sp>
      <p:sp>
        <p:nvSpPr>
          <p:cNvPr id="178" name="TextBox 177">
            <a:extLst>
              <a:ext uri="{FF2B5EF4-FFF2-40B4-BE49-F238E27FC236}">
                <a16:creationId xmlns:a16="http://schemas.microsoft.com/office/drawing/2014/main" id="{7156916B-2441-41F3-9817-7882997F2A83}"/>
              </a:ext>
            </a:extLst>
          </p:cNvPr>
          <p:cNvSpPr txBox="1"/>
          <p:nvPr/>
        </p:nvSpPr>
        <p:spPr>
          <a:xfrm>
            <a:off x="2843704" y="4595280"/>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$1.7 MM</a:t>
            </a:r>
          </a:p>
        </p:txBody>
      </p:sp>
      <p:pic>
        <p:nvPicPr>
          <p:cNvPr id="179" name="Picture 42" descr="Image result for upwork logo">
            <a:extLst>
              <a:ext uri="{FF2B5EF4-FFF2-40B4-BE49-F238E27FC236}">
                <a16:creationId xmlns:a16="http://schemas.microsoft.com/office/drawing/2014/main" id="{AE516101-3DA9-4D81-A1E2-6D0D91E6C4FE}"/>
              </a:ext>
            </a:extLst>
          </p:cNvPr>
          <p:cNvPicPr>
            <a:picLocks noChangeAspect="1" noChangeArrowheads="1"/>
          </p:cNvPicPr>
          <p:nvPr/>
        </p:nvPicPr>
        <p:blipFill rotWithShape="1">
          <a:blip r:embed="rId37" cstate="print">
            <a:extLst>
              <a:ext uri="{28A0092B-C50C-407E-A947-70E740481C1C}">
                <a14:useLocalDpi xmlns:a14="http://schemas.microsoft.com/office/drawing/2010/main"/>
              </a:ext>
            </a:extLst>
          </a:blip>
          <a:srcRect/>
          <a:stretch/>
        </p:blipFill>
        <p:spPr bwMode="auto">
          <a:xfrm>
            <a:off x="2795396" y="4305017"/>
            <a:ext cx="1009141" cy="323054"/>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18" descr="Image result for wework logo transparent">
            <a:extLst>
              <a:ext uri="{FF2B5EF4-FFF2-40B4-BE49-F238E27FC236}">
                <a16:creationId xmlns:a16="http://schemas.microsoft.com/office/drawing/2014/main" id="{0FCF21D7-629F-40BB-856F-D1BF613A5CB1}"/>
              </a:ext>
            </a:extLst>
          </p:cNvPr>
          <p:cNvPicPr>
            <a:picLocks noChangeAspect="1" noChangeArrowheads="1"/>
          </p:cNvPicPr>
          <p:nvPr/>
        </p:nvPicPr>
        <p:blipFill>
          <a:blip r:embed="rId38" cstate="print">
            <a:extLst>
              <a:ext uri="{28A0092B-C50C-407E-A947-70E740481C1C}">
                <a14:useLocalDpi xmlns:a14="http://schemas.microsoft.com/office/drawing/2010/main"/>
              </a:ext>
            </a:extLst>
          </a:blip>
          <a:srcRect/>
          <a:stretch>
            <a:fillRect/>
          </a:stretch>
        </p:blipFill>
        <p:spPr bwMode="auto">
          <a:xfrm>
            <a:off x="1522668" y="4312541"/>
            <a:ext cx="1020538" cy="227837"/>
          </a:xfrm>
          <a:prstGeom prst="rect">
            <a:avLst/>
          </a:prstGeom>
          <a:noFill/>
          <a:extLst>
            <a:ext uri="{909E8E84-426E-40DD-AFC4-6F175D3DCCD1}">
              <a14:hiddenFill xmlns:a14="http://schemas.microsoft.com/office/drawing/2010/main">
                <a:solidFill>
                  <a:srgbClr val="FFFFFF"/>
                </a:solidFill>
              </a14:hiddenFill>
            </a:ext>
          </a:extLst>
        </p:spPr>
      </p:pic>
      <p:sp>
        <p:nvSpPr>
          <p:cNvPr id="181" name="TextBox 180">
            <a:extLst>
              <a:ext uri="{FF2B5EF4-FFF2-40B4-BE49-F238E27FC236}">
                <a16:creationId xmlns:a16="http://schemas.microsoft.com/office/drawing/2014/main" id="{9F981C93-7E32-4ACC-B7B2-99C46914ECEB}"/>
              </a:ext>
            </a:extLst>
          </p:cNvPr>
          <p:cNvSpPr txBox="1"/>
          <p:nvPr/>
        </p:nvSpPr>
        <p:spPr>
          <a:xfrm>
            <a:off x="1850536" y="4038166"/>
            <a:ext cx="1654581"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Professional Services</a:t>
            </a:r>
          </a:p>
        </p:txBody>
      </p:sp>
      <p:sp>
        <p:nvSpPr>
          <p:cNvPr id="182" name="TextBox 181">
            <a:extLst>
              <a:ext uri="{FF2B5EF4-FFF2-40B4-BE49-F238E27FC236}">
                <a16:creationId xmlns:a16="http://schemas.microsoft.com/office/drawing/2014/main" id="{3EC27611-3870-4D79-89A3-0C9D7CADF789}"/>
              </a:ext>
            </a:extLst>
          </p:cNvPr>
          <p:cNvSpPr txBox="1"/>
          <p:nvPr/>
        </p:nvSpPr>
        <p:spPr>
          <a:xfrm>
            <a:off x="8007277" y="1714260"/>
            <a:ext cx="1575511"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Alcoholic Beverages</a:t>
            </a:r>
          </a:p>
        </p:txBody>
      </p:sp>
      <p:sp>
        <p:nvSpPr>
          <p:cNvPr id="183" name="TextBox 182">
            <a:extLst>
              <a:ext uri="{FF2B5EF4-FFF2-40B4-BE49-F238E27FC236}">
                <a16:creationId xmlns:a16="http://schemas.microsoft.com/office/drawing/2014/main" id="{03578AEE-72FF-4CA7-888B-E5DAD0FC0189}"/>
              </a:ext>
            </a:extLst>
          </p:cNvPr>
          <p:cNvSpPr txBox="1"/>
          <p:nvPr/>
        </p:nvSpPr>
        <p:spPr>
          <a:xfrm>
            <a:off x="8311286" y="2490438"/>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$3.6 MM</a:t>
            </a:r>
          </a:p>
        </p:txBody>
      </p:sp>
      <p:pic>
        <p:nvPicPr>
          <p:cNvPr id="184" name="Picture 18" descr="Image result for ritas spritz logo">
            <a:extLst>
              <a:ext uri="{FF2B5EF4-FFF2-40B4-BE49-F238E27FC236}">
                <a16:creationId xmlns:a16="http://schemas.microsoft.com/office/drawing/2014/main" id="{97279F0A-E9B2-48A1-A1B7-517CC131EAD7}"/>
              </a:ext>
            </a:extLst>
          </p:cNvPr>
          <p:cNvPicPr>
            <a:picLocks noChangeAspect="1" noChangeArrowheads="1"/>
          </p:cNvPicPr>
          <p:nvPr/>
        </p:nvPicPr>
        <p:blipFill>
          <a:blip r:embed="rId39" cstate="print">
            <a:extLst>
              <a:ext uri="{28A0092B-C50C-407E-A947-70E740481C1C}">
                <a14:useLocalDpi xmlns:a14="http://schemas.microsoft.com/office/drawing/2010/main"/>
              </a:ext>
            </a:extLst>
          </a:blip>
          <a:srcRect/>
          <a:stretch>
            <a:fillRect/>
          </a:stretch>
        </p:blipFill>
        <p:spPr bwMode="auto">
          <a:xfrm>
            <a:off x="8412757" y="1970336"/>
            <a:ext cx="764551" cy="526011"/>
          </a:xfrm>
          <a:prstGeom prst="rect">
            <a:avLst/>
          </a:prstGeom>
          <a:noFill/>
          <a:extLst>
            <a:ext uri="{909E8E84-426E-40DD-AFC4-6F175D3DCCD1}">
              <a14:hiddenFill xmlns:a14="http://schemas.microsoft.com/office/drawing/2010/main">
                <a:solidFill>
                  <a:srgbClr val="FFFFFF"/>
                </a:solidFill>
              </a14:hiddenFill>
            </a:ext>
          </a:extLst>
        </p:spPr>
      </p:pic>
      <p:sp>
        <p:nvSpPr>
          <p:cNvPr id="185" name="TextBox 184">
            <a:extLst>
              <a:ext uri="{FF2B5EF4-FFF2-40B4-BE49-F238E27FC236}">
                <a16:creationId xmlns:a16="http://schemas.microsoft.com/office/drawing/2014/main" id="{F9CF489D-C301-4C87-A6EA-6BCC63056FB0}"/>
              </a:ext>
            </a:extLst>
          </p:cNvPr>
          <p:cNvSpPr txBox="1"/>
          <p:nvPr/>
        </p:nvSpPr>
        <p:spPr>
          <a:xfrm>
            <a:off x="6712017" y="1714260"/>
            <a:ext cx="1300573"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Online Banking</a:t>
            </a:r>
          </a:p>
        </p:txBody>
      </p:sp>
      <p:sp>
        <p:nvSpPr>
          <p:cNvPr id="186" name="TextBox 185">
            <a:extLst>
              <a:ext uri="{FF2B5EF4-FFF2-40B4-BE49-F238E27FC236}">
                <a16:creationId xmlns:a16="http://schemas.microsoft.com/office/drawing/2014/main" id="{E5D99A7F-5E39-4630-8C47-AFAB19CA7452}"/>
              </a:ext>
            </a:extLst>
          </p:cNvPr>
          <p:cNvSpPr txBox="1"/>
          <p:nvPr/>
        </p:nvSpPr>
        <p:spPr>
          <a:xfrm>
            <a:off x="6878557" y="2384497"/>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$3.7 MM</a:t>
            </a:r>
          </a:p>
        </p:txBody>
      </p:sp>
      <p:pic>
        <p:nvPicPr>
          <p:cNvPr id="187" name="Picture 30" descr="Image result for dave app financial">
            <a:extLst>
              <a:ext uri="{FF2B5EF4-FFF2-40B4-BE49-F238E27FC236}">
                <a16:creationId xmlns:a16="http://schemas.microsoft.com/office/drawing/2014/main" id="{D18F9747-E283-462E-92C0-56551974C9C5}"/>
              </a:ext>
            </a:extLst>
          </p:cNvPr>
          <p:cNvPicPr>
            <a:picLocks noChangeAspect="1" noChangeArrowheads="1"/>
          </p:cNvPicPr>
          <p:nvPr/>
        </p:nvPicPr>
        <p:blipFill>
          <a:blip r:embed="rId40" cstate="print">
            <a:extLst>
              <a:ext uri="{28A0092B-C50C-407E-A947-70E740481C1C}">
                <a14:useLocalDpi xmlns:a14="http://schemas.microsoft.com/office/drawing/2010/main"/>
              </a:ext>
            </a:extLst>
          </a:blip>
          <a:srcRect/>
          <a:stretch>
            <a:fillRect/>
          </a:stretch>
        </p:blipFill>
        <p:spPr bwMode="auto">
          <a:xfrm>
            <a:off x="6942186" y="2130654"/>
            <a:ext cx="840235" cy="21544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34" descr="Image result for eight sleep">
            <a:extLst>
              <a:ext uri="{FF2B5EF4-FFF2-40B4-BE49-F238E27FC236}">
                <a16:creationId xmlns:a16="http://schemas.microsoft.com/office/drawing/2014/main" id="{7DF138CA-6214-432C-B4FC-35045AF14F36}"/>
              </a:ext>
            </a:extLst>
          </p:cNvPr>
          <p:cNvPicPr>
            <a:picLocks noChangeAspect="1" noChangeArrowheads="1"/>
          </p:cNvPicPr>
          <p:nvPr/>
        </p:nvPicPr>
        <p:blipFill>
          <a:blip r:embed="rId41" cstate="print">
            <a:extLst>
              <a:ext uri="{28A0092B-C50C-407E-A947-70E740481C1C}">
                <a14:useLocalDpi xmlns:a14="http://schemas.microsoft.com/office/drawing/2010/main"/>
              </a:ext>
            </a:extLst>
          </a:blip>
          <a:srcRect/>
          <a:stretch>
            <a:fillRect/>
          </a:stretch>
        </p:blipFill>
        <p:spPr bwMode="auto">
          <a:xfrm>
            <a:off x="5347661" y="3121394"/>
            <a:ext cx="833289" cy="595402"/>
          </a:xfrm>
          <a:prstGeom prst="rect">
            <a:avLst/>
          </a:prstGeom>
          <a:noFill/>
          <a:extLst>
            <a:ext uri="{909E8E84-426E-40DD-AFC4-6F175D3DCCD1}">
              <a14:hiddenFill xmlns:a14="http://schemas.microsoft.com/office/drawing/2010/main">
                <a:solidFill>
                  <a:srgbClr val="FFFFFF"/>
                </a:solidFill>
              </a14:hiddenFill>
            </a:ext>
          </a:extLst>
        </p:spPr>
      </p:pic>
      <p:sp>
        <p:nvSpPr>
          <p:cNvPr id="118" name="TextBox 117">
            <a:extLst>
              <a:ext uri="{FF2B5EF4-FFF2-40B4-BE49-F238E27FC236}">
                <a16:creationId xmlns:a16="http://schemas.microsoft.com/office/drawing/2014/main" id="{2F289096-B18C-4A3D-A4F5-1E6C05381F98}"/>
              </a:ext>
            </a:extLst>
          </p:cNvPr>
          <p:cNvSpPr txBox="1"/>
          <p:nvPr/>
        </p:nvSpPr>
        <p:spPr>
          <a:xfrm>
            <a:off x="6048981" y="2854799"/>
            <a:ext cx="1410298"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Online Delivery</a:t>
            </a:r>
          </a:p>
        </p:txBody>
      </p:sp>
      <p:sp>
        <p:nvSpPr>
          <p:cNvPr id="119" name="TextBox 118">
            <a:extLst>
              <a:ext uri="{FF2B5EF4-FFF2-40B4-BE49-F238E27FC236}">
                <a16:creationId xmlns:a16="http://schemas.microsoft.com/office/drawing/2014/main" id="{D9C7F9C0-C869-4ACD-A79F-85B7D1E38DA9}"/>
              </a:ext>
            </a:extLst>
          </p:cNvPr>
          <p:cNvSpPr txBox="1"/>
          <p:nvPr/>
        </p:nvSpPr>
        <p:spPr>
          <a:xfrm>
            <a:off x="6373732" y="3452789"/>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$2.8 MM</a:t>
            </a:r>
          </a:p>
        </p:txBody>
      </p:sp>
      <p:pic>
        <p:nvPicPr>
          <p:cNvPr id="120" name="Picture 34" descr="Image result for shipt logo">
            <a:extLst>
              <a:ext uri="{FF2B5EF4-FFF2-40B4-BE49-F238E27FC236}">
                <a16:creationId xmlns:a16="http://schemas.microsoft.com/office/drawing/2014/main" id="{C4B2A990-34A8-4CC9-B416-9B29D29C643E}"/>
              </a:ext>
            </a:extLst>
          </p:cNvPr>
          <p:cNvPicPr>
            <a:picLocks noChangeAspect="1" noChangeArrowheads="1"/>
          </p:cNvPicPr>
          <p:nvPr/>
        </p:nvPicPr>
        <p:blipFill rotWithShape="1">
          <a:blip r:embed="rId42" cstate="print">
            <a:extLst>
              <a:ext uri="{28A0092B-C50C-407E-A947-70E740481C1C}">
                <a14:useLocalDpi xmlns:a14="http://schemas.microsoft.com/office/drawing/2010/main"/>
              </a:ext>
            </a:extLst>
          </a:blip>
          <a:srcRect/>
          <a:stretch/>
        </p:blipFill>
        <p:spPr bwMode="auto">
          <a:xfrm>
            <a:off x="6312586" y="3116482"/>
            <a:ext cx="924740" cy="345907"/>
          </a:xfrm>
          <a:prstGeom prst="rect">
            <a:avLst/>
          </a:prstGeom>
          <a:noFill/>
          <a:extLst>
            <a:ext uri="{909E8E84-426E-40DD-AFC4-6F175D3DCCD1}">
              <a14:hiddenFill xmlns:a14="http://schemas.microsoft.com/office/drawing/2010/main">
                <a:solidFill>
                  <a:srgbClr val="FFFFFF"/>
                </a:solidFill>
              </a14:hiddenFill>
            </a:ext>
          </a:extLst>
        </p:spPr>
      </p:pic>
      <p:sp>
        <p:nvSpPr>
          <p:cNvPr id="122" name="Triangle 30">
            <a:extLst>
              <a:ext uri="{FF2B5EF4-FFF2-40B4-BE49-F238E27FC236}">
                <a16:creationId xmlns:a16="http://schemas.microsoft.com/office/drawing/2014/main" id="{AA30AFFA-F084-4D4D-95A7-ECCDBFB98A70}"/>
              </a:ext>
            </a:extLst>
          </p:cNvPr>
          <p:cNvSpPr/>
          <p:nvPr/>
        </p:nvSpPr>
        <p:spPr>
          <a:xfrm rot="5400000">
            <a:off x="356118" y="1206406"/>
            <a:ext cx="165528" cy="174723"/>
          </a:xfrm>
          <a:prstGeom prst="triangle">
            <a:avLst/>
          </a:prstGeom>
          <a:solidFill>
            <a:srgbClr val="E84A99"/>
          </a:solidFill>
          <a:ln>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TextBox 122">
            <a:extLst>
              <a:ext uri="{FF2B5EF4-FFF2-40B4-BE49-F238E27FC236}">
                <a16:creationId xmlns:a16="http://schemas.microsoft.com/office/drawing/2014/main" id="{4294282D-12A4-4B7C-9DF5-3CAD32DA574A}"/>
              </a:ext>
            </a:extLst>
          </p:cNvPr>
          <p:cNvSpPr txBox="1"/>
          <p:nvPr/>
        </p:nvSpPr>
        <p:spPr>
          <a:xfrm>
            <a:off x="554261" y="1152196"/>
            <a:ext cx="11502209" cy="307777"/>
          </a:xfrm>
          <a:prstGeom prst="rect">
            <a:avLst/>
          </a:prstGeom>
          <a:noFill/>
        </p:spPr>
        <p:txBody>
          <a:bodyPr wrap="square" rtlCol="0">
            <a:spAutoFit/>
          </a:bodyPr>
          <a:lstStyle/>
          <a:p>
            <a:pPr lvl="0"/>
            <a:r>
              <a:rPr lang="en-US" sz="1400" dirty="0">
                <a:solidFill>
                  <a:srgbClr val="1F1A62"/>
                </a:solidFill>
                <a:latin typeface="Helvetica Light" panose="020B0403020202020204" pitchFamily="34" charset="0"/>
              </a:rPr>
              <a:t>Advertisers spending between $1MM - $5 MM in national TV accounted for </a:t>
            </a:r>
            <a:r>
              <a:rPr lang="en-US" sz="1400" dirty="0">
                <a:solidFill>
                  <a:srgbClr val="ED3C8D"/>
                </a:solidFill>
                <a:latin typeface="Helvetica" pitchFamily="2" charset="0"/>
              </a:rPr>
              <a:t>35%</a:t>
            </a:r>
            <a:r>
              <a:rPr lang="en-US" sz="1400" dirty="0">
                <a:solidFill>
                  <a:srgbClr val="1F1A62"/>
                </a:solidFill>
                <a:latin typeface="Helvetica Light" panose="020B0403020202020204" pitchFamily="34" charset="0"/>
              </a:rPr>
              <a:t> of total new advertisers</a:t>
            </a:r>
          </a:p>
        </p:txBody>
      </p:sp>
      <p:sp>
        <p:nvSpPr>
          <p:cNvPr id="125" name="Rectangle 124">
            <a:extLst>
              <a:ext uri="{FF2B5EF4-FFF2-40B4-BE49-F238E27FC236}">
                <a16:creationId xmlns:a16="http://schemas.microsoft.com/office/drawing/2014/main" id="{45A46EDF-34DE-4E0C-BE4C-0D49D5F4067A}"/>
              </a:ext>
            </a:extLst>
          </p:cNvPr>
          <p:cNvSpPr/>
          <p:nvPr/>
        </p:nvSpPr>
        <p:spPr>
          <a:xfrm>
            <a:off x="159921" y="166249"/>
            <a:ext cx="11872159" cy="892552"/>
          </a:xfrm>
          <a:prstGeom prst="rect">
            <a:avLst/>
          </a:prstGeom>
        </p:spPr>
        <p:txBody>
          <a:bodyPr wrap="square">
            <a:spAutoFit/>
          </a:bodyPr>
          <a:lstStyle/>
          <a:p>
            <a:pPr lvl="0">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40</a:t>
            </a: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 brands spent </a:t>
            </a: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between $1 million - $5 million </a:t>
            </a:r>
            <a:r>
              <a:rPr lang="en-US" sz="2600" b="1" dirty="0">
                <a:solidFill>
                  <a:srgbClr val="1F1A62"/>
                </a:solidFill>
                <a:latin typeface="Helvetica" pitchFamily="2" charset="0"/>
              </a:rPr>
              <a:t>on national TV across </a:t>
            </a:r>
            <a:r>
              <a:rPr lang="en-US" sz="2600" b="1" dirty="0">
                <a:solidFill>
                  <a:srgbClr val="ED3C8D"/>
                </a:solidFill>
                <a:latin typeface="Helvetica" pitchFamily="2" charset="0"/>
              </a:rPr>
              <a:t>32</a:t>
            </a:r>
            <a:r>
              <a:rPr lang="en-US" sz="2600" b="1" dirty="0">
                <a:solidFill>
                  <a:srgbClr val="1F1A62"/>
                </a:solidFill>
                <a:latin typeface="Helvetica" pitchFamily="2" charset="0"/>
              </a:rPr>
              <a:t> different categories ranging from ice cream to alcohol</a:t>
            </a:r>
            <a:endPar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4116421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1"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E68883D7-CE89-43D5-A4B5-94B1E528076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5" name="Slide Number Placeholder 5">
            <a:extLst>
              <a:ext uri="{FF2B5EF4-FFF2-40B4-BE49-F238E27FC236}">
                <a16:creationId xmlns:a16="http://schemas.microsoft.com/office/drawing/2014/main" id="{CAB137C7-5E9C-4947-862D-A9783E6B79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FACEB3C5-52C0-47C3-941A-590E0EE30CE4}"/>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9" name="Text Placeholder 3">
            <a:extLst>
              <a:ext uri="{FF2B5EF4-FFF2-40B4-BE49-F238E27FC236}">
                <a16:creationId xmlns:a16="http://schemas.microsoft.com/office/drawing/2014/main" id="{B9C279CA-2713-4D36-BCE6-A8CD5E249562}"/>
              </a:ext>
            </a:extLst>
          </p:cNvPr>
          <p:cNvSpPr txBox="1">
            <a:spLocks/>
          </p:cNvSpPr>
          <p:nvPr/>
        </p:nvSpPr>
        <p:spPr>
          <a:xfrm>
            <a:off x="436695" y="6342750"/>
            <a:ext cx="11595384" cy="182156"/>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lvl="0">
              <a:defRPr/>
            </a:pPr>
            <a:r>
              <a:rPr kumimoji="0" lang="en-US" sz="8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a:t>
            </a:r>
            <a:r>
              <a:rPr lang="en-US" sz="800" dirty="0">
                <a:solidFill>
                  <a:srgbClr val="1F1A62"/>
                </a:solidFill>
                <a:latin typeface="Helvetica" pitchFamily="2" charset="0"/>
                <a:ea typeface="Open Sans" panose="020B0606030504020204" pitchFamily="34" charset="0"/>
                <a:cs typeface="Open Sans" panose="020B0606030504020204" pitchFamily="34" charset="0"/>
              </a:rPr>
              <a:t>VAB analysis of Nielsen Ad Intel data, Q1’19-Q4’19. TV spend includes national cable TV, broadcast TV, Spanish language cable TV, Spanish language broadcast TV. Brands reflect those with national TV spend over $100K. *MM = millions.</a:t>
            </a:r>
            <a:endParaRPr kumimoji="0" lang="en-US" sz="8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198" name="TextBox 197">
            <a:extLst>
              <a:ext uri="{FF2B5EF4-FFF2-40B4-BE49-F238E27FC236}">
                <a16:creationId xmlns:a16="http://schemas.microsoft.com/office/drawing/2014/main" id="{8B6065C4-B3D3-4DFD-AA14-DAF5B6638C1C}"/>
              </a:ext>
            </a:extLst>
          </p:cNvPr>
          <p:cNvSpPr txBox="1"/>
          <p:nvPr/>
        </p:nvSpPr>
        <p:spPr>
          <a:xfrm>
            <a:off x="512207" y="4104820"/>
            <a:ext cx="1361355"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Digital Frames</a:t>
            </a:r>
          </a:p>
        </p:txBody>
      </p:sp>
      <p:sp>
        <p:nvSpPr>
          <p:cNvPr id="200" name="TextBox 199">
            <a:extLst>
              <a:ext uri="{FF2B5EF4-FFF2-40B4-BE49-F238E27FC236}">
                <a16:creationId xmlns:a16="http://schemas.microsoft.com/office/drawing/2014/main" id="{2F6A6A2A-7CAB-4506-8853-E066E9B2EF93}"/>
              </a:ext>
            </a:extLst>
          </p:cNvPr>
          <p:cNvSpPr txBox="1"/>
          <p:nvPr/>
        </p:nvSpPr>
        <p:spPr>
          <a:xfrm>
            <a:off x="172837" y="4698765"/>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$0.5 MM</a:t>
            </a:r>
          </a:p>
        </p:txBody>
      </p:sp>
      <p:sp>
        <p:nvSpPr>
          <p:cNvPr id="201" name="TextBox 200">
            <a:extLst>
              <a:ext uri="{FF2B5EF4-FFF2-40B4-BE49-F238E27FC236}">
                <a16:creationId xmlns:a16="http://schemas.microsoft.com/office/drawing/2014/main" id="{29B31F19-AE34-4115-927C-8892D36D58A1}"/>
              </a:ext>
            </a:extLst>
          </p:cNvPr>
          <p:cNvSpPr txBox="1"/>
          <p:nvPr/>
        </p:nvSpPr>
        <p:spPr>
          <a:xfrm>
            <a:off x="1131072" y="4692274"/>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$0.1 MM</a:t>
            </a:r>
          </a:p>
        </p:txBody>
      </p:sp>
      <p:pic>
        <p:nvPicPr>
          <p:cNvPr id="206" name="Picture 205">
            <a:extLst>
              <a:ext uri="{FF2B5EF4-FFF2-40B4-BE49-F238E27FC236}">
                <a16:creationId xmlns:a16="http://schemas.microsoft.com/office/drawing/2014/main" id="{CEBC309D-44DF-42D2-A27B-446AE7924F71}"/>
              </a:ext>
            </a:extLst>
          </p:cNvPr>
          <p:cNvPicPr>
            <a:picLocks noChangeAspect="1"/>
          </p:cNvPicPr>
          <p:nvPr/>
        </p:nvPicPr>
        <p:blipFill>
          <a:blip r:embed="rId3"/>
          <a:stretch>
            <a:fillRect/>
          </a:stretch>
        </p:blipFill>
        <p:spPr>
          <a:xfrm>
            <a:off x="283015" y="4372710"/>
            <a:ext cx="759468" cy="283192"/>
          </a:xfrm>
          <a:prstGeom prst="rect">
            <a:avLst/>
          </a:prstGeom>
        </p:spPr>
      </p:pic>
      <p:pic>
        <p:nvPicPr>
          <p:cNvPr id="208" name="Picture 2" descr="Image result for skylight frames logo">
            <a:extLst>
              <a:ext uri="{FF2B5EF4-FFF2-40B4-BE49-F238E27FC236}">
                <a16:creationId xmlns:a16="http://schemas.microsoft.com/office/drawing/2014/main" id="{07FAECC1-1A80-4A37-8EF6-F79475C0246E}"/>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t="34587" b="38274"/>
          <a:stretch/>
        </p:blipFill>
        <p:spPr bwMode="auto">
          <a:xfrm>
            <a:off x="1093079" y="4381180"/>
            <a:ext cx="967492" cy="262570"/>
          </a:xfrm>
          <a:prstGeom prst="rect">
            <a:avLst/>
          </a:prstGeom>
          <a:noFill/>
          <a:extLst>
            <a:ext uri="{909E8E84-426E-40DD-AFC4-6F175D3DCCD1}">
              <a14:hiddenFill xmlns:a14="http://schemas.microsoft.com/office/drawing/2010/main">
                <a:solidFill>
                  <a:srgbClr val="FFFFFF"/>
                </a:solidFill>
              </a14:hiddenFill>
            </a:ext>
          </a:extLst>
        </p:spPr>
      </p:pic>
      <p:sp>
        <p:nvSpPr>
          <p:cNvPr id="215" name="TextBox 214">
            <a:extLst>
              <a:ext uri="{FF2B5EF4-FFF2-40B4-BE49-F238E27FC236}">
                <a16:creationId xmlns:a16="http://schemas.microsoft.com/office/drawing/2014/main" id="{5BCBEAF9-A103-4A87-9821-28FAD9DC9601}"/>
              </a:ext>
            </a:extLst>
          </p:cNvPr>
          <p:cNvSpPr txBox="1"/>
          <p:nvPr/>
        </p:nvSpPr>
        <p:spPr>
          <a:xfrm>
            <a:off x="9571302" y="5205976"/>
            <a:ext cx="1490425"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Mobile Tickets</a:t>
            </a:r>
          </a:p>
        </p:txBody>
      </p:sp>
      <p:sp>
        <p:nvSpPr>
          <p:cNvPr id="217" name="TextBox 216">
            <a:extLst>
              <a:ext uri="{FF2B5EF4-FFF2-40B4-BE49-F238E27FC236}">
                <a16:creationId xmlns:a16="http://schemas.microsoft.com/office/drawing/2014/main" id="{FA0FE505-8E1E-4F2A-8CF2-F898692BAF28}"/>
              </a:ext>
            </a:extLst>
          </p:cNvPr>
          <p:cNvSpPr txBox="1"/>
          <p:nvPr/>
        </p:nvSpPr>
        <p:spPr>
          <a:xfrm>
            <a:off x="9870933" y="5834976"/>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$0.1 MM</a:t>
            </a:r>
          </a:p>
        </p:txBody>
      </p:sp>
      <p:pic>
        <p:nvPicPr>
          <p:cNvPr id="219" name="Picture 98" descr="ticketsmarter.com">
            <a:extLst>
              <a:ext uri="{FF2B5EF4-FFF2-40B4-BE49-F238E27FC236}">
                <a16:creationId xmlns:a16="http://schemas.microsoft.com/office/drawing/2014/main" id="{9A7355B5-5C09-4391-84F8-8FD5E6E4901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578726" y="5619868"/>
            <a:ext cx="1551906" cy="174764"/>
          </a:xfrm>
          <a:prstGeom prst="rect">
            <a:avLst/>
          </a:prstGeom>
          <a:noFill/>
          <a:extLst>
            <a:ext uri="{909E8E84-426E-40DD-AFC4-6F175D3DCCD1}">
              <a14:hiddenFill xmlns:a14="http://schemas.microsoft.com/office/drawing/2010/main">
                <a:solidFill>
                  <a:srgbClr val="FFFFFF"/>
                </a:solidFill>
              </a14:hiddenFill>
            </a:ext>
          </a:extLst>
        </p:spPr>
      </p:pic>
      <p:sp>
        <p:nvSpPr>
          <p:cNvPr id="238" name="TextBox 237">
            <a:extLst>
              <a:ext uri="{FF2B5EF4-FFF2-40B4-BE49-F238E27FC236}">
                <a16:creationId xmlns:a16="http://schemas.microsoft.com/office/drawing/2014/main" id="{2AE32294-26FF-47A6-9CA2-E4279892D6C8}"/>
              </a:ext>
            </a:extLst>
          </p:cNvPr>
          <p:cNvSpPr txBox="1"/>
          <p:nvPr/>
        </p:nvSpPr>
        <p:spPr>
          <a:xfrm>
            <a:off x="10442302" y="2907382"/>
            <a:ext cx="1967195"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Vitamins</a:t>
            </a:r>
          </a:p>
        </p:txBody>
      </p:sp>
      <p:sp>
        <p:nvSpPr>
          <p:cNvPr id="240" name="TextBox 239">
            <a:extLst>
              <a:ext uri="{FF2B5EF4-FFF2-40B4-BE49-F238E27FC236}">
                <a16:creationId xmlns:a16="http://schemas.microsoft.com/office/drawing/2014/main" id="{FB484E9A-D74C-4411-92BA-CD21EA915CF0}"/>
              </a:ext>
            </a:extLst>
          </p:cNvPr>
          <p:cNvSpPr txBox="1"/>
          <p:nvPr/>
        </p:nvSpPr>
        <p:spPr>
          <a:xfrm>
            <a:off x="10942153" y="3451172"/>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$0.5 MM</a:t>
            </a:r>
          </a:p>
        </p:txBody>
      </p:sp>
      <p:pic>
        <p:nvPicPr>
          <p:cNvPr id="246" name="Picture 18" descr="Image result for ritual vitamins logo transparent">
            <a:extLst>
              <a:ext uri="{FF2B5EF4-FFF2-40B4-BE49-F238E27FC236}">
                <a16:creationId xmlns:a16="http://schemas.microsoft.com/office/drawing/2014/main" id="{B1D905ED-1A56-460A-B3C8-B5A1CE5AB4B5}"/>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1013654" y="3152435"/>
            <a:ext cx="804782" cy="255853"/>
          </a:xfrm>
          <a:prstGeom prst="rect">
            <a:avLst/>
          </a:prstGeom>
          <a:noFill/>
          <a:extLst>
            <a:ext uri="{909E8E84-426E-40DD-AFC4-6F175D3DCCD1}">
              <a14:hiddenFill xmlns:a14="http://schemas.microsoft.com/office/drawing/2010/main">
                <a:solidFill>
                  <a:srgbClr val="FFFFFF"/>
                </a:solidFill>
              </a14:hiddenFill>
            </a:ext>
          </a:extLst>
        </p:spPr>
      </p:pic>
      <p:sp>
        <p:nvSpPr>
          <p:cNvPr id="247" name="TextBox 246">
            <a:extLst>
              <a:ext uri="{FF2B5EF4-FFF2-40B4-BE49-F238E27FC236}">
                <a16:creationId xmlns:a16="http://schemas.microsoft.com/office/drawing/2014/main" id="{07FD31E3-24D8-4705-879E-0345775470F4}"/>
              </a:ext>
            </a:extLst>
          </p:cNvPr>
          <p:cNvSpPr txBox="1"/>
          <p:nvPr/>
        </p:nvSpPr>
        <p:spPr>
          <a:xfrm>
            <a:off x="447909" y="1737891"/>
            <a:ext cx="1528981"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Underwear &amp; Lingerie</a:t>
            </a:r>
          </a:p>
        </p:txBody>
      </p:sp>
      <p:pic>
        <p:nvPicPr>
          <p:cNvPr id="248" name="Picture 60" descr="Image result for knix logo">
            <a:extLst>
              <a:ext uri="{FF2B5EF4-FFF2-40B4-BE49-F238E27FC236}">
                <a16:creationId xmlns:a16="http://schemas.microsoft.com/office/drawing/2014/main" id="{4C69D74B-2CF4-4449-B6E1-A7785DDBD80C}"/>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91705" y="2070815"/>
            <a:ext cx="855770" cy="288923"/>
          </a:xfrm>
          <a:prstGeom prst="rect">
            <a:avLst/>
          </a:prstGeom>
          <a:noFill/>
          <a:extLst>
            <a:ext uri="{909E8E84-426E-40DD-AFC4-6F175D3DCCD1}">
              <a14:hiddenFill xmlns:a14="http://schemas.microsoft.com/office/drawing/2010/main">
                <a:solidFill>
                  <a:srgbClr val="FFFFFF"/>
                </a:solidFill>
              </a14:hiddenFill>
            </a:ext>
          </a:extLst>
        </p:spPr>
      </p:pic>
      <p:sp>
        <p:nvSpPr>
          <p:cNvPr id="249" name="TextBox 248">
            <a:extLst>
              <a:ext uri="{FF2B5EF4-FFF2-40B4-BE49-F238E27FC236}">
                <a16:creationId xmlns:a16="http://schemas.microsoft.com/office/drawing/2014/main" id="{A7E34E54-CAE2-41A8-AB9B-0B572823B938}"/>
              </a:ext>
            </a:extLst>
          </p:cNvPr>
          <p:cNvSpPr txBox="1"/>
          <p:nvPr/>
        </p:nvSpPr>
        <p:spPr>
          <a:xfrm>
            <a:off x="735844" y="2376864"/>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$0.9 MM</a:t>
            </a:r>
          </a:p>
        </p:txBody>
      </p:sp>
      <p:sp>
        <p:nvSpPr>
          <p:cNvPr id="250" name="TextBox 249">
            <a:extLst>
              <a:ext uri="{FF2B5EF4-FFF2-40B4-BE49-F238E27FC236}">
                <a16:creationId xmlns:a16="http://schemas.microsoft.com/office/drawing/2014/main" id="{92901286-4DC8-49E0-B64D-6CCF12BAE97B}"/>
              </a:ext>
            </a:extLst>
          </p:cNvPr>
          <p:cNvSpPr txBox="1"/>
          <p:nvPr/>
        </p:nvSpPr>
        <p:spPr>
          <a:xfrm>
            <a:off x="2132486" y="1737891"/>
            <a:ext cx="1173696"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Sunglasses</a:t>
            </a:r>
          </a:p>
        </p:txBody>
      </p:sp>
      <p:pic>
        <p:nvPicPr>
          <p:cNvPr id="251" name="Picture 62" descr="Image result for shady rays logo">
            <a:extLst>
              <a:ext uri="{FF2B5EF4-FFF2-40B4-BE49-F238E27FC236}">
                <a16:creationId xmlns:a16="http://schemas.microsoft.com/office/drawing/2014/main" id="{9F5AB857-96EE-4217-AEDA-F75B05B23A2C}"/>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939064" y="2052051"/>
            <a:ext cx="1560540" cy="133296"/>
          </a:xfrm>
          <a:prstGeom prst="rect">
            <a:avLst/>
          </a:prstGeom>
          <a:noFill/>
          <a:extLst>
            <a:ext uri="{909E8E84-426E-40DD-AFC4-6F175D3DCCD1}">
              <a14:hiddenFill xmlns:a14="http://schemas.microsoft.com/office/drawing/2010/main">
                <a:solidFill>
                  <a:srgbClr val="FFFFFF"/>
                </a:solidFill>
              </a14:hiddenFill>
            </a:ext>
          </a:extLst>
        </p:spPr>
      </p:pic>
      <p:sp>
        <p:nvSpPr>
          <p:cNvPr id="252" name="TextBox 251">
            <a:extLst>
              <a:ext uri="{FF2B5EF4-FFF2-40B4-BE49-F238E27FC236}">
                <a16:creationId xmlns:a16="http://schemas.microsoft.com/office/drawing/2014/main" id="{5FE12033-F132-47DE-AD4B-89524A4A8928}"/>
              </a:ext>
            </a:extLst>
          </p:cNvPr>
          <p:cNvSpPr txBox="1"/>
          <p:nvPr/>
        </p:nvSpPr>
        <p:spPr>
          <a:xfrm>
            <a:off x="2235588" y="2249786"/>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$0.9 MM</a:t>
            </a:r>
          </a:p>
        </p:txBody>
      </p:sp>
      <p:sp>
        <p:nvSpPr>
          <p:cNvPr id="253" name="TextBox 252">
            <a:extLst>
              <a:ext uri="{FF2B5EF4-FFF2-40B4-BE49-F238E27FC236}">
                <a16:creationId xmlns:a16="http://schemas.microsoft.com/office/drawing/2014/main" id="{FCD76C20-CA5B-4197-A787-A721DAEA4EBC}"/>
              </a:ext>
            </a:extLst>
          </p:cNvPr>
          <p:cNvSpPr txBox="1"/>
          <p:nvPr/>
        </p:nvSpPr>
        <p:spPr>
          <a:xfrm>
            <a:off x="3618664" y="1737891"/>
            <a:ext cx="1228250"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Personal Style</a:t>
            </a:r>
          </a:p>
        </p:txBody>
      </p:sp>
      <p:pic>
        <p:nvPicPr>
          <p:cNvPr id="254" name="Picture 64" descr="DailyLook">
            <a:extLst>
              <a:ext uri="{FF2B5EF4-FFF2-40B4-BE49-F238E27FC236}">
                <a16:creationId xmlns:a16="http://schemas.microsoft.com/office/drawing/2014/main" id="{00A7BC19-649F-48A5-BB0E-699DBA753A75}"/>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722499" y="2003522"/>
            <a:ext cx="1020581" cy="176456"/>
          </a:xfrm>
          <a:prstGeom prst="rect">
            <a:avLst/>
          </a:prstGeom>
          <a:noFill/>
          <a:extLst>
            <a:ext uri="{909E8E84-426E-40DD-AFC4-6F175D3DCCD1}">
              <a14:hiddenFill xmlns:a14="http://schemas.microsoft.com/office/drawing/2010/main">
                <a:solidFill>
                  <a:srgbClr val="FFFFFF"/>
                </a:solidFill>
              </a14:hiddenFill>
            </a:ext>
          </a:extLst>
        </p:spPr>
      </p:pic>
      <p:sp>
        <p:nvSpPr>
          <p:cNvPr id="255" name="TextBox 254">
            <a:extLst>
              <a:ext uri="{FF2B5EF4-FFF2-40B4-BE49-F238E27FC236}">
                <a16:creationId xmlns:a16="http://schemas.microsoft.com/office/drawing/2014/main" id="{ADD096BD-67D9-4608-A59E-E949793AAEBC}"/>
              </a:ext>
            </a:extLst>
          </p:cNvPr>
          <p:cNvSpPr txBox="1"/>
          <p:nvPr/>
        </p:nvSpPr>
        <p:spPr>
          <a:xfrm>
            <a:off x="3749043" y="2264349"/>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$0.8 MM</a:t>
            </a:r>
          </a:p>
        </p:txBody>
      </p:sp>
      <p:sp>
        <p:nvSpPr>
          <p:cNvPr id="262" name="TextBox 261">
            <a:extLst>
              <a:ext uri="{FF2B5EF4-FFF2-40B4-BE49-F238E27FC236}">
                <a16:creationId xmlns:a16="http://schemas.microsoft.com/office/drawing/2014/main" id="{1A223715-3EE3-44CF-9EC6-675792C201F5}"/>
              </a:ext>
            </a:extLst>
          </p:cNvPr>
          <p:cNvSpPr txBox="1"/>
          <p:nvPr/>
        </p:nvSpPr>
        <p:spPr>
          <a:xfrm>
            <a:off x="7078107" y="1737891"/>
            <a:ext cx="1361355"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Mattresses</a:t>
            </a:r>
          </a:p>
        </p:txBody>
      </p:sp>
      <p:sp>
        <p:nvSpPr>
          <p:cNvPr id="266" name="TextBox 265">
            <a:extLst>
              <a:ext uri="{FF2B5EF4-FFF2-40B4-BE49-F238E27FC236}">
                <a16:creationId xmlns:a16="http://schemas.microsoft.com/office/drawing/2014/main" id="{B2749F5C-CE13-45C4-9213-9FC2824590C5}"/>
              </a:ext>
            </a:extLst>
          </p:cNvPr>
          <p:cNvSpPr txBox="1"/>
          <p:nvPr/>
        </p:nvSpPr>
        <p:spPr>
          <a:xfrm>
            <a:off x="7275038" y="2223314"/>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$0.7 MM</a:t>
            </a:r>
          </a:p>
        </p:txBody>
      </p:sp>
      <p:sp>
        <p:nvSpPr>
          <p:cNvPr id="291" name="TextBox 290">
            <a:extLst>
              <a:ext uri="{FF2B5EF4-FFF2-40B4-BE49-F238E27FC236}">
                <a16:creationId xmlns:a16="http://schemas.microsoft.com/office/drawing/2014/main" id="{0D93BD80-6BEE-4BA2-8354-C16BB3847C82}"/>
              </a:ext>
            </a:extLst>
          </p:cNvPr>
          <p:cNvSpPr txBox="1"/>
          <p:nvPr/>
        </p:nvSpPr>
        <p:spPr>
          <a:xfrm>
            <a:off x="3734020" y="2889454"/>
            <a:ext cx="1330363"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Men’s Grooming</a:t>
            </a:r>
          </a:p>
        </p:txBody>
      </p:sp>
      <p:pic>
        <p:nvPicPr>
          <p:cNvPr id="292" name="Picture 70" descr="Manscaped">
            <a:extLst>
              <a:ext uri="{FF2B5EF4-FFF2-40B4-BE49-F238E27FC236}">
                <a16:creationId xmlns:a16="http://schemas.microsoft.com/office/drawing/2014/main" id="{BB209C1B-3A59-45AF-AFCF-CA164CDDD5EC}"/>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3283913" y="3217674"/>
            <a:ext cx="1069510" cy="220382"/>
          </a:xfrm>
          <a:prstGeom prst="rect">
            <a:avLst/>
          </a:prstGeom>
          <a:noFill/>
          <a:extLst>
            <a:ext uri="{909E8E84-426E-40DD-AFC4-6F175D3DCCD1}">
              <a14:hiddenFill xmlns:a14="http://schemas.microsoft.com/office/drawing/2010/main">
                <a:solidFill>
                  <a:srgbClr val="FFFFFF"/>
                </a:solidFill>
              </a14:hiddenFill>
            </a:ext>
          </a:extLst>
        </p:spPr>
      </p:pic>
      <p:pic>
        <p:nvPicPr>
          <p:cNvPr id="293" name="Picture 42" descr="Image result for bevel hair logo transparent">
            <a:extLst>
              <a:ext uri="{FF2B5EF4-FFF2-40B4-BE49-F238E27FC236}">
                <a16:creationId xmlns:a16="http://schemas.microsoft.com/office/drawing/2014/main" id="{E0958079-73A6-4E2E-9D33-6A32172D4418}"/>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4458855" y="3182252"/>
            <a:ext cx="1051652" cy="294212"/>
          </a:xfrm>
          <a:prstGeom prst="rect">
            <a:avLst/>
          </a:prstGeom>
          <a:noFill/>
          <a:extLst>
            <a:ext uri="{909E8E84-426E-40DD-AFC4-6F175D3DCCD1}">
              <a14:hiddenFill xmlns:a14="http://schemas.microsoft.com/office/drawing/2010/main">
                <a:solidFill>
                  <a:srgbClr val="FFFFFF"/>
                </a:solidFill>
              </a14:hiddenFill>
            </a:ext>
          </a:extLst>
        </p:spPr>
      </p:pic>
      <p:sp>
        <p:nvSpPr>
          <p:cNvPr id="294" name="TextBox 293">
            <a:extLst>
              <a:ext uri="{FF2B5EF4-FFF2-40B4-BE49-F238E27FC236}">
                <a16:creationId xmlns:a16="http://schemas.microsoft.com/office/drawing/2014/main" id="{9CF32A84-F65F-4493-9BBA-1584A3DC5420}"/>
              </a:ext>
            </a:extLst>
          </p:cNvPr>
          <p:cNvSpPr txBox="1"/>
          <p:nvPr/>
        </p:nvSpPr>
        <p:spPr>
          <a:xfrm>
            <a:off x="3384036" y="3477298"/>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$0.7 MM</a:t>
            </a:r>
          </a:p>
        </p:txBody>
      </p:sp>
      <p:sp>
        <p:nvSpPr>
          <p:cNvPr id="295" name="TextBox 294">
            <a:extLst>
              <a:ext uri="{FF2B5EF4-FFF2-40B4-BE49-F238E27FC236}">
                <a16:creationId xmlns:a16="http://schemas.microsoft.com/office/drawing/2014/main" id="{949145B6-0585-448D-8CDD-FF684CDAC486}"/>
              </a:ext>
            </a:extLst>
          </p:cNvPr>
          <p:cNvSpPr txBox="1"/>
          <p:nvPr/>
        </p:nvSpPr>
        <p:spPr>
          <a:xfrm>
            <a:off x="4458855" y="3471846"/>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$0.2 MM</a:t>
            </a:r>
          </a:p>
        </p:txBody>
      </p:sp>
      <p:sp>
        <p:nvSpPr>
          <p:cNvPr id="296" name="TextBox 295">
            <a:extLst>
              <a:ext uri="{FF2B5EF4-FFF2-40B4-BE49-F238E27FC236}">
                <a16:creationId xmlns:a16="http://schemas.microsoft.com/office/drawing/2014/main" id="{AB56422C-311C-4315-B22D-93B52806216B}"/>
              </a:ext>
            </a:extLst>
          </p:cNvPr>
          <p:cNvSpPr txBox="1"/>
          <p:nvPr/>
        </p:nvSpPr>
        <p:spPr>
          <a:xfrm>
            <a:off x="7653500" y="2878959"/>
            <a:ext cx="1490425"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Drinkware</a:t>
            </a:r>
          </a:p>
        </p:txBody>
      </p:sp>
      <p:pic>
        <p:nvPicPr>
          <p:cNvPr id="1048" name="Picture 24" descr="Image result for brumate logo transparent">
            <a:extLst>
              <a:ext uri="{FF2B5EF4-FFF2-40B4-BE49-F238E27FC236}">
                <a16:creationId xmlns:a16="http://schemas.microsoft.com/office/drawing/2014/main" id="{DB8EF619-EA1B-4FCA-9AEE-29C715FF45B7}"/>
              </a:ext>
            </a:extLst>
          </p:cNvP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7821092" y="3273108"/>
            <a:ext cx="1155241" cy="281108"/>
          </a:xfrm>
          <a:prstGeom prst="rect">
            <a:avLst/>
          </a:prstGeom>
          <a:noFill/>
          <a:extLst>
            <a:ext uri="{909E8E84-426E-40DD-AFC4-6F175D3DCCD1}">
              <a14:hiddenFill xmlns:a14="http://schemas.microsoft.com/office/drawing/2010/main">
                <a:solidFill>
                  <a:srgbClr val="FFFFFF"/>
                </a:solidFill>
              </a14:hiddenFill>
            </a:ext>
          </a:extLst>
        </p:spPr>
      </p:pic>
      <p:sp>
        <p:nvSpPr>
          <p:cNvPr id="298" name="TextBox 297">
            <a:extLst>
              <a:ext uri="{FF2B5EF4-FFF2-40B4-BE49-F238E27FC236}">
                <a16:creationId xmlns:a16="http://schemas.microsoft.com/office/drawing/2014/main" id="{91CD05BE-BAF2-4BEB-8F56-2D8CC5A38F64}"/>
              </a:ext>
            </a:extLst>
          </p:cNvPr>
          <p:cNvSpPr txBox="1"/>
          <p:nvPr/>
        </p:nvSpPr>
        <p:spPr>
          <a:xfrm>
            <a:off x="7914966" y="3595742"/>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$0.6 MM</a:t>
            </a:r>
          </a:p>
        </p:txBody>
      </p:sp>
      <p:sp>
        <p:nvSpPr>
          <p:cNvPr id="299" name="TextBox 298">
            <a:extLst>
              <a:ext uri="{FF2B5EF4-FFF2-40B4-BE49-F238E27FC236}">
                <a16:creationId xmlns:a16="http://schemas.microsoft.com/office/drawing/2014/main" id="{F4AEB9F9-971E-407B-97AD-5FEF608F3F0D}"/>
              </a:ext>
            </a:extLst>
          </p:cNvPr>
          <p:cNvSpPr txBox="1"/>
          <p:nvPr/>
        </p:nvSpPr>
        <p:spPr>
          <a:xfrm>
            <a:off x="2669935" y="4112118"/>
            <a:ext cx="835463"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Bedding</a:t>
            </a:r>
          </a:p>
        </p:txBody>
      </p:sp>
      <p:pic>
        <p:nvPicPr>
          <p:cNvPr id="300" name="Picture 78">
            <a:extLst>
              <a:ext uri="{FF2B5EF4-FFF2-40B4-BE49-F238E27FC236}">
                <a16:creationId xmlns:a16="http://schemas.microsoft.com/office/drawing/2014/main" id="{46F508BC-55E0-4E85-8277-AF4D94B0E6CB}"/>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2356181" y="4371399"/>
            <a:ext cx="1462970" cy="133732"/>
          </a:xfrm>
          <a:prstGeom prst="rect">
            <a:avLst/>
          </a:prstGeom>
          <a:noFill/>
          <a:extLst>
            <a:ext uri="{909E8E84-426E-40DD-AFC4-6F175D3DCCD1}">
              <a14:hiddenFill xmlns:a14="http://schemas.microsoft.com/office/drawing/2010/main">
                <a:solidFill>
                  <a:srgbClr val="FFFFFF"/>
                </a:solidFill>
              </a14:hiddenFill>
            </a:ext>
          </a:extLst>
        </p:spPr>
      </p:pic>
      <p:sp>
        <p:nvSpPr>
          <p:cNvPr id="301" name="TextBox 300">
            <a:extLst>
              <a:ext uri="{FF2B5EF4-FFF2-40B4-BE49-F238E27FC236}">
                <a16:creationId xmlns:a16="http://schemas.microsoft.com/office/drawing/2014/main" id="{68AB1A81-8F7C-444A-8256-6D2DF0D03999}"/>
              </a:ext>
            </a:extLst>
          </p:cNvPr>
          <p:cNvSpPr txBox="1"/>
          <p:nvPr/>
        </p:nvSpPr>
        <p:spPr>
          <a:xfrm>
            <a:off x="2603920" y="4616309"/>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$0.5 MM</a:t>
            </a:r>
          </a:p>
        </p:txBody>
      </p:sp>
      <p:sp>
        <p:nvSpPr>
          <p:cNvPr id="306" name="TextBox 305">
            <a:extLst>
              <a:ext uri="{FF2B5EF4-FFF2-40B4-BE49-F238E27FC236}">
                <a16:creationId xmlns:a16="http://schemas.microsoft.com/office/drawing/2014/main" id="{9222A77D-8D52-4503-A660-B7E78077456C}"/>
              </a:ext>
            </a:extLst>
          </p:cNvPr>
          <p:cNvSpPr txBox="1"/>
          <p:nvPr/>
        </p:nvSpPr>
        <p:spPr>
          <a:xfrm>
            <a:off x="6217627" y="3867913"/>
            <a:ext cx="1577181" cy="430887"/>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Online Books Subscription Service</a:t>
            </a:r>
          </a:p>
        </p:txBody>
      </p:sp>
      <p:pic>
        <p:nvPicPr>
          <p:cNvPr id="46" name="Picture 26" descr="Image result for scribd logo transparent">
            <a:extLst>
              <a:ext uri="{FF2B5EF4-FFF2-40B4-BE49-F238E27FC236}">
                <a16:creationId xmlns:a16="http://schemas.microsoft.com/office/drawing/2014/main" id="{1D6301DF-D4F9-4E96-B678-2258C696AF53}"/>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6658933" y="4338123"/>
            <a:ext cx="659019" cy="487673"/>
          </a:xfrm>
          <a:prstGeom prst="rect">
            <a:avLst/>
          </a:prstGeom>
          <a:noFill/>
          <a:extLst>
            <a:ext uri="{909E8E84-426E-40DD-AFC4-6F175D3DCCD1}">
              <a14:hiddenFill xmlns:a14="http://schemas.microsoft.com/office/drawing/2010/main">
                <a:solidFill>
                  <a:srgbClr val="FFFFFF"/>
                </a:solidFill>
              </a14:hiddenFill>
            </a:ext>
          </a:extLst>
        </p:spPr>
      </p:pic>
      <p:sp>
        <p:nvSpPr>
          <p:cNvPr id="308" name="TextBox 307">
            <a:extLst>
              <a:ext uri="{FF2B5EF4-FFF2-40B4-BE49-F238E27FC236}">
                <a16:creationId xmlns:a16="http://schemas.microsoft.com/office/drawing/2014/main" id="{737C281A-7864-4936-B4E4-C6D15312C197}"/>
              </a:ext>
            </a:extLst>
          </p:cNvPr>
          <p:cNvSpPr txBox="1"/>
          <p:nvPr/>
        </p:nvSpPr>
        <p:spPr>
          <a:xfrm>
            <a:off x="6543721" y="4831668"/>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$0.5 MM</a:t>
            </a:r>
          </a:p>
        </p:txBody>
      </p:sp>
      <p:sp>
        <p:nvSpPr>
          <p:cNvPr id="309" name="TextBox 308">
            <a:extLst>
              <a:ext uri="{FF2B5EF4-FFF2-40B4-BE49-F238E27FC236}">
                <a16:creationId xmlns:a16="http://schemas.microsoft.com/office/drawing/2014/main" id="{3BBF8FEA-2B46-4084-9C54-927FA343D3E1}"/>
              </a:ext>
            </a:extLst>
          </p:cNvPr>
          <p:cNvSpPr txBox="1"/>
          <p:nvPr/>
        </p:nvSpPr>
        <p:spPr>
          <a:xfrm>
            <a:off x="7862103" y="3925063"/>
            <a:ext cx="1257445" cy="430887"/>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Shopping Deals &amp; Rewards</a:t>
            </a:r>
          </a:p>
        </p:txBody>
      </p:sp>
      <p:pic>
        <p:nvPicPr>
          <p:cNvPr id="310" name="Picture 84" descr="Image result for shopkick logo">
            <a:extLst>
              <a:ext uri="{FF2B5EF4-FFF2-40B4-BE49-F238E27FC236}">
                <a16:creationId xmlns:a16="http://schemas.microsoft.com/office/drawing/2014/main" id="{FF3AB383-65E3-486C-B340-E832A6728D30}"/>
              </a:ext>
            </a:extLst>
          </p:cNvPr>
          <p:cNvPicPr>
            <a:picLocks noChangeAspect="1" noChangeArrowheads="1"/>
          </p:cNvPicPr>
          <p:nvPr/>
        </p:nvPicPr>
        <p:blipFill rotWithShape="1">
          <a:blip r:embed="rId15" cstate="print">
            <a:extLst>
              <a:ext uri="{28A0092B-C50C-407E-A947-70E740481C1C}">
                <a14:useLocalDpi xmlns:a14="http://schemas.microsoft.com/office/drawing/2010/main"/>
              </a:ext>
            </a:extLst>
          </a:blip>
          <a:srcRect t="21917" b="24301"/>
          <a:stretch/>
        </p:blipFill>
        <p:spPr bwMode="auto">
          <a:xfrm>
            <a:off x="7985212" y="4351937"/>
            <a:ext cx="1030277" cy="369406"/>
          </a:xfrm>
          <a:prstGeom prst="rect">
            <a:avLst/>
          </a:prstGeom>
          <a:noFill/>
          <a:extLst>
            <a:ext uri="{909E8E84-426E-40DD-AFC4-6F175D3DCCD1}">
              <a14:hiddenFill xmlns:a14="http://schemas.microsoft.com/office/drawing/2010/main">
                <a:solidFill>
                  <a:srgbClr val="FFFFFF"/>
                </a:solidFill>
              </a14:hiddenFill>
            </a:ext>
          </a:extLst>
        </p:spPr>
      </p:pic>
      <p:sp>
        <p:nvSpPr>
          <p:cNvPr id="311" name="TextBox 310">
            <a:extLst>
              <a:ext uri="{FF2B5EF4-FFF2-40B4-BE49-F238E27FC236}">
                <a16:creationId xmlns:a16="http://schemas.microsoft.com/office/drawing/2014/main" id="{8FB83D1C-D417-4D34-9FAE-2AFA090E609B}"/>
              </a:ext>
            </a:extLst>
          </p:cNvPr>
          <p:cNvSpPr txBox="1"/>
          <p:nvPr/>
        </p:nvSpPr>
        <p:spPr>
          <a:xfrm>
            <a:off x="8016604" y="4716085"/>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$0.5 MM</a:t>
            </a:r>
          </a:p>
        </p:txBody>
      </p:sp>
      <p:sp>
        <p:nvSpPr>
          <p:cNvPr id="312" name="TextBox 311">
            <a:extLst>
              <a:ext uri="{FF2B5EF4-FFF2-40B4-BE49-F238E27FC236}">
                <a16:creationId xmlns:a16="http://schemas.microsoft.com/office/drawing/2014/main" id="{6314C142-48C1-42CA-8E13-CEF7626FCCE8}"/>
              </a:ext>
            </a:extLst>
          </p:cNvPr>
          <p:cNvSpPr txBox="1"/>
          <p:nvPr/>
        </p:nvSpPr>
        <p:spPr>
          <a:xfrm>
            <a:off x="9481052" y="3962953"/>
            <a:ext cx="835463"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Honey</a:t>
            </a:r>
          </a:p>
        </p:txBody>
      </p:sp>
      <p:pic>
        <p:nvPicPr>
          <p:cNvPr id="313" name="Picture 32" descr="Image result for sue bee honey logo">
            <a:extLst>
              <a:ext uri="{FF2B5EF4-FFF2-40B4-BE49-F238E27FC236}">
                <a16:creationId xmlns:a16="http://schemas.microsoft.com/office/drawing/2014/main" id="{03A9CD86-F892-43AA-BAFE-940E30D0D27E}"/>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9516516" y="4188021"/>
            <a:ext cx="764535" cy="699665"/>
          </a:xfrm>
          <a:prstGeom prst="rect">
            <a:avLst/>
          </a:prstGeom>
          <a:noFill/>
          <a:extLst>
            <a:ext uri="{909E8E84-426E-40DD-AFC4-6F175D3DCCD1}">
              <a14:hiddenFill xmlns:a14="http://schemas.microsoft.com/office/drawing/2010/main">
                <a:solidFill>
                  <a:srgbClr val="FFFFFF"/>
                </a:solidFill>
              </a14:hiddenFill>
            </a:ext>
          </a:extLst>
        </p:spPr>
      </p:pic>
      <p:sp>
        <p:nvSpPr>
          <p:cNvPr id="314" name="TextBox 313">
            <a:extLst>
              <a:ext uri="{FF2B5EF4-FFF2-40B4-BE49-F238E27FC236}">
                <a16:creationId xmlns:a16="http://schemas.microsoft.com/office/drawing/2014/main" id="{42B8ED16-5B01-4E3B-8E45-B9CD3A7E6318}"/>
              </a:ext>
            </a:extLst>
          </p:cNvPr>
          <p:cNvSpPr txBox="1"/>
          <p:nvPr/>
        </p:nvSpPr>
        <p:spPr>
          <a:xfrm>
            <a:off x="9415037" y="4831668"/>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$0.4 MM</a:t>
            </a:r>
          </a:p>
        </p:txBody>
      </p:sp>
      <p:sp>
        <p:nvSpPr>
          <p:cNvPr id="318" name="TextBox 317">
            <a:extLst>
              <a:ext uri="{FF2B5EF4-FFF2-40B4-BE49-F238E27FC236}">
                <a16:creationId xmlns:a16="http://schemas.microsoft.com/office/drawing/2014/main" id="{F3C5EF50-D43E-4226-9E62-8472BE021D7B}"/>
              </a:ext>
            </a:extLst>
          </p:cNvPr>
          <p:cNvSpPr txBox="1"/>
          <p:nvPr/>
        </p:nvSpPr>
        <p:spPr>
          <a:xfrm>
            <a:off x="10494196" y="3962953"/>
            <a:ext cx="1496147"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Meteorology</a:t>
            </a:r>
          </a:p>
        </p:txBody>
      </p:sp>
      <p:pic>
        <p:nvPicPr>
          <p:cNvPr id="319" name="Picture 36" descr="Image result for weatherbug logo">
            <a:extLst>
              <a:ext uri="{FF2B5EF4-FFF2-40B4-BE49-F238E27FC236}">
                <a16:creationId xmlns:a16="http://schemas.microsoft.com/office/drawing/2014/main" id="{0F221A31-B729-48F6-A7BC-DCE1D252832F}"/>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10807674" y="4252326"/>
            <a:ext cx="869191" cy="626659"/>
          </a:xfrm>
          <a:prstGeom prst="rect">
            <a:avLst/>
          </a:prstGeom>
          <a:noFill/>
          <a:extLst>
            <a:ext uri="{909E8E84-426E-40DD-AFC4-6F175D3DCCD1}">
              <a14:hiddenFill xmlns:a14="http://schemas.microsoft.com/office/drawing/2010/main">
                <a:solidFill>
                  <a:srgbClr val="FFFFFF"/>
                </a:solidFill>
              </a14:hiddenFill>
            </a:ext>
          </a:extLst>
        </p:spPr>
      </p:pic>
      <p:sp>
        <p:nvSpPr>
          <p:cNvPr id="320" name="TextBox 319">
            <a:extLst>
              <a:ext uri="{FF2B5EF4-FFF2-40B4-BE49-F238E27FC236}">
                <a16:creationId xmlns:a16="http://schemas.microsoft.com/office/drawing/2014/main" id="{320E25BD-FDB4-4883-A8CC-6A54594F6A56}"/>
              </a:ext>
            </a:extLst>
          </p:cNvPr>
          <p:cNvSpPr txBox="1"/>
          <p:nvPr/>
        </p:nvSpPr>
        <p:spPr>
          <a:xfrm>
            <a:off x="10758523" y="4831668"/>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$0.3 MM</a:t>
            </a:r>
          </a:p>
        </p:txBody>
      </p:sp>
      <p:sp>
        <p:nvSpPr>
          <p:cNvPr id="321" name="TextBox 320">
            <a:extLst>
              <a:ext uri="{FF2B5EF4-FFF2-40B4-BE49-F238E27FC236}">
                <a16:creationId xmlns:a16="http://schemas.microsoft.com/office/drawing/2014/main" id="{06FFC20B-1982-44A1-8AC5-9DF13C857AAD}"/>
              </a:ext>
            </a:extLst>
          </p:cNvPr>
          <p:cNvSpPr txBox="1"/>
          <p:nvPr/>
        </p:nvSpPr>
        <p:spPr>
          <a:xfrm>
            <a:off x="109232" y="5113026"/>
            <a:ext cx="1420171" cy="415498"/>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Fast Casual Restaurant</a:t>
            </a:r>
          </a:p>
        </p:txBody>
      </p:sp>
      <p:pic>
        <p:nvPicPr>
          <p:cNvPr id="322" name="Picture 38" descr="Image result for tropical smoothie logo">
            <a:extLst>
              <a:ext uri="{FF2B5EF4-FFF2-40B4-BE49-F238E27FC236}">
                <a16:creationId xmlns:a16="http://schemas.microsoft.com/office/drawing/2014/main" id="{1253EECD-CF4E-424F-99A7-23DA8C031DCE}"/>
              </a:ext>
            </a:extLst>
          </p:cNvPr>
          <p:cNvPicPr>
            <a:picLocks noChangeAspect="1" noChangeArrowheads="1"/>
          </p:cNvPicPr>
          <p:nvPr/>
        </p:nvPicPr>
        <p:blipFill rotWithShape="1">
          <a:blip r:embed="rId18" cstate="print">
            <a:extLst>
              <a:ext uri="{28A0092B-C50C-407E-A947-70E740481C1C}">
                <a14:useLocalDpi xmlns:a14="http://schemas.microsoft.com/office/drawing/2010/main"/>
              </a:ext>
            </a:extLst>
          </a:blip>
          <a:srcRect/>
          <a:stretch/>
        </p:blipFill>
        <p:spPr bwMode="auto">
          <a:xfrm>
            <a:off x="73358" y="5560526"/>
            <a:ext cx="1491919" cy="293449"/>
          </a:xfrm>
          <a:prstGeom prst="rect">
            <a:avLst/>
          </a:prstGeom>
          <a:noFill/>
          <a:extLst>
            <a:ext uri="{909E8E84-426E-40DD-AFC4-6F175D3DCCD1}">
              <a14:hiddenFill xmlns:a14="http://schemas.microsoft.com/office/drawing/2010/main">
                <a:solidFill>
                  <a:srgbClr val="FFFFFF"/>
                </a:solidFill>
              </a14:hiddenFill>
            </a:ext>
          </a:extLst>
        </p:spPr>
      </p:pic>
      <p:sp>
        <p:nvSpPr>
          <p:cNvPr id="323" name="TextBox 322">
            <a:extLst>
              <a:ext uri="{FF2B5EF4-FFF2-40B4-BE49-F238E27FC236}">
                <a16:creationId xmlns:a16="http://schemas.microsoft.com/office/drawing/2014/main" id="{670D3EE5-A18E-45DD-9CCE-C42674DE968B}"/>
              </a:ext>
            </a:extLst>
          </p:cNvPr>
          <p:cNvSpPr txBox="1"/>
          <p:nvPr/>
        </p:nvSpPr>
        <p:spPr>
          <a:xfrm>
            <a:off x="335571" y="5943355"/>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$0.2 MM</a:t>
            </a:r>
          </a:p>
        </p:txBody>
      </p:sp>
      <p:sp>
        <p:nvSpPr>
          <p:cNvPr id="324" name="TextBox 323">
            <a:extLst>
              <a:ext uri="{FF2B5EF4-FFF2-40B4-BE49-F238E27FC236}">
                <a16:creationId xmlns:a16="http://schemas.microsoft.com/office/drawing/2014/main" id="{0AAF947C-4AAA-4CBA-8D8E-D9F1570B8535}"/>
              </a:ext>
            </a:extLst>
          </p:cNvPr>
          <p:cNvSpPr txBox="1"/>
          <p:nvPr/>
        </p:nvSpPr>
        <p:spPr>
          <a:xfrm>
            <a:off x="2829627" y="5113026"/>
            <a:ext cx="1112601"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Razors</a:t>
            </a:r>
          </a:p>
        </p:txBody>
      </p:sp>
      <p:pic>
        <p:nvPicPr>
          <p:cNvPr id="51" name="Picture 28" descr="Image result for billie razor logo transparent">
            <a:extLst>
              <a:ext uri="{FF2B5EF4-FFF2-40B4-BE49-F238E27FC236}">
                <a16:creationId xmlns:a16="http://schemas.microsoft.com/office/drawing/2014/main" id="{E3CD2C44-1F2B-4B01-B160-7B2ED2E9ACE4}"/>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3018067" y="5392590"/>
            <a:ext cx="735721" cy="443971"/>
          </a:xfrm>
          <a:prstGeom prst="rect">
            <a:avLst/>
          </a:prstGeom>
          <a:noFill/>
          <a:extLst>
            <a:ext uri="{909E8E84-426E-40DD-AFC4-6F175D3DCCD1}">
              <a14:hiddenFill xmlns:a14="http://schemas.microsoft.com/office/drawing/2010/main">
                <a:solidFill>
                  <a:srgbClr val="FFFFFF"/>
                </a:solidFill>
              </a14:hiddenFill>
            </a:ext>
          </a:extLst>
        </p:spPr>
      </p:pic>
      <p:sp>
        <p:nvSpPr>
          <p:cNvPr id="326" name="TextBox 325">
            <a:extLst>
              <a:ext uri="{FF2B5EF4-FFF2-40B4-BE49-F238E27FC236}">
                <a16:creationId xmlns:a16="http://schemas.microsoft.com/office/drawing/2014/main" id="{660A2B8A-EB40-4919-805A-E724F6F9BFA1}"/>
              </a:ext>
            </a:extLst>
          </p:cNvPr>
          <p:cNvSpPr txBox="1"/>
          <p:nvPr/>
        </p:nvSpPr>
        <p:spPr>
          <a:xfrm>
            <a:off x="2902181" y="5850680"/>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$0.2 MM</a:t>
            </a:r>
          </a:p>
        </p:txBody>
      </p:sp>
      <p:sp>
        <p:nvSpPr>
          <p:cNvPr id="327" name="TextBox 326">
            <a:extLst>
              <a:ext uri="{FF2B5EF4-FFF2-40B4-BE49-F238E27FC236}">
                <a16:creationId xmlns:a16="http://schemas.microsoft.com/office/drawing/2014/main" id="{D3908267-CA7B-4058-9DB5-549E4276598D}"/>
              </a:ext>
            </a:extLst>
          </p:cNvPr>
          <p:cNvSpPr txBox="1"/>
          <p:nvPr/>
        </p:nvSpPr>
        <p:spPr>
          <a:xfrm>
            <a:off x="10913278" y="5196916"/>
            <a:ext cx="1241995"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3D Laser Printers</a:t>
            </a:r>
          </a:p>
        </p:txBody>
      </p:sp>
      <p:pic>
        <p:nvPicPr>
          <p:cNvPr id="328" name="Picture 44" descr="Image result for glowforge logo transparent">
            <a:extLst>
              <a:ext uri="{FF2B5EF4-FFF2-40B4-BE49-F238E27FC236}">
                <a16:creationId xmlns:a16="http://schemas.microsoft.com/office/drawing/2014/main" id="{EB63E787-6045-4418-97B2-59035BCC9D10}"/>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11196842" y="5428540"/>
            <a:ext cx="674867" cy="674867"/>
          </a:xfrm>
          <a:prstGeom prst="rect">
            <a:avLst/>
          </a:prstGeom>
          <a:noFill/>
          <a:extLst>
            <a:ext uri="{909E8E84-426E-40DD-AFC4-6F175D3DCCD1}">
              <a14:hiddenFill xmlns:a14="http://schemas.microsoft.com/office/drawing/2010/main">
                <a:solidFill>
                  <a:srgbClr val="FFFFFF"/>
                </a:solidFill>
              </a14:hiddenFill>
            </a:ext>
          </a:extLst>
        </p:spPr>
      </p:pic>
      <p:sp>
        <p:nvSpPr>
          <p:cNvPr id="329" name="TextBox 328">
            <a:extLst>
              <a:ext uri="{FF2B5EF4-FFF2-40B4-BE49-F238E27FC236}">
                <a16:creationId xmlns:a16="http://schemas.microsoft.com/office/drawing/2014/main" id="{2C0F5ED2-F103-404B-93F4-C75552F7145A}"/>
              </a:ext>
            </a:extLst>
          </p:cNvPr>
          <p:cNvSpPr txBox="1"/>
          <p:nvPr/>
        </p:nvSpPr>
        <p:spPr>
          <a:xfrm>
            <a:off x="11050529" y="6087803"/>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$0.1 MM</a:t>
            </a:r>
          </a:p>
        </p:txBody>
      </p:sp>
      <p:sp>
        <p:nvSpPr>
          <p:cNvPr id="307" name="TextBox 306">
            <a:extLst>
              <a:ext uri="{FF2B5EF4-FFF2-40B4-BE49-F238E27FC236}">
                <a16:creationId xmlns:a16="http://schemas.microsoft.com/office/drawing/2014/main" id="{A3D84C9A-3092-48EE-B15C-3109F1F0E6E3}"/>
              </a:ext>
            </a:extLst>
          </p:cNvPr>
          <p:cNvSpPr txBox="1"/>
          <p:nvPr/>
        </p:nvSpPr>
        <p:spPr>
          <a:xfrm>
            <a:off x="5243724" y="1737891"/>
            <a:ext cx="1361355"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Feminine Care</a:t>
            </a:r>
          </a:p>
        </p:txBody>
      </p:sp>
      <p:sp>
        <p:nvSpPr>
          <p:cNvPr id="330" name="TextBox 329">
            <a:extLst>
              <a:ext uri="{FF2B5EF4-FFF2-40B4-BE49-F238E27FC236}">
                <a16:creationId xmlns:a16="http://schemas.microsoft.com/office/drawing/2014/main" id="{CEEF662F-4082-4B72-B046-08CA8329353F}"/>
              </a:ext>
            </a:extLst>
          </p:cNvPr>
          <p:cNvSpPr txBox="1"/>
          <p:nvPr/>
        </p:nvSpPr>
        <p:spPr>
          <a:xfrm>
            <a:off x="4963207" y="2352607"/>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$0.8 MM</a:t>
            </a:r>
          </a:p>
        </p:txBody>
      </p:sp>
      <p:sp>
        <p:nvSpPr>
          <p:cNvPr id="331" name="TextBox 330">
            <a:extLst>
              <a:ext uri="{FF2B5EF4-FFF2-40B4-BE49-F238E27FC236}">
                <a16:creationId xmlns:a16="http://schemas.microsoft.com/office/drawing/2014/main" id="{7713EBC6-2383-4441-A6D3-3D098D7B7BB8}"/>
              </a:ext>
            </a:extLst>
          </p:cNvPr>
          <p:cNvSpPr txBox="1"/>
          <p:nvPr/>
        </p:nvSpPr>
        <p:spPr>
          <a:xfrm>
            <a:off x="5915148" y="2361451"/>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$0.2 MM</a:t>
            </a:r>
          </a:p>
        </p:txBody>
      </p:sp>
      <p:pic>
        <p:nvPicPr>
          <p:cNvPr id="333" name="Picture 92" descr="Rael">
            <a:extLst>
              <a:ext uri="{FF2B5EF4-FFF2-40B4-BE49-F238E27FC236}">
                <a16:creationId xmlns:a16="http://schemas.microsoft.com/office/drawing/2014/main" id="{21BB1BAE-D149-4A67-B4AA-72C448FF0084}"/>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6075862" y="2030397"/>
            <a:ext cx="646065" cy="268177"/>
          </a:xfrm>
          <a:prstGeom prst="rect">
            <a:avLst/>
          </a:prstGeom>
          <a:noFill/>
          <a:extLst>
            <a:ext uri="{909E8E84-426E-40DD-AFC4-6F175D3DCCD1}">
              <a14:hiddenFill xmlns:a14="http://schemas.microsoft.com/office/drawing/2010/main">
                <a:solidFill>
                  <a:srgbClr val="FFFFFF"/>
                </a:solidFill>
              </a14:hiddenFill>
            </a:ext>
          </a:extLst>
        </p:spPr>
      </p:pic>
      <p:pic>
        <p:nvPicPr>
          <p:cNvPr id="334" name="Picture 333" descr="Image result for uqora logo transparent">
            <a:extLst>
              <a:ext uri="{FF2B5EF4-FFF2-40B4-BE49-F238E27FC236}">
                <a16:creationId xmlns:a16="http://schemas.microsoft.com/office/drawing/2014/main" id="{8D714DCD-2DBC-4270-8AD9-BB57AF9CB3E8}"/>
              </a:ext>
            </a:extLst>
          </p:cNvPr>
          <p:cNvPicPr>
            <a:picLocks noChangeAspect="1" noChangeArrowheads="1"/>
          </p:cNvPicPr>
          <p:nvPr/>
        </p:nvPicPr>
        <p:blipFill rotWithShape="1">
          <a:blip r:embed="rId22" cstate="print">
            <a:extLst>
              <a:ext uri="{28A0092B-C50C-407E-A947-70E740481C1C}">
                <a14:useLocalDpi xmlns:a14="http://schemas.microsoft.com/office/drawing/2010/main"/>
              </a:ext>
            </a:extLst>
          </a:blip>
          <a:srcRect t="32571" b="35674"/>
          <a:stretch/>
        </p:blipFill>
        <p:spPr bwMode="auto">
          <a:xfrm>
            <a:off x="5031990" y="2083887"/>
            <a:ext cx="859195" cy="272838"/>
          </a:xfrm>
          <a:prstGeom prst="rect">
            <a:avLst/>
          </a:prstGeom>
          <a:noFill/>
          <a:extLst>
            <a:ext uri="{909E8E84-426E-40DD-AFC4-6F175D3DCCD1}">
              <a14:hiddenFill xmlns:a14="http://schemas.microsoft.com/office/drawing/2010/main">
                <a:solidFill>
                  <a:srgbClr val="FFFFFF"/>
                </a:solidFill>
              </a14:hiddenFill>
            </a:ext>
          </a:extLst>
        </p:spPr>
      </p:pic>
      <p:sp>
        <p:nvSpPr>
          <p:cNvPr id="347" name="TextBox 346">
            <a:extLst>
              <a:ext uri="{FF2B5EF4-FFF2-40B4-BE49-F238E27FC236}">
                <a16:creationId xmlns:a16="http://schemas.microsoft.com/office/drawing/2014/main" id="{B8D7677E-775E-411B-8C99-7B4DDE0931F4}"/>
              </a:ext>
            </a:extLst>
          </p:cNvPr>
          <p:cNvSpPr txBox="1"/>
          <p:nvPr/>
        </p:nvSpPr>
        <p:spPr>
          <a:xfrm>
            <a:off x="7937683" y="5113026"/>
            <a:ext cx="915902"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Pet Care</a:t>
            </a:r>
          </a:p>
        </p:txBody>
      </p:sp>
      <p:pic>
        <p:nvPicPr>
          <p:cNvPr id="351" name="Picture 96">
            <a:extLst>
              <a:ext uri="{FF2B5EF4-FFF2-40B4-BE49-F238E27FC236}">
                <a16:creationId xmlns:a16="http://schemas.microsoft.com/office/drawing/2014/main" id="{B68C8351-4831-4EAF-8C5E-0D429481575A}"/>
              </a:ext>
            </a:extLst>
          </p:cNvPr>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7276435" y="5468065"/>
            <a:ext cx="1267960" cy="194158"/>
          </a:xfrm>
          <a:prstGeom prst="rect">
            <a:avLst/>
          </a:prstGeom>
          <a:noFill/>
          <a:extLst>
            <a:ext uri="{909E8E84-426E-40DD-AFC4-6F175D3DCCD1}">
              <a14:hiddenFill xmlns:a14="http://schemas.microsoft.com/office/drawing/2010/main">
                <a:solidFill>
                  <a:srgbClr val="FFFFFF"/>
                </a:solidFill>
              </a14:hiddenFill>
            </a:ext>
          </a:extLst>
        </p:spPr>
      </p:pic>
      <p:pic>
        <p:nvPicPr>
          <p:cNvPr id="352" name="Picture 46" descr="Image result for skoon cat logo transparent">
            <a:extLst>
              <a:ext uri="{FF2B5EF4-FFF2-40B4-BE49-F238E27FC236}">
                <a16:creationId xmlns:a16="http://schemas.microsoft.com/office/drawing/2014/main" id="{41153636-4A66-4768-87BE-538BFACA07BE}"/>
              </a:ext>
            </a:extLst>
          </p:cNvPr>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a:off x="8614378" y="5317786"/>
            <a:ext cx="852959" cy="494716"/>
          </a:xfrm>
          <a:prstGeom prst="rect">
            <a:avLst/>
          </a:prstGeom>
          <a:noFill/>
          <a:extLst>
            <a:ext uri="{909E8E84-426E-40DD-AFC4-6F175D3DCCD1}">
              <a14:hiddenFill xmlns:a14="http://schemas.microsoft.com/office/drawing/2010/main">
                <a:solidFill>
                  <a:srgbClr val="FFFFFF"/>
                </a:solidFill>
              </a14:hiddenFill>
            </a:ext>
          </a:extLst>
        </p:spPr>
      </p:pic>
      <p:sp>
        <p:nvSpPr>
          <p:cNvPr id="353" name="TextBox 352">
            <a:extLst>
              <a:ext uri="{FF2B5EF4-FFF2-40B4-BE49-F238E27FC236}">
                <a16:creationId xmlns:a16="http://schemas.microsoft.com/office/drawing/2014/main" id="{38A99FA8-B49D-45EF-B3AA-4C932364B18A}"/>
              </a:ext>
            </a:extLst>
          </p:cNvPr>
          <p:cNvSpPr txBox="1"/>
          <p:nvPr/>
        </p:nvSpPr>
        <p:spPr>
          <a:xfrm>
            <a:off x="7529118" y="5763149"/>
            <a:ext cx="762594"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$0.1 MM</a:t>
            </a:r>
          </a:p>
        </p:txBody>
      </p:sp>
      <p:sp>
        <p:nvSpPr>
          <p:cNvPr id="354" name="TextBox 353">
            <a:extLst>
              <a:ext uri="{FF2B5EF4-FFF2-40B4-BE49-F238E27FC236}">
                <a16:creationId xmlns:a16="http://schemas.microsoft.com/office/drawing/2014/main" id="{936C9255-1A73-4295-BDB5-FF045632D277}"/>
              </a:ext>
            </a:extLst>
          </p:cNvPr>
          <p:cNvSpPr txBox="1"/>
          <p:nvPr/>
        </p:nvSpPr>
        <p:spPr>
          <a:xfrm>
            <a:off x="8659560" y="5820299"/>
            <a:ext cx="762594"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$0.1 MM</a:t>
            </a:r>
          </a:p>
        </p:txBody>
      </p:sp>
      <p:sp>
        <p:nvSpPr>
          <p:cNvPr id="76" name="TextBox 75">
            <a:extLst>
              <a:ext uri="{FF2B5EF4-FFF2-40B4-BE49-F238E27FC236}">
                <a16:creationId xmlns:a16="http://schemas.microsoft.com/office/drawing/2014/main" id="{FBCE17D9-7AD4-4327-A6D6-CFB7414C7BB1}"/>
              </a:ext>
            </a:extLst>
          </p:cNvPr>
          <p:cNvSpPr txBox="1"/>
          <p:nvPr/>
        </p:nvSpPr>
        <p:spPr>
          <a:xfrm>
            <a:off x="427937" y="2692138"/>
            <a:ext cx="2781629"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Insurance</a:t>
            </a:r>
          </a:p>
        </p:txBody>
      </p:sp>
      <p:sp>
        <p:nvSpPr>
          <p:cNvPr id="77" name="TextBox 76">
            <a:extLst>
              <a:ext uri="{FF2B5EF4-FFF2-40B4-BE49-F238E27FC236}">
                <a16:creationId xmlns:a16="http://schemas.microsoft.com/office/drawing/2014/main" id="{54D354BF-61A6-44A6-B93A-ECB98620F30B}"/>
              </a:ext>
            </a:extLst>
          </p:cNvPr>
          <p:cNvSpPr txBox="1"/>
          <p:nvPr/>
        </p:nvSpPr>
        <p:spPr>
          <a:xfrm>
            <a:off x="1967053" y="3229198"/>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$0.5 MM</a:t>
            </a:r>
          </a:p>
        </p:txBody>
      </p:sp>
      <p:pic>
        <p:nvPicPr>
          <p:cNvPr id="78" name="Picture 18" descr="Image result for pie insurance logo">
            <a:extLst>
              <a:ext uri="{FF2B5EF4-FFF2-40B4-BE49-F238E27FC236}">
                <a16:creationId xmlns:a16="http://schemas.microsoft.com/office/drawing/2014/main" id="{7CA7FF67-A198-4A8F-8A22-A6B11E55848C}"/>
              </a:ext>
            </a:extLst>
          </p:cNvPr>
          <p:cNvPicPr>
            <a:picLocks noChangeAspect="1" noChangeArrowheads="1"/>
          </p:cNvPicPr>
          <p:nvPr/>
        </p:nvPicPr>
        <p:blipFill>
          <a:blip r:embed="rId25" cstate="print">
            <a:extLst>
              <a:ext uri="{28A0092B-C50C-407E-A947-70E740481C1C}">
                <a14:useLocalDpi xmlns:a14="http://schemas.microsoft.com/office/drawing/2010/main"/>
              </a:ext>
            </a:extLst>
          </a:blip>
          <a:srcRect/>
          <a:stretch>
            <a:fillRect/>
          </a:stretch>
        </p:blipFill>
        <p:spPr bwMode="auto">
          <a:xfrm>
            <a:off x="1699611" y="2990183"/>
            <a:ext cx="1328422" cy="280906"/>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0" descr="Image result for avocado mattress logo transparent">
            <a:extLst>
              <a:ext uri="{FF2B5EF4-FFF2-40B4-BE49-F238E27FC236}">
                <a16:creationId xmlns:a16="http://schemas.microsoft.com/office/drawing/2014/main" id="{075E781C-6659-4F4C-9B39-59AB812B27AB}"/>
              </a:ext>
            </a:extLst>
          </p:cNvPr>
          <p:cNvPicPr>
            <a:picLocks noChangeAspect="1" noChangeArrowheads="1"/>
          </p:cNvPicPr>
          <p:nvPr/>
        </p:nvPicPr>
        <p:blipFill rotWithShape="1">
          <a:blip r:embed="rId26" cstate="print">
            <a:extLst>
              <a:ext uri="{28A0092B-C50C-407E-A947-70E740481C1C}">
                <a14:useLocalDpi xmlns:a14="http://schemas.microsoft.com/office/drawing/2010/main"/>
              </a:ext>
            </a:extLst>
          </a:blip>
          <a:srcRect l="10767" t="42974" r="11309" b="42494"/>
          <a:stretch/>
        </p:blipFill>
        <p:spPr bwMode="auto">
          <a:xfrm>
            <a:off x="6968680" y="2025850"/>
            <a:ext cx="1470782" cy="15674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9" descr="Image result for cove migraine logo">
            <a:extLst>
              <a:ext uri="{FF2B5EF4-FFF2-40B4-BE49-F238E27FC236}">
                <a16:creationId xmlns:a16="http://schemas.microsoft.com/office/drawing/2014/main" id="{F6D0BFA4-A15C-4048-84BC-8C0410DF50CE}"/>
              </a:ext>
            </a:extLst>
          </p:cNvPr>
          <p:cNvPicPr>
            <a:picLocks noChangeAspect="1" noChangeArrowheads="1"/>
          </p:cNvPicPr>
          <p:nvPr/>
        </p:nvPicPr>
        <p:blipFill rotWithShape="1">
          <a:blip r:embed="rId27" cstate="print">
            <a:extLst>
              <a:ext uri="{28A0092B-C50C-407E-A947-70E740481C1C}">
                <a14:useLocalDpi xmlns:a14="http://schemas.microsoft.com/office/drawing/2010/main"/>
              </a:ext>
            </a:extLst>
          </a:blip>
          <a:srcRect/>
          <a:stretch/>
        </p:blipFill>
        <p:spPr bwMode="auto">
          <a:xfrm>
            <a:off x="8902381" y="2014200"/>
            <a:ext cx="844509" cy="235026"/>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58CC721E-F193-46BC-9238-399DC391C2C0}"/>
              </a:ext>
            </a:extLst>
          </p:cNvPr>
          <p:cNvSpPr txBox="1"/>
          <p:nvPr/>
        </p:nvSpPr>
        <p:spPr>
          <a:xfrm>
            <a:off x="8840889" y="2267866"/>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$0.7 MM</a:t>
            </a:r>
          </a:p>
        </p:txBody>
      </p:sp>
      <p:sp>
        <p:nvSpPr>
          <p:cNvPr id="82" name="TextBox 81">
            <a:extLst>
              <a:ext uri="{FF2B5EF4-FFF2-40B4-BE49-F238E27FC236}">
                <a16:creationId xmlns:a16="http://schemas.microsoft.com/office/drawing/2014/main" id="{B8FE6902-8621-4046-A7CC-6A0F64AF3191}"/>
              </a:ext>
            </a:extLst>
          </p:cNvPr>
          <p:cNvSpPr txBox="1"/>
          <p:nvPr/>
        </p:nvSpPr>
        <p:spPr>
          <a:xfrm>
            <a:off x="8556052" y="1737891"/>
            <a:ext cx="1537167"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Pharmaceutical</a:t>
            </a:r>
          </a:p>
        </p:txBody>
      </p:sp>
      <p:sp>
        <p:nvSpPr>
          <p:cNvPr id="83" name="TextBox 82">
            <a:extLst>
              <a:ext uri="{FF2B5EF4-FFF2-40B4-BE49-F238E27FC236}">
                <a16:creationId xmlns:a16="http://schemas.microsoft.com/office/drawing/2014/main" id="{8C3402A7-FC50-4FD4-8ED7-9EDEF1046E5D}"/>
              </a:ext>
            </a:extLst>
          </p:cNvPr>
          <p:cNvSpPr txBox="1"/>
          <p:nvPr/>
        </p:nvSpPr>
        <p:spPr>
          <a:xfrm>
            <a:off x="10146660" y="1737891"/>
            <a:ext cx="1654581"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Professional Services</a:t>
            </a:r>
          </a:p>
        </p:txBody>
      </p:sp>
      <p:sp>
        <p:nvSpPr>
          <p:cNvPr id="84" name="TextBox 83">
            <a:extLst>
              <a:ext uri="{FF2B5EF4-FFF2-40B4-BE49-F238E27FC236}">
                <a16:creationId xmlns:a16="http://schemas.microsoft.com/office/drawing/2014/main" id="{03992771-DF36-4084-9728-2E6828F5CDB2}"/>
              </a:ext>
            </a:extLst>
          </p:cNvPr>
          <p:cNvSpPr txBox="1"/>
          <p:nvPr/>
        </p:nvSpPr>
        <p:spPr>
          <a:xfrm>
            <a:off x="10490204" y="2243153"/>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$0.7 MM</a:t>
            </a:r>
          </a:p>
        </p:txBody>
      </p:sp>
      <p:pic>
        <p:nvPicPr>
          <p:cNvPr id="85" name="Picture 26" descr="Image result for smartsheet logo">
            <a:extLst>
              <a:ext uri="{FF2B5EF4-FFF2-40B4-BE49-F238E27FC236}">
                <a16:creationId xmlns:a16="http://schemas.microsoft.com/office/drawing/2014/main" id="{4D4116FF-6C1F-4E0D-8F35-2FA7E5809646}"/>
              </a:ext>
            </a:extLst>
          </p:cNvPr>
          <p:cNvPicPr>
            <a:picLocks noChangeAspect="1" noChangeArrowheads="1"/>
          </p:cNvPicPr>
          <p:nvPr/>
        </p:nvPicPr>
        <p:blipFill rotWithShape="1">
          <a:blip r:embed="rId28" cstate="print">
            <a:extLst>
              <a:ext uri="{28A0092B-C50C-407E-A947-70E740481C1C}">
                <a14:useLocalDpi xmlns:a14="http://schemas.microsoft.com/office/drawing/2010/main"/>
              </a:ext>
            </a:extLst>
          </a:blip>
          <a:srcRect t="30175" b="29177"/>
          <a:stretch/>
        </p:blipFill>
        <p:spPr bwMode="auto">
          <a:xfrm>
            <a:off x="10264400" y="1981075"/>
            <a:ext cx="1419100" cy="235975"/>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ADDCCABC-D536-41F8-A158-F518CF14647D}"/>
              </a:ext>
            </a:extLst>
          </p:cNvPr>
          <p:cNvSpPr txBox="1"/>
          <p:nvPr/>
        </p:nvSpPr>
        <p:spPr>
          <a:xfrm>
            <a:off x="717145" y="3229198"/>
            <a:ext cx="724127"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$0.7 MM</a:t>
            </a:r>
          </a:p>
        </p:txBody>
      </p:sp>
      <p:pic>
        <p:nvPicPr>
          <p:cNvPr id="87" name="Picture 86">
            <a:extLst>
              <a:ext uri="{FF2B5EF4-FFF2-40B4-BE49-F238E27FC236}">
                <a16:creationId xmlns:a16="http://schemas.microsoft.com/office/drawing/2014/main" id="{FFC13F6D-2631-45D6-BEEB-4DB424B7954B}"/>
              </a:ext>
            </a:extLst>
          </p:cNvPr>
          <p:cNvPicPr>
            <a:picLocks noChangeAspect="1"/>
          </p:cNvPicPr>
          <p:nvPr/>
        </p:nvPicPr>
        <p:blipFill>
          <a:blip r:embed="rId29">
            <a:clrChange>
              <a:clrFrom>
                <a:srgbClr val="FFFFFF"/>
              </a:clrFrom>
              <a:clrTo>
                <a:srgbClr val="FFFFFF">
                  <a:alpha val="0"/>
                </a:srgbClr>
              </a:clrTo>
            </a:clrChange>
          </a:blip>
          <a:stretch>
            <a:fillRect/>
          </a:stretch>
        </p:blipFill>
        <p:spPr>
          <a:xfrm>
            <a:off x="382023" y="2909687"/>
            <a:ext cx="1239732" cy="361087"/>
          </a:xfrm>
          <a:prstGeom prst="rect">
            <a:avLst/>
          </a:prstGeom>
          <a:noFill/>
        </p:spPr>
      </p:pic>
      <p:sp>
        <p:nvSpPr>
          <p:cNvPr id="88" name="TextBox 87">
            <a:extLst>
              <a:ext uri="{FF2B5EF4-FFF2-40B4-BE49-F238E27FC236}">
                <a16:creationId xmlns:a16="http://schemas.microsoft.com/office/drawing/2014/main" id="{398CBE8C-6A35-45D2-9EC4-65C2D3491DD8}"/>
              </a:ext>
            </a:extLst>
          </p:cNvPr>
          <p:cNvSpPr txBox="1"/>
          <p:nvPr/>
        </p:nvSpPr>
        <p:spPr>
          <a:xfrm>
            <a:off x="6084176" y="2869731"/>
            <a:ext cx="1142709"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Food Delivery</a:t>
            </a:r>
          </a:p>
        </p:txBody>
      </p:sp>
      <p:sp>
        <p:nvSpPr>
          <p:cNvPr id="89" name="TextBox 88">
            <a:extLst>
              <a:ext uri="{FF2B5EF4-FFF2-40B4-BE49-F238E27FC236}">
                <a16:creationId xmlns:a16="http://schemas.microsoft.com/office/drawing/2014/main" id="{E689BC53-4B93-4099-BDE3-FA781144726E}"/>
              </a:ext>
            </a:extLst>
          </p:cNvPr>
          <p:cNvSpPr txBox="1"/>
          <p:nvPr/>
        </p:nvSpPr>
        <p:spPr>
          <a:xfrm>
            <a:off x="5728915" y="3605048"/>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$0.6 MM</a:t>
            </a:r>
          </a:p>
        </p:txBody>
      </p:sp>
      <p:pic>
        <p:nvPicPr>
          <p:cNvPr id="90" name="Picture 8" descr="Image result for butcherbox logo">
            <a:extLst>
              <a:ext uri="{FF2B5EF4-FFF2-40B4-BE49-F238E27FC236}">
                <a16:creationId xmlns:a16="http://schemas.microsoft.com/office/drawing/2014/main" id="{E49F3C23-11E6-41E5-92B9-5F1D53D3F99A}"/>
              </a:ext>
            </a:extLst>
          </p:cNvPr>
          <p:cNvPicPr>
            <a:picLocks noChangeAspect="1" noChangeArrowheads="1"/>
          </p:cNvPicPr>
          <p:nvPr/>
        </p:nvPicPr>
        <p:blipFill>
          <a:blip r:embed="rId30" cstate="print">
            <a:extLst>
              <a:ext uri="{28A0092B-C50C-407E-A947-70E740481C1C}">
                <a14:useLocalDpi xmlns:a14="http://schemas.microsoft.com/office/drawing/2010/main"/>
              </a:ext>
            </a:extLst>
          </a:blip>
          <a:srcRect/>
          <a:stretch>
            <a:fillRect/>
          </a:stretch>
        </p:blipFill>
        <p:spPr bwMode="auto">
          <a:xfrm>
            <a:off x="5749424" y="3264445"/>
            <a:ext cx="865464" cy="310180"/>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a:extLst>
              <a:ext uri="{FF2B5EF4-FFF2-40B4-BE49-F238E27FC236}">
                <a16:creationId xmlns:a16="http://schemas.microsoft.com/office/drawing/2014/main" id="{B16A264A-5E0F-43E3-9C18-D674BDE23050}"/>
              </a:ext>
            </a:extLst>
          </p:cNvPr>
          <p:cNvSpPr txBox="1"/>
          <p:nvPr/>
        </p:nvSpPr>
        <p:spPr>
          <a:xfrm>
            <a:off x="6708601" y="3605048"/>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$0.1 MM</a:t>
            </a:r>
          </a:p>
        </p:txBody>
      </p:sp>
      <p:pic>
        <p:nvPicPr>
          <p:cNvPr id="92" name="Picture 6" descr="Image result for imperfect foods logo">
            <a:extLst>
              <a:ext uri="{FF2B5EF4-FFF2-40B4-BE49-F238E27FC236}">
                <a16:creationId xmlns:a16="http://schemas.microsoft.com/office/drawing/2014/main" id="{5120B62A-4D1C-4822-BCDB-26D95AAE72A0}"/>
              </a:ext>
            </a:extLst>
          </p:cNvPr>
          <p:cNvPicPr>
            <a:picLocks noChangeAspect="1" noChangeArrowheads="1"/>
          </p:cNvPicPr>
          <p:nvPr/>
        </p:nvPicPr>
        <p:blipFill rotWithShape="1">
          <a:blip r:embed="rId31" cstate="print">
            <a:extLst>
              <a:ext uri="{28A0092B-C50C-407E-A947-70E740481C1C}">
                <a14:useLocalDpi xmlns:a14="http://schemas.microsoft.com/office/drawing/2010/main"/>
              </a:ext>
            </a:extLst>
          </a:blip>
          <a:srcRect/>
          <a:stretch/>
        </p:blipFill>
        <p:spPr bwMode="auto">
          <a:xfrm>
            <a:off x="6738333" y="3188779"/>
            <a:ext cx="908029" cy="365197"/>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81DF027E-AC1E-44AF-A00E-39FBA992CD47}"/>
              </a:ext>
            </a:extLst>
          </p:cNvPr>
          <p:cNvSpPr txBox="1"/>
          <p:nvPr/>
        </p:nvSpPr>
        <p:spPr>
          <a:xfrm>
            <a:off x="9434866" y="2869091"/>
            <a:ext cx="1110829"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Shoes</a:t>
            </a:r>
          </a:p>
        </p:txBody>
      </p:sp>
      <p:sp>
        <p:nvSpPr>
          <p:cNvPr id="94" name="TextBox 93">
            <a:extLst>
              <a:ext uri="{FF2B5EF4-FFF2-40B4-BE49-F238E27FC236}">
                <a16:creationId xmlns:a16="http://schemas.microsoft.com/office/drawing/2014/main" id="{7DD7D8E1-62DB-4E61-A070-3FEC27804FB5}"/>
              </a:ext>
            </a:extLst>
          </p:cNvPr>
          <p:cNvSpPr txBox="1"/>
          <p:nvPr/>
        </p:nvSpPr>
        <p:spPr>
          <a:xfrm>
            <a:off x="9506534" y="3462193"/>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$0.6 MM</a:t>
            </a:r>
          </a:p>
        </p:txBody>
      </p:sp>
      <p:pic>
        <p:nvPicPr>
          <p:cNvPr id="96" name="Picture 28" descr="Image result for silvercare logo">
            <a:extLst>
              <a:ext uri="{FF2B5EF4-FFF2-40B4-BE49-F238E27FC236}">
                <a16:creationId xmlns:a16="http://schemas.microsoft.com/office/drawing/2014/main" id="{23BE5EF0-8A3C-47F3-9E37-0C6B1577E42F}"/>
              </a:ext>
            </a:extLst>
          </p:cNvPr>
          <p:cNvPicPr>
            <a:picLocks noChangeAspect="1" noChangeArrowheads="1"/>
          </p:cNvPicPr>
          <p:nvPr/>
        </p:nvPicPr>
        <p:blipFill rotWithShape="1">
          <a:blip r:embed="rId32" cstate="print">
            <a:clrChange>
              <a:clrFrom>
                <a:srgbClr val="FFFFFF"/>
              </a:clrFrom>
              <a:clrTo>
                <a:srgbClr val="FFFFFF">
                  <a:alpha val="0"/>
                </a:srgbClr>
              </a:clrTo>
            </a:clrChange>
            <a:extLst>
              <a:ext uri="{28A0092B-C50C-407E-A947-70E740481C1C}">
                <a14:useLocalDpi xmlns:a14="http://schemas.microsoft.com/office/drawing/2010/main"/>
              </a:ext>
            </a:extLst>
          </a:blip>
          <a:srcRect l="12822" t="26311" r="11134" b="26424"/>
          <a:stretch/>
        </p:blipFill>
        <p:spPr bwMode="auto">
          <a:xfrm>
            <a:off x="325692" y="3485492"/>
            <a:ext cx="997913" cy="228598"/>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id="{583EFCFE-0ADB-4D4C-AC1E-150DF4EB560E}"/>
              </a:ext>
            </a:extLst>
          </p:cNvPr>
          <p:cNvSpPr txBox="1"/>
          <p:nvPr/>
        </p:nvSpPr>
        <p:spPr>
          <a:xfrm>
            <a:off x="381635" y="3781068"/>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$0.5 MM</a:t>
            </a:r>
          </a:p>
        </p:txBody>
      </p:sp>
      <p:sp>
        <p:nvSpPr>
          <p:cNvPr id="98" name="TextBox 97">
            <a:extLst>
              <a:ext uri="{FF2B5EF4-FFF2-40B4-BE49-F238E27FC236}">
                <a16:creationId xmlns:a16="http://schemas.microsoft.com/office/drawing/2014/main" id="{E6D891F8-1AE0-44F7-A195-9D460EC6ECB0}"/>
              </a:ext>
            </a:extLst>
          </p:cNvPr>
          <p:cNvSpPr txBox="1"/>
          <p:nvPr/>
        </p:nvSpPr>
        <p:spPr>
          <a:xfrm>
            <a:off x="4367569" y="4020126"/>
            <a:ext cx="1446098"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Wellness &amp; Fitness</a:t>
            </a:r>
          </a:p>
        </p:txBody>
      </p:sp>
      <p:pic>
        <p:nvPicPr>
          <p:cNvPr id="99" name="Picture 2" descr="Image result for 30 day fitness logo">
            <a:extLst>
              <a:ext uri="{FF2B5EF4-FFF2-40B4-BE49-F238E27FC236}">
                <a16:creationId xmlns:a16="http://schemas.microsoft.com/office/drawing/2014/main" id="{F654087A-1C6A-42FE-B91C-9F9127033653}"/>
              </a:ext>
            </a:extLst>
          </p:cNvPr>
          <p:cNvPicPr>
            <a:picLocks noChangeAspect="1" noChangeArrowheads="1"/>
          </p:cNvPicPr>
          <p:nvPr/>
        </p:nvPicPr>
        <p:blipFill rotWithShape="1">
          <a:blip r:embed="rId33" cstate="print">
            <a:extLst>
              <a:ext uri="{28A0092B-C50C-407E-A947-70E740481C1C}">
                <a14:useLocalDpi xmlns:a14="http://schemas.microsoft.com/office/drawing/2010/main"/>
              </a:ext>
            </a:extLst>
          </a:blip>
          <a:srcRect/>
          <a:stretch/>
        </p:blipFill>
        <p:spPr bwMode="auto">
          <a:xfrm>
            <a:off x="4098492" y="4269986"/>
            <a:ext cx="1035700" cy="262008"/>
          </a:xfrm>
          <a:prstGeom prst="rect">
            <a:avLst/>
          </a:prstGeom>
          <a:noFill/>
          <a:extLst>
            <a:ext uri="{909E8E84-426E-40DD-AFC4-6F175D3DCCD1}">
              <a14:hiddenFill xmlns:a14="http://schemas.microsoft.com/office/drawing/2010/main">
                <a:solidFill>
                  <a:srgbClr val="FFFFFF"/>
                </a:solidFill>
              </a14:hiddenFill>
            </a:ext>
          </a:extLst>
        </p:spPr>
      </p:pic>
      <p:sp>
        <p:nvSpPr>
          <p:cNvPr id="100" name="TextBox 99">
            <a:extLst>
              <a:ext uri="{FF2B5EF4-FFF2-40B4-BE49-F238E27FC236}">
                <a16:creationId xmlns:a16="http://schemas.microsoft.com/office/drawing/2014/main" id="{2E529691-1706-4C17-A3C0-153BCF9F0690}"/>
              </a:ext>
            </a:extLst>
          </p:cNvPr>
          <p:cNvSpPr txBox="1"/>
          <p:nvPr/>
        </p:nvSpPr>
        <p:spPr>
          <a:xfrm>
            <a:off x="4206102" y="4575803"/>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$0.5 MM</a:t>
            </a:r>
          </a:p>
        </p:txBody>
      </p:sp>
      <p:sp>
        <p:nvSpPr>
          <p:cNvPr id="101" name="TextBox 100">
            <a:extLst>
              <a:ext uri="{FF2B5EF4-FFF2-40B4-BE49-F238E27FC236}">
                <a16:creationId xmlns:a16="http://schemas.microsoft.com/office/drawing/2014/main" id="{06A6E968-495F-41B7-A34E-65CF94476986}"/>
              </a:ext>
            </a:extLst>
          </p:cNvPr>
          <p:cNvSpPr txBox="1"/>
          <p:nvPr/>
        </p:nvSpPr>
        <p:spPr>
          <a:xfrm>
            <a:off x="1530261" y="3771262"/>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$0.3 MM</a:t>
            </a:r>
          </a:p>
        </p:txBody>
      </p:sp>
      <p:pic>
        <p:nvPicPr>
          <p:cNvPr id="102" name="Picture 20" descr="Image result for ladder insurance logo">
            <a:extLst>
              <a:ext uri="{FF2B5EF4-FFF2-40B4-BE49-F238E27FC236}">
                <a16:creationId xmlns:a16="http://schemas.microsoft.com/office/drawing/2014/main" id="{60CD9F25-BE33-4416-87AB-B80E7DE1BE64}"/>
              </a:ext>
            </a:extLst>
          </p:cNvPr>
          <p:cNvPicPr>
            <a:picLocks noChangeAspect="1" noChangeArrowheads="1"/>
          </p:cNvPicPr>
          <p:nvPr/>
        </p:nvPicPr>
        <p:blipFill rotWithShape="1">
          <a:blip r:embed="rId34" cstate="print">
            <a:extLst>
              <a:ext uri="{28A0092B-C50C-407E-A947-70E740481C1C}">
                <a14:useLocalDpi xmlns:a14="http://schemas.microsoft.com/office/drawing/2010/main"/>
              </a:ext>
            </a:extLst>
          </a:blip>
          <a:srcRect/>
          <a:stretch/>
        </p:blipFill>
        <p:spPr bwMode="auto">
          <a:xfrm>
            <a:off x="1402736" y="3468954"/>
            <a:ext cx="997914" cy="293480"/>
          </a:xfrm>
          <a:prstGeom prst="rect">
            <a:avLst/>
          </a:prstGeom>
          <a:noFill/>
          <a:extLst>
            <a:ext uri="{909E8E84-426E-40DD-AFC4-6F175D3DCCD1}">
              <a14:hiddenFill xmlns:a14="http://schemas.microsoft.com/office/drawing/2010/main">
                <a:solidFill>
                  <a:srgbClr val="FFFFFF"/>
                </a:solidFill>
              </a14:hiddenFill>
            </a:ext>
          </a:extLst>
        </p:spPr>
      </p:pic>
      <p:sp>
        <p:nvSpPr>
          <p:cNvPr id="103" name="TextBox 102">
            <a:extLst>
              <a:ext uri="{FF2B5EF4-FFF2-40B4-BE49-F238E27FC236}">
                <a16:creationId xmlns:a16="http://schemas.microsoft.com/office/drawing/2014/main" id="{85670D2C-6E28-4F2A-91C9-480E9FCB4237}"/>
              </a:ext>
            </a:extLst>
          </p:cNvPr>
          <p:cNvSpPr txBox="1"/>
          <p:nvPr/>
        </p:nvSpPr>
        <p:spPr>
          <a:xfrm>
            <a:off x="2492993" y="3826866"/>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$0.2 MM</a:t>
            </a:r>
          </a:p>
        </p:txBody>
      </p:sp>
      <p:pic>
        <p:nvPicPr>
          <p:cNvPr id="104" name="Picture 22" descr="Image result for next insurance logo">
            <a:extLst>
              <a:ext uri="{FF2B5EF4-FFF2-40B4-BE49-F238E27FC236}">
                <a16:creationId xmlns:a16="http://schemas.microsoft.com/office/drawing/2014/main" id="{FBBCA710-B2B9-45F8-9126-55924DC4B5FD}"/>
              </a:ext>
            </a:extLst>
          </p:cNvPr>
          <p:cNvPicPr>
            <a:picLocks noChangeAspect="1" noChangeArrowheads="1"/>
          </p:cNvPicPr>
          <p:nvPr/>
        </p:nvPicPr>
        <p:blipFill rotWithShape="1">
          <a:blip r:embed="rId35" cstate="print">
            <a:extLst>
              <a:ext uri="{28A0092B-C50C-407E-A947-70E740481C1C}">
                <a14:useLocalDpi xmlns:a14="http://schemas.microsoft.com/office/drawing/2010/main"/>
              </a:ext>
            </a:extLst>
          </a:blip>
          <a:srcRect/>
          <a:stretch/>
        </p:blipFill>
        <p:spPr bwMode="auto">
          <a:xfrm>
            <a:off x="2470054" y="3428766"/>
            <a:ext cx="653087" cy="330738"/>
          </a:xfrm>
          <a:prstGeom prst="rect">
            <a:avLst/>
          </a:prstGeom>
          <a:noFill/>
          <a:extLst>
            <a:ext uri="{909E8E84-426E-40DD-AFC4-6F175D3DCCD1}">
              <a14:hiddenFill xmlns:a14="http://schemas.microsoft.com/office/drawing/2010/main">
                <a:solidFill>
                  <a:srgbClr val="FFFFFF"/>
                </a:solidFill>
              </a14:hiddenFill>
            </a:ext>
          </a:extLst>
        </p:spPr>
      </p:pic>
      <p:sp>
        <p:nvSpPr>
          <p:cNvPr id="105" name="TextBox 104">
            <a:extLst>
              <a:ext uri="{FF2B5EF4-FFF2-40B4-BE49-F238E27FC236}">
                <a16:creationId xmlns:a16="http://schemas.microsoft.com/office/drawing/2014/main" id="{5D002228-8776-4C96-8CE6-FE479DDC0187}"/>
              </a:ext>
            </a:extLst>
          </p:cNvPr>
          <p:cNvSpPr txBox="1"/>
          <p:nvPr/>
        </p:nvSpPr>
        <p:spPr>
          <a:xfrm>
            <a:off x="6312992" y="5735329"/>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$0.1 MM</a:t>
            </a:r>
          </a:p>
        </p:txBody>
      </p:sp>
      <p:pic>
        <p:nvPicPr>
          <p:cNvPr id="106" name="Picture 105">
            <a:extLst>
              <a:ext uri="{FF2B5EF4-FFF2-40B4-BE49-F238E27FC236}">
                <a16:creationId xmlns:a16="http://schemas.microsoft.com/office/drawing/2014/main" id="{7F54F13D-8926-4867-ABEC-ACCCA2E98133}"/>
              </a:ext>
            </a:extLst>
          </p:cNvPr>
          <p:cNvPicPr>
            <a:picLocks noChangeAspect="1"/>
          </p:cNvPicPr>
          <p:nvPr/>
        </p:nvPicPr>
        <p:blipFill>
          <a:blip r:embed="rId36"/>
          <a:stretch>
            <a:fillRect/>
          </a:stretch>
        </p:blipFill>
        <p:spPr>
          <a:xfrm>
            <a:off x="6408114" y="5373112"/>
            <a:ext cx="665310" cy="329155"/>
          </a:xfrm>
          <a:prstGeom prst="rect">
            <a:avLst/>
          </a:prstGeom>
        </p:spPr>
      </p:pic>
      <p:pic>
        <p:nvPicPr>
          <p:cNvPr id="107" name="Picture 88" descr="Image result for zwift logo">
            <a:extLst>
              <a:ext uri="{FF2B5EF4-FFF2-40B4-BE49-F238E27FC236}">
                <a16:creationId xmlns:a16="http://schemas.microsoft.com/office/drawing/2014/main" id="{BD8BE409-56E3-4DD2-B8AE-B8CC0794372D}"/>
              </a:ext>
            </a:extLst>
          </p:cNvPr>
          <p:cNvPicPr>
            <a:picLocks noChangeAspect="1" noChangeArrowheads="1"/>
          </p:cNvPicPr>
          <p:nvPr/>
        </p:nvPicPr>
        <p:blipFill>
          <a:blip r:embed="rId37" cstate="print">
            <a:extLst>
              <a:ext uri="{28A0092B-C50C-407E-A947-70E740481C1C}">
                <a14:useLocalDpi xmlns:a14="http://schemas.microsoft.com/office/drawing/2010/main"/>
              </a:ext>
            </a:extLst>
          </a:blip>
          <a:srcRect/>
          <a:stretch>
            <a:fillRect/>
          </a:stretch>
        </p:blipFill>
        <p:spPr bwMode="auto">
          <a:xfrm>
            <a:off x="5117100" y="4228305"/>
            <a:ext cx="1004692" cy="335419"/>
          </a:xfrm>
          <a:prstGeom prst="rect">
            <a:avLst/>
          </a:prstGeom>
          <a:noFill/>
          <a:extLst>
            <a:ext uri="{909E8E84-426E-40DD-AFC4-6F175D3DCCD1}">
              <a14:hiddenFill xmlns:a14="http://schemas.microsoft.com/office/drawing/2010/main">
                <a:solidFill>
                  <a:srgbClr val="FFFFFF"/>
                </a:solidFill>
              </a14:hiddenFill>
            </a:ext>
          </a:extLst>
        </p:spPr>
      </p:pic>
      <p:sp>
        <p:nvSpPr>
          <p:cNvPr id="108" name="TextBox 107">
            <a:extLst>
              <a:ext uri="{FF2B5EF4-FFF2-40B4-BE49-F238E27FC236}">
                <a16:creationId xmlns:a16="http://schemas.microsoft.com/office/drawing/2014/main" id="{0731B101-0BBB-4D2C-A3D3-1999A20BD3A8}"/>
              </a:ext>
            </a:extLst>
          </p:cNvPr>
          <p:cNvSpPr txBox="1"/>
          <p:nvPr/>
        </p:nvSpPr>
        <p:spPr>
          <a:xfrm>
            <a:off x="5135700" y="4575803"/>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$0.3 MM</a:t>
            </a:r>
          </a:p>
        </p:txBody>
      </p:sp>
      <p:pic>
        <p:nvPicPr>
          <p:cNvPr id="109" name="Picture 2" descr="Image result for made in cookware logo transparent">
            <a:extLst>
              <a:ext uri="{FF2B5EF4-FFF2-40B4-BE49-F238E27FC236}">
                <a16:creationId xmlns:a16="http://schemas.microsoft.com/office/drawing/2014/main" id="{6EAF17C6-2B7B-4229-A524-C089947EE4D5}"/>
              </a:ext>
            </a:extLst>
          </p:cNvPr>
          <p:cNvPicPr>
            <a:picLocks noChangeAspect="1" noChangeArrowheads="1"/>
          </p:cNvPicPr>
          <p:nvPr/>
        </p:nvPicPr>
        <p:blipFill>
          <a:blip r:embed="rId38" cstate="print">
            <a:extLst>
              <a:ext uri="{28A0092B-C50C-407E-A947-70E740481C1C}">
                <a14:useLocalDpi xmlns:a14="http://schemas.microsoft.com/office/drawing/2010/main"/>
              </a:ext>
            </a:extLst>
          </a:blip>
          <a:srcRect/>
          <a:stretch>
            <a:fillRect/>
          </a:stretch>
        </p:blipFill>
        <p:spPr bwMode="auto">
          <a:xfrm>
            <a:off x="1650589" y="5571469"/>
            <a:ext cx="1220507" cy="271563"/>
          </a:xfrm>
          <a:prstGeom prst="rect">
            <a:avLst/>
          </a:prstGeom>
          <a:noFill/>
          <a:extLst>
            <a:ext uri="{909E8E84-426E-40DD-AFC4-6F175D3DCCD1}">
              <a14:hiddenFill xmlns:a14="http://schemas.microsoft.com/office/drawing/2010/main">
                <a:solidFill>
                  <a:srgbClr val="FFFFFF"/>
                </a:solidFill>
              </a14:hiddenFill>
            </a:ext>
          </a:extLst>
        </p:spPr>
      </p:pic>
      <p:sp>
        <p:nvSpPr>
          <p:cNvPr id="110" name="TextBox 109">
            <a:extLst>
              <a:ext uri="{FF2B5EF4-FFF2-40B4-BE49-F238E27FC236}">
                <a16:creationId xmlns:a16="http://schemas.microsoft.com/office/drawing/2014/main" id="{67A34D20-2CA2-479F-94A5-C16867BB30B2}"/>
              </a:ext>
            </a:extLst>
          </p:cNvPr>
          <p:cNvSpPr txBox="1"/>
          <p:nvPr/>
        </p:nvSpPr>
        <p:spPr>
          <a:xfrm>
            <a:off x="1690061" y="5113026"/>
            <a:ext cx="1141563" cy="415498"/>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Kitchen Appliances</a:t>
            </a:r>
          </a:p>
        </p:txBody>
      </p:sp>
      <p:sp>
        <p:nvSpPr>
          <p:cNvPr id="111" name="TextBox 110">
            <a:extLst>
              <a:ext uri="{FF2B5EF4-FFF2-40B4-BE49-F238E27FC236}">
                <a16:creationId xmlns:a16="http://schemas.microsoft.com/office/drawing/2014/main" id="{FE75FC09-8DD5-4695-BBD7-5BB99B3BDA0E}"/>
              </a:ext>
            </a:extLst>
          </p:cNvPr>
          <p:cNvSpPr txBox="1"/>
          <p:nvPr/>
        </p:nvSpPr>
        <p:spPr>
          <a:xfrm>
            <a:off x="1855277" y="5918643"/>
            <a:ext cx="811131"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$0.2 MM</a:t>
            </a:r>
          </a:p>
        </p:txBody>
      </p:sp>
      <p:sp>
        <p:nvSpPr>
          <p:cNvPr id="114" name="TextBox 113">
            <a:extLst>
              <a:ext uri="{FF2B5EF4-FFF2-40B4-BE49-F238E27FC236}">
                <a16:creationId xmlns:a16="http://schemas.microsoft.com/office/drawing/2014/main" id="{3B688102-4CEF-49A9-8AEB-F0C94456D126}"/>
              </a:ext>
            </a:extLst>
          </p:cNvPr>
          <p:cNvSpPr txBox="1"/>
          <p:nvPr/>
        </p:nvSpPr>
        <p:spPr>
          <a:xfrm>
            <a:off x="3683526" y="5113026"/>
            <a:ext cx="1575511"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Alcoholic Beverages</a:t>
            </a:r>
          </a:p>
        </p:txBody>
      </p:sp>
      <p:sp>
        <p:nvSpPr>
          <p:cNvPr id="115" name="TextBox 114">
            <a:extLst>
              <a:ext uri="{FF2B5EF4-FFF2-40B4-BE49-F238E27FC236}">
                <a16:creationId xmlns:a16="http://schemas.microsoft.com/office/drawing/2014/main" id="{31E5CB19-FB2C-481E-843A-6D466A8A8B08}"/>
              </a:ext>
            </a:extLst>
          </p:cNvPr>
          <p:cNvSpPr txBox="1"/>
          <p:nvPr/>
        </p:nvSpPr>
        <p:spPr>
          <a:xfrm>
            <a:off x="3987535" y="6029080"/>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$0.2 MM</a:t>
            </a:r>
          </a:p>
        </p:txBody>
      </p:sp>
      <p:pic>
        <p:nvPicPr>
          <p:cNvPr id="116" name="Picture 40" descr="Image result for aviation gin logo">
            <a:extLst>
              <a:ext uri="{FF2B5EF4-FFF2-40B4-BE49-F238E27FC236}">
                <a16:creationId xmlns:a16="http://schemas.microsoft.com/office/drawing/2014/main" id="{AA083997-37B3-4E09-AD79-52DADBD810E1}"/>
              </a:ext>
            </a:extLst>
          </p:cNvPr>
          <p:cNvPicPr>
            <a:picLocks noChangeAspect="1" noChangeArrowheads="1"/>
          </p:cNvPicPr>
          <p:nvPr/>
        </p:nvPicPr>
        <p:blipFill>
          <a:blip r:embed="rId39" cstate="print">
            <a:extLst>
              <a:ext uri="{28A0092B-C50C-407E-A947-70E740481C1C}">
                <a14:useLocalDpi xmlns:a14="http://schemas.microsoft.com/office/drawing/2010/main"/>
              </a:ext>
            </a:extLst>
          </a:blip>
          <a:srcRect/>
          <a:stretch>
            <a:fillRect/>
          </a:stretch>
        </p:blipFill>
        <p:spPr bwMode="auto">
          <a:xfrm>
            <a:off x="4035174" y="5430829"/>
            <a:ext cx="872214" cy="552843"/>
          </a:xfrm>
          <a:prstGeom prst="rect">
            <a:avLst/>
          </a:prstGeom>
          <a:noFill/>
          <a:extLst>
            <a:ext uri="{909E8E84-426E-40DD-AFC4-6F175D3DCCD1}">
              <a14:hiddenFill xmlns:a14="http://schemas.microsoft.com/office/drawing/2010/main">
                <a:solidFill>
                  <a:srgbClr val="FFFFFF"/>
                </a:solidFill>
              </a14:hiddenFill>
            </a:ext>
          </a:extLst>
        </p:spPr>
      </p:pic>
      <p:sp>
        <p:nvSpPr>
          <p:cNvPr id="117" name="TextBox 116">
            <a:extLst>
              <a:ext uri="{FF2B5EF4-FFF2-40B4-BE49-F238E27FC236}">
                <a16:creationId xmlns:a16="http://schemas.microsoft.com/office/drawing/2014/main" id="{3DA7B92A-6F6B-4C18-A423-8D14DB90BCFC}"/>
              </a:ext>
            </a:extLst>
          </p:cNvPr>
          <p:cNvSpPr txBox="1"/>
          <p:nvPr/>
        </p:nvSpPr>
        <p:spPr>
          <a:xfrm>
            <a:off x="5521007" y="5113026"/>
            <a:ext cx="1416607"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Financial Services</a:t>
            </a:r>
          </a:p>
        </p:txBody>
      </p:sp>
      <p:sp>
        <p:nvSpPr>
          <p:cNvPr id="118" name="TextBox 117">
            <a:extLst>
              <a:ext uri="{FF2B5EF4-FFF2-40B4-BE49-F238E27FC236}">
                <a16:creationId xmlns:a16="http://schemas.microsoft.com/office/drawing/2014/main" id="{051FEEC1-E5BC-476D-A7E0-F08D8B4712B5}"/>
              </a:ext>
            </a:extLst>
          </p:cNvPr>
          <p:cNvSpPr txBox="1"/>
          <p:nvPr/>
        </p:nvSpPr>
        <p:spPr>
          <a:xfrm>
            <a:off x="5259789" y="5695192"/>
            <a:ext cx="967492" cy="215444"/>
          </a:xfrm>
          <a:prstGeom prst="rect">
            <a:avLst/>
          </a:prstGeom>
          <a:noFill/>
        </p:spPr>
        <p:txBody>
          <a:bodyPr wrap="square" rtlCol="0">
            <a:spAutoFit/>
          </a:bodyPr>
          <a:lstStyle/>
          <a:p>
            <a:pPr algn="ctr" defTabSz="586082"/>
            <a:r>
              <a:rPr lang="en-US" sz="800" i="1" dirty="0">
                <a:solidFill>
                  <a:srgbClr val="1F1A62"/>
                </a:solidFill>
                <a:latin typeface="Helvetica Light" panose="020B0403020202020204"/>
                <a:ea typeface="Open Sans" panose="020B0606030504020204" pitchFamily="34" charset="0"/>
                <a:cs typeface="Open Sans" panose="020B0606030504020204" pitchFamily="34" charset="0"/>
              </a:rPr>
              <a:t>$0.1 MM</a:t>
            </a:r>
          </a:p>
        </p:txBody>
      </p:sp>
      <p:pic>
        <p:nvPicPr>
          <p:cNvPr id="119" name="Picture 10" descr="Image result for truebill logo">
            <a:extLst>
              <a:ext uri="{FF2B5EF4-FFF2-40B4-BE49-F238E27FC236}">
                <a16:creationId xmlns:a16="http://schemas.microsoft.com/office/drawing/2014/main" id="{0531F9B7-5B89-4CA4-853D-2321E2D96EC4}"/>
              </a:ext>
            </a:extLst>
          </p:cNvPr>
          <p:cNvPicPr>
            <a:picLocks noChangeAspect="1" noChangeArrowheads="1"/>
          </p:cNvPicPr>
          <p:nvPr/>
        </p:nvPicPr>
        <p:blipFill>
          <a:blip r:embed="rId40" cstate="print">
            <a:extLst>
              <a:ext uri="{28A0092B-C50C-407E-A947-70E740481C1C}">
                <a14:useLocalDpi xmlns:a14="http://schemas.microsoft.com/office/drawing/2010/main"/>
              </a:ext>
            </a:extLst>
          </a:blip>
          <a:srcRect/>
          <a:stretch>
            <a:fillRect/>
          </a:stretch>
        </p:blipFill>
        <p:spPr bwMode="auto">
          <a:xfrm>
            <a:off x="5143843" y="5353030"/>
            <a:ext cx="1199384" cy="374808"/>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 descr="Image result for dearfoams logo transparent">
            <a:extLst>
              <a:ext uri="{FF2B5EF4-FFF2-40B4-BE49-F238E27FC236}">
                <a16:creationId xmlns:a16="http://schemas.microsoft.com/office/drawing/2014/main" id="{B4602148-ECDB-4868-A59E-6483699979DA}"/>
              </a:ext>
            </a:extLst>
          </p:cNvPr>
          <p:cNvPicPr>
            <a:picLocks noChangeAspect="1" noChangeArrowheads="1"/>
          </p:cNvPicPr>
          <p:nvPr/>
        </p:nvPicPr>
        <p:blipFill rotWithShape="1">
          <a:blip r:embed="rId41" cstate="print">
            <a:extLst>
              <a:ext uri="{28A0092B-C50C-407E-A947-70E740481C1C}">
                <a14:useLocalDpi xmlns:a14="http://schemas.microsoft.com/office/drawing/2010/main"/>
              </a:ext>
            </a:extLst>
          </a:blip>
          <a:srcRect/>
          <a:stretch/>
        </p:blipFill>
        <p:spPr bwMode="auto">
          <a:xfrm>
            <a:off x="9262740" y="3122540"/>
            <a:ext cx="1455081" cy="288695"/>
          </a:xfrm>
          <a:prstGeom prst="rect">
            <a:avLst/>
          </a:prstGeom>
          <a:noFill/>
          <a:extLst>
            <a:ext uri="{909E8E84-426E-40DD-AFC4-6F175D3DCCD1}">
              <a14:hiddenFill xmlns:a14="http://schemas.microsoft.com/office/drawing/2010/main">
                <a:solidFill>
                  <a:srgbClr val="FFFFFF"/>
                </a:solidFill>
              </a14:hiddenFill>
            </a:ext>
          </a:extLst>
        </p:spPr>
      </p:pic>
      <p:sp>
        <p:nvSpPr>
          <p:cNvPr id="121" name="Triangle 30">
            <a:extLst>
              <a:ext uri="{FF2B5EF4-FFF2-40B4-BE49-F238E27FC236}">
                <a16:creationId xmlns:a16="http://schemas.microsoft.com/office/drawing/2014/main" id="{E84C5413-CA1D-4552-890F-13720B0AC054}"/>
              </a:ext>
            </a:extLst>
          </p:cNvPr>
          <p:cNvSpPr/>
          <p:nvPr/>
        </p:nvSpPr>
        <p:spPr>
          <a:xfrm rot="5400000">
            <a:off x="356118" y="1206406"/>
            <a:ext cx="165528" cy="174723"/>
          </a:xfrm>
          <a:prstGeom prst="triangle">
            <a:avLst/>
          </a:prstGeom>
          <a:solidFill>
            <a:srgbClr val="E84A99"/>
          </a:solidFill>
          <a:ln>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TextBox 121">
            <a:extLst>
              <a:ext uri="{FF2B5EF4-FFF2-40B4-BE49-F238E27FC236}">
                <a16:creationId xmlns:a16="http://schemas.microsoft.com/office/drawing/2014/main" id="{E2EDF4A7-7E3D-461E-A842-C852277A87DE}"/>
              </a:ext>
            </a:extLst>
          </p:cNvPr>
          <p:cNvSpPr txBox="1"/>
          <p:nvPr/>
        </p:nvSpPr>
        <p:spPr>
          <a:xfrm>
            <a:off x="554261" y="1152196"/>
            <a:ext cx="11502209" cy="307777"/>
          </a:xfrm>
          <a:prstGeom prst="rect">
            <a:avLst/>
          </a:prstGeom>
          <a:noFill/>
        </p:spPr>
        <p:txBody>
          <a:bodyPr wrap="square" rtlCol="0">
            <a:spAutoFit/>
          </a:bodyPr>
          <a:lstStyle/>
          <a:p>
            <a:pPr lvl="0"/>
            <a:r>
              <a:rPr lang="en-US" sz="1400" dirty="0">
                <a:solidFill>
                  <a:srgbClr val="1F1A62"/>
                </a:solidFill>
                <a:latin typeface="Helvetica Light" panose="020B0403020202020204" pitchFamily="34" charset="0"/>
              </a:rPr>
              <a:t>Advertisers spending under $1MM in national TV accounted for </a:t>
            </a:r>
            <a:r>
              <a:rPr lang="en-US" sz="1400" dirty="0">
                <a:solidFill>
                  <a:srgbClr val="ED3C8D"/>
                </a:solidFill>
                <a:latin typeface="Helvetica" pitchFamily="2" charset="0"/>
              </a:rPr>
              <a:t>34%</a:t>
            </a:r>
            <a:r>
              <a:rPr lang="en-US" sz="1400" dirty="0">
                <a:solidFill>
                  <a:srgbClr val="1F1A62"/>
                </a:solidFill>
                <a:latin typeface="Helvetica Light" panose="020B0403020202020204" pitchFamily="34" charset="0"/>
              </a:rPr>
              <a:t> of total new advertisers</a:t>
            </a:r>
          </a:p>
        </p:txBody>
      </p:sp>
      <p:sp>
        <p:nvSpPr>
          <p:cNvPr id="123" name="Rectangle 122">
            <a:extLst>
              <a:ext uri="{FF2B5EF4-FFF2-40B4-BE49-F238E27FC236}">
                <a16:creationId xmlns:a16="http://schemas.microsoft.com/office/drawing/2014/main" id="{65DDC323-DF32-44D8-8EC6-869E0484334E}"/>
              </a:ext>
            </a:extLst>
          </p:cNvPr>
          <p:cNvSpPr/>
          <p:nvPr/>
        </p:nvSpPr>
        <p:spPr>
          <a:xfrm>
            <a:off x="159921" y="166249"/>
            <a:ext cx="11872159" cy="892552"/>
          </a:xfrm>
          <a:prstGeom prst="rect">
            <a:avLst/>
          </a:prstGeom>
        </p:spPr>
        <p:txBody>
          <a:bodyPr wrap="square">
            <a:spAutoFit/>
          </a:bodyPr>
          <a:lstStyle/>
          <a:p>
            <a:pPr lvl="0">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39</a:t>
            </a: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 brands spent </a:t>
            </a: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under $1 million </a:t>
            </a:r>
            <a:r>
              <a:rPr lang="en-US" sz="2600" b="1" dirty="0">
                <a:solidFill>
                  <a:srgbClr val="1F1A62"/>
                </a:solidFill>
                <a:latin typeface="Helvetica" pitchFamily="2" charset="0"/>
              </a:rPr>
              <a:t>on national TV across </a:t>
            </a:r>
            <a:r>
              <a:rPr lang="en-US" sz="2600" b="1" dirty="0">
                <a:solidFill>
                  <a:srgbClr val="ED3C8D"/>
                </a:solidFill>
                <a:latin typeface="Helvetica" pitchFamily="2" charset="0"/>
              </a:rPr>
              <a:t>28</a:t>
            </a:r>
            <a:r>
              <a:rPr lang="en-US" sz="2600" b="1" dirty="0">
                <a:solidFill>
                  <a:srgbClr val="1F1A62"/>
                </a:solidFill>
                <a:latin typeface="Helvetica" pitchFamily="2" charset="0"/>
              </a:rPr>
              <a:t> different categories ranging from honey to money (financial services)</a:t>
            </a:r>
            <a:endPar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2407285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A601C9-F13E-4C4A-9859-749138F0CF3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57284" y="-1"/>
            <a:ext cx="6634716" cy="6820801"/>
          </a:xfrm>
          <a:prstGeom prst="rect">
            <a:avLst/>
          </a:prstGeom>
        </p:spPr>
      </p:pic>
      <p:sp>
        <p:nvSpPr>
          <p:cNvPr id="2" name="Rectangle 1">
            <a:extLst>
              <a:ext uri="{FF2B5EF4-FFF2-40B4-BE49-F238E27FC236}">
                <a16:creationId xmlns:a16="http://schemas.microsoft.com/office/drawing/2014/main" id="{892812D1-C2E7-6145-8C2A-95A25EFCD80C}"/>
              </a:ext>
            </a:extLst>
          </p:cNvPr>
          <p:cNvSpPr/>
          <p:nvPr/>
        </p:nvSpPr>
        <p:spPr>
          <a:xfrm>
            <a:off x="0" y="0"/>
            <a:ext cx="6096000" cy="6869150"/>
          </a:xfrm>
          <a:prstGeom prst="rect">
            <a:avLst/>
          </a:prstGeom>
          <a:solidFill>
            <a:srgbClr val="ED3C8D"/>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A529899-950F-C14F-99A5-896AC3170183}"/>
              </a:ext>
            </a:extLst>
          </p:cNvPr>
          <p:cNvSpPr/>
          <p:nvPr/>
        </p:nvSpPr>
        <p:spPr>
          <a:xfrm>
            <a:off x="113066" y="357425"/>
            <a:ext cx="5929388" cy="5170646"/>
          </a:xfrm>
          <a:prstGeom prst="rect">
            <a:avLst/>
          </a:prstGeom>
        </p:spPr>
        <p:txBody>
          <a:bodyPr wrap="square">
            <a:spAutoFit/>
          </a:bodyPr>
          <a:lstStyle/>
          <a:p>
            <a:pPr lvl="0">
              <a:defRPr/>
            </a:pPr>
            <a:r>
              <a:rPr kumimoji="0" lang="en-US" sz="3000" b="1" i="0" u="none" strike="noStrike" kern="1200" cap="none" spc="0" normalizeH="0" baseline="0" noProof="0" dirty="0">
                <a:ln>
                  <a:noFill/>
                </a:ln>
                <a:solidFill>
                  <a:srgbClr val="FFE600"/>
                </a:solidFill>
                <a:effectLst/>
                <a:uLnTx/>
                <a:uFillTx/>
                <a:latin typeface="Helvetica" pitchFamily="2" charset="0"/>
                <a:ea typeface="+mn-ea"/>
                <a:cs typeface="+mn-cs"/>
              </a:rPr>
              <a:t>Taking A Deeper Dive Into The New National TV Advertisers</a:t>
            </a:r>
          </a:p>
          <a:p>
            <a:pPr lvl="0">
              <a:defRPr/>
            </a:pPr>
            <a:endParaRPr lang="en-US" sz="3000" b="1" dirty="0">
              <a:solidFill>
                <a:schemeClr val="bg1"/>
              </a:solidFill>
              <a:latin typeface="Helvetica" pitchFamily="2" charset="0"/>
            </a:endParaRPr>
          </a:p>
          <a:p>
            <a:pPr lvl="0">
              <a:defRPr/>
            </a:pPr>
            <a:r>
              <a:rPr kumimoji="0" lang="en-US" sz="2000" b="1" i="0" u="none" strike="noStrike" kern="1200" cap="none" spc="0" normalizeH="0" baseline="0" noProof="0" dirty="0">
                <a:ln>
                  <a:noFill/>
                </a:ln>
                <a:solidFill>
                  <a:schemeClr val="bg1"/>
                </a:solidFill>
                <a:effectLst/>
                <a:uLnTx/>
                <a:uFillTx/>
                <a:latin typeface="Helvetica" pitchFamily="2" charset="0"/>
                <a:ea typeface="+mn-ea"/>
                <a:cs typeface="+mn-cs"/>
              </a:rPr>
              <a:t>What is the dominant segment? </a:t>
            </a:r>
          </a:p>
          <a:p>
            <a:pPr lvl="0">
              <a:defRPr/>
            </a:pPr>
            <a:endParaRPr lang="en-US" sz="1600" b="1" dirty="0">
              <a:solidFill>
                <a:schemeClr val="bg1"/>
              </a:solidFill>
              <a:latin typeface="Helvetica" pitchFamily="2" charset="0"/>
            </a:endParaRPr>
          </a:p>
          <a:p>
            <a:pPr lvl="0">
              <a:defRPr/>
            </a:pPr>
            <a:r>
              <a:rPr kumimoji="0" lang="en-US" sz="2000" b="1" i="0" u="none" strike="noStrike" kern="1200" cap="none" spc="0" normalizeH="0" baseline="0" noProof="0" dirty="0">
                <a:ln>
                  <a:noFill/>
                </a:ln>
                <a:solidFill>
                  <a:schemeClr val="bg1"/>
                </a:solidFill>
                <a:effectLst/>
                <a:uLnTx/>
                <a:uFillTx/>
                <a:latin typeface="Helvetica" pitchFamily="2" charset="0"/>
                <a:ea typeface="+mn-ea"/>
                <a:cs typeface="+mn-cs"/>
              </a:rPr>
              <a:t>When did they launch </a:t>
            </a:r>
            <a:r>
              <a:rPr kumimoji="0" lang="en-US" sz="2000" b="1" i="0" u="none" strike="noStrike" kern="1200" cap="none" spc="0" normalizeH="0" baseline="0" noProof="0">
                <a:ln>
                  <a:noFill/>
                </a:ln>
                <a:solidFill>
                  <a:schemeClr val="bg1"/>
                </a:solidFill>
                <a:effectLst/>
                <a:uLnTx/>
                <a:uFillTx/>
                <a:latin typeface="Helvetica" pitchFamily="2" charset="0"/>
                <a:ea typeface="+mn-ea"/>
                <a:cs typeface="+mn-cs"/>
              </a:rPr>
              <a:t>their campaign</a:t>
            </a:r>
            <a:r>
              <a:rPr kumimoji="0" lang="en-US" sz="2000" b="1" i="0" u="none" strike="noStrike" kern="1200" cap="none" spc="0" normalizeH="0" baseline="0" noProof="0" dirty="0">
                <a:ln>
                  <a:noFill/>
                </a:ln>
                <a:solidFill>
                  <a:schemeClr val="bg1"/>
                </a:solidFill>
                <a:effectLst/>
                <a:uLnTx/>
                <a:uFillTx/>
                <a:latin typeface="Helvetica" pitchFamily="2" charset="0"/>
                <a:ea typeface="+mn-ea"/>
                <a:cs typeface="+mn-cs"/>
              </a:rPr>
              <a:t>? </a:t>
            </a:r>
          </a:p>
          <a:p>
            <a:pPr lvl="0">
              <a:defRPr/>
            </a:pPr>
            <a:endParaRPr kumimoji="0" lang="en-US" sz="1600" b="1" i="0" u="none" strike="noStrike" kern="1200" cap="none" spc="0" normalizeH="0" baseline="0" noProof="0" dirty="0">
              <a:ln>
                <a:noFill/>
              </a:ln>
              <a:solidFill>
                <a:schemeClr val="bg1"/>
              </a:solidFill>
              <a:effectLst/>
              <a:uLnTx/>
              <a:uFillTx/>
              <a:latin typeface="Helvetica" pitchFamily="2" charset="0"/>
              <a:ea typeface="+mn-ea"/>
              <a:cs typeface="+mn-cs"/>
            </a:endParaRPr>
          </a:p>
          <a:p>
            <a:pPr lvl="0">
              <a:defRPr/>
            </a:pPr>
            <a:r>
              <a:rPr kumimoji="0" lang="en-US" sz="2000" b="1" i="0" u="none" strike="noStrike" kern="1200" cap="none" spc="0" normalizeH="0" baseline="0" noProof="0" dirty="0">
                <a:ln>
                  <a:noFill/>
                </a:ln>
                <a:solidFill>
                  <a:schemeClr val="bg1"/>
                </a:solidFill>
                <a:effectLst/>
                <a:uLnTx/>
                <a:uFillTx/>
                <a:latin typeface="Helvetica" pitchFamily="2" charset="0"/>
                <a:ea typeface="+mn-ea"/>
                <a:cs typeface="+mn-cs"/>
              </a:rPr>
              <a:t>When does the most spending occur? </a:t>
            </a:r>
          </a:p>
          <a:p>
            <a:pPr lvl="0">
              <a:defRPr/>
            </a:pPr>
            <a:endParaRPr lang="en-US" sz="1600" b="1" dirty="0">
              <a:solidFill>
                <a:schemeClr val="bg1"/>
              </a:solidFill>
              <a:latin typeface="Helvetica" pitchFamily="2" charset="0"/>
            </a:endParaRPr>
          </a:p>
          <a:p>
            <a:pPr lvl="0">
              <a:defRPr/>
            </a:pPr>
            <a:r>
              <a:rPr lang="en-US" sz="2000" b="1" dirty="0">
                <a:solidFill>
                  <a:schemeClr val="bg1"/>
                </a:solidFill>
                <a:latin typeface="Helvetica" pitchFamily="2" charset="0"/>
              </a:rPr>
              <a:t>What life-stage were they in when they launched a national campaign?</a:t>
            </a:r>
          </a:p>
          <a:p>
            <a:pPr lvl="0">
              <a:defRPr/>
            </a:pPr>
            <a:endParaRPr kumimoji="0" lang="en-US" sz="1600" b="1" i="0" u="none" strike="noStrike" kern="1200" cap="none" spc="0" normalizeH="0" baseline="0" noProof="0" dirty="0">
              <a:ln>
                <a:noFill/>
              </a:ln>
              <a:solidFill>
                <a:schemeClr val="bg1"/>
              </a:solidFill>
              <a:effectLst/>
              <a:uLnTx/>
              <a:uFillTx/>
              <a:latin typeface="Helvetica" pitchFamily="2" charset="0"/>
            </a:endParaRPr>
          </a:p>
          <a:p>
            <a:pPr lvl="0">
              <a:defRPr/>
            </a:pPr>
            <a:r>
              <a:rPr lang="en-US" sz="2000" b="1" dirty="0">
                <a:solidFill>
                  <a:schemeClr val="bg1"/>
                </a:solidFill>
                <a:latin typeface="Helvetica" pitchFamily="2" charset="0"/>
              </a:rPr>
              <a:t>How have some of their media strategies evolved?</a:t>
            </a:r>
          </a:p>
          <a:p>
            <a:pPr lvl="0">
              <a:defRPr/>
            </a:pPr>
            <a:endParaRPr lang="en-US" sz="1600" b="1" dirty="0">
              <a:solidFill>
                <a:schemeClr val="bg1"/>
              </a:solidFill>
              <a:latin typeface="Helvetica" pitchFamily="2" charset="0"/>
            </a:endParaRPr>
          </a:p>
          <a:p>
            <a:pPr lvl="0">
              <a:defRPr/>
            </a:pPr>
            <a:r>
              <a:rPr kumimoji="0" lang="en-US" sz="2000" b="1" i="0" u="none" strike="noStrike" kern="1200" cap="none" spc="0" normalizeH="0" baseline="0" noProof="0" dirty="0">
                <a:ln>
                  <a:noFill/>
                </a:ln>
                <a:solidFill>
                  <a:schemeClr val="bg1"/>
                </a:solidFill>
                <a:effectLst/>
                <a:uLnTx/>
                <a:uFillTx/>
                <a:latin typeface="Helvetica" pitchFamily="2" charset="0"/>
              </a:rPr>
              <a:t>What are they saying about</a:t>
            </a:r>
            <a:r>
              <a:rPr lang="en-US" sz="2000" b="1" dirty="0">
                <a:solidFill>
                  <a:schemeClr val="bg1"/>
                </a:solidFill>
                <a:latin typeface="Helvetica" pitchFamily="2" charset="0"/>
              </a:rPr>
              <a:t> TV?</a:t>
            </a:r>
            <a:endParaRPr kumimoji="0" lang="en-US" sz="2000" b="1" i="0" u="none" strike="noStrike" kern="1200" cap="none" spc="0" normalizeH="0" baseline="0" noProof="0" dirty="0">
              <a:ln>
                <a:noFill/>
              </a:ln>
              <a:solidFill>
                <a:schemeClr val="bg1"/>
              </a:solidFill>
              <a:effectLst/>
              <a:uLnTx/>
              <a:uFillTx/>
              <a:latin typeface="Helvetica" pitchFamily="2" charset="0"/>
            </a:endParaRPr>
          </a:p>
        </p:txBody>
      </p:sp>
      <p:pic>
        <p:nvPicPr>
          <p:cNvPr id="14" name="Picture 13">
            <a:extLst>
              <a:ext uri="{FF2B5EF4-FFF2-40B4-BE49-F238E27FC236}">
                <a16:creationId xmlns:a16="http://schemas.microsoft.com/office/drawing/2014/main" id="{5B663F97-1C8A-4489-A93F-1C55497F014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7" name="Slide Number Placeholder 5">
            <a:extLst>
              <a:ext uri="{FF2B5EF4-FFF2-40B4-BE49-F238E27FC236}">
                <a16:creationId xmlns:a16="http://schemas.microsoft.com/office/drawing/2014/main" id="{C1102742-5939-4E41-B897-0BDEDE9994F1}"/>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8" name="Rectangle 17">
            <a:extLst>
              <a:ext uri="{FF2B5EF4-FFF2-40B4-BE49-F238E27FC236}">
                <a16:creationId xmlns:a16="http://schemas.microsoft.com/office/drawing/2014/main" id="{74793211-C599-4C3E-A545-DDEBDC4F3B1B}"/>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Tree>
    <p:extLst>
      <p:ext uri="{BB962C8B-B14F-4D97-AF65-F5344CB8AC3E}">
        <p14:creationId xmlns:p14="http://schemas.microsoft.com/office/powerpoint/2010/main" val="1995213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1" y="1696162"/>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E68883D7-CE89-43D5-A4B5-94B1E528076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5" name="Slide Number Placeholder 5">
            <a:extLst>
              <a:ext uri="{FF2B5EF4-FFF2-40B4-BE49-F238E27FC236}">
                <a16:creationId xmlns:a16="http://schemas.microsoft.com/office/drawing/2014/main" id="{CAB137C7-5E9C-4947-862D-A9783E6B793A}"/>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FACEB3C5-52C0-47C3-941A-590E0EE30CE4}"/>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0" name="Text Placeholder 3">
            <a:extLst>
              <a:ext uri="{FF2B5EF4-FFF2-40B4-BE49-F238E27FC236}">
                <a16:creationId xmlns:a16="http://schemas.microsoft.com/office/drawing/2014/main" id="{B8E35F27-597D-438A-AB47-1441B60FFD5B}"/>
              </a:ext>
            </a:extLst>
          </p:cNvPr>
          <p:cNvSpPr txBox="1">
            <a:spLocks/>
          </p:cNvSpPr>
          <p:nvPr/>
        </p:nvSpPr>
        <p:spPr>
          <a:xfrm>
            <a:off x="436696" y="6318828"/>
            <a:ext cx="10838108" cy="206078"/>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lvl="0">
              <a:defRPr/>
            </a:pPr>
            <a:r>
              <a:rPr kumimoji="0" lang="en-US" sz="8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a:t>
            </a:r>
            <a:r>
              <a:rPr lang="en-US" sz="800" dirty="0">
                <a:solidFill>
                  <a:srgbClr val="1F1A62"/>
                </a:solidFill>
                <a:latin typeface="Helvetica" pitchFamily="2" charset="0"/>
                <a:ea typeface="Open Sans" panose="020B0606030504020204" pitchFamily="34" charset="0"/>
                <a:cs typeface="Open Sans" panose="020B0606030504020204" pitchFamily="34" charset="0"/>
              </a:rPr>
              <a:t>VAB analysis of Nielsen Ad Intel data, Q1’19-Q4’19. TV spend includes national cable TV, broadcast TV, Spanish language cable TV, Spanish language broadcast TV. Brands reflect those with national TV spend over $100k.</a:t>
            </a:r>
            <a:endParaRPr kumimoji="0" lang="en-US" sz="8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927C3036-15EB-4A5A-AC5C-155E2B14CD8B}"/>
              </a:ext>
            </a:extLst>
          </p:cNvPr>
          <p:cNvSpPr txBox="1"/>
          <p:nvPr/>
        </p:nvSpPr>
        <p:spPr>
          <a:xfrm>
            <a:off x="872610" y="1737513"/>
            <a:ext cx="1446098"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Wellness &amp; Fitness</a:t>
            </a:r>
          </a:p>
        </p:txBody>
      </p:sp>
      <p:pic>
        <p:nvPicPr>
          <p:cNvPr id="10" name="Picture 2" descr="Image result for mirror logo">
            <a:extLst>
              <a:ext uri="{FF2B5EF4-FFF2-40B4-BE49-F238E27FC236}">
                <a16:creationId xmlns:a16="http://schemas.microsoft.com/office/drawing/2014/main" id="{B5D538C3-687F-4B70-9A90-9224C8CD3E70}"/>
              </a:ext>
            </a:extLst>
          </p:cNvPr>
          <p:cNvPicPr>
            <a:picLocks noChangeAspect="1" noChangeArrowheads="1"/>
          </p:cNvPicPr>
          <p:nvPr/>
        </p:nvPicPr>
        <p:blipFill rotWithShape="1">
          <a:blip r:embed="rId3" cstate="print">
            <a:clrChange>
              <a:clrFrom>
                <a:srgbClr val="F1F3F2"/>
              </a:clrFrom>
              <a:clrTo>
                <a:srgbClr val="F1F3F2">
                  <a:alpha val="0"/>
                </a:srgbClr>
              </a:clrTo>
            </a:clrChange>
            <a:extLst>
              <a:ext uri="{28A0092B-C50C-407E-A947-70E740481C1C}">
                <a14:useLocalDpi xmlns:a14="http://schemas.microsoft.com/office/drawing/2010/main"/>
              </a:ext>
            </a:extLst>
          </a:blip>
          <a:srcRect/>
          <a:stretch/>
        </p:blipFill>
        <p:spPr bwMode="auto">
          <a:xfrm>
            <a:off x="116964" y="1977185"/>
            <a:ext cx="808742" cy="2060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2" descr="Image result for tonal exercise logo">
            <a:extLst>
              <a:ext uri="{FF2B5EF4-FFF2-40B4-BE49-F238E27FC236}">
                <a16:creationId xmlns:a16="http://schemas.microsoft.com/office/drawing/2014/main" id="{82207AF4-B2DC-456E-8CB5-00057F777688}"/>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128973" y="2000868"/>
            <a:ext cx="813697" cy="1821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D0D04CA-092E-42E1-A8A1-D3B87BAE84F0}"/>
              </a:ext>
            </a:extLst>
          </p:cNvPr>
          <p:cNvSpPr txBox="1"/>
          <p:nvPr/>
        </p:nvSpPr>
        <p:spPr>
          <a:xfrm>
            <a:off x="2503680" y="1727988"/>
            <a:ext cx="1091947"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E-Commerce</a:t>
            </a:r>
          </a:p>
        </p:txBody>
      </p:sp>
      <p:pic>
        <p:nvPicPr>
          <p:cNvPr id="18" name="Picture 17">
            <a:extLst>
              <a:ext uri="{FF2B5EF4-FFF2-40B4-BE49-F238E27FC236}">
                <a16:creationId xmlns:a16="http://schemas.microsoft.com/office/drawing/2014/main" id="{2A1D292D-F59A-4782-A4F9-F62ED0AD14C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611620" y="1991244"/>
            <a:ext cx="870629" cy="307978"/>
          </a:xfrm>
          <a:prstGeom prst="rect">
            <a:avLst/>
          </a:prstGeom>
          <a:noFill/>
        </p:spPr>
      </p:pic>
      <p:sp>
        <p:nvSpPr>
          <p:cNvPr id="21" name="TextBox 20">
            <a:extLst>
              <a:ext uri="{FF2B5EF4-FFF2-40B4-BE49-F238E27FC236}">
                <a16:creationId xmlns:a16="http://schemas.microsoft.com/office/drawing/2014/main" id="{8E34A734-7B81-4856-91DE-437C490215DA}"/>
              </a:ext>
            </a:extLst>
          </p:cNvPr>
          <p:cNvSpPr txBox="1"/>
          <p:nvPr/>
        </p:nvSpPr>
        <p:spPr>
          <a:xfrm>
            <a:off x="3909697" y="1727988"/>
            <a:ext cx="1142709"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Food Delivery</a:t>
            </a:r>
          </a:p>
        </p:txBody>
      </p:sp>
      <p:pic>
        <p:nvPicPr>
          <p:cNvPr id="23" name="Picture 4" descr="Image result for doordash logo">
            <a:extLst>
              <a:ext uri="{FF2B5EF4-FFF2-40B4-BE49-F238E27FC236}">
                <a16:creationId xmlns:a16="http://schemas.microsoft.com/office/drawing/2014/main" id="{79BE8011-FC27-4E33-A38D-5AE18E9284F6}"/>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3528965" y="1940620"/>
            <a:ext cx="1163765" cy="21305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57940F82-5D0C-46AE-88B9-58E149A40529}"/>
              </a:ext>
            </a:extLst>
          </p:cNvPr>
          <p:cNvSpPr txBox="1"/>
          <p:nvPr/>
        </p:nvSpPr>
        <p:spPr>
          <a:xfrm>
            <a:off x="5271287" y="1727988"/>
            <a:ext cx="1400872"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Streaming Service</a:t>
            </a:r>
          </a:p>
        </p:txBody>
      </p:sp>
      <p:pic>
        <p:nvPicPr>
          <p:cNvPr id="25" name="Picture 24" descr="Image result for disney+ logo">
            <a:extLst>
              <a:ext uri="{FF2B5EF4-FFF2-40B4-BE49-F238E27FC236}">
                <a16:creationId xmlns:a16="http://schemas.microsoft.com/office/drawing/2014/main" id="{3C60E467-39E0-4088-843C-F234AFD7F411}"/>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583677" y="1915932"/>
            <a:ext cx="782751" cy="3913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D961CEFD-D9C4-4026-AB28-EA0606B1EC81}"/>
              </a:ext>
            </a:extLst>
          </p:cNvPr>
          <p:cNvSpPr txBox="1"/>
          <p:nvPr/>
        </p:nvSpPr>
        <p:spPr>
          <a:xfrm>
            <a:off x="5762993" y="2554128"/>
            <a:ext cx="1416607"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Financial Services</a:t>
            </a:r>
          </a:p>
        </p:txBody>
      </p:sp>
      <p:pic>
        <p:nvPicPr>
          <p:cNvPr id="31" name="Picture 20" descr="Image result for kabbage transparent logo">
            <a:extLst>
              <a:ext uri="{FF2B5EF4-FFF2-40B4-BE49-F238E27FC236}">
                <a16:creationId xmlns:a16="http://schemas.microsoft.com/office/drawing/2014/main" id="{68FE888F-0D35-4255-89E0-FB0FF8285D4B}"/>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t="31126" b="30095"/>
          <a:stretch/>
        </p:blipFill>
        <p:spPr bwMode="auto">
          <a:xfrm>
            <a:off x="6078501" y="2833435"/>
            <a:ext cx="735075" cy="21718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0" descr="Image result for robinhood finance">
            <a:extLst>
              <a:ext uri="{FF2B5EF4-FFF2-40B4-BE49-F238E27FC236}">
                <a16:creationId xmlns:a16="http://schemas.microsoft.com/office/drawing/2014/main" id="{180147C1-7AEE-4381-8F0E-E07735E1F9FE}"/>
              </a:ext>
            </a:extLst>
          </p:cNvPr>
          <p:cNvPicPr>
            <a:picLocks noChangeAspect="1" noChangeArrowheads="1"/>
          </p:cNvPicPr>
          <p:nvPr/>
        </p:nvPicPr>
        <p:blipFill rotWithShape="1">
          <a:blip r:embed="rId9" cstate="print">
            <a:clrChange>
              <a:clrFrom>
                <a:srgbClr val="F1F3F2"/>
              </a:clrFrom>
              <a:clrTo>
                <a:srgbClr val="F1F3F2">
                  <a:alpha val="0"/>
                </a:srgbClr>
              </a:clrTo>
            </a:clrChange>
            <a:extLst>
              <a:ext uri="{28A0092B-C50C-407E-A947-70E740481C1C}">
                <a14:useLocalDpi xmlns:a14="http://schemas.microsoft.com/office/drawing/2010/main"/>
              </a:ext>
            </a:extLst>
          </a:blip>
          <a:srcRect/>
          <a:stretch/>
        </p:blipFill>
        <p:spPr bwMode="auto">
          <a:xfrm>
            <a:off x="5099209" y="2807475"/>
            <a:ext cx="962122" cy="25121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4" descr="Image result for gainbridge logo">
            <a:extLst>
              <a:ext uri="{FF2B5EF4-FFF2-40B4-BE49-F238E27FC236}">
                <a16:creationId xmlns:a16="http://schemas.microsoft.com/office/drawing/2014/main" id="{D05007B1-91D8-48B7-929C-A1041538E59A}"/>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6881879" y="2814099"/>
            <a:ext cx="759859" cy="22495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2D643420-8140-4775-BC8C-1DFD566DF196}"/>
              </a:ext>
            </a:extLst>
          </p:cNvPr>
          <p:cNvSpPr txBox="1"/>
          <p:nvPr/>
        </p:nvSpPr>
        <p:spPr>
          <a:xfrm>
            <a:off x="6148188" y="1727988"/>
            <a:ext cx="1715203"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Automotive</a:t>
            </a:r>
          </a:p>
        </p:txBody>
      </p:sp>
      <p:pic>
        <p:nvPicPr>
          <p:cNvPr id="35" name="Picture 34">
            <a:extLst>
              <a:ext uri="{FF2B5EF4-FFF2-40B4-BE49-F238E27FC236}">
                <a16:creationId xmlns:a16="http://schemas.microsoft.com/office/drawing/2014/main" id="{638EB954-F9EF-4098-8106-16C459EAE06D}"/>
              </a:ext>
            </a:extLst>
          </p:cNvPr>
          <p:cNvPicPr>
            <a:picLocks noChangeAspect="1"/>
          </p:cNvPicPr>
          <p:nvPr/>
        </p:nvPicPr>
        <p:blipFill>
          <a:blip r:embed="rId11"/>
          <a:stretch>
            <a:fillRect/>
          </a:stretch>
        </p:blipFill>
        <p:spPr>
          <a:xfrm>
            <a:off x="6571771" y="2016816"/>
            <a:ext cx="785921" cy="136226"/>
          </a:xfrm>
          <a:prstGeom prst="rect">
            <a:avLst/>
          </a:prstGeom>
        </p:spPr>
      </p:pic>
      <p:pic>
        <p:nvPicPr>
          <p:cNvPr id="39" name="Picture 28" descr="Image result for rothys logo">
            <a:extLst>
              <a:ext uri="{FF2B5EF4-FFF2-40B4-BE49-F238E27FC236}">
                <a16:creationId xmlns:a16="http://schemas.microsoft.com/office/drawing/2014/main" id="{03460261-493B-46D8-A904-B2D46C15D39A}"/>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570369" y="1828304"/>
            <a:ext cx="548881" cy="351352"/>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BDAAFB9F-8E2E-4FFC-9A72-19873FFF70BB}"/>
              </a:ext>
            </a:extLst>
          </p:cNvPr>
          <p:cNvSpPr txBox="1"/>
          <p:nvPr/>
        </p:nvSpPr>
        <p:spPr>
          <a:xfrm>
            <a:off x="9107268" y="1727988"/>
            <a:ext cx="2781629"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Insurance</a:t>
            </a:r>
          </a:p>
        </p:txBody>
      </p:sp>
      <p:pic>
        <p:nvPicPr>
          <p:cNvPr id="42" name="Picture 16" descr="Image result for insurance zebra logo">
            <a:extLst>
              <a:ext uri="{FF2B5EF4-FFF2-40B4-BE49-F238E27FC236}">
                <a16:creationId xmlns:a16="http://schemas.microsoft.com/office/drawing/2014/main" id="{AC329287-0D56-4A8B-94D6-DAC261D24049}"/>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9011485" y="1979943"/>
            <a:ext cx="789818" cy="19602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6" descr="Image result for gabi logo">
            <a:extLst>
              <a:ext uri="{FF2B5EF4-FFF2-40B4-BE49-F238E27FC236}">
                <a16:creationId xmlns:a16="http://schemas.microsoft.com/office/drawing/2014/main" id="{6E16E9BF-877E-4070-990A-AD4706D4F8D2}"/>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9884804" y="1981035"/>
            <a:ext cx="470235" cy="21192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8B2AABC4-0361-4ACB-8B7B-176E3CE2C679}"/>
              </a:ext>
            </a:extLst>
          </p:cNvPr>
          <p:cNvSpPr txBox="1"/>
          <p:nvPr/>
        </p:nvSpPr>
        <p:spPr>
          <a:xfrm>
            <a:off x="97710" y="2756156"/>
            <a:ext cx="1462971"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Online Delivery</a:t>
            </a:r>
          </a:p>
        </p:txBody>
      </p:sp>
      <p:pic>
        <p:nvPicPr>
          <p:cNvPr id="46" name="Picture 40" descr="Image result for postmates logo">
            <a:extLst>
              <a:ext uri="{FF2B5EF4-FFF2-40B4-BE49-F238E27FC236}">
                <a16:creationId xmlns:a16="http://schemas.microsoft.com/office/drawing/2014/main" id="{7BBCF295-BEFE-4CDC-AF62-890045B36705}"/>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331635" y="3056618"/>
            <a:ext cx="383651" cy="329531"/>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FE38F03C-E6D6-42BA-B781-AF1C5642170B}"/>
              </a:ext>
            </a:extLst>
          </p:cNvPr>
          <p:cNvSpPr txBox="1"/>
          <p:nvPr/>
        </p:nvSpPr>
        <p:spPr>
          <a:xfrm>
            <a:off x="7947681" y="2592005"/>
            <a:ext cx="1654581"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Professional Services</a:t>
            </a:r>
          </a:p>
        </p:txBody>
      </p:sp>
      <p:pic>
        <p:nvPicPr>
          <p:cNvPr id="51" name="Picture 10" descr="Image result for aspiration partners  logo">
            <a:extLst>
              <a:ext uri="{FF2B5EF4-FFF2-40B4-BE49-F238E27FC236}">
                <a16:creationId xmlns:a16="http://schemas.microsoft.com/office/drawing/2014/main" id="{DC91BC53-A1B4-46E8-AC2C-E659296D442F}"/>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1653759" y="3073835"/>
            <a:ext cx="791599" cy="190845"/>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CA41D777-67FE-4B1C-AF1E-486A2DA282DD}"/>
              </a:ext>
            </a:extLst>
          </p:cNvPr>
          <p:cNvSpPr txBox="1"/>
          <p:nvPr/>
        </p:nvSpPr>
        <p:spPr>
          <a:xfrm>
            <a:off x="3173075" y="2743678"/>
            <a:ext cx="783106"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Pet Food</a:t>
            </a:r>
          </a:p>
        </p:txBody>
      </p:sp>
      <p:pic>
        <p:nvPicPr>
          <p:cNvPr id="54" name="Picture 14" descr="Image result for farmers dog logo">
            <a:extLst>
              <a:ext uri="{FF2B5EF4-FFF2-40B4-BE49-F238E27FC236}">
                <a16:creationId xmlns:a16="http://schemas.microsoft.com/office/drawing/2014/main" id="{33CCDAEE-22D9-4528-9573-3A957DA12707}"/>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3355059" y="3018832"/>
            <a:ext cx="336034" cy="336034"/>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40FE5A2B-2472-4726-93B8-74CB46FBE3A9}"/>
              </a:ext>
            </a:extLst>
          </p:cNvPr>
          <p:cNvSpPr txBox="1"/>
          <p:nvPr/>
        </p:nvSpPr>
        <p:spPr>
          <a:xfrm>
            <a:off x="4004988" y="2725897"/>
            <a:ext cx="814929"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Hair Loss</a:t>
            </a:r>
          </a:p>
        </p:txBody>
      </p:sp>
      <p:pic>
        <p:nvPicPr>
          <p:cNvPr id="57" name="Picture 18" descr="Image result for capillus llc logo">
            <a:extLst>
              <a:ext uri="{FF2B5EF4-FFF2-40B4-BE49-F238E27FC236}">
                <a16:creationId xmlns:a16="http://schemas.microsoft.com/office/drawing/2014/main" id="{E5D4ACB5-20A1-4162-8C73-B349387FBB45}"/>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4137094" y="2933596"/>
            <a:ext cx="553609" cy="334011"/>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A0372891-C97B-4329-9747-6DD681E39D98}"/>
              </a:ext>
            </a:extLst>
          </p:cNvPr>
          <p:cNvSpPr txBox="1"/>
          <p:nvPr/>
        </p:nvSpPr>
        <p:spPr>
          <a:xfrm>
            <a:off x="8410673" y="5485095"/>
            <a:ext cx="1141563" cy="415498"/>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Kitchen Appliances</a:t>
            </a:r>
          </a:p>
        </p:txBody>
      </p:sp>
      <p:sp>
        <p:nvSpPr>
          <p:cNvPr id="61" name="TextBox 60">
            <a:extLst>
              <a:ext uri="{FF2B5EF4-FFF2-40B4-BE49-F238E27FC236}">
                <a16:creationId xmlns:a16="http://schemas.microsoft.com/office/drawing/2014/main" id="{E60D6FE0-9149-4552-AF1E-29C25D2889B0}"/>
              </a:ext>
            </a:extLst>
          </p:cNvPr>
          <p:cNvSpPr txBox="1"/>
          <p:nvPr/>
        </p:nvSpPr>
        <p:spPr>
          <a:xfrm>
            <a:off x="9788462" y="2730456"/>
            <a:ext cx="1098918"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Home Goods</a:t>
            </a:r>
          </a:p>
        </p:txBody>
      </p:sp>
      <p:pic>
        <p:nvPicPr>
          <p:cNvPr id="62" name="Picture 4" descr="Image result for grove collaborative logo transparent">
            <a:extLst>
              <a:ext uri="{FF2B5EF4-FFF2-40B4-BE49-F238E27FC236}">
                <a16:creationId xmlns:a16="http://schemas.microsoft.com/office/drawing/2014/main" id="{9818B78A-6A43-4161-896E-A112B1328ABB}"/>
              </a:ext>
            </a:extLst>
          </p:cNvPr>
          <p:cNvPicPr>
            <a:picLocks noChangeAspect="1" noChangeArrowheads="1"/>
          </p:cNvPicPr>
          <p:nvPr/>
        </p:nvPicPr>
        <p:blipFill rotWithShape="1">
          <a:blip r:embed="rId19" cstate="print">
            <a:extLst>
              <a:ext uri="{28A0092B-C50C-407E-A947-70E740481C1C}">
                <a14:useLocalDpi xmlns:a14="http://schemas.microsoft.com/office/drawing/2010/main"/>
              </a:ext>
            </a:extLst>
          </a:blip>
          <a:srcRect/>
          <a:stretch/>
        </p:blipFill>
        <p:spPr bwMode="auto">
          <a:xfrm>
            <a:off x="10033441" y="3026386"/>
            <a:ext cx="608961" cy="246221"/>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356B5AB4-02FC-45CC-A577-15E8254A8786}"/>
              </a:ext>
            </a:extLst>
          </p:cNvPr>
          <p:cNvSpPr txBox="1"/>
          <p:nvPr/>
        </p:nvSpPr>
        <p:spPr>
          <a:xfrm>
            <a:off x="10832011" y="2717401"/>
            <a:ext cx="1361355"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Personal Care</a:t>
            </a:r>
          </a:p>
        </p:txBody>
      </p:sp>
      <p:pic>
        <p:nvPicPr>
          <p:cNvPr id="65" name="Picture 24" descr="Image result for native deodorant logo">
            <a:extLst>
              <a:ext uri="{FF2B5EF4-FFF2-40B4-BE49-F238E27FC236}">
                <a16:creationId xmlns:a16="http://schemas.microsoft.com/office/drawing/2014/main" id="{9E4C39F0-3EA9-4AB0-8BAA-3672BAFE4B1D}"/>
              </a:ext>
            </a:extLst>
          </p:cNvPr>
          <p:cNvPicPr>
            <a:picLocks noChangeAspect="1" noChangeArrowheads="1"/>
          </p:cNvPicPr>
          <p:nvPr/>
        </p:nvPicPr>
        <p:blipFill rotWithShape="1">
          <a:blip r:embed="rId20" cstate="print">
            <a:extLst>
              <a:ext uri="{28A0092B-C50C-407E-A947-70E740481C1C}">
                <a14:useLocalDpi xmlns:a14="http://schemas.microsoft.com/office/drawing/2010/main"/>
              </a:ext>
            </a:extLst>
          </a:blip>
          <a:srcRect/>
          <a:stretch/>
        </p:blipFill>
        <p:spPr bwMode="auto">
          <a:xfrm>
            <a:off x="11125596" y="2998361"/>
            <a:ext cx="707409" cy="206078"/>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Image result for expensify logo">
            <a:extLst>
              <a:ext uri="{FF2B5EF4-FFF2-40B4-BE49-F238E27FC236}">
                <a16:creationId xmlns:a16="http://schemas.microsoft.com/office/drawing/2014/main" id="{E12F6459-A137-4D71-B03C-63FCC5327F2C}"/>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7793725" y="2754383"/>
            <a:ext cx="1141719" cy="310108"/>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id="{AA6DDE00-49A2-467A-8301-22D7140C48C3}"/>
              </a:ext>
            </a:extLst>
          </p:cNvPr>
          <p:cNvSpPr txBox="1"/>
          <p:nvPr/>
        </p:nvSpPr>
        <p:spPr>
          <a:xfrm>
            <a:off x="1530119" y="3577801"/>
            <a:ext cx="1361355"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Feminine Care</a:t>
            </a:r>
          </a:p>
        </p:txBody>
      </p:sp>
      <p:pic>
        <p:nvPicPr>
          <p:cNvPr id="76" name="Picture 28" descr="Image result for lola tampon company">
            <a:extLst>
              <a:ext uri="{FF2B5EF4-FFF2-40B4-BE49-F238E27FC236}">
                <a16:creationId xmlns:a16="http://schemas.microsoft.com/office/drawing/2014/main" id="{02C03B53-7A8C-463A-A1B0-7649DCFBC171}"/>
              </a:ext>
            </a:extLst>
          </p:cNvPr>
          <p:cNvPicPr>
            <a:picLocks noChangeAspect="1" noChangeArrowheads="1"/>
          </p:cNvPicPr>
          <p:nvPr/>
        </p:nvPicPr>
        <p:blipFill rotWithShape="1">
          <a:blip r:embed="rId22" cstate="print">
            <a:extLst>
              <a:ext uri="{28A0092B-C50C-407E-A947-70E740481C1C}">
                <a14:useLocalDpi xmlns:a14="http://schemas.microsoft.com/office/drawing/2010/main"/>
              </a:ext>
            </a:extLst>
          </a:blip>
          <a:srcRect l="13629" t="34005" r="11795" b="33422"/>
          <a:stretch/>
        </p:blipFill>
        <p:spPr bwMode="auto">
          <a:xfrm>
            <a:off x="1434097" y="3815252"/>
            <a:ext cx="718939" cy="242423"/>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4FC9170D-EF59-4916-BAEC-FD6A643FFF42}"/>
              </a:ext>
            </a:extLst>
          </p:cNvPr>
          <p:cNvSpPr txBox="1"/>
          <p:nvPr/>
        </p:nvSpPr>
        <p:spPr>
          <a:xfrm>
            <a:off x="3122467" y="3593980"/>
            <a:ext cx="898801"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Ice Cream</a:t>
            </a:r>
          </a:p>
        </p:txBody>
      </p:sp>
      <p:pic>
        <p:nvPicPr>
          <p:cNvPr id="78" name="Picture 48" descr="Image result for halo top logo">
            <a:extLst>
              <a:ext uri="{FF2B5EF4-FFF2-40B4-BE49-F238E27FC236}">
                <a16:creationId xmlns:a16="http://schemas.microsoft.com/office/drawing/2014/main" id="{4BC8803E-4E18-4178-909A-A7C8C13CFC84}"/>
              </a:ext>
            </a:extLst>
          </p:cNvPr>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3321949" y="3863488"/>
            <a:ext cx="499837" cy="494813"/>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a:extLst>
              <a:ext uri="{FF2B5EF4-FFF2-40B4-BE49-F238E27FC236}">
                <a16:creationId xmlns:a16="http://schemas.microsoft.com/office/drawing/2014/main" id="{1A8AE764-9C03-49F2-96B4-43623296365B}"/>
              </a:ext>
            </a:extLst>
          </p:cNvPr>
          <p:cNvSpPr txBox="1"/>
          <p:nvPr/>
        </p:nvSpPr>
        <p:spPr>
          <a:xfrm>
            <a:off x="7615869" y="1727988"/>
            <a:ext cx="1110829"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Shoes</a:t>
            </a:r>
          </a:p>
        </p:txBody>
      </p:sp>
      <p:pic>
        <p:nvPicPr>
          <p:cNvPr id="82" name="Picture 12" descr="Image result for hickies logo">
            <a:extLst>
              <a:ext uri="{FF2B5EF4-FFF2-40B4-BE49-F238E27FC236}">
                <a16:creationId xmlns:a16="http://schemas.microsoft.com/office/drawing/2014/main" id="{40F9B9D3-5001-4BD0-B9DA-92300C09F6C8}"/>
              </a:ext>
            </a:extLst>
          </p:cNvPr>
          <p:cNvPicPr>
            <a:picLocks noChangeAspect="1" noChangeArrowheads="1"/>
          </p:cNvPicPr>
          <p:nvPr/>
        </p:nvPicPr>
        <p:blipFill rotWithShape="1">
          <a:blip r:embed="rId24" cstate="print">
            <a:extLst>
              <a:ext uri="{28A0092B-C50C-407E-A947-70E740481C1C}">
                <a14:useLocalDpi xmlns:a14="http://schemas.microsoft.com/office/drawing/2010/main"/>
              </a:ext>
            </a:extLst>
          </a:blip>
          <a:srcRect/>
          <a:stretch/>
        </p:blipFill>
        <p:spPr bwMode="auto">
          <a:xfrm>
            <a:off x="8187157" y="2000427"/>
            <a:ext cx="660491" cy="129885"/>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a:extLst>
              <a:ext uri="{FF2B5EF4-FFF2-40B4-BE49-F238E27FC236}">
                <a16:creationId xmlns:a16="http://schemas.microsoft.com/office/drawing/2014/main" id="{283404F9-FDE7-4E64-9737-D6B8E291E637}"/>
              </a:ext>
            </a:extLst>
          </p:cNvPr>
          <p:cNvSpPr txBox="1"/>
          <p:nvPr/>
        </p:nvSpPr>
        <p:spPr>
          <a:xfrm>
            <a:off x="1718561" y="2729502"/>
            <a:ext cx="1300573"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Online Banking</a:t>
            </a:r>
          </a:p>
        </p:txBody>
      </p:sp>
      <p:pic>
        <p:nvPicPr>
          <p:cNvPr id="85" name="Picture 30" descr="Image result for dave app financial">
            <a:extLst>
              <a:ext uri="{FF2B5EF4-FFF2-40B4-BE49-F238E27FC236}">
                <a16:creationId xmlns:a16="http://schemas.microsoft.com/office/drawing/2014/main" id="{5CDB1A89-0AFE-4153-AE74-7DD2876AD998}"/>
              </a:ext>
            </a:extLst>
          </p:cNvPr>
          <p:cNvPicPr>
            <a:picLocks noChangeAspect="1" noChangeArrowheads="1"/>
          </p:cNvPicPr>
          <p:nvPr/>
        </p:nvPicPr>
        <p:blipFill>
          <a:blip r:embed="rId25" cstate="print">
            <a:extLst>
              <a:ext uri="{28A0092B-C50C-407E-A947-70E740481C1C}">
                <a14:useLocalDpi xmlns:a14="http://schemas.microsoft.com/office/drawing/2010/main"/>
              </a:ext>
            </a:extLst>
          </a:blip>
          <a:srcRect/>
          <a:stretch>
            <a:fillRect/>
          </a:stretch>
        </p:blipFill>
        <p:spPr bwMode="auto">
          <a:xfrm>
            <a:off x="2515209" y="3094232"/>
            <a:ext cx="585201" cy="150051"/>
          </a:xfrm>
          <a:prstGeom prst="rect">
            <a:avLst/>
          </a:prstGeom>
          <a:noFill/>
          <a:extLst>
            <a:ext uri="{909E8E84-426E-40DD-AFC4-6F175D3DCCD1}">
              <a14:hiddenFill xmlns:a14="http://schemas.microsoft.com/office/drawing/2010/main">
                <a:solidFill>
                  <a:srgbClr val="FFFFFF"/>
                </a:solidFill>
              </a14:hiddenFill>
            </a:ext>
          </a:extLst>
        </p:spPr>
      </p:pic>
      <p:sp>
        <p:nvSpPr>
          <p:cNvPr id="86" name="TextBox 85">
            <a:extLst>
              <a:ext uri="{FF2B5EF4-FFF2-40B4-BE49-F238E27FC236}">
                <a16:creationId xmlns:a16="http://schemas.microsoft.com/office/drawing/2014/main" id="{9AF14460-9F67-4B8F-9463-2EB3E24CB4F2}"/>
              </a:ext>
            </a:extLst>
          </p:cNvPr>
          <p:cNvSpPr txBox="1"/>
          <p:nvPr/>
        </p:nvSpPr>
        <p:spPr>
          <a:xfrm>
            <a:off x="4224481" y="3585740"/>
            <a:ext cx="1361355"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Mattresses</a:t>
            </a:r>
          </a:p>
        </p:txBody>
      </p:sp>
      <p:pic>
        <p:nvPicPr>
          <p:cNvPr id="87" name="Picture 34" descr="Image result for eight sleep">
            <a:extLst>
              <a:ext uri="{FF2B5EF4-FFF2-40B4-BE49-F238E27FC236}">
                <a16:creationId xmlns:a16="http://schemas.microsoft.com/office/drawing/2014/main" id="{8BC82ACB-4622-4AC3-8067-D7C63A145347}"/>
              </a:ext>
            </a:extLst>
          </p:cNvPr>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a:off x="4125385" y="3803216"/>
            <a:ext cx="604507" cy="431933"/>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Image result for shipt logo">
            <a:extLst>
              <a:ext uri="{FF2B5EF4-FFF2-40B4-BE49-F238E27FC236}">
                <a16:creationId xmlns:a16="http://schemas.microsoft.com/office/drawing/2014/main" id="{51A563BB-4158-447C-AFD3-D6C77084A2AB}"/>
              </a:ext>
            </a:extLst>
          </p:cNvPr>
          <p:cNvPicPr>
            <a:picLocks noChangeAspect="1" noChangeArrowheads="1"/>
          </p:cNvPicPr>
          <p:nvPr/>
        </p:nvPicPr>
        <p:blipFill rotWithShape="1">
          <a:blip r:embed="rId27" cstate="print">
            <a:extLst>
              <a:ext uri="{28A0092B-C50C-407E-A947-70E740481C1C}">
                <a14:useLocalDpi xmlns:a14="http://schemas.microsoft.com/office/drawing/2010/main"/>
              </a:ext>
            </a:extLst>
          </a:blip>
          <a:srcRect/>
          <a:stretch/>
        </p:blipFill>
        <p:spPr bwMode="auto">
          <a:xfrm>
            <a:off x="845274" y="3104440"/>
            <a:ext cx="628839" cy="235223"/>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a:extLst>
              <a:ext uri="{FF2B5EF4-FFF2-40B4-BE49-F238E27FC236}">
                <a16:creationId xmlns:a16="http://schemas.microsoft.com/office/drawing/2014/main" id="{2D7C4115-44B4-4B18-93E7-313505FEA934}"/>
              </a:ext>
            </a:extLst>
          </p:cNvPr>
          <p:cNvSpPr txBox="1"/>
          <p:nvPr/>
        </p:nvSpPr>
        <p:spPr>
          <a:xfrm>
            <a:off x="5728948" y="3632471"/>
            <a:ext cx="1967195"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Apparel &amp; Accessories</a:t>
            </a:r>
          </a:p>
        </p:txBody>
      </p:sp>
      <p:pic>
        <p:nvPicPr>
          <p:cNvPr id="92" name="Picture 36" descr="Image result for love your melon logo">
            <a:extLst>
              <a:ext uri="{FF2B5EF4-FFF2-40B4-BE49-F238E27FC236}">
                <a16:creationId xmlns:a16="http://schemas.microsoft.com/office/drawing/2014/main" id="{8EF63988-69DF-443D-92DF-7B8579A70A69}"/>
              </a:ext>
            </a:extLst>
          </p:cNvPr>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6016229" y="3880384"/>
            <a:ext cx="1392632" cy="20889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36" descr="Image result for modcloth logo">
            <a:extLst>
              <a:ext uri="{FF2B5EF4-FFF2-40B4-BE49-F238E27FC236}">
                <a16:creationId xmlns:a16="http://schemas.microsoft.com/office/drawing/2014/main" id="{6CB2CC23-D91C-4640-9DFC-92C0F2AC8223}"/>
              </a:ext>
            </a:extLst>
          </p:cNvPr>
          <p:cNvPicPr>
            <a:picLocks noChangeAspect="1" noChangeArrowheads="1"/>
          </p:cNvPicPr>
          <p:nvPr/>
        </p:nvPicPr>
        <p:blipFill>
          <a:blip r:embed="rId29" cstate="print">
            <a:extLst>
              <a:ext uri="{28A0092B-C50C-407E-A947-70E740481C1C}">
                <a14:useLocalDpi xmlns:a14="http://schemas.microsoft.com/office/drawing/2010/main"/>
              </a:ext>
            </a:extLst>
          </a:blip>
          <a:srcRect/>
          <a:stretch>
            <a:fillRect/>
          </a:stretch>
        </p:blipFill>
        <p:spPr bwMode="auto">
          <a:xfrm>
            <a:off x="6328559" y="4215252"/>
            <a:ext cx="767972" cy="133412"/>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id="{C7A065C5-CF6D-454F-A49C-874AB3778190}"/>
              </a:ext>
            </a:extLst>
          </p:cNvPr>
          <p:cNvSpPr txBox="1"/>
          <p:nvPr/>
        </p:nvSpPr>
        <p:spPr>
          <a:xfrm>
            <a:off x="7972848" y="3673884"/>
            <a:ext cx="1491766"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Pharmaceutical</a:t>
            </a:r>
          </a:p>
        </p:txBody>
      </p:sp>
      <p:pic>
        <p:nvPicPr>
          <p:cNvPr id="98" name="Picture 4" descr="Image result for singlecare logo">
            <a:extLst>
              <a:ext uri="{FF2B5EF4-FFF2-40B4-BE49-F238E27FC236}">
                <a16:creationId xmlns:a16="http://schemas.microsoft.com/office/drawing/2014/main" id="{3F907A4B-E354-434B-99FD-493245975842}"/>
              </a:ext>
            </a:extLst>
          </p:cNvPr>
          <p:cNvPicPr>
            <a:picLocks noChangeAspect="1" noChangeArrowheads="1"/>
          </p:cNvPicPr>
          <p:nvPr/>
        </p:nvPicPr>
        <p:blipFill>
          <a:blip r:embed="rId30" cstate="print">
            <a:extLst>
              <a:ext uri="{28A0092B-C50C-407E-A947-70E740481C1C}">
                <a14:useLocalDpi xmlns:a14="http://schemas.microsoft.com/office/drawing/2010/main"/>
              </a:ext>
            </a:extLst>
          </a:blip>
          <a:srcRect/>
          <a:stretch>
            <a:fillRect/>
          </a:stretch>
        </p:blipFill>
        <p:spPr bwMode="auto">
          <a:xfrm>
            <a:off x="7651098" y="3893202"/>
            <a:ext cx="1131148" cy="294098"/>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ACDEE9C0-78CC-43BC-9C41-62D0827C2B5F}"/>
              </a:ext>
            </a:extLst>
          </p:cNvPr>
          <p:cNvSpPr txBox="1"/>
          <p:nvPr/>
        </p:nvSpPr>
        <p:spPr>
          <a:xfrm>
            <a:off x="9538609" y="3606347"/>
            <a:ext cx="1103141"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Online Dating</a:t>
            </a:r>
          </a:p>
        </p:txBody>
      </p:sp>
      <p:pic>
        <p:nvPicPr>
          <p:cNvPr id="100" name="Picture 40" descr="Image result for hinge logo vector">
            <a:extLst>
              <a:ext uri="{FF2B5EF4-FFF2-40B4-BE49-F238E27FC236}">
                <a16:creationId xmlns:a16="http://schemas.microsoft.com/office/drawing/2014/main" id="{CB0E1082-6A5A-4AF2-B7C8-5B6A2A6D08D4}"/>
              </a:ext>
            </a:extLst>
          </p:cNvPr>
          <p:cNvPicPr>
            <a:picLocks noChangeAspect="1" noChangeArrowheads="1"/>
          </p:cNvPicPr>
          <p:nvPr/>
        </p:nvPicPr>
        <p:blipFill rotWithShape="1">
          <a:blip r:embed="rId31" cstate="print">
            <a:extLst>
              <a:ext uri="{28A0092B-C50C-407E-A947-70E740481C1C}">
                <a14:useLocalDpi xmlns:a14="http://schemas.microsoft.com/office/drawing/2010/main"/>
              </a:ext>
            </a:extLst>
          </a:blip>
          <a:srcRect/>
          <a:stretch/>
        </p:blipFill>
        <p:spPr bwMode="auto">
          <a:xfrm>
            <a:off x="9768734" y="3857507"/>
            <a:ext cx="622592" cy="263389"/>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a:extLst>
              <a:ext uri="{FF2B5EF4-FFF2-40B4-BE49-F238E27FC236}">
                <a16:creationId xmlns:a16="http://schemas.microsoft.com/office/drawing/2014/main" id="{E9902FDB-85A5-4FBA-9EBD-A08EB52B17EE}"/>
              </a:ext>
            </a:extLst>
          </p:cNvPr>
          <p:cNvSpPr txBox="1"/>
          <p:nvPr/>
        </p:nvSpPr>
        <p:spPr>
          <a:xfrm>
            <a:off x="10737364" y="3548800"/>
            <a:ext cx="1251145" cy="415498"/>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Location-Based Services</a:t>
            </a:r>
          </a:p>
        </p:txBody>
      </p:sp>
      <p:pic>
        <p:nvPicPr>
          <p:cNvPr id="103" name="Picture 42" descr="Image result for life360">
            <a:extLst>
              <a:ext uri="{FF2B5EF4-FFF2-40B4-BE49-F238E27FC236}">
                <a16:creationId xmlns:a16="http://schemas.microsoft.com/office/drawing/2014/main" id="{823B33A7-0A2B-4223-B3B0-4CD0C2AD909D}"/>
              </a:ext>
            </a:extLst>
          </p:cNvPr>
          <p:cNvPicPr>
            <a:picLocks noChangeAspect="1" noChangeArrowheads="1"/>
          </p:cNvPicPr>
          <p:nvPr/>
        </p:nvPicPr>
        <p:blipFill>
          <a:blip r:embed="rId32" cstate="print">
            <a:extLst>
              <a:ext uri="{28A0092B-C50C-407E-A947-70E740481C1C}">
                <a14:useLocalDpi xmlns:a14="http://schemas.microsoft.com/office/drawing/2010/main"/>
              </a:ext>
            </a:extLst>
          </a:blip>
          <a:srcRect/>
          <a:stretch>
            <a:fillRect/>
          </a:stretch>
        </p:blipFill>
        <p:spPr bwMode="auto">
          <a:xfrm>
            <a:off x="10945510" y="3946076"/>
            <a:ext cx="834852" cy="331852"/>
          </a:xfrm>
          <a:prstGeom prst="rect">
            <a:avLst/>
          </a:prstGeom>
          <a:noFill/>
          <a:extLst>
            <a:ext uri="{909E8E84-426E-40DD-AFC4-6F175D3DCCD1}">
              <a14:hiddenFill xmlns:a14="http://schemas.microsoft.com/office/drawing/2010/main">
                <a:solidFill>
                  <a:srgbClr val="FFFFFF"/>
                </a:solidFill>
              </a14:hiddenFill>
            </a:ext>
          </a:extLst>
        </p:spPr>
      </p:pic>
      <p:sp>
        <p:nvSpPr>
          <p:cNvPr id="105" name="TextBox 104">
            <a:extLst>
              <a:ext uri="{FF2B5EF4-FFF2-40B4-BE49-F238E27FC236}">
                <a16:creationId xmlns:a16="http://schemas.microsoft.com/office/drawing/2014/main" id="{9D03D40F-B53B-4D04-A823-D170DAE18F7E}"/>
              </a:ext>
            </a:extLst>
          </p:cNvPr>
          <p:cNvSpPr txBox="1"/>
          <p:nvPr/>
        </p:nvSpPr>
        <p:spPr>
          <a:xfrm>
            <a:off x="243202" y="4529880"/>
            <a:ext cx="1166218"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Meditation</a:t>
            </a:r>
          </a:p>
        </p:txBody>
      </p:sp>
      <p:pic>
        <p:nvPicPr>
          <p:cNvPr id="106" name="Picture 105" descr="Image result for simplehabit">
            <a:extLst>
              <a:ext uri="{FF2B5EF4-FFF2-40B4-BE49-F238E27FC236}">
                <a16:creationId xmlns:a16="http://schemas.microsoft.com/office/drawing/2014/main" id="{2C6BFCE0-84B2-4320-B8E3-D94BFCB40BFE}"/>
              </a:ext>
            </a:extLst>
          </p:cNvPr>
          <p:cNvPicPr>
            <a:picLocks noChangeAspect="1" noChangeArrowheads="1"/>
          </p:cNvPicPr>
          <p:nvPr/>
        </p:nvPicPr>
        <p:blipFill>
          <a:blip r:embed="rId33" cstate="print">
            <a:extLst>
              <a:ext uri="{28A0092B-C50C-407E-A947-70E740481C1C}">
                <a14:useLocalDpi xmlns:a14="http://schemas.microsoft.com/office/drawing/2010/main"/>
              </a:ext>
            </a:extLst>
          </a:blip>
          <a:srcRect/>
          <a:stretch>
            <a:fillRect/>
          </a:stretch>
        </p:blipFill>
        <p:spPr bwMode="auto">
          <a:xfrm>
            <a:off x="221279" y="4828410"/>
            <a:ext cx="1210065" cy="16725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2" descr="Image result for upwork logo">
            <a:extLst>
              <a:ext uri="{FF2B5EF4-FFF2-40B4-BE49-F238E27FC236}">
                <a16:creationId xmlns:a16="http://schemas.microsoft.com/office/drawing/2014/main" id="{3DBE18A7-1A31-4518-8829-D7E4CD0E86AB}"/>
              </a:ext>
            </a:extLst>
          </p:cNvPr>
          <p:cNvPicPr>
            <a:picLocks noChangeAspect="1" noChangeArrowheads="1"/>
          </p:cNvPicPr>
          <p:nvPr/>
        </p:nvPicPr>
        <p:blipFill rotWithShape="1">
          <a:blip r:embed="rId34" cstate="print">
            <a:extLst>
              <a:ext uri="{28A0092B-C50C-407E-A947-70E740481C1C}">
                <a14:useLocalDpi xmlns:a14="http://schemas.microsoft.com/office/drawing/2010/main"/>
              </a:ext>
            </a:extLst>
          </a:blip>
          <a:srcRect/>
          <a:stretch/>
        </p:blipFill>
        <p:spPr bwMode="auto">
          <a:xfrm>
            <a:off x="8863051" y="2802393"/>
            <a:ext cx="693124" cy="221888"/>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6" descr="Image result for ethos insurance">
            <a:extLst>
              <a:ext uri="{FF2B5EF4-FFF2-40B4-BE49-F238E27FC236}">
                <a16:creationId xmlns:a16="http://schemas.microsoft.com/office/drawing/2014/main" id="{E43A3287-1ED1-4161-B95F-7984D10DC084}"/>
              </a:ext>
            </a:extLst>
          </p:cNvPr>
          <p:cNvPicPr>
            <a:picLocks noChangeAspect="1" noChangeArrowheads="1"/>
          </p:cNvPicPr>
          <p:nvPr/>
        </p:nvPicPr>
        <p:blipFill rotWithShape="1">
          <a:blip r:embed="rId35" cstate="print">
            <a:clrChange>
              <a:clrFrom>
                <a:srgbClr val="F1F3F2"/>
              </a:clrFrom>
              <a:clrTo>
                <a:srgbClr val="F1F3F2">
                  <a:alpha val="0"/>
                </a:srgbClr>
              </a:clrTo>
            </a:clrChange>
            <a:extLst>
              <a:ext uri="{28A0092B-C50C-407E-A947-70E740481C1C}">
                <a14:useLocalDpi xmlns:a14="http://schemas.microsoft.com/office/drawing/2010/main"/>
              </a:ext>
            </a:extLst>
          </a:blip>
          <a:srcRect/>
          <a:stretch/>
        </p:blipFill>
        <p:spPr bwMode="auto">
          <a:xfrm>
            <a:off x="10445417" y="1968576"/>
            <a:ext cx="680179" cy="212050"/>
          </a:xfrm>
          <a:prstGeom prst="rect">
            <a:avLst/>
          </a:prstGeom>
          <a:noFill/>
          <a:extLst>
            <a:ext uri="{909E8E84-426E-40DD-AFC4-6F175D3DCCD1}">
              <a14:hiddenFill xmlns:a14="http://schemas.microsoft.com/office/drawing/2010/main">
                <a:solidFill>
                  <a:srgbClr val="FFFFFF"/>
                </a:solidFill>
              </a14:hiddenFill>
            </a:ext>
          </a:extLst>
        </p:spPr>
      </p:pic>
      <p:sp>
        <p:nvSpPr>
          <p:cNvPr id="112" name="TextBox 111">
            <a:extLst>
              <a:ext uri="{FF2B5EF4-FFF2-40B4-BE49-F238E27FC236}">
                <a16:creationId xmlns:a16="http://schemas.microsoft.com/office/drawing/2014/main" id="{E4DFAAFC-6C5C-46E6-9C32-0D18F3D9E05B}"/>
              </a:ext>
            </a:extLst>
          </p:cNvPr>
          <p:cNvSpPr txBox="1"/>
          <p:nvPr/>
        </p:nvSpPr>
        <p:spPr>
          <a:xfrm>
            <a:off x="1716059" y="4516486"/>
            <a:ext cx="1361355"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Digital Frames</a:t>
            </a:r>
          </a:p>
        </p:txBody>
      </p:sp>
      <p:pic>
        <p:nvPicPr>
          <p:cNvPr id="114" name="Picture 48" descr=" Nixplay">
            <a:extLst>
              <a:ext uri="{FF2B5EF4-FFF2-40B4-BE49-F238E27FC236}">
                <a16:creationId xmlns:a16="http://schemas.microsoft.com/office/drawing/2014/main" id="{030B1533-AF31-4CD8-82E5-3F88ADAE5029}"/>
              </a:ext>
            </a:extLst>
          </p:cNvPr>
          <p:cNvPicPr>
            <a:picLocks noChangeAspect="1" noChangeArrowheads="1"/>
          </p:cNvPicPr>
          <p:nvPr/>
        </p:nvPicPr>
        <p:blipFill>
          <a:blip r:embed="rId36" cstate="print">
            <a:extLst>
              <a:ext uri="{28A0092B-C50C-407E-A947-70E740481C1C}">
                <a14:useLocalDpi xmlns:a14="http://schemas.microsoft.com/office/drawing/2010/main"/>
              </a:ext>
            </a:extLst>
          </a:blip>
          <a:srcRect/>
          <a:stretch>
            <a:fillRect/>
          </a:stretch>
        </p:blipFill>
        <p:spPr bwMode="auto">
          <a:xfrm>
            <a:off x="1575305" y="4760379"/>
            <a:ext cx="855867" cy="224857"/>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50" descr=" title=">
            <a:extLst>
              <a:ext uri="{FF2B5EF4-FFF2-40B4-BE49-F238E27FC236}">
                <a16:creationId xmlns:a16="http://schemas.microsoft.com/office/drawing/2014/main" id="{CBF98AC7-B6AA-4895-9609-482CAAD2CF42}"/>
              </a:ext>
            </a:extLst>
          </p:cNvPr>
          <p:cNvPicPr>
            <a:picLocks noChangeAspect="1" noChangeArrowheads="1"/>
          </p:cNvPicPr>
          <p:nvPr/>
        </p:nvPicPr>
        <p:blipFill>
          <a:blip r:embed="rId37" cstate="print">
            <a:extLst>
              <a:ext uri="{28A0092B-C50C-407E-A947-70E740481C1C}">
                <a14:useLocalDpi xmlns:a14="http://schemas.microsoft.com/office/drawing/2010/main"/>
              </a:ext>
            </a:extLst>
          </a:blip>
          <a:srcRect/>
          <a:stretch>
            <a:fillRect/>
          </a:stretch>
        </p:blipFill>
        <p:spPr bwMode="auto">
          <a:xfrm>
            <a:off x="3497770" y="4780056"/>
            <a:ext cx="998212" cy="299816"/>
          </a:xfrm>
          <a:prstGeom prst="rect">
            <a:avLst/>
          </a:prstGeom>
          <a:noFill/>
          <a:extLst>
            <a:ext uri="{909E8E84-426E-40DD-AFC4-6F175D3DCCD1}">
              <a14:hiddenFill xmlns:a14="http://schemas.microsoft.com/office/drawing/2010/main">
                <a:solidFill>
                  <a:srgbClr val="FFFFFF"/>
                </a:solidFill>
              </a14:hiddenFill>
            </a:ext>
          </a:extLst>
        </p:spPr>
      </p:pic>
      <p:sp>
        <p:nvSpPr>
          <p:cNvPr id="117" name="TextBox 116">
            <a:extLst>
              <a:ext uri="{FF2B5EF4-FFF2-40B4-BE49-F238E27FC236}">
                <a16:creationId xmlns:a16="http://schemas.microsoft.com/office/drawing/2014/main" id="{76FE1094-3680-412B-9390-A7802EFB64C3}"/>
              </a:ext>
            </a:extLst>
          </p:cNvPr>
          <p:cNvSpPr txBox="1"/>
          <p:nvPr/>
        </p:nvSpPr>
        <p:spPr>
          <a:xfrm>
            <a:off x="3326028" y="4537438"/>
            <a:ext cx="1361355"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Home Security</a:t>
            </a:r>
          </a:p>
        </p:txBody>
      </p:sp>
      <p:pic>
        <p:nvPicPr>
          <p:cNvPr id="119" name="Picture 52" descr="Image result for guideline financial logo">
            <a:extLst>
              <a:ext uri="{FF2B5EF4-FFF2-40B4-BE49-F238E27FC236}">
                <a16:creationId xmlns:a16="http://schemas.microsoft.com/office/drawing/2014/main" id="{B9635214-D1ED-4962-BEDC-BB4BC437800B}"/>
              </a:ext>
            </a:extLst>
          </p:cNvPr>
          <p:cNvPicPr>
            <a:picLocks noChangeAspect="1" noChangeArrowheads="1"/>
          </p:cNvPicPr>
          <p:nvPr/>
        </p:nvPicPr>
        <p:blipFill>
          <a:blip r:embed="rId38" cstate="print">
            <a:extLst>
              <a:ext uri="{28A0092B-C50C-407E-A947-70E740481C1C}">
                <a14:useLocalDpi xmlns:a14="http://schemas.microsoft.com/office/drawing/2010/main"/>
              </a:ext>
            </a:extLst>
          </a:blip>
          <a:srcRect/>
          <a:stretch>
            <a:fillRect/>
          </a:stretch>
        </p:blipFill>
        <p:spPr bwMode="auto">
          <a:xfrm>
            <a:off x="5251384" y="3193413"/>
            <a:ext cx="769977" cy="213849"/>
          </a:xfrm>
          <a:prstGeom prst="rect">
            <a:avLst/>
          </a:prstGeom>
          <a:noFill/>
          <a:extLst>
            <a:ext uri="{909E8E84-426E-40DD-AFC4-6F175D3DCCD1}">
              <a14:hiddenFill xmlns:a14="http://schemas.microsoft.com/office/drawing/2010/main">
                <a:solidFill>
                  <a:srgbClr val="FFFFFF"/>
                </a:solidFill>
              </a14:hiddenFill>
            </a:ext>
          </a:extLst>
        </p:spPr>
      </p:pic>
      <p:sp>
        <p:nvSpPr>
          <p:cNvPr id="120" name="TextBox 119">
            <a:extLst>
              <a:ext uri="{FF2B5EF4-FFF2-40B4-BE49-F238E27FC236}">
                <a16:creationId xmlns:a16="http://schemas.microsoft.com/office/drawing/2014/main" id="{EBAC2B51-7043-433B-8413-6EF8901A4CE6}"/>
              </a:ext>
            </a:extLst>
          </p:cNvPr>
          <p:cNvSpPr txBox="1"/>
          <p:nvPr/>
        </p:nvSpPr>
        <p:spPr>
          <a:xfrm>
            <a:off x="4456607" y="4519496"/>
            <a:ext cx="1490425"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Religious</a:t>
            </a:r>
          </a:p>
        </p:txBody>
      </p:sp>
      <p:pic>
        <p:nvPicPr>
          <p:cNvPr id="122" name="Picture 54" descr="Image result for pray.com logo">
            <a:extLst>
              <a:ext uri="{FF2B5EF4-FFF2-40B4-BE49-F238E27FC236}">
                <a16:creationId xmlns:a16="http://schemas.microsoft.com/office/drawing/2014/main" id="{B186BF07-FA91-4D6E-B3EC-E255B681A648}"/>
              </a:ext>
            </a:extLst>
          </p:cNvPr>
          <p:cNvPicPr>
            <a:picLocks noChangeAspect="1" noChangeArrowheads="1"/>
          </p:cNvPicPr>
          <p:nvPr/>
        </p:nvPicPr>
        <p:blipFill>
          <a:blip r:embed="rId39" cstate="print">
            <a:extLst>
              <a:ext uri="{28A0092B-C50C-407E-A947-70E740481C1C}">
                <a14:useLocalDpi xmlns:a14="http://schemas.microsoft.com/office/drawing/2010/main"/>
              </a:ext>
            </a:extLst>
          </a:blip>
          <a:srcRect/>
          <a:stretch>
            <a:fillRect/>
          </a:stretch>
        </p:blipFill>
        <p:spPr bwMode="auto">
          <a:xfrm>
            <a:off x="4770644" y="4840810"/>
            <a:ext cx="862351" cy="250516"/>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44" descr="Image result for classpass logo">
            <a:extLst>
              <a:ext uri="{FF2B5EF4-FFF2-40B4-BE49-F238E27FC236}">
                <a16:creationId xmlns:a16="http://schemas.microsoft.com/office/drawing/2014/main" id="{033C5964-7F41-4F75-B08C-FDEC3CE5A82D}"/>
              </a:ext>
            </a:extLst>
          </p:cNvPr>
          <p:cNvPicPr>
            <a:picLocks noChangeAspect="1" noChangeArrowheads="1"/>
          </p:cNvPicPr>
          <p:nvPr/>
        </p:nvPicPr>
        <p:blipFill>
          <a:blip r:embed="rId40" cstate="print">
            <a:extLst>
              <a:ext uri="{28A0092B-C50C-407E-A947-70E740481C1C}">
                <a14:useLocalDpi xmlns:a14="http://schemas.microsoft.com/office/drawing/2010/main"/>
              </a:ext>
            </a:extLst>
          </a:blip>
          <a:srcRect/>
          <a:stretch>
            <a:fillRect/>
          </a:stretch>
        </p:blipFill>
        <p:spPr bwMode="auto">
          <a:xfrm>
            <a:off x="2028274" y="1913605"/>
            <a:ext cx="494803" cy="288079"/>
          </a:xfrm>
          <a:prstGeom prst="rect">
            <a:avLst/>
          </a:prstGeom>
          <a:noFill/>
          <a:extLst>
            <a:ext uri="{909E8E84-426E-40DD-AFC4-6F175D3DCCD1}">
              <a14:hiddenFill xmlns:a14="http://schemas.microsoft.com/office/drawing/2010/main">
                <a:solidFill>
                  <a:srgbClr val="FFFFFF"/>
                </a:solidFill>
              </a14:hiddenFill>
            </a:ext>
          </a:extLst>
        </p:spPr>
      </p:pic>
      <p:sp>
        <p:nvSpPr>
          <p:cNvPr id="125" name="TextBox 124">
            <a:extLst>
              <a:ext uri="{FF2B5EF4-FFF2-40B4-BE49-F238E27FC236}">
                <a16:creationId xmlns:a16="http://schemas.microsoft.com/office/drawing/2014/main" id="{A04CCA38-459C-4D43-B02D-29F6AEF7D4EF}"/>
              </a:ext>
            </a:extLst>
          </p:cNvPr>
          <p:cNvSpPr txBox="1"/>
          <p:nvPr/>
        </p:nvSpPr>
        <p:spPr>
          <a:xfrm>
            <a:off x="5883137" y="4457383"/>
            <a:ext cx="1490425"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Mobile Tickets</a:t>
            </a:r>
          </a:p>
        </p:txBody>
      </p:sp>
      <p:pic>
        <p:nvPicPr>
          <p:cNvPr id="127" name="Picture 8" descr="Image result for seatgeek logo">
            <a:extLst>
              <a:ext uri="{FF2B5EF4-FFF2-40B4-BE49-F238E27FC236}">
                <a16:creationId xmlns:a16="http://schemas.microsoft.com/office/drawing/2014/main" id="{1B6B7F05-E493-43F1-8E65-C8F3274BA26B}"/>
              </a:ext>
            </a:extLst>
          </p:cNvPr>
          <p:cNvPicPr>
            <a:picLocks noChangeAspect="1" noChangeArrowheads="1"/>
          </p:cNvPicPr>
          <p:nvPr/>
        </p:nvPicPr>
        <p:blipFill rotWithShape="1">
          <a:blip r:embed="rId41" cstate="print">
            <a:extLst>
              <a:ext uri="{28A0092B-C50C-407E-A947-70E740481C1C}">
                <a14:useLocalDpi xmlns:a14="http://schemas.microsoft.com/office/drawing/2010/main"/>
              </a:ext>
            </a:extLst>
          </a:blip>
          <a:srcRect/>
          <a:stretch/>
        </p:blipFill>
        <p:spPr bwMode="auto">
          <a:xfrm>
            <a:off x="5760481" y="4710095"/>
            <a:ext cx="628069" cy="342849"/>
          </a:xfrm>
          <a:prstGeom prst="rect">
            <a:avLst/>
          </a:prstGeom>
          <a:noFill/>
          <a:extLst>
            <a:ext uri="{909E8E84-426E-40DD-AFC4-6F175D3DCCD1}">
              <a14:hiddenFill xmlns:a14="http://schemas.microsoft.com/office/drawing/2010/main">
                <a:solidFill>
                  <a:srgbClr val="FFFFFF"/>
                </a:solidFill>
              </a14:hiddenFill>
            </a:ext>
          </a:extLst>
        </p:spPr>
      </p:pic>
      <p:sp>
        <p:nvSpPr>
          <p:cNvPr id="131" name="TextBox 130">
            <a:extLst>
              <a:ext uri="{FF2B5EF4-FFF2-40B4-BE49-F238E27FC236}">
                <a16:creationId xmlns:a16="http://schemas.microsoft.com/office/drawing/2014/main" id="{89A2A134-E6E5-493E-9712-43536EC0F0BA}"/>
              </a:ext>
            </a:extLst>
          </p:cNvPr>
          <p:cNvSpPr txBox="1"/>
          <p:nvPr/>
        </p:nvSpPr>
        <p:spPr>
          <a:xfrm>
            <a:off x="7754443" y="4390285"/>
            <a:ext cx="1567011"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Phone Accessories</a:t>
            </a:r>
          </a:p>
        </p:txBody>
      </p:sp>
      <p:pic>
        <p:nvPicPr>
          <p:cNvPr id="132" name="Picture 58" descr="Casetify logo">
            <a:extLst>
              <a:ext uri="{FF2B5EF4-FFF2-40B4-BE49-F238E27FC236}">
                <a16:creationId xmlns:a16="http://schemas.microsoft.com/office/drawing/2014/main" id="{593B0F11-BFA1-4AF4-97A5-D14AFA5B1F4B}"/>
              </a:ext>
            </a:extLst>
          </p:cNvPr>
          <p:cNvPicPr>
            <a:picLocks noChangeAspect="1" noChangeArrowheads="1"/>
          </p:cNvPicPr>
          <p:nvPr/>
        </p:nvPicPr>
        <p:blipFill>
          <a:blip r:embed="rId42" cstate="print">
            <a:extLst>
              <a:ext uri="{28A0092B-C50C-407E-A947-70E740481C1C}">
                <a14:useLocalDpi xmlns:a14="http://schemas.microsoft.com/office/drawing/2010/main"/>
              </a:ext>
            </a:extLst>
          </a:blip>
          <a:srcRect/>
          <a:stretch>
            <a:fillRect/>
          </a:stretch>
        </p:blipFill>
        <p:spPr bwMode="auto">
          <a:xfrm>
            <a:off x="7717775" y="4703662"/>
            <a:ext cx="646035" cy="215345"/>
          </a:xfrm>
          <a:prstGeom prst="rect">
            <a:avLst/>
          </a:prstGeom>
          <a:noFill/>
          <a:extLst>
            <a:ext uri="{909E8E84-426E-40DD-AFC4-6F175D3DCCD1}">
              <a14:hiddenFill xmlns:a14="http://schemas.microsoft.com/office/drawing/2010/main">
                <a:solidFill>
                  <a:srgbClr val="FFFFFF"/>
                </a:solidFill>
              </a14:hiddenFill>
            </a:ext>
          </a:extLst>
        </p:spPr>
      </p:pic>
      <p:sp>
        <p:nvSpPr>
          <p:cNvPr id="134" name="TextBox 133">
            <a:extLst>
              <a:ext uri="{FF2B5EF4-FFF2-40B4-BE49-F238E27FC236}">
                <a16:creationId xmlns:a16="http://schemas.microsoft.com/office/drawing/2014/main" id="{E5025525-4990-4029-A469-091DD0885663}"/>
              </a:ext>
            </a:extLst>
          </p:cNvPr>
          <p:cNvSpPr txBox="1"/>
          <p:nvPr/>
        </p:nvSpPr>
        <p:spPr>
          <a:xfrm>
            <a:off x="9236928" y="4343475"/>
            <a:ext cx="1567011" cy="415498"/>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Early Childhood Education</a:t>
            </a:r>
          </a:p>
        </p:txBody>
      </p:sp>
      <p:pic>
        <p:nvPicPr>
          <p:cNvPr id="135" name="Picture 10" descr="Image result for vroom app logo">
            <a:extLst>
              <a:ext uri="{FF2B5EF4-FFF2-40B4-BE49-F238E27FC236}">
                <a16:creationId xmlns:a16="http://schemas.microsoft.com/office/drawing/2014/main" id="{9AA96E21-2AAC-4D73-9497-30F8A9D11C38}"/>
              </a:ext>
            </a:extLst>
          </p:cNvPr>
          <p:cNvPicPr>
            <a:picLocks noChangeAspect="1" noChangeArrowheads="1"/>
          </p:cNvPicPr>
          <p:nvPr/>
        </p:nvPicPr>
        <p:blipFill rotWithShape="1">
          <a:blip r:embed="rId43" cstate="print">
            <a:extLst>
              <a:ext uri="{28A0092B-C50C-407E-A947-70E740481C1C}">
                <a14:useLocalDpi xmlns:a14="http://schemas.microsoft.com/office/drawing/2010/main"/>
              </a:ext>
            </a:extLst>
          </a:blip>
          <a:srcRect/>
          <a:stretch/>
        </p:blipFill>
        <p:spPr bwMode="auto">
          <a:xfrm>
            <a:off x="9646669" y="4784607"/>
            <a:ext cx="747529" cy="172519"/>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52" descr="Image result for popsockets logo">
            <a:extLst>
              <a:ext uri="{FF2B5EF4-FFF2-40B4-BE49-F238E27FC236}">
                <a16:creationId xmlns:a16="http://schemas.microsoft.com/office/drawing/2014/main" id="{DDCEAFA1-B412-486E-BBD1-BD5F3AEB1E01}"/>
              </a:ext>
            </a:extLst>
          </p:cNvPr>
          <p:cNvPicPr>
            <a:picLocks noChangeAspect="1" noChangeArrowheads="1"/>
          </p:cNvPicPr>
          <p:nvPr/>
        </p:nvPicPr>
        <p:blipFill>
          <a:blip r:embed="rId44" cstate="print">
            <a:extLst>
              <a:ext uri="{28A0092B-C50C-407E-A947-70E740481C1C}">
                <a14:useLocalDpi xmlns:a14="http://schemas.microsoft.com/office/drawing/2010/main"/>
              </a:ext>
            </a:extLst>
          </a:blip>
          <a:srcRect/>
          <a:stretch>
            <a:fillRect/>
          </a:stretch>
        </p:blipFill>
        <p:spPr bwMode="auto">
          <a:xfrm>
            <a:off x="8382150" y="4734298"/>
            <a:ext cx="933242" cy="117636"/>
          </a:xfrm>
          <a:prstGeom prst="rect">
            <a:avLst/>
          </a:prstGeom>
          <a:noFill/>
          <a:extLst>
            <a:ext uri="{909E8E84-426E-40DD-AFC4-6F175D3DCCD1}">
              <a14:hiddenFill xmlns:a14="http://schemas.microsoft.com/office/drawing/2010/main">
                <a:solidFill>
                  <a:srgbClr val="FFFFFF"/>
                </a:solidFill>
              </a14:hiddenFill>
            </a:ext>
          </a:extLst>
        </p:spPr>
      </p:pic>
      <p:sp>
        <p:nvSpPr>
          <p:cNvPr id="139" name="TextBox 138">
            <a:extLst>
              <a:ext uri="{FF2B5EF4-FFF2-40B4-BE49-F238E27FC236}">
                <a16:creationId xmlns:a16="http://schemas.microsoft.com/office/drawing/2014/main" id="{97E7983E-160C-4B4A-AB90-7A7565FC3869}"/>
              </a:ext>
            </a:extLst>
          </p:cNvPr>
          <p:cNvSpPr txBox="1"/>
          <p:nvPr/>
        </p:nvSpPr>
        <p:spPr>
          <a:xfrm>
            <a:off x="10361860" y="4418279"/>
            <a:ext cx="1967195"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Vitamins</a:t>
            </a:r>
          </a:p>
        </p:txBody>
      </p:sp>
      <p:pic>
        <p:nvPicPr>
          <p:cNvPr id="141" name="Picture 2" descr="Image result for hum vitamins logo">
            <a:extLst>
              <a:ext uri="{FF2B5EF4-FFF2-40B4-BE49-F238E27FC236}">
                <a16:creationId xmlns:a16="http://schemas.microsoft.com/office/drawing/2014/main" id="{CA339236-DC2F-48B2-A0CC-B0AA60A02B7C}"/>
              </a:ext>
            </a:extLst>
          </p:cNvPr>
          <p:cNvPicPr>
            <a:picLocks noChangeAspect="1" noChangeArrowheads="1"/>
          </p:cNvPicPr>
          <p:nvPr/>
        </p:nvPicPr>
        <p:blipFill>
          <a:blip r:embed="rId45" cstate="print">
            <a:extLst>
              <a:ext uri="{28A0092B-C50C-407E-A947-70E740481C1C}">
                <a14:useLocalDpi xmlns:a14="http://schemas.microsoft.com/office/drawing/2010/main"/>
              </a:ext>
            </a:extLst>
          </a:blip>
          <a:srcRect/>
          <a:stretch>
            <a:fillRect/>
          </a:stretch>
        </p:blipFill>
        <p:spPr bwMode="auto">
          <a:xfrm>
            <a:off x="10677948" y="4711768"/>
            <a:ext cx="613245" cy="276999"/>
          </a:xfrm>
          <a:prstGeom prst="rect">
            <a:avLst/>
          </a:prstGeom>
          <a:noFill/>
          <a:extLst>
            <a:ext uri="{909E8E84-426E-40DD-AFC4-6F175D3DCCD1}">
              <a14:hiddenFill xmlns:a14="http://schemas.microsoft.com/office/drawing/2010/main">
                <a:solidFill>
                  <a:srgbClr val="FFFFFF"/>
                </a:solidFill>
              </a14:hiddenFill>
            </a:ext>
          </a:extLst>
        </p:spPr>
      </p:pic>
      <p:sp>
        <p:nvSpPr>
          <p:cNvPr id="142" name="TextBox 141">
            <a:extLst>
              <a:ext uri="{FF2B5EF4-FFF2-40B4-BE49-F238E27FC236}">
                <a16:creationId xmlns:a16="http://schemas.microsoft.com/office/drawing/2014/main" id="{2CC0BBBD-61B8-4470-94B8-3D2DE7D9F163}"/>
              </a:ext>
            </a:extLst>
          </p:cNvPr>
          <p:cNvSpPr txBox="1"/>
          <p:nvPr/>
        </p:nvSpPr>
        <p:spPr>
          <a:xfrm>
            <a:off x="-111617" y="5431354"/>
            <a:ext cx="1327829" cy="415498"/>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Underwear &amp; Lingerie</a:t>
            </a:r>
          </a:p>
        </p:txBody>
      </p:sp>
      <p:pic>
        <p:nvPicPr>
          <p:cNvPr id="143" name="Picture 60" descr="Image result for knix logo">
            <a:extLst>
              <a:ext uri="{FF2B5EF4-FFF2-40B4-BE49-F238E27FC236}">
                <a16:creationId xmlns:a16="http://schemas.microsoft.com/office/drawing/2014/main" id="{6D77CB19-7E5B-4DC0-84E3-C7AA7B1A4140}"/>
              </a:ext>
            </a:extLst>
          </p:cNvPr>
          <p:cNvPicPr>
            <a:picLocks noChangeAspect="1" noChangeArrowheads="1"/>
          </p:cNvPicPr>
          <p:nvPr/>
        </p:nvPicPr>
        <p:blipFill rotWithShape="1">
          <a:blip r:embed="rId4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54377" y="5858162"/>
            <a:ext cx="595840" cy="201166"/>
          </a:xfrm>
          <a:prstGeom prst="rect">
            <a:avLst/>
          </a:prstGeom>
          <a:noFill/>
          <a:extLst>
            <a:ext uri="{909E8E84-426E-40DD-AFC4-6F175D3DCCD1}">
              <a14:hiddenFill xmlns:a14="http://schemas.microsoft.com/office/drawing/2010/main">
                <a:solidFill>
                  <a:srgbClr val="FFFFFF"/>
                </a:solidFill>
              </a14:hiddenFill>
            </a:ext>
          </a:extLst>
        </p:spPr>
      </p:pic>
      <p:sp>
        <p:nvSpPr>
          <p:cNvPr id="145" name="TextBox 144">
            <a:extLst>
              <a:ext uri="{FF2B5EF4-FFF2-40B4-BE49-F238E27FC236}">
                <a16:creationId xmlns:a16="http://schemas.microsoft.com/office/drawing/2014/main" id="{DE756CA8-F2DC-4F07-B6F9-9A3667892D14}"/>
              </a:ext>
            </a:extLst>
          </p:cNvPr>
          <p:cNvSpPr txBox="1"/>
          <p:nvPr/>
        </p:nvSpPr>
        <p:spPr>
          <a:xfrm>
            <a:off x="1125493" y="5485095"/>
            <a:ext cx="1173696"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Sunglasses</a:t>
            </a:r>
          </a:p>
        </p:txBody>
      </p:sp>
      <p:pic>
        <p:nvPicPr>
          <p:cNvPr id="146" name="Picture 62" descr="Image result for shady rays logo">
            <a:extLst>
              <a:ext uri="{FF2B5EF4-FFF2-40B4-BE49-F238E27FC236}">
                <a16:creationId xmlns:a16="http://schemas.microsoft.com/office/drawing/2014/main" id="{025A0634-4972-41E8-9C6D-1326D9EC890C}"/>
              </a:ext>
            </a:extLst>
          </p:cNvPr>
          <p:cNvPicPr>
            <a:picLocks noChangeAspect="1" noChangeArrowheads="1"/>
          </p:cNvPicPr>
          <p:nvPr/>
        </p:nvPicPr>
        <p:blipFill>
          <a:blip r:embed="rId47" cstate="print">
            <a:extLst>
              <a:ext uri="{28A0092B-C50C-407E-A947-70E740481C1C}">
                <a14:useLocalDpi xmlns:a14="http://schemas.microsoft.com/office/drawing/2010/main"/>
              </a:ext>
            </a:extLst>
          </a:blip>
          <a:srcRect/>
          <a:stretch>
            <a:fillRect/>
          </a:stretch>
        </p:blipFill>
        <p:spPr bwMode="auto">
          <a:xfrm>
            <a:off x="1049317" y="5918208"/>
            <a:ext cx="1255737" cy="107261"/>
          </a:xfrm>
          <a:prstGeom prst="rect">
            <a:avLst/>
          </a:prstGeom>
          <a:noFill/>
          <a:extLst>
            <a:ext uri="{909E8E84-426E-40DD-AFC4-6F175D3DCCD1}">
              <a14:hiddenFill xmlns:a14="http://schemas.microsoft.com/office/drawing/2010/main">
                <a:solidFill>
                  <a:srgbClr val="FFFFFF"/>
                </a:solidFill>
              </a14:hiddenFill>
            </a:ext>
          </a:extLst>
        </p:spPr>
      </p:pic>
      <p:sp>
        <p:nvSpPr>
          <p:cNvPr id="148" name="TextBox 147">
            <a:extLst>
              <a:ext uri="{FF2B5EF4-FFF2-40B4-BE49-F238E27FC236}">
                <a16:creationId xmlns:a16="http://schemas.microsoft.com/office/drawing/2014/main" id="{3F472802-2C29-42F7-B33D-09FB120D0AD4}"/>
              </a:ext>
            </a:extLst>
          </p:cNvPr>
          <p:cNvSpPr txBox="1"/>
          <p:nvPr/>
        </p:nvSpPr>
        <p:spPr>
          <a:xfrm>
            <a:off x="2225789" y="5485095"/>
            <a:ext cx="1228250"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Personal Style</a:t>
            </a:r>
          </a:p>
        </p:txBody>
      </p:sp>
      <p:pic>
        <p:nvPicPr>
          <p:cNvPr id="149" name="Picture 64" descr="DailyLook">
            <a:extLst>
              <a:ext uri="{FF2B5EF4-FFF2-40B4-BE49-F238E27FC236}">
                <a16:creationId xmlns:a16="http://schemas.microsoft.com/office/drawing/2014/main" id="{16502FD3-EBCB-4043-93A3-732401145D7E}"/>
              </a:ext>
            </a:extLst>
          </p:cNvPr>
          <p:cNvPicPr>
            <a:picLocks noChangeAspect="1" noChangeArrowheads="1"/>
          </p:cNvPicPr>
          <p:nvPr/>
        </p:nvPicPr>
        <p:blipFill>
          <a:blip r:embed="rId48" cstate="print">
            <a:extLst>
              <a:ext uri="{28A0092B-C50C-407E-A947-70E740481C1C}">
                <a14:useLocalDpi xmlns:a14="http://schemas.microsoft.com/office/drawing/2010/main"/>
              </a:ext>
            </a:extLst>
          </a:blip>
          <a:srcRect/>
          <a:stretch>
            <a:fillRect/>
          </a:stretch>
        </p:blipFill>
        <p:spPr bwMode="auto">
          <a:xfrm>
            <a:off x="2463219" y="5903977"/>
            <a:ext cx="784985" cy="135722"/>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151" descr="Image result for uqora logo transparent">
            <a:extLst>
              <a:ext uri="{FF2B5EF4-FFF2-40B4-BE49-F238E27FC236}">
                <a16:creationId xmlns:a16="http://schemas.microsoft.com/office/drawing/2014/main" id="{96D92F8B-42D9-4E48-8EEF-6FE0C9043F4C}"/>
              </a:ext>
            </a:extLst>
          </p:cNvPr>
          <p:cNvPicPr>
            <a:picLocks noChangeAspect="1" noChangeArrowheads="1"/>
          </p:cNvPicPr>
          <p:nvPr/>
        </p:nvPicPr>
        <p:blipFill rotWithShape="1">
          <a:blip r:embed="rId49" cstate="print">
            <a:extLst>
              <a:ext uri="{28A0092B-C50C-407E-A947-70E740481C1C}">
                <a14:useLocalDpi xmlns:a14="http://schemas.microsoft.com/office/drawing/2010/main"/>
              </a:ext>
            </a:extLst>
          </a:blip>
          <a:srcRect t="32571" b="35674"/>
          <a:stretch/>
        </p:blipFill>
        <p:spPr bwMode="auto">
          <a:xfrm>
            <a:off x="2255049" y="3849556"/>
            <a:ext cx="713014" cy="226418"/>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0" descr="Image result for avocado mattress logo transparent">
            <a:extLst>
              <a:ext uri="{FF2B5EF4-FFF2-40B4-BE49-F238E27FC236}">
                <a16:creationId xmlns:a16="http://schemas.microsoft.com/office/drawing/2014/main" id="{DF7EAEBE-B060-4ECF-B254-18DC9AC3A7AE}"/>
              </a:ext>
            </a:extLst>
          </p:cNvPr>
          <p:cNvPicPr>
            <a:picLocks noChangeAspect="1" noChangeArrowheads="1"/>
          </p:cNvPicPr>
          <p:nvPr/>
        </p:nvPicPr>
        <p:blipFill rotWithShape="1">
          <a:blip r:embed="rId50" cstate="print">
            <a:extLst>
              <a:ext uri="{28A0092B-C50C-407E-A947-70E740481C1C}">
                <a14:useLocalDpi xmlns:a14="http://schemas.microsoft.com/office/drawing/2010/main"/>
              </a:ext>
            </a:extLst>
          </a:blip>
          <a:srcRect l="10767" t="42974" r="11309" b="42494"/>
          <a:stretch/>
        </p:blipFill>
        <p:spPr bwMode="auto">
          <a:xfrm>
            <a:off x="4675685" y="4045882"/>
            <a:ext cx="1041665" cy="111011"/>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154" descr="Image result for cove migraine logo">
            <a:extLst>
              <a:ext uri="{FF2B5EF4-FFF2-40B4-BE49-F238E27FC236}">
                <a16:creationId xmlns:a16="http://schemas.microsoft.com/office/drawing/2014/main" id="{C75C8835-B02B-48B4-BD74-C5378E5A4AD1}"/>
              </a:ext>
            </a:extLst>
          </p:cNvPr>
          <p:cNvPicPr>
            <a:picLocks noChangeAspect="1" noChangeArrowheads="1"/>
          </p:cNvPicPr>
          <p:nvPr/>
        </p:nvPicPr>
        <p:blipFill rotWithShape="1">
          <a:blip r:embed="rId51" cstate="print">
            <a:extLst>
              <a:ext uri="{28A0092B-C50C-407E-A947-70E740481C1C}">
                <a14:useLocalDpi xmlns:a14="http://schemas.microsoft.com/office/drawing/2010/main"/>
              </a:ext>
            </a:extLst>
          </a:blip>
          <a:srcRect/>
          <a:stretch/>
        </p:blipFill>
        <p:spPr bwMode="auto">
          <a:xfrm>
            <a:off x="8888218" y="3950327"/>
            <a:ext cx="565708" cy="157436"/>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26" descr="Image result for smartsheet logo">
            <a:extLst>
              <a:ext uri="{FF2B5EF4-FFF2-40B4-BE49-F238E27FC236}">
                <a16:creationId xmlns:a16="http://schemas.microsoft.com/office/drawing/2014/main" id="{2655D191-1FD9-4101-9943-EEBE9BCE9787}"/>
              </a:ext>
            </a:extLst>
          </p:cNvPr>
          <p:cNvPicPr>
            <a:picLocks noChangeAspect="1" noChangeArrowheads="1"/>
          </p:cNvPicPr>
          <p:nvPr/>
        </p:nvPicPr>
        <p:blipFill rotWithShape="1">
          <a:blip r:embed="rId52" cstate="print">
            <a:extLst>
              <a:ext uri="{28A0092B-C50C-407E-A947-70E740481C1C}">
                <a14:useLocalDpi xmlns:a14="http://schemas.microsoft.com/office/drawing/2010/main"/>
              </a:ext>
            </a:extLst>
          </a:blip>
          <a:srcRect/>
          <a:stretch/>
        </p:blipFill>
        <p:spPr bwMode="auto">
          <a:xfrm>
            <a:off x="8252753" y="3208294"/>
            <a:ext cx="966828" cy="160769"/>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59">
            <a:extLst>
              <a:ext uri="{FF2B5EF4-FFF2-40B4-BE49-F238E27FC236}">
                <a16:creationId xmlns:a16="http://schemas.microsoft.com/office/drawing/2014/main" id="{6E8A4936-2B08-4EB8-9A1E-B6AE55C99624}"/>
              </a:ext>
            </a:extLst>
          </p:cNvPr>
          <p:cNvPicPr>
            <a:picLocks noChangeAspect="1"/>
          </p:cNvPicPr>
          <p:nvPr/>
        </p:nvPicPr>
        <p:blipFill>
          <a:blip r:embed="rId53">
            <a:clrChange>
              <a:clrFrom>
                <a:srgbClr val="FFFFFF"/>
              </a:clrFrom>
              <a:clrTo>
                <a:srgbClr val="FFFFFF">
                  <a:alpha val="0"/>
                </a:srgbClr>
              </a:clrTo>
            </a:clrChange>
          </a:blip>
          <a:stretch>
            <a:fillRect/>
          </a:stretch>
        </p:blipFill>
        <p:spPr>
          <a:xfrm>
            <a:off x="11113111" y="1919670"/>
            <a:ext cx="917454" cy="267220"/>
          </a:xfrm>
          <a:prstGeom prst="rect">
            <a:avLst/>
          </a:prstGeom>
          <a:noFill/>
        </p:spPr>
      </p:pic>
      <p:sp>
        <p:nvSpPr>
          <p:cNvPr id="161" name="TextBox 160">
            <a:extLst>
              <a:ext uri="{FF2B5EF4-FFF2-40B4-BE49-F238E27FC236}">
                <a16:creationId xmlns:a16="http://schemas.microsoft.com/office/drawing/2014/main" id="{EB7B97CC-467B-4111-91EA-BF6107DE8393}"/>
              </a:ext>
            </a:extLst>
          </p:cNvPr>
          <p:cNvSpPr txBox="1"/>
          <p:nvPr/>
        </p:nvSpPr>
        <p:spPr>
          <a:xfrm>
            <a:off x="3199118" y="5485095"/>
            <a:ext cx="1330363"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Men’s Grooming</a:t>
            </a:r>
          </a:p>
        </p:txBody>
      </p:sp>
      <p:pic>
        <p:nvPicPr>
          <p:cNvPr id="162" name="Picture 70" descr="Manscaped">
            <a:extLst>
              <a:ext uri="{FF2B5EF4-FFF2-40B4-BE49-F238E27FC236}">
                <a16:creationId xmlns:a16="http://schemas.microsoft.com/office/drawing/2014/main" id="{20B80AB4-7282-49D0-9A35-B570E84D969D}"/>
              </a:ext>
            </a:extLst>
          </p:cNvPr>
          <p:cNvPicPr>
            <a:picLocks noChangeAspect="1" noChangeArrowheads="1"/>
          </p:cNvPicPr>
          <p:nvPr/>
        </p:nvPicPr>
        <p:blipFill>
          <a:blip r:embed="rId54" cstate="print">
            <a:extLst>
              <a:ext uri="{28A0092B-C50C-407E-A947-70E740481C1C}">
                <a14:useLocalDpi xmlns:a14="http://schemas.microsoft.com/office/drawing/2010/main"/>
              </a:ext>
            </a:extLst>
          </a:blip>
          <a:srcRect/>
          <a:stretch>
            <a:fillRect/>
          </a:stretch>
        </p:blipFill>
        <p:spPr bwMode="auto">
          <a:xfrm>
            <a:off x="3508684" y="5900910"/>
            <a:ext cx="688430" cy="141857"/>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8" descr="Image result for butcherbox logo">
            <a:extLst>
              <a:ext uri="{FF2B5EF4-FFF2-40B4-BE49-F238E27FC236}">
                <a16:creationId xmlns:a16="http://schemas.microsoft.com/office/drawing/2014/main" id="{BE56745A-0273-4DFB-9BFE-9D105476DCE0}"/>
              </a:ext>
            </a:extLst>
          </p:cNvPr>
          <p:cNvPicPr>
            <a:picLocks noChangeAspect="1" noChangeArrowheads="1"/>
          </p:cNvPicPr>
          <p:nvPr/>
        </p:nvPicPr>
        <p:blipFill>
          <a:blip r:embed="rId55" cstate="print">
            <a:extLst>
              <a:ext uri="{28A0092B-C50C-407E-A947-70E740481C1C}">
                <a14:useLocalDpi xmlns:a14="http://schemas.microsoft.com/office/drawing/2010/main"/>
              </a:ext>
            </a:extLst>
          </a:blip>
          <a:srcRect/>
          <a:stretch>
            <a:fillRect/>
          </a:stretch>
        </p:blipFill>
        <p:spPr bwMode="auto">
          <a:xfrm>
            <a:off x="4735410" y="1963503"/>
            <a:ext cx="605816" cy="217123"/>
          </a:xfrm>
          <a:prstGeom prst="rect">
            <a:avLst/>
          </a:prstGeom>
          <a:noFill/>
          <a:extLst>
            <a:ext uri="{909E8E84-426E-40DD-AFC4-6F175D3DCCD1}">
              <a14:hiddenFill xmlns:a14="http://schemas.microsoft.com/office/drawing/2010/main">
                <a:solidFill>
                  <a:srgbClr val="FFFFFF"/>
                </a:solidFill>
              </a14:hiddenFill>
            </a:ext>
          </a:extLst>
        </p:spPr>
      </p:pic>
      <p:sp>
        <p:nvSpPr>
          <p:cNvPr id="166" name="TextBox 165">
            <a:extLst>
              <a:ext uri="{FF2B5EF4-FFF2-40B4-BE49-F238E27FC236}">
                <a16:creationId xmlns:a16="http://schemas.microsoft.com/office/drawing/2014/main" id="{B20545A3-BB4E-42A8-8B35-CB21F13C60F3}"/>
              </a:ext>
            </a:extLst>
          </p:cNvPr>
          <p:cNvSpPr txBox="1"/>
          <p:nvPr/>
        </p:nvSpPr>
        <p:spPr>
          <a:xfrm>
            <a:off x="4070443" y="5485095"/>
            <a:ext cx="1490425"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Drinkware</a:t>
            </a:r>
          </a:p>
        </p:txBody>
      </p:sp>
      <p:pic>
        <p:nvPicPr>
          <p:cNvPr id="167" name="Picture 24" descr="Image result for brumate logo transparent">
            <a:extLst>
              <a:ext uri="{FF2B5EF4-FFF2-40B4-BE49-F238E27FC236}">
                <a16:creationId xmlns:a16="http://schemas.microsoft.com/office/drawing/2014/main" id="{9657F4B7-BF15-4CA4-A3F4-CCD755689D14}"/>
              </a:ext>
            </a:extLst>
          </p:cNvPr>
          <p:cNvPicPr>
            <a:picLocks noChangeAspect="1" noChangeArrowheads="1"/>
          </p:cNvPicPr>
          <p:nvPr/>
        </p:nvPicPr>
        <p:blipFill rotWithShape="1">
          <a:blip r:embed="rId56" cstate="print">
            <a:extLst>
              <a:ext uri="{28A0092B-C50C-407E-A947-70E740481C1C}">
                <a14:useLocalDpi xmlns:a14="http://schemas.microsoft.com/office/drawing/2010/main"/>
              </a:ext>
            </a:extLst>
          </a:blip>
          <a:srcRect/>
          <a:stretch/>
        </p:blipFill>
        <p:spPr bwMode="auto">
          <a:xfrm>
            <a:off x="4382508" y="5868481"/>
            <a:ext cx="849516" cy="206715"/>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18" descr="Image result for ritual vitamins logo transparent">
            <a:extLst>
              <a:ext uri="{FF2B5EF4-FFF2-40B4-BE49-F238E27FC236}">
                <a16:creationId xmlns:a16="http://schemas.microsoft.com/office/drawing/2014/main" id="{25445D6D-07EA-4F25-97A5-DA584C35DF77}"/>
              </a:ext>
            </a:extLst>
          </p:cNvPr>
          <p:cNvPicPr>
            <a:picLocks noChangeAspect="1" noChangeArrowheads="1"/>
          </p:cNvPicPr>
          <p:nvPr/>
        </p:nvPicPr>
        <p:blipFill rotWithShape="1">
          <a:blip r:embed="rId57" cstate="print">
            <a:extLst>
              <a:ext uri="{28A0092B-C50C-407E-A947-70E740481C1C}">
                <a14:useLocalDpi xmlns:a14="http://schemas.microsoft.com/office/drawing/2010/main"/>
              </a:ext>
            </a:extLst>
          </a:blip>
          <a:srcRect/>
          <a:stretch/>
        </p:blipFill>
        <p:spPr bwMode="auto">
          <a:xfrm>
            <a:off x="11360864" y="4750245"/>
            <a:ext cx="575139" cy="182846"/>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171">
            <a:extLst>
              <a:ext uri="{FF2B5EF4-FFF2-40B4-BE49-F238E27FC236}">
                <a16:creationId xmlns:a16="http://schemas.microsoft.com/office/drawing/2014/main" id="{D3ACCB88-6F33-4294-8539-14192A6F0347}"/>
              </a:ext>
            </a:extLst>
          </p:cNvPr>
          <p:cNvPicPr>
            <a:picLocks noChangeAspect="1"/>
          </p:cNvPicPr>
          <p:nvPr/>
        </p:nvPicPr>
        <p:blipFill>
          <a:blip r:embed="rId58"/>
          <a:stretch>
            <a:fillRect/>
          </a:stretch>
        </p:blipFill>
        <p:spPr>
          <a:xfrm>
            <a:off x="2554967" y="4760330"/>
            <a:ext cx="624007" cy="232681"/>
          </a:xfrm>
          <a:prstGeom prst="rect">
            <a:avLst/>
          </a:prstGeom>
        </p:spPr>
      </p:pic>
      <p:pic>
        <p:nvPicPr>
          <p:cNvPr id="174" name="Picture 18" descr="Image result for pie insurance logo">
            <a:extLst>
              <a:ext uri="{FF2B5EF4-FFF2-40B4-BE49-F238E27FC236}">
                <a16:creationId xmlns:a16="http://schemas.microsoft.com/office/drawing/2014/main" id="{4CAC7D87-3634-4426-9C32-2B045DDE414E}"/>
              </a:ext>
            </a:extLst>
          </p:cNvPr>
          <p:cNvPicPr>
            <a:picLocks noChangeAspect="1" noChangeArrowheads="1"/>
          </p:cNvPicPr>
          <p:nvPr/>
        </p:nvPicPr>
        <p:blipFill>
          <a:blip r:embed="rId59" cstate="print">
            <a:extLst>
              <a:ext uri="{28A0092B-C50C-407E-A947-70E740481C1C}">
                <a14:useLocalDpi xmlns:a14="http://schemas.microsoft.com/office/drawing/2010/main"/>
              </a:ext>
            </a:extLst>
          </a:blip>
          <a:srcRect/>
          <a:stretch>
            <a:fillRect/>
          </a:stretch>
        </p:blipFill>
        <p:spPr bwMode="auto">
          <a:xfrm>
            <a:off x="9252542" y="2323293"/>
            <a:ext cx="960642" cy="203136"/>
          </a:xfrm>
          <a:prstGeom prst="rect">
            <a:avLst/>
          </a:prstGeom>
          <a:noFill/>
          <a:extLst>
            <a:ext uri="{909E8E84-426E-40DD-AFC4-6F175D3DCCD1}">
              <a14:hiddenFill xmlns:a14="http://schemas.microsoft.com/office/drawing/2010/main">
                <a:solidFill>
                  <a:srgbClr val="FFFFFF"/>
                </a:solidFill>
              </a14:hiddenFill>
            </a:ext>
          </a:extLst>
        </p:spPr>
      </p:pic>
      <p:sp>
        <p:nvSpPr>
          <p:cNvPr id="175" name="TextBox 174">
            <a:extLst>
              <a:ext uri="{FF2B5EF4-FFF2-40B4-BE49-F238E27FC236}">
                <a16:creationId xmlns:a16="http://schemas.microsoft.com/office/drawing/2014/main" id="{4F7DC3E2-B18D-4012-8CE1-EA14B9AE9E19}"/>
              </a:ext>
            </a:extLst>
          </p:cNvPr>
          <p:cNvSpPr txBox="1"/>
          <p:nvPr/>
        </p:nvSpPr>
        <p:spPr>
          <a:xfrm>
            <a:off x="5392979" y="5485095"/>
            <a:ext cx="835463"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Bedding</a:t>
            </a:r>
          </a:p>
        </p:txBody>
      </p:sp>
      <p:pic>
        <p:nvPicPr>
          <p:cNvPr id="176" name="Picture 78">
            <a:extLst>
              <a:ext uri="{FF2B5EF4-FFF2-40B4-BE49-F238E27FC236}">
                <a16:creationId xmlns:a16="http://schemas.microsoft.com/office/drawing/2014/main" id="{FE210B81-D820-48E4-B1D5-AD1FD6B5E434}"/>
              </a:ext>
            </a:extLst>
          </p:cNvPr>
          <p:cNvPicPr>
            <a:picLocks noChangeAspect="1" noChangeArrowheads="1"/>
          </p:cNvPicPr>
          <p:nvPr/>
        </p:nvPicPr>
        <p:blipFill>
          <a:blip r:embed="rId60" cstate="print">
            <a:extLst>
              <a:ext uri="{28A0092B-C50C-407E-A947-70E740481C1C}">
                <a14:useLocalDpi xmlns:a14="http://schemas.microsoft.com/office/drawing/2010/main"/>
              </a:ext>
            </a:extLst>
          </a:blip>
          <a:srcRect/>
          <a:stretch>
            <a:fillRect/>
          </a:stretch>
        </p:blipFill>
        <p:spPr bwMode="auto">
          <a:xfrm>
            <a:off x="5401930" y="5931499"/>
            <a:ext cx="882593" cy="80679"/>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2" descr="Image result for 30 day fitness logo">
            <a:extLst>
              <a:ext uri="{FF2B5EF4-FFF2-40B4-BE49-F238E27FC236}">
                <a16:creationId xmlns:a16="http://schemas.microsoft.com/office/drawing/2014/main" id="{5DB9997E-2A71-4513-866C-5FC2FF9733DF}"/>
              </a:ext>
            </a:extLst>
          </p:cNvPr>
          <p:cNvPicPr>
            <a:picLocks noChangeAspect="1" noChangeArrowheads="1"/>
          </p:cNvPicPr>
          <p:nvPr/>
        </p:nvPicPr>
        <p:blipFill rotWithShape="1">
          <a:blip r:embed="rId61" cstate="print">
            <a:extLst>
              <a:ext uri="{28A0092B-C50C-407E-A947-70E740481C1C}">
                <a14:useLocalDpi xmlns:a14="http://schemas.microsoft.com/office/drawing/2010/main"/>
              </a:ext>
            </a:extLst>
          </a:blip>
          <a:srcRect/>
          <a:stretch/>
        </p:blipFill>
        <p:spPr bwMode="auto">
          <a:xfrm>
            <a:off x="587521" y="2353427"/>
            <a:ext cx="883723" cy="223561"/>
          </a:xfrm>
          <a:prstGeom prst="rect">
            <a:avLst/>
          </a:prstGeom>
          <a:noFill/>
          <a:extLst>
            <a:ext uri="{909E8E84-426E-40DD-AFC4-6F175D3DCCD1}">
              <a14:hiddenFill xmlns:a14="http://schemas.microsoft.com/office/drawing/2010/main">
                <a:solidFill>
                  <a:srgbClr val="FFFFFF"/>
                </a:solidFill>
              </a14:hiddenFill>
            </a:ext>
          </a:extLst>
        </p:spPr>
      </p:pic>
      <p:sp>
        <p:nvSpPr>
          <p:cNvPr id="180" name="TextBox 179">
            <a:extLst>
              <a:ext uri="{FF2B5EF4-FFF2-40B4-BE49-F238E27FC236}">
                <a16:creationId xmlns:a16="http://schemas.microsoft.com/office/drawing/2014/main" id="{80A0B6B0-314E-41D1-942E-4476FDF2C3E1}"/>
              </a:ext>
            </a:extLst>
          </p:cNvPr>
          <p:cNvSpPr txBox="1"/>
          <p:nvPr/>
        </p:nvSpPr>
        <p:spPr>
          <a:xfrm>
            <a:off x="5978186" y="5323170"/>
            <a:ext cx="1577181" cy="415498"/>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Online Books Subscription Service</a:t>
            </a:r>
          </a:p>
        </p:txBody>
      </p:sp>
      <p:pic>
        <p:nvPicPr>
          <p:cNvPr id="181" name="Picture 26" descr="Image result for scribd logo transparent">
            <a:extLst>
              <a:ext uri="{FF2B5EF4-FFF2-40B4-BE49-F238E27FC236}">
                <a16:creationId xmlns:a16="http://schemas.microsoft.com/office/drawing/2014/main" id="{72DD6966-FAEF-493B-8DB0-5BE73CA51728}"/>
              </a:ext>
            </a:extLst>
          </p:cNvPr>
          <p:cNvPicPr>
            <a:picLocks noChangeAspect="1" noChangeArrowheads="1"/>
          </p:cNvPicPr>
          <p:nvPr/>
        </p:nvPicPr>
        <p:blipFill>
          <a:blip r:embed="rId62" cstate="print">
            <a:extLst>
              <a:ext uri="{28A0092B-C50C-407E-A947-70E740481C1C}">
                <a14:useLocalDpi xmlns:a14="http://schemas.microsoft.com/office/drawing/2010/main"/>
              </a:ext>
            </a:extLst>
          </a:blip>
          <a:srcRect/>
          <a:stretch>
            <a:fillRect/>
          </a:stretch>
        </p:blipFill>
        <p:spPr bwMode="auto">
          <a:xfrm>
            <a:off x="6666523" y="5794194"/>
            <a:ext cx="480121" cy="355289"/>
          </a:xfrm>
          <a:prstGeom prst="rect">
            <a:avLst/>
          </a:prstGeom>
          <a:noFill/>
          <a:extLst>
            <a:ext uri="{909E8E84-426E-40DD-AFC4-6F175D3DCCD1}">
              <a14:hiddenFill xmlns:a14="http://schemas.microsoft.com/office/drawing/2010/main">
                <a:solidFill>
                  <a:srgbClr val="FFFFFF"/>
                </a:solidFill>
              </a14:hiddenFill>
            </a:ext>
          </a:extLst>
        </p:spPr>
      </p:pic>
      <p:sp>
        <p:nvSpPr>
          <p:cNvPr id="183" name="TextBox 182">
            <a:extLst>
              <a:ext uri="{FF2B5EF4-FFF2-40B4-BE49-F238E27FC236}">
                <a16:creationId xmlns:a16="http://schemas.microsoft.com/office/drawing/2014/main" id="{20B5FAA3-9670-4AA3-A3AE-3AB84EFE386C}"/>
              </a:ext>
            </a:extLst>
          </p:cNvPr>
          <p:cNvSpPr txBox="1"/>
          <p:nvPr/>
        </p:nvSpPr>
        <p:spPr>
          <a:xfrm>
            <a:off x="7346473" y="5485095"/>
            <a:ext cx="1257445" cy="415498"/>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Shopping Deals &amp; Rewards</a:t>
            </a:r>
          </a:p>
        </p:txBody>
      </p:sp>
      <p:pic>
        <p:nvPicPr>
          <p:cNvPr id="184" name="Picture 84" descr="Image result for shopkick logo">
            <a:extLst>
              <a:ext uri="{FF2B5EF4-FFF2-40B4-BE49-F238E27FC236}">
                <a16:creationId xmlns:a16="http://schemas.microsoft.com/office/drawing/2014/main" id="{096341B1-CE53-4972-8519-DC261CFB46E1}"/>
              </a:ext>
            </a:extLst>
          </p:cNvPr>
          <p:cNvPicPr>
            <a:picLocks noChangeAspect="1" noChangeArrowheads="1"/>
          </p:cNvPicPr>
          <p:nvPr/>
        </p:nvPicPr>
        <p:blipFill rotWithShape="1">
          <a:blip r:embed="rId63" cstate="print">
            <a:extLst>
              <a:ext uri="{28A0092B-C50C-407E-A947-70E740481C1C}">
                <a14:useLocalDpi xmlns:a14="http://schemas.microsoft.com/office/drawing/2010/main"/>
              </a:ext>
            </a:extLst>
          </a:blip>
          <a:srcRect t="21917" b="24301"/>
          <a:stretch/>
        </p:blipFill>
        <p:spPr bwMode="auto">
          <a:xfrm>
            <a:off x="7630496" y="5848246"/>
            <a:ext cx="689399" cy="247184"/>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20" descr="Image result for ladder insurance logo">
            <a:extLst>
              <a:ext uri="{FF2B5EF4-FFF2-40B4-BE49-F238E27FC236}">
                <a16:creationId xmlns:a16="http://schemas.microsoft.com/office/drawing/2014/main" id="{30A4A1D1-1B2C-4318-94A6-9C32F342843D}"/>
              </a:ext>
            </a:extLst>
          </p:cNvPr>
          <p:cNvPicPr>
            <a:picLocks noChangeAspect="1" noChangeArrowheads="1"/>
          </p:cNvPicPr>
          <p:nvPr/>
        </p:nvPicPr>
        <p:blipFill rotWithShape="1">
          <a:blip r:embed="rId64" cstate="print">
            <a:extLst>
              <a:ext uri="{28A0092B-C50C-407E-A947-70E740481C1C}">
                <a14:useLocalDpi xmlns:a14="http://schemas.microsoft.com/office/drawing/2010/main"/>
              </a:ext>
            </a:extLst>
          </a:blip>
          <a:srcRect/>
          <a:stretch/>
        </p:blipFill>
        <p:spPr bwMode="auto">
          <a:xfrm>
            <a:off x="10343194" y="2360328"/>
            <a:ext cx="636777" cy="187272"/>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88" descr="Image result for zwift logo">
            <a:extLst>
              <a:ext uri="{FF2B5EF4-FFF2-40B4-BE49-F238E27FC236}">
                <a16:creationId xmlns:a16="http://schemas.microsoft.com/office/drawing/2014/main" id="{759CF5B3-FDC0-4778-9B53-66A78B54F5AB}"/>
              </a:ext>
            </a:extLst>
          </p:cNvPr>
          <p:cNvPicPr>
            <a:picLocks noChangeAspect="1" noChangeArrowheads="1"/>
          </p:cNvPicPr>
          <p:nvPr/>
        </p:nvPicPr>
        <p:blipFill>
          <a:blip r:embed="rId65" cstate="print">
            <a:extLst>
              <a:ext uri="{28A0092B-C50C-407E-A947-70E740481C1C}">
                <a14:useLocalDpi xmlns:a14="http://schemas.microsoft.com/office/drawing/2010/main"/>
              </a:ext>
            </a:extLst>
          </a:blip>
          <a:srcRect/>
          <a:stretch>
            <a:fillRect/>
          </a:stretch>
        </p:blipFill>
        <p:spPr bwMode="auto">
          <a:xfrm>
            <a:off x="1524330" y="2330661"/>
            <a:ext cx="722346" cy="241157"/>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2" descr="Image result for made in cookware logo transparent">
            <a:extLst>
              <a:ext uri="{FF2B5EF4-FFF2-40B4-BE49-F238E27FC236}">
                <a16:creationId xmlns:a16="http://schemas.microsoft.com/office/drawing/2014/main" id="{C975DE07-8F47-4C7A-8B69-BE8DB9C9DF6E}"/>
              </a:ext>
            </a:extLst>
          </p:cNvPr>
          <p:cNvPicPr>
            <a:picLocks noChangeAspect="1" noChangeArrowheads="1"/>
          </p:cNvPicPr>
          <p:nvPr/>
        </p:nvPicPr>
        <p:blipFill>
          <a:blip r:embed="rId66" cstate="print">
            <a:extLst>
              <a:ext uri="{28A0092B-C50C-407E-A947-70E740481C1C}">
                <a14:useLocalDpi xmlns:a14="http://schemas.microsoft.com/office/drawing/2010/main"/>
              </a:ext>
            </a:extLst>
          </a:blip>
          <a:srcRect/>
          <a:stretch>
            <a:fillRect/>
          </a:stretch>
        </p:blipFill>
        <p:spPr bwMode="auto">
          <a:xfrm>
            <a:off x="8631529" y="5893980"/>
            <a:ext cx="699851" cy="155717"/>
          </a:xfrm>
          <a:prstGeom prst="rect">
            <a:avLst/>
          </a:prstGeom>
          <a:noFill/>
          <a:extLst>
            <a:ext uri="{909E8E84-426E-40DD-AFC4-6F175D3DCCD1}">
              <a14:hiddenFill xmlns:a14="http://schemas.microsoft.com/office/drawing/2010/main">
                <a:solidFill>
                  <a:srgbClr val="FFFFFF"/>
                </a:solidFill>
              </a14:hiddenFill>
            </a:ext>
          </a:extLst>
        </p:spPr>
      </p:pic>
      <p:sp>
        <p:nvSpPr>
          <p:cNvPr id="192" name="TextBox 191">
            <a:extLst>
              <a:ext uri="{FF2B5EF4-FFF2-40B4-BE49-F238E27FC236}">
                <a16:creationId xmlns:a16="http://schemas.microsoft.com/office/drawing/2014/main" id="{B1E9ECC0-4B52-4A3D-A03E-1A32F0B02782}"/>
              </a:ext>
            </a:extLst>
          </p:cNvPr>
          <p:cNvSpPr txBox="1"/>
          <p:nvPr/>
        </p:nvSpPr>
        <p:spPr>
          <a:xfrm>
            <a:off x="9187388" y="5485095"/>
            <a:ext cx="1112601"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Razors</a:t>
            </a:r>
          </a:p>
        </p:txBody>
      </p:sp>
      <p:pic>
        <p:nvPicPr>
          <p:cNvPr id="193" name="Picture 28" descr="Image result for billie razor logo transparent">
            <a:extLst>
              <a:ext uri="{FF2B5EF4-FFF2-40B4-BE49-F238E27FC236}">
                <a16:creationId xmlns:a16="http://schemas.microsoft.com/office/drawing/2014/main" id="{C5E3479D-CC16-47AC-AC4F-DEF4BCBB3EAE}"/>
              </a:ext>
            </a:extLst>
          </p:cNvPr>
          <p:cNvPicPr>
            <a:picLocks noChangeAspect="1" noChangeArrowheads="1"/>
          </p:cNvPicPr>
          <p:nvPr/>
        </p:nvPicPr>
        <p:blipFill>
          <a:blip r:embed="rId67" cstate="print">
            <a:extLst>
              <a:ext uri="{28A0092B-C50C-407E-A947-70E740481C1C}">
                <a14:useLocalDpi xmlns:a14="http://schemas.microsoft.com/office/drawing/2010/main"/>
              </a:ext>
            </a:extLst>
          </a:blip>
          <a:srcRect/>
          <a:stretch>
            <a:fillRect/>
          </a:stretch>
        </p:blipFill>
        <p:spPr bwMode="auto">
          <a:xfrm>
            <a:off x="9468991" y="5807371"/>
            <a:ext cx="545089" cy="328934"/>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92" descr="Rael">
            <a:extLst>
              <a:ext uri="{FF2B5EF4-FFF2-40B4-BE49-F238E27FC236}">
                <a16:creationId xmlns:a16="http://schemas.microsoft.com/office/drawing/2014/main" id="{FE63EF66-63CB-4851-BFAF-67181EDC3FA6}"/>
              </a:ext>
            </a:extLst>
          </p:cNvPr>
          <p:cNvPicPr>
            <a:picLocks noChangeAspect="1" noChangeArrowheads="1"/>
          </p:cNvPicPr>
          <p:nvPr/>
        </p:nvPicPr>
        <p:blipFill>
          <a:blip r:embed="rId68" cstate="print">
            <a:extLst>
              <a:ext uri="{28A0092B-C50C-407E-A947-70E740481C1C}">
                <a14:useLocalDpi xmlns:a14="http://schemas.microsoft.com/office/drawing/2010/main"/>
              </a:ext>
            </a:extLst>
          </a:blip>
          <a:srcRect/>
          <a:stretch>
            <a:fillRect/>
          </a:stretch>
        </p:blipFill>
        <p:spPr bwMode="auto">
          <a:xfrm>
            <a:off x="2005693" y="4110958"/>
            <a:ext cx="465807" cy="193353"/>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22" descr="Image result for next insurance logo">
            <a:extLst>
              <a:ext uri="{FF2B5EF4-FFF2-40B4-BE49-F238E27FC236}">
                <a16:creationId xmlns:a16="http://schemas.microsoft.com/office/drawing/2014/main" id="{240CCBF6-F9A7-4000-8146-D67E6335891B}"/>
              </a:ext>
            </a:extLst>
          </p:cNvPr>
          <p:cNvPicPr>
            <a:picLocks noChangeAspect="1" noChangeArrowheads="1"/>
          </p:cNvPicPr>
          <p:nvPr/>
        </p:nvPicPr>
        <p:blipFill rotWithShape="1">
          <a:blip r:embed="rId69" cstate="print">
            <a:extLst>
              <a:ext uri="{28A0092B-C50C-407E-A947-70E740481C1C}">
                <a14:useLocalDpi xmlns:a14="http://schemas.microsoft.com/office/drawing/2010/main"/>
              </a:ext>
            </a:extLst>
          </a:blip>
          <a:srcRect/>
          <a:stretch/>
        </p:blipFill>
        <p:spPr bwMode="auto">
          <a:xfrm>
            <a:off x="11079691" y="2296260"/>
            <a:ext cx="486511" cy="246380"/>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10" descr="Image result for truebill logo">
            <a:extLst>
              <a:ext uri="{FF2B5EF4-FFF2-40B4-BE49-F238E27FC236}">
                <a16:creationId xmlns:a16="http://schemas.microsoft.com/office/drawing/2014/main" id="{7ECB81D2-DCD1-45B6-95A9-72425156D6D3}"/>
              </a:ext>
            </a:extLst>
          </p:cNvPr>
          <p:cNvPicPr>
            <a:picLocks noChangeAspect="1" noChangeArrowheads="1"/>
          </p:cNvPicPr>
          <p:nvPr/>
        </p:nvPicPr>
        <p:blipFill>
          <a:blip r:embed="rId70" cstate="print">
            <a:extLst>
              <a:ext uri="{28A0092B-C50C-407E-A947-70E740481C1C}">
                <a14:useLocalDpi xmlns:a14="http://schemas.microsoft.com/office/drawing/2010/main"/>
              </a:ext>
            </a:extLst>
          </a:blip>
          <a:srcRect/>
          <a:stretch>
            <a:fillRect/>
          </a:stretch>
        </p:blipFill>
        <p:spPr bwMode="auto">
          <a:xfrm>
            <a:off x="6136179" y="3174093"/>
            <a:ext cx="736998" cy="230312"/>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2" descr="Image result for skylight frames logo">
            <a:extLst>
              <a:ext uri="{FF2B5EF4-FFF2-40B4-BE49-F238E27FC236}">
                <a16:creationId xmlns:a16="http://schemas.microsoft.com/office/drawing/2014/main" id="{F63A1344-88D7-4A13-8F9F-439D79582674}"/>
              </a:ext>
            </a:extLst>
          </p:cNvPr>
          <p:cNvPicPr>
            <a:picLocks noChangeAspect="1" noChangeArrowheads="1"/>
          </p:cNvPicPr>
          <p:nvPr/>
        </p:nvPicPr>
        <p:blipFill rotWithShape="1">
          <a:blip r:embed="rId71" cstate="print">
            <a:extLst>
              <a:ext uri="{28A0092B-C50C-407E-A947-70E740481C1C}">
                <a14:useLocalDpi xmlns:a14="http://schemas.microsoft.com/office/drawing/2010/main"/>
              </a:ext>
            </a:extLst>
          </a:blip>
          <a:srcRect t="34587" b="38274"/>
          <a:stretch/>
        </p:blipFill>
        <p:spPr bwMode="auto">
          <a:xfrm>
            <a:off x="1907020" y="5143957"/>
            <a:ext cx="633592" cy="171952"/>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6" descr="Image result for imperfect foods logo">
            <a:extLst>
              <a:ext uri="{FF2B5EF4-FFF2-40B4-BE49-F238E27FC236}">
                <a16:creationId xmlns:a16="http://schemas.microsoft.com/office/drawing/2014/main" id="{4081BF4C-44C1-4C0D-BC56-7683BA9E735F}"/>
              </a:ext>
            </a:extLst>
          </p:cNvPr>
          <p:cNvPicPr>
            <a:picLocks noChangeAspect="1" noChangeArrowheads="1"/>
          </p:cNvPicPr>
          <p:nvPr/>
        </p:nvPicPr>
        <p:blipFill rotWithShape="1">
          <a:blip r:embed="rId72" cstate="print">
            <a:extLst>
              <a:ext uri="{28A0092B-C50C-407E-A947-70E740481C1C}">
                <a14:useLocalDpi xmlns:a14="http://schemas.microsoft.com/office/drawing/2010/main"/>
              </a:ext>
            </a:extLst>
          </a:blip>
          <a:srcRect/>
          <a:stretch/>
        </p:blipFill>
        <p:spPr bwMode="auto">
          <a:xfrm>
            <a:off x="4266805" y="2201684"/>
            <a:ext cx="655203" cy="263514"/>
          </a:xfrm>
          <a:prstGeom prst="rect">
            <a:avLst/>
          </a:prstGeom>
          <a:noFill/>
          <a:extLst>
            <a:ext uri="{909E8E84-426E-40DD-AFC4-6F175D3DCCD1}">
              <a14:hiddenFill xmlns:a14="http://schemas.microsoft.com/office/drawing/2010/main">
                <a:solidFill>
                  <a:srgbClr val="FFFFFF"/>
                </a:solidFill>
              </a14:hiddenFill>
            </a:ext>
          </a:extLst>
        </p:spPr>
      </p:pic>
      <p:sp>
        <p:nvSpPr>
          <p:cNvPr id="205" name="TextBox 204">
            <a:extLst>
              <a:ext uri="{FF2B5EF4-FFF2-40B4-BE49-F238E27FC236}">
                <a16:creationId xmlns:a16="http://schemas.microsoft.com/office/drawing/2014/main" id="{6C3A0CC4-47D7-41E5-A570-CDE0D7145C81}"/>
              </a:ext>
            </a:extLst>
          </p:cNvPr>
          <p:cNvSpPr txBox="1"/>
          <p:nvPr/>
        </p:nvSpPr>
        <p:spPr>
          <a:xfrm>
            <a:off x="10057135" y="5485095"/>
            <a:ext cx="915902"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Pet Care</a:t>
            </a:r>
          </a:p>
        </p:txBody>
      </p:sp>
      <p:pic>
        <p:nvPicPr>
          <p:cNvPr id="206" name="Picture 96">
            <a:extLst>
              <a:ext uri="{FF2B5EF4-FFF2-40B4-BE49-F238E27FC236}">
                <a16:creationId xmlns:a16="http://schemas.microsoft.com/office/drawing/2014/main" id="{00AC04BB-4617-4E1C-A596-C2D1A0144B40}"/>
              </a:ext>
            </a:extLst>
          </p:cNvPr>
          <p:cNvPicPr>
            <a:picLocks noChangeAspect="1" noChangeArrowheads="1"/>
          </p:cNvPicPr>
          <p:nvPr/>
        </p:nvPicPr>
        <p:blipFill>
          <a:blip r:embed="rId73" cstate="print">
            <a:extLst>
              <a:ext uri="{28A0092B-C50C-407E-A947-70E740481C1C}">
                <a14:useLocalDpi xmlns:a14="http://schemas.microsoft.com/office/drawing/2010/main"/>
              </a:ext>
            </a:extLst>
          </a:blip>
          <a:srcRect/>
          <a:stretch>
            <a:fillRect/>
          </a:stretch>
        </p:blipFill>
        <p:spPr bwMode="auto">
          <a:xfrm>
            <a:off x="10153460" y="5901965"/>
            <a:ext cx="912619" cy="139746"/>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98" descr="ticketsmarter.com">
            <a:extLst>
              <a:ext uri="{FF2B5EF4-FFF2-40B4-BE49-F238E27FC236}">
                <a16:creationId xmlns:a16="http://schemas.microsoft.com/office/drawing/2014/main" id="{6C01A9F1-8F94-40E2-B00D-E5B128D3F59D}"/>
              </a:ext>
            </a:extLst>
          </p:cNvPr>
          <p:cNvPicPr>
            <a:picLocks noChangeAspect="1" noChangeArrowheads="1"/>
          </p:cNvPicPr>
          <p:nvPr/>
        </p:nvPicPr>
        <p:blipFill>
          <a:blip r:embed="rId74">
            <a:extLst>
              <a:ext uri="{28A0092B-C50C-407E-A947-70E740481C1C}">
                <a14:useLocalDpi xmlns:a14="http://schemas.microsoft.com/office/drawing/2010/main"/>
              </a:ext>
            </a:extLst>
          </a:blip>
          <a:srcRect/>
          <a:stretch>
            <a:fillRect/>
          </a:stretch>
        </p:blipFill>
        <p:spPr bwMode="auto">
          <a:xfrm>
            <a:off x="6457768" y="4800275"/>
            <a:ext cx="1080511" cy="121679"/>
          </a:xfrm>
          <a:prstGeom prst="rect">
            <a:avLst/>
          </a:prstGeom>
          <a:noFill/>
          <a:extLst>
            <a:ext uri="{909E8E84-426E-40DD-AFC4-6F175D3DCCD1}">
              <a14:hiddenFill xmlns:a14="http://schemas.microsoft.com/office/drawing/2010/main">
                <a:solidFill>
                  <a:srgbClr val="FFFFFF"/>
                </a:solidFill>
              </a14:hiddenFill>
            </a:ext>
          </a:extLst>
        </p:spPr>
      </p:pic>
      <p:sp>
        <p:nvSpPr>
          <p:cNvPr id="210" name="TextBox 209">
            <a:extLst>
              <a:ext uri="{FF2B5EF4-FFF2-40B4-BE49-F238E27FC236}">
                <a16:creationId xmlns:a16="http://schemas.microsoft.com/office/drawing/2014/main" id="{09D89CFB-216E-4555-930F-A3DF2F15E8D9}"/>
              </a:ext>
            </a:extLst>
          </p:cNvPr>
          <p:cNvSpPr txBox="1"/>
          <p:nvPr/>
        </p:nvSpPr>
        <p:spPr>
          <a:xfrm>
            <a:off x="10978619" y="5485095"/>
            <a:ext cx="1203100" cy="253916"/>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3D Laser Printers</a:t>
            </a:r>
          </a:p>
        </p:txBody>
      </p:sp>
      <p:pic>
        <p:nvPicPr>
          <p:cNvPr id="211" name="Picture 44" descr="Image result for glowforge logo transparent">
            <a:extLst>
              <a:ext uri="{FF2B5EF4-FFF2-40B4-BE49-F238E27FC236}">
                <a16:creationId xmlns:a16="http://schemas.microsoft.com/office/drawing/2014/main" id="{4A2A7619-BD25-4EDB-8A47-A0D1ECE87B83}"/>
              </a:ext>
            </a:extLst>
          </p:cNvPr>
          <p:cNvPicPr>
            <a:picLocks noChangeAspect="1" noChangeArrowheads="1"/>
          </p:cNvPicPr>
          <p:nvPr/>
        </p:nvPicPr>
        <p:blipFill>
          <a:blip r:embed="rId75" cstate="print">
            <a:extLst>
              <a:ext uri="{28A0092B-C50C-407E-A947-70E740481C1C}">
                <a14:useLocalDpi xmlns:a14="http://schemas.microsoft.com/office/drawing/2010/main"/>
              </a:ext>
            </a:extLst>
          </a:blip>
          <a:srcRect/>
          <a:stretch>
            <a:fillRect/>
          </a:stretch>
        </p:blipFill>
        <p:spPr bwMode="auto">
          <a:xfrm>
            <a:off x="11340680" y="5732349"/>
            <a:ext cx="478979" cy="478979"/>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213">
            <a:extLst>
              <a:ext uri="{FF2B5EF4-FFF2-40B4-BE49-F238E27FC236}">
                <a16:creationId xmlns:a16="http://schemas.microsoft.com/office/drawing/2014/main" id="{24559A53-BF77-4243-8764-52666C423CCE}"/>
              </a:ext>
            </a:extLst>
          </p:cNvPr>
          <p:cNvPicPr>
            <a:picLocks noChangeAspect="1"/>
          </p:cNvPicPr>
          <p:nvPr/>
        </p:nvPicPr>
        <p:blipFill>
          <a:blip r:embed="rId76"/>
          <a:stretch>
            <a:fillRect/>
          </a:stretch>
        </p:blipFill>
        <p:spPr>
          <a:xfrm>
            <a:off x="7032524" y="3204439"/>
            <a:ext cx="435366" cy="215393"/>
          </a:xfrm>
          <a:prstGeom prst="rect">
            <a:avLst/>
          </a:prstGeom>
        </p:spPr>
      </p:pic>
      <p:sp>
        <p:nvSpPr>
          <p:cNvPr id="124" name="TextBox 123">
            <a:extLst>
              <a:ext uri="{FF2B5EF4-FFF2-40B4-BE49-F238E27FC236}">
                <a16:creationId xmlns:a16="http://schemas.microsoft.com/office/drawing/2014/main" id="{82EDC597-8703-4C46-BDF3-AEBEF50C3FC1}"/>
              </a:ext>
            </a:extLst>
          </p:cNvPr>
          <p:cNvSpPr txBox="1"/>
          <p:nvPr/>
        </p:nvSpPr>
        <p:spPr>
          <a:xfrm>
            <a:off x="108626" y="3585049"/>
            <a:ext cx="1361355" cy="261610"/>
          </a:xfrm>
          <a:prstGeom prst="rect">
            <a:avLst/>
          </a:prstGeom>
          <a:noFill/>
        </p:spPr>
        <p:txBody>
          <a:bodyPr wrap="square" rtlCol="0">
            <a:spAutoFit/>
          </a:bodyPr>
          <a:lstStyle/>
          <a:p>
            <a:pPr algn="ctr" defTabSz="586082">
              <a:defRPr/>
            </a:pPr>
            <a:r>
              <a:rPr lang="en-US" sz="1050" b="1" u="sng" dirty="0">
                <a:solidFill>
                  <a:srgbClr val="1F1A62"/>
                </a:solidFill>
                <a:latin typeface="Helvetica Light" panose="020B0403020202020204"/>
                <a:ea typeface="Open Sans" panose="020B0606030504020204" pitchFamily="34" charset="0"/>
                <a:cs typeface="Open Sans" panose="020B0606030504020204" pitchFamily="34" charset="0"/>
              </a:rPr>
              <a:t>Headphones</a:t>
            </a:r>
          </a:p>
        </p:txBody>
      </p:sp>
      <p:pic>
        <p:nvPicPr>
          <p:cNvPr id="126" name="Picture 8" descr="Image result for raycon headphones logo transparent">
            <a:extLst>
              <a:ext uri="{FF2B5EF4-FFF2-40B4-BE49-F238E27FC236}">
                <a16:creationId xmlns:a16="http://schemas.microsoft.com/office/drawing/2014/main" id="{1B99F41F-3281-4289-AF80-49920A566C03}"/>
              </a:ext>
            </a:extLst>
          </p:cNvPr>
          <p:cNvPicPr>
            <a:picLocks noChangeAspect="1" noChangeArrowheads="1"/>
          </p:cNvPicPr>
          <p:nvPr/>
        </p:nvPicPr>
        <p:blipFill>
          <a:blip r:embed="rId77" cstate="print">
            <a:extLst>
              <a:ext uri="{28A0092B-C50C-407E-A947-70E740481C1C}">
                <a14:useLocalDpi xmlns:a14="http://schemas.microsoft.com/office/drawing/2010/main"/>
              </a:ext>
            </a:extLst>
          </a:blip>
          <a:srcRect/>
          <a:stretch>
            <a:fillRect/>
          </a:stretch>
        </p:blipFill>
        <p:spPr bwMode="auto">
          <a:xfrm>
            <a:off x="449633" y="3835863"/>
            <a:ext cx="679340" cy="557060"/>
          </a:xfrm>
          <a:prstGeom prst="rect">
            <a:avLst/>
          </a:prstGeom>
          <a:noFill/>
          <a:extLst>
            <a:ext uri="{909E8E84-426E-40DD-AFC4-6F175D3DCCD1}">
              <a14:hiddenFill xmlns:a14="http://schemas.microsoft.com/office/drawing/2010/main">
                <a:solidFill>
                  <a:srgbClr val="FFFFFF"/>
                </a:solidFill>
              </a14:hiddenFill>
            </a:ext>
          </a:extLst>
        </p:spPr>
      </p:pic>
      <p:sp>
        <p:nvSpPr>
          <p:cNvPr id="130" name="Rectangle 129">
            <a:extLst>
              <a:ext uri="{FF2B5EF4-FFF2-40B4-BE49-F238E27FC236}">
                <a16:creationId xmlns:a16="http://schemas.microsoft.com/office/drawing/2014/main" id="{A97ED6B4-BA2F-4F36-941B-68460EC0F783}"/>
              </a:ext>
            </a:extLst>
          </p:cNvPr>
          <p:cNvSpPr/>
          <p:nvPr/>
        </p:nvSpPr>
        <p:spPr>
          <a:xfrm>
            <a:off x="159921" y="166249"/>
            <a:ext cx="11872159" cy="892552"/>
          </a:xfrm>
          <a:prstGeom prst="rect">
            <a:avLst/>
          </a:prstGeom>
        </p:spPr>
        <p:txBody>
          <a:bodyPr wrap="square">
            <a:spAutoFit/>
          </a:bodyPr>
          <a:lstStyle/>
          <a:p>
            <a:pPr lvl="0">
              <a:defRPr/>
            </a:pPr>
            <a:r>
              <a:rPr lang="en-US" sz="2600" b="1" dirty="0">
                <a:solidFill>
                  <a:srgbClr val="1F1A62"/>
                </a:solidFill>
                <a:latin typeface="Helvetica" pitchFamily="2" charset="0"/>
              </a:rPr>
              <a:t>Of the new advertisers, there were </a:t>
            </a:r>
            <a:r>
              <a:rPr lang="en-US" sz="2600" b="1" dirty="0">
                <a:solidFill>
                  <a:srgbClr val="ED3C8D"/>
                </a:solidFill>
                <a:latin typeface="Helvetica" pitchFamily="2" charset="0"/>
              </a:rPr>
              <a:t>75 Direct-to-Consumer brands</a:t>
            </a:r>
            <a:r>
              <a:rPr lang="en-US" sz="2600" b="1" dirty="0">
                <a:solidFill>
                  <a:srgbClr val="1F1A62"/>
                </a:solidFill>
                <a:latin typeface="Helvetica" pitchFamily="2" charset="0"/>
              </a:rPr>
              <a:t> across </a:t>
            </a:r>
            <a:r>
              <a:rPr lang="en-US" sz="2600" b="1" dirty="0">
                <a:solidFill>
                  <a:srgbClr val="ED3C8D"/>
                </a:solidFill>
                <a:latin typeface="Helvetica" pitchFamily="2" charset="0"/>
              </a:rPr>
              <a:t>43 categories</a:t>
            </a:r>
            <a:r>
              <a:rPr lang="en-US" sz="2600" b="1" dirty="0">
                <a:solidFill>
                  <a:srgbClr val="1F1A62"/>
                </a:solidFill>
                <a:latin typeface="Helvetica" pitchFamily="2" charset="0"/>
              </a:rPr>
              <a:t> who collectively spent </a:t>
            </a:r>
            <a:r>
              <a:rPr lang="en-US" sz="2600" b="1" dirty="0">
                <a:solidFill>
                  <a:srgbClr val="ED3C8D"/>
                </a:solidFill>
                <a:latin typeface="Helvetica" pitchFamily="2" charset="0"/>
              </a:rPr>
              <a:t>over $510 million</a:t>
            </a:r>
            <a:r>
              <a:rPr lang="en-US" sz="2600" b="1" dirty="0">
                <a:solidFill>
                  <a:srgbClr val="1F1A62"/>
                </a:solidFill>
                <a:latin typeface="Helvetica" pitchFamily="2" charset="0"/>
              </a:rPr>
              <a:t> in national TV </a:t>
            </a:r>
          </a:p>
        </p:txBody>
      </p:sp>
      <p:sp>
        <p:nvSpPr>
          <p:cNvPr id="133" name="Triangle 30">
            <a:extLst>
              <a:ext uri="{FF2B5EF4-FFF2-40B4-BE49-F238E27FC236}">
                <a16:creationId xmlns:a16="http://schemas.microsoft.com/office/drawing/2014/main" id="{0F24644A-64ED-4315-807D-3A4A1E72A1E1}"/>
              </a:ext>
            </a:extLst>
          </p:cNvPr>
          <p:cNvSpPr/>
          <p:nvPr/>
        </p:nvSpPr>
        <p:spPr>
          <a:xfrm rot="5400000">
            <a:off x="356118" y="1206406"/>
            <a:ext cx="165528" cy="174723"/>
          </a:xfrm>
          <a:prstGeom prst="triangle">
            <a:avLst/>
          </a:prstGeom>
          <a:solidFill>
            <a:srgbClr val="E84A99"/>
          </a:solidFill>
          <a:ln>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49B72120-DF87-4403-AECF-7F5A121F2395}"/>
              </a:ext>
            </a:extLst>
          </p:cNvPr>
          <p:cNvSpPr txBox="1"/>
          <p:nvPr/>
        </p:nvSpPr>
        <p:spPr>
          <a:xfrm>
            <a:off x="554261" y="1152196"/>
            <a:ext cx="11502209" cy="307777"/>
          </a:xfrm>
          <a:prstGeom prst="rect">
            <a:avLst/>
          </a:prstGeom>
          <a:noFill/>
        </p:spPr>
        <p:txBody>
          <a:bodyPr wrap="square" rtlCol="0">
            <a:spAutoFit/>
          </a:bodyPr>
          <a:lstStyle/>
          <a:p>
            <a:pPr lvl="0"/>
            <a:r>
              <a:rPr lang="en-US" sz="1400" dirty="0">
                <a:solidFill>
                  <a:srgbClr val="1F1A62"/>
                </a:solidFill>
                <a:latin typeface="Helvetica Light" panose="020B0403020202020204" pitchFamily="34" charset="0"/>
              </a:rPr>
              <a:t>DTC brands accounted for </a:t>
            </a:r>
            <a:r>
              <a:rPr lang="en-US" sz="1400" dirty="0">
                <a:solidFill>
                  <a:srgbClr val="ED3C8D"/>
                </a:solidFill>
                <a:latin typeface="Helvetica" pitchFamily="2" charset="0"/>
              </a:rPr>
              <a:t>66%</a:t>
            </a:r>
            <a:r>
              <a:rPr lang="en-US" sz="1400" dirty="0">
                <a:solidFill>
                  <a:srgbClr val="1F1A62"/>
                </a:solidFill>
                <a:latin typeface="Helvetica Light" panose="020B0403020202020204" pitchFamily="34" charset="0"/>
              </a:rPr>
              <a:t> of total new advertisers and </a:t>
            </a:r>
            <a:r>
              <a:rPr lang="en-US" sz="1400" dirty="0">
                <a:solidFill>
                  <a:srgbClr val="ED3C8D"/>
                </a:solidFill>
                <a:latin typeface="Helvetica" pitchFamily="2" charset="0"/>
              </a:rPr>
              <a:t>61%</a:t>
            </a:r>
            <a:r>
              <a:rPr lang="en-US" sz="1400" dirty="0">
                <a:solidFill>
                  <a:srgbClr val="1F1A62"/>
                </a:solidFill>
                <a:latin typeface="Helvetica Light" panose="020B0403020202020204" pitchFamily="34" charset="0"/>
              </a:rPr>
              <a:t> of total spend</a:t>
            </a:r>
          </a:p>
        </p:txBody>
      </p:sp>
    </p:spTree>
    <p:extLst>
      <p:ext uri="{BB962C8B-B14F-4D97-AF65-F5344CB8AC3E}">
        <p14:creationId xmlns:p14="http://schemas.microsoft.com/office/powerpoint/2010/main" val="1321932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4EEA13-5254-47DE-AFA1-D9482ABA2015}"/>
              </a:ext>
            </a:extLst>
          </p:cNvPr>
          <p:cNvSpPr/>
          <p:nvPr/>
        </p:nvSpPr>
        <p:spPr>
          <a:xfrm>
            <a:off x="1" y="1696162"/>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50BACA4-3738-4590-85D7-8F179AD074D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 name="Slide Number Placeholder 5">
            <a:extLst>
              <a:ext uri="{FF2B5EF4-FFF2-40B4-BE49-F238E27FC236}">
                <a16:creationId xmlns:a16="http://schemas.microsoft.com/office/drawing/2014/main" id="{750C4905-7D30-4A4E-B3E5-F35E6B27A46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C31786ED-9386-479F-87DB-D6F646B3D7B6}"/>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5" name="Text Placeholder 3">
            <a:extLst>
              <a:ext uri="{FF2B5EF4-FFF2-40B4-BE49-F238E27FC236}">
                <a16:creationId xmlns:a16="http://schemas.microsoft.com/office/drawing/2014/main" id="{EF874FCD-15DA-44CD-A46D-78530F82C5EB}"/>
              </a:ext>
            </a:extLst>
          </p:cNvPr>
          <p:cNvSpPr txBox="1">
            <a:spLocks/>
          </p:cNvSpPr>
          <p:nvPr/>
        </p:nvSpPr>
        <p:spPr>
          <a:xfrm>
            <a:off x="451054" y="6358269"/>
            <a:ext cx="11645249" cy="170039"/>
          </a:xfrm>
          <a:prstGeom prst="rect">
            <a:avLst/>
          </a:prstGeom>
        </p:spPr>
        <p:txBody>
          <a:bodyPr vert="horz"/>
          <a:lstStyle>
            <a:lvl1pPr marL="0" indent="0" algn="l" defTabSz="914400" rtl="0" eaLnBrk="1" latinLnBrk="0" hangingPunct="1">
              <a:spcBef>
                <a:spcPct val="20000"/>
              </a:spcBef>
              <a:buFont typeface="Arial"/>
              <a:buNone/>
              <a:defRPr sz="1800" kern="1200">
                <a:solidFill>
                  <a:schemeClr val="tx1"/>
                </a:solidFill>
                <a:latin typeface="+mn-lt"/>
                <a:ea typeface="+mn-ea"/>
                <a:cs typeface="+mn-cs"/>
              </a:defRPr>
            </a:lvl1pPr>
            <a:lvl2pPr marL="914400" indent="0" algn="l" defTabSz="914400" rtl="0" eaLnBrk="1" latinLnBrk="0" hangingPunct="1">
              <a:spcBef>
                <a:spcPct val="20000"/>
              </a:spcBef>
              <a:buFont typeface="Arial"/>
              <a:buNone/>
              <a:defRPr sz="5600" kern="1200">
                <a:solidFill>
                  <a:schemeClr val="tx1"/>
                </a:solidFill>
                <a:latin typeface="+mn-lt"/>
                <a:ea typeface="+mn-ea"/>
                <a:cs typeface="+mn-cs"/>
              </a:defRPr>
            </a:lvl2pPr>
            <a:lvl3pPr marL="1828800" indent="0" algn="l" defTabSz="914400" rtl="0" eaLnBrk="1" latinLnBrk="0" hangingPunct="1">
              <a:spcBef>
                <a:spcPct val="20000"/>
              </a:spcBef>
              <a:buFont typeface="Arial"/>
              <a:buNone/>
              <a:defRPr sz="4800" kern="1200">
                <a:solidFill>
                  <a:schemeClr val="tx1"/>
                </a:solidFill>
                <a:latin typeface="+mn-lt"/>
                <a:ea typeface="+mn-ea"/>
                <a:cs typeface="+mn-cs"/>
              </a:defRPr>
            </a:lvl3pPr>
            <a:lvl4pPr marL="2743200" indent="0" algn="l" defTabSz="914400" rtl="0" eaLnBrk="1" latinLnBrk="0" hangingPunct="1">
              <a:spcBef>
                <a:spcPct val="20000"/>
              </a:spcBef>
              <a:buFont typeface="Arial"/>
              <a:buNone/>
              <a:defRPr sz="4000" kern="1200">
                <a:solidFill>
                  <a:schemeClr val="tx1"/>
                </a:solidFill>
                <a:latin typeface="+mn-lt"/>
                <a:ea typeface="+mn-ea"/>
                <a:cs typeface="+mn-cs"/>
              </a:defRPr>
            </a:lvl4pPr>
            <a:lvl5pPr marL="3657600" indent="0" algn="l" defTabSz="914400" rtl="0" eaLnBrk="1" latinLnBrk="0" hangingPunct="1">
              <a:spcBef>
                <a:spcPct val="20000"/>
              </a:spcBef>
              <a:buFont typeface="Arial"/>
              <a:buNone/>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a:lstStyle>
          <a:p>
            <a:pPr lvl="0">
              <a:defRPr/>
            </a:pPr>
            <a:r>
              <a:rPr kumimoji="0" lang="en-US" sz="8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Source: </a:t>
            </a:r>
            <a:r>
              <a:rPr lang="en-US" sz="800" dirty="0">
                <a:solidFill>
                  <a:srgbClr val="1F1A62"/>
                </a:solidFill>
                <a:latin typeface="Helvetica" pitchFamily="2" charset="0"/>
                <a:ea typeface="Open Sans" panose="020B0606030504020204" pitchFamily="34" charset="0"/>
                <a:cs typeface="Open Sans" panose="020B0606030504020204" pitchFamily="34" charset="0"/>
              </a:rPr>
              <a:t>VAB analysis of Nielsen Ad Intel data, Q1’19-Q4’19. TV spend includes national cable TV, broadcast TV, Spanish language cable TV, Spanish language broadcast TV. Brands reflect those with national TV spend over $100k.</a:t>
            </a:r>
            <a:endParaRPr kumimoji="0" lang="en-US" sz="8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4AE334FF-013B-4334-A22B-4AD816EFE3C8}"/>
              </a:ext>
            </a:extLst>
          </p:cNvPr>
          <p:cNvSpPr/>
          <p:nvPr/>
        </p:nvSpPr>
        <p:spPr>
          <a:xfrm>
            <a:off x="98855" y="145764"/>
            <a:ext cx="1213618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ED3C8D"/>
                </a:solidFill>
                <a:latin typeface="Helvetica" pitchFamily="2" charset="0"/>
              </a:rPr>
              <a:t>Almost half</a:t>
            </a:r>
            <a:r>
              <a:rPr lang="en-US" sz="2600" b="1" dirty="0">
                <a:solidFill>
                  <a:srgbClr val="1F1A62"/>
                </a:solidFill>
                <a:latin typeface="Helvetica" pitchFamily="2" charset="0"/>
              </a:rPr>
              <a:t> of total new national TV spending was invested during the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F1A62"/>
                </a:solidFill>
                <a:latin typeface="Helvetica" pitchFamily="2" charset="0"/>
              </a:rPr>
              <a:t>4</a:t>
            </a:r>
            <a:r>
              <a:rPr lang="en-US" sz="2600" b="1" baseline="30000" dirty="0">
                <a:solidFill>
                  <a:srgbClr val="1F1A62"/>
                </a:solidFill>
                <a:latin typeface="Helvetica" pitchFamily="2" charset="0"/>
              </a:rPr>
              <a:t>th</a:t>
            </a:r>
            <a:r>
              <a:rPr lang="en-US" sz="2600" b="1" dirty="0">
                <a:solidFill>
                  <a:srgbClr val="1F1A62"/>
                </a:solidFill>
                <a:latin typeface="Helvetica" pitchFamily="2" charset="0"/>
              </a:rPr>
              <a:t> quarter as 88% of all new advertisers were active during this time period</a:t>
            </a:r>
            <a:endParaRPr kumimoji="0" lang="en-US" sz="2600" b="1" i="0" u="none" strike="noStrike" kern="1200" cap="none" spc="0" normalizeH="0" baseline="0" noProof="0" dirty="0">
              <a:ln>
                <a:noFill/>
              </a:ln>
              <a:solidFill>
                <a:srgbClr val="1F1A62"/>
              </a:solidFill>
              <a:effectLst/>
              <a:uLnTx/>
              <a:uFillTx/>
              <a:latin typeface="Helvetica" pitchFamily="2" charset="0"/>
            </a:endParaRPr>
          </a:p>
        </p:txBody>
      </p:sp>
      <p:graphicFrame>
        <p:nvGraphicFramePr>
          <p:cNvPr id="10" name="Chart 9">
            <a:extLst>
              <a:ext uri="{FF2B5EF4-FFF2-40B4-BE49-F238E27FC236}">
                <a16:creationId xmlns:a16="http://schemas.microsoft.com/office/drawing/2014/main" id="{29FEACDF-74D8-42AD-8F27-6EBA7B8B3B13}"/>
              </a:ext>
            </a:extLst>
          </p:cNvPr>
          <p:cNvGraphicFramePr/>
          <p:nvPr>
            <p:extLst>
              <p:ext uri="{D42A27DB-BD31-4B8C-83A1-F6EECF244321}">
                <p14:modId xmlns:p14="http://schemas.microsoft.com/office/powerpoint/2010/main" val="1766813337"/>
              </p:ext>
            </p:extLst>
          </p:nvPr>
        </p:nvGraphicFramePr>
        <p:xfrm>
          <a:off x="928465" y="1867898"/>
          <a:ext cx="6639194" cy="4334409"/>
        </p:xfrm>
        <a:graphic>
          <a:graphicData uri="http://schemas.openxmlformats.org/drawingml/2006/chart">
            <c:chart xmlns:c="http://schemas.openxmlformats.org/drawingml/2006/chart" xmlns:r="http://schemas.openxmlformats.org/officeDocument/2006/relationships" r:id="rId3"/>
          </a:graphicData>
        </a:graphic>
      </p:graphicFrame>
      <p:sp>
        <p:nvSpPr>
          <p:cNvPr id="12" name="Right Brace 11">
            <a:extLst>
              <a:ext uri="{FF2B5EF4-FFF2-40B4-BE49-F238E27FC236}">
                <a16:creationId xmlns:a16="http://schemas.microsoft.com/office/drawing/2014/main" id="{C9893F22-27D1-448A-AC53-01B202A3BA92}"/>
              </a:ext>
            </a:extLst>
          </p:cNvPr>
          <p:cNvSpPr/>
          <p:nvPr/>
        </p:nvSpPr>
        <p:spPr>
          <a:xfrm>
            <a:off x="6685932" y="2849308"/>
            <a:ext cx="829340" cy="2594344"/>
          </a:xfrm>
          <a:prstGeom prst="rightBrace">
            <a:avLst/>
          </a:prstGeom>
          <a:ln w="28575">
            <a:solidFill>
              <a:srgbClr val="1F1A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3" name="Table 13">
            <a:extLst>
              <a:ext uri="{FF2B5EF4-FFF2-40B4-BE49-F238E27FC236}">
                <a16:creationId xmlns:a16="http://schemas.microsoft.com/office/drawing/2014/main" id="{07FE7A4B-AEC3-4B73-9534-1875C70CBA30}"/>
              </a:ext>
            </a:extLst>
          </p:cNvPr>
          <p:cNvGraphicFramePr>
            <a:graphicFrameLocks noGrp="1"/>
          </p:cNvGraphicFramePr>
          <p:nvPr>
            <p:extLst>
              <p:ext uri="{D42A27DB-BD31-4B8C-83A1-F6EECF244321}">
                <p14:modId xmlns:p14="http://schemas.microsoft.com/office/powerpoint/2010/main" val="2800447549"/>
              </p:ext>
            </p:extLst>
          </p:nvPr>
        </p:nvGraphicFramePr>
        <p:xfrm>
          <a:off x="7959779" y="3232080"/>
          <a:ext cx="3406877" cy="1706880"/>
        </p:xfrm>
        <a:graphic>
          <a:graphicData uri="http://schemas.openxmlformats.org/drawingml/2006/table">
            <a:tbl>
              <a:tblPr firstRow="1" bandRow="1">
                <a:tableStyleId>{5C22544A-7EE6-4342-B048-85BDC9FD1C3A}</a:tableStyleId>
              </a:tblPr>
              <a:tblGrid>
                <a:gridCol w="1489587">
                  <a:extLst>
                    <a:ext uri="{9D8B030D-6E8A-4147-A177-3AD203B41FA5}">
                      <a16:colId xmlns:a16="http://schemas.microsoft.com/office/drawing/2014/main" val="3714414342"/>
                    </a:ext>
                  </a:extLst>
                </a:gridCol>
                <a:gridCol w="1917290">
                  <a:extLst>
                    <a:ext uri="{9D8B030D-6E8A-4147-A177-3AD203B41FA5}">
                      <a16:colId xmlns:a16="http://schemas.microsoft.com/office/drawing/2014/main" val="2884659026"/>
                    </a:ext>
                  </a:extLst>
                </a:gridCol>
              </a:tblGrid>
              <a:tr h="269636">
                <a:tc>
                  <a:txBody>
                    <a:bodyPr/>
                    <a:lstStyle/>
                    <a:p>
                      <a:pPr algn="ctr"/>
                      <a:r>
                        <a:rPr lang="en-US" sz="1400" dirty="0">
                          <a:latin typeface="Helvetica" pitchFamily="2" charset="0"/>
                        </a:rPr>
                        <a:t>Quarter</a:t>
                      </a:r>
                    </a:p>
                  </a:txBody>
                  <a:tcPr marL="68700" marR="68700" anchor="ctr">
                    <a:solidFill>
                      <a:srgbClr val="1F1A62"/>
                    </a:solidFill>
                  </a:tcPr>
                </a:tc>
                <a:tc>
                  <a:txBody>
                    <a:bodyPr/>
                    <a:lstStyle/>
                    <a:p>
                      <a:pPr algn="ctr"/>
                      <a:r>
                        <a:rPr lang="en-US" sz="1400" dirty="0">
                          <a:latin typeface="Helvetica" pitchFamily="2" charset="0"/>
                        </a:rPr>
                        <a:t># of New Advertisers</a:t>
                      </a:r>
                    </a:p>
                  </a:txBody>
                  <a:tcPr marL="68700" marR="68700" anchor="ctr">
                    <a:solidFill>
                      <a:srgbClr val="1F1A62"/>
                    </a:solidFill>
                  </a:tcPr>
                </a:tc>
                <a:extLst>
                  <a:ext uri="{0D108BD9-81ED-4DB2-BD59-A6C34878D82A}">
                    <a16:rowId xmlns:a16="http://schemas.microsoft.com/office/drawing/2014/main" val="2251860066"/>
                  </a:ext>
                </a:extLst>
              </a:tr>
              <a:tr h="242672">
                <a:tc>
                  <a:txBody>
                    <a:bodyPr/>
                    <a:lstStyle/>
                    <a:p>
                      <a:pPr algn="ctr"/>
                      <a:r>
                        <a:rPr lang="en-US" sz="1200" b="1" dirty="0">
                          <a:solidFill>
                            <a:srgbClr val="1F1A62"/>
                          </a:solidFill>
                          <a:latin typeface="Helvetica" pitchFamily="2" charset="0"/>
                        </a:rPr>
                        <a:t>Q1 ’19</a:t>
                      </a:r>
                    </a:p>
                  </a:txBody>
                  <a:tcPr marL="68700" marR="68700" anchor="ctr"/>
                </a:tc>
                <a:tc>
                  <a:txBody>
                    <a:bodyPr/>
                    <a:lstStyle/>
                    <a:p>
                      <a:pPr algn="ctr"/>
                      <a:r>
                        <a:rPr lang="en-US" sz="1200" b="1" dirty="0">
                          <a:solidFill>
                            <a:srgbClr val="1F1A62"/>
                          </a:solidFill>
                          <a:latin typeface="Helvetica" pitchFamily="2" charset="0"/>
                        </a:rPr>
                        <a:t>38</a:t>
                      </a:r>
                    </a:p>
                  </a:txBody>
                  <a:tcPr marL="68700" marR="68700" anchor="ctr"/>
                </a:tc>
                <a:extLst>
                  <a:ext uri="{0D108BD9-81ED-4DB2-BD59-A6C34878D82A}">
                    <a16:rowId xmlns:a16="http://schemas.microsoft.com/office/drawing/2014/main" val="3708995772"/>
                  </a:ext>
                </a:extLst>
              </a:tr>
              <a:tr h="242672">
                <a:tc>
                  <a:txBody>
                    <a:bodyPr/>
                    <a:lstStyle/>
                    <a:p>
                      <a:pPr algn="ctr"/>
                      <a:r>
                        <a:rPr lang="en-US" sz="1200" b="1" dirty="0">
                          <a:solidFill>
                            <a:srgbClr val="1F1A62"/>
                          </a:solidFill>
                          <a:latin typeface="Helvetica" pitchFamily="2" charset="0"/>
                        </a:rPr>
                        <a:t>Q2 ’19</a:t>
                      </a:r>
                    </a:p>
                  </a:txBody>
                  <a:tcPr marL="68700" marR="68700" anchor="ctr"/>
                </a:tc>
                <a:tc>
                  <a:txBody>
                    <a:bodyPr/>
                    <a:lstStyle/>
                    <a:p>
                      <a:pPr algn="ctr"/>
                      <a:r>
                        <a:rPr lang="en-US" sz="1200" b="1" dirty="0">
                          <a:solidFill>
                            <a:srgbClr val="1F1A62"/>
                          </a:solidFill>
                          <a:latin typeface="Helvetica" pitchFamily="2" charset="0"/>
                        </a:rPr>
                        <a:t>11</a:t>
                      </a:r>
                    </a:p>
                  </a:txBody>
                  <a:tcPr marL="68700" marR="68700" anchor="ctr"/>
                </a:tc>
                <a:extLst>
                  <a:ext uri="{0D108BD9-81ED-4DB2-BD59-A6C34878D82A}">
                    <a16:rowId xmlns:a16="http://schemas.microsoft.com/office/drawing/2014/main" val="290384656"/>
                  </a:ext>
                </a:extLst>
              </a:tr>
              <a:tr h="242672">
                <a:tc>
                  <a:txBody>
                    <a:bodyPr/>
                    <a:lstStyle/>
                    <a:p>
                      <a:pPr algn="ctr"/>
                      <a:r>
                        <a:rPr lang="en-US" sz="1200" b="1" dirty="0">
                          <a:solidFill>
                            <a:srgbClr val="1F1A62"/>
                          </a:solidFill>
                          <a:latin typeface="Helvetica" pitchFamily="2" charset="0"/>
                        </a:rPr>
                        <a:t>Q3 ’19</a:t>
                      </a:r>
                    </a:p>
                  </a:txBody>
                  <a:tcPr marL="68700" marR="68700" anchor="ctr"/>
                </a:tc>
                <a:tc>
                  <a:txBody>
                    <a:bodyPr/>
                    <a:lstStyle/>
                    <a:p>
                      <a:pPr algn="ctr"/>
                      <a:r>
                        <a:rPr lang="en-US" sz="1200" b="1" dirty="0">
                          <a:solidFill>
                            <a:srgbClr val="1F1A62"/>
                          </a:solidFill>
                          <a:latin typeface="Helvetica" pitchFamily="2" charset="0"/>
                        </a:rPr>
                        <a:t>30</a:t>
                      </a:r>
                    </a:p>
                  </a:txBody>
                  <a:tcPr marL="68700" marR="68700" anchor="ctr"/>
                </a:tc>
                <a:extLst>
                  <a:ext uri="{0D108BD9-81ED-4DB2-BD59-A6C34878D82A}">
                    <a16:rowId xmlns:a16="http://schemas.microsoft.com/office/drawing/2014/main" val="1834942270"/>
                  </a:ext>
                </a:extLst>
              </a:tr>
              <a:tr h="242672">
                <a:tc>
                  <a:txBody>
                    <a:bodyPr/>
                    <a:lstStyle/>
                    <a:p>
                      <a:pPr algn="ctr"/>
                      <a:r>
                        <a:rPr lang="en-US" sz="1200" b="1" dirty="0">
                          <a:solidFill>
                            <a:srgbClr val="1F1A62"/>
                          </a:solidFill>
                          <a:latin typeface="Helvetica" pitchFamily="2" charset="0"/>
                        </a:rPr>
                        <a:t>Q4’19</a:t>
                      </a:r>
                    </a:p>
                  </a:txBody>
                  <a:tcPr marL="68700" marR="68700" anchor="ctr"/>
                </a:tc>
                <a:tc>
                  <a:txBody>
                    <a:bodyPr/>
                    <a:lstStyle/>
                    <a:p>
                      <a:pPr algn="ctr"/>
                      <a:r>
                        <a:rPr lang="en-US" sz="1200" b="1" dirty="0">
                          <a:solidFill>
                            <a:srgbClr val="1F1A62"/>
                          </a:solidFill>
                          <a:latin typeface="Helvetica" pitchFamily="2" charset="0"/>
                        </a:rPr>
                        <a:t>35</a:t>
                      </a:r>
                    </a:p>
                  </a:txBody>
                  <a:tcPr marL="68700" marR="68700" anchor="ctr"/>
                </a:tc>
                <a:extLst>
                  <a:ext uri="{0D108BD9-81ED-4DB2-BD59-A6C34878D82A}">
                    <a16:rowId xmlns:a16="http://schemas.microsoft.com/office/drawing/2014/main" val="1455983337"/>
                  </a:ext>
                </a:extLst>
              </a:tr>
              <a:tr h="269636">
                <a:tc>
                  <a:txBody>
                    <a:bodyPr/>
                    <a:lstStyle/>
                    <a:p>
                      <a:pPr algn="ctr"/>
                      <a:r>
                        <a:rPr lang="en-US" sz="1400" b="1" dirty="0">
                          <a:solidFill>
                            <a:schemeClr val="bg1"/>
                          </a:solidFill>
                          <a:latin typeface="Helvetica" pitchFamily="2" charset="0"/>
                        </a:rPr>
                        <a:t>FY 2019 Total</a:t>
                      </a:r>
                    </a:p>
                  </a:txBody>
                  <a:tcPr marL="68700" marR="68700" anchor="ctr">
                    <a:solidFill>
                      <a:srgbClr val="1F1A62"/>
                    </a:solidFill>
                  </a:tcPr>
                </a:tc>
                <a:tc>
                  <a:txBody>
                    <a:bodyPr/>
                    <a:lstStyle/>
                    <a:p>
                      <a:pPr algn="ctr"/>
                      <a:r>
                        <a:rPr lang="en-US" sz="1400" b="1" dirty="0">
                          <a:solidFill>
                            <a:schemeClr val="bg1"/>
                          </a:solidFill>
                          <a:latin typeface="Helvetica" pitchFamily="2" charset="0"/>
                        </a:rPr>
                        <a:t>114</a:t>
                      </a:r>
                    </a:p>
                  </a:txBody>
                  <a:tcPr marL="68700" marR="68700" anchor="ctr">
                    <a:solidFill>
                      <a:srgbClr val="1F1A62"/>
                    </a:solidFill>
                  </a:tcPr>
                </a:tc>
                <a:extLst>
                  <a:ext uri="{0D108BD9-81ED-4DB2-BD59-A6C34878D82A}">
                    <a16:rowId xmlns:a16="http://schemas.microsoft.com/office/drawing/2014/main" val="3678853886"/>
                  </a:ext>
                </a:extLst>
              </a:tr>
            </a:tbl>
          </a:graphicData>
        </a:graphic>
      </p:graphicFrame>
      <p:sp>
        <p:nvSpPr>
          <p:cNvPr id="14" name="Triangle 30">
            <a:extLst>
              <a:ext uri="{FF2B5EF4-FFF2-40B4-BE49-F238E27FC236}">
                <a16:creationId xmlns:a16="http://schemas.microsoft.com/office/drawing/2014/main" id="{AE83A9A8-1E4D-4D6B-AE3B-14990F0D035F}"/>
              </a:ext>
            </a:extLst>
          </p:cNvPr>
          <p:cNvSpPr/>
          <p:nvPr/>
        </p:nvSpPr>
        <p:spPr>
          <a:xfrm rot="5400000">
            <a:off x="356118" y="1144626"/>
            <a:ext cx="165528" cy="174723"/>
          </a:xfrm>
          <a:prstGeom prst="triangle">
            <a:avLst/>
          </a:prstGeom>
          <a:solidFill>
            <a:srgbClr val="E84A99"/>
          </a:solidFill>
          <a:ln>
            <a:solidFill>
              <a:srgbClr val="E84A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0EE36CEC-2A13-478D-B103-2546CC0D6CF9}"/>
              </a:ext>
            </a:extLst>
          </p:cNvPr>
          <p:cNvSpPr txBox="1"/>
          <p:nvPr/>
        </p:nvSpPr>
        <p:spPr>
          <a:xfrm>
            <a:off x="554261" y="1090416"/>
            <a:ext cx="11339117" cy="523220"/>
          </a:xfrm>
          <a:prstGeom prst="rect">
            <a:avLst/>
          </a:prstGeom>
          <a:noFill/>
        </p:spPr>
        <p:txBody>
          <a:bodyPr wrap="square" rtlCol="0">
            <a:spAutoFit/>
          </a:bodyPr>
          <a:lstStyle/>
          <a:p>
            <a:pPr lvl="0"/>
            <a:r>
              <a:rPr lang="en-US" sz="1400" dirty="0">
                <a:solidFill>
                  <a:srgbClr val="1F1A62"/>
                </a:solidFill>
                <a:latin typeface="Helvetica Light" panose="020B0403020202020204" pitchFamily="34" charset="0"/>
              </a:rPr>
              <a:t>With the start of a new year, the </a:t>
            </a:r>
            <a:r>
              <a:rPr lang="en-US" sz="1400" dirty="0">
                <a:solidFill>
                  <a:srgbClr val="ED3C8D"/>
                </a:solidFill>
                <a:latin typeface="Helvetica" pitchFamily="2" charset="0"/>
              </a:rPr>
              <a:t>first quarter</a:t>
            </a:r>
            <a:r>
              <a:rPr lang="en-US" sz="1400" dirty="0">
                <a:solidFill>
                  <a:srgbClr val="1F1A62"/>
                </a:solidFill>
                <a:latin typeface="Helvetica Light" panose="020B0403020202020204" pitchFamily="34" charset="0"/>
              </a:rPr>
              <a:t> was the most popular time to launch a new campaign followed closely by </a:t>
            </a:r>
            <a:r>
              <a:rPr lang="en-US" sz="1400" dirty="0">
                <a:solidFill>
                  <a:srgbClr val="ED3C8D"/>
                </a:solidFill>
                <a:latin typeface="Helvetica" pitchFamily="2" charset="0"/>
              </a:rPr>
              <a:t>fourth quarter</a:t>
            </a:r>
            <a:r>
              <a:rPr lang="en-US" sz="1400" dirty="0">
                <a:solidFill>
                  <a:srgbClr val="1F1A62"/>
                </a:solidFill>
                <a:latin typeface="Helvetica Light" panose="020B0403020202020204" pitchFamily="34" charset="0"/>
              </a:rPr>
              <a:t>; </a:t>
            </a:r>
          </a:p>
          <a:p>
            <a:pPr lvl="0"/>
            <a:r>
              <a:rPr lang="en-US" sz="1400" dirty="0">
                <a:solidFill>
                  <a:srgbClr val="1F1A62"/>
                </a:solidFill>
                <a:latin typeface="Helvetica Light" panose="020B0403020202020204" pitchFamily="34" charset="0"/>
              </a:rPr>
              <a:t>several new 1Q advertisers also increased their TV investment throughout their campaign after launch</a:t>
            </a:r>
          </a:p>
        </p:txBody>
      </p:sp>
    </p:spTree>
    <p:extLst>
      <p:ext uri="{BB962C8B-B14F-4D97-AF65-F5344CB8AC3E}">
        <p14:creationId xmlns:p14="http://schemas.microsoft.com/office/powerpoint/2010/main" val="976145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3113</Words>
  <Application>Microsoft Office PowerPoint</Application>
  <PresentationFormat>Widescreen</PresentationFormat>
  <Paragraphs>611</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Helvetica</vt:lpstr>
      <vt:lpstr>Helvetica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Jason Wiese</cp:lastModifiedBy>
  <cp:revision>356</cp:revision>
  <cp:lastPrinted>2020-03-13T18:11:21Z</cp:lastPrinted>
  <dcterms:created xsi:type="dcterms:W3CDTF">2019-11-08T17:29:39Z</dcterms:created>
  <dcterms:modified xsi:type="dcterms:W3CDTF">2020-03-22T03:52:32Z</dcterms:modified>
</cp:coreProperties>
</file>