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8.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9.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15.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16.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83" r:id="rId6"/>
  </p:sldMasterIdLst>
  <p:notesMasterIdLst>
    <p:notesMasterId r:id="rId49"/>
  </p:notesMasterIdLst>
  <p:sldIdLst>
    <p:sldId id="258" r:id="rId7"/>
    <p:sldId id="2144327877" r:id="rId8"/>
    <p:sldId id="2144327752" r:id="rId9"/>
    <p:sldId id="2144327797" r:id="rId10"/>
    <p:sldId id="2144327864" r:id="rId11"/>
    <p:sldId id="2144327795" r:id="rId12"/>
    <p:sldId id="16304" r:id="rId13"/>
    <p:sldId id="2144327853" r:id="rId14"/>
    <p:sldId id="2144327538" r:id="rId15"/>
    <p:sldId id="2144327799" r:id="rId16"/>
    <p:sldId id="2144327850" r:id="rId17"/>
    <p:sldId id="2144327775" r:id="rId18"/>
    <p:sldId id="2144327878" r:id="rId19"/>
    <p:sldId id="2144327800" r:id="rId20"/>
    <p:sldId id="2144327860" r:id="rId21"/>
    <p:sldId id="2144327875" r:id="rId22"/>
    <p:sldId id="2144327879" r:id="rId23"/>
    <p:sldId id="2144327785" r:id="rId24"/>
    <p:sldId id="2144327872" r:id="rId25"/>
    <p:sldId id="2144327873" r:id="rId26"/>
    <p:sldId id="2144327874" r:id="rId27"/>
    <p:sldId id="2144327858" r:id="rId28"/>
    <p:sldId id="2144327868" r:id="rId29"/>
    <p:sldId id="2144327880" r:id="rId30"/>
    <p:sldId id="2144327882" r:id="rId31"/>
    <p:sldId id="2144327883" r:id="rId32"/>
    <p:sldId id="2144327881" r:id="rId33"/>
    <p:sldId id="2144327776" r:id="rId34"/>
    <p:sldId id="2144327869" r:id="rId35"/>
    <p:sldId id="2144327870" r:id="rId36"/>
    <p:sldId id="2144327871" r:id="rId37"/>
    <p:sldId id="2144327856" r:id="rId38"/>
    <p:sldId id="2144327867" r:id="rId39"/>
    <p:sldId id="281" r:id="rId40"/>
    <p:sldId id="2144327773" r:id="rId41"/>
    <p:sldId id="2144327836" r:id="rId42"/>
    <p:sldId id="2144327832" r:id="rId43"/>
    <p:sldId id="2144327876" r:id="rId44"/>
    <p:sldId id="275" r:id="rId45"/>
    <p:sldId id="2144327751" r:id="rId46"/>
    <p:sldId id="2144327756" r:id="rId47"/>
    <p:sldId id="2144327796" r:id="rId4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ah Montner Dixon" initials="LMD" lastIdx="8" clrIdx="0">
    <p:extLst>
      <p:ext uri="{19B8F6BF-5375-455C-9EA6-DF929625EA0E}">
        <p15:presenceInfo xmlns:p15="http://schemas.microsoft.com/office/powerpoint/2012/main" userId="S::leahm@thevab.com::d5b2ae9e-9213-4442-b7df-4db8cbe51e5d" providerId="AD"/>
      </p:ext>
    </p:extLst>
  </p:cmAuthor>
  <p:cmAuthor id="2" name="karolinaG@thevab.com" initials="k" lastIdx="1" clrIdx="1">
    <p:extLst>
      <p:ext uri="{19B8F6BF-5375-455C-9EA6-DF929625EA0E}">
        <p15:presenceInfo xmlns:p15="http://schemas.microsoft.com/office/powerpoint/2012/main" userId="S::karolinaG@thevab.com::c1c08796-a0be-47c6-af52-5d31fd96ec50" providerId="AD"/>
      </p:ext>
    </p:extLst>
  </p:cmAuthor>
  <p:cmAuthor id="3" name="Jason Wiese" initials="JW" lastIdx="29" clrIdx="2">
    <p:extLst>
      <p:ext uri="{19B8F6BF-5375-455C-9EA6-DF929625EA0E}">
        <p15:presenceInfo xmlns:p15="http://schemas.microsoft.com/office/powerpoint/2012/main" userId="S::jasonw@thevab.com::4bff8d5b-7de6-4655-b397-69b0afc81113" providerId="AD"/>
      </p:ext>
    </p:extLst>
  </p:cmAuthor>
  <p:cmAuthor id="4" name="Marianne Vita" initials="MV" lastIdx="30" clrIdx="3">
    <p:extLst>
      <p:ext uri="{19B8F6BF-5375-455C-9EA6-DF929625EA0E}">
        <p15:presenceInfo xmlns:p15="http://schemas.microsoft.com/office/powerpoint/2012/main" userId="S::mariannev@thevab.com::35b1102d-d340-4a85-a709-12ee727aa48b" providerId="AD"/>
      </p:ext>
    </p:extLst>
  </p:cmAuthor>
  <p:cmAuthor id="5" name="Danielle Delauro" initials="DD" lastIdx="23" clrIdx="4">
    <p:extLst>
      <p:ext uri="{19B8F6BF-5375-455C-9EA6-DF929625EA0E}">
        <p15:presenceInfo xmlns:p15="http://schemas.microsoft.com/office/powerpoint/2012/main" userId="S::danielled@thevab.com::79c3a64d-209a-45df-902b-7cba6cccfd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C7E7"/>
    <a:srgbClr val="FFE600"/>
    <a:srgbClr val="ED3C8D"/>
    <a:srgbClr val="1F1A62"/>
    <a:srgbClr val="4EBEA4"/>
    <a:srgbClr val="00BFF2"/>
    <a:srgbClr val="D0D8E0"/>
    <a:srgbClr val="00C0F3"/>
    <a:srgbClr val="7ED2F6"/>
    <a:srgbClr val="1B14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75C487-30EB-438F-98C2-6F630A5190F0}" v="4" dt="2021-11-05T14:03:20.7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67" d="100"/>
          <a:sy n="67" d="100"/>
        </p:scale>
        <p:origin x="624" y="4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303847591837472"/>
          <c:y val="0.12157006603081436"/>
          <c:w val="0.55271799425568102"/>
          <c:h val="0.82907691513988946"/>
        </c:manualLayout>
      </c:layout>
      <c:pieChart>
        <c:varyColors val="1"/>
        <c:ser>
          <c:idx val="0"/>
          <c:order val="0"/>
          <c:tx>
            <c:strRef>
              <c:f>Sheet1!$B$1</c:f>
              <c:strCache>
                <c:ptCount val="1"/>
                <c:pt idx="0">
                  <c:v>Column1</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5AE1-48D6-8C41-E96D293848CC}"/>
              </c:ext>
            </c:extLst>
          </c:dPt>
          <c:dPt>
            <c:idx val="1"/>
            <c:bubble3D val="0"/>
            <c:explosion val="1"/>
            <c:spPr>
              <a:solidFill>
                <a:srgbClr val="1B1464"/>
              </a:solidFill>
              <a:ln w="19050">
                <a:solidFill>
                  <a:schemeClr val="lt1"/>
                </a:solidFill>
              </a:ln>
              <a:effectLst/>
            </c:spPr>
            <c:extLst>
              <c:ext xmlns:c16="http://schemas.microsoft.com/office/drawing/2014/chart" uri="{C3380CC4-5D6E-409C-BE32-E72D297353CC}">
                <c16:uniqueId val="{00000003-5AE1-48D6-8C41-E96D293848CC}"/>
              </c:ext>
            </c:extLst>
          </c:dPt>
          <c:dPt>
            <c:idx val="2"/>
            <c:bubble3D val="0"/>
            <c:spPr>
              <a:solidFill>
                <a:srgbClr val="ED3C8D"/>
              </a:solidFill>
              <a:ln w="19050">
                <a:solidFill>
                  <a:schemeClr val="lt1"/>
                </a:solidFill>
              </a:ln>
              <a:effectLst/>
            </c:spPr>
            <c:extLst>
              <c:ext xmlns:c16="http://schemas.microsoft.com/office/drawing/2014/chart" uri="{C3380CC4-5D6E-409C-BE32-E72D297353CC}">
                <c16:uniqueId val="{00000005-5AE1-48D6-8C41-E96D293848CC}"/>
              </c:ext>
            </c:extLst>
          </c:dPt>
          <c:dPt>
            <c:idx val="3"/>
            <c:bubble3D val="0"/>
            <c:spPr>
              <a:solidFill>
                <a:srgbClr val="FFE600"/>
              </a:solidFill>
              <a:ln w="19050">
                <a:solidFill>
                  <a:schemeClr val="lt1"/>
                </a:solidFill>
              </a:ln>
              <a:effectLst/>
            </c:spPr>
            <c:extLst>
              <c:ext xmlns:c16="http://schemas.microsoft.com/office/drawing/2014/chart" uri="{C3380CC4-5D6E-409C-BE32-E72D297353CC}">
                <c16:uniqueId val="{00000007-5AE1-48D6-8C41-E96D293848CC}"/>
              </c:ext>
            </c:extLst>
          </c:dPt>
          <c:cat>
            <c:strRef>
              <c:f>Sheet1!$A$2:$A$5</c:f>
              <c:strCache>
                <c:ptCount val="4"/>
                <c:pt idx="0">
                  <c:v>Q1 '20</c:v>
                </c:pt>
                <c:pt idx="1">
                  <c:v>Q2 '20</c:v>
                </c:pt>
                <c:pt idx="2">
                  <c:v>Q3 '20</c:v>
                </c:pt>
                <c:pt idx="3">
                  <c:v>Q4'20</c:v>
                </c:pt>
              </c:strCache>
            </c:strRef>
          </c:cat>
          <c:val>
            <c:numRef>
              <c:f>Sheet1!$B$2:$B$5</c:f>
              <c:numCache>
                <c:formatCode>General</c:formatCode>
                <c:ptCount val="4"/>
              </c:numCache>
            </c:numRef>
          </c:val>
          <c:extLst>
            <c:ext xmlns:c16="http://schemas.microsoft.com/office/drawing/2014/chart" uri="{C3380CC4-5D6E-409C-BE32-E72D297353CC}">
              <c16:uniqueId val="{0000000C-5AE1-48D6-8C41-E96D293848CC}"/>
            </c:ext>
          </c:extLst>
        </c:ser>
        <c:dLbls>
          <c:showLegendKey val="0"/>
          <c:showVal val="0"/>
          <c:showCatName val="0"/>
          <c:showSerName val="0"/>
          <c:showPercent val="0"/>
          <c:showBubbleSize val="0"/>
          <c:showLeaderLines val="1"/>
        </c:dLbls>
        <c:firstSliceAng val="0"/>
      </c:pieChart>
      <c:spPr>
        <a:noFill/>
        <a:ln w="25400">
          <a:noFill/>
        </a:ln>
        <a:effectLst/>
      </c:spPr>
    </c:plotArea>
    <c:legend>
      <c:legendPos val="b"/>
      <c:legendEntry>
        <c:idx val="0"/>
        <c:txPr>
          <a:bodyPr rot="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Entry>
      <c:legendEntry>
        <c:idx val="1"/>
        <c:txPr>
          <a:bodyPr rot="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Entry>
      <c:legendEntry>
        <c:idx val="2"/>
        <c:txPr>
          <a:bodyPr rot="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Entry>
      <c:legendEntry>
        <c:idx val="3"/>
        <c:txPr>
          <a:bodyPr rot="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Entry>
      <c:layout>
        <c:manualLayout>
          <c:xMode val="edge"/>
          <c:yMode val="edge"/>
          <c:x val="1.0967937786471054E-2"/>
          <c:y val="0.34736913975045808"/>
          <c:w val="0.98132361126273182"/>
          <c:h val="0.33832148408633389"/>
        </c:manualLayout>
      </c:layout>
      <c:overlay val="0"/>
      <c:spPr>
        <a:solidFill>
          <a:schemeClr val="bg1"/>
        </a:solidFill>
        <a:ln>
          <a:solidFill>
            <a:schemeClr val="tx1"/>
          </a:solidFill>
        </a:ln>
        <a:effectLst/>
      </c:spPr>
      <c:txPr>
        <a:bodyPr rot="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
    <c:plotVisOnly val="1"/>
    <c:dispBlanksAs val="gap"/>
    <c:showDLblsOverMax val="0"/>
  </c:chart>
  <c:spPr>
    <a:noFill/>
    <a:ln>
      <a:noFill/>
    </a:ln>
    <a:effectLst/>
  </c:spPr>
  <c:txPr>
    <a:bodyPr/>
    <a:lstStyle/>
    <a:p>
      <a:pPr>
        <a:defRPr sz="1400" b="1">
          <a:solidFill>
            <a:srgbClr val="1F1A62"/>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303847591837472"/>
          <c:y val="0.12157006603081436"/>
          <c:w val="0.55271799425568102"/>
          <c:h val="0.82907691513988946"/>
        </c:manualLayout>
      </c:layout>
      <c:pieChart>
        <c:varyColors val="1"/>
        <c:ser>
          <c:idx val="0"/>
          <c:order val="0"/>
          <c:tx>
            <c:strRef>
              <c:f>Sheet1!$B$1</c:f>
              <c:strCache>
                <c:ptCount val="1"/>
                <c:pt idx="0">
                  <c:v>Column1</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18BF-4441-A37D-56DC33681044}"/>
              </c:ext>
            </c:extLst>
          </c:dPt>
          <c:dPt>
            <c:idx val="1"/>
            <c:bubble3D val="0"/>
            <c:explosion val="1"/>
            <c:spPr>
              <a:solidFill>
                <a:srgbClr val="1F1A62"/>
              </a:solidFill>
              <a:ln w="19050">
                <a:solidFill>
                  <a:schemeClr val="lt1"/>
                </a:solidFill>
              </a:ln>
              <a:effectLst/>
            </c:spPr>
            <c:extLst>
              <c:ext xmlns:c16="http://schemas.microsoft.com/office/drawing/2014/chart" uri="{C3380CC4-5D6E-409C-BE32-E72D297353CC}">
                <c16:uniqueId val="{00000003-18BF-4441-A37D-56DC33681044}"/>
              </c:ext>
            </c:extLst>
          </c:dPt>
          <c:dPt>
            <c:idx val="2"/>
            <c:bubble3D val="0"/>
            <c:spPr>
              <a:solidFill>
                <a:srgbClr val="ED3C8D"/>
              </a:solidFill>
              <a:ln w="19050">
                <a:solidFill>
                  <a:schemeClr val="lt1"/>
                </a:solidFill>
              </a:ln>
              <a:effectLst/>
            </c:spPr>
            <c:extLst>
              <c:ext xmlns:c16="http://schemas.microsoft.com/office/drawing/2014/chart" uri="{C3380CC4-5D6E-409C-BE32-E72D297353CC}">
                <c16:uniqueId val="{00000005-18BF-4441-A37D-56DC33681044}"/>
              </c:ext>
            </c:extLst>
          </c:dPt>
          <c:cat>
            <c:strRef>
              <c:f>Sheet1!$A$2:$A$4</c:f>
              <c:strCache>
                <c:ptCount val="3"/>
                <c:pt idx="0">
                  <c:v>'COVID-Endemic'</c:v>
                </c:pt>
                <c:pt idx="1">
                  <c:v>'COVID-Related'</c:v>
                </c:pt>
                <c:pt idx="2">
                  <c:v>'Non-COVID'</c:v>
                </c:pt>
              </c:strCache>
            </c:strRef>
          </c:cat>
          <c:val>
            <c:numRef>
              <c:f>Sheet1!$B$2:$B$4</c:f>
              <c:numCache>
                <c:formatCode>General</c:formatCode>
                <c:ptCount val="3"/>
              </c:numCache>
            </c:numRef>
          </c:val>
          <c:extLst>
            <c:ext xmlns:c16="http://schemas.microsoft.com/office/drawing/2014/chart" uri="{C3380CC4-5D6E-409C-BE32-E72D297353CC}">
              <c16:uniqueId val="{00000006-18BF-4441-A37D-56DC33681044}"/>
            </c:ext>
          </c:extLst>
        </c:ser>
        <c:dLbls>
          <c:showLegendKey val="0"/>
          <c:showVal val="0"/>
          <c:showCatName val="0"/>
          <c:showSerName val="0"/>
          <c:showPercent val="0"/>
          <c:showBubbleSize val="0"/>
          <c:showLeaderLines val="1"/>
        </c:dLbls>
        <c:firstSliceAng val="0"/>
      </c:pieChart>
      <c:spPr>
        <a:noFill/>
        <a:ln w="25400">
          <a:noFill/>
        </a:ln>
        <a:effectLst/>
      </c:spPr>
    </c:plotArea>
    <c:legend>
      <c:legendPos val="b"/>
      <c:legendEntry>
        <c:idx val="0"/>
        <c:txPr>
          <a:bodyPr rot="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Entry>
      <c:legendEntry>
        <c:idx val="1"/>
        <c:txPr>
          <a:bodyPr rot="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Entry>
      <c:legendEntry>
        <c:idx val="2"/>
        <c:txPr>
          <a:bodyPr rot="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Entry>
      <c:layout>
        <c:manualLayout>
          <c:xMode val="edge"/>
          <c:yMode val="edge"/>
          <c:x val="1.0967937786471054E-2"/>
          <c:y val="0.34736913975045808"/>
          <c:w val="0.98132361126273182"/>
          <c:h val="0.33832148408633389"/>
        </c:manualLayout>
      </c:layout>
      <c:overlay val="0"/>
      <c:spPr>
        <a:solidFill>
          <a:schemeClr val="bg1"/>
        </a:solidFill>
        <a:ln>
          <a:solidFill>
            <a:schemeClr val="tx1"/>
          </a:solidFill>
        </a:ln>
        <a:effectLst/>
      </c:spPr>
      <c:txPr>
        <a:bodyPr rot="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
    <c:plotVisOnly val="1"/>
    <c:dispBlanksAs val="gap"/>
    <c:showDLblsOverMax val="0"/>
  </c:chart>
  <c:spPr>
    <a:noFill/>
    <a:ln>
      <a:noFill/>
    </a:ln>
    <a:effectLst/>
  </c:spPr>
  <c:txPr>
    <a:bodyPr/>
    <a:lstStyle/>
    <a:p>
      <a:pPr>
        <a:defRPr sz="1400" b="1">
          <a:solidFill>
            <a:srgbClr val="1F1A62"/>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303847591837472"/>
          <c:y val="0.12157006603081436"/>
          <c:w val="0.55271799425568102"/>
          <c:h val="0.82907691513988946"/>
        </c:manualLayout>
      </c:layout>
      <c:pieChart>
        <c:varyColors val="1"/>
        <c:ser>
          <c:idx val="0"/>
          <c:order val="0"/>
          <c:tx>
            <c:strRef>
              <c:f>Sheet1!$B$1</c:f>
              <c:strCache>
                <c:ptCount val="1"/>
                <c:pt idx="0">
                  <c:v>Column1</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B0B3-410A-A253-C8E0BB015279}"/>
              </c:ext>
            </c:extLst>
          </c:dPt>
          <c:dPt>
            <c:idx val="1"/>
            <c:bubble3D val="0"/>
            <c:explosion val="1"/>
            <c:spPr>
              <a:solidFill>
                <a:srgbClr val="1F1A62"/>
              </a:solidFill>
              <a:ln w="19050">
                <a:solidFill>
                  <a:schemeClr val="lt1"/>
                </a:solidFill>
              </a:ln>
              <a:effectLst/>
            </c:spPr>
            <c:extLst>
              <c:ext xmlns:c16="http://schemas.microsoft.com/office/drawing/2014/chart" uri="{C3380CC4-5D6E-409C-BE32-E72D297353CC}">
                <c16:uniqueId val="{00000003-B0B3-410A-A253-C8E0BB015279}"/>
              </c:ext>
            </c:extLst>
          </c:dPt>
          <c:dPt>
            <c:idx val="2"/>
            <c:bubble3D val="0"/>
            <c:spPr>
              <a:solidFill>
                <a:srgbClr val="ED3C8D"/>
              </a:solidFill>
              <a:ln w="19050">
                <a:solidFill>
                  <a:schemeClr val="lt1"/>
                </a:solidFill>
              </a:ln>
              <a:effectLst/>
            </c:spPr>
            <c:extLst>
              <c:ext xmlns:c16="http://schemas.microsoft.com/office/drawing/2014/chart" uri="{C3380CC4-5D6E-409C-BE32-E72D297353CC}">
                <c16:uniqueId val="{00000005-B0B3-410A-A253-C8E0BB015279}"/>
              </c:ext>
            </c:extLst>
          </c:dPt>
          <c:dPt>
            <c:idx val="3"/>
            <c:bubble3D val="0"/>
            <c:spPr>
              <a:solidFill>
                <a:srgbClr val="FFE600"/>
              </a:solidFill>
              <a:ln w="19050">
                <a:solidFill>
                  <a:schemeClr val="lt1"/>
                </a:solidFill>
              </a:ln>
              <a:effectLst/>
            </c:spPr>
            <c:extLst>
              <c:ext xmlns:c16="http://schemas.microsoft.com/office/drawing/2014/chart" uri="{C3380CC4-5D6E-409C-BE32-E72D297353CC}">
                <c16:uniqueId val="{00000008-B0B3-410A-A253-C8E0BB015279}"/>
              </c:ext>
            </c:extLst>
          </c:dPt>
          <c:cat>
            <c:strRef>
              <c:f>Sheet1!$A$2:$A$4</c:f>
              <c:strCache>
                <c:ptCount val="3"/>
                <c:pt idx="0">
                  <c:v>Founded Prior to 2000</c:v>
                </c:pt>
                <c:pt idx="1">
                  <c:v>5-20 Years Old</c:v>
                </c:pt>
                <c:pt idx="2">
                  <c:v>Under 5 Years Old</c:v>
                </c:pt>
              </c:strCache>
            </c:strRef>
          </c:cat>
          <c:val>
            <c:numRef>
              <c:f>Sheet1!$B$2:$B$4</c:f>
              <c:numCache>
                <c:formatCode>General</c:formatCode>
                <c:ptCount val="3"/>
              </c:numCache>
            </c:numRef>
          </c:val>
          <c:extLst>
            <c:ext xmlns:c16="http://schemas.microsoft.com/office/drawing/2014/chart" uri="{C3380CC4-5D6E-409C-BE32-E72D297353CC}">
              <c16:uniqueId val="{00000006-B0B3-410A-A253-C8E0BB015279}"/>
            </c:ext>
          </c:extLst>
        </c:ser>
        <c:dLbls>
          <c:showLegendKey val="0"/>
          <c:showVal val="0"/>
          <c:showCatName val="0"/>
          <c:showSerName val="0"/>
          <c:showPercent val="0"/>
          <c:showBubbleSize val="0"/>
          <c:showLeaderLines val="1"/>
        </c:dLbls>
        <c:firstSliceAng val="0"/>
      </c:pieChart>
      <c:spPr>
        <a:noFill/>
        <a:ln w="25400">
          <a:noFill/>
        </a:ln>
        <a:effectLst/>
      </c:spPr>
    </c:plotArea>
    <c:legend>
      <c:legendPos val="b"/>
      <c:legendEntry>
        <c:idx val="0"/>
        <c:txPr>
          <a:bodyPr rot="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Entry>
      <c:legendEntry>
        <c:idx val="1"/>
        <c:txPr>
          <a:bodyPr rot="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Entry>
      <c:legendEntry>
        <c:idx val="2"/>
        <c:txPr>
          <a:bodyPr rot="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Entry>
      <c:layout>
        <c:manualLayout>
          <c:xMode val="edge"/>
          <c:yMode val="edge"/>
          <c:x val="1.0967937786471054E-2"/>
          <c:y val="0.34736913975045808"/>
          <c:w val="0.98132361126273182"/>
          <c:h val="0.33832148408633389"/>
        </c:manualLayout>
      </c:layout>
      <c:overlay val="0"/>
      <c:spPr>
        <a:solidFill>
          <a:schemeClr val="bg1"/>
        </a:solidFill>
        <a:ln>
          <a:solidFill>
            <a:schemeClr val="tx1"/>
          </a:solidFill>
        </a:ln>
        <a:effectLst/>
      </c:spPr>
      <c:txPr>
        <a:bodyPr rot="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
    <c:plotVisOnly val="1"/>
    <c:dispBlanksAs val="gap"/>
    <c:showDLblsOverMax val="0"/>
  </c:chart>
  <c:spPr>
    <a:noFill/>
    <a:ln>
      <a:noFill/>
    </a:ln>
    <a:effectLst/>
  </c:spPr>
  <c:txPr>
    <a:bodyPr/>
    <a:lstStyle/>
    <a:p>
      <a:pPr>
        <a:defRPr sz="1400" b="1">
          <a:solidFill>
            <a:srgbClr val="1F1A62"/>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790041030221078"/>
          <c:y val="7.2172805564521367E-2"/>
          <c:w val="0.60696486835942909"/>
          <c:h val="0.89249214512713892"/>
        </c:manualLayout>
      </c:layout>
      <c:pieChart>
        <c:varyColors val="1"/>
        <c:ser>
          <c:idx val="0"/>
          <c:order val="0"/>
          <c:spPr>
            <a:solidFill>
              <a:srgbClr val="00BFF2"/>
            </a:solidFill>
          </c:spPr>
          <c:dPt>
            <c:idx val="0"/>
            <c:bubble3D val="0"/>
            <c:spPr>
              <a:solidFill>
                <a:srgbClr val="00BFF2"/>
              </a:solidFill>
              <a:ln>
                <a:noFill/>
              </a:ln>
              <a:effectLst/>
            </c:spPr>
            <c:extLst>
              <c:ext xmlns:c16="http://schemas.microsoft.com/office/drawing/2014/chart" uri="{C3380CC4-5D6E-409C-BE32-E72D297353CC}">
                <c16:uniqueId val="{0000000D-0E86-478B-AE39-D079180893A8}"/>
              </c:ext>
            </c:extLst>
          </c:dPt>
          <c:dPt>
            <c:idx val="1"/>
            <c:bubble3D val="0"/>
            <c:spPr>
              <a:solidFill>
                <a:srgbClr val="1F1A62"/>
              </a:solidFill>
              <a:ln>
                <a:noFill/>
              </a:ln>
              <a:effectLst/>
            </c:spPr>
            <c:extLst>
              <c:ext xmlns:c16="http://schemas.microsoft.com/office/drawing/2014/chart" uri="{C3380CC4-5D6E-409C-BE32-E72D297353CC}">
                <c16:uniqueId val="{00000009-0E86-478B-AE39-D079180893A8}"/>
              </c:ext>
            </c:extLst>
          </c:dPt>
          <c:dPt>
            <c:idx val="2"/>
            <c:bubble3D val="0"/>
            <c:spPr>
              <a:solidFill>
                <a:srgbClr val="ED3C8D"/>
              </a:solidFill>
              <a:ln>
                <a:noFill/>
              </a:ln>
              <a:effectLst/>
            </c:spPr>
            <c:extLst>
              <c:ext xmlns:c16="http://schemas.microsoft.com/office/drawing/2014/chart" uri="{C3380CC4-5D6E-409C-BE32-E72D297353CC}">
                <c16:uniqueId val="{00000006-0E86-478B-AE39-D079180893A8}"/>
              </c:ext>
            </c:extLst>
          </c:dPt>
          <c:dLbls>
            <c:dLbl>
              <c:idx val="0"/>
              <c:tx>
                <c:rich>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403020202020204" pitchFamily="34" charset="0"/>
                        <a:ea typeface="+mn-ea"/>
                        <a:cs typeface="+mn-cs"/>
                      </a:defRPr>
                    </a:pPr>
                    <a:fld id="{BE937504-DC4B-44EA-BDCA-BBF2E168B173}" type="VALUE">
                      <a:rPr lang="en-US" smtClean="0"/>
                      <a:pPr>
                        <a:defRPr sz="1600" b="1">
                          <a:solidFill>
                            <a:schemeClr val="bg1"/>
                          </a:solidFill>
                        </a:defRPr>
                      </a:pPr>
                      <a:t>[VALUE]</a:t>
                    </a:fld>
                    <a:endParaRPr lang="en-US"/>
                  </a:p>
                  <a:p>
                    <a:pPr>
                      <a:defRPr sz="1600" b="1">
                        <a:solidFill>
                          <a:schemeClr val="bg1"/>
                        </a:solidFill>
                      </a:defRPr>
                    </a:pPr>
                    <a:r>
                      <a:rPr lang="en-US" sz="1200"/>
                      <a:t>18 brands</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0E86-478B-AE39-D079180893A8}"/>
                </c:ext>
              </c:extLst>
            </c:dLbl>
            <c:dLbl>
              <c:idx val="1"/>
              <c:layout>
                <c:manualLayout>
                  <c:x val="-0.21071087931015703"/>
                  <c:y val="-5.4696566793862901E-2"/>
                </c:manualLayout>
              </c:layout>
              <c:tx>
                <c:rich>
                  <a:bodyPr rot="0" spcFirstLastPara="1" vertOverflow="ellipsis" vert="horz" wrap="square" lIns="38100" tIns="19050" rIns="38100" bIns="19050" anchor="ctr" anchorCtr="0">
                    <a:spAutoFit/>
                  </a:bodyPr>
                  <a:lstStyle/>
                  <a:p>
                    <a:pPr algn="ctr">
                      <a:defRPr lang="en-US" sz="1600" b="1" i="0" u="none" strike="noStrike" kern="1200" baseline="0">
                        <a:solidFill>
                          <a:schemeClr val="bg1"/>
                        </a:solidFill>
                        <a:latin typeface="Helvetica" panose="020B0403020202020204" pitchFamily="34" charset="0"/>
                        <a:ea typeface="+mn-ea"/>
                        <a:cs typeface="+mn-cs"/>
                      </a:defRPr>
                    </a:pPr>
                    <a:fld id="{2D2F5DEA-C228-4EAD-A048-33AC71FC8C1C}" type="VALUE">
                      <a:rPr lang="en-US" smtClean="0"/>
                      <a:pPr algn="ctr">
                        <a:defRPr lang="en-US" sz="1600" b="1">
                          <a:solidFill>
                            <a:schemeClr val="bg1"/>
                          </a:solidFill>
                        </a:defRPr>
                      </a:pPr>
                      <a:t>[VALUE]</a:t>
                    </a:fld>
                    <a:endParaRPr lang="en-US"/>
                  </a:p>
                  <a:p>
                    <a:pPr algn="ctr">
                      <a:defRPr lang="en-US" sz="1600" b="1">
                        <a:solidFill>
                          <a:schemeClr val="bg1"/>
                        </a:solidFill>
                      </a:defRPr>
                    </a:pPr>
                    <a:r>
                      <a:rPr lang="en-US" sz="1200"/>
                      <a:t>43 brands</a:t>
                    </a:r>
                  </a:p>
                </c:rich>
              </c:tx>
              <c:spPr>
                <a:noFill/>
                <a:ln>
                  <a:noFill/>
                </a:ln>
                <a:effectLst/>
              </c:spPr>
              <c:txPr>
                <a:bodyPr rot="0" spcFirstLastPara="1" vertOverflow="ellipsis" vert="horz" wrap="square" lIns="38100" tIns="19050" rIns="38100" bIns="19050" anchor="ctr" anchorCtr="0">
                  <a:spAutoFit/>
                </a:bodyPr>
                <a:lstStyle/>
                <a:p>
                  <a:pPr algn="ctr">
                    <a:defRPr lang="en-US"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0E86-478B-AE39-D079180893A8}"/>
                </c:ext>
              </c:extLst>
            </c:dLbl>
            <c:dLbl>
              <c:idx val="2"/>
              <c:layout>
                <c:manualLayout>
                  <c:x val="0.2325954143243239"/>
                  <c:y val="-8.6647453426461296E-2"/>
                </c:manualLayout>
              </c:layout>
              <c:tx>
                <c:rich>
                  <a:bodyPr rot="0" spcFirstLastPara="1" vertOverflow="ellipsis" vert="horz" wrap="square" lIns="38100" tIns="19050" rIns="38100" bIns="19050" anchor="ctr" anchorCtr="0">
                    <a:spAutoFit/>
                  </a:bodyPr>
                  <a:lstStyle/>
                  <a:p>
                    <a:pPr algn="ctr">
                      <a:defRPr lang="en-US" sz="1600" b="1" i="0" u="none" strike="noStrike" kern="1200" baseline="0">
                        <a:solidFill>
                          <a:schemeClr val="bg1"/>
                        </a:solidFill>
                        <a:latin typeface="Helvetica" panose="020B0403020202020204" pitchFamily="34" charset="0"/>
                        <a:ea typeface="+mn-ea"/>
                        <a:cs typeface="+mn-cs"/>
                      </a:defRPr>
                    </a:pPr>
                    <a:fld id="{2599AD1A-1E93-4E9D-A437-13CD9ABB361B}" type="VALUE">
                      <a:rPr lang="en-US" smtClean="0"/>
                      <a:pPr algn="ctr">
                        <a:defRPr lang="en-US" sz="1600" b="1">
                          <a:solidFill>
                            <a:schemeClr val="bg1"/>
                          </a:solidFill>
                        </a:defRPr>
                      </a:pPr>
                      <a:t>[VALUE]</a:t>
                    </a:fld>
                    <a:endParaRPr lang="en-US"/>
                  </a:p>
                  <a:p>
                    <a:pPr algn="ctr">
                      <a:defRPr lang="en-US" sz="1600" b="1">
                        <a:solidFill>
                          <a:schemeClr val="bg1"/>
                        </a:solidFill>
                      </a:defRPr>
                    </a:pPr>
                    <a:r>
                      <a:rPr lang="en-US" sz="1200"/>
                      <a:t>82 brands</a:t>
                    </a:r>
                  </a:p>
                </c:rich>
              </c:tx>
              <c:spPr>
                <a:noFill/>
                <a:ln>
                  <a:noFill/>
                </a:ln>
                <a:effectLst/>
              </c:spPr>
              <c:txPr>
                <a:bodyPr rot="0" spcFirstLastPara="1" vertOverflow="ellipsis" vert="horz" wrap="square" lIns="38100" tIns="19050" rIns="38100" bIns="19050" anchor="ctr" anchorCtr="0">
                  <a:spAutoFit/>
                </a:bodyPr>
                <a:lstStyle/>
                <a:p>
                  <a:pPr algn="ctr">
                    <a:defRPr lang="en-US"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0E86-478B-AE39-D079180893A8}"/>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Founded Prior to 2000</c:v>
                </c:pt>
                <c:pt idx="1">
                  <c:v>5-20 Years Old</c:v>
                </c:pt>
                <c:pt idx="2">
                  <c:v>Under 5 Years Old</c:v>
                </c:pt>
              </c:strCache>
            </c:strRef>
          </c:cat>
          <c:val>
            <c:numRef>
              <c:f>Sheet1!$B$2:$B$4</c:f>
              <c:numCache>
                <c:formatCode>0%</c:formatCode>
                <c:ptCount val="3"/>
                <c:pt idx="0">
                  <c:v>0.12587412587412589</c:v>
                </c:pt>
                <c:pt idx="1">
                  <c:v>0.30069930069930068</c:v>
                </c:pt>
                <c:pt idx="2">
                  <c:v>0.57342657342657344</c:v>
                </c:pt>
              </c:numCache>
            </c:numRef>
          </c:val>
          <c:extLst>
            <c:ext xmlns:c15="http://schemas.microsoft.com/office/drawing/2012/chart" uri="{02D57815-91ED-43cb-92C2-25804820EDAC}">
              <c15:filteredSeriesTitle>
                <c15:tx>
                  <c:strRef>
                    <c:extLst>
                      <c:ext uri="{02D57815-91ED-43cb-92C2-25804820EDAC}">
                        <c15:formulaRef>
                          <c15:sqref>Sheet1!#REF!</c15:sqref>
                        </c15:formulaRef>
                      </c:ext>
                    </c:extLst>
                    <c:strCache>
                      <c:ptCount val="1"/>
                      <c:pt idx="0">
                        <c:v>#REF!</c:v>
                      </c:pt>
                    </c:strCache>
                  </c:strRef>
                </c15:tx>
              </c15:filteredSeriesTitle>
            </c:ext>
            <c:ext xmlns:c16="http://schemas.microsoft.com/office/drawing/2014/chart" uri="{C3380CC4-5D6E-409C-BE32-E72D297353CC}">
              <c16:uniqueId val="{00000000-7E1B-471E-B17A-DC7C171CBC6B}"/>
            </c:ext>
          </c:extLst>
        </c:ser>
        <c:ser>
          <c:idx val="1"/>
          <c:order val="1"/>
          <c:dPt>
            <c:idx val="0"/>
            <c:bubble3D val="0"/>
            <c:spPr>
              <a:solidFill>
                <a:schemeClr val="accent1"/>
              </a:solidFill>
              <a:ln>
                <a:noFill/>
              </a:ln>
              <a:effectLst/>
            </c:spPr>
            <c:extLst>
              <c:ext xmlns:c16="http://schemas.microsoft.com/office/drawing/2014/chart" uri="{C3380CC4-5D6E-409C-BE32-E72D297353CC}">
                <c16:uniqueId val="{0000000E-0E86-478B-AE39-D079180893A8}"/>
              </c:ext>
            </c:extLst>
          </c:dPt>
          <c:cat>
            <c:strRef>
              <c:f>Sheet1!$A$2:$A$4</c:f>
              <c:strCache>
                <c:ptCount val="3"/>
                <c:pt idx="0">
                  <c:v>Founded Prior to 2000</c:v>
                </c:pt>
                <c:pt idx="1">
                  <c:v>5-20 Years Old</c:v>
                </c:pt>
                <c:pt idx="2">
                  <c:v>Under 5 Years Old</c:v>
                </c:pt>
              </c:strCache>
            </c:strRef>
          </c:cat>
          <c:val>
            <c:numRef>
              <c:f>Sheet1!#REF!</c:f>
              <c:numCache>
                <c:formatCode>General</c:formatCode>
                <c:ptCount val="1"/>
                <c:pt idx="0">
                  <c:v>1</c:v>
                </c:pt>
              </c:numCache>
            </c:numRef>
          </c:val>
          <c:extLst>
            <c:ext xmlns:c15="http://schemas.microsoft.com/office/drawing/2012/chart" uri="{02D57815-91ED-43cb-92C2-25804820EDAC}">
              <c15:filteredSeriesTitle>
                <c15:tx>
                  <c:strRef>
                    <c:extLst>
                      <c:ext uri="{02D57815-91ED-43cb-92C2-25804820EDAC}">
                        <c15:formulaRef>
                          <c15:sqref>Sheet1!#REF!</c15:sqref>
                        </c15:formulaRef>
                      </c:ext>
                    </c:extLst>
                    <c:strCache>
                      <c:ptCount val="1"/>
                      <c:pt idx="0">
                        <c:v>#REF!</c:v>
                      </c:pt>
                    </c:strCache>
                  </c:strRef>
                </c15:tx>
              </c15:filteredSeriesTitle>
            </c:ext>
            <c:ext xmlns:c16="http://schemas.microsoft.com/office/drawing/2014/chart" uri="{C3380CC4-5D6E-409C-BE32-E72D297353CC}">
              <c16:uniqueId val="{00000001-7E1B-471E-B17A-DC7C171CBC6B}"/>
            </c:ext>
          </c:extLst>
        </c:ser>
        <c:ser>
          <c:idx val="2"/>
          <c:order val="2"/>
          <c:dPt>
            <c:idx val="0"/>
            <c:bubble3D val="0"/>
            <c:spPr>
              <a:solidFill>
                <a:schemeClr val="accent1"/>
              </a:solidFill>
              <a:ln>
                <a:noFill/>
              </a:ln>
              <a:effectLst/>
            </c:spPr>
            <c:extLst>
              <c:ext xmlns:c16="http://schemas.microsoft.com/office/drawing/2014/chart" uri="{C3380CC4-5D6E-409C-BE32-E72D297353CC}">
                <c16:uniqueId val="{0000000F-0E86-478B-AE39-D079180893A8}"/>
              </c:ext>
            </c:extLst>
          </c:dPt>
          <c:cat>
            <c:strRef>
              <c:f>Sheet1!$A$2:$A$4</c:f>
              <c:strCache>
                <c:ptCount val="3"/>
                <c:pt idx="0">
                  <c:v>Founded Prior to 2000</c:v>
                </c:pt>
                <c:pt idx="1">
                  <c:v>5-20 Years Old</c:v>
                </c:pt>
                <c:pt idx="2">
                  <c:v>Under 5 Years Old</c:v>
                </c:pt>
              </c:strCache>
            </c:strRef>
          </c:cat>
          <c:val>
            <c:numRef>
              <c:f>Sheet1!#REF!</c:f>
              <c:numCache>
                <c:formatCode>General</c:formatCode>
                <c:ptCount val="1"/>
                <c:pt idx="0">
                  <c:v>1</c:v>
                </c:pt>
              </c:numCache>
            </c:numRef>
          </c:val>
          <c:extLst>
            <c:ext xmlns:c15="http://schemas.microsoft.com/office/drawing/2012/chart" uri="{02D57815-91ED-43cb-92C2-25804820EDAC}">
              <c15:filteredSeriesTitle>
                <c15:tx>
                  <c:strRef>
                    <c:extLst>
                      <c:ext uri="{02D57815-91ED-43cb-92C2-25804820EDAC}">
                        <c15:formulaRef>
                          <c15:sqref>Sheet1!#REF!</c15:sqref>
                        </c15:formulaRef>
                      </c:ext>
                    </c:extLst>
                    <c:strCache>
                      <c:ptCount val="1"/>
                      <c:pt idx="0">
                        <c:v>#REF!</c:v>
                      </c:pt>
                    </c:strCache>
                  </c:strRef>
                </c15:tx>
              </c15:filteredSeriesTitle>
            </c:ext>
            <c:ext xmlns:c16="http://schemas.microsoft.com/office/drawing/2014/chart" uri="{C3380CC4-5D6E-409C-BE32-E72D297353CC}">
              <c16:uniqueId val="{00000002-7E1B-471E-B17A-DC7C171CBC6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1A62"/>
          </a:solidFill>
          <a:latin typeface="Helvetica" panose="020B0403020202020204"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790041030221084"/>
          <c:y val="0.15595975705760703"/>
          <c:w val="0.60696486835942909"/>
          <c:h val="0.89249214512713892"/>
        </c:manualLayout>
      </c:layout>
      <c:pieChart>
        <c:varyColors val="1"/>
        <c:ser>
          <c:idx val="0"/>
          <c:order val="0"/>
          <c:spPr>
            <a:solidFill>
              <a:srgbClr val="00BFF2"/>
            </a:solidFill>
          </c:spPr>
          <c:dPt>
            <c:idx val="0"/>
            <c:bubble3D val="0"/>
            <c:spPr>
              <a:solidFill>
                <a:srgbClr val="00BFF2"/>
              </a:solidFill>
              <a:ln>
                <a:noFill/>
              </a:ln>
              <a:effectLst/>
            </c:spPr>
            <c:extLst>
              <c:ext xmlns:c16="http://schemas.microsoft.com/office/drawing/2014/chart" uri="{C3380CC4-5D6E-409C-BE32-E72D297353CC}">
                <c16:uniqueId val="{00000001-01BB-49A3-9DD6-3D430E60DF35}"/>
              </c:ext>
            </c:extLst>
          </c:dPt>
          <c:dPt>
            <c:idx val="1"/>
            <c:bubble3D val="0"/>
            <c:spPr>
              <a:solidFill>
                <a:srgbClr val="1F1A62"/>
              </a:solidFill>
              <a:ln>
                <a:noFill/>
              </a:ln>
              <a:effectLst/>
            </c:spPr>
            <c:extLst>
              <c:ext xmlns:c16="http://schemas.microsoft.com/office/drawing/2014/chart" uri="{C3380CC4-5D6E-409C-BE32-E72D297353CC}">
                <c16:uniqueId val="{00000003-01BB-49A3-9DD6-3D430E60DF35}"/>
              </c:ext>
            </c:extLst>
          </c:dPt>
          <c:dPt>
            <c:idx val="2"/>
            <c:bubble3D val="0"/>
            <c:spPr>
              <a:solidFill>
                <a:srgbClr val="ED3C8D"/>
              </a:solidFill>
              <a:ln>
                <a:noFill/>
              </a:ln>
              <a:effectLst/>
            </c:spPr>
            <c:extLst>
              <c:ext xmlns:c16="http://schemas.microsoft.com/office/drawing/2014/chart" uri="{C3380CC4-5D6E-409C-BE32-E72D297353CC}">
                <c16:uniqueId val="{00000005-01BB-49A3-9DD6-3D430E60DF35}"/>
              </c:ext>
            </c:extLst>
          </c:dPt>
          <c:dLbls>
            <c:dLbl>
              <c:idx val="0"/>
              <c:layout>
                <c:manualLayout>
                  <c:x val="-2.1075250078964117E-3"/>
                  <c:y val="4.1047005845138498E-3"/>
                </c:manualLayout>
              </c:layout>
              <c:tx>
                <c:rich>
                  <a:bodyPr rot="0" spcFirstLastPara="1" vertOverflow="ellipsis" vert="horz" wrap="square" lIns="38100" tIns="19050" rIns="38100" bIns="19050" anchor="ctr" anchorCtr="1">
                    <a:spAutoFit/>
                  </a:bodyPr>
                  <a:lstStyle/>
                  <a:p>
                    <a:pPr>
                      <a:defRPr sz="1600" b="1" i="0" u="none" strike="noStrike" kern="1200" baseline="0">
                        <a:solidFill>
                          <a:srgbClr val="1F1A62"/>
                        </a:solidFill>
                        <a:latin typeface="Helvetica" panose="020B0403020202020204" pitchFamily="34" charset="0"/>
                        <a:ea typeface="+mn-ea"/>
                        <a:cs typeface="+mn-cs"/>
                      </a:defRPr>
                    </a:pPr>
                    <a:fld id="{BE937504-DC4B-44EA-BDCA-BBF2E168B173}" type="VALUE">
                      <a:rPr lang="en-US" smtClean="0">
                        <a:solidFill>
                          <a:srgbClr val="1F1A62"/>
                        </a:solidFill>
                      </a:rPr>
                      <a:pPr>
                        <a:defRPr sz="1600" b="1"/>
                      </a:pPr>
                      <a:t>[VALUE]</a:t>
                    </a:fld>
                    <a:endParaRPr lang="en-US">
                      <a:solidFill>
                        <a:srgbClr val="1F1A62"/>
                      </a:solidFill>
                    </a:endParaRPr>
                  </a:p>
                  <a:p>
                    <a:pPr>
                      <a:defRPr sz="1600" b="1"/>
                    </a:pPr>
                    <a:r>
                      <a:rPr lang="en-US" sz="1200">
                        <a:solidFill>
                          <a:srgbClr val="1F1A62"/>
                        </a:solidFill>
                      </a:rPr>
                      <a:t>$25.9MM</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1BB-49A3-9DD6-3D430E60DF35}"/>
                </c:ext>
              </c:extLst>
            </c:dLbl>
            <c:dLbl>
              <c:idx val="1"/>
              <c:layout>
                <c:manualLayout>
                  <c:x val="1.4064559193523542E-2"/>
                  <c:y val="7.7097295246797001E-3"/>
                </c:manualLayout>
              </c:layout>
              <c:tx>
                <c:rich>
                  <a:bodyPr rot="0" spcFirstLastPara="1" vertOverflow="ellipsis" vert="horz" wrap="square" lIns="38100" tIns="19050" rIns="38100" bIns="19050" anchor="ctr" anchorCtr="0">
                    <a:spAutoFit/>
                  </a:bodyPr>
                  <a:lstStyle/>
                  <a:p>
                    <a:pPr algn="ctr">
                      <a:defRPr lang="en-US" sz="1600" b="1" i="0" u="none" strike="noStrike" kern="1200" baseline="0">
                        <a:solidFill>
                          <a:srgbClr val="1F1A62"/>
                        </a:solidFill>
                        <a:latin typeface="Helvetica" panose="020B0403020202020204" pitchFamily="34" charset="0"/>
                        <a:ea typeface="+mn-ea"/>
                        <a:cs typeface="+mn-cs"/>
                      </a:defRPr>
                    </a:pPr>
                    <a:fld id="{2D2F5DEA-C228-4EAD-A048-33AC71FC8C1C}" type="VALUE">
                      <a:rPr lang="en-US" smtClean="0">
                        <a:solidFill>
                          <a:srgbClr val="1F1A62"/>
                        </a:solidFill>
                      </a:rPr>
                      <a:pPr algn="ctr">
                        <a:defRPr lang="en-US" sz="1600" b="1"/>
                      </a:pPr>
                      <a:t>[VALUE]</a:t>
                    </a:fld>
                    <a:endParaRPr lang="en-US">
                      <a:solidFill>
                        <a:srgbClr val="1F1A62"/>
                      </a:solidFill>
                    </a:endParaRPr>
                  </a:p>
                  <a:p>
                    <a:pPr algn="ctr">
                      <a:defRPr lang="en-US" sz="1600" b="1"/>
                    </a:pPr>
                    <a:r>
                      <a:rPr lang="en-US" sz="1200">
                        <a:solidFill>
                          <a:srgbClr val="1F1A62"/>
                        </a:solidFill>
                      </a:rPr>
                      <a:t>$99.3MM</a:t>
                    </a:r>
                  </a:p>
                </c:rich>
              </c:tx>
              <c:spPr>
                <a:noFill/>
                <a:ln>
                  <a:noFill/>
                </a:ln>
                <a:effectLst/>
              </c:spPr>
              <c:txPr>
                <a:bodyPr rot="0" spcFirstLastPara="1" vertOverflow="ellipsis" vert="horz" wrap="square" lIns="38100" tIns="19050" rIns="38100" bIns="19050" anchor="ctr" anchorCtr="0">
                  <a:spAutoFit/>
                </a:bodyPr>
                <a:lstStyle/>
                <a:p>
                  <a:pPr algn="ctr">
                    <a:defRPr lang="en-US" sz="1600"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1BB-49A3-9DD6-3D430E60DF35}"/>
                </c:ext>
              </c:extLst>
            </c:dLbl>
            <c:dLbl>
              <c:idx val="2"/>
              <c:layout>
                <c:manualLayout>
                  <c:x val="0.17578403975745954"/>
                  <c:y val="-0.15600735979604924"/>
                </c:manualLayout>
              </c:layout>
              <c:tx>
                <c:rich>
                  <a:bodyPr rot="0" spcFirstLastPara="1" vertOverflow="ellipsis" vert="horz" wrap="square" lIns="38100" tIns="19050" rIns="38100" bIns="19050" anchor="ctr" anchorCtr="0">
                    <a:spAutoFit/>
                  </a:bodyPr>
                  <a:lstStyle/>
                  <a:p>
                    <a:pPr algn="ctr">
                      <a:defRPr lang="en-US" sz="1600" b="1" i="0" u="none" strike="noStrike" kern="1200" baseline="0">
                        <a:solidFill>
                          <a:schemeClr val="bg1"/>
                        </a:solidFill>
                        <a:latin typeface="Helvetica" panose="020B0403020202020204" pitchFamily="34" charset="0"/>
                        <a:ea typeface="+mn-ea"/>
                        <a:cs typeface="+mn-cs"/>
                      </a:defRPr>
                    </a:pPr>
                    <a:fld id="{2599AD1A-1E93-4E9D-A437-13CD9ABB361B}" type="VALUE">
                      <a:rPr lang="en-US" smtClean="0"/>
                      <a:pPr algn="ctr">
                        <a:defRPr lang="en-US" sz="1600" b="1">
                          <a:solidFill>
                            <a:schemeClr val="bg1"/>
                          </a:solidFill>
                        </a:defRPr>
                      </a:pPr>
                      <a:t>[VALUE]</a:t>
                    </a:fld>
                    <a:endParaRPr lang="en-US"/>
                  </a:p>
                  <a:p>
                    <a:pPr algn="ctr">
                      <a:defRPr lang="en-US" sz="1600" b="1">
                        <a:solidFill>
                          <a:schemeClr val="bg1"/>
                        </a:solidFill>
                      </a:defRPr>
                    </a:pPr>
                    <a:r>
                      <a:rPr lang="en-US" sz="1200"/>
                      <a:t>$892.3MM</a:t>
                    </a:r>
                  </a:p>
                </c:rich>
              </c:tx>
              <c:spPr>
                <a:noFill/>
                <a:ln>
                  <a:noFill/>
                </a:ln>
                <a:effectLst/>
              </c:spPr>
              <c:txPr>
                <a:bodyPr rot="0" spcFirstLastPara="1" vertOverflow="ellipsis" vert="horz" wrap="square" lIns="38100" tIns="19050" rIns="38100" bIns="19050" anchor="ctr" anchorCtr="0">
                  <a:spAutoFit/>
                </a:bodyPr>
                <a:lstStyle/>
                <a:p>
                  <a:pPr algn="ctr">
                    <a:defRPr lang="en-US"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1BB-49A3-9DD6-3D430E60DF35}"/>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Founded Prior to 2000</c:v>
                </c:pt>
                <c:pt idx="1">
                  <c:v>5-20 Years Old</c:v>
                </c:pt>
                <c:pt idx="2">
                  <c:v>Under 5 Years Old</c:v>
                </c:pt>
              </c:strCache>
            </c:strRef>
          </c:cat>
          <c:val>
            <c:numRef>
              <c:f>Sheet1!$B$2:$B$4</c:f>
              <c:numCache>
                <c:formatCode>0%</c:formatCode>
                <c:ptCount val="3"/>
                <c:pt idx="0">
                  <c:v>2.5448792997432045E-2</c:v>
                </c:pt>
                <c:pt idx="1">
                  <c:v>9.7610632613881324E-2</c:v>
                </c:pt>
                <c:pt idx="2">
                  <c:v>0.87694057438868678</c:v>
                </c:pt>
              </c:numCache>
            </c:numRef>
          </c:val>
          <c:extLst>
            <c:ext xmlns:c15="http://schemas.microsoft.com/office/drawing/2012/chart" uri="{02D57815-91ED-43cb-92C2-25804820EDAC}">
              <c15:filteredSeriesTitle>
                <c15:tx>
                  <c:strRef>
                    <c:extLst>
                      <c:ext uri="{02D57815-91ED-43cb-92C2-25804820EDAC}">
                        <c15:formulaRef>
                          <c15:sqref>Sheet1!#REF!</c15:sqref>
                        </c15:formulaRef>
                      </c:ext>
                    </c:extLst>
                    <c:strCache>
                      <c:ptCount val="1"/>
                      <c:pt idx="0">
                        <c:v>#REF!</c:v>
                      </c:pt>
                    </c:strCache>
                  </c:strRef>
                </c15:tx>
              </c15:filteredSeriesTitle>
            </c:ext>
            <c:ext xmlns:c16="http://schemas.microsoft.com/office/drawing/2014/chart" uri="{C3380CC4-5D6E-409C-BE32-E72D297353CC}">
              <c16:uniqueId val="{00000006-01BB-49A3-9DD6-3D430E60DF35}"/>
            </c:ext>
          </c:extLst>
        </c:ser>
        <c:ser>
          <c:idx val="1"/>
          <c:order val="1"/>
          <c:dPt>
            <c:idx val="0"/>
            <c:bubble3D val="0"/>
            <c:spPr>
              <a:solidFill>
                <a:schemeClr val="accent1"/>
              </a:solidFill>
              <a:ln>
                <a:noFill/>
              </a:ln>
              <a:effectLst/>
            </c:spPr>
            <c:extLst>
              <c:ext xmlns:c16="http://schemas.microsoft.com/office/drawing/2014/chart" uri="{C3380CC4-5D6E-409C-BE32-E72D297353CC}">
                <c16:uniqueId val="{00000008-01BB-49A3-9DD6-3D430E60DF35}"/>
              </c:ext>
            </c:extLst>
          </c:dPt>
          <c:cat>
            <c:strRef>
              <c:f>Sheet1!$A$2:$A$4</c:f>
              <c:strCache>
                <c:ptCount val="3"/>
                <c:pt idx="0">
                  <c:v>Founded Prior to 2000</c:v>
                </c:pt>
                <c:pt idx="1">
                  <c:v>5-20 Years Old</c:v>
                </c:pt>
                <c:pt idx="2">
                  <c:v>Under 5 Years Old</c:v>
                </c:pt>
              </c:strCache>
            </c:strRef>
          </c:cat>
          <c:val>
            <c:numRef>
              <c:f>Sheet1!#REF!</c:f>
              <c:numCache>
                <c:formatCode>General</c:formatCode>
                <c:ptCount val="1"/>
                <c:pt idx="0">
                  <c:v>1</c:v>
                </c:pt>
              </c:numCache>
            </c:numRef>
          </c:val>
          <c:extLst>
            <c:ext xmlns:c15="http://schemas.microsoft.com/office/drawing/2012/chart" uri="{02D57815-91ED-43cb-92C2-25804820EDAC}">
              <c15:filteredSeriesTitle>
                <c15:tx>
                  <c:strRef>
                    <c:extLst>
                      <c:ext uri="{02D57815-91ED-43cb-92C2-25804820EDAC}">
                        <c15:formulaRef>
                          <c15:sqref>Sheet1!#REF!</c15:sqref>
                        </c15:formulaRef>
                      </c:ext>
                    </c:extLst>
                    <c:strCache>
                      <c:ptCount val="1"/>
                      <c:pt idx="0">
                        <c:v>#REF!</c:v>
                      </c:pt>
                    </c:strCache>
                  </c:strRef>
                </c15:tx>
              </c15:filteredSeriesTitle>
            </c:ext>
            <c:ext xmlns:c16="http://schemas.microsoft.com/office/drawing/2014/chart" uri="{C3380CC4-5D6E-409C-BE32-E72D297353CC}">
              <c16:uniqueId val="{00000009-01BB-49A3-9DD6-3D430E60DF35}"/>
            </c:ext>
          </c:extLst>
        </c:ser>
        <c:ser>
          <c:idx val="2"/>
          <c:order val="2"/>
          <c:dPt>
            <c:idx val="0"/>
            <c:bubble3D val="0"/>
            <c:spPr>
              <a:solidFill>
                <a:schemeClr val="accent1"/>
              </a:solidFill>
              <a:ln>
                <a:noFill/>
              </a:ln>
              <a:effectLst/>
            </c:spPr>
            <c:extLst>
              <c:ext xmlns:c16="http://schemas.microsoft.com/office/drawing/2014/chart" uri="{C3380CC4-5D6E-409C-BE32-E72D297353CC}">
                <c16:uniqueId val="{0000000B-01BB-49A3-9DD6-3D430E60DF35}"/>
              </c:ext>
            </c:extLst>
          </c:dPt>
          <c:cat>
            <c:strRef>
              <c:f>Sheet1!$A$2:$A$4</c:f>
              <c:strCache>
                <c:ptCount val="3"/>
                <c:pt idx="0">
                  <c:v>Founded Prior to 2000</c:v>
                </c:pt>
                <c:pt idx="1">
                  <c:v>5-20 Years Old</c:v>
                </c:pt>
                <c:pt idx="2">
                  <c:v>Under 5 Years Old</c:v>
                </c:pt>
              </c:strCache>
            </c:strRef>
          </c:cat>
          <c:val>
            <c:numRef>
              <c:f>Sheet1!#REF!</c:f>
              <c:numCache>
                <c:formatCode>General</c:formatCode>
                <c:ptCount val="1"/>
                <c:pt idx="0">
                  <c:v>1</c:v>
                </c:pt>
              </c:numCache>
            </c:numRef>
          </c:val>
          <c:extLst>
            <c:ext xmlns:c15="http://schemas.microsoft.com/office/drawing/2012/chart" uri="{02D57815-91ED-43cb-92C2-25804820EDAC}">
              <c15:filteredSeriesTitle>
                <c15:tx>
                  <c:strRef>
                    <c:extLst>
                      <c:ext uri="{02D57815-91ED-43cb-92C2-25804820EDAC}">
                        <c15:formulaRef>
                          <c15:sqref>Sheet1!#REF!</c15:sqref>
                        </c15:formulaRef>
                      </c:ext>
                    </c:extLst>
                    <c:strCache>
                      <c:ptCount val="1"/>
                      <c:pt idx="0">
                        <c:v>#REF!</c:v>
                      </c:pt>
                    </c:strCache>
                  </c:strRef>
                </c15:tx>
              </c15:filteredSeriesTitle>
            </c:ext>
            <c:ext xmlns:c16="http://schemas.microsoft.com/office/drawing/2014/chart" uri="{C3380CC4-5D6E-409C-BE32-E72D297353CC}">
              <c16:uniqueId val="{0000000C-01BB-49A3-9DD6-3D430E60DF3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1A62"/>
          </a:solidFill>
          <a:latin typeface="Helvetica" panose="020B0403020202020204" pitchFamily="34"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303847591837472"/>
          <c:y val="0.12157006603081436"/>
          <c:w val="0.55271799425568102"/>
          <c:h val="0.82907691513988946"/>
        </c:manualLayout>
      </c:layout>
      <c:pieChart>
        <c:varyColors val="1"/>
        <c:ser>
          <c:idx val="0"/>
          <c:order val="0"/>
          <c:tx>
            <c:strRef>
              <c:f>Sheet1!$B$1</c:f>
              <c:strCache>
                <c:ptCount val="1"/>
                <c:pt idx="0">
                  <c:v>Column1</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B0B3-410A-A253-C8E0BB015279}"/>
              </c:ext>
            </c:extLst>
          </c:dPt>
          <c:dPt>
            <c:idx val="1"/>
            <c:bubble3D val="0"/>
            <c:explosion val="1"/>
            <c:spPr>
              <a:solidFill>
                <a:srgbClr val="1F1A62"/>
              </a:solidFill>
              <a:ln w="19050">
                <a:solidFill>
                  <a:schemeClr val="lt1"/>
                </a:solidFill>
              </a:ln>
              <a:effectLst/>
            </c:spPr>
            <c:extLst>
              <c:ext xmlns:c16="http://schemas.microsoft.com/office/drawing/2014/chart" uri="{C3380CC4-5D6E-409C-BE32-E72D297353CC}">
                <c16:uniqueId val="{00000003-B0B3-410A-A253-C8E0BB015279}"/>
              </c:ext>
            </c:extLst>
          </c:dPt>
          <c:dPt>
            <c:idx val="2"/>
            <c:bubble3D val="0"/>
            <c:spPr>
              <a:solidFill>
                <a:srgbClr val="ED3C8D"/>
              </a:solidFill>
              <a:ln w="19050">
                <a:solidFill>
                  <a:schemeClr val="lt1"/>
                </a:solidFill>
              </a:ln>
              <a:effectLst/>
            </c:spPr>
            <c:extLst>
              <c:ext xmlns:c16="http://schemas.microsoft.com/office/drawing/2014/chart" uri="{C3380CC4-5D6E-409C-BE32-E72D297353CC}">
                <c16:uniqueId val="{00000005-B0B3-410A-A253-C8E0BB015279}"/>
              </c:ext>
            </c:extLst>
          </c:dPt>
          <c:dPt>
            <c:idx val="3"/>
            <c:bubble3D val="0"/>
            <c:spPr>
              <a:solidFill>
                <a:srgbClr val="FFE600"/>
              </a:solidFill>
              <a:ln w="19050">
                <a:solidFill>
                  <a:schemeClr val="lt1"/>
                </a:solidFill>
              </a:ln>
              <a:effectLst/>
            </c:spPr>
            <c:extLst>
              <c:ext xmlns:c16="http://schemas.microsoft.com/office/drawing/2014/chart" uri="{C3380CC4-5D6E-409C-BE32-E72D297353CC}">
                <c16:uniqueId val="{00000008-B0B3-410A-A253-C8E0BB015279}"/>
              </c:ext>
            </c:extLst>
          </c:dPt>
          <c:cat>
            <c:strRef>
              <c:f>Sheet1!$A$2:$A$5</c:f>
              <c:strCache>
                <c:ptCount val="4"/>
                <c:pt idx="0">
                  <c:v>Under $500K</c:v>
                </c:pt>
                <c:pt idx="1">
                  <c:v>$500K - $1MM</c:v>
                </c:pt>
                <c:pt idx="2">
                  <c:v>$1MM - $5MM</c:v>
                </c:pt>
                <c:pt idx="3">
                  <c:v>Over $5MM</c:v>
                </c:pt>
              </c:strCache>
            </c:strRef>
          </c:cat>
          <c:val>
            <c:numRef>
              <c:f>Sheet1!$B$2:$B$5</c:f>
              <c:numCache>
                <c:formatCode>General</c:formatCode>
                <c:ptCount val="4"/>
              </c:numCache>
            </c:numRef>
          </c:val>
          <c:extLst>
            <c:ext xmlns:c16="http://schemas.microsoft.com/office/drawing/2014/chart" uri="{C3380CC4-5D6E-409C-BE32-E72D297353CC}">
              <c16:uniqueId val="{00000006-B0B3-410A-A253-C8E0BB015279}"/>
            </c:ext>
          </c:extLst>
        </c:ser>
        <c:dLbls>
          <c:showLegendKey val="0"/>
          <c:showVal val="0"/>
          <c:showCatName val="0"/>
          <c:showSerName val="0"/>
          <c:showPercent val="0"/>
          <c:showBubbleSize val="0"/>
          <c:showLeaderLines val="1"/>
        </c:dLbls>
        <c:firstSliceAng val="0"/>
      </c:pieChart>
      <c:spPr>
        <a:noFill/>
        <a:ln w="25400">
          <a:noFill/>
        </a:ln>
        <a:effectLst/>
      </c:spPr>
    </c:plotArea>
    <c:legend>
      <c:legendPos val="b"/>
      <c:legendEntry>
        <c:idx val="0"/>
        <c:txPr>
          <a:bodyPr rot="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Entry>
      <c:legendEntry>
        <c:idx val="1"/>
        <c:txPr>
          <a:bodyPr rot="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Entry>
      <c:legendEntry>
        <c:idx val="2"/>
        <c:txPr>
          <a:bodyPr rot="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Entry>
      <c:layout>
        <c:manualLayout>
          <c:xMode val="edge"/>
          <c:yMode val="edge"/>
          <c:x val="1.0967937786471054E-2"/>
          <c:y val="0.34736913975045808"/>
          <c:w val="0.98132361126273182"/>
          <c:h val="0.33832148408633389"/>
        </c:manualLayout>
      </c:layout>
      <c:overlay val="0"/>
      <c:spPr>
        <a:solidFill>
          <a:schemeClr val="bg1"/>
        </a:solidFill>
        <a:ln>
          <a:solidFill>
            <a:schemeClr val="tx1"/>
          </a:solidFill>
        </a:ln>
        <a:effectLst/>
      </c:spPr>
      <c:txPr>
        <a:bodyPr rot="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
    <c:plotVisOnly val="1"/>
    <c:dispBlanksAs val="gap"/>
    <c:showDLblsOverMax val="0"/>
  </c:chart>
  <c:spPr>
    <a:noFill/>
    <a:ln>
      <a:noFill/>
    </a:ln>
    <a:effectLst/>
  </c:spPr>
  <c:txPr>
    <a:bodyPr/>
    <a:lstStyle/>
    <a:p>
      <a:pPr>
        <a:defRPr sz="1400" b="1">
          <a:solidFill>
            <a:srgbClr val="1F1A62"/>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790041030221078"/>
          <c:y val="7.2172805564521367E-2"/>
          <c:w val="0.60696486835942909"/>
          <c:h val="0.89249214512713892"/>
        </c:manualLayout>
      </c:layout>
      <c:pieChart>
        <c:varyColors val="1"/>
        <c:ser>
          <c:idx val="0"/>
          <c:order val="0"/>
          <c:spPr>
            <a:solidFill>
              <a:srgbClr val="00BFF2"/>
            </a:solidFill>
          </c:spPr>
          <c:dPt>
            <c:idx val="0"/>
            <c:bubble3D val="0"/>
            <c:spPr>
              <a:solidFill>
                <a:srgbClr val="00BFF2"/>
              </a:solidFill>
              <a:ln>
                <a:noFill/>
              </a:ln>
              <a:effectLst/>
            </c:spPr>
            <c:extLst>
              <c:ext xmlns:c16="http://schemas.microsoft.com/office/drawing/2014/chart" uri="{C3380CC4-5D6E-409C-BE32-E72D297353CC}">
                <c16:uniqueId val="{00000001-951B-4A43-8164-BD91AEA2141C}"/>
              </c:ext>
            </c:extLst>
          </c:dPt>
          <c:dPt>
            <c:idx val="1"/>
            <c:bubble3D val="0"/>
            <c:spPr>
              <a:solidFill>
                <a:srgbClr val="1F1A62"/>
              </a:solidFill>
              <a:ln>
                <a:noFill/>
              </a:ln>
              <a:effectLst/>
            </c:spPr>
            <c:extLst>
              <c:ext xmlns:c16="http://schemas.microsoft.com/office/drawing/2014/chart" uri="{C3380CC4-5D6E-409C-BE32-E72D297353CC}">
                <c16:uniqueId val="{00000003-951B-4A43-8164-BD91AEA2141C}"/>
              </c:ext>
            </c:extLst>
          </c:dPt>
          <c:dPt>
            <c:idx val="2"/>
            <c:bubble3D val="0"/>
            <c:spPr>
              <a:solidFill>
                <a:srgbClr val="ED3C8D"/>
              </a:solidFill>
              <a:ln>
                <a:noFill/>
              </a:ln>
              <a:effectLst/>
            </c:spPr>
            <c:extLst>
              <c:ext xmlns:c16="http://schemas.microsoft.com/office/drawing/2014/chart" uri="{C3380CC4-5D6E-409C-BE32-E72D297353CC}">
                <c16:uniqueId val="{00000005-951B-4A43-8164-BD91AEA2141C}"/>
              </c:ext>
            </c:extLst>
          </c:dPt>
          <c:dPt>
            <c:idx val="3"/>
            <c:bubble3D val="0"/>
            <c:spPr>
              <a:solidFill>
                <a:srgbClr val="FFE600"/>
              </a:solidFill>
              <a:ln>
                <a:noFill/>
              </a:ln>
              <a:effectLst/>
            </c:spPr>
            <c:extLst>
              <c:ext xmlns:c16="http://schemas.microsoft.com/office/drawing/2014/chart" uri="{C3380CC4-5D6E-409C-BE32-E72D297353CC}">
                <c16:uniqueId val="{0000000E-951B-4A43-8164-BD91AEA2141C}"/>
              </c:ext>
            </c:extLst>
          </c:dPt>
          <c:dLbls>
            <c:dLbl>
              <c:idx val="0"/>
              <c:layout>
                <c:manualLayout>
                  <c:x val="-0.21509780822582772"/>
                  <c:y val="-3.522087926709868E-2"/>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403020202020204" pitchFamily="34" charset="0"/>
                        <a:ea typeface="+mn-ea"/>
                        <a:cs typeface="+mn-cs"/>
                      </a:defRPr>
                    </a:pPr>
                    <a:fld id="{BE937504-DC4B-44EA-BDCA-BBF2E168B173}" type="VALUE">
                      <a:rPr lang="en-US" smtClean="0"/>
                      <a:pPr>
                        <a:defRPr sz="1600" b="1">
                          <a:solidFill>
                            <a:schemeClr val="bg1"/>
                          </a:solidFill>
                        </a:defRPr>
                      </a:pPr>
                      <a:t>[VALUE]</a:t>
                    </a:fld>
                    <a:endParaRPr lang="en-US"/>
                  </a:p>
                  <a:p>
                    <a:pPr>
                      <a:defRPr sz="1600" b="1">
                        <a:solidFill>
                          <a:schemeClr val="bg1"/>
                        </a:solidFill>
                      </a:defRPr>
                    </a:pPr>
                    <a:r>
                      <a:rPr lang="en-US" sz="1200"/>
                      <a:t>68 brands</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51B-4A43-8164-BD91AEA2141C}"/>
                </c:ext>
              </c:extLst>
            </c:dLbl>
            <c:dLbl>
              <c:idx val="1"/>
              <c:layout>
                <c:manualLayout>
                  <c:x val="5.3585515413950895E-2"/>
                  <c:y val="-0.13509094736591246"/>
                </c:manualLayout>
              </c:layout>
              <c:tx>
                <c:rich>
                  <a:bodyPr rot="0" spcFirstLastPara="1" vertOverflow="ellipsis" vert="horz" wrap="square" lIns="38100" tIns="19050" rIns="38100" bIns="19050" anchor="ctr" anchorCtr="0">
                    <a:spAutoFit/>
                  </a:bodyPr>
                  <a:lstStyle/>
                  <a:p>
                    <a:pPr algn="ctr">
                      <a:defRPr lang="en-US" sz="1600" b="1" i="0" u="none" strike="noStrike" kern="1200" baseline="0">
                        <a:solidFill>
                          <a:schemeClr val="bg1"/>
                        </a:solidFill>
                        <a:latin typeface="Helvetica" panose="020B0403020202020204" pitchFamily="34" charset="0"/>
                        <a:ea typeface="+mn-ea"/>
                        <a:cs typeface="+mn-cs"/>
                      </a:defRPr>
                    </a:pPr>
                    <a:fld id="{2D2F5DEA-C228-4EAD-A048-33AC71FC8C1C}" type="VALUE">
                      <a:rPr lang="en-US" smtClean="0"/>
                      <a:pPr algn="ctr">
                        <a:defRPr lang="en-US" sz="1600" b="1">
                          <a:solidFill>
                            <a:schemeClr val="bg1"/>
                          </a:solidFill>
                        </a:defRPr>
                      </a:pPr>
                      <a:t>[VALUE]</a:t>
                    </a:fld>
                    <a:endParaRPr lang="en-US"/>
                  </a:p>
                  <a:p>
                    <a:pPr algn="ctr">
                      <a:defRPr lang="en-US" sz="1600" b="1">
                        <a:solidFill>
                          <a:schemeClr val="bg1"/>
                        </a:solidFill>
                      </a:defRPr>
                    </a:pPr>
                    <a:r>
                      <a:rPr lang="en-US" sz="1200"/>
                      <a:t>14 brands</a:t>
                    </a:r>
                  </a:p>
                </c:rich>
              </c:tx>
              <c:spPr>
                <a:noFill/>
                <a:ln>
                  <a:noFill/>
                </a:ln>
                <a:effectLst/>
              </c:spPr>
              <c:txPr>
                <a:bodyPr rot="0" spcFirstLastPara="1" vertOverflow="ellipsis" vert="horz" wrap="square" lIns="38100" tIns="19050" rIns="38100" bIns="19050" anchor="ctr" anchorCtr="0">
                  <a:spAutoFit/>
                </a:bodyPr>
                <a:lstStyle/>
                <a:p>
                  <a:pPr algn="ctr">
                    <a:defRPr lang="en-US"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51B-4A43-8164-BD91AEA2141C}"/>
                </c:ext>
              </c:extLst>
            </c:dLbl>
            <c:dLbl>
              <c:idx val="2"/>
              <c:layout>
                <c:manualLayout>
                  <c:x val="0.17747830158518135"/>
                  <c:y val="-0.10556383593528131"/>
                </c:manualLayout>
              </c:layout>
              <c:tx>
                <c:rich>
                  <a:bodyPr rot="0" spcFirstLastPara="1" vertOverflow="ellipsis" vert="horz" wrap="square" lIns="38100" tIns="19050" rIns="38100" bIns="19050" anchor="ctr" anchorCtr="0">
                    <a:spAutoFit/>
                  </a:bodyPr>
                  <a:lstStyle/>
                  <a:p>
                    <a:pPr algn="ctr">
                      <a:defRPr lang="en-US" sz="1600" b="1" i="0" u="none" strike="noStrike" kern="1200" baseline="0">
                        <a:solidFill>
                          <a:schemeClr val="bg1"/>
                        </a:solidFill>
                        <a:latin typeface="Helvetica" panose="020B0403020202020204" pitchFamily="34" charset="0"/>
                        <a:ea typeface="+mn-ea"/>
                        <a:cs typeface="+mn-cs"/>
                      </a:defRPr>
                    </a:pPr>
                    <a:fld id="{2599AD1A-1E93-4E9D-A437-13CD9ABB361B}" type="VALUE">
                      <a:rPr lang="en-US" smtClean="0"/>
                      <a:pPr algn="ctr">
                        <a:defRPr lang="en-US" sz="1600" b="1">
                          <a:solidFill>
                            <a:schemeClr val="bg1"/>
                          </a:solidFill>
                        </a:defRPr>
                      </a:pPr>
                      <a:t>[VALUE]</a:t>
                    </a:fld>
                    <a:endParaRPr lang="en-US"/>
                  </a:p>
                  <a:p>
                    <a:pPr algn="ctr">
                      <a:defRPr lang="en-US" sz="1600" b="1">
                        <a:solidFill>
                          <a:schemeClr val="bg1"/>
                        </a:solidFill>
                      </a:defRPr>
                    </a:pPr>
                    <a:r>
                      <a:rPr lang="en-US" sz="1200"/>
                      <a:t>31 brands</a:t>
                    </a:r>
                  </a:p>
                </c:rich>
              </c:tx>
              <c:spPr>
                <a:noFill/>
                <a:ln>
                  <a:noFill/>
                </a:ln>
                <a:effectLst/>
              </c:spPr>
              <c:txPr>
                <a:bodyPr rot="0" spcFirstLastPara="1" vertOverflow="ellipsis" vert="horz" wrap="square" lIns="38100" tIns="19050" rIns="38100" bIns="19050" anchor="ctr" anchorCtr="0">
                  <a:spAutoFit/>
                </a:bodyPr>
                <a:lstStyle/>
                <a:p>
                  <a:pPr algn="ctr">
                    <a:defRPr lang="en-US"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51B-4A43-8164-BD91AEA2141C}"/>
                </c:ext>
              </c:extLst>
            </c:dLbl>
            <c:dLbl>
              <c:idx val="3"/>
              <c:layout>
                <c:manualLayout>
                  <c:x val="0.1496628660161787"/>
                  <c:y val="0.17575858980444181"/>
                </c:manualLayout>
              </c:layout>
              <c:tx>
                <c:rich>
                  <a:bodyPr rot="0" spcFirstLastPara="1" vertOverflow="ellipsis" vert="horz" wrap="square" lIns="38100" tIns="19050" rIns="38100" bIns="19050" anchor="ctr" anchorCtr="0">
                    <a:spAutoFit/>
                  </a:bodyPr>
                  <a:lstStyle/>
                  <a:p>
                    <a:pPr algn="ctr" rtl="0">
                      <a:defRPr lang="en-US" sz="1600" b="1" i="0" u="none" strike="noStrike" kern="1200" baseline="0">
                        <a:solidFill>
                          <a:srgbClr val="1F1A62"/>
                        </a:solidFill>
                        <a:latin typeface="Helvetica" panose="020B0403020202020204" pitchFamily="34" charset="0"/>
                        <a:ea typeface="+mn-ea"/>
                        <a:cs typeface="+mn-cs"/>
                      </a:defRPr>
                    </a:pPr>
                    <a:fld id="{07C37655-7548-42FB-960F-FF960BABDCFD}" type="VALUE">
                      <a:rPr lang="en-US" smtClean="0"/>
                      <a:pPr algn="ctr" rtl="0">
                        <a:defRPr lang="en-US" sz="1600" b="1"/>
                      </a:pPr>
                      <a:t>[VALUE]</a:t>
                    </a:fld>
                    <a:endParaRPr lang="en-US"/>
                  </a:p>
                  <a:p>
                    <a:pPr algn="ctr" rtl="0">
                      <a:defRPr lang="en-US" sz="1600" b="1"/>
                    </a:pPr>
                    <a:r>
                      <a:rPr lang="en-US" sz="1200"/>
                      <a:t>30 brands</a:t>
                    </a:r>
                  </a:p>
                </c:rich>
              </c:tx>
              <c:spPr>
                <a:noFill/>
                <a:ln>
                  <a:noFill/>
                </a:ln>
                <a:effectLst/>
              </c:spPr>
              <c:txPr>
                <a:bodyPr rot="0" spcFirstLastPara="1" vertOverflow="ellipsis" vert="horz" wrap="square" lIns="38100" tIns="19050" rIns="38100" bIns="19050" anchor="ctr" anchorCtr="0">
                  <a:spAutoFit/>
                </a:bodyPr>
                <a:lstStyle/>
                <a:p>
                  <a:pPr algn="ctr" rtl="0">
                    <a:defRPr lang="en-US" sz="1600"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951B-4A43-8164-BD91AEA2141C}"/>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Under $500K</c:v>
                </c:pt>
                <c:pt idx="1">
                  <c:v>$500K - $1MM</c:v>
                </c:pt>
                <c:pt idx="2">
                  <c:v>$1MM - $5MM</c:v>
                </c:pt>
                <c:pt idx="3">
                  <c:v>Over $5MM</c:v>
                </c:pt>
              </c:strCache>
            </c:strRef>
          </c:cat>
          <c:val>
            <c:numRef>
              <c:f>Sheet1!$B$2:$B$5</c:f>
              <c:numCache>
                <c:formatCode>0%</c:formatCode>
                <c:ptCount val="4"/>
                <c:pt idx="0">
                  <c:v>0.47552447552447552</c:v>
                </c:pt>
                <c:pt idx="1">
                  <c:v>9.7902097902097904E-2</c:v>
                </c:pt>
                <c:pt idx="2">
                  <c:v>0.21678321678321677</c:v>
                </c:pt>
                <c:pt idx="3">
                  <c:v>0.20979020979020979</c:v>
                </c:pt>
              </c:numCache>
            </c:numRef>
          </c:val>
          <c:extLst>
            <c:ext xmlns:c15="http://schemas.microsoft.com/office/drawing/2012/chart" uri="{02D57815-91ED-43cb-92C2-25804820EDAC}">
              <c15:filteredSeriesTitle>
                <c15:tx>
                  <c:strRef>
                    <c:extLst>
                      <c:ext uri="{02D57815-91ED-43cb-92C2-25804820EDAC}">
                        <c15:formulaRef>
                          <c15:sqref>Sheet1!#REF!</c15:sqref>
                        </c15:formulaRef>
                      </c:ext>
                    </c:extLst>
                    <c:strCache>
                      <c:ptCount val="1"/>
                      <c:pt idx="0">
                        <c:v>#REF!</c:v>
                      </c:pt>
                    </c:strCache>
                  </c:strRef>
                </c15:tx>
              </c15:filteredSeriesTitle>
            </c:ext>
            <c:ext xmlns:c16="http://schemas.microsoft.com/office/drawing/2014/chart" uri="{C3380CC4-5D6E-409C-BE32-E72D297353CC}">
              <c16:uniqueId val="{00000006-951B-4A43-8164-BD91AEA2141C}"/>
            </c:ext>
          </c:extLst>
        </c:ser>
        <c:ser>
          <c:idx val="1"/>
          <c:order val="1"/>
          <c:dPt>
            <c:idx val="0"/>
            <c:bubble3D val="0"/>
            <c:spPr>
              <a:solidFill>
                <a:schemeClr val="accent1"/>
              </a:solidFill>
              <a:ln>
                <a:noFill/>
              </a:ln>
              <a:effectLst/>
            </c:spPr>
            <c:extLst>
              <c:ext xmlns:c16="http://schemas.microsoft.com/office/drawing/2014/chart" uri="{C3380CC4-5D6E-409C-BE32-E72D297353CC}">
                <c16:uniqueId val="{00000008-951B-4A43-8164-BD91AEA2141C}"/>
              </c:ext>
            </c:extLst>
          </c:dPt>
          <c:cat>
            <c:strRef>
              <c:f>Sheet1!$A$2:$A$5</c:f>
              <c:strCache>
                <c:ptCount val="4"/>
                <c:pt idx="0">
                  <c:v>Under $500K</c:v>
                </c:pt>
                <c:pt idx="1">
                  <c:v>$500K - $1MM</c:v>
                </c:pt>
                <c:pt idx="2">
                  <c:v>$1MM - $5MM</c:v>
                </c:pt>
                <c:pt idx="3">
                  <c:v>Over $5MM</c:v>
                </c:pt>
              </c:strCache>
            </c:strRef>
          </c:cat>
          <c:val>
            <c:numRef>
              <c:f>Sheet1!#REF!</c:f>
              <c:numCache>
                <c:formatCode>General</c:formatCode>
                <c:ptCount val="1"/>
                <c:pt idx="0">
                  <c:v>1</c:v>
                </c:pt>
              </c:numCache>
            </c:numRef>
          </c:val>
          <c:extLst>
            <c:ext xmlns:c15="http://schemas.microsoft.com/office/drawing/2012/chart" uri="{02D57815-91ED-43cb-92C2-25804820EDAC}">
              <c15:filteredSeriesTitle>
                <c15:tx>
                  <c:strRef>
                    <c:extLst>
                      <c:ext uri="{02D57815-91ED-43cb-92C2-25804820EDAC}">
                        <c15:formulaRef>
                          <c15:sqref>Sheet1!#REF!</c15:sqref>
                        </c15:formulaRef>
                      </c:ext>
                    </c:extLst>
                    <c:strCache>
                      <c:ptCount val="1"/>
                      <c:pt idx="0">
                        <c:v>#REF!</c:v>
                      </c:pt>
                    </c:strCache>
                  </c:strRef>
                </c15:tx>
              </c15:filteredSeriesTitle>
            </c:ext>
            <c:ext xmlns:c16="http://schemas.microsoft.com/office/drawing/2014/chart" uri="{C3380CC4-5D6E-409C-BE32-E72D297353CC}">
              <c16:uniqueId val="{00000009-951B-4A43-8164-BD91AEA2141C}"/>
            </c:ext>
          </c:extLst>
        </c:ser>
        <c:ser>
          <c:idx val="2"/>
          <c:order val="2"/>
          <c:dPt>
            <c:idx val="0"/>
            <c:bubble3D val="0"/>
            <c:spPr>
              <a:solidFill>
                <a:schemeClr val="accent1"/>
              </a:solidFill>
              <a:ln>
                <a:noFill/>
              </a:ln>
              <a:effectLst/>
            </c:spPr>
            <c:extLst>
              <c:ext xmlns:c16="http://schemas.microsoft.com/office/drawing/2014/chart" uri="{C3380CC4-5D6E-409C-BE32-E72D297353CC}">
                <c16:uniqueId val="{0000000B-951B-4A43-8164-BD91AEA2141C}"/>
              </c:ext>
            </c:extLst>
          </c:dPt>
          <c:cat>
            <c:strRef>
              <c:f>Sheet1!$A$2:$A$5</c:f>
              <c:strCache>
                <c:ptCount val="4"/>
                <c:pt idx="0">
                  <c:v>Under $500K</c:v>
                </c:pt>
                <c:pt idx="1">
                  <c:v>$500K - $1MM</c:v>
                </c:pt>
                <c:pt idx="2">
                  <c:v>$1MM - $5MM</c:v>
                </c:pt>
                <c:pt idx="3">
                  <c:v>Over $5MM</c:v>
                </c:pt>
              </c:strCache>
            </c:strRef>
          </c:cat>
          <c:val>
            <c:numRef>
              <c:f>Sheet1!#REF!</c:f>
              <c:numCache>
                <c:formatCode>General</c:formatCode>
                <c:ptCount val="1"/>
                <c:pt idx="0">
                  <c:v>1</c:v>
                </c:pt>
              </c:numCache>
            </c:numRef>
          </c:val>
          <c:extLst>
            <c:ext xmlns:c15="http://schemas.microsoft.com/office/drawing/2012/chart" uri="{02D57815-91ED-43cb-92C2-25804820EDAC}">
              <c15:filteredSeriesTitle>
                <c15:tx>
                  <c:strRef>
                    <c:extLst>
                      <c:ext uri="{02D57815-91ED-43cb-92C2-25804820EDAC}">
                        <c15:formulaRef>
                          <c15:sqref>Sheet1!#REF!</c15:sqref>
                        </c15:formulaRef>
                      </c:ext>
                    </c:extLst>
                    <c:strCache>
                      <c:ptCount val="1"/>
                      <c:pt idx="0">
                        <c:v>#REF!</c:v>
                      </c:pt>
                    </c:strCache>
                  </c:strRef>
                </c15:tx>
              </c15:filteredSeriesTitle>
            </c:ext>
            <c:ext xmlns:c16="http://schemas.microsoft.com/office/drawing/2014/chart" uri="{C3380CC4-5D6E-409C-BE32-E72D297353CC}">
              <c16:uniqueId val="{0000000C-951B-4A43-8164-BD91AEA2141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1A62"/>
          </a:solidFill>
          <a:latin typeface="Helvetica" panose="020B0403020202020204" pitchFamily="34"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498888871149118"/>
          <c:y val="5.2537727750196161E-2"/>
          <c:w val="0.57280642800918313"/>
          <c:h val="0.8773913583143631"/>
        </c:manualLayout>
      </c:layout>
      <c:pieChart>
        <c:varyColors val="1"/>
        <c:ser>
          <c:idx val="0"/>
          <c:order val="0"/>
          <c:tx>
            <c:strRef>
              <c:f>Sheet1!$B$1</c:f>
              <c:strCache>
                <c:ptCount val="1"/>
                <c:pt idx="0">
                  <c:v>% of 2020 New TV Advertisers Spend</c:v>
                </c:pt>
              </c:strCache>
            </c:strRef>
          </c:tx>
          <c:dPt>
            <c:idx val="0"/>
            <c:bubble3D val="0"/>
            <c:spPr>
              <a:solidFill>
                <a:srgbClr val="ED3C8D"/>
              </a:solidFill>
              <a:ln w="19050">
                <a:solidFill>
                  <a:schemeClr val="lt1"/>
                </a:solidFill>
              </a:ln>
              <a:effectLst/>
            </c:spPr>
            <c:extLst>
              <c:ext xmlns:c16="http://schemas.microsoft.com/office/drawing/2014/chart" uri="{C3380CC4-5D6E-409C-BE32-E72D297353CC}">
                <c16:uniqueId val="{00000001-DCDB-46F2-970F-1E8E9B19B864}"/>
              </c:ext>
            </c:extLst>
          </c:dPt>
          <c:dPt>
            <c:idx val="1"/>
            <c:bubble3D val="0"/>
            <c:spPr>
              <a:solidFill>
                <a:srgbClr val="00C0F3"/>
              </a:solidFill>
              <a:ln w="19050">
                <a:solidFill>
                  <a:schemeClr val="lt1"/>
                </a:solidFill>
              </a:ln>
              <a:effectLst/>
            </c:spPr>
            <c:extLst>
              <c:ext xmlns:c16="http://schemas.microsoft.com/office/drawing/2014/chart" uri="{C3380CC4-5D6E-409C-BE32-E72D297353CC}">
                <c16:uniqueId val="{00000002-DCDB-46F2-970F-1E8E9B19B864}"/>
              </c:ext>
            </c:extLst>
          </c:dPt>
          <c:dLbls>
            <c:dLbl>
              <c:idx val="0"/>
              <c:layout>
                <c:manualLayout>
                  <c:x val="-0.16721752578165899"/>
                  <c:y val="0.16075319914163932"/>
                </c:manualLayout>
              </c:layout>
              <c:tx>
                <c:rich>
                  <a:bodyPr/>
                  <a:lstStyle/>
                  <a:p>
                    <a:fld id="{A3CF67B9-D519-4520-B988-C0952E148192}" type="VALUE">
                      <a:rPr lang="en-US" smtClean="0"/>
                      <a:pPr/>
                      <a:t>[VALUE]</a:t>
                    </a:fld>
                    <a:endParaRPr lang="en-US"/>
                  </a:p>
                  <a:p>
                    <a:r>
                      <a:rPr lang="en-US" sz="1200"/>
                      <a:t>34 brands</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CDB-46F2-970F-1E8E9B19B864}"/>
                </c:ext>
              </c:extLst>
            </c:dLbl>
            <c:dLbl>
              <c:idx val="1"/>
              <c:layout>
                <c:manualLayout>
                  <c:x val="0.20540219044015673"/>
                  <c:y val="-0.20906963229078621"/>
                </c:manualLayout>
              </c:layout>
              <c:tx>
                <c:rich>
                  <a:bodyPr/>
                  <a:lstStyle/>
                  <a:p>
                    <a:fld id="{4FFB8408-A3B3-4ED7-89AC-2D68522C4BEE}" type="VALUE">
                      <a:rPr lang="en-US" smtClean="0">
                        <a:solidFill>
                          <a:schemeClr val="bg1"/>
                        </a:solidFill>
                      </a:rPr>
                      <a:pPr/>
                      <a:t>[VALUE]</a:t>
                    </a:fld>
                    <a:endParaRPr lang="en-US">
                      <a:solidFill>
                        <a:schemeClr val="bg1"/>
                      </a:solidFill>
                    </a:endParaRPr>
                  </a:p>
                  <a:p>
                    <a:r>
                      <a:rPr lang="en-US" sz="1200">
                        <a:solidFill>
                          <a:schemeClr val="bg1"/>
                        </a:solidFill>
                      </a:rPr>
                      <a:t>109 brands</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CDB-46F2-970F-1E8E9B19B864}"/>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itchFamily="2" charset="0"/>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New Non-COVID</c:v>
                </c:pt>
                <c:pt idx="1">
                  <c:v>Traditional Non-COVID</c:v>
                </c:pt>
              </c:strCache>
            </c:strRef>
          </c:cat>
          <c:val>
            <c:numRef>
              <c:f>Sheet1!$B$2:$B$3</c:f>
              <c:numCache>
                <c:formatCode>0%</c:formatCode>
                <c:ptCount val="2"/>
                <c:pt idx="0">
                  <c:v>0.23799999999999999</c:v>
                </c:pt>
                <c:pt idx="1">
                  <c:v>0.76200000000000001</c:v>
                </c:pt>
              </c:numCache>
            </c:numRef>
          </c:val>
          <c:extLst>
            <c:ext xmlns:c16="http://schemas.microsoft.com/office/drawing/2014/chart" uri="{C3380CC4-5D6E-409C-BE32-E72D297353CC}">
              <c16:uniqueId val="{00000000-DCDB-46F2-970F-1E8E9B19B864}"/>
            </c:ext>
          </c:extLst>
        </c:ser>
        <c:dLbls>
          <c:dLblPos val="bestFit"/>
          <c:showLegendKey val="0"/>
          <c:showVal val="1"/>
          <c:showCatName val="0"/>
          <c:showSerName val="0"/>
          <c:showPercent val="0"/>
          <c:showBubbleSize val="0"/>
          <c:showLeaderLines val="1"/>
        </c:dLbls>
        <c:firstSliceAng val="11"/>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1A62"/>
          </a:solidFill>
          <a:latin typeface="Helvetica" pitchFamily="2" charset="0"/>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498888871149118"/>
          <c:y val="5.2537727750196161E-2"/>
          <c:w val="0.57280642800918313"/>
          <c:h val="0.8773913583143631"/>
        </c:manualLayout>
      </c:layout>
      <c:pieChart>
        <c:varyColors val="1"/>
        <c:ser>
          <c:idx val="0"/>
          <c:order val="0"/>
          <c:tx>
            <c:strRef>
              <c:f>Sheet1!$B$1</c:f>
              <c:strCache>
                <c:ptCount val="1"/>
                <c:pt idx="0">
                  <c:v>% of 2020 New TV Advertisers Spend</c:v>
                </c:pt>
              </c:strCache>
            </c:strRef>
          </c:tx>
          <c:dPt>
            <c:idx val="0"/>
            <c:bubble3D val="0"/>
            <c:spPr>
              <a:solidFill>
                <a:srgbClr val="ED3C8D"/>
              </a:solidFill>
              <a:ln w="19050">
                <a:solidFill>
                  <a:schemeClr val="lt1"/>
                </a:solidFill>
              </a:ln>
              <a:effectLst/>
            </c:spPr>
            <c:extLst>
              <c:ext xmlns:c16="http://schemas.microsoft.com/office/drawing/2014/chart" uri="{C3380CC4-5D6E-409C-BE32-E72D297353CC}">
                <c16:uniqueId val="{00000001-8CA6-4278-89D1-66679DC41B52}"/>
              </c:ext>
            </c:extLst>
          </c:dPt>
          <c:dPt>
            <c:idx val="1"/>
            <c:bubble3D val="0"/>
            <c:spPr>
              <a:solidFill>
                <a:srgbClr val="00C0F3"/>
              </a:solidFill>
              <a:ln w="19050">
                <a:solidFill>
                  <a:schemeClr val="lt1"/>
                </a:solidFill>
              </a:ln>
              <a:effectLst/>
            </c:spPr>
            <c:extLst>
              <c:ext xmlns:c16="http://schemas.microsoft.com/office/drawing/2014/chart" uri="{C3380CC4-5D6E-409C-BE32-E72D297353CC}">
                <c16:uniqueId val="{00000003-8CA6-4278-89D1-66679DC41B52}"/>
              </c:ext>
            </c:extLst>
          </c:dPt>
          <c:dLbls>
            <c:dLbl>
              <c:idx val="0"/>
              <c:layout>
                <c:manualLayout>
                  <c:x val="-0.16494199560870354"/>
                  <c:y val="0.11676914214060675"/>
                </c:manualLayout>
              </c:layout>
              <c:tx>
                <c:rich>
                  <a:bodyPr/>
                  <a:lstStyle/>
                  <a:p>
                    <a:fld id="{A3CF67B9-D519-4520-B988-C0952E148192}" type="VALUE">
                      <a:rPr lang="en-US" smtClean="0"/>
                      <a:pPr/>
                      <a:t>[VALUE]</a:t>
                    </a:fld>
                    <a:endParaRPr lang="en-US"/>
                  </a:p>
                  <a:p>
                    <a:r>
                      <a:rPr lang="en-US" sz="1200"/>
                      <a:t>$294.2MM</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CA6-4278-89D1-66679DC41B52}"/>
                </c:ext>
              </c:extLst>
            </c:dLbl>
            <c:dLbl>
              <c:idx val="1"/>
              <c:layout>
                <c:manualLayout>
                  <c:x val="0.18556969083479463"/>
                  <c:y val="-0.22880289216863028"/>
                </c:manualLayout>
              </c:layout>
              <c:tx>
                <c:rich>
                  <a:bodyPr/>
                  <a:lstStyle/>
                  <a:p>
                    <a:fld id="{4FFB8408-A3B3-4ED7-89AC-2D68522C4BEE}" type="VALUE">
                      <a:rPr lang="en-US" smtClean="0">
                        <a:solidFill>
                          <a:schemeClr val="bg1"/>
                        </a:solidFill>
                      </a:rPr>
                      <a:pPr/>
                      <a:t>[VALUE]</a:t>
                    </a:fld>
                    <a:endParaRPr lang="en-US">
                      <a:solidFill>
                        <a:schemeClr val="bg1"/>
                      </a:solidFill>
                    </a:endParaRPr>
                  </a:p>
                  <a:p>
                    <a:r>
                      <a:rPr lang="en-US" sz="1200">
                        <a:solidFill>
                          <a:schemeClr val="bg1"/>
                        </a:solidFill>
                      </a:rPr>
                      <a:t>$723.3MM</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CA6-4278-89D1-66679DC41B52}"/>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itchFamily="2" charset="0"/>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New Non-COVID</c:v>
                </c:pt>
                <c:pt idx="1">
                  <c:v>Traditional Non-COVID</c:v>
                </c:pt>
              </c:strCache>
            </c:strRef>
          </c:cat>
          <c:val>
            <c:numRef>
              <c:f>Sheet1!$B$2:$B$3</c:f>
              <c:numCache>
                <c:formatCode>0%</c:formatCode>
                <c:ptCount val="2"/>
                <c:pt idx="0">
                  <c:v>0.28899999999999998</c:v>
                </c:pt>
                <c:pt idx="1">
                  <c:v>0.71099999999999997</c:v>
                </c:pt>
              </c:numCache>
            </c:numRef>
          </c:val>
          <c:extLst>
            <c:ext xmlns:c16="http://schemas.microsoft.com/office/drawing/2014/chart" uri="{C3380CC4-5D6E-409C-BE32-E72D297353CC}">
              <c16:uniqueId val="{0000000A-8CA6-4278-89D1-66679DC41B52}"/>
            </c:ext>
          </c:extLst>
        </c:ser>
        <c:dLbls>
          <c:dLblPos val="bestFit"/>
          <c:showLegendKey val="0"/>
          <c:showVal val="1"/>
          <c:showCatName val="0"/>
          <c:showSerName val="0"/>
          <c:showPercent val="0"/>
          <c:showBubbleSize val="0"/>
          <c:showLeaderLines val="1"/>
        </c:dLbls>
        <c:firstSliceAng val="11"/>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1A62"/>
          </a:solidFill>
          <a:latin typeface="Helvetica" pitchFamily="2"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303847591837472"/>
          <c:y val="0.12157006603081436"/>
          <c:w val="0.55271799425568102"/>
          <c:h val="0.82907691513988946"/>
        </c:manualLayout>
      </c:layout>
      <c:pieChart>
        <c:varyColors val="1"/>
        <c:ser>
          <c:idx val="0"/>
          <c:order val="0"/>
          <c:tx>
            <c:strRef>
              <c:f>Sheet1!$B$1</c:f>
              <c:strCache>
                <c:ptCount val="1"/>
                <c:pt idx="0">
                  <c:v>Column1</c:v>
                </c:pt>
              </c:strCache>
            </c:strRef>
          </c:tx>
          <c:dPt>
            <c:idx val="0"/>
            <c:bubble3D val="0"/>
            <c:spPr>
              <a:solidFill>
                <a:srgbClr val="00C0F3"/>
              </a:solidFill>
              <a:ln w="19050">
                <a:solidFill>
                  <a:schemeClr val="lt1"/>
                </a:solidFill>
              </a:ln>
              <a:effectLst/>
            </c:spPr>
            <c:extLst>
              <c:ext xmlns:c16="http://schemas.microsoft.com/office/drawing/2014/chart" uri="{C3380CC4-5D6E-409C-BE32-E72D297353CC}">
                <c16:uniqueId val="{00000001-960C-4649-8A9C-DB09B4545560}"/>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960C-4649-8A9C-DB09B4545560}"/>
              </c:ext>
            </c:extLst>
          </c:dPt>
          <c:cat>
            <c:strRef>
              <c:f>Sheet1!$A$2:$A$3</c:f>
              <c:strCache>
                <c:ptCount val="2"/>
                <c:pt idx="0">
                  <c:v>'Legacy' Categories</c:v>
                </c:pt>
                <c:pt idx="1">
                  <c:v>'Newer' Categories</c:v>
                </c:pt>
              </c:strCache>
            </c:strRef>
          </c:cat>
          <c:val>
            <c:numRef>
              <c:f>Sheet1!$B$2:$B$3</c:f>
              <c:numCache>
                <c:formatCode>General</c:formatCode>
                <c:ptCount val="2"/>
              </c:numCache>
            </c:numRef>
          </c:val>
          <c:extLst>
            <c:ext xmlns:c16="http://schemas.microsoft.com/office/drawing/2014/chart" uri="{C3380CC4-5D6E-409C-BE32-E72D297353CC}">
              <c16:uniqueId val="{00000004-960C-4649-8A9C-DB09B4545560}"/>
            </c:ext>
          </c:extLst>
        </c:ser>
        <c:dLbls>
          <c:showLegendKey val="0"/>
          <c:showVal val="0"/>
          <c:showCatName val="0"/>
          <c:showSerName val="0"/>
          <c:showPercent val="0"/>
          <c:showBubbleSize val="0"/>
          <c:showLeaderLines val="1"/>
        </c:dLbls>
        <c:firstSliceAng val="0"/>
      </c:pieChart>
      <c:spPr>
        <a:noFill/>
        <a:ln w="25400">
          <a:noFill/>
        </a:ln>
        <a:effectLst/>
      </c:spPr>
    </c:plotArea>
    <c:legend>
      <c:legendPos val="b"/>
      <c:legendEntry>
        <c:idx val="0"/>
        <c:txPr>
          <a:bodyPr rot="0" spcFirstLastPara="1" vertOverflow="ellipsis" vert="horz" wrap="square" anchor="ctr" anchorCtr="1"/>
          <a:lstStyle/>
          <a:p>
            <a:pPr>
              <a:defRPr sz="12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Entry>
      <c:legendEntry>
        <c:idx val="1"/>
        <c:txPr>
          <a:bodyPr rot="0" spcFirstLastPara="1" vertOverflow="ellipsis" vert="horz" wrap="square" anchor="ctr" anchorCtr="1"/>
          <a:lstStyle/>
          <a:p>
            <a:pPr>
              <a:defRPr sz="12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Entry>
      <c:layout>
        <c:manualLayout>
          <c:xMode val="edge"/>
          <c:yMode val="edge"/>
          <c:x val="1.0967937786471054E-2"/>
          <c:y val="0.34736913975045808"/>
          <c:w val="0.98132361126273182"/>
          <c:h val="0.33832148408633389"/>
        </c:manualLayout>
      </c:layout>
      <c:overlay val="0"/>
      <c:spPr>
        <a:solidFill>
          <a:schemeClr val="bg1"/>
        </a:solidFill>
        <a:ln>
          <a:solidFill>
            <a:schemeClr val="tx1"/>
          </a:solidFill>
        </a:ln>
        <a:effectLst/>
      </c:spPr>
      <c:txPr>
        <a:bodyPr rot="0" spcFirstLastPara="1" vertOverflow="ellipsis" vert="horz" wrap="square" anchor="ctr" anchorCtr="1"/>
        <a:lstStyle/>
        <a:p>
          <a:pPr>
            <a:defRPr sz="12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
    <c:plotVisOnly val="1"/>
    <c:dispBlanksAs val="gap"/>
    <c:showDLblsOverMax val="0"/>
  </c:chart>
  <c:spPr>
    <a:noFill/>
    <a:ln>
      <a:noFill/>
    </a:ln>
    <a:effectLst/>
  </c:spPr>
  <c:txPr>
    <a:bodyPr/>
    <a:lstStyle/>
    <a:p>
      <a:pPr>
        <a:defRPr sz="1200" b="1">
          <a:solidFill>
            <a:srgbClr val="1F1A62"/>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790041030221084"/>
          <c:y val="0.15595975705760703"/>
          <c:w val="0.60696486835942909"/>
          <c:h val="0.89249214512713892"/>
        </c:manualLayout>
      </c:layout>
      <c:pieChart>
        <c:varyColors val="1"/>
        <c:ser>
          <c:idx val="0"/>
          <c:order val="0"/>
          <c:spPr>
            <a:solidFill>
              <a:srgbClr val="00BFF2"/>
            </a:solidFill>
          </c:spPr>
          <c:dPt>
            <c:idx val="0"/>
            <c:bubble3D val="0"/>
            <c:spPr>
              <a:solidFill>
                <a:srgbClr val="00BFF2"/>
              </a:solidFill>
              <a:ln>
                <a:noFill/>
              </a:ln>
              <a:effectLst/>
            </c:spPr>
            <c:extLst>
              <c:ext xmlns:c16="http://schemas.microsoft.com/office/drawing/2014/chart" uri="{C3380CC4-5D6E-409C-BE32-E72D297353CC}">
                <c16:uniqueId val="{00000001-01BB-49A3-9DD6-3D430E60DF35}"/>
              </c:ext>
            </c:extLst>
          </c:dPt>
          <c:dPt>
            <c:idx val="1"/>
            <c:bubble3D val="0"/>
            <c:spPr>
              <a:solidFill>
                <a:srgbClr val="1F1A62"/>
              </a:solidFill>
              <a:ln>
                <a:noFill/>
              </a:ln>
              <a:effectLst/>
            </c:spPr>
            <c:extLst>
              <c:ext xmlns:c16="http://schemas.microsoft.com/office/drawing/2014/chart" uri="{C3380CC4-5D6E-409C-BE32-E72D297353CC}">
                <c16:uniqueId val="{00000003-01BB-49A3-9DD6-3D430E60DF35}"/>
              </c:ext>
            </c:extLst>
          </c:dPt>
          <c:dPt>
            <c:idx val="2"/>
            <c:bubble3D val="0"/>
            <c:spPr>
              <a:solidFill>
                <a:srgbClr val="ED3C8D"/>
              </a:solidFill>
              <a:ln>
                <a:noFill/>
              </a:ln>
              <a:effectLst/>
            </c:spPr>
            <c:extLst>
              <c:ext xmlns:c16="http://schemas.microsoft.com/office/drawing/2014/chart" uri="{C3380CC4-5D6E-409C-BE32-E72D297353CC}">
                <c16:uniqueId val="{00000005-01BB-49A3-9DD6-3D430E60DF35}"/>
              </c:ext>
            </c:extLst>
          </c:dPt>
          <c:dLbls>
            <c:dLbl>
              <c:idx val="0"/>
              <c:layout>
                <c:manualLayout>
                  <c:x val="-0.16019134988960593"/>
                  <c:y val="0.19512713074265478"/>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403020202020204" pitchFamily="34" charset="0"/>
                        <a:ea typeface="+mn-ea"/>
                        <a:cs typeface="+mn-cs"/>
                      </a:defRPr>
                    </a:pPr>
                    <a:fld id="{BE937504-DC4B-44EA-BDCA-BBF2E168B173}" type="VALUE">
                      <a:rPr lang="en-US" smtClean="0">
                        <a:solidFill>
                          <a:schemeClr val="bg1"/>
                        </a:solidFill>
                      </a:rPr>
                      <a:pPr>
                        <a:defRPr sz="1600" b="1">
                          <a:solidFill>
                            <a:schemeClr val="bg1"/>
                          </a:solidFill>
                        </a:defRPr>
                      </a:pPr>
                      <a:t>[VALUE]</a:t>
                    </a:fld>
                    <a:endParaRPr lang="en-US">
                      <a:solidFill>
                        <a:schemeClr val="bg1"/>
                      </a:solidFill>
                    </a:endParaRPr>
                  </a:p>
                  <a:p>
                    <a:pPr>
                      <a:defRPr sz="1600" b="1">
                        <a:solidFill>
                          <a:schemeClr val="bg1"/>
                        </a:solidFill>
                      </a:defRPr>
                    </a:pPr>
                    <a:r>
                      <a:rPr lang="en-US" sz="1200">
                        <a:solidFill>
                          <a:schemeClr val="bg1"/>
                        </a:solidFill>
                      </a:rPr>
                      <a:t>$58.3MM</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1BB-49A3-9DD6-3D430E60DF35}"/>
                </c:ext>
              </c:extLst>
            </c:dLbl>
            <c:dLbl>
              <c:idx val="1"/>
              <c:layout>
                <c:manualLayout>
                  <c:x val="-6.9917472774884581E-2"/>
                  <c:y val="-0.20721077169696647"/>
                </c:manualLayout>
              </c:layout>
              <c:tx>
                <c:rich>
                  <a:bodyPr rot="0" spcFirstLastPara="1" vertOverflow="ellipsis" vert="horz" wrap="square" lIns="38100" tIns="19050" rIns="38100" bIns="19050" anchor="ctr" anchorCtr="0">
                    <a:spAutoFit/>
                  </a:bodyPr>
                  <a:lstStyle/>
                  <a:p>
                    <a:pPr algn="ctr">
                      <a:defRPr lang="en-US" sz="1600" b="1" i="0" u="none" strike="noStrike" kern="1200" baseline="0">
                        <a:solidFill>
                          <a:schemeClr val="bg1"/>
                        </a:solidFill>
                        <a:latin typeface="Helvetica" panose="020B0403020202020204" pitchFamily="34" charset="0"/>
                        <a:ea typeface="+mn-ea"/>
                        <a:cs typeface="+mn-cs"/>
                      </a:defRPr>
                    </a:pPr>
                    <a:fld id="{2D2F5DEA-C228-4EAD-A048-33AC71FC8C1C}" type="VALUE">
                      <a:rPr lang="en-US" smtClean="0">
                        <a:solidFill>
                          <a:schemeClr val="bg1"/>
                        </a:solidFill>
                      </a:rPr>
                      <a:pPr algn="ctr">
                        <a:defRPr lang="en-US" sz="1600" b="1">
                          <a:solidFill>
                            <a:schemeClr val="bg1"/>
                          </a:solidFill>
                        </a:defRPr>
                      </a:pPr>
                      <a:t>[VALUE]</a:t>
                    </a:fld>
                    <a:endParaRPr lang="en-US">
                      <a:solidFill>
                        <a:schemeClr val="bg1"/>
                      </a:solidFill>
                    </a:endParaRPr>
                  </a:p>
                  <a:p>
                    <a:pPr algn="ctr">
                      <a:defRPr lang="en-US" sz="1600" b="1">
                        <a:solidFill>
                          <a:schemeClr val="bg1"/>
                        </a:solidFill>
                      </a:defRPr>
                    </a:pPr>
                    <a:r>
                      <a:rPr lang="en-US" sz="1200">
                        <a:solidFill>
                          <a:schemeClr val="bg1"/>
                        </a:solidFill>
                      </a:rPr>
                      <a:t>$129.5MM</a:t>
                    </a:r>
                  </a:p>
                </c:rich>
              </c:tx>
              <c:spPr>
                <a:noFill/>
                <a:ln>
                  <a:noFill/>
                </a:ln>
                <a:effectLst/>
              </c:spPr>
              <c:txPr>
                <a:bodyPr rot="0" spcFirstLastPara="1" vertOverflow="ellipsis" vert="horz" wrap="square" lIns="38100" tIns="19050" rIns="38100" bIns="19050" anchor="ctr" anchorCtr="0">
                  <a:spAutoFit/>
                </a:bodyPr>
                <a:lstStyle/>
                <a:p>
                  <a:pPr algn="ctr">
                    <a:defRPr lang="en-US"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1BB-49A3-9DD6-3D430E60DF35}"/>
                </c:ext>
              </c:extLst>
            </c:dLbl>
            <c:dLbl>
              <c:idx val="2"/>
              <c:layout>
                <c:manualLayout>
                  <c:x val="0.1782540995212363"/>
                  <c:y val="0.16775940096508002"/>
                </c:manualLayout>
              </c:layout>
              <c:tx>
                <c:rich>
                  <a:bodyPr rot="0" spcFirstLastPara="1" vertOverflow="ellipsis" vert="horz" wrap="square" lIns="38100" tIns="19050" rIns="38100" bIns="19050" anchor="ctr" anchorCtr="0">
                    <a:spAutoFit/>
                  </a:bodyPr>
                  <a:lstStyle/>
                  <a:p>
                    <a:pPr algn="ctr">
                      <a:defRPr lang="en-US" sz="1600" b="1" i="0" u="none" strike="noStrike" kern="1200" baseline="0">
                        <a:solidFill>
                          <a:schemeClr val="bg1"/>
                        </a:solidFill>
                        <a:latin typeface="Helvetica" panose="020B0403020202020204" pitchFamily="34" charset="0"/>
                        <a:ea typeface="+mn-ea"/>
                        <a:cs typeface="+mn-cs"/>
                      </a:defRPr>
                    </a:pPr>
                    <a:fld id="{2599AD1A-1E93-4E9D-A437-13CD9ABB361B}" type="VALUE">
                      <a:rPr lang="en-US" smtClean="0"/>
                      <a:pPr algn="ctr">
                        <a:defRPr lang="en-US" sz="1600" b="1">
                          <a:solidFill>
                            <a:schemeClr val="bg1"/>
                          </a:solidFill>
                        </a:defRPr>
                      </a:pPr>
                      <a:t>[VALUE]</a:t>
                    </a:fld>
                    <a:endParaRPr lang="en-US"/>
                  </a:p>
                  <a:p>
                    <a:pPr algn="ctr">
                      <a:defRPr lang="en-US" sz="1600" b="1">
                        <a:solidFill>
                          <a:schemeClr val="bg1"/>
                        </a:solidFill>
                      </a:defRPr>
                    </a:pPr>
                    <a:r>
                      <a:rPr lang="en-US" sz="1200"/>
                      <a:t>$73.8MM</a:t>
                    </a:r>
                  </a:p>
                </c:rich>
              </c:tx>
              <c:spPr>
                <a:noFill/>
                <a:ln>
                  <a:noFill/>
                </a:ln>
                <a:effectLst/>
              </c:spPr>
              <c:txPr>
                <a:bodyPr rot="0" spcFirstLastPara="1" vertOverflow="ellipsis" vert="horz" wrap="square" lIns="38100" tIns="19050" rIns="38100" bIns="19050" anchor="ctr" anchorCtr="0">
                  <a:spAutoFit/>
                </a:bodyPr>
                <a:lstStyle/>
                <a:p>
                  <a:pPr algn="ctr">
                    <a:defRPr lang="en-US"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1BB-49A3-9DD6-3D430E60DF35}"/>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Founded Prior to 2000</c:v>
                </c:pt>
                <c:pt idx="1">
                  <c:v>5-20 Years Old</c:v>
                </c:pt>
                <c:pt idx="2">
                  <c:v>Under 5 Years Old</c:v>
                </c:pt>
              </c:strCache>
            </c:strRef>
          </c:cat>
          <c:val>
            <c:numRef>
              <c:f>Sheet1!$B$2:$B$4</c:f>
              <c:numCache>
                <c:formatCode>0%</c:formatCode>
                <c:ptCount val="3"/>
                <c:pt idx="0">
                  <c:v>0.2228</c:v>
                </c:pt>
                <c:pt idx="1">
                  <c:v>0.49509999999999998</c:v>
                </c:pt>
                <c:pt idx="2">
                  <c:v>0.28220000000000001</c:v>
                </c:pt>
              </c:numCache>
            </c:numRef>
          </c:val>
          <c:extLst>
            <c:ext xmlns:c15="http://schemas.microsoft.com/office/drawing/2012/chart" uri="{02D57815-91ED-43cb-92C2-25804820EDAC}">
              <c15:filteredSeriesTitle>
                <c15:tx>
                  <c:strRef>
                    <c:extLst>
                      <c:ext uri="{02D57815-91ED-43cb-92C2-25804820EDAC}">
                        <c15:formulaRef>
                          <c15:sqref>Sheet1!#REF!</c15:sqref>
                        </c15:formulaRef>
                      </c:ext>
                    </c:extLst>
                    <c:strCache>
                      <c:ptCount val="1"/>
                      <c:pt idx="0">
                        <c:v>#REF!</c:v>
                      </c:pt>
                    </c:strCache>
                  </c:strRef>
                </c15:tx>
              </c15:filteredSeriesTitle>
            </c:ext>
            <c:ext xmlns:c16="http://schemas.microsoft.com/office/drawing/2014/chart" uri="{C3380CC4-5D6E-409C-BE32-E72D297353CC}">
              <c16:uniqueId val="{00000006-01BB-49A3-9DD6-3D430E60DF35}"/>
            </c:ext>
          </c:extLst>
        </c:ser>
        <c:ser>
          <c:idx val="1"/>
          <c:order val="1"/>
          <c:dPt>
            <c:idx val="0"/>
            <c:bubble3D val="0"/>
            <c:spPr>
              <a:solidFill>
                <a:schemeClr val="accent1"/>
              </a:solidFill>
              <a:ln>
                <a:noFill/>
              </a:ln>
              <a:effectLst/>
            </c:spPr>
            <c:extLst>
              <c:ext xmlns:c16="http://schemas.microsoft.com/office/drawing/2014/chart" uri="{C3380CC4-5D6E-409C-BE32-E72D297353CC}">
                <c16:uniqueId val="{00000008-01BB-49A3-9DD6-3D430E60DF35}"/>
              </c:ext>
            </c:extLst>
          </c:dPt>
          <c:cat>
            <c:strRef>
              <c:f>Sheet1!$A$2:$A$4</c:f>
              <c:strCache>
                <c:ptCount val="3"/>
                <c:pt idx="0">
                  <c:v>Founded Prior to 2000</c:v>
                </c:pt>
                <c:pt idx="1">
                  <c:v>5-20 Years Old</c:v>
                </c:pt>
                <c:pt idx="2">
                  <c:v>Under 5 Years Old</c:v>
                </c:pt>
              </c:strCache>
            </c:strRef>
          </c:cat>
          <c:val>
            <c:numRef>
              <c:f>Sheet1!#REF!</c:f>
              <c:numCache>
                <c:formatCode>General</c:formatCode>
                <c:ptCount val="1"/>
                <c:pt idx="0">
                  <c:v>1</c:v>
                </c:pt>
              </c:numCache>
            </c:numRef>
          </c:val>
          <c:extLst>
            <c:ext xmlns:c15="http://schemas.microsoft.com/office/drawing/2012/chart" uri="{02D57815-91ED-43cb-92C2-25804820EDAC}">
              <c15:filteredSeriesTitle>
                <c15:tx>
                  <c:strRef>
                    <c:extLst>
                      <c:ext uri="{02D57815-91ED-43cb-92C2-25804820EDAC}">
                        <c15:formulaRef>
                          <c15:sqref>Sheet1!#REF!</c15:sqref>
                        </c15:formulaRef>
                      </c:ext>
                    </c:extLst>
                    <c:strCache>
                      <c:ptCount val="1"/>
                      <c:pt idx="0">
                        <c:v>#REF!</c:v>
                      </c:pt>
                    </c:strCache>
                  </c:strRef>
                </c15:tx>
              </c15:filteredSeriesTitle>
            </c:ext>
            <c:ext xmlns:c16="http://schemas.microsoft.com/office/drawing/2014/chart" uri="{C3380CC4-5D6E-409C-BE32-E72D297353CC}">
              <c16:uniqueId val="{00000009-01BB-49A3-9DD6-3D430E60DF35}"/>
            </c:ext>
          </c:extLst>
        </c:ser>
        <c:ser>
          <c:idx val="2"/>
          <c:order val="2"/>
          <c:dPt>
            <c:idx val="0"/>
            <c:bubble3D val="0"/>
            <c:spPr>
              <a:solidFill>
                <a:schemeClr val="accent1"/>
              </a:solidFill>
              <a:ln>
                <a:noFill/>
              </a:ln>
              <a:effectLst/>
            </c:spPr>
            <c:extLst>
              <c:ext xmlns:c16="http://schemas.microsoft.com/office/drawing/2014/chart" uri="{C3380CC4-5D6E-409C-BE32-E72D297353CC}">
                <c16:uniqueId val="{0000000B-01BB-49A3-9DD6-3D430E60DF35}"/>
              </c:ext>
            </c:extLst>
          </c:dPt>
          <c:cat>
            <c:strRef>
              <c:f>Sheet1!$A$2:$A$4</c:f>
              <c:strCache>
                <c:ptCount val="3"/>
                <c:pt idx="0">
                  <c:v>Founded Prior to 2000</c:v>
                </c:pt>
                <c:pt idx="1">
                  <c:v>5-20 Years Old</c:v>
                </c:pt>
                <c:pt idx="2">
                  <c:v>Under 5 Years Old</c:v>
                </c:pt>
              </c:strCache>
            </c:strRef>
          </c:cat>
          <c:val>
            <c:numRef>
              <c:f>Sheet1!#REF!</c:f>
              <c:numCache>
                <c:formatCode>General</c:formatCode>
                <c:ptCount val="1"/>
                <c:pt idx="0">
                  <c:v>1</c:v>
                </c:pt>
              </c:numCache>
            </c:numRef>
          </c:val>
          <c:extLst>
            <c:ext xmlns:c15="http://schemas.microsoft.com/office/drawing/2012/chart" uri="{02D57815-91ED-43cb-92C2-25804820EDAC}">
              <c15:filteredSeriesTitle>
                <c15:tx>
                  <c:strRef>
                    <c:extLst>
                      <c:ext uri="{02D57815-91ED-43cb-92C2-25804820EDAC}">
                        <c15:formulaRef>
                          <c15:sqref>Sheet1!#REF!</c15:sqref>
                        </c15:formulaRef>
                      </c:ext>
                    </c:extLst>
                    <c:strCache>
                      <c:ptCount val="1"/>
                      <c:pt idx="0">
                        <c:v>#REF!</c:v>
                      </c:pt>
                    </c:strCache>
                  </c:strRef>
                </c15:tx>
              </c15:filteredSeriesTitle>
            </c:ext>
            <c:ext xmlns:c16="http://schemas.microsoft.com/office/drawing/2014/chart" uri="{C3380CC4-5D6E-409C-BE32-E72D297353CC}">
              <c16:uniqueId val="{0000000C-01BB-49A3-9DD6-3D430E60DF3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1A62"/>
          </a:solidFill>
          <a:latin typeface="Helvetica" panose="020B0403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498888871149118"/>
          <c:y val="5.2537727750196161E-2"/>
          <c:w val="0.57280642800918313"/>
          <c:h val="0.8773913583143631"/>
        </c:manualLayout>
      </c:layout>
      <c:pieChart>
        <c:varyColors val="1"/>
        <c:ser>
          <c:idx val="0"/>
          <c:order val="0"/>
          <c:tx>
            <c:strRef>
              <c:f>Sheet1!$B$1</c:f>
              <c:strCache>
                <c:ptCount val="1"/>
                <c:pt idx="0">
                  <c:v># of 2020 New TV Advertisers</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9CFC-48D5-BE10-F00DB58573F0}"/>
              </c:ext>
            </c:extLst>
          </c:dPt>
          <c:dPt>
            <c:idx val="1"/>
            <c:bubble3D val="0"/>
            <c:spPr>
              <a:solidFill>
                <a:srgbClr val="1B1464"/>
              </a:solidFill>
              <a:ln w="19050">
                <a:solidFill>
                  <a:schemeClr val="lt1"/>
                </a:solidFill>
              </a:ln>
              <a:effectLst/>
            </c:spPr>
            <c:extLst>
              <c:ext xmlns:c16="http://schemas.microsoft.com/office/drawing/2014/chart" uri="{C3380CC4-5D6E-409C-BE32-E72D297353CC}">
                <c16:uniqueId val="{00000003-9CFC-48D5-BE10-F00DB58573F0}"/>
              </c:ext>
            </c:extLst>
          </c:dPt>
          <c:dPt>
            <c:idx val="2"/>
            <c:bubble3D val="0"/>
            <c:spPr>
              <a:solidFill>
                <a:srgbClr val="ED3C8D"/>
              </a:solidFill>
              <a:ln w="19050">
                <a:solidFill>
                  <a:schemeClr val="lt1"/>
                </a:solidFill>
              </a:ln>
              <a:effectLst/>
            </c:spPr>
            <c:extLst>
              <c:ext xmlns:c16="http://schemas.microsoft.com/office/drawing/2014/chart" uri="{C3380CC4-5D6E-409C-BE32-E72D297353CC}">
                <c16:uniqueId val="{00000005-9CFC-48D5-BE10-F00DB58573F0}"/>
              </c:ext>
            </c:extLst>
          </c:dPt>
          <c:dPt>
            <c:idx val="3"/>
            <c:bubble3D val="0"/>
            <c:spPr>
              <a:solidFill>
                <a:srgbClr val="FFE600"/>
              </a:solidFill>
              <a:ln w="19050">
                <a:solidFill>
                  <a:schemeClr val="lt1"/>
                </a:solidFill>
              </a:ln>
              <a:effectLst/>
            </c:spPr>
            <c:extLst>
              <c:ext xmlns:c16="http://schemas.microsoft.com/office/drawing/2014/chart" uri="{C3380CC4-5D6E-409C-BE32-E72D297353CC}">
                <c16:uniqueId val="{00000007-9CFC-48D5-BE10-F00DB58573F0}"/>
              </c:ext>
            </c:extLst>
          </c:dPt>
          <c:dLbls>
            <c:dLbl>
              <c:idx val="0"/>
              <c:layout>
                <c:manualLayout>
                  <c:x val="-0.16240029755232907"/>
                  <c:y val="0.13436130394446399"/>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itchFamily="2" charset="0"/>
                        <a:ea typeface="+mn-ea"/>
                        <a:cs typeface="+mn-cs"/>
                      </a:defRPr>
                    </a:pPr>
                    <a:fld id="{0E07E72F-5EB4-4943-A23E-59D084AAD2AF}" type="VALUE">
                      <a:rPr lang="en-US" sz="1600" smtClean="0">
                        <a:solidFill>
                          <a:schemeClr val="bg1"/>
                        </a:solidFill>
                      </a:rPr>
                      <a:pPr>
                        <a:defRPr sz="1400" b="1">
                          <a:solidFill>
                            <a:schemeClr val="bg1"/>
                          </a:solidFill>
                        </a:defRPr>
                      </a:pPr>
                      <a:t>[VALUE]</a:t>
                    </a:fld>
                    <a:endParaRPr lang="en-US" sz="1400">
                      <a:solidFill>
                        <a:schemeClr val="bg1"/>
                      </a:solidFill>
                    </a:endParaRPr>
                  </a:p>
                  <a:p>
                    <a:pPr>
                      <a:defRPr sz="1400" b="1">
                        <a:solidFill>
                          <a:schemeClr val="bg1"/>
                        </a:solidFill>
                      </a:defRPr>
                    </a:pPr>
                    <a:r>
                      <a:rPr lang="en-US" sz="1200">
                        <a:solidFill>
                          <a:schemeClr val="bg1"/>
                        </a:solidFill>
                      </a:rPr>
                      <a:t>50 </a:t>
                    </a:r>
                    <a:r>
                      <a:rPr lang="en-US" sz="1200" baseline="0">
                        <a:solidFill>
                          <a:schemeClr val="bg1"/>
                        </a:solidFill>
                      </a:rPr>
                      <a:t>brands</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itchFamily="2" charset="0"/>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2290646172265875"/>
                      <c:h val="0.20873988291372084"/>
                    </c:manualLayout>
                  </c15:layout>
                  <c15:dlblFieldTable/>
                  <c15:showDataLabelsRange val="0"/>
                </c:ext>
                <c:ext xmlns:c16="http://schemas.microsoft.com/office/drawing/2014/chart" uri="{C3380CC4-5D6E-409C-BE32-E72D297353CC}">
                  <c16:uniqueId val="{00000001-9CFC-48D5-BE10-F00DB58573F0}"/>
                </c:ext>
              </c:extLst>
            </c:dLbl>
            <c:dLbl>
              <c:idx val="1"/>
              <c:layout>
                <c:manualLayout>
                  <c:x val="-0.18113371731392086"/>
                  <c:y val="-5.9204366465292639E-2"/>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itchFamily="2" charset="0"/>
                        <a:ea typeface="+mn-ea"/>
                        <a:cs typeface="+mn-cs"/>
                      </a:defRPr>
                    </a:pPr>
                    <a:fld id="{BFB27B37-8E34-4628-87AF-6FAC8D2A33A8}" type="VALUE">
                      <a:rPr lang="en-US" sz="1600" smtClean="0">
                        <a:solidFill>
                          <a:schemeClr val="bg1"/>
                        </a:solidFill>
                      </a:rPr>
                      <a:pPr>
                        <a:defRPr sz="1600" b="1">
                          <a:solidFill>
                            <a:schemeClr val="bg1"/>
                          </a:solidFill>
                        </a:defRPr>
                      </a:pPr>
                      <a:t>[VALUE]</a:t>
                    </a:fld>
                    <a:endParaRPr lang="en-US" sz="1600">
                      <a:solidFill>
                        <a:schemeClr val="bg1"/>
                      </a:solidFill>
                    </a:endParaRPr>
                  </a:p>
                  <a:p>
                    <a:pPr>
                      <a:defRPr sz="1600" b="1">
                        <a:solidFill>
                          <a:schemeClr val="bg1"/>
                        </a:solidFill>
                      </a:defRPr>
                    </a:pPr>
                    <a:r>
                      <a:rPr lang="en-US" sz="1200">
                        <a:solidFill>
                          <a:schemeClr val="bg1"/>
                        </a:solidFill>
                      </a:rPr>
                      <a:t>60 brands</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itchFamily="2" charset="0"/>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CFC-48D5-BE10-F00DB58573F0}"/>
                </c:ext>
              </c:extLst>
            </c:dLbl>
            <c:dLbl>
              <c:idx val="2"/>
              <c:layout>
                <c:manualLayout>
                  <c:x val="0.12672796000472344"/>
                  <c:y val="-0.24172213205746351"/>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Helvetica" pitchFamily="2" charset="0"/>
                        <a:ea typeface="+mn-ea"/>
                        <a:cs typeface="+mn-cs"/>
                      </a:defRPr>
                    </a:pPr>
                    <a:fld id="{CC619E0D-810B-4354-8B52-F9D3FED2A42F}" type="VALUE">
                      <a:rPr lang="en-US" sz="1600" smtClean="0">
                        <a:solidFill>
                          <a:schemeClr val="bg1"/>
                        </a:solidFill>
                      </a:rPr>
                      <a:pPr>
                        <a:defRPr sz="1800" b="1">
                          <a:solidFill>
                            <a:schemeClr val="bg1"/>
                          </a:solidFill>
                        </a:defRPr>
                      </a:pPr>
                      <a:t>[VALUE]</a:t>
                    </a:fld>
                    <a:endParaRPr lang="en-US">
                      <a:solidFill>
                        <a:schemeClr val="bg1"/>
                      </a:solidFill>
                    </a:endParaRPr>
                  </a:p>
                  <a:p>
                    <a:pPr>
                      <a:defRPr sz="1800" b="1">
                        <a:solidFill>
                          <a:schemeClr val="bg1"/>
                        </a:solidFill>
                      </a:defRPr>
                    </a:pPr>
                    <a:r>
                      <a:rPr lang="en-US" sz="1200">
                        <a:solidFill>
                          <a:schemeClr val="bg1"/>
                        </a:solidFill>
                      </a:rPr>
                      <a:t>94 brands</a:t>
                    </a:r>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Helvetica" pitchFamily="2" charset="0"/>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CFC-48D5-BE10-F00DB58573F0}"/>
                </c:ext>
              </c:extLst>
            </c:dLbl>
            <c:dLbl>
              <c:idx val="3"/>
              <c:layout>
                <c:manualLayout>
                  <c:x val="0.15663901004491701"/>
                  <c:y val="0.16027988663674309"/>
                </c:manualLayout>
              </c:layout>
              <c:tx>
                <c:rich>
                  <a:bodyPr rot="0" spcFirstLastPara="1" vertOverflow="ellipsis" vert="horz" wrap="square" lIns="38100" tIns="19050" rIns="38100" bIns="19050" anchor="ctr" anchorCtr="1">
                    <a:spAutoFit/>
                  </a:bodyPr>
                  <a:lstStyle/>
                  <a:p>
                    <a:pPr>
                      <a:defRPr sz="1600" b="1" i="0" u="none" strike="noStrike" kern="1200" baseline="0">
                        <a:solidFill>
                          <a:srgbClr val="1F1A62"/>
                        </a:solidFill>
                        <a:latin typeface="Helvetica" pitchFamily="2" charset="0"/>
                        <a:ea typeface="+mn-ea"/>
                        <a:cs typeface="+mn-cs"/>
                      </a:defRPr>
                    </a:pPr>
                    <a:fld id="{FED90762-DEC6-49FE-90EE-E07D41AC2501}" type="VALUE">
                      <a:rPr lang="en-US" sz="1600" smtClean="0"/>
                      <a:pPr>
                        <a:defRPr sz="1600" b="1"/>
                      </a:pPr>
                      <a:t>[VALUE]</a:t>
                    </a:fld>
                    <a:endParaRPr lang="en-US" sz="1600"/>
                  </a:p>
                  <a:p>
                    <a:pPr>
                      <a:defRPr sz="1600" b="1"/>
                    </a:pPr>
                    <a:r>
                      <a:rPr lang="en-US" sz="1200"/>
                      <a:t>79 brands</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F1A62"/>
                      </a:solidFill>
                      <a:latin typeface="Helvetica" pitchFamily="2" charset="0"/>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9CFC-48D5-BE10-F00DB58573F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1F1A62"/>
                    </a:solidFill>
                    <a:latin typeface="Helvetica" pitchFamily="2" charset="0"/>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Q1 '20</c:v>
                </c:pt>
                <c:pt idx="1">
                  <c:v>Q2 '20</c:v>
                </c:pt>
                <c:pt idx="2">
                  <c:v>Q3 '20</c:v>
                </c:pt>
                <c:pt idx="3">
                  <c:v>Q4 '20</c:v>
                </c:pt>
              </c:strCache>
            </c:strRef>
          </c:cat>
          <c:val>
            <c:numRef>
              <c:f>Sheet1!$B$2:$B$5</c:f>
              <c:numCache>
                <c:formatCode>0%</c:formatCode>
                <c:ptCount val="4"/>
                <c:pt idx="0">
                  <c:v>0.17667844522968199</c:v>
                </c:pt>
                <c:pt idx="1">
                  <c:v>0.21201413427561838</c:v>
                </c:pt>
                <c:pt idx="2">
                  <c:v>0.33215547703180209</c:v>
                </c:pt>
                <c:pt idx="3">
                  <c:v>0.27915194346289751</c:v>
                </c:pt>
              </c:numCache>
            </c:numRef>
          </c:val>
          <c:extLst>
            <c:ext xmlns:c16="http://schemas.microsoft.com/office/drawing/2014/chart" uri="{C3380CC4-5D6E-409C-BE32-E72D297353CC}">
              <c16:uniqueId val="{00000008-9CFC-48D5-BE10-F00DB58573F0}"/>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1A62"/>
          </a:solidFill>
          <a:latin typeface="Helvetica" pitchFamily="2" charset="0"/>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303847591837472"/>
          <c:y val="0.12157006603081436"/>
          <c:w val="0.55271799425568102"/>
          <c:h val="0.82907691513988946"/>
        </c:manualLayout>
      </c:layout>
      <c:pieChart>
        <c:varyColors val="1"/>
        <c:ser>
          <c:idx val="0"/>
          <c:order val="0"/>
          <c:tx>
            <c:strRef>
              <c:f>Sheet1!$B$1</c:f>
              <c:strCache>
                <c:ptCount val="1"/>
                <c:pt idx="0">
                  <c:v>Column1</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B0B3-410A-A253-C8E0BB015279}"/>
              </c:ext>
            </c:extLst>
          </c:dPt>
          <c:dPt>
            <c:idx val="1"/>
            <c:bubble3D val="0"/>
            <c:explosion val="1"/>
            <c:spPr>
              <a:solidFill>
                <a:srgbClr val="1F1A62"/>
              </a:solidFill>
              <a:ln w="19050">
                <a:solidFill>
                  <a:schemeClr val="lt1"/>
                </a:solidFill>
              </a:ln>
              <a:effectLst/>
            </c:spPr>
            <c:extLst>
              <c:ext xmlns:c16="http://schemas.microsoft.com/office/drawing/2014/chart" uri="{C3380CC4-5D6E-409C-BE32-E72D297353CC}">
                <c16:uniqueId val="{00000003-B0B3-410A-A253-C8E0BB015279}"/>
              </c:ext>
            </c:extLst>
          </c:dPt>
          <c:dPt>
            <c:idx val="2"/>
            <c:bubble3D val="0"/>
            <c:spPr>
              <a:solidFill>
                <a:srgbClr val="ED3C8D"/>
              </a:solidFill>
              <a:ln w="19050">
                <a:solidFill>
                  <a:schemeClr val="lt1"/>
                </a:solidFill>
              </a:ln>
              <a:effectLst/>
            </c:spPr>
            <c:extLst>
              <c:ext xmlns:c16="http://schemas.microsoft.com/office/drawing/2014/chart" uri="{C3380CC4-5D6E-409C-BE32-E72D297353CC}">
                <c16:uniqueId val="{00000005-B0B3-410A-A253-C8E0BB015279}"/>
              </c:ext>
            </c:extLst>
          </c:dPt>
          <c:dPt>
            <c:idx val="3"/>
            <c:bubble3D val="0"/>
            <c:spPr>
              <a:solidFill>
                <a:srgbClr val="FFE600"/>
              </a:solidFill>
              <a:ln w="19050">
                <a:solidFill>
                  <a:schemeClr val="lt1"/>
                </a:solidFill>
              </a:ln>
              <a:effectLst/>
            </c:spPr>
            <c:extLst>
              <c:ext xmlns:c16="http://schemas.microsoft.com/office/drawing/2014/chart" uri="{C3380CC4-5D6E-409C-BE32-E72D297353CC}">
                <c16:uniqueId val="{00000008-B0B3-410A-A253-C8E0BB015279}"/>
              </c:ext>
            </c:extLst>
          </c:dPt>
          <c:cat>
            <c:strRef>
              <c:f>Sheet1!$A$2:$A$4</c:f>
              <c:strCache>
                <c:ptCount val="3"/>
                <c:pt idx="0">
                  <c:v>Founded Prior to 2000</c:v>
                </c:pt>
                <c:pt idx="1">
                  <c:v>5-20 Years Old</c:v>
                </c:pt>
                <c:pt idx="2">
                  <c:v>Under 5 Years Old</c:v>
                </c:pt>
              </c:strCache>
            </c:strRef>
          </c:cat>
          <c:val>
            <c:numRef>
              <c:f>Sheet1!$B$2:$B$4</c:f>
              <c:numCache>
                <c:formatCode>General</c:formatCode>
                <c:ptCount val="3"/>
              </c:numCache>
            </c:numRef>
          </c:val>
          <c:extLst>
            <c:ext xmlns:c16="http://schemas.microsoft.com/office/drawing/2014/chart" uri="{C3380CC4-5D6E-409C-BE32-E72D297353CC}">
              <c16:uniqueId val="{00000006-B0B3-410A-A253-C8E0BB015279}"/>
            </c:ext>
          </c:extLst>
        </c:ser>
        <c:dLbls>
          <c:showLegendKey val="0"/>
          <c:showVal val="0"/>
          <c:showCatName val="0"/>
          <c:showSerName val="0"/>
          <c:showPercent val="0"/>
          <c:showBubbleSize val="0"/>
          <c:showLeaderLines val="1"/>
        </c:dLbls>
        <c:firstSliceAng val="0"/>
      </c:pieChart>
      <c:spPr>
        <a:noFill/>
        <a:ln w="25400">
          <a:noFill/>
        </a:ln>
        <a:effectLst/>
      </c:spPr>
    </c:plotArea>
    <c:legend>
      <c:legendPos val="b"/>
      <c:legendEntry>
        <c:idx val="0"/>
        <c:txPr>
          <a:bodyPr rot="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Entry>
      <c:legendEntry>
        <c:idx val="1"/>
        <c:txPr>
          <a:bodyPr rot="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Entry>
      <c:legendEntry>
        <c:idx val="2"/>
        <c:txPr>
          <a:bodyPr rot="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Entry>
      <c:layout>
        <c:manualLayout>
          <c:xMode val="edge"/>
          <c:yMode val="edge"/>
          <c:x val="1.0967937786471054E-2"/>
          <c:y val="0.34736913975045808"/>
          <c:w val="0.98132361126273182"/>
          <c:h val="0.33832148408633389"/>
        </c:manualLayout>
      </c:layout>
      <c:overlay val="0"/>
      <c:spPr>
        <a:solidFill>
          <a:schemeClr val="bg1"/>
        </a:solidFill>
        <a:ln>
          <a:solidFill>
            <a:schemeClr val="tx1"/>
          </a:solidFill>
        </a:ln>
        <a:effectLst/>
      </c:spPr>
      <c:txPr>
        <a:bodyPr rot="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
    <c:plotVisOnly val="1"/>
    <c:dispBlanksAs val="gap"/>
    <c:showDLblsOverMax val="0"/>
  </c:chart>
  <c:spPr>
    <a:noFill/>
    <a:ln>
      <a:noFill/>
    </a:ln>
    <a:effectLst/>
  </c:spPr>
  <c:txPr>
    <a:bodyPr/>
    <a:lstStyle/>
    <a:p>
      <a:pPr>
        <a:defRPr sz="1400" b="1">
          <a:solidFill>
            <a:srgbClr val="1F1A62"/>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790041030221078"/>
          <c:y val="7.2172805564521367E-2"/>
          <c:w val="0.60696486835942909"/>
          <c:h val="0.89249214512713892"/>
        </c:manualLayout>
      </c:layout>
      <c:pieChart>
        <c:varyColors val="1"/>
        <c:ser>
          <c:idx val="0"/>
          <c:order val="0"/>
          <c:spPr>
            <a:solidFill>
              <a:srgbClr val="00BFF2"/>
            </a:solidFill>
          </c:spPr>
          <c:dPt>
            <c:idx val="0"/>
            <c:bubble3D val="0"/>
            <c:spPr>
              <a:solidFill>
                <a:srgbClr val="00BFF2"/>
              </a:solidFill>
              <a:ln>
                <a:noFill/>
              </a:ln>
              <a:effectLst/>
            </c:spPr>
            <c:extLst>
              <c:ext xmlns:c16="http://schemas.microsoft.com/office/drawing/2014/chart" uri="{C3380CC4-5D6E-409C-BE32-E72D297353CC}">
                <c16:uniqueId val="{0000000D-0E86-478B-AE39-D079180893A8}"/>
              </c:ext>
            </c:extLst>
          </c:dPt>
          <c:dPt>
            <c:idx val="1"/>
            <c:bubble3D val="0"/>
            <c:spPr>
              <a:solidFill>
                <a:srgbClr val="1F1A62"/>
              </a:solidFill>
              <a:ln>
                <a:noFill/>
              </a:ln>
              <a:effectLst/>
            </c:spPr>
            <c:extLst>
              <c:ext xmlns:c16="http://schemas.microsoft.com/office/drawing/2014/chart" uri="{C3380CC4-5D6E-409C-BE32-E72D297353CC}">
                <c16:uniqueId val="{00000009-0E86-478B-AE39-D079180893A8}"/>
              </c:ext>
            </c:extLst>
          </c:dPt>
          <c:dPt>
            <c:idx val="2"/>
            <c:bubble3D val="0"/>
            <c:spPr>
              <a:solidFill>
                <a:srgbClr val="ED3C8D"/>
              </a:solidFill>
              <a:ln>
                <a:noFill/>
              </a:ln>
              <a:effectLst/>
            </c:spPr>
            <c:extLst>
              <c:ext xmlns:c16="http://schemas.microsoft.com/office/drawing/2014/chart" uri="{C3380CC4-5D6E-409C-BE32-E72D297353CC}">
                <c16:uniqueId val="{00000006-0E86-478B-AE39-D079180893A8}"/>
              </c:ext>
            </c:extLst>
          </c:dPt>
          <c:dLbls>
            <c:dLbl>
              <c:idx val="0"/>
              <c:layout>
                <c:manualLayout>
                  <c:x val="-0.14211304082639253"/>
                  <c:y val="0.19096611795880897"/>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403020202020204" pitchFamily="34" charset="0"/>
                        <a:ea typeface="+mn-ea"/>
                        <a:cs typeface="+mn-cs"/>
                      </a:defRPr>
                    </a:pPr>
                    <a:fld id="{BE937504-DC4B-44EA-BDCA-BBF2E168B173}" type="VALUE">
                      <a:rPr lang="en-US" smtClean="0"/>
                      <a:pPr>
                        <a:defRPr sz="1600" b="1">
                          <a:solidFill>
                            <a:schemeClr val="bg1"/>
                          </a:solidFill>
                        </a:defRPr>
                      </a:pPr>
                      <a:t>[VALUE]</a:t>
                    </a:fld>
                    <a:endParaRPr lang="en-US"/>
                  </a:p>
                  <a:p>
                    <a:pPr>
                      <a:defRPr sz="1600" b="1">
                        <a:solidFill>
                          <a:schemeClr val="bg1"/>
                        </a:solidFill>
                      </a:defRPr>
                    </a:pPr>
                    <a:r>
                      <a:rPr lang="en-US" sz="1200"/>
                      <a:t>25 brands</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0E86-478B-AE39-D079180893A8}"/>
                </c:ext>
              </c:extLst>
            </c:dLbl>
            <c:dLbl>
              <c:idx val="1"/>
              <c:layout>
                <c:manualLayout>
                  <c:x val="-0.18601028167239003"/>
                  <c:y val="-0.20382036548847671"/>
                </c:manualLayout>
              </c:layout>
              <c:tx>
                <c:rich>
                  <a:bodyPr rot="0" spcFirstLastPara="1" vertOverflow="ellipsis" vert="horz" wrap="square" lIns="38100" tIns="19050" rIns="38100" bIns="19050" anchor="ctr" anchorCtr="0">
                    <a:spAutoFit/>
                  </a:bodyPr>
                  <a:lstStyle/>
                  <a:p>
                    <a:pPr algn="ctr">
                      <a:defRPr lang="en-US" sz="1600" b="1" i="0" u="none" strike="noStrike" kern="1200" baseline="0">
                        <a:solidFill>
                          <a:schemeClr val="bg1"/>
                        </a:solidFill>
                        <a:latin typeface="Helvetica" panose="020B0403020202020204" pitchFamily="34" charset="0"/>
                        <a:ea typeface="+mn-ea"/>
                        <a:cs typeface="+mn-cs"/>
                      </a:defRPr>
                    </a:pPr>
                    <a:fld id="{2D2F5DEA-C228-4EAD-A048-33AC71FC8C1C}" type="VALUE">
                      <a:rPr lang="en-US" smtClean="0"/>
                      <a:pPr algn="ctr">
                        <a:defRPr lang="en-US" sz="1600" b="1">
                          <a:solidFill>
                            <a:schemeClr val="bg1"/>
                          </a:solidFill>
                        </a:defRPr>
                      </a:pPr>
                      <a:t>[VALUE]</a:t>
                    </a:fld>
                    <a:endParaRPr lang="en-US"/>
                  </a:p>
                  <a:p>
                    <a:pPr algn="ctr">
                      <a:defRPr lang="en-US" sz="1600" b="1">
                        <a:solidFill>
                          <a:schemeClr val="bg1"/>
                        </a:solidFill>
                      </a:defRPr>
                    </a:pPr>
                    <a:r>
                      <a:rPr lang="en-US" sz="1200"/>
                      <a:t>63 brands</a:t>
                    </a:r>
                  </a:p>
                </c:rich>
              </c:tx>
              <c:spPr>
                <a:noFill/>
                <a:ln>
                  <a:noFill/>
                </a:ln>
                <a:effectLst/>
              </c:spPr>
              <c:txPr>
                <a:bodyPr rot="0" spcFirstLastPara="1" vertOverflow="ellipsis" vert="horz" wrap="square" lIns="38100" tIns="19050" rIns="38100" bIns="19050" anchor="ctr" anchorCtr="0">
                  <a:spAutoFit/>
                </a:bodyPr>
                <a:lstStyle/>
                <a:p>
                  <a:pPr algn="ctr">
                    <a:defRPr lang="en-US"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0E86-478B-AE39-D079180893A8}"/>
                </c:ext>
              </c:extLst>
            </c:dLbl>
            <c:dLbl>
              <c:idx val="2"/>
              <c:layout>
                <c:manualLayout>
                  <c:x val="0.21777505574166364"/>
                  <c:y val="7.6348326542069994E-2"/>
                </c:manualLayout>
              </c:layout>
              <c:tx>
                <c:rich>
                  <a:bodyPr rot="0" spcFirstLastPara="1" vertOverflow="ellipsis" vert="horz" wrap="square" lIns="38100" tIns="19050" rIns="38100" bIns="19050" anchor="ctr" anchorCtr="0">
                    <a:spAutoFit/>
                  </a:bodyPr>
                  <a:lstStyle/>
                  <a:p>
                    <a:pPr algn="ctr">
                      <a:defRPr lang="en-US" sz="1600" b="1" i="0" u="none" strike="noStrike" kern="1200" baseline="0">
                        <a:solidFill>
                          <a:schemeClr val="bg1"/>
                        </a:solidFill>
                        <a:latin typeface="Helvetica" panose="020B0403020202020204" pitchFamily="34" charset="0"/>
                        <a:ea typeface="+mn-ea"/>
                        <a:cs typeface="+mn-cs"/>
                      </a:defRPr>
                    </a:pPr>
                    <a:fld id="{2599AD1A-1E93-4E9D-A437-13CD9ABB361B}" type="VALUE">
                      <a:rPr lang="en-US" smtClean="0"/>
                      <a:pPr algn="ctr">
                        <a:defRPr lang="en-US" sz="1600" b="1">
                          <a:solidFill>
                            <a:schemeClr val="bg1"/>
                          </a:solidFill>
                        </a:defRPr>
                      </a:pPr>
                      <a:t>[VALUE]</a:t>
                    </a:fld>
                    <a:endParaRPr lang="en-US"/>
                  </a:p>
                  <a:p>
                    <a:pPr algn="ctr">
                      <a:defRPr lang="en-US" sz="1600" b="1">
                        <a:solidFill>
                          <a:schemeClr val="bg1"/>
                        </a:solidFill>
                      </a:defRPr>
                    </a:pPr>
                    <a:r>
                      <a:rPr lang="en-US" sz="1200"/>
                      <a:t>52 brands</a:t>
                    </a:r>
                  </a:p>
                </c:rich>
              </c:tx>
              <c:spPr>
                <a:noFill/>
                <a:ln>
                  <a:noFill/>
                </a:ln>
                <a:effectLst/>
              </c:spPr>
              <c:txPr>
                <a:bodyPr rot="0" spcFirstLastPara="1" vertOverflow="ellipsis" vert="horz" wrap="square" lIns="38100" tIns="19050" rIns="38100" bIns="19050" anchor="ctr" anchorCtr="0">
                  <a:spAutoFit/>
                </a:bodyPr>
                <a:lstStyle/>
                <a:p>
                  <a:pPr algn="ctr">
                    <a:defRPr lang="en-US"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0E86-478B-AE39-D079180893A8}"/>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Founded Prior to 2000</c:v>
                </c:pt>
                <c:pt idx="1">
                  <c:v>5-20 Years Old</c:v>
                </c:pt>
                <c:pt idx="2">
                  <c:v>Under 5 Years Old</c:v>
                </c:pt>
              </c:strCache>
            </c:strRef>
          </c:cat>
          <c:val>
            <c:numRef>
              <c:f>Sheet1!$B$2:$B$4</c:f>
              <c:numCache>
                <c:formatCode>0%</c:formatCode>
                <c:ptCount val="3"/>
                <c:pt idx="0">
                  <c:v>0.17899999999999999</c:v>
                </c:pt>
                <c:pt idx="1">
                  <c:v>0.45</c:v>
                </c:pt>
                <c:pt idx="2">
                  <c:v>0.371</c:v>
                </c:pt>
              </c:numCache>
            </c:numRef>
          </c:val>
          <c:extLst>
            <c:ext xmlns:c15="http://schemas.microsoft.com/office/drawing/2012/chart" uri="{02D57815-91ED-43cb-92C2-25804820EDAC}">
              <c15:filteredSeriesTitle>
                <c15:tx>
                  <c:strRef>
                    <c:extLst>
                      <c:ext uri="{02D57815-91ED-43cb-92C2-25804820EDAC}">
                        <c15:formulaRef>
                          <c15:sqref>Sheet1!#REF!</c15:sqref>
                        </c15:formulaRef>
                      </c:ext>
                    </c:extLst>
                    <c:strCache>
                      <c:ptCount val="1"/>
                      <c:pt idx="0">
                        <c:v>#REF!</c:v>
                      </c:pt>
                    </c:strCache>
                  </c:strRef>
                </c15:tx>
              </c15:filteredSeriesTitle>
            </c:ext>
            <c:ext xmlns:c16="http://schemas.microsoft.com/office/drawing/2014/chart" uri="{C3380CC4-5D6E-409C-BE32-E72D297353CC}">
              <c16:uniqueId val="{00000000-7E1B-471E-B17A-DC7C171CBC6B}"/>
            </c:ext>
          </c:extLst>
        </c:ser>
        <c:ser>
          <c:idx val="1"/>
          <c:order val="1"/>
          <c:dPt>
            <c:idx val="0"/>
            <c:bubble3D val="0"/>
            <c:spPr>
              <a:solidFill>
                <a:schemeClr val="accent1"/>
              </a:solidFill>
              <a:ln>
                <a:noFill/>
              </a:ln>
              <a:effectLst/>
            </c:spPr>
            <c:extLst>
              <c:ext xmlns:c16="http://schemas.microsoft.com/office/drawing/2014/chart" uri="{C3380CC4-5D6E-409C-BE32-E72D297353CC}">
                <c16:uniqueId val="{0000000E-0E86-478B-AE39-D079180893A8}"/>
              </c:ext>
            </c:extLst>
          </c:dPt>
          <c:cat>
            <c:strRef>
              <c:f>Sheet1!$A$2:$A$4</c:f>
              <c:strCache>
                <c:ptCount val="3"/>
                <c:pt idx="0">
                  <c:v>Founded Prior to 2000</c:v>
                </c:pt>
                <c:pt idx="1">
                  <c:v>5-20 Years Old</c:v>
                </c:pt>
                <c:pt idx="2">
                  <c:v>Under 5 Years Old</c:v>
                </c:pt>
              </c:strCache>
            </c:strRef>
          </c:cat>
          <c:val>
            <c:numRef>
              <c:f>Sheet1!#REF!</c:f>
              <c:numCache>
                <c:formatCode>General</c:formatCode>
                <c:ptCount val="1"/>
                <c:pt idx="0">
                  <c:v>1</c:v>
                </c:pt>
              </c:numCache>
            </c:numRef>
          </c:val>
          <c:extLst>
            <c:ext xmlns:c15="http://schemas.microsoft.com/office/drawing/2012/chart" uri="{02D57815-91ED-43cb-92C2-25804820EDAC}">
              <c15:filteredSeriesTitle>
                <c15:tx>
                  <c:strRef>
                    <c:extLst>
                      <c:ext uri="{02D57815-91ED-43cb-92C2-25804820EDAC}">
                        <c15:formulaRef>
                          <c15:sqref>Sheet1!#REF!</c15:sqref>
                        </c15:formulaRef>
                      </c:ext>
                    </c:extLst>
                    <c:strCache>
                      <c:ptCount val="1"/>
                      <c:pt idx="0">
                        <c:v>#REF!</c:v>
                      </c:pt>
                    </c:strCache>
                  </c:strRef>
                </c15:tx>
              </c15:filteredSeriesTitle>
            </c:ext>
            <c:ext xmlns:c16="http://schemas.microsoft.com/office/drawing/2014/chart" uri="{C3380CC4-5D6E-409C-BE32-E72D297353CC}">
              <c16:uniqueId val="{00000001-7E1B-471E-B17A-DC7C171CBC6B}"/>
            </c:ext>
          </c:extLst>
        </c:ser>
        <c:ser>
          <c:idx val="2"/>
          <c:order val="2"/>
          <c:dPt>
            <c:idx val="0"/>
            <c:bubble3D val="0"/>
            <c:spPr>
              <a:solidFill>
                <a:schemeClr val="accent1"/>
              </a:solidFill>
              <a:ln>
                <a:noFill/>
              </a:ln>
              <a:effectLst/>
            </c:spPr>
            <c:extLst>
              <c:ext xmlns:c16="http://schemas.microsoft.com/office/drawing/2014/chart" uri="{C3380CC4-5D6E-409C-BE32-E72D297353CC}">
                <c16:uniqueId val="{0000000F-0E86-478B-AE39-D079180893A8}"/>
              </c:ext>
            </c:extLst>
          </c:dPt>
          <c:cat>
            <c:strRef>
              <c:f>Sheet1!$A$2:$A$4</c:f>
              <c:strCache>
                <c:ptCount val="3"/>
                <c:pt idx="0">
                  <c:v>Founded Prior to 2000</c:v>
                </c:pt>
                <c:pt idx="1">
                  <c:v>5-20 Years Old</c:v>
                </c:pt>
                <c:pt idx="2">
                  <c:v>Under 5 Years Old</c:v>
                </c:pt>
              </c:strCache>
            </c:strRef>
          </c:cat>
          <c:val>
            <c:numRef>
              <c:f>Sheet1!#REF!</c:f>
              <c:numCache>
                <c:formatCode>General</c:formatCode>
                <c:ptCount val="1"/>
                <c:pt idx="0">
                  <c:v>1</c:v>
                </c:pt>
              </c:numCache>
            </c:numRef>
          </c:val>
          <c:extLst>
            <c:ext xmlns:c15="http://schemas.microsoft.com/office/drawing/2012/chart" uri="{02D57815-91ED-43cb-92C2-25804820EDAC}">
              <c15:filteredSeriesTitle>
                <c15:tx>
                  <c:strRef>
                    <c:extLst>
                      <c:ext uri="{02D57815-91ED-43cb-92C2-25804820EDAC}">
                        <c15:formulaRef>
                          <c15:sqref>Sheet1!#REF!</c15:sqref>
                        </c15:formulaRef>
                      </c:ext>
                    </c:extLst>
                    <c:strCache>
                      <c:ptCount val="1"/>
                      <c:pt idx="0">
                        <c:v>#REF!</c:v>
                      </c:pt>
                    </c:strCache>
                  </c:strRef>
                </c15:tx>
              </c15:filteredSeriesTitle>
            </c:ext>
            <c:ext xmlns:c16="http://schemas.microsoft.com/office/drawing/2014/chart" uri="{C3380CC4-5D6E-409C-BE32-E72D297353CC}">
              <c16:uniqueId val="{00000002-7E1B-471E-B17A-DC7C171CBC6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1A62"/>
          </a:solidFill>
          <a:latin typeface="Helvetica" panose="020B0403020202020204" pitchFamily="34" charset="0"/>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303847591837472"/>
          <c:y val="0.12157006603081436"/>
          <c:w val="0.55271799425568102"/>
          <c:h val="0.82907691513988946"/>
        </c:manualLayout>
      </c:layout>
      <c:pieChart>
        <c:varyColors val="1"/>
        <c:ser>
          <c:idx val="0"/>
          <c:order val="0"/>
          <c:tx>
            <c:strRef>
              <c:f>Sheet1!$B$1</c:f>
              <c:strCache>
                <c:ptCount val="1"/>
                <c:pt idx="0">
                  <c:v>Column1</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B0B3-410A-A253-C8E0BB015279}"/>
              </c:ext>
            </c:extLst>
          </c:dPt>
          <c:dPt>
            <c:idx val="1"/>
            <c:bubble3D val="0"/>
            <c:explosion val="1"/>
            <c:spPr>
              <a:solidFill>
                <a:srgbClr val="1F1A62"/>
              </a:solidFill>
              <a:ln w="19050">
                <a:solidFill>
                  <a:schemeClr val="lt1"/>
                </a:solidFill>
              </a:ln>
              <a:effectLst/>
            </c:spPr>
            <c:extLst>
              <c:ext xmlns:c16="http://schemas.microsoft.com/office/drawing/2014/chart" uri="{C3380CC4-5D6E-409C-BE32-E72D297353CC}">
                <c16:uniqueId val="{00000003-B0B3-410A-A253-C8E0BB015279}"/>
              </c:ext>
            </c:extLst>
          </c:dPt>
          <c:dPt>
            <c:idx val="2"/>
            <c:bubble3D val="0"/>
            <c:spPr>
              <a:solidFill>
                <a:srgbClr val="ED3C8D"/>
              </a:solidFill>
              <a:ln w="19050">
                <a:solidFill>
                  <a:schemeClr val="lt1"/>
                </a:solidFill>
              </a:ln>
              <a:effectLst/>
            </c:spPr>
            <c:extLst>
              <c:ext xmlns:c16="http://schemas.microsoft.com/office/drawing/2014/chart" uri="{C3380CC4-5D6E-409C-BE32-E72D297353CC}">
                <c16:uniqueId val="{00000005-B0B3-410A-A253-C8E0BB015279}"/>
              </c:ext>
            </c:extLst>
          </c:dPt>
          <c:dPt>
            <c:idx val="3"/>
            <c:bubble3D val="0"/>
            <c:spPr>
              <a:solidFill>
                <a:srgbClr val="FFE600"/>
              </a:solidFill>
              <a:ln w="19050">
                <a:solidFill>
                  <a:schemeClr val="lt1"/>
                </a:solidFill>
              </a:ln>
              <a:effectLst/>
            </c:spPr>
            <c:extLst>
              <c:ext xmlns:c16="http://schemas.microsoft.com/office/drawing/2014/chart" uri="{C3380CC4-5D6E-409C-BE32-E72D297353CC}">
                <c16:uniqueId val="{00000008-B0B3-410A-A253-C8E0BB015279}"/>
              </c:ext>
            </c:extLst>
          </c:dPt>
          <c:cat>
            <c:strRef>
              <c:f>Sheet1!$A$2:$A$5</c:f>
              <c:strCache>
                <c:ptCount val="4"/>
                <c:pt idx="0">
                  <c:v>Under $500K</c:v>
                </c:pt>
                <c:pt idx="1">
                  <c:v>$500K - $1MM</c:v>
                </c:pt>
                <c:pt idx="2">
                  <c:v>$1MM - $5MM</c:v>
                </c:pt>
                <c:pt idx="3">
                  <c:v>Over $5MM</c:v>
                </c:pt>
              </c:strCache>
            </c:strRef>
          </c:cat>
          <c:val>
            <c:numRef>
              <c:f>Sheet1!$B$2:$B$5</c:f>
              <c:numCache>
                <c:formatCode>General</c:formatCode>
                <c:ptCount val="4"/>
              </c:numCache>
            </c:numRef>
          </c:val>
          <c:extLst>
            <c:ext xmlns:c16="http://schemas.microsoft.com/office/drawing/2014/chart" uri="{C3380CC4-5D6E-409C-BE32-E72D297353CC}">
              <c16:uniqueId val="{00000006-B0B3-410A-A253-C8E0BB015279}"/>
            </c:ext>
          </c:extLst>
        </c:ser>
        <c:dLbls>
          <c:showLegendKey val="0"/>
          <c:showVal val="0"/>
          <c:showCatName val="0"/>
          <c:showSerName val="0"/>
          <c:showPercent val="0"/>
          <c:showBubbleSize val="0"/>
          <c:showLeaderLines val="1"/>
        </c:dLbls>
        <c:firstSliceAng val="0"/>
      </c:pieChart>
      <c:spPr>
        <a:noFill/>
        <a:ln w="25400">
          <a:noFill/>
        </a:ln>
        <a:effectLst/>
      </c:spPr>
    </c:plotArea>
    <c:legend>
      <c:legendPos val="b"/>
      <c:legendEntry>
        <c:idx val="0"/>
        <c:txPr>
          <a:bodyPr rot="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Entry>
      <c:legendEntry>
        <c:idx val="1"/>
        <c:txPr>
          <a:bodyPr rot="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Entry>
      <c:legendEntry>
        <c:idx val="2"/>
        <c:txPr>
          <a:bodyPr rot="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Entry>
      <c:layout>
        <c:manualLayout>
          <c:xMode val="edge"/>
          <c:yMode val="edge"/>
          <c:x val="1.0967937786471054E-2"/>
          <c:y val="0.34736913975045808"/>
          <c:w val="0.98132361126273182"/>
          <c:h val="0.33832148408633389"/>
        </c:manualLayout>
      </c:layout>
      <c:overlay val="0"/>
      <c:spPr>
        <a:solidFill>
          <a:schemeClr val="bg1"/>
        </a:solidFill>
        <a:ln>
          <a:solidFill>
            <a:schemeClr val="tx1"/>
          </a:solidFill>
        </a:ln>
        <a:effectLst/>
      </c:spPr>
      <c:txPr>
        <a:bodyPr rot="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
    <c:plotVisOnly val="1"/>
    <c:dispBlanksAs val="gap"/>
    <c:showDLblsOverMax val="0"/>
  </c:chart>
  <c:spPr>
    <a:noFill/>
    <a:ln>
      <a:noFill/>
    </a:ln>
    <a:effectLst/>
  </c:spPr>
  <c:txPr>
    <a:bodyPr/>
    <a:lstStyle/>
    <a:p>
      <a:pPr>
        <a:defRPr sz="1400" b="1">
          <a:solidFill>
            <a:srgbClr val="1F1A62"/>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790041030221078"/>
          <c:y val="7.2172805564521367E-2"/>
          <c:w val="0.60696486835942909"/>
          <c:h val="0.89249214512713892"/>
        </c:manualLayout>
      </c:layout>
      <c:pieChart>
        <c:varyColors val="1"/>
        <c:ser>
          <c:idx val="0"/>
          <c:order val="0"/>
          <c:spPr>
            <a:solidFill>
              <a:srgbClr val="00BFF2"/>
            </a:solidFill>
          </c:spPr>
          <c:dPt>
            <c:idx val="0"/>
            <c:bubble3D val="0"/>
            <c:spPr>
              <a:solidFill>
                <a:srgbClr val="00BFF2"/>
              </a:solidFill>
              <a:ln>
                <a:noFill/>
              </a:ln>
              <a:effectLst/>
            </c:spPr>
            <c:extLst>
              <c:ext xmlns:c16="http://schemas.microsoft.com/office/drawing/2014/chart" uri="{C3380CC4-5D6E-409C-BE32-E72D297353CC}">
                <c16:uniqueId val="{00000001-951B-4A43-8164-BD91AEA2141C}"/>
              </c:ext>
            </c:extLst>
          </c:dPt>
          <c:dPt>
            <c:idx val="1"/>
            <c:bubble3D val="0"/>
            <c:spPr>
              <a:solidFill>
                <a:srgbClr val="1F1A62"/>
              </a:solidFill>
              <a:ln>
                <a:noFill/>
              </a:ln>
              <a:effectLst/>
            </c:spPr>
            <c:extLst>
              <c:ext xmlns:c16="http://schemas.microsoft.com/office/drawing/2014/chart" uri="{C3380CC4-5D6E-409C-BE32-E72D297353CC}">
                <c16:uniqueId val="{00000003-951B-4A43-8164-BD91AEA2141C}"/>
              </c:ext>
            </c:extLst>
          </c:dPt>
          <c:dPt>
            <c:idx val="2"/>
            <c:bubble3D val="0"/>
            <c:spPr>
              <a:solidFill>
                <a:srgbClr val="ED3C8D"/>
              </a:solidFill>
              <a:ln>
                <a:noFill/>
              </a:ln>
              <a:effectLst/>
            </c:spPr>
            <c:extLst>
              <c:ext xmlns:c16="http://schemas.microsoft.com/office/drawing/2014/chart" uri="{C3380CC4-5D6E-409C-BE32-E72D297353CC}">
                <c16:uniqueId val="{00000005-951B-4A43-8164-BD91AEA2141C}"/>
              </c:ext>
            </c:extLst>
          </c:dPt>
          <c:dPt>
            <c:idx val="3"/>
            <c:bubble3D val="0"/>
            <c:spPr>
              <a:solidFill>
                <a:srgbClr val="FFE600"/>
              </a:solidFill>
              <a:ln>
                <a:noFill/>
              </a:ln>
              <a:effectLst/>
            </c:spPr>
            <c:extLst>
              <c:ext xmlns:c16="http://schemas.microsoft.com/office/drawing/2014/chart" uri="{C3380CC4-5D6E-409C-BE32-E72D297353CC}">
                <c16:uniqueId val="{0000000E-951B-4A43-8164-BD91AEA2141C}"/>
              </c:ext>
            </c:extLst>
          </c:dPt>
          <c:dLbls>
            <c:dLbl>
              <c:idx val="0"/>
              <c:layout>
                <c:manualLayout>
                  <c:x val="-0.23238827939137727"/>
                  <c:y val="4.3597192239634742E-2"/>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403020202020204" pitchFamily="34" charset="0"/>
                        <a:ea typeface="+mn-ea"/>
                        <a:cs typeface="+mn-cs"/>
                      </a:defRPr>
                    </a:pPr>
                    <a:fld id="{BE937504-DC4B-44EA-BDCA-BBF2E168B173}" type="VALUE">
                      <a:rPr lang="en-US" smtClean="0"/>
                      <a:pPr>
                        <a:defRPr sz="1600" b="1">
                          <a:solidFill>
                            <a:schemeClr val="bg1"/>
                          </a:solidFill>
                        </a:defRPr>
                      </a:pPr>
                      <a:t>[VALUE]</a:t>
                    </a:fld>
                    <a:endParaRPr lang="en-US"/>
                  </a:p>
                  <a:p>
                    <a:pPr>
                      <a:defRPr sz="1600" b="1">
                        <a:solidFill>
                          <a:schemeClr val="bg1"/>
                        </a:solidFill>
                      </a:defRPr>
                    </a:pPr>
                    <a:r>
                      <a:rPr lang="en-US" sz="1200"/>
                      <a:t>57 brands</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51B-4A43-8164-BD91AEA2141C}"/>
                </c:ext>
              </c:extLst>
            </c:dLbl>
            <c:dLbl>
              <c:idx val="1"/>
              <c:layout>
                <c:manualLayout>
                  <c:x val="-1.0636038444243464E-2"/>
                  <c:y val="-0.16977089882887517"/>
                </c:manualLayout>
              </c:layout>
              <c:tx>
                <c:rich>
                  <a:bodyPr rot="0" spcFirstLastPara="1" vertOverflow="ellipsis" vert="horz" wrap="square" lIns="38100" tIns="19050" rIns="38100" bIns="19050" anchor="ctr" anchorCtr="0">
                    <a:spAutoFit/>
                  </a:bodyPr>
                  <a:lstStyle/>
                  <a:p>
                    <a:pPr algn="ctr">
                      <a:defRPr lang="en-US" sz="1600" b="1" i="0" u="none" strike="noStrike" kern="1200" baseline="0">
                        <a:solidFill>
                          <a:schemeClr val="bg1"/>
                        </a:solidFill>
                        <a:latin typeface="Helvetica" panose="020B0403020202020204" pitchFamily="34" charset="0"/>
                        <a:ea typeface="+mn-ea"/>
                        <a:cs typeface="+mn-cs"/>
                      </a:defRPr>
                    </a:pPr>
                    <a:fld id="{2D2F5DEA-C228-4EAD-A048-33AC71FC8C1C}" type="VALUE">
                      <a:rPr lang="en-US" smtClean="0"/>
                      <a:pPr algn="ctr">
                        <a:defRPr lang="en-US" sz="1600" b="1">
                          <a:solidFill>
                            <a:schemeClr val="bg1"/>
                          </a:solidFill>
                        </a:defRPr>
                      </a:pPr>
                      <a:t>[VALUE]</a:t>
                    </a:fld>
                    <a:endParaRPr lang="en-US"/>
                  </a:p>
                  <a:p>
                    <a:pPr algn="ctr">
                      <a:defRPr lang="en-US" sz="1600" b="1">
                        <a:solidFill>
                          <a:schemeClr val="bg1"/>
                        </a:solidFill>
                      </a:defRPr>
                    </a:pPr>
                    <a:r>
                      <a:rPr lang="en-US" sz="1200"/>
                      <a:t>25 brands</a:t>
                    </a:r>
                  </a:p>
                </c:rich>
              </c:tx>
              <c:spPr>
                <a:noFill/>
                <a:ln>
                  <a:noFill/>
                </a:ln>
                <a:effectLst/>
              </c:spPr>
              <c:txPr>
                <a:bodyPr rot="0" spcFirstLastPara="1" vertOverflow="ellipsis" vert="horz" wrap="square" lIns="38100" tIns="19050" rIns="38100" bIns="19050" anchor="ctr" anchorCtr="0">
                  <a:spAutoFit/>
                </a:bodyPr>
                <a:lstStyle/>
                <a:p>
                  <a:pPr algn="ctr">
                    <a:defRPr lang="en-US"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51B-4A43-8164-BD91AEA2141C}"/>
                </c:ext>
              </c:extLst>
            </c:dLbl>
            <c:dLbl>
              <c:idx val="2"/>
              <c:layout>
                <c:manualLayout>
                  <c:x val="0.20958904429303388"/>
                  <c:y val="-1.7287595847739926E-2"/>
                </c:manualLayout>
              </c:layout>
              <c:tx>
                <c:rich>
                  <a:bodyPr rot="0" spcFirstLastPara="1" vertOverflow="ellipsis" vert="horz" wrap="square" lIns="38100" tIns="19050" rIns="38100" bIns="19050" anchor="ctr" anchorCtr="0">
                    <a:spAutoFit/>
                  </a:bodyPr>
                  <a:lstStyle/>
                  <a:p>
                    <a:pPr algn="ctr">
                      <a:defRPr lang="en-US" sz="1600" b="1" i="0" u="none" strike="noStrike" kern="1200" baseline="0">
                        <a:solidFill>
                          <a:schemeClr val="bg1"/>
                        </a:solidFill>
                        <a:latin typeface="Helvetica" panose="020B0403020202020204" pitchFamily="34" charset="0"/>
                        <a:ea typeface="+mn-ea"/>
                        <a:cs typeface="+mn-cs"/>
                      </a:defRPr>
                    </a:pPr>
                    <a:fld id="{2599AD1A-1E93-4E9D-A437-13CD9ABB361B}" type="VALUE">
                      <a:rPr lang="en-US" smtClean="0"/>
                      <a:pPr algn="ctr">
                        <a:defRPr lang="en-US" sz="1600" b="1">
                          <a:solidFill>
                            <a:schemeClr val="bg1"/>
                          </a:solidFill>
                        </a:defRPr>
                      </a:pPr>
                      <a:t>[VALUE]</a:t>
                    </a:fld>
                    <a:endParaRPr lang="en-US"/>
                  </a:p>
                  <a:p>
                    <a:pPr algn="ctr">
                      <a:defRPr lang="en-US" sz="1600" b="1">
                        <a:solidFill>
                          <a:schemeClr val="bg1"/>
                        </a:solidFill>
                      </a:defRPr>
                    </a:pPr>
                    <a:r>
                      <a:rPr lang="en-US" sz="1200"/>
                      <a:t>45 brands</a:t>
                    </a:r>
                  </a:p>
                </c:rich>
              </c:tx>
              <c:spPr>
                <a:noFill/>
                <a:ln>
                  <a:noFill/>
                </a:ln>
                <a:effectLst/>
              </c:spPr>
              <c:txPr>
                <a:bodyPr rot="0" spcFirstLastPara="1" vertOverflow="ellipsis" vert="horz" wrap="square" lIns="38100" tIns="19050" rIns="38100" bIns="19050" anchor="ctr" anchorCtr="0">
                  <a:spAutoFit/>
                </a:bodyPr>
                <a:lstStyle/>
                <a:p>
                  <a:pPr algn="ctr">
                    <a:defRPr lang="en-US"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51B-4A43-8164-BD91AEA2141C}"/>
                </c:ext>
              </c:extLst>
            </c:dLbl>
            <c:dLbl>
              <c:idx val="3"/>
              <c:layout>
                <c:manualLayout>
                  <c:x val="8.5441312157984159E-2"/>
                  <c:y val="0.15684225264282578"/>
                </c:manualLayout>
              </c:layout>
              <c:tx>
                <c:rich>
                  <a:bodyPr rot="0" spcFirstLastPara="1" vertOverflow="ellipsis" vert="horz" wrap="square" lIns="38100" tIns="19050" rIns="38100" bIns="19050" anchor="ctr" anchorCtr="0">
                    <a:spAutoFit/>
                  </a:bodyPr>
                  <a:lstStyle/>
                  <a:p>
                    <a:pPr algn="ctr" rtl="0">
                      <a:defRPr lang="en-US" sz="1600" b="1" i="0" u="none" strike="noStrike" kern="1200" baseline="0">
                        <a:solidFill>
                          <a:srgbClr val="1F1A62"/>
                        </a:solidFill>
                        <a:latin typeface="Helvetica" panose="020B0403020202020204" pitchFamily="34" charset="0"/>
                        <a:ea typeface="+mn-ea"/>
                        <a:cs typeface="+mn-cs"/>
                      </a:defRPr>
                    </a:pPr>
                    <a:fld id="{07C37655-7548-42FB-960F-FF960BABDCFD}" type="VALUE">
                      <a:rPr lang="en-US" smtClean="0"/>
                      <a:pPr algn="ctr" rtl="0">
                        <a:defRPr lang="en-US" sz="1600" b="1"/>
                      </a:pPr>
                      <a:t>[VALUE]</a:t>
                    </a:fld>
                    <a:endParaRPr lang="en-US"/>
                  </a:p>
                  <a:p>
                    <a:pPr algn="ctr" rtl="0">
                      <a:defRPr lang="en-US" sz="1600" b="1"/>
                    </a:pPr>
                    <a:r>
                      <a:rPr lang="en-US" sz="1200"/>
                      <a:t>13 </a:t>
                    </a:r>
                  </a:p>
                  <a:p>
                    <a:pPr algn="ctr" rtl="0">
                      <a:defRPr lang="en-US" sz="1600" b="1"/>
                    </a:pPr>
                    <a:r>
                      <a:rPr lang="en-US" sz="1200"/>
                      <a:t>brands</a:t>
                    </a:r>
                  </a:p>
                </c:rich>
              </c:tx>
              <c:spPr>
                <a:noFill/>
                <a:ln>
                  <a:noFill/>
                </a:ln>
                <a:effectLst/>
              </c:spPr>
              <c:txPr>
                <a:bodyPr rot="0" spcFirstLastPara="1" vertOverflow="ellipsis" vert="horz" wrap="square" lIns="38100" tIns="19050" rIns="38100" bIns="19050" anchor="ctr" anchorCtr="0">
                  <a:spAutoFit/>
                </a:bodyPr>
                <a:lstStyle/>
                <a:p>
                  <a:pPr algn="ctr" rtl="0">
                    <a:defRPr lang="en-US" sz="1600"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951B-4A43-8164-BD91AEA2141C}"/>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Under $500K</c:v>
                </c:pt>
                <c:pt idx="1">
                  <c:v>$500K - $1MM</c:v>
                </c:pt>
                <c:pt idx="2">
                  <c:v>$1MM - $5MM</c:v>
                </c:pt>
                <c:pt idx="3">
                  <c:v>Over $5MM</c:v>
                </c:pt>
              </c:strCache>
            </c:strRef>
          </c:cat>
          <c:val>
            <c:numRef>
              <c:f>Sheet1!$B$2:$B$5</c:f>
              <c:numCache>
                <c:formatCode>0%</c:formatCode>
                <c:ptCount val="4"/>
                <c:pt idx="0">
                  <c:v>0.40699999999999997</c:v>
                </c:pt>
                <c:pt idx="1">
                  <c:v>0.17899999999999999</c:v>
                </c:pt>
                <c:pt idx="2">
                  <c:v>0.32100000000000001</c:v>
                </c:pt>
                <c:pt idx="3">
                  <c:v>9.2999999999999999E-2</c:v>
                </c:pt>
              </c:numCache>
            </c:numRef>
          </c:val>
          <c:extLst>
            <c:ext xmlns:c15="http://schemas.microsoft.com/office/drawing/2012/chart" uri="{02D57815-91ED-43cb-92C2-25804820EDAC}">
              <c15:filteredSeriesTitle>
                <c15:tx>
                  <c:strRef>
                    <c:extLst>
                      <c:ext uri="{02D57815-91ED-43cb-92C2-25804820EDAC}">
                        <c15:formulaRef>
                          <c15:sqref>Sheet1!#REF!</c15:sqref>
                        </c15:formulaRef>
                      </c:ext>
                    </c:extLst>
                    <c:strCache>
                      <c:ptCount val="1"/>
                      <c:pt idx="0">
                        <c:v>#REF!</c:v>
                      </c:pt>
                    </c:strCache>
                  </c:strRef>
                </c15:tx>
              </c15:filteredSeriesTitle>
            </c:ext>
            <c:ext xmlns:c16="http://schemas.microsoft.com/office/drawing/2014/chart" uri="{C3380CC4-5D6E-409C-BE32-E72D297353CC}">
              <c16:uniqueId val="{00000006-951B-4A43-8164-BD91AEA2141C}"/>
            </c:ext>
          </c:extLst>
        </c:ser>
        <c:ser>
          <c:idx val="1"/>
          <c:order val="1"/>
          <c:dPt>
            <c:idx val="0"/>
            <c:bubble3D val="0"/>
            <c:spPr>
              <a:solidFill>
                <a:schemeClr val="accent1"/>
              </a:solidFill>
              <a:ln>
                <a:noFill/>
              </a:ln>
              <a:effectLst/>
            </c:spPr>
            <c:extLst>
              <c:ext xmlns:c16="http://schemas.microsoft.com/office/drawing/2014/chart" uri="{C3380CC4-5D6E-409C-BE32-E72D297353CC}">
                <c16:uniqueId val="{00000008-951B-4A43-8164-BD91AEA2141C}"/>
              </c:ext>
            </c:extLst>
          </c:dPt>
          <c:cat>
            <c:strRef>
              <c:f>Sheet1!$A$2:$A$5</c:f>
              <c:strCache>
                <c:ptCount val="4"/>
                <c:pt idx="0">
                  <c:v>Under $500K</c:v>
                </c:pt>
                <c:pt idx="1">
                  <c:v>$500K - $1MM</c:v>
                </c:pt>
                <c:pt idx="2">
                  <c:v>$1MM - $5MM</c:v>
                </c:pt>
                <c:pt idx="3">
                  <c:v>Over $5MM</c:v>
                </c:pt>
              </c:strCache>
            </c:strRef>
          </c:cat>
          <c:val>
            <c:numRef>
              <c:f>Sheet1!#REF!</c:f>
              <c:numCache>
                <c:formatCode>General</c:formatCode>
                <c:ptCount val="1"/>
                <c:pt idx="0">
                  <c:v>1</c:v>
                </c:pt>
              </c:numCache>
            </c:numRef>
          </c:val>
          <c:extLst>
            <c:ext xmlns:c15="http://schemas.microsoft.com/office/drawing/2012/chart" uri="{02D57815-91ED-43cb-92C2-25804820EDAC}">
              <c15:filteredSeriesTitle>
                <c15:tx>
                  <c:strRef>
                    <c:extLst>
                      <c:ext uri="{02D57815-91ED-43cb-92C2-25804820EDAC}">
                        <c15:formulaRef>
                          <c15:sqref>Sheet1!#REF!</c15:sqref>
                        </c15:formulaRef>
                      </c:ext>
                    </c:extLst>
                    <c:strCache>
                      <c:ptCount val="1"/>
                      <c:pt idx="0">
                        <c:v>#REF!</c:v>
                      </c:pt>
                    </c:strCache>
                  </c:strRef>
                </c15:tx>
              </c15:filteredSeriesTitle>
            </c:ext>
            <c:ext xmlns:c16="http://schemas.microsoft.com/office/drawing/2014/chart" uri="{C3380CC4-5D6E-409C-BE32-E72D297353CC}">
              <c16:uniqueId val="{00000009-951B-4A43-8164-BD91AEA2141C}"/>
            </c:ext>
          </c:extLst>
        </c:ser>
        <c:ser>
          <c:idx val="2"/>
          <c:order val="2"/>
          <c:dPt>
            <c:idx val="0"/>
            <c:bubble3D val="0"/>
            <c:spPr>
              <a:solidFill>
                <a:schemeClr val="accent1"/>
              </a:solidFill>
              <a:ln>
                <a:noFill/>
              </a:ln>
              <a:effectLst/>
            </c:spPr>
            <c:extLst>
              <c:ext xmlns:c16="http://schemas.microsoft.com/office/drawing/2014/chart" uri="{C3380CC4-5D6E-409C-BE32-E72D297353CC}">
                <c16:uniqueId val="{0000000B-951B-4A43-8164-BD91AEA2141C}"/>
              </c:ext>
            </c:extLst>
          </c:dPt>
          <c:cat>
            <c:strRef>
              <c:f>Sheet1!$A$2:$A$5</c:f>
              <c:strCache>
                <c:ptCount val="4"/>
                <c:pt idx="0">
                  <c:v>Under $500K</c:v>
                </c:pt>
                <c:pt idx="1">
                  <c:v>$500K - $1MM</c:v>
                </c:pt>
                <c:pt idx="2">
                  <c:v>$1MM - $5MM</c:v>
                </c:pt>
                <c:pt idx="3">
                  <c:v>Over $5MM</c:v>
                </c:pt>
              </c:strCache>
            </c:strRef>
          </c:cat>
          <c:val>
            <c:numRef>
              <c:f>Sheet1!#REF!</c:f>
              <c:numCache>
                <c:formatCode>General</c:formatCode>
                <c:ptCount val="1"/>
                <c:pt idx="0">
                  <c:v>1</c:v>
                </c:pt>
              </c:numCache>
            </c:numRef>
          </c:val>
          <c:extLst>
            <c:ext xmlns:c15="http://schemas.microsoft.com/office/drawing/2012/chart" uri="{02D57815-91ED-43cb-92C2-25804820EDAC}">
              <c15:filteredSeriesTitle>
                <c15:tx>
                  <c:strRef>
                    <c:extLst>
                      <c:ext uri="{02D57815-91ED-43cb-92C2-25804820EDAC}">
                        <c15:formulaRef>
                          <c15:sqref>Sheet1!#REF!</c15:sqref>
                        </c15:formulaRef>
                      </c:ext>
                    </c:extLst>
                    <c:strCache>
                      <c:ptCount val="1"/>
                      <c:pt idx="0">
                        <c:v>#REF!</c:v>
                      </c:pt>
                    </c:strCache>
                  </c:strRef>
                </c15:tx>
              </c15:filteredSeriesTitle>
            </c:ext>
            <c:ext xmlns:c16="http://schemas.microsoft.com/office/drawing/2014/chart" uri="{C3380CC4-5D6E-409C-BE32-E72D297353CC}">
              <c16:uniqueId val="{0000000C-951B-4A43-8164-BD91AEA2141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1A62"/>
          </a:solidFill>
          <a:latin typeface="Helvetica" panose="020B0403020202020204" pitchFamily="34" charset="0"/>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303847591837472"/>
          <c:y val="0.12157006603081436"/>
          <c:w val="0.55271799425568102"/>
          <c:h val="0.82907691513988946"/>
        </c:manualLayout>
      </c:layout>
      <c:pieChart>
        <c:varyColors val="1"/>
        <c:ser>
          <c:idx val="0"/>
          <c:order val="0"/>
          <c:tx>
            <c:strRef>
              <c:f>Sheet1!$B$1</c:f>
              <c:strCache>
                <c:ptCount val="1"/>
                <c:pt idx="0">
                  <c:v>Column1</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36C9-4AB1-A9C9-5AB0230293B7}"/>
              </c:ext>
            </c:extLst>
          </c:dPt>
          <c:dPt>
            <c:idx val="1"/>
            <c:bubble3D val="0"/>
            <c:explosion val="1"/>
            <c:spPr>
              <a:solidFill>
                <a:srgbClr val="ED3C8D"/>
              </a:solidFill>
              <a:ln w="19050">
                <a:solidFill>
                  <a:schemeClr val="lt1"/>
                </a:solidFill>
              </a:ln>
              <a:effectLst/>
            </c:spPr>
            <c:extLst>
              <c:ext xmlns:c16="http://schemas.microsoft.com/office/drawing/2014/chart" uri="{C3380CC4-5D6E-409C-BE32-E72D297353CC}">
                <c16:uniqueId val="{00000003-36C9-4AB1-A9C9-5AB0230293B7}"/>
              </c:ext>
            </c:extLst>
          </c:dPt>
          <c:cat>
            <c:strRef>
              <c:f>Sheet1!$A$2:$A$3</c:f>
              <c:strCache>
                <c:ptCount val="2"/>
                <c:pt idx="0">
                  <c:v>'COVID-Opportunistic' Brands</c:v>
                </c:pt>
                <c:pt idx="1">
                  <c:v>'Post-COVID Relevant' Brands</c:v>
                </c:pt>
              </c:strCache>
            </c:strRef>
          </c:cat>
          <c:val>
            <c:numRef>
              <c:f>Sheet1!$B$2:$B$3</c:f>
              <c:numCache>
                <c:formatCode>General</c:formatCode>
                <c:ptCount val="2"/>
              </c:numCache>
            </c:numRef>
          </c:val>
          <c:extLst>
            <c:ext xmlns:c16="http://schemas.microsoft.com/office/drawing/2014/chart" uri="{C3380CC4-5D6E-409C-BE32-E72D297353CC}">
              <c16:uniqueId val="{00000006-36C9-4AB1-A9C9-5AB0230293B7}"/>
            </c:ext>
          </c:extLst>
        </c:ser>
        <c:dLbls>
          <c:showLegendKey val="0"/>
          <c:showVal val="0"/>
          <c:showCatName val="0"/>
          <c:showSerName val="0"/>
          <c:showPercent val="0"/>
          <c:showBubbleSize val="0"/>
          <c:showLeaderLines val="1"/>
        </c:dLbls>
        <c:firstSliceAng val="0"/>
      </c:pieChart>
      <c:spPr>
        <a:noFill/>
        <a:ln w="25400">
          <a:noFill/>
        </a:ln>
        <a:effectLst/>
      </c:spPr>
    </c:plotArea>
    <c:legend>
      <c:legendPos val="b"/>
      <c:legendEntry>
        <c:idx val="0"/>
        <c:txPr>
          <a:bodyPr rot="0" spcFirstLastPara="1" vertOverflow="ellipsis" vert="horz" wrap="square" anchor="ctr" anchorCtr="1"/>
          <a:lstStyle/>
          <a:p>
            <a:pPr>
              <a:defRPr sz="12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Entry>
      <c:legendEntry>
        <c:idx val="1"/>
        <c:txPr>
          <a:bodyPr rot="0" spcFirstLastPara="1" vertOverflow="ellipsis" vert="horz" wrap="square" anchor="ctr" anchorCtr="1"/>
          <a:lstStyle/>
          <a:p>
            <a:pPr>
              <a:defRPr sz="12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Entry>
      <c:layout>
        <c:manualLayout>
          <c:xMode val="edge"/>
          <c:yMode val="edge"/>
          <c:x val="0.13156819959181978"/>
          <c:y val="0.34736913975045808"/>
          <c:w val="0.7561320731725969"/>
          <c:h val="0.33832148408633389"/>
        </c:manualLayout>
      </c:layout>
      <c:overlay val="0"/>
      <c:spPr>
        <a:solidFill>
          <a:schemeClr val="bg1"/>
        </a:solidFill>
        <a:ln>
          <a:solidFill>
            <a:schemeClr val="tx1"/>
          </a:solidFill>
        </a:ln>
        <a:effectLst/>
      </c:spPr>
      <c:txPr>
        <a:bodyPr rot="0" spcFirstLastPara="1" vertOverflow="ellipsis" vert="horz" wrap="square" anchor="ctr" anchorCtr="1"/>
        <a:lstStyle/>
        <a:p>
          <a:pPr>
            <a:defRPr sz="12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
    <c:plotVisOnly val="1"/>
    <c:dispBlanksAs val="gap"/>
    <c:showDLblsOverMax val="0"/>
  </c:chart>
  <c:spPr>
    <a:noFill/>
    <a:ln>
      <a:noFill/>
    </a:ln>
    <a:effectLst/>
  </c:spPr>
  <c:txPr>
    <a:bodyPr/>
    <a:lstStyle/>
    <a:p>
      <a:pPr>
        <a:defRPr sz="1200" b="1">
          <a:solidFill>
            <a:srgbClr val="1F1A62"/>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498888871149118"/>
          <c:y val="5.2537727750196161E-2"/>
          <c:w val="0.57280642800918313"/>
          <c:h val="0.8773913583143631"/>
        </c:manualLayout>
      </c:layout>
      <c:pieChart>
        <c:varyColors val="1"/>
        <c:ser>
          <c:idx val="0"/>
          <c:order val="0"/>
          <c:tx>
            <c:strRef>
              <c:f>Sheet1!$B$1</c:f>
              <c:strCache>
                <c:ptCount val="1"/>
                <c:pt idx="0">
                  <c:v>Staying Power: Yes vs. No (# of brands)</c:v>
                </c:pt>
              </c:strCache>
            </c:strRef>
          </c:tx>
          <c:dPt>
            <c:idx val="0"/>
            <c:bubble3D val="0"/>
            <c:spPr>
              <a:solidFill>
                <a:srgbClr val="00C0F3"/>
              </a:solidFill>
              <a:ln w="19050">
                <a:solidFill>
                  <a:schemeClr val="lt1"/>
                </a:solidFill>
              </a:ln>
              <a:effectLst/>
            </c:spPr>
            <c:extLst>
              <c:ext xmlns:c16="http://schemas.microsoft.com/office/drawing/2014/chart" uri="{C3380CC4-5D6E-409C-BE32-E72D297353CC}">
                <c16:uniqueId val="{00000001-8762-46AC-9DAD-40523F57C9C0}"/>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8762-46AC-9DAD-40523F57C9C0}"/>
              </c:ext>
            </c:extLst>
          </c:dPt>
          <c:dLbls>
            <c:dLbl>
              <c:idx val="0"/>
              <c:layout>
                <c:manualLayout>
                  <c:x val="0.17369892425779207"/>
                  <c:y val="-1.1762373714534695E-2"/>
                </c:manualLayout>
              </c:layout>
              <c:tx>
                <c:rich>
                  <a:bodyPr/>
                  <a:lstStyle/>
                  <a:p>
                    <a:fld id="{50A45607-DE1D-4693-A722-FDA9BC94F696}" type="VALUE">
                      <a:rPr lang="en-US" smtClean="0"/>
                      <a:pPr/>
                      <a:t>[VALUE]</a:t>
                    </a:fld>
                    <a:endParaRPr lang="en-US"/>
                  </a:p>
                  <a:p>
                    <a:r>
                      <a:rPr lang="en-US" sz="1200"/>
                      <a:t>32 brands</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762-46AC-9DAD-40523F57C9C0}"/>
                </c:ext>
              </c:extLst>
            </c:dLbl>
            <c:dLbl>
              <c:idx val="1"/>
              <c:layout>
                <c:manualLayout>
                  <c:x val="-0.22656844500811929"/>
                  <c:y val="4.1533064735859243E-2"/>
                </c:manualLayout>
              </c:layout>
              <c:tx>
                <c:rich>
                  <a:bodyPr/>
                  <a:lstStyle/>
                  <a:p>
                    <a:fld id="{261EC539-6315-4AB9-B6E0-306528320B07}" type="VALUE">
                      <a:rPr lang="en-US" smtClean="0">
                        <a:solidFill>
                          <a:schemeClr val="bg1"/>
                        </a:solidFill>
                      </a:rPr>
                      <a:pPr/>
                      <a:t>[VALUE]</a:t>
                    </a:fld>
                    <a:endParaRPr lang="en-US">
                      <a:solidFill>
                        <a:schemeClr val="bg1"/>
                      </a:solidFill>
                    </a:endParaRPr>
                  </a:p>
                  <a:p>
                    <a:r>
                      <a:rPr lang="en-US" sz="1200">
                        <a:solidFill>
                          <a:schemeClr val="bg1"/>
                        </a:solidFill>
                      </a:rPr>
                      <a:t>108 brands</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762-46AC-9DAD-40523F57C9C0}"/>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itchFamily="2" charset="0"/>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COVID-Opportunistic</c:v>
                </c:pt>
                <c:pt idx="1">
                  <c:v>Post-COVID Relevancy</c:v>
                </c:pt>
              </c:strCache>
            </c:strRef>
          </c:cat>
          <c:val>
            <c:numRef>
              <c:f>Sheet1!$B$2:$B$3</c:f>
              <c:numCache>
                <c:formatCode>0%</c:formatCode>
                <c:ptCount val="2"/>
                <c:pt idx="0">
                  <c:v>0.22900000000000001</c:v>
                </c:pt>
                <c:pt idx="1">
                  <c:v>0.77199999999999991</c:v>
                </c:pt>
              </c:numCache>
            </c:numRef>
          </c:val>
          <c:extLst>
            <c:ext xmlns:c16="http://schemas.microsoft.com/office/drawing/2014/chart" uri="{C3380CC4-5D6E-409C-BE32-E72D297353CC}">
              <c16:uniqueId val="{00000006-8762-46AC-9DAD-40523F57C9C0}"/>
            </c:ext>
          </c:extLst>
        </c:ser>
        <c:dLbls>
          <c:showLegendKey val="0"/>
          <c:showVal val="0"/>
          <c:showCatName val="0"/>
          <c:showSerName val="0"/>
          <c:showPercent val="0"/>
          <c:showBubbleSize val="0"/>
          <c:showLeaderLines val="1"/>
        </c:dLbls>
        <c:firstSliceAng val="225"/>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1A62"/>
          </a:solidFill>
          <a:latin typeface="Helvetica" pitchFamily="2" charset="0"/>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498888871149118"/>
          <c:y val="5.2537727750196161E-2"/>
          <c:w val="0.57280642800918313"/>
          <c:h val="0.8773913583143631"/>
        </c:manualLayout>
      </c:layout>
      <c:pieChart>
        <c:varyColors val="1"/>
        <c:ser>
          <c:idx val="0"/>
          <c:order val="0"/>
          <c:tx>
            <c:strRef>
              <c:f>Sheet1!$B$1</c:f>
              <c:strCache>
                <c:ptCount val="1"/>
                <c:pt idx="0">
                  <c:v>COVID-Related Brands' Staying Power: Spend</c:v>
                </c:pt>
              </c:strCache>
            </c:strRef>
          </c:tx>
          <c:dPt>
            <c:idx val="0"/>
            <c:bubble3D val="0"/>
            <c:spPr>
              <a:solidFill>
                <a:srgbClr val="00C0F3"/>
              </a:solidFill>
              <a:ln w="19050">
                <a:solidFill>
                  <a:schemeClr val="lt1"/>
                </a:solidFill>
              </a:ln>
              <a:effectLst/>
            </c:spPr>
            <c:extLst>
              <c:ext xmlns:c16="http://schemas.microsoft.com/office/drawing/2014/chart" uri="{C3380CC4-5D6E-409C-BE32-E72D297353CC}">
                <c16:uniqueId val="{00000001-6875-4BAA-80C2-355A1B3270A3}"/>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6875-4BAA-80C2-355A1B3270A3}"/>
              </c:ext>
            </c:extLst>
          </c:dPt>
          <c:dLbls>
            <c:dLbl>
              <c:idx val="0"/>
              <c:layout>
                <c:manualLayout>
                  <c:x val="0.14039985166847566"/>
                  <c:y val="-1.1845706052430545E-2"/>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itchFamily="2" charset="0"/>
                        <a:ea typeface="+mn-ea"/>
                        <a:cs typeface="+mn-cs"/>
                      </a:defRPr>
                    </a:pPr>
                    <a:fld id="{9E26E0B2-24DF-4D92-AEB6-188A23B4D1D6}" type="VALUE">
                      <a:rPr lang="en-US" smtClean="0">
                        <a:solidFill>
                          <a:schemeClr val="bg1"/>
                        </a:solidFill>
                      </a:rPr>
                      <a:pPr>
                        <a:defRPr sz="1600" b="1">
                          <a:solidFill>
                            <a:schemeClr val="bg1"/>
                          </a:solidFill>
                        </a:defRPr>
                      </a:pPr>
                      <a:t>[VALUE]</a:t>
                    </a:fld>
                    <a:endParaRPr lang="en-US">
                      <a:solidFill>
                        <a:schemeClr val="bg1"/>
                      </a:solidFill>
                    </a:endParaRPr>
                  </a:p>
                  <a:p>
                    <a:pPr>
                      <a:defRPr sz="1600" b="1">
                        <a:solidFill>
                          <a:schemeClr val="bg1"/>
                        </a:solidFill>
                      </a:defRPr>
                    </a:pPr>
                    <a:r>
                      <a:rPr lang="en-US" sz="1200">
                        <a:solidFill>
                          <a:schemeClr val="bg1"/>
                        </a:solidFill>
                      </a:rPr>
                      <a:t>$20.7MM</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itchFamily="2" charset="0"/>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875-4BAA-80C2-355A1B3270A3}"/>
                </c:ext>
              </c:extLst>
            </c:dLbl>
            <c:dLbl>
              <c:idx val="1"/>
              <c:layout>
                <c:manualLayout>
                  <c:x val="-0.23228073264936028"/>
                  <c:y val="2.5687690875137441E-2"/>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itchFamily="2" charset="0"/>
                        <a:ea typeface="+mn-ea"/>
                        <a:cs typeface="+mn-cs"/>
                      </a:defRPr>
                    </a:pPr>
                    <a:fld id="{BA18EA75-1CBE-41DB-B9EE-99EC2B25AF48}" type="VALUE">
                      <a:rPr lang="en-US" smtClean="0">
                        <a:solidFill>
                          <a:schemeClr val="bg1"/>
                        </a:solidFill>
                      </a:rPr>
                      <a:pPr>
                        <a:defRPr sz="1600" b="1">
                          <a:solidFill>
                            <a:schemeClr val="bg1"/>
                          </a:solidFill>
                        </a:defRPr>
                      </a:pPr>
                      <a:t>[VALUE]</a:t>
                    </a:fld>
                    <a:endParaRPr lang="en-US">
                      <a:solidFill>
                        <a:schemeClr val="bg1"/>
                      </a:solidFill>
                    </a:endParaRPr>
                  </a:p>
                  <a:p>
                    <a:pPr>
                      <a:defRPr sz="1600" b="1">
                        <a:solidFill>
                          <a:schemeClr val="bg1"/>
                        </a:solidFill>
                      </a:defRPr>
                    </a:pPr>
                    <a:r>
                      <a:rPr lang="en-US" sz="1200">
                        <a:solidFill>
                          <a:schemeClr val="bg1"/>
                        </a:solidFill>
                      </a:rPr>
                      <a:t>$240.9MM</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itchFamily="2" charset="0"/>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875-4BAA-80C2-355A1B3270A3}"/>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F1A62"/>
                    </a:solidFill>
                    <a:latin typeface="Helvetica" pitchFamily="2" charset="0"/>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COVID-Opportunistic</c:v>
                </c:pt>
                <c:pt idx="1">
                  <c:v>Post-COVID Relevancy</c:v>
                </c:pt>
              </c:strCache>
            </c:strRef>
          </c:cat>
          <c:val>
            <c:numRef>
              <c:f>Sheet1!$B$2:$B$3</c:f>
              <c:numCache>
                <c:formatCode>0%</c:formatCode>
                <c:ptCount val="2"/>
                <c:pt idx="0">
                  <c:v>0.08</c:v>
                </c:pt>
                <c:pt idx="1">
                  <c:v>0.92</c:v>
                </c:pt>
              </c:numCache>
            </c:numRef>
          </c:val>
          <c:extLst>
            <c:ext xmlns:c16="http://schemas.microsoft.com/office/drawing/2014/chart" uri="{C3380CC4-5D6E-409C-BE32-E72D297353CC}">
              <c16:uniqueId val="{00000006-6875-4BAA-80C2-355A1B3270A3}"/>
            </c:ext>
          </c:extLst>
        </c:ser>
        <c:dLbls>
          <c:dLblPos val="bestFit"/>
          <c:showLegendKey val="0"/>
          <c:showVal val="1"/>
          <c:showCatName val="0"/>
          <c:showSerName val="0"/>
          <c:showPercent val="0"/>
          <c:showBubbleSize val="0"/>
          <c:showLeaderLines val="1"/>
        </c:dLbls>
        <c:firstSliceAng val="253"/>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1A62"/>
          </a:solidFill>
          <a:latin typeface="Helvetica" pitchFamily="2" charset="0"/>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87780827631876E-2"/>
          <c:y val="0.20843329538695377"/>
          <c:w val="0.93624438344736249"/>
          <c:h val="0.71805994727022693"/>
        </c:manualLayout>
      </c:layout>
      <c:barChart>
        <c:barDir val="col"/>
        <c:grouping val="clustered"/>
        <c:varyColors val="0"/>
        <c:ser>
          <c:idx val="0"/>
          <c:order val="0"/>
          <c:tx>
            <c:strRef>
              <c:f>Sheet1!$B$1</c:f>
              <c:strCache>
                <c:ptCount val="1"/>
                <c:pt idx="0">
                  <c:v>Launch-Month</c:v>
                </c:pt>
              </c:strCache>
            </c:strRef>
          </c:tx>
          <c:spPr>
            <a:solidFill>
              <a:srgbClr val="00C0F3"/>
            </a:solidFill>
            <a:ln>
              <a:noFill/>
            </a:ln>
            <a:effectLst/>
          </c:spPr>
          <c:invertIfNegative val="0"/>
          <c:dPt>
            <c:idx val="1"/>
            <c:invertIfNegative val="0"/>
            <c:bubble3D val="0"/>
            <c:spPr>
              <a:solidFill>
                <a:srgbClr val="ED3C8D"/>
              </a:solidFill>
              <a:ln>
                <a:noFill/>
              </a:ln>
              <a:effectLst/>
            </c:spPr>
            <c:extLst>
              <c:ext xmlns:c16="http://schemas.microsoft.com/office/drawing/2014/chart" uri="{C3380CC4-5D6E-409C-BE32-E72D297353CC}">
                <c16:uniqueId val="{00000004-9996-421A-948B-B4EF0296B462}"/>
              </c:ext>
            </c:extLst>
          </c:dPt>
          <c:dLbls>
            <c:spPr>
              <a:noFill/>
              <a:ln>
                <a:noFill/>
              </a:ln>
              <a:effectLst/>
            </c:spPr>
            <c:txPr>
              <a:bodyPr rot="0" spcFirstLastPara="1" vertOverflow="ellipsis" vert="horz" wrap="square" anchor="ctr" anchorCtr="1"/>
              <a:lstStyle/>
              <a:p>
                <a:pPr>
                  <a:defRPr sz="1400"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TV Campaign Launch Month</c:v>
                </c:pt>
                <c:pt idx="1">
                  <c:v>Post-TV Campaign Launch</c:v>
                </c:pt>
              </c:strCache>
            </c:strRef>
          </c:cat>
          <c:val>
            <c:numRef>
              <c:f>Sheet1!$B$2:$B$3</c:f>
              <c:numCache>
                <c:formatCode>"$"#,##0.0</c:formatCode>
                <c:ptCount val="2"/>
                <c:pt idx="0">
                  <c:v>849.98119732441455</c:v>
                </c:pt>
                <c:pt idx="1">
                  <c:v>1306.4948469015808</c:v>
                </c:pt>
              </c:numCache>
            </c:numRef>
          </c:val>
          <c:extLst>
            <c:ext xmlns:c16="http://schemas.microsoft.com/office/drawing/2014/chart" uri="{C3380CC4-5D6E-409C-BE32-E72D297353CC}">
              <c16:uniqueId val="{00000000-9996-421A-948B-B4EF0296B462}"/>
            </c:ext>
          </c:extLst>
        </c:ser>
        <c:dLbls>
          <c:showLegendKey val="0"/>
          <c:showVal val="0"/>
          <c:showCatName val="0"/>
          <c:showSerName val="0"/>
          <c:showPercent val="0"/>
          <c:showBubbleSize val="0"/>
        </c:dLbls>
        <c:gapWidth val="86"/>
        <c:overlap val="-27"/>
        <c:axId val="18730080"/>
        <c:axId val="18745056"/>
      </c:barChart>
      <c:catAx>
        <c:axId val="18730080"/>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400" b="1" i="0" u="none" strike="noStrike" kern="1200" baseline="0">
                <a:solidFill>
                  <a:srgbClr val="1F1A62"/>
                </a:solidFill>
                <a:latin typeface="Helvetica" panose="020B0403020202020204" pitchFamily="34" charset="0"/>
                <a:ea typeface="+mn-ea"/>
                <a:cs typeface="+mn-cs"/>
              </a:defRPr>
            </a:pPr>
            <a:endParaRPr lang="en-US"/>
          </a:p>
        </c:txPr>
        <c:crossAx val="18745056"/>
        <c:crosses val="autoZero"/>
        <c:auto val="1"/>
        <c:lblAlgn val="ctr"/>
        <c:lblOffset val="100"/>
        <c:noMultiLvlLbl val="0"/>
      </c:catAx>
      <c:valAx>
        <c:axId val="18745056"/>
        <c:scaling>
          <c:orientation val="minMax"/>
        </c:scaling>
        <c:delete val="1"/>
        <c:axPos val="l"/>
        <c:numFmt formatCode="&quot;$&quot;#,##0.0" sourceLinked="1"/>
        <c:majorTickMark val="out"/>
        <c:minorTickMark val="none"/>
        <c:tickLblPos val="nextTo"/>
        <c:crossAx val="187300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Helvetica" panose="020B0403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498888871149118"/>
          <c:y val="5.2537727750196161E-2"/>
          <c:w val="0.57280642800918313"/>
          <c:h val="0.8773913583143631"/>
        </c:manualLayout>
      </c:layout>
      <c:pieChart>
        <c:varyColors val="1"/>
        <c:ser>
          <c:idx val="0"/>
          <c:order val="0"/>
          <c:tx>
            <c:strRef>
              <c:f>Sheet1!$B$1</c:f>
              <c:strCache>
                <c:ptCount val="1"/>
                <c:pt idx="0">
                  <c:v>% of 2020 New TV Advertisers Spend</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95C4-4C0D-B139-EC0D9F691012}"/>
              </c:ext>
            </c:extLst>
          </c:dPt>
          <c:dPt>
            <c:idx val="1"/>
            <c:bubble3D val="0"/>
            <c:spPr>
              <a:solidFill>
                <a:srgbClr val="1B1464"/>
              </a:solidFill>
              <a:ln w="19050">
                <a:solidFill>
                  <a:schemeClr val="lt1"/>
                </a:solidFill>
              </a:ln>
              <a:effectLst/>
            </c:spPr>
            <c:extLst>
              <c:ext xmlns:c16="http://schemas.microsoft.com/office/drawing/2014/chart" uri="{C3380CC4-5D6E-409C-BE32-E72D297353CC}">
                <c16:uniqueId val="{00000003-95C4-4C0D-B139-EC0D9F691012}"/>
              </c:ext>
            </c:extLst>
          </c:dPt>
          <c:dPt>
            <c:idx val="2"/>
            <c:bubble3D val="0"/>
            <c:spPr>
              <a:solidFill>
                <a:srgbClr val="ED3C8D"/>
              </a:solidFill>
              <a:ln w="19050">
                <a:solidFill>
                  <a:schemeClr val="lt1"/>
                </a:solidFill>
              </a:ln>
              <a:effectLst/>
            </c:spPr>
            <c:extLst>
              <c:ext xmlns:c16="http://schemas.microsoft.com/office/drawing/2014/chart" uri="{C3380CC4-5D6E-409C-BE32-E72D297353CC}">
                <c16:uniqueId val="{00000005-95C4-4C0D-B139-EC0D9F691012}"/>
              </c:ext>
            </c:extLst>
          </c:dPt>
          <c:dPt>
            <c:idx val="3"/>
            <c:bubble3D val="0"/>
            <c:spPr>
              <a:solidFill>
                <a:srgbClr val="FFE600"/>
              </a:solidFill>
              <a:ln w="19050">
                <a:solidFill>
                  <a:schemeClr val="lt1"/>
                </a:solidFill>
              </a:ln>
              <a:effectLst/>
            </c:spPr>
            <c:extLst>
              <c:ext xmlns:c16="http://schemas.microsoft.com/office/drawing/2014/chart" uri="{C3380CC4-5D6E-409C-BE32-E72D297353CC}">
                <c16:uniqueId val="{00000007-95C4-4C0D-B139-EC0D9F691012}"/>
              </c:ext>
            </c:extLst>
          </c:dPt>
          <c:dLbls>
            <c:dLbl>
              <c:idx val="0"/>
              <c:layout>
                <c:manualLayout>
                  <c:x val="-9.2181822070570615E-2"/>
                  <c:y val="0.14013306081636503"/>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itchFamily="2" charset="0"/>
                        <a:ea typeface="+mn-ea"/>
                        <a:cs typeface="+mn-cs"/>
                      </a:defRPr>
                    </a:pPr>
                    <a:r>
                      <a:rPr lang="en-US" sz="1600">
                        <a:solidFill>
                          <a:schemeClr val="bg1"/>
                        </a:solidFill>
                      </a:rPr>
                      <a:t>11%</a:t>
                    </a:r>
                  </a:p>
                  <a:p>
                    <a:pPr>
                      <a:defRPr sz="1600" b="1">
                        <a:solidFill>
                          <a:schemeClr val="bg1"/>
                        </a:solidFill>
                      </a:defRPr>
                    </a:pPr>
                    <a:r>
                      <a:rPr lang="en-US" sz="1200">
                        <a:solidFill>
                          <a:schemeClr val="bg1"/>
                        </a:solidFill>
                      </a:rPr>
                      <a:t>$142.8MM</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itchFamily="2"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95C4-4C0D-B139-EC0D9F691012}"/>
                </c:ext>
              </c:extLst>
            </c:dLbl>
            <c:dLbl>
              <c:idx val="1"/>
              <c:layout>
                <c:manualLayout>
                  <c:x val="-0.17211351257396598"/>
                  <c:y val="2.1680002971570057E-2"/>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itchFamily="2" charset="0"/>
                        <a:ea typeface="+mn-ea"/>
                        <a:cs typeface="+mn-cs"/>
                      </a:defRPr>
                    </a:pPr>
                    <a:r>
                      <a:rPr lang="en-US" sz="1600">
                        <a:solidFill>
                          <a:schemeClr val="bg1"/>
                        </a:solidFill>
                      </a:rPr>
                      <a:t>25%</a:t>
                    </a:r>
                  </a:p>
                  <a:p>
                    <a:pPr>
                      <a:defRPr sz="1600" b="1">
                        <a:solidFill>
                          <a:schemeClr val="bg1"/>
                        </a:solidFill>
                      </a:defRPr>
                    </a:pPr>
                    <a:r>
                      <a:rPr lang="en-US" sz="1200">
                        <a:solidFill>
                          <a:schemeClr val="bg1"/>
                        </a:solidFill>
                      </a:rPr>
                      <a:t>$316.6MM</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itchFamily="2"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95C4-4C0D-B139-EC0D9F691012}"/>
                </c:ext>
              </c:extLst>
            </c:dLbl>
            <c:dLbl>
              <c:idx val="2"/>
              <c:layout>
                <c:manualLayout>
                  <c:x val="-4.3639785190792736E-2"/>
                  <c:y val="-0.20329622792865187"/>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itchFamily="2" charset="0"/>
                        <a:ea typeface="+mn-ea"/>
                        <a:cs typeface="+mn-cs"/>
                      </a:defRPr>
                    </a:pPr>
                    <a:r>
                      <a:rPr lang="en-US" sz="1600">
                        <a:solidFill>
                          <a:schemeClr val="bg1"/>
                        </a:solidFill>
                      </a:rPr>
                      <a:t>25%</a:t>
                    </a:r>
                  </a:p>
                  <a:p>
                    <a:pPr>
                      <a:defRPr sz="1600" b="1">
                        <a:solidFill>
                          <a:schemeClr val="bg1"/>
                        </a:solidFill>
                      </a:defRPr>
                    </a:pPr>
                    <a:r>
                      <a:rPr lang="en-US" sz="1200">
                        <a:solidFill>
                          <a:schemeClr val="bg1"/>
                        </a:solidFill>
                      </a:rPr>
                      <a:t>$314.0MM</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itchFamily="2"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95C4-4C0D-B139-EC0D9F691012}"/>
                </c:ext>
              </c:extLst>
            </c:dLbl>
            <c:dLbl>
              <c:idx val="3"/>
              <c:layout>
                <c:manualLayout>
                  <c:x val="0.20446666334088373"/>
                  <c:y val="9.0831415355527217E-2"/>
                </c:manualLayout>
              </c:layout>
              <c:tx>
                <c:rich>
                  <a:bodyPr rot="0" spcFirstLastPara="1" vertOverflow="ellipsis" vert="horz" wrap="square" lIns="38100" tIns="19050" rIns="38100" bIns="19050" anchor="ctr" anchorCtr="1">
                    <a:spAutoFit/>
                  </a:bodyPr>
                  <a:lstStyle/>
                  <a:p>
                    <a:pPr>
                      <a:defRPr sz="1800" b="1" i="0" u="none" strike="noStrike" kern="1200" baseline="0">
                        <a:solidFill>
                          <a:srgbClr val="1F1A62"/>
                        </a:solidFill>
                        <a:latin typeface="Helvetica" pitchFamily="2" charset="0"/>
                        <a:ea typeface="+mn-ea"/>
                        <a:cs typeface="+mn-cs"/>
                      </a:defRPr>
                    </a:pPr>
                    <a:r>
                      <a:rPr lang="en-US" sz="1600">
                        <a:solidFill>
                          <a:srgbClr val="1F1A62"/>
                        </a:solidFill>
                      </a:rPr>
                      <a:t>40%</a:t>
                    </a:r>
                  </a:p>
                  <a:p>
                    <a:pPr>
                      <a:defRPr sz="1800" b="1"/>
                    </a:pPr>
                    <a:r>
                      <a:rPr lang="en-US" sz="1200">
                        <a:solidFill>
                          <a:srgbClr val="1F1A62"/>
                        </a:solidFill>
                      </a:rPr>
                      <a:t>$505.8MM</a:t>
                    </a:r>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1F1A62"/>
                      </a:solidFill>
                      <a:latin typeface="Helvetica" pitchFamily="2"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95C4-4C0D-B139-EC0D9F691012}"/>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F1A62"/>
                    </a:solidFill>
                    <a:latin typeface="Helvetica" pitchFamily="2"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Q1 '20</c:v>
                </c:pt>
                <c:pt idx="1">
                  <c:v>Q2 '20</c:v>
                </c:pt>
                <c:pt idx="2">
                  <c:v>Q3 '20</c:v>
                </c:pt>
                <c:pt idx="3">
                  <c:v>Q4 '20</c:v>
                </c:pt>
              </c:strCache>
            </c:strRef>
          </c:cat>
          <c:val>
            <c:numRef>
              <c:f>Sheet1!$B$2:$B$5</c:f>
              <c:numCache>
                <c:formatCode>0.0%</c:formatCode>
                <c:ptCount val="4"/>
                <c:pt idx="0">
                  <c:v>0.112</c:v>
                </c:pt>
                <c:pt idx="1">
                  <c:v>0.248</c:v>
                </c:pt>
                <c:pt idx="2">
                  <c:v>0.245</c:v>
                </c:pt>
                <c:pt idx="3">
                  <c:v>0.39500000000000002</c:v>
                </c:pt>
              </c:numCache>
            </c:numRef>
          </c:val>
          <c:extLst>
            <c:ext xmlns:c16="http://schemas.microsoft.com/office/drawing/2014/chart" uri="{C3380CC4-5D6E-409C-BE32-E72D297353CC}">
              <c16:uniqueId val="{00000008-95C4-4C0D-B139-EC0D9F69101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1A62"/>
          </a:solidFill>
          <a:latin typeface="Helvetica" pitchFamily="2"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312144385847455E-3"/>
          <c:y val="0.23156415437553657"/>
          <c:w val="0.9869409505368707"/>
          <c:h val="0.61188769907078533"/>
        </c:manualLayout>
      </c:layout>
      <c:barChart>
        <c:barDir val="col"/>
        <c:grouping val="clustered"/>
        <c:varyColors val="0"/>
        <c:ser>
          <c:idx val="0"/>
          <c:order val="0"/>
          <c:tx>
            <c:strRef>
              <c:f>Sheet1!$B$1</c:f>
              <c:strCache>
                <c:ptCount val="1"/>
                <c:pt idx="0">
                  <c:v>Column2</c:v>
                </c:pt>
              </c:strCache>
            </c:strRef>
          </c:tx>
          <c:spPr>
            <a:solidFill>
              <a:srgbClr val="1F1A62"/>
            </a:solidFill>
            <a:ln>
              <a:noFill/>
            </a:ln>
            <a:effectLst/>
          </c:spPr>
          <c:invertIfNegative val="0"/>
          <c:dPt>
            <c:idx val="0"/>
            <c:invertIfNegative val="0"/>
            <c:bubble3D val="0"/>
            <c:spPr>
              <a:solidFill>
                <a:srgbClr val="1F1A62"/>
              </a:solidFill>
              <a:ln>
                <a:noFill/>
              </a:ln>
              <a:effectLst/>
            </c:spPr>
            <c:extLst>
              <c:ext xmlns:c16="http://schemas.microsoft.com/office/drawing/2014/chart" uri="{C3380CC4-5D6E-409C-BE32-E72D297353CC}">
                <c16:uniqueId val="{0000000B-11C3-482F-A93D-CD91532DA3FA}"/>
              </c:ext>
            </c:extLst>
          </c:dPt>
          <c:dPt>
            <c:idx val="1"/>
            <c:invertIfNegative val="0"/>
            <c:bubble3D val="0"/>
            <c:spPr>
              <a:solidFill>
                <a:srgbClr val="1F1A62"/>
              </a:solidFill>
              <a:ln>
                <a:noFill/>
              </a:ln>
              <a:effectLst/>
            </c:spPr>
            <c:extLst>
              <c:ext xmlns:c16="http://schemas.microsoft.com/office/drawing/2014/chart" uri="{C3380CC4-5D6E-409C-BE32-E72D297353CC}">
                <c16:uniqueId val="{00000001-39B5-46D3-AB57-A9319FB3E3B1}"/>
              </c:ext>
            </c:extLst>
          </c:dPt>
          <c:dPt>
            <c:idx val="2"/>
            <c:invertIfNegative val="0"/>
            <c:bubble3D val="0"/>
            <c:spPr>
              <a:solidFill>
                <a:srgbClr val="1F1A62"/>
              </a:solidFill>
              <a:ln>
                <a:noFill/>
              </a:ln>
              <a:effectLst/>
            </c:spPr>
            <c:extLst>
              <c:ext xmlns:c16="http://schemas.microsoft.com/office/drawing/2014/chart" uri="{C3380CC4-5D6E-409C-BE32-E72D297353CC}">
                <c16:uniqueId val="{00000003-39B5-46D3-AB57-A9319FB3E3B1}"/>
              </c:ext>
            </c:extLst>
          </c:dPt>
          <c:dPt>
            <c:idx val="3"/>
            <c:invertIfNegative val="0"/>
            <c:bubble3D val="0"/>
            <c:spPr>
              <a:solidFill>
                <a:srgbClr val="00C0F3"/>
              </a:solidFill>
              <a:ln>
                <a:noFill/>
              </a:ln>
              <a:effectLst/>
            </c:spPr>
            <c:extLst>
              <c:ext xmlns:c16="http://schemas.microsoft.com/office/drawing/2014/chart" uri="{C3380CC4-5D6E-409C-BE32-E72D297353CC}">
                <c16:uniqueId val="{00000005-39B5-46D3-AB57-A9319FB3E3B1}"/>
              </c:ext>
            </c:extLst>
          </c:dPt>
          <c:dPt>
            <c:idx val="4"/>
            <c:invertIfNegative val="0"/>
            <c:bubble3D val="0"/>
            <c:spPr>
              <a:solidFill>
                <a:srgbClr val="00C0F3"/>
              </a:solidFill>
              <a:ln>
                <a:noFill/>
              </a:ln>
              <a:effectLst/>
            </c:spPr>
            <c:extLst>
              <c:ext xmlns:c16="http://schemas.microsoft.com/office/drawing/2014/chart" uri="{C3380CC4-5D6E-409C-BE32-E72D297353CC}">
                <c16:uniqueId val="{00000007-39B5-46D3-AB57-A9319FB3E3B1}"/>
              </c:ext>
            </c:extLst>
          </c:dPt>
          <c:dPt>
            <c:idx val="5"/>
            <c:invertIfNegative val="0"/>
            <c:bubble3D val="0"/>
            <c:spPr>
              <a:solidFill>
                <a:srgbClr val="00C0F3"/>
              </a:solidFill>
              <a:ln>
                <a:noFill/>
              </a:ln>
              <a:effectLst/>
            </c:spPr>
            <c:extLst>
              <c:ext xmlns:c16="http://schemas.microsoft.com/office/drawing/2014/chart" uri="{C3380CC4-5D6E-409C-BE32-E72D297353CC}">
                <c16:uniqueId val="{00000009-39B5-46D3-AB57-A9319FB3E3B1}"/>
              </c:ext>
            </c:extLst>
          </c:dPt>
          <c:dPt>
            <c:idx val="6"/>
            <c:invertIfNegative val="0"/>
            <c:bubble3D val="0"/>
            <c:spPr>
              <a:solidFill>
                <a:srgbClr val="66C5AD"/>
              </a:solidFill>
              <a:ln>
                <a:noFill/>
              </a:ln>
              <a:effectLst/>
            </c:spPr>
            <c:extLst>
              <c:ext xmlns:c16="http://schemas.microsoft.com/office/drawing/2014/chart" uri="{C3380CC4-5D6E-409C-BE32-E72D297353CC}">
                <c16:uniqueId val="{0000000D-08A5-4457-A7BD-911217CF967C}"/>
              </c:ext>
            </c:extLst>
          </c:dPt>
          <c:dPt>
            <c:idx val="7"/>
            <c:invertIfNegative val="0"/>
            <c:bubble3D val="0"/>
            <c:spPr>
              <a:solidFill>
                <a:srgbClr val="66C5AD"/>
              </a:solidFill>
              <a:ln>
                <a:noFill/>
              </a:ln>
              <a:effectLst/>
            </c:spPr>
            <c:extLst>
              <c:ext xmlns:c16="http://schemas.microsoft.com/office/drawing/2014/chart" uri="{C3380CC4-5D6E-409C-BE32-E72D297353CC}">
                <c16:uniqueId val="{0000000E-08A5-4457-A7BD-911217CF967C}"/>
              </c:ext>
            </c:extLst>
          </c:dPt>
          <c:dPt>
            <c:idx val="8"/>
            <c:invertIfNegative val="0"/>
            <c:bubble3D val="0"/>
            <c:spPr>
              <a:solidFill>
                <a:srgbClr val="66C5AD"/>
              </a:solidFill>
              <a:ln>
                <a:noFill/>
              </a:ln>
              <a:effectLst/>
            </c:spPr>
            <c:extLst>
              <c:ext xmlns:c16="http://schemas.microsoft.com/office/drawing/2014/chart" uri="{C3380CC4-5D6E-409C-BE32-E72D297353CC}">
                <c16:uniqueId val="{0000000F-08A5-4457-A7BD-911217CF967C}"/>
              </c:ext>
            </c:extLst>
          </c:dPt>
          <c:dPt>
            <c:idx val="9"/>
            <c:invertIfNegative val="0"/>
            <c:bubble3D val="0"/>
            <c:spPr>
              <a:solidFill>
                <a:srgbClr val="ED3C8D"/>
              </a:solidFill>
              <a:ln>
                <a:noFill/>
              </a:ln>
              <a:effectLst/>
            </c:spPr>
            <c:extLst>
              <c:ext xmlns:c16="http://schemas.microsoft.com/office/drawing/2014/chart" uri="{C3380CC4-5D6E-409C-BE32-E72D297353CC}">
                <c16:uniqueId val="{00000011-08A5-4457-A7BD-911217CF967C}"/>
              </c:ext>
            </c:extLst>
          </c:dPt>
          <c:dPt>
            <c:idx val="10"/>
            <c:invertIfNegative val="0"/>
            <c:bubble3D val="0"/>
            <c:spPr>
              <a:solidFill>
                <a:srgbClr val="ED3C8D"/>
              </a:solidFill>
              <a:ln>
                <a:noFill/>
              </a:ln>
              <a:effectLst/>
            </c:spPr>
            <c:extLst>
              <c:ext xmlns:c16="http://schemas.microsoft.com/office/drawing/2014/chart" uri="{C3380CC4-5D6E-409C-BE32-E72D297353CC}">
                <c16:uniqueId val="{00000012-08A5-4457-A7BD-911217CF967C}"/>
              </c:ext>
            </c:extLst>
          </c:dPt>
          <c:dPt>
            <c:idx val="11"/>
            <c:invertIfNegative val="0"/>
            <c:bubble3D val="0"/>
            <c:spPr>
              <a:solidFill>
                <a:srgbClr val="ED3C8D"/>
              </a:solidFill>
              <a:ln>
                <a:noFill/>
              </a:ln>
              <a:effectLst/>
            </c:spPr>
            <c:extLst>
              <c:ext xmlns:c16="http://schemas.microsoft.com/office/drawing/2014/chart" uri="{C3380CC4-5D6E-409C-BE32-E72D297353CC}">
                <c16:uniqueId val="{00000010-08A5-4457-A7BD-911217CF967C}"/>
              </c:ext>
            </c:extLst>
          </c:dPt>
          <c:dLbls>
            <c:spPr>
              <a:noFill/>
              <a:ln>
                <a:noFill/>
              </a:ln>
              <a:effectLst/>
            </c:spPr>
            <c:txPr>
              <a:bodyPr rot="0" spcFirstLastPara="1" vertOverflow="ellipsis" vert="horz" wrap="square" anchor="ctr" anchorCtr="1"/>
              <a:lstStyle/>
              <a:p>
                <a:pPr>
                  <a:defRPr sz="16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Sheet1!$B$2:$B$13</c:f>
              <c:numCache>
                <c:formatCode>"$"#,##0.0</c:formatCode>
                <c:ptCount val="12"/>
                <c:pt idx="0">
                  <c:v>23.8</c:v>
                </c:pt>
                <c:pt idx="1">
                  <c:v>49.2</c:v>
                </c:pt>
                <c:pt idx="2">
                  <c:v>69.7</c:v>
                </c:pt>
                <c:pt idx="3">
                  <c:v>89.1</c:v>
                </c:pt>
                <c:pt idx="4">
                  <c:v>126.2</c:v>
                </c:pt>
                <c:pt idx="5">
                  <c:v>101.2</c:v>
                </c:pt>
                <c:pt idx="6">
                  <c:v>85.2</c:v>
                </c:pt>
                <c:pt idx="7">
                  <c:v>98</c:v>
                </c:pt>
                <c:pt idx="8">
                  <c:v>130.80000000000001</c:v>
                </c:pt>
                <c:pt idx="9">
                  <c:v>153.30000000000001</c:v>
                </c:pt>
                <c:pt idx="10">
                  <c:v>147.69999999999999</c:v>
                </c:pt>
                <c:pt idx="11">
                  <c:v>204.8</c:v>
                </c:pt>
              </c:numCache>
            </c:numRef>
          </c:val>
          <c:extLst>
            <c:ext xmlns:c16="http://schemas.microsoft.com/office/drawing/2014/chart" uri="{C3380CC4-5D6E-409C-BE32-E72D297353CC}">
              <c16:uniqueId val="{0000000A-39B5-46D3-AB57-A9319FB3E3B1}"/>
            </c:ext>
          </c:extLst>
        </c:ser>
        <c:dLbls>
          <c:showLegendKey val="0"/>
          <c:showVal val="0"/>
          <c:showCatName val="0"/>
          <c:showSerName val="0"/>
          <c:showPercent val="0"/>
          <c:showBubbleSize val="0"/>
        </c:dLbls>
        <c:gapWidth val="219"/>
        <c:overlap val="-27"/>
        <c:axId val="920541368"/>
        <c:axId val="920542008"/>
      </c:barChart>
      <c:catAx>
        <c:axId val="920541368"/>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920542008"/>
        <c:crosses val="autoZero"/>
        <c:auto val="1"/>
        <c:lblAlgn val="ctr"/>
        <c:lblOffset val="100"/>
        <c:noMultiLvlLbl val="0"/>
      </c:catAx>
      <c:valAx>
        <c:axId val="920542008"/>
        <c:scaling>
          <c:orientation val="minMax"/>
          <c:max val="260"/>
          <c:min val="0"/>
        </c:scaling>
        <c:delete val="1"/>
        <c:axPos val="l"/>
        <c:numFmt formatCode="&quot;$&quot;#,##0.0" sourceLinked="1"/>
        <c:majorTickMark val="out"/>
        <c:minorTickMark val="none"/>
        <c:tickLblPos val="nextTo"/>
        <c:crossAx val="920541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rgbClr val="1F1A62"/>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Top 10 Categories by # of Advertisers</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B71A-4A4D-AF36-D242FC62EA18}"/>
              </c:ext>
            </c:extLst>
          </c:dPt>
          <c:dPt>
            <c:idx val="1"/>
            <c:bubble3D val="0"/>
            <c:spPr>
              <a:solidFill>
                <a:srgbClr val="1F1A62"/>
              </a:solidFill>
              <a:ln w="19050">
                <a:solidFill>
                  <a:schemeClr val="lt1"/>
                </a:solidFill>
              </a:ln>
              <a:effectLst/>
            </c:spPr>
            <c:extLst>
              <c:ext xmlns:c16="http://schemas.microsoft.com/office/drawing/2014/chart" uri="{C3380CC4-5D6E-409C-BE32-E72D297353CC}">
                <c16:uniqueId val="{00000003-B71A-4A4D-AF36-D242FC62EA18}"/>
              </c:ext>
            </c:extLst>
          </c:dPt>
          <c:dPt>
            <c:idx val="2"/>
            <c:bubble3D val="0"/>
            <c:spPr>
              <a:solidFill>
                <a:srgbClr val="ED3C8D"/>
              </a:solidFill>
              <a:ln w="19050">
                <a:solidFill>
                  <a:schemeClr val="lt1"/>
                </a:solidFill>
              </a:ln>
              <a:effectLst/>
            </c:spPr>
            <c:extLst>
              <c:ext xmlns:c16="http://schemas.microsoft.com/office/drawing/2014/chart" uri="{C3380CC4-5D6E-409C-BE32-E72D297353CC}">
                <c16:uniqueId val="{00000005-B71A-4A4D-AF36-D242FC62EA18}"/>
              </c:ext>
            </c:extLst>
          </c:dPt>
          <c:dPt>
            <c:idx val="3"/>
            <c:bubble3D val="0"/>
            <c:spPr>
              <a:solidFill>
                <a:srgbClr val="FFE600"/>
              </a:solidFill>
              <a:ln w="19050">
                <a:solidFill>
                  <a:schemeClr val="lt1"/>
                </a:solidFill>
              </a:ln>
              <a:effectLst/>
            </c:spPr>
            <c:extLst>
              <c:ext xmlns:c16="http://schemas.microsoft.com/office/drawing/2014/chart" uri="{C3380CC4-5D6E-409C-BE32-E72D297353CC}">
                <c16:uniqueId val="{00000007-B71A-4A4D-AF36-D242FC62EA18}"/>
              </c:ext>
            </c:extLst>
          </c:dPt>
          <c:dPt>
            <c:idx val="4"/>
            <c:bubble3D val="0"/>
            <c:spPr>
              <a:solidFill>
                <a:srgbClr val="4EBEA4"/>
              </a:solidFill>
              <a:ln w="19050">
                <a:solidFill>
                  <a:schemeClr val="lt1"/>
                </a:solidFill>
              </a:ln>
              <a:effectLst/>
            </c:spPr>
            <c:extLst>
              <c:ext xmlns:c16="http://schemas.microsoft.com/office/drawing/2014/chart" uri="{C3380CC4-5D6E-409C-BE32-E72D297353CC}">
                <c16:uniqueId val="{00000009-B71A-4A4D-AF36-D242FC62EA18}"/>
              </c:ext>
            </c:extLst>
          </c:dPt>
          <c:dPt>
            <c:idx val="5"/>
            <c:bubble3D val="0"/>
            <c:spPr>
              <a:solidFill>
                <a:srgbClr val="7030A0"/>
              </a:solidFill>
              <a:ln w="19050">
                <a:solidFill>
                  <a:schemeClr val="lt1"/>
                </a:solidFill>
              </a:ln>
              <a:effectLst/>
            </c:spPr>
            <c:extLst>
              <c:ext xmlns:c16="http://schemas.microsoft.com/office/drawing/2014/chart" uri="{C3380CC4-5D6E-409C-BE32-E72D297353CC}">
                <c16:uniqueId val="{0000000B-B71A-4A4D-AF36-D242FC62EA18}"/>
              </c:ext>
            </c:extLst>
          </c:dPt>
          <c:dPt>
            <c:idx val="6"/>
            <c:bubble3D val="0"/>
            <c:spPr>
              <a:solidFill>
                <a:srgbClr val="7ED2F6"/>
              </a:solidFill>
              <a:ln w="19050">
                <a:solidFill>
                  <a:schemeClr val="lt1"/>
                </a:solidFill>
              </a:ln>
              <a:effectLst/>
            </c:spPr>
            <c:extLst>
              <c:ext xmlns:c16="http://schemas.microsoft.com/office/drawing/2014/chart" uri="{C3380CC4-5D6E-409C-BE32-E72D297353CC}">
                <c16:uniqueId val="{0000000D-B71A-4A4D-AF36-D242FC62EA18}"/>
              </c:ext>
            </c:extLst>
          </c:dPt>
          <c:dPt>
            <c:idx val="7"/>
            <c:bubble3D val="0"/>
            <c:spPr>
              <a:solidFill>
                <a:schemeClr val="accent4">
                  <a:lumMod val="20000"/>
                  <a:lumOff val="80000"/>
                </a:schemeClr>
              </a:solidFill>
              <a:ln w="19050">
                <a:solidFill>
                  <a:schemeClr val="lt1"/>
                </a:solidFill>
              </a:ln>
              <a:effectLst/>
            </c:spPr>
            <c:extLst>
              <c:ext xmlns:c16="http://schemas.microsoft.com/office/drawing/2014/chart" uri="{C3380CC4-5D6E-409C-BE32-E72D297353CC}">
                <c16:uniqueId val="{0000000F-B71A-4A4D-AF36-D242FC62EA18}"/>
              </c:ext>
            </c:extLst>
          </c:dPt>
          <c:dPt>
            <c:idx val="8"/>
            <c:bubble3D val="0"/>
            <c:spPr>
              <a:solidFill>
                <a:srgbClr val="B4C7E7"/>
              </a:solidFill>
              <a:ln w="19050">
                <a:solidFill>
                  <a:schemeClr val="lt1"/>
                </a:solidFill>
              </a:ln>
              <a:effectLst/>
            </c:spPr>
            <c:extLst>
              <c:ext xmlns:c16="http://schemas.microsoft.com/office/drawing/2014/chart" uri="{C3380CC4-5D6E-409C-BE32-E72D297353CC}">
                <c16:uniqueId val="{00000011-B71A-4A4D-AF36-D242FC62EA18}"/>
              </c:ext>
            </c:extLst>
          </c:dPt>
          <c:dPt>
            <c:idx val="9"/>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13-B71A-4A4D-AF36-D242FC62EA18}"/>
              </c:ext>
            </c:extLst>
          </c:dPt>
          <c:dPt>
            <c:idx val="10"/>
            <c:bubble3D val="0"/>
            <c:spPr>
              <a:solidFill>
                <a:srgbClr val="FFCCFF"/>
              </a:solidFill>
              <a:ln w="19050">
                <a:solidFill>
                  <a:schemeClr val="lt1"/>
                </a:solidFill>
              </a:ln>
              <a:effectLst/>
            </c:spPr>
            <c:extLst>
              <c:ext xmlns:c16="http://schemas.microsoft.com/office/drawing/2014/chart" uri="{C3380CC4-5D6E-409C-BE32-E72D297353CC}">
                <c16:uniqueId val="{00000015-B71A-4A4D-AF36-D242FC62EA18}"/>
              </c:ext>
            </c:extLst>
          </c:dPt>
          <c:dPt>
            <c:idx val="11"/>
            <c:bubble3D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17-B71A-4A4D-AF36-D242FC62EA18}"/>
              </c:ext>
            </c:extLst>
          </c:dPt>
          <c:dPt>
            <c:idx val="12"/>
            <c:bubble3D val="0"/>
            <c:spPr>
              <a:solidFill>
                <a:srgbClr val="698ED0"/>
              </a:solidFill>
              <a:ln w="19050">
                <a:solidFill>
                  <a:schemeClr val="lt1"/>
                </a:solidFill>
              </a:ln>
              <a:effectLst/>
            </c:spPr>
            <c:extLst>
              <c:ext xmlns:c16="http://schemas.microsoft.com/office/drawing/2014/chart" uri="{C3380CC4-5D6E-409C-BE32-E72D297353CC}">
                <c16:uniqueId val="{00000019-B71A-4A4D-AF36-D242FC62EA18}"/>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B71A-4A4D-AF36-D242FC62EA18}"/>
              </c:ext>
            </c:extLst>
          </c:dPt>
          <c:dPt>
            <c:idx val="14"/>
            <c:bubble3D val="0"/>
            <c:spPr>
              <a:solidFill>
                <a:srgbClr val="7ED2F6"/>
              </a:solidFill>
              <a:ln w="19050">
                <a:solidFill>
                  <a:schemeClr val="lt1"/>
                </a:solidFill>
              </a:ln>
              <a:effectLst/>
            </c:spPr>
            <c:extLst>
              <c:ext xmlns:c16="http://schemas.microsoft.com/office/drawing/2014/chart" uri="{C3380CC4-5D6E-409C-BE32-E72D297353CC}">
                <c16:uniqueId val="{0000001D-B71A-4A4D-AF36-D242FC62EA18}"/>
              </c:ext>
            </c:extLst>
          </c:dPt>
          <c:dPt>
            <c:idx val="15"/>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20-B71A-4A4D-AF36-D242FC62EA18}"/>
              </c:ext>
            </c:extLst>
          </c:dPt>
          <c:dLbls>
            <c:dLbl>
              <c:idx val="0"/>
              <c:layout>
                <c:manualLayout>
                  <c:x val="-2.2899935038607371E-2"/>
                  <c:y val="0.11159214088687212"/>
                </c:manualLayout>
              </c:layout>
              <c:tx>
                <c:rich>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panose="020B0403020202020204" pitchFamily="34" charset="0"/>
                        <a:ea typeface="+mn-ea"/>
                        <a:cs typeface="+mn-cs"/>
                      </a:defRPr>
                    </a:pPr>
                    <a:fld id="{654B08C6-0D8C-4315-8C94-D88C21458882}" type="VALUE">
                      <a:rPr lang="en-US"/>
                      <a:pPr>
                        <a:defRPr b="1">
                          <a:solidFill>
                            <a:schemeClr val="bg1"/>
                          </a:solidFill>
                          <a:latin typeface="Helvetica" panose="020B0403020202020204" pitchFamily="34" charset="0"/>
                        </a:defRPr>
                      </a:pPr>
                      <a:t>[VALUE]</a:t>
                    </a:fld>
                    <a:endParaRPr lang="en-US" baseline="0"/>
                  </a:p>
                  <a:p>
                    <a:pPr>
                      <a:defRPr b="1">
                        <a:solidFill>
                          <a:schemeClr val="bg1"/>
                        </a:solidFill>
                        <a:latin typeface="Helvetica" panose="020B0403020202020204" pitchFamily="34" charset="0"/>
                      </a:defRPr>
                    </a:pPr>
                    <a:r>
                      <a:rPr lang="en-US" sz="1050" b="0"/>
                      <a:t>5%</a:t>
                    </a:r>
                  </a:p>
                </c:rich>
              </c:tx>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B71A-4A4D-AF36-D242FC62EA18}"/>
                </c:ext>
              </c:extLst>
            </c:dLbl>
            <c:dLbl>
              <c:idx val="1"/>
              <c:layout>
                <c:manualLayout>
                  <c:x val="-5.3756355582342583E-2"/>
                  <c:y val="0.11760176368839895"/>
                </c:manualLayout>
              </c:layout>
              <c:tx>
                <c:rich>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panose="020B0403020202020204" pitchFamily="34" charset="0"/>
                        <a:ea typeface="+mn-ea"/>
                        <a:cs typeface="+mn-cs"/>
                      </a:defRPr>
                    </a:pPr>
                    <a:fld id="{3DC28124-99F5-4E05-9888-F8E69EC0CDA8}" type="VALUE">
                      <a:rPr lang="en-US">
                        <a:solidFill>
                          <a:schemeClr val="bg1"/>
                        </a:solidFill>
                      </a:rPr>
                      <a:pPr>
                        <a:defRPr b="1">
                          <a:solidFill>
                            <a:schemeClr val="bg1"/>
                          </a:solidFill>
                          <a:latin typeface="Helvetica" panose="020B0403020202020204" pitchFamily="34" charset="0"/>
                        </a:defRPr>
                      </a:pPr>
                      <a:t>[VALUE]</a:t>
                    </a:fld>
                    <a:endParaRPr lang="en-US" baseline="0">
                      <a:solidFill>
                        <a:schemeClr val="bg1"/>
                      </a:solidFill>
                    </a:endParaRPr>
                  </a:p>
                  <a:p>
                    <a:pPr>
                      <a:defRPr b="1">
                        <a:solidFill>
                          <a:schemeClr val="bg1"/>
                        </a:solidFill>
                        <a:latin typeface="Helvetica" panose="020B0403020202020204" pitchFamily="34" charset="0"/>
                      </a:defRPr>
                    </a:pPr>
                    <a:r>
                      <a:rPr lang="en-US" sz="1050" b="0">
                        <a:solidFill>
                          <a:schemeClr val="bg1"/>
                        </a:solidFill>
                      </a:rPr>
                      <a:t>5%</a:t>
                    </a:r>
                  </a:p>
                </c:rich>
              </c:tx>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B71A-4A4D-AF36-D242FC62EA18}"/>
                </c:ext>
              </c:extLst>
            </c:dLbl>
            <c:dLbl>
              <c:idx val="2"/>
              <c:tx>
                <c:rich>
                  <a:bodyPr/>
                  <a:lstStyle/>
                  <a:p>
                    <a:fld id="{BC2823D8-C40B-47D8-AC65-3B3A538ADE6A}" type="VALUE">
                      <a:rPr lang="en-US"/>
                      <a:pPr/>
                      <a:t>[VALUE]</a:t>
                    </a:fld>
                    <a:endParaRPr lang="en-US" baseline="0"/>
                  </a:p>
                  <a:p>
                    <a:r>
                      <a:rPr lang="en-US" b="0"/>
                      <a:t>4%</a:t>
                    </a:r>
                  </a:p>
                </c:rich>
              </c:tx>
              <c:showLegendKey val="0"/>
              <c:showVal val="1"/>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B71A-4A4D-AF36-D242FC62EA18}"/>
                </c:ext>
              </c:extLst>
            </c:dLbl>
            <c:dLbl>
              <c:idx val="3"/>
              <c:tx>
                <c:rich>
                  <a:bodyPr/>
                  <a:lstStyle/>
                  <a:p>
                    <a:fld id="{A3589C3C-2FCF-4050-83DC-110122D56A58}" type="VALUE">
                      <a:rPr lang="en-US"/>
                      <a:pPr/>
                      <a:t>[VALUE]</a:t>
                    </a:fld>
                    <a:endParaRPr lang="en-US" baseline="0"/>
                  </a:p>
                  <a:p>
                    <a:r>
                      <a:rPr lang="en-US" sz="1050" b="0"/>
                      <a:t>4%</a:t>
                    </a:r>
                  </a:p>
                </c:rich>
              </c:tx>
              <c:showLegendKey val="0"/>
              <c:showVal val="1"/>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B71A-4A4D-AF36-D242FC62EA18}"/>
                </c:ext>
              </c:extLst>
            </c:dLbl>
            <c:dLbl>
              <c:idx val="4"/>
              <c:tx>
                <c:rich>
                  <a:bodyPr/>
                  <a:lstStyle/>
                  <a:p>
                    <a:fld id="{C281FC19-3504-46F4-9754-B1BE00106F8C}" type="VALUE">
                      <a:rPr lang="en-US"/>
                      <a:pPr/>
                      <a:t>[VALUE]</a:t>
                    </a:fld>
                    <a:endParaRPr lang="en-US" baseline="0"/>
                  </a:p>
                  <a:p>
                    <a:r>
                      <a:rPr lang="en-US" sz="1050" b="0"/>
                      <a:t>4%</a:t>
                    </a:r>
                  </a:p>
                </c:rich>
              </c:tx>
              <c:showLegendKey val="0"/>
              <c:showVal val="1"/>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B71A-4A4D-AF36-D242FC62EA18}"/>
                </c:ext>
              </c:extLst>
            </c:dLbl>
            <c:dLbl>
              <c:idx val="5"/>
              <c:tx>
                <c:rich>
                  <a:bodyPr/>
                  <a:lstStyle/>
                  <a:p>
                    <a:fld id="{36799A50-7BD1-4C09-842E-D9584368F334}" type="VALUE">
                      <a:rPr lang="en-US"/>
                      <a:pPr/>
                      <a:t>[VALUE]</a:t>
                    </a:fld>
                    <a:endParaRPr lang="en-US" baseline="0"/>
                  </a:p>
                  <a:p>
                    <a:r>
                      <a:rPr lang="en-US" sz="1050" b="0"/>
                      <a:t>3%</a:t>
                    </a:r>
                  </a:p>
                </c:rich>
              </c:tx>
              <c:showLegendKey val="0"/>
              <c:showVal val="1"/>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B-B71A-4A4D-AF36-D242FC62EA18}"/>
                </c:ext>
              </c:extLst>
            </c:dLbl>
            <c:dLbl>
              <c:idx val="6"/>
              <c:layout>
                <c:manualLayout>
                  <c:x val="9.6123806114004322E-3"/>
                  <c:y val="-8.7730995127963726E-3"/>
                </c:manualLayout>
              </c:layout>
              <c:tx>
                <c:rich>
                  <a:bodyPr/>
                  <a:lstStyle/>
                  <a:p>
                    <a:fld id="{38A07DC0-FEFC-43FE-9DCF-333B2EDCC783}" type="VALUE">
                      <a:rPr lang="en-US"/>
                      <a:pPr/>
                      <a:t>[VALUE]</a:t>
                    </a:fld>
                    <a:endParaRPr lang="en-US" baseline="0"/>
                  </a:p>
                  <a:p>
                    <a:r>
                      <a:rPr lang="en-US" sz="1050" b="0"/>
                      <a:t>3%</a:t>
                    </a:r>
                  </a:p>
                </c:rich>
              </c:tx>
              <c:showLegendKey val="0"/>
              <c:showVal val="1"/>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D-B71A-4A4D-AF36-D242FC62EA18}"/>
                </c:ext>
              </c:extLst>
            </c:dLbl>
            <c:dLbl>
              <c:idx val="7"/>
              <c:tx>
                <c:rich>
                  <a:bodyPr/>
                  <a:lstStyle/>
                  <a:p>
                    <a:fld id="{7A17E487-7B45-4D5D-B2D8-6A409900D981}" type="VALUE">
                      <a:rPr lang="en-US" b="1"/>
                      <a:pPr/>
                      <a:t>[VALUE]</a:t>
                    </a:fld>
                    <a:endParaRPr lang="en-US" b="1" baseline="0"/>
                  </a:p>
                  <a:p>
                    <a:r>
                      <a:rPr lang="en-US" sz="1050" b="0"/>
                      <a:t>3%</a:t>
                    </a:r>
                  </a:p>
                </c:rich>
              </c:tx>
              <c:showLegendKey val="0"/>
              <c:showVal val="1"/>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F-B71A-4A4D-AF36-D242FC62EA18}"/>
                </c:ext>
              </c:extLst>
            </c:dLbl>
            <c:dLbl>
              <c:idx val="8"/>
              <c:tx>
                <c:rich>
                  <a:bodyPr/>
                  <a:lstStyle/>
                  <a:p>
                    <a:fld id="{AB941653-94EB-4789-9FE9-10D1040B347A}" type="VALUE">
                      <a:rPr lang="en-US"/>
                      <a:pPr/>
                      <a:t>[VALUE]</a:t>
                    </a:fld>
                    <a:endParaRPr lang="en-US" baseline="0"/>
                  </a:p>
                  <a:p>
                    <a:r>
                      <a:rPr lang="en-US" sz="1050" b="0"/>
                      <a:t>3%</a:t>
                    </a:r>
                  </a:p>
                </c:rich>
              </c:tx>
              <c:showLegendKey val="0"/>
              <c:showVal val="1"/>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1-B71A-4A4D-AF36-D242FC62EA18}"/>
                </c:ext>
              </c:extLst>
            </c:dLbl>
            <c:dLbl>
              <c:idx val="9"/>
              <c:tx>
                <c:rich>
                  <a:bodyPr/>
                  <a:lstStyle/>
                  <a:p>
                    <a:fld id="{C4F53E28-93B4-4C7F-BFA0-AD68127655A7}" type="VALUE">
                      <a:rPr lang="en-US"/>
                      <a:pPr/>
                      <a:t>[VALUE]</a:t>
                    </a:fld>
                    <a:endParaRPr lang="en-US" baseline="0"/>
                  </a:p>
                  <a:p>
                    <a:r>
                      <a:rPr lang="en-US" sz="1050" b="0"/>
                      <a:t>2%</a:t>
                    </a:r>
                  </a:p>
                </c:rich>
              </c:tx>
              <c:showLegendKey val="0"/>
              <c:showVal val="1"/>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3-B71A-4A4D-AF36-D242FC62EA18}"/>
                </c:ext>
              </c:extLst>
            </c:dLbl>
            <c:dLbl>
              <c:idx val="10"/>
              <c:tx>
                <c:rich>
                  <a:bodyPr/>
                  <a:lstStyle/>
                  <a:p>
                    <a:fld id="{8B131577-E1F9-45D8-B0E4-76386B26C7BB}" type="VALUE">
                      <a:rPr lang="en-US"/>
                      <a:pPr/>
                      <a:t>[VALUE]</a:t>
                    </a:fld>
                    <a:endParaRPr lang="en-US" baseline="0"/>
                  </a:p>
                  <a:p>
                    <a:r>
                      <a:rPr lang="en-US" sz="1050" b="0"/>
                      <a:t>2%</a:t>
                    </a:r>
                  </a:p>
                </c:rich>
              </c:tx>
              <c:showLegendKey val="0"/>
              <c:showVal val="1"/>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5-B71A-4A4D-AF36-D242FC62EA18}"/>
                </c:ext>
              </c:extLst>
            </c:dLbl>
            <c:dLbl>
              <c:idx val="11"/>
              <c:layout>
                <c:manualLayout>
                  <c:x val="-1.5397086953811872E-2"/>
                  <c:y val="-2.7072949614307191E-2"/>
                </c:manualLayout>
              </c:layout>
              <c:tx>
                <c:rich>
                  <a:bodyPr/>
                  <a:lstStyle/>
                  <a:p>
                    <a:fld id="{DE34AEEC-39AC-4A5C-A3A4-E6D057D935D4}" type="VALUE">
                      <a:rPr lang="en-US"/>
                      <a:pPr/>
                      <a:t>[VALUE]</a:t>
                    </a:fld>
                    <a:endParaRPr lang="en-US" baseline="0"/>
                  </a:p>
                  <a:p>
                    <a:r>
                      <a:rPr lang="en-US" sz="1050" b="0"/>
                      <a:t>2%</a:t>
                    </a:r>
                  </a:p>
                </c:rich>
              </c:tx>
              <c:showLegendKey val="0"/>
              <c:showVal val="1"/>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7-B71A-4A4D-AF36-D242FC62EA18}"/>
                </c:ext>
              </c:extLst>
            </c:dLbl>
            <c:dLbl>
              <c:idx val="12"/>
              <c:layout>
                <c:manualLayout>
                  <c:x val="9.9214712502465763E-3"/>
                  <c:y val="3.2346092457345203E-2"/>
                </c:manualLayout>
              </c:layout>
              <c:tx>
                <c:rich>
                  <a:bodyPr/>
                  <a:lstStyle/>
                  <a:p>
                    <a:fld id="{CF2B91B7-60E4-4F9D-BD2C-3B02176601C5}" type="VALUE">
                      <a:rPr lang="en-US"/>
                      <a:pPr/>
                      <a:t>[VALUE]</a:t>
                    </a:fld>
                    <a:endParaRPr lang="en-US" baseline="0"/>
                  </a:p>
                  <a:p>
                    <a:r>
                      <a:rPr lang="en-US" sz="1050" b="0"/>
                      <a:t>2%</a:t>
                    </a:r>
                  </a:p>
                </c:rich>
              </c:tx>
              <c:showLegendKey val="0"/>
              <c:showVal val="1"/>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9-B71A-4A4D-AF36-D242FC62EA18}"/>
                </c:ext>
              </c:extLst>
            </c:dLbl>
            <c:dLbl>
              <c:idx val="13"/>
              <c:layout>
                <c:manualLayout>
                  <c:x val="-1.8040119282224803E-2"/>
                  <c:y val="1.5647985653531388E-2"/>
                </c:manualLayout>
              </c:layout>
              <c:tx>
                <c:rich>
                  <a:bodyPr/>
                  <a:lstStyle/>
                  <a:p>
                    <a:fld id="{2D283FAF-56AB-479A-961E-8B1D5A7B2926}" type="VALUE">
                      <a:rPr lang="en-US"/>
                      <a:pPr/>
                      <a:t>[VALUE]</a:t>
                    </a:fld>
                    <a:endParaRPr lang="en-US" baseline="0"/>
                  </a:p>
                  <a:p>
                    <a:r>
                      <a:rPr lang="en-US" sz="1050" b="0"/>
                      <a:t>2%</a:t>
                    </a:r>
                  </a:p>
                </c:rich>
              </c:tx>
              <c:showLegendKey val="0"/>
              <c:showVal val="1"/>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B-B71A-4A4D-AF36-D242FC62EA18}"/>
                </c:ext>
              </c:extLst>
            </c:dLbl>
            <c:dLbl>
              <c:idx val="14"/>
              <c:layout>
                <c:manualLayout>
                  <c:x val="-5.7681347341691218E-2"/>
                  <c:y val="-3.5737388149620357E-3"/>
                </c:manualLayout>
              </c:layout>
              <c:tx>
                <c:rich>
                  <a:bodyPr/>
                  <a:lstStyle/>
                  <a:p>
                    <a:fld id="{67E1D2D1-4F56-4D65-8849-F429F9E63CC6}" type="VALUE">
                      <a:rPr lang="en-US"/>
                      <a:pPr/>
                      <a:t>[VALUE]</a:t>
                    </a:fld>
                    <a:endParaRPr lang="en-US" baseline="0"/>
                  </a:p>
                  <a:p>
                    <a:r>
                      <a:rPr lang="en-US" sz="1050" b="0"/>
                      <a:t>2%</a:t>
                    </a:r>
                  </a:p>
                </c:rich>
              </c:tx>
              <c:showLegendKey val="0"/>
              <c:showVal val="1"/>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D-B71A-4A4D-AF36-D242FC62EA18}"/>
                </c:ext>
              </c:extLst>
            </c:dLbl>
            <c:dLbl>
              <c:idx val="15"/>
              <c:layout>
                <c:manualLayout>
                  <c:x val="0.16957956263378943"/>
                  <c:y val="-9.8028299611315033E-3"/>
                </c:manualLayout>
              </c:layout>
              <c:tx>
                <c:rich>
                  <a:bodyPr/>
                  <a:lstStyle/>
                  <a:p>
                    <a:fld id="{7A493F38-CCB7-4397-A369-820234E6F36C}" type="VALUE">
                      <a:rPr lang="en-US"/>
                      <a:pPr/>
                      <a:t>[VALUE]</a:t>
                    </a:fld>
                    <a:endParaRPr lang="en-US" baseline="0"/>
                  </a:p>
                  <a:p>
                    <a:r>
                      <a:rPr lang="en-US" sz="1050" b="0"/>
                      <a:t>54%</a:t>
                    </a:r>
                  </a:p>
                </c:rich>
              </c:tx>
              <c:showLegendKey val="0"/>
              <c:showVal val="1"/>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20-B71A-4A4D-AF36-D242FC62EA18}"/>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Sheet1!$A$2:$A$17</c:f>
              <c:strCache>
                <c:ptCount val="16"/>
                <c:pt idx="0">
                  <c:v>Financial</c:v>
                </c:pt>
                <c:pt idx="1">
                  <c:v>Business Services</c:v>
                </c:pt>
                <c:pt idx="2">
                  <c:v>Pharmaceuticals</c:v>
                </c:pt>
                <c:pt idx="3">
                  <c:v>Vitamins &amp; Supplements</c:v>
                </c:pt>
                <c:pt idx="4">
                  <c:v>Skincare &amp; Beauty</c:v>
                </c:pt>
                <c:pt idx="5">
                  <c:v>Streaming Service</c:v>
                </c:pt>
                <c:pt idx="6">
                  <c:v>Mobile App</c:v>
                </c:pt>
                <c:pt idx="7">
                  <c:v>Wellness &amp; Fitness</c:v>
                </c:pt>
                <c:pt idx="8">
                  <c:v>Direct Response</c:v>
                </c:pt>
                <c:pt idx="9">
                  <c:v>Home Furnishing</c:v>
                </c:pt>
                <c:pt idx="10">
                  <c:v>Apparel</c:v>
                </c:pt>
                <c:pt idx="11">
                  <c:v>Medical Equipment</c:v>
                </c:pt>
                <c:pt idx="12">
                  <c:v>Alcohol</c:v>
                </c:pt>
                <c:pt idx="13">
                  <c:v>Snacks &amp; Candy</c:v>
                </c:pt>
                <c:pt idx="14">
                  <c:v>Online Education</c:v>
                </c:pt>
                <c:pt idx="15">
                  <c:v>Other (80 categories)</c:v>
                </c:pt>
              </c:strCache>
            </c:strRef>
          </c:cat>
          <c:val>
            <c:numRef>
              <c:f>Sheet1!$B$2:$B$17</c:f>
              <c:numCache>
                <c:formatCode>#,##0</c:formatCode>
                <c:ptCount val="16"/>
                <c:pt idx="0">
                  <c:v>13</c:v>
                </c:pt>
                <c:pt idx="1">
                  <c:v>13</c:v>
                </c:pt>
                <c:pt idx="2">
                  <c:v>12</c:v>
                </c:pt>
                <c:pt idx="3">
                  <c:v>12</c:v>
                </c:pt>
                <c:pt idx="4">
                  <c:v>12</c:v>
                </c:pt>
                <c:pt idx="5">
                  <c:v>9</c:v>
                </c:pt>
                <c:pt idx="6">
                  <c:v>9</c:v>
                </c:pt>
                <c:pt idx="7">
                  <c:v>8</c:v>
                </c:pt>
                <c:pt idx="8">
                  <c:v>8</c:v>
                </c:pt>
                <c:pt idx="9">
                  <c:v>7</c:v>
                </c:pt>
                <c:pt idx="10">
                  <c:v>7</c:v>
                </c:pt>
                <c:pt idx="11">
                  <c:v>6</c:v>
                </c:pt>
                <c:pt idx="12">
                  <c:v>5</c:v>
                </c:pt>
                <c:pt idx="13">
                  <c:v>5</c:v>
                </c:pt>
                <c:pt idx="14">
                  <c:v>5</c:v>
                </c:pt>
                <c:pt idx="15">
                  <c:v>152</c:v>
                </c:pt>
              </c:numCache>
            </c:numRef>
          </c:val>
          <c:extLst>
            <c:ext xmlns:c16="http://schemas.microsoft.com/office/drawing/2014/chart" uri="{C3380CC4-5D6E-409C-BE32-E72D297353CC}">
              <c16:uniqueId val="{0000001E-B71A-4A4D-AF36-D242FC62EA18}"/>
            </c:ext>
          </c:extLst>
        </c:ser>
        <c:dLbls>
          <c:showLegendKey val="0"/>
          <c:showVal val="0"/>
          <c:showCatName val="0"/>
          <c:showSerName val="0"/>
          <c:showPercent val="0"/>
          <c:showBubbleSize val="0"/>
          <c:showLeaderLines val="1"/>
        </c:dLbls>
        <c:firstSliceAng val="0"/>
      </c:pieChart>
      <c:spPr>
        <a:noFill/>
        <a:ln>
          <a:noFill/>
        </a:ln>
        <a:effectLst/>
      </c:spPr>
    </c:plotArea>
    <c:legend>
      <c:legendPos val="l"/>
      <c:legendEntry>
        <c:idx val="0"/>
        <c:txPr>
          <a:bodyPr rot="0" spcFirstLastPara="1" vertOverflow="ellipsis" vert="horz" wrap="square" anchor="ctr" anchorCtr="1"/>
          <a:lstStyle/>
          <a:p>
            <a:pPr>
              <a:defRPr sz="1050" b="0" i="0" u="none" strike="noStrike" kern="1200" baseline="0">
                <a:solidFill>
                  <a:srgbClr val="1F1A62"/>
                </a:solidFill>
                <a:latin typeface="Helvetica" panose="020B0403020202020204" pitchFamily="34" charset="0"/>
                <a:ea typeface="+mn-ea"/>
                <a:cs typeface="+mn-cs"/>
              </a:defRPr>
            </a:pPr>
            <a:endParaRPr lang="en-US"/>
          </a:p>
        </c:txPr>
      </c:legendEntry>
      <c:legendEntry>
        <c:idx val="1"/>
        <c:txPr>
          <a:bodyPr rot="0" spcFirstLastPara="1" vertOverflow="ellipsis" vert="horz" wrap="square" anchor="ctr" anchorCtr="1"/>
          <a:lstStyle/>
          <a:p>
            <a:pPr>
              <a:defRPr sz="1050" b="0" i="0" u="none" strike="noStrike" kern="1200" baseline="0">
                <a:solidFill>
                  <a:srgbClr val="1F1A62"/>
                </a:solidFill>
                <a:latin typeface="Helvetica" panose="020B0403020202020204" pitchFamily="34" charset="0"/>
                <a:ea typeface="+mn-ea"/>
                <a:cs typeface="+mn-cs"/>
              </a:defRPr>
            </a:pPr>
            <a:endParaRPr lang="en-US"/>
          </a:p>
        </c:txPr>
      </c:legendEntry>
      <c:legendEntry>
        <c:idx val="2"/>
        <c:txPr>
          <a:bodyPr rot="0" spcFirstLastPara="1" vertOverflow="ellipsis" vert="horz" wrap="square" anchor="ctr" anchorCtr="1"/>
          <a:lstStyle/>
          <a:p>
            <a:pPr>
              <a:defRPr sz="1050" b="0" i="0" u="none" strike="noStrike" kern="1200" baseline="0">
                <a:solidFill>
                  <a:srgbClr val="1F1A62"/>
                </a:solidFill>
                <a:latin typeface="Helvetica" panose="020B0403020202020204" pitchFamily="34" charset="0"/>
                <a:ea typeface="+mn-ea"/>
                <a:cs typeface="+mn-cs"/>
              </a:defRPr>
            </a:pPr>
            <a:endParaRPr lang="en-US"/>
          </a:p>
        </c:txPr>
      </c:legendEntry>
      <c:legendEntry>
        <c:idx val="3"/>
        <c:txPr>
          <a:bodyPr rot="0" spcFirstLastPara="1" vertOverflow="ellipsis" vert="horz" wrap="square" anchor="ctr" anchorCtr="1"/>
          <a:lstStyle/>
          <a:p>
            <a:pPr>
              <a:defRPr sz="1050" b="0" i="0" u="none" strike="noStrike" kern="1200" baseline="0">
                <a:solidFill>
                  <a:srgbClr val="1F1A62"/>
                </a:solidFill>
                <a:latin typeface="Helvetica" panose="020B0403020202020204" pitchFamily="34" charset="0"/>
                <a:ea typeface="+mn-ea"/>
                <a:cs typeface="+mn-cs"/>
              </a:defRPr>
            </a:pPr>
            <a:endParaRPr lang="en-US"/>
          </a:p>
        </c:txPr>
      </c:legendEntry>
      <c:legendEntry>
        <c:idx val="4"/>
        <c:txPr>
          <a:bodyPr rot="0" spcFirstLastPara="1" vertOverflow="ellipsis" vert="horz" wrap="square" anchor="ctr" anchorCtr="1"/>
          <a:lstStyle/>
          <a:p>
            <a:pPr>
              <a:defRPr sz="1050" b="0" i="0" u="none" strike="noStrike" kern="1200" baseline="0">
                <a:solidFill>
                  <a:srgbClr val="1F1A62"/>
                </a:solidFill>
                <a:latin typeface="Helvetica" panose="020B0403020202020204" pitchFamily="34" charset="0"/>
                <a:ea typeface="+mn-ea"/>
                <a:cs typeface="+mn-cs"/>
              </a:defRPr>
            </a:pPr>
            <a:endParaRPr lang="en-US"/>
          </a:p>
        </c:txPr>
      </c:legendEntry>
      <c:legendEntry>
        <c:idx val="5"/>
        <c:txPr>
          <a:bodyPr rot="0" spcFirstLastPara="1" vertOverflow="ellipsis" vert="horz" wrap="square" anchor="ctr" anchorCtr="1"/>
          <a:lstStyle/>
          <a:p>
            <a:pPr>
              <a:defRPr sz="1050" b="0" i="0" u="none" strike="noStrike" kern="1200" baseline="0">
                <a:solidFill>
                  <a:srgbClr val="1F1A62"/>
                </a:solidFill>
                <a:latin typeface="Helvetica" panose="020B0403020202020204" pitchFamily="34" charset="0"/>
                <a:ea typeface="+mn-ea"/>
                <a:cs typeface="+mn-cs"/>
              </a:defRPr>
            </a:pPr>
            <a:endParaRPr lang="en-US"/>
          </a:p>
        </c:txPr>
      </c:legendEntry>
      <c:legendEntry>
        <c:idx val="9"/>
        <c:txPr>
          <a:bodyPr rot="0" spcFirstLastPara="1" vertOverflow="ellipsis" vert="horz" wrap="square" anchor="ctr" anchorCtr="1"/>
          <a:lstStyle/>
          <a:p>
            <a:pPr>
              <a:defRPr sz="1050" b="0" i="0" u="none" strike="noStrike" kern="1200" baseline="0">
                <a:solidFill>
                  <a:srgbClr val="1F1A62"/>
                </a:solidFill>
                <a:latin typeface="Helvetica" panose="020B0403020202020204" pitchFamily="34" charset="0"/>
                <a:ea typeface="+mn-ea"/>
                <a:cs typeface="+mn-cs"/>
              </a:defRPr>
            </a:pPr>
            <a:endParaRPr lang="en-US"/>
          </a:p>
        </c:txPr>
      </c:legendEntry>
      <c:legendEntry>
        <c:idx val="10"/>
        <c:txPr>
          <a:bodyPr rot="0" spcFirstLastPara="1" vertOverflow="ellipsis" vert="horz" wrap="square" anchor="ctr" anchorCtr="1"/>
          <a:lstStyle/>
          <a:p>
            <a:pPr>
              <a:defRPr sz="1050" b="0" i="0" u="none" strike="noStrike" kern="1200" baseline="0">
                <a:solidFill>
                  <a:srgbClr val="1F1A62"/>
                </a:solidFill>
                <a:latin typeface="Helvetica" panose="020B0403020202020204" pitchFamily="34" charset="0"/>
                <a:ea typeface="+mn-ea"/>
                <a:cs typeface="+mn-cs"/>
              </a:defRPr>
            </a:pPr>
            <a:endParaRPr lang="en-US"/>
          </a:p>
        </c:txPr>
      </c:legendEntry>
      <c:legendEntry>
        <c:idx val="12"/>
        <c:txPr>
          <a:bodyPr rot="0" spcFirstLastPara="1" vertOverflow="ellipsis" vert="horz" wrap="square" anchor="ctr" anchorCtr="1"/>
          <a:lstStyle/>
          <a:p>
            <a:pPr>
              <a:defRPr sz="1050" b="0" i="0" u="none" strike="noStrike" kern="1200" baseline="0">
                <a:solidFill>
                  <a:srgbClr val="1F1A62"/>
                </a:solidFill>
                <a:latin typeface="Helvetica" panose="020B0403020202020204" pitchFamily="34" charset="0"/>
                <a:ea typeface="+mn-ea"/>
                <a:cs typeface="+mn-cs"/>
              </a:defRPr>
            </a:pPr>
            <a:endParaRPr lang="en-US"/>
          </a:p>
        </c:txPr>
      </c:legendEntry>
      <c:legendEntry>
        <c:idx val="15"/>
        <c:txPr>
          <a:bodyPr rot="0" spcFirstLastPara="1" vertOverflow="ellipsis" vert="horz" wrap="square" anchor="ctr" anchorCtr="1"/>
          <a:lstStyle/>
          <a:p>
            <a:pPr>
              <a:defRPr sz="1050" b="0" i="0" u="none" strike="noStrike" kern="1200" baseline="0">
                <a:solidFill>
                  <a:srgbClr val="1F1A62"/>
                </a:solidFill>
                <a:latin typeface="Helvetica" panose="020B0403020202020204" pitchFamily="34" charset="0"/>
                <a:ea typeface="+mn-ea"/>
                <a:cs typeface="+mn-cs"/>
              </a:defRPr>
            </a:pPr>
            <a:endParaRPr lang="en-US"/>
          </a:p>
        </c:txPr>
      </c:legendEntry>
      <c:layout>
        <c:manualLayout>
          <c:xMode val="edge"/>
          <c:yMode val="edge"/>
          <c:x val="2.8578974861630385E-2"/>
          <c:y val="0"/>
          <c:w val="0.33769365841281823"/>
          <c:h val="1"/>
        </c:manualLayout>
      </c:layout>
      <c:overlay val="0"/>
      <c:spPr>
        <a:noFill/>
        <a:ln>
          <a:noFill/>
        </a:ln>
        <a:effectLst/>
      </c:spPr>
      <c:txPr>
        <a:bodyPr rot="0" spcFirstLastPara="1" vertOverflow="ellipsis" vert="horz" wrap="square" anchor="ctr" anchorCtr="1"/>
        <a:lstStyle/>
        <a:p>
          <a:pPr>
            <a:defRPr sz="1050"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649363131224951"/>
          <c:y val="9.4181197437458772E-2"/>
          <c:w val="0.52092515811586115"/>
          <c:h val="0.80530135004641179"/>
        </c:manualLayout>
      </c:layout>
      <c:pieChart>
        <c:varyColors val="1"/>
        <c:ser>
          <c:idx val="0"/>
          <c:order val="0"/>
          <c:tx>
            <c:strRef>
              <c:f>Sheet1!$B$1</c:f>
              <c:strCache>
                <c:ptCount val="1"/>
                <c:pt idx="0">
                  <c:v>Top 10 Categories by TV Spend (MM)</c:v>
                </c:pt>
              </c:strCache>
            </c:strRef>
          </c:tx>
          <c:dPt>
            <c:idx val="0"/>
            <c:bubble3D val="0"/>
            <c:spPr>
              <a:solidFill>
                <a:srgbClr val="ED3C8D"/>
              </a:solidFill>
              <a:ln w="19050">
                <a:solidFill>
                  <a:schemeClr val="lt1"/>
                </a:solidFill>
              </a:ln>
              <a:effectLst/>
            </c:spPr>
            <c:extLst>
              <c:ext xmlns:c16="http://schemas.microsoft.com/office/drawing/2014/chart" uri="{C3380CC4-5D6E-409C-BE32-E72D297353CC}">
                <c16:uniqueId val="{00000001-628C-4E6B-959B-158F0E30C086}"/>
              </c:ext>
            </c:extLst>
          </c:dPt>
          <c:dPt>
            <c:idx val="1"/>
            <c:bubble3D val="0"/>
            <c:spPr>
              <a:solidFill>
                <a:srgbClr val="7030A0"/>
              </a:solidFill>
              <a:ln w="19050">
                <a:solidFill>
                  <a:schemeClr val="lt1"/>
                </a:solidFill>
              </a:ln>
              <a:effectLst/>
            </c:spPr>
            <c:extLst>
              <c:ext xmlns:c16="http://schemas.microsoft.com/office/drawing/2014/chart" uri="{C3380CC4-5D6E-409C-BE32-E72D297353CC}">
                <c16:uniqueId val="{00000003-628C-4E6B-959B-158F0E30C086}"/>
              </c:ext>
            </c:extLst>
          </c:dPt>
          <c:dPt>
            <c:idx val="2"/>
            <c:bubble3D val="0"/>
            <c:spPr>
              <a:solidFill>
                <a:srgbClr val="FFE600"/>
              </a:solidFill>
              <a:ln w="19050">
                <a:solidFill>
                  <a:schemeClr val="lt1"/>
                </a:solidFill>
              </a:ln>
              <a:effectLst/>
            </c:spPr>
            <c:extLst>
              <c:ext xmlns:c16="http://schemas.microsoft.com/office/drawing/2014/chart" uri="{C3380CC4-5D6E-409C-BE32-E72D297353CC}">
                <c16:uniqueId val="{00000005-628C-4E6B-959B-158F0E30C086}"/>
              </c:ext>
            </c:extLst>
          </c:dPt>
          <c:dPt>
            <c:idx val="3"/>
            <c:bubble3D val="0"/>
            <c:spPr>
              <a:solidFill>
                <a:srgbClr val="4EBEA4"/>
              </a:solidFill>
              <a:ln w="19050">
                <a:solidFill>
                  <a:schemeClr val="lt1"/>
                </a:solidFill>
              </a:ln>
              <a:effectLst/>
            </c:spPr>
            <c:extLst>
              <c:ext xmlns:c16="http://schemas.microsoft.com/office/drawing/2014/chart" uri="{C3380CC4-5D6E-409C-BE32-E72D297353CC}">
                <c16:uniqueId val="{00000007-628C-4E6B-959B-158F0E30C086}"/>
              </c:ext>
            </c:extLst>
          </c:dPt>
          <c:dPt>
            <c:idx val="4"/>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9-628C-4E6B-959B-158F0E30C086}"/>
              </c:ext>
            </c:extLst>
          </c:dPt>
          <c:dPt>
            <c:idx val="5"/>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B-628C-4E6B-959B-158F0E30C086}"/>
              </c:ext>
            </c:extLst>
          </c:dPt>
          <c:dPt>
            <c:idx val="6"/>
            <c:bubble3D val="0"/>
            <c:spPr>
              <a:solidFill>
                <a:srgbClr val="00BFF2"/>
              </a:solidFill>
              <a:ln w="19050">
                <a:solidFill>
                  <a:schemeClr val="lt1"/>
                </a:solidFill>
              </a:ln>
              <a:effectLst/>
            </c:spPr>
            <c:extLst>
              <c:ext xmlns:c16="http://schemas.microsoft.com/office/drawing/2014/chart" uri="{C3380CC4-5D6E-409C-BE32-E72D297353CC}">
                <c16:uniqueId val="{0000000D-628C-4E6B-959B-158F0E30C086}"/>
              </c:ext>
            </c:extLst>
          </c:dPt>
          <c:dPt>
            <c:idx val="7"/>
            <c:bubble3D val="0"/>
            <c:spPr>
              <a:solidFill>
                <a:srgbClr val="FFCCFF"/>
              </a:solidFill>
              <a:ln w="19050">
                <a:solidFill>
                  <a:schemeClr val="lt1"/>
                </a:solidFill>
              </a:ln>
              <a:effectLst/>
            </c:spPr>
            <c:extLst>
              <c:ext xmlns:c16="http://schemas.microsoft.com/office/drawing/2014/chart" uri="{C3380CC4-5D6E-409C-BE32-E72D297353CC}">
                <c16:uniqueId val="{0000000F-628C-4E6B-959B-158F0E30C086}"/>
              </c:ext>
            </c:extLst>
          </c:dPt>
          <c:dPt>
            <c:idx val="8"/>
            <c:bubble3D val="0"/>
            <c:spPr>
              <a:solidFill>
                <a:srgbClr val="698ED0"/>
              </a:solidFill>
              <a:ln w="19050">
                <a:solidFill>
                  <a:schemeClr val="lt1"/>
                </a:solidFill>
              </a:ln>
              <a:effectLst/>
            </c:spPr>
            <c:extLst>
              <c:ext xmlns:c16="http://schemas.microsoft.com/office/drawing/2014/chart" uri="{C3380CC4-5D6E-409C-BE32-E72D297353CC}">
                <c16:uniqueId val="{00000011-628C-4E6B-959B-158F0E30C086}"/>
              </c:ext>
            </c:extLst>
          </c:dPt>
          <c:dPt>
            <c:idx val="9"/>
            <c:bubble3D val="0"/>
            <c:spPr>
              <a:solidFill>
                <a:schemeClr val="accent6">
                  <a:lumMod val="20000"/>
                  <a:lumOff val="80000"/>
                </a:schemeClr>
              </a:solidFill>
              <a:ln w="19050">
                <a:solidFill>
                  <a:schemeClr val="lt1"/>
                </a:solidFill>
              </a:ln>
              <a:effectLst/>
            </c:spPr>
            <c:extLst>
              <c:ext xmlns:c16="http://schemas.microsoft.com/office/drawing/2014/chart" uri="{C3380CC4-5D6E-409C-BE32-E72D297353CC}">
                <c16:uniqueId val="{00000013-628C-4E6B-959B-158F0E30C086}"/>
              </c:ext>
            </c:extLst>
          </c:dPt>
          <c:dPt>
            <c:idx val="10"/>
            <c:bubble3D val="0"/>
            <c:spPr>
              <a:solidFill>
                <a:srgbClr val="009999"/>
              </a:solidFill>
              <a:ln w="19050">
                <a:solidFill>
                  <a:schemeClr val="lt1"/>
                </a:solidFill>
              </a:ln>
              <a:effectLst/>
            </c:spPr>
            <c:extLst>
              <c:ext xmlns:c16="http://schemas.microsoft.com/office/drawing/2014/chart" uri="{C3380CC4-5D6E-409C-BE32-E72D297353CC}">
                <c16:uniqueId val="{00000015-628C-4E6B-959B-158F0E30C086}"/>
              </c:ext>
            </c:extLst>
          </c:dPt>
          <c:dPt>
            <c:idx val="11"/>
            <c:bubble3D val="0"/>
            <c:spPr>
              <a:solidFill>
                <a:srgbClr val="FF3300"/>
              </a:solidFill>
              <a:ln w="19050">
                <a:solidFill>
                  <a:schemeClr val="lt1"/>
                </a:solidFill>
              </a:ln>
              <a:effectLst/>
            </c:spPr>
            <c:extLst>
              <c:ext xmlns:c16="http://schemas.microsoft.com/office/drawing/2014/chart" uri="{C3380CC4-5D6E-409C-BE32-E72D297353CC}">
                <c16:uniqueId val="{00000017-628C-4E6B-959B-158F0E30C086}"/>
              </c:ext>
            </c:extLst>
          </c:dPt>
          <c:dPt>
            <c:idx val="12"/>
            <c:bubble3D val="0"/>
            <c:spPr>
              <a:solidFill>
                <a:srgbClr val="CC66FF"/>
              </a:solidFill>
              <a:ln w="19050">
                <a:solidFill>
                  <a:schemeClr val="lt1"/>
                </a:solidFill>
              </a:ln>
              <a:effectLst/>
            </c:spPr>
            <c:extLst>
              <c:ext xmlns:c16="http://schemas.microsoft.com/office/drawing/2014/chart" uri="{C3380CC4-5D6E-409C-BE32-E72D297353CC}">
                <c16:uniqueId val="{00000019-628C-4E6B-959B-158F0E30C086}"/>
              </c:ext>
            </c:extLst>
          </c:dPt>
          <c:dPt>
            <c:idx val="13"/>
            <c:bubble3D val="0"/>
            <c:spPr>
              <a:solidFill>
                <a:srgbClr val="FF9999"/>
              </a:solidFill>
              <a:ln w="19050">
                <a:solidFill>
                  <a:schemeClr val="lt1"/>
                </a:solidFill>
              </a:ln>
              <a:effectLst/>
            </c:spPr>
            <c:extLst>
              <c:ext xmlns:c16="http://schemas.microsoft.com/office/drawing/2014/chart" uri="{C3380CC4-5D6E-409C-BE32-E72D297353CC}">
                <c16:uniqueId val="{0000001B-628C-4E6B-959B-158F0E30C086}"/>
              </c:ext>
            </c:extLst>
          </c:dPt>
          <c:dPt>
            <c:idx val="14"/>
            <c:bubble3D val="0"/>
            <c:spPr>
              <a:solidFill>
                <a:srgbClr val="1F1A62"/>
              </a:solidFill>
              <a:ln w="19050">
                <a:solidFill>
                  <a:schemeClr val="lt1"/>
                </a:solidFill>
              </a:ln>
              <a:effectLst/>
            </c:spPr>
            <c:extLst>
              <c:ext xmlns:c16="http://schemas.microsoft.com/office/drawing/2014/chart" uri="{C3380CC4-5D6E-409C-BE32-E72D297353CC}">
                <c16:uniqueId val="{0000001D-628C-4E6B-959B-158F0E30C086}"/>
              </c:ext>
            </c:extLst>
          </c:dPt>
          <c:dPt>
            <c:idx val="15"/>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20-628C-4E6B-959B-158F0E30C086}"/>
              </c:ext>
            </c:extLst>
          </c:dPt>
          <c:dLbls>
            <c:dLbl>
              <c:idx val="0"/>
              <c:layout>
                <c:manualLayout>
                  <c:x val="-0.14875505615759171"/>
                  <c:y val="3.9264979586492665E-2"/>
                </c:manualLayout>
              </c:layout>
              <c:tx>
                <c:rich>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Helvetica" panose="020B0403020202020204" pitchFamily="34" charset="0"/>
                        <a:ea typeface="+mn-ea"/>
                        <a:cs typeface="+mn-cs"/>
                      </a:defRPr>
                    </a:pPr>
                    <a:fld id="{6334D746-75C9-4505-BE83-5AE6538D5921}" type="VALUE">
                      <a:rPr lang="en-US" sz="1050" smtClean="0">
                        <a:solidFill>
                          <a:schemeClr val="bg1"/>
                        </a:solidFill>
                      </a:rPr>
                      <a:pPr>
                        <a:defRPr sz="1050" b="1">
                          <a:solidFill>
                            <a:schemeClr val="bg1"/>
                          </a:solidFill>
                          <a:latin typeface="Helvetica" panose="020B0403020202020204" pitchFamily="34" charset="0"/>
                        </a:defRPr>
                      </a:pPr>
                      <a:t>[VALUE]</a:t>
                    </a:fld>
                    <a:endParaRPr lang="en-US" sz="1050" baseline="0">
                      <a:solidFill>
                        <a:schemeClr val="bg1"/>
                      </a:solidFill>
                    </a:endParaRPr>
                  </a:p>
                  <a:p>
                    <a:pPr>
                      <a:defRPr sz="1050" b="1">
                        <a:solidFill>
                          <a:schemeClr val="bg1"/>
                        </a:solidFill>
                        <a:latin typeface="Helvetica" panose="020B0403020202020204" pitchFamily="34" charset="0"/>
                      </a:defRPr>
                    </a:pPr>
                    <a:fld id="{308D6279-FED9-4B6F-8A23-8F99B9EE42A7}" type="PERCENTAGE">
                      <a:rPr lang="en-US" sz="1050" b="0">
                        <a:solidFill>
                          <a:schemeClr val="bg1"/>
                        </a:solidFill>
                      </a:rPr>
                      <a:pPr>
                        <a:defRPr sz="1050" b="1">
                          <a:solidFill>
                            <a:schemeClr val="bg1"/>
                          </a:solidFill>
                          <a:latin typeface="Helvetica" panose="020B0403020202020204" pitchFamily="34" charset="0"/>
                        </a:defRPr>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628C-4E6B-959B-158F0E30C086}"/>
                </c:ext>
              </c:extLst>
            </c:dLbl>
            <c:dLbl>
              <c:idx val="1"/>
              <c:tx>
                <c:rich>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Helvetica" panose="020B0403020202020204" pitchFamily="34" charset="0"/>
                        <a:ea typeface="+mn-ea"/>
                        <a:cs typeface="+mn-cs"/>
                      </a:defRPr>
                    </a:pPr>
                    <a:fld id="{964FCE34-764D-45D5-B42D-380E0BB9DD7A}" type="VALUE">
                      <a:rPr lang="en-US" sz="1050"/>
                      <a:pPr>
                        <a:defRPr sz="1050" b="1">
                          <a:solidFill>
                            <a:schemeClr val="bg1"/>
                          </a:solidFill>
                          <a:latin typeface="Helvetica" panose="020B0403020202020204" pitchFamily="34" charset="0"/>
                        </a:defRPr>
                      </a:pPr>
                      <a:t>[VALUE]</a:t>
                    </a:fld>
                    <a:endParaRPr lang="en-US" sz="1050" b="0" baseline="0"/>
                  </a:p>
                  <a:p>
                    <a:pPr>
                      <a:defRPr sz="1050" b="1">
                        <a:solidFill>
                          <a:schemeClr val="bg1"/>
                        </a:solidFill>
                        <a:latin typeface="Helvetica" panose="020B0403020202020204" pitchFamily="34" charset="0"/>
                      </a:defRPr>
                    </a:pPr>
                    <a:fld id="{B224BF1D-D3A9-4543-8C06-CFFFC7D8E7DD}" type="PERCENTAGE">
                      <a:rPr lang="en-US" sz="1050" b="0"/>
                      <a:pPr>
                        <a:defRPr sz="1050" b="1">
                          <a:solidFill>
                            <a:schemeClr val="bg1"/>
                          </a:solidFill>
                          <a:latin typeface="Helvetica" panose="020B0403020202020204" pitchFamily="34" charset="0"/>
                        </a:defRPr>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628C-4E6B-959B-158F0E30C086}"/>
                </c:ext>
              </c:extLst>
            </c:dLbl>
            <c:dLbl>
              <c:idx val="2"/>
              <c:layout>
                <c:manualLayout>
                  <c:x val="1.6838931760624995E-2"/>
                  <c:y val="1.3633330641402945E-2"/>
                </c:manualLayout>
              </c:layout>
              <c:tx>
                <c:rich>
                  <a:bodyPr/>
                  <a:lstStyle/>
                  <a:p>
                    <a:fld id="{C9EEF7C7-D94B-41AE-B883-FEA1594697C8}" type="VALUE">
                      <a:rPr lang="en-US"/>
                      <a:pPr/>
                      <a:t>[VALUE]</a:t>
                    </a:fld>
                    <a:endParaRPr lang="en-US" baseline="0"/>
                  </a:p>
                  <a:p>
                    <a:fld id="{001B368C-2626-4282-89CC-C88D58E30669}" type="PERCENTAGE">
                      <a:rPr lang="en-US" sz="1050" b="0"/>
                      <a:pPr/>
                      <a:t>[PERCENTAGE]</a:t>
                    </a:fld>
                    <a:endParaRPr lang="en-US"/>
                  </a:p>
                </c:rich>
              </c:tx>
              <c:showLegendKey val="0"/>
              <c:showVal val="1"/>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628C-4E6B-959B-158F0E30C086}"/>
                </c:ext>
              </c:extLst>
            </c:dLbl>
            <c:dLbl>
              <c:idx val="3"/>
              <c:layout>
                <c:manualLayout>
                  <c:x val="7.7209728778469822E-3"/>
                  <c:y val="-3.1307087101305493E-3"/>
                </c:manualLayout>
              </c:layout>
              <c:tx>
                <c:rich>
                  <a:bodyPr/>
                  <a:lstStyle/>
                  <a:p>
                    <a:fld id="{81A7935D-F5C6-4207-9046-AB674160492B}" type="VALUE">
                      <a:rPr lang="en-US"/>
                      <a:pPr/>
                      <a:t>[VALUE]</a:t>
                    </a:fld>
                    <a:endParaRPr lang="en-US" baseline="0"/>
                  </a:p>
                  <a:p>
                    <a:fld id="{0A844F6A-AC88-4137-A569-303932CAF91D}" type="PERCENTAGE">
                      <a:rPr lang="en-US" sz="1050" b="0"/>
                      <a:pPr/>
                      <a:t>[PERCENTAGE]</a:t>
                    </a:fld>
                    <a:endParaRPr lang="en-US"/>
                  </a:p>
                </c:rich>
              </c:tx>
              <c:showLegendKey val="0"/>
              <c:showVal val="1"/>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628C-4E6B-959B-158F0E30C086}"/>
                </c:ext>
              </c:extLst>
            </c:dLbl>
            <c:dLbl>
              <c:idx val="4"/>
              <c:layout>
                <c:manualLayout>
                  <c:x val="4.4827332384121113E-4"/>
                  <c:y val="-4.6114965111930944E-3"/>
                </c:manualLayout>
              </c:layout>
              <c:tx>
                <c:rich>
                  <a:bodyPr/>
                  <a:lstStyle/>
                  <a:p>
                    <a:fld id="{CD062687-5932-4556-ACD2-5E1B24376BE1}" type="VALUE">
                      <a:rPr lang="en-US"/>
                      <a:pPr/>
                      <a:t>[VALUE]</a:t>
                    </a:fld>
                    <a:endParaRPr lang="en-US" baseline="0"/>
                  </a:p>
                  <a:p>
                    <a:fld id="{EA41898A-2F6D-4E95-970B-632F11710E7A}" type="PERCENTAGE">
                      <a:rPr lang="en-US" sz="1050" b="0"/>
                      <a:pPr/>
                      <a:t>[PERCENTAGE]</a:t>
                    </a:fld>
                    <a:endParaRPr lang="en-US"/>
                  </a:p>
                </c:rich>
              </c:tx>
              <c:showLegendKey val="0"/>
              <c:showVal val="1"/>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628C-4E6B-959B-158F0E30C086}"/>
                </c:ext>
              </c:extLst>
            </c:dLbl>
            <c:dLbl>
              <c:idx val="5"/>
              <c:layout>
                <c:manualLayout>
                  <c:x val="-5.4026021103802606E-2"/>
                  <c:y val="4.6502125264769399E-2"/>
                </c:manualLayout>
              </c:layout>
              <c:tx>
                <c:rich>
                  <a:bodyPr/>
                  <a:lstStyle/>
                  <a:p>
                    <a:fld id="{9663CE6E-8C94-4902-8F37-C1BABFBEE9B8}" type="VALUE">
                      <a:rPr lang="en-US"/>
                      <a:pPr/>
                      <a:t>[VALUE]</a:t>
                    </a:fld>
                    <a:endParaRPr lang="en-US" baseline="0"/>
                  </a:p>
                  <a:p>
                    <a:fld id="{60540497-18EF-4C25-A6BD-3631FA29B5E4}" type="PERCENTAGE">
                      <a:rPr lang="en-US" sz="1050" b="0"/>
                      <a:pPr/>
                      <a:t>[PERCENTAGE]</a:t>
                    </a:fld>
                    <a:endParaRPr lang="en-US"/>
                  </a:p>
                </c:rich>
              </c:tx>
              <c:showLegendKey val="0"/>
              <c:showVal val="1"/>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B-628C-4E6B-959B-158F0E30C086}"/>
                </c:ext>
              </c:extLst>
            </c:dLbl>
            <c:dLbl>
              <c:idx val="6"/>
              <c:tx>
                <c:rich>
                  <a:bodyPr/>
                  <a:lstStyle/>
                  <a:p>
                    <a:fld id="{CB192594-D87D-4BA2-8226-6651AF49A926}" type="VALUE">
                      <a:rPr lang="en-US"/>
                      <a:pPr/>
                      <a:t>[VALUE]</a:t>
                    </a:fld>
                    <a:endParaRPr lang="en-US" baseline="0"/>
                  </a:p>
                  <a:p>
                    <a:fld id="{0233D00E-075B-4DD4-8098-56F793ED5467}" type="PERCENTAGE">
                      <a:rPr lang="en-US" sz="1050" b="0"/>
                      <a:pPr/>
                      <a:t>[PERCENTAGE]</a:t>
                    </a:fld>
                    <a:endParaRPr lang="en-US"/>
                  </a:p>
                </c:rich>
              </c:tx>
              <c:showLegendKey val="0"/>
              <c:showVal val="1"/>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D-628C-4E6B-959B-158F0E30C086}"/>
                </c:ext>
              </c:extLst>
            </c:dLbl>
            <c:dLbl>
              <c:idx val="7"/>
              <c:tx>
                <c:rich>
                  <a:bodyPr/>
                  <a:lstStyle/>
                  <a:p>
                    <a:fld id="{CA3B5799-F3D3-43CF-BAC0-847CCDC2E4E5}" type="VALUE">
                      <a:rPr lang="en-US"/>
                      <a:pPr/>
                      <a:t>[VALUE]</a:t>
                    </a:fld>
                    <a:endParaRPr lang="en-US" baseline="0"/>
                  </a:p>
                  <a:p>
                    <a:fld id="{BFE3EB1A-F5FE-4E70-BD0E-E7439BCDB471}" type="PERCENTAGE">
                      <a:rPr lang="en-US" sz="1050" b="0"/>
                      <a:pPr/>
                      <a:t>[PERCENTAGE]</a:t>
                    </a:fld>
                    <a:endParaRPr lang="en-US"/>
                  </a:p>
                </c:rich>
              </c:tx>
              <c:showLegendKey val="0"/>
              <c:showVal val="1"/>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F-628C-4E6B-959B-158F0E30C086}"/>
                </c:ext>
              </c:extLst>
            </c:dLbl>
            <c:dLbl>
              <c:idx val="8"/>
              <c:tx>
                <c:rich>
                  <a:bodyPr/>
                  <a:lstStyle/>
                  <a:p>
                    <a:fld id="{2D4A2BCD-A04E-49E6-A5E0-C1950572350C}" type="VALUE">
                      <a:rPr lang="en-US"/>
                      <a:pPr/>
                      <a:t>[VALUE]</a:t>
                    </a:fld>
                    <a:endParaRPr lang="en-US" baseline="0"/>
                  </a:p>
                  <a:p>
                    <a:fld id="{23DAE2ED-1132-4676-A411-58F85F96172B}" type="PERCENTAGE">
                      <a:rPr lang="en-US" sz="1050" b="0"/>
                      <a:pPr/>
                      <a:t>[PERCENTAGE]</a:t>
                    </a:fld>
                    <a:endParaRPr lang="en-US"/>
                  </a:p>
                </c:rich>
              </c:tx>
              <c:showLegendKey val="0"/>
              <c:showVal val="1"/>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1-628C-4E6B-959B-158F0E30C086}"/>
                </c:ext>
              </c:extLst>
            </c:dLbl>
            <c:dLbl>
              <c:idx val="9"/>
              <c:tx>
                <c:rich>
                  <a:bodyPr/>
                  <a:lstStyle/>
                  <a:p>
                    <a:fld id="{F18E5CB7-3F10-450D-AE1B-D0791D086246}" type="VALUE">
                      <a:rPr lang="en-US"/>
                      <a:pPr/>
                      <a:t>[VALUE]</a:t>
                    </a:fld>
                    <a:endParaRPr lang="en-US" baseline="0"/>
                  </a:p>
                  <a:p>
                    <a:fld id="{CDE30B0C-8310-4056-A06C-0C42A5E87161}" type="PERCENTAGE">
                      <a:rPr lang="en-US" sz="1050" b="0"/>
                      <a:pPr/>
                      <a:t>[PERCENTAGE]</a:t>
                    </a:fld>
                    <a:endParaRPr lang="en-US"/>
                  </a:p>
                </c:rich>
              </c:tx>
              <c:showLegendKey val="0"/>
              <c:showVal val="1"/>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3-628C-4E6B-959B-158F0E30C086}"/>
                </c:ext>
              </c:extLst>
            </c:dLbl>
            <c:dLbl>
              <c:idx val="10"/>
              <c:layout>
                <c:manualLayout>
                  <c:x val="-2.397072601458955E-2"/>
                  <c:y val="-9.8055129482298858E-3"/>
                </c:manualLayout>
              </c:layout>
              <c:tx>
                <c:rich>
                  <a:bodyPr/>
                  <a:lstStyle/>
                  <a:p>
                    <a:fld id="{D0332E6A-5FB9-464E-8B8D-B64D7B029D7A}" type="VALUE">
                      <a:rPr lang="en-US"/>
                      <a:pPr/>
                      <a:t>[VALUE]</a:t>
                    </a:fld>
                    <a:endParaRPr lang="en-US" baseline="0"/>
                  </a:p>
                  <a:p>
                    <a:fld id="{5A3297C7-DDAF-4531-9438-DA026DF80706}" type="PERCENTAGE">
                      <a:rPr lang="en-US" sz="1050" b="0"/>
                      <a:pPr/>
                      <a:t>[PERCENTAGE]</a:t>
                    </a:fld>
                    <a:endParaRPr lang="en-US"/>
                  </a:p>
                </c:rich>
              </c:tx>
              <c:showLegendKey val="0"/>
              <c:showVal val="1"/>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5-628C-4E6B-959B-158F0E30C086}"/>
                </c:ext>
              </c:extLst>
            </c:dLbl>
            <c:dLbl>
              <c:idx val="11"/>
              <c:tx>
                <c:rich>
                  <a:bodyPr/>
                  <a:lstStyle/>
                  <a:p>
                    <a:fld id="{00BB1D29-C501-4607-8196-0022D8D0590C}" type="VALUE">
                      <a:rPr lang="en-US"/>
                      <a:pPr/>
                      <a:t>[VALUE]</a:t>
                    </a:fld>
                    <a:endParaRPr lang="en-US" baseline="0"/>
                  </a:p>
                  <a:p>
                    <a:fld id="{94F4072E-329A-4486-B25A-2029A4C9A232}" type="PERCENTAGE">
                      <a:rPr lang="en-US" sz="1050" b="0"/>
                      <a:pPr/>
                      <a:t>[PERCENTAGE]</a:t>
                    </a:fld>
                    <a:endParaRPr lang="en-US"/>
                  </a:p>
                </c:rich>
              </c:tx>
              <c:showLegendKey val="0"/>
              <c:showVal val="1"/>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7-628C-4E6B-959B-158F0E30C086}"/>
                </c:ext>
              </c:extLst>
            </c:dLbl>
            <c:dLbl>
              <c:idx val="12"/>
              <c:tx>
                <c:rich>
                  <a:bodyPr/>
                  <a:lstStyle/>
                  <a:p>
                    <a:fld id="{54EF9B1C-85C5-4020-B213-C4156B06D2C2}" type="VALUE">
                      <a:rPr lang="en-US"/>
                      <a:pPr/>
                      <a:t>[VALUE]</a:t>
                    </a:fld>
                    <a:endParaRPr lang="en-US" baseline="0"/>
                  </a:p>
                  <a:p>
                    <a:fld id="{141F8087-143C-44FB-BDA5-1B47A257CED9}" type="PERCENTAGE">
                      <a:rPr lang="en-US" sz="1050" b="0"/>
                      <a:pPr/>
                      <a:t>[PERCENTAGE]</a:t>
                    </a:fld>
                    <a:endParaRPr lang="en-US"/>
                  </a:p>
                </c:rich>
              </c:tx>
              <c:showLegendKey val="0"/>
              <c:showVal val="1"/>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9-628C-4E6B-959B-158F0E30C086}"/>
                </c:ext>
              </c:extLst>
            </c:dLbl>
            <c:dLbl>
              <c:idx val="13"/>
              <c:layout>
                <c:manualLayout>
                  <c:x val="-5.8546482602036466E-2"/>
                  <c:y val="-0.19060453112086606"/>
                </c:manualLayout>
              </c:layout>
              <c:tx>
                <c:rich>
                  <a:bodyPr/>
                  <a:lstStyle/>
                  <a:p>
                    <a:fld id="{020C8C85-BF50-4514-8BE9-E2249972B64E}" type="VALUE">
                      <a:rPr lang="en-US"/>
                      <a:pPr/>
                      <a:t>[VALUE]</a:t>
                    </a:fld>
                    <a:endParaRPr lang="en-US" baseline="0"/>
                  </a:p>
                  <a:p>
                    <a:fld id="{13683D66-CBF8-4E69-960C-52E224BBAC05}" type="PERCENTAGE">
                      <a:rPr lang="en-US" sz="1050" b="0"/>
                      <a:pPr/>
                      <a:t>[PERCENTAGE]</a:t>
                    </a:fld>
                    <a:endParaRPr lang="en-US"/>
                  </a:p>
                </c:rich>
              </c:tx>
              <c:showLegendKey val="0"/>
              <c:showVal val="1"/>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B-628C-4E6B-959B-158F0E30C086}"/>
                </c:ext>
              </c:extLst>
            </c:dLbl>
            <c:dLbl>
              <c:idx val="14"/>
              <c:layout>
                <c:manualLayout>
                  <c:x val="4.3943567146908918E-2"/>
                  <c:y val="-0.21068921242594502"/>
                </c:manualLayout>
              </c:layout>
              <c:tx>
                <c:rich>
                  <a:bodyPr/>
                  <a:lstStyle/>
                  <a:p>
                    <a:fld id="{81ABC3F4-35E5-4F15-894F-59BC146FD5A6}" type="VALUE">
                      <a:rPr lang="en-US"/>
                      <a:pPr/>
                      <a:t>[VALUE]</a:t>
                    </a:fld>
                    <a:endParaRPr lang="en-US" baseline="0"/>
                  </a:p>
                  <a:p>
                    <a:fld id="{863B2FD7-D17D-4944-AD82-46984BE2A16E}" type="PERCENTAGE">
                      <a:rPr lang="en-US" sz="1050" b="0"/>
                      <a:pPr/>
                      <a:t>[PERCENTAGE]</a:t>
                    </a:fld>
                    <a:endParaRPr lang="en-US"/>
                  </a:p>
                </c:rich>
              </c:tx>
              <c:showLegendKey val="0"/>
              <c:showVal val="1"/>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D-628C-4E6B-959B-158F0E30C086}"/>
                </c:ext>
              </c:extLst>
            </c:dLbl>
            <c:dLbl>
              <c:idx val="15"/>
              <c:tx>
                <c:rich>
                  <a:bodyPr/>
                  <a:lstStyle/>
                  <a:p>
                    <a:fld id="{6EC3B186-C9A7-42B6-A192-E1F84A55B197}" type="VALUE">
                      <a:rPr lang="en-US"/>
                      <a:pPr/>
                      <a:t>[VALUE]</a:t>
                    </a:fld>
                    <a:endParaRPr lang="en-US" baseline="0"/>
                  </a:p>
                  <a:p>
                    <a:fld id="{6457E7E6-E862-4374-A9C0-65A62E7A4F90}" type="PERCENTAGE">
                      <a:rPr lang="en-US" sz="1050" b="0"/>
                      <a:pPr/>
                      <a:t>[PERCENTAGE]</a:t>
                    </a:fld>
                    <a:endParaRPr lang="en-US"/>
                  </a:p>
                </c:rich>
              </c:tx>
              <c:showLegendKey val="0"/>
              <c:showVal val="1"/>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20-628C-4E6B-959B-158F0E30C086}"/>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Sheet1!$A$2:$A$17</c:f>
              <c:strCache>
                <c:ptCount val="16"/>
                <c:pt idx="0">
                  <c:v>Pharmaceuticals</c:v>
                </c:pt>
                <c:pt idx="1">
                  <c:v>Streaming Service</c:v>
                </c:pt>
                <c:pt idx="2">
                  <c:v>Vitamins &amp; Supplements</c:v>
                </c:pt>
                <c:pt idx="3">
                  <c:v>Skincare &amp; Beauty</c:v>
                </c:pt>
                <c:pt idx="4">
                  <c:v>Pain Relief</c:v>
                </c:pt>
                <c:pt idx="5">
                  <c:v>Home Furnishing</c:v>
                </c:pt>
                <c:pt idx="6">
                  <c:v>Financial</c:v>
                </c:pt>
                <c:pt idx="7">
                  <c:v>Apparel</c:v>
                </c:pt>
                <c:pt idx="8">
                  <c:v>Alcohol</c:v>
                </c:pt>
                <c:pt idx="9">
                  <c:v>Moving &amp; Storage</c:v>
                </c:pt>
                <c:pt idx="10">
                  <c:v>Seltzer</c:v>
                </c:pt>
                <c:pt idx="11">
                  <c:v>Telco</c:v>
                </c:pt>
                <c:pt idx="12">
                  <c:v>Auto</c:v>
                </c:pt>
                <c:pt idx="13">
                  <c:v>Beverages</c:v>
                </c:pt>
                <c:pt idx="14">
                  <c:v>Business Services</c:v>
                </c:pt>
                <c:pt idx="15">
                  <c:v>Other (80 categories)</c:v>
                </c:pt>
              </c:strCache>
            </c:strRef>
          </c:cat>
          <c:val>
            <c:numRef>
              <c:f>Sheet1!$B$2:$B$17</c:f>
              <c:numCache>
                <c:formatCode>"$"#,##0.0</c:formatCode>
                <c:ptCount val="16"/>
                <c:pt idx="0">
                  <c:v>542.526388</c:v>
                </c:pt>
                <c:pt idx="1">
                  <c:v>249.77691300000001</c:v>
                </c:pt>
                <c:pt idx="2">
                  <c:v>39.610478999999998</c:v>
                </c:pt>
                <c:pt idx="3">
                  <c:v>33.240741</c:v>
                </c:pt>
                <c:pt idx="4">
                  <c:v>30.678933000000001</c:v>
                </c:pt>
                <c:pt idx="5">
                  <c:v>19.601391</c:v>
                </c:pt>
                <c:pt idx="6">
                  <c:v>19.167546999999999</c:v>
                </c:pt>
                <c:pt idx="7">
                  <c:v>18.025285</c:v>
                </c:pt>
                <c:pt idx="8">
                  <c:v>16.314831999999999</c:v>
                </c:pt>
                <c:pt idx="9">
                  <c:v>15.324249999999999</c:v>
                </c:pt>
                <c:pt idx="10">
                  <c:v>13.33939</c:v>
                </c:pt>
                <c:pt idx="11">
                  <c:v>13.150935</c:v>
                </c:pt>
                <c:pt idx="12">
                  <c:v>12.756156000000001</c:v>
                </c:pt>
                <c:pt idx="13">
                  <c:v>12.654014999999999</c:v>
                </c:pt>
                <c:pt idx="14">
                  <c:v>11.966868</c:v>
                </c:pt>
                <c:pt idx="15">
                  <c:v>230.97499999999999</c:v>
                </c:pt>
              </c:numCache>
            </c:numRef>
          </c:val>
          <c:extLst>
            <c:ext xmlns:c16="http://schemas.microsoft.com/office/drawing/2014/chart" uri="{C3380CC4-5D6E-409C-BE32-E72D297353CC}">
              <c16:uniqueId val="{0000001E-628C-4E6B-959B-158F0E30C086}"/>
            </c:ext>
          </c:extLst>
        </c:ser>
        <c:dLbls>
          <c:showLegendKey val="0"/>
          <c:showVal val="0"/>
          <c:showCatName val="0"/>
          <c:showSerName val="0"/>
          <c:showPercent val="0"/>
          <c:showBubbleSize val="0"/>
          <c:showLeaderLines val="1"/>
        </c:dLbls>
        <c:firstSliceAng val="0"/>
      </c:pieChart>
      <c:spPr>
        <a:noFill/>
        <a:ln>
          <a:noFill/>
        </a:ln>
        <a:effectLst/>
      </c:spPr>
    </c:plotArea>
    <c:legend>
      <c:legendPos val="l"/>
      <c:legendEntry>
        <c:idx val="0"/>
        <c:txPr>
          <a:bodyPr rot="0" spcFirstLastPara="1" vertOverflow="ellipsis" vert="horz" wrap="square" anchor="ctr" anchorCtr="1"/>
          <a:lstStyle/>
          <a:p>
            <a:pPr>
              <a:defRPr sz="1000" b="0" i="0" u="none" strike="noStrike" kern="1200" baseline="0">
                <a:solidFill>
                  <a:srgbClr val="1F1A62"/>
                </a:solidFill>
                <a:latin typeface="Helvetica" panose="020B0403020202020204" pitchFamily="34" charset="0"/>
                <a:ea typeface="+mn-ea"/>
                <a:cs typeface="+mn-cs"/>
              </a:defRPr>
            </a:pPr>
            <a:endParaRPr lang="en-US"/>
          </a:p>
        </c:txPr>
      </c:legendEntry>
      <c:legendEntry>
        <c:idx val="1"/>
        <c:txPr>
          <a:bodyPr rot="0" spcFirstLastPara="1" vertOverflow="ellipsis" vert="horz" wrap="square" anchor="ctr" anchorCtr="1"/>
          <a:lstStyle/>
          <a:p>
            <a:pPr>
              <a:defRPr sz="1000" b="0" i="0" u="none" strike="noStrike" kern="1200" baseline="0">
                <a:solidFill>
                  <a:srgbClr val="1F1A62"/>
                </a:solidFill>
                <a:latin typeface="Helvetica" panose="020B0403020202020204" pitchFamily="34" charset="0"/>
                <a:ea typeface="+mn-ea"/>
                <a:cs typeface="+mn-cs"/>
              </a:defRPr>
            </a:pPr>
            <a:endParaRPr lang="en-US"/>
          </a:p>
        </c:txPr>
      </c:legendEntry>
      <c:legendEntry>
        <c:idx val="3"/>
        <c:txPr>
          <a:bodyPr rot="0" spcFirstLastPara="1" vertOverflow="ellipsis" vert="horz" wrap="square" anchor="ctr" anchorCtr="1"/>
          <a:lstStyle/>
          <a:p>
            <a:pPr>
              <a:defRPr sz="1000" b="0" i="0" u="none" strike="noStrike" kern="1200" baseline="0">
                <a:solidFill>
                  <a:srgbClr val="1F1A62"/>
                </a:solidFill>
                <a:latin typeface="Helvetica" panose="020B0403020202020204" pitchFamily="34" charset="0"/>
                <a:ea typeface="+mn-ea"/>
                <a:cs typeface="+mn-cs"/>
              </a:defRPr>
            </a:pPr>
            <a:endParaRPr lang="en-US"/>
          </a:p>
        </c:txPr>
      </c:legendEntry>
      <c:legendEntry>
        <c:idx val="5"/>
        <c:txPr>
          <a:bodyPr rot="0" spcFirstLastPara="1" vertOverflow="ellipsis" vert="horz" wrap="square" anchor="ctr" anchorCtr="1"/>
          <a:lstStyle/>
          <a:p>
            <a:pPr>
              <a:defRPr sz="1000" b="0" i="0" u="none" strike="noStrike" kern="1200" baseline="0">
                <a:solidFill>
                  <a:srgbClr val="1F1A62"/>
                </a:solidFill>
                <a:latin typeface="Helvetica" panose="020B0403020202020204" pitchFamily="34" charset="0"/>
                <a:ea typeface="+mn-ea"/>
                <a:cs typeface="+mn-cs"/>
              </a:defRPr>
            </a:pPr>
            <a:endParaRPr lang="en-US"/>
          </a:p>
        </c:txPr>
      </c:legendEntry>
      <c:legendEntry>
        <c:idx val="6"/>
        <c:txPr>
          <a:bodyPr rot="0" spcFirstLastPara="1" vertOverflow="ellipsis" vert="horz" wrap="square" anchor="ctr" anchorCtr="1"/>
          <a:lstStyle/>
          <a:p>
            <a:pPr>
              <a:defRPr sz="1000" b="0" i="0" u="none" strike="noStrike" kern="1200" baseline="0">
                <a:solidFill>
                  <a:srgbClr val="1F1A62"/>
                </a:solidFill>
                <a:latin typeface="Helvetica" panose="020B0403020202020204" pitchFamily="34" charset="0"/>
                <a:ea typeface="+mn-ea"/>
                <a:cs typeface="+mn-cs"/>
              </a:defRPr>
            </a:pPr>
            <a:endParaRPr lang="en-US"/>
          </a:p>
        </c:txPr>
      </c:legendEntry>
      <c:legendEntry>
        <c:idx val="7"/>
        <c:txPr>
          <a:bodyPr rot="0" spcFirstLastPara="1" vertOverflow="ellipsis" vert="horz" wrap="square" anchor="ctr" anchorCtr="1"/>
          <a:lstStyle/>
          <a:p>
            <a:pPr>
              <a:defRPr sz="1000" b="0" i="0" u="none" strike="noStrike" kern="1200" baseline="0">
                <a:solidFill>
                  <a:srgbClr val="1F1A62"/>
                </a:solidFill>
                <a:latin typeface="Helvetica" panose="020B0403020202020204" pitchFamily="34" charset="0"/>
                <a:ea typeface="+mn-ea"/>
                <a:cs typeface="+mn-cs"/>
              </a:defRPr>
            </a:pPr>
            <a:endParaRPr lang="en-US"/>
          </a:p>
        </c:txPr>
      </c:legendEntry>
      <c:legendEntry>
        <c:idx val="8"/>
        <c:txPr>
          <a:bodyPr rot="0" spcFirstLastPara="1" vertOverflow="ellipsis" vert="horz" wrap="square" anchor="ctr" anchorCtr="1"/>
          <a:lstStyle/>
          <a:p>
            <a:pPr>
              <a:defRPr sz="1000" b="0" i="0" u="none" strike="noStrike" kern="1200" baseline="0">
                <a:solidFill>
                  <a:srgbClr val="1F1A62"/>
                </a:solidFill>
                <a:latin typeface="Helvetica" panose="020B0403020202020204" pitchFamily="34" charset="0"/>
                <a:ea typeface="+mn-ea"/>
                <a:cs typeface="+mn-cs"/>
              </a:defRPr>
            </a:pPr>
            <a:endParaRPr lang="en-US"/>
          </a:p>
        </c:txPr>
      </c:legendEntry>
      <c:legendEntry>
        <c:idx val="14"/>
        <c:txPr>
          <a:bodyPr rot="0" spcFirstLastPara="1" vertOverflow="ellipsis" vert="horz" wrap="square" anchor="ctr" anchorCtr="1"/>
          <a:lstStyle/>
          <a:p>
            <a:pPr>
              <a:defRPr sz="1000" b="0" i="0" u="none" strike="noStrike" kern="1200" baseline="0">
                <a:solidFill>
                  <a:srgbClr val="1F1A62"/>
                </a:solidFill>
                <a:latin typeface="Helvetica" panose="020B0403020202020204" pitchFamily="34" charset="0"/>
                <a:ea typeface="+mn-ea"/>
                <a:cs typeface="+mn-cs"/>
              </a:defRPr>
            </a:pPr>
            <a:endParaRPr lang="en-US"/>
          </a:p>
        </c:txPr>
      </c:legendEntry>
      <c:layout>
        <c:manualLayout>
          <c:xMode val="edge"/>
          <c:yMode val="edge"/>
          <c:x val="1.2296196989594062E-2"/>
          <c:y val="2.5796116054216733E-2"/>
          <c:w val="0.25816059220550203"/>
          <c:h val="0.92796313790365881"/>
        </c:manualLayout>
      </c:layout>
      <c:overlay val="0"/>
      <c:spPr>
        <a:noFill/>
        <a:ln>
          <a:noFill/>
        </a:ln>
        <a:effectLst/>
      </c:spPr>
      <c:txPr>
        <a:bodyPr rot="0" spcFirstLastPara="1" vertOverflow="ellipsis" vert="horz" wrap="square" anchor="ctr" anchorCtr="1"/>
        <a:lstStyle/>
        <a:p>
          <a:pPr>
            <a:defRPr sz="1000"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303847591837472"/>
          <c:y val="0.12157006603081436"/>
          <c:w val="0.55271799425568102"/>
          <c:h val="0.82907691513988946"/>
        </c:manualLayout>
      </c:layout>
      <c:pieChart>
        <c:varyColors val="1"/>
        <c:ser>
          <c:idx val="0"/>
          <c:order val="0"/>
          <c:tx>
            <c:strRef>
              <c:f>Sheet1!$B$1</c:f>
              <c:strCache>
                <c:ptCount val="1"/>
                <c:pt idx="0">
                  <c:v>Column1</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5AE1-48D6-8C41-E96D293848CC}"/>
              </c:ext>
            </c:extLst>
          </c:dPt>
          <c:dPt>
            <c:idx val="1"/>
            <c:bubble3D val="0"/>
            <c:explosion val="1"/>
            <c:spPr>
              <a:solidFill>
                <a:srgbClr val="1F1A62"/>
              </a:solidFill>
              <a:ln w="19050">
                <a:solidFill>
                  <a:schemeClr val="lt1"/>
                </a:solidFill>
              </a:ln>
              <a:effectLst/>
            </c:spPr>
            <c:extLst>
              <c:ext xmlns:c16="http://schemas.microsoft.com/office/drawing/2014/chart" uri="{C3380CC4-5D6E-409C-BE32-E72D297353CC}">
                <c16:uniqueId val="{00000003-5AE1-48D6-8C41-E96D293848CC}"/>
              </c:ext>
            </c:extLst>
          </c:dPt>
          <c:dPt>
            <c:idx val="2"/>
            <c:bubble3D val="0"/>
            <c:spPr>
              <a:solidFill>
                <a:srgbClr val="ED3C8D"/>
              </a:solidFill>
              <a:ln w="19050">
                <a:solidFill>
                  <a:schemeClr val="lt1"/>
                </a:solidFill>
              </a:ln>
              <a:effectLst/>
            </c:spPr>
            <c:extLst>
              <c:ext xmlns:c16="http://schemas.microsoft.com/office/drawing/2014/chart" uri="{C3380CC4-5D6E-409C-BE32-E72D297353CC}">
                <c16:uniqueId val="{00000005-5AE1-48D6-8C41-E96D293848CC}"/>
              </c:ext>
            </c:extLst>
          </c:dPt>
          <c:cat>
            <c:strRef>
              <c:f>Sheet1!$A$2:$A$4</c:f>
              <c:strCache>
                <c:ptCount val="3"/>
                <c:pt idx="0">
                  <c:v>'COVID-Endemic'</c:v>
                </c:pt>
                <c:pt idx="1">
                  <c:v>'COVID-Related'</c:v>
                </c:pt>
                <c:pt idx="2">
                  <c:v>'Non-COVID'</c:v>
                </c:pt>
              </c:strCache>
            </c:strRef>
          </c:cat>
          <c:val>
            <c:numRef>
              <c:f>Sheet1!$B$2:$B$4</c:f>
              <c:numCache>
                <c:formatCode>General</c:formatCode>
                <c:ptCount val="3"/>
              </c:numCache>
            </c:numRef>
          </c:val>
          <c:extLst>
            <c:ext xmlns:c16="http://schemas.microsoft.com/office/drawing/2014/chart" uri="{C3380CC4-5D6E-409C-BE32-E72D297353CC}">
              <c16:uniqueId val="{0000000C-5AE1-48D6-8C41-E96D293848CC}"/>
            </c:ext>
          </c:extLst>
        </c:ser>
        <c:dLbls>
          <c:showLegendKey val="0"/>
          <c:showVal val="0"/>
          <c:showCatName val="0"/>
          <c:showSerName val="0"/>
          <c:showPercent val="0"/>
          <c:showBubbleSize val="0"/>
          <c:showLeaderLines val="1"/>
        </c:dLbls>
        <c:firstSliceAng val="0"/>
      </c:pieChart>
      <c:spPr>
        <a:noFill/>
        <a:ln w="25400">
          <a:noFill/>
        </a:ln>
        <a:effectLst/>
      </c:spPr>
    </c:plotArea>
    <c:legend>
      <c:legendPos val="b"/>
      <c:legendEntry>
        <c:idx val="0"/>
        <c:txPr>
          <a:bodyPr rot="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Entry>
      <c:legendEntry>
        <c:idx val="1"/>
        <c:txPr>
          <a:bodyPr rot="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Entry>
      <c:legendEntry>
        <c:idx val="2"/>
        <c:txPr>
          <a:bodyPr rot="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Entry>
      <c:layout>
        <c:manualLayout>
          <c:xMode val="edge"/>
          <c:yMode val="edge"/>
          <c:x val="1.0967937786471054E-2"/>
          <c:y val="0.34736913975045808"/>
          <c:w val="0.98132361126273182"/>
          <c:h val="0.33832148408633389"/>
        </c:manualLayout>
      </c:layout>
      <c:overlay val="0"/>
      <c:spPr>
        <a:solidFill>
          <a:schemeClr val="bg1"/>
        </a:solidFill>
        <a:ln>
          <a:solidFill>
            <a:schemeClr val="tx1"/>
          </a:solidFill>
        </a:ln>
        <a:effectLst/>
      </c:spPr>
      <c:txPr>
        <a:bodyPr rot="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
    <c:plotVisOnly val="1"/>
    <c:dispBlanksAs val="gap"/>
    <c:showDLblsOverMax val="0"/>
  </c:chart>
  <c:spPr>
    <a:noFill/>
    <a:ln>
      <a:noFill/>
    </a:ln>
    <a:effectLst/>
  </c:spPr>
  <c:txPr>
    <a:bodyPr/>
    <a:lstStyle/>
    <a:p>
      <a:pPr>
        <a:defRPr sz="1400" b="1">
          <a:solidFill>
            <a:srgbClr val="1F1A62"/>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845547481761343"/>
          <c:y val="4.2940452047448126E-2"/>
          <c:w val="0.57280642800918313"/>
          <c:h val="0.8773913583143631"/>
        </c:manualLayout>
      </c:layout>
      <c:pieChart>
        <c:varyColors val="1"/>
        <c:ser>
          <c:idx val="0"/>
          <c:order val="0"/>
          <c:tx>
            <c:strRef>
              <c:f>Sheet1!$B$1</c:f>
              <c:strCache>
                <c:ptCount val="1"/>
                <c:pt idx="0">
                  <c:v>% of 2020 New TV Advertisers Spend</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DCDB-46F2-970F-1E8E9B19B864}"/>
              </c:ext>
            </c:extLst>
          </c:dPt>
          <c:dPt>
            <c:idx val="1"/>
            <c:bubble3D val="0"/>
            <c:spPr>
              <a:solidFill>
                <a:srgbClr val="1F1A62"/>
              </a:solidFill>
              <a:ln w="19050">
                <a:solidFill>
                  <a:schemeClr val="lt1"/>
                </a:solidFill>
              </a:ln>
              <a:effectLst/>
            </c:spPr>
            <c:extLst>
              <c:ext xmlns:c16="http://schemas.microsoft.com/office/drawing/2014/chart" uri="{C3380CC4-5D6E-409C-BE32-E72D297353CC}">
                <c16:uniqueId val="{00000002-DCDB-46F2-970F-1E8E9B19B864}"/>
              </c:ext>
            </c:extLst>
          </c:dPt>
          <c:dPt>
            <c:idx val="2"/>
            <c:bubble3D val="0"/>
            <c:spPr>
              <a:solidFill>
                <a:srgbClr val="ED3C8D"/>
              </a:solidFill>
              <a:ln w="19050">
                <a:solidFill>
                  <a:schemeClr val="lt1"/>
                </a:solidFill>
              </a:ln>
              <a:effectLst/>
            </c:spPr>
            <c:extLst>
              <c:ext xmlns:c16="http://schemas.microsoft.com/office/drawing/2014/chart" uri="{C3380CC4-5D6E-409C-BE32-E72D297353CC}">
                <c16:uniqueId val="{00000003-DCDB-46F2-970F-1E8E9B19B864}"/>
              </c:ext>
            </c:extLst>
          </c:dPt>
          <c:dLbls>
            <c:dLbl>
              <c:idx val="0"/>
              <c:layout>
                <c:manualLayout>
                  <c:x val="0.11461020578873095"/>
                  <c:y val="0"/>
                </c:manualLayout>
              </c:layout>
              <c:tx>
                <c:rich>
                  <a:bodyPr/>
                  <a:lstStyle/>
                  <a:p>
                    <a:fld id="{11232372-D048-4AE6-8B8F-B986AE8B97D0}" type="VALUE">
                      <a:rPr lang="en-US" sz="1600" smtClean="0"/>
                      <a:pPr/>
                      <a:t>[VALUE]</a:t>
                    </a:fld>
                    <a:endParaRPr lang="en-US" sz="1600"/>
                  </a:p>
                  <a:p>
                    <a:r>
                      <a:rPr lang="en-US" sz="1200"/>
                      <a:t>16 brands</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CDB-46F2-970F-1E8E9B19B864}"/>
                </c:ext>
              </c:extLst>
            </c:dLbl>
            <c:dLbl>
              <c:idx val="1"/>
              <c:layout>
                <c:manualLayout>
                  <c:x val="-0.17767164039613864"/>
                  <c:y val="-7.5952676810180975E-2"/>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itchFamily="2" charset="0"/>
                        <a:ea typeface="+mn-ea"/>
                        <a:cs typeface="+mn-cs"/>
                      </a:defRPr>
                    </a:pPr>
                    <a:fld id="{50A45607-DE1D-4693-A722-FDA9BC94F696}" type="VALUE">
                      <a:rPr lang="en-US" sz="1600" smtClean="0">
                        <a:solidFill>
                          <a:schemeClr val="bg1"/>
                        </a:solidFill>
                      </a:rPr>
                      <a:pPr>
                        <a:defRPr sz="1400" b="1">
                          <a:solidFill>
                            <a:schemeClr val="bg1"/>
                          </a:solidFill>
                        </a:defRPr>
                      </a:pPr>
                      <a:t>[VALUE]</a:t>
                    </a:fld>
                    <a:endParaRPr lang="en-US" sz="1400">
                      <a:solidFill>
                        <a:schemeClr val="bg1"/>
                      </a:solidFill>
                    </a:endParaRPr>
                  </a:p>
                  <a:p>
                    <a:pPr>
                      <a:defRPr sz="1400" b="1">
                        <a:solidFill>
                          <a:schemeClr val="bg1"/>
                        </a:solidFill>
                      </a:defRPr>
                    </a:pPr>
                    <a:r>
                      <a:rPr lang="en-US" sz="1200">
                        <a:solidFill>
                          <a:schemeClr val="bg1"/>
                        </a:solidFill>
                      </a:rPr>
                      <a:t>124 brands</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itchFamily="2" charset="0"/>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CDB-46F2-970F-1E8E9B19B864}"/>
                </c:ext>
              </c:extLst>
            </c:dLbl>
            <c:dLbl>
              <c:idx val="2"/>
              <c:layout>
                <c:manualLayout>
                  <c:x val="0.18736837635065204"/>
                  <c:y val="1.1544391750608955E-2"/>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itchFamily="2" charset="0"/>
                        <a:ea typeface="+mn-ea"/>
                        <a:cs typeface="+mn-cs"/>
                      </a:defRPr>
                    </a:pPr>
                    <a:fld id="{8FE669E7-5AE1-4F3B-9C36-C808D25FD303}" type="VALUE">
                      <a:rPr lang="en-US" sz="1600" smtClean="0">
                        <a:solidFill>
                          <a:schemeClr val="bg1"/>
                        </a:solidFill>
                      </a:rPr>
                      <a:pPr>
                        <a:defRPr sz="1400" b="1">
                          <a:solidFill>
                            <a:schemeClr val="bg1"/>
                          </a:solidFill>
                        </a:defRPr>
                      </a:pPr>
                      <a:t>[VALUE]</a:t>
                    </a:fld>
                    <a:endParaRPr lang="en-US" sz="1400">
                      <a:solidFill>
                        <a:schemeClr val="bg1"/>
                      </a:solidFill>
                    </a:endParaRPr>
                  </a:p>
                  <a:p>
                    <a:pPr>
                      <a:defRPr sz="1400" b="1">
                        <a:solidFill>
                          <a:schemeClr val="bg1"/>
                        </a:solidFill>
                      </a:defRPr>
                    </a:pPr>
                    <a:r>
                      <a:rPr lang="en-US" sz="1200">
                        <a:solidFill>
                          <a:schemeClr val="bg1"/>
                        </a:solidFill>
                      </a:rPr>
                      <a:t>143 brands</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itchFamily="2" charset="0"/>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CDB-46F2-970F-1E8E9B19B864}"/>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F1A62"/>
                    </a:solidFill>
                    <a:latin typeface="Helvetica" pitchFamily="2" charset="0"/>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COVID-Eendemic</c:v>
                </c:pt>
                <c:pt idx="1">
                  <c:v>COVID-Related</c:v>
                </c:pt>
                <c:pt idx="2">
                  <c:v>Non-COVID</c:v>
                </c:pt>
              </c:strCache>
            </c:strRef>
          </c:cat>
          <c:val>
            <c:numRef>
              <c:f>Sheet1!$B$2:$B$4</c:f>
              <c:numCache>
                <c:formatCode>0%</c:formatCode>
                <c:ptCount val="3"/>
                <c:pt idx="0">
                  <c:v>5.7000000000000002E-2</c:v>
                </c:pt>
                <c:pt idx="1">
                  <c:v>0.438</c:v>
                </c:pt>
                <c:pt idx="2">
                  <c:v>0.505</c:v>
                </c:pt>
              </c:numCache>
            </c:numRef>
          </c:val>
          <c:extLst>
            <c:ext xmlns:c16="http://schemas.microsoft.com/office/drawing/2014/chart" uri="{C3380CC4-5D6E-409C-BE32-E72D297353CC}">
              <c16:uniqueId val="{00000000-DCDB-46F2-970F-1E8E9B19B86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1A62"/>
          </a:solidFill>
          <a:latin typeface="Helvetica" pitchFamily="2"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498888871149118"/>
          <c:y val="5.2537727750196161E-2"/>
          <c:w val="0.57280642800918313"/>
          <c:h val="0.8773913583143631"/>
        </c:manualLayout>
      </c:layout>
      <c:pieChart>
        <c:varyColors val="1"/>
        <c:ser>
          <c:idx val="0"/>
          <c:order val="0"/>
          <c:tx>
            <c:strRef>
              <c:f>Sheet1!$B$1</c:f>
              <c:strCache>
                <c:ptCount val="1"/>
                <c:pt idx="0">
                  <c:v>Column1</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CF85-4EB5-BB52-85DBAC356F6E}"/>
              </c:ext>
            </c:extLst>
          </c:dPt>
          <c:dPt>
            <c:idx val="1"/>
            <c:bubble3D val="0"/>
            <c:spPr>
              <a:solidFill>
                <a:srgbClr val="1F1A62"/>
              </a:solidFill>
              <a:ln w="19050">
                <a:solidFill>
                  <a:schemeClr val="lt1"/>
                </a:solidFill>
              </a:ln>
              <a:effectLst/>
            </c:spPr>
            <c:extLst>
              <c:ext xmlns:c16="http://schemas.microsoft.com/office/drawing/2014/chart" uri="{C3380CC4-5D6E-409C-BE32-E72D297353CC}">
                <c16:uniqueId val="{00000003-CF85-4EB5-BB52-85DBAC356F6E}"/>
              </c:ext>
            </c:extLst>
          </c:dPt>
          <c:dPt>
            <c:idx val="2"/>
            <c:bubble3D val="0"/>
            <c:spPr>
              <a:solidFill>
                <a:srgbClr val="ED3C8D"/>
              </a:solidFill>
              <a:ln w="19050">
                <a:solidFill>
                  <a:schemeClr val="lt1"/>
                </a:solidFill>
              </a:ln>
              <a:effectLst/>
            </c:spPr>
            <c:extLst>
              <c:ext xmlns:c16="http://schemas.microsoft.com/office/drawing/2014/chart" uri="{C3380CC4-5D6E-409C-BE32-E72D297353CC}">
                <c16:uniqueId val="{00000005-CF85-4EB5-BB52-85DBAC356F6E}"/>
              </c:ext>
            </c:extLst>
          </c:dPt>
          <c:dLbls>
            <c:dLbl>
              <c:idx val="0"/>
              <c:layout>
                <c:manualLayout>
                  <c:x val="3.5314921125268142E-2"/>
                  <c:y val="2.3193320323746762E-2"/>
                </c:manualLayout>
              </c:layout>
              <c:tx>
                <c:rich>
                  <a:bodyPr/>
                  <a:lstStyle/>
                  <a:p>
                    <a:fld id="{30F8538C-49B5-4A4C-8E62-9F5EA2981482}" type="VALUE">
                      <a:rPr lang="en-US" smtClean="0"/>
                      <a:pPr/>
                      <a:t>[VALUE]</a:t>
                    </a:fld>
                    <a:endParaRPr lang="en-US"/>
                  </a:p>
                  <a:p>
                    <a:r>
                      <a:rPr lang="en-US" sz="1200"/>
                      <a:t>$22.7MM</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F85-4EB5-BB52-85DBAC356F6E}"/>
                </c:ext>
              </c:extLst>
            </c:dLbl>
            <c:dLbl>
              <c:idx val="1"/>
              <c:layout>
                <c:manualLayout>
                  <c:x val="-0.17585803621777654"/>
                  <c:y val="4.263817689796677E-2"/>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itchFamily="2" charset="0"/>
                        <a:ea typeface="+mn-ea"/>
                        <a:cs typeface="+mn-cs"/>
                      </a:defRPr>
                    </a:pPr>
                    <a:fld id="{9E26E0B2-24DF-4D92-AEB6-188A23B4D1D6}" type="VALUE">
                      <a:rPr lang="en-US" smtClean="0">
                        <a:solidFill>
                          <a:schemeClr val="bg1"/>
                        </a:solidFill>
                      </a:rPr>
                      <a:pPr>
                        <a:defRPr sz="1600" b="1">
                          <a:solidFill>
                            <a:schemeClr val="bg1"/>
                          </a:solidFill>
                        </a:defRPr>
                      </a:pPr>
                      <a:t>[VALUE]</a:t>
                    </a:fld>
                    <a:endParaRPr lang="en-US">
                      <a:solidFill>
                        <a:schemeClr val="bg1"/>
                      </a:solidFill>
                    </a:endParaRPr>
                  </a:p>
                  <a:p>
                    <a:pPr>
                      <a:defRPr sz="1600" b="1">
                        <a:solidFill>
                          <a:schemeClr val="bg1"/>
                        </a:solidFill>
                      </a:defRPr>
                    </a:pPr>
                    <a:r>
                      <a:rPr lang="en-US" sz="1200">
                        <a:solidFill>
                          <a:schemeClr val="bg1"/>
                        </a:solidFill>
                      </a:rPr>
                      <a:t>$238.9MM</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itchFamily="2" charset="0"/>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F85-4EB5-BB52-85DBAC356F6E}"/>
                </c:ext>
              </c:extLst>
            </c:dLbl>
            <c:dLbl>
              <c:idx val="2"/>
              <c:layout>
                <c:manualLayout>
                  <c:x val="0.20702856868615366"/>
                  <c:y val="-0.10018960208751218"/>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itchFamily="2" charset="0"/>
                        <a:ea typeface="+mn-ea"/>
                        <a:cs typeface="+mn-cs"/>
                      </a:defRPr>
                    </a:pPr>
                    <a:fld id="{00BE36D1-1CB0-4A8C-A7C4-665EB6F7CE27}" type="VALUE">
                      <a:rPr lang="en-US" smtClean="0">
                        <a:solidFill>
                          <a:schemeClr val="bg1"/>
                        </a:solidFill>
                      </a:rPr>
                      <a:pPr>
                        <a:defRPr sz="1600" b="1">
                          <a:solidFill>
                            <a:schemeClr val="bg1"/>
                          </a:solidFill>
                        </a:defRPr>
                      </a:pPr>
                      <a:t>[VALUE]</a:t>
                    </a:fld>
                    <a:endParaRPr lang="en-US">
                      <a:solidFill>
                        <a:schemeClr val="bg1"/>
                      </a:solidFill>
                    </a:endParaRPr>
                  </a:p>
                  <a:p>
                    <a:pPr>
                      <a:defRPr sz="1600" b="1">
                        <a:solidFill>
                          <a:schemeClr val="bg1"/>
                        </a:solidFill>
                      </a:defRPr>
                    </a:pPr>
                    <a:r>
                      <a:rPr lang="en-US" sz="1200">
                        <a:solidFill>
                          <a:schemeClr val="bg1"/>
                        </a:solidFill>
                      </a:rPr>
                      <a:t>$1,017.5MM</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itchFamily="2" charset="0"/>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CF85-4EB5-BB52-85DBAC356F6E}"/>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F1A62"/>
                    </a:solidFill>
                    <a:latin typeface="Helvetica" pitchFamily="2" charset="0"/>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COVID-Endemic</c:v>
                </c:pt>
                <c:pt idx="1">
                  <c:v>COVID-Related</c:v>
                </c:pt>
                <c:pt idx="2">
                  <c:v>Non-COVID</c:v>
                </c:pt>
              </c:strCache>
            </c:strRef>
          </c:cat>
          <c:val>
            <c:numRef>
              <c:f>Sheet1!$B$2:$B$4</c:f>
              <c:numCache>
                <c:formatCode>0%</c:formatCode>
                <c:ptCount val="3"/>
                <c:pt idx="0">
                  <c:v>1.7999999999999999E-2</c:v>
                </c:pt>
                <c:pt idx="1">
                  <c:v>0.187</c:v>
                </c:pt>
                <c:pt idx="2">
                  <c:v>0.79500000000000004</c:v>
                </c:pt>
              </c:numCache>
            </c:numRef>
          </c:val>
          <c:extLst>
            <c:ext xmlns:c16="http://schemas.microsoft.com/office/drawing/2014/chart" uri="{C3380CC4-5D6E-409C-BE32-E72D297353CC}">
              <c16:uniqueId val="{00000008-CF85-4EB5-BB52-85DBAC356F6E}"/>
            </c:ext>
          </c:extLst>
        </c:ser>
        <c:dLbls>
          <c:dLblPos val="bestFit"/>
          <c:showLegendKey val="0"/>
          <c:showVal val="1"/>
          <c:showCatName val="0"/>
          <c:showSerName val="0"/>
          <c:showPercent val="0"/>
          <c:showBubbleSize val="0"/>
          <c:showLeaderLines val="1"/>
        </c:dLbls>
        <c:firstSliceAng val="43"/>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1A62"/>
          </a:solidFill>
          <a:latin typeface="Helvetica" pitchFamily="2"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C769033-CC82-0C4F-9180-62F036320BDF}" type="datetimeFigureOut">
              <a:rPr lang="en-US" smtClean="0"/>
              <a:t>11/5/2021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3615BE2-BB6E-D846-B0CB-BE207E4BB8A8}" type="slidenum">
              <a:rPr lang="en-US" smtClean="0"/>
              <a:t>‹#›</a:t>
            </a:fld>
            <a:endParaRPr lang="en-US"/>
          </a:p>
        </p:txBody>
      </p:sp>
    </p:spTree>
    <p:extLst>
      <p:ext uri="{BB962C8B-B14F-4D97-AF65-F5344CB8AC3E}">
        <p14:creationId xmlns:p14="http://schemas.microsoft.com/office/powerpoint/2010/main" val="3273354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1404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615BE2-BB6E-D846-B0CB-BE207E4BB8A8}" type="slidenum">
              <a:rPr lang="en-US" smtClean="0"/>
              <a:t>17</a:t>
            </a:fld>
            <a:endParaRPr lang="en-US"/>
          </a:p>
        </p:txBody>
      </p:sp>
    </p:spTree>
    <p:extLst>
      <p:ext uri="{BB962C8B-B14F-4D97-AF65-F5344CB8AC3E}">
        <p14:creationId xmlns:p14="http://schemas.microsoft.com/office/powerpoint/2010/main" val="1438980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615BE2-BB6E-D846-B0CB-BE207E4BB8A8}" type="slidenum">
              <a:rPr lang="en-US" smtClean="0"/>
              <a:t>18</a:t>
            </a:fld>
            <a:endParaRPr lang="en-US"/>
          </a:p>
        </p:txBody>
      </p:sp>
    </p:spTree>
    <p:extLst>
      <p:ext uri="{BB962C8B-B14F-4D97-AF65-F5344CB8AC3E}">
        <p14:creationId xmlns:p14="http://schemas.microsoft.com/office/powerpoint/2010/main" val="1646239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762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1666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7555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0314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70356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5525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615BE2-BB6E-D846-B0CB-BE207E4BB8A8}" type="slidenum">
              <a:rPr lang="en-US" smtClean="0"/>
              <a:t>32</a:t>
            </a:fld>
            <a:endParaRPr lang="en-US"/>
          </a:p>
        </p:txBody>
      </p:sp>
    </p:spTree>
    <p:extLst>
      <p:ext uri="{BB962C8B-B14F-4D97-AF65-F5344CB8AC3E}">
        <p14:creationId xmlns:p14="http://schemas.microsoft.com/office/powerpoint/2010/main" val="21643639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41923"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1923"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832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615BE2-BB6E-D846-B0CB-BE207E4BB8A8}" type="slidenum">
              <a:rPr lang="en-US" smtClean="0"/>
              <a:t>2</a:t>
            </a:fld>
            <a:endParaRPr lang="en-US"/>
          </a:p>
        </p:txBody>
      </p:sp>
    </p:spTree>
    <p:extLst>
      <p:ext uri="{BB962C8B-B14F-4D97-AF65-F5344CB8AC3E}">
        <p14:creationId xmlns:p14="http://schemas.microsoft.com/office/powerpoint/2010/main" val="14623530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7779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67462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4296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15BE2-BB6E-D846-B0CB-BE207E4BB8A8}" type="slidenum">
              <a:rPr lang="en-US" smtClean="0"/>
              <a:t>42</a:t>
            </a:fld>
            <a:endParaRPr lang="en-US"/>
          </a:p>
        </p:txBody>
      </p:sp>
    </p:spTree>
    <p:extLst>
      <p:ext uri="{BB962C8B-B14F-4D97-AF65-F5344CB8AC3E}">
        <p14:creationId xmlns:p14="http://schemas.microsoft.com/office/powerpoint/2010/main" val="52804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615BE2-BB6E-D846-B0CB-BE207E4BB8A8}" type="slidenum">
              <a:rPr lang="en-US" smtClean="0"/>
              <a:t>3</a:t>
            </a:fld>
            <a:endParaRPr lang="en-US"/>
          </a:p>
        </p:txBody>
      </p:sp>
    </p:spTree>
    <p:extLst>
      <p:ext uri="{BB962C8B-B14F-4D97-AF65-F5344CB8AC3E}">
        <p14:creationId xmlns:p14="http://schemas.microsoft.com/office/powerpoint/2010/main" val="4104118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70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7125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615BE2-BB6E-D846-B0CB-BE207E4BB8A8}" type="slidenum">
              <a:rPr lang="en-US" smtClean="0"/>
              <a:t>12</a:t>
            </a:fld>
            <a:endParaRPr lang="en-US"/>
          </a:p>
        </p:txBody>
      </p:sp>
    </p:spTree>
    <p:extLst>
      <p:ext uri="{BB962C8B-B14F-4D97-AF65-F5344CB8AC3E}">
        <p14:creationId xmlns:p14="http://schemas.microsoft.com/office/powerpoint/2010/main" val="1494874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615BE2-BB6E-D846-B0CB-BE207E4BB8A8}" type="slidenum">
              <a:rPr lang="en-US" smtClean="0"/>
              <a:t>13</a:t>
            </a:fld>
            <a:endParaRPr lang="en-US"/>
          </a:p>
        </p:txBody>
      </p:sp>
    </p:spTree>
    <p:extLst>
      <p:ext uri="{BB962C8B-B14F-4D97-AF65-F5344CB8AC3E}">
        <p14:creationId xmlns:p14="http://schemas.microsoft.com/office/powerpoint/2010/main" val="1993232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1480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0158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F0963-7DC2-D94F-A776-D72442CEA6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495044-A36F-3B4B-8BA3-3C27671B2E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8FCDA1-868E-B749-B61A-968C73D1726F}"/>
              </a:ext>
            </a:extLst>
          </p:cNvPr>
          <p:cNvSpPr>
            <a:spLocks noGrp="1"/>
          </p:cNvSpPr>
          <p:nvPr>
            <p:ph type="dt" sz="half" idx="10"/>
          </p:nvPr>
        </p:nvSpPr>
        <p:spPr/>
        <p:txBody>
          <a:bodyPr/>
          <a:lstStyle/>
          <a:p>
            <a:fld id="{EF675F10-90BA-9A4B-97C5-0F6D45F15F43}" type="datetimeFigureOut">
              <a:rPr lang="en-US" smtClean="0"/>
              <a:t>11/5/2021</a:t>
            </a:fld>
            <a:endParaRPr lang="en-US"/>
          </a:p>
        </p:txBody>
      </p:sp>
      <p:sp>
        <p:nvSpPr>
          <p:cNvPr id="5" name="Footer Placeholder 4">
            <a:extLst>
              <a:ext uri="{FF2B5EF4-FFF2-40B4-BE49-F238E27FC236}">
                <a16:creationId xmlns:a16="http://schemas.microsoft.com/office/drawing/2014/main" id="{4E6428A1-C7DE-2548-8BAF-A0B4D6BF2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42A2B-8250-2D4D-83A7-AA0836478030}"/>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979772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5DD58-5913-9144-9055-725483E98B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9E1B56-BB11-754B-B3EF-0DD699412C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91952A-17CC-F34A-AC73-C84E37847605}"/>
              </a:ext>
            </a:extLst>
          </p:cNvPr>
          <p:cNvSpPr>
            <a:spLocks noGrp="1"/>
          </p:cNvSpPr>
          <p:nvPr>
            <p:ph type="dt" sz="half" idx="10"/>
          </p:nvPr>
        </p:nvSpPr>
        <p:spPr/>
        <p:txBody>
          <a:bodyPr/>
          <a:lstStyle/>
          <a:p>
            <a:fld id="{EF675F10-90BA-9A4B-97C5-0F6D45F15F43}" type="datetimeFigureOut">
              <a:rPr lang="en-US" smtClean="0"/>
              <a:t>11/5/2021</a:t>
            </a:fld>
            <a:endParaRPr lang="en-US"/>
          </a:p>
        </p:txBody>
      </p:sp>
      <p:sp>
        <p:nvSpPr>
          <p:cNvPr id="5" name="Footer Placeholder 4">
            <a:extLst>
              <a:ext uri="{FF2B5EF4-FFF2-40B4-BE49-F238E27FC236}">
                <a16:creationId xmlns:a16="http://schemas.microsoft.com/office/drawing/2014/main" id="{4D376CF2-CC1D-EA46-ACE5-C5D0878340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2987B6-427B-FF48-8A70-282A629F45DA}"/>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013151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63D0B3-7FE9-DE40-8627-47994C5B45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233210-1708-F442-B808-1EF0F86778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C18370-BBC5-5A44-8247-9E05209E6B97}"/>
              </a:ext>
            </a:extLst>
          </p:cNvPr>
          <p:cNvSpPr>
            <a:spLocks noGrp="1"/>
          </p:cNvSpPr>
          <p:nvPr>
            <p:ph type="dt" sz="half" idx="10"/>
          </p:nvPr>
        </p:nvSpPr>
        <p:spPr/>
        <p:txBody>
          <a:bodyPr/>
          <a:lstStyle/>
          <a:p>
            <a:fld id="{EF675F10-90BA-9A4B-97C5-0F6D45F15F43}" type="datetimeFigureOut">
              <a:rPr lang="en-US" smtClean="0"/>
              <a:t>11/5/2021</a:t>
            </a:fld>
            <a:endParaRPr lang="en-US"/>
          </a:p>
        </p:txBody>
      </p:sp>
      <p:sp>
        <p:nvSpPr>
          <p:cNvPr id="5" name="Footer Placeholder 4">
            <a:extLst>
              <a:ext uri="{FF2B5EF4-FFF2-40B4-BE49-F238E27FC236}">
                <a16:creationId xmlns:a16="http://schemas.microsoft.com/office/drawing/2014/main" id="{FB7C70C5-251A-8A4C-BFF0-87029DC9E0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E4F350-606F-594A-B445-47618EC08E94}"/>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72147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Slide">
    <p:bg>
      <p:bgRef idx="1001">
        <a:schemeClr val="bg2"/>
      </p:bgRef>
    </p:bg>
    <p:spTree>
      <p:nvGrpSpPr>
        <p:cNvPr id="1" name=""/>
        <p:cNvGrpSpPr/>
        <p:nvPr/>
      </p:nvGrpSpPr>
      <p:grpSpPr>
        <a:xfrm>
          <a:off x="0" y="0"/>
          <a:ext cx="0" cy="0"/>
          <a:chOff x="0" y="0"/>
          <a:chExt cx="0" cy="0"/>
        </a:xfrm>
      </p:grpSpPr>
      <p:pic>
        <p:nvPicPr>
          <p:cNvPr id="8" name="Picture 7" descr="A picture containing dark, night sky&#10;&#10;Description automatically generated">
            <a:extLst>
              <a:ext uri="{FF2B5EF4-FFF2-40B4-BE49-F238E27FC236}">
                <a16:creationId xmlns:a16="http://schemas.microsoft.com/office/drawing/2014/main" id="{6DA7BB0A-876A-D448-A8A9-030BEBA8567F}"/>
              </a:ext>
            </a:extLst>
          </p:cNvPr>
          <p:cNvPicPr>
            <a:picLocks noChangeAspect="1"/>
          </p:cNvPicPr>
          <p:nvPr userDrawn="1"/>
        </p:nvPicPr>
        <p:blipFill rotWithShape="1">
          <a:blip r:embed="rId2"/>
          <a:srcRect t="2053" b="2053"/>
          <a:stretch/>
        </p:blipFill>
        <p:spPr>
          <a:xfrm>
            <a:off x="-9867" y="-1"/>
            <a:ext cx="12201867" cy="6858001"/>
          </a:xfrm>
          <a:prstGeom prst="rect">
            <a:avLst/>
          </a:prstGeom>
        </p:spPr>
      </p:pic>
      <p:sp>
        <p:nvSpPr>
          <p:cNvPr id="9" name="Date Placeholder 3"/>
          <p:cNvSpPr txBox="1">
            <a:spLocks/>
          </p:cNvSpPr>
          <p:nvPr userDrawn="1"/>
        </p:nvSpPr>
        <p:spPr>
          <a:xfrm>
            <a:off x="660043" y="6108762"/>
            <a:ext cx="4730749" cy="486833"/>
          </a:xfrm>
          <a:prstGeom prst="rect">
            <a:avLst/>
          </a:prstGeom>
        </p:spPr>
        <p:txBody>
          <a:bodyPr vert="horz" lIns="121920" tIns="60960" rIns="121920" bIns="60960" rtlCol="0" anchor="ctr"/>
          <a:lstStyle>
            <a:defPPr>
              <a:defRPr lang="en-US"/>
            </a:defPPr>
            <a:lvl1pPr marL="0" algn="ctr" defTabSz="457200" rtl="0" eaLnBrk="1" latinLnBrk="0" hangingPunct="1">
              <a:defRPr sz="1200" kern="1200" spc="3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defTabSz="857208"/>
            <a:r>
              <a:rPr lang="en-US" sz="1067" b="0" i="0" spc="0">
                <a:solidFill>
                  <a:schemeClr val="tx1"/>
                </a:solidFill>
                <a:latin typeface="Montserrat Light" charset="0"/>
                <a:ea typeface="Montserrat Light" charset="0"/>
                <a:cs typeface="Montserrat Light" charset="0"/>
              </a:rPr>
              <a:t>© 2021</a:t>
            </a:r>
            <a:r>
              <a:rPr lang="en-US" sz="1067" b="0" i="0" spc="0" baseline="0">
                <a:solidFill>
                  <a:schemeClr val="tx1"/>
                </a:solidFill>
                <a:latin typeface="Montserrat Light" charset="0"/>
                <a:ea typeface="Montserrat Light" charset="0"/>
                <a:cs typeface="Montserrat Light" charset="0"/>
              </a:rPr>
              <a:t> </a:t>
            </a:r>
            <a:r>
              <a:rPr lang="en-US" sz="1067" b="0" i="0" spc="0">
                <a:solidFill>
                  <a:schemeClr val="tx1"/>
                </a:solidFill>
                <a:latin typeface="Montserrat Light" charset="0"/>
                <a:ea typeface="Montserrat Light" charset="0"/>
                <a:cs typeface="Montserrat Light" charset="0"/>
              </a:rPr>
              <a:t>TVSquared All Rights Reserved</a:t>
            </a:r>
          </a:p>
        </p:txBody>
      </p:sp>
      <p:sp>
        <p:nvSpPr>
          <p:cNvPr id="3" name="Text Placeholder 2">
            <a:extLst>
              <a:ext uri="{FF2B5EF4-FFF2-40B4-BE49-F238E27FC236}">
                <a16:creationId xmlns:a16="http://schemas.microsoft.com/office/drawing/2014/main" id="{4DBC0A82-031A-BC44-8522-E2F12AF7BB1F}"/>
              </a:ext>
            </a:extLst>
          </p:cNvPr>
          <p:cNvSpPr>
            <a:spLocks noGrp="1"/>
          </p:cNvSpPr>
          <p:nvPr>
            <p:ph type="body" sz="quarter" idx="10"/>
          </p:nvPr>
        </p:nvSpPr>
        <p:spPr>
          <a:xfrm>
            <a:off x="768351" y="2943419"/>
            <a:ext cx="4595283" cy="1368109"/>
          </a:xfrm>
          <a:prstGeom prst="rect">
            <a:avLst/>
          </a:prstGeom>
        </p:spPr>
        <p:txBody>
          <a:bodyPr/>
          <a:lstStyle>
            <a:lvl1pPr marL="0" indent="0">
              <a:buNone/>
              <a:defRPr b="0" i="0">
                <a:latin typeface="Montserrat Medium" pitchFamily="2" charset="77"/>
              </a:defRPr>
            </a:lvl1pPr>
          </a:lstStyle>
          <a:p>
            <a:pPr lvl="0"/>
            <a:r>
              <a:rPr lang="en-GB"/>
              <a:t>Click to edit Master text styles</a:t>
            </a:r>
            <a:endParaRPr lang="en-US"/>
          </a:p>
        </p:txBody>
      </p:sp>
      <p:sp>
        <p:nvSpPr>
          <p:cNvPr id="7" name="Rounded Rectangle 6">
            <a:extLst>
              <a:ext uri="{FF2B5EF4-FFF2-40B4-BE49-F238E27FC236}">
                <a16:creationId xmlns:a16="http://schemas.microsoft.com/office/drawing/2014/main" id="{BEF8C305-9EC7-454F-A2D9-EBB3A2777764}"/>
              </a:ext>
            </a:extLst>
          </p:cNvPr>
          <p:cNvSpPr/>
          <p:nvPr userDrawn="1"/>
        </p:nvSpPr>
        <p:spPr>
          <a:xfrm>
            <a:off x="232339" y="260955"/>
            <a:ext cx="11727327" cy="6336095"/>
          </a:xfrm>
          <a:prstGeom prst="roundRect">
            <a:avLst>
              <a:gd name="adj" fmla="val 0"/>
            </a:avLst>
          </a:prstGeom>
          <a:noFill/>
          <a:ln w="25400">
            <a:gradFill>
              <a:gsLst>
                <a:gs pos="0">
                  <a:schemeClr val="accent6"/>
                </a:gs>
                <a:gs pos="22000">
                  <a:schemeClr val="tx2"/>
                </a:gs>
                <a:gs pos="58000">
                  <a:schemeClr val="accent1"/>
                </a:gs>
              </a:gsLst>
              <a:lin ang="21594000" scaled="0"/>
            </a:gra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4032"/>
          </a:p>
        </p:txBody>
      </p:sp>
      <p:pic>
        <p:nvPicPr>
          <p:cNvPr id="10" name="Picture 9" descr="A black and white logo&#10;&#10;Description automatically generated with medium confidence">
            <a:extLst>
              <a:ext uri="{FF2B5EF4-FFF2-40B4-BE49-F238E27FC236}">
                <a16:creationId xmlns:a16="http://schemas.microsoft.com/office/drawing/2014/main" id="{6679B9D2-67B3-2940-BEA7-97D698C26D55}"/>
              </a:ext>
            </a:extLst>
          </p:cNvPr>
          <p:cNvPicPr>
            <a:picLocks noChangeAspect="1"/>
          </p:cNvPicPr>
          <p:nvPr userDrawn="1"/>
        </p:nvPicPr>
        <p:blipFill>
          <a:blip r:embed="rId3"/>
          <a:stretch>
            <a:fillRect/>
          </a:stretch>
        </p:blipFill>
        <p:spPr>
          <a:xfrm>
            <a:off x="866921" y="4380024"/>
            <a:ext cx="3912772" cy="893725"/>
          </a:xfrm>
          <a:prstGeom prst="rect">
            <a:avLst/>
          </a:prstGeom>
        </p:spPr>
      </p:pic>
    </p:spTree>
    <p:extLst>
      <p:ext uri="{BB962C8B-B14F-4D97-AF65-F5344CB8AC3E}">
        <p14:creationId xmlns:p14="http://schemas.microsoft.com/office/powerpoint/2010/main" val="1788125550"/>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Title Slide">
    <p:bg>
      <p:bgRef idx="1001">
        <a:schemeClr val="bg2"/>
      </p:bgRef>
    </p:bg>
    <p:spTree>
      <p:nvGrpSpPr>
        <p:cNvPr id="1" name=""/>
        <p:cNvGrpSpPr/>
        <p:nvPr/>
      </p:nvGrpSpPr>
      <p:grpSpPr>
        <a:xfrm>
          <a:off x="0" y="0"/>
          <a:ext cx="0" cy="0"/>
          <a:chOff x="0" y="0"/>
          <a:chExt cx="0" cy="0"/>
        </a:xfrm>
      </p:grpSpPr>
      <p:pic>
        <p:nvPicPr>
          <p:cNvPr id="4" name="Picture 3" descr="A picture containing dark, outdoor, light, night&#10;&#10;Description automatically generated">
            <a:extLst>
              <a:ext uri="{FF2B5EF4-FFF2-40B4-BE49-F238E27FC236}">
                <a16:creationId xmlns:a16="http://schemas.microsoft.com/office/drawing/2014/main" id="{A4763548-6C85-BD46-B0E0-030954109459}"/>
              </a:ext>
            </a:extLst>
          </p:cNvPr>
          <p:cNvPicPr>
            <a:picLocks noChangeAspect="1"/>
          </p:cNvPicPr>
          <p:nvPr userDrawn="1"/>
        </p:nvPicPr>
        <p:blipFill rotWithShape="1">
          <a:blip r:embed="rId2"/>
          <a:srcRect l="3696" t="11147" r="1745" b="9119"/>
          <a:stretch/>
        </p:blipFill>
        <p:spPr>
          <a:xfrm>
            <a:off x="-9866" y="0"/>
            <a:ext cx="12201867" cy="6858000"/>
          </a:xfrm>
          <a:prstGeom prst="rect">
            <a:avLst/>
          </a:prstGeom>
        </p:spPr>
      </p:pic>
      <p:sp>
        <p:nvSpPr>
          <p:cNvPr id="9" name="Date Placeholder 3"/>
          <p:cNvSpPr txBox="1">
            <a:spLocks/>
          </p:cNvSpPr>
          <p:nvPr userDrawn="1"/>
        </p:nvSpPr>
        <p:spPr>
          <a:xfrm>
            <a:off x="660043" y="6108762"/>
            <a:ext cx="4730749" cy="486833"/>
          </a:xfrm>
          <a:prstGeom prst="rect">
            <a:avLst/>
          </a:prstGeom>
        </p:spPr>
        <p:txBody>
          <a:bodyPr vert="horz" lIns="121920" tIns="60960" rIns="121920" bIns="60960" rtlCol="0" anchor="ctr"/>
          <a:lstStyle>
            <a:defPPr>
              <a:defRPr lang="en-US"/>
            </a:defPPr>
            <a:lvl1pPr marL="0" algn="ctr" defTabSz="457200" rtl="0" eaLnBrk="1" latinLnBrk="0" hangingPunct="1">
              <a:defRPr sz="1200" kern="1200" spc="3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defTabSz="857208"/>
            <a:r>
              <a:rPr lang="en-US" sz="1067" b="0" i="0" spc="0">
                <a:solidFill>
                  <a:schemeClr val="tx1"/>
                </a:solidFill>
                <a:latin typeface="Montserrat Light" charset="0"/>
                <a:ea typeface="Montserrat Light" charset="0"/>
                <a:cs typeface="Montserrat Light" charset="0"/>
              </a:rPr>
              <a:t>© 2021</a:t>
            </a:r>
            <a:r>
              <a:rPr lang="en-US" sz="1067" b="0" i="0" spc="0" baseline="0">
                <a:solidFill>
                  <a:schemeClr val="tx1"/>
                </a:solidFill>
                <a:latin typeface="Montserrat Light" charset="0"/>
                <a:ea typeface="Montserrat Light" charset="0"/>
                <a:cs typeface="Montserrat Light" charset="0"/>
              </a:rPr>
              <a:t> </a:t>
            </a:r>
            <a:r>
              <a:rPr lang="en-US" sz="1067" b="0" i="0" spc="0">
                <a:solidFill>
                  <a:schemeClr val="tx1"/>
                </a:solidFill>
                <a:latin typeface="Montserrat Light" charset="0"/>
                <a:ea typeface="Montserrat Light" charset="0"/>
                <a:cs typeface="Montserrat Light" charset="0"/>
              </a:rPr>
              <a:t>TVSquared All Rights Reserved</a:t>
            </a:r>
          </a:p>
        </p:txBody>
      </p:sp>
      <p:sp>
        <p:nvSpPr>
          <p:cNvPr id="3" name="Text Placeholder 2">
            <a:extLst>
              <a:ext uri="{FF2B5EF4-FFF2-40B4-BE49-F238E27FC236}">
                <a16:creationId xmlns:a16="http://schemas.microsoft.com/office/drawing/2014/main" id="{4DBC0A82-031A-BC44-8522-E2F12AF7BB1F}"/>
              </a:ext>
            </a:extLst>
          </p:cNvPr>
          <p:cNvSpPr>
            <a:spLocks noGrp="1"/>
          </p:cNvSpPr>
          <p:nvPr>
            <p:ph type="body" sz="quarter" idx="10"/>
          </p:nvPr>
        </p:nvSpPr>
        <p:spPr>
          <a:xfrm>
            <a:off x="768351" y="2943419"/>
            <a:ext cx="4595283" cy="1368109"/>
          </a:xfrm>
          <a:prstGeom prst="rect">
            <a:avLst/>
          </a:prstGeom>
        </p:spPr>
        <p:txBody>
          <a:bodyPr/>
          <a:lstStyle>
            <a:lvl1pPr marL="0" indent="0">
              <a:buNone/>
              <a:defRPr b="0" i="0">
                <a:latin typeface="Montserrat Medium" pitchFamily="2" charset="77"/>
              </a:defRPr>
            </a:lvl1pPr>
          </a:lstStyle>
          <a:p>
            <a:pPr lvl="0"/>
            <a:r>
              <a:rPr lang="en-GB"/>
              <a:t>Click to edit Master text styles</a:t>
            </a:r>
            <a:endParaRPr lang="en-US"/>
          </a:p>
        </p:txBody>
      </p:sp>
      <p:sp>
        <p:nvSpPr>
          <p:cNvPr id="7" name="Rounded Rectangle 6">
            <a:extLst>
              <a:ext uri="{FF2B5EF4-FFF2-40B4-BE49-F238E27FC236}">
                <a16:creationId xmlns:a16="http://schemas.microsoft.com/office/drawing/2014/main" id="{BEF8C305-9EC7-454F-A2D9-EBB3A2777764}"/>
              </a:ext>
            </a:extLst>
          </p:cNvPr>
          <p:cNvSpPr/>
          <p:nvPr userDrawn="1"/>
        </p:nvSpPr>
        <p:spPr>
          <a:xfrm>
            <a:off x="232339" y="260955"/>
            <a:ext cx="11727327" cy="6336095"/>
          </a:xfrm>
          <a:prstGeom prst="roundRect">
            <a:avLst>
              <a:gd name="adj" fmla="val 0"/>
            </a:avLst>
          </a:prstGeom>
          <a:noFill/>
          <a:ln w="25400">
            <a:gradFill>
              <a:gsLst>
                <a:gs pos="0">
                  <a:schemeClr val="accent6"/>
                </a:gs>
                <a:gs pos="22000">
                  <a:schemeClr val="tx2"/>
                </a:gs>
                <a:gs pos="58000">
                  <a:schemeClr val="accent1"/>
                </a:gs>
              </a:gsLst>
              <a:lin ang="21594000" scaled="0"/>
            </a:gra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4032"/>
          </a:p>
        </p:txBody>
      </p:sp>
      <p:pic>
        <p:nvPicPr>
          <p:cNvPr id="10" name="Picture 9" descr="A black and white logo&#10;&#10;Description automatically generated with medium confidence">
            <a:extLst>
              <a:ext uri="{FF2B5EF4-FFF2-40B4-BE49-F238E27FC236}">
                <a16:creationId xmlns:a16="http://schemas.microsoft.com/office/drawing/2014/main" id="{6679B9D2-67B3-2940-BEA7-97D698C26D55}"/>
              </a:ext>
            </a:extLst>
          </p:cNvPr>
          <p:cNvPicPr>
            <a:picLocks noChangeAspect="1"/>
          </p:cNvPicPr>
          <p:nvPr userDrawn="1"/>
        </p:nvPicPr>
        <p:blipFill>
          <a:blip r:embed="rId3"/>
          <a:stretch>
            <a:fillRect/>
          </a:stretch>
        </p:blipFill>
        <p:spPr>
          <a:xfrm>
            <a:off x="4291688" y="3956979"/>
            <a:ext cx="3608624" cy="824255"/>
          </a:xfrm>
          <a:prstGeom prst="rect">
            <a:avLst/>
          </a:prstGeom>
        </p:spPr>
      </p:pic>
    </p:spTree>
    <p:extLst>
      <p:ext uri="{BB962C8B-B14F-4D97-AF65-F5344CB8AC3E}">
        <p14:creationId xmlns:p14="http://schemas.microsoft.com/office/powerpoint/2010/main" val="3112266890"/>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le Slide">
    <p:bg>
      <p:bgRef idx="1001">
        <a:schemeClr val="bg2"/>
      </p:bgRef>
    </p:bg>
    <p:spTree>
      <p:nvGrpSpPr>
        <p:cNvPr id="1" name=""/>
        <p:cNvGrpSpPr/>
        <p:nvPr/>
      </p:nvGrpSpPr>
      <p:grpSpPr>
        <a:xfrm>
          <a:off x="0" y="0"/>
          <a:ext cx="0" cy="0"/>
          <a:chOff x="0" y="0"/>
          <a:chExt cx="0" cy="0"/>
        </a:xfrm>
      </p:grpSpPr>
      <p:pic>
        <p:nvPicPr>
          <p:cNvPr id="13" name="Content Placeholder 10" descr="Background pattern&#10;&#10;Description automatically generated">
            <a:extLst>
              <a:ext uri="{FF2B5EF4-FFF2-40B4-BE49-F238E27FC236}">
                <a16:creationId xmlns:a16="http://schemas.microsoft.com/office/drawing/2014/main" id="{713DBE3E-DA55-1043-9253-7BBC9A185A71}"/>
              </a:ext>
            </a:extLst>
          </p:cNvPr>
          <p:cNvPicPr>
            <a:picLocks noChangeAspect="1"/>
          </p:cNvPicPr>
          <p:nvPr userDrawn="1"/>
        </p:nvPicPr>
        <p:blipFill rotWithShape="1">
          <a:blip r:embed="rId2"/>
          <a:srcRect b="6087"/>
          <a:stretch/>
        </p:blipFill>
        <p:spPr>
          <a:xfrm>
            <a:off x="0" y="1"/>
            <a:ext cx="12192000" cy="6858000"/>
          </a:xfrm>
          <a:prstGeom prst="rect">
            <a:avLst/>
          </a:prstGeom>
        </p:spPr>
      </p:pic>
      <p:sp>
        <p:nvSpPr>
          <p:cNvPr id="8"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1"/>
                </a:solidFill>
                <a:latin typeface="Montserrat" charset="0"/>
                <a:ea typeface="Montserrat" charset="0"/>
                <a:cs typeface="Montserrat" charset="0"/>
              </a:rPr>
              <a:t>tvsquared.com</a:t>
            </a:r>
            <a:endParaRPr lang="en-US" sz="1333" b="0" i="0">
              <a:solidFill>
                <a:schemeClr val="tx1"/>
              </a:solidFill>
              <a:latin typeface="Montserrat" charset="0"/>
              <a:ea typeface="Montserrat" charset="0"/>
              <a:cs typeface="Montserrat" charset="0"/>
            </a:endParaRPr>
          </a:p>
        </p:txBody>
      </p:sp>
      <p:pic>
        <p:nvPicPr>
          <p:cNvPr id="9" name="Picture 8"/>
          <p:cNvPicPr>
            <a:picLocks noChangeAspect="1"/>
          </p:cNvPicPr>
          <p:nvPr userDrawn="1"/>
        </p:nvPicPr>
        <p:blipFill>
          <a:blip r:embed="rId3"/>
          <a:stretch>
            <a:fillRect/>
          </a:stretch>
        </p:blipFill>
        <p:spPr>
          <a:xfrm>
            <a:off x="10505112" y="396867"/>
            <a:ext cx="1171744" cy="272499"/>
          </a:xfrm>
          <a:prstGeom prst="rect">
            <a:avLst/>
          </a:prstGeom>
        </p:spPr>
      </p:pic>
      <p:sp>
        <p:nvSpPr>
          <p:cNvPr id="10"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14" name="Text Placeholder 2">
            <a:extLst>
              <a:ext uri="{FF2B5EF4-FFF2-40B4-BE49-F238E27FC236}">
                <a16:creationId xmlns:a16="http://schemas.microsoft.com/office/drawing/2014/main" id="{7D4DD531-5A45-FE46-9743-9CB98A8317E0}"/>
              </a:ext>
            </a:extLst>
          </p:cNvPr>
          <p:cNvSpPr>
            <a:spLocks noGrp="1"/>
          </p:cNvSpPr>
          <p:nvPr>
            <p:ph type="body" sz="quarter" idx="10"/>
          </p:nvPr>
        </p:nvSpPr>
        <p:spPr>
          <a:xfrm>
            <a:off x="369460" y="3128088"/>
            <a:ext cx="5726541" cy="601824"/>
          </a:xfrm>
          <a:prstGeom prst="rect">
            <a:avLst/>
          </a:prstGeom>
        </p:spPr>
        <p:txBody>
          <a:bodyPr/>
          <a:lstStyle>
            <a:lvl1pPr marL="0" indent="0">
              <a:buNone/>
              <a:defRPr sz="2667" b="0" i="0">
                <a:latin typeface="Montserrat" pitchFamily="2" charset="77"/>
              </a:defRPr>
            </a:lvl1pPr>
          </a:lstStyle>
          <a:p>
            <a:pPr lvl="0"/>
            <a:r>
              <a:rPr lang="en-GB"/>
              <a:t>Click to edit Master text styles</a:t>
            </a:r>
            <a:endParaRPr lang="en-US"/>
          </a:p>
        </p:txBody>
      </p:sp>
      <p:cxnSp>
        <p:nvCxnSpPr>
          <p:cNvPr id="11" name="Straight Connector 10">
            <a:extLst>
              <a:ext uri="{FF2B5EF4-FFF2-40B4-BE49-F238E27FC236}">
                <a16:creationId xmlns:a16="http://schemas.microsoft.com/office/drawing/2014/main" id="{7F8509A6-D74F-1D4E-B425-1BAF38247FE7}"/>
              </a:ext>
            </a:extLst>
          </p:cNvPr>
          <p:cNvCxnSpPr>
            <a:cxnSpLocks/>
          </p:cNvCxnSpPr>
          <p:nvPr userDrawn="1"/>
        </p:nvCxnSpPr>
        <p:spPr>
          <a:xfrm>
            <a:off x="496729" y="3899516"/>
            <a:ext cx="5599273" cy="0"/>
          </a:xfrm>
          <a:prstGeom prst="line">
            <a:avLst/>
          </a:prstGeom>
          <a:ln w="25400" cmpd="sng">
            <a:gradFill flip="none" rotWithShape="1">
              <a:gsLst>
                <a:gs pos="0">
                  <a:schemeClr val="accent1"/>
                </a:gs>
                <a:gs pos="45000">
                  <a:schemeClr val="accent3"/>
                </a:gs>
                <a:gs pos="79000">
                  <a:schemeClr val="accent5"/>
                </a:gs>
              </a:gsLst>
              <a:lin ang="0" scaled="1"/>
              <a:tileRect/>
            </a:gradFill>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52975671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Title Slide">
    <p:bg>
      <p:bgRef idx="1001">
        <a:schemeClr val="bg2"/>
      </p:bgRef>
    </p:bg>
    <p:spTree>
      <p:nvGrpSpPr>
        <p:cNvPr id="1" name=""/>
        <p:cNvGrpSpPr/>
        <p:nvPr/>
      </p:nvGrpSpPr>
      <p:grpSpPr>
        <a:xfrm>
          <a:off x="0" y="0"/>
          <a:ext cx="0" cy="0"/>
          <a:chOff x="0" y="0"/>
          <a:chExt cx="0" cy="0"/>
        </a:xfrm>
      </p:grpSpPr>
      <p:pic>
        <p:nvPicPr>
          <p:cNvPr id="13" name="Content Placeholder 10" descr="Background pattern&#10;&#10;Description automatically generated">
            <a:extLst>
              <a:ext uri="{FF2B5EF4-FFF2-40B4-BE49-F238E27FC236}">
                <a16:creationId xmlns:a16="http://schemas.microsoft.com/office/drawing/2014/main" id="{713DBE3E-DA55-1043-9253-7BBC9A185A71}"/>
              </a:ext>
            </a:extLst>
          </p:cNvPr>
          <p:cNvPicPr>
            <a:picLocks noChangeAspect="1"/>
          </p:cNvPicPr>
          <p:nvPr userDrawn="1"/>
        </p:nvPicPr>
        <p:blipFill rotWithShape="1">
          <a:blip r:embed="rId2"/>
          <a:srcRect b="6087"/>
          <a:stretch/>
        </p:blipFill>
        <p:spPr>
          <a:xfrm>
            <a:off x="0" y="1"/>
            <a:ext cx="12192000" cy="6858000"/>
          </a:xfrm>
          <a:prstGeom prst="rect">
            <a:avLst/>
          </a:prstGeom>
        </p:spPr>
      </p:pic>
      <p:pic>
        <p:nvPicPr>
          <p:cNvPr id="9" name="Picture 8"/>
          <p:cNvPicPr>
            <a:picLocks noChangeAspect="1"/>
          </p:cNvPicPr>
          <p:nvPr userDrawn="1"/>
        </p:nvPicPr>
        <p:blipFill>
          <a:blip r:embed="rId3"/>
          <a:stretch>
            <a:fillRect/>
          </a:stretch>
        </p:blipFill>
        <p:spPr>
          <a:xfrm>
            <a:off x="10505112" y="396867"/>
            <a:ext cx="1171744" cy="272499"/>
          </a:xfrm>
          <a:prstGeom prst="rect">
            <a:avLst/>
          </a:prstGeom>
        </p:spPr>
      </p:pic>
      <p:sp>
        <p:nvSpPr>
          <p:cNvPr id="10"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14" name="Text Placeholder 2">
            <a:extLst>
              <a:ext uri="{FF2B5EF4-FFF2-40B4-BE49-F238E27FC236}">
                <a16:creationId xmlns:a16="http://schemas.microsoft.com/office/drawing/2014/main" id="{7D4DD531-5A45-FE46-9743-9CB98A8317E0}"/>
              </a:ext>
            </a:extLst>
          </p:cNvPr>
          <p:cNvSpPr>
            <a:spLocks noGrp="1"/>
          </p:cNvSpPr>
          <p:nvPr>
            <p:ph type="body" sz="quarter" idx="10"/>
          </p:nvPr>
        </p:nvSpPr>
        <p:spPr>
          <a:xfrm>
            <a:off x="369460" y="3128088"/>
            <a:ext cx="5726541" cy="601824"/>
          </a:xfrm>
          <a:prstGeom prst="rect">
            <a:avLst/>
          </a:prstGeom>
        </p:spPr>
        <p:txBody>
          <a:bodyPr/>
          <a:lstStyle>
            <a:lvl1pPr marL="0" indent="0">
              <a:buNone/>
              <a:defRPr sz="2667" b="0" i="0">
                <a:latin typeface="Montserrat" pitchFamily="2" charset="77"/>
              </a:defRPr>
            </a:lvl1pPr>
          </a:lstStyle>
          <a:p>
            <a:pPr lvl="0"/>
            <a:r>
              <a:rPr lang="en-GB"/>
              <a:t>Click to edit Master text styles</a:t>
            </a:r>
            <a:endParaRPr lang="en-US"/>
          </a:p>
        </p:txBody>
      </p:sp>
    </p:spTree>
    <p:extLst>
      <p:ext uri="{BB962C8B-B14F-4D97-AF65-F5344CB8AC3E}">
        <p14:creationId xmlns:p14="http://schemas.microsoft.com/office/powerpoint/2010/main" val="667146308"/>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tx1"/>
        </a:solidFill>
        <a:effectLst/>
      </p:bgPr>
    </p:bg>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109A9C33-70C1-D34D-B5E0-1DB3C10A17D1}"/>
              </a:ext>
            </a:extLst>
          </p:cNvPr>
          <p:cNvPicPr>
            <a:picLocks noChangeAspect="1"/>
          </p:cNvPicPr>
          <p:nvPr userDrawn="1"/>
        </p:nvPicPr>
        <p:blipFill rotWithShape="1">
          <a:blip r:embed="rId2"/>
          <a:srcRect b="6087"/>
          <a:stretch/>
        </p:blipFill>
        <p:spPr>
          <a:xfrm>
            <a:off x="0" y="1"/>
            <a:ext cx="12192000" cy="6858000"/>
          </a:xfrm>
          <a:prstGeom prst="rect">
            <a:avLst/>
          </a:prstGeom>
        </p:spPr>
      </p:pic>
      <p:sp>
        <p:nvSpPr>
          <p:cNvPr id="8"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1"/>
                </a:solidFill>
                <a:latin typeface="Montserrat" charset="0"/>
                <a:ea typeface="Montserrat" charset="0"/>
                <a:cs typeface="Montserrat" charset="0"/>
              </a:rPr>
              <a:t>tvsquared.com</a:t>
            </a:r>
            <a:endParaRPr lang="en-US" sz="1333" b="0" i="0">
              <a:solidFill>
                <a:schemeClr val="tx1"/>
              </a:solidFill>
              <a:latin typeface="Montserrat" charset="0"/>
              <a:ea typeface="Montserrat" charset="0"/>
              <a:cs typeface="Montserrat" charset="0"/>
            </a:endParaRPr>
          </a:p>
        </p:txBody>
      </p:sp>
      <p:pic>
        <p:nvPicPr>
          <p:cNvPr id="9" name="Picture 8"/>
          <p:cNvPicPr>
            <a:picLocks noChangeAspect="1"/>
          </p:cNvPicPr>
          <p:nvPr userDrawn="1"/>
        </p:nvPicPr>
        <p:blipFill>
          <a:blip r:embed="rId3"/>
          <a:stretch>
            <a:fillRect/>
          </a:stretch>
        </p:blipFill>
        <p:spPr>
          <a:xfrm>
            <a:off x="10505112" y="396867"/>
            <a:ext cx="1171744" cy="272499"/>
          </a:xfrm>
          <a:prstGeom prst="rect">
            <a:avLst/>
          </a:prstGeom>
        </p:spPr>
      </p:pic>
      <p:sp>
        <p:nvSpPr>
          <p:cNvPr id="10"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14" name="Text Placeholder 2">
            <a:extLst>
              <a:ext uri="{FF2B5EF4-FFF2-40B4-BE49-F238E27FC236}">
                <a16:creationId xmlns:a16="http://schemas.microsoft.com/office/drawing/2014/main" id="{7D4DD531-5A45-FE46-9743-9CB98A8317E0}"/>
              </a:ext>
            </a:extLst>
          </p:cNvPr>
          <p:cNvSpPr>
            <a:spLocks noGrp="1"/>
          </p:cNvSpPr>
          <p:nvPr>
            <p:ph type="body" sz="quarter" idx="10"/>
          </p:nvPr>
        </p:nvSpPr>
        <p:spPr>
          <a:xfrm>
            <a:off x="369460" y="3128088"/>
            <a:ext cx="5726541" cy="601824"/>
          </a:xfrm>
          <a:prstGeom prst="rect">
            <a:avLst/>
          </a:prstGeom>
        </p:spPr>
        <p:txBody>
          <a:bodyPr/>
          <a:lstStyle>
            <a:lvl1pPr marL="0" indent="0">
              <a:buNone/>
              <a:defRPr sz="2667" b="0" i="0">
                <a:latin typeface="Montserrat" pitchFamily="2" charset="77"/>
              </a:defRPr>
            </a:lvl1pPr>
          </a:lstStyle>
          <a:p>
            <a:pPr lvl="0"/>
            <a:r>
              <a:rPr lang="en-GB"/>
              <a:t>Click to edit Master text styles</a:t>
            </a:r>
            <a:endParaRPr lang="en-US"/>
          </a:p>
        </p:txBody>
      </p:sp>
      <p:cxnSp>
        <p:nvCxnSpPr>
          <p:cNvPr id="11" name="Straight Connector 10">
            <a:extLst>
              <a:ext uri="{FF2B5EF4-FFF2-40B4-BE49-F238E27FC236}">
                <a16:creationId xmlns:a16="http://schemas.microsoft.com/office/drawing/2014/main" id="{7F8509A6-D74F-1D4E-B425-1BAF38247FE7}"/>
              </a:ext>
            </a:extLst>
          </p:cNvPr>
          <p:cNvCxnSpPr>
            <a:cxnSpLocks/>
          </p:cNvCxnSpPr>
          <p:nvPr userDrawn="1"/>
        </p:nvCxnSpPr>
        <p:spPr>
          <a:xfrm>
            <a:off x="496729" y="3899516"/>
            <a:ext cx="5599273" cy="0"/>
          </a:xfrm>
          <a:prstGeom prst="line">
            <a:avLst/>
          </a:prstGeom>
          <a:ln w="25400" cmpd="sng">
            <a:gradFill flip="none" rotWithShape="1">
              <a:gsLst>
                <a:gs pos="0">
                  <a:schemeClr val="accent1"/>
                </a:gs>
                <a:gs pos="45000">
                  <a:schemeClr val="accent3"/>
                </a:gs>
                <a:gs pos="79000">
                  <a:schemeClr val="accent5"/>
                </a:gs>
              </a:gsLst>
              <a:lin ang="0" scaled="1"/>
              <a:tileRect/>
            </a:gradFill>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551034496"/>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tx1"/>
        </a:solidFill>
        <a:effectLst/>
      </p:bgPr>
    </p:bg>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109A9C33-70C1-D34D-B5E0-1DB3C10A17D1}"/>
              </a:ext>
            </a:extLst>
          </p:cNvPr>
          <p:cNvPicPr>
            <a:picLocks noChangeAspect="1"/>
          </p:cNvPicPr>
          <p:nvPr userDrawn="1"/>
        </p:nvPicPr>
        <p:blipFill rotWithShape="1">
          <a:blip r:embed="rId2"/>
          <a:srcRect b="6087"/>
          <a:stretch/>
        </p:blipFill>
        <p:spPr>
          <a:xfrm>
            <a:off x="0" y="1"/>
            <a:ext cx="12192000" cy="6858000"/>
          </a:xfrm>
          <a:prstGeom prst="rect">
            <a:avLst/>
          </a:prstGeom>
        </p:spPr>
      </p:pic>
      <p:sp>
        <p:nvSpPr>
          <p:cNvPr id="10"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14" name="Text Placeholder 2">
            <a:extLst>
              <a:ext uri="{FF2B5EF4-FFF2-40B4-BE49-F238E27FC236}">
                <a16:creationId xmlns:a16="http://schemas.microsoft.com/office/drawing/2014/main" id="{7D4DD531-5A45-FE46-9743-9CB98A8317E0}"/>
              </a:ext>
            </a:extLst>
          </p:cNvPr>
          <p:cNvSpPr>
            <a:spLocks noGrp="1"/>
          </p:cNvSpPr>
          <p:nvPr>
            <p:ph type="body" sz="quarter" idx="10"/>
          </p:nvPr>
        </p:nvSpPr>
        <p:spPr>
          <a:xfrm>
            <a:off x="369460" y="3128088"/>
            <a:ext cx="5726541" cy="601824"/>
          </a:xfrm>
          <a:prstGeom prst="rect">
            <a:avLst/>
          </a:prstGeom>
        </p:spPr>
        <p:txBody>
          <a:bodyPr/>
          <a:lstStyle>
            <a:lvl1pPr marL="0" indent="0">
              <a:buNone/>
              <a:defRPr sz="2667" b="0" i="0">
                <a:latin typeface="Montserrat" pitchFamily="2" charset="77"/>
              </a:defRPr>
            </a:lvl1pPr>
          </a:lstStyle>
          <a:p>
            <a:pPr lvl="0"/>
            <a:r>
              <a:rPr lang="en-GB"/>
              <a:t>Click to edit Master text styles</a:t>
            </a:r>
            <a:endParaRPr lang="en-US"/>
          </a:p>
        </p:txBody>
      </p:sp>
    </p:spTree>
    <p:extLst>
      <p:ext uri="{BB962C8B-B14F-4D97-AF65-F5344CB8AC3E}">
        <p14:creationId xmlns:p14="http://schemas.microsoft.com/office/powerpoint/2010/main" val="3886107791"/>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ic 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615142-8DB9-3342-8C68-984DFEA81CBB}"/>
              </a:ext>
            </a:extLst>
          </p:cNvPr>
          <p:cNvSpPr/>
          <p:nvPr userDrawn="1"/>
        </p:nvSpPr>
        <p:spPr>
          <a:xfrm>
            <a:off x="1" y="0"/>
            <a:ext cx="3723501" cy="6858000"/>
          </a:xfrm>
          <a:prstGeom prst="rect">
            <a:avLst/>
          </a:prstGeom>
          <a:solidFill>
            <a:srgbClr val="003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Footer Placeholder 3"/>
          <p:cNvSpPr txBox="1">
            <a:spLocks/>
          </p:cNvSpPr>
          <p:nvPr userDrawn="1"/>
        </p:nvSpPr>
        <p:spPr>
          <a:xfrm>
            <a:off x="11032867" y="6245234"/>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pic>
        <p:nvPicPr>
          <p:cNvPr id="17" name="Picture 16">
            <a:extLst>
              <a:ext uri="{FF2B5EF4-FFF2-40B4-BE49-F238E27FC236}">
                <a16:creationId xmlns:a16="http://schemas.microsoft.com/office/drawing/2014/main" id="{52F10956-1DD2-F646-B3FE-1DB280F6E3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8611" y="397572"/>
            <a:ext cx="1172480" cy="270392"/>
          </a:xfrm>
          <a:prstGeom prst="rect">
            <a:avLst/>
          </a:prstGeom>
        </p:spPr>
      </p:pic>
      <p:sp>
        <p:nvSpPr>
          <p:cNvPr id="14" name="Shape 30">
            <a:extLst>
              <a:ext uri="{FF2B5EF4-FFF2-40B4-BE49-F238E27FC236}">
                <a16:creationId xmlns:a16="http://schemas.microsoft.com/office/drawing/2014/main" id="{A81B6D98-E064-D145-8BAD-859434E24467}"/>
              </a:ext>
            </a:extLst>
          </p:cNvPr>
          <p:cNvSpPr txBox="1">
            <a:spLocks noGrp="1"/>
          </p:cNvSpPr>
          <p:nvPr>
            <p:ph type="body" idx="18" hasCustomPrompt="1"/>
          </p:nvPr>
        </p:nvSpPr>
        <p:spPr>
          <a:xfrm>
            <a:off x="4302365" y="2020971"/>
            <a:ext cx="5728235"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tx1"/>
              </a:buClr>
              <a:buSzPct val="90000"/>
              <a:buFont typeface="Arial"/>
              <a:buChar char="•"/>
              <a:tabLst/>
              <a:defRPr sz="1867" b="0" i="0" u="none" strike="noStrike" cap="none" baseline="0">
                <a:solidFill>
                  <a:schemeClr val="tx1"/>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15" name="Title Placeholder 1">
            <a:extLst>
              <a:ext uri="{FF2B5EF4-FFF2-40B4-BE49-F238E27FC236}">
                <a16:creationId xmlns:a16="http://schemas.microsoft.com/office/drawing/2014/main" id="{3DBA92EB-17B8-0841-9A47-CCCC963D47FD}"/>
              </a:ext>
            </a:extLst>
          </p:cNvPr>
          <p:cNvSpPr>
            <a:spLocks noGrp="1"/>
          </p:cNvSpPr>
          <p:nvPr>
            <p:ph type="title" hasCustomPrompt="1"/>
          </p:nvPr>
        </p:nvSpPr>
        <p:spPr>
          <a:xfrm>
            <a:off x="4302365" y="787402"/>
            <a:ext cx="543057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Tree>
    <p:extLst>
      <p:ext uri="{BB962C8B-B14F-4D97-AF65-F5344CB8AC3E}">
        <p14:creationId xmlns:p14="http://schemas.microsoft.com/office/powerpoint/2010/main" val="7114912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Slide pic 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615142-8DB9-3342-8C68-984DFEA81CBB}"/>
              </a:ext>
            </a:extLst>
          </p:cNvPr>
          <p:cNvSpPr/>
          <p:nvPr userDrawn="1"/>
        </p:nvSpPr>
        <p:spPr>
          <a:xfrm>
            <a:off x="1" y="0"/>
            <a:ext cx="3723501" cy="6858000"/>
          </a:xfrm>
          <a:prstGeom prst="rect">
            <a:avLst/>
          </a:prstGeom>
          <a:solidFill>
            <a:srgbClr val="003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Footer Placeholder 3"/>
          <p:cNvSpPr txBox="1">
            <a:spLocks/>
          </p:cNvSpPr>
          <p:nvPr userDrawn="1"/>
        </p:nvSpPr>
        <p:spPr>
          <a:xfrm>
            <a:off x="11032867" y="6245234"/>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pic>
        <p:nvPicPr>
          <p:cNvPr id="17" name="Picture 16">
            <a:extLst>
              <a:ext uri="{FF2B5EF4-FFF2-40B4-BE49-F238E27FC236}">
                <a16:creationId xmlns:a16="http://schemas.microsoft.com/office/drawing/2014/main" id="{52F10956-1DD2-F646-B3FE-1DB280F6E3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8611" y="397572"/>
            <a:ext cx="1172480" cy="270392"/>
          </a:xfrm>
          <a:prstGeom prst="rect">
            <a:avLst/>
          </a:prstGeom>
        </p:spPr>
      </p:pic>
      <p:cxnSp>
        <p:nvCxnSpPr>
          <p:cNvPr id="9" name="Straight Connector 8">
            <a:extLst>
              <a:ext uri="{FF2B5EF4-FFF2-40B4-BE49-F238E27FC236}">
                <a16:creationId xmlns:a16="http://schemas.microsoft.com/office/drawing/2014/main" id="{1BEF2DB8-C5E1-3146-B6E5-24633D3C0AF8}"/>
              </a:ext>
            </a:extLst>
          </p:cNvPr>
          <p:cNvCxnSpPr>
            <a:cxnSpLocks/>
          </p:cNvCxnSpPr>
          <p:nvPr userDrawn="1"/>
        </p:nvCxnSpPr>
        <p:spPr>
          <a:xfrm>
            <a:off x="4431329" y="1750019"/>
            <a:ext cx="5599273" cy="0"/>
          </a:xfrm>
          <a:prstGeom prst="line">
            <a:avLst/>
          </a:prstGeom>
          <a:ln w="25400" cmpd="sng">
            <a:gradFill flip="none" rotWithShape="1">
              <a:gsLst>
                <a:gs pos="0">
                  <a:schemeClr val="accent1"/>
                </a:gs>
                <a:gs pos="79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14" name="Shape 30">
            <a:extLst>
              <a:ext uri="{FF2B5EF4-FFF2-40B4-BE49-F238E27FC236}">
                <a16:creationId xmlns:a16="http://schemas.microsoft.com/office/drawing/2014/main" id="{A81B6D98-E064-D145-8BAD-859434E24467}"/>
              </a:ext>
            </a:extLst>
          </p:cNvPr>
          <p:cNvSpPr txBox="1">
            <a:spLocks noGrp="1"/>
          </p:cNvSpPr>
          <p:nvPr>
            <p:ph type="body" idx="18" hasCustomPrompt="1"/>
          </p:nvPr>
        </p:nvSpPr>
        <p:spPr>
          <a:xfrm>
            <a:off x="4302365" y="2020971"/>
            <a:ext cx="5728235"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tx1"/>
              </a:buClr>
              <a:buSzPct val="90000"/>
              <a:buFont typeface="Arial"/>
              <a:buChar char="•"/>
              <a:tabLst/>
              <a:defRPr sz="1867" b="0" i="0" u="none" strike="noStrike" cap="none" baseline="0">
                <a:solidFill>
                  <a:schemeClr val="tx1"/>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15" name="Title Placeholder 1">
            <a:extLst>
              <a:ext uri="{FF2B5EF4-FFF2-40B4-BE49-F238E27FC236}">
                <a16:creationId xmlns:a16="http://schemas.microsoft.com/office/drawing/2014/main" id="{3DBA92EB-17B8-0841-9A47-CCCC963D47FD}"/>
              </a:ext>
            </a:extLst>
          </p:cNvPr>
          <p:cNvSpPr>
            <a:spLocks noGrp="1"/>
          </p:cNvSpPr>
          <p:nvPr>
            <p:ph type="title" hasCustomPrompt="1"/>
          </p:nvPr>
        </p:nvSpPr>
        <p:spPr>
          <a:xfrm>
            <a:off x="4302365" y="787402"/>
            <a:ext cx="543057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Tree>
    <p:extLst>
      <p:ext uri="{BB962C8B-B14F-4D97-AF65-F5344CB8AC3E}">
        <p14:creationId xmlns:p14="http://schemas.microsoft.com/office/powerpoint/2010/main" val="1297575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59E59-C3FC-204E-85CC-317362ACE6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047EF-D6BD-E145-A9EF-61D40231D6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84CD0-A62C-3D4E-ADDB-0276DBB71049}"/>
              </a:ext>
            </a:extLst>
          </p:cNvPr>
          <p:cNvSpPr>
            <a:spLocks noGrp="1"/>
          </p:cNvSpPr>
          <p:nvPr>
            <p:ph type="dt" sz="half" idx="10"/>
          </p:nvPr>
        </p:nvSpPr>
        <p:spPr/>
        <p:txBody>
          <a:bodyPr/>
          <a:lstStyle/>
          <a:p>
            <a:fld id="{EF675F10-90BA-9A4B-97C5-0F6D45F15F43}" type="datetimeFigureOut">
              <a:rPr lang="en-US" smtClean="0"/>
              <a:t>11/5/2021</a:t>
            </a:fld>
            <a:endParaRPr lang="en-US"/>
          </a:p>
        </p:txBody>
      </p:sp>
      <p:sp>
        <p:nvSpPr>
          <p:cNvPr id="5" name="Footer Placeholder 4">
            <a:extLst>
              <a:ext uri="{FF2B5EF4-FFF2-40B4-BE49-F238E27FC236}">
                <a16:creationId xmlns:a16="http://schemas.microsoft.com/office/drawing/2014/main" id="{22EBCD41-370D-044C-897A-559815EFC9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2F46B7-5F31-DB43-B955-4BE9B8D7F011}"/>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3026973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ic 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615142-8DB9-3342-8C68-984DFEA81CBB}"/>
              </a:ext>
            </a:extLst>
          </p:cNvPr>
          <p:cNvSpPr/>
          <p:nvPr userDrawn="1"/>
        </p:nvSpPr>
        <p:spPr>
          <a:xfrm>
            <a:off x="1" y="0"/>
            <a:ext cx="3723501" cy="6858000"/>
          </a:xfrm>
          <a:prstGeom prst="rect">
            <a:avLst/>
          </a:prstGeom>
          <a:solidFill>
            <a:srgbClr val="003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Footer Placeholder 3"/>
          <p:cNvSpPr txBox="1">
            <a:spLocks/>
          </p:cNvSpPr>
          <p:nvPr userDrawn="1"/>
        </p:nvSpPr>
        <p:spPr>
          <a:xfrm>
            <a:off x="11032867" y="6245234"/>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pic>
        <p:nvPicPr>
          <p:cNvPr id="17" name="Picture 16">
            <a:extLst>
              <a:ext uri="{FF2B5EF4-FFF2-40B4-BE49-F238E27FC236}">
                <a16:creationId xmlns:a16="http://schemas.microsoft.com/office/drawing/2014/main" id="{52F10956-1DD2-F646-B3FE-1DB280F6E3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8611" y="397572"/>
            <a:ext cx="1172480" cy="270392"/>
          </a:xfrm>
          <a:prstGeom prst="rect">
            <a:avLst/>
          </a:prstGeom>
        </p:spPr>
      </p:pic>
      <p:cxnSp>
        <p:nvCxnSpPr>
          <p:cNvPr id="9" name="Straight Connector 8">
            <a:extLst>
              <a:ext uri="{FF2B5EF4-FFF2-40B4-BE49-F238E27FC236}">
                <a16:creationId xmlns:a16="http://schemas.microsoft.com/office/drawing/2014/main" id="{1BEF2DB8-C5E1-3146-B6E5-24633D3C0AF8}"/>
              </a:ext>
            </a:extLst>
          </p:cNvPr>
          <p:cNvCxnSpPr>
            <a:cxnSpLocks/>
          </p:cNvCxnSpPr>
          <p:nvPr userDrawn="1"/>
        </p:nvCxnSpPr>
        <p:spPr>
          <a:xfrm>
            <a:off x="496727" y="1539756"/>
            <a:ext cx="2893652" cy="0"/>
          </a:xfrm>
          <a:prstGeom prst="line">
            <a:avLst/>
          </a:prstGeom>
          <a:ln w="25400" cmpd="sng">
            <a:gradFill flip="none" rotWithShape="1">
              <a:gsLst>
                <a:gs pos="0">
                  <a:schemeClr val="accent1"/>
                </a:gs>
                <a:gs pos="79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14" name="Shape 30">
            <a:extLst>
              <a:ext uri="{FF2B5EF4-FFF2-40B4-BE49-F238E27FC236}">
                <a16:creationId xmlns:a16="http://schemas.microsoft.com/office/drawing/2014/main" id="{A81B6D98-E064-D145-8BAD-859434E24467}"/>
              </a:ext>
            </a:extLst>
          </p:cNvPr>
          <p:cNvSpPr txBox="1">
            <a:spLocks noGrp="1"/>
          </p:cNvSpPr>
          <p:nvPr>
            <p:ph type="body" idx="18" hasCustomPrompt="1"/>
          </p:nvPr>
        </p:nvSpPr>
        <p:spPr>
          <a:xfrm>
            <a:off x="4302365" y="2020971"/>
            <a:ext cx="5728235"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tx1"/>
              </a:buClr>
              <a:buSzPct val="90000"/>
              <a:buFont typeface="Arial"/>
              <a:buChar char="•"/>
              <a:tabLst/>
              <a:defRPr sz="1867" b="0" i="0" u="none" strike="noStrike" cap="none" baseline="0">
                <a:solidFill>
                  <a:schemeClr val="tx1"/>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15" name="Title Placeholder 1">
            <a:extLst>
              <a:ext uri="{FF2B5EF4-FFF2-40B4-BE49-F238E27FC236}">
                <a16:creationId xmlns:a16="http://schemas.microsoft.com/office/drawing/2014/main" id="{3DBA92EB-17B8-0841-9A47-CCCC963D47FD}"/>
              </a:ext>
            </a:extLst>
          </p:cNvPr>
          <p:cNvSpPr>
            <a:spLocks noGrp="1"/>
          </p:cNvSpPr>
          <p:nvPr>
            <p:ph type="title" hasCustomPrompt="1"/>
          </p:nvPr>
        </p:nvSpPr>
        <p:spPr>
          <a:xfrm>
            <a:off x="4302365" y="787402"/>
            <a:ext cx="543057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Tree>
    <p:extLst>
      <p:ext uri="{BB962C8B-B14F-4D97-AF65-F5344CB8AC3E}">
        <p14:creationId xmlns:p14="http://schemas.microsoft.com/office/powerpoint/2010/main" val="16273642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Title Slide pic 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615142-8DB9-3342-8C68-984DFEA81CBB}"/>
              </a:ext>
            </a:extLst>
          </p:cNvPr>
          <p:cNvSpPr/>
          <p:nvPr userDrawn="1"/>
        </p:nvSpPr>
        <p:spPr>
          <a:xfrm>
            <a:off x="1" y="0"/>
            <a:ext cx="3723501" cy="6858000"/>
          </a:xfrm>
          <a:prstGeom prst="rect">
            <a:avLst/>
          </a:prstGeom>
          <a:solidFill>
            <a:srgbClr val="003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Footer Placeholder 3"/>
          <p:cNvSpPr txBox="1">
            <a:spLocks/>
          </p:cNvSpPr>
          <p:nvPr userDrawn="1"/>
        </p:nvSpPr>
        <p:spPr>
          <a:xfrm>
            <a:off x="11032867" y="6245234"/>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pic>
        <p:nvPicPr>
          <p:cNvPr id="17" name="Picture 16">
            <a:extLst>
              <a:ext uri="{FF2B5EF4-FFF2-40B4-BE49-F238E27FC236}">
                <a16:creationId xmlns:a16="http://schemas.microsoft.com/office/drawing/2014/main" id="{52F10956-1DD2-F646-B3FE-1DB280F6E3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8611" y="397572"/>
            <a:ext cx="1172480" cy="270392"/>
          </a:xfrm>
          <a:prstGeom prst="rect">
            <a:avLst/>
          </a:prstGeom>
        </p:spPr>
      </p:pic>
      <p:sp>
        <p:nvSpPr>
          <p:cNvPr id="14" name="Shape 30">
            <a:extLst>
              <a:ext uri="{FF2B5EF4-FFF2-40B4-BE49-F238E27FC236}">
                <a16:creationId xmlns:a16="http://schemas.microsoft.com/office/drawing/2014/main" id="{A81B6D98-E064-D145-8BAD-859434E24467}"/>
              </a:ext>
            </a:extLst>
          </p:cNvPr>
          <p:cNvSpPr txBox="1">
            <a:spLocks noGrp="1"/>
          </p:cNvSpPr>
          <p:nvPr>
            <p:ph type="body" idx="18" hasCustomPrompt="1"/>
          </p:nvPr>
        </p:nvSpPr>
        <p:spPr>
          <a:xfrm>
            <a:off x="4302365" y="2020971"/>
            <a:ext cx="5728235"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tx1"/>
              </a:buClr>
              <a:buSzPct val="90000"/>
              <a:buFont typeface="Arial"/>
              <a:buChar char="•"/>
              <a:tabLst/>
              <a:defRPr sz="1867" b="0" i="0" u="none" strike="noStrike" cap="none" baseline="0">
                <a:solidFill>
                  <a:schemeClr val="tx1"/>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15" name="Title Placeholder 1">
            <a:extLst>
              <a:ext uri="{FF2B5EF4-FFF2-40B4-BE49-F238E27FC236}">
                <a16:creationId xmlns:a16="http://schemas.microsoft.com/office/drawing/2014/main" id="{3DBA92EB-17B8-0841-9A47-CCCC963D47FD}"/>
              </a:ext>
            </a:extLst>
          </p:cNvPr>
          <p:cNvSpPr>
            <a:spLocks noGrp="1"/>
          </p:cNvSpPr>
          <p:nvPr>
            <p:ph type="title" hasCustomPrompt="1"/>
          </p:nvPr>
        </p:nvSpPr>
        <p:spPr>
          <a:xfrm>
            <a:off x="4302365" y="787402"/>
            <a:ext cx="543057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Tree>
    <p:extLst>
      <p:ext uri="{BB962C8B-B14F-4D97-AF65-F5344CB8AC3E}">
        <p14:creationId xmlns:p14="http://schemas.microsoft.com/office/powerpoint/2010/main" val="5769355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354679" y="787402"/>
            <a:ext cx="11299824"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14" name="Shape 30"/>
          <p:cNvSpPr txBox="1">
            <a:spLocks noGrp="1"/>
          </p:cNvSpPr>
          <p:nvPr>
            <p:ph type="body" idx="15" hasCustomPrompt="1"/>
          </p:nvPr>
        </p:nvSpPr>
        <p:spPr>
          <a:xfrm>
            <a:off x="340678" y="1724785"/>
            <a:ext cx="11331837" cy="744849"/>
          </a:xfrm>
          <a:prstGeom prst="rect">
            <a:avLst/>
          </a:prstGeom>
          <a:noFill/>
          <a:ln>
            <a:noFill/>
          </a:ln>
        </p:spPr>
        <p:txBody>
          <a:bodyPr spcFirstLastPara="1" wrap="square" lIns="91425" tIns="91425" rIns="91425" bIns="91425" anchor="t" anchorCtr="0"/>
          <a:lstStyle>
            <a:lvl1pPr marL="12700" marR="0" lvl="0" indent="0" algn="l" rtl="0">
              <a:lnSpc>
                <a:spcPct val="100000"/>
              </a:lnSpc>
              <a:spcBef>
                <a:spcPts val="0"/>
              </a:spcBef>
              <a:spcAft>
                <a:spcPts val="533"/>
              </a:spcAft>
              <a:buClr>
                <a:schemeClr val="accent2"/>
              </a:buClr>
              <a:buSzPct val="120000"/>
              <a:buFont typeface="Arial"/>
              <a:buNone/>
              <a:tabLst/>
              <a:defRPr sz="1867" b="0" i="0" u="none" strike="noStrike" cap="none" baseline="0">
                <a:solidFill>
                  <a:schemeClr val="tx2"/>
                </a:solidFill>
                <a:latin typeface="Montserrat Light" charset="0"/>
                <a:ea typeface="Montserrat Light" charset="0"/>
                <a:cs typeface="Montserrat Light" charset="0"/>
                <a:sym typeface="Montserrat Light"/>
              </a:defRPr>
            </a:lvl1pPr>
            <a:lvl2pPr marL="359824" marR="0" lvl="1" indent="-182029"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2pPr>
            <a:lvl3pPr marL="539737" marR="0" lvl="2" indent="-179913"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08611" y="397573"/>
            <a:ext cx="1172479" cy="270391"/>
          </a:xfrm>
          <a:prstGeom prst="rect">
            <a:avLst/>
          </a:prstGeom>
        </p:spPr>
      </p:pic>
      <p:sp>
        <p:nvSpPr>
          <p:cNvPr id="21"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2"/>
                </a:solidFill>
                <a:latin typeface="Montserrat" charset="0"/>
                <a:ea typeface="Montserrat" charset="0"/>
                <a:cs typeface="Montserrat" charset="0"/>
              </a:rPr>
              <a:t>tvsquared.com</a:t>
            </a:r>
            <a:endParaRPr lang="en-US" sz="1333" b="0" i="0">
              <a:solidFill>
                <a:schemeClr val="tx2"/>
              </a:solidFill>
              <a:latin typeface="Montserrat" charset="0"/>
              <a:ea typeface="Montserrat" charset="0"/>
              <a:cs typeface="Montserrat" charset="0"/>
            </a:endParaRPr>
          </a:p>
        </p:txBody>
      </p:sp>
      <p:sp>
        <p:nvSpPr>
          <p:cNvPr id="22"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cxnSp>
        <p:nvCxnSpPr>
          <p:cNvPr id="36" name="Straight Connector 35">
            <a:extLst>
              <a:ext uri="{FF2B5EF4-FFF2-40B4-BE49-F238E27FC236}">
                <a16:creationId xmlns:a16="http://schemas.microsoft.com/office/drawing/2014/main" id="{E9D65450-86A6-5D42-8859-7C63A323C7EB}"/>
              </a:ext>
            </a:extLst>
          </p:cNvPr>
          <p:cNvCxnSpPr/>
          <p:nvPr userDrawn="1"/>
        </p:nvCxnSpPr>
        <p:spPr>
          <a:xfrm>
            <a:off x="477680" y="1557855"/>
            <a:ext cx="11176825"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7368090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354679" y="787402"/>
            <a:ext cx="11299824"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08611" y="397573"/>
            <a:ext cx="1172479" cy="270391"/>
          </a:xfrm>
          <a:prstGeom prst="rect">
            <a:avLst/>
          </a:prstGeom>
        </p:spPr>
      </p:pic>
      <p:sp>
        <p:nvSpPr>
          <p:cNvPr id="21"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2"/>
                </a:solidFill>
                <a:latin typeface="Montserrat" charset="0"/>
                <a:ea typeface="Montserrat" charset="0"/>
                <a:cs typeface="Montserrat" charset="0"/>
              </a:rPr>
              <a:t>tvsquared.com</a:t>
            </a:r>
            <a:endParaRPr lang="en-US" sz="1333" b="0" i="0">
              <a:solidFill>
                <a:schemeClr val="tx2"/>
              </a:solidFill>
              <a:latin typeface="Montserrat" charset="0"/>
              <a:ea typeface="Montserrat" charset="0"/>
              <a:cs typeface="Montserrat" charset="0"/>
            </a:endParaRPr>
          </a:p>
        </p:txBody>
      </p:sp>
      <p:sp>
        <p:nvSpPr>
          <p:cNvPr id="22"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cxnSp>
        <p:nvCxnSpPr>
          <p:cNvPr id="13" name="Straight Connector 12">
            <a:extLst>
              <a:ext uri="{FF2B5EF4-FFF2-40B4-BE49-F238E27FC236}">
                <a16:creationId xmlns:a16="http://schemas.microsoft.com/office/drawing/2014/main" id="{671C36BB-DFC3-864C-8432-05AD3813823F}"/>
              </a:ext>
            </a:extLst>
          </p:cNvPr>
          <p:cNvCxnSpPr/>
          <p:nvPr userDrawn="1"/>
        </p:nvCxnSpPr>
        <p:spPr>
          <a:xfrm>
            <a:off x="477680" y="1557855"/>
            <a:ext cx="11176825"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11" name="Shape 30">
            <a:extLst>
              <a:ext uri="{FF2B5EF4-FFF2-40B4-BE49-F238E27FC236}">
                <a16:creationId xmlns:a16="http://schemas.microsoft.com/office/drawing/2014/main" id="{66DD2C20-4013-5549-98C3-BE1FD73BA50E}"/>
              </a:ext>
            </a:extLst>
          </p:cNvPr>
          <p:cNvSpPr txBox="1">
            <a:spLocks noGrp="1"/>
          </p:cNvSpPr>
          <p:nvPr>
            <p:ph type="body" idx="18" hasCustomPrompt="1"/>
          </p:nvPr>
        </p:nvSpPr>
        <p:spPr>
          <a:xfrm>
            <a:off x="338674" y="1724783"/>
            <a:ext cx="5506239"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8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a:p>
            <a:pPr lvl="1"/>
            <a:r>
              <a:rPr lang="en-GB"/>
              <a:t>Click to add text	</a:t>
            </a:r>
          </a:p>
          <a:p>
            <a:pPr lvl="2"/>
            <a:r>
              <a:rPr lang="en-GB"/>
              <a:t>Click to add text</a:t>
            </a:r>
          </a:p>
        </p:txBody>
      </p:sp>
      <p:sp>
        <p:nvSpPr>
          <p:cNvPr id="16" name="Shape 30">
            <a:extLst>
              <a:ext uri="{FF2B5EF4-FFF2-40B4-BE49-F238E27FC236}">
                <a16:creationId xmlns:a16="http://schemas.microsoft.com/office/drawing/2014/main" id="{F7266F63-2C28-1549-AB5B-A7507E111AEA}"/>
              </a:ext>
            </a:extLst>
          </p:cNvPr>
          <p:cNvSpPr txBox="1">
            <a:spLocks noGrp="1"/>
          </p:cNvSpPr>
          <p:nvPr>
            <p:ph type="body" idx="19" hasCustomPrompt="1"/>
          </p:nvPr>
        </p:nvSpPr>
        <p:spPr>
          <a:xfrm>
            <a:off x="6195614" y="1724783"/>
            <a:ext cx="5506239"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8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a:p>
            <a:pPr lvl="1"/>
            <a:r>
              <a:rPr lang="en-GB"/>
              <a:t>Click to add text	</a:t>
            </a:r>
          </a:p>
          <a:p>
            <a:pPr lvl="2"/>
            <a:r>
              <a:rPr lang="en-GB"/>
              <a:t>Click to add text</a:t>
            </a:r>
          </a:p>
        </p:txBody>
      </p:sp>
    </p:spTree>
    <p:extLst>
      <p:ext uri="{BB962C8B-B14F-4D97-AF65-F5344CB8AC3E}">
        <p14:creationId xmlns:p14="http://schemas.microsoft.com/office/powerpoint/2010/main" val="29139944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ic 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615142-8DB9-3342-8C68-984DFEA81CBB}"/>
              </a:ext>
            </a:extLst>
          </p:cNvPr>
          <p:cNvSpPr/>
          <p:nvPr userDrawn="1"/>
        </p:nvSpPr>
        <p:spPr>
          <a:xfrm>
            <a:off x="1" y="0"/>
            <a:ext cx="37235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Footer Placeholder 3"/>
          <p:cNvSpPr txBox="1">
            <a:spLocks/>
          </p:cNvSpPr>
          <p:nvPr userDrawn="1"/>
        </p:nvSpPr>
        <p:spPr>
          <a:xfrm>
            <a:off x="11032867" y="6245234"/>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pic>
        <p:nvPicPr>
          <p:cNvPr id="17" name="Picture 16">
            <a:extLst>
              <a:ext uri="{FF2B5EF4-FFF2-40B4-BE49-F238E27FC236}">
                <a16:creationId xmlns:a16="http://schemas.microsoft.com/office/drawing/2014/main" id="{52F10956-1DD2-F646-B3FE-1DB280F6E3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8611" y="397572"/>
            <a:ext cx="1172480" cy="270392"/>
          </a:xfrm>
          <a:prstGeom prst="rect">
            <a:avLst/>
          </a:prstGeom>
        </p:spPr>
      </p:pic>
      <p:cxnSp>
        <p:nvCxnSpPr>
          <p:cNvPr id="9" name="Straight Connector 8">
            <a:extLst>
              <a:ext uri="{FF2B5EF4-FFF2-40B4-BE49-F238E27FC236}">
                <a16:creationId xmlns:a16="http://schemas.microsoft.com/office/drawing/2014/main" id="{1BEF2DB8-C5E1-3146-B6E5-24633D3C0AF8}"/>
              </a:ext>
            </a:extLst>
          </p:cNvPr>
          <p:cNvCxnSpPr>
            <a:cxnSpLocks/>
          </p:cNvCxnSpPr>
          <p:nvPr userDrawn="1"/>
        </p:nvCxnSpPr>
        <p:spPr>
          <a:xfrm>
            <a:off x="4431329" y="1750019"/>
            <a:ext cx="5599273" cy="0"/>
          </a:xfrm>
          <a:prstGeom prst="line">
            <a:avLst/>
          </a:prstGeom>
          <a:ln w="25400" cmpd="sng">
            <a:gradFill flip="none" rotWithShape="1">
              <a:gsLst>
                <a:gs pos="0">
                  <a:schemeClr val="accent1"/>
                </a:gs>
                <a:gs pos="79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14" name="Shape 30">
            <a:extLst>
              <a:ext uri="{FF2B5EF4-FFF2-40B4-BE49-F238E27FC236}">
                <a16:creationId xmlns:a16="http://schemas.microsoft.com/office/drawing/2014/main" id="{A81B6D98-E064-D145-8BAD-859434E24467}"/>
              </a:ext>
            </a:extLst>
          </p:cNvPr>
          <p:cNvSpPr txBox="1">
            <a:spLocks noGrp="1"/>
          </p:cNvSpPr>
          <p:nvPr>
            <p:ph type="body" idx="18" hasCustomPrompt="1"/>
          </p:nvPr>
        </p:nvSpPr>
        <p:spPr>
          <a:xfrm>
            <a:off x="4302365" y="2020971"/>
            <a:ext cx="5728235"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tx1"/>
              </a:buClr>
              <a:buSzPct val="90000"/>
              <a:buFont typeface="Arial"/>
              <a:buChar char="•"/>
              <a:tabLst/>
              <a:defRPr sz="1867" b="0" i="0" u="none" strike="noStrike" cap="none" baseline="0">
                <a:solidFill>
                  <a:schemeClr val="tx1"/>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15" name="Title Placeholder 1">
            <a:extLst>
              <a:ext uri="{FF2B5EF4-FFF2-40B4-BE49-F238E27FC236}">
                <a16:creationId xmlns:a16="http://schemas.microsoft.com/office/drawing/2014/main" id="{3DBA92EB-17B8-0841-9A47-CCCC963D47FD}"/>
              </a:ext>
            </a:extLst>
          </p:cNvPr>
          <p:cNvSpPr>
            <a:spLocks noGrp="1"/>
          </p:cNvSpPr>
          <p:nvPr>
            <p:ph type="title" hasCustomPrompt="1"/>
          </p:nvPr>
        </p:nvSpPr>
        <p:spPr>
          <a:xfrm>
            <a:off x="4302365" y="787402"/>
            <a:ext cx="543057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8" name="Rounded Rectangle 7">
            <a:extLst>
              <a:ext uri="{FF2B5EF4-FFF2-40B4-BE49-F238E27FC236}">
                <a16:creationId xmlns:a16="http://schemas.microsoft.com/office/drawing/2014/main" id="{BC31FEA5-821A-584D-8AAC-4C86EEF0E5AB}"/>
              </a:ext>
            </a:extLst>
          </p:cNvPr>
          <p:cNvSpPr/>
          <p:nvPr userDrawn="1"/>
        </p:nvSpPr>
        <p:spPr>
          <a:xfrm>
            <a:off x="490681" y="2057931"/>
            <a:ext cx="2742139" cy="2742139"/>
          </a:xfrm>
          <a:prstGeom prst="roundRect">
            <a:avLst>
              <a:gd name="adj" fmla="val 4544"/>
            </a:avLst>
          </a:prstGeom>
          <a:solidFill>
            <a:schemeClr val="tx2"/>
          </a:solidFill>
          <a:ln w="25400">
            <a:gradFill>
              <a:gsLst>
                <a:gs pos="0">
                  <a:schemeClr val="accent5"/>
                </a:gs>
                <a:gs pos="22000">
                  <a:schemeClr val="bg2"/>
                </a:gs>
                <a:gs pos="58000">
                  <a:schemeClr val="accent1"/>
                </a:gs>
              </a:gsLst>
              <a:lin ang="21594000" scaled="0"/>
            </a:gra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4032"/>
          </a:p>
        </p:txBody>
      </p:sp>
      <p:pic>
        <p:nvPicPr>
          <p:cNvPr id="11" name="Picture 10">
            <a:extLst>
              <a:ext uri="{FF2B5EF4-FFF2-40B4-BE49-F238E27FC236}">
                <a16:creationId xmlns:a16="http://schemas.microsoft.com/office/drawing/2014/main" id="{FD4808D3-FC63-7F4A-9582-81D85E6E7642}"/>
              </a:ext>
            </a:extLst>
          </p:cNvPr>
          <p:cNvPicPr>
            <a:picLocks noChangeAspect="1"/>
          </p:cNvPicPr>
          <p:nvPr userDrawn="1"/>
        </p:nvPicPr>
        <p:blipFill>
          <a:blip r:embed="rId3"/>
          <a:stretch>
            <a:fillRect/>
          </a:stretch>
        </p:blipFill>
        <p:spPr>
          <a:xfrm>
            <a:off x="804463" y="3247703"/>
            <a:ext cx="2141669" cy="498063"/>
          </a:xfrm>
          <a:prstGeom prst="rect">
            <a:avLst/>
          </a:prstGeom>
        </p:spPr>
      </p:pic>
    </p:spTree>
    <p:extLst>
      <p:ext uri="{BB962C8B-B14F-4D97-AF65-F5344CB8AC3E}">
        <p14:creationId xmlns:p14="http://schemas.microsoft.com/office/powerpoint/2010/main" val="25378269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meline">
    <p:bg>
      <p:bgPr>
        <a:solidFill>
          <a:srgbClr val="003764"/>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57C3AE3-F330-9249-A4F0-8B9FD02A12C3}"/>
              </a:ext>
            </a:extLst>
          </p:cNvPr>
          <p:cNvSpPr/>
          <p:nvPr userDrawn="1"/>
        </p:nvSpPr>
        <p:spPr>
          <a:xfrm flipV="1">
            <a:off x="477677" y="2572321"/>
            <a:ext cx="3345332" cy="3396787"/>
          </a:xfrm>
          <a:prstGeom prst="rect">
            <a:avLst/>
          </a:prstGeom>
          <a:solidFill>
            <a:schemeClr val="bg1"/>
          </a:solidFill>
          <a:ln w="9525" cap="flat" cmpd="sng" algn="ctr">
            <a:gradFill>
              <a:gsLst>
                <a:gs pos="0">
                  <a:schemeClr val="accent1"/>
                </a:gs>
                <a:gs pos="48000">
                  <a:schemeClr val="accent3"/>
                </a:gs>
                <a:gs pos="100000">
                  <a:schemeClr val="accent6"/>
                </a:gs>
              </a:gsLst>
              <a:lin ang="5400000" scaled="1"/>
            </a:gra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B01937A6-9B8D-934A-97E7-1978CA3DF8BF}"/>
              </a:ext>
            </a:extLst>
          </p:cNvPr>
          <p:cNvSpPr/>
          <p:nvPr userDrawn="1"/>
        </p:nvSpPr>
        <p:spPr>
          <a:xfrm flipV="1">
            <a:off x="4351647" y="2572321"/>
            <a:ext cx="3345332" cy="3396787"/>
          </a:xfrm>
          <a:prstGeom prst="rect">
            <a:avLst/>
          </a:prstGeom>
          <a:solidFill>
            <a:schemeClr val="bg1"/>
          </a:solidFill>
          <a:ln w="9525" cap="flat" cmpd="sng" algn="ctr">
            <a:gradFill>
              <a:gsLst>
                <a:gs pos="0">
                  <a:schemeClr val="accent1"/>
                </a:gs>
                <a:gs pos="48000">
                  <a:schemeClr val="accent3"/>
                </a:gs>
                <a:gs pos="100000">
                  <a:schemeClr val="accent6"/>
                </a:gs>
              </a:gsLst>
              <a:lin ang="5400000" scaled="1"/>
            </a:gra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796F7760-C696-144D-97B0-944F41B7F863}"/>
              </a:ext>
            </a:extLst>
          </p:cNvPr>
          <p:cNvSpPr/>
          <p:nvPr userDrawn="1"/>
        </p:nvSpPr>
        <p:spPr>
          <a:xfrm flipV="1">
            <a:off x="8240738" y="2572321"/>
            <a:ext cx="3345332" cy="3396787"/>
          </a:xfrm>
          <a:prstGeom prst="rect">
            <a:avLst/>
          </a:prstGeom>
          <a:solidFill>
            <a:schemeClr val="bg1"/>
          </a:solidFill>
          <a:ln w="9525" cap="flat" cmpd="sng" algn="ctr">
            <a:gradFill>
              <a:gsLst>
                <a:gs pos="0">
                  <a:schemeClr val="accent1"/>
                </a:gs>
                <a:gs pos="48000">
                  <a:schemeClr val="accent3"/>
                </a:gs>
                <a:gs pos="100000">
                  <a:schemeClr val="accent6"/>
                </a:gs>
              </a:gsLst>
              <a:lin ang="5400000" scaled="1"/>
            </a:gra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6" name="Title Placeholder 1"/>
          <p:cNvSpPr>
            <a:spLocks noGrp="1"/>
          </p:cNvSpPr>
          <p:nvPr>
            <p:ph type="title" hasCustomPrompt="1"/>
          </p:nvPr>
        </p:nvSpPr>
        <p:spPr>
          <a:xfrm>
            <a:off x="354679" y="787402"/>
            <a:ext cx="11299824" cy="705876"/>
          </a:xfrm>
          <a:prstGeom prst="rect">
            <a:avLst/>
          </a:prstGeom>
        </p:spPr>
        <p:txBody>
          <a:bodyPr vert="horz" lIns="91440" tIns="45720" rIns="91440" bIns="45720" rtlCol="0" anchor="ctr">
            <a:noAutofit/>
          </a:bodyPr>
          <a:lstStyle>
            <a:lvl1pPr>
              <a:lnSpc>
                <a:spcPts val="2400"/>
              </a:lnSpc>
              <a:defRPr sz="2400" b="0" i="0" baseline="0">
                <a:solidFill>
                  <a:schemeClr val="bg1"/>
                </a:solidFill>
                <a:latin typeface="Montserrat Light" pitchFamily="2" charset="77"/>
              </a:defRPr>
            </a:lvl1pPr>
          </a:lstStyle>
          <a:p>
            <a:r>
              <a:rPr lang="en-GB"/>
              <a:t>Click here to edit</a:t>
            </a:r>
            <a:endParaRPr lang="en-US"/>
          </a:p>
        </p:txBody>
      </p:sp>
      <p:sp>
        <p:nvSpPr>
          <p:cNvPr id="14" name="Shape 30"/>
          <p:cNvSpPr txBox="1">
            <a:spLocks noGrp="1"/>
          </p:cNvSpPr>
          <p:nvPr>
            <p:ph type="body" idx="15" hasCustomPrompt="1"/>
          </p:nvPr>
        </p:nvSpPr>
        <p:spPr>
          <a:xfrm>
            <a:off x="340678" y="1724785"/>
            <a:ext cx="11331837" cy="744849"/>
          </a:xfrm>
          <a:prstGeom prst="rect">
            <a:avLst/>
          </a:prstGeom>
          <a:noFill/>
          <a:ln>
            <a:noFill/>
          </a:ln>
        </p:spPr>
        <p:txBody>
          <a:bodyPr spcFirstLastPara="1" wrap="square" lIns="91425" tIns="91425" rIns="91425" bIns="91425" anchor="t" anchorCtr="0"/>
          <a:lstStyle>
            <a:lvl1pPr marL="12700" marR="0" lvl="0" indent="0" algn="l" rtl="0">
              <a:lnSpc>
                <a:spcPct val="100000"/>
              </a:lnSpc>
              <a:spcBef>
                <a:spcPts val="0"/>
              </a:spcBef>
              <a:spcAft>
                <a:spcPts val="533"/>
              </a:spcAft>
              <a:buClr>
                <a:schemeClr val="accent2"/>
              </a:buClr>
              <a:buSzPct val="120000"/>
              <a:buFont typeface="Arial"/>
              <a:buNone/>
              <a:tabLst/>
              <a:defRPr sz="1867" b="0" i="0" u="none" strike="noStrike" cap="none" baseline="0">
                <a:solidFill>
                  <a:schemeClr val="bg1"/>
                </a:solidFill>
                <a:latin typeface="Montserrat Light" charset="0"/>
                <a:ea typeface="Montserrat Light" charset="0"/>
                <a:cs typeface="Montserrat Light" charset="0"/>
                <a:sym typeface="Montserrat Light"/>
              </a:defRPr>
            </a:lvl1pPr>
            <a:lvl2pPr marL="359824" marR="0" lvl="1" indent="-182029"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2pPr>
            <a:lvl3pPr marL="539737" marR="0" lvl="2" indent="-179913"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21"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bg1"/>
                </a:solidFill>
                <a:latin typeface="Montserrat" charset="0"/>
                <a:ea typeface="Montserrat" charset="0"/>
                <a:cs typeface="Montserrat" charset="0"/>
              </a:rPr>
              <a:t>tvsquared.com</a:t>
            </a:r>
            <a:endParaRPr lang="en-US" sz="1333" b="0" i="0">
              <a:solidFill>
                <a:schemeClr val="bg1"/>
              </a:solidFill>
              <a:latin typeface="Montserrat" charset="0"/>
              <a:ea typeface="Montserrat" charset="0"/>
              <a:cs typeface="Montserrat" charset="0"/>
            </a:endParaRPr>
          </a:p>
        </p:txBody>
      </p:sp>
      <p:sp>
        <p:nvSpPr>
          <p:cNvPr id="22"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cxnSp>
        <p:nvCxnSpPr>
          <p:cNvPr id="36" name="Straight Connector 35">
            <a:extLst>
              <a:ext uri="{FF2B5EF4-FFF2-40B4-BE49-F238E27FC236}">
                <a16:creationId xmlns:a16="http://schemas.microsoft.com/office/drawing/2014/main" id="{E9D65450-86A6-5D42-8859-7C63A323C7EB}"/>
              </a:ext>
            </a:extLst>
          </p:cNvPr>
          <p:cNvCxnSpPr/>
          <p:nvPr userDrawn="1"/>
        </p:nvCxnSpPr>
        <p:spPr>
          <a:xfrm>
            <a:off x="477680" y="1557855"/>
            <a:ext cx="11176825"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42" name="Shape 30">
            <a:extLst>
              <a:ext uri="{FF2B5EF4-FFF2-40B4-BE49-F238E27FC236}">
                <a16:creationId xmlns:a16="http://schemas.microsoft.com/office/drawing/2014/main" id="{A9108F10-9B08-1C48-B183-F48B5B8DEC25}"/>
              </a:ext>
            </a:extLst>
          </p:cNvPr>
          <p:cNvSpPr txBox="1">
            <a:spLocks noGrp="1"/>
          </p:cNvSpPr>
          <p:nvPr>
            <p:ph type="body" idx="18" hasCustomPrompt="1"/>
          </p:nvPr>
        </p:nvSpPr>
        <p:spPr>
          <a:xfrm>
            <a:off x="790049" y="3414379"/>
            <a:ext cx="2736035" cy="1349488"/>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4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44" name="Shape 30">
            <a:extLst>
              <a:ext uri="{FF2B5EF4-FFF2-40B4-BE49-F238E27FC236}">
                <a16:creationId xmlns:a16="http://schemas.microsoft.com/office/drawing/2014/main" id="{B458893C-44D6-B248-AE9A-2A25EABF9E38}"/>
              </a:ext>
            </a:extLst>
          </p:cNvPr>
          <p:cNvSpPr txBox="1">
            <a:spLocks noGrp="1"/>
          </p:cNvSpPr>
          <p:nvPr>
            <p:ph type="body" idx="19" hasCustomPrompt="1"/>
          </p:nvPr>
        </p:nvSpPr>
        <p:spPr>
          <a:xfrm>
            <a:off x="4725443" y="3414379"/>
            <a:ext cx="2736035" cy="1349488"/>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4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46" name="Shape 30">
            <a:extLst>
              <a:ext uri="{FF2B5EF4-FFF2-40B4-BE49-F238E27FC236}">
                <a16:creationId xmlns:a16="http://schemas.microsoft.com/office/drawing/2014/main" id="{27A97681-5093-7944-A3EB-3D58810E1D9F}"/>
              </a:ext>
            </a:extLst>
          </p:cNvPr>
          <p:cNvSpPr txBox="1">
            <a:spLocks noGrp="1"/>
          </p:cNvSpPr>
          <p:nvPr>
            <p:ph type="body" idx="20" hasCustomPrompt="1"/>
          </p:nvPr>
        </p:nvSpPr>
        <p:spPr>
          <a:xfrm>
            <a:off x="8506505" y="3414379"/>
            <a:ext cx="2736035" cy="1349488"/>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4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48" name="Text Placeholder 2">
            <a:extLst>
              <a:ext uri="{FF2B5EF4-FFF2-40B4-BE49-F238E27FC236}">
                <a16:creationId xmlns:a16="http://schemas.microsoft.com/office/drawing/2014/main" id="{C107A5DE-5F6B-C349-B43E-4D8C826700CF}"/>
              </a:ext>
            </a:extLst>
          </p:cNvPr>
          <p:cNvSpPr>
            <a:spLocks noGrp="1"/>
          </p:cNvSpPr>
          <p:nvPr>
            <p:ph type="body" sz="quarter" idx="21"/>
          </p:nvPr>
        </p:nvSpPr>
        <p:spPr>
          <a:xfrm>
            <a:off x="674198" y="2876273"/>
            <a:ext cx="2736849" cy="384400"/>
          </a:xfrm>
          <a:prstGeom prst="rect">
            <a:avLst/>
          </a:prstGeom>
        </p:spPr>
        <p:txBody>
          <a:bodyPr/>
          <a:lstStyle>
            <a:lvl1pPr marL="0" indent="0">
              <a:buNone/>
              <a:defRPr sz="2400" b="0" i="0">
                <a:solidFill>
                  <a:schemeClr val="tx1"/>
                </a:solidFill>
                <a:latin typeface="Montserrat Light" pitchFamily="2" charset="77"/>
              </a:defRPr>
            </a:lvl1pPr>
          </a:lstStyle>
          <a:p>
            <a:pPr lvl="0"/>
            <a:r>
              <a:rPr lang="en-GB"/>
              <a:t>Click to edit</a:t>
            </a:r>
            <a:endParaRPr lang="en-US"/>
          </a:p>
        </p:txBody>
      </p:sp>
      <p:sp>
        <p:nvSpPr>
          <p:cNvPr id="50" name="Text Placeholder 2">
            <a:extLst>
              <a:ext uri="{FF2B5EF4-FFF2-40B4-BE49-F238E27FC236}">
                <a16:creationId xmlns:a16="http://schemas.microsoft.com/office/drawing/2014/main" id="{0516C21F-D3C0-1F4D-8E16-5889BF375618}"/>
              </a:ext>
            </a:extLst>
          </p:cNvPr>
          <p:cNvSpPr>
            <a:spLocks noGrp="1"/>
          </p:cNvSpPr>
          <p:nvPr>
            <p:ph type="body" sz="quarter" idx="22"/>
          </p:nvPr>
        </p:nvSpPr>
        <p:spPr>
          <a:xfrm>
            <a:off x="4625024" y="2876273"/>
            <a:ext cx="2736849" cy="384400"/>
          </a:xfrm>
          <a:prstGeom prst="rect">
            <a:avLst/>
          </a:prstGeom>
        </p:spPr>
        <p:txBody>
          <a:bodyPr/>
          <a:lstStyle>
            <a:lvl1pPr marL="0" indent="0">
              <a:buNone/>
              <a:defRPr sz="2400" b="0" i="0">
                <a:solidFill>
                  <a:schemeClr val="tx1"/>
                </a:solidFill>
                <a:latin typeface="Montserrat Light" pitchFamily="2" charset="77"/>
              </a:defRPr>
            </a:lvl1pPr>
          </a:lstStyle>
          <a:p>
            <a:pPr lvl="0"/>
            <a:r>
              <a:rPr lang="en-GB"/>
              <a:t>Click to edit</a:t>
            </a:r>
            <a:endParaRPr lang="en-US"/>
          </a:p>
        </p:txBody>
      </p:sp>
      <p:sp>
        <p:nvSpPr>
          <p:cNvPr id="52" name="Text Placeholder 2">
            <a:extLst>
              <a:ext uri="{FF2B5EF4-FFF2-40B4-BE49-F238E27FC236}">
                <a16:creationId xmlns:a16="http://schemas.microsoft.com/office/drawing/2014/main" id="{7C5FE5B0-263D-DC4C-8379-6243282C515F}"/>
              </a:ext>
            </a:extLst>
          </p:cNvPr>
          <p:cNvSpPr>
            <a:spLocks noGrp="1"/>
          </p:cNvSpPr>
          <p:nvPr>
            <p:ph type="body" sz="quarter" idx="23"/>
          </p:nvPr>
        </p:nvSpPr>
        <p:spPr>
          <a:xfrm>
            <a:off x="8421520" y="2876273"/>
            <a:ext cx="2736849" cy="384400"/>
          </a:xfrm>
          <a:prstGeom prst="rect">
            <a:avLst/>
          </a:prstGeom>
        </p:spPr>
        <p:txBody>
          <a:bodyPr/>
          <a:lstStyle>
            <a:lvl1pPr marL="0" indent="0">
              <a:buNone/>
              <a:defRPr sz="2400" b="0" i="0">
                <a:solidFill>
                  <a:schemeClr val="tx1"/>
                </a:solidFill>
                <a:latin typeface="Montserrat Light" pitchFamily="2" charset="77"/>
              </a:defRPr>
            </a:lvl1pPr>
          </a:lstStyle>
          <a:p>
            <a:pPr lvl="0"/>
            <a:r>
              <a:rPr lang="en-GB"/>
              <a:t>Click to edit</a:t>
            </a:r>
            <a:endParaRPr lang="en-US"/>
          </a:p>
        </p:txBody>
      </p:sp>
      <p:pic>
        <p:nvPicPr>
          <p:cNvPr id="30" name="Picture 29">
            <a:extLst>
              <a:ext uri="{FF2B5EF4-FFF2-40B4-BE49-F238E27FC236}">
                <a16:creationId xmlns:a16="http://schemas.microsoft.com/office/drawing/2014/main" id="{B98D05A7-4006-A24D-B3E6-B517F9511C9A}"/>
              </a:ext>
            </a:extLst>
          </p:cNvPr>
          <p:cNvPicPr>
            <a:picLocks noChangeAspect="1"/>
          </p:cNvPicPr>
          <p:nvPr userDrawn="1"/>
        </p:nvPicPr>
        <p:blipFill>
          <a:blip r:embed="rId2"/>
          <a:stretch>
            <a:fillRect/>
          </a:stretch>
        </p:blipFill>
        <p:spPr>
          <a:xfrm>
            <a:off x="10505112" y="396867"/>
            <a:ext cx="1171744" cy="272499"/>
          </a:xfrm>
          <a:prstGeom prst="rect">
            <a:avLst/>
          </a:prstGeom>
        </p:spPr>
      </p:pic>
    </p:spTree>
    <p:extLst>
      <p:ext uri="{BB962C8B-B14F-4D97-AF65-F5344CB8AC3E}">
        <p14:creationId xmlns:p14="http://schemas.microsoft.com/office/powerpoint/2010/main" val="30877121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Timeline">
    <p:bg>
      <p:bgPr>
        <a:solidFill>
          <a:schemeClr val="tx2"/>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57C3AE3-F330-9249-A4F0-8B9FD02A12C3}"/>
              </a:ext>
            </a:extLst>
          </p:cNvPr>
          <p:cNvSpPr/>
          <p:nvPr userDrawn="1"/>
        </p:nvSpPr>
        <p:spPr>
          <a:xfrm flipV="1">
            <a:off x="477677" y="2572321"/>
            <a:ext cx="3345332" cy="3396787"/>
          </a:xfrm>
          <a:prstGeom prst="rect">
            <a:avLst/>
          </a:prstGeom>
          <a:solidFill>
            <a:schemeClr val="bg1"/>
          </a:solidFill>
          <a:ln w="9525" cap="flat" cmpd="sng" algn="ctr">
            <a:gradFill>
              <a:gsLst>
                <a:gs pos="0">
                  <a:schemeClr val="accent1"/>
                </a:gs>
                <a:gs pos="48000">
                  <a:schemeClr val="accent3"/>
                </a:gs>
                <a:gs pos="100000">
                  <a:schemeClr val="accent6"/>
                </a:gs>
              </a:gsLst>
              <a:lin ang="5400000" scaled="1"/>
            </a:gra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B01937A6-9B8D-934A-97E7-1978CA3DF8BF}"/>
              </a:ext>
            </a:extLst>
          </p:cNvPr>
          <p:cNvSpPr/>
          <p:nvPr userDrawn="1"/>
        </p:nvSpPr>
        <p:spPr>
          <a:xfrm flipV="1">
            <a:off x="4351647" y="2572321"/>
            <a:ext cx="3345332" cy="3396787"/>
          </a:xfrm>
          <a:prstGeom prst="rect">
            <a:avLst/>
          </a:prstGeom>
          <a:solidFill>
            <a:schemeClr val="bg1"/>
          </a:solidFill>
          <a:ln w="9525" cap="flat" cmpd="sng" algn="ctr">
            <a:gradFill>
              <a:gsLst>
                <a:gs pos="0">
                  <a:schemeClr val="accent1"/>
                </a:gs>
                <a:gs pos="48000">
                  <a:schemeClr val="accent3"/>
                </a:gs>
                <a:gs pos="100000">
                  <a:schemeClr val="accent6"/>
                </a:gs>
              </a:gsLst>
              <a:lin ang="5400000" scaled="1"/>
            </a:gra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796F7760-C696-144D-97B0-944F41B7F863}"/>
              </a:ext>
            </a:extLst>
          </p:cNvPr>
          <p:cNvSpPr/>
          <p:nvPr userDrawn="1"/>
        </p:nvSpPr>
        <p:spPr>
          <a:xfrm flipV="1">
            <a:off x="8240738" y="2572321"/>
            <a:ext cx="3345332" cy="3396787"/>
          </a:xfrm>
          <a:prstGeom prst="rect">
            <a:avLst/>
          </a:prstGeom>
          <a:solidFill>
            <a:schemeClr val="bg1"/>
          </a:solidFill>
          <a:ln w="9525" cap="flat" cmpd="sng" algn="ctr">
            <a:gradFill>
              <a:gsLst>
                <a:gs pos="0">
                  <a:schemeClr val="accent1"/>
                </a:gs>
                <a:gs pos="48000">
                  <a:schemeClr val="accent3"/>
                </a:gs>
                <a:gs pos="100000">
                  <a:schemeClr val="accent6"/>
                </a:gs>
              </a:gsLst>
              <a:lin ang="5400000" scaled="1"/>
            </a:gra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6" name="Title Placeholder 1"/>
          <p:cNvSpPr>
            <a:spLocks noGrp="1"/>
          </p:cNvSpPr>
          <p:nvPr>
            <p:ph type="title" hasCustomPrompt="1"/>
          </p:nvPr>
        </p:nvSpPr>
        <p:spPr>
          <a:xfrm>
            <a:off x="354679" y="787402"/>
            <a:ext cx="11299824" cy="705876"/>
          </a:xfrm>
          <a:prstGeom prst="rect">
            <a:avLst/>
          </a:prstGeom>
        </p:spPr>
        <p:txBody>
          <a:bodyPr vert="horz" lIns="91440" tIns="45720" rIns="91440" bIns="45720" rtlCol="0" anchor="ctr">
            <a:noAutofit/>
          </a:bodyPr>
          <a:lstStyle>
            <a:lvl1pPr>
              <a:lnSpc>
                <a:spcPts val="2400"/>
              </a:lnSpc>
              <a:defRPr sz="2400" b="0" i="0" baseline="0">
                <a:solidFill>
                  <a:schemeClr val="bg1"/>
                </a:solidFill>
                <a:latin typeface="Montserrat Light" pitchFamily="2" charset="77"/>
              </a:defRPr>
            </a:lvl1pPr>
          </a:lstStyle>
          <a:p>
            <a:r>
              <a:rPr lang="en-GB"/>
              <a:t>Click here to edit</a:t>
            </a:r>
            <a:endParaRPr lang="en-US"/>
          </a:p>
        </p:txBody>
      </p:sp>
      <p:sp>
        <p:nvSpPr>
          <p:cNvPr id="14" name="Shape 30"/>
          <p:cNvSpPr txBox="1">
            <a:spLocks noGrp="1"/>
          </p:cNvSpPr>
          <p:nvPr>
            <p:ph type="body" idx="15" hasCustomPrompt="1"/>
          </p:nvPr>
        </p:nvSpPr>
        <p:spPr>
          <a:xfrm>
            <a:off x="340678" y="1724785"/>
            <a:ext cx="11331837" cy="744849"/>
          </a:xfrm>
          <a:prstGeom prst="rect">
            <a:avLst/>
          </a:prstGeom>
          <a:noFill/>
          <a:ln>
            <a:noFill/>
          </a:ln>
        </p:spPr>
        <p:txBody>
          <a:bodyPr spcFirstLastPara="1" wrap="square" lIns="91425" tIns="91425" rIns="91425" bIns="91425" anchor="t" anchorCtr="0"/>
          <a:lstStyle>
            <a:lvl1pPr marL="12700" marR="0" lvl="0" indent="0" algn="l" rtl="0">
              <a:lnSpc>
                <a:spcPct val="100000"/>
              </a:lnSpc>
              <a:spcBef>
                <a:spcPts val="0"/>
              </a:spcBef>
              <a:spcAft>
                <a:spcPts val="533"/>
              </a:spcAft>
              <a:buClr>
                <a:schemeClr val="accent2"/>
              </a:buClr>
              <a:buSzPct val="120000"/>
              <a:buFont typeface="Arial"/>
              <a:buNone/>
              <a:tabLst/>
              <a:defRPr sz="1867" b="0" i="0" u="none" strike="noStrike" cap="none" baseline="0">
                <a:solidFill>
                  <a:schemeClr val="bg1"/>
                </a:solidFill>
                <a:latin typeface="Montserrat Light" charset="0"/>
                <a:ea typeface="Montserrat Light" charset="0"/>
                <a:cs typeface="Montserrat Light" charset="0"/>
                <a:sym typeface="Montserrat Light"/>
              </a:defRPr>
            </a:lvl1pPr>
            <a:lvl2pPr marL="359824" marR="0" lvl="1" indent="-182029"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2pPr>
            <a:lvl3pPr marL="539737" marR="0" lvl="2" indent="-179913"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21"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bg1"/>
                </a:solidFill>
                <a:latin typeface="Montserrat" charset="0"/>
                <a:ea typeface="Montserrat" charset="0"/>
                <a:cs typeface="Montserrat" charset="0"/>
              </a:rPr>
              <a:t>tvsquared.com</a:t>
            </a:r>
            <a:endParaRPr lang="en-US" sz="1333" b="0" i="0">
              <a:solidFill>
                <a:schemeClr val="bg1"/>
              </a:solidFill>
              <a:latin typeface="Montserrat" charset="0"/>
              <a:ea typeface="Montserrat" charset="0"/>
              <a:cs typeface="Montserrat" charset="0"/>
            </a:endParaRPr>
          </a:p>
        </p:txBody>
      </p:sp>
      <p:sp>
        <p:nvSpPr>
          <p:cNvPr id="22"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cxnSp>
        <p:nvCxnSpPr>
          <p:cNvPr id="36" name="Straight Connector 35">
            <a:extLst>
              <a:ext uri="{FF2B5EF4-FFF2-40B4-BE49-F238E27FC236}">
                <a16:creationId xmlns:a16="http://schemas.microsoft.com/office/drawing/2014/main" id="{E9D65450-86A6-5D42-8859-7C63A323C7EB}"/>
              </a:ext>
            </a:extLst>
          </p:cNvPr>
          <p:cNvCxnSpPr/>
          <p:nvPr userDrawn="1"/>
        </p:nvCxnSpPr>
        <p:spPr>
          <a:xfrm>
            <a:off x="477680" y="1557855"/>
            <a:ext cx="11176825"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42" name="Shape 30">
            <a:extLst>
              <a:ext uri="{FF2B5EF4-FFF2-40B4-BE49-F238E27FC236}">
                <a16:creationId xmlns:a16="http://schemas.microsoft.com/office/drawing/2014/main" id="{A9108F10-9B08-1C48-B183-F48B5B8DEC25}"/>
              </a:ext>
            </a:extLst>
          </p:cNvPr>
          <p:cNvSpPr txBox="1">
            <a:spLocks noGrp="1"/>
          </p:cNvSpPr>
          <p:nvPr>
            <p:ph type="body" idx="18" hasCustomPrompt="1"/>
          </p:nvPr>
        </p:nvSpPr>
        <p:spPr>
          <a:xfrm>
            <a:off x="790049" y="3414379"/>
            <a:ext cx="2736035" cy="1349488"/>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4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44" name="Shape 30">
            <a:extLst>
              <a:ext uri="{FF2B5EF4-FFF2-40B4-BE49-F238E27FC236}">
                <a16:creationId xmlns:a16="http://schemas.microsoft.com/office/drawing/2014/main" id="{B458893C-44D6-B248-AE9A-2A25EABF9E38}"/>
              </a:ext>
            </a:extLst>
          </p:cNvPr>
          <p:cNvSpPr txBox="1">
            <a:spLocks noGrp="1"/>
          </p:cNvSpPr>
          <p:nvPr>
            <p:ph type="body" idx="19" hasCustomPrompt="1"/>
          </p:nvPr>
        </p:nvSpPr>
        <p:spPr>
          <a:xfrm>
            <a:off x="4725443" y="3414379"/>
            <a:ext cx="2736035" cy="1349488"/>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4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46" name="Shape 30">
            <a:extLst>
              <a:ext uri="{FF2B5EF4-FFF2-40B4-BE49-F238E27FC236}">
                <a16:creationId xmlns:a16="http://schemas.microsoft.com/office/drawing/2014/main" id="{27A97681-5093-7944-A3EB-3D58810E1D9F}"/>
              </a:ext>
            </a:extLst>
          </p:cNvPr>
          <p:cNvSpPr txBox="1">
            <a:spLocks noGrp="1"/>
          </p:cNvSpPr>
          <p:nvPr>
            <p:ph type="body" idx="20" hasCustomPrompt="1"/>
          </p:nvPr>
        </p:nvSpPr>
        <p:spPr>
          <a:xfrm>
            <a:off x="8506505" y="3414379"/>
            <a:ext cx="2736035" cy="1349488"/>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4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48" name="Text Placeholder 2">
            <a:extLst>
              <a:ext uri="{FF2B5EF4-FFF2-40B4-BE49-F238E27FC236}">
                <a16:creationId xmlns:a16="http://schemas.microsoft.com/office/drawing/2014/main" id="{C107A5DE-5F6B-C349-B43E-4D8C826700CF}"/>
              </a:ext>
            </a:extLst>
          </p:cNvPr>
          <p:cNvSpPr>
            <a:spLocks noGrp="1"/>
          </p:cNvSpPr>
          <p:nvPr>
            <p:ph type="body" sz="quarter" idx="21"/>
          </p:nvPr>
        </p:nvSpPr>
        <p:spPr>
          <a:xfrm>
            <a:off x="674198" y="2876273"/>
            <a:ext cx="2736849" cy="384400"/>
          </a:xfrm>
          <a:prstGeom prst="rect">
            <a:avLst/>
          </a:prstGeom>
        </p:spPr>
        <p:txBody>
          <a:bodyPr/>
          <a:lstStyle>
            <a:lvl1pPr marL="0" indent="0">
              <a:buNone/>
              <a:defRPr sz="2400" b="0" i="0">
                <a:solidFill>
                  <a:schemeClr val="tx1"/>
                </a:solidFill>
                <a:latin typeface="Montserrat Light" pitchFamily="2" charset="77"/>
              </a:defRPr>
            </a:lvl1pPr>
          </a:lstStyle>
          <a:p>
            <a:pPr lvl="0"/>
            <a:r>
              <a:rPr lang="en-GB"/>
              <a:t>Click to edit</a:t>
            </a:r>
            <a:endParaRPr lang="en-US"/>
          </a:p>
        </p:txBody>
      </p:sp>
      <p:sp>
        <p:nvSpPr>
          <p:cNvPr id="50" name="Text Placeholder 2">
            <a:extLst>
              <a:ext uri="{FF2B5EF4-FFF2-40B4-BE49-F238E27FC236}">
                <a16:creationId xmlns:a16="http://schemas.microsoft.com/office/drawing/2014/main" id="{0516C21F-D3C0-1F4D-8E16-5889BF375618}"/>
              </a:ext>
            </a:extLst>
          </p:cNvPr>
          <p:cNvSpPr>
            <a:spLocks noGrp="1"/>
          </p:cNvSpPr>
          <p:nvPr>
            <p:ph type="body" sz="quarter" idx="22"/>
          </p:nvPr>
        </p:nvSpPr>
        <p:spPr>
          <a:xfrm>
            <a:off x="4625024" y="2876273"/>
            <a:ext cx="2736849" cy="384400"/>
          </a:xfrm>
          <a:prstGeom prst="rect">
            <a:avLst/>
          </a:prstGeom>
        </p:spPr>
        <p:txBody>
          <a:bodyPr/>
          <a:lstStyle>
            <a:lvl1pPr marL="0" indent="0">
              <a:buNone/>
              <a:defRPr sz="2400" b="0" i="0">
                <a:solidFill>
                  <a:schemeClr val="tx1"/>
                </a:solidFill>
                <a:latin typeface="Montserrat Light" pitchFamily="2" charset="77"/>
              </a:defRPr>
            </a:lvl1pPr>
          </a:lstStyle>
          <a:p>
            <a:pPr lvl="0"/>
            <a:r>
              <a:rPr lang="en-GB"/>
              <a:t>Click to edit</a:t>
            </a:r>
            <a:endParaRPr lang="en-US"/>
          </a:p>
        </p:txBody>
      </p:sp>
      <p:sp>
        <p:nvSpPr>
          <p:cNvPr id="52" name="Text Placeholder 2">
            <a:extLst>
              <a:ext uri="{FF2B5EF4-FFF2-40B4-BE49-F238E27FC236}">
                <a16:creationId xmlns:a16="http://schemas.microsoft.com/office/drawing/2014/main" id="{7C5FE5B0-263D-DC4C-8379-6243282C515F}"/>
              </a:ext>
            </a:extLst>
          </p:cNvPr>
          <p:cNvSpPr>
            <a:spLocks noGrp="1"/>
          </p:cNvSpPr>
          <p:nvPr>
            <p:ph type="body" sz="quarter" idx="23"/>
          </p:nvPr>
        </p:nvSpPr>
        <p:spPr>
          <a:xfrm>
            <a:off x="8421520" y="2876273"/>
            <a:ext cx="2736849" cy="384400"/>
          </a:xfrm>
          <a:prstGeom prst="rect">
            <a:avLst/>
          </a:prstGeom>
        </p:spPr>
        <p:txBody>
          <a:bodyPr/>
          <a:lstStyle>
            <a:lvl1pPr marL="0" indent="0">
              <a:buNone/>
              <a:defRPr sz="2400" b="0" i="0">
                <a:solidFill>
                  <a:schemeClr val="tx1"/>
                </a:solidFill>
                <a:latin typeface="Montserrat Light" pitchFamily="2" charset="77"/>
              </a:defRPr>
            </a:lvl1pPr>
          </a:lstStyle>
          <a:p>
            <a:pPr lvl="0"/>
            <a:r>
              <a:rPr lang="en-GB"/>
              <a:t>Click to edit</a:t>
            </a:r>
            <a:endParaRPr lang="en-US"/>
          </a:p>
        </p:txBody>
      </p:sp>
      <p:pic>
        <p:nvPicPr>
          <p:cNvPr id="30" name="Picture 29">
            <a:extLst>
              <a:ext uri="{FF2B5EF4-FFF2-40B4-BE49-F238E27FC236}">
                <a16:creationId xmlns:a16="http://schemas.microsoft.com/office/drawing/2014/main" id="{B98D05A7-4006-A24D-B3E6-B517F9511C9A}"/>
              </a:ext>
            </a:extLst>
          </p:cNvPr>
          <p:cNvPicPr>
            <a:picLocks noChangeAspect="1"/>
          </p:cNvPicPr>
          <p:nvPr userDrawn="1"/>
        </p:nvPicPr>
        <p:blipFill>
          <a:blip r:embed="rId2"/>
          <a:stretch>
            <a:fillRect/>
          </a:stretch>
        </p:blipFill>
        <p:spPr>
          <a:xfrm>
            <a:off x="10505112" y="396867"/>
            <a:ext cx="1171744" cy="272499"/>
          </a:xfrm>
          <a:prstGeom prst="rect">
            <a:avLst/>
          </a:prstGeom>
        </p:spPr>
      </p:pic>
    </p:spTree>
    <p:extLst>
      <p:ext uri="{BB962C8B-B14F-4D97-AF65-F5344CB8AC3E}">
        <p14:creationId xmlns:p14="http://schemas.microsoft.com/office/powerpoint/2010/main" val="39222071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3 boxes">
    <p:spTree>
      <p:nvGrpSpPr>
        <p:cNvPr id="1" name=""/>
        <p:cNvGrpSpPr/>
        <p:nvPr/>
      </p:nvGrpSpPr>
      <p:grpSpPr>
        <a:xfrm>
          <a:off x="0" y="0"/>
          <a:ext cx="0" cy="0"/>
          <a:chOff x="0" y="0"/>
          <a:chExt cx="0" cy="0"/>
        </a:xfrm>
      </p:grpSpPr>
      <p:sp>
        <p:nvSpPr>
          <p:cNvPr id="2" name="Rectangle 1"/>
          <p:cNvSpPr/>
          <p:nvPr userDrawn="1"/>
        </p:nvSpPr>
        <p:spPr>
          <a:xfrm>
            <a:off x="477677" y="2341645"/>
            <a:ext cx="3360000" cy="3568089"/>
          </a:xfrm>
          <a:prstGeom prst="rect">
            <a:avLst/>
          </a:prstGeom>
          <a:solidFill>
            <a:schemeClr val="accent4">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sp>
        <p:nvSpPr>
          <p:cNvPr id="44" name="Rectangle 43"/>
          <p:cNvSpPr/>
          <p:nvPr userDrawn="1"/>
        </p:nvSpPr>
        <p:spPr>
          <a:xfrm>
            <a:off x="4352943" y="2341643"/>
            <a:ext cx="3360000" cy="3568091"/>
          </a:xfrm>
          <a:prstGeom prst="rect">
            <a:avLst/>
          </a:prstGeom>
          <a:solidFill>
            <a:schemeClr val="accent4">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sp>
        <p:nvSpPr>
          <p:cNvPr id="45" name="Rectangle 44"/>
          <p:cNvSpPr/>
          <p:nvPr userDrawn="1"/>
        </p:nvSpPr>
        <p:spPr>
          <a:xfrm>
            <a:off x="8228208" y="1845733"/>
            <a:ext cx="3360000" cy="4064000"/>
          </a:xfrm>
          <a:prstGeom prst="rect">
            <a:avLst/>
          </a:prstGeom>
          <a:solidFill>
            <a:schemeClr val="accent4">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sp>
        <p:nvSpPr>
          <p:cNvPr id="8" name="Title Placeholder 1"/>
          <p:cNvSpPr>
            <a:spLocks noGrp="1"/>
          </p:cNvSpPr>
          <p:nvPr>
            <p:ph type="title" hasCustomPrompt="1"/>
          </p:nvPr>
        </p:nvSpPr>
        <p:spPr>
          <a:xfrm>
            <a:off x="354679" y="787402"/>
            <a:ext cx="521181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08611" y="397573"/>
            <a:ext cx="1172479" cy="270391"/>
          </a:xfrm>
          <a:prstGeom prst="rect">
            <a:avLst/>
          </a:prstGeom>
        </p:spPr>
      </p:pic>
      <p:sp>
        <p:nvSpPr>
          <p:cNvPr id="12"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2"/>
                </a:solidFill>
                <a:latin typeface="Montserrat" charset="0"/>
                <a:ea typeface="Montserrat" charset="0"/>
                <a:cs typeface="Montserrat" charset="0"/>
              </a:rPr>
              <a:t>tvsquared.com</a:t>
            </a:r>
            <a:endParaRPr lang="en-US" sz="1333" b="0" i="0">
              <a:solidFill>
                <a:schemeClr val="tx2"/>
              </a:solidFill>
              <a:latin typeface="Montserrat" charset="0"/>
              <a:ea typeface="Montserrat" charset="0"/>
              <a:cs typeface="Montserrat" charset="0"/>
            </a:endParaRPr>
          </a:p>
        </p:txBody>
      </p:sp>
      <p:sp>
        <p:nvSpPr>
          <p:cNvPr id="13"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14" name="Picture Placeholder 10"/>
          <p:cNvSpPr>
            <a:spLocks noGrp="1"/>
          </p:cNvSpPr>
          <p:nvPr>
            <p:ph type="pic" sz="quarter" idx="11"/>
          </p:nvPr>
        </p:nvSpPr>
        <p:spPr>
          <a:xfrm>
            <a:off x="957679" y="2560133"/>
            <a:ext cx="2400000" cy="1920000"/>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noFill/>
        </p:spPr>
        <p:txBody>
          <a:bodyPr wrap="square" anchor="ctr" anchorCtr="0">
            <a:noAutofit/>
          </a:bodyPr>
          <a:lstStyle>
            <a:lvl1pPr marL="0" indent="0" algn="ctr">
              <a:buNone/>
              <a:defRPr sz="1600"/>
            </a:lvl1pPr>
          </a:lstStyle>
          <a:p>
            <a:endParaRPr lang="en-US"/>
          </a:p>
        </p:txBody>
      </p:sp>
      <p:sp>
        <p:nvSpPr>
          <p:cNvPr id="15" name="Picture Placeholder 10"/>
          <p:cNvSpPr>
            <a:spLocks noGrp="1"/>
          </p:cNvSpPr>
          <p:nvPr>
            <p:ph type="pic" sz="quarter" idx="12"/>
          </p:nvPr>
        </p:nvSpPr>
        <p:spPr>
          <a:xfrm>
            <a:off x="4832944" y="2560133"/>
            <a:ext cx="2400000" cy="1920000"/>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noFill/>
        </p:spPr>
        <p:txBody>
          <a:bodyPr wrap="square" anchor="ctr" anchorCtr="0">
            <a:noAutofit/>
          </a:bodyPr>
          <a:lstStyle>
            <a:lvl1pPr marL="0" indent="0" algn="ctr">
              <a:buNone/>
              <a:defRPr sz="1600"/>
            </a:lvl1pPr>
          </a:lstStyle>
          <a:p>
            <a:endParaRPr lang="en-US"/>
          </a:p>
        </p:txBody>
      </p:sp>
      <p:sp>
        <p:nvSpPr>
          <p:cNvPr id="16" name="Picture Placeholder 10"/>
          <p:cNvSpPr>
            <a:spLocks noGrp="1"/>
          </p:cNvSpPr>
          <p:nvPr>
            <p:ph type="pic" sz="quarter" idx="13"/>
          </p:nvPr>
        </p:nvSpPr>
        <p:spPr>
          <a:xfrm>
            <a:off x="8708209" y="2560133"/>
            <a:ext cx="2400000" cy="1920000"/>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noFill/>
        </p:spPr>
        <p:txBody>
          <a:bodyPr wrap="square" anchor="ctr" anchorCtr="0">
            <a:noAutofit/>
          </a:bodyPr>
          <a:lstStyle>
            <a:lvl1pPr marL="0" indent="0" algn="ctr">
              <a:buNone/>
              <a:defRPr sz="1600"/>
            </a:lvl1pPr>
          </a:lstStyle>
          <a:p>
            <a:endParaRPr lang="en-US"/>
          </a:p>
        </p:txBody>
      </p:sp>
      <p:sp>
        <p:nvSpPr>
          <p:cNvPr id="53" name="Rectangle 52"/>
          <p:cNvSpPr/>
          <p:nvPr userDrawn="1"/>
        </p:nvSpPr>
        <p:spPr>
          <a:xfrm>
            <a:off x="477679" y="1845735"/>
            <a:ext cx="3360000" cy="5083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sp>
        <p:nvSpPr>
          <p:cNvPr id="54" name="Rectangle 53"/>
          <p:cNvSpPr/>
          <p:nvPr userDrawn="1"/>
        </p:nvSpPr>
        <p:spPr>
          <a:xfrm>
            <a:off x="4352944" y="1845735"/>
            <a:ext cx="3360000" cy="5083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sp>
        <p:nvSpPr>
          <p:cNvPr id="55" name="Rectangle 54"/>
          <p:cNvSpPr/>
          <p:nvPr userDrawn="1"/>
        </p:nvSpPr>
        <p:spPr>
          <a:xfrm>
            <a:off x="8228209" y="1845735"/>
            <a:ext cx="3360000" cy="508389"/>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sp>
        <p:nvSpPr>
          <p:cNvPr id="56" name="Text Placeholder 8"/>
          <p:cNvSpPr>
            <a:spLocks noGrp="1"/>
          </p:cNvSpPr>
          <p:nvPr>
            <p:ph type="body" sz="quarter" idx="23" hasCustomPrompt="1"/>
          </p:nvPr>
        </p:nvSpPr>
        <p:spPr>
          <a:xfrm>
            <a:off x="477680" y="4770809"/>
            <a:ext cx="3360001" cy="1054256"/>
          </a:xfrm>
          <a:prstGeom prst="rect">
            <a:avLst/>
          </a:prstGeom>
        </p:spPr>
        <p:txBody>
          <a:bodyPr/>
          <a:lstStyle>
            <a:lvl1pPr marL="0" marR="0" indent="0" algn="ctr" defTabSz="1219170" rtl="0" eaLnBrk="1" fontAlgn="auto" latinLnBrk="0" hangingPunct="1">
              <a:lnSpc>
                <a:spcPts val="1600"/>
              </a:lnSpc>
              <a:spcBef>
                <a:spcPts val="0"/>
              </a:spcBef>
              <a:spcAft>
                <a:spcPts val="0"/>
              </a:spcAft>
              <a:buClrTx/>
              <a:buSzTx/>
              <a:buFont typeface="Arial"/>
              <a:buNone/>
              <a:tabLst/>
              <a:defRPr sz="1333" b="0" i="0" baseline="0">
                <a:latin typeface="Montserrat Light" pitchFamily="2" charset="77"/>
                <a:ea typeface="Montserrat Light" pitchFamily="2" charset="77"/>
                <a:cs typeface="Montserrat Light" pitchFamily="2" charset="77"/>
              </a:defRPr>
            </a:lvl1pPr>
          </a:lstStyle>
          <a:p>
            <a:pPr marL="0" marR="0" lvl="0" indent="0" algn="ctr" defTabSz="1219170" rtl="0" eaLnBrk="1" fontAlgn="auto" latinLnBrk="0" hangingPunct="1">
              <a:lnSpc>
                <a:spcPct val="90000"/>
              </a:lnSpc>
              <a:spcBef>
                <a:spcPts val="1333"/>
              </a:spcBef>
              <a:spcAft>
                <a:spcPts val="0"/>
              </a:spcAft>
              <a:buClrTx/>
              <a:buSzTx/>
              <a:buFont typeface="Arial"/>
              <a:buNone/>
              <a:tabLst/>
              <a:defRPr/>
            </a:pPr>
            <a:r>
              <a:rPr lang="en-US"/>
              <a:t>This paragraph is a good place for a title description. This paragraph is a good place for a title description. This paragraph is a good place for a title description.</a:t>
            </a:r>
          </a:p>
          <a:p>
            <a:pPr lvl="0"/>
            <a:endParaRPr lang="en-US"/>
          </a:p>
        </p:txBody>
      </p:sp>
      <p:sp>
        <p:nvSpPr>
          <p:cNvPr id="71" name="Text Placeholder 8"/>
          <p:cNvSpPr>
            <a:spLocks noGrp="1"/>
          </p:cNvSpPr>
          <p:nvPr>
            <p:ph type="body" sz="quarter" idx="26" hasCustomPrompt="1"/>
          </p:nvPr>
        </p:nvSpPr>
        <p:spPr>
          <a:xfrm>
            <a:off x="4352945" y="4770809"/>
            <a:ext cx="3360001" cy="1054256"/>
          </a:xfrm>
          <a:prstGeom prst="rect">
            <a:avLst/>
          </a:prstGeom>
        </p:spPr>
        <p:txBody>
          <a:bodyPr/>
          <a:lstStyle>
            <a:lvl1pPr marL="0" marR="0" indent="0" algn="ctr" defTabSz="1219170" rtl="0" eaLnBrk="1" fontAlgn="auto" latinLnBrk="0" hangingPunct="1">
              <a:lnSpc>
                <a:spcPts val="1600"/>
              </a:lnSpc>
              <a:spcBef>
                <a:spcPts val="0"/>
              </a:spcBef>
              <a:spcAft>
                <a:spcPts val="0"/>
              </a:spcAft>
              <a:buClrTx/>
              <a:buSzTx/>
              <a:buFont typeface="Arial"/>
              <a:buNone/>
              <a:tabLst/>
              <a:defRPr sz="1333" b="0" i="0" baseline="0">
                <a:latin typeface="Montserrat Light" pitchFamily="2" charset="77"/>
                <a:ea typeface="Montserrat Light" pitchFamily="2" charset="77"/>
                <a:cs typeface="Montserrat Light" pitchFamily="2" charset="77"/>
              </a:defRPr>
            </a:lvl1pPr>
          </a:lstStyle>
          <a:p>
            <a:pPr marL="0" marR="0" lvl="0" indent="0" algn="ctr" defTabSz="1219170" rtl="0" eaLnBrk="1" fontAlgn="auto" latinLnBrk="0" hangingPunct="1">
              <a:lnSpc>
                <a:spcPct val="90000"/>
              </a:lnSpc>
              <a:spcBef>
                <a:spcPts val="1333"/>
              </a:spcBef>
              <a:spcAft>
                <a:spcPts val="0"/>
              </a:spcAft>
              <a:buClrTx/>
              <a:buSzTx/>
              <a:buFont typeface="Arial"/>
              <a:buNone/>
              <a:tabLst/>
              <a:defRPr/>
            </a:pPr>
            <a:r>
              <a:rPr lang="en-US"/>
              <a:t>This paragraph is a good place for a title description. This paragraph is a good place for a title description. This paragraph is a good place for a title description.</a:t>
            </a:r>
          </a:p>
          <a:p>
            <a:pPr lvl="0"/>
            <a:endParaRPr lang="en-US"/>
          </a:p>
        </p:txBody>
      </p:sp>
      <p:sp>
        <p:nvSpPr>
          <p:cNvPr id="72" name="Text Placeholder 8"/>
          <p:cNvSpPr>
            <a:spLocks noGrp="1"/>
          </p:cNvSpPr>
          <p:nvPr>
            <p:ph type="body" sz="quarter" idx="27" hasCustomPrompt="1"/>
          </p:nvPr>
        </p:nvSpPr>
        <p:spPr>
          <a:xfrm>
            <a:off x="8228210" y="4770809"/>
            <a:ext cx="3360001" cy="1054256"/>
          </a:xfrm>
          <a:prstGeom prst="rect">
            <a:avLst/>
          </a:prstGeom>
        </p:spPr>
        <p:txBody>
          <a:bodyPr/>
          <a:lstStyle>
            <a:lvl1pPr marL="0" marR="0" indent="0" algn="ctr" defTabSz="1219170" rtl="0" eaLnBrk="1" fontAlgn="auto" latinLnBrk="0" hangingPunct="1">
              <a:lnSpc>
                <a:spcPts val="1600"/>
              </a:lnSpc>
              <a:spcBef>
                <a:spcPts val="0"/>
              </a:spcBef>
              <a:spcAft>
                <a:spcPts val="0"/>
              </a:spcAft>
              <a:buClrTx/>
              <a:buSzTx/>
              <a:buFont typeface="Arial"/>
              <a:buNone/>
              <a:tabLst/>
              <a:defRPr sz="1333" b="0" i="0" baseline="0">
                <a:latin typeface="Montserrat Light" pitchFamily="2" charset="77"/>
                <a:ea typeface="Montserrat Light" pitchFamily="2" charset="77"/>
                <a:cs typeface="Montserrat Light" pitchFamily="2" charset="77"/>
              </a:defRPr>
            </a:lvl1pPr>
          </a:lstStyle>
          <a:p>
            <a:pPr marL="0" marR="0" lvl="0" indent="0" algn="ctr" defTabSz="1219170" rtl="0" eaLnBrk="1" fontAlgn="auto" latinLnBrk="0" hangingPunct="1">
              <a:lnSpc>
                <a:spcPct val="90000"/>
              </a:lnSpc>
              <a:spcBef>
                <a:spcPts val="1333"/>
              </a:spcBef>
              <a:spcAft>
                <a:spcPts val="0"/>
              </a:spcAft>
              <a:buClrTx/>
              <a:buSzTx/>
              <a:buFont typeface="Arial"/>
              <a:buNone/>
              <a:tabLst/>
              <a:defRPr/>
            </a:pPr>
            <a:r>
              <a:rPr lang="en-US"/>
              <a:t>This paragraph is a good place for a title description. This paragraph is a good place for a title description. This paragraph is a good place for a title description.</a:t>
            </a:r>
          </a:p>
          <a:p>
            <a:pPr lvl="0"/>
            <a:endParaRPr lang="en-US"/>
          </a:p>
        </p:txBody>
      </p:sp>
      <p:cxnSp>
        <p:nvCxnSpPr>
          <p:cNvPr id="23" name="Straight Connector 22">
            <a:extLst>
              <a:ext uri="{FF2B5EF4-FFF2-40B4-BE49-F238E27FC236}">
                <a16:creationId xmlns:a16="http://schemas.microsoft.com/office/drawing/2014/main" id="{B3A062A6-F942-9744-9D48-AFC4AB8D823D}"/>
              </a:ext>
            </a:extLst>
          </p:cNvPr>
          <p:cNvCxnSpPr/>
          <p:nvPr userDrawn="1"/>
        </p:nvCxnSpPr>
        <p:spPr>
          <a:xfrm>
            <a:off x="477680" y="1557855"/>
            <a:ext cx="11176825"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19" name="Text Placeholder 8"/>
          <p:cNvSpPr>
            <a:spLocks noGrp="1"/>
          </p:cNvSpPr>
          <p:nvPr>
            <p:ph type="body" sz="quarter" idx="20" hasCustomPrompt="1"/>
          </p:nvPr>
        </p:nvSpPr>
        <p:spPr>
          <a:xfrm>
            <a:off x="477679" y="1911098"/>
            <a:ext cx="3360000" cy="371815"/>
          </a:xfrm>
          <a:prstGeom prst="rect">
            <a:avLst/>
          </a:prstGeom>
        </p:spPr>
        <p:txBody>
          <a:bodyPr/>
          <a:lstStyle>
            <a:lvl1pPr marL="0" indent="0" algn="ctr">
              <a:lnSpc>
                <a:spcPts val="2133"/>
              </a:lnSpc>
              <a:spcBef>
                <a:spcPts val="0"/>
              </a:spcBef>
              <a:buNone/>
              <a:defRPr sz="1867" b="0" i="0">
                <a:solidFill>
                  <a:schemeClr val="bg1"/>
                </a:solidFill>
                <a:latin typeface="Montserrat Medium" pitchFamily="2" charset="77"/>
                <a:ea typeface="Montserrat Medium" pitchFamily="2" charset="77"/>
                <a:cs typeface="Montserrat Medium" pitchFamily="2" charset="77"/>
              </a:defRPr>
            </a:lvl1pPr>
          </a:lstStyle>
          <a:p>
            <a:pPr lvl="0"/>
            <a:r>
              <a:rPr lang="en-US"/>
              <a:t>Heading here</a:t>
            </a:r>
          </a:p>
        </p:txBody>
      </p:sp>
      <p:sp>
        <p:nvSpPr>
          <p:cNvPr id="69" name="Text Placeholder 8"/>
          <p:cNvSpPr>
            <a:spLocks noGrp="1"/>
          </p:cNvSpPr>
          <p:nvPr>
            <p:ph type="body" sz="quarter" idx="24" hasCustomPrompt="1"/>
          </p:nvPr>
        </p:nvSpPr>
        <p:spPr>
          <a:xfrm>
            <a:off x="4352945" y="1911098"/>
            <a:ext cx="3359999" cy="371815"/>
          </a:xfrm>
          <a:prstGeom prst="rect">
            <a:avLst/>
          </a:prstGeom>
        </p:spPr>
        <p:txBody>
          <a:bodyPr/>
          <a:lstStyle>
            <a:lvl1pPr marL="0" indent="0" algn="ctr">
              <a:lnSpc>
                <a:spcPts val="2133"/>
              </a:lnSpc>
              <a:spcBef>
                <a:spcPts val="0"/>
              </a:spcBef>
              <a:buNone/>
              <a:defRPr sz="1867" b="0" i="0">
                <a:solidFill>
                  <a:schemeClr val="bg1"/>
                </a:solidFill>
                <a:latin typeface="Montserrat Medium" pitchFamily="2" charset="77"/>
                <a:ea typeface="Montserrat Medium" pitchFamily="2" charset="77"/>
                <a:cs typeface="Montserrat Medium" pitchFamily="2" charset="77"/>
              </a:defRPr>
            </a:lvl1pPr>
          </a:lstStyle>
          <a:p>
            <a:pPr lvl="0"/>
            <a:r>
              <a:rPr lang="en-US"/>
              <a:t>Heading here</a:t>
            </a:r>
          </a:p>
        </p:txBody>
      </p:sp>
      <p:sp>
        <p:nvSpPr>
          <p:cNvPr id="70" name="Text Placeholder 8"/>
          <p:cNvSpPr>
            <a:spLocks noGrp="1"/>
          </p:cNvSpPr>
          <p:nvPr>
            <p:ph type="body" sz="quarter" idx="25" hasCustomPrompt="1"/>
          </p:nvPr>
        </p:nvSpPr>
        <p:spPr>
          <a:xfrm>
            <a:off x="8228209" y="1911098"/>
            <a:ext cx="3360000" cy="371815"/>
          </a:xfrm>
          <a:prstGeom prst="rect">
            <a:avLst/>
          </a:prstGeom>
        </p:spPr>
        <p:txBody>
          <a:bodyPr/>
          <a:lstStyle>
            <a:lvl1pPr marL="0" indent="0" algn="ctr">
              <a:lnSpc>
                <a:spcPts val="2133"/>
              </a:lnSpc>
              <a:spcBef>
                <a:spcPts val="0"/>
              </a:spcBef>
              <a:buNone/>
              <a:defRPr sz="1867" b="0" i="0">
                <a:solidFill>
                  <a:schemeClr val="bg1"/>
                </a:solidFill>
                <a:latin typeface="Montserrat Medium" pitchFamily="2" charset="77"/>
                <a:ea typeface="Montserrat Medium" pitchFamily="2" charset="77"/>
                <a:cs typeface="Montserrat Medium" pitchFamily="2" charset="77"/>
              </a:defRPr>
            </a:lvl1pPr>
          </a:lstStyle>
          <a:p>
            <a:pPr lvl="0"/>
            <a:r>
              <a:rPr lang="en-US"/>
              <a:t>Heading here</a:t>
            </a:r>
          </a:p>
        </p:txBody>
      </p:sp>
    </p:spTree>
    <p:extLst>
      <p:ext uri="{BB962C8B-B14F-4D97-AF65-F5344CB8AC3E}">
        <p14:creationId xmlns:p14="http://schemas.microsoft.com/office/powerpoint/2010/main" val="13845812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creen_mockup_01">
    <p:spTree>
      <p:nvGrpSpPr>
        <p:cNvPr id="1" name=""/>
        <p:cNvGrpSpPr/>
        <p:nvPr/>
      </p:nvGrpSpPr>
      <p:grpSpPr>
        <a:xfrm>
          <a:off x="0" y="0"/>
          <a:ext cx="0" cy="0"/>
          <a:chOff x="0" y="0"/>
          <a:chExt cx="0" cy="0"/>
        </a:xfrm>
      </p:grpSpPr>
      <p:sp>
        <p:nvSpPr>
          <p:cNvPr id="3"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2"/>
                </a:solidFill>
                <a:latin typeface="Montserrat" charset="0"/>
                <a:ea typeface="Montserrat" charset="0"/>
                <a:cs typeface="Montserrat" charset="0"/>
              </a:rPr>
              <a:t>tvsquared.com</a:t>
            </a:r>
            <a:endParaRPr lang="en-US" sz="1333" b="0" i="0">
              <a:solidFill>
                <a:schemeClr val="tx2"/>
              </a:solidFill>
              <a:latin typeface="Montserrat" charset="0"/>
              <a:ea typeface="Montserrat" charset="0"/>
              <a:cs typeface="Montserrat" charset="0"/>
            </a:endParaRPr>
          </a:p>
        </p:txBody>
      </p:sp>
      <p:sp>
        <p:nvSpPr>
          <p:cNvPr id="4" name="Rectangle 3"/>
          <p:cNvSpPr/>
          <p:nvPr userDrawn="1"/>
        </p:nvSpPr>
        <p:spPr>
          <a:xfrm>
            <a:off x="6096000" y="0"/>
            <a:ext cx="6096000"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67"/>
          </a:p>
        </p:txBody>
      </p:sp>
      <p:sp>
        <p:nvSpPr>
          <p:cNvPr id="7" name="Title Placeholder 1"/>
          <p:cNvSpPr>
            <a:spLocks noGrp="1"/>
          </p:cNvSpPr>
          <p:nvPr>
            <p:ph type="title" hasCustomPrompt="1"/>
          </p:nvPr>
        </p:nvSpPr>
        <p:spPr>
          <a:xfrm>
            <a:off x="354679" y="787402"/>
            <a:ext cx="521181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9" name="Text Placeholder 12"/>
          <p:cNvSpPr>
            <a:spLocks noGrp="1"/>
          </p:cNvSpPr>
          <p:nvPr>
            <p:ph type="body" sz="quarter" idx="11" hasCustomPrompt="1"/>
          </p:nvPr>
        </p:nvSpPr>
        <p:spPr>
          <a:xfrm>
            <a:off x="358487" y="383983"/>
            <a:ext cx="5211811" cy="326335"/>
          </a:xfrm>
          <a:prstGeom prst="rect">
            <a:avLst/>
          </a:prstGeom>
        </p:spPr>
        <p:txBody>
          <a:bodyPr>
            <a:normAutofit/>
          </a:bodyPr>
          <a:lstStyle>
            <a:lvl1pPr marL="0" indent="0">
              <a:buNone/>
              <a:defRPr sz="1200" b="1" i="0">
                <a:solidFill>
                  <a:schemeClr val="accent1"/>
                </a:solidFill>
                <a:latin typeface="Montserrat SemiBold" charset="0"/>
                <a:ea typeface="Montserrat SemiBold" charset="0"/>
                <a:cs typeface="Montserrat SemiBold" charset="0"/>
              </a:defRPr>
            </a:lvl1pPr>
          </a:lstStyle>
          <a:p>
            <a:pPr lvl="0"/>
            <a:r>
              <a:rPr lang="en-US"/>
              <a:t>Section Title</a:t>
            </a:r>
          </a:p>
        </p:txBody>
      </p:sp>
      <p:sp>
        <p:nvSpPr>
          <p:cNvPr id="13" name="Footer Placeholder 3"/>
          <p:cNvSpPr txBox="1">
            <a:spLocks/>
          </p:cNvSpPr>
          <p:nvPr userDrawn="1"/>
        </p:nvSpPr>
        <p:spPr>
          <a:xfrm>
            <a:off x="4926307"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16" name="Shape 30">
            <a:extLst>
              <a:ext uri="{FF2B5EF4-FFF2-40B4-BE49-F238E27FC236}">
                <a16:creationId xmlns:a16="http://schemas.microsoft.com/office/drawing/2014/main" id="{C3A93305-9405-A14E-8D01-A3A351EB1DFC}"/>
              </a:ext>
            </a:extLst>
          </p:cNvPr>
          <p:cNvSpPr txBox="1">
            <a:spLocks noGrp="1"/>
          </p:cNvSpPr>
          <p:nvPr>
            <p:ph type="body" idx="18" hasCustomPrompt="1"/>
          </p:nvPr>
        </p:nvSpPr>
        <p:spPr>
          <a:xfrm>
            <a:off x="340680" y="1724783"/>
            <a:ext cx="5109553"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8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a:p>
            <a:pPr lvl="1"/>
            <a:r>
              <a:rPr lang="en-GB"/>
              <a:t>Click to add text	</a:t>
            </a:r>
          </a:p>
          <a:p>
            <a:pPr lvl="2"/>
            <a:r>
              <a:rPr lang="en-GB"/>
              <a:t>Click to add text</a:t>
            </a:r>
          </a:p>
        </p:txBody>
      </p:sp>
      <p:cxnSp>
        <p:nvCxnSpPr>
          <p:cNvPr id="15" name="Straight Connector 14">
            <a:extLst>
              <a:ext uri="{FF2B5EF4-FFF2-40B4-BE49-F238E27FC236}">
                <a16:creationId xmlns:a16="http://schemas.microsoft.com/office/drawing/2014/main" id="{04028A04-018C-7342-AA2C-E0FB50FD585C}"/>
              </a:ext>
            </a:extLst>
          </p:cNvPr>
          <p:cNvCxnSpPr>
            <a:cxnSpLocks/>
          </p:cNvCxnSpPr>
          <p:nvPr userDrawn="1"/>
        </p:nvCxnSpPr>
        <p:spPr>
          <a:xfrm>
            <a:off x="477679" y="1557855"/>
            <a:ext cx="5088812"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pic>
        <p:nvPicPr>
          <p:cNvPr id="18" name="Picture 17">
            <a:extLst>
              <a:ext uri="{FF2B5EF4-FFF2-40B4-BE49-F238E27FC236}">
                <a16:creationId xmlns:a16="http://schemas.microsoft.com/office/drawing/2014/main" id="{A3F034C5-3A70-5843-8306-AFB56606C044}"/>
              </a:ext>
            </a:extLst>
          </p:cNvPr>
          <p:cNvPicPr>
            <a:picLocks noChangeAspect="1"/>
          </p:cNvPicPr>
          <p:nvPr userDrawn="1"/>
        </p:nvPicPr>
        <p:blipFill>
          <a:blip r:embed="rId2"/>
          <a:stretch>
            <a:fillRect/>
          </a:stretch>
        </p:blipFill>
        <p:spPr>
          <a:xfrm>
            <a:off x="10505112" y="396867"/>
            <a:ext cx="1171744" cy="272499"/>
          </a:xfrm>
          <a:prstGeom prst="rect">
            <a:avLst/>
          </a:prstGeom>
        </p:spPr>
      </p:pic>
      <p:grpSp>
        <p:nvGrpSpPr>
          <p:cNvPr id="6" name="Group 5">
            <a:extLst>
              <a:ext uri="{FF2B5EF4-FFF2-40B4-BE49-F238E27FC236}">
                <a16:creationId xmlns:a16="http://schemas.microsoft.com/office/drawing/2014/main" id="{FD35BEBD-9256-9B40-AB80-C7ADA5310665}"/>
              </a:ext>
            </a:extLst>
          </p:cNvPr>
          <p:cNvGrpSpPr/>
          <p:nvPr userDrawn="1"/>
        </p:nvGrpSpPr>
        <p:grpSpPr>
          <a:xfrm>
            <a:off x="6611143" y="1493276"/>
            <a:ext cx="5065716" cy="4421616"/>
            <a:chOff x="4958356" y="1119957"/>
            <a:chExt cx="3799287" cy="3316212"/>
          </a:xfrm>
        </p:grpSpPr>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58357" y="1123667"/>
              <a:ext cx="3799286" cy="3312502"/>
            </a:xfrm>
            <a:prstGeom prst="rect">
              <a:avLst/>
            </a:prstGeom>
            <a:effectLst/>
          </p:spPr>
        </p:pic>
        <p:sp>
          <p:nvSpPr>
            <p:cNvPr id="5" name="Rounded Rectangle 4">
              <a:extLst>
                <a:ext uri="{FF2B5EF4-FFF2-40B4-BE49-F238E27FC236}">
                  <a16:creationId xmlns:a16="http://schemas.microsoft.com/office/drawing/2014/main" id="{8996D7B3-9F19-C24C-9B97-27F17A6F4C68}"/>
                </a:ext>
              </a:extLst>
            </p:cNvPr>
            <p:cNvSpPr/>
            <p:nvPr userDrawn="1"/>
          </p:nvSpPr>
          <p:spPr>
            <a:xfrm>
              <a:off x="4958356" y="1119957"/>
              <a:ext cx="3799285" cy="2736609"/>
            </a:xfrm>
            <a:prstGeom prst="roundRect">
              <a:avLst>
                <a:gd name="adj" fmla="val 5254"/>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grpSp>
      <p:sp>
        <p:nvSpPr>
          <p:cNvPr id="2" name="TextBox 1">
            <a:extLst>
              <a:ext uri="{FF2B5EF4-FFF2-40B4-BE49-F238E27FC236}">
                <a16:creationId xmlns:a16="http://schemas.microsoft.com/office/drawing/2014/main" id="{FD8D35C6-890D-F44C-B7F6-87275F496ECF}"/>
              </a:ext>
            </a:extLst>
          </p:cNvPr>
          <p:cNvSpPr txBox="1"/>
          <p:nvPr userDrawn="1"/>
        </p:nvSpPr>
        <p:spPr>
          <a:xfrm>
            <a:off x="11437228" y="-870857"/>
            <a:ext cx="65" cy="287323"/>
          </a:xfrm>
          <a:prstGeom prst="rect">
            <a:avLst/>
          </a:prstGeom>
          <a:noFill/>
        </p:spPr>
        <p:txBody>
          <a:bodyPr wrap="none" lIns="0" tIns="0" rIns="0" bIns="0" rtlCol="0">
            <a:spAutoFit/>
          </a:bodyPr>
          <a:lstStyle/>
          <a:p>
            <a:pPr algn="ctr"/>
            <a:endParaRPr lang="en-US" sz="1867" b="1">
              <a:solidFill>
                <a:schemeClr val="tx2"/>
              </a:solidFill>
              <a:latin typeface="Montserrat Semi" charset="0"/>
              <a:ea typeface="Montserrat Semi" charset="0"/>
              <a:cs typeface="Montserrat Semi" charset="0"/>
            </a:endParaRPr>
          </a:p>
        </p:txBody>
      </p:sp>
      <p:sp>
        <p:nvSpPr>
          <p:cNvPr id="11" name="Picture Placeholder 10"/>
          <p:cNvSpPr>
            <a:spLocks noGrp="1"/>
          </p:cNvSpPr>
          <p:nvPr>
            <p:ph type="pic" sz="quarter" idx="10"/>
          </p:nvPr>
        </p:nvSpPr>
        <p:spPr>
          <a:xfrm>
            <a:off x="6819483" y="1749643"/>
            <a:ext cx="4649037" cy="2625971"/>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solidFill>
            <a:schemeClr val="bg1"/>
          </a:solidFill>
        </p:spPr>
        <p:txBody>
          <a:bodyPr wrap="square">
            <a:noAutofit/>
          </a:bodyPr>
          <a:lstStyle>
            <a:lvl1pPr marL="0" indent="0">
              <a:buNone/>
              <a:defRPr/>
            </a:lvl1pPr>
          </a:lstStyle>
          <a:p>
            <a:endParaRPr lang="en-US"/>
          </a:p>
        </p:txBody>
      </p:sp>
    </p:spTree>
    <p:extLst>
      <p:ext uri="{BB962C8B-B14F-4D97-AF65-F5344CB8AC3E}">
        <p14:creationId xmlns:p14="http://schemas.microsoft.com/office/powerpoint/2010/main" val="831754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Screen_mockup_01">
    <p:spTree>
      <p:nvGrpSpPr>
        <p:cNvPr id="1" name=""/>
        <p:cNvGrpSpPr/>
        <p:nvPr/>
      </p:nvGrpSpPr>
      <p:grpSpPr>
        <a:xfrm>
          <a:off x="0" y="0"/>
          <a:ext cx="0" cy="0"/>
          <a:chOff x="0" y="0"/>
          <a:chExt cx="0" cy="0"/>
        </a:xfrm>
      </p:grpSpPr>
      <p:sp>
        <p:nvSpPr>
          <p:cNvPr id="3"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2"/>
                </a:solidFill>
                <a:latin typeface="Montserrat" charset="0"/>
                <a:ea typeface="Montserrat" charset="0"/>
                <a:cs typeface="Montserrat" charset="0"/>
              </a:rPr>
              <a:t>tvsquared.com</a:t>
            </a:r>
            <a:endParaRPr lang="en-US" sz="1333" b="0" i="0">
              <a:solidFill>
                <a:schemeClr val="tx2"/>
              </a:solidFill>
              <a:latin typeface="Montserrat" charset="0"/>
              <a:ea typeface="Montserrat" charset="0"/>
              <a:cs typeface="Montserrat" charset="0"/>
            </a:endParaRPr>
          </a:p>
        </p:txBody>
      </p:sp>
      <p:sp>
        <p:nvSpPr>
          <p:cNvPr id="4" name="Rectangle 3"/>
          <p:cNvSpPr/>
          <p:nvPr userDrawn="1"/>
        </p:nvSpPr>
        <p:spPr>
          <a:xfrm>
            <a:off x="6096000" y="0"/>
            <a:ext cx="6096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67"/>
          </a:p>
        </p:txBody>
      </p:sp>
      <p:sp>
        <p:nvSpPr>
          <p:cNvPr id="7" name="Title Placeholder 1"/>
          <p:cNvSpPr>
            <a:spLocks noGrp="1"/>
          </p:cNvSpPr>
          <p:nvPr>
            <p:ph type="title" hasCustomPrompt="1"/>
          </p:nvPr>
        </p:nvSpPr>
        <p:spPr>
          <a:xfrm>
            <a:off x="354679" y="787402"/>
            <a:ext cx="521181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9" name="Text Placeholder 12"/>
          <p:cNvSpPr>
            <a:spLocks noGrp="1"/>
          </p:cNvSpPr>
          <p:nvPr>
            <p:ph type="body" sz="quarter" idx="11" hasCustomPrompt="1"/>
          </p:nvPr>
        </p:nvSpPr>
        <p:spPr>
          <a:xfrm>
            <a:off x="358487" y="383983"/>
            <a:ext cx="5211811" cy="326335"/>
          </a:xfrm>
          <a:prstGeom prst="rect">
            <a:avLst/>
          </a:prstGeom>
        </p:spPr>
        <p:txBody>
          <a:bodyPr>
            <a:normAutofit/>
          </a:bodyPr>
          <a:lstStyle>
            <a:lvl1pPr marL="0" indent="0">
              <a:buNone/>
              <a:defRPr sz="1200" b="1" i="0">
                <a:solidFill>
                  <a:schemeClr val="accent1"/>
                </a:solidFill>
                <a:latin typeface="Montserrat SemiBold" charset="0"/>
                <a:ea typeface="Montserrat SemiBold" charset="0"/>
                <a:cs typeface="Montserrat SemiBold" charset="0"/>
              </a:defRPr>
            </a:lvl1pPr>
          </a:lstStyle>
          <a:p>
            <a:pPr lvl="0"/>
            <a:r>
              <a:rPr lang="en-US"/>
              <a:t>Section Title</a:t>
            </a:r>
          </a:p>
        </p:txBody>
      </p:sp>
      <p:sp>
        <p:nvSpPr>
          <p:cNvPr id="13" name="Footer Placeholder 3"/>
          <p:cNvSpPr txBox="1">
            <a:spLocks/>
          </p:cNvSpPr>
          <p:nvPr userDrawn="1"/>
        </p:nvSpPr>
        <p:spPr>
          <a:xfrm>
            <a:off x="4926307"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16" name="Shape 30">
            <a:extLst>
              <a:ext uri="{FF2B5EF4-FFF2-40B4-BE49-F238E27FC236}">
                <a16:creationId xmlns:a16="http://schemas.microsoft.com/office/drawing/2014/main" id="{C3A93305-9405-A14E-8D01-A3A351EB1DFC}"/>
              </a:ext>
            </a:extLst>
          </p:cNvPr>
          <p:cNvSpPr txBox="1">
            <a:spLocks noGrp="1"/>
          </p:cNvSpPr>
          <p:nvPr>
            <p:ph type="body" idx="18" hasCustomPrompt="1"/>
          </p:nvPr>
        </p:nvSpPr>
        <p:spPr>
          <a:xfrm>
            <a:off x="340680" y="1724783"/>
            <a:ext cx="5109553"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8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a:p>
            <a:pPr lvl="1"/>
            <a:r>
              <a:rPr lang="en-GB"/>
              <a:t>Click to add text	</a:t>
            </a:r>
          </a:p>
          <a:p>
            <a:pPr lvl="2"/>
            <a:r>
              <a:rPr lang="en-GB"/>
              <a:t>Click to add text</a:t>
            </a:r>
          </a:p>
        </p:txBody>
      </p:sp>
      <p:cxnSp>
        <p:nvCxnSpPr>
          <p:cNvPr id="15" name="Straight Connector 14">
            <a:extLst>
              <a:ext uri="{FF2B5EF4-FFF2-40B4-BE49-F238E27FC236}">
                <a16:creationId xmlns:a16="http://schemas.microsoft.com/office/drawing/2014/main" id="{04028A04-018C-7342-AA2C-E0FB50FD585C}"/>
              </a:ext>
            </a:extLst>
          </p:cNvPr>
          <p:cNvCxnSpPr>
            <a:cxnSpLocks/>
          </p:cNvCxnSpPr>
          <p:nvPr userDrawn="1"/>
        </p:nvCxnSpPr>
        <p:spPr>
          <a:xfrm>
            <a:off x="477679" y="1557855"/>
            <a:ext cx="5088812"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pic>
        <p:nvPicPr>
          <p:cNvPr id="18" name="Picture 17">
            <a:extLst>
              <a:ext uri="{FF2B5EF4-FFF2-40B4-BE49-F238E27FC236}">
                <a16:creationId xmlns:a16="http://schemas.microsoft.com/office/drawing/2014/main" id="{A3F034C5-3A70-5843-8306-AFB56606C044}"/>
              </a:ext>
            </a:extLst>
          </p:cNvPr>
          <p:cNvPicPr>
            <a:picLocks noChangeAspect="1"/>
          </p:cNvPicPr>
          <p:nvPr userDrawn="1"/>
        </p:nvPicPr>
        <p:blipFill>
          <a:blip r:embed="rId2"/>
          <a:stretch>
            <a:fillRect/>
          </a:stretch>
        </p:blipFill>
        <p:spPr>
          <a:xfrm>
            <a:off x="10505112" y="396867"/>
            <a:ext cx="1171744" cy="272499"/>
          </a:xfrm>
          <a:prstGeom prst="rect">
            <a:avLst/>
          </a:prstGeom>
        </p:spPr>
      </p:pic>
      <p:grpSp>
        <p:nvGrpSpPr>
          <p:cNvPr id="6" name="Group 5">
            <a:extLst>
              <a:ext uri="{FF2B5EF4-FFF2-40B4-BE49-F238E27FC236}">
                <a16:creationId xmlns:a16="http://schemas.microsoft.com/office/drawing/2014/main" id="{FD35BEBD-9256-9B40-AB80-C7ADA5310665}"/>
              </a:ext>
            </a:extLst>
          </p:cNvPr>
          <p:cNvGrpSpPr/>
          <p:nvPr userDrawn="1"/>
        </p:nvGrpSpPr>
        <p:grpSpPr>
          <a:xfrm>
            <a:off x="6611143" y="1493276"/>
            <a:ext cx="5065716" cy="4421616"/>
            <a:chOff x="4958356" y="1119957"/>
            <a:chExt cx="3799287" cy="3316212"/>
          </a:xfrm>
        </p:grpSpPr>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58357" y="1123667"/>
              <a:ext cx="3799286" cy="3312502"/>
            </a:xfrm>
            <a:prstGeom prst="rect">
              <a:avLst/>
            </a:prstGeom>
            <a:effectLst/>
          </p:spPr>
        </p:pic>
        <p:sp>
          <p:nvSpPr>
            <p:cNvPr id="5" name="Rounded Rectangle 4">
              <a:extLst>
                <a:ext uri="{FF2B5EF4-FFF2-40B4-BE49-F238E27FC236}">
                  <a16:creationId xmlns:a16="http://schemas.microsoft.com/office/drawing/2014/main" id="{8996D7B3-9F19-C24C-9B97-27F17A6F4C68}"/>
                </a:ext>
              </a:extLst>
            </p:cNvPr>
            <p:cNvSpPr/>
            <p:nvPr userDrawn="1"/>
          </p:nvSpPr>
          <p:spPr>
            <a:xfrm>
              <a:off x="4958356" y="1119957"/>
              <a:ext cx="3799285" cy="2736609"/>
            </a:xfrm>
            <a:prstGeom prst="roundRect">
              <a:avLst>
                <a:gd name="adj" fmla="val 5254"/>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grpSp>
      <p:sp>
        <p:nvSpPr>
          <p:cNvPr id="2" name="TextBox 1">
            <a:extLst>
              <a:ext uri="{FF2B5EF4-FFF2-40B4-BE49-F238E27FC236}">
                <a16:creationId xmlns:a16="http://schemas.microsoft.com/office/drawing/2014/main" id="{FD8D35C6-890D-F44C-B7F6-87275F496ECF}"/>
              </a:ext>
            </a:extLst>
          </p:cNvPr>
          <p:cNvSpPr txBox="1"/>
          <p:nvPr userDrawn="1"/>
        </p:nvSpPr>
        <p:spPr>
          <a:xfrm>
            <a:off x="11437228" y="-870857"/>
            <a:ext cx="65" cy="287323"/>
          </a:xfrm>
          <a:prstGeom prst="rect">
            <a:avLst/>
          </a:prstGeom>
          <a:noFill/>
        </p:spPr>
        <p:txBody>
          <a:bodyPr wrap="none" lIns="0" tIns="0" rIns="0" bIns="0" rtlCol="0">
            <a:spAutoFit/>
          </a:bodyPr>
          <a:lstStyle/>
          <a:p>
            <a:pPr algn="ctr"/>
            <a:endParaRPr lang="en-US" sz="1867" b="1">
              <a:solidFill>
                <a:schemeClr val="tx2"/>
              </a:solidFill>
              <a:latin typeface="Montserrat Semi" charset="0"/>
              <a:ea typeface="Montserrat Semi" charset="0"/>
              <a:cs typeface="Montserrat Semi" charset="0"/>
            </a:endParaRPr>
          </a:p>
        </p:txBody>
      </p:sp>
      <p:sp>
        <p:nvSpPr>
          <p:cNvPr id="11" name="Picture Placeholder 10"/>
          <p:cNvSpPr>
            <a:spLocks noGrp="1"/>
          </p:cNvSpPr>
          <p:nvPr>
            <p:ph type="pic" sz="quarter" idx="10"/>
          </p:nvPr>
        </p:nvSpPr>
        <p:spPr>
          <a:xfrm>
            <a:off x="6819483" y="1749643"/>
            <a:ext cx="4649037" cy="2625971"/>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solidFill>
            <a:schemeClr val="bg1"/>
          </a:solidFill>
        </p:spPr>
        <p:txBody>
          <a:bodyPr wrap="square">
            <a:noAutofit/>
          </a:bodyPr>
          <a:lstStyle>
            <a:lvl1pPr marL="0" indent="0">
              <a:buNone/>
              <a:defRPr/>
            </a:lvl1pPr>
          </a:lstStyle>
          <a:p>
            <a:endParaRPr lang="en-US"/>
          </a:p>
        </p:txBody>
      </p:sp>
    </p:spTree>
    <p:extLst>
      <p:ext uri="{BB962C8B-B14F-4D97-AF65-F5344CB8AC3E}">
        <p14:creationId xmlns:p14="http://schemas.microsoft.com/office/powerpoint/2010/main" val="2281099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22197-EA75-7C43-A891-3E34D66C45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250571-AFBE-7C4C-A2F3-761335BCEF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11F708-0D8A-FE4D-BFDD-990819C4585E}"/>
              </a:ext>
            </a:extLst>
          </p:cNvPr>
          <p:cNvSpPr>
            <a:spLocks noGrp="1"/>
          </p:cNvSpPr>
          <p:nvPr>
            <p:ph type="dt" sz="half" idx="10"/>
          </p:nvPr>
        </p:nvSpPr>
        <p:spPr/>
        <p:txBody>
          <a:bodyPr/>
          <a:lstStyle/>
          <a:p>
            <a:fld id="{EF675F10-90BA-9A4B-97C5-0F6D45F15F43}" type="datetimeFigureOut">
              <a:rPr lang="en-US" smtClean="0"/>
              <a:t>11/5/2021</a:t>
            </a:fld>
            <a:endParaRPr lang="en-US"/>
          </a:p>
        </p:txBody>
      </p:sp>
      <p:sp>
        <p:nvSpPr>
          <p:cNvPr id="5" name="Footer Placeholder 4">
            <a:extLst>
              <a:ext uri="{FF2B5EF4-FFF2-40B4-BE49-F238E27FC236}">
                <a16:creationId xmlns:a16="http://schemas.microsoft.com/office/drawing/2014/main" id="{24B4C672-9FA9-2E46-9721-1933E1CCBD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402321-B7DD-9241-AF4F-0B56185C1265}"/>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9646839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Screen_mockup_01">
    <p:spTree>
      <p:nvGrpSpPr>
        <p:cNvPr id="1" name=""/>
        <p:cNvGrpSpPr/>
        <p:nvPr/>
      </p:nvGrpSpPr>
      <p:grpSpPr>
        <a:xfrm>
          <a:off x="0" y="0"/>
          <a:ext cx="0" cy="0"/>
          <a:chOff x="0" y="0"/>
          <a:chExt cx="0" cy="0"/>
        </a:xfrm>
      </p:grpSpPr>
      <p:sp>
        <p:nvSpPr>
          <p:cNvPr id="3"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2"/>
                </a:solidFill>
                <a:latin typeface="Montserrat" charset="0"/>
                <a:ea typeface="Montserrat" charset="0"/>
                <a:cs typeface="Montserrat" charset="0"/>
              </a:rPr>
              <a:t>tvsquared.com</a:t>
            </a:r>
            <a:endParaRPr lang="en-US" sz="1333" b="0" i="0">
              <a:solidFill>
                <a:schemeClr val="tx2"/>
              </a:solidFill>
              <a:latin typeface="Montserrat" charset="0"/>
              <a:ea typeface="Montserrat" charset="0"/>
              <a:cs typeface="Montserrat" charset="0"/>
            </a:endParaRPr>
          </a:p>
        </p:txBody>
      </p:sp>
      <p:sp>
        <p:nvSpPr>
          <p:cNvPr id="4" name="Rectangle 3"/>
          <p:cNvSpPr/>
          <p:nvPr userDrawn="1"/>
        </p:nvSpPr>
        <p:spPr>
          <a:xfrm>
            <a:off x="6096000" y="0"/>
            <a:ext cx="6096000"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67"/>
          </a:p>
        </p:txBody>
      </p:sp>
      <p:sp>
        <p:nvSpPr>
          <p:cNvPr id="7" name="Title Placeholder 1"/>
          <p:cNvSpPr>
            <a:spLocks noGrp="1"/>
          </p:cNvSpPr>
          <p:nvPr>
            <p:ph type="title" hasCustomPrompt="1"/>
          </p:nvPr>
        </p:nvSpPr>
        <p:spPr>
          <a:xfrm>
            <a:off x="354679" y="787402"/>
            <a:ext cx="521181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9" name="Text Placeholder 12"/>
          <p:cNvSpPr>
            <a:spLocks noGrp="1"/>
          </p:cNvSpPr>
          <p:nvPr>
            <p:ph type="body" sz="quarter" idx="11" hasCustomPrompt="1"/>
          </p:nvPr>
        </p:nvSpPr>
        <p:spPr>
          <a:xfrm>
            <a:off x="358487" y="383983"/>
            <a:ext cx="5211811" cy="326335"/>
          </a:xfrm>
          <a:prstGeom prst="rect">
            <a:avLst/>
          </a:prstGeom>
        </p:spPr>
        <p:txBody>
          <a:bodyPr>
            <a:normAutofit/>
          </a:bodyPr>
          <a:lstStyle>
            <a:lvl1pPr marL="0" indent="0">
              <a:buNone/>
              <a:defRPr sz="1200" b="1" i="0">
                <a:solidFill>
                  <a:schemeClr val="accent1"/>
                </a:solidFill>
                <a:latin typeface="Montserrat SemiBold" charset="0"/>
                <a:ea typeface="Montserrat SemiBold" charset="0"/>
                <a:cs typeface="Montserrat SemiBold" charset="0"/>
              </a:defRPr>
            </a:lvl1pPr>
          </a:lstStyle>
          <a:p>
            <a:pPr lvl="0"/>
            <a:r>
              <a:rPr lang="en-US"/>
              <a:t>Section Title</a:t>
            </a:r>
          </a:p>
        </p:txBody>
      </p:sp>
      <p:sp>
        <p:nvSpPr>
          <p:cNvPr id="13" name="Footer Placeholder 3"/>
          <p:cNvSpPr txBox="1">
            <a:spLocks/>
          </p:cNvSpPr>
          <p:nvPr userDrawn="1"/>
        </p:nvSpPr>
        <p:spPr>
          <a:xfrm>
            <a:off x="4926307"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7101" y="1233166"/>
            <a:ext cx="6094899" cy="3985125"/>
          </a:xfrm>
          <a:prstGeom prst="rect">
            <a:avLst/>
          </a:prstGeom>
        </p:spPr>
      </p:pic>
      <p:sp>
        <p:nvSpPr>
          <p:cNvPr id="15" name="Picture Placeholder 10"/>
          <p:cNvSpPr>
            <a:spLocks noGrp="1"/>
          </p:cNvSpPr>
          <p:nvPr>
            <p:ph type="pic" sz="quarter" idx="10"/>
          </p:nvPr>
        </p:nvSpPr>
        <p:spPr>
          <a:xfrm>
            <a:off x="7007051" y="1749643"/>
            <a:ext cx="4287296" cy="2625971"/>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solidFill>
            <a:schemeClr val="bg1"/>
          </a:solidFill>
        </p:spPr>
        <p:txBody>
          <a:bodyPr wrap="square">
            <a:noAutofit/>
          </a:bodyPr>
          <a:lstStyle>
            <a:lvl1pPr marL="0" indent="0">
              <a:buNone/>
              <a:defRPr/>
            </a:lvl1pPr>
          </a:lstStyle>
          <a:p>
            <a:endParaRPr lang="en-US"/>
          </a:p>
        </p:txBody>
      </p:sp>
      <p:sp>
        <p:nvSpPr>
          <p:cNvPr id="17" name="Shape 30">
            <a:extLst>
              <a:ext uri="{FF2B5EF4-FFF2-40B4-BE49-F238E27FC236}">
                <a16:creationId xmlns:a16="http://schemas.microsoft.com/office/drawing/2014/main" id="{982A79E8-A694-E942-BDE1-1A8D47E7EE85}"/>
              </a:ext>
            </a:extLst>
          </p:cNvPr>
          <p:cNvSpPr txBox="1">
            <a:spLocks noGrp="1"/>
          </p:cNvSpPr>
          <p:nvPr>
            <p:ph type="body" idx="18" hasCustomPrompt="1"/>
          </p:nvPr>
        </p:nvSpPr>
        <p:spPr>
          <a:xfrm>
            <a:off x="340680" y="1724783"/>
            <a:ext cx="5109553"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8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a:p>
            <a:pPr lvl="1"/>
            <a:r>
              <a:rPr lang="en-GB"/>
              <a:t>Click to add text	</a:t>
            </a:r>
          </a:p>
          <a:p>
            <a:pPr lvl="2"/>
            <a:r>
              <a:rPr lang="en-GB"/>
              <a:t>Click to add text</a:t>
            </a:r>
          </a:p>
        </p:txBody>
      </p:sp>
      <p:cxnSp>
        <p:nvCxnSpPr>
          <p:cNvPr id="18" name="Straight Connector 17">
            <a:extLst>
              <a:ext uri="{FF2B5EF4-FFF2-40B4-BE49-F238E27FC236}">
                <a16:creationId xmlns:a16="http://schemas.microsoft.com/office/drawing/2014/main" id="{BC6B65B3-A932-D540-9CBA-9E3D708242AC}"/>
              </a:ext>
            </a:extLst>
          </p:cNvPr>
          <p:cNvCxnSpPr>
            <a:cxnSpLocks/>
          </p:cNvCxnSpPr>
          <p:nvPr userDrawn="1"/>
        </p:nvCxnSpPr>
        <p:spPr>
          <a:xfrm>
            <a:off x="477679" y="1557855"/>
            <a:ext cx="5088812"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pic>
        <p:nvPicPr>
          <p:cNvPr id="20" name="Picture 19">
            <a:extLst>
              <a:ext uri="{FF2B5EF4-FFF2-40B4-BE49-F238E27FC236}">
                <a16:creationId xmlns:a16="http://schemas.microsoft.com/office/drawing/2014/main" id="{A39B2641-5494-294F-A7FE-E5D9D654D469}"/>
              </a:ext>
            </a:extLst>
          </p:cNvPr>
          <p:cNvPicPr>
            <a:picLocks noChangeAspect="1"/>
          </p:cNvPicPr>
          <p:nvPr userDrawn="1"/>
        </p:nvPicPr>
        <p:blipFill>
          <a:blip r:embed="rId3"/>
          <a:stretch>
            <a:fillRect/>
          </a:stretch>
        </p:blipFill>
        <p:spPr>
          <a:xfrm>
            <a:off x="10505112" y="396867"/>
            <a:ext cx="1171744" cy="272499"/>
          </a:xfrm>
          <a:prstGeom prst="rect">
            <a:avLst/>
          </a:prstGeom>
        </p:spPr>
      </p:pic>
    </p:spTree>
    <p:extLst>
      <p:ext uri="{BB962C8B-B14F-4D97-AF65-F5344CB8AC3E}">
        <p14:creationId xmlns:p14="http://schemas.microsoft.com/office/powerpoint/2010/main" val="22755712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Screen_mockup_01">
    <p:spTree>
      <p:nvGrpSpPr>
        <p:cNvPr id="1" name=""/>
        <p:cNvGrpSpPr/>
        <p:nvPr/>
      </p:nvGrpSpPr>
      <p:grpSpPr>
        <a:xfrm>
          <a:off x="0" y="0"/>
          <a:ext cx="0" cy="0"/>
          <a:chOff x="0" y="0"/>
          <a:chExt cx="0" cy="0"/>
        </a:xfrm>
      </p:grpSpPr>
      <p:sp>
        <p:nvSpPr>
          <p:cNvPr id="3"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2"/>
                </a:solidFill>
                <a:latin typeface="Montserrat" charset="0"/>
                <a:ea typeface="Montserrat" charset="0"/>
                <a:cs typeface="Montserrat" charset="0"/>
              </a:rPr>
              <a:t>tvsquared.com</a:t>
            </a:r>
            <a:endParaRPr lang="en-US" sz="1333" b="0" i="0">
              <a:solidFill>
                <a:schemeClr val="tx2"/>
              </a:solidFill>
              <a:latin typeface="Montserrat" charset="0"/>
              <a:ea typeface="Montserrat" charset="0"/>
              <a:cs typeface="Montserrat" charset="0"/>
            </a:endParaRPr>
          </a:p>
        </p:txBody>
      </p:sp>
      <p:sp>
        <p:nvSpPr>
          <p:cNvPr id="4" name="Rectangle 3"/>
          <p:cNvSpPr/>
          <p:nvPr userDrawn="1"/>
        </p:nvSpPr>
        <p:spPr>
          <a:xfrm>
            <a:off x="6096000" y="0"/>
            <a:ext cx="6096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67"/>
          </a:p>
        </p:txBody>
      </p:sp>
      <p:sp>
        <p:nvSpPr>
          <p:cNvPr id="7" name="Title Placeholder 1"/>
          <p:cNvSpPr>
            <a:spLocks noGrp="1"/>
          </p:cNvSpPr>
          <p:nvPr>
            <p:ph type="title" hasCustomPrompt="1"/>
          </p:nvPr>
        </p:nvSpPr>
        <p:spPr>
          <a:xfrm>
            <a:off x="354679" y="787402"/>
            <a:ext cx="521181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9" name="Text Placeholder 12"/>
          <p:cNvSpPr>
            <a:spLocks noGrp="1"/>
          </p:cNvSpPr>
          <p:nvPr>
            <p:ph type="body" sz="quarter" idx="11" hasCustomPrompt="1"/>
          </p:nvPr>
        </p:nvSpPr>
        <p:spPr>
          <a:xfrm>
            <a:off x="358487" y="383983"/>
            <a:ext cx="5211811" cy="326335"/>
          </a:xfrm>
          <a:prstGeom prst="rect">
            <a:avLst/>
          </a:prstGeom>
        </p:spPr>
        <p:txBody>
          <a:bodyPr>
            <a:normAutofit/>
          </a:bodyPr>
          <a:lstStyle>
            <a:lvl1pPr marL="0" indent="0">
              <a:buNone/>
              <a:defRPr sz="1200" b="1" i="0">
                <a:solidFill>
                  <a:schemeClr val="accent1"/>
                </a:solidFill>
                <a:latin typeface="Montserrat SemiBold" charset="0"/>
                <a:ea typeface="Montserrat SemiBold" charset="0"/>
                <a:cs typeface="Montserrat SemiBold" charset="0"/>
              </a:defRPr>
            </a:lvl1pPr>
          </a:lstStyle>
          <a:p>
            <a:pPr lvl="0"/>
            <a:r>
              <a:rPr lang="en-US"/>
              <a:t>Section Title</a:t>
            </a:r>
          </a:p>
        </p:txBody>
      </p:sp>
      <p:sp>
        <p:nvSpPr>
          <p:cNvPr id="13" name="Footer Placeholder 3"/>
          <p:cNvSpPr txBox="1">
            <a:spLocks/>
          </p:cNvSpPr>
          <p:nvPr userDrawn="1"/>
        </p:nvSpPr>
        <p:spPr>
          <a:xfrm>
            <a:off x="4926307"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7101" y="1233166"/>
            <a:ext cx="6094899" cy="3985125"/>
          </a:xfrm>
          <a:prstGeom prst="rect">
            <a:avLst/>
          </a:prstGeom>
        </p:spPr>
      </p:pic>
      <p:sp>
        <p:nvSpPr>
          <p:cNvPr id="15" name="Picture Placeholder 10"/>
          <p:cNvSpPr>
            <a:spLocks noGrp="1"/>
          </p:cNvSpPr>
          <p:nvPr>
            <p:ph type="pic" sz="quarter" idx="10"/>
          </p:nvPr>
        </p:nvSpPr>
        <p:spPr>
          <a:xfrm>
            <a:off x="7007051" y="1749643"/>
            <a:ext cx="4287296" cy="2625971"/>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solidFill>
            <a:schemeClr val="bg1"/>
          </a:solidFill>
        </p:spPr>
        <p:txBody>
          <a:bodyPr wrap="square">
            <a:noAutofit/>
          </a:bodyPr>
          <a:lstStyle>
            <a:lvl1pPr marL="0" indent="0">
              <a:buNone/>
              <a:defRPr/>
            </a:lvl1pPr>
          </a:lstStyle>
          <a:p>
            <a:endParaRPr lang="en-US"/>
          </a:p>
        </p:txBody>
      </p:sp>
      <p:sp>
        <p:nvSpPr>
          <p:cNvPr id="17" name="Shape 30">
            <a:extLst>
              <a:ext uri="{FF2B5EF4-FFF2-40B4-BE49-F238E27FC236}">
                <a16:creationId xmlns:a16="http://schemas.microsoft.com/office/drawing/2014/main" id="{982A79E8-A694-E942-BDE1-1A8D47E7EE85}"/>
              </a:ext>
            </a:extLst>
          </p:cNvPr>
          <p:cNvSpPr txBox="1">
            <a:spLocks noGrp="1"/>
          </p:cNvSpPr>
          <p:nvPr>
            <p:ph type="body" idx="18" hasCustomPrompt="1"/>
          </p:nvPr>
        </p:nvSpPr>
        <p:spPr>
          <a:xfrm>
            <a:off x="340680" y="1724783"/>
            <a:ext cx="5109553"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8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a:p>
            <a:pPr lvl="1"/>
            <a:r>
              <a:rPr lang="en-GB"/>
              <a:t>Click to add text	</a:t>
            </a:r>
          </a:p>
          <a:p>
            <a:pPr lvl="2"/>
            <a:r>
              <a:rPr lang="en-GB"/>
              <a:t>Click to add text</a:t>
            </a:r>
          </a:p>
        </p:txBody>
      </p:sp>
      <p:cxnSp>
        <p:nvCxnSpPr>
          <p:cNvPr id="18" name="Straight Connector 17">
            <a:extLst>
              <a:ext uri="{FF2B5EF4-FFF2-40B4-BE49-F238E27FC236}">
                <a16:creationId xmlns:a16="http://schemas.microsoft.com/office/drawing/2014/main" id="{BC6B65B3-A932-D540-9CBA-9E3D708242AC}"/>
              </a:ext>
            </a:extLst>
          </p:cNvPr>
          <p:cNvCxnSpPr>
            <a:cxnSpLocks/>
          </p:cNvCxnSpPr>
          <p:nvPr userDrawn="1"/>
        </p:nvCxnSpPr>
        <p:spPr>
          <a:xfrm>
            <a:off x="477679" y="1557855"/>
            <a:ext cx="5088812"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pic>
        <p:nvPicPr>
          <p:cNvPr id="20" name="Picture 19">
            <a:extLst>
              <a:ext uri="{FF2B5EF4-FFF2-40B4-BE49-F238E27FC236}">
                <a16:creationId xmlns:a16="http://schemas.microsoft.com/office/drawing/2014/main" id="{A39B2641-5494-294F-A7FE-E5D9D654D469}"/>
              </a:ext>
            </a:extLst>
          </p:cNvPr>
          <p:cNvPicPr>
            <a:picLocks noChangeAspect="1"/>
          </p:cNvPicPr>
          <p:nvPr userDrawn="1"/>
        </p:nvPicPr>
        <p:blipFill>
          <a:blip r:embed="rId3"/>
          <a:stretch>
            <a:fillRect/>
          </a:stretch>
        </p:blipFill>
        <p:spPr>
          <a:xfrm>
            <a:off x="10505112" y="396867"/>
            <a:ext cx="1171744" cy="272499"/>
          </a:xfrm>
          <a:prstGeom prst="rect">
            <a:avLst/>
          </a:prstGeom>
        </p:spPr>
      </p:pic>
    </p:spTree>
    <p:extLst>
      <p:ext uri="{BB962C8B-B14F-4D97-AF65-F5344CB8AC3E}">
        <p14:creationId xmlns:p14="http://schemas.microsoft.com/office/powerpoint/2010/main" val="21194963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5198AD5B-B330-0748-8AC8-24CA9A18D182}"/>
              </a:ext>
            </a:extLst>
          </p:cNvPr>
          <p:cNvCxnSpPr>
            <a:cxnSpLocks/>
            <a:stCxn id="40" idx="1"/>
          </p:cNvCxnSpPr>
          <p:nvPr userDrawn="1"/>
        </p:nvCxnSpPr>
        <p:spPr>
          <a:xfrm>
            <a:off x="532485" y="3453861"/>
            <a:ext cx="8112643" cy="11945"/>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6" name="Title Placeholder 1"/>
          <p:cNvSpPr>
            <a:spLocks noGrp="1"/>
          </p:cNvSpPr>
          <p:nvPr>
            <p:ph type="title" hasCustomPrompt="1"/>
          </p:nvPr>
        </p:nvSpPr>
        <p:spPr>
          <a:xfrm>
            <a:off x="354679" y="787402"/>
            <a:ext cx="11299824"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7" name="Text Placeholder 12"/>
          <p:cNvSpPr>
            <a:spLocks noGrp="1"/>
          </p:cNvSpPr>
          <p:nvPr>
            <p:ph type="body" sz="quarter" idx="10" hasCustomPrompt="1"/>
          </p:nvPr>
        </p:nvSpPr>
        <p:spPr>
          <a:xfrm>
            <a:off x="358487" y="383983"/>
            <a:ext cx="5211811" cy="326335"/>
          </a:xfrm>
          <a:prstGeom prst="rect">
            <a:avLst/>
          </a:prstGeom>
        </p:spPr>
        <p:txBody>
          <a:bodyPr>
            <a:normAutofit/>
          </a:bodyPr>
          <a:lstStyle>
            <a:lvl1pPr marL="0" indent="0">
              <a:buNone/>
              <a:defRPr sz="1200" b="1" i="0">
                <a:solidFill>
                  <a:schemeClr val="accent1"/>
                </a:solidFill>
                <a:latin typeface="Montserrat SemiBold" charset="0"/>
                <a:ea typeface="Montserrat SemiBold" charset="0"/>
                <a:cs typeface="Montserrat SemiBold" charset="0"/>
              </a:defRPr>
            </a:lvl1pPr>
          </a:lstStyle>
          <a:p>
            <a:pPr lvl="0"/>
            <a:r>
              <a:rPr lang="en-US"/>
              <a:t>Section Title</a:t>
            </a:r>
          </a:p>
        </p:txBody>
      </p:sp>
      <p:sp>
        <p:nvSpPr>
          <p:cNvPr id="21"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2"/>
                </a:solidFill>
                <a:latin typeface="Montserrat" charset="0"/>
                <a:ea typeface="Montserrat" charset="0"/>
                <a:cs typeface="Montserrat" charset="0"/>
              </a:rPr>
              <a:t>tvsquared.com</a:t>
            </a:r>
            <a:endParaRPr lang="en-US" sz="1333" b="0" i="0">
              <a:solidFill>
                <a:schemeClr val="tx2"/>
              </a:solidFill>
              <a:latin typeface="Montserrat" charset="0"/>
              <a:ea typeface="Montserrat" charset="0"/>
              <a:cs typeface="Montserrat" charset="0"/>
            </a:endParaRPr>
          </a:p>
        </p:txBody>
      </p:sp>
      <p:sp>
        <p:nvSpPr>
          <p:cNvPr id="22"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31" name="Oval 30">
            <a:extLst>
              <a:ext uri="{FF2B5EF4-FFF2-40B4-BE49-F238E27FC236}">
                <a16:creationId xmlns:a16="http://schemas.microsoft.com/office/drawing/2014/main" id="{9150BC26-9C62-6241-8397-9FA4EDD9DF9C}"/>
              </a:ext>
            </a:extLst>
          </p:cNvPr>
          <p:cNvSpPr/>
          <p:nvPr userDrawn="1"/>
        </p:nvSpPr>
        <p:spPr>
          <a:xfrm>
            <a:off x="478367" y="3266420"/>
            <a:ext cx="381581" cy="38158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2" name="Oval 31">
            <a:extLst>
              <a:ext uri="{FF2B5EF4-FFF2-40B4-BE49-F238E27FC236}">
                <a16:creationId xmlns:a16="http://schemas.microsoft.com/office/drawing/2014/main" id="{211C5EB9-6065-764A-B124-8113BA86CDD6}"/>
              </a:ext>
            </a:extLst>
          </p:cNvPr>
          <p:cNvSpPr/>
          <p:nvPr userDrawn="1"/>
        </p:nvSpPr>
        <p:spPr>
          <a:xfrm>
            <a:off x="3084857" y="3266420"/>
            <a:ext cx="381581" cy="38158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3" name="Oval 32">
            <a:extLst>
              <a:ext uri="{FF2B5EF4-FFF2-40B4-BE49-F238E27FC236}">
                <a16:creationId xmlns:a16="http://schemas.microsoft.com/office/drawing/2014/main" id="{93D7ABA1-B7F2-D349-8393-A3F96066CF9B}"/>
              </a:ext>
            </a:extLst>
          </p:cNvPr>
          <p:cNvSpPr/>
          <p:nvPr userDrawn="1"/>
        </p:nvSpPr>
        <p:spPr>
          <a:xfrm>
            <a:off x="5691348" y="3266420"/>
            <a:ext cx="381581" cy="38158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4" name="Oval 33">
            <a:extLst>
              <a:ext uri="{FF2B5EF4-FFF2-40B4-BE49-F238E27FC236}">
                <a16:creationId xmlns:a16="http://schemas.microsoft.com/office/drawing/2014/main" id="{99A86AC1-7C60-2E44-86F7-AAB83CBCED85}"/>
              </a:ext>
            </a:extLst>
          </p:cNvPr>
          <p:cNvSpPr/>
          <p:nvPr userDrawn="1"/>
        </p:nvSpPr>
        <p:spPr>
          <a:xfrm>
            <a:off x="8297839" y="3266420"/>
            <a:ext cx="381581" cy="38158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5" name="TextBox 34">
            <a:extLst>
              <a:ext uri="{FF2B5EF4-FFF2-40B4-BE49-F238E27FC236}">
                <a16:creationId xmlns:a16="http://schemas.microsoft.com/office/drawing/2014/main" id="{BF298114-C8CC-2C42-97D4-19F71CD04068}"/>
              </a:ext>
            </a:extLst>
          </p:cNvPr>
          <p:cNvSpPr txBox="1"/>
          <p:nvPr userDrawn="1"/>
        </p:nvSpPr>
        <p:spPr>
          <a:xfrm>
            <a:off x="2122896" y="3913217"/>
            <a:ext cx="381581" cy="287323"/>
          </a:xfrm>
          <a:prstGeom prst="rect">
            <a:avLst/>
          </a:prstGeom>
          <a:noFill/>
        </p:spPr>
        <p:txBody>
          <a:bodyPr wrap="square" lIns="0" tIns="0" rIns="0" bIns="0" rtlCol="0" anchor="ctr">
            <a:spAutoFit/>
          </a:bodyPr>
          <a:lstStyle/>
          <a:p>
            <a:pPr algn="ctr"/>
            <a:r>
              <a:rPr lang="en-US" sz="1867" b="1">
                <a:solidFill>
                  <a:schemeClr val="bg1"/>
                </a:solidFill>
                <a:latin typeface="Montserrat Semi" charset="0"/>
                <a:ea typeface="Montserrat Semi" charset="0"/>
                <a:cs typeface="Montserrat Semi" charset="0"/>
              </a:rPr>
              <a:t>1</a:t>
            </a:r>
            <a:endParaRPr lang="en-GB" sz="1867" b="1">
              <a:solidFill>
                <a:schemeClr val="bg1"/>
              </a:solidFill>
              <a:latin typeface="Montserrat Semi" charset="0"/>
              <a:ea typeface="Montserrat Semi" charset="0"/>
              <a:cs typeface="Montserrat Semi" charset="0"/>
            </a:endParaRPr>
          </a:p>
        </p:txBody>
      </p:sp>
      <p:sp>
        <p:nvSpPr>
          <p:cNvPr id="40" name="TextBox 39">
            <a:extLst>
              <a:ext uri="{FF2B5EF4-FFF2-40B4-BE49-F238E27FC236}">
                <a16:creationId xmlns:a16="http://schemas.microsoft.com/office/drawing/2014/main" id="{8C82FE63-638C-9E49-8F44-312773D69EFD}"/>
              </a:ext>
            </a:extLst>
          </p:cNvPr>
          <p:cNvSpPr txBox="1"/>
          <p:nvPr userDrawn="1"/>
        </p:nvSpPr>
        <p:spPr>
          <a:xfrm>
            <a:off x="532485" y="3310199"/>
            <a:ext cx="282568"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1</a:t>
            </a:r>
            <a:endParaRPr lang="en-GB" sz="1867" b="0" i="0">
              <a:solidFill>
                <a:schemeClr val="bg1"/>
              </a:solidFill>
              <a:latin typeface="Montserrat Light" pitchFamily="2" charset="77"/>
              <a:ea typeface="Montserrat Semi" charset="0"/>
              <a:cs typeface="Montserrat Semi" charset="0"/>
            </a:endParaRPr>
          </a:p>
        </p:txBody>
      </p:sp>
      <p:sp>
        <p:nvSpPr>
          <p:cNvPr id="41" name="TextBox 40">
            <a:extLst>
              <a:ext uri="{FF2B5EF4-FFF2-40B4-BE49-F238E27FC236}">
                <a16:creationId xmlns:a16="http://schemas.microsoft.com/office/drawing/2014/main" id="{D6F349DC-7B22-6546-84FF-75E8926E69E2}"/>
              </a:ext>
            </a:extLst>
          </p:cNvPr>
          <p:cNvSpPr txBox="1"/>
          <p:nvPr userDrawn="1"/>
        </p:nvSpPr>
        <p:spPr>
          <a:xfrm>
            <a:off x="3129066" y="3310199"/>
            <a:ext cx="302476"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2</a:t>
            </a:r>
            <a:endParaRPr lang="en-GB" sz="1867" b="0" i="0">
              <a:solidFill>
                <a:schemeClr val="bg1"/>
              </a:solidFill>
              <a:latin typeface="Montserrat Light" pitchFamily="2" charset="77"/>
              <a:ea typeface="Montserrat Semi" charset="0"/>
              <a:cs typeface="Montserrat Semi" charset="0"/>
            </a:endParaRPr>
          </a:p>
        </p:txBody>
      </p:sp>
      <p:sp>
        <p:nvSpPr>
          <p:cNvPr id="42" name="TextBox 41">
            <a:extLst>
              <a:ext uri="{FF2B5EF4-FFF2-40B4-BE49-F238E27FC236}">
                <a16:creationId xmlns:a16="http://schemas.microsoft.com/office/drawing/2014/main" id="{CA998916-8579-7A44-9E3C-9D72749A64FE}"/>
              </a:ext>
            </a:extLst>
          </p:cNvPr>
          <p:cNvSpPr txBox="1"/>
          <p:nvPr userDrawn="1"/>
        </p:nvSpPr>
        <p:spPr>
          <a:xfrm>
            <a:off x="5725645" y="3310199"/>
            <a:ext cx="302476"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3</a:t>
            </a:r>
            <a:endParaRPr lang="en-GB" sz="1867" b="0" i="0">
              <a:solidFill>
                <a:schemeClr val="bg1"/>
              </a:solidFill>
              <a:latin typeface="Montserrat Light" pitchFamily="2" charset="77"/>
              <a:ea typeface="Montserrat Semi" charset="0"/>
              <a:cs typeface="Montserrat Semi" charset="0"/>
            </a:endParaRPr>
          </a:p>
        </p:txBody>
      </p:sp>
      <p:sp>
        <p:nvSpPr>
          <p:cNvPr id="43" name="TextBox 42">
            <a:extLst>
              <a:ext uri="{FF2B5EF4-FFF2-40B4-BE49-F238E27FC236}">
                <a16:creationId xmlns:a16="http://schemas.microsoft.com/office/drawing/2014/main" id="{D5AAA662-1804-E54C-980E-1526F9188F96}"/>
              </a:ext>
            </a:extLst>
          </p:cNvPr>
          <p:cNvSpPr txBox="1"/>
          <p:nvPr userDrawn="1"/>
        </p:nvSpPr>
        <p:spPr>
          <a:xfrm>
            <a:off x="8342653" y="3310199"/>
            <a:ext cx="302476"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4</a:t>
            </a:r>
            <a:endParaRPr lang="en-GB" sz="1867" b="0" i="0">
              <a:solidFill>
                <a:schemeClr val="bg1"/>
              </a:solidFill>
              <a:latin typeface="Montserrat Light" pitchFamily="2" charset="77"/>
              <a:ea typeface="Montserrat Semi" charset="0"/>
              <a:cs typeface="Montserrat Semi" charset="0"/>
            </a:endParaRPr>
          </a:p>
        </p:txBody>
      </p:sp>
      <p:sp>
        <p:nvSpPr>
          <p:cNvPr id="3" name="Text Placeholder 2">
            <a:extLst>
              <a:ext uri="{FF2B5EF4-FFF2-40B4-BE49-F238E27FC236}">
                <a16:creationId xmlns:a16="http://schemas.microsoft.com/office/drawing/2014/main" id="{11E82745-0A21-D34C-865A-80A6DEC524C0}"/>
              </a:ext>
            </a:extLst>
          </p:cNvPr>
          <p:cNvSpPr>
            <a:spLocks noGrp="1"/>
          </p:cNvSpPr>
          <p:nvPr>
            <p:ph type="body" sz="quarter" idx="11"/>
          </p:nvPr>
        </p:nvSpPr>
        <p:spPr>
          <a:xfrm>
            <a:off x="369458"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sp>
        <p:nvSpPr>
          <p:cNvPr id="47" name="Text Placeholder 2">
            <a:extLst>
              <a:ext uri="{FF2B5EF4-FFF2-40B4-BE49-F238E27FC236}">
                <a16:creationId xmlns:a16="http://schemas.microsoft.com/office/drawing/2014/main" id="{677DFA3C-8D64-7245-921C-2256D858183C}"/>
              </a:ext>
            </a:extLst>
          </p:cNvPr>
          <p:cNvSpPr>
            <a:spLocks noGrp="1"/>
          </p:cNvSpPr>
          <p:nvPr>
            <p:ph type="body" sz="quarter" idx="12"/>
          </p:nvPr>
        </p:nvSpPr>
        <p:spPr>
          <a:xfrm>
            <a:off x="3084857"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sp>
        <p:nvSpPr>
          <p:cNvPr id="48" name="Text Placeholder 2">
            <a:extLst>
              <a:ext uri="{FF2B5EF4-FFF2-40B4-BE49-F238E27FC236}">
                <a16:creationId xmlns:a16="http://schemas.microsoft.com/office/drawing/2014/main" id="{D94DA16A-9136-914E-AF78-BED41BE6A199}"/>
              </a:ext>
            </a:extLst>
          </p:cNvPr>
          <p:cNvSpPr>
            <a:spLocks noGrp="1"/>
          </p:cNvSpPr>
          <p:nvPr>
            <p:ph type="body" sz="quarter" idx="13"/>
          </p:nvPr>
        </p:nvSpPr>
        <p:spPr>
          <a:xfrm>
            <a:off x="5691348"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sp>
        <p:nvSpPr>
          <p:cNvPr id="49" name="Text Placeholder 2">
            <a:extLst>
              <a:ext uri="{FF2B5EF4-FFF2-40B4-BE49-F238E27FC236}">
                <a16:creationId xmlns:a16="http://schemas.microsoft.com/office/drawing/2014/main" id="{EDCC0069-BD82-7A43-8C0E-0C780051E00B}"/>
              </a:ext>
            </a:extLst>
          </p:cNvPr>
          <p:cNvSpPr>
            <a:spLocks noGrp="1"/>
          </p:cNvSpPr>
          <p:nvPr>
            <p:ph type="body" sz="quarter" idx="14"/>
          </p:nvPr>
        </p:nvSpPr>
        <p:spPr>
          <a:xfrm>
            <a:off x="8297839"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cxnSp>
        <p:nvCxnSpPr>
          <p:cNvPr id="27" name="Straight Connector 26">
            <a:extLst>
              <a:ext uri="{FF2B5EF4-FFF2-40B4-BE49-F238E27FC236}">
                <a16:creationId xmlns:a16="http://schemas.microsoft.com/office/drawing/2014/main" id="{A382C63F-7DE6-2149-AF01-EA821090464D}"/>
              </a:ext>
            </a:extLst>
          </p:cNvPr>
          <p:cNvCxnSpPr/>
          <p:nvPr userDrawn="1"/>
        </p:nvCxnSpPr>
        <p:spPr>
          <a:xfrm>
            <a:off x="477680" y="1557855"/>
            <a:ext cx="11176825"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36" name="Shape 30">
            <a:extLst>
              <a:ext uri="{FF2B5EF4-FFF2-40B4-BE49-F238E27FC236}">
                <a16:creationId xmlns:a16="http://schemas.microsoft.com/office/drawing/2014/main" id="{A4519A10-3C66-8840-AFFE-B4D5E24B084A}"/>
              </a:ext>
            </a:extLst>
          </p:cNvPr>
          <p:cNvSpPr txBox="1">
            <a:spLocks noGrp="1"/>
          </p:cNvSpPr>
          <p:nvPr>
            <p:ph type="body" idx="15" hasCustomPrompt="1"/>
          </p:nvPr>
        </p:nvSpPr>
        <p:spPr>
          <a:xfrm>
            <a:off x="340678" y="1724785"/>
            <a:ext cx="11331837" cy="744849"/>
          </a:xfrm>
          <a:prstGeom prst="rect">
            <a:avLst/>
          </a:prstGeom>
          <a:noFill/>
          <a:ln>
            <a:noFill/>
          </a:ln>
        </p:spPr>
        <p:txBody>
          <a:bodyPr spcFirstLastPara="1" wrap="square" lIns="91425" tIns="91425" rIns="91425" bIns="91425" anchor="t" anchorCtr="0"/>
          <a:lstStyle>
            <a:lvl1pPr marL="12700" marR="0" lvl="0" indent="0" algn="l" rtl="0">
              <a:lnSpc>
                <a:spcPct val="100000"/>
              </a:lnSpc>
              <a:spcBef>
                <a:spcPts val="0"/>
              </a:spcBef>
              <a:spcAft>
                <a:spcPts val="533"/>
              </a:spcAft>
              <a:buClr>
                <a:schemeClr val="accent2"/>
              </a:buClr>
              <a:buSzPct val="120000"/>
              <a:buFont typeface="Arial"/>
              <a:buNone/>
              <a:tabLst/>
              <a:defRPr sz="1867" b="0" i="0" u="none" strike="noStrike" cap="none" baseline="0">
                <a:solidFill>
                  <a:schemeClr val="tx2"/>
                </a:solidFill>
                <a:latin typeface="Montserrat Light" charset="0"/>
                <a:ea typeface="Montserrat Light" charset="0"/>
                <a:cs typeface="Montserrat Light" charset="0"/>
                <a:sym typeface="Montserrat Light"/>
              </a:defRPr>
            </a:lvl1pPr>
            <a:lvl2pPr marL="359824" marR="0" lvl="1" indent="-182029"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2pPr>
            <a:lvl3pPr marL="539737" marR="0" lvl="2" indent="-179913"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pic>
        <p:nvPicPr>
          <p:cNvPr id="37" name="Picture 36">
            <a:extLst>
              <a:ext uri="{FF2B5EF4-FFF2-40B4-BE49-F238E27FC236}">
                <a16:creationId xmlns:a16="http://schemas.microsoft.com/office/drawing/2014/main" id="{A3EFB44A-EFF2-144C-BBCE-5BD0561EE8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08611" y="397573"/>
            <a:ext cx="1172479" cy="270391"/>
          </a:xfrm>
          <a:prstGeom prst="rect">
            <a:avLst/>
          </a:prstGeom>
        </p:spPr>
      </p:pic>
    </p:spTree>
    <p:extLst>
      <p:ext uri="{BB962C8B-B14F-4D97-AF65-F5344CB8AC3E}">
        <p14:creationId xmlns:p14="http://schemas.microsoft.com/office/powerpoint/2010/main" val="20431693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Timeline">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5198AD5B-B330-0748-8AC8-24CA9A18D182}"/>
              </a:ext>
            </a:extLst>
          </p:cNvPr>
          <p:cNvCxnSpPr>
            <a:cxnSpLocks/>
          </p:cNvCxnSpPr>
          <p:nvPr userDrawn="1"/>
        </p:nvCxnSpPr>
        <p:spPr>
          <a:xfrm>
            <a:off x="532488" y="3453857"/>
            <a:ext cx="8112641" cy="11947"/>
          </a:xfrm>
          <a:prstGeom prst="line">
            <a:avLst/>
          </a:prstGeom>
          <a:ln w="25400" cmpd="sng">
            <a:solidFill>
              <a:schemeClr val="accent1"/>
            </a:solidFill>
          </a:ln>
          <a:effectLst/>
        </p:spPr>
        <p:style>
          <a:lnRef idx="2">
            <a:schemeClr val="dk1"/>
          </a:lnRef>
          <a:fillRef idx="0">
            <a:schemeClr val="dk1"/>
          </a:fillRef>
          <a:effectRef idx="1">
            <a:schemeClr val="dk1"/>
          </a:effectRef>
          <a:fontRef idx="minor">
            <a:schemeClr val="tx1"/>
          </a:fontRef>
        </p:style>
      </p:cxnSp>
      <p:sp>
        <p:nvSpPr>
          <p:cNvPr id="6" name="Title Placeholder 1"/>
          <p:cNvSpPr>
            <a:spLocks noGrp="1"/>
          </p:cNvSpPr>
          <p:nvPr>
            <p:ph type="title" hasCustomPrompt="1"/>
          </p:nvPr>
        </p:nvSpPr>
        <p:spPr>
          <a:xfrm>
            <a:off x="354679" y="787402"/>
            <a:ext cx="11299824"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7" name="Text Placeholder 12"/>
          <p:cNvSpPr>
            <a:spLocks noGrp="1"/>
          </p:cNvSpPr>
          <p:nvPr>
            <p:ph type="body" sz="quarter" idx="10" hasCustomPrompt="1"/>
          </p:nvPr>
        </p:nvSpPr>
        <p:spPr>
          <a:xfrm>
            <a:off x="358487" y="383983"/>
            <a:ext cx="5211811" cy="326335"/>
          </a:xfrm>
          <a:prstGeom prst="rect">
            <a:avLst/>
          </a:prstGeom>
        </p:spPr>
        <p:txBody>
          <a:bodyPr>
            <a:normAutofit/>
          </a:bodyPr>
          <a:lstStyle>
            <a:lvl1pPr marL="0" indent="0">
              <a:buNone/>
              <a:defRPr sz="1200" b="1" i="0">
                <a:solidFill>
                  <a:schemeClr val="accent1"/>
                </a:solidFill>
                <a:latin typeface="Montserrat SemiBold" charset="0"/>
                <a:ea typeface="Montserrat SemiBold" charset="0"/>
                <a:cs typeface="Montserrat SemiBold" charset="0"/>
              </a:defRPr>
            </a:lvl1pPr>
          </a:lstStyle>
          <a:p>
            <a:pPr lvl="0"/>
            <a:r>
              <a:rPr lang="en-US"/>
              <a:t>Section Title</a:t>
            </a:r>
          </a:p>
        </p:txBody>
      </p:sp>
      <p:sp>
        <p:nvSpPr>
          <p:cNvPr id="21"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2"/>
                </a:solidFill>
                <a:latin typeface="Montserrat" charset="0"/>
                <a:ea typeface="Montserrat" charset="0"/>
                <a:cs typeface="Montserrat" charset="0"/>
              </a:rPr>
              <a:t>tvsquared.com</a:t>
            </a:r>
            <a:endParaRPr lang="en-US" sz="1333" b="0" i="0">
              <a:solidFill>
                <a:schemeClr val="tx2"/>
              </a:solidFill>
              <a:latin typeface="Montserrat" charset="0"/>
              <a:ea typeface="Montserrat" charset="0"/>
              <a:cs typeface="Montserrat" charset="0"/>
            </a:endParaRPr>
          </a:p>
        </p:txBody>
      </p:sp>
      <p:sp>
        <p:nvSpPr>
          <p:cNvPr id="22"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31" name="Oval 30">
            <a:extLst>
              <a:ext uri="{FF2B5EF4-FFF2-40B4-BE49-F238E27FC236}">
                <a16:creationId xmlns:a16="http://schemas.microsoft.com/office/drawing/2014/main" id="{9150BC26-9C62-6241-8397-9FA4EDD9DF9C}"/>
              </a:ext>
            </a:extLst>
          </p:cNvPr>
          <p:cNvSpPr/>
          <p:nvPr userDrawn="1"/>
        </p:nvSpPr>
        <p:spPr>
          <a:xfrm>
            <a:off x="478367" y="3266420"/>
            <a:ext cx="381581" cy="3815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2" name="Oval 31">
            <a:extLst>
              <a:ext uri="{FF2B5EF4-FFF2-40B4-BE49-F238E27FC236}">
                <a16:creationId xmlns:a16="http://schemas.microsoft.com/office/drawing/2014/main" id="{211C5EB9-6065-764A-B124-8113BA86CDD6}"/>
              </a:ext>
            </a:extLst>
          </p:cNvPr>
          <p:cNvSpPr/>
          <p:nvPr userDrawn="1"/>
        </p:nvSpPr>
        <p:spPr>
          <a:xfrm>
            <a:off x="3084857" y="3266420"/>
            <a:ext cx="381581" cy="3815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3" name="Oval 32">
            <a:extLst>
              <a:ext uri="{FF2B5EF4-FFF2-40B4-BE49-F238E27FC236}">
                <a16:creationId xmlns:a16="http://schemas.microsoft.com/office/drawing/2014/main" id="{93D7ABA1-B7F2-D349-8393-A3F96066CF9B}"/>
              </a:ext>
            </a:extLst>
          </p:cNvPr>
          <p:cNvSpPr/>
          <p:nvPr userDrawn="1"/>
        </p:nvSpPr>
        <p:spPr>
          <a:xfrm>
            <a:off x="5691348" y="3266420"/>
            <a:ext cx="381581" cy="3815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4" name="Oval 33">
            <a:extLst>
              <a:ext uri="{FF2B5EF4-FFF2-40B4-BE49-F238E27FC236}">
                <a16:creationId xmlns:a16="http://schemas.microsoft.com/office/drawing/2014/main" id="{99A86AC1-7C60-2E44-86F7-AAB83CBCED85}"/>
              </a:ext>
            </a:extLst>
          </p:cNvPr>
          <p:cNvSpPr/>
          <p:nvPr userDrawn="1"/>
        </p:nvSpPr>
        <p:spPr>
          <a:xfrm>
            <a:off x="8297839" y="3266420"/>
            <a:ext cx="381581" cy="3815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5" name="TextBox 34">
            <a:extLst>
              <a:ext uri="{FF2B5EF4-FFF2-40B4-BE49-F238E27FC236}">
                <a16:creationId xmlns:a16="http://schemas.microsoft.com/office/drawing/2014/main" id="{BF298114-C8CC-2C42-97D4-19F71CD04068}"/>
              </a:ext>
            </a:extLst>
          </p:cNvPr>
          <p:cNvSpPr txBox="1"/>
          <p:nvPr userDrawn="1"/>
        </p:nvSpPr>
        <p:spPr>
          <a:xfrm>
            <a:off x="2122896" y="3913217"/>
            <a:ext cx="381581" cy="287323"/>
          </a:xfrm>
          <a:prstGeom prst="rect">
            <a:avLst/>
          </a:prstGeom>
          <a:noFill/>
        </p:spPr>
        <p:txBody>
          <a:bodyPr wrap="square" lIns="0" tIns="0" rIns="0" bIns="0" rtlCol="0" anchor="ctr">
            <a:spAutoFit/>
          </a:bodyPr>
          <a:lstStyle/>
          <a:p>
            <a:pPr algn="ctr"/>
            <a:r>
              <a:rPr lang="en-US" sz="1867" b="1">
                <a:solidFill>
                  <a:schemeClr val="bg1"/>
                </a:solidFill>
                <a:latin typeface="Montserrat Semi" charset="0"/>
                <a:ea typeface="Montserrat Semi" charset="0"/>
                <a:cs typeface="Montserrat Semi" charset="0"/>
              </a:rPr>
              <a:t>1</a:t>
            </a:r>
            <a:endParaRPr lang="en-GB" sz="1867" b="1">
              <a:solidFill>
                <a:schemeClr val="bg1"/>
              </a:solidFill>
              <a:latin typeface="Montserrat Semi" charset="0"/>
              <a:ea typeface="Montserrat Semi" charset="0"/>
              <a:cs typeface="Montserrat Semi" charset="0"/>
            </a:endParaRPr>
          </a:p>
        </p:txBody>
      </p:sp>
      <p:sp>
        <p:nvSpPr>
          <p:cNvPr id="3" name="Text Placeholder 2">
            <a:extLst>
              <a:ext uri="{FF2B5EF4-FFF2-40B4-BE49-F238E27FC236}">
                <a16:creationId xmlns:a16="http://schemas.microsoft.com/office/drawing/2014/main" id="{11E82745-0A21-D34C-865A-80A6DEC524C0}"/>
              </a:ext>
            </a:extLst>
          </p:cNvPr>
          <p:cNvSpPr>
            <a:spLocks noGrp="1"/>
          </p:cNvSpPr>
          <p:nvPr>
            <p:ph type="body" sz="quarter" idx="11"/>
          </p:nvPr>
        </p:nvSpPr>
        <p:spPr>
          <a:xfrm>
            <a:off x="369458"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sp>
        <p:nvSpPr>
          <p:cNvPr id="47" name="Text Placeholder 2">
            <a:extLst>
              <a:ext uri="{FF2B5EF4-FFF2-40B4-BE49-F238E27FC236}">
                <a16:creationId xmlns:a16="http://schemas.microsoft.com/office/drawing/2014/main" id="{677DFA3C-8D64-7245-921C-2256D858183C}"/>
              </a:ext>
            </a:extLst>
          </p:cNvPr>
          <p:cNvSpPr>
            <a:spLocks noGrp="1"/>
          </p:cNvSpPr>
          <p:nvPr>
            <p:ph type="body" sz="quarter" idx="12"/>
          </p:nvPr>
        </p:nvSpPr>
        <p:spPr>
          <a:xfrm>
            <a:off x="3084857"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sp>
        <p:nvSpPr>
          <p:cNvPr id="48" name="Text Placeholder 2">
            <a:extLst>
              <a:ext uri="{FF2B5EF4-FFF2-40B4-BE49-F238E27FC236}">
                <a16:creationId xmlns:a16="http://schemas.microsoft.com/office/drawing/2014/main" id="{D94DA16A-9136-914E-AF78-BED41BE6A199}"/>
              </a:ext>
            </a:extLst>
          </p:cNvPr>
          <p:cNvSpPr>
            <a:spLocks noGrp="1"/>
          </p:cNvSpPr>
          <p:nvPr>
            <p:ph type="body" sz="quarter" idx="13"/>
          </p:nvPr>
        </p:nvSpPr>
        <p:spPr>
          <a:xfrm>
            <a:off x="5691348"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sp>
        <p:nvSpPr>
          <p:cNvPr id="49" name="Text Placeholder 2">
            <a:extLst>
              <a:ext uri="{FF2B5EF4-FFF2-40B4-BE49-F238E27FC236}">
                <a16:creationId xmlns:a16="http://schemas.microsoft.com/office/drawing/2014/main" id="{EDCC0069-BD82-7A43-8C0E-0C780051E00B}"/>
              </a:ext>
            </a:extLst>
          </p:cNvPr>
          <p:cNvSpPr>
            <a:spLocks noGrp="1"/>
          </p:cNvSpPr>
          <p:nvPr>
            <p:ph type="body" sz="quarter" idx="14"/>
          </p:nvPr>
        </p:nvSpPr>
        <p:spPr>
          <a:xfrm>
            <a:off x="8297839"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cxnSp>
        <p:nvCxnSpPr>
          <p:cNvPr id="27" name="Straight Connector 26">
            <a:extLst>
              <a:ext uri="{FF2B5EF4-FFF2-40B4-BE49-F238E27FC236}">
                <a16:creationId xmlns:a16="http://schemas.microsoft.com/office/drawing/2014/main" id="{A382C63F-7DE6-2149-AF01-EA821090464D}"/>
              </a:ext>
            </a:extLst>
          </p:cNvPr>
          <p:cNvCxnSpPr/>
          <p:nvPr userDrawn="1"/>
        </p:nvCxnSpPr>
        <p:spPr>
          <a:xfrm>
            <a:off x="477680" y="1557855"/>
            <a:ext cx="11176825"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36" name="Shape 30">
            <a:extLst>
              <a:ext uri="{FF2B5EF4-FFF2-40B4-BE49-F238E27FC236}">
                <a16:creationId xmlns:a16="http://schemas.microsoft.com/office/drawing/2014/main" id="{A4519A10-3C66-8840-AFFE-B4D5E24B084A}"/>
              </a:ext>
            </a:extLst>
          </p:cNvPr>
          <p:cNvSpPr txBox="1">
            <a:spLocks noGrp="1"/>
          </p:cNvSpPr>
          <p:nvPr>
            <p:ph type="body" idx="15" hasCustomPrompt="1"/>
          </p:nvPr>
        </p:nvSpPr>
        <p:spPr>
          <a:xfrm>
            <a:off x="340678" y="1724785"/>
            <a:ext cx="11331837" cy="744849"/>
          </a:xfrm>
          <a:prstGeom prst="rect">
            <a:avLst/>
          </a:prstGeom>
          <a:noFill/>
          <a:ln>
            <a:noFill/>
          </a:ln>
        </p:spPr>
        <p:txBody>
          <a:bodyPr spcFirstLastPara="1" wrap="square" lIns="91425" tIns="91425" rIns="91425" bIns="91425" anchor="t" anchorCtr="0"/>
          <a:lstStyle>
            <a:lvl1pPr marL="12700" marR="0" lvl="0" indent="0" algn="l" rtl="0">
              <a:lnSpc>
                <a:spcPct val="100000"/>
              </a:lnSpc>
              <a:spcBef>
                <a:spcPts val="0"/>
              </a:spcBef>
              <a:spcAft>
                <a:spcPts val="533"/>
              </a:spcAft>
              <a:buClr>
                <a:schemeClr val="accent2"/>
              </a:buClr>
              <a:buSzPct val="120000"/>
              <a:buFont typeface="Arial"/>
              <a:buNone/>
              <a:tabLst/>
              <a:defRPr sz="1867" b="0" i="0" u="none" strike="noStrike" cap="none" baseline="0">
                <a:solidFill>
                  <a:schemeClr val="tx2"/>
                </a:solidFill>
                <a:latin typeface="Montserrat Light" charset="0"/>
                <a:ea typeface="Montserrat Light" charset="0"/>
                <a:cs typeface="Montserrat Light" charset="0"/>
                <a:sym typeface="Montserrat Light"/>
              </a:defRPr>
            </a:lvl1pPr>
            <a:lvl2pPr marL="359824" marR="0" lvl="1" indent="-182029"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2pPr>
            <a:lvl3pPr marL="539737" marR="0" lvl="2" indent="-179913"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pic>
        <p:nvPicPr>
          <p:cNvPr id="37" name="Picture 36">
            <a:extLst>
              <a:ext uri="{FF2B5EF4-FFF2-40B4-BE49-F238E27FC236}">
                <a16:creationId xmlns:a16="http://schemas.microsoft.com/office/drawing/2014/main" id="{A3EFB44A-EFF2-144C-BBCE-5BD0561EE8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08611" y="397573"/>
            <a:ext cx="1172479" cy="270391"/>
          </a:xfrm>
          <a:prstGeom prst="rect">
            <a:avLst/>
          </a:prstGeom>
        </p:spPr>
      </p:pic>
      <p:sp>
        <p:nvSpPr>
          <p:cNvPr id="23" name="TextBox 22">
            <a:extLst>
              <a:ext uri="{FF2B5EF4-FFF2-40B4-BE49-F238E27FC236}">
                <a16:creationId xmlns:a16="http://schemas.microsoft.com/office/drawing/2014/main" id="{F3DFC3D9-BBAC-3E43-83D4-2C72DBCEAFE7}"/>
              </a:ext>
            </a:extLst>
          </p:cNvPr>
          <p:cNvSpPr txBox="1"/>
          <p:nvPr userDrawn="1"/>
        </p:nvSpPr>
        <p:spPr>
          <a:xfrm>
            <a:off x="532485" y="3310199"/>
            <a:ext cx="282568"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1</a:t>
            </a:r>
            <a:endParaRPr lang="en-GB" sz="1867" b="0" i="0">
              <a:solidFill>
                <a:schemeClr val="bg1"/>
              </a:solidFill>
              <a:latin typeface="Montserrat Light" pitchFamily="2" charset="77"/>
              <a:ea typeface="Montserrat Semi" charset="0"/>
              <a:cs typeface="Montserrat Semi" charset="0"/>
            </a:endParaRPr>
          </a:p>
        </p:txBody>
      </p:sp>
      <p:sp>
        <p:nvSpPr>
          <p:cNvPr id="24" name="TextBox 23">
            <a:extLst>
              <a:ext uri="{FF2B5EF4-FFF2-40B4-BE49-F238E27FC236}">
                <a16:creationId xmlns:a16="http://schemas.microsoft.com/office/drawing/2014/main" id="{01ECEF8F-2ECE-9F47-8C92-CC1DDB86EA33}"/>
              </a:ext>
            </a:extLst>
          </p:cNvPr>
          <p:cNvSpPr txBox="1"/>
          <p:nvPr userDrawn="1"/>
        </p:nvSpPr>
        <p:spPr>
          <a:xfrm>
            <a:off x="3129066" y="3310199"/>
            <a:ext cx="302476"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2</a:t>
            </a:r>
            <a:endParaRPr lang="en-GB" sz="1867" b="0" i="0">
              <a:solidFill>
                <a:schemeClr val="bg1"/>
              </a:solidFill>
              <a:latin typeface="Montserrat Light" pitchFamily="2" charset="77"/>
              <a:ea typeface="Montserrat Semi" charset="0"/>
              <a:cs typeface="Montserrat Semi" charset="0"/>
            </a:endParaRPr>
          </a:p>
        </p:txBody>
      </p:sp>
      <p:sp>
        <p:nvSpPr>
          <p:cNvPr id="25" name="TextBox 24">
            <a:extLst>
              <a:ext uri="{FF2B5EF4-FFF2-40B4-BE49-F238E27FC236}">
                <a16:creationId xmlns:a16="http://schemas.microsoft.com/office/drawing/2014/main" id="{B2800777-BD38-604A-8DA2-1625EE1DFD24}"/>
              </a:ext>
            </a:extLst>
          </p:cNvPr>
          <p:cNvSpPr txBox="1"/>
          <p:nvPr userDrawn="1"/>
        </p:nvSpPr>
        <p:spPr>
          <a:xfrm>
            <a:off x="5725645" y="3310199"/>
            <a:ext cx="302476"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3</a:t>
            </a:r>
            <a:endParaRPr lang="en-GB" sz="1867" b="0" i="0">
              <a:solidFill>
                <a:schemeClr val="bg1"/>
              </a:solidFill>
              <a:latin typeface="Montserrat Light" pitchFamily="2" charset="77"/>
              <a:ea typeface="Montserrat Semi" charset="0"/>
              <a:cs typeface="Montserrat Semi" charset="0"/>
            </a:endParaRPr>
          </a:p>
        </p:txBody>
      </p:sp>
      <p:sp>
        <p:nvSpPr>
          <p:cNvPr id="26" name="TextBox 25">
            <a:extLst>
              <a:ext uri="{FF2B5EF4-FFF2-40B4-BE49-F238E27FC236}">
                <a16:creationId xmlns:a16="http://schemas.microsoft.com/office/drawing/2014/main" id="{76EAA304-121F-E04A-924D-6382EB6443D8}"/>
              </a:ext>
            </a:extLst>
          </p:cNvPr>
          <p:cNvSpPr txBox="1"/>
          <p:nvPr userDrawn="1"/>
        </p:nvSpPr>
        <p:spPr>
          <a:xfrm>
            <a:off x="8342653" y="3310199"/>
            <a:ext cx="302476"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4</a:t>
            </a:r>
            <a:endParaRPr lang="en-GB" sz="1867" b="0" i="0">
              <a:solidFill>
                <a:schemeClr val="bg1"/>
              </a:solidFill>
              <a:latin typeface="Montserrat Light" pitchFamily="2" charset="77"/>
              <a:ea typeface="Montserrat Semi" charset="0"/>
              <a:cs typeface="Montserrat Semi" charset="0"/>
            </a:endParaRPr>
          </a:p>
        </p:txBody>
      </p:sp>
    </p:spTree>
    <p:extLst>
      <p:ext uri="{BB962C8B-B14F-4D97-AF65-F5344CB8AC3E}">
        <p14:creationId xmlns:p14="http://schemas.microsoft.com/office/powerpoint/2010/main" val="20896074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Tree>
    <p:extLst>
      <p:ext uri="{BB962C8B-B14F-4D97-AF65-F5344CB8AC3E}">
        <p14:creationId xmlns:p14="http://schemas.microsoft.com/office/powerpoint/2010/main" val="7930613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565636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EA5EC-AF0C-494D-AE60-629E819860F2}"/>
              </a:ext>
            </a:extLst>
          </p:cNvPr>
          <p:cNvSpPr>
            <a:spLocks noGrp="1"/>
          </p:cNvSpPr>
          <p:nvPr>
            <p:ph type="dt" sz="half" idx="10"/>
          </p:nvPr>
        </p:nvSpPr>
        <p:spPr/>
        <p:txBody>
          <a:bodyPr/>
          <a:lstStyle/>
          <a:p>
            <a:fld id="{EF675F10-90BA-9A4B-97C5-0F6D45F15F43}" type="datetimeFigureOut">
              <a:rPr lang="en-US" smtClean="0"/>
              <a:t>11/5/2021</a:t>
            </a:fld>
            <a:endParaRPr lang="en-US"/>
          </a:p>
        </p:txBody>
      </p:sp>
      <p:sp>
        <p:nvSpPr>
          <p:cNvPr id="3" name="Footer Placeholder 2">
            <a:extLst>
              <a:ext uri="{FF2B5EF4-FFF2-40B4-BE49-F238E27FC236}">
                <a16:creationId xmlns:a16="http://schemas.microsoft.com/office/drawing/2014/main" id="{E566BDBD-DB55-CD48-A260-77AF4981A3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E6D73C-B8F4-FA40-B1C2-BCC55C1885F7}"/>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77495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B03B8-98E1-614D-A4FA-00124125D7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EBB9A7-18E9-3E43-AB98-22C0813C1D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FB5814-1FE6-CF4A-88E9-202CBDA7E7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56D911-5035-494E-ACBA-385D31FE256B}"/>
              </a:ext>
            </a:extLst>
          </p:cNvPr>
          <p:cNvSpPr>
            <a:spLocks noGrp="1"/>
          </p:cNvSpPr>
          <p:nvPr>
            <p:ph type="dt" sz="half" idx="10"/>
          </p:nvPr>
        </p:nvSpPr>
        <p:spPr/>
        <p:txBody>
          <a:bodyPr/>
          <a:lstStyle/>
          <a:p>
            <a:fld id="{EF675F10-90BA-9A4B-97C5-0F6D45F15F43}" type="datetimeFigureOut">
              <a:rPr lang="en-US" smtClean="0"/>
              <a:t>11/5/2021</a:t>
            </a:fld>
            <a:endParaRPr lang="en-US"/>
          </a:p>
        </p:txBody>
      </p:sp>
      <p:sp>
        <p:nvSpPr>
          <p:cNvPr id="6" name="Footer Placeholder 5">
            <a:extLst>
              <a:ext uri="{FF2B5EF4-FFF2-40B4-BE49-F238E27FC236}">
                <a16:creationId xmlns:a16="http://schemas.microsoft.com/office/drawing/2014/main" id="{CBA76857-4EB6-C54D-B723-BE35A29CD9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60BF94-92A5-8349-A6BF-78D65C34F28D}"/>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839297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5AA4-CE49-4346-B1E9-39366FBDC3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46BEF7-AD6B-9145-A11A-DFBBA018C2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12D76D-7244-174D-B330-4751D3A3B6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170D02-414E-FC4F-98F7-663BA18AE0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3C5D75-B033-D84B-BDC2-E1DE69A766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BB9DDE-0844-7B40-960B-0B593FEBCA96}"/>
              </a:ext>
            </a:extLst>
          </p:cNvPr>
          <p:cNvSpPr>
            <a:spLocks noGrp="1"/>
          </p:cNvSpPr>
          <p:nvPr>
            <p:ph type="dt" sz="half" idx="10"/>
          </p:nvPr>
        </p:nvSpPr>
        <p:spPr/>
        <p:txBody>
          <a:bodyPr/>
          <a:lstStyle/>
          <a:p>
            <a:fld id="{EF675F10-90BA-9A4B-97C5-0F6D45F15F43}" type="datetimeFigureOut">
              <a:rPr lang="en-US" smtClean="0"/>
              <a:t>11/5/2021</a:t>
            </a:fld>
            <a:endParaRPr lang="en-US"/>
          </a:p>
        </p:txBody>
      </p:sp>
      <p:sp>
        <p:nvSpPr>
          <p:cNvPr id="8" name="Footer Placeholder 7">
            <a:extLst>
              <a:ext uri="{FF2B5EF4-FFF2-40B4-BE49-F238E27FC236}">
                <a16:creationId xmlns:a16="http://schemas.microsoft.com/office/drawing/2014/main" id="{47942282-7BD7-E54A-9094-D59C8B3870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46ED25-DC8B-A84C-B611-ED7DFCFABA15}"/>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1551179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C187C-E429-CD49-B58A-CB8E090FA5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FF36D0-BFE4-9949-9E89-09906B4F57E8}"/>
              </a:ext>
            </a:extLst>
          </p:cNvPr>
          <p:cNvSpPr>
            <a:spLocks noGrp="1"/>
          </p:cNvSpPr>
          <p:nvPr>
            <p:ph type="dt" sz="half" idx="10"/>
          </p:nvPr>
        </p:nvSpPr>
        <p:spPr/>
        <p:txBody>
          <a:bodyPr/>
          <a:lstStyle/>
          <a:p>
            <a:fld id="{EF675F10-90BA-9A4B-97C5-0F6D45F15F43}" type="datetimeFigureOut">
              <a:rPr lang="en-US" smtClean="0"/>
              <a:t>11/5/2021</a:t>
            </a:fld>
            <a:endParaRPr lang="en-US"/>
          </a:p>
        </p:txBody>
      </p:sp>
      <p:sp>
        <p:nvSpPr>
          <p:cNvPr id="4" name="Footer Placeholder 3">
            <a:extLst>
              <a:ext uri="{FF2B5EF4-FFF2-40B4-BE49-F238E27FC236}">
                <a16:creationId xmlns:a16="http://schemas.microsoft.com/office/drawing/2014/main" id="{E0EC319F-F805-6E4E-8D3C-3F4676E168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1641F0-9B6D-E94F-A979-91F56A4C5DBB}"/>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23249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EA5EC-AF0C-494D-AE60-629E819860F2}"/>
              </a:ext>
            </a:extLst>
          </p:cNvPr>
          <p:cNvSpPr>
            <a:spLocks noGrp="1"/>
          </p:cNvSpPr>
          <p:nvPr>
            <p:ph type="dt" sz="half" idx="10"/>
          </p:nvPr>
        </p:nvSpPr>
        <p:spPr/>
        <p:txBody>
          <a:bodyPr/>
          <a:lstStyle/>
          <a:p>
            <a:fld id="{EF675F10-90BA-9A4B-97C5-0F6D45F15F43}" type="datetimeFigureOut">
              <a:rPr lang="en-US" smtClean="0"/>
              <a:t>11/5/2021</a:t>
            </a:fld>
            <a:endParaRPr lang="en-US"/>
          </a:p>
        </p:txBody>
      </p:sp>
      <p:sp>
        <p:nvSpPr>
          <p:cNvPr id="3" name="Footer Placeholder 2">
            <a:extLst>
              <a:ext uri="{FF2B5EF4-FFF2-40B4-BE49-F238E27FC236}">
                <a16:creationId xmlns:a16="http://schemas.microsoft.com/office/drawing/2014/main" id="{E566BDBD-DB55-CD48-A260-77AF4981A3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E6D73C-B8F4-FA40-B1C2-BCC55C1885F7}"/>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60688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AF58-FC7B-1541-98FB-DF0ECECA10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761D9D-6B49-3343-B0DC-1826A0A83E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1A1FB-75E3-BE44-B4F1-61F798CDC8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8AD33D-B14A-1E4D-8C2E-9CB77045514F}"/>
              </a:ext>
            </a:extLst>
          </p:cNvPr>
          <p:cNvSpPr>
            <a:spLocks noGrp="1"/>
          </p:cNvSpPr>
          <p:nvPr>
            <p:ph type="dt" sz="half" idx="10"/>
          </p:nvPr>
        </p:nvSpPr>
        <p:spPr/>
        <p:txBody>
          <a:bodyPr/>
          <a:lstStyle/>
          <a:p>
            <a:fld id="{EF675F10-90BA-9A4B-97C5-0F6D45F15F43}" type="datetimeFigureOut">
              <a:rPr lang="en-US" smtClean="0"/>
              <a:t>11/5/2021</a:t>
            </a:fld>
            <a:endParaRPr lang="en-US"/>
          </a:p>
        </p:txBody>
      </p:sp>
      <p:sp>
        <p:nvSpPr>
          <p:cNvPr id="6" name="Footer Placeholder 5">
            <a:extLst>
              <a:ext uri="{FF2B5EF4-FFF2-40B4-BE49-F238E27FC236}">
                <a16:creationId xmlns:a16="http://schemas.microsoft.com/office/drawing/2014/main" id="{D8653C3C-948F-704A-ADCA-862364F5D3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C301E1-4B2C-5848-8BB6-DCA07C948D3A}"/>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349634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ECA18-21A7-4F4F-AE92-7693302AEE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799FB2-811D-BB4E-A3BD-0A54421CD4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EB802F-649D-D04C-AA36-1801F2E482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CC28A1-74D0-0148-90F9-DC233F310DFE}"/>
              </a:ext>
            </a:extLst>
          </p:cNvPr>
          <p:cNvSpPr>
            <a:spLocks noGrp="1"/>
          </p:cNvSpPr>
          <p:nvPr>
            <p:ph type="dt" sz="half" idx="10"/>
          </p:nvPr>
        </p:nvSpPr>
        <p:spPr/>
        <p:txBody>
          <a:bodyPr/>
          <a:lstStyle/>
          <a:p>
            <a:fld id="{EF675F10-90BA-9A4B-97C5-0F6D45F15F43}" type="datetimeFigureOut">
              <a:rPr lang="en-US" smtClean="0"/>
              <a:t>11/5/2021</a:t>
            </a:fld>
            <a:endParaRPr lang="en-US"/>
          </a:p>
        </p:txBody>
      </p:sp>
      <p:sp>
        <p:nvSpPr>
          <p:cNvPr id="6" name="Footer Placeholder 5">
            <a:extLst>
              <a:ext uri="{FF2B5EF4-FFF2-40B4-BE49-F238E27FC236}">
                <a16:creationId xmlns:a16="http://schemas.microsoft.com/office/drawing/2014/main" id="{4EAEFBCA-2FC4-9C46-BCA4-0B00D3E0A4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8FBC0A-8886-A044-9D2E-E44EE7E3FF2E}"/>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747357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image" Target="../media/image10.jpe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B83807-8083-E946-9568-F5DA5E3764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F21B6F-4AE4-CC48-AE78-093FC5E5D4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92C3D-56C5-B443-9039-55850F122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75F10-90BA-9A4B-97C5-0F6D45F15F43}" type="datetimeFigureOut">
              <a:rPr lang="en-US" smtClean="0"/>
              <a:t>11/5/2021</a:t>
            </a:fld>
            <a:endParaRPr lang="en-US"/>
          </a:p>
        </p:txBody>
      </p:sp>
      <p:sp>
        <p:nvSpPr>
          <p:cNvPr id="5" name="Footer Placeholder 4">
            <a:extLst>
              <a:ext uri="{FF2B5EF4-FFF2-40B4-BE49-F238E27FC236}">
                <a16:creationId xmlns:a16="http://schemas.microsoft.com/office/drawing/2014/main" id="{79EBB4FE-21FC-9249-87CF-23D44CEF62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8B5D03-AC5A-6F4D-91F4-FD920EF7E4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33CAC0-E093-5148-AE6B-19334CEADB6C}" type="slidenum">
              <a:rPr lang="en-US" smtClean="0"/>
              <a:t>‹#›</a:t>
            </a:fld>
            <a:endParaRPr lang="en-US"/>
          </a:p>
        </p:txBody>
      </p:sp>
    </p:spTree>
    <p:extLst>
      <p:ext uri="{BB962C8B-B14F-4D97-AF65-F5344CB8AC3E}">
        <p14:creationId xmlns:p14="http://schemas.microsoft.com/office/powerpoint/2010/main" val="3951587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66144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xStyles>
    <p:titleStyle>
      <a:lvl1pPr algn="l" defTabSz="1219170" rtl="0" eaLnBrk="1" latinLnBrk="0" hangingPunct="1">
        <a:lnSpc>
          <a:spcPts val="2800"/>
        </a:lnSpc>
        <a:spcBef>
          <a:spcPct val="0"/>
        </a:spcBef>
        <a:buNone/>
        <a:defRPr sz="2400" b="0" i="0" kern="1200">
          <a:solidFill>
            <a:schemeClr val="tx1"/>
          </a:solidFill>
          <a:latin typeface="Montserrat Medium" charset="0"/>
          <a:ea typeface="Montserrat Medium" charset="0"/>
          <a:cs typeface="Montserrat Medium" charset="0"/>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3">
          <p15:clr>
            <a:srgbClr val="F26B43"/>
          </p15:clr>
        </p15:guide>
        <p15:guide id="2" pos="22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FF9373-5B95-4E54-BA9A-04A79311AD27}"/>
              </a:ext>
            </a:extLst>
          </p:cNvPr>
          <p:cNvSpPr/>
          <p:nvPr userDrawn="1"/>
        </p:nvSpPr>
        <p:spPr>
          <a:xfrm>
            <a:off x="9942786" y="6064469"/>
            <a:ext cx="2013174" cy="59043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078356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5.png"/><Relationship Id="rId3" Type="http://schemas.openxmlformats.org/officeDocument/2006/relationships/image" Target="../media/image19.png"/><Relationship Id="rId7" Type="http://schemas.openxmlformats.org/officeDocument/2006/relationships/image" Target="../media/image64.png"/><Relationship Id="rId12" Type="http://schemas.openxmlformats.org/officeDocument/2006/relationships/image" Target="../media/image69.jpeg"/><Relationship Id="rId17" Type="http://schemas.openxmlformats.org/officeDocument/2006/relationships/image" Target="../media/image74.png"/><Relationship Id="rId2" Type="http://schemas.openxmlformats.org/officeDocument/2006/relationships/notesSlide" Target="../notesSlides/notesSlide5.xml"/><Relationship Id="rId16"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png"/><Relationship Id="rId19" Type="http://schemas.openxmlformats.org/officeDocument/2006/relationships/image" Target="../media/image76.png"/><Relationship Id="rId4" Type="http://schemas.openxmlformats.org/officeDocument/2006/relationships/image" Target="../media/image16.png"/><Relationship Id="rId9" Type="http://schemas.openxmlformats.org/officeDocument/2006/relationships/image" Target="../media/image66.png"/><Relationship Id="rId14" Type="http://schemas.openxmlformats.org/officeDocument/2006/relationships/image" Target="../media/image71.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chart" Target="../charts/chart10.xml"/><Relationship Id="rId5" Type="http://schemas.openxmlformats.org/officeDocument/2006/relationships/image" Target="../media/image32.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chart" Target="../charts/chart13.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2.png"/><Relationship Id="rId18" Type="http://schemas.openxmlformats.org/officeDocument/2006/relationships/image" Target="../media/image87.jpeg"/><Relationship Id="rId26" Type="http://schemas.openxmlformats.org/officeDocument/2006/relationships/image" Target="../media/image35.png"/><Relationship Id="rId3" Type="http://schemas.openxmlformats.org/officeDocument/2006/relationships/image" Target="../media/image19.png"/><Relationship Id="rId21" Type="http://schemas.openxmlformats.org/officeDocument/2006/relationships/image" Target="../media/image89.png"/><Relationship Id="rId7" Type="http://schemas.openxmlformats.org/officeDocument/2006/relationships/image" Target="../media/image77.png"/><Relationship Id="rId12" Type="http://schemas.openxmlformats.org/officeDocument/2006/relationships/image" Target="../media/image81.png"/><Relationship Id="rId17" Type="http://schemas.openxmlformats.org/officeDocument/2006/relationships/image" Target="../media/image86.png"/><Relationship Id="rId25" Type="http://schemas.openxmlformats.org/officeDocument/2006/relationships/image" Target="../media/image93.jpeg"/><Relationship Id="rId2" Type="http://schemas.openxmlformats.org/officeDocument/2006/relationships/notesSlide" Target="../notesSlides/notesSlide9.xml"/><Relationship Id="rId16" Type="http://schemas.openxmlformats.org/officeDocument/2006/relationships/image" Target="../media/image85.png"/><Relationship Id="rId20" Type="http://schemas.openxmlformats.org/officeDocument/2006/relationships/image" Target="../media/image88.png"/><Relationship Id="rId29"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chart" Target="../charts/chart15.xml"/><Relationship Id="rId11" Type="http://schemas.openxmlformats.org/officeDocument/2006/relationships/image" Target="../media/image80.png"/><Relationship Id="rId24" Type="http://schemas.openxmlformats.org/officeDocument/2006/relationships/image" Target="../media/image92.jpeg"/><Relationship Id="rId5" Type="http://schemas.openxmlformats.org/officeDocument/2006/relationships/chart" Target="../charts/chart14.xml"/><Relationship Id="rId15" Type="http://schemas.openxmlformats.org/officeDocument/2006/relationships/image" Target="../media/image84.png"/><Relationship Id="rId23" Type="http://schemas.openxmlformats.org/officeDocument/2006/relationships/image" Target="../media/image91.png"/><Relationship Id="rId28" Type="http://schemas.openxmlformats.org/officeDocument/2006/relationships/image" Target="../media/image94.jpeg"/><Relationship Id="rId10" Type="http://schemas.openxmlformats.org/officeDocument/2006/relationships/image" Target="../media/image49.png"/><Relationship Id="rId19" Type="http://schemas.openxmlformats.org/officeDocument/2006/relationships/image" Target="../media/image72.png"/><Relationship Id="rId4" Type="http://schemas.openxmlformats.org/officeDocument/2006/relationships/image" Target="../media/image32.png"/><Relationship Id="rId9" Type="http://schemas.openxmlformats.org/officeDocument/2006/relationships/image" Target="../media/image79.jpeg"/><Relationship Id="rId14" Type="http://schemas.openxmlformats.org/officeDocument/2006/relationships/image" Target="../media/image83.png"/><Relationship Id="rId22" Type="http://schemas.openxmlformats.org/officeDocument/2006/relationships/image" Target="../media/image90.png"/><Relationship Id="rId27" Type="http://schemas.openxmlformats.org/officeDocument/2006/relationships/image" Target="../media/image74.png"/><Relationship Id="rId30" Type="http://schemas.openxmlformats.org/officeDocument/2006/relationships/image" Target="../media/image96.png"/></Relationships>
</file>

<file path=ppt/slides/_rels/slide17.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3" Type="http://schemas.openxmlformats.org/officeDocument/2006/relationships/image" Target="../media/image19.png"/><Relationship Id="rId7" Type="http://schemas.openxmlformats.org/officeDocument/2006/relationships/image" Target="../media/image99.png"/><Relationship Id="rId12" Type="http://schemas.openxmlformats.org/officeDocument/2006/relationships/image" Target="../media/image104.png"/><Relationship Id="rId2" Type="http://schemas.openxmlformats.org/officeDocument/2006/relationships/notesSlide" Target="../notesSlides/notesSlide10.xml"/><Relationship Id="rId16"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5" Type="http://schemas.openxmlformats.org/officeDocument/2006/relationships/image" Target="../media/image107.png"/><Relationship Id="rId10" Type="http://schemas.openxmlformats.org/officeDocument/2006/relationships/image" Target="../media/image102.png"/><Relationship Id="rId4" Type="http://schemas.openxmlformats.org/officeDocument/2006/relationships/image" Target="../media/image32.png"/><Relationship Id="rId9" Type="http://schemas.openxmlformats.org/officeDocument/2006/relationships/image" Target="../media/image101.png"/><Relationship Id="rId14" Type="http://schemas.openxmlformats.org/officeDocument/2006/relationships/image" Target="../media/image106.png"/></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9.png"/><Relationship Id="rId7" Type="http://schemas.openxmlformats.org/officeDocument/2006/relationships/chart" Target="../charts/chart18.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png"/><Relationship Id="rId18" Type="http://schemas.openxmlformats.org/officeDocument/2006/relationships/image" Target="../media/image120.jpeg"/><Relationship Id="rId3" Type="http://schemas.openxmlformats.org/officeDocument/2006/relationships/image" Target="../media/image19.png"/><Relationship Id="rId21" Type="http://schemas.openxmlformats.org/officeDocument/2006/relationships/image" Target="../media/image121.png"/><Relationship Id="rId7" Type="http://schemas.openxmlformats.org/officeDocument/2006/relationships/image" Target="../media/image110.png"/><Relationship Id="rId12" Type="http://schemas.openxmlformats.org/officeDocument/2006/relationships/image" Target="../media/image115.png"/><Relationship Id="rId17" Type="http://schemas.openxmlformats.org/officeDocument/2006/relationships/image" Target="../media/image119.jpeg"/><Relationship Id="rId2" Type="http://schemas.openxmlformats.org/officeDocument/2006/relationships/notesSlide" Target="../notesSlides/notesSlide12.xml"/><Relationship Id="rId16" Type="http://schemas.openxmlformats.org/officeDocument/2006/relationships/image" Target="../media/image118.jpe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09.jpeg"/><Relationship Id="rId11" Type="http://schemas.openxmlformats.org/officeDocument/2006/relationships/image" Target="../media/image114.png"/><Relationship Id="rId5" Type="http://schemas.openxmlformats.org/officeDocument/2006/relationships/image" Target="../media/image72.png"/><Relationship Id="rId15" Type="http://schemas.openxmlformats.org/officeDocument/2006/relationships/image" Target="../media/image117.png"/><Relationship Id="rId10" Type="http://schemas.openxmlformats.org/officeDocument/2006/relationships/image" Target="../media/image113.png"/><Relationship Id="rId19" Type="http://schemas.openxmlformats.org/officeDocument/2006/relationships/image" Target="../media/image30.png"/><Relationship Id="rId4" Type="http://schemas.openxmlformats.org/officeDocument/2006/relationships/image" Target="../media/image16.png"/><Relationship Id="rId9" Type="http://schemas.openxmlformats.org/officeDocument/2006/relationships/image" Target="../media/image112.png"/><Relationship Id="rId14" Type="http://schemas.openxmlformats.org/officeDocument/2006/relationships/image" Target="../media/image86.png"/><Relationship Id="rId22" Type="http://schemas.openxmlformats.org/officeDocument/2006/relationships/image" Target="../media/image90.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127.png"/><Relationship Id="rId3" Type="http://schemas.openxmlformats.org/officeDocument/2006/relationships/image" Target="../media/image19.png"/><Relationship Id="rId7" Type="http://schemas.openxmlformats.org/officeDocument/2006/relationships/image" Target="../media/image77.png"/><Relationship Id="rId12" Type="http://schemas.openxmlformats.org/officeDocument/2006/relationships/image" Target="../media/image126.jpeg"/><Relationship Id="rId2" Type="http://schemas.openxmlformats.org/officeDocument/2006/relationships/notesSlide" Target="../notesSlides/notesSlide13.xml"/><Relationship Id="rId16" Type="http://schemas.openxmlformats.org/officeDocument/2006/relationships/image" Target="../media/image130.png"/><Relationship Id="rId1" Type="http://schemas.openxmlformats.org/officeDocument/2006/relationships/slideLayout" Target="../slideLayouts/slideLayout7.xml"/><Relationship Id="rId6" Type="http://schemas.openxmlformats.org/officeDocument/2006/relationships/image" Target="../media/image123.png"/><Relationship Id="rId11" Type="http://schemas.openxmlformats.org/officeDocument/2006/relationships/image" Target="../media/image74.png"/><Relationship Id="rId5" Type="http://schemas.openxmlformats.org/officeDocument/2006/relationships/image" Target="../media/image122.png"/><Relationship Id="rId15" Type="http://schemas.openxmlformats.org/officeDocument/2006/relationships/image" Target="../media/image129.png"/><Relationship Id="rId10" Type="http://schemas.openxmlformats.org/officeDocument/2006/relationships/image" Target="../media/image125.png"/><Relationship Id="rId4" Type="http://schemas.openxmlformats.org/officeDocument/2006/relationships/image" Target="../media/image16.png"/><Relationship Id="rId9" Type="http://schemas.openxmlformats.org/officeDocument/2006/relationships/image" Target="../media/image124.png"/><Relationship Id="rId14" Type="http://schemas.openxmlformats.org/officeDocument/2006/relationships/image" Target="../media/image128.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chart" Target="../charts/chart19.xml"/><Relationship Id="rId7" Type="http://schemas.openxmlformats.org/officeDocument/2006/relationships/chart" Target="../charts/chart21.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chart" Target="../charts/chart20.xml"/><Relationship Id="rId5" Type="http://schemas.openxmlformats.org/officeDocument/2006/relationships/image" Target="../media/image32.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66.png"/><Relationship Id="rId18" Type="http://schemas.openxmlformats.org/officeDocument/2006/relationships/image" Target="../media/image140.png"/><Relationship Id="rId26" Type="http://schemas.openxmlformats.org/officeDocument/2006/relationships/image" Target="../media/image147.png"/><Relationship Id="rId3" Type="http://schemas.openxmlformats.org/officeDocument/2006/relationships/image" Target="../media/image19.png"/><Relationship Id="rId21" Type="http://schemas.openxmlformats.org/officeDocument/2006/relationships/image" Target="../media/image24.png"/><Relationship Id="rId7" Type="http://schemas.openxmlformats.org/officeDocument/2006/relationships/image" Target="../media/image131.png"/><Relationship Id="rId12" Type="http://schemas.openxmlformats.org/officeDocument/2006/relationships/image" Target="../media/image70.png"/><Relationship Id="rId17" Type="http://schemas.openxmlformats.org/officeDocument/2006/relationships/image" Target="../media/image139.png"/><Relationship Id="rId25" Type="http://schemas.openxmlformats.org/officeDocument/2006/relationships/image" Target="../media/image146.png"/><Relationship Id="rId2" Type="http://schemas.openxmlformats.org/officeDocument/2006/relationships/notesSlide" Target="../notesSlides/notesSlide15.xml"/><Relationship Id="rId16" Type="http://schemas.openxmlformats.org/officeDocument/2006/relationships/image" Target="../media/image138.png"/><Relationship Id="rId20" Type="http://schemas.openxmlformats.org/officeDocument/2006/relationships/image" Target="../media/image142.png"/><Relationship Id="rId29" Type="http://schemas.openxmlformats.org/officeDocument/2006/relationships/image" Target="../media/image150.png"/><Relationship Id="rId1" Type="http://schemas.openxmlformats.org/officeDocument/2006/relationships/slideLayout" Target="../slideLayouts/slideLayout7.xml"/><Relationship Id="rId6" Type="http://schemas.openxmlformats.org/officeDocument/2006/relationships/chart" Target="../charts/chart23.xml"/><Relationship Id="rId11" Type="http://schemas.openxmlformats.org/officeDocument/2006/relationships/image" Target="../media/image135.png"/><Relationship Id="rId24" Type="http://schemas.openxmlformats.org/officeDocument/2006/relationships/image" Target="../media/image145.png"/><Relationship Id="rId5" Type="http://schemas.openxmlformats.org/officeDocument/2006/relationships/chart" Target="../charts/chart22.xml"/><Relationship Id="rId15" Type="http://schemas.openxmlformats.org/officeDocument/2006/relationships/image" Target="../media/image137.png"/><Relationship Id="rId23" Type="http://schemas.openxmlformats.org/officeDocument/2006/relationships/image" Target="../media/image144.jpeg"/><Relationship Id="rId28" Type="http://schemas.openxmlformats.org/officeDocument/2006/relationships/image" Target="../media/image149.png"/><Relationship Id="rId10" Type="http://schemas.openxmlformats.org/officeDocument/2006/relationships/image" Target="../media/image134.png"/><Relationship Id="rId19" Type="http://schemas.openxmlformats.org/officeDocument/2006/relationships/image" Target="../media/image141.png"/><Relationship Id="rId4" Type="http://schemas.openxmlformats.org/officeDocument/2006/relationships/image" Target="../media/image32.png"/><Relationship Id="rId9" Type="http://schemas.openxmlformats.org/officeDocument/2006/relationships/image" Target="../media/image133.png"/><Relationship Id="rId14" Type="http://schemas.openxmlformats.org/officeDocument/2006/relationships/image" Target="../media/image136.png"/><Relationship Id="rId22" Type="http://schemas.openxmlformats.org/officeDocument/2006/relationships/image" Target="../media/image143.png"/><Relationship Id="rId27" Type="http://schemas.openxmlformats.org/officeDocument/2006/relationships/image" Target="../media/image148.png"/><Relationship Id="rId30" Type="http://schemas.openxmlformats.org/officeDocument/2006/relationships/image" Target="../media/image151.png"/></Relationships>
</file>

<file path=ppt/slides/_rels/slide2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54.png"/><Relationship Id="rId3" Type="http://schemas.openxmlformats.org/officeDocument/2006/relationships/image" Target="../media/image19.png"/><Relationship Id="rId7" Type="http://schemas.openxmlformats.org/officeDocument/2006/relationships/image" Target="../media/image152.png"/><Relationship Id="rId12" Type="http://schemas.openxmlformats.org/officeDocument/2006/relationships/image" Target="../media/image15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138.png"/><Relationship Id="rId5" Type="http://schemas.openxmlformats.org/officeDocument/2006/relationships/image" Target="../media/image70.png"/><Relationship Id="rId10" Type="http://schemas.openxmlformats.org/officeDocument/2006/relationships/image" Target="../media/image137.png"/><Relationship Id="rId4" Type="http://schemas.openxmlformats.org/officeDocument/2006/relationships/image" Target="../media/image16.png"/><Relationship Id="rId9" Type="http://schemas.openxmlformats.org/officeDocument/2006/relationships/image" Target="../media/image141.png"/><Relationship Id="rId14" Type="http://schemas.openxmlformats.org/officeDocument/2006/relationships/image" Target="../media/image155.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chart" Target="../charts/chart26.xml"/><Relationship Id="rId5" Type="http://schemas.openxmlformats.org/officeDocument/2006/relationships/chart" Target="../charts/chart25.xml"/><Relationship Id="rId4" Type="http://schemas.openxmlformats.org/officeDocument/2006/relationships/chart" Target="../charts/chart24.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158.png"/><Relationship Id="rId18" Type="http://schemas.openxmlformats.org/officeDocument/2006/relationships/image" Target="../media/image66.png"/><Relationship Id="rId3" Type="http://schemas.openxmlformats.org/officeDocument/2006/relationships/image" Target="../media/image19.png"/><Relationship Id="rId21" Type="http://schemas.openxmlformats.org/officeDocument/2006/relationships/image" Target="../media/image141.png"/><Relationship Id="rId7" Type="http://schemas.openxmlformats.org/officeDocument/2006/relationships/image" Target="../media/image157.png"/><Relationship Id="rId12" Type="http://schemas.openxmlformats.org/officeDocument/2006/relationships/image" Target="../media/image27.png"/><Relationship Id="rId17" Type="http://schemas.openxmlformats.org/officeDocument/2006/relationships/image" Target="../media/image162.png"/><Relationship Id="rId2" Type="http://schemas.openxmlformats.org/officeDocument/2006/relationships/notesSlide" Target="../notesSlides/notesSlide17.xml"/><Relationship Id="rId16" Type="http://schemas.openxmlformats.org/officeDocument/2006/relationships/image" Target="../media/image161.pn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70.png"/><Relationship Id="rId5" Type="http://schemas.openxmlformats.org/officeDocument/2006/relationships/image" Target="../media/image156.png"/><Relationship Id="rId15" Type="http://schemas.openxmlformats.org/officeDocument/2006/relationships/image" Target="../media/image160.jpeg"/><Relationship Id="rId10" Type="http://schemas.openxmlformats.org/officeDocument/2006/relationships/image" Target="../media/image132.png"/><Relationship Id="rId19" Type="http://schemas.openxmlformats.org/officeDocument/2006/relationships/image" Target="../media/image152.png"/><Relationship Id="rId4" Type="http://schemas.openxmlformats.org/officeDocument/2006/relationships/image" Target="../media/image32.png"/><Relationship Id="rId9" Type="http://schemas.openxmlformats.org/officeDocument/2006/relationships/image" Target="../media/image135.png"/><Relationship Id="rId14" Type="http://schemas.openxmlformats.org/officeDocument/2006/relationships/image" Target="../media/image159.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9.png"/><Relationship Id="rId7" Type="http://schemas.openxmlformats.org/officeDocument/2006/relationships/image" Target="../media/image153.png"/><Relationship Id="rId12" Type="http://schemas.openxmlformats.org/officeDocument/2006/relationships/image" Target="../media/image15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38.png"/><Relationship Id="rId11" Type="http://schemas.openxmlformats.org/officeDocument/2006/relationships/image" Target="../media/image140.png"/><Relationship Id="rId5" Type="http://schemas.openxmlformats.org/officeDocument/2006/relationships/image" Target="../media/image137.png"/><Relationship Id="rId10" Type="http://schemas.openxmlformats.org/officeDocument/2006/relationships/image" Target="../media/image154.png"/><Relationship Id="rId4" Type="http://schemas.openxmlformats.org/officeDocument/2006/relationships/image" Target="../media/image32.png"/><Relationship Id="rId9" Type="http://schemas.openxmlformats.org/officeDocument/2006/relationships/image" Target="../media/image164.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9.png"/><Relationship Id="rId1" Type="http://schemas.openxmlformats.org/officeDocument/2006/relationships/slideLayout" Target="../slideLayouts/slideLayout36.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6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65.png"/><Relationship Id="rId5" Type="http://schemas.openxmlformats.org/officeDocument/2006/relationships/image" Target="../media/image18.png"/><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167.png"/><Relationship Id="rId7"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8.png"/><Relationship Id="rId7" Type="http://schemas.openxmlformats.org/officeDocument/2006/relationships/image" Target="../media/image170.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69.png"/><Relationship Id="rId5" Type="http://schemas.openxmlformats.org/officeDocument/2006/relationships/image" Target="../media/image19.png"/><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8" Type="http://schemas.openxmlformats.org/officeDocument/2006/relationships/hyperlink" Target="https://thevab.com/" TargetMode="External"/><Relationship Id="rId13" Type="http://schemas.openxmlformats.org/officeDocument/2006/relationships/hyperlink" Target="https://thevab.com/insight/weathering-storm" TargetMode="External"/><Relationship Id="rId3" Type="http://schemas.openxmlformats.org/officeDocument/2006/relationships/image" Target="../media/image172.png"/><Relationship Id="rId7" Type="http://schemas.openxmlformats.org/officeDocument/2006/relationships/image" Target="../media/image175.png"/><Relationship Id="rId12" Type="http://schemas.openxmlformats.org/officeDocument/2006/relationships/image" Target="../media/image176.png"/><Relationship Id="rId2" Type="http://schemas.openxmlformats.org/officeDocument/2006/relationships/hyperlink" Target="https://thevab.com/insight/keep-calm-and-advertise" TargetMode="External"/><Relationship Id="rId1" Type="http://schemas.openxmlformats.org/officeDocument/2006/relationships/slideLayout" Target="../slideLayouts/slideLayout7.xml"/><Relationship Id="rId6" Type="http://schemas.openxmlformats.org/officeDocument/2006/relationships/image" Target="../media/image174.png"/><Relationship Id="rId11" Type="http://schemas.openxmlformats.org/officeDocument/2006/relationships/hyperlink" Target="https://thevab.com/insight/halo-effect" TargetMode="External"/><Relationship Id="rId5" Type="http://schemas.openxmlformats.org/officeDocument/2006/relationships/image" Target="../media/image173.png"/><Relationship Id="rId15" Type="http://schemas.openxmlformats.org/officeDocument/2006/relationships/slide" Target="slide41.xml"/><Relationship Id="rId10" Type="http://schemas.openxmlformats.org/officeDocument/2006/relationships/hyperlink" Target="https://thevab.com/our-team/leah-montner-dixon" TargetMode="External"/><Relationship Id="rId4" Type="http://schemas.openxmlformats.org/officeDocument/2006/relationships/hyperlink" Target="https://thevab.com/insight/beyond-headlines" TargetMode="External"/><Relationship Id="rId9" Type="http://schemas.openxmlformats.org/officeDocument/2006/relationships/hyperlink" Target="https://thevab.com/team-board" TargetMode="External"/><Relationship Id="rId14" Type="http://schemas.openxmlformats.org/officeDocument/2006/relationships/image" Target="../media/image177.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slide" Target="slide41.xml"/><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hyperlink" Target="https://thevab.com/" TargetMode="External"/></Relationships>
</file>

<file path=ppt/slides/_rels/slide41.xml.rels><?xml version="1.0" encoding="UTF-8" standalone="yes"?>
<Relationships xmlns="http://schemas.openxmlformats.org/package/2006/relationships"><Relationship Id="rId117" Type="http://schemas.openxmlformats.org/officeDocument/2006/relationships/hyperlink" Target="https://www.sentinelone.com/" TargetMode="External"/><Relationship Id="rId21" Type="http://schemas.openxmlformats.org/officeDocument/2006/relationships/hyperlink" Target="https://www.vitrazza.com/" TargetMode="External"/><Relationship Id="rId63" Type="http://schemas.openxmlformats.org/officeDocument/2006/relationships/hyperlink" Target="https://www.saintarcherbrewery.com/" TargetMode="External"/><Relationship Id="rId159" Type="http://schemas.openxmlformats.org/officeDocument/2006/relationships/hyperlink" Target="https://rvshare.com/" TargetMode="External"/><Relationship Id="rId170" Type="http://schemas.openxmlformats.org/officeDocument/2006/relationships/hyperlink" Target="https://go.medallia.com/" TargetMode="External"/><Relationship Id="rId226" Type="http://schemas.openxmlformats.org/officeDocument/2006/relationships/hyperlink" Target="https://ruffgreens.com/" TargetMode="External"/><Relationship Id="rId268" Type="http://schemas.openxmlformats.org/officeDocument/2006/relationships/hyperlink" Target="https://quantic.edu/" TargetMode="External"/><Relationship Id="rId32" Type="http://schemas.openxmlformats.org/officeDocument/2006/relationships/hyperlink" Target="https://www.rxsaver.com/" TargetMode="External"/><Relationship Id="rId74" Type="http://schemas.openxmlformats.org/officeDocument/2006/relationships/hyperlink" Target="https://www.jennikayne.com/" TargetMode="External"/><Relationship Id="rId128" Type="http://schemas.openxmlformats.org/officeDocument/2006/relationships/hyperlink" Target="https://drizly.com/" TargetMode="External"/><Relationship Id="rId5" Type="http://schemas.openxmlformats.org/officeDocument/2006/relationships/hyperlink" Target="https://www.rinvoq.com/" TargetMode="External"/><Relationship Id="rId181" Type="http://schemas.openxmlformats.org/officeDocument/2006/relationships/hyperlink" Target="https://buystuffaloons.com/" TargetMode="External"/><Relationship Id="rId237" Type="http://schemas.openxmlformats.org/officeDocument/2006/relationships/hyperlink" Target="https://spongelle.com/" TargetMode="External"/><Relationship Id="rId279" Type="http://schemas.openxmlformats.org/officeDocument/2006/relationships/hyperlink" Target="https://www.fandangonow.com/" TargetMode="External"/><Relationship Id="rId43" Type="http://schemas.openxmlformats.org/officeDocument/2006/relationships/hyperlink" Target="https://www.tula.com/" TargetMode="External"/><Relationship Id="rId139" Type="http://schemas.openxmlformats.org/officeDocument/2006/relationships/hyperlink" Target="https://www.obefitness.com/" TargetMode="External"/><Relationship Id="rId85" Type="http://schemas.openxmlformats.org/officeDocument/2006/relationships/hyperlink" Target="https://www.drbrite.com/" TargetMode="External"/><Relationship Id="rId150" Type="http://schemas.openxmlformats.org/officeDocument/2006/relationships/hyperlink" Target="https://gurunanda.com/" TargetMode="External"/><Relationship Id="rId171" Type="http://schemas.openxmlformats.org/officeDocument/2006/relationships/hyperlink" Target="https://www.curavi.com/" TargetMode="External"/><Relationship Id="rId192" Type="http://schemas.openxmlformats.org/officeDocument/2006/relationships/hyperlink" Target="https://timeshareterminationteam.com/" TargetMode="External"/><Relationship Id="rId206" Type="http://schemas.openxmlformats.org/officeDocument/2006/relationships/hyperlink" Target="https://britebrush.com/" TargetMode="External"/><Relationship Id="rId227" Type="http://schemas.openxmlformats.org/officeDocument/2006/relationships/hyperlink" Target="https://www.miraclemistcleaner.com/" TargetMode="External"/><Relationship Id="rId248" Type="http://schemas.openxmlformats.org/officeDocument/2006/relationships/hyperlink" Target="https://www.mally.com/?src=core" TargetMode="External"/><Relationship Id="rId269" Type="http://schemas.openxmlformats.org/officeDocument/2006/relationships/hyperlink" Target="https://zenwise.com/" TargetMode="External"/><Relationship Id="rId12" Type="http://schemas.openxmlformats.org/officeDocument/2006/relationships/hyperlink" Target="https://www.discoveryplus.com/" TargetMode="External"/><Relationship Id="rId33" Type="http://schemas.openxmlformats.org/officeDocument/2006/relationships/hyperlink" Target="https://storage.makespace.com/" TargetMode="External"/><Relationship Id="rId108" Type="http://schemas.openxmlformats.org/officeDocument/2006/relationships/hyperlink" Target="https://tempo.fit/" TargetMode="External"/><Relationship Id="rId129" Type="http://schemas.openxmlformats.org/officeDocument/2006/relationships/hyperlink" Target="https://www.twilio.com/" TargetMode="External"/><Relationship Id="rId280" Type="http://schemas.openxmlformats.org/officeDocument/2006/relationships/hyperlink" Target="https://www.invisawear.com/" TargetMode="External"/><Relationship Id="rId54" Type="http://schemas.openxmlformats.org/officeDocument/2006/relationships/hyperlink" Target="https://www.ridgewallet.com/" TargetMode="External"/><Relationship Id="rId75" Type="http://schemas.openxmlformats.org/officeDocument/2006/relationships/hyperlink" Target="https://pelacase.com/" TargetMode="External"/><Relationship Id="rId96" Type="http://schemas.openxmlformats.org/officeDocument/2006/relationships/hyperlink" Target="https://www.goat.com/" TargetMode="External"/><Relationship Id="rId140" Type="http://schemas.openxmlformats.org/officeDocument/2006/relationships/hyperlink" Target="https://www.getsalonstep.com/?utm_source=Google_TM&amp;utm_medium=CPC&amp;utm_campaign=CPD&amp;gclid=EAIaIQobChMIs-KrkOeX7wIVC-DICh21VQCZEAAYASAAEgIdVPD_BwE" TargetMode="External"/><Relationship Id="rId161" Type="http://schemas.openxmlformats.org/officeDocument/2006/relationships/hyperlink" Target="https://tactilegames.com/lilys-garden" TargetMode="External"/><Relationship Id="rId182" Type="http://schemas.openxmlformats.org/officeDocument/2006/relationships/hyperlink" Target="https://www.kindredhealthcare.com/our-services/home-care" TargetMode="External"/><Relationship Id="rId217" Type="http://schemas.openxmlformats.org/officeDocument/2006/relationships/hyperlink" Target="https://www.dormienetwork.com/" TargetMode="External"/><Relationship Id="rId6" Type="http://schemas.openxmlformats.org/officeDocument/2006/relationships/hyperlink" Target="https://www.descovy.com/" TargetMode="External"/><Relationship Id="rId238" Type="http://schemas.openxmlformats.org/officeDocument/2006/relationships/hyperlink" Target="https://www.splunk.com/" TargetMode="External"/><Relationship Id="rId259" Type="http://schemas.openxmlformats.org/officeDocument/2006/relationships/hyperlink" Target="https://directbullion.com/" TargetMode="External"/><Relationship Id="rId23" Type="http://schemas.openxmlformats.org/officeDocument/2006/relationships/hyperlink" Target="https://www.drinkaha.com/" TargetMode="External"/><Relationship Id="rId119" Type="http://schemas.openxmlformats.org/officeDocument/2006/relationships/hyperlink" Target="https://sqairz.com/" TargetMode="External"/><Relationship Id="rId270" Type="http://schemas.openxmlformats.org/officeDocument/2006/relationships/hyperlink" Target="https://www.freshviewshields.com/" TargetMode="External"/><Relationship Id="rId44" Type="http://schemas.openxmlformats.org/officeDocument/2006/relationships/hyperlink" Target="https://www.goodnes.com/life-cuisine/" TargetMode="External"/><Relationship Id="rId65" Type="http://schemas.openxmlformats.org/officeDocument/2006/relationships/hyperlink" Target="https://www.listenlively.com/" TargetMode="External"/><Relationship Id="rId86" Type="http://schemas.openxmlformats.org/officeDocument/2006/relationships/hyperlink" Target="https://www.simplehealth.com/" TargetMode="External"/><Relationship Id="rId130" Type="http://schemas.openxmlformats.org/officeDocument/2006/relationships/hyperlink" Target="https://menageatroiswines.com/" TargetMode="External"/><Relationship Id="rId151" Type="http://schemas.openxmlformats.org/officeDocument/2006/relationships/hyperlink" Target="https://prose.com/" TargetMode="External"/><Relationship Id="rId172" Type="http://schemas.openxmlformats.org/officeDocument/2006/relationships/hyperlink" Target="https://www.cleanharbors.com/" TargetMode="External"/><Relationship Id="rId193" Type="http://schemas.openxmlformats.org/officeDocument/2006/relationships/hyperlink" Target="https://wildlifestudios.com/games/zooba/" TargetMode="External"/><Relationship Id="rId207" Type="http://schemas.openxmlformats.org/officeDocument/2006/relationships/hyperlink" Target="https://www.crystalflush.com/Home" TargetMode="External"/><Relationship Id="rId228" Type="http://schemas.openxmlformats.org/officeDocument/2006/relationships/hyperlink" Target="https://www.generation.org/" TargetMode="External"/><Relationship Id="rId249" Type="http://schemas.openxmlformats.org/officeDocument/2006/relationships/hyperlink" Target="https://www.cleanboss.co/" TargetMode="External"/><Relationship Id="rId13" Type="http://schemas.openxmlformats.org/officeDocument/2006/relationships/hyperlink" Target="https://quibi.com/" TargetMode="External"/><Relationship Id="rId109" Type="http://schemas.openxmlformats.org/officeDocument/2006/relationships/hyperlink" Target="https://www.hungryroot.com/" TargetMode="External"/><Relationship Id="rId260" Type="http://schemas.openxmlformats.org/officeDocument/2006/relationships/hyperlink" Target="http://www.corvusgold.com/" TargetMode="External"/><Relationship Id="rId281" Type="http://schemas.openxmlformats.org/officeDocument/2006/relationships/hyperlink" Target="https://www.codycross-game.com/" TargetMode="External"/><Relationship Id="rId34" Type="http://schemas.openxmlformats.org/officeDocument/2006/relationships/hyperlink" Target="https://purepap.com/" TargetMode="External"/><Relationship Id="rId55" Type="http://schemas.openxmlformats.org/officeDocument/2006/relationships/hyperlink" Target="https://www.gettouchscreenpurse.com/" TargetMode="External"/><Relationship Id="rId76" Type="http://schemas.openxmlformats.org/officeDocument/2006/relationships/hyperlink" Target="https://www.latejuly.com/" TargetMode="External"/><Relationship Id="rId97" Type="http://schemas.openxmlformats.org/officeDocument/2006/relationships/hyperlink" Target="https://duckduckauto.com/" TargetMode="External"/><Relationship Id="rId120" Type="http://schemas.openxmlformats.org/officeDocument/2006/relationships/hyperlink" Target="https://rexmd.com/" TargetMode="External"/><Relationship Id="rId141" Type="http://schemas.openxmlformats.org/officeDocument/2006/relationships/hyperlink" Target="https://www.dating.com/" TargetMode="External"/><Relationship Id="rId7" Type="http://schemas.openxmlformats.org/officeDocument/2006/relationships/hyperlink" Target="https://www.ubrelvy.com/treating-migraine?cid=sem_goo_43700059906842366&amp;utm_source=google&amp;utm_medium=cpc&amp;utm_campaign=Ubrelvy_Awareness%20-%20DTC%20Now%20Available_Traffic_100058_Branded_Exact_National_Google_2021%20Q1&amp;gclid=CjwKCAjwxuuCBhATEiwAIIIz0aqimE6qqKwJkOX3WtsAQmx2oQ73cg47mhwInDVTLt9aamd96uErmhoCZ10QAvD_BwE&amp;gclsrc=aw.ds" TargetMode="External"/><Relationship Id="rId162" Type="http://schemas.openxmlformats.org/officeDocument/2006/relationships/hyperlink" Target="https://www.drinktrade.com/" TargetMode="External"/><Relationship Id="rId183" Type="http://schemas.openxmlformats.org/officeDocument/2006/relationships/hyperlink" Target="https://www.beyondmeat.com/" TargetMode="External"/><Relationship Id="rId218" Type="http://schemas.openxmlformats.org/officeDocument/2006/relationships/hyperlink" Target="https://cityzenith.com/" TargetMode="External"/><Relationship Id="rId239" Type="http://schemas.openxmlformats.org/officeDocument/2006/relationships/hyperlink" Target="https://texassuperfood.com/" TargetMode="External"/><Relationship Id="rId250" Type="http://schemas.openxmlformats.org/officeDocument/2006/relationships/hyperlink" Target="https://carbonhealth.com/" TargetMode="External"/><Relationship Id="rId271" Type="http://schemas.openxmlformats.org/officeDocument/2006/relationships/hyperlink" Target="https://www.sleepworld.com/" TargetMode="External"/><Relationship Id="rId24" Type="http://schemas.openxmlformats.org/officeDocument/2006/relationships/hyperlink" Target="https://www.visible.com/" TargetMode="External"/><Relationship Id="rId45" Type="http://schemas.openxmlformats.org/officeDocument/2006/relationships/hyperlink" Target="https://www.ourbond.com/" TargetMode="External"/><Relationship Id="rId66" Type="http://schemas.openxmlformats.org/officeDocument/2006/relationships/hyperlink" Target="https://www.robokiller.com/" TargetMode="External"/><Relationship Id="rId87" Type="http://schemas.openxmlformats.org/officeDocument/2006/relationships/hyperlink" Target="https://www.primatene.com/" TargetMode="External"/><Relationship Id="rId110" Type="http://schemas.openxmlformats.org/officeDocument/2006/relationships/hyperlink" Target="https://getopenspaces.com/" TargetMode="External"/><Relationship Id="rId131" Type="http://schemas.openxmlformats.org/officeDocument/2006/relationships/hyperlink" Target="https://karvingking.com/" TargetMode="External"/><Relationship Id="rId152" Type="http://schemas.openxmlformats.org/officeDocument/2006/relationships/hyperlink" Target="https://brainly.com/" TargetMode="External"/><Relationship Id="rId173" Type="http://schemas.openxmlformats.org/officeDocument/2006/relationships/hyperlink" Target="https://www.cfsb.com/" TargetMode="External"/><Relationship Id="rId194" Type="http://schemas.openxmlformats.org/officeDocument/2006/relationships/hyperlink" Target="http://calvertinsuranceagency.com/" TargetMode="External"/><Relationship Id="rId208" Type="http://schemas.openxmlformats.org/officeDocument/2006/relationships/hyperlink" Target="https://www.solidquote.com/vsolidauto4/step1.html" TargetMode="External"/><Relationship Id="rId229" Type="http://schemas.openxmlformats.org/officeDocument/2006/relationships/hyperlink" Target="https://betterbodyfoods.com/" TargetMode="External"/><Relationship Id="rId240" Type="http://schemas.openxmlformats.org/officeDocument/2006/relationships/hyperlink" Target="https://www.monogramorthopedics.com/" TargetMode="External"/><Relationship Id="rId261" Type="http://schemas.openxmlformats.org/officeDocument/2006/relationships/hyperlink" Target="https://www.housepartynow.com/" TargetMode="External"/><Relationship Id="rId14" Type="http://schemas.openxmlformats.org/officeDocument/2006/relationships/hyperlink" Target="https://www.hbomax.com/" TargetMode="External"/><Relationship Id="rId35" Type="http://schemas.openxmlformats.org/officeDocument/2006/relationships/hyperlink" Target="https://www.korikrilloil.com/" TargetMode="External"/><Relationship Id="rId56" Type="http://schemas.openxmlformats.org/officeDocument/2006/relationships/hyperlink" Target="https://www.myhealthpolicy.com/" TargetMode="External"/><Relationship Id="rId77" Type="http://schemas.openxmlformats.org/officeDocument/2006/relationships/hyperlink" Target="http://www.literatipublishing.com/" TargetMode="External"/><Relationship Id="rId100" Type="http://schemas.openxmlformats.org/officeDocument/2006/relationships/hyperlink" Target="https://fromourplace.com/" TargetMode="External"/><Relationship Id="rId282" Type="http://schemas.openxmlformats.org/officeDocument/2006/relationships/hyperlink" Target="https://www.clearone.com/" TargetMode="External"/><Relationship Id="rId8" Type="http://schemas.openxmlformats.org/officeDocument/2006/relationships/hyperlink" Target="https://www.rybelsus.com/" TargetMode="External"/><Relationship Id="rId98" Type="http://schemas.openxmlformats.org/officeDocument/2006/relationships/hyperlink" Target="https://www.urolift.com/" TargetMode="External"/><Relationship Id="rId121" Type="http://schemas.openxmlformats.org/officeDocument/2006/relationships/hyperlink" Target="https://www.legalcapitalcorp.com/" TargetMode="External"/><Relationship Id="rId142" Type="http://schemas.openxmlformats.org/officeDocument/2006/relationships/hyperlink" Target="https://www.vantagepointsoftware.com/" TargetMode="External"/><Relationship Id="rId163" Type="http://schemas.openxmlformats.org/officeDocument/2006/relationships/hyperlink" Target="https://www.supercutelittlebabies.com/Home?utm_term=super%20cute%20little%20babies" TargetMode="External"/><Relationship Id="rId184" Type="http://schemas.openxmlformats.org/officeDocument/2006/relationships/hyperlink" Target="https://www.elementnutrition.com/" TargetMode="External"/><Relationship Id="rId219" Type="http://schemas.openxmlformats.org/officeDocument/2006/relationships/hyperlink" Target="https://ladder.sport/" TargetMode="External"/><Relationship Id="rId230" Type="http://schemas.openxmlformats.org/officeDocument/2006/relationships/hyperlink" Target="https://tivichealth.com/" TargetMode="External"/><Relationship Id="rId251" Type="http://schemas.openxmlformats.org/officeDocument/2006/relationships/hyperlink" Target="https://thinkproducts.com/en-us/" TargetMode="External"/><Relationship Id="rId25" Type="http://schemas.openxmlformats.org/officeDocument/2006/relationships/hyperlink" Target="https://www.greenlightcard.com/" TargetMode="External"/><Relationship Id="rId46" Type="http://schemas.openxmlformats.org/officeDocument/2006/relationships/hyperlink" Target="https://www.bonfire.com/" TargetMode="External"/><Relationship Id="rId67" Type="http://schemas.openxmlformats.org/officeDocument/2006/relationships/hyperlink" Target="https://www.firstleaf.club/" TargetMode="External"/><Relationship Id="rId272" Type="http://schemas.openxmlformats.org/officeDocument/2006/relationships/hyperlink" Target="https://www.gotribs.net/" TargetMode="External"/><Relationship Id="rId88" Type="http://schemas.openxmlformats.org/officeDocument/2006/relationships/hyperlink" Target="https://www.handvanafoam.com/" TargetMode="External"/><Relationship Id="rId111" Type="http://schemas.openxmlformats.org/officeDocument/2006/relationships/hyperlink" Target="https://www.saia.com/home" TargetMode="External"/><Relationship Id="rId132" Type="http://schemas.openxmlformats.org/officeDocument/2006/relationships/hyperlink" Target="https://www.hottools.com/" TargetMode="External"/><Relationship Id="rId153" Type="http://schemas.openxmlformats.org/officeDocument/2006/relationships/hyperlink" Target="https://www.broyhillfurniture.com/" TargetMode="External"/><Relationship Id="rId174" Type="http://schemas.openxmlformats.org/officeDocument/2006/relationships/hyperlink" Target="https://marleyspoon.com/" TargetMode="External"/><Relationship Id="rId195" Type="http://schemas.openxmlformats.org/officeDocument/2006/relationships/hyperlink" Target="https://promo.nj.betmgm.com/en/promo/geolocator?orh=sports.betmgm.com" TargetMode="External"/><Relationship Id="rId209" Type="http://schemas.openxmlformats.org/officeDocument/2006/relationships/hyperlink" Target="https://www.fungames-forfree.com/games/warmachines" TargetMode="External"/><Relationship Id="rId220" Type="http://schemas.openxmlformats.org/officeDocument/2006/relationships/hyperlink" Target="https://www.revcook.com/" TargetMode="External"/><Relationship Id="rId241" Type="http://schemas.openxmlformats.org/officeDocument/2006/relationships/hyperlink" Target="https://www.winkylux.com/" TargetMode="External"/><Relationship Id="rId15" Type="http://schemas.openxmlformats.org/officeDocument/2006/relationships/hyperlink" Target="http://www.nurtec.com/" TargetMode="External"/><Relationship Id="rId36" Type="http://schemas.openxmlformats.org/officeDocument/2006/relationships/hyperlink" Target="https://trystressballs.com/en-us" TargetMode="External"/><Relationship Id="rId57" Type="http://schemas.openxmlformats.org/officeDocument/2006/relationships/hyperlink" Target="https://www.paychex.com/" TargetMode="External"/><Relationship Id="rId262" Type="http://schemas.openxmlformats.org/officeDocument/2006/relationships/hyperlink" Target="https://empower.me/" TargetMode="External"/><Relationship Id="rId283" Type="http://schemas.openxmlformats.org/officeDocument/2006/relationships/hyperlink" Target="https://dcamcoffee.com/" TargetMode="External"/><Relationship Id="rId78" Type="http://schemas.openxmlformats.org/officeDocument/2006/relationships/hyperlink" Target="https://thrivecausemetics.com/" TargetMode="External"/><Relationship Id="rId99" Type="http://schemas.openxmlformats.org/officeDocument/2006/relationships/hyperlink" Target="https://sssfirm.com/" TargetMode="External"/><Relationship Id="rId101" Type="http://schemas.openxmlformats.org/officeDocument/2006/relationships/hyperlink" Target="https://yoursuper.com/" TargetMode="External"/><Relationship Id="rId122" Type="http://schemas.openxmlformats.org/officeDocument/2006/relationships/hyperlink" Target="https://www.adyen.com/" TargetMode="External"/><Relationship Id="rId143" Type="http://schemas.openxmlformats.org/officeDocument/2006/relationships/hyperlink" Target="https://kenzzi.com/" TargetMode="External"/><Relationship Id="rId164" Type="http://schemas.openxmlformats.org/officeDocument/2006/relationships/hyperlink" Target="https://gethyimpact.com/" TargetMode="External"/><Relationship Id="rId185" Type="http://schemas.openxmlformats.org/officeDocument/2006/relationships/hyperlink" Target="https://www.sugarfina.com/" TargetMode="External"/><Relationship Id="rId9" Type="http://schemas.openxmlformats.org/officeDocument/2006/relationships/hyperlink" Target="https://www.us.kisqali.com/metastatic-breast-cancer/patient-support/support-services/?site=KIS-1224412GK101076&amp;source=01030&amp;gclid=Cj0KCQjwwOz6BRCgARIsAKEG4FWa8vfz25hmEDXvUkVEdktBiP1SNyPKiEfmJUS49fvNZYSCjAtj5eQaAjdHEALw_wcB&amp;gclsrc=aw.ds" TargetMode="External"/><Relationship Id="rId210" Type="http://schemas.openxmlformats.org/officeDocument/2006/relationships/hyperlink" Target="https://www.teeoff.com/" TargetMode="External"/><Relationship Id="rId26" Type="http://schemas.openxmlformats.org/officeDocument/2006/relationships/hyperlink" Target="https://www.carparts.com/" TargetMode="External"/><Relationship Id="rId231" Type="http://schemas.openxmlformats.org/officeDocument/2006/relationships/hyperlink" Target="https://www.biowave.com/" TargetMode="External"/><Relationship Id="rId252" Type="http://schemas.openxmlformats.org/officeDocument/2006/relationships/hyperlink" Target="https://hititgreat.com/" TargetMode="External"/><Relationship Id="rId273" Type="http://schemas.openxmlformats.org/officeDocument/2006/relationships/hyperlink" Target="https://www.creditninja.com/" TargetMode="External"/><Relationship Id="rId47" Type="http://schemas.openxmlformats.org/officeDocument/2006/relationships/hyperlink" Target="https://theathletic.com/" TargetMode="External"/><Relationship Id="rId68" Type="http://schemas.openxmlformats.org/officeDocument/2006/relationships/hyperlink" Target="https://plushcare.com/" TargetMode="External"/><Relationship Id="rId89" Type="http://schemas.openxmlformats.org/officeDocument/2006/relationships/hyperlink" Target="https://crunchmaster.com/" TargetMode="External"/><Relationship Id="rId112" Type="http://schemas.openxmlformats.org/officeDocument/2006/relationships/hyperlink" Target="https://www.vitalproteins.com/" TargetMode="External"/><Relationship Id="rId133" Type="http://schemas.openxmlformats.org/officeDocument/2006/relationships/hyperlink" Target="https://www.getcoolturtle.com/" TargetMode="External"/><Relationship Id="rId154" Type="http://schemas.openxmlformats.org/officeDocument/2006/relationships/hyperlink" Target="https://www.movingapt.com/" TargetMode="External"/><Relationship Id="rId175" Type="http://schemas.openxmlformats.org/officeDocument/2006/relationships/hyperlink" Target="https://mgemi.com/" TargetMode="External"/><Relationship Id="rId196" Type="http://schemas.openxmlformats.org/officeDocument/2006/relationships/hyperlink" Target="https://buildamerica.com/" TargetMode="External"/><Relationship Id="rId200" Type="http://schemas.openxmlformats.org/officeDocument/2006/relationships/hyperlink" Target="https://store.luminskin.com/" TargetMode="External"/><Relationship Id="rId16" Type="http://schemas.openxmlformats.org/officeDocument/2006/relationships/hyperlink" Target="https://www.nucala.com/" TargetMode="External"/><Relationship Id="rId221" Type="http://schemas.openxmlformats.org/officeDocument/2006/relationships/hyperlink" Target="https://www.figure.com/" TargetMode="External"/><Relationship Id="rId242" Type="http://schemas.openxmlformats.org/officeDocument/2006/relationships/hyperlink" Target="https://www.uipath.com/?utm_source=GoogleSearch&amp;utm_medium=cpc&amp;utm_term=uipath-e&amp;utm_content=496201602626&amp;utm_campaign=Enterprise-Automation" TargetMode="External"/><Relationship Id="rId263" Type="http://schemas.openxmlformats.org/officeDocument/2006/relationships/hyperlink" Target="https://www.superthotics.com/" TargetMode="External"/><Relationship Id="rId284" Type="http://schemas.openxmlformats.org/officeDocument/2006/relationships/hyperlink" Target="https://www.prettylittlething.us/" TargetMode="External"/><Relationship Id="rId37" Type="http://schemas.openxmlformats.org/officeDocument/2006/relationships/hyperlink" Target="https://www.movinghelp.com/" TargetMode="External"/><Relationship Id="rId58" Type="http://schemas.openxmlformats.org/officeDocument/2006/relationships/hyperlink" Target="https://www.naturaldiamonds.com/" TargetMode="External"/><Relationship Id="rId79" Type="http://schemas.openxmlformats.org/officeDocument/2006/relationships/hyperlink" Target="https://www.cbdmd.com/" TargetMode="External"/><Relationship Id="rId102" Type="http://schemas.openxmlformats.org/officeDocument/2006/relationships/hyperlink" Target="https://innovo-medical.com/" TargetMode="External"/><Relationship Id="rId123" Type="http://schemas.openxmlformats.org/officeDocument/2006/relationships/hyperlink" Target="https://www.saucybrewworks.com/" TargetMode="External"/><Relationship Id="rId144" Type="http://schemas.openxmlformats.org/officeDocument/2006/relationships/hyperlink" Target="https://www.just.insure/" TargetMode="External"/><Relationship Id="rId90" Type="http://schemas.openxmlformats.org/officeDocument/2006/relationships/hyperlink" Target="http://heykangaroo.com/" TargetMode="External"/><Relationship Id="rId165" Type="http://schemas.openxmlformats.org/officeDocument/2006/relationships/hyperlink" Target="https://sikgolf.com/" TargetMode="External"/><Relationship Id="rId186" Type="http://schemas.openxmlformats.org/officeDocument/2006/relationships/hyperlink" Target="https://vogelzanglaw.com/" TargetMode="External"/><Relationship Id="rId211" Type="http://schemas.openxmlformats.org/officeDocument/2006/relationships/hyperlink" Target="https://www.perfume.com/" TargetMode="External"/><Relationship Id="rId232" Type="http://schemas.openxmlformats.org/officeDocument/2006/relationships/hyperlink" Target="https://scoopfit.com/" TargetMode="External"/><Relationship Id="rId253" Type="http://schemas.openxmlformats.org/officeDocument/2006/relationships/hyperlink" Target="https://www.fresh.com/us/home" TargetMode="External"/><Relationship Id="rId274" Type="http://schemas.openxmlformats.org/officeDocument/2006/relationships/hyperlink" Target="https://lusbrands.com/pages/our-story" TargetMode="External"/><Relationship Id="rId27" Type="http://schemas.openxmlformats.org/officeDocument/2006/relationships/hyperlink" Target="https://www.premierprotein.com/" TargetMode="External"/><Relationship Id="rId48" Type="http://schemas.openxmlformats.org/officeDocument/2006/relationships/hyperlink" Target="https://www.naturalvitality.com/" TargetMode="External"/><Relationship Id="rId69" Type="http://schemas.openxmlformats.org/officeDocument/2006/relationships/hyperlink" Target="https://curology.com/" TargetMode="External"/><Relationship Id="rId113" Type="http://schemas.openxmlformats.org/officeDocument/2006/relationships/hyperlink" Target="https://kajabi.com/" TargetMode="External"/><Relationship Id="rId134" Type="http://schemas.openxmlformats.org/officeDocument/2006/relationships/hyperlink" Target="https://www.bluescape.com/" TargetMode="External"/><Relationship Id="rId80" Type="http://schemas.openxmlformats.org/officeDocument/2006/relationships/hyperlink" Target="https://mackweldon.com/" TargetMode="External"/><Relationship Id="rId155" Type="http://schemas.openxmlformats.org/officeDocument/2006/relationships/hyperlink" Target="https://www.duolingo.com/" TargetMode="External"/><Relationship Id="rId176" Type="http://schemas.openxmlformats.org/officeDocument/2006/relationships/hyperlink" Target="https://naturelo.com/" TargetMode="External"/><Relationship Id="rId197" Type="http://schemas.openxmlformats.org/officeDocument/2006/relationships/hyperlink" Target="https://www.personanutrition.com/" TargetMode="External"/><Relationship Id="rId201" Type="http://schemas.openxmlformats.org/officeDocument/2006/relationships/hyperlink" Target="https://happycolor.app/" TargetMode="External"/><Relationship Id="rId222" Type="http://schemas.openxmlformats.org/officeDocument/2006/relationships/hyperlink" Target="https://www.lucidmotors.com/" TargetMode="External"/><Relationship Id="rId243" Type="http://schemas.openxmlformats.org/officeDocument/2006/relationships/hyperlink" Target="https://www.discoverundeniablydairy.com/" TargetMode="External"/><Relationship Id="rId264" Type="http://schemas.openxmlformats.org/officeDocument/2006/relationships/hyperlink" Target="https://www.rescueonefinancial.com/" TargetMode="External"/><Relationship Id="rId285" Type="http://schemas.openxmlformats.org/officeDocument/2006/relationships/hyperlink" Target="https://www.findyourhilltop.com/" TargetMode="External"/><Relationship Id="rId17" Type="http://schemas.openxmlformats.org/officeDocument/2006/relationships/hyperlink" Target="https://www.voltarengel.com/" TargetMode="External"/><Relationship Id="rId38" Type="http://schemas.openxmlformats.org/officeDocument/2006/relationships/hyperlink" Target="https://www.bulleit.com/" TargetMode="External"/><Relationship Id="rId59" Type="http://schemas.openxmlformats.org/officeDocument/2006/relationships/hyperlink" Target="https://www.teladoc.com/" TargetMode="External"/><Relationship Id="rId103" Type="http://schemas.openxmlformats.org/officeDocument/2006/relationships/hyperlink" Target="https://manlybands.com/" TargetMode="External"/><Relationship Id="rId124" Type="http://schemas.openxmlformats.org/officeDocument/2006/relationships/hyperlink" Target="https://blueyonder.com/" TargetMode="External"/><Relationship Id="rId70" Type="http://schemas.openxmlformats.org/officeDocument/2006/relationships/hyperlink" Target="https://www.wearfigs.com/" TargetMode="External"/><Relationship Id="rId91" Type="http://schemas.openxmlformats.org/officeDocument/2006/relationships/hyperlink" Target="https://williams1840.com/" TargetMode="External"/><Relationship Id="rId145" Type="http://schemas.openxmlformats.org/officeDocument/2006/relationships/hyperlink" Target="https://debtblue.com/" TargetMode="External"/><Relationship Id="rId166" Type="http://schemas.openxmlformats.org/officeDocument/2006/relationships/hyperlink" Target="https://www.offerpad.com/" TargetMode="External"/><Relationship Id="rId187" Type="http://schemas.openxmlformats.org/officeDocument/2006/relationships/hyperlink" Target="https://www.brentwoodhome.com/" TargetMode="External"/><Relationship Id="rId1" Type="http://schemas.openxmlformats.org/officeDocument/2006/relationships/slideLayout" Target="../slideLayouts/slideLayout7.xml"/><Relationship Id="rId212" Type="http://schemas.openxmlformats.org/officeDocument/2006/relationships/hyperlink" Target="https://www.mushabelly.com/" TargetMode="External"/><Relationship Id="rId233" Type="http://schemas.openxmlformats.org/officeDocument/2006/relationships/hyperlink" Target="https://www.kendrascott.com/" TargetMode="External"/><Relationship Id="rId254" Type="http://schemas.openxmlformats.org/officeDocument/2006/relationships/hyperlink" Target="https://swdgroup.com/" TargetMode="External"/><Relationship Id="rId28" Type="http://schemas.openxmlformats.org/officeDocument/2006/relationships/hyperlink" Target="https://planetoat.com/" TargetMode="External"/><Relationship Id="rId49" Type="http://schemas.openxmlformats.org/officeDocument/2006/relationships/hyperlink" Target="https://www.ambetterhealth.com/" TargetMode="External"/><Relationship Id="rId114" Type="http://schemas.openxmlformats.org/officeDocument/2006/relationships/hyperlink" Target="https://gochirp.com/" TargetMode="External"/><Relationship Id="rId275" Type="http://schemas.openxmlformats.org/officeDocument/2006/relationships/hyperlink" Target="https://animalisland.us/" TargetMode="External"/><Relationship Id="rId60" Type="http://schemas.openxmlformats.org/officeDocument/2006/relationships/hyperlink" Target="https://hyperice.com/" TargetMode="External"/><Relationship Id="rId81" Type="http://schemas.openxmlformats.org/officeDocument/2006/relationships/hyperlink" Target="https://www.suerox.us/" TargetMode="External"/><Relationship Id="rId135" Type="http://schemas.openxmlformats.org/officeDocument/2006/relationships/hyperlink" Target="http://artofsport.com/" TargetMode="External"/><Relationship Id="rId156" Type="http://schemas.openxmlformats.org/officeDocument/2006/relationships/hyperlink" Target="https://nicencleanwipes.com/" TargetMode="External"/><Relationship Id="rId177" Type="http://schemas.openxmlformats.org/officeDocument/2006/relationships/hyperlink" Target="https://www.joytunes.com/" TargetMode="External"/><Relationship Id="rId198" Type="http://schemas.openxmlformats.org/officeDocument/2006/relationships/hyperlink" Target="https://www.dryeyemask.com/" TargetMode="External"/><Relationship Id="rId202" Type="http://schemas.openxmlformats.org/officeDocument/2006/relationships/hyperlink" Target="https://www.urbanflixtv.com/" TargetMode="External"/><Relationship Id="rId223" Type="http://schemas.openxmlformats.org/officeDocument/2006/relationships/hyperlink" Target="https://splatbugs.com/" TargetMode="External"/><Relationship Id="rId244" Type="http://schemas.openxmlformats.org/officeDocument/2006/relationships/hyperlink" Target="https://www.directfinancial.com/" TargetMode="External"/><Relationship Id="rId18" Type="http://schemas.openxmlformats.org/officeDocument/2006/relationships/hyperlink" Target="https://www.att.com/tv/" TargetMode="External"/><Relationship Id="rId39" Type="http://schemas.openxmlformats.org/officeDocument/2006/relationships/hyperlink" Target="https://www.hellorory.com/" TargetMode="External"/><Relationship Id="rId265" Type="http://schemas.openxmlformats.org/officeDocument/2006/relationships/hyperlink" Target="https://webflow.com/" TargetMode="External"/><Relationship Id="rId286" Type="http://schemas.openxmlformats.org/officeDocument/2006/relationships/hyperlink" Target="https://biolief.com/" TargetMode="External"/><Relationship Id="rId50" Type="http://schemas.openxmlformats.org/officeDocument/2006/relationships/hyperlink" Target="https://nutrafol.com/" TargetMode="External"/><Relationship Id="rId104" Type="http://schemas.openxmlformats.org/officeDocument/2006/relationships/hyperlink" Target="https://www.kalorik.com/" TargetMode="External"/><Relationship Id="rId125" Type="http://schemas.openxmlformats.org/officeDocument/2006/relationships/hyperlink" Target="https://www.paloaltonetworks.com/" TargetMode="External"/><Relationship Id="rId146" Type="http://schemas.openxmlformats.org/officeDocument/2006/relationships/hyperlink" Target="https://riduzone.com/" TargetMode="External"/><Relationship Id="rId167" Type="http://schemas.openxmlformats.org/officeDocument/2006/relationships/hyperlink" Target="https://www.jobsohio.com/" TargetMode="External"/><Relationship Id="rId188" Type="http://schemas.openxmlformats.org/officeDocument/2006/relationships/hyperlink" Target="https://www.nationsinsurance.com/" TargetMode="External"/><Relationship Id="rId71" Type="http://schemas.openxmlformats.org/officeDocument/2006/relationships/hyperlink" Target="https://vuoriclothing.com/" TargetMode="External"/><Relationship Id="rId92" Type="http://schemas.openxmlformats.org/officeDocument/2006/relationships/hyperlink" Target="https://www.netcredit.com/" TargetMode="External"/><Relationship Id="rId213" Type="http://schemas.openxmlformats.org/officeDocument/2006/relationships/hyperlink" Target="https://www.sweatblock.com/" TargetMode="External"/><Relationship Id="rId234" Type="http://schemas.openxmlformats.org/officeDocument/2006/relationships/hyperlink" Target="https://redstaryeast.com/" TargetMode="External"/><Relationship Id="rId2" Type="http://schemas.openxmlformats.org/officeDocument/2006/relationships/notesSlide" Target="../notesSlides/notesSlide22.xml"/><Relationship Id="rId29" Type="http://schemas.openxmlformats.org/officeDocument/2006/relationships/hyperlink" Target="https://www.truist.com/" TargetMode="External"/><Relationship Id="rId255" Type="http://schemas.openxmlformats.org/officeDocument/2006/relationships/hyperlink" Target="https://www.zazzle.com/" TargetMode="External"/><Relationship Id="rId276" Type="http://schemas.openxmlformats.org/officeDocument/2006/relationships/hyperlink" Target="https://www.patriotsoftware.com/" TargetMode="External"/><Relationship Id="rId40" Type="http://schemas.openxmlformats.org/officeDocument/2006/relationships/hyperlink" Target="https://www.tepezza.com/" TargetMode="External"/><Relationship Id="rId115" Type="http://schemas.openxmlformats.org/officeDocument/2006/relationships/hyperlink" Target="https://www.demdaco.com/" TargetMode="External"/><Relationship Id="rId136" Type="http://schemas.openxmlformats.org/officeDocument/2006/relationships/hyperlink" Target="https://www.pureflix.com/" TargetMode="External"/><Relationship Id="rId157" Type="http://schemas.openxmlformats.org/officeDocument/2006/relationships/hyperlink" Target="https://equelle.com/" TargetMode="External"/><Relationship Id="rId178" Type="http://schemas.openxmlformats.org/officeDocument/2006/relationships/hyperlink" Target="https://www.okcupid.com/" TargetMode="External"/><Relationship Id="rId61" Type="http://schemas.openxmlformats.org/officeDocument/2006/relationships/hyperlink" Target="https://mejuri.com/" TargetMode="External"/><Relationship Id="rId82" Type="http://schemas.openxmlformats.org/officeDocument/2006/relationships/hyperlink" Target="https://omniagentsolutions.com/" TargetMode="External"/><Relationship Id="rId199" Type="http://schemas.openxmlformats.org/officeDocument/2006/relationships/hyperlink" Target="https://www.yearup.org/" TargetMode="External"/><Relationship Id="rId203" Type="http://schemas.openxmlformats.org/officeDocument/2006/relationships/hyperlink" Target="https://www.piestro.com/" TargetMode="External"/><Relationship Id="rId19" Type="http://schemas.openxmlformats.org/officeDocument/2006/relationships/hyperlink" Target="https://www.caplyta.com/" TargetMode="External"/><Relationship Id="rId224" Type="http://schemas.openxmlformats.org/officeDocument/2006/relationships/hyperlink" Target="https://www.circalasvegas.com/" TargetMode="External"/><Relationship Id="rId245" Type="http://schemas.openxmlformats.org/officeDocument/2006/relationships/hyperlink" Target="https://www.slgmortgage.com/" TargetMode="External"/><Relationship Id="rId266" Type="http://schemas.openxmlformats.org/officeDocument/2006/relationships/hyperlink" Target="https://www.lunella.com/" TargetMode="External"/><Relationship Id="rId287" Type="http://schemas.openxmlformats.org/officeDocument/2006/relationships/hyperlink" Target="https://www.flowcode.com/" TargetMode="External"/><Relationship Id="rId30" Type="http://schemas.openxmlformats.org/officeDocument/2006/relationships/hyperlink" Target="https://www.drinkcreativeroots.com/" TargetMode="External"/><Relationship Id="rId105" Type="http://schemas.openxmlformats.org/officeDocument/2006/relationships/hyperlink" Target="https://zshield.com/" TargetMode="External"/><Relationship Id="rId126" Type="http://schemas.openxmlformats.org/officeDocument/2006/relationships/hyperlink" Target="http://wildone.com/" TargetMode="External"/><Relationship Id="rId147" Type="http://schemas.openxmlformats.org/officeDocument/2006/relationships/hyperlink" Target="https://www.bills.com/" TargetMode="External"/><Relationship Id="rId168" Type="http://schemas.openxmlformats.org/officeDocument/2006/relationships/hyperlink" Target="https://jettoken.com/" TargetMode="External"/><Relationship Id="rId51" Type="http://schemas.openxmlformats.org/officeDocument/2006/relationships/hyperlink" Target="https://www.vizzyhardseltzer.com/av?url=https://www.vizzyhardseltzer.com/" TargetMode="External"/><Relationship Id="rId72" Type="http://schemas.openxmlformats.org/officeDocument/2006/relationships/hyperlink" Target="https://nextdoor.com/" TargetMode="External"/><Relationship Id="rId93" Type="http://schemas.openxmlformats.org/officeDocument/2006/relationships/hyperlink" Target="https://clearcaptions.com/" TargetMode="External"/><Relationship Id="rId189" Type="http://schemas.openxmlformats.org/officeDocument/2006/relationships/hyperlink" Target="https://www.phonesoap.com/" TargetMode="External"/><Relationship Id="rId3" Type="http://schemas.openxmlformats.org/officeDocument/2006/relationships/image" Target="../media/image19.png"/><Relationship Id="rId214" Type="http://schemas.openxmlformats.org/officeDocument/2006/relationships/hyperlink" Target="http://skillshare.com/" TargetMode="External"/><Relationship Id="rId235" Type="http://schemas.openxmlformats.org/officeDocument/2006/relationships/hyperlink" Target="https://shop.mayvenn.com/" TargetMode="External"/><Relationship Id="rId256" Type="http://schemas.openxmlformats.org/officeDocument/2006/relationships/hyperlink" Target="https://fastshipfacemask.com/" TargetMode="External"/><Relationship Id="rId277" Type="http://schemas.openxmlformats.org/officeDocument/2006/relationships/hyperlink" Target="https://anthemtaxservices.com/" TargetMode="External"/><Relationship Id="rId116" Type="http://schemas.openxmlformats.org/officeDocument/2006/relationships/hyperlink" Target="https://www.hello-products.com/" TargetMode="External"/><Relationship Id="rId137" Type="http://schemas.openxmlformats.org/officeDocument/2006/relationships/hyperlink" Target="https://www.jackboxgames.com/" TargetMode="External"/><Relationship Id="rId158" Type="http://schemas.openxmlformats.org/officeDocument/2006/relationships/hyperlink" Target="https://www.mavix.com/" TargetMode="External"/><Relationship Id="rId20" Type="http://schemas.openxmlformats.org/officeDocument/2006/relationships/hyperlink" Target="https://www.musely.com/" TargetMode="External"/><Relationship Id="rId41" Type="http://schemas.openxmlformats.org/officeDocument/2006/relationships/hyperlink" Target="https://www.govx.com/" TargetMode="External"/><Relationship Id="rId62" Type="http://schemas.openxmlformats.org/officeDocument/2006/relationships/hyperlink" Target="https://www.idtech.com/" TargetMode="External"/><Relationship Id="rId83" Type="http://schemas.openxmlformats.org/officeDocument/2006/relationships/hyperlink" Target="https://www.vanityplanet.com/" TargetMode="External"/><Relationship Id="rId179" Type="http://schemas.openxmlformats.org/officeDocument/2006/relationships/hyperlink" Target="http://www.harrisjames.com/" TargetMode="External"/><Relationship Id="rId190" Type="http://schemas.openxmlformats.org/officeDocument/2006/relationships/hyperlink" Target="https://www.tapeacall.com/" TargetMode="External"/><Relationship Id="rId204" Type="http://schemas.openxmlformats.org/officeDocument/2006/relationships/hyperlink" Target="https://www.smarttouchsanitizing.com/" TargetMode="External"/><Relationship Id="rId225" Type="http://schemas.openxmlformats.org/officeDocument/2006/relationships/hyperlink" Target="https://aerotrainer.com/" TargetMode="External"/><Relationship Id="rId246" Type="http://schemas.openxmlformats.org/officeDocument/2006/relationships/hyperlink" Target="https://flattummyco.com/" TargetMode="External"/><Relationship Id="rId267" Type="http://schemas.openxmlformats.org/officeDocument/2006/relationships/hyperlink" Target="https://biovanta.com/" TargetMode="External"/><Relationship Id="rId106" Type="http://schemas.openxmlformats.org/officeDocument/2006/relationships/hyperlink" Target="https://joinfightcamp.com/" TargetMode="External"/><Relationship Id="rId127" Type="http://schemas.openxmlformats.org/officeDocument/2006/relationships/hyperlink" Target="https://www.elliotthomes.com/" TargetMode="External"/><Relationship Id="rId10" Type="http://schemas.openxmlformats.org/officeDocument/2006/relationships/hyperlink" Target="https://www.peacocktv.com/" TargetMode="External"/><Relationship Id="rId31" Type="http://schemas.openxmlformats.org/officeDocument/2006/relationships/hyperlink" Target="https://www.wearlively.com/" TargetMode="External"/><Relationship Id="rId52" Type="http://schemas.openxmlformats.org/officeDocument/2006/relationships/hyperlink" Target="https://www.bearnaked.com/en_US/home.html" TargetMode="External"/><Relationship Id="rId73" Type="http://schemas.openxmlformats.org/officeDocument/2006/relationships/hyperlink" Target="https://www.tiburonib.com/" TargetMode="External"/><Relationship Id="rId94" Type="http://schemas.openxmlformats.org/officeDocument/2006/relationships/hyperlink" Target="https://www.oofos.com/" TargetMode="External"/><Relationship Id="rId148" Type="http://schemas.openxmlformats.org/officeDocument/2006/relationships/hyperlink" Target="https://digit.co/" TargetMode="External"/><Relationship Id="rId169" Type="http://schemas.openxmlformats.org/officeDocument/2006/relationships/hyperlink" Target="https://splashfinancial.com/" TargetMode="External"/><Relationship Id="rId4" Type="http://schemas.openxmlformats.org/officeDocument/2006/relationships/image" Target="../media/image16.png"/><Relationship Id="rId180" Type="http://schemas.openxmlformats.org/officeDocument/2006/relationships/hyperlink" Target="https://questdirect.questdiagnostics.com/" TargetMode="External"/><Relationship Id="rId215" Type="http://schemas.openxmlformats.org/officeDocument/2006/relationships/hyperlink" Target="https://www.exults.com/" TargetMode="External"/><Relationship Id="rId236" Type="http://schemas.openxmlformats.org/officeDocument/2006/relationships/hyperlink" Target="https://www.avira.com/" TargetMode="External"/><Relationship Id="rId257" Type="http://schemas.openxmlformats.org/officeDocument/2006/relationships/hyperlink" Target="https://edgewoodtahoe.com/" TargetMode="External"/><Relationship Id="rId278" Type="http://schemas.openxmlformats.org/officeDocument/2006/relationships/hyperlink" Target="https://www.ryan.com/" TargetMode="External"/><Relationship Id="rId42" Type="http://schemas.openxmlformats.org/officeDocument/2006/relationships/hyperlink" Target="https://www.functionofbeauty.com/" TargetMode="External"/><Relationship Id="rId84" Type="http://schemas.openxmlformats.org/officeDocument/2006/relationships/hyperlink" Target="https://nria.net/" TargetMode="External"/><Relationship Id="rId138" Type="http://schemas.openxmlformats.org/officeDocument/2006/relationships/hyperlink" Target="https://onewheel.com/" TargetMode="External"/><Relationship Id="rId191" Type="http://schemas.openxmlformats.org/officeDocument/2006/relationships/hyperlink" Target="https://www.oakcityfishandchips.com/" TargetMode="External"/><Relationship Id="rId205" Type="http://schemas.openxmlformats.org/officeDocument/2006/relationships/hyperlink" Target="https://www.cefaly.com/" TargetMode="External"/><Relationship Id="rId247" Type="http://schemas.openxmlformats.org/officeDocument/2006/relationships/hyperlink" Target="https://www.ministryofsupply.com/" TargetMode="External"/><Relationship Id="rId107" Type="http://schemas.openxmlformats.org/officeDocument/2006/relationships/hyperlink" Target="https://kittypooclub.com/" TargetMode="External"/><Relationship Id="rId11" Type="http://schemas.openxmlformats.org/officeDocument/2006/relationships/hyperlink" Target="https://tubitv.com/home" TargetMode="External"/><Relationship Id="rId53" Type="http://schemas.openxmlformats.org/officeDocument/2006/relationships/hyperlink" Target="https://www.whoop.com/" TargetMode="External"/><Relationship Id="rId149" Type="http://schemas.openxmlformats.org/officeDocument/2006/relationships/hyperlink" Target="https://www.fetchrewards.com/" TargetMode="External"/><Relationship Id="rId95" Type="http://schemas.openxmlformats.org/officeDocument/2006/relationships/hyperlink" Target="https://www.liingoeyewear.com/" TargetMode="External"/><Relationship Id="rId160" Type="http://schemas.openxmlformats.org/officeDocument/2006/relationships/hyperlink" Target="https://www.rugsusa.com/" TargetMode="External"/><Relationship Id="rId216" Type="http://schemas.openxmlformats.org/officeDocument/2006/relationships/hyperlink" Target="https://www.waverlylabs.com/" TargetMode="External"/><Relationship Id="rId258" Type="http://schemas.openxmlformats.org/officeDocument/2006/relationships/hyperlink" Target="https://www.siobeauty.com/" TargetMode="External"/><Relationship Id="rId22" Type="http://schemas.openxmlformats.org/officeDocument/2006/relationships/hyperlink" Target="https://www.shingrix.com/index.html" TargetMode="External"/><Relationship Id="rId64" Type="http://schemas.openxmlformats.org/officeDocument/2006/relationships/hyperlink" Target="https://www.letsgetchecked.com/" TargetMode="External"/><Relationship Id="rId118" Type="http://schemas.openxmlformats.org/officeDocument/2006/relationships/hyperlink" Target="https://www.moonpod.co/"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179.png"/><Relationship Id="rId13" Type="http://schemas.openxmlformats.org/officeDocument/2006/relationships/image" Target="../media/image68.png"/><Relationship Id="rId3" Type="http://schemas.openxmlformats.org/officeDocument/2006/relationships/image" Target="../media/image19.png"/><Relationship Id="rId7" Type="http://schemas.openxmlformats.org/officeDocument/2006/relationships/image" Target="../media/image67.png"/><Relationship Id="rId12" Type="http://schemas.openxmlformats.org/officeDocument/2006/relationships/image" Target="../media/image182.png"/><Relationship Id="rId2" Type="http://schemas.openxmlformats.org/officeDocument/2006/relationships/notesSlide" Target="../notesSlides/notesSlide23.xml"/><Relationship Id="rId16"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181.png"/><Relationship Id="rId5" Type="http://schemas.openxmlformats.org/officeDocument/2006/relationships/image" Target="../media/image156.png"/><Relationship Id="rId15" Type="http://schemas.openxmlformats.org/officeDocument/2006/relationships/image" Target="../media/image183.png"/><Relationship Id="rId10" Type="http://schemas.openxmlformats.org/officeDocument/2006/relationships/image" Target="../media/image180.png"/><Relationship Id="rId4" Type="http://schemas.openxmlformats.org/officeDocument/2006/relationships/image" Target="../media/image32.png"/><Relationship Id="rId9" Type="http://schemas.openxmlformats.org/officeDocument/2006/relationships/image" Target="../media/image157.png"/><Relationship Id="rId14" Type="http://schemas.openxmlformats.org/officeDocument/2006/relationships/image" Target="../media/image86.png"/></Relationships>
</file>

<file path=ppt/slides/_rels/slide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16.png"/><Relationship Id="rId7"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jpeg"/><Relationship Id="rId18" Type="http://schemas.openxmlformats.org/officeDocument/2006/relationships/image" Target="../media/image46.jpeg"/><Relationship Id="rId26" Type="http://schemas.openxmlformats.org/officeDocument/2006/relationships/image" Target="../media/image54.png"/><Relationship Id="rId3" Type="http://schemas.openxmlformats.org/officeDocument/2006/relationships/image" Target="../media/image16.png"/><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jpeg"/><Relationship Id="rId2" Type="http://schemas.openxmlformats.org/officeDocument/2006/relationships/image" Target="../media/image19.png"/><Relationship Id="rId16" Type="http://schemas.openxmlformats.org/officeDocument/2006/relationships/image" Target="../media/image44.png"/><Relationship Id="rId20" Type="http://schemas.openxmlformats.org/officeDocument/2006/relationships/image" Target="../media/image48.png"/><Relationship Id="rId29"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52.png"/><Relationship Id="rId5" Type="http://schemas.openxmlformats.org/officeDocument/2006/relationships/image" Target="../media/image33.png"/><Relationship Id="rId15" Type="http://schemas.openxmlformats.org/officeDocument/2006/relationships/image" Target="../media/image43.png"/><Relationship Id="rId23" Type="http://schemas.openxmlformats.org/officeDocument/2006/relationships/image" Target="../media/image51.jpeg"/><Relationship Id="rId28" Type="http://schemas.openxmlformats.org/officeDocument/2006/relationships/image" Target="../media/image56.png"/><Relationship Id="rId10" Type="http://schemas.openxmlformats.org/officeDocument/2006/relationships/image" Target="../media/image38.png"/><Relationship Id="rId19" Type="http://schemas.openxmlformats.org/officeDocument/2006/relationships/image" Target="../media/image47.jpeg"/><Relationship Id="rId4" Type="http://schemas.openxmlformats.org/officeDocument/2006/relationships/chart" Target="../charts/chart4.xml"/><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 Id="rId27" Type="http://schemas.openxmlformats.org/officeDocument/2006/relationships/image" Target="../media/image55.png"/><Relationship Id="rId30" Type="http://schemas.openxmlformats.org/officeDocument/2006/relationships/image" Target="../media/image58.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9.png"/><Relationship Id="rId1" Type="http://schemas.openxmlformats.org/officeDocument/2006/relationships/slideLayout" Target="../slideLayouts/slideLayout36.xml"/><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table with drinks&#10;&#10;Description automatically generated with medium confidence">
            <a:extLst>
              <a:ext uri="{FF2B5EF4-FFF2-40B4-BE49-F238E27FC236}">
                <a16:creationId xmlns:a16="http://schemas.microsoft.com/office/drawing/2014/main" id="{B7517F42-2455-42E1-8C29-8B2EAC0943A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710" y="0"/>
            <a:ext cx="12200710" cy="6858000"/>
          </a:xfrm>
          <a:prstGeom prst="rect">
            <a:avLst/>
          </a:prstGeom>
        </p:spPr>
      </p:pic>
      <p:pic>
        <p:nvPicPr>
          <p:cNvPr id="5" name="Picture 4" descr="A close up of a logo&#10;&#10;Description automatically generated">
            <a:extLst>
              <a:ext uri="{FF2B5EF4-FFF2-40B4-BE49-F238E27FC236}">
                <a16:creationId xmlns:a16="http://schemas.microsoft.com/office/drawing/2014/main" id="{E57B2B0D-1473-6548-B452-FF257D5A8BE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709" y="1124038"/>
            <a:ext cx="12200709" cy="5737055"/>
          </a:xfrm>
          <a:prstGeom prst="rect">
            <a:avLst/>
          </a:prstGeom>
        </p:spPr>
      </p:pic>
      <p:sp>
        <p:nvSpPr>
          <p:cNvPr id="6" name="TextBox 5">
            <a:extLst>
              <a:ext uri="{FF2B5EF4-FFF2-40B4-BE49-F238E27FC236}">
                <a16:creationId xmlns:a16="http://schemas.microsoft.com/office/drawing/2014/main" id="{65121FEB-E7DA-6544-BD8E-06D2CB674FBA}"/>
              </a:ext>
            </a:extLst>
          </p:cNvPr>
          <p:cNvSpPr txBox="1"/>
          <p:nvPr/>
        </p:nvSpPr>
        <p:spPr>
          <a:xfrm>
            <a:off x="280234" y="3212047"/>
            <a:ext cx="2298357" cy="323165"/>
          </a:xfrm>
          <a:prstGeom prst="rect">
            <a:avLst/>
          </a:prstGeom>
          <a:noFill/>
        </p:spPr>
        <p:txBody>
          <a:bodyPr wrap="square" rtlCol="0">
            <a:spAutoFit/>
          </a:bodyPr>
          <a:lstStyle>
            <a:defPPr>
              <a:defRPr lang="en-US"/>
            </a:defPPr>
            <a:lvl1pPr>
              <a:defRPr sz="1500" b="1">
                <a:solidFill>
                  <a:srgbClr val="1F1A62"/>
                </a:solidFill>
                <a:latin typeface="Helvetica" pitchFamily="2" charset="0"/>
              </a:defRPr>
            </a:lvl1pPr>
          </a:lstStyle>
          <a:p>
            <a:r>
              <a:rPr lang="en-US"/>
              <a:t>2021</a:t>
            </a:r>
          </a:p>
        </p:txBody>
      </p:sp>
      <p:cxnSp>
        <p:nvCxnSpPr>
          <p:cNvPr id="11" name="Straight Connector 10">
            <a:extLst>
              <a:ext uri="{FF2B5EF4-FFF2-40B4-BE49-F238E27FC236}">
                <a16:creationId xmlns:a16="http://schemas.microsoft.com/office/drawing/2014/main" id="{098A06ED-9D12-3B4C-B59C-10A0964513FE}"/>
              </a:ext>
            </a:extLst>
          </p:cNvPr>
          <p:cNvCxnSpPr/>
          <p:nvPr/>
        </p:nvCxnSpPr>
        <p:spPr>
          <a:xfrm>
            <a:off x="337761" y="3131768"/>
            <a:ext cx="521208" cy="0"/>
          </a:xfrm>
          <a:prstGeom prst="line">
            <a:avLst/>
          </a:prstGeom>
          <a:ln>
            <a:solidFill>
              <a:srgbClr val="1F1A62"/>
            </a:solidFill>
          </a:ln>
          <a:effectLst/>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169149" y="3881716"/>
            <a:ext cx="6221491" cy="17235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400" b="1" dirty="0">
                <a:solidFill>
                  <a:srgbClr val="FFE600"/>
                </a:solidFill>
                <a:latin typeface="Helvetica" pitchFamily="2" charset="0"/>
              </a:rPr>
              <a:t>Welcome to TV</a:t>
            </a:r>
            <a:br>
              <a:rPr kumimoji="0" lang="en-US" sz="4400" b="1" i="0" u="none" strike="noStrike" kern="1200" cap="none" spc="0" normalizeH="0" baseline="0" noProof="0" dirty="0">
                <a:ln>
                  <a:noFill/>
                </a:ln>
                <a:solidFill>
                  <a:srgbClr val="FFE600"/>
                </a:solidFill>
                <a:effectLst/>
                <a:uLnTx/>
                <a:uFillTx/>
                <a:latin typeface="Helvetica" pitchFamily="2" charset="0"/>
                <a:ea typeface="+mn-ea"/>
                <a:cs typeface="+mn-cs"/>
              </a:rPr>
            </a:br>
            <a:r>
              <a:rPr lang="en-US" sz="2600" dirty="0">
                <a:solidFill>
                  <a:schemeClr val="bg1"/>
                </a:solidFill>
                <a:latin typeface="Helvetica" pitchFamily="2" charset="0"/>
              </a:rPr>
              <a:t>Who’s Behind The $1.3 Billion Investment </a:t>
            </a:r>
            <a:r>
              <a:rPr lang="en-US" sz="2600">
                <a:solidFill>
                  <a:schemeClr val="bg1"/>
                </a:solidFill>
                <a:latin typeface="Helvetica" pitchFamily="2" charset="0"/>
              </a:rPr>
              <a:t>During a </a:t>
            </a:r>
            <a:r>
              <a:rPr lang="en-US" sz="2600" dirty="0">
                <a:solidFill>
                  <a:schemeClr val="bg1"/>
                </a:solidFill>
                <a:latin typeface="Helvetica" pitchFamily="2" charset="0"/>
              </a:rPr>
              <a:t>Year of Uncertainty</a:t>
            </a:r>
            <a:endParaRPr kumimoji="0" lang="en-US" sz="2600" b="0" i="0" u="none" strike="noStrike" kern="1200" cap="none" spc="0" normalizeH="0" baseline="0" noProof="0" dirty="0">
              <a:ln>
                <a:noFill/>
              </a:ln>
              <a:solidFill>
                <a:schemeClr val="bg1"/>
              </a:solidFill>
              <a:effectLst/>
              <a:uLnTx/>
              <a:uFillTx/>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 dirty="0">
              <a:solidFill>
                <a:schemeClr val="bg1"/>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Helvetica" pitchFamily="2" charset="0"/>
              </a:rPr>
              <a:t>Full Year 2020 Update</a:t>
            </a:r>
          </a:p>
        </p:txBody>
      </p:sp>
      <p:pic>
        <p:nvPicPr>
          <p:cNvPr id="10" name="Picture 9" descr="Icon&#10;&#10;Description automatically generated with medium confidence">
            <a:extLst>
              <a:ext uri="{FF2B5EF4-FFF2-40B4-BE49-F238E27FC236}">
                <a16:creationId xmlns:a16="http://schemas.microsoft.com/office/drawing/2014/main" id="{89068829-9CF8-45ED-B27D-A4BFDFC377FA}"/>
              </a:ext>
            </a:extLst>
          </p:cNvPr>
          <p:cNvPicPr>
            <a:picLocks noChangeAspect="1"/>
          </p:cNvPicPr>
          <p:nvPr/>
        </p:nvPicPr>
        <p:blipFill>
          <a:blip r:embed="rId5"/>
          <a:stretch>
            <a:fillRect/>
          </a:stretch>
        </p:blipFill>
        <p:spPr>
          <a:xfrm>
            <a:off x="444944" y="5809411"/>
            <a:ext cx="2294299" cy="726528"/>
          </a:xfrm>
          <a:prstGeom prst="rect">
            <a:avLst/>
          </a:prstGeom>
        </p:spPr>
      </p:pic>
      <p:pic>
        <p:nvPicPr>
          <p:cNvPr id="13" name="Picture 12">
            <a:extLst>
              <a:ext uri="{FF2B5EF4-FFF2-40B4-BE49-F238E27FC236}">
                <a16:creationId xmlns:a16="http://schemas.microsoft.com/office/drawing/2014/main" id="{431D8C31-3019-4EC7-BE1A-3F6D89FC3CA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809574" y="153210"/>
            <a:ext cx="4167187" cy="1016978"/>
          </a:xfrm>
          <a:prstGeom prst="rect">
            <a:avLst/>
          </a:prstGeom>
        </p:spPr>
      </p:pic>
      <p:pic>
        <p:nvPicPr>
          <p:cNvPr id="16" name="Picture 15">
            <a:extLst>
              <a:ext uri="{FF2B5EF4-FFF2-40B4-BE49-F238E27FC236}">
                <a16:creationId xmlns:a16="http://schemas.microsoft.com/office/drawing/2014/main" id="{08A77990-F94D-4680-B5D8-D89B5390D8BC}"/>
              </a:ext>
            </a:extLst>
          </p:cNvPr>
          <p:cNvPicPr>
            <a:picLocks noChangeAspect="1"/>
          </p:cNvPicPr>
          <p:nvPr/>
        </p:nvPicPr>
        <p:blipFill>
          <a:blip r:embed="rId7"/>
          <a:stretch>
            <a:fillRect/>
          </a:stretch>
        </p:blipFill>
        <p:spPr>
          <a:xfrm>
            <a:off x="131962" y="153609"/>
            <a:ext cx="2034324" cy="650009"/>
          </a:xfrm>
          <a:prstGeom prst="rect">
            <a:avLst/>
          </a:prstGeom>
          <a:ln w="28575">
            <a:solidFill>
              <a:srgbClr val="ED3C8D"/>
            </a:solidFill>
          </a:ln>
        </p:spPr>
      </p:pic>
    </p:spTree>
    <p:extLst>
      <p:ext uri="{BB962C8B-B14F-4D97-AF65-F5344CB8AC3E}">
        <p14:creationId xmlns:p14="http://schemas.microsoft.com/office/powerpoint/2010/main" val="9321114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11865"/>
            <a:ext cx="12192000" cy="7098307"/>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96326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latin typeface="Helvetica" pitchFamily="2" charset="0"/>
              </a:rPr>
              <a:t>Which brands</a:t>
            </a:r>
            <a:r>
              <a:rPr kumimoji="0" lang="en-US" sz="3200" b="1" i="0" u="none" strike="noStrike" kern="1200" cap="none" spc="0" normalizeH="0" baseline="0" noProof="0">
                <a:ln>
                  <a:noFill/>
                </a:ln>
                <a:solidFill>
                  <a:prstClr val="white"/>
                </a:solidFill>
                <a:effectLst/>
                <a:uLnTx/>
                <a:uFillTx/>
                <a:latin typeface="Helvetica" pitchFamily="2" charset="0"/>
                <a:ea typeface="+mn-ea"/>
                <a:cs typeface="+mn-cs"/>
              </a:rPr>
              <a:t> made the $1</a:t>
            </a:r>
            <a:r>
              <a:rPr lang="en-US" sz="3200" b="1">
                <a:solidFill>
                  <a:prstClr val="white"/>
                </a:solidFill>
                <a:latin typeface="Helvetica" pitchFamily="2" charset="0"/>
              </a:rPr>
              <a:t>.3 Billion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latin typeface="Helvetica" pitchFamily="2" charset="0"/>
              </a:rPr>
              <a:t>investment? </a:t>
            </a:r>
            <a:endParaRPr kumimoji="0" lang="en-US" sz="3200" b="1" i="0" u="none" strike="noStrike" kern="1200" cap="none" spc="0" normalizeH="0" baseline="0" noProof="0">
              <a:ln>
                <a:noFill/>
              </a:ln>
              <a:solidFill>
                <a:prstClr val="white"/>
              </a:solidFill>
              <a:effectLst/>
              <a:uLnTx/>
              <a:uFillTx/>
              <a:latin typeface="Helvetica" pitchFamily="2" charset="0"/>
              <a:ea typeface="+mn-ea"/>
              <a:cs typeface="+mn-cs"/>
            </a:endParaRPr>
          </a:p>
        </p:txBody>
      </p:sp>
    </p:spTree>
    <p:extLst>
      <p:ext uri="{BB962C8B-B14F-4D97-AF65-F5344CB8AC3E}">
        <p14:creationId xmlns:p14="http://schemas.microsoft.com/office/powerpoint/2010/main" val="501201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Rounded Corners 39">
            <a:extLst>
              <a:ext uri="{FF2B5EF4-FFF2-40B4-BE49-F238E27FC236}">
                <a16:creationId xmlns:a16="http://schemas.microsoft.com/office/drawing/2014/main" id="{D77A35B9-02ED-4877-9E9A-E92A046F5D58}"/>
              </a:ext>
            </a:extLst>
          </p:cNvPr>
          <p:cNvSpPr/>
          <p:nvPr/>
        </p:nvSpPr>
        <p:spPr>
          <a:xfrm>
            <a:off x="5043663" y="4780010"/>
            <a:ext cx="7079742" cy="1571457"/>
          </a:xfrm>
          <a:prstGeom prst="roundRect">
            <a:avLst/>
          </a:prstGeom>
          <a:solidFill>
            <a:schemeClr val="bg1"/>
          </a:solidFill>
          <a:ln w="28575">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5761169E-51BF-45D4-87BE-643509E2BECE}"/>
              </a:ext>
            </a:extLst>
          </p:cNvPr>
          <p:cNvSpPr/>
          <p:nvPr/>
        </p:nvSpPr>
        <p:spPr>
          <a:xfrm>
            <a:off x="5042094" y="2949646"/>
            <a:ext cx="7079742" cy="1571457"/>
          </a:xfrm>
          <a:prstGeom prst="roundRect">
            <a:avLst/>
          </a:prstGeom>
          <a:solidFill>
            <a:schemeClr val="bg1"/>
          </a:solidFill>
          <a:ln w="28575">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a:extLst>
              <a:ext uri="{FF2B5EF4-FFF2-40B4-BE49-F238E27FC236}">
                <a16:creationId xmlns:a16="http://schemas.microsoft.com/office/drawing/2014/main" id="{32C80A15-6C2A-4BBC-B22E-74570E58ED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4" name="Rectangle: Rounded Corners 3">
            <a:extLst>
              <a:ext uri="{FF2B5EF4-FFF2-40B4-BE49-F238E27FC236}">
                <a16:creationId xmlns:a16="http://schemas.microsoft.com/office/drawing/2014/main" id="{213CDC44-06A7-4C9F-B1DE-7BCB8688EE1D}"/>
              </a:ext>
            </a:extLst>
          </p:cNvPr>
          <p:cNvSpPr/>
          <p:nvPr/>
        </p:nvSpPr>
        <p:spPr>
          <a:xfrm>
            <a:off x="5040523" y="1138132"/>
            <a:ext cx="7079742" cy="1571457"/>
          </a:xfrm>
          <a:prstGeom prst="roundRect">
            <a:avLst/>
          </a:prstGeom>
          <a:solidFill>
            <a:schemeClr val="bg1"/>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04B9ED0-96BE-47C6-904B-CE7FF3A20E12}"/>
              </a:ext>
            </a:extLst>
          </p:cNvPr>
          <p:cNvSpPr/>
          <p:nvPr/>
        </p:nvSpPr>
        <p:spPr>
          <a:xfrm>
            <a:off x="1" y="0"/>
            <a:ext cx="4990722" cy="6869150"/>
          </a:xfrm>
          <a:prstGeom prst="rect">
            <a:avLst/>
          </a:prstGeom>
          <a:solidFill>
            <a:srgbClr val="ED3C8D"/>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BD1D7B-CFFD-AB40-AE04-379262D9E97A}"/>
              </a:ext>
            </a:extLst>
          </p:cNvPr>
          <p:cNvSpPr/>
          <p:nvPr/>
        </p:nvSpPr>
        <p:spPr>
          <a:xfrm>
            <a:off x="100016" y="234343"/>
            <a:ext cx="4777056" cy="510909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uLnTx/>
                <a:uFillTx/>
                <a:latin typeface="Helvetica" pitchFamily="2" charset="0"/>
                <a:ea typeface="+mn-ea"/>
                <a:cs typeface="+mn-cs"/>
              </a:rPr>
              <a:t>Since 2020 represented such unprecedented</a:t>
            </a:r>
            <a:r>
              <a:rPr lang="en-US" sz="2600" b="1">
                <a:solidFill>
                  <a:prstClr val="white"/>
                </a:solidFill>
                <a:latin typeface="Helvetica" pitchFamily="2" charset="0"/>
              </a:rPr>
              <a:t> times,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prstClr val="white"/>
                </a:solidFill>
                <a:latin typeface="Helvetica" pitchFamily="2" charset="0"/>
              </a:rPr>
              <a:t>we wanted to understand what type of brands launched their first national TV campaign last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a:ln>
                <a:noFill/>
              </a:ln>
              <a:solidFill>
                <a:prstClr val="white"/>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prstClr val="white"/>
                </a:solidFill>
                <a:latin typeface="Helvetica" pitchFamily="2" charset="0"/>
              </a:rPr>
              <a:t>Therefore, we allocated each new advertiser into one of three segments:</a:t>
            </a:r>
          </a:p>
          <a:p>
            <a:pPr marL="914400" lvl="1" indent="-457200">
              <a:buFont typeface="Arial" panose="020B0604020202020204" pitchFamily="34" charset="0"/>
              <a:buChar char="•"/>
              <a:defRPr/>
            </a:pPr>
            <a:r>
              <a:rPr lang="en-US" sz="2200" b="1">
                <a:solidFill>
                  <a:srgbClr val="FFE600"/>
                </a:solidFill>
                <a:latin typeface="Helvetica" pitchFamily="2" charset="0"/>
              </a:rPr>
              <a:t>‘COVID-Endemic’ brands</a:t>
            </a:r>
          </a:p>
          <a:p>
            <a:pPr marL="914400" lvl="1" indent="-457200">
              <a:buFont typeface="Arial" panose="020B0604020202020204" pitchFamily="34" charset="0"/>
              <a:buChar char="•"/>
              <a:defRPr/>
            </a:pPr>
            <a:r>
              <a:rPr lang="en-US" sz="2200" b="1">
                <a:solidFill>
                  <a:srgbClr val="FFE600"/>
                </a:solidFill>
                <a:latin typeface="Helvetica" pitchFamily="2" charset="0"/>
              </a:rPr>
              <a:t>‘COVID-Related’ brands</a:t>
            </a:r>
          </a:p>
          <a:p>
            <a:pPr marL="914400" lvl="1" indent="-457200">
              <a:buFont typeface="Arial" panose="020B0604020202020204" pitchFamily="34" charset="0"/>
              <a:buChar char="•"/>
              <a:defRPr/>
            </a:pPr>
            <a:r>
              <a:rPr lang="en-US" sz="2200" b="1">
                <a:solidFill>
                  <a:srgbClr val="FFE600"/>
                </a:solidFill>
                <a:latin typeface="Helvetica" pitchFamily="2" charset="0"/>
              </a:rPr>
              <a:t>‘non-COVID’ brands</a:t>
            </a:r>
          </a:p>
        </p:txBody>
      </p:sp>
      <p:pic>
        <p:nvPicPr>
          <p:cNvPr id="14" name="Picture 13">
            <a:extLst>
              <a:ext uri="{FF2B5EF4-FFF2-40B4-BE49-F238E27FC236}">
                <a16:creationId xmlns:a16="http://schemas.microsoft.com/office/drawing/2014/main" id="{E68883D7-CE89-43D5-A4B5-94B1E528076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5" name="Slide Number Placeholder 5">
            <a:extLst>
              <a:ext uri="{FF2B5EF4-FFF2-40B4-BE49-F238E27FC236}">
                <a16:creationId xmlns:a16="http://schemas.microsoft.com/office/drawing/2014/main" id="{CAB137C7-5E9C-4947-862D-A9783E6B793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FACEB3C5-52C0-47C3-941A-590E0EE30CE4}"/>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3" name="TextBox 12">
            <a:extLst>
              <a:ext uri="{FF2B5EF4-FFF2-40B4-BE49-F238E27FC236}">
                <a16:creationId xmlns:a16="http://schemas.microsoft.com/office/drawing/2014/main" id="{1A1E6A58-F873-461B-A8E7-D05D7A0CC4C1}"/>
              </a:ext>
            </a:extLst>
          </p:cNvPr>
          <p:cNvSpPr txBox="1"/>
          <p:nvPr/>
        </p:nvSpPr>
        <p:spPr>
          <a:xfrm>
            <a:off x="6060372" y="2030824"/>
            <a:ext cx="4990722"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Sampling of </a:t>
            </a:r>
            <a:r>
              <a:rPr kumimoji="0" lang="en-US" sz="9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‘COVID-endemic’ brands</a:t>
            </a:r>
          </a:p>
        </p:txBody>
      </p:sp>
      <p:sp>
        <p:nvSpPr>
          <p:cNvPr id="20" name="TextBox 19">
            <a:extLst>
              <a:ext uri="{FF2B5EF4-FFF2-40B4-BE49-F238E27FC236}">
                <a16:creationId xmlns:a16="http://schemas.microsoft.com/office/drawing/2014/main" id="{3DBECC77-01D4-496E-87E8-2BF8C43DD199}"/>
              </a:ext>
            </a:extLst>
          </p:cNvPr>
          <p:cNvSpPr txBox="1"/>
          <p:nvPr/>
        </p:nvSpPr>
        <p:spPr>
          <a:xfrm>
            <a:off x="5040524" y="1181422"/>
            <a:ext cx="7079742" cy="830997"/>
          </a:xfrm>
          <a:prstGeom prst="rect">
            <a:avLst/>
          </a:prstGeom>
          <a:noFill/>
        </p:spPr>
        <p:txBody>
          <a:bodyPr wrap="square" rtlCol="0">
            <a:spAutoFit/>
          </a:bodyPr>
          <a:lstStyle>
            <a:defPPr>
              <a:defRPr lang="en-US"/>
            </a:defPPr>
            <a:lvl1pPr marR="0" lvl="0" indent="0" algn="ctr" defTabSz="586082" fontAlgn="auto">
              <a:lnSpc>
                <a:spcPct val="100000"/>
              </a:lnSpc>
              <a:spcBef>
                <a:spcPts val="0"/>
              </a:spcBef>
              <a:spcAft>
                <a:spcPts val="0"/>
              </a:spcAft>
              <a:buClrTx/>
              <a:buSzTx/>
              <a:buFontTx/>
              <a:buNone/>
              <a:tabLst/>
              <a:defRPr kumimoji="0" sz="1200" b="1" i="0" u="sng" strike="noStrike" cap="none" spc="0" normalizeH="0" baseline="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defRPr>
            </a:lvl1p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‘COVID-Endemic’ Brands:</a:t>
            </a:r>
            <a:r>
              <a:rPr kumimoji="0" lang="en-US" sz="1800" b="0"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 </a:t>
            </a:r>
          </a:p>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endParaRP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brands in categories that serve consumer needs </a:t>
            </a:r>
            <a:r>
              <a:rPr lang="en-US" sz="1400" i="1">
                <a:latin typeface="Helvetica" panose="020B0604020202020204" pitchFamily="34" charset="0"/>
              </a:rPr>
              <a:t>directly associated</a:t>
            </a:r>
            <a:r>
              <a:rPr kumimoji="0" lang="en-US" sz="1400" i="1"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 with COVID</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(i.e., hand sanitizer, face masks / shields, at-home medical testing)</a:t>
            </a:r>
            <a:endParaRPr kumimoji="0" lang="en-US" sz="1600" b="1" i="0" u="sng"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endParaRPr>
          </a:p>
        </p:txBody>
      </p:sp>
      <p:sp>
        <p:nvSpPr>
          <p:cNvPr id="18" name="TextBox 17">
            <a:extLst>
              <a:ext uri="{FF2B5EF4-FFF2-40B4-BE49-F238E27FC236}">
                <a16:creationId xmlns:a16="http://schemas.microsoft.com/office/drawing/2014/main" id="{4639B4ED-BB59-402E-9339-58DBBEE82AF0}"/>
              </a:ext>
            </a:extLst>
          </p:cNvPr>
          <p:cNvSpPr txBox="1"/>
          <p:nvPr/>
        </p:nvSpPr>
        <p:spPr>
          <a:xfrm>
            <a:off x="6060372" y="3963025"/>
            <a:ext cx="4990722"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Sampling of </a:t>
            </a:r>
            <a:r>
              <a:rPr kumimoji="0" lang="en-US" sz="9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‘COVID-related’ brands</a:t>
            </a:r>
          </a:p>
        </p:txBody>
      </p:sp>
      <p:sp>
        <p:nvSpPr>
          <p:cNvPr id="21" name="TextBox 20">
            <a:extLst>
              <a:ext uri="{FF2B5EF4-FFF2-40B4-BE49-F238E27FC236}">
                <a16:creationId xmlns:a16="http://schemas.microsoft.com/office/drawing/2014/main" id="{B5975741-1B4D-4E2E-B63C-F05B7ED4588F}"/>
              </a:ext>
            </a:extLst>
          </p:cNvPr>
          <p:cNvSpPr txBox="1"/>
          <p:nvPr/>
        </p:nvSpPr>
        <p:spPr>
          <a:xfrm>
            <a:off x="5040523" y="2982609"/>
            <a:ext cx="7079743" cy="1015663"/>
          </a:xfrm>
          <a:prstGeom prst="rect">
            <a:avLst/>
          </a:prstGeom>
          <a:noFill/>
        </p:spPr>
        <p:txBody>
          <a:bodyPr wrap="square" rtlCol="0">
            <a:spAutoFit/>
          </a:bodyPr>
          <a:lstStyle>
            <a:defPPr>
              <a:defRPr lang="en-US"/>
            </a:defPPr>
            <a:lvl1pPr marR="0" lvl="0" indent="0" algn="ctr" defTabSz="586082" fontAlgn="auto">
              <a:lnSpc>
                <a:spcPct val="100000"/>
              </a:lnSpc>
              <a:spcBef>
                <a:spcPts val="0"/>
              </a:spcBef>
              <a:spcAft>
                <a:spcPts val="0"/>
              </a:spcAft>
              <a:buClrTx/>
              <a:buSzTx/>
              <a:buFontTx/>
              <a:buNone/>
              <a:tabLst/>
              <a:defRPr kumimoji="0" sz="1200" b="1" i="0" u="sng" strike="noStrike" cap="none" spc="0" normalizeH="0" baseline="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defRPr>
            </a:lvl1p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‘COVID-Related’ Brands:</a:t>
            </a:r>
            <a:r>
              <a:rPr kumimoji="0" lang="en-US" sz="1800" b="0"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 </a:t>
            </a:r>
          </a:p>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endParaRP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brands in categories that serve evolving consumer behaviors </a:t>
            </a:r>
            <a:r>
              <a:rPr kumimoji="0" lang="en-US" sz="1400" i="1"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driven by COVID</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(i.e., contactless solutions - online subscriptions, alcohol delivery; stress relief - vitamins, CBD; </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lifestyle / behavioral changes - moving &amp; storage, online education)</a:t>
            </a:r>
            <a:endParaRPr kumimoji="0" lang="en-US" b="1" i="0" u="sng"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endParaRPr>
          </a:p>
        </p:txBody>
      </p:sp>
      <p:sp>
        <p:nvSpPr>
          <p:cNvPr id="19" name="TextBox 18">
            <a:extLst>
              <a:ext uri="{FF2B5EF4-FFF2-40B4-BE49-F238E27FC236}">
                <a16:creationId xmlns:a16="http://schemas.microsoft.com/office/drawing/2014/main" id="{970E7D88-07DA-4D75-92A5-F4DF84D669E6}"/>
              </a:ext>
            </a:extLst>
          </p:cNvPr>
          <p:cNvSpPr txBox="1"/>
          <p:nvPr/>
        </p:nvSpPr>
        <p:spPr>
          <a:xfrm>
            <a:off x="7202932" y="5818301"/>
            <a:ext cx="281900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Sampling of </a:t>
            </a:r>
            <a:r>
              <a:rPr kumimoji="0" lang="en-US" sz="9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‘non-COVID’ brands</a:t>
            </a:r>
          </a:p>
        </p:txBody>
      </p:sp>
      <p:sp>
        <p:nvSpPr>
          <p:cNvPr id="22" name="TextBox 21">
            <a:extLst>
              <a:ext uri="{FF2B5EF4-FFF2-40B4-BE49-F238E27FC236}">
                <a16:creationId xmlns:a16="http://schemas.microsoft.com/office/drawing/2014/main" id="{0D23F741-BD3E-4532-A59E-80E15734A105}"/>
              </a:ext>
            </a:extLst>
          </p:cNvPr>
          <p:cNvSpPr txBox="1"/>
          <p:nvPr/>
        </p:nvSpPr>
        <p:spPr>
          <a:xfrm>
            <a:off x="5040523" y="4807695"/>
            <a:ext cx="7135822" cy="1046440"/>
          </a:xfrm>
          <a:prstGeom prst="rect">
            <a:avLst/>
          </a:prstGeom>
          <a:noFill/>
        </p:spPr>
        <p:txBody>
          <a:bodyPr wrap="square" rtlCol="0">
            <a:spAutoFit/>
          </a:bodyPr>
          <a:lstStyle>
            <a:defPPr>
              <a:defRPr lang="en-US"/>
            </a:defPPr>
            <a:lvl1pPr marR="0" lvl="0" indent="0" algn="ctr" defTabSz="586082" fontAlgn="auto">
              <a:lnSpc>
                <a:spcPct val="100000"/>
              </a:lnSpc>
              <a:spcBef>
                <a:spcPts val="0"/>
              </a:spcBef>
              <a:spcAft>
                <a:spcPts val="0"/>
              </a:spcAft>
              <a:buClrTx/>
              <a:buSzTx/>
              <a:buFontTx/>
              <a:buNone/>
              <a:tabLst/>
              <a:defRPr kumimoji="0" sz="1200" b="1" i="0" u="sng" strike="noStrike" cap="none" spc="0" normalizeH="0" baseline="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defRPr>
            </a:lvl1p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‘non-COVID’ Brands:</a:t>
            </a:r>
            <a:r>
              <a:rPr kumimoji="0" lang="en-US" sz="1800" b="0"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 </a:t>
            </a:r>
          </a:p>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endParaRPr>
          </a:p>
          <a:p>
            <a:pPr marL="0" marR="0" lvl="0" indent="0" algn="ctr" defTabSz="586082" rtl="0" eaLnBrk="1" fontAlgn="auto" latinLnBrk="0" hangingPunct="1">
              <a:lnSpc>
                <a:spcPct val="100000"/>
              </a:lnSpc>
              <a:spcBef>
                <a:spcPts val="0"/>
              </a:spcBef>
              <a:spcAft>
                <a:spcPts val="0"/>
              </a:spcAft>
              <a:buClrTx/>
              <a:buSzTx/>
              <a:buFontTx/>
              <a:buNone/>
              <a:tabLst/>
              <a:defRPr/>
            </a:pPr>
            <a:r>
              <a:rPr lang="en-US" sz="1400" u="none">
                <a:latin typeface="Helvetica" panose="020B0604020202020204" pitchFamily="34" charset="0"/>
                <a:cs typeface="Helvetica" panose="020B0604020202020204" pitchFamily="34" charset="0"/>
              </a:rPr>
              <a:t>brands in categories</a:t>
            </a:r>
            <a:r>
              <a:rPr kumimoji="0" lang="en-US" sz="1400" i="0" u="none" strike="noStrike" kern="1200" cap="none" spc="0" normalizeH="0" baseline="0" noProof="0">
                <a:ln>
                  <a:noFill/>
                </a:ln>
                <a:effectLst/>
                <a:uLnTx/>
                <a:uFillTx/>
                <a:latin typeface="Helvetica" panose="020B0604020202020204" pitchFamily="34" charset="0"/>
                <a:cs typeface="Helvetica" panose="020B0604020202020204" pitchFamily="34" charset="0"/>
              </a:rPr>
              <a:t> </a:t>
            </a:r>
            <a:r>
              <a:rPr kumimoji="0" lang="en-US" sz="1400" i="1" strike="noStrike" kern="1200" cap="none" spc="0" normalizeH="0" baseline="0" noProof="0">
                <a:ln>
                  <a:noFill/>
                </a:ln>
                <a:effectLst/>
                <a:uLnTx/>
                <a:uFillTx/>
                <a:latin typeface="Helvetica" panose="020B0604020202020204" pitchFamily="34" charset="0"/>
                <a:cs typeface="Helvetica" panose="020B0604020202020204" pitchFamily="34" charset="0"/>
              </a:rPr>
              <a:t>not related to </a:t>
            </a:r>
            <a:r>
              <a:rPr kumimoji="0" lang="en-US" sz="1400" i="1"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the pandemic</a:t>
            </a:r>
            <a:r>
              <a:rPr kumimoji="0" lang="en-US" sz="1400" i="1"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 </a:t>
            </a:r>
            <a:r>
              <a:rPr kumimoji="0" lang="en-US" sz="1400"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that most likely would have advertised regardless</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(i.e., streaming services, pharmaceuticals unrelated to COVID, tax services)</a:t>
            </a:r>
            <a:endParaRPr kumimoji="0" lang="en-US" b="1" i="0" u="sng"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endParaRPr>
          </a:p>
        </p:txBody>
      </p:sp>
      <p:pic>
        <p:nvPicPr>
          <p:cNvPr id="23" name="Picture 8" descr="LetsGetChecked | National Restaurant Association">
            <a:extLst>
              <a:ext uri="{FF2B5EF4-FFF2-40B4-BE49-F238E27FC236}">
                <a16:creationId xmlns:a16="http://schemas.microsoft.com/office/drawing/2014/main" id="{BB88BD3A-A949-4AE8-841D-47D1470DF9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7248" y="2291146"/>
            <a:ext cx="750093" cy="25253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2" descr="100% Cotton, Machine Washable Protection | Shipped in 1 Business Day –  FastShipFaceMask.com">
            <a:extLst>
              <a:ext uri="{FF2B5EF4-FFF2-40B4-BE49-F238E27FC236}">
                <a16:creationId xmlns:a16="http://schemas.microsoft.com/office/drawing/2014/main" id="{5BF78227-62F6-44E0-A2E3-B484F61032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5477" y="2338861"/>
            <a:ext cx="976557" cy="19531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6" descr="Hand Sanitizers &amp; Wipes | Williams">
            <a:extLst>
              <a:ext uri="{FF2B5EF4-FFF2-40B4-BE49-F238E27FC236}">
                <a16:creationId xmlns:a16="http://schemas.microsoft.com/office/drawing/2014/main" id="{600931E3-D649-44B0-A073-54B0166B40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59897" y="2304800"/>
            <a:ext cx="788018" cy="23101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2" descr="Teladoc Health | Health Evolution">
            <a:extLst>
              <a:ext uri="{FF2B5EF4-FFF2-40B4-BE49-F238E27FC236}">
                <a16:creationId xmlns:a16="http://schemas.microsoft.com/office/drawing/2014/main" id="{EA7CBD89-C35D-4330-B4DA-535CCC43B6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15866" y="2350356"/>
            <a:ext cx="707419" cy="23083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Drizly App Logo transparent PNG - StickPNG">
            <a:extLst>
              <a:ext uri="{FF2B5EF4-FFF2-40B4-BE49-F238E27FC236}">
                <a16:creationId xmlns:a16="http://schemas.microsoft.com/office/drawing/2014/main" id="{39475101-A6D1-48B2-ACBC-451610742B7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94883" y="4146722"/>
            <a:ext cx="371813" cy="37181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Is Simple Health legit - 2020">
            <a:extLst>
              <a:ext uri="{FF2B5EF4-FFF2-40B4-BE49-F238E27FC236}">
                <a16:creationId xmlns:a16="http://schemas.microsoft.com/office/drawing/2014/main" id="{A3E74D0B-EAC1-47FB-AF3D-D6693A85187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22304" y="4207393"/>
            <a:ext cx="1180135" cy="22035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Obe Fitness Affiliate Program | Perform[cb] Agency">
            <a:extLst>
              <a:ext uri="{FF2B5EF4-FFF2-40B4-BE49-F238E27FC236}">
                <a16:creationId xmlns:a16="http://schemas.microsoft.com/office/drawing/2014/main" id="{25D9AAD7-8FD4-49D4-9088-6F8FDCA6296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36860" y="4199868"/>
            <a:ext cx="515505" cy="21445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Vuori Women's Yosemite Sports Bra - Camo (VW104BCM) – Marathon Sports">
            <a:extLst>
              <a:ext uri="{FF2B5EF4-FFF2-40B4-BE49-F238E27FC236}">
                <a16:creationId xmlns:a16="http://schemas.microsoft.com/office/drawing/2014/main" id="{447095AF-9132-415A-ABB2-65A7403BFA85}"/>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92510" y="4250228"/>
            <a:ext cx="967774" cy="15877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4" descr="CBD Oil for Sale - THC-Free | cbdMD">
            <a:extLst>
              <a:ext uri="{FF2B5EF4-FFF2-40B4-BE49-F238E27FC236}">
                <a16:creationId xmlns:a16="http://schemas.microsoft.com/office/drawing/2014/main" id="{D290C6C4-9E41-4E25-AD6E-253BD1935DA4}"/>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9872171" y="4218823"/>
            <a:ext cx="735957" cy="1839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WearFIGS - Canadian PA">
            <a:extLst>
              <a:ext uri="{FF2B5EF4-FFF2-40B4-BE49-F238E27FC236}">
                <a16:creationId xmlns:a16="http://schemas.microsoft.com/office/drawing/2014/main" id="{0EFEE59F-71FC-43D2-B7D6-A1E89E89AD6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096071" y="2357456"/>
            <a:ext cx="583561" cy="16362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ome | Vizzy Hard Seltzer">
            <a:extLst>
              <a:ext uri="{FF2B5EF4-FFF2-40B4-BE49-F238E27FC236}">
                <a16:creationId xmlns:a16="http://schemas.microsoft.com/office/drawing/2014/main" id="{E00BCDB0-F568-4B7B-86FC-AC94F21225B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31203" y="6071598"/>
            <a:ext cx="652568" cy="19723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Type 2 Diabetes Medicine | RYBELSUS® (semaglutide) tablets 7 mg or 14 mg">
            <a:extLst>
              <a:ext uri="{FF2B5EF4-FFF2-40B4-BE49-F238E27FC236}">
                <a16:creationId xmlns:a16="http://schemas.microsoft.com/office/drawing/2014/main" id="{E9C1916E-F7A5-4172-85DE-A7B814FACEF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37241" y="6072109"/>
            <a:ext cx="854231" cy="21941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The Athletic - Wikipedia">
            <a:extLst>
              <a:ext uri="{FF2B5EF4-FFF2-40B4-BE49-F238E27FC236}">
                <a16:creationId xmlns:a16="http://schemas.microsoft.com/office/drawing/2014/main" id="{60EC98FF-8328-4569-80B1-56FF61E69BB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415805" y="6011503"/>
            <a:ext cx="915398" cy="3045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yan, LLC Profile">
            <a:extLst>
              <a:ext uri="{FF2B5EF4-FFF2-40B4-BE49-F238E27FC236}">
                <a16:creationId xmlns:a16="http://schemas.microsoft.com/office/drawing/2014/main" id="{3C0BF3A7-1200-42C0-A02B-E93408484AE2}"/>
              </a:ext>
            </a:extLst>
          </p:cNvPr>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32486" y="6069431"/>
            <a:ext cx="512794" cy="1822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eacock (servicio de streaming) - Wikipedia, la enciclopedia libre">
            <a:extLst>
              <a:ext uri="{FF2B5EF4-FFF2-40B4-BE49-F238E27FC236}">
                <a16:creationId xmlns:a16="http://schemas.microsoft.com/office/drawing/2014/main" id="{63C84701-8B0C-4966-B849-B6C50F3BAD5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036711" y="6022893"/>
            <a:ext cx="798982" cy="244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012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24EEA13-5254-47DE-AFA1-D9482ABA2015}"/>
              </a:ext>
            </a:extLst>
          </p:cNvPr>
          <p:cNvSpPr/>
          <p:nvPr/>
        </p:nvSpPr>
        <p:spPr>
          <a:xfrm>
            <a:off x="1" y="1696162"/>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AB114A9C-F191-40B1-A218-BDA1C1E7874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pic>
        <p:nvPicPr>
          <p:cNvPr id="2" name="Picture 1">
            <a:extLst>
              <a:ext uri="{FF2B5EF4-FFF2-40B4-BE49-F238E27FC236}">
                <a16:creationId xmlns:a16="http://schemas.microsoft.com/office/drawing/2014/main" id="{850BACA4-3738-4590-85D7-8F179AD074D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 name="Slide Number Placeholder 5">
            <a:extLst>
              <a:ext uri="{FF2B5EF4-FFF2-40B4-BE49-F238E27FC236}">
                <a16:creationId xmlns:a16="http://schemas.microsoft.com/office/drawing/2014/main" id="{750C4905-7D30-4A4E-B3E5-F35E6B27A46F}"/>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C31786ED-9386-479F-87DB-D6F646B3D7B6}"/>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5" name="Text Placeholder 3">
            <a:extLst>
              <a:ext uri="{FF2B5EF4-FFF2-40B4-BE49-F238E27FC236}">
                <a16:creationId xmlns:a16="http://schemas.microsoft.com/office/drawing/2014/main" id="{EF874FCD-15DA-44CD-A46D-78530F82C5EB}"/>
              </a:ext>
            </a:extLst>
          </p:cNvPr>
          <p:cNvSpPr txBox="1">
            <a:spLocks/>
          </p:cNvSpPr>
          <p:nvPr/>
        </p:nvSpPr>
        <p:spPr>
          <a:xfrm>
            <a:off x="451054" y="6254572"/>
            <a:ext cx="11645249" cy="170039"/>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lvl="0">
              <a:defRPr/>
            </a:pP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 </a:t>
            </a:r>
            <a:r>
              <a:rPr lang="en-US" sz="800">
                <a:solidFill>
                  <a:srgbClr val="1F1A62"/>
                </a:solidFill>
                <a:latin typeface="Helvetica" pitchFamily="2" charset="0"/>
                <a:ea typeface="Open Sans" panose="020B0606030504020204" pitchFamily="34" charset="0"/>
                <a:cs typeface="Open Sans" panose="020B0606030504020204" pitchFamily="34" charset="0"/>
              </a:rPr>
              <a:t>VAB analysis of Nielsen Ad Intel data, 1/1/20-12/31/20. TV spend includes national cable TV, broadcast TV, Spanish language cable TV, Spanish language broadcast TV. Brands reflect those with national TV spend over $100K. </a:t>
            </a: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MM = millions. Numbers may not add up to 100% due to rounding.</a:t>
            </a:r>
          </a:p>
        </p:txBody>
      </p:sp>
      <p:sp>
        <p:nvSpPr>
          <p:cNvPr id="7" name="Rectangle 6">
            <a:extLst>
              <a:ext uri="{FF2B5EF4-FFF2-40B4-BE49-F238E27FC236}">
                <a16:creationId xmlns:a16="http://schemas.microsoft.com/office/drawing/2014/main" id="{4AE334FF-013B-4334-A22B-4AD816EFE3C8}"/>
              </a:ext>
            </a:extLst>
          </p:cNvPr>
          <p:cNvSpPr/>
          <p:nvPr/>
        </p:nvSpPr>
        <p:spPr>
          <a:xfrm>
            <a:off x="162560" y="339277"/>
            <a:ext cx="1082040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F1A62"/>
                </a:solidFill>
                <a:latin typeface="Helvetica" pitchFamily="2" charset="0"/>
              </a:rPr>
              <a:t>The influx of new advertisers was driven equally by both </a:t>
            </a:r>
            <a:r>
              <a:rPr lang="en-US" sz="2600" b="1">
                <a:solidFill>
                  <a:srgbClr val="ED3C8D"/>
                </a:solidFill>
                <a:latin typeface="Helvetica" pitchFamily="2" charset="0"/>
              </a:rPr>
              <a:t>‘COVID’ </a:t>
            </a:r>
            <a:r>
              <a:rPr lang="en-US" sz="2600" b="1">
                <a:solidFill>
                  <a:srgbClr val="1F1A62"/>
                </a:solidFill>
                <a:latin typeface="Helvetica" pitchFamily="2" charset="0"/>
              </a:rPr>
              <a:t>and </a:t>
            </a:r>
            <a:r>
              <a:rPr lang="en-US" sz="2600" b="1">
                <a:solidFill>
                  <a:srgbClr val="ED3C8D"/>
                </a:solidFill>
                <a:latin typeface="Helvetica" pitchFamily="2" charset="0"/>
              </a:rPr>
              <a:t>‘non-COVID’ brands</a:t>
            </a:r>
            <a:r>
              <a:rPr lang="en-US" sz="2600" b="1">
                <a:solidFill>
                  <a:srgbClr val="1F1A62"/>
                </a:solidFill>
                <a:latin typeface="Helvetica" pitchFamily="2" charset="0"/>
              </a:rPr>
              <a:t> </a:t>
            </a:r>
            <a:endParaRPr kumimoji="0" lang="en-US" sz="2600" b="1" i="0" u="none" strike="noStrike" kern="1200" cap="none" spc="0" normalizeH="0" baseline="0" noProof="0">
              <a:ln>
                <a:noFill/>
              </a:ln>
              <a:solidFill>
                <a:srgbClr val="1F1A62"/>
              </a:solidFill>
              <a:effectLst/>
              <a:uLnTx/>
              <a:uFillTx/>
              <a:latin typeface="Helvetica" pitchFamily="2" charset="0"/>
            </a:endParaRPr>
          </a:p>
        </p:txBody>
      </p:sp>
      <p:sp>
        <p:nvSpPr>
          <p:cNvPr id="14" name="TextBox 13">
            <a:extLst>
              <a:ext uri="{FF2B5EF4-FFF2-40B4-BE49-F238E27FC236}">
                <a16:creationId xmlns:a16="http://schemas.microsoft.com/office/drawing/2014/main" id="{7E8AF61B-6F2F-459E-B25E-EEFDBA4ECBF5}"/>
              </a:ext>
            </a:extLst>
          </p:cNvPr>
          <p:cNvSpPr txBox="1"/>
          <p:nvPr/>
        </p:nvSpPr>
        <p:spPr>
          <a:xfrm>
            <a:off x="-1" y="1701734"/>
            <a:ext cx="12191999" cy="338554"/>
          </a:xfrm>
          <a:prstGeom prst="rect">
            <a:avLst/>
          </a:prstGeom>
          <a:noFill/>
        </p:spPr>
        <p:txBody>
          <a:bodyPr wrap="square" rtlCol="0">
            <a:spAutoFit/>
          </a:bodyPr>
          <a:lstStyle>
            <a:defPPr>
              <a:defRPr lang="en-US"/>
            </a:defPPr>
            <a:lvl1pPr marR="0" lvl="0" indent="0" algn="ctr" defTabSz="586082" fontAlgn="auto">
              <a:lnSpc>
                <a:spcPct val="100000"/>
              </a:lnSpc>
              <a:spcBef>
                <a:spcPts val="0"/>
              </a:spcBef>
              <a:spcAft>
                <a:spcPts val="0"/>
              </a:spcAft>
              <a:buClrTx/>
              <a:buSzTx/>
              <a:buFontTx/>
              <a:buNone/>
              <a:tabLst/>
              <a:defRPr kumimoji="0" sz="1200" b="1" i="0" u="sng" strike="noStrike" cap="none" spc="0" normalizeH="0" baseline="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defRPr>
            </a:lvl1p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600" b="1" i="0"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2020 New National TV Advertisers: ‘COVID-</a:t>
            </a:r>
            <a:r>
              <a:rPr lang="en-US" sz="1600">
                <a:latin typeface="Helvetica" panose="020B0604020202020204" pitchFamily="34" charset="0"/>
                <a:cs typeface="Helvetica" panose="020B0604020202020204" pitchFamily="34" charset="0"/>
              </a:rPr>
              <a:t>Endemic’ / ‘</a:t>
            </a:r>
            <a:r>
              <a:rPr kumimoji="0" lang="en-US" sz="1600" b="1" i="0"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Related’ vs. ‘Non-COVID’ Brands</a:t>
            </a:r>
          </a:p>
        </p:txBody>
      </p:sp>
      <p:graphicFrame>
        <p:nvGraphicFramePr>
          <p:cNvPr id="21" name="Chart 20">
            <a:extLst>
              <a:ext uri="{FF2B5EF4-FFF2-40B4-BE49-F238E27FC236}">
                <a16:creationId xmlns:a16="http://schemas.microsoft.com/office/drawing/2014/main" id="{F8B5FCF3-3D30-4A43-88ED-21100E7BDCEC}"/>
              </a:ext>
            </a:extLst>
          </p:cNvPr>
          <p:cNvGraphicFramePr/>
          <p:nvPr>
            <p:extLst>
              <p:ext uri="{D42A27DB-BD31-4B8C-83A1-F6EECF244321}">
                <p14:modId xmlns:p14="http://schemas.microsoft.com/office/powerpoint/2010/main" val="4033320587"/>
              </p:ext>
            </p:extLst>
          </p:nvPr>
        </p:nvGraphicFramePr>
        <p:xfrm>
          <a:off x="1872705" y="5747951"/>
          <a:ext cx="8446591" cy="629794"/>
        </p:xfrm>
        <a:graphic>
          <a:graphicData uri="http://schemas.openxmlformats.org/drawingml/2006/chart">
            <c:chart xmlns:c="http://schemas.openxmlformats.org/drawingml/2006/chart" xmlns:r="http://schemas.openxmlformats.org/officeDocument/2006/relationships" r:id="rId5"/>
          </a:graphicData>
        </a:graphic>
      </p:graphicFrame>
      <p:sp>
        <p:nvSpPr>
          <p:cNvPr id="19" name="TextBox 18">
            <a:extLst>
              <a:ext uri="{FF2B5EF4-FFF2-40B4-BE49-F238E27FC236}">
                <a16:creationId xmlns:a16="http://schemas.microsoft.com/office/drawing/2014/main" id="{34646241-F0B5-47B7-BA08-73AEE413D5F4}"/>
              </a:ext>
            </a:extLst>
          </p:cNvPr>
          <p:cNvSpPr txBox="1"/>
          <p:nvPr/>
        </p:nvSpPr>
        <p:spPr>
          <a:xfrm>
            <a:off x="3689913" y="2142302"/>
            <a:ext cx="4582320" cy="276999"/>
          </a:xfrm>
          <a:prstGeom prst="rect">
            <a:avLst/>
          </a:prstGeom>
          <a:noFill/>
        </p:spPr>
        <p:txBody>
          <a:bodyPr wrap="square" rtlCol="0">
            <a:spAutoFit/>
          </a:bodyPr>
          <a:lstStyle>
            <a:defPPr>
              <a:defRPr lang="en-US"/>
            </a:defPPr>
            <a:lvl1pPr marR="0" lvl="0" indent="0" algn="ctr" defTabSz="586082" fontAlgn="auto">
              <a:lnSpc>
                <a:spcPct val="100000"/>
              </a:lnSpc>
              <a:spcBef>
                <a:spcPts val="0"/>
              </a:spcBef>
              <a:spcAft>
                <a:spcPts val="0"/>
              </a:spcAft>
              <a:buClrTx/>
              <a:buSzTx/>
              <a:buFontTx/>
              <a:buNone/>
              <a:tabLst/>
              <a:defRPr kumimoji="0" sz="1200" b="1" i="0" u="sng" strike="noStrike" cap="none" spc="0" normalizeH="0" baseline="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defRPr>
            </a:lvl1p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 of ‘COVID Endemic’ / ‘Related’ vs. ‘Non-COVID’ Brands</a:t>
            </a:r>
          </a:p>
        </p:txBody>
      </p:sp>
      <p:grpSp>
        <p:nvGrpSpPr>
          <p:cNvPr id="30" name="Group 29">
            <a:extLst>
              <a:ext uri="{FF2B5EF4-FFF2-40B4-BE49-F238E27FC236}">
                <a16:creationId xmlns:a16="http://schemas.microsoft.com/office/drawing/2014/main" id="{41EE6C52-8C13-4F1B-AC6F-AFA9AE3CBF3A}"/>
              </a:ext>
            </a:extLst>
          </p:cNvPr>
          <p:cNvGrpSpPr/>
          <p:nvPr/>
        </p:nvGrpSpPr>
        <p:grpSpPr>
          <a:xfrm>
            <a:off x="3027679" y="2540817"/>
            <a:ext cx="5830397" cy="3608994"/>
            <a:chOff x="-1" y="2479857"/>
            <a:chExt cx="5830397" cy="3608994"/>
          </a:xfrm>
        </p:grpSpPr>
        <p:cxnSp>
          <p:nvCxnSpPr>
            <p:cNvPr id="23" name="Straight Connector 22">
              <a:extLst>
                <a:ext uri="{FF2B5EF4-FFF2-40B4-BE49-F238E27FC236}">
                  <a16:creationId xmlns:a16="http://schemas.microsoft.com/office/drawing/2014/main" id="{3366273B-E2B8-4648-951D-16D470E5FE7B}"/>
                </a:ext>
              </a:extLst>
            </p:cNvPr>
            <p:cNvCxnSpPr>
              <a:cxnSpLocks/>
            </p:cNvCxnSpPr>
            <p:nvPr/>
          </p:nvCxnSpPr>
          <p:spPr>
            <a:xfrm flipV="1">
              <a:off x="3371279" y="2686811"/>
              <a:ext cx="537781" cy="56741"/>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0" name="Chart 9">
              <a:extLst>
                <a:ext uri="{FF2B5EF4-FFF2-40B4-BE49-F238E27FC236}">
                  <a16:creationId xmlns:a16="http://schemas.microsoft.com/office/drawing/2014/main" id="{29FEACDF-74D8-42AD-8F27-6EBA7B8B3B13}"/>
                </a:ext>
              </a:extLst>
            </p:cNvPr>
            <p:cNvGraphicFramePr/>
            <p:nvPr>
              <p:extLst>
                <p:ext uri="{D42A27DB-BD31-4B8C-83A1-F6EECF244321}">
                  <p14:modId xmlns:p14="http://schemas.microsoft.com/office/powerpoint/2010/main" val="3768794007"/>
                </p:ext>
              </p:extLst>
            </p:nvPr>
          </p:nvGraphicFramePr>
          <p:xfrm>
            <a:off x="-1" y="2479857"/>
            <a:ext cx="5830397" cy="3608994"/>
          </p:xfrm>
          <a:graphic>
            <a:graphicData uri="http://schemas.openxmlformats.org/drawingml/2006/chart">
              <c:chart xmlns:c="http://schemas.openxmlformats.org/drawingml/2006/chart" xmlns:r="http://schemas.openxmlformats.org/officeDocument/2006/relationships" r:id="rId6"/>
            </a:graphicData>
          </a:graphic>
        </p:graphicFrame>
        <p:sp>
          <p:nvSpPr>
            <p:cNvPr id="9" name="Right Brace 8">
              <a:extLst>
                <a:ext uri="{FF2B5EF4-FFF2-40B4-BE49-F238E27FC236}">
                  <a16:creationId xmlns:a16="http://schemas.microsoft.com/office/drawing/2014/main" id="{D8BB77CF-8920-458F-A7A6-433F91B16401}"/>
                </a:ext>
              </a:extLst>
            </p:cNvPr>
            <p:cNvSpPr/>
            <p:nvPr/>
          </p:nvSpPr>
          <p:spPr>
            <a:xfrm>
              <a:off x="4532231" y="2601838"/>
              <a:ext cx="326868" cy="304903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6" name="TextBox 25">
            <a:extLst>
              <a:ext uri="{FF2B5EF4-FFF2-40B4-BE49-F238E27FC236}">
                <a16:creationId xmlns:a16="http://schemas.microsoft.com/office/drawing/2014/main" id="{B1F034AB-CF95-4D35-9838-743FC57C7B7C}"/>
              </a:ext>
            </a:extLst>
          </p:cNvPr>
          <p:cNvSpPr txBox="1"/>
          <p:nvPr/>
        </p:nvSpPr>
        <p:spPr>
          <a:xfrm>
            <a:off x="7789591" y="3625652"/>
            <a:ext cx="1554133"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strike="noStrike" kern="1200" cap="none" spc="0" normalizeH="0" baseline="0" noProof="0">
                <a:ln>
                  <a:noFill/>
                </a:ln>
                <a:solidFill>
                  <a:srgbClr val="1F1A62"/>
                </a:solidFill>
                <a:effectLst/>
                <a:uLnTx/>
                <a:uFillTx/>
                <a:latin typeface="Helvetica" panose="020B0403020202020204" pitchFamily="34" charset="0"/>
                <a:ea typeface="+mn-ea"/>
                <a:cs typeface="+mn-cs"/>
              </a:rPr>
              <a:t>Total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strike="noStrike" kern="1200" cap="none" spc="0" normalizeH="0" baseline="0" noProof="0">
                <a:ln>
                  <a:noFill/>
                </a:ln>
                <a:solidFill>
                  <a:srgbClr val="1F1A62"/>
                </a:solidFill>
                <a:effectLst/>
                <a:uLnTx/>
                <a:uFillTx/>
                <a:latin typeface="Helvetica" panose="020B0403020202020204" pitchFamily="34" charset="0"/>
                <a:ea typeface="+mn-ea"/>
                <a:cs typeface="+mn-cs"/>
              </a:rPr>
              <a:t>‘COVID-Endemic’ / ‘Related’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1" i="0" strike="noStrike" kern="1200" cap="none" spc="0" normalizeH="0" baseline="0" noProof="0">
              <a:ln>
                <a:noFill/>
              </a:ln>
              <a:solidFill>
                <a:srgbClr val="1F1A62"/>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50%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140 Brands</a:t>
            </a:r>
            <a:endParaRPr kumimoji="0" lang="en-US" sz="10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Tree>
    <p:extLst>
      <p:ext uri="{BB962C8B-B14F-4D97-AF65-F5344CB8AC3E}">
        <p14:creationId xmlns:p14="http://schemas.microsoft.com/office/powerpoint/2010/main" val="3263890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24EEA13-5254-47DE-AFA1-D9482ABA2015}"/>
              </a:ext>
            </a:extLst>
          </p:cNvPr>
          <p:cNvSpPr/>
          <p:nvPr/>
        </p:nvSpPr>
        <p:spPr>
          <a:xfrm>
            <a:off x="1" y="1696162"/>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4" name="Group 33">
            <a:extLst>
              <a:ext uri="{FF2B5EF4-FFF2-40B4-BE49-F238E27FC236}">
                <a16:creationId xmlns:a16="http://schemas.microsoft.com/office/drawing/2014/main" id="{2718E248-D9CE-4FEC-B809-04DE166D9638}"/>
              </a:ext>
            </a:extLst>
          </p:cNvPr>
          <p:cNvGrpSpPr/>
          <p:nvPr/>
        </p:nvGrpSpPr>
        <p:grpSpPr>
          <a:xfrm>
            <a:off x="2967354" y="2540817"/>
            <a:ext cx="5873433" cy="3608994"/>
            <a:chOff x="6035674" y="2479857"/>
            <a:chExt cx="5873433" cy="3608994"/>
          </a:xfrm>
        </p:grpSpPr>
        <p:graphicFrame>
          <p:nvGraphicFramePr>
            <p:cNvPr id="18" name="Chart 17">
              <a:extLst>
                <a:ext uri="{FF2B5EF4-FFF2-40B4-BE49-F238E27FC236}">
                  <a16:creationId xmlns:a16="http://schemas.microsoft.com/office/drawing/2014/main" id="{496C4215-C3A8-44B3-9C56-B28810D0FDEA}"/>
                </a:ext>
              </a:extLst>
            </p:cNvPr>
            <p:cNvGraphicFramePr/>
            <p:nvPr>
              <p:extLst>
                <p:ext uri="{D42A27DB-BD31-4B8C-83A1-F6EECF244321}">
                  <p14:modId xmlns:p14="http://schemas.microsoft.com/office/powerpoint/2010/main" val="911689135"/>
                </p:ext>
              </p:extLst>
            </p:nvPr>
          </p:nvGraphicFramePr>
          <p:xfrm>
            <a:off x="6035674" y="2479857"/>
            <a:ext cx="5873433" cy="3608994"/>
          </p:xfrm>
          <a:graphic>
            <a:graphicData uri="http://schemas.openxmlformats.org/drawingml/2006/chart">
              <c:chart xmlns:c="http://schemas.openxmlformats.org/drawingml/2006/chart" xmlns:r="http://schemas.openxmlformats.org/officeDocument/2006/relationships" r:id="rId3"/>
            </a:graphicData>
          </a:graphic>
        </p:graphicFrame>
        <p:sp>
          <p:nvSpPr>
            <p:cNvPr id="24" name="Right Brace 23">
              <a:extLst>
                <a:ext uri="{FF2B5EF4-FFF2-40B4-BE49-F238E27FC236}">
                  <a16:creationId xmlns:a16="http://schemas.microsoft.com/office/drawing/2014/main" id="{B250946F-DCBD-4C75-88F1-A5BBC696C3C9}"/>
                </a:ext>
              </a:extLst>
            </p:cNvPr>
            <p:cNvSpPr/>
            <p:nvPr/>
          </p:nvSpPr>
          <p:spPr>
            <a:xfrm>
              <a:off x="10926685" y="2601838"/>
              <a:ext cx="326868" cy="304903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17" name="Picture 16">
            <a:extLst>
              <a:ext uri="{FF2B5EF4-FFF2-40B4-BE49-F238E27FC236}">
                <a16:creationId xmlns:a16="http://schemas.microsoft.com/office/drawing/2014/main" id="{AB114A9C-F191-40B1-A218-BDA1C1E7874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pic>
        <p:nvPicPr>
          <p:cNvPr id="2" name="Picture 1">
            <a:extLst>
              <a:ext uri="{FF2B5EF4-FFF2-40B4-BE49-F238E27FC236}">
                <a16:creationId xmlns:a16="http://schemas.microsoft.com/office/drawing/2014/main" id="{850BACA4-3738-4590-85D7-8F179AD074D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 name="Slide Number Placeholder 5">
            <a:extLst>
              <a:ext uri="{FF2B5EF4-FFF2-40B4-BE49-F238E27FC236}">
                <a16:creationId xmlns:a16="http://schemas.microsoft.com/office/drawing/2014/main" id="{750C4905-7D30-4A4E-B3E5-F35E6B27A46F}"/>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C31786ED-9386-479F-87DB-D6F646B3D7B6}"/>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5" name="Text Placeholder 3">
            <a:extLst>
              <a:ext uri="{FF2B5EF4-FFF2-40B4-BE49-F238E27FC236}">
                <a16:creationId xmlns:a16="http://schemas.microsoft.com/office/drawing/2014/main" id="{EF874FCD-15DA-44CD-A46D-78530F82C5EB}"/>
              </a:ext>
            </a:extLst>
          </p:cNvPr>
          <p:cNvSpPr txBox="1">
            <a:spLocks/>
          </p:cNvSpPr>
          <p:nvPr/>
        </p:nvSpPr>
        <p:spPr>
          <a:xfrm>
            <a:off x="451054" y="6254572"/>
            <a:ext cx="11645249" cy="170039"/>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lvl="0">
              <a:defRPr/>
            </a:pP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 </a:t>
            </a:r>
            <a:r>
              <a:rPr lang="en-US" sz="800">
                <a:solidFill>
                  <a:srgbClr val="1F1A62"/>
                </a:solidFill>
                <a:latin typeface="Helvetica" pitchFamily="2" charset="0"/>
                <a:ea typeface="Open Sans" panose="020B0606030504020204" pitchFamily="34" charset="0"/>
                <a:cs typeface="Open Sans" panose="020B0606030504020204" pitchFamily="34" charset="0"/>
              </a:rPr>
              <a:t>VAB analysis of Nielsen Ad Intel data, 1/1/20-12/31/20. TV spend includes national cable TV, broadcast TV, Spanish language cable TV, Spanish language broadcast TV. Brands reflect those with national TV spend over $100K. </a:t>
            </a: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MM = millions. Numbers may not add up to 100% due to rounding.</a:t>
            </a:r>
          </a:p>
        </p:txBody>
      </p:sp>
      <p:sp>
        <p:nvSpPr>
          <p:cNvPr id="7" name="Rectangle 6">
            <a:extLst>
              <a:ext uri="{FF2B5EF4-FFF2-40B4-BE49-F238E27FC236}">
                <a16:creationId xmlns:a16="http://schemas.microsoft.com/office/drawing/2014/main" id="{4AE334FF-013B-4334-A22B-4AD816EFE3C8}"/>
              </a:ext>
            </a:extLst>
          </p:cNvPr>
          <p:cNvSpPr/>
          <p:nvPr/>
        </p:nvSpPr>
        <p:spPr>
          <a:xfrm>
            <a:off x="3113" y="149209"/>
            <a:ext cx="10796967"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F1A62"/>
                </a:solidFill>
                <a:latin typeface="Helvetica" pitchFamily="2" charset="0"/>
              </a:rPr>
              <a:t>However, </a:t>
            </a:r>
            <a:r>
              <a:rPr lang="en-US" sz="2600" b="1">
                <a:solidFill>
                  <a:srgbClr val="ED3C8D"/>
                </a:solidFill>
                <a:latin typeface="Helvetica" pitchFamily="2" charset="0"/>
              </a:rPr>
              <a:t>‘non-COVID’ brands </a:t>
            </a:r>
            <a:r>
              <a:rPr lang="en-US" sz="2600" b="1">
                <a:solidFill>
                  <a:srgbClr val="1F1A62"/>
                </a:solidFill>
                <a:latin typeface="Helvetica" pitchFamily="2" charset="0"/>
              </a:rPr>
              <a:t>spent more and accounted for </a:t>
            </a:r>
            <a:r>
              <a:rPr lang="en-US" sz="2600" b="1">
                <a:solidFill>
                  <a:srgbClr val="ED3C8D"/>
                </a:solidFill>
                <a:latin typeface="Helvetica" pitchFamily="2" charset="0"/>
              </a:rPr>
              <a:t>80%</a:t>
            </a:r>
            <a:r>
              <a:rPr lang="en-US" sz="2600" b="1">
                <a:solidFill>
                  <a:srgbClr val="1F1A62"/>
                </a:solidFill>
                <a:latin typeface="Helvetica" pitchFamily="2" charset="0"/>
              </a:rPr>
              <a:t> of new national TV spend illustrating how challenger brands saw the pandemic as an </a:t>
            </a:r>
            <a:r>
              <a:rPr lang="en-US" sz="2600" b="1">
                <a:solidFill>
                  <a:srgbClr val="ED3C8D"/>
                </a:solidFill>
                <a:latin typeface="Helvetica" pitchFamily="2" charset="0"/>
              </a:rPr>
              <a:t>opportunity to grow</a:t>
            </a:r>
            <a:endParaRPr kumimoji="0" lang="en-US" sz="2600" b="1" i="0" u="none" strike="noStrike" kern="1200" cap="none" spc="0" normalizeH="0" baseline="0" noProof="0">
              <a:ln>
                <a:noFill/>
              </a:ln>
              <a:solidFill>
                <a:srgbClr val="ED3C8D"/>
              </a:solidFill>
              <a:effectLst/>
              <a:uLnTx/>
              <a:uFillTx/>
              <a:latin typeface="Helvetica" pitchFamily="2" charset="0"/>
            </a:endParaRPr>
          </a:p>
        </p:txBody>
      </p:sp>
      <p:sp>
        <p:nvSpPr>
          <p:cNvPr id="14" name="TextBox 13">
            <a:extLst>
              <a:ext uri="{FF2B5EF4-FFF2-40B4-BE49-F238E27FC236}">
                <a16:creationId xmlns:a16="http://schemas.microsoft.com/office/drawing/2014/main" id="{7E8AF61B-6F2F-459E-B25E-EEFDBA4ECBF5}"/>
              </a:ext>
            </a:extLst>
          </p:cNvPr>
          <p:cNvSpPr txBox="1"/>
          <p:nvPr/>
        </p:nvSpPr>
        <p:spPr>
          <a:xfrm>
            <a:off x="-1" y="1701734"/>
            <a:ext cx="12191999" cy="338554"/>
          </a:xfrm>
          <a:prstGeom prst="rect">
            <a:avLst/>
          </a:prstGeom>
          <a:noFill/>
        </p:spPr>
        <p:txBody>
          <a:bodyPr wrap="square" rtlCol="0">
            <a:spAutoFit/>
          </a:bodyPr>
          <a:lstStyle>
            <a:defPPr>
              <a:defRPr lang="en-US"/>
            </a:defPPr>
            <a:lvl1pPr marR="0" lvl="0" indent="0" algn="ctr" defTabSz="586082" fontAlgn="auto">
              <a:lnSpc>
                <a:spcPct val="100000"/>
              </a:lnSpc>
              <a:spcBef>
                <a:spcPts val="0"/>
              </a:spcBef>
              <a:spcAft>
                <a:spcPts val="0"/>
              </a:spcAft>
              <a:buClrTx/>
              <a:buSzTx/>
              <a:buFontTx/>
              <a:buNone/>
              <a:tabLst/>
              <a:defRPr kumimoji="0" sz="1200" b="1" i="0" u="sng" strike="noStrike" cap="none" spc="0" normalizeH="0" baseline="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defRPr>
            </a:lvl1p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600" b="1" i="0"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2020 New National TV Advertisers: ‘COVID-</a:t>
            </a:r>
            <a:r>
              <a:rPr lang="en-US" sz="1600">
                <a:latin typeface="Helvetica" panose="020B0604020202020204" pitchFamily="34" charset="0"/>
                <a:cs typeface="Helvetica" panose="020B0604020202020204" pitchFamily="34" charset="0"/>
              </a:rPr>
              <a:t>Endemic’ / ‘</a:t>
            </a:r>
            <a:r>
              <a:rPr kumimoji="0" lang="en-US" sz="1600" b="1" i="0"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Related’ vs. ‘Non-COVID’ Brands</a:t>
            </a:r>
          </a:p>
        </p:txBody>
      </p:sp>
      <p:sp>
        <p:nvSpPr>
          <p:cNvPr id="20" name="TextBox 19">
            <a:extLst>
              <a:ext uri="{FF2B5EF4-FFF2-40B4-BE49-F238E27FC236}">
                <a16:creationId xmlns:a16="http://schemas.microsoft.com/office/drawing/2014/main" id="{1FA92266-B343-4FE7-8085-79068D96478C}"/>
              </a:ext>
            </a:extLst>
          </p:cNvPr>
          <p:cNvSpPr txBox="1"/>
          <p:nvPr/>
        </p:nvSpPr>
        <p:spPr>
          <a:xfrm>
            <a:off x="3068911" y="2142302"/>
            <a:ext cx="5569757" cy="276999"/>
          </a:xfrm>
          <a:prstGeom prst="rect">
            <a:avLst/>
          </a:prstGeom>
          <a:noFill/>
        </p:spPr>
        <p:txBody>
          <a:bodyPr wrap="square" rtlCol="0">
            <a:spAutoFit/>
          </a:bodyPr>
          <a:lstStyle>
            <a:defPPr>
              <a:defRPr lang="en-US"/>
            </a:defPPr>
            <a:lvl1pPr marR="0" lvl="0" indent="0" algn="ctr" defTabSz="586082" fontAlgn="auto">
              <a:lnSpc>
                <a:spcPct val="100000"/>
              </a:lnSpc>
              <a:spcBef>
                <a:spcPts val="0"/>
              </a:spcBef>
              <a:spcAft>
                <a:spcPts val="0"/>
              </a:spcAft>
              <a:buClrTx/>
              <a:buSzTx/>
              <a:buFontTx/>
              <a:buNone/>
              <a:tabLst/>
              <a:defRPr kumimoji="0" sz="1200" b="1" i="0" u="sng" strike="noStrike" cap="none" spc="0" normalizeH="0" baseline="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defRPr>
            </a:lvl1p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b="1" i="0"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Total $$$ </a:t>
            </a:r>
            <a:r>
              <a:rPr kumimoji="0" lang="en-US" b="1"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of ‘COVID Endemic’ / ‘Related’ vs. ‘Non-COVID’ Brands</a:t>
            </a:r>
          </a:p>
        </p:txBody>
      </p:sp>
      <p:sp>
        <p:nvSpPr>
          <p:cNvPr id="28" name="TextBox 27">
            <a:extLst>
              <a:ext uri="{FF2B5EF4-FFF2-40B4-BE49-F238E27FC236}">
                <a16:creationId xmlns:a16="http://schemas.microsoft.com/office/drawing/2014/main" id="{2E5EF205-E85C-41F0-83D2-BA99984FA334}"/>
              </a:ext>
            </a:extLst>
          </p:cNvPr>
          <p:cNvSpPr txBox="1"/>
          <p:nvPr/>
        </p:nvSpPr>
        <p:spPr>
          <a:xfrm>
            <a:off x="8096684" y="3621634"/>
            <a:ext cx="146920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strike="noStrike" kern="1200" cap="none" spc="0" normalizeH="0" baseline="0" noProof="0">
                <a:ln>
                  <a:noFill/>
                </a:ln>
                <a:solidFill>
                  <a:srgbClr val="1F1A62"/>
                </a:solidFill>
                <a:effectLst/>
                <a:uLnTx/>
                <a:uFillTx/>
                <a:latin typeface="Helvetica" panose="020B0403020202020204" pitchFamily="34" charset="0"/>
                <a:ea typeface="+mn-ea"/>
                <a:cs typeface="+mn-cs"/>
              </a:rPr>
              <a:t>Total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strike="noStrike" kern="1200" cap="none" spc="0" normalizeH="0" baseline="0" noProof="0">
                <a:ln>
                  <a:noFill/>
                </a:ln>
                <a:solidFill>
                  <a:srgbClr val="1F1A62"/>
                </a:solidFill>
                <a:effectLst/>
                <a:uLnTx/>
                <a:uFillTx/>
                <a:latin typeface="Helvetica" panose="020B0403020202020204" pitchFamily="34" charset="0"/>
                <a:ea typeface="+mn-ea"/>
                <a:cs typeface="+mn-cs"/>
              </a:rPr>
              <a:t>‘COVID-Endemic / Related’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1" i="0" strike="noStrike" kern="1200" cap="none" spc="0" normalizeH="0" baseline="0" noProof="0">
              <a:ln>
                <a:noFill/>
              </a:ln>
              <a:solidFill>
                <a:srgbClr val="1F1A62"/>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$261.6MM</a:t>
            </a:r>
            <a:endParaRPr kumimoji="0" lang="en-US" sz="10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graphicFrame>
        <p:nvGraphicFramePr>
          <p:cNvPr id="19" name="Chart 18">
            <a:extLst>
              <a:ext uri="{FF2B5EF4-FFF2-40B4-BE49-F238E27FC236}">
                <a16:creationId xmlns:a16="http://schemas.microsoft.com/office/drawing/2014/main" id="{828334FC-5BB0-471F-960A-C8430A4EB283}"/>
              </a:ext>
            </a:extLst>
          </p:cNvPr>
          <p:cNvGraphicFramePr/>
          <p:nvPr>
            <p:extLst>
              <p:ext uri="{D42A27DB-BD31-4B8C-83A1-F6EECF244321}">
                <p14:modId xmlns:p14="http://schemas.microsoft.com/office/powerpoint/2010/main" val="1176223463"/>
              </p:ext>
            </p:extLst>
          </p:nvPr>
        </p:nvGraphicFramePr>
        <p:xfrm>
          <a:off x="1872705" y="5747951"/>
          <a:ext cx="8446591" cy="629794"/>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3539120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11865"/>
            <a:ext cx="12192000" cy="7098307"/>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44207" y="3429000"/>
            <a:ext cx="736675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latin typeface="Helvetica" pitchFamily="2" charset="0"/>
              </a:rPr>
              <a:t>Exploring the opportunities among ‘non-COVID’ brands</a:t>
            </a:r>
            <a:endParaRPr kumimoji="0" lang="en-US" sz="3200" b="1" i="0" u="none" strike="noStrike" kern="1200" cap="none" spc="0" normalizeH="0" baseline="0" noProof="0">
              <a:ln>
                <a:noFill/>
              </a:ln>
              <a:solidFill>
                <a:prstClr val="white"/>
              </a:solidFill>
              <a:effectLst/>
              <a:uLnTx/>
              <a:uFillTx/>
              <a:latin typeface="Helvetica" pitchFamily="2" charset="0"/>
              <a:ea typeface="+mn-ea"/>
              <a:cs typeface="+mn-cs"/>
            </a:endParaRPr>
          </a:p>
        </p:txBody>
      </p:sp>
    </p:spTree>
    <p:extLst>
      <p:ext uri="{BB962C8B-B14F-4D97-AF65-F5344CB8AC3E}">
        <p14:creationId xmlns:p14="http://schemas.microsoft.com/office/powerpoint/2010/main" val="21482681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B114A9C-F191-40B1-A218-BDA1C1E7874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16" name="Rectangle 15">
            <a:extLst>
              <a:ext uri="{FF2B5EF4-FFF2-40B4-BE49-F238E27FC236}">
                <a16:creationId xmlns:a16="http://schemas.microsoft.com/office/drawing/2014/main" id="{924EEA13-5254-47DE-AFA1-D9482ABA2015}"/>
              </a:ext>
            </a:extLst>
          </p:cNvPr>
          <p:cNvSpPr/>
          <p:nvPr/>
        </p:nvSpPr>
        <p:spPr>
          <a:xfrm>
            <a:off x="1" y="1696162"/>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850BACA4-3738-4590-85D7-8F179AD074D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 name="Slide Number Placeholder 5">
            <a:extLst>
              <a:ext uri="{FF2B5EF4-FFF2-40B4-BE49-F238E27FC236}">
                <a16:creationId xmlns:a16="http://schemas.microsoft.com/office/drawing/2014/main" id="{750C4905-7D30-4A4E-B3E5-F35E6B27A46F}"/>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C31786ED-9386-479F-87DB-D6F646B3D7B6}"/>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5" name="Text Placeholder 3">
            <a:extLst>
              <a:ext uri="{FF2B5EF4-FFF2-40B4-BE49-F238E27FC236}">
                <a16:creationId xmlns:a16="http://schemas.microsoft.com/office/drawing/2014/main" id="{EF874FCD-15DA-44CD-A46D-78530F82C5EB}"/>
              </a:ext>
            </a:extLst>
          </p:cNvPr>
          <p:cNvSpPr txBox="1">
            <a:spLocks/>
          </p:cNvSpPr>
          <p:nvPr/>
        </p:nvSpPr>
        <p:spPr>
          <a:xfrm>
            <a:off x="451054" y="6358269"/>
            <a:ext cx="11645249" cy="170039"/>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 VAB analysis of Nielsen Ad Intel data, 1/1/20-12/31/20. TV spend includes national cable TV, broadcast TV, Spanish language cable TV, Spanish language broadcast TV. Brands reflect those with national TV spend over $100K. MM = millions.</a:t>
            </a:r>
          </a:p>
        </p:txBody>
      </p:sp>
      <p:graphicFrame>
        <p:nvGraphicFramePr>
          <p:cNvPr id="19" name="Chart 18">
            <a:extLst>
              <a:ext uri="{FF2B5EF4-FFF2-40B4-BE49-F238E27FC236}">
                <a16:creationId xmlns:a16="http://schemas.microsoft.com/office/drawing/2014/main" id="{BB9BC693-02D7-43FF-AE4B-CE92D6AA6730}"/>
              </a:ext>
            </a:extLst>
          </p:cNvPr>
          <p:cNvGraphicFramePr/>
          <p:nvPr/>
        </p:nvGraphicFramePr>
        <p:xfrm>
          <a:off x="1872705" y="5832794"/>
          <a:ext cx="8446591" cy="629794"/>
        </p:xfrm>
        <a:graphic>
          <a:graphicData uri="http://schemas.openxmlformats.org/drawingml/2006/chart">
            <c:chart xmlns:c="http://schemas.openxmlformats.org/drawingml/2006/chart" xmlns:r="http://schemas.openxmlformats.org/officeDocument/2006/relationships" r:id="rId5"/>
          </a:graphicData>
        </a:graphic>
      </p:graphicFrame>
      <p:sp>
        <p:nvSpPr>
          <p:cNvPr id="22" name="Rectangle 21">
            <a:extLst>
              <a:ext uri="{FF2B5EF4-FFF2-40B4-BE49-F238E27FC236}">
                <a16:creationId xmlns:a16="http://schemas.microsoft.com/office/drawing/2014/main" id="{ED95358E-232C-44DE-B1A0-33D1A48526B4}"/>
              </a:ext>
            </a:extLst>
          </p:cNvPr>
          <p:cNvSpPr/>
          <p:nvPr/>
        </p:nvSpPr>
        <p:spPr>
          <a:xfrm>
            <a:off x="17890" y="197654"/>
            <a:ext cx="10969195"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pitchFamily="2" charset="0"/>
                <a:ea typeface="+mn-ea"/>
                <a:cs typeface="+mn-cs"/>
              </a:rPr>
              <a:t>A majority of the ‘non-COVID’ advertisers, and almost all</a:t>
            </a:r>
            <a:r>
              <a:rPr lang="en-US" sz="2400" b="1">
                <a:solidFill>
                  <a:srgbClr val="1F1A62"/>
                </a:solidFill>
                <a:latin typeface="Helvetica" pitchFamily="2" charset="0"/>
              </a:rPr>
              <a:t> the </a:t>
            </a:r>
            <a:r>
              <a:rPr kumimoji="0" lang="en-US" sz="2400" b="1" i="0" u="none" strike="noStrike" kern="1200" cap="none" spc="0" normalizeH="0" baseline="0" noProof="0">
                <a:ln>
                  <a:noFill/>
                </a:ln>
                <a:solidFill>
                  <a:srgbClr val="1F1A62"/>
                </a:solidFill>
                <a:effectLst/>
                <a:uLnTx/>
                <a:uFillTx/>
                <a:latin typeface="Helvetica" pitchFamily="2" charset="0"/>
                <a:ea typeface="+mn-ea"/>
                <a:cs typeface="+mn-cs"/>
              </a:rPr>
              <a:t>spending, </a:t>
            </a:r>
            <a:r>
              <a:rPr lang="en-US" sz="2400" b="1">
                <a:solidFill>
                  <a:srgbClr val="1F1A62"/>
                </a:solidFill>
                <a:latin typeface="Helvetica" pitchFamily="2" charset="0"/>
              </a:rPr>
              <a:t>are </a:t>
            </a:r>
            <a:r>
              <a:rPr kumimoji="0" lang="en-US" sz="2400" b="1" i="0" u="none" strike="noStrike" kern="1200" cap="none" spc="0" normalizeH="0" baseline="0" noProof="0">
                <a:ln>
                  <a:noFill/>
                </a:ln>
                <a:solidFill>
                  <a:srgbClr val="ED3C8D"/>
                </a:solidFill>
                <a:effectLst/>
                <a:uLnTx/>
                <a:uFillTx/>
                <a:latin typeface="Helvetica" pitchFamily="2" charset="0"/>
                <a:ea typeface="+mn-ea"/>
                <a:cs typeface="+mn-cs"/>
              </a:rPr>
              <a:t>young brands </a:t>
            </a:r>
            <a:r>
              <a:rPr kumimoji="0" lang="en-US" sz="2400" b="1" i="0" u="none" strike="noStrike" kern="1200" cap="none" spc="0" normalizeH="0" baseline="0" noProof="0">
                <a:ln>
                  <a:noFill/>
                </a:ln>
                <a:solidFill>
                  <a:srgbClr val="1F1A62"/>
                </a:solidFill>
                <a:effectLst/>
                <a:uLnTx/>
                <a:uFillTx/>
                <a:latin typeface="Helvetica" pitchFamily="2" charset="0"/>
                <a:ea typeface="+mn-ea"/>
                <a:cs typeface="+mn-cs"/>
              </a:rPr>
              <a:t>founded in the last five years,</a:t>
            </a:r>
            <a:r>
              <a:rPr kumimoji="0" lang="en-US" sz="2400" b="1" i="0" u="none" strike="noStrike" kern="1200" cap="none" spc="0" normalizeH="0" baseline="0" noProof="0">
                <a:ln>
                  <a:noFill/>
                </a:ln>
                <a:solidFill>
                  <a:srgbClr val="ED3C8D"/>
                </a:solidFill>
                <a:effectLst/>
                <a:uLnTx/>
                <a:uFillTx/>
                <a:latin typeface="Helvetica" pitchFamily="2" charset="0"/>
                <a:ea typeface="+mn-ea"/>
                <a:cs typeface="+mn-cs"/>
              </a:rPr>
              <a:t> </a:t>
            </a:r>
            <a:r>
              <a:rPr lang="en-US" sz="2400" b="1">
                <a:solidFill>
                  <a:srgbClr val="1F1A62"/>
                </a:solidFill>
                <a:latin typeface="Helvetica" pitchFamily="2" charset="0"/>
              </a:rPr>
              <a:t>an indication of the desire to challenge the incumbent and accelerate growth early in their life stage </a:t>
            </a:r>
            <a:endParaRPr kumimoji="0" lang="en-US" sz="2400" b="1"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25" name="TextBox 24">
            <a:extLst>
              <a:ext uri="{FF2B5EF4-FFF2-40B4-BE49-F238E27FC236}">
                <a16:creationId xmlns:a16="http://schemas.microsoft.com/office/drawing/2014/main" id="{E6CD9EF5-4532-44EC-9CA3-157777F342ED}"/>
              </a:ext>
            </a:extLst>
          </p:cNvPr>
          <p:cNvSpPr txBox="1"/>
          <p:nvPr/>
        </p:nvSpPr>
        <p:spPr>
          <a:xfrm>
            <a:off x="-1" y="1732214"/>
            <a:ext cx="12191999" cy="307777"/>
          </a:xfrm>
          <a:prstGeom prst="rect">
            <a:avLst/>
          </a:prstGeom>
          <a:noFill/>
        </p:spPr>
        <p:txBody>
          <a:bodyPr wrap="square" rtlCol="0">
            <a:spAutoFit/>
          </a:bodyPr>
          <a:lstStyle>
            <a:defPPr>
              <a:defRPr lang="en-US"/>
            </a:defPPr>
            <a:lvl1pPr marR="0" lvl="0" indent="0" algn="ctr" defTabSz="586082" fontAlgn="auto">
              <a:lnSpc>
                <a:spcPct val="100000"/>
              </a:lnSpc>
              <a:spcBef>
                <a:spcPts val="0"/>
              </a:spcBef>
              <a:spcAft>
                <a:spcPts val="0"/>
              </a:spcAft>
              <a:buClrTx/>
              <a:buSzTx/>
              <a:buFontTx/>
              <a:buNone/>
              <a:tabLst/>
              <a:defRPr kumimoji="0" sz="1200" b="1" i="0" u="sng" strike="noStrike" cap="none" spc="0" normalizeH="0" baseline="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defRPr>
            </a:lvl1p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2020 New National TV ‘Non-COVID’ Advertisers by Life Stage</a:t>
            </a:r>
          </a:p>
        </p:txBody>
      </p:sp>
      <p:cxnSp>
        <p:nvCxnSpPr>
          <p:cNvPr id="18" name="Straight Connector 17">
            <a:extLst>
              <a:ext uri="{FF2B5EF4-FFF2-40B4-BE49-F238E27FC236}">
                <a16:creationId xmlns:a16="http://schemas.microsoft.com/office/drawing/2014/main" id="{16941CBF-1A5B-4435-9724-19D14B64E7E9}"/>
              </a:ext>
            </a:extLst>
          </p:cNvPr>
          <p:cNvCxnSpPr>
            <a:cxnSpLocks/>
          </p:cNvCxnSpPr>
          <p:nvPr/>
        </p:nvCxnSpPr>
        <p:spPr>
          <a:xfrm>
            <a:off x="6095100" y="2384093"/>
            <a:ext cx="1799" cy="33234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783576C5-ECB5-4315-880A-D2E7A3FA5E4D}"/>
              </a:ext>
            </a:extLst>
          </p:cNvPr>
          <p:cNvGrpSpPr/>
          <p:nvPr/>
        </p:nvGrpSpPr>
        <p:grpSpPr>
          <a:xfrm>
            <a:off x="418607" y="2019648"/>
            <a:ext cx="5569757" cy="3979493"/>
            <a:chOff x="418607" y="1963086"/>
            <a:chExt cx="5569757" cy="3979493"/>
          </a:xfrm>
        </p:grpSpPr>
        <p:graphicFrame>
          <p:nvGraphicFramePr>
            <p:cNvPr id="9" name="Chart 8">
              <a:extLst>
                <a:ext uri="{FF2B5EF4-FFF2-40B4-BE49-F238E27FC236}">
                  <a16:creationId xmlns:a16="http://schemas.microsoft.com/office/drawing/2014/main" id="{1DF71523-01A5-4B97-BAFC-08093F26EED3}"/>
                </a:ext>
              </a:extLst>
            </p:cNvPr>
            <p:cNvGraphicFramePr/>
            <p:nvPr>
              <p:extLst>
                <p:ext uri="{D42A27DB-BD31-4B8C-83A1-F6EECF244321}">
                  <p14:modId xmlns:p14="http://schemas.microsoft.com/office/powerpoint/2010/main" val="4184985290"/>
                </p:ext>
              </p:extLst>
            </p:nvPr>
          </p:nvGraphicFramePr>
          <p:xfrm>
            <a:off x="632697" y="2280521"/>
            <a:ext cx="5141576" cy="3662058"/>
          </p:xfrm>
          <a:graphic>
            <a:graphicData uri="http://schemas.openxmlformats.org/drawingml/2006/chart">
              <c:chart xmlns:c="http://schemas.openxmlformats.org/drawingml/2006/chart" xmlns:r="http://schemas.openxmlformats.org/officeDocument/2006/relationships" r:id="rId6"/>
            </a:graphicData>
          </a:graphic>
        </p:graphicFrame>
        <p:sp>
          <p:nvSpPr>
            <p:cNvPr id="23" name="TextBox 22">
              <a:extLst>
                <a:ext uri="{FF2B5EF4-FFF2-40B4-BE49-F238E27FC236}">
                  <a16:creationId xmlns:a16="http://schemas.microsoft.com/office/drawing/2014/main" id="{6872B0E6-4B21-4523-BEDD-BA0BCBED2682}"/>
                </a:ext>
              </a:extLst>
            </p:cNvPr>
            <p:cNvSpPr txBox="1"/>
            <p:nvPr/>
          </p:nvSpPr>
          <p:spPr>
            <a:xfrm>
              <a:off x="418607" y="1963086"/>
              <a:ext cx="5569757" cy="276999"/>
            </a:xfrm>
            <a:prstGeom prst="rect">
              <a:avLst/>
            </a:prstGeom>
            <a:noFill/>
          </p:spPr>
          <p:txBody>
            <a:bodyPr wrap="square" rtlCol="0">
              <a:spAutoFit/>
            </a:bodyPr>
            <a:lstStyle>
              <a:defPPr>
                <a:defRPr lang="en-US"/>
              </a:defPPr>
              <a:lvl1pPr marR="0" lvl="0" indent="0" algn="ctr" defTabSz="586082" fontAlgn="auto">
                <a:lnSpc>
                  <a:spcPct val="100000"/>
                </a:lnSpc>
                <a:spcBef>
                  <a:spcPts val="0"/>
                </a:spcBef>
                <a:spcAft>
                  <a:spcPts val="0"/>
                </a:spcAft>
                <a:buClrTx/>
                <a:buSzTx/>
                <a:buFontTx/>
                <a:buNone/>
                <a:tabLst/>
                <a:defRPr kumimoji="0" sz="1200" b="1" i="0" u="sng" strike="noStrike" cap="none" spc="0" normalizeH="0" baseline="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defRPr>
              </a:lvl1p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1" i="0"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 of Brands</a:t>
              </a:r>
              <a:r>
                <a:rPr kumimoji="0" lang="en-US" sz="1200" b="1"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 within ‘COVID-Groupings’ by Life Stage</a:t>
              </a:r>
            </a:p>
          </p:txBody>
        </p:sp>
      </p:grpSp>
      <p:grpSp>
        <p:nvGrpSpPr>
          <p:cNvPr id="7" name="Group 6">
            <a:extLst>
              <a:ext uri="{FF2B5EF4-FFF2-40B4-BE49-F238E27FC236}">
                <a16:creationId xmlns:a16="http://schemas.microsoft.com/office/drawing/2014/main" id="{8C1D286C-3840-4557-A6EA-2DF8E7284B1F}"/>
              </a:ext>
            </a:extLst>
          </p:cNvPr>
          <p:cNvGrpSpPr/>
          <p:nvPr/>
        </p:nvGrpSpPr>
        <p:grpSpPr>
          <a:xfrm>
            <a:off x="6203636" y="2000798"/>
            <a:ext cx="5569757" cy="3888561"/>
            <a:chOff x="6203636" y="1938269"/>
            <a:chExt cx="5569757" cy="4134569"/>
          </a:xfrm>
        </p:grpSpPr>
        <p:sp>
          <p:nvSpPr>
            <p:cNvPr id="24" name="TextBox 23">
              <a:extLst>
                <a:ext uri="{FF2B5EF4-FFF2-40B4-BE49-F238E27FC236}">
                  <a16:creationId xmlns:a16="http://schemas.microsoft.com/office/drawing/2014/main" id="{5C8CDF27-53B8-449F-95C9-3EC24E4054C3}"/>
                </a:ext>
              </a:extLst>
            </p:cNvPr>
            <p:cNvSpPr txBox="1"/>
            <p:nvPr/>
          </p:nvSpPr>
          <p:spPr>
            <a:xfrm>
              <a:off x="6203636" y="1938269"/>
              <a:ext cx="5569757" cy="294523"/>
            </a:xfrm>
            <a:prstGeom prst="rect">
              <a:avLst/>
            </a:prstGeom>
            <a:noFill/>
          </p:spPr>
          <p:txBody>
            <a:bodyPr wrap="square" rtlCol="0">
              <a:spAutoFit/>
            </a:bodyPr>
            <a:lstStyle>
              <a:defPPr>
                <a:defRPr lang="en-US"/>
              </a:defPPr>
              <a:lvl1pPr marR="0" lvl="0" indent="0" algn="ctr" defTabSz="586082" fontAlgn="auto">
                <a:lnSpc>
                  <a:spcPct val="100000"/>
                </a:lnSpc>
                <a:spcBef>
                  <a:spcPts val="0"/>
                </a:spcBef>
                <a:spcAft>
                  <a:spcPts val="0"/>
                </a:spcAft>
                <a:buClrTx/>
                <a:buSzTx/>
                <a:buFontTx/>
                <a:buNone/>
                <a:tabLst/>
                <a:defRPr kumimoji="0" sz="1200" b="1" i="0" u="sng" strike="noStrike" cap="none" spc="0" normalizeH="0" baseline="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defRPr>
              </a:lvl1p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1" i="0"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Total $$$</a:t>
              </a:r>
              <a:r>
                <a:rPr kumimoji="0" lang="en-US" sz="1200" b="1"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 of Brands within Life Stage</a:t>
              </a:r>
            </a:p>
          </p:txBody>
        </p:sp>
        <p:graphicFrame>
          <p:nvGraphicFramePr>
            <p:cNvPr id="26" name="Chart 25">
              <a:extLst>
                <a:ext uri="{FF2B5EF4-FFF2-40B4-BE49-F238E27FC236}">
                  <a16:creationId xmlns:a16="http://schemas.microsoft.com/office/drawing/2014/main" id="{45F18CCD-D8AE-4D69-AA3A-0CF9D1C5D521}"/>
                </a:ext>
              </a:extLst>
            </p:cNvPr>
            <p:cNvGraphicFramePr/>
            <p:nvPr/>
          </p:nvGraphicFramePr>
          <p:xfrm>
            <a:off x="6417726" y="2150262"/>
            <a:ext cx="5141576" cy="3922576"/>
          </p:xfrm>
          <a:graphic>
            <a:graphicData uri="http://schemas.openxmlformats.org/drawingml/2006/chart">
              <c:chart xmlns:c="http://schemas.openxmlformats.org/drawingml/2006/chart" xmlns:r="http://schemas.openxmlformats.org/officeDocument/2006/relationships" r:id="rId7"/>
            </a:graphicData>
          </a:graphic>
        </p:graphicFrame>
      </p:grpSp>
    </p:spTree>
    <p:extLst>
      <p:ext uri="{BB962C8B-B14F-4D97-AF65-F5344CB8AC3E}">
        <p14:creationId xmlns:p14="http://schemas.microsoft.com/office/powerpoint/2010/main" val="4016796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B114A9C-F191-40B1-A218-BDA1C1E7874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16" name="Rectangle 15">
            <a:extLst>
              <a:ext uri="{FF2B5EF4-FFF2-40B4-BE49-F238E27FC236}">
                <a16:creationId xmlns:a16="http://schemas.microsoft.com/office/drawing/2014/main" id="{924EEA13-5254-47DE-AFA1-D9482ABA2015}"/>
              </a:ext>
            </a:extLst>
          </p:cNvPr>
          <p:cNvSpPr/>
          <p:nvPr/>
        </p:nvSpPr>
        <p:spPr>
          <a:xfrm>
            <a:off x="1" y="1696162"/>
            <a:ext cx="12191999"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850BACA4-3738-4590-85D7-8F179AD074D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 name="Slide Number Placeholder 5">
            <a:extLst>
              <a:ext uri="{FF2B5EF4-FFF2-40B4-BE49-F238E27FC236}">
                <a16:creationId xmlns:a16="http://schemas.microsoft.com/office/drawing/2014/main" id="{750C4905-7D30-4A4E-B3E5-F35E6B27A46F}"/>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C31786ED-9386-479F-87DB-D6F646B3D7B6}"/>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5" name="Text Placeholder 3">
            <a:extLst>
              <a:ext uri="{FF2B5EF4-FFF2-40B4-BE49-F238E27FC236}">
                <a16:creationId xmlns:a16="http://schemas.microsoft.com/office/drawing/2014/main" id="{EF874FCD-15DA-44CD-A46D-78530F82C5EB}"/>
              </a:ext>
            </a:extLst>
          </p:cNvPr>
          <p:cNvSpPr txBox="1">
            <a:spLocks/>
          </p:cNvSpPr>
          <p:nvPr/>
        </p:nvSpPr>
        <p:spPr>
          <a:xfrm>
            <a:off x="451054" y="6325161"/>
            <a:ext cx="11740945" cy="203147"/>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 VAB analysis of Nielsen Ad Intel data, 1/1/20-12/31/20. TV spend includes national cable TV, broadcast TV, Spanish language cable TV, Spanish language broadcast TV. Brands reflect those with national TV spend over $100k. MM = millions.</a:t>
            </a:r>
          </a:p>
        </p:txBody>
      </p:sp>
      <p:sp>
        <p:nvSpPr>
          <p:cNvPr id="7" name="Rectangle 6">
            <a:extLst>
              <a:ext uri="{FF2B5EF4-FFF2-40B4-BE49-F238E27FC236}">
                <a16:creationId xmlns:a16="http://schemas.microsoft.com/office/drawing/2014/main" id="{4AE334FF-013B-4334-A22B-4AD816EFE3C8}"/>
              </a:ext>
            </a:extLst>
          </p:cNvPr>
          <p:cNvSpPr/>
          <p:nvPr/>
        </p:nvSpPr>
        <p:spPr>
          <a:xfrm>
            <a:off x="98855" y="128078"/>
            <a:ext cx="11062481"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pitchFamily="2" charset="0"/>
                <a:ea typeface="+mn-ea"/>
                <a:cs typeface="+mn-cs"/>
              </a:rPr>
              <a:t>Across all ‘non-COVID’ brands, TV investment levels run the gamut between brands that are utilizing a </a:t>
            </a:r>
            <a:r>
              <a:rPr kumimoji="0" lang="en-US" sz="2400" b="1" i="0" u="none" strike="noStrike" kern="1200" cap="none" spc="0" normalizeH="0" baseline="0" noProof="0">
                <a:ln>
                  <a:noFill/>
                </a:ln>
                <a:solidFill>
                  <a:srgbClr val="ED3C8D"/>
                </a:solidFill>
                <a:effectLst/>
                <a:uLnTx/>
                <a:uFillTx/>
                <a:latin typeface="Helvetica" pitchFamily="2" charset="0"/>
                <a:ea typeface="+mn-ea"/>
                <a:cs typeface="+mn-cs"/>
              </a:rPr>
              <a:t>‘test and learn’ strategy</a:t>
            </a:r>
            <a:r>
              <a:rPr kumimoji="0" lang="en-US" sz="2400" b="1" i="0" u="none" strike="noStrike" kern="1200" cap="none" spc="0" normalizeH="0" baseline="0" noProof="0">
                <a:ln>
                  <a:noFill/>
                </a:ln>
                <a:solidFill>
                  <a:srgbClr val="1F1A62"/>
                </a:solidFill>
                <a:effectLst/>
                <a:uLnTx/>
                <a:uFillTx/>
                <a:latin typeface="Helvetica" pitchFamily="2" charset="0"/>
                <a:ea typeface="+mn-ea"/>
                <a:cs typeface="+mn-cs"/>
              </a:rPr>
              <a:t> for their first campaign and brands that immediately </a:t>
            </a:r>
            <a:r>
              <a:rPr lang="en-US" sz="2400" b="1">
                <a:solidFill>
                  <a:srgbClr val="ED3C8D"/>
                </a:solidFill>
                <a:latin typeface="Helvetica" pitchFamily="2" charset="0"/>
              </a:rPr>
              <a:t>‘go big’ </a:t>
            </a:r>
            <a:r>
              <a:rPr kumimoji="0" lang="en-US" sz="2400" b="1" i="0" u="none" strike="noStrike" kern="1200" cap="none" spc="0" normalizeH="0" baseline="0" noProof="0">
                <a:ln>
                  <a:noFill/>
                </a:ln>
                <a:solidFill>
                  <a:srgbClr val="ED3C8D"/>
                </a:solidFill>
                <a:effectLst/>
                <a:uLnTx/>
                <a:uFillTx/>
                <a:latin typeface="Helvetica" pitchFamily="2" charset="0"/>
                <a:ea typeface="+mn-ea"/>
                <a:cs typeface="+mn-cs"/>
              </a:rPr>
              <a:t>to provide the necessary support </a:t>
            </a:r>
            <a:r>
              <a:rPr kumimoji="0" lang="en-US" sz="2400" b="1" i="0" u="none" strike="noStrike" kern="1200" cap="none" spc="0" normalizeH="0" baseline="0" noProof="0">
                <a:ln>
                  <a:noFill/>
                </a:ln>
                <a:solidFill>
                  <a:srgbClr val="1F1A62"/>
                </a:solidFill>
                <a:effectLst/>
                <a:uLnTx/>
                <a:uFillTx/>
                <a:latin typeface="Helvetica" pitchFamily="2" charset="0"/>
                <a:ea typeface="+mn-ea"/>
                <a:cs typeface="+mn-cs"/>
              </a:rPr>
              <a:t>behind their major product or service launches</a:t>
            </a:r>
            <a:endParaRPr kumimoji="0" lang="en-US" sz="2400" b="1" i="0" u="none" strike="noStrike" kern="1200" cap="none" spc="0" normalizeH="0" baseline="0" noProof="0">
              <a:ln>
                <a:noFill/>
              </a:ln>
              <a:solidFill>
                <a:srgbClr val="ED3C8D"/>
              </a:solidFill>
              <a:effectLst/>
              <a:uLnTx/>
              <a:uFillTx/>
              <a:latin typeface="Helvetica" pitchFamily="2" charset="0"/>
              <a:ea typeface="+mn-ea"/>
              <a:cs typeface="+mn-cs"/>
            </a:endParaRPr>
          </a:p>
        </p:txBody>
      </p:sp>
      <p:graphicFrame>
        <p:nvGraphicFramePr>
          <p:cNvPr id="19" name="Chart 18">
            <a:extLst>
              <a:ext uri="{FF2B5EF4-FFF2-40B4-BE49-F238E27FC236}">
                <a16:creationId xmlns:a16="http://schemas.microsoft.com/office/drawing/2014/main" id="{BB9BC693-02D7-43FF-AE4B-CE92D6AA6730}"/>
              </a:ext>
            </a:extLst>
          </p:cNvPr>
          <p:cNvGraphicFramePr/>
          <p:nvPr/>
        </p:nvGraphicFramePr>
        <p:xfrm>
          <a:off x="167544" y="5463536"/>
          <a:ext cx="5769135" cy="629794"/>
        </p:xfrm>
        <a:graphic>
          <a:graphicData uri="http://schemas.openxmlformats.org/drawingml/2006/chart">
            <c:chart xmlns:c="http://schemas.openxmlformats.org/drawingml/2006/chart" xmlns:r="http://schemas.openxmlformats.org/officeDocument/2006/relationships" r:id="rId5"/>
          </a:graphicData>
        </a:graphic>
      </p:graphicFrame>
      <p:sp>
        <p:nvSpPr>
          <p:cNvPr id="14" name="TextBox 13">
            <a:extLst>
              <a:ext uri="{FF2B5EF4-FFF2-40B4-BE49-F238E27FC236}">
                <a16:creationId xmlns:a16="http://schemas.microsoft.com/office/drawing/2014/main" id="{7E8AF61B-6F2F-459E-B25E-EEFDBA4ECBF5}"/>
              </a:ext>
            </a:extLst>
          </p:cNvPr>
          <p:cNvSpPr txBox="1"/>
          <p:nvPr/>
        </p:nvSpPr>
        <p:spPr>
          <a:xfrm>
            <a:off x="1" y="1722054"/>
            <a:ext cx="6117518" cy="492443"/>
          </a:xfrm>
          <a:prstGeom prst="rect">
            <a:avLst/>
          </a:prstGeom>
          <a:noFill/>
        </p:spPr>
        <p:txBody>
          <a:bodyPr wrap="square" rtlCol="0">
            <a:spAutoFit/>
          </a:bodyPr>
          <a:lstStyle>
            <a:defPPr>
              <a:defRPr lang="en-US"/>
            </a:defPPr>
            <a:lvl1pPr marR="0" lvl="0" indent="0" algn="ctr" defTabSz="586082" fontAlgn="auto">
              <a:lnSpc>
                <a:spcPct val="100000"/>
              </a:lnSpc>
              <a:spcBef>
                <a:spcPts val="0"/>
              </a:spcBef>
              <a:spcAft>
                <a:spcPts val="0"/>
              </a:spcAft>
              <a:buClrTx/>
              <a:buSzTx/>
              <a:buFontTx/>
              <a:buNone/>
              <a:tabLst/>
              <a:defRPr kumimoji="0" sz="1200" b="1" i="0" u="sng" strike="noStrike" cap="none" spc="0" normalizeH="0" baseline="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defRPr>
            </a:lvl1p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2020 New National TV ‘Non-COVID’ Advertisers by Spend Segment</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 of Brands within Spend Buckets</a:t>
            </a:r>
          </a:p>
        </p:txBody>
      </p:sp>
      <p:graphicFrame>
        <p:nvGraphicFramePr>
          <p:cNvPr id="24" name="Chart 23">
            <a:extLst>
              <a:ext uri="{FF2B5EF4-FFF2-40B4-BE49-F238E27FC236}">
                <a16:creationId xmlns:a16="http://schemas.microsoft.com/office/drawing/2014/main" id="{A9B260D3-229F-4FDE-99FB-EBCF1ABD93B2}"/>
              </a:ext>
            </a:extLst>
          </p:cNvPr>
          <p:cNvGraphicFramePr/>
          <p:nvPr>
            <p:extLst>
              <p:ext uri="{D42A27DB-BD31-4B8C-83A1-F6EECF244321}">
                <p14:modId xmlns:p14="http://schemas.microsoft.com/office/powerpoint/2010/main" val="751231717"/>
              </p:ext>
            </p:extLst>
          </p:nvPr>
        </p:nvGraphicFramePr>
        <p:xfrm>
          <a:off x="481323" y="1833248"/>
          <a:ext cx="5141576" cy="4028264"/>
        </p:xfrm>
        <a:graphic>
          <a:graphicData uri="http://schemas.openxmlformats.org/drawingml/2006/chart">
            <c:chart xmlns:c="http://schemas.openxmlformats.org/drawingml/2006/chart" xmlns:r="http://schemas.openxmlformats.org/officeDocument/2006/relationships" r:id="rId6"/>
          </a:graphicData>
        </a:graphic>
      </p:graphicFrame>
      <p:sp>
        <p:nvSpPr>
          <p:cNvPr id="15" name="Rectangle: Rounded Corners 14">
            <a:extLst>
              <a:ext uri="{FF2B5EF4-FFF2-40B4-BE49-F238E27FC236}">
                <a16:creationId xmlns:a16="http://schemas.microsoft.com/office/drawing/2014/main" id="{F3D221E1-704D-4B3B-86F4-8EEEDB80ACB6}"/>
              </a:ext>
            </a:extLst>
          </p:cNvPr>
          <p:cNvSpPr/>
          <p:nvPr/>
        </p:nvSpPr>
        <p:spPr>
          <a:xfrm>
            <a:off x="6295784" y="1951407"/>
            <a:ext cx="2609781" cy="1625892"/>
          </a:xfrm>
          <a:prstGeom prst="roundRect">
            <a:avLst/>
          </a:prstGeom>
          <a:solidFill>
            <a:schemeClr val="bg1"/>
          </a:solidFill>
          <a:ln w="1270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18" name="TextBox 17">
            <a:extLst>
              <a:ext uri="{FF2B5EF4-FFF2-40B4-BE49-F238E27FC236}">
                <a16:creationId xmlns:a16="http://schemas.microsoft.com/office/drawing/2014/main" id="{B834585E-CB36-4EC9-BA06-C0EFBF9A42AA}"/>
              </a:ext>
            </a:extLst>
          </p:cNvPr>
          <p:cNvSpPr txBox="1"/>
          <p:nvPr/>
        </p:nvSpPr>
        <p:spPr>
          <a:xfrm>
            <a:off x="6640167" y="1983347"/>
            <a:ext cx="192101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Under $500K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1F1A62"/>
                </a:solidFill>
                <a:effectLst/>
                <a:uLnTx/>
                <a:uFillTx/>
                <a:latin typeface="Helvetica" panose="020B0403020202020204" pitchFamily="34" charset="0"/>
                <a:ea typeface="+mn-ea"/>
                <a:cs typeface="+mn-cs"/>
              </a:rPr>
              <a:t>Sampling</a:t>
            </a:r>
            <a:r>
              <a:rPr kumimoji="0" lang="en-US" sz="10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 of Brands:</a:t>
            </a:r>
          </a:p>
        </p:txBody>
      </p:sp>
      <p:sp>
        <p:nvSpPr>
          <p:cNvPr id="27" name="Rectangle: Rounded Corners 26">
            <a:extLst>
              <a:ext uri="{FF2B5EF4-FFF2-40B4-BE49-F238E27FC236}">
                <a16:creationId xmlns:a16="http://schemas.microsoft.com/office/drawing/2014/main" id="{B098D11A-F3F9-408B-A700-AF773925B87B}"/>
              </a:ext>
            </a:extLst>
          </p:cNvPr>
          <p:cNvSpPr/>
          <p:nvPr/>
        </p:nvSpPr>
        <p:spPr>
          <a:xfrm>
            <a:off x="9345903" y="1951407"/>
            <a:ext cx="2609781" cy="1625892"/>
          </a:xfrm>
          <a:prstGeom prst="roundRect">
            <a:avLst/>
          </a:prstGeom>
          <a:solidFill>
            <a:schemeClr val="bg1"/>
          </a:solidFill>
          <a:ln w="1270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28" name="TextBox 27">
            <a:extLst>
              <a:ext uri="{FF2B5EF4-FFF2-40B4-BE49-F238E27FC236}">
                <a16:creationId xmlns:a16="http://schemas.microsoft.com/office/drawing/2014/main" id="{82DDDF94-AB3E-475C-AC41-9A9FB7FE247C}"/>
              </a:ext>
            </a:extLst>
          </p:cNvPr>
          <p:cNvSpPr txBox="1"/>
          <p:nvPr/>
        </p:nvSpPr>
        <p:spPr>
          <a:xfrm>
            <a:off x="9690286" y="1983347"/>
            <a:ext cx="192101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$500K - $1MM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Sampling of Brands:</a:t>
            </a:r>
          </a:p>
        </p:txBody>
      </p:sp>
      <p:sp>
        <p:nvSpPr>
          <p:cNvPr id="29" name="Rectangle: Rounded Corners 28">
            <a:extLst>
              <a:ext uri="{FF2B5EF4-FFF2-40B4-BE49-F238E27FC236}">
                <a16:creationId xmlns:a16="http://schemas.microsoft.com/office/drawing/2014/main" id="{0F8F8CB6-64F8-4716-96B8-54D5DB172991}"/>
              </a:ext>
            </a:extLst>
          </p:cNvPr>
          <p:cNvSpPr/>
          <p:nvPr/>
        </p:nvSpPr>
        <p:spPr>
          <a:xfrm>
            <a:off x="6295784" y="4234181"/>
            <a:ext cx="2609781" cy="1625892"/>
          </a:xfrm>
          <a:prstGeom prst="roundRect">
            <a:avLst/>
          </a:prstGeom>
          <a:solidFill>
            <a:schemeClr val="bg1"/>
          </a:solidFill>
          <a:ln w="1270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0" name="TextBox 29">
            <a:extLst>
              <a:ext uri="{FF2B5EF4-FFF2-40B4-BE49-F238E27FC236}">
                <a16:creationId xmlns:a16="http://schemas.microsoft.com/office/drawing/2014/main" id="{1D26BD17-930D-4D6F-80BE-18F45A2D9D98}"/>
              </a:ext>
            </a:extLst>
          </p:cNvPr>
          <p:cNvSpPr txBox="1"/>
          <p:nvPr/>
        </p:nvSpPr>
        <p:spPr>
          <a:xfrm>
            <a:off x="6640167" y="4266121"/>
            <a:ext cx="192101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$1MM - $5MM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1F1A62"/>
                </a:solidFill>
                <a:effectLst/>
                <a:uLnTx/>
                <a:uFillTx/>
                <a:latin typeface="Helvetica" panose="020B0403020202020204" pitchFamily="34" charset="0"/>
                <a:ea typeface="+mn-ea"/>
                <a:cs typeface="+mn-cs"/>
              </a:rPr>
              <a:t>Sampling</a:t>
            </a:r>
            <a:r>
              <a:rPr kumimoji="0" lang="en-US" sz="10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 of Brands:</a:t>
            </a:r>
          </a:p>
        </p:txBody>
      </p:sp>
      <p:sp>
        <p:nvSpPr>
          <p:cNvPr id="31" name="Rectangle: Rounded Corners 30">
            <a:extLst>
              <a:ext uri="{FF2B5EF4-FFF2-40B4-BE49-F238E27FC236}">
                <a16:creationId xmlns:a16="http://schemas.microsoft.com/office/drawing/2014/main" id="{152BA8A1-3CE9-4590-BDE0-94CF4B0F322F}"/>
              </a:ext>
            </a:extLst>
          </p:cNvPr>
          <p:cNvSpPr/>
          <p:nvPr/>
        </p:nvSpPr>
        <p:spPr>
          <a:xfrm>
            <a:off x="9345903" y="4234181"/>
            <a:ext cx="2609781" cy="1625892"/>
          </a:xfrm>
          <a:prstGeom prst="roundRect">
            <a:avLst/>
          </a:prstGeom>
          <a:solidFill>
            <a:schemeClr val="bg1"/>
          </a:solidFill>
          <a:ln w="12700">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2" name="TextBox 31">
            <a:extLst>
              <a:ext uri="{FF2B5EF4-FFF2-40B4-BE49-F238E27FC236}">
                <a16:creationId xmlns:a16="http://schemas.microsoft.com/office/drawing/2014/main" id="{B2C1C920-A6CA-40FB-80D1-4D7753C022B2}"/>
              </a:ext>
            </a:extLst>
          </p:cNvPr>
          <p:cNvSpPr txBox="1"/>
          <p:nvPr/>
        </p:nvSpPr>
        <p:spPr>
          <a:xfrm>
            <a:off x="9690286" y="4266121"/>
            <a:ext cx="192101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Over $5MM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1F1A62"/>
                </a:solidFill>
                <a:effectLst/>
                <a:uLnTx/>
                <a:uFillTx/>
                <a:latin typeface="Helvetica" panose="020B0403020202020204" pitchFamily="34" charset="0"/>
                <a:ea typeface="+mn-ea"/>
                <a:cs typeface="+mn-cs"/>
              </a:rPr>
              <a:t>Sampling</a:t>
            </a:r>
            <a:r>
              <a:rPr kumimoji="0" lang="en-US" sz="10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 of Brands:</a:t>
            </a:r>
          </a:p>
        </p:txBody>
      </p:sp>
      <p:cxnSp>
        <p:nvCxnSpPr>
          <p:cNvPr id="33" name="Straight Connector 32">
            <a:extLst>
              <a:ext uri="{FF2B5EF4-FFF2-40B4-BE49-F238E27FC236}">
                <a16:creationId xmlns:a16="http://schemas.microsoft.com/office/drawing/2014/main" id="{DB32CEC1-F221-4DF5-A623-755686B63C39}"/>
              </a:ext>
            </a:extLst>
          </p:cNvPr>
          <p:cNvCxnSpPr>
            <a:cxnSpLocks/>
          </p:cNvCxnSpPr>
          <p:nvPr/>
        </p:nvCxnSpPr>
        <p:spPr>
          <a:xfrm>
            <a:off x="6095100" y="1834062"/>
            <a:ext cx="1799" cy="44235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5" name="Picture 16" descr="Join the Team - Beyond Meat - Go Beyond®">
            <a:extLst>
              <a:ext uri="{FF2B5EF4-FFF2-40B4-BE49-F238E27FC236}">
                <a16:creationId xmlns:a16="http://schemas.microsoft.com/office/drawing/2014/main" id="{26C7FAB4-D096-4692-A844-A518BB0F03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0938" y="2485571"/>
            <a:ext cx="1237803" cy="2385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2" descr="Press Resources - Offerpad Press Resources">
            <a:extLst>
              <a:ext uri="{FF2B5EF4-FFF2-40B4-BE49-F238E27FC236}">
                <a16:creationId xmlns:a16="http://schemas.microsoft.com/office/drawing/2014/main" id="{820E8E36-7751-4CE7-B42B-5772A080C80F}"/>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84155" y="2452293"/>
            <a:ext cx="1156294" cy="27339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atch New Releases and Big Hits on FandangoNow - NoCable">
            <a:extLst>
              <a:ext uri="{FF2B5EF4-FFF2-40B4-BE49-F238E27FC236}">
                <a16:creationId xmlns:a16="http://schemas.microsoft.com/office/drawing/2014/main" id="{EDAECAD7-B54A-4B7F-8B16-D99AC06C9DEB}"/>
              </a:ext>
            </a:extLst>
          </p:cNvPr>
          <p:cNvPicPr>
            <a:picLocks noChangeAspect="1" noChangeArrowheads="1"/>
          </p:cNvPicPr>
          <p:nvPr/>
        </p:nvPicPr>
        <p:blipFill rotWithShape="1">
          <a:blip r:embed="rId9">
            <a:clrChange>
              <a:clrFrom>
                <a:srgbClr val="F2F2F2"/>
              </a:clrFrom>
              <a:clrTo>
                <a:srgbClr val="F2F2F2">
                  <a:alpha val="0"/>
                </a:srgbClr>
              </a:clrTo>
            </a:clrChange>
            <a:extLst>
              <a:ext uri="{28A0092B-C50C-407E-A947-70E740481C1C}">
                <a14:useLocalDpi xmlns:a14="http://schemas.microsoft.com/office/drawing/2010/main" val="0"/>
              </a:ext>
            </a:extLst>
          </a:blip>
          <a:srcRect t="36792" b="38712"/>
          <a:stretch/>
        </p:blipFill>
        <p:spPr bwMode="auto">
          <a:xfrm>
            <a:off x="6303695" y="2870194"/>
            <a:ext cx="1713155" cy="23626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Winky Lux - Luxury and Cruelty Free Beauty">
            <a:extLst>
              <a:ext uri="{FF2B5EF4-FFF2-40B4-BE49-F238E27FC236}">
                <a16:creationId xmlns:a16="http://schemas.microsoft.com/office/drawing/2014/main" id="{8D45ED9A-3FBF-45E5-9B3D-F91261994C2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66064" y="3165105"/>
            <a:ext cx="1131212" cy="30073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iracle Mist Cleaner">
            <a:extLst>
              <a:ext uri="{FF2B5EF4-FFF2-40B4-BE49-F238E27FC236}">
                <a16:creationId xmlns:a16="http://schemas.microsoft.com/office/drawing/2014/main" id="{2C43374B-15BC-4963-920F-6F83CFCDE0E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47631" y="2720710"/>
            <a:ext cx="703295" cy="52835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M. Gemi - King &amp; Partners">
            <a:extLst>
              <a:ext uri="{FF2B5EF4-FFF2-40B4-BE49-F238E27FC236}">
                <a16:creationId xmlns:a16="http://schemas.microsoft.com/office/drawing/2014/main" id="{3B16CDA0-10A3-4AB0-A4DA-9601C9AD2F5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10336" y="3270430"/>
            <a:ext cx="996745" cy="21025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4" descr="Free Rewards on Groceries | Fetch Rewards">
            <a:extLst>
              <a:ext uri="{FF2B5EF4-FFF2-40B4-BE49-F238E27FC236}">
                <a16:creationId xmlns:a16="http://schemas.microsoft.com/office/drawing/2014/main" id="{46D71E40-97BD-4BEC-ABAD-E1FAD8E43E02}"/>
              </a:ext>
            </a:extLst>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44248" y="2418982"/>
            <a:ext cx="845435" cy="25770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AOS ART OF SPORT - The AOS Group, Inc. Trademark Registration">
            <a:extLst>
              <a:ext uri="{FF2B5EF4-FFF2-40B4-BE49-F238E27FC236}">
                <a16:creationId xmlns:a16="http://schemas.microsoft.com/office/drawing/2014/main" id="{B558B810-9B9E-4F9B-8D48-1F1548A08433}"/>
              </a:ext>
            </a:extLst>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29167" y="3049600"/>
            <a:ext cx="475556" cy="47555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ot_Tools_Professional">
            <a:extLst>
              <a:ext uri="{FF2B5EF4-FFF2-40B4-BE49-F238E27FC236}">
                <a16:creationId xmlns:a16="http://schemas.microsoft.com/office/drawing/2014/main" id="{C6A8F330-49FD-465D-AD06-87303649CD0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820352" y="3126291"/>
            <a:ext cx="621875" cy="41873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RugsUSA logo and symbol, meaning, history, PNG">
            <a:extLst>
              <a:ext uri="{FF2B5EF4-FFF2-40B4-BE49-F238E27FC236}">
                <a16:creationId xmlns:a16="http://schemas.microsoft.com/office/drawing/2014/main" id="{13FB1294-53A0-41CF-9831-13DC8804A0D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726267" y="2630654"/>
            <a:ext cx="1022976" cy="57542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a:extLst>
              <a:ext uri="{FF2B5EF4-FFF2-40B4-BE49-F238E27FC236}">
                <a16:creationId xmlns:a16="http://schemas.microsoft.com/office/drawing/2014/main" id="{E74EBA9E-2E21-46D0-B999-041C620EB41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698460" y="2393207"/>
            <a:ext cx="871855" cy="349468"/>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Pure Flix Case Study | ClickToast Digital Advertising">
            <a:extLst>
              <a:ext uri="{FF2B5EF4-FFF2-40B4-BE49-F238E27FC236}">
                <a16:creationId xmlns:a16="http://schemas.microsoft.com/office/drawing/2014/main" id="{78A60DF5-DABB-4262-8399-01A02F62EED2}"/>
              </a:ext>
            </a:extLst>
          </p:cNvPr>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71303" y="2805990"/>
            <a:ext cx="818380" cy="207792"/>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ome | Vizzy Hard Seltzer">
            <a:extLst>
              <a:ext uri="{FF2B5EF4-FFF2-40B4-BE49-F238E27FC236}">
                <a16:creationId xmlns:a16="http://schemas.microsoft.com/office/drawing/2014/main" id="{8809C3FB-C229-4C00-9A2D-341E8701AA5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459391" y="4790479"/>
            <a:ext cx="841340" cy="254291"/>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Get sized up - Manly Bands">
            <a:extLst>
              <a:ext uri="{FF2B5EF4-FFF2-40B4-BE49-F238E27FC236}">
                <a16:creationId xmlns:a16="http://schemas.microsoft.com/office/drawing/2014/main" id="{D499E1D2-9930-46AE-A5EA-5A51A457FB4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366840" y="4777064"/>
            <a:ext cx="1361581" cy="267706"/>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Thrive Causemetics | Luxury Beauty that Gives Back">
            <a:extLst>
              <a:ext uri="{FF2B5EF4-FFF2-40B4-BE49-F238E27FC236}">
                <a16:creationId xmlns:a16="http://schemas.microsoft.com/office/drawing/2014/main" id="{A3B67FB2-982E-4650-8A3D-CD0DF3BEAAC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532961" y="5115579"/>
            <a:ext cx="772271" cy="404155"/>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Bear Naked® Granola | Kellogg's Brands">
            <a:extLst>
              <a:ext uri="{FF2B5EF4-FFF2-40B4-BE49-F238E27FC236}">
                <a16:creationId xmlns:a16="http://schemas.microsoft.com/office/drawing/2014/main" id="{71E6F05B-4C6A-42EA-94D1-435D41A12F8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900577" y="5351246"/>
            <a:ext cx="723449" cy="43116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8" descr="Download HD Logo - Robokiller Logo Transparent PNG Image - NicePNG.com">
            <a:extLst>
              <a:ext uri="{FF2B5EF4-FFF2-40B4-BE49-F238E27FC236}">
                <a16:creationId xmlns:a16="http://schemas.microsoft.com/office/drawing/2014/main" id="{79511873-2D27-466B-8B94-613C30073C30}"/>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556219" y="5556753"/>
            <a:ext cx="1237801" cy="256425"/>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NetCredit 2021 Review: High-Interest Personal Loans - NerdWallet">
            <a:extLst>
              <a:ext uri="{FF2B5EF4-FFF2-40B4-BE49-F238E27FC236}">
                <a16:creationId xmlns:a16="http://schemas.microsoft.com/office/drawing/2014/main" id="{161162B0-2188-45F3-965C-E557B2144A95}"/>
              </a:ext>
            </a:extLst>
          </p:cNvPr>
          <p:cNvPicPr>
            <a:picLocks noChangeAspect="1" noChangeArrowheads="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87951" y="5139071"/>
            <a:ext cx="1319130" cy="201639"/>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Coca-Cola's AHA Comes to Life on the Shelf - News &amp; Articles">
            <a:extLst>
              <a:ext uri="{FF2B5EF4-FFF2-40B4-BE49-F238E27FC236}">
                <a16:creationId xmlns:a16="http://schemas.microsoft.com/office/drawing/2014/main" id="{2153B429-D8E5-449A-B50C-53AF3EC2C576}"/>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433583" y="5200849"/>
            <a:ext cx="513405" cy="39912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Oatmilk | non-dairy milk substitute | Planet Oat">
            <a:extLst>
              <a:ext uri="{FF2B5EF4-FFF2-40B4-BE49-F238E27FC236}">
                <a16:creationId xmlns:a16="http://schemas.microsoft.com/office/drawing/2014/main" id="{56B7314D-F652-4C04-B7F5-DD45394E7A9E}"/>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996678" y="5139071"/>
            <a:ext cx="587678" cy="58491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8" descr="The Athletic - Wikipedia">
            <a:extLst>
              <a:ext uri="{FF2B5EF4-FFF2-40B4-BE49-F238E27FC236}">
                <a16:creationId xmlns:a16="http://schemas.microsoft.com/office/drawing/2014/main" id="{ED77BF64-AA34-4EAC-8126-D393ADAFA931}"/>
              </a:ext>
            </a:extLst>
          </p:cNvPr>
          <p:cNvPicPr>
            <a:picLocks noChangeAspect="1" noChangeArrowheads="1"/>
          </p:cNvPicPr>
          <p:nvPr/>
        </p:nvPicPr>
        <p:blipFill>
          <a:blip r:embed="rId2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21797" y="4667499"/>
            <a:ext cx="1133886" cy="377271"/>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Discovery unveils SVOD/AVOD global streamer, with 1,000 hours of originals  – TBI Vision">
            <a:extLst>
              <a:ext uri="{FF2B5EF4-FFF2-40B4-BE49-F238E27FC236}">
                <a16:creationId xmlns:a16="http://schemas.microsoft.com/office/drawing/2014/main" id="{30A40BAE-8C13-47CC-92F5-A70418A156C3}"/>
              </a:ext>
            </a:extLst>
          </p:cNvPr>
          <p:cNvPicPr>
            <a:picLocks noChangeAspect="1" noChangeArrowheads="1"/>
          </p:cNvPicPr>
          <p:nvPr/>
        </p:nvPicPr>
        <p:blipFill rotWithShape="1">
          <a:blip r:embed="rId28">
            <a:clrChange>
              <a:clrFrom>
                <a:srgbClr val="FFFFFF"/>
              </a:clrFrom>
              <a:clrTo>
                <a:srgbClr val="FFFFFF">
                  <a:alpha val="0"/>
                </a:srgbClr>
              </a:clrTo>
            </a:clrChange>
            <a:extLst>
              <a:ext uri="{28A0092B-C50C-407E-A947-70E740481C1C}">
                <a14:useLocalDpi xmlns:a14="http://schemas.microsoft.com/office/drawing/2010/main" val="0"/>
              </a:ext>
            </a:extLst>
          </a:blip>
          <a:srcRect t="30895" b="29681"/>
          <a:stretch/>
        </p:blipFill>
        <p:spPr bwMode="auto">
          <a:xfrm>
            <a:off x="9371763" y="4732309"/>
            <a:ext cx="1361581" cy="286985"/>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5BFA4404-ACC3-452E-8346-55F5F6728BD0}"/>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0825695" y="5155591"/>
            <a:ext cx="959039" cy="166234"/>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Life Cuisine Kitchen | New By Nestle">
            <a:extLst>
              <a:ext uri="{FF2B5EF4-FFF2-40B4-BE49-F238E27FC236}">
                <a16:creationId xmlns:a16="http://schemas.microsoft.com/office/drawing/2014/main" id="{3486A511-328B-4B9A-9500-860F88B64EE7}"/>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0595115" y="5458121"/>
            <a:ext cx="1343659" cy="303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159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325223E-75C3-46F6-A1F8-24FA86CA6452}"/>
              </a:ext>
            </a:extLst>
          </p:cNvPr>
          <p:cNvSpPr/>
          <p:nvPr/>
        </p:nvSpPr>
        <p:spPr>
          <a:xfrm>
            <a:off x="1" y="0"/>
            <a:ext cx="4990722" cy="6869150"/>
          </a:xfrm>
          <a:prstGeom prst="rect">
            <a:avLst/>
          </a:prstGeom>
          <a:solidFill>
            <a:srgbClr val="ED3C8D"/>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AB114A9C-F191-40B1-A218-BDA1C1E7874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pic>
        <p:nvPicPr>
          <p:cNvPr id="2" name="Picture 1">
            <a:extLst>
              <a:ext uri="{FF2B5EF4-FFF2-40B4-BE49-F238E27FC236}">
                <a16:creationId xmlns:a16="http://schemas.microsoft.com/office/drawing/2014/main" id="{850BACA4-3738-4590-85D7-8F179AD074D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 name="Slide Number Placeholder 5">
            <a:extLst>
              <a:ext uri="{FF2B5EF4-FFF2-40B4-BE49-F238E27FC236}">
                <a16:creationId xmlns:a16="http://schemas.microsoft.com/office/drawing/2014/main" id="{750C4905-7D30-4A4E-B3E5-F35E6B27A46F}"/>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C31786ED-9386-479F-87DB-D6F646B3D7B6}"/>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2" name="Rectangle 11">
            <a:extLst>
              <a:ext uri="{FF2B5EF4-FFF2-40B4-BE49-F238E27FC236}">
                <a16:creationId xmlns:a16="http://schemas.microsoft.com/office/drawing/2014/main" id="{A8E20D9E-585E-4912-AA76-703F05FF8AE9}"/>
              </a:ext>
            </a:extLst>
          </p:cNvPr>
          <p:cNvSpPr/>
          <p:nvPr/>
        </p:nvSpPr>
        <p:spPr>
          <a:xfrm>
            <a:off x="374335" y="1280823"/>
            <a:ext cx="4563425" cy="276998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uLnTx/>
                <a:uFillTx/>
                <a:latin typeface="Helvetica" pitchFamily="2" charset="0"/>
                <a:ea typeface="+mn-ea"/>
                <a:cs typeface="+mn-cs"/>
              </a:rPr>
              <a:t>To further understand these advertisers, we allocated each ‘non-COVID’ brand into one of two category segments:</a:t>
            </a:r>
          </a:p>
          <a:p>
            <a:pPr marL="914400" lvl="1" indent="-457200">
              <a:buFont typeface="Arial" panose="020B0604020202020204" pitchFamily="34" charset="0"/>
              <a:buChar char="•"/>
              <a:defRPr/>
            </a:pPr>
            <a:r>
              <a:rPr lang="en-US" sz="2200" b="1">
                <a:solidFill>
                  <a:srgbClr val="FFE600"/>
                </a:solidFill>
                <a:latin typeface="Helvetica" pitchFamily="2" charset="0"/>
              </a:rPr>
              <a:t>‘Legacy’ categories</a:t>
            </a:r>
          </a:p>
          <a:p>
            <a:pPr marL="914400" lvl="1" indent="-457200">
              <a:buFont typeface="Arial" panose="020B0604020202020204" pitchFamily="34" charset="0"/>
              <a:buChar char="•"/>
              <a:defRPr/>
            </a:pPr>
            <a:r>
              <a:rPr lang="en-US" sz="2200" b="1">
                <a:solidFill>
                  <a:srgbClr val="FFE600"/>
                </a:solidFill>
                <a:latin typeface="Helvetica" pitchFamily="2" charset="0"/>
              </a:rPr>
              <a:t>‘Newer’ categories</a:t>
            </a:r>
          </a:p>
        </p:txBody>
      </p:sp>
      <p:sp>
        <p:nvSpPr>
          <p:cNvPr id="13" name="Rectangle: Rounded Corners 12">
            <a:extLst>
              <a:ext uri="{FF2B5EF4-FFF2-40B4-BE49-F238E27FC236}">
                <a16:creationId xmlns:a16="http://schemas.microsoft.com/office/drawing/2014/main" id="{D1D4000F-1A4C-4FA3-8F40-5F487BD07DA5}"/>
              </a:ext>
            </a:extLst>
          </p:cNvPr>
          <p:cNvSpPr/>
          <p:nvPr/>
        </p:nvSpPr>
        <p:spPr>
          <a:xfrm>
            <a:off x="5273040" y="2245360"/>
            <a:ext cx="3129281" cy="4084320"/>
          </a:xfrm>
          <a:prstGeom prst="roundRect">
            <a:avLst/>
          </a:prstGeom>
          <a:solidFill>
            <a:schemeClr val="bg1"/>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D6B6EE5F-B2BC-41B6-A1DD-92D9CB910382}"/>
              </a:ext>
            </a:extLst>
          </p:cNvPr>
          <p:cNvSpPr/>
          <p:nvPr/>
        </p:nvSpPr>
        <p:spPr>
          <a:xfrm>
            <a:off x="8849360" y="2245360"/>
            <a:ext cx="3129281" cy="4084320"/>
          </a:xfrm>
          <a:prstGeom prst="roundRect">
            <a:avLst/>
          </a:prstGeom>
          <a:solidFill>
            <a:schemeClr val="bg1"/>
          </a:solidFill>
          <a:ln w="28575">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C83E610-55DD-4491-8978-F99CA726B5E9}"/>
              </a:ext>
            </a:extLst>
          </p:cNvPr>
          <p:cNvSpPr txBox="1"/>
          <p:nvPr/>
        </p:nvSpPr>
        <p:spPr>
          <a:xfrm>
            <a:off x="5102411" y="1440486"/>
            <a:ext cx="3320230" cy="800219"/>
          </a:xfrm>
          <a:prstGeom prst="rect">
            <a:avLst/>
          </a:prstGeom>
          <a:noFill/>
        </p:spPr>
        <p:txBody>
          <a:bodyPr wrap="square" rtlCol="0">
            <a:spAutoFit/>
          </a:bodyPr>
          <a:lstStyle>
            <a:defPPr>
              <a:defRPr lang="en-US"/>
            </a:defPPr>
            <a:lvl1pPr marR="0" lvl="0" indent="0" algn="ctr" defTabSz="586082" fontAlgn="auto">
              <a:lnSpc>
                <a:spcPct val="100000"/>
              </a:lnSpc>
              <a:spcBef>
                <a:spcPts val="0"/>
              </a:spcBef>
              <a:spcAft>
                <a:spcPts val="0"/>
              </a:spcAft>
              <a:buClrTx/>
              <a:buSzTx/>
              <a:buFontTx/>
              <a:buNone/>
              <a:tabLst/>
              <a:defRPr kumimoji="0" sz="1200" b="1" i="0" u="sng" strike="noStrike" cap="none" spc="0" normalizeH="0" baseline="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defRPr>
            </a:lvl1pPr>
          </a:lstStyle>
          <a:p>
            <a:pPr marL="0" marR="0" lvl="0" indent="0" algn="ctr" defTabSz="586082" rtl="0" eaLnBrk="1" fontAlgn="auto" latinLnBrk="0" hangingPunct="1">
              <a:lnSpc>
                <a:spcPct val="100000"/>
              </a:lnSpc>
              <a:spcBef>
                <a:spcPts val="0"/>
              </a:spcBef>
              <a:spcAft>
                <a:spcPts val="0"/>
              </a:spcAft>
              <a:buClrTx/>
              <a:buSzTx/>
              <a:buFontTx/>
              <a:buNone/>
              <a:tabLst/>
              <a:defRPr/>
            </a:pPr>
            <a:r>
              <a:rPr lang="en-US" sz="1800" u="none">
                <a:latin typeface="Helvetica" panose="020B0604020202020204" pitchFamily="34" charset="0"/>
                <a:cs typeface="Helvetica" panose="020B0604020202020204" pitchFamily="34" charset="0"/>
              </a:rPr>
              <a:t>‘Legacy’</a:t>
            </a:r>
            <a:r>
              <a:rPr kumimoji="0" lang="en-US" sz="1800" b="1"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a:t>
            </a:r>
            <a:r>
              <a:rPr kumimoji="0" lang="en-US" sz="1800" b="0"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 </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More traditional categories that have been in existence for decades</a:t>
            </a:r>
          </a:p>
        </p:txBody>
      </p:sp>
      <p:sp>
        <p:nvSpPr>
          <p:cNvPr id="20" name="TextBox 19">
            <a:extLst>
              <a:ext uri="{FF2B5EF4-FFF2-40B4-BE49-F238E27FC236}">
                <a16:creationId xmlns:a16="http://schemas.microsoft.com/office/drawing/2014/main" id="{0C02378D-880F-4DB5-8A27-94B9B3FEA337}"/>
              </a:ext>
            </a:extLst>
          </p:cNvPr>
          <p:cNvSpPr txBox="1"/>
          <p:nvPr/>
        </p:nvSpPr>
        <p:spPr>
          <a:xfrm>
            <a:off x="8638091" y="1450646"/>
            <a:ext cx="3553908" cy="800219"/>
          </a:xfrm>
          <a:prstGeom prst="rect">
            <a:avLst/>
          </a:prstGeom>
          <a:noFill/>
        </p:spPr>
        <p:txBody>
          <a:bodyPr wrap="square" rtlCol="0">
            <a:spAutoFit/>
          </a:bodyPr>
          <a:lstStyle>
            <a:defPPr>
              <a:defRPr lang="en-US"/>
            </a:defPPr>
            <a:lvl1pPr marR="0" lvl="0" indent="0" algn="ctr" defTabSz="586082" fontAlgn="auto">
              <a:lnSpc>
                <a:spcPct val="100000"/>
              </a:lnSpc>
              <a:spcBef>
                <a:spcPts val="0"/>
              </a:spcBef>
              <a:spcAft>
                <a:spcPts val="0"/>
              </a:spcAft>
              <a:buClrTx/>
              <a:buSzTx/>
              <a:buFontTx/>
              <a:buNone/>
              <a:tabLst/>
              <a:defRPr kumimoji="0" sz="1200" b="1" i="0" u="sng" strike="noStrike" cap="none" spc="0" normalizeH="0" baseline="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defRPr>
            </a:lvl1pPr>
          </a:lstStyle>
          <a:p>
            <a:pPr marL="0" marR="0" lvl="0" indent="0" algn="ctr" defTabSz="586082" rtl="0" eaLnBrk="1" fontAlgn="auto" latinLnBrk="0" hangingPunct="1">
              <a:lnSpc>
                <a:spcPct val="100000"/>
              </a:lnSpc>
              <a:spcBef>
                <a:spcPts val="0"/>
              </a:spcBef>
              <a:spcAft>
                <a:spcPts val="0"/>
              </a:spcAft>
              <a:buClrTx/>
              <a:buSzTx/>
              <a:buFontTx/>
              <a:buNone/>
              <a:tabLst/>
              <a:defRPr/>
            </a:pPr>
            <a:r>
              <a:rPr lang="en-US" sz="1800" u="none">
                <a:latin typeface="Helvetica" panose="020B0604020202020204" pitchFamily="34" charset="0"/>
                <a:cs typeface="Helvetica" panose="020B0604020202020204" pitchFamily="34" charset="0"/>
              </a:rPr>
              <a:t>‘Newer’</a:t>
            </a:r>
            <a:r>
              <a:rPr kumimoji="0" lang="en-US" sz="1800" b="1"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a:t>
            </a:r>
            <a:r>
              <a:rPr kumimoji="0" lang="en-US" sz="1800" b="0"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 </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Categories that have come of age in </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the ‘digital era’ over the last 10-20 years</a:t>
            </a:r>
          </a:p>
        </p:txBody>
      </p:sp>
      <p:sp>
        <p:nvSpPr>
          <p:cNvPr id="24" name="TextBox 23">
            <a:extLst>
              <a:ext uri="{FF2B5EF4-FFF2-40B4-BE49-F238E27FC236}">
                <a16:creationId xmlns:a16="http://schemas.microsoft.com/office/drawing/2014/main" id="{5DF17DEC-50E8-4DA7-885F-1948AC2C06E6}"/>
              </a:ext>
            </a:extLst>
          </p:cNvPr>
          <p:cNvSpPr txBox="1"/>
          <p:nvPr/>
        </p:nvSpPr>
        <p:spPr>
          <a:xfrm>
            <a:off x="5388450" y="3357484"/>
            <a:ext cx="141437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FF2"/>
                </a:solidFill>
                <a:effectLst/>
                <a:uLnTx/>
                <a:uFillTx/>
                <a:latin typeface="Helvetica" panose="020B0403020202020204" pitchFamily="34" charset="0"/>
              </a:rPr>
              <a:t>Pharmaceuticals</a:t>
            </a:r>
          </a:p>
        </p:txBody>
      </p:sp>
      <p:pic>
        <p:nvPicPr>
          <p:cNvPr id="7" name="Picture 6" descr="Icon&#10;&#10;Description automatically generated">
            <a:extLst>
              <a:ext uri="{FF2B5EF4-FFF2-40B4-BE49-F238E27FC236}">
                <a16:creationId xmlns:a16="http://schemas.microsoft.com/office/drawing/2014/main" id="{857155D9-C971-46AA-A624-F39CEDC6FACB}"/>
              </a:ext>
            </a:extLst>
          </p:cNvPr>
          <p:cNvPicPr>
            <a:picLocks noChangeAspect="1"/>
          </p:cNvPicPr>
          <p:nvPr/>
        </p:nvPicPr>
        <p:blipFill>
          <a:blip r:embed="rId5"/>
          <a:stretch>
            <a:fillRect/>
          </a:stretch>
        </p:blipFill>
        <p:spPr>
          <a:xfrm>
            <a:off x="5640941" y="2586588"/>
            <a:ext cx="909395" cy="909395"/>
          </a:xfrm>
          <a:prstGeom prst="rect">
            <a:avLst/>
          </a:prstGeom>
        </p:spPr>
      </p:pic>
      <p:sp>
        <p:nvSpPr>
          <p:cNvPr id="19" name="TextBox 18">
            <a:extLst>
              <a:ext uri="{FF2B5EF4-FFF2-40B4-BE49-F238E27FC236}">
                <a16:creationId xmlns:a16="http://schemas.microsoft.com/office/drawing/2014/main" id="{C43AEFFE-A56B-4F15-9030-0D04F644AD1B}"/>
              </a:ext>
            </a:extLst>
          </p:cNvPr>
          <p:cNvSpPr txBox="1"/>
          <p:nvPr/>
        </p:nvSpPr>
        <p:spPr>
          <a:xfrm>
            <a:off x="5222520" y="4551857"/>
            <a:ext cx="174623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FF2"/>
                </a:solidFill>
                <a:effectLst/>
                <a:uLnTx/>
                <a:uFillTx/>
                <a:latin typeface="Helvetica" panose="020B0403020202020204" pitchFamily="34" charset="0"/>
              </a:rPr>
              <a:t>Telecommunications</a:t>
            </a:r>
          </a:p>
        </p:txBody>
      </p:sp>
      <p:pic>
        <p:nvPicPr>
          <p:cNvPr id="9" name="Picture 8" descr="Icon&#10;&#10;Description automatically generated">
            <a:extLst>
              <a:ext uri="{FF2B5EF4-FFF2-40B4-BE49-F238E27FC236}">
                <a16:creationId xmlns:a16="http://schemas.microsoft.com/office/drawing/2014/main" id="{798C2EE7-73CC-4CD5-92CE-097887990A48}"/>
              </a:ext>
            </a:extLst>
          </p:cNvPr>
          <p:cNvPicPr>
            <a:picLocks noChangeAspect="1"/>
          </p:cNvPicPr>
          <p:nvPr/>
        </p:nvPicPr>
        <p:blipFill>
          <a:blip r:embed="rId6"/>
          <a:stretch>
            <a:fillRect/>
          </a:stretch>
        </p:blipFill>
        <p:spPr>
          <a:xfrm>
            <a:off x="5706663" y="3731266"/>
            <a:ext cx="777950" cy="777950"/>
          </a:xfrm>
          <a:prstGeom prst="rect">
            <a:avLst/>
          </a:prstGeom>
        </p:spPr>
      </p:pic>
      <p:sp>
        <p:nvSpPr>
          <p:cNvPr id="22" name="TextBox 21">
            <a:extLst>
              <a:ext uri="{FF2B5EF4-FFF2-40B4-BE49-F238E27FC236}">
                <a16:creationId xmlns:a16="http://schemas.microsoft.com/office/drawing/2014/main" id="{23F2B0AE-AF89-4FC2-A4D4-E17F21BD7B0B}"/>
              </a:ext>
            </a:extLst>
          </p:cNvPr>
          <p:cNvSpPr txBox="1"/>
          <p:nvPr/>
        </p:nvSpPr>
        <p:spPr>
          <a:xfrm>
            <a:off x="6751713" y="3361867"/>
            <a:ext cx="174623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FF2"/>
                </a:solidFill>
                <a:effectLst/>
                <a:uLnTx/>
                <a:uFillTx/>
                <a:latin typeface="Helvetica" panose="020B0403020202020204" pitchFamily="34" charset="0"/>
              </a:rPr>
              <a:t>Financial Services</a:t>
            </a:r>
          </a:p>
        </p:txBody>
      </p:sp>
      <p:sp>
        <p:nvSpPr>
          <p:cNvPr id="23" name="TextBox 22">
            <a:extLst>
              <a:ext uri="{FF2B5EF4-FFF2-40B4-BE49-F238E27FC236}">
                <a16:creationId xmlns:a16="http://schemas.microsoft.com/office/drawing/2014/main" id="{51AE50B6-C6BA-47E5-8C33-C8520A6BA8A7}"/>
              </a:ext>
            </a:extLst>
          </p:cNvPr>
          <p:cNvSpPr txBox="1"/>
          <p:nvPr/>
        </p:nvSpPr>
        <p:spPr>
          <a:xfrm>
            <a:off x="6751713" y="4383350"/>
            <a:ext cx="174623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FF2"/>
                </a:solidFill>
                <a:effectLst/>
                <a:uLnTx/>
                <a:uFillTx/>
                <a:latin typeface="Helvetica" panose="020B0403020202020204" pitchFamily="34" charset="0"/>
              </a:rPr>
              <a:t>Vitamins &amp; Supplements</a:t>
            </a:r>
          </a:p>
        </p:txBody>
      </p:sp>
      <p:sp>
        <p:nvSpPr>
          <p:cNvPr id="27" name="TextBox 26">
            <a:extLst>
              <a:ext uri="{FF2B5EF4-FFF2-40B4-BE49-F238E27FC236}">
                <a16:creationId xmlns:a16="http://schemas.microsoft.com/office/drawing/2014/main" id="{9E551435-87DA-450C-9DF9-DDFB7A8FC22F}"/>
              </a:ext>
            </a:extLst>
          </p:cNvPr>
          <p:cNvSpPr txBox="1"/>
          <p:nvPr/>
        </p:nvSpPr>
        <p:spPr>
          <a:xfrm>
            <a:off x="5501796" y="5827740"/>
            <a:ext cx="111226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FF2"/>
                </a:solidFill>
                <a:effectLst/>
                <a:uLnTx/>
                <a:uFillTx/>
                <a:latin typeface="Helvetica" panose="020B0403020202020204" pitchFamily="34" charset="0"/>
              </a:rPr>
              <a:t>Restaurant</a:t>
            </a:r>
          </a:p>
        </p:txBody>
      </p:sp>
      <p:sp>
        <p:nvSpPr>
          <p:cNvPr id="28" name="TextBox 27">
            <a:extLst>
              <a:ext uri="{FF2B5EF4-FFF2-40B4-BE49-F238E27FC236}">
                <a16:creationId xmlns:a16="http://schemas.microsoft.com/office/drawing/2014/main" id="{F2DAFEC1-24AE-4659-89EA-641FA103807A}"/>
              </a:ext>
            </a:extLst>
          </p:cNvPr>
          <p:cNvSpPr txBox="1"/>
          <p:nvPr/>
        </p:nvSpPr>
        <p:spPr>
          <a:xfrm>
            <a:off x="7068698" y="5826579"/>
            <a:ext cx="111226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FF2"/>
                </a:solidFill>
                <a:effectLst/>
                <a:uLnTx/>
                <a:uFillTx/>
                <a:latin typeface="Helvetica" panose="020B0403020202020204" pitchFamily="34" charset="0"/>
              </a:rPr>
              <a:t>Insurance</a:t>
            </a:r>
          </a:p>
        </p:txBody>
      </p:sp>
      <p:pic>
        <p:nvPicPr>
          <p:cNvPr id="14" name="Picture 13" descr="Icon&#10;&#10;Description automatically generated">
            <a:extLst>
              <a:ext uri="{FF2B5EF4-FFF2-40B4-BE49-F238E27FC236}">
                <a16:creationId xmlns:a16="http://schemas.microsoft.com/office/drawing/2014/main" id="{3463321F-BE9A-44B0-A7F9-61EF848E7E3B}"/>
              </a:ext>
            </a:extLst>
          </p:cNvPr>
          <p:cNvPicPr>
            <a:picLocks noChangeAspect="1"/>
          </p:cNvPicPr>
          <p:nvPr/>
        </p:nvPicPr>
        <p:blipFill>
          <a:blip r:embed="rId7"/>
          <a:stretch>
            <a:fillRect/>
          </a:stretch>
        </p:blipFill>
        <p:spPr>
          <a:xfrm>
            <a:off x="7274581" y="2705751"/>
            <a:ext cx="700501" cy="700501"/>
          </a:xfrm>
          <a:prstGeom prst="rect">
            <a:avLst/>
          </a:prstGeom>
        </p:spPr>
      </p:pic>
      <p:pic>
        <p:nvPicPr>
          <p:cNvPr id="21" name="Picture 20" descr="Icon&#10;&#10;Description automatically generated">
            <a:extLst>
              <a:ext uri="{FF2B5EF4-FFF2-40B4-BE49-F238E27FC236}">
                <a16:creationId xmlns:a16="http://schemas.microsoft.com/office/drawing/2014/main" id="{6F8F7D4C-0A9B-47D1-98D2-A2F3989A3EF4}"/>
              </a:ext>
            </a:extLst>
          </p:cNvPr>
          <p:cNvPicPr>
            <a:picLocks noChangeAspect="1"/>
          </p:cNvPicPr>
          <p:nvPr/>
        </p:nvPicPr>
        <p:blipFill>
          <a:blip r:embed="rId8"/>
          <a:stretch>
            <a:fillRect/>
          </a:stretch>
        </p:blipFill>
        <p:spPr>
          <a:xfrm>
            <a:off x="7280896" y="3690846"/>
            <a:ext cx="687871" cy="687871"/>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3784C500-6BED-4B05-8AD8-FEED593460AE}"/>
              </a:ext>
            </a:extLst>
          </p:cNvPr>
          <p:cNvPicPr>
            <a:picLocks noChangeAspect="1"/>
          </p:cNvPicPr>
          <p:nvPr/>
        </p:nvPicPr>
        <p:blipFill>
          <a:blip r:embed="rId9"/>
          <a:stretch>
            <a:fillRect/>
          </a:stretch>
        </p:blipFill>
        <p:spPr>
          <a:xfrm>
            <a:off x="5687835" y="5038281"/>
            <a:ext cx="720015" cy="720015"/>
          </a:xfrm>
          <a:prstGeom prst="rect">
            <a:avLst/>
          </a:prstGeom>
        </p:spPr>
      </p:pic>
      <p:pic>
        <p:nvPicPr>
          <p:cNvPr id="33" name="Picture 32" descr="Icon&#10;&#10;Description automatically generated">
            <a:extLst>
              <a:ext uri="{FF2B5EF4-FFF2-40B4-BE49-F238E27FC236}">
                <a16:creationId xmlns:a16="http://schemas.microsoft.com/office/drawing/2014/main" id="{51CC9481-E390-4ECC-B238-9E522F7AABBB}"/>
              </a:ext>
            </a:extLst>
          </p:cNvPr>
          <p:cNvPicPr>
            <a:picLocks noChangeAspect="1"/>
          </p:cNvPicPr>
          <p:nvPr/>
        </p:nvPicPr>
        <p:blipFill>
          <a:blip r:embed="rId10"/>
          <a:stretch>
            <a:fillRect/>
          </a:stretch>
        </p:blipFill>
        <p:spPr>
          <a:xfrm>
            <a:off x="7264824" y="5057739"/>
            <a:ext cx="720015" cy="720015"/>
          </a:xfrm>
          <a:prstGeom prst="rect">
            <a:avLst/>
          </a:prstGeom>
        </p:spPr>
      </p:pic>
      <p:sp>
        <p:nvSpPr>
          <p:cNvPr id="34" name="TextBox 33">
            <a:extLst>
              <a:ext uri="{FF2B5EF4-FFF2-40B4-BE49-F238E27FC236}">
                <a16:creationId xmlns:a16="http://schemas.microsoft.com/office/drawing/2014/main" id="{8D2B05CA-F2B0-48A7-8AF4-A097092511F3}"/>
              </a:ext>
            </a:extLst>
          </p:cNvPr>
          <p:cNvSpPr txBox="1"/>
          <p:nvPr/>
        </p:nvSpPr>
        <p:spPr>
          <a:xfrm>
            <a:off x="8984311" y="3357484"/>
            <a:ext cx="141437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rPr>
              <a:t>E-Commerce</a:t>
            </a:r>
          </a:p>
        </p:txBody>
      </p:sp>
      <p:sp>
        <p:nvSpPr>
          <p:cNvPr id="35" name="TextBox 34">
            <a:extLst>
              <a:ext uri="{FF2B5EF4-FFF2-40B4-BE49-F238E27FC236}">
                <a16:creationId xmlns:a16="http://schemas.microsoft.com/office/drawing/2014/main" id="{C28FB87D-C445-4703-BCAA-90E97E72AAC8}"/>
              </a:ext>
            </a:extLst>
          </p:cNvPr>
          <p:cNvSpPr txBox="1"/>
          <p:nvPr/>
        </p:nvSpPr>
        <p:spPr>
          <a:xfrm>
            <a:off x="8783017" y="4476077"/>
            <a:ext cx="1746237" cy="4385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rPr>
              <a:t>Computer Software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rgbClr val="ED3C8D"/>
                </a:solidFill>
                <a:latin typeface="Helvetica" panose="020B0403020202020204" pitchFamily="34" charset="0"/>
              </a:rPr>
              <a:t>(cloud computing)</a:t>
            </a:r>
            <a:endParaRPr kumimoji="0" lang="en-US" sz="1000" i="0" u="none" strike="noStrike" kern="1200" cap="none" spc="0" normalizeH="0" baseline="0" noProof="0">
              <a:ln>
                <a:noFill/>
              </a:ln>
              <a:solidFill>
                <a:srgbClr val="ED3C8D"/>
              </a:solidFill>
              <a:effectLst/>
              <a:uLnTx/>
              <a:uFillTx/>
              <a:latin typeface="Helvetica" panose="020B0403020202020204" pitchFamily="34" charset="0"/>
            </a:endParaRPr>
          </a:p>
        </p:txBody>
      </p:sp>
      <p:sp>
        <p:nvSpPr>
          <p:cNvPr id="36" name="TextBox 35">
            <a:extLst>
              <a:ext uri="{FF2B5EF4-FFF2-40B4-BE49-F238E27FC236}">
                <a16:creationId xmlns:a16="http://schemas.microsoft.com/office/drawing/2014/main" id="{0F5EC7B9-6494-4509-84A6-974F66D6F4EB}"/>
              </a:ext>
            </a:extLst>
          </p:cNvPr>
          <p:cNvSpPr txBox="1"/>
          <p:nvPr/>
        </p:nvSpPr>
        <p:spPr>
          <a:xfrm>
            <a:off x="10347574" y="3361867"/>
            <a:ext cx="174623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rPr>
              <a:t>Food Delivery</a:t>
            </a:r>
          </a:p>
        </p:txBody>
      </p:sp>
      <p:sp>
        <p:nvSpPr>
          <p:cNvPr id="37" name="TextBox 36">
            <a:extLst>
              <a:ext uri="{FF2B5EF4-FFF2-40B4-BE49-F238E27FC236}">
                <a16:creationId xmlns:a16="http://schemas.microsoft.com/office/drawing/2014/main" id="{C9A68308-FD98-426A-A014-44736F18A56A}"/>
              </a:ext>
            </a:extLst>
          </p:cNvPr>
          <p:cNvSpPr txBox="1"/>
          <p:nvPr/>
        </p:nvSpPr>
        <p:spPr>
          <a:xfrm>
            <a:off x="10312210" y="4476077"/>
            <a:ext cx="174623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rPr>
              <a:t>Streaming Services</a:t>
            </a:r>
          </a:p>
        </p:txBody>
      </p:sp>
      <p:sp>
        <p:nvSpPr>
          <p:cNvPr id="38" name="TextBox 37">
            <a:extLst>
              <a:ext uri="{FF2B5EF4-FFF2-40B4-BE49-F238E27FC236}">
                <a16:creationId xmlns:a16="http://schemas.microsoft.com/office/drawing/2014/main" id="{7A47FC7D-EB67-4C60-B457-51387308A91D}"/>
              </a:ext>
            </a:extLst>
          </p:cNvPr>
          <p:cNvSpPr txBox="1"/>
          <p:nvPr/>
        </p:nvSpPr>
        <p:spPr>
          <a:xfrm>
            <a:off x="9064272" y="5826579"/>
            <a:ext cx="12091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rPr>
              <a:t>Online Education</a:t>
            </a:r>
          </a:p>
        </p:txBody>
      </p:sp>
      <p:sp>
        <p:nvSpPr>
          <p:cNvPr id="39" name="TextBox 38">
            <a:extLst>
              <a:ext uri="{FF2B5EF4-FFF2-40B4-BE49-F238E27FC236}">
                <a16:creationId xmlns:a16="http://schemas.microsoft.com/office/drawing/2014/main" id="{85BBDB8D-C90E-4EEC-82D9-8B99C38DDF90}"/>
              </a:ext>
            </a:extLst>
          </p:cNvPr>
          <p:cNvSpPr txBox="1"/>
          <p:nvPr/>
        </p:nvSpPr>
        <p:spPr>
          <a:xfrm>
            <a:off x="10584395" y="5826579"/>
            <a:ext cx="119243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rPr>
              <a:t>Telemedicine</a:t>
            </a:r>
          </a:p>
        </p:txBody>
      </p:sp>
      <p:pic>
        <p:nvPicPr>
          <p:cNvPr id="41" name="Picture 40" descr="Icon&#10;&#10;Description automatically generated">
            <a:extLst>
              <a:ext uri="{FF2B5EF4-FFF2-40B4-BE49-F238E27FC236}">
                <a16:creationId xmlns:a16="http://schemas.microsoft.com/office/drawing/2014/main" id="{A4F5D014-F4A5-4BEB-925F-4C9AE29EE982}"/>
              </a:ext>
            </a:extLst>
          </p:cNvPr>
          <p:cNvPicPr>
            <a:picLocks noChangeAspect="1"/>
          </p:cNvPicPr>
          <p:nvPr/>
        </p:nvPicPr>
        <p:blipFill>
          <a:blip r:embed="rId11"/>
          <a:stretch>
            <a:fillRect/>
          </a:stretch>
        </p:blipFill>
        <p:spPr>
          <a:xfrm>
            <a:off x="9222196" y="2577607"/>
            <a:ext cx="855708" cy="855708"/>
          </a:xfrm>
          <a:prstGeom prst="rect">
            <a:avLst/>
          </a:prstGeom>
        </p:spPr>
      </p:pic>
      <p:pic>
        <p:nvPicPr>
          <p:cNvPr id="43" name="Picture 42" descr="Icon&#10;&#10;Description automatically generated">
            <a:extLst>
              <a:ext uri="{FF2B5EF4-FFF2-40B4-BE49-F238E27FC236}">
                <a16:creationId xmlns:a16="http://schemas.microsoft.com/office/drawing/2014/main" id="{14CC1B9A-B23F-4274-84A8-58FC42200F90}"/>
              </a:ext>
            </a:extLst>
          </p:cNvPr>
          <p:cNvPicPr>
            <a:picLocks noChangeAspect="1"/>
          </p:cNvPicPr>
          <p:nvPr/>
        </p:nvPicPr>
        <p:blipFill>
          <a:blip r:embed="rId12"/>
          <a:stretch>
            <a:fillRect/>
          </a:stretch>
        </p:blipFill>
        <p:spPr>
          <a:xfrm>
            <a:off x="9260967" y="3779436"/>
            <a:ext cx="772421" cy="772421"/>
          </a:xfrm>
          <a:prstGeom prst="rect">
            <a:avLst/>
          </a:prstGeom>
        </p:spPr>
      </p:pic>
      <p:pic>
        <p:nvPicPr>
          <p:cNvPr id="45" name="Picture 44" descr="Icon&#10;&#10;Description automatically generated">
            <a:extLst>
              <a:ext uri="{FF2B5EF4-FFF2-40B4-BE49-F238E27FC236}">
                <a16:creationId xmlns:a16="http://schemas.microsoft.com/office/drawing/2014/main" id="{DD7B667A-E604-4DC1-9007-4598F6F98EE1}"/>
              </a:ext>
            </a:extLst>
          </p:cNvPr>
          <p:cNvPicPr>
            <a:picLocks noChangeAspect="1"/>
          </p:cNvPicPr>
          <p:nvPr/>
        </p:nvPicPr>
        <p:blipFill>
          <a:blip r:embed="rId13"/>
          <a:stretch>
            <a:fillRect/>
          </a:stretch>
        </p:blipFill>
        <p:spPr>
          <a:xfrm>
            <a:off x="10792548" y="3763344"/>
            <a:ext cx="829119" cy="829119"/>
          </a:xfrm>
          <a:prstGeom prst="rect">
            <a:avLst/>
          </a:prstGeom>
        </p:spPr>
      </p:pic>
      <p:pic>
        <p:nvPicPr>
          <p:cNvPr id="47" name="Picture 46" descr="Icon&#10;&#10;Description automatically generated">
            <a:extLst>
              <a:ext uri="{FF2B5EF4-FFF2-40B4-BE49-F238E27FC236}">
                <a16:creationId xmlns:a16="http://schemas.microsoft.com/office/drawing/2014/main" id="{C9D800C4-292D-4C91-8EC1-298D330200E0}"/>
              </a:ext>
            </a:extLst>
          </p:cNvPr>
          <p:cNvPicPr>
            <a:picLocks noChangeAspect="1"/>
          </p:cNvPicPr>
          <p:nvPr/>
        </p:nvPicPr>
        <p:blipFill>
          <a:blip r:embed="rId14"/>
          <a:stretch>
            <a:fillRect/>
          </a:stretch>
        </p:blipFill>
        <p:spPr>
          <a:xfrm>
            <a:off x="9288318" y="5061634"/>
            <a:ext cx="735634" cy="735634"/>
          </a:xfrm>
          <a:prstGeom prst="rect">
            <a:avLst/>
          </a:prstGeom>
        </p:spPr>
      </p:pic>
      <p:pic>
        <p:nvPicPr>
          <p:cNvPr id="49" name="Picture 48" descr="Icon&#10;&#10;Description automatically generated">
            <a:extLst>
              <a:ext uri="{FF2B5EF4-FFF2-40B4-BE49-F238E27FC236}">
                <a16:creationId xmlns:a16="http://schemas.microsoft.com/office/drawing/2014/main" id="{4A6A37D5-FF03-46BD-8814-7E3AEBFDE662}"/>
              </a:ext>
            </a:extLst>
          </p:cNvPr>
          <p:cNvPicPr>
            <a:picLocks noChangeAspect="1"/>
          </p:cNvPicPr>
          <p:nvPr/>
        </p:nvPicPr>
        <p:blipFill>
          <a:blip r:embed="rId15"/>
          <a:stretch>
            <a:fillRect/>
          </a:stretch>
        </p:blipFill>
        <p:spPr>
          <a:xfrm>
            <a:off x="10775780" y="5076164"/>
            <a:ext cx="735635" cy="735635"/>
          </a:xfrm>
          <a:prstGeom prst="rect">
            <a:avLst/>
          </a:prstGeom>
        </p:spPr>
      </p:pic>
      <p:pic>
        <p:nvPicPr>
          <p:cNvPr id="51" name="Picture 50" descr="Icon&#10;&#10;Description automatically generated">
            <a:extLst>
              <a:ext uri="{FF2B5EF4-FFF2-40B4-BE49-F238E27FC236}">
                <a16:creationId xmlns:a16="http://schemas.microsoft.com/office/drawing/2014/main" id="{C38CF6D8-FFEF-4241-AE65-6EE42E7D192B}"/>
              </a:ext>
            </a:extLst>
          </p:cNvPr>
          <p:cNvPicPr>
            <a:picLocks noChangeAspect="1"/>
          </p:cNvPicPr>
          <p:nvPr/>
        </p:nvPicPr>
        <p:blipFill>
          <a:blip r:embed="rId16"/>
          <a:stretch>
            <a:fillRect/>
          </a:stretch>
        </p:blipFill>
        <p:spPr>
          <a:xfrm>
            <a:off x="10887610" y="2620983"/>
            <a:ext cx="753956" cy="753956"/>
          </a:xfrm>
          <a:prstGeom prst="rect">
            <a:avLst/>
          </a:prstGeom>
        </p:spPr>
      </p:pic>
      <p:sp>
        <p:nvSpPr>
          <p:cNvPr id="52" name="TextBox 51">
            <a:extLst>
              <a:ext uri="{FF2B5EF4-FFF2-40B4-BE49-F238E27FC236}">
                <a16:creationId xmlns:a16="http://schemas.microsoft.com/office/drawing/2014/main" id="{A92EFFAB-EFFF-4EF4-A540-CD586814688E}"/>
              </a:ext>
            </a:extLst>
          </p:cNvPr>
          <p:cNvSpPr txBox="1"/>
          <p:nvPr/>
        </p:nvSpPr>
        <p:spPr>
          <a:xfrm>
            <a:off x="5697214" y="2334637"/>
            <a:ext cx="2280932" cy="246221"/>
          </a:xfrm>
          <a:prstGeom prst="rect">
            <a:avLst/>
          </a:prstGeom>
          <a:noFill/>
        </p:spPr>
        <p:txBody>
          <a:bodyPr wrap="square" rtlCol="0">
            <a:spAutoFit/>
          </a:bodyPr>
          <a:lstStyle/>
          <a:p>
            <a:pPr algn="ctr"/>
            <a:r>
              <a:rPr lang="en-US" sz="1000" b="1" i="1">
                <a:solidFill>
                  <a:srgbClr val="1F1A62"/>
                </a:solidFill>
                <a:latin typeface="Helvetica" panose="020B0604020202020204" pitchFamily="34" charset="0"/>
                <a:cs typeface="Helvetica" panose="020B0604020202020204" pitchFamily="34" charset="0"/>
              </a:rPr>
              <a:t>Sampling</a:t>
            </a:r>
            <a:r>
              <a:rPr lang="en-US" sz="1000" b="1">
                <a:solidFill>
                  <a:srgbClr val="1F1A62"/>
                </a:solidFill>
                <a:latin typeface="Helvetica" panose="020B0604020202020204" pitchFamily="34" charset="0"/>
                <a:cs typeface="Helvetica" panose="020B0604020202020204" pitchFamily="34" charset="0"/>
              </a:rPr>
              <a:t> of ‘Legacy’ Categories</a:t>
            </a:r>
          </a:p>
        </p:txBody>
      </p:sp>
      <p:sp>
        <p:nvSpPr>
          <p:cNvPr id="53" name="TextBox 52">
            <a:extLst>
              <a:ext uri="{FF2B5EF4-FFF2-40B4-BE49-F238E27FC236}">
                <a16:creationId xmlns:a16="http://schemas.microsoft.com/office/drawing/2014/main" id="{E23B412C-92B5-4691-8F1F-2097CEC39228}"/>
              </a:ext>
            </a:extLst>
          </p:cNvPr>
          <p:cNvSpPr txBox="1"/>
          <p:nvPr/>
        </p:nvSpPr>
        <p:spPr>
          <a:xfrm>
            <a:off x="9273534" y="2329614"/>
            <a:ext cx="2280932" cy="246221"/>
          </a:xfrm>
          <a:prstGeom prst="rect">
            <a:avLst/>
          </a:prstGeom>
          <a:noFill/>
        </p:spPr>
        <p:txBody>
          <a:bodyPr wrap="square" rtlCol="0">
            <a:spAutoFit/>
          </a:bodyPr>
          <a:lstStyle/>
          <a:p>
            <a:pPr algn="ctr"/>
            <a:r>
              <a:rPr lang="en-US" sz="1000" b="1" i="1">
                <a:solidFill>
                  <a:srgbClr val="1F1A62"/>
                </a:solidFill>
                <a:latin typeface="Helvetica" panose="020B0604020202020204" pitchFamily="34" charset="0"/>
                <a:cs typeface="Helvetica" panose="020B0604020202020204" pitchFamily="34" charset="0"/>
              </a:rPr>
              <a:t>Sampling</a:t>
            </a:r>
            <a:r>
              <a:rPr lang="en-US" sz="1000" b="1">
                <a:solidFill>
                  <a:srgbClr val="1F1A62"/>
                </a:solidFill>
                <a:latin typeface="Helvetica" panose="020B0604020202020204" pitchFamily="34" charset="0"/>
                <a:cs typeface="Helvetica" panose="020B0604020202020204" pitchFamily="34" charset="0"/>
              </a:rPr>
              <a:t> of ‘Newer’ Categories</a:t>
            </a:r>
          </a:p>
        </p:txBody>
      </p:sp>
    </p:spTree>
    <p:extLst>
      <p:ext uri="{BB962C8B-B14F-4D97-AF65-F5344CB8AC3E}">
        <p14:creationId xmlns:p14="http://schemas.microsoft.com/office/powerpoint/2010/main" val="31030126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B114A9C-F191-40B1-A218-BDA1C1E7874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16" name="Rectangle 15">
            <a:extLst>
              <a:ext uri="{FF2B5EF4-FFF2-40B4-BE49-F238E27FC236}">
                <a16:creationId xmlns:a16="http://schemas.microsoft.com/office/drawing/2014/main" id="{924EEA13-5254-47DE-AFA1-D9482ABA2015}"/>
              </a:ext>
            </a:extLst>
          </p:cNvPr>
          <p:cNvSpPr/>
          <p:nvPr/>
        </p:nvSpPr>
        <p:spPr>
          <a:xfrm>
            <a:off x="1" y="1696162"/>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850BACA4-3738-4590-85D7-8F179AD074D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 name="Slide Number Placeholder 5">
            <a:extLst>
              <a:ext uri="{FF2B5EF4-FFF2-40B4-BE49-F238E27FC236}">
                <a16:creationId xmlns:a16="http://schemas.microsoft.com/office/drawing/2014/main" id="{750C4905-7D30-4A4E-B3E5-F35E6B27A46F}"/>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C31786ED-9386-479F-87DB-D6F646B3D7B6}"/>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5" name="Text Placeholder 3">
            <a:extLst>
              <a:ext uri="{FF2B5EF4-FFF2-40B4-BE49-F238E27FC236}">
                <a16:creationId xmlns:a16="http://schemas.microsoft.com/office/drawing/2014/main" id="{EF874FCD-15DA-44CD-A46D-78530F82C5EB}"/>
              </a:ext>
            </a:extLst>
          </p:cNvPr>
          <p:cNvSpPr txBox="1">
            <a:spLocks/>
          </p:cNvSpPr>
          <p:nvPr/>
        </p:nvSpPr>
        <p:spPr>
          <a:xfrm>
            <a:off x="451054" y="6215399"/>
            <a:ext cx="11645249" cy="304882"/>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a:defRPr/>
            </a:pP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 VAB analysis of Nielsen Ad Intel data, 1/1/20-12/31/20. TV spend includes national cable TV, broadcast TV, Spanish language cable TV, Spanish language broadcast TV. Brands reflect those with national TV spend over $100K. MM = millions. ‘Legacy’ reflects </a:t>
            </a:r>
            <a:r>
              <a:rPr lang="en-US" sz="800">
                <a:solidFill>
                  <a:srgbClr val="1F1A62"/>
                </a:solidFill>
                <a:latin typeface="Helvetica" pitchFamily="2" charset="0"/>
                <a:ea typeface="Open Sans" panose="020B0606030504020204" pitchFamily="34" charset="0"/>
                <a:cs typeface="Open Sans" panose="020B0606030504020204" pitchFamily="34" charset="0"/>
              </a:rPr>
              <a:t>more traditional</a:t>
            </a: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categories that have been in existence for decades, like pharma and telco</a:t>
            </a:r>
            <a:r>
              <a:rPr lang="en-US" sz="800">
                <a:solidFill>
                  <a:srgbClr val="1F1A62"/>
                </a:solidFill>
                <a:latin typeface="Helvetica" pitchFamily="2" charset="0"/>
                <a:ea typeface="Open Sans" panose="020B0606030504020204" pitchFamily="34" charset="0"/>
                <a:cs typeface="Open Sans" panose="020B0606030504020204" pitchFamily="34" charset="0"/>
              </a:rPr>
              <a:t>. ‘Newer’ categories reflect categories based on ecommerce, online services &amp; delivery, technology/computers/cloud/software.</a:t>
            </a:r>
            <a:endPar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graphicFrame>
        <p:nvGraphicFramePr>
          <p:cNvPr id="10" name="Chart 9">
            <a:extLst>
              <a:ext uri="{FF2B5EF4-FFF2-40B4-BE49-F238E27FC236}">
                <a16:creationId xmlns:a16="http://schemas.microsoft.com/office/drawing/2014/main" id="{29FEACDF-74D8-42AD-8F27-6EBA7B8B3B13}"/>
              </a:ext>
            </a:extLst>
          </p:cNvPr>
          <p:cNvGraphicFramePr/>
          <p:nvPr/>
        </p:nvGraphicFramePr>
        <p:xfrm>
          <a:off x="292562" y="2368798"/>
          <a:ext cx="6076313" cy="37856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0" name="Chart 19">
            <a:extLst>
              <a:ext uri="{FF2B5EF4-FFF2-40B4-BE49-F238E27FC236}">
                <a16:creationId xmlns:a16="http://schemas.microsoft.com/office/drawing/2014/main" id="{BFEDD83F-AEF7-441D-89C7-A0310FB425D8}"/>
              </a:ext>
            </a:extLst>
          </p:cNvPr>
          <p:cNvGraphicFramePr/>
          <p:nvPr/>
        </p:nvGraphicFramePr>
        <p:xfrm>
          <a:off x="6071996" y="2347240"/>
          <a:ext cx="6076313" cy="37856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3" name="Chart 22">
            <a:extLst>
              <a:ext uri="{FF2B5EF4-FFF2-40B4-BE49-F238E27FC236}">
                <a16:creationId xmlns:a16="http://schemas.microsoft.com/office/drawing/2014/main" id="{BA32C940-9B16-4471-B8EC-26B51BC68FE1}"/>
              </a:ext>
            </a:extLst>
          </p:cNvPr>
          <p:cNvGraphicFramePr/>
          <p:nvPr>
            <p:extLst>
              <p:ext uri="{D42A27DB-BD31-4B8C-83A1-F6EECF244321}">
                <p14:modId xmlns:p14="http://schemas.microsoft.com/office/powerpoint/2010/main" val="940864701"/>
              </p:ext>
            </p:extLst>
          </p:nvPr>
        </p:nvGraphicFramePr>
        <p:xfrm>
          <a:off x="2743200" y="5757378"/>
          <a:ext cx="6705600" cy="629794"/>
        </p:xfrm>
        <a:graphic>
          <a:graphicData uri="http://schemas.openxmlformats.org/drawingml/2006/chart">
            <c:chart xmlns:c="http://schemas.openxmlformats.org/drawingml/2006/chart" xmlns:r="http://schemas.openxmlformats.org/officeDocument/2006/relationships" r:id="rId7"/>
          </a:graphicData>
        </a:graphic>
      </p:graphicFrame>
      <p:sp>
        <p:nvSpPr>
          <p:cNvPr id="25" name="TextBox 24">
            <a:extLst>
              <a:ext uri="{FF2B5EF4-FFF2-40B4-BE49-F238E27FC236}">
                <a16:creationId xmlns:a16="http://schemas.microsoft.com/office/drawing/2014/main" id="{477D1687-9019-4E65-9214-D2CC3D3DFE11}"/>
              </a:ext>
            </a:extLst>
          </p:cNvPr>
          <p:cNvSpPr txBox="1"/>
          <p:nvPr/>
        </p:nvSpPr>
        <p:spPr>
          <a:xfrm>
            <a:off x="433966" y="2192997"/>
            <a:ext cx="5569757" cy="307777"/>
          </a:xfrm>
          <a:prstGeom prst="rect">
            <a:avLst/>
          </a:prstGeom>
          <a:noFill/>
        </p:spPr>
        <p:txBody>
          <a:bodyPr wrap="square" rtlCol="0">
            <a:spAutoFit/>
          </a:bodyPr>
          <a:lstStyle>
            <a:defPPr>
              <a:defRPr lang="en-US"/>
            </a:defPPr>
            <a:lvl1pPr marR="0" lvl="0" indent="0" algn="ctr" defTabSz="586082" fontAlgn="auto">
              <a:lnSpc>
                <a:spcPct val="100000"/>
              </a:lnSpc>
              <a:spcBef>
                <a:spcPts val="0"/>
              </a:spcBef>
              <a:spcAft>
                <a:spcPts val="0"/>
              </a:spcAft>
              <a:buClrTx/>
              <a:buSzTx/>
              <a:buFontTx/>
              <a:buNone/>
              <a:tabLst/>
              <a:defRPr kumimoji="0" sz="1200" b="1" i="0" u="sng" strike="noStrike" cap="none" spc="0" normalizeH="0" baseline="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defRPr>
            </a:lvl1p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 of Brands: ‘Legacy’ vs. ‘Newer’ Categories</a:t>
            </a:r>
          </a:p>
        </p:txBody>
      </p:sp>
      <p:sp>
        <p:nvSpPr>
          <p:cNvPr id="26" name="TextBox 25">
            <a:extLst>
              <a:ext uri="{FF2B5EF4-FFF2-40B4-BE49-F238E27FC236}">
                <a16:creationId xmlns:a16="http://schemas.microsoft.com/office/drawing/2014/main" id="{053BF57A-4BAA-4797-9C93-32BE1AE28340}"/>
              </a:ext>
            </a:extLst>
          </p:cNvPr>
          <p:cNvSpPr txBox="1"/>
          <p:nvPr/>
        </p:nvSpPr>
        <p:spPr>
          <a:xfrm>
            <a:off x="6292532" y="2193188"/>
            <a:ext cx="5569757" cy="307777"/>
          </a:xfrm>
          <a:prstGeom prst="rect">
            <a:avLst/>
          </a:prstGeom>
          <a:noFill/>
        </p:spPr>
        <p:txBody>
          <a:bodyPr wrap="square" rtlCol="0">
            <a:spAutoFit/>
          </a:bodyPr>
          <a:lstStyle>
            <a:defPPr>
              <a:defRPr lang="en-US"/>
            </a:defPPr>
            <a:lvl1pPr marR="0" lvl="0" indent="0" algn="ctr" defTabSz="586082" fontAlgn="auto">
              <a:lnSpc>
                <a:spcPct val="100000"/>
              </a:lnSpc>
              <a:spcBef>
                <a:spcPts val="0"/>
              </a:spcBef>
              <a:spcAft>
                <a:spcPts val="0"/>
              </a:spcAft>
              <a:buClrTx/>
              <a:buSzTx/>
              <a:buFontTx/>
              <a:buNone/>
              <a:tabLst/>
              <a:defRPr kumimoji="0" sz="1200" b="1" i="0" u="sng" strike="noStrike" cap="none" spc="0" normalizeH="0" baseline="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defRPr>
            </a:lvl1p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Total $$$ of Brands: ‘Legacy’ vs. ‘Newer’ Categories</a:t>
            </a:r>
          </a:p>
        </p:txBody>
      </p:sp>
      <p:sp>
        <p:nvSpPr>
          <p:cNvPr id="27" name="TextBox 26">
            <a:extLst>
              <a:ext uri="{FF2B5EF4-FFF2-40B4-BE49-F238E27FC236}">
                <a16:creationId xmlns:a16="http://schemas.microsoft.com/office/drawing/2014/main" id="{8F8D9126-84C2-4D7B-B36B-A8D26D32C489}"/>
              </a:ext>
            </a:extLst>
          </p:cNvPr>
          <p:cNvSpPr txBox="1"/>
          <p:nvPr/>
        </p:nvSpPr>
        <p:spPr>
          <a:xfrm>
            <a:off x="-1" y="1732214"/>
            <a:ext cx="12191999" cy="338554"/>
          </a:xfrm>
          <a:prstGeom prst="rect">
            <a:avLst/>
          </a:prstGeom>
          <a:noFill/>
        </p:spPr>
        <p:txBody>
          <a:bodyPr wrap="square" rtlCol="0">
            <a:spAutoFit/>
          </a:bodyPr>
          <a:lstStyle>
            <a:defPPr>
              <a:defRPr lang="en-US"/>
            </a:defPPr>
            <a:lvl1pPr marR="0" lvl="0" indent="0" algn="ctr" defTabSz="586082" fontAlgn="auto">
              <a:lnSpc>
                <a:spcPct val="100000"/>
              </a:lnSpc>
              <a:spcBef>
                <a:spcPts val="0"/>
              </a:spcBef>
              <a:spcAft>
                <a:spcPts val="0"/>
              </a:spcAft>
              <a:buClrTx/>
              <a:buSzTx/>
              <a:buFontTx/>
              <a:buNone/>
              <a:tabLst/>
              <a:defRPr kumimoji="0" sz="1200" b="1" i="0" u="sng" strike="noStrike" cap="none" spc="0" normalizeH="0" baseline="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defRPr>
            </a:lvl1p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600" b="1" i="0"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2020 New National TV Advertisers: ‘non-COVID’ Brands</a:t>
            </a:r>
          </a:p>
        </p:txBody>
      </p:sp>
      <p:sp>
        <p:nvSpPr>
          <p:cNvPr id="30" name="Rectangle 29">
            <a:extLst>
              <a:ext uri="{FF2B5EF4-FFF2-40B4-BE49-F238E27FC236}">
                <a16:creationId xmlns:a16="http://schemas.microsoft.com/office/drawing/2014/main" id="{18A0FAEA-5E26-4ABC-8CCF-F1EB487BAA6D}"/>
              </a:ext>
            </a:extLst>
          </p:cNvPr>
          <p:cNvSpPr/>
          <p:nvPr/>
        </p:nvSpPr>
        <p:spPr>
          <a:xfrm>
            <a:off x="44309" y="208530"/>
            <a:ext cx="10966198"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pitchFamily="2" charset="0"/>
                <a:ea typeface="+mn-ea"/>
                <a:cs typeface="+mn-cs"/>
              </a:rPr>
              <a:t>The </a:t>
            </a:r>
            <a:r>
              <a:rPr kumimoji="0" lang="en-US" sz="2400" b="1" i="0" u="none" strike="noStrike" kern="1200" cap="none" spc="0" normalizeH="0" baseline="0" noProof="0">
                <a:ln>
                  <a:noFill/>
                </a:ln>
                <a:solidFill>
                  <a:srgbClr val="ED3C8D"/>
                </a:solidFill>
                <a:effectLst/>
                <a:uLnTx/>
                <a:uFillTx/>
                <a:latin typeface="Helvetica" pitchFamily="2" charset="0"/>
                <a:ea typeface="+mn-ea"/>
                <a:cs typeface="+mn-cs"/>
              </a:rPr>
              <a:t>‘legacy’ categories accounted for over 70% </a:t>
            </a:r>
            <a:r>
              <a:rPr kumimoji="0" lang="en-US" sz="2400" b="1" i="0" u="none" strike="noStrike" kern="1200" cap="none" spc="0" normalizeH="0" baseline="0" noProof="0">
                <a:ln>
                  <a:noFill/>
                </a:ln>
                <a:solidFill>
                  <a:srgbClr val="1F1A62"/>
                </a:solidFill>
                <a:effectLst/>
                <a:uLnTx/>
                <a:uFillTx/>
                <a:latin typeface="Helvetica" pitchFamily="2" charset="0"/>
                <a:ea typeface="+mn-ea"/>
                <a:cs typeface="+mn-cs"/>
              </a:rPr>
              <a:t>of the brands and spend among ‘non-COVID’ brands</a:t>
            </a:r>
          </a:p>
        </p:txBody>
      </p:sp>
      <p:sp>
        <p:nvSpPr>
          <p:cNvPr id="24" name="TextBox 23">
            <a:extLst>
              <a:ext uri="{FF2B5EF4-FFF2-40B4-BE49-F238E27FC236}">
                <a16:creationId xmlns:a16="http://schemas.microsoft.com/office/drawing/2014/main" id="{D28552FE-B501-4E49-999D-08E45B79B1FA}"/>
              </a:ext>
            </a:extLst>
          </p:cNvPr>
          <p:cNvSpPr txBox="1"/>
          <p:nvPr/>
        </p:nvSpPr>
        <p:spPr>
          <a:xfrm>
            <a:off x="339761" y="1059888"/>
            <a:ext cx="10053920" cy="5232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Blip>
                <a:blip r:embed="rId8"/>
              </a:buBlip>
              <a:tabLst/>
              <a:defRPr/>
            </a:pPr>
            <a:r>
              <a:rPr kumimoji="0" lang="en-US" sz="14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Streaming services, which is the largest category in the ‘newer’ segment, collectively spent less than half of pharma, which is the largest category in the ‘legacy’ segment</a:t>
            </a:r>
          </a:p>
        </p:txBody>
      </p:sp>
    </p:spTree>
    <p:extLst>
      <p:ext uri="{BB962C8B-B14F-4D97-AF65-F5344CB8AC3E}">
        <p14:creationId xmlns:p14="http://schemas.microsoft.com/office/powerpoint/2010/main" val="839697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9F19E5B-E92D-49A4-B0F1-C970DE76FE3B}"/>
              </a:ext>
            </a:extLst>
          </p:cNvPr>
          <p:cNvSpPr/>
          <p:nvPr/>
        </p:nvSpPr>
        <p:spPr>
          <a:xfrm>
            <a:off x="1" y="1696162"/>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850BACA4-3738-4590-85D7-8F179AD074D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 name="Slide Number Placeholder 5">
            <a:extLst>
              <a:ext uri="{FF2B5EF4-FFF2-40B4-BE49-F238E27FC236}">
                <a16:creationId xmlns:a16="http://schemas.microsoft.com/office/drawing/2014/main" id="{750C4905-7D30-4A4E-B3E5-F35E6B27A46F}"/>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C31786ED-9386-479F-87DB-D6F646B3D7B6}"/>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5" name="Text Placeholder 3">
            <a:extLst>
              <a:ext uri="{FF2B5EF4-FFF2-40B4-BE49-F238E27FC236}">
                <a16:creationId xmlns:a16="http://schemas.microsoft.com/office/drawing/2014/main" id="{EF874FCD-15DA-44CD-A46D-78530F82C5EB}"/>
              </a:ext>
            </a:extLst>
          </p:cNvPr>
          <p:cNvSpPr txBox="1">
            <a:spLocks/>
          </p:cNvSpPr>
          <p:nvPr/>
        </p:nvSpPr>
        <p:spPr>
          <a:xfrm>
            <a:off x="526244" y="6230636"/>
            <a:ext cx="11570057" cy="318280"/>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 VAB analysis of Nielsen Ad Intel data, 1/1/20-12/3120. TV spend includes national cable TV, broadcast TV, Spanish language cable TV, Spanish language broadcast TV. Brands reflect those with national TV spend over $100K. MM = millions. ‘</a:t>
            </a:r>
            <a:r>
              <a:rPr lang="en-US" sz="800">
                <a:solidFill>
                  <a:srgbClr val="1F1A62"/>
                </a:solidFill>
                <a:latin typeface="Helvetica" pitchFamily="2" charset="0"/>
                <a:ea typeface="Open Sans" panose="020B0606030504020204" pitchFamily="34" charset="0"/>
                <a:cs typeface="Open Sans" panose="020B0606030504020204" pitchFamily="34" charset="0"/>
              </a:rPr>
              <a:t>Legacy</a:t>
            </a: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reflects more traditional categories that have been in existence for decades, like pharma and telco.</a:t>
            </a: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Non-COVID = </a:t>
            </a:r>
            <a:r>
              <a:rPr kumimoji="0" lang="en-US" sz="800" b="0" i="0" u="none" strike="noStrike" kern="1200" cap="none" spc="0" normalizeH="0" baseline="0" noProof="0">
                <a:ln>
                  <a:noFill/>
                </a:ln>
                <a:solidFill>
                  <a:srgbClr val="1F1A62"/>
                </a:solidFill>
                <a:effectLst/>
                <a:uLnTx/>
                <a:uFillTx/>
                <a:latin typeface="Helvetica" pitchFamily="2" charset="0"/>
                <a:ea typeface="+mn-ea"/>
                <a:cs typeface="Helvetica" panose="020B0604020202020204" pitchFamily="34" charset="0"/>
              </a:rPr>
              <a:t>b</a:t>
            </a:r>
            <a:r>
              <a:rPr kumimoji="0" lang="en-US" sz="800" b="0" i="0" u="none" strike="noStrike" kern="1200" cap="none" spc="0" normalizeH="0" baseline="0" noProof="0">
                <a:ln>
                  <a:noFill/>
                </a:ln>
                <a:solidFill>
                  <a:srgbClr val="1F1A62"/>
                </a:solidFill>
                <a:effectLst/>
                <a:uLnTx/>
                <a:uFillTx/>
                <a:latin typeface="Helvetica" pitchFamily="2" charset="0"/>
                <a:ea typeface="+mn-ea"/>
                <a:cs typeface="+mn-cs"/>
              </a:rPr>
              <a:t>rands in categories not related to the pandemic that most likely would have advertised regardless.</a:t>
            </a:r>
          </a:p>
          <a:p>
            <a:pPr marL="0" marR="0" lvl="0" indent="0" algn="l" defTabSz="914400" rtl="0" eaLnBrk="1" fontAlgn="auto" latinLnBrk="0" hangingPunct="1">
              <a:lnSpc>
                <a:spcPct val="100000"/>
              </a:lnSpc>
              <a:spcBef>
                <a:spcPct val="20000"/>
              </a:spcBef>
              <a:spcAft>
                <a:spcPts val="0"/>
              </a:spcAft>
              <a:buClrTx/>
              <a:buSzTx/>
              <a:buFont typeface="Arial"/>
              <a:buNone/>
              <a:tabLst/>
              <a:defRPr/>
            </a:pPr>
            <a:endPar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sp>
        <p:nvSpPr>
          <p:cNvPr id="21" name="Rectangle 20">
            <a:extLst>
              <a:ext uri="{FF2B5EF4-FFF2-40B4-BE49-F238E27FC236}">
                <a16:creationId xmlns:a16="http://schemas.microsoft.com/office/drawing/2014/main" id="{DF883384-F7AA-4B04-A25D-AC131CEE1611}"/>
              </a:ext>
            </a:extLst>
          </p:cNvPr>
          <p:cNvSpPr/>
          <p:nvPr/>
        </p:nvSpPr>
        <p:spPr>
          <a:xfrm>
            <a:off x="113066" y="145970"/>
            <a:ext cx="1089744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rgbClr val="1F1A62"/>
                </a:solidFill>
                <a:latin typeface="Helvetica" pitchFamily="2" charset="0"/>
              </a:rPr>
              <a:t>‘Legacy’ ‘non-COVID’ brands are in highly-competitive categories with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rgbClr val="1F1A62"/>
                </a:solidFill>
                <a:latin typeface="Helvetica" pitchFamily="2" charset="0"/>
              </a:rPr>
              <a:t>a </a:t>
            </a:r>
            <a:r>
              <a:rPr lang="en-US" sz="2400" b="1">
                <a:solidFill>
                  <a:srgbClr val="ED3C8D"/>
                </a:solidFill>
                <a:latin typeface="Helvetica" pitchFamily="2" charset="0"/>
              </a:rPr>
              <a:t>long history of major TV investment through the decades</a:t>
            </a:r>
            <a:r>
              <a:rPr lang="en-US" sz="2400" b="1">
                <a:solidFill>
                  <a:srgbClr val="1F1A62"/>
                </a:solidFill>
                <a:latin typeface="Helvetica" pitchFamily="2" charset="0"/>
              </a:rPr>
              <a:t>, especially </a:t>
            </a:r>
            <a:r>
              <a:rPr lang="en-US" sz="2400" b="1">
                <a:solidFill>
                  <a:srgbClr val="ED3C8D"/>
                </a:solidFill>
                <a:latin typeface="Helvetica" pitchFamily="2" charset="0"/>
              </a:rPr>
              <a:t>pharma</a:t>
            </a:r>
            <a:r>
              <a:rPr lang="en-US" sz="2400" b="1">
                <a:solidFill>
                  <a:srgbClr val="1F1A62"/>
                </a:solidFill>
                <a:latin typeface="Helvetica" pitchFamily="2" charset="0"/>
              </a:rPr>
              <a:t> but also including </a:t>
            </a:r>
            <a:r>
              <a:rPr lang="en-US" sz="2400" b="1">
                <a:solidFill>
                  <a:srgbClr val="ED3C8D"/>
                </a:solidFill>
                <a:latin typeface="Helvetica" pitchFamily="2" charset="0"/>
              </a:rPr>
              <a:t>health, vitamins, beverages, skincare and telco  </a:t>
            </a:r>
            <a:endParaRPr kumimoji="0" lang="en-US" sz="2400" b="1" i="0" u="none" strike="noStrike" kern="1200" cap="none" spc="0" normalizeH="0" baseline="0" noProof="0">
              <a:ln>
                <a:noFill/>
              </a:ln>
              <a:solidFill>
                <a:srgbClr val="ED3C8D"/>
              </a:solidFill>
              <a:effectLst/>
              <a:uLnTx/>
              <a:uFillTx/>
              <a:latin typeface="Helvetica" pitchFamily="2" charset="0"/>
              <a:ea typeface="+mn-ea"/>
              <a:cs typeface="+mn-cs"/>
            </a:endParaRPr>
          </a:p>
        </p:txBody>
      </p:sp>
      <p:pic>
        <p:nvPicPr>
          <p:cNvPr id="22" name="Picture 21">
            <a:extLst>
              <a:ext uri="{FF2B5EF4-FFF2-40B4-BE49-F238E27FC236}">
                <a16:creationId xmlns:a16="http://schemas.microsoft.com/office/drawing/2014/main" id="{7EAADF91-9C7D-4A7A-80D1-D96F47DC9C5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graphicFrame>
        <p:nvGraphicFramePr>
          <p:cNvPr id="7" name="Table 7">
            <a:extLst>
              <a:ext uri="{FF2B5EF4-FFF2-40B4-BE49-F238E27FC236}">
                <a16:creationId xmlns:a16="http://schemas.microsoft.com/office/drawing/2014/main" id="{73EAB931-327C-4370-B7CB-343B45F51FE1}"/>
              </a:ext>
            </a:extLst>
          </p:cNvPr>
          <p:cNvGraphicFramePr>
            <a:graphicFrameLocks noGrp="1"/>
          </p:cNvGraphicFramePr>
          <p:nvPr>
            <p:extLst>
              <p:ext uri="{D42A27DB-BD31-4B8C-83A1-F6EECF244321}">
                <p14:modId xmlns:p14="http://schemas.microsoft.com/office/powerpoint/2010/main" val="56913236"/>
              </p:ext>
            </p:extLst>
          </p:nvPr>
        </p:nvGraphicFramePr>
        <p:xfrm>
          <a:off x="731628" y="2398535"/>
          <a:ext cx="5071531" cy="3784803"/>
        </p:xfrm>
        <a:graphic>
          <a:graphicData uri="http://schemas.openxmlformats.org/drawingml/2006/table">
            <a:tbl>
              <a:tblPr firstRow="1" bandRow="1">
                <a:tableStyleId>{5C22544A-7EE6-4342-B048-85BDC9FD1C3A}</a:tableStyleId>
              </a:tblPr>
              <a:tblGrid>
                <a:gridCol w="896217">
                  <a:extLst>
                    <a:ext uri="{9D8B030D-6E8A-4147-A177-3AD203B41FA5}">
                      <a16:colId xmlns:a16="http://schemas.microsoft.com/office/drawing/2014/main" val="1470386231"/>
                    </a:ext>
                  </a:extLst>
                </a:gridCol>
                <a:gridCol w="2114738">
                  <a:extLst>
                    <a:ext uri="{9D8B030D-6E8A-4147-A177-3AD203B41FA5}">
                      <a16:colId xmlns:a16="http://schemas.microsoft.com/office/drawing/2014/main" val="1533245984"/>
                    </a:ext>
                  </a:extLst>
                </a:gridCol>
                <a:gridCol w="1030288">
                  <a:extLst>
                    <a:ext uri="{9D8B030D-6E8A-4147-A177-3AD203B41FA5}">
                      <a16:colId xmlns:a16="http://schemas.microsoft.com/office/drawing/2014/main" val="314011679"/>
                    </a:ext>
                  </a:extLst>
                </a:gridCol>
                <a:gridCol w="1030288">
                  <a:extLst>
                    <a:ext uri="{9D8B030D-6E8A-4147-A177-3AD203B41FA5}">
                      <a16:colId xmlns:a16="http://schemas.microsoft.com/office/drawing/2014/main" val="1968619285"/>
                    </a:ext>
                  </a:extLst>
                </a:gridCol>
              </a:tblGrid>
              <a:tr h="228811">
                <a:tc>
                  <a:txBody>
                    <a:bodyPr/>
                    <a:lstStyle/>
                    <a:p>
                      <a:pPr algn="ctr"/>
                      <a:r>
                        <a:rPr lang="en-US" sz="1000">
                          <a:latin typeface="Helvetica" panose="020B0403020202020204" pitchFamily="34" charset="0"/>
                        </a:rPr>
                        <a:t>Rank</a:t>
                      </a:r>
                    </a:p>
                  </a:txBody>
                  <a:tcPr marL="133877" marR="133877" marT="28388" marB="28388" anchor="ctr">
                    <a:solidFill>
                      <a:srgbClr val="1F1A62"/>
                    </a:solidFill>
                  </a:tcPr>
                </a:tc>
                <a:tc>
                  <a:txBody>
                    <a:bodyPr/>
                    <a:lstStyle/>
                    <a:p>
                      <a:pPr algn="ctr"/>
                      <a:r>
                        <a:rPr lang="en-US" sz="1000">
                          <a:latin typeface="Helvetica" panose="020B0403020202020204" pitchFamily="34" charset="0"/>
                        </a:rPr>
                        <a:t>Category</a:t>
                      </a:r>
                    </a:p>
                  </a:txBody>
                  <a:tcPr marL="133877" marR="133877" marT="28388" marB="28388" anchor="ctr">
                    <a:solidFill>
                      <a:srgbClr val="1F1A6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latin typeface="Helvetica" panose="020B0403020202020204" pitchFamily="34" charset="0"/>
                        </a:rPr>
                        <a:t># of Brands</a:t>
                      </a:r>
                    </a:p>
                  </a:txBody>
                  <a:tcPr marL="133877" marR="133877" marT="28388" marB="28388" anchor="ctr">
                    <a:solidFill>
                      <a:srgbClr val="1F1A62"/>
                    </a:solidFill>
                  </a:tcPr>
                </a:tc>
                <a:tc>
                  <a:txBody>
                    <a:bodyPr/>
                    <a:lstStyle/>
                    <a:p>
                      <a:pPr algn="ctr"/>
                      <a:r>
                        <a:rPr lang="en-US" sz="1000" dirty="0">
                          <a:latin typeface="Helvetica" panose="020B0403020202020204" pitchFamily="34" charset="0"/>
                        </a:rPr>
                        <a:t>% of Brands</a:t>
                      </a:r>
                    </a:p>
                  </a:txBody>
                  <a:tcPr marL="133877" marR="133877" marT="28388" marB="28388" anchor="ctr">
                    <a:solidFill>
                      <a:srgbClr val="1F1A62"/>
                    </a:solidFill>
                  </a:tcPr>
                </a:tc>
                <a:extLst>
                  <a:ext uri="{0D108BD9-81ED-4DB2-BD59-A6C34878D82A}">
                    <a16:rowId xmlns:a16="http://schemas.microsoft.com/office/drawing/2014/main" val="3600805398"/>
                  </a:ext>
                </a:extLst>
              </a:tr>
              <a:tr h="202249">
                <a:tc>
                  <a:txBody>
                    <a:bodyPr/>
                    <a:lstStyle/>
                    <a:p>
                      <a:pPr algn="ctr"/>
                      <a:r>
                        <a:rPr lang="en-US" sz="1000" b="1">
                          <a:solidFill>
                            <a:srgbClr val="1F1A62"/>
                          </a:solidFill>
                          <a:latin typeface="Helvetica" panose="020B0403020202020204" pitchFamily="34" charset="0"/>
                        </a:rPr>
                        <a:t>1</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Pharmaceuticals</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12</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11.0%</a:t>
                      </a:r>
                    </a:p>
                  </a:txBody>
                  <a:tcPr marL="0" marR="0" marT="0" marB="0" anchor="ctr"/>
                </a:tc>
                <a:extLst>
                  <a:ext uri="{0D108BD9-81ED-4DB2-BD59-A6C34878D82A}">
                    <a16:rowId xmlns:a16="http://schemas.microsoft.com/office/drawing/2014/main" val="2403927615"/>
                  </a:ext>
                </a:extLst>
              </a:tr>
              <a:tr h="202249">
                <a:tc>
                  <a:txBody>
                    <a:bodyPr/>
                    <a:lstStyle/>
                    <a:p>
                      <a:pPr algn="ctr"/>
                      <a:r>
                        <a:rPr lang="en-US" sz="1000" b="1">
                          <a:solidFill>
                            <a:srgbClr val="1F1A62"/>
                          </a:solidFill>
                          <a:latin typeface="Helvetica" panose="020B0403020202020204" pitchFamily="34" charset="0"/>
                        </a:rPr>
                        <a:t>2</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Skincare &amp; Beauty</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7</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6.4%</a:t>
                      </a:r>
                    </a:p>
                  </a:txBody>
                  <a:tcPr marL="0" marR="0" marT="0" marB="0" anchor="ctr"/>
                </a:tc>
                <a:extLst>
                  <a:ext uri="{0D108BD9-81ED-4DB2-BD59-A6C34878D82A}">
                    <a16:rowId xmlns:a16="http://schemas.microsoft.com/office/drawing/2014/main" val="939386070"/>
                  </a:ext>
                </a:extLst>
              </a:tr>
              <a:tr h="202249">
                <a:tc>
                  <a:txBody>
                    <a:bodyPr/>
                    <a:lstStyle/>
                    <a:p>
                      <a:pPr algn="ctr"/>
                      <a:r>
                        <a:rPr lang="en-US" sz="1000" b="1">
                          <a:solidFill>
                            <a:srgbClr val="1F1A62"/>
                          </a:solidFill>
                          <a:latin typeface="Helvetica" panose="020B0403020202020204" pitchFamily="34" charset="0"/>
                        </a:rPr>
                        <a:t>3</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Vitamins &amp; Supplements</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6</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5.5%</a:t>
                      </a:r>
                    </a:p>
                  </a:txBody>
                  <a:tcPr marL="0" marR="0" marT="0" marB="0" anchor="ctr"/>
                </a:tc>
                <a:extLst>
                  <a:ext uri="{0D108BD9-81ED-4DB2-BD59-A6C34878D82A}">
                    <a16:rowId xmlns:a16="http://schemas.microsoft.com/office/drawing/2014/main" val="2408185178"/>
                  </a:ext>
                </a:extLst>
              </a:tr>
              <a:tr h="202249">
                <a:tc>
                  <a:txBody>
                    <a:bodyPr/>
                    <a:lstStyle/>
                    <a:p>
                      <a:pPr algn="ctr"/>
                      <a:r>
                        <a:rPr lang="en-US" sz="1000" b="1">
                          <a:solidFill>
                            <a:srgbClr val="1F1A62"/>
                          </a:solidFill>
                          <a:latin typeface="Helvetica" panose="020B0403020202020204" pitchFamily="34" charset="0"/>
                        </a:rPr>
                        <a:t>4</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Direct Response</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6</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5.5%</a:t>
                      </a:r>
                    </a:p>
                  </a:txBody>
                  <a:tcPr marL="0" marR="0" marT="0" marB="0" anchor="ctr"/>
                </a:tc>
                <a:extLst>
                  <a:ext uri="{0D108BD9-81ED-4DB2-BD59-A6C34878D82A}">
                    <a16:rowId xmlns:a16="http://schemas.microsoft.com/office/drawing/2014/main" val="3535924852"/>
                  </a:ext>
                </a:extLst>
              </a:tr>
              <a:tr h="202249">
                <a:tc>
                  <a:txBody>
                    <a:bodyPr/>
                    <a:lstStyle/>
                    <a:p>
                      <a:pPr algn="ctr"/>
                      <a:r>
                        <a:rPr lang="en-US" sz="1000" b="1">
                          <a:solidFill>
                            <a:srgbClr val="1F1A62"/>
                          </a:solidFill>
                          <a:latin typeface="Helvetica" panose="020B0403020202020204" pitchFamily="34" charset="0"/>
                        </a:rPr>
                        <a:t>5</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Financial</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6</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5.5%</a:t>
                      </a:r>
                    </a:p>
                  </a:txBody>
                  <a:tcPr marL="0" marR="0" marT="0" marB="0" anchor="ctr"/>
                </a:tc>
                <a:extLst>
                  <a:ext uri="{0D108BD9-81ED-4DB2-BD59-A6C34878D82A}">
                    <a16:rowId xmlns:a16="http://schemas.microsoft.com/office/drawing/2014/main" val="2969578856"/>
                  </a:ext>
                </a:extLst>
              </a:tr>
              <a:tr h="202249">
                <a:tc>
                  <a:txBody>
                    <a:bodyPr/>
                    <a:lstStyle/>
                    <a:p>
                      <a:pPr algn="ctr"/>
                      <a:r>
                        <a:rPr lang="en-US" sz="1000" b="1">
                          <a:solidFill>
                            <a:srgbClr val="1F1A62"/>
                          </a:solidFill>
                          <a:latin typeface="Helvetica" panose="020B0403020202020204" pitchFamily="34" charset="0"/>
                        </a:rPr>
                        <a:t>6</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Snacks &amp; Candy</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5</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4.6%</a:t>
                      </a:r>
                    </a:p>
                  </a:txBody>
                  <a:tcPr marL="0" marR="0" marT="0" marB="0" anchor="ctr"/>
                </a:tc>
                <a:extLst>
                  <a:ext uri="{0D108BD9-81ED-4DB2-BD59-A6C34878D82A}">
                    <a16:rowId xmlns:a16="http://schemas.microsoft.com/office/drawing/2014/main" val="1092990790"/>
                  </a:ext>
                </a:extLst>
              </a:tr>
              <a:tr h="202249">
                <a:tc>
                  <a:txBody>
                    <a:bodyPr/>
                    <a:lstStyle/>
                    <a:p>
                      <a:pPr algn="ctr"/>
                      <a:r>
                        <a:rPr lang="en-US" sz="1000" b="1">
                          <a:solidFill>
                            <a:srgbClr val="1F1A62"/>
                          </a:solidFill>
                          <a:latin typeface="Helvetica" panose="020B0403020202020204" pitchFamily="34" charset="0"/>
                        </a:rPr>
                        <a:t>7</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Auto Insurance</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4</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3.7%</a:t>
                      </a:r>
                    </a:p>
                  </a:txBody>
                  <a:tcPr marL="0" marR="0" marT="0" marB="0" anchor="ctr"/>
                </a:tc>
                <a:extLst>
                  <a:ext uri="{0D108BD9-81ED-4DB2-BD59-A6C34878D82A}">
                    <a16:rowId xmlns:a16="http://schemas.microsoft.com/office/drawing/2014/main" val="589552852"/>
                  </a:ext>
                </a:extLst>
              </a:tr>
              <a:tr h="202249">
                <a:tc>
                  <a:txBody>
                    <a:bodyPr/>
                    <a:lstStyle/>
                    <a:p>
                      <a:pPr algn="ctr"/>
                      <a:r>
                        <a:rPr lang="en-US" sz="1000" b="1">
                          <a:solidFill>
                            <a:srgbClr val="1F1A62"/>
                          </a:solidFill>
                          <a:latin typeface="Helvetica" panose="020B0403020202020204" pitchFamily="34" charset="0"/>
                        </a:rPr>
                        <a:t>8</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Nutrition</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4</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3.7%</a:t>
                      </a:r>
                    </a:p>
                  </a:txBody>
                  <a:tcPr marL="0" marR="0" marT="0" marB="0" anchor="ctr"/>
                </a:tc>
                <a:extLst>
                  <a:ext uri="{0D108BD9-81ED-4DB2-BD59-A6C34878D82A}">
                    <a16:rowId xmlns:a16="http://schemas.microsoft.com/office/drawing/2014/main" val="2569295264"/>
                  </a:ext>
                </a:extLst>
              </a:tr>
              <a:tr h="202249">
                <a:tc>
                  <a:txBody>
                    <a:bodyPr/>
                    <a:lstStyle/>
                    <a:p>
                      <a:pPr algn="ctr"/>
                      <a:r>
                        <a:rPr lang="en-US" sz="1000" b="1">
                          <a:solidFill>
                            <a:srgbClr val="1F1A62"/>
                          </a:solidFill>
                          <a:latin typeface="Helvetica" panose="020B0403020202020204" pitchFamily="34" charset="0"/>
                        </a:rPr>
                        <a:t>9</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Home Furnishing</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4</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3.7%</a:t>
                      </a:r>
                    </a:p>
                  </a:txBody>
                  <a:tcPr marL="0" marR="0" marT="0" marB="0" anchor="ctr"/>
                </a:tc>
                <a:extLst>
                  <a:ext uri="{0D108BD9-81ED-4DB2-BD59-A6C34878D82A}">
                    <a16:rowId xmlns:a16="http://schemas.microsoft.com/office/drawing/2014/main" val="3677707129"/>
                  </a:ext>
                </a:extLst>
              </a:tr>
              <a:tr h="202249">
                <a:tc>
                  <a:txBody>
                    <a:bodyPr/>
                    <a:lstStyle/>
                    <a:p>
                      <a:pPr algn="ctr"/>
                      <a:r>
                        <a:rPr lang="en-US" sz="1000" b="1">
                          <a:solidFill>
                            <a:srgbClr val="1F1A62"/>
                          </a:solidFill>
                          <a:latin typeface="Helvetica" panose="020B0403020202020204" pitchFamily="34" charset="0"/>
                        </a:rPr>
                        <a:t>10</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Jewelry</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4</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3.7%</a:t>
                      </a:r>
                    </a:p>
                  </a:txBody>
                  <a:tcPr marL="0" marR="0" marT="0" marB="0" anchor="ctr"/>
                </a:tc>
                <a:extLst>
                  <a:ext uri="{0D108BD9-81ED-4DB2-BD59-A6C34878D82A}">
                    <a16:rowId xmlns:a16="http://schemas.microsoft.com/office/drawing/2014/main" val="2211815230"/>
                  </a:ext>
                </a:extLst>
              </a:tr>
              <a:tr h="202249">
                <a:tc>
                  <a:txBody>
                    <a:bodyPr/>
                    <a:lstStyle/>
                    <a:p>
                      <a:pPr algn="ctr"/>
                      <a:r>
                        <a:rPr lang="en-US" sz="1000" b="1">
                          <a:solidFill>
                            <a:srgbClr val="1F1A62"/>
                          </a:solidFill>
                          <a:latin typeface="Helvetica" panose="020B0403020202020204" pitchFamily="34" charset="0"/>
                        </a:rPr>
                        <a:t>11</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Alcoholic Beverages</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3</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2.8%</a:t>
                      </a:r>
                    </a:p>
                  </a:txBody>
                  <a:tcPr marL="0" marR="0" marT="0" marB="0" anchor="ctr"/>
                </a:tc>
                <a:extLst>
                  <a:ext uri="{0D108BD9-81ED-4DB2-BD59-A6C34878D82A}">
                    <a16:rowId xmlns:a16="http://schemas.microsoft.com/office/drawing/2014/main" val="2131438585"/>
                  </a:ext>
                </a:extLst>
              </a:tr>
              <a:tr h="202249">
                <a:tc>
                  <a:txBody>
                    <a:bodyPr/>
                    <a:lstStyle/>
                    <a:p>
                      <a:pPr algn="ctr"/>
                      <a:r>
                        <a:rPr lang="en-US" sz="1000" b="1">
                          <a:solidFill>
                            <a:srgbClr val="1F1A62"/>
                          </a:solidFill>
                          <a:latin typeface="Helvetica" panose="020B0403020202020204" pitchFamily="34" charset="0"/>
                        </a:rPr>
                        <a:t>12</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Pet Care</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3</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2.8%</a:t>
                      </a:r>
                    </a:p>
                  </a:txBody>
                  <a:tcPr marL="0" marR="0" marT="0" marB="0" anchor="ctr"/>
                </a:tc>
                <a:extLst>
                  <a:ext uri="{0D108BD9-81ED-4DB2-BD59-A6C34878D82A}">
                    <a16:rowId xmlns:a16="http://schemas.microsoft.com/office/drawing/2014/main" val="3729928218"/>
                  </a:ext>
                </a:extLst>
              </a:tr>
              <a:tr h="202249">
                <a:tc>
                  <a:txBody>
                    <a:bodyPr/>
                    <a:lstStyle/>
                    <a:p>
                      <a:pPr algn="ctr"/>
                      <a:r>
                        <a:rPr lang="en-US" sz="1000" b="1">
                          <a:solidFill>
                            <a:srgbClr val="1F1A62"/>
                          </a:solidFill>
                          <a:latin typeface="Helvetica" panose="020B0403020202020204" pitchFamily="34" charset="0"/>
                        </a:rPr>
                        <a:t>13</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Pain Relief</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3</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2.8%</a:t>
                      </a:r>
                    </a:p>
                  </a:txBody>
                  <a:tcPr marL="0" marR="0" marT="0" marB="0" anchor="ctr"/>
                </a:tc>
                <a:extLst>
                  <a:ext uri="{0D108BD9-81ED-4DB2-BD59-A6C34878D82A}">
                    <a16:rowId xmlns:a16="http://schemas.microsoft.com/office/drawing/2014/main" val="4137919691"/>
                  </a:ext>
                </a:extLst>
              </a:tr>
              <a:tr h="202249">
                <a:tc>
                  <a:txBody>
                    <a:bodyPr/>
                    <a:lstStyle/>
                    <a:p>
                      <a:pPr algn="ctr"/>
                      <a:r>
                        <a:rPr lang="en-US" sz="1000" b="1">
                          <a:solidFill>
                            <a:srgbClr val="1F1A62"/>
                          </a:solidFill>
                          <a:latin typeface="Helvetica" panose="020B0403020202020204" pitchFamily="34" charset="0"/>
                        </a:rPr>
                        <a:t>14</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Hair Care</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3</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2.8%</a:t>
                      </a:r>
                    </a:p>
                  </a:txBody>
                  <a:tcPr marL="0" marR="0" marT="0" marB="0" anchor="ctr"/>
                </a:tc>
                <a:extLst>
                  <a:ext uri="{0D108BD9-81ED-4DB2-BD59-A6C34878D82A}">
                    <a16:rowId xmlns:a16="http://schemas.microsoft.com/office/drawing/2014/main" val="2803265611"/>
                  </a:ext>
                </a:extLst>
              </a:tr>
              <a:tr h="202249">
                <a:tc>
                  <a:txBody>
                    <a:bodyPr/>
                    <a:lstStyle/>
                    <a:p>
                      <a:pPr algn="ctr"/>
                      <a:r>
                        <a:rPr lang="en-US" sz="1000" b="1">
                          <a:solidFill>
                            <a:srgbClr val="1F1A62"/>
                          </a:solidFill>
                          <a:latin typeface="Helvetica" panose="020B0403020202020204" pitchFamily="34" charset="0"/>
                        </a:rPr>
                        <a:t>15</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Insurance (</a:t>
                      </a:r>
                      <a:r>
                        <a:rPr lang="en-US" sz="1050" b="0" i="0" u="none" strike="noStrike" err="1">
                          <a:solidFill>
                            <a:srgbClr val="1F1A62"/>
                          </a:solidFill>
                          <a:effectLst/>
                          <a:latin typeface="Helvetica" panose="020B0403020202020204" pitchFamily="34" charset="0"/>
                        </a:rPr>
                        <a:t>Misc</a:t>
                      </a:r>
                      <a:r>
                        <a:rPr lang="en-US" sz="1050" b="0" i="0" u="none" strike="noStrike">
                          <a:solidFill>
                            <a:srgbClr val="1F1A62"/>
                          </a:solidFill>
                          <a:effectLst/>
                          <a:latin typeface="Helvetica" panose="020B0403020202020204" pitchFamily="34" charset="0"/>
                        </a:rPr>
                        <a:t>)</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3</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2.8%</a:t>
                      </a:r>
                    </a:p>
                  </a:txBody>
                  <a:tcPr marL="0" marR="0" marT="0" marB="0" anchor="ctr"/>
                </a:tc>
                <a:extLst>
                  <a:ext uri="{0D108BD9-81ED-4DB2-BD59-A6C34878D82A}">
                    <a16:rowId xmlns:a16="http://schemas.microsoft.com/office/drawing/2014/main" val="1835510413"/>
                  </a:ext>
                </a:extLst>
              </a:tr>
              <a:tr h="202249">
                <a:tc>
                  <a:txBody>
                    <a:bodyPr/>
                    <a:lstStyle/>
                    <a:p>
                      <a:pPr algn="ctr"/>
                      <a:r>
                        <a:rPr lang="en-US" sz="1000" b="1">
                          <a:solidFill>
                            <a:srgbClr val="1F1A62"/>
                          </a:solidFill>
                          <a:latin typeface="Helvetica" panose="020B0403020202020204" pitchFamily="34" charset="0"/>
                        </a:rPr>
                        <a:t>16+</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28 Additional Categories</a:t>
                      </a:r>
                    </a:p>
                  </a:txBody>
                  <a:tcPr marL="11156" marR="11156" marT="6297" marB="0" anchor="ctr"/>
                </a:tc>
                <a:tc>
                  <a:txBody>
                    <a:bodyPr/>
                    <a:lstStyle/>
                    <a:p>
                      <a:pPr algn="ctr" fontAlgn="b"/>
                      <a:r>
                        <a:rPr lang="en-US" sz="1050" b="0" i="0" u="none" strike="noStrike">
                          <a:solidFill>
                            <a:srgbClr val="1F1A62"/>
                          </a:solidFill>
                          <a:effectLst/>
                          <a:latin typeface="Helvetica" panose="020B0403020202020204" pitchFamily="34" charset="0"/>
                        </a:rPr>
                        <a:t>36</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33.0%</a:t>
                      </a:r>
                    </a:p>
                  </a:txBody>
                  <a:tcPr marL="0" marR="0" marT="0" marB="0" anchor="ctr"/>
                </a:tc>
                <a:extLst>
                  <a:ext uri="{0D108BD9-81ED-4DB2-BD59-A6C34878D82A}">
                    <a16:rowId xmlns:a16="http://schemas.microsoft.com/office/drawing/2014/main" val="1880227358"/>
                  </a:ext>
                </a:extLst>
              </a:tr>
              <a:tr h="202249">
                <a:tc>
                  <a:txBody>
                    <a:bodyPr/>
                    <a:lstStyle/>
                    <a:p>
                      <a:pPr algn="ctr"/>
                      <a:r>
                        <a:rPr lang="en-US" sz="1000" b="1">
                          <a:solidFill>
                            <a:schemeClr val="bg1"/>
                          </a:solidFill>
                          <a:latin typeface="Helvetica" panose="020B0403020202020204" pitchFamily="34" charset="0"/>
                        </a:rPr>
                        <a:t>Total</a:t>
                      </a:r>
                    </a:p>
                  </a:txBody>
                  <a:tcPr marL="133877" marR="133877" marT="28388" marB="28388" anchor="ctr">
                    <a:solidFill>
                      <a:srgbClr val="1F1A62"/>
                    </a:solidFill>
                  </a:tcPr>
                </a:tc>
                <a:tc>
                  <a:txBody>
                    <a:bodyPr/>
                    <a:lstStyle/>
                    <a:p>
                      <a:pPr algn="ctr" fontAlgn="b"/>
                      <a:endParaRPr lang="en-US" sz="900" b="1" i="0" u="none" strike="noStrike">
                        <a:solidFill>
                          <a:schemeClr val="bg1"/>
                        </a:solidFill>
                        <a:effectLst/>
                        <a:latin typeface="Helvetica" panose="020B0403020202020204" pitchFamily="34" charset="0"/>
                      </a:endParaRPr>
                    </a:p>
                  </a:txBody>
                  <a:tcPr marL="11156" marR="11156" marT="6297" marB="0" anchor="ctr">
                    <a:solidFill>
                      <a:srgbClr val="1F1A62"/>
                    </a:solidFill>
                  </a:tcPr>
                </a:tc>
                <a:tc>
                  <a:txBody>
                    <a:bodyPr/>
                    <a:lstStyle/>
                    <a:p>
                      <a:pPr algn="ctr" fontAlgn="b"/>
                      <a:r>
                        <a:rPr lang="en-US" sz="1000" b="1" i="0" u="none" strike="noStrike" dirty="0">
                          <a:solidFill>
                            <a:schemeClr val="bg1"/>
                          </a:solidFill>
                          <a:effectLst/>
                          <a:latin typeface="Helvetica" panose="020B0403020202020204" pitchFamily="34" charset="0"/>
                        </a:rPr>
                        <a:t>109</a:t>
                      </a:r>
                    </a:p>
                  </a:txBody>
                  <a:tcPr marL="0" marR="0" marT="0" marB="0" anchor="ctr">
                    <a:solidFill>
                      <a:srgbClr val="1F1A62"/>
                    </a:solidFill>
                  </a:tcPr>
                </a:tc>
                <a:tc>
                  <a:txBody>
                    <a:bodyPr/>
                    <a:lstStyle/>
                    <a:p>
                      <a:pPr algn="ctr" fontAlgn="b"/>
                      <a:r>
                        <a:rPr lang="en-US" sz="1000" b="1" i="0" u="none" strike="noStrike" dirty="0">
                          <a:solidFill>
                            <a:schemeClr val="bg1"/>
                          </a:solidFill>
                          <a:effectLst/>
                          <a:latin typeface="Helvetica" panose="020B0403020202020204" pitchFamily="34" charset="0"/>
                        </a:rPr>
                        <a:t>100%</a:t>
                      </a:r>
                    </a:p>
                  </a:txBody>
                  <a:tcPr marL="0" marR="0" marT="0" marB="0" anchor="ctr">
                    <a:solidFill>
                      <a:srgbClr val="1F1A62"/>
                    </a:solidFill>
                  </a:tcPr>
                </a:tc>
                <a:extLst>
                  <a:ext uri="{0D108BD9-81ED-4DB2-BD59-A6C34878D82A}">
                    <a16:rowId xmlns:a16="http://schemas.microsoft.com/office/drawing/2014/main" val="1921674396"/>
                  </a:ext>
                </a:extLst>
              </a:tr>
            </a:tbl>
          </a:graphicData>
        </a:graphic>
      </p:graphicFrame>
      <p:graphicFrame>
        <p:nvGraphicFramePr>
          <p:cNvPr id="15" name="Table 7">
            <a:extLst>
              <a:ext uri="{FF2B5EF4-FFF2-40B4-BE49-F238E27FC236}">
                <a16:creationId xmlns:a16="http://schemas.microsoft.com/office/drawing/2014/main" id="{020E15D8-F22C-4DFC-8D59-496BC68D944D}"/>
              </a:ext>
            </a:extLst>
          </p:cNvPr>
          <p:cNvGraphicFramePr>
            <a:graphicFrameLocks noGrp="1"/>
          </p:cNvGraphicFramePr>
          <p:nvPr>
            <p:extLst>
              <p:ext uri="{D42A27DB-BD31-4B8C-83A1-F6EECF244321}">
                <p14:modId xmlns:p14="http://schemas.microsoft.com/office/powerpoint/2010/main" val="2945756429"/>
              </p:ext>
            </p:extLst>
          </p:nvPr>
        </p:nvGraphicFramePr>
        <p:xfrm>
          <a:off x="6459815" y="2398535"/>
          <a:ext cx="5071530" cy="3784803"/>
        </p:xfrm>
        <a:graphic>
          <a:graphicData uri="http://schemas.openxmlformats.org/drawingml/2006/table">
            <a:tbl>
              <a:tblPr firstRow="1" bandRow="1">
                <a:tableStyleId>{5C22544A-7EE6-4342-B048-85BDC9FD1C3A}</a:tableStyleId>
              </a:tblPr>
              <a:tblGrid>
                <a:gridCol w="868774">
                  <a:extLst>
                    <a:ext uri="{9D8B030D-6E8A-4147-A177-3AD203B41FA5}">
                      <a16:colId xmlns:a16="http://schemas.microsoft.com/office/drawing/2014/main" val="1470386231"/>
                    </a:ext>
                  </a:extLst>
                </a:gridCol>
                <a:gridCol w="1843636">
                  <a:extLst>
                    <a:ext uri="{9D8B030D-6E8A-4147-A177-3AD203B41FA5}">
                      <a16:colId xmlns:a16="http://schemas.microsoft.com/office/drawing/2014/main" val="848587579"/>
                    </a:ext>
                  </a:extLst>
                </a:gridCol>
                <a:gridCol w="1179560">
                  <a:extLst>
                    <a:ext uri="{9D8B030D-6E8A-4147-A177-3AD203B41FA5}">
                      <a16:colId xmlns:a16="http://schemas.microsoft.com/office/drawing/2014/main" val="1622190781"/>
                    </a:ext>
                  </a:extLst>
                </a:gridCol>
                <a:gridCol w="1179560">
                  <a:extLst>
                    <a:ext uri="{9D8B030D-6E8A-4147-A177-3AD203B41FA5}">
                      <a16:colId xmlns:a16="http://schemas.microsoft.com/office/drawing/2014/main" val="2423595185"/>
                    </a:ext>
                  </a:extLst>
                </a:gridCol>
              </a:tblGrid>
              <a:tr h="228811">
                <a:tc>
                  <a:txBody>
                    <a:bodyPr/>
                    <a:lstStyle/>
                    <a:p>
                      <a:pPr algn="ctr"/>
                      <a:r>
                        <a:rPr lang="en-US" sz="1000">
                          <a:latin typeface="Helvetica" panose="020B0403020202020204" pitchFamily="34" charset="0"/>
                        </a:rPr>
                        <a:t>Rank</a:t>
                      </a:r>
                    </a:p>
                  </a:txBody>
                  <a:tcPr marL="133877" marR="133877" marT="28388" marB="28388" anchor="ctr">
                    <a:solidFill>
                      <a:srgbClr val="00BFF2"/>
                    </a:solidFill>
                  </a:tcPr>
                </a:tc>
                <a:tc>
                  <a:txBody>
                    <a:bodyPr/>
                    <a:lstStyle/>
                    <a:p>
                      <a:pPr algn="ctr"/>
                      <a:r>
                        <a:rPr lang="en-US" sz="1000">
                          <a:latin typeface="Helvetica" panose="020B0403020202020204" pitchFamily="34" charset="0"/>
                        </a:rPr>
                        <a:t>Category</a:t>
                      </a:r>
                    </a:p>
                  </a:txBody>
                  <a:tcPr marL="133877" marR="133877" marT="28388" marB="28388" anchor="ctr">
                    <a:solidFill>
                      <a:srgbClr val="00BFF2"/>
                    </a:solidFill>
                  </a:tcPr>
                </a:tc>
                <a:tc>
                  <a:txBody>
                    <a:bodyPr/>
                    <a:lstStyle/>
                    <a:p>
                      <a:pPr algn="ctr"/>
                      <a:r>
                        <a:rPr lang="en-US" sz="1000">
                          <a:latin typeface="Helvetica" panose="020B0403020202020204" pitchFamily="34" charset="0"/>
                        </a:rPr>
                        <a:t>Total $$$</a:t>
                      </a:r>
                    </a:p>
                  </a:txBody>
                  <a:tcPr marL="133877" marR="133877" marT="28388" marB="28388" anchor="ctr">
                    <a:solidFill>
                      <a:srgbClr val="00BFF2"/>
                    </a:solidFill>
                  </a:tcPr>
                </a:tc>
                <a:tc>
                  <a:txBody>
                    <a:bodyPr/>
                    <a:lstStyle/>
                    <a:p>
                      <a:pPr algn="ctr"/>
                      <a:r>
                        <a:rPr lang="en-US" sz="1000" dirty="0">
                          <a:latin typeface="Helvetica" panose="020B0403020202020204" pitchFamily="34" charset="0"/>
                        </a:rPr>
                        <a:t>% of $$$</a:t>
                      </a:r>
                    </a:p>
                  </a:txBody>
                  <a:tcPr marL="133877" marR="133877" marT="28388" marB="28388" anchor="ctr">
                    <a:solidFill>
                      <a:srgbClr val="00BFF2"/>
                    </a:solidFill>
                  </a:tcPr>
                </a:tc>
                <a:extLst>
                  <a:ext uri="{0D108BD9-81ED-4DB2-BD59-A6C34878D82A}">
                    <a16:rowId xmlns:a16="http://schemas.microsoft.com/office/drawing/2014/main" val="3600805398"/>
                  </a:ext>
                </a:extLst>
              </a:tr>
              <a:tr h="202249">
                <a:tc>
                  <a:txBody>
                    <a:bodyPr/>
                    <a:lstStyle/>
                    <a:p>
                      <a:pPr algn="ctr"/>
                      <a:r>
                        <a:rPr lang="en-US" sz="1000" b="1">
                          <a:solidFill>
                            <a:srgbClr val="1F1A62"/>
                          </a:solidFill>
                          <a:latin typeface="Helvetica" panose="020B0403020202020204" pitchFamily="34" charset="0"/>
                        </a:rPr>
                        <a:t>1</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Pharmaceuticals</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$542.5MM</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75.0%</a:t>
                      </a:r>
                    </a:p>
                  </a:txBody>
                  <a:tcPr marL="0" marR="0" marT="0" marB="0" anchor="ctr"/>
                </a:tc>
                <a:extLst>
                  <a:ext uri="{0D108BD9-81ED-4DB2-BD59-A6C34878D82A}">
                    <a16:rowId xmlns:a16="http://schemas.microsoft.com/office/drawing/2014/main" val="2403927615"/>
                  </a:ext>
                </a:extLst>
              </a:tr>
              <a:tr h="202249">
                <a:tc>
                  <a:txBody>
                    <a:bodyPr/>
                    <a:lstStyle/>
                    <a:p>
                      <a:pPr algn="ctr"/>
                      <a:r>
                        <a:rPr lang="en-US" sz="1000" b="1">
                          <a:solidFill>
                            <a:srgbClr val="1F1A62"/>
                          </a:solidFill>
                          <a:latin typeface="Helvetica" panose="020B0403020202020204" pitchFamily="34" charset="0"/>
                        </a:rPr>
                        <a:t>2</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Pain Relief</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$30.7MM</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4.2%</a:t>
                      </a:r>
                    </a:p>
                  </a:txBody>
                  <a:tcPr marL="0" marR="0" marT="0" marB="0" anchor="ctr"/>
                </a:tc>
                <a:extLst>
                  <a:ext uri="{0D108BD9-81ED-4DB2-BD59-A6C34878D82A}">
                    <a16:rowId xmlns:a16="http://schemas.microsoft.com/office/drawing/2014/main" val="939386070"/>
                  </a:ext>
                </a:extLst>
              </a:tr>
              <a:tr h="202249">
                <a:tc>
                  <a:txBody>
                    <a:bodyPr/>
                    <a:lstStyle/>
                    <a:p>
                      <a:pPr algn="ctr"/>
                      <a:r>
                        <a:rPr lang="en-US" sz="1000" b="1">
                          <a:solidFill>
                            <a:srgbClr val="1F1A62"/>
                          </a:solidFill>
                          <a:latin typeface="Helvetica" panose="020B0403020202020204" pitchFamily="34" charset="0"/>
                        </a:rPr>
                        <a:t>3</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Vitamins &amp; Supplements</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$22.2MM</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3.1%</a:t>
                      </a:r>
                    </a:p>
                  </a:txBody>
                  <a:tcPr marL="0" marR="0" marT="0" marB="0" anchor="ctr"/>
                </a:tc>
                <a:extLst>
                  <a:ext uri="{0D108BD9-81ED-4DB2-BD59-A6C34878D82A}">
                    <a16:rowId xmlns:a16="http://schemas.microsoft.com/office/drawing/2014/main" val="2408185178"/>
                  </a:ext>
                </a:extLst>
              </a:tr>
              <a:tr h="202249">
                <a:tc>
                  <a:txBody>
                    <a:bodyPr/>
                    <a:lstStyle/>
                    <a:p>
                      <a:pPr algn="ctr"/>
                      <a:r>
                        <a:rPr lang="en-US" sz="1000" b="1">
                          <a:solidFill>
                            <a:srgbClr val="1F1A62"/>
                          </a:solidFill>
                          <a:latin typeface="Helvetica" panose="020B0403020202020204" pitchFamily="34" charset="0"/>
                        </a:rPr>
                        <a:t>4</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Sparkling Water</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$13.3MM</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1.8%</a:t>
                      </a:r>
                    </a:p>
                  </a:txBody>
                  <a:tcPr marL="0" marR="0" marT="0" marB="0" anchor="ctr"/>
                </a:tc>
                <a:extLst>
                  <a:ext uri="{0D108BD9-81ED-4DB2-BD59-A6C34878D82A}">
                    <a16:rowId xmlns:a16="http://schemas.microsoft.com/office/drawing/2014/main" val="3535924852"/>
                  </a:ext>
                </a:extLst>
              </a:tr>
              <a:tr h="202249">
                <a:tc>
                  <a:txBody>
                    <a:bodyPr/>
                    <a:lstStyle/>
                    <a:p>
                      <a:pPr algn="ctr"/>
                      <a:r>
                        <a:rPr lang="en-US" sz="1000" b="1">
                          <a:solidFill>
                            <a:srgbClr val="1F1A62"/>
                          </a:solidFill>
                          <a:latin typeface="Helvetica" panose="020B0403020202020204" pitchFamily="34" charset="0"/>
                        </a:rPr>
                        <a:t>5</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Telco</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$13.2MM</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1.8%</a:t>
                      </a:r>
                    </a:p>
                  </a:txBody>
                  <a:tcPr marL="0" marR="0" marT="0" marB="0" anchor="ctr"/>
                </a:tc>
                <a:extLst>
                  <a:ext uri="{0D108BD9-81ED-4DB2-BD59-A6C34878D82A}">
                    <a16:rowId xmlns:a16="http://schemas.microsoft.com/office/drawing/2014/main" val="2969578856"/>
                  </a:ext>
                </a:extLst>
              </a:tr>
              <a:tr h="202249">
                <a:tc>
                  <a:txBody>
                    <a:bodyPr/>
                    <a:lstStyle/>
                    <a:p>
                      <a:pPr algn="ctr"/>
                      <a:r>
                        <a:rPr lang="en-US" sz="1000" b="1">
                          <a:solidFill>
                            <a:srgbClr val="1F1A62"/>
                          </a:solidFill>
                          <a:latin typeface="Helvetica" panose="020B0403020202020204" pitchFamily="34" charset="0"/>
                        </a:rPr>
                        <a:t>6</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Beverages (</a:t>
                      </a:r>
                      <a:r>
                        <a:rPr lang="en-US" sz="1050" b="0" i="0" u="none" strike="noStrike" err="1">
                          <a:solidFill>
                            <a:srgbClr val="1F1A62"/>
                          </a:solidFill>
                          <a:effectLst/>
                          <a:latin typeface="Helvetica" panose="020B0403020202020204" pitchFamily="34" charset="0"/>
                        </a:rPr>
                        <a:t>Misc</a:t>
                      </a:r>
                      <a:r>
                        <a:rPr lang="en-US" sz="1050" b="0" i="0" u="none" strike="noStrike">
                          <a:solidFill>
                            <a:srgbClr val="1F1A62"/>
                          </a:solidFill>
                          <a:effectLst/>
                          <a:latin typeface="Helvetica" panose="020B0403020202020204" pitchFamily="34" charset="0"/>
                        </a:rPr>
                        <a:t>)</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$12.7MM</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1.7%</a:t>
                      </a:r>
                    </a:p>
                  </a:txBody>
                  <a:tcPr marL="0" marR="0" marT="0" marB="0" anchor="ctr"/>
                </a:tc>
                <a:extLst>
                  <a:ext uri="{0D108BD9-81ED-4DB2-BD59-A6C34878D82A}">
                    <a16:rowId xmlns:a16="http://schemas.microsoft.com/office/drawing/2014/main" val="1092990790"/>
                  </a:ext>
                </a:extLst>
              </a:tr>
              <a:tr h="202249">
                <a:tc>
                  <a:txBody>
                    <a:bodyPr/>
                    <a:lstStyle/>
                    <a:p>
                      <a:pPr algn="ctr"/>
                      <a:r>
                        <a:rPr lang="en-US" sz="1000" b="1">
                          <a:solidFill>
                            <a:srgbClr val="1F1A62"/>
                          </a:solidFill>
                          <a:latin typeface="Helvetica" panose="020B0403020202020204" pitchFamily="34" charset="0"/>
                        </a:rPr>
                        <a:t>7</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Skincare &amp; Beauty</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$9.8MM</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1.4%</a:t>
                      </a:r>
                    </a:p>
                  </a:txBody>
                  <a:tcPr marL="0" marR="0" marT="0" marB="0" anchor="ctr"/>
                </a:tc>
                <a:extLst>
                  <a:ext uri="{0D108BD9-81ED-4DB2-BD59-A6C34878D82A}">
                    <a16:rowId xmlns:a16="http://schemas.microsoft.com/office/drawing/2014/main" val="589552852"/>
                  </a:ext>
                </a:extLst>
              </a:tr>
              <a:tr h="202249">
                <a:tc>
                  <a:txBody>
                    <a:bodyPr/>
                    <a:lstStyle/>
                    <a:p>
                      <a:pPr algn="ctr"/>
                      <a:r>
                        <a:rPr lang="en-US" sz="1000" b="1">
                          <a:solidFill>
                            <a:srgbClr val="1F1A62"/>
                          </a:solidFill>
                          <a:latin typeface="Helvetica" panose="020B0403020202020204" pitchFamily="34" charset="0"/>
                        </a:rPr>
                        <a:t>8</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Snacks &amp; Candy</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$8.9MM</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1.2%</a:t>
                      </a:r>
                    </a:p>
                  </a:txBody>
                  <a:tcPr marL="0" marR="0" marT="0" marB="0" anchor="ctr"/>
                </a:tc>
                <a:extLst>
                  <a:ext uri="{0D108BD9-81ED-4DB2-BD59-A6C34878D82A}">
                    <a16:rowId xmlns:a16="http://schemas.microsoft.com/office/drawing/2014/main" val="2569295264"/>
                  </a:ext>
                </a:extLst>
              </a:tr>
              <a:tr h="202249">
                <a:tc>
                  <a:txBody>
                    <a:bodyPr/>
                    <a:lstStyle/>
                    <a:p>
                      <a:pPr algn="ctr"/>
                      <a:r>
                        <a:rPr lang="en-US" sz="1000" b="1">
                          <a:solidFill>
                            <a:srgbClr val="1F1A62"/>
                          </a:solidFill>
                          <a:latin typeface="Helvetica" panose="020B0403020202020204" pitchFamily="34" charset="0"/>
                        </a:rPr>
                        <a:t>9</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Alcoholic Beverages</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$8.6MM</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1.2%</a:t>
                      </a:r>
                    </a:p>
                  </a:txBody>
                  <a:tcPr marL="0" marR="0" marT="0" marB="0" anchor="ctr"/>
                </a:tc>
                <a:extLst>
                  <a:ext uri="{0D108BD9-81ED-4DB2-BD59-A6C34878D82A}">
                    <a16:rowId xmlns:a16="http://schemas.microsoft.com/office/drawing/2014/main" val="3677707129"/>
                  </a:ext>
                </a:extLst>
              </a:tr>
              <a:tr h="202249">
                <a:tc>
                  <a:txBody>
                    <a:bodyPr/>
                    <a:lstStyle/>
                    <a:p>
                      <a:pPr algn="ctr"/>
                      <a:r>
                        <a:rPr lang="en-US" sz="1000" b="1">
                          <a:solidFill>
                            <a:srgbClr val="1F1A62"/>
                          </a:solidFill>
                          <a:latin typeface="Helvetica" panose="020B0403020202020204" pitchFamily="34" charset="0"/>
                        </a:rPr>
                        <a:t>10</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Jewelry</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$8.6MM</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1.2%</a:t>
                      </a:r>
                    </a:p>
                  </a:txBody>
                  <a:tcPr marL="0" marR="0" marT="0" marB="0" anchor="ctr"/>
                </a:tc>
                <a:extLst>
                  <a:ext uri="{0D108BD9-81ED-4DB2-BD59-A6C34878D82A}">
                    <a16:rowId xmlns:a16="http://schemas.microsoft.com/office/drawing/2014/main" val="2211815230"/>
                  </a:ext>
                </a:extLst>
              </a:tr>
              <a:tr h="202249">
                <a:tc>
                  <a:txBody>
                    <a:bodyPr/>
                    <a:lstStyle/>
                    <a:p>
                      <a:pPr algn="ctr"/>
                      <a:r>
                        <a:rPr lang="en-US" sz="1000" b="1">
                          <a:solidFill>
                            <a:srgbClr val="1F1A62"/>
                          </a:solidFill>
                          <a:latin typeface="Helvetica" panose="020B0403020202020204" pitchFamily="34" charset="0"/>
                        </a:rPr>
                        <a:t>11</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Hair Care</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$7.1MM</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1.0%</a:t>
                      </a:r>
                    </a:p>
                  </a:txBody>
                  <a:tcPr marL="0" marR="0" marT="0" marB="0" anchor="ctr"/>
                </a:tc>
                <a:extLst>
                  <a:ext uri="{0D108BD9-81ED-4DB2-BD59-A6C34878D82A}">
                    <a16:rowId xmlns:a16="http://schemas.microsoft.com/office/drawing/2014/main" val="2131438585"/>
                  </a:ext>
                </a:extLst>
              </a:tr>
              <a:tr h="202249">
                <a:tc>
                  <a:txBody>
                    <a:bodyPr/>
                    <a:lstStyle/>
                    <a:p>
                      <a:pPr algn="ctr"/>
                      <a:r>
                        <a:rPr lang="en-US" sz="1000" b="1">
                          <a:solidFill>
                            <a:srgbClr val="1F1A62"/>
                          </a:solidFill>
                          <a:latin typeface="Helvetica" panose="020B0403020202020204" pitchFamily="34" charset="0"/>
                        </a:rPr>
                        <a:t>12</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Food (Misc)</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$5.9MM</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0.8%</a:t>
                      </a:r>
                    </a:p>
                  </a:txBody>
                  <a:tcPr marL="0" marR="0" marT="0" marB="0" anchor="ctr"/>
                </a:tc>
                <a:extLst>
                  <a:ext uri="{0D108BD9-81ED-4DB2-BD59-A6C34878D82A}">
                    <a16:rowId xmlns:a16="http://schemas.microsoft.com/office/drawing/2014/main" val="3729928218"/>
                  </a:ext>
                </a:extLst>
              </a:tr>
              <a:tr h="202249">
                <a:tc>
                  <a:txBody>
                    <a:bodyPr/>
                    <a:lstStyle/>
                    <a:p>
                      <a:pPr algn="ctr"/>
                      <a:r>
                        <a:rPr lang="en-US" sz="1000" b="1">
                          <a:solidFill>
                            <a:srgbClr val="1F1A62"/>
                          </a:solidFill>
                          <a:latin typeface="Helvetica" panose="020B0403020202020204" pitchFamily="34" charset="0"/>
                        </a:rPr>
                        <a:t>13</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Wallets</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$3.8MM</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0.5%</a:t>
                      </a:r>
                    </a:p>
                  </a:txBody>
                  <a:tcPr marL="0" marR="0" marT="0" marB="0" anchor="ctr"/>
                </a:tc>
                <a:extLst>
                  <a:ext uri="{0D108BD9-81ED-4DB2-BD59-A6C34878D82A}">
                    <a16:rowId xmlns:a16="http://schemas.microsoft.com/office/drawing/2014/main" val="4137919691"/>
                  </a:ext>
                </a:extLst>
              </a:tr>
              <a:tr h="202249">
                <a:tc>
                  <a:txBody>
                    <a:bodyPr/>
                    <a:lstStyle/>
                    <a:p>
                      <a:pPr algn="ctr"/>
                      <a:r>
                        <a:rPr lang="en-US" sz="1000" b="1">
                          <a:solidFill>
                            <a:srgbClr val="1F1A62"/>
                          </a:solidFill>
                          <a:latin typeface="Helvetica" panose="020B0403020202020204" pitchFamily="34" charset="0"/>
                        </a:rPr>
                        <a:t>14</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Hearing Aids</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$3.2MM</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0.4%</a:t>
                      </a:r>
                    </a:p>
                  </a:txBody>
                  <a:tcPr marL="0" marR="0" marT="0" marB="0" anchor="ctr"/>
                </a:tc>
                <a:extLst>
                  <a:ext uri="{0D108BD9-81ED-4DB2-BD59-A6C34878D82A}">
                    <a16:rowId xmlns:a16="http://schemas.microsoft.com/office/drawing/2014/main" val="2803265611"/>
                  </a:ext>
                </a:extLst>
              </a:tr>
              <a:tr h="202249">
                <a:tc>
                  <a:txBody>
                    <a:bodyPr/>
                    <a:lstStyle/>
                    <a:p>
                      <a:pPr algn="ctr"/>
                      <a:r>
                        <a:rPr lang="en-US" sz="1000" b="1">
                          <a:solidFill>
                            <a:srgbClr val="1F1A62"/>
                          </a:solidFill>
                          <a:latin typeface="Helvetica" panose="020B0403020202020204" pitchFamily="34" charset="0"/>
                        </a:rPr>
                        <a:t>15</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Insurance (Misc)</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$3.2MM</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0.4%</a:t>
                      </a:r>
                    </a:p>
                  </a:txBody>
                  <a:tcPr marL="0" marR="0" marT="0" marB="0" anchor="ctr"/>
                </a:tc>
                <a:extLst>
                  <a:ext uri="{0D108BD9-81ED-4DB2-BD59-A6C34878D82A}">
                    <a16:rowId xmlns:a16="http://schemas.microsoft.com/office/drawing/2014/main" val="1835510413"/>
                  </a:ext>
                </a:extLst>
              </a:tr>
              <a:tr h="202249">
                <a:tc>
                  <a:txBody>
                    <a:bodyPr/>
                    <a:lstStyle/>
                    <a:p>
                      <a:pPr algn="ctr"/>
                      <a:r>
                        <a:rPr lang="en-US" sz="1000" b="1">
                          <a:solidFill>
                            <a:srgbClr val="1F1A62"/>
                          </a:solidFill>
                          <a:latin typeface="Helvetica" panose="020B0403020202020204" pitchFamily="34" charset="0"/>
                        </a:rPr>
                        <a:t>16+</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28 Additional Categories</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$29.7MM</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4.1%</a:t>
                      </a:r>
                    </a:p>
                  </a:txBody>
                  <a:tcPr marL="0" marR="0" marT="0" marB="0" anchor="ctr"/>
                </a:tc>
                <a:extLst>
                  <a:ext uri="{0D108BD9-81ED-4DB2-BD59-A6C34878D82A}">
                    <a16:rowId xmlns:a16="http://schemas.microsoft.com/office/drawing/2014/main" val="1880227358"/>
                  </a:ext>
                </a:extLst>
              </a:tr>
              <a:tr h="202249">
                <a:tc>
                  <a:txBody>
                    <a:bodyPr/>
                    <a:lstStyle/>
                    <a:p>
                      <a:pPr algn="ctr"/>
                      <a:r>
                        <a:rPr lang="en-US" sz="1000" b="1">
                          <a:solidFill>
                            <a:schemeClr val="bg1"/>
                          </a:solidFill>
                          <a:latin typeface="Helvetica" panose="020B0403020202020204" pitchFamily="34" charset="0"/>
                        </a:rPr>
                        <a:t>Total</a:t>
                      </a:r>
                    </a:p>
                  </a:txBody>
                  <a:tcPr marL="133877" marR="133877" marT="28388" marB="28388" anchor="ctr">
                    <a:solidFill>
                      <a:srgbClr val="00BFF2"/>
                    </a:solidFill>
                  </a:tcPr>
                </a:tc>
                <a:tc>
                  <a:txBody>
                    <a:bodyPr/>
                    <a:lstStyle/>
                    <a:p>
                      <a:pPr algn="ctr" fontAlgn="b"/>
                      <a:endParaRPr lang="en-US" sz="1000" b="1" i="0" u="none" strike="noStrike">
                        <a:solidFill>
                          <a:schemeClr val="bg1"/>
                        </a:solidFill>
                        <a:effectLst/>
                        <a:latin typeface="Helvetica" panose="020B0403020202020204" pitchFamily="34" charset="0"/>
                      </a:endParaRPr>
                    </a:p>
                  </a:txBody>
                  <a:tcPr marL="0" marR="0" marT="0" marB="0" anchor="ctr">
                    <a:solidFill>
                      <a:srgbClr val="00BFF2"/>
                    </a:solidFill>
                  </a:tcPr>
                </a:tc>
                <a:tc>
                  <a:txBody>
                    <a:bodyPr/>
                    <a:lstStyle/>
                    <a:p>
                      <a:pPr algn="ctr" fontAlgn="b"/>
                      <a:r>
                        <a:rPr lang="en-US" sz="1000" b="1" i="0" u="none" strike="noStrike" dirty="0">
                          <a:solidFill>
                            <a:schemeClr val="bg1"/>
                          </a:solidFill>
                          <a:effectLst/>
                          <a:latin typeface="Helvetica" panose="020B0403020202020204" pitchFamily="34" charset="0"/>
                        </a:rPr>
                        <a:t>$723.3MM</a:t>
                      </a:r>
                    </a:p>
                  </a:txBody>
                  <a:tcPr marL="0" marR="0" marT="0" marB="0" anchor="ctr">
                    <a:solidFill>
                      <a:srgbClr val="00BFF2"/>
                    </a:solidFill>
                  </a:tcPr>
                </a:tc>
                <a:tc>
                  <a:txBody>
                    <a:bodyPr/>
                    <a:lstStyle/>
                    <a:p>
                      <a:pPr algn="ctr" fontAlgn="b"/>
                      <a:r>
                        <a:rPr lang="en-US" sz="1000" b="1" i="0" u="none" strike="noStrike" dirty="0">
                          <a:solidFill>
                            <a:schemeClr val="bg1"/>
                          </a:solidFill>
                          <a:effectLst/>
                          <a:latin typeface="Helvetica" panose="020B0403020202020204" pitchFamily="34" charset="0"/>
                        </a:rPr>
                        <a:t>100%</a:t>
                      </a:r>
                    </a:p>
                  </a:txBody>
                  <a:tcPr marL="0" marR="0" marT="0" marB="0" anchor="ctr">
                    <a:solidFill>
                      <a:srgbClr val="00BFF2"/>
                    </a:solidFill>
                  </a:tcPr>
                </a:tc>
                <a:extLst>
                  <a:ext uri="{0D108BD9-81ED-4DB2-BD59-A6C34878D82A}">
                    <a16:rowId xmlns:a16="http://schemas.microsoft.com/office/drawing/2014/main" val="747564729"/>
                  </a:ext>
                </a:extLst>
              </a:tr>
            </a:tbl>
          </a:graphicData>
        </a:graphic>
      </p:graphicFrame>
      <p:sp>
        <p:nvSpPr>
          <p:cNvPr id="16" name="TextBox 15">
            <a:extLst>
              <a:ext uri="{FF2B5EF4-FFF2-40B4-BE49-F238E27FC236}">
                <a16:creationId xmlns:a16="http://schemas.microsoft.com/office/drawing/2014/main" id="{83FFAB2B-0A12-4B6F-847A-0AF53CCE0C5F}"/>
              </a:ext>
            </a:extLst>
          </p:cNvPr>
          <p:cNvSpPr txBox="1"/>
          <p:nvPr/>
        </p:nvSpPr>
        <p:spPr>
          <a:xfrm>
            <a:off x="969500" y="2087578"/>
            <a:ext cx="4595786"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Top 15 Categories by # of New TV Advertisers per Category </a:t>
            </a:r>
          </a:p>
        </p:txBody>
      </p:sp>
      <p:sp>
        <p:nvSpPr>
          <p:cNvPr id="17" name="TextBox 16">
            <a:extLst>
              <a:ext uri="{FF2B5EF4-FFF2-40B4-BE49-F238E27FC236}">
                <a16:creationId xmlns:a16="http://schemas.microsoft.com/office/drawing/2014/main" id="{76B9849A-795A-434F-9F4A-DDF5617D73A3}"/>
              </a:ext>
            </a:extLst>
          </p:cNvPr>
          <p:cNvSpPr txBox="1"/>
          <p:nvPr/>
        </p:nvSpPr>
        <p:spPr>
          <a:xfrm>
            <a:off x="6475980" y="2087578"/>
            <a:ext cx="5055365" cy="276999"/>
          </a:xfrm>
          <a:prstGeom prst="rect">
            <a:avLst/>
          </a:prstGeom>
          <a:noFill/>
        </p:spPr>
        <p:txBody>
          <a:bodyPr wrap="square">
            <a:spAutoFit/>
          </a:bodyPr>
          <a:lstStyle>
            <a:defPPr>
              <a:defRPr lang="en-US"/>
            </a:defPPr>
            <a:lvl1pPr algn="ctr">
              <a:defRPr sz="1400" b="1" i="0" u="sng" strike="noStrike">
                <a:solidFill>
                  <a:srgbClr val="1F1A62"/>
                </a:solidFill>
                <a:effectLst/>
                <a:latin typeface="Helvetica" panose="020B0403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Top 15 Categories by New TV Advertiser $$$ by Category </a:t>
            </a:r>
          </a:p>
        </p:txBody>
      </p:sp>
      <p:sp>
        <p:nvSpPr>
          <p:cNvPr id="19" name="TextBox 18">
            <a:extLst>
              <a:ext uri="{FF2B5EF4-FFF2-40B4-BE49-F238E27FC236}">
                <a16:creationId xmlns:a16="http://schemas.microsoft.com/office/drawing/2014/main" id="{DCC21CB0-A9E9-4351-8CAA-1BA1DE5B794D}"/>
              </a:ext>
            </a:extLst>
          </p:cNvPr>
          <p:cNvSpPr txBox="1"/>
          <p:nvPr/>
        </p:nvSpPr>
        <p:spPr>
          <a:xfrm>
            <a:off x="554181" y="1743358"/>
            <a:ext cx="11083635" cy="338554"/>
          </a:xfrm>
          <a:prstGeom prst="rect">
            <a:avLst/>
          </a:prstGeom>
          <a:noFill/>
        </p:spPr>
        <p:txBody>
          <a:bodyPr wrap="square" rtlCol="0">
            <a:spAutoFit/>
          </a:bodyPr>
          <a:lstStyle>
            <a:defPPr>
              <a:defRPr lang="en-US"/>
            </a:defPPr>
            <a:lvl1pPr marR="0" lvl="0" indent="0" algn="ctr" defTabSz="586082" fontAlgn="auto">
              <a:lnSpc>
                <a:spcPct val="100000"/>
              </a:lnSpc>
              <a:spcBef>
                <a:spcPts val="0"/>
              </a:spcBef>
              <a:spcAft>
                <a:spcPts val="0"/>
              </a:spcAft>
              <a:buClrTx/>
              <a:buSzTx/>
              <a:buFontTx/>
              <a:buNone/>
              <a:tabLst/>
              <a:defRPr kumimoji="0" sz="1200" b="1" i="0" u="sng" strike="noStrike" cap="none" spc="0" normalizeH="0" baseline="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defRPr>
            </a:lvl1p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2020 New National TV ‘non-COVID’ Advertisers: Top ‘Legacy’ Categories</a:t>
            </a:r>
          </a:p>
        </p:txBody>
      </p:sp>
    </p:spTree>
    <p:extLst>
      <p:ext uri="{BB962C8B-B14F-4D97-AF65-F5344CB8AC3E}">
        <p14:creationId xmlns:p14="http://schemas.microsoft.com/office/powerpoint/2010/main" val="1539496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21518" y="1269870"/>
            <a:ext cx="12192000" cy="564474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180409" y="391901"/>
            <a:ext cx="11846937"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1F1A62"/>
                </a:solidFill>
                <a:effectLst/>
                <a:uLnTx/>
                <a:uFillTx/>
                <a:latin typeface="Helvetica" pitchFamily="2" charset="0"/>
                <a:ea typeface="+mn-ea"/>
                <a:cs typeface="+mn-cs"/>
              </a:rPr>
              <a:t>What You’ll Learn…</a:t>
            </a:r>
            <a:endParaRPr kumimoji="0" lang="en-US" sz="3000" b="1" i="0" u="none" strike="noStrike" kern="1200" cap="none" spc="0" normalizeH="0" baseline="0" noProof="0">
              <a:ln>
                <a:noFill/>
              </a:ln>
              <a:solidFill>
                <a:srgbClr val="ED3C8D"/>
              </a:solidFill>
              <a:effectLst/>
              <a:uLnTx/>
              <a:uFillTx/>
              <a:latin typeface="Helvetica" pitchFamily="2" charset="0"/>
              <a:ea typeface="+mn-ea"/>
              <a:cs typeface="+mn-cs"/>
            </a:endParaRP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9" name="Rectangle 8">
            <a:extLst>
              <a:ext uri="{FF2B5EF4-FFF2-40B4-BE49-F238E27FC236}">
                <a16:creationId xmlns:a16="http://schemas.microsoft.com/office/drawing/2014/main" id="{B03E04A7-B551-462A-BC4E-3156488723A9}"/>
              </a:ext>
            </a:extLst>
          </p:cNvPr>
          <p:cNvSpPr/>
          <p:nvPr/>
        </p:nvSpPr>
        <p:spPr>
          <a:xfrm>
            <a:off x="273880" y="3256296"/>
            <a:ext cx="11795190" cy="3139321"/>
          </a:xfrm>
          <a:prstGeom prst="rect">
            <a:avLst/>
          </a:prstGeom>
          <a:noFill/>
        </p:spPr>
        <p:txBody>
          <a:bodyPr wrap="square" rtlCol="0" anchor="t">
            <a:spAutoFit/>
          </a:bodyPr>
          <a:lstStyle/>
          <a:p>
            <a:pPr marL="342900" marR="0" lvl="0" indent="-342900" algn="l" defTabSz="914400" rtl="0" eaLnBrk="1" fontAlgn="auto" latinLnBrk="0" hangingPunct="1">
              <a:lnSpc>
                <a:spcPct val="100000"/>
              </a:lnSpc>
              <a:spcBef>
                <a:spcPts val="0"/>
              </a:spcBef>
              <a:spcAft>
                <a:spcPts val="0"/>
              </a:spcAft>
              <a:buClrTx/>
              <a:buSzTx/>
              <a:buBlip>
                <a:blip r:embed="rId4"/>
              </a:buBlip>
              <a:tabLst/>
              <a:defRPr/>
            </a:pPr>
            <a:r>
              <a:rPr lang="en-US" b="1">
                <a:solidFill>
                  <a:srgbClr val="1F1A62"/>
                </a:solidFill>
                <a:latin typeface="Helvetica"/>
                <a:cs typeface="Helvetica"/>
              </a:rPr>
              <a:t>Embracing an Opportunity: </a:t>
            </a:r>
            <a:r>
              <a:rPr lang="en-US">
                <a:solidFill>
                  <a:srgbClr val="1F1A62"/>
                </a:solidFill>
                <a:latin typeface="Helvetica"/>
                <a:cs typeface="Helvetica"/>
              </a:rPr>
              <a:t>To what extent did </a:t>
            </a:r>
            <a:r>
              <a:rPr lang="en-US">
                <a:solidFill>
                  <a:srgbClr val="1F1A62"/>
                </a:solidFill>
                <a:latin typeface="Helvetica"/>
              </a:rPr>
              <a:t>brands embrace 2020 to increase </a:t>
            </a:r>
            <a:r>
              <a:rPr lang="en-US">
                <a:solidFill>
                  <a:srgbClr val="1F1A62"/>
                </a:solidFill>
                <a:latin typeface="Helvetica"/>
                <a:cs typeface="Helvetica"/>
              </a:rPr>
              <a:t>their share of mind and share of market by launching their first TV campaign? </a:t>
            </a:r>
          </a:p>
          <a:p>
            <a:pPr marL="342900" marR="0" lvl="0" indent="-342900" algn="l" defTabSz="914400" rtl="0" eaLnBrk="1" fontAlgn="auto" latinLnBrk="0" hangingPunct="1">
              <a:lnSpc>
                <a:spcPct val="100000"/>
              </a:lnSpc>
              <a:spcBef>
                <a:spcPts val="0"/>
              </a:spcBef>
              <a:spcAft>
                <a:spcPts val="0"/>
              </a:spcAft>
              <a:buClrTx/>
              <a:buSzTx/>
              <a:buBlip>
                <a:blip r:embed="rId4"/>
              </a:buBlip>
              <a:tabLst/>
              <a:defRPr/>
            </a:pPr>
            <a:endParaRPr lang="en-US" b="1">
              <a:solidFill>
                <a:srgbClr val="1F1A62"/>
              </a:solidFill>
              <a:latin typeface="Helvetica"/>
              <a:cs typeface="Helvetica"/>
            </a:endParaRPr>
          </a:p>
          <a:p>
            <a:pPr marL="342900" marR="0" lvl="0" indent="-342900" algn="l" defTabSz="914400" rtl="0" eaLnBrk="1" fontAlgn="auto" latinLnBrk="0" hangingPunct="1">
              <a:lnSpc>
                <a:spcPct val="100000"/>
              </a:lnSpc>
              <a:spcBef>
                <a:spcPts val="0"/>
              </a:spcBef>
              <a:spcAft>
                <a:spcPts val="0"/>
              </a:spcAft>
              <a:buClrTx/>
              <a:buSzTx/>
              <a:buBlip>
                <a:blip r:embed="rId4"/>
              </a:buBlip>
              <a:tabLst/>
              <a:defRPr/>
            </a:pPr>
            <a:r>
              <a:rPr lang="en-US" b="1">
                <a:solidFill>
                  <a:srgbClr val="1F1A62"/>
                </a:solidFill>
                <a:latin typeface="Helvetica"/>
                <a:cs typeface="Helvetica"/>
              </a:rPr>
              <a:t>Where are the Opportunities – or the Competition? </a:t>
            </a:r>
            <a:r>
              <a:rPr lang="en-US">
                <a:solidFill>
                  <a:srgbClr val="1F1A62"/>
                </a:solidFill>
                <a:latin typeface="Helvetica"/>
                <a:cs typeface="Helvetica"/>
              </a:rPr>
              <a:t>Which categories grew hotter, how many new brands entered and how much did they spend?</a:t>
            </a:r>
          </a:p>
          <a:p>
            <a:pPr marL="342900" marR="0" lvl="0" indent="-342900" algn="l" defTabSz="914400" rtl="0" eaLnBrk="1" fontAlgn="auto" latinLnBrk="0" hangingPunct="1">
              <a:lnSpc>
                <a:spcPct val="100000"/>
              </a:lnSpc>
              <a:spcBef>
                <a:spcPts val="0"/>
              </a:spcBef>
              <a:spcAft>
                <a:spcPts val="0"/>
              </a:spcAft>
              <a:buClrTx/>
              <a:buSzTx/>
              <a:buBlip>
                <a:blip r:embed="rId4"/>
              </a:buBlip>
              <a:tabLst/>
              <a:defRPr/>
            </a:pPr>
            <a:endParaRPr kumimoji="0" lang="en-US" b="0" i="0" u="none" strike="noStrike" kern="1200" cap="none" spc="0" normalizeH="0" baseline="0" noProof="0">
              <a:ln>
                <a:noFill/>
              </a:ln>
              <a:solidFill>
                <a:srgbClr val="1F1A62"/>
              </a:solidFill>
              <a:effectLst/>
              <a:uLnTx/>
              <a:uFillTx/>
              <a:latin typeface="Helvetica"/>
              <a:ea typeface="+mn-ea"/>
              <a:cs typeface="Helvetica"/>
            </a:endParaRPr>
          </a:p>
          <a:p>
            <a:pPr marL="342900" lvl="0" indent="-342900">
              <a:buBlip>
                <a:blip r:embed="rId4"/>
              </a:buBlip>
              <a:defRPr/>
            </a:pPr>
            <a:r>
              <a:rPr lang="en-US" b="1">
                <a:solidFill>
                  <a:srgbClr val="1F1A62"/>
                </a:solidFill>
                <a:latin typeface="Helvetica"/>
                <a:cs typeface="Helvetica"/>
              </a:rPr>
              <a:t>What about COVID? </a:t>
            </a:r>
            <a:r>
              <a:rPr lang="en-US">
                <a:solidFill>
                  <a:srgbClr val="1F1A62"/>
                </a:solidFill>
                <a:latin typeface="Helvetica"/>
                <a:cs typeface="Helvetica"/>
              </a:rPr>
              <a:t>How much of this new TV ad spend was driven by brands tied to the conditions of the pandemic vs. those that are unrelated? What opportunities (or challenges) do these brands present in a post-pandemic world?</a:t>
            </a:r>
          </a:p>
          <a:p>
            <a:pPr marR="0" lvl="0" algn="l" defTabSz="914400" rtl="0" eaLnBrk="1" fontAlgn="auto" latinLnBrk="0" hangingPunct="1">
              <a:lnSpc>
                <a:spcPct val="100000"/>
              </a:lnSpc>
              <a:spcBef>
                <a:spcPts val="0"/>
              </a:spcBef>
              <a:spcAft>
                <a:spcPts val="0"/>
              </a:spcAft>
              <a:buClrTx/>
              <a:buSzTx/>
              <a:tabLst/>
              <a:defRPr/>
            </a:pPr>
            <a:endParaRPr kumimoji="0" lang="en-US" b="0" i="0" u="none" strike="noStrike" kern="1200" cap="none" spc="0" normalizeH="0" baseline="0" noProof="0">
              <a:ln>
                <a:noFill/>
              </a:ln>
              <a:solidFill>
                <a:srgbClr val="FF0000"/>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b="1" i="0" u="none" strike="noStrike" kern="1200" cap="none" spc="0" normalizeH="0" baseline="0" noProof="0">
                <a:ln>
                  <a:noFill/>
                </a:ln>
                <a:solidFill>
                  <a:srgbClr val="1F1A62"/>
                </a:solidFill>
                <a:effectLst/>
                <a:uLnTx/>
                <a:uFillTx/>
                <a:latin typeface="Helvetica"/>
                <a:ea typeface="+mn-ea"/>
                <a:cs typeface="Helvetica"/>
              </a:rPr>
              <a:t>Are they Winning? </a:t>
            </a:r>
            <a:r>
              <a:rPr kumimoji="0" lang="en-US" b="0" i="0" u="none" strike="noStrike" kern="1200" cap="none" spc="0" normalizeH="0" baseline="0" noProof="0">
                <a:ln>
                  <a:noFill/>
                </a:ln>
                <a:solidFill>
                  <a:srgbClr val="1F1A62"/>
                </a:solidFill>
                <a:effectLst/>
                <a:uLnTx/>
                <a:uFillTx/>
                <a:latin typeface="Helvetica"/>
                <a:ea typeface="+mn-ea"/>
                <a:cs typeface="Helvetica"/>
              </a:rPr>
              <a:t>What are the initial indicators of how successful these first-time TV advertisers have been?</a:t>
            </a:r>
            <a:endParaRPr kumimoji="0" lang="en-US" b="0" i="0" u="none" strike="noStrike" kern="1200" cap="none" spc="0" normalizeH="0" baseline="0" noProof="0">
              <a:ln>
                <a:noFill/>
              </a:ln>
              <a:solidFill>
                <a:srgbClr val="FF0000"/>
              </a:solidFill>
              <a:effectLst/>
              <a:uLnTx/>
              <a:uFillTx/>
              <a:latin typeface="Helvetica"/>
              <a:ea typeface="+mn-ea"/>
              <a:cs typeface="Helvetica"/>
            </a:endParaRPr>
          </a:p>
        </p:txBody>
      </p:sp>
      <p:sp>
        <p:nvSpPr>
          <p:cNvPr id="2" name="TextBox 1">
            <a:extLst>
              <a:ext uri="{FF2B5EF4-FFF2-40B4-BE49-F238E27FC236}">
                <a16:creationId xmlns:a16="http://schemas.microsoft.com/office/drawing/2014/main" id="{79092272-65FB-4D41-9D12-17E3D209BA0A}"/>
              </a:ext>
            </a:extLst>
          </p:cNvPr>
          <p:cNvSpPr txBox="1"/>
          <p:nvPr/>
        </p:nvSpPr>
        <p:spPr>
          <a:xfrm>
            <a:off x="-21518" y="1458208"/>
            <a:ext cx="12048864" cy="1631216"/>
          </a:xfrm>
          <a:prstGeom prst="rect">
            <a:avLst/>
          </a:prstGeom>
          <a:noFill/>
        </p:spPr>
        <p:txBody>
          <a:bodyPr wrap="square" rtlCol="0">
            <a:spAutoFit/>
          </a:bodyPr>
          <a:lstStyle/>
          <a:p>
            <a:pPr algn="ctr"/>
            <a:r>
              <a:rPr lang="en-US" sz="2000">
                <a:solidFill>
                  <a:srgbClr val="1F1A62"/>
                </a:solidFill>
                <a:latin typeface="Helvetica"/>
              </a:rPr>
              <a:t>Most of us would agree that 2020 was a tumultuous year for marketers. </a:t>
            </a:r>
          </a:p>
          <a:p>
            <a:pPr algn="ctr"/>
            <a:r>
              <a:rPr lang="en-US" sz="2000">
                <a:solidFill>
                  <a:srgbClr val="1F1A62"/>
                </a:solidFill>
                <a:latin typeface="Helvetica"/>
              </a:rPr>
              <a:t>Increased economic pressure and the urgent need to reinvent go-to-market strategies meant that media investment decisions were under intense scrutiny. However, despite this uncertainty, </a:t>
            </a:r>
            <a:r>
              <a:rPr lang="en-US" sz="2000" b="1">
                <a:solidFill>
                  <a:srgbClr val="1F1A62"/>
                </a:solidFill>
                <a:latin typeface="Helvetica"/>
              </a:rPr>
              <a:t>2020 witnessed </a:t>
            </a:r>
            <a:r>
              <a:rPr lang="en-US" sz="2000" b="1" u="sng">
                <a:solidFill>
                  <a:srgbClr val="1F1A62"/>
                </a:solidFill>
                <a:latin typeface="Helvetica"/>
              </a:rPr>
              <a:t>hundreds</a:t>
            </a:r>
            <a:r>
              <a:rPr lang="en-US" sz="2000" b="1">
                <a:solidFill>
                  <a:srgbClr val="1F1A62"/>
                </a:solidFill>
                <a:latin typeface="Helvetica"/>
              </a:rPr>
              <a:t> of new TV advertisers </a:t>
            </a:r>
            <a:r>
              <a:rPr lang="en-US" sz="2000">
                <a:solidFill>
                  <a:srgbClr val="1F1A62"/>
                </a:solidFill>
                <a:latin typeface="Helvetica"/>
              </a:rPr>
              <a:t>enter the marketplace. We explore who these new advertisers were and equip you with the real-world lessons you can apply to your brand.</a:t>
            </a:r>
          </a:p>
        </p:txBody>
      </p:sp>
    </p:spTree>
    <p:extLst>
      <p:ext uri="{BB962C8B-B14F-4D97-AF65-F5344CB8AC3E}">
        <p14:creationId xmlns:p14="http://schemas.microsoft.com/office/powerpoint/2010/main" val="4212683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32C80A15-6C2A-4BBC-B22E-74570E58ED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pic>
        <p:nvPicPr>
          <p:cNvPr id="14" name="Picture 13">
            <a:extLst>
              <a:ext uri="{FF2B5EF4-FFF2-40B4-BE49-F238E27FC236}">
                <a16:creationId xmlns:a16="http://schemas.microsoft.com/office/drawing/2014/main" id="{E68883D7-CE89-43D5-A4B5-94B1E528076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5" name="Slide Number Placeholder 5">
            <a:extLst>
              <a:ext uri="{FF2B5EF4-FFF2-40B4-BE49-F238E27FC236}">
                <a16:creationId xmlns:a16="http://schemas.microsoft.com/office/drawing/2014/main" id="{CAB137C7-5E9C-4947-862D-A9783E6B793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FACEB3C5-52C0-47C3-941A-590E0EE30CE4}"/>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9" name="Text Placeholder 3">
            <a:extLst>
              <a:ext uri="{FF2B5EF4-FFF2-40B4-BE49-F238E27FC236}">
                <a16:creationId xmlns:a16="http://schemas.microsoft.com/office/drawing/2014/main" id="{B9C279CA-2713-4D36-BCE6-A8CD5E249562}"/>
              </a:ext>
            </a:extLst>
          </p:cNvPr>
          <p:cNvSpPr txBox="1">
            <a:spLocks/>
          </p:cNvSpPr>
          <p:nvPr/>
        </p:nvSpPr>
        <p:spPr>
          <a:xfrm>
            <a:off x="436695" y="6244697"/>
            <a:ext cx="11798341" cy="296111"/>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 VAB analysis of Nielsen Ad Intel data, 1/1/20-12/31/20. TV spend includes national cable TV, broadcast TV, Spanish language cable TV, Spanish language broadcast TV. Brands reflect those with national TV spend over $100K. MM=millions. ‘</a:t>
            </a:r>
            <a:r>
              <a:rPr lang="en-US" sz="800">
                <a:solidFill>
                  <a:srgbClr val="1F1A62"/>
                </a:solidFill>
                <a:latin typeface="Helvetica" pitchFamily="2" charset="0"/>
                <a:ea typeface="Open Sans" panose="020B0606030504020204" pitchFamily="34" charset="0"/>
                <a:cs typeface="Open Sans" panose="020B0606030504020204" pitchFamily="34" charset="0"/>
              </a:rPr>
              <a:t>Legacy</a:t>
            </a: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reflects </a:t>
            </a:r>
            <a:r>
              <a:rPr lang="en-US" sz="800">
                <a:solidFill>
                  <a:srgbClr val="1F1A62"/>
                </a:solidFill>
                <a:latin typeface="Helvetica" pitchFamily="2" charset="0"/>
                <a:ea typeface="Open Sans" panose="020B0606030504020204" pitchFamily="34" charset="0"/>
                <a:cs typeface="Open Sans" panose="020B0606030504020204" pitchFamily="34" charset="0"/>
              </a:rPr>
              <a:t>more traditional</a:t>
            </a: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categories that have been in existence for decades, like pharma and telco. Logos above represent a sampling of ‘non-COVID’ national TV advertisers from ‘</a:t>
            </a:r>
            <a:r>
              <a:rPr lang="en-US" sz="800">
                <a:solidFill>
                  <a:srgbClr val="1F1A62"/>
                </a:solidFill>
                <a:latin typeface="Helvetica" pitchFamily="2" charset="0"/>
                <a:ea typeface="Open Sans" panose="020B0606030504020204" pitchFamily="34" charset="0"/>
                <a:cs typeface="Open Sans" panose="020B0606030504020204" pitchFamily="34" charset="0"/>
              </a:rPr>
              <a:t>legacy’</a:t>
            </a: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categories.</a:t>
            </a:r>
          </a:p>
        </p:txBody>
      </p:sp>
      <p:sp>
        <p:nvSpPr>
          <p:cNvPr id="34" name="TextBox 33">
            <a:extLst>
              <a:ext uri="{FF2B5EF4-FFF2-40B4-BE49-F238E27FC236}">
                <a16:creationId xmlns:a16="http://schemas.microsoft.com/office/drawing/2014/main" id="{72D47E64-5E7F-4F61-9A76-383AF952C646}"/>
              </a:ext>
            </a:extLst>
          </p:cNvPr>
          <p:cNvSpPr txBox="1"/>
          <p:nvPr/>
        </p:nvSpPr>
        <p:spPr>
          <a:xfrm>
            <a:off x="322577" y="1282951"/>
            <a:ext cx="1150161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F1A62"/>
                </a:solidFill>
                <a:effectLst/>
                <a:uLnTx/>
                <a:uFillTx/>
                <a:latin typeface="Helvetica" panose="020B0604020202020204" pitchFamily="34" charset="0"/>
                <a:ea typeface="+mn-ea"/>
                <a:cs typeface="+mn-cs"/>
              </a:rPr>
              <a:t>New 2020 National TV ‘</a:t>
            </a:r>
            <a:r>
              <a:rPr lang="en-US" sz="1400" b="1" u="sng">
                <a:solidFill>
                  <a:srgbClr val="1F1A62"/>
                </a:solidFill>
                <a:latin typeface="Helvetica" panose="020B0604020202020204" pitchFamily="34" charset="0"/>
              </a:rPr>
              <a:t>n</a:t>
            </a:r>
            <a:r>
              <a:rPr kumimoji="0" lang="en-US" sz="1400" b="1" i="0" u="sng" strike="noStrike" kern="1200" cap="none" spc="0" normalizeH="0" baseline="0" noProof="0">
                <a:ln>
                  <a:noFill/>
                </a:ln>
                <a:solidFill>
                  <a:srgbClr val="1F1A62"/>
                </a:solidFill>
                <a:effectLst/>
                <a:uLnTx/>
                <a:uFillTx/>
                <a:latin typeface="Helvetica" panose="020B0604020202020204" pitchFamily="34" charset="0"/>
                <a:ea typeface="+mn-ea"/>
                <a:cs typeface="+mn-cs"/>
              </a:rPr>
              <a:t>on-COVID’ Advertisers by ‘Legacy’ Category</a:t>
            </a:r>
          </a:p>
        </p:txBody>
      </p:sp>
      <p:graphicFrame>
        <p:nvGraphicFramePr>
          <p:cNvPr id="36" name="Table 35">
            <a:extLst>
              <a:ext uri="{FF2B5EF4-FFF2-40B4-BE49-F238E27FC236}">
                <a16:creationId xmlns:a16="http://schemas.microsoft.com/office/drawing/2014/main" id="{9BD32B73-E8C7-4C62-93F1-6066DD884C14}"/>
              </a:ext>
            </a:extLst>
          </p:cNvPr>
          <p:cNvGraphicFramePr>
            <a:graphicFrameLocks noGrp="1"/>
          </p:cNvGraphicFramePr>
          <p:nvPr/>
        </p:nvGraphicFramePr>
        <p:xfrm>
          <a:off x="322576" y="1637661"/>
          <a:ext cx="2809084" cy="3547516"/>
        </p:xfrm>
        <a:graphic>
          <a:graphicData uri="http://schemas.openxmlformats.org/drawingml/2006/table">
            <a:tbl>
              <a:tblPr>
                <a:tableStyleId>{5C22544A-7EE6-4342-B048-85BDC9FD1C3A}</a:tableStyleId>
              </a:tblPr>
              <a:tblGrid>
                <a:gridCol w="1168966">
                  <a:extLst>
                    <a:ext uri="{9D8B030D-6E8A-4147-A177-3AD203B41FA5}">
                      <a16:colId xmlns:a16="http://schemas.microsoft.com/office/drawing/2014/main" val="2891789165"/>
                    </a:ext>
                  </a:extLst>
                </a:gridCol>
                <a:gridCol w="916490">
                  <a:extLst>
                    <a:ext uri="{9D8B030D-6E8A-4147-A177-3AD203B41FA5}">
                      <a16:colId xmlns:a16="http://schemas.microsoft.com/office/drawing/2014/main" val="135091300"/>
                    </a:ext>
                  </a:extLst>
                </a:gridCol>
                <a:gridCol w="723628">
                  <a:extLst>
                    <a:ext uri="{9D8B030D-6E8A-4147-A177-3AD203B41FA5}">
                      <a16:colId xmlns:a16="http://schemas.microsoft.com/office/drawing/2014/main" val="2961594174"/>
                    </a:ext>
                  </a:extLst>
                </a:gridCol>
              </a:tblGrid>
              <a:tr h="126697">
                <a:tc>
                  <a:txBody>
                    <a:bodyPr/>
                    <a:lstStyle/>
                    <a:p>
                      <a:pPr algn="ctr" fontAlgn="b"/>
                      <a:r>
                        <a:rPr lang="en-US" sz="600" b="1" i="0" u="none" strike="noStrike">
                          <a:solidFill>
                            <a:schemeClr val="bg1"/>
                          </a:solidFill>
                          <a:effectLst/>
                          <a:latin typeface="Helvetica" panose="020B0604020202020204" pitchFamily="34" charset="0"/>
                          <a:cs typeface="Helvetica" panose="020B0604020202020204" pitchFamily="34" charset="0"/>
                        </a:rPr>
                        <a:t>Brand</a:t>
                      </a:r>
                    </a:p>
                  </a:txBody>
                  <a:tcPr marL="0" marR="0" marT="0" marB="0" anchor="b">
                    <a:solidFill>
                      <a:srgbClr val="00BFF2"/>
                    </a:solidFill>
                  </a:tcPr>
                </a:tc>
                <a:tc>
                  <a:txBody>
                    <a:bodyPr/>
                    <a:lstStyle/>
                    <a:p>
                      <a:pPr algn="ctr" fontAlgn="b"/>
                      <a:r>
                        <a:rPr lang="en-US" sz="600" b="1" i="0" u="none" strike="noStrike">
                          <a:solidFill>
                            <a:schemeClr val="bg1"/>
                          </a:solidFill>
                          <a:effectLst/>
                          <a:latin typeface="Helvetica" panose="020B0604020202020204" pitchFamily="34" charset="0"/>
                          <a:cs typeface="Helvetica" panose="020B0604020202020204" pitchFamily="34" charset="0"/>
                        </a:rPr>
                        <a:t>Category</a:t>
                      </a:r>
                    </a:p>
                  </a:txBody>
                  <a:tcPr marL="0" marR="0" marT="0" marB="0" anchor="b">
                    <a:solidFill>
                      <a:srgbClr val="00BFF2"/>
                    </a:solidFill>
                  </a:tcPr>
                </a:tc>
                <a:tc>
                  <a:txBody>
                    <a:bodyPr/>
                    <a:lstStyle/>
                    <a:p>
                      <a:pPr algn="ctr" fontAlgn="b"/>
                      <a:r>
                        <a:rPr lang="en-US" sz="600" b="1" i="0" u="none" strike="noStrike">
                          <a:solidFill>
                            <a:schemeClr val="bg1"/>
                          </a:solidFill>
                          <a:effectLst/>
                          <a:latin typeface="Helvetica" panose="020B0604020202020204" pitchFamily="34" charset="0"/>
                          <a:cs typeface="Helvetica" panose="020B0604020202020204" pitchFamily="34" charset="0"/>
                        </a:rPr>
                        <a:t>$$$ (000)</a:t>
                      </a:r>
                    </a:p>
                  </a:txBody>
                  <a:tcPr marL="0" marR="0" marT="0" marB="0" anchor="b">
                    <a:solidFill>
                      <a:srgbClr val="00BFF2"/>
                    </a:solidFill>
                  </a:tcPr>
                </a:tc>
                <a:extLst>
                  <a:ext uri="{0D108BD9-81ED-4DB2-BD59-A6C34878D82A}">
                    <a16:rowId xmlns:a16="http://schemas.microsoft.com/office/drawing/2014/main" val="2986064694"/>
                  </a:ext>
                </a:extLst>
              </a:tr>
              <a:tr h="126697">
                <a:tc>
                  <a:txBody>
                    <a:bodyPr/>
                    <a:lstStyle/>
                    <a:p>
                      <a:pPr algn="l" fontAlgn="b"/>
                      <a:r>
                        <a:rPr lang="en-US" sz="600" b="0" i="0" u="none" strike="noStrike" err="1">
                          <a:solidFill>
                            <a:srgbClr val="1F1A62"/>
                          </a:solidFill>
                          <a:effectLst/>
                          <a:latin typeface="Helvetica" panose="020B0403020202020204" pitchFamily="34" charset="0"/>
                        </a:rPr>
                        <a:t>Vizzy</a:t>
                      </a:r>
                      <a:r>
                        <a:rPr lang="en-US" sz="600" b="0" i="0" u="none" strike="noStrike">
                          <a:solidFill>
                            <a:srgbClr val="1F1A62"/>
                          </a:solidFill>
                          <a:effectLst/>
                          <a:latin typeface="Helvetica" panose="020B0403020202020204" pitchFamily="34" charset="0"/>
                        </a:rPr>
                        <a:t> Hard Seltzer </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Alcoholic Beverages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$4,221.1</a:t>
                      </a:r>
                    </a:p>
                  </a:txBody>
                  <a:tcPr marL="0" marR="0" marT="0" marB="0" anchor="ctr"/>
                </a:tc>
                <a:extLst>
                  <a:ext uri="{0D108BD9-81ED-4DB2-BD59-A6C34878D82A}">
                    <a16:rowId xmlns:a16="http://schemas.microsoft.com/office/drawing/2014/main" val="3567100555"/>
                  </a:ext>
                </a:extLst>
              </a:tr>
              <a:tr h="126697">
                <a:tc>
                  <a:txBody>
                    <a:bodyPr/>
                    <a:lstStyle/>
                    <a:p>
                      <a:pPr algn="l" fontAlgn="b"/>
                      <a:r>
                        <a:rPr lang="en-US" sz="600" b="0" i="0" u="none" strike="noStrike">
                          <a:solidFill>
                            <a:srgbClr val="1F1A62"/>
                          </a:solidFill>
                          <a:effectLst/>
                          <a:latin typeface="Helvetica" panose="020B0403020202020204" pitchFamily="34" charset="0"/>
                        </a:rPr>
                        <a:t>Saint Archer Brewing</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Alcoholic Beverages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$3,377.5</a:t>
                      </a:r>
                    </a:p>
                  </a:txBody>
                  <a:tcPr marL="0" marR="0" marT="0" marB="0" anchor="ctr"/>
                </a:tc>
                <a:extLst>
                  <a:ext uri="{0D108BD9-81ED-4DB2-BD59-A6C34878D82A}">
                    <a16:rowId xmlns:a16="http://schemas.microsoft.com/office/drawing/2014/main" val="708521347"/>
                  </a:ext>
                </a:extLst>
              </a:tr>
              <a:tr h="126697">
                <a:tc>
                  <a:txBody>
                    <a:bodyPr/>
                    <a:lstStyle/>
                    <a:p>
                      <a:pPr algn="l" fontAlgn="b"/>
                      <a:r>
                        <a:rPr lang="en-US" sz="600" b="0" i="0" u="none" strike="noStrike">
                          <a:solidFill>
                            <a:srgbClr val="1F1A62"/>
                          </a:solidFill>
                          <a:effectLst/>
                          <a:latin typeface="Helvetica" panose="020B0403020202020204" pitchFamily="34" charset="0"/>
                        </a:rPr>
                        <a:t>Saucy Brew Works</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Alcoholic Beverages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$1,009.5</a:t>
                      </a:r>
                    </a:p>
                  </a:txBody>
                  <a:tcPr marL="0" marR="0" marT="0" marB="0" anchor="ctr"/>
                </a:tc>
                <a:extLst>
                  <a:ext uri="{0D108BD9-81ED-4DB2-BD59-A6C34878D82A}">
                    <a16:rowId xmlns:a16="http://schemas.microsoft.com/office/drawing/2014/main" val="1440085256"/>
                  </a:ext>
                </a:extLst>
              </a:tr>
              <a:tr h="126697">
                <a:tc>
                  <a:txBody>
                    <a:bodyPr/>
                    <a:lstStyle/>
                    <a:p>
                      <a:pPr algn="l" fontAlgn="b"/>
                      <a:r>
                        <a:rPr lang="en-US" sz="600" b="0" i="0" u="none" strike="noStrike" err="1">
                          <a:solidFill>
                            <a:srgbClr val="1F1A62"/>
                          </a:solidFill>
                          <a:effectLst/>
                          <a:latin typeface="Helvetica" panose="020B0403020202020204" pitchFamily="34" charset="0"/>
                        </a:rPr>
                        <a:t>DuckDuckAuto</a:t>
                      </a:r>
                      <a:endParaRPr lang="en-US" sz="600" b="0" i="0" u="none" strike="noStrike">
                        <a:solidFill>
                          <a:srgbClr val="1F1A62"/>
                        </a:solidFill>
                        <a:effectLst/>
                        <a:latin typeface="Helvetica" panose="020B0403020202020204" pitchFamily="34" charset="0"/>
                      </a:endParaRP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Auto Insurance</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$1,623.4</a:t>
                      </a:r>
                    </a:p>
                  </a:txBody>
                  <a:tcPr marL="0" marR="0" marT="0" marB="0" anchor="ctr"/>
                </a:tc>
                <a:extLst>
                  <a:ext uri="{0D108BD9-81ED-4DB2-BD59-A6C34878D82A}">
                    <a16:rowId xmlns:a16="http://schemas.microsoft.com/office/drawing/2014/main" val="1233487042"/>
                  </a:ext>
                </a:extLst>
              </a:tr>
              <a:tr h="126697">
                <a:tc>
                  <a:txBody>
                    <a:bodyPr/>
                    <a:lstStyle/>
                    <a:p>
                      <a:pPr algn="l" fontAlgn="b"/>
                      <a:r>
                        <a:rPr lang="en-US" sz="600" b="0" i="0" u="none" strike="noStrike">
                          <a:solidFill>
                            <a:srgbClr val="1F1A62"/>
                          </a:solidFill>
                          <a:effectLst/>
                          <a:latin typeface="Helvetica" panose="020B0403020202020204" pitchFamily="34" charset="0"/>
                        </a:rPr>
                        <a:t>Just Auto</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Auto Insurance</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$632.6</a:t>
                      </a:r>
                    </a:p>
                  </a:txBody>
                  <a:tcPr marL="0" marR="0" marT="0" marB="0" anchor="ctr"/>
                </a:tc>
                <a:extLst>
                  <a:ext uri="{0D108BD9-81ED-4DB2-BD59-A6C34878D82A}">
                    <a16:rowId xmlns:a16="http://schemas.microsoft.com/office/drawing/2014/main" val="1270871873"/>
                  </a:ext>
                </a:extLst>
              </a:tr>
              <a:tr h="126697">
                <a:tc>
                  <a:txBody>
                    <a:bodyPr/>
                    <a:lstStyle/>
                    <a:p>
                      <a:pPr algn="l" fontAlgn="b"/>
                      <a:r>
                        <a:rPr lang="en-US" sz="600" b="0" i="0" u="none" strike="noStrike">
                          <a:solidFill>
                            <a:srgbClr val="1F1A62"/>
                          </a:solidFill>
                          <a:effectLst/>
                          <a:latin typeface="Helvetica" panose="020B0403020202020204" pitchFamily="34" charset="0"/>
                        </a:rPr>
                        <a:t>Nations Insurance</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Auto Insurance</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$381.7</a:t>
                      </a:r>
                    </a:p>
                  </a:txBody>
                  <a:tcPr marL="0" marR="0" marT="0" marB="0" anchor="ctr"/>
                </a:tc>
                <a:extLst>
                  <a:ext uri="{0D108BD9-81ED-4DB2-BD59-A6C34878D82A}">
                    <a16:rowId xmlns:a16="http://schemas.microsoft.com/office/drawing/2014/main" val="2488338332"/>
                  </a:ext>
                </a:extLst>
              </a:tr>
              <a:tr h="126697">
                <a:tc>
                  <a:txBody>
                    <a:bodyPr/>
                    <a:lstStyle/>
                    <a:p>
                      <a:pPr algn="l" fontAlgn="b"/>
                      <a:r>
                        <a:rPr lang="en-US" sz="600" b="0" i="0" u="none" strike="noStrike" err="1">
                          <a:solidFill>
                            <a:srgbClr val="1F1A62"/>
                          </a:solidFill>
                          <a:effectLst/>
                          <a:latin typeface="Helvetica" panose="020B0403020202020204" pitchFamily="34" charset="0"/>
                        </a:rPr>
                        <a:t>Solidquote</a:t>
                      </a:r>
                      <a:endParaRPr lang="en-US" sz="600" b="0" i="0" u="none" strike="noStrike">
                        <a:solidFill>
                          <a:srgbClr val="1F1A62"/>
                        </a:solidFill>
                        <a:effectLst/>
                        <a:latin typeface="Helvetica" panose="020B0403020202020204" pitchFamily="34" charset="0"/>
                      </a:endParaRP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Auto Insurance</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$297.2</a:t>
                      </a:r>
                    </a:p>
                  </a:txBody>
                  <a:tcPr marL="0" marR="0" marT="0" marB="0" anchor="ctr"/>
                </a:tc>
                <a:extLst>
                  <a:ext uri="{0D108BD9-81ED-4DB2-BD59-A6C34878D82A}">
                    <a16:rowId xmlns:a16="http://schemas.microsoft.com/office/drawing/2014/main" val="1135163151"/>
                  </a:ext>
                </a:extLst>
              </a:tr>
              <a:tr h="126697">
                <a:tc>
                  <a:txBody>
                    <a:bodyPr/>
                    <a:lstStyle/>
                    <a:p>
                      <a:pPr algn="l" fontAlgn="b"/>
                      <a:r>
                        <a:rPr lang="en-US" sz="600" b="0" i="0" u="none" strike="noStrike">
                          <a:solidFill>
                            <a:srgbClr val="1F1A62"/>
                          </a:solidFill>
                          <a:effectLst/>
                          <a:latin typeface="Helvetica" panose="020B0403020202020204" pitchFamily="34" charset="0"/>
                        </a:rPr>
                        <a:t>Lucid Autos </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Automotive</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$246.9</a:t>
                      </a:r>
                    </a:p>
                  </a:txBody>
                  <a:tcPr marL="0" marR="0" marT="0" marB="0" anchor="ctr"/>
                </a:tc>
                <a:extLst>
                  <a:ext uri="{0D108BD9-81ED-4DB2-BD59-A6C34878D82A}">
                    <a16:rowId xmlns:a16="http://schemas.microsoft.com/office/drawing/2014/main" val="4103111136"/>
                  </a:ext>
                </a:extLst>
              </a:tr>
              <a:tr h="126697">
                <a:tc>
                  <a:txBody>
                    <a:bodyPr/>
                    <a:lstStyle/>
                    <a:p>
                      <a:pPr algn="l" fontAlgn="b"/>
                      <a:r>
                        <a:rPr lang="en-US" sz="600" b="0" i="0" u="none" strike="noStrike" err="1">
                          <a:solidFill>
                            <a:srgbClr val="1F1A62"/>
                          </a:solidFill>
                          <a:effectLst/>
                          <a:latin typeface="Helvetica" panose="020B0403020202020204" pitchFamily="34" charset="0"/>
                        </a:rPr>
                        <a:t>Mancinis</a:t>
                      </a:r>
                      <a:r>
                        <a:rPr lang="en-US" sz="600" b="0" i="0" u="none" strike="noStrike">
                          <a:solidFill>
                            <a:srgbClr val="1F1A62"/>
                          </a:solidFill>
                          <a:effectLst/>
                          <a:latin typeface="Helvetica" panose="020B0403020202020204" pitchFamily="34" charset="0"/>
                        </a:rPr>
                        <a:t> </a:t>
                      </a:r>
                      <a:r>
                        <a:rPr lang="en-US" sz="600" b="0" i="0" u="none" strike="noStrike" err="1">
                          <a:solidFill>
                            <a:srgbClr val="1F1A62"/>
                          </a:solidFill>
                          <a:effectLst/>
                          <a:latin typeface="Helvetica" panose="020B0403020202020204" pitchFamily="34" charset="0"/>
                        </a:rPr>
                        <a:t>Sleepworld</a:t>
                      </a:r>
                      <a:endParaRPr lang="en-US" sz="600" b="0" i="0" u="none" strike="noStrike">
                        <a:solidFill>
                          <a:srgbClr val="1F1A62"/>
                        </a:solidFill>
                        <a:effectLst/>
                        <a:latin typeface="Helvetica" panose="020B0403020202020204" pitchFamily="34" charset="0"/>
                      </a:endParaRP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Bedding</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$126.1</a:t>
                      </a:r>
                    </a:p>
                  </a:txBody>
                  <a:tcPr marL="0" marR="0" marT="0" marB="0" anchor="ctr"/>
                </a:tc>
                <a:extLst>
                  <a:ext uri="{0D108BD9-81ED-4DB2-BD59-A6C34878D82A}">
                    <a16:rowId xmlns:a16="http://schemas.microsoft.com/office/drawing/2014/main" val="2969708319"/>
                  </a:ext>
                </a:extLst>
              </a:tr>
              <a:tr h="126697">
                <a:tc>
                  <a:txBody>
                    <a:bodyPr/>
                    <a:lstStyle/>
                    <a:p>
                      <a:pPr algn="l" fontAlgn="b"/>
                      <a:r>
                        <a:rPr lang="en-US" sz="600" b="0" i="0" u="none" strike="noStrike">
                          <a:solidFill>
                            <a:srgbClr val="1F1A62"/>
                          </a:solidFill>
                          <a:effectLst/>
                          <a:latin typeface="Helvetica" panose="020B0403020202020204" pitchFamily="34" charset="0"/>
                        </a:rPr>
                        <a:t>Creative Roots</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Beverages (Misc)</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$10,481.9</a:t>
                      </a:r>
                    </a:p>
                  </a:txBody>
                  <a:tcPr marL="0" marR="0" marT="0" marB="0" anchor="ctr"/>
                </a:tc>
                <a:extLst>
                  <a:ext uri="{0D108BD9-81ED-4DB2-BD59-A6C34878D82A}">
                    <a16:rowId xmlns:a16="http://schemas.microsoft.com/office/drawing/2014/main" val="3154279273"/>
                  </a:ext>
                </a:extLst>
              </a:tr>
              <a:tr h="126697">
                <a:tc>
                  <a:txBody>
                    <a:bodyPr/>
                    <a:lstStyle/>
                    <a:p>
                      <a:pPr algn="l" fontAlgn="b"/>
                      <a:r>
                        <a:rPr lang="en-US" sz="600" b="0" i="0" u="none" strike="noStrike">
                          <a:solidFill>
                            <a:srgbClr val="1F1A62"/>
                          </a:solidFill>
                          <a:effectLst/>
                          <a:latin typeface="Helvetica" panose="020B0403020202020204" pitchFamily="34" charset="0"/>
                        </a:rPr>
                        <a:t>Suerox</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Beverages (Misc)</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$2,172.1</a:t>
                      </a:r>
                    </a:p>
                  </a:txBody>
                  <a:tcPr marL="0" marR="0" marT="0" marB="0" anchor="ctr"/>
                </a:tc>
                <a:extLst>
                  <a:ext uri="{0D108BD9-81ED-4DB2-BD59-A6C34878D82A}">
                    <a16:rowId xmlns:a16="http://schemas.microsoft.com/office/drawing/2014/main" val="1682239239"/>
                  </a:ext>
                </a:extLst>
              </a:tr>
              <a:tr h="126697">
                <a:tc>
                  <a:txBody>
                    <a:bodyPr/>
                    <a:lstStyle/>
                    <a:p>
                      <a:pPr algn="l" fontAlgn="b"/>
                      <a:r>
                        <a:rPr lang="en-US" sz="600" b="0" i="0" u="none" strike="noStrike">
                          <a:solidFill>
                            <a:srgbClr val="1F1A62"/>
                          </a:solidFill>
                          <a:effectLst/>
                          <a:latin typeface="Helvetica" panose="020B0403020202020204" pitchFamily="34" charset="0"/>
                        </a:rPr>
                        <a:t>Omni Agent Solutions</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Business Services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$2,164.9</a:t>
                      </a:r>
                    </a:p>
                  </a:txBody>
                  <a:tcPr marL="0" marR="0" marT="0" marB="0" anchor="ctr"/>
                </a:tc>
                <a:extLst>
                  <a:ext uri="{0D108BD9-81ED-4DB2-BD59-A6C34878D82A}">
                    <a16:rowId xmlns:a16="http://schemas.microsoft.com/office/drawing/2014/main" val="98510553"/>
                  </a:ext>
                </a:extLst>
              </a:tr>
              <a:tr h="126697">
                <a:tc>
                  <a:txBody>
                    <a:bodyPr/>
                    <a:lstStyle/>
                    <a:p>
                      <a:pPr algn="l" fontAlgn="b"/>
                      <a:r>
                        <a:rPr lang="en-US" sz="600" b="0" i="0" u="none" strike="noStrike">
                          <a:solidFill>
                            <a:srgbClr val="1F1A62"/>
                          </a:solidFill>
                          <a:effectLst/>
                          <a:latin typeface="Helvetica" panose="020B0403020202020204" pitchFamily="34" charset="0"/>
                        </a:rPr>
                        <a:t>Splat! Bugs</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Children's Toys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$244.0</a:t>
                      </a:r>
                    </a:p>
                  </a:txBody>
                  <a:tcPr marL="0" marR="0" marT="0" marB="0" anchor="ctr"/>
                </a:tc>
                <a:extLst>
                  <a:ext uri="{0D108BD9-81ED-4DB2-BD59-A6C34878D82A}">
                    <a16:rowId xmlns:a16="http://schemas.microsoft.com/office/drawing/2014/main" val="2714804605"/>
                  </a:ext>
                </a:extLst>
              </a:tr>
              <a:tr h="126697">
                <a:tc>
                  <a:txBody>
                    <a:bodyPr/>
                    <a:lstStyle/>
                    <a:p>
                      <a:pPr algn="l" fontAlgn="b"/>
                      <a:r>
                        <a:rPr lang="en-US" sz="600" b="0" i="0" u="none" strike="noStrike">
                          <a:solidFill>
                            <a:srgbClr val="1F1A62"/>
                          </a:solidFill>
                          <a:effectLst/>
                          <a:latin typeface="Helvetica" panose="020B0403020202020204" pitchFamily="34" charset="0"/>
                        </a:rPr>
                        <a:t>Miraclemist</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Cleaning Products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$238.0</a:t>
                      </a:r>
                    </a:p>
                  </a:txBody>
                  <a:tcPr marL="0" marR="0" marT="0" marB="0" anchor="ctr"/>
                </a:tc>
                <a:extLst>
                  <a:ext uri="{0D108BD9-81ED-4DB2-BD59-A6C34878D82A}">
                    <a16:rowId xmlns:a16="http://schemas.microsoft.com/office/drawing/2014/main" val="1483444809"/>
                  </a:ext>
                </a:extLst>
              </a:tr>
              <a:tr h="126697">
                <a:tc>
                  <a:txBody>
                    <a:bodyPr/>
                    <a:lstStyle/>
                    <a:p>
                      <a:pPr algn="l" fontAlgn="b"/>
                      <a:r>
                        <a:rPr lang="en-US" sz="600" b="0" i="0" u="none" strike="noStrike">
                          <a:solidFill>
                            <a:srgbClr val="1F1A62"/>
                          </a:solidFill>
                          <a:effectLst/>
                          <a:latin typeface="Helvetica" panose="020B0403020202020204" pitchFamily="34" charset="0"/>
                        </a:rPr>
                        <a:t>Barista Joes Coffee</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Coffee</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$105.2</a:t>
                      </a:r>
                    </a:p>
                  </a:txBody>
                  <a:tcPr marL="0" marR="0" marT="0" marB="0" anchor="ctr"/>
                </a:tc>
                <a:extLst>
                  <a:ext uri="{0D108BD9-81ED-4DB2-BD59-A6C34878D82A}">
                    <a16:rowId xmlns:a16="http://schemas.microsoft.com/office/drawing/2014/main" val="2515471245"/>
                  </a:ext>
                </a:extLst>
              </a:tr>
              <a:tr h="126697">
                <a:tc>
                  <a:txBody>
                    <a:bodyPr/>
                    <a:lstStyle/>
                    <a:p>
                      <a:pPr algn="l" fontAlgn="b"/>
                      <a:r>
                        <a:rPr lang="en-US" sz="600" b="0" i="0" u="none" strike="noStrike">
                          <a:solidFill>
                            <a:srgbClr val="1F1A62"/>
                          </a:solidFill>
                          <a:effectLst/>
                          <a:latin typeface="Helvetica" panose="020B0403020202020204" pitchFamily="34" charset="0"/>
                        </a:rPr>
                        <a:t>Riduzone</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Direct Response</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$612.1</a:t>
                      </a:r>
                    </a:p>
                  </a:txBody>
                  <a:tcPr marL="0" marR="0" marT="0" marB="0" anchor="ctr"/>
                </a:tc>
                <a:extLst>
                  <a:ext uri="{0D108BD9-81ED-4DB2-BD59-A6C34878D82A}">
                    <a16:rowId xmlns:a16="http://schemas.microsoft.com/office/drawing/2014/main" val="4021329791"/>
                  </a:ext>
                </a:extLst>
              </a:tr>
              <a:tr h="126697">
                <a:tc>
                  <a:txBody>
                    <a:bodyPr/>
                    <a:lstStyle/>
                    <a:p>
                      <a:pPr algn="l" fontAlgn="b"/>
                      <a:r>
                        <a:rPr lang="en-US" sz="600" b="0" i="0" u="none" strike="noStrike">
                          <a:solidFill>
                            <a:srgbClr val="1F1A62"/>
                          </a:solidFill>
                          <a:effectLst/>
                          <a:latin typeface="Helvetica" panose="020B0403020202020204" pitchFamily="34" charset="0"/>
                        </a:rPr>
                        <a:t>Super Cute Little Babies</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Direct Response</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$498.1</a:t>
                      </a:r>
                    </a:p>
                  </a:txBody>
                  <a:tcPr marL="0" marR="0" marT="0" marB="0" anchor="ctr"/>
                </a:tc>
                <a:extLst>
                  <a:ext uri="{0D108BD9-81ED-4DB2-BD59-A6C34878D82A}">
                    <a16:rowId xmlns:a16="http://schemas.microsoft.com/office/drawing/2014/main" val="1470324579"/>
                  </a:ext>
                </a:extLst>
              </a:tr>
              <a:tr h="126697">
                <a:tc>
                  <a:txBody>
                    <a:bodyPr/>
                    <a:lstStyle/>
                    <a:p>
                      <a:pPr algn="l" fontAlgn="b"/>
                      <a:r>
                        <a:rPr lang="en-US" sz="600" b="0" i="0" u="none" strike="noStrike">
                          <a:solidFill>
                            <a:srgbClr val="1F1A62"/>
                          </a:solidFill>
                          <a:effectLst/>
                          <a:latin typeface="Helvetica" panose="020B0403020202020204" pitchFamily="34" charset="0"/>
                        </a:rPr>
                        <a:t>Hy-Impact</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Direct Response</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$497.1</a:t>
                      </a:r>
                    </a:p>
                  </a:txBody>
                  <a:tcPr marL="0" marR="0" marT="0" marB="0" anchor="ctr"/>
                </a:tc>
                <a:extLst>
                  <a:ext uri="{0D108BD9-81ED-4DB2-BD59-A6C34878D82A}">
                    <a16:rowId xmlns:a16="http://schemas.microsoft.com/office/drawing/2014/main" val="2585169700"/>
                  </a:ext>
                </a:extLst>
              </a:tr>
              <a:tr h="126697">
                <a:tc>
                  <a:txBody>
                    <a:bodyPr/>
                    <a:lstStyle/>
                    <a:p>
                      <a:pPr algn="l" fontAlgn="b"/>
                      <a:r>
                        <a:rPr lang="en-US" sz="600" b="0" i="0" u="none" strike="noStrike">
                          <a:solidFill>
                            <a:srgbClr val="1F1A62"/>
                          </a:solidFill>
                          <a:effectLst/>
                          <a:latin typeface="Helvetica" panose="020B0403020202020204" pitchFamily="34" charset="0"/>
                        </a:rPr>
                        <a:t>Stuffaloons</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Direct Response</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$424.1</a:t>
                      </a:r>
                    </a:p>
                  </a:txBody>
                  <a:tcPr marL="0" marR="0" marT="0" marB="0" anchor="ctr"/>
                </a:tc>
                <a:extLst>
                  <a:ext uri="{0D108BD9-81ED-4DB2-BD59-A6C34878D82A}">
                    <a16:rowId xmlns:a16="http://schemas.microsoft.com/office/drawing/2014/main" val="2441223048"/>
                  </a:ext>
                </a:extLst>
              </a:tr>
              <a:tr h="126697">
                <a:tc>
                  <a:txBody>
                    <a:bodyPr/>
                    <a:lstStyle/>
                    <a:p>
                      <a:pPr algn="l" fontAlgn="b"/>
                      <a:r>
                        <a:rPr lang="en-US" sz="600" b="0" i="0" u="none" strike="noStrike">
                          <a:solidFill>
                            <a:srgbClr val="1F1A62"/>
                          </a:solidFill>
                          <a:effectLst/>
                          <a:latin typeface="Helvetica" panose="020B0403020202020204" pitchFamily="34" charset="0"/>
                        </a:rPr>
                        <a:t>Mushabelly</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Direct Response</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$281.6</a:t>
                      </a:r>
                    </a:p>
                  </a:txBody>
                  <a:tcPr marL="0" marR="0" marT="0" marB="0" anchor="ctr"/>
                </a:tc>
                <a:extLst>
                  <a:ext uri="{0D108BD9-81ED-4DB2-BD59-A6C34878D82A}">
                    <a16:rowId xmlns:a16="http://schemas.microsoft.com/office/drawing/2014/main" val="210915192"/>
                  </a:ext>
                </a:extLst>
              </a:tr>
              <a:tr h="126697">
                <a:tc>
                  <a:txBody>
                    <a:bodyPr/>
                    <a:lstStyle/>
                    <a:p>
                      <a:pPr algn="l" fontAlgn="b"/>
                      <a:r>
                        <a:rPr lang="en-US" sz="600" b="0" i="0" u="none" strike="noStrike">
                          <a:solidFill>
                            <a:srgbClr val="1F1A62"/>
                          </a:solidFill>
                          <a:effectLst/>
                          <a:latin typeface="Helvetica" panose="020B0403020202020204" pitchFamily="34" charset="0"/>
                        </a:rPr>
                        <a:t>Superthotics</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Direct Response</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$138.5</a:t>
                      </a:r>
                    </a:p>
                  </a:txBody>
                  <a:tcPr marL="0" marR="0" marT="0" marB="0" anchor="ctr"/>
                </a:tc>
                <a:extLst>
                  <a:ext uri="{0D108BD9-81ED-4DB2-BD59-A6C34878D82A}">
                    <a16:rowId xmlns:a16="http://schemas.microsoft.com/office/drawing/2014/main" val="3288253235"/>
                  </a:ext>
                </a:extLst>
              </a:tr>
              <a:tr h="126697">
                <a:tc>
                  <a:txBody>
                    <a:bodyPr/>
                    <a:lstStyle/>
                    <a:p>
                      <a:pPr algn="l" fontAlgn="b"/>
                      <a:r>
                        <a:rPr lang="en-US" sz="600" b="0" i="0" u="none" strike="noStrike">
                          <a:solidFill>
                            <a:srgbClr val="1F1A62"/>
                          </a:solidFill>
                          <a:effectLst/>
                          <a:latin typeface="Helvetica" panose="020B0403020202020204" pitchFamily="34" charset="0"/>
                        </a:rPr>
                        <a:t>Wizard Laboratories</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Eyewear</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$322.1</a:t>
                      </a:r>
                    </a:p>
                  </a:txBody>
                  <a:tcPr marL="0" marR="0" marT="0" marB="0" anchor="ctr"/>
                </a:tc>
                <a:extLst>
                  <a:ext uri="{0D108BD9-81ED-4DB2-BD59-A6C34878D82A}">
                    <a16:rowId xmlns:a16="http://schemas.microsoft.com/office/drawing/2014/main" val="2873744074"/>
                  </a:ext>
                </a:extLst>
              </a:tr>
              <a:tr h="126697">
                <a:tc>
                  <a:txBody>
                    <a:bodyPr/>
                    <a:lstStyle/>
                    <a:p>
                      <a:pPr algn="l" fontAlgn="b"/>
                      <a:r>
                        <a:rPr lang="en-US" sz="600" b="0" i="0" u="none" strike="noStrike">
                          <a:solidFill>
                            <a:srgbClr val="1F1A62"/>
                          </a:solidFill>
                          <a:effectLst/>
                          <a:latin typeface="Helvetica" panose="020B0403020202020204" pitchFamily="34" charset="0"/>
                        </a:rPr>
                        <a:t>Netcredit</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Financial Services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$1,665.8</a:t>
                      </a:r>
                    </a:p>
                  </a:txBody>
                  <a:tcPr marL="0" marR="0" marT="0" marB="0" anchor="ctr"/>
                </a:tc>
                <a:extLst>
                  <a:ext uri="{0D108BD9-81ED-4DB2-BD59-A6C34878D82A}">
                    <a16:rowId xmlns:a16="http://schemas.microsoft.com/office/drawing/2014/main" val="3474342259"/>
                  </a:ext>
                </a:extLst>
              </a:tr>
              <a:tr h="126697">
                <a:tc>
                  <a:txBody>
                    <a:bodyPr/>
                    <a:lstStyle/>
                    <a:p>
                      <a:pPr algn="l" fontAlgn="b"/>
                      <a:r>
                        <a:rPr lang="en-US" sz="600" b="0" i="0" u="none" strike="noStrike">
                          <a:solidFill>
                            <a:srgbClr val="1F1A62"/>
                          </a:solidFill>
                          <a:effectLst/>
                          <a:latin typeface="Helvetica" panose="020B0403020202020204" pitchFamily="34" charset="0"/>
                        </a:rPr>
                        <a:t>Splash Financial  </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Financial Services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$477.0</a:t>
                      </a:r>
                    </a:p>
                  </a:txBody>
                  <a:tcPr marL="0" marR="0" marT="0" marB="0" anchor="ctr"/>
                </a:tc>
                <a:extLst>
                  <a:ext uri="{0D108BD9-81ED-4DB2-BD59-A6C34878D82A}">
                    <a16:rowId xmlns:a16="http://schemas.microsoft.com/office/drawing/2014/main" val="3853840994"/>
                  </a:ext>
                </a:extLst>
              </a:tr>
              <a:tr h="126697">
                <a:tc>
                  <a:txBody>
                    <a:bodyPr/>
                    <a:lstStyle/>
                    <a:p>
                      <a:pPr algn="l" fontAlgn="b"/>
                      <a:r>
                        <a:rPr lang="en-US" sz="600" b="0" i="0" u="none" strike="noStrike">
                          <a:solidFill>
                            <a:srgbClr val="1F1A62"/>
                          </a:solidFill>
                          <a:effectLst/>
                          <a:latin typeface="Helvetica" panose="020B0403020202020204" pitchFamily="34" charset="0"/>
                        </a:rPr>
                        <a:t>Figure Loan Co </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Financial Services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$247.1</a:t>
                      </a:r>
                    </a:p>
                  </a:txBody>
                  <a:tcPr marL="0" marR="0" marT="0" marB="0" anchor="ctr"/>
                </a:tc>
                <a:extLst>
                  <a:ext uri="{0D108BD9-81ED-4DB2-BD59-A6C34878D82A}">
                    <a16:rowId xmlns:a16="http://schemas.microsoft.com/office/drawing/2014/main" val="3191827265"/>
                  </a:ext>
                </a:extLst>
              </a:tr>
              <a:tr h="126697">
                <a:tc>
                  <a:txBody>
                    <a:bodyPr/>
                    <a:lstStyle/>
                    <a:p>
                      <a:pPr algn="l" fontAlgn="b"/>
                      <a:r>
                        <a:rPr lang="en-US" sz="600" b="0" i="0" u="none" strike="noStrike">
                          <a:solidFill>
                            <a:srgbClr val="1F1A62"/>
                          </a:solidFill>
                          <a:effectLst/>
                          <a:latin typeface="Helvetica" panose="020B0403020202020204" pitchFamily="34" charset="0"/>
                        </a:rPr>
                        <a:t>Direct Financial Usa</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Financial Services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$183.7</a:t>
                      </a:r>
                    </a:p>
                  </a:txBody>
                  <a:tcPr marL="0" marR="0" marT="0" marB="0" anchor="ctr"/>
                </a:tc>
                <a:extLst>
                  <a:ext uri="{0D108BD9-81ED-4DB2-BD59-A6C34878D82A}">
                    <a16:rowId xmlns:a16="http://schemas.microsoft.com/office/drawing/2014/main" val="2099901094"/>
                  </a:ext>
                </a:extLst>
              </a:tr>
              <a:tr h="126697">
                <a:tc>
                  <a:txBody>
                    <a:bodyPr/>
                    <a:lstStyle/>
                    <a:p>
                      <a:pPr algn="l" fontAlgn="b"/>
                      <a:r>
                        <a:rPr lang="en-US" sz="600" b="0" i="0" u="none" strike="noStrike">
                          <a:solidFill>
                            <a:srgbClr val="1F1A62"/>
                          </a:solidFill>
                          <a:effectLst/>
                          <a:latin typeface="Helvetica" panose="020B0403020202020204" pitchFamily="34" charset="0"/>
                        </a:rPr>
                        <a:t>Sovereign Lending Group</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Financial Services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$180.8</a:t>
                      </a:r>
                    </a:p>
                  </a:txBody>
                  <a:tcPr marL="0" marR="0" marT="0" marB="0" anchor="ctr"/>
                </a:tc>
                <a:extLst>
                  <a:ext uri="{0D108BD9-81ED-4DB2-BD59-A6C34878D82A}">
                    <a16:rowId xmlns:a16="http://schemas.microsoft.com/office/drawing/2014/main" val="449134919"/>
                  </a:ext>
                </a:extLst>
              </a:tr>
            </a:tbl>
          </a:graphicData>
        </a:graphic>
      </p:graphicFrame>
      <p:cxnSp>
        <p:nvCxnSpPr>
          <p:cNvPr id="38" name="Straight Connector 37">
            <a:extLst>
              <a:ext uri="{FF2B5EF4-FFF2-40B4-BE49-F238E27FC236}">
                <a16:creationId xmlns:a16="http://schemas.microsoft.com/office/drawing/2014/main" id="{A2ADA633-F227-4947-B1A1-91DC54B17956}"/>
              </a:ext>
            </a:extLst>
          </p:cNvPr>
          <p:cNvCxnSpPr>
            <a:cxnSpLocks/>
          </p:cNvCxnSpPr>
          <p:nvPr/>
        </p:nvCxnSpPr>
        <p:spPr>
          <a:xfrm>
            <a:off x="3175873" y="1650728"/>
            <a:ext cx="0" cy="3526556"/>
          </a:xfrm>
          <a:prstGeom prst="line">
            <a:avLst/>
          </a:prstGeom>
          <a:ln w="19050">
            <a:solidFill>
              <a:srgbClr val="00BFF2"/>
            </a:solidFill>
          </a:ln>
        </p:spPr>
        <p:style>
          <a:lnRef idx="1">
            <a:schemeClr val="accent1"/>
          </a:lnRef>
          <a:fillRef idx="0">
            <a:schemeClr val="accent1"/>
          </a:fillRef>
          <a:effectRef idx="0">
            <a:schemeClr val="accent1"/>
          </a:effectRef>
          <a:fontRef idx="minor">
            <a:schemeClr val="tx1"/>
          </a:fontRef>
        </p:style>
      </p:cxnSp>
      <p:graphicFrame>
        <p:nvGraphicFramePr>
          <p:cNvPr id="46" name="Table 45">
            <a:extLst>
              <a:ext uri="{FF2B5EF4-FFF2-40B4-BE49-F238E27FC236}">
                <a16:creationId xmlns:a16="http://schemas.microsoft.com/office/drawing/2014/main" id="{903F15A4-C7A5-4E78-8389-09202AB22328}"/>
              </a:ext>
            </a:extLst>
          </p:cNvPr>
          <p:cNvGraphicFramePr>
            <a:graphicFrameLocks noGrp="1"/>
          </p:cNvGraphicFramePr>
          <p:nvPr/>
        </p:nvGraphicFramePr>
        <p:xfrm>
          <a:off x="3220086" y="1637661"/>
          <a:ext cx="2809084" cy="3547516"/>
        </p:xfrm>
        <a:graphic>
          <a:graphicData uri="http://schemas.openxmlformats.org/drawingml/2006/table">
            <a:tbl>
              <a:tblPr>
                <a:tableStyleId>{5C22544A-7EE6-4342-B048-85BDC9FD1C3A}</a:tableStyleId>
              </a:tblPr>
              <a:tblGrid>
                <a:gridCol w="1168966">
                  <a:extLst>
                    <a:ext uri="{9D8B030D-6E8A-4147-A177-3AD203B41FA5}">
                      <a16:colId xmlns:a16="http://schemas.microsoft.com/office/drawing/2014/main" val="2891789165"/>
                    </a:ext>
                  </a:extLst>
                </a:gridCol>
                <a:gridCol w="1182370">
                  <a:extLst>
                    <a:ext uri="{9D8B030D-6E8A-4147-A177-3AD203B41FA5}">
                      <a16:colId xmlns:a16="http://schemas.microsoft.com/office/drawing/2014/main" val="135091300"/>
                    </a:ext>
                  </a:extLst>
                </a:gridCol>
                <a:gridCol w="457748">
                  <a:extLst>
                    <a:ext uri="{9D8B030D-6E8A-4147-A177-3AD203B41FA5}">
                      <a16:colId xmlns:a16="http://schemas.microsoft.com/office/drawing/2014/main" val="2961594174"/>
                    </a:ext>
                  </a:extLst>
                </a:gridCol>
              </a:tblGrid>
              <a:tr h="126697">
                <a:tc>
                  <a:txBody>
                    <a:bodyPr/>
                    <a:lstStyle/>
                    <a:p>
                      <a:pPr algn="ctr" fontAlgn="b"/>
                      <a:r>
                        <a:rPr lang="en-US" sz="600" b="1" i="0" u="none" strike="noStrike">
                          <a:solidFill>
                            <a:schemeClr val="bg1"/>
                          </a:solidFill>
                          <a:effectLst/>
                          <a:latin typeface="Helvetica" panose="020B0604020202020204" pitchFamily="34" charset="0"/>
                          <a:cs typeface="Helvetica" panose="020B0604020202020204" pitchFamily="34" charset="0"/>
                        </a:rPr>
                        <a:t>Brand</a:t>
                      </a:r>
                    </a:p>
                  </a:txBody>
                  <a:tcPr marL="0" marR="0" marT="0" marB="0" anchor="b">
                    <a:solidFill>
                      <a:srgbClr val="00BFF2"/>
                    </a:solidFill>
                  </a:tcPr>
                </a:tc>
                <a:tc>
                  <a:txBody>
                    <a:bodyPr/>
                    <a:lstStyle/>
                    <a:p>
                      <a:pPr algn="ctr" fontAlgn="b"/>
                      <a:r>
                        <a:rPr lang="en-US" sz="600" b="1" i="0" u="none" strike="noStrike">
                          <a:solidFill>
                            <a:schemeClr val="bg1"/>
                          </a:solidFill>
                          <a:effectLst/>
                          <a:latin typeface="Helvetica" panose="020B0604020202020204" pitchFamily="34" charset="0"/>
                          <a:cs typeface="Helvetica" panose="020B0604020202020204" pitchFamily="34" charset="0"/>
                        </a:rPr>
                        <a:t>Category</a:t>
                      </a:r>
                    </a:p>
                  </a:txBody>
                  <a:tcPr marL="0" marR="0" marT="0" marB="0" anchor="b">
                    <a:solidFill>
                      <a:srgbClr val="00BFF2"/>
                    </a:solidFill>
                  </a:tcPr>
                </a:tc>
                <a:tc>
                  <a:txBody>
                    <a:bodyPr/>
                    <a:lstStyle/>
                    <a:p>
                      <a:pPr algn="ctr" fontAlgn="b"/>
                      <a:r>
                        <a:rPr lang="en-US" sz="600" b="1" i="0" u="none" strike="noStrike">
                          <a:solidFill>
                            <a:schemeClr val="bg1"/>
                          </a:solidFill>
                          <a:effectLst/>
                          <a:latin typeface="Helvetica" panose="020B0604020202020204" pitchFamily="34" charset="0"/>
                          <a:cs typeface="Helvetica" panose="020B0604020202020204" pitchFamily="34" charset="0"/>
                        </a:rPr>
                        <a:t>$$$ (000)</a:t>
                      </a:r>
                    </a:p>
                  </a:txBody>
                  <a:tcPr marL="0" marR="0" marT="0" marB="0" anchor="b">
                    <a:solidFill>
                      <a:srgbClr val="00BFF2"/>
                    </a:solidFill>
                  </a:tcPr>
                </a:tc>
                <a:extLst>
                  <a:ext uri="{0D108BD9-81ED-4DB2-BD59-A6C34878D82A}">
                    <a16:rowId xmlns:a16="http://schemas.microsoft.com/office/drawing/2014/main" val="2986064694"/>
                  </a:ext>
                </a:extLst>
              </a:tr>
              <a:tr h="126697">
                <a:tc>
                  <a:txBody>
                    <a:bodyPr/>
                    <a:lstStyle/>
                    <a:p>
                      <a:pPr algn="l" fontAlgn="b"/>
                      <a:r>
                        <a:rPr lang="en-US" sz="600" b="0" i="0" u="none" strike="noStrike">
                          <a:solidFill>
                            <a:srgbClr val="1F1A62"/>
                          </a:solidFill>
                          <a:effectLst/>
                          <a:latin typeface="Helvetica" panose="020B0403020202020204" pitchFamily="34" charset="0"/>
                        </a:rPr>
                        <a:t>Strategic Wealth</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Financial Services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$167.6</a:t>
                      </a:r>
                    </a:p>
                  </a:txBody>
                  <a:tcPr marL="0" marR="0" marT="0" marB="0" anchor="ctr"/>
                </a:tc>
                <a:extLst>
                  <a:ext uri="{0D108BD9-81ED-4DB2-BD59-A6C34878D82A}">
                    <a16:rowId xmlns:a16="http://schemas.microsoft.com/office/drawing/2014/main" val="3567100555"/>
                  </a:ext>
                </a:extLst>
              </a:tr>
              <a:tr h="126697">
                <a:tc>
                  <a:txBody>
                    <a:bodyPr/>
                    <a:lstStyle/>
                    <a:p>
                      <a:pPr algn="l" fontAlgn="b"/>
                      <a:r>
                        <a:rPr lang="en-US" sz="600" b="0" i="0" u="none" strike="noStrike">
                          <a:solidFill>
                            <a:srgbClr val="1F1A62"/>
                          </a:solidFill>
                          <a:effectLst/>
                          <a:latin typeface="Helvetica" panose="020B0403020202020204" pitchFamily="34" charset="0"/>
                        </a:rPr>
                        <a:t>Life Cuisine</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Food (Misc)</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$5,925.9</a:t>
                      </a:r>
                    </a:p>
                  </a:txBody>
                  <a:tcPr marL="0" marR="0" marT="0" marB="0" anchor="ctr"/>
                </a:tc>
                <a:extLst>
                  <a:ext uri="{0D108BD9-81ED-4DB2-BD59-A6C34878D82A}">
                    <a16:rowId xmlns:a16="http://schemas.microsoft.com/office/drawing/2014/main" val="708521347"/>
                  </a:ext>
                </a:extLst>
              </a:tr>
              <a:tr h="126697">
                <a:tc>
                  <a:txBody>
                    <a:bodyPr/>
                    <a:lstStyle/>
                    <a:p>
                      <a:pPr algn="l" fontAlgn="b"/>
                      <a:r>
                        <a:rPr lang="en-US" sz="600" b="0" i="0" u="none" strike="noStrike" err="1">
                          <a:solidFill>
                            <a:srgbClr val="1F1A62"/>
                          </a:solidFill>
                          <a:effectLst/>
                          <a:latin typeface="Helvetica" panose="020B0403020202020204" pitchFamily="34" charset="0"/>
                        </a:rPr>
                        <a:t>Gurunanda</a:t>
                      </a:r>
                      <a:endParaRPr lang="en-US" sz="600" b="0" i="0" u="none" strike="noStrike">
                        <a:solidFill>
                          <a:srgbClr val="1F1A62"/>
                        </a:solidFill>
                        <a:effectLst/>
                        <a:latin typeface="Helvetica" panose="020B0403020202020204" pitchFamily="34" charset="0"/>
                      </a:endParaRP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Fragrances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$583.3</a:t>
                      </a:r>
                    </a:p>
                  </a:txBody>
                  <a:tcPr marL="0" marR="0" marT="0" marB="0" anchor="ctr"/>
                </a:tc>
                <a:extLst>
                  <a:ext uri="{0D108BD9-81ED-4DB2-BD59-A6C34878D82A}">
                    <a16:rowId xmlns:a16="http://schemas.microsoft.com/office/drawing/2014/main" val="1440085256"/>
                  </a:ext>
                </a:extLst>
              </a:tr>
              <a:tr h="126697">
                <a:tc>
                  <a:txBody>
                    <a:bodyPr/>
                    <a:lstStyle/>
                    <a:p>
                      <a:pPr algn="l" fontAlgn="b"/>
                      <a:r>
                        <a:rPr lang="en-US" sz="600" b="0" i="0" u="none" strike="noStrike">
                          <a:solidFill>
                            <a:srgbClr val="1F1A62"/>
                          </a:solidFill>
                          <a:effectLst/>
                          <a:latin typeface="Helvetica" panose="020B0403020202020204" pitchFamily="34" charset="0"/>
                        </a:rPr>
                        <a:t>Perfume.com</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Fragrances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$285.7</a:t>
                      </a:r>
                    </a:p>
                  </a:txBody>
                  <a:tcPr marL="0" marR="0" marT="0" marB="0" anchor="ctr"/>
                </a:tc>
                <a:extLst>
                  <a:ext uri="{0D108BD9-81ED-4DB2-BD59-A6C34878D82A}">
                    <a16:rowId xmlns:a16="http://schemas.microsoft.com/office/drawing/2014/main" val="1233487042"/>
                  </a:ext>
                </a:extLst>
              </a:tr>
              <a:tr h="126697">
                <a:tc>
                  <a:txBody>
                    <a:bodyPr/>
                    <a:lstStyle/>
                    <a:p>
                      <a:pPr algn="l" fontAlgn="b"/>
                      <a:r>
                        <a:rPr lang="en-US" sz="600" b="0" i="0" u="none" strike="noStrike">
                          <a:solidFill>
                            <a:srgbClr val="1F1A62"/>
                          </a:solidFill>
                          <a:effectLst/>
                          <a:latin typeface="Helvetica" panose="020B0403020202020204" pitchFamily="34" charset="0"/>
                        </a:rPr>
                        <a:t>Saia Trucking</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Freight Services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$1,235.0</a:t>
                      </a:r>
                    </a:p>
                  </a:txBody>
                  <a:tcPr marL="0" marR="0" marT="0" marB="0" anchor="ctr"/>
                </a:tc>
                <a:extLst>
                  <a:ext uri="{0D108BD9-81ED-4DB2-BD59-A6C34878D82A}">
                    <a16:rowId xmlns:a16="http://schemas.microsoft.com/office/drawing/2014/main" val="1270871873"/>
                  </a:ext>
                </a:extLst>
              </a:tr>
              <a:tr h="126697">
                <a:tc>
                  <a:txBody>
                    <a:bodyPr/>
                    <a:lstStyle/>
                    <a:p>
                      <a:pPr algn="l" fontAlgn="b"/>
                      <a:r>
                        <a:rPr lang="en-US" sz="600" b="0" i="0" u="none" strike="noStrike" err="1">
                          <a:solidFill>
                            <a:srgbClr val="1F1A62"/>
                          </a:solidFill>
                          <a:effectLst/>
                          <a:latin typeface="Helvetica" panose="020B0403020202020204" pitchFamily="34" charset="0"/>
                        </a:rPr>
                        <a:t>Demdaco</a:t>
                      </a:r>
                      <a:endParaRPr lang="en-US" sz="600" b="0" i="0" u="none" strike="noStrike">
                        <a:solidFill>
                          <a:srgbClr val="1F1A62"/>
                        </a:solidFill>
                        <a:effectLst/>
                        <a:latin typeface="Helvetica" panose="020B0403020202020204" pitchFamily="34" charset="0"/>
                      </a:endParaRP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Gifts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$1,124.0</a:t>
                      </a:r>
                    </a:p>
                  </a:txBody>
                  <a:tcPr marL="0" marR="0" marT="0" marB="0" anchor="ctr"/>
                </a:tc>
                <a:extLst>
                  <a:ext uri="{0D108BD9-81ED-4DB2-BD59-A6C34878D82A}">
                    <a16:rowId xmlns:a16="http://schemas.microsoft.com/office/drawing/2014/main" val="2488338332"/>
                  </a:ext>
                </a:extLst>
              </a:tr>
              <a:tr h="126697">
                <a:tc>
                  <a:txBody>
                    <a:bodyPr/>
                    <a:lstStyle/>
                    <a:p>
                      <a:pPr algn="l" fontAlgn="b"/>
                      <a:r>
                        <a:rPr lang="en-US" sz="600" b="0" i="0" u="none" strike="noStrike">
                          <a:solidFill>
                            <a:srgbClr val="1F1A62"/>
                          </a:solidFill>
                          <a:effectLst/>
                          <a:latin typeface="Helvetica" panose="020B0403020202020204" pitchFamily="34" charset="0"/>
                        </a:rPr>
                        <a:t>Direct Bullion</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Gold / Silver</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$160.1</a:t>
                      </a:r>
                    </a:p>
                  </a:txBody>
                  <a:tcPr marL="0" marR="0" marT="0" marB="0" anchor="ctr"/>
                </a:tc>
                <a:extLst>
                  <a:ext uri="{0D108BD9-81ED-4DB2-BD59-A6C34878D82A}">
                    <a16:rowId xmlns:a16="http://schemas.microsoft.com/office/drawing/2014/main" val="1135163151"/>
                  </a:ext>
                </a:extLst>
              </a:tr>
              <a:tr h="126697">
                <a:tc>
                  <a:txBody>
                    <a:bodyPr/>
                    <a:lstStyle/>
                    <a:p>
                      <a:pPr algn="l" fontAlgn="b"/>
                      <a:r>
                        <a:rPr lang="en-US" sz="600" b="0" i="0" u="none" strike="noStrike">
                          <a:solidFill>
                            <a:srgbClr val="1F1A62"/>
                          </a:solidFill>
                          <a:effectLst/>
                          <a:latin typeface="Helvetica" panose="020B0403020202020204" pitchFamily="34" charset="0"/>
                        </a:rPr>
                        <a:t>Corvus Gold Mining Co </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Gold / Silver</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$152.7</a:t>
                      </a:r>
                    </a:p>
                  </a:txBody>
                  <a:tcPr marL="0" marR="0" marT="0" marB="0" anchor="ctr"/>
                </a:tc>
                <a:extLst>
                  <a:ext uri="{0D108BD9-81ED-4DB2-BD59-A6C34878D82A}">
                    <a16:rowId xmlns:a16="http://schemas.microsoft.com/office/drawing/2014/main" val="4103111136"/>
                  </a:ext>
                </a:extLst>
              </a:tr>
              <a:tr h="126697">
                <a:tc>
                  <a:txBody>
                    <a:bodyPr/>
                    <a:lstStyle/>
                    <a:p>
                      <a:pPr algn="l" fontAlgn="b"/>
                      <a:r>
                        <a:rPr lang="en-US" sz="600" b="0" i="0" u="none" strike="noStrike">
                          <a:solidFill>
                            <a:srgbClr val="1F1A62"/>
                          </a:solidFill>
                          <a:effectLst/>
                          <a:latin typeface="Helvetica" panose="020B0403020202020204" pitchFamily="34" charset="0"/>
                        </a:rPr>
                        <a:t>Function Of Beauty</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Hair Care</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$6,112.4</a:t>
                      </a:r>
                    </a:p>
                  </a:txBody>
                  <a:tcPr marL="0" marR="0" marT="0" marB="0" anchor="ctr"/>
                </a:tc>
                <a:extLst>
                  <a:ext uri="{0D108BD9-81ED-4DB2-BD59-A6C34878D82A}">
                    <a16:rowId xmlns:a16="http://schemas.microsoft.com/office/drawing/2014/main" val="2969708319"/>
                  </a:ext>
                </a:extLst>
              </a:tr>
              <a:tr h="126697">
                <a:tc>
                  <a:txBody>
                    <a:bodyPr/>
                    <a:lstStyle/>
                    <a:p>
                      <a:pPr algn="l" fontAlgn="b"/>
                      <a:r>
                        <a:rPr lang="en-US" sz="600" b="0" i="0" u="none" strike="noStrike">
                          <a:solidFill>
                            <a:srgbClr val="1F1A62"/>
                          </a:solidFill>
                          <a:effectLst/>
                          <a:latin typeface="Helvetica" panose="020B0403020202020204" pitchFamily="34" charset="0"/>
                        </a:rPr>
                        <a:t>Hot Tools</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Hair Care</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$856.7</a:t>
                      </a:r>
                    </a:p>
                  </a:txBody>
                  <a:tcPr marL="0" marR="0" marT="0" marB="0" anchor="ctr"/>
                </a:tc>
                <a:extLst>
                  <a:ext uri="{0D108BD9-81ED-4DB2-BD59-A6C34878D82A}">
                    <a16:rowId xmlns:a16="http://schemas.microsoft.com/office/drawing/2014/main" val="3154279273"/>
                  </a:ext>
                </a:extLst>
              </a:tr>
              <a:tr h="126697">
                <a:tc>
                  <a:txBody>
                    <a:bodyPr/>
                    <a:lstStyle/>
                    <a:p>
                      <a:pPr algn="l" fontAlgn="b"/>
                      <a:r>
                        <a:rPr lang="en-US" sz="600" b="0" i="0" u="none" strike="noStrike" err="1">
                          <a:solidFill>
                            <a:srgbClr val="1F1A62"/>
                          </a:solidFill>
                          <a:effectLst/>
                          <a:latin typeface="Helvetica" panose="020B0403020202020204" pitchFamily="34" charset="0"/>
                        </a:rPr>
                        <a:t>Lus</a:t>
                      </a:r>
                      <a:r>
                        <a:rPr lang="en-US" sz="600" b="0" i="0" u="none" strike="noStrike">
                          <a:solidFill>
                            <a:srgbClr val="1F1A62"/>
                          </a:solidFill>
                          <a:effectLst/>
                          <a:latin typeface="Helvetica" panose="020B0403020202020204" pitchFamily="34" charset="0"/>
                        </a:rPr>
                        <a:t> Brands</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Hair Care</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$122.8</a:t>
                      </a:r>
                    </a:p>
                  </a:txBody>
                  <a:tcPr marL="0" marR="0" marT="0" marB="0" anchor="ctr"/>
                </a:tc>
                <a:extLst>
                  <a:ext uri="{0D108BD9-81ED-4DB2-BD59-A6C34878D82A}">
                    <a16:rowId xmlns:a16="http://schemas.microsoft.com/office/drawing/2014/main" val="1682239239"/>
                  </a:ext>
                </a:extLst>
              </a:tr>
              <a:tr h="126697">
                <a:tc>
                  <a:txBody>
                    <a:bodyPr/>
                    <a:lstStyle/>
                    <a:p>
                      <a:pPr algn="l" fontAlgn="b"/>
                      <a:r>
                        <a:rPr lang="en-US" sz="600" b="0" i="0" u="none" strike="noStrike">
                          <a:solidFill>
                            <a:srgbClr val="1F1A62"/>
                          </a:solidFill>
                          <a:effectLst/>
                          <a:latin typeface="Helvetica" panose="020B0403020202020204" pitchFamily="34" charset="0"/>
                        </a:rPr>
                        <a:t>Lively Hearing Aids </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Hearing Aids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$3,244.4</a:t>
                      </a:r>
                    </a:p>
                  </a:txBody>
                  <a:tcPr marL="0" marR="0" marT="0" marB="0" anchor="ctr"/>
                </a:tc>
                <a:extLst>
                  <a:ext uri="{0D108BD9-81ED-4DB2-BD59-A6C34878D82A}">
                    <a16:rowId xmlns:a16="http://schemas.microsoft.com/office/drawing/2014/main" val="98510553"/>
                  </a:ext>
                </a:extLst>
              </a:tr>
              <a:tr h="126697">
                <a:tc>
                  <a:txBody>
                    <a:bodyPr/>
                    <a:lstStyle/>
                    <a:p>
                      <a:pPr algn="l" fontAlgn="b"/>
                      <a:r>
                        <a:rPr lang="en-US" sz="600" b="0" i="0" u="none" strike="noStrike">
                          <a:solidFill>
                            <a:srgbClr val="1F1A62"/>
                          </a:solidFill>
                          <a:effectLst/>
                          <a:latin typeface="Helvetica" panose="020B0403020202020204" pitchFamily="34" charset="0"/>
                        </a:rPr>
                        <a:t>Moon Pod  </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Home Furnishing</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$1,100.7</a:t>
                      </a:r>
                    </a:p>
                  </a:txBody>
                  <a:tcPr marL="0" marR="0" marT="0" marB="0" anchor="ctr"/>
                </a:tc>
                <a:extLst>
                  <a:ext uri="{0D108BD9-81ED-4DB2-BD59-A6C34878D82A}">
                    <a16:rowId xmlns:a16="http://schemas.microsoft.com/office/drawing/2014/main" val="2714804605"/>
                  </a:ext>
                </a:extLst>
              </a:tr>
              <a:tr h="126697">
                <a:tc>
                  <a:txBody>
                    <a:bodyPr/>
                    <a:lstStyle/>
                    <a:p>
                      <a:pPr algn="l" fontAlgn="b"/>
                      <a:r>
                        <a:rPr lang="en-US" sz="600" b="0" i="0" u="none" strike="noStrike">
                          <a:solidFill>
                            <a:srgbClr val="1F1A62"/>
                          </a:solidFill>
                          <a:effectLst/>
                          <a:latin typeface="Helvetica" panose="020B0403020202020204" pitchFamily="34" charset="0"/>
                        </a:rPr>
                        <a:t>Broyhill  </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Home Furnishing</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$566.6</a:t>
                      </a:r>
                    </a:p>
                  </a:txBody>
                  <a:tcPr marL="0" marR="0" marT="0" marB="0" anchor="ctr"/>
                </a:tc>
                <a:extLst>
                  <a:ext uri="{0D108BD9-81ED-4DB2-BD59-A6C34878D82A}">
                    <a16:rowId xmlns:a16="http://schemas.microsoft.com/office/drawing/2014/main" val="1483444809"/>
                  </a:ext>
                </a:extLst>
              </a:tr>
              <a:tr h="126697">
                <a:tc>
                  <a:txBody>
                    <a:bodyPr/>
                    <a:lstStyle/>
                    <a:p>
                      <a:pPr algn="l" fontAlgn="b"/>
                      <a:r>
                        <a:rPr lang="en-US" sz="600" b="0" i="0" u="none" strike="noStrike">
                          <a:solidFill>
                            <a:srgbClr val="1F1A62"/>
                          </a:solidFill>
                          <a:effectLst/>
                          <a:latin typeface="Helvetica" panose="020B0403020202020204" pitchFamily="34" charset="0"/>
                        </a:rPr>
                        <a:t>Rugs Usa</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Home Furnishing</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$507.5</a:t>
                      </a:r>
                    </a:p>
                  </a:txBody>
                  <a:tcPr marL="0" marR="0" marT="0" marB="0" anchor="ctr"/>
                </a:tc>
                <a:extLst>
                  <a:ext uri="{0D108BD9-81ED-4DB2-BD59-A6C34878D82A}">
                    <a16:rowId xmlns:a16="http://schemas.microsoft.com/office/drawing/2014/main" val="2515471245"/>
                  </a:ext>
                </a:extLst>
              </a:tr>
              <a:tr h="126697">
                <a:tc>
                  <a:txBody>
                    <a:bodyPr/>
                    <a:lstStyle/>
                    <a:p>
                      <a:pPr algn="l" fontAlgn="b"/>
                      <a:r>
                        <a:rPr lang="en-US" sz="600" b="0" i="0" u="none" strike="noStrike">
                          <a:solidFill>
                            <a:srgbClr val="1F1A62"/>
                          </a:solidFill>
                          <a:effectLst/>
                          <a:latin typeface="Helvetica" panose="020B0403020202020204" pitchFamily="34" charset="0"/>
                        </a:rPr>
                        <a:t>Brentwood Home</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Home Furnishing</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$381.8</a:t>
                      </a:r>
                    </a:p>
                  </a:txBody>
                  <a:tcPr marL="0" marR="0" marT="0" marB="0" anchor="ctr"/>
                </a:tc>
                <a:extLst>
                  <a:ext uri="{0D108BD9-81ED-4DB2-BD59-A6C34878D82A}">
                    <a16:rowId xmlns:a16="http://schemas.microsoft.com/office/drawing/2014/main" val="4021329791"/>
                  </a:ext>
                </a:extLst>
              </a:tr>
              <a:tr h="126697">
                <a:tc>
                  <a:txBody>
                    <a:bodyPr/>
                    <a:lstStyle/>
                    <a:p>
                      <a:pPr algn="l" fontAlgn="b"/>
                      <a:r>
                        <a:rPr lang="en-US" sz="600" b="0" i="0" u="none" strike="noStrike">
                          <a:solidFill>
                            <a:srgbClr val="1F1A62"/>
                          </a:solidFill>
                          <a:effectLst/>
                          <a:latin typeface="Helvetica" panose="020B0403020202020204" pitchFamily="34" charset="0"/>
                        </a:rPr>
                        <a:t>Tiburon  </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Insurance (</a:t>
                      </a:r>
                      <a:r>
                        <a:rPr lang="en-US" sz="600" b="0" i="0" u="none" strike="noStrike" err="1">
                          <a:solidFill>
                            <a:srgbClr val="1F1A62"/>
                          </a:solidFill>
                          <a:effectLst/>
                          <a:latin typeface="Helvetica" panose="020B0403020202020204" pitchFamily="34" charset="0"/>
                        </a:rPr>
                        <a:t>Misc</a:t>
                      </a:r>
                      <a:r>
                        <a:rPr lang="en-US" sz="600" b="0" i="0" u="none" strike="noStrike">
                          <a:solidFill>
                            <a:srgbClr val="1F1A62"/>
                          </a:solidFill>
                          <a:effectLst/>
                          <a:latin typeface="Helvetica" panose="020B0403020202020204" pitchFamily="34" charset="0"/>
                        </a:rPr>
                        <a:t>)</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$2,511.7</a:t>
                      </a:r>
                    </a:p>
                  </a:txBody>
                  <a:tcPr marL="0" marR="0" marT="0" marB="0" anchor="ctr"/>
                </a:tc>
                <a:extLst>
                  <a:ext uri="{0D108BD9-81ED-4DB2-BD59-A6C34878D82A}">
                    <a16:rowId xmlns:a16="http://schemas.microsoft.com/office/drawing/2014/main" val="1470324579"/>
                  </a:ext>
                </a:extLst>
              </a:tr>
              <a:tr h="126697">
                <a:tc>
                  <a:txBody>
                    <a:bodyPr/>
                    <a:lstStyle/>
                    <a:p>
                      <a:pPr algn="l" fontAlgn="b"/>
                      <a:r>
                        <a:rPr lang="en-US" sz="600" b="0" i="0" u="none" strike="noStrike">
                          <a:solidFill>
                            <a:srgbClr val="1F1A62"/>
                          </a:solidFill>
                          <a:effectLst/>
                          <a:latin typeface="Helvetica" panose="020B0403020202020204" pitchFamily="34" charset="0"/>
                        </a:rPr>
                        <a:t>Calvert Insurance</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Insurance (</a:t>
                      </a:r>
                      <a:r>
                        <a:rPr lang="en-US" sz="600" b="0" i="0" u="none" strike="noStrike" err="1">
                          <a:solidFill>
                            <a:srgbClr val="1F1A62"/>
                          </a:solidFill>
                          <a:effectLst/>
                          <a:latin typeface="Helvetica" panose="020B0403020202020204" pitchFamily="34" charset="0"/>
                        </a:rPr>
                        <a:t>Misc</a:t>
                      </a:r>
                      <a:r>
                        <a:rPr lang="en-US" sz="600" b="0" i="0" u="none" strike="noStrike">
                          <a:solidFill>
                            <a:srgbClr val="1F1A62"/>
                          </a:solidFill>
                          <a:effectLst/>
                          <a:latin typeface="Helvetica" panose="020B0403020202020204" pitchFamily="34" charset="0"/>
                        </a:rPr>
                        <a:t>)</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$339.2</a:t>
                      </a:r>
                    </a:p>
                  </a:txBody>
                  <a:tcPr marL="0" marR="0" marT="0" marB="0" anchor="ctr"/>
                </a:tc>
                <a:extLst>
                  <a:ext uri="{0D108BD9-81ED-4DB2-BD59-A6C34878D82A}">
                    <a16:rowId xmlns:a16="http://schemas.microsoft.com/office/drawing/2014/main" val="2585169700"/>
                  </a:ext>
                </a:extLst>
              </a:tr>
              <a:tr h="126697">
                <a:tc>
                  <a:txBody>
                    <a:bodyPr/>
                    <a:lstStyle/>
                    <a:p>
                      <a:pPr algn="l" fontAlgn="b"/>
                      <a:r>
                        <a:rPr lang="en-US" sz="600" b="0" i="0" u="none" strike="noStrike">
                          <a:solidFill>
                            <a:srgbClr val="1F1A62"/>
                          </a:solidFill>
                          <a:effectLst/>
                          <a:latin typeface="Helvetica" panose="020B0403020202020204" pitchFamily="34" charset="0"/>
                        </a:rPr>
                        <a:t>Build America Mutual</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Insurance (</a:t>
                      </a:r>
                      <a:r>
                        <a:rPr lang="en-US" sz="600" b="0" i="0" u="none" strike="noStrike" err="1">
                          <a:solidFill>
                            <a:srgbClr val="1F1A62"/>
                          </a:solidFill>
                          <a:effectLst/>
                          <a:latin typeface="Helvetica" panose="020B0403020202020204" pitchFamily="34" charset="0"/>
                        </a:rPr>
                        <a:t>Misc</a:t>
                      </a:r>
                      <a:r>
                        <a:rPr lang="en-US" sz="600" b="0" i="0" u="none" strike="noStrike">
                          <a:solidFill>
                            <a:srgbClr val="1F1A62"/>
                          </a:solidFill>
                          <a:effectLst/>
                          <a:latin typeface="Helvetica" panose="020B0403020202020204" pitchFamily="34" charset="0"/>
                        </a:rPr>
                        <a:t>)</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$334.4</a:t>
                      </a:r>
                    </a:p>
                  </a:txBody>
                  <a:tcPr marL="0" marR="0" marT="0" marB="0" anchor="ctr"/>
                </a:tc>
                <a:extLst>
                  <a:ext uri="{0D108BD9-81ED-4DB2-BD59-A6C34878D82A}">
                    <a16:rowId xmlns:a16="http://schemas.microsoft.com/office/drawing/2014/main" val="2441223048"/>
                  </a:ext>
                </a:extLst>
              </a:tr>
              <a:tr h="126697">
                <a:tc>
                  <a:txBody>
                    <a:bodyPr/>
                    <a:lstStyle/>
                    <a:p>
                      <a:pPr algn="l" fontAlgn="b"/>
                      <a:r>
                        <a:rPr lang="en-US" sz="600" b="0" i="0" u="none" strike="noStrike">
                          <a:solidFill>
                            <a:srgbClr val="1F1A62"/>
                          </a:solidFill>
                          <a:effectLst/>
                          <a:latin typeface="Helvetica" panose="020B0403020202020204" pitchFamily="34" charset="0"/>
                        </a:rPr>
                        <a:t>Only Natural Diamonds</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Jewelry</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$3,562.6</a:t>
                      </a:r>
                    </a:p>
                  </a:txBody>
                  <a:tcPr marL="0" marR="0" marT="0" marB="0" anchor="ctr"/>
                </a:tc>
                <a:extLst>
                  <a:ext uri="{0D108BD9-81ED-4DB2-BD59-A6C34878D82A}">
                    <a16:rowId xmlns:a16="http://schemas.microsoft.com/office/drawing/2014/main" val="210915192"/>
                  </a:ext>
                </a:extLst>
              </a:tr>
              <a:tr h="126697">
                <a:tc>
                  <a:txBody>
                    <a:bodyPr/>
                    <a:lstStyle/>
                    <a:p>
                      <a:pPr algn="l" fontAlgn="b"/>
                      <a:r>
                        <a:rPr lang="en-US" sz="600" b="0" i="0" u="none" strike="noStrike">
                          <a:solidFill>
                            <a:srgbClr val="1F1A62"/>
                          </a:solidFill>
                          <a:effectLst/>
                          <a:latin typeface="Helvetica" panose="020B0403020202020204" pitchFamily="34" charset="0"/>
                        </a:rPr>
                        <a:t>Mejuri Jewelry </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Jewelry</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$3,411.9</a:t>
                      </a:r>
                    </a:p>
                  </a:txBody>
                  <a:tcPr marL="0" marR="0" marT="0" marB="0" anchor="ctr"/>
                </a:tc>
                <a:extLst>
                  <a:ext uri="{0D108BD9-81ED-4DB2-BD59-A6C34878D82A}">
                    <a16:rowId xmlns:a16="http://schemas.microsoft.com/office/drawing/2014/main" val="3288253235"/>
                  </a:ext>
                </a:extLst>
              </a:tr>
              <a:tr h="126697">
                <a:tc>
                  <a:txBody>
                    <a:bodyPr/>
                    <a:lstStyle/>
                    <a:p>
                      <a:pPr algn="l" fontAlgn="b"/>
                      <a:r>
                        <a:rPr lang="en-US" sz="600" b="0" i="0" u="none" strike="noStrike">
                          <a:solidFill>
                            <a:srgbClr val="1F1A62"/>
                          </a:solidFill>
                          <a:effectLst/>
                          <a:latin typeface="Helvetica" panose="020B0403020202020204" pitchFamily="34" charset="0"/>
                        </a:rPr>
                        <a:t>Manly Bands  </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Jewelry</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$1,369.7</a:t>
                      </a:r>
                    </a:p>
                  </a:txBody>
                  <a:tcPr marL="0" marR="0" marT="0" marB="0" anchor="ctr"/>
                </a:tc>
                <a:extLst>
                  <a:ext uri="{0D108BD9-81ED-4DB2-BD59-A6C34878D82A}">
                    <a16:rowId xmlns:a16="http://schemas.microsoft.com/office/drawing/2014/main" val="2873744074"/>
                  </a:ext>
                </a:extLst>
              </a:tr>
              <a:tr h="126697">
                <a:tc>
                  <a:txBody>
                    <a:bodyPr/>
                    <a:lstStyle/>
                    <a:p>
                      <a:pPr algn="l" fontAlgn="b"/>
                      <a:r>
                        <a:rPr lang="en-US" sz="600" b="0" i="0" u="none" strike="noStrike">
                          <a:solidFill>
                            <a:srgbClr val="1F1A62"/>
                          </a:solidFill>
                          <a:effectLst/>
                          <a:latin typeface="Helvetica" panose="020B0403020202020204" pitchFamily="34" charset="0"/>
                        </a:rPr>
                        <a:t>Kendra Scott Jewelry </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Jewelry</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$222.4</a:t>
                      </a:r>
                    </a:p>
                  </a:txBody>
                  <a:tcPr marL="0" marR="0" marT="0" marB="0" anchor="ctr"/>
                </a:tc>
                <a:extLst>
                  <a:ext uri="{0D108BD9-81ED-4DB2-BD59-A6C34878D82A}">
                    <a16:rowId xmlns:a16="http://schemas.microsoft.com/office/drawing/2014/main" val="3474342259"/>
                  </a:ext>
                </a:extLst>
              </a:tr>
              <a:tr h="126697">
                <a:tc>
                  <a:txBody>
                    <a:bodyPr/>
                    <a:lstStyle/>
                    <a:p>
                      <a:pPr algn="l" fontAlgn="b"/>
                      <a:r>
                        <a:rPr lang="en-US" sz="600" b="0" i="0" u="none" strike="noStrike">
                          <a:solidFill>
                            <a:srgbClr val="1F1A62"/>
                          </a:solidFill>
                          <a:effectLst/>
                          <a:latin typeface="Helvetica" panose="020B0403020202020204" pitchFamily="34" charset="0"/>
                        </a:rPr>
                        <a:t>Karving King</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Kitchen</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$885.1</a:t>
                      </a:r>
                    </a:p>
                  </a:txBody>
                  <a:tcPr marL="0" marR="0" marT="0" marB="0" anchor="ctr"/>
                </a:tc>
                <a:extLst>
                  <a:ext uri="{0D108BD9-81ED-4DB2-BD59-A6C34878D82A}">
                    <a16:rowId xmlns:a16="http://schemas.microsoft.com/office/drawing/2014/main" val="3853840994"/>
                  </a:ext>
                </a:extLst>
              </a:tr>
              <a:tr h="126697">
                <a:tc>
                  <a:txBody>
                    <a:bodyPr/>
                    <a:lstStyle/>
                    <a:p>
                      <a:pPr algn="l" fontAlgn="b"/>
                      <a:r>
                        <a:rPr lang="en-US" sz="600" b="0" i="0" u="none" strike="noStrike">
                          <a:solidFill>
                            <a:srgbClr val="1F1A62"/>
                          </a:solidFill>
                          <a:effectLst/>
                          <a:latin typeface="Helvetica" panose="020B0403020202020204" pitchFamily="34" charset="0"/>
                        </a:rPr>
                        <a:t>Legal Capital Loan Co </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Legal Financing</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$1,029.4</a:t>
                      </a:r>
                    </a:p>
                  </a:txBody>
                  <a:tcPr marL="0" marR="0" marT="0" marB="0" anchor="ctr"/>
                </a:tc>
                <a:extLst>
                  <a:ext uri="{0D108BD9-81ED-4DB2-BD59-A6C34878D82A}">
                    <a16:rowId xmlns:a16="http://schemas.microsoft.com/office/drawing/2014/main" val="3191827265"/>
                  </a:ext>
                </a:extLst>
              </a:tr>
              <a:tr h="126697">
                <a:tc>
                  <a:txBody>
                    <a:bodyPr/>
                    <a:lstStyle/>
                    <a:p>
                      <a:pPr algn="l" fontAlgn="b"/>
                      <a:r>
                        <a:rPr lang="en-US" sz="600" b="0" i="0" u="none" strike="noStrike">
                          <a:solidFill>
                            <a:srgbClr val="1F1A62"/>
                          </a:solidFill>
                          <a:effectLst/>
                          <a:latin typeface="Helvetica" panose="020B0403020202020204" pitchFamily="34" charset="0"/>
                        </a:rPr>
                        <a:t>Slater Slater Schulman</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Legal Services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$1,503.0</a:t>
                      </a:r>
                    </a:p>
                  </a:txBody>
                  <a:tcPr marL="0" marR="0" marT="0" marB="0" anchor="ctr"/>
                </a:tc>
                <a:extLst>
                  <a:ext uri="{0D108BD9-81ED-4DB2-BD59-A6C34878D82A}">
                    <a16:rowId xmlns:a16="http://schemas.microsoft.com/office/drawing/2014/main" val="2099901094"/>
                  </a:ext>
                </a:extLst>
              </a:tr>
              <a:tr h="126697">
                <a:tc>
                  <a:txBody>
                    <a:bodyPr/>
                    <a:lstStyle/>
                    <a:p>
                      <a:pPr algn="l" fontAlgn="b"/>
                      <a:r>
                        <a:rPr lang="en-US" sz="600" b="0" i="0" u="none" strike="noStrike">
                          <a:solidFill>
                            <a:srgbClr val="1F1A62"/>
                          </a:solidFill>
                          <a:effectLst/>
                          <a:latin typeface="Helvetica" panose="020B0403020202020204" pitchFamily="34" charset="0"/>
                        </a:rPr>
                        <a:t>Harris James Law</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Legal Services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$427.0</a:t>
                      </a:r>
                    </a:p>
                  </a:txBody>
                  <a:tcPr marL="0" marR="0" marT="0" marB="0" anchor="ctr"/>
                </a:tc>
                <a:extLst>
                  <a:ext uri="{0D108BD9-81ED-4DB2-BD59-A6C34878D82A}">
                    <a16:rowId xmlns:a16="http://schemas.microsoft.com/office/drawing/2014/main" val="449134919"/>
                  </a:ext>
                </a:extLst>
              </a:tr>
            </a:tbl>
          </a:graphicData>
        </a:graphic>
      </p:graphicFrame>
      <p:cxnSp>
        <p:nvCxnSpPr>
          <p:cNvPr id="49" name="Straight Connector 48">
            <a:extLst>
              <a:ext uri="{FF2B5EF4-FFF2-40B4-BE49-F238E27FC236}">
                <a16:creationId xmlns:a16="http://schemas.microsoft.com/office/drawing/2014/main" id="{5B0AFDD2-3E6B-45BC-96C0-C6B15FAF6676}"/>
              </a:ext>
            </a:extLst>
          </p:cNvPr>
          <p:cNvCxnSpPr>
            <a:cxnSpLocks/>
          </p:cNvCxnSpPr>
          <p:nvPr/>
        </p:nvCxnSpPr>
        <p:spPr>
          <a:xfrm>
            <a:off x="6073383" y="1650728"/>
            <a:ext cx="0" cy="3526556"/>
          </a:xfrm>
          <a:prstGeom prst="line">
            <a:avLst/>
          </a:prstGeom>
          <a:ln w="19050">
            <a:solidFill>
              <a:srgbClr val="00BFF2"/>
            </a:solidFill>
          </a:ln>
        </p:spPr>
        <p:style>
          <a:lnRef idx="1">
            <a:schemeClr val="accent1"/>
          </a:lnRef>
          <a:fillRef idx="0">
            <a:schemeClr val="accent1"/>
          </a:fillRef>
          <a:effectRef idx="0">
            <a:schemeClr val="accent1"/>
          </a:effectRef>
          <a:fontRef idx="minor">
            <a:schemeClr val="tx1"/>
          </a:fontRef>
        </p:style>
      </p:cxnSp>
      <p:graphicFrame>
        <p:nvGraphicFramePr>
          <p:cNvPr id="52" name="Table 51">
            <a:extLst>
              <a:ext uri="{FF2B5EF4-FFF2-40B4-BE49-F238E27FC236}">
                <a16:creationId xmlns:a16="http://schemas.microsoft.com/office/drawing/2014/main" id="{DCB6ECA6-0688-4EF5-B756-6A3240556063}"/>
              </a:ext>
            </a:extLst>
          </p:cNvPr>
          <p:cNvGraphicFramePr>
            <a:graphicFrameLocks noGrp="1"/>
          </p:cNvGraphicFramePr>
          <p:nvPr/>
        </p:nvGraphicFramePr>
        <p:xfrm>
          <a:off x="6117596" y="1637661"/>
          <a:ext cx="2809084" cy="3547516"/>
        </p:xfrm>
        <a:graphic>
          <a:graphicData uri="http://schemas.openxmlformats.org/drawingml/2006/table">
            <a:tbl>
              <a:tblPr>
                <a:tableStyleId>{5C22544A-7EE6-4342-B048-85BDC9FD1C3A}</a:tableStyleId>
              </a:tblPr>
              <a:tblGrid>
                <a:gridCol w="1168966">
                  <a:extLst>
                    <a:ext uri="{9D8B030D-6E8A-4147-A177-3AD203B41FA5}">
                      <a16:colId xmlns:a16="http://schemas.microsoft.com/office/drawing/2014/main" val="2891789165"/>
                    </a:ext>
                  </a:extLst>
                </a:gridCol>
                <a:gridCol w="916490">
                  <a:extLst>
                    <a:ext uri="{9D8B030D-6E8A-4147-A177-3AD203B41FA5}">
                      <a16:colId xmlns:a16="http://schemas.microsoft.com/office/drawing/2014/main" val="135091300"/>
                    </a:ext>
                  </a:extLst>
                </a:gridCol>
                <a:gridCol w="723628">
                  <a:extLst>
                    <a:ext uri="{9D8B030D-6E8A-4147-A177-3AD203B41FA5}">
                      <a16:colId xmlns:a16="http://schemas.microsoft.com/office/drawing/2014/main" val="2961594174"/>
                    </a:ext>
                  </a:extLst>
                </a:gridCol>
              </a:tblGrid>
              <a:tr h="126697">
                <a:tc>
                  <a:txBody>
                    <a:bodyPr/>
                    <a:lstStyle/>
                    <a:p>
                      <a:pPr algn="ctr" fontAlgn="b"/>
                      <a:r>
                        <a:rPr lang="en-US" sz="600" b="1" i="0" u="none" strike="noStrike">
                          <a:solidFill>
                            <a:schemeClr val="bg1"/>
                          </a:solidFill>
                          <a:effectLst/>
                          <a:latin typeface="Helvetica" panose="020B0604020202020204" pitchFamily="34" charset="0"/>
                          <a:cs typeface="Helvetica" panose="020B0604020202020204" pitchFamily="34" charset="0"/>
                        </a:rPr>
                        <a:t>Brand</a:t>
                      </a:r>
                    </a:p>
                  </a:txBody>
                  <a:tcPr marL="0" marR="0" marT="0" marB="0" anchor="b">
                    <a:solidFill>
                      <a:srgbClr val="00BFF2"/>
                    </a:solidFill>
                  </a:tcPr>
                </a:tc>
                <a:tc>
                  <a:txBody>
                    <a:bodyPr/>
                    <a:lstStyle/>
                    <a:p>
                      <a:pPr algn="ctr" fontAlgn="b"/>
                      <a:r>
                        <a:rPr lang="en-US" sz="600" b="1" i="0" u="none" strike="noStrike">
                          <a:solidFill>
                            <a:schemeClr val="bg1"/>
                          </a:solidFill>
                          <a:effectLst/>
                          <a:latin typeface="Helvetica" panose="020B0604020202020204" pitchFamily="34" charset="0"/>
                          <a:cs typeface="Helvetica" panose="020B0604020202020204" pitchFamily="34" charset="0"/>
                        </a:rPr>
                        <a:t>Category</a:t>
                      </a:r>
                    </a:p>
                  </a:txBody>
                  <a:tcPr marL="0" marR="0" marT="0" marB="0" anchor="b">
                    <a:solidFill>
                      <a:srgbClr val="00BFF2"/>
                    </a:solidFill>
                  </a:tcPr>
                </a:tc>
                <a:tc>
                  <a:txBody>
                    <a:bodyPr/>
                    <a:lstStyle/>
                    <a:p>
                      <a:pPr algn="ctr" fontAlgn="b"/>
                      <a:r>
                        <a:rPr lang="en-US" sz="600" b="1" i="0" u="none" strike="noStrike">
                          <a:solidFill>
                            <a:schemeClr val="bg1"/>
                          </a:solidFill>
                          <a:effectLst/>
                          <a:latin typeface="Helvetica" panose="020B0604020202020204" pitchFamily="34" charset="0"/>
                          <a:cs typeface="Helvetica" panose="020B0604020202020204" pitchFamily="34" charset="0"/>
                        </a:rPr>
                        <a:t>$$$ (000)</a:t>
                      </a:r>
                    </a:p>
                  </a:txBody>
                  <a:tcPr marL="0" marR="0" marT="0" marB="0" anchor="b">
                    <a:solidFill>
                      <a:srgbClr val="00BFF2"/>
                    </a:solidFill>
                  </a:tcPr>
                </a:tc>
                <a:extLst>
                  <a:ext uri="{0D108BD9-81ED-4DB2-BD59-A6C34878D82A}">
                    <a16:rowId xmlns:a16="http://schemas.microsoft.com/office/drawing/2014/main" val="2986064694"/>
                  </a:ext>
                </a:extLst>
              </a:tr>
              <a:tr h="126697">
                <a:tc>
                  <a:txBody>
                    <a:bodyPr/>
                    <a:lstStyle/>
                    <a:p>
                      <a:pPr algn="l" fontAlgn="b"/>
                      <a:r>
                        <a:rPr lang="en-US" sz="600" b="0" i="0" u="none" strike="noStrike" err="1">
                          <a:solidFill>
                            <a:srgbClr val="1F1A62"/>
                          </a:solidFill>
                          <a:effectLst/>
                          <a:latin typeface="Helvetica" panose="020B0403020202020204" pitchFamily="34" charset="0"/>
                        </a:rPr>
                        <a:t>Vogelzang</a:t>
                      </a:r>
                      <a:r>
                        <a:rPr lang="en-US" sz="600" b="0" i="0" u="none" strike="noStrike">
                          <a:solidFill>
                            <a:srgbClr val="1F1A62"/>
                          </a:solidFill>
                          <a:effectLst/>
                          <a:latin typeface="Helvetica" panose="020B0403020202020204" pitchFamily="34" charset="0"/>
                        </a:rPr>
                        <a:t> Law</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Legal Services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$383.6</a:t>
                      </a:r>
                    </a:p>
                  </a:txBody>
                  <a:tcPr marL="0" marR="0" marT="0" marB="0" anchor="ctr"/>
                </a:tc>
                <a:extLst>
                  <a:ext uri="{0D108BD9-81ED-4DB2-BD59-A6C34878D82A}">
                    <a16:rowId xmlns:a16="http://schemas.microsoft.com/office/drawing/2014/main" val="3567100555"/>
                  </a:ext>
                </a:extLst>
              </a:tr>
              <a:tr h="126697">
                <a:tc>
                  <a:txBody>
                    <a:bodyPr/>
                    <a:lstStyle/>
                    <a:p>
                      <a:pPr algn="l" fontAlgn="b"/>
                      <a:r>
                        <a:rPr lang="en-US" sz="600" b="0" i="0" u="none" strike="noStrike">
                          <a:solidFill>
                            <a:srgbClr val="1F1A62"/>
                          </a:solidFill>
                          <a:effectLst/>
                          <a:latin typeface="Helvetica" panose="020B0403020202020204" pitchFamily="34" charset="0"/>
                        </a:rPr>
                        <a:t>Your Superfoods</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Nutrition</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$1,403.3</a:t>
                      </a:r>
                    </a:p>
                  </a:txBody>
                  <a:tcPr marL="0" marR="0" marT="0" marB="0" anchor="ctr"/>
                </a:tc>
                <a:extLst>
                  <a:ext uri="{0D108BD9-81ED-4DB2-BD59-A6C34878D82A}">
                    <a16:rowId xmlns:a16="http://schemas.microsoft.com/office/drawing/2014/main" val="708521347"/>
                  </a:ext>
                </a:extLst>
              </a:tr>
              <a:tr h="126697">
                <a:tc>
                  <a:txBody>
                    <a:bodyPr/>
                    <a:lstStyle/>
                    <a:p>
                      <a:pPr algn="l" fontAlgn="b"/>
                      <a:r>
                        <a:rPr lang="en-US" sz="600" b="0" i="0" u="none" strike="noStrike" err="1">
                          <a:solidFill>
                            <a:srgbClr val="1F1A62"/>
                          </a:solidFill>
                          <a:effectLst/>
                          <a:latin typeface="Helvetica" panose="020B0403020202020204" pitchFamily="34" charset="0"/>
                        </a:rPr>
                        <a:t>Betterbody</a:t>
                      </a:r>
                      <a:r>
                        <a:rPr lang="en-US" sz="600" b="0" i="0" u="none" strike="noStrike">
                          <a:solidFill>
                            <a:srgbClr val="1F1A62"/>
                          </a:solidFill>
                          <a:effectLst/>
                          <a:latin typeface="Helvetica" panose="020B0403020202020204" pitchFamily="34" charset="0"/>
                        </a:rPr>
                        <a:t> Foods</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Nutrition</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$233.0</a:t>
                      </a:r>
                    </a:p>
                  </a:txBody>
                  <a:tcPr marL="0" marR="0" marT="0" marB="0" anchor="ctr"/>
                </a:tc>
                <a:extLst>
                  <a:ext uri="{0D108BD9-81ED-4DB2-BD59-A6C34878D82A}">
                    <a16:rowId xmlns:a16="http://schemas.microsoft.com/office/drawing/2014/main" val="1440085256"/>
                  </a:ext>
                </a:extLst>
              </a:tr>
              <a:tr h="126697">
                <a:tc>
                  <a:txBody>
                    <a:bodyPr/>
                    <a:lstStyle/>
                    <a:p>
                      <a:pPr algn="l" fontAlgn="b"/>
                      <a:r>
                        <a:rPr lang="en-US" sz="600" b="0" i="0" u="none" strike="noStrike">
                          <a:solidFill>
                            <a:srgbClr val="1F1A62"/>
                          </a:solidFill>
                          <a:effectLst/>
                          <a:latin typeface="Helvetica" panose="020B0403020202020204" pitchFamily="34" charset="0"/>
                        </a:rPr>
                        <a:t>Texas Superfood</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Nutrition</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$201.7</a:t>
                      </a:r>
                    </a:p>
                  </a:txBody>
                  <a:tcPr marL="0" marR="0" marT="0" marB="0" anchor="ctr"/>
                </a:tc>
                <a:extLst>
                  <a:ext uri="{0D108BD9-81ED-4DB2-BD59-A6C34878D82A}">
                    <a16:rowId xmlns:a16="http://schemas.microsoft.com/office/drawing/2014/main" val="1233487042"/>
                  </a:ext>
                </a:extLst>
              </a:tr>
              <a:tr h="126697">
                <a:tc>
                  <a:txBody>
                    <a:bodyPr/>
                    <a:lstStyle/>
                    <a:p>
                      <a:pPr algn="l" fontAlgn="b"/>
                      <a:r>
                        <a:rPr lang="en-US" sz="600" b="0" i="0" u="none" strike="noStrike" err="1">
                          <a:solidFill>
                            <a:srgbClr val="1F1A62"/>
                          </a:solidFill>
                          <a:effectLst/>
                          <a:latin typeface="Helvetica" panose="020B0403020202020204" pitchFamily="34" charset="0"/>
                        </a:rPr>
                        <a:t>Zenwise</a:t>
                      </a:r>
                      <a:endParaRPr lang="en-US" sz="600" b="0" i="0" u="none" strike="noStrike">
                        <a:solidFill>
                          <a:srgbClr val="1F1A62"/>
                        </a:solidFill>
                        <a:effectLst/>
                        <a:latin typeface="Helvetica" panose="020B0403020202020204" pitchFamily="34" charset="0"/>
                      </a:endParaRP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Nutrition</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$128.4</a:t>
                      </a:r>
                    </a:p>
                  </a:txBody>
                  <a:tcPr marL="0" marR="0" marT="0" marB="0" anchor="ctr"/>
                </a:tc>
                <a:extLst>
                  <a:ext uri="{0D108BD9-81ED-4DB2-BD59-A6C34878D82A}">
                    <a16:rowId xmlns:a16="http://schemas.microsoft.com/office/drawing/2014/main" val="1270871873"/>
                  </a:ext>
                </a:extLst>
              </a:tr>
              <a:tr h="126697">
                <a:tc>
                  <a:txBody>
                    <a:bodyPr/>
                    <a:lstStyle/>
                    <a:p>
                      <a:pPr algn="l" fontAlgn="b"/>
                      <a:r>
                        <a:rPr lang="en-US" sz="600" b="0" i="0" u="none" strike="noStrike">
                          <a:solidFill>
                            <a:srgbClr val="1F1A62"/>
                          </a:solidFill>
                          <a:effectLst/>
                          <a:latin typeface="Helvetica" panose="020B0403020202020204" pitchFamily="34" charset="0"/>
                        </a:rPr>
                        <a:t>Britebrush  </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Oral Care</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$303.5</a:t>
                      </a:r>
                    </a:p>
                  </a:txBody>
                  <a:tcPr marL="0" marR="0" marT="0" marB="0" anchor="ctr"/>
                </a:tc>
                <a:extLst>
                  <a:ext uri="{0D108BD9-81ED-4DB2-BD59-A6C34878D82A}">
                    <a16:rowId xmlns:a16="http://schemas.microsoft.com/office/drawing/2014/main" val="2488338332"/>
                  </a:ext>
                </a:extLst>
              </a:tr>
              <a:tr h="126697">
                <a:tc>
                  <a:txBody>
                    <a:bodyPr/>
                    <a:lstStyle/>
                    <a:p>
                      <a:pPr algn="l" fontAlgn="b"/>
                      <a:r>
                        <a:rPr lang="en-US" sz="600" b="0" i="0" u="none" strike="noStrike">
                          <a:solidFill>
                            <a:srgbClr val="1F1A62"/>
                          </a:solidFill>
                          <a:effectLst/>
                          <a:latin typeface="Helvetica" panose="020B0403020202020204" pitchFamily="34" charset="0"/>
                        </a:rPr>
                        <a:t>Voltaren</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Pain Relief</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$29,320.9</a:t>
                      </a:r>
                    </a:p>
                  </a:txBody>
                  <a:tcPr marL="0" marR="0" marT="0" marB="0" anchor="ctr"/>
                </a:tc>
                <a:extLst>
                  <a:ext uri="{0D108BD9-81ED-4DB2-BD59-A6C34878D82A}">
                    <a16:rowId xmlns:a16="http://schemas.microsoft.com/office/drawing/2014/main" val="1135163151"/>
                  </a:ext>
                </a:extLst>
              </a:tr>
              <a:tr h="126697">
                <a:tc>
                  <a:txBody>
                    <a:bodyPr/>
                    <a:lstStyle/>
                    <a:p>
                      <a:pPr algn="l" fontAlgn="b"/>
                      <a:r>
                        <a:rPr lang="en-US" sz="600" b="0" i="0" u="none" strike="noStrike">
                          <a:solidFill>
                            <a:srgbClr val="1F1A62"/>
                          </a:solidFill>
                          <a:effectLst/>
                          <a:latin typeface="Helvetica" panose="020B0403020202020204" pitchFamily="34" charset="0"/>
                        </a:rPr>
                        <a:t>Chirp Wheel</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Pain Relief</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$1,127.6</a:t>
                      </a:r>
                    </a:p>
                  </a:txBody>
                  <a:tcPr marL="0" marR="0" marT="0" marB="0" anchor="ctr"/>
                </a:tc>
                <a:extLst>
                  <a:ext uri="{0D108BD9-81ED-4DB2-BD59-A6C34878D82A}">
                    <a16:rowId xmlns:a16="http://schemas.microsoft.com/office/drawing/2014/main" val="4103111136"/>
                  </a:ext>
                </a:extLst>
              </a:tr>
              <a:tr h="126697">
                <a:tc>
                  <a:txBody>
                    <a:bodyPr/>
                    <a:lstStyle/>
                    <a:p>
                      <a:pPr algn="l" fontAlgn="b"/>
                      <a:r>
                        <a:rPr lang="en-US" sz="600" b="0" i="0" u="none" strike="noStrike">
                          <a:solidFill>
                            <a:srgbClr val="1F1A62"/>
                          </a:solidFill>
                          <a:effectLst/>
                          <a:latin typeface="Helvetica" panose="020B0403020202020204" pitchFamily="34" charset="0"/>
                        </a:rPr>
                        <a:t>Tivic Health</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Pain Relief</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$230.5</a:t>
                      </a:r>
                    </a:p>
                  </a:txBody>
                  <a:tcPr marL="0" marR="0" marT="0" marB="0" anchor="ctr"/>
                </a:tc>
                <a:extLst>
                  <a:ext uri="{0D108BD9-81ED-4DB2-BD59-A6C34878D82A}">
                    <a16:rowId xmlns:a16="http://schemas.microsoft.com/office/drawing/2014/main" val="2969708319"/>
                  </a:ext>
                </a:extLst>
              </a:tr>
              <a:tr h="126697">
                <a:tc>
                  <a:txBody>
                    <a:bodyPr/>
                    <a:lstStyle/>
                    <a:p>
                      <a:pPr algn="l" fontAlgn="b"/>
                      <a:r>
                        <a:rPr lang="en-US" sz="600" b="0" i="0" u="none" strike="noStrike">
                          <a:solidFill>
                            <a:srgbClr val="1F1A62"/>
                          </a:solidFill>
                          <a:effectLst/>
                          <a:latin typeface="Helvetica" panose="020B0403020202020204" pitchFamily="34" charset="0"/>
                        </a:rPr>
                        <a:t>Century Biotics</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Personal Care</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$299.4</a:t>
                      </a:r>
                    </a:p>
                  </a:txBody>
                  <a:tcPr marL="0" marR="0" marT="0" marB="0" anchor="ctr"/>
                </a:tc>
                <a:extLst>
                  <a:ext uri="{0D108BD9-81ED-4DB2-BD59-A6C34878D82A}">
                    <a16:rowId xmlns:a16="http://schemas.microsoft.com/office/drawing/2014/main" val="3154279273"/>
                  </a:ext>
                </a:extLst>
              </a:tr>
              <a:tr h="126697">
                <a:tc>
                  <a:txBody>
                    <a:bodyPr/>
                    <a:lstStyle/>
                    <a:p>
                      <a:pPr algn="l" fontAlgn="b"/>
                      <a:r>
                        <a:rPr lang="en-US" sz="600" b="0" i="0" u="none" strike="noStrike">
                          <a:solidFill>
                            <a:srgbClr val="1F1A62"/>
                          </a:solidFill>
                          <a:effectLst/>
                          <a:latin typeface="Helvetica" panose="020B0403020202020204" pitchFamily="34" charset="0"/>
                        </a:rPr>
                        <a:t>Sweatblock </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Personal Care</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$267.6</a:t>
                      </a:r>
                    </a:p>
                  </a:txBody>
                  <a:tcPr marL="0" marR="0" marT="0" marB="0" anchor="ctr"/>
                </a:tc>
                <a:extLst>
                  <a:ext uri="{0D108BD9-81ED-4DB2-BD59-A6C34878D82A}">
                    <a16:rowId xmlns:a16="http://schemas.microsoft.com/office/drawing/2014/main" val="1682239239"/>
                  </a:ext>
                </a:extLst>
              </a:tr>
              <a:tr h="126697">
                <a:tc>
                  <a:txBody>
                    <a:bodyPr/>
                    <a:lstStyle/>
                    <a:p>
                      <a:pPr algn="l" fontAlgn="b"/>
                      <a:r>
                        <a:rPr lang="en-US" sz="600" b="0" i="0" u="none" strike="noStrike">
                          <a:solidFill>
                            <a:srgbClr val="1F1A62"/>
                          </a:solidFill>
                          <a:effectLst/>
                          <a:latin typeface="Helvetica" panose="020B0403020202020204" pitchFamily="34" charset="0"/>
                        </a:rPr>
                        <a:t>Kitty Poo Club</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Pet Care</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$1,304.6</a:t>
                      </a:r>
                    </a:p>
                  </a:txBody>
                  <a:tcPr marL="0" marR="0" marT="0" marB="0" anchor="ctr"/>
                </a:tc>
                <a:extLst>
                  <a:ext uri="{0D108BD9-81ED-4DB2-BD59-A6C34878D82A}">
                    <a16:rowId xmlns:a16="http://schemas.microsoft.com/office/drawing/2014/main" val="98510553"/>
                  </a:ext>
                </a:extLst>
              </a:tr>
              <a:tr h="126697">
                <a:tc>
                  <a:txBody>
                    <a:bodyPr/>
                    <a:lstStyle/>
                    <a:p>
                      <a:pPr algn="l" fontAlgn="b"/>
                      <a:r>
                        <a:rPr lang="en-US" sz="600" b="0" i="0" u="none" strike="noStrike">
                          <a:solidFill>
                            <a:srgbClr val="1F1A62"/>
                          </a:solidFill>
                          <a:effectLst/>
                          <a:latin typeface="Helvetica" panose="020B0403020202020204" pitchFamily="34" charset="0"/>
                        </a:rPr>
                        <a:t>Wild One</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Pet Care</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$957.7</a:t>
                      </a:r>
                    </a:p>
                  </a:txBody>
                  <a:tcPr marL="0" marR="0" marT="0" marB="0" anchor="ctr"/>
                </a:tc>
                <a:extLst>
                  <a:ext uri="{0D108BD9-81ED-4DB2-BD59-A6C34878D82A}">
                    <a16:rowId xmlns:a16="http://schemas.microsoft.com/office/drawing/2014/main" val="2714804605"/>
                  </a:ext>
                </a:extLst>
              </a:tr>
              <a:tr h="126697">
                <a:tc>
                  <a:txBody>
                    <a:bodyPr/>
                    <a:lstStyle/>
                    <a:p>
                      <a:pPr algn="l" fontAlgn="b"/>
                      <a:r>
                        <a:rPr lang="en-US" sz="600" b="0" i="0" u="none" strike="noStrike">
                          <a:solidFill>
                            <a:srgbClr val="1F1A62"/>
                          </a:solidFill>
                          <a:effectLst/>
                          <a:latin typeface="Helvetica" panose="020B0403020202020204" pitchFamily="34" charset="0"/>
                        </a:rPr>
                        <a:t>Ruff Greens </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Pet Care</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$239.6</a:t>
                      </a:r>
                    </a:p>
                  </a:txBody>
                  <a:tcPr marL="0" marR="0" marT="0" marB="0" anchor="ctr"/>
                </a:tc>
                <a:extLst>
                  <a:ext uri="{0D108BD9-81ED-4DB2-BD59-A6C34878D82A}">
                    <a16:rowId xmlns:a16="http://schemas.microsoft.com/office/drawing/2014/main" val="1483444809"/>
                  </a:ext>
                </a:extLst>
              </a:tr>
              <a:tr h="126697">
                <a:tc>
                  <a:txBody>
                    <a:bodyPr/>
                    <a:lstStyle/>
                    <a:p>
                      <a:pPr algn="l" fontAlgn="b"/>
                      <a:r>
                        <a:rPr lang="en-US" sz="600" b="0" i="0" u="none" strike="noStrike">
                          <a:solidFill>
                            <a:srgbClr val="1F1A62"/>
                          </a:solidFill>
                          <a:effectLst/>
                          <a:latin typeface="Helvetica" panose="020B0403020202020204" pitchFamily="34" charset="0"/>
                        </a:rPr>
                        <a:t>Rinvoq RX</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Pharmaceutical</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$140,461.2</a:t>
                      </a:r>
                    </a:p>
                  </a:txBody>
                  <a:tcPr marL="0" marR="0" marT="0" marB="0" anchor="ctr"/>
                </a:tc>
                <a:extLst>
                  <a:ext uri="{0D108BD9-81ED-4DB2-BD59-A6C34878D82A}">
                    <a16:rowId xmlns:a16="http://schemas.microsoft.com/office/drawing/2014/main" val="2515471245"/>
                  </a:ext>
                </a:extLst>
              </a:tr>
              <a:tr h="126697">
                <a:tc>
                  <a:txBody>
                    <a:bodyPr/>
                    <a:lstStyle/>
                    <a:p>
                      <a:pPr algn="l" fontAlgn="b"/>
                      <a:r>
                        <a:rPr lang="en-US" sz="600" b="0" i="0" u="none" strike="noStrike">
                          <a:solidFill>
                            <a:srgbClr val="1F1A62"/>
                          </a:solidFill>
                          <a:effectLst/>
                          <a:latin typeface="Helvetica" panose="020B0403020202020204" pitchFamily="34" charset="0"/>
                        </a:rPr>
                        <a:t>Descovy RX </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Pharmaceutical</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$79,246.4</a:t>
                      </a:r>
                    </a:p>
                  </a:txBody>
                  <a:tcPr marL="0" marR="0" marT="0" marB="0" anchor="ctr"/>
                </a:tc>
                <a:extLst>
                  <a:ext uri="{0D108BD9-81ED-4DB2-BD59-A6C34878D82A}">
                    <a16:rowId xmlns:a16="http://schemas.microsoft.com/office/drawing/2014/main" val="4021329791"/>
                  </a:ext>
                </a:extLst>
              </a:tr>
              <a:tr h="126697">
                <a:tc>
                  <a:txBody>
                    <a:bodyPr/>
                    <a:lstStyle/>
                    <a:p>
                      <a:pPr algn="l" fontAlgn="b"/>
                      <a:r>
                        <a:rPr lang="en-US" sz="600" b="0" i="0" u="none" strike="noStrike">
                          <a:solidFill>
                            <a:srgbClr val="1F1A62"/>
                          </a:solidFill>
                          <a:effectLst/>
                          <a:latin typeface="Helvetica" panose="020B0403020202020204" pitchFamily="34" charset="0"/>
                        </a:rPr>
                        <a:t>Ubrelvy RX</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Pharmaceutical</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$73,346.1</a:t>
                      </a:r>
                    </a:p>
                  </a:txBody>
                  <a:tcPr marL="0" marR="0" marT="0" marB="0" anchor="ctr"/>
                </a:tc>
                <a:extLst>
                  <a:ext uri="{0D108BD9-81ED-4DB2-BD59-A6C34878D82A}">
                    <a16:rowId xmlns:a16="http://schemas.microsoft.com/office/drawing/2014/main" val="1470324579"/>
                  </a:ext>
                </a:extLst>
              </a:tr>
              <a:tr h="126697">
                <a:tc>
                  <a:txBody>
                    <a:bodyPr/>
                    <a:lstStyle/>
                    <a:p>
                      <a:pPr algn="l" fontAlgn="b"/>
                      <a:r>
                        <a:rPr lang="en-US" sz="600" b="0" i="0" u="none" strike="noStrike">
                          <a:solidFill>
                            <a:srgbClr val="1F1A62"/>
                          </a:solidFill>
                          <a:effectLst/>
                          <a:latin typeface="Helvetica" panose="020B0403020202020204" pitchFamily="34" charset="0"/>
                        </a:rPr>
                        <a:t>Rybelsus RX</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Pharmaceutical</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$71,310.5</a:t>
                      </a:r>
                    </a:p>
                  </a:txBody>
                  <a:tcPr marL="0" marR="0" marT="0" marB="0" anchor="ctr"/>
                </a:tc>
                <a:extLst>
                  <a:ext uri="{0D108BD9-81ED-4DB2-BD59-A6C34878D82A}">
                    <a16:rowId xmlns:a16="http://schemas.microsoft.com/office/drawing/2014/main" val="2585169700"/>
                  </a:ext>
                </a:extLst>
              </a:tr>
              <a:tr h="126697">
                <a:tc>
                  <a:txBody>
                    <a:bodyPr/>
                    <a:lstStyle/>
                    <a:p>
                      <a:pPr algn="l" fontAlgn="b"/>
                      <a:r>
                        <a:rPr lang="en-US" sz="600" b="0" i="0" u="none" strike="noStrike">
                          <a:solidFill>
                            <a:srgbClr val="1F1A62"/>
                          </a:solidFill>
                          <a:effectLst/>
                          <a:latin typeface="Helvetica" panose="020B0403020202020204" pitchFamily="34" charset="0"/>
                        </a:rPr>
                        <a:t>Kisqali RX</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Pharmaceutical</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$60,069.2</a:t>
                      </a:r>
                    </a:p>
                  </a:txBody>
                  <a:tcPr marL="0" marR="0" marT="0" marB="0" anchor="ctr"/>
                </a:tc>
                <a:extLst>
                  <a:ext uri="{0D108BD9-81ED-4DB2-BD59-A6C34878D82A}">
                    <a16:rowId xmlns:a16="http://schemas.microsoft.com/office/drawing/2014/main" val="2441223048"/>
                  </a:ext>
                </a:extLst>
              </a:tr>
              <a:tr h="126697">
                <a:tc>
                  <a:txBody>
                    <a:bodyPr/>
                    <a:lstStyle/>
                    <a:p>
                      <a:pPr algn="l" fontAlgn="b"/>
                      <a:r>
                        <a:rPr lang="en-US" sz="600" b="0" i="0" u="none" strike="noStrike">
                          <a:solidFill>
                            <a:srgbClr val="1F1A62"/>
                          </a:solidFill>
                          <a:effectLst/>
                          <a:latin typeface="Helvetica" panose="020B0403020202020204" pitchFamily="34" charset="0"/>
                        </a:rPr>
                        <a:t>Nurtec ODT RX</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Pharmaceutical</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$33,752.1</a:t>
                      </a:r>
                    </a:p>
                  </a:txBody>
                  <a:tcPr marL="0" marR="0" marT="0" marB="0" anchor="ctr"/>
                </a:tc>
                <a:extLst>
                  <a:ext uri="{0D108BD9-81ED-4DB2-BD59-A6C34878D82A}">
                    <a16:rowId xmlns:a16="http://schemas.microsoft.com/office/drawing/2014/main" val="210915192"/>
                  </a:ext>
                </a:extLst>
              </a:tr>
              <a:tr h="126697">
                <a:tc>
                  <a:txBody>
                    <a:bodyPr/>
                    <a:lstStyle/>
                    <a:p>
                      <a:pPr algn="l" fontAlgn="b"/>
                      <a:r>
                        <a:rPr lang="en-US" sz="600" b="0" i="0" u="none" strike="noStrike">
                          <a:solidFill>
                            <a:srgbClr val="1F1A62"/>
                          </a:solidFill>
                          <a:effectLst/>
                          <a:latin typeface="Helvetica" panose="020B0403020202020204" pitchFamily="34" charset="0"/>
                        </a:rPr>
                        <a:t>Nucala RX</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Pharmaceutical</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$32,288.4</a:t>
                      </a:r>
                    </a:p>
                  </a:txBody>
                  <a:tcPr marL="0" marR="0" marT="0" marB="0" anchor="ctr"/>
                </a:tc>
                <a:extLst>
                  <a:ext uri="{0D108BD9-81ED-4DB2-BD59-A6C34878D82A}">
                    <a16:rowId xmlns:a16="http://schemas.microsoft.com/office/drawing/2014/main" val="3288253235"/>
                  </a:ext>
                </a:extLst>
              </a:tr>
              <a:tr h="126697">
                <a:tc>
                  <a:txBody>
                    <a:bodyPr/>
                    <a:lstStyle/>
                    <a:p>
                      <a:pPr algn="l" fontAlgn="b"/>
                      <a:r>
                        <a:rPr lang="en-US" sz="600" b="0" i="0" u="none" strike="noStrike">
                          <a:solidFill>
                            <a:srgbClr val="1F1A62"/>
                          </a:solidFill>
                          <a:effectLst/>
                          <a:latin typeface="Helvetica" panose="020B0403020202020204" pitchFamily="34" charset="0"/>
                        </a:rPr>
                        <a:t>Caplyta RX</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Pharmaceutical</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$21,075.1</a:t>
                      </a:r>
                    </a:p>
                  </a:txBody>
                  <a:tcPr marL="0" marR="0" marT="0" marB="0" anchor="ctr"/>
                </a:tc>
                <a:extLst>
                  <a:ext uri="{0D108BD9-81ED-4DB2-BD59-A6C34878D82A}">
                    <a16:rowId xmlns:a16="http://schemas.microsoft.com/office/drawing/2014/main" val="2873744074"/>
                  </a:ext>
                </a:extLst>
              </a:tr>
              <a:tr h="126697">
                <a:tc>
                  <a:txBody>
                    <a:bodyPr/>
                    <a:lstStyle/>
                    <a:p>
                      <a:pPr algn="l" fontAlgn="b"/>
                      <a:r>
                        <a:rPr lang="en-US" sz="600" b="0" i="0" u="none" strike="noStrike">
                          <a:solidFill>
                            <a:srgbClr val="1F1A62"/>
                          </a:solidFill>
                          <a:effectLst/>
                          <a:latin typeface="Helvetica" panose="020B0403020202020204" pitchFamily="34" charset="0"/>
                        </a:rPr>
                        <a:t>Shingrix RX</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Pharmaceutical</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$14,961.7</a:t>
                      </a:r>
                    </a:p>
                  </a:txBody>
                  <a:tcPr marL="0" marR="0" marT="0" marB="0" anchor="ctr"/>
                </a:tc>
                <a:extLst>
                  <a:ext uri="{0D108BD9-81ED-4DB2-BD59-A6C34878D82A}">
                    <a16:rowId xmlns:a16="http://schemas.microsoft.com/office/drawing/2014/main" val="3474342259"/>
                  </a:ext>
                </a:extLst>
              </a:tr>
              <a:tr h="126697">
                <a:tc>
                  <a:txBody>
                    <a:bodyPr/>
                    <a:lstStyle/>
                    <a:p>
                      <a:pPr algn="l" fontAlgn="b"/>
                      <a:r>
                        <a:rPr lang="en-US" sz="600" b="0" i="0" u="none" strike="noStrike">
                          <a:solidFill>
                            <a:srgbClr val="1F1A62"/>
                          </a:solidFill>
                          <a:effectLst/>
                          <a:latin typeface="Helvetica" panose="020B0403020202020204" pitchFamily="34" charset="0"/>
                        </a:rPr>
                        <a:t>RxSaver</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Pharmaceutical</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$7,755.2</a:t>
                      </a:r>
                    </a:p>
                  </a:txBody>
                  <a:tcPr marL="0" marR="0" marT="0" marB="0" anchor="ctr"/>
                </a:tc>
                <a:extLst>
                  <a:ext uri="{0D108BD9-81ED-4DB2-BD59-A6C34878D82A}">
                    <a16:rowId xmlns:a16="http://schemas.microsoft.com/office/drawing/2014/main" val="3853840994"/>
                  </a:ext>
                </a:extLst>
              </a:tr>
              <a:tr h="126697">
                <a:tc>
                  <a:txBody>
                    <a:bodyPr/>
                    <a:lstStyle/>
                    <a:p>
                      <a:pPr algn="l" fontAlgn="b"/>
                      <a:r>
                        <a:rPr lang="en-US" sz="600" b="0" i="0" u="none" strike="noStrike">
                          <a:solidFill>
                            <a:srgbClr val="1F1A62"/>
                          </a:solidFill>
                          <a:effectLst/>
                          <a:latin typeface="Helvetica" panose="020B0403020202020204" pitchFamily="34" charset="0"/>
                        </a:rPr>
                        <a:t>Tepezza RX</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Pharmaceutical</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$6,251.6</a:t>
                      </a:r>
                    </a:p>
                  </a:txBody>
                  <a:tcPr marL="0" marR="0" marT="0" marB="0" anchor="ctr"/>
                </a:tc>
                <a:extLst>
                  <a:ext uri="{0D108BD9-81ED-4DB2-BD59-A6C34878D82A}">
                    <a16:rowId xmlns:a16="http://schemas.microsoft.com/office/drawing/2014/main" val="3191827265"/>
                  </a:ext>
                </a:extLst>
              </a:tr>
              <a:tr h="126697">
                <a:tc>
                  <a:txBody>
                    <a:bodyPr/>
                    <a:lstStyle/>
                    <a:p>
                      <a:pPr algn="l" fontAlgn="b"/>
                      <a:r>
                        <a:rPr lang="en-US" sz="600" b="0" i="0" u="none" strike="noStrike">
                          <a:solidFill>
                            <a:srgbClr val="1F1A62"/>
                          </a:solidFill>
                          <a:effectLst/>
                          <a:latin typeface="Helvetica" panose="020B0403020202020204" pitchFamily="34" charset="0"/>
                        </a:rPr>
                        <a:t>Primatene </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Pharmaceutical</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$2,008.9</a:t>
                      </a:r>
                    </a:p>
                  </a:txBody>
                  <a:tcPr marL="0" marR="0" marT="0" marB="0" anchor="ctr"/>
                </a:tc>
                <a:extLst>
                  <a:ext uri="{0D108BD9-81ED-4DB2-BD59-A6C34878D82A}">
                    <a16:rowId xmlns:a16="http://schemas.microsoft.com/office/drawing/2014/main" val="2099901094"/>
                  </a:ext>
                </a:extLst>
              </a:tr>
              <a:tr h="126697">
                <a:tc>
                  <a:txBody>
                    <a:bodyPr/>
                    <a:lstStyle/>
                    <a:p>
                      <a:pPr algn="l" fontAlgn="b"/>
                      <a:r>
                        <a:rPr lang="en-US" sz="600" b="0" i="0" u="none" strike="noStrike">
                          <a:solidFill>
                            <a:srgbClr val="1F1A62"/>
                          </a:solidFill>
                          <a:effectLst/>
                          <a:latin typeface="Helvetica" panose="020B0403020202020204" pitchFamily="34" charset="0"/>
                        </a:rPr>
                        <a:t>Offerpad</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Real Estate</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$485.0</a:t>
                      </a:r>
                    </a:p>
                  </a:txBody>
                  <a:tcPr marL="0" marR="0" marT="0" marB="0" anchor="ctr"/>
                </a:tc>
                <a:extLst>
                  <a:ext uri="{0D108BD9-81ED-4DB2-BD59-A6C34878D82A}">
                    <a16:rowId xmlns:a16="http://schemas.microsoft.com/office/drawing/2014/main" val="449134919"/>
                  </a:ext>
                </a:extLst>
              </a:tr>
            </a:tbl>
          </a:graphicData>
        </a:graphic>
      </p:graphicFrame>
      <p:cxnSp>
        <p:nvCxnSpPr>
          <p:cNvPr id="54" name="Straight Connector 53">
            <a:extLst>
              <a:ext uri="{FF2B5EF4-FFF2-40B4-BE49-F238E27FC236}">
                <a16:creationId xmlns:a16="http://schemas.microsoft.com/office/drawing/2014/main" id="{AC729AC2-8410-491D-ABE6-280FF04F3DFA}"/>
              </a:ext>
            </a:extLst>
          </p:cNvPr>
          <p:cNvCxnSpPr>
            <a:cxnSpLocks/>
          </p:cNvCxnSpPr>
          <p:nvPr/>
        </p:nvCxnSpPr>
        <p:spPr>
          <a:xfrm>
            <a:off x="8970893" y="1650728"/>
            <a:ext cx="0" cy="3658980"/>
          </a:xfrm>
          <a:prstGeom prst="line">
            <a:avLst/>
          </a:prstGeom>
          <a:ln w="19050">
            <a:solidFill>
              <a:srgbClr val="00BFF2"/>
            </a:solidFill>
          </a:ln>
        </p:spPr>
        <p:style>
          <a:lnRef idx="1">
            <a:schemeClr val="accent1"/>
          </a:lnRef>
          <a:fillRef idx="0">
            <a:schemeClr val="accent1"/>
          </a:fillRef>
          <a:effectRef idx="0">
            <a:schemeClr val="accent1"/>
          </a:effectRef>
          <a:fontRef idx="minor">
            <a:schemeClr val="tx1"/>
          </a:fontRef>
        </p:style>
      </p:cxnSp>
      <p:graphicFrame>
        <p:nvGraphicFramePr>
          <p:cNvPr id="56" name="Table 55">
            <a:extLst>
              <a:ext uri="{FF2B5EF4-FFF2-40B4-BE49-F238E27FC236}">
                <a16:creationId xmlns:a16="http://schemas.microsoft.com/office/drawing/2014/main" id="{970576B9-C1F6-4429-9A1F-BEBFDB1714C2}"/>
              </a:ext>
            </a:extLst>
          </p:cNvPr>
          <p:cNvGraphicFramePr>
            <a:graphicFrameLocks noGrp="1"/>
          </p:cNvGraphicFramePr>
          <p:nvPr/>
        </p:nvGraphicFramePr>
        <p:xfrm>
          <a:off x="9015105" y="1637663"/>
          <a:ext cx="2809084" cy="3674213"/>
        </p:xfrm>
        <a:graphic>
          <a:graphicData uri="http://schemas.openxmlformats.org/drawingml/2006/table">
            <a:tbl>
              <a:tblPr>
                <a:tableStyleId>{5C22544A-7EE6-4342-B048-85BDC9FD1C3A}</a:tableStyleId>
              </a:tblPr>
              <a:tblGrid>
                <a:gridCol w="1168966">
                  <a:extLst>
                    <a:ext uri="{9D8B030D-6E8A-4147-A177-3AD203B41FA5}">
                      <a16:colId xmlns:a16="http://schemas.microsoft.com/office/drawing/2014/main" val="2891789165"/>
                    </a:ext>
                  </a:extLst>
                </a:gridCol>
                <a:gridCol w="916490">
                  <a:extLst>
                    <a:ext uri="{9D8B030D-6E8A-4147-A177-3AD203B41FA5}">
                      <a16:colId xmlns:a16="http://schemas.microsoft.com/office/drawing/2014/main" val="135091300"/>
                    </a:ext>
                  </a:extLst>
                </a:gridCol>
                <a:gridCol w="723628">
                  <a:extLst>
                    <a:ext uri="{9D8B030D-6E8A-4147-A177-3AD203B41FA5}">
                      <a16:colId xmlns:a16="http://schemas.microsoft.com/office/drawing/2014/main" val="2961594174"/>
                    </a:ext>
                  </a:extLst>
                </a:gridCol>
              </a:tblGrid>
              <a:tr h="126697">
                <a:tc>
                  <a:txBody>
                    <a:bodyPr/>
                    <a:lstStyle/>
                    <a:p>
                      <a:pPr algn="ctr" fontAlgn="b"/>
                      <a:r>
                        <a:rPr lang="en-US" sz="600" b="1" i="0" u="none" strike="noStrike">
                          <a:solidFill>
                            <a:schemeClr val="bg1"/>
                          </a:solidFill>
                          <a:effectLst/>
                          <a:latin typeface="Helvetica" panose="020B0604020202020204" pitchFamily="34" charset="0"/>
                          <a:cs typeface="Helvetica" panose="020B0604020202020204" pitchFamily="34" charset="0"/>
                        </a:rPr>
                        <a:t>Brand</a:t>
                      </a:r>
                    </a:p>
                  </a:txBody>
                  <a:tcPr marL="0" marR="0" marT="0" marB="0" anchor="b">
                    <a:solidFill>
                      <a:srgbClr val="00BFF2"/>
                    </a:solidFill>
                  </a:tcPr>
                </a:tc>
                <a:tc>
                  <a:txBody>
                    <a:bodyPr/>
                    <a:lstStyle/>
                    <a:p>
                      <a:pPr algn="ctr" fontAlgn="b"/>
                      <a:r>
                        <a:rPr lang="en-US" sz="600" b="1" i="0" u="none" strike="noStrike">
                          <a:solidFill>
                            <a:schemeClr val="bg1"/>
                          </a:solidFill>
                          <a:effectLst/>
                          <a:latin typeface="Helvetica" panose="020B0604020202020204" pitchFamily="34" charset="0"/>
                          <a:cs typeface="Helvetica" panose="020B0604020202020204" pitchFamily="34" charset="0"/>
                        </a:rPr>
                        <a:t>Category</a:t>
                      </a:r>
                    </a:p>
                  </a:txBody>
                  <a:tcPr marL="0" marR="0" marT="0" marB="0" anchor="b">
                    <a:solidFill>
                      <a:srgbClr val="00BFF2"/>
                    </a:solidFill>
                  </a:tcPr>
                </a:tc>
                <a:tc>
                  <a:txBody>
                    <a:bodyPr/>
                    <a:lstStyle/>
                    <a:p>
                      <a:pPr algn="ctr" fontAlgn="b"/>
                      <a:r>
                        <a:rPr lang="en-US" sz="600" b="1" i="0" u="none" strike="noStrike">
                          <a:solidFill>
                            <a:schemeClr val="bg1"/>
                          </a:solidFill>
                          <a:effectLst/>
                          <a:latin typeface="Helvetica" panose="020B0604020202020204" pitchFamily="34" charset="0"/>
                          <a:cs typeface="Helvetica" panose="020B0604020202020204" pitchFamily="34" charset="0"/>
                        </a:rPr>
                        <a:t>$$$ (000)</a:t>
                      </a:r>
                    </a:p>
                  </a:txBody>
                  <a:tcPr marL="0" marR="0" marT="0" marB="0" anchor="b">
                    <a:solidFill>
                      <a:srgbClr val="00BFF2"/>
                    </a:solidFill>
                  </a:tcPr>
                </a:tc>
                <a:extLst>
                  <a:ext uri="{0D108BD9-81ED-4DB2-BD59-A6C34878D82A}">
                    <a16:rowId xmlns:a16="http://schemas.microsoft.com/office/drawing/2014/main" val="2986064694"/>
                  </a:ext>
                </a:extLst>
              </a:tr>
              <a:tr h="126697">
                <a:tc>
                  <a:txBody>
                    <a:bodyPr/>
                    <a:lstStyle/>
                    <a:p>
                      <a:pPr algn="l" fontAlgn="b"/>
                      <a:r>
                        <a:rPr lang="en-US" sz="600" b="0" i="0" u="none" strike="noStrike">
                          <a:solidFill>
                            <a:srgbClr val="1F1A62"/>
                          </a:solidFill>
                          <a:effectLst/>
                          <a:latin typeface="Helvetica" panose="020B0403020202020204" pitchFamily="34" charset="0"/>
                        </a:rPr>
                        <a:t>Oak City Fish &amp; Chips</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Restaurant</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$350.0</a:t>
                      </a:r>
                    </a:p>
                  </a:txBody>
                  <a:tcPr marL="0" marR="0" marT="0" marB="0" anchor="ctr"/>
                </a:tc>
                <a:extLst>
                  <a:ext uri="{0D108BD9-81ED-4DB2-BD59-A6C34878D82A}">
                    <a16:rowId xmlns:a16="http://schemas.microsoft.com/office/drawing/2014/main" val="3567100555"/>
                  </a:ext>
                </a:extLst>
              </a:tr>
              <a:tr h="126697">
                <a:tc>
                  <a:txBody>
                    <a:bodyPr/>
                    <a:lstStyle/>
                    <a:p>
                      <a:pPr algn="l" fontAlgn="b"/>
                      <a:r>
                        <a:rPr lang="en-US" sz="600" b="0" i="0" u="none" strike="noStrike">
                          <a:solidFill>
                            <a:srgbClr val="1F1A62"/>
                          </a:solidFill>
                          <a:effectLst/>
                          <a:latin typeface="Helvetica" panose="020B0403020202020204" pitchFamily="34" charset="0"/>
                        </a:rPr>
                        <a:t>Hilltop Restaurant </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Restaurant</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$102.6</a:t>
                      </a:r>
                    </a:p>
                  </a:txBody>
                  <a:tcPr marL="0" marR="0" marT="0" marB="0" anchor="ctr"/>
                </a:tc>
                <a:extLst>
                  <a:ext uri="{0D108BD9-81ED-4DB2-BD59-A6C34878D82A}">
                    <a16:rowId xmlns:a16="http://schemas.microsoft.com/office/drawing/2014/main" val="708521347"/>
                  </a:ext>
                </a:extLst>
              </a:tr>
              <a:tr h="126697">
                <a:tc>
                  <a:txBody>
                    <a:bodyPr/>
                    <a:lstStyle/>
                    <a:p>
                      <a:pPr algn="l" fontAlgn="b"/>
                      <a:r>
                        <a:rPr lang="en-US" sz="600" b="0" i="0" u="none" strike="noStrike">
                          <a:solidFill>
                            <a:srgbClr val="1F1A62"/>
                          </a:solidFill>
                          <a:effectLst/>
                          <a:latin typeface="Helvetica" panose="020B0403020202020204" pitchFamily="34" charset="0"/>
                        </a:rPr>
                        <a:t>M </a:t>
                      </a:r>
                      <a:r>
                        <a:rPr lang="en-US" sz="600" b="0" i="0" u="none" strike="noStrike" err="1">
                          <a:solidFill>
                            <a:srgbClr val="1F1A62"/>
                          </a:solidFill>
                          <a:effectLst/>
                          <a:latin typeface="Helvetica" panose="020B0403020202020204" pitchFamily="34" charset="0"/>
                        </a:rPr>
                        <a:t>Gemi</a:t>
                      </a:r>
                      <a:r>
                        <a:rPr lang="en-US" sz="600" b="0" i="0" u="none" strike="noStrike">
                          <a:solidFill>
                            <a:srgbClr val="1F1A62"/>
                          </a:solidFill>
                          <a:effectLst/>
                          <a:latin typeface="Helvetica" panose="020B0403020202020204" pitchFamily="34" charset="0"/>
                        </a:rPr>
                        <a:t> </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Shoes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$436.7</a:t>
                      </a:r>
                    </a:p>
                  </a:txBody>
                  <a:tcPr marL="0" marR="0" marT="0" marB="0" anchor="ctr"/>
                </a:tc>
                <a:extLst>
                  <a:ext uri="{0D108BD9-81ED-4DB2-BD59-A6C34878D82A}">
                    <a16:rowId xmlns:a16="http://schemas.microsoft.com/office/drawing/2014/main" val="1440085256"/>
                  </a:ext>
                </a:extLst>
              </a:tr>
              <a:tr h="126697">
                <a:tc>
                  <a:txBody>
                    <a:bodyPr/>
                    <a:lstStyle/>
                    <a:p>
                      <a:pPr algn="l" fontAlgn="b"/>
                      <a:r>
                        <a:rPr lang="en-US" sz="600" b="0" i="0" u="none" strike="noStrike">
                          <a:solidFill>
                            <a:srgbClr val="1F1A62"/>
                          </a:solidFill>
                          <a:effectLst/>
                          <a:latin typeface="Helvetica" panose="020B0403020202020204" pitchFamily="34" charset="0"/>
                        </a:rPr>
                        <a:t>Tula</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Skincare &amp; Beauty</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$6,057.8</a:t>
                      </a:r>
                    </a:p>
                  </a:txBody>
                  <a:tcPr marL="0" marR="0" marT="0" marB="0" anchor="ctr"/>
                </a:tc>
                <a:extLst>
                  <a:ext uri="{0D108BD9-81ED-4DB2-BD59-A6C34878D82A}">
                    <a16:rowId xmlns:a16="http://schemas.microsoft.com/office/drawing/2014/main" val="1233487042"/>
                  </a:ext>
                </a:extLst>
              </a:tr>
              <a:tr h="126697">
                <a:tc>
                  <a:txBody>
                    <a:bodyPr/>
                    <a:lstStyle/>
                    <a:p>
                      <a:pPr algn="l" fontAlgn="b"/>
                      <a:r>
                        <a:rPr lang="en-US" sz="600" b="0" i="0" u="none" strike="noStrike">
                          <a:solidFill>
                            <a:srgbClr val="1F1A62"/>
                          </a:solidFill>
                          <a:effectLst/>
                          <a:latin typeface="Helvetica" panose="020B0403020202020204" pitchFamily="34" charset="0"/>
                        </a:rPr>
                        <a:t>Thrive </a:t>
                      </a:r>
                      <a:r>
                        <a:rPr lang="en-US" sz="600" b="0" i="0" u="none" strike="noStrike" err="1">
                          <a:solidFill>
                            <a:srgbClr val="1F1A62"/>
                          </a:solidFill>
                          <a:effectLst/>
                          <a:latin typeface="Helvetica" panose="020B0403020202020204" pitchFamily="34" charset="0"/>
                        </a:rPr>
                        <a:t>Causemetics</a:t>
                      </a:r>
                      <a:endParaRPr lang="en-US" sz="600" b="0" i="0" u="none" strike="noStrike">
                        <a:solidFill>
                          <a:srgbClr val="1F1A62"/>
                        </a:solidFill>
                        <a:effectLst/>
                        <a:latin typeface="Helvetica" panose="020B0403020202020204" pitchFamily="34" charset="0"/>
                      </a:endParaRP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Skincare &amp; Beauty</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$2,258.3</a:t>
                      </a:r>
                    </a:p>
                  </a:txBody>
                  <a:tcPr marL="0" marR="0" marT="0" marB="0" anchor="ctr"/>
                </a:tc>
                <a:extLst>
                  <a:ext uri="{0D108BD9-81ED-4DB2-BD59-A6C34878D82A}">
                    <a16:rowId xmlns:a16="http://schemas.microsoft.com/office/drawing/2014/main" val="1270871873"/>
                  </a:ext>
                </a:extLst>
              </a:tr>
              <a:tr h="126697">
                <a:tc>
                  <a:txBody>
                    <a:bodyPr/>
                    <a:lstStyle/>
                    <a:p>
                      <a:pPr algn="l" fontAlgn="b"/>
                      <a:r>
                        <a:rPr lang="en-US" sz="600" b="0" i="0" u="none" strike="noStrike">
                          <a:solidFill>
                            <a:srgbClr val="1F1A62"/>
                          </a:solidFill>
                          <a:effectLst/>
                          <a:latin typeface="Helvetica" panose="020B0403020202020204" pitchFamily="34" charset="0"/>
                        </a:rPr>
                        <a:t>Art Of Sport</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Skincare &amp; Beauty</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$787.4</a:t>
                      </a:r>
                    </a:p>
                  </a:txBody>
                  <a:tcPr marL="0" marR="0" marT="0" marB="0" anchor="ctr"/>
                </a:tc>
                <a:extLst>
                  <a:ext uri="{0D108BD9-81ED-4DB2-BD59-A6C34878D82A}">
                    <a16:rowId xmlns:a16="http://schemas.microsoft.com/office/drawing/2014/main" val="2488338332"/>
                  </a:ext>
                </a:extLst>
              </a:tr>
              <a:tr h="126697">
                <a:tc>
                  <a:txBody>
                    <a:bodyPr/>
                    <a:lstStyle/>
                    <a:p>
                      <a:pPr algn="l" fontAlgn="b"/>
                      <a:r>
                        <a:rPr lang="en-US" sz="600" b="0" i="0" u="none" strike="noStrike">
                          <a:solidFill>
                            <a:srgbClr val="1F1A62"/>
                          </a:solidFill>
                          <a:effectLst/>
                          <a:latin typeface="Helvetica" panose="020B0403020202020204" pitchFamily="34" charset="0"/>
                        </a:rPr>
                        <a:t>Winky Lux</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Skincare &amp; Beauty</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$198.0</a:t>
                      </a:r>
                    </a:p>
                  </a:txBody>
                  <a:tcPr marL="0" marR="0" marT="0" marB="0" anchor="ctr"/>
                </a:tc>
                <a:extLst>
                  <a:ext uri="{0D108BD9-81ED-4DB2-BD59-A6C34878D82A}">
                    <a16:rowId xmlns:a16="http://schemas.microsoft.com/office/drawing/2014/main" val="1135163151"/>
                  </a:ext>
                </a:extLst>
              </a:tr>
              <a:tr h="126697">
                <a:tc>
                  <a:txBody>
                    <a:bodyPr/>
                    <a:lstStyle/>
                    <a:p>
                      <a:pPr algn="l" fontAlgn="b"/>
                      <a:r>
                        <a:rPr lang="en-US" sz="600" b="0" i="0" u="none" strike="noStrike" err="1">
                          <a:solidFill>
                            <a:srgbClr val="1F1A62"/>
                          </a:solidFill>
                          <a:effectLst/>
                          <a:latin typeface="Helvetica" panose="020B0403020202020204" pitchFamily="34" charset="0"/>
                        </a:rPr>
                        <a:t>Mally</a:t>
                      </a:r>
                      <a:endParaRPr lang="en-US" sz="600" b="0" i="0" u="none" strike="noStrike">
                        <a:solidFill>
                          <a:srgbClr val="1F1A62"/>
                        </a:solidFill>
                        <a:effectLst/>
                        <a:latin typeface="Helvetica" panose="020B0403020202020204" pitchFamily="34" charset="0"/>
                      </a:endParaRP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Skincare &amp; Beauty</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$175.7</a:t>
                      </a:r>
                    </a:p>
                  </a:txBody>
                  <a:tcPr marL="0" marR="0" marT="0" marB="0" anchor="ctr"/>
                </a:tc>
                <a:extLst>
                  <a:ext uri="{0D108BD9-81ED-4DB2-BD59-A6C34878D82A}">
                    <a16:rowId xmlns:a16="http://schemas.microsoft.com/office/drawing/2014/main" val="4103111136"/>
                  </a:ext>
                </a:extLst>
              </a:tr>
              <a:tr h="126697">
                <a:tc>
                  <a:txBody>
                    <a:bodyPr/>
                    <a:lstStyle/>
                    <a:p>
                      <a:pPr algn="l" fontAlgn="b"/>
                      <a:r>
                        <a:rPr lang="en-US" sz="600" b="0" i="0" u="none" strike="noStrike">
                          <a:solidFill>
                            <a:srgbClr val="1F1A62"/>
                          </a:solidFill>
                          <a:effectLst/>
                          <a:latin typeface="Helvetica" panose="020B0403020202020204" pitchFamily="34" charset="0"/>
                        </a:rPr>
                        <a:t>Fresh Face</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Skincare &amp; Beauty</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$168.5</a:t>
                      </a:r>
                    </a:p>
                  </a:txBody>
                  <a:tcPr marL="0" marR="0" marT="0" marB="0" anchor="ctr"/>
                </a:tc>
                <a:extLst>
                  <a:ext uri="{0D108BD9-81ED-4DB2-BD59-A6C34878D82A}">
                    <a16:rowId xmlns:a16="http://schemas.microsoft.com/office/drawing/2014/main" val="2969708319"/>
                  </a:ext>
                </a:extLst>
              </a:tr>
              <a:tr h="126697">
                <a:tc>
                  <a:txBody>
                    <a:bodyPr/>
                    <a:lstStyle/>
                    <a:p>
                      <a:pPr algn="l" fontAlgn="b"/>
                      <a:r>
                        <a:rPr lang="en-US" sz="600" b="0" i="0" u="none" strike="noStrike">
                          <a:solidFill>
                            <a:srgbClr val="1F1A62"/>
                          </a:solidFill>
                          <a:effectLst/>
                          <a:latin typeface="Helvetica" panose="020B0403020202020204" pitchFamily="34" charset="0"/>
                        </a:rPr>
                        <a:t>Sio Beauty</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Skincare &amp; Beauty</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$162.8</a:t>
                      </a:r>
                    </a:p>
                  </a:txBody>
                  <a:tcPr marL="0" marR="0" marT="0" marB="0" anchor="ctr"/>
                </a:tc>
                <a:extLst>
                  <a:ext uri="{0D108BD9-81ED-4DB2-BD59-A6C34878D82A}">
                    <a16:rowId xmlns:a16="http://schemas.microsoft.com/office/drawing/2014/main" val="3154279273"/>
                  </a:ext>
                </a:extLst>
              </a:tr>
              <a:tr h="126697">
                <a:tc>
                  <a:txBody>
                    <a:bodyPr/>
                    <a:lstStyle/>
                    <a:p>
                      <a:pPr algn="l" fontAlgn="b"/>
                      <a:r>
                        <a:rPr lang="en-US" sz="600" b="0" i="0" u="none" strike="noStrike">
                          <a:solidFill>
                            <a:srgbClr val="1F1A62"/>
                          </a:solidFill>
                          <a:effectLst/>
                          <a:latin typeface="Helvetica" panose="020B0403020202020204" pitchFamily="34" charset="0"/>
                        </a:rPr>
                        <a:t>Bear Naked Granola </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Snacks &amp; Candy</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$4,118.6</a:t>
                      </a:r>
                    </a:p>
                  </a:txBody>
                  <a:tcPr marL="0" marR="0" marT="0" marB="0" anchor="ctr"/>
                </a:tc>
                <a:extLst>
                  <a:ext uri="{0D108BD9-81ED-4DB2-BD59-A6C34878D82A}">
                    <a16:rowId xmlns:a16="http://schemas.microsoft.com/office/drawing/2014/main" val="1682239239"/>
                  </a:ext>
                </a:extLst>
              </a:tr>
              <a:tr h="126697">
                <a:tc>
                  <a:txBody>
                    <a:bodyPr/>
                    <a:lstStyle/>
                    <a:p>
                      <a:pPr algn="l" fontAlgn="b"/>
                      <a:r>
                        <a:rPr lang="en-US" sz="600" b="0" i="0" u="none" strike="noStrike">
                          <a:solidFill>
                            <a:srgbClr val="1F1A62"/>
                          </a:solidFill>
                          <a:effectLst/>
                          <a:latin typeface="Helvetica" panose="020B0403020202020204" pitchFamily="34" charset="0"/>
                        </a:rPr>
                        <a:t>Late July Tortilla Chips </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Snacks &amp; Candy</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$2,292.9</a:t>
                      </a:r>
                    </a:p>
                  </a:txBody>
                  <a:tcPr marL="0" marR="0" marT="0" marB="0" anchor="ctr"/>
                </a:tc>
                <a:extLst>
                  <a:ext uri="{0D108BD9-81ED-4DB2-BD59-A6C34878D82A}">
                    <a16:rowId xmlns:a16="http://schemas.microsoft.com/office/drawing/2014/main" val="98510553"/>
                  </a:ext>
                </a:extLst>
              </a:tr>
              <a:tr h="126697">
                <a:tc>
                  <a:txBody>
                    <a:bodyPr/>
                    <a:lstStyle/>
                    <a:p>
                      <a:pPr algn="l" fontAlgn="b"/>
                      <a:r>
                        <a:rPr lang="en-US" sz="600" b="0" i="0" u="none" strike="noStrike">
                          <a:solidFill>
                            <a:srgbClr val="1F1A62"/>
                          </a:solidFill>
                          <a:effectLst/>
                          <a:latin typeface="Helvetica" panose="020B0403020202020204" pitchFamily="34" charset="0"/>
                        </a:rPr>
                        <a:t>Crunchmaster</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Snacks &amp; Candy</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$1,921.7</a:t>
                      </a:r>
                    </a:p>
                  </a:txBody>
                  <a:tcPr marL="0" marR="0" marT="0" marB="0" anchor="ctr"/>
                </a:tc>
                <a:extLst>
                  <a:ext uri="{0D108BD9-81ED-4DB2-BD59-A6C34878D82A}">
                    <a16:rowId xmlns:a16="http://schemas.microsoft.com/office/drawing/2014/main" val="2714804605"/>
                  </a:ext>
                </a:extLst>
              </a:tr>
              <a:tr h="126697">
                <a:tc>
                  <a:txBody>
                    <a:bodyPr/>
                    <a:lstStyle/>
                    <a:p>
                      <a:pPr algn="l" fontAlgn="b"/>
                      <a:r>
                        <a:rPr lang="en-US" sz="600" b="0" i="0" u="none" strike="noStrike">
                          <a:solidFill>
                            <a:srgbClr val="1F1A62"/>
                          </a:solidFill>
                          <a:effectLst/>
                          <a:latin typeface="Helvetica" panose="020B0403020202020204" pitchFamily="34" charset="0"/>
                        </a:rPr>
                        <a:t>Sugarfina</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Snacks &amp; Candy</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$398.5</a:t>
                      </a:r>
                    </a:p>
                  </a:txBody>
                  <a:tcPr marL="0" marR="0" marT="0" marB="0" anchor="ctr"/>
                </a:tc>
                <a:extLst>
                  <a:ext uri="{0D108BD9-81ED-4DB2-BD59-A6C34878D82A}">
                    <a16:rowId xmlns:a16="http://schemas.microsoft.com/office/drawing/2014/main" val="1483444809"/>
                  </a:ext>
                </a:extLst>
              </a:tr>
              <a:tr h="126697">
                <a:tc>
                  <a:txBody>
                    <a:bodyPr/>
                    <a:lstStyle/>
                    <a:p>
                      <a:pPr algn="l" fontAlgn="b"/>
                      <a:r>
                        <a:rPr lang="en-US" sz="600" b="0" i="0" u="none" strike="noStrike">
                          <a:solidFill>
                            <a:srgbClr val="1F1A62"/>
                          </a:solidFill>
                          <a:effectLst/>
                          <a:latin typeface="Helvetica" panose="020B0403020202020204" pitchFamily="34" charset="0"/>
                        </a:rPr>
                        <a:t>Think! </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Snacks &amp; Candy</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$170.2</a:t>
                      </a:r>
                    </a:p>
                  </a:txBody>
                  <a:tcPr marL="0" marR="0" marT="0" marB="0" anchor="ctr"/>
                </a:tc>
                <a:extLst>
                  <a:ext uri="{0D108BD9-81ED-4DB2-BD59-A6C34878D82A}">
                    <a16:rowId xmlns:a16="http://schemas.microsoft.com/office/drawing/2014/main" val="2515471245"/>
                  </a:ext>
                </a:extLst>
              </a:tr>
              <a:tr h="126697">
                <a:tc>
                  <a:txBody>
                    <a:bodyPr/>
                    <a:lstStyle/>
                    <a:p>
                      <a:pPr algn="l" fontAlgn="b"/>
                      <a:r>
                        <a:rPr lang="en-US" sz="600" b="0" i="0" u="none" strike="noStrike">
                          <a:solidFill>
                            <a:srgbClr val="1F1A62"/>
                          </a:solidFill>
                          <a:effectLst/>
                          <a:latin typeface="Helvetica" panose="020B0403020202020204" pitchFamily="34" charset="0"/>
                        </a:rPr>
                        <a:t>Aha Sparkling Water</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Sparkling Water</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$13,339.4</a:t>
                      </a:r>
                    </a:p>
                  </a:txBody>
                  <a:tcPr marL="0" marR="0" marT="0" marB="0" anchor="ctr"/>
                </a:tc>
                <a:extLst>
                  <a:ext uri="{0D108BD9-81ED-4DB2-BD59-A6C34878D82A}">
                    <a16:rowId xmlns:a16="http://schemas.microsoft.com/office/drawing/2014/main" val="4021329791"/>
                  </a:ext>
                </a:extLst>
              </a:tr>
              <a:tr h="126697">
                <a:tc>
                  <a:txBody>
                    <a:bodyPr/>
                    <a:lstStyle/>
                    <a:p>
                      <a:pPr algn="l" fontAlgn="b"/>
                      <a:r>
                        <a:rPr lang="en-US" sz="600" b="0" i="0" u="none" strike="noStrike">
                          <a:solidFill>
                            <a:srgbClr val="1F1A62"/>
                          </a:solidFill>
                          <a:effectLst/>
                          <a:latin typeface="Helvetica" panose="020B0403020202020204" pitchFamily="34" charset="0"/>
                        </a:rPr>
                        <a:t>Anthem Tax  </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Tax Services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$118.9</a:t>
                      </a:r>
                    </a:p>
                  </a:txBody>
                  <a:tcPr marL="0" marR="0" marT="0" marB="0" anchor="ctr"/>
                </a:tc>
                <a:extLst>
                  <a:ext uri="{0D108BD9-81ED-4DB2-BD59-A6C34878D82A}">
                    <a16:rowId xmlns:a16="http://schemas.microsoft.com/office/drawing/2014/main" val="1470324579"/>
                  </a:ext>
                </a:extLst>
              </a:tr>
              <a:tr h="126697">
                <a:tc>
                  <a:txBody>
                    <a:bodyPr/>
                    <a:lstStyle/>
                    <a:p>
                      <a:pPr algn="l" fontAlgn="b"/>
                      <a:r>
                        <a:rPr lang="en-US" sz="600" b="0" i="0" u="none" strike="noStrike">
                          <a:solidFill>
                            <a:srgbClr val="1F1A62"/>
                          </a:solidFill>
                          <a:effectLst/>
                          <a:latin typeface="Helvetica" panose="020B0403020202020204" pitchFamily="34" charset="0"/>
                        </a:rPr>
                        <a:t>Ryan Tax  </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Tax Services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$115.7</a:t>
                      </a:r>
                    </a:p>
                  </a:txBody>
                  <a:tcPr marL="0" marR="0" marT="0" marB="0" anchor="ctr"/>
                </a:tc>
                <a:extLst>
                  <a:ext uri="{0D108BD9-81ED-4DB2-BD59-A6C34878D82A}">
                    <a16:rowId xmlns:a16="http://schemas.microsoft.com/office/drawing/2014/main" val="2585169700"/>
                  </a:ext>
                </a:extLst>
              </a:tr>
              <a:tr h="126697">
                <a:tc>
                  <a:txBody>
                    <a:bodyPr/>
                    <a:lstStyle/>
                    <a:p>
                      <a:pPr algn="l" fontAlgn="b"/>
                      <a:r>
                        <a:rPr lang="en-US" sz="600" b="0" i="0" u="none" strike="noStrike">
                          <a:solidFill>
                            <a:srgbClr val="1F1A62"/>
                          </a:solidFill>
                          <a:effectLst/>
                          <a:latin typeface="Helvetica" panose="020B0403020202020204" pitchFamily="34" charset="0"/>
                        </a:rPr>
                        <a:t>Visible</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Telco</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$13,150.9</a:t>
                      </a:r>
                    </a:p>
                  </a:txBody>
                  <a:tcPr marL="0" marR="0" marT="0" marB="0" anchor="ctr"/>
                </a:tc>
                <a:extLst>
                  <a:ext uri="{0D108BD9-81ED-4DB2-BD59-A6C34878D82A}">
                    <a16:rowId xmlns:a16="http://schemas.microsoft.com/office/drawing/2014/main" val="2441223048"/>
                  </a:ext>
                </a:extLst>
              </a:tr>
              <a:tr h="126697">
                <a:tc>
                  <a:txBody>
                    <a:bodyPr/>
                    <a:lstStyle/>
                    <a:p>
                      <a:pPr algn="l" fontAlgn="b"/>
                      <a:r>
                        <a:rPr lang="en-US" sz="600" b="0" i="0" u="none" strike="noStrike">
                          <a:solidFill>
                            <a:srgbClr val="1F1A62"/>
                          </a:solidFill>
                          <a:effectLst/>
                          <a:latin typeface="Helvetica" panose="020B0403020202020204" pitchFamily="34" charset="0"/>
                        </a:rPr>
                        <a:t>Premier Protein</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Vitamins &amp; Supplements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$12,386.3</a:t>
                      </a:r>
                    </a:p>
                  </a:txBody>
                  <a:tcPr marL="0" marR="0" marT="0" marB="0" anchor="ctr"/>
                </a:tc>
                <a:extLst>
                  <a:ext uri="{0D108BD9-81ED-4DB2-BD59-A6C34878D82A}">
                    <a16:rowId xmlns:a16="http://schemas.microsoft.com/office/drawing/2014/main" val="210915192"/>
                  </a:ext>
                </a:extLst>
              </a:tr>
              <a:tr h="126697">
                <a:tc>
                  <a:txBody>
                    <a:bodyPr/>
                    <a:lstStyle/>
                    <a:p>
                      <a:pPr algn="l" fontAlgn="b"/>
                      <a:r>
                        <a:rPr lang="en-US" sz="600" b="0" i="0" u="none" strike="noStrike">
                          <a:solidFill>
                            <a:srgbClr val="1F1A62"/>
                          </a:solidFill>
                          <a:effectLst/>
                          <a:latin typeface="Helvetica" panose="020B0403020202020204" pitchFamily="34" charset="0"/>
                        </a:rPr>
                        <a:t>Kori Krill Oil</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Vitamins &amp; Supplements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$7,438.7</a:t>
                      </a:r>
                    </a:p>
                  </a:txBody>
                  <a:tcPr marL="0" marR="0" marT="0" marB="0" anchor="ctr"/>
                </a:tc>
                <a:extLst>
                  <a:ext uri="{0D108BD9-81ED-4DB2-BD59-A6C34878D82A}">
                    <a16:rowId xmlns:a16="http://schemas.microsoft.com/office/drawing/2014/main" val="3288253235"/>
                  </a:ext>
                </a:extLst>
              </a:tr>
              <a:tr h="126697">
                <a:tc>
                  <a:txBody>
                    <a:bodyPr/>
                    <a:lstStyle/>
                    <a:p>
                      <a:pPr algn="l" fontAlgn="b"/>
                      <a:r>
                        <a:rPr lang="en-US" sz="600" b="0" i="0" u="none" strike="noStrike">
                          <a:solidFill>
                            <a:srgbClr val="1F1A62"/>
                          </a:solidFill>
                          <a:effectLst/>
                          <a:latin typeface="Helvetica" panose="020B0403020202020204" pitchFamily="34" charset="0"/>
                        </a:rPr>
                        <a:t>Vital Proteins</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Vitamins &amp; Supplements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$1,162.3</a:t>
                      </a:r>
                    </a:p>
                  </a:txBody>
                  <a:tcPr marL="0" marR="0" marT="0" marB="0" anchor="ctr"/>
                </a:tc>
                <a:extLst>
                  <a:ext uri="{0D108BD9-81ED-4DB2-BD59-A6C34878D82A}">
                    <a16:rowId xmlns:a16="http://schemas.microsoft.com/office/drawing/2014/main" val="2873744074"/>
                  </a:ext>
                </a:extLst>
              </a:tr>
              <a:tr h="126697">
                <a:tc>
                  <a:txBody>
                    <a:bodyPr/>
                    <a:lstStyle/>
                    <a:p>
                      <a:pPr algn="l" fontAlgn="b"/>
                      <a:r>
                        <a:rPr lang="en-US" sz="600" b="0" i="0" u="none" strike="noStrike">
                          <a:solidFill>
                            <a:srgbClr val="1F1A62"/>
                          </a:solidFill>
                          <a:effectLst/>
                          <a:latin typeface="Helvetica" panose="020B0403020202020204" pitchFamily="34" charset="0"/>
                        </a:rPr>
                        <a:t>Equelle</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Vitamins &amp; Supplements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$537.0</a:t>
                      </a:r>
                    </a:p>
                  </a:txBody>
                  <a:tcPr marL="0" marR="0" marT="0" marB="0" anchor="ctr"/>
                </a:tc>
                <a:extLst>
                  <a:ext uri="{0D108BD9-81ED-4DB2-BD59-A6C34878D82A}">
                    <a16:rowId xmlns:a16="http://schemas.microsoft.com/office/drawing/2014/main" val="3474342259"/>
                  </a:ext>
                </a:extLst>
              </a:tr>
              <a:tr h="126697">
                <a:tc>
                  <a:txBody>
                    <a:bodyPr/>
                    <a:lstStyle/>
                    <a:p>
                      <a:pPr algn="l" fontAlgn="b"/>
                      <a:r>
                        <a:rPr lang="en-US" sz="600" b="0" i="0" u="none" strike="noStrike">
                          <a:solidFill>
                            <a:srgbClr val="1F1A62"/>
                          </a:solidFill>
                          <a:effectLst/>
                          <a:latin typeface="Helvetica" panose="020B0403020202020204" pitchFamily="34" charset="0"/>
                        </a:rPr>
                        <a:t>Rejuvenate </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Vitamins &amp; Supplements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$404.8</a:t>
                      </a:r>
                    </a:p>
                  </a:txBody>
                  <a:tcPr marL="0" marR="0" marT="0" marB="0" anchor="ctr"/>
                </a:tc>
                <a:extLst>
                  <a:ext uri="{0D108BD9-81ED-4DB2-BD59-A6C34878D82A}">
                    <a16:rowId xmlns:a16="http://schemas.microsoft.com/office/drawing/2014/main" val="3853840994"/>
                  </a:ext>
                </a:extLst>
              </a:tr>
              <a:tr h="126697">
                <a:tc>
                  <a:txBody>
                    <a:bodyPr/>
                    <a:lstStyle/>
                    <a:p>
                      <a:pPr algn="l" fontAlgn="b"/>
                      <a:r>
                        <a:rPr lang="en-US" sz="600" b="0" i="0" u="none" strike="noStrike">
                          <a:solidFill>
                            <a:srgbClr val="1F1A62"/>
                          </a:solidFill>
                          <a:effectLst/>
                          <a:latin typeface="Helvetica" panose="020B0403020202020204" pitchFamily="34" charset="0"/>
                        </a:rPr>
                        <a:t>Ladder</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Vitamins &amp; Supplements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$247.9</a:t>
                      </a:r>
                    </a:p>
                  </a:txBody>
                  <a:tcPr marL="0" marR="0" marT="0" marB="0" anchor="ctr"/>
                </a:tc>
                <a:extLst>
                  <a:ext uri="{0D108BD9-81ED-4DB2-BD59-A6C34878D82A}">
                    <a16:rowId xmlns:a16="http://schemas.microsoft.com/office/drawing/2014/main" val="3191827265"/>
                  </a:ext>
                </a:extLst>
              </a:tr>
              <a:tr h="126697">
                <a:tc>
                  <a:txBody>
                    <a:bodyPr/>
                    <a:lstStyle/>
                    <a:p>
                      <a:pPr algn="l" fontAlgn="b"/>
                      <a:r>
                        <a:rPr lang="en-US" sz="600" b="0" i="0" u="none" strike="noStrike">
                          <a:solidFill>
                            <a:srgbClr val="1F1A62"/>
                          </a:solidFill>
                          <a:effectLst/>
                          <a:latin typeface="Helvetica" panose="020B0403020202020204" pitchFamily="34" charset="0"/>
                        </a:rPr>
                        <a:t>Ridge </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Wallets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$3,759.5</a:t>
                      </a:r>
                    </a:p>
                  </a:txBody>
                  <a:tcPr marL="0" marR="0" marT="0" marB="0" anchor="ctr"/>
                </a:tc>
                <a:extLst>
                  <a:ext uri="{0D108BD9-81ED-4DB2-BD59-A6C34878D82A}">
                    <a16:rowId xmlns:a16="http://schemas.microsoft.com/office/drawing/2014/main" val="2099901094"/>
                  </a:ext>
                </a:extLst>
              </a:tr>
              <a:tr h="126697">
                <a:tc>
                  <a:txBody>
                    <a:bodyPr/>
                    <a:lstStyle/>
                    <a:p>
                      <a:pPr algn="l" fontAlgn="b"/>
                      <a:r>
                        <a:rPr lang="en-US" sz="600" b="0" i="0" u="none" strike="noStrike">
                          <a:solidFill>
                            <a:srgbClr val="1F1A62"/>
                          </a:solidFill>
                          <a:effectLst/>
                          <a:latin typeface="Helvetica" panose="020B0403020202020204" pitchFamily="34" charset="0"/>
                        </a:rPr>
                        <a:t>Clean Harbors</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Waste Management</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$447.5</a:t>
                      </a:r>
                    </a:p>
                  </a:txBody>
                  <a:tcPr marL="0" marR="0" marT="0" marB="0" anchor="ctr"/>
                </a:tc>
                <a:extLst>
                  <a:ext uri="{0D108BD9-81ED-4DB2-BD59-A6C34878D82A}">
                    <a16:rowId xmlns:a16="http://schemas.microsoft.com/office/drawing/2014/main" val="449134919"/>
                  </a:ext>
                </a:extLst>
              </a:tr>
              <a:tr h="126697">
                <a:tc>
                  <a:txBody>
                    <a:bodyPr/>
                    <a:lstStyle/>
                    <a:p>
                      <a:pPr algn="l" fontAlgn="b"/>
                      <a:r>
                        <a:rPr lang="en-US" sz="600" b="0" i="0" u="none" strike="noStrike">
                          <a:solidFill>
                            <a:srgbClr val="1F1A62"/>
                          </a:solidFill>
                          <a:effectLst/>
                          <a:latin typeface="Helvetica" panose="020B0403020202020204" pitchFamily="34" charset="0"/>
                        </a:rPr>
                        <a:t>Mayvenn Wigs </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Wigs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$219.6</a:t>
                      </a:r>
                    </a:p>
                  </a:txBody>
                  <a:tcPr marL="0" marR="0" marT="0" marB="0" anchor="ctr"/>
                </a:tc>
                <a:extLst>
                  <a:ext uri="{0D108BD9-81ED-4DB2-BD59-A6C34878D82A}">
                    <a16:rowId xmlns:a16="http://schemas.microsoft.com/office/drawing/2014/main" val="3030481878"/>
                  </a:ext>
                </a:extLst>
              </a:tr>
            </a:tbl>
          </a:graphicData>
        </a:graphic>
      </p:graphicFrame>
      <p:sp>
        <p:nvSpPr>
          <p:cNvPr id="40" name="Rectangle: Rounded Corners 39">
            <a:extLst>
              <a:ext uri="{FF2B5EF4-FFF2-40B4-BE49-F238E27FC236}">
                <a16:creationId xmlns:a16="http://schemas.microsoft.com/office/drawing/2014/main" id="{42112134-B307-433D-889C-87AB468845C8}"/>
              </a:ext>
            </a:extLst>
          </p:cNvPr>
          <p:cNvSpPr/>
          <p:nvPr/>
        </p:nvSpPr>
        <p:spPr>
          <a:xfrm>
            <a:off x="195980" y="5341482"/>
            <a:ext cx="11765131" cy="869601"/>
          </a:xfrm>
          <a:prstGeom prst="roundRect">
            <a:avLst/>
          </a:prstGeom>
          <a:solidFill>
            <a:schemeClr val="bg1"/>
          </a:solidFill>
          <a:ln>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Home | Vizzy Hard Seltzer">
            <a:extLst>
              <a:ext uri="{FF2B5EF4-FFF2-40B4-BE49-F238E27FC236}">
                <a16:creationId xmlns:a16="http://schemas.microsoft.com/office/drawing/2014/main" id="{E36A602C-19CD-4EE6-9C4C-430DFBAE9F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055" y="5427389"/>
            <a:ext cx="957130" cy="28928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xSaver By RetailMeNot Offers Coronavirus COVID-19 Resources">
            <a:extLst>
              <a:ext uri="{FF2B5EF4-FFF2-40B4-BE49-F238E27FC236}">
                <a16:creationId xmlns:a16="http://schemas.microsoft.com/office/drawing/2014/main" id="{C1079D5F-177E-45C7-B639-3A0EF974B271}"/>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68868" y="5284024"/>
            <a:ext cx="1057970" cy="55405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0" descr="Riduzone | Weight Loss Support">
            <a:extLst>
              <a:ext uri="{FF2B5EF4-FFF2-40B4-BE49-F238E27FC236}">
                <a16:creationId xmlns:a16="http://schemas.microsoft.com/office/drawing/2014/main" id="{1D8171D9-531B-4749-AE83-333090680238}"/>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208780" y="5751364"/>
            <a:ext cx="1089525" cy="39884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Learn About Different Uses for DESCOVY®">
            <a:extLst>
              <a:ext uri="{FF2B5EF4-FFF2-40B4-BE49-F238E27FC236}">
                <a16:creationId xmlns:a16="http://schemas.microsoft.com/office/drawing/2014/main" id="{C047AFF7-3CA2-40EF-9C40-19029596264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964002" y="5618668"/>
            <a:ext cx="901676" cy="539496"/>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Probiotic Skin Care Products - TULA Skincare">
            <a:extLst>
              <a:ext uri="{FF2B5EF4-FFF2-40B4-BE49-F238E27FC236}">
                <a16:creationId xmlns:a16="http://schemas.microsoft.com/office/drawing/2014/main" id="{620BF8D8-2245-47B5-A12B-F36B0DF8E2FB}"/>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05264" y="5407593"/>
            <a:ext cx="981471" cy="26581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Brand New: New Logo and Identity for Visible by Pentagram">
            <a:extLst>
              <a:ext uri="{FF2B5EF4-FFF2-40B4-BE49-F238E27FC236}">
                <a16:creationId xmlns:a16="http://schemas.microsoft.com/office/drawing/2014/main" id="{5E70FFED-A728-4C68-AD74-082464DBC260}"/>
              </a:ext>
            </a:extLst>
          </p:cNvPr>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23200" t="25773" r="24011" b="29808"/>
          <a:stretch/>
        </p:blipFill>
        <p:spPr bwMode="auto">
          <a:xfrm>
            <a:off x="4495595" y="5328890"/>
            <a:ext cx="1049328" cy="367302"/>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8" descr="Broyhill Furniture">
            <a:extLst>
              <a:ext uri="{FF2B5EF4-FFF2-40B4-BE49-F238E27FC236}">
                <a16:creationId xmlns:a16="http://schemas.microsoft.com/office/drawing/2014/main" id="{1B987D74-AF45-4EFD-85BD-08BA618A3804}"/>
              </a:ext>
            </a:extLst>
          </p:cNvPr>
          <p:cNvPicPr>
            <a:picLocks noChangeAspect="1" noChangeArrowheads="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51068" y="5888416"/>
            <a:ext cx="1229572" cy="274968"/>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4" descr="Mejuri Case Study">
            <a:extLst>
              <a:ext uri="{FF2B5EF4-FFF2-40B4-BE49-F238E27FC236}">
                <a16:creationId xmlns:a16="http://schemas.microsoft.com/office/drawing/2014/main" id="{590BE79E-CE88-420C-A0EA-734E4700B63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26843" y="5427175"/>
            <a:ext cx="1165554" cy="223853"/>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6" descr="GuruNanda: Did You Know our Products are at Your Local Stores? | Milled">
            <a:extLst>
              <a:ext uri="{FF2B5EF4-FFF2-40B4-BE49-F238E27FC236}">
                <a16:creationId xmlns:a16="http://schemas.microsoft.com/office/drawing/2014/main" id="{F7EE5899-8994-4E5C-A79C-0E7ACD298B02}"/>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10351566" y="5820259"/>
            <a:ext cx="1525771" cy="37228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a:extLst>
              <a:ext uri="{FF2B5EF4-FFF2-40B4-BE49-F238E27FC236}">
                <a16:creationId xmlns:a16="http://schemas.microsoft.com/office/drawing/2014/main" id="{C7953A6E-90EB-40F6-BA7B-7784B745FE2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70286" y="5794148"/>
            <a:ext cx="901679" cy="361423"/>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Home - BetterBody Foods">
            <a:extLst>
              <a:ext uri="{FF2B5EF4-FFF2-40B4-BE49-F238E27FC236}">
                <a16:creationId xmlns:a16="http://schemas.microsoft.com/office/drawing/2014/main" id="{F9FE3775-8F53-44C6-AFD4-5A47D6289CD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983220" y="5732841"/>
            <a:ext cx="929385" cy="44412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nack Producer of the Year, Late July Snacks">
            <a:extLst>
              <a:ext uri="{FF2B5EF4-FFF2-40B4-BE49-F238E27FC236}">
                <a16:creationId xmlns:a16="http://schemas.microsoft.com/office/drawing/2014/main" id="{EC819EE5-86A7-4374-BEA1-971F1CB029A6}"/>
              </a:ext>
            </a:extLst>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24836" y="5331817"/>
            <a:ext cx="900099" cy="55006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PremierProtein (@premierprotein) | Twitter">
            <a:extLst>
              <a:ext uri="{FF2B5EF4-FFF2-40B4-BE49-F238E27FC236}">
                <a16:creationId xmlns:a16="http://schemas.microsoft.com/office/drawing/2014/main" id="{2C6A7D44-3A13-4454-890D-3E1A89D9EADD}"/>
              </a:ext>
            </a:extLst>
          </p:cNvPr>
          <p:cNvPicPr>
            <a:picLocks noChangeAspect="1" noChangeArrowheads="1"/>
          </p:cNvPicPr>
          <p:nvPr/>
        </p:nvPicPr>
        <p:blipFill rotWithShape="1">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t="27695" b="33320"/>
          <a:stretch/>
        </p:blipFill>
        <p:spPr bwMode="auto">
          <a:xfrm>
            <a:off x="8167391" y="5437832"/>
            <a:ext cx="1054267" cy="411002"/>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Introducing EQUELLE®: A New Non-Hormonal Supplement for Menopause Symptom  Relief†">
            <a:extLst>
              <a:ext uri="{FF2B5EF4-FFF2-40B4-BE49-F238E27FC236}">
                <a16:creationId xmlns:a16="http://schemas.microsoft.com/office/drawing/2014/main" id="{B9A472AC-4AD0-4E91-BCE0-5DC79A71D88C}"/>
              </a:ext>
            </a:extLst>
          </p:cNvPr>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68109" y="5497019"/>
            <a:ext cx="1408156" cy="219658"/>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Become a Mayvenn - Virgin human hair, bundles, extensions and wigs">
            <a:extLst>
              <a:ext uri="{FF2B5EF4-FFF2-40B4-BE49-F238E27FC236}">
                <a16:creationId xmlns:a16="http://schemas.microsoft.com/office/drawing/2014/main" id="{0842FC65-D524-46FC-B646-3DF61DE91B8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33779" y="5829159"/>
            <a:ext cx="1163766" cy="292911"/>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001FF6BF-DF3F-48A7-9E16-F66450D51B12}"/>
              </a:ext>
            </a:extLst>
          </p:cNvPr>
          <p:cNvSpPr/>
          <p:nvPr/>
        </p:nvSpPr>
        <p:spPr>
          <a:xfrm>
            <a:off x="13734" y="97213"/>
            <a:ext cx="1108098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pitchFamily="2" charset="0"/>
                <a:ea typeface="+mn-ea"/>
                <a:cs typeface="+mn-cs"/>
              </a:rPr>
              <a:t>Looking to </a:t>
            </a:r>
            <a:r>
              <a:rPr lang="en-US" sz="2400" b="1">
                <a:solidFill>
                  <a:srgbClr val="1F1A62"/>
                </a:solidFill>
                <a:latin typeface="Helvetica" pitchFamily="2" charset="0"/>
              </a:rPr>
              <a:t>fast-track sales</a:t>
            </a:r>
            <a:r>
              <a:rPr kumimoji="0" lang="en-US" sz="2400" b="1" i="0" u="none" strike="noStrike" kern="1200" cap="none" spc="0" normalizeH="0" baseline="0" noProof="0">
                <a:ln>
                  <a:noFill/>
                </a:ln>
                <a:solidFill>
                  <a:srgbClr val="1F1A62"/>
                </a:solidFill>
                <a:effectLst/>
                <a:uLnTx/>
                <a:uFillTx/>
                <a:latin typeface="Helvetica" pitchFamily="2" charset="0"/>
                <a:ea typeface="+mn-ea"/>
                <a:cs typeface="+mn-cs"/>
              </a:rPr>
              <a:t>, many </a:t>
            </a:r>
            <a:r>
              <a:rPr kumimoji="0" lang="en-US" sz="2400" b="1" i="0" u="none" strike="noStrike" kern="1200" cap="none" spc="0" normalizeH="0" baseline="0" noProof="0">
                <a:ln>
                  <a:noFill/>
                </a:ln>
                <a:solidFill>
                  <a:srgbClr val="ED3C8D"/>
                </a:solidFill>
                <a:effectLst/>
                <a:uLnTx/>
                <a:uFillTx/>
                <a:latin typeface="Helvetica" pitchFamily="2" charset="0"/>
                <a:ea typeface="+mn-ea"/>
                <a:cs typeface="+mn-cs"/>
              </a:rPr>
              <a:t>‘legacy’ category brands leveraged national TV to build awareness</a:t>
            </a:r>
            <a:r>
              <a:rPr kumimoji="0" lang="en-US" sz="2400" b="1" i="0" u="none" strike="noStrike" kern="1200" cap="none" spc="0" normalizeH="0" baseline="0" noProof="0">
                <a:ln>
                  <a:noFill/>
                </a:ln>
                <a:solidFill>
                  <a:srgbClr val="1F1A62"/>
                </a:solidFill>
                <a:effectLst/>
                <a:uLnTx/>
                <a:uFillTx/>
                <a:latin typeface="Helvetica" pitchFamily="2" charset="0"/>
                <a:ea typeface="+mn-ea"/>
                <a:cs typeface="+mn-cs"/>
              </a:rPr>
              <a:t> of their products, especially within the pharmaceutical category</a:t>
            </a:r>
          </a:p>
        </p:txBody>
      </p:sp>
      <p:pic>
        <p:nvPicPr>
          <p:cNvPr id="2" name="Picture 2" descr="Rakuten Marketing Advertiser Spotlight: Function of Beauty">
            <a:extLst>
              <a:ext uri="{FF2B5EF4-FFF2-40B4-BE49-F238E27FC236}">
                <a16:creationId xmlns:a16="http://schemas.microsoft.com/office/drawing/2014/main" id="{B8BA96A1-284C-46A1-BB79-650EB41C9114}"/>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9612" t="26889" r="9158" b="20667"/>
          <a:stretch/>
        </p:blipFill>
        <p:spPr bwMode="auto">
          <a:xfrm>
            <a:off x="2326874" y="5385214"/>
            <a:ext cx="1883331" cy="31914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ress Resources - Offerpad Press Resources">
            <a:extLst>
              <a:ext uri="{FF2B5EF4-FFF2-40B4-BE49-F238E27FC236}">
                <a16:creationId xmlns:a16="http://schemas.microsoft.com/office/drawing/2014/main" id="{7081C9FF-9FE7-4711-A7C6-DF05BFF9F141}"/>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r="9703"/>
          <a:stretch/>
        </p:blipFill>
        <p:spPr bwMode="auto">
          <a:xfrm>
            <a:off x="7648229" y="5810987"/>
            <a:ext cx="1424845" cy="37228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ear Naked® Granola | Kellogg's Brands">
            <a:extLst>
              <a:ext uri="{FF2B5EF4-FFF2-40B4-BE49-F238E27FC236}">
                <a16:creationId xmlns:a16="http://schemas.microsoft.com/office/drawing/2014/main" id="{659E323A-8FA1-4CFD-9481-E763BDEEEB9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529209" y="5651028"/>
            <a:ext cx="869327" cy="518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4519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9F19E5B-E92D-49A4-B0F1-C970DE76FE3B}"/>
              </a:ext>
            </a:extLst>
          </p:cNvPr>
          <p:cNvSpPr/>
          <p:nvPr/>
        </p:nvSpPr>
        <p:spPr>
          <a:xfrm>
            <a:off x="1" y="1696162"/>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850BACA4-3738-4590-85D7-8F179AD074D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 name="Slide Number Placeholder 5">
            <a:extLst>
              <a:ext uri="{FF2B5EF4-FFF2-40B4-BE49-F238E27FC236}">
                <a16:creationId xmlns:a16="http://schemas.microsoft.com/office/drawing/2014/main" id="{750C4905-7D30-4A4E-B3E5-F35E6B27A46F}"/>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C31786ED-9386-479F-87DB-D6F646B3D7B6}"/>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5" name="Text Placeholder 3">
            <a:extLst>
              <a:ext uri="{FF2B5EF4-FFF2-40B4-BE49-F238E27FC236}">
                <a16:creationId xmlns:a16="http://schemas.microsoft.com/office/drawing/2014/main" id="{EF874FCD-15DA-44CD-A46D-78530F82C5EB}"/>
              </a:ext>
            </a:extLst>
          </p:cNvPr>
          <p:cNvSpPr txBox="1">
            <a:spLocks/>
          </p:cNvSpPr>
          <p:nvPr/>
        </p:nvSpPr>
        <p:spPr>
          <a:xfrm>
            <a:off x="526244" y="6223212"/>
            <a:ext cx="11570057" cy="350108"/>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a:defRPr/>
            </a:pP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 VAB analysis of Nielsen Ad Intel data, 1/1/20-12/3120. TV spend includes national cable TV, broadcast TV, Spanish language cable TV, Spanish language broadcast TV. Brands reflect those with national TV spend over $100K. MM = millions. ‘Newer’ categories reflect categories based on ecommerce, online services &amp; delivery, technology/computers/cloud/software. </a:t>
            </a: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Non-COVID = </a:t>
            </a:r>
            <a:r>
              <a:rPr kumimoji="0" lang="en-US" sz="800" b="0" i="0" u="none" strike="noStrike" kern="1200" cap="none" spc="0" normalizeH="0" baseline="0" noProof="0">
                <a:ln>
                  <a:noFill/>
                </a:ln>
                <a:solidFill>
                  <a:srgbClr val="1F1A62"/>
                </a:solidFill>
                <a:effectLst/>
                <a:uLnTx/>
                <a:uFillTx/>
                <a:latin typeface="Helvetica" pitchFamily="2" charset="0"/>
                <a:ea typeface="+mn-ea"/>
                <a:cs typeface="Helvetica" panose="020B0604020202020204" pitchFamily="34" charset="0"/>
              </a:rPr>
              <a:t>b</a:t>
            </a:r>
            <a:r>
              <a:rPr kumimoji="0" lang="en-US" sz="800" b="0" i="0" u="none" strike="noStrike" kern="1200" cap="none" spc="0" normalizeH="0" baseline="0" noProof="0">
                <a:ln>
                  <a:noFill/>
                </a:ln>
                <a:solidFill>
                  <a:srgbClr val="1F1A62"/>
                </a:solidFill>
                <a:effectLst/>
                <a:uLnTx/>
                <a:uFillTx/>
                <a:latin typeface="Helvetica" pitchFamily="2" charset="0"/>
                <a:ea typeface="+mn-ea"/>
                <a:cs typeface="+mn-cs"/>
              </a:rPr>
              <a:t>rands in categories not related to the pandemic that most likely would have advertised regardless.</a:t>
            </a:r>
          </a:p>
        </p:txBody>
      </p:sp>
      <p:sp>
        <p:nvSpPr>
          <p:cNvPr id="21" name="Rectangle 20">
            <a:extLst>
              <a:ext uri="{FF2B5EF4-FFF2-40B4-BE49-F238E27FC236}">
                <a16:creationId xmlns:a16="http://schemas.microsoft.com/office/drawing/2014/main" id="{DF883384-F7AA-4B04-A25D-AC131CEE1611}"/>
              </a:ext>
            </a:extLst>
          </p:cNvPr>
          <p:cNvSpPr/>
          <p:nvPr/>
        </p:nvSpPr>
        <p:spPr>
          <a:xfrm>
            <a:off x="75161" y="108788"/>
            <a:ext cx="10573789"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pitchFamily="2" charset="0"/>
                <a:ea typeface="+mn-ea"/>
                <a:cs typeface="+mn-cs"/>
              </a:rPr>
              <a:t>Beyond streaming services, which dominates the ‘newer’ categories, TV is </a:t>
            </a:r>
            <a:r>
              <a:rPr lang="en-US" sz="2400" b="1">
                <a:solidFill>
                  <a:srgbClr val="1F1A62"/>
                </a:solidFill>
                <a:latin typeface="Helvetica" pitchFamily="2" charset="0"/>
              </a:rPr>
              <a:t>attracting advertisers</a:t>
            </a:r>
            <a:r>
              <a:rPr kumimoji="0" lang="en-US" sz="2400" b="1" i="0" u="none" strike="noStrike" kern="1200" cap="none" spc="0" normalizeH="0" baseline="0" noProof="0">
                <a:ln>
                  <a:noFill/>
                </a:ln>
                <a:solidFill>
                  <a:srgbClr val="1F1A62"/>
                </a:solidFill>
                <a:effectLst/>
                <a:uLnTx/>
                <a:uFillTx/>
                <a:latin typeface="Helvetica" pitchFamily="2" charset="0"/>
                <a:ea typeface="+mn-ea"/>
                <a:cs typeface="+mn-cs"/>
              </a:rPr>
              <a:t> from emerging</a:t>
            </a:r>
            <a:r>
              <a:rPr lang="en-US" sz="2400" b="1">
                <a:solidFill>
                  <a:srgbClr val="1F1A62"/>
                </a:solidFill>
                <a:latin typeface="Helvetica" pitchFamily="2" charset="0"/>
              </a:rPr>
              <a:t> </a:t>
            </a:r>
            <a:r>
              <a:rPr kumimoji="0" lang="en-US" sz="2400" b="1" i="0" u="none" strike="noStrike" kern="1200" cap="none" spc="0" normalizeH="0" baseline="0" noProof="0">
                <a:ln>
                  <a:noFill/>
                </a:ln>
                <a:solidFill>
                  <a:srgbClr val="1F1A62"/>
                </a:solidFill>
                <a:effectLst/>
                <a:uLnTx/>
                <a:uFillTx/>
                <a:latin typeface="Helvetica" pitchFamily="2" charset="0"/>
                <a:ea typeface="+mn-ea"/>
                <a:cs typeface="+mn-cs"/>
              </a:rPr>
              <a:t>growth categories as varied as </a:t>
            </a:r>
            <a:r>
              <a:rPr kumimoji="0" lang="en-US" sz="2400" b="1" i="0" u="none" strike="noStrike" kern="1200" cap="none" spc="0" normalizeH="0" baseline="0" noProof="0">
                <a:ln>
                  <a:noFill/>
                </a:ln>
                <a:solidFill>
                  <a:srgbClr val="ED3C8D"/>
                </a:solidFill>
                <a:effectLst/>
                <a:uLnTx/>
                <a:uFillTx/>
                <a:latin typeface="Helvetica" pitchFamily="2" charset="0"/>
                <a:ea typeface="+mn-ea"/>
                <a:cs typeface="+mn-cs"/>
              </a:rPr>
              <a:t>oat milk, consumer-accessible</a:t>
            </a:r>
            <a:r>
              <a:rPr lang="en-US" sz="2400" b="1">
                <a:solidFill>
                  <a:srgbClr val="ED3C8D"/>
                </a:solidFill>
                <a:latin typeface="Helvetica" pitchFamily="2" charset="0"/>
              </a:rPr>
              <a:t> </a:t>
            </a:r>
            <a:r>
              <a:rPr kumimoji="0" lang="en-US" sz="2400" b="1" i="0" u="none" strike="noStrike" kern="1200" cap="none" spc="0" normalizeH="0" baseline="0" noProof="0">
                <a:ln>
                  <a:noFill/>
                </a:ln>
                <a:solidFill>
                  <a:srgbClr val="ED3C8D"/>
                </a:solidFill>
                <a:effectLst/>
                <a:uLnTx/>
                <a:uFillTx/>
                <a:latin typeface="Helvetica" pitchFamily="2" charset="0"/>
                <a:ea typeface="+mn-ea"/>
                <a:cs typeface="+mn-cs"/>
              </a:rPr>
              <a:t>medical aids, personal security and online gambling</a:t>
            </a:r>
          </a:p>
        </p:txBody>
      </p:sp>
      <p:pic>
        <p:nvPicPr>
          <p:cNvPr id="22" name="Picture 21">
            <a:extLst>
              <a:ext uri="{FF2B5EF4-FFF2-40B4-BE49-F238E27FC236}">
                <a16:creationId xmlns:a16="http://schemas.microsoft.com/office/drawing/2014/main" id="{7EAADF91-9C7D-4A7A-80D1-D96F47DC9C5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graphicFrame>
        <p:nvGraphicFramePr>
          <p:cNvPr id="7" name="Table 7">
            <a:extLst>
              <a:ext uri="{FF2B5EF4-FFF2-40B4-BE49-F238E27FC236}">
                <a16:creationId xmlns:a16="http://schemas.microsoft.com/office/drawing/2014/main" id="{73EAB931-327C-4370-B7CB-343B45F51FE1}"/>
              </a:ext>
            </a:extLst>
          </p:cNvPr>
          <p:cNvGraphicFramePr>
            <a:graphicFrameLocks noGrp="1"/>
          </p:cNvGraphicFramePr>
          <p:nvPr>
            <p:extLst>
              <p:ext uri="{D42A27DB-BD31-4B8C-83A1-F6EECF244321}">
                <p14:modId xmlns:p14="http://schemas.microsoft.com/office/powerpoint/2010/main" val="2336191825"/>
              </p:ext>
            </p:extLst>
          </p:nvPr>
        </p:nvGraphicFramePr>
        <p:xfrm>
          <a:off x="684494" y="2398535"/>
          <a:ext cx="5083696" cy="3686497"/>
        </p:xfrm>
        <a:graphic>
          <a:graphicData uri="http://schemas.openxmlformats.org/drawingml/2006/table">
            <a:tbl>
              <a:tblPr firstRow="1" bandRow="1">
                <a:tableStyleId>{5C22544A-7EE6-4342-B048-85BDC9FD1C3A}</a:tableStyleId>
              </a:tblPr>
              <a:tblGrid>
                <a:gridCol w="898366">
                  <a:extLst>
                    <a:ext uri="{9D8B030D-6E8A-4147-A177-3AD203B41FA5}">
                      <a16:colId xmlns:a16="http://schemas.microsoft.com/office/drawing/2014/main" val="1470386231"/>
                    </a:ext>
                  </a:extLst>
                </a:gridCol>
                <a:gridCol w="2119810">
                  <a:extLst>
                    <a:ext uri="{9D8B030D-6E8A-4147-A177-3AD203B41FA5}">
                      <a16:colId xmlns:a16="http://schemas.microsoft.com/office/drawing/2014/main" val="1533245984"/>
                    </a:ext>
                  </a:extLst>
                </a:gridCol>
                <a:gridCol w="1032760">
                  <a:extLst>
                    <a:ext uri="{9D8B030D-6E8A-4147-A177-3AD203B41FA5}">
                      <a16:colId xmlns:a16="http://schemas.microsoft.com/office/drawing/2014/main" val="314011679"/>
                    </a:ext>
                  </a:extLst>
                </a:gridCol>
                <a:gridCol w="1032760">
                  <a:extLst>
                    <a:ext uri="{9D8B030D-6E8A-4147-A177-3AD203B41FA5}">
                      <a16:colId xmlns:a16="http://schemas.microsoft.com/office/drawing/2014/main" val="2371925415"/>
                    </a:ext>
                  </a:extLst>
                </a:gridCol>
              </a:tblGrid>
              <a:tr h="235905">
                <a:tc>
                  <a:txBody>
                    <a:bodyPr/>
                    <a:lstStyle/>
                    <a:p>
                      <a:pPr algn="ctr"/>
                      <a:r>
                        <a:rPr lang="en-US" sz="1000">
                          <a:latin typeface="Helvetica" panose="020B0403020202020204" pitchFamily="34" charset="0"/>
                        </a:rPr>
                        <a:t>Rank</a:t>
                      </a:r>
                    </a:p>
                  </a:txBody>
                  <a:tcPr marL="133877" marR="133877" marT="28388" marB="28388" anchor="ctr">
                    <a:solidFill>
                      <a:srgbClr val="1F1A62"/>
                    </a:solidFill>
                  </a:tcPr>
                </a:tc>
                <a:tc>
                  <a:txBody>
                    <a:bodyPr/>
                    <a:lstStyle/>
                    <a:p>
                      <a:pPr algn="ctr"/>
                      <a:r>
                        <a:rPr lang="en-US" sz="1000">
                          <a:latin typeface="Helvetica" panose="020B0403020202020204" pitchFamily="34" charset="0"/>
                        </a:rPr>
                        <a:t>Category</a:t>
                      </a:r>
                    </a:p>
                  </a:txBody>
                  <a:tcPr marL="133877" marR="133877" marT="28388" marB="28388" anchor="ctr">
                    <a:solidFill>
                      <a:srgbClr val="1F1A6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latin typeface="Helvetica" panose="020B0403020202020204" pitchFamily="34" charset="0"/>
                        </a:rPr>
                        <a:t># of Brands</a:t>
                      </a:r>
                    </a:p>
                  </a:txBody>
                  <a:tcPr marL="133877" marR="133877" marT="28388" marB="28388" anchor="ctr">
                    <a:solidFill>
                      <a:srgbClr val="1F1A62"/>
                    </a:solidFill>
                  </a:tcPr>
                </a:tc>
                <a:tc>
                  <a:txBody>
                    <a:bodyPr/>
                    <a:lstStyle/>
                    <a:p>
                      <a:pPr algn="ctr"/>
                      <a:r>
                        <a:rPr lang="en-US" sz="1000" dirty="0">
                          <a:latin typeface="Helvetica" panose="020B0403020202020204" pitchFamily="34" charset="0"/>
                        </a:rPr>
                        <a:t>% of Brands</a:t>
                      </a:r>
                    </a:p>
                  </a:txBody>
                  <a:tcPr marL="133877" marR="133877" marT="28388" marB="28388" anchor="ctr">
                    <a:solidFill>
                      <a:srgbClr val="1F1A62"/>
                    </a:solidFill>
                  </a:tcPr>
                </a:tc>
                <a:extLst>
                  <a:ext uri="{0D108BD9-81ED-4DB2-BD59-A6C34878D82A}">
                    <a16:rowId xmlns:a16="http://schemas.microsoft.com/office/drawing/2014/main" val="3600805398"/>
                  </a:ext>
                </a:extLst>
              </a:tr>
              <a:tr h="215662">
                <a:tc>
                  <a:txBody>
                    <a:bodyPr/>
                    <a:lstStyle/>
                    <a:p>
                      <a:pPr algn="ctr"/>
                      <a:r>
                        <a:rPr lang="en-US" sz="1000" b="1">
                          <a:solidFill>
                            <a:srgbClr val="1F1A62"/>
                          </a:solidFill>
                          <a:latin typeface="Helvetica" panose="020B0403020202020204" pitchFamily="34" charset="0"/>
                        </a:rPr>
                        <a:t>1</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Streaming Services</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9</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26.5%</a:t>
                      </a:r>
                    </a:p>
                  </a:txBody>
                  <a:tcPr marL="0" marR="0" marT="0" marB="0" anchor="ctr"/>
                </a:tc>
                <a:extLst>
                  <a:ext uri="{0D108BD9-81ED-4DB2-BD59-A6C34878D82A}">
                    <a16:rowId xmlns:a16="http://schemas.microsoft.com/office/drawing/2014/main" val="2403927615"/>
                  </a:ext>
                </a:extLst>
              </a:tr>
              <a:tr h="215662">
                <a:tc>
                  <a:txBody>
                    <a:bodyPr/>
                    <a:lstStyle/>
                    <a:p>
                      <a:pPr algn="ctr"/>
                      <a:r>
                        <a:rPr lang="en-US" sz="1000" b="1">
                          <a:solidFill>
                            <a:srgbClr val="1F1A62"/>
                          </a:solidFill>
                          <a:latin typeface="Helvetica" panose="020B0403020202020204" pitchFamily="34" charset="0"/>
                        </a:rPr>
                        <a:t>2</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Mobile App</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7</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20.6%</a:t>
                      </a:r>
                    </a:p>
                  </a:txBody>
                  <a:tcPr marL="0" marR="0" marT="0" marB="0" anchor="ctr"/>
                </a:tc>
                <a:extLst>
                  <a:ext uri="{0D108BD9-81ED-4DB2-BD59-A6C34878D82A}">
                    <a16:rowId xmlns:a16="http://schemas.microsoft.com/office/drawing/2014/main" val="939386070"/>
                  </a:ext>
                </a:extLst>
              </a:tr>
              <a:tr h="215662">
                <a:tc>
                  <a:txBody>
                    <a:bodyPr/>
                    <a:lstStyle/>
                    <a:p>
                      <a:pPr algn="ctr"/>
                      <a:r>
                        <a:rPr lang="en-US" sz="1000" b="1">
                          <a:solidFill>
                            <a:srgbClr val="1F1A62"/>
                          </a:solidFill>
                          <a:latin typeface="Helvetica" panose="020B0403020202020204" pitchFamily="34" charset="0"/>
                        </a:rPr>
                        <a:t>3</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Medical Equipment</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5</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14.7%</a:t>
                      </a:r>
                    </a:p>
                  </a:txBody>
                  <a:tcPr marL="0" marR="0" marT="0" marB="0" anchor="ctr"/>
                </a:tc>
                <a:extLst>
                  <a:ext uri="{0D108BD9-81ED-4DB2-BD59-A6C34878D82A}">
                    <a16:rowId xmlns:a16="http://schemas.microsoft.com/office/drawing/2014/main" val="2408185178"/>
                  </a:ext>
                </a:extLst>
              </a:tr>
              <a:tr h="215662">
                <a:tc>
                  <a:txBody>
                    <a:bodyPr/>
                    <a:lstStyle/>
                    <a:p>
                      <a:pPr algn="ctr"/>
                      <a:r>
                        <a:rPr lang="en-US" sz="1000" b="1">
                          <a:solidFill>
                            <a:srgbClr val="1F1A62"/>
                          </a:solidFill>
                          <a:latin typeface="Helvetica" panose="020B0403020202020204" pitchFamily="34" charset="0"/>
                        </a:rPr>
                        <a:t>4</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Personal Security</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2</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5.9%</a:t>
                      </a:r>
                    </a:p>
                  </a:txBody>
                  <a:tcPr marL="0" marR="0" marT="0" marB="0" anchor="ctr"/>
                </a:tc>
                <a:extLst>
                  <a:ext uri="{0D108BD9-81ED-4DB2-BD59-A6C34878D82A}">
                    <a16:rowId xmlns:a16="http://schemas.microsoft.com/office/drawing/2014/main" val="3535924852"/>
                  </a:ext>
                </a:extLst>
              </a:tr>
              <a:tr h="215662">
                <a:tc>
                  <a:txBody>
                    <a:bodyPr/>
                    <a:lstStyle/>
                    <a:p>
                      <a:pPr algn="ctr"/>
                      <a:r>
                        <a:rPr lang="en-US" sz="1000" b="1">
                          <a:solidFill>
                            <a:srgbClr val="1F1A62"/>
                          </a:solidFill>
                          <a:latin typeface="Helvetica" panose="020B0403020202020204" pitchFamily="34" charset="0"/>
                        </a:rPr>
                        <a:t>5</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Education</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1</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2.9%</a:t>
                      </a:r>
                    </a:p>
                  </a:txBody>
                  <a:tcPr marL="0" marR="0" marT="0" marB="0" anchor="ctr"/>
                </a:tc>
                <a:extLst>
                  <a:ext uri="{0D108BD9-81ED-4DB2-BD59-A6C34878D82A}">
                    <a16:rowId xmlns:a16="http://schemas.microsoft.com/office/drawing/2014/main" val="2969578856"/>
                  </a:ext>
                </a:extLst>
              </a:tr>
              <a:tr h="215662">
                <a:tc>
                  <a:txBody>
                    <a:bodyPr/>
                    <a:lstStyle/>
                    <a:p>
                      <a:pPr algn="ctr"/>
                      <a:r>
                        <a:rPr lang="en-US" sz="1000" b="1">
                          <a:solidFill>
                            <a:srgbClr val="1F1A62"/>
                          </a:solidFill>
                          <a:latin typeface="Helvetica" panose="020B0403020202020204" pitchFamily="34" charset="0"/>
                        </a:rPr>
                        <a:t>6</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Laser Hair Removal</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1</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2.9%</a:t>
                      </a:r>
                    </a:p>
                  </a:txBody>
                  <a:tcPr marL="0" marR="0" marT="0" marB="0" anchor="ctr"/>
                </a:tc>
                <a:extLst>
                  <a:ext uri="{0D108BD9-81ED-4DB2-BD59-A6C34878D82A}">
                    <a16:rowId xmlns:a16="http://schemas.microsoft.com/office/drawing/2014/main" val="1092990790"/>
                  </a:ext>
                </a:extLst>
              </a:tr>
              <a:tr h="215662">
                <a:tc>
                  <a:txBody>
                    <a:bodyPr/>
                    <a:lstStyle/>
                    <a:p>
                      <a:pPr algn="ctr"/>
                      <a:r>
                        <a:rPr lang="en-US" sz="1000" b="1">
                          <a:solidFill>
                            <a:srgbClr val="1F1A62"/>
                          </a:solidFill>
                          <a:latin typeface="Helvetica" panose="020B0403020202020204" pitchFamily="34" charset="0"/>
                        </a:rPr>
                        <a:t>7</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Laser Therapy</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1</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2.9%</a:t>
                      </a:r>
                    </a:p>
                  </a:txBody>
                  <a:tcPr marL="0" marR="0" marT="0" marB="0" anchor="ctr"/>
                </a:tc>
                <a:extLst>
                  <a:ext uri="{0D108BD9-81ED-4DB2-BD59-A6C34878D82A}">
                    <a16:rowId xmlns:a16="http://schemas.microsoft.com/office/drawing/2014/main" val="589552852"/>
                  </a:ext>
                </a:extLst>
              </a:tr>
              <a:tr h="215662">
                <a:tc>
                  <a:txBody>
                    <a:bodyPr/>
                    <a:lstStyle/>
                    <a:p>
                      <a:pPr algn="ctr"/>
                      <a:r>
                        <a:rPr lang="en-US" sz="1000" b="1">
                          <a:solidFill>
                            <a:srgbClr val="1F1A62"/>
                          </a:solidFill>
                          <a:latin typeface="Helvetica" panose="020B0403020202020204" pitchFamily="34" charset="0"/>
                        </a:rPr>
                        <a:t>8</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Phone Accessories </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1</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2.9%</a:t>
                      </a:r>
                    </a:p>
                  </a:txBody>
                  <a:tcPr marL="0" marR="0" marT="0" marB="0" anchor="ctr"/>
                </a:tc>
                <a:extLst>
                  <a:ext uri="{0D108BD9-81ED-4DB2-BD59-A6C34878D82A}">
                    <a16:rowId xmlns:a16="http://schemas.microsoft.com/office/drawing/2014/main" val="2569295264"/>
                  </a:ext>
                </a:extLst>
              </a:tr>
              <a:tr h="215662">
                <a:tc>
                  <a:txBody>
                    <a:bodyPr/>
                    <a:lstStyle/>
                    <a:p>
                      <a:pPr algn="ctr"/>
                      <a:r>
                        <a:rPr lang="en-US" sz="1000" b="1">
                          <a:solidFill>
                            <a:srgbClr val="1F1A62"/>
                          </a:solidFill>
                          <a:latin typeface="Helvetica" panose="020B0403020202020204" pitchFamily="34" charset="0"/>
                        </a:rPr>
                        <a:t>9</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Phone Captioning</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1</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2.9%</a:t>
                      </a:r>
                    </a:p>
                  </a:txBody>
                  <a:tcPr marL="0" marR="0" marT="0" marB="0" anchor="ctr"/>
                </a:tc>
                <a:extLst>
                  <a:ext uri="{0D108BD9-81ED-4DB2-BD59-A6C34878D82A}">
                    <a16:rowId xmlns:a16="http://schemas.microsoft.com/office/drawing/2014/main" val="3677707129"/>
                  </a:ext>
                </a:extLst>
              </a:tr>
              <a:tr h="215662">
                <a:tc>
                  <a:txBody>
                    <a:bodyPr/>
                    <a:lstStyle/>
                    <a:p>
                      <a:pPr algn="ctr"/>
                      <a:r>
                        <a:rPr lang="en-US" sz="1000" b="1">
                          <a:solidFill>
                            <a:srgbClr val="1F1A62"/>
                          </a:solidFill>
                          <a:latin typeface="Helvetica" panose="020B0403020202020204" pitchFamily="34" charset="0"/>
                        </a:rPr>
                        <a:t>10</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Plant-Based Food</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1</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2.9%</a:t>
                      </a:r>
                    </a:p>
                  </a:txBody>
                  <a:tcPr marL="0" marR="0" marT="0" marB="0" anchor="ctr"/>
                </a:tc>
                <a:extLst>
                  <a:ext uri="{0D108BD9-81ED-4DB2-BD59-A6C34878D82A}">
                    <a16:rowId xmlns:a16="http://schemas.microsoft.com/office/drawing/2014/main" val="2211815230"/>
                  </a:ext>
                </a:extLst>
              </a:tr>
              <a:tr h="215662">
                <a:tc>
                  <a:txBody>
                    <a:bodyPr/>
                    <a:lstStyle/>
                    <a:p>
                      <a:pPr algn="ctr"/>
                      <a:r>
                        <a:rPr lang="en-US" sz="1000" b="1">
                          <a:solidFill>
                            <a:srgbClr val="1F1A62"/>
                          </a:solidFill>
                          <a:latin typeface="Helvetica" panose="020B0403020202020204" pitchFamily="34" charset="0"/>
                        </a:rPr>
                        <a:t>11</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Robotics</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1</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2.9%</a:t>
                      </a:r>
                    </a:p>
                  </a:txBody>
                  <a:tcPr marL="0" marR="0" marT="0" marB="0" anchor="ctr"/>
                </a:tc>
                <a:extLst>
                  <a:ext uri="{0D108BD9-81ED-4DB2-BD59-A6C34878D82A}">
                    <a16:rowId xmlns:a16="http://schemas.microsoft.com/office/drawing/2014/main" val="2131438585"/>
                  </a:ext>
                </a:extLst>
              </a:tr>
              <a:tr h="215662">
                <a:tc>
                  <a:txBody>
                    <a:bodyPr/>
                    <a:lstStyle/>
                    <a:p>
                      <a:pPr algn="ctr"/>
                      <a:r>
                        <a:rPr lang="en-US" sz="1000" b="1">
                          <a:solidFill>
                            <a:srgbClr val="1F1A62"/>
                          </a:solidFill>
                          <a:latin typeface="Helvetica" panose="020B0403020202020204" pitchFamily="34" charset="0"/>
                        </a:rPr>
                        <a:t>12</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Language-Translation Headphones</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1</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2.9%</a:t>
                      </a:r>
                    </a:p>
                  </a:txBody>
                  <a:tcPr marL="0" marR="0" marT="0" marB="0" anchor="ctr"/>
                </a:tc>
                <a:extLst>
                  <a:ext uri="{0D108BD9-81ED-4DB2-BD59-A6C34878D82A}">
                    <a16:rowId xmlns:a16="http://schemas.microsoft.com/office/drawing/2014/main" val="3729928218"/>
                  </a:ext>
                </a:extLst>
              </a:tr>
              <a:tr h="215662">
                <a:tc>
                  <a:txBody>
                    <a:bodyPr/>
                    <a:lstStyle/>
                    <a:p>
                      <a:pPr algn="ctr"/>
                      <a:r>
                        <a:rPr lang="en-US" sz="1000" b="1">
                          <a:solidFill>
                            <a:srgbClr val="1F1A62"/>
                          </a:solidFill>
                          <a:latin typeface="Helvetica" panose="020B0403020202020204" pitchFamily="34" charset="0"/>
                        </a:rPr>
                        <a:t>13</a:t>
                      </a:r>
                    </a:p>
                  </a:txBody>
                  <a:tcPr marL="133877" marR="133877" marT="28388" marB="28388" anchor="ctr"/>
                </a:tc>
                <a:tc>
                  <a:txBody>
                    <a:bodyPr/>
                    <a:lstStyle/>
                    <a:p>
                      <a:pPr algn="ctr" fontAlgn="b"/>
                      <a:r>
                        <a:rPr lang="en-US" sz="1050" b="0" i="0" u="none" strike="noStrike" dirty="0">
                          <a:solidFill>
                            <a:srgbClr val="1F1A62"/>
                          </a:solidFill>
                          <a:effectLst/>
                          <a:latin typeface="Helvetica" panose="020B0403020202020204" pitchFamily="34" charset="0"/>
                        </a:rPr>
                        <a:t>Sports Media</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1</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2.9%</a:t>
                      </a:r>
                    </a:p>
                  </a:txBody>
                  <a:tcPr marL="0" marR="0" marT="0" marB="0" anchor="ctr"/>
                </a:tc>
                <a:extLst>
                  <a:ext uri="{0D108BD9-81ED-4DB2-BD59-A6C34878D82A}">
                    <a16:rowId xmlns:a16="http://schemas.microsoft.com/office/drawing/2014/main" val="4137919691"/>
                  </a:ext>
                </a:extLst>
              </a:tr>
              <a:tr h="215662">
                <a:tc>
                  <a:txBody>
                    <a:bodyPr/>
                    <a:lstStyle/>
                    <a:p>
                      <a:pPr algn="ctr"/>
                      <a:r>
                        <a:rPr lang="en-US" sz="1000" b="1">
                          <a:solidFill>
                            <a:srgbClr val="1F1A62"/>
                          </a:solidFill>
                          <a:latin typeface="Helvetica" panose="020B0403020202020204" pitchFamily="34" charset="0"/>
                        </a:rPr>
                        <a:t>14</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Oat Milk</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1</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2.9%</a:t>
                      </a:r>
                    </a:p>
                  </a:txBody>
                  <a:tcPr marL="0" marR="0" marT="0" marB="0" anchor="ctr"/>
                </a:tc>
                <a:extLst>
                  <a:ext uri="{0D108BD9-81ED-4DB2-BD59-A6C34878D82A}">
                    <a16:rowId xmlns:a16="http://schemas.microsoft.com/office/drawing/2014/main" val="2803265611"/>
                  </a:ext>
                </a:extLst>
              </a:tr>
              <a:tr h="215662">
                <a:tc>
                  <a:txBody>
                    <a:bodyPr/>
                    <a:lstStyle/>
                    <a:p>
                      <a:pPr algn="ctr"/>
                      <a:r>
                        <a:rPr lang="en-US" sz="1000" b="1">
                          <a:solidFill>
                            <a:srgbClr val="1F1A62"/>
                          </a:solidFill>
                          <a:latin typeface="Helvetica" panose="020B0403020202020204" pitchFamily="34" charset="0"/>
                        </a:rPr>
                        <a:t>15</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Online Gambling</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1</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2.9%</a:t>
                      </a:r>
                    </a:p>
                  </a:txBody>
                  <a:tcPr marL="0" marR="0" marT="0" marB="0" anchor="ctr"/>
                </a:tc>
                <a:extLst>
                  <a:ext uri="{0D108BD9-81ED-4DB2-BD59-A6C34878D82A}">
                    <a16:rowId xmlns:a16="http://schemas.microsoft.com/office/drawing/2014/main" val="1835510413"/>
                  </a:ext>
                </a:extLst>
              </a:tr>
              <a:tr h="215662">
                <a:tc>
                  <a:txBody>
                    <a:bodyPr/>
                    <a:lstStyle/>
                    <a:p>
                      <a:pPr algn="ctr"/>
                      <a:r>
                        <a:rPr lang="en-US" sz="1000" b="1">
                          <a:solidFill>
                            <a:schemeClr val="bg1"/>
                          </a:solidFill>
                          <a:latin typeface="Helvetica" panose="020B0403020202020204" pitchFamily="34" charset="0"/>
                        </a:rPr>
                        <a:t>Total</a:t>
                      </a:r>
                    </a:p>
                  </a:txBody>
                  <a:tcPr marL="133877" marR="133877" marT="28388" marB="28388" anchor="ctr">
                    <a:solidFill>
                      <a:srgbClr val="1F1A62"/>
                    </a:solidFill>
                  </a:tcPr>
                </a:tc>
                <a:tc>
                  <a:txBody>
                    <a:bodyPr/>
                    <a:lstStyle/>
                    <a:p>
                      <a:pPr algn="ctr" fontAlgn="b"/>
                      <a:endParaRPr lang="en-US" sz="900" b="1" i="0" u="none" strike="noStrike">
                        <a:solidFill>
                          <a:schemeClr val="bg1"/>
                        </a:solidFill>
                        <a:effectLst/>
                        <a:latin typeface="Helvetica" panose="020B0403020202020204" pitchFamily="34" charset="0"/>
                      </a:endParaRPr>
                    </a:p>
                  </a:txBody>
                  <a:tcPr marL="11156" marR="11156" marT="6297" marB="0" anchor="ctr">
                    <a:solidFill>
                      <a:srgbClr val="1F1A62"/>
                    </a:solidFill>
                  </a:tcPr>
                </a:tc>
                <a:tc>
                  <a:txBody>
                    <a:bodyPr/>
                    <a:lstStyle/>
                    <a:p>
                      <a:pPr algn="ctr" fontAlgn="b"/>
                      <a:r>
                        <a:rPr lang="en-US" sz="1000" b="1" i="0" u="none" strike="noStrike" dirty="0">
                          <a:solidFill>
                            <a:schemeClr val="bg1"/>
                          </a:solidFill>
                          <a:effectLst/>
                          <a:latin typeface="Helvetica" panose="020B0403020202020204" pitchFamily="34" charset="0"/>
                        </a:rPr>
                        <a:t>34</a:t>
                      </a:r>
                    </a:p>
                  </a:txBody>
                  <a:tcPr marL="0" marR="0" marT="0" marB="0" anchor="ctr">
                    <a:solidFill>
                      <a:srgbClr val="1F1A62"/>
                    </a:solidFill>
                  </a:tcPr>
                </a:tc>
                <a:tc>
                  <a:txBody>
                    <a:bodyPr/>
                    <a:lstStyle/>
                    <a:p>
                      <a:pPr algn="ctr" fontAlgn="b"/>
                      <a:r>
                        <a:rPr lang="en-US" sz="1000" b="1" i="0" u="none" strike="noStrike" dirty="0">
                          <a:solidFill>
                            <a:schemeClr val="bg1"/>
                          </a:solidFill>
                          <a:effectLst/>
                          <a:latin typeface="Helvetica" panose="020B0403020202020204" pitchFamily="34" charset="0"/>
                        </a:rPr>
                        <a:t>100%</a:t>
                      </a:r>
                    </a:p>
                  </a:txBody>
                  <a:tcPr marL="0" marR="0" marT="0" marB="0" anchor="ctr">
                    <a:solidFill>
                      <a:srgbClr val="1F1A62"/>
                    </a:solidFill>
                  </a:tcPr>
                </a:tc>
                <a:extLst>
                  <a:ext uri="{0D108BD9-81ED-4DB2-BD59-A6C34878D82A}">
                    <a16:rowId xmlns:a16="http://schemas.microsoft.com/office/drawing/2014/main" val="1921674396"/>
                  </a:ext>
                </a:extLst>
              </a:tr>
            </a:tbl>
          </a:graphicData>
        </a:graphic>
      </p:graphicFrame>
      <p:graphicFrame>
        <p:nvGraphicFramePr>
          <p:cNvPr id="15" name="Table 7">
            <a:extLst>
              <a:ext uri="{FF2B5EF4-FFF2-40B4-BE49-F238E27FC236}">
                <a16:creationId xmlns:a16="http://schemas.microsoft.com/office/drawing/2014/main" id="{020E15D8-F22C-4DFC-8D59-496BC68D944D}"/>
              </a:ext>
            </a:extLst>
          </p:cNvPr>
          <p:cNvGraphicFramePr>
            <a:graphicFrameLocks noGrp="1"/>
          </p:cNvGraphicFramePr>
          <p:nvPr>
            <p:extLst>
              <p:ext uri="{D42A27DB-BD31-4B8C-83A1-F6EECF244321}">
                <p14:modId xmlns:p14="http://schemas.microsoft.com/office/powerpoint/2010/main" val="4191594498"/>
              </p:ext>
            </p:extLst>
          </p:nvPr>
        </p:nvGraphicFramePr>
        <p:xfrm>
          <a:off x="6461813" y="2393321"/>
          <a:ext cx="5083697" cy="3686491"/>
        </p:xfrm>
        <a:graphic>
          <a:graphicData uri="http://schemas.openxmlformats.org/drawingml/2006/table">
            <a:tbl>
              <a:tblPr firstRow="1" bandRow="1">
                <a:tableStyleId>{5C22544A-7EE6-4342-B048-85BDC9FD1C3A}</a:tableStyleId>
              </a:tblPr>
              <a:tblGrid>
                <a:gridCol w="870859">
                  <a:extLst>
                    <a:ext uri="{9D8B030D-6E8A-4147-A177-3AD203B41FA5}">
                      <a16:colId xmlns:a16="http://schemas.microsoft.com/office/drawing/2014/main" val="1470386231"/>
                    </a:ext>
                  </a:extLst>
                </a:gridCol>
                <a:gridCol w="1848058">
                  <a:extLst>
                    <a:ext uri="{9D8B030D-6E8A-4147-A177-3AD203B41FA5}">
                      <a16:colId xmlns:a16="http://schemas.microsoft.com/office/drawing/2014/main" val="848587579"/>
                    </a:ext>
                  </a:extLst>
                </a:gridCol>
                <a:gridCol w="1182390">
                  <a:extLst>
                    <a:ext uri="{9D8B030D-6E8A-4147-A177-3AD203B41FA5}">
                      <a16:colId xmlns:a16="http://schemas.microsoft.com/office/drawing/2014/main" val="1622190781"/>
                    </a:ext>
                  </a:extLst>
                </a:gridCol>
                <a:gridCol w="1182390">
                  <a:extLst>
                    <a:ext uri="{9D8B030D-6E8A-4147-A177-3AD203B41FA5}">
                      <a16:colId xmlns:a16="http://schemas.microsoft.com/office/drawing/2014/main" val="3411961359"/>
                    </a:ext>
                  </a:extLst>
                </a:gridCol>
              </a:tblGrid>
              <a:tr h="228811">
                <a:tc>
                  <a:txBody>
                    <a:bodyPr/>
                    <a:lstStyle/>
                    <a:p>
                      <a:pPr algn="ctr"/>
                      <a:r>
                        <a:rPr lang="en-US" sz="1000">
                          <a:latin typeface="Helvetica" panose="020B0403020202020204" pitchFamily="34" charset="0"/>
                        </a:rPr>
                        <a:t>Rank</a:t>
                      </a:r>
                    </a:p>
                  </a:txBody>
                  <a:tcPr marL="133877" marR="133877" marT="28388" marB="28388" anchor="ctr">
                    <a:solidFill>
                      <a:srgbClr val="00BFF2"/>
                    </a:solidFill>
                  </a:tcPr>
                </a:tc>
                <a:tc>
                  <a:txBody>
                    <a:bodyPr/>
                    <a:lstStyle/>
                    <a:p>
                      <a:pPr algn="ctr"/>
                      <a:r>
                        <a:rPr lang="en-US" sz="1000">
                          <a:latin typeface="Helvetica" panose="020B0403020202020204" pitchFamily="34" charset="0"/>
                        </a:rPr>
                        <a:t>Category</a:t>
                      </a:r>
                    </a:p>
                  </a:txBody>
                  <a:tcPr marL="133877" marR="133877" marT="28388" marB="28388" anchor="ctr">
                    <a:solidFill>
                      <a:srgbClr val="00BFF2"/>
                    </a:solidFill>
                  </a:tcPr>
                </a:tc>
                <a:tc>
                  <a:txBody>
                    <a:bodyPr/>
                    <a:lstStyle/>
                    <a:p>
                      <a:pPr algn="ctr"/>
                      <a:r>
                        <a:rPr lang="en-US" sz="1000" dirty="0">
                          <a:latin typeface="Helvetica" panose="020B0403020202020204" pitchFamily="34" charset="0"/>
                        </a:rPr>
                        <a:t>Total $$$</a:t>
                      </a:r>
                    </a:p>
                  </a:txBody>
                  <a:tcPr marL="133877" marR="133877" marT="28388" marB="28388" anchor="ctr">
                    <a:solidFill>
                      <a:srgbClr val="00BFF2"/>
                    </a:solidFill>
                  </a:tcPr>
                </a:tc>
                <a:tc>
                  <a:txBody>
                    <a:bodyPr/>
                    <a:lstStyle/>
                    <a:p>
                      <a:pPr algn="ctr"/>
                      <a:r>
                        <a:rPr lang="en-US" sz="1000" dirty="0">
                          <a:latin typeface="Helvetica" panose="020B0403020202020204" pitchFamily="34" charset="0"/>
                        </a:rPr>
                        <a:t>% of $$$</a:t>
                      </a:r>
                    </a:p>
                  </a:txBody>
                  <a:tcPr marL="133877" marR="133877" marT="28388" marB="28388" anchor="ctr">
                    <a:solidFill>
                      <a:srgbClr val="00BFF2"/>
                    </a:solidFill>
                  </a:tcPr>
                </a:tc>
                <a:extLst>
                  <a:ext uri="{0D108BD9-81ED-4DB2-BD59-A6C34878D82A}">
                    <a16:rowId xmlns:a16="http://schemas.microsoft.com/office/drawing/2014/main" val="3600805398"/>
                  </a:ext>
                </a:extLst>
              </a:tr>
              <a:tr h="202249">
                <a:tc>
                  <a:txBody>
                    <a:bodyPr/>
                    <a:lstStyle/>
                    <a:p>
                      <a:pPr algn="ctr"/>
                      <a:r>
                        <a:rPr lang="en-US" sz="1000" b="1">
                          <a:solidFill>
                            <a:srgbClr val="1F1A62"/>
                          </a:solidFill>
                          <a:latin typeface="Helvetica" panose="020B0403020202020204" pitchFamily="34" charset="0"/>
                        </a:rPr>
                        <a:t>1</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Streaming Services</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$249.8MM</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84.9%</a:t>
                      </a:r>
                    </a:p>
                  </a:txBody>
                  <a:tcPr marL="0" marR="0" marT="0" marB="0" anchor="ctr"/>
                </a:tc>
                <a:extLst>
                  <a:ext uri="{0D108BD9-81ED-4DB2-BD59-A6C34878D82A}">
                    <a16:rowId xmlns:a16="http://schemas.microsoft.com/office/drawing/2014/main" val="2403927615"/>
                  </a:ext>
                </a:extLst>
              </a:tr>
              <a:tr h="202249">
                <a:tc>
                  <a:txBody>
                    <a:bodyPr/>
                    <a:lstStyle/>
                    <a:p>
                      <a:pPr algn="ctr"/>
                      <a:r>
                        <a:rPr lang="en-US" sz="1000" b="1">
                          <a:solidFill>
                            <a:srgbClr val="1F1A62"/>
                          </a:solidFill>
                          <a:latin typeface="Helvetica" panose="020B0403020202020204" pitchFamily="34" charset="0"/>
                        </a:rPr>
                        <a:t>2</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Oat Milk</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$11.6MM</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3.9%</a:t>
                      </a:r>
                    </a:p>
                  </a:txBody>
                  <a:tcPr marL="0" marR="0" marT="0" marB="0" anchor="ctr"/>
                </a:tc>
                <a:extLst>
                  <a:ext uri="{0D108BD9-81ED-4DB2-BD59-A6C34878D82A}">
                    <a16:rowId xmlns:a16="http://schemas.microsoft.com/office/drawing/2014/main" val="939386070"/>
                  </a:ext>
                </a:extLst>
              </a:tr>
              <a:tr h="202249">
                <a:tc>
                  <a:txBody>
                    <a:bodyPr/>
                    <a:lstStyle/>
                    <a:p>
                      <a:pPr algn="ctr"/>
                      <a:r>
                        <a:rPr lang="en-US" sz="1000" b="1">
                          <a:solidFill>
                            <a:srgbClr val="1F1A62"/>
                          </a:solidFill>
                          <a:latin typeface="Helvetica" panose="020B0403020202020204" pitchFamily="34" charset="0"/>
                        </a:rPr>
                        <a:t>3</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Medical Equipment</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$10.0MM</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3.4%</a:t>
                      </a:r>
                    </a:p>
                  </a:txBody>
                  <a:tcPr marL="0" marR="0" marT="0" marB="0" anchor="ctr"/>
                </a:tc>
                <a:extLst>
                  <a:ext uri="{0D108BD9-81ED-4DB2-BD59-A6C34878D82A}">
                    <a16:rowId xmlns:a16="http://schemas.microsoft.com/office/drawing/2014/main" val="2408185178"/>
                  </a:ext>
                </a:extLst>
              </a:tr>
              <a:tr h="202249">
                <a:tc>
                  <a:txBody>
                    <a:bodyPr/>
                    <a:lstStyle/>
                    <a:p>
                      <a:pPr algn="ctr"/>
                      <a:r>
                        <a:rPr lang="en-US" sz="1000" b="1">
                          <a:solidFill>
                            <a:srgbClr val="1F1A62"/>
                          </a:solidFill>
                          <a:latin typeface="Helvetica" panose="020B0403020202020204" pitchFamily="34" charset="0"/>
                        </a:rPr>
                        <a:t>4</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Personal Security</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$5.8MM</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2.0%</a:t>
                      </a:r>
                    </a:p>
                  </a:txBody>
                  <a:tcPr marL="0" marR="0" marT="0" marB="0" anchor="ctr"/>
                </a:tc>
                <a:extLst>
                  <a:ext uri="{0D108BD9-81ED-4DB2-BD59-A6C34878D82A}">
                    <a16:rowId xmlns:a16="http://schemas.microsoft.com/office/drawing/2014/main" val="3535924852"/>
                  </a:ext>
                </a:extLst>
              </a:tr>
              <a:tr h="202249">
                <a:tc>
                  <a:txBody>
                    <a:bodyPr/>
                    <a:lstStyle/>
                    <a:p>
                      <a:pPr algn="ctr"/>
                      <a:r>
                        <a:rPr lang="en-US" sz="1000" b="1">
                          <a:solidFill>
                            <a:srgbClr val="1F1A62"/>
                          </a:solidFill>
                          <a:latin typeface="Helvetica" panose="020B0403020202020204" pitchFamily="34" charset="0"/>
                        </a:rPr>
                        <a:t>5</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Mobile App</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$5.3MM</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1.8%</a:t>
                      </a:r>
                    </a:p>
                  </a:txBody>
                  <a:tcPr marL="0" marR="0" marT="0" marB="0" anchor="ctr"/>
                </a:tc>
                <a:extLst>
                  <a:ext uri="{0D108BD9-81ED-4DB2-BD59-A6C34878D82A}">
                    <a16:rowId xmlns:a16="http://schemas.microsoft.com/office/drawing/2014/main" val="2969578856"/>
                  </a:ext>
                </a:extLst>
              </a:tr>
              <a:tr h="202249">
                <a:tc>
                  <a:txBody>
                    <a:bodyPr/>
                    <a:lstStyle/>
                    <a:p>
                      <a:pPr algn="ctr"/>
                      <a:r>
                        <a:rPr lang="en-US" sz="1000" b="1">
                          <a:solidFill>
                            <a:srgbClr val="1F1A62"/>
                          </a:solidFill>
                          <a:latin typeface="Helvetica" panose="020B0403020202020204" pitchFamily="34" charset="0"/>
                        </a:rPr>
                        <a:t>6</a:t>
                      </a:r>
                    </a:p>
                  </a:txBody>
                  <a:tcPr marL="133877" marR="133877" marT="28388" marB="28388" anchor="ctr"/>
                </a:tc>
                <a:tc>
                  <a:txBody>
                    <a:bodyPr/>
                    <a:lstStyle/>
                    <a:p>
                      <a:pPr algn="ctr" fontAlgn="b"/>
                      <a:r>
                        <a:rPr lang="en-US" sz="1050" b="0" i="0" u="none" strike="noStrike" dirty="0">
                          <a:solidFill>
                            <a:srgbClr val="1F1A62"/>
                          </a:solidFill>
                          <a:effectLst/>
                          <a:latin typeface="Helvetica" panose="020B0403020202020204" pitchFamily="34" charset="0"/>
                        </a:rPr>
                        <a:t>Sports Media</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$5.2MM</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1.8%</a:t>
                      </a:r>
                    </a:p>
                  </a:txBody>
                  <a:tcPr marL="0" marR="0" marT="0" marB="0" anchor="ctr"/>
                </a:tc>
                <a:extLst>
                  <a:ext uri="{0D108BD9-81ED-4DB2-BD59-A6C34878D82A}">
                    <a16:rowId xmlns:a16="http://schemas.microsoft.com/office/drawing/2014/main" val="1092990790"/>
                  </a:ext>
                </a:extLst>
              </a:tr>
              <a:tr h="202249">
                <a:tc>
                  <a:txBody>
                    <a:bodyPr/>
                    <a:lstStyle/>
                    <a:p>
                      <a:pPr algn="ctr"/>
                      <a:r>
                        <a:rPr lang="en-US" sz="1000" b="1">
                          <a:solidFill>
                            <a:srgbClr val="1F1A62"/>
                          </a:solidFill>
                          <a:latin typeface="Helvetica" panose="020B0403020202020204" pitchFamily="34" charset="0"/>
                        </a:rPr>
                        <a:t>7</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Phone Accessories </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$2.3MM</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0.8%</a:t>
                      </a:r>
                    </a:p>
                  </a:txBody>
                  <a:tcPr marL="0" marR="0" marT="0" marB="0" anchor="ctr"/>
                </a:tc>
                <a:extLst>
                  <a:ext uri="{0D108BD9-81ED-4DB2-BD59-A6C34878D82A}">
                    <a16:rowId xmlns:a16="http://schemas.microsoft.com/office/drawing/2014/main" val="589552852"/>
                  </a:ext>
                </a:extLst>
              </a:tr>
              <a:tr h="202249">
                <a:tc>
                  <a:txBody>
                    <a:bodyPr/>
                    <a:lstStyle/>
                    <a:p>
                      <a:pPr algn="ctr"/>
                      <a:r>
                        <a:rPr lang="en-US" sz="1000" b="1">
                          <a:solidFill>
                            <a:srgbClr val="1F1A62"/>
                          </a:solidFill>
                          <a:latin typeface="Helvetica" panose="020B0403020202020204" pitchFamily="34" charset="0"/>
                        </a:rPr>
                        <a:t>8</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Phone Captioning</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$1.7MM</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0.6%</a:t>
                      </a:r>
                    </a:p>
                  </a:txBody>
                  <a:tcPr marL="0" marR="0" marT="0" marB="0" anchor="ctr"/>
                </a:tc>
                <a:extLst>
                  <a:ext uri="{0D108BD9-81ED-4DB2-BD59-A6C34878D82A}">
                    <a16:rowId xmlns:a16="http://schemas.microsoft.com/office/drawing/2014/main" val="2569295264"/>
                  </a:ext>
                </a:extLst>
              </a:tr>
              <a:tr h="202249">
                <a:tc>
                  <a:txBody>
                    <a:bodyPr/>
                    <a:lstStyle/>
                    <a:p>
                      <a:pPr algn="ctr"/>
                      <a:r>
                        <a:rPr lang="en-US" sz="1000" b="1">
                          <a:solidFill>
                            <a:srgbClr val="1F1A62"/>
                          </a:solidFill>
                          <a:latin typeface="Helvetica" panose="020B0403020202020204" pitchFamily="34" charset="0"/>
                        </a:rPr>
                        <a:t>9</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Laser Hair Removal</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$0.6MM</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0.2%</a:t>
                      </a:r>
                    </a:p>
                  </a:txBody>
                  <a:tcPr marL="0" marR="0" marT="0" marB="0" anchor="ctr"/>
                </a:tc>
                <a:extLst>
                  <a:ext uri="{0D108BD9-81ED-4DB2-BD59-A6C34878D82A}">
                    <a16:rowId xmlns:a16="http://schemas.microsoft.com/office/drawing/2014/main" val="3677707129"/>
                  </a:ext>
                </a:extLst>
              </a:tr>
              <a:tr h="202249">
                <a:tc>
                  <a:txBody>
                    <a:bodyPr/>
                    <a:lstStyle/>
                    <a:p>
                      <a:pPr algn="ctr"/>
                      <a:r>
                        <a:rPr lang="en-US" sz="1000" b="1">
                          <a:solidFill>
                            <a:srgbClr val="1F1A62"/>
                          </a:solidFill>
                          <a:latin typeface="Helvetica" panose="020B0403020202020204" pitchFamily="34" charset="0"/>
                        </a:rPr>
                        <a:t>10</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Laser Therapy</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$0.5MM</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0.2%</a:t>
                      </a:r>
                    </a:p>
                  </a:txBody>
                  <a:tcPr marL="0" marR="0" marT="0" marB="0" anchor="ctr"/>
                </a:tc>
                <a:extLst>
                  <a:ext uri="{0D108BD9-81ED-4DB2-BD59-A6C34878D82A}">
                    <a16:rowId xmlns:a16="http://schemas.microsoft.com/office/drawing/2014/main" val="2211815230"/>
                  </a:ext>
                </a:extLst>
              </a:tr>
              <a:tr h="202249">
                <a:tc>
                  <a:txBody>
                    <a:bodyPr/>
                    <a:lstStyle/>
                    <a:p>
                      <a:pPr algn="ctr"/>
                      <a:r>
                        <a:rPr lang="en-US" sz="1000" b="1">
                          <a:solidFill>
                            <a:srgbClr val="1F1A62"/>
                          </a:solidFill>
                          <a:latin typeface="Helvetica" panose="020B0403020202020204" pitchFamily="34" charset="0"/>
                        </a:rPr>
                        <a:t>11</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Plant-Based Food</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$0.4MM</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0.1%</a:t>
                      </a:r>
                    </a:p>
                  </a:txBody>
                  <a:tcPr marL="0" marR="0" marT="0" marB="0" anchor="ctr"/>
                </a:tc>
                <a:extLst>
                  <a:ext uri="{0D108BD9-81ED-4DB2-BD59-A6C34878D82A}">
                    <a16:rowId xmlns:a16="http://schemas.microsoft.com/office/drawing/2014/main" val="2131438585"/>
                  </a:ext>
                </a:extLst>
              </a:tr>
              <a:tr h="202249">
                <a:tc>
                  <a:txBody>
                    <a:bodyPr/>
                    <a:lstStyle/>
                    <a:p>
                      <a:pPr algn="ctr"/>
                      <a:r>
                        <a:rPr lang="en-US" sz="1000" b="1">
                          <a:solidFill>
                            <a:srgbClr val="1F1A62"/>
                          </a:solidFill>
                          <a:latin typeface="Helvetica" panose="020B0403020202020204" pitchFamily="34" charset="0"/>
                        </a:rPr>
                        <a:t>12</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Online Gambling</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$0.3MM</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0.1%</a:t>
                      </a:r>
                    </a:p>
                  </a:txBody>
                  <a:tcPr marL="0" marR="0" marT="0" marB="0" anchor="ctr"/>
                </a:tc>
                <a:extLst>
                  <a:ext uri="{0D108BD9-81ED-4DB2-BD59-A6C34878D82A}">
                    <a16:rowId xmlns:a16="http://schemas.microsoft.com/office/drawing/2014/main" val="3729928218"/>
                  </a:ext>
                </a:extLst>
              </a:tr>
              <a:tr h="202249">
                <a:tc>
                  <a:txBody>
                    <a:bodyPr/>
                    <a:lstStyle/>
                    <a:p>
                      <a:pPr algn="ctr"/>
                      <a:r>
                        <a:rPr lang="en-US" sz="1000" b="1">
                          <a:solidFill>
                            <a:srgbClr val="1F1A62"/>
                          </a:solidFill>
                          <a:latin typeface="Helvetica" panose="020B0403020202020204" pitchFamily="34" charset="0"/>
                        </a:rPr>
                        <a:t>13</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Language-Translation Headphones</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$0.3MM</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0.1%</a:t>
                      </a:r>
                    </a:p>
                  </a:txBody>
                  <a:tcPr marL="0" marR="0" marT="0" marB="0" anchor="ctr"/>
                </a:tc>
                <a:extLst>
                  <a:ext uri="{0D108BD9-81ED-4DB2-BD59-A6C34878D82A}">
                    <a16:rowId xmlns:a16="http://schemas.microsoft.com/office/drawing/2014/main" val="4137919691"/>
                  </a:ext>
                </a:extLst>
              </a:tr>
              <a:tr h="202249">
                <a:tc>
                  <a:txBody>
                    <a:bodyPr/>
                    <a:lstStyle/>
                    <a:p>
                      <a:pPr algn="ctr"/>
                      <a:r>
                        <a:rPr lang="en-US" sz="1000" b="1">
                          <a:solidFill>
                            <a:srgbClr val="1F1A62"/>
                          </a:solidFill>
                          <a:latin typeface="Helvetica" panose="020B0403020202020204" pitchFamily="34" charset="0"/>
                        </a:rPr>
                        <a:t>14</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Robotics</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$0.2MM</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0.1%</a:t>
                      </a:r>
                    </a:p>
                  </a:txBody>
                  <a:tcPr marL="0" marR="0" marT="0" marB="0" anchor="ctr"/>
                </a:tc>
                <a:extLst>
                  <a:ext uri="{0D108BD9-81ED-4DB2-BD59-A6C34878D82A}">
                    <a16:rowId xmlns:a16="http://schemas.microsoft.com/office/drawing/2014/main" val="2803265611"/>
                  </a:ext>
                </a:extLst>
              </a:tr>
              <a:tr h="202249">
                <a:tc>
                  <a:txBody>
                    <a:bodyPr/>
                    <a:lstStyle/>
                    <a:p>
                      <a:pPr algn="ctr"/>
                      <a:r>
                        <a:rPr lang="en-US" sz="1000" b="1">
                          <a:solidFill>
                            <a:srgbClr val="1F1A62"/>
                          </a:solidFill>
                          <a:latin typeface="Helvetica" panose="020B0403020202020204" pitchFamily="34" charset="0"/>
                        </a:rPr>
                        <a:t>15</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Education</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$0.2MM</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0.1%</a:t>
                      </a:r>
                    </a:p>
                  </a:txBody>
                  <a:tcPr marL="0" marR="0" marT="0" marB="0" anchor="ctr"/>
                </a:tc>
                <a:extLst>
                  <a:ext uri="{0D108BD9-81ED-4DB2-BD59-A6C34878D82A}">
                    <a16:rowId xmlns:a16="http://schemas.microsoft.com/office/drawing/2014/main" val="1835510413"/>
                  </a:ext>
                </a:extLst>
              </a:tr>
              <a:tr h="202249">
                <a:tc>
                  <a:txBody>
                    <a:bodyPr/>
                    <a:lstStyle/>
                    <a:p>
                      <a:pPr algn="ctr"/>
                      <a:r>
                        <a:rPr lang="en-US" sz="1000" b="1">
                          <a:solidFill>
                            <a:schemeClr val="bg1"/>
                          </a:solidFill>
                          <a:latin typeface="Helvetica" panose="020B0403020202020204" pitchFamily="34" charset="0"/>
                        </a:rPr>
                        <a:t>Total</a:t>
                      </a:r>
                    </a:p>
                  </a:txBody>
                  <a:tcPr marL="133877" marR="133877" marT="28388" marB="28388" anchor="ctr">
                    <a:solidFill>
                      <a:srgbClr val="00BFF2"/>
                    </a:solidFill>
                  </a:tcPr>
                </a:tc>
                <a:tc>
                  <a:txBody>
                    <a:bodyPr/>
                    <a:lstStyle/>
                    <a:p>
                      <a:pPr algn="ctr" fontAlgn="b"/>
                      <a:endParaRPr lang="en-US" sz="1000" b="1" i="0" u="none" strike="noStrike" dirty="0">
                        <a:solidFill>
                          <a:schemeClr val="bg1"/>
                        </a:solidFill>
                        <a:effectLst/>
                        <a:latin typeface="Helvetica" panose="020B0403020202020204" pitchFamily="34" charset="0"/>
                      </a:endParaRPr>
                    </a:p>
                  </a:txBody>
                  <a:tcPr marL="0" marR="0" marT="0" marB="0" anchor="ctr">
                    <a:solidFill>
                      <a:srgbClr val="00BFF2"/>
                    </a:solidFill>
                  </a:tcPr>
                </a:tc>
                <a:tc>
                  <a:txBody>
                    <a:bodyPr/>
                    <a:lstStyle/>
                    <a:p>
                      <a:pPr algn="ctr" fontAlgn="b"/>
                      <a:r>
                        <a:rPr lang="en-US" sz="1000" b="1" i="0" u="none" strike="noStrike" dirty="0">
                          <a:solidFill>
                            <a:schemeClr val="bg1"/>
                          </a:solidFill>
                          <a:effectLst/>
                          <a:latin typeface="Helvetica" panose="020B0403020202020204" pitchFamily="34" charset="0"/>
                        </a:rPr>
                        <a:t>$294.2MM</a:t>
                      </a:r>
                    </a:p>
                  </a:txBody>
                  <a:tcPr marL="0" marR="0" marT="0" marB="0" anchor="ctr">
                    <a:solidFill>
                      <a:srgbClr val="00BFF2"/>
                    </a:solidFill>
                  </a:tcPr>
                </a:tc>
                <a:tc>
                  <a:txBody>
                    <a:bodyPr/>
                    <a:lstStyle/>
                    <a:p>
                      <a:pPr algn="ctr" fontAlgn="b"/>
                      <a:r>
                        <a:rPr lang="en-US" sz="1000" b="1" i="0" u="none" strike="noStrike" dirty="0">
                          <a:solidFill>
                            <a:schemeClr val="bg1"/>
                          </a:solidFill>
                          <a:effectLst/>
                          <a:latin typeface="Helvetica" panose="020B0403020202020204" pitchFamily="34" charset="0"/>
                        </a:rPr>
                        <a:t>100%</a:t>
                      </a:r>
                    </a:p>
                  </a:txBody>
                  <a:tcPr marL="0" marR="0" marT="0" marB="0" anchor="ctr">
                    <a:solidFill>
                      <a:srgbClr val="00BFF2"/>
                    </a:solidFill>
                  </a:tcPr>
                </a:tc>
                <a:extLst>
                  <a:ext uri="{0D108BD9-81ED-4DB2-BD59-A6C34878D82A}">
                    <a16:rowId xmlns:a16="http://schemas.microsoft.com/office/drawing/2014/main" val="747564729"/>
                  </a:ext>
                </a:extLst>
              </a:tr>
            </a:tbl>
          </a:graphicData>
        </a:graphic>
      </p:graphicFrame>
      <p:sp>
        <p:nvSpPr>
          <p:cNvPr id="16" name="TextBox 15">
            <a:extLst>
              <a:ext uri="{FF2B5EF4-FFF2-40B4-BE49-F238E27FC236}">
                <a16:creationId xmlns:a16="http://schemas.microsoft.com/office/drawing/2014/main" id="{83FFAB2B-0A12-4B6F-847A-0AF53CCE0C5F}"/>
              </a:ext>
            </a:extLst>
          </p:cNvPr>
          <p:cNvSpPr txBox="1"/>
          <p:nvPr/>
        </p:nvSpPr>
        <p:spPr>
          <a:xfrm>
            <a:off x="915382" y="2087578"/>
            <a:ext cx="4595786"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Top 15 Categories by # of New TV Advertisers per Category </a:t>
            </a:r>
          </a:p>
        </p:txBody>
      </p:sp>
      <p:sp>
        <p:nvSpPr>
          <p:cNvPr id="17" name="TextBox 16">
            <a:extLst>
              <a:ext uri="{FF2B5EF4-FFF2-40B4-BE49-F238E27FC236}">
                <a16:creationId xmlns:a16="http://schemas.microsoft.com/office/drawing/2014/main" id="{76B9849A-795A-434F-9F4A-DDF5617D73A3}"/>
              </a:ext>
            </a:extLst>
          </p:cNvPr>
          <p:cNvSpPr txBox="1"/>
          <p:nvPr/>
        </p:nvSpPr>
        <p:spPr>
          <a:xfrm>
            <a:off x="6475980" y="2087578"/>
            <a:ext cx="5055365" cy="276999"/>
          </a:xfrm>
          <a:prstGeom prst="rect">
            <a:avLst/>
          </a:prstGeom>
          <a:noFill/>
        </p:spPr>
        <p:txBody>
          <a:bodyPr wrap="square">
            <a:spAutoFit/>
          </a:bodyPr>
          <a:lstStyle>
            <a:defPPr>
              <a:defRPr lang="en-US"/>
            </a:defPPr>
            <a:lvl1pPr algn="ctr">
              <a:defRPr sz="1400" b="1" i="0" u="sng" strike="noStrike">
                <a:solidFill>
                  <a:srgbClr val="1F1A62"/>
                </a:solidFill>
                <a:effectLst/>
                <a:latin typeface="Helvetica" panose="020B0403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Top 15 Categories by New TV Advertiser $$$ by Category </a:t>
            </a:r>
          </a:p>
        </p:txBody>
      </p:sp>
      <p:sp>
        <p:nvSpPr>
          <p:cNvPr id="14" name="TextBox 13">
            <a:extLst>
              <a:ext uri="{FF2B5EF4-FFF2-40B4-BE49-F238E27FC236}">
                <a16:creationId xmlns:a16="http://schemas.microsoft.com/office/drawing/2014/main" id="{91242199-5402-407B-A7D4-502F2D12C23A}"/>
              </a:ext>
            </a:extLst>
          </p:cNvPr>
          <p:cNvSpPr txBox="1"/>
          <p:nvPr/>
        </p:nvSpPr>
        <p:spPr>
          <a:xfrm>
            <a:off x="554181" y="1743358"/>
            <a:ext cx="11083635" cy="338554"/>
          </a:xfrm>
          <a:prstGeom prst="rect">
            <a:avLst/>
          </a:prstGeom>
          <a:noFill/>
        </p:spPr>
        <p:txBody>
          <a:bodyPr wrap="square" rtlCol="0">
            <a:spAutoFit/>
          </a:bodyPr>
          <a:lstStyle>
            <a:defPPr>
              <a:defRPr lang="en-US"/>
            </a:defPPr>
            <a:lvl1pPr marR="0" lvl="0" indent="0" algn="ctr" defTabSz="586082" fontAlgn="auto">
              <a:lnSpc>
                <a:spcPct val="100000"/>
              </a:lnSpc>
              <a:spcBef>
                <a:spcPts val="0"/>
              </a:spcBef>
              <a:spcAft>
                <a:spcPts val="0"/>
              </a:spcAft>
              <a:buClrTx/>
              <a:buSzTx/>
              <a:buFontTx/>
              <a:buNone/>
              <a:tabLst/>
              <a:defRPr kumimoji="0" sz="1200" b="1" i="0" u="sng" strike="noStrike" cap="none" spc="0" normalizeH="0" baseline="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defRPr>
            </a:lvl1p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2020 New National TV ‘non-COVID’ Advertisers: Top ‘Newer’ Categories</a:t>
            </a:r>
          </a:p>
        </p:txBody>
      </p:sp>
    </p:spTree>
    <p:extLst>
      <p:ext uri="{BB962C8B-B14F-4D97-AF65-F5344CB8AC3E}">
        <p14:creationId xmlns:p14="http://schemas.microsoft.com/office/powerpoint/2010/main" val="30692650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3B58D20D-66BD-404D-9BC1-EC59508EBC09}"/>
              </a:ext>
            </a:extLst>
          </p:cNvPr>
          <p:cNvSpPr/>
          <p:nvPr/>
        </p:nvSpPr>
        <p:spPr>
          <a:xfrm>
            <a:off x="195980" y="5346757"/>
            <a:ext cx="11765131" cy="781271"/>
          </a:xfrm>
          <a:prstGeom prst="roundRect">
            <a:avLst/>
          </a:prstGeom>
          <a:solidFill>
            <a:schemeClr val="bg1"/>
          </a:solidFill>
          <a:ln>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0" name="Picture 49">
            <a:extLst>
              <a:ext uri="{FF2B5EF4-FFF2-40B4-BE49-F238E27FC236}">
                <a16:creationId xmlns:a16="http://schemas.microsoft.com/office/drawing/2014/main" id="{32C80A15-6C2A-4BBC-B22E-74570E58ED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pic>
        <p:nvPicPr>
          <p:cNvPr id="14" name="Picture 13">
            <a:extLst>
              <a:ext uri="{FF2B5EF4-FFF2-40B4-BE49-F238E27FC236}">
                <a16:creationId xmlns:a16="http://schemas.microsoft.com/office/drawing/2014/main" id="{E68883D7-CE89-43D5-A4B5-94B1E528076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5" name="Slide Number Placeholder 5">
            <a:extLst>
              <a:ext uri="{FF2B5EF4-FFF2-40B4-BE49-F238E27FC236}">
                <a16:creationId xmlns:a16="http://schemas.microsoft.com/office/drawing/2014/main" id="{CAB137C7-5E9C-4947-862D-A9783E6B793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FACEB3C5-52C0-47C3-941A-590E0EE30CE4}"/>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9" name="Text Placeholder 3">
            <a:extLst>
              <a:ext uri="{FF2B5EF4-FFF2-40B4-BE49-F238E27FC236}">
                <a16:creationId xmlns:a16="http://schemas.microsoft.com/office/drawing/2014/main" id="{B9C279CA-2713-4D36-BCE6-A8CD5E249562}"/>
              </a:ext>
            </a:extLst>
          </p:cNvPr>
          <p:cNvSpPr txBox="1">
            <a:spLocks/>
          </p:cNvSpPr>
          <p:nvPr/>
        </p:nvSpPr>
        <p:spPr>
          <a:xfrm>
            <a:off x="436695" y="6232079"/>
            <a:ext cx="11798341" cy="365081"/>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 VAB analysis of Nielsen Ad Intel data, 1/1/20-12/31/20. TV spend includes national cable TV, broadcast TV, Spanish language cable TV, Spanish language broadcast TV. Brands reflect those with national TV spend over $100K. MM=millions. ‘Newer’ categories reflect categories based on ecommerce, online services &amp; delivery, technology/computers/cloud/software. Logos above represent a sampling of ‘non-COVID’ national TV advertisers from ‘newer’ categories.</a:t>
            </a:r>
          </a:p>
        </p:txBody>
      </p:sp>
      <p:sp>
        <p:nvSpPr>
          <p:cNvPr id="34" name="TextBox 33">
            <a:extLst>
              <a:ext uri="{FF2B5EF4-FFF2-40B4-BE49-F238E27FC236}">
                <a16:creationId xmlns:a16="http://schemas.microsoft.com/office/drawing/2014/main" id="{72D47E64-5E7F-4F61-9A76-383AF952C646}"/>
              </a:ext>
            </a:extLst>
          </p:cNvPr>
          <p:cNvSpPr txBox="1"/>
          <p:nvPr/>
        </p:nvSpPr>
        <p:spPr>
          <a:xfrm>
            <a:off x="329123" y="1434958"/>
            <a:ext cx="11420683" cy="307777"/>
          </a:xfrm>
          <a:prstGeom prst="rect">
            <a:avLst/>
          </a:prstGeom>
          <a:noFill/>
        </p:spPr>
        <p:txBody>
          <a:bodyPr wrap="square" rtlCol="0">
            <a:spAutoFit/>
          </a:bodyPr>
          <a:lstStyle/>
          <a:p>
            <a:pPr algn="ctr">
              <a:defRPr/>
            </a:pPr>
            <a:r>
              <a:rPr lang="en-US" sz="1400" b="1" u="sng">
                <a:solidFill>
                  <a:srgbClr val="1F1A62"/>
                </a:solidFill>
                <a:latin typeface="Helvetica" panose="020B0604020202020204" pitchFamily="34" charset="0"/>
              </a:rPr>
              <a:t>New 2020 National TV ‘non-COVID’ Advertisers by ‘Newer’ Category</a:t>
            </a:r>
          </a:p>
        </p:txBody>
      </p:sp>
      <p:pic>
        <p:nvPicPr>
          <p:cNvPr id="61" name="Picture 2" descr="Tubi - Wikipedia">
            <a:extLst>
              <a:ext uri="{FF2B5EF4-FFF2-40B4-BE49-F238E27FC236}">
                <a16:creationId xmlns:a16="http://schemas.microsoft.com/office/drawing/2014/main" id="{285B5905-09F0-4DA3-81B2-A33734AF7C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94" y="5612707"/>
            <a:ext cx="649345" cy="29166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Daily Dealflow - Waverly Labs - Daily Dealflow">
            <a:extLst>
              <a:ext uri="{FF2B5EF4-FFF2-40B4-BE49-F238E27FC236}">
                <a16:creationId xmlns:a16="http://schemas.microsoft.com/office/drawing/2014/main" id="{1BF54A23-F8F3-474C-B84F-3EB27115EA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9750" y="5761792"/>
            <a:ext cx="1495853" cy="29917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6" descr="Join the Team - Beyond Meat - Go Beyond®">
            <a:extLst>
              <a:ext uri="{FF2B5EF4-FFF2-40B4-BE49-F238E27FC236}">
                <a16:creationId xmlns:a16="http://schemas.microsoft.com/office/drawing/2014/main" id="{3E955BD8-2198-4108-BA3A-3A44E069C1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32127" y="5479880"/>
            <a:ext cx="1484724" cy="28611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7" name="Table 36">
            <a:extLst>
              <a:ext uri="{FF2B5EF4-FFF2-40B4-BE49-F238E27FC236}">
                <a16:creationId xmlns:a16="http://schemas.microsoft.com/office/drawing/2014/main" id="{667AFC9A-3381-4619-88B9-B2E180311BE3}"/>
              </a:ext>
            </a:extLst>
          </p:cNvPr>
          <p:cNvGraphicFramePr>
            <a:graphicFrameLocks noGrp="1"/>
          </p:cNvGraphicFramePr>
          <p:nvPr/>
        </p:nvGraphicFramePr>
        <p:xfrm>
          <a:off x="329123" y="1786227"/>
          <a:ext cx="5643409" cy="3476012"/>
        </p:xfrm>
        <a:graphic>
          <a:graphicData uri="http://schemas.openxmlformats.org/drawingml/2006/table">
            <a:tbl>
              <a:tblPr>
                <a:tableStyleId>{5C22544A-7EE6-4342-B048-85BDC9FD1C3A}</a:tableStyleId>
              </a:tblPr>
              <a:tblGrid>
                <a:gridCol w="1688213">
                  <a:extLst>
                    <a:ext uri="{9D8B030D-6E8A-4147-A177-3AD203B41FA5}">
                      <a16:colId xmlns:a16="http://schemas.microsoft.com/office/drawing/2014/main" val="2891789165"/>
                    </a:ext>
                  </a:extLst>
                </a:gridCol>
                <a:gridCol w="2771480">
                  <a:extLst>
                    <a:ext uri="{9D8B030D-6E8A-4147-A177-3AD203B41FA5}">
                      <a16:colId xmlns:a16="http://schemas.microsoft.com/office/drawing/2014/main" val="135091300"/>
                    </a:ext>
                  </a:extLst>
                </a:gridCol>
                <a:gridCol w="1183716">
                  <a:extLst>
                    <a:ext uri="{9D8B030D-6E8A-4147-A177-3AD203B41FA5}">
                      <a16:colId xmlns:a16="http://schemas.microsoft.com/office/drawing/2014/main" val="2961594174"/>
                    </a:ext>
                  </a:extLst>
                </a:gridCol>
              </a:tblGrid>
              <a:tr h="184404">
                <a:tc>
                  <a:txBody>
                    <a:bodyPr/>
                    <a:lstStyle/>
                    <a:p>
                      <a:pPr algn="ctr" fontAlgn="b"/>
                      <a:r>
                        <a:rPr lang="en-US" sz="1200" b="1" i="0" u="none" strike="noStrike">
                          <a:solidFill>
                            <a:schemeClr val="bg1"/>
                          </a:solidFill>
                          <a:effectLst/>
                          <a:latin typeface="Helvetica" panose="020B0604020202020204" pitchFamily="34" charset="0"/>
                          <a:cs typeface="Helvetica" panose="020B0604020202020204" pitchFamily="34" charset="0"/>
                        </a:rPr>
                        <a:t>Brand</a:t>
                      </a:r>
                    </a:p>
                  </a:txBody>
                  <a:tcPr marL="0" marR="0" marT="0" marB="0" anchor="b">
                    <a:solidFill>
                      <a:srgbClr val="4EBEA4"/>
                    </a:solidFill>
                  </a:tcPr>
                </a:tc>
                <a:tc>
                  <a:txBody>
                    <a:bodyPr/>
                    <a:lstStyle/>
                    <a:p>
                      <a:pPr algn="ctr" fontAlgn="b"/>
                      <a:r>
                        <a:rPr lang="en-US" sz="1200" b="1" i="0" u="none" strike="noStrike">
                          <a:solidFill>
                            <a:schemeClr val="bg1"/>
                          </a:solidFill>
                          <a:effectLst/>
                          <a:latin typeface="Helvetica" panose="020B0604020202020204" pitchFamily="34" charset="0"/>
                          <a:cs typeface="Helvetica" panose="020B0604020202020204" pitchFamily="34" charset="0"/>
                        </a:rPr>
                        <a:t>Category</a:t>
                      </a:r>
                    </a:p>
                  </a:txBody>
                  <a:tcPr marL="0" marR="0" marT="0" marB="0" anchor="b">
                    <a:solidFill>
                      <a:srgbClr val="4EBEA4"/>
                    </a:solidFill>
                  </a:tcPr>
                </a:tc>
                <a:tc>
                  <a:txBody>
                    <a:bodyPr/>
                    <a:lstStyle/>
                    <a:p>
                      <a:pPr algn="ctr" fontAlgn="b"/>
                      <a:r>
                        <a:rPr lang="en-US" sz="1200" b="1" i="0" u="none" strike="noStrike">
                          <a:solidFill>
                            <a:schemeClr val="bg1"/>
                          </a:solidFill>
                          <a:effectLst/>
                          <a:latin typeface="Helvetica" panose="020B0604020202020204" pitchFamily="34" charset="0"/>
                          <a:cs typeface="Helvetica" panose="020B0604020202020204" pitchFamily="34" charset="0"/>
                        </a:rPr>
                        <a:t>$$$ (000)</a:t>
                      </a:r>
                    </a:p>
                  </a:txBody>
                  <a:tcPr marL="0" marR="0" marT="0" marB="0" anchor="b">
                    <a:solidFill>
                      <a:srgbClr val="4EBEA4"/>
                    </a:solidFill>
                  </a:tcPr>
                </a:tc>
                <a:extLst>
                  <a:ext uri="{0D108BD9-81ED-4DB2-BD59-A6C34878D82A}">
                    <a16:rowId xmlns:a16="http://schemas.microsoft.com/office/drawing/2014/main" val="2986064694"/>
                  </a:ext>
                </a:extLst>
              </a:tr>
              <a:tr h="193624">
                <a:tc>
                  <a:txBody>
                    <a:bodyPr/>
                    <a:lstStyle/>
                    <a:p>
                      <a:pPr algn="l" fontAlgn="b"/>
                      <a:r>
                        <a:rPr lang="en-US" sz="1100" b="0" i="0" u="none" strike="noStrike">
                          <a:solidFill>
                            <a:srgbClr val="1F1A62"/>
                          </a:solidFill>
                          <a:effectLst/>
                          <a:latin typeface="Helvetica" panose="020B0403020202020204" pitchFamily="34" charset="0"/>
                        </a:rPr>
                        <a:t>Undeniably Dairy</a:t>
                      </a:r>
                    </a:p>
                  </a:txBody>
                  <a:tcPr marL="0" marR="0" marT="0" marB="0" anchor="ctr"/>
                </a:tc>
                <a:tc>
                  <a:txBody>
                    <a:bodyPr/>
                    <a:lstStyle/>
                    <a:p>
                      <a:pPr algn="l" fontAlgn="b"/>
                      <a:r>
                        <a:rPr lang="en-US" sz="1100" b="0" i="0" u="none" strike="noStrike">
                          <a:solidFill>
                            <a:srgbClr val="1F1A62"/>
                          </a:solidFill>
                          <a:effectLst/>
                          <a:latin typeface="Helvetica" panose="020B0403020202020204" pitchFamily="34" charset="0"/>
                        </a:rPr>
                        <a:t>Education</a:t>
                      </a:r>
                    </a:p>
                  </a:txBody>
                  <a:tcPr marL="0" marR="0" marT="0" marB="0" anchor="ctr"/>
                </a:tc>
                <a:tc>
                  <a:txBody>
                    <a:bodyPr/>
                    <a:lstStyle/>
                    <a:p>
                      <a:pPr algn="r" fontAlgn="b"/>
                      <a:r>
                        <a:rPr lang="en-US" sz="1100" b="0" i="0" u="none" strike="noStrike">
                          <a:solidFill>
                            <a:srgbClr val="1F1A62"/>
                          </a:solidFill>
                          <a:effectLst/>
                          <a:latin typeface="Helvetica" panose="020B0403020202020204" pitchFamily="34" charset="0"/>
                        </a:rPr>
                        <a:t>$191.9</a:t>
                      </a:r>
                    </a:p>
                  </a:txBody>
                  <a:tcPr marL="0" marR="0" marT="0" marB="0" anchor="ctr"/>
                </a:tc>
                <a:extLst>
                  <a:ext uri="{0D108BD9-81ED-4DB2-BD59-A6C34878D82A}">
                    <a16:rowId xmlns:a16="http://schemas.microsoft.com/office/drawing/2014/main" val="3567100555"/>
                  </a:ext>
                </a:extLst>
              </a:tr>
              <a:tr h="193624">
                <a:tc>
                  <a:txBody>
                    <a:bodyPr/>
                    <a:lstStyle/>
                    <a:p>
                      <a:pPr algn="l" fontAlgn="b"/>
                      <a:r>
                        <a:rPr lang="en-US" sz="1100" b="0" i="0" u="none" strike="noStrike">
                          <a:solidFill>
                            <a:srgbClr val="1F1A62"/>
                          </a:solidFill>
                          <a:effectLst/>
                          <a:latin typeface="Helvetica" panose="020B0403020202020204" pitchFamily="34" charset="0"/>
                        </a:rPr>
                        <a:t>Waverly Labs</a:t>
                      </a:r>
                    </a:p>
                  </a:txBody>
                  <a:tcPr marL="0" marR="0" marT="0" marB="0" anchor="ctr"/>
                </a:tc>
                <a:tc>
                  <a:txBody>
                    <a:bodyPr/>
                    <a:lstStyle/>
                    <a:p>
                      <a:pPr algn="l" fontAlgn="b"/>
                      <a:r>
                        <a:rPr lang="en-US" sz="1100" b="0" i="0" u="none" strike="noStrike">
                          <a:solidFill>
                            <a:srgbClr val="1F1A62"/>
                          </a:solidFill>
                          <a:effectLst/>
                          <a:latin typeface="Helvetica" panose="020B0403020202020204" pitchFamily="34" charset="0"/>
                        </a:rPr>
                        <a:t>Language-Translation Headphones</a:t>
                      </a:r>
                    </a:p>
                  </a:txBody>
                  <a:tcPr marL="0" marR="0" marT="0" marB="0" anchor="ctr"/>
                </a:tc>
                <a:tc>
                  <a:txBody>
                    <a:bodyPr/>
                    <a:lstStyle/>
                    <a:p>
                      <a:pPr algn="r" fontAlgn="b"/>
                      <a:r>
                        <a:rPr lang="en-US" sz="1100" b="0" i="0" u="none" strike="noStrike">
                          <a:solidFill>
                            <a:srgbClr val="1F1A62"/>
                          </a:solidFill>
                          <a:effectLst/>
                          <a:latin typeface="Helvetica" panose="020B0403020202020204" pitchFamily="34" charset="0"/>
                        </a:rPr>
                        <a:t>$256.5</a:t>
                      </a:r>
                    </a:p>
                  </a:txBody>
                  <a:tcPr marL="0" marR="0" marT="0" marB="0" anchor="ctr"/>
                </a:tc>
                <a:extLst>
                  <a:ext uri="{0D108BD9-81ED-4DB2-BD59-A6C34878D82A}">
                    <a16:rowId xmlns:a16="http://schemas.microsoft.com/office/drawing/2014/main" val="708521347"/>
                  </a:ext>
                </a:extLst>
              </a:tr>
              <a:tr h="193624">
                <a:tc>
                  <a:txBody>
                    <a:bodyPr/>
                    <a:lstStyle/>
                    <a:p>
                      <a:pPr algn="l" fontAlgn="b"/>
                      <a:r>
                        <a:rPr lang="en-US" sz="1100" b="0" i="0" u="none" strike="noStrike">
                          <a:solidFill>
                            <a:srgbClr val="1F1A62"/>
                          </a:solidFill>
                          <a:effectLst/>
                          <a:latin typeface="Helvetica" panose="020B0403020202020204" pitchFamily="34" charset="0"/>
                        </a:rPr>
                        <a:t>Kenzzi  </a:t>
                      </a:r>
                    </a:p>
                  </a:txBody>
                  <a:tcPr marL="0" marR="0" marT="0" marB="0" anchor="ctr"/>
                </a:tc>
                <a:tc>
                  <a:txBody>
                    <a:bodyPr/>
                    <a:lstStyle/>
                    <a:p>
                      <a:pPr algn="l" fontAlgn="b"/>
                      <a:r>
                        <a:rPr lang="en-US" sz="1100" b="0" i="0" u="none" strike="noStrike">
                          <a:solidFill>
                            <a:srgbClr val="1F1A62"/>
                          </a:solidFill>
                          <a:effectLst/>
                          <a:latin typeface="Helvetica" panose="020B0403020202020204" pitchFamily="34" charset="0"/>
                        </a:rPr>
                        <a:t>Laser Hair Removal</a:t>
                      </a:r>
                    </a:p>
                  </a:txBody>
                  <a:tcPr marL="0" marR="0" marT="0" marB="0" anchor="ctr"/>
                </a:tc>
                <a:tc>
                  <a:txBody>
                    <a:bodyPr/>
                    <a:lstStyle/>
                    <a:p>
                      <a:pPr algn="r" fontAlgn="b"/>
                      <a:r>
                        <a:rPr lang="en-US" sz="1100" b="0" i="0" u="none" strike="noStrike">
                          <a:solidFill>
                            <a:srgbClr val="1F1A62"/>
                          </a:solidFill>
                          <a:effectLst/>
                          <a:latin typeface="Helvetica" panose="020B0403020202020204" pitchFamily="34" charset="0"/>
                        </a:rPr>
                        <a:t>$638.3</a:t>
                      </a:r>
                    </a:p>
                  </a:txBody>
                  <a:tcPr marL="0" marR="0" marT="0" marB="0" anchor="ctr"/>
                </a:tc>
                <a:extLst>
                  <a:ext uri="{0D108BD9-81ED-4DB2-BD59-A6C34878D82A}">
                    <a16:rowId xmlns:a16="http://schemas.microsoft.com/office/drawing/2014/main" val="1440085256"/>
                  </a:ext>
                </a:extLst>
              </a:tr>
              <a:tr h="193624">
                <a:tc>
                  <a:txBody>
                    <a:bodyPr/>
                    <a:lstStyle/>
                    <a:p>
                      <a:pPr algn="l" fontAlgn="b"/>
                      <a:r>
                        <a:rPr lang="en-US" sz="1100" b="0" i="0" u="none" strike="noStrike">
                          <a:solidFill>
                            <a:srgbClr val="1F1A62"/>
                          </a:solidFill>
                          <a:effectLst/>
                          <a:latin typeface="Helvetica" panose="020B0403020202020204" pitchFamily="34" charset="0"/>
                        </a:rPr>
                        <a:t>Curavi Pro</a:t>
                      </a:r>
                    </a:p>
                  </a:txBody>
                  <a:tcPr marL="0" marR="0" marT="0" marB="0" anchor="ctr"/>
                </a:tc>
                <a:tc>
                  <a:txBody>
                    <a:bodyPr/>
                    <a:lstStyle/>
                    <a:p>
                      <a:pPr algn="l" fontAlgn="b"/>
                      <a:r>
                        <a:rPr lang="en-US" sz="1100" b="0" i="0" u="none" strike="noStrike">
                          <a:solidFill>
                            <a:srgbClr val="1F1A62"/>
                          </a:solidFill>
                          <a:effectLst/>
                          <a:latin typeface="Helvetica" panose="020B0403020202020204" pitchFamily="34" charset="0"/>
                        </a:rPr>
                        <a:t>Laser Therapy</a:t>
                      </a:r>
                    </a:p>
                  </a:txBody>
                  <a:tcPr marL="0" marR="0" marT="0" marB="0" anchor="ctr"/>
                </a:tc>
                <a:tc>
                  <a:txBody>
                    <a:bodyPr/>
                    <a:lstStyle/>
                    <a:p>
                      <a:pPr algn="r" fontAlgn="b"/>
                      <a:r>
                        <a:rPr lang="en-US" sz="1100" b="0" i="0" u="none" strike="noStrike">
                          <a:solidFill>
                            <a:srgbClr val="1F1A62"/>
                          </a:solidFill>
                          <a:effectLst/>
                          <a:latin typeface="Helvetica" panose="020B0403020202020204" pitchFamily="34" charset="0"/>
                        </a:rPr>
                        <a:t>$456.0</a:t>
                      </a:r>
                    </a:p>
                  </a:txBody>
                  <a:tcPr marL="0" marR="0" marT="0" marB="0" anchor="ctr"/>
                </a:tc>
                <a:extLst>
                  <a:ext uri="{0D108BD9-81ED-4DB2-BD59-A6C34878D82A}">
                    <a16:rowId xmlns:a16="http://schemas.microsoft.com/office/drawing/2014/main" val="1233487042"/>
                  </a:ext>
                </a:extLst>
              </a:tr>
              <a:tr h="193624">
                <a:tc>
                  <a:txBody>
                    <a:bodyPr/>
                    <a:lstStyle/>
                    <a:p>
                      <a:pPr algn="l" fontAlgn="b"/>
                      <a:r>
                        <a:rPr lang="en-US" sz="1100" b="0" i="0" u="none" strike="noStrike">
                          <a:solidFill>
                            <a:srgbClr val="1F1A62"/>
                          </a:solidFill>
                          <a:effectLst/>
                          <a:latin typeface="Helvetica" panose="020B0403020202020204" pitchFamily="34" charset="0"/>
                        </a:rPr>
                        <a:t>Purepap</a:t>
                      </a:r>
                    </a:p>
                  </a:txBody>
                  <a:tcPr marL="0" marR="0" marT="0" marB="0" anchor="ctr"/>
                </a:tc>
                <a:tc>
                  <a:txBody>
                    <a:bodyPr/>
                    <a:lstStyle/>
                    <a:p>
                      <a:pPr algn="l" fontAlgn="b"/>
                      <a:r>
                        <a:rPr lang="en-US" sz="1100" b="0" i="0" u="none" strike="noStrike">
                          <a:solidFill>
                            <a:srgbClr val="1F1A62"/>
                          </a:solidFill>
                          <a:effectLst/>
                          <a:latin typeface="Helvetica" panose="020B0403020202020204" pitchFamily="34" charset="0"/>
                        </a:rPr>
                        <a:t>Medical Equipment</a:t>
                      </a:r>
                    </a:p>
                  </a:txBody>
                  <a:tcPr marL="0" marR="0" marT="0" marB="0" anchor="ctr"/>
                </a:tc>
                <a:tc>
                  <a:txBody>
                    <a:bodyPr/>
                    <a:lstStyle/>
                    <a:p>
                      <a:pPr algn="r" fontAlgn="b"/>
                      <a:r>
                        <a:rPr lang="en-US" sz="1100" b="0" i="0" u="none" strike="noStrike">
                          <a:solidFill>
                            <a:srgbClr val="1F1A62"/>
                          </a:solidFill>
                          <a:effectLst/>
                          <a:latin typeface="Helvetica" panose="020B0403020202020204" pitchFamily="34" charset="0"/>
                        </a:rPr>
                        <a:t>$7,655.6</a:t>
                      </a:r>
                    </a:p>
                  </a:txBody>
                  <a:tcPr marL="0" marR="0" marT="0" marB="0" anchor="ctr"/>
                </a:tc>
                <a:extLst>
                  <a:ext uri="{0D108BD9-81ED-4DB2-BD59-A6C34878D82A}">
                    <a16:rowId xmlns:a16="http://schemas.microsoft.com/office/drawing/2014/main" val="1270871873"/>
                  </a:ext>
                </a:extLst>
              </a:tr>
              <a:tr h="193624">
                <a:tc>
                  <a:txBody>
                    <a:bodyPr/>
                    <a:lstStyle/>
                    <a:p>
                      <a:pPr algn="l" fontAlgn="b"/>
                      <a:r>
                        <a:rPr lang="en-US" sz="1100" b="0" i="0" u="none" strike="noStrike">
                          <a:solidFill>
                            <a:srgbClr val="1F1A62"/>
                          </a:solidFill>
                          <a:effectLst/>
                          <a:latin typeface="Helvetica" panose="020B0403020202020204" pitchFamily="34" charset="0"/>
                        </a:rPr>
                        <a:t>Urolift</a:t>
                      </a:r>
                    </a:p>
                  </a:txBody>
                  <a:tcPr marL="0" marR="0" marT="0" marB="0" anchor="ctr"/>
                </a:tc>
                <a:tc>
                  <a:txBody>
                    <a:bodyPr/>
                    <a:lstStyle/>
                    <a:p>
                      <a:pPr algn="l" fontAlgn="b"/>
                      <a:r>
                        <a:rPr lang="en-US" sz="1100" b="0" i="0" u="none" strike="noStrike">
                          <a:solidFill>
                            <a:srgbClr val="1F1A62"/>
                          </a:solidFill>
                          <a:effectLst/>
                          <a:latin typeface="Helvetica" panose="020B0403020202020204" pitchFamily="34" charset="0"/>
                        </a:rPr>
                        <a:t>Medical Equipment</a:t>
                      </a:r>
                    </a:p>
                  </a:txBody>
                  <a:tcPr marL="0" marR="0" marT="0" marB="0" anchor="ctr"/>
                </a:tc>
                <a:tc>
                  <a:txBody>
                    <a:bodyPr/>
                    <a:lstStyle/>
                    <a:p>
                      <a:pPr algn="r" fontAlgn="b"/>
                      <a:r>
                        <a:rPr lang="en-US" sz="1100" b="0" i="0" u="none" strike="noStrike">
                          <a:solidFill>
                            <a:srgbClr val="1F1A62"/>
                          </a:solidFill>
                          <a:effectLst/>
                          <a:latin typeface="Helvetica" panose="020B0403020202020204" pitchFamily="34" charset="0"/>
                        </a:rPr>
                        <a:t>$1,616.0</a:t>
                      </a:r>
                    </a:p>
                  </a:txBody>
                  <a:tcPr marL="0" marR="0" marT="0" marB="0" anchor="ctr"/>
                </a:tc>
                <a:extLst>
                  <a:ext uri="{0D108BD9-81ED-4DB2-BD59-A6C34878D82A}">
                    <a16:rowId xmlns:a16="http://schemas.microsoft.com/office/drawing/2014/main" val="2488338332"/>
                  </a:ext>
                </a:extLst>
              </a:tr>
              <a:tr h="193624">
                <a:tc>
                  <a:txBody>
                    <a:bodyPr/>
                    <a:lstStyle/>
                    <a:p>
                      <a:pPr algn="l" fontAlgn="b"/>
                      <a:r>
                        <a:rPr lang="en-US" sz="1100" b="0" i="0" u="none" strike="noStrike">
                          <a:solidFill>
                            <a:srgbClr val="1F1A62"/>
                          </a:solidFill>
                          <a:effectLst/>
                          <a:latin typeface="Helvetica" panose="020B0403020202020204" pitchFamily="34" charset="0"/>
                        </a:rPr>
                        <a:t>Cefaly</a:t>
                      </a:r>
                    </a:p>
                  </a:txBody>
                  <a:tcPr marL="0" marR="0" marT="0" marB="0" anchor="ctr"/>
                </a:tc>
                <a:tc>
                  <a:txBody>
                    <a:bodyPr/>
                    <a:lstStyle/>
                    <a:p>
                      <a:pPr algn="l" fontAlgn="b"/>
                      <a:r>
                        <a:rPr lang="en-US" sz="1100" b="0" i="0" u="none" strike="noStrike">
                          <a:solidFill>
                            <a:srgbClr val="1F1A62"/>
                          </a:solidFill>
                          <a:effectLst/>
                          <a:latin typeface="Helvetica" panose="020B0403020202020204" pitchFamily="34" charset="0"/>
                        </a:rPr>
                        <a:t>Medical Equipment</a:t>
                      </a:r>
                    </a:p>
                  </a:txBody>
                  <a:tcPr marL="0" marR="0" marT="0" marB="0" anchor="ctr"/>
                </a:tc>
                <a:tc>
                  <a:txBody>
                    <a:bodyPr/>
                    <a:lstStyle/>
                    <a:p>
                      <a:pPr algn="r" fontAlgn="b"/>
                      <a:r>
                        <a:rPr lang="en-US" sz="1100" b="0" i="0" u="none" strike="noStrike">
                          <a:solidFill>
                            <a:srgbClr val="1F1A62"/>
                          </a:solidFill>
                          <a:effectLst/>
                          <a:latin typeface="Helvetica" panose="020B0403020202020204" pitchFamily="34" charset="0"/>
                        </a:rPr>
                        <a:t>$305.9</a:t>
                      </a:r>
                    </a:p>
                  </a:txBody>
                  <a:tcPr marL="0" marR="0" marT="0" marB="0" anchor="ctr"/>
                </a:tc>
                <a:extLst>
                  <a:ext uri="{0D108BD9-81ED-4DB2-BD59-A6C34878D82A}">
                    <a16:rowId xmlns:a16="http://schemas.microsoft.com/office/drawing/2014/main" val="1135163151"/>
                  </a:ext>
                </a:extLst>
              </a:tr>
              <a:tr h="193624">
                <a:tc>
                  <a:txBody>
                    <a:bodyPr/>
                    <a:lstStyle/>
                    <a:p>
                      <a:pPr algn="l" fontAlgn="b"/>
                      <a:r>
                        <a:rPr lang="en-US" sz="1100" b="0" i="0" u="none" strike="noStrike">
                          <a:solidFill>
                            <a:srgbClr val="1F1A62"/>
                          </a:solidFill>
                          <a:effectLst/>
                          <a:latin typeface="Helvetica" panose="020B0403020202020204" pitchFamily="34" charset="0"/>
                        </a:rPr>
                        <a:t>Biowave</a:t>
                      </a:r>
                    </a:p>
                  </a:txBody>
                  <a:tcPr marL="0" marR="0" marT="0" marB="0" anchor="ctr"/>
                </a:tc>
                <a:tc>
                  <a:txBody>
                    <a:bodyPr/>
                    <a:lstStyle/>
                    <a:p>
                      <a:pPr algn="l" fontAlgn="b"/>
                      <a:r>
                        <a:rPr lang="en-US" sz="1100" b="0" i="0" u="none" strike="noStrike">
                          <a:solidFill>
                            <a:srgbClr val="1F1A62"/>
                          </a:solidFill>
                          <a:effectLst/>
                          <a:latin typeface="Helvetica" panose="020B0403020202020204" pitchFamily="34" charset="0"/>
                        </a:rPr>
                        <a:t>Medical Equipment</a:t>
                      </a:r>
                    </a:p>
                  </a:txBody>
                  <a:tcPr marL="0" marR="0" marT="0" marB="0" anchor="ctr"/>
                </a:tc>
                <a:tc>
                  <a:txBody>
                    <a:bodyPr/>
                    <a:lstStyle/>
                    <a:p>
                      <a:pPr algn="r" fontAlgn="b"/>
                      <a:r>
                        <a:rPr lang="en-US" sz="1100" b="0" i="0" u="none" strike="noStrike">
                          <a:solidFill>
                            <a:srgbClr val="1F1A62"/>
                          </a:solidFill>
                          <a:effectLst/>
                          <a:latin typeface="Helvetica" panose="020B0403020202020204" pitchFamily="34" charset="0"/>
                        </a:rPr>
                        <a:t>$225.8</a:t>
                      </a:r>
                    </a:p>
                  </a:txBody>
                  <a:tcPr marL="0" marR="0" marT="0" marB="0" anchor="ctr"/>
                </a:tc>
                <a:extLst>
                  <a:ext uri="{0D108BD9-81ED-4DB2-BD59-A6C34878D82A}">
                    <a16:rowId xmlns:a16="http://schemas.microsoft.com/office/drawing/2014/main" val="4103111136"/>
                  </a:ext>
                </a:extLst>
              </a:tr>
              <a:tr h="193624">
                <a:tc>
                  <a:txBody>
                    <a:bodyPr/>
                    <a:lstStyle/>
                    <a:p>
                      <a:pPr algn="l" fontAlgn="b"/>
                      <a:r>
                        <a:rPr lang="en-US" sz="1100" b="0" i="0" u="none" strike="noStrike">
                          <a:solidFill>
                            <a:srgbClr val="1F1A62"/>
                          </a:solidFill>
                          <a:effectLst/>
                          <a:latin typeface="Helvetica" panose="020B0403020202020204" pitchFamily="34" charset="0"/>
                        </a:rPr>
                        <a:t>Monogram Orthopaedics</a:t>
                      </a:r>
                    </a:p>
                  </a:txBody>
                  <a:tcPr marL="0" marR="0" marT="0" marB="0" anchor="ctr"/>
                </a:tc>
                <a:tc>
                  <a:txBody>
                    <a:bodyPr/>
                    <a:lstStyle/>
                    <a:p>
                      <a:pPr algn="l" fontAlgn="b"/>
                      <a:r>
                        <a:rPr lang="en-US" sz="1100" b="0" i="0" u="none" strike="noStrike">
                          <a:solidFill>
                            <a:srgbClr val="1F1A62"/>
                          </a:solidFill>
                          <a:effectLst/>
                          <a:latin typeface="Helvetica" panose="020B0403020202020204" pitchFamily="34" charset="0"/>
                        </a:rPr>
                        <a:t>Medical Equipment</a:t>
                      </a:r>
                    </a:p>
                  </a:txBody>
                  <a:tcPr marL="0" marR="0" marT="0" marB="0" anchor="ctr"/>
                </a:tc>
                <a:tc>
                  <a:txBody>
                    <a:bodyPr/>
                    <a:lstStyle/>
                    <a:p>
                      <a:pPr algn="r" fontAlgn="b"/>
                      <a:r>
                        <a:rPr lang="en-US" sz="1100" b="0" i="0" u="none" strike="noStrike">
                          <a:solidFill>
                            <a:srgbClr val="1F1A62"/>
                          </a:solidFill>
                          <a:effectLst/>
                          <a:latin typeface="Helvetica" panose="020B0403020202020204" pitchFamily="34" charset="0"/>
                        </a:rPr>
                        <a:t>$201.1</a:t>
                      </a:r>
                    </a:p>
                  </a:txBody>
                  <a:tcPr marL="0" marR="0" marT="0" marB="0" anchor="ctr"/>
                </a:tc>
                <a:extLst>
                  <a:ext uri="{0D108BD9-81ED-4DB2-BD59-A6C34878D82A}">
                    <a16:rowId xmlns:a16="http://schemas.microsoft.com/office/drawing/2014/main" val="2969708319"/>
                  </a:ext>
                </a:extLst>
              </a:tr>
              <a:tr h="193624">
                <a:tc>
                  <a:txBody>
                    <a:bodyPr/>
                    <a:lstStyle/>
                    <a:p>
                      <a:pPr algn="l" fontAlgn="b"/>
                      <a:r>
                        <a:rPr lang="en-US" sz="1100" b="0" i="0" u="none" strike="noStrike">
                          <a:solidFill>
                            <a:srgbClr val="1F1A62"/>
                          </a:solidFill>
                          <a:effectLst/>
                          <a:latin typeface="Helvetica" panose="020B0403020202020204" pitchFamily="34" charset="0"/>
                        </a:rPr>
                        <a:t>Robokiller </a:t>
                      </a:r>
                    </a:p>
                  </a:txBody>
                  <a:tcPr marL="0" marR="0" marT="0" marB="0" anchor="ctr"/>
                </a:tc>
                <a:tc>
                  <a:txBody>
                    <a:bodyPr/>
                    <a:lstStyle/>
                    <a:p>
                      <a:pPr algn="l" fontAlgn="b"/>
                      <a:r>
                        <a:rPr lang="en-US" sz="1100" b="0" i="0" u="none" strike="noStrike">
                          <a:solidFill>
                            <a:srgbClr val="1F1A62"/>
                          </a:solidFill>
                          <a:effectLst/>
                          <a:latin typeface="Helvetica" panose="020B0403020202020204" pitchFamily="34" charset="0"/>
                        </a:rPr>
                        <a:t>Mobile App</a:t>
                      </a:r>
                    </a:p>
                  </a:txBody>
                  <a:tcPr marL="0" marR="0" marT="0" marB="0" anchor="ctr"/>
                </a:tc>
                <a:tc>
                  <a:txBody>
                    <a:bodyPr/>
                    <a:lstStyle/>
                    <a:p>
                      <a:pPr algn="r" fontAlgn="b"/>
                      <a:r>
                        <a:rPr lang="en-US" sz="1100" b="0" i="0" u="none" strike="noStrike">
                          <a:solidFill>
                            <a:srgbClr val="1F1A62"/>
                          </a:solidFill>
                          <a:effectLst/>
                          <a:latin typeface="Helvetica" panose="020B0403020202020204" pitchFamily="34" charset="0"/>
                        </a:rPr>
                        <a:t>$3,147.1</a:t>
                      </a:r>
                    </a:p>
                  </a:txBody>
                  <a:tcPr marL="0" marR="0" marT="0" marB="0" anchor="ctr"/>
                </a:tc>
                <a:extLst>
                  <a:ext uri="{0D108BD9-81ED-4DB2-BD59-A6C34878D82A}">
                    <a16:rowId xmlns:a16="http://schemas.microsoft.com/office/drawing/2014/main" val="3154279273"/>
                  </a:ext>
                </a:extLst>
              </a:tr>
              <a:tr h="193624">
                <a:tc>
                  <a:txBody>
                    <a:bodyPr/>
                    <a:lstStyle/>
                    <a:p>
                      <a:pPr algn="l" fontAlgn="b"/>
                      <a:r>
                        <a:rPr lang="en-US" sz="1100" b="0" i="0" u="none" strike="noStrike">
                          <a:solidFill>
                            <a:srgbClr val="1F1A62"/>
                          </a:solidFill>
                          <a:effectLst/>
                          <a:latin typeface="Helvetica" panose="020B0403020202020204" pitchFamily="34" charset="0"/>
                        </a:rPr>
                        <a:t>Fetch Rewards</a:t>
                      </a:r>
                    </a:p>
                  </a:txBody>
                  <a:tcPr marL="0" marR="0" marT="0" marB="0" anchor="ctr"/>
                </a:tc>
                <a:tc>
                  <a:txBody>
                    <a:bodyPr/>
                    <a:lstStyle/>
                    <a:p>
                      <a:pPr algn="l" fontAlgn="b"/>
                      <a:r>
                        <a:rPr lang="en-US" sz="1100" b="0" i="0" u="none" strike="noStrike">
                          <a:solidFill>
                            <a:srgbClr val="1F1A62"/>
                          </a:solidFill>
                          <a:effectLst/>
                          <a:latin typeface="Helvetica" panose="020B0403020202020204" pitchFamily="34" charset="0"/>
                        </a:rPr>
                        <a:t>Mobile App</a:t>
                      </a:r>
                    </a:p>
                  </a:txBody>
                  <a:tcPr marL="0" marR="0" marT="0" marB="0" anchor="ctr"/>
                </a:tc>
                <a:tc>
                  <a:txBody>
                    <a:bodyPr/>
                    <a:lstStyle/>
                    <a:p>
                      <a:pPr algn="r" fontAlgn="b"/>
                      <a:r>
                        <a:rPr lang="en-US" sz="1100" b="0" i="0" u="none" strike="noStrike">
                          <a:solidFill>
                            <a:srgbClr val="1F1A62"/>
                          </a:solidFill>
                          <a:effectLst/>
                          <a:latin typeface="Helvetica" panose="020B0403020202020204" pitchFamily="34" charset="0"/>
                        </a:rPr>
                        <a:t>$591.5</a:t>
                      </a:r>
                    </a:p>
                  </a:txBody>
                  <a:tcPr marL="0" marR="0" marT="0" marB="0" anchor="ctr"/>
                </a:tc>
                <a:extLst>
                  <a:ext uri="{0D108BD9-81ED-4DB2-BD59-A6C34878D82A}">
                    <a16:rowId xmlns:a16="http://schemas.microsoft.com/office/drawing/2014/main" val="1682239239"/>
                  </a:ext>
                </a:extLst>
              </a:tr>
              <a:tr h="193624">
                <a:tc>
                  <a:txBody>
                    <a:bodyPr/>
                    <a:lstStyle/>
                    <a:p>
                      <a:pPr algn="l" fontAlgn="b"/>
                      <a:r>
                        <a:rPr lang="en-US" sz="1100" b="0" i="0" u="none" strike="noStrike">
                          <a:solidFill>
                            <a:srgbClr val="1F1A62"/>
                          </a:solidFill>
                          <a:effectLst/>
                          <a:latin typeface="Helvetica" panose="020B0403020202020204" pitchFamily="34" charset="0"/>
                        </a:rPr>
                        <a:t>Lilys Garden App</a:t>
                      </a:r>
                    </a:p>
                  </a:txBody>
                  <a:tcPr marL="0" marR="0" marT="0" marB="0" anchor="ctr"/>
                </a:tc>
                <a:tc>
                  <a:txBody>
                    <a:bodyPr/>
                    <a:lstStyle/>
                    <a:p>
                      <a:pPr algn="l" fontAlgn="b"/>
                      <a:r>
                        <a:rPr lang="en-US" sz="1100" b="0" i="0" u="none" strike="noStrike">
                          <a:solidFill>
                            <a:srgbClr val="1F1A62"/>
                          </a:solidFill>
                          <a:effectLst/>
                          <a:latin typeface="Helvetica" panose="020B0403020202020204" pitchFamily="34" charset="0"/>
                        </a:rPr>
                        <a:t>Mobile App</a:t>
                      </a:r>
                    </a:p>
                  </a:txBody>
                  <a:tcPr marL="0" marR="0" marT="0" marB="0" anchor="ctr"/>
                </a:tc>
                <a:tc>
                  <a:txBody>
                    <a:bodyPr/>
                    <a:lstStyle/>
                    <a:p>
                      <a:pPr algn="r" fontAlgn="b"/>
                      <a:r>
                        <a:rPr lang="en-US" sz="1100" b="0" i="0" u="none" strike="noStrike">
                          <a:solidFill>
                            <a:srgbClr val="1F1A62"/>
                          </a:solidFill>
                          <a:effectLst/>
                          <a:latin typeface="Helvetica" panose="020B0403020202020204" pitchFamily="34" charset="0"/>
                        </a:rPr>
                        <a:t>$506.0</a:t>
                      </a:r>
                    </a:p>
                  </a:txBody>
                  <a:tcPr marL="0" marR="0" marT="0" marB="0" anchor="ctr"/>
                </a:tc>
                <a:extLst>
                  <a:ext uri="{0D108BD9-81ED-4DB2-BD59-A6C34878D82A}">
                    <a16:rowId xmlns:a16="http://schemas.microsoft.com/office/drawing/2014/main" val="98510553"/>
                  </a:ext>
                </a:extLst>
              </a:tr>
              <a:tr h="193624">
                <a:tc>
                  <a:txBody>
                    <a:bodyPr/>
                    <a:lstStyle/>
                    <a:p>
                      <a:pPr algn="l" fontAlgn="b"/>
                      <a:r>
                        <a:rPr lang="en-US" sz="1100" b="0" i="0" u="none" strike="noStrike">
                          <a:solidFill>
                            <a:srgbClr val="1F1A62"/>
                          </a:solidFill>
                          <a:effectLst/>
                          <a:latin typeface="Helvetica" panose="020B0403020202020204" pitchFamily="34" charset="0"/>
                        </a:rPr>
                        <a:t>Tapeacall App</a:t>
                      </a:r>
                    </a:p>
                  </a:txBody>
                  <a:tcPr marL="0" marR="0" marT="0" marB="0" anchor="ctr"/>
                </a:tc>
                <a:tc>
                  <a:txBody>
                    <a:bodyPr/>
                    <a:lstStyle/>
                    <a:p>
                      <a:pPr algn="l" fontAlgn="b"/>
                      <a:r>
                        <a:rPr lang="en-US" sz="1100" b="0" i="0" u="none" strike="noStrike">
                          <a:solidFill>
                            <a:srgbClr val="1F1A62"/>
                          </a:solidFill>
                          <a:effectLst/>
                          <a:latin typeface="Helvetica" panose="020B0403020202020204" pitchFamily="34" charset="0"/>
                        </a:rPr>
                        <a:t>Mobile App</a:t>
                      </a:r>
                    </a:p>
                  </a:txBody>
                  <a:tcPr marL="0" marR="0" marT="0" marB="0" anchor="ctr"/>
                </a:tc>
                <a:tc>
                  <a:txBody>
                    <a:bodyPr/>
                    <a:lstStyle/>
                    <a:p>
                      <a:pPr algn="r" fontAlgn="b"/>
                      <a:r>
                        <a:rPr lang="en-US" sz="1100" b="0" i="0" u="none" strike="noStrike">
                          <a:solidFill>
                            <a:srgbClr val="1F1A62"/>
                          </a:solidFill>
                          <a:effectLst/>
                          <a:latin typeface="Helvetica" panose="020B0403020202020204" pitchFamily="34" charset="0"/>
                        </a:rPr>
                        <a:t>$352.6</a:t>
                      </a:r>
                    </a:p>
                  </a:txBody>
                  <a:tcPr marL="0" marR="0" marT="0" marB="0" anchor="ctr"/>
                </a:tc>
                <a:extLst>
                  <a:ext uri="{0D108BD9-81ED-4DB2-BD59-A6C34878D82A}">
                    <a16:rowId xmlns:a16="http://schemas.microsoft.com/office/drawing/2014/main" val="2714804605"/>
                  </a:ext>
                </a:extLst>
              </a:tr>
              <a:tr h="193624">
                <a:tc>
                  <a:txBody>
                    <a:bodyPr/>
                    <a:lstStyle/>
                    <a:p>
                      <a:pPr algn="l" fontAlgn="b"/>
                      <a:r>
                        <a:rPr lang="en-US" sz="1100" b="0" i="0" u="none" strike="noStrike">
                          <a:solidFill>
                            <a:srgbClr val="1F1A62"/>
                          </a:solidFill>
                          <a:effectLst/>
                          <a:latin typeface="Helvetica" panose="020B0403020202020204" pitchFamily="34" charset="0"/>
                        </a:rPr>
                        <a:t>Zooba App</a:t>
                      </a:r>
                    </a:p>
                  </a:txBody>
                  <a:tcPr marL="0" marR="0" marT="0" marB="0" anchor="ctr"/>
                </a:tc>
                <a:tc>
                  <a:txBody>
                    <a:bodyPr/>
                    <a:lstStyle/>
                    <a:p>
                      <a:pPr algn="l" fontAlgn="b"/>
                      <a:r>
                        <a:rPr lang="en-US" sz="1100" b="0" i="0" u="none" strike="noStrike">
                          <a:solidFill>
                            <a:srgbClr val="1F1A62"/>
                          </a:solidFill>
                          <a:effectLst/>
                          <a:latin typeface="Helvetica" panose="020B0403020202020204" pitchFamily="34" charset="0"/>
                        </a:rPr>
                        <a:t>Mobile App</a:t>
                      </a:r>
                    </a:p>
                  </a:txBody>
                  <a:tcPr marL="0" marR="0" marT="0" marB="0" anchor="ctr"/>
                </a:tc>
                <a:tc>
                  <a:txBody>
                    <a:bodyPr/>
                    <a:lstStyle/>
                    <a:p>
                      <a:pPr algn="r" fontAlgn="b"/>
                      <a:r>
                        <a:rPr lang="en-US" sz="1100" b="0" i="0" u="none" strike="noStrike">
                          <a:solidFill>
                            <a:srgbClr val="1F1A62"/>
                          </a:solidFill>
                          <a:effectLst/>
                          <a:latin typeface="Helvetica" panose="020B0403020202020204" pitchFamily="34" charset="0"/>
                        </a:rPr>
                        <a:t>$341.8</a:t>
                      </a:r>
                    </a:p>
                  </a:txBody>
                  <a:tcPr marL="0" marR="0" marT="0" marB="0" anchor="ctr"/>
                </a:tc>
                <a:extLst>
                  <a:ext uri="{0D108BD9-81ED-4DB2-BD59-A6C34878D82A}">
                    <a16:rowId xmlns:a16="http://schemas.microsoft.com/office/drawing/2014/main" val="1483444809"/>
                  </a:ext>
                </a:extLst>
              </a:tr>
              <a:tr h="193624">
                <a:tc>
                  <a:txBody>
                    <a:bodyPr/>
                    <a:lstStyle/>
                    <a:p>
                      <a:pPr algn="l" fontAlgn="b"/>
                      <a:r>
                        <a:rPr lang="en-US" sz="1100" b="0" i="0" u="none" strike="noStrike">
                          <a:solidFill>
                            <a:srgbClr val="1F1A62"/>
                          </a:solidFill>
                          <a:effectLst/>
                          <a:latin typeface="Helvetica" panose="020B0403020202020204" pitchFamily="34" charset="0"/>
                        </a:rPr>
                        <a:t>War Machines App</a:t>
                      </a:r>
                    </a:p>
                  </a:txBody>
                  <a:tcPr marL="0" marR="0" marT="0" marB="0" anchor="ctr"/>
                </a:tc>
                <a:tc>
                  <a:txBody>
                    <a:bodyPr/>
                    <a:lstStyle/>
                    <a:p>
                      <a:pPr algn="l" fontAlgn="b"/>
                      <a:r>
                        <a:rPr lang="en-US" sz="1100" b="0" i="0" u="none" strike="noStrike">
                          <a:solidFill>
                            <a:srgbClr val="1F1A62"/>
                          </a:solidFill>
                          <a:effectLst/>
                          <a:latin typeface="Helvetica" panose="020B0403020202020204" pitchFamily="34" charset="0"/>
                        </a:rPr>
                        <a:t>Mobile App</a:t>
                      </a:r>
                    </a:p>
                  </a:txBody>
                  <a:tcPr marL="0" marR="0" marT="0" marB="0" anchor="ctr"/>
                </a:tc>
                <a:tc>
                  <a:txBody>
                    <a:bodyPr/>
                    <a:lstStyle/>
                    <a:p>
                      <a:pPr algn="r" fontAlgn="b"/>
                      <a:r>
                        <a:rPr lang="en-US" sz="1100" b="0" i="0" u="none" strike="noStrike">
                          <a:solidFill>
                            <a:srgbClr val="1F1A62"/>
                          </a:solidFill>
                          <a:effectLst/>
                          <a:latin typeface="Helvetica" panose="020B0403020202020204" pitchFamily="34" charset="0"/>
                        </a:rPr>
                        <a:t>$291.6</a:t>
                      </a:r>
                    </a:p>
                  </a:txBody>
                  <a:tcPr marL="0" marR="0" marT="0" marB="0" anchor="ctr"/>
                </a:tc>
                <a:extLst>
                  <a:ext uri="{0D108BD9-81ED-4DB2-BD59-A6C34878D82A}">
                    <a16:rowId xmlns:a16="http://schemas.microsoft.com/office/drawing/2014/main" val="2515471245"/>
                  </a:ext>
                </a:extLst>
              </a:tr>
              <a:tr h="193624">
                <a:tc>
                  <a:txBody>
                    <a:bodyPr/>
                    <a:lstStyle/>
                    <a:p>
                      <a:pPr algn="l" fontAlgn="b"/>
                      <a:r>
                        <a:rPr lang="en-US" sz="1100" b="0" i="0" u="none" strike="noStrike">
                          <a:solidFill>
                            <a:srgbClr val="1F1A62"/>
                          </a:solidFill>
                          <a:effectLst/>
                          <a:latin typeface="Helvetica" panose="020B0403020202020204" pitchFamily="34" charset="0"/>
                        </a:rPr>
                        <a:t>Undeniably Dairy</a:t>
                      </a:r>
                    </a:p>
                  </a:txBody>
                  <a:tcPr marL="0" marR="0" marT="0" marB="0" anchor="ctr"/>
                </a:tc>
                <a:tc>
                  <a:txBody>
                    <a:bodyPr/>
                    <a:lstStyle/>
                    <a:p>
                      <a:pPr algn="l" fontAlgn="b"/>
                      <a:r>
                        <a:rPr lang="en-US" sz="1100" b="0" i="0" u="none" strike="noStrike">
                          <a:solidFill>
                            <a:srgbClr val="1F1A62"/>
                          </a:solidFill>
                          <a:effectLst/>
                          <a:latin typeface="Helvetica" panose="020B0403020202020204" pitchFamily="34" charset="0"/>
                        </a:rPr>
                        <a:t>Education</a:t>
                      </a:r>
                    </a:p>
                  </a:txBody>
                  <a:tcPr marL="0" marR="0" marT="0" marB="0" anchor="ctr"/>
                </a:tc>
                <a:tc>
                  <a:txBody>
                    <a:bodyPr/>
                    <a:lstStyle/>
                    <a:p>
                      <a:pPr algn="r" fontAlgn="b"/>
                      <a:r>
                        <a:rPr lang="en-US" sz="1100" b="0" i="0" u="none" strike="noStrike">
                          <a:solidFill>
                            <a:srgbClr val="1F1A62"/>
                          </a:solidFill>
                          <a:effectLst/>
                          <a:latin typeface="Helvetica" panose="020B0403020202020204" pitchFamily="34" charset="0"/>
                        </a:rPr>
                        <a:t>$191.9</a:t>
                      </a:r>
                    </a:p>
                  </a:txBody>
                  <a:tcPr marL="0" marR="0" marT="0" marB="0" anchor="ctr"/>
                </a:tc>
                <a:extLst>
                  <a:ext uri="{0D108BD9-81ED-4DB2-BD59-A6C34878D82A}">
                    <a16:rowId xmlns:a16="http://schemas.microsoft.com/office/drawing/2014/main" val="4021329791"/>
                  </a:ext>
                </a:extLst>
              </a:tr>
              <a:tr h="193624">
                <a:tc>
                  <a:txBody>
                    <a:bodyPr/>
                    <a:lstStyle/>
                    <a:p>
                      <a:pPr algn="l" fontAlgn="b"/>
                      <a:r>
                        <a:rPr lang="en-US" sz="1100" b="0" i="0" u="none" strike="noStrike">
                          <a:solidFill>
                            <a:srgbClr val="1F1A62"/>
                          </a:solidFill>
                          <a:effectLst/>
                          <a:latin typeface="Helvetica" panose="020B0403020202020204" pitchFamily="34" charset="0"/>
                        </a:rPr>
                        <a:t>Waverly Labs</a:t>
                      </a:r>
                    </a:p>
                  </a:txBody>
                  <a:tcPr marL="0" marR="0" marT="0" marB="0" anchor="ctr"/>
                </a:tc>
                <a:tc>
                  <a:txBody>
                    <a:bodyPr/>
                    <a:lstStyle/>
                    <a:p>
                      <a:pPr algn="l" fontAlgn="b"/>
                      <a:r>
                        <a:rPr lang="en-US" sz="1100" b="0" i="0" u="none" strike="noStrike">
                          <a:solidFill>
                            <a:srgbClr val="1F1A62"/>
                          </a:solidFill>
                          <a:effectLst/>
                          <a:latin typeface="Helvetica" panose="020B0403020202020204" pitchFamily="34" charset="0"/>
                        </a:rPr>
                        <a:t>Language-Translation Headphones</a:t>
                      </a:r>
                    </a:p>
                  </a:txBody>
                  <a:tcPr marL="0" marR="0" marT="0" marB="0" anchor="ctr"/>
                </a:tc>
                <a:tc>
                  <a:txBody>
                    <a:bodyPr/>
                    <a:lstStyle/>
                    <a:p>
                      <a:pPr algn="r" fontAlgn="b"/>
                      <a:r>
                        <a:rPr lang="en-US" sz="1100" b="0" i="0" u="none" strike="noStrike">
                          <a:solidFill>
                            <a:srgbClr val="1F1A62"/>
                          </a:solidFill>
                          <a:effectLst/>
                          <a:latin typeface="Helvetica" panose="020B0403020202020204" pitchFamily="34" charset="0"/>
                        </a:rPr>
                        <a:t>$256.5</a:t>
                      </a:r>
                    </a:p>
                  </a:txBody>
                  <a:tcPr marL="0" marR="0" marT="0" marB="0" anchor="ctr"/>
                </a:tc>
                <a:extLst>
                  <a:ext uri="{0D108BD9-81ED-4DB2-BD59-A6C34878D82A}">
                    <a16:rowId xmlns:a16="http://schemas.microsoft.com/office/drawing/2014/main" val="1143820471"/>
                  </a:ext>
                </a:extLst>
              </a:tr>
            </a:tbl>
          </a:graphicData>
        </a:graphic>
      </p:graphicFrame>
      <p:cxnSp>
        <p:nvCxnSpPr>
          <p:cNvPr id="39" name="Straight Connector 38">
            <a:extLst>
              <a:ext uri="{FF2B5EF4-FFF2-40B4-BE49-F238E27FC236}">
                <a16:creationId xmlns:a16="http://schemas.microsoft.com/office/drawing/2014/main" id="{5CFCC4BF-663B-4C5E-922F-CCA9C408E462}"/>
              </a:ext>
            </a:extLst>
          </p:cNvPr>
          <p:cNvCxnSpPr>
            <a:cxnSpLocks/>
          </p:cNvCxnSpPr>
          <p:nvPr/>
        </p:nvCxnSpPr>
        <p:spPr>
          <a:xfrm>
            <a:off x="6049264" y="1810463"/>
            <a:ext cx="0" cy="3392542"/>
          </a:xfrm>
          <a:prstGeom prst="line">
            <a:avLst/>
          </a:prstGeom>
          <a:ln w="19050">
            <a:solidFill>
              <a:srgbClr val="4EBEA4"/>
            </a:solidFill>
          </a:ln>
        </p:spPr>
        <p:style>
          <a:lnRef idx="1">
            <a:schemeClr val="accent1"/>
          </a:lnRef>
          <a:fillRef idx="0">
            <a:schemeClr val="accent1"/>
          </a:fillRef>
          <a:effectRef idx="0">
            <a:schemeClr val="accent1"/>
          </a:effectRef>
          <a:fontRef idx="minor">
            <a:schemeClr val="tx1"/>
          </a:fontRef>
        </p:style>
      </p:cxnSp>
      <p:graphicFrame>
        <p:nvGraphicFramePr>
          <p:cNvPr id="40" name="Table 39">
            <a:extLst>
              <a:ext uri="{FF2B5EF4-FFF2-40B4-BE49-F238E27FC236}">
                <a16:creationId xmlns:a16="http://schemas.microsoft.com/office/drawing/2014/main" id="{71C0E9F2-1C8D-40ED-B69E-4D556EC3C116}"/>
              </a:ext>
            </a:extLst>
          </p:cNvPr>
          <p:cNvGraphicFramePr>
            <a:graphicFrameLocks noGrp="1"/>
          </p:cNvGraphicFramePr>
          <p:nvPr/>
        </p:nvGraphicFramePr>
        <p:xfrm>
          <a:off x="6125996" y="1786227"/>
          <a:ext cx="5643409" cy="3476012"/>
        </p:xfrm>
        <a:graphic>
          <a:graphicData uri="http://schemas.openxmlformats.org/drawingml/2006/table">
            <a:tbl>
              <a:tblPr>
                <a:tableStyleId>{5C22544A-7EE6-4342-B048-85BDC9FD1C3A}</a:tableStyleId>
              </a:tblPr>
              <a:tblGrid>
                <a:gridCol w="2348435">
                  <a:extLst>
                    <a:ext uri="{9D8B030D-6E8A-4147-A177-3AD203B41FA5}">
                      <a16:colId xmlns:a16="http://schemas.microsoft.com/office/drawing/2014/main" val="2891789165"/>
                    </a:ext>
                  </a:extLst>
                </a:gridCol>
                <a:gridCol w="1841216">
                  <a:extLst>
                    <a:ext uri="{9D8B030D-6E8A-4147-A177-3AD203B41FA5}">
                      <a16:colId xmlns:a16="http://schemas.microsoft.com/office/drawing/2014/main" val="135091300"/>
                    </a:ext>
                  </a:extLst>
                </a:gridCol>
                <a:gridCol w="1453758">
                  <a:extLst>
                    <a:ext uri="{9D8B030D-6E8A-4147-A177-3AD203B41FA5}">
                      <a16:colId xmlns:a16="http://schemas.microsoft.com/office/drawing/2014/main" val="2961594174"/>
                    </a:ext>
                  </a:extLst>
                </a:gridCol>
              </a:tblGrid>
              <a:tr h="184404">
                <a:tc>
                  <a:txBody>
                    <a:bodyPr/>
                    <a:lstStyle/>
                    <a:p>
                      <a:pPr algn="ctr" fontAlgn="b"/>
                      <a:r>
                        <a:rPr lang="en-US" sz="1200" b="1" i="0" u="none" strike="noStrike">
                          <a:solidFill>
                            <a:schemeClr val="bg1"/>
                          </a:solidFill>
                          <a:effectLst/>
                          <a:latin typeface="Helvetica" panose="020B0604020202020204" pitchFamily="34" charset="0"/>
                          <a:cs typeface="Helvetica" panose="020B0604020202020204" pitchFamily="34" charset="0"/>
                        </a:rPr>
                        <a:t>Brand</a:t>
                      </a:r>
                    </a:p>
                  </a:txBody>
                  <a:tcPr marL="0" marR="0" marT="0" marB="0" anchor="b">
                    <a:solidFill>
                      <a:srgbClr val="4EBEA4"/>
                    </a:solidFill>
                  </a:tcPr>
                </a:tc>
                <a:tc>
                  <a:txBody>
                    <a:bodyPr/>
                    <a:lstStyle/>
                    <a:p>
                      <a:pPr algn="ctr" fontAlgn="b"/>
                      <a:r>
                        <a:rPr lang="en-US" sz="1200" b="1" i="0" u="none" strike="noStrike">
                          <a:solidFill>
                            <a:schemeClr val="bg1"/>
                          </a:solidFill>
                          <a:effectLst/>
                          <a:latin typeface="Helvetica" panose="020B0604020202020204" pitchFamily="34" charset="0"/>
                          <a:cs typeface="Helvetica" panose="020B0604020202020204" pitchFamily="34" charset="0"/>
                        </a:rPr>
                        <a:t>Category</a:t>
                      </a:r>
                    </a:p>
                  </a:txBody>
                  <a:tcPr marL="0" marR="0" marT="0" marB="0" anchor="b">
                    <a:solidFill>
                      <a:srgbClr val="4EBEA4"/>
                    </a:solidFill>
                  </a:tcPr>
                </a:tc>
                <a:tc>
                  <a:txBody>
                    <a:bodyPr/>
                    <a:lstStyle/>
                    <a:p>
                      <a:pPr algn="ctr" fontAlgn="b"/>
                      <a:r>
                        <a:rPr lang="en-US" sz="1200" b="1" i="0" u="none" strike="noStrike">
                          <a:solidFill>
                            <a:schemeClr val="bg1"/>
                          </a:solidFill>
                          <a:effectLst/>
                          <a:latin typeface="Helvetica" panose="020B0604020202020204" pitchFamily="34" charset="0"/>
                          <a:cs typeface="Helvetica" panose="020B0604020202020204" pitchFamily="34" charset="0"/>
                        </a:rPr>
                        <a:t>$$$ (000)</a:t>
                      </a:r>
                    </a:p>
                  </a:txBody>
                  <a:tcPr marL="0" marR="0" marT="0" marB="0" anchor="b">
                    <a:solidFill>
                      <a:srgbClr val="4EBEA4"/>
                    </a:solidFill>
                  </a:tcPr>
                </a:tc>
                <a:extLst>
                  <a:ext uri="{0D108BD9-81ED-4DB2-BD59-A6C34878D82A}">
                    <a16:rowId xmlns:a16="http://schemas.microsoft.com/office/drawing/2014/main" val="2986064694"/>
                  </a:ext>
                </a:extLst>
              </a:tr>
              <a:tr h="193624">
                <a:tc>
                  <a:txBody>
                    <a:bodyPr/>
                    <a:lstStyle/>
                    <a:p>
                      <a:pPr algn="l" fontAlgn="b"/>
                      <a:r>
                        <a:rPr lang="en-US" sz="1100" b="0" i="0" u="none" strike="noStrike">
                          <a:solidFill>
                            <a:srgbClr val="1F1A62"/>
                          </a:solidFill>
                          <a:effectLst/>
                          <a:latin typeface="Helvetica" panose="020B0403020202020204" pitchFamily="34" charset="0"/>
                        </a:rPr>
                        <a:t>Codycross App</a:t>
                      </a:r>
                    </a:p>
                  </a:txBody>
                  <a:tcPr marL="0" marR="0" marT="0" marB="0" anchor="ctr"/>
                </a:tc>
                <a:tc>
                  <a:txBody>
                    <a:bodyPr/>
                    <a:lstStyle/>
                    <a:p>
                      <a:pPr algn="l" fontAlgn="b"/>
                      <a:r>
                        <a:rPr lang="en-US" sz="1100" b="0" i="0" u="none" strike="noStrike">
                          <a:solidFill>
                            <a:srgbClr val="1F1A62"/>
                          </a:solidFill>
                          <a:effectLst/>
                          <a:latin typeface="Helvetica" panose="020B0403020202020204" pitchFamily="34" charset="0"/>
                        </a:rPr>
                        <a:t>Mobile App</a:t>
                      </a:r>
                    </a:p>
                  </a:txBody>
                  <a:tcPr marL="0" marR="0" marT="0" marB="0" anchor="ctr"/>
                </a:tc>
                <a:tc>
                  <a:txBody>
                    <a:bodyPr/>
                    <a:lstStyle/>
                    <a:p>
                      <a:pPr algn="r" fontAlgn="b"/>
                      <a:r>
                        <a:rPr lang="en-US" sz="1100" b="0" i="0" u="none" strike="noStrike">
                          <a:solidFill>
                            <a:srgbClr val="1F1A62"/>
                          </a:solidFill>
                          <a:effectLst/>
                          <a:latin typeface="Helvetica" panose="020B0403020202020204" pitchFamily="34" charset="0"/>
                        </a:rPr>
                        <a:t>$108.0</a:t>
                      </a:r>
                    </a:p>
                  </a:txBody>
                  <a:tcPr marL="0" marR="0" marT="0" marB="0" anchor="ctr"/>
                </a:tc>
                <a:extLst>
                  <a:ext uri="{0D108BD9-81ED-4DB2-BD59-A6C34878D82A}">
                    <a16:rowId xmlns:a16="http://schemas.microsoft.com/office/drawing/2014/main" val="3567100555"/>
                  </a:ext>
                </a:extLst>
              </a:tr>
              <a:tr h="193624">
                <a:tc>
                  <a:txBody>
                    <a:bodyPr/>
                    <a:lstStyle/>
                    <a:p>
                      <a:pPr algn="l" fontAlgn="b"/>
                      <a:r>
                        <a:rPr lang="en-US" sz="1100" b="0" i="0" u="none" strike="noStrike">
                          <a:solidFill>
                            <a:srgbClr val="1F1A62"/>
                          </a:solidFill>
                          <a:effectLst/>
                          <a:latin typeface="Helvetica" panose="020B0403020202020204" pitchFamily="34" charset="0"/>
                        </a:rPr>
                        <a:t>Planet Oat Milk </a:t>
                      </a:r>
                    </a:p>
                  </a:txBody>
                  <a:tcPr marL="0" marR="0" marT="0" marB="0" anchor="ctr"/>
                </a:tc>
                <a:tc>
                  <a:txBody>
                    <a:bodyPr/>
                    <a:lstStyle/>
                    <a:p>
                      <a:pPr algn="l" fontAlgn="b"/>
                      <a:r>
                        <a:rPr lang="en-US" sz="1100" b="0" i="0" u="none" strike="noStrike">
                          <a:solidFill>
                            <a:srgbClr val="1F1A62"/>
                          </a:solidFill>
                          <a:effectLst/>
                          <a:latin typeface="Helvetica" panose="020B0403020202020204" pitchFamily="34" charset="0"/>
                        </a:rPr>
                        <a:t>Oat Milk</a:t>
                      </a:r>
                    </a:p>
                  </a:txBody>
                  <a:tcPr marL="0" marR="0" marT="0" marB="0" anchor="ctr"/>
                </a:tc>
                <a:tc>
                  <a:txBody>
                    <a:bodyPr/>
                    <a:lstStyle/>
                    <a:p>
                      <a:pPr algn="r" fontAlgn="b"/>
                      <a:r>
                        <a:rPr lang="en-US" sz="1100" b="0" i="0" u="none" strike="noStrike">
                          <a:solidFill>
                            <a:srgbClr val="1F1A62"/>
                          </a:solidFill>
                          <a:effectLst/>
                          <a:latin typeface="Helvetica" panose="020B0403020202020204" pitchFamily="34" charset="0"/>
                        </a:rPr>
                        <a:t>$11,571.7</a:t>
                      </a:r>
                    </a:p>
                  </a:txBody>
                  <a:tcPr marL="0" marR="0" marT="0" marB="0" anchor="ctr"/>
                </a:tc>
                <a:extLst>
                  <a:ext uri="{0D108BD9-81ED-4DB2-BD59-A6C34878D82A}">
                    <a16:rowId xmlns:a16="http://schemas.microsoft.com/office/drawing/2014/main" val="708521347"/>
                  </a:ext>
                </a:extLst>
              </a:tr>
              <a:tr h="193624">
                <a:tc>
                  <a:txBody>
                    <a:bodyPr/>
                    <a:lstStyle/>
                    <a:p>
                      <a:pPr algn="l" fontAlgn="b"/>
                      <a:r>
                        <a:rPr lang="en-US" sz="1100" b="0" i="0" u="none" strike="noStrike">
                          <a:solidFill>
                            <a:srgbClr val="1F1A62"/>
                          </a:solidFill>
                          <a:effectLst/>
                          <a:latin typeface="Helvetica" panose="020B0403020202020204" pitchFamily="34" charset="0"/>
                        </a:rPr>
                        <a:t>BetMGM</a:t>
                      </a:r>
                    </a:p>
                  </a:txBody>
                  <a:tcPr marL="0" marR="0" marT="0" marB="0" anchor="ctr"/>
                </a:tc>
                <a:tc>
                  <a:txBody>
                    <a:bodyPr/>
                    <a:lstStyle/>
                    <a:p>
                      <a:pPr algn="l" fontAlgn="b"/>
                      <a:r>
                        <a:rPr lang="en-US" sz="1100" b="0" i="0" u="none" strike="noStrike">
                          <a:solidFill>
                            <a:srgbClr val="1F1A62"/>
                          </a:solidFill>
                          <a:effectLst/>
                          <a:latin typeface="Helvetica" panose="020B0403020202020204" pitchFamily="34" charset="0"/>
                        </a:rPr>
                        <a:t>Online Gambling</a:t>
                      </a:r>
                    </a:p>
                  </a:txBody>
                  <a:tcPr marL="0" marR="0" marT="0" marB="0" anchor="ctr"/>
                </a:tc>
                <a:tc>
                  <a:txBody>
                    <a:bodyPr/>
                    <a:lstStyle/>
                    <a:p>
                      <a:pPr algn="r" fontAlgn="b"/>
                      <a:r>
                        <a:rPr lang="en-US" sz="1100" b="0" i="0" u="none" strike="noStrike">
                          <a:solidFill>
                            <a:srgbClr val="1F1A62"/>
                          </a:solidFill>
                          <a:effectLst/>
                          <a:latin typeface="Helvetica" panose="020B0403020202020204" pitchFamily="34" charset="0"/>
                        </a:rPr>
                        <a:t>$337.6</a:t>
                      </a:r>
                    </a:p>
                  </a:txBody>
                  <a:tcPr marL="0" marR="0" marT="0" marB="0" anchor="ctr"/>
                </a:tc>
                <a:extLst>
                  <a:ext uri="{0D108BD9-81ED-4DB2-BD59-A6C34878D82A}">
                    <a16:rowId xmlns:a16="http://schemas.microsoft.com/office/drawing/2014/main" val="1440085256"/>
                  </a:ext>
                </a:extLst>
              </a:tr>
              <a:tr h="193624">
                <a:tc>
                  <a:txBody>
                    <a:bodyPr/>
                    <a:lstStyle/>
                    <a:p>
                      <a:pPr algn="l" fontAlgn="b"/>
                      <a:r>
                        <a:rPr lang="en-US" sz="1100" b="0" i="0" u="none" strike="noStrike">
                          <a:solidFill>
                            <a:srgbClr val="1F1A62"/>
                          </a:solidFill>
                          <a:effectLst/>
                          <a:latin typeface="Helvetica" panose="020B0403020202020204" pitchFamily="34" charset="0"/>
                        </a:rPr>
                        <a:t>Bond</a:t>
                      </a:r>
                    </a:p>
                  </a:txBody>
                  <a:tcPr marL="0" marR="0" marT="0" marB="0" anchor="ctr"/>
                </a:tc>
                <a:tc>
                  <a:txBody>
                    <a:bodyPr/>
                    <a:lstStyle/>
                    <a:p>
                      <a:pPr algn="l" fontAlgn="b"/>
                      <a:r>
                        <a:rPr lang="en-US" sz="1100" b="0" i="0" u="none" strike="noStrike">
                          <a:solidFill>
                            <a:srgbClr val="1F1A62"/>
                          </a:solidFill>
                          <a:effectLst/>
                          <a:latin typeface="Helvetica" panose="020B0403020202020204" pitchFamily="34" charset="0"/>
                        </a:rPr>
                        <a:t>Personal Security</a:t>
                      </a:r>
                    </a:p>
                  </a:txBody>
                  <a:tcPr marL="0" marR="0" marT="0" marB="0" anchor="ctr"/>
                </a:tc>
                <a:tc>
                  <a:txBody>
                    <a:bodyPr/>
                    <a:lstStyle/>
                    <a:p>
                      <a:pPr algn="r" fontAlgn="b"/>
                      <a:r>
                        <a:rPr lang="en-US" sz="1100" b="0" i="0" u="none" strike="noStrike">
                          <a:solidFill>
                            <a:srgbClr val="1F1A62"/>
                          </a:solidFill>
                          <a:effectLst/>
                          <a:latin typeface="Helvetica" panose="020B0403020202020204" pitchFamily="34" charset="0"/>
                        </a:rPr>
                        <a:t>$5,724.4</a:t>
                      </a:r>
                    </a:p>
                  </a:txBody>
                  <a:tcPr marL="0" marR="0" marT="0" marB="0" anchor="ctr"/>
                </a:tc>
                <a:extLst>
                  <a:ext uri="{0D108BD9-81ED-4DB2-BD59-A6C34878D82A}">
                    <a16:rowId xmlns:a16="http://schemas.microsoft.com/office/drawing/2014/main" val="1233487042"/>
                  </a:ext>
                </a:extLst>
              </a:tr>
              <a:tr h="193624">
                <a:tc>
                  <a:txBody>
                    <a:bodyPr/>
                    <a:lstStyle/>
                    <a:p>
                      <a:pPr algn="l" fontAlgn="b"/>
                      <a:r>
                        <a:rPr lang="en-US" sz="1100" b="0" i="0" u="none" strike="noStrike">
                          <a:solidFill>
                            <a:srgbClr val="1F1A62"/>
                          </a:solidFill>
                          <a:effectLst/>
                          <a:latin typeface="Helvetica" panose="020B0403020202020204" pitchFamily="34" charset="0"/>
                        </a:rPr>
                        <a:t>Invisawear</a:t>
                      </a:r>
                    </a:p>
                  </a:txBody>
                  <a:tcPr marL="0" marR="0" marT="0" marB="0" anchor="ctr"/>
                </a:tc>
                <a:tc>
                  <a:txBody>
                    <a:bodyPr/>
                    <a:lstStyle/>
                    <a:p>
                      <a:pPr algn="l" fontAlgn="b"/>
                      <a:r>
                        <a:rPr lang="en-US" sz="1100" b="0" i="0" u="none" strike="noStrike">
                          <a:solidFill>
                            <a:srgbClr val="1F1A62"/>
                          </a:solidFill>
                          <a:effectLst/>
                          <a:latin typeface="Helvetica" panose="020B0403020202020204" pitchFamily="34" charset="0"/>
                        </a:rPr>
                        <a:t>Personal Security</a:t>
                      </a:r>
                    </a:p>
                  </a:txBody>
                  <a:tcPr marL="0" marR="0" marT="0" marB="0" anchor="ctr"/>
                </a:tc>
                <a:tc>
                  <a:txBody>
                    <a:bodyPr/>
                    <a:lstStyle/>
                    <a:p>
                      <a:pPr algn="r" fontAlgn="b"/>
                      <a:r>
                        <a:rPr lang="en-US" sz="1100" b="0" i="0" u="none" strike="noStrike">
                          <a:solidFill>
                            <a:srgbClr val="1F1A62"/>
                          </a:solidFill>
                          <a:effectLst/>
                          <a:latin typeface="Helvetica" panose="020B0403020202020204" pitchFamily="34" charset="0"/>
                        </a:rPr>
                        <a:t>$110.5</a:t>
                      </a:r>
                    </a:p>
                  </a:txBody>
                  <a:tcPr marL="0" marR="0" marT="0" marB="0" anchor="ctr"/>
                </a:tc>
                <a:extLst>
                  <a:ext uri="{0D108BD9-81ED-4DB2-BD59-A6C34878D82A}">
                    <a16:rowId xmlns:a16="http://schemas.microsoft.com/office/drawing/2014/main" val="1270871873"/>
                  </a:ext>
                </a:extLst>
              </a:tr>
              <a:tr h="193624">
                <a:tc>
                  <a:txBody>
                    <a:bodyPr/>
                    <a:lstStyle/>
                    <a:p>
                      <a:pPr algn="l" fontAlgn="b"/>
                      <a:r>
                        <a:rPr lang="en-US" sz="1100" b="0" i="0" u="none" strike="noStrike">
                          <a:solidFill>
                            <a:srgbClr val="1F1A62"/>
                          </a:solidFill>
                          <a:effectLst/>
                          <a:latin typeface="Helvetica" panose="020B0403020202020204" pitchFamily="34" charset="0"/>
                        </a:rPr>
                        <a:t>Pela </a:t>
                      </a:r>
                    </a:p>
                  </a:txBody>
                  <a:tcPr marL="0" marR="0" marT="0" marB="0" anchor="ctr"/>
                </a:tc>
                <a:tc>
                  <a:txBody>
                    <a:bodyPr/>
                    <a:lstStyle/>
                    <a:p>
                      <a:pPr algn="l" fontAlgn="b"/>
                      <a:r>
                        <a:rPr lang="en-US" sz="1100" b="0" i="0" u="none" strike="noStrike">
                          <a:solidFill>
                            <a:srgbClr val="1F1A62"/>
                          </a:solidFill>
                          <a:effectLst/>
                          <a:latin typeface="Helvetica" panose="020B0403020202020204" pitchFamily="34" charset="0"/>
                        </a:rPr>
                        <a:t>Phone Accessories </a:t>
                      </a:r>
                    </a:p>
                  </a:txBody>
                  <a:tcPr marL="0" marR="0" marT="0" marB="0" anchor="ctr"/>
                </a:tc>
                <a:tc>
                  <a:txBody>
                    <a:bodyPr/>
                    <a:lstStyle/>
                    <a:p>
                      <a:pPr algn="r" fontAlgn="b"/>
                      <a:r>
                        <a:rPr lang="en-US" sz="1100" b="0" i="0" u="none" strike="noStrike">
                          <a:solidFill>
                            <a:srgbClr val="1F1A62"/>
                          </a:solidFill>
                          <a:effectLst/>
                          <a:latin typeface="Helvetica" panose="020B0403020202020204" pitchFamily="34" charset="0"/>
                        </a:rPr>
                        <a:t>$2,305.1</a:t>
                      </a:r>
                    </a:p>
                  </a:txBody>
                  <a:tcPr marL="0" marR="0" marT="0" marB="0" anchor="ctr"/>
                </a:tc>
                <a:extLst>
                  <a:ext uri="{0D108BD9-81ED-4DB2-BD59-A6C34878D82A}">
                    <a16:rowId xmlns:a16="http://schemas.microsoft.com/office/drawing/2014/main" val="2488338332"/>
                  </a:ext>
                </a:extLst>
              </a:tr>
              <a:tr h="193624">
                <a:tc>
                  <a:txBody>
                    <a:bodyPr/>
                    <a:lstStyle/>
                    <a:p>
                      <a:pPr algn="l" fontAlgn="b"/>
                      <a:r>
                        <a:rPr lang="en-US" sz="1100" b="0" i="0" u="none" strike="noStrike">
                          <a:solidFill>
                            <a:srgbClr val="1F1A62"/>
                          </a:solidFill>
                          <a:effectLst/>
                          <a:latin typeface="Helvetica" panose="020B0403020202020204" pitchFamily="34" charset="0"/>
                        </a:rPr>
                        <a:t>ClearCaptions</a:t>
                      </a:r>
                    </a:p>
                  </a:txBody>
                  <a:tcPr marL="0" marR="0" marT="0" marB="0" anchor="ctr"/>
                </a:tc>
                <a:tc>
                  <a:txBody>
                    <a:bodyPr/>
                    <a:lstStyle/>
                    <a:p>
                      <a:pPr algn="l" fontAlgn="b"/>
                      <a:r>
                        <a:rPr lang="en-US" sz="1100" b="0" i="0" u="none" strike="noStrike">
                          <a:solidFill>
                            <a:srgbClr val="1F1A62"/>
                          </a:solidFill>
                          <a:effectLst/>
                          <a:latin typeface="Helvetica" panose="020B0403020202020204" pitchFamily="34" charset="0"/>
                        </a:rPr>
                        <a:t>Phone Captioning</a:t>
                      </a:r>
                    </a:p>
                  </a:txBody>
                  <a:tcPr marL="0" marR="0" marT="0" marB="0" anchor="ctr"/>
                </a:tc>
                <a:tc>
                  <a:txBody>
                    <a:bodyPr/>
                    <a:lstStyle/>
                    <a:p>
                      <a:pPr algn="r" fontAlgn="b"/>
                      <a:r>
                        <a:rPr lang="en-US" sz="1100" b="0" i="0" u="none" strike="noStrike">
                          <a:solidFill>
                            <a:srgbClr val="1F1A62"/>
                          </a:solidFill>
                          <a:effectLst/>
                          <a:latin typeface="Helvetica" panose="020B0403020202020204" pitchFamily="34" charset="0"/>
                        </a:rPr>
                        <a:t>$1,658.3</a:t>
                      </a:r>
                    </a:p>
                  </a:txBody>
                  <a:tcPr marL="0" marR="0" marT="0" marB="0" anchor="ctr"/>
                </a:tc>
                <a:extLst>
                  <a:ext uri="{0D108BD9-81ED-4DB2-BD59-A6C34878D82A}">
                    <a16:rowId xmlns:a16="http://schemas.microsoft.com/office/drawing/2014/main" val="1135163151"/>
                  </a:ext>
                </a:extLst>
              </a:tr>
              <a:tr h="193624">
                <a:tc>
                  <a:txBody>
                    <a:bodyPr/>
                    <a:lstStyle/>
                    <a:p>
                      <a:pPr algn="l" fontAlgn="b"/>
                      <a:r>
                        <a:rPr lang="en-US" sz="1100" b="0" i="0" u="none" strike="noStrike">
                          <a:solidFill>
                            <a:srgbClr val="1F1A62"/>
                          </a:solidFill>
                          <a:effectLst/>
                          <a:latin typeface="Helvetica" panose="020B0403020202020204" pitchFamily="34" charset="0"/>
                        </a:rPr>
                        <a:t>Beyond Meat</a:t>
                      </a:r>
                    </a:p>
                  </a:txBody>
                  <a:tcPr marL="0" marR="0" marT="0" marB="0" anchor="ctr"/>
                </a:tc>
                <a:tc>
                  <a:txBody>
                    <a:bodyPr/>
                    <a:lstStyle/>
                    <a:p>
                      <a:pPr algn="l" fontAlgn="b"/>
                      <a:r>
                        <a:rPr lang="en-US" sz="1100" b="0" i="0" u="none" strike="noStrike">
                          <a:solidFill>
                            <a:srgbClr val="1F1A62"/>
                          </a:solidFill>
                          <a:effectLst/>
                          <a:latin typeface="Helvetica" panose="020B0403020202020204" pitchFamily="34" charset="0"/>
                        </a:rPr>
                        <a:t>Plant-Based Food</a:t>
                      </a:r>
                    </a:p>
                  </a:txBody>
                  <a:tcPr marL="0" marR="0" marT="0" marB="0" anchor="ctr"/>
                </a:tc>
                <a:tc>
                  <a:txBody>
                    <a:bodyPr/>
                    <a:lstStyle/>
                    <a:p>
                      <a:pPr algn="r" fontAlgn="b"/>
                      <a:r>
                        <a:rPr lang="en-US" sz="1100" b="0" i="0" u="none" strike="noStrike">
                          <a:solidFill>
                            <a:srgbClr val="1F1A62"/>
                          </a:solidFill>
                          <a:effectLst/>
                          <a:latin typeface="Helvetica" panose="020B0403020202020204" pitchFamily="34" charset="0"/>
                        </a:rPr>
                        <a:t>$408.0</a:t>
                      </a:r>
                    </a:p>
                  </a:txBody>
                  <a:tcPr marL="0" marR="0" marT="0" marB="0" anchor="ctr"/>
                </a:tc>
                <a:extLst>
                  <a:ext uri="{0D108BD9-81ED-4DB2-BD59-A6C34878D82A}">
                    <a16:rowId xmlns:a16="http://schemas.microsoft.com/office/drawing/2014/main" val="4103111136"/>
                  </a:ext>
                </a:extLst>
              </a:tr>
              <a:tr h="193624">
                <a:tc>
                  <a:txBody>
                    <a:bodyPr/>
                    <a:lstStyle/>
                    <a:p>
                      <a:pPr algn="l" fontAlgn="b"/>
                      <a:r>
                        <a:rPr lang="en-US" sz="1100" b="0" i="0" u="none" strike="noStrike">
                          <a:solidFill>
                            <a:srgbClr val="1F1A62"/>
                          </a:solidFill>
                          <a:effectLst/>
                          <a:latin typeface="Helvetica" panose="020B0403020202020204" pitchFamily="34" charset="0"/>
                        </a:rPr>
                        <a:t>Uipath</a:t>
                      </a:r>
                    </a:p>
                  </a:txBody>
                  <a:tcPr marL="0" marR="0" marT="0" marB="0" anchor="ctr"/>
                </a:tc>
                <a:tc>
                  <a:txBody>
                    <a:bodyPr/>
                    <a:lstStyle/>
                    <a:p>
                      <a:pPr algn="l" fontAlgn="b"/>
                      <a:r>
                        <a:rPr lang="en-US" sz="1100" b="0" i="0" u="none" strike="noStrike">
                          <a:solidFill>
                            <a:srgbClr val="1F1A62"/>
                          </a:solidFill>
                          <a:effectLst/>
                          <a:latin typeface="Helvetica" panose="020B0403020202020204" pitchFamily="34" charset="0"/>
                        </a:rPr>
                        <a:t>Robotics</a:t>
                      </a:r>
                    </a:p>
                  </a:txBody>
                  <a:tcPr marL="0" marR="0" marT="0" marB="0" anchor="ctr"/>
                </a:tc>
                <a:tc>
                  <a:txBody>
                    <a:bodyPr/>
                    <a:lstStyle/>
                    <a:p>
                      <a:pPr algn="r" fontAlgn="b"/>
                      <a:r>
                        <a:rPr lang="en-US" sz="1100" b="0" i="0" u="none" strike="noStrike">
                          <a:solidFill>
                            <a:srgbClr val="1F1A62"/>
                          </a:solidFill>
                          <a:effectLst/>
                          <a:latin typeface="Helvetica" panose="020B0403020202020204" pitchFamily="34" charset="0"/>
                        </a:rPr>
                        <a:t>$194.8</a:t>
                      </a:r>
                    </a:p>
                  </a:txBody>
                  <a:tcPr marL="0" marR="0" marT="0" marB="0" anchor="ctr"/>
                </a:tc>
                <a:extLst>
                  <a:ext uri="{0D108BD9-81ED-4DB2-BD59-A6C34878D82A}">
                    <a16:rowId xmlns:a16="http://schemas.microsoft.com/office/drawing/2014/main" val="2969708319"/>
                  </a:ext>
                </a:extLst>
              </a:tr>
              <a:tr h="193624">
                <a:tc>
                  <a:txBody>
                    <a:bodyPr/>
                    <a:lstStyle/>
                    <a:p>
                      <a:pPr algn="l" fontAlgn="b"/>
                      <a:r>
                        <a:rPr lang="en-US" sz="1100" b="0" i="0" u="none" strike="noStrike">
                          <a:solidFill>
                            <a:srgbClr val="1F1A62"/>
                          </a:solidFill>
                          <a:effectLst/>
                          <a:latin typeface="Helvetica" panose="020B0403020202020204" pitchFamily="34" charset="0"/>
                        </a:rPr>
                        <a:t>The Athletic</a:t>
                      </a:r>
                    </a:p>
                  </a:txBody>
                  <a:tcPr marL="0" marR="0" marT="0" marB="0" anchor="ctr"/>
                </a:tc>
                <a:tc>
                  <a:txBody>
                    <a:bodyPr/>
                    <a:lstStyle/>
                    <a:p>
                      <a:pPr algn="l" fontAlgn="b"/>
                      <a:r>
                        <a:rPr lang="en-US" sz="1100" b="0" i="0" u="none" strike="noStrike">
                          <a:solidFill>
                            <a:srgbClr val="1F1A62"/>
                          </a:solidFill>
                          <a:effectLst/>
                          <a:latin typeface="Helvetica" panose="020B0403020202020204" pitchFamily="34" charset="0"/>
                        </a:rPr>
                        <a:t>Sports Media</a:t>
                      </a:r>
                    </a:p>
                  </a:txBody>
                  <a:tcPr marL="0" marR="0" marT="0" marB="0" anchor="ctr"/>
                </a:tc>
                <a:tc>
                  <a:txBody>
                    <a:bodyPr/>
                    <a:lstStyle/>
                    <a:p>
                      <a:pPr algn="r" fontAlgn="b"/>
                      <a:r>
                        <a:rPr lang="en-US" sz="1100" b="0" i="0" u="none" strike="noStrike">
                          <a:solidFill>
                            <a:srgbClr val="1F1A62"/>
                          </a:solidFill>
                          <a:effectLst/>
                          <a:latin typeface="Helvetica" panose="020B0403020202020204" pitchFamily="34" charset="0"/>
                        </a:rPr>
                        <a:t>$5,224.5</a:t>
                      </a:r>
                    </a:p>
                  </a:txBody>
                  <a:tcPr marL="0" marR="0" marT="0" marB="0" anchor="ctr"/>
                </a:tc>
                <a:extLst>
                  <a:ext uri="{0D108BD9-81ED-4DB2-BD59-A6C34878D82A}">
                    <a16:rowId xmlns:a16="http://schemas.microsoft.com/office/drawing/2014/main" val="3154279273"/>
                  </a:ext>
                </a:extLst>
              </a:tr>
              <a:tr h="193624">
                <a:tc>
                  <a:txBody>
                    <a:bodyPr/>
                    <a:lstStyle/>
                    <a:p>
                      <a:pPr algn="l" fontAlgn="b"/>
                      <a:r>
                        <a:rPr lang="en-US" sz="1100" b="0" i="0" u="none" strike="noStrike">
                          <a:solidFill>
                            <a:srgbClr val="1F1A62"/>
                          </a:solidFill>
                          <a:effectLst/>
                          <a:latin typeface="Helvetica" panose="020B0403020202020204" pitchFamily="34" charset="0"/>
                        </a:rPr>
                        <a:t>Peacock</a:t>
                      </a:r>
                    </a:p>
                  </a:txBody>
                  <a:tcPr marL="0" marR="0" marT="0" marB="0" anchor="ctr"/>
                </a:tc>
                <a:tc>
                  <a:txBody>
                    <a:bodyPr/>
                    <a:lstStyle/>
                    <a:p>
                      <a:pPr algn="l" fontAlgn="b"/>
                      <a:r>
                        <a:rPr lang="en-US" sz="1100" b="0" i="0" u="none" strike="noStrike">
                          <a:solidFill>
                            <a:srgbClr val="1F1A62"/>
                          </a:solidFill>
                          <a:effectLst/>
                          <a:latin typeface="Helvetica" panose="020B0403020202020204" pitchFamily="34" charset="0"/>
                        </a:rPr>
                        <a:t>Streaming Service</a:t>
                      </a:r>
                    </a:p>
                  </a:txBody>
                  <a:tcPr marL="0" marR="0" marT="0" marB="0" anchor="ctr"/>
                </a:tc>
                <a:tc>
                  <a:txBody>
                    <a:bodyPr/>
                    <a:lstStyle/>
                    <a:p>
                      <a:pPr algn="r" fontAlgn="b"/>
                      <a:r>
                        <a:rPr lang="en-US" sz="1100" b="0" i="0" u="none" strike="noStrike">
                          <a:solidFill>
                            <a:srgbClr val="1F1A62"/>
                          </a:solidFill>
                          <a:effectLst/>
                          <a:latin typeface="Helvetica" panose="020B0403020202020204" pitchFamily="34" charset="0"/>
                        </a:rPr>
                        <a:t>$52,536.2</a:t>
                      </a:r>
                    </a:p>
                  </a:txBody>
                  <a:tcPr marL="0" marR="0" marT="0" marB="0" anchor="ctr"/>
                </a:tc>
                <a:extLst>
                  <a:ext uri="{0D108BD9-81ED-4DB2-BD59-A6C34878D82A}">
                    <a16:rowId xmlns:a16="http://schemas.microsoft.com/office/drawing/2014/main" val="1682239239"/>
                  </a:ext>
                </a:extLst>
              </a:tr>
              <a:tr h="193624">
                <a:tc>
                  <a:txBody>
                    <a:bodyPr/>
                    <a:lstStyle/>
                    <a:p>
                      <a:pPr algn="l" fontAlgn="b"/>
                      <a:r>
                        <a:rPr lang="en-US" sz="1100" b="0" i="0" u="none" strike="noStrike">
                          <a:solidFill>
                            <a:srgbClr val="1F1A62"/>
                          </a:solidFill>
                          <a:effectLst/>
                          <a:latin typeface="Helvetica" panose="020B0403020202020204" pitchFamily="34" charset="0"/>
                        </a:rPr>
                        <a:t>Tubi TV</a:t>
                      </a:r>
                    </a:p>
                  </a:txBody>
                  <a:tcPr marL="0" marR="0" marT="0" marB="0" anchor="ctr"/>
                </a:tc>
                <a:tc>
                  <a:txBody>
                    <a:bodyPr/>
                    <a:lstStyle/>
                    <a:p>
                      <a:pPr algn="l" fontAlgn="b"/>
                      <a:r>
                        <a:rPr lang="en-US" sz="1100" b="0" i="0" u="none" strike="noStrike">
                          <a:solidFill>
                            <a:srgbClr val="1F1A62"/>
                          </a:solidFill>
                          <a:effectLst/>
                          <a:latin typeface="Helvetica" panose="020B0403020202020204" pitchFamily="34" charset="0"/>
                        </a:rPr>
                        <a:t>Streaming Service</a:t>
                      </a:r>
                    </a:p>
                  </a:txBody>
                  <a:tcPr marL="0" marR="0" marT="0" marB="0" anchor="ctr"/>
                </a:tc>
                <a:tc>
                  <a:txBody>
                    <a:bodyPr/>
                    <a:lstStyle/>
                    <a:p>
                      <a:pPr algn="r" fontAlgn="b"/>
                      <a:r>
                        <a:rPr lang="en-US" sz="1100" b="0" i="0" u="none" strike="noStrike">
                          <a:solidFill>
                            <a:srgbClr val="1F1A62"/>
                          </a:solidFill>
                          <a:effectLst/>
                          <a:latin typeface="Helvetica" panose="020B0403020202020204" pitchFamily="34" charset="0"/>
                        </a:rPr>
                        <a:t>$45,579.6</a:t>
                      </a:r>
                    </a:p>
                  </a:txBody>
                  <a:tcPr marL="0" marR="0" marT="0" marB="0" anchor="ctr"/>
                </a:tc>
                <a:extLst>
                  <a:ext uri="{0D108BD9-81ED-4DB2-BD59-A6C34878D82A}">
                    <a16:rowId xmlns:a16="http://schemas.microsoft.com/office/drawing/2014/main" val="98510553"/>
                  </a:ext>
                </a:extLst>
              </a:tr>
              <a:tr h="193624">
                <a:tc>
                  <a:txBody>
                    <a:bodyPr/>
                    <a:lstStyle/>
                    <a:p>
                      <a:pPr algn="l" fontAlgn="b"/>
                      <a:r>
                        <a:rPr lang="en-US" sz="1100" b="0" i="0" u="none" strike="noStrike">
                          <a:solidFill>
                            <a:srgbClr val="1F1A62"/>
                          </a:solidFill>
                          <a:effectLst/>
                          <a:latin typeface="Helvetica" panose="020B0403020202020204" pitchFamily="34" charset="0"/>
                        </a:rPr>
                        <a:t>Discovery+</a:t>
                      </a:r>
                    </a:p>
                  </a:txBody>
                  <a:tcPr marL="0" marR="0" marT="0" marB="0" anchor="ctr"/>
                </a:tc>
                <a:tc>
                  <a:txBody>
                    <a:bodyPr/>
                    <a:lstStyle/>
                    <a:p>
                      <a:pPr algn="l" fontAlgn="b"/>
                      <a:r>
                        <a:rPr lang="en-US" sz="1100" b="0" i="0" u="none" strike="noStrike">
                          <a:solidFill>
                            <a:srgbClr val="1F1A62"/>
                          </a:solidFill>
                          <a:effectLst/>
                          <a:latin typeface="Helvetica" panose="020B0403020202020204" pitchFamily="34" charset="0"/>
                        </a:rPr>
                        <a:t>Streaming Service</a:t>
                      </a:r>
                    </a:p>
                  </a:txBody>
                  <a:tcPr marL="0" marR="0" marT="0" marB="0" anchor="ctr"/>
                </a:tc>
                <a:tc>
                  <a:txBody>
                    <a:bodyPr/>
                    <a:lstStyle/>
                    <a:p>
                      <a:pPr algn="r" fontAlgn="b"/>
                      <a:r>
                        <a:rPr lang="en-US" sz="1100" b="0" i="0" u="none" strike="noStrike">
                          <a:solidFill>
                            <a:srgbClr val="1F1A62"/>
                          </a:solidFill>
                          <a:effectLst/>
                          <a:latin typeface="Helvetica" panose="020B0403020202020204" pitchFamily="34" charset="0"/>
                        </a:rPr>
                        <a:t>$42,332.3</a:t>
                      </a:r>
                    </a:p>
                  </a:txBody>
                  <a:tcPr marL="0" marR="0" marT="0" marB="0" anchor="ctr"/>
                </a:tc>
                <a:extLst>
                  <a:ext uri="{0D108BD9-81ED-4DB2-BD59-A6C34878D82A}">
                    <a16:rowId xmlns:a16="http://schemas.microsoft.com/office/drawing/2014/main" val="2714804605"/>
                  </a:ext>
                </a:extLst>
              </a:tr>
              <a:tr h="193624">
                <a:tc>
                  <a:txBody>
                    <a:bodyPr/>
                    <a:lstStyle/>
                    <a:p>
                      <a:pPr algn="l" fontAlgn="b"/>
                      <a:r>
                        <a:rPr lang="en-US" sz="1100" b="0" i="0" u="none" strike="noStrike">
                          <a:solidFill>
                            <a:srgbClr val="1F1A62"/>
                          </a:solidFill>
                          <a:effectLst/>
                          <a:latin typeface="Helvetica" panose="020B0403020202020204" pitchFamily="34" charset="0"/>
                        </a:rPr>
                        <a:t>Quibi</a:t>
                      </a:r>
                    </a:p>
                  </a:txBody>
                  <a:tcPr marL="0" marR="0" marT="0" marB="0" anchor="ctr"/>
                </a:tc>
                <a:tc>
                  <a:txBody>
                    <a:bodyPr/>
                    <a:lstStyle/>
                    <a:p>
                      <a:pPr algn="l" fontAlgn="b"/>
                      <a:r>
                        <a:rPr lang="en-US" sz="1100" b="0" i="0" u="none" strike="noStrike">
                          <a:solidFill>
                            <a:srgbClr val="1F1A62"/>
                          </a:solidFill>
                          <a:effectLst/>
                          <a:latin typeface="Helvetica" panose="020B0403020202020204" pitchFamily="34" charset="0"/>
                        </a:rPr>
                        <a:t>Streaming Service</a:t>
                      </a:r>
                    </a:p>
                  </a:txBody>
                  <a:tcPr marL="0" marR="0" marT="0" marB="0" anchor="ctr"/>
                </a:tc>
                <a:tc>
                  <a:txBody>
                    <a:bodyPr/>
                    <a:lstStyle/>
                    <a:p>
                      <a:pPr algn="r" fontAlgn="b"/>
                      <a:r>
                        <a:rPr lang="en-US" sz="1100" b="0" i="0" u="none" strike="noStrike">
                          <a:solidFill>
                            <a:srgbClr val="1F1A62"/>
                          </a:solidFill>
                          <a:effectLst/>
                          <a:latin typeface="Helvetica" panose="020B0403020202020204" pitchFamily="34" charset="0"/>
                        </a:rPr>
                        <a:t>$41,241.1</a:t>
                      </a:r>
                    </a:p>
                  </a:txBody>
                  <a:tcPr marL="0" marR="0" marT="0" marB="0" anchor="ctr"/>
                </a:tc>
                <a:extLst>
                  <a:ext uri="{0D108BD9-81ED-4DB2-BD59-A6C34878D82A}">
                    <a16:rowId xmlns:a16="http://schemas.microsoft.com/office/drawing/2014/main" val="1483444809"/>
                  </a:ext>
                </a:extLst>
              </a:tr>
              <a:tr h="193624">
                <a:tc>
                  <a:txBody>
                    <a:bodyPr/>
                    <a:lstStyle/>
                    <a:p>
                      <a:pPr algn="l" fontAlgn="b"/>
                      <a:r>
                        <a:rPr lang="en-US" sz="1100" b="0" i="0" u="none" strike="noStrike">
                          <a:solidFill>
                            <a:srgbClr val="1F1A62"/>
                          </a:solidFill>
                          <a:effectLst/>
                          <a:latin typeface="Helvetica" panose="020B0403020202020204" pitchFamily="34" charset="0"/>
                        </a:rPr>
                        <a:t>HBO Max</a:t>
                      </a:r>
                    </a:p>
                  </a:txBody>
                  <a:tcPr marL="0" marR="0" marT="0" marB="0" anchor="ctr"/>
                </a:tc>
                <a:tc>
                  <a:txBody>
                    <a:bodyPr/>
                    <a:lstStyle/>
                    <a:p>
                      <a:pPr algn="l" fontAlgn="b"/>
                      <a:r>
                        <a:rPr lang="en-US" sz="1100" b="0" i="0" u="none" strike="noStrike">
                          <a:solidFill>
                            <a:srgbClr val="1F1A62"/>
                          </a:solidFill>
                          <a:effectLst/>
                          <a:latin typeface="Helvetica" panose="020B0403020202020204" pitchFamily="34" charset="0"/>
                        </a:rPr>
                        <a:t>Streaming Service</a:t>
                      </a:r>
                    </a:p>
                  </a:txBody>
                  <a:tcPr marL="0" marR="0" marT="0" marB="0" anchor="ctr"/>
                </a:tc>
                <a:tc>
                  <a:txBody>
                    <a:bodyPr/>
                    <a:lstStyle/>
                    <a:p>
                      <a:pPr algn="r" fontAlgn="b"/>
                      <a:r>
                        <a:rPr lang="en-US" sz="1100" b="0" i="0" u="none" strike="noStrike">
                          <a:solidFill>
                            <a:srgbClr val="1F1A62"/>
                          </a:solidFill>
                          <a:effectLst/>
                          <a:latin typeface="Helvetica" panose="020B0403020202020204" pitchFamily="34" charset="0"/>
                        </a:rPr>
                        <a:t>$39,649.9</a:t>
                      </a:r>
                    </a:p>
                  </a:txBody>
                  <a:tcPr marL="0" marR="0" marT="0" marB="0" anchor="ctr"/>
                </a:tc>
                <a:extLst>
                  <a:ext uri="{0D108BD9-81ED-4DB2-BD59-A6C34878D82A}">
                    <a16:rowId xmlns:a16="http://schemas.microsoft.com/office/drawing/2014/main" val="2515471245"/>
                  </a:ext>
                </a:extLst>
              </a:tr>
              <a:tr h="193624">
                <a:tc>
                  <a:txBody>
                    <a:bodyPr/>
                    <a:lstStyle/>
                    <a:p>
                      <a:pPr algn="l" fontAlgn="b"/>
                      <a:r>
                        <a:rPr lang="en-US" sz="1100" b="0" i="0" u="none" strike="noStrike">
                          <a:solidFill>
                            <a:srgbClr val="1F1A62"/>
                          </a:solidFill>
                          <a:effectLst/>
                          <a:latin typeface="Helvetica" panose="020B0403020202020204" pitchFamily="34" charset="0"/>
                        </a:rPr>
                        <a:t>AT&amp;T TV</a:t>
                      </a:r>
                    </a:p>
                  </a:txBody>
                  <a:tcPr marL="0" marR="0" marT="0" marB="0" anchor="ctr"/>
                </a:tc>
                <a:tc>
                  <a:txBody>
                    <a:bodyPr/>
                    <a:lstStyle/>
                    <a:p>
                      <a:pPr algn="l" fontAlgn="b"/>
                      <a:r>
                        <a:rPr lang="en-US" sz="1100" b="0" i="0" u="none" strike="noStrike">
                          <a:solidFill>
                            <a:srgbClr val="1F1A62"/>
                          </a:solidFill>
                          <a:effectLst/>
                          <a:latin typeface="Helvetica" panose="020B0403020202020204" pitchFamily="34" charset="0"/>
                        </a:rPr>
                        <a:t>Streaming Service</a:t>
                      </a:r>
                    </a:p>
                  </a:txBody>
                  <a:tcPr marL="0" marR="0" marT="0" marB="0" anchor="ctr"/>
                </a:tc>
                <a:tc>
                  <a:txBody>
                    <a:bodyPr/>
                    <a:lstStyle/>
                    <a:p>
                      <a:pPr algn="r" fontAlgn="b"/>
                      <a:r>
                        <a:rPr lang="en-US" sz="1100" b="0" i="0" u="none" strike="noStrike">
                          <a:solidFill>
                            <a:srgbClr val="1F1A62"/>
                          </a:solidFill>
                          <a:effectLst/>
                          <a:latin typeface="Helvetica" panose="020B0403020202020204" pitchFamily="34" charset="0"/>
                        </a:rPr>
                        <a:t>$27,245.3</a:t>
                      </a:r>
                    </a:p>
                  </a:txBody>
                  <a:tcPr marL="0" marR="0" marT="0" marB="0" anchor="ctr"/>
                </a:tc>
                <a:extLst>
                  <a:ext uri="{0D108BD9-81ED-4DB2-BD59-A6C34878D82A}">
                    <a16:rowId xmlns:a16="http://schemas.microsoft.com/office/drawing/2014/main" val="4021329791"/>
                  </a:ext>
                </a:extLst>
              </a:tr>
              <a:tr h="193624">
                <a:tc>
                  <a:txBody>
                    <a:bodyPr/>
                    <a:lstStyle/>
                    <a:p>
                      <a:pPr algn="l" fontAlgn="b"/>
                      <a:r>
                        <a:rPr lang="en-US" sz="1100" b="0" i="0" u="none" strike="noStrike">
                          <a:solidFill>
                            <a:srgbClr val="1F1A62"/>
                          </a:solidFill>
                          <a:effectLst/>
                          <a:latin typeface="Helvetica" panose="020B0403020202020204" pitchFamily="34" charset="0"/>
                        </a:rPr>
                        <a:t>Pure Flix</a:t>
                      </a:r>
                    </a:p>
                  </a:txBody>
                  <a:tcPr marL="0" marR="0" marT="0" marB="0" anchor="ctr"/>
                </a:tc>
                <a:tc>
                  <a:txBody>
                    <a:bodyPr/>
                    <a:lstStyle/>
                    <a:p>
                      <a:pPr algn="l" fontAlgn="b"/>
                      <a:r>
                        <a:rPr lang="en-US" sz="1100" b="0" i="0" u="none" strike="noStrike">
                          <a:solidFill>
                            <a:srgbClr val="1F1A62"/>
                          </a:solidFill>
                          <a:effectLst/>
                          <a:latin typeface="Helvetica" panose="020B0403020202020204" pitchFamily="34" charset="0"/>
                        </a:rPr>
                        <a:t>Streaming Service</a:t>
                      </a:r>
                    </a:p>
                  </a:txBody>
                  <a:tcPr marL="0" marR="0" marT="0" marB="0" anchor="ctr"/>
                </a:tc>
                <a:tc>
                  <a:txBody>
                    <a:bodyPr/>
                    <a:lstStyle/>
                    <a:p>
                      <a:pPr algn="r" fontAlgn="b"/>
                      <a:r>
                        <a:rPr lang="en-US" sz="1100" b="0" i="0" u="none" strike="noStrike">
                          <a:solidFill>
                            <a:srgbClr val="1F1A62"/>
                          </a:solidFill>
                          <a:effectLst/>
                          <a:latin typeface="Helvetica" panose="020B0403020202020204" pitchFamily="34" charset="0"/>
                        </a:rPr>
                        <a:t>$764.1</a:t>
                      </a:r>
                    </a:p>
                  </a:txBody>
                  <a:tcPr marL="0" marR="0" marT="0" marB="0" anchor="ctr"/>
                </a:tc>
                <a:extLst>
                  <a:ext uri="{0D108BD9-81ED-4DB2-BD59-A6C34878D82A}">
                    <a16:rowId xmlns:a16="http://schemas.microsoft.com/office/drawing/2014/main" val="1199505645"/>
                  </a:ext>
                </a:extLst>
              </a:tr>
            </a:tbl>
          </a:graphicData>
        </a:graphic>
      </p:graphicFrame>
      <p:pic>
        <p:nvPicPr>
          <p:cNvPr id="2" name="Picture 2" descr="Oatmilk | non-dairy milk substitute | Planet Oat">
            <a:extLst>
              <a:ext uri="{FF2B5EF4-FFF2-40B4-BE49-F238E27FC236}">
                <a16:creationId xmlns:a16="http://schemas.microsoft.com/office/drawing/2014/main" id="{AB6883BE-61A0-407D-A11A-11C916E186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73715" y="5479880"/>
            <a:ext cx="582572" cy="57983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dmin, Author at Warriors International">
            <a:extLst>
              <a:ext uri="{FF2B5EF4-FFF2-40B4-BE49-F238E27FC236}">
                <a16:creationId xmlns:a16="http://schemas.microsoft.com/office/drawing/2014/main" id="{8010C0F8-A57A-4C1D-828A-10320407E3D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33467" b="29225"/>
          <a:stretch/>
        </p:blipFill>
        <p:spPr bwMode="auto">
          <a:xfrm>
            <a:off x="7165054" y="5623910"/>
            <a:ext cx="1092117" cy="40744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ownload our Brand Kit general guidelines | UiPath">
            <a:extLst>
              <a:ext uri="{FF2B5EF4-FFF2-40B4-BE49-F238E27FC236}">
                <a16:creationId xmlns:a16="http://schemas.microsoft.com/office/drawing/2014/main" id="{712EA392-C802-4B65-B12C-E619A4D0598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43071" y="5562681"/>
            <a:ext cx="1037329" cy="38128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The Athletic - Wikipedia">
            <a:extLst>
              <a:ext uri="{FF2B5EF4-FFF2-40B4-BE49-F238E27FC236}">
                <a16:creationId xmlns:a16="http://schemas.microsoft.com/office/drawing/2014/main" id="{12B3CFCE-C81B-43C9-A495-A99A8BE63102}"/>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3089" y="5554031"/>
            <a:ext cx="1327494" cy="441689"/>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Bond Personal Security (@SafetyBond) | Twitter">
            <a:extLst>
              <a:ext uri="{FF2B5EF4-FFF2-40B4-BE49-F238E27FC236}">
                <a16:creationId xmlns:a16="http://schemas.microsoft.com/office/drawing/2014/main" id="{3FE0D544-3C83-4FC7-A523-F9E0ECC2AD9D}"/>
              </a:ext>
            </a:extLst>
          </p:cNvPr>
          <p:cNvPicPr>
            <a:picLocks noChangeAspect="1" noChangeArrowheads="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t="17837" b="17146"/>
          <a:stretch/>
        </p:blipFill>
        <p:spPr bwMode="auto">
          <a:xfrm>
            <a:off x="8097624" y="5453828"/>
            <a:ext cx="821962" cy="534410"/>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Custom Gift Card – invisaWear">
            <a:extLst>
              <a:ext uri="{FF2B5EF4-FFF2-40B4-BE49-F238E27FC236}">
                <a16:creationId xmlns:a16="http://schemas.microsoft.com/office/drawing/2014/main" id="{9CD23640-42C0-4F14-974D-FDD16619F36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792449" y="5499975"/>
            <a:ext cx="1092758" cy="427997"/>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Eco-Friendly iPhone, Google and Samsung Cases - 100% Biodegradable">
            <a:extLst>
              <a:ext uri="{FF2B5EF4-FFF2-40B4-BE49-F238E27FC236}">
                <a16:creationId xmlns:a16="http://schemas.microsoft.com/office/drawing/2014/main" id="{E0A124DD-D5B3-4880-810C-0A5E4D0C230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26661" y="5539041"/>
            <a:ext cx="656418" cy="49231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Sixers Make BetMGM Official Sports Betting Partner - Crossing Broad">
            <a:extLst>
              <a:ext uri="{FF2B5EF4-FFF2-40B4-BE49-F238E27FC236}">
                <a16:creationId xmlns:a16="http://schemas.microsoft.com/office/drawing/2014/main" id="{C3BF6FE2-5E6D-40AE-AAEA-5D5AF98B16B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37572" y="5499975"/>
            <a:ext cx="754619" cy="48798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87B611A7-4276-45E4-A9A4-3C06E95555D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178225" y="5595666"/>
            <a:ext cx="1096970" cy="337661"/>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66C2EFCE-5AB3-466B-867B-CB585D5DDC95}"/>
              </a:ext>
            </a:extLst>
          </p:cNvPr>
          <p:cNvSpPr/>
          <p:nvPr/>
        </p:nvSpPr>
        <p:spPr>
          <a:xfrm>
            <a:off x="94211" y="89738"/>
            <a:ext cx="11211963"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pitchFamily="2" charset="0"/>
                <a:ea typeface="+mn-ea"/>
                <a:cs typeface="+mn-cs"/>
              </a:rPr>
              <a:t>Within a suddenly crowded, highly-competitive landscape, several streaming services dominated TV spend</a:t>
            </a:r>
            <a:r>
              <a:rPr lang="en-US" sz="2400" b="1">
                <a:solidFill>
                  <a:srgbClr val="1F1A62"/>
                </a:solidFill>
                <a:latin typeface="Helvetica" pitchFamily="2" charset="0"/>
              </a:rPr>
              <a:t> as they looked to </a:t>
            </a:r>
            <a:r>
              <a:rPr lang="en-US" sz="2400" b="1">
                <a:solidFill>
                  <a:srgbClr val="ED3C8D"/>
                </a:solidFill>
                <a:latin typeface="Helvetica" pitchFamily="2" charset="0"/>
              </a:rPr>
              <a:t>capture consumer attention and capitalize on changing behaviors during COVID</a:t>
            </a:r>
            <a:endParaRPr kumimoji="0" lang="en-US" sz="2400" b="1" i="0" u="none" strike="noStrike" kern="1200" cap="none" spc="0" normalizeH="0" baseline="0" noProof="0">
              <a:ln>
                <a:noFill/>
              </a:ln>
              <a:solidFill>
                <a:srgbClr val="ED3C8D"/>
              </a:solidFill>
              <a:effectLst/>
              <a:uLnTx/>
              <a:uFillTx/>
              <a:latin typeface="Helvetica" pitchFamily="2" charset="0"/>
              <a:ea typeface="+mn-ea"/>
              <a:cs typeface="+mn-cs"/>
            </a:endParaRPr>
          </a:p>
        </p:txBody>
      </p:sp>
    </p:spTree>
    <p:extLst>
      <p:ext uri="{BB962C8B-B14F-4D97-AF65-F5344CB8AC3E}">
        <p14:creationId xmlns:p14="http://schemas.microsoft.com/office/powerpoint/2010/main" val="1302208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C228E57-94F0-462F-9549-57637A2B922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4423170" cy="6869150"/>
          </a:xfrm>
          <a:prstGeom prst="rect">
            <a:avLst/>
          </a:prstGeom>
        </p:spPr>
      </p:pic>
      <p:sp>
        <p:nvSpPr>
          <p:cNvPr id="16" name="Rectangle 15">
            <a:extLst>
              <a:ext uri="{FF2B5EF4-FFF2-40B4-BE49-F238E27FC236}">
                <a16:creationId xmlns:a16="http://schemas.microsoft.com/office/drawing/2014/main" id="{9A529899-950F-C14F-99A5-896AC3170183}"/>
              </a:ext>
            </a:extLst>
          </p:cNvPr>
          <p:cNvSpPr/>
          <p:nvPr/>
        </p:nvSpPr>
        <p:spPr>
          <a:xfrm>
            <a:off x="4575406" y="171153"/>
            <a:ext cx="7470710" cy="46166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a:ea typeface="+mn-ea"/>
                <a:cs typeface="Helvetica"/>
              </a:rPr>
              <a:t>Summary: </a:t>
            </a:r>
            <a:r>
              <a:rPr kumimoji="0" lang="en-US" sz="2400" b="1" i="0" u="none" strike="noStrike" kern="1200" cap="none" spc="0" normalizeH="0" baseline="0" noProof="0">
                <a:ln>
                  <a:noFill/>
                </a:ln>
                <a:solidFill>
                  <a:srgbClr val="ED3C8D"/>
                </a:solidFill>
                <a:effectLst/>
                <a:uLnTx/>
                <a:uFillTx/>
                <a:latin typeface="Helvetica"/>
                <a:ea typeface="+mn-ea"/>
                <a:cs typeface="Helvetica"/>
              </a:rPr>
              <a:t>‘non-COVID’ Brands</a:t>
            </a:r>
          </a:p>
        </p:txBody>
      </p:sp>
      <p:pic>
        <p:nvPicPr>
          <p:cNvPr id="11" name="Picture 10">
            <a:extLst>
              <a:ext uri="{FF2B5EF4-FFF2-40B4-BE49-F238E27FC236}">
                <a16:creationId xmlns:a16="http://schemas.microsoft.com/office/drawing/2014/main" id="{32B8009B-343A-4198-B610-60AFD300AC8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CC3151E8-DCA4-4428-97A5-6EDD0263850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AE6CC5-AB03-47AE-954D-FDA74AE47D74}"/>
              </a:ext>
            </a:extLst>
          </p:cNvPr>
          <p:cNvSpPr/>
          <p:nvPr/>
        </p:nvSpPr>
        <p:spPr>
          <a:xfrm>
            <a:off x="546752" y="6586958"/>
            <a:ext cx="1166676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8" name="Rectangle 7">
            <a:extLst>
              <a:ext uri="{FF2B5EF4-FFF2-40B4-BE49-F238E27FC236}">
                <a16:creationId xmlns:a16="http://schemas.microsoft.com/office/drawing/2014/main" id="{04D34D6A-64A4-49A8-BFBF-0B4EC7B338DD}"/>
              </a:ext>
            </a:extLst>
          </p:cNvPr>
          <p:cNvSpPr/>
          <p:nvPr/>
        </p:nvSpPr>
        <p:spPr>
          <a:xfrm>
            <a:off x="4575406" y="1180317"/>
            <a:ext cx="7342274" cy="5139869"/>
          </a:xfrm>
          <a:prstGeom prst="rect">
            <a:avLst/>
          </a:prstGeom>
          <a:noFill/>
        </p:spPr>
        <p:txBody>
          <a:bodyPr wrap="square" lIns="91440" tIns="45720" rIns="91440" bIns="45720" rtlCol="0" anchor="t">
            <a:spAutoFit/>
          </a:bodyPr>
          <a:lstStyle/>
          <a:p>
            <a:pPr marL="285750" lvl="0" indent="-285750" defTabSz="1172398">
              <a:buBlip>
                <a:blip r:embed="rId4"/>
              </a:buBlip>
              <a:defRPr/>
            </a:pPr>
            <a:r>
              <a:rPr lang="en-US" sz="1600" b="1">
                <a:solidFill>
                  <a:srgbClr val="1F1A62"/>
                </a:solidFill>
                <a:latin typeface="Helvetica"/>
                <a:cs typeface="Helvetica"/>
              </a:rPr>
              <a:t>A majority of ‘non-COVID’ advertisers are young brands founded in the last five years, an indication of the desire to challenge incumbents and accelerate growth early in their life stage</a:t>
            </a:r>
          </a:p>
          <a:p>
            <a:pPr marL="285750" lvl="0" indent="-285750" defTabSz="1172398">
              <a:buBlip>
                <a:blip r:embed="rId4"/>
              </a:buBlip>
              <a:defRPr/>
            </a:pPr>
            <a:endParaRPr lang="en-US" sz="2000" b="1">
              <a:solidFill>
                <a:srgbClr val="1F1A62"/>
              </a:solidFill>
              <a:latin typeface="Helvetica"/>
              <a:cs typeface="Helvetica"/>
            </a:endParaRPr>
          </a:p>
          <a:p>
            <a:pPr marL="285750" lvl="0" indent="-285750" defTabSz="1172398">
              <a:buBlip>
                <a:blip r:embed="rId4"/>
              </a:buBlip>
              <a:defRPr/>
            </a:pPr>
            <a:r>
              <a:rPr lang="en-US" sz="1600" b="1">
                <a:solidFill>
                  <a:srgbClr val="ED3C8D"/>
                </a:solidFill>
                <a:latin typeface="Helvetica"/>
                <a:cs typeface="Helvetica"/>
              </a:rPr>
              <a:t>There’s not a one-size-fits all approach for new TV entrants, different brands employ different go-to-market strategies – some utilize a ‘test and learn’ approach for their first campaign while some others immediately ‘go big’ in support of key product launches</a:t>
            </a:r>
          </a:p>
          <a:p>
            <a:pPr marL="285750" lvl="0" indent="-285750" defTabSz="1172398">
              <a:buBlip>
                <a:blip r:embed="rId4"/>
              </a:buBlip>
              <a:defRPr/>
            </a:pPr>
            <a:endParaRPr lang="en-US" sz="2000" b="1">
              <a:solidFill>
                <a:srgbClr val="1F1A62"/>
              </a:solidFill>
              <a:latin typeface="Helvetica"/>
              <a:cs typeface="Helvetica"/>
            </a:endParaRPr>
          </a:p>
          <a:p>
            <a:pPr marL="285750" marR="0" lvl="0" indent="-285750" algn="l" defTabSz="1172398" rtl="0" eaLnBrk="1" fontAlgn="auto" latinLnBrk="0" hangingPunct="1">
              <a:lnSpc>
                <a:spcPct val="100000"/>
              </a:lnSpc>
              <a:spcBef>
                <a:spcPts val="0"/>
              </a:spcBef>
              <a:spcAft>
                <a:spcPts val="0"/>
              </a:spcAft>
              <a:buClrTx/>
              <a:buSzTx/>
              <a:buBlip>
                <a:blip r:embed="rId4"/>
              </a:buBlip>
              <a:tabLst/>
              <a:defRPr/>
            </a:pPr>
            <a:r>
              <a:rPr lang="en-US" sz="1600" b="1">
                <a:solidFill>
                  <a:srgbClr val="1F1A62"/>
                </a:solidFill>
                <a:latin typeface="Helvetica"/>
                <a:cs typeface="Helvetica"/>
              </a:rPr>
              <a:t>Pharmaceuticals, a ‘legacy’ category, and streaming services, a ‘newer’ category, drove most of the TV spending within the ‘non-COVID’ segment due to the sheer number of launches that were looking to jumpstart sales and subscriptions amid strong competition</a:t>
            </a:r>
          </a:p>
          <a:p>
            <a:pPr marL="285750" marR="0" lvl="0" indent="-285750" algn="l" defTabSz="1172398" rtl="0" eaLnBrk="1" fontAlgn="auto" latinLnBrk="0" hangingPunct="1">
              <a:lnSpc>
                <a:spcPct val="100000"/>
              </a:lnSpc>
              <a:spcBef>
                <a:spcPts val="0"/>
              </a:spcBef>
              <a:spcAft>
                <a:spcPts val="0"/>
              </a:spcAft>
              <a:buClrTx/>
              <a:buSzTx/>
              <a:buBlip>
                <a:blip r:embed="rId4"/>
              </a:buBlip>
              <a:tabLst/>
              <a:defRPr/>
            </a:pPr>
            <a:endParaRPr lang="en-US" sz="2000" b="1">
              <a:solidFill>
                <a:srgbClr val="1F1A62"/>
              </a:solidFill>
              <a:latin typeface="Helvetica"/>
              <a:cs typeface="Helvetica"/>
            </a:endParaRPr>
          </a:p>
          <a:p>
            <a:pPr marL="285750" marR="0" lvl="0" indent="-285750" algn="l" defTabSz="1172398" rtl="0" eaLnBrk="1" fontAlgn="auto" latinLnBrk="0" hangingPunct="1">
              <a:lnSpc>
                <a:spcPct val="100000"/>
              </a:lnSpc>
              <a:spcBef>
                <a:spcPts val="0"/>
              </a:spcBef>
              <a:spcAft>
                <a:spcPts val="0"/>
              </a:spcAft>
              <a:buClrTx/>
              <a:buSzTx/>
              <a:buBlip>
                <a:blip r:embed="rId4"/>
              </a:buBlip>
              <a:tabLst/>
              <a:defRPr/>
            </a:pPr>
            <a:r>
              <a:rPr lang="en-US" sz="1600" b="1">
                <a:solidFill>
                  <a:srgbClr val="ED3C8D"/>
                </a:solidFill>
                <a:latin typeface="Helvetica"/>
                <a:cs typeface="Helvetica"/>
              </a:rPr>
              <a:t>Beyond those two, brands in highly competitive legacy categories such as health, beverages and skincare along with brands in emerging growth categories as varied as oat milk, security and online gambling sought to capitalize on the benefits of TV to engage consumers, drive awareness and fast-track sales </a:t>
            </a:r>
          </a:p>
        </p:txBody>
      </p:sp>
    </p:spTree>
    <p:extLst>
      <p:ext uri="{BB962C8B-B14F-4D97-AF65-F5344CB8AC3E}">
        <p14:creationId xmlns:p14="http://schemas.microsoft.com/office/powerpoint/2010/main" val="16091043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11865"/>
            <a:ext cx="12192000" cy="7098307"/>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676068"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latin typeface="Helvetica" pitchFamily="2" charset="0"/>
              </a:rPr>
              <a:t>Analyzing the COVID segments</a:t>
            </a:r>
            <a:r>
              <a:rPr kumimoji="0" lang="en-US" sz="3200" b="1" i="0" u="none" strike="noStrike" kern="1200" cap="none" spc="0" normalizeH="0" baseline="0" noProof="0">
                <a:ln>
                  <a:noFill/>
                </a:ln>
                <a:solidFill>
                  <a:prstClr val="white"/>
                </a:solidFill>
                <a:effectLst/>
                <a:uLnTx/>
                <a:uFillTx/>
                <a:latin typeface="Helvetica" pitchFamily="2" charset="0"/>
                <a:ea typeface="+mn-ea"/>
                <a:cs typeface="+mn-cs"/>
              </a:rPr>
              <a:t> to understand which brands will most </a:t>
            </a:r>
            <a:r>
              <a:rPr lang="en-US" sz="3200" b="1">
                <a:solidFill>
                  <a:prstClr val="white"/>
                </a:solidFill>
                <a:latin typeface="Helvetica" pitchFamily="2" charset="0"/>
              </a:rPr>
              <a:t>likely remain relevant to consumers post-pandemic</a:t>
            </a:r>
            <a:endParaRPr kumimoji="0" lang="en-US" sz="3200" b="1" i="0" u="none" strike="noStrike" kern="1200" cap="none" spc="0" normalizeH="0" baseline="0" noProof="0">
              <a:ln>
                <a:noFill/>
              </a:ln>
              <a:solidFill>
                <a:prstClr val="white"/>
              </a:solidFill>
              <a:effectLst/>
              <a:uLnTx/>
              <a:uFillTx/>
              <a:latin typeface="Helvetica" pitchFamily="2" charset="0"/>
              <a:ea typeface="+mn-ea"/>
              <a:cs typeface="+mn-cs"/>
            </a:endParaRPr>
          </a:p>
        </p:txBody>
      </p:sp>
    </p:spTree>
    <p:extLst>
      <p:ext uri="{BB962C8B-B14F-4D97-AF65-F5344CB8AC3E}">
        <p14:creationId xmlns:p14="http://schemas.microsoft.com/office/powerpoint/2010/main" val="25742530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24EEA13-5254-47DE-AFA1-D9482ABA2015}"/>
              </a:ext>
            </a:extLst>
          </p:cNvPr>
          <p:cNvSpPr/>
          <p:nvPr/>
        </p:nvSpPr>
        <p:spPr>
          <a:xfrm>
            <a:off x="1" y="1696162"/>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6" name="Chart 25">
            <a:extLst>
              <a:ext uri="{FF2B5EF4-FFF2-40B4-BE49-F238E27FC236}">
                <a16:creationId xmlns:a16="http://schemas.microsoft.com/office/drawing/2014/main" id="{45F18CCD-D8AE-4D69-AA3A-0CF9D1C5D521}"/>
              </a:ext>
            </a:extLst>
          </p:cNvPr>
          <p:cNvGraphicFramePr/>
          <p:nvPr>
            <p:extLst>
              <p:ext uri="{D42A27DB-BD31-4B8C-83A1-F6EECF244321}">
                <p14:modId xmlns:p14="http://schemas.microsoft.com/office/powerpoint/2010/main" val="665797713"/>
              </p:ext>
            </p:extLst>
          </p:nvPr>
        </p:nvGraphicFramePr>
        <p:xfrm>
          <a:off x="6417726" y="1999132"/>
          <a:ext cx="5141576" cy="3922576"/>
        </p:xfrm>
        <a:graphic>
          <a:graphicData uri="http://schemas.openxmlformats.org/drawingml/2006/chart">
            <c:chart xmlns:c="http://schemas.openxmlformats.org/drawingml/2006/chart" xmlns:r="http://schemas.openxmlformats.org/officeDocument/2006/relationships" r:id="rId3"/>
          </a:graphicData>
        </a:graphic>
      </p:graphicFrame>
      <p:pic>
        <p:nvPicPr>
          <p:cNvPr id="17" name="Picture 16">
            <a:extLst>
              <a:ext uri="{FF2B5EF4-FFF2-40B4-BE49-F238E27FC236}">
                <a16:creationId xmlns:a16="http://schemas.microsoft.com/office/drawing/2014/main" id="{AB114A9C-F191-40B1-A218-BDA1C1E7874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pic>
        <p:nvPicPr>
          <p:cNvPr id="2" name="Picture 1">
            <a:extLst>
              <a:ext uri="{FF2B5EF4-FFF2-40B4-BE49-F238E27FC236}">
                <a16:creationId xmlns:a16="http://schemas.microsoft.com/office/drawing/2014/main" id="{850BACA4-3738-4590-85D7-8F179AD074D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 name="Slide Number Placeholder 5">
            <a:extLst>
              <a:ext uri="{FF2B5EF4-FFF2-40B4-BE49-F238E27FC236}">
                <a16:creationId xmlns:a16="http://schemas.microsoft.com/office/drawing/2014/main" id="{750C4905-7D30-4A4E-B3E5-F35E6B27A46F}"/>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C31786ED-9386-479F-87DB-D6F646B3D7B6}"/>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5" name="Text Placeholder 3">
            <a:extLst>
              <a:ext uri="{FF2B5EF4-FFF2-40B4-BE49-F238E27FC236}">
                <a16:creationId xmlns:a16="http://schemas.microsoft.com/office/drawing/2014/main" id="{EF874FCD-15DA-44CD-A46D-78530F82C5EB}"/>
              </a:ext>
            </a:extLst>
          </p:cNvPr>
          <p:cNvSpPr txBox="1">
            <a:spLocks/>
          </p:cNvSpPr>
          <p:nvPr/>
        </p:nvSpPr>
        <p:spPr>
          <a:xfrm>
            <a:off x="451054" y="6358269"/>
            <a:ext cx="11645249" cy="170039"/>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 VAB analysis of Nielsen Ad Intel data, 1/1/20-12/31/20. TV spend includes national cable TV, broadcast TV, Spanish language cable TV, Spanish language broadcast TV. Brands reflect those with national TV spend over $100K. MM = millions.</a:t>
            </a:r>
          </a:p>
        </p:txBody>
      </p:sp>
      <p:graphicFrame>
        <p:nvGraphicFramePr>
          <p:cNvPr id="19" name="Chart 18">
            <a:extLst>
              <a:ext uri="{FF2B5EF4-FFF2-40B4-BE49-F238E27FC236}">
                <a16:creationId xmlns:a16="http://schemas.microsoft.com/office/drawing/2014/main" id="{BB9BC693-02D7-43FF-AE4B-CE92D6AA6730}"/>
              </a:ext>
            </a:extLst>
          </p:cNvPr>
          <p:cNvGraphicFramePr/>
          <p:nvPr/>
        </p:nvGraphicFramePr>
        <p:xfrm>
          <a:off x="1872705" y="5832794"/>
          <a:ext cx="8446591" cy="629794"/>
        </p:xfrm>
        <a:graphic>
          <a:graphicData uri="http://schemas.openxmlformats.org/drawingml/2006/chart">
            <c:chart xmlns:c="http://schemas.openxmlformats.org/drawingml/2006/chart" xmlns:r="http://schemas.openxmlformats.org/officeDocument/2006/relationships" r:id="rId6"/>
          </a:graphicData>
        </a:graphic>
      </p:graphicFrame>
      <p:sp>
        <p:nvSpPr>
          <p:cNvPr id="22" name="Rectangle 21">
            <a:extLst>
              <a:ext uri="{FF2B5EF4-FFF2-40B4-BE49-F238E27FC236}">
                <a16:creationId xmlns:a16="http://schemas.microsoft.com/office/drawing/2014/main" id="{ED95358E-232C-44DE-B1A0-33D1A48526B4}"/>
              </a:ext>
            </a:extLst>
          </p:cNvPr>
          <p:cNvSpPr/>
          <p:nvPr/>
        </p:nvSpPr>
        <p:spPr>
          <a:xfrm>
            <a:off x="41705" y="197654"/>
            <a:ext cx="10865107"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pitchFamily="2" charset="0"/>
                <a:ea typeface="+mn-ea"/>
                <a:cs typeface="+mn-cs"/>
              </a:rPr>
              <a:t>COVID segment advertisers are </a:t>
            </a:r>
            <a:r>
              <a:rPr kumimoji="0" lang="en-US" sz="2400" b="1" i="0" u="none" strike="noStrike" kern="1200" cap="none" spc="0" normalizeH="0" baseline="0" noProof="0">
                <a:ln>
                  <a:noFill/>
                </a:ln>
                <a:solidFill>
                  <a:srgbClr val="ED3C8D"/>
                </a:solidFill>
                <a:effectLst/>
                <a:uLnTx/>
                <a:uFillTx/>
                <a:latin typeface="Helvetica" pitchFamily="2" charset="0"/>
                <a:ea typeface="+mn-ea"/>
                <a:cs typeface="+mn-cs"/>
              </a:rPr>
              <a:t>more diverse across life stages</a:t>
            </a:r>
            <a:r>
              <a:rPr kumimoji="0" lang="en-US" sz="2400" b="1" i="0" u="none" strike="noStrike" kern="1200" cap="none" spc="0" normalizeH="0" baseline="0" noProof="0">
                <a:ln>
                  <a:noFill/>
                </a:ln>
                <a:solidFill>
                  <a:srgbClr val="1F1A62"/>
                </a:solidFill>
                <a:effectLst/>
                <a:uLnTx/>
                <a:uFillTx/>
                <a:latin typeface="Helvetica" pitchFamily="2" charset="0"/>
                <a:ea typeface="+mn-ea"/>
                <a:cs typeface="+mn-cs"/>
              </a:rPr>
              <a:t> as brands with relevant products and services entered the marketplace looking to engage consumers and spur sales during the pandemic</a:t>
            </a:r>
          </a:p>
        </p:txBody>
      </p:sp>
      <p:sp>
        <p:nvSpPr>
          <p:cNvPr id="25" name="TextBox 24">
            <a:extLst>
              <a:ext uri="{FF2B5EF4-FFF2-40B4-BE49-F238E27FC236}">
                <a16:creationId xmlns:a16="http://schemas.microsoft.com/office/drawing/2014/main" id="{E6CD9EF5-4532-44EC-9CA3-157777F342ED}"/>
              </a:ext>
            </a:extLst>
          </p:cNvPr>
          <p:cNvSpPr txBox="1"/>
          <p:nvPr/>
        </p:nvSpPr>
        <p:spPr>
          <a:xfrm>
            <a:off x="-1" y="1732214"/>
            <a:ext cx="12191999" cy="307777"/>
          </a:xfrm>
          <a:prstGeom prst="rect">
            <a:avLst/>
          </a:prstGeom>
          <a:noFill/>
        </p:spPr>
        <p:txBody>
          <a:bodyPr wrap="square" rtlCol="0">
            <a:spAutoFit/>
          </a:bodyPr>
          <a:lstStyle>
            <a:defPPr>
              <a:defRPr lang="en-US"/>
            </a:defPPr>
            <a:lvl1pPr marR="0" lvl="0" indent="0" algn="ctr" defTabSz="586082" fontAlgn="auto">
              <a:lnSpc>
                <a:spcPct val="100000"/>
              </a:lnSpc>
              <a:spcBef>
                <a:spcPts val="0"/>
              </a:spcBef>
              <a:spcAft>
                <a:spcPts val="0"/>
              </a:spcAft>
              <a:buClrTx/>
              <a:buSzTx/>
              <a:buFontTx/>
              <a:buNone/>
              <a:tabLst/>
              <a:defRPr kumimoji="0" sz="1200" b="1" i="0" u="sng" strike="noStrike" cap="none" spc="0" normalizeH="0" baseline="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defRPr>
            </a:lvl1p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2020 New National TV ‘COVID-Endemic’ &amp; ‘COVID-Related’ Advertisers by Life Stage</a:t>
            </a:r>
          </a:p>
        </p:txBody>
      </p:sp>
      <p:cxnSp>
        <p:nvCxnSpPr>
          <p:cNvPr id="18" name="Straight Connector 17">
            <a:extLst>
              <a:ext uri="{FF2B5EF4-FFF2-40B4-BE49-F238E27FC236}">
                <a16:creationId xmlns:a16="http://schemas.microsoft.com/office/drawing/2014/main" id="{16941CBF-1A5B-4435-9724-19D14B64E7E9}"/>
              </a:ext>
            </a:extLst>
          </p:cNvPr>
          <p:cNvCxnSpPr>
            <a:cxnSpLocks/>
          </p:cNvCxnSpPr>
          <p:nvPr/>
        </p:nvCxnSpPr>
        <p:spPr>
          <a:xfrm>
            <a:off x="6095100" y="2384093"/>
            <a:ext cx="1799" cy="33234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783576C5-ECB5-4315-880A-D2E7A3FA5E4D}"/>
              </a:ext>
            </a:extLst>
          </p:cNvPr>
          <p:cNvGrpSpPr/>
          <p:nvPr/>
        </p:nvGrpSpPr>
        <p:grpSpPr>
          <a:xfrm>
            <a:off x="418606" y="2096446"/>
            <a:ext cx="5569757" cy="3846133"/>
            <a:chOff x="418606" y="2096446"/>
            <a:chExt cx="5569757" cy="3846133"/>
          </a:xfrm>
        </p:grpSpPr>
        <p:graphicFrame>
          <p:nvGraphicFramePr>
            <p:cNvPr id="9" name="Chart 8">
              <a:extLst>
                <a:ext uri="{FF2B5EF4-FFF2-40B4-BE49-F238E27FC236}">
                  <a16:creationId xmlns:a16="http://schemas.microsoft.com/office/drawing/2014/main" id="{1DF71523-01A5-4B97-BAFC-08093F26EED3}"/>
                </a:ext>
              </a:extLst>
            </p:cNvPr>
            <p:cNvGraphicFramePr/>
            <p:nvPr>
              <p:extLst>
                <p:ext uri="{D42A27DB-BD31-4B8C-83A1-F6EECF244321}">
                  <p14:modId xmlns:p14="http://schemas.microsoft.com/office/powerpoint/2010/main" val="2744218179"/>
                </p:ext>
              </p:extLst>
            </p:nvPr>
          </p:nvGraphicFramePr>
          <p:xfrm>
            <a:off x="632697" y="2280521"/>
            <a:ext cx="5141576" cy="3662058"/>
          </p:xfrm>
          <a:graphic>
            <a:graphicData uri="http://schemas.openxmlformats.org/drawingml/2006/chart">
              <c:chart xmlns:c="http://schemas.openxmlformats.org/drawingml/2006/chart" xmlns:r="http://schemas.openxmlformats.org/officeDocument/2006/relationships" r:id="rId7"/>
            </a:graphicData>
          </a:graphic>
        </p:graphicFrame>
        <p:sp>
          <p:nvSpPr>
            <p:cNvPr id="23" name="TextBox 22">
              <a:extLst>
                <a:ext uri="{FF2B5EF4-FFF2-40B4-BE49-F238E27FC236}">
                  <a16:creationId xmlns:a16="http://schemas.microsoft.com/office/drawing/2014/main" id="{6872B0E6-4B21-4523-BEDD-BA0BCBED2682}"/>
                </a:ext>
              </a:extLst>
            </p:cNvPr>
            <p:cNvSpPr txBox="1"/>
            <p:nvPr/>
          </p:nvSpPr>
          <p:spPr>
            <a:xfrm>
              <a:off x="418606" y="2096446"/>
              <a:ext cx="5569757" cy="276999"/>
            </a:xfrm>
            <a:prstGeom prst="rect">
              <a:avLst/>
            </a:prstGeom>
            <a:noFill/>
          </p:spPr>
          <p:txBody>
            <a:bodyPr wrap="square" rtlCol="0">
              <a:spAutoFit/>
            </a:bodyPr>
            <a:lstStyle>
              <a:defPPr>
                <a:defRPr lang="en-US"/>
              </a:defPPr>
              <a:lvl1pPr marR="0" lvl="0" indent="0" algn="ctr" defTabSz="586082" fontAlgn="auto">
                <a:lnSpc>
                  <a:spcPct val="100000"/>
                </a:lnSpc>
                <a:spcBef>
                  <a:spcPts val="0"/>
                </a:spcBef>
                <a:spcAft>
                  <a:spcPts val="0"/>
                </a:spcAft>
                <a:buClrTx/>
                <a:buSzTx/>
                <a:buFontTx/>
                <a:buNone/>
                <a:tabLst/>
                <a:defRPr kumimoji="0" sz="1200" b="1" i="0" u="sng" strike="noStrike" cap="none" spc="0" normalizeH="0" baseline="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defRPr>
              </a:lvl1p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1" i="0"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 of Brands</a:t>
              </a:r>
              <a:r>
                <a:rPr kumimoji="0" lang="en-US" sz="1200" b="1"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 within COVID-Groupings by Life Stage</a:t>
              </a:r>
            </a:p>
          </p:txBody>
        </p:sp>
      </p:grpSp>
      <p:sp>
        <p:nvSpPr>
          <p:cNvPr id="24" name="TextBox 23">
            <a:extLst>
              <a:ext uri="{FF2B5EF4-FFF2-40B4-BE49-F238E27FC236}">
                <a16:creationId xmlns:a16="http://schemas.microsoft.com/office/drawing/2014/main" id="{5C8CDF27-53B8-449F-95C9-3EC24E4054C3}"/>
              </a:ext>
            </a:extLst>
          </p:cNvPr>
          <p:cNvSpPr txBox="1"/>
          <p:nvPr/>
        </p:nvSpPr>
        <p:spPr>
          <a:xfrm>
            <a:off x="6203636" y="2113617"/>
            <a:ext cx="5569757" cy="276999"/>
          </a:xfrm>
          <a:prstGeom prst="rect">
            <a:avLst/>
          </a:prstGeom>
          <a:noFill/>
        </p:spPr>
        <p:txBody>
          <a:bodyPr wrap="square" rtlCol="0">
            <a:spAutoFit/>
          </a:bodyPr>
          <a:lstStyle>
            <a:defPPr>
              <a:defRPr lang="en-US"/>
            </a:defPPr>
            <a:lvl1pPr marR="0" lvl="0" indent="0" algn="ctr" defTabSz="586082" fontAlgn="auto">
              <a:lnSpc>
                <a:spcPct val="100000"/>
              </a:lnSpc>
              <a:spcBef>
                <a:spcPts val="0"/>
              </a:spcBef>
              <a:spcAft>
                <a:spcPts val="0"/>
              </a:spcAft>
              <a:buClrTx/>
              <a:buSzTx/>
              <a:buFontTx/>
              <a:buNone/>
              <a:tabLst/>
              <a:defRPr kumimoji="0" sz="1200" b="1" i="0" u="sng" strike="noStrike" cap="none" spc="0" normalizeH="0" baseline="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defRPr>
            </a:lvl1p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1" i="0"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Total $$$</a:t>
            </a:r>
            <a:r>
              <a:rPr kumimoji="0" lang="en-US" sz="1200" b="1"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 of Brands within Life Stage</a:t>
            </a:r>
          </a:p>
        </p:txBody>
      </p:sp>
    </p:spTree>
    <p:extLst>
      <p:ext uri="{BB962C8B-B14F-4D97-AF65-F5344CB8AC3E}">
        <p14:creationId xmlns:p14="http://schemas.microsoft.com/office/powerpoint/2010/main" val="3815044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B114A9C-F191-40B1-A218-BDA1C1E7874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16" name="Rectangle 15">
            <a:extLst>
              <a:ext uri="{FF2B5EF4-FFF2-40B4-BE49-F238E27FC236}">
                <a16:creationId xmlns:a16="http://schemas.microsoft.com/office/drawing/2014/main" id="{924EEA13-5254-47DE-AFA1-D9482ABA2015}"/>
              </a:ext>
            </a:extLst>
          </p:cNvPr>
          <p:cNvSpPr/>
          <p:nvPr/>
        </p:nvSpPr>
        <p:spPr>
          <a:xfrm>
            <a:off x="1" y="1696162"/>
            <a:ext cx="12191999"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850BACA4-3738-4590-85D7-8F179AD074D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 name="Slide Number Placeholder 5">
            <a:extLst>
              <a:ext uri="{FF2B5EF4-FFF2-40B4-BE49-F238E27FC236}">
                <a16:creationId xmlns:a16="http://schemas.microsoft.com/office/drawing/2014/main" id="{750C4905-7D30-4A4E-B3E5-F35E6B27A46F}"/>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C31786ED-9386-479F-87DB-D6F646B3D7B6}"/>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5" name="Text Placeholder 3">
            <a:extLst>
              <a:ext uri="{FF2B5EF4-FFF2-40B4-BE49-F238E27FC236}">
                <a16:creationId xmlns:a16="http://schemas.microsoft.com/office/drawing/2014/main" id="{EF874FCD-15DA-44CD-A46D-78530F82C5EB}"/>
              </a:ext>
            </a:extLst>
          </p:cNvPr>
          <p:cNvSpPr txBox="1">
            <a:spLocks/>
          </p:cNvSpPr>
          <p:nvPr/>
        </p:nvSpPr>
        <p:spPr>
          <a:xfrm>
            <a:off x="451054" y="6325161"/>
            <a:ext cx="11740945" cy="203147"/>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 VAB analysis of Nielsen Ad Intel data, 1/1/20-12/31/20. TV spend includes national cable TV, broadcast TV, Spanish language cable TV, Spanish language broadcast TV. Brands reflect those with national TV spend over $100k. MM = millions.</a:t>
            </a:r>
          </a:p>
        </p:txBody>
      </p:sp>
      <p:sp>
        <p:nvSpPr>
          <p:cNvPr id="7" name="Rectangle 6">
            <a:extLst>
              <a:ext uri="{FF2B5EF4-FFF2-40B4-BE49-F238E27FC236}">
                <a16:creationId xmlns:a16="http://schemas.microsoft.com/office/drawing/2014/main" id="{4AE334FF-013B-4334-A22B-4AD816EFE3C8}"/>
              </a:ext>
            </a:extLst>
          </p:cNvPr>
          <p:cNvSpPr/>
          <p:nvPr/>
        </p:nvSpPr>
        <p:spPr>
          <a:xfrm>
            <a:off x="98855" y="128078"/>
            <a:ext cx="11062481"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pitchFamily="2" charset="0"/>
                <a:ea typeface="+mn-ea"/>
                <a:cs typeface="+mn-cs"/>
              </a:rPr>
              <a:t>From a spending perspective, ‘COVID-endemic’ brands focused more on </a:t>
            </a:r>
            <a:r>
              <a:rPr kumimoji="0" lang="en-US" sz="2400" b="1" i="0" u="none" strike="noStrike" kern="1200" cap="none" spc="0" normalizeH="0" baseline="0" noProof="0">
                <a:ln>
                  <a:noFill/>
                </a:ln>
                <a:solidFill>
                  <a:srgbClr val="ED3C8D"/>
                </a:solidFill>
                <a:effectLst/>
                <a:uLnTx/>
                <a:uFillTx/>
                <a:latin typeface="Helvetica" pitchFamily="2" charset="0"/>
                <a:ea typeface="+mn-ea"/>
                <a:cs typeface="+mn-cs"/>
              </a:rPr>
              <a:t>short campaign bursts </a:t>
            </a:r>
            <a:r>
              <a:rPr kumimoji="0" lang="en-US" sz="2400" b="1" i="0" u="none" strike="noStrike" kern="1200" cap="none" spc="0" normalizeH="0" baseline="0" noProof="0">
                <a:ln>
                  <a:noFill/>
                </a:ln>
                <a:solidFill>
                  <a:srgbClr val="1F1A62"/>
                </a:solidFill>
                <a:effectLst/>
                <a:uLnTx/>
                <a:uFillTx/>
                <a:latin typeface="Helvetica" pitchFamily="2" charset="0"/>
                <a:ea typeface="+mn-ea"/>
                <a:cs typeface="+mn-cs"/>
              </a:rPr>
              <a:t>while</a:t>
            </a:r>
            <a:r>
              <a:rPr lang="en-US" sz="2400" b="1">
                <a:solidFill>
                  <a:srgbClr val="1F1A62"/>
                </a:solidFill>
                <a:latin typeface="Helvetica" pitchFamily="2" charset="0"/>
              </a:rPr>
              <a:t> some ‘COVID-related’ brands began </a:t>
            </a:r>
            <a:r>
              <a:rPr lang="en-US" sz="2400" b="1">
                <a:solidFill>
                  <a:srgbClr val="ED3C8D"/>
                </a:solidFill>
                <a:latin typeface="Helvetica" pitchFamily="2" charset="0"/>
              </a:rPr>
              <a:t>testing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rgbClr val="ED3C8D"/>
                </a:solidFill>
                <a:latin typeface="Helvetica" pitchFamily="2" charset="0"/>
              </a:rPr>
              <a:t>TV</a:t>
            </a:r>
            <a:r>
              <a:rPr lang="en-US" sz="2400" b="1">
                <a:solidFill>
                  <a:srgbClr val="1F1A62"/>
                </a:solidFill>
                <a:latin typeface="Helvetica" pitchFamily="2" charset="0"/>
              </a:rPr>
              <a:t> and others developed a </a:t>
            </a:r>
            <a:r>
              <a:rPr lang="en-US" sz="2400" b="1">
                <a:solidFill>
                  <a:srgbClr val="ED3C8D"/>
                </a:solidFill>
                <a:latin typeface="Helvetica" pitchFamily="2" charset="0"/>
              </a:rPr>
              <a:t>sustaining presence</a:t>
            </a:r>
            <a:r>
              <a:rPr lang="en-US" sz="2400" b="1">
                <a:solidFill>
                  <a:srgbClr val="1F1A62"/>
                </a:solidFill>
                <a:latin typeface="Helvetica" pitchFamily="2" charset="0"/>
              </a:rPr>
              <a:t>, with heavier investment, to position themselves for long-term growth</a:t>
            </a:r>
            <a:endParaRPr kumimoji="0" lang="en-US" sz="2400" b="1" i="0" u="none" strike="noStrike" kern="1200" cap="none" spc="0" normalizeH="0" baseline="0" noProof="0">
              <a:ln>
                <a:noFill/>
              </a:ln>
              <a:solidFill>
                <a:srgbClr val="ED3C8D"/>
              </a:solidFill>
              <a:effectLst/>
              <a:uLnTx/>
              <a:uFillTx/>
              <a:latin typeface="Helvetica" pitchFamily="2" charset="0"/>
              <a:ea typeface="+mn-ea"/>
              <a:cs typeface="+mn-cs"/>
            </a:endParaRPr>
          </a:p>
        </p:txBody>
      </p:sp>
      <p:graphicFrame>
        <p:nvGraphicFramePr>
          <p:cNvPr id="19" name="Chart 18">
            <a:extLst>
              <a:ext uri="{FF2B5EF4-FFF2-40B4-BE49-F238E27FC236}">
                <a16:creationId xmlns:a16="http://schemas.microsoft.com/office/drawing/2014/main" id="{BB9BC693-02D7-43FF-AE4B-CE92D6AA6730}"/>
              </a:ext>
            </a:extLst>
          </p:cNvPr>
          <p:cNvGraphicFramePr/>
          <p:nvPr>
            <p:extLst>
              <p:ext uri="{D42A27DB-BD31-4B8C-83A1-F6EECF244321}">
                <p14:modId xmlns:p14="http://schemas.microsoft.com/office/powerpoint/2010/main" val="1627688275"/>
              </p:ext>
            </p:extLst>
          </p:nvPr>
        </p:nvGraphicFramePr>
        <p:xfrm>
          <a:off x="167544" y="5718061"/>
          <a:ext cx="5769135" cy="629794"/>
        </p:xfrm>
        <a:graphic>
          <a:graphicData uri="http://schemas.openxmlformats.org/drawingml/2006/chart">
            <c:chart xmlns:c="http://schemas.openxmlformats.org/drawingml/2006/chart" xmlns:r="http://schemas.openxmlformats.org/officeDocument/2006/relationships" r:id="rId5"/>
          </a:graphicData>
        </a:graphic>
      </p:graphicFrame>
      <p:sp>
        <p:nvSpPr>
          <p:cNvPr id="14" name="TextBox 13">
            <a:extLst>
              <a:ext uri="{FF2B5EF4-FFF2-40B4-BE49-F238E27FC236}">
                <a16:creationId xmlns:a16="http://schemas.microsoft.com/office/drawing/2014/main" id="{7E8AF61B-6F2F-459E-B25E-EEFDBA4ECBF5}"/>
              </a:ext>
            </a:extLst>
          </p:cNvPr>
          <p:cNvSpPr txBox="1"/>
          <p:nvPr/>
        </p:nvSpPr>
        <p:spPr>
          <a:xfrm>
            <a:off x="1" y="1722054"/>
            <a:ext cx="6117518" cy="707886"/>
          </a:xfrm>
          <a:prstGeom prst="rect">
            <a:avLst/>
          </a:prstGeom>
          <a:noFill/>
        </p:spPr>
        <p:txBody>
          <a:bodyPr wrap="square" rtlCol="0">
            <a:spAutoFit/>
          </a:bodyPr>
          <a:lstStyle>
            <a:defPPr>
              <a:defRPr lang="en-US"/>
            </a:defPPr>
            <a:lvl1pPr marR="0" lvl="0" indent="0" algn="ctr" defTabSz="586082" fontAlgn="auto">
              <a:lnSpc>
                <a:spcPct val="100000"/>
              </a:lnSpc>
              <a:spcBef>
                <a:spcPts val="0"/>
              </a:spcBef>
              <a:spcAft>
                <a:spcPts val="0"/>
              </a:spcAft>
              <a:buClrTx/>
              <a:buSzTx/>
              <a:buFontTx/>
              <a:buNone/>
              <a:tabLst/>
              <a:defRPr kumimoji="0" sz="1200" b="1" i="0" u="sng" strike="noStrike" cap="none" spc="0" normalizeH="0" baseline="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defRPr>
            </a:lvl1p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2020 New National TV ‘COVID-Endemic’ &amp; ‘COVID-Related’ Advertisers by Spend Segment</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 of Brands within Spend Buckets</a:t>
            </a:r>
          </a:p>
        </p:txBody>
      </p:sp>
      <p:graphicFrame>
        <p:nvGraphicFramePr>
          <p:cNvPr id="24" name="Chart 23">
            <a:extLst>
              <a:ext uri="{FF2B5EF4-FFF2-40B4-BE49-F238E27FC236}">
                <a16:creationId xmlns:a16="http://schemas.microsoft.com/office/drawing/2014/main" id="{A9B260D3-229F-4FDE-99FB-EBCF1ABD93B2}"/>
              </a:ext>
            </a:extLst>
          </p:cNvPr>
          <p:cNvGraphicFramePr/>
          <p:nvPr>
            <p:extLst>
              <p:ext uri="{D42A27DB-BD31-4B8C-83A1-F6EECF244321}">
                <p14:modId xmlns:p14="http://schemas.microsoft.com/office/powerpoint/2010/main" val="1780958751"/>
              </p:ext>
            </p:extLst>
          </p:nvPr>
        </p:nvGraphicFramePr>
        <p:xfrm>
          <a:off x="481323" y="2087773"/>
          <a:ext cx="5141576" cy="4028264"/>
        </p:xfrm>
        <a:graphic>
          <a:graphicData uri="http://schemas.openxmlformats.org/drawingml/2006/chart">
            <c:chart xmlns:c="http://schemas.openxmlformats.org/drawingml/2006/chart" xmlns:r="http://schemas.openxmlformats.org/officeDocument/2006/relationships" r:id="rId6"/>
          </a:graphicData>
        </a:graphic>
      </p:graphicFrame>
      <p:sp>
        <p:nvSpPr>
          <p:cNvPr id="15" name="Rectangle: Rounded Corners 14">
            <a:extLst>
              <a:ext uri="{FF2B5EF4-FFF2-40B4-BE49-F238E27FC236}">
                <a16:creationId xmlns:a16="http://schemas.microsoft.com/office/drawing/2014/main" id="{F3D221E1-704D-4B3B-86F4-8EEEDB80ACB6}"/>
              </a:ext>
            </a:extLst>
          </p:cNvPr>
          <p:cNvSpPr/>
          <p:nvPr/>
        </p:nvSpPr>
        <p:spPr>
          <a:xfrm>
            <a:off x="6295784" y="1951407"/>
            <a:ext cx="2609781" cy="1625892"/>
          </a:xfrm>
          <a:prstGeom prst="roundRect">
            <a:avLst/>
          </a:prstGeom>
          <a:solidFill>
            <a:schemeClr val="bg1"/>
          </a:solidFill>
          <a:ln w="1270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18" name="TextBox 17">
            <a:extLst>
              <a:ext uri="{FF2B5EF4-FFF2-40B4-BE49-F238E27FC236}">
                <a16:creationId xmlns:a16="http://schemas.microsoft.com/office/drawing/2014/main" id="{B834585E-CB36-4EC9-BA06-C0EFBF9A42AA}"/>
              </a:ext>
            </a:extLst>
          </p:cNvPr>
          <p:cNvSpPr txBox="1"/>
          <p:nvPr/>
        </p:nvSpPr>
        <p:spPr>
          <a:xfrm>
            <a:off x="6640167" y="1983347"/>
            <a:ext cx="192101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Under $500K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1F1A62"/>
                </a:solidFill>
                <a:effectLst/>
                <a:uLnTx/>
                <a:uFillTx/>
                <a:latin typeface="Helvetica" panose="020B0403020202020204" pitchFamily="34" charset="0"/>
                <a:ea typeface="+mn-ea"/>
                <a:cs typeface="+mn-cs"/>
              </a:rPr>
              <a:t>Sampling</a:t>
            </a:r>
            <a:r>
              <a:rPr kumimoji="0" lang="en-US" sz="10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 of Brands:</a:t>
            </a:r>
          </a:p>
        </p:txBody>
      </p:sp>
      <p:sp>
        <p:nvSpPr>
          <p:cNvPr id="27" name="Rectangle: Rounded Corners 26">
            <a:extLst>
              <a:ext uri="{FF2B5EF4-FFF2-40B4-BE49-F238E27FC236}">
                <a16:creationId xmlns:a16="http://schemas.microsoft.com/office/drawing/2014/main" id="{B098D11A-F3F9-408B-A700-AF773925B87B}"/>
              </a:ext>
            </a:extLst>
          </p:cNvPr>
          <p:cNvSpPr/>
          <p:nvPr/>
        </p:nvSpPr>
        <p:spPr>
          <a:xfrm>
            <a:off x="9345903" y="1951407"/>
            <a:ext cx="2609781" cy="1625892"/>
          </a:xfrm>
          <a:prstGeom prst="roundRect">
            <a:avLst/>
          </a:prstGeom>
          <a:solidFill>
            <a:schemeClr val="bg1"/>
          </a:solidFill>
          <a:ln w="1270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28" name="TextBox 27">
            <a:extLst>
              <a:ext uri="{FF2B5EF4-FFF2-40B4-BE49-F238E27FC236}">
                <a16:creationId xmlns:a16="http://schemas.microsoft.com/office/drawing/2014/main" id="{82DDDF94-AB3E-475C-AC41-9A9FB7FE247C}"/>
              </a:ext>
            </a:extLst>
          </p:cNvPr>
          <p:cNvSpPr txBox="1"/>
          <p:nvPr/>
        </p:nvSpPr>
        <p:spPr>
          <a:xfrm>
            <a:off x="9690286" y="1983347"/>
            <a:ext cx="192101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$500K - $1MM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Sampling of Brands:</a:t>
            </a:r>
          </a:p>
        </p:txBody>
      </p:sp>
      <p:sp>
        <p:nvSpPr>
          <p:cNvPr id="29" name="Rectangle: Rounded Corners 28">
            <a:extLst>
              <a:ext uri="{FF2B5EF4-FFF2-40B4-BE49-F238E27FC236}">
                <a16:creationId xmlns:a16="http://schemas.microsoft.com/office/drawing/2014/main" id="{0F8F8CB6-64F8-4716-96B8-54D5DB172991}"/>
              </a:ext>
            </a:extLst>
          </p:cNvPr>
          <p:cNvSpPr/>
          <p:nvPr/>
        </p:nvSpPr>
        <p:spPr>
          <a:xfrm>
            <a:off x="6295784" y="4234181"/>
            <a:ext cx="2609781" cy="1625892"/>
          </a:xfrm>
          <a:prstGeom prst="roundRect">
            <a:avLst/>
          </a:prstGeom>
          <a:solidFill>
            <a:schemeClr val="bg1"/>
          </a:solidFill>
          <a:ln w="1270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0" name="TextBox 29">
            <a:extLst>
              <a:ext uri="{FF2B5EF4-FFF2-40B4-BE49-F238E27FC236}">
                <a16:creationId xmlns:a16="http://schemas.microsoft.com/office/drawing/2014/main" id="{1D26BD17-930D-4D6F-80BE-18F45A2D9D98}"/>
              </a:ext>
            </a:extLst>
          </p:cNvPr>
          <p:cNvSpPr txBox="1"/>
          <p:nvPr/>
        </p:nvSpPr>
        <p:spPr>
          <a:xfrm>
            <a:off x="6640167" y="4266121"/>
            <a:ext cx="192101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$1MM - $5MM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1F1A62"/>
                </a:solidFill>
                <a:effectLst/>
                <a:uLnTx/>
                <a:uFillTx/>
                <a:latin typeface="Helvetica" panose="020B0403020202020204" pitchFamily="34" charset="0"/>
                <a:ea typeface="+mn-ea"/>
                <a:cs typeface="+mn-cs"/>
              </a:rPr>
              <a:t>Sampling</a:t>
            </a:r>
            <a:r>
              <a:rPr kumimoji="0" lang="en-US" sz="10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 of Brands:</a:t>
            </a:r>
          </a:p>
        </p:txBody>
      </p:sp>
      <p:sp>
        <p:nvSpPr>
          <p:cNvPr id="31" name="Rectangle: Rounded Corners 30">
            <a:extLst>
              <a:ext uri="{FF2B5EF4-FFF2-40B4-BE49-F238E27FC236}">
                <a16:creationId xmlns:a16="http://schemas.microsoft.com/office/drawing/2014/main" id="{152BA8A1-3CE9-4590-BDE0-94CF4B0F322F}"/>
              </a:ext>
            </a:extLst>
          </p:cNvPr>
          <p:cNvSpPr/>
          <p:nvPr/>
        </p:nvSpPr>
        <p:spPr>
          <a:xfrm>
            <a:off x="9345903" y="4234181"/>
            <a:ext cx="2609781" cy="1625892"/>
          </a:xfrm>
          <a:prstGeom prst="roundRect">
            <a:avLst/>
          </a:prstGeom>
          <a:solidFill>
            <a:schemeClr val="bg1"/>
          </a:solidFill>
          <a:ln w="12700">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2" name="TextBox 31">
            <a:extLst>
              <a:ext uri="{FF2B5EF4-FFF2-40B4-BE49-F238E27FC236}">
                <a16:creationId xmlns:a16="http://schemas.microsoft.com/office/drawing/2014/main" id="{B2C1C920-A6CA-40FB-80D1-4D7753C022B2}"/>
              </a:ext>
            </a:extLst>
          </p:cNvPr>
          <p:cNvSpPr txBox="1"/>
          <p:nvPr/>
        </p:nvSpPr>
        <p:spPr>
          <a:xfrm>
            <a:off x="9690286" y="4266121"/>
            <a:ext cx="192101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Over $5MM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1F1A62"/>
                </a:solidFill>
                <a:effectLst/>
                <a:uLnTx/>
                <a:uFillTx/>
                <a:latin typeface="Helvetica" panose="020B0403020202020204" pitchFamily="34" charset="0"/>
                <a:ea typeface="+mn-ea"/>
                <a:cs typeface="+mn-cs"/>
              </a:rPr>
              <a:t>Sampling</a:t>
            </a:r>
            <a:r>
              <a:rPr kumimoji="0" lang="en-US" sz="10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 of Brands:</a:t>
            </a:r>
          </a:p>
        </p:txBody>
      </p:sp>
      <p:cxnSp>
        <p:nvCxnSpPr>
          <p:cNvPr id="33" name="Straight Connector 32">
            <a:extLst>
              <a:ext uri="{FF2B5EF4-FFF2-40B4-BE49-F238E27FC236}">
                <a16:creationId xmlns:a16="http://schemas.microsoft.com/office/drawing/2014/main" id="{DB32CEC1-F221-4DF5-A623-755686B63C39}"/>
              </a:ext>
            </a:extLst>
          </p:cNvPr>
          <p:cNvCxnSpPr>
            <a:cxnSpLocks/>
          </p:cNvCxnSpPr>
          <p:nvPr/>
        </p:nvCxnSpPr>
        <p:spPr>
          <a:xfrm>
            <a:off x="6095100" y="1834062"/>
            <a:ext cx="1799" cy="44235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49" name="Picture 12" descr="Image result for teladoc medical services year founded">
            <a:extLst>
              <a:ext uri="{FF2B5EF4-FFF2-40B4-BE49-F238E27FC236}">
                <a16:creationId xmlns:a16="http://schemas.microsoft.com/office/drawing/2014/main" id="{ED5E4100-6AEE-4163-BA31-B0EC8DAED930}"/>
              </a:ext>
            </a:extLst>
          </p:cNvPr>
          <p:cNvPicPr>
            <a:picLocks noChangeAspect="1" noChangeArrowheads="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l="11877" t="20881" r="5441" b="16347"/>
          <a:stretch/>
        </p:blipFill>
        <p:spPr bwMode="auto">
          <a:xfrm>
            <a:off x="7717663" y="5372796"/>
            <a:ext cx="1066872" cy="42748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 descr="WHOOP | Foundry Group">
            <a:extLst>
              <a:ext uri="{FF2B5EF4-FFF2-40B4-BE49-F238E27FC236}">
                <a16:creationId xmlns:a16="http://schemas.microsoft.com/office/drawing/2014/main" id="{434EE296-D179-4391-AD35-094719571153}"/>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456458" y="5478738"/>
            <a:ext cx="1144216" cy="1872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ur Story · FIGS">
            <a:extLst>
              <a:ext uri="{FF2B5EF4-FFF2-40B4-BE49-F238E27FC236}">
                <a16:creationId xmlns:a16="http://schemas.microsoft.com/office/drawing/2014/main" id="{1B75C43C-03C2-49C4-974D-42C253F641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01148" y="4734324"/>
            <a:ext cx="803690" cy="2253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670AC80-4717-41A3-AAA1-FE79F494A07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8692" b="29023"/>
          <a:stretch/>
        </p:blipFill>
        <p:spPr bwMode="auto">
          <a:xfrm>
            <a:off x="6429007" y="5090621"/>
            <a:ext cx="1277800" cy="30017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Ambetter | Health Insurance Marketplace Plan">
            <a:extLst>
              <a:ext uri="{FF2B5EF4-FFF2-40B4-BE49-F238E27FC236}">
                <a16:creationId xmlns:a16="http://schemas.microsoft.com/office/drawing/2014/main" id="{67E8C60B-4799-4232-BEF5-BB7A8171ADD6}"/>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6398121" y="4647838"/>
            <a:ext cx="1321155" cy="40119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4" descr="CBD Oil for Sale - THC-Free | cbdMD">
            <a:extLst>
              <a:ext uri="{FF2B5EF4-FFF2-40B4-BE49-F238E27FC236}">
                <a16:creationId xmlns:a16="http://schemas.microsoft.com/office/drawing/2014/main" id="{B9D49C0D-48CB-499A-B907-3C748A404085}"/>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7803319" y="5084545"/>
            <a:ext cx="918403" cy="22960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Drizly App Logo transparent PNG - StickPNG">
            <a:extLst>
              <a:ext uri="{FF2B5EF4-FFF2-40B4-BE49-F238E27FC236}">
                <a16:creationId xmlns:a16="http://schemas.microsoft.com/office/drawing/2014/main" id="{C8A1719E-7E6B-4F24-AD1F-4EC077827AF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60651" y="2450653"/>
            <a:ext cx="560042" cy="5600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rand - Palo Alto Networks">
            <a:extLst>
              <a:ext uri="{FF2B5EF4-FFF2-40B4-BE49-F238E27FC236}">
                <a16:creationId xmlns:a16="http://schemas.microsoft.com/office/drawing/2014/main" id="{3CD59482-5988-49BA-B83E-975AD3E45726}"/>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4623" t="26375" r="14170" b="32587"/>
          <a:stretch/>
        </p:blipFill>
        <p:spPr bwMode="auto">
          <a:xfrm>
            <a:off x="9476401" y="3111984"/>
            <a:ext cx="1390608" cy="29142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a:extLst>
              <a:ext uri="{FF2B5EF4-FFF2-40B4-BE49-F238E27FC236}">
                <a16:creationId xmlns:a16="http://schemas.microsoft.com/office/drawing/2014/main" id="{823439A1-9B82-4C9A-A707-0342335F0D5D}"/>
              </a:ext>
            </a:extLst>
          </p:cNvPr>
          <p:cNvPicPr>
            <a:picLocks noChangeAspect="1" noChangeArrowheads="1"/>
          </p:cNvPicPr>
          <p:nvPr/>
        </p:nvPicPr>
        <p:blipFill rotWithShape="1">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t="34593" b="33578"/>
          <a:stretch/>
        </p:blipFill>
        <p:spPr bwMode="auto">
          <a:xfrm>
            <a:off x="10279880" y="2394758"/>
            <a:ext cx="1449252" cy="25627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FD0BED82-8D38-42F2-BAEC-ECEB2344BD1A}"/>
              </a:ext>
            </a:extLst>
          </p:cNvPr>
          <p:cNvPicPr>
            <a:picLocks noChangeAspect="1"/>
          </p:cNvPicPr>
          <p:nvPr/>
        </p:nvPicPr>
        <p:blipFill>
          <a:blip r:embed="rId16">
            <a:clrChange>
              <a:clrFrom>
                <a:srgbClr val="FFDB00"/>
              </a:clrFrom>
              <a:clrTo>
                <a:srgbClr val="FFDB00">
                  <a:alpha val="0"/>
                </a:srgbClr>
              </a:clrTo>
            </a:clrChange>
          </a:blip>
          <a:stretch>
            <a:fillRect/>
          </a:stretch>
        </p:blipFill>
        <p:spPr>
          <a:xfrm>
            <a:off x="10921413" y="3044453"/>
            <a:ext cx="845837" cy="394045"/>
          </a:xfrm>
          <a:prstGeom prst="rect">
            <a:avLst/>
          </a:prstGeom>
        </p:spPr>
      </p:pic>
      <p:pic>
        <p:nvPicPr>
          <p:cNvPr id="8" name="Picture 8" descr="Jackbox Games - Wikipedia">
            <a:extLst>
              <a:ext uri="{FF2B5EF4-FFF2-40B4-BE49-F238E27FC236}">
                <a16:creationId xmlns:a16="http://schemas.microsoft.com/office/drawing/2014/main" id="{920E641E-B521-4702-B55B-36E259F95DB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960797" y="2738956"/>
            <a:ext cx="1000467" cy="32348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0" descr="Prose | Certified B Corporation">
            <a:extLst>
              <a:ext uri="{FF2B5EF4-FFF2-40B4-BE49-F238E27FC236}">
                <a16:creationId xmlns:a16="http://schemas.microsoft.com/office/drawing/2014/main" id="{425267F6-331F-48C3-9BBF-238DF64D772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073728" y="2754884"/>
            <a:ext cx="775363" cy="25005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Musely - Crunchbase Company Profile &amp; Funding">
            <a:extLst>
              <a:ext uri="{FF2B5EF4-FFF2-40B4-BE49-F238E27FC236}">
                <a16:creationId xmlns:a16="http://schemas.microsoft.com/office/drawing/2014/main" id="{FC030C7B-6078-42F9-9371-1E7478216BD8}"/>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9994" t="40622" r="8365" b="41687"/>
          <a:stretch/>
        </p:blipFill>
        <p:spPr bwMode="auto">
          <a:xfrm>
            <a:off x="9468544" y="4732072"/>
            <a:ext cx="1093581" cy="23697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4">
            <a:extLst>
              <a:ext uri="{FF2B5EF4-FFF2-40B4-BE49-F238E27FC236}">
                <a16:creationId xmlns:a16="http://schemas.microsoft.com/office/drawing/2014/main" id="{EA5E30B2-48F1-4A87-8AF4-C873366009C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929190" y="5107696"/>
            <a:ext cx="966747" cy="224316"/>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CarParts.com – Right Parts, Guaranteed">
            <a:extLst>
              <a:ext uri="{FF2B5EF4-FFF2-40B4-BE49-F238E27FC236}">
                <a16:creationId xmlns:a16="http://schemas.microsoft.com/office/drawing/2014/main" id="{025920A1-8EA7-43EF-B041-0A3F393DB9C3}"/>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9440360" y="5105648"/>
            <a:ext cx="1488830" cy="22972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Greenlight Financial Technology - Customer Service Specialist">
            <a:extLst>
              <a:ext uri="{FF2B5EF4-FFF2-40B4-BE49-F238E27FC236}">
                <a16:creationId xmlns:a16="http://schemas.microsoft.com/office/drawing/2014/main" id="{59B665E5-E048-4313-ADEB-36B9EBB7D63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622409" y="4776550"/>
            <a:ext cx="1226682" cy="19310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Today Bras And Undies, Tomorrow the World | LIVELY">
            <a:extLst>
              <a:ext uri="{FF2B5EF4-FFF2-40B4-BE49-F238E27FC236}">
                <a16:creationId xmlns:a16="http://schemas.microsoft.com/office/drawing/2014/main" id="{6C2E137A-9DF4-4A79-94BF-4B0B02B72966}"/>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t="28833" b="32687"/>
          <a:stretch/>
        </p:blipFill>
        <p:spPr bwMode="auto">
          <a:xfrm>
            <a:off x="10800612" y="5464331"/>
            <a:ext cx="1048479" cy="21114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Glass Office Chair Mat For Carpet, Hardwood &amp; Tile | Vitrazza">
            <a:extLst>
              <a:ext uri="{FF2B5EF4-FFF2-40B4-BE49-F238E27FC236}">
                <a16:creationId xmlns:a16="http://schemas.microsoft.com/office/drawing/2014/main" id="{E32519FF-2830-47BF-B0A9-7FF5D9D9D04D}"/>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b="34231"/>
          <a:stretch/>
        </p:blipFill>
        <p:spPr bwMode="auto">
          <a:xfrm>
            <a:off x="9468544" y="5489544"/>
            <a:ext cx="1165297" cy="173207"/>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Zazzle Logo and Brand">
            <a:extLst>
              <a:ext uri="{FF2B5EF4-FFF2-40B4-BE49-F238E27FC236}">
                <a16:creationId xmlns:a16="http://schemas.microsoft.com/office/drawing/2014/main" id="{6A6C19C3-7D80-4CEC-A6DF-8939C04A4DFB}"/>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t="27927" b="25129"/>
          <a:stretch/>
        </p:blipFill>
        <p:spPr bwMode="auto">
          <a:xfrm>
            <a:off x="6429007" y="2418579"/>
            <a:ext cx="1095267" cy="22598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4" descr="OkCupid | Media Kit">
            <a:extLst>
              <a:ext uri="{FF2B5EF4-FFF2-40B4-BE49-F238E27FC236}">
                <a16:creationId xmlns:a16="http://schemas.microsoft.com/office/drawing/2014/main" id="{673616D8-530B-4D7D-AD8B-60FEBFF8749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670230" y="2414235"/>
            <a:ext cx="1046311" cy="33782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6" descr="Piestro | LinkedIn">
            <a:extLst>
              <a:ext uri="{FF2B5EF4-FFF2-40B4-BE49-F238E27FC236}">
                <a16:creationId xmlns:a16="http://schemas.microsoft.com/office/drawing/2014/main" id="{54AF390F-1E36-4384-B578-B0A1C26CB824}"/>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411585" y="2657396"/>
            <a:ext cx="503178" cy="50317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Brand Guide — Ministry of Supply Blog">
            <a:extLst>
              <a:ext uri="{FF2B5EF4-FFF2-40B4-BE49-F238E27FC236}">
                <a16:creationId xmlns:a16="http://schemas.microsoft.com/office/drawing/2014/main" id="{50754392-5588-4236-9103-D5768D29C655}"/>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984035" y="2811595"/>
            <a:ext cx="1852258" cy="24335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8" descr="Credit Ninja Payday Loans Reviews (Apr. 2021) | Payday Loans | SuperMoney">
            <a:extLst>
              <a:ext uri="{FF2B5EF4-FFF2-40B4-BE49-F238E27FC236}">
                <a16:creationId xmlns:a16="http://schemas.microsoft.com/office/drawing/2014/main" id="{9D514D73-3948-4C2F-8BAE-A881F5CE68B3}"/>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t="32346" b="34881"/>
          <a:stretch/>
        </p:blipFill>
        <p:spPr bwMode="auto">
          <a:xfrm>
            <a:off x="6411585" y="3176284"/>
            <a:ext cx="1352516" cy="28812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0" descr="NATURELO Vitamin Supplements Now Available at Walgreens | PressRelease.com">
            <a:extLst>
              <a:ext uri="{FF2B5EF4-FFF2-40B4-BE49-F238E27FC236}">
                <a16:creationId xmlns:a16="http://schemas.microsoft.com/office/drawing/2014/main" id="{41327FB3-2AB9-4B89-9097-2653FB6D7A61}"/>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7775983" y="3140860"/>
            <a:ext cx="1092992" cy="349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7216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4B9ED0-96BE-47C6-904B-CE7FF3A20E12}"/>
              </a:ext>
            </a:extLst>
          </p:cNvPr>
          <p:cNvSpPr/>
          <p:nvPr/>
        </p:nvSpPr>
        <p:spPr>
          <a:xfrm>
            <a:off x="1" y="0"/>
            <a:ext cx="4990722" cy="6869150"/>
          </a:xfrm>
          <a:prstGeom prst="rect">
            <a:avLst/>
          </a:prstGeom>
          <a:solidFill>
            <a:srgbClr val="ED3C8D"/>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0" name="Picture 49">
            <a:extLst>
              <a:ext uri="{FF2B5EF4-FFF2-40B4-BE49-F238E27FC236}">
                <a16:creationId xmlns:a16="http://schemas.microsoft.com/office/drawing/2014/main" id="{32C80A15-6C2A-4BBC-B22E-74570E58ED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pic>
        <p:nvPicPr>
          <p:cNvPr id="14" name="Picture 13">
            <a:extLst>
              <a:ext uri="{FF2B5EF4-FFF2-40B4-BE49-F238E27FC236}">
                <a16:creationId xmlns:a16="http://schemas.microsoft.com/office/drawing/2014/main" id="{E68883D7-CE89-43D5-A4B5-94B1E528076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5" name="Slide Number Placeholder 5">
            <a:extLst>
              <a:ext uri="{FF2B5EF4-FFF2-40B4-BE49-F238E27FC236}">
                <a16:creationId xmlns:a16="http://schemas.microsoft.com/office/drawing/2014/main" id="{CAB137C7-5E9C-4947-862D-A9783E6B793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FACEB3C5-52C0-47C3-941A-590E0EE30CE4}"/>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7" name="Rectangle 26">
            <a:extLst>
              <a:ext uri="{FF2B5EF4-FFF2-40B4-BE49-F238E27FC236}">
                <a16:creationId xmlns:a16="http://schemas.microsoft.com/office/drawing/2014/main" id="{C68C8AB4-1DBF-478A-9732-1F3906E060E2}"/>
              </a:ext>
            </a:extLst>
          </p:cNvPr>
          <p:cNvSpPr/>
          <p:nvPr/>
        </p:nvSpPr>
        <p:spPr>
          <a:xfrm>
            <a:off x="100015" y="234343"/>
            <a:ext cx="4920469" cy="58785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Helvetica" pitchFamily="2" charset="0"/>
                <a:ea typeface="+mn-ea"/>
                <a:cs typeface="+mn-cs"/>
              </a:rPr>
              <a:t>Within the ‘COVID-endemic’ and ‘COVID-related’ segments, we wanted to understand which new advertisers have a greater likelihood for post-pandemic longevity - from a product, advertising and competitive perspective - as opposed to those that were primarily capitalizing on the pandemic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a:solidFill>
                <a:prstClr val="white"/>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prstClr val="white"/>
                </a:solidFill>
                <a:latin typeface="Helvetica" pitchFamily="2" charset="0"/>
              </a:rPr>
              <a:t>Therefore, we allocated each COVID advertiser into one of two segments:</a:t>
            </a:r>
          </a:p>
          <a:p>
            <a:pPr marL="914400" lvl="1" indent="-457200">
              <a:buFont typeface="Arial" panose="020B0604020202020204" pitchFamily="34" charset="0"/>
              <a:buChar char="•"/>
              <a:defRPr/>
            </a:pPr>
            <a:r>
              <a:rPr lang="en-US" sz="2000" b="1">
                <a:solidFill>
                  <a:srgbClr val="FFE600"/>
                </a:solidFill>
                <a:latin typeface="Helvetica" pitchFamily="2" charset="0"/>
              </a:rPr>
              <a:t>‘Post-COVID Relevant’</a:t>
            </a:r>
          </a:p>
          <a:p>
            <a:pPr marL="914400" lvl="1" indent="-457200">
              <a:buFont typeface="Arial" panose="020B0604020202020204" pitchFamily="34" charset="0"/>
              <a:buChar char="•"/>
              <a:defRPr/>
            </a:pPr>
            <a:r>
              <a:rPr lang="en-US" sz="2000" b="1">
                <a:solidFill>
                  <a:srgbClr val="FFE600"/>
                </a:solidFill>
                <a:latin typeface="Helvetica" pitchFamily="2" charset="0"/>
              </a:rPr>
              <a:t>‘COVID-Opportunistic’</a:t>
            </a:r>
          </a:p>
        </p:txBody>
      </p:sp>
      <p:grpSp>
        <p:nvGrpSpPr>
          <p:cNvPr id="4" name="Group 3">
            <a:extLst>
              <a:ext uri="{FF2B5EF4-FFF2-40B4-BE49-F238E27FC236}">
                <a16:creationId xmlns:a16="http://schemas.microsoft.com/office/drawing/2014/main" id="{77077BAD-8231-4FE6-9AA1-24030F667490}"/>
              </a:ext>
            </a:extLst>
          </p:cNvPr>
          <p:cNvGrpSpPr/>
          <p:nvPr/>
        </p:nvGrpSpPr>
        <p:grpSpPr>
          <a:xfrm>
            <a:off x="5057169" y="1651611"/>
            <a:ext cx="7089902" cy="2059440"/>
            <a:chOff x="5052089" y="4090889"/>
            <a:chExt cx="7089902" cy="2059440"/>
          </a:xfrm>
        </p:grpSpPr>
        <p:sp>
          <p:nvSpPr>
            <p:cNvPr id="25" name="Rectangle: Rounded Corners 24">
              <a:extLst>
                <a:ext uri="{FF2B5EF4-FFF2-40B4-BE49-F238E27FC236}">
                  <a16:creationId xmlns:a16="http://schemas.microsoft.com/office/drawing/2014/main" id="{5B4E0492-3200-418A-9B83-D0C31DB8A12D}"/>
                </a:ext>
              </a:extLst>
            </p:cNvPr>
            <p:cNvSpPr/>
            <p:nvPr/>
          </p:nvSpPr>
          <p:spPr>
            <a:xfrm>
              <a:off x="5052089" y="4092370"/>
              <a:ext cx="7079742" cy="2057959"/>
            </a:xfrm>
            <a:prstGeom prst="roundRect">
              <a:avLst/>
            </a:prstGeom>
            <a:solidFill>
              <a:schemeClr val="bg1"/>
            </a:solidFill>
            <a:ln w="28575">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3C8D"/>
                </a:solidFill>
              </a:endParaRPr>
            </a:p>
          </p:txBody>
        </p:sp>
        <p:sp>
          <p:nvSpPr>
            <p:cNvPr id="24" name="TextBox 23">
              <a:extLst>
                <a:ext uri="{FF2B5EF4-FFF2-40B4-BE49-F238E27FC236}">
                  <a16:creationId xmlns:a16="http://schemas.microsoft.com/office/drawing/2014/main" id="{724AE679-CE1A-44E3-B078-ED01AC3B2F0E}"/>
                </a:ext>
              </a:extLst>
            </p:cNvPr>
            <p:cNvSpPr txBox="1"/>
            <p:nvPr/>
          </p:nvSpPr>
          <p:spPr>
            <a:xfrm>
              <a:off x="5062248" y="4090889"/>
              <a:ext cx="7079743" cy="1415772"/>
            </a:xfrm>
            <a:prstGeom prst="rect">
              <a:avLst/>
            </a:prstGeom>
            <a:noFill/>
          </p:spPr>
          <p:txBody>
            <a:bodyPr wrap="square" rtlCol="0">
              <a:spAutoFit/>
            </a:bodyPr>
            <a:lstStyle>
              <a:defPPr>
                <a:defRPr lang="en-US"/>
              </a:defPPr>
              <a:lvl1pPr marR="0" lvl="0" indent="0" algn="ctr" defTabSz="586082" fontAlgn="auto">
                <a:lnSpc>
                  <a:spcPct val="100000"/>
                </a:lnSpc>
                <a:spcBef>
                  <a:spcPts val="0"/>
                </a:spcBef>
                <a:spcAft>
                  <a:spcPts val="0"/>
                </a:spcAft>
                <a:buClrTx/>
                <a:buSzTx/>
                <a:buFontTx/>
                <a:buNone/>
                <a:tabLst/>
                <a:defRPr kumimoji="0" sz="1200" b="1" i="0" u="sng" strike="noStrike" cap="none" spc="0" normalizeH="0" baseline="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defRPr>
              </a:lvl1p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‘Post-COVID Relevant’ Brands:</a:t>
              </a:r>
              <a:r>
                <a:rPr kumimoji="0" lang="en-US" sz="1600" b="0"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 </a:t>
              </a:r>
            </a:p>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endParaRPr>
            </a:p>
            <a:p>
              <a:pPr marL="0" marR="0" lvl="0" indent="0" algn="ctr" defTabSz="586082" rtl="0" eaLnBrk="1" fontAlgn="auto" latinLnBrk="0" hangingPunct="1">
                <a:lnSpc>
                  <a:spcPct val="100000"/>
                </a:lnSpc>
                <a:spcBef>
                  <a:spcPts val="0"/>
                </a:spcBef>
                <a:spcAft>
                  <a:spcPts val="0"/>
                </a:spcAft>
                <a:buClrTx/>
                <a:buSzTx/>
                <a:buFontTx/>
                <a:buNone/>
                <a:tabLst/>
                <a:defRPr/>
              </a:pPr>
              <a:r>
                <a:rPr lang="en-US" sz="1400" u="none">
                  <a:latin typeface="Helvetica" panose="020B0604020202020204" pitchFamily="34" charset="0"/>
                  <a:cs typeface="Helvetica" panose="020B0604020202020204" pitchFamily="34" charset="0"/>
                </a:rPr>
                <a:t>Brands in competitive categories offering products and services with a unique value proposition during COVID that will continue to be relevant post-pandemic</a:t>
              </a:r>
            </a:p>
            <a:p>
              <a:pPr marL="0" marR="0" lvl="0" indent="0" algn="ctr" defTabSz="586082" rtl="0" eaLnBrk="1" fontAlgn="auto" latinLnBrk="0" hangingPunct="1">
                <a:lnSpc>
                  <a:spcPct val="100000"/>
                </a:lnSpc>
                <a:spcBef>
                  <a:spcPts val="0"/>
                </a:spcBef>
                <a:spcAft>
                  <a:spcPts val="0"/>
                </a:spcAft>
                <a:buClrTx/>
                <a:buSzTx/>
                <a:buFontTx/>
                <a:buNone/>
                <a:tabLst/>
                <a:defRPr/>
              </a:pPr>
              <a:r>
                <a:rPr lang="en-US" u="none">
                  <a:latin typeface="Helvetica" panose="020B0604020202020204" pitchFamily="34" charset="0"/>
                  <a:cs typeface="Helvetica" panose="020B0604020202020204" pitchFamily="34" charset="0"/>
                </a:rPr>
                <a:t>(either launched TV campaign in 2</a:t>
              </a:r>
              <a:r>
                <a:rPr lang="en-US" u="none" baseline="30000">
                  <a:latin typeface="Helvetica" panose="020B0604020202020204" pitchFamily="34" charset="0"/>
                  <a:cs typeface="Helvetica" panose="020B0604020202020204" pitchFamily="34" charset="0"/>
                </a:rPr>
                <a:t>nd</a:t>
              </a:r>
              <a:r>
                <a:rPr lang="en-US" u="none">
                  <a:latin typeface="Helvetica" panose="020B0604020202020204" pitchFamily="34" charset="0"/>
                  <a:cs typeface="Helvetica" panose="020B0604020202020204" pitchFamily="34" charset="0"/>
                </a:rPr>
                <a:t> half of 2020 or, if earlier, continued spending in </a:t>
              </a:r>
            </a:p>
            <a:p>
              <a:pPr marL="0" marR="0" lvl="0" indent="0" algn="ctr" defTabSz="586082" rtl="0" eaLnBrk="1" fontAlgn="auto" latinLnBrk="0" hangingPunct="1">
                <a:lnSpc>
                  <a:spcPct val="100000"/>
                </a:lnSpc>
                <a:spcBef>
                  <a:spcPts val="0"/>
                </a:spcBef>
                <a:spcAft>
                  <a:spcPts val="0"/>
                </a:spcAft>
                <a:buClrTx/>
                <a:buSzTx/>
                <a:buFontTx/>
                <a:buNone/>
                <a:tabLst/>
                <a:defRPr/>
              </a:pPr>
              <a:r>
                <a:rPr lang="en-US" u="none">
                  <a:latin typeface="Helvetica" panose="020B0604020202020204" pitchFamily="34" charset="0"/>
                  <a:cs typeface="Helvetica" panose="020B0604020202020204" pitchFamily="34" charset="0"/>
                </a:rPr>
                <a:t>the 2</a:t>
              </a:r>
              <a:r>
                <a:rPr lang="en-US" u="none" baseline="30000">
                  <a:latin typeface="Helvetica" panose="020B0604020202020204" pitchFamily="34" charset="0"/>
                  <a:cs typeface="Helvetica" panose="020B0604020202020204" pitchFamily="34" charset="0"/>
                </a:rPr>
                <a:t>nd</a:t>
              </a:r>
              <a:r>
                <a:rPr lang="en-US" u="none">
                  <a:latin typeface="Helvetica" panose="020B0604020202020204" pitchFamily="34" charset="0"/>
                  <a:cs typeface="Helvetica" panose="020B0604020202020204" pitchFamily="34" charset="0"/>
                </a:rPr>
                <a:t> half of the year)</a:t>
              </a:r>
              <a:endParaRPr kumimoji="0" lang="en-US" i="1"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endParaRP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(38% of total new advertisers / 19% of total new TV spending)</a:t>
              </a:r>
              <a:endParaRPr kumimoji="0" lang="en-US" sz="1600" b="1" i="0" u="sng"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endParaRPr>
            </a:p>
          </p:txBody>
        </p:sp>
        <p:sp>
          <p:nvSpPr>
            <p:cNvPr id="26" name="TextBox 25">
              <a:extLst>
                <a:ext uri="{FF2B5EF4-FFF2-40B4-BE49-F238E27FC236}">
                  <a16:creationId xmlns:a16="http://schemas.microsoft.com/office/drawing/2014/main" id="{6690E0ED-91CF-433F-8F2D-885677FD5474}"/>
                </a:ext>
              </a:extLst>
            </p:cNvPr>
            <p:cNvSpPr txBox="1"/>
            <p:nvPr/>
          </p:nvSpPr>
          <p:spPr>
            <a:xfrm>
              <a:off x="6060372" y="5552887"/>
              <a:ext cx="4990722"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Sampling of </a:t>
              </a:r>
              <a:r>
                <a:rPr kumimoji="0" lang="en-US" sz="9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‘Post-COVID Relevant’ brands</a:t>
              </a:r>
            </a:p>
          </p:txBody>
        </p:sp>
        <p:pic>
          <p:nvPicPr>
            <p:cNvPr id="16" name="Picture 14" descr="CBD Oil for Sale - THC-Free | cbdMD">
              <a:extLst>
                <a:ext uri="{FF2B5EF4-FFF2-40B4-BE49-F238E27FC236}">
                  <a16:creationId xmlns:a16="http://schemas.microsoft.com/office/drawing/2014/main" id="{A3515AC3-A959-4D0B-B5BE-66B9E18C30B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066190" y="5819218"/>
              <a:ext cx="918403" cy="2296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rizly App Logo transparent PNG - StickPNG">
              <a:extLst>
                <a:ext uri="{FF2B5EF4-FFF2-40B4-BE49-F238E27FC236}">
                  <a16:creationId xmlns:a16="http://schemas.microsoft.com/office/drawing/2014/main" id="{039822F9-CAA4-467B-B4C6-89F9E6C608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7545" y="5680902"/>
              <a:ext cx="449672" cy="44967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Makespace Logo">
              <a:extLst>
                <a:ext uri="{FF2B5EF4-FFF2-40B4-BE49-F238E27FC236}">
                  <a16:creationId xmlns:a16="http://schemas.microsoft.com/office/drawing/2014/main" id="{511215A4-FF0E-411A-B7C7-A5BCFD9F5D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08904" y="5812000"/>
              <a:ext cx="1075599" cy="26172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Mack Weldon - North Castle Partners">
              <a:extLst>
                <a:ext uri="{FF2B5EF4-FFF2-40B4-BE49-F238E27FC236}">
                  <a16:creationId xmlns:a16="http://schemas.microsoft.com/office/drawing/2014/main" id="{F35CA68F-6B98-4650-BD36-9609D7FAF656}"/>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944391" y="5762465"/>
              <a:ext cx="717325" cy="27866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Musely - Crunchbase Company Profile &amp; Funding">
              <a:extLst>
                <a:ext uri="{FF2B5EF4-FFF2-40B4-BE49-F238E27FC236}">
                  <a16:creationId xmlns:a16="http://schemas.microsoft.com/office/drawing/2014/main" id="{5CA201E0-FAC0-4CBE-9089-A5C70D31DC0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9994" t="40622" r="8365" b="41687"/>
            <a:stretch/>
          </p:blipFill>
          <p:spPr bwMode="auto">
            <a:xfrm>
              <a:off x="9070917" y="5843624"/>
              <a:ext cx="834285" cy="18078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A91251CE-8A1A-410F-9A6E-83D0A097BD5B}"/>
              </a:ext>
            </a:extLst>
          </p:cNvPr>
          <p:cNvGrpSpPr/>
          <p:nvPr/>
        </p:nvGrpSpPr>
        <p:grpSpPr>
          <a:xfrm>
            <a:off x="5062248" y="4052785"/>
            <a:ext cx="7079743" cy="2057959"/>
            <a:chOff x="5062248" y="1588716"/>
            <a:chExt cx="7079743" cy="2057959"/>
          </a:xfrm>
        </p:grpSpPr>
        <p:sp>
          <p:nvSpPr>
            <p:cNvPr id="12" name="Rectangle: Rounded Corners 11">
              <a:extLst>
                <a:ext uri="{FF2B5EF4-FFF2-40B4-BE49-F238E27FC236}">
                  <a16:creationId xmlns:a16="http://schemas.microsoft.com/office/drawing/2014/main" id="{4099CD15-05A2-435B-B15D-2B2439E498ED}"/>
                </a:ext>
              </a:extLst>
            </p:cNvPr>
            <p:cNvSpPr/>
            <p:nvPr/>
          </p:nvSpPr>
          <p:spPr>
            <a:xfrm>
              <a:off x="5062249" y="1588716"/>
              <a:ext cx="7079742" cy="2057959"/>
            </a:xfrm>
            <a:prstGeom prst="roundRect">
              <a:avLst/>
            </a:prstGeom>
            <a:solidFill>
              <a:schemeClr val="bg1"/>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4D5F229-D1DD-4EAE-8ACE-7FF10EC5228C}"/>
                </a:ext>
              </a:extLst>
            </p:cNvPr>
            <p:cNvSpPr txBox="1"/>
            <p:nvPr/>
          </p:nvSpPr>
          <p:spPr>
            <a:xfrm>
              <a:off x="6060372" y="2892537"/>
              <a:ext cx="4990722"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Sampling of </a:t>
              </a:r>
              <a:r>
                <a:rPr kumimoji="0" lang="en-US" sz="9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‘COVID-Opportunistic’ brands</a:t>
              </a:r>
            </a:p>
          </p:txBody>
        </p:sp>
        <p:sp>
          <p:nvSpPr>
            <p:cNvPr id="18" name="TextBox 17">
              <a:extLst>
                <a:ext uri="{FF2B5EF4-FFF2-40B4-BE49-F238E27FC236}">
                  <a16:creationId xmlns:a16="http://schemas.microsoft.com/office/drawing/2014/main" id="{EFA61432-3331-4B6A-80B6-867468675046}"/>
                </a:ext>
              </a:extLst>
            </p:cNvPr>
            <p:cNvSpPr txBox="1"/>
            <p:nvPr/>
          </p:nvSpPr>
          <p:spPr>
            <a:xfrm>
              <a:off x="5062248" y="1600225"/>
              <a:ext cx="7069583" cy="1231106"/>
            </a:xfrm>
            <a:prstGeom prst="rect">
              <a:avLst/>
            </a:prstGeom>
            <a:noFill/>
          </p:spPr>
          <p:txBody>
            <a:bodyPr wrap="square" rtlCol="0">
              <a:spAutoFit/>
            </a:bodyPr>
            <a:lstStyle>
              <a:defPPr>
                <a:defRPr lang="en-US"/>
              </a:defPPr>
              <a:lvl1pPr marR="0" lvl="0" indent="0" algn="ctr" defTabSz="586082" fontAlgn="auto">
                <a:lnSpc>
                  <a:spcPct val="100000"/>
                </a:lnSpc>
                <a:spcBef>
                  <a:spcPts val="0"/>
                </a:spcBef>
                <a:spcAft>
                  <a:spcPts val="0"/>
                </a:spcAft>
                <a:buClrTx/>
                <a:buSzTx/>
                <a:buFontTx/>
                <a:buNone/>
                <a:tabLst/>
                <a:defRPr kumimoji="0" sz="1200" b="1" i="0" u="sng" strike="noStrike" cap="none" spc="0" normalizeH="0" baseline="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defRPr>
              </a:lvl1p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‘COVID-Opportunistic’ Brands:</a:t>
              </a:r>
              <a:r>
                <a:rPr kumimoji="0" lang="en-US" sz="1600" b="0"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 </a:t>
              </a:r>
            </a:p>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endParaRP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brands </a:t>
              </a:r>
              <a:r>
                <a:rPr lang="en-US" sz="1400" u="none">
                  <a:latin typeface="Helvetica" panose="020B0604020202020204" pitchFamily="34" charset="0"/>
                  <a:cs typeface="Helvetica" panose="020B0604020202020204" pitchFamily="34" charset="0"/>
                </a:rPr>
                <a:t>that typically launched a campaign specifically promoting a direct COVID product or service at the beginning of the pandemic with a limited investment </a:t>
              </a:r>
            </a:p>
            <a:p>
              <a:pPr marL="0" marR="0" lvl="0" indent="0" algn="ctr" defTabSz="586082" rtl="0" eaLnBrk="1" fontAlgn="auto" latinLnBrk="0" hangingPunct="1">
                <a:lnSpc>
                  <a:spcPct val="100000"/>
                </a:lnSpc>
                <a:spcBef>
                  <a:spcPts val="0"/>
                </a:spcBef>
                <a:spcAft>
                  <a:spcPts val="0"/>
                </a:spcAft>
                <a:buClrTx/>
                <a:buSzTx/>
                <a:buFontTx/>
                <a:buNone/>
                <a:tabLst/>
                <a:defRPr/>
              </a:pPr>
              <a:r>
                <a:rPr lang="en-US" u="none">
                  <a:latin typeface="Helvetica" panose="020B0604020202020204" pitchFamily="34" charset="0"/>
                  <a:cs typeface="Helvetica" panose="020B0604020202020204" pitchFamily="34" charset="0"/>
                </a:rPr>
                <a:t>(and had little or no spending through the second half of the year)</a:t>
              </a:r>
              <a:endParaRPr kumimoji="0" lang="en-US" i="1"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endParaRP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a:t>
              </a:r>
              <a:r>
                <a:rPr kumimoji="0" lang="en-US" b="0" i="0"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11</a:t>
              </a:r>
              <a:r>
                <a:rPr kumimoji="0" lang="en-US" b="0"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 of total new advertisers / </a:t>
              </a:r>
              <a:r>
                <a:rPr kumimoji="0" lang="en-US" b="0" i="0"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2%</a:t>
              </a:r>
              <a:r>
                <a:rPr kumimoji="0" lang="en-US" b="0"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 of total new TV spending)</a:t>
              </a:r>
              <a:endParaRPr kumimoji="0" lang="en-US" sz="1600" b="1" i="0" u="sng"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endParaRPr>
            </a:p>
          </p:txBody>
        </p:sp>
        <p:pic>
          <p:nvPicPr>
            <p:cNvPr id="23" name="Picture 4">
              <a:extLst>
                <a:ext uri="{FF2B5EF4-FFF2-40B4-BE49-F238E27FC236}">
                  <a16:creationId xmlns:a16="http://schemas.microsoft.com/office/drawing/2014/main" id="{A6D6C3FA-E9A0-421D-B20A-67DF90F99418}"/>
                </a:ext>
              </a:extLst>
            </p:cNvPr>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t="34593" b="33578"/>
            <a:stretch/>
          </p:blipFill>
          <p:spPr bwMode="auto">
            <a:xfrm>
              <a:off x="6039438" y="3289412"/>
              <a:ext cx="1336299" cy="23629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E6FC66B6-0C53-4F70-91F7-88393BC2F04D}"/>
                </a:ext>
              </a:extLst>
            </p:cNvPr>
            <p:cNvPicPr>
              <a:picLocks noChangeAspect="1"/>
            </p:cNvPicPr>
            <p:nvPr/>
          </p:nvPicPr>
          <p:blipFill>
            <a:blip r:embed="rId11">
              <a:clrChange>
                <a:clrFrom>
                  <a:srgbClr val="FFDB00"/>
                </a:clrFrom>
                <a:clrTo>
                  <a:srgbClr val="FFDB00">
                    <a:alpha val="0"/>
                  </a:srgbClr>
                </a:clrTo>
              </a:clrChange>
            </a:blip>
            <a:stretch>
              <a:fillRect/>
            </a:stretch>
          </p:blipFill>
          <p:spPr>
            <a:xfrm>
              <a:off x="8106436" y="3210011"/>
              <a:ext cx="857923" cy="399675"/>
            </a:xfrm>
            <a:prstGeom prst="rect">
              <a:avLst/>
            </a:prstGeom>
          </p:spPr>
        </p:pic>
        <p:pic>
          <p:nvPicPr>
            <p:cNvPr id="29" name="Picture 2" descr="Lesaffre Yeast - Commercial Baking Yeast &amp; Ingredients - Commercial Bakers">
              <a:extLst>
                <a:ext uri="{FF2B5EF4-FFF2-40B4-BE49-F238E27FC236}">
                  <a16:creationId xmlns:a16="http://schemas.microsoft.com/office/drawing/2014/main" id="{62CD5396-13E1-46FB-81A1-BA64C3DB16EF}"/>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0460" t="26346" r="11936" b="33017"/>
            <a:stretch/>
          </p:blipFill>
          <p:spPr bwMode="auto">
            <a:xfrm>
              <a:off x="8975462" y="3296717"/>
              <a:ext cx="998123" cy="23564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Pedal Exercise For Beginners At Home, Seated Exercises For Older Women –  The Scoop">
              <a:extLst>
                <a:ext uri="{FF2B5EF4-FFF2-40B4-BE49-F238E27FC236}">
                  <a16:creationId xmlns:a16="http://schemas.microsoft.com/office/drawing/2014/main" id="{AE6252B0-B53F-4321-B4E7-9E080551203F}"/>
                </a:ext>
              </a:extLst>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95219" y="3312983"/>
              <a:ext cx="998123" cy="19104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ZShield™ by ZVerse">
              <a:extLst>
                <a:ext uri="{FF2B5EF4-FFF2-40B4-BE49-F238E27FC236}">
                  <a16:creationId xmlns:a16="http://schemas.microsoft.com/office/drawing/2014/main" id="{E8698E7B-342D-49F0-AF5B-36797FBEA93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19426" y="3205788"/>
              <a:ext cx="654767" cy="40621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630923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B114A9C-F191-40B1-A218-BDA1C1E7874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16" name="Rectangle 15">
            <a:extLst>
              <a:ext uri="{FF2B5EF4-FFF2-40B4-BE49-F238E27FC236}">
                <a16:creationId xmlns:a16="http://schemas.microsoft.com/office/drawing/2014/main" id="{924EEA13-5254-47DE-AFA1-D9482ABA2015}"/>
              </a:ext>
            </a:extLst>
          </p:cNvPr>
          <p:cNvSpPr/>
          <p:nvPr/>
        </p:nvSpPr>
        <p:spPr>
          <a:xfrm>
            <a:off x="1" y="1696162"/>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850BACA4-3738-4590-85D7-8F179AD074D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 name="Slide Number Placeholder 5">
            <a:extLst>
              <a:ext uri="{FF2B5EF4-FFF2-40B4-BE49-F238E27FC236}">
                <a16:creationId xmlns:a16="http://schemas.microsoft.com/office/drawing/2014/main" id="{750C4905-7D30-4A4E-B3E5-F35E6B27A46F}"/>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C31786ED-9386-479F-87DB-D6F646B3D7B6}"/>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5" name="Text Placeholder 3">
            <a:extLst>
              <a:ext uri="{FF2B5EF4-FFF2-40B4-BE49-F238E27FC236}">
                <a16:creationId xmlns:a16="http://schemas.microsoft.com/office/drawing/2014/main" id="{EF874FCD-15DA-44CD-A46D-78530F82C5EB}"/>
              </a:ext>
            </a:extLst>
          </p:cNvPr>
          <p:cNvSpPr txBox="1">
            <a:spLocks/>
          </p:cNvSpPr>
          <p:nvPr/>
        </p:nvSpPr>
        <p:spPr>
          <a:xfrm>
            <a:off x="451054" y="5968990"/>
            <a:ext cx="11645249" cy="572140"/>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 VAB analysis of Nielsen Ad Intel data, 1/1/20-12/31/20. TV spend includes national cable TV, broadcast TV, Spanish language cable TV, Spanish language broadcast TV. Brands reflect those with national TV spend over $100K. MM = millions. ‘COVID-Opportunistic’ brands typically launched a campaign specifically promoting a direct COVID product </a:t>
            </a:r>
            <a:r>
              <a:rPr lang="en-US" sz="800">
                <a:solidFill>
                  <a:srgbClr val="1F1A62"/>
                </a:solidFill>
                <a:latin typeface="Helvetica" pitchFamily="2" charset="0"/>
                <a:ea typeface="Open Sans" panose="020B0606030504020204" pitchFamily="34" charset="0"/>
                <a:cs typeface="Open Sans" panose="020B0606030504020204" pitchFamily="34" charset="0"/>
              </a:rPr>
              <a:t>or</a:t>
            </a: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service </a:t>
            </a:r>
            <a:r>
              <a:rPr lang="en-US" sz="800">
                <a:solidFill>
                  <a:srgbClr val="1F1A62"/>
                </a:solidFill>
                <a:latin typeface="Helvetica" pitchFamily="2" charset="0"/>
                <a:ea typeface="Open Sans" panose="020B0606030504020204" pitchFamily="34" charset="0"/>
                <a:cs typeface="Open Sans" panose="020B0606030504020204" pitchFamily="34" charset="0"/>
              </a:rPr>
              <a:t>(</a:t>
            </a: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face masks / shields, some online education tools, etc.) at the beginning of the pandemic with a limited investment and had little or no spending through the second half of the year. ‘Post-COVID Relevant’ brands are typically in historically competitive categories </a:t>
            </a:r>
            <a:r>
              <a:rPr lang="en-US" sz="800">
                <a:solidFill>
                  <a:srgbClr val="1F1A62"/>
                </a:solidFill>
                <a:latin typeface="Helvetica" pitchFamily="2" charset="0"/>
                <a:ea typeface="Open Sans" panose="020B0606030504020204" pitchFamily="34" charset="0"/>
                <a:cs typeface="Open Sans" panose="020B0606030504020204" pitchFamily="34" charset="0"/>
              </a:rPr>
              <a:t>and offer products and services with a unique value proposition during COVID that will continue to be relevant post-pandemic. These brands typically </a:t>
            </a: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either launched their TV campaign in 2</a:t>
            </a:r>
            <a:r>
              <a:rPr kumimoji="0" lang="en-US" sz="800" b="0" i="0" u="none" strike="noStrike" kern="1200" cap="none" spc="0" normalizeH="0" baseline="3000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nd</a:t>
            </a: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half</a:t>
            </a:r>
            <a:r>
              <a:rPr lang="en-US" sz="800">
                <a:solidFill>
                  <a:srgbClr val="1F1A62"/>
                </a:solidFill>
                <a:latin typeface="Helvetica" pitchFamily="2" charset="0"/>
                <a:ea typeface="Open Sans" panose="020B0606030504020204" pitchFamily="34" charset="0"/>
                <a:cs typeface="Open Sans" panose="020B0606030504020204" pitchFamily="34" charset="0"/>
              </a:rPr>
              <a:t> of 2020 or, if earlier, continued spending through at least 3Q ‘20.</a:t>
            </a: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a:t>
            </a:r>
          </a:p>
        </p:txBody>
      </p:sp>
      <p:sp>
        <p:nvSpPr>
          <p:cNvPr id="7" name="Rectangle 6">
            <a:extLst>
              <a:ext uri="{FF2B5EF4-FFF2-40B4-BE49-F238E27FC236}">
                <a16:creationId xmlns:a16="http://schemas.microsoft.com/office/drawing/2014/main" id="{4AE334FF-013B-4334-A22B-4AD816EFE3C8}"/>
              </a:ext>
            </a:extLst>
          </p:cNvPr>
          <p:cNvSpPr/>
          <p:nvPr/>
        </p:nvSpPr>
        <p:spPr>
          <a:xfrm>
            <a:off x="98855" y="145764"/>
            <a:ext cx="10878998"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pitchFamily="2" charset="0"/>
                <a:ea typeface="+mn-ea"/>
                <a:cs typeface="+mn-cs"/>
              </a:rPr>
              <a:t>Except for some of the most endemic brands to the pandemic, most ‘COVID-related’ brands </a:t>
            </a:r>
            <a:r>
              <a:rPr kumimoji="0" lang="en-US" sz="2400" b="1" i="0" u="none" strike="noStrike" kern="1200" cap="none" spc="0" normalizeH="0" baseline="0" noProof="0">
                <a:ln>
                  <a:noFill/>
                </a:ln>
                <a:solidFill>
                  <a:srgbClr val="ED3C8D"/>
                </a:solidFill>
                <a:effectLst/>
                <a:uLnTx/>
                <a:uFillTx/>
                <a:latin typeface="Helvetica" pitchFamily="2" charset="0"/>
                <a:ea typeface="+mn-ea"/>
                <a:cs typeface="+mn-cs"/>
              </a:rPr>
              <a:t>offer products or services relevant to consumers post-pandemic</a:t>
            </a:r>
            <a:r>
              <a:rPr kumimoji="0" lang="en-US" sz="2400" b="1" i="0" u="none" strike="noStrike" kern="1200" cap="none" spc="0" normalizeH="0" baseline="0" noProof="0">
                <a:ln>
                  <a:noFill/>
                </a:ln>
                <a:solidFill>
                  <a:srgbClr val="1F1A62"/>
                </a:solidFill>
                <a:effectLst/>
                <a:uLnTx/>
                <a:uFillTx/>
                <a:latin typeface="Helvetica" pitchFamily="2" charset="0"/>
                <a:ea typeface="+mn-ea"/>
                <a:cs typeface="+mn-cs"/>
              </a:rPr>
              <a:t> and are poised for further TV spending into the future</a:t>
            </a:r>
          </a:p>
        </p:txBody>
      </p:sp>
      <p:sp>
        <p:nvSpPr>
          <p:cNvPr id="23" name="TextBox 22">
            <a:extLst>
              <a:ext uri="{FF2B5EF4-FFF2-40B4-BE49-F238E27FC236}">
                <a16:creationId xmlns:a16="http://schemas.microsoft.com/office/drawing/2014/main" id="{B2055752-E1DB-4231-8515-31F742566D91}"/>
              </a:ext>
            </a:extLst>
          </p:cNvPr>
          <p:cNvSpPr txBox="1"/>
          <p:nvPr/>
        </p:nvSpPr>
        <p:spPr>
          <a:xfrm>
            <a:off x="-1" y="1702718"/>
            <a:ext cx="12191999" cy="338554"/>
          </a:xfrm>
          <a:prstGeom prst="rect">
            <a:avLst/>
          </a:prstGeom>
          <a:noFill/>
        </p:spPr>
        <p:txBody>
          <a:bodyPr wrap="square" rtlCol="0">
            <a:spAutoFit/>
          </a:bodyPr>
          <a:lstStyle>
            <a:defPPr>
              <a:defRPr lang="en-US"/>
            </a:defPPr>
            <a:lvl1pPr marR="0" lvl="0" indent="0" algn="ctr" defTabSz="586082" fontAlgn="auto">
              <a:lnSpc>
                <a:spcPct val="100000"/>
              </a:lnSpc>
              <a:spcBef>
                <a:spcPts val="0"/>
              </a:spcBef>
              <a:spcAft>
                <a:spcPts val="0"/>
              </a:spcAft>
              <a:buClrTx/>
              <a:buSzTx/>
              <a:buFontTx/>
              <a:buNone/>
              <a:tabLst/>
              <a:defRPr kumimoji="0" sz="1200" b="1" i="0" u="sng" strike="noStrike" cap="none" spc="0" normalizeH="0" baseline="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defRPr>
            </a:lvl1p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600" b="1" i="0"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2020 New National TV Advertisers: ‘COVID-Endemic’ &amp; ‘Related’ Brands By Type</a:t>
            </a:r>
          </a:p>
        </p:txBody>
      </p:sp>
      <p:sp>
        <p:nvSpPr>
          <p:cNvPr id="25" name="TextBox 24">
            <a:extLst>
              <a:ext uri="{FF2B5EF4-FFF2-40B4-BE49-F238E27FC236}">
                <a16:creationId xmlns:a16="http://schemas.microsoft.com/office/drawing/2014/main" id="{431E19C7-298C-4248-9D58-20952471332C}"/>
              </a:ext>
            </a:extLst>
          </p:cNvPr>
          <p:cNvSpPr txBox="1"/>
          <p:nvPr/>
        </p:nvSpPr>
        <p:spPr>
          <a:xfrm>
            <a:off x="1203591" y="2097494"/>
            <a:ext cx="5569757" cy="307777"/>
          </a:xfrm>
          <a:prstGeom prst="rect">
            <a:avLst/>
          </a:prstGeom>
          <a:noFill/>
        </p:spPr>
        <p:txBody>
          <a:bodyPr wrap="square" rtlCol="0">
            <a:spAutoFit/>
          </a:bodyPr>
          <a:lstStyle>
            <a:defPPr>
              <a:defRPr lang="en-US"/>
            </a:defPPr>
            <a:lvl1pPr marR="0" lvl="0" indent="0" algn="ctr" defTabSz="586082" fontAlgn="auto">
              <a:lnSpc>
                <a:spcPct val="100000"/>
              </a:lnSpc>
              <a:spcBef>
                <a:spcPts val="0"/>
              </a:spcBef>
              <a:spcAft>
                <a:spcPts val="0"/>
              </a:spcAft>
              <a:buClrTx/>
              <a:buSzTx/>
              <a:buFontTx/>
              <a:buNone/>
              <a:tabLst/>
              <a:defRPr kumimoji="0" sz="1200" b="1" i="0" u="sng" strike="noStrike" cap="none" spc="0" normalizeH="0" baseline="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defRPr>
            </a:lvl1p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 of Brands</a:t>
            </a:r>
          </a:p>
        </p:txBody>
      </p:sp>
      <p:sp>
        <p:nvSpPr>
          <p:cNvPr id="26" name="TextBox 25">
            <a:extLst>
              <a:ext uri="{FF2B5EF4-FFF2-40B4-BE49-F238E27FC236}">
                <a16:creationId xmlns:a16="http://schemas.microsoft.com/office/drawing/2014/main" id="{6AF1D53E-B528-4643-B722-A16A49BC3352}"/>
              </a:ext>
            </a:extLst>
          </p:cNvPr>
          <p:cNvSpPr txBox="1"/>
          <p:nvPr/>
        </p:nvSpPr>
        <p:spPr>
          <a:xfrm>
            <a:off x="5465443" y="2097494"/>
            <a:ext cx="5569757" cy="307777"/>
          </a:xfrm>
          <a:prstGeom prst="rect">
            <a:avLst/>
          </a:prstGeom>
          <a:noFill/>
        </p:spPr>
        <p:txBody>
          <a:bodyPr wrap="square" rtlCol="0">
            <a:spAutoFit/>
          </a:bodyPr>
          <a:lstStyle>
            <a:defPPr>
              <a:defRPr lang="en-US"/>
            </a:defPPr>
            <a:lvl1pPr marR="0" lvl="0" indent="0" algn="ctr" defTabSz="586082" fontAlgn="auto">
              <a:lnSpc>
                <a:spcPct val="100000"/>
              </a:lnSpc>
              <a:spcBef>
                <a:spcPts val="0"/>
              </a:spcBef>
              <a:spcAft>
                <a:spcPts val="0"/>
              </a:spcAft>
              <a:buClrTx/>
              <a:buSzTx/>
              <a:buFontTx/>
              <a:buNone/>
              <a:tabLst/>
              <a:defRPr kumimoji="0" sz="1200" b="1" i="0" u="sng" strike="noStrike" cap="none" spc="0" normalizeH="0" baseline="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defRPr>
            </a:lvl1p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Total Spend ($$$)</a:t>
            </a:r>
          </a:p>
        </p:txBody>
      </p:sp>
      <p:graphicFrame>
        <p:nvGraphicFramePr>
          <p:cNvPr id="27" name="Chart 26">
            <a:extLst>
              <a:ext uri="{FF2B5EF4-FFF2-40B4-BE49-F238E27FC236}">
                <a16:creationId xmlns:a16="http://schemas.microsoft.com/office/drawing/2014/main" id="{7827F5D1-8F37-4B84-99E1-3A9B2014FA69}"/>
              </a:ext>
            </a:extLst>
          </p:cNvPr>
          <p:cNvGraphicFramePr/>
          <p:nvPr>
            <p:extLst>
              <p:ext uri="{D42A27DB-BD31-4B8C-83A1-F6EECF244321}">
                <p14:modId xmlns:p14="http://schemas.microsoft.com/office/powerpoint/2010/main" val="2910518483"/>
              </p:ext>
            </p:extLst>
          </p:nvPr>
        </p:nvGraphicFramePr>
        <p:xfrm>
          <a:off x="65970" y="5516744"/>
          <a:ext cx="11899646" cy="62979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 name="Chart 21">
            <a:extLst>
              <a:ext uri="{FF2B5EF4-FFF2-40B4-BE49-F238E27FC236}">
                <a16:creationId xmlns:a16="http://schemas.microsoft.com/office/drawing/2014/main" id="{74B8324E-16DC-4F36-96E3-9F72C453EF90}"/>
              </a:ext>
            </a:extLst>
          </p:cNvPr>
          <p:cNvGraphicFramePr/>
          <p:nvPr>
            <p:extLst>
              <p:ext uri="{D42A27DB-BD31-4B8C-83A1-F6EECF244321}">
                <p14:modId xmlns:p14="http://schemas.microsoft.com/office/powerpoint/2010/main" val="913913010"/>
              </p:ext>
            </p:extLst>
          </p:nvPr>
        </p:nvGraphicFramePr>
        <p:xfrm>
          <a:off x="1035624" y="2278775"/>
          <a:ext cx="5905690" cy="351604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4" name="Chart 23">
            <a:extLst>
              <a:ext uri="{FF2B5EF4-FFF2-40B4-BE49-F238E27FC236}">
                <a16:creationId xmlns:a16="http://schemas.microsoft.com/office/drawing/2014/main" id="{23DC34E6-418E-4274-A5D0-0CAD2EC474D3}"/>
              </a:ext>
            </a:extLst>
          </p:cNvPr>
          <p:cNvGraphicFramePr/>
          <p:nvPr>
            <p:extLst>
              <p:ext uri="{D42A27DB-BD31-4B8C-83A1-F6EECF244321}">
                <p14:modId xmlns:p14="http://schemas.microsoft.com/office/powerpoint/2010/main" val="1415764837"/>
              </p:ext>
            </p:extLst>
          </p:nvPr>
        </p:nvGraphicFramePr>
        <p:xfrm>
          <a:off x="5297476" y="2278774"/>
          <a:ext cx="5905690" cy="351604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4859037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9F19E5B-E92D-49A4-B0F1-C970DE76FE3B}"/>
              </a:ext>
            </a:extLst>
          </p:cNvPr>
          <p:cNvSpPr/>
          <p:nvPr/>
        </p:nvSpPr>
        <p:spPr>
          <a:xfrm>
            <a:off x="1" y="1696162"/>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850BACA4-3738-4590-85D7-8F179AD074D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 name="Slide Number Placeholder 5">
            <a:extLst>
              <a:ext uri="{FF2B5EF4-FFF2-40B4-BE49-F238E27FC236}">
                <a16:creationId xmlns:a16="http://schemas.microsoft.com/office/drawing/2014/main" id="{750C4905-7D30-4A4E-B3E5-F35E6B27A46F}"/>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C31786ED-9386-479F-87DB-D6F646B3D7B6}"/>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5" name="Text Placeholder 3">
            <a:extLst>
              <a:ext uri="{FF2B5EF4-FFF2-40B4-BE49-F238E27FC236}">
                <a16:creationId xmlns:a16="http://schemas.microsoft.com/office/drawing/2014/main" id="{EF874FCD-15DA-44CD-A46D-78530F82C5EB}"/>
              </a:ext>
            </a:extLst>
          </p:cNvPr>
          <p:cNvSpPr txBox="1">
            <a:spLocks/>
          </p:cNvSpPr>
          <p:nvPr/>
        </p:nvSpPr>
        <p:spPr>
          <a:xfrm>
            <a:off x="526245" y="6107726"/>
            <a:ext cx="11577771" cy="384583"/>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 VAB analysis of Nielsen Ad Intel data, 1/1/20-12/3120. TV spend includes national cable TV, broadcast TV, Spanish language cable TV, Spanish language broadcast TV. Brands reflect those with national TV spend over $100K. MM = millions. ‘Post-COVID Relevant’ brands are typically in historically competitive categories </a:t>
            </a:r>
            <a:r>
              <a:rPr lang="en-US" sz="800">
                <a:solidFill>
                  <a:srgbClr val="1F1A62"/>
                </a:solidFill>
                <a:latin typeface="Helvetica" pitchFamily="2" charset="0"/>
                <a:ea typeface="Open Sans" panose="020B0606030504020204" pitchFamily="34" charset="0"/>
                <a:cs typeface="Open Sans" panose="020B0606030504020204" pitchFamily="34" charset="0"/>
              </a:rPr>
              <a:t>and offer products and services with a unique value proposition during COVID that will continue to be relevant post-pandemic. These brands typically </a:t>
            </a: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either launched their TV campaign in 2</a:t>
            </a:r>
            <a:r>
              <a:rPr kumimoji="0" lang="en-US" sz="800" b="0" i="0" u="none" strike="noStrike" kern="1200" cap="none" spc="0" normalizeH="0" baseline="3000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nd</a:t>
            </a: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half</a:t>
            </a:r>
            <a:r>
              <a:rPr lang="en-US" sz="800">
                <a:solidFill>
                  <a:srgbClr val="1F1A62"/>
                </a:solidFill>
                <a:latin typeface="Helvetica" pitchFamily="2" charset="0"/>
                <a:ea typeface="Open Sans" panose="020B0606030504020204" pitchFamily="34" charset="0"/>
                <a:cs typeface="Open Sans" panose="020B0606030504020204" pitchFamily="34" charset="0"/>
              </a:rPr>
              <a:t> of 2020 or, if earlier, continued spending through at least 3Q ‘20.</a:t>
            </a: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a:t>
            </a:r>
          </a:p>
        </p:txBody>
      </p:sp>
      <p:sp>
        <p:nvSpPr>
          <p:cNvPr id="21" name="Rectangle 20">
            <a:extLst>
              <a:ext uri="{FF2B5EF4-FFF2-40B4-BE49-F238E27FC236}">
                <a16:creationId xmlns:a16="http://schemas.microsoft.com/office/drawing/2014/main" id="{DF883384-F7AA-4B04-A25D-AC131CEE1611}"/>
              </a:ext>
            </a:extLst>
          </p:cNvPr>
          <p:cNvSpPr/>
          <p:nvPr/>
        </p:nvSpPr>
        <p:spPr>
          <a:xfrm>
            <a:off x="113066" y="79295"/>
            <a:ext cx="10821634"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pitchFamily="2" charset="0"/>
                <a:ea typeface="+mn-ea"/>
                <a:cs typeface="+mn-cs"/>
              </a:rPr>
              <a:t>‘Post-COVID Relevant’ brands are in categories where changing behaviors fueled by the pandemic are expected to become more lasting - such as </a:t>
            </a:r>
            <a:r>
              <a:rPr kumimoji="0" lang="en-US" sz="2400" b="1" i="0" u="none" strike="noStrike" kern="1200" cap="none" spc="0" normalizeH="0" baseline="0" noProof="0">
                <a:ln>
                  <a:noFill/>
                </a:ln>
                <a:solidFill>
                  <a:srgbClr val="ED3C8D"/>
                </a:solidFill>
                <a:effectLst/>
                <a:uLnTx/>
                <a:uFillTx/>
                <a:latin typeface="Helvetica" pitchFamily="2" charset="0"/>
                <a:ea typeface="+mn-ea"/>
                <a:cs typeface="+mn-cs"/>
              </a:rPr>
              <a:t>health &amp; wellness, work-from-home solutions, casual wear, financial services </a:t>
            </a:r>
          </a:p>
        </p:txBody>
      </p:sp>
      <p:pic>
        <p:nvPicPr>
          <p:cNvPr id="22" name="Picture 21">
            <a:extLst>
              <a:ext uri="{FF2B5EF4-FFF2-40B4-BE49-F238E27FC236}">
                <a16:creationId xmlns:a16="http://schemas.microsoft.com/office/drawing/2014/main" id="{7EAADF91-9C7D-4A7A-80D1-D96F47DC9C5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graphicFrame>
        <p:nvGraphicFramePr>
          <p:cNvPr id="7" name="Table 7">
            <a:extLst>
              <a:ext uri="{FF2B5EF4-FFF2-40B4-BE49-F238E27FC236}">
                <a16:creationId xmlns:a16="http://schemas.microsoft.com/office/drawing/2014/main" id="{73EAB931-327C-4370-B7CB-343B45F51FE1}"/>
              </a:ext>
            </a:extLst>
          </p:cNvPr>
          <p:cNvGraphicFramePr>
            <a:graphicFrameLocks noGrp="1"/>
          </p:cNvGraphicFramePr>
          <p:nvPr>
            <p:extLst>
              <p:ext uri="{D42A27DB-BD31-4B8C-83A1-F6EECF244321}">
                <p14:modId xmlns:p14="http://schemas.microsoft.com/office/powerpoint/2010/main" val="3885329406"/>
              </p:ext>
            </p:extLst>
          </p:nvPr>
        </p:nvGraphicFramePr>
        <p:xfrm>
          <a:off x="633237" y="2257130"/>
          <a:ext cx="5150696" cy="3784803"/>
        </p:xfrm>
        <a:graphic>
          <a:graphicData uri="http://schemas.openxmlformats.org/drawingml/2006/table">
            <a:tbl>
              <a:tblPr firstRow="1" bandRow="1">
                <a:tableStyleId>{5C22544A-7EE6-4342-B048-85BDC9FD1C3A}</a:tableStyleId>
              </a:tblPr>
              <a:tblGrid>
                <a:gridCol w="910206">
                  <a:extLst>
                    <a:ext uri="{9D8B030D-6E8A-4147-A177-3AD203B41FA5}">
                      <a16:colId xmlns:a16="http://schemas.microsoft.com/office/drawing/2014/main" val="1470386231"/>
                    </a:ext>
                  </a:extLst>
                </a:gridCol>
                <a:gridCol w="2147748">
                  <a:extLst>
                    <a:ext uri="{9D8B030D-6E8A-4147-A177-3AD203B41FA5}">
                      <a16:colId xmlns:a16="http://schemas.microsoft.com/office/drawing/2014/main" val="1533245984"/>
                    </a:ext>
                  </a:extLst>
                </a:gridCol>
                <a:gridCol w="1046371">
                  <a:extLst>
                    <a:ext uri="{9D8B030D-6E8A-4147-A177-3AD203B41FA5}">
                      <a16:colId xmlns:a16="http://schemas.microsoft.com/office/drawing/2014/main" val="314011679"/>
                    </a:ext>
                  </a:extLst>
                </a:gridCol>
                <a:gridCol w="1046371">
                  <a:extLst>
                    <a:ext uri="{9D8B030D-6E8A-4147-A177-3AD203B41FA5}">
                      <a16:colId xmlns:a16="http://schemas.microsoft.com/office/drawing/2014/main" val="2256115941"/>
                    </a:ext>
                  </a:extLst>
                </a:gridCol>
              </a:tblGrid>
              <a:tr h="228811">
                <a:tc>
                  <a:txBody>
                    <a:bodyPr/>
                    <a:lstStyle/>
                    <a:p>
                      <a:pPr algn="ctr"/>
                      <a:r>
                        <a:rPr lang="en-US" sz="1000">
                          <a:latin typeface="Helvetica" panose="020B0403020202020204" pitchFamily="34" charset="0"/>
                        </a:rPr>
                        <a:t>Rank</a:t>
                      </a:r>
                    </a:p>
                  </a:txBody>
                  <a:tcPr marL="133877" marR="133877" marT="28388" marB="28388" anchor="ctr">
                    <a:solidFill>
                      <a:srgbClr val="1F1A62"/>
                    </a:solidFill>
                  </a:tcPr>
                </a:tc>
                <a:tc>
                  <a:txBody>
                    <a:bodyPr/>
                    <a:lstStyle/>
                    <a:p>
                      <a:pPr algn="ctr"/>
                      <a:r>
                        <a:rPr lang="en-US" sz="1000">
                          <a:latin typeface="Helvetica" panose="020B0403020202020204" pitchFamily="34" charset="0"/>
                        </a:rPr>
                        <a:t>Category</a:t>
                      </a:r>
                    </a:p>
                  </a:txBody>
                  <a:tcPr marL="133877" marR="133877" marT="28388" marB="28388" anchor="ctr">
                    <a:solidFill>
                      <a:srgbClr val="1F1A6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latin typeface="Helvetica" panose="020B0403020202020204" pitchFamily="34" charset="0"/>
                        </a:rPr>
                        <a:t># of Brands</a:t>
                      </a:r>
                    </a:p>
                  </a:txBody>
                  <a:tcPr marL="133877" marR="133877" marT="28388" marB="28388" anchor="ctr">
                    <a:solidFill>
                      <a:srgbClr val="1F1A62"/>
                    </a:solidFill>
                  </a:tcPr>
                </a:tc>
                <a:tc>
                  <a:txBody>
                    <a:bodyPr/>
                    <a:lstStyle/>
                    <a:p>
                      <a:pPr algn="ctr"/>
                      <a:r>
                        <a:rPr lang="en-US" sz="1000" dirty="0">
                          <a:latin typeface="Helvetica" panose="020B0403020202020204" pitchFamily="34" charset="0"/>
                        </a:rPr>
                        <a:t>% of Brands</a:t>
                      </a:r>
                    </a:p>
                  </a:txBody>
                  <a:tcPr marL="133877" marR="133877" marT="28388" marB="28388" anchor="ctr">
                    <a:solidFill>
                      <a:srgbClr val="1F1A62"/>
                    </a:solidFill>
                  </a:tcPr>
                </a:tc>
                <a:extLst>
                  <a:ext uri="{0D108BD9-81ED-4DB2-BD59-A6C34878D82A}">
                    <a16:rowId xmlns:a16="http://schemas.microsoft.com/office/drawing/2014/main" val="3600805398"/>
                  </a:ext>
                </a:extLst>
              </a:tr>
              <a:tr h="202249">
                <a:tc>
                  <a:txBody>
                    <a:bodyPr/>
                    <a:lstStyle/>
                    <a:p>
                      <a:pPr algn="ctr"/>
                      <a:r>
                        <a:rPr lang="en-US" sz="1000" b="1">
                          <a:solidFill>
                            <a:srgbClr val="1F1A62"/>
                          </a:solidFill>
                          <a:latin typeface="Helvetica" panose="020B0403020202020204" pitchFamily="34" charset="0"/>
                        </a:rPr>
                        <a:t>1</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Business Services</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10</a:t>
                      </a:r>
                    </a:p>
                  </a:txBody>
                  <a:tcPr marL="0" marR="0" marT="0" marB="0" anchor="ctr"/>
                </a:tc>
                <a:tc>
                  <a:txBody>
                    <a:bodyPr/>
                    <a:lstStyle/>
                    <a:p>
                      <a:pPr marL="0" algn="ctr" defTabSz="914400" rtl="0" eaLnBrk="1" fontAlgn="b" latinLnBrk="0" hangingPunct="1"/>
                      <a:r>
                        <a:rPr lang="en-US" sz="1050" b="0" i="0" u="none" strike="noStrike" kern="1200" dirty="0">
                          <a:solidFill>
                            <a:srgbClr val="1F1A62"/>
                          </a:solidFill>
                          <a:effectLst/>
                          <a:latin typeface="Helvetica" panose="020B0403020202020204" pitchFamily="34" charset="0"/>
                          <a:ea typeface="+mn-ea"/>
                          <a:cs typeface="+mn-cs"/>
                        </a:rPr>
                        <a:t>9.3%</a:t>
                      </a:r>
                    </a:p>
                  </a:txBody>
                  <a:tcPr marL="0" marR="0" marT="0" marB="0" anchor="ctr"/>
                </a:tc>
                <a:extLst>
                  <a:ext uri="{0D108BD9-81ED-4DB2-BD59-A6C34878D82A}">
                    <a16:rowId xmlns:a16="http://schemas.microsoft.com/office/drawing/2014/main" val="2403927615"/>
                  </a:ext>
                </a:extLst>
              </a:tr>
              <a:tr h="202249">
                <a:tc>
                  <a:txBody>
                    <a:bodyPr/>
                    <a:lstStyle/>
                    <a:p>
                      <a:pPr algn="ctr"/>
                      <a:r>
                        <a:rPr lang="en-US" sz="1000" b="1">
                          <a:solidFill>
                            <a:srgbClr val="1F1A62"/>
                          </a:solidFill>
                          <a:latin typeface="Helvetica" panose="020B0403020202020204" pitchFamily="34" charset="0"/>
                        </a:rPr>
                        <a:t>2</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Wellness &amp; Fitness</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7</a:t>
                      </a:r>
                    </a:p>
                  </a:txBody>
                  <a:tcPr marL="0" marR="0" marT="0" marB="0" anchor="ctr"/>
                </a:tc>
                <a:tc>
                  <a:txBody>
                    <a:bodyPr/>
                    <a:lstStyle/>
                    <a:p>
                      <a:pPr marL="0" algn="ctr" defTabSz="914400" rtl="0" eaLnBrk="1" fontAlgn="b" latinLnBrk="0" hangingPunct="1"/>
                      <a:r>
                        <a:rPr lang="en-US" sz="1050" b="0" i="0" u="none" strike="noStrike" kern="1200" dirty="0">
                          <a:solidFill>
                            <a:srgbClr val="1F1A62"/>
                          </a:solidFill>
                          <a:effectLst/>
                          <a:latin typeface="Helvetica" panose="020B0403020202020204" pitchFamily="34" charset="0"/>
                          <a:ea typeface="+mn-ea"/>
                          <a:cs typeface="+mn-cs"/>
                        </a:rPr>
                        <a:t>6.5%</a:t>
                      </a:r>
                    </a:p>
                  </a:txBody>
                  <a:tcPr marL="0" marR="0" marT="0" marB="0" anchor="ctr"/>
                </a:tc>
                <a:extLst>
                  <a:ext uri="{0D108BD9-81ED-4DB2-BD59-A6C34878D82A}">
                    <a16:rowId xmlns:a16="http://schemas.microsoft.com/office/drawing/2014/main" val="939386070"/>
                  </a:ext>
                </a:extLst>
              </a:tr>
              <a:tr h="202249">
                <a:tc>
                  <a:txBody>
                    <a:bodyPr/>
                    <a:lstStyle/>
                    <a:p>
                      <a:pPr algn="ctr"/>
                      <a:r>
                        <a:rPr lang="en-US" sz="1000" b="1">
                          <a:solidFill>
                            <a:srgbClr val="1F1A62"/>
                          </a:solidFill>
                          <a:latin typeface="Helvetica" panose="020B0403020202020204" pitchFamily="34" charset="0"/>
                        </a:rPr>
                        <a:t>3</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Apparel</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7</a:t>
                      </a:r>
                    </a:p>
                  </a:txBody>
                  <a:tcPr marL="0" marR="0" marT="0" marB="0" anchor="ctr"/>
                </a:tc>
                <a:tc>
                  <a:txBody>
                    <a:bodyPr/>
                    <a:lstStyle/>
                    <a:p>
                      <a:pPr marL="0" algn="ctr" defTabSz="914400" rtl="0" eaLnBrk="1" fontAlgn="b" latinLnBrk="0" hangingPunct="1"/>
                      <a:r>
                        <a:rPr lang="en-US" sz="1050" b="0" i="0" u="none" strike="noStrike" kern="1200" dirty="0">
                          <a:solidFill>
                            <a:srgbClr val="1F1A62"/>
                          </a:solidFill>
                          <a:effectLst/>
                          <a:latin typeface="Helvetica" panose="020B0403020202020204" pitchFamily="34" charset="0"/>
                          <a:ea typeface="+mn-ea"/>
                          <a:cs typeface="+mn-cs"/>
                        </a:rPr>
                        <a:t>6.5%</a:t>
                      </a:r>
                    </a:p>
                  </a:txBody>
                  <a:tcPr marL="0" marR="0" marT="0" marB="0" anchor="ctr"/>
                </a:tc>
                <a:extLst>
                  <a:ext uri="{0D108BD9-81ED-4DB2-BD59-A6C34878D82A}">
                    <a16:rowId xmlns:a16="http://schemas.microsoft.com/office/drawing/2014/main" val="2408185178"/>
                  </a:ext>
                </a:extLst>
              </a:tr>
              <a:tr h="202249">
                <a:tc>
                  <a:txBody>
                    <a:bodyPr/>
                    <a:lstStyle/>
                    <a:p>
                      <a:pPr algn="ctr"/>
                      <a:r>
                        <a:rPr lang="en-US" sz="1000" b="1">
                          <a:solidFill>
                            <a:srgbClr val="1F1A62"/>
                          </a:solidFill>
                          <a:latin typeface="Helvetica" panose="020B0403020202020204" pitchFamily="34" charset="0"/>
                        </a:rPr>
                        <a:t>4</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Financial</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6</a:t>
                      </a:r>
                    </a:p>
                  </a:txBody>
                  <a:tcPr marL="0" marR="0" marT="0" marB="0" anchor="ctr"/>
                </a:tc>
                <a:tc>
                  <a:txBody>
                    <a:bodyPr/>
                    <a:lstStyle/>
                    <a:p>
                      <a:pPr marL="0" algn="ctr" defTabSz="914400" rtl="0" eaLnBrk="1" fontAlgn="b" latinLnBrk="0" hangingPunct="1"/>
                      <a:r>
                        <a:rPr lang="en-US" sz="1050" b="0" i="0" u="none" strike="noStrike" kern="1200" dirty="0">
                          <a:solidFill>
                            <a:srgbClr val="1F1A62"/>
                          </a:solidFill>
                          <a:effectLst/>
                          <a:latin typeface="Helvetica" panose="020B0403020202020204" pitchFamily="34" charset="0"/>
                          <a:ea typeface="+mn-ea"/>
                          <a:cs typeface="+mn-cs"/>
                        </a:rPr>
                        <a:t>5.6%</a:t>
                      </a:r>
                    </a:p>
                  </a:txBody>
                  <a:tcPr marL="0" marR="0" marT="0" marB="0" anchor="ctr"/>
                </a:tc>
                <a:extLst>
                  <a:ext uri="{0D108BD9-81ED-4DB2-BD59-A6C34878D82A}">
                    <a16:rowId xmlns:a16="http://schemas.microsoft.com/office/drawing/2014/main" val="3535924852"/>
                  </a:ext>
                </a:extLst>
              </a:tr>
              <a:tr h="202249">
                <a:tc>
                  <a:txBody>
                    <a:bodyPr/>
                    <a:lstStyle/>
                    <a:p>
                      <a:pPr algn="ctr"/>
                      <a:r>
                        <a:rPr lang="en-US" sz="1000" b="1">
                          <a:solidFill>
                            <a:srgbClr val="1F1A62"/>
                          </a:solidFill>
                          <a:latin typeface="Helvetica" panose="020B0403020202020204" pitchFamily="34" charset="0"/>
                        </a:rPr>
                        <a:t>5</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Vitamins &amp; Supplements</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5</a:t>
                      </a:r>
                    </a:p>
                  </a:txBody>
                  <a:tcPr marL="0" marR="0" marT="0" marB="0" anchor="ctr"/>
                </a:tc>
                <a:tc>
                  <a:txBody>
                    <a:bodyPr/>
                    <a:lstStyle/>
                    <a:p>
                      <a:pPr marL="0" algn="ctr" defTabSz="914400" rtl="0" eaLnBrk="1" fontAlgn="b" latinLnBrk="0" hangingPunct="1"/>
                      <a:r>
                        <a:rPr lang="en-US" sz="1050" b="0" i="0" u="none" strike="noStrike" kern="1200" dirty="0">
                          <a:solidFill>
                            <a:srgbClr val="1F1A62"/>
                          </a:solidFill>
                          <a:effectLst/>
                          <a:latin typeface="Helvetica" panose="020B0403020202020204" pitchFamily="34" charset="0"/>
                          <a:ea typeface="+mn-ea"/>
                          <a:cs typeface="+mn-cs"/>
                        </a:rPr>
                        <a:t>4.6%</a:t>
                      </a:r>
                    </a:p>
                  </a:txBody>
                  <a:tcPr marL="0" marR="0" marT="0" marB="0" anchor="ctr"/>
                </a:tc>
                <a:extLst>
                  <a:ext uri="{0D108BD9-81ED-4DB2-BD59-A6C34878D82A}">
                    <a16:rowId xmlns:a16="http://schemas.microsoft.com/office/drawing/2014/main" val="2969578856"/>
                  </a:ext>
                </a:extLst>
              </a:tr>
              <a:tr h="202249">
                <a:tc>
                  <a:txBody>
                    <a:bodyPr/>
                    <a:lstStyle/>
                    <a:p>
                      <a:pPr algn="ctr"/>
                      <a:r>
                        <a:rPr lang="en-US" sz="1000" b="1">
                          <a:solidFill>
                            <a:srgbClr val="1F1A62"/>
                          </a:solidFill>
                          <a:latin typeface="Helvetica" panose="020B0403020202020204" pitchFamily="34" charset="0"/>
                        </a:rPr>
                        <a:t>6</a:t>
                      </a:r>
                    </a:p>
                  </a:txBody>
                  <a:tcPr marL="133877" marR="133877" marT="28388" marB="28388"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50" b="0" i="0" u="none" strike="noStrike">
                          <a:solidFill>
                            <a:srgbClr val="1F1A62"/>
                          </a:solidFill>
                          <a:effectLst/>
                          <a:latin typeface="Helvetica" panose="020B0403020202020204" pitchFamily="34" charset="0"/>
                        </a:rPr>
                        <a:t>Skincare &amp; Beauty</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5</a:t>
                      </a:r>
                    </a:p>
                  </a:txBody>
                  <a:tcPr marL="0" marR="0" marT="0" marB="0" anchor="ctr"/>
                </a:tc>
                <a:tc>
                  <a:txBody>
                    <a:bodyPr/>
                    <a:lstStyle/>
                    <a:p>
                      <a:pPr marL="0" algn="ctr" defTabSz="914400" rtl="0" eaLnBrk="1" fontAlgn="b" latinLnBrk="0" hangingPunct="1"/>
                      <a:r>
                        <a:rPr lang="en-US" sz="1050" b="0" i="0" u="none" strike="noStrike" kern="1200" dirty="0">
                          <a:solidFill>
                            <a:srgbClr val="1F1A62"/>
                          </a:solidFill>
                          <a:effectLst/>
                          <a:latin typeface="Helvetica" panose="020B0403020202020204" pitchFamily="34" charset="0"/>
                          <a:ea typeface="+mn-ea"/>
                          <a:cs typeface="+mn-cs"/>
                        </a:rPr>
                        <a:t>4.6%</a:t>
                      </a:r>
                    </a:p>
                  </a:txBody>
                  <a:tcPr marL="0" marR="0" marT="0" marB="0" anchor="ctr"/>
                </a:tc>
                <a:extLst>
                  <a:ext uri="{0D108BD9-81ED-4DB2-BD59-A6C34878D82A}">
                    <a16:rowId xmlns:a16="http://schemas.microsoft.com/office/drawing/2014/main" val="1092990790"/>
                  </a:ext>
                </a:extLst>
              </a:tr>
              <a:tr h="202249">
                <a:tc>
                  <a:txBody>
                    <a:bodyPr/>
                    <a:lstStyle/>
                    <a:p>
                      <a:pPr algn="ctr"/>
                      <a:r>
                        <a:rPr lang="en-US" sz="1000" b="1">
                          <a:solidFill>
                            <a:srgbClr val="1F1A62"/>
                          </a:solidFill>
                          <a:latin typeface="Helvetica" panose="020B0403020202020204" pitchFamily="34" charset="0"/>
                        </a:rPr>
                        <a:t>7</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Online Education</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4</a:t>
                      </a:r>
                    </a:p>
                  </a:txBody>
                  <a:tcPr marL="0" marR="0" marT="0" marB="0" anchor="ctr"/>
                </a:tc>
                <a:tc>
                  <a:txBody>
                    <a:bodyPr/>
                    <a:lstStyle/>
                    <a:p>
                      <a:pPr marL="0" algn="ctr" defTabSz="914400" rtl="0" eaLnBrk="1" fontAlgn="b" latinLnBrk="0" hangingPunct="1"/>
                      <a:r>
                        <a:rPr lang="en-US" sz="1050" b="0" i="0" u="none" strike="noStrike" kern="1200">
                          <a:solidFill>
                            <a:srgbClr val="1F1A62"/>
                          </a:solidFill>
                          <a:effectLst/>
                          <a:latin typeface="Helvetica" panose="020B0403020202020204" pitchFamily="34" charset="0"/>
                          <a:ea typeface="+mn-ea"/>
                          <a:cs typeface="+mn-cs"/>
                        </a:rPr>
                        <a:t>3.7%</a:t>
                      </a:r>
                    </a:p>
                  </a:txBody>
                  <a:tcPr marL="0" marR="0" marT="0" marB="0" anchor="ctr"/>
                </a:tc>
                <a:extLst>
                  <a:ext uri="{0D108BD9-81ED-4DB2-BD59-A6C34878D82A}">
                    <a16:rowId xmlns:a16="http://schemas.microsoft.com/office/drawing/2014/main" val="589552852"/>
                  </a:ext>
                </a:extLst>
              </a:tr>
              <a:tr h="202249">
                <a:tc>
                  <a:txBody>
                    <a:bodyPr/>
                    <a:lstStyle/>
                    <a:p>
                      <a:pPr algn="ctr"/>
                      <a:r>
                        <a:rPr lang="en-US" sz="1000" b="1">
                          <a:solidFill>
                            <a:srgbClr val="1F1A62"/>
                          </a:solidFill>
                          <a:latin typeface="Helvetica" panose="020B0403020202020204" pitchFamily="34" charset="0"/>
                        </a:rPr>
                        <a:t>8</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Sanitizers</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4</a:t>
                      </a:r>
                    </a:p>
                  </a:txBody>
                  <a:tcPr marL="0" marR="0" marT="0" marB="0" anchor="ctr"/>
                </a:tc>
                <a:tc>
                  <a:txBody>
                    <a:bodyPr/>
                    <a:lstStyle/>
                    <a:p>
                      <a:pPr marL="0" algn="ctr" defTabSz="914400" rtl="0" eaLnBrk="1" fontAlgn="b" latinLnBrk="0" hangingPunct="1"/>
                      <a:r>
                        <a:rPr lang="en-US" sz="1050" b="0" i="0" u="none" strike="noStrike" kern="1200" dirty="0">
                          <a:solidFill>
                            <a:srgbClr val="1F1A62"/>
                          </a:solidFill>
                          <a:effectLst/>
                          <a:latin typeface="Helvetica" panose="020B0403020202020204" pitchFamily="34" charset="0"/>
                          <a:ea typeface="+mn-ea"/>
                          <a:cs typeface="+mn-cs"/>
                        </a:rPr>
                        <a:t>3.7%</a:t>
                      </a:r>
                    </a:p>
                  </a:txBody>
                  <a:tcPr marL="0" marR="0" marT="0" marB="0" anchor="ctr"/>
                </a:tc>
                <a:extLst>
                  <a:ext uri="{0D108BD9-81ED-4DB2-BD59-A6C34878D82A}">
                    <a16:rowId xmlns:a16="http://schemas.microsoft.com/office/drawing/2014/main" val="2569295264"/>
                  </a:ext>
                </a:extLst>
              </a:tr>
              <a:tr h="202249">
                <a:tc>
                  <a:txBody>
                    <a:bodyPr/>
                    <a:lstStyle/>
                    <a:p>
                      <a:pPr algn="ctr"/>
                      <a:r>
                        <a:rPr lang="en-US" sz="1000" b="1">
                          <a:solidFill>
                            <a:srgbClr val="1F1A62"/>
                          </a:solidFill>
                          <a:latin typeface="Helvetica" panose="020B0403020202020204" pitchFamily="34" charset="0"/>
                        </a:rPr>
                        <a:t>9</a:t>
                      </a:r>
                    </a:p>
                  </a:txBody>
                  <a:tcPr marL="133877" marR="133877" marT="28388" marB="28388" anchor="ctr"/>
                </a:tc>
                <a:tc>
                  <a:txBody>
                    <a:bodyPr/>
                    <a:lstStyle/>
                    <a:p>
                      <a:pPr marL="0" algn="ctr" defTabSz="914400" rtl="0" eaLnBrk="1" fontAlgn="b" latinLnBrk="0" hangingPunct="1"/>
                      <a:r>
                        <a:rPr lang="en-US" sz="1050" b="0" i="0" u="none" strike="noStrike" kern="1200">
                          <a:solidFill>
                            <a:srgbClr val="1F1A62"/>
                          </a:solidFill>
                          <a:effectLst/>
                          <a:latin typeface="Helvetica" panose="020B0403020202020204" pitchFamily="34" charset="0"/>
                          <a:ea typeface="+mn-ea"/>
                          <a:cs typeface="+mn-cs"/>
                        </a:rPr>
                        <a:t>Golf</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3</a:t>
                      </a:r>
                    </a:p>
                  </a:txBody>
                  <a:tcPr marL="0" marR="0" marT="0" marB="0" anchor="ctr"/>
                </a:tc>
                <a:tc>
                  <a:txBody>
                    <a:bodyPr/>
                    <a:lstStyle/>
                    <a:p>
                      <a:pPr marL="0" algn="ctr" defTabSz="914400" rtl="0" eaLnBrk="1" fontAlgn="b" latinLnBrk="0" hangingPunct="1"/>
                      <a:r>
                        <a:rPr lang="en-US" sz="1050" b="0" i="0" u="none" strike="noStrike" kern="1200" dirty="0">
                          <a:solidFill>
                            <a:srgbClr val="1F1A62"/>
                          </a:solidFill>
                          <a:effectLst/>
                          <a:latin typeface="Helvetica" panose="020B0403020202020204" pitchFamily="34" charset="0"/>
                          <a:ea typeface="+mn-ea"/>
                          <a:cs typeface="+mn-cs"/>
                        </a:rPr>
                        <a:t>2.8%</a:t>
                      </a:r>
                    </a:p>
                  </a:txBody>
                  <a:tcPr marL="0" marR="0" marT="0" marB="0" anchor="ctr"/>
                </a:tc>
                <a:extLst>
                  <a:ext uri="{0D108BD9-81ED-4DB2-BD59-A6C34878D82A}">
                    <a16:rowId xmlns:a16="http://schemas.microsoft.com/office/drawing/2014/main" val="3677707129"/>
                  </a:ext>
                </a:extLst>
              </a:tr>
              <a:tr h="202249">
                <a:tc>
                  <a:txBody>
                    <a:bodyPr/>
                    <a:lstStyle/>
                    <a:p>
                      <a:pPr algn="ctr"/>
                      <a:r>
                        <a:rPr lang="en-US" sz="1000" b="1">
                          <a:solidFill>
                            <a:srgbClr val="1F1A62"/>
                          </a:solidFill>
                          <a:latin typeface="Helvetica" panose="020B0403020202020204" pitchFamily="34" charset="0"/>
                        </a:rPr>
                        <a:t>10</a:t>
                      </a:r>
                    </a:p>
                  </a:txBody>
                  <a:tcPr marL="133877" marR="133877" marT="28388" marB="28388" anchor="ctr"/>
                </a:tc>
                <a:tc>
                  <a:txBody>
                    <a:bodyPr/>
                    <a:lstStyle/>
                    <a:p>
                      <a:pPr marL="0" algn="ctr" defTabSz="914400" rtl="0" eaLnBrk="1" fontAlgn="b" latinLnBrk="0" hangingPunct="1"/>
                      <a:r>
                        <a:rPr lang="en-US" sz="1050" b="0" i="0" u="none" strike="noStrike" kern="1200">
                          <a:solidFill>
                            <a:srgbClr val="1F1A62"/>
                          </a:solidFill>
                          <a:effectLst/>
                          <a:latin typeface="Helvetica" panose="020B0403020202020204" pitchFamily="34" charset="0"/>
                          <a:ea typeface="+mn-ea"/>
                          <a:cs typeface="+mn-cs"/>
                        </a:rPr>
                        <a:t>Sanitizers</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3</a:t>
                      </a:r>
                    </a:p>
                  </a:txBody>
                  <a:tcPr marL="0" marR="0" marT="0" marB="0" anchor="ctr"/>
                </a:tc>
                <a:tc>
                  <a:txBody>
                    <a:bodyPr/>
                    <a:lstStyle/>
                    <a:p>
                      <a:pPr marL="0" algn="ctr" defTabSz="914400" rtl="0" eaLnBrk="1" fontAlgn="b" latinLnBrk="0" hangingPunct="1"/>
                      <a:r>
                        <a:rPr lang="en-US" sz="1050" b="0" i="0" u="none" strike="noStrike" kern="1200" dirty="0">
                          <a:solidFill>
                            <a:srgbClr val="1F1A62"/>
                          </a:solidFill>
                          <a:effectLst/>
                          <a:latin typeface="Helvetica" panose="020B0403020202020204" pitchFamily="34" charset="0"/>
                          <a:ea typeface="+mn-ea"/>
                          <a:cs typeface="+mn-cs"/>
                        </a:rPr>
                        <a:t>2.8%</a:t>
                      </a:r>
                    </a:p>
                  </a:txBody>
                  <a:tcPr marL="0" marR="0" marT="0" marB="0" anchor="ctr"/>
                </a:tc>
                <a:extLst>
                  <a:ext uri="{0D108BD9-81ED-4DB2-BD59-A6C34878D82A}">
                    <a16:rowId xmlns:a16="http://schemas.microsoft.com/office/drawing/2014/main" val="2211815230"/>
                  </a:ext>
                </a:extLst>
              </a:tr>
              <a:tr h="202249">
                <a:tc>
                  <a:txBody>
                    <a:bodyPr/>
                    <a:lstStyle/>
                    <a:p>
                      <a:pPr algn="ctr"/>
                      <a:r>
                        <a:rPr lang="en-US" sz="1000" b="1">
                          <a:solidFill>
                            <a:srgbClr val="1F1A62"/>
                          </a:solidFill>
                          <a:latin typeface="Helvetica" panose="020B0403020202020204" pitchFamily="34" charset="0"/>
                        </a:rPr>
                        <a:t>11</a:t>
                      </a:r>
                    </a:p>
                  </a:txBody>
                  <a:tcPr marL="133877" marR="133877" marT="28388" marB="28388" anchor="ctr"/>
                </a:tc>
                <a:tc>
                  <a:txBody>
                    <a:bodyPr/>
                    <a:lstStyle/>
                    <a:p>
                      <a:pPr marL="0" algn="ctr" defTabSz="914400" rtl="0" eaLnBrk="1" fontAlgn="b" latinLnBrk="0" hangingPunct="1"/>
                      <a:r>
                        <a:rPr lang="en-US" sz="1050" b="0" i="0" u="none" strike="noStrike" kern="1200">
                          <a:solidFill>
                            <a:srgbClr val="1F1A62"/>
                          </a:solidFill>
                          <a:effectLst/>
                          <a:latin typeface="Helvetica" panose="020B0403020202020204" pitchFamily="34" charset="0"/>
                          <a:ea typeface="+mn-ea"/>
                          <a:cs typeface="+mn-cs"/>
                        </a:rPr>
                        <a:t>Telemedicine</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3</a:t>
                      </a:r>
                    </a:p>
                  </a:txBody>
                  <a:tcPr marL="0" marR="0" marT="0" marB="0" anchor="ctr"/>
                </a:tc>
                <a:tc>
                  <a:txBody>
                    <a:bodyPr/>
                    <a:lstStyle/>
                    <a:p>
                      <a:pPr marL="0" algn="ctr" defTabSz="914400" rtl="0" eaLnBrk="1" fontAlgn="b" latinLnBrk="0" hangingPunct="1"/>
                      <a:r>
                        <a:rPr lang="en-US" sz="1050" b="0" i="0" u="none" strike="noStrike" kern="1200" dirty="0">
                          <a:solidFill>
                            <a:srgbClr val="1F1A62"/>
                          </a:solidFill>
                          <a:effectLst/>
                          <a:latin typeface="Helvetica" panose="020B0403020202020204" pitchFamily="34" charset="0"/>
                          <a:ea typeface="+mn-ea"/>
                          <a:cs typeface="+mn-cs"/>
                        </a:rPr>
                        <a:t>2.8%</a:t>
                      </a:r>
                    </a:p>
                  </a:txBody>
                  <a:tcPr marL="0" marR="0" marT="0" marB="0" anchor="ctr"/>
                </a:tc>
                <a:extLst>
                  <a:ext uri="{0D108BD9-81ED-4DB2-BD59-A6C34878D82A}">
                    <a16:rowId xmlns:a16="http://schemas.microsoft.com/office/drawing/2014/main" val="2131438585"/>
                  </a:ext>
                </a:extLst>
              </a:tr>
              <a:tr h="202249">
                <a:tc>
                  <a:txBody>
                    <a:bodyPr/>
                    <a:lstStyle/>
                    <a:p>
                      <a:pPr algn="ctr"/>
                      <a:r>
                        <a:rPr lang="en-US" sz="1000" b="1">
                          <a:solidFill>
                            <a:srgbClr val="1F1A62"/>
                          </a:solidFill>
                          <a:latin typeface="Helvetica" panose="020B0403020202020204" pitchFamily="34" charset="0"/>
                        </a:rPr>
                        <a:t>12</a:t>
                      </a:r>
                    </a:p>
                  </a:txBody>
                  <a:tcPr marL="133877" marR="133877" marT="28388" marB="28388" anchor="ctr"/>
                </a:tc>
                <a:tc>
                  <a:txBody>
                    <a:bodyPr/>
                    <a:lstStyle/>
                    <a:p>
                      <a:pPr marL="0" algn="ctr" defTabSz="914400" rtl="0" eaLnBrk="1" fontAlgn="b" latinLnBrk="0" hangingPunct="1"/>
                      <a:r>
                        <a:rPr lang="en-US" sz="1050" b="0" i="0" u="none" strike="noStrike" kern="1200">
                          <a:solidFill>
                            <a:srgbClr val="1F1A62"/>
                          </a:solidFill>
                          <a:effectLst/>
                          <a:latin typeface="Helvetica" panose="020B0403020202020204" pitchFamily="34" charset="0"/>
                          <a:ea typeface="+mn-ea"/>
                          <a:cs typeface="+mn-cs"/>
                        </a:rPr>
                        <a:t>Home Furnishing</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2</a:t>
                      </a:r>
                    </a:p>
                  </a:txBody>
                  <a:tcPr marL="0" marR="0" marT="0" marB="0" anchor="ctr"/>
                </a:tc>
                <a:tc>
                  <a:txBody>
                    <a:bodyPr/>
                    <a:lstStyle/>
                    <a:p>
                      <a:pPr marL="0" algn="ctr" defTabSz="914400" rtl="0" eaLnBrk="1" fontAlgn="b" latinLnBrk="0" hangingPunct="1"/>
                      <a:r>
                        <a:rPr lang="en-US" sz="1050" b="0" i="0" u="none" strike="noStrike" kern="1200">
                          <a:solidFill>
                            <a:srgbClr val="1F1A62"/>
                          </a:solidFill>
                          <a:effectLst/>
                          <a:latin typeface="Helvetica" panose="020B0403020202020204" pitchFamily="34" charset="0"/>
                          <a:ea typeface="+mn-ea"/>
                          <a:cs typeface="+mn-cs"/>
                        </a:rPr>
                        <a:t>1.9%</a:t>
                      </a:r>
                    </a:p>
                  </a:txBody>
                  <a:tcPr marL="0" marR="0" marT="0" marB="0" anchor="ctr"/>
                </a:tc>
                <a:extLst>
                  <a:ext uri="{0D108BD9-81ED-4DB2-BD59-A6C34878D82A}">
                    <a16:rowId xmlns:a16="http://schemas.microsoft.com/office/drawing/2014/main" val="3729928218"/>
                  </a:ext>
                </a:extLst>
              </a:tr>
              <a:tr h="202249">
                <a:tc>
                  <a:txBody>
                    <a:bodyPr/>
                    <a:lstStyle/>
                    <a:p>
                      <a:pPr algn="ctr"/>
                      <a:r>
                        <a:rPr lang="en-US" sz="1000" b="1">
                          <a:solidFill>
                            <a:srgbClr val="1F1A62"/>
                          </a:solidFill>
                          <a:latin typeface="Helvetica" panose="020B0403020202020204" pitchFamily="34" charset="0"/>
                        </a:rPr>
                        <a:t>13</a:t>
                      </a:r>
                    </a:p>
                  </a:txBody>
                  <a:tcPr marL="133877" marR="133877" marT="28388" marB="28388" anchor="ctr"/>
                </a:tc>
                <a:tc>
                  <a:txBody>
                    <a:bodyPr/>
                    <a:lstStyle/>
                    <a:p>
                      <a:pPr marL="0" algn="ctr" defTabSz="914400" rtl="0" eaLnBrk="1" fontAlgn="b" latinLnBrk="0" hangingPunct="1"/>
                      <a:r>
                        <a:rPr lang="en-US" sz="1050" b="0" i="0" u="none" strike="noStrike" kern="1200">
                          <a:solidFill>
                            <a:srgbClr val="1F1A62"/>
                          </a:solidFill>
                          <a:effectLst/>
                          <a:latin typeface="Helvetica" panose="020B0403020202020204" pitchFamily="34" charset="0"/>
                          <a:ea typeface="+mn-ea"/>
                          <a:cs typeface="+mn-cs"/>
                        </a:rPr>
                        <a:t>Food Delivery</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2</a:t>
                      </a:r>
                    </a:p>
                  </a:txBody>
                  <a:tcPr marL="0" marR="0" marT="0" marB="0" anchor="ctr"/>
                </a:tc>
                <a:tc>
                  <a:txBody>
                    <a:bodyPr/>
                    <a:lstStyle/>
                    <a:p>
                      <a:pPr marL="0" algn="ctr" defTabSz="914400" rtl="0" eaLnBrk="1" fontAlgn="b" latinLnBrk="0" hangingPunct="1"/>
                      <a:r>
                        <a:rPr lang="en-US" sz="1050" b="0" i="0" u="none" strike="noStrike" kern="1200" dirty="0">
                          <a:solidFill>
                            <a:srgbClr val="1F1A62"/>
                          </a:solidFill>
                          <a:effectLst/>
                          <a:latin typeface="Helvetica" panose="020B0403020202020204" pitchFamily="34" charset="0"/>
                          <a:ea typeface="+mn-ea"/>
                          <a:cs typeface="+mn-cs"/>
                        </a:rPr>
                        <a:t>1.9%</a:t>
                      </a:r>
                    </a:p>
                  </a:txBody>
                  <a:tcPr marL="0" marR="0" marT="0" marB="0" anchor="ctr"/>
                </a:tc>
                <a:extLst>
                  <a:ext uri="{0D108BD9-81ED-4DB2-BD59-A6C34878D82A}">
                    <a16:rowId xmlns:a16="http://schemas.microsoft.com/office/drawing/2014/main" val="4137919691"/>
                  </a:ext>
                </a:extLst>
              </a:tr>
              <a:tr h="202249">
                <a:tc>
                  <a:txBody>
                    <a:bodyPr/>
                    <a:lstStyle/>
                    <a:p>
                      <a:pPr algn="ctr"/>
                      <a:r>
                        <a:rPr lang="en-US" sz="1000" b="1">
                          <a:solidFill>
                            <a:srgbClr val="1F1A62"/>
                          </a:solidFill>
                          <a:latin typeface="Helvetica" panose="020B0403020202020204" pitchFamily="34" charset="0"/>
                        </a:rPr>
                        <a:t>14</a:t>
                      </a:r>
                    </a:p>
                  </a:txBody>
                  <a:tcPr marL="133877" marR="133877" marT="28388" marB="28388" anchor="ctr"/>
                </a:tc>
                <a:tc>
                  <a:txBody>
                    <a:bodyPr/>
                    <a:lstStyle/>
                    <a:p>
                      <a:pPr marL="0" algn="ctr" defTabSz="914400" rtl="0" eaLnBrk="1" fontAlgn="b" latinLnBrk="0" hangingPunct="1"/>
                      <a:r>
                        <a:rPr lang="en-US" sz="1050" b="0" i="0" u="none" strike="noStrike" kern="1200">
                          <a:solidFill>
                            <a:srgbClr val="1F1A62"/>
                          </a:solidFill>
                          <a:effectLst/>
                          <a:latin typeface="Helvetica" panose="020B0403020202020204" pitchFamily="34" charset="0"/>
                          <a:ea typeface="+mn-ea"/>
                          <a:cs typeface="+mn-cs"/>
                        </a:rPr>
                        <a:t>Alcohol Delivery</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2</a:t>
                      </a:r>
                    </a:p>
                  </a:txBody>
                  <a:tcPr marL="0" marR="0" marT="0" marB="0" anchor="ctr"/>
                </a:tc>
                <a:tc>
                  <a:txBody>
                    <a:bodyPr/>
                    <a:lstStyle/>
                    <a:p>
                      <a:pPr marL="0" algn="ctr" defTabSz="914400" rtl="0" eaLnBrk="1" fontAlgn="b" latinLnBrk="0" hangingPunct="1"/>
                      <a:r>
                        <a:rPr lang="en-US" sz="1050" b="0" i="0" u="none" strike="noStrike" kern="1200" dirty="0">
                          <a:solidFill>
                            <a:srgbClr val="1F1A62"/>
                          </a:solidFill>
                          <a:effectLst/>
                          <a:latin typeface="Helvetica" panose="020B0403020202020204" pitchFamily="34" charset="0"/>
                          <a:ea typeface="+mn-ea"/>
                          <a:cs typeface="+mn-cs"/>
                        </a:rPr>
                        <a:t>1.9%</a:t>
                      </a:r>
                    </a:p>
                  </a:txBody>
                  <a:tcPr marL="0" marR="0" marT="0" marB="0" anchor="ctr"/>
                </a:tc>
                <a:extLst>
                  <a:ext uri="{0D108BD9-81ED-4DB2-BD59-A6C34878D82A}">
                    <a16:rowId xmlns:a16="http://schemas.microsoft.com/office/drawing/2014/main" val="2803265611"/>
                  </a:ext>
                </a:extLst>
              </a:tr>
              <a:tr h="202249">
                <a:tc>
                  <a:txBody>
                    <a:bodyPr/>
                    <a:lstStyle/>
                    <a:p>
                      <a:pPr algn="ctr"/>
                      <a:r>
                        <a:rPr lang="en-US" sz="1000" b="1">
                          <a:solidFill>
                            <a:srgbClr val="1F1A62"/>
                          </a:solidFill>
                          <a:latin typeface="Helvetica" panose="020B0403020202020204" pitchFamily="34" charset="0"/>
                        </a:rPr>
                        <a:t>15</a:t>
                      </a:r>
                    </a:p>
                  </a:txBody>
                  <a:tcPr marL="133877" marR="133877" marT="28388" marB="28388" anchor="ctr"/>
                </a:tc>
                <a:tc>
                  <a:txBody>
                    <a:bodyPr/>
                    <a:lstStyle/>
                    <a:p>
                      <a:pPr marL="0" algn="ctr" defTabSz="914400" rtl="0" eaLnBrk="1" fontAlgn="b" latinLnBrk="0" hangingPunct="1"/>
                      <a:r>
                        <a:rPr lang="en-US" sz="1050" b="0" i="0" u="none" strike="noStrike" kern="1200">
                          <a:solidFill>
                            <a:srgbClr val="1F1A62"/>
                          </a:solidFill>
                          <a:effectLst/>
                          <a:latin typeface="Helvetica" panose="020B0403020202020204" pitchFamily="34" charset="0"/>
                          <a:ea typeface="+mn-ea"/>
                          <a:cs typeface="+mn-cs"/>
                        </a:rPr>
                        <a:t>Health Insurance</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2</a:t>
                      </a:r>
                    </a:p>
                  </a:txBody>
                  <a:tcPr marL="0" marR="0" marT="0" marB="0" anchor="ctr"/>
                </a:tc>
                <a:tc>
                  <a:txBody>
                    <a:bodyPr/>
                    <a:lstStyle/>
                    <a:p>
                      <a:pPr marL="0" algn="ctr" defTabSz="914400" rtl="0" eaLnBrk="1" fontAlgn="b" latinLnBrk="0" hangingPunct="1"/>
                      <a:r>
                        <a:rPr lang="en-US" sz="1050" b="0" i="0" u="none" strike="noStrike" kern="1200" dirty="0">
                          <a:solidFill>
                            <a:srgbClr val="1F1A62"/>
                          </a:solidFill>
                          <a:effectLst/>
                          <a:latin typeface="Helvetica" panose="020B0403020202020204" pitchFamily="34" charset="0"/>
                          <a:ea typeface="+mn-ea"/>
                          <a:cs typeface="+mn-cs"/>
                        </a:rPr>
                        <a:t>1.9%</a:t>
                      </a:r>
                    </a:p>
                  </a:txBody>
                  <a:tcPr marL="0" marR="0" marT="0" marB="0" anchor="ctr"/>
                </a:tc>
                <a:extLst>
                  <a:ext uri="{0D108BD9-81ED-4DB2-BD59-A6C34878D82A}">
                    <a16:rowId xmlns:a16="http://schemas.microsoft.com/office/drawing/2014/main" val="1835510413"/>
                  </a:ext>
                </a:extLst>
              </a:tr>
              <a:tr h="202249">
                <a:tc>
                  <a:txBody>
                    <a:bodyPr/>
                    <a:lstStyle/>
                    <a:p>
                      <a:pPr algn="ctr"/>
                      <a:r>
                        <a:rPr lang="en-US" sz="1000" b="1">
                          <a:solidFill>
                            <a:srgbClr val="1F1A62"/>
                          </a:solidFill>
                          <a:latin typeface="Helvetica" panose="020B0403020202020204" pitchFamily="34" charset="0"/>
                        </a:rPr>
                        <a:t>16+</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35 Additional Categories</a:t>
                      </a:r>
                    </a:p>
                  </a:txBody>
                  <a:tcPr marL="11156" marR="11156" marT="6297" marB="0" anchor="ctr"/>
                </a:tc>
                <a:tc>
                  <a:txBody>
                    <a:bodyPr/>
                    <a:lstStyle/>
                    <a:p>
                      <a:pPr algn="ctr" fontAlgn="b"/>
                      <a:r>
                        <a:rPr lang="en-US" sz="1050" b="0" i="0" u="none" strike="noStrike">
                          <a:solidFill>
                            <a:srgbClr val="1F1A62"/>
                          </a:solidFill>
                          <a:effectLst/>
                          <a:latin typeface="Helvetica" panose="020B0403020202020204" pitchFamily="34" charset="0"/>
                        </a:rPr>
                        <a:t>43</a:t>
                      </a:r>
                    </a:p>
                  </a:txBody>
                  <a:tcPr marL="0" marR="0" marT="0" marB="0" anchor="ctr"/>
                </a:tc>
                <a:tc>
                  <a:txBody>
                    <a:bodyPr/>
                    <a:lstStyle/>
                    <a:p>
                      <a:pPr marL="0" algn="ctr" defTabSz="914400" rtl="0" eaLnBrk="1" fontAlgn="b" latinLnBrk="0" hangingPunct="1"/>
                      <a:r>
                        <a:rPr lang="en-US" sz="1050" b="0" i="0" u="none" strike="noStrike" kern="1200" dirty="0">
                          <a:solidFill>
                            <a:srgbClr val="1F1A62"/>
                          </a:solidFill>
                          <a:effectLst/>
                          <a:latin typeface="Helvetica" panose="020B0403020202020204" pitchFamily="34" charset="0"/>
                          <a:ea typeface="+mn-ea"/>
                          <a:cs typeface="+mn-cs"/>
                        </a:rPr>
                        <a:t>39.8%</a:t>
                      </a:r>
                    </a:p>
                  </a:txBody>
                  <a:tcPr marL="0" marR="0" marT="0" marB="0" anchor="ctr"/>
                </a:tc>
                <a:extLst>
                  <a:ext uri="{0D108BD9-81ED-4DB2-BD59-A6C34878D82A}">
                    <a16:rowId xmlns:a16="http://schemas.microsoft.com/office/drawing/2014/main" val="1880227358"/>
                  </a:ext>
                </a:extLst>
              </a:tr>
              <a:tr h="202249">
                <a:tc>
                  <a:txBody>
                    <a:bodyPr/>
                    <a:lstStyle/>
                    <a:p>
                      <a:pPr algn="ctr"/>
                      <a:r>
                        <a:rPr lang="en-US" sz="1000" b="1">
                          <a:solidFill>
                            <a:schemeClr val="bg1"/>
                          </a:solidFill>
                          <a:latin typeface="Helvetica" panose="020B0403020202020204" pitchFamily="34" charset="0"/>
                        </a:rPr>
                        <a:t>Total</a:t>
                      </a:r>
                    </a:p>
                  </a:txBody>
                  <a:tcPr marL="133877" marR="133877" marT="28388" marB="28388" anchor="ctr">
                    <a:solidFill>
                      <a:srgbClr val="1F1A62"/>
                    </a:solidFill>
                  </a:tcPr>
                </a:tc>
                <a:tc>
                  <a:txBody>
                    <a:bodyPr/>
                    <a:lstStyle/>
                    <a:p>
                      <a:pPr algn="ctr" fontAlgn="b"/>
                      <a:endParaRPr lang="en-US" sz="900" b="1" i="0" u="none" strike="noStrike">
                        <a:solidFill>
                          <a:schemeClr val="bg1"/>
                        </a:solidFill>
                        <a:effectLst/>
                        <a:latin typeface="Helvetica" panose="020B0403020202020204" pitchFamily="34" charset="0"/>
                      </a:endParaRPr>
                    </a:p>
                  </a:txBody>
                  <a:tcPr marL="11156" marR="11156" marT="6297" marB="0" anchor="ctr">
                    <a:solidFill>
                      <a:srgbClr val="1F1A62"/>
                    </a:solidFill>
                  </a:tcPr>
                </a:tc>
                <a:tc>
                  <a:txBody>
                    <a:bodyPr/>
                    <a:lstStyle/>
                    <a:p>
                      <a:pPr algn="ctr" fontAlgn="b"/>
                      <a:r>
                        <a:rPr lang="en-US" sz="1000" b="1" i="0" u="none" strike="noStrike" dirty="0">
                          <a:solidFill>
                            <a:schemeClr val="bg1"/>
                          </a:solidFill>
                          <a:effectLst/>
                          <a:latin typeface="Helvetica" panose="020B0403020202020204" pitchFamily="34" charset="0"/>
                        </a:rPr>
                        <a:t>108</a:t>
                      </a:r>
                    </a:p>
                  </a:txBody>
                  <a:tcPr marL="0" marR="0" marT="0" marB="0" anchor="ctr">
                    <a:solidFill>
                      <a:srgbClr val="1F1A62"/>
                    </a:solidFill>
                  </a:tcPr>
                </a:tc>
                <a:tc>
                  <a:txBody>
                    <a:bodyPr/>
                    <a:lstStyle/>
                    <a:p>
                      <a:pPr algn="ctr" fontAlgn="b"/>
                      <a:r>
                        <a:rPr lang="en-US" sz="1000" b="1" i="0" u="none" strike="noStrike" dirty="0">
                          <a:solidFill>
                            <a:schemeClr val="bg1"/>
                          </a:solidFill>
                          <a:effectLst/>
                          <a:latin typeface="Helvetica" panose="020B0403020202020204" pitchFamily="34" charset="0"/>
                        </a:rPr>
                        <a:t>100%</a:t>
                      </a:r>
                    </a:p>
                  </a:txBody>
                  <a:tcPr marL="0" marR="0" marT="0" marB="0" anchor="ctr">
                    <a:solidFill>
                      <a:srgbClr val="1F1A62"/>
                    </a:solidFill>
                  </a:tcPr>
                </a:tc>
                <a:extLst>
                  <a:ext uri="{0D108BD9-81ED-4DB2-BD59-A6C34878D82A}">
                    <a16:rowId xmlns:a16="http://schemas.microsoft.com/office/drawing/2014/main" val="1921674396"/>
                  </a:ext>
                </a:extLst>
              </a:tr>
            </a:tbl>
          </a:graphicData>
        </a:graphic>
      </p:graphicFrame>
      <p:graphicFrame>
        <p:nvGraphicFramePr>
          <p:cNvPr id="15" name="Table 7">
            <a:extLst>
              <a:ext uri="{FF2B5EF4-FFF2-40B4-BE49-F238E27FC236}">
                <a16:creationId xmlns:a16="http://schemas.microsoft.com/office/drawing/2014/main" id="{020E15D8-F22C-4DFC-8D59-496BC68D944D}"/>
              </a:ext>
            </a:extLst>
          </p:cNvPr>
          <p:cNvGraphicFramePr>
            <a:graphicFrameLocks noGrp="1"/>
          </p:cNvGraphicFramePr>
          <p:nvPr>
            <p:extLst>
              <p:ext uri="{D42A27DB-BD31-4B8C-83A1-F6EECF244321}">
                <p14:modId xmlns:p14="http://schemas.microsoft.com/office/powerpoint/2010/main" val="243006079"/>
              </p:ext>
            </p:extLst>
          </p:nvPr>
        </p:nvGraphicFramePr>
        <p:xfrm>
          <a:off x="6404321" y="2257130"/>
          <a:ext cx="5150696" cy="3784803"/>
        </p:xfrm>
        <a:graphic>
          <a:graphicData uri="http://schemas.openxmlformats.org/drawingml/2006/table">
            <a:tbl>
              <a:tblPr firstRow="1" bandRow="1">
                <a:tableStyleId>{5C22544A-7EE6-4342-B048-85BDC9FD1C3A}</a:tableStyleId>
              </a:tblPr>
              <a:tblGrid>
                <a:gridCol w="882336">
                  <a:extLst>
                    <a:ext uri="{9D8B030D-6E8A-4147-A177-3AD203B41FA5}">
                      <a16:colId xmlns:a16="http://schemas.microsoft.com/office/drawing/2014/main" val="1470386231"/>
                    </a:ext>
                  </a:extLst>
                </a:gridCol>
                <a:gridCol w="1872414">
                  <a:extLst>
                    <a:ext uri="{9D8B030D-6E8A-4147-A177-3AD203B41FA5}">
                      <a16:colId xmlns:a16="http://schemas.microsoft.com/office/drawing/2014/main" val="848587579"/>
                    </a:ext>
                  </a:extLst>
                </a:gridCol>
                <a:gridCol w="1197973">
                  <a:extLst>
                    <a:ext uri="{9D8B030D-6E8A-4147-A177-3AD203B41FA5}">
                      <a16:colId xmlns:a16="http://schemas.microsoft.com/office/drawing/2014/main" val="1622190781"/>
                    </a:ext>
                  </a:extLst>
                </a:gridCol>
                <a:gridCol w="1197973">
                  <a:extLst>
                    <a:ext uri="{9D8B030D-6E8A-4147-A177-3AD203B41FA5}">
                      <a16:colId xmlns:a16="http://schemas.microsoft.com/office/drawing/2014/main" val="3637755269"/>
                    </a:ext>
                  </a:extLst>
                </a:gridCol>
              </a:tblGrid>
              <a:tr h="228811">
                <a:tc>
                  <a:txBody>
                    <a:bodyPr/>
                    <a:lstStyle/>
                    <a:p>
                      <a:pPr algn="ctr"/>
                      <a:r>
                        <a:rPr lang="en-US" sz="1000">
                          <a:latin typeface="Helvetica" panose="020B0403020202020204" pitchFamily="34" charset="0"/>
                        </a:rPr>
                        <a:t>Rank</a:t>
                      </a:r>
                    </a:p>
                  </a:txBody>
                  <a:tcPr marL="133877" marR="133877" marT="28388" marB="28388" anchor="ctr">
                    <a:solidFill>
                      <a:srgbClr val="00BFF2"/>
                    </a:solidFill>
                  </a:tcPr>
                </a:tc>
                <a:tc>
                  <a:txBody>
                    <a:bodyPr/>
                    <a:lstStyle/>
                    <a:p>
                      <a:pPr algn="ctr"/>
                      <a:r>
                        <a:rPr lang="en-US" sz="1000">
                          <a:latin typeface="Helvetica" panose="020B0403020202020204" pitchFamily="34" charset="0"/>
                        </a:rPr>
                        <a:t>Category</a:t>
                      </a:r>
                    </a:p>
                  </a:txBody>
                  <a:tcPr marL="133877" marR="133877" marT="28388" marB="28388" anchor="ctr">
                    <a:solidFill>
                      <a:srgbClr val="00BFF2"/>
                    </a:solidFill>
                  </a:tcPr>
                </a:tc>
                <a:tc>
                  <a:txBody>
                    <a:bodyPr/>
                    <a:lstStyle/>
                    <a:p>
                      <a:pPr algn="ctr"/>
                      <a:r>
                        <a:rPr lang="en-US" sz="1000">
                          <a:latin typeface="Helvetica" panose="020B0403020202020204" pitchFamily="34" charset="0"/>
                        </a:rPr>
                        <a:t>Total $$$</a:t>
                      </a:r>
                    </a:p>
                  </a:txBody>
                  <a:tcPr marL="133877" marR="133877" marT="28388" marB="28388" anchor="ctr">
                    <a:solidFill>
                      <a:srgbClr val="00BFF2"/>
                    </a:solidFill>
                  </a:tcPr>
                </a:tc>
                <a:tc>
                  <a:txBody>
                    <a:bodyPr/>
                    <a:lstStyle/>
                    <a:p>
                      <a:pPr algn="ctr"/>
                      <a:r>
                        <a:rPr lang="en-US" sz="1000" dirty="0">
                          <a:latin typeface="Helvetica" panose="020B0403020202020204" pitchFamily="34" charset="0"/>
                        </a:rPr>
                        <a:t>% of $$$</a:t>
                      </a:r>
                    </a:p>
                  </a:txBody>
                  <a:tcPr marL="133877" marR="133877" marT="28388" marB="28388" anchor="ctr">
                    <a:solidFill>
                      <a:srgbClr val="00BFF2"/>
                    </a:solidFill>
                  </a:tcPr>
                </a:tc>
                <a:extLst>
                  <a:ext uri="{0D108BD9-81ED-4DB2-BD59-A6C34878D82A}">
                    <a16:rowId xmlns:a16="http://schemas.microsoft.com/office/drawing/2014/main" val="3600805398"/>
                  </a:ext>
                </a:extLst>
              </a:tr>
              <a:tr h="202249">
                <a:tc>
                  <a:txBody>
                    <a:bodyPr/>
                    <a:lstStyle/>
                    <a:p>
                      <a:pPr algn="ctr"/>
                      <a:r>
                        <a:rPr lang="en-US" sz="1000" b="1">
                          <a:solidFill>
                            <a:srgbClr val="1F1A62"/>
                          </a:solidFill>
                          <a:latin typeface="Helvetica" panose="020B0403020202020204" pitchFamily="34" charset="0"/>
                        </a:rPr>
                        <a:t>1</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Skincare &amp; Beauty</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$23.4MM</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9.7%</a:t>
                      </a:r>
                    </a:p>
                  </a:txBody>
                  <a:tcPr marL="0" marR="0" marT="0" marB="0" anchor="ctr"/>
                </a:tc>
                <a:extLst>
                  <a:ext uri="{0D108BD9-81ED-4DB2-BD59-A6C34878D82A}">
                    <a16:rowId xmlns:a16="http://schemas.microsoft.com/office/drawing/2014/main" val="2403927615"/>
                  </a:ext>
                </a:extLst>
              </a:tr>
              <a:tr h="202249">
                <a:tc>
                  <a:txBody>
                    <a:bodyPr/>
                    <a:lstStyle/>
                    <a:p>
                      <a:pPr algn="ctr"/>
                      <a:r>
                        <a:rPr lang="en-US" sz="1000" b="1">
                          <a:solidFill>
                            <a:srgbClr val="1F1A62"/>
                          </a:solidFill>
                          <a:latin typeface="Helvetica" panose="020B0403020202020204" pitchFamily="34" charset="0"/>
                        </a:rPr>
                        <a:t>2</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Apparel</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$18.0MM</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7.5%</a:t>
                      </a:r>
                    </a:p>
                  </a:txBody>
                  <a:tcPr marL="0" marR="0" marT="0" marB="0" anchor="ctr"/>
                </a:tc>
                <a:extLst>
                  <a:ext uri="{0D108BD9-81ED-4DB2-BD59-A6C34878D82A}">
                    <a16:rowId xmlns:a16="http://schemas.microsoft.com/office/drawing/2014/main" val="939386070"/>
                  </a:ext>
                </a:extLst>
              </a:tr>
              <a:tr h="202249">
                <a:tc>
                  <a:txBody>
                    <a:bodyPr/>
                    <a:lstStyle/>
                    <a:p>
                      <a:pPr algn="ctr"/>
                      <a:r>
                        <a:rPr lang="en-US" sz="1000" b="1">
                          <a:solidFill>
                            <a:srgbClr val="1F1A62"/>
                          </a:solidFill>
                          <a:latin typeface="Helvetica" panose="020B0403020202020204" pitchFamily="34" charset="0"/>
                        </a:rPr>
                        <a:t>3</a:t>
                      </a:r>
                    </a:p>
                  </a:txBody>
                  <a:tcPr marL="133877" marR="133877" marT="28388" marB="28388" anchor="ctr"/>
                </a:tc>
                <a:tc>
                  <a:txBody>
                    <a:bodyPr/>
                    <a:lstStyle/>
                    <a:p>
                      <a:pPr algn="ctr" fontAlgn="b"/>
                      <a:r>
                        <a:rPr lang="en-US" sz="1050" b="0" i="0" u="none" strike="noStrike" dirty="0">
                          <a:solidFill>
                            <a:srgbClr val="1F1A62"/>
                          </a:solidFill>
                          <a:effectLst/>
                          <a:latin typeface="Helvetica" panose="020B0403020202020204" pitchFamily="34" charset="0"/>
                        </a:rPr>
                        <a:t>Vitamins &amp; Supplements</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$17.3MM</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7.2%</a:t>
                      </a:r>
                    </a:p>
                  </a:txBody>
                  <a:tcPr marL="0" marR="0" marT="0" marB="0" anchor="ctr"/>
                </a:tc>
                <a:extLst>
                  <a:ext uri="{0D108BD9-81ED-4DB2-BD59-A6C34878D82A}">
                    <a16:rowId xmlns:a16="http://schemas.microsoft.com/office/drawing/2014/main" val="2408185178"/>
                  </a:ext>
                </a:extLst>
              </a:tr>
              <a:tr h="202249">
                <a:tc>
                  <a:txBody>
                    <a:bodyPr/>
                    <a:lstStyle/>
                    <a:p>
                      <a:pPr algn="ctr"/>
                      <a:r>
                        <a:rPr lang="en-US" sz="1000" b="1">
                          <a:solidFill>
                            <a:srgbClr val="1F1A62"/>
                          </a:solidFill>
                          <a:latin typeface="Helvetica" panose="020B0403020202020204" pitchFamily="34" charset="0"/>
                        </a:rPr>
                        <a:t>4</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Home Furnishing</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$17.0MM</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7.1%</a:t>
                      </a:r>
                    </a:p>
                  </a:txBody>
                  <a:tcPr marL="0" marR="0" marT="0" marB="0" anchor="ctr"/>
                </a:tc>
                <a:extLst>
                  <a:ext uri="{0D108BD9-81ED-4DB2-BD59-A6C34878D82A}">
                    <a16:rowId xmlns:a16="http://schemas.microsoft.com/office/drawing/2014/main" val="3535924852"/>
                  </a:ext>
                </a:extLst>
              </a:tr>
              <a:tr h="202249">
                <a:tc>
                  <a:txBody>
                    <a:bodyPr/>
                    <a:lstStyle/>
                    <a:p>
                      <a:pPr algn="ctr"/>
                      <a:r>
                        <a:rPr lang="en-US" sz="1000" b="1">
                          <a:solidFill>
                            <a:srgbClr val="1F1A62"/>
                          </a:solidFill>
                          <a:latin typeface="Helvetica" panose="020B0403020202020204" pitchFamily="34" charset="0"/>
                        </a:rPr>
                        <a:t>5</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Financial Services</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$16.1MM</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6.7%</a:t>
                      </a:r>
                    </a:p>
                  </a:txBody>
                  <a:tcPr marL="0" marR="0" marT="0" marB="0" anchor="ctr"/>
                </a:tc>
                <a:extLst>
                  <a:ext uri="{0D108BD9-81ED-4DB2-BD59-A6C34878D82A}">
                    <a16:rowId xmlns:a16="http://schemas.microsoft.com/office/drawing/2014/main" val="2969578856"/>
                  </a:ext>
                </a:extLst>
              </a:tr>
              <a:tr h="202249">
                <a:tc>
                  <a:txBody>
                    <a:bodyPr/>
                    <a:lstStyle/>
                    <a:p>
                      <a:pPr algn="ctr"/>
                      <a:r>
                        <a:rPr lang="en-US" sz="1000" b="1">
                          <a:solidFill>
                            <a:srgbClr val="1F1A62"/>
                          </a:solidFill>
                          <a:latin typeface="Helvetica" panose="020B0403020202020204" pitchFamily="34" charset="0"/>
                        </a:rPr>
                        <a:t>6</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Moving &amp; Storage</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$14.8MM</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6.1%</a:t>
                      </a:r>
                    </a:p>
                  </a:txBody>
                  <a:tcPr marL="0" marR="0" marT="0" marB="0" anchor="ctr"/>
                </a:tc>
                <a:extLst>
                  <a:ext uri="{0D108BD9-81ED-4DB2-BD59-A6C34878D82A}">
                    <a16:rowId xmlns:a16="http://schemas.microsoft.com/office/drawing/2014/main" val="1092990790"/>
                  </a:ext>
                </a:extLst>
              </a:tr>
              <a:tr h="202249">
                <a:tc>
                  <a:txBody>
                    <a:bodyPr/>
                    <a:lstStyle/>
                    <a:p>
                      <a:pPr algn="ctr"/>
                      <a:r>
                        <a:rPr lang="en-US" sz="1000" b="1">
                          <a:solidFill>
                            <a:srgbClr val="1F1A62"/>
                          </a:solidFill>
                          <a:latin typeface="Helvetica" panose="020B0403020202020204" pitchFamily="34" charset="0"/>
                        </a:rPr>
                        <a:t>7</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Automotive</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$12.5MM</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5.2%</a:t>
                      </a:r>
                    </a:p>
                  </a:txBody>
                  <a:tcPr marL="0" marR="0" marT="0" marB="0" anchor="ctr"/>
                </a:tc>
                <a:extLst>
                  <a:ext uri="{0D108BD9-81ED-4DB2-BD59-A6C34878D82A}">
                    <a16:rowId xmlns:a16="http://schemas.microsoft.com/office/drawing/2014/main" val="589552852"/>
                  </a:ext>
                </a:extLst>
              </a:tr>
              <a:tr h="202249">
                <a:tc>
                  <a:txBody>
                    <a:bodyPr/>
                    <a:lstStyle/>
                    <a:p>
                      <a:pPr algn="ctr"/>
                      <a:r>
                        <a:rPr lang="en-US" sz="1000" b="1">
                          <a:solidFill>
                            <a:srgbClr val="1F1A62"/>
                          </a:solidFill>
                          <a:latin typeface="Helvetica" panose="020B0403020202020204" pitchFamily="34" charset="0"/>
                        </a:rPr>
                        <a:t>8</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Online Banking</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$11.3MM</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4.7%</a:t>
                      </a:r>
                    </a:p>
                  </a:txBody>
                  <a:tcPr marL="0" marR="0" marT="0" marB="0" anchor="ctr"/>
                </a:tc>
                <a:extLst>
                  <a:ext uri="{0D108BD9-81ED-4DB2-BD59-A6C34878D82A}">
                    <a16:rowId xmlns:a16="http://schemas.microsoft.com/office/drawing/2014/main" val="2569295264"/>
                  </a:ext>
                </a:extLst>
              </a:tr>
              <a:tr h="202249">
                <a:tc>
                  <a:txBody>
                    <a:bodyPr/>
                    <a:lstStyle/>
                    <a:p>
                      <a:pPr algn="ctr"/>
                      <a:r>
                        <a:rPr lang="en-US" sz="1000" b="1">
                          <a:solidFill>
                            <a:srgbClr val="1F1A62"/>
                          </a:solidFill>
                          <a:latin typeface="Helvetica" panose="020B0403020202020204" pitchFamily="34" charset="0"/>
                        </a:rPr>
                        <a:t>9</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Wellness &amp; Fitness</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$11.2MM</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4.6%</a:t>
                      </a:r>
                    </a:p>
                  </a:txBody>
                  <a:tcPr marL="0" marR="0" marT="0" marB="0" anchor="ctr"/>
                </a:tc>
                <a:extLst>
                  <a:ext uri="{0D108BD9-81ED-4DB2-BD59-A6C34878D82A}">
                    <a16:rowId xmlns:a16="http://schemas.microsoft.com/office/drawing/2014/main" val="3677707129"/>
                  </a:ext>
                </a:extLst>
              </a:tr>
              <a:tr h="202249">
                <a:tc>
                  <a:txBody>
                    <a:bodyPr/>
                    <a:lstStyle/>
                    <a:p>
                      <a:pPr algn="ctr"/>
                      <a:r>
                        <a:rPr lang="en-US" sz="1000" b="1">
                          <a:solidFill>
                            <a:srgbClr val="1F1A62"/>
                          </a:solidFill>
                          <a:latin typeface="Helvetica" panose="020B0403020202020204" pitchFamily="34" charset="0"/>
                        </a:rPr>
                        <a:t>10</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Women's Healthcare</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$8.5MM</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3.5%</a:t>
                      </a:r>
                    </a:p>
                  </a:txBody>
                  <a:tcPr marL="0" marR="0" marT="0" marB="0" anchor="ctr"/>
                </a:tc>
                <a:extLst>
                  <a:ext uri="{0D108BD9-81ED-4DB2-BD59-A6C34878D82A}">
                    <a16:rowId xmlns:a16="http://schemas.microsoft.com/office/drawing/2014/main" val="2211815230"/>
                  </a:ext>
                </a:extLst>
              </a:tr>
              <a:tr h="202249">
                <a:tc>
                  <a:txBody>
                    <a:bodyPr/>
                    <a:lstStyle/>
                    <a:p>
                      <a:pPr algn="ctr"/>
                      <a:r>
                        <a:rPr lang="en-US" sz="1000" b="1">
                          <a:solidFill>
                            <a:srgbClr val="1F1A62"/>
                          </a:solidFill>
                          <a:latin typeface="Helvetica" panose="020B0403020202020204" pitchFamily="34" charset="0"/>
                        </a:rPr>
                        <a:t>11</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Health Insurance</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$8.3MM</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3.4%</a:t>
                      </a:r>
                    </a:p>
                  </a:txBody>
                  <a:tcPr marL="0" marR="0" marT="0" marB="0" anchor="ctr"/>
                </a:tc>
                <a:extLst>
                  <a:ext uri="{0D108BD9-81ED-4DB2-BD59-A6C34878D82A}">
                    <a16:rowId xmlns:a16="http://schemas.microsoft.com/office/drawing/2014/main" val="2131438585"/>
                  </a:ext>
                </a:extLst>
              </a:tr>
              <a:tr h="202249">
                <a:tc>
                  <a:txBody>
                    <a:bodyPr/>
                    <a:lstStyle/>
                    <a:p>
                      <a:pPr algn="ctr"/>
                      <a:r>
                        <a:rPr lang="en-US" sz="1000" b="1">
                          <a:solidFill>
                            <a:srgbClr val="1F1A62"/>
                          </a:solidFill>
                          <a:latin typeface="Helvetica" panose="020B0403020202020204" pitchFamily="34" charset="0"/>
                        </a:rPr>
                        <a:t>12</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Business Services</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$8.0MM</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3.3%</a:t>
                      </a:r>
                    </a:p>
                  </a:txBody>
                  <a:tcPr marL="0" marR="0" marT="0" marB="0" anchor="ctr"/>
                </a:tc>
                <a:extLst>
                  <a:ext uri="{0D108BD9-81ED-4DB2-BD59-A6C34878D82A}">
                    <a16:rowId xmlns:a16="http://schemas.microsoft.com/office/drawing/2014/main" val="3729928218"/>
                  </a:ext>
                </a:extLst>
              </a:tr>
              <a:tr h="202249">
                <a:tc>
                  <a:txBody>
                    <a:bodyPr/>
                    <a:lstStyle/>
                    <a:p>
                      <a:pPr algn="ctr"/>
                      <a:r>
                        <a:rPr lang="en-US" sz="1000" b="1">
                          <a:solidFill>
                            <a:srgbClr val="1F1A62"/>
                          </a:solidFill>
                          <a:latin typeface="Helvetica" panose="020B0403020202020204" pitchFamily="34" charset="0"/>
                        </a:rPr>
                        <a:t>13</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Alcoholic Beverages</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$7.7MM</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3.2%</a:t>
                      </a:r>
                    </a:p>
                  </a:txBody>
                  <a:tcPr marL="0" marR="0" marT="0" marB="0" anchor="ctr"/>
                </a:tc>
                <a:extLst>
                  <a:ext uri="{0D108BD9-81ED-4DB2-BD59-A6C34878D82A}">
                    <a16:rowId xmlns:a16="http://schemas.microsoft.com/office/drawing/2014/main" val="4137919691"/>
                  </a:ext>
                </a:extLst>
              </a:tr>
              <a:tr h="202249">
                <a:tc>
                  <a:txBody>
                    <a:bodyPr/>
                    <a:lstStyle/>
                    <a:p>
                      <a:pPr algn="ctr"/>
                      <a:r>
                        <a:rPr lang="en-US" sz="1000" b="1">
                          <a:solidFill>
                            <a:srgbClr val="1F1A62"/>
                          </a:solidFill>
                          <a:latin typeface="Helvetica" panose="020B0403020202020204" pitchFamily="34" charset="0"/>
                        </a:rPr>
                        <a:t>14</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Telemedicine</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$7.3MM</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3.0%</a:t>
                      </a:r>
                    </a:p>
                  </a:txBody>
                  <a:tcPr marL="0" marR="0" marT="0" marB="0" anchor="ctr"/>
                </a:tc>
                <a:extLst>
                  <a:ext uri="{0D108BD9-81ED-4DB2-BD59-A6C34878D82A}">
                    <a16:rowId xmlns:a16="http://schemas.microsoft.com/office/drawing/2014/main" val="2803265611"/>
                  </a:ext>
                </a:extLst>
              </a:tr>
              <a:tr h="202249">
                <a:tc>
                  <a:txBody>
                    <a:bodyPr/>
                    <a:lstStyle/>
                    <a:p>
                      <a:pPr algn="ctr"/>
                      <a:r>
                        <a:rPr lang="en-US" sz="1000" b="1">
                          <a:solidFill>
                            <a:srgbClr val="1F1A62"/>
                          </a:solidFill>
                          <a:latin typeface="Helvetica" panose="020B0403020202020204" pitchFamily="34" charset="0"/>
                        </a:rPr>
                        <a:t>15</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E-Commerce</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$6.2MM</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2.6%</a:t>
                      </a:r>
                    </a:p>
                  </a:txBody>
                  <a:tcPr marL="0" marR="0" marT="0" marB="0" anchor="ctr"/>
                </a:tc>
                <a:extLst>
                  <a:ext uri="{0D108BD9-81ED-4DB2-BD59-A6C34878D82A}">
                    <a16:rowId xmlns:a16="http://schemas.microsoft.com/office/drawing/2014/main" val="1835510413"/>
                  </a:ext>
                </a:extLst>
              </a:tr>
              <a:tr h="202249">
                <a:tc>
                  <a:txBody>
                    <a:bodyPr/>
                    <a:lstStyle/>
                    <a:p>
                      <a:pPr algn="ctr"/>
                      <a:r>
                        <a:rPr lang="en-US" sz="1000" b="1">
                          <a:solidFill>
                            <a:srgbClr val="1F1A62"/>
                          </a:solidFill>
                          <a:latin typeface="Helvetica" panose="020B0403020202020204" pitchFamily="34" charset="0"/>
                        </a:rPr>
                        <a:t>16+</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35 Additional Categories</a:t>
                      </a:r>
                    </a:p>
                  </a:txBody>
                  <a:tcPr marL="0" marR="0" marT="0" marB="0" anchor="ctr"/>
                </a:tc>
                <a:tc>
                  <a:txBody>
                    <a:bodyPr/>
                    <a:lstStyle/>
                    <a:p>
                      <a:pPr algn="ctr" fontAlgn="b"/>
                      <a:r>
                        <a:rPr lang="en-US" sz="1050" b="0" i="0" u="none" strike="noStrike">
                          <a:solidFill>
                            <a:srgbClr val="1F1A62"/>
                          </a:solidFill>
                          <a:effectLst/>
                          <a:latin typeface="Helvetica" panose="020B0403020202020204" pitchFamily="34" charset="0"/>
                        </a:rPr>
                        <a:t>$53.1MM</a:t>
                      </a:r>
                    </a:p>
                  </a:txBody>
                  <a:tcPr marL="0" marR="0" marT="0" marB="0" anchor="ctr"/>
                </a:tc>
                <a:tc>
                  <a:txBody>
                    <a:bodyPr/>
                    <a:lstStyle/>
                    <a:p>
                      <a:pPr algn="ctr" fontAlgn="b"/>
                      <a:r>
                        <a:rPr lang="en-US" sz="1050" b="0" i="0" u="none" strike="noStrike" dirty="0">
                          <a:solidFill>
                            <a:srgbClr val="1F1A62"/>
                          </a:solidFill>
                          <a:effectLst/>
                          <a:latin typeface="Helvetica" panose="020B0403020202020204" pitchFamily="34" charset="0"/>
                        </a:rPr>
                        <a:t>22.1%</a:t>
                      </a:r>
                    </a:p>
                  </a:txBody>
                  <a:tcPr marL="0" marR="0" marT="0" marB="0" anchor="ctr"/>
                </a:tc>
                <a:extLst>
                  <a:ext uri="{0D108BD9-81ED-4DB2-BD59-A6C34878D82A}">
                    <a16:rowId xmlns:a16="http://schemas.microsoft.com/office/drawing/2014/main" val="1880227358"/>
                  </a:ext>
                </a:extLst>
              </a:tr>
              <a:tr h="202249">
                <a:tc>
                  <a:txBody>
                    <a:bodyPr/>
                    <a:lstStyle/>
                    <a:p>
                      <a:pPr algn="ctr"/>
                      <a:r>
                        <a:rPr lang="en-US" sz="1000" b="1">
                          <a:solidFill>
                            <a:schemeClr val="bg1"/>
                          </a:solidFill>
                          <a:latin typeface="Helvetica" panose="020B0403020202020204" pitchFamily="34" charset="0"/>
                        </a:rPr>
                        <a:t>Total</a:t>
                      </a:r>
                    </a:p>
                  </a:txBody>
                  <a:tcPr marL="133877" marR="133877" marT="28388" marB="28388" anchor="ctr">
                    <a:solidFill>
                      <a:srgbClr val="00BFF2"/>
                    </a:solidFill>
                  </a:tcPr>
                </a:tc>
                <a:tc>
                  <a:txBody>
                    <a:bodyPr/>
                    <a:lstStyle/>
                    <a:p>
                      <a:pPr algn="ctr" fontAlgn="b"/>
                      <a:endParaRPr lang="en-US" sz="1000" b="1" i="0" u="none" strike="noStrike">
                        <a:solidFill>
                          <a:schemeClr val="bg1"/>
                        </a:solidFill>
                        <a:effectLst/>
                        <a:latin typeface="Helvetica" panose="020B0403020202020204" pitchFamily="34" charset="0"/>
                      </a:endParaRPr>
                    </a:p>
                  </a:txBody>
                  <a:tcPr marL="0" marR="0" marT="0" marB="0" anchor="ctr">
                    <a:solidFill>
                      <a:srgbClr val="00BFF2"/>
                    </a:solidFill>
                  </a:tcPr>
                </a:tc>
                <a:tc>
                  <a:txBody>
                    <a:bodyPr/>
                    <a:lstStyle/>
                    <a:p>
                      <a:pPr algn="ctr" fontAlgn="b"/>
                      <a:r>
                        <a:rPr lang="en-US" sz="1000" b="1" i="0" u="none" strike="noStrike" dirty="0">
                          <a:solidFill>
                            <a:schemeClr val="bg1"/>
                          </a:solidFill>
                          <a:effectLst/>
                          <a:latin typeface="Helvetica" panose="020B0403020202020204" pitchFamily="34" charset="0"/>
                        </a:rPr>
                        <a:t>$240.9MM</a:t>
                      </a:r>
                    </a:p>
                  </a:txBody>
                  <a:tcPr marL="0" marR="0" marT="0" marB="0" anchor="ctr">
                    <a:solidFill>
                      <a:srgbClr val="00BFF2"/>
                    </a:solidFill>
                  </a:tcPr>
                </a:tc>
                <a:tc>
                  <a:txBody>
                    <a:bodyPr/>
                    <a:lstStyle/>
                    <a:p>
                      <a:pPr algn="ctr" fontAlgn="b"/>
                      <a:r>
                        <a:rPr lang="en-US" sz="1000" b="1" i="0" u="none" strike="noStrike" dirty="0">
                          <a:solidFill>
                            <a:schemeClr val="bg1"/>
                          </a:solidFill>
                          <a:effectLst/>
                          <a:latin typeface="Helvetica" panose="020B0403020202020204" pitchFamily="34" charset="0"/>
                        </a:rPr>
                        <a:t>100%</a:t>
                      </a:r>
                    </a:p>
                  </a:txBody>
                  <a:tcPr marL="0" marR="0" marT="0" marB="0" anchor="ctr">
                    <a:solidFill>
                      <a:srgbClr val="00BFF2"/>
                    </a:solidFill>
                  </a:tcPr>
                </a:tc>
                <a:extLst>
                  <a:ext uri="{0D108BD9-81ED-4DB2-BD59-A6C34878D82A}">
                    <a16:rowId xmlns:a16="http://schemas.microsoft.com/office/drawing/2014/main" val="747564729"/>
                  </a:ext>
                </a:extLst>
              </a:tr>
            </a:tbl>
          </a:graphicData>
        </a:graphic>
      </p:graphicFrame>
      <p:sp>
        <p:nvSpPr>
          <p:cNvPr id="16" name="TextBox 15">
            <a:extLst>
              <a:ext uri="{FF2B5EF4-FFF2-40B4-BE49-F238E27FC236}">
                <a16:creationId xmlns:a16="http://schemas.microsoft.com/office/drawing/2014/main" id="{83FFAB2B-0A12-4B6F-847A-0AF53CCE0C5F}"/>
              </a:ext>
            </a:extLst>
          </p:cNvPr>
          <p:cNvSpPr txBox="1"/>
          <p:nvPr/>
        </p:nvSpPr>
        <p:spPr>
          <a:xfrm>
            <a:off x="915382" y="1983881"/>
            <a:ext cx="4595786"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Top 15 Categories by # of New TV Advertisers per Category </a:t>
            </a:r>
          </a:p>
        </p:txBody>
      </p:sp>
      <p:sp>
        <p:nvSpPr>
          <p:cNvPr id="17" name="TextBox 16">
            <a:extLst>
              <a:ext uri="{FF2B5EF4-FFF2-40B4-BE49-F238E27FC236}">
                <a16:creationId xmlns:a16="http://schemas.microsoft.com/office/drawing/2014/main" id="{76B9849A-795A-434F-9F4A-DDF5617D73A3}"/>
              </a:ext>
            </a:extLst>
          </p:cNvPr>
          <p:cNvSpPr txBox="1"/>
          <p:nvPr/>
        </p:nvSpPr>
        <p:spPr>
          <a:xfrm>
            <a:off x="6475980" y="1983881"/>
            <a:ext cx="5055365" cy="276999"/>
          </a:xfrm>
          <a:prstGeom prst="rect">
            <a:avLst/>
          </a:prstGeom>
          <a:noFill/>
        </p:spPr>
        <p:txBody>
          <a:bodyPr wrap="square">
            <a:spAutoFit/>
          </a:bodyPr>
          <a:lstStyle>
            <a:defPPr>
              <a:defRPr lang="en-US"/>
            </a:defPPr>
            <a:lvl1pPr algn="ctr">
              <a:defRPr sz="1400" b="1" i="0" u="sng" strike="noStrike">
                <a:solidFill>
                  <a:srgbClr val="1F1A62"/>
                </a:solidFill>
                <a:effectLst/>
                <a:latin typeface="Helvetica" panose="020B0403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Top 15 Categories by New TV Advertiser $$$ by Category </a:t>
            </a:r>
          </a:p>
        </p:txBody>
      </p:sp>
      <p:sp>
        <p:nvSpPr>
          <p:cNvPr id="19" name="TextBox 18">
            <a:extLst>
              <a:ext uri="{FF2B5EF4-FFF2-40B4-BE49-F238E27FC236}">
                <a16:creationId xmlns:a16="http://schemas.microsoft.com/office/drawing/2014/main" id="{DCC21CB0-A9E9-4351-8CAA-1BA1DE5B794D}"/>
              </a:ext>
            </a:extLst>
          </p:cNvPr>
          <p:cNvSpPr txBox="1"/>
          <p:nvPr/>
        </p:nvSpPr>
        <p:spPr>
          <a:xfrm>
            <a:off x="554181" y="1705650"/>
            <a:ext cx="11083635" cy="338554"/>
          </a:xfrm>
          <a:prstGeom prst="rect">
            <a:avLst/>
          </a:prstGeom>
          <a:noFill/>
        </p:spPr>
        <p:txBody>
          <a:bodyPr wrap="square" rtlCol="0">
            <a:spAutoFit/>
          </a:bodyPr>
          <a:lstStyle>
            <a:defPPr>
              <a:defRPr lang="en-US"/>
            </a:defPPr>
            <a:lvl1pPr marR="0" lvl="0" indent="0" algn="ctr" defTabSz="586082" fontAlgn="auto">
              <a:lnSpc>
                <a:spcPct val="100000"/>
              </a:lnSpc>
              <a:spcBef>
                <a:spcPts val="0"/>
              </a:spcBef>
              <a:spcAft>
                <a:spcPts val="0"/>
              </a:spcAft>
              <a:buClrTx/>
              <a:buSzTx/>
              <a:buFontTx/>
              <a:buNone/>
              <a:tabLst/>
              <a:defRPr kumimoji="0" sz="1200" b="1" i="0" u="sng" strike="noStrike" cap="none" spc="0" normalizeH="0" baseline="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defRPr>
            </a:lvl1p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2020 New National TV ‘Post-COVID Relevant’ Advertisers: Ranked by Category</a:t>
            </a:r>
          </a:p>
        </p:txBody>
      </p:sp>
    </p:spTree>
    <p:extLst>
      <p:ext uri="{BB962C8B-B14F-4D97-AF65-F5344CB8AC3E}">
        <p14:creationId xmlns:p14="http://schemas.microsoft.com/office/powerpoint/2010/main" val="1519395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4B9ED0-96BE-47C6-904B-CE7FF3A20E12}"/>
              </a:ext>
            </a:extLst>
          </p:cNvPr>
          <p:cNvSpPr/>
          <p:nvPr/>
        </p:nvSpPr>
        <p:spPr>
          <a:xfrm>
            <a:off x="1" y="0"/>
            <a:ext cx="4990722" cy="6869150"/>
          </a:xfrm>
          <a:prstGeom prst="rect">
            <a:avLst/>
          </a:prstGeom>
          <a:solidFill>
            <a:srgbClr val="ED3C8D"/>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0" name="Picture 49">
            <a:extLst>
              <a:ext uri="{FF2B5EF4-FFF2-40B4-BE49-F238E27FC236}">
                <a16:creationId xmlns:a16="http://schemas.microsoft.com/office/drawing/2014/main" id="{32C80A15-6C2A-4BBC-B22E-74570E58ED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16" name="Rectangle 15">
            <a:extLst>
              <a:ext uri="{FF2B5EF4-FFF2-40B4-BE49-F238E27FC236}">
                <a16:creationId xmlns:a16="http://schemas.microsoft.com/office/drawing/2014/main" id="{46BD1D7B-CFFD-AB40-AE04-379262D9E97A}"/>
              </a:ext>
            </a:extLst>
          </p:cNvPr>
          <p:cNvSpPr/>
          <p:nvPr/>
        </p:nvSpPr>
        <p:spPr>
          <a:xfrm>
            <a:off x="100013" y="166249"/>
            <a:ext cx="4912227" cy="35394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schemeClr val="bg1"/>
                </a:solidFill>
                <a:latin typeface="Helvetica" pitchFamily="2" charset="0"/>
              </a:rPr>
              <a:t>In 2020, during the year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schemeClr val="bg1"/>
                </a:solidFill>
                <a:latin typeface="Helvetica" pitchFamily="2" charset="0"/>
              </a:rPr>
              <a:t>of the COVID-19 pandemic and economic uncertainty, </a:t>
            </a:r>
            <a:r>
              <a:rPr lang="en-US" sz="2800" b="1">
                <a:solidFill>
                  <a:srgbClr val="FFE600"/>
                </a:solidFill>
                <a:latin typeface="Helvetica" pitchFamily="2" charset="0"/>
              </a:rPr>
              <a:t>almost $1.3 billion</a:t>
            </a:r>
            <a:r>
              <a:rPr lang="en-US" sz="2800" b="1">
                <a:solidFill>
                  <a:schemeClr val="bg1"/>
                </a:solidFill>
                <a:latin typeface="Helvetica" pitchFamily="2" charset="0"/>
              </a:rPr>
              <a:t> entered the national TV marketplace from </a:t>
            </a:r>
            <a:r>
              <a:rPr lang="en-US" sz="2800" b="1">
                <a:solidFill>
                  <a:srgbClr val="FFE600"/>
                </a:solidFill>
                <a:latin typeface="Helvetica" pitchFamily="2" charset="0"/>
              </a:rPr>
              <a:t>283</a:t>
            </a:r>
            <a:r>
              <a:rPr lang="en-US" sz="2800" b="1">
                <a:solidFill>
                  <a:schemeClr val="bg1"/>
                </a:solidFill>
                <a:latin typeface="Helvetica" pitchFamily="2" charset="0"/>
              </a:rPr>
              <a:t> first-time national advertisers across </a:t>
            </a:r>
            <a:r>
              <a:rPr lang="en-US" sz="2800" b="1">
                <a:solidFill>
                  <a:srgbClr val="FFE600"/>
                </a:solidFill>
                <a:latin typeface="Helvetica" pitchFamily="2" charset="0"/>
              </a:rPr>
              <a:t>95</a:t>
            </a:r>
            <a:r>
              <a:rPr lang="en-US" sz="2800" b="1">
                <a:solidFill>
                  <a:schemeClr val="bg1"/>
                </a:solidFill>
                <a:latin typeface="Helvetica" pitchFamily="2" charset="0"/>
              </a:rPr>
              <a:t> categories </a:t>
            </a:r>
            <a:endParaRPr kumimoji="0" lang="en-US" sz="2800" b="1" i="0" u="none" strike="noStrike" kern="1200" cap="none" spc="0" normalizeH="0" baseline="0" noProof="0">
              <a:ln>
                <a:noFill/>
              </a:ln>
              <a:solidFill>
                <a:srgbClr val="FFE600"/>
              </a:solidFill>
              <a:effectLst/>
              <a:uLnTx/>
              <a:uFillTx/>
              <a:latin typeface="Helvetica" pitchFamily="2" charset="0"/>
              <a:ea typeface="+mn-ea"/>
              <a:cs typeface="+mn-cs"/>
            </a:endParaRPr>
          </a:p>
        </p:txBody>
      </p:sp>
      <p:pic>
        <p:nvPicPr>
          <p:cNvPr id="14" name="Picture 13">
            <a:extLst>
              <a:ext uri="{FF2B5EF4-FFF2-40B4-BE49-F238E27FC236}">
                <a16:creationId xmlns:a16="http://schemas.microsoft.com/office/drawing/2014/main" id="{E68883D7-CE89-43D5-A4B5-94B1E528076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5" name="Slide Number Placeholder 5">
            <a:extLst>
              <a:ext uri="{FF2B5EF4-FFF2-40B4-BE49-F238E27FC236}">
                <a16:creationId xmlns:a16="http://schemas.microsoft.com/office/drawing/2014/main" id="{CAB137C7-5E9C-4947-862D-A9783E6B793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FACEB3C5-52C0-47C3-941A-590E0EE30CE4}"/>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9" name="Text Placeholder 3">
            <a:extLst>
              <a:ext uri="{FF2B5EF4-FFF2-40B4-BE49-F238E27FC236}">
                <a16:creationId xmlns:a16="http://schemas.microsoft.com/office/drawing/2014/main" id="{B9C279CA-2713-4D36-BCE6-A8CD5E249562}"/>
              </a:ext>
            </a:extLst>
          </p:cNvPr>
          <p:cNvSpPr txBox="1">
            <a:spLocks/>
          </p:cNvSpPr>
          <p:nvPr/>
        </p:nvSpPr>
        <p:spPr>
          <a:xfrm>
            <a:off x="4969291" y="6215627"/>
            <a:ext cx="7201277" cy="350107"/>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 VAB analysis of Nielsen Ad Intel data, 1/1/20-12/31/20. TV spend includes national cable TV, broadcast TV, Spanish language cable TV, Spanish language broadcast TV. Brands reflect those with national TV spend over $100K.</a:t>
            </a:r>
          </a:p>
        </p:txBody>
      </p:sp>
      <p:pic>
        <p:nvPicPr>
          <p:cNvPr id="3" name="Picture 2" descr="Text&#10;&#10;Description automatically generated">
            <a:extLst>
              <a:ext uri="{FF2B5EF4-FFF2-40B4-BE49-F238E27FC236}">
                <a16:creationId xmlns:a16="http://schemas.microsoft.com/office/drawing/2014/main" id="{B9B54DB2-76B2-4592-BBA9-ADA27CF9BC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12241" y="969428"/>
            <a:ext cx="7179757" cy="5253574"/>
          </a:xfrm>
          <a:prstGeom prst="rect">
            <a:avLst/>
          </a:prstGeom>
        </p:spPr>
      </p:pic>
    </p:spTree>
    <p:extLst>
      <p:ext uri="{BB962C8B-B14F-4D97-AF65-F5344CB8AC3E}">
        <p14:creationId xmlns:p14="http://schemas.microsoft.com/office/powerpoint/2010/main" val="9241008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B114A9C-F191-40B1-A218-BDA1C1E7874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pic>
        <p:nvPicPr>
          <p:cNvPr id="2" name="Picture 1">
            <a:extLst>
              <a:ext uri="{FF2B5EF4-FFF2-40B4-BE49-F238E27FC236}">
                <a16:creationId xmlns:a16="http://schemas.microsoft.com/office/drawing/2014/main" id="{850BACA4-3738-4590-85D7-8F179AD074D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 name="Slide Number Placeholder 5">
            <a:extLst>
              <a:ext uri="{FF2B5EF4-FFF2-40B4-BE49-F238E27FC236}">
                <a16:creationId xmlns:a16="http://schemas.microsoft.com/office/drawing/2014/main" id="{750C4905-7D30-4A4E-B3E5-F35E6B27A46F}"/>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C31786ED-9386-479F-87DB-D6F646B3D7B6}"/>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5" name="Text Placeholder 3">
            <a:extLst>
              <a:ext uri="{FF2B5EF4-FFF2-40B4-BE49-F238E27FC236}">
                <a16:creationId xmlns:a16="http://schemas.microsoft.com/office/drawing/2014/main" id="{EF874FCD-15DA-44CD-A46D-78530F82C5EB}"/>
              </a:ext>
            </a:extLst>
          </p:cNvPr>
          <p:cNvSpPr txBox="1">
            <a:spLocks/>
          </p:cNvSpPr>
          <p:nvPr/>
        </p:nvSpPr>
        <p:spPr>
          <a:xfrm>
            <a:off x="451054" y="6245404"/>
            <a:ext cx="11002513" cy="286591"/>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 VAB analysis of Nielsen Ad Intel data, 1/1/20-12/31/20. TV spend includes national cable TV, broadcast TV, Spanish language cable TV, Spanish language broadcast TV. Brands reflect those with national TV spend over $100K. ‘Post-COVID Relevant’ brands are typically in historically competitive categories </a:t>
            </a:r>
            <a:r>
              <a:rPr lang="en-US" sz="800">
                <a:solidFill>
                  <a:srgbClr val="1F1A62"/>
                </a:solidFill>
                <a:latin typeface="Helvetica" pitchFamily="2" charset="0"/>
                <a:ea typeface="Open Sans" panose="020B0606030504020204" pitchFamily="34" charset="0"/>
                <a:cs typeface="Open Sans" panose="020B0606030504020204" pitchFamily="34" charset="0"/>
              </a:rPr>
              <a:t>and offer products and services with a unique value proposition during COVID that will continue to be relevant post-pandemic. </a:t>
            </a:r>
            <a:endPar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sp>
        <p:nvSpPr>
          <p:cNvPr id="18" name="Rectangle: Rounded Corners 17">
            <a:extLst>
              <a:ext uri="{FF2B5EF4-FFF2-40B4-BE49-F238E27FC236}">
                <a16:creationId xmlns:a16="http://schemas.microsoft.com/office/drawing/2014/main" id="{68E5F687-6F94-4F0D-A2A0-9802CE98FD01}"/>
              </a:ext>
            </a:extLst>
          </p:cNvPr>
          <p:cNvSpPr/>
          <p:nvPr/>
        </p:nvSpPr>
        <p:spPr>
          <a:xfrm>
            <a:off x="195980" y="5221885"/>
            <a:ext cx="11765131" cy="862728"/>
          </a:xfrm>
          <a:prstGeom prst="roundRect">
            <a:avLst/>
          </a:prstGeom>
          <a:solidFill>
            <a:schemeClr val="bg1"/>
          </a:solidFill>
          <a:ln>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5AF24630-D7C1-4472-9919-0C7504D938C4}"/>
              </a:ext>
            </a:extLst>
          </p:cNvPr>
          <p:cNvSpPr txBox="1"/>
          <p:nvPr/>
        </p:nvSpPr>
        <p:spPr>
          <a:xfrm>
            <a:off x="1" y="1695062"/>
            <a:ext cx="121920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New 2020 National TV ‘Post-COVID Relevant’ Advertisers by Category</a:t>
            </a:r>
          </a:p>
        </p:txBody>
      </p:sp>
      <p:graphicFrame>
        <p:nvGraphicFramePr>
          <p:cNvPr id="20" name="Table 19">
            <a:extLst>
              <a:ext uri="{FF2B5EF4-FFF2-40B4-BE49-F238E27FC236}">
                <a16:creationId xmlns:a16="http://schemas.microsoft.com/office/drawing/2014/main" id="{D21122F2-4413-41B6-BFE6-6F5E969E8E88}"/>
              </a:ext>
            </a:extLst>
          </p:cNvPr>
          <p:cNvGraphicFramePr>
            <a:graphicFrameLocks noGrp="1"/>
          </p:cNvGraphicFramePr>
          <p:nvPr>
            <p:extLst>
              <p:ext uri="{D42A27DB-BD31-4B8C-83A1-F6EECF244321}">
                <p14:modId xmlns:p14="http://schemas.microsoft.com/office/powerpoint/2010/main" val="4239733074"/>
              </p:ext>
            </p:extLst>
          </p:nvPr>
        </p:nvGraphicFramePr>
        <p:xfrm>
          <a:off x="200025" y="2044606"/>
          <a:ext cx="2809084" cy="3043628"/>
        </p:xfrm>
        <a:graphic>
          <a:graphicData uri="http://schemas.openxmlformats.org/drawingml/2006/table">
            <a:tbl>
              <a:tblPr>
                <a:tableStyleId>{5C22544A-7EE6-4342-B048-85BDC9FD1C3A}</a:tableStyleId>
              </a:tblPr>
              <a:tblGrid>
                <a:gridCol w="1168966">
                  <a:extLst>
                    <a:ext uri="{9D8B030D-6E8A-4147-A177-3AD203B41FA5}">
                      <a16:colId xmlns:a16="http://schemas.microsoft.com/office/drawing/2014/main" val="2891789165"/>
                    </a:ext>
                  </a:extLst>
                </a:gridCol>
                <a:gridCol w="916490">
                  <a:extLst>
                    <a:ext uri="{9D8B030D-6E8A-4147-A177-3AD203B41FA5}">
                      <a16:colId xmlns:a16="http://schemas.microsoft.com/office/drawing/2014/main" val="135091300"/>
                    </a:ext>
                  </a:extLst>
                </a:gridCol>
                <a:gridCol w="723628">
                  <a:extLst>
                    <a:ext uri="{9D8B030D-6E8A-4147-A177-3AD203B41FA5}">
                      <a16:colId xmlns:a16="http://schemas.microsoft.com/office/drawing/2014/main" val="2961594174"/>
                    </a:ext>
                  </a:extLst>
                </a:gridCol>
              </a:tblGrid>
              <a:tr h="108701">
                <a:tc>
                  <a:txBody>
                    <a:bodyPr/>
                    <a:lstStyle/>
                    <a:p>
                      <a:pPr algn="ctr" fontAlgn="b"/>
                      <a:r>
                        <a:rPr lang="en-US" sz="600" b="1" i="0" u="none" strike="noStrike">
                          <a:solidFill>
                            <a:schemeClr val="bg1"/>
                          </a:solidFill>
                          <a:effectLst/>
                          <a:latin typeface="Helvetica" panose="020B0604020202020204" pitchFamily="34" charset="0"/>
                          <a:cs typeface="Helvetica" panose="020B0604020202020204" pitchFamily="34" charset="0"/>
                        </a:rPr>
                        <a:t>Brand</a:t>
                      </a:r>
                    </a:p>
                  </a:txBody>
                  <a:tcPr marL="0" marR="0" marT="0" marB="0" anchor="b">
                    <a:solidFill>
                      <a:srgbClr val="00BFF2"/>
                    </a:solidFill>
                  </a:tcPr>
                </a:tc>
                <a:tc>
                  <a:txBody>
                    <a:bodyPr/>
                    <a:lstStyle/>
                    <a:p>
                      <a:pPr algn="ctr" fontAlgn="b"/>
                      <a:r>
                        <a:rPr lang="en-US" sz="600" b="1" i="0" u="none" strike="noStrike">
                          <a:solidFill>
                            <a:schemeClr val="bg1"/>
                          </a:solidFill>
                          <a:effectLst/>
                          <a:latin typeface="Helvetica" panose="020B0604020202020204" pitchFamily="34" charset="0"/>
                          <a:cs typeface="Helvetica" panose="020B0604020202020204" pitchFamily="34" charset="0"/>
                        </a:rPr>
                        <a:t>Category</a:t>
                      </a:r>
                    </a:p>
                  </a:txBody>
                  <a:tcPr marL="0" marR="0" marT="0" marB="0" anchor="b">
                    <a:solidFill>
                      <a:srgbClr val="00BFF2"/>
                    </a:solidFill>
                  </a:tcPr>
                </a:tc>
                <a:tc>
                  <a:txBody>
                    <a:bodyPr/>
                    <a:lstStyle/>
                    <a:p>
                      <a:pPr algn="ctr" fontAlgn="b"/>
                      <a:r>
                        <a:rPr lang="en-US" sz="600" b="1" i="0" u="none" strike="noStrike">
                          <a:solidFill>
                            <a:schemeClr val="bg1"/>
                          </a:solidFill>
                          <a:effectLst/>
                          <a:latin typeface="Helvetica" panose="020B0604020202020204" pitchFamily="34" charset="0"/>
                          <a:cs typeface="Helvetica" panose="020B0604020202020204" pitchFamily="34" charset="0"/>
                        </a:rPr>
                        <a:t>$$$ (000)</a:t>
                      </a:r>
                    </a:p>
                  </a:txBody>
                  <a:tcPr marL="0" marR="0" marT="0" marB="0" anchor="b">
                    <a:solidFill>
                      <a:srgbClr val="00BFF2"/>
                    </a:solidFill>
                  </a:tcPr>
                </a:tc>
                <a:extLst>
                  <a:ext uri="{0D108BD9-81ED-4DB2-BD59-A6C34878D82A}">
                    <a16:rowId xmlns:a16="http://schemas.microsoft.com/office/drawing/2014/main" val="2986064694"/>
                  </a:ext>
                </a:extLst>
              </a:tr>
              <a:tr h="108701">
                <a:tc>
                  <a:txBody>
                    <a:bodyPr/>
                    <a:lstStyle/>
                    <a:p>
                      <a:pPr algn="l" fontAlgn="b"/>
                      <a:r>
                        <a:rPr lang="en-US" sz="600" b="0" i="0" u="none" strike="noStrike" err="1">
                          <a:solidFill>
                            <a:srgbClr val="1F1A62"/>
                          </a:solidFill>
                          <a:effectLst/>
                          <a:latin typeface="Helvetica" panose="020B0403020202020204" pitchFamily="34" charset="0"/>
                        </a:rPr>
                        <a:t>Firstleaf</a:t>
                      </a:r>
                      <a:r>
                        <a:rPr lang="en-US" sz="600" b="0" i="0" u="none" strike="noStrike">
                          <a:solidFill>
                            <a:srgbClr val="1F1A62"/>
                          </a:solidFill>
                          <a:effectLst/>
                          <a:latin typeface="Helvetica" panose="020B0403020202020204" pitchFamily="34" charset="0"/>
                        </a:rPr>
                        <a:t> </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Alcohol Delivery</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$2,901.8</a:t>
                      </a:r>
                    </a:p>
                  </a:txBody>
                  <a:tcPr marL="0" marR="0" marT="0" marB="0" anchor="ctr"/>
                </a:tc>
                <a:extLst>
                  <a:ext uri="{0D108BD9-81ED-4DB2-BD59-A6C34878D82A}">
                    <a16:rowId xmlns:a16="http://schemas.microsoft.com/office/drawing/2014/main" val="3567100555"/>
                  </a:ext>
                </a:extLst>
              </a:tr>
              <a:tr h="108701">
                <a:tc>
                  <a:txBody>
                    <a:bodyPr/>
                    <a:lstStyle/>
                    <a:p>
                      <a:pPr algn="l" fontAlgn="b"/>
                      <a:r>
                        <a:rPr lang="en-US" sz="600" b="0" i="0" u="none" strike="noStrike">
                          <a:solidFill>
                            <a:srgbClr val="1F1A62"/>
                          </a:solidFill>
                          <a:effectLst/>
                          <a:latin typeface="Helvetica" panose="020B0403020202020204" pitchFamily="34" charset="0"/>
                        </a:rPr>
                        <a:t>Drizly</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Alcohol Delivery</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$944.3</a:t>
                      </a:r>
                    </a:p>
                  </a:txBody>
                  <a:tcPr marL="0" marR="0" marT="0" marB="0" anchor="ctr"/>
                </a:tc>
                <a:extLst>
                  <a:ext uri="{0D108BD9-81ED-4DB2-BD59-A6C34878D82A}">
                    <a16:rowId xmlns:a16="http://schemas.microsoft.com/office/drawing/2014/main" val="708521347"/>
                  </a:ext>
                </a:extLst>
              </a:tr>
              <a:tr h="108701">
                <a:tc>
                  <a:txBody>
                    <a:bodyPr/>
                    <a:lstStyle/>
                    <a:p>
                      <a:pPr algn="l" fontAlgn="b"/>
                      <a:r>
                        <a:rPr lang="en-US" sz="600" b="0" i="0" u="none" strike="noStrike">
                          <a:solidFill>
                            <a:srgbClr val="1F1A62"/>
                          </a:solidFill>
                          <a:effectLst/>
                          <a:latin typeface="Helvetica" panose="020B0403020202020204" pitchFamily="34" charset="0"/>
                        </a:rPr>
                        <a:t>Bulleit Bourbon</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Alcoholic Beverages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$6,774.3</a:t>
                      </a:r>
                    </a:p>
                  </a:txBody>
                  <a:tcPr marL="0" marR="0" marT="0" marB="0" anchor="ctr"/>
                </a:tc>
                <a:extLst>
                  <a:ext uri="{0D108BD9-81ED-4DB2-BD59-A6C34878D82A}">
                    <a16:rowId xmlns:a16="http://schemas.microsoft.com/office/drawing/2014/main" val="1440085256"/>
                  </a:ext>
                </a:extLst>
              </a:tr>
              <a:tr h="108701">
                <a:tc>
                  <a:txBody>
                    <a:bodyPr/>
                    <a:lstStyle/>
                    <a:p>
                      <a:pPr algn="l" fontAlgn="b"/>
                      <a:r>
                        <a:rPr lang="en-US" sz="600" b="0" i="0" u="none" strike="noStrike">
                          <a:solidFill>
                            <a:srgbClr val="1F1A62"/>
                          </a:solidFill>
                          <a:effectLst/>
                          <a:latin typeface="Helvetica" panose="020B0403020202020204" pitchFamily="34" charset="0"/>
                        </a:rPr>
                        <a:t>Menage A Trois Wine </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Alcoholic Beverages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$932.4</a:t>
                      </a:r>
                    </a:p>
                  </a:txBody>
                  <a:tcPr marL="0" marR="0" marT="0" marB="0" anchor="ctr"/>
                </a:tc>
                <a:extLst>
                  <a:ext uri="{0D108BD9-81ED-4DB2-BD59-A6C34878D82A}">
                    <a16:rowId xmlns:a16="http://schemas.microsoft.com/office/drawing/2014/main" val="1233487042"/>
                  </a:ext>
                </a:extLst>
              </a:tr>
              <a:tr h="108701">
                <a:tc>
                  <a:txBody>
                    <a:bodyPr/>
                    <a:lstStyle/>
                    <a:p>
                      <a:pPr algn="l" fontAlgn="b"/>
                      <a:r>
                        <a:rPr lang="en-US" sz="600" b="0" i="0" u="none" strike="noStrike">
                          <a:solidFill>
                            <a:srgbClr val="1F1A62"/>
                          </a:solidFill>
                          <a:effectLst/>
                          <a:latin typeface="Helvetica" panose="020B0403020202020204" pitchFamily="34" charset="0"/>
                        </a:rPr>
                        <a:t>Lively Lingerie </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Apparel</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$9,003.7</a:t>
                      </a:r>
                    </a:p>
                  </a:txBody>
                  <a:tcPr marL="0" marR="0" marT="0" marB="0" anchor="ctr"/>
                </a:tc>
                <a:extLst>
                  <a:ext uri="{0D108BD9-81ED-4DB2-BD59-A6C34878D82A}">
                    <a16:rowId xmlns:a16="http://schemas.microsoft.com/office/drawing/2014/main" val="1270871873"/>
                  </a:ext>
                </a:extLst>
              </a:tr>
              <a:tr h="108701">
                <a:tc>
                  <a:txBody>
                    <a:bodyPr/>
                    <a:lstStyle/>
                    <a:p>
                      <a:pPr algn="l" fontAlgn="b"/>
                      <a:r>
                        <a:rPr lang="en-US" sz="600" b="0" i="0" u="none" strike="noStrike" err="1">
                          <a:solidFill>
                            <a:srgbClr val="1F1A62"/>
                          </a:solidFill>
                          <a:effectLst/>
                          <a:latin typeface="Helvetica" panose="020B0403020202020204" pitchFamily="34" charset="0"/>
                        </a:rPr>
                        <a:t>Vuori</a:t>
                      </a:r>
                      <a:endParaRPr lang="en-US" sz="600" b="0" i="0" u="none" strike="noStrike">
                        <a:solidFill>
                          <a:srgbClr val="1F1A62"/>
                        </a:solidFill>
                        <a:effectLst/>
                        <a:latin typeface="Helvetica" panose="020B0403020202020204" pitchFamily="34" charset="0"/>
                      </a:endParaRP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Apparel</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$2,610.3</a:t>
                      </a:r>
                    </a:p>
                  </a:txBody>
                  <a:tcPr marL="0" marR="0" marT="0" marB="0" anchor="ctr"/>
                </a:tc>
                <a:extLst>
                  <a:ext uri="{0D108BD9-81ED-4DB2-BD59-A6C34878D82A}">
                    <a16:rowId xmlns:a16="http://schemas.microsoft.com/office/drawing/2014/main" val="2488338332"/>
                  </a:ext>
                </a:extLst>
              </a:tr>
              <a:tr h="108701">
                <a:tc>
                  <a:txBody>
                    <a:bodyPr/>
                    <a:lstStyle/>
                    <a:p>
                      <a:pPr algn="l" fontAlgn="b"/>
                      <a:r>
                        <a:rPr lang="en-US" sz="600" b="0" i="0" u="none" strike="noStrike">
                          <a:solidFill>
                            <a:srgbClr val="1F1A62"/>
                          </a:solidFill>
                          <a:effectLst/>
                          <a:latin typeface="Helvetica" panose="020B0403020202020204" pitchFamily="34" charset="0"/>
                        </a:rPr>
                        <a:t>Jenni Kayne</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Apparel</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$2,316.0</a:t>
                      </a:r>
                    </a:p>
                  </a:txBody>
                  <a:tcPr marL="0" marR="0" marT="0" marB="0" anchor="ctr"/>
                </a:tc>
                <a:extLst>
                  <a:ext uri="{0D108BD9-81ED-4DB2-BD59-A6C34878D82A}">
                    <a16:rowId xmlns:a16="http://schemas.microsoft.com/office/drawing/2014/main" val="1135163151"/>
                  </a:ext>
                </a:extLst>
              </a:tr>
              <a:tr h="108701">
                <a:tc>
                  <a:txBody>
                    <a:bodyPr/>
                    <a:lstStyle/>
                    <a:p>
                      <a:pPr algn="l" fontAlgn="b"/>
                      <a:r>
                        <a:rPr lang="en-US" sz="600" b="0" i="0" u="none" strike="noStrike">
                          <a:solidFill>
                            <a:srgbClr val="1F1A62"/>
                          </a:solidFill>
                          <a:effectLst/>
                          <a:latin typeface="Helvetica" panose="020B0403020202020204" pitchFamily="34" charset="0"/>
                        </a:rPr>
                        <a:t>Mack Weldon</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Apparel</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$2,189.9</a:t>
                      </a:r>
                    </a:p>
                  </a:txBody>
                  <a:tcPr marL="0" marR="0" marT="0" marB="0" anchor="ctr"/>
                </a:tc>
                <a:extLst>
                  <a:ext uri="{0D108BD9-81ED-4DB2-BD59-A6C34878D82A}">
                    <a16:rowId xmlns:a16="http://schemas.microsoft.com/office/drawing/2014/main" val="4103111136"/>
                  </a:ext>
                </a:extLst>
              </a:tr>
              <a:tr h="108701">
                <a:tc>
                  <a:txBody>
                    <a:bodyPr/>
                    <a:lstStyle/>
                    <a:p>
                      <a:pPr algn="l" fontAlgn="b"/>
                      <a:r>
                        <a:rPr lang="en-US" sz="600" b="0" i="0" u="none" strike="noStrike">
                          <a:solidFill>
                            <a:srgbClr val="1F1A62"/>
                          </a:solidFill>
                          <a:effectLst/>
                          <a:latin typeface="Helvetica" panose="020B0403020202020204" pitchFamily="34" charset="0"/>
                        </a:rPr>
                        <a:t>Goat Apparel </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Apparel</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$1,625.6</a:t>
                      </a:r>
                    </a:p>
                  </a:txBody>
                  <a:tcPr marL="0" marR="0" marT="0" marB="0" anchor="ctr"/>
                </a:tc>
                <a:extLst>
                  <a:ext uri="{0D108BD9-81ED-4DB2-BD59-A6C34878D82A}">
                    <a16:rowId xmlns:a16="http://schemas.microsoft.com/office/drawing/2014/main" val="2969708319"/>
                  </a:ext>
                </a:extLst>
              </a:tr>
              <a:tr h="108701">
                <a:tc>
                  <a:txBody>
                    <a:bodyPr/>
                    <a:lstStyle/>
                    <a:p>
                      <a:pPr algn="l" fontAlgn="b"/>
                      <a:r>
                        <a:rPr lang="en-US" sz="600" b="0" i="0" u="none" strike="noStrike">
                          <a:solidFill>
                            <a:srgbClr val="1F1A62"/>
                          </a:solidFill>
                          <a:effectLst/>
                          <a:latin typeface="Helvetica" panose="020B0403020202020204" pitchFamily="34" charset="0"/>
                        </a:rPr>
                        <a:t>Ministry Of Supply</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Apparel</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$176.5</a:t>
                      </a:r>
                    </a:p>
                  </a:txBody>
                  <a:tcPr marL="0" marR="0" marT="0" marB="0" anchor="ctr"/>
                </a:tc>
                <a:extLst>
                  <a:ext uri="{0D108BD9-81ED-4DB2-BD59-A6C34878D82A}">
                    <a16:rowId xmlns:a16="http://schemas.microsoft.com/office/drawing/2014/main" val="3154279273"/>
                  </a:ext>
                </a:extLst>
              </a:tr>
              <a:tr h="108701">
                <a:tc>
                  <a:txBody>
                    <a:bodyPr/>
                    <a:lstStyle/>
                    <a:p>
                      <a:pPr algn="l" fontAlgn="b"/>
                      <a:r>
                        <a:rPr lang="en-US" sz="600" b="0" i="0" u="none" strike="noStrike">
                          <a:solidFill>
                            <a:srgbClr val="1F1A62"/>
                          </a:solidFill>
                          <a:effectLst/>
                          <a:latin typeface="Helvetica" panose="020B0403020202020204" pitchFamily="34" charset="0"/>
                        </a:rPr>
                        <a:t>Prettylittlething  </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Apparel</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$103.2</a:t>
                      </a:r>
                    </a:p>
                  </a:txBody>
                  <a:tcPr marL="0" marR="0" marT="0" marB="0" anchor="ctr"/>
                </a:tc>
                <a:extLst>
                  <a:ext uri="{0D108BD9-81ED-4DB2-BD59-A6C34878D82A}">
                    <a16:rowId xmlns:a16="http://schemas.microsoft.com/office/drawing/2014/main" val="1682239239"/>
                  </a:ext>
                </a:extLst>
              </a:tr>
              <a:tr h="108701">
                <a:tc>
                  <a:txBody>
                    <a:bodyPr/>
                    <a:lstStyle/>
                    <a:p>
                      <a:pPr algn="l" fontAlgn="b"/>
                      <a:r>
                        <a:rPr lang="en-US" sz="600" b="0" i="0" u="none" strike="noStrike">
                          <a:solidFill>
                            <a:srgbClr val="1F1A62"/>
                          </a:solidFill>
                          <a:effectLst/>
                          <a:latin typeface="Helvetica" panose="020B0403020202020204" pitchFamily="34" charset="0"/>
                        </a:rPr>
                        <a:t>LetsGetChecked</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At-Home Medical Testing</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$3,281.4</a:t>
                      </a:r>
                    </a:p>
                  </a:txBody>
                  <a:tcPr marL="0" marR="0" marT="0" marB="0" anchor="ctr"/>
                </a:tc>
                <a:extLst>
                  <a:ext uri="{0D108BD9-81ED-4DB2-BD59-A6C34878D82A}">
                    <a16:rowId xmlns:a16="http://schemas.microsoft.com/office/drawing/2014/main" val="98510553"/>
                  </a:ext>
                </a:extLst>
              </a:tr>
              <a:tr h="108701">
                <a:tc>
                  <a:txBody>
                    <a:bodyPr/>
                    <a:lstStyle/>
                    <a:p>
                      <a:pPr algn="l" fontAlgn="b"/>
                      <a:r>
                        <a:rPr lang="en-US" sz="600" b="0" i="0" u="none" strike="noStrike">
                          <a:solidFill>
                            <a:srgbClr val="1F1A62"/>
                          </a:solidFill>
                          <a:effectLst/>
                          <a:latin typeface="Helvetica" panose="020B0403020202020204" pitchFamily="34" charset="0"/>
                        </a:rPr>
                        <a:t>Quest Direct</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At-Home Medical Testing</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$425.3</a:t>
                      </a:r>
                    </a:p>
                  </a:txBody>
                  <a:tcPr marL="0" marR="0" marT="0" marB="0" anchor="ctr"/>
                </a:tc>
                <a:extLst>
                  <a:ext uri="{0D108BD9-81ED-4DB2-BD59-A6C34878D82A}">
                    <a16:rowId xmlns:a16="http://schemas.microsoft.com/office/drawing/2014/main" val="2714804605"/>
                  </a:ext>
                </a:extLst>
              </a:tr>
              <a:tr h="108701">
                <a:tc>
                  <a:txBody>
                    <a:bodyPr/>
                    <a:lstStyle/>
                    <a:p>
                      <a:pPr algn="l" fontAlgn="b"/>
                      <a:r>
                        <a:rPr lang="en-US" sz="600" b="0" i="0" u="none" strike="noStrike">
                          <a:solidFill>
                            <a:srgbClr val="1F1A62"/>
                          </a:solidFill>
                          <a:effectLst/>
                          <a:latin typeface="Helvetica" panose="020B0403020202020204" pitchFamily="34" charset="0"/>
                        </a:rPr>
                        <a:t>Carparts.com</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Automotive</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$12,509.2</a:t>
                      </a:r>
                    </a:p>
                  </a:txBody>
                  <a:tcPr marL="0" marR="0" marT="0" marB="0" anchor="ctr"/>
                </a:tc>
                <a:extLst>
                  <a:ext uri="{0D108BD9-81ED-4DB2-BD59-A6C34878D82A}">
                    <a16:rowId xmlns:a16="http://schemas.microsoft.com/office/drawing/2014/main" val="1483444809"/>
                  </a:ext>
                </a:extLst>
              </a:tr>
              <a:tr h="108701">
                <a:tc>
                  <a:txBody>
                    <a:bodyPr/>
                    <a:lstStyle/>
                    <a:p>
                      <a:pPr algn="l" fontAlgn="b"/>
                      <a:r>
                        <a:rPr lang="en-US" sz="600" b="0" i="0" u="none" strike="noStrike">
                          <a:solidFill>
                            <a:srgbClr val="1F1A62"/>
                          </a:solidFill>
                          <a:effectLst/>
                          <a:latin typeface="Helvetica" panose="020B0403020202020204" pitchFamily="34" charset="0"/>
                        </a:rPr>
                        <a:t>Literati  </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Book Subscription</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$2,281.4</a:t>
                      </a:r>
                    </a:p>
                  </a:txBody>
                  <a:tcPr marL="0" marR="0" marT="0" marB="0" anchor="ctr"/>
                </a:tc>
                <a:extLst>
                  <a:ext uri="{0D108BD9-81ED-4DB2-BD59-A6C34878D82A}">
                    <a16:rowId xmlns:a16="http://schemas.microsoft.com/office/drawing/2014/main" val="2515471245"/>
                  </a:ext>
                </a:extLst>
              </a:tr>
              <a:tr h="108701">
                <a:tc>
                  <a:txBody>
                    <a:bodyPr/>
                    <a:lstStyle/>
                    <a:p>
                      <a:pPr algn="l" fontAlgn="b"/>
                      <a:r>
                        <a:rPr lang="en-US" sz="600" b="0" i="0" u="none" strike="noStrike">
                          <a:solidFill>
                            <a:srgbClr val="1F1A62"/>
                          </a:solidFill>
                          <a:effectLst/>
                          <a:latin typeface="Helvetica" panose="020B0403020202020204" pitchFamily="34" charset="0"/>
                        </a:rPr>
                        <a:t>Paychex</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Business Services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$3,670.2</a:t>
                      </a:r>
                    </a:p>
                  </a:txBody>
                  <a:tcPr marL="0" marR="0" marT="0" marB="0" anchor="ctr"/>
                </a:tc>
                <a:extLst>
                  <a:ext uri="{0D108BD9-81ED-4DB2-BD59-A6C34878D82A}">
                    <a16:rowId xmlns:a16="http://schemas.microsoft.com/office/drawing/2014/main" val="4021329791"/>
                  </a:ext>
                </a:extLst>
              </a:tr>
              <a:tr h="108701">
                <a:tc>
                  <a:txBody>
                    <a:bodyPr/>
                    <a:lstStyle/>
                    <a:p>
                      <a:pPr algn="l" fontAlgn="b"/>
                      <a:r>
                        <a:rPr lang="en-US" sz="600" b="0" i="0" u="none" strike="noStrike">
                          <a:solidFill>
                            <a:srgbClr val="1F1A62"/>
                          </a:solidFill>
                          <a:effectLst/>
                          <a:latin typeface="Helvetica" panose="020B0403020202020204" pitchFamily="34" charset="0"/>
                        </a:rPr>
                        <a:t>Kajabi</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Business Services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$1,129.1</a:t>
                      </a:r>
                    </a:p>
                  </a:txBody>
                  <a:tcPr marL="0" marR="0" marT="0" marB="0" anchor="ctr"/>
                </a:tc>
                <a:extLst>
                  <a:ext uri="{0D108BD9-81ED-4DB2-BD59-A6C34878D82A}">
                    <a16:rowId xmlns:a16="http://schemas.microsoft.com/office/drawing/2014/main" val="1470324579"/>
                  </a:ext>
                </a:extLst>
              </a:tr>
              <a:tr h="108701">
                <a:tc>
                  <a:txBody>
                    <a:bodyPr/>
                    <a:lstStyle/>
                    <a:p>
                      <a:pPr algn="l" fontAlgn="b"/>
                      <a:r>
                        <a:rPr lang="en-US" sz="600" b="0" i="0" u="none" strike="noStrike">
                          <a:solidFill>
                            <a:srgbClr val="1F1A62"/>
                          </a:solidFill>
                          <a:effectLst/>
                          <a:latin typeface="Helvetica" panose="020B0403020202020204" pitchFamily="34" charset="0"/>
                        </a:rPr>
                        <a:t>Blue Yonder</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Business Services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$988.2</a:t>
                      </a:r>
                    </a:p>
                  </a:txBody>
                  <a:tcPr marL="0" marR="0" marT="0" marB="0" anchor="ctr"/>
                </a:tc>
                <a:extLst>
                  <a:ext uri="{0D108BD9-81ED-4DB2-BD59-A6C34878D82A}">
                    <a16:rowId xmlns:a16="http://schemas.microsoft.com/office/drawing/2014/main" val="2585169700"/>
                  </a:ext>
                </a:extLst>
              </a:tr>
              <a:tr h="108701">
                <a:tc>
                  <a:txBody>
                    <a:bodyPr/>
                    <a:lstStyle/>
                    <a:p>
                      <a:pPr algn="l" fontAlgn="b"/>
                      <a:r>
                        <a:rPr lang="en-US" sz="600" b="0" i="0" u="none" strike="noStrike">
                          <a:solidFill>
                            <a:srgbClr val="1F1A62"/>
                          </a:solidFill>
                          <a:effectLst/>
                          <a:latin typeface="Helvetica" panose="020B0403020202020204" pitchFamily="34" charset="0"/>
                        </a:rPr>
                        <a:t>Twilio</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Business Services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$936.8</a:t>
                      </a:r>
                    </a:p>
                  </a:txBody>
                  <a:tcPr marL="0" marR="0" marT="0" marB="0" anchor="ctr"/>
                </a:tc>
                <a:extLst>
                  <a:ext uri="{0D108BD9-81ED-4DB2-BD59-A6C34878D82A}">
                    <a16:rowId xmlns:a16="http://schemas.microsoft.com/office/drawing/2014/main" val="2441223048"/>
                  </a:ext>
                </a:extLst>
              </a:tr>
              <a:tr h="108701">
                <a:tc>
                  <a:txBody>
                    <a:bodyPr/>
                    <a:lstStyle/>
                    <a:p>
                      <a:pPr algn="l" fontAlgn="b"/>
                      <a:r>
                        <a:rPr lang="en-US" sz="600" b="0" i="0" u="none" strike="noStrike">
                          <a:solidFill>
                            <a:srgbClr val="1F1A62"/>
                          </a:solidFill>
                          <a:effectLst/>
                          <a:latin typeface="Helvetica" panose="020B0403020202020204" pitchFamily="34" charset="0"/>
                        </a:rPr>
                        <a:t>Medallia</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Business Services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$475.9</a:t>
                      </a:r>
                    </a:p>
                  </a:txBody>
                  <a:tcPr marL="0" marR="0" marT="0" marB="0" anchor="ctr"/>
                </a:tc>
                <a:extLst>
                  <a:ext uri="{0D108BD9-81ED-4DB2-BD59-A6C34878D82A}">
                    <a16:rowId xmlns:a16="http://schemas.microsoft.com/office/drawing/2014/main" val="210915192"/>
                  </a:ext>
                </a:extLst>
              </a:tr>
              <a:tr h="108701">
                <a:tc>
                  <a:txBody>
                    <a:bodyPr/>
                    <a:lstStyle/>
                    <a:p>
                      <a:pPr algn="l" fontAlgn="b"/>
                      <a:r>
                        <a:rPr lang="en-US" sz="600" b="0" i="0" u="none" strike="noStrike">
                          <a:solidFill>
                            <a:srgbClr val="1F1A62"/>
                          </a:solidFill>
                          <a:effectLst/>
                          <a:latin typeface="Helvetica" panose="020B0403020202020204" pitchFamily="34" charset="0"/>
                        </a:rPr>
                        <a:t>Exults </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Business Services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$257.0</a:t>
                      </a:r>
                    </a:p>
                  </a:txBody>
                  <a:tcPr marL="0" marR="0" marT="0" marB="0" anchor="ctr"/>
                </a:tc>
                <a:extLst>
                  <a:ext uri="{0D108BD9-81ED-4DB2-BD59-A6C34878D82A}">
                    <a16:rowId xmlns:a16="http://schemas.microsoft.com/office/drawing/2014/main" val="3288253235"/>
                  </a:ext>
                </a:extLst>
              </a:tr>
              <a:tr h="108701">
                <a:tc>
                  <a:txBody>
                    <a:bodyPr/>
                    <a:lstStyle/>
                    <a:p>
                      <a:pPr algn="l" fontAlgn="b"/>
                      <a:r>
                        <a:rPr lang="en-US" sz="600" b="0" i="0" u="none" strike="noStrike">
                          <a:solidFill>
                            <a:srgbClr val="1F1A62"/>
                          </a:solidFill>
                          <a:effectLst/>
                          <a:latin typeface="Helvetica" panose="020B0403020202020204" pitchFamily="34" charset="0"/>
                        </a:rPr>
                        <a:t>Generation</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Business Services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$237.4</a:t>
                      </a:r>
                    </a:p>
                  </a:txBody>
                  <a:tcPr marL="0" marR="0" marT="0" marB="0" anchor="ctr"/>
                </a:tc>
                <a:extLst>
                  <a:ext uri="{0D108BD9-81ED-4DB2-BD59-A6C34878D82A}">
                    <a16:rowId xmlns:a16="http://schemas.microsoft.com/office/drawing/2014/main" val="2873744074"/>
                  </a:ext>
                </a:extLst>
              </a:tr>
              <a:tr h="108701">
                <a:tc>
                  <a:txBody>
                    <a:bodyPr/>
                    <a:lstStyle/>
                    <a:p>
                      <a:pPr algn="l" fontAlgn="b"/>
                      <a:r>
                        <a:rPr lang="en-US" sz="600" b="0" i="0" u="none" strike="noStrike">
                          <a:solidFill>
                            <a:srgbClr val="1F1A62"/>
                          </a:solidFill>
                          <a:effectLst/>
                          <a:latin typeface="Helvetica" panose="020B0403020202020204" pitchFamily="34" charset="0"/>
                        </a:rPr>
                        <a:t>Patriot Software</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Business Services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$119.4</a:t>
                      </a:r>
                    </a:p>
                  </a:txBody>
                  <a:tcPr marL="0" marR="0" marT="0" marB="0" anchor="ctr"/>
                </a:tc>
                <a:extLst>
                  <a:ext uri="{0D108BD9-81ED-4DB2-BD59-A6C34878D82A}">
                    <a16:rowId xmlns:a16="http://schemas.microsoft.com/office/drawing/2014/main" val="3474342259"/>
                  </a:ext>
                </a:extLst>
              </a:tr>
              <a:tr h="108701">
                <a:tc>
                  <a:txBody>
                    <a:bodyPr/>
                    <a:lstStyle/>
                    <a:p>
                      <a:pPr algn="l" fontAlgn="b"/>
                      <a:r>
                        <a:rPr lang="en-US" sz="600" b="0" i="0" u="none" strike="noStrike">
                          <a:solidFill>
                            <a:srgbClr val="1F1A62"/>
                          </a:solidFill>
                          <a:effectLst/>
                          <a:latin typeface="Helvetica" panose="020B0403020202020204" pitchFamily="34" charset="0"/>
                        </a:rPr>
                        <a:t>Clearone Advantage</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Business Services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$105.7</a:t>
                      </a:r>
                    </a:p>
                  </a:txBody>
                  <a:tcPr marL="0" marR="0" marT="0" marB="0" anchor="ctr"/>
                </a:tc>
                <a:extLst>
                  <a:ext uri="{0D108BD9-81ED-4DB2-BD59-A6C34878D82A}">
                    <a16:rowId xmlns:a16="http://schemas.microsoft.com/office/drawing/2014/main" val="3853840994"/>
                  </a:ext>
                </a:extLst>
              </a:tr>
              <a:tr h="108701">
                <a:tc>
                  <a:txBody>
                    <a:bodyPr/>
                    <a:lstStyle/>
                    <a:p>
                      <a:pPr algn="l" fontAlgn="b"/>
                      <a:r>
                        <a:rPr lang="en-US" sz="600" b="0" i="0" u="none" strike="noStrike">
                          <a:solidFill>
                            <a:srgbClr val="1F1A62"/>
                          </a:solidFill>
                          <a:effectLst/>
                          <a:latin typeface="Helvetica" panose="020B0403020202020204" pitchFamily="34" charset="0"/>
                        </a:rPr>
                        <a:t>Flowcode Computer</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Business Services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$100.8</a:t>
                      </a:r>
                    </a:p>
                  </a:txBody>
                  <a:tcPr marL="0" marR="0" marT="0" marB="0" anchor="ctr"/>
                </a:tc>
                <a:extLst>
                  <a:ext uri="{0D108BD9-81ED-4DB2-BD59-A6C34878D82A}">
                    <a16:rowId xmlns:a16="http://schemas.microsoft.com/office/drawing/2014/main" val="3191827265"/>
                  </a:ext>
                </a:extLst>
              </a:tr>
              <a:tr h="108701">
                <a:tc>
                  <a:txBody>
                    <a:bodyPr/>
                    <a:lstStyle/>
                    <a:p>
                      <a:pPr algn="l" fontAlgn="b"/>
                      <a:r>
                        <a:rPr lang="en-US" sz="600" b="0" i="0" u="none" strike="noStrike">
                          <a:solidFill>
                            <a:srgbClr val="1F1A62"/>
                          </a:solidFill>
                          <a:effectLst/>
                          <a:latin typeface="Helvetica" panose="020B0403020202020204" pitchFamily="34" charset="0"/>
                        </a:rPr>
                        <a:t>cbdMD</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CBD Products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$2,227.5</a:t>
                      </a:r>
                    </a:p>
                  </a:txBody>
                  <a:tcPr marL="0" marR="0" marT="0" marB="0" anchor="ctr"/>
                </a:tc>
                <a:extLst>
                  <a:ext uri="{0D108BD9-81ED-4DB2-BD59-A6C34878D82A}">
                    <a16:rowId xmlns:a16="http://schemas.microsoft.com/office/drawing/2014/main" val="2099901094"/>
                  </a:ext>
                </a:extLst>
              </a:tr>
              <a:tr h="108701">
                <a:tc>
                  <a:txBody>
                    <a:bodyPr/>
                    <a:lstStyle/>
                    <a:p>
                      <a:pPr algn="l" fontAlgn="b"/>
                      <a:r>
                        <a:rPr lang="en-US" sz="600" b="0" i="0" u="none" strike="noStrike">
                          <a:solidFill>
                            <a:srgbClr val="1F1A62"/>
                          </a:solidFill>
                          <a:effectLst/>
                          <a:latin typeface="Helvetica" panose="020B0403020202020204" pitchFamily="34" charset="0"/>
                        </a:rPr>
                        <a:t>Biolief</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CBD Products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$102.2</a:t>
                      </a:r>
                    </a:p>
                  </a:txBody>
                  <a:tcPr marL="0" marR="0" marT="0" marB="0" anchor="ctr"/>
                </a:tc>
                <a:extLst>
                  <a:ext uri="{0D108BD9-81ED-4DB2-BD59-A6C34878D82A}">
                    <a16:rowId xmlns:a16="http://schemas.microsoft.com/office/drawing/2014/main" val="449134919"/>
                  </a:ext>
                </a:extLst>
              </a:tr>
            </a:tbl>
          </a:graphicData>
        </a:graphic>
      </p:graphicFrame>
      <p:graphicFrame>
        <p:nvGraphicFramePr>
          <p:cNvPr id="26" name="Table 25">
            <a:extLst>
              <a:ext uri="{FF2B5EF4-FFF2-40B4-BE49-F238E27FC236}">
                <a16:creationId xmlns:a16="http://schemas.microsoft.com/office/drawing/2014/main" id="{B5AFFEB2-EF4B-4E6C-9961-DC1F00D1872D}"/>
              </a:ext>
            </a:extLst>
          </p:cNvPr>
          <p:cNvGraphicFramePr>
            <a:graphicFrameLocks noGrp="1"/>
          </p:cNvGraphicFramePr>
          <p:nvPr>
            <p:extLst>
              <p:ext uri="{D42A27DB-BD31-4B8C-83A1-F6EECF244321}">
                <p14:modId xmlns:p14="http://schemas.microsoft.com/office/powerpoint/2010/main" val="607908002"/>
              </p:ext>
            </p:extLst>
          </p:nvPr>
        </p:nvGraphicFramePr>
        <p:xfrm>
          <a:off x="3087354" y="2044606"/>
          <a:ext cx="3137353" cy="3043628"/>
        </p:xfrm>
        <a:graphic>
          <a:graphicData uri="http://schemas.openxmlformats.org/drawingml/2006/table">
            <a:tbl>
              <a:tblPr>
                <a:tableStyleId>{5C22544A-7EE6-4342-B048-85BDC9FD1C3A}</a:tableStyleId>
              </a:tblPr>
              <a:tblGrid>
                <a:gridCol w="1135235">
                  <a:extLst>
                    <a:ext uri="{9D8B030D-6E8A-4147-A177-3AD203B41FA5}">
                      <a16:colId xmlns:a16="http://schemas.microsoft.com/office/drawing/2014/main" val="2108266686"/>
                    </a:ext>
                  </a:extLst>
                </a:gridCol>
                <a:gridCol w="1243106">
                  <a:extLst>
                    <a:ext uri="{9D8B030D-6E8A-4147-A177-3AD203B41FA5}">
                      <a16:colId xmlns:a16="http://schemas.microsoft.com/office/drawing/2014/main" val="538265769"/>
                    </a:ext>
                  </a:extLst>
                </a:gridCol>
                <a:gridCol w="759012">
                  <a:extLst>
                    <a:ext uri="{9D8B030D-6E8A-4147-A177-3AD203B41FA5}">
                      <a16:colId xmlns:a16="http://schemas.microsoft.com/office/drawing/2014/main" val="3438954605"/>
                    </a:ext>
                  </a:extLst>
                </a:gridCol>
              </a:tblGrid>
              <a:tr h="108701">
                <a:tc>
                  <a:txBody>
                    <a:bodyPr/>
                    <a:lstStyle/>
                    <a:p>
                      <a:pPr algn="ctr" fontAlgn="b"/>
                      <a:r>
                        <a:rPr lang="en-US" sz="600" b="1" i="0" u="none" strike="noStrike">
                          <a:solidFill>
                            <a:schemeClr val="bg1"/>
                          </a:solidFill>
                          <a:effectLst/>
                          <a:latin typeface="Helvetica" panose="020B0604020202020204" pitchFamily="34" charset="0"/>
                          <a:cs typeface="Helvetica" panose="020B0604020202020204" pitchFamily="34" charset="0"/>
                        </a:rPr>
                        <a:t>Brand</a:t>
                      </a:r>
                    </a:p>
                  </a:txBody>
                  <a:tcPr marL="0" marR="0" marT="0" marB="0" anchor="b">
                    <a:solidFill>
                      <a:srgbClr val="00BFF2"/>
                    </a:solidFill>
                  </a:tcPr>
                </a:tc>
                <a:tc>
                  <a:txBody>
                    <a:bodyPr/>
                    <a:lstStyle/>
                    <a:p>
                      <a:pPr algn="ctr" fontAlgn="b"/>
                      <a:r>
                        <a:rPr lang="en-US" sz="600" b="1" i="0" u="none" strike="noStrike">
                          <a:solidFill>
                            <a:schemeClr val="bg1"/>
                          </a:solidFill>
                          <a:effectLst/>
                          <a:latin typeface="Helvetica" panose="020B0604020202020204" pitchFamily="34" charset="0"/>
                          <a:cs typeface="Helvetica" panose="020B0604020202020204" pitchFamily="34" charset="0"/>
                        </a:rPr>
                        <a:t>Category</a:t>
                      </a:r>
                    </a:p>
                  </a:txBody>
                  <a:tcPr marL="0" marR="0" marT="0" marB="0" anchor="b">
                    <a:solidFill>
                      <a:srgbClr val="00BFF2"/>
                    </a:solidFill>
                  </a:tcPr>
                </a:tc>
                <a:tc>
                  <a:txBody>
                    <a:bodyPr/>
                    <a:lstStyle/>
                    <a:p>
                      <a:pPr algn="ctr" fontAlgn="b"/>
                      <a:r>
                        <a:rPr lang="en-US" sz="600" b="1" i="0" u="none" strike="noStrike">
                          <a:solidFill>
                            <a:schemeClr val="bg1"/>
                          </a:solidFill>
                          <a:effectLst/>
                          <a:latin typeface="Helvetica" panose="020B0604020202020204" pitchFamily="34" charset="0"/>
                          <a:cs typeface="Helvetica" panose="020B0604020202020204" pitchFamily="34" charset="0"/>
                        </a:rPr>
                        <a:t>$$$ (000)</a:t>
                      </a:r>
                    </a:p>
                  </a:txBody>
                  <a:tcPr marL="0" marR="0" marT="0" marB="0" anchor="b">
                    <a:solidFill>
                      <a:srgbClr val="00BFF2"/>
                    </a:solidFill>
                  </a:tcPr>
                </a:tc>
                <a:extLst>
                  <a:ext uri="{0D108BD9-81ED-4DB2-BD59-A6C34878D82A}">
                    <a16:rowId xmlns:a16="http://schemas.microsoft.com/office/drawing/2014/main" val="57389697"/>
                  </a:ext>
                </a:extLst>
              </a:tr>
              <a:tr h="108701">
                <a:tc>
                  <a:txBody>
                    <a:bodyPr/>
                    <a:lstStyle/>
                    <a:p>
                      <a:pPr algn="l" fontAlgn="b"/>
                      <a:r>
                        <a:rPr lang="en-US" sz="600" b="0" i="0" u="none" strike="noStrike">
                          <a:solidFill>
                            <a:srgbClr val="1F1A62"/>
                          </a:solidFill>
                          <a:effectLst/>
                          <a:latin typeface="Helvetica" panose="020B0403020202020204" pitchFamily="34" charset="0"/>
                        </a:rPr>
                        <a:t>Dr </a:t>
                      </a:r>
                      <a:r>
                        <a:rPr lang="en-US" sz="600" b="0" i="0" u="none" strike="noStrike" err="1">
                          <a:solidFill>
                            <a:srgbClr val="1F1A62"/>
                          </a:solidFill>
                          <a:effectLst/>
                          <a:latin typeface="Helvetica" panose="020B0403020202020204" pitchFamily="34" charset="0"/>
                        </a:rPr>
                        <a:t>Brite</a:t>
                      </a:r>
                      <a:r>
                        <a:rPr lang="en-US" sz="600" b="0" i="0" u="none" strike="noStrike">
                          <a:solidFill>
                            <a:srgbClr val="1F1A62"/>
                          </a:solidFill>
                          <a:effectLst/>
                          <a:latin typeface="Helvetica" panose="020B0403020202020204" pitchFamily="34" charset="0"/>
                        </a:rPr>
                        <a:t> Disinfectants</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Cleaning Products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$2,026.9</a:t>
                      </a:r>
                    </a:p>
                  </a:txBody>
                  <a:tcPr marL="0" marR="0" marT="0" marB="0" anchor="ctr"/>
                </a:tc>
                <a:extLst>
                  <a:ext uri="{0D108BD9-81ED-4DB2-BD59-A6C34878D82A}">
                    <a16:rowId xmlns:a16="http://schemas.microsoft.com/office/drawing/2014/main" val="3818900522"/>
                  </a:ext>
                </a:extLst>
              </a:tr>
              <a:tr h="108701">
                <a:tc>
                  <a:txBody>
                    <a:bodyPr/>
                    <a:lstStyle/>
                    <a:p>
                      <a:pPr algn="l" fontAlgn="b"/>
                      <a:r>
                        <a:rPr lang="en-US" sz="600" b="0" i="0" u="none" strike="noStrike">
                          <a:solidFill>
                            <a:srgbClr val="1F1A62"/>
                          </a:solidFill>
                          <a:effectLst/>
                          <a:latin typeface="Helvetica" panose="020B0403020202020204" pitchFamily="34" charset="0"/>
                        </a:rPr>
                        <a:t>Trade Coffee</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Coffee</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$501.7</a:t>
                      </a:r>
                    </a:p>
                  </a:txBody>
                  <a:tcPr marL="0" marR="0" marT="0" marB="0" anchor="ctr"/>
                </a:tc>
                <a:extLst>
                  <a:ext uri="{0D108BD9-81ED-4DB2-BD59-A6C34878D82A}">
                    <a16:rowId xmlns:a16="http://schemas.microsoft.com/office/drawing/2014/main" val="1104122255"/>
                  </a:ext>
                </a:extLst>
              </a:tr>
              <a:tr h="108701">
                <a:tc>
                  <a:txBody>
                    <a:bodyPr/>
                    <a:lstStyle/>
                    <a:p>
                      <a:pPr algn="l" fontAlgn="b"/>
                      <a:r>
                        <a:rPr lang="en-US" sz="600" b="0" i="0" u="none" strike="noStrike" err="1">
                          <a:solidFill>
                            <a:srgbClr val="1F1A62"/>
                          </a:solidFill>
                          <a:effectLst/>
                          <a:latin typeface="Helvetica" panose="020B0403020202020204" pitchFamily="34" charset="0"/>
                        </a:rPr>
                        <a:t>Cityzenith</a:t>
                      </a:r>
                      <a:r>
                        <a:rPr lang="en-US" sz="600" b="0" i="0" u="none" strike="noStrike">
                          <a:solidFill>
                            <a:srgbClr val="1F1A62"/>
                          </a:solidFill>
                          <a:effectLst/>
                          <a:latin typeface="Helvetica" panose="020B0403020202020204" pitchFamily="34" charset="0"/>
                        </a:rPr>
                        <a:t> </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Computer Software</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$251.8</a:t>
                      </a:r>
                    </a:p>
                  </a:txBody>
                  <a:tcPr marL="0" marR="0" marT="0" marB="0" anchor="ctr"/>
                </a:tc>
                <a:extLst>
                  <a:ext uri="{0D108BD9-81ED-4DB2-BD59-A6C34878D82A}">
                    <a16:rowId xmlns:a16="http://schemas.microsoft.com/office/drawing/2014/main" val="528323064"/>
                  </a:ext>
                </a:extLst>
              </a:tr>
              <a:tr h="108701">
                <a:tc>
                  <a:txBody>
                    <a:bodyPr/>
                    <a:lstStyle/>
                    <a:p>
                      <a:pPr algn="l" fontAlgn="b"/>
                      <a:r>
                        <a:rPr lang="en-US" sz="600" b="0" i="0" u="none" strike="noStrike" err="1">
                          <a:solidFill>
                            <a:srgbClr val="1F1A62"/>
                          </a:solidFill>
                          <a:effectLst/>
                          <a:latin typeface="Helvetica" panose="020B0403020202020204" pitchFamily="34" charset="0"/>
                        </a:rPr>
                        <a:t>Cleanboss</a:t>
                      </a:r>
                      <a:endParaRPr lang="en-US" sz="600" b="0" i="0" u="none" strike="noStrike">
                        <a:solidFill>
                          <a:srgbClr val="1F1A62"/>
                        </a:solidFill>
                        <a:effectLst/>
                        <a:latin typeface="Helvetica" panose="020B0403020202020204" pitchFamily="34" charset="0"/>
                      </a:endParaRP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COVID-19 Multi-Products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$173.2</a:t>
                      </a:r>
                    </a:p>
                  </a:txBody>
                  <a:tcPr marL="0" marR="0" marT="0" marB="0" anchor="ctr"/>
                </a:tc>
                <a:extLst>
                  <a:ext uri="{0D108BD9-81ED-4DB2-BD59-A6C34878D82A}">
                    <a16:rowId xmlns:a16="http://schemas.microsoft.com/office/drawing/2014/main" val="3245505698"/>
                  </a:ext>
                </a:extLst>
              </a:tr>
              <a:tr h="108701">
                <a:tc>
                  <a:txBody>
                    <a:bodyPr/>
                    <a:lstStyle/>
                    <a:p>
                      <a:pPr algn="l" fontAlgn="b"/>
                      <a:r>
                        <a:rPr lang="en-US" sz="600" b="0" i="0" u="none" strike="noStrike" err="1">
                          <a:solidFill>
                            <a:srgbClr val="1F1A62"/>
                          </a:solidFill>
                          <a:effectLst/>
                          <a:latin typeface="Helvetica" panose="020B0403020202020204" pitchFamily="34" charset="0"/>
                        </a:rPr>
                        <a:t>Sentinelone</a:t>
                      </a:r>
                      <a:endParaRPr lang="en-US" sz="600" b="0" i="0" u="none" strike="noStrike">
                        <a:solidFill>
                          <a:srgbClr val="1F1A62"/>
                        </a:solidFill>
                        <a:effectLst/>
                        <a:latin typeface="Helvetica" panose="020B0403020202020204" pitchFamily="34" charset="0"/>
                      </a:endParaRP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Cybersecurity</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$1,114.8</a:t>
                      </a:r>
                    </a:p>
                  </a:txBody>
                  <a:tcPr marL="0" marR="0" marT="0" marB="0" anchor="ctr"/>
                </a:tc>
                <a:extLst>
                  <a:ext uri="{0D108BD9-81ED-4DB2-BD59-A6C34878D82A}">
                    <a16:rowId xmlns:a16="http://schemas.microsoft.com/office/drawing/2014/main" val="1729830497"/>
                  </a:ext>
                </a:extLst>
              </a:tr>
              <a:tr h="108701">
                <a:tc>
                  <a:txBody>
                    <a:bodyPr/>
                    <a:lstStyle/>
                    <a:p>
                      <a:pPr algn="l" fontAlgn="b"/>
                      <a:r>
                        <a:rPr lang="en-US" sz="600" b="0" i="0" u="none" strike="noStrike">
                          <a:solidFill>
                            <a:srgbClr val="1F1A62"/>
                          </a:solidFill>
                          <a:effectLst/>
                          <a:latin typeface="Helvetica" panose="020B0403020202020204" pitchFamily="34" charset="0"/>
                        </a:rPr>
                        <a:t>Splunk </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Data Platform</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$204.4</a:t>
                      </a:r>
                    </a:p>
                  </a:txBody>
                  <a:tcPr marL="0" marR="0" marT="0" marB="0" anchor="ctr"/>
                </a:tc>
                <a:extLst>
                  <a:ext uri="{0D108BD9-81ED-4DB2-BD59-A6C34878D82A}">
                    <a16:rowId xmlns:a16="http://schemas.microsoft.com/office/drawing/2014/main" val="3013181483"/>
                  </a:ext>
                </a:extLst>
              </a:tr>
              <a:tr h="108701">
                <a:tc>
                  <a:txBody>
                    <a:bodyPr/>
                    <a:lstStyle/>
                    <a:p>
                      <a:pPr algn="l" fontAlgn="b"/>
                      <a:r>
                        <a:rPr lang="en-US" sz="600" b="0" i="0" u="none" strike="noStrike">
                          <a:solidFill>
                            <a:srgbClr val="1F1A62"/>
                          </a:solidFill>
                          <a:effectLst/>
                          <a:latin typeface="Helvetica" panose="020B0403020202020204" pitchFamily="34" charset="0"/>
                        </a:rPr>
                        <a:t>Govx</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E-Commerce</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$6,220.9</a:t>
                      </a:r>
                    </a:p>
                  </a:txBody>
                  <a:tcPr marL="0" marR="0" marT="0" marB="0" anchor="ctr"/>
                </a:tc>
                <a:extLst>
                  <a:ext uri="{0D108BD9-81ED-4DB2-BD59-A6C34878D82A}">
                    <a16:rowId xmlns:a16="http://schemas.microsoft.com/office/drawing/2014/main" val="2267665978"/>
                  </a:ext>
                </a:extLst>
              </a:tr>
              <a:tr h="108701">
                <a:tc>
                  <a:txBody>
                    <a:bodyPr/>
                    <a:lstStyle/>
                    <a:p>
                      <a:pPr algn="l" fontAlgn="b"/>
                      <a:r>
                        <a:rPr lang="en-US" sz="600" b="0" i="0" u="none" strike="noStrike" err="1">
                          <a:solidFill>
                            <a:srgbClr val="1F1A62"/>
                          </a:solidFill>
                          <a:effectLst/>
                          <a:latin typeface="Helvetica" panose="020B0403020202020204" pitchFamily="34" charset="0"/>
                        </a:rPr>
                        <a:t>Onewheel</a:t>
                      </a:r>
                      <a:endParaRPr lang="en-US" sz="600" b="0" i="0" u="none" strike="noStrike">
                        <a:solidFill>
                          <a:srgbClr val="1F1A62"/>
                        </a:solidFill>
                        <a:effectLst/>
                        <a:latin typeface="Helvetica" panose="020B0403020202020204" pitchFamily="34" charset="0"/>
                      </a:endParaRP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Electric Skateboard</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$755.7</a:t>
                      </a:r>
                    </a:p>
                  </a:txBody>
                  <a:tcPr marL="0" marR="0" marT="0" marB="0" anchor="ctr"/>
                </a:tc>
                <a:extLst>
                  <a:ext uri="{0D108BD9-81ED-4DB2-BD59-A6C34878D82A}">
                    <a16:rowId xmlns:a16="http://schemas.microsoft.com/office/drawing/2014/main" val="4122214427"/>
                  </a:ext>
                </a:extLst>
              </a:tr>
              <a:tr h="108701">
                <a:tc>
                  <a:txBody>
                    <a:bodyPr/>
                    <a:lstStyle/>
                    <a:p>
                      <a:pPr algn="l" fontAlgn="b"/>
                      <a:r>
                        <a:rPr lang="en-US" sz="600" b="0" i="0" u="none" strike="noStrike" err="1">
                          <a:solidFill>
                            <a:srgbClr val="1F1A62"/>
                          </a:solidFill>
                          <a:effectLst/>
                          <a:latin typeface="Helvetica" panose="020B0403020202020204" pitchFamily="34" charset="0"/>
                        </a:rPr>
                        <a:t>Liingo</a:t>
                      </a:r>
                      <a:endParaRPr lang="en-US" sz="600" b="0" i="0" u="none" strike="noStrike">
                        <a:solidFill>
                          <a:srgbClr val="1F1A62"/>
                        </a:solidFill>
                        <a:effectLst/>
                        <a:latin typeface="Helvetica" panose="020B0403020202020204" pitchFamily="34" charset="0"/>
                      </a:endParaRP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Eyewear</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$1,632.8</a:t>
                      </a:r>
                    </a:p>
                  </a:txBody>
                  <a:tcPr marL="0" marR="0" marT="0" marB="0" anchor="ctr"/>
                </a:tc>
                <a:extLst>
                  <a:ext uri="{0D108BD9-81ED-4DB2-BD59-A6C34878D82A}">
                    <a16:rowId xmlns:a16="http://schemas.microsoft.com/office/drawing/2014/main" val="924163024"/>
                  </a:ext>
                </a:extLst>
              </a:tr>
              <a:tr h="108701">
                <a:tc>
                  <a:txBody>
                    <a:bodyPr/>
                    <a:lstStyle/>
                    <a:p>
                      <a:pPr algn="l" fontAlgn="b"/>
                      <a:r>
                        <a:rPr lang="en-US" sz="600" b="0" i="0" u="none" strike="noStrike">
                          <a:solidFill>
                            <a:srgbClr val="1F1A62"/>
                          </a:solidFill>
                          <a:effectLst/>
                          <a:latin typeface="Helvetica" panose="020B0403020202020204" pitchFamily="34" charset="0"/>
                        </a:rPr>
                        <a:t>Greenlight</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Financial Services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$13,129.6</a:t>
                      </a:r>
                    </a:p>
                  </a:txBody>
                  <a:tcPr marL="0" marR="0" marT="0" marB="0" anchor="ctr"/>
                </a:tc>
                <a:extLst>
                  <a:ext uri="{0D108BD9-81ED-4DB2-BD59-A6C34878D82A}">
                    <a16:rowId xmlns:a16="http://schemas.microsoft.com/office/drawing/2014/main" val="1834352334"/>
                  </a:ext>
                </a:extLst>
              </a:tr>
              <a:tr h="108701">
                <a:tc>
                  <a:txBody>
                    <a:bodyPr/>
                    <a:lstStyle/>
                    <a:p>
                      <a:pPr algn="l" fontAlgn="b"/>
                      <a:r>
                        <a:rPr lang="en-US" sz="600" b="0" i="0" u="none" strike="noStrike">
                          <a:solidFill>
                            <a:srgbClr val="1F1A62"/>
                          </a:solidFill>
                          <a:effectLst/>
                          <a:latin typeface="Helvetica" panose="020B0403020202020204" pitchFamily="34" charset="0"/>
                        </a:rPr>
                        <a:t>Adyen Credit Svcs </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Financial Services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$1,018.8</a:t>
                      </a:r>
                    </a:p>
                  </a:txBody>
                  <a:tcPr marL="0" marR="0" marT="0" marB="0" anchor="ctr"/>
                </a:tc>
                <a:extLst>
                  <a:ext uri="{0D108BD9-81ED-4DB2-BD59-A6C34878D82A}">
                    <a16:rowId xmlns:a16="http://schemas.microsoft.com/office/drawing/2014/main" val="4170719513"/>
                  </a:ext>
                </a:extLst>
              </a:tr>
              <a:tr h="108701">
                <a:tc>
                  <a:txBody>
                    <a:bodyPr/>
                    <a:lstStyle/>
                    <a:p>
                      <a:pPr algn="l" fontAlgn="b"/>
                      <a:r>
                        <a:rPr lang="en-US" sz="600" b="0" i="0" u="none" strike="noStrike">
                          <a:solidFill>
                            <a:srgbClr val="1F1A62"/>
                          </a:solidFill>
                          <a:effectLst/>
                          <a:latin typeface="Helvetica" panose="020B0403020202020204" pitchFamily="34" charset="0"/>
                        </a:rPr>
                        <a:t>Debtblue</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Financial Services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$617.1</a:t>
                      </a:r>
                    </a:p>
                  </a:txBody>
                  <a:tcPr marL="0" marR="0" marT="0" marB="0" anchor="ctr"/>
                </a:tc>
                <a:extLst>
                  <a:ext uri="{0D108BD9-81ED-4DB2-BD59-A6C34878D82A}">
                    <a16:rowId xmlns:a16="http://schemas.microsoft.com/office/drawing/2014/main" val="3343329599"/>
                  </a:ext>
                </a:extLst>
              </a:tr>
              <a:tr h="108701">
                <a:tc>
                  <a:txBody>
                    <a:bodyPr/>
                    <a:lstStyle/>
                    <a:p>
                      <a:pPr algn="l" fontAlgn="b"/>
                      <a:r>
                        <a:rPr lang="en-US" sz="600" b="0" i="0" u="none" strike="noStrike">
                          <a:solidFill>
                            <a:srgbClr val="1F1A62"/>
                          </a:solidFill>
                          <a:effectLst/>
                          <a:latin typeface="Helvetica" panose="020B0403020202020204" pitchFamily="34" charset="0"/>
                        </a:rPr>
                        <a:t>Bills.com</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Financial Services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$611.5</a:t>
                      </a:r>
                    </a:p>
                  </a:txBody>
                  <a:tcPr marL="0" marR="0" marT="0" marB="0" anchor="ctr"/>
                </a:tc>
                <a:extLst>
                  <a:ext uri="{0D108BD9-81ED-4DB2-BD59-A6C34878D82A}">
                    <a16:rowId xmlns:a16="http://schemas.microsoft.com/office/drawing/2014/main" val="2507543433"/>
                  </a:ext>
                </a:extLst>
              </a:tr>
              <a:tr h="108701">
                <a:tc>
                  <a:txBody>
                    <a:bodyPr/>
                    <a:lstStyle/>
                    <a:p>
                      <a:pPr algn="l" fontAlgn="b"/>
                      <a:r>
                        <a:rPr lang="en-US" sz="600" b="0" i="0" u="none" strike="noStrike">
                          <a:solidFill>
                            <a:srgbClr val="1F1A62"/>
                          </a:solidFill>
                          <a:effectLst/>
                          <a:latin typeface="Helvetica" panose="020B0403020202020204" pitchFamily="34" charset="0"/>
                        </a:rPr>
                        <a:t>Digit App </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Financial Services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$607.1</a:t>
                      </a:r>
                    </a:p>
                  </a:txBody>
                  <a:tcPr marL="0" marR="0" marT="0" marB="0" anchor="ctr"/>
                </a:tc>
                <a:extLst>
                  <a:ext uri="{0D108BD9-81ED-4DB2-BD59-A6C34878D82A}">
                    <a16:rowId xmlns:a16="http://schemas.microsoft.com/office/drawing/2014/main" val="4137634500"/>
                  </a:ext>
                </a:extLst>
              </a:tr>
              <a:tr h="108701">
                <a:tc>
                  <a:txBody>
                    <a:bodyPr/>
                    <a:lstStyle/>
                    <a:p>
                      <a:pPr algn="l" fontAlgn="b"/>
                      <a:r>
                        <a:rPr lang="en-US" sz="600" b="0" i="0" u="none" strike="noStrike">
                          <a:solidFill>
                            <a:srgbClr val="1F1A62"/>
                          </a:solidFill>
                          <a:effectLst/>
                          <a:latin typeface="Helvetica" panose="020B0403020202020204" pitchFamily="34" charset="0"/>
                        </a:rPr>
                        <a:t>Creditninja </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Financial Services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$123.4</a:t>
                      </a:r>
                    </a:p>
                  </a:txBody>
                  <a:tcPr marL="0" marR="0" marT="0" marB="0" anchor="ctr"/>
                </a:tc>
                <a:extLst>
                  <a:ext uri="{0D108BD9-81ED-4DB2-BD59-A6C34878D82A}">
                    <a16:rowId xmlns:a16="http://schemas.microsoft.com/office/drawing/2014/main" val="3915349936"/>
                  </a:ext>
                </a:extLst>
              </a:tr>
              <a:tr h="108701">
                <a:tc>
                  <a:txBody>
                    <a:bodyPr/>
                    <a:lstStyle/>
                    <a:p>
                      <a:pPr algn="l" fontAlgn="b"/>
                      <a:r>
                        <a:rPr lang="en-US" sz="600" b="0" i="0" u="none" strike="noStrike">
                          <a:solidFill>
                            <a:srgbClr val="1F1A62"/>
                          </a:solidFill>
                          <a:effectLst/>
                          <a:latin typeface="Helvetica" panose="020B0403020202020204" pitchFamily="34" charset="0"/>
                        </a:rPr>
                        <a:t>Hungryroot</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Food Delivery</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$1,278.7</a:t>
                      </a:r>
                    </a:p>
                  </a:txBody>
                  <a:tcPr marL="0" marR="0" marT="0" marB="0" anchor="ctr"/>
                </a:tc>
                <a:extLst>
                  <a:ext uri="{0D108BD9-81ED-4DB2-BD59-A6C34878D82A}">
                    <a16:rowId xmlns:a16="http://schemas.microsoft.com/office/drawing/2014/main" val="3750020072"/>
                  </a:ext>
                </a:extLst>
              </a:tr>
              <a:tr h="108701">
                <a:tc>
                  <a:txBody>
                    <a:bodyPr/>
                    <a:lstStyle/>
                    <a:p>
                      <a:pPr algn="l" fontAlgn="b"/>
                      <a:r>
                        <a:rPr lang="en-US" sz="600" b="0" i="0" u="none" strike="noStrike">
                          <a:solidFill>
                            <a:srgbClr val="1F1A62"/>
                          </a:solidFill>
                          <a:effectLst/>
                          <a:latin typeface="Helvetica" panose="020B0403020202020204" pitchFamily="34" charset="0"/>
                        </a:rPr>
                        <a:t>Martha &amp; Marley</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Food Delivery</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$445.5</a:t>
                      </a:r>
                    </a:p>
                  </a:txBody>
                  <a:tcPr marL="0" marR="0" marT="0" marB="0" anchor="ctr"/>
                </a:tc>
                <a:extLst>
                  <a:ext uri="{0D108BD9-81ED-4DB2-BD59-A6C34878D82A}">
                    <a16:rowId xmlns:a16="http://schemas.microsoft.com/office/drawing/2014/main" val="231936079"/>
                  </a:ext>
                </a:extLst>
              </a:tr>
              <a:tr h="108701">
                <a:tc>
                  <a:txBody>
                    <a:bodyPr/>
                    <a:lstStyle/>
                    <a:p>
                      <a:pPr algn="l" fontAlgn="b"/>
                      <a:r>
                        <a:rPr lang="en-US" sz="600" b="0" i="0" u="none" strike="noStrike">
                          <a:solidFill>
                            <a:srgbClr val="1F1A62"/>
                          </a:solidFill>
                          <a:effectLst/>
                          <a:latin typeface="Helvetica" panose="020B0403020202020204" pitchFamily="34" charset="0"/>
                        </a:rPr>
                        <a:t>Sqairz Golf  </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Golf</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$1,083.7</a:t>
                      </a:r>
                    </a:p>
                  </a:txBody>
                  <a:tcPr marL="0" marR="0" marT="0" marB="0" anchor="ctr"/>
                </a:tc>
                <a:extLst>
                  <a:ext uri="{0D108BD9-81ED-4DB2-BD59-A6C34878D82A}">
                    <a16:rowId xmlns:a16="http://schemas.microsoft.com/office/drawing/2014/main" val="1446034947"/>
                  </a:ext>
                </a:extLst>
              </a:tr>
              <a:tr h="108701">
                <a:tc>
                  <a:txBody>
                    <a:bodyPr/>
                    <a:lstStyle/>
                    <a:p>
                      <a:pPr algn="l" fontAlgn="b"/>
                      <a:r>
                        <a:rPr lang="en-US" sz="600" b="0" i="0" u="none" strike="noStrike">
                          <a:solidFill>
                            <a:srgbClr val="1F1A62"/>
                          </a:solidFill>
                          <a:effectLst/>
                          <a:latin typeface="Helvetica" panose="020B0403020202020204" pitchFamily="34" charset="0"/>
                        </a:rPr>
                        <a:t>Sik Golf</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Golf</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$488.5</a:t>
                      </a:r>
                    </a:p>
                  </a:txBody>
                  <a:tcPr marL="0" marR="0" marT="0" marB="0" anchor="ctr"/>
                </a:tc>
                <a:extLst>
                  <a:ext uri="{0D108BD9-81ED-4DB2-BD59-A6C34878D82A}">
                    <a16:rowId xmlns:a16="http://schemas.microsoft.com/office/drawing/2014/main" val="3193140449"/>
                  </a:ext>
                </a:extLst>
              </a:tr>
              <a:tr h="108701">
                <a:tc>
                  <a:txBody>
                    <a:bodyPr/>
                    <a:lstStyle/>
                    <a:p>
                      <a:pPr algn="l" fontAlgn="b"/>
                      <a:r>
                        <a:rPr lang="en-US" sz="600" b="0" i="0" u="none" strike="noStrike">
                          <a:solidFill>
                            <a:srgbClr val="1F1A62"/>
                          </a:solidFill>
                          <a:effectLst/>
                          <a:latin typeface="Helvetica" panose="020B0403020202020204" pitchFamily="34" charset="0"/>
                        </a:rPr>
                        <a:t>TeeOff</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Golf</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$287.7</a:t>
                      </a:r>
                    </a:p>
                  </a:txBody>
                  <a:tcPr marL="0" marR="0" marT="0" marB="0" anchor="ctr"/>
                </a:tc>
                <a:extLst>
                  <a:ext uri="{0D108BD9-81ED-4DB2-BD59-A6C34878D82A}">
                    <a16:rowId xmlns:a16="http://schemas.microsoft.com/office/drawing/2014/main" val="3702026125"/>
                  </a:ext>
                </a:extLst>
              </a:tr>
              <a:tr h="108701">
                <a:tc>
                  <a:txBody>
                    <a:bodyPr/>
                    <a:lstStyle/>
                    <a:p>
                      <a:pPr algn="l" fontAlgn="b"/>
                      <a:r>
                        <a:rPr lang="en-US" sz="600" b="0" i="0" u="none" strike="noStrike">
                          <a:solidFill>
                            <a:srgbClr val="1F1A62"/>
                          </a:solidFill>
                          <a:effectLst/>
                          <a:latin typeface="Helvetica" panose="020B0403020202020204" pitchFamily="34" charset="0"/>
                        </a:rPr>
                        <a:t>Dormie Network</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Golf</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$256.3</a:t>
                      </a:r>
                    </a:p>
                  </a:txBody>
                  <a:tcPr marL="0" marR="0" marT="0" marB="0" anchor="ctr"/>
                </a:tc>
                <a:extLst>
                  <a:ext uri="{0D108BD9-81ED-4DB2-BD59-A6C34878D82A}">
                    <a16:rowId xmlns:a16="http://schemas.microsoft.com/office/drawing/2014/main" val="325144022"/>
                  </a:ext>
                </a:extLst>
              </a:tr>
              <a:tr h="108701">
                <a:tc>
                  <a:txBody>
                    <a:bodyPr/>
                    <a:lstStyle/>
                    <a:p>
                      <a:pPr algn="l" fontAlgn="b"/>
                      <a:r>
                        <a:rPr lang="en-US" sz="600" b="0" i="0" u="none" strike="noStrike">
                          <a:solidFill>
                            <a:srgbClr val="1F1A62"/>
                          </a:solidFill>
                          <a:effectLst/>
                          <a:latin typeface="Helvetica" panose="020B0403020202020204" pitchFamily="34" charset="0"/>
                        </a:rPr>
                        <a:t>Ambetter Insurance</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Health Insurance</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$4,575.5</a:t>
                      </a:r>
                    </a:p>
                  </a:txBody>
                  <a:tcPr marL="0" marR="0" marT="0" marB="0" anchor="ctr"/>
                </a:tc>
                <a:extLst>
                  <a:ext uri="{0D108BD9-81ED-4DB2-BD59-A6C34878D82A}">
                    <a16:rowId xmlns:a16="http://schemas.microsoft.com/office/drawing/2014/main" val="1530445940"/>
                  </a:ext>
                </a:extLst>
              </a:tr>
              <a:tr h="108701">
                <a:tc>
                  <a:txBody>
                    <a:bodyPr/>
                    <a:lstStyle/>
                    <a:p>
                      <a:pPr algn="l" fontAlgn="b"/>
                      <a:r>
                        <a:rPr lang="en-US" sz="600" b="0" i="0" u="none" strike="noStrike">
                          <a:solidFill>
                            <a:srgbClr val="1F1A62"/>
                          </a:solidFill>
                          <a:effectLst/>
                          <a:latin typeface="Helvetica" panose="020B0403020202020204" pitchFamily="34" charset="0"/>
                        </a:rPr>
                        <a:t>Myhealthpolicy</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Health Insurance</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$3,718.8</a:t>
                      </a:r>
                    </a:p>
                  </a:txBody>
                  <a:tcPr marL="0" marR="0" marT="0" marB="0" anchor="ctr"/>
                </a:tc>
                <a:extLst>
                  <a:ext uri="{0D108BD9-81ED-4DB2-BD59-A6C34878D82A}">
                    <a16:rowId xmlns:a16="http://schemas.microsoft.com/office/drawing/2014/main" val="534948065"/>
                  </a:ext>
                </a:extLst>
              </a:tr>
              <a:tr h="108701">
                <a:tc>
                  <a:txBody>
                    <a:bodyPr/>
                    <a:lstStyle/>
                    <a:p>
                      <a:pPr algn="l" fontAlgn="b"/>
                      <a:r>
                        <a:rPr lang="en-US" sz="600" b="0" i="0" u="none" strike="noStrike">
                          <a:solidFill>
                            <a:srgbClr val="1F1A62"/>
                          </a:solidFill>
                          <a:effectLst/>
                          <a:latin typeface="Helvetica" panose="020B0403020202020204" pitchFamily="34" charset="0"/>
                        </a:rPr>
                        <a:t>Vitrazza</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Home Furnishing</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$15,242.0</a:t>
                      </a:r>
                    </a:p>
                  </a:txBody>
                  <a:tcPr marL="0" marR="0" marT="0" marB="0" anchor="ctr"/>
                </a:tc>
                <a:extLst>
                  <a:ext uri="{0D108BD9-81ED-4DB2-BD59-A6C34878D82A}">
                    <a16:rowId xmlns:a16="http://schemas.microsoft.com/office/drawing/2014/main" val="58042459"/>
                  </a:ext>
                </a:extLst>
              </a:tr>
              <a:tr h="108701">
                <a:tc>
                  <a:txBody>
                    <a:bodyPr/>
                    <a:lstStyle/>
                    <a:p>
                      <a:pPr algn="l" fontAlgn="b"/>
                      <a:r>
                        <a:rPr lang="en-US" sz="600" b="0" i="0" u="none" strike="noStrike">
                          <a:solidFill>
                            <a:srgbClr val="1F1A62"/>
                          </a:solidFill>
                          <a:effectLst/>
                          <a:latin typeface="Helvetica" panose="020B0403020202020204" pitchFamily="34" charset="0"/>
                        </a:rPr>
                        <a:t>Open Spaces</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Home Furnishing</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$1,276.2</a:t>
                      </a:r>
                    </a:p>
                  </a:txBody>
                  <a:tcPr marL="0" marR="0" marT="0" marB="0" anchor="ctr"/>
                </a:tc>
                <a:extLst>
                  <a:ext uri="{0D108BD9-81ED-4DB2-BD59-A6C34878D82A}">
                    <a16:rowId xmlns:a16="http://schemas.microsoft.com/office/drawing/2014/main" val="3993161741"/>
                  </a:ext>
                </a:extLst>
              </a:tr>
              <a:tr h="108701">
                <a:tc>
                  <a:txBody>
                    <a:bodyPr/>
                    <a:lstStyle/>
                    <a:p>
                      <a:pPr algn="l" fontAlgn="b"/>
                      <a:r>
                        <a:rPr lang="en-US" sz="600" b="0" i="0" u="none" strike="noStrike">
                          <a:solidFill>
                            <a:srgbClr val="1F1A62"/>
                          </a:solidFill>
                          <a:effectLst/>
                          <a:latin typeface="Helvetica" panose="020B0403020202020204" pitchFamily="34" charset="0"/>
                        </a:rPr>
                        <a:t>Mavix Chairs </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Home Furnishing</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$526.6</a:t>
                      </a:r>
                    </a:p>
                  </a:txBody>
                  <a:tcPr marL="0" marR="0" marT="0" marB="0" anchor="ctr"/>
                </a:tc>
                <a:extLst>
                  <a:ext uri="{0D108BD9-81ED-4DB2-BD59-A6C34878D82A}">
                    <a16:rowId xmlns:a16="http://schemas.microsoft.com/office/drawing/2014/main" val="3120855067"/>
                  </a:ext>
                </a:extLst>
              </a:tr>
              <a:tr h="108701">
                <a:tc>
                  <a:txBody>
                    <a:bodyPr/>
                    <a:lstStyle/>
                    <a:p>
                      <a:pPr algn="l" fontAlgn="b"/>
                      <a:r>
                        <a:rPr lang="en-US" sz="600" b="0" i="0" u="none" strike="noStrike">
                          <a:solidFill>
                            <a:srgbClr val="1F1A62"/>
                          </a:solidFill>
                          <a:effectLst/>
                          <a:latin typeface="Helvetica" panose="020B0403020202020204" pitchFamily="34" charset="0"/>
                        </a:rPr>
                        <a:t>Kindred At Home</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Home Healthcare</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$410.5</a:t>
                      </a:r>
                    </a:p>
                  </a:txBody>
                  <a:tcPr marL="0" marR="0" marT="0" marB="0" anchor="ctr"/>
                </a:tc>
                <a:extLst>
                  <a:ext uri="{0D108BD9-81ED-4DB2-BD59-A6C34878D82A}">
                    <a16:rowId xmlns:a16="http://schemas.microsoft.com/office/drawing/2014/main" val="3544492506"/>
                  </a:ext>
                </a:extLst>
              </a:tr>
            </a:tbl>
          </a:graphicData>
        </a:graphic>
      </p:graphicFrame>
      <p:cxnSp>
        <p:nvCxnSpPr>
          <p:cNvPr id="30" name="Straight Connector 29">
            <a:extLst>
              <a:ext uri="{FF2B5EF4-FFF2-40B4-BE49-F238E27FC236}">
                <a16:creationId xmlns:a16="http://schemas.microsoft.com/office/drawing/2014/main" id="{3C94371A-3948-4813-9071-8E39D2A7BE36}"/>
              </a:ext>
            </a:extLst>
          </p:cNvPr>
          <p:cNvCxnSpPr>
            <a:cxnSpLocks/>
          </p:cNvCxnSpPr>
          <p:nvPr/>
        </p:nvCxnSpPr>
        <p:spPr>
          <a:xfrm>
            <a:off x="3040541" y="2048051"/>
            <a:ext cx="0" cy="3070506"/>
          </a:xfrm>
          <a:prstGeom prst="line">
            <a:avLst/>
          </a:prstGeom>
          <a:ln w="19050">
            <a:solidFill>
              <a:srgbClr val="00BFF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DE7F25A-21F4-45BB-AD84-3E1A4A8ACE55}"/>
              </a:ext>
            </a:extLst>
          </p:cNvPr>
          <p:cNvCxnSpPr>
            <a:cxnSpLocks/>
          </p:cNvCxnSpPr>
          <p:nvPr/>
        </p:nvCxnSpPr>
        <p:spPr>
          <a:xfrm>
            <a:off x="6256138" y="2048051"/>
            <a:ext cx="0" cy="3070506"/>
          </a:xfrm>
          <a:prstGeom prst="line">
            <a:avLst/>
          </a:prstGeom>
          <a:ln w="19050">
            <a:solidFill>
              <a:srgbClr val="00BFF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77E025B-1B61-410A-9009-5F97EAB9124B}"/>
              </a:ext>
            </a:extLst>
          </p:cNvPr>
          <p:cNvCxnSpPr>
            <a:cxnSpLocks/>
          </p:cNvCxnSpPr>
          <p:nvPr/>
        </p:nvCxnSpPr>
        <p:spPr>
          <a:xfrm>
            <a:off x="9122092" y="2048051"/>
            <a:ext cx="0" cy="3070506"/>
          </a:xfrm>
          <a:prstGeom prst="line">
            <a:avLst/>
          </a:prstGeom>
          <a:ln w="19050">
            <a:solidFill>
              <a:srgbClr val="00BFF2"/>
            </a:solidFill>
          </a:ln>
        </p:spPr>
        <p:style>
          <a:lnRef idx="1">
            <a:schemeClr val="accent1"/>
          </a:lnRef>
          <a:fillRef idx="0">
            <a:schemeClr val="accent1"/>
          </a:fillRef>
          <a:effectRef idx="0">
            <a:schemeClr val="accent1"/>
          </a:effectRef>
          <a:fontRef idx="minor">
            <a:schemeClr val="tx1"/>
          </a:fontRef>
        </p:style>
      </p:cxnSp>
      <p:pic>
        <p:nvPicPr>
          <p:cNvPr id="33" name="Picture 4" descr="Oofos logo | QVCC">
            <a:extLst>
              <a:ext uri="{FF2B5EF4-FFF2-40B4-BE49-F238E27FC236}">
                <a16:creationId xmlns:a16="http://schemas.microsoft.com/office/drawing/2014/main" id="{13289600-4620-4249-91AE-6FAE707F78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4067" y="5749334"/>
            <a:ext cx="1163159" cy="23551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2" descr="Is Simple Health legit - 2020">
            <a:extLst>
              <a:ext uri="{FF2B5EF4-FFF2-40B4-BE49-F238E27FC236}">
                <a16:creationId xmlns:a16="http://schemas.microsoft.com/office/drawing/2014/main" id="{777AAF58-D82E-414B-99A3-C0F6EB2DB8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9992" y="5258062"/>
            <a:ext cx="1616429" cy="30181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8" descr="FightCamp - Content Specialist (Video/Photo)">
            <a:extLst>
              <a:ext uri="{FF2B5EF4-FFF2-40B4-BE49-F238E27FC236}">
                <a16:creationId xmlns:a16="http://schemas.microsoft.com/office/drawing/2014/main" id="{C6C80C19-F6C8-4D79-A564-EDA04FE6DED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9107" b="14228"/>
          <a:stretch/>
        </p:blipFill>
        <p:spPr bwMode="auto">
          <a:xfrm>
            <a:off x="160615" y="5592725"/>
            <a:ext cx="1496369" cy="43138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Obe Fitness Affiliate Program | Perform[cb] Agency">
            <a:extLst>
              <a:ext uri="{FF2B5EF4-FFF2-40B4-BE49-F238E27FC236}">
                <a16:creationId xmlns:a16="http://schemas.microsoft.com/office/drawing/2014/main" id="{56B33EC6-EE4A-4255-9D3E-D42413E957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96829" y="5729853"/>
            <a:ext cx="579473" cy="241062"/>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9D5DBAFC-E4AB-45B4-B048-4B09B71D9893}"/>
              </a:ext>
            </a:extLst>
          </p:cNvPr>
          <p:cNvSpPr txBox="1"/>
          <p:nvPr/>
        </p:nvSpPr>
        <p:spPr>
          <a:xfrm>
            <a:off x="425707" y="6087467"/>
            <a:ext cx="450078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rgbClr val="1F1A62"/>
                </a:solidFill>
                <a:effectLst/>
                <a:uLnTx/>
                <a:uFillTx/>
                <a:latin typeface="Helvetica" panose="020B0403020202020204" pitchFamily="34" charset="0"/>
                <a:ea typeface="+mn-ea"/>
                <a:cs typeface="+mn-cs"/>
              </a:rPr>
              <a:t>Logos represent a sampling of new ‘post-COVID relevant’ national TV advertisers</a:t>
            </a:r>
          </a:p>
        </p:txBody>
      </p:sp>
      <p:graphicFrame>
        <p:nvGraphicFramePr>
          <p:cNvPr id="48" name="Table 47">
            <a:extLst>
              <a:ext uri="{FF2B5EF4-FFF2-40B4-BE49-F238E27FC236}">
                <a16:creationId xmlns:a16="http://schemas.microsoft.com/office/drawing/2014/main" id="{3C2A45D0-337A-4E0B-8C49-3911FAE18B3E}"/>
              </a:ext>
            </a:extLst>
          </p:cNvPr>
          <p:cNvGraphicFramePr>
            <a:graphicFrameLocks noGrp="1"/>
          </p:cNvGraphicFramePr>
          <p:nvPr>
            <p:extLst>
              <p:ext uri="{D42A27DB-BD31-4B8C-83A1-F6EECF244321}">
                <p14:modId xmlns:p14="http://schemas.microsoft.com/office/powerpoint/2010/main" val="1809272025"/>
              </p:ext>
            </p:extLst>
          </p:nvPr>
        </p:nvGraphicFramePr>
        <p:xfrm>
          <a:off x="6302953" y="2036596"/>
          <a:ext cx="2787704" cy="3043628"/>
        </p:xfrm>
        <a:graphic>
          <a:graphicData uri="http://schemas.openxmlformats.org/drawingml/2006/table">
            <a:tbl>
              <a:tblPr>
                <a:tableStyleId>{5C22544A-7EE6-4342-B048-85BDC9FD1C3A}</a:tableStyleId>
              </a:tblPr>
              <a:tblGrid>
                <a:gridCol w="1008717">
                  <a:extLst>
                    <a:ext uri="{9D8B030D-6E8A-4147-A177-3AD203B41FA5}">
                      <a16:colId xmlns:a16="http://schemas.microsoft.com/office/drawing/2014/main" val="2108266686"/>
                    </a:ext>
                  </a:extLst>
                </a:gridCol>
                <a:gridCol w="1104565">
                  <a:extLst>
                    <a:ext uri="{9D8B030D-6E8A-4147-A177-3AD203B41FA5}">
                      <a16:colId xmlns:a16="http://schemas.microsoft.com/office/drawing/2014/main" val="538265769"/>
                    </a:ext>
                  </a:extLst>
                </a:gridCol>
                <a:gridCol w="674422">
                  <a:extLst>
                    <a:ext uri="{9D8B030D-6E8A-4147-A177-3AD203B41FA5}">
                      <a16:colId xmlns:a16="http://schemas.microsoft.com/office/drawing/2014/main" val="3438954605"/>
                    </a:ext>
                  </a:extLst>
                </a:gridCol>
              </a:tblGrid>
              <a:tr h="108701">
                <a:tc>
                  <a:txBody>
                    <a:bodyPr/>
                    <a:lstStyle/>
                    <a:p>
                      <a:pPr algn="ctr" fontAlgn="b"/>
                      <a:r>
                        <a:rPr lang="en-US" sz="600" b="1" i="0" u="none" strike="noStrike">
                          <a:solidFill>
                            <a:schemeClr val="bg1"/>
                          </a:solidFill>
                          <a:effectLst/>
                          <a:latin typeface="Helvetica" panose="020B0604020202020204" pitchFamily="34" charset="0"/>
                          <a:cs typeface="Helvetica" panose="020B0604020202020204" pitchFamily="34" charset="0"/>
                        </a:rPr>
                        <a:t>Brand</a:t>
                      </a:r>
                    </a:p>
                  </a:txBody>
                  <a:tcPr marL="0" marR="0" marT="0" marB="0" anchor="b">
                    <a:solidFill>
                      <a:srgbClr val="00BFF2"/>
                    </a:solidFill>
                  </a:tcPr>
                </a:tc>
                <a:tc>
                  <a:txBody>
                    <a:bodyPr/>
                    <a:lstStyle/>
                    <a:p>
                      <a:pPr algn="ctr" fontAlgn="b"/>
                      <a:r>
                        <a:rPr lang="en-US" sz="600" b="1" i="0" u="none" strike="noStrike">
                          <a:solidFill>
                            <a:schemeClr val="bg1"/>
                          </a:solidFill>
                          <a:effectLst/>
                          <a:latin typeface="Helvetica" panose="020B0604020202020204" pitchFamily="34" charset="0"/>
                          <a:cs typeface="Helvetica" panose="020B0604020202020204" pitchFamily="34" charset="0"/>
                        </a:rPr>
                        <a:t>Category</a:t>
                      </a:r>
                    </a:p>
                  </a:txBody>
                  <a:tcPr marL="0" marR="0" marT="0" marB="0" anchor="b">
                    <a:solidFill>
                      <a:srgbClr val="00BFF2"/>
                    </a:solidFill>
                  </a:tcPr>
                </a:tc>
                <a:tc>
                  <a:txBody>
                    <a:bodyPr/>
                    <a:lstStyle/>
                    <a:p>
                      <a:pPr algn="ctr" fontAlgn="b"/>
                      <a:r>
                        <a:rPr lang="en-US" sz="600" b="1" i="0" u="none" strike="noStrike">
                          <a:solidFill>
                            <a:schemeClr val="bg1"/>
                          </a:solidFill>
                          <a:effectLst/>
                          <a:latin typeface="Helvetica" panose="020B0604020202020204" pitchFamily="34" charset="0"/>
                          <a:cs typeface="Helvetica" panose="020B0604020202020204" pitchFamily="34" charset="0"/>
                        </a:rPr>
                        <a:t>$$$ (000)</a:t>
                      </a:r>
                    </a:p>
                  </a:txBody>
                  <a:tcPr marL="0" marR="0" marT="0" marB="0" anchor="b">
                    <a:solidFill>
                      <a:srgbClr val="00BFF2"/>
                    </a:solidFill>
                  </a:tcPr>
                </a:tc>
                <a:extLst>
                  <a:ext uri="{0D108BD9-81ED-4DB2-BD59-A6C34878D82A}">
                    <a16:rowId xmlns:a16="http://schemas.microsoft.com/office/drawing/2014/main" val="57389697"/>
                  </a:ext>
                </a:extLst>
              </a:tr>
              <a:tr h="108701">
                <a:tc>
                  <a:txBody>
                    <a:bodyPr/>
                    <a:lstStyle/>
                    <a:p>
                      <a:pPr algn="l" fontAlgn="b"/>
                      <a:r>
                        <a:rPr lang="en-US" sz="600" b="0" i="0" u="none" strike="noStrike">
                          <a:solidFill>
                            <a:srgbClr val="1F1A62"/>
                          </a:solidFill>
                          <a:effectLst/>
                          <a:latin typeface="Helvetica" panose="020B0403020202020204" pitchFamily="34" charset="0"/>
                        </a:rPr>
                        <a:t>Kangaroo Security </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Home Security</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$1,761.1</a:t>
                      </a:r>
                    </a:p>
                  </a:txBody>
                  <a:tcPr marL="0" marR="0" marT="0" marB="0" anchor="ctr"/>
                </a:tc>
                <a:extLst>
                  <a:ext uri="{0D108BD9-81ED-4DB2-BD59-A6C34878D82A}">
                    <a16:rowId xmlns:a16="http://schemas.microsoft.com/office/drawing/2014/main" val="3818900522"/>
                  </a:ext>
                </a:extLst>
              </a:tr>
              <a:tr h="108701">
                <a:tc>
                  <a:txBody>
                    <a:bodyPr/>
                    <a:lstStyle/>
                    <a:p>
                      <a:pPr algn="l" fontAlgn="b"/>
                      <a:r>
                        <a:rPr lang="en-US" sz="600" b="0" i="0" u="none" strike="noStrike">
                          <a:solidFill>
                            <a:srgbClr val="1F1A62"/>
                          </a:solidFill>
                          <a:effectLst/>
                          <a:latin typeface="Helvetica" panose="020B0403020202020204" pitchFamily="34" charset="0"/>
                        </a:rPr>
                        <a:t>Our Place Always</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Kitchen</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$1,474.1</a:t>
                      </a:r>
                    </a:p>
                  </a:txBody>
                  <a:tcPr marL="0" marR="0" marT="0" marB="0" anchor="ctr"/>
                </a:tc>
                <a:extLst>
                  <a:ext uri="{0D108BD9-81ED-4DB2-BD59-A6C34878D82A}">
                    <a16:rowId xmlns:a16="http://schemas.microsoft.com/office/drawing/2014/main" val="1104122255"/>
                  </a:ext>
                </a:extLst>
              </a:tr>
              <a:tr h="108701">
                <a:tc>
                  <a:txBody>
                    <a:bodyPr/>
                    <a:lstStyle/>
                    <a:p>
                      <a:pPr algn="l" fontAlgn="b"/>
                      <a:r>
                        <a:rPr lang="en-US" sz="600" b="0" i="0" u="none" strike="noStrike" err="1">
                          <a:solidFill>
                            <a:srgbClr val="1F1A62"/>
                          </a:solidFill>
                          <a:effectLst/>
                          <a:latin typeface="Helvetica" panose="020B0403020202020204" pitchFamily="34" charset="0"/>
                        </a:rPr>
                        <a:t>Kalorik</a:t>
                      </a:r>
                      <a:endParaRPr lang="en-US" sz="600" b="0" i="0" u="none" strike="noStrike">
                        <a:solidFill>
                          <a:srgbClr val="1F1A62"/>
                        </a:solidFill>
                        <a:effectLst/>
                        <a:latin typeface="Helvetica" panose="020B0403020202020204" pitchFamily="34" charset="0"/>
                      </a:endParaRP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Kitchen</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$1,347.0</a:t>
                      </a:r>
                    </a:p>
                  </a:txBody>
                  <a:tcPr marL="0" marR="0" marT="0" marB="0" anchor="ctr"/>
                </a:tc>
                <a:extLst>
                  <a:ext uri="{0D108BD9-81ED-4DB2-BD59-A6C34878D82A}">
                    <a16:rowId xmlns:a16="http://schemas.microsoft.com/office/drawing/2014/main" val="528323064"/>
                  </a:ext>
                </a:extLst>
              </a:tr>
              <a:tr h="108701">
                <a:tc>
                  <a:txBody>
                    <a:bodyPr/>
                    <a:lstStyle/>
                    <a:p>
                      <a:pPr algn="l" fontAlgn="b"/>
                      <a:r>
                        <a:rPr lang="en-US" sz="600" b="0" i="0" u="none" strike="noStrike">
                          <a:solidFill>
                            <a:srgbClr val="1F1A62"/>
                          </a:solidFill>
                          <a:effectLst/>
                          <a:latin typeface="Helvetica" panose="020B0403020202020204" pitchFamily="34" charset="0"/>
                        </a:rPr>
                        <a:t>Figs  </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Medical Apparel</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$2,666.5</a:t>
                      </a:r>
                    </a:p>
                  </a:txBody>
                  <a:tcPr marL="0" marR="0" marT="0" marB="0" anchor="ctr"/>
                </a:tc>
                <a:extLst>
                  <a:ext uri="{0D108BD9-81ED-4DB2-BD59-A6C34878D82A}">
                    <a16:rowId xmlns:a16="http://schemas.microsoft.com/office/drawing/2014/main" val="3245505698"/>
                  </a:ext>
                </a:extLst>
              </a:tr>
              <a:tr h="108701">
                <a:tc>
                  <a:txBody>
                    <a:bodyPr/>
                    <a:lstStyle/>
                    <a:p>
                      <a:pPr algn="l" fontAlgn="b"/>
                      <a:r>
                        <a:rPr lang="en-US" sz="600" b="0" i="0" u="none" strike="noStrike" err="1">
                          <a:solidFill>
                            <a:srgbClr val="1F1A62"/>
                          </a:solidFill>
                          <a:effectLst/>
                          <a:latin typeface="Helvetica" panose="020B0403020202020204" pitchFamily="34" charset="0"/>
                        </a:rPr>
                        <a:t>Innovo</a:t>
                      </a:r>
                      <a:r>
                        <a:rPr lang="en-US" sz="600" b="0" i="0" u="none" strike="noStrike">
                          <a:solidFill>
                            <a:srgbClr val="1F1A62"/>
                          </a:solidFill>
                          <a:effectLst/>
                          <a:latin typeface="Helvetica" panose="020B0403020202020204" pitchFamily="34" charset="0"/>
                        </a:rPr>
                        <a:t> Medical  </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Medical Equipment</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$1,398.7</a:t>
                      </a:r>
                    </a:p>
                  </a:txBody>
                  <a:tcPr marL="0" marR="0" marT="0" marB="0" anchor="ctr"/>
                </a:tc>
                <a:extLst>
                  <a:ext uri="{0D108BD9-81ED-4DB2-BD59-A6C34878D82A}">
                    <a16:rowId xmlns:a16="http://schemas.microsoft.com/office/drawing/2014/main" val="1729830497"/>
                  </a:ext>
                </a:extLst>
              </a:tr>
              <a:tr h="108701">
                <a:tc>
                  <a:txBody>
                    <a:bodyPr/>
                    <a:lstStyle/>
                    <a:p>
                      <a:pPr algn="l" fontAlgn="b"/>
                      <a:r>
                        <a:rPr lang="en-US" sz="600" b="0" i="0" u="none" strike="noStrike">
                          <a:solidFill>
                            <a:srgbClr val="1F1A62"/>
                          </a:solidFill>
                          <a:effectLst/>
                          <a:latin typeface="Helvetica" panose="020B0403020202020204" pitchFamily="34" charset="0"/>
                        </a:rPr>
                        <a:t>Carbon Health Medical</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Medical Service</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$170.4</a:t>
                      </a:r>
                    </a:p>
                  </a:txBody>
                  <a:tcPr marL="0" marR="0" marT="0" marB="0" anchor="ctr"/>
                </a:tc>
                <a:extLst>
                  <a:ext uri="{0D108BD9-81ED-4DB2-BD59-A6C34878D82A}">
                    <a16:rowId xmlns:a16="http://schemas.microsoft.com/office/drawing/2014/main" val="3013181483"/>
                  </a:ext>
                </a:extLst>
              </a:tr>
              <a:tr h="108701">
                <a:tc>
                  <a:txBody>
                    <a:bodyPr/>
                    <a:lstStyle/>
                    <a:p>
                      <a:pPr algn="l" fontAlgn="b"/>
                      <a:r>
                        <a:rPr lang="en-US" sz="600" b="0" i="0" u="none" strike="noStrike">
                          <a:solidFill>
                            <a:srgbClr val="1F1A62"/>
                          </a:solidFill>
                          <a:effectLst/>
                          <a:latin typeface="Helvetica" panose="020B0403020202020204" pitchFamily="34" charset="0"/>
                        </a:rPr>
                        <a:t>Simply Piano App</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Mobile App</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$434.5</a:t>
                      </a:r>
                    </a:p>
                  </a:txBody>
                  <a:tcPr marL="0" marR="0" marT="0" marB="0" anchor="ctr"/>
                </a:tc>
                <a:extLst>
                  <a:ext uri="{0D108BD9-81ED-4DB2-BD59-A6C34878D82A}">
                    <a16:rowId xmlns:a16="http://schemas.microsoft.com/office/drawing/2014/main" val="2267665978"/>
                  </a:ext>
                </a:extLst>
              </a:tr>
              <a:tr h="108701">
                <a:tc>
                  <a:txBody>
                    <a:bodyPr/>
                    <a:lstStyle/>
                    <a:p>
                      <a:pPr algn="l" fontAlgn="b"/>
                      <a:r>
                        <a:rPr lang="en-US" sz="600" b="0" i="0" u="none" strike="noStrike">
                          <a:solidFill>
                            <a:srgbClr val="1F1A62"/>
                          </a:solidFill>
                          <a:effectLst/>
                          <a:latin typeface="Helvetica" panose="020B0403020202020204" pitchFamily="34" charset="0"/>
                        </a:rPr>
                        <a:t>Happy Color App</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Mobile App</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$318.5</a:t>
                      </a:r>
                    </a:p>
                  </a:txBody>
                  <a:tcPr marL="0" marR="0" marT="0" marB="0" anchor="ctr"/>
                </a:tc>
                <a:extLst>
                  <a:ext uri="{0D108BD9-81ED-4DB2-BD59-A6C34878D82A}">
                    <a16:rowId xmlns:a16="http://schemas.microsoft.com/office/drawing/2014/main" val="4122214427"/>
                  </a:ext>
                </a:extLst>
              </a:tr>
              <a:tr h="108701">
                <a:tc>
                  <a:txBody>
                    <a:bodyPr/>
                    <a:lstStyle/>
                    <a:p>
                      <a:pPr algn="l" fontAlgn="b"/>
                      <a:r>
                        <a:rPr lang="en-US" sz="600" b="0" i="0" u="none" strike="noStrike">
                          <a:solidFill>
                            <a:srgbClr val="1F1A62"/>
                          </a:solidFill>
                          <a:effectLst/>
                          <a:latin typeface="Helvetica" panose="020B0403020202020204" pitchFamily="34" charset="0"/>
                        </a:rPr>
                        <a:t>Makespace</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Moving &amp; Storage</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$7,743.1</a:t>
                      </a:r>
                    </a:p>
                  </a:txBody>
                  <a:tcPr marL="0" marR="0" marT="0" marB="0" anchor="ctr"/>
                </a:tc>
                <a:extLst>
                  <a:ext uri="{0D108BD9-81ED-4DB2-BD59-A6C34878D82A}">
                    <a16:rowId xmlns:a16="http://schemas.microsoft.com/office/drawing/2014/main" val="924163024"/>
                  </a:ext>
                </a:extLst>
              </a:tr>
              <a:tr h="108701">
                <a:tc>
                  <a:txBody>
                    <a:bodyPr/>
                    <a:lstStyle/>
                    <a:p>
                      <a:pPr algn="l" fontAlgn="b"/>
                      <a:r>
                        <a:rPr lang="en-US" sz="600" b="0" i="0" u="none" strike="noStrike">
                          <a:solidFill>
                            <a:srgbClr val="1F1A62"/>
                          </a:solidFill>
                          <a:effectLst/>
                          <a:latin typeface="Helvetica" panose="020B0403020202020204" pitchFamily="34" charset="0"/>
                        </a:rPr>
                        <a:t>Moving Help</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Moving &amp; Storage</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$7,028.4</a:t>
                      </a:r>
                    </a:p>
                  </a:txBody>
                  <a:tcPr marL="0" marR="0" marT="0" marB="0" anchor="ctr"/>
                </a:tc>
                <a:extLst>
                  <a:ext uri="{0D108BD9-81ED-4DB2-BD59-A6C34878D82A}">
                    <a16:rowId xmlns:a16="http://schemas.microsoft.com/office/drawing/2014/main" val="1834352334"/>
                  </a:ext>
                </a:extLst>
              </a:tr>
              <a:tr h="108701">
                <a:tc>
                  <a:txBody>
                    <a:bodyPr/>
                    <a:lstStyle/>
                    <a:p>
                      <a:pPr algn="l" fontAlgn="b"/>
                      <a:r>
                        <a:rPr lang="en-US" sz="600" b="0" i="0" u="none" strike="noStrike">
                          <a:solidFill>
                            <a:srgbClr val="1F1A62"/>
                          </a:solidFill>
                          <a:effectLst/>
                          <a:latin typeface="Helvetica" panose="020B0403020202020204" pitchFamily="34" charset="0"/>
                        </a:rPr>
                        <a:t>Truist Bank</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Online Banking</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$10,877.1</a:t>
                      </a:r>
                    </a:p>
                  </a:txBody>
                  <a:tcPr marL="0" marR="0" marT="0" marB="0" anchor="ctr"/>
                </a:tc>
                <a:extLst>
                  <a:ext uri="{0D108BD9-81ED-4DB2-BD59-A6C34878D82A}">
                    <a16:rowId xmlns:a16="http://schemas.microsoft.com/office/drawing/2014/main" val="4170719513"/>
                  </a:ext>
                </a:extLst>
              </a:tr>
              <a:tr h="108701">
                <a:tc>
                  <a:txBody>
                    <a:bodyPr/>
                    <a:lstStyle/>
                    <a:p>
                      <a:pPr algn="l" fontAlgn="b"/>
                      <a:r>
                        <a:rPr lang="en-US" sz="600" b="0" i="0" u="none" strike="noStrike">
                          <a:solidFill>
                            <a:srgbClr val="1F1A62"/>
                          </a:solidFill>
                          <a:effectLst/>
                          <a:latin typeface="Helvetica" panose="020B0403020202020204" pitchFamily="34" charset="0"/>
                        </a:rPr>
                        <a:t>Community Savings Bank</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Online Banking</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$446.6</a:t>
                      </a:r>
                    </a:p>
                  </a:txBody>
                  <a:tcPr marL="0" marR="0" marT="0" marB="0" anchor="ctr"/>
                </a:tc>
                <a:extLst>
                  <a:ext uri="{0D108BD9-81ED-4DB2-BD59-A6C34878D82A}">
                    <a16:rowId xmlns:a16="http://schemas.microsoft.com/office/drawing/2014/main" val="3343329599"/>
                  </a:ext>
                </a:extLst>
              </a:tr>
              <a:tr h="108701">
                <a:tc>
                  <a:txBody>
                    <a:bodyPr/>
                    <a:lstStyle/>
                    <a:p>
                      <a:pPr algn="l" fontAlgn="b"/>
                      <a:r>
                        <a:rPr lang="en-US" sz="600" b="0" i="0" u="none" strike="noStrike">
                          <a:solidFill>
                            <a:srgbClr val="1F1A62"/>
                          </a:solidFill>
                          <a:effectLst/>
                          <a:latin typeface="Helvetica" panose="020B0403020202020204" pitchFamily="34" charset="0"/>
                        </a:rPr>
                        <a:t>Okcupid</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Online Dating</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$432.3</a:t>
                      </a:r>
                    </a:p>
                  </a:txBody>
                  <a:tcPr marL="0" marR="0" marT="0" marB="0" anchor="ctr"/>
                </a:tc>
                <a:extLst>
                  <a:ext uri="{0D108BD9-81ED-4DB2-BD59-A6C34878D82A}">
                    <a16:rowId xmlns:a16="http://schemas.microsoft.com/office/drawing/2014/main" val="2507543433"/>
                  </a:ext>
                </a:extLst>
              </a:tr>
              <a:tr h="108701">
                <a:tc>
                  <a:txBody>
                    <a:bodyPr/>
                    <a:lstStyle/>
                    <a:p>
                      <a:pPr algn="l" fontAlgn="b"/>
                      <a:r>
                        <a:rPr lang="en-US" sz="600" b="0" i="0" u="none" strike="noStrike">
                          <a:solidFill>
                            <a:srgbClr val="1F1A62"/>
                          </a:solidFill>
                          <a:effectLst/>
                          <a:latin typeface="Helvetica" panose="020B0403020202020204" pitchFamily="34" charset="0"/>
                        </a:rPr>
                        <a:t>Brainly</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Online Education</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$581.8</a:t>
                      </a:r>
                    </a:p>
                  </a:txBody>
                  <a:tcPr marL="0" marR="0" marT="0" marB="0" anchor="ctr"/>
                </a:tc>
                <a:extLst>
                  <a:ext uri="{0D108BD9-81ED-4DB2-BD59-A6C34878D82A}">
                    <a16:rowId xmlns:a16="http://schemas.microsoft.com/office/drawing/2014/main" val="4137634500"/>
                  </a:ext>
                </a:extLst>
              </a:tr>
              <a:tr h="108701">
                <a:tc>
                  <a:txBody>
                    <a:bodyPr/>
                    <a:lstStyle/>
                    <a:p>
                      <a:pPr algn="l" fontAlgn="b"/>
                      <a:r>
                        <a:rPr lang="en-US" sz="600" b="0" i="0" u="none" strike="noStrike">
                          <a:solidFill>
                            <a:srgbClr val="1F1A62"/>
                          </a:solidFill>
                          <a:effectLst/>
                          <a:latin typeface="Helvetica" panose="020B0403020202020204" pitchFamily="34" charset="0"/>
                        </a:rPr>
                        <a:t>Duolingo</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Online Education</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$548.0</a:t>
                      </a:r>
                    </a:p>
                  </a:txBody>
                  <a:tcPr marL="0" marR="0" marT="0" marB="0" anchor="ctr"/>
                </a:tc>
                <a:extLst>
                  <a:ext uri="{0D108BD9-81ED-4DB2-BD59-A6C34878D82A}">
                    <a16:rowId xmlns:a16="http://schemas.microsoft.com/office/drawing/2014/main" val="3915349936"/>
                  </a:ext>
                </a:extLst>
              </a:tr>
              <a:tr h="108701">
                <a:tc>
                  <a:txBody>
                    <a:bodyPr/>
                    <a:lstStyle/>
                    <a:p>
                      <a:pPr algn="l" fontAlgn="b"/>
                      <a:r>
                        <a:rPr lang="en-US" sz="600" b="0" i="0" u="none" strike="noStrike">
                          <a:solidFill>
                            <a:srgbClr val="1F1A62"/>
                          </a:solidFill>
                          <a:effectLst/>
                          <a:latin typeface="Helvetica" panose="020B0403020202020204" pitchFamily="34" charset="0"/>
                        </a:rPr>
                        <a:t>Skillshare</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Online Education</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$262.6</a:t>
                      </a:r>
                    </a:p>
                  </a:txBody>
                  <a:tcPr marL="0" marR="0" marT="0" marB="0" anchor="ctr"/>
                </a:tc>
                <a:extLst>
                  <a:ext uri="{0D108BD9-81ED-4DB2-BD59-A6C34878D82A}">
                    <a16:rowId xmlns:a16="http://schemas.microsoft.com/office/drawing/2014/main" val="3750020072"/>
                  </a:ext>
                </a:extLst>
              </a:tr>
              <a:tr h="108701">
                <a:tc>
                  <a:txBody>
                    <a:bodyPr/>
                    <a:lstStyle/>
                    <a:p>
                      <a:pPr algn="l" fontAlgn="b"/>
                      <a:r>
                        <a:rPr lang="en-US" sz="600" b="0" i="0" u="none" strike="noStrike">
                          <a:solidFill>
                            <a:srgbClr val="1F1A62"/>
                          </a:solidFill>
                          <a:effectLst/>
                          <a:latin typeface="Helvetica" panose="020B0403020202020204" pitchFamily="34" charset="0"/>
                        </a:rPr>
                        <a:t>DMAI AILA</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Online Education</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$120.3</a:t>
                      </a:r>
                    </a:p>
                  </a:txBody>
                  <a:tcPr marL="0" marR="0" marT="0" marB="0" anchor="ctr"/>
                </a:tc>
                <a:extLst>
                  <a:ext uri="{0D108BD9-81ED-4DB2-BD59-A6C34878D82A}">
                    <a16:rowId xmlns:a16="http://schemas.microsoft.com/office/drawing/2014/main" val="231936079"/>
                  </a:ext>
                </a:extLst>
              </a:tr>
              <a:tr h="108701">
                <a:tc>
                  <a:txBody>
                    <a:bodyPr/>
                    <a:lstStyle/>
                    <a:p>
                      <a:pPr algn="l" fontAlgn="b"/>
                      <a:r>
                        <a:rPr lang="en-US" sz="600" b="0" i="0" u="none" strike="noStrike">
                          <a:solidFill>
                            <a:srgbClr val="1F1A62"/>
                          </a:solidFill>
                          <a:effectLst/>
                          <a:latin typeface="Helvetica" panose="020B0403020202020204" pitchFamily="34" charset="0"/>
                        </a:rPr>
                        <a:t>Bonfire</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Online Printing</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$5,493.9</a:t>
                      </a:r>
                    </a:p>
                  </a:txBody>
                  <a:tcPr marL="0" marR="0" marT="0" marB="0" anchor="ctr"/>
                </a:tc>
                <a:extLst>
                  <a:ext uri="{0D108BD9-81ED-4DB2-BD59-A6C34878D82A}">
                    <a16:rowId xmlns:a16="http://schemas.microsoft.com/office/drawing/2014/main" val="1446034947"/>
                  </a:ext>
                </a:extLst>
              </a:tr>
              <a:tr h="108701">
                <a:tc>
                  <a:txBody>
                    <a:bodyPr/>
                    <a:lstStyle/>
                    <a:p>
                      <a:pPr algn="l" fontAlgn="b"/>
                      <a:r>
                        <a:rPr lang="en-US" sz="600" b="0" i="0" u="none" strike="noStrike">
                          <a:solidFill>
                            <a:srgbClr val="1F1A62"/>
                          </a:solidFill>
                          <a:effectLst/>
                          <a:latin typeface="Helvetica" panose="020B0403020202020204" pitchFamily="34" charset="0"/>
                        </a:rPr>
                        <a:t>Nice N Clean</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Personal Care</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$540.8</a:t>
                      </a:r>
                    </a:p>
                  </a:txBody>
                  <a:tcPr marL="0" marR="0" marT="0" marB="0" anchor="ctr"/>
                </a:tc>
                <a:extLst>
                  <a:ext uri="{0D108BD9-81ED-4DB2-BD59-A6C34878D82A}">
                    <a16:rowId xmlns:a16="http://schemas.microsoft.com/office/drawing/2014/main" val="3193140449"/>
                  </a:ext>
                </a:extLst>
              </a:tr>
              <a:tr h="108701">
                <a:tc>
                  <a:txBody>
                    <a:bodyPr/>
                    <a:lstStyle/>
                    <a:p>
                      <a:pPr algn="l" fontAlgn="b"/>
                      <a:r>
                        <a:rPr lang="en-US" sz="600" b="0" i="0" u="none" strike="noStrike">
                          <a:solidFill>
                            <a:srgbClr val="1F1A62"/>
                          </a:solidFill>
                          <a:effectLst/>
                          <a:latin typeface="Helvetica" panose="020B0403020202020204" pitchFamily="34" charset="0"/>
                        </a:rPr>
                        <a:t>Touch Screen Purse</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Phone Accessories </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$3,723.4</a:t>
                      </a:r>
                    </a:p>
                  </a:txBody>
                  <a:tcPr marL="0" marR="0" marT="0" marB="0" anchor="ctr"/>
                </a:tc>
                <a:extLst>
                  <a:ext uri="{0D108BD9-81ED-4DB2-BD59-A6C34878D82A}">
                    <a16:rowId xmlns:a16="http://schemas.microsoft.com/office/drawing/2014/main" val="3702026125"/>
                  </a:ext>
                </a:extLst>
              </a:tr>
              <a:tr h="108701">
                <a:tc>
                  <a:txBody>
                    <a:bodyPr/>
                    <a:lstStyle/>
                    <a:p>
                      <a:pPr algn="l" fontAlgn="b"/>
                      <a:r>
                        <a:rPr lang="en-US" sz="600" b="0" i="0" u="none" strike="noStrike">
                          <a:solidFill>
                            <a:srgbClr val="1F1A62"/>
                          </a:solidFill>
                          <a:effectLst/>
                          <a:latin typeface="Helvetica" panose="020B0403020202020204" pitchFamily="34" charset="0"/>
                        </a:rPr>
                        <a:t>Piestro</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Pizza Vending Machine</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$313.1</a:t>
                      </a:r>
                    </a:p>
                  </a:txBody>
                  <a:tcPr marL="0" marR="0" marT="0" marB="0" anchor="ctr"/>
                </a:tc>
                <a:extLst>
                  <a:ext uri="{0D108BD9-81ED-4DB2-BD59-A6C34878D82A}">
                    <a16:rowId xmlns:a16="http://schemas.microsoft.com/office/drawing/2014/main" val="325144022"/>
                  </a:ext>
                </a:extLst>
              </a:tr>
              <a:tr h="108701">
                <a:tc>
                  <a:txBody>
                    <a:bodyPr/>
                    <a:lstStyle/>
                    <a:p>
                      <a:pPr algn="l" fontAlgn="b"/>
                      <a:r>
                        <a:rPr lang="en-US" sz="600" b="0" i="0" u="none" strike="noStrike">
                          <a:solidFill>
                            <a:srgbClr val="1F1A62"/>
                          </a:solidFill>
                          <a:effectLst/>
                          <a:latin typeface="Helvetica" panose="020B0403020202020204" pitchFamily="34" charset="0"/>
                        </a:rPr>
                        <a:t>Jet Token</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Private Jet Membership</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$481.6</a:t>
                      </a:r>
                    </a:p>
                  </a:txBody>
                  <a:tcPr marL="0" marR="0" marT="0" marB="0" anchor="ctr"/>
                </a:tc>
                <a:extLst>
                  <a:ext uri="{0D108BD9-81ED-4DB2-BD59-A6C34878D82A}">
                    <a16:rowId xmlns:a16="http://schemas.microsoft.com/office/drawing/2014/main" val="1530445940"/>
                  </a:ext>
                </a:extLst>
              </a:tr>
              <a:tr h="108701">
                <a:tc>
                  <a:txBody>
                    <a:bodyPr/>
                    <a:lstStyle/>
                    <a:p>
                      <a:pPr algn="l" fontAlgn="b"/>
                      <a:r>
                        <a:rPr lang="en-US" sz="600" b="0" i="0" u="none" strike="noStrike">
                          <a:solidFill>
                            <a:srgbClr val="1F1A62"/>
                          </a:solidFill>
                          <a:effectLst/>
                          <a:latin typeface="Helvetica" panose="020B0403020202020204" pitchFamily="34" charset="0"/>
                        </a:rPr>
                        <a:t>NRIA Realtors </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Real Estate</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$2,090.7</a:t>
                      </a:r>
                    </a:p>
                  </a:txBody>
                  <a:tcPr marL="0" marR="0" marT="0" marB="0" anchor="ctr"/>
                </a:tc>
                <a:extLst>
                  <a:ext uri="{0D108BD9-81ED-4DB2-BD59-A6C34878D82A}">
                    <a16:rowId xmlns:a16="http://schemas.microsoft.com/office/drawing/2014/main" val="534948065"/>
                  </a:ext>
                </a:extLst>
              </a:tr>
              <a:tr h="108701">
                <a:tc>
                  <a:txBody>
                    <a:bodyPr/>
                    <a:lstStyle/>
                    <a:p>
                      <a:pPr algn="l" fontAlgn="b"/>
                      <a:r>
                        <a:rPr lang="en-US" sz="600" b="0" i="0" u="none" strike="noStrike">
                          <a:solidFill>
                            <a:srgbClr val="1F1A62"/>
                          </a:solidFill>
                          <a:effectLst/>
                          <a:latin typeface="Helvetica" panose="020B0403020202020204" pitchFamily="34" charset="0"/>
                        </a:rPr>
                        <a:t>Circa Resort &amp; Casino</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Resorts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$243.0</a:t>
                      </a:r>
                    </a:p>
                  </a:txBody>
                  <a:tcPr marL="0" marR="0" marT="0" marB="0" anchor="ctr"/>
                </a:tc>
                <a:extLst>
                  <a:ext uri="{0D108BD9-81ED-4DB2-BD59-A6C34878D82A}">
                    <a16:rowId xmlns:a16="http://schemas.microsoft.com/office/drawing/2014/main" val="58042459"/>
                  </a:ext>
                </a:extLst>
              </a:tr>
              <a:tr h="108701">
                <a:tc>
                  <a:txBody>
                    <a:bodyPr/>
                    <a:lstStyle/>
                    <a:p>
                      <a:pPr algn="l" fontAlgn="b"/>
                      <a:r>
                        <a:rPr lang="en-US" sz="600" b="0" i="0" u="none" strike="noStrike">
                          <a:solidFill>
                            <a:srgbClr val="1F1A62"/>
                          </a:solidFill>
                          <a:effectLst/>
                          <a:latin typeface="Helvetica" panose="020B0403020202020204" pitchFamily="34" charset="0"/>
                        </a:rPr>
                        <a:t>Edgewood Tahoe</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Resorts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$163.4</a:t>
                      </a:r>
                    </a:p>
                  </a:txBody>
                  <a:tcPr marL="0" marR="0" marT="0" marB="0" anchor="ctr"/>
                </a:tc>
                <a:extLst>
                  <a:ext uri="{0D108BD9-81ED-4DB2-BD59-A6C34878D82A}">
                    <a16:rowId xmlns:a16="http://schemas.microsoft.com/office/drawing/2014/main" val="3993161741"/>
                  </a:ext>
                </a:extLst>
              </a:tr>
              <a:tr h="108701">
                <a:tc>
                  <a:txBody>
                    <a:bodyPr/>
                    <a:lstStyle/>
                    <a:p>
                      <a:pPr algn="l" fontAlgn="b"/>
                      <a:r>
                        <a:rPr lang="en-US" sz="600" b="0" i="0" u="none" strike="noStrike">
                          <a:solidFill>
                            <a:srgbClr val="1F1A62"/>
                          </a:solidFill>
                          <a:effectLst/>
                          <a:latin typeface="Helvetica" panose="020B0403020202020204" pitchFamily="34" charset="0"/>
                        </a:rPr>
                        <a:t>RVshare</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RV Rentals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$516.9</a:t>
                      </a:r>
                    </a:p>
                  </a:txBody>
                  <a:tcPr marL="0" marR="0" marT="0" marB="0" anchor="ctr"/>
                </a:tc>
                <a:extLst>
                  <a:ext uri="{0D108BD9-81ED-4DB2-BD59-A6C34878D82A}">
                    <a16:rowId xmlns:a16="http://schemas.microsoft.com/office/drawing/2014/main" val="3120855067"/>
                  </a:ext>
                </a:extLst>
              </a:tr>
              <a:tr h="108701">
                <a:tc>
                  <a:txBody>
                    <a:bodyPr/>
                    <a:lstStyle/>
                    <a:p>
                      <a:pPr algn="l" fontAlgn="b"/>
                      <a:r>
                        <a:rPr lang="en-US" sz="600" b="0" i="0" u="none" strike="noStrike">
                          <a:solidFill>
                            <a:srgbClr val="1F1A62"/>
                          </a:solidFill>
                          <a:effectLst/>
                          <a:latin typeface="Helvetica" panose="020B0403020202020204" pitchFamily="34" charset="0"/>
                        </a:rPr>
                        <a:t>Williams Hand Sanitizer </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Sanitizers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$1,741.5</a:t>
                      </a:r>
                    </a:p>
                  </a:txBody>
                  <a:tcPr marL="0" marR="0" marT="0" marB="0" anchor="ctr"/>
                </a:tc>
                <a:extLst>
                  <a:ext uri="{0D108BD9-81ED-4DB2-BD59-A6C34878D82A}">
                    <a16:rowId xmlns:a16="http://schemas.microsoft.com/office/drawing/2014/main" val="3544492506"/>
                  </a:ext>
                </a:extLst>
              </a:tr>
            </a:tbl>
          </a:graphicData>
        </a:graphic>
      </p:graphicFrame>
      <p:graphicFrame>
        <p:nvGraphicFramePr>
          <p:cNvPr id="49" name="Table 48">
            <a:extLst>
              <a:ext uri="{FF2B5EF4-FFF2-40B4-BE49-F238E27FC236}">
                <a16:creationId xmlns:a16="http://schemas.microsoft.com/office/drawing/2014/main" id="{035C6528-4F28-4666-834C-BC16432615AF}"/>
              </a:ext>
            </a:extLst>
          </p:cNvPr>
          <p:cNvGraphicFramePr>
            <a:graphicFrameLocks noGrp="1"/>
          </p:cNvGraphicFramePr>
          <p:nvPr>
            <p:extLst>
              <p:ext uri="{D42A27DB-BD31-4B8C-83A1-F6EECF244321}">
                <p14:modId xmlns:p14="http://schemas.microsoft.com/office/powerpoint/2010/main" val="2923755758"/>
              </p:ext>
            </p:extLst>
          </p:nvPr>
        </p:nvGraphicFramePr>
        <p:xfrm>
          <a:off x="9173411" y="2036596"/>
          <a:ext cx="2787704" cy="3043628"/>
        </p:xfrm>
        <a:graphic>
          <a:graphicData uri="http://schemas.openxmlformats.org/drawingml/2006/table">
            <a:tbl>
              <a:tblPr>
                <a:tableStyleId>{5C22544A-7EE6-4342-B048-85BDC9FD1C3A}</a:tableStyleId>
              </a:tblPr>
              <a:tblGrid>
                <a:gridCol w="1008717">
                  <a:extLst>
                    <a:ext uri="{9D8B030D-6E8A-4147-A177-3AD203B41FA5}">
                      <a16:colId xmlns:a16="http://schemas.microsoft.com/office/drawing/2014/main" val="2108266686"/>
                    </a:ext>
                  </a:extLst>
                </a:gridCol>
                <a:gridCol w="1104565">
                  <a:extLst>
                    <a:ext uri="{9D8B030D-6E8A-4147-A177-3AD203B41FA5}">
                      <a16:colId xmlns:a16="http://schemas.microsoft.com/office/drawing/2014/main" val="538265769"/>
                    </a:ext>
                  </a:extLst>
                </a:gridCol>
                <a:gridCol w="674422">
                  <a:extLst>
                    <a:ext uri="{9D8B030D-6E8A-4147-A177-3AD203B41FA5}">
                      <a16:colId xmlns:a16="http://schemas.microsoft.com/office/drawing/2014/main" val="3438954605"/>
                    </a:ext>
                  </a:extLst>
                </a:gridCol>
              </a:tblGrid>
              <a:tr h="108701">
                <a:tc>
                  <a:txBody>
                    <a:bodyPr/>
                    <a:lstStyle/>
                    <a:p>
                      <a:pPr algn="ctr" fontAlgn="b"/>
                      <a:r>
                        <a:rPr lang="en-US" sz="600" b="1" i="0" u="none" strike="noStrike">
                          <a:solidFill>
                            <a:schemeClr val="bg1"/>
                          </a:solidFill>
                          <a:effectLst/>
                          <a:latin typeface="Helvetica" panose="020B0604020202020204" pitchFamily="34" charset="0"/>
                          <a:cs typeface="Helvetica" panose="020B0604020202020204" pitchFamily="34" charset="0"/>
                        </a:rPr>
                        <a:t>Brand</a:t>
                      </a:r>
                    </a:p>
                  </a:txBody>
                  <a:tcPr marL="0" marR="0" marT="0" marB="0" anchor="b">
                    <a:solidFill>
                      <a:srgbClr val="00BFF2"/>
                    </a:solidFill>
                  </a:tcPr>
                </a:tc>
                <a:tc>
                  <a:txBody>
                    <a:bodyPr/>
                    <a:lstStyle/>
                    <a:p>
                      <a:pPr algn="ctr" fontAlgn="b"/>
                      <a:r>
                        <a:rPr lang="en-US" sz="600" b="1" i="0" u="none" strike="noStrike">
                          <a:solidFill>
                            <a:schemeClr val="bg1"/>
                          </a:solidFill>
                          <a:effectLst/>
                          <a:latin typeface="Helvetica" panose="020B0604020202020204" pitchFamily="34" charset="0"/>
                          <a:cs typeface="Helvetica" panose="020B0604020202020204" pitchFamily="34" charset="0"/>
                        </a:rPr>
                        <a:t>Category</a:t>
                      </a:r>
                    </a:p>
                  </a:txBody>
                  <a:tcPr marL="0" marR="0" marT="0" marB="0" anchor="b">
                    <a:solidFill>
                      <a:srgbClr val="00BFF2"/>
                    </a:solidFill>
                  </a:tcPr>
                </a:tc>
                <a:tc>
                  <a:txBody>
                    <a:bodyPr/>
                    <a:lstStyle/>
                    <a:p>
                      <a:pPr algn="ctr" fontAlgn="b"/>
                      <a:r>
                        <a:rPr lang="en-US" sz="600" b="1" i="0" u="none" strike="noStrike">
                          <a:solidFill>
                            <a:schemeClr val="bg1"/>
                          </a:solidFill>
                          <a:effectLst/>
                          <a:latin typeface="Helvetica" panose="020B0604020202020204" pitchFamily="34" charset="0"/>
                          <a:cs typeface="Helvetica" panose="020B0604020202020204" pitchFamily="34" charset="0"/>
                        </a:rPr>
                        <a:t>$$$ (000)</a:t>
                      </a:r>
                    </a:p>
                  </a:txBody>
                  <a:tcPr marL="0" marR="0" marT="0" marB="0" anchor="b">
                    <a:solidFill>
                      <a:srgbClr val="00BFF2"/>
                    </a:solidFill>
                  </a:tcPr>
                </a:tc>
                <a:extLst>
                  <a:ext uri="{0D108BD9-81ED-4DB2-BD59-A6C34878D82A}">
                    <a16:rowId xmlns:a16="http://schemas.microsoft.com/office/drawing/2014/main" val="57389697"/>
                  </a:ext>
                </a:extLst>
              </a:tr>
              <a:tr h="108701">
                <a:tc>
                  <a:txBody>
                    <a:bodyPr/>
                    <a:lstStyle/>
                    <a:p>
                      <a:pPr algn="l" fontAlgn="b"/>
                      <a:r>
                        <a:rPr lang="en-US" sz="600" b="0" i="0" u="none" strike="noStrike" err="1">
                          <a:solidFill>
                            <a:srgbClr val="1F1A62"/>
                          </a:solidFill>
                          <a:effectLst/>
                          <a:latin typeface="Helvetica" panose="020B0403020202020204" pitchFamily="34" charset="0"/>
                        </a:rPr>
                        <a:t>Phonesoap</a:t>
                      </a:r>
                      <a:endParaRPr lang="en-US" sz="600" b="0" i="0" u="none" strike="noStrike">
                        <a:solidFill>
                          <a:srgbClr val="1F1A62"/>
                        </a:solidFill>
                        <a:effectLst/>
                        <a:latin typeface="Helvetica" panose="020B0403020202020204" pitchFamily="34" charset="0"/>
                      </a:endParaRP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Sanitizers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$359.3</a:t>
                      </a:r>
                    </a:p>
                  </a:txBody>
                  <a:tcPr marL="0" marR="0" marT="0" marB="0" anchor="ctr"/>
                </a:tc>
                <a:extLst>
                  <a:ext uri="{0D108BD9-81ED-4DB2-BD59-A6C34878D82A}">
                    <a16:rowId xmlns:a16="http://schemas.microsoft.com/office/drawing/2014/main" val="3818900522"/>
                  </a:ext>
                </a:extLst>
              </a:tr>
              <a:tr h="108701">
                <a:tc>
                  <a:txBody>
                    <a:bodyPr/>
                    <a:lstStyle/>
                    <a:p>
                      <a:pPr algn="l" fontAlgn="b"/>
                      <a:r>
                        <a:rPr lang="en-US" sz="600" b="0" i="0" u="none" strike="noStrike" err="1">
                          <a:solidFill>
                            <a:srgbClr val="1F1A62"/>
                          </a:solidFill>
                          <a:effectLst/>
                          <a:latin typeface="Helvetica" panose="020B0403020202020204" pitchFamily="34" charset="0"/>
                        </a:rPr>
                        <a:t>Smarttouch</a:t>
                      </a:r>
                      <a:endParaRPr lang="en-US" sz="600" b="0" i="0" u="none" strike="noStrike">
                        <a:solidFill>
                          <a:srgbClr val="1F1A62"/>
                        </a:solidFill>
                        <a:effectLst/>
                        <a:latin typeface="Helvetica" panose="020B0403020202020204" pitchFamily="34" charset="0"/>
                      </a:endParaRP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Sanitizers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$306.7</a:t>
                      </a:r>
                    </a:p>
                  </a:txBody>
                  <a:tcPr marL="0" marR="0" marT="0" marB="0" anchor="ctr"/>
                </a:tc>
                <a:extLst>
                  <a:ext uri="{0D108BD9-81ED-4DB2-BD59-A6C34878D82A}">
                    <a16:rowId xmlns:a16="http://schemas.microsoft.com/office/drawing/2014/main" val="1104122255"/>
                  </a:ext>
                </a:extLst>
              </a:tr>
              <a:tr h="108701">
                <a:tc>
                  <a:txBody>
                    <a:bodyPr/>
                    <a:lstStyle/>
                    <a:p>
                      <a:pPr algn="l" fontAlgn="b"/>
                      <a:r>
                        <a:rPr lang="en-US" sz="600" b="0" i="0" u="none" strike="noStrike" err="1">
                          <a:solidFill>
                            <a:srgbClr val="1F1A62"/>
                          </a:solidFill>
                          <a:effectLst/>
                          <a:latin typeface="Helvetica" panose="020B0403020202020204" pitchFamily="34" charset="0"/>
                        </a:rPr>
                        <a:t>Oofos</a:t>
                      </a:r>
                      <a:r>
                        <a:rPr lang="en-US" sz="600" b="0" i="0" u="none" strike="noStrike">
                          <a:solidFill>
                            <a:srgbClr val="1F1A62"/>
                          </a:solidFill>
                          <a:effectLst/>
                          <a:latin typeface="Helvetica" panose="020B0403020202020204" pitchFamily="34" charset="0"/>
                        </a:rPr>
                        <a:t> Shoes </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Shoes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$1,656.7</a:t>
                      </a:r>
                    </a:p>
                  </a:txBody>
                  <a:tcPr marL="0" marR="0" marT="0" marB="0" anchor="ctr"/>
                </a:tc>
                <a:extLst>
                  <a:ext uri="{0D108BD9-81ED-4DB2-BD59-A6C34878D82A}">
                    <a16:rowId xmlns:a16="http://schemas.microsoft.com/office/drawing/2014/main" val="528323064"/>
                  </a:ext>
                </a:extLst>
              </a:tr>
              <a:tr h="108701">
                <a:tc>
                  <a:txBody>
                    <a:bodyPr/>
                    <a:lstStyle/>
                    <a:p>
                      <a:pPr algn="l" fontAlgn="b"/>
                      <a:r>
                        <a:rPr lang="en-US" sz="600" b="0" i="0" u="none" strike="noStrike" err="1">
                          <a:solidFill>
                            <a:srgbClr val="1F1A62"/>
                          </a:solidFill>
                          <a:effectLst/>
                          <a:latin typeface="Helvetica" panose="020B0403020202020204" pitchFamily="34" charset="0"/>
                        </a:rPr>
                        <a:t>Musely</a:t>
                      </a:r>
                      <a:endParaRPr lang="en-US" sz="600" b="0" i="0" u="none" strike="noStrike">
                        <a:solidFill>
                          <a:srgbClr val="1F1A62"/>
                        </a:solidFill>
                        <a:effectLst/>
                        <a:latin typeface="Helvetica" panose="020B0403020202020204" pitchFamily="34" charset="0"/>
                      </a:endParaRP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Skincare &amp; Beauty</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$18,087.2</a:t>
                      </a:r>
                    </a:p>
                  </a:txBody>
                  <a:tcPr marL="0" marR="0" marT="0" marB="0" anchor="ctr"/>
                </a:tc>
                <a:extLst>
                  <a:ext uri="{0D108BD9-81ED-4DB2-BD59-A6C34878D82A}">
                    <a16:rowId xmlns:a16="http://schemas.microsoft.com/office/drawing/2014/main" val="3245505698"/>
                  </a:ext>
                </a:extLst>
              </a:tr>
              <a:tr h="108701">
                <a:tc>
                  <a:txBody>
                    <a:bodyPr/>
                    <a:lstStyle/>
                    <a:p>
                      <a:pPr algn="l" fontAlgn="b"/>
                      <a:r>
                        <a:rPr lang="en-US" sz="600" b="0" i="0" u="none" strike="noStrike" err="1">
                          <a:solidFill>
                            <a:srgbClr val="1F1A62"/>
                          </a:solidFill>
                          <a:effectLst/>
                          <a:latin typeface="Helvetica" panose="020B0403020202020204" pitchFamily="34" charset="0"/>
                        </a:rPr>
                        <a:t>Curology</a:t>
                      </a:r>
                      <a:endParaRPr lang="en-US" sz="600" b="0" i="0" u="none" strike="noStrike">
                        <a:solidFill>
                          <a:srgbClr val="1F1A62"/>
                        </a:solidFill>
                        <a:effectLst/>
                        <a:latin typeface="Helvetica" panose="020B0403020202020204" pitchFamily="34" charset="0"/>
                      </a:endParaRP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Skincare &amp; Beauty</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$2,686.5</a:t>
                      </a:r>
                    </a:p>
                  </a:txBody>
                  <a:tcPr marL="0" marR="0" marT="0" marB="0" anchor="ctr"/>
                </a:tc>
                <a:extLst>
                  <a:ext uri="{0D108BD9-81ED-4DB2-BD59-A6C34878D82A}">
                    <a16:rowId xmlns:a16="http://schemas.microsoft.com/office/drawing/2014/main" val="1729830497"/>
                  </a:ext>
                </a:extLst>
              </a:tr>
              <a:tr h="108701">
                <a:tc>
                  <a:txBody>
                    <a:bodyPr/>
                    <a:lstStyle/>
                    <a:p>
                      <a:pPr algn="l" fontAlgn="b"/>
                      <a:r>
                        <a:rPr lang="en-US" sz="600" b="0" i="0" u="none" strike="noStrike">
                          <a:solidFill>
                            <a:srgbClr val="1F1A62"/>
                          </a:solidFill>
                          <a:effectLst/>
                          <a:latin typeface="Helvetica" panose="020B0403020202020204" pitchFamily="34" charset="0"/>
                        </a:rPr>
                        <a:t>Vanity Planet</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Skincare &amp; Beauty</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$2,129.2</a:t>
                      </a:r>
                    </a:p>
                  </a:txBody>
                  <a:tcPr marL="0" marR="0" marT="0" marB="0" anchor="ctr"/>
                </a:tc>
                <a:extLst>
                  <a:ext uri="{0D108BD9-81ED-4DB2-BD59-A6C34878D82A}">
                    <a16:rowId xmlns:a16="http://schemas.microsoft.com/office/drawing/2014/main" val="3013181483"/>
                  </a:ext>
                </a:extLst>
              </a:tr>
              <a:tr h="108701">
                <a:tc>
                  <a:txBody>
                    <a:bodyPr/>
                    <a:lstStyle/>
                    <a:p>
                      <a:pPr algn="l" fontAlgn="b"/>
                      <a:r>
                        <a:rPr lang="en-US" sz="600" b="0" i="0" u="none" strike="noStrike" err="1">
                          <a:solidFill>
                            <a:srgbClr val="1F1A62"/>
                          </a:solidFill>
                          <a:effectLst/>
                          <a:latin typeface="Helvetica" panose="020B0403020202020204" pitchFamily="34" charset="0"/>
                        </a:rPr>
                        <a:t>Lumin</a:t>
                      </a:r>
                      <a:endParaRPr lang="en-US" sz="600" b="0" i="0" u="none" strike="noStrike">
                        <a:solidFill>
                          <a:srgbClr val="1F1A62"/>
                        </a:solidFill>
                        <a:effectLst/>
                        <a:latin typeface="Helvetica" panose="020B0403020202020204" pitchFamily="34" charset="0"/>
                      </a:endParaRP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Skincare &amp; Beauty</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$320.0</a:t>
                      </a:r>
                    </a:p>
                  </a:txBody>
                  <a:tcPr marL="0" marR="0" marT="0" marB="0" anchor="ctr"/>
                </a:tc>
                <a:extLst>
                  <a:ext uri="{0D108BD9-81ED-4DB2-BD59-A6C34878D82A}">
                    <a16:rowId xmlns:a16="http://schemas.microsoft.com/office/drawing/2014/main" val="2267665978"/>
                  </a:ext>
                </a:extLst>
              </a:tr>
              <a:tr h="108701">
                <a:tc>
                  <a:txBody>
                    <a:bodyPr/>
                    <a:lstStyle/>
                    <a:p>
                      <a:pPr algn="l" fontAlgn="b"/>
                      <a:r>
                        <a:rPr lang="en-US" sz="600" b="0" i="0" u="none" strike="noStrike" err="1">
                          <a:solidFill>
                            <a:srgbClr val="1F1A62"/>
                          </a:solidFill>
                          <a:effectLst/>
                          <a:latin typeface="Helvetica" panose="020B0403020202020204" pitchFamily="34" charset="0"/>
                        </a:rPr>
                        <a:t>Spongelle</a:t>
                      </a:r>
                      <a:endParaRPr lang="en-US" sz="600" b="0" i="0" u="none" strike="noStrike">
                        <a:solidFill>
                          <a:srgbClr val="1F1A62"/>
                        </a:solidFill>
                        <a:effectLst/>
                        <a:latin typeface="Helvetica" panose="020B0403020202020204" pitchFamily="34" charset="0"/>
                      </a:endParaRP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Skincare &amp; Beauty</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$209.4</a:t>
                      </a:r>
                    </a:p>
                  </a:txBody>
                  <a:tcPr marL="0" marR="0" marT="0" marB="0" anchor="ctr"/>
                </a:tc>
                <a:extLst>
                  <a:ext uri="{0D108BD9-81ED-4DB2-BD59-A6C34878D82A}">
                    <a16:rowId xmlns:a16="http://schemas.microsoft.com/office/drawing/2014/main" val="4122214427"/>
                  </a:ext>
                </a:extLst>
              </a:tr>
              <a:tr h="108701">
                <a:tc>
                  <a:txBody>
                    <a:bodyPr/>
                    <a:lstStyle/>
                    <a:p>
                      <a:pPr algn="l" fontAlgn="b"/>
                      <a:r>
                        <a:rPr lang="en-US" sz="600" b="0" i="0" u="none" strike="noStrike">
                          <a:solidFill>
                            <a:srgbClr val="1F1A62"/>
                          </a:solidFill>
                          <a:effectLst/>
                          <a:latin typeface="Helvetica" panose="020B0403020202020204" pitchFamily="34" charset="0"/>
                        </a:rPr>
                        <a:t>Teladoc</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Telemedicine</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$3,538.5</a:t>
                      </a:r>
                    </a:p>
                  </a:txBody>
                  <a:tcPr marL="0" marR="0" marT="0" marB="0" anchor="ctr"/>
                </a:tc>
                <a:extLst>
                  <a:ext uri="{0D108BD9-81ED-4DB2-BD59-A6C34878D82A}">
                    <a16:rowId xmlns:a16="http://schemas.microsoft.com/office/drawing/2014/main" val="924163024"/>
                  </a:ext>
                </a:extLst>
              </a:tr>
              <a:tr h="108701">
                <a:tc>
                  <a:txBody>
                    <a:bodyPr/>
                    <a:lstStyle/>
                    <a:p>
                      <a:pPr algn="l" fontAlgn="b"/>
                      <a:r>
                        <a:rPr lang="en-US" sz="600" b="0" i="0" u="none" strike="noStrike" err="1">
                          <a:solidFill>
                            <a:srgbClr val="1F1A62"/>
                          </a:solidFill>
                          <a:effectLst/>
                          <a:latin typeface="Helvetica" panose="020B0403020202020204" pitchFamily="34" charset="0"/>
                        </a:rPr>
                        <a:t>Plushcare</a:t>
                      </a:r>
                      <a:endParaRPr lang="en-US" sz="600" b="0" i="0" u="none" strike="noStrike">
                        <a:solidFill>
                          <a:srgbClr val="1F1A62"/>
                        </a:solidFill>
                        <a:effectLst/>
                        <a:latin typeface="Helvetica" panose="020B0403020202020204" pitchFamily="34" charset="0"/>
                      </a:endParaRP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Telemedicine</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$2,742.3</a:t>
                      </a:r>
                    </a:p>
                  </a:txBody>
                  <a:tcPr marL="0" marR="0" marT="0" marB="0" anchor="ctr"/>
                </a:tc>
                <a:extLst>
                  <a:ext uri="{0D108BD9-81ED-4DB2-BD59-A6C34878D82A}">
                    <a16:rowId xmlns:a16="http://schemas.microsoft.com/office/drawing/2014/main" val="1834352334"/>
                  </a:ext>
                </a:extLst>
              </a:tr>
              <a:tr h="108701">
                <a:tc>
                  <a:txBody>
                    <a:bodyPr/>
                    <a:lstStyle/>
                    <a:p>
                      <a:pPr algn="l" fontAlgn="b"/>
                      <a:r>
                        <a:rPr lang="en-US" sz="600" b="0" i="0" u="none" strike="noStrike">
                          <a:solidFill>
                            <a:srgbClr val="1F1A62"/>
                          </a:solidFill>
                          <a:effectLst/>
                          <a:latin typeface="Helvetica" panose="020B0403020202020204" pitchFamily="34" charset="0"/>
                        </a:rPr>
                        <a:t>Rex MD</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Telemedicine</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$1,065.7</a:t>
                      </a:r>
                    </a:p>
                  </a:txBody>
                  <a:tcPr marL="0" marR="0" marT="0" marB="0" anchor="ctr"/>
                </a:tc>
                <a:extLst>
                  <a:ext uri="{0D108BD9-81ED-4DB2-BD59-A6C34878D82A}">
                    <a16:rowId xmlns:a16="http://schemas.microsoft.com/office/drawing/2014/main" val="4170719513"/>
                  </a:ext>
                </a:extLst>
              </a:tr>
              <a:tr h="108701">
                <a:tc>
                  <a:txBody>
                    <a:bodyPr/>
                    <a:lstStyle/>
                    <a:p>
                      <a:pPr algn="l" fontAlgn="b"/>
                      <a:r>
                        <a:rPr lang="en-US" sz="600" b="0" i="0" u="none" strike="noStrike">
                          <a:solidFill>
                            <a:srgbClr val="1F1A62"/>
                          </a:solidFill>
                          <a:effectLst/>
                          <a:latin typeface="Helvetica" panose="020B0403020202020204" pitchFamily="34" charset="0"/>
                        </a:rPr>
                        <a:t>Jackbox Games</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Video Games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$757.1</a:t>
                      </a:r>
                    </a:p>
                  </a:txBody>
                  <a:tcPr marL="0" marR="0" marT="0" marB="0" anchor="ctr"/>
                </a:tc>
                <a:extLst>
                  <a:ext uri="{0D108BD9-81ED-4DB2-BD59-A6C34878D82A}">
                    <a16:rowId xmlns:a16="http://schemas.microsoft.com/office/drawing/2014/main" val="3343329599"/>
                  </a:ext>
                </a:extLst>
              </a:tr>
              <a:tr h="108701">
                <a:tc>
                  <a:txBody>
                    <a:bodyPr/>
                    <a:lstStyle/>
                    <a:p>
                      <a:pPr algn="l" fontAlgn="b"/>
                      <a:r>
                        <a:rPr lang="en-US" sz="600" b="0" i="0" u="none" strike="noStrike">
                          <a:solidFill>
                            <a:srgbClr val="1F1A62"/>
                          </a:solidFill>
                          <a:effectLst/>
                          <a:latin typeface="Helvetica" panose="020B0403020202020204" pitchFamily="34" charset="0"/>
                        </a:rPr>
                        <a:t>Stressballs</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Vitamins &amp; Supplements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$7,198.3</a:t>
                      </a:r>
                    </a:p>
                  </a:txBody>
                  <a:tcPr marL="0" marR="0" marT="0" marB="0" anchor="ctr"/>
                </a:tc>
                <a:extLst>
                  <a:ext uri="{0D108BD9-81ED-4DB2-BD59-A6C34878D82A}">
                    <a16:rowId xmlns:a16="http://schemas.microsoft.com/office/drawing/2014/main" val="2507543433"/>
                  </a:ext>
                </a:extLst>
              </a:tr>
              <a:tr h="108701">
                <a:tc>
                  <a:txBody>
                    <a:bodyPr/>
                    <a:lstStyle/>
                    <a:p>
                      <a:pPr algn="l" fontAlgn="b"/>
                      <a:r>
                        <a:rPr lang="en-US" sz="600" b="0" i="0" u="none" strike="noStrike">
                          <a:solidFill>
                            <a:srgbClr val="1F1A62"/>
                          </a:solidFill>
                          <a:effectLst/>
                          <a:latin typeface="Helvetica" panose="020B0403020202020204" pitchFamily="34" charset="0"/>
                        </a:rPr>
                        <a:t>Natural Vitality</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Vitamins &amp; Supplements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$4,835.7</a:t>
                      </a:r>
                    </a:p>
                  </a:txBody>
                  <a:tcPr marL="0" marR="0" marT="0" marB="0" anchor="ctr"/>
                </a:tc>
                <a:extLst>
                  <a:ext uri="{0D108BD9-81ED-4DB2-BD59-A6C34878D82A}">
                    <a16:rowId xmlns:a16="http://schemas.microsoft.com/office/drawing/2014/main" val="4137634500"/>
                  </a:ext>
                </a:extLst>
              </a:tr>
              <a:tr h="108701">
                <a:tc>
                  <a:txBody>
                    <a:bodyPr/>
                    <a:lstStyle/>
                    <a:p>
                      <a:pPr algn="l" fontAlgn="b"/>
                      <a:r>
                        <a:rPr lang="en-US" sz="600" b="0" i="0" u="none" strike="noStrike">
                          <a:solidFill>
                            <a:srgbClr val="1F1A62"/>
                          </a:solidFill>
                          <a:effectLst/>
                          <a:latin typeface="Helvetica" panose="020B0403020202020204" pitchFamily="34" charset="0"/>
                        </a:rPr>
                        <a:t>Nutrafol</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Vitamins &amp; Supplements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$4,464.0</a:t>
                      </a:r>
                    </a:p>
                  </a:txBody>
                  <a:tcPr marL="0" marR="0" marT="0" marB="0" anchor="ctr"/>
                </a:tc>
                <a:extLst>
                  <a:ext uri="{0D108BD9-81ED-4DB2-BD59-A6C34878D82A}">
                    <a16:rowId xmlns:a16="http://schemas.microsoft.com/office/drawing/2014/main" val="3915349936"/>
                  </a:ext>
                </a:extLst>
              </a:tr>
              <a:tr h="108701">
                <a:tc>
                  <a:txBody>
                    <a:bodyPr/>
                    <a:lstStyle/>
                    <a:p>
                      <a:pPr algn="l" fontAlgn="b"/>
                      <a:r>
                        <a:rPr lang="en-US" sz="600" b="0" i="0" u="none" strike="noStrike">
                          <a:solidFill>
                            <a:srgbClr val="1F1A62"/>
                          </a:solidFill>
                          <a:effectLst/>
                          <a:latin typeface="Helvetica" panose="020B0403020202020204" pitchFamily="34" charset="0"/>
                        </a:rPr>
                        <a:t>Naturelo</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Vitamins &amp; Supplements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$434.9</a:t>
                      </a:r>
                    </a:p>
                  </a:txBody>
                  <a:tcPr marL="0" marR="0" marT="0" marB="0" anchor="ctr"/>
                </a:tc>
                <a:extLst>
                  <a:ext uri="{0D108BD9-81ED-4DB2-BD59-A6C34878D82A}">
                    <a16:rowId xmlns:a16="http://schemas.microsoft.com/office/drawing/2014/main" val="3750020072"/>
                  </a:ext>
                </a:extLst>
              </a:tr>
              <a:tr h="108701">
                <a:tc>
                  <a:txBody>
                    <a:bodyPr/>
                    <a:lstStyle/>
                    <a:p>
                      <a:pPr algn="l" fontAlgn="b"/>
                      <a:r>
                        <a:rPr lang="en-US" sz="600" b="0" i="0" u="none" strike="noStrike">
                          <a:solidFill>
                            <a:srgbClr val="1F1A62"/>
                          </a:solidFill>
                          <a:effectLst/>
                          <a:latin typeface="Helvetica" panose="020B0403020202020204" pitchFamily="34" charset="0"/>
                        </a:rPr>
                        <a:t>Persona Vitamins </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Vitamins &amp; Supplements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$322.4</a:t>
                      </a:r>
                    </a:p>
                  </a:txBody>
                  <a:tcPr marL="0" marR="0" marT="0" marB="0" anchor="ctr"/>
                </a:tc>
                <a:extLst>
                  <a:ext uri="{0D108BD9-81ED-4DB2-BD59-A6C34878D82A}">
                    <a16:rowId xmlns:a16="http://schemas.microsoft.com/office/drawing/2014/main" val="231936079"/>
                  </a:ext>
                </a:extLst>
              </a:tr>
              <a:tr h="108701">
                <a:tc>
                  <a:txBody>
                    <a:bodyPr/>
                    <a:lstStyle/>
                    <a:p>
                      <a:pPr algn="l" fontAlgn="b"/>
                      <a:r>
                        <a:rPr lang="en-US" sz="600" b="0" i="0" u="none" strike="noStrike">
                          <a:solidFill>
                            <a:srgbClr val="1F1A62"/>
                          </a:solidFill>
                          <a:effectLst/>
                          <a:latin typeface="Helvetica" panose="020B0403020202020204" pitchFamily="34" charset="0"/>
                        </a:rPr>
                        <a:t>Webflow</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Web Design</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$137.4</a:t>
                      </a:r>
                    </a:p>
                  </a:txBody>
                  <a:tcPr marL="0" marR="0" marT="0" marB="0" anchor="ctr"/>
                </a:tc>
                <a:extLst>
                  <a:ext uri="{0D108BD9-81ED-4DB2-BD59-A6C34878D82A}">
                    <a16:rowId xmlns:a16="http://schemas.microsoft.com/office/drawing/2014/main" val="1446034947"/>
                  </a:ext>
                </a:extLst>
              </a:tr>
              <a:tr h="108701">
                <a:tc>
                  <a:txBody>
                    <a:bodyPr/>
                    <a:lstStyle/>
                    <a:p>
                      <a:pPr algn="l" fontAlgn="b"/>
                      <a:r>
                        <a:rPr lang="en-US" sz="600" b="0" i="0" u="none" strike="noStrike">
                          <a:solidFill>
                            <a:srgbClr val="1F1A62"/>
                          </a:solidFill>
                          <a:effectLst/>
                          <a:latin typeface="Helvetica" panose="020B0403020202020204" pitchFamily="34" charset="0"/>
                        </a:rPr>
                        <a:t>Whoop</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Wellness &amp; Fitness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$3,946.5</a:t>
                      </a:r>
                    </a:p>
                  </a:txBody>
                  <a:tcPr marL="0" marR="0" marT="0" marB="0" anchor="ctr"/>
                </a:tc>
                <a:extLst>
                  <a:ext uri="{0D108BD9-81ED-4DB2-BD59-A6C34878D82A}">
                    <a16:rowId xmlns:a16="http://schemas.microsoft.com/office/drawing/2014/main" val="3193140449"/>
                  </a:ext>
                </a:extLst>
              </a:tr>
              <a:tr h="108701">
                <a:tc>
                  <a:txBody>
                    <a:bodyPr/>
                    <a:lstStyle/>
                    <a:p>
                      <a:pPr algn="l" fontAlgn="b"/>
                      <a:r>
                        <a:rPr lang="en-US" sz="600" b="0" i="0" u="none" strike="noStrike">
                          <a:solidFill>
                            <a:srgbClr val="1F1A62"/>
                          </a:solidFill>
                          <a:effectLst/>
                          <a:latin typeface="Helvetica" panose="020B0403020202020204" pitchFamily="34" charset="0"/>
                        </a:rPr>
                        <a:t>Hyperice</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Wellness &amp; Fitness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$3,535.4</a:t>
                      </a:r>
                    </a:p>
                  </a:txBody>
                  <a:tcPr marL="0" marR="0" marT="0" marB="0" anchor="ctr"/>
                </a:tc>
                <a:extLst>
                  <a:ext uri="{0D108BD9-81ED-4DB2-BD59-A6C34878D82A}">
                    <a16:rowId xmlns:a16="http://schemas.microsoft.com/office/drawing/2014/main" val="3702026125"/>
                  </a:ext>
                </a:extLst>
              </a:tr>
              <a:tr h="108701">
                <a:tc>
                  <a:txBody>
                    <a:bodyPr/>
                    <a:lstStyle/>
                    <a:p>
                      <a:pPr algn="l" fontAlgn="b"/>
                      <a:r>
                        <a:rPr lang="en-US" sz="600" b="0" i="0" u="none" strike="noStrike">
                          <a:solidFill>
                            <a:srgbClr val="1F1A62"/>
                          </a:solidFill>
                          <a:effectLst/>
                          <a:latin typeface="Helvetica" panose="020B0403020202020204" pitchFamily="34" charset="0"/>
                        </a:rPr>
                        <a:t>Fightcamp</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Wellness &amp; Fitness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$1,307.6</a:t>
                      </a:r>
                    </a:p>
                  </a:txBody>
                  <a:tcPr marL="0" marR="0" marT="0" marB="0" anchor="ctr"/>
                </a:tc>
                <a:extLst>
                  <a:ext uri="{0D108BD9-81ED-4DB2-BD59-A6C34878D82A}">
                    <a16:rowId xmlns:a16="http://schemas.microsoft.com/office/drawing/2014/main" val="325144022"/>
                  </a:ext>
                </a:extLst>
              </a:tr>
              <a:tr h="108701">
                <a:tc>
                  <a:txBody>
                    <a:bodyPr/>
                    <a:lstStyle/>
                    <a:p>
                      <a:pPr algn="l" fontAlgn="b"/>
                      <a:r>
                        <a:rPr lang="en-US" sz="600" b="0" i="0" u="none" strike="noStrike">
                          <a:solidFill>
                            <a:srgbClr val="1F1A62"/>
                          </a:solidFill>
                          <a:effectLst/>
                          <a:latin typeface="Helvetica" panose="020B0403020202020204" pitchFamily="34" charset="0"/>
                        </a:rPr>
                        <a:t>Tempo Exercise </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Wellness &amp; Fitness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$1,284.6</a:t>
                      </a:r>
                    </a:p>
                  </a:txBody>
                  <a:tcPr marL="0" marR="0" marT="0" marB="0" anchor="ctr"/>
                </a:tc>
                <a:extLst>
                  <a:ext uri="{0D108BD9-81ED-4DB2-BD59-A6C34878D82A}">
                    <a16:rowId xmlns:a16="http://schemas.microsoft.com/office/drawing/2014/main" val="1530445940"/>
                  </a:ext>
                </a:extLst>
              </a:tr>
              <a:tr h="108701">
                <a:tc>
                  <a:txBody>
                    <a:bodyPr/>
                    <a:lstStyle/>
                    <a:p>
                      <a:pPr algn="l" fontAlgn="b"/>
                      <a:r>
                        <a:rPr lang="en-US" sz="600" b="0" i="0" u="none" strike="noStrike">
                          <a:solidFill>
                            <a:srgbClr val="1F1A62"/>
                          </a:solidFill>
                          <a:effectLst/>
                          <a:latin typeface="Helvetica" panose="020B0403020202020204" pitchFamily="34" charset="0"/>
                        </a:rPr>
                        <a:t>Obe</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Wellness &amp; Fitness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$696.7</a:t>
                      </a:r>
                    </a:p>
                  </a:txBody>
                  <a:tcPr marL="0" marR="0" marT="0" marB="0" anchor="ctr"/>
                </a:tc>
                <a:extLst>
                  <a:ext uri="{0D108BD9-81ED-4DB2-BD59-A6C34878D82A}">
                    <a16:rowId xmlns:a16="http://schemas.microsoft.com/office/drawing/2014/main" val="534948065"/>
                  </a:ext>
                </a:extLst>
              </a:tr>
              <a:tr h="108701">
                <a:tc>
                  <a:txBody>
                    <a:bodyPr/>
                    <a:lstStyle/>
                    <a:p>
                      <a:pPr algn="l" fontAlgn="b"/>
                      <a:r>
                        <a:rPr lang="en-US" sz="600" b="0" i="0" u="none" strike="noStrike">
                          <a:solidFill>
                            <a:srgbClr val="1F1A62"/>
                          </a:solidFill>
                          <a:effectLst/>
                          <a:latin typeface="Helvetica" panose="020B0403020202020204" pitchFamily="34" charset="0"/>
                        </a:rPr>
                        <a:t>Aerotrainer</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Wellness &amp; Fitness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$242.2</a:t>
                      </a:r>
                    </a:p>
                  </a:txBody>
                  <a:tcPr marL="0" marR="0" marT="0" marB="0" anchor="ctr"/>
                </a:tc>
                <a:extLst>
                  <a:ext uri="{0D108BD9-81ED-4DB2-BD59-A6C34878D82A}">
                    <a16:rowId xmlns:a16="http://schemas.microsoft.com/office/drawing/2014/main" val="58042459"/>
                  </a:ext>
                </a:extLst>
              </a:tr>
              <a:tr h="108701">
                <a:tc>
                  <a:txBody>
                    <a:bodyPr/>
                    <a:lstStyle/>
                    <a:p>
                      <a:pPr algn="l" fontAlgn="b"/>
                      <a:r>
                        <a:rPr lang="en-US" sz="600" b="0" i="0" u="none" strike="noStrike">
                          <a:solidFill>
                            <a:srgbClr val="1F1A62"/>
                          </a:solidFill>
                          <a:effectLst/>
                          <a:latin typeface="Helvetica" panose="020B0403020202020204" pitchFamily="34" charset="0"/>
                        </a:rPr>
                        <a:t>Hit It Great</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Wellness &amp; Fitness</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$168.7</a:t>
                      </a:r>
                    </a:p>
                  </a:txBody>
                  <a:tcPr marL="0" marR="0" marT="0" marB="0" anchor="ctr"/>
                </a:tc>
                <a:extLst>
                  <a:ext uri="{0D108BD9-81ED-4DB2-BD59-A6C34878D82A}">
                    <a16:rowId xmlns:a16="http://schemas.microsoft.com/office/drawing/2014/main" val="3993161741"/>
                  </a:ext>
                </a:extLst>
              </a:tr>
              <a:tr h="108701">
                <a:tc>
                  <a:txBody>
                    <a:bodyPr/>
                    <a:lstStyle/>
                    <a:p>
                      <a:pPr algn="l" fontAlgn="b"/>
                      <a:r>
                        <a:rPr lang="en-US" sz="600" b="0" i="0" u="none" strike="noStrike">
                          <a:solidFill>
                            <a:srgbClr val="1F1A62"/>
                          </a:solidFill>
                          <a:effectLst/>
                          <a:latin typeface="Helvetica" panose="020B0403020202020204" pitchFamily="34" charset="0"/>
                        </a:rPr>
                        <a:t>Rory</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Women's Healthcare</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$6,510.5</a:t>
                      </a:r>
                    </a:p>
                  </a:txBody>
                  <a:tcPr marL="0" marR="0" marT="0" marB="0" anchor="ctr"/>
                </a:tc>
                <a:extLst>
                  <a:ext uri="{0D108BD9-81ED-4DB2-BD59-A6C34878D82A}">
                    <a16:rowId xmlns:a16="http://schemas.microsoft.com/office/drawing/2014/main" val="3120855067"/>
                  </a:ext>
                </a:extLst>
              </a:tr>
              <a:tr h="108701">
                <a:tc>
                  <a:txBody>
                    <a:bodyPr/>
                    <a:lstStyle/>
                    <a:p>
                      <a:pPr algn="l" fontAlgn="b"/>
                      <a:r>
                        <a:rPr lang="en-US" sz="600" b="0" i="0" u="none" strike="noStrike">
                          <a:solidFill>
                            <a:srgbClr val="1F1A62"/>
                          </a:solidFill>
                          <a:effectLst/>
                          <a:latin typeface="Helvetica" panose="020B0403020202020204" pitchFamily="34" charset="0"/>
                        </a:rPr>
                        <a:t>Simplehealth</a:t>
                      </a:r>
                    </a:p>
                  </a:txBody>
                  <a:tcPr marL="0" marR="0" marT="0" marB="0" anchor="ctr"/>
                </a:tc>
                <a:tc>
                  <a:txBody>
                    <a:bodyPr/>
                    <a:lstStyle/>
                    <a:p>
                      <a:pPr algn="l" fontAlgn="b"/>
                      <a:r>
                        <a:rPr lang="en-US" sz="600" b="0" i="0" u="none" strike="noStrike">
                          <a:solidFill>
                            <a:srgbClr val="1F1A62"/>
                          </a:solidFill>
                          <a:effectLst/>
                          <a:latin typeface="Helvetica" panose="020B0403020202020204" pitchFamily="34" charset="0"/>
                        </a:rPr>
                        <a:t>Women's Healthcare</a:t>
                      </a:r>
                    </a:p>
                  </a:txBody>
                  <a:tcPr marL="0" marR="0" marT="0" marB="0" anchor="ctr"/>
                </a:tc>
                <a:tc>
                  <a:txBody>
                    <a:bodyPr/>
                    <a:lstStyle/>
                    <a:p>
                      <a:pPr algn="r" fontAlgn="b"/>
                      <a:r>
                        <a:rPr lang="en-US" sz="600" b="0" i="0" u="none" strike="noStrike">
                          <a:solidFill>
                            <a:srgbClr val="1F1A62"/>
                          </a:solidFill>
                          <a:effectLst/>
                          <a:latin typeface="Helvetica" panose="020B0403020202020204" pitchFamily="34" charset="0"/>
                        </a:rPr>
                        <a:t>$2,018.1</a:t>
                      </a:r>
                    </a:p>
                  </a:txBody>
                  <a:tcPr marL="0" marR="0" marT="0" marB="0" anchor="ctr"/>
                </a:tc>
                <a:extLst>
                  <a:ext uri="{0D108BD9-81ED-4DB2-BD59-A6C34878D82A}">
                    <a16:rowId xmlns:a16="http://schemas.microsoft.com/office/drawing/2014/main" val="3544492506"/>
                  </a:ext>
                </a:extLst>
              </a:tr>
            </a:tbl>
          </a:graphicData>
        </a:graphic>
      </p:graphicFrame>
      <p:pic>
        <p:nvPicPr>
          <p:cNvPr id="50" name="Picture 2" descr="Ambetter | Health Insurance Marketplace Plan">
            <a:extLst>
              <a:ext uri="{FF2B5EF4-FFF2-40B4-BE49-F238E27FC236}">
                <a16:creationId xmlns:a16="http://schemas.microsoft.com/office/drawing/2014/main" id="{02757811-CA2A-4BEF-95B0-809544F4FEA4}"/>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77921" y="5221885"/>
            <a:ext cx="1321155" cy="40119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WHOOP | Foundry Group">
            <a:extLst>
              <a:ext uri="{FF2B5EF4-FFF2-40B4-BE49-F238E27FC236}">
                <a16:creationId xmlns:a16="http://schemas.microsoft.com/office/drawing/2014/main" id="{992C6624-2848-4CFF-B91F-48F9D7A21B04}"/>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0478301" y="5328937"/>
            <a:ext cx="1437545" cy="23528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4" descr="CBD Oil for Sale - THC-Free | cbdMD">
            <a:extLst>
              <a:ext uri="{FF2B5EF4-FFF2-40B4-BE49-F238E27FC236}">
                <a16:creationId xmlns:a16="http://schemas.microsoft.com/office/drawing/2014/main" id="{B266F04A-797A-4660-BF12-91B5890846D2}"/>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656984" y="5659649"/>
            <a:ext cx="1211223" cy="30280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GOAT: Buy and Sell Authentic Sneakers">
            <a:extLst>
              <a:ext uri="{FF2B5EF4-FFF2-40B4-BE49-F238E27FC236}">
                <a16:creationId xmlns:a16="http://schemas.microsoft.com/office/drawing/2014/main" id="{2C6B47A3-FC49-4E60-A57B-73556E21E9BB}"/>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10743143" y="5654322"/>
            <a:ext cx="1203961" cy="39212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8" descr="SQAIRZ Golf Shoes | The Distance Golf Shoe | World's Best Golf Shoes">
            <a:extLst>
              <a:ext uri="{FF2B5EF4-FFF2-40B4-BE49-F238E27FC236}">
                <a16:creationId xmlns:a16="http://schemas.microsoft.com/office/drawing/2014/main" id="{6C0EC778-5FB7-4ECF-8942-028F62A5370D}"/>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8446225" y="5343070"/>
            <a:ext cx="1188538" cy="19776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ine Clubs With Mixed Cases for 2021 | Thewineclubreviews.com">
            <a:extLst>
              <a:ext uri="{FF2B5EF4-FFF2-40B4-BE49-F238E27FC236}">
                <a16:creationId xmlns:a16="http://schemas.microsoft.com/office/drawing/2014/main" id="{DF515D36-7CC1-4FA3-BB1C-2214A61887E9}"/>
              </a:ext>
            </a:extLst>
          </p:cNvPr>
          <p:cNvPicPr>
            <a:picLocks noChangeAspect="1" noChangeArrowheads="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6921" r="7287" b="17602"/>
          <a:stretch/>
        </p:blipFill>
        <p:spPr bwMode="auto">
          <a:xfrm>
            <a:off x="4253290" y="5526396"/>
            <a:ext cx="784037" cy="5032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Vshare Bookings Skyrocket 650% Ahead of Summer Travel Season">
            <a:extLst>
              <a:ext uri="{FF2B5EF4-FFF2-40B4-BE49-F238E27FC236}">
                <a16:creationId xmlns:a16="http://schemas.microsoft.com/office/drawing/2014/main" id="{6997DAAD-1278-4D11-9C13-B236BA7E17BC}"/>
              </a:ext>
            </a:extLst>
          </p:cNvPr>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94607" y="5327833"/>
            <a:ext cx="1121858" cy="2524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iestro - Updates, News, Events, Signals &amp; Triggers">
            <a:extLst>
              <a:ext uri="{FF2B5EF4-FFF2-40B4-BE49-F238E27FC236}">
                <a16:creationId xmlns:a16="http://schemas.microsoft.com/office/drawing/2014/main" id="{36601105-4941-4B25-8B17-1A53703E6BA1}"/>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20621" b="21947"/>
          <a:stretch/>
        </p:blipFill>
        <p:spPr bwMode="auto">
          <a:xfrm>
            <a:off x="9929637" y="5617390"/>
            <a:ext cx="751120" cy="43138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0" descr="Kajabi: Easily Create &amp; Sell Online Courses &amp; Coaching">
            <a:extLst>
              <a:ext uri="{FF2B5EF4-FFF2-40B4-BE49-F238E27FC236}">
                <a16:creationId xmlns:a16="http://schemas.microsoft.com/office/drawing/2014/main" id="{0E8AE163-CE2E-461C-B872-CB0C0659A7AF}"/>
              </a:ext>
            </a:extLst>
          </p:cNvPr>
          <p:cNvPicPr>
            <a:picLocks noChangeAspect="1" noChangeArrowheads="1"/>
          </p:cNvPicPr>
          <p:nvPr/>
        </p:nvPicPr>
        <p:blipFill rotWithShape="1">
          <a:blip r:embed="rId17" cstate="print">
            <a:extLst>
              <a:ext uri="{28A0092B-C50C-407E-A947-70E740481C1C}">
                <a14:useLocalDpi xmlns:a14="http://schemas.microsoft.com/office/drawing/2010/main"/>
              </a:ext>
            </a:extLst>
          </a:blip>
          <a:srcRect l="8877" t="29999" r="10620" b="29934"/>
          <a:stretch/>
        </p:blipFill>
        <p:spPr bwMode="auto">
          <a:xfrm>
            <a:off x="6010460" y="5721913"/>
            <a:ext cx="1303238" cy="340529"/>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669C1EA4-F8FA-4DD8-A2C3-52848836AAC8}"/>
              </a:ext>
            </a:extLst>
          </p:cNvPr>
          <p:cNvSpPr/>
          <p:nvPr/>
        </p:nvSpPr>
        <p:spPr>
          <a:xfrm>
            <a:off x="34053" y="78653"/>
            <a:ext cx="10995308"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pitchFamily="2" charset="0"/>
                <a:ea typeface="+mn-ea"/>
                <a:cs typeface="+mn-cs"/>
              </a:rPr>
              <a:t>Some of the biggest individual advertisers among the ‘Post-COVID Relevant’ brands were those that capitalized on changing consumer needs by </a:t>
            </a:r>
            <a:r>
              <a:rPr kumimoji="0" lang="en-US" sz="2400" b="1" i="0" u="none" strike="noStrike" kern="1200" cap="none" spc="0" normalizeH="0" baseline="0" noProof="0">
                <a:ln>
                  <a:noFill/>
                </a:ln>
                <a:solidFill>
                  <a:srgbClr val="ED3C8D"/>
                </a:solidFill>
                <a:effectLst/>
                <a:uLnTx/>
                <a:uFillTx/>
                <a:latin typeface="Helvetica" pitchFamily="2" charset="0"/>
                <a:ea typeface="+mn-ea"/>
                <a:cs typeface="+mn-cs"/>
              </a:rPr>
              <a:t>offering easy online product ordering and solutions</a:t>
            </a:r>
            <a:r>
              <a:rPr kumimoji="0" lang="en-US" sz="2400" b="1" i="0" u="none" strike="noStrike" kern="1200" cap="none" spc="0" normalizeH="0" baseline="0" noProof="0">
                <a:ln>
                  <a:noFill/>
                </a:ln>
                <a:solidFill>
                  <a:srgbClr val="1F1A62"/>
                </a:solidFill>
                <a:effectLst/>
                <a:uLnTx/>
                <a:uFillTx/>
                <a:latin typeface="Helvetica" pitchFamily="2" charset="0"/>
                <a:ea typeface="+mn-ea"/>
                <a:cs typeface="+mn-cs"/>
              </a:rPr>
              <a:t> across diverse categories like banking, beauty and business </a:t>
            </a:r>
          </a:p>
        </p:txBody>
      </p:sp>
      <p:pic>
        <p:nvPicPr>
          <p:cNvPr id="2050" name="Picture 2" descr="Drizly App Logo transparent PNG - StickPNG">
            <a:extLst>
              <a:ext uri="{FF2B5EF4-FFF2-40B4-BE49-F238E27FC236}">
                <a16:creationId xmlns:a16="http://schemas.microsoft.com/office/drawing/2014/main" id="{A120F89E-7F91-49E5-A911-49021F1B128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494313" y="5349243"/>
            <a:ext cx="608011" cy="60801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Makespace Logo">
            <a:extLst>
              <a:ext uri="{FF2B5EF4-FFF2-40B4-BE49-F238E27FC236}">
                <a16:creationId xmlns:a16="http://schemas.microsoft.com/office/drawing/2014/main" id="{A6504BEE-BF07-471B-A71D-D031BFA2F53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183799" y="5621229"/>
            <a:ext cx="1598141" cy="38888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Mack Weldon - North Castle Partners">
            <a:extLst>
              <a:ext uri="{FF2B5EF4-FFF2-40B4-BE49-F238E27FC236}">
                <a16:creationId xmlns:a16="http://schemas.microsoft.com/office/drawing/2014/main" id="{4605F451-B215-44BB-B9F6-B5CF874E6EC6}"/>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6420229" y="5273402"/>
            <a:ext cx="929979" cy="36127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Musely - Crunchbase Company Profile &amp; Funding">
            <a:extLst>
              <a:ext uri="{FF2B5EF4-FFF2-40B4-BE49-F238E27FC236}">
                <a16:creationId xmlns:a16="http://schemas.microsoft.com/office/drawing/2014/main" id="{0C54684C-4614-4097-937D-4168E4A8AD19}"/>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9994" t="40622" r="8365" b="41687"/>
          <a:stretch/>
        </p:blipFill>
        <p:spPr bwMode="auto">
          <a:xfrm>
            <a:off x="3827993" y="5295022"/>
            <a:ext cx="1212516" cy="262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48133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9F19E5B-E92D-49A4-B0F1-C970DE76FE3B}"/>
              </a:ext>
            </a:extLst>
          </p:cNvPr>
          <p:cNvSpPr/>
          <p:nvPr/>
        </p:nvSpPr>
        <p:spPr>
          <a:xfrm>
            <a:off x="1" y="1696162"/>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850BACA4-3738-4590-85D7-8F179AD074D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 name="Slide Number Placeholder 5">
            <a:extLst>
              <a:ext uri="{FF2B5EF4-FFF2-40B4-BE49-F238E27FC236}">
                <a16:creationId xmlns:a16="http://schemas.microsoft.com/office/drawing/2014/main" id="{750C4905-7D30-4A4E-B3E5-F35E6B27A46F}"/>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C31786ED-9386-479F-87DB-D6F646B3D7B6}"/>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5" name="Text Placeholder 3">
            <a:extLst>
              <a:ext uri="{FF2B5EF4-FFF2-40B4-BE49-F238E27FC236}">
                <a16:creationId xmlns:a16="http://schemas.microsoft.com/office/drawing/2014/main" id="{EF874FCD-15DA-44CD-A46D-78530F82C5EB}"/>
              </a:ext>
            </a:extLst>
          </p:cNvPr>
          <p:cNvSpPr txBox="1">
            <a:spLocks/>
          </p:cNvSpPr>
          <p:nvPr/>
        </p:nvSpPr>
        <p:spPr>
          <a:xfrm>
            <a:off x="526244" y="6125491"/>
            <a:ext cx="11570057" cy="423631"/>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 VAB analysis of Nielsen Ad Intel data, 1/1/20-12/3120. TV spend includes national cable TV, broadcast TV, Spanish language cable TV, Spanish language broadcast TV. Brands reflect those with national TV spend over $100K. MM = millions. ‘COVID-Opportunistic’ brands typically launched a campaign specifically promoting a direct COVID product or service (face masks / shields, some online education tools, etc.) at the beginning of the pandemic with a limited investment and had little or no spending through the second half of the year. </a:t>
            </a:r>
          </a:p>
        </p:txBody>
      </p:sp>
      <p:sp>
        <p:nvSpPr>
          <p:cNvPr id="21" name="Rectangle 20">
            <a:extLst>
              <a:ext uri="{FF2B5EF4-FFF2-40B4-BE49-F238E27FC236}">
                <a16:creationId xmlns:a16="http://schemas.microsoft.com/office/drawing/2014/main" id="{DF883384-F7AA-4B04-A25D-AC131CEE1611}"/>
              </a:ext>
            </a:extLst>
          </p:cNvPr>
          <p:cNvSpPr/>
          <p:nvPr/>
        </p:nvSpPr>
        <p:spPr>
          <a:xfrm>
            <a:off x="113066" y="195500"/>
            <a:ext cx="1065018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pitchFamily="2" charset="0"/>
                <a:ea typeface="+mn-ea"/>
                <a:cs typeface="+mn-cs"/>
              </a:rPr>
              <a:t>The more ‘opportunistic’ brands are across a </a:t>
            </a:r>
            <a:r>
              <a:rPr kumimoji="0" lang="en-US" sz="2400" b="1" i="0" u="none" strike="noStrike" kern="1200" cap="none" spc="0" normalizeH="0" baseline="0" noProof="0">
                <a:ln>
                  <a:noFill/>
                </a:ln>
                <a:solidFill>
                  <a:srgbClr val="ED3C8D"/>
                </a:solidFill>
                <a:effectLst/>
                <a:uLnTx/>
                <a:uFillTx/>
                <a:latin typeface="Helvetica" pitchFamily="2" charset="0"/>
                <a:ea typeface="+mn-ea"/>
                <a:cs typeface="+mn-cs"/>
              </a:rPr>
              <a:t>variety of ‘COVID-related’ categories</a:t>
            </a:r>
            <a:r>
              <a:rPr kumimoji="0" lang="en-US" sz="2400" b="1" i="0" u="none" strike="noStrike" kern="1200" cap="none" spc="0" normalizeH="0" baseline="0" noProof="0">
                <a:ln>
                  <a:noFill/>
                </a:ln>
                <a:solidFill>
                  <a:srgbClr val="1F1A62"/>
                </a:solidFill>
                <a:effectLst/>
                <a:uLnTx/>
                <a:uFillTx/>
                <a:latin typeface="Helvetica" pitchFamily="2" charset="0"/>
                <a:ea typeface="+mn-ea"/>
                <a:cs typeface="+mn-cs"/>
              </a:rPr>
              <a:t>, beyond the truly endemic ones such as face masks and shields and sanitizers</a:t>
            </a:r>
            <a:endParaRPr kumimoji="0" lang="en-US" sz="2400" b="1" i="0" u="none" strike="noStrike" kern="1200" cap="none" spc="0" normalizeH="0" baseline="0" noProof="0">
              <a:ln>
                <a:noFill/>
              </a:ln>
              <a:solidFill>
                <a:srgbClr val="ED3C8D"/>
              </a:solidFill>
              <a:effectLst/>
              <a:uLnTx/>
              <a:uFillTx/>
              <a:latin typeface="Helvetica" pitchFamily="2" charset="0"/>
              <a:ea typeface="+mn-ea"/>
              <a:cs typeface="+mn-cs"/>
            </a:endParaRPr>
          </a:p>
        </p:txBody>
      </p:sp>
      <p:pic>
        <p:nvPicPr>
          <p:cNvPr id="22" name="Picture 21">
            <a:extLst>
              <a:ext uri="{FF2B5EF4-FFF2-40B4-BE49-F238E27FC236}">
                <a16:creationId xmlns:a16="http://schemas.microsoft.com/office/drawing/2014/main" id="{7EAADF91-9C7D-4A7A-80D1-D96F47DC9C5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graphicFrame>
        <p:nvGraphicFramePr>
          <p:cNvPr id="19" name="Table 7">
            <a:extLst>
              <a:ext uri="{FF2B5EF4-FFF2-40B4-BE49-F238E27FC236}">
                <a16:creationId xmlns:a16="http://schemas.microsoft.com/office/drawing/2014/main" id="{62C37625-3196-4B99-ABCF-2533A61F60F6}"/>
              </a:ext>
            </a:extLst>
          </p:cNvPr>
          <p:cNvGraphicFramePr>
            <a:graphicFrameLocks noGrp="1"/>
          </p:cNvGraphicFramePr>
          <p:nvPr>
            <p:extLst>
              <p:ext uri="{D42A27DB-BD31-4B8C-83A1-F6EECF244321}">
                <p14:modId xmlns:p14="http://schemas.microsoft.com/office/powerpoint/2010/main" val="766659466"/>
              </p:ext>
            </p:extLst>
          </p:nvPr>
        </p:nvGraphicFramePr>
        <p:xfrm>
          <a:off x="731629" y="2276615"/>
          <a:ext cx="5055365" cy="3784803"/>
        </p:xfrm>
        <a:graphic>
          <a:graphicData uri="http://schemas.openxmlformats.org/drawingml/2006/table">
            <a:tbl>
              <a:tblPr firstRow="1" bandRow="1">
                <a:tableStyleId>{5C22544A-7EE6-4342-B048-85BDC9FD1C3A}</a:tableStyleId>
              </a:tblPr>
              <a:tblGrid>
                <a:gridCol w="893360">
                  <a:extLst>
                    <a:ext uri="{9D8B030D-6E8A-4147-A177-3AD203B41FA5}">
                      <a16:colId xmlns:a16="http://schemas.microsoft.com/office/drawing/2014/main" val="1470386231"/>
                    </a:ext>
                  </a:extLst>
                </a:gridCol>
                <a:gridCol w="2107995">
                  <a:extLst>
                    <a:ext uri="{9D8B030D-6E8A-4147-A177-3AD203B41FA5}">
                      <a16:colId xmlns:a16="http://schemas.microsoft.com/office/drawing/2014/main" val="1533245984"/>
                    </a:ext>
                  </a:extLst>
                </a:gridCol>
                <a:gridCol w="1027005">
                  <a:extLst>
                    <a:ext uri="{9D8B030D-6E8A-4147-A177-3AD203B41FA5}">
                      <a16:colId xmlns:a16="http://schemas.microsoft.com/office/drawing/2014/main" val="314011679"/>
                    </a:ext>
                  </a:extLst>
                </a:gridCol>
                <a:gridCol w="1027005">
                  <a:extLst>
                    <a:ext uri="{9D8B030D-6E8A-4147-A177-3AD203B41FA5}">
                      <a16:colId xmlns:a16="http://schemas.microsoft.com/office/drawing/2014/main" val="2186477082"/>
                    </a:ext>
                  </a:extLst>
                </a:gridCol>
              </a:tblGrid>
              <a:tr h="228811">
                <a:tc>
                  <a:txBody>
                    <a:bodyPr/>
                    <a:lstStyle/>
                    <a:p>
                      <a:pPr algn="ctr"/>
                      <a:r>
                        <a:rPr lang="en-US" sz="1000">
                          <a:latin typeface="Helvetica" panose="020B0403020202020204" pitchFamily="34" charset="0"/>
                        </a:rPr>
                        <a:t>Rank</a:t>
                      </a:r>
                    </a:p>
                  </a:txBody>
                  <a:tcPr marL="133877" marR="133877" marT="28388" marB="28388" anchor="ctr">
                    <a:solidFill>
                      <a:srgbClr val="1F1A62"/>
                    </a:solidFill>
                  </a:tcPr>
                </a:tc>
                <a:tc>
                  <a:txBody>
                    <a:bodyPr/>
                    <a:lstStyle/>
                    <a:p>
                      <a:pPr algn="ctr"/>
                      <a:r>
                        <a:rPr lang="en-US" sz="1000">
                          <a:latin typeface="Helvetica" panose="020B0403020202020204" pitchFamily="34" charset="0"/>
                        </a:rPr>
                        <a:t>Category</a:t>
                      </a:r>
                    </a:p>
                  </a:txBody>
                  <a:tcPr marL="133877" marR="133877" marT="28388" marB="28388" anchor="ctr">
                    <a:solidFill>
                      <a:srgbClr val="1F1A6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latin typeface="Helvetica" panose="020B0403020202020204" pitchFamily="34" charset="0"/>
                        </a:rPr>
                        <a:t># of Brands</a:t>
                      </a:r>
                    </a:p>
                  </a:txBody>
                  <a:tcPr marL="133877" marR="133877" marT="28388" marB="28388" anchor="ctr">
                    <a:solidFill>
                      <a:srgbClr val="1F1A62"/>
                    </a:solidFill>
                  </a:tcPr>
                </a:tc>
                <a:tc>
                  <a:txBody>
                    <a:bodyPr/>
                    <a:lstStyle/>
                    <a:p>
                      <a:pPr algn="ctr"/>
                      <a:r>
                        <a:rPr lang="en-US" sz="1000" dirty="0">
                          <a:latin typeface="Helvetica" panose="020B0403020202020204" pitchFamily="34" charset="0"/>
                        </a:rPr>
                        <a:t>% of Brands</a:t>
                      </a:r>
                    </a:p>
                  </a:txBody>
                  <a:tcPr marL="133877" marR="133877" marT="28388" marB="28388" anchor="ctr">
                    <a:solidFill>
                      <a:srgbClr val="1F1A62"/>
                    </a:solidFill>
                  </a:tcPr>
                </a:tc>
                <a:extLst>
                  <a:ext uri="{0D108BD9-81ED-4DB2-BD59-A6C34878D82A}">
                    <a16:rowId xmlns:a16="http://schemas.microsoft.com/office/drawing/2014/main" val="3600805398"/>
                  </a:ext>
                </a:extLst>
              </a:tr>
              <a:tr h="202249">
                <a:tc>
                  <a:txBody>
                    <a:bodyPr/>
                    <a:lstStyle/>
                    <a:p>
                      <a:pPr algn="ctr"/>
                      <a:r>
                        <a:rPr lang="en-US" sz="1000" b="1">
                          <a:solidFill>
                            <a:srgbClr val="1F1A62"/>
                          </a:solidFill>
                          <a:latin typeface="Helvetica" panose="020B0403020202020204" pitchFamily="34" charset="0"/>
                        </a:rPr>
                        <a:t>1</a:t>
                      </a:r>
                    </a:p>
                  </a:txBody>
                  <a:tcPr marL="133877" marR="133877" marT="28388" marB="28388" anchor="ctr"/>
                </a:tc>
                <a:tc>
                  <a:txBody>
                    <a:bodyPr/>
                    <a:lstStyle/>
                    <a:p>
                      <a:pPr algn="ctr" fontAlgn="b"/>
                      <a:r>
                        <a:rPr lang="en-US" sz="1100" b="0" i="0" u="none" strike="noStrike">
                          <a:solidFill>
                            <a:srgbClr val="1F1A62"/>
                          </a:solidFill>
                          <a:effectLst/>
                          <a:latin typeface="Helvetica" panose="020B0403020202020204" pitchFamily="34" charset="0"/>
                        </a:rPr>
                        <a:t>Face Mask / Shield</a:t>
                      </a:r>
                    </a:p>
                  </a:txBody>
                  <a:tcPr marL="0" marR="0" marT="0" marB="0" anchor="ctr"/>
                </a:tc>
                <a:tc>
                  <a:txBody>
                    <a:bodyPr/>
                    <a:lstStyle/>
                    <a:p>
                      <a:pPr algn="ctr" fontAlgn="b"/>
                      <a:r>
                        <a:rPr lang="en-US" sz="1100" b="0" i="0" u="none" strike="noStrike">
                          <a:solidFill>
                            <a:srgbClr val="1F1A62"/>
                          </a:solidFill>
                          <a:effectLst/>
                          <a:latin typeface="Helvetica" panose="020B0403020202020204" pitchFamily="34" charset="0"/>
                        </a:rPr>
                        <a:t>4</a:t>
                      </a:r>
                    </a:p>
                  </a:txBody>
                  <a:tcPr marL="0" marR="0" marT="0" marB="0" anchor="ctr"/>
                </a:tc>
                <a:tc>
                  <a:txBody>
                    <a:bodyPr/>
                    <a:lstStyle/>
                    <a:p>
                      <a:pPr algn="ctr" fontAlgn="b"/>
                      <a:r>
                        <a:rPr lang="en-US" sz="1100" b="0" i="0" u="none" strike="noStrike" dirty="0">
                          <a:solidFill>
                            <a:srgbClr val="1F1A62"/>
                          </a:solidFill>
                          <a:effectLst/>
                          <a:latin typeface="Helvetica" panose="020B0403020202020204" pitchFamily="34" charset="0"/>
                        </a:rPr>
                        <a:t>12.5%</a:t>
                      </a:r>
                    </a:p>
                  </a:txBody>
                  <a:tcPr marL="0" marR="0" marT="0" marB="0" anchor="ctr"/>
                </a:tc>
                <a:extLst>
                  <a:ext uri="{0D108BD9-81ED-4DB2-BD59-A6C34878D82A}">
                    <a16:rowId xmlns:a16="http://schemas.microsoft.com/office/drawing/2014/main" val="2403927615"/>
                  </a:ext>
                </a:extLst>
              </a:tr>
              <a:tr h="202249">
                <a:tc>
                  <a:txBody>
                    <a:bodyPr/>
                    <a:lstStyle/>
                    <a:p>
                      <a:pPr algn="ctr"/>
                      <a:r>
                        <a:rPr lang="en-US" sz="1000" b="1">
                          <a:solidFill>
                            <a:srgbClr val="1F1A62"/>
                          </a:solidFill>
                          <a:latin typeface="Helvetica" panose="020B0403020202020204" pitchFamily="34" charset="0"/>
                        </a:rPr>
                        <a:t>2</a:t>
                      </a:r>
                    </a:p>
                  </a:txBody>
                  <a:tcPr marL="133877" marR="133877" marT="28388" marB="28388" anchor="ctr"/>
                </a:tc>
                <a:tc>
                  <a:txBody>
                    <a:bodyPr/>
                    <a:lstStyle/>
                    <a:p>
                      <a:pPr algn="ctr" fontAlgn="b"/>
                      <a:r>
                        <a:rPr lang="en-US" sz="1100" b="0" i="0" u="none" strike="noStrike">
                          <a:solidFill>
                            <a:srgbClr val="1F1A62"/>
                          </a:solidFill>
                          <a:effectLst/>
                          <a:latin typeface="Helvetica" panose="020B0403020202020204" pitchFamily="34" charset="0"/>
                        </a:rPr>
                        <a:t>Business Services</a:t>
                      </a:r>
                    </a:p>
                  </a:txBody>
                  <a:tcPr marL="0" marR="0" marT="0" marB="0" anchor="ctr"/>
                </a:tc>
                <a:tc>
                  <a:txBody>
                    <a:bodyPr/>
                    <a:lstStyle/>
                    <a:p>
                      <a:pPr algn="ctr" fontAlgn="b"/>
                      <a:r>
                        <a:rPr lang="en-US" sz="1100" b="0" i="0" u="none" strike="noStrike">
                          <a:solidFill>
                            <a:srgbClr val="1F1A62"/>
                          </a:solidFill>
                          <a:effectLst/>
                          <a:latin typeface="Helvetica" panose="020B0403020202020204" pitchFamily="34" charset="0"/>
                        </a:rPr>
                        <a:t>2</a:t>
                      </a:r>
                    </a:p>
                  </a:txBody>
                  <a:tcPr marL="0" marR="0" marT="0" marB="0" anchor="ctr"/>
                </a:tc>
                <a:tc>
                  <a:txBody>
                    <a:bodyPr/>
                    <a:lstStyle/>
                    <a:p>
                      <a:pPr algn="ctr" fontAlgn="b"/>
                      <a:r>
                        <a:rPr lang="en-US" sz="1100" b="0" i="0" u="none" strike="noStrike" dirty="0">
                          <a:solidFill>
                            <a:srgbClr val="1F1A62"/>
                          </a:solidFill>
                          <a:effectLst/>
                          <a:latin typeface="Helvetica" panose="020B0403020202020204" pitchFamily="34" charset="0"/>
                        </a:rPr>
                        <a:t>6.3%</a:t>
                      </a:r>
                    </a:p>
                  </a:txBody>
                  <a:tcPr marL="0" marR="0" marT="0" marB="0" anchor="ctr"/>
                </a:tc>
                <a:extLst>
                  <a:ext uri="{0D108BD9-81ED-4DB2-BD59-A6C34878D82A}">
                    <a16:rowId xmlns:a16="http://schemas.microsoft.com/office/drawing/2014/main" val="939386070"/>
                  </a:ext>
                </a:extLst>
              </a:tr>
              <a:tr h="202249">
                <a:tc>
                  <a:txBody>
                    <a:bodyPr/>
                    <a:lstStyle/>
                    <a:p>
                      <a:pPr algn="ctr"/>
                      <a:r>
                        <a:rPr lang="en-US" sz="1000" b="1">
                          <a:solidFill>
                            <a:srgbClr val="1F1A62"/>
                          </a:solidFill>
                          <a:latin typeface="Helvetica" panose="020B0403020202020204" pitchFamily="34" charset="0"/>
                        </a:rPr>
                        <a:t>3</a:t>
                      </a:r>
                    </a:p>
                  </a:txBody>
                  <a:tcPr marL="133877" marR="133877" marT="28388" marB="28388" anchor="ctr"/>
                </a:tc>
                <a:tc>
                  <a:txBody>
                    <a:bodyPr/>
                    <a:lstStyle/>
                    <a:p>
                      <a:pPr algn="ctr" fontAlgn="b"/>
                      <a:r>
                        <a:rPr lang="en-US" sz="1100" b="0" i="0" u="none" strike="noStrike">
                          <a:solidFill>
                            <a:srgbClr val="1F1A62"/>
                          </a:solidFill>
                          <a:effectLst/>
                          <a:latin typeface="Helvetica" panose="020B0403020202020204" pitchFamily="34" charset="0"/>
                        </a:rPr>
                        <a:t>Education</a:t>
                      </a:r>
                    </a:p>
                  </a:txBody>
                  <a:tcPr marL="0" marR="0" marT="0" marB="0" anchor="ctr"/>
                </a:tc>
                <a:tc>
                  <a:txBody>
                    <a:bodyPr/>
                    <a:lstStyle/>
                    <a:p>
                      <a:pPr algn="ctr" fontAlgn="b"/>
                      <a:r>
                        <a:rPr lang="en-US" sz="1100" b="0" i="0" u="none" strike="noStrike">
                          <a:solidFill>
                            <a:srgbClr val="1F1A62"/>
                          </a:solidFill>
                          <a:effectLst/>
                          <a:latin typeface="Helvetica" panose="020B0403020202020204" pitchFamily="34" charset="0"/>
                        </a:rPr>
                        <a:t>2</a:t>
                      </a:r>
                    </a:p>
                  </a:txBody>
                  <a:tcPr marL="0" marR="0" marT="0" marB="0" anchor="ctr"/>
                </a:tc>
                <a:tc>
                  <a:txBody>
                    <a:bodyPr/>
                    <a:lstStyle/>
                    <a:p>
                      <a:pPr algn="ctr" fontAlgn="b"/>
                      <a:r>
                        <a:rPr lang="en-US" sz="1100" b="0" i="0" u="none" strike="noStrike">
                          <a:solidFill>
                            <a:srgbClr val="1F1A62"/>
                          </a:solidFill>
                          <a:effectLst/>
                          <a:latin typeface="Helvetica" panose="020B0403020202020204" pitchFamily="34" charset="0"/>
                        </a:rPr>
                        <a:t>6.3%</a:t>
                      </a:r>
                    </a:p>
                  </a:txBody>
                  <a:tcPr marL="0" marR="0" marT="0" marB="0" anchor="ctr"/>
                </a:tc>
                <a:extLst>
                  <a:ext uri="{0D108BD9-81ED-4DB2-BD59-A6C34878D82A}">
                    <a16:rowId xmlns:a16="http://schemas.microsoft.com/office/drawing/2014/main" val="2408185178"/>
                  </a:ext>
                </a:extLst>
              </a:tr>
              <a:tr h="202249">
                <a:tc>
                  <a:txBody>
                    <a:bodyPr/>
                    <a:lstStyle/>
                    <a:p>
                      <a:pPr algn="ctr"/>
                      <a:r>
                        <a:rPr lang="en-US" sz="1000" b="1">
                          <a:solidFill>
                            <a:srgbClr val="1F1A62"/>
                          </a:solidFill>
                          <a:latin typeface="Helvetica" panose="020B0403020202020204" pitchFamily="34" charset="0"/>
                        </a:rPr>
                        <a:t>4</a:t>
                      </a:r>
                    </a:p>
                  </a:txBody>
                  <a:tcPr marL="133877" marR="133877" marT="28388" marB="28388" anchor="ctr"/>
                </a:tc>
                <a:tc>
                  <a:txBody>
                    <a:bodyPr/>
                    <a:lstStyle/>
                    <a:p>
                      <a:pPr algn="ctr" fontAlgn="b"/>
                      <a:r>
                        <a:rPr lang="en-US" sz="1100" b="0" i="0" u="none" strike="noStrike">
                          <a:solidFill>
                            <a:srgbClr val="1F1A62"/>
                          </a:solidFill>
                          <a:effectLst/>
                          <a:latin typeface="Helvetica" panose="020B0403020202020204" pitchFamily="34" charset="0"/>
                        </a:rPr>
                        <a:t>Real Estate</a:t>
                      </a:r>
                    </a:p>
                  </a:txBody>
                  <a:tcPr marL="0" marR="0" marT="0" marB="0" anchor="ctr"/>
                </a:tc>
                <a:tc>
                  <a:txBody>
                    <a:bodyPr/>
                    <a:lstStyle/>
                    <a:p>
                      <a:pPr algn="ctr" fontAlgn="b"/>
                      <a:r>
                        <a:rPr lang="en-US" sz="1100" b="0" i="0" u="none" strike="noStrike">
                          <a:solidFill>
                            <a:srgbClr val="1F1A62"/>
                          </a:solidFill>
                          <a:effectLst/>
                          <a:latin typeface="Helvetica" panose="020B0403020202020204" pitchFamily="34" charset="0"/>
                        </a:rPr>
                        <a:t>1</a:t>
                      </a:r>
                    </a:p>
                  </a:txBody>
                  <a:tcPr marL="0" marR="0" marT="0" marB="0" anchor="ctr"/>
                </a:tc>
                <a:tc>
                  <a:txBody>
                    <a:bodyPr/>
                    <a:lstStyle/>
                    <a:p>
                      <a:pPr algn="ctr" fontAlgn="b"/>
                      <a:r>
                        <a:rPr lang="en-US" sz="1100" b="0" i="0" u="none" strike="noStrike">
                          <a:solidFill>
                            <a:srgbClr val="1F1A62"/>
                          </a:solidFill>
                          <a:effectLst/>
                          <a:latin typeface="Helvetica" panose="020B0403020202020204" pitchFamily="34" charset="0"/>
                        </a:rPr>
                        <a:t>3.1%</a:t>
                      </a:r>
                    </a:p>
                  </a:txBody>
                  <a:tcPr marL="0" marR="0" marT="0" marB="0" anchor="ctr"/>
                </a:tc>
                <a:extLst>
                  <a:ext uri="{0D108BD9-81ED-4DB2-BD59-A6C34878D82A}">
                    <a16:rowId xmlns:a16="http://schemas.microsoft.com/office/drawing/2014/main" val="3535924852"/>
                  </a:ext>
                </a:extLst>
              </a:tr>
              <a:tr h="202249">
                <a:tc>
                  <a:txBody>
                    <a:bodyPr/>
                    <a:lstStyle/>
                    <a:p>
                      <a:pPr algn="ctr"/>
                      <a:r>
                        <a:rPr lang="en-US" sz="1000" b="1">
                          <a:solidFill>
                            <a:srgbClr val="1F1A62"/>
                          </a:solidFill>
                          <a:latin typeface="Helvetica" panose="020B0403020202020204" pitchFamily="34" charset="0"/>
                        </a:rPr>
                        <a:t>5</a:t>
                      </a:r>
                    </a:p>
                  </a:txBody>
                  <a:tcPr marL="133877" marR="133877" marT="28388" marB="28388" anchor="ctr"/>
                </a:tc>
                <a:tc>
                  <a:txBody>
                    <a:bodyPr/>
                    <a:lstStyle/>
                    <a:p>
                      <a:pPr algn="ctr" fontAlgn="b"/>
                      <a:r>
                        <a:rPr lang="en-US" sz="1100" b="0" i="0" u="none" strike="noStrike">
                          <a:solidFill>
                            <a:srgbClr val="1F1A62"/>
                          </a:solidFill>
                          <a:effectLst/>
                          <a:latin typeface="Helvetica" panose="020B0403020202020204" pitchFamily="34" charset="0"/>
                        </a:rPr>
                        <a:t>Medical Service</a:t>
                      </a:r>
                    </a:p>
                  </a:txBody>
                  <a:tcPr marL="0" marR="0" marT="0" marB="0" anchor="ctr"/>
                </a:tc>
                <a:tc>
                  <a:txBody>
                    <a:bodyPr/>
                    <a:lstStyle/>
                    <a:p>
                      <a:pPr algn="ctr" fontAlgn="b"/>
                      <a:r>
                        <a:rPr lang="en-US" sz="1100" b="0" i="0" u="none" strike="noStrike">
                          <a:solidFill>
                            <a:srgbClr val="1F1A62"/>
                          </a:solidFill>
                          <a:effectLst/>
                          <a:latin typeface="Helvetica" panose="020B0403020202020204" pitchFamily="34" charset="0"/>
                        </a:rPr>
                        <a:t>1</a:t>
                      </a:r>
                    </a:p>
                  </a:txBody>
                  <a:tcPr marL="0" marR="0" marT="0" marB="0" anchor="ctr"/>
                </a:tc>
                <a:tc>
                  <a:txBody>
                    <a:bodyPr/>
                    <a:lstStyle/>
                    <a:p>
                      <a:pPr algn="ctr" fontAlgn="b"/>
                      <a:r>
                        <a:rPr lang="en-US" sz="1100" b="0" i="0" u="none" strike="noStrike" dirty="0">
                          <a:solidFill>
                            <a:srgbClr val="1F1A62"/>
                          </a:solidFill>
                          <a:effectLst/>
                          <a:latin typeface="Helvetica" panose="020B0403020202020204" pitchFamily="34" charset="0"/>
                        </a:rPr>
                        <a:t>3.1%</a:t>
                      </a:r>
                    </a:p>
                  </a:txBody>
                  <a:tcPr marL="0" marR="0" marT="0" marB="0" anchor="ctr"/>
                </a:tc>
                <a:extLst>
                  <a:ext uri="{0D108BD9-81ED-4DB2-BD59-A6C34878D82A}">
                    <a16:rowId xmlns:a16="http://schemas.microsoft.com/office/drawing/2014/main" val="2969578856"/>
                  </a:ext>
                </a:extLst>
              </a:tr>
              <a:tr h="202249">
                <a:tc>
                  <a:txBody>
                    <a:bodyPr/>
                    <a:lstStyle/>
                    <a:p>
                      <a:pPr algn="ctr"/>
                      <a:r>
                        <a:rPr lang="en-US" sz="1000" b="1">
                          <a:solidFill>
                            <a:srgbClr val="1F1A62"/>
                          </a:solidFill>
                          <a:latin typeface="Helvetica" panose="020B0403020202020204" pitchFamily="34" charset="0"/>
                        </a:rPr>
                        <a:t>6</a:t>
                      </a:r>
                    </a:p>
                  </a:txBody>
                  <a:tcPr marL="133877" marR="133877" marT="28388" marB="28388" anchor="ctr"/>
                </a:tc>
                <a:tc>
                  <a:txBody>
                    <a:bodyPr/>
                    <a:lstStyle/>
                    <a:p>
                      <a:pPr algn="ctr" fontAlgn="b"/>
                      <a:r>
                        <a:rPr lang="en-US" sz="1100" b="0" i="0" u="none" strike="noStrike">
                          <a:solidFill>
                            <a:srgbClr val="1F1A62"/>
                          </a:solidFill>
                          <a:effectLst/>
                          <a:latin typeface="Helvetica" panose="020B0403020202020204" pitchFamily="34" charset="0"/>
                        </a:rPr>
                        <a:t>Vitamins &amp; Supplements</a:t>
                      </a:r>
                    </a:p>
                  </a:txBody>
                  <a:tcPr marL="0" marR="0" marT="0" marB="0" anchor="ctr"/>
                </a:tc>
                <a:tc>
                  <a:txBody>
                    <a:bodyPr/>
                    <a:lstStyle/>
                    <a:p>
                      <a:pPr algn="ctr" fontAlgn="b"/>
                      <a:r>
                        <a:rPr lang="en-US" sz="1100" b="0" i="0" u="none" strike="noStrike">
                          <a:solidFill>
                            <a:srgbClr val="1F1A62"/>
                          </a:solidFill>
                          <a:effectLst/>
                          <a:latin typeface="Helvetica" panose="020B0403020202020204" pitchFamily="34" charset="0"/>
                        </a:rPr>
                        <a:t>1</a:t>
                      </a:r>
                    </a:p>
                  </a:txBody>
                  <a:tcPr marL="0" marR="0" marT="0" marB="0" anchor="ctr"/>
                </a:tc>
                <a:tc>
                  <a:txBody>
                    <a:bodyPr/>
                    <a:lstStyle/>
                    <a:p>
                      <a:pPr algn="ctr" fontAlgn="b"/>
                      <a:r>
                        <a:rPr lang="en-US" sz="1100" b="0" i="0" u="none" strike="noStrike">
                          <a:solidFill>
                            <a:srgbClr val="1F1A62"/>
                          </a:solidFill>
                          <a:effectLst/>
                          <a:latin typeface="Helvetica" panose="020B0403020202020204" pitchFamily="34" charset="0"/>
                        </a:rPr>
                        <a:t>3.1%</a:t>
                      </a:r>
                    </a:p>
                  </a:txBody>
                  <a:tcPr marL="0" marR="0" marT="0" marB="0" anchor="ctr"/>
                </a:tc>
                <a:extLst>
                  <a:ext uri="{0D108BD9-81ED-4DB2-BD59-A6C34878D82A}">
                    <a16:rowId xmlns:a16="http://schemas.microsoft.com/office/drawing/2014/main" val="1092990790"/>
                  </a:ext>
                </a:extLst>
              </a:tr>
              <a:tr h="202249">
                <a:tc>
                  <a:txBody>
                    <a:bodyPr/>
                    <a:lstStyle/>
                    <a:p>
                      <a:pPr algn="ctr"/>
                      <a:r>
                        <a:rPr lang="en-US" sz="1000" b="1">
                          <a:solidFill>
                            <a:srgbClr val="1F1A62"/>
                          </a:solidFill>
                          <a:latin typeface="Helvetica" panose="020B0403020202020204" pitchFamily="34" charset="0"/>
                        </a:rPr>
                        <a:t>7</a:t>
                      </a:r>
                    </a:p>
                  </a:txBody>
                  <a:tcPr marL="133877" marR="133877" marT="28388" marB="28388" anchor="ctr"/>
                </a:tc>
                <a:tc>
                  <a:txBody>
                    <a:bodyPr/>
                    <a:lstStyle/>
                    <a:p>
                      <a:pPr algn="ctr" fontAlgn="b"/>
                      <a:r>
                        <a:rPr lang="en-US" sz="1100" b="0" i="0" u="none" strike="noStrike">
                          <a:solidFill>
                            <a:srgbClr val="1F1A62"/>
                          </a:solidFill>
                          <a:effectLst/>
                          <a:latin typeface="Helvetica" panose="020B0403020202020204" pitchFamily="34" charset="0"/>
                        </a:rPr>
                        <a:t>Direct Response</a:t>
                      </a:r>
                    </a:p>
                  </a:txBody>
                  <a:tcPr marL="0" marR="0" marT="0" marB="0" anchor="ctr"/>
                </a:tc>
                <a:tc>
                  <a:txBody>
                    <a:bodyPr/>
                    <a:lstStyle/>
                    <a:p>
                      <a:pPr algn="ctr" fontAlgn="b"/>
                      <a:r>
                        <a:rPr lang="en-US" sz="1100" b="0" i="0" u="none" strike="noStrike">
                          <a:solidFill>
                            <a:srgbClr val="1F1A62"/>
                          </a:solidFill>
                          <a:effectLst/>
                          <a:latin typeface="Helvetica" panose="020B0403020202020204" pitchFamily="34" charset="0"/>
                        </a:rPr>
                        <a:t>1</a:t>
                      </a:r>
                    </a:p>
                  </a:txBody>
                  <a:tcPr marL="0" marR="0" marT="0" marB="0" anchor="ctr"/>
                </a:tc>
                <a:tc>
                  <a:txBody>
                    <a:bodyPr/>
                    <a:lstStyle/>
                    <a:p>
                      <a:pPr algn="ctr" fontAlgn="b"/>
                      <a:r>
                        <a:rPr lang="en-US" sz="1100" b="0" i="0" u="none" strike="noStrike">
                          <a:solidFill>
                            <a:srgbClr val="1F1A62"/>
                          </a:solidFill>
                          <a:effectLst/>
                          <a:latin typeface="Helvetica" panose="020B0403020202020204" pitchFamily="34" charset="0"/>
                        </a:rPr>
                        <a:t>3.1%</a:t>
                      </a:r>
                    </a:p>
                  </a:txBody>
                  <a:tcPr marL="0" marR="0" marT="0" marB="0" anchor="ctr"/>
                </a:tc>
                <a:extLst>
                  <a:ext uri="{0D108BD9-81ED-4DB2-BD59-A6C34878D82A}">
                    <a16:rowId xmlns:a16="http://schemas.microsoft.com/office/drawing/2014/main" val="589552852"/>
                  </a:ext>
                </a:extLst>
              </a:tr>
              <a:tr h="202249">
                <a:tc>
                  <a:txBody>
                    <a:bodyPr/>
                    <a:lstStyle/>
                    <a:p>
                      <a:pPr algn="ctr"/>
                      <a:r>
                        <a:rPr lang="en-US" sz="1000" b="1">
                          <a:solidFill>
                            <a:srgbClr val="1F1A62"/>
                          </a:solidFill>
                          <a:latin typeface="Helvetica" panose="020B0403020202020204" pitchFamily="34" charset="0"/>
                        </a:rPr>
                        <a:t>8</a:t>
                      </a:r>
                    </a:p>
                  </a:txBody>
                  <a:tcPr marL="133877" marR="133877" marT="28388" marB="28388" anchor="ctr"/>
                </a:tc>
                <a:tc>
                  <a:txBody>
                    <a:bodyPr/>
                    <a:lstStyle/>
                    <a:p>
                      <a:pPr algn="ctr" fontAlgn="b"/>
                      <a:r>
                        <a:rPr lang="en-US" sz="1100" b="0" i="0" u="none" strike="noStrike">
                          <a:solidFill>
                            <a:srgbClr val="1F1A62"/>
                          </a:solidFill>
                          <a:effectLst/>
                          <a:latin typeface="Helvetica" panose="020B0403020202020204" pitchFamily="34" charset="0"/>
                        </a:rPr>
                        <a:t>Computer Software</a:t>
                      </a:r>
                    </a:p>
                  </a:txBody>
                  <a:tcPr marL="0" marR="0" marT="0" marB="0" anchor="ctr"/>
                </a:tc>
                <a:tc>
                  <a:txBody>
                    <a:bodyPr/>
                    <a:lstStyle/>
                    <a:p>
                      <a:pPr algn="ctr" fontAlgn="b"/>
                      <a:r>
                        <a:rPr lang="en-US" sz="1100" b="0" i="0" u="none" strike="noStrike">
                          <a:solidFill>
                            <a:srgbClr val="1F1A62"/>
                          </a:solidFill>
                          <a:effectLst/>
                          <a:latin typeface="Helvetica" panose="020B0403020202020204" pitchFamily="34" charset="0"/>
                        </a:rPr>
                        <a:t>1</a:t>
                      </a:r>
                    </a:p>
                  </a:txBody>
                  <a:tcPr marL="0" marR="0" marT="0" marB="0" anchor="ctr"/>
                </a:tc>
                <a:tc>
                  <a:txBody>
                    <a:bodyPr/>
                    <a:lstStyle/>
                    <a:p>
                      <a:pPr algn="ctr" fontAlgn="b"/>
                      <a:r>
                        <a:rPr lang="en-US" sz="1100" b="0" i="0" u="none" strike="noStrike" dirty="0">
                          <a:solidFill>
                            <a:srgbClr val="1F1A62"/>
                          </a:solidFill>
                          <a:effectLst/>
                          <a:latin typeface="Helvetica" panose="020B0403020202020204" pitchFamily="34" charset="0"/>
                        </a:rPr>
                        <a:t>3.1%</a:t>
                      </a:r>
                    </a:p>
                  </a:txBody>
                  <a:tcPr marL="0" marR="0" marT="0" marB="0" anchor="ctr"/>
                </a:tc>
                <a:extLst>
                  <a:ext uri="{0D108BD9-81ED-4DB2-BD59-A6C34878D82A}">
                    <a16:rowId xmlns:a16="http://schemas.microsoft.com/office/drawing/2014/main" val="2569295264"/>
                  </a:ext>
                </a:extLst>
              </a:tr>
              <a:tr h="202249">
                <a:tc>
                  <a:txBody>
                    <a:bodyPr/>
                    <a:lstStyle/>
                    <a:p>
                      <a:pPr algn="ctr"/>
                      <a:r>
                        <a:rPr lang="en-US" sz="1000" b="1">
                          <a:solidFill>
                            <a:srgbClr val="1F1A62"/>
                          </a:solidFill>
                          <a:latin typeface="Helvetica" panose="020B0403020202020204" pitchFamily="34" charset="0"/>
                        </a:rPr>
                        <a:t>9</a:t>
                      </a:r>
                    </a:p>
                  </a:txBody>
                  <a:tcPr marL="133877" marR="133877" marT="28388" marB="28388" anchor="ctr"/>
                </a:tc>
                <a:tc>
                  <a:txBody>
                    <a:bodyPr/>
                    <a:lstStyle/>
                    <a:p>
                      <a:pPr algn="ctr" fontAlgn="b"/>
                      <a:r>
                        <a:rPr lang="en-US" sz="1100" b="0" i="0" u="none" strike="noStrike">
                          <a:solidFill>
                            <a:srgbClr val="1F1A62"/>
                          </a:solidFill>
                          <a:effectLst/>
                          <a:latin typeface="Helvetica" panose="020B0403020202020204" pitchFamily="34" charset="0"/>
                        </a:rPr>
                        <a:t>E-Commerce</a:t>
                      </a:r>
                    </a:p>
                  </a:txBody>
                  <a:tcPr marL="0" marR="0" marT="0" marB="0" anchor="ctr"/>
                </a:tc>
                <a:tc>
                  <a:txBody>
                    <a:bodyPr/>
                    <a:lstStyle/>
                    <a:p>
                      <a:pPr algn="ctr" fontAlgn="b"/>
                      <a:r>
                        <a:rPr lang="en-US" sz="1100" b="0" i="0" u="none" strike="noStrike">
                          <a:solidFill>
                            <a:srgbClr val="1F1A62"/>
                          </a:solidFill>
                          <a:effectLst/>
                          <a:latin typeface="Helvetica" panose="020B0403020202020204" pitchFamily="34" charset="0"/>
                        </a:rPr>
                        <a:t>1</a:t>
                      </a:r>
                    </a:p>
                  </a:txBody>
                  <a:tcPr marL="0" marR="0" marT="0" marB="0" anchor="ctr"/>
                </a:tc>
                <a:tc>
                  <a:txBody>
                    <a:bodyPr/>
                    <a:lstStyle/>
                    <a:p>
                      <a:pPr algn="ctr" fontAlgn="b"/>
                      <a:r>
                        <a:rPr lang="en-US" sz="1100" b="0" i="0" u="none" strike="noStrike">
                          <a:solidFill>
                            <a:srgbClr val="1F1A62"/>
                          </a:solidFill>
                          <a:effectLst/>
                          <a:latin typeface="Helvetica" panose="020B0403020202020204" pitchFamily="34" charset="0"/>
                        </a:rPr>
                        <a:t>3.1%</a:t>
                      </a:r>
                    </a:p>
                  </a:txBody>
                  <a:tcPr marL="0" marR="0" marT="0" marB="0" anchor="ctr"/>
                </a:tc>
                <a:extLst>
                  <a:ext uri="{0D108BD9-81ED-4DB2-BD59-A6C34878D82A}">
                    <a16:rowId xmlns:a16="http://schemas.microsoft.com/office/drawing/2014/main" val="3677707129"/>
                  </a:ext>
                </a:extLst>
              </a:tr>
              <a:tr h="202249">
                <a:tc>
                  <a:txBody>
                    <a:bodyPr/>
                    <a:lstStyle/>
                    <a:p>
                      <a:pPr algn="ctr"/>
                      <a:r>
                        <a:rPr lang="en-US" sz="1000" b="1">
                          <a:solidFill>
                            <a:srgbClr val="1F1A62"/>
                          </a:solidFill>
                          <a:latin typeface="Helvetica" panose="020B0403020202020204" pitchFamily="34" charset="0"/>
                        </a:rPr>
                        <a:t>10</a:t>
                      </a:r>
                    </a:p>
                  </a:txBody>
                  <a:tcPr marL="133877" marR="133877" marT="28388" marB="28388" anchor="ctr"/>
                </a:tc>
                <a:tc>
                  <a:txBody>
                    <a:bodyPr/>
                    <a:lstStyle/>
                    <a:p>
                      <a:pPr algn="ctr" fontAlgn="b"/>
                      <a:r>
                        <a:rPr lang="en-US" sz="1100" b="0" i="0" u="none" strike="noStrike">
                          <a:solidFill>
                            <a:srgbClr val="1F1A62"/>
                          </a:solidFill>
                          <a:effectLst/>
                          <a:latin typeface="Helvetica" panose="020B0403020202020204" pitchFamily="34" charset="0"/>
                        </a:rPr>
                        <a:t>Sanitizers</a:t>
                      </a:r>
                    </a:p>
                  </a:txBody>
                  <a:tcPr marL="0" marR="0" marT="0" marB="0" anchor="ctr"/>
                </a:tc>
                <a:tc>
                  <a:txBody>
                    <a:bodyPr/>
                    <a:lstStyle/>
                    <a:p>
                      <a:pPr algn="ctr" fontAlgn="b"/>
                      <a:r>
                        <a:rPr lang="en-US" sz="1100" b="0" i="0" u="none" strike="noStrike">
                          <a:solidFill>
                            <a:srgbClr val="1F1A62"/>
                          </a:solidFill>
                          <a:effectLst/>
                          <a:latin typeface="Helvetica" panose="020B0403020202020204" pitchFamily="34" charset="0"/>
                        </a:rPr>
                        <a:t>1</a:t>
                      </a:r>
                    </a:p>
                  </a:txBody>
                  <a:tcPr marL="0" marR="0" marT="0" marB="0" anchor="ctr"/>
                </a:tc>
                <a:tc>
                  <a:txBody>
                    <a:bodyPr/>
                    <a:lstStyle/>
                    <a:p>
                      <a:pPr algn="ctr" fontAlgn="b"/>
                      <a:r>
                        <a:rPr lang="en-US" sz="1100" b="0" i="0" u="none" strike="noStrike" dirty="0">
                          <a:solidFill>
                            <a:srgbClr val="1F1A62"/>
                          </a:solidFill>
                          <a:effectLst/>
                          <a:latin typeface="Helvetica" panose="020B0403020202020204" pitchFamily="34" charset="0"/>
                        </a:rPr>
                        <a:t>3.1%</a:t>
                      </a:r>
                    </a:p>
                  </a:txBody>
                  <a:tcPr marL="0" marR="0" marT="0" marB="0" anchor="ctr"/>
                </a:tc>
                <a:extLst>
                  <a:ext uri="{0D108BD9-81ED-4DB2-BD59-A6C34878D82A}">
                    <a16:rowId xmlns:a16="http://schemas.microsoft.com/office/drawing/2014/main" val="2211815230"/>
                  </a:ext>
                </a:extLst>
              </a:tr>
              <a:tr h="202249">
                <a:tc>
                  <a:txBody>
                    <a:bodyPr/>
                    <a:lstStyle/>
                    <a:p>
                      <a:pPr algn="ctr"/>
                      <a:r>
                        <a:rPr lang="en-US" sz="1000" b="1">
                          <a:solidFill>
                            <a:srgbClr val="1F1A62"/>
                          </a:solidFill>
                          <a:latin typeface="Helvetica" panose="020B0403020202020204" pitchFamily="34" charset="0"/>
                        </a:rPr>
                        <a:t>11</a:t>
                      </a:r>
                    </a:p>
                  </a:txBody>
                  <a:tcPr marL="133877" marR="133877" marT="28388" marB="28388" anchor="ctr"/>
                </a:tc>
                <a:tc>
                  <a:txBody>
                    <a:bodyPr/>
                    <a:lstStyle/>
                    <a:p>
                      <a:pPr algn="ctr" fontAlgn="b"/>
                      <a:r>
                        <a:rPr lang="en-US" sz="1100" b="0" i="0" u="none" strike="noStrike">
                          <a:solidFill>
                            <a:srgbClr val="1F1A62"/>
                          </a:solidFill>
                          <a:effectLst/>
                          <a:latin typeface="Helvetica" panose="020B0403020202020204" pitchFamily="34" charset="0"/>
                        </a:rPr>
                        <a:t>Economic Development</a:t>
                      </a:r>
                    </a:p>
                  </a:txBody>
                  <a:tcPr marL="0" marR="0" marT="0" marB="0" anchor="ctr"/>
                </a:tc>
                <a:tc>
                  <a:txBody>
                    <a:bodyPr/>
                    <a:lstStyle/>
                    <a:p>
                      <a:pPr algn="ctr" fontAlgn="b"/>
                      <a:r>
                        <a:rPr lang="en-US" sz="1100" b="0" i="0" u="none" strike="noStrike">
                          <a:solidFill>
                            <a:srgbClr val="1F1A62"/>
                          </a:solidFill>
                          <a:effectLst/>
                          <a:latin typeface="Helvetica" panose="020B0403020202020204" pitchFamily="34" charset="0"/>
                        </a:rPr>
                        <a:t>1</a:t>
                      </a:r>
                    </a:p>
                  </a:txBody>
                  <a:tcPr marL="0" marR="0" marT="0" marB="0" anchor="ctr"/>
                </a:tc>
                <a:tc>
                  <a:txBody>
                    <a:bodyPr/>
                    <a:lstStyle/>
                    <a:p>
                      <a:pPr algn="ctr" fontAlgn="b"/>
                      <a:r>
                        <a:rPr lang="en-US" sz="1100" b="0" i="0" u="none" strike="noStrike">
                          <a:solidFill>
                            <a:srgbClr val="1F1A62"/>
                          </a:solidFill>
                          <a:effectLst/>
                          <a:latin typeface="Helvetica" panose="020B0403020202020204" pitchFamily="34" charset="0"/>
                        </a:rPr>
                        <a:t>3.1%</a:t>
                      </a:r>
                    </a:p>
                  </a:txBody>
                  <a:tcPr marL="0" marR="0" marT="0" marB="0" anchor="ctr"/>
                </a:tc>
                <a:extLst>
                  <a:ext uri="{0D108BD9-81ED-4DB2-BD59-A6C34878D82A}">
                    <a16:rowId xmlns:a16="http://schemas.microsoft.com/office/drawing/2014/main" val="2131438585"/>
                  </a:ext>
                </a:extLst>
              </a:tr>
              <a:tr h="202249">
                <a:tc>
                  <a:txBody>
                    <a:bodyPr/>
                    <a:lstStyle/>
                    <a:p>
                      <a:pPr algn="ctr"/>
                      <a:r>
                        <a:rPr lang="en-US" sz="1000" b="1">
                          <a:solidFill>
                            <a:srgbClr val="1F1A62"/>
                          </a:solidFill>
                          <a:latin typeface="Helvetica" panose="020B0403020202020204" pitchFamily="34" charset="0"/>
                        </a:rPr>
                        <a:t>12</a:t>
                      </a:r>
                    </a:p>
                  </a:txBody>
                  <a:tcPr marL="133877" marR="133877" marT="28388" marB="28388" anchor="ctr"/>
                </a:tc>
                <a:tc>
                  <a:txBody>
                    <a:bodyPr/>
                    <a:lstStyle/>
                    <a:p>
                      <a:pPr algn="ctr" fontAlgn="b"/>
                      <a:r>
                        <a:rPr lang="en-US" sz="1100" b="0" i="0" u="none" strike="noStrike">
                          <a:solidFill>
                            <a:srgbClr val="1F1A62"/>
                          </a:solidFill>
                          <a:effectLst/>
                          <a:latin typeface="Helvetica" panose="020B0403020202020204" pitchFamily="34" charset="0"/>
                        </a:rPr>
                        <a:t>Cough Drops</a:t>
                      </a:r>
                    </a:p>
                  </a:txBody>
                  <a:tcPr marL="0" marR="0" marT="0" marB="0" anchor="ctr"/>
                </a:tc>
                <a:tc>
                  <a:txBody>
                    <a:bodyPr/>
                    <a:lstStyle/>
                    <a:p>
                      <a:pPr algn="ctr" fontAlgn="b"/>
                      <a:r>
                        <a:rPr lang="en-US" sz="1100" b="0" i="0" u="none" strike="noStrike">
                          <a:solidFill>
                            <a:srgbClr val="1F1A62"/>
                          </a:solidFill>
                          <a:effectLst/>
                          <a:latin typeface="Helvetica" panose="020B0403020202020204" pitchFamily="34" charset="0"/>
                        </a:rPr>
                        <a:t>1</a:t>
                      </a:r>
                    </a:p>
                  </a:txBody>
                  <a:tcPr marL="0" marR="0" marT="0" marB="0" anchor="ctr"/>
                </a:tc>
                <a:tc>
                  <a:txBody>
                    <a:bodyPr/>
                    <a:lstStyle/>
                    <a:p>
                      <a:pPr algn="ctr" fontAlgn="b"/>
                      <a:r>
                        <a:rPr lang="en-US" sz="1100" b="0" i="0" u="none" strike="noStrike">
                          <a:solidFill>
                            <a:srgbClr val="1F1A62"/>
                          </a:solidFill>
                          <a:effectLst/>
                          <a:latin typeface="Helvetica" panose="020B0403020202020204" pitchFamily="34" charset="0"/>
                        </a:rPr>
                        <a:t>3.1%</a:t>
                      </a:r>
                    </a:p>
                  </a:txBody>
                  <a:tcPr marL="0" marR="0" marT="0" marB="0" anchor="ctr"/>
                </a:tc>
                <a:extLst>
                  <a:ext uri="{0D108BD9-81ED-4DB2-BD59-A6C34878D82A}">
                    <a16:rowId xmlns:a16="http://schemas.microsoft.com/office/drawing/2014/main" val="3729928218"/>
                  </a:ext>
                </a:extLst>
              </a:tr>
              <a:tr h="202249">
                <a:tc>
                  <a:txBody>
                    <a:bodyPr/>
                    <a:lstStyle/>
                    <a:p>
                      <a:pPr algn="ctr"/>
                      <a:r>
                        <a:rPr lang="en-US" sz="1000" b="1">
                          <a:solidFill>
                            <a:srgbClr val="1F1A62"/>
                          </a:solidFill>
                          <a:latin typeface="Helvetica" panose="020B0403020202020204" pitchFamily="34" charset="0"/>
                        </a:rPr>
                        <a:t>13</a:t>
                      </a:r>
                    </a:p>
                  </a:txBody>
                  <a:tcPr marL="133877" marR="133877" marT="28388" marB="28388" anchor="ctr"/>
                </a:tc>
                <a:tc>
                  <a:txBody>
                    <a:bodyPr/>
                    <a:lstStyle/>
                    <a:p>
                      <a:pPr algn="ctr" fontAlgn="b"/>
                      <a:r>
                        <a:rPr lang="en-US" sz="1100" b="0" i="0" u="none" strike="noStrike">
                          <a:solidFill>
                            <a:srgbClr val="1F1A62"/>
                          </a:solidFill>
                          <a:effectLst/>
                          <a:latin typeface="Helvetica" panose="020B0403020202020204" pitchFamily="34" charset="0"/>
                        </a:rPr>
                        <a:t>Moving &amp; Storage</a:t>
                      </a:r>
                    </a:p>
                  </a:txBody>
                  <a:tcPr marL="0" marR="0" marT="0" marB="0" anchor="ctr"/>
                </a:tc>
                <a:tc>
                  <a:txBody>
                    <a:bodyPr/>
                    <a:lstStyle/>
                    <a:p>
                      <a:pPr algn="ctr" fontAlgn="b"/>
                      <a:r>
                        <a:rPr lang="en-US" sz="1100" b="0" i="0" u="none" strike="noStrike">
                          <a:solidFill>
                            <a:srgbClr val="1F1A62"/>
                          </a:solidFill>
                          <a:effectLst/>
                          <a:latin typeface="Helvetica" panose="020B0403020202020204" pitchFamily="34" charset="0"/>
                        </a:rPr>
                        <a:t>1</a:t>
                      </a:r>
                    </a:p>
                  </a:txBody>
                  <a:tcPr marL="0" marR="0" marT="0" marB="0" anchor="ctr"/>
                </a:tc>
                <a:tc>
                  <a:txBody>
                    <a:bodyPr/>
                    <a:lstStyle/>
                    <a:p>
                      <a:pPr algn="ctr" fontAlgn="b"/>
                      <a:r>
                        <a:rPr lang="en-US" sz="1100" b="0" i="0" u="none" strike="noStrike" dirty="0">
                          <a:solidFill>
                            <a:srgbClr val="1F1A62"/>
                          </a:solidFill>
                          <a:effectLst/>
                          <a:latin typeface="Helvetica" panose="020B0403020202020204" pitchFamily="34" charset="0"/>
                        </a:rPr>
                        <a:t>3.1%</a:t>
                      </a:r>
                    </a:p>
                  </a:txBody>
                  <a:tcPr marL="0" marR="0" marT="0" marB="0" anchor="ctr"/>
                </a:tc>
                <a:extLst>
                  <a:ext uri="{0D108BD9-81ED-4DB2-BD59-A6C34878D82A}">
                    <a16:rowId xmlns:a16="http://schemas.microsoft.com/office/drawing/2014/main" val="4137919691"/>
                  </a:ext>
                </a:extLst>
              </a:tr>
              <a:tr h="202249">
                <a:tc>
                  <a:txBody>
                    <a:bodyPr/>
                    <a:lstStyle/>
                    <a:p>
                      <a:pPr algn="ctr"/>
                      <a:r>
                        <a:rPr lang="en-US" sz="1000" b="1">
                          <a:solidFill>
                            <a:srgbClr val="1F1A62"/>
                          </a:solidFill>
                          <a:latin typeface="Helvetica" panose="020B0403020202020204" pitchFamily="34" charset="0"/>
                        </a:rPr>
                        <a:t>14</a:t>
                      </a:r>
                    </a:p>
                  </a:txBody>
                  <a:tcPr marL="133877" marR="133877" marT="28388" marB="28388" anchor="ctr"/>
                </a:tc>
                <a:tc>
                  <a:txBody>
                    <a:bodyPr/>
                    <a:lstStyle/>
                    <a:p>
                      <a:pPr algn="ctr" fontAlgn="b"/>
                      <a:r>
                        <a:rPr lang="en-US" sz="1100" b="0" i="0" u="none" strike="noStrike">
                          <a:solidFill>
                            <a:srgbClr val="1F1A62"/>
                          </a:solidFill>
                          <a:effectLst/>
                          <a:latin typeface="Helvetica" panose="020B0403020202020204" pitchFamily="34" charset="0"/>
                        </a:rPr>
                        <a:t>Cybersecurity</a:t>
                      </a:r>
                    </a:p>
                  </a:txBody>
                  <a:tcPr marL="0" marR="0" marT="0" marB="0" anchor="ctr"/>
                </a:tc>
                <a:tc>
                  <a:txBody>
                    <a:bodyPr/>
                    <a:lstStyle/>
                    <a:p>
                      <a:pPr algn="ctr" fontAlgn="b"/>
                      <a:r>
                        <a:rPr lang="en-US" sz="1100" b="0" i="0" u="none" strike="noStrike">
                          <a:solidFill>
                            <a:srgbClr val="1F1A62"/>
                          </a:solidFill>
                          <a:effectLst/>
                          <a:latin typeface="Helvetica" panose="020B0403020202020204" pitchFamily="34" charset="0"/>
                        </a:rPr>
                        <a:t>1</a:t>
                      </a:r>
                    </a:p>
                  </a:txBody>
                  <a:tcPr marL="0" marR="0" marT="0" marB="0" anchor="ctr"/>
                </a:tc>
                <a:tc>
                  <a:txBody>
                    <a:bodyPr/>
                    <a:lstStyle/>
                    <a:p>
                      <a:pPr algn="ctr" fontAlgn="b"/>
                      <a:r>
                        <a:rPr lang="en-US" sz="1100" b="0" i="0" u="none" strike="noStrike">
                          <a:solidFill>
                            <a:srgbClr val="1F1A62"/>
                          </a:solidFill>
                          <a:effectLst/>
                          <a:latin typeface="Helvetica" panose="020B0403020202020204" pitchFamily="34" charset="0"/>
                        </a:rPr>
                        <a:t>3.1%</a:t>
                      </a:r>
                    </a:p>
                  </a:txBody>
                  <a:tcPr marL="0" marR="0" marT="0" marB="0" anchor="ctr"/>
                </a:tc>
                <a:extLst>
                  <a:ext uri="{0D108BD9-81ED-4DB2-BD59-A6C34878D82A}">
                    <a16:rowId xmlns:a16="http://schemas.microsoft.com/office/drawing/2014/main" val="2803265611"/>
                  </a:ext>
                </a:extLst>
              </a:tr>
              <a:tr h="202249">
                <a:tc>
                  <a:txBody>
                    <a:bodyPr/>
                    <a:lstStyle/>
                    <a:p>
                      <a:pPr algn="ctr"/>
                      <a:r>
                        <a:rPr lang="en-US" sz="1000" b="1">
                          <a:solidFill>
                            <a:srgbClr val="1F1A62"/>
                          </a:solidFill>
                          <a:latin typeface="Helvetica" panose="020B0403020202020204" pitchFamily="34" charset="0"/>
                        </a:rPr>
                        <a:t>15</a:t>
                      </a:r>
                    </a:p>
                  </a:txBody>
                  <a:tcPr marL="133877" marR="133877" marT="28388" marB="28388" anchor="ctr"/>
                </a:tc>
                <a:tc>
                  <a:txBody>
                    <a:bodyPr/>
                    <a:lstStyle/>
                    <a:p>
                      <a:pPr algn="ctr" fontAlgn="b"/>
                      <a:r>
                        <a:rPr lang="en-US" sz="1100" b="0" i="0" u="none" strike="noStrike">
                          <a:solidFill>
                            <a:srgbClr val="1F1A62"/>
                          </a:solidFill>
                          <a:effectLst/>
                          <a:latin typeface="Helvetica" panose="020B0403020202020204" pitchFamily="34" charset="0"/>
                        </a:rPr>
                        <a:t>Online Banking</a:t>
                      </a:r>
                    </a:p>
                  </a:txBody>
                  <a:tcPr marL="0" marR="0" marT="0" marB="0" anchor="ctr"/>
                </a:tc>
                <a:tc>
                  <a:txBody>
                    <a:bodyPr/>
                    <a:lstStyle/>
                    <a:p>
                      <a:pPr algn="ctr" fontAlgn="b"/>
                      <a:r>
                        <a:rPr lang="en-US" sz="1100" b="0" i="0" u="none" strike="noStrike">
                          <a:solidFill>
                            <a:srgbClr val="1F1A62"/>
                          </a:solidFill>
                          <a:effectLst/>
                          <a:latin typeface="Helvetica" panose="020B0403020202020204" pitchFamily="34" charset="0"/>
                        </a:rPr>
                        <a:t>1</a:t>
                      </a:r>
                    </a:p>
                  </a:txBody>
                  <a:tcPr marL="0" marR="0" marT="0" marB="0" anchor="ctr"/>
                </a:tc>
                <a:tc>
                  <a:txBody>
                    <a:bodyPr/>
                    <a:lstStyle/>
                    <a:p>
                      <a:pPr algn="ctr" fontAlgn="b"/>
                      <a:r>
                        <a:rPr lang="en-US" sz="1100" b="0" i="0" u="none" strike="noStrike" dirty="0">
                          <a:solidFill>
                            <a:srgbClr val="1F1A62"/>
                          </a:solidFill>
                          <a:effectLst/>
                          <a:latin typeface="Helvetica" panose="020B0403020202020204" pitchFamily="34" charset="0"/>
                        </a:rPr>
                        <a:t>3.1%</a:t>
                      </a:r>
                    </a:p>
                  </a:txBody>
                  <a:tcPr marL="0" marR="0" marT="0" marB="0" anchor="ctr"/>
                </a:tc>
                <a:extLst>
                  <a:ext uri="{0D108BD9-81ED-4DB2-BD59-A6C34878D82A}">
                    <a16:rowId xmlns:a16="http://schemas.microsoft.com/office/drawing/2014/main" val="1835510413"/>
                  </a:ext>
                </a:extLst>
              </a:tr>
              <a:tr h="202249">
                <a:tc>
                  <a:txBody>
                    <a:bodyPr/>
                    <a:lstStyle/>
                    <a:p>
                      <a:pPr algn="ctr"/>
                      <a:r>
                        <a:rPr lang="en-US" sz="1000" b="1">
                          <a:solidFill>
                            <a:srgbClr val="1F1A62"/>
                          </a:solidFill>
                          <a:latin typeface="Helvetica" panose="020B0403020202020204" pitchFamily="34" charset="0"/>
                        </a:rPr>
                        <a:t>16+</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12 Additional Categories</a:t>
                      </a:r>
                    </a:p>
                  </a:txBody>
                  <a:tcPr marL="11156" marR="11156" marT="6297" marB="0" anchor="ctr"/>
                </a:tc>
                <a:tc>
                  <a:txBody>
                    <a:bodyPr/>
                    <a:lstStyle/>
                    <a:p>
                      <a:pPr algn="ctr" fontAlgn="b"/>
                      <a:r>
                        <a:rPr lang="en-US" sz="1100" b="0" i="0" u="none" strike="noStrike">
                          <a:solidFill>
                            <a:srgbClr val="1F1A62"/>
                          </a:solidFill>
                          <a:effectLst/>
                          <a:latin typeface="Helvetica" panose="020B0403020202020204" pitchFamily="34" charset="0"/>
                        </a:rPr>
                        <a:t>12</a:t>
                      </a:r>
                    </a:p>
                  </a:txBody>
                  <a:tcPr marL="0" marR="0" marT="0" marB="0" anchor="ctr"/>
                </a:tc>
                <a:tc>
                  <a:txBody>
                    <a:bodyPr/>
                    <a:lstStyle/>
                    <a:p>
                      <a:pPr algn="ctr" fontAlgn="b"/>
                      <a:r>
                        <a:rPr lang="en-US" sz="1100" b="0" i="0" u="none" strike="noStrike" dirty="0">
                          <a:solidFill>
                            <a:srgbClr val="1F1A62"/>
                          </a:solidFill>
                          <a:effectLst/>
                          <a:latin typeface="Helvetica" panose="020B0403020202020204" pitchFamily="34" charset="0"/>
                        </a:rPr>
                        <a:t>37.5%</a:t>
                      </a:r>
                    </a:p>
                  </a:txBody>
                  <a:tcPr marL="0" marR="0" marT="0" marB="0" anchor="ctr"/>
                </a:tc>
                <a:extLst>
                  <a:ext uri="{0D108BD9-81ED-4DB2-BD59-A6C34878D82A}">
                    <a16:rowId xmlns:a16="http://schemas.microsoft.com/office/drawing/2014/main" val="1880227358"/>
                  </a:ext>
                </a:extLst>
              </a:tr>
              <a:tr h="202249">
                <a:tc>
                  <a:txBody>
                    <a:bodyPr/>
                    <a:lstStyle/>
                    <a:p>
                      <a:pPr algn="ctr"/>
                      <a:r>
                        <a:rPr lang="en-US" sz="1000" b="1">
                          <a:solidFill>
                            <a:schemeClr val="bg1"/>
                          </a:solidFill>
                          <a:latin typeface="Helvetica" panose="020B0403020202020204" pitchFamily="34" charset="0"/>
                        </a:rPr>
                        <a:t>Total</a:t>
                      </a:r>
                    </a:p>
                  </a:txBody>
                  <a:tcPr marL="133877" marR="133877" marT="28388" marB="28388" anchor="ctr">
                    <a:solidFill>
                      <a:srgbClr val="1F1A62"/>
                    </a:solidFill>
                  </a:tcPr>
                </a:tc>
                <a:tc>
                  <a:txBody>
                    <a:bodyPr/>
                    <a:lstStyle/>
                    <a:p>
                      <a:pPr algn="ctr" fontAlgn="b"/>
                      <a:endParaRPr lang="en-US" sz="900" b="1" i="0" u="none" strike="noStrike">
                        <a:solidFill>
                          <a:schemeClr val="bg1"/>
                        </a:solidFill>
                        <a:effectLst/>
                        <a:latin typeface="Helvetica" panose="020B0403020202020204" pitchFamily="34" charset="0"/>
                      </a:endParaRPr>
                    </a:p>
                  </a:txBody>
                  <a:tcPr marL="11156" marR="11156" marT="6297" marB="0" anchor="ctr">
                    <a:solidFill>
                      <a:srgbClr val="1F1A62"/>
                    </a:solidFill>
                  </a:tcPr>
                </a:tc>
                <a:tc>
                  <a:txBody>
                    <a:bodyPr/>
                    <a:lstStyle/>
                    <a:p>
                      <a:pPr algn="ctr" fontAlgn="b"/>
                      <a:r>
                        <a:rPr lang="en-US" sz="1000" b="1" i="0" u="none" strike="noStrike" dirty="0">
                          <a:solidFill>
                            <a:schemeClr val="bg1"/>
                          </a:solidFill>
                          <a:effectLst/>
                          <a:latin typeface="Helvetica" panose="020B0403020202020204" pitchFamily="34" charset="0"/>
                        </a:rPr>
                        <a:t>32</a:t>
                      </a:r>
                    </a:p>
                  </a:txBody>
                  <a:tcPr marL="0" marR="0" marT="0" marB="0" anchor="ctr">
                    <a:solidFill>
                      <a:srgbClr val="1F1A62"/>
                    </a:solidFill>
                  </a:tcPr>
                </a:tc>
                <a:tc>
                  <a:txBody>
                    <a:bodyPr/>
                    <a:lstStyle/>
                    <a:p>
                      <a:pPr algn="ctr" fontAlgn="b"/>
                      <a:r>
                        <a:rPr lang="en-US" sz="1000" b="1" i="0" u="none" strike="noStrike" dirty="0">
                          <a:solidFill>
                            <a:schemeClr val="bg1"/>
                          </a:solidFill>
                          <a:effectLst/>
                          <a:latin typeface="Helvetica" panose="020B0403020202020204" pitchFamily="34" charset="0"/>
                        </a:rPr>
                        <a:t>100%</a:t>
                      </a:r>
                    </a:p>
                  </a:txBody>
                  <a:tcPr marL="0" marR="0" marT="0" marB="0" anchor="ctr">
                    <a:solidFill>
                      <a:srgbClr val="1F1A62"/>
                    </a:solidFill>
                  </a:tcPr>
                </a:tc>
                <a:extLst>
                  <a:ext uri="{0D108BD9-81ED-4DB2-BD59-A6C34878D82A}">
                    <a16:rowId xmlns:a16="http://schemas.microsoft.com/office/drawing/2014/main" val="1921674396"/>
                  </a:ext>
                </a:extLst>
              </a:tr>
            </a:tbl>
          </a:graphicData>
        </a:graphic>
      </p:graphicFrame>
      <p:sp>
        <p:nvSpPr>
          <p:cNvPr id="23" name="TextBox 22">
            <a:extLst>
              <a:ext uri="{FF2B5EF4-FFF2-40B4-BE49-F238E27FC236}">
                <a16:creationId xmlns:a16="http://schemas.microsoft.com/office/drawing/2014/main" id="{2F990FC3-6923-4730-B17C-EAC0BBA58527}"/>
              </a:ext>
            </a:extLst>
          </p:cNvPr>
          <p:cNvSpPr txBox="1"/>
          <p:nvPr/>
        </p:nvSpPr>
        <p:spPr>
          <a:xfrm>
            <a:off x="915382" y="2016458"/>
            <a:ext cx="4595786"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Top 15 Categories by # of New TV Advertisers per Category </a:t>
            </a:r>
          </a:p>
        </p:txBody>
      </p:sp>
      <p:sp>
        <p:nvSpPr>
          <p:cNvPr id="24" name="TextBox 23">
            <a:extLst>
              <a:ext uri="{FF2B5EF4-FFF2-40B4-BE49-F238E27FC236}">
                <a16:creationId xmlns:a16="http://schemas.microsoft.com/office/drawing/2014/main" id="{C00EA72F-3D11-4668-92F4-27E0382C9B2E}"/>
              </a:ext>
            </a:extLst>
          </p:cNvPr>
          <p:cNvSpPr txBox="1"/>
          <p:nvPr/>
        </p:nvSpPr>
        <p:spPr>
          <a:xfrm>
            <a:off x="6475980" y="2016458"/>
            <a:ext cx="5055365" cy="276999"/>
          </a:xfrm>
          <a:prstGeom prst="rect">
            <a:avLst/>
          </a:prstGeom>
          <a:noFill/>
        </p:spPr>
        <p:txBody>
          <a:bodyPr wrap="square">
            <a:spAutoFit/>
          </a:bodyPr>
          <a:lstStyle>
            <a:defPPr>
              <a:defRPr lang="en-US"/>
            </a:defPPr>
            <a:lvl1pPr algn="ctr">
              <a:defRPr sz="1400" b="1" i="0" u="sng" strike="noStrike">
                <a:solidFill>
                  <a:srgbClr val="1F1A62"/>
                </a:solidFill>
                <a:effectLst/>
                <a:latin typeface="Helvetica" panose="020B0403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Top 15 Categories by New TV Advertiser $$$ by Category </a:t>
            </a:r>
          </a:p>
        </p:txBody>
      </p:sp>
      <p:sp>
        <p:nvSpPr>
          <p:cNvPr id="26" name="TextBox 25">
            <a:extLst>
              <a:ext uri="{FF2B5EF4-FFF2-40B4-BE49-F238E27FC236}">
                <a16:creationId xmlns:a16="http://schemas.microsoft.com/office/drawing/2014/main" id="{F5A008B1-1E0B-46CF-A3BD-C75B6DC7147A}"/>
              </a:ext>
            </a:extLst>
          </p:cNvPr>
          <p:cNvSpPr txBox="1"/>
          <p:nvPr/>
        </p:nvSpPr>
        <p:spPr>
          <a:xfrm>
            <a:off x="554181" y="1714783"/>
            <a:ext cx="11083635" cy="338554"/>
          </a:xfrm>
          <a:prstGeom prst="rect">
            <a:avLst/>
          </a:prstGeom>
          <a:noFill/>
        </p:spPr>
        <p:txBody>
          <a:bodyPr wrap="square" rtlCol="0">
            <a:spAutoFit/>
          </a:bodyPr>
          <a:lstStyle>
            <a:defPPr>
              <a:defRPr lang="en-US"/>
            </a:defPPr>
            <a:lvl1pPr marR="0" lvl="0" indent="0" algn="ctr" defTabSz="586082" fontAlgn="auto">
              <a:lnSpc>
                <a:spcPct val="100000"/>
              </a:lnSpc>
              <a:spcBef>
                <a:spcPts val="0"/>
              </a:spcBef>
              <a:spcAft>
                <a:spcPts val="0"/>
              </a:spcAft>
              <a:buClrTx/>
              <a:buSzTx/>
              <a:buFontTx/>
              <a:buNone/>
              <a:tabLst/>
              <a:defRPr kumimoji="0" sz="1200" b="1" i="0" u="sng" strike="noStrike" cap="none" spc="0" normalizeH="0" baseline="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defRPr>
            </a:lvl1p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2020 New National TV ‘COVID-Opportunistic’ Advertisers: Ranked by Category</a:t>
            </a:r>
          </a:p>
        </p:txBody>
      </p:sp>
      <p:graphicFrame>
        <p:nvGraphicFramePr>
          <p:cNvPr id="15" name="Table 7">
            <a:extLst>
              <a:ext uri="{FF2B5EF4-FFF2-40B4-BE49-F238E27FC236}">
                <a16:creationId xmlns:a16="http://schemas.microsoft.com/office/drawing/2014/main" id="{804DEDE2-F675-4B8F-BDA1-73831638261A}"/>
              </a:ext>
            </a:extLst>
          </p:cNvPr>
          <p:cNvGraphicFramePr>
            <a:graphicFrameLocks noGrp="1"/>
          </p:cNvGraphicFramePr>
          <p:nvPr>
            <p:extLst>
              <p:ext uri="{D42A27DB-BD31-4B8C-83A1-F6EECF244321}">
                <p14:modId xmlns:p14="http://schemas.microsoft.com/office/powerpoint/2010/main" val="380736951"/>
              </p:ext>
            </p:extLst>
          </p:nvPr>
        </p:nvGraphicFramePr>
        <p:xfrm>
          <a:off x="6446583" y="2276614"/>
          <a:ext cx="5055365" cy="3784803"/>
        </p:xfrm>
        <a:graphic>
          <a:graphicData uri="http://schemas.openxmlformats.org/drawingml/2006/table">
            <a:tbl>
              <a:tblPr firstRow="1" bandRow="1">
                <a:tableStyleId>{5C22544A-7EE6-4342-B048-85BDC9FD1C3A}</a:tableStyleId>
              </a:tblPr>
              <a:tblGrid>
                <a:gridCol w="866005">
                  <a:extLst>
                    <a:ext uri="{9D8B030D-6E8A-4147-A177-3AD203B41FA5}">
                      <a16:colId xmlns:a16="http://schemas.microsoft.com/office/drawing/2014/main" val="1470386231"/>
                    </a:ext>
                  </a:extLst>
                </a:gridCol>
                <a:gridCol w="1837760">
                  <a:extLst>
                    <a:ext uri="{9D8B030D-6E8A-4147-A177-3AD203B41FA5}">
                      <a16:colId xmlns:a16="http://schemas.microsoft.com/office/drawing/2014/main" val="848587579"/>
                    </a:ext>
                  </a:extLst>
                </a:gridCol>
                <a:gridCol w="1175800">
                  <a:extLst>
                    <a:ext uri="{9D8B030D-6E8A-4147-A177-3AD203B41FA5}">
                      <a16:colId xmlns:a16="http://schemas.microsoft.com/office/drawing/2014/main" val="1622190781"/>
                    </a:ext>
                  </a:extLst>
                </a:gridCol>
                <a:gridCol w="1175800">
                  <a:extLst>
                    <a:ext uri="{9D8B030D-6E8A-4147-A177-3AD203B41FA5}">
                      <a16:colId xmlns:a16="http://schemas.microsoft.com/office/drawing/2014/main" val="1728064926"/>
                    </a:ext>
                  </a:extLst>
                </a:gridCol>
              </a:tblGrid>
              <a:tr h="228811">
                <a:tc>
                  <a:txBody>
                    <a:bodyPr/>
                    <a:lstStyle/>
                    <a:p>
                      <a:pPr algn="ctr"/>
                      <a:r>
                        <a:rPr lang="en-US" sz="1000">
                          <a:latin typeface="Helvetica" panose="020B0403020202020204" pitchFamily="34" charset="0"/>
                        </a:rPr>
                        <a:t>Rank</a:t>
                      </a:r>
                    </a:p>
                  </a:txBody>
                  <a:tcPr marL="133877" marR="133877" marT="28388" marB="28388" anchor="ctr">
                    <a:solidFill>
                      <a:srgbClr val="00BFF2"/>
                    </a:solidFill>
                  </a:tcPr>
                </a:tc>
                <a:tc>
                  <a:txBody>
                    <a:bodyPr/>
                    <a:lstStyle/>
                    <a:p>
                      <a:pPr algn="ctr"/>
                      <a:r>
                        <a:rPr lang="en-US" sz="1000">
                          <a:latin typeface="Helvetica" panose="020B0403020202020204" pitchFamily="34" charset="0"/>
                        </a:rPr>
                        <a:t>Category</a:t>
                      </a:r>
                    </a:p>
                  </a:txBody>
                  <a:tcPr marL="133877" marR="133877" marT="28388" marB="28388" anchor="ctr">
                    <a:solidFill>
                      <a:srgbClr val="00BFF2"/>
                    </a:solidFill>
                  </a:tcPr>
                </a:tc>
                <a:tc>
                  <a:txBody>
                    <a:bodyPr/>
                    <a:lstStyle/>
                    <a:p>
                      <a:pPr algn="ctr"/>
                      <a:r>
                        <a:rPr lang="en-US" sz="1000">
                          <a:latin typeface="Helvetica" panose="020B0403020202020204" pitchFamily="34" charset="0"/>
                        </a:rPr>
                        <a:t>Total $$$</a:t>
                      </a:r>
                    </a:p>
                  </a:txBody>
                  <a:tcPr marL="133877" marR="133877" marT="28388" marB="28388" anchor="ctr">
                    <a:solidFill>
                      <a:srgbClr val="00BFF2"/>
                    </a:solidFill>
                  </a:tcPr>
                </a:tc>
                <a:tc>
                  <a:txBody>
                    <a:bodyPr/>
                    <a:lstStyle/>
                    <a:p>
                      <a:pPr algn="ctr"/>
                      <a:r>
                        <a:rPr lang="en-US" sz="1000" dirty="0">
                          <a:latin typeface="Helvetica" panose="020B0403020202020204" pitchFamily="34" charset="0"/>
                        </a:rPr>
                        <a:t>% of $$$</a:t>
                      </a:r>
                    </a:p>
                  </a:txBody>
                  <a:tcPr marL="133877" marR="133877" marT="28388" marB="28388" anchor="ctr">
                    <a:solidFill>
                      <a:srgbClr val="00BFF2"/>
                    </a:solidFill>
                  </a:tcPr>
                </a:tc>
                <a:extLst>
                  <a:ext uri="{0D108BD9-81ED-4DB2-BD59-A6C34878D82A}">
                    <a16:rowId xmlns:a16="http://schemas.microsoft.com/office/drawing/2014/main" val="3600805398"/>
                  </a:ext>
                </a:extLst>
              </a:tr>
              <a:tr h="202249">
                <a:tc>
                  <a:txBody>
                    <a:bodyPr/>
                    <a:lstStyle/>
                    <a:p>
                      <a:pPr algn="ctr"/>
                      <a:r>
                        <a:rPr lang="en-US" sz="1000" b="1">
                          <a:solidFill>
                            <a:srgbClr val="1F1A62"/>
                          </a:solidFill>
                          <a:latin typeface="Helvetica" panose="020B0403020202020204" pitchFamily="34" charset="0"/>
                        </a:rPr>
                        <a:t>1</a:t>
                      </a:r>
                    </a:p>
                  </a:txBody>
                  <a:tcPr marL="133877" marR="133877" marT="28388" marB="28388" anchor="ctr"/>
                </a:tc>
                <a:tc>
                  <a:txBody>
                    <a:bodyPr/>
                    <a:lstStyle/>
                    <a:p>
                      <a:pPr algn="ctr" fontAlgn="b"/>
                      <a:r>
                        <a:rPr lang="en-US" sz="1100" b="0" i="0" u="none" strike="noStrike">
                          <a:solidFill>
                            <a:srgbClr val="1F1A62"/>
                          </a:solidFill>
                          <a:effectLst/>
                          <a:latin typeface="Helvetica" panose="020B0403020202020204" pitchFamily="34" charset="0"/>
                        </a:rPr>
                        <a:t>Education</a:t>
                      </a:r>
                    </a:p>
                  </a:txBody>
                  <a:tcPr marL="0" marR="0" marT="0" marB="0" anchor="ctr"/>
                </a:tc>
                <a:tc>
                  <a:txBody>
                    <a:bodyPr/>
                    <a:lstStyle/>
                    <a:p>
                      <a:pPr algn="ctr" fontAlgn="b"/>
                      <a:r>
                        <a:rPr lang="en-US" sz="1100" b="0" i="0" u="none" strike="noStrike">
                          <a:solidFill>
                            <a:srgbClr val="1F1A62"/>
                          </a:solidFill>
                          <a:effectLst/>
                          <a:latin typeface="Helvetica" panose="020B0403020202020204" pitchFamily="34" charset="0"/>
                        </a:rPr>
                        <a:t>$3.7MM</a:t>
                      </a:r>
                    </a:p>
                  </a:txBody>
                  <a:tcPr marL="0" marR="0" marT="0" marB="0" anchor="ctr"/>
                </a:tc>
                <a:tc>
                  <a:txBody>
                    <a:bodyPr/>
                    <a:lstStyle/>
                    <a:p>
                      <a:pPr algn="ctr" fontAlgn="b"/>
                      <a:r>
                        <a:rPr lang="en-US" sz="1100" b="0" i="0" u="none" strike="noStrike" dirty="0">
                          <a:solidFill>
                            <a:srgbClr val="1F1A62"/>
                          </a:solidFill>
                          <a:effectLst/>
                          <a:latin typeface="Helvetica" panose="020B0403020202020204" pitchFamily="34" charset="0"/>
                        </a:rPr>
                        <a:t>18.0%</a:t>
                      </a:r>
                    </a:p>
                  </a:txBody>
                  <a:tcPr marL="0" marR="0" marT="0" marB="0" anchor="ctr"/>
                </a:tc>
                <a:extLst>
                  <a:ext uri="{0D108BD9-81ED-4DB2-BD59-A6C34878D82A}">
                    <a16:rowId xmlns:a16="http://schemas.microsoft.com/office/drawing/2014/main" val="2403927615"/>
                  </a:ext>
                </a:extLst>
              </a:tr>
              <a:tr h="202249">
                <a:tc>
                  <a:txBody>
                    <a:bodyPr/>
                    <a:lstStyle/>
                    <a:p>
                      <a:pPr algn="ctr"/>
                      <a:r>
                        <a:rPr lang="en-US" sz="1000" b="1" dirty="0">
                          <a:solidFill>
                            <a:srgbClr val="1F1A62"/>
                          </a:solidFill>
                          <a:latin typeface="Helvetica" panose="020B0403020202020204" pitchFamily="34" charset="0"/>
                        </a:rPr>
                        <a:t>2</a:t>
                      </a:r>
                    </a:p>
                  </a:txBody>
                  <a:tcPr marL="133877" marR="133877" marT="28388" marB="28388" anchor="ctr"/>
                </a:tc>
                <a:tc>
                  <a:txBody>
                    <a:bodyPr/>
                    <a:lstStyle/>
                    <a:p>
                      <a:pPr algn="ctr" fontAlgn="b"/>
                      <a:r>
                        <a:rPr lang="en-US" sz="1100" b="0" i="0" u="none" strike="noStrike">
                          <a:solidFill>
                            <a:srgbClr val="1F1A62"/>
                          </a:solidFill>
                          <a:effectLst/>
                          <a:latin typeface="Helvetica" panose="020B0403020202020204" pitchFamily="34" charset="0"/>
                        </a:rPr>
                        <a:t>Social Networking</a:t>
                      </a:r>
                    </a:p>
                  </a:txBody>
                  <a:tcPr marL="0" marR="0" marT="0" marB="0" anchor="ctr"/>
                </a:tc>
                <a:tc>
                  <a:txBody>
                    <a:bodyPr/>
                    <a:lstStyle/>
                    <a:p>
                      <a:pPr algn="ctr" fontAlgn="b"/>
                      <a:r>
                        <a:rPr lang="en-US" sz="1100" b="0" i="0" u="none" strike="noStrike">
                          <a:solidFill>
                            <a:srgbClr val="1F1A62"/>
                          </a:solidFill>
                          <a:effectLst/>
                          <a:latin typeface="Helvetica" panose="020B0403020202020204" pitchFamily="34" charset="0"/>
                        </a:rPr>
                        <a:t>$2.6MM</a:t>
                      </a:r>
                    </a:p>
                  </a:txBody>
                  <a:tcPr marL="0" marR="0" marT="0" marB="0" anchor="ctr"/>
                </a:tc>
                <a:tc>
                  <a:txBody>
                    <a:bodyPr/>
                    <a:lstStyle/>
                    <a:p>
                      <a:pPr algn="ctr" fontAlgn="b"/>
                      <a:r>
                        <a:rPr lang="en-US" sz="1100" b="0" i="0" u="none" strike="noStrike">
                          <a:solidFill>
                            <a:srgbClr val="1F1A62"/>
                          </a:solidFill>
                          <a:effectLst/>
                          <a:latin typeface="Helvetica" panose="020B0403020202020204" pitchFamily="34" charset="0"/>
                        </a:rPr>
                        <a:t>12.6%</a:t>
                      </a:r>
                    </a:p>
                  </a:txBody>
                  <a:tcPr marL="0" marR="0" marT="0" marB="0" anchor="ctr"/>
                </a:tc>
                <a:extLst>
                  <a:ext uri="{0D108BD9-81ED-4DB2-BD59-A6C34878D82A}">
                    <a16:rowId xmlns:a16="http://schemas.microsoft.com/office/drawing/2014/main" val="939386070"/>
                  </a:ext>
                </a:extLst>
              </a:tr>
              <a:tr h="202249">
                <a:tc>
                  <a:txBody>
                    <a:bodyPr/>
                    <a:lstStyle/>
                    <a:p>
                      <a:pPr algn="ctr"/>
                      <a:r>
                        <a:rPr lang="en-US" sz="1000" b="1">
                          <a:solidFill>
                            <a:srgbClr val="1F1A62"/>
                          </a:solidFill>
                          <a:latin typeface="Helvetica" panose="020B0403020202020204" pitchFamily="34" charset="0"/>
                        </a:rPr>
                        <a:t>3</a:t>
                      </a:r>
                    </a:p>
                  </a:txBody>
                  <a:tcPr marL="133877" marR="133877" marT="28388" marB="28388" anchor="ctr"/>
                </a:tc>
                <a:tc>
                  <a:txBody>
                    <a:bodyPr/>
                    <a:lstStyle/>
                    <a:p>
                      <a:pPr algn="ctr" fontAlgn="b"/>
                      <a:r>
                        <a:rPr lang="en-US" sz="1100" b="0" i="0" u="none" strike="noStrike">
                          <a:solidFill>
                            <a:srgbClr val="1F1A62"/>
                          </a:solidFill>
                          <a:effectLst/>
                          <a:latin typeface="Helvetica" panose="020B0403020202020204" pitchFamily="34" charset="0"/>
                        </a:rPr>
                        <a:t>Face Mask / Shield</a:t>
                      </a:r>
                    </a:p>
                  </a:txBody>
                  <a:tcPr marL="0" marR="0" marT="0" marB="0" anchor="ctr"/>
                </a:tc>
                <a:tc>
                  <a:txBody>
                    <a:bodyPr/>
                    <a:lstStyle/>
                    <a:p>
                      <a:pPr algn="ctr" fontAlgn="b"/>
                      <a:r>
                        <a:rPr lang="en-US" sz="1100" b="0" i="0" u="none" strike="noStrike">
                          <a:solidFill>
                            <a:srgbClr val="1F1A62"/>
                          </a:solidFill>
                          <a:effectLst/>
                          <a:latin typeface="Helvetica" panose="020B0403020202020204" pitchFamily="34" charset="0"/>
                        </a:rPr>
                        <a:t>$2.4MM</a:t>
                      </a:r>
                    </a:p>
                  </a:txBody>
                  <a:tcPr marL="0" marR="0" marT="0" marB="0" anchor="ctr"/>
                </a:tc>
                <a:tc>
                  <a:txBody>
                    <a:bodyPr/>
                    <a:lstStyle/>
                    <a:p>
                      <a:pPr algn="ctr" fontAlgn="b"/>
                      <a:r>
                        <a:rPr lang="en-US" sz="1100" b="0" i="0" u="none" strike="noStrike">
                          <a:solidFill>
                            <a:srgbClr val="1F1A62"/>
                          </a:solidFill>
                          <a:effectLst/>
                          <a:latin typeface="Helvetica" panose="020B0403020202020204" pitchFamily="34" charset="0"/>
                        </a:rPr>
                        <a:t>11.7%</a:t>
                      </a:r>
                    </a:p>
                  </a:txBody>
                  <a:tcPr marL="0" marR="0" marT="0" marB="0" anchor="ctr"/>
                </a:tc>
                <a:extLst>
                  <a:ext uri="{0D108BD9-81ED-4DB2-BD59-A6C34878D82A}">
                    <a16:rowId xmlns:a16="http://schemas.microsoft.com/office/drawing/2014/main" val="2408185178"/>
                  </a:ext>
                </a:extLst>
              </a:tr>
              <a:tr h="202249">
                <a:tc>
                  <a:txBody>
                    <a:bodyPr/>
                    <a:lstStyle/>
                    <a:p>
                      <a:pPr algn="ctr"/>
                      <a:r>
                        <a:rPr lang="en-US" sz="1000" b="1">
                          <a:solidFill>
                            <a:srgbClr val="1F1A62"/>
                          </a:solidFill>
                          <a:latin typeface="Helvetica" panose="020B0403020202020204" pitchFamily="34" charset="0"/>
                        </a:rPr>
                        <a:t>4</a:t>
                      </a:r>
                    </a:p>
                  </a:txBody>
                  <a:tcPr marL="133877" marR="133877" marT="28388" marB="28388" anchor="ctr"/>
                </a:tc>
                <a:tc>
                  <a:txBody>
                    <a:bodyPr/>
                    <a:lstStyle/>
                    <a:p>
                      <a:pPr algn="ctr" fontAlgn="b"/>
                      <a:r>
                        <a:rPr lang="en-US" sz="1100" b="0" i="0" u="none" strike="noStrike">
                          <a:solidFill>
                            <a:srgbClr val="1F1A62"/>
                          </a:solidFill>
                          <a:effectLst/>
                          <a:latin typeface="Helvetica" panose="020B0403020202020204" pitchFamily="34" charset="0"/>
                        </a:rPr>
                        <a:t>Sanitizers</a:t>
                      </a:r>
                    </a:p>
                  </a:txBody>
                  <a:tcPr marL="0" marR="0" marT="0" marB="0" anchor="ctr"/>
                </a:tc>
                <a:tc>
                  <a:txBody>
                    <a:bodyPr/>
                    <a:lstStyle/>
                    <a:p>
                      <a:pPr algn="ctr" fontAlgn="b"/>
                      <a:r>
                        <a:rPr lang="en-US" sz="1100" b="0" i="0" u="none" strike="noStrike">
                          <a:solidFill>
                            <a:srgbClr val="1F1A62"/>
                          </a:solidFill>
                          <a:effectLst/>
                          <a:latin typeface="Helvetica" panose="020B0403020202020204" pitchFamily="34" charset="0"/>
                        </a:rPr>
                        <a:t>$2.0MM</a:t>
                      </a:r>
                    </a:p>
                  </a:txBody>
                  <a:tcPr marL="0" marR="0" marT="0" marB="0" anchor="ctr"/>
                </a:tc>
                <a:tc>
                  <a:txBody>
                    <a:bodyPr/>
                    <a:lstStyle/>
                    <a:p>
                      <a:pPr algn="ctr" fontAlgn="b"/>
                      <a:r>
                        <a:rPr lang="en-US" sz="1100" b="0" i="0" u="none" strike="noStrike" dirty="0">
                          <a:solidFill>
                            <a:srgbClr val="1F1A62"/>
                          </a:solidFill>
                          <a:effectLst/>
                          <a:latin typeface="Helvetica" panose="020B0403020202020204" pitchFamily="34" charset="0"/>
                        </a:rPr>
                        <a:t>9.6%</a:t>
                      </a:r>
                    </a:p>
                  </a:txBody>
                  <a:tcPr marL="0" marR="0" marT="0" marB="0" anchor="ctr"/>
                </a:tc>
                <a:extLst>
                  <a:ext uri="{0D108BD9-81ED-4DB2-BD59-A6C34878D82A}">
                    <a16:rowId xmlns:a16="http://schemas.microsoft.com/office/drawing/2014/main" val="3535924852"/>
                  </a:ext>
                </a:extLst>
              </a:tr>
              <a:tr h="202249">
                <a:tc>
                  <a:txBody>
                    <a:bodyPr/>
                    <a:lstStyle/>
                    <a:p>
                      <a:pPr algn="ctr"/>
                      <a:r>
                        <a:rPr lang="en-US" sz="1000" b="1">
                          <a:solidFill>
                            <a:srgbClr val="1F1A62"/>
                          </a:solidFill>
                          <a:latin typeface="Helvetica" panose="020B0403020202020204" pitchFamily="34" charset="0"/>
                        </a:rPr>
                        <a:t>5</a:t>
                      </a:r>
                    </a:p>
                  </a:txBody>
                  <a:tcPr marL="133877" marR="133877" marT="28388" marB="28388" anchor="ctr"/>
                </a:tc>
                <a:tc>
                  <a:txBody>
                    <a:bodyPr/>
                    <a:lstStyle/>
                    <a:p>
                      <a:pPr algn="ctr" fontAlgn="b"/>
                      <a:r>
                        <a:rPr lang="en-US" sz="1100" b="0" i="0" u="none" strike="noStrike">
                          <a:solidFill>
                            <a:srgbClr val="1F1A62"/>
                          </a:solidFill>
                          <a:effectLst/>
                          <a:latin typeface="Helvetica" panose="020B0403020202020204" pitchFamily="34" charset="0"/>
                        </a:rPr>
                        <a:t>Business Services</a:t>
                      </a:r>
                    </a:p>
                  </a:txBody>
                  <a:tcPr marL="0" marR="0" marT="0" marB="0" anchor="ctr"/>
                </a:tc>
                <a:tc>
                  <a:txBody>
                    <a:bodyPr/>
                    <a:lstStyle/>
                    <a:p>
                      <a:pPr algn="ctr" fontAlgn="b"/>
                      <a:r>
                        <a:rPr lang="en-US" sz="1100" b="0" i="0" u="none" strike="noStrike">
                          <a:solidFill>
                            <a:srgbClr val="1F1A62"/>
                          </a:solidFill>
                          <a:effectLst/>
                          <a:latin typeface="Helvetica" panose="020B0403020202020204" pitchFamily="34" charset="0"/>
                        </a:rPr>
                        <a:t>$1.8MM</a:t>
                      </a:r>
                    </a:p>
                  </a:txBody>
                  <a:tcPr marL="0" marR="0" marT="0" marB="0" anchor="ctr"/>
                </a:tc>
                <a:tc>
                  <a:txBody>
                    <a:bodyPr/>
                    <a:lstStyle/>
                    <a:p>
                      <a:pPr algn="ctr" fontAlgn="b"/>
                      <a:r>
                        <a:rPr lang="en-US" sz="1100" b="0" i="0" u="none" strike="noStrike">
                          <a:solidFill>
                            <a:srgbClr val="1F1A62"/>
                          </a:solidFill>
                          <a:effectLst/>
                          <a:latin typeface="Helvetica" panose="020B0403020202020204" pitchFamily="34" charset="0"/>
                        </a:rPr>
                        <a:t>8.6%</a:t>
                      </a:r>
                    </a:p>
                  </a:txBody>
                  <a:tcPr marL="0" marR="0" marT="0" marB="0" anchor="ctr"/>
                </a:tc>
                <a:extLst>
                  <a:ext uri="{0D108BD9-81ED-4DB2-BD59-A6C34878D82A}">
                    <a16:rowId xmlns:a16="http://schemas.microsoft.com/office/drawing/2014/main" val="2969578856"/>
                  </a:ext>
                </a:extLst>
              </a:tr>
              <a:tr h="202249">
                <a:tc>
                  <a:txBody>
                    <a:bodyPr/>
                    <a:lstStyle/>
                    <a:p>
                      <a:pPr algn="ctr"/>
                      <a:r>
                        <a:rPr lang="en-US" sz="1000" b="1">
                          <a:solidFill>
                            <a:srgbClr val="1F1A62"/>
                          </a:solidFill>
                          <a:latin typeface="Helvetica" panose="020B0403020202020204" pitchFamily="34" charset="0"/>
                        </a:rPr>
                        <a:t>6</a:t>
                      </a:r>
                    </a:p>
                  </a:txBody>
                  <a:tcPr marL="133877" marR="133877" marT="28388" marB="28388" anchor="ctr"/>
                </a:tc>
                <a:tc>
                  <a:txBody>
                    <a:bodyPr/>
                    <a:lstStyle/>
                    <a:p>
                      <a:pPr algn="ctr" fontAlgn="b"/>
                      <a:r>
                        <a:rPr lang="en-US" sz="1100" b="0" i="0" u="none" strike="noStrike">
                          <a:solidFill>
                            <a:srgbClr val="1F1A62"/>
                          </a:solidFill>
                          <a:effectLst/>
                          <a:latin typeface="Helvetica" panose="020B0403020202020204" pitchFamily="34" charset="0"/>
                        </a:rPr>
                        <a:t>Oral Care</a:t>
                      </a:r>
                    </a:p>
                  </a:txBody>
                  <a:tcPr marL="0" marR="0" marT="0" marB="0" anchor="ctr"/>
                </a:tc>
                <a:tc>
                  <a:txBody>
                    <a:bodyPr/>
                    <a:lstStyle/>
                    <a:p>
                      <a:pPr algn="ctr" fontAlgn="b"/>
                      <a:r>
                        <a:rPr lang="en-US" sz="1100" b="0" i="0" u="none" strike="noStrike">
                          <a:solidFill>
                            <a:srgbClr val="1F1A62"/>
                          </a:solidFill>
                          <a:effectLst/>
                          <a:latin typeface="Helvetica" panose="020B0403020202020204" pitchFamily="34" charset="0"/>
                        </a:rPr>
                        <a:t>$1.1MM</a:t>
                      </a:r>
                    </a:p>
                  </a:txBody>
                  <a:tcPr marL="0" marR="0" marT="0" marB="0" anchor="ctr"/>
                </a:tc>
                <a:tc>
                  <a:txBody>
                    <a:bodyPr/>
                    <a:lstStyle/>
                    <a:p>
                      <a:pPr algn="ctr" fontAlgn="b"/>
                      <a:r>
                        <a:rPr lang="en-US" sz="1100" b="0" i="0" u="none" strike="noStrike">
                          <a:solidFill>
                            <a:srgbClr val="1F1A62"/>
                          </a:solidFill>
                          <a:effectLst/>
                          <a:latin typeface="Helvetica" panose="020B0403020202020204" pitchFamily="34" charset="0"/>
                        </a:rPr>
                        <a:t>5.4%</a:t>
                      </a:r>
                    </a:p>
                  </a:txBody>
                  <a:tcPr marL="0" marR="0" marT="0" marB="0" anchor="ctr"/>
                </a:tc>
                <a:extLst>
                  <a:ext uri="{0D108BD9-81ED-4DB2-BD59-A6C34878D82A}">
                    <a16:rowId xmlns:a16="http://schemas.microsoft.com/office/drawing/2014/main" val="1092990790"/>
                  </a:ext>
                </a:extLst>
              </a:tr>
              <a:tr h="202249">
                <a:tc>
                  <a:txBody>
                    <a:bodyPr/>
                    <a:lstStyle/>
                    <a:p>
                      <a:pPr algn="ctr"/>
                      <a:r>
                        <a:rPr lang="en-US" sz="1000" b="1">
                          <a:solidFill>
                            <a:srgbClr val="1F1A62"/>
                          </a:solidFill>
                          <a:latin typeface="Helvetica" panose="020B0403020202020204" pitchFamily="34" charset="0"/>
                        </a:rPr>
                        <a:t>7</a:t>
                      </a:r>
                    </a:p>
                  </a:txBody>
                  <a:tcPr marL="133877" marR="133877" marT="28388" marB="28388" anchor="ctr"/>
                </a:tc>
                <a:tc>
                  <a:txBody>
                    <a:bodyPr/>
                    <a:lstStyle/>
                    <a:p>
                      <a:pPr algn="ctr" fontAlgn="b"/>
                      <a:r>
                        <a:rPr lang="en-US" sz="1100" b="0" i="0" u="none" strike="noStrike">
                          <a:solidFill>
                            <a:srgbClr val="1F1A62"/>
                          </a:solidFill>
                          <a:effectLst/>
                          <a:latin typeface="Helvetica" panose="020B0403020202020204" pitchFamily="34" charset="0"/>
                        </a:rPr>
                        <a:t>Real Estate</a:t>
                      </a:r>
                    </a:p>
                  </a:txBody>
                  <a:tcPr marL="0" marR="0" marT="0" marB="0" anchor="ctr"/>
                </a:tc>
                <a:tc>
                  <a:txBody>
                    <a:bodyPr/>
                    <a:lstStyle/>
                    <a:p>
                      <a:pPr algn="ctr" fontAlgn="b"/>
                      <a:r>
                        <a:rPr lang="en-US" sz="1100" b="0" i="0" u="none" strike="noStrike">
                          <a:solidFill>
                            <a:srgbClr val="1F1A62"/>
                          </a:solidFill>
                          <a:effectLst/>
                          <a:latin typeface="Helvetica" panose="020B0403020202020204" pitchFamily="34" charset="0"/>
                        </a:rPr>
                        <a:t>$1.0MM</a:t>
                      </a:r>
                    </a:p>
                  </a:txBody>
                  <a:tcPr marL="0" marR="0" marT="0" marB="0" anchor="ctr"/>
                </a:tc>
                <a:tc>
                  <a:txBody>
                    <a:bodyPr/>
                    <a:lstStyle/>
                    <a:p>
                      <a:pPr algn="ctr" fontAlgn="b"/>
                      <a:r>
                        <a:rPr lang="en-US" sz="1100" b="0" i="0" u="none" strike="noStrike" dirty="0">
                          <a:solidFill>
                            <a:srgbClr val="1F1A62"/>
                          </a:solidFill>
                          <a:effectLst/>
                          <a:latin typeface="Helvetica" panose="020B0403020202020204" pitchFamily="34" charset="0"/>
                        </a:rPr>
                        <a:t>4.6%</a:t>
                      </a:r>
                    </a:p>
                  </a:txBody>
                  <a:tcPr marL="0" marR="0" marT="0" marB="0" anchor="ctr"/>
                </a:tc>
                <a:extLst>
                  <a:ext uri="{0D108BD9-81ED-4DB2-BD59-A6C34878D82A}">
                    <a16:rowId xmlns:a16="http://schemas.microsoft.com/office/drawing/2014/main" val="589552852"/>
                  </a:ext>
                </a:extLst>
              </a:tr>
              <a:tr h="202249">
                <a:tc>
                  <a:txBody>
                    <a:bodyPr/>
                    <a:lstStyle/>
                    <a:p>
                      <a:pPr algn="ctr"/>
                      <a:r>
                        <a:rPr lang="en-US" sz="1000" b="1">
                          <a:solidFill>
                            <a:srgbClr val="1F1A62"/>
                          </a:solidFill>
                          <a:latin typeface="Helvetica" panose="020B0403020202020204" pitchFamily="34" charset="0"/>
                        </a:rPr>
                        <a:t>8</a:t>
                      </a:r>
                    </a:p>
                  </a:txBody>
                  <a:tcPr marL="133877" marR="133877" marT="28388" marB="28388" anchor="ctr"/>
                </a:tc>
                <a:tc>
                  <a:txBody>
                    <a:bodyPr/>
                    <a:lstStyle/>
                    <a:p>
                      <a:pPr algn="ctr" fontAlgn="b"/>
                      <a:r>
                        <a:rPr lang="en-US" sz="1100" b="0" i="0" u="none" strike="noStrike">
                          <a:solidFill>
                            <a:srgbClr val="1F1A62"/>
                          </a:solidFill>
                          <a:effectLst/>
                          <a:latin typeface="Helvetica" panose="020B0403020202020204" pitchFamily="34" charset="0"/>
                        </a:rPr>
                        <a:t>Personal Care</a:t>
                      </a:r>
                    </a:p>
                  </a:txBody>
                  <a:tcPr marL="0" marR="0" marT="0" marB="0" anchor="ctr"/>
                </a:tc>
                <a:tc>
                  <a:txBody>
                    <a:bodyPr/>
                    <a:lstStyle/>
                    <a:p>
                      <a:pPr algn="ctr" fontAlgn="b"/>
                      <a:r>
                        <a:rPr lang="en-US" sz="1100" b="0" i="0" u="none" strike="noStrike">
                          <a:solidFill>
                            <a:srgbClr val="1F1A62"/>
                          </a:solidFill>
                          <a:effectLst/>
                          <a:latin typeface="Helvetica" panose="020B0403020202020204" pitchFamily="34" charset="0"/>
                        </a:rPr>
                        <a:t>$0.7MM</a:t>
                      </a:r>
                    </a:p>
                  </a:txBody>
                  <a:tcPr marL="0" marR="0" marT="0" marB="0" anchor="ctr"/>
                </a:tc>
                <a:tc>
                  <a:txBody>
                    <a:bodyPr/>
                    <a:lstStyle/>
                    <a:p>
                      <a:pPr algn="ctr" fontAlgn="b"/>
                      <a:r>
                        <a:rPr lang="en-US" sz="1100" b="0" i="0" u="none" strike="noStrike">
                          <a:solidFill>
                            <a:srgbClr val="1F1A62"/>
                          </a:solidFill>
                          <a:effectLst/>
                          <a:latin typeface="Helvetica" panose="020B0403020202020204" pitchFamily="34" charset="0"/>
                        </a:rPr>
                        <a:t>3.2%</a:t>
                      </a:r>
                    </a:p>
                  </a:txBody>
                  <a:tcPr marL="0" marR="0" marT="0" marB="0" anchor="ctr"/>
                </a:tc>
                <a:extLst>
                  <a:ext uri="{0D108BD9-81ED-4DB2-BD59-A6C34878D82A}">
                    <a16:rowId xmlns:a16="http://schemas.microsoft.com/office/drawing/2014/main" val="2569295264"/>
                  </a:ext>
                </a:extLst>
              </a:tr>
              <a:tr h="202249">
                <a:tc>
                  <a:txBody>
                    <a:bodyPr/>
                    <a:lstStyle/>
                    <a:p>
                      <a:pPr algn="ctr"/>
                      <a:r>
                        <a:rPr lang="en-US" sz="1000" b="1">
                          <a:solidFill>
                            <a:srgbClr val="1F1A62"/>
                          </a:solidFill>
                          <a:latin typeface="Helvetica" panose="020B0403020202020204" pitchFamily="34" charset="0"/>
                        </a:rPr>
                        <a:t>9</a:t>
                      </a:r>
                    </a:p>
                  </a:txBody>
                  <a:tcPr marL="133877" marR="133877" marT="28388" marB="28388" anchor="ctr"/>
                </a:tc>
                <a:tc>
                  <a:txBody>
                    <a:bodyPr/>
                    <a:lstStyle/>
                    <a:p>
                      <a:pPr algn="ctr" fontAlgn="b"/>
                      <a:r>
                        <a:rPr lang="en-US" sz="1100" b="0" i="0" u="none" strike="noStrike">
                          <a:solidFill>
                            <a:srgbClr val="1F1A62"/>
                          </a:solidFill>
                          <a:effectLst/>
                          <a:latin typeface="Helvetica" panose="020B0403020202020204" pitchFamily="34" charset="0"/>
                        </a:rPr>
                        <a:t>Online Dating</a:t>
                      </a:r>
                    </a:p>
                  </a:txBody>
                  <a:tcPr marL="0" marR="0" marT="0" marB="0" anchor="ctr"/>
                </a:tc>
                <a:tc>
                  <a:txBody>
                    <a:bodyPr/>
                    <a:lstStyle/>
                    <a:p>
                      <a:pPr algn="ctr" fontAlgn="b"/>
                      <a:r>
                        <a:rPr lang="en-US" sz="1100" b="0" i="0" u="none" strike="noStrike">
                          <a:solidFill>
                            <a:srgbClr val="1F1A62"/>
                          </a:solidFill>
                          <a:effectLst/>
                          <a:latin typeface="Helvetica" panose="020B0403020202020204" pitchFamily="34" charset="0"/>
                        </a:rPr>
                        <a:t>$0.6MM</a:t>
                      </a:r>
                    </a:p>
                  </a:txBody>
                  <a:tcPr marL="0" marR="0" marT="0" marB="0" anchor="ctr"/>
                </a:tc>
                <a:tc>
                  <a:txBody>
                    <a:bodyPr/>
                    <a:lstStyle/>
                    <a:p>
                      <a:pPr algn="ctr" fontAlgn="b"/>
                      <a:r>
                        <a:rPr lang="en-US" sz="1100" b="0" i="0" u="none" strike="noStrike">
                          <a:solidFill>
                            <a:srgbClr val="1F1A62"/>
                          </a:solidFill>
                          <a:effectLst/>
                          <a:latin typeface="Helvetica" panose="020B0403020202020204" pitchFamily="34" charset="0"/>
                        </a:rPr>
                        <a:t>3.1%</a:t>
                      </a:r>
                    </a:p>
                  </a:txBody>
                  <a:tcPr marL="0" marR="0" marT="0" marB="0" anchor="ctr"/>
                </a:tc>
                <a:extLst>
                  <a:ext uri="{0D108BD9-81ED-4DB2-BD59-A6C34878D82A}">
                    <a16:rowId xmlns:a16="http://schemas.microsoft.com/office/drawing/2014/main" val="3677707129"/>
                  </a:ext>
                </a:extLst>
              </a:tr>
              <a:tr h="202249">
                <a:tc>
                  <a:txBody>
                    <a:bodyPr/>
                    <a:lstStyle/>
                    <a:p>
                      <a:pPr algn="ctr"/>
                      <a:r>
                        <a:rPr lang="en-US" sz="1000" b="1">
                          <a:solidFill>
                            <a:srgbClr val="1F1A62"/>
                          </a:solidFill>
                          <a:latin typeface="Helvetica" panose="020B0403020202020204" pitchFamily="34" charset="0"/>
                        </a:rPr>
                        <a:t>10</a:t>
                      </a:r>
                    </a:p>
                  </a:txBody>
                  <a:tcPr marL="133877" marR="133877" marT="28388" marB="28388" anchor="ctr"/>
                </a:tc>
                <a:tc>
                  <a:txBody>
                    <a:bodyPr/>
                    <a:lstStyle/>
                    <a:p>
                      <a:pPr algn="ctr" fontAlgn="b"/>
                      <a:r>
                        <a:rPr lang="en-US" sz="1100" b="0" i="0" u="none" strike="noStrike">
                          <a:solidFill>
                            <a:srgbClr val="1F1A62"/>
                          </a:solidFill>
                          <a:effectLst/>
                          <a:latin typeface="Helvetica" panose="020B0403020202020204" pitchFamily="34" charset="0"/>
                        </a:rPr>
                        <a:t>Computer Software</a:t>
                      </a:r>
                    </a:p>
                  </a:txBody>
                  <a:tcPr marL="0" marR="0" marT="0" marB="0" anchor="ctr"/>
                </a:tc>
                <a:tc>
                  <a:txBody>
                    <a:bodyPr/>
                    <a:lstStyle/>
                    <a:p>
                      <a:pPr algn="ctr" fontAlgn="b"/>
                      <a:r>
                        <a:rPr lang="en-US" sz="1100" b="0" i="0" u="none" strike="noStrike">
                          <a:solidFill>
                            <a:srgbClr val="1F1A62"/>
                          </a:solidFill>
                          <a:effectLst/>
                          <a:latin typeface="Helvetica" panose="020B0403020202020204" pitchFamily="34" charset="0"/>
                        </a:rPr>
                        <a:t>$0.6MM</a:t>
                      </a:r>
                    </a:p>
                  </a:txBody>
                  <a:tcPr marL="0" marR="0" marT="0" marB="0" anchor="ctr"/>
                </a:tc>
                <a:tc>
                  <a:txBody>
                    <a:bodyPr/>
                    <a:lstStyle/>
                    <a:p>
                      <a:pPr algn="ctr" fontAlgn="b"/>
                      <a:r>
                        <a:rPr lang="en-US" sz="1100" b="0" i="0" u="none" strike="noStrike" dirty="0">
                          <a:solidFill>
                            <a:srgbClr val="1F1A62"/>
                          </a:solidFill>
                          <a:effectLst/>
                          <a:latin typeface="Helvetica" panose="020B0403020202020204" pitchFamily="34" charset="0"/>
                        </a:rPr>
                        <a:t>3.1%</a:t>
                      </a:r>
                    </a:p>
                  </a:txBody>
                  <a:tcPr marL="0" marR="0" marT="0" marB="0" anchor="ctr"/>
                </a:tc>
                <a:extLst>
                  <a:ext uri="{0D108BD9-81ED-4DB2-BD59-A6C34878D82A}">
                    <a16:rowId xmlns:a16="http://schemas.microsoft.com/office/drawing/2014/main" val="2211815230"/>
                  </a:ext>
                </a:extLst>
              </a:tr>
              <a:tr h="202249">
                <a:tc>
                  <a:txBody>
                    <a:bodyPr/>
                    <a:lstStyle/>
                    <a:p>
                      <a:pPr algn="ctr"/>
                      <a:r>
                        <a:rPr lang="en-US" sz="1000" b="1">
                          <a:solidFill>
                            <a:srgbClr val="1F1A62"/>
                          </a:solidFill>
                          <a:latin typeface="Helvetica" panose="020B0403020202020204" pitchFamily="34" charset="0"/>
                        </a:rPr>
                        <a:t>11</a:t>
                      </a:r>
                    </a:p>
                  </a:txBody>
                  <a:tcPr marL="133877" marR="133877" marT="28388" marB="28388" anchor="ctr"/>
                </a:tc>
                <a:tc>
                  <a:txBody>
                    <a:bodyPr/>
                    <a:lstStyle/>
                    <a:p>
                      <a:pPr algn="ctr" fontAlgn="b"/>
                      <a:r>
                        <a:rPr lang="en-US" sz="1100" b="0" i="0" u="none" strike="noStrike">
                          <a:solidFill>
                            <a:srgbClr val="1F1A62"/>
                          </a:solidFill>
                          <a:effectLst/>
                          <a:latin typeface="Helvetica" panose="020B0403020202020204" pitchFamily="34" charset="0"/>
                        </a:rPr>
                        <a:t>Hair Care</a:t>
                      </a:r>
                    </a:p>
                  </a:txBody>
                  <a:tcPr marL="0" marR="0" marT="0" marB="0" anchor="ctr"/>
                </a:tc>
                <a:tc>
                  <a:txBody>
                    <a:bodyPr/>
                    <a:lstStyle/>
                    <a:p>
                      <a:pPr algn="ctr" fontAlgn="b"/>
                      <a:r>
                        <a:rPr lang="en-US" sz="1100" b="0" i="0" u="none" strike="noStrike">
                          <a:solidFill>
                            <a:srgbClr val="1F1A62"/>
                          </a:solidFill>
                          <a:effectLst/>
                          <a:latin typeface="Helvetica" panose="020B0403020202020204" pitchFamily="34" charset="0"/>
                        </a:rPr>
                        <a:t>$0.6MM</a:t>
                      </a:r>
                    </a:p>
                  </a:txBody>
                  <a:tcPr marL="0" marR="0" marT="0" marB="0" anchor="ctr"/>
                </a:tc>
                <a:tc>
                  <a:txBody>
                    <a:bodyPr/>
                    <a:lstStyle/>
                    <a:p>
                      <a:pPr algn="ctr" fontAlgn="b"/>
                      <a:r>
                        <a:rPr lang="en-US" sz="1100" b="0" i="0" u="none" strike="noStrike">
                          <a:solidFill>
                            <a:srgbClr val="1F1A62"/>
                          </a:solidFill>
                          <a:effectLst/>
                          <a:latin typeface="Helvetica" panose="020B0403020202020204" pitchFamily="34" charset="0"/>
                        </a:rPr>
                        <a:t>2.8%</a:t>
                      </a:r>
                    </a:p>
                  </a:txBody>
                  <a:tcPr marL="0" marR="0" marT="0" marB="0" anchor="ctr"/>
                </a:tc>
                <a:extLst>
                  <a:ext uri="{0D108BD9-81ED-4DB2-BD59-A6C34878D82A}">
                    <a16:rowId xmlns:a16="http://schemas.microsoft.com/office/drawing/2014/main" val="2131438585"/>
                  </a:ext>
                </a:extLst>
              </a:tr>
              <a:tr h="202249">
                <a:tc>
                  <a:txBody>
                    <a:bodyPr/>
                    <a:lstStyle/>
                    <a:p>
                      <a:pPr algn="ctr"/>
                      <a:r>
                        <a:rPr lang="en-US" sz="1000" b="1">
                          <a:solidFill>
                            <a:srgbClr val="1F1A62"/>
                          </a:solidFill>
                          <a:latin typeface="Helvetica" panose="020B0403020202020204" pitchFamily="34" charset="0"/>
                        </a:rPr>
                        <a:t>12</a:t>
                      </a:r>
                    </a:p>
                  </a:txBody>
                  <a:tcPr marL="133877" marR="133877" marT="28388" marB="28388" anchor="ctr"/>
                </a:tc>
                <a:tc>
                  <a:txBody>
                    <a:bodyPr/>
                    <a:lstStyle/>
                    <a:p>
                      <a:pPr algn="ctr" fontAlgn="b"/>
                      <a:r>
                        <a:rPr lang="en-US" sz="1100" b="0" i="0" u="none" strike="noStrike">
                          <a:solidFill>
                            <a:srgbClr val="1F1A62"/>
                          </a:solidFill>
                          <a:effectLst/>
                          <a:latin typeface="Helvetica" panose="020B0403020202020204" pitchFamily="34" charset="0"/>
                        </a:rPr>
                        <a:t>Moving &amp; Storage</a:t>
                      </a:r>
                    </a:p>
                  </a:txBody>
                  <a:tcPr marL="0" marR="0" marT="0" marB="0" anchor="ctr"/>
                </a:tc>
                <a:tc>
                  <a:txBody>
                    <a:bodyPr/>
                    <a:lstStyle/>
                    <a:p>
                      <a:pPr algn="ctr" fontAlgn="b"/>
                      <a:r>
                        <a:rPr lang="en-US" sz="1100" b="0" i="0" u="none" strike="noStrike">
                          <a:solidFill>
                            <a:srgbClr val="1F1A62"/>
                          </a:solidFill>
                          <a:effectLst/>
                          <a:latin typeface="Helvetica" panose="020B0403020202020204" pitchFamily="34" charset="0"/>
                        </a:rPr>
                        <a:t>$0.6MM</a:t>
                      </a:r>
                    </a:p>
                  </a:txBody>
                  <a:tcPr marL="0" marR="0" marT="0" marB="0" anchor="ctr"/>
                </a:tc>
                <a:tc>
                  <a:txBody>
                    <a:bodyPr/>
                    <a:lstStyle/>
                    <a:p>
                      <a:pPr algn="ctr" fontAlgn="b"/>
                      <a:r>
                        <a:rPr lang="en-US" sz="1100" b="0" i="0" u="none" strike="noStrike" dirty="0">
                          <a:solidFill>
                            <a:srgbClr val="1F1A62"/>
                          </a:solidFill>
                          <a:effectLst/>
                          <a:latin typeface="Helvetica" panose="020B0403020202020204" pitchFamily="34" charset="0"/>
                        </a:rPr>
                        <a:t>2.7%</a:t>
                      </a:r>
                    </a:p>
                  </a:txBody>
                  <a:tcPr marL="0" marR="0" marT="0" marB="0" anchor="ctr"/>
                </a:tc>
                <a:extLst>
                  <a:ext uri="{0D108BD9-81ED-4DB2-BD59-A6C34878D82A}">
                    <a16:rowId xmlns:a16="http://schemas.microsoft.com/office/drawing/2014/main" val="3729928218"/>
                  </a:ext>
                </a:extLst>
              </a:tr>
              <a:tr h="202249">
                <a:tc>
                  <a:txBody>
                    <a:bodyPr/>
                    <a:lstStyle/>
                    <a:p>
                      <a:pPr algn="ctr"/>
                      <a:r>
                        <a:rPr lang="en-US" sz="1000" b="1">
                          <a:solidFill>
                            <a:srgbClr val="1F1A62"/>
                          </a:solidFill>
                          <a:latin typeface="Helvetica" panose="020B0403020202020204" pitchFamily="34" charset="0"/>
                        </a:rPr>
                        <a:t>13</a:t>
                      </a:r>
                    </a:p>
                  </a:txBody>
                  <a:tcPr marL="133877" marR="133877" marT="28388" marB="28388" anchor="ctr"/>
                </a:tc>
                <a:tc>
                  <a:txBody>
                    <a:bodyPr/>
                    <a:lstStyle/>
                    <a:p>
                      <a:pPr algn="ctr" fontAlgn="b"/>
                      <a:r>
                        <a:rPr lang="en-US" sz="1100" b="0" i="0" u="none" strike="noStrike">
                          <a:solidFill>
                            <a:srgbClr val="1F1A62"/>
                          </a:solidFill>
                          <a:effectLst/>
                          <a:latin typeface="Helvetica" panose="020B0403020202020204" pitchFamily="34" charset="0"/>
                        </a:rPr>
                        <a:t>Economic Development</a:t>
                      </a:r>
                    </a:p>
                  </a:txBody>
                  <a:tcPr marL="0" marR="0" marT="0" marB="0" anchor="ctr"/>
                </a:tc>
                <a:tc>
                  <a:txBody>
                    <a:bodyPr/>
                    <a:lstStyle/>
                    <a:p>
                      <a:pPr algn="ctr" fontAlgn="b"/>
                      <a:r>
                        <a:rPr lang="en-US" sz="1100" b="0" i="0" u="none" strike="noStrike">
                          <a:solidFill>
                            <a:srgbClr val="1F1A62"/>
                          </a:solidFill>
                          <a:effectLst/>
                          <a:latin typeface="Helvetica" panose="020B0403020202020204" pitchFamily="34" charset="0"/>
                        </a:rPr>
                        <a:t>$0.5MM</a:t>
                      </a:r>
                    </a:p>
                  </a:txBody>
                  <a:tcPr marL="0" marR="0" marT="0" marB="0" anchor="ctr"/>
                </a:tc>
                <a:tc>
                  <a:txBody>
                    <a:bodyPr/>
                    <a:lstStyle/>
                    <a:p>
                      <a:pPr algn="ctr" fontAlgn="b"/>
                      <a:r>
                        <a:rPr lang="en-US" sz="1100" b="0" i="0" u="none" strike="noStrike" dirty="0">
                          <a:solidFill>
                            <a:srgbClr val="1F1A62"/>
                          </a:solidFill>
                          <a:effectLst/>
                          <a:latin typeface="Helvetica" panose="020B0403020202020204" pitchFamily="34" charset="0"/>
                        </a:rPr>
                        <a:t>2.3%</a:t>
                      </a:r>
                    </a:p>
                  </a:txBody>
                  <a:tcPr marL="0" marR="0" marT="0" marB="0" anchor="ctr"/>
                </a:tc>
                <a:extLst>
                  <a:ext uri="{0D108BD9-81ED-4DB2-BD59-A6C34878D82A}">
                    <a16:rowId xmlns:a16="http://schemas.microsoft.com/office/drawing/2014/main" val="4137919691"/>
                  </a:ext>
                </a:extLst>
              </a:tr>
              <a:tr h="202249">
                <a:tc>
                  <a:txBody>
                    <a:bodyPr/>
                    <a:lstStyle/>
                    <a:p>
                      <a:pPr algn="ctr"/>
                      <a:r>
                        <a:rPr lang="en-US" sz="1000" b="1">
                          <a:solidFill>
                            <a:srgbClr val="1F1A62"/>
                          </a:solidFill>
                          <a:latin typeface="Helvetica" panose="020B0403020202020204" pitchFamily="34" charset="0"/>
                        </a:rPr>
                        <a:t>14</a:t>
                      </a:r>
                    </a:p>
                  </a:txBody>
                  <a:tcPr marL="133877" marR="133877" marT="28388" marB="28388" anchor="ctr"/>
                </a:tc>
                <a:tc>
                  <a:txBody>
                    <a:bodyPr/>
                    <a:lstStyle/>
                    <a:p>
                      <a:pPr algn="ctr" fontAlgn="b"/>
                      <a:r>
                        <a:rPr lang="en-US" sz="1100" b="0" i="0" u="none" strike="noStrike">
                          <a:solidFill>
                            <a:srgbClr val="1F1A62"/>
                          </a:solidFill>
                          <a:effectLst/>
                          <a:latin typeface="Helvetica" panose="020B0403020202020204" pitchFamily="34" charset="0"/>
                        </a:rPr>
                        <a:t>Legal Services</a:t>
                      </a:r>
                    </a:p>
                  </a:txBody>
                  <a:tcPr marL="0" marR="0" marT="0" marB="0" anchor="ctr"/>
                </a:tc>
                <a:tc>
                  <a:txBody>
                    <a:bodyPr/>
                    <a:lstStyle/>
                    <a:p>
                      <a:pPr algn="ctr" fontAlgn="b"/>
                      <a:r>
                        <a:rPr lang="en-US" sz="1100" b="0" i="0" u="none" strike="noStrike">
                          <a:solidFill>
                            <a:srgbClr val="1F1A62"/>
                          </a:solidFill>
                          <a:effectLst/>
                          <a:latin typeface="Helvetica" panose="020B0403020202020204" pitchFamily="34" charset="0"/>
                        </a:rPr>
                        <a:t>$0.3MM</a:t>
                      </a:r>
                    </a:p>
                  </a:txBody>
                  <a:tcPr marL="0" marR="0" marT="0" marB="0" anchor="ctr"/>
                </a:tc>
                <a:tc>
                  <a:txBody>
                    <a:bodyPr/>
                    <a:lstStyle/>
                    <a:p>
                      <a:pPr algn="ctr" fontAlgn="b"/>
                      <a:r>
                        <a:rPr lang="en-US" sz="1100" b="0" i="0" u="none" strike="noStrike" dirty="0">
                          <a:solidFill>
                            <a:srgbClr val="1F1A62"/>
                          </a:solidFill>
                          <a:effectLst/>
                          <a:latin typeface="Helvetica" panose="020B0403020202020204" pitchFamily="34" charset="0"/>
                        </a:rPr>
                        <a:t>1.7%</a:t>
                      </a:r>
                    </a:p>
                  </a:txBody>
                  <a:tcPr marL="0" marR="0" marT="0" marB="0" anchor="ctr"/>
                </a:tc>
                <a:extLst>
                  <a:ext uri="{0D108BD9-81ED-4DB2-BD59-A6C34878D82A}">
                    <a16:rowId xmlns:a16="http://schemas.microsoft.com/office/drawing/2014/main" val="2803265611"/>
                  </a:ext>
                </a:extLst>
              </a:tr>
              <a:tr h="202249">
                <a:tc>
                  <a:txBody>
                    <a:bodyPr/>
                    <a:lstStyle/>
                    <a:p>
                      <a:pPr algn="ctr"/>
                      <a:r>
                        <a:rPr lang="en-US" sz="1000" b="1">
                          <a:solidFill>
                            <a:srgbClr val="1F1A62"/>
                          </a:solidFill>
                          <a:latin typeface="Helvetica" panose="020B0403020202020204" pitchFamily="34" charset="0"/>
                        </a:rPr>
                        <a:t>15</a:t>
                      </a:r>
                    </a:p>
                  </a:txBody>
                  <a:tcPr marL="133877" marR="133877" marT="28388" marB="28388" anchor="ctr"/>
                </a:tc>
                <a:tc>
                  <a:txBody>
                    <a:bodyPr/>
                    <a:lstStyle/>
                    <a:p>
                      <a:pPr algn="ctr" fontAlgn="b"/>
                      <a:r>
                        <a:rPr lang="en-US" sz="1100" b="0" i="0" u="none" strike="noStrike">
                          <a:solidFill>
                            <a:srgbClr val="1F1A62"/>
                          </a:solidFill>
                          <a:effectLst/>
                          <a:latin typeface="Helvetica" panose="020B0403020202020204" pitchFamily="34" charset="0"/>
                        </a:rPr>
                        <a:t>Kitchen</a:t>
                      </a:r>
                    </a:p>
                  </a:txBody>
                  <a:tcPr marL="0" marR="0" marT="0" marB="0" anchor="ctr"/>
                </a:tc>
                <a:tc>
                  <a:txBody>
                    <a:bodyPr/>
                    <a:lstStyle/>
                    <a:p>
                      <a:pPr algn="ctr" fontAlgn="b"/>
                      <a:r>
                        <a:rPr lang="en-US" sz="1100" b="0" i="0" u="none" strike="noStrike">
                          <a:solidFill>
                            <a:srgbClr val="1F1A62"/>
                          </a:solidFill>
                          <a:effectLst/>
                          <a:latin typeface="Helvetica" panose="020B0403020202020204" pitchFamily="34" charset="0"/>
                        </a:rPr>
                        <a:t>$0.2MM</a:t>
                      </a:r>
                    </a:p>
                  </a:txBody>
                  <a:tcPr marL="0" marR="0" marT="0" marB="0" anchor="ctr"/>
                </a:tc>
                <a:tc>
                  <a:txBody>
                    <a:bodyPr/>
                    <a:lstStyle/>
                    <a:p>
                      <a:pPr algn="ctr" fontAlgn="b"/>
                      <a:r>
                        <a:rPr lang="en-US" sz="1100" b="0" i="0" u="none" strike="noStrike" dirty="0">
                          <a:solidFill>
                            <a:srgbClr val="1F1A62"/>
                          </a:solidFill>
                          <a:effectLst/>
                          <a:latin typeface="Helvetica" panose="020B0403020202020204" pitchFamily="34" charset="0"/>
                        </a:rPr>
                        <a:t>1.2%</a:t>
                      </a:r>
                    </a:p>
                  </a:txBody>
                  <a:tcPr marL="0" marR="0" marT="0" marB="0" anchor="ctr"/>
                </a:tc>
                <a:extLst>
                  <a:ext uri="{0D108BD9-81ED-4DB2-BD59-A6C34878D82A}">
                    <a16:rowId xmlns:a16="http://schemas.microsoft.com/office/drawing/2014/main" val="1835510413"/>
                  </a:ext>
                </a:extLst>
              </a:tr>
              <a:tr h="202249">
                <a:tc>
                  <a:txBody>
                    <a:bodyPr/>
                    <a:lstStyle/>
                    <a:p>
                      <a:pPr algn="ctr"/>
                      <a:r>
                        <a:rPr lang="en-US" sz="1000" b="1">
                          <a:solidFill>
                            <a:srgbClr val="1F1A62"/>
                          </a:solidFill>
                          <a:latin typeface="Helvetica" panose="020B0403020202020204" pitchFamily="34" charset="0"/>
                        </a:rPr>
                        <a:t>16+</a:t>
                      </a:r>
                    </a:p>
                  </a:txBody>
                  <a:tcPr marL="133877" marR="133877" marT="28388" marB="28388" anchor="ctr"/>
                </a:tc>
                <a:tc>
                  <a:txBody>
                    <a:bodyPr/>
                    <a:lstStyle/>
                    <a:p>
                      <a:pPr algn="ctr" fontAlgn="b"/>
                      <a:r>
                        <a:rPr lang="en-US" sz="1050" b="0" i="0" u="none" strike="noStrike">
                          <a:solidFill>
                            <a:srgbClr val="1F1A62"/>
                          </a:solidFill>
                          <a:effectLst/>
                          <a:latin typeface="Helvetica" panose="020B0403020202020204" pitchFamily="34" charset="0"/>
                        </a:rPr>
                        <a:t>12 Additional Categories</a:t>
                      </a:r>
                    </a:p>
                  </a:txBody>
                  <a:tcPr marL="0" marR="0" marT="0" marB="0" anchor="ctr"/>
                </a:tc>
                <a:tc>
                  <a:txBody>
                    <a:bodyPr/>
                    <a:lstStyle/>
                    <a:p>
                      <a:pPr algn="ctr" fontAlgn="b"/>
                      <a:r>
                        <a:rPr lang="en-US" sz="1100" b="0" i="0" u="none" strike="noStrike">
                          <a:solidFill>
                            <a:srgbClr val="1F1A62"/>
                          </a:solidFill>
                          <a:effectLst/>
                          <a:latin typeface="Helvetica" panose="020B0403020202020204" pitchFamily="34" charset="0"/>
                        </a:rPr>
                        <a:t>$2.0MM</a:t>
                      </a:r>
                    </a:p>
                  </a:txBody>
                  <a:tcPr marL="0" marR="0" marT="0" marB="0" anchor="ctr"/>
                </a:tc>
                <a:tc>
                  <a:txBody>
                    <a:bodyPr/>
                    <a:lstStyle/>
                    <a:p>
                      <a:pPr algn="ctr" fontAlgn="b"/>
                      <a:r>
                        <a:rPr lang="en-US" sz="1100" b="0" i="0" u="none" strike="noStrike" dirty="0">
                          <a:solidFill>
                            <a:srgbClr val="1F1A62"/>
                          </a:solidFill>
                          <a:effectLst/>
                          <a:latin typeface="Helvetica" panose="020B0403020202020204" pitchFamily="34" charset="0"/>
                        </a:rPr>
                        <a:t>9.5%</a:t>
                      </a:r>
                    </a:p>
                  </a:txBody>
                  <a:tcPr marL="0" marR="0" marT="0" marB="0" anchor="ctr"/>
                </a:tc>
                <a:extLst>
                  <a:ext uri="{0D108BD9-81ED-4DB2-BD59-A6C34878D82A}">
                    <a16:rowId xmlns:a16="http://schemas.microsoft.com/office/drawing/2014/main" val="1880227358"/>
                  </a:ext>
                </a:extLst>
              </a:tr>
              <a:tr h="202249">
                <a:tc>
                  <a:txBody>
                    <a:bodyPr/>
                    <a:lstStyle/>
                    <a:p>
                      <a:pPr algn="ctr"/>
                      <a:r>
                        <a:rPr lang="en-US" sz="1000" b="1">
                          <a:solidFill>
                            <a:schemeClr val="bg1"/>
                          </a:solidFill>
                          <a:latin typeface="Helvetica" panose="020B0403020202020204" pitchFamily="34" charset="0"/>
                        </a:rPr>
                        <a:t>Total</a:t>
                      </a:r>
                    </a:p>
                  </a:txBody>
                  <a:tcPr marL="133877" marR="133877" marT="28388" marB="28388" anchor="ctr">
                    <a:solidFill>
                      <a:srgbClr val="00BFF2"/>
                    </a:solidFill>
                  </a:tcPr>
                </a:tc>
                <a:tc>
                  <a:txBody>
                    <a:bodyPr/>
                    <a:lstStyle/>
                    <a:p>
                      <a:pPr algn="ctr" fontAlgn="b"/>
                      <a:endParaRPr lang="en-US" sz="1000" b="1" i="0" u="none" strike="noStrike">
                        <a:solidFill>
                          <a:schemeClr val="bg1"/>
                        </a:solidFill>
                        <a:effectLst/>
                        <a:latin typeface="Helvetica" panose="020B0403020202020204" pitchFamily="34" charset="0"/>
                      </a:endParaRPr>
                    </a:p>
                  </a:txBody>
                  <a:tcPr marL="0" marR="0" marT="0" marB="0" anchor="ctr">
                    <a:solidFill>
                      <a:srgbClr val="00BFF2"/>
                    </a:solidFill>
                  </a:tcPr>
                </a:tc>
                <a:tc>
                  <a:txBody>
                    <a:bodyPr/>
                    <a:lstStyle/>
                    <a:p>
                      <a:pPr algn="ctr" fontAlgn="b"/>
                      <a:r>
                        <a:rPr lang="en-US" sz="1000" b="1" i="0" u="none" strike="noStrike" dirty="0">
                          <a:solidFill>
                            <a:schemeClr val="bg1"/>
                          </a:solidFill>
                          <a:effectLst/>
                          <a:latin typeface="Helvetica" panose="020B0403020202020204" pitchFamily="34" charset="0"/>
                        </a:rPr>
                        <a:t>$20.7MM</a:t>
                      </a:r>
                    </a:p>
                  </a:txBody>
                  <a:tcPr marL="0" marR="0" marT="0" marB="0" anchor="ctr">
                    <a:solidFill>
                      <a:srgbClr val="00BFF2"/>
                    </a:solidFill>
                  </a:tcPr>
                </a:tc>
                <a:tc>
                  <a:txBody>
                    <a:bodyPr/>
                    <a:lstStyle/>
                    <a:p>
                      <a:pPr algn="ctr" fontAlgn="b"/>
                      <a:r>
                        <a:rPr lang="en-US" sz="1000" b="1" i="0" u="none" strike="noStrike" dirty="0">
                          <a:solidFill>
                            <a:schemeClr val="bg1"/>
                          </a:solidFill>
                          <a:effectLst/>
                          <a:latin typeface="Helvetica" panose="020B0403020202020204" pitchFamily="34" charset="0"/>
                        </a:rPr>
                        <a:t>100%</a:t>
                      </a:r>
                    </a:p>
                  </a:txBody>
                  <a:tcPr marL="0" marR="0" marT="0" marB="0" anchor="ctr">
                    <a:solidFill>
                      <a:srgbClr val="00BFF2"/>
                    </a:solidFill>
                  </a:tcPr>
                </a:tc>
                <a:extLst>
                  <a:ext uri="{0D108BD9-81ED-4DB2-BD59-A6C34878D82A}">
                    <a16:rowId xmlns:a16="http://schemas.microsoft.com/office/drawing/2014/main" val="747564729"/>
                  </a:ext>
                </a:extLst>
              </a:tr>
            </a:tbl>
          </a:graphicData>
        </a:graphic>
      </p:graphicFrame>
    </p:spTree>
    <p:extLst>
      <p:ext uri="{BB962C8B-B14F-4D97-AF65-F5344CB8AC3E}">
        <p14:creationId xmlns:p14="http://schemas.microsoft.com/office/powerpoint/2010/main" val="11249174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B114A9C-F191-40B1-A218-BDA1C1E7874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pic>
        <p:nvPicPr>
          <p:cNvPr id="2" name="Picture 1">
            <a:extLst>
              <a:ext uri="{FF2B5EF4-FFF2-40B4-BE49-F238E27FC236}">
                <a16:creationId xmlns:a16="http://schemas.microsoft.com/office/drawing/2014/main" id="{850BACA4-3738-4590-85D7-8F179AD074D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 name="Slide Number Placeholder 5">
            <a:extLst>
              <a:ext uri="{FF2B5EF4-FFF2-40B4-BE49-F238E27FC236}">
                <a16:creationId xmlns:a16="http://schemas.microsoft.com/office/drawing/2014/main" id="{750C4905-7D30-4A4E-B3E5-F35E6B27A46F}"/>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C31786ED-9386-479F-87DB-D6F646B3D7B6}"/>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5" name="Text Placeholder 3">
            <a:extLst>
              <a:ext uri="{FF2B5EF4-FFF2-40B4-BE49-F238E27FC236}">
                <a16:creationId xmlns:a16="http://schemas.microsoft.com/office/drawing/2014/main" id="{EF874FCD-15DA-44CD-A46D-78530F82C5EB}"/>
              </a:ext>
            </a:extLst>
          </p:cNvPr>
          <p:cNvSpPr txBox="1">
            <a:spLocks/>
          </p:cNvSpPr>
          <p:nvPr/>
        </p:nvSpPr>
        <p:spPr>
          <a:xfrm>
            <a:off x="512015" y="6121170"/>
            <a:ext cx="11070386" cy="441036"/>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 VAB analysis of Nielsen Ad Intel data, 1/1/20-12/31/20. TV spend includes national cable TV, broadcast TV, Spanish language cable TV, Spanish language broadcast TV. Brands reflect those with national TV spend over $100K</a:t>
            </a:r>
            <a:r>
              <a:rPr lang="en-US" sz="800">
                <a:solidFill>
                  <a:srgbClr val="1F1A62"/>
                </a:solidFill>
                <a:latin typeface="Helvetica" pitchFamily="2" charset="0"/>
                <a:ea typeface="Open Sans" panose="020B0606030504020204" pitchFamily="34" charset="0"/>
                <a:cs typeface="Open Sans" panose="020B0606030504020204" pitchFamily="34" charset="0"/>
              </a:rPr>
              <a:t>. </a:t>
            </a: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‘COVID-Opportunistic’ brands typically launched a campaign specifically promoting a direct COVID product or service </a:t>
            </a:r>
            <a:r>
              <a:rPr lang="en-US" sz="800">
                <a:solidFill>
                  <a:srgbClr val="1F1A62"/>
                </a:solidFill>
                <a:latin typeface="Helvetica" pitchFamily="2" charset="0"/>
                <a:ea typeface="Open Sans" panose="020B0606030504020204" pitchFamily="34" charset="0"/>
                <a:cs typeface="Open Sans" panose="020B0606030504020204" pitchFamily="34" charset="0"/>
              </a:rPr>
              <a:t>(</a:t>
            </a: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face masks / shields, some online education tools, etc.) at the beginning of the pandemic with a limited investment and had little or no spending through the second half of the year. Logos above represent a sampling of ‘COVID-opportunistic’ national TV advertisers.</a:t>
            </a:r>
          </a:p>
        </p:txBody>
      </p:sp>
      <p:sp>
        <p:nvSpPr>
          <p:cNvPr id="18" name="Rectangle: Rounded Corners 17">
            <a:extLst>
              <a:ext uri="{FF2B5EF4-FFF2-40B4-BE49-F238E27FC236}">
                <a16:creationId xmlns:a16="http://schemas.microsoft.com/office/drawing/2014/main" id="{68E5F687-6F94-4F0D-A2A0-9802CE98FD01}"/>
              </a:ext>
            </a:extLst>
          </p:cNvPr>
          <p:cNvSpPr/>
          <p:nvPr/>
        </p:nvSpPr>
        <p:spPr>
          <a:xfrm>
            <a:off x="195980" y="5363907"/>
            <a:ext cx="11765131" cy="658652"/>
          </a:xfrm>
          <a:prstGeom prst="roundRect">
            <a:avLst/>
          </a:prstGeom>
          <a:solidFill>
            <a:schemeClr val="bg1"/>
          </a:solidFill>
          <a:ln>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5AF24630-D7C1-4472-9919-0C7504D938C4}"/>
              </a:ext>
            </a:extLst>
          </p:cNvPr>
          <p:cNvSpPr txBox="1"/>
          <p:nvPr/>
        </p:nvSpPr>
        <p:spPr>
          <a:xfrm>
            <a:off x="329123" y="1501866"/>
            <a:ext cx="11440281" cy="307777"/>
          </a:xfrm>
          <a:prstGeom prst="rect">
            <a:avLst/>
          </a:prstGeom>
          <a:noFill/>
        </p:spPr>
        <p:txBody>
          <a:bodyPr wrap="square" rtlCol="0">
            <a:spAutoFit/>
          </a:bodyPr>
          <a:lstStyle/>
          <a:p>
            <a:pPr algn="ctr">
              <a:defRPr/>
            </a:pPr>
            <a:r>
              <a:rPr lang="en-US" sz="1400" b="1" u="sng">
                <a:solidFill>
                  <a:srgbClr val="1F1A62"/>
                </a:solidFill>
                <a:latin typeface="Helvetica" panose="020B0604020202020204" pitchFamily="34" charset="0"/>
              </a:rPr>
              <a:t>New 2020 National TV ‘COVID-Opportunistic’ Advertisers by Category</a:t>
            </a:r>
          </a:p>
        </p:txBody>
      </p:sp>
      <p:graphicFrame>
        <p:nvGraphicFramePr>
          <p:cNvPr id="20" name="Table 19">
            <a:extLst>
              <a:ext uri="{FF2B5EF4-FFF2-40B4-BE49-F238E27FC236}">
                <a16:creationId xmlns:a16="http://schemas.microsoft.com/office/drawing/2014/main" id="{D21122F2-4413-41B6-BFE6-6F5E969E8E88}"/>
              </a:ext>
            </a:extLst>
          </p:cNvPr>
          <p:cNvGraphicFramePr>
            <a:graphicFrameLocks noGrp="1"/>
          </p:cNvGraphicFramePr>
          <p:nvPr>
            <p:extLst>
              <p:ext uri="{D42A27DB-BD31-4B8C-83A1-F6EECF244321}">
                <p14:modId xmlns:p14="http://schemas.microsoft.com/office/powerpoint/2010/main" val="3049899491"/>
              </p:ext>
            </p:extLst>
          </p:nvPr>
        </p:nvGraphicFramePr>
        <p:xfrm>
          <a:off x="329123" y="1884197"/>
          <a:ext cx="5643409" cy="3282388"/>
        </p:xfrm>
        <a:graphic>
          <a:graphicData uri="http://schemas.openxmlformats.org/drawingml/2006/table">
            <a:tbl>
              <a:tblPr>
                <a:tableStyleId>{5C22544A-7EE6-4342-B048-85BDC9FD1C3A}</a:tableStyleId>
              </a:tblPr>
              <a:tblGrid>
                <a:gridCol w="2348435">
                  <a:extLst>
                    <a:ext uri="{9D8B030D-6E8A-4147-A177-3AD203B41FA5}">
                      <a16:colId xmlns:a16="http://schemas.microsoft.com/office/drawing/2014/main" val="2891789165"/>
                    </a:ext>
                  </a:extLst>
                </a:gridCol>
                <a:gridCol w="2094467">
                  <a:extLst>
                    <a:ext uri="{9D8B030D-6E8A-4147-A177-3AD203B41FA5}">
                      <a16:colId xmlns:a16="http://schemas.microsoft.com/office/drawing/2014/main" val="135091300"/>
                    </a:ext>
                  </a:extLst>
                </a:gridCol>
                <a:gridCol w="1200507">
                  <a:extLst>
                    <a:ext uri="{9D8B030D-6E8A-4147-A177-3AD203B41FA5}">
                      <a16:colId xmlns:a16="http://schemas.microsoft.com/office/drawing/2014/main" val="2961594174"/>
                    </a:ext>
                  </a:extLst>
                </a:gridCol>
              </a:tblGrid>
              <a:tr h="184404">
                <a:tc>
                  <a:txBody>
                    <a:bodyPr/>
                    <a:lstStyle/>
                    <a:p>
                      <a:pPr algn="ctr" fontAlgn="b"/>
                      <a:r>
                        <a:rPr lang="en-US" sz="1200" b="1" i="0" u="none" strike="noStrike">
                          <a:solidFill>
                            <a:schemeClr val="bg1"/>
                          </a:solidFill>
                          <a:effectLst/>
                          <a:latin typeface="Helvetica" panose="020B0604020202020204" pitchFamily="34" charset="0"/>
                          <a:cs typeface="Helvetica" panose="020B0604020202020204" pitchFamily="34" charset="0"/>
                        </a:rPr>
                        <a:t>Brand</a:t>
                      </a:r>
                    </a:p>
                  </a:txBody>
                  <a:tcPr marL="0" marR="0" marT="0" marB="0" anchor="b">
                    <a:solidFill>
                      <a:srgbClr val="4EBEA4"/>
                    </a:solidFill>
                  </a:tcPr>
                </a:tc>
                <a:tc>
                  <a:txBody>
                    <a:bodyPr/>
                    <a:lstStyle/>
                    <a:p>
                      <a:pPr algn="ctr" fontAlgn="b"/>
                      <a:r>
                        <a:rPr lang="en-US" sz="1200" b="1" i="0" u="none" strike="noStrike">
                          <a:solidFill>
                            <a:schemeClr val="bg1"/>
                          </a:solidFill>
                          <a:effectLst/>
                          <a:latin typeface="Helvetica" panose="020B0604020202020204" pitchFamily="34" charset="0"/>
                          <a:cs typeface="Helvetica" panose="020B0604020202020204" pitchFamily="34" charset="0"/>
                        </a:rPr>
                        <a:t>Category</a:t>
                      </a:r>
                    </a:p>
                  </a:txBody>
                  <a:tcPr marL="0" marR="0" marT="0" marB="0" anchor="b">
                    <a:solidFill>
                      <a:srgbClr val="4EBEA4"/>
                    </a:solidFill>
                  </a:tcPr>
                </a:tc>
                <a:tc>
                  <a:txBody>
                    <a:bodyPr/>
                    <a:lstStyle/>
                    <a:p>
                      <a:pPr algn="ctr" fontAlgn="b"/>
                      <a:r>
                        <a:rPr lang="en-US" sz="1200" b="1" i="0" u="none" strike="noStrike">
                          <a:solidFill>
                            <a:schemeClr val="bg1"/>
                          </a:solidFill>
                          <a:effectLst/>
                          <a:latin typeface="Helvetica" panose="020B0604020202020204" pitchFamily="34" charset="0"/>
                          <a:cs typeface="Helvetica" panose="020B0604020202020204" pitchFamily="34" charset="0"/>
                        </a:rPr>
                        <a:t>$$$ (000)</a:t>
                      </a:r>
                    </a:p>
                  </a:txBody>
                  <a:tcPr marL="0" marR="0" marT="0" marB="0" anchor="b">
                    <a:solidFill>
                      <a:srgbClr val="4EBEA4"/>
                    </a:solidFill>
                  </a:tcPr>
                </a:tc>
                <a:extLst>
                  <a:ext uri="{0D108BD9-81ED-4DB2-BD59-A6C34878D82A}">
                    <a16:rowId xmlns:a16="http://schemas.microsoft.com/office/drawing/2014/main" val="2986064694"/>
                  </a:ext>
                </a:extLst>
              </a:tr>
              <a:tr h="193624">
                <a:tc>
                  <a:txBody>
                    <a:bodyPr/>
                    <a:lstStyle/>
                    <a:p>
                      <a:pPr algn="l" fontAlgn="b"/>
                      <a:r>
                        <a:rPr lang="en-US" sz="1200" b="0" i="0" u="none" strike="noStrike">
                          <a:solidFill>
                            <a:srgbClr val="1F1A62"/>
                          </a:solidFill>
                          <a:effectLst/>
                          <a:latin typeface="Helvetica" panose="020B0403020202020204" pitchFamily="34" charset="0"/>
                        </a:rPr>
                        <a:t>Palo Alto Networks</a:t>
                      </a:r>
                    </a:p>
                  </a:txBody>
                  <a:tcPr marL="0" marR="0" marT="0" marB="0" anchor="ctr"/>
                </a:tc>
                <a:tc>
                  <a:txBody>
                    <a:bodyPr/>
                    <a:lstStyle/>
                    <a:p>
                      <a:pPr algn="l" fontAlgn="b"/>
                      <a:r>
                        <a:rPr lang="en-US" sz="1200" b="0" i="0" u="none" strike="noStrike">
                          <a:solidFill>
                            <a:srgbClr val="1F1A62"/>
                          </a:solidFill>
                          <a:effectLst/>
                          <a:latin typeface="Helvetica" panose="020B0403020202020204" pitchFamily="34" charset="0"/>
                        </a:rPr>
                        <a:t>Business Services</a:t>
                      </a:r>
                    </a:p>
                  </a:txBody>
                  <a:tcPr marL="0" marR="0" marT="0" marB="0" anchor="ctr"/>
                </a:tc>
                <a:tc>
                  <a:txBody>
                    <a:bodyPr/>
                    <a:lstStyle/>
                    <a:p>
                      <a:pPr algn="r" fontAlgn="b"/>
                      <a:r>
                        <a:rPr lang="en-US" sz="1200" b="0" i="0" u="none" strike="noStrike">
                          <a:solidFill>
                            <a:srgbClr val="1F1A62"/>
                          </a:solidFill>
                          <a:effectLst/>
                          <a:latin typeface="Helvetica" panose="020B0403020202020204" pitchFamily="34" charset="0"/>
                        </a:rPr>
                        <a:t>$965.5</a:t>
                      </a:r>
                    </a:p>
                  </a:txBody>
                  <a:tcPr marL="0" marR="0" marT="0" marB="0" anchor="ctr"/>
                </a:tc>
                <a:extLst>
                  <a:ext uri="{0D108BD9-81ED-4DB2-BD59-A6C34878D82A}">
                    <a16:rowId xmlns:a16="http://schemas.microsoft.com/office/drawing/2014/main" val="3567100555"/>
                  </a:ext>
                </a:extLst>
              </a:tr>
              <a:tr h="193624">
                <a:tc>
                  <a:txBody>
                    <a:bodyPr/>
                    <a:lstStyle/>
                    <a:p>
                      <a:pPr algn="l" fontAlgn="b"/>
                      <a:r>
                        <a:rPr lang="en-US" sz="1200" b="0" i="0" u="none" strike="noStrike">
                          <a:solidFill>
                            <a:srgbClr val="1F1A62"/>
                          </a:solidFill>
                          <a:effectLst/>
                          <a:latin typeface="Helvetica" panose="020B0403020202020204" pitchFamily="34" charset="0"/>
                        </a:rPr>
                        <a:t>Bluescape</a:t>
                      </a:r>
                    </a:p>
                  </a:txBody>
                  <a:tcPr marL="0" marR="0" marT="0" marB="0" anchor="ctr"/>
                </a:tc>
                <a:tc>
                  <a:txBody>
                    <a:bodyPr/>
                    <a:lstStyle/>
                    <a:p>
                      <a:pPr algn="l" fontAlgn="b"/>
                      <a:r>
                        <a:rPr lang="en-US" sz="1200" b="0" i="0" u="none" strike="noStrike">
                          <a:solidFill>
                            <a:srgbClr val="1F1A62"/>
                          </a:solidFill>
                          <a:effectLst/>
                          <a:latin typeface="Helvetica" panose="020B0403020202020204" pitchFamily="34" charset="0"/>
                        </a:rPr>
                        <a:t>Business Services</a:t>
                      </a:r>
                    </a:p>
                  </a:txBody>
                  <a:tcPr marL="0" marR="0" marT="0" marB="0" anchor="ctr"/>
                </a:tc>
                <a:tc>
                  <a:txBody>
                    <a:bodyPr/>
                    <a:lstStyle/>
                    <a:p>
                      <a:pPr algn="r" fontAlgn="b"/>
                      <a:r>
                        <a:rPr lang="en-US" sz="1200" b="0" i="0" u="none" strike="noStrike">
                          <a:solidFill>
                            <a:srgbClr val="1F1A62"/>
                          </a:solidFill>
                          <a:effectLst/>
                          <a:latin typeface="Helvetica" panose="020B0403020202020204" pitchFamily="34" charset="0"/>
                        </a:rPr>
                        <a:t>$815.9</a:t>
                      </a:r>
                    </a:p>
                  </a:txBody>
                  <a:tcPr marL="0" marR="0" marT="0" marB="0" anchor="ctr"/>
                </a:tc>
                <a:extLst>
                  <a:ext uri="{0D108BD9-81ED-4DB2-BD59-A6C34878D82A}">
                    <a16:rowId xmlns:a16="http://schemas.microsoft.com/office/drawing/2014/main" val="708521347"/>
                  </a:ext>
                </a:extLst>
              </a:tr>
              <a:tr h="193624">
                <a:tc>
                  <a:txBody>
                    <a:bodyPr/>
                    <a:lstStyle/>
                    <a:p>
                      <a:pPr algn="l" fontAlgn="b"/>
                      <a:r>
                        <a:rPr lang="en-US" sz="1200" b="0" i="0" u="none" strike="noStrike">
                          <a:solidFill>
                            <a:srgbClr val="1F1A62"/>
                          </a:solidFill>
                          <a:effectLst/>
                          <a:latin typeface="Helvetica" panose="020B0403020202020204" pitchFamily="34" charset="0"/>
                        </a:rPr>
                        <a:t>Vantagepoint</a:t>
                      </a:r>
                    </a:p>
                  </a:txBody>
                  <a:tcPr marL="0" marR="0" marT="0" marB="0" anchor="ctr"/>
                </a:tc>
                <a:tc>
                  <a:txBody>
                    <a:bodyPr/>
                    <a:lstStyle/>
                    <a:p>
                      <a:pPr algn="l" fontAlgn="b"/>
                      <a:r>
                        <a:rPr lang="en-US" sz="1200" b="0" i="0" u="none" strike="noStrike">
                          <a:solidFill>
                            <a:srgbClr val="1F1A62"/>
                          </a:solidFill>
                          <a:effectLst/>
                          <a:latin typeface="Helvetica" panose="020B0403020202020204" pitchFamily="34" charset="0"/>
                        </a:rPr>
                        <a:t>Computer Software</a:t>
                      </a:r>
                    </a:p>
                  </a:txBody>
                  <a:tcPr marL="0" marR="0" marT="0" marB="0" anchor="ctr"/>
                </a:tc>
                <a:tc>
                  <a:txBody>
                    <a:bodyPr/>
                    <a:lstStyle/>
                    <a:p>
                      <a:pPr algn="r" fontAlgn="b"/>
                      <a:r>
                        <a:rPr lang="en-US" sz="1200" b="0" i="0" u="none" strike="noStrike">
                          <a:solidFill>
                            <a:srgbClr val="1F1A62"/>
                          </a:solidFill>
                          <a:effectLst/>
                          <a:latin typeface="Helvetica" panose="020B0403020202020204" pitchFamily="34" charset="0"/>
                        </a:rPr>
                        <a:t>$641.9</a:t>
                      </a:r>
                    </a:p>
                  </a:txBody>
                  <a:tcPr marL="0" marR="0" marT="0" marB="0" anchor="ctr"/>
                </a:tc>
                <a:extLst>
                  <a:ext uri="{0D108BD9-81ED-4DB2-BD59-A6C34878D82A}">
                    <a16:rowId xmlns:a16="http://schemas.microsoft.com/office/drawing/2014/main" val="1440085256"/>
                  </a:ext>
                </a:extLst>
              </a:tr>
              <a:tr h="193624">
                <a:tc>
                  <a:txBody>
                    <a:bodyPr/>
                    <a:lstStyle/>
                    <a:p>
                      <a:pPr algn="l" fontAlgn="b"/>
                      <a:r>
                        <a:rPr lang="en-US" sz="1200" b="0" i="0" u="none" strike="noStrike">
                          <a:solidFill>
                            <a:srgbClr val="1F1A62"/>
                          </a:solidFill>
                          <a:effectLst/>
                          <a:latin typeface="Helvetica" panose="020B0403020202020204" pitchFamily="34" charset="0"/>
                        </a:rPr>
                        <a:t>Biovanta Cold Remedies</a:t>
                      </a:r>
                    </a:p>
                  </a:txBody>
                  <a:tcPr marL="0" marR="0" marT="0" marB="0" anchor="ctr"/>
                </a:tc>
                <a:tc>
                  <a:txBody>
                    <a:bodyPr/>
                    <a:lstStyle/>
                    <a:p>
                      <a:pPr algn="l" fontAlgn="b"/>
                      <a:r>
                        <a:rPr lang="en-US" sz="1200" b="0" i="0" u="none" strike="noStrike">
                          <a:solidFill>
                            <a:srgbClr val="1F1A62"/>
                          </a:solidFill>
                          <a:effectLst/>
                          <a:latin typeface="Helvetica" panose="020B0403020202020204" pitchFamily="34" charset="0"/>
                        </a:rPr>
                        <a:t>Cough Drops</a:t>
                      </a:r>
                    </a:p>
                  </a:txBody>
                  <a:tcPr marL="0" marR="0" marT="0" marB="0" anchor="ctr"/>
                </a:tc>
                <a:tc>
                  <a:txBody>
                    <a:bodyPr/>
                    <a:lstStyle/>
                    <a:p>
                      <a:pPr algn="r" fontAlgn="b"/>
                      <a:r>
                        <a:rPr lang="en-US" sz="1200" b="0" i="0" u="none" strike="noStrike">
                          <a:solidFill>
                            <a:srgbClr val="1F1A62"/>
                          </a:solidFill>
                          <a:effectLst/>
                          <a:latin typeface="Helvetica" panose="020B0403020202020204" pitchFamily="34" charset="0"/>
                        </a:rPr>
                        <a:t>$131.2</a:t>
                      </a:r>
                    </a:p>
                  </a:txBody>
                  <a:tcPr marL="0" marR="0" marT="0" marB="0" anchor="ctr"/>
                </a:tc>
                <a:extLst>
                  <a:ext uri="{0D108BD9-81ED-4DB2-BD59-A6C34878D82A}">
                    <a16:rowId xmlns:a16="http://schemas.microsoft.com/office/drawing/2014/main" val="1233487042"/>
                  </a:ext>
                </a:extLst>
              </a:tr>
              <a:tr h="193624">
                <a:tc>
                  <a:txBody>
                    <a:bodyPr/>
                    <a:lstStyle/>
                    <a:p>
                      <a:pPr algn="l" fontAlgn="b"/>
                      <a:r>
                        <a:rPr lang="en-US" sz="1200" b="0" i="0" u="none" strike="noStrike">
                          <a:solidFill>
                            <a:srgbClr val="1F1A62"/>
                          </a:solidFill>
                          <a:effectLst/>
                          <a:latin typeface="Helvetica" panose="020B0403020202020204" pitchFamily="34" charset="0"/>
                        </a:rPr>
                        <a:t>Avira</a:t>
                      </a:r>
                    </a:p>
                  </a:txBody>
                  <a:tcPr marL="0" marR="0" marT="0" marB="0" anchor="ctr"/>
                </a:tc>
                <a:tc>
                  <a:txBody>
                    <a:bodyPr/>
                    <a:lstStyle/>
                    <a:p>
                      <a:pPr algn="l" fontAlgn="b"/>
                      <a:r>
                        <a:rPr lang="en-US" sz="1200" b="0" i="0" u="none" strike="noStrike">
                          <a:solidFill>
                            <a:srgbClr val="1F1A62"/>
                          </a:solidFill>
                          <a:effectLst/>
                          <a:latin typeface="Helvetica" panose="020B0403020202020204" pitchFamily="34" charset="0"/>
                        </a:rPr>
                        <a:t>Cybersecurity</a:t>
                      </a:r>
                    </a:p>
                  </a:txBody>
                  <a:tcPr marL="0" marR="0" marT="0" marB="0" anchor="ctr"/>
                </a:tc>
                <a:tc>
                  <a:txBody>
                    <a:bodyPr/>
                    <a:lstStyle/>
                    <a:p>
                      <a:pPr algn="r" fontAlgn="b"/>
                      <a:r>
                        <a:rPr lang="en-US" sz="1200" b="0" i="0" u="none" strike="noStrike">
                          <a:solidFill>
                            <a:srgbClr val="1F1A62"/>
                          </a:solidFill>
                          <a:effectLst/>
                          <a:latin typeface="Helvetica" panose="020B0403020202020204" pitchFamily="34" charset="0"/>
                        </a:rPr>
                        <a:t>$218.2</a:t>
                      </a:r>
                    </a:p>
                  </a:txBody>
                  <a:tcPr marL="0" marR="0" marT="0" marB="0" anchor="ctr"/>
                </a:tc>
                <a:extLst>
                  <a:ext uri="{0D108BD9-81ED-4DB2-BD59-A6C34878D82A}">
                    <a16:rowId xmlns:a16="http://schemas.microsoft.com/office/drawing/2014/main" val="1270871873"/>
                  </a:ext>
                </a:extLst>
              </a:tr>
              <a:tr h="193624">
                <a:tc>
                  <a:txBody>
                    <a:bodyPr/>
                    <a:lstStyle/>
                    <a:p>
                      <a:pPr algn="l" fontAlgn="b"/>
                      <a:r>
                        <a:rPr lang="en-US" sz="1200" b="0" i="0" u="none" strike="noStrike">
                          <a:solidFill>
                            <a:srgbClr val="1F1A62"/>
                          </a:solidFill>
                          <a:effectLst/>
                          <a:latin typeface="Helvetica" panose="020B0403020202020204" pitchFamily="34" charset="0"/>
                        </a:rPr>
                        <a:t>House Party Karaoke</a:t>
                      </a:r>
                    </a:p>
                  </a:txBody>
                  <a:tcPr marL="0" marR="0" marT="0" marB="0" anchor="ctr"/>
                </a:tc>
                <a:tc>
                  <a:txBody>
                    <a:bodyPr/>
                    <a:lstStyle/>
                    <a:p>
                      <a:pPr algn="l" fontAlgn="b"/>
                      <a:r>
                        <a:rPr lang="en-US" sz="1200" b="0" i="0" u="none" strike="noStrike">
                          <a:solidFill>
                            <a:srgbClr val="1F1A62"/>
                          </a:solidFill>
                          <a:effectLst/>
                          <a:latin typeface="Helvetica" panose="020B0403020202020204" pitchFamily="34" charset="0"/>
                        </a:rPr>
                        <a:t>Direct Response</a:t>
                      </a:r>
                    </a:p>
                  </a:txBody>
                  <a:tcPr marL="0" marR="0" marT="0" marB="0" anchor="ctr"/>
                </a:tc>
                <a:tc>
                  <a:txBody>
                    <a:bodyPr/>
                    <a:lstStyle/>
                    <a:p>
                      <a:pPr algn="r" fontAlgn="b"/>
                      <a:r>
                        <a:rPr lang="en-US" sz="1200" b="0" i="0" u="none" strike="noStrike">
                          <a:solidFill>
                            <a:srgbClr val="1F1A62"/>
                          </a:solidFill>
                          <a:effectLst/>
                          <a:latin typeface="Helvetica" panose="020B0403020202020204" pitchFamily="34" charset="0"/>
                        </a:rPr>
                        <a:t>$151.4</a:t>
                      </a:r>
                    </a:p>
                  </a:txBody>
                  <a:tcPr marL="0" marR="0" marT="0" marB="0" anchor="ctr"/>
                </a:tc>
                <a:extLst>
                  <a:ext uri="{0D108BD9-81ED-4DB2-BD59-A6C34878D82A}">
                    <a16:rowId xmlns:a16="http://schemas.microsoft.com/office/drawing/2014/main" val="2488338332"/>
                  </a:ext>
                </a:extLst>
              </a:tr>
              <a:tr h="193624">
                <a:tc>
                  <a:txBody>
                    <a:bodyPr/>
                    <a:lstStyle/>
                    <a:p>
                      <a:pPr algn="l" fontAlgn="b"/>
                      <a:r>
                        <a:rPr lang="en-US" sz="1200" b="0" i="0" u="none" strike="noStrike">
                          <a:solidFill>
                            <a:srgbClr val="1F1A62"/>
                          </a:solidFill>
                          <a:effectLst/>
                          <a:latin typeface="Helvetica" panose="020B0403020202020204" pitchFamily="34" charset="0"/>
                        </a:rPr>
                        <a:t>Zazzle</a:t>
                      </a:r>
                    </a:p>
                  </a:txBody>
                  <a:tcPr marL="0" marR="0" marT="0" marB="0" anchor="ctr"/>
                </a:tc>
                <a:tc>
                  <a:txBody>
                    <a:bodyPr/>
                    <a:lstStyle/>
                    <a:p>
                      <a:pPr algn="l" fontAlgn="b"/>
                      <a:r>
                        <a:rPr lang="en-US" sz="1200" b="0" i="0" u="none" strike="noStrike">
                          <a:solidFill>
                            <a:srgbClr val="1F1A62"/>
                          </a:solidFill>
                          <a:effectLst/>
                          <a:latin typeface="Helvetica" panose="020B0403020202020204" pitchFamily="34" charset="0"/>
                        </a:rPr>
                        <a:t>E-Commerce</a:t>
                      </a:r>
                    </a:p>
                  </a:txBody>
                  <a:tcPr marL="0" marR="0" marT="0" marB="0" anchor="ctr"/>
                </a:tc>
                <a:tc>
                  <a:txBody>
                    <a:bodyPr/>
                    <a:lstStyle/>
                    <a:p>
                      <a:pPr algn="r" fontAlgn="b"/>
                      <a:r>
                        <a:rPr lang="en-US" sz="1200" b="0" i="0" u="none" strike="noStrike">
                          <a:solidFill>
                            <a:srgbClr val="1F1A62"/>
                          </a:solidFill>
                          <a:effectLst/>
                          <a:latin typeface="Helvetica" panose="020B0403020202020204" pitchFamily="34" charset="0"/>
                        </a:rPr>
                        <a:t>$166.4</a:t>
                      </a:r>
                    </a:p>
                  </a:txBody>
                  <a:tcPr marL="0" marR="0" marT="0" marB="0" anchor="ctr"/>
                </a:tc>
                <a:extLst>
                  <a:ext uri="{0D108BD9-81ED-4DB2-BD59-A6C34878D82A}">
                    <a16:rowId xmlns:a16="http://schemas.microsoft.com/office/drawing/2014/main" val="1135163151"/>
                  </a:ext>
                </a:extLst>
              </a:tr>
              <a:tr h="193624">
                <a:tc>
                  <a:txBody>
                    <a:bodyPr/>
                    <a:lstStyle/>
                    <a:p>
                      <a:pPr algn="l" fontAlgn="b"/>
                      <a:r>
                        <a:rPr lang="en-US" sz="1200" b="0" i="0" u="none" strike="noStrike">
                          <a:solidFill>
                            <a:srgbClr val="1F1A62"/>
                          </a:solidFill>
                          <a:effectLst/>
                          <a:latin typeface="Helvetica" panose="020B0403020202020204" pitchFamily="34" charset="0"/>
                        </a:rPr>
                        <a:t>Jobs Ohio</a:t>
                      </a:r>
                    </a:p>
                  </a:txBody>
                  <a:tcPr marL="0" marR="0" marT="0" marB="0" anchor="ctr"/>
                </a:tc>
                <a:tc>
                  <a:txBody>
                    <a:bodyPr/>
                    <a:lstStyle/>
                    <a:p>
                      <a:pPr algn="l" fontAlgn="b"/>
                      <a:r>
                        <a:rPr lang="en-US" sz="1200" b="0" i="0" u="none" strike="noStrike">
                          <a:solidFill>
                            <a:srgbClr val="1F1A62"/>
                          </a:solidFill>
                          <a:effectLst/>
                          <a:latin typeface="Helvetica" panose="020B0403020202020204" pitchFamily="34" charset="0"/>
                        </a:rPr>
                        <a:t>Economic Development</a:t>
                      </a:r>
                    </a:p>
                  </a:txBody>
                  <a:tcPr marL="0" marR="0" marT="0" marB="0" anchor="ctr"/>
                </a:tc>
                <a:tc>
                  <a:txBody>
                    <a:bodyPr/>
                    <a:lstStyle/>
                    <a:p>
                      <a:pPr algn="r" fontAlgn="b"/>
                      <a:r>
                        <a:rPr lang="en-US" sz="1200" b="0" i="0" u="none" strike="noStrike">
                          <a:solidFill>
                            <a:srgbClr val="1F1A62"/>
                          </a:solidFill>
                          <a:effectLst/>
                          <a:latin typeface="Helvetica" panose="020B0403020202020204" pitchFamily="34" charset="0"/>
                        </a:rPr>
                        <a:t>$484.2</a:t>
                      </a:r>
                    </a:p>
                  </a:txBody>
                  <a:tcPr marL="0" marR="0" marT="0" marB="0" anchor="ctr"/>
                </a:tc>
                <a:extLst>
                  <a:ext uri="{0D108BD9-81ED-4DB2-BD59-A6C34878D82A}">
                    <a16:rowId xmlns:a16="http://schemas.microsoft.com/office/drawing/2014/main" val="4103111136"/>
                  </a:ext>
                </a:extLst>
              </a:tr>
              <a:tr h="193624">
                <a:tc>
                  <a:txBody>
                    <a:bodyPr/>
                    <a:lstStyle/>
                    <a:p>
                      <a:pPr algn="l" fontAlgn="b"/>
                      <a:r>
                        <a:rPr lang="en-US" sz="1200" b="0" i="0" u="none" strike="noStrike">
                          <a:solidFill>
                            <a:srgbClr val="1F1A62"/>
                          </a:solidFill>
                          <a:effectLst/>
                          <a:latin typeface="Helvetica" panose="020B0403020202020204" pitchFamily="34" charset="0"/>
                        </a:rPr>
                        <a:t>ID Tech Camp </a:t>
                      </a:r>
                    </a:p>
                  </a:txBody>
                  <a:tcPr marL="0" marR="0" marT="0" marB="0" anchor="ctr"/>
                </a:tc>
                <a:tc>
                  <a:txBody>
                    <a:bodyPr/>
                    <a:lstStyle/>
                    <a:p>
                      <a:pPr algn="l" fontAlgn="b"/>
                      <a:r>
                        <a:rPr lang="en-US" sz="1200" b="0" i="0" u="none" strike="noStrike">
                          <a:solidFill>
                            <a:srgbClr val="1F1A62"/>
                          </a:solidFill>
                          <a:effectLst/>
                          <a:latin typeface="Helvetica" panose="020B0403020202020204" pitchFamily="34" charset="0"/>
                        </a:rPr>
                        <a:t>Education</a:t>
                      </a:r>
                    </a:p>
                  </a:txBody>
                  <a:tcPr marL="0" marR="0" marT="0" marB="0" anchor="ctr"/>
                </a:tc>
                <a:tc>
                  <a:txBody>
                    <a:bodyPr/>
                    <a:lstStyle/>
                    <a:p>
                      <a:pPr algn="r" fontAlgn="b"/>
                      <a:r>
                        <a:rPr lang="en-US" sz="1200" b="0" i="0" u="none" strike="noStrike">
                          <a:solidFill>
                            <a:srgbClr val="1F1A62"/>
                          </a:solidFill>
                          <a:effectLst/>
                          <a:latin typeface="Helvetica" panose="020B0403020202020204" pitchFamily="34" charset="0"/>
                        </a:rPr>
                        <a:t>$3,398.7</a:t>
                      </a:r>
                    </a:p>
                  </a:txBody>
                  <a:tcPr marL="0" marR="0" marT="0" marB="0" anchor="ctr"/>
                </a:tc>
                <a:extLst>
                  <a:ext uri="{0D108BD9-81ED-4DB2-BD59-A6C34878D82A}">
                    <a16:rowId xmlns:a16="http://schemas.microsoft.com/office/drawing/2014/main" val="2969708319"/>
                  </a:ext>
                </a:extLst>
              </a:tr>
              <a:tr h="193624">
                <a:tc>
                  <a:txBody>
                    <a:bodyPr/>
                    <a:lstStyle/>
                    <a:p>
                      <a:pPr algn="l" fontAlgn="b"/>
                      <a:r>
                        <a:rPr lang="en-US" sz="1200" b="0" i="0" u="none" strike="noStrike">
                          <a:solidFill>
                            <a:srgbClr val="1F1A62"/>
                          </a:solidFill>
                          <a:effectLst/>
                          <a:latin typeface="Helvetica" panose="020B0403020202020204" pitchFamily="34" charset="0"/>
                        </a:rPr>
                        <a:t>Year Up School </a:t>
                      </a:r>
                    </a:p>
                  </a:txBody>
                  <a:tcPr marL="0" marR="0" marT="0" marB="0" anchor="ctr"/>
                </a:tc>
                <a:tc>
                  <a:txBody>
                    <a:bodyPr/>
                    <a:lstStyle/>
                    <a:p>
                      <a:pPr algn="l" fontAlgn="b"/>
                      <a:r>
                        <a:rPr lang="en-US" sz="1200" b="0" i="0" u="none" strike="noStrike">
                          <a:solidFill>
                            <a:srgbClr val="1F1A62"/>
                          </a:solidFill>
                          <a:effectLst/>
                          <a:latin typeface="Helvetica" panose="020B0403020202020204" pitchFamily="34" charset="0"/>
                        </a:rPr>
                        <a:t>Education</a:t>
                      </a:r>
                    </a:p>
                  </a:txBody>
                  <a:tcPr marL="0" marR="0" marT="0" marB="0" anchor="ctr"/>
                </a:tc>
                <a:tc>
                  <a:txBody>
                    <a:bodyPr/>
                    <a:lstStyle/>
                    <a:p>
                      <a:pPr algn="r" fontAlgn="b"/>
                      <a:r>
                        <a:rPr lang="en-US" sz="1200" b="0" i="0" u="none" strike="noStrike">
                          <a:solidFill>
                            <a:srgbClr val="1F1A62"/>
                          </a:solidFill>
                          <a:effectLst/>
                          <a:latin typeface="Helvetica" panose="020B0403020202020204" pitchFamily="34" charset="0"/>
                        </a:rPr>
                        <a:t>$320.4</a:t>
                      </a:r>
                    </a:p>
                  </a:txBody>
                  <a:tcPr marL="0" marR="0" marT="0" marB="0" anchor="ctr"/>
                </a:tc>
                <a:extLst>
                  <a:ext uri="{0D108BD9-81ED-4DB2-BD59-A6C34878D82A}">
                    <a16:rowId xmlns:a16="http://schemas.microsoft.com/office/drawing/2014/main" val="3154279273"/>
                  </a:ext>
                </a:extLst>
              </a:tr>
              <a:tr h="193624">
                <a:tc>
                  <a:txBody>
                    <a:bodyPr/>
                    <a:lstStyle/>
                    <a:p>
                      <a:pPr algn="l" fontAlgn="b"/>
                      <a:r>
                        <a:rPr lang="en-US" sz="1200" b="0" i="0" u="none" strike="noStrike">
                          <a:solidFill>
                            <a:srgbClr val="1F1A62"/>
                          </a:solidFill>
                          <a:effectLst/>
                          <a:latin typeface="Helvetica" panose="020B0403020202020204" pitchFamily="34" charset="0"/>
                        </a:rPr>
                        <a:t>Zshield</a:t>
                      </a:r>
                    </a:p>
                  </a:txBody>
                  <a:tcPr marL="0" marR="0" marT="0" marB="0" anchor="ctr"/>
                </a:tc>
                <a:tc>
                  <a:txBody>
                    <a:bodyPr/>
                    <a:lstStyle/>
                    <a:p>
                      <a:pPr algn="l" fontAlgn="b"/>
                      <a:r>
                        <a:rPr lang="en-US" sz="1200" b="0" i="0" u="none" strike="noStrike">
                          <a:solidFill>
                            <a:srgbClr val="1F1A62"/>
                          </a:solidFill>
                          <a:effectLst/>
                          <a:latin typeface="Helvetica" panose="020B0403020202020204" pitchFamily="34" charset="0"/>
                        </a:rPr>
                        <a:t>Face Mask / Shield</a:t>
                      </a:r>
                    </a:p>
                  </a:txBody>
                  <a:tcPr marL="0" marR="0" marT="0" marB="0" anchor="ctr"/>
                </a:tc>
                <a:tc>
                  <a:txBody>
                    <a:bodyPr/>
                    <a:lstStyle/>
                    <a:p>
                      <a:pPr algn="r" fontAlgn="b"/>
                      <a:r>
                        <a:rPr lang="en-US" sz="1200" b="0" i="0" u="none" strike="noStrike">
                          <a:solidFill>
                            <a:srgbClr val="1F1A62"/>
                          </a:solidFill>
                          <a:effectLst/>
                          <a:latin typeface="Helvetica" panose="020B0403020202020204" pitchFamily="34" charset="0"/>
                        </a:rPr>
                        <a:t>$1,315.1</a:t>
                      </a:r>
                    </a:p>
                  </a:txBody>
                  <a:tcPr marL="0" marR="0" marT="0" marB="0" anchor="ctr"/>
                </a:tc>
                <a:extLst>
                  <a:ext uri="{0D108BD9-81ED-4DB2-BD59-A6C34878D82A}">
                    <a16:rowId xmlns:a16="http://schemas.microsoft.com/office/drawing/2014/main" val="1682239239"/>
                  </a:ext>
                </a:extLst>
              </a:tr>
              <a:tr h="193624">
                <a:tc>
                  <a:txBody>
                    <a:bodyPr/>
                    <a:lstStyle/>
                    <a:p>
                      <a:pPr algn="l" fontAlgn="b"/>
                      <a:r>
                        <a:rPr lang="en-US" sz="1200" b="0" i="0" u="none" strike="noStrike">
                          <a:solidFill>
                            <a:srgbClr val="1F1A62"/>
                          </a:solidFill>
                          <a:effectLst/>
                          <a:latin typeface="Helvetica" panose="020B0403020202020204" pitchFamily="34" charset="0"/>
                        </a:rPr>
                        <a:t>Cool Turtle</a:t>
                      </a:r>
                    </a:p>
                  </a:txBody>
                  <a:tcPr marL="0" marR="0" marT="0" marB="0" anchor="ctr"/>
                </a:tc>
                <a:tc>
                  <a:txBody>
                    <a:bodyPr/>
                    <a:lstStyle/>
                    <a:p>
                      <a:pPr algn="l" fontAlgn="b"/>
                      <a:r>
                        <a:rPr lang="en-US" sz="1200" b="0" i="0" u="none" strike="noStrike">
                          <a:solidFill>
                            <a:srgbClr val="1F1A62"/>
                          </a:solidFill>
                          <a:effectLst/>
                          <a:latin typeface="Helvetica" panose="020B0403020202020204" pitchFamily="34" charset="0"/>
                        </a:rPr>
                        <a:t>Face Mask / Shield</a:t>
                      </a:r>
                    </a:p>
                  </a:txBody>
                  <a:tcPr marL="0" marR="0" marT="0" marB="0" anchor="ctr"/>
                </a:tc>
                <a:tc>
                  <a:txBody>
                    <a:bodyPr/>
                    <a:lstStyle/>
                    <a:p>
                      <a:pPr algn="r" fontAlgn="b"/>
                      <a:r>
                        <a:rPr lang="en-US" sz="1200" b="0" i="0" u="none" strike="noStrike">
                          <a:solidFill>
                            <a:srgbClr val="1F1A62"/>
                          </a:solidFill>
                          <a:effectLst/>
                          <a:latin typeface="Helvetica" panose="020B0403020202020204" pitchFamily="34" charset="0"/>
                        </a:rPr>
                        <a:t>$819.6</a:t>
                      </a:r>
                    </a:p>
                  </a:txBody>
                  <a:tcPr marL="0" marR="0" marT="0" marB="0" anchor="ctr"/>
                </a:tc>
                <a:extLst>
                  <a:ext uri="{0D108BD9-81ED-4DB2-BD59-A6C34878D82A}">
                    <a16:rowId xmlns:a16="http://schemas.microsoft.com/office/drawing/2014/main" val="98510553"/>
                  </a:ext>
                </a:extLst>
              </a:tr>
              <a:tr h="193624">
                <a:tc>
                  <a:txBody>
                    <a:bodyPr/>
                    <a:lstStyle/>
                    <a:p>
                      <a:pPr algn="l" fontAlgn="b"/>
                      <a:r>
                        <a:rPr lang="en-US" sz="1200" b="0" i="0" u="none" strike="noStrike">
                          <a:solidFill>
                            <a:srgbClr val="1F1A62"/>
                          </a:solidFill>
                          <a:effectLst/>
                          <a:latin typeface="Helvetica" panose="020B0403020202020204" pitchFamily="34" charset="0"/>
                        </a:rPr>
                        <a:t>FastShipFaceMask.com</a:t>
                      </a:r>
                    </a:p>
                  </a:txBody>
                  <a:tcPr marL="0" marR="0" marT="0" marB="0" anchor="ctr"/>
                </a:tc>
                <a:tc>
                  <a:txBody>
                    <a:bodyPr/>
                    <a:lstStyle/>
                    <a:p>
                      <a:pPr algn="l" fontAlgn="b"/>
                      <a:r>
                        <a:rPr lang="en-US" sz="1200" b="0" i="0" u="none" strike="noStrike">
                          <a:solidFill>
                            <a:srgbClr val="1F1A62"/>
                          </a:solidFill>
                          <a:effectLst/>
                          <a:latin typeface="Helvetica" panose="020B0403020202020204" pitchFamily="34" charset="0"/>
                        </a:rPr>
                        <a:t>Face Mask / Shield</a:t>
                      </a:r>
                    </a:p>
                  </a:txBody>
                  <a:tcPr marL="0" marR="0" marT="0" marB="0" anchor="ctr"/>
                </a:tc>
                <a:tc>
                  <a:txBody>
                    <a:bodyPr/>
                    <a:lstStyle/>
                    <a:p>
                      <a:pPr algn="r" fontAlgn="b"/>
                      <a:r>
                        <a:rPr lang="en-US" sz="1200" b="0" i="0" u="none" strike="noStrike">
                          <a:solidFill>
                            <a:srgbClr val="1F1A62"/>
                          </a:solidFill>
                          <a:effectLst/>
                          <a:latin typeface="Helvetica" panose="020B0403020202020204" pitchFamily="34" charset="0"/>
                        </a:rPr>
                        <a:t>$163.4</a:t>
                      </a:r>
                    </a:p>
                  </a:txBody>
                  <a:tcPr marL="0" marR="0" marT="0" marB="0" anchor="ctr"/>
                </a:tc>
                <a:extLst>
                  <a:ext uri="{0D108BD9-81ED-4DB2-BD59-A6C34878D82A}">
                    <a16:rowId xmlns:a16="http://schemas.microsoft.com/office/drawing/2014/main" val="2714804605"/>
                  </a:ext>
                </a:extLst>
              </a:tr>
              <a:tr h="193624">
                <a:tc>
                  <a:txBody>
                    <a:bodyPr/>
                    <a:lstStyle/>
                    <a:p>
                      <a:pPr algn="l" fontAlgn="b"/>
                      <a:r>
                        <a:rPr lang="en-US" sz="1200" b="0" i="0" u="none" strike="noStrike">
                          <a:solidFill>
                            <a:srgbClr val="1F1A62"/>
                          </a:solidFill>
                          <a:effectLst/>
                          <a:latin typeface="Helvetica" panose="020B0403020202020204" pitchFamily="34" charset="0"/>
                        </a:rPr>
                        <a:t>Fresh View</a:t>
                      </a:r>
                    </a:p>
                  </a:txBody>
                  <a:tcPr marL="0" marR="0" marT="0" marB="0" anchor="ctr"/>
                </a:tc>
                <a:tc>
                  <a:txBody>
                    <a:bodyPr/>
                    <a:lstStyle/>
                    <a:p>
                      <a:pPr algn="l" fontAlgn="b"/>
                      <a:r>
                        <a:rPr lang="en-US" sz="1200" b="0" i="0" u="none" strike="noStrike">
                          <a:solidFill>
                            <a:srgbClr val="1F1A62"/>
                          </a:solidFill>
                          <a:effectLst/>
                          <a:latin typeface="Helvetica" panose="020B0403020202020204" pitchFamily="34" charset="0"/>
                        </a:rPr>
                        <a:t>Face Mask / Shield</a:t>
                      </a:r>
                    </a:p>
                  </a:txBody>
                  <a:tcPr marL="0" marR="0" marT="0" marB="0" anchor="ctr"/>
                </a:tc>
                <a:tc>
                  <a:txBody>
                    <a:bodyPr/>
                    <a:lstStyle/>
                    <a:p>
                      <a:pPr algn="r" fontAlgn="b"/>
                      <a:r>
                        <a:rPr lang="en-US" sz="1200" b="0" i="0" u="none" strike="noStrike">
                          <a:solidFill>
                            <a:srgbClr val="1F1A62"/>
                          </a:solidFill>
                          <a:effectLst/>
                          <a:latin typeface="Helvetica" panose="020B0403020202020204" pitchFamily="34" charset="0"/>
                        </a:rPr>
                        <a:t>$127.8</a:t>
                      </a:r>
                    </a:p>
                  </a:txBody>
                  <a:tcPr marL="0" marR="0" marT="0" marB="0" anchor="ctr"/>
                </a:tc>
                <a:extLst>
                  <a:ext uri="{0D108BD9-81ED-4DB2-BD59-A6C34878D82A}">
                    <a16:rowId xmlns:a16="http://schemas.microsoft.com/office/drawing/2014/main" val="1483444809"/>
                  </a:ext>
                </a:extLst>
              </a:tr>
              <a:tr h="193624">
                <a:tc>
                  <a:txBody>
                    <a:bodyPr/>
                    <a:lstStyle/>
                    <a:p>
                      <a:pPr algn="l" fontAlgn="b"/>
                      <a:r>
                        <a:rPr lang="en-US" sz="1200" b="0" i="0" u="none" strike="noStrike">
                          <a:solidFill>
                            <a:srgbClr val="1F1A62"/>
                          </a:solidFill>
                          <a:effectLst/>
                          <a:latin typeface="Helvetica" panose="020B0403020202020204" pitchFamily="34" charset="0"/>
                        </a:rPr>
                        <a:t>Rescue One Financial</a:t>
                      </a:r>
                    </a:p>
                  </a:txBody>
                  <a:tcPr marL="0" marR="0" marT="0" marB="0" anchor="ctr"/>
                </a:tc>
                <a:tc>
                  <a:txBody>
                    <a:bodyPr/>
                    <a:lstStyle/>
                    <a:p>
                      <a:pPr algn="l" fontAlgn="b"/>
                      <a:r>
                        <a:rPr lang="en-US" sz="1200" b="0" i="0" u="none" strike="noStrike">
                          <a:solidFill>
                            <a:srgbClr val="1F1A62"/>
                          </a:solidFill>
                          <a:effectLst/>
                          <a:latin typeface="Helvetica" panose="020B0403020202020204" pitchFamily="34" charset="0"/>
                        </a:rPr>
                        <a:t>Financial Services</a:t>
                      </a:r>
                    </a:p>
                  </a:txBody>
                  <a:tcPr marL="0" marR="0" marT="0" marB="0" anchor="ctr"/>
                </a:tc>
                <a:tc>
                  <a:txBody>
                    <a:bodyPr/>
                    <a:lstStyle/>
                    <a:p>
                      <a:pPr algn="r" fontAlgn="b"/>
                      <a:r>
                        <a:rPr lang="en-US" sz="1200" b="0" i="0" u="none" strike="noStrike">
                          <a:solidFill>
                            <a:srgbClr val="1F1A62"/>
                          </a:solidFill>
                          <a:effectLst/>
                          <a:latin typeface="Helvetica" panose="020B0403020202020204" pitchFamily="34" charset="0"/>
                        </a:rPr>
                        <a:t>$138.0</a:t>
                      </a:r>
                    </a:p>
                  </a:txBody>
                  <a:tcPr marL="0" marR="0" marT="0" marB="0" anchor="ctr"/>
                </a:tc>
                <a:extLst>
                  <a:ext uri="{0D108BD9-81ED-4DB2-BD59-A6C34878D82A}">
                    <a16:rowId xmlns:a16="http://schemas.microsoft.com/office/drawing/2014/main" val="2515471245"/>
                  </a:ext>
                </a:extLst>
              </a:tr>
              <a:tr h="193624">
                <a:tc>
                  <a:txBody>
                    <a:bodyPr/>
                    <a:lstStyle/>
                    <a:p>
                      <a:pPr algn="l" fontAlgn="b"/>
                      <a:r>
                        <a:rPr lang="en-US" sz="1200" b="0" i="0" u="none" strike="noStrike">
                          <a:solidFill>
                            <a:srgbClr val="1F1A62"/>
                          </a:solidFill>
                          <a:effectLst/>
                          <a:latin typeface="Helvetica" panose="020B0403020202020204" pitchFamily="34" charset="0"/>
                        </a:rPr>
                        <a:t>Red Star Yeast </a:t>
                      </a:r>
                    </a:p>
                  </a:txBody>
                  <a:tcPr marL="0" marR="0" marT="0" marB="0" anchor="ctr"/>
                </a:tc>
                <a:tc>
                  <a:txBody>
                    <a:bodyPr/>
                    <a:lstStyle/>
                    <a:p>
                      <a:pPr algn="l" fontAlgn="b"/>
                      <a:r>
                        <a:rPr lang="en-US" sz="1200" b="0" i="0" u="none" strike="noStrike">
                          <a:solidFill>
                            <a:srgbClr val="1F1A62"/>
                          </a:solidFill>
                          <a:effectLst/>
                          <a:latin typeface="Helvetica" panose="020B0403020202020204" pitchFamily="34" charset="0"/>
                        </a:rPr>
                        <a:t>Food (Misc)</a:t>
                      </a:r>
                    </a:p>
                  </a:txBody>
                  <a:tcPr marL="0" marR="0" marT="0" marB="0" anchor="ctr"/>
                </a:tc>
                <a:tc>
                  <a:txBody>
                    <a:bodyPr/>
                    <a:lstStyle/>
                    <a:p>
                      <a:pPr algn="r" fontAlgn="b"/>
                      <a:r>
                        <a:rPr lang="en-US" sz="1200" b="0" i="0" u="none" strike="noStrike">
                          <a:solidFill>
                            <a:srgbClr val="1F1A62"/>
                          </a:solidFill>
                          <a:effectLst/>
                          <a:latin typeface="Helvetica" panose="020B0403020202020204" pitchFamily="34" charset="0"/>
                        </a:rPr>
                        <a:t>$219.7</a:t>
                      </a:r>
                    </a:p>
                  </a:txBody>
                  <a:tcPr marL="0" marR="0" marT="0" marB="0" anchor="ctr"/>
                </a:tc>
                <a:extLst>
                  <a:ext uri="{0D108BD9-81ED-4DB2-BD59-A6C34878D82A}">
                    <a16:rowId xmlns:a16="http://schemas.microsoft.com/office/drawing/2014/main" val="4021329791"/>
                  </a:ext>
                </a:extLst>
              </a:tr>
            </a:tbl>
          </a:graphicData>
        </a:graphic>
      </p:graphicFrame>
      <p:cxnSp>
        <p:nvCxnSpPr>
          <p:cNvPr id="30" name="Straight Connector 29">
            <a:extLst>
              <a:ext uri="{FF2B5EF4-FFF2-40B4-BE49-F238E27FC236}">
                <a16:creationId xmlns:a16="http://schemas.microsoft.com/office/drawing/2014/main" id="{3C94371A-3948-4813-9071-8E39D2A7BE36}"/>
              </a:ext>
            </a:extLst>
          </p:cNvPr>
          <p:cNvCxnSpPr>
            <a:cxnSpLocks/>
          </p:cNvCxnSpPr>
          <p:nvPr/>
        </p:nvCxnSpPr>
        <p:spPr>
          <a:xfrm>
            <a:off x="6068118" y="1884197"/>
            <a:ext cx="0" cy="3393342"/>
          </a:xfrm>
          <a:prstGeom prst="line">
            <a:avLst/>
          </a:prstGeom>
          <a:ln w="19050">
            <a:solidFill>
              <a:srgbClr val="4EBEA4"/>
            </a:solidFill>
          </a:ln>
        </p:spPr>
        <p:style>
          <a:lnRef idx="1">
            <a:schemeClr val="accent1"/>
          </a:lnRef>
          <a:fillRef idx="0">
            <a:schemeClr val="accent1"/>
          </a:fillRef>
          <a:effectRef idx="0">
            <a:schemeClr val="accent1"/>
          </a:effectRef>
          <a:fontRef idx="minor">
            <a:schemeClr val="tx1"/>
          </a:fontRef>
        </p:style>
      </p:cxnSp>
      <p:graphicFrame>
        <p:nvGraphicFramePr>
          <p:cNvPr id="39" name="Table 38">
            <a:extLst>
              <a:ext uri="{FF2B5EF4-FFF2-40B4-BE49-F238E27FC236}">
                <a16:creationId xmlns:a16="http://schemas.microsoft.com/office/drawing/2014/main" id="{DEDC43E1-1A66-494B-94D0-D27F658852E1}"/>
              </a:ext>
            </a:extLst>
          </p:cNvPr>
          <p:cNvGraphicFramePr>
            <a:graphicFrameLocks noGrp="1"/>
          </p:cNvGraphicFramePr>
          <p:nvPr>
            <p:extLst>
              <p:ext uri="{D42A27DB-BD31-4B8C-83A1-F6EECF244321}">
                <p14:modId xmlns:p14="http://schemas.microsoft.com/office/powerpoint/2010/main" val="1614619"/>
              </p:ext>
            </p:extLst>
          </p:nvPr>
        </p:nvGraphicFramePr>
        <p:xfrm>
          <a:off x="6173621" y="1884197"/>
          <a:ext cx="5643409" cy="3282388"/>
        </p:xfrm>
        <a:graphic>
          <a:graphicData uri="http://schemas.openxmlformats.org/drawingml/2006/table">
            <a:tbl>
              <a:tblPr>
                <a:tableStyleId>{5C22544A-7EE6-4342-B048-85BDC9FD1C3A}</a:tableStyleId>
              </a:tblPr>
              <a:tblGrid>
                <a:gridCol w="2348435">
                  <a:extLst>
                    <a:ext uri="{9D8B030D-6E8A-4147-A177-3AD203B41FA5}">
                      <a16:colId xmlns:a16="http://schemas.microsoft.com/office/drawing/2014/main" val="2891789165"/>
                    </a:ext>
                  </a:extLst>
                </a:gridCol>
                <a:gridCol w="2031644">
                  <a:extLst>
                    <a:ext uri="{9D8B030D-6E8A-4147-A177-3AD203B41FA5}">
                      <a16:colId xmlns:a16="http://schemas.microsoft.com/office/drawing/2014/main" val="135091300"/>
                    </a:ext>
                  </a:extLst>
                </a:gridCol>
                <a:gridCol w="1263330">
                  <a:extLst>
                    <a:ext uri="{9D8B030D-6E8A-4147-A177-3AD203B41FA5}">
                      <a16:colId xmlns:a16="http://schemas.microsoft.com/office/drawing/2014/main" val="2961594174"/>
                    </a:ext>
                  </a:extLst>
                </a:gridCol>
              </a:tblGrid>
              <a:tr h="184404">
                <a:tc>
                  <a:txBody>
                    <a:bodyPr/>
                    <a:lstStyle/>
                    <a:p>
                      <a:pPr algn="ctr" fontAlgn="b"/>
                      <a:r>
                        <a:rPr lang="en-US" sz="1200" b="1" i="0" u="none" strike="noStrike">
                          <a:solidFill>
                            <a:schemeClr val="bg1"/>
                          </a:solidFill>
                          <a:effectLst/>
                          <a:latin typeface="Helvetica" panose="020B0604020202020204" pitchFamily="34" charset="0"/>
                          <a:cs typeface="Helvetica" panose="020B0604020202020204" pitchFamily="34" charset="0"/>
                        </a:rPr>
                        <a:t>Brand</a:t>
                      </a:r>
                    </a:p>
                  </a:txBody>
                  <a:tcPr marL="0" marR="0" marT="0" marB="0" anchor="b">
                    <a:solidFill>
                      <a:srgbClr val="4EBEA4"/>
                    </a:solidFill>
                  </a:tcPr>
                </a:tc>
                <a:tc>
                  <a:txBody>
                    <a:bodyPr/>
                    <a:lstStyle/>
                    <a:p>
                      <a:pPr algn="ctr" fontAlgn="b"/>
                      <a:r>
                        <a:rPr lang="en-US" sz="1200" b="1" i="0" u="none" strike="noStrike">
                          <a:solidFill>
                            <a:schemeClr val="bg1"/>
                          </a:solidFill>
                          <a:effectLst/>
                          <a:latin typeface="Helvetica" panose="020B0604020202020204" pitchFamily="34" charset="0"/>
                          <a:cs typeface="Helvetica" panose="020B0604020202020204" pitchFamily="34" charset="0"/>
                        </a:rPr>
                        <a:t>Category</a:t>
                      </a:r>
                    </a:p>
                  </a:txBody>
                  <a:tcPr marL="0" marR="0" marT="0" marB="0" anchor="b">
                    <a:solidFill>
                      <a:srgbClr val="4EBEA4"/>
                    </a:solidFill>
                  </a:tcPr>
                </a:tc>
                <a:tc>
                  <a:txBody>
                    <a:bodyPr/>
                    <a:lstStyle/>
                    <a:p>
                      <a:pPr algn="ctr" fontAlgn="b"/>
                      <a:r>
                        <a:rPr lang="en-US" sz="1200" b="1" i="0" u="none" strike="noStrike">
                          <a:solidFill>
                            <a:schemeClr val="bg1"/>
                          </a:solidFill>
                          <a:effectLst/>
                          <a:latin typeface="Helvetica" panose="020B0604020202020204" pitchFamily="34" charset="0"/>
                          <a:cs typeface="Helvetica" panose="020B0604020202020204" pitchFamily="34" charset="0"/>
                        </a:rPr>
                        <a:t>$$$ (000)</a:t>
                      </a:r>
                    </a:p>
                  </a:txBody>
                  <a:tcPr marL="0" marR="0" marT="0" marB="0" anchor="b">
                    <a:solidFill>
                      <a:srgbClr val="4EBEA4"/>
                    </a:solidFill>
                  </a:tcPr>
                </a:tc>
                <a:extLst>
                  <a:ext uri="{0D108BD9-81ED-4DB2-BD59-A6C34878D82A}">
                    <a16:rowId xmlns:a16="http://schemas.microsoft.com/office/drawing/2014/main" val="2986064694"/>
                  </a:ext>
                </a:extLst>
              </a:tr>
              <a:tr h="193624">
                <a:tc>
                  <a:txBody>
                    <a:bodyPr/>
                    <a:lstStyle/>
                    <a:p>
                      <a:pPr algn="l" fontAlgn="b"/>
                      <a:r>
                        <a:rPr lang="en-US" sz="1200" b="0" i="0" u="none" strike="noStrike">
                          <a:solidFill>
                            <a:srgbClr val="1F1A62"/>
                          </a:solidFill>
                          <a:effectLst/>
                          <a:latin typeface="Helvetica" panose="020B0403020202020204" pitchFamily="34" charset="0"/>
                        </a:rPr>
                        <a:t>Prose  </a:t>
                      </a:r>
                    </a:p>
                  </a:txBody>
                  <a:tcPr marL="0" marR="0" marT="0" marB="0" anchor="ctr"/>
                </a:tc>
                <a:tc>
                  <a:txBody>
                    <a:bodyPr/>
                    <a:lstStyle/>
                    <a:p>
                      <a:pPr algn="l" fontAlgn="b"/>
                      <a:r>
                        <a:rPr lang="en-US" sz="1200" b="0" i="0" u="none" strike="noStrike">
                          <a:solidFill>
                            <a:srgbClr val="1F1A62"/>
                          </a:solidFill>
                          <a:effectLst/>
                          <a:latin typeface="Helvetica" panose="020B0403020202020204" pitchFamily="34" charset="0"/>
                        </a:rPr>
                        <a:t>Hair Care</a:t>
                      </a:r>
                    </a:p>
                  </a:txBody>
                  <a:tcPr marL="0" marR="0" marT="0" marB="0" anchor="ctr"/>
                </a:tc>
                <a:tc>
                  <a:txBody>
                    <a:bodyPr/>
                    <a:lstStyle/>
                    <a:p>
                      <a:pPr algn="r" fontAlgn="b"/>
                      <a:r>
                        <a:rPr lang="en-US" sz="1200" b="0" i="0" u="none" strike="noStrike">
                          <a:solidFill>
                            <a:srgbClr val="1F1A62"/>
                          </a:solidFill>
                          <a:effectLst/>
                          <a:latin typeface="Helvetica" panose="020B0403020202020204" pitchFamily="34" charset="0"/>
                        </a:rPr>
                        <a:t>$582.9</a:t>
                      </a:r>
                    </a:p>
                  </a:txBody>
                  <a:tcPr marL="0" marR="0" marT="0" marB="0" anchor="ctr"/>
                </a:tc>
                <a:extLst>
                  <a:ext uri="{0D108BD9-81ED-4DB2-BD59-A6C34878D82A}">
                    <a16:rowId xmlns:a16="http://schemas.microsoft.com/office/drawing/2014/main" val="3567100555"/>
                  </a:ext>
                </a:extLst>
              </a:tr>
              <a:tr h="193624">
                <a:tc>
                  <a:txBody>
                    <a:bodyPr/>
                    <a:lstStyle/>
                    <a:p>
                      <a:pPr algn="l" fontAlgn="b"/>
                      <a:r>
                        <a:rPr lang="en-US" sz="1200" b="0" i="0" u="none" strike="noStrike">
                          <a:solidFill>
                            <a:srgbClr val="1F1A62"/>
                          </a:solidFill>
                          <a:effectLst/>
                          <a:latin typeface="Helvetica" panose="020B0403020202020204" pitchFamily="34" charset="0"/>
                        </a:rPr>
                        <a:t>Revolution Cooking</a:t>
                      </a:r>
                    </a:p>
                  </a:txBody>
                  <a:tcPr marL="0" marR="0" marT="0" marB="0" anchor="ctr"/>
                </a:tc>
                <a:tc>
                  <a:txBody>
                    <a:bodyPr/>
                    <a:lstStyle/>
                    <a:p>
                      <a:pPr algn="l" fontAlgn="b"/>
                      <a:r>
                        <a:rPr lang="en-US" sz="1200" b="0" i="0" u="none" strike="noStrike">
                          <a:solidFill>
                            <a:srgbClr val="1F1A62"/>
                          </a:solidFill>
                          <a:effectLst/>
                          <a:latin typeface="Helvetica" panose="020B0403020202020204" pitchFamily="34" charset="0"/>
                        </a:rPr>
                        <a:t>Kitchen</a:t>
                      </a:r>
                    </a:p>
                  </a:txBody>
                  <a:tcPr marL="0" marR="0" marT="0" marB="0" anchor="ctr"/>
                </a:tc>
                <a:tc>
                  <a:txBody>
                    <a:bodyPr/>
                    <a:lstStyle/>
                    <a:p>
                      <a:pPr algn="r" fontAlgn="b"/>
                      <a:r>
                        <a:rPr lang="en-US" sz="1200" b="0" i="0" u="none" strike="noStrike">
                          <a:solidFill>
                            <a:srgbClr val="1F1A62"/>
                          </a:solidFill>
                          <a:effectLst/>
                          <a:latin typeface="Helvetica" panose="020B0403020202020204" pitchFamily="34" charset="0"/>
                        </a:rPr>
                        <a:t>$247.1</a:t>
                      </a:r>
                    </a:p>
                  </a:txBody>
                  <a:tcPr marL="0" marR="0" marT="0" marB="0" anchor="ctr"/>
                </a:tc>
                <a:extLst>
                  <a:ext uri="{0D108BD9-81ED-4DB2-BD59-A6C34878D82A}">
                    <a16:rowId xmlns:a16="http://schemas.microsoft.com/office/drawing/2014/main" val="708521347"/>
                  </a:ext>
                </a:extLst>
              </a:tr>
              <a:tr h="193624">
                <a:tc>
                  <a:txBody>
                    <a:bodyPr/>
                    <a:lstStyle/>
                    <a:p>
                      <a:pPr algn="l" fontAlgn="b"/>
                      <a:r>
                        <a:rPr lang="en-US" sz="1200" b="0" i="0" u="none" strike="noStrike">
                          <a:solidFill>
                            <a:srgbClr val="1F1A62"/>
                          </a:solidFill>
                          <a:effectLst/>
                          <a:latin typeface="Helvetica" panose="020B0403020202020204" pitchFamily="34" charset="0"/>
                        </a:rPr>
                        <a:t>Timeshare Termination</a:t>
                      </a:r>
                    </a:p>
                  </a:txBody>
                  <a:tcPr marL="0" marR="0" marT="0" marB="0" anchor="ctr"/>
                </a:tc>
                <a:tc>
                  <a:txBody>
                    <a:bodyPr/>
                    <a:lstStyle/>
                    <a:p>
                      <a:pPr algn="l" fontAlgn="b"/>
                      <a:r>
                        <a:rPr lang="en-US" sz="1200" b="0" i="0" u="none" strike="noStrike">
                          <a:solidFill>
                            <a:srgbClr val="1F1A62"/>
                          </a:solidFill>
                          <a:effectLst/>
                          <a:latin typeface="Helvetica" panose="020B0403020202020204" pitchFamily="34" charset="0"/>
                        </a:rPr>
                        <a:t>Legal Services</a:t>
                      </a:r>
                    </a:p>
                  </a:txBody>
                  <a:tcPr marL="0" marR="0" marT="0" marB="0" anchor="ctr"/>
                </a:tc>
                <a:tc>
                  <a:txBody>
                    <a:bodyPr/>
                    <a:lstStyle/>
                    <a:p>
                      <a:pPr algn="r" fontAlgn="b"/>
                      <a:r>
                        <a:rPr lang="en-US" sz="1200" b="0" i="0" u="none" strike="noStrike">
                          <a:solidFill>
                            <a:srgbClr val="1F1A62"/>
                          </a:solidFill>
                          <a:effectLst/>
                          <a:latin typeface="Helvetica" panose="020B0403020202020204" pitchFamily="34" charset="0"/>
                        </a:rPr>
                        <a:t>$349.9</a:t>
                      </a:r>
                    </a:p>
                  </a:txBody>
                  <a:tcPr marL="0" marR="0" marT="0" marB="0" anchor="ctr"/>
                </a:tc>
                <a:extLst>
                  <a:ext uri="{0D108BD9-81ED-4DB2-BD59-A6C34878D82A}">
                    <a16:rowId xmlns:a16="http://schemas.microsoft.com/office/drawing/2014/main" val="1440085256"/>
                  </a:ext>
                </a:extLst>
              </a:tr>
              <a:tr h="193624">
                <a:tc>
                  <a:txBody>
                    <a:bodyPr/>
                    <a:lstStyle/>
                    <a:p>
                      <a:pPr algn="l" fontAlgn="b"/>
                      <a:r>
                        <a:rPr lang="en-US" sz="1200" b="0" i="0" u="none" strike="noStrike">
                          <a:solidFill>
                            <a:srgbClr val="1F1A62"/>
                          </a:solidFill>
                          <a:effectLst/>
                          <a:latin typeface="Helvetica" panose="020B0403020202020204" pitchFamily="34" charset="0"/>
                        </a:rPr>
                        <a:t>Lunella  </a:t>
                      </a:r>
                    </a:p>
                  </a:txBody>
                  <a:tcPr marL="0" marR="0" marT="0" marB="0" anchor="ctr"/>
                </a:tc>
                <a:tc>
                  <a:txBody>
                    <a:bodyPr/>
                    <a:lstStyle/>
                    <a:p>
                      <a:pPr algn="l" fontAlgn="b"/>
                      <a:r>
                        <a:rPr lang="en-US" sz="1200" b="0" i="0" u="none" strike="noStrike">
                          <a:solidFill>
                            <a:srgbClr val="1F1A62"/>
                          </a:solidFill>
                          <a:effectLst/>
                          <a:latin typeface="Helvetica" panose="020B0403020202020204" pitchFamily="34" charset="0"/>
                        </a:rPr>
                        <a:t>Medical Service</a:t>
                      </a:r>
                    </a:p>
                  </a:txBody>
                  <a:tcPr marL="0" marR="0" marT="0" marB="0" anchor="ctr"/>
                </a:tc>
                <a:tc>
                  <a:txBody>
                    <a:bodyPr/>
                    <a:lstStyle/>
                    <a:p>
                      <a:pPr algn="r" fontAlgn="b"/>
                      <a:r>
                        <a:rPr lang="en-US" sz="1200" b="0" i="0" u="none" strike="noStrike">
                          <a:solidFill>
                            <a:srgbClr val="1F1A62"/>
                          </a:solidFill>
                          <a:effectLst/>
                          <a:latin typeface="Helvetica" panose="020B0403020202020204" pitchFamily="34" charset="0"/>
                        </a:rPr>
                        <a:t>$135.1</a:t>
                      </a:r>
                    </a:p>
                  </a:txBody>
                  <a:tcPr marL="0" marR="0" marT="0" marB="0" anchor="ctr"/>
                </a:tc>
                <a:extLst>
                  <a:ext uri="{0D108BD9-81ED-4DB2-BD59-A6C34878D82A}">
                    <a16:rowId xmlns:a16="http://schemas.microsoft.com/office/drawing/2014/main" val="1233487042"/>
                  </a:ext>
                </a:extLst>
              </a:tr>
              <a:tr h="193624">
                <a:tc>
                  <a:txBody>
                    <a:bodyPr/>
                    <a:lstStyle/>
                    <a:p>
                      <a:pPr algn="l" fontAlgn="b"/>
                      <a:r>
                        <a:rPr lang="en-US" sz="1200" b="0" i="0" u="none" strike="noStrike">
                          <a:solidFill>
                            <a:srgbClr val="1F1A62"/>
                          </a:solidFill>
                          <a:effectLst/>
                          <a:latin typeface="Helvetica" panose="020B0403020202020204" pitchFamily="34" charset="0"/>
                        </a:rPr>
                        <a:t>Moving Apt</a:t>
                      </a:r>
                    </a:p>
                  </a:txBody>
                  <a:tcPr marL="0" marR="0" marT="0" marB="0" anchor="ctr"/>
                </a:tc>
                <a:tc>
                  <a:txBody>
                    <a:bodyPr/>
                    <a:lstStyle/>
                    <a:p>
                      <a:pPr algn="l" fontAlgn="b"/>
                      <a:r>
                        <a:rPr lang="en-US" sz="1200" b="0" i="0" u="none" strike="noStrike">
                          <a:solidFill>
                            <a:srgbClr val="1F1A62"/>
                          </a:solidFill>
                          <a:effectLst/>
                          <a:latin typeface="Helvetica" panose="020B0403020202020204" pitchFamily="34" charset="0"/>
                        </a:rPr>
                        <a:t>Moving &amp; Storage</a:t>
                      </a:r>
                    </a:p>
                  </a:txBody>
                  <a:tcPr marL="0" marR="0" marT="0" marB="0" anchor="ctr"/>
                </a:tc>
                <a:tc>
                  <a:txBody>
                    <a:bodyPr/>
                    <a:lstStyle/>
                    <a:p>
                      <a:pPr algn="r" fontAlgn="b"/>
                      <a:r>
                        <a:rPr lang="en-US" sz="1200" b="0" i="0" u="none" strike="noStrike">
                          <a:solidFill>
                            <a:srgbClr val="1F1A62"/>
                          </a:solidFill>
                          <a:effectLst/>
                          <a:latin typeface="Helvetica" panose="020B0403020202020204" pitchFamily="34" charset="0"/>
                        </a:rPr>
                        <a:t>$552.8</a:t>
                      </a:r>
                    </a:p>
                  </a:txBody>
                  <a:tcPr marL="0" marR="0" marT="0" marB="0" anchor="ctr"/>
                </a:tc>
                <a:extLst>
                  <a:ext uri="{0D108BD9-81ED-4DB2-BD59-A6C34878D82A}">
                    <a16:rowId xmlns:a16="http://schemas.microsoft.com/office/drawing/2014/main" val="1270871873"/>
                  </a:ext>
                </a:extLst>
              </a:tr>
              <a:tr h="193624">
                <a:tc>
                  <a:txBody>
                    <a:bodyPr/>
                    <a:lstStyle/>
                    <a:p>
                      <a:pPr algn="l" fontAlgn="b"/>
                      <a:r>
                        <a:rPr lang="en-US" sz="1200" b="0" i="0" u="none" strike="noStrike">
                          <a:solidFill>
                            <a:srgbClr val="1F1A62"/>
                          </a:solidFill>
                          <a:effectLst/>
                          <a:latin typeface="Helvetica" panose="020B0403020202020204" pitchFamily="34" charset="0"/>
                        </a:rPr>
                        <a:t>Empower App </a:t>
                      </a:r>
                    </a:p>
                  </a:txBody>
                  <a:tcPr marL="0" marR="0" marT="0" marB="0" anchor="ctr"/>
                </a:tc>
                <a:tc>
                  <a:txBody>
                    <a:bodyPr/>
                    <a:lstStyle/>
                    <a:p>
                      <a:pPr algn="l" fontAlgn="b"/>
                      <a:r>
                        <a:rPr lang="en-US" sz="1200" b="0" i="0" u="none" strike="noStrike">
                          <a:solidFill>
                            <a:srgbClr val="1F1A62"/>
                          </a:solidFill>
                          <a:effectLst/>
                          <a:latin typeface="Helvetica" panose="020B0403020202020204" pitchFamily="34" charset="0"/>
                        </a:rPr>
                        <a:t>Online Banking</a:t>
                      </a:r>
                    </a:p>
                  </a:txBody>
                  <a:tcPr marL="0" marR="0" marT="0" marB="0" anchor="ctr"/>
                </a:tc>
                <a:tc>
                  <a:txBody>
                    <a:bodyPr/>
                    <a:lstStyle/>
                    <a:p>
                      <a:pPr algn="r" fontAlgn="b"/>
                      <a:r>
                        <a:rPr lang="en-US" sz="1200" b="0" i="0" u="none" strike="noStrike">
                          <a:solidFill>
                            <a:srgbClr val="1F1A62"/>
                          </a:solidFill>
                          <a:effectLst/>
                          <a:latin typeface="Helvetica" panose="020B0403020202020204" pitchFamily="34" charset="0"/>
                        </a:rPr>
                        <a:t>$144.9</a:t>
                      </a:r>
                    </a:p>
                  </a:txBody>
                  <a:tcPr marL="0" marR="0" marT="0" marB="0" anchor="ctr"/>
                </a:tc>
                <a:extLst>
                  <a:ext uri="{0D108BD9-81ED-4DB2-BD59-A6C34878D82A}">
                    <a16:rowId xmlns:a16="http://schemas.microsoft.com/office/drawing/2014/main" val="2488338332"/>
                  </a:ext>
                </a:extLst>
              </a:tr>
              <a:tr h="193624">
                <a:tc>
                  <a:txBody>
                    <a:bodyPr/>
                    <a:lstStyle/>
                    <a:p>
                      <a:pPr algn="l" fontAlgn="b"/>
                      <a:r>
                        <a:rPr lang="en-US" sz="1200" b="0" i="0" u="none" strike="noStrike">
                          <a:solidFill>
                            <a:srgbClr val="1F1A62"/>
                          </a:solidFill>
                          <a:effectLst/>
                          <a:latin typeface="Helvetica" panose="020B0403020202020204" pitchFamily="34" charset="0"/>
                        </a:rPr>
                        <a:t>Dating.Com</a:t>
                      </a:r>
                    </a:p>
                  </a:txBody>
                  <a:tcPr marL="0" marR="0" marT="0" marB="0" anchor="ctr"/>
                </a:tc>
                <a:tc>
                  <a:txBody>
                    <a:bodyPr/>
                    <a:lstStyle/>
                    <a:p>
                      <a:pPr algn="l" fontAlgn="b"/>
                      <a:r>
                        <a:rPr lang="en-US" sz="1200" b="0" i="0" u="none" strike="noStrike">
                          <a:solidFill>
                            <a:srgbClr val="1F1A62"/>
                          </a:solidFill>
                          <a:effectLst/>
                          <a:latin typeface="Helvetica" panose="020B0403020202020204" pitchFamily="34" charset="0"/>
                        </a:rPr>
                        <a:t>Online Dating</a:t>
                      </a:r>
                    </a:p>
                  </a:txBody>
                  <a:tcPr marL="0" marR="0" marT="0" marB="0" anchor="ctr"/>
                </a:tc>
                <a:tc>
                  <a:txBody>
                    <a:bodyPr/>
                    <a:lstStyle/>
                    <a:p>
                      <a:pPr algn="r" fontAlgn="b"/>
                      <a:r>
                        <a:rPr lang="en-US" sz="1200" b="0" i="0" u="none" strike="noStrike">
                          <a:solidFill>
                            <a:srgbClr val="1F1A62"/>
                          </a:solidFill>
                          <a:effectLst/>
                          <a:latin typeface="Helvetica" panose="020B0403020202020204" pitchFamily="34" charset="0"/>
                        </a:rPr>
                        <a:t>$648.5</a:t>
                      </a:r>
                    </a:p>
                  </a:txBody>
                  <a:tcPr marL="0" marR="0" marT="0" marB="0" anchor="ctr"/>
                </a:tc>
                <a:extLst>
                  <a:ext uri="{0D108BD9-81ED-4DB2-BD59-A6C34878D82A}">
                    <a16:rowId xmlns:a16="http://schemas.microsoft.com/office/drawing/2014/main" val="1135163151"/>
                  </a:ext>
                </a:extLst>
              </a:tr>
              <a:tr h="193624">
                <a:tc>
                  <a:txBody>
                    <a:bodyPr/>
                    <a:lstStyle/>
                    <a:p>
                      <a:pPr algn="l" fontAlgn="b"/>
                      <a:r>
                        <a:rPr lang="en-US" sz="1200" b="0" i="0" u="none" strike="noStrike">
                          <a:solidFill>
                            <a:srgbClr val="1F1A62"/>
                          </a:solidFill>
                          <a:effectLst/>
                          <a:latin typeface="Helvetica" panose="020B0403020202020204" pitchFamily="34" charset="0"/>
                        </a:rPr>
                        <a:t>Quantic School </a:t>
                      </a:r>
                    </a:p>
                  </a:txBody>
                  <a:tcPr marL="0" marR="0" marT="0" marB="0" anchor="ctr"/>
                </a:tc>
                <a:tc>
                  <a:txBody>
                    <a:bodyPr/>
                    <a:lstStyle/>
                    <a:p>
                      <a:pPr algn="l" fontAlgn="b"/>
                      <a:r>
                        <a:rPr lang="en-US" sz="1200" b="0" i="0" u="none" strike="noStrike">
                          <a:solidFill>
                            <a:srgbClr val="1F1A62"/>
                          </a:solidFill>
                          <a:effectLst/>
                          <a:latin typeface="Helvetica" panose="020B0403020202020204" pitchFamily="34" charset="0"/>
                        </a:rPr>
                        <a:t>Online Education</a:t>
                      </a:r>
                    </a:p>
                  </a:txBody>
                  <a:tcPr marL="0" marR="0" marT="0" marB="0" anchor="ctr"/>
                </a:tc>
                <a:tc>
                  <a:txBody>
                    <a:bodyPr/>
                    <a:lstStyle/>
                    <a:p>
                      <a:pPr algn="r" fontAlgn="b"/>
                      <a:r>
                        <a:rPr lang="en-US" sz="1200" b="0" i="0" u="none" strike="noStrike">
                          <a:solidFill>
                            <a:srgbClr val="1F1A62"/>
                          </a:solidFill>
                          <a:effectLst/>
                          <a:latin typeface="Helvetica" panose="020B0403020202020204" pitchFamily="34" charset="0"/>
                        </a:rPr>
                        <a:t>$129.4</a:t>
                      </a:r>
                    </a:p>
                  </a:txBody>
                  <a:tcPr marL="0" marR="0" marT="0" marB="0" anchor="ctr"/>
                </a:tc>
                <a:extLst>
                  <a:ext uri="{0D108BD9-81ED-4DB2-BD59-A6C34878D82A}">
                    <a16:rowId xmlns:a16="http://schemas.microsoft.com/office/drawing/2014/main" val="4103111136"/>
                  </a:ext>
                </a:extLst>
              </a:tr>
              <a:tr h="193624">
                <a:tc>
                  <a:txBody>
                    <a:bodyPr/>
                    <a:lstStyle/>
                    <a:p>
                      <a:pPr algn="l" fontAlgn="b"/>
                      <a:r>
                        <a:rPr lang="en-US" sz="1200" b="0" i="0" u="none" strike="noStrike">
                          <a:solidFill>
                            <a:srgbClr val="1F1A62"/>
                          </a:solidFill>
                          <a:effectLst/>
                          <a:latin typeface="Helvetica" panose="020B0403020202020204" pitchFamily="34" charset="0"/>
                        </a:rPr>
                        <a:t>Hello Toothpaste </a:t>
                      </a:r>
                    </a:p>
                  </a:txBody>
                  <a:tcPr marL="0" marR="0" marT="0" marB="0" anchor="ctr"/>
                </a:tc>
                <a:tc>
                  <a:txBody>
                    <a:bodyPr/>
                    <a:lstStyle/>
                    <a:p>
                      <a:pPr algn="l" fontAlgn="b"/>
                      <a:r>
                        <a:rPr lang="en-US" sz="1200" b="0" i="0" u="none" strike="noStrike">
                          <a:solidFill>
                            <a:srgbClr val="1F1A62"/>
                          </a:solidFill>
                          <a:effectLst/>
                          <a:latin typeface="Helvetica" panose="020B0403020202020204" pitchFamily="34" charset="0"/>
                        </a:rPr>
                        <a:t>Oral Care</a:t>
                      </a:r>
                    </a:p>
                  </a:txBody>
                  <a:tcPr marL="0" marR="0" marT="0" marB="0" anchor="ctr"/>
                </a:tc>
                <a:tc>
                  <a:txBody>
                    <a:bodyPr/>
                    <a:lstStyle/>
                    <a:p>
                      <a:pPr algn="r" fontAlgn="b"/>
                      <a:r>
                        <a:rPr lang="en-US" sz="1200" b="0" i="0" u="none" strike="noStrike">
                          <a:solidFill>
                            <a:srgbClr val="1F1A62"/>
                          </a:solidFill>
                          <a:effectLst/>
                          <a:latin typeface="Helvetica" panose="020B0403020202020204" pitchFamily="34" charset="0"/>
                        </a:rPr>
                        <a:t>$1,117.6</a:t>
                      </a:r>
                    </a:p>
                  </a:txBody>
                  <a:tcPr marL="0" marR="0" marT="0" marB="0" anchor="ctr"/>
                </a:tc>
                <a:extLst>
                  <a:ext uri="{0D108BD9-81ED-4DB2-BD59-A6C34878D82A}">
                    <a16:rowId xmlns:a16="http://schemas.microsoft.com/office/drawing/2014/main" val="2969708319"/>
                  </a:ext>
                </a:extLst>
              </a:tr>
              <a:tr h="193624">
                <a:tc>
                  <a:txBody>
                    <a:bodyPr/>
                    <a:lstStyle/>
                    <a:p>
                      <a:pPr algn="l" fontAlgn="b"/>
                      <a:r>
                        <a:rPr lang="en-US" sz="1200" b="0" i="0" u="none" strike="noStrike">
                          <a:solidFill>
                            <a:srgbClr val="1F1A62"/>
                          </a:solidFill>
                          <a:effectLst/>
                          <a:latin typeface="Helvetica" panose="020B0403020202020204" pitchFamily="34" charset="0"/>
                        </a:rPr>
                        <a:t>Salon Step</a:t>
                      </a:r>
                    </a:p>
                  </a:txBody>
                  <a:tcPr marL="0" marR="0" marT="0" marB="0" anchor="ctr"/>
                </a:tc>
                <a:tc>
                  <a:txBody>
                    <a:bodyPr/>
                    <a:lstStyle/>
                    <a:p>
                      <a:pPr algn="l" fontAlgn="b"/>
                      <a:r>
                        <a:rPr lang="en-US" sz="1200" b="0" i="0" u="none" strike="noStrike">
                          <a:solidFill>
                            <a:srgbClr val="1F1A62"/>
                          </a:solidFill>
                          <a:effectLst/>
                          <a:latin typeface="Helvetica" panose="020B0403020202020204" pitchFamily="34" charset="0"/>
                        </a:rPr>
                        <a:t>Personal Care</a:t>
                      </a:r>
                    </a:p>
                  </a:txBody>
                  <a:tcPr marL="0" marR="0" marT="0" marB="0" anchor="ctr"/>
                </a:tc>
                <a:tc>
                  <a:txBody>
                    <a:bodyPr/>
                    <a:lstStyle/>
                    <a:p>
                      <a:pPr algn="r" fontAlgn="b"/>
                      <a:r>
                        <a:rPr lang="en-US" sz="1200" b="0" i="0" u="none" strike="noStrike">
                          <a:solidFill>
                            <a:srgbClr val="1F1A62"/>
                          </a:solidFill>
                          <a:effectLst/>
                          <a:latin typeface="Helvetica" panose="020B0403020202020204" pitchFamily="34" charset="0"/>
                        </a:rPr>
                        <a:t>$654.0</a:t>
                      </a:r>
                    </a:p>
                  </a:txBody>
                  <a:tcPr marL="0" marR="0" marT="0" marB="0" anchor="ctr"/>
                </a:tc>
                <a:extLst>
                  <a:ext uri="{0D108BD9-81ED-4DB2-BD59-A6C34878D82A}">
                    <a16:rowId xmlns:a16="http://schemas.microsoft.com/office/drawing/2014/main" val="3154279273"/>
                  </a:ext>
                </a:extLst>
              </a:tr>
              <a:tr h="193624">
                <a:tc>
                  <a:txBody>
                    <a:bodyPr/>
                    <a:lstStyle/>
                    <a:p>
                      <a:pPr algn="l" fontAlgn="b"/>
                      <a:r>
                        <a:rPr lang="en-US" sz="1200" b="0" i="0" u="none" strike="noStrike">
                          <a:solidFill>
                            <a:srgbClr val="1F1A62"/>
                          </a:solidFill>
                          <a:effectLst/>
                          <a:latin typeface="Helvetica" panose="020B0403020202020204" pitchFamily="34" charset="0"/>
                        </a:rPr>
                        <a:t>Elliott Homes</a:t>
                      </a:r>
                    </a:p>
                  </a:txBody>
                  <a:tcPr marL="0" marR="0" marT="0" marB="0" anchor="ctr"/>
                </a:tc>
                <a:tc>
                  <a:txBody>
                    <a:bodyPr/>
                    <a:lstStyle/>
                    <a:p>
                      <a:pPr algn="l" fontAlgn="b"/>
                      <a:r>
                        <a:rPr lang="en-US" sz="1200" b="0" i="0" u="none" strike="noStrike">
                          <a:solidFill>
                            <a:srgbClr val="1F1A62"/>
                          </a:solidFill>
                          <a:effectLst/>
                          <a:latin typeface="Helvetica" panose="020B0403020202020204" pitchFamily="34" charset="0"/>
                        </a:rPr>
                        <a:t>Real Estate</a:t>
                      </a:r>
                    </a:p>
                  </a:txBody>
                  <a:tcPr marL="0" marR="0" marT="0" marB="0" anchor="ctr"/>
                </a:tc>
                <a:tc>
                  <a:txBody>
                    <a:bodyPr/>
                    <a:lstStyle/>
                    <a:p>
                      <a:pPr algn="r" fontAlgn="b"/>
                      <a:r>
                        <a:rPr lang="en-US" sz="1200" b="0" i="0" u="none" strike="noStrike">
                          <a:solidFill>
                            <a:srgbClr val="1F1A62"/>
                          </a:solidFill>
                          <a:effectLst/>
                          <a:latin typeface="Helvetica" panose="020B0403020202020204" pitchFamily="34" charset="0"/>
                        </a:rPr>
                        <a:t>$957.4</a:t>
                      </a:r>
                    </a:p>
                  </a:txBody>
                  <a:tcPr marL="0" marR="0" marT="0" marB="0" anchor="ctr"/>
                </a:tc>
                <a:extLst>
                  <a:ext uri="{0D108BD9-81ED-4DB2-BD59-A6C34878D82A}">
                    <a16:rowId xmlns:a16="http://schemas.microsoft.com/office/drawing/2014/main" val="1682239239"/>
                  </a:ext>
                </a:extLst>
              </a:tr>
              <a:tr h="193624">
                <a:tc>
                  <a:txBody>
                    <a:bodyPr/>
                    <a:lstStyle/>
                    <a:p>
                      <a:pPr algn="l" fontAlgn="b"/>
                      <a:r>
                        <a:rPr lang="en-US" sz="1200" b="0" i="0" u="none" strike="noStrike">
                          <a:solidFill>
                            <a:srgbClr val="1F1A62"/>
                          </a:solidFill>
                          <a:effectLst/>
                          <a:latin typeface="Helvetica" panose="020B0403020202020204" pitchFamily="34" charset="0"/>
                        </a:rPr>
                        <a:t>Beckhams B&amp;M Bar-B-Q</a:t>
                      </a:r>
                    </a:p>
                  </a:txBody>
                  <a:tcPr marL="0" marR="0" marT="0" marB="0" anchor="ctr"/>
                </a:tc>
                <a:tc>
                  <a:txBody>
                    <a:bodyPr/>
                    <a:lstStyle/>
                    <a:p>
                      <a:pPr algn="l" fontAlgn="b"/>
                      <a:r>
                        <a:rPr lang="en-US" sz="1200" b="0" i="0" u="none" strike="noStrike">
                          <a:solidFill>
                            <a:srgbClr val="1F1A62"/>
                          </a:solidFill>
                          <a:effectLst/>
                          <a:latin typeface="Helvetica" panose="020B0403020202020204" pitchFamily="34" charset="0"/>
                        </a:rPr>
                        <a:t>Restaurant</a:t>
                      </a:r>
                    </a:p>
                  </a:txBody>
                  <a:tcPr marL="0" marR="0" marT="0" marB="0" anchor="ctr"/>
                </a:tc>
                <a:tc>
                  <a:txBody>
                    <a:bodyPr/>
                    <a:lstStyle/>
                    <a:p>
                      <a:pPr algn="r" fontAlgn="b"/>
                      <a:r>
                        <a:rPr lang="en-US" sz="1200" b="0" i="0" u="none" strike="noStrike">
                          <a:solidFill>
                            <a:srgbClr val="1F1A62"/>
                          </a:solidFill>
                          <a:effectLst/>
                          <a:latin typeface="Helvetica" panose="020B0403020202020204" pitchFamily="34" charset="0"/>
                        </a:rPr>
                        <a:t>$124.4</a:t>
                      </a:r>
                    </a:p>
                  </a:txBody>
                  <a:tcPr marL="0" marR="0" marT="0" marB="0" anchor="ctr"/>
                </a:tc>
                <a:extLst>
                  <a:ext uri="{0D108BD9-81ED-4DB2-BD59-A6C34878D82A}">
                    <a16:rowId xmlns:a16="http://schemas.microsoft.com/office/drawing/2014/main" val="98510553"/>
                  </a:ext>
                </a:extLst>
              </a:tr>
              <a:tr h="193624">
                <a:tc>
                  <a:txBody>
                    <a:bodyPr/>
                    <a:lstStyle/>
                    <a:p>
                      <a:pPr algn="l" fontAlgn="b"/>
                      <a:r>
                        <a:rPr lang="en-US" sz="1200" b="0" i="0" u="none" strike="noStrike">
                          <a:solidFill>
                            <a:srgbClr val="1F1A62"/>
                          </a:solidFill>
                          <a:effectLst/>
                          <a:latin typeface="Helvetica" panose="020B0403020202020204" pitchFamily="34" charset="0"/>
                        </a:rPr>
                        <a:t>Handvana</a:t>
                      </a:r>
                    </a:p>
                  </a:txBody>
                  <a:tcPr marL="0" marR="0" marT="0" marB="0" anchor="ctr"/>
                </a:tc>
                <a:tc>
                  <a:txBody>
                    <a:bodyPr/>
                    <a:lstStyle/>
                    <a:p>
                      <a:pPr algn="l" fontAlgn="b"/>
                      <a:r>
                        <a:rPr lang="en-US" sz="1200" b="0" i="0" u="none" strike="noStrike">
                          <a:solidFill>
                            <a:srgbClr val="1F1A62"/>
                          </a:solidFill>
                          <a:effectLst/>
                          <a:latin typeface="Helvetica" panose="020B0403020202020204" pitchFamily="34" charset="0"/>
                        </a:rPr>
                        <a:t>Sanitizers</a:t>
                      </a:r>
                    </a:p>
                  </a:txBody>
                  <a:tcPr marL="0" marR="0" marT="0" marB="0" anchor="ctr"/>
                </a:tc>
                <a:tc>
                  <a:txBody>
                    <a:bodyPr/>
                    <a:lstStyle/>
                    <a:p>
                      <a:pPr algn="r" fontAlgn="b"/>
                      <a:r>
                        <a:rPr lang="en-US" sz="1200" b="0" i="0" u="none" strike="noStrike">
                          <a:solidFill>
                            <a:srgbClr val="1F1A62"/>
                          </a:solidFill>
                          <a:effectLst/>
                          <a:latin typeface="Helvetica" panose="020B0403020202020204" pitchFamily="34" charset="0"/>
                        </a:rPr>
                        <a:t>$1,978.9</a:t>
                      </a:r>
                    </a:p>
                  </a:txBody>
                  <a:tcPr marL="0" marR="0" marT="0" marB="0" anchor="ctr"/>
                </a:tc>
                <a:extLst>
                  <a:ext uri="{0D108BD9-81ED-4DB2-BD59-A6C34878D82A}">
                    <a16:rowId xmlns:a16="http://schemas.microsoft.com/office/drawing/2014/main" val="2714804605"/>
                  </a:ext>
                </a:extLst>
              </a:tr>
              <a:tr h="193624">
                <a:tc>
                  <a:txBody>
                    <a:bodyPr/>
                    <a:lstStyle/>
                    <a:p>
                      <a:pPr algn="l" fontAlgn="b"/>
                      <a:r>
                        <a:rPr lang="en-US" sz="1200" b="0" i="0" u="none" strike="noStrike">
                          <a:solidFill>
                            <a:srgbClr val="1F1A62"/>
                          </a:solidFill>
                          <a:effectLst/>
                          <a:latin typeface="Helvetica" panose="020B0403020202020204" pitchFamily="34" charset="0"/>
                        </a:rPr>
                        <a:t>Nextdoor</a:t>
                      </a:r>
                    </a:p>
                  </a:txBody>
                  <a:tcPr marL="0" marR="0" marT="0" marB="0" anchor="ctr"/>
                </a:tc>
                <a:tc>
                  <a:txBody>
                    <a:bodyPr/>
                    <a:lstStyle/>
                    <a:p>
                      <a:pPr algn="l" fontAlgn="b"/>
                      <a:r>
                        <a:rPr lang="en-US" sz="1200" b="0" i="0" u="none" strike="noStrike">
                          <a:solidFill>
                            <a:srgbClr val="1F1A62"/>
                          </a:solidFill>
                          <a:effectLst/>
                          <a:latin typeface="Helvetica" panose="020B0403020202020204" pitchFamily="34" charset="0"/>
                        </a:rPr>
                        <a:t>Social Networking</a:t>
                      </a:r>
                    </a:p>
                  </a:txBody>
                  <a:tcPr marL="0" marR="0" marT="0" marB="0" anchor="ctr"/>
                </a:tc>
                <a:tc>
                  <a:txBody>
                    <a:bodyPr/>
                    <a:lstStyle/>
                    <a:p>
                      <a:pPr algn="r" fontAlgn="b"/>
                      <a:r>
                        <a:rPr lang="en-US" sz="1200" b="0" i="0" u="none" strike="noStrike">
                          <a:solidFill>
                            <a:srgbClr val="1F1A62"/>
                          </a:solidFill>
                          <a:effectLst/>
                          <a:latin typeface="Helvetica" panose="020B0403020202020204" pitchFamily="34" charset="0"/>
                        </a:rPr>
                        <a:t>$2,608.3</a:t>
                      </a:r>
                    </a:p>
                  </a:txBody>
                  <a:tcPr marL="0" marR="0" marT="0" marB="0" anchor="ctr"/>
                </a:tc>
                <a:extLst>
                  <a:ext uri="{0D108BD9-81ED-4DB2-BD59-A6C34878D82A}">
                    <a16:rowId xmlns:a16="http://schemas.microsoft.com/office/drawing/2014/main" val="1483444809"/>
                  </a:ext>
                </a:extLst>
              </a:tr>
              <a:tr h="193624">
                <a:tc>
                  <a:txBody>
                    <a:bodyPr/>
                    <a:lstStyle/>
                    <a:p>
                      <a:pPr algn="l" fontAlgn="b"/>
                      <a:r>
                        <a:rPr lang="en-US" sz="1200" b="0" i="0" u="none" strike="noStrike">
                          <a:solidFill>
                            <a:srgbClr val="1F1A62"/>
                          </a:solidFill>
                          <a:effectLst/>
                          <a:latin typeface="Helvetica" panose="020B0403020202020204" pitchFamily="34" charset="0"/>
                        </a:rPr>
                        <a:t>Flat Tummy</a:t>
                      </a:r>
                    </a:p>
                  </a:txBody>
                  <a:tcPr marL="0" marR="0" marT="0" marB="0" anchor="ctr"/>
                </a:tc>
                <a:tc>
                  <a:txBody>
                    <a:bodyPr/>
                    <a:lstStyle/>
                    <a:p>
                      <a:pPr algn="l" fontAlgn="b"/>
                      <a:r>
                        <a:rPr lang="en-US" sz="1200" b="0" i="0" u="none" strike="noStrike">
                          <a:solidFill>
                            <a:srgbClr val="1F1A62"/>
                          </a:solidFill>
                          <a:effectLst/>
                          <a:latin typeface="Helvetica" panose="020B0403020202020204" pitchFamily="34" charset="0"/>
                        </a:rPr>
                        <a:t>Vitamins &amp; Supplements</a:t>
                      </a:r>
                    </a:p>
                  </a:txBody>
                  <a:tcPr marL="0" marR="0" marT="0" marB="0" anchor="ctr"/>
                </a:tc>
                <a:tc>
                  <a:txBody>
                    <a:bodyPr/>
                    <a:lstStyle/>
                    <a:p>
                      <a:pPr algn="r" fontAlgn="b"/>
                      <a:r>
                        <a:rPr lang="en-US" sz="1200" b="0" i="0" u="none" strike="noStrike">
                          <a:solidFill>
                            <a:srgbClr val="1F1A62"/>
                          </a:solidFill>
                          <a:effectLst/>
                          <a:latin typeface="Helvetica" panose="020B0403020202020204" pitchFamily="34" charset="0"/>
                        </a:rPr>
                        <a:t>$178.3</a:t>
                      </a:r>
                    </a:p>
                  </a:txBody>
                  <a:tcPr marL="0" marR="0" marT="0" marB="0" anchor="ctr"/>
                </a:tc>
                <a:extLst>
                  <a:ext uri="{0D108BD9-81ED-4DB2-BD59-A6C34878D82A}">
                    <a16:rowId xmlns:a16="http://schemas.microsoft.com/office/drawing/2014/main" val="2515471245"/>
                  </a:ext>
                </a:extLst>
              </a:tr>
              <a:tr h="193624">
                <a:tc>
                  <a:txBody>
                    <a:bodyPr/>
                    <a:lstStyle/>
                    <a:p>
                      <a:pPr algn="l" fontAlgn="b"/>
                      <a:r>
                        <a:rPr lang="en-US" sz="1200" b="0" i="0" u="none" strike="noStrike">
                          <a:solidFill>
                            <a:srgbClr val="1F1A62"/>
                          </a:solidFill>
                          <a:effectLst/>
                          <a:latin typeface="Helvetica" panose="020B0403020202020204" pitchFamily="34" charset="0"/>
                        </a:rPr>
                        <a:t>Scoop</a:t>
                      </a:r>
                    </a:p>
                  </a:txBody>
                  <a:tcPr marL="0" marR="0" marT="0" marB="0" anchor="ctr"/>
                </a:tc>
                <a:tc>
                  <a:txBody>
                    <a:bodyPr/>
                    <a:lstStyle/>
                    <a:p>
                      <a:pPr algn="l" fontAlgn="b"/>
                      <a:r>
                        <a:rPr lang="en-US" sz="1200" b="0" i="0" u="none" strike="noStrike">
                          <a:solidFill>
                            <a:srgbClr val="1F1A62"/>
                          </a:solidFill>
                          <a:effectLst/>
                          <a:latin typeface="Helvetica" panose="020B0403020202020204" pitchFamily="34" charset="0"/>
                        </a:rPr>
                        <a:t>Wellness &amp; Fitness</a:t>
                      </a:r>
                    </a:p>
                  </a:txBody>
                  <a:tcPr marL="0" marR="0" marT="0" marB="0" anchor="ctr"/>
                </a:tc>
                <a:tc>
                  <a:txBody>
                    <a:bodyPr/>
                    <a:lstStyle/>
                    <a:p>
                      <a:pPr algn="r" fontAlgn="b"/>
                      <a:r>
                        <a:rPr lang="en-US" sz="1200" b="0" i="0" u="none" strike="noStrike">
                          <a:solidFill>
                            <a:srgbClr val="1F1A62"/>
                          </a:solidFill>
                          <a:effectLst/>
                          <a:latin typeface="Helvetica" panose="020B0403020202020204" pitchFamily="34" charset="0"/>
                        </a:rPr>
                        <a:t>$223.9</a:t>
                      </a:r>
                    </a:p>
                  </a:txBody>
                  <a:tcPr marL="0" marR="0" marT="0" marB="0" anchor="ctr"/>
                </a:tc>
                <a:extLst>
                  <a:ext uri="{0D108BD9-81ED-4DB2-BD59-A6C34878D82A}">
                    <a16:rowId xmlns:a16="http://schemas.microsoft.com/office/drawing/2014/main" val="4021329791"/>
                  </a:ext>
                </a:extLst>
              </a:tr>
            </a:tbl>
          </a:graphicData>
        </a:graphic>
      </p:graphicFrame>
      <p:pic>
        <p:nvPicPr>
          <p:cNvPr id="40" name="Picture 4">
            <a:extLst>
              <a:ext uri="{FF2B5EF4-FFF2-40B4-BE49-F238E27FC236}">
                <a16:creationId xmlns:a16="http://schemas.microsoft.com/office/drawing/2014/main" id="{2E23784C-5B26-40F4-8093-43CCB7F480D0}"/>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34593" b="33578"/>
          <a:stretch/>
        </p:blipFill>
        <p:spPr bwMode="auto">
          <a:xfrm>
            <a:off x="262563" y="5563598"/>
            <a:ext cx="1827712" cy="32319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BDFC8503-A56F-48BC-9B19-5E4A8D7B178C}"/>
              </a:ext>
            </a:extLst>
          </p:cNvPr>
          <p:cNvPicPr>
            <a:picLocks noChangeAspect="1"/>
          </p:cNvPicPr>
          <p:nvPr/>
        </p:nvPicPr>
        <p:blipFill>
          <a:blip r:embed="rId6">
            <a:clrChange>
              <a:clrFrom>
                <a:srgbClr val="FFDB00"/>
              </a:clrFrom>
              <a:clrTo>
                <a:srgbClr val="FFDB00">
                  <a:alpha val="0"/>
                </a:srgbClr>
              </a:clrTo>
            </a:clrChange>
          </a:blip>
          <a:stretch>
            <a:fillRect/>
          </a:stretch>
        </p:blipFill>
        <p:spPr>
          <a:xfrm>
            <a:off x="2126679" y="5423402"/>
            <a:ext cx="1184946" cy="552023"/>
          </a:xfrm>
          <a:prstGeom prst="rect">
            <a:avLst/>
          </a:prstGeom>
        </p:spPr>
      </p:pic>
      <p:pic>
        <p:nvPicPr>
          <p:cNvPr id="2050" name="Picture 2" descr="Lesaffre Yeast - Commercial Baking Yeast &amp; Ingredients - Commercial Bakers">
            <a:extLst>
              <a:ext uri="{FF2B5EF4-FFF2-40B4-BE49-F238E27FC236}">
                <a16:creationId xmlns:a16="http://schemas.microsoft.com/office/drawing/2014/main" id="{D67CA652-AAC3-497A-87CC-35B0864B18F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460" t="26346" r="11936" b="33017"/>
          <a:stretch/>
        </p:blipFill>
        <p:spPr bwMode="auto">
          <a:xfrm>
            <a:off x="4551094" y="5549389"/>
            <a:ext cx="1489362" cy="3516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ello products (@helloproducts) | Twitter">
            <a:extLst>
              <a:ext uri="{FF2B5EF4-FFF2-40B4-BE49-F238E27FC236}">
                <a16:creationId xmlns:a16="http://schemas.microsoft.com/office/drawing/2014/main" id="{5DA6C71D-979A-4D73-8BC6-0FA9FFF2D986}"/>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24834" b="24834"/>
          <a:stretch/>
        </p:blipFill>
        <p:spPr bwMode="auto">
          <a:xfrm>
            <a:off x="6109771" y="5399878"/>
            <a:ext cx="1292649" cy="65063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3C7962DF-E3AE-4457-9DEF-CCF122CF4D5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0424" t="29884" r="11333" b="30597"/>
          <a:stretch/>
        </p:blipFill>
        <p:spPr bwMode="auto">
          <a:xfrm>
            <a:off x="7471735" y="5562369"/>
            <a:ext cx="1715744" cy="32565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edal Exercise For Beginners At Home, Seated Exercises For Older Women –  The Scoop">
            <a:extLst>
              <a:ext uri="{FF2B5EF4-FFF2-40B4-BE49-F238E27FC236}">
                <a16:creationId xmlns:a16="http://schemas.microsoft.com/office/drawing/2014/main" id="{2639865E-E881-4BCA-A485-68FB97D710FC}"/>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56794" y="5576483"/>
            <a:ext cx="1553899" cy="2974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rose | Certified B Corporation">
            <a:extLst>
              <a:ext uri="{FF2B5EF4-FFF2-40B4-BE49-F238E27FC236}">
                <a16:creationId xmlns:a16="http://schemas.microsoft.com/office/drawing/2014/main" id="{9F410B69-2D0D-4FFE-862A-8B191AD5CC7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80009" y="5563415"/>
            <a:ext cx="1003293" cy="323561"/>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CCD503BA-1340-4555-89BA-88991C8F1AFA}"/>
              </a:ext>
            </a:extLst>
          </p:cNvPr>
          <p:cNvSpPr/>
          <p:nvPr/>
        </p:nvSpPr>
        <p:spPr>
          <a:xfrm>
            <a:off x="13734" y="144348"/>
            <a:ext cx="10968591"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rgbClr val="1F1A62"/>
                </a:solidFill>
                <a:latin typeface="Helvetica" pitchFamily="2" charset="0"/>
              </a:rPr>
              <a:t>Many of the ‘opportunistic’ brands entered the TV marketplace early in COVID to </a:t>
            </a:r>
            <a:r>
              <a:rPr lang="en-US" sz="2400" b="1">
                <a:solidFill>
                  <a:srgbClr val="ED3C8D"/>
                </a:solidFill>
                <a:latin typeface="Helvetica" pitchFamily="2" charset="0"/>
              </a:rPr>
              <a:t>immediately reach consumers with their unique product offering</a:t>
            </a:r>
            <a:r>
              <a:rPr lang="en-US" sz="2400" b="1">
                <a:solidFill>
                  <a:srgbClr val="1F1A62"/>
                </a:solidFill>
                <a:latin typeface="Helvetica" pitchFamily="2" charset="0"/>
              </a:rPr>
              <a:t> but did not keep a strong, sustaining presence as the pandemic continued</a:t>
            </a:r>
            <a:endParaRPr kumimoji="0" lang="en-US" sz="2400" b="1" i="0" u="none" strike="noStrike" kern="1200" cap="none" spc="0" normalizeH="0" baseline="0" noProof="0">
              <a:ln>
                <a:noFill/>
              </a:ln>
              <a:solidFill>
                <a:srgbClr val="1F1A62"/>
              </a:solidFill>
              <a:effectLst/>
              <a:uLnTx/>
              <a:uFillTx/>
              <a:latin typeface="Helvetica" pitchFamily="2" charset="0"/>
              <a:ea typeface="+mn-ea"/>
              <a:cs typeface="+mn-cs"/>
            </a:endParaRPr>
          </a:p>
        </p:txBody>
      </p:sp>
      <p:pic>
        <p:nvPicPr>
          <p:cNvPr id="3074" name="Picture 2" descr="ZShield™ by ZVerse">
            <a:extLst>
              <a:ext uri="{FF2B5EF4-FFF2-40B4-BE49-F238E27FC236}">
                <a16:creationId xmlns:a16="http://schemas.microsoft.com/office/drawing/2014/main" id="{D430E9FD-38E1-4E30-B401-3E99D97B2AA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34371" y="5436646"/>
            <a:ext cx="850168" cy="527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20999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C228E57-94F0-462F-9549-57637A2B922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4423170" cy="6869150"/>
          </a:xfrm>
          <a:prstGeom prst="rect">
            <a:avLst/>
          </a:prstGeom>
        </p:spPr>
      </p:pic>
      <p:sp>
        <p:nvSpPr>
          <p:cNvPr id="16" name="Rectangle 15">
            <a:extLst>
              <a:ext uri="{FF2B5EF4-FFF2-40B4-BE49-F238E27FC236}">
                <a16:creationId xmlns:a16="http://schemas.microsoft.com/office/drawing/2014/main" id="{9A529899-950F-C14F-99A5-896AC3170183}"/>
              </a:ext>
            </a:extLst>
          </p:cNvPr>
          <p:cNvSpPr/>
          <p:nvPr/>
        </p:nvSpPr>
        <p:spPr>
          <a:xfrm>
            <a:off x="4575406" y="173693"/>
            <a:ext cx="7311794" cy="83099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a:ea typeface="+mn-ea"/>
                <a:cs typeface="Helvetica"/>
              </a:rPr>
              <a:t>Summary: </a:t>
            </a:r>
            <a:r>
              <a:rPr kumimoji="0" lang="en-US" sz="2400" b="1" i="0" u="none" strike="noStrike" kern="1200" cap="none" spc="0" normalizeH="0" baseline="0" noProof="0">
                <a:ln>
                  <a:noFill/>
                </a:ln>
                <a:solidFill>
                  <a:srgbClr val="ED3C8D"/>
                </a:solidFill>
                <a:effectLst/>
                <a:uLnTx/>
                <a:uFillTx/>
                <a:latin typeface="Helvetica"/>
                <a:ea typeface="+mn-ea"/>
                <a:cs typeface="Helvetica"/>
              </a:rPr>
              <a:t>‘COVID-Endemic’ &amp; ‘COVID- Related’ Brands</a:t>
            </a:r>
          </a:p>
        </p:txBody>
      </p:sp>
      <p:pic>
        <p:nvPicPr>
          <p:cNvPr id="11" name="Picture 10">
            <a:extLst>
              <a:ext uri="{FF2B5EF4-FFF2-40B4-BE49-F238E27FC236}">
                <a16:creationId xmlns:a16="http://schemas.microsoft.com/office/drawing/2014/main" id="{32B8009B-343A-4198-B610-60AFD300AC8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CC3151E8-DCA4-4428-97A5-6EDD0263850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AE6CC5-AB03-47AE-954D-FDA74AE47D74}"/>
              </a:ext>
            </a:extLst>
          </p:cNvPr>
          <p:cNvSpPr/>
          <p:nvPr/>
        </p:nvSpPr>
        <p:spPr>
          <a:xfrm>
            <a:off x="546752" y="6586958"/>
            <a:ext cx="1166676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8" name="Rectangle 7">
            <a:extLst>
              <a:ext uri="{FF2B5EF4-FFF2-40B4-BE49-F238E27FC236}">
                <a16:creationId xmlns:a16="http://schemas.microsoft.com/office/drawing/2014/main" id="{04D34D6A-64A4-49A8-BFBF-0B4EC7B338DD}"/>
              </a:ext>
            </a:extLst>
          </p:cNvPr>
          <p:cNvSpPr/>
          <p:nvPr/>
        </p:nvSpPr>
        <p:spPr>
          <a:xfrm>
            <a:off x="4575406" y="1343647"/>
            <a:ext cx="7111769" cy="4832092"/>
          </a:xfrm>
          <a:prstGeom prst="rect">
            <a:avLst/>
          </a:prstGeom>
          <a:noFill/>
        </p:spPr>
        <p:txBody>
          <a:bodyPr wrap="square" lIns="91440" tIns="45720" rIns="91440" bIns="45720" rtlCol="0" anchor="t">
            <a:spAutoFit/>
          </a:bodyPr>
          <a:lstStyle/>
          <a:p>
            <a:pPr marL="285750" marR="0" lvl="0" indent="-285750" algn="l" defTabSz="1172398" rtl="0" eaLnBrk="1" fontAlgn="auto" latinLnBrk="0" hangingPunct="1">
              <a:lnSpc>
                <a:spcPct val="100000"/>
              </a:lnSpc>
              <a:spcBef>
                <a:spcPts val="0"/>
              </a:spcBef>
              <a:spcAft>
                <a:spcPts val="0"/>
              </a:spcAft>
              <a:buClrTx/>
              <a:buSzTx/>
              <a:buFont typeface="Arial"/>
              <a:buBlip>
                <a:blip r:embed="rId4"/>
              </a:buBlip>
              <a:tabLst/>
              <a:defRPr/>
            </a:pPr>
            <a:r>
              <a:rPr kumimoji="0" lang="en-US" sz="1600" b="1" i="0" u="none" strike="noStrike" kern="1200" cap="none" spc="0" normalizeH="0" baseline="0" noProof="0">
                <a:ln>
                  <a:noFill/>
                </a:ln>
                <a:solidFill>
                  <a:srgbClr val="1F1A62"/>
                </a:solidFill>
                <a:effectLst/>
                <a:uLnTx/>
                <a:uFillTx/>
                <a:latin typeface="Helvetica"/>
                <a:ea typeface="+mn-ea"/>
                <a:cs typeface="Helvetica"/>
              </a:rPr>
              <a:t>COVID segment advertisers are more diverse across life stages as brands with relevant products and services entered the marketplace looking to engage consumers and spur sales during the pandemic</a:t>
            </a:r>
          </a:p>
          <a:p>
            <a:pPr marL="285750" marR="0" lvl="0" indent="-285750" algn="l" defTabSz="1172398" rtl="0" eaLnBrk="1" fontAlgn="auto" latinLnBrk="0" hangingPunct="1">
              <a:lnSpc>
                <a:spcPct val="100000"/>
              </a:lnSpc>
              <a:spcBef>
                <a:spcPts val="0"/>
              </a:spcBef>
              <a:spcAft>
                <a:spcPts val="0"/>
              </a:spcAft>
              <a:buClrTx/>
              <a:buSzTx/>
              <a:buFont typeface="Arial"/>
              <a:buBlip>
                <a:blip r:embed="rId4"/>
              </a:buBlip>
              <a:tabLst/>
              <a:defRPr/>
            </a:pPr>
            <a:endParaRPr lang="en-US" b="1">
              <a:solidFill>
                <a:srgbClr val="1F1A62"/>
              </a:solidFill>
              <a:latin typeface="Helvetica"/>
              <a:cs typeface="Helvetica"/>
            </a:endParaRPr>
          </a:p>
          <a:p>
            <a:pPr marL="285750" marR="0" lvl="0" indent="-285750" algn="l" defTabSz="1172398" rtl="0" eaLnBrk="1" fontAlgn="auto" latinLnBrk="0" hangingPunct="1">
              <a:lnSpc>
                <a:spcPct val="100000"/>
              </a:lnSpc>
              <a:spcBef>
                <a:spcPts val="0"/>
              </a:spcBef>
              <a:spcAft>
                <a:spcPts val="0"/>
              </a:spcAft>
              <a:buClrTx/>
              <a:buSzTx/>
              <a:buFont typeface="Arial"/>
              <a:buBlip>
                <a:blip r:embed="rId4"/>
              </a:buBlip>
              <a:tabLst/>
              <a:defRPr/>
            </a:pPr>
            <a:r>
              <a:rPr lang="en-US" sz="1600" b="1">
                <a:solidFill>
                  <a:srgbClr val="ED3C8D"/>
                </a:solidFill>
                <a:latin typeface="Helvetica"/>
                <a:cs typeface="Helvetica"/>
              </a:rPr>
              <a:t>‘COVID-endemic’ brands focused more on short campaign bursts towards the beginning of the pandemic while ‘COVID-related’ brands employed a mix of TV tests and continuity plans to position themselves for long-term growth </a:t>
            </a:r>
            <a:endParaRPr kumimoji="0" lang="en-US" sz="1600" b="1" i="0" u="none" strike="noStrike" kern="1200" cap="none" spc="0" normalizeH="0" baseline="0" noProof="0">
              <a:ln>
                <a:noFill/>
              </a:ln>
              <a:solidFill>
                <a:srgbClr val="ED3C8D"/>
              </a:solidFill>
              <a:effectLst/>
              <a:uLnTx/>
              <a:uFillTx/>
              <a:latin typeface="Helvetica"/>
              <a:ea typeface="+mn-ea"/>
              <a:cs typeface="Helvetica"/>
            </a:endParaRPr>
          </a:p>
          <a:p>
            <a:pPr marL="285750" lvl="0" indent="-285750" defTabSz="1172398">
              <a:buBlip>
                <a:blip r:embed="rId4"/>
              </a:buBlip>
              <a:defRPr/>
            </a:pPr>
            <a:endParaRPr lang="en-US" b="1">
              <a:solidFill>
                <a:srgbClr val="1F1A62"/>
              </a:solidFill>
              <a:latin typeface="Helvetica"/>
              <a:cs typeface="Open Sans" panose="020B0606030504020204" pitchFamily="34" charset="0"/>
            </a:endParaRPr>
          </a:p>
          <a:p>
            <a:pPr marL="285750" lvl="0" indent="-285750" defTabSz="1172398">
              <a:buBlip>
                <a:blip r:embed="rId4"/>
              </a:buBlip>
              <a:defRPr/>
            </a:pPr>
            <a:r>
              <a:rPr lang="en-US" sz="1600" b="1">
                <a:solidFill>
                  <a:srgbClr val="1F1A62"/>
                </a:solidFill>
                <a:latin typeface="Helvetica" panose="020B0403020202020204" pitchFamily="34" charset="0"/>
                <a:ea typeface="Open Sans" panose="020B0606030504020204" pitchFamily="34" charset="0"/>
                <a:cs typeface="Open Sans" panose="020B0606030504020204" pitchFamily="34" charset="0"/>
              </a:rPr>
              <a:t>Except for some of the most endemic brands to COVID and those that sought out a sales opportunity in the early days of the pandemic, most ‘COVID-endemic’ / ‘related’ brands are poised for further spend and growth in the future as they continue to satisfy consumers’ changing needs that will live on post-pandemic</a:t>
            </a:r>
          </a:p>
          <a:p>
            <a:pPr marR="0" lvl="0" algn="l" defTabSz="1172398" rtl="0" eaLnBrk="1" fontAlgn="auto" latinLnBrk="0" hangingPunct="1">
              <a:lnSpc>
                <a:spcPct val="100000"/>
              </a:lnSpc>
              <a:spcBef>
                <a:spcPts val="0"/>
              </a:spcBef>
              <a:spcAft>
                <a:spcPts val="0"/>
              </a:spcAft>
              <a:buClrTx/>
              <a:buSzTx/>
              <a:tabLst/>
              <a:defRPr/>
            </a:pPr>
            <a:endParaRPr kumimoji="0" lang="en-US" b="1"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1172398" rtl="0" eaLnBrk="1" fontAlgn="auto" latinLnBrk="0" hangingPunct="1">
              <a:lnSpc>
                <a:spcPct val="100000"/>
              </a:lnSpc>
              <a:spcBef>
                <a:spcPts val="0"/>
              </a:spcBef>
              <a:spcAft>
                <a:spcPts val="0"/>
              </a:spcAft>
              <a:buClrTx/>
              <a:buSzTx/>
              <a:buFont typeface="Arial"/>
              <a:buBlip>
                <a:blip r:embed="rId4"/>
              </a:buBlip>
              <a:tabLst/>
              <a:defRPr/>
            </a:pPr>
            <a:r>
              <a:rPr lang="en-US" sz="1600" b="1">
                <a:solidFill>
                  <a:srgbClr val="ED3C8D"/>
                </a:solidFill>
                <a:latin typeface="Helvetica" panose="020B0403020202020204" pitchFamily="34" charset="0"/>
                <a:ea typeface="Open Sans" panose="020B0606030504020204" pitchFamily="34" charset="0"/>
                <a:cs typeface="Open Sans" panose="020B0606030504020204" pitchFamily="34" charset="0"/>
              </a:rPr>
              <a:t>‘Post-COVID Relevant’ advertisers exist in categories where evolving behaviors are expected to become more permanent and brands are capitalizing on changing consumer needs by offering easy online solutions</a:t>
            </a:r>
            <a:endPar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834369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11865"/>
            <a:ext cx="12192000" cy="7098307"/>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963265"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latin typeface="Helvetica" pitchFamily="2" charset="0"/>
              </a:rPr>
              <a:t>Initial Success Stories</a:t>
            </a:r>
            <a:endParaRPr kumimoji="0" lang="en-US" sz="3200" b="1" i="0" u="none" strike="noStrike" kern="1200" cap="none" spc="0" normalizeH="0" baseline="0" noProof="0">
              <a:ln>
                <a:noFill/>
              </a:ln>
              <a:solidFill>
                <a:prstClr val="white"/>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Helvetica" pitchFamily="2" charset="0"/>
                <a:ea typeface="+mn-ea"/>
                <a:cs typeface="+mn-cs"/>
              </a:rPr>
              <a:t>Real-world examples highlighting business outcomes from first-time national TV advertisers</a:t>
            </a:r>
          </a:p>
        </p:txBody>
      </p:sp>
    </p:spTree>
    <p:extLst>
      <p:ext uri="{BB962C8B-B14F-4D97-AF65-F5344CB8AC3E}">
        <p14:creationId xmlns:p14="http://schemas.microsoft.com/office/powerpoint/2010/main" val="36536390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2C69E5A-9CC3-4513-B2DF-859EE2F967D0}"/>
              </a:ext>
            </a:extLst>
          </p:cNvPr>
          <p:cNvSpPr/>
          <p:nvPr/>
        </p:nvSpPr>
        <p:spPr>
          <a:xfrm>
            <a:off x="0" y="0"/>
            <a:ext cx="4065938" cy="6869150"/>
          </a:xfrm>
          <a:prstGeom prst="rect">
            <a:avLst/>
          </a:prstGeom>
          <a:solidFill>
            <a:srgbClr val="ED3C8D"/>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850BACA4-3738-4590-85D7-8F179AD074D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 name="Slide Number Placeholder 5">
            <a:extLst>
              <a:ext uri="{FF2B5EF4-FFF2-40B4-BE49-F238E27FC236}">
                <a16:creationId xmlns:a16="http://schemas.microsoft.com/office/drawing/2014/main" id="{750C4905-7D30-4A4E-B3E5-F35E6B27A46F}"/>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C31786ED-9386-479F-87DB-D6F646B3D7B6}"/>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5" name="Text Placeholder 3">
            <a:extLst>
              <a:ext uri="{FF2B5EF4-FFF2-40B4-BE49-F238E27FC236}">
                <a16:creationId xmlns:a16="http://schemas.microsoft.com/office/drawing/2014/main" id="{EF874FCD-15DA-44CD-A46D-78530F82C5EB}"/>
              </a:ext>
            </a:extLst>
          </p:cNvPr>
          <p:cNvSpPr txBox="1">
            <a:spLocks/>
          </p:cNvSpPr>
          <p:nvPr/>
        </p:nvSpPr>
        <p:spPr>
          <a:xfrm>
            <a:off x="4087454" y="6202893"/>
            <a:ext cx="8008847" cy="350107"/>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 VAB analysis of Nielsen Ad Intel data, 1/1/20-12/31/20. TV spend includes national cable TV, broadcast TV, Spanish language cable TV, Spanish language broadcast TV. Brands reflect those with national TV spend over $100K.</a:t>
            </a:r>
          </a:p>
        </p:txBody>
      </p:sp>
      <p:sp>
        <p:nvSpPr>
          <p:cNvPr id="17" name="Rectangle: Rounded Corners 16">
            <a:extLst>
              <a:ext uri="{FF2B5EF4-FFF2-40B4-BE49-F238E27FC236}">
                <a16:creationId xmlns:a16="http://schemas.microsoft.com/office/drawing/2014/main" id="{D9CD6B9E-73C9-46ED-9E95-E0C798135CB5}"/>
              </a:ext>
            </a:extLst>
          </p:cNvPr>
          <p:cNvSpPr/>
          <p:nvPr/>
        </p:nvSpPr>
        <p:spPr>
          <a:xfrm>
            <a:off x="10499180" y="1537225"/>
            <a:ext cx="1158137" cy="677005"/>
          </a:xfrm>
          <a:prstGeom prst="roundRect">
            <a:avLst/>
          </a:prstGeom>
          <a:solidFill>
            <a:srgbClr val="66C5AD"/>
          </a:solidFill>
          <a:ln w="190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+54% </a:t>
            </a:r>
          </a:p>
        </p:txBody>
      </p:sp>
      <p:grpSp>
        <p:nvGrpSpPr>
          <p:cNvPr id="9" name="Group 8">
            <a:extLst>
              <a:ext uri="{FF2B5EF4-FFF2-40B4-BE49-F238E27FC236}">
                <a16:creationId xmlns:a16="http://schemas.microsoft.com/office/drawing/2014/main" id="{58F8F64D-E79E-40F3-97B4-CF6EF5FA6867}"/>
              </a:ext>
            </a:extLst>
          </p:cNvPr>
          <p:cNvGrpSpPr/>
          <p:nvPr/>
        </p:nvGrpSpPr>
        <p:grpSpPr>
          <a:xfrm>
            <a:off x="4953582" y="1145660"/>
            <a:ext cx="6339549" cy="4895899"/>
            <a:chOff x="4942424" y="1145660"/>
            <a:chExt cx="6339549" cy="4895899"/>
          </a:xfrm>
        </p:grpSpPr>
        <p:graphicFrame>
          <p:nvGraphicFramePr>
            <p:cNvPr id="13" name="Chart 12">
              <a:extLst>
                <a:ext uri="{FF2B5EF4-FFF2-40B4-BE49-F238E27FC236}">
                  <a16:creationId xmlns:a16="http://schemas.microsoft.com/office/drawing/2014/main" id="{FADA12A8-5114-4770-90DE-7A00C4236976}"/>
                </a:ext>
              </a:extLst>
            </p:cNvPr>
            <p:cNvGraphicFramePr/>
            <p:nvPr/>
          </p:nvGraphicFramePr>
          <p:xfrm>
            <a:off x="4942424" y="1145660"/>
            <a:ext cx="6339549" cy="4566680"/>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4C051247-F7DF-4B5E-B2BD-D978EAF5CB2E}"/>
                </a:ext>
              </a:extLst>
            </p:cNvPr>
            <p:cNvSpPr txBox="1"/>
            <p:nvPr/>
          </p:nvSpPr>
          <p:spPr>
            <a:xfrm>
              <a:off x="5690264" y="5764560"/>
              <a:ext cx="1823678" cy="27699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403020202020204" pitchFamily="34" charset="0"/>
                </a:rPr>
                <a:t>(Monthly Average)</a:t>
              </a:r>
            </a:p>
          </p:txBody>
        </p:sp>
        <p:sp>
          <p:nvSpPr>
            <p:cNvPr id="20" name="TextBox 19">
              <a:extLst>
                <a:ext uri="{FF2B5EF4-FFF2-40B4-BE49-F238E27FC236}">
                  <a16:creationId xmlns:a16="http://schemas.microsoft.com/office/drawing/2014/main" id="{7F4F50D8-85D2-4766-A1EF-E5EB26A0F19F}"/>
                </a:ext>
              </a:extLst>
            </p:cNvPr>
            <p:cNvSpPr txBox="1"/>
            <p:nvPr/>
          </p:nvSpPr>
          <p:spPr>
            <a:xfrm>
              <a:off x="8728104" y="5764560"/>
              <a:ext cx="1823678" cy="27699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403020202020204" pitchFamily="34" charset="0"/>
                </a:rPr>
                <a:t>(Monthly Average)</a:t>
              </a:r>
            </a:p>
          </p:txBody>
        </p:sp>
      </p:grpSp>
      <p:sp>
        <p:nvSpPr>
          <p:cNvPr id="21" name="Rectangle 20">
            <a:extLst>
              <a:ext uri="{FF2B5EF4-FFF2-40B4-BE49-F238E27FC236}">
                <a16:creationId xmlns:a16="http://schemas.microsoft.com/office/drawing/2014/main" id="{DF883384-F7AA-4B04-A25D-AC131CEE1611}"/>
              </a:ext>
            </a:extLst>
          </p:cNvPr>
          <p:cNvSpPr/>
          <p:nvPr/>
        </p:nvSpPr>
        <p:spPr>
          <a:xfrm>
            <a:off x="113066" y="357425"/>
            <a:ext cx="3974388" cy="55092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prstClr val="white"/>
                </a:solidFill>
                <a:latin typeface="Helvetica" pitchFamily="2" charset="0"/>
              </a:rPr>
              <a:t>The success of their initial TV campaign activity quickly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prstClr val="white"/>
                </a:solidFill>
                <a:latin typeface="Helvetica" pitchFamily="2" charset="0"/>
              </a:rPr>
              <a:t>led new advertisers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prstClr val="white"/>
                </a:solidFill>
                <a:latin typeface="Helvetica" pitchFamily="2" charset="0"/>
              </a:rPr>
              <a:t>to </a:t>
            </a:r>
            <a:r>
              <a:rPr lang="en-US" sz="2600" b="1">
                <a:solidFill>
                  <a:srgbClr val="FFE600"/>
                </a:solidFill>
                <a:latin typeface="Helvetica" pitchFamily="2" charset="0"/>
              </a:rPr>
              <a:t>increase their TV investment</a:t>
            </a:r>
            <a:endParaRPr lang="en-US" sz="2600" b="1">
              <a:solidFill>
                <a:prstClr val="white"/>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Helvetica" pitchFamily="2" charset="0"/>
                <a:ea typeface="+mn-ea"/>
                <a:cs typeface="+mn-cs"/>
              </a:rPr>
              <a:t> </a:t>
            </a:r>
          </a:p>
          <a:p>
            <a:pPr lvl="0">
              <a:defRPr/>
            </a:pPr>
            <a:r>
              <a:rPr kumimoji="0" lang="en-US" sz="2400" b="0" i="0" u="none" strike="noStrike" kern="1200" cap="none" spc="0" normalizeH="0" baseline="0" noProof="0">
                <a:ln>
                  <a:noFill/>
                </a:ln>
                <a:solidFill>
                  <a:prstClr val="white"/>
                </a:solidFill>
                <a:effectLst/>
                <a:uLnTx/>
                <a:uFillTx/>
                <a:latin typeface="Helvetica" pitchFamily="2" charset="0"/>
                <a:ea typeface="+mn-ea"/>
                <a:cs typeface="+mn-cs"/>
              </a:rPr>
              <a:t>In a time of pandemic-fueled economic uncertainty, new national TV advertisers increased their spend by </a:t>
            </a:r>
            <a:r>
              <a:rPr kumimoji="0" lang="en-US" sz="2400" b="1" i="0" u="none" strike="noStrike" kern="1200" cap="none" spc="0" normalizeH="0" baseline="0" noProof="0">
                <a:ln>
                  <a:noFill/>
                </a:ln>
                <a:solidFill>
                  <a:srgbClr val="FFE600"/>
                </a:solidFill>
                <a:effectLst/>
                <a:uLnTx/>
                <a:uFillTx/>
                <a:latin typeface="Helvetica" pitchFamily="2" charset="0"/>
                <a:ea typeface="+mn-ea"/>
                <a:cs typeface="+mn-cs"/>
              </a:rPr>
              <a:t>54%</a:t>
            </a:r>
            <a:r>
              <a:rPr kumimoji="0" lang="en-US" sz="2400" b="0" i="0" u="none" strike="noStrike" kern="1200" cap="none" spc="0" normalizeH="0" baseline="0" noProof="0">
                <a:ln>
                  <a:noFill/>
                </a:ln>
                <a:solidFill>
                  <a:prstClr val="white"/>
                </a:solidFill>
                <a:effectLst/>
                <a:uLnTx/>
                <a:uFillTx/>
                <a:latin typeface="Helvetica" pitchFamily="2" charset="0"/>
                <a:ea typeface="+mn-ea"/>
                <a:cs typeface="+mn-cs"/>
              </a:rPr>
              <a:t> on average </a:t>
            </a:r>
            <a:r>
              <a:rPr lang="en-US" sz="2400">
                <a:solidFill>
                  <a:prstClr val="white"/>
                </a:solidFill>
                <a:latin typeface="Helvetica" pitchFamily="2" charset="0"/>
              </a:rPr>
              <a:t>after</a:t>
            </a:r>
            <a:r>
              <a:rPr kumimoji="0" lang="en-US" sz="2400" b="0" i="0" u="none" strike="noStrike" kern="1200" cap="none" spc="0" normalizeH="0" baseline="0" noProof="0">
                <a:ln>
                  <a:noFill/>
                </a:ln>
                <a:solidFill>
                  <a:prstClr val="white"/>
                </a:solidFill>
                <a:effectLst/>
                <a:uLnTx/>
                <a:uFillTx/>
                <a:latin typeface="Helvetica" pitchFamily="2" charset="0"/>
                <a:ea typeface="+mn-ea"/>
                <a:cs typeface="+mn-cs"/>
              </a:rPr>
              <a:t> their campaign </a:t>
            </a:r>
            <a:r>
              <a:rPr lang="en-US" sz="2400">
                <a:solidFill>
                  <a:prstClr val="white"/>
                </a:solidFill>
                <a:latin typeface="Helvetica" pitchFamily="2" charset="0"/>
              </a:rPr>
              <a:t>launch month</a:t>
            </a:r>
            <a:endParaRPr kumimoji="0" lang="en-US" sz="2400" b="0" i="0" u="none" strike="noStrike" kern="1200" cap="none" spc="0" normalizeH="0" baseline="0" noProof="0">
              <a:ln>
                <a:noFill/>
              </a:ln>
              <a:solidFill>
                <a:prstClr val="white"/>
              </a:solidFill>
              <a:effectLst/>
              <a:uLnTx/>
              <a:uFillTx/>
              <a:latin typeface="Helvetica" pitchFamily="2" charset="0"/>
              <a:ea typeface="+mn-ea"/>
              <a:cs typeface="+mn-cs"/>
            </a:endParaRPr>
          </a:p>
        </p:txBody>
      </p:sp>
      <p:pic>
        <p:nvPicPr>
          <p:cNvPr id="22" name="Picture 21">
            <a:extLst>
              <a:ext uri="{FF2B5EF4-FFF2-40B4-BE49-F238E27FC236}">
                <a16:creationId xmlns:a16="http://schemas.microsoft.com/office/drawing/2014/main" id="{7EAADF91-9C7D-4A7A-80D1-D96F47DC9C5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18" name="TextBox 17">
            <a:extLst>
              <a:ext uri="{FF2B5EF4-FFF2-40B4-BE49-F238E27FC236}">
                <a16:creationId xmlns:a16="http://schemas.microsoft.com/office/drawing/2014/main" id="{F622B0CE-EBC8-4B07-8A74-4832A5B1C760}"/>
              </a:ext>
            </a:extLst>
          </p:cNvPr>
          <p:cNvSpPr txBox="1"/>
          <p:nvPr/>
        </p:nvSpPr>
        <p:spPr>
          <a:xfrm>
            <a:off x="4172160" y="1086711"/>
            <a:ext cx="7902392" cy="492443"/>
          </a:xfrm>
          <a:prstGeom prst="rect">
            <a:avLst/>
          </a:prstGeom>
          <a:noFill/>
        </p:spPr>
        <p:txBody>
          <a:bodyPr wrap="square" rtlCol="0">
            <a:spAutoFit/>
          </a:bodyPr>
          <a:lstStyle>
            <a:defPPr>
              <a:defRPr lang="en-US"/>
            </a:defPPr>
            <a:lvl1pPr marR="0" lvl="0" indent="0" algn="ctr" defTabSz="586082" fontAlgn="auto">
              <a:lnSpc>
                <a:spcPct val="100000"/>
              </a:lnSpc>
              <a:spcBef>
                <a:spcPts val="0"/>
              </a:spcBef>
              <a:spcAft>
                <a:spcPts val="0"/>
              </a:spcAft>
              <a:buClrTx/>
              <a:buSzTx/>
              <a:buFontTx/>
              <a:buNone/>
              <a:tabLst/>
              <a:defRPr kumimoji="0" sz="1200" b="1" i="0" u="sng" strike="noStrike" cap="none" spc="0" normalizeH="0" baseline="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defRPr>
            </a:lvl1p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2020 New Advertisers Average National TV Spend: Launch Month vs. Post-Launch</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(000)</a:t>
            </a:r>
          </a:p>
        </p:txBody>
      </p:sp>
    </p:spTree>
    <p:extLst>
      <p:ext uri="{BB962C8B-B14F-4D97-AF65-F5344CB8AC3E}">
        <p14:creationId xmlns:p14="http://schemas.microsoft.com/office/powerpoint/2010/main" val="11602026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0DE379D-CAC9-4715-8784-BA079934B57F}"/>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7" name="Rectangle 36">
            <a:extLst>
              <a:ext uri="{FF2B5EF4-FFF2-40B4-BE49-F238E27FC236}">
                <a16:creationId xmlns:a16="http://schemas.microsoft.com/office/drawing/2014/main" id="{79F5FE1C-D83A-4438-B59D-9F61DC5CC877}"/>
              </a:ext>
            </a:extLst>
          </p:cNvPr>
          <p:cNvSpPr/>
          <p:nvPr/>
        </p:nvSpPr>
        <p:spPr>
          <a:xfrm>
            <a:off x="0" y="-2792"/>
            <a:ext cx="4014788" cy="828219"/>
          </a:xfrm>
          <a:prstGeom prst="rect">
            <a:avLst/>
          </a:prstGeom>
          <a:solidFill>
            <a:srgbClr val="ED3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16C2F740-C34E-4972-8DF4-0F0D86B0DD7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pic>
        <p:nvPicPr>
          <p:cNvPr id="21" name="Picture 20">
            <a:extLst>
              <a:ext uri="{FF2B5EF4-FFF2-40B4-BE49-F238E27FC236}">
                <a16:creationId xmlns:a16="http://schemas.microsoft.com/office/drawing/2014/main" id="{5007B590-EC29-46D0-AF16-530DEAA49A5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23" name="Slide Number Placeholder 5">
            <a:extLst>
              <a:ext uri="{FF2B5EF4-FFF2-40B4-BE49-F238E27FC236}">
                <a16:creationId xmlns:a16="http://schemas.microsoft.com/office/drawing/2014/main" id="{95215B19-BF92-4CA6-89C6-7EF09E467E2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4" name="Rectangle 23">
            <a:extLst>
              <a:ext uri="{FF2B5EF4-FFF2-40B4-BE49-F238E27FC236}">
                <a16:creationId xmlns:a16="http://schemas.microsoft.com/office/drawing/2014/main" id="{EB4C68D8-D883-4059-8F97-51211E0A2530}"/>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6" name="Rectangle 15">
            <a:extLst>
              <a:ext uri="{FF2B5EF4-FFF2-40B4-BE49-F238E27FC236}">
                <a16:creationId xmlns:a16="http://schemas.microsoft.com/office/drawing/2014/main" id="{8F9DBFDA-A02A-46DE-AC63-7627C2133E8D}"/>
              </a:ext>
            </a:extLst>
          </p:cNvPr>
          <p:cNvSpPr/>
          <p:nvPr/>
        </p:nvSpPr>
        <p:spPr>
          <a:xfrm>
            <a:off x="4014788" y="148840"/>
            <a:ext cx="6934863" cy="1107996"/>
          </a:xfrm>
          <a:prstGeom prst="rect">
            <a:avLst/>
          </a:prstGeom>
          <a:noFill/>
        </p:spPr>
        <p:txBody>
          <a:bodyPr wrap="square">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kumimoji="0" lang="en-US" sz="2200" b="0" i="0" u="none" strike="noStrike" kern="1200" cap="none" spc="0" normalizeH="0" baseline="0" noProof="0">
                <a:ln>
                  <a:noFill/>
                </a:ln>
                <a:solidFill>
                  <a:srgbClr val="1F1A62"/>
                </a:solidFill>
                <a:effectLst/>
                <a:uLnTx/>
                <a:uFillTx/>
                <a:latin typeface="Helvetica"/>
                <a:ea typeface="+mn-ea"/>
                <a:cs typeface="Helvetica"/>
              </a:rPr>
              <a:t>A DTC apparel brand implemented a data-driven TV campaign to </a:t>
            </a:r>
            <a:r>
              <a:rPr kumimoji="0" lang="en-US" sz="2200" b="0" i="0" u="none" strike="noStrike" kern="1200" cap="none" spc="0" normalizeH="0" baseline="0" noProof="0">
                <a:ln>
                  <a:noFill/>
                </a:ln>
                <a:solidFill>
                  <a:srgbClr val="ED3C8D"/>
                </a:solidFill>
                <a:effectLst/>
                <a:uLnTx/>
                <a:uFillTx/>
                <a:latin typeface="Helvetica"/>
                <a:ea typeface="+mn-ea"/>
                <a:cs typeface="Helvetica"/>
              </a:rPr>
              <a:t>scale their customer acquisition</a:t>
            </a:r>
            <a:r>
              <a:rPr kumimoji="0" lang="en-US" sz="2200" b="0" i="0" u="none" strike="noStrike" kern="1200" cap="none" spc="0" normalizeH="0" baseline="0" noProof="0">
                <a:ln>
                  <a:noFill/>
                </a:ln>
                <a:solidFill>
                  <a:srgbClr val="1F1A62"/>
                </a:solidFill>
                <a:effectLst/>
                <a:uLnTx/>
                <a:uFillTx/>
                <a:latin typeface="Helvetica"/>
                <a:ea typeface="+mn-ea"/>
                <a:cs typeface="Helvetica"/>
              </a:rPr>
              <a:t> and</a:t>
            </a:r>
            <a:r>
              <a:rPr kumimoji="0" lang="en-US" sz="2200" b="0" i="0" u="none" strike="noStrike" kern="1200" cap="none" spc="0" normalizeH="0" baseline="0" noProof="0">
                <a:ln>
                  <a:noFill/>
                </a:ln>
                <a:solidFill>
                  <a:srgbClr val="ED3C8D"/>
                </a:solidFill>
                <a:effectLst/>
                <a:uLnTx/>
                <a:uFillTx/>
                <a:latin typeface="Helvetica"/>
                <a:ea typeface="+mn-ea"/>
                <a:cs typeface="Helvetica"/>
              </a:rPr>
              <a:t> improve efficiencies</a:t>
            </a:r>
          </a:p>
        </p:txBody>
      </p:sp>
      <p:sp>
        <p:nvSpPr>
          <p:cNvPr id="26" name="TextBox 25">
            <a:extLst>
              <a:ext uri="{FF2B5EF4-FFF2-40B4-BE49-F238E27FC236}">
                <a16:creationId xmlns:a16="http://schemas.microsoft.com/office/drawing/2014/main" id="{B7E3B61A-BE8C-4247-ADC5-68D9BB4BD8A5}"/>
              </a:ext>
            </a:extLst>
          </p:cNvPr>
          <p:cNvSpPr txBox="1"/>
          <p:nvPr/>
        </p:nvSpPr>
        <p:spPr>
          <a:xfrm>
            <a:off x="4014788" y="6304366"/>
            <a:ext cx="59343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Simulmedia, Case Study: </a:t>
            </a:r>
            <a:r>
              <a:rPr kumimoji="0" lang="en-US" sz="800" b="0" i="1"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DTC Apparel Brand Uses Data-Driven TV Ads to Diversify and Scale Customer Acquisition.</a:t>
            </a:r>
          </a:p>
        </p:txBody>
      </p:sp>
      <p:sp>
        <p:nvSpPr>
          <p:cNvPr id="30" name="Rectangle 29">
            <a:extLst>
              <a:ext uri="{FF2B5EF4-FFF2-40B4-BE49-F238E27FC236}">
                <a16:creationId xmlns:a16="http://schemas.microsoft.com/office/drawing/2014/main" id="{6ADD8D68-14D7-47F7-BD70-5D09AAC64BC2}"/>
              </a:ext>
            </a:extLst>
          </p:cNvPr>
          <p:cNvSpPr/>
          <p:nvPr/>
        </p:nvSpPr>
        <p:spPr>
          <a:xfrm>
            <a:off x="125016" y="44572"/>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Apparel (DTC)</a:t>
            </a:r>
          </a:p>
        </p:txBody>
      </p:sp>
      <p:sp>
        <p:nvSpPr>
          <p:cNvPr id="42" name="Rectangle 41">
            <a:extLst>
              <a:ext uri="{FF2B5EF4-FFF2-40B4-BE49-F238E27FC236}">
                <a16:creationId xmlns:a16="http://schemas.microsoft.com/office/drawing/2014/main" id="{6AA31215-7D9D-4391-874B-E901D7D6F0EB}"/>
              </a:ext>
            </a:extLst>
          </p:cNvPr>
          <p:cNvSpPr/>
          <p:nvPr/>
        </p:nvSpPr>
        <p:spPr>
          <a:xfrm>
            <a:off x="170666" y="1052616"/>
            <a:ext cx="3844122" cy="553997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During a pandemic year, a DTC apparel brand wanted to reach their custom target audience while lowering their cost-per-new website session. Facing an increasingly competitive environment on paid social and paid search channel – with increasing CPMs and decreasing conversion rates – the brand wanted to explore ways to diversify their channel selection.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Solution</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Simulmedia helped the client run highly-targeted TV ads to reach their custom audience across networks, combined with performance metrics on the ads’ impact on digital engagement and conversions</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endParaRPr kumimoji="0" lang="en-US" sz="12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Campaign Flight</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November 2020</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endParaRPr kumimoji="0" lang="en-US" sz="12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Results</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Optimizations between campaigns led to improvements across all the brand’s key metrics: cost-per-new session, cost-per-acquisition, and conversion rate from new to acquisitions</a:t>
            </a:r>
          </a:p>
          <a:p>
            <a:pPr marR="0" lvl="0" algn="l" defTabSz="914400" rtl="0" eaLnBrk="1" fontAlgn="auto" latinLnBrk="0" hangingPunct="1">
              <a:lnSpc>
                <a:spcPct val="100000"/>
              </a:lnSpc>
              <a:spcBef>
                <a:spcPts val="0"/>
              </a:spcBef>
              <a:spcAft>
                <a:spcPts val="0"/>
              </a:spcAft>
              <a:buClrTx/>
              <a:buSzTx/>
              <a:tabLst/>
              <a:defRPr/>
            </a:pPr>
            <a:endParaRPr kumimoji="0" lang="en-US" sz="12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Company / Platform</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Simulmedia / Data-driven linear</a:t>
            </a:r>
            <a:endParaRPr kumimoji="0" lang="en-US" sz="500" b="1" i="0" u="none" strike="noStrike" kern="1200" cap="none" spc="0" normalizeH="0" baseline="0" noProof="0">
              <a:ln>
                <a:noFill/>
              </a:ln>
              <a:solidFill>
                <a:srgbClr val="1F1A62"/>
              </a:solidFill>
              <a:effectLst/>
              <a:uLnTx/>
              <a:uFillTx/>
              <a:latin typeface="Helvetica"/>
              <a:ea typeface="+mn-ea"/>
              <a:cs typeface="Helvetica"/>
            </a:endParaRPr>
          </a:p>
        </p:txBody>
      </p:sp>
      <p:pic>
        <p:nvPicPr>
          <p:cNvPr id="6" name="Picture 5">
            <a:extLst>
              <a:ext uri="{FF2B5EF4-FFF2-40B4-BE49-F238E27FC236}">
                <a16:creationId xmlns:a16="http://schemas.microsoft.com/office/drawing/2014/main" id="{FC5733D4-6B7F-4647-BE32-4EE0A26685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2461" y="6325151"/>
            <a:ext cx="2214317" cy="173874"/>
          </a:xfrm>
          <a:prstGeom prst="rect">
            <a:avLst/>
          </a:prstGeom>
        </p:spPr>
      </p:pic>
      <p:pic>
        <p:nvPicPr>
          <p:cNvPr id="8" name="Picture 7" descr="A screenshot of a video game&#10;&#10;Description automatically generated with medium confidence">
            <a:extLst>
              <a:ext uri="{FF2B5EF4-FFF2-40B4-BE49-F238E27FC236}">
                <a16:creationId xmlns:a16="http://schemas.microsoft.com/office/drawing/2014/main" id="{C5FE3965-17A3-441F-B336-04FA15C4B4F0}"/>
              </a:ext>
            </a:extLst>
          </p:cNvPr>
          <p:cNvPicPr>
            <a:picLocks noChangeAspect="1"/>
          </p:cNvPicPr>
          <p:nvPr/>
        </p:nvPicPr>
        <p:blipFill>
          <a:blip r:embed="rId7"/>
          <a:stretch>
            <a:fillRect/>
          </a:stretch>
        </p:blipFill>
        <p:spPr>
          <a:xfrm>
            <a:off x="3055837" y="63728"/>
            <a:ext cx="724906" cy="724906"/>
          </a:xfrm>
          <a:prstGeom prst="rect">
            <a:avLst/>
          </a:prstGeom>
        </p:spPr>
      </p:pic>
      <p:sp>
        <p:nvSpPr>
          <p:cNvPr id="44" name="Rectangle: Rounded Corners 43">
            <a:extLst>
              <a:ext uri="{FF2B5EF4-FFF2-40B4-BE49-F238E27FC236}">
                <a16:creationId xmlns:a16="http://schemas.microsoft.com/office/drawing/2014/main" id="{D93A51A4-66F3-46B1-8FDE-AFEFF11ECCB8}"/>
              </a:ext>
            </a:extLst>
          </p:cNvPr>
          <p:cNvSpPr/>
          <p:nvPr/>
        </p:nvSpPr>
        <p:spPr>
          <a:xfrm>
            <a:off x="4079019" y="4985940"/>
            <a:ext cx="8054671" cy="1084062"/>
          </a:xfrm>
          <a:prstGeom prst="roundRect">
            <a:avLst/>
          </a:prstGeom>
          <a:solidFill>
            <a:srgbClr val="E2E8F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1C412BFD-E166-4EE4-A7C0-AF203A63615D}"/>
              </a:ext>
            </a:extLst>
          </p:cNvPr>
          <p:cNvSpPr/>
          <p:nvPr/>
        </p:nvSpPr>
        <p:spPr>
          <a:xfrm>
            <a:off x="4497667" y="5011861"/>
            <a:ext cx="7229907" cy="1031051"/>
          </a:xfrm>
          <a:prstGeom prst="rect">
            <a:avLst/>
          </a:prstGeom>
        </p:spPr>
        <p:txBody>
          <a:bodyPr wrap="square" anchor="ctr">
            <a:spAutoFit/>
          </a:bodyPr>
          <a:lstStyle/>
          <a:p>
            <a:pPr algn="ctr" defTabSz="519442">
              <a:buSzPct val="90000"/>
            </a:pPr>
            <a:r>
              <a:rPr lang="en-US" sz="1400" spc="-40">
                <a:solidFill>
                  <a:srgbClr val="1F1A62"/>
                </a:solidFill>
                <a:latin typeface="Helvetica" panose="020B0604020202020204" pitchFamily="34" charset="0"/>
                <a:ea typeface="Montserrat" charset="0"/>
                <a:cs typeface="Helvetica" panose="020B0604020202020204" pitchFamily="34" charset="0"/>
              </a:rPr>
              <a:t>“Brand and performance marketing don't operate in silos. TV advertising today is an extension of a brand’s integrated campaign, </a:t>
            </a:r>
            <a:r>
              <a:rPr lang="en-US" sz="1400" b="1" spc="-40">
                <a:solidFill>
                  <a:srgbClr val="ED3C8D"/>
                </a:solidFill>
                <a:latin typeface="Helvetica" panose="020B0604020202020204" pitchFamily="34" charset="0"/>
                <a:ea typeface="Montserrat" charset="0"/>
                <a:cs typeface="Helvetica" panose="020B0604020202020204" pitchFamily="34" charset="0"/>
              </a:rPr>
              <a:t>driving reach</a:t>
            </a:r>
            <a:r>
              <a:rPr lang="en-US" sz="1400" spc="-40">
                <a:solidFill>
                  <a:srgbClr val="1F1A62"/>
                </a:solidFill>
                <a:latin typeface="Helvetica" panose="020B0604020202020204" pitchFamily="34" charset="0"/>
                <a:ea typeface="Montserrat" charset="0"/>
                <a:cs typeface="Helvetica" panose="020B0604020202020204" pitchFamily="34" charset="0"/>
              </a:rPr>
              <a:t>, </a:t>
            </a:r>
            <a:r>
              <a:rPr lang="en-US" sz="1400" b="1" spc="-40">
                <a:solidFill>
                  <a:srgbClr val="ED3C8D"/>
                </a:solidFill>
                <a:latin typeface="Helvetica" panose="020B0604020202020204" pitchFamily="34" charset="0"/>
                <a:ea typeface="Montserrat" charset="0"/>
                <a:cs typeface="Helvetica" panose="020B0604020202020204" pitchFamily="34" charset="0"/>
              </a:rPr>
              <a:t>awareness </a:t>
            </a:r>
            <a:r>
              <a:rPr lang="en-US" sz="1400" spc="-40">
                <a:solidFill>
                  <a:srgbClr val="1F1A62"/>
                </a:solidFill>
                <a:latin typeface="Helvetica" panose="020B0604020202020204" pitchFamily="34" charset="0"/>
                <a:ea typeface="Montserrat" charset="0"/>
                <a:cs typeface="Helvetica" panose="020B0604020202020204" pitchFamily="34" charset="0"/>
              </a:rPr>
              <a:t>and </a:t>
            </a:r>
            <a:r>
              <a:rPr lang="en-US" sz="1400" b="1" spc="-40">
                <a:solidFill>
                  <a:srgbClr val="ED3C8D"/>
                </a:solidFill>
                <a:latin typeface="Helvetica" panose="020B0604020202020204" pitchFamily="34" charset="0"/>
                <a:ea typeface="Montserrat" charset="0"/>
                <a:cs typeface="Helvetica" panose="020B0604020202020204" pitchFamily="34" charset="0"/>
              </a:rPr>
              <a:t>conversions</a:t>
            </a:r>
            <a:r>
              <a:rPr lang="en-US" sz="1400" spc="-40">
                <a:solidFill>
                  <a:srgbClr val="1F1A62"/>
                </a:solidFill>
                <a:latin typeface="Helvetica" panose="020B0604020202020204" pitchFamily="34" charset="0"/>
                <a:ea typeface="Montserrat" charset="0"/>
                <a:cs typeface="Helvetica" panose="020B0604020202020204" pitchFamily="34" charset="0"/>
              </a:rPr>
              <a:t> by </a:t>
            </a:r>
            <a:r>
              <a:rPr lang="en-US" sz="1400" b="1" spc="-40">
                <a:solidFill>
                  <a:srgbClr val="ED3C8D"/>
                </a:solidFill>
                <a:latin typeface="Helvetica" panose="020B0604020202020204" pitchFamily="34" charset="0"/>
                <a:ea typeface="Montserrat" charset="0"/>
                <a:cs typeface="Helvetica" panose="020B0604020202020204" pitchFamily="34" charset="0"/>
              </a:rPr>
              <a:t>precisely targeting high-intent, scalable audiences</a:t>
            </a:r>
            <a:r>
              <a:rPr lang="en-US" sz="1400" spc="-40">
                <a:solidFill>
                  <a:srgbClr val="1F1A62"/>
                </a:solidFill>
                <a:latin typeface="Helvetica" panose="020B0604020202020204" pitchFamily="34" charset="0"/>
                <a:ea typeface="Montserrat" charset="0"/>
                <a:cs typeface="Helvetica" panose="020B0604020202020204" pitchFamily="34" charset="0"/>
              </a:rPr>
              <a:t>.” </a:t>
            </a:r>
          </a:p>
          <a:p>
            <a:pPr algn="ctr" defTabSz="519442">
              <a:buSzPct val="90000"/>
            </a:pPr>
            <a:endParaRPr lang="en-US" sz="500" i="1" spc="-40">
              <a:solidFill>
                <a:srgbClr val="1F1A62"/>
              </a:solidFill>
              <a:latin typeface="Helvetica" panose="020B0604020202020204" pitchFamily="34" charset="0"/>
              <a:ea typeface="Montserrat" charset="0"/>
              <a:cs typeface="Helvetica" panose="020B0604020202020204" pitchFamily="34" charset="0"/>
            </a:endParaRPr>
          </a:p>
          <a:p>
            <a:pPr algn="ctr" defTabSz="519442">
              <a:buSzPct val="90000"/>
            </a:pPr>
            <a:r>
              <a:rPr lang="en-US" sz="1400" spc="-40">
                <a:solidFill>
                  <a:srgbClr val="1F1A62"/>
                </a:solidFill>
                <a:latin typeface="Helvetica" panose="020B0604020202020204" pitchFamily="34" charset="0"/>
                <a:ea typeface="Montserrat" charset="0"/>
                <a:cs typeface="Helvetica" panose="020B0604020202020204" pitchFamily="34" charset="0"/>
              </a:rPr>
              <a:t>– </a:t>
            </a:r>
            <a:r>
              <a:rPr lang="en-US" sz="1400" i="1" spc="-40">
                <a:solidFill>
                  <a:srgbClr val="1F1A62"/>
                </a:solidFill>
                <a:latin typeface="Helvetica" panose="020B0604020202020204" pitchFamily="34" charset="0"/>
                <a:ea typeface="Montserrat" charset="0"/>
                <a:cs typeface="Helvetica" panose="020B0604020202020204" pitchFamily="34" charset="0"/>
              </a:rPr>
              <a:t>Philip Sandler, SVP, Head of Marketing &amp; Growth, Simulmedia Inc.</a:t>
            </a:r>
          </a:p>
        </p:txBody>
      </p:sp>
      <p:sp>
        <p:nvSpPr>
          <p:cNvPr id="47" name="Oval 46">
            <a:extLst>
              <a:ext uri="{FF2B5EF4-FFF2-40B4-BE49-F238E27FC236}">
                <a16:creationId xmlns:a16="http://schemas.microsoft.com/office/drawing/2014/main" id="{11B335EE-1581-4710-B89C-30F2883A395C}"/>
              </a:ext>
            </a:extLst>
          </p:cNvPr>
          <p:cNvSpPr/>
          <p:nvPr/>
        </p:nvSpPr>
        <p:spPr>
          <a:xfrm>
            <a:off x="9702516" y="1689553"/>
            <a:ext cx="2197381" cy="2114875"/>
          </a:xfrm>
          <a:prstGeom prst="ellipse">
            <a:avLst/>
          </a:prstGeom>
          <a:solidFill>
            <a:srgbClr val="ED3C8D"/>
          </a:solidFill>
          <a:ln w="28575">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Helvetica" panose="020B0403020202020204" pitchFamily="34" charset="0"/>
              </a:rPr>
              <a:t>+44%</a:t>
            </a:r>
          </a:p>
        </p:txBody>
      </p:sp>
      <p:sp>
        <p:nvSpPr>
          <p:cNvPr id="48" name="TextBox 47">
            <a:extLst>
              <a:ext uri="{FF2B5EF4-FFF2-40B4-BE49-F238E27FC236}">
                <a16:creationId xmlns:a16="http://schemas.microsoft.com/office/drawing/2014/main" id="{C705A2AC-583C-40CF-9974-D55A09FA618D}"/>
              </a:ext>
            </a:extLst>
          </p:cNvPr>
          <p:cNvSpPr txBox="1"/>
          <p:nvPr/>
        </p:nvSpPr>
        <p:spPr>
          <a:xfrm>
            <a:off x="9410414" y="3953292"/>
            <a:ext cx="2781585" cy="738664"/>
          </a:xfrm>
          <a:prstGeom prst="rect">
            <a:avLst/>
          </a:prstGeom>
          <a:noFill/>
        </p:spPr>
        <p:txBody>
          <a:bodyPr wrap="square" rtlCol="0">
            <a:spAutoFit/>
          </a:bodyPr>
          <a:lstStyle/>
          <a:p>
            <a:pPr algn="ctr"/>
            <a:r>
              <a:rPr lang="en-US" sz="1400">
                <a:solidFill>
                  <a:srgbClr val="1F1A62"/>
                </a:solidFill>
                <a:latin typeface="Helvetica" panose="020B0403020202020204" pitchFamily="34" charset="0"/>
              </a:rPr>
              <a:t>Improvement in </a:t>
            </a:r>
          </a:p>
          <a:p>
            <a:pPr algn="ctr"/>
            <a:r>
              <a:rPr lang="en-US" sz="1400" b="1">
                <a:solidFill>
                  <a:srgbClr val="1F1A62"/>
                </a:solidFill>
                <a:latin typeface="Helvetica" panose="020B0403020202020204" pitchFamily="34" charset="0"/>
              </a:rPr>
              <a:t>Conversion Rate from New Session to Acquisition</a:t>
            </a:r>
          </a:p>
        </p:txBody>
      </p:sp>
      <p:sp>
        <p:nvSpPr>
          <p:cNvPr id="50" name="Oval 49">
            <a:extLst>
              <a:ext uri="{FF2B5EF4-FFF2-40B4-BE49-F238E27FC236}">
                <a16:creationId xmlns:a16="http://schemas.microsoft.com/office/drawing/2014/main" id="{BA508A89-9042-4288-A7B1-E1CF2457F7AE}"/>
              </a:ext>
            </a:extLst>
          </p:cNvPr>
          <p:cNvSpPr/>
          <p:nvPr/>
        </p:nvSpPr>
        <p:spPr>
          <a:xfrm>
            <a:off x="4234820" y="1691279"/>
            <a:ext cx="2223505" cy="2149397"/>
          </a:xfrm>
          <a:prstGeom prst="ellipse">
            <a:avLst/>
          </a:prstGeom>
          <a:solidFill>
            <a:srgbClr val="00206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Helvetica" panose="020B0403020202020204" pitchFamily="34" charset="0"/>
              </a:rPr>
              <a:t>+40%</a:t>
            </a:r>
          </a:p>
        </p:txBody>
      </p:sp>
      <p:sp>
        <p:nvSpPr>
          <p:cNvPr id="51" name="TextBox 50">
            <a:extLst>
              <a:ext uri="{FF2B5EF4-FFF2-40B4-BE49-F238E27FC236}">
                <a16:creationId xmlns:a16="http://schemas.microsoft.com/office/drawing/2014/main" id="{13133C6A-4FC7-403A-A774-161035C94FA7}"/>
              </a:ext>
            </a:extLst>
          </p:cNvPr>
          <p:cNvSpPr txBox="1"/>
          <p:nvPr/>
        </p:nvSpPr>
        <p:spPr>
          <a:xfrm>
            <a:off x="3893144" y="3953292"/>
            <a:ext cx="2906856" cy="523220"/>
          </a:xfrm>
          <a:prstGeom prst="rect">
            <a:avLst/>
          </a:prstGeom>
          <a:noFill/>
        </p:spPr>
        <p:txBody>
          <a:bodyPr wrap="square" rtlCol="0">
            <a:spAutoFit/>
          </a:bodyPr>
          <a:lstStyle/>
          <a:p>
            <a:pPr algn="ctr"/>
            <a:r>
              <a:rPr lang="en-US" sz="1400">
                <a:solidFill>
                  <a:srgbClr val="1F1A62"/>
                </a:solidFill>
                <a:latin typeface="Helvetica" panose="020B0403020202020204" pitchFamily="34" charset="0"/>
              </a:rPr>
              <a:t>Improvement in </a:t>
            </a:r>
          </a:p>
          <a:p>
            <a:pPr algn="ctr"/>
            <a:r>
              <a:rPr lang="en-US" sz="1400" b="1">
                <a:solidFill>
                  <a:srgbClr val="1F1A62"/>
                </a:solidFill>
                <a:latin typeface="Helvetica" panose="020B0403020202020204" pitchFamily="34" charset="0"/>
              </a:rPr>
              <a:t>Cost-per-New Session</a:t>
            </a:r>
            <a:endParaRPr lang="en-US" sz="1400">
              <a:solidFill>
                <a:srgbClr val="1F1A62"/>
              </a:solidFill>
              <a:latin typeface="Helvetica" panose="020B0403020202020204" pitchFamily="34" charset="0"/>
            </a:endParaRPr>
          </a:p>
        </p:txBody>
      </p:sp>
      <p:sp>
        <p:nvSpPr>
          <p:cNvPr id="53" name="Oval 52">
            <a:extLst>
              <a:ext uri="{FF2B5EF4-FFF2-40B4-BE49-F238E27FC236}">
                <a16:creationId xmlns:a16="http://schemas.microsoft.com/office/drawing/2014/main" id="{261FB179-D1F9-4287-999F-3F51BE2D4788}"/>
              </a:ext>
            </a:extLst>
          </p:cNvPr>
          <p:cNvSpPr/>
          <p:nvPr/>
        </p:nvSpPr>
        <p:spPr>
          <a:xfrm>
            <a:off x="6968668" y="1674798"/>
            <a:ext cx="2223505" cy="2147588"/>
          </a:xfrm>
          <a:prstGeom prst="ellipse">
            <a:avLst/>
          </a:prstGeom>
          <a:solidFill>
            <a:srgbClr val="00BFF2"/>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Helvetica" panose="020B0403020202020204" pitchFamily="34" charset="0"/>
              </a:rPr>
              <a:t>+66%</a:t>
            </a:r>
          </a:p>
        </p:txBody>
      </p:sp>
      <p:sp>
        <p:nvSpPr>
          <p:cNvPr id="54" name="TextBox 53">
            <a:extLst>
              <a:ext uri="{FF2B5EF4-FFF2-40B4-BE49-F238E27FC236}">
                <a16:creationId xmlns:a16="http://schemas.microsoft.com/office/drawing/2014/main" id="{732DCAD5-4AC6-47A5-A22A-C5F8FB4FB74D}"/>
              </a:ext>
            </a:extLst>
          </p:cNvPr>
          <p:cNvSpPr txBox="1"/>
          <p:nvPr/>
        </p:nvSpPr>
        <p:spPr>
          <a:xfrm>
            <a:off x="6889107" y="3953292"/>
            <a:ext cx="2382625" cy="523220"/>
          </a:xfrm>
          <a:prstGeom prst="rect">
            <a:avLst/>
          </a:prstGeom>
          <a:noFill/>
        </p:spPr>
        <p:txBody>
          <a:bodyPr wrap="square" rtlCol="0">
            <a:spAutoFit/>
          </a:bodyPr>
          <a:lstStyle/>
          <a:p>
            <a:pPr algn="ctr"/>
            <a:r>
              <a:rPr lang="en-US" sz="1400">
                <a:solidFill>
                  <a:srgbClr val="1F1A62"/>
                </a:solidFill>
                <a:latin typeface="Helvetica" panose="020B0403020202020204" pitchFamily="34" charset="0"/>
              </a:rPr>
              <a:t>Improvement in </a:t>
            </a:r>
          </a:p>
          <a:p>
            <a:pPr algn="ctr"/>
            <a:r>
              <a:rPr lang="en-US" sz="1400" b="1">
                <a:solidFill>
                  <a:srgbClr val="1F1A62"/>
                </a:solidFill>
                <a:latin typeface="Helvetica" panose="020B0403020202020204" pitchFamily="34" charset="0"/>
              </a:rPr>
              <a:t>Cost-Per-Acquisition</a:t>
            </a:r>
          </a:p>
        </p:txBody>
      </p:sp>
    </p:spTree>
    <p:extLst>
      <p:ext uri="{BB962C8B-B14F-4D97-AF65-F5344CB8AC3E}">
        <p14:creationId xmlns:p14="http://schemas.microsoft.com/office/powerpoint/2010/main" val="983961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0DE379D-CAC9-4715-8784-BA079934B57F}"/>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1F1A62"/>
              </a:solidFill>
              <a:effectLst/>
              <a:uLnTx/>
              <a:uFillTx/>
              <a:latin typeface="Helvetica"/>
              <a:ea typeface="+mn-ea"/>
              <a:cs typeface="Helvetica"/>
            </a:endParaRPr>
          </a:p>
        </p:txBody>
      </p:sp>
      <p:sp>
        <p:nvSpPr>
          <p:cNvPr id="31" name="Rectangle 30">
            <a:extLst>
              <a:ext uri="{FF2B5EF4-FFF2-40B4-BE49-F238E27FC236}">
                <a16:creationId xmlns:a16="http://schemas.microsoft.com/office/drawing/2014/main" id="{950FE29A-EC6D-4830-9C78-3F5BA38E80FC}"/>
              </a:ext>
            </a:extLst>
          </p:cNvPr>
          <p:cNvSpPr/>
          <p:nvPr/>
        </p:nvSpPr>
        <p:spPr>
          <a:xfrm>
            <a:off x="0" y="-2792"/>
            <a:ext cx="4014788" cy="828219"/>
          </a:xfrm>
          <a:prstGeom prst="rect">
            <a:avLst/>
          </a:prstGeom>
          <a:solidFill>
            <a:srgbClr val="4EB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text, electronics, display&#10;&#10;Description automatically generated">
            <a:extLst>
              <a:ext uri="{FF2B5EF4-FFF2-40B4-BE49-F238E27FC236}">
                <a16:creationId xmlns:a16="http://schemas.microsoft.com/office/drawing/2014/main" id="{441D9BEB-B5DB-4E4E-B483-1EC88B28A66A}"/>
              </a:ext>
            </a:extLst>
          </p:cNvPr>
          <p:cNvPicPr>
            <a:picLocks noChangeAspect="1"/>
          </p:cNvPicPr>
          <p:nvPr/>
        </p:nvPicPr>
        <p:blipFill>
          <a:blip r:embed="rId3"/>
          <a:stretch>
            <a:fillRect/>
          </a:stretch>
        </p:blipFill>
        <p:spPr>
          <a:xfrm>
            <a:off x="2998156" y="13610"/>
            <a:ext cx="797395" cy="797395"/>
          </a:xfrm>
          <a:prstGeom prst="rect">
            <a:avLst/>
          </a:prstGeom>
        </p:spPr>
      </p:pic>
      <p:pic>
        <p:nvPicPr>
          <p:cNvPr id="20" name="Picture 19">
            <a:extLst>
              <a:ext uri="{FF2B5EF4-FFF2-40B4-BE49-F238E27FC236}">
                <a16:creationId xmlns:a16="http://schemas.microsoft.com/office/drawing/2014/main" id="{16C2F740-C34E-4972-8DF4-0F0D86B0DD7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pic>
        <p:nvPicPr>
          <p:cNvPr id="21" name="Picture 20">
            <a:extLst>
              <a:ext uri="{FF2B5EF4-FFF2-40B4-BE49-F238E27FC236}">
                <a16:creationId xmlns:a16="http://schemas.microsoft.com/office/drawing/2014/main" id="{5007B590-EC29-46D0-AF16-530DEAA49A5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23" name="Slide Number Placeholder 5">
            <a:extLst>
              <a:ext uri="{FF2B5EF4-FFF2-40B4-BE49-F238E27FC236}">
                <a16:creationId xmlns:a16="http://schemas.microsoft.com/office/drawing/2014/main" id="{95215B19-BF92-4CA6-89C6-7EF09E467E2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4" name="Rectangle 23">
            <a:extLst>
              <a:ext uri="{FF2B5EF4-FFF2-40B4-BE49-F238E27FC236}">
                <a16:creationId xmlns:a16="http://schemas.microsoft.com/office/drawing/2014/main" id="{EB4C68D8-D883-4059-8F97-51211E0A2530}"/>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6" name="Rectangle 15">
            <a:extLst>
              <a:ext uri="{FF2B5EF4-FFF2-40B4-BE49-F238E27FC236}">
                <a16:creationId xmlns:a16="http://schemas.microsoft.com/office/drawing/2014/main" id="{8F9DBFDA-A02A-46DE-AC63-7627C2133E8D}"/>
              </a:ext>
            </a:extLst>
          </p:cNvPr>
          <p:cNvSpPr/>
          <p:nvPr/>
        </p:nvSpPr>
        <p:spPr>
          <a:xfrm>
            <a:off x="4060439" y="138723"/>
            <a:ext cx="7110324" cy="1107996"/>
          </a:xfrm>
          <a:prstGeom prst="rect">
            <a:avLst/>
          </a:prstGeom>
          <a:noFill/>
        </p:spPr>
        <p:txBody>
          <a:bodyPr wrap="square">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kumimoji="0" lang="en-US" sz="2200" b="0" i="0" u="none" strike="noStrike" kern="1200" cap="none" spc="0" normalizeH="0" baseline="0" noProof="0">
                <a:ln>
                  <a:noFill/>
                </a:ln>
                <a:solidFill>
                  <a:srgbClr val="1F1A62"/>
                </a:solidFill>
                <a:effectLst/>
                <a:uLnTx/>
                <a:uFillTx/>
                <a:latin typeface="Helvetica"/>
                <a:ea typeface="+mn-ea"/>
                <a:cs typeface="Helvetica"/>
              </a:rPr>
              <a:t>Data analytics and testing grew a DTC Insurance brand’s TV presence with an </a:t>
            </a:r>
            <a:r>
              <a:rPr kumimoji="0" lang="en-US" sz="2200" b="0" i="0" u="none" strike="noStrike" kern="1200" cap="none" spc="0" normalizeH="0" baseline="0" noProof="0">
                <a:ln>
                  <a:noFill/>
                </a:ln>
                <a:solidFill>
                  <a:srgbClr val="ED3C8D"/>
                </a:solidFill>
                <a:effectLst/>
                <a:uLnTx/>
                <a:uFillTx/>
                <a:latin typeface="Helvetica"/>
                <a:ea typeface="+mn-ea"/>
                <a:cs typeface="Helvetica"/>
              </a:rPr>
              <a:t>increased investment in national linear TV and OTT </a:t>
            </a:r>
            <a:r>
              <a:rPr lang="en-US" sz="2200">
                <a:solidFill>
                  <a:srgbClr val="1F1A62"/>
                </a:solidFill>
                <a:latin typeface="Helvetica"/>
              </a:rPr>
              <a:t>which drove response rates</a:t>
            </a:r>
          </a:p>
        </p:txBody>
      </p:sp>
      <p:sp>
        <p:nvSpPr>
          <p:cNvPr id="30" name="Rectangle 29">
            <a:extLst>
              <a:ext uri="{FF2B5EF4-FFF2-40B4-BE49-F238E27FC236}">
                <a16:creationId xmlns:a16="http://schemas.microsoft.com/office/drawing/2014/main" id="{6ADD8D68-14D7-47F7-BD70-5D09AAC64BC2}"/>
              </a:ext>
            </a:extLst>
          </p:cNvPr>
          <p:cNvSpPr/>
          <p:nvPr/>
        </p:nvSpPr>
        <p:spPr>
          <a:xfrm>
            <a:off x="125016" y="44572"/>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Insurance (DTC)</a:t>
            </a:r>
          </a:p>
        </p:txBody>
      </p:sp>
      <p:sp>
        <p:nvSpPr>
          <p:cNvPr id="28" name="Rectangle 27">
            <a:extLst>
              <a:ext uri="{FF2B5EF4-FFF2-40B4-BE49-F238E27FC236}">
                <a16:creationId xmlns:a16="http://schemas.microsoft.com/office/drawing/2014/main" id="{9E43917D-BFBD-4D88-B6F6-12C45678E999}"/>
              </a:ext>
            </a:extLst>
          </p:cNvPr>
          <p:cNvSpPr/>
          <p:nvPr/>
        </p:nvSpPr>
        <p:spPr>
          <a:xfrm>
            <a:off x="170666" y="1052616"/>
            <a:ext cx="3659908" cy="506292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6"/>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A DTC insurance brand wanted to increase awareness and grow site visits by expanding from local to national TV and OTT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Solution</a:t>
            </a:r>
          </a:p>
          <a:p>
            <a:pPr marL="285750" marR="0" lvl="0" indent="-285750" algn="l" defTabSz="914400" rtl="0" eaLnBrk="1" fontAlgn="auto" latinLnBrk="0" hangingPunct="1">
              <a:lnSpc>
                <a:spcPct val="100000"/>
              </a:lnSpc>
              <a:spcBef>
                <a:spcPts val="0"/>
              </a:spcBef>
              <a:spcAft>
                <a:spcPts val="0"/>
              </a:spcAft>
              <a:buClrTx/>
              <a:buSzTx/>
              <a:buFontTx/>
              <a:buBlip>
                <a:blip r:embed="rId6"/>
              </a:buBlip>
              <a:tabLst/>
              <a:defRPr/>
            </a:pPr>
            <a:r>
              <a:rPr lang="en-US" sz="1200">
                <a:solidFill>
                  <a:srgbClr val="1F1A62"/>
                </a:solidFill>
                <a:latin typeface="Helvetica"/>
                <a:cs typeface="Helvetica"/>
              </a:rPr>
              <a:t>Utilized</a:t>
            </a:r>
            <a:r>
              <a:rPr kumimoji="0" lang="en-US" sz="1200" b="0" i="0" u="none" strike="noStrike" kern="1200" cap="none" spc="0" normalizeH="0" baseline="0" noProof="0">
                <a:ln>
                  <a:noFill/>
                </a:ln>
                <a:solidFill>
                  <a:srgbClr val="1F1A62"/>
                </a:solidFill>
                <a:effectLst/>
                <a:uLnTx/>
                <a:uFillTx/>
                <a:latin typeface="Helvetica"/>
                <a:ea typeface="+mn-ea"/>
                <a:cs typeface="Helvetica"/>
              </a:rPr>
              <a:t> TVSquared’s platform to increase client’s Linear TV and OTT spend efficiency by reviewing their response rates and optimizing by creative, day and daypart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Campaign Flight</a:t>
            </a:r>
          </a:p>
          <a:p>
            <a:pPr marL="285750" marR="0" lvl="0" indent="-285750" algn="l" defTabSz="914400" rtl="0" eaLnBrk="1" fontAlgn="auto" latinLnBrk="0" hangingPunct="1">
              <a:lnSpc>
                <a:spcPct val="100000"/>
              </a:lnSpc>
              <a:spcBef>
                <a:spcPts val="0"/>
              </a:spcBef>
              <a:spcAft>
                <a:spcPts val="0"/>
              </a:spcAft>
              <a:buClrTx/>
              <a:buSzTx/>
              <a:buFontTx/>
              <a:buBlip>
                <a:blip r:embed="rId6"/>
              </a:buBlip>
              <a:tabLst/>
              <a:defRPr/>
            </a:pPr>
            <a:r>
              <a:rPr lang="en-US" sz="1200">
                <a:solidFill>
                  <a:srgbClr val="1F1A62"/>
                </a:solidFill>
                <a:latin typeface="Helvetica"/>
                <a:cs typeface="Helvetica"/>
              </a:rPr>
              <a:t>1Q 2020</a:t>
            </a:r>
            <a:endParaRPr kumimoji="0" lang="en-US" sz="12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Results</a:t>
            </a:r>
          </a:p>
          <a:p>
            <a:pPr marL="285750" marR="0" lvl="0" indent="-285750" algn="l" defTabSz="914400" rtl="0" eaLnBrk="1" fontAlgn="auto" latinLnBrk="0" hangingPunct="1">
              <a:lnSpc>
                <a:spcPct val="100000"/>
              </a:lnSpc>
              <a:spcBef>
                <a:spcPts val="0"/>
              </a:spcBef>
              <a:spcAft>
                <a:spcPts val="0"/>
              </a:spcAft>
              <a:buClrTx/>
              <a:buSzTx/>
              <a:buFontTx/>
              <a:buBlip>
                <a:blip r:embed="rId6"/>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mn-cs"/>
              </a:rPr>
              <a:t>As a result of expanding the campaign to include national TV and OTT, the brand's response rate in early 2021 (Jan and Feb) was about 30% higher than their best quarter the previous year</a:t>
            </a:r>
          </a:p>
          <a:p>
            <a:pPr marR="0" lvl="0" algn="l" defTabSz="914400" rtl="0" eaLnBrk="1" fontAlgn="auto" latinLnBrk="0" hangingPunct="1">
              <a:lnSpc>
                <a:spcPct val="100000"/>
              </a:lnSpc>
              <a:spcBef>
                <a:spcPts val="0"/>
              </a:spcBef>
              <a:spcAft>
                <a:spcPts val="0"/>
              </a:spcAft>
              <a:buClrTx/>
              <a:buSzTx/>
              <a:tabLst/>
              <a:defRPr/>
            </a:pPr>
            <a:endParaRPr kumimoji="0" lang="en-US" sz="16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Company / Platform</a:t>
            </a:r>
          </a:p>
          <a:p>
            <a:pPr marL="285750" marR="0" lvl="0" indent="-285750" algn="l" defTabSz="914400" rtl="0" eaLnBrk="1" fontAlgn="auto" latinLnBrk="0" hangingPunct="1">
              <a:lnSpc>
                <a:spcPct val="100000"/>
              </a:lnSpc>
              <a:spcBef>
                <a:spcPts val="0"/>
              </a:spcBef>
              <a:spcAft>
                <a:spcPts val="0"/>
              </a:spcAft>
              <a:buClrTx/>
              <a:buSzTx/>
              <a:buFontTx/>
              <a:buBlip>
                <a:blip r:embed="rId6"/>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TVSquared / Data-driven linear, OTT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6"/>
              </a:buBlip>
              <a:tabLst/>
              <a:defRPr/>
            </a:pPr>
            <a:endParaRPr kumimoji="0" lang="en-US" sz="500" b="1" i="0" u="none" strike="noStrike" kern="1200" cap="none" spc="0" normalizeH="0" baseline="0" noProof="0">
              <a:ln>
                <a:noFill/>
              </a:ln>
              <a:solidFill>
                <a:srgbClr val="1F1A62"/>
              </a:solidFill>
              <a:effectLst/>
              <a:uLnTx/>
              <a:uFillTx/>
              <a:latin typeface="Helvetica"/>
              <a:ea typeface="+mn-ea"/>
              <a:cs typeface="Helvetica"/>
            </a:endParaRPr>
          </a:p>
        </p:txBody>
      </p:sp>
      <p:sp>
        <p:nvSpPr>
          <p:cNvPr id="2" name="Rectangle: Rounded Corners 1">
            <a:extLst>
              <a:ext uri="{FF2B5EF4-FFF2-40B4-BE49-F238E27FC236}">
                <a16:creationId xmlns:a16="http://schemas.microsoft.com/office/drawing/2014/main" id="{CA73F0E1-74EE-412E-9784-CFA840A24EFF}"/>
              </a:ext>
            </a:extLst>
          </p:cNvPr>
          <p:cNvSpPr/>
          <p:nvPr/>
        </p:nvSpPr>
        <p:spPr>
          <a:xfrm>
            <a:off x="4569041" y="2720355"/>
            <a:ext cx="3378469" cy="1344197"/>
          </a:xfrm>
          <a:prstGeom prst="roundRect">
            <a:avLst/>
          </a:prstGeom>
          <a:solidFill>
            <a:srgbClr val="1F1A62"/>
          </a:solidFill>
          <a:ln w="190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38C004DD-2C74-427E-B400-1421880D91EC}"/>
              </a:ext>
            </a:extLst>
          </p:cNvPr>
          <p:cNvSpPr/>
          <p:nvPr/>
        </p:nvSpPr>
        <p:spPr>
          <a:xfrm>
            <a:off x="8218248" y="2738383"/>
            <a:ext cx="3378469" cy="1344197"/>
          </a:xfrm>
          <a:prstGeom prst="roundRect">
            <a:avLst/>
          </a:prstGeom>
          <a:solidFill>
            <a:srgbClr val="1F1A62"/>
          </a:solidFill>
          <a:ln w="190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9587F0B1-FF10-43A9-83A6-0B4169FBA44F}"/>
              </a:ext>
            </a:extLst>
          </p:cNvPr>
          <p:cNvSpPr/>
          <p:nvPr/>
        </p:nvSpPr>
        <p:spPr>
          <a:xfrm>
            <a:off x="6379288" y="4461066"/>
            <a:ext cx="3378469" cy="1302274"/>
          </a:xfrm>
          <a:prstGeom prst="roundRect">
            <a:avLst/>
          </a:prstGeom>
          <a:solidFill>
            <a:srgbClr val="1F1A62"/>
          </a:solidFill>
          <a:ln w="190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F9FA82D7-CADA-4E7B-BE6A-886F3BFD7A1C}"/>
              </a:ext>
            </a:extLst>
          </p:cNvPr>
          <p:cNvSpPr txBox="1"/>
          <p:nvPr/>
        </p:nvSpPr>
        <p:spPr>
          <a:xfrm>
            <a:off x="8262396" y="3269803"/>
            <a:ext cx="3290172" cy="400110"/>
          </a:xfrm>
          <a:prstGeom prst="rect">
            <a:avLst/>
          </a:prstGeom>
          <a:noFill/>
        </p:spPr>
        <p:txBody>
          <a:bodyPr wrap="square" rtlCol="0" anchor="ctr">
            <a:spAutoFit/>
          </a:bodyPr>
          <a:lstStyle/>
          <a:p>
            <a:pPr marL="0" marR="0" lvl="0" indent="0" algn="ctr" defTabSz="5194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in OTT Investment YoY</a:t>
            </a:r>
          </a:p>
        </p:txBody>
      </p:sp>
      <p:sp>
        <p:nvSpPr>
          <p:cNvPr id="27" name="TextBox 26">
            <a:extLst>
              <a:ext uri="{FF2B5EF4-FFF2-40B4-BE49-F238E27FC236}">
                <a16:creationId xmlns:a16="http://schemas.microsoft.com/office/drawing/2014/main" id="{2FB2A963-B663-4D17-949A-C965FE72A3B3}"/>
              </a:ext>
            </a:extLst>
          </p:cNvPr>
          <p:cNvSpPr txBox="1"/>
          <p:nvPr/>
        </p:nvSpPr>
        <p:spPr>
          <a:xfrm>
            <a:off x="8428459" y="2764935"/>
            <a:ext cx="2958046" cy="523220"/>
          </a:xfrm>
          <a:prstGeom prst="rect">
            <a:avLst/>
          </a:prstGeom>
          <a:noFill/>
        </p:spPr>
        <p:txBody>
          <a:bodyPr wrap="square" rtlCol="0">
            <a:spAutoFit/>
          </a:bodyPr>
          <a:lstStyle/>
          <a:p>
            <a:pPr marL="0" marR="0" lvl="0" indent="0" algn="ctr" defTabSz="519442" rtl="0" eaLnBrk="1" fontAlgn="auto" latinLnBrk="0" hangingPunct="1">
              <a:lnSpc>
                <a:spcPct val="100000"/>
              </a:lnSpc>
              <a:spcBef>
                <a:spcPts val="0"/>
              </a:spcBef>
              <a:spcAft>
                <a:spcPts val="0"/>
              </a:spcAft>
              <a:buClrTx/>
              <a:buSzTx/>
              <a:buFontTx/>
              <a:buNone/>
              <a:tabLst/>
              <a:defRPr/>
            </a:pPr>
            <a:r>
              <a:rPr lang="en-US" sz="2800" b="1">
                <a:solidFill>
                  <a:srgbClr val="ED3C8D"/>
                </a:solidFill>
                <a:latin typeface="Helvetica" panose="020B0604020202020204" pitchFamily="34" charset="0"/>
                <a:cs typeface="Helvetica" panose="020B0604020202020204" pitchFamily="34" charset="0"/>
              </a:rPr>
              <a:t>200</a:t>
            </a:r>
            <a:r>
              <a:rPr kumimoji="0" lang="en-US" sz="28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 Increase</a:t>
            </a:r>
          </a:p>
        </p:txBody>
      </p:sp>
      <p:sp>
        <p:nvSpPr>
          <p:cNvPr id="29" name="TextBox 28">
            <a:extLst>
              <a:ext uri="{FF2B5EF4-FFF2-40B4-BE49-F238E27FC236}">
                <a16:creationId xmlns:a16="http://schemas.microsoft.com/office/drawing/2014/main" id="{26412467-F297-4821-B396-D4BA4ABC47BD}"/>
              </a:ext>
            </a:extLst>
          </p:cNvPr>
          <p:cNvSpPr txBox="1"/>
          <p:nvPr/>
        </p:nvSpPr>
        <p:spPr>
          <a:xfrm>
            <a:off x="4917888" y="3266747"/>
            <a:ext cx="2680775" cy="707886"/>
          </a:xfrm>
          <a:prstGeom prst="rect">
            <a:avLst/>
          </a:prstGeom>
          <a:noFill/>
        </p:spPr>
        <p:txBody>
          <a:bodyPr wrap="square" rtlCol="0" anchor="ctr">
            <a:spAutoFit/>
          </a:bodyPr>
          <a:lstStyle/>
          <a:p>
            <a:pPr marL="0" marR="0" lvl="0" indent="0" algn="ctr" defTabSz="5194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Increase in Linear Investment YoY</a:t>
            </a:r>
          </a:p>
        </p:txBody>
      </p:sp>
      <p:sp>
        <p:nvSpPr>
          <p:cNvPr id="32" name="TextBox 31">
            <a:extLst>
              <a:ext uri="{FF2B5EF4-FFF2-40B4-BE49-F238E27FC236}">
                <a16:creationId xmlns:a16="http://schemas.microsoft.com/office/drawing/2014/main" id="{F3595ABC-4AF6-49CF-96DF-3D09F9E9220D}"/>
              </a:ext>
            </a:extLst>
          </p:cNvPr>
          <p:cNvSpPr txBox="1"/>
          <p:nvPr/>
        </p:nvSpPr>
        <p:spPr>
          <a:xfrm>
            <a:off x="4886035" y="2764935"/>
            <a:ext cx="2744480" cy="523220"/>
          </a:xfrm>
          <a:prstGeom prst="rect">
            <a:avLst/>
          </a:prstGeom>
          <a:noFill/>
        </p:spPr>
        <p:txBody>
          <a:bodyPr wrap="square" rtlCol="0">
            <a:spAutoFit/>
          </a:bodyPr>
          <a:lstStyle/>
          <a:p>
            <a:pPr marL="0" marR="0" lvl="0" indent="0" algn="ctr" defTabSz="51944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170% Increase</a:t>
            </a:r>
          </a:p>
        </p:txBody>
      </p:sp>
      <p:sp>
        <p:nvSpPr>
          <p:cNvPr id="33" name="TextBox 32">
            <a:extLst>
              <a:ext uri="{FF2B5EF4-FFF2-40B4-BE49-F238E27FC236}">
                <a16:creationId xmlns:a16="http://schemas.microsoft.com/office/drawing/2014/main" id="{9FDA5455-4781-496A-BEAD-FC6D86354DE5}"/>
              </a:ext>
            </a:extLst>
          </p:cNvPr>
          <p:cNvSpPr txBox="1"/>
          <p:nvPr/>
        </p:nvSpPr>
        <p:spPr>
          <a:xfrm>
            <a:off x="6541668" y="4931856"/>
            <a:ext cx="3053708" cy="707886"/>
          </a:xfrm>
          <a:prstGeom prst="rect">
            <a:avLst/>
          </a:prstGeom>
          <a:noFill/>
        </p:spPr>
        <p:txBody>
          <a:bodyPr wrap="square" rtlCol="0" anchor="ctr">
            <a:spAutoFit/>
          </a:bodyPr>
          <a:lstStyle/>
          <a:p>
            <a:pPr marL="0" marR="0" lvl="0" indent="0" algn="ctr" defTabSz="519442" rtl="0" eaLnBrk="1" fontAlgn="auto" latinLnBrk="0" hangingPunct="1">
              <a:lnSpc>
                <a:spcPct val="100000"/>
              </a:lnSpc>
              <a:spcBef>
                <a:spcPts val="0"/>
              </a:spcBef>
              <a:spcAft>
                <a:spcPts val="0"/>
              </a:spcAft>
              <a:buClrTx/>
              <a:buSzTx/>
              <a:buFontTx/>
              <a:buNone/>
              <a:tabLst/>
              <a:defRPr/>
            </a:pPr>
            <a:r>
              <a:rPr lang="en-US" sz="2000">
                <a:solidFill>
                  <a:prstClr val="white"/>
                </a:solidFill>
                <a:latin typeface="Helvetica" panose="020B0604020202020204" pitchFamily="34" charset="0"/>
                <a:cs typeface="Helvetica" panose="020B0604020202020204" pitchFamily="34" charset="0"/>
              </a:rPr>
              <a:t>i</a:t>
            </a:r>
            <a:r>
              <a:rPr kumimoji="0" lang="en-US" sz="20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n response rate vs. best quarter of previous year</a:t>
            </a:r>
          </a:p>
        </p:txBody>
      </p:sp>
      <p:sp>
        <p:nvSpPr>
          <p:cNvPr id="34" name="TextBox 33">
            <a:extLst>
              <a:ext uri="{FF2B5EF4-FFF2-40B4-BE49-F238E27FC236}">
                <a16:creationId xmlns:a16="http://schemas.microsoft.com/office/drawing/2014/main" id="{B89DF7F7-86C1-4C7B-9CD4-25CC7E013197}"/>
              </a:ext>
            </a:extLst>
          </p:cNvPr>
          <p:cNvSpPr txBox="1"/>
          <p:nvPr/>
        </p:nvSpPr>
        <p:spPr>
          <a:xfrm>
            <a:off x="6554389" y="4475237"/>
            <a:ext cx="3290172" cy="523220"/>
          </a:xfrm>
          <a:prstGeom prst="rect">
            <a:avLst/>
          </a:prstGeom>
          <a:noFill/>
        </p:spPr>
        <p:txBody>
          <a:bodyPr wrap="square" rtlCol="0">
            <a:spAutoFit/>
          </a:bodyPr>
          <a:lstStyle/>
          <a:p>
            <a:pPr marL="0" marR="0" lvl="0" indent="0" algn="ctr" defTabSz="51944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30% Increase</a:t>
            </a:r>
          </a:p>
        </p:txBody>
      </p:sp>
      <p:grpSp>
        <p:nvGrpSpPr>
          <p:cNvPr id="6" name="Group 5">
            <a:extLst>
              <a:ext uri="{FF2B5EF4-FFF2-40B4-BE49-F238E27FC236}">
                <a16:creationId xmlns:a16="http://schemas.microsoft.com/office/drawing/2014/main" id="{CBAC6D6C-248D-4EC9-A32E-16C71C504113}"/>
              </a:ext>
            </a:extLst>
          </p:cNvPr>
          <p:cNvGrpSpPr/>
          <p:nvPr/>
        </p:nvGrpSpPr>
        <p:grpSpPr>
          <a:xfrm>
            <a:off x="3977081" y="1694822"/>
            <a:ext cx="8177212" cy="626024"/>
            <a:chOff x="4014789" y="1556270"/>
            <a:chExt cx="8177212" cy="985510"/>
          </a:xfrm>
        </p:grpSpPr>
        <p:sp>
          <p:nvSpPr>
            <p:cNvPr id="5" name="Rectangle: Rounded Corners 4">
              <a:extLst>
                <a:ext uri="{FF2B5EF4-FFF2-40B4-BE49-F238E27FC236}">
                  <a16:creationId xmlns:a16="http://schemas.microsoft.com/office/drawing/2014/main" id="{412350B8-0F2D-4863-9BD5-AADF38CCED15}"/>
                </a:ext>
              </a:extLst>
            </p:cNvPr>
            <p:cNvSpPr/>
            <p:nvPr/>
          </p:nvSpPr>
          <p:spPr>
            <a:xfrm>
              <a:off x="4076060" y="1556270"/>
              <a:ext cx="8054671" cy="985510"/>
            </a:xfrm>
            <a:prstGeom prst="roundRect">
              <a:avLst/>
            </a:prstGeom>
            <a:solidFill>
              <a:srgbClr val="E2E8F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3C940CB1-DD26-468B-9C4C-BB06A76ED713}"/>
                </a:ext>
              </a:extLst>
            </p:cNvPr>
            <p:cNvSpPr/>
            <p:nvPr/>
          </p:nvSpPr>
          <p:spPr>
            <a:xfrm>
              <a:off x="4014789" y="1588737"/>
              <a:ext cx="8177212" cy="920577"/>
            </a:xfrm>
            <a:prstGeom prst="rect">
              <a:avLst/>
            </a:prstGeom>
          </p:spPr>
          <p:txBody>
            <a:bodyPr wrap="square" anchor="ctr">
              <a:spAutoFit/>
            </a:bodyPr>
            <a:lstStyle/>
            <a:p>
              <a:pPr marL="0" marR="0" lvl="0" indent="0" algn="ctr" defTabSz="519442" rtl="0" eaLnBrk="1" fontAlgn="auto" latinLnBrk="0" hangingPunct="1">
                <a:lnSpc>
                  <a:spcPct val="100000"/>
                </a:lnSpc>
                <a:spcBef>
                  <a:spcPts val="0"/>
                </a:spcBef>
                <a:spcAft>
                  <a:spcPts val="533"/>
                </a:spcAft>
                <a:buClrTx/>
                <a:buSzPct val="90000"/>
                <a:buFontTx/>
                <a:buNone/>
                <a:tabLst/>
                <a:defRPr/>
              </a:pPr>
              <a:r>
                <a:rPr kumimoji="0" lang="en-US" sz="1600" b="0" i="0" u="none" strike="noStrike" kern="1200" cap="none" spc="-40" normalizeH="0" baseline="0" noProof="0">
                  <a:ln>
                    <a:noFill/>
                  </a:ln>
                  <a:solidFill>
                    <a:srgbClr val="1F1A62"/>
                  </a:solidFill>
                  <a:effectLst/>
                  <a:uLnTx/>
                  <a:uFillTx/>
                  <a:latin typeface="Helvetica" panose="020B0604020202020204" pitchFamily="34" charset="0"/>
                  <a:ea typeface="Montserrat" charset="0"/>
                  <a:cs typeface="Helvetica" panose="020B0604020202020204" pitchFamily="34" charset="0"/>
                </a:rPr>
                <a:t>By shifting TV investments to a mix of </a:t>
              </a:r>
              <a:r>
                <a:rPr kumimoji="0" lang="en-US" sz="1600" b="1" i="0" u="none" strike="noStrike" kern="1200" cap="none" spc="-40" normalizeH="0" baseline="0" noProof="0">
                  <a:ln>
                    <a:noFill/>
                  </a:ln>
                  <a:solidFill>
                    <a:srgbClr val="ED3C8D"/>
                  </a:solidFill>
                  <a:effectLst/>
                  <a:uLnTx/>
                  <a:uFillTx/>
                  <a:latin typeface="Helvetica" panose="020B0604020202020204" pitchFamily="34" charset="0"/>
                  <a:ea typeface="Montserrat" charset="0"/>
                  <a:cs typeface="Helvetica" panose="020B0604020202020204" pitchFamily="34" charset="0"/>
                </a:rPr>
                <a:t>75% linear </a:t>
              </a:r>
              <a:r>
                <a:rPr kumimoji="0" lang="en-US" sz="1600" b="0" i="0" u="none" strike="noStrike" kern="1200" cap="none" spc="-40" normalizeH="0" baseline="0" noProof="0">
                  <a:ln>
                    <a:noFill/>
                  </a:ln>
                  <a:solidFill>
                    <a:srgbClr val="1F1A62"/>
                  </a:solidFill>
                  <a:effectLst/>
                  <a:uLnTx/>
                  <a:uFillTx/>
                  <a:latin typeface="Helvetica" panose="020B0604020202020204" pitchFamily="34" charset="0"/>
                  <a:ea typeface="Montserrat" charset="0"/>
                  <a:cs typeface="Helvetica" panose="020B0604020202020204" pitchFamily="34" charset="0"/>
                </a:rPr>
                <a:t>(90% national, 10% local) and </a:t>
              </a:r>
              <a:r>
                <a:rPr kumimoji="0" lang="en-US" sz="1600" b="1" i="0" u="none" strike="noStrike" kern="1200" cap="none" spc="-40" normalizeH="0" baseline="0" noProof="0">
                  <a:ln>
                    <a:noFill/>
                  </a:ln>
                  <a:solidFill>
                    <a:srgbClr val="ED3C8D"/>
                  </a:solidFill>
                  <a:effectLst/>
                  <a:uLnTx/>
                  <a:uFillTx/>
                  <a:latin typeface="Helvetica" panose="020B0604020202020204" pitchFamily="34" charset="0"/>
                  <a:ea typeface="Montserrat" charset="0"/>
                  <a:cs typeface="Helvetica" panose="020B0604020202020204" pitchFamily="34" charset="0"/>
                </a:rPr>
                <a:t>25% OTT</a:t>
              </a:r>
              <a:r>
                <a:rPr kumimoji="0" lang="en-US" sz="1600" b="0" i="0" u="none" strike="noStrike" kern="1200" cap="none" spc="-40" normalizeH="0" baseline="0" noProof="0">
                  <a:ln>
                    <a:noFill/>
                  </a:ln>
                  <a:solidFill>
                    <a:srgbClr val="1F1A62"/>
                  </a:solidFill>
                  <a:effectLst/>
                  <a:uLnTx/>
                  <a:uFillTx/>
                  <a:latin typeface="Helvetica" panose="020B0604020202020204" pitchFamily="34" charset="0"/>
                  <a:ea typeface="Montserrat" charset="0"/>
                  <a:cs typeface="Helvetica" panose="020B0604020202020204" pitchFamily="34" charset="0"/>
                </a:rPr>
                <a:t>, an online insurance comparison site achieved….</a:t>
              </a:r>
              <a:endParaRPr kumimoji="0" lang="en-US" sz="1600" b="1" i="0" u="none" strike="noStrike" kern="1200" cap="none" spc="-40" normalizeH="0" baseline="0" noProof="0">
                <a:ln>
                  <a:noFill/>
                </a:ln>
                <a:solidFill>
                  <a:srgbClr val="1F1A62"/>
                </a:solidFill>
                <a:effectLst/>
                <a:uLnTx/>
                <a:uFillTx/>
                <a:latin typeface="Helvetica" panose="020B0604020202020204" pitchFamily="34" charset="0"/>
                <a:ea typeface="Montserrat" charset="0"/>
                <a:cs typeface="Helvetica" panose="020B0604020202020204" pitchFamily="34" charset="0"/>
              </a:endParaRPr>
            </a:p>
          </p:txBody>
        </p:sp>
      </p:grpSp>
      <p:sp>
        <p:nvSpPr>
          <p:cNvPr id="36" name="TextBox 35">
            <a:extLst>
              <a:ext uri="{FF2B5EF4-FFF2-40B4-BE49-F238E27FC236}">
                <a16:creationId xmlns:a16="http://schemas.microsoft.com/office/drawing/2014/main" id="{63196D8A-C250-4681-8E7C-639FFD430A32}"/>
              </a:ext>
            </a:extLst>
          </p:cNvPr>
          <p:cNvSpPr txBox="1"/>
          <p:nvPr/>
        </p:nvSpPr>
        <p:spPr>
          <a:xfrm>
            <a:off x="3979065" y="6313342"/>
            <a:ext cx="618640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TVSquared, Case study: </a:t>
            </a:r>
            <a:r>
              <a:rPr kumimoji="0" lang="en-US" sz="800" b="0" i="1"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Evolving &amp; Growing TV with Data </a:t>
            </a: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Flight duration: Q1 2021.</a:t>
            </a:r>
          </a:p>
        </p:txBody>
      </p:sp>
      <p:pic>
        <p:nvPicPr>
          <p:cNvPr id="41" name="Picture 40">
            <a:extLst>
              <a:ext uri="{FF2B5EF4-FFF2-40B4-BE49-F238E27FC236}">
                <a16:creationId xmlns:a16="http://schemas.microsoft.com/office/drawing/2014/main" id="{9400DBDC-DA60-4892-8DE5-4209D0E772C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118855" y="6090099"/>
            <a:ext cx="1817471" cy="419137"/>
          </a:xfrm>
          <a:prstGeom prst="rect">
            <a:avLst/>
          </a:prstGeom>
        </p:spPr>
      </p:pic>
    </p:spTree>
    <p:extLst>
      <p:ext uri="{BB962C8B-B14F-4D97-AF65-F5344CB8AC3E}">
        <p14:creationId xmlns:p14="http://schemas.microsoft.com/office/powerpoint/2010/main" val="33334168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075355A-045E-4AA1-9711-3B199BD99F03}"/>
              </a:ext>
            </a:extLst>
          </p:cNvPr>
          <p:cNvSpPr/>
          <p:nvPr/>
        </p:nvSpPr>
        <p:spPr>
          <a:xfrm>
            <a:off x="1" y="1687284"/>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id="{E9008749-B00D-4FD1-9A8E-44A6463C1C40}"/>
              </a:ext>
            </a:extLst>
          </p:cNvPr>
          <p:cNvGrpSpPr/>
          <p:nvPr/>
        </p:nvGrpSpPr>
        <p:grpSpPr>
          <a:xfrm>
            <a:off x="1066002" y="1736042"/>
            <a:ext cx="1129236" cy="1133692"/>
            <a:chOff x="1066002" y="1736042"/>
            <a:chExt cx="1129236" cy="1133692"/>
          </a:xfrm>
        </p:grpSpPr>
        <p:sp>
          <p:nvSpPr>
            <p:cNvPr id="26" name="Oval 25">
              <a:extLst>
                <a:ext uri="{FF2B5EF4-FFF2-40B4-BE49-F238E27FC236}">
                  <a16:creationId xmlns:a16="http://schemas.microsoft.com/office/drawing/2014/main" id="{7C37AD02-207D-4CA4-8A1D-5D5711B660B1}"/>
                </a:ext>
              </a:extLst>
            </p:cNvPr>
            <p:cNvSpPr/>
            <p:nvPr/>
          </p:nvSpPr>
          <p:spPr>
            <a:xfrm>
              <a:off x="1066002" y="1736042"/>
              <a:ext cx="1129236" cy="1079051"/>
            </a:xfrm>
            <a:prstGeom prst="ellipse">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Shape&#10;&#10;Description automatically generated">
              <a:extLst>
                <a:ext uri="{FF2B5EF4-FFF2-40B4-BE49-F238E27FC236}">
                  <a16:creationId xmlns:a16="http://schemas.microsoft.com/office/drawing/2014/main" id="{308A9AF2-A0EE-4AE4-AE52-6781171C7897}"/>
                </a:ext>
              </a:extLst>
            </p:cNvPr>
            <p:cNvPicPr>
              <a:picLocks noChangeAspect="1"/>
            </p:cNvPicPr>
            <p:nvPr/>
          </p:nvPicPr>
          <p:blipFill>
            <a:blip r:embed="rId3"/>
            <a:stretch>
              <a:fillRect/>
            </a:stretch>
          </p:blipFill>
          <p:spPr>
            <a:xfrm>
              <a:off x="1099953" y="1808400"/>
              <a:ext cx="1061334" cy="1061334"/>
            </a:xfrm>
            <a:prstGeom prst="rect">
              <a:avLst/>
            </a:prstGeom>
          </p:spPr>
        </p:pic>
      </p:grpSp>
      <p:sp>
        <p:nvSpPr>
          <p:cNvPr id="4" name="Rectangle 3">
            <a:extLst>
              <a:ext uri="{FF2B5EF4-FFF2-40B4-BE49-F238E27FC236}">
                <a16:creationId xmlns:a16="http://schemas.microsoft.com/office/drawing/2014/main" id="{3ED54650-E124-0942-8B03-A438165B55A6}"/>
              </a:ext>
            </a:extLst>
          </p:cNvPr>
          <p:cNvSpPr/>
          <p:nvPr/>
        </p:nvSpPr>
        <p:spPr>
          <a:xfrm>
            <a:off x="351520" y="391163"/>
            <a:ext cx="11704950"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Key Takeaways For Marketing Plans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7" name="Slide Number Placeholder 5">
            <a:extLst>
              <a:ext uri="{FF2B5EF4-FFF2-40B4-BE49-F238E27FC236}">
                <a16:creationId xmlns:a16="http://schemas.microsoft.com/office/drawing/2014/main" id="{25242525-3551-4CCA-8F02-3E9C86E1FBE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1" name="Rectangle 20">
            <a:extLst>
              <a:ext uri="{FF2B5EF4-FFF2-40B4-BE49-F238E27FC236}">
                <a16:creationId xmlns:a16="http://schemas.microsoft.com/office/drawing/2014/main" id="{87620957-9260-438E-B7BD-9E46E95BA676}"/>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 name="Rectangle 1">
            <a:extLst>
              <a:ext uri="{FF2B5EF4-FFF2-40B4-BE49-F238E27FC236}">
                <a16:creationId xmlns:a16="http://schemas.microsoft.com/office/drawing/2014/main" id="{892812D1-C2E7-6145-8C2A-95A25EFCD80C}"/>
              </a:ext>
            </a:extLst>
          </p:cNvPr>
          <p:cNvSpPr/>
          <p:nvPr/>
        </p:nvSpPr>
        <p:spPr>
          <a:xfrm>
            <a:off x="113177" y="2932530"/>
            <a:ext cx="2917050" cy="3341453"/>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C0E1F46B-70E6-5C48-A3D3-CAA938A36A27}"/>
              </a:ext>
            </a:extLst>
          </p:cNvPr>
          <p:cNvSpPr/>
          <p:nvPr/>
        </p:nvSpPr>
        <p:spPr>
          <a:xfrm>
            <a:off x="75077" y="3015166"/>
            <a:ext cx="3002775"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E600"/>
                </a:solidFill>
                <a:effectLst/>
                <a:uLnTx/>
                <a:uFillTx/>
                <a:latin typeface="Helvetica" pitchFamily="2" charset="0"/>
                <a:ea typeface="+mn-ea"/>
                <a:cs typeface="+mn-cs"/>
              </a:rPr>
              <a:t>Brands Turned To TV For Growth During Challenging Times</a:t>
            </a:r>
          </a:p>
        </p:txBody>
      </p:sp>
      <p:sp>
        <p:nvSpPr>
          <p:cNvPr id="33" name="TextBox 32">
            <a:extLst>
              <a:ext uri="{FF2B5EF4-FFF2-40B4-BE49-F238E27FC236}">
                <a16:creationId xmlns:a16="http://schemas.microsoft.com/office/drawing/2014/main" id="{5560C96A-2084-0840-B88B-E4DD518EDBA0}"/>
              </a:ext>
            </a:extLst>
          </p:cNvPr>
          <p:cNvSpPr txBox="1"/>
          <p:nvPr/>
        </p:nvSpPr>
        <p:spPr>
          <a:xfrm>
            <a:off x="208729" y="3590127"/>
            <a:ext cx="2774996"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In a year of a global pandemic and economic uncertainty, bold brands were undeterred and flocked to national TV for the first time to capture increased viewer attention and capitalize on changing consumer needs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by building</a:t>
            </a:r>
            <a:r>
              <a:rPr lang="en-US" sz="1400">
                <a:solidFill>
                  <a:prstClr val="white"/>
                </a:solidFill>
                <a:latin typeface="Helvetica Light" panose="020B0403020202020204" pitchFamily="34" charset="0"/>
              </a:rPr>
              <a:t> their share of voice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prstClr val="white"/>
                </a:solidFill>
                <a:latin typeface="Helvetica Light" panose="020B0403020202020204" pitchFamily="34" charset="0"/>
              </a:rPr>
              <a:t>to take market share from competitors that may have pulled back their advertising</a:t>
            </a:r>
            <a:endParaRPr kumimoji="0" lang="en-US" sz="1400" b="1" i="0" u="none" strike="noStrike" kern="1200" cap="none" spc="0" normalizeH="0" baseline="0" noProof="0">
              <a:ln>
                <a:noFill/>
              </a:ln>
              <a:solidFill>
                <a:srgbClr val="FFE600"/>
              </a:solidFill>
              <a:effectLst/>
              <a:uLnTx/>
              <a:uFillTx/>
              <a:latin typeface="Helvetica Light" panose="020B0403020202020204" pitchFamily="34" charset="0"/>
              <a:ea typeface="+mn-ea"/>
              <a:cs typeface="+mn-cs"/>
            </a:endParaRPr>
          </a:p>
        </p:txBody>
      </p:sp>
      <p:sp>
        <p:nvSpPr>
          <p:cNvPr id="28" name="Rectangle 27">
            <a:extLst>
              <a:ext uri="{FF2B5EF4-FFF2-40B4-BE49-F238E27FC236}">
                <a16:creationId xmlns:a16="http://schemas.microsoft.com/office/drawing/2014/main" id="{611A2BD2-28EE-844C-ABD0-1BBA2351FC49}"/>
              </a:ext>
            </a:extLst>
          </p:cNvPr>
          <p:cNvSpPr/>
          <p:nvPr/>
        </p:nvSpPr>
        <p:spPr>
          <a:xfrm>
            <a:off x="3182889" y="2911009"/>
            <a:ext cx="2823185" cy="3362975"/>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34CC8CE6-CBBB-9148-9480-ABF797D19659}"/>
              </a:ext>
            </a:extLst>
          </p:cNvPr>
          <p:cNvSpPr/>
          <p:nvPr/>
        </p:nvSpPr>
        <p:spPr>
          <a:xfrm>
            <a:off x="3182628" y="3015166"/>
            <a:ext cx="2808466"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E600"/>
                </a:solidFill>
                <a:effectLst/>
                <a:uLnTx/>
                <a:uFillTx/>
                <a:latin typeface="Helvetica" pitchFamily="2" charset="0"/>
                <a:ea typeface="+mn-ea"/>
                <a:cs typeface="+mn-cs"/>
              </a:rPr>
              <a:t>The Accessibility and Inclusiveness of TV</a:t>
            </a:r>
          </a:p>
        </p:txBody>
      </p:sp>
      <p:sp>
        <p:nvSpPr>
          <p:cNvPr id="27" name="TextBox 26">
            <a:extLst>
              <a:ext uri="{FF2B5EF4-FFF2-40B4-BE49-F238E27FC236}">
                <a16:creationId xmlns:a16="http://schemas.microsoft.com/office/drawing/2014/main" id="{AB865B79-90D6-453D-BAF7-DDFD79E1D07C}"/>
              </a:ext>
            </a:extLst>
          </p:cNvPr>
          <p:cNvSpPr txBox="1"/>
          <p:nvPr/>
        </p:nvSpPr>
        <p:spPr>
          <a:xfrm>
            <a:off x="3210078" y="3590127"/>
            <a:ext cx="2739624"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prstClr val="white"/>
                </a:solidFill>
                <a:latin typeface="Helvetica Light" panose="020B0403020202020204" pitchFamily="34" charset="0"/>
              </a:rPr>
              <a:t>Economic uncertainty creates opportunities for challenger brands to disrupt their category by leaning into the benefits of TV – scale, brand building, storytelling, immediacy and legitimacy.  A lot of the new advertisers that launched during the pandemic are early in their life stage with a wide range of investment levels </a:t>
            </a:r>
            <a:endParaRPr kumimoji="0" lang="en-US" sz="14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endParaRPr>
          </a:p>
        </p:txBody>
      </p:sp>
      <p:sp>
        <p:nvSpPr>
          <p:cNvPr id="29" name="Rectangle 28">
            <a:extLst>
              <a:ext uri="{FF2B5EF4-FFF2-40B4-BE49-F238E27FC236}">
                <a16:creationId xmlns:a16="http://schemas.microsoft.com/office/drawing/2014/main" id="{BE7A67A6-9B9E-EC45-BEF3-59FAC4400EEB}"/>
              </a:ext>
            </a:extLst>
          </p:cNvPr>
          <p:cNvSpPr/>
          <p:nvPr/>
        </p:nvSpPr>
        <p:spPr>
          <a:xfrm>
            <a:off x="6185926" y="2911009"/>
            <a:ext cx="2823185" cy="3369163"/>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C1AF966E-5A86-E944-B039-CE9D7B0774B6}"/>
              </a:ext>
            </a:extLst>
          </p:cNvPr>
          <p:cNvSpPr/>
          <p:nvPr/>
        </p:nvSpPr>
        <p:spPr>
          <a:xfrm>
            <a:off x="6185926" y="3015166"/>
            <a:ext cx="2823186"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E600"/>
                </a:solidFill>
                <a:effectLst/>
                <a:uLnTx/>
                <a:uFillTx/>
                <a:latin typeface="Helvetica" pitchFamily="2" charset="0"/>
                <a:ea typeface="+mn-ea"/>
                <a:cs typeface="+mn-cs"/>
              </a:rPr>
              <a:t>No ‘One Size Fits All’ Approach For New Advertisers</a:t>
            </a:r>
          </a:p>
        </p:txBody>
      </p:sp>
      <p:sp>
        <p:nvSpPr>
          <p:cNvPr id="37" name="TextBox 36">
            <a:extLst>
              <a:ext uri="{FF2B5EF4-FFF2-40B4-BE49-F238E27FC236}">
                <a16:creationId xmlns:a16="http://schemas.microsoft.com/office/drawing/2014/main" id="{42A241C3-2D1B-024B-B921-2CBD7F24B51F}"/>
              </a:ext>
            </a:extLst>
          </p:cNvPr>
          <p:cNvSpPr txBox="1"/>
          <p:nvPr/>
        </p:nvSpPr>
        <p:spPr>
          <a:xfrm>
            <a:off x="6192985" y="3590127"/>
            <a:ext cx="2816126" cy="2462213"/>
          </a:xfrm>
          <a:prstGeom prst="rect">
            <a:avLst/>
          </a:prstGeom>
          <a:noFill/>
        </p:spPr>
        <p:txBody>
          <a:bodyPr wrap="square" rtlCol="0">
            <a:spAutoFit/>
          </a:bodyPr>
          <a:lstStyle>
            <a:defPPr>
              <a:defRPr lang="en-US"/>
            </a:defPPr>
            <a:lvl1pPr lvl="0">
              <a:defRPr sz="1200">
                <a:solidFill>
                  <a:schemeClr val="bg1"/>
                </a:solidFill>
                <a:latin typeface="Helvetica Light" panose="020B0403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Depending on the business objectives and desired outcomes, different brands employ different go-to-market strategies to deliver successful results – some utilize a ‘test and learn’ approach for their first campaign while </a:t>
            </a:r>
            <a:r>
              <a:rPr lang="en-US" sz="1400">
                <a:solidFill>
                  <a:prstClr val="white"/>
                </a:solidFill>
              </a:rPr>
              <a:t>some </a:t>
            </a:r>
            <a:r>
              <a:rPr kumimoji="0" lang="en-US" sz="14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others immediately ‘go big’ in support of major product or service launches</a:t>
            </a:r>
          </a:p>
        </p:txBody>
      </p:sp>
      <p:sp>
        <p:nvSpPr>
          <p:cNvPr id="3" name="Rectangle 2">
            <a:extLst>
              <a:ext uri="{FF2B5EF4-FFF2-40B4-BE49-F238E27FC236}">
                <a16:creationId xmlns:a16="http://schemas.microsoft.com/office/drawing/2014/main" id="{5A89DA6F-6C53-4CA9-8C79-2F5032B2325F}"/>
              </a:ext>
            </a:extLst>
          </p:cNvPr>
          <p:cNvSpPr/>
          <p:nvPr/>
        </p:nvSpPr>
        <p:spPr>
          <a:xfrm>
            <a:off x="9188963" y="2904808"/>
            <a:ext cx="2823185" cy="3369163"/>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699DA34-2DA4-447C-A92D-3F0FD4471208}"/>
              </a:ext>
            </a:extLst>
          </p:cNvPr>
          <p:cNvSpPr txBox="1"/>
          <p:nvPr/>
        </p:nvSpPr>
        <p:spPr>
          <a:xfrm>
            <a:off x="9232418" y="3590127"/>
            <a:ext cx="2731803" cy="2246769"/>
          </a:xfrm>
          <a:prstGeom prst="rect">
            <a:avLst/>
          </a:prstGeom>
          <a:noFill/>
        </p:spPr>
        <p:txBody>
          <a:bodyPr wrap="square" rtlCol="0">
            <a:spAutoFit/>
          </a:bodyPr>
          <a:lstStyle>
            <a:defPPr>
              <a:defRPr lang="en-US"/>
            </a:defPPr>
            <a:lvl1pPr lvl="0">
              <a:defRPr sz="1200">
                <a:solidFill>
                  <a:schemeClr val="bg1"/>
                </a:solidFill>
                <a:latin typeface="Helvetica Light" panose="020B0403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Advancements in data-driven targeting capabilities and measurement analytics can lower the traditional cost of entry into TV, improve efficiencies, drive greater results through the funnel and allow you to gain key insights which can be used to optimize current and future campaigns</a:t>
            </a:r>
          </a:p>
        </p:txBody>
      </p:sp>
      <p:pic>
        <p:nvPicPr>
          <p:cNvPr id="32" name="Picture 31">
            <a:extLst>
              <a:ext uri="{FF2B5EF4-FFF2-40B4-BE49-F238E27FC236}">
                <a16:creationId xmlns:a16="http://schemas.microsoft.com/office/drawing/2014/main" id="{634578AD-CCF3-4814-A265-971A4B7FF42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35" name="Rectangle 34">
            <a:extLst>
              <a:ext uri="{FF2B5EF4-FFF2-40B4-BE49-F238E27FC236}">
                <a16:creationId xmlns:a16="http://schemas.microsoft.com/office/drawing/2014/main" id="{BC7F04D2-8726-4568-A0A9-AEEBCCFB1D77}"/>
              </a:ext>
            </a:extLst>
          </p:cNvPr>
          <p:cNvSpPr/>
          <p:nvPr/>
        </p:nvSpPr>
        <p:spPr>
          <a:xfrm>
            <a:off x="9188962" y="3015166"/>
            <a:ext cx="2823185"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rgbClr val="FFE600"/>
                </a:solidFill>
                <a:latin typeface="Helvetica" pitchFamily="2" charset="0"/>
              </a:rPr>
              <a:t>Leverage Data-Driven TV Strategies To Drive Success</a:t>
            </a:r>
            <a:endParaRPr kumimoji="0" lang="en-US" sz="1400" b="1" i="0" u="none" strike="noStrike" kern="1200" cap="none" spc="0" normalizeH="0" baseline="0" noProof="0">
              <a:ln>
                <a:noFill/>
              </a:ln>
              <a:solidFill>
                <a:srgbClr val="FFE600"/>
              </a:solidFill>
              <a:effectLst/>
              <a:uLnTx/>
              <a:uFillTx/>
              <a:latin typeface="Helvetica" pitchFamily="2" charset="0"/>
              <a:ea typeface="+mn-ea"/>
              <a:cs typeface="+mn-cs"/>
            </a:endParaRPr>
          </a:p>
        </p:txBody>
      </p:sp>
      <p:pic>
        <p:nvPicPr>
          <p:cNvPr id="15" name="Picture 14" descr="Icon&#10;&#10;Description automatically generated">
            <a:extLst>
              <a:ext uri="{FF2B5EF4-FFF2-40B4-BE49-F238E27FC236}">
                <a16:creationId xmlns:a16="http://schemas.microsoft.com/office/drawing/2014/main" id="{FD50A8C5-389A-4285-B1FF-99C06264EC93}"/>
              </a:ext>
            </a:extLst>
          </p:cNvPr>
          <p:cNvPicPr>
            <a:picLocks noChangeAspect="1"/>
          </p:cNvPicPr>
          <p:nvPr/>
        </p:nvPicPr>
        <p:blipFill>
          <a:blip r:embed="rId6"/>
          <a:stretch>
            <a:fillRect/>
          </a:stretch>
        </p:blipFill>
        <p:spPr>
          <a:xfrm>
            <a:off x="4035497" y="1757817"/>
            <a:ext cx="1061334" cy="1061334"/>
          </a:xfrm>
          <a:prstGeom prst="rect">
            <a:avLst/>
          </a:prstGeom>
        </p:spPr>
      </p:pic>
      <p:pic>
        <p:nvPicPr>
          <p:cNvPr id="19" name="Picture 18" descr="Icon&#10;&#10;Description automatically generated">
            <a:extLst>
              <a:ext uri="{FF2B5EF4-FFF2-40B4-BE49-F238E27FC236}">
                <a16:creationId xmlns:a16="http://schemas.microsoft.com/office/drawing/2014/main" id="{914FCD75-A582-43DA-B307-C273030D1BE8}"/>
              </a:ext>
            </a:extLst>
          </p:cNvPr>
          <p:cNvPicPr>
            <a:picLocks noChangeAspect="1"/>
          </p:cNvPicPr>
          <p:nvPr/>
        </p:nvPicPr>
        <p:blipFill>
          <a:blip r:embed="rId7"/>
          <a:stretch>
            <a:fillRect/>
          </a:stretch>
        </p:blipFill>
        <p:spPr>
          <a:xfrm>
            <a:off x="7066851" y="1770370"/>
            <a:ext cx="1061334" cy="1061334"/>
          </a:xfrm>
          <a:prstGeom prst="rect">
            <a:avLst/>
          </a:prstGeom>
        </p:spPr>
      </p:pic>
      <p:pic>
        <p:nvPicPr>
          <p:cNvPr id="24" name="Picture 23" descr="Icon&#10;&#10;Description automatically generated">
            <a:extLst>
              <a:ext uri="{FF2B5EF4-FFF2-40B4-BE49-F238E27FC236}">
                <a16:creationId xmlns:a16="http://schemas.microsoft.com/office/drawing/2014/main" id="{5BB29F9A-407D-41F6-856B-BF7854A7B141}"/>
              </a:ext>
            </a:extLst>
          </p:cNvPr>
          <p:cNvPicPr>
            <a:picLocks noChangeAspect="1"/>
          </p:cNvPicPr>
          <p:nvPr/>
        </p:nvPicPr>
        <p:blipFill>
          <a:blip r:embed="rId8"/>
          <a:stretch>
            <a:fillRect/>
          </a:stretch>
        </p:blipFill>
        <p:spPr>
          <a:xfrm>
            <a:off x="10067812" y="1757817"/>
            <a:ext cx="1061334" cy="1061334"/>
          </a:xfrm>
          <a:prstGeom prst="rect">
            <a:avLst/>
          </a:prstGeom>
        </p:spPr>
      </p:pic>
    </p:spTree>
    <p:extLst>
      <p:ext uri="{BB962C8B-B14F-4D97-AF65-F5344CB8AC3E}">
        <p14:creationId xmlns:p14="http://schemas.microsoft.com/office/powerpoint/2010/main" val="2768872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30CDF569-260C-4FA7-82F6-DC2053ED6ED3}"/>
              </a:ext>
            </a:extLst>
          </p:cNvPr>
          <p:cNvPicPr>
            <a:picLocks noChangeAspect="1"/>
          </p:cNvPicPr>
          <p:nvPr/>
        </p:nvPicPr>
        <p:blipFill>
          <a:blip r:embed="rId3"/>
          <a:stretch>
            <a:fillRect/>
          </a:stretch>
        </p:blipFill>
        <p:spPr>
          <a:xfrm>
            <a:off x="9452267" y="1885642"/>
            <a:ext cx="2422802" cy="1441828"/>
          </a:xfrm>
          <a:prstGeom prst="rect">
            <a:avLst/>
          </a:prstGeom>
          <a:ln>
            <a:solidFill>
              <a:schemeClr val="tx1"/>
            </a:solidFill>
          </a:ln>
        </p:spPr>
      </p:pic>
      <p:pic>
        <p:nvPicPr>
          <p:cNvPr id="9" name="Picture 8">
            <a:hlinkClick r:id="rId4"/>
            <a:extLst>
              <a:ext uri="{FF2B5EF4-FFF2-40B4-BE49-F238E27FC236}">
                <a16:creationId xmlns:a16="http://schemas.microsoft.com/office/drawing/2014/main" id="{9526AD7C-1565-459B-A281-FE5972AB2D86}"/>
              </a:ext>
            </a:extLst>
          </p:cNvPr>
          <p:cNvPicPr>
            <a:picLocks noChangeAspect="1"/>
          </p:cNvPicPr>
          <p:nvPr/>
        </p:nvPicPr>
        <p:blipFill>
          <a:blip r:embed="rId5"/>
          <a:stretch>
            <a:fillRect/>
          </a:stretch>
        </p:blipFill>
        <p:spPr>
          <a:xfrm>
            <a:off x="9460069" y="3969973"/>
            <a:ext cx="2422800" cy="1449640"/>
          </a:xfrm>
          <a:prstGeom prst="rect">
            <a:avLst/>
          </a:prstGeom>
          <a:ln>
            <a:solidFill>
              <a:srgbClr val="1F1A62"/>
            </a:solidFill>
          </a:ln>
        </p:spPr>
      </p:pic>
      <p:pic>
        <p:nvPicPr>
          <p:cNvPr id="38" name="Picture 37">
            <a:extLst>
              <a:ext uri="{FF2B5EF4-FFF2-40B4-BE49-F238E27FC236}">
                <a16:creationId xmlns:a16="http://schemas.microsoft.com/office/drawing/2014/main" id="{08D3A7C3-9423-4DEA-8167-5DB6C292661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021234" y="-1"/>
            <a:ext cx="3170766" cy="1846331"/>
          </a:xfrm>
          <a:prstGeom prst="rect">
            <a:avLst/>
          </a:prstGeom>
        </p:spPr>
      </p:pic>
      <p:sp>
        <p:nvSpPr>
          <p:cNvPr id="2" name="Rectangle 1">
            <a:extLst>
              <a:ext uri="{FF2B5EF4-FFF2-40B4-BE49-F238E27FC236}">
                <a16:creationId xmlns:a16="http://schemas.microsoft.com/office/drawing/2014/main" id="{892812D1-C2E7-6145-8C2A-95A25EFCD80C}"/>
              </a:ext>
            </a:extLst>
          </p:cNvPr>
          <p:cNvSpPr/>
          <p:nvPr/>
        </p:nvSpPr>
        <p:spPr>
          <a:xfrm>
            <a:off x="0" y="0"/>
            <a:ext cx="6096000" cy="6869150"/>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155150" y="2188364"/>
            <a:ext cx="578570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Helvetica" pitchFamily="2" charset="0"/>
                <a:ea typeface="+mn-ea"/>
                <a:cs typeface="+mn-cs"/>
              </a:rPr>
              <a:t>Discover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Helvetica" pitchFamily="2" charset="0"/>
                <a:ea typeface="+mn-ea"/>
                <a:cs typeface="+mn-cs"/>
              </a:rPr>
              <a:t>Looking for more data, insights and takeaways? Check out this related VAB content</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6" name="TextBox 25">
            <a:extLst>
              <a:ext uri="{FF2B5EF4-FFF2-40B4-BE49-F238E27FC236}">
                <a16:creationId xmlns:a16="http://schemas.microsoft.com/office/drawing/2014/main" id="{AB45B4F6-F7E9-8E45-8329-396915BEC239}"/>
              </a:ext>
            </a:extLst>
          </p:cNvPr>
          <p:cNvSpPr txBox="1"/>
          <p:nvPr/>
        </p:nvSpPr>
        <p:spPr>
          <a:xfrm>
            <a:off x="8446576" y="753217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233B3C66-BB54-4899-9837-0457B0BFA117}"/>
              </a:ext>
            </a:extLst>
          </p:cNvPr>
          <p:cNvSpPr/>
          <p:nvPr/>
        </p:nvSpPr>
        <p:spPr>
          <a:xfrm>
            <a:off x="6328780" y="6035928"/>
            <a:ext cx="565180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2060"/>
                </a:solidFill>
                <a:effectLst/>
                <a:uLnTx/>
                <a:uFillTx/>
                <a:latin typeface="Helvetica" pitchFamily="2" charset="0"/>
                <a:ea typeface="+mn-ea"/>
                <a:cs typeface="+mn-cs"/>
              </a:rPr>
              <a:t>VAB Members, brand marketers and agencies get free and immediate access to VAB’s content library.  Get access at</a:t>
            </a:r>
            <a:r>
              <a:rPr kumimoji="0" lang="en-US" sz="1200" b="0" i="0" u="none" strike="noStrike" kern="1200" cap="none" spc="0" normalizeH="0" baseline="0" noProof="0">
                <a:ln>
                  <a:noFill/>
                </a:ln>
                <a:solidFill>
                  <a:srgbClr val="002060"/>
                </a:solidFill>
                <a:effectLst/>
                <a:uLnTx/>
                <a:uFillTx/>
                <a:latin typeface="Helvetica" pitchFamily="2" charset="0"/>
                <a:ea typeface="+mn-ea"/>
                <a:cs typeface="+mn-cs"/>
              </a:rPr>
              <a:t> </a:t>
            </a:r>
            <a:r>
              <a:rPr kumimoji="0" lang="en-US" sz="1200" b="1" i="0" u="none" strike="noStrike" kern="1200" cap="none" spc="0" normalizeH="0" baseline="0" noProof="0">
                <a:ln>
                  <a:noFill/>
                </a:ln>
                <a:solidFill>
                  <a:srgbClr val="002060"/>
                </a:solidFill>
                <a:effectLst/>
                <a:uLnTx/>
                <a:uFillTx/>
                <a:latin typeface="Helvetica" pitchFamily="2" charset="0"/>
                <a:ea typeface="+mn-ea"/>
                <a:cs typeface="+mn-cs"/>
                <a:hlinkClick r:id="rId8"/>
              </a:rPr>
              <a:t>theVAB.com</a:t>
            </a:r>
            <a:endParaRPr kumimoji="0" lang="en-US" sz="12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4B973AC1-8E1F-406F-B2A6-A7902FA37173}"/>
              </a:ext>
            </a:extLst>
          </p:cNvPr>
          <p:cNvSpPr/>
          <p:nvPr/>
        </p:nvSpPr>
        <p:spPr>
          <a:xfrm>
            <a:off x="544398" y="6586958"/>
            <a:ext cx="11669120" cy="2523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8" name="Slide Number Placeholder 5">
            <a:extLst>
              <a:ext uri="{FF2B5EF4-FFF2-40B4-BE49-F238E27FC236}">
                <a16:creationId xmlns:a16="http://schemas.microsoft.com/office/drawing/2014/main" id="{3832B338-C18C-445E-BC27-61C8789B93D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grpSp>
        <p:nvGrpSpPr>
          <p:cNvPr id="6" name="Group 5">
            <a:extLst>
              <a:ext uri="{FF2B5EF4-FFF2-40B4-BE49-F238E27FC236}">
                <a16:creationId xmlns:a16="http://schemas.microsoft.com/office/drawing/2014/main" id="{CFD45E7E-C500-43A2-8120-8ED21E2A2C7B}"/>
              </a:ext>
            </a:extLst>
          </p:cNvPr>
          <p:cNvGrpSpPr/>
          <p:nvPr/>
        </p:nvGrpSpPr>
        <p:grpSpPr>
          <a:xfrm>
            <a:off x="145294" y="542425"/>
            <a:ext cx="2417075" cy="744993"/>
            <a:chOff x="198561" y="542425"/>
            <a:chExt cx="2417075" cy="744993"/>
          </a:xfrm>
        </p:grpSpPr>
        <p:sp>
          <p:nvSpPr>
            <p:cNvPr id="21" name="TextBox 20">
              <a:extLst>
                <a:ext uri="{FF2B5EF4-FFF2-40B4-BE49-F238E27FC236}">
                  <a16:creationId xmlns:a16="http://schemas.microsoft.com/office/drawing/2014/main" id="{DE4170BE-0D5F-4F59-B2ED-D07DFD84BE95}"/>
                </a:ext>
              </a:extLst>
            </p:cNvPr>
            <p:cNvSpPr txBox="1"/>
            <p:nvPr/>
          </p:nvSpPr>
          <p:spPr>
            <a:xfrm>
              <a:off x="198561" y="542425"/>
              <a:ext cx="118250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Helvetica" pitchFamily="2" charset="0"/>
                  <a:ea typeface="+mn-ea"/>
                  <a:cs typeface="+mn-cs"/>
                  <a:hlinkClick r:id="rId9">
                    <a:extLst>
                      <a:ext uri="{A12FA001-AC4F-418D-AE19-62706E023703}">
                        <ahyp:hlinkClr xmlns:ahyp="http://schemas.microsoft.com/office/drawing/2018/hyperlinkcolor" val="tx"/>
                      </a:ext>
                    </a:extLst>
                  </a:hlinkClick>
                </a:rPr>
                <a:t>Jason Wiese</a:t>
              </a:r>
              <a:endParaRPr kumimoji="0" lang="en-US" sz="11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2" name="TextBox 21">
              <a:extLst>
                <a:ext uri="{FF2B5EF4-FFF2-40B4-BE49-F238E27FC236}">
                  <a16:creationId xmlns:a16="http://schemas.microsoft.com/office/drawing/2014/main" id="{97F9895F-B2CF-4F6E-A124-87D6BB078209}"/>
                </a:ext>
              </a:extLst>
            </p:cNvPr>
            <p:cNvSpPr txBox="1"/>
            <p:nvPr/>
          </p:nvSpPr>
          <p:spPr>
            <a:xfrm>
              <a:off x="198561" y="856531"/>
              <a:ext cx="241707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SVP, Director of Strategic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jasonw@thevab.com</a:t>
              </a:r>
            </a:p>
          </p:txBody>
        </p:sp>
      </p:grpSp>
      <p:grpSp>
        <p:nvGrpSpPr>
          <p:cNvPr id="7" name="Group 6">
            <a:extLst>
              <a:ext uri="{FF2B5EF4-FFF2-40B4-BE49-F238E27FC236}">
                <a16:creationId xmlns:a16="http://schemas.microsoft.com/office/drawing/2014/main" id="{EC736EE8-AB58-4D19-A9C8-A0FEE809FAA8}"/>
              </a:ext>
            </a:extLst>
          </p:cNvPr>
          <p:cNvGrpSpPr/>
          <p:nvPr/>
        </p:nvGrpSpPr>
        <p:grpSpPr>
          <a:xfrm>
            <a:off x="2544433" y="542425"/>
            <a:ext cx="1573920" cy="744993"/>
            <a:chOff x="2529808" y="542425"/>
            <a:chExt cx="1573920" cy="744993"/>
          </a:xfrm>
        </p:grpSpPr>
        <p:sp>
          <p:nvSpPr>
            <p:cNvPr id="33" name="TextBox 32">
              <a:hlinkClick r:id="rId10"/>
              <a:extLst>
                <a:ext uri="{FF2B5EF4-FFF2-40B4-BE49-F238E27FC236}">
                  <a16:creationId xmlns:a16="http://schemas.microsoft.com/office/drawing/2014/main" id="{01472BB9-452F-4CF4-A8C5-463CE801978E}"/>
                </a:ext>
              </a:extLst>
            </p:cNvPr>
            <p:cNvSpPr txBox="1"/>
            <p:nvPr/>
          </p:nvSpPr>
          <p:spPr>
            <a:xfrm>
              <a:off x="2529808" y="542425"/>
              <a:ext cx="15739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Helvetica" pitchFamily="2" charset="0"/>
                  <a:ea typeface="+mn-ea"/>
                  <a:cs typeface="+mn-cs"/>
                  <a:hlinkClick r:id="rId9">
                    <a:extLst>
                      <a:ext uri="{A12FA001-AC4F-418D-AE19-62706E023703}">
                        <ahyp:hlinkClr xmlns:ahyp="http://schemas.microsoft.com/office/drawing/2018/hyperlinkcolor" val="tx"/>
                      </a:ext>
                    </a:extLst>
                  </a:hlinkClick>
                </a:rPr>
                <a:t>Leah Montner-Dixon</a:t>
              </a:r>
              <a:endParaRPr kumimoji="0" lang="en-US" sz="11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4" name="TextBox 33">
              <a:extLst>
                <a:ext uri="{FF2B5EF4-FFF2-40B4-BE49-F238E27FC236}">
                  <a16:creationId xmlns:a16="http://schemas.microsoft.com/office/drawing/2014/main" id="{1C6BDDA2-DAD0-4175-8F77-77A09826BDCD}"/>
                </a:ext>
              </a:extLst>
            </p:cNvPr>
            <p:cNvSpPr txBox="1"/>
            <p:nvPr/>
          </p:nvSpPr>
          <p:spPr>
            <a:xfrm>
              <a:off x="2529808" y="856531"/>
              <a:ext cx="157392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Insights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leahm@thevab.com</a:t>
              </a:r>
            </a:p>
          </p:txBody>
        </p:sp>
      </p:grpSp>
      <p:grpSp>
        <p:nvGrpSpPr>
          <p:cNvPr id="8" name="Group 7">
            <a:extLst>
              <a:ext uri="{FF2B5EF4-FFF2-40B4-BE49-F238E27FC236}">
                <a16:creationId xmlns:a16="http://schemas.microsoft.com/office/drawing/2014/main" id="{E2254169-E83C-4230-8068-0511F6A21E42}"/>
              </a:ext>
            </a:extLst>
          </p:cNvPr>
          <p:cNvGrpSpPr/>
          <p:nvPr/>
        </p:nvGrpSpPr>
        <p:grpSpPr>
          <a:xfrm>
            <a:off x="4277973" y="542425"/>
            <a:ext cx="1714453" cy="744993"/>
            <a:chOff x="4357874" y="542425"/>
            <a:chExt cx="1714453" cy="744993"/>
          </a:xfrm>
        </p:grpSpPr>
        <p:sp>
          <p:nvSpPr>
            <p:cNvPr id="35" name="TextBox 34">
              <a:hlinkClick r:id="rId9"/>
              <a:extLst>
                <a:ext uri="{FF2B5EF4-FFF2-40B4-BE49-F238E27FC236}">
                  <a16:creationId xmlns:a16="http://schemas.microsoft.com/office/drawing/2014/main" id="{6EDD71D5-BD13-4184-A7FC-C00FC3DA7ACD}"/>
                </a:ext>
              </a:extLst>
            </p:cNvPr>
            <p:cNvSpPr txBox="1"/>
            <p:nvPr/>
          </p:nvSpPr>
          <p:spPr>
            <a:xfrm>
              <a:off x="4357874" y="542425"/>
              <a:ext cx="135341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Helvetica" panose="020B0403020202020204" pitchFamily="34" charset="0"/>
                  <a:ea typeface="+mn-ea"/>
                  <a:cs typeface="+mn-cs"/>
                  <a:hlinkClick r:id="rId9">
                    <a:extLst>
                      <a:ext uri="{A12FA001-AC4F-418D-AE19-62706E023703}">
                        <ahyp:hlinkClr xmlns:ahyp="http://schemas.microsoft.com/office/drawing/2018/hyperlinkcolor" val="tx"/>
                      </a:ext>
                    </a:extLst>
                  </a:hlinkClick>
                </a:rPr>
                <a:t>Karolina</a:t>
              </a:r>
              <a:r>
                <a:rPr kumimoji="0" lang="en-US" sz="900" b="1" i="0" u="none" strike="noStrike" kern="1200" cap="none" spc="0" normalizeH="0" baseline="0" noProof="0">
                  <a:ln>
                    <a:noFill/>
                  </a:ln>
                  <a:solidFill>
                    <a:prstClr val="white"/>
                  </a:solidFill>
                  <a:effectLst/>
                  <a:uLnTx/>
                  <a:uFillTx/>
                  <a:latin typeface="Helvetica" panose="020B0403020202020204" pitchFamily="34" charset="0"/>
                  <a:ea typeface="+mn-ea"/>
                  <a:cs typeface="+mn-cs"/>
                  <a:hlinkClick r:id="rId9">
                    <a:extLst>
                      <a:ext uri="{A12FA001-AC4F-418D-AE19-62706E023703}">
                        <ahyp:hlinkClr xmlns:ahyp="http://schemas.microsoft.com/office/drawing/2018/hyperlinkcolor" val="tx"/>
                      </a:ext>
                    </a:extLst>
                  </a:hlinkClick>
                </a:rPr>
                <a:t> </a:t>
              </a:r>
              <a:r>
                <a:rPr kumimoji="0" lang="en-US" sz="1100" b="1" i="0" u="none" strike="noStrike" kern="1200" cap="none" spc="0" normalizeH="0" baseline="0" noProof="0">
                  <a:ln>
                    <a:noFill/>
                  </a:ln>
                  <a:solidFill>
                    <a:prstClr val="white"/>
                  </a:solidFill>
                  <a:effectLst/>
                  <a:uLnTx/>
                  <a:uFillTx/>
                  <a:latin typeface="Helvetica" panose="020B0403020202020204" pitchFamily="34" charset="0"/>
                  <a:ea typeface="+mn-ea"/>
                  <a:cs typeface="+mn-cs"/>
                  <a:hlinkClick r:id="rId9">
                    <a:extLst>
                      <a:ext uri="{A12FA001-AC4F-418D-AE19-62706E023703}">
                        <ahyp:hlinkClr xmlns:ahyp="http://schemas.microsoft.com/office/drawing/2018/hyperlinkcolor" val="tx"/>
                      </a:ext>
                    </a:extLst>
                  </a:hlinkClick>
                </a:rPr>
                <a:t>Guillen</a:t>
              </a:r>
              <a:endParaRPr kumimoji="0" lang="en-US" sz="1100" b="1"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36" name="TextBox 35">
              <a:extLst>
                <a:ext uri="{FF2B5EF4-FFF2-40B4-BE49-F238E27FC236}">
                  <a16:creationId xmlns:a16="http://schemas.microsoft.com/office/drawing/2014/main" id="{1623445B-7C75-4A2A-8C53-AD691BEBA31B}"/>
                </a:ext>
              </a:extLst>
            </p:cNvPr>
            <p:cNvSpPr txBox="1"/>
            <p:nvPr/>
          </p:nvSpPr>
          <p:spPr>
            <a:xfrm>
              <a:off x="4357874" y="856531"/>
              <a:ext cx="171445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Senior Insights Analyst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karolinag@thevab.com</a:t>
              </a:r>
            </a:p>
          </p:txBody>
        </p:sp>
      </p:grpSp>
      <p:sp>
        <p:nvSpPr>
          <p:cNvPr id="39" name="TextBox 38">
            <a:hlinkClick r:id="rId11"/>
            <a:extLst>
              <a:ext uri="{FF2B5EF4-FFF2-40B4-BE49-F238E27FC236}">
                <a16:creationId xmlns:a16="http://schemas.microsoft.com/office/drawing/2014/main" id="{6103E57D-518A-4E1D-9143-658131064F98}"/>
              </a:ext>
            </a:extLst>
          </p:cNvPr>
          <p:cNvSpPr txBox="1"/>
          <p:nvPr/>
        </p:nvSpPr>
        <p:spPr>
          <a:xfrm>
            <a:off x="6400307" y="3312797"/>
            <a:ext cx="244632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The Halo Effect</a:t>
            </a:r>
            <a:endParaRPr kumimoji="0" lang="en-US" sz="1200" b="1" i="1" u="none" strike="noStrike" kern="1200" cap="none" spc="0" normalizeH="0" baseline="0" noProof="0">
              <a:ln>
                <a:noFill/>
              </a:ln>
              <a:solidFill>
                <a:srgbClr val="4EBEA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TV as a Growth Engine</a:t>
            </a:r>
          </a:p>
        </p:txBody>
      </p:sp>
      <p:pic>
        <p:nvPicPr>
          <p:cNvPr id="40" name="Picture 39">
            <a:hlinkClick r:id="rId11"/>
            <a:extLst>
              <a:ext uri="{FF2B5EF4-FFF2-40B4-BE49-F238E27FC236}">
                <a16:creationId xmlns:a16="http://schemas.microsoft.com/office/drawing/2014/main" id="{E9F187B1-937C-42E7-AA88-CBAB7CB252BE}"/>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6516027" y="1885642"/>
            <a:ext cx="2353810" cy="1441828"/>
          </a:xfrm>
          <a:prstGeom prst="rect">
            <a:avLst/>
          </a:prstGeom>
          <a:ln>
            <a:solidFill>
              <a:schemeClr val="tx1"/>
            </a:solidFill>
          </a:ln>
        </p:spPr>
      </p:pic>
      <p:sp>
        <p:nvSpPr>
          <p:cNvPr id="43" name="TextBox 42">
            <a:hlinkClick r:id="rId2"/>
            <a:extLst>
              <a:ext uri="{FF2B5EF4-FFF2-40B4-BE49-F238E27FC236}">
                <a16:creationId xmlns:a16="http://schemas.microsoft.com/office/drawing/2014/main" id="{D7C29B8A-CFD1-45C2-BE1C-54F8029B263B}"/>
              </a:ext>
            </a:extLst>
          </p:cNvPr>
          <p:cNvSpPr txBox="1"/>
          <p:nvPr/>
        </p:nvSpPr>
        <p:spPr>
          <a:xfrm>
            <a:off x="9168503" y="3312797"/>
            <a:ext cx="3005933"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Keep Calm and Advertise On</a:t>
            </a:r>
            <a:endParaRPr kumimoji="0" lang="en-US" sz="1200" b="1" i="1" u="none" strike="noStrike" kern="1200" cap="none" spc="0" normalizeH="0" baseline="0" noProof="0">
              <a:ln>
                <a:noFill/>
              </a:ln>
              <a:solidFill>
                <a:srgbClr val="4EBEA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How to Successfully Navigate Your Brand Through an Economic Downturn</a:t>
            </a:r>
          </a:p>
        </p:txBody>
      </p:sp>
      <p:pic>
        <p:nvPicPr>
          <p:cNvPr id="45" name="Picture 44">
            <a:hlinkClick r:id="rId13"/>
            <a:extLst>
              <a:ext uri="{FF2B5EF4-FFF2-40B4-BE49-F238E27FC236}">
                <a16:creationId xmlns:a16="http://schemas.microsoft.com/office/drawing/2014/main" id="{C6148394-A86D-4088-82F4-E45EE471BCDC}"/>
              </a:ext>
            </a:extLst>
          </p:cNvPr>
          <p:cNvPicPr>
            <a:picLocks noChangeAspect="1"/>
          </p:cNvPicPr>
          <p:nvPr/>
        </p:nvPicPr>
        <p:blipFill>
          <a:blip r:embed="rId14"/>
          <a:stretch>
            <a:fillRect/>
          </a:stretch>
        </p:blipFill>
        <p:spPr>
          <a:xfrm>
            <a:off x="6481532" y="3957220"/>
            <a:ext cx="2422800" cy="1449640"/>
          </a:xfrm>
          <a:prstGeom prst="rect">
            <a:avLst/>
          </a:prstGeom>
          <a:ln>
            <a:solidFill>
              <a:srgbClr val="1F1A62"/>
            </a:solidFill>
          </a:ln>
        </p:spPr>
      </p:pic>
      <p:sp>
        <p:nvSpPr>
          <p:cNvPr id="46" name="TextBox 45">
            <a:extLst>
              <a:ext uri="{FF2B5EF4-FFF2-40B4-BE49-F238E27FC236}">
                <a16:creationId xmlns:a16="http://schemas.microsoft.com/office/drawing/2014/main" id="{FAF74B95-EB6A-4959-9FAA-A0D5A7BD02D3}"/>
              </a:ext>
            </a:extLst>
          </p:cNvPr>
          <p:cNvSpPr txBox="1"/>
          <p:nvPr/>
        </p:nvSpPr>
        <p:spPr>
          <a:xfrm>
            <a:off x="6436125" y="5424664"/>
            <a:ext cx="2505207"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Weathering The Storm</a:t>
            </a:r>
            <a:endParaRPr kumimoji="0" lang="en-US" sz="1200" b="1" i="1" u="none" strike="noStrike" kern="1200" cap="none" spc="0" normalizeH="0" baseline="0" noProof="0">
              <a:ln>
                <a:noFill/>
              </a:ln>
              <a:solidFill>
                <a:srgbClr val="4EBEA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TV’s Resilience Amid A Pandemic &amp; Economic Uncertainty</a:t>
            </a:r>
          </a:p>
        </p:txBody>
      </p:sp>
      <p:sp>
        <p:nvSpPr>
          <p:cNvPr id="48" name="TextBox 47">
            <a:hlinkClick r:id="rId4"/>
            <a:extLst>
              <a:ext uri="{FF2B5EF4-FFF2-40B4-BE49-F238E27FC236}">
                <a16:creationId xmlns:a16="http://schemas.microsoft.com/office/drawing/2014/main" id="{BF737277-8625-4A43-8907-545E95C5E49B}"/>
              </a:ext>
            </a:extLst>
          </p:cNvPr>
          <p:cNvSpPr txBox="1"/>
          <p:nvPr/>
        </p:nvSpPr>
        <p:spPr>
          <a:xfrm>
            <a:off x="9460068" y="5424664"/>
            <a:ext cx="2422802"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Beyond The Headlines</a:t>
            </a:r>
            <a:endParaRPr kumimoji="0" lang="en-US" sz="1200" b="1" i="1" u="none" strike="noStrike" kern="1200" cap="none" spc="0" normalizeH="0" baseline="0" noProof="0">
              <a:ln>
                <a:noFill/>
              </a:ln>
              <a:solidFill>
                <a:srgbClr val="4EBEA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The State OF TV Today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The Opportunities For Tomorrow</a:t>
            </a: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27" name="Rectangle 26">
            <a:extLst>
              <a:ext uri="{FF2B5EF4-FFF2-40B4-BE49-F238E27FC236}">
                <a16:creationId xmlns:a16="http://schemas.microsoft.com/office/drawing/2014/main" id="{1FFDB139-FA64-4237-A0A0-6069CB182A7A}"/>
              </a:ext>
            </a:extLst>
          </p:cNvPr>
          <p:cNvSpPr/>
          <p:nvPr/>
        </p:nvSpPr>
        <p:spPr>
          <a:xfrm>
            <a:off x="104844" y="3927041"/>
            <a:ext cx="599115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FFE600"/>
                </a:solidFill>
                <a:effectLst/>
                <a:uLnTx/>
                <a:uFillTx/>
                <a:latin typeface="Helvetica" pitchFamily="2" charset="0"/>
                <a:ea typeface="+mn-ea"/>
                <a:cs typeface="+mn-cs"/>
                <a:hlinkClick r:id="rId15" action="ppaction://hlinksldjump">
                  <a:extLst>
                    <a:ext uri="{A12FA001-AC4F-418D-AE19-62706E023703}">
                      <ahyp:hlinkClr xmlns:ahyp="http://schemas.microsoft.com/office/drawing/2018/hyperlinkcolor" val="tx"/>
                    </a:ext>
                  </a:extLst>
                </a:hlinkClick>
              </a:rPr>
              <a:t>Click here for the full list</a:t>
            </a:r>
            <a:r>
              <a:rPr kumimoji="0" lang="en-US" sz="2000" b="1" i="0" strike="noStrike" kern="1200" cap="none" spc="0" normalizeH="0" baseline="0" noProof="0">
                <a:ln>
                  <a:noFill/>
                </a:ln>
                <a:solidFill>
                  <a:schemeClr val="bg1"/>
                </a:solidFill>
                <a:effectLst/>
                <a:uLnTx/>
                <a:uFillTx/>
                <a:latin typeface="Helvetica" pitchFamily="2" charset="0"/>
                <a:ea typeface="+mn-ea"/>
                <a:cs typeface="+mn-cs"/>
              </a:rPr>
              <a:t> </a:t>
            </a:r>
            <a:r>
              <a:rPr kumimoji="0" lang="en-US" sz="2000" b="1" i="0" u="none" strike="noStrike" kern="1200" cap="none" spc="0" normalizeH="0" baseline="0" noProof="0">
                <a:ln>
                  <a:noFill/>
                </a:ln>
                <a:solidFill>
                  <a:schemeClr val="bg1"/>
                </a:solidFill>
                <a:effectLst/>
                <a:uLnTx/>
                <a:uFillTx/>
                <a:latin typeface="Helvetica" pitchFamily="2" charset="0"/>
                <a:ea typeface="+mn-ea"/>
                <a:cs typeface="+mn-cs"/>
              </a:rPr>
              <a:t>of 2020 new national TV advertisers by</a:t>
            </a:r>
            <a:r>
              <a:rPr kumimoji="0" lang="en-US" sz="2000" b="1" i="0" u="none" strike="noStrike" kern="1200" cap="none" spc="0" normalizeH="0" baseline="0" noProof="0">
                <a:ln>
                  <a:noFill/>
                </a:ln>
                <a:solidFill>
                  <a:srgbClr val="ED3C8D"/>
                </a:solidFill>
                <a:effectLst/>
                <a:uLnTx/>
                <a:uFillTx/>
                <a:latin typeface="Helvetica" pitchFamily="2" charset="0"/>
                <a:ea typeface="+mn-ea"/>
                <a:cs typeface="+mn-cs"/>
              </a:rPr>
              <a:t> brand and spend</a:t>
            </a:r>
            <a:endParaRPr kumimoji="0" lang="en-US" sz="1400" b="0" i="0" u="sng" strike="noStrike" kern="1200" cap="none" spc="0" normalizeH="0" baseline="0" noProof="0">
              <a:ln>
                <a:noFill/>
              </a:ln>
              <a:solidFill>
                <a:srgbClr val="ED3C8D"/>
              </a:solidFill>
              <a:effectLst/>
              <a:uLnTx/>
              <a:uFillTx/>
              <a:latin typeface="Helvetica" pitchFamily="2" charset="0"/>
              <a:ea typeface="+mn-ea"/>
              <a:cs typeface="+mn-cs"/>
            </a:endParaRPr>
          </a:p>
        </p:txBody>
      </p:sp>
    </p:spTree>
    <p:extLst>
      <p:ext uri="{BB962C8B-B14F-4D97-AF65-F5344CB8AC3E}">
        <p14:creationId xmlns:p14="http://schemas.microsoft.com/office/powerpoint/2010/main" val="2469683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2C69E5A-9CC3-4513-B2DF-859EE2F967D0}"/>
              </a:ext>
            </a:extLst>
          </p:cNvPr>
          <p:cNvSpPr/>
          <p:nvPr/>
        </p:nvSpPr>
        <p:spPr>
          <a:xfrm>
            <a:off x="-10886" y="0"/>
            <a:ext cx="4065938" cy="6869150"/>
          </a:xfrm>
          <a:prstGeom prst="rect">
            <a:avLst/>
          </a:prstGeom>
          <a:solidFill>
            <a:srgbClr val="ED3C8D"/>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850BACA4-3738-4590-85D7-8F179AD074D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 name="Slide Number Placeholder 5">
            <a:extLst>
              <a:ext uri="{FF2B5EF4-FFF2-40B4-BE49-F238E27FC236}">
                <a16:creationId xmlns:a16="http://schemas.microsoft.com/office/drawing/2014/main" id="{750C4905-7D30-4A4E-B3E5-F35E6B27A46F}"/>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C31786ED-9386-479F-87DB-D6F646B3D7B6}"/>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5" name="Text Placeholder 3">
            <a:extLst>
              <a:ext uri="{FF2B5EF4-FFF2-40B4-BE49-F238E27FC236}">
                <a16:creationId xmlns:a16="http://schemas.microsoft.com/office/drawing/2014/main" id="{EF874FCD-15DA-44CD-A46D-78530F82C5EB}"/>
              </a:ext>
            </a:extLst>
          </p:cNvPr>
          <p:cNvSpPr txBox="1">
            <a:spLocks/>
          </p:cNvSpPr>
          <p:nvPr/>
        </p:nvSpPr>
        <p:spPr>
          <a:xfrm>
            <a:off x="4087454" y="6202893"/>
            <a:ext cx="8008847" cy="350107"/>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 VAB analysis of Nielsen Ad Intel data, 1/1/20-12/3120. TV spend includes national cable TV, broadcast TV, Spanish language cable TV, Spanish language broadcast TV. Brands reflect those with national TV spend over $100K. MM = millions. DTC brands are included within the total brand count.</a:t>
            </a:r>
          </a:p>
        </p:txBody>
      </p:sp>
      <p:sp>
        <p:nvSpPr>
          <p:cNvPr id="21" name="Rectangle 20">
            <a:extLst>
              <a:ext uri="{FF2B5EF4-FFF2-40B4-BE49-F238E27FC236}">
                <a16:creationId xmlns:a16="http://schemas.microsoft.com/office/drawing/2014/main" id="{DF883384-F7AA-4B04-A25D-AC131CEE1611}"/>
              </a:ext>
            </a:extLst>
          </p:cNvPr>
          <p:cNvSpPr/>
          <p:nvPr/>
        </p:nvSpPr>
        <p:spPr>
          <a:xfrm>
            <a:off x="72426" y="357425"/>
            <a:ext cx="4065938" cy="529375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uLnTx/>
                <a:uFillTx/>
                <a:latin typeface="Helvetica" pitchFamily="2" charset="0"/>
                <a:ea typeface="+mn-ea"/>
                <a:cs typeface="+mn-cs"/>
              </a:rPr>
              <a:t>Sensing a chance to seize greater market share during an unprecedented time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uLnTx/>
                <a:uFillTx/>
                <a:latin typeface="Helvetica" pitchFamily="2" charset="0"/>
                <a:ea typeface="+mn-ea"/>
                <a:cs typeface="+mn-cs"/>
              </a:rPr>
              <a:t>of disruption, </a:t>
            </a:r>
            <a:r>
              <a:rPr kumimoji="0" lang="en-US" sz="2600" b="1" i="0" u="none" strike="noStrike" kern="1200" cap="none" spc="0" normalizeH="0" baseline="0" noProof="0">
                <a:ln>
                  <a:noFill/>
                </a:ln>
                <a:solidFill>
                  <a:srgbClr val="FFE600"/>
                </a:solidFill>
                <a:effectLst/>
                <a:uLnTx/>
                <a:uFillTx/>
                <a:latin typeface="Helvetica" pitchFamily="2" charset="0"/>
                <a:ea typeface="+mn-ea"/>
                <a:cs typeface="+mn-cs"/>
              </a:rPr>
              <a:t>$400MM more in ‘new advertiser’ </a:t>
            </a:r>
            <a:r>
              <a:rPr lang="en-US" sz="2600" b="1">
                <a:solidFill>
                  <a:srgbClr val="FFE600"/>
                </a:solidFill>
                <a:latin typeface="Helvetica" pitchFamily="2" charset="0"/>
              </a:rPr>
              <a:t>spending</a:t>
            </a:r>
            <a:r>
              <a:rPr kumimoji="0" lang="en-US" sz="2600" b="1" i="0" u="none" strike="noStrike" kern="1200" cap="none" spc="0" normalizeH="0" baseline="0" noProof="0">
                <a:ln>
                  <a:noFill/>
                </a:ln>
                <a:solidFill>
                  <a:srgbClr val="FFE600"/>
                </a:solidFill>
                <a:effectLst/>
                <a:uLnTx/>
                <a:uFillTx/>
                <a:latin typeface="Helvetica" pitchFamily="2" charset="0"/>
                <a:ea typeface="+mn-ea"/>
                <a:cs typeface="+mn-cs"/>
              </a:rPr>
              <a:t> </a:t>
            </a:r>
            <a:r>
              <a:rPr kumimoji="0" lang="en-US" sz="2600" b="1" i="0" u="none" strike="noStrike" kern="1200" cap="none" spc="0" normalizeH="0" baseline="0" noProof="0">
                <a:ln>
                  <a:noFill/>
                </a:ln>
                <a:solidFill>
                  <a:prstClr val="white"/>
                </a:solidFill>
                <a:effectLst/>
                <a:uLnTx/>
                <a:uFillTx/>
                <a:latin typeface="Helvetica" pitchFamily="2" charset="0"/>
                <a:ea typeface="+mn-ea"/>
                <a:cs typeface="+mn-cs"/>
              </a:rPr>
              <a:t>flowed into the national TV marketplace from more brands, and across more categories, compared to the prior year</a:t>
            </a:r>
          </a:p>
        </p:txBody>
      </p:sp>
      <p:pic>
        <p:nvPicPr>
          <p:cNvPr id="22" name="Picture 21">
            <a:extLst>
              <a:ext uri="{FF2B5EF4-FFF2-40B4-BE49-F238E27FC236}">
                <a16:creationId xmlns:a16="http://schemas.microsoft.com/office/drawing/2014/main" id="{7EAADF91-9C7D-4A7A-80D1-D96F47DC9C5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12" name="TextBox 11">
            <a:extLst>
              <a:ext uri="{FF2B5EF4-FFF2-40B4-BE49-F238E27FC236}">
                <a16:creationId xmlns:a16="http://schemas.microsoft.com/office/drawing/2014/main" id="{E0FE6922-ADCF-4427-B635-6947F28C34B9}"/>
              </a:ext>
            </a:extLst>
          </p:cNvPr>
          <p:cNvSpPr txBox="1"/>
          <p:nvPr/>
        </p:nvSpPr>
        <p:spPr>
          <a:xfrm>
            <a:off x="4371775" y="1184987"/>
            <a:ext cx="7473390" cy="615553"/>
          </a:xfrm>
          <a:prstGeom prst="rect">
            <a:avLst/>
          </a:prstGeom>
          <a:noFill/>
        </p:spPr>
        <p:txBody>
          <a:bodyPr wrap="square" rtlCol="0">
            <a:spAutoFit/>
          </a:bodyPr>
          <a:lstStyle>
            <a:defPPr>
              <a:defRPr lang="en-US"/>
            </a:defPPr>
            <a:lvl1pPr marR="0" lvl="0" indent="0" algn="ctr" defTabSz="586082" fontAlgn="auto">
              <a:lnSpc>
                <a:spcPct val="100000"/>
              </a:lnSpc>
              <a:spcBef>
                <a:spcPts val="0"/>
              </a:spcBef>
              <a:spcAft>
                <a:spcPts val="0"/>
              </a:spcAft>
              <a:buClrTx/>
              <a:buSzTx/>
              <a:buFontTx/>
              <a:buNone/>
              <a:tabLst/>
              <a:defRPr kumimoji="0" sz="1200" b="1" i="0" u="sng" strike="noStrike" cap="none" spc="0" normalizeH="0" baseline="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defRPr>
            </a:lvl1p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New National TV Advertisers </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2019 vs. 2020 Comparison</a:t>
            </a:r>
          </a:p>
        </p:txBody>
      </p:sp>
      <p:graphicFrame>
        <p:nvGraphicFramePr>
          <p:cNvPr id="13" name="Table 7">
            <a:extLst>
              <a:ext uri="{FF2B5EF4-FFF2-40B4-BE49-F238E27FC236}">
                <a16:creationId xmlns:a16="http://schemas.microsoft.com/office/drawing/2014/main" id="{4E3805BE-D44E-40BC-984C-A4B32AE98821}"/>
              </a:ext>
            </a:extLst>
          </p:cNvPr>
          <p:cNvGraphicFramePr>
            <a:graphicFrameLocks noGrp="1"/>
          </p:cNvGraphicFramePr>
          <p:nvPr>
            <p:extLst>
              <p:ext uri="{D42A27DB-BD31-4B8C-83A1-F6EECF244321}">
                <p14:modId xmlns:p14="http://schemas.microsoft.com/office/powerpoint/2010/main" val="129488009"/>
              </p:ext>
            </p:extLst>
          </p:nvPr>
        </p:nvGraphicFramePr>
        <p:xfrm>
          <a:off x="4480267" y="2865237"/>
          <a:ext cx="7223220" cy="2098040"/>
        </p:xfrm>
        <a:graphic>
          <a:graphicData uri="http://schemas.openxmlformats.org/drawingml/2006/table">
            <a:tbl>
              <a:tblPr firstRow="1" bandRow="1">
                <a:tableStyleId>{5C22544A-7EE6-4342-B048-85BDC9FD1C3A}</a:tableStyleId>
              </a:tblPr>
              <a:tblGrid>
                <a:gridCol w="1356164">
                  <a:extLst>
                    <a:ext uri="{9D8B030D-6E8A-4147-A177-3AD203B41FA5}">
                      <a16:colId xmlns:a16="http://schemas.microsoft.com/office/drawing/2014/main" val="1470386231"/>
                    </a:ext>
                  </a:extLst>
                </a:gridCol>
                <a:gridCol w="1706706">
                  <a:extLst>
                    <a:ext uri="{9D8B030D-6E8A-4147-A177-3AD203B41FA5}">
                      <a16:colId xmlns:a16="http://schemas.microsoft.com/office/drawing/2014/main" val="335985447"/>
                    </a:ext>
                  </a:extLst>
                </a:gridCol>
                <a:gridCol w="2066177">
                  <a:extLst>
                    <a:ext uri="{9D8B030D-6E8A-4147-A177-3AD203B41FA5}">
                      <a16:colId xmlns:a16="http://schemas.microsoft.com/office/drawing/2014/main" val="1533245984"/>
                    </a:ext>
                  </a:extLst>
                </a:gridCol>
                <a:gridCol w="2094173">
                  <a:extLst>
                    <a:ext uri="{9D8B030D-6E8A-4147-A177-3AD203B41FA5}">
                      <a16:colId xmlns:a16="http://schemas.microsoft.com/office/drawing/2014/main" val="848587579"/>
                    </a:ext>
                  </a:extLst>
                </a:gridCol>
              </a:tblGrid>
              <a:tr h="370840">
                <a:tc>
                  <a:txBody>
                    <a:bodyPr/>
                    <a:lstStyle/>
                    <a:p>
                      <a:r>
                        <a:rPr lang="en-US">
                          <a:latin typeface="Helvetica" panose="020B0403020202020204" pitchFamily="34" charset="0"/>
                        </a:rPr>
                        <a:t>Year</a:t>
                      </a:r>
                    </a:p>
                  </a:txBody>
                  <a:tcPr>
                    <a:solidFill>
                      <a:srgbClr val="00C0F3"/>
                    </a:solidFill>
                  </a:tcPr>
                </a:tc>
                <a:tc>
                  <a:txBody>
                    <a:bodyPr/>
                    <a:lstStyle/>
                    <a:p>
                      <a:pPr algn="ctr"/>
                      <a:r>
                        <a:rPr lang="en-US">
                          <a:latin typeface="Helvetica" panose="020B0403020202020204" pitchFamily="34" charset="0"/>
                        </a:rPr>
                        <a:t># of Brands</a:t>
                      </a:r>
                    </a:p>
                  </a:txBody>
                  <a:tcPr>
                    <a:solidFill>
                      <a:srgbClr val="00C0F3"/>
                    </a:solidFill>
                  </a:tcPr>
                </a:tc>
                <a:tc>
                  <a:txBody>
                    <a:bodyPr/>
                    <a:lstStyle/>
                    <a:p>
                      <a:pPr algn="ctr"/>
                      <a:r>
                        <a:rPr lang="en-US">
                          <a:latin typeface="Helvetica" panose="020B0403020202020204" pitchFamily="34" charset="0"/>
                        </a:rPr>
                        <a:t># of Categories</a:t>
                      </a:r>
                    </a:p>
                  </a:txBody>
                  <a:tcPr>
                    <a:solidFill>
                      <a:srgbClr val="00C0F3"/>
                    </a:solidFill>
                  </a:tcPr>
                </a:tc>
                <a:tc>
                  <a:txBody>
                    <a:bodyPr/>
                    <a:lstStyle/>
                    <a:p>
                      <a:r>
                        <a:rPr lang="en-US">
                          <a:latin typeface="Helvetica" panose="020B0403020202020204" pitchFamily="34" charset="0"/>
                        </a:rPr>
                        <a:t>New TV $$$ (MM)</a:t>
                      </a:r>
                    </a:p>
                  </a:txBody>
                  <a:tcPr>
                    <a:solidFill>
                      <a:srgbClr val="00C0F3"/>
                    </a:solidFill>
                  </a:tcPr>
                </a:tc>
                <a:extLst>
                  <a:ext uri="{0D108BD9-81ED-4DB2-BD59-A6C34878D82A}">
                    <a16:rowId xmlns:a16="http://schemas.microsoft.com/office/drawing/2014/main" val="3600805398"/>
                  </a:ext>
                </a:extLst>
              </a:tr>
              <a:tr h="370840">
                <a:tc>
                  <a:txBody>
                    <a:bodyPr/>
                    <a:lstStyle/>
                    <a:p>
                      <a:r>
                        <a:rPr lang="en-US" b="1">
                          <a:solidFill>
                            <a:srgbClr val="1F1A62"/>
                          </a:solidFill>
                          <a:latin typeface="Helvetica" panose="020B0403020202020204" pitchFamily="34" charset="0"/>
                        </a:rPr>
                        <a:t>2019</a:t>
                      </a:r>
                    </a:p>
                  </a:txBody>
                  <a:tcPr/>
                </a:tc>
                <a:tc>
                  <a:txBody>
                    <a:bodyPr/>
                    <a:lstStyle/>
                    <a:p>
                      <a:pPr algn="ctr"/>
                      <a:r>
                        <a:rPr lang="en-US" sz="1800" b="1">
                          <a:solidFill>
                            <a:srgbClr val="1F1A62"/>
                          </a:solidFill>
                          <a:latin typeface="Helvetica" panose="020B0403020202020204" pitchFamily="34" charset="0"/>
                        </a:rPr>
                        <a:t>114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61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$843.4</a:t>
                      </a:r>
                    </a:p>
                  </a:txBody>
                  <a:tcPr/>
                </a:tc>
                <a:extLst>
                  <a:ext uri="{0D108BD9-81ED-4DB2-BD59-A6C34878D82A}">
                    <a16:rowId xmlns:a16="http://schemas.microsoft.com/office/drawing/2014/main" val="376843977"/>
                  </a:ext>
                </a:extLst>
              </a:tr>
              <a:tr h="370840">
                <a:tc>
                  <a:txBody>
                    <a:bodyPr/>
                    <a:lstStyle/>
                    <a:p>
                      <a:r>
                        <a:rPr lang="en-US" b="1">
                          <a:solidFill>
                            <a:srgbClr val="1F1A62"/>
                          </a:solidFill>
                          <a:latin typeface="Helvetica" panose="020B0403020202020204" pitchFamily="34" charset="0"/>
                        </a:rPr>
                        <a:t>2020</a:t>
                      </a:r>
                    </a:p>
                  </a:txBody>
                  <a:tcPr/>
                </a:tc>
                <a:tc>
                  <a:txBody>
                    <a:bodyPr/>
                    <a:lstStyle/>
                    <a:p>
                      <a:pPr algn="ctr"/>
                      <a:r>
                        <a:rPr lang="en-US" sz="1800" b="1">
                          <a:solidFill>
                            <a:srgbClr val="1F1A62"/>
                          </a:solidFill>
                          <a:latin typeface="Helvetica" panose="020B0403020202020204" pitchFamily="34" charset="0"/>
                        </a:rPr>
                        <a:t>283</a:t>
                      </a:r>
                    </a:p>
                  </a:txBody>
                  <a:tcPr/>
                </a:tc>
                <a:tc>
                  <a:txBody>
                    <a:bodyPr/>
                    <a:lstStyle/>
                    <a:p>
                      <a:pPr algn="ctr"/>
                      <a:r>
                        <a:rPr lang="en-US" sz="1800" b="1">
                          <a:solidFill>
                            <a:srgbClr val="1F1A62"/>
                          </a:solidFill>
                          <a:latin typeface="Helvetica" panose="020B0403020202020204" pitchFamily="34" charset="0"/>
                        </a:rPr>
                        <a:t>95</a:t>
                      </a:r>
                    </a:p>
                  </a:txBody>
                  <a:tcPr/>
                </a:tc>
                <a:tc>
                  <a:txBody>
                    <a:bodyPr/>
                    <a:lstStyle/>
                    <a:p>
                      <a:pPr algn="ctr"/>
                      <a:r>
                        <a:rPr lang="en-US" b="1">
                          <a:solidFill>
                            <a:srgbClr val="1F1A62"/>
                          </a:solidFill>
                          <a:latin typeface="Helvetica" panose="020B0403020202020204" pitchFamily="34" charset="0"/>
                        </a:rPr>
                        <a:t>$1,279.1</a:t>
                      </a:r>
                    </a:p>
                  </a:txBody>
                  <a:tcPr/>
                </a:tc>
                <a:extLst>
                  <a:ext uri="{0D108BD9-81ED-4DB2-BD59-A6C34878D82A}">
                    <a16:rowId xmlns:a16="http://schemas.microsoft.com/office/drawing/2014/main" val="747041872"/>
                  </a:ext>
                </a:extLst>
              </a:tr>
              <a:tr h="0">
                <a:tc>
                  <a:txBody>
                    <a:bodyPr/>
                    <a:lstStyle/>
                    <a:p>
                      <a:endParaRPr lang="en-US" sz="1000">
                        <a:solidFill>
                          <a:srgbClr val="1F1A62"/>
                        </a:solidFill>
                        <a:latin typeface="Helvetica" panose="020B0403020202020204" pitchFamily="34" charset="0"/>
                      </a:endParaRPr>
                    </a:p>
                  </a:txBody>
                  <a:tcPr>
                    <a:solidFill>
                      <a:srgbClr val="7ED2F6"/>
                    </a:solidFill>
                  </a:tcPr>
                </a:tc>
                <a:tc>
                  <a:txBody>
                    <a:bodyPr/>
                    <a:lstStyle/>
                    <a:p>
                      <a:pPr algn="ctr"/>
                      <a:endParaRPr lang="en-US" sz="1000" b="1">
                        <a:solidFill>
                          <a:srgbClr val="1F1A62"/>
                        </a:solidFill>
                        <a:latin typeface="Helvetica" panose="020B0403020202020204" pitchFamily="34" charset="0"/>
                      </a:endParaRPr>
                    </a:p>
                  </a:txBody>
                  <a:tcPr>
                    <a:solidFill>
                      <a:srgbClr val="7ED2F6"/>
                    </a:solidFill>
                  </a:tcPr>
                </a:tc>
                <a:tc>
                  <a:txBody>
                    <a:bodyPr/>
                    <a:lstStyle/>
                    <a:p>
                      <a:pPr algn="ctr"/>
                      <a:endParaRPr lang="en-US" sz="1000" b="1">
                        <a:solidFill>
                          <a:srgbClr val="1F1A62"/>
                        </a:solidFill>
                        <a:latin typeface="Helvetica" panose="020B0403020202020204" pitchFamily="34" charset="0"/>
                      </a:endParaRPr>
                    </a:p>
                  </a:txBody>
                  <a:tcPr>
                    <a:solidFill>
                      <a:srgbClr val="7ED2F6"/>
                    </a:solidFill>
                  </a:tcPr>
                </a:tc>
                <a:tc>
                  <a:txBody>
                    <a:bodyPr/>
                    <a:lstStyle/>
                    <a:p>
                      <a:pPr algn="ctr"/>
                      <a:endParaRPr lang="en-US" sz="1000" b="1">
                        <a:solidFill>
                          <a:srgbClr val="1F1A62"/>
                        </a:solidFill>
                        <a:latin typeface="Helvetica" panose="020B0403020202020204" pitchFamily="34" charset="0"/>
                      </a:endParaRPr>
                    </a:p>
                  </a:txBody>
                  <a:tcPr>
                    <a:solidFill>
                      <a:srgbClr val="7ED2F6"/>
                    </a:solidFill>
                  </a:tcPr>
                </a:tc>
                <a:extLst>
                  <a:ext uri="{0D108BD9-81ED-4DB2-BD59-A6C34878D82A}">
                    <a16:rowId xmlns:a16="http://schemas.microsoft.com/office/drawing/2014/main" val="795546224"/>
                  </a:ext>
                </a:extLst>
              </a:tr>
              <a:tr h="370840">
                <a:tc>
                  <a:txBody>
                    <a:bodyPr/>
                    <a:lstStyle/>
                    <a:p>
                      <a:r>
                        <a:rPr lang="en-US" sz="1800" b="1">
                          <a:solidFill>
                            <a:srgbClr val="1F1A62"/>
                          </a:solidFill>
                          <a:latin typeface="Helvetica" panose="020B0403020202020204" pitchFamily="34" charset="0"/>
                        </a:rPr>
                        <a:t># YoY Diff</a:t>
                      </a:r>
                    </a:p>
                  </a:txBody>
                  <a:tcPr/>
                </a:tc>
                <a:tc>
                  <a:txBody>
                    <a:bodyPr/>
                    <a:lstStyle/>
                    <a:p>
                      <a:pPr algn="ctr"/>
                      <a:r>
                        <a:rPr lang="en-US" sz="1800" b="1">
                          <a:solidFill>
                            <a:srgbClr val="1F1A62"/>
                          </a:solidFill>
                          <a:latin typeface="Helvetica" panose="020B0403020202020204" pitchFamily="34" charset="0"/>
                        </a:rPr>
                        <a:t>+169</a:t>
                      </a:r>
                    </a:p>
                  </a:txBody>
                  <a:tcPr/>
                </a:tc>
                <a:tc>
                  <a:txBody>
                    <a:bodyPr/>
                    <a:lstStyle/>
                    <a:p>
                      <a:pPr algn="ctr"/>
                      <a:r>
                        <a:rPr lang="en-US" sz="1800" b="1">
                          <a:solidFill>
                            <a:srgbClr val="1F1A62"/>
                          </a:solidFill>
                          <a:latin typeface="Helvetica" panose="020B0403020202020204" pitchFamily="34" charset="0"/>
                        </a:rPr>
                        <a:t>+34</a:t>
                      </a:r>
                    </a:p>
                  </a:txBody>
                  <a:tcPr/>
                </a:tc>
                <a:tc>
                  <a:txBody>
                    <a:bodyPr/>
                    <a:lstStyle/>
                    <a:p>
                      <a:pPr algn="ctr"/>
                      <a:r>
                        <a:rPr lang="en-US" sz="1800" b="1">
                          <a:solidFill>
                            <a:srgbClr val="1F1A62"/>
                          </a:solidFill>
                          <a:latin typeface="Helvetica" panose="020B0403020202020204" pitchFamily="34" charset="0"/>
                        </a:rPr>
                        <a:t>+$435.7</a:t>
                      </a:r>
                    </a:p>
                  </a:txBody>
                  <a:tcPr/>
                </a:tc>
                <a:extLst>
                  <a:ext uri="{0D108BD9-81ED-4DB2-BD59-A6C34878D82A}">
                    <a16:rowId xmlns:a16="http://schemas.microsoft.com/office/drawing/2014/main" val="2403927615"/>
                  </a:ext>
                </a:extLst>
              </a:tr>
              <a:tr h="370840">
                <a:tc>
                  <a:txBody>
                    <a:bodyPr/>
                    <a:lstStyle/>
                    <a:p>
                      <a:r>
                        <a:rPr lang="en-US" sz="1800" b="1">
                          <a:solidFill>
                            <a:srgbClr val="1F1A62"/>
                          </a:solidFill>
                          <a:latin typeface="Helvetica" panose="020B0403020202020204" pitchFamily="34" charset="0"/>
                        </a:rPr>
                        <a:t>% YoY Diff</a:t>
                      </a:r>
                    </a:p>
                  </a:txBody>
                  <a:tcPr/>
                </a:tc>
                <a:tc>
                  <a:txBody>
                    <a:bodyPr/>
                    <a:lstStyle/>
                    <a:p>
                      <a:pPr algn="ctr"/>
                      <a:r>
                        <a:rPr lang="en-US" sz="1800" b="1">
                          <a:solidFill>
                            <a:srgbClr val="1F1A62"/>
                          </a:solidFill>
                          <a:latin typeface="Helvetica" panose="020B0403020202020204" pitchFamily="34" charset="0"/>
                        </a:rPr>
                        <a:t>+148%</a:t>
                      </a:r>
                    </a:p>
                  </a:txBody>
                  <a:tcPr/>
                </a:tc>
                <a:tc>
                  <a:txBody>
                    <a:bodyPr/>
                    <a:lstStyle/>
                    <a:p>
                      <a:pPr algn="ctr"/>
                      <a:r>
                        <a:rPr lang="en-US" sz="1800" b="1">
                          <a:solidFill>
                            <a:srgbClr val="1F1A62"/>
                          </a:solidFill>
                          <a:latin typeface="Helvetica" panose="020B0403020202020204" pitchFamily="34" charset="0"/>
                        </a:rPr>
                        <a:t>+56%</a:t>
                      </a:r>
                    </a:p>
                  </a:txBody>
                  <a:tcPr/>
                </a:tc>
                <a:tc>
                  <a:txBody>
                    <a:bodyPr/>
                    <a:lstStyle/>
                    <a:p>
                      <a:pPr algn="ctr"/>
                      <a:r>
                        <a:rPr lang="en-US" sz="1800" b="1">
                          <a:solidFill>
                            <a:srgbClr val="1F1A62"/>
                          </a:solidFill>
                          <a:latin typeface="Helvetica" panose="020B0403020202020204" pitchFamily="34" charset="0"/>
                        </a:rPr>
                        <a:t>+52%</a:t>
                      </a:r>
                    </a:p>
                  </a:txBody>
                  <a:tcPr/>
                </a:tc>
                <a:extLst>
                  <a:ext uri="{0D108BD9-81ED-4DB2-BD59-A6C34878D82A}">
                    <a16:rowId xmlns:a16="http://schemas.microsoft.com/office/drawing/2014/main" val="939386070"/>
                  </a:ext>
                </a:extLst>
              </a:tr>
            </a:tbl>
          </a:graphicData>
        </a:graphic>
      </p:graphicFrame>
      <p:pic>
        <p:nvPicPr>
          <p:cNvPr id="14" name="Picture 13" descr="Icon&#10;&#10;Description automatically generated">
            <a:extLst>
              <a:ext uri="{FF2B5EF4-FFF2-40B4-BE49-F238E27FC236}">
                <a16:creationId xmlns:a16="http://schemas.microsoft.com/office/drawing/2014/main" id="{5E750CC9-3F02-447B-B73F-4B57612246FE}"/>
              </a:ext>
            </a:extLst>
          </p:cNvPr>
          <p:cNvPicPr>
            <a:picLocks noChangeAspect="1"/>
          </p:cNvPicPr>
          <p:nvPr/>
        </p:nvPicPr>
        <p:blipFill rotWithShape="1">
          <a:blip r:embed="rId4"/>
          <a:srcRect t="8183" b="8478"/>
          <a:stretch/>
        </p:blipFill>
        <p:spPr>
          <a:xfrm>
            <a:off x="6264879" y="2052831"/>
            <a:ext cx="899083" cy="749283"/>
          </a:xfrm>
          <a:prstGeom prst="rect">
            <a:avLst/>
          </a:prstGeom>
        </p:spPr>
      </p:pic>
      <p:pic>
        <p:nvPicPr>
          <p:cNvPr id="15" name="Picture 14" descr="Icon&#10;&#10;Description automatically generated">
            <a:extLst>
              <a:ext uri="{FF2B5EF4-FFF2-40B4-BE49-F238E27FC236}">
                <a16:creationId xmlns:a16="http://schemas.microsoft.com/office/drawing/2014/main" id="{20C1367C-E11E-4223-B7A5-BF191C3D1604}"/>
              </a:ext>
            </a:extLst>
          </p:cNvPr>
          <p:cNvPicPr>
            <a:picLocks noChangeAspect="1"/>
          </p:cNvPicPr>
          <p:nvPr/>
        </p:nvPicPr>
        <p:blipFill>
          <a:blip r:embed="rId5"/>
          <a:stretch>
            <a:fillRect/>
          </a:stretch>
        </p:blipFill>
        <p:spPr>
          <a:xfrm>
            <a:off x="8245832" y="2077186"/>
            <a:ext cx="752080" cy="752080"/>
          </a:xfrm>
          <a:prstGeom prst="rect">
            <a:avLst/>
          </a:prstGeom>
        </p:spPr>
      </p:pic>
      <p:pic>
        <p:nvPicPr>
          <p:cNvPr id="16" name="Picture 15" descr="Icon&#10;&#10;Description automatically generated">
            <a:extLst>
              <a:ext uri="{FF2B5EF4-FFF2-40B4-BE49-F238E27FC236}">
                <a16:creationId xmlns:a16="http://schemas.microsoft.com/office/drawing/2014/main" id="{C9C01F48-1567-4EA8-8AC8-37098379806B}"/>
              </a:ext>
            </a:extLst>
          </p:cNvPr>
          <p:cNvPicPr>
            <a:picLocks noChangeAspect="1"/>
          </p:cNvPicPr>
          <p:nvPr/>
        </p:nvPicPr>
        <p:blipFill>
          <a:blip r:embed="rId6"/>
          <a:stretch>
            <a:fillRect/>
          </a:stretch>
        </p:blipFill>
        <p:spPr>
          <a:xfrm>
            <a:off x="10260620" y="2003684"/>
            <a:ext cx="899083" cy="899083"/>
          </a:xfrm>
          <a:prstGeom prst="rect">
            <a:avLst/>
          </a:prstGeom>
        </p:spPr>
      </p:pic>
      <p:sp>
        <p:nvSpPr>
          <p:cNvPr id="17" name="Rectangle 16">
            <a:extLst>
              <a:ext uri="{FF2B5EF4-FFF2-40B4-BE49-F238E27FC236}">
                <a16:creationId xmlns:a16="http://schemas.microsoft.com/office/drawing/2014/main" id="{577455D6-BE48-49BA-9591-5AF43283F5B8}"/>
              </a:ext>
            </a:extLst>
          </p:cNvPr>
          <p:cNvSpPr/>
          <p:nvPr/>
        </p:nvSpPr>
        <p:spPr>
          <a:xfrm>
            <a:off x="4480267" y="4218600"/>
            <a:ext cx="7223220" cy="719619"/>
          </a:xfrm>
          <a:prstGeom prst="rect">
            <a:avLst/>
          </a:prstGeom>
          <a:noFill/>
          <a:ln w="76200">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hlinkClick r:id="rId7" action="ppaction://hlinksldjump"/>
            <a:extLst>
              <a:ext uri="{FF2B5EF4-FFF2-40B4-BE49-F238E27FC236}">
                <a16:creationId xmlns:a16="http://schemas.microsoft.com/office/drawing/2014/main" id="{08666B39-C43E-4EBE-8E81-5AEF0C3F197A}"/>
              </a:ext>
            </a:extLst>
          </p:cNvPr>
          <p:cNvSpPr txBox="1"/>
          <p:nvPr/>
        </p:nvSpPr>
        <p:spPr>
          <a:xfrm>
            <a:off x="6081998" y="5411921"/>
            <a:ext cx="3854481" cy="276999"/>
          </a:xfrm>
          <a:prstGeom prst="rect">
            <a:avLst/>
          </a:prstGeom>
          <a:solidFill>
            <a:srgbClr val="1F1A62"/>
          </a:solidFill>
          <a:ln>
            <a:solidFill>
              <a:srgbClr val="1F1A62"/>
            </a:solidFill>
          </a:ln>
        </p:spPr>
        <p:txBody>
          <a:bodyPr wrap="square">
            <a:spAutoFit/>
          </a:bodyPr>
          <a:lstStyle/>
          <a:p>
            <a:pPr algn="ctr"/>
            <a:r>
              <a:rPr lang="en-US" sz="1200">
                <a:solidFill>
                  <a:schemeClr val="bg1"/>
                </a:solidFill>
                <a:effectLst/>
                <a:latin typeface="Helvetica" panose="020B0403020202020204" pitchFamily="34" charset="0"/>
              </a:rPr>
              <a:t>For a full list of the 283 brands with spend </a:t>
            </a:r>
            <a:r>
              <a:rPr lang="en-US" sz="1200" b="1" u="sng">
                <a:solidFill>
                  <a:schemeClr val="bg1"/>
                </a:solidFill>
                <a:effectLst/>
                <a:latin typeface="Helvetica" panose="020B0403020202020204" pitchFamily="34" charset="0"/>
                <a:hlinkClick r:id="rId7" action="ppaction://hlinksldjump">
                  <a:extLst>
                    <a:ext uri="{A12FA001-AC4F-418D-AE19-62706E023703}">
                      <ahyp:hlinkClr xmlns:ahyp="http://schemas.microsoft.com/office/drawing/2018/hyperlinkcolor" val="tx"/>
                    </a:ext>
                  </a:extLst>
                </a:hlinkClick>
              </a:rPr>
              <a:t>click here</a:t>
            </a:r>
            <a:endParaRPr lang="en-US" sz="1400" b="1" u="sng">
              <a:solidFill>
                <a:schemeClr val="bg1"/>
              </a:solidFill>
              <a:effectLst/>
              <a:latin typeface="Helvetica" panose="020B0403020202020204" pitchFamily="34" charset="0"/>
            </a:endParaRPr>
          </a:p>
        </p:txBody>
      </p:sp>
    </p:spTree>
    <p:extLst>
      <p:ext uri="{BB962C8B-B14F-4D97-AF65-F5344CB8AC3E}">
        <p14:creationId xmlns:p14="http://schemas.microsoft.com/office/powerpoint/2010/main" val="10956774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0F0"/>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079775"/>
            <a:ext cx="599757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VAB is an insights-driven organization that inspires marketers to reimagine their media strategies resulting in fully informed decisions.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p:txBody>
      </p:sp>
      <p:pic>
        <p:nvPicPr>
          <p:cNvPr id="10" name="Picture 9">
            <a:extLst>
              <a:ext uri="{FF2B5EF4-FFF2-40B4-BE49-F238E27FC236}">
                <a16:creationId xmlns:a16="http://schemas.microsoft.com/office/drawing/2014/main" id="{7F70CFDB-CBA4-474B-AEE9-C54BE1FFDF6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11" name="Slide Number Placeholder 5">
            <a:extLst>
              <a:ext uri="{FF2B5EF4-FFF2-40B4-BE49-F238E27FC236}">
                <a16:creationId xmlns:a16="http://schemas.microsoft.com/office/drawing/2014/main" id="{8AF8E182-A927-4EEC-8509-3F413A48E93C}"/>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2" name="TextBox 11">
            <a:extLst>
              <a:ext uri="{FF2B5EF4-FFF2-40B4-BE49-F238E27FC236}">
                <a16:creationId xmlns:a16="http://schemas.microsoft.com/office/drawing/2014/main" id="{B362BAA6-0F79-41FA-BE2A-F7E8FDCF791E}"/>
              </a:ext>
            </a:extLst>
          </p:cNvPr>
          <p:cNvSpPr txBox="1"/>
          <p:nvPr/>
        </p:nvSpPr>
        <p:spPr>
          <a:xfrm>
            <a:off x="449869" y="2471551"/>
            <a:ext cx="880366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Drawing on our marketing expertise, we </a:t>
            </a:r>
            <a:r>
              <a:rPr kumimoji="0" lang="en-US" sz="2000" b="1" i="0" u="none" strike="noStrike" kern="1200" cap="none" spc="0" normalizeH="0" baseline="0" noProof="0">
                <a:ln>
                  <a:noFill/>
                </a:ln>
                <a:solidFill>
                  <a:srgbClr val="4EBEA4"/>
                </a:solidFill>
                <a:effectLst/>
                <a:uLnTx/>
                <a:uFillTx/>
                <a:latin typeface="Helvetica" pitchFamily="2" charset="0"/>
                <a:ea typeface="+mn-ea"/>
                <a:cs typeface="+mn-cs"/>
              </a:rPr>
              <a:t>simplify</a:t>
            </a: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 the complexities in our industry and </a:t>
            </a:r>
            <a:r>
              <a:rPr kumimoji="0" lang="en-US" sz="2000" b="1"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discover</a:t>
            </a: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 new insights that </a:t>
            </a:r>
            <a:r>
              <a:rPr kumimoji="0" lang="en-US" sz="2000" b="1" i="0" u="none" strike="noStrike" kern="1200" cap="none" spc="0" normalizeH="0" baseline="0" noProof="0">
                <a:ln>
                  <a:noFill/>
                </a:ln>
                <a:solidFill>
                  <a:srgbClr val="ED3C8D"/>
                </a:solidFill>
                <a:effectLst/>
                <a:uLnTx/>
                <a:uFillTx/>
                <a:latin typeface="Helvetica" pitchFamily="2" charset="0"/>
                <a:ea typeface="+mn-ea"/>
                <a:cs typeface="+mn-cs"/>
              </a:rPr>
              <a:t>transform</a:t>
            </a: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 the way marketers look at their media strategy.  </a:t>
            </a:r>
          </a:p>
        </p:txBody>
      </p:sp>
      <p:pic>
        <p:nvPicPr>
          <p:cNvPr id="15" name="Picture 14">
            <a:extLst>
              <a:ext uri="{FF2B5EF4-FFF2-40B4-BE49-F238E27FC236}">
                <a16:creationId xmlns:a16="http://schemas.microsoft.com/office/drawing/2014/main" id="{58C2595C-7341-4CA0-9F44-52A5F4AE501D}"/>
              </a:ext>
            </a:extLst>
          </p:cNvPr>
          <p:cNvPicPr>
            <a:picLocks noChangeAspect="1"/>
          </p:cNvPicPr>
          <p:nvPr/>
        </p:nvPicPr>
        <p:blipFill>
          <a:blip r:embed="rId3" cstate="print">
            <a:clrChange>
              <a:clrFrom>
                <a:srgbClr val="00BFF2"/>
              </a:clrFrom>
              <a:clrTo>
                <a:srgbClr val="00BFF2">
                  <a:alpha val="0"/>
                </a:srgbClr>
              </a:clrTo>
            </a:clrChange>
            <a:extLst>
              <a:ext uri="{28A0092B-C50C-407E-A947-70E740481C1C}">
                <a14:useLocalDpi xmlns:a14="http://schemas.microsoft.com/office/drawing/2010/main"/>
              </a:ext>
            </a:extLst>
          </a:blip>
          <a:stretch>
            <a:fillRect/>
          </a:stretch>
        </p:blipFill>
        <p:spPr>
          <a:xfrm>
            <a:off x="6935201" y="729"/>
            <a:ext cx="5256799" cy="3060562"/>
          </a:xfrm>
          <a:prstGeom prst="rect">
            <a:avLst/>
          </a:prstGeom>
        </p:spPr>
      </p:pic>
      <p:sp>
        <p:nvSpPr>
          <p:cNvPr id="13" name="Rectangle 12">
            <a:extLst>
              <a:ext uri="{FF2B5EF4-FFF2-40B4-BE49-F238E27FC236}">
                <a16:creationId xmlns:a16="http://schemas.microsoft.com/office/drawing/2014/main" id="{0D96A7EE-222D-4484-A9C9-19F3EADA1517}"/>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4" name="TextBox 13">
            <a:extLst>
              <a:ext uri="{FF2B5EF4-FFF2-40B4-BE49-F238E27FC236}">
                <a16:creationId xmlns:a16="http://schemas.microsoft.com/office/drawing/2014/main" id="{05E24592-D711-4D6C-B85F-C4216232DCD9}"/>
              </a:ext>
            </a:extLst>
          </p:cNvPr>
          <p:cNvSpPr txBox="1"/>
          <p:nvPr/>
        </p:nvSpPr>
        <p:spPr>
          <a:xfrm>
            <a:off x="518961" y="5528376"/>
            <a:ext cx="114357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pitchFamily="2" charset="0"/>
                <a:ea typeface="+mn-ea"/>
                <a:cs typeface="+mn-cs"/>
              </a:rPr>
              <a:t>We are committed to your business growth and proud to offer VAB members, brand marketers and agencies </a:t>
            </a:r>
            <a:r>
              <a:rPr kumimoji="0" lang="en-US" sz="1600" b="1" i="1" u="none" strike="noStrike" kern="1200" cap="none" spc="0" normalizeH="0" baseline="0" noProof="0">
                <a:ln>
                  <a:noFill/>
                </a:ln>
                <a:solidFill>
                  <a:srgbClr val="ED3C8D"/>
                </a:solidFill>
                <a:effectLst/>
                <a:uLnTx/>
                <a:uFillTx/>
                <a:latin typeface="Helvetica" pitchFamily="2" charset="0"/>
                <a:ea typeface="+mn-ea"/>
                <a:cs typeface="+mn-cs"/>
              </a:rPr>
              <a:t>complimentary access </a:t>
            </a:r>
            <a:r>
              <a:rPr kumimoji="0" lang="en-US" sz="1600" b="0" i="0" u="none" strike="noStrike" kern="1200" cap="none" spc="0" normalizeH="0" baseline="0" noProof="0">
                <a:ln>
                  <a:noFill/>
                </a:ln>
                <a:solidFill>
                  <a:srgbClr val="1F1A62"/>
                </a:solidFill>
                <a:effectLst/>
                <a:uLnTx/>
                <a:uFillTx/>
                <a:latin typeface="Helvetica" pitchFamily="2" charset="0"/>
                <a:ea typeface="+mn-ea"/>
                <a:cs typeface="+mn-cs"/>
              </a:rPr>
              <a:t>to our continuously-growing Insights library. </a:t>
            </a:r>
            <a:r>
              <a:rPr kumimoji="0" lang="en-US" sz="1600" b="1" i="0" u="none" strike="noStrike" kern="1200" cap="none" spc="0" normalizeH="0" baseline="0" noProof="0">
                <a:ln>
                  <a:noFill/>
                </a:ln>
                <a:solidFill>
                  <a:srgbClr val="ED3C8D"/>
                </a:solidFill>
                <a:effectLst/>
                <a:uLnTx/>
                <a:uFillTx/>
                <a:latin typeface="Helvetica" pitchFamily="2" charset="0"/>
                <a:ea typeface="+mn-ea"/>
                <a:cs typeface="+mn-cs"/>
              </a:rPr>
              <a:t>Get immediate access </a:t>
            </a:r>
            <a:r>
              <a:rPr kumimoji="0" lang="en-US" sz="1600" b="0" i="0" u="none" strike="noStrike" kern="1200" cap="none" spc="0" normalizeH="0" baseline="0" noProof="0">
                <a:ln>
                  <a:noFill/>
                </a:ln>
                <a:solidFill>
                  <a:srgbClr val="1F1A62"/>
                </a:solidFill>
                <a:effectLst/>
                <a:uLnTx/>
                <a:uFillTx/>
                <a:latin typeface="Helvetica" pitchFamily="2" charset="0"/>
                <a:ea typeface="+mn-ea"/>
                <a:cs typeface="+mn-cs"/>
              </a:rPr>
              <a:t>at </a:t>
            </a:r>
            <a:r>
              <a:rPr kumimoji="0" lang="en-US" sz="1600" b="1" i="0" u="none" strike="noStrike" kern="1200" cap="none" spc="0" normalizeH="0" baseline="0" noProof="0">
                <a:ln>
                  <a:noFill/>
                </a:ln>
                <a:solidFill>
                  <a:srgbClr val="1F1A62"/>
                </a:solidFill>
                <a:effectLst/>
                <a:uLnTx/>
                <a:uFillTx/>
                <a:latin typeface="Helvetica" pitchFamily="2" charset="0"/>
                <a:ea typeface="+mn-ea"/>
                <a:cs typeface="+mn-cs"/>
                <a:hlinkClick r:id="rId4">
                  <a:extLst>
                    <a:ext uri="{A12FA001-AC4F-418D-AE19-62706E023703}">
                      <ahyp:hlinkClr xmlns:ahyp="http://schemas.microsoft.com/office/drawing/2018/hyperlinkcolor" val="tx"/>
                    </a:ext>
                  </a:extLst>
                </a:hlinkClick>
              </a:rPr>
              <a:t>theVAB.com</a:t>
            </a:r>
            <a:r>
              <a:rPr kumimoji="0" lang="en-US" sz="1600" b="1" i="0" u="none" strike="noStrike" kern="1200" cap="none" spc="0" normalizeH="0" baseline="0" noProof="0">
                <a:ln>
                  <a:noFill/>
                </a:ln>
                <a:solidFill>
                  <a:srgbClr val="1F1A62"/>
                </a:solidFill>
                <a:effectLst/>
                <a:uLnTx/>
                <a:uFillTx/>
                <a:latin typeface="Helvetica" pitchFamily="2" charset="0"/>
                <a:ea typeface="+mn-ea"/>
                <a:cs typeface="+mn-cs"/>
              </a:rPr>
              <a:t>.</a:t>
            </a:r>
            <a:endParaRPr kumimoji="0" lang="en-US" sz="1600" b="0"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5" name="Text Box 2">
            <a:extLst>
              <a:ext uri="{FF2B5EF4-FFF2-40B4-BE49-F238E27FC236}">
                <a16:creationId xmlns:a16="http://schemas.microsoft.com/office/drawing/2014/main" id="{A8ECD1EE-DE3D-4E60-89D9-2446CC8D65E7}"/>
              </a:ext>
            </a:extLst>
          </p:cNvPr>
          <p:cNvSpPr txBox="1">
            <a:spLocks noChangeArrowheads="1"/>
          </p:cNvSpPr>
          <p:nvPr/>
        </p:nvSpPr>
        <p:spPr bwMode="auto">
          <a:xfrm>
            <a:off x="446908" y="3719810"/>
            <a:ext cx="3662680" cy="1471044"/>
          </a:xfrm>
          <a:prstGeom prst="rect">
            <a:avLst/>
          </a:prstGeom>
          <a:solidFill>
            <a:schemeClr val="bg1"/>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a:ln>
                  <a:noFill/>
                </a:ln>
                <a:solidFill>
                  <a:srgbClr val="4EBEA4"/>
                </a:solidFill>
                <a:effectLst/>
                <a:uLnTx/>
                <a:uFillTx/>
                <a:latin typeface="Helvetica" panose="020B0604020202020204" pitchFamily="34" charset="0"/>
                <a:ea typeface="Calibri" panose="020F0502020204030204" pitchFamily="34" charset="0"/>
                <a:cs typeface="Helvetica" panose="020B0604020202020204" pitchFamily="34" charset="0"/>
              </a:rPr>
              <a:t>Simplify</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save you time by bringing you the latest data &amp; actionable takeaways you can use to inform your marketing plans.</a:t>
            </a: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8" name="Text Box 2">
            <a:extLst>
              <a:ext uri="{FF2B5EF4-FFF2-40B4-BE49-F238E27FC236}">
                <a16:creationId xmlns:a16="http://schemas.microsoft.com/office/drawing/2014/main" id="{ABB7EF40-FE21-4E67-B6E5-8BE8D4EA32CB}"/>
              </a:ext>
            </a:extLst>
          </p:cNvPr>
          <p:cNvSpPr txBox="1">
            <a:spLocks noChangeArrowheads="1"/>
          </p:cNvSpPr>
          <p:nvPr/>
        </p:nvSpPr>
        <p:spPr bwMode="auto">
          <a:xfrm>
            <a:off x="8297378" y="3479937"/>
            <a:ext cx="3183572" cy="1950790"/>
          </a:xfrm>
          <a:prstGeom prst="rect">
            <a:avLst/>
          </a:prstGeom>
          <a:solidFill>
            <a:srgbClr val="FFFFFF"/>
          </a:solidFill>
          <a:ln w="9525">
            <a:solidFill>
              <a:srgbClr val="000000"/>
            </a:solidFill>
            <a:prstDash val="solid"/>
            <a:miter lim="800000"/>
            <a:headEnd/>
            <a:tailEnd/>
          </a:ln>
          <a:effectLst>
            <a:outerShdw blurRad="63500" sx="102000" sy="102000" algn="ctr" rotWithShape="0">
              <a:prstClr val="black">
                <a:alpha val="40000"/>
              </a:prstClr>
            </a:outerShdw>
          </a:effectLst>
        </p:spPr>
        <p:txBody>
          <a:bodyPr rot="0" vert="horz" wrap="square" lIns="91440" tIns="45720" rIns="91440" bIns="45720" anchor="t" anchorCtr="0">
            <a:spAutoFit/>
          </a:bodyPr>
          <a:lstStyle>
            <a:defPPr>
              <a:defRPr lang="en-US"/>
            </a:defPPr>
            <a:lvl1pPr marR="0" lvl="0" indent="0" algn="ctr" fontAlgn="auto">
              <a:lnSpc>
                <a:spcPct val="107000"/>
              </a:lnSpc>
              <a:spcBef>
                <a:spcPts val="0"/>
              </a:spcBef>
              <a:spcAft>
                <a:spcPts val="800"/>
              </a:spcAft>
              <a:buClrTx/>
              <a:buSzTx/>
              <a:buFontTx/>
              <a:buNone/>
              <a:tabLst/>
              <a:defRPr kumimoji="0" sz="2300" b="1" i="0" u="none" strike="noStrike" cap="none" spc="0" normalizeH="0" baseline="0">
                <a:ln>
                  <a:noFill/>
                </a:ln>
                <a:solidFill>
                  <a:srgbClr val="00BFF2"/>
                </a:solidFill>
                <a:effectLst/>
                <a:uLnTx/>
                <a:uFillTx/>
                <a:latin typeface="Helvetica" panose="020B0604020202020204" pitchFamily="34" charset="0"/>
                <a:ea typeface="Calibri" panose="020F0502020204030204" pitchFamily="34" charset="0"/>
                <a:cs typeface="Helvetica" panose="020B0604020202020204" pitchFamily="34" charset="0"/>
              </a:defRPr>
            </a:lvl1p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300" b="1" i="0" u="none" strike="noStrike" kern="1200" cap="none" spc="0" normalizeH="0" baseline="0" noProof="0">
                <a:ln>
                  <a:noFill/>
                </a:ln>
                <a:solidFill>
                  <a:srgbClr val="ED3C8D"/>
                </a:solidFill>
                <a:effectLst/>
                <a:uLnTx/>
                <a:uFillTx/>
                <a:latin typeface="Helvetica" panose="020B0604020202020204" pitchFamily="34" charset="0"/>
                <a:cs typeface="Helvetica" panose="020B0604020202020204" pitchFamily="34" charset="0"/>
              </a:rPr>
              <a:t>Transform</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700" b="0"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We help you build your brand by focusing on core marketing principles that will help drive tangible business outcomes.</a:t>
            </a: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000" b="0"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endParaRPr>
          </a:p>
        </p:txBody>
      </p:sp>
      <p:sp>
        <p:nvSpPr>
          <p:cNvPr id="17" name="Text Box 2">
            <a:extLst>
              <a:ext uri="{FF2B5EF4-FFF2-40B4-BE49-F238E27FC236}">
                <a16:creationId xmlns:a16="http://schemas.microsoft.com/office/drawing/2014/main" id="{5CA12EA2-B654-4A56-9580-28306017141D}"/>
              </a:ext>
            </a:extLst>
          </p:cNvPr>
          <p:cNvSpPr txBox="1">
            <a:spLocks noChangeArrowheads="1"/>
          </p:cNvSpPr>
          <p:nvPr/>
        </p:nvSpPr>
        <p:spPr bwMode="auto">
          <a:xfrm>
            <a:off x="4611697" y="3719810"/>
            <a:ext cx="3183572" cy="147104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a:ln>
                  <a:noFill/>
                </a:ln>
                <a:solidFill>
                  <a:srgbClr val="00BFF2"/>
                </a:solidFill>
                <a:effectLst/>
                <a:uLnTx/>
                <a:uFillTx/>
                <a:latin typeface="Helvetica" panose="020B0604020202020204" pitchFamily="34" charset="0"/>
                <a:ea typeface="Calibri" panose="020F0502020204030204" pitchFamily="34" charset="0"/>
                <a:cs typeface="Helvetica" panose="020B0604020202020204" pitchFamily="34" charset="0"/>
              </a:rPr>
              <a:t>Discover</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keep you one step ahead with the latest thinking so you can create innovative, forward-looking strategies.</a:t>
            </a:r>
            <a:endParaRPr kumimoji="0" lang="en-US" sz="900" b="0"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000" b="0"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Tree>
    <p:extLst>
      <p:ext uri="{BB962C8B-B14F-4D97-AF65-F5344CB8AC3E}">
        <p14:creationId xmlns:p14="http://schemas.microsoft.com/office/powerpoint/2010/main" val="29678316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32C80A15-6C2A-4BBC-B22E-74570E58ED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16" name="Rectangle 15">
            <a:extLst>
              <a:ext uri="{FF2B5EF4-FFF2-40B4-BE49-F238E27FC236}">
                <a16:creationId xmlns:a16="http://schemas.microsoft.com/office/drawing/2014/main" id="{46BD1D7B-CFFD-AB40-AE04-379262D9E97A}"/>
              </a:ext>
            </a:extLst>
          </p:cNvPr>
          <p:cNvSpPr/>
          <p:nvPr/>
        </p:nvSpPr>
        <p:spPr>
          <a:xfrm>
            <a:off x="13037" y="156723"/>
            <a:ext cx="11161723"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The national TV marketplace enabled these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283 bold new advertisers across categories and budget levels</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 to increase reach and relevancy</a:t>
            </a:r>
          </a:p>
        </p:txBody>
      </p:sp>
      <p:pic>
        <p:nvPicPr>
          <p:cNvPr id="14" name="Picture 13">
            <a:extLst>
              <a:ext uri="{FF2B5EF4-FFF2-40B4-BE49-F238E27FC236}">
                <a16:creationId xmlns:a16="http://schemas.microsoft.com/office/drawing/2014/main" id="{E68883D7-CE89-43D5-A4B5-94B1E528076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5" name="Slide Number Placeholder 5">
            <a:extLst>
              <a:ext uri="{FF2B5EF4-FFF2-40B4-BE49-F238E27FC236}">
                <a16:creationId xmlns:a16="http://schemas.microsoft.com/office/drawing/2014/main" id="{CAB137C7-5E9C-4947-862D-A9783E6B793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FACEB3C5-52C0-47C3-941A-590E0EE30CE4}"/>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9" name="Text Placeholder 3">
            <a:extLst>
              <a:ext uri="{FF2B5EF4-FFF2-40B4-BE49-F238E27FC236}">
                <a16:creationId xmlns:a16="http://schemas.microsoft.com/office/drawing/2014/main" id="{B9C279CA-2713-4D36-BCE6-A8CD5E249562}"/>
              </a:ext>
            </a:extLst>
          </p:cNvPr>
          <p:cNvSpPr txBox="1">
            <a:spLocks/>
          </p:cNvSpPr>
          <p:nvPr/>
        </p:nvSpPr>
        <p:spPr>
          <a:xfrm>
            <a:off x="512895" y="6380452"/>
            <a:ext cx="11798341" cy="206078"/>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7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 VAB analysis of Nielsen Ad Intel data, 1/1/20 – 12/31/20. TV spend includes national cable TV, broadcast TV, Spanish language cable TV, Spanish language broadcast TV. Brands reflect those with national TV spend over $100K.</a:t>
            </a:r>
          </a:p>
        </p:txBody>
      </p:sp>
      <p:graphicFrame>
        <p:nvGraphicFramePr>
          <p:cNvPr id="176" name="Table 175">
            <a:extLst>
              <a:ext uri="{FF2B5EF4-FFF2-40B4-BE49-F238E27FC236}">
                <a16:creationId xmlns:a16="http://schemas.microsoft.com/office/drawing/2014/main" id="{96653AF3-6316-44D2-A163-E6CFFDA68F3E}"/>
              </a:ext>
            </a:extLst>
          </p:cNvPr>
          <p:cNvGraphicFramePr>
            <a:graphicFrameLocks noGrp="1"/>
          </p:cNvGraphicFramePr>
          <p:nvPr/>
        </p:nvGraphicFramePr>
        <p:xfrm>
          <a:off x="86650" y="1151550"/>
          <a:ext cx="1944555" cy="5259401"/>
        </p:xfrm>
        <a:graphic>
          <a:graphicData uri="http://schemas.openxmlformats.org/drawingml/2006/table">
            <a:tbl>
              <a:tblPr>
                <a:tableStyleId>{5C22544A-7EE6-4342-B048-85BDC9FD1C3A}</a:tableStyleId>
              </a:tblPr>
              <a:tblGrid>
                <a:gridCol w="1119055">
                  <a:extLst>
                    <a:ext uri="{9D8B030D-6E8A-4147-A177-3AD203B41FA5}">
                      <a16:colId xmlns:a16="http://schemas.microsoft.com/office/drawing/2014/main" val="3574522064"/>
                    </a:ext>
                  </a:extLst>
                </a:gridCol>
                <a:gridCol w="825500">
                  <a:extLst>
                    <a:ext uri="{9D8B030D-6E8A-4147-A177-3AD203B41FA5}">
                      <a16:colId xmlns:a16="http://schemas.microsoft.com/office/drawing/2014/main" val="2464966384"/>
                    </a:ext>
                  </a:extLst>
                </a:gridCol>
              </a:tblGrid>
              <a:tr h="119101">
                <a:tc>
                  <a:txBody>
                    <a:bodyPr/>
                    <a:lstStyle/>
                    <a:p>
                      <a:pPr algn="ctr" fontAlgn="b"/>
                      <a:r>
                        <a:rPr lang="en-US" sz="700" b="1" i="0" u="sng" strike="noStrike">
                          <a:solidFill>
                            <a:schemeClr val="bg1"/>
                          </a:solidFill>
                          <a:effectLst/>
                          <a:latin typeface="Helvetica Light" panose="020B0403020202020204"/>
                        </a:rPr>
                        <a:t>Brand</a:t>
                      </a:r>
                    </a:p>
                  </a:txBody>
                  <a:tcPr marL="0" marR="0" marT="0" marB="0" anchor="ctr">
                    <a:solidFill>
                      <a:srgbClr val="1F1A62"/>
                    </a:solidFill>
                  </a:tcPr>
                </a:tc>
                <a:tc>
                  <a:txBody>
                    <a:bodyPr/>
                    <a:lstStyle/>
                    <a:p>
                      <a:pPr algn="ctr" fontAlgn="b"/>
                      <a:r>
                        <a:rPr lang="en-US" sz="700" b="1" i="0" u="sng" strike="noStrike">
                          <a:solidFill>
                            <a:schemeClr val="bg1"/>
                          </a:solidFill>
                          <a:effectLst/>
                          <a:latin typeface="Helvetica Light" panose="020B0403020202020204"/>
                        </a:rPr>
                        <a:t>$$$ (000)</a:t>
                      </a:r>
                    </a:p>
                  </a:txBody>
                  <a:tcPr marL="0" marR="0" marT="0" marB="0" anchor="ctr">
                    <a:solidFill>
                      <a:srgbClr val="1F1A62"/>
                    </a:solidFill>
                  </a:tcPr>
                </a:tc>
                <a:extLst>
                  <a:ext uri="{0D108BD9-81ED-4DB2-BD59-A6C34878D82A}">
                    <a16:rowId xmlns:a16="http://schemas.microsoft.com/office/drawing/2014/main" val="2261589134"/>
                  </a:ext>
                </a:extLst>
              </a:tr>
              <a:tr h="102806">
                <a:tc>
                  <a:txBody>
                    <a:bodyPr/>
                    <a:lstStyle/>
                    <a:p>
                      <a:pPr algn="l" fontAlgn="b"/>
                      <a:r>
                        <a:rPr lang="en-US" sz="600" b="0" i="0" u="sng" strike="noStrike">
                          <a:solidFill>
                            <a:srgbClr val="1F1A62"/>
                          </a:solidFill>
                          <a:effectLst/>
                          <a:latin typeface="Helvetica" panose="020B0604020202020204" pitchFamily="34" charset="0"/>
                          <a:cs typeface="Helvetica" panose="020B0604020202020204" pitchFamily="34" charset="0"/>
                          <a:hlinkClick r:id="rId5"/>
                        </a:rPr>
                        <a:t>Rinvoq RX</a:t>
                      </a:r>
                      <a:endParaRPr lang="en-US" sz="600" b="0" i="0" u="sng" strike="noStrike">
                        <a:solidFill>
                          <a:srgbClr val="1F1A62"/>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$140,461.2</a:t>
                      </a:r>
                    </a:p>
                  </a:txBody>
                  <a:tcPr marL="0" marR="0" marT="0" marB="0" anchor="b">
                    <a:solidFill>
                      <a:srgbClr val="E2E8F1"/>
                    </a:solidFill>
                  </a:tcPr>
                </a:tc>
                <a:extLst>
                  <a:ext uri="{0D108BD9-81ED-4DB2-BD59-A6C34878D82A}">
                    <a16:rowId xmlns:a16="http://schemas.microsoft.com/office/drawing/2014/main" val="1014592335"/>
                  </a:ext>
                </a:extLst>
              </a:tr>
              <a:tr h="102806">
                <a:tc>
                  <a:txBody>
                    <a:bodyPr/>
                    <a:lstStyle/>
                    <a:p>
                      <a:pPr algn="l" fontAlgn="b"/>
                      <a:r>
                        <a:rPr lang="en-US" sz="600" b="0" i="0" u="sng" strike="noStrike" kern="1200">
                          <a:solidFill>
                            <a:srgbClr val="0563C1"/>
                          </a:solidFill>
                          <a:effectLst/>
                          <a:latin typeface="Helvetica" panose="020B0604020202020204" pitchFamily="34" charset="0"/>
                          <a:ea typeface="+mn-ea"/>
                          <a:cs typeface="Helvetica" panose="020B0604020202020204" pitchFamily="34" charset="0"/>
                          <a:hlinkClick r:id="rId6">
                            <a:extLst>
                              <a:ext uri="{A12FA001-AC4F-418D-AE19-62706E023703}">
                                <ahyp:hlinkClr xmlns:ahyp="http://schemas.microsoft.com/office/drawing/2018/hyperlinkcolor" val="tx"/>
                              </a:ext>
                            </a:extLst>
                          </a:hlinkClick>
                        </a:rPr>
                        <a:t>Descovy RX </a:t>
                      </a:r>
                      <a:endParaRPr lang="en-US" sz="600" b="0" i="0" u="sng" strike="noStrike" kern="1200">
                        <a:solidFill>
                          <a:srgbClr val="0563C1"/>
                        </a:solidFill>
                        <a:effectLst/>
                        <a:latin typeface="Helvetica" panose="020B0604020202020204" pitchFamily="34" charset="0"/>
                        <a:ea typeface="+mn-ea"/>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$79,246.4</a:t>
                      </a:r>
                    </a:p>
                  </a:txBody>
                  <a:tcPr marL="0" marR="0" marT="0" marB="0" anchor="b">
                    <a:solidFill>
                      <a:srgbClr val="E2E8F1"/>
                    </a:solidFill>
                  </a:tcPr>
                </a:tc>
                <a:extLst>
                  <a:ext uri="{0D108BD9-81ED-4DB2-BD59-A6C34878D82A}">
                    <a16:rowId xmlns:a16="http://schemas.microsoft.com/office/drawing/2014/main" val="2055412131"/>
                  </a:ext>
                </a:extLst>
              </a:tr>
              <a:tr h="102806">
                <a:tc>
                  <a:txBody>
                    <a:bodyPr/>
                    <a:lstStyle/>
                    <a:p>
                      <a:pPr algn="l" fontAlgn="b"/>
                      <a:r>
                        <a:rPr lang="en-US" sz="600" b="0" i="0" u="sng" strike="noStrike" kern="1200">
                          <a:solidFill>
                            <a:srgbClr val="0563C1"/>
                          </a:solidFill>
                          <a:effectLst/>
                          <a:latin typeface="Helvetica" panose="020B0604020202020204" pitchFamily="34" charset="0"/>
                          <a:ea typeface="+mn-ea"/>
                          <a:cs typeface="Helvetica" panose="020B0604020202020204" pitchFamily="34" charset="0"/>
                          <a:hlinkClick r:id="rId7"/>
                        </a:rPr>
                        <a:t>Ubrelvy RX</a:t>
                      </a:r>
                      <a:endParaRPr lang="en-US" sz="600" b="0" i="0" u="sng" strike="noStrike" kern="1200">
                        <a:solidFill>
                          <a:srgbClr val="0563C1"/>
                        </a:solidFill>
                        <a:effectLst/>
                        <a:latin typeface="Helvetica" panose="020B0604020202020204" pitchFamily="34" charset="0"/>
                        <a:ea typeface="+mn-ea"/>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$73,346.1</a:t>
                      </a:r>
                    </a:p>
                  </a:txBody>
                  <a:tcPr marL="0" marR="0" marT="0" marB="0" anchor="b">
                    <a:solidFill>
                      <a:srgbClr val="E2E8F1"/>
                    </a:solidFill>
                  </a:tcPr>
                </a:tc>
                <a:extLst>
                  <a:ext uri="{0D108BD9-81ED-4DB2-BD59-A6C34878D82A}">
                    <a16:rowId xmlns:a16="http://schemas.microsoft.com/office/drawing/2014/main" val="3313138053"/>
                  </a:ext>
                </a:extLst>
              </a:tr>
              <a:tr h="102806">
                <a:tc>
                  <a:txBody>
                    <a:bodyPr/>
                    <a:lstStyle/>
                    <a:p>
                      <a:pPr algn="l" fontAlgn="b"/>
                      <a:r>
                        <a:rPr lang="en-US" sz="600" b="0" i="0" u="sng" strike="noStrike" kern="1200">
                          <a:solidFill>
                            <a:srgbClr val="0563C1"/>
                          </a:solidFill>
                          <a:effectLst/>
                          <a:latin typeface="Helvetica" panose="020B0604020202020204" pitchFamily="34" charset="0"/>
                          <a:ea typeface="+mn-ea"/>
                          <a:cs typeface="Helvetica" panose="020B0604020202020204" pitchFamily="34" charset="0"/>
                          <a:hlinkClick r:id="rId8">
                            <a:extLst>
                              <a:ext uri="{A12FA001-AC4F-418D-AE19-62706E023703}">
                                <ahyp:hlinkClr xmlns:ahyp="http://schemas.microsoft.com/office/drawing/2018/hyperlinkcolor" val="tx"/>
                              </a:ext>
                            </a:extLst>
                          </a:hlinkClick>
                        </a:rPr>
                        <a:t>Rybelsus RX</a:t>
                      </a:r>
                      <a:endParaRPr lang="en-US" sz="600" b="0" i="0" u="sng" strike="noStrike" kern="1200">
                        <a:solidFill>
                          <a:srgbClr val="0563C1"/>
                        </a:solidFill>
                        <a:effectLst/>
                        <a:latin typeface="Helvetica" panose="020B0604020202020204" pitchFamily="34" charset="0"/>
                        <a:ea typeface="+mn-ea"/>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$71,310.5</a:t>
                      </a:r>
                    </a:p>
                  </a:txBody>
                  <a:tcPr marL="0" marR="0" marT="0" marB="0" anchor="b">
                    <a:solidFill>
                      <a:srgbClr val="E2E8F1"/>
                    </a:solidFill>
                  </a:tcPr>
                </a:tc>
                <a:extLst>
                  <a:ext uri="{0D108BD9-81ED-4DB2-BD59-A6C34878D82A}">
                    <a16:rowId xmlns:a16="http://schemas.microsoft.com/office/drawing/2014/main" val="1852431311"/>
                  </a:ext>
                </a:extLst>
              </a:tr>
              <a:tr h="102806">
                <a:tc>
                  <a:txBody>
                    <a:bodyPr/>
                    <a:lstStyle/>
                    <a:p>
                      <a:pPr algn="l" fontAlgn="b"/>
                      <a:r>
                        <a:rPr lang="en-US" sz="600" b="0" i="0" u="sng" strike="noStrike" kern="1200">
                          <a:solidFill>
                            <a:srgbClr val="0563C1"/>
                          </a:solidFill>
                          <a:effectLst/>
                          <a:latin typeface="Helvetica" panose="020B0604020202020204" pitchFamily="34" charset="0"/>
                          <a:ea typeface="+mn-ea"/>
                          <a:cs typeface="Helvetica" panose="020B0604020202020204" pitchFamily="34" charset="0"/>
                          <a:hlinkClick r:id="rId9">
                            <a:extLst>
                              <a:ext uri="{A12FA001-AC4F-418D-AE19-62706E023703}">
                                <ahyp:hlinkClr xmlns:ahyp="http://schemas.microsoft.com/office/drawing/2018/hyperlinkcolor" val="tx"/>
                              </a:ext>
                            </a:extLst>
                          </a:hlinkClick>
                        </a:rPr>
                        <a:t>Kisqali RX</a:t>
                      </a:r>
                      <a:endParaRPr lang="en-US" sz="600" b="0" i="0" u="sng" strike="noStrike" kern="1200">
                        <a:solidFill>
                          <a:srgbClr val="0563C1"/>
                        </a:solidFill>
                        <a:effectLst/>
                        <a:latin typeface="Helvetica" panose="020B0604020202020204" pitchFamily="34" charset="0"/>
                        <a:ea typeface="+mn-ea"/>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$60,069.2</a:t>
                      </a:r>
                    </a:p>
                  </a:txBody>
                  <a:tcPr marL="0" marR="0" marT="0" marB="0" anchor="b">
                    <a:solidFill>
                      <a:srgbClr val="E2E8F1"/>
                    </a:solidFill>
                  </a:tcPr>
                </a:tc>
                <a:extLst>
                  <a:ext uri="{0D108BD9-81ED-4DB2-BD59-A6C34878D82A}">
                    <a16:rowId xmlns:a16="http://schemas.microsoft.com/office/drawing/2014/main" val="819099626"/>
                  </a:ext>
                </a:extLst>
              </a:tr>
              <a:tr h="102806">
                <a:tc>
                  <a:txBody>
                    <a:bodyPr/>
                    <a:lstStyle/>
                    <a:p>
                      <a:pPr algn="l" fontAlgn="b"/>
                      <a:r>
                        <a:rPr lang="en-US" sz="600" b="0" i="0" u="sng" strike="noStrike" kern="1200">
                          <a:solidFill>
                            <a:srgbClr val="0563C1"/>
                          </a:solidFill>
                          <a:effectLst/>
                          <a:latin typeface="Helvetica" panose="020B0604020202020204" pitchFamily="34" charset="0"/>
                          <a:ea typeface="+mn-ea"/>
                          <a:cs typeface="Helvetica" panose="020B0604020202020204" pitchFamily="34" charset="0"/>
                          <a:hlinkClick r:id="rId10">
                            <a:extLst>
                              <a:ext uri="{A12FA001-AC4F-418D-AE19-62706E023703}">
                                <ahyp:hlinkClr xmlns:ahyp="http://schemas.microsoft.com/office/drawing/2018/hyperlinkcolor" val="tx"/>
                              </a:ext>
                            </a:extLst>
                          </a:hlinkClick>
                        </a:rPr>
                        <a:t>Peacock</a:t>
                      </a:r>
                      <a:endParaRPr lang="en-US" sz="600" b="0" i="0" u="sng" strike="noStrike" kern="1200">
                        <a:solidFill>
                          <a:srgbClr val="0563C1"/>
                        </a:solidFill>
                        <a:effectLst/>
                        <a:latin typeface="Helvetica" panose="020B0604020202020204" pitchFamily="34" charset="0"/>
                        <a:ea typeface="+mn-ea"/>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$52,536.2</a:t>
                      </a:r>
                    </a:p>
                  </a:txBody>
                  <a:tcPr marL="0" marR="0" marT="0" marB="0" anchor="b">
                    <a:solidFill>
                      <a:srgbClr val="E2E8F1"/>
                    </a:solidFill>
                  </a:tcPr>
                </a:tc>
                <a:extLst>
                  <a:ext uri="{0D108BD9-81ED-4DB2-BD59-A6C34878D82A}">
                    <a16:rowId xmlns:a16="http://schemas.microsoft.com/office/drawing/2014/main" val="3758531432"/>
                  </a:ext>
                </a:extLst>
              </a:tr>
              <a:tr h="102806">
                <a:tc>
                  <a:txBody>
                    <a:bodyPr/>
                    <a:lstStyle/>
                    <a:p>
                      <a:pPr algn="l" fontAlgn="b"/>
                      <a:r>
                        <a:rPr lang="en-US" sz="600" b="0" i="0" u="sng" strike="noStrike" kern="1200">
                          <a:solidFill>
                            <a:srgbClr val="0563C1"/>
                          </a:solidFill>
                          <a:effectLst/>
                          <a:latin typeface="Helvetica" panose="020B0604020202020204" pitchFamily="34" charset="0"/>
                          <a:ea typeface="+mn-ea"/>
                          <a:cs typeface="Helvetica" panose="020B0604020202020204" pitchFamily="34" charset="0"/>
                          <a:hlinkClick r:id="rId11"/>
                        </a:rPr>
                        <a:t>Tubi TV</a:t>
                      </a:r>
                      <a:endParaRPr lang="en-US" sz="600" b="0" i="0" u="sng" strike="noStrike" kern="1200">
                        <a:solidFill>
                          <a:srgbClr val="0563C1"/>
                        </a:solidFill>
                        <a:effectLst/>
                        <a:latin typeface="Helvetica" panose="020B0604020202020204" pitchFamily="34" charset="0"/>
                        <a:ea typeface="+mn-ea"/>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$45,579.6</a:t>
                      </a:r>
                    </a:p>
                  </a:txBody>
                  <a:tcPr marL="0" marR="0" marT="0" marB="0" anchor="b">
                    <a:solidFill>
                      <a:srgbClr val="E2E8F1"/>
                    </a:solidFill>
                  </a:tcPr>
                </a:tc>
                <a:extLst>
                  <a:ext uri="{0D108BD9-81ED-4DB2-BD59-A6C34878D82A}">
                    <a16:rowId xmlns:a16="http://schemas.microsoft.com/office/drawing/2014/main" val="3037566474"/>
                  </a:ext>
                </a:extLst>
              </a:tr>
              <a:tr h="102806">
                <a:tc>
                  <a:txBody>
                    <a:bodyPr/>
                    <a:lstStyle/>
                    <a:p>
                      <a:pPr algn="l" fontAlgn="b"/>
                      <a:r>
                        <a:rPr lang="en-US" sz="600" b="0" i="0" u="sng" strike="noStrike" kern="1200">
                          <a:solidFill>
                            <a:srgbClr val="0563C1"/>
                          </a:solidFill>
                          <a:effectLst/>
                          <a:latin typeface="Helvetica" panose="020B0604020202020204" pitchFamily="34" charset="0"/>
                          <a:ea typeface="+mn-ea"/>
                          <a:cs typeface="Helvetica" panose="020B0604020202020204" pitchFamily="34" charset="0"/>
                          <a:hlinkClick r:id="rId12">
                            <a:extLst>
                              <a:ext uri="{A12FA001-AC4F-418D-AE19-62706E023703}">
                                <ahyp:hlinkClr xmlns:ahyp="http://schemas.microsoft.com/office/drawing/2018/hyperlinkcolor" val="tx"/>
                              </a:ext>
                            </a:extLst>
                          </a:hlinkClick>
                        </a:rPr>
                        <a:t>Discovery+</a:t>
                      </a:r>
                      <a:endParaRPr lang="en-US" sz="600" b="0" i="0" u="sng" strike="noStrike" kern="1200">
                        <a:solidFill>
                          <a:srgbClr val="0563C1"/>
                        </a:solidFill>
                        <a:effectLst/>
                        <a:latin typeface="Helvetica" panose="020B0604020202020204" pitchFamily="34" charset="0"/>
                        <a:ea typeface="+mn-ea"/>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$42,332.3</a:t>
                      </a:r>
                    </a:p>
                  </a:txBody>
                  <a:tcPr marL="0" marR="0" marT="0" marB="0" anchor="b">
                    <a:solidFill>
                      <a:srgbClr val="E2E8F1"/>
                    </a:solidFill>
                  </a:tcPr>
                </a:tc>
                <a:extLst>
                  <a:ext uri="{0D108BD9-81ED-4DB2-BD59-A6C34878D82A}">
                    <a16:rowId xmlns:a16="http://schemas.microsoft.com/office/drawing/2014/main" val="2565185990"/>
                  </a:ext>
                </a:extLst>
              </a:tr>
              <a:tr h="102806">
                <a:tc>
                  <a:txBody>
                    <a:bodyPr/>
                    <a:lstStyle/>
                    <a:p>
                      <a:pPr algn="l" fontAlgn="b"/>
                      <a:r>
                        <a:rPr lang="en-US" sz="600" b="0" i="0" u="sng" strike="noStrike" kern="1200">
                          <a:solidFill>
                            <a:srgbClr val="0563C1"/>
                          </a:solidFill>
                          <a:effectLst/>
                          <a:latin typeface="Helvetica" panose="020B0604020202020204" pitchFamily="34" charset="0"/>
                          <a:ea typeface="+mn-ea"/>
                          <a:cs typeface="Helvetica" panose="020B0604020202020204" pitchFamily="34" charset="0"/>
                          <a:hlinkClick r:id="rId13">
                            <a:extLst>
                              <a:ext uri="{A12FA001-AC4F-418D-AE19-62706E023703}">
                                <ahyp:hlinkClr xmlns:ahyp="http://schemas.microsoft.com/office/drawing/2018/hyperlinkcolor" val="tx"/>
                              </a:ext>
                            </a:extLst>
                          </a:hlinkClick>
                        </a:rPr>
                        <a:t>Quibi</a:t>
                      </a:r>
                      <a:endParaRPr lang="en-US" sz="600" b="0" i="0" u="sng" strike="noStrike" kern="1200">
                        <a:solidFill>
                          <a:srgbClr val="0563C1"/>
                        </a:solidFill>
                        <a:effectLst/>
                        <a:latin typeface="Helvetica" panose="020B0604020202020204" pitchFamily="34" charset="0"/>
                        <a:ea typeface="+mn-ea"/>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$41,241.1</a:t>
                      </a:r>
                    </a:p>
                  </a:txBody>
                  <a:tcPr marL="0" marR="0" marT="0" marB="0" anchor="b">
                    <a:solidFill>
                      <a:srgbClr val="E2E8F1"/>
                    </a:solidFill>
                  </a:tcPr>
                </a:tc>
                <a:extLst>
                  <a:ext uri="{0D108BD9-81ED-4DB2-BD59-A6C34878D82A}">
                    <a16:rowId xmlns:a16="http://schemas.microsoft.com/office/drawing/2014/main" val="2904081547"/>
                  </a:ext>
                </a:extLst>
              </a:tr>
              <a:tr h="102806">
                <a:tc>
                  <a:txBody>
                    <a:bodyPr/>
                    <a:lstStyle/>
                    <a:p>
                      <a:pPr algn="l" fontAlgn="b"/>
                      <a:r>
                        <a:rPr lang="en-US" sz="600" b="0" i="0" u="sng" strike="noStrike" kern="1200">
                          <a:solidFill>
                            <a:srgbClr val="0563C1"/>
                          </a:solidFill>
                          <a:effectLst/>
                          <a:latin typeface="Helvetica" panose="020B0604020202020204" pitchFamily="34" charset="0"/>
                          <a:ea typeface="+mn-ea"/>
                          <a:cs typeface="Helvetica" panose="020B0604020202020204" pitchFamily="34" charset="0"/>
                          <a:hlinkClick r:id="rId14"/>
                        </a:rPr>
                        <a:t>HBO Max</a:t>
                      </a:r>
                      <a:endParaRPr lang="en-US" sz="600" b="0" i="0" u="sng" strike="noStrike" kern="1200">
                        <a:solidFill>
                          <a:srgbClr val="0563C1"/>
                        </a:solidFill>
                        <a:effectLst/>
                        <a:latin typeface="Helvetica" panose="020B0604020202020204" pitchFamily="34" charset="0"/>
                        <a:ea typeface="+mn-ea"/>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$39,649.9</a:t>
                      </a:r>
                    </a:p>
                  </a:txBody>
                  <a:tcPr marL="0" marR="0" marT="0" marB="0" anchor="b">
                    <a:solidFill>
                      <a:srgbClr val="E2E8F1"/>
                    </a:solidFill>
                  </a:tcPr>
                </a:tc>
                <a:extLst>
                  <a:ext uri="{0D108BD9-81ED-4DB2-BD59-A6C34878D82A}">
                    <a16:rowId xmlns:a16="http://schemas.microsoft.com/office/drawing/2014/main" val="3985156320"/>
                  </a:ext>
                </a:extLst>
              </a:tr>
              <a:tr h="102806">
                <a:tc>
                  <a:txBody>
                    <a:bodyPr/>
                    <a:lstStyle/>
                    <a:p>
                      <a:pPr algn="l" fontAlgn="b"/>
                      <a:r>
                        <a:rPr lang="en-US" sz="600" b="0" i="0" u="sng" strike="noStrike" kern="1200">
                          <a:solidFill>
                            <a:srgbClr val="0563C1"/>
                          </a:solidFill>
                          <a:effectLst/>
                          <a:latin typeface="Helvetica" panose="020B0604020202020204" pitchFamily="34" charset="0"/>
                          <a:ea typeface="+mn-ea"/>
                          <a:cs typeface="Helvetica" panose="020B0604020202020204" pitchFamily="34" charset="0"/>
                          <a:hlinkClick r:id="rId15"/>
                        </a:rPr>
                        <a:t>Nurtec ODT RX</a:t>
                      </a:r>
                      <a:endParaRPr lang="en-US" sz="600" b="0" i="0" u="sng" strike="noStrike" kern="1200">
                        <a:solidFill>
                          <a:srgbClr val="0563C1"/>
                        </a:solidFill>
                        <a:effectLst/>
                        <a:latin typeface="Helvetica" panose="020B0604020202020204" pitchFamily="34" charset="0"/>
                        <a:ea typeface="+mn-ea"/>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$33,752.1</a:t>
                      </a:r>
                    </a:p>
                  </a:txBody>
                  <a:tcPr marL="0" marR="0" marT="0" marB="0" anchor="b">
                    <a:solidFill>
                      <a:srgbClr val="E2E8F1"/>
                    </a:solidFill>
                  </a:tcPr>
                </a:tc>
                <a:extLst>
                  <a:ext uri="{0D108BD9-81ED-4DB2-BD59-A6C34878D82A}">
                    <a16:rowId xmlns:a16="http://schemas.microsoft.com/office/drawing/2014/main" val="2107743845"/>
                  </a:ext>
                </a:extLst>
              </a:tr>
              <a:tr h="102806">
                <a:tc>
                  <a:txBody>
                    <a:bodyPr/>
                    <a:lstStyle/>
                    <a:p>
                      <a:pPr algn="l" fontAlgn="b"/>
                      <a:r>
                        <a:rPr lang="en-US" sz="600" b="0" i="0" u="sng" strike="noStrike" kern="1200">
                          <a:solidFill>
                            <a:srgbClr val="0563C1"/>
                          </a:solidFill>
                          <a:effectLst/>
                          <a:latin typeface="Helvetica" panose="020B0604020202020204" pitchFamily="34" charset="0"/>
                          <a:ea typeface="+mn-ea"/>
                          <a:cs typeface="Helvetica" panose="020B0604020202020204" pitchFamily="34" charset="0"/>
                          <a:hlinkClick r:id="rId16">
                            <a:extLst>
                              <a:ext uri="{A12FA001-AC4F-418D-AE19-62706E023703}">
                                <ahyp:hlinkClr xmlns:ahyp="http://schemas.microsoft.com/office/drawing/2018/hyperlinkcolor" val="tx"/>
                              </a:ext>
                            </a:extLst>
                          </a:hlinkClick>
                        </a:rPr>
                        <a:t>Nucala RX</a:t>
                      </a:r>
                      <a:endParaRPr lang="en-US" sz="600" b="0" i="0" u="sng" strike="noStrike" kern="1200">
                        <a:solidFill>
                          <a:srgbClr val="0563C1"/>
                        </a:solidFill>
                        <a:effectLst/>
                        <a:latin typeface="Helvetica" panose="020B0604020202020204" pitchFamily="34" charset="0"/>
                        <a:ea typeface="+mn-ea"/>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$32,288.4</a:t>
                      </a:r>
                    </a:p>
                  </a:txBody>
                  <a:tcPr marL="0" marR="0" marT="0" marB="0" anchor="b">
                    <a:solidFill>
                      <a:srgbClr val="E2E8F1"/>
                    </a:solidFill>
                  </a:tcPr>
                </a:tc>
                <a:extLst>
                  <a:ext uri="{0D108BD9-81ED-4DB2-BD59-A6C34878D82A}">
                    <a16:rowId xmlns:a16="http://schemas.microsoft.com/office/drawing/2014/main" val="467029731"/>
                  </a:ext>
                </a:extLst>
              </a:tr>
              <a:tr h="102806">
                <a:tc>
                  <a:txBody>
                    <a:bodyPr/>
                    <a:lstStyle/>
                    <a:p>
                      <a:pPr algn="l" fontAlgn="b"/>
                      <a:r>
                        <a:rPr lang="en-US" sz="600" b="0" i="0" u="sng" strike="noStrike" kern="1200">
                          <a:solidFill>
                            <a:srgbClr val="0563C1"/>
                          </a:solidFill>
                          <a:effectLst/>
                          <a:latin typeface="Helvetica" panose="020B0604020202020204" pitchFamily="34" charset="0"/>
                          <a:ea typeface="+mn-ea"/>
                          <a:cs typeface="Helvetica" panose="020B0604020202020204" pitchFamily="34" charset="0"/>
                          <a:hlinkClick r:id="rId17">
                            <a:extLst>
                              <a:ext uri="{A12FA001-AC4F-418D-AE19-62706E023703}">
                                <ahyp:hlinkClr xmlns:ahyp="http://schemas.microsoft.com/office/drawing/2018/hyperlinkcolor" val="tx"/>
                              </a:ext>
                            </a:extLst>
                          </a:hlinkClick>
                        </a:rPr>
                        <a:t>Voltaren</a:t>
                      </a:r>
                      <a:endParaRPr lang="en-US" sz="600" b="0" i="0" u="sng" strike="noStrike" kern="1200">
                        <a:solidFill>
                          <a:srgbClr val="0563C1"/>
                        </a:solidFill>
                        <a:effectLst/>
                        <a:latin typeface="Helvetica" panose="020B0604020202020204" pitchFamily="34" charset="0"/>
                        <a:ea typeface="+mn-ea"/>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$29,320.9</a:t>
                      </a:r>
                    </a:p>
                  </a:txBody>
                  <a:tcPr marL="0" marR="0" marT="0" marB="0" anchor="b">
                    <a:solidFill>
                      <a:srgbClr val="E2E8F1"/>
                    </a:solidFill>
                  </a:tcPr>
                </a:tc>
                <a:extLst>
                  <a:ext uri="{0D108BD9-81ED-4DB2-BD59-A6C34878D82A}">
                    <a16:rowId xmlns:a16="http://schemas.microsoft.com/office/drawing/2014/main" val="1051726361"/>
                  </a:ext>
                </a:extLst>
              </a:tr>
              <a:tr h="102806">
                <a:tc>
                  <a:txBody>
                    <a:bodyPr/>
                    <a:lstStyle/>
                    <a:p>
                      <a:pPr algn="l" fontAlgn="b"/>
                      <a:r>
                        <a:rPr lang="da-DK" sz="600" b="0" i="0" u="sng" strike="noStrike" kern="1200">
                          <a:solidFill>
                            <a:srgbClr val="0563C1"/>
                          </a:solidFill>
                          <a:effectLst/>
                          <a:latin typeface="Helvetica" panose="020B0604020202020204" pitchFamily="34" charset="0"/>
                          <a:ea typeface="+mn-ea"/>
                          <a:cs typeface="Helvetica" panose="020B0604020202020204" pitchFamily="34" charset="0"/>
                          <a:hlinkClick r:id="rId18"/>
                        </a:rPr>
                        <a:t>AT&amp;T TV</a:t>
                      </a:r>
                      <a:endParaRPr lang="da-DK" sz="600" b="0" i="0" u="sng" strike="noStrike" kern="1200">
                        <a:solidFill>
                          <a:srgbClr val="0563C1"/>
                        </a:solidFill>
                        <a:effectLst/>
                        <a:latin typeface="Helvetica" panose="020B0604020202020204" pitchFamily="34" charset="0"/>
                        <a:ea typeface="+mn-ea"/>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$27,245.3</a:t>
                      </a:r>
                    </a:p>
                  </a:txBody>
                  <a:tcPr marL="0" marR="0" marT="0" marB="0" anchor="b">
                    <a:solidFill>
                      <a:srgbClr val="E2E8F1"/>
                    </a:solidFill>
                  </a:tcPr>
                </a:tc>
                <a:extLst>
                  <a:ext uri="{0D108BD9-81ED-4DB2-BD59-A6C34878D82A}">
                    <a16:rowId xmlns:a16="http://schemas.microsoft.com/office/drawing/2014/main" val="4140546859"/>
                  </a:ext>
                </a:extLst>
              </a:tr>
              <a:tr h="102806">
                <a:tc>
                  <a:txBody>
                    <a:bodyPr/>
                    <a:lstStyle/>
                    <a:p>
                      <a:pPr algn="l" fontAlgn="b"/>
                      <a:r>
                        <a:rPr lang="en-US" sz="600" b="0" i="0" u="sng" strike="noStrike" kern="1200">
                          <a:solidFill>
                            <a:srgbClr val="0563C1"/>
                          </a:solidFill>
                          <a:effectLst/>
                          <a:latin typeface="Helvetica" panose="020B0604020202020204" pitchFamily="34" charset="0"/>
                          <a:ea typeface="+mn-ea"/>
                          <a:cs typeface="Helvetica" panose="020B0604020202020204" pitchFamily="34" charset="0"/>
                          <a:hlinkClick r:id="rId19">
                            <a:extLst>
                              <a:ext uri="{A12FA001-AC4F-418D-AE19-62706E023703}">
                                <ahyp:hlinkClr xmlns:ahyp="http://schemas.microsoft.com/office/drawing/2018/hyperlinkcolor" val="tx"/>
                              </a:ext>
                            </a:extLst>
                          </a:hlinkClick>
                        </a:rPr>
                        <a:t>Caplyta RX</a:t>
                      </a:r>
                      <a:endParaRPr lang="en-US" sz="600" b="0" i="0" u="sng" strike="noStrike" kern="1200">
                        <a:solidFill>
                          <a:srgbClr val="0563C1"/>
                        </a:solidFill>
                        <a:effectLst/>
                        <a:latin typeface="Helvetica" panose="020B0604020202020204" pitchFamily="34" charset="0"/>
                        <a:ea typeface="+mn-ea"/>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$21,075.1</a:t>
                      </a:r>
                    </a:p>
                  </a:txBody>
                  <a:tcPr marL="0" marR="0" marT="0" marB="0" anchor="b">
                    <a:solidFill>
                      <a:srgbClr val="E2E8F1"/>
                    </a:solidFill>
                  </a:tcPr>
                </a:tc>
                <a:extLst>
                  <a:ext uri="{0D108BD9-81ED-4DB2-BD59-A6C34878D82A}">
                    <a16:rowId xmlns:a16="http://schemas.microsoft.com/office/drawing/2014/main" val="92535058"/>
                  </a:ext>
                </a:extLst>
              </a:tr>
              <a:tr h="102806">
                <a:tc>
                  <a:txBody>
                    <a:bodyPr/>
                    <a:lstStyle/>
                    <a:p>
                      <a:pPr algn="l" fontAlgn="b"/>
                      <a:r>
                        <a:rPr lang="en-US" sz="600" b="0" i="0" u="sng" strike="noStrike" kern="1200">
                          <a:solidFill>
                            <a:srgbClr val="0563C1"/>
                          </a:solidFill>
                          <a:effectLst/>
                          <a:latin typeface="Helvetica" panose="020B0604020202020204" pitchFamily="34" charset="0"/>
                          <a:ea typeface="+mn-ea"/>
                          <a:cs typeface="Helvetica" panose="020B0604020202020204" pitchFamily="34" charset="0"/>
                          <a:hlinkClick r:id="rId20">
                            <a:extLst>
                              <a:ext uri="{A12FA001-AC4F-418D-AE19-62706E023703}">
                                <ahyp:hlinkClr xmlns:ahyp="http://schemas.microsoft.com/office/drawing/2018/hyperlinkcolor" val="tx"/>
                              </a:ext>
                            </a:extLst>
                          </a:hlinkClick>
                        </a:rPr>
                        <a:t>Musely</a:t>
                      </a:r>
                      <a:endParaRPr lang="en-US" sz="600" b="0" i="0" u="sng" strike="noStrike" kern="1200">
                        <a:solidFill>
                          <a:srgbClr val="0563C1"/>
                        </a:solidFill>
                        <a:effectLst/>
                        <a:latin typeface="Helvetica" panose="020B0604020202020204" pitchFamily="34" charset="0"/>
                        <a:ea typeface="+mn-ea"/>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$18,087.2</a:t>
                      </a:r>
                    </a:p>
                  </a:txBody>
                  <a:tcPr marL="0" marR="0" marT="0" marB="0" anchor="b">
                    <a:solidFill>
                      <a:srgbClr val="E2E8F1"/>
                    </a:solidFill>
                  </a:tcPr>
                </a:tc>
                <a:extLst>
                  <a:ext uri="{0D108BD9-81ED-4DB2-BD59-A6C34878D82A}">
                    <a16:rowId xmlns:a16="http://schemas.microsoft.com/office/drawing/2014/main" val="2464428436"/>
                  </a:ext>
                </a:extLst>
              </a:tr>
              <a:tr h="102806">
                <a:tc>
                  <a:txBody>
                    <a:bodyPr/>
                    <a:lstStyle/>
                    <a:p>
                      <a:pPr algn="l" fontAlgn="b"/>
                      <a:r>
                        <a:rPr lang="en-US" sz="600" b="0" i="0" u="sng" strike="noStrike" kern="1200">
                          <a:solidFill>
                            <a:srgbClr val="0563C1"/>
                          </a:solidFill>
                          <a:effectLst/>
                          <a:latin typeface="Helvetica" panose="020B0604020202020204" pitchFamily="34" charset="0"/>
                          <a:ea typeface="+mn-ea"/>
                          <a:cs typeface="Helvetica" panose="020B0604020202020204" pitchFamily="34" charset="0"/>
                          <a:hlinkClick r:id="rId21">
                            <a:extLst>
                              <a:ext uri="{A12FA001-AC4F-418D-AE19-62706E023703}">
                                <ahyp:hlinkClr xmlns:ahyp="http://schemas.microsoft.com/office/drawing/2018/hyperlinkcolor" val="tx"/>
                              </a:ext>
                            </a:extLst>
                          </a:hlinkClick>
                        </a:rPr>
                        <a:t>Vitrazza</a:t>
                      </a:r>
                      <a:endParaRPr lang="en-US" sz="600" b="0" i="0" u="sng" strike="noStrike" kern="1200">
                        <a:solidFill>
                          <a:srgbClr val="0563C1"/>
                        </a:solidFill>
                        <a:effectLst/>
                        <a:latin typeface="Helvetica" panose="020B0604020202020204" pitchFamily="34" charset="0"/>
                        <a:ea typeface="+mn-ea"/>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$15,242.0</a:t>
                      </a:r>
                    </a:p>
                  </a:txBody>
                  <a:tcPr marL="0" marR="0" marT="0" marB="0" anchor="b">
                    <a:solidFill>
                      <a:srgbClr val="E2E8F1"/>
                    </a:solidFill>
                  </a:tcPr>
                </a:tc>
                <a:extLst>
                  <a:ext uri="{0D108BD9-81ED-4DB2-BD59-A6C34878D82A}">
                    <a16:rowId xmlns:a16="http://schemas.microsoft.com/office/drawing/2014/main" val="1545840138"/>
                  </a:ext>
                </a:extLst>
              </a:tr>
              <a:tr h="102806">
                <a:tc>
                  <a:txBody>
                    <a:bodyPr/>
                    <a:lstStyle/>
                    <a:p>
                      <a:pPr algn="l" fontAlgn="b"/>
                      <a:r>
                        <a:rPr lang="en-US" sz="600" b="0" i="0" u="sng" strike="noStrike" kern="1200">
                          <a:solidFill>
                            <a:srgbClr val="0563C1"/>
                          </a:solidFill>
                          <a:effectLst/>
                          <a:latin typeface="Helvetica" panose="020B0604020202020204" pitchFamily="34" charset="0"/>
                          <a:ea typeface="+mn-ea"/>
                          <a:cs typeface="Helvetica" panose="020B0604020202020204" pitchFamily="34" charset="0"/>
                          <a:hlinkClick r:id="rId22">
                            <a:extLst>
                              <a:ext uri="{A12FA001-AC4F-418D-AE19-62706E023703}">
                                <ahyp:hlinkClr xmlns:ahyp="http://schemas.microsoft.com/office/drawing/2018/hyperlinkcolor" val="tx"/>
                              </a:ext>
                            </a:extLst>
                          </a:hlinkClick>
                        </a:rPr>
                        <a:t>Shingrix RX</a:t>
                      </a:r>
                      <a:endParaRPr lang="en-US" sz="600" b="0" i="0" u="sng" strike="noStrike" kern="1200">
                        <a:solidFill>
                          <a:srgbClr val="0563C1"/>
                        </a:solidFill>
                        <a:effectLst/>
                        <a:latin typeface="Helvetica" panose="020B0604020202020204" pitchFamily="34" charset="0"/>
                        <a:ea typeface="+mn-ea"/>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$14,961.7</a:t>
                      </a:r>
                    </a:p>
                  </a:txBody>
                  <a:tcPr marL="0" marR="0" marT="0" marB="0" anchor="b">
                    <a:solidFill>
                      <a:srgbClr val="E2E8F1"/>
                    </a:solidFill>
                  </a:tcPr>
                </a:tc>
                <a:extLst>
                  <a:ext uri="{0D108BD9-81ED-4DB2-BD59-A6C34878D82A}">
                    <a16:rowId xmlns:a16="http://schemas.microsoft.com/office/drawing/2014/main" val="960670842"/>
                  </a:ext>
                </a:extLst>
              </a:tr>
              <a:tr h="102806">
                <a:tc>
                  <a:txBody>
                    <a:bodyPr/>
                    <a:lstStyle/>
                    <a:p>
                      <a:pPr algn="l" fontAlgn="b"/>
                      <a:r>
                        <a:rPr lang="en-US" sz="600" b="0" i="0" u="sng" strike="noStrike" kern="1200">
                          <a:solidFill>
                            <a:srgbClr val="0563C1"/>
                          </a:solidFill>
                          <a:effectLst/>
                          <a:latin typeface="Helvetica" panose="020B0604020202020204" pitchFamily="34" charset="0"/>
                          <a:ea typeface="+mn-ea"/>
                          <a:cs typeface="Helvetica" panose="020B0604020202020204" pitchFamily="34" charset="0"/>
                          <a:hlinkClick r:id="rId23"/>
                        </a:rPr>
                        <a:t>Aha Sparkling Water</a:t>
                      </a:r>
                      <a:endParaRPr lang="en-US" sz="600" b="0" i="0" u="sng" strike="noStrike" kern="1200">
                        <a:solidFill>
                          <a:srgbClr val="0563C1"/>
                        </a:solidFill>
                        <a:effectLst/>
                        <a:latin typeface="Helvetica" panose="020B0604020202020204" pitchFamily="34" charset="0"/>
                        <a:ea typeface="+mn-ea"/>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$13,339.4</a:t>
                      </a:r>
                    </a:p>
                  </a:txBody>
                  <a:tcPr marL="0" marR="0" marT="0" marB="0" anchor="b">
                    <a:solidFill>
                      <a:srgbClr val="E2E8F1"/>
                    </a:solidFill>
                  </a:tcPr>
                </a:tc>
                <a:extLst>
                  <a:ext uri="{0D108BD9-81ED-4DB2-BD59-A6C34878D82A}">
                    <a16:rowId xmlns:a16="http://schemas.microsoft.com/office/drawing/2014/main" val="2696383004"/>
                  </a:ext>
                </a:extLst>
              </a:tr>
              <a:tr h="102806">
                <a:tc>
                  <a:txBody>
                    <a:bodyPr/>
                    <a:lstStyle/>
                    <a:p>
                      <a:pPr algn="l" fontAlgn="b"/>
                      <a:r>
                        <a:rPr lang="en-US" sz="600" b="0" i="0" u="sng" strike="noStrike" kern="1200">
                          <a:solidFill>
                            <a:srgbClr val="0563C1"/>
                          </a:solidFill>
                          <a:effectLst/>
                          <a:latin typeface="Helvetica" panose="020B0604020202020204" pitchFamily="34" charset="0"/>
                          <a:ea typeface="+mn-ea"/>
                          <a:cs typeface="Helvetica" panose="020B0604020202020204" pitchFamily="34" charset="0"/>
                          <a:hlinkClick r:id="rId24">
                            <a:extLst>
                              <a:ext uri="{A12FA001-AC4F-418D-AE19-62706E023703}">
                                <ahyp:hlinkClr xmlns:ahyp="http://schemas.microsoft.com/office/drawing/2018/hyperlinkcolor" val="tx"/>
                              </a:ext>
                            </a:extLst>
                          </a:hlinkClick>
                        </a:rPr>
                        <a:t>Visible</a:t>
                      </a:r>
                      <a:endParaRPr lang="en-US" sz="600" b="0" i="0" u="sng" strike="noStrike" kern="1200">
                        <a:solidFill>
                          <a:srgbClr val="0563C1"/>
                        </a:solidFill>
                        <a:effectLst/>
                        <a:latin typeface="Helvetica" panose="020B0604020202020204" pitchFamily="34" charset="0"/>
                        <a:ea typeface="+mn-ea"/>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$13,150.9</a:t>
                      </a:r>
                    </a:p>
                  </a:txBody>
                  <a:tcPr marL="0" marR="0" marT="0" marB="0" anchor="b">
                    <a:solidFill>
                      <a:srgbClr val="E2E8F1"/>
                    </a:solidFill>
                  </a:tcPr>
                </a:tc>
                <a:extLst>
                  <a:ext uri="{0D108BD9-81ED-4DB2-BD59-A6C34878D82A}">
                    <a16:rowId xmlns:a16="http://schemas.microsoft.com/office/drawing/2014/main" val="1653029859"/>
                  </a:ext>
                </a:extLst>
              </a:tr>
              <a:tr h="102806">
                <a:tc>
                  <a:txBody>
                    <a:bodyPr/>
                    <a:lstStyle/>
                    <a:p>
                      <a:pPr algn="l" fontAlgn="b"/>
                      <a:r>
                        <a:rPr lang="en-US" sz="600" b="0" i="0" u="sng" strike="noStrike" kern="1200">
                          <a:solidFill>
                            <a:srgbClr val="0563C1"/>
                          </a:solidFill>
                          <a:effectLst/>
                          <a:latin typeface="Helvetica" panose="020B0604020202020204" pitchFamily="34" charset="0"/>
                          <a:ea typeface="+mn-ea"/>
                          <a:cs typeface="Helvetica" panose="020B0604020202020204" pitchFamily="34" charset="0"/>
                          <a:hlinkClick r:id="rId25">
                            <a:extLst>
                              <a:ext uri="{A12FA001-AC4F-418D-AE19-62706E023703}">
                                <ahyp:hlinkClr xmlns:ahyp="http://schemas.microsoft.com/office/drawing/2018/hyperlinkcolor" val="tx"/>
                              </a:ext>
                            </a:extLst>
                          </a:hlinkClick>
                        </a:rPr>
                        <a:t>Greenlight</a:t>
                      </a:r>
                      <a:endParaRPr lang="en-US" sz="600" b="0" i="0" u="sng" strike="noStrike" kern="1200">
                        <a:solidFill>
                          <a:srgbClr val="0563C1"/>
                        </a:solidFill>
                        <a:effectLst/>
                        <a:latin typeface="Helvetica" panose="020B0604020202020204" pitchFamily="34" charset="0"/>
                        <a:ea typeface="+mn-ea"/>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$13,129.6</a:t>
                      </a:r>
                    </a:p>
                  </a:txBody>
                  <a:tcPr marL="0" marR="0" marT="0" marB="0" anchor="b">
                    <a:solidFill>
                      <a:srgbClr val="E2E8F1"/>
                    </a:solidFill>
                  </a:tcPr>
                </a:tc>
                <a:extLst>
                  <a:ext uri="{0D108BD9-81ED-4DB2-BD59-A6C34878D82A}">
                    <a16:rowId xmlns:a16="http://schemas.microsoft.com/office/drawing/2014/main" val="2248202302"/>
                  </a:ext>
                </a:extLst>
              </a:tr>
              <a:tr h="102806">
                <a:tc>
                  <a:txBody>
                    <a:bodyPr/>
                    <a:lstStyle/>
                    <a:p>
                      <a:pPr algn="l" fontAlgn="b"/>
                      <a:r>
                        <a:rPr lang="en-US" sz="600" b="0" i="0" u="sng" strike="noStrike" kern="1200">
                          <a:solidFill>
                            <a:srgbClr val="0563C1"/>
                          </a:solidFill>
                          <a:effectLst/>
                          <a:latin typeface="Helvetica" panose="020B0604020202020204" pitchFamily="34" charset="0"/>
                          <a:ea typeface="+mn-ea"/>
                          <a:cs typeface="Helvetica" panose="020B0604020202020204" pitchFamily="34" charset="0"/>
                          <a:hlinkClick r:id="rId26"/>
                        </a:rPr>
                        <a:t>Carparts.com</a:t>
                      </a:r>
                      <a:endParaRPr lang="en-US" sz="600" b="0" i="0" u="sng" strike="noStrike" kern="1200">
                        <a:solidFill>
                          <a:srgbClr val="0563C1"/>
                        </a:solidFill>
                        <a:effectLst/>
                        <a:latin typeface="Helvetica" panose="020B0604020202020204" pitchFamily="34" charset="0"/>
                        <a:ea typeface="+mn-ea"/>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$12,509.2</a:t>
                      </a:r>
                    </a:p>
                  </a:txBody>
                  <a:tcPr marL="0" marR="0" marT="0" marB="0" anchor="b">
                    <a:solidFill>
                      <a:srgbClr val="E2E8F1"/>
                    </a:solidFill>
                  </a:tcPr>
                </a:tc>
                <a:extLst>
                  <a:ext uri="{0D108BD9-81ED-4DB2-BD59-A6C34878D82A}">
                    <a16:rowId xmlns:a16="http://schemas.microsoft.com/office/drawing/2014/main" val="40985565"/>
                  </a:ext>
                </a:extLst>
              </a:tr>
              <a:tr h="102806">
                <a:tc>
                  <a:txBody>
                    <a:bodyPr/>
                    <a:lstStyle/>
                    <a:p>
                      <a:pPr algn="l" fontAlgn="b"/>
                      <a:r>
                        <a:rPr lang="en-US" sz="600" b="0" i="0" u="sng" strike="noStrike" kern="1200">
                          <a:solidFill>
                            <a:srgbClr val="0563C1"/>
                          </a:solidFill>
                          <a:effectLst/>
                          <a:latin typeface="Helvetica" panose="020B0604020202020204" pitchFamily="34" charset="0"/>
                          <a:ea typeface="+mn-ea"/>
                          <a:cs typeface="Helvetica" panose="020B0604020202020204" pitchFamily="34" charset="0"/>
                          <a:hlinkClick r:id="rId27">
                            <a:extLst>
                              <a:ext uri="{A12FA001-AC4F-418D-AE19-62706E023703}">
                                <ahyp:hlinkClr xmlns:ahyp="http://schemas.microsoft.com/office/drawing/2018/hyperlinkcolor" val="tx"/>
                              </a:ext>
                            </a:extLst>
                          </a:hlinkClick>
                        </a:rPr>
                        <a:t>Premier Protein</a:t>
                      </a:r>
                      <a:endParaRPr lang="en-US" sz="600" b="0" i="0" u="sng" strike="noStrike" kern="1200">
                        <a:solidFill>
                          <a:srgbClr val="0563C1"/>
                        </a:solidFill>
                        <a:effectLst/>
                        <a:latin typeface="Helvetica" panose="020B0604020202020204" pitchFamily="34" charset="0"/>
                        <a:ea typeface="+mn-ea"/>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$12,386.3</a:t>
                      </a:r>
                    </a:p>
                  </a:txBody>
                  <a:tcPr marL="0" marR="0" marT="0" marB="0" anchor="b">
                    <a:solidFill>
                      <a:srgbClr val="E2E8F1"/>
                    </a:solidFill>
                  </a:tcPr>
                </a:tc>
                <a:extLst>
                  <a:ext uri="{0D108BD9-81ED-4DB2-BD59-A6C34878D82A}">
                    <a16:rowId xmlns:a16="http://schemas.microsoft.com/office/drawing/2014/main" val="1046257968"/>
                  </a:ext>
                </a:extLst>
              </a:tr>
              <a:tr h="102806">
                <a:tc>
                  <a:txBody>
                    <a:bodyPr/>
                    <a:lstStyle/>
                    <a:p>
                      <a:pPr algn="l" fontAlgn="b"/>
                      <a:r>
                        <a:rPr lang="en-US" sz="600" b="0" i="0" u="sng" strike="noStrike" kern="1200">
                          <a:solidFill>
                            <a:srgbClr val="0563C1"/>
                          </a:solidFill>
                          <a:effectLst/>
                          <a:latin typeface="Helvetica" panose="020B0604020202020204" pitchFamily="34" charset="0"/>
                          <a:ea typeface="+mn-ea"/>
                          <a:cs typeface="Helvetica" panose="020B0604020202020204" pitchFamily="34" charset="0"/>
                          <a:hlinkClick r:id="rId28">
                            <a:extLst>
                              <a:ext uri="{A12FA001-AC4F-418D-AE19-62706E023703}">
                                <ahyp:hlinkClr xmlns:ahyp="http://schemas.microsoft.com/office/drawing/2018/hyperlinkcolor" val="tx"/>
                              </a:ext>
                            </a:extLst>
                          </a:hlinkClick>
                        </a:rPr>
                        <a:t>Planet Oat Milk </a:t>
                      </a:r>
                      <a:endParaRPr lang="en-US" sz="600" b="0" i="0" u="sng" strike="noStrike" kern="1200">
                        <a:solidFill>
                          <a:srgbClr val="0563C1"/>
                        </a:solidFill>
                        <a:effectLst/>
                        <a:latin typeface="Helvetica" panose="020B0604020202020204" pitchFamily="34" charset="0"/>
                        <a:ea typeface="+mn-ea"/>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$11,571.7</a:t>
                      </a:r>
                    </a:p>
                  </a:txBody>
                  <a:tcPr marL="0" marR="0" marT="0" marB="0" anchor="b">
                    <a:solidFill>
                      <a:srgbClr val="E2E8F1"/>
                    </a:solidFill>
                  </a:tcPr>
                </a:tc>
                <a:extLst>
                  <a:ext uri="{0D108BD9-81ED-4DB2-BD59-A6C34878D82A}">
                    <a16:rowId xmlns:a16="http://schemas.microsoft.com/office/drawing/2014/main" val="1068775464"/>
                  </a:ext>
                </a:extLst>
              </a:tr>
              <a:tr h="102806">
                <a:tc>
                  <a:txBody>
                    <a:bodyPr/>
                    <a:lstStyle/>
                    <a:p>
                      <a:pPr algn="l" fontAlgn="b"/>
                      <a:r>
                        <a:rPr lang="en-US" sz="600" b="0" i="0" u="sng" strike="noStrike" kern="1200">
                          <a:solidFill>
                            <a:srgbClr val="0563C1"/>
                          </a:solidFill>
                          <a:effectLst/>
                          <a:latin typeface="Helvetica" panose="020B0604020202020204" pitchFamily="34" charset="0"/>
                          <a:ea typeface="+mn-ea"/>
                          <a:cs typeface="Helvetica" panose="020B0604020202020204" pitchFamily="34" charset="0"/>
                          <a:hlinkClick r:id="rId29">
                            <a:extLst>
                              <a:ext uri="{A12FA001-AC4F-418D-AE19-62706E023703}">
                                <ahyp:hlinkClr xmlns:ahyp="http://schemas.microsoft.com/office/drawing/2018/hyperlinkcolor" val="tx"/>
                              </a:ext>
                            </a:extLst>
                          </a:hlinkClick>
                        </a:rPr>
                        <a:t>Truist Bank</a:t>
                      </a:r>
                      <a:endParaRPr lang="en-US" sz="600" b="0" i="0" u="sng" strike="noStrike" kern="1200">
                        <a:solidFill>
                          <a:srgbClr val="0563C1"/>
                        </a:solidFill>
                        <a:effectLst/>
                        <a:latin typeface="Helvetica" panose="020B0604020202020204" pitchFamily="34" charset="0"/>
                        <a:ea typeface="+mn-ea"/>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$10,877.1</a:t>
                      </a:r>
                    </a:p>
                  </a:txBody>
                  <a:tcPr marL="0" marR="0" marT="0" marB="0" anchor="b">
                    <a:solidFill>
                      <a:srgbClr val="E2E8F1"/>
                    </a:solidFill>
                  </a:tcPr>
                </a:tc>
                <a:extLst>
                  <a:ext uri="{0D108BD9-81ED-4DB2-BD59-A6C34878D82A}">
                    <a16:rowId xmlns:a16="http://schemas.microsoft.com/office/drawing/2014/main" val="1883089199"/>
                  </a:ext>
                </a:extLst>
              </a:tr>
              <a:tr h="102806">
                <a:tc>
                  <a:txBody>
                    <a:bodyPr/>
                    <a:lstStyle/>
                    <a:p>
                      <a:pPr algn="l" fontAlgn="b"/>
                      <a:r>
                        <a:rPr lang="en-US" sz="600" b="0" i="0" u="sng" strike="noStrike" kern="1200">
                          <a:solidFill>
                            <a:srgbClr val="0563C1"/>
                          </a:solidFill>
                          <a:effectLst/>
                          <a:latin typeface="Helvetica" panose="020B0604020202020204" pitchFamily="34" charset="0"/>
                          <a:ea typeface="+mn-ea"/>
                          <a:cs typeface="Helvetica" panose="020B0604020202020204" pitchFamily="34" charset="0"/>
                          <a:hlinkClick r:id="rId30">
                            <a:extLst>
                              <a:ext uri="{A12FA001-AC4F-418D-AE19-62706E023703}">
                                <ahyp:hlinkClr xmlns:ahyp="http://schemas.microsoft.com/office/drawing/2018/hyperlinkcolor" val="tx"/>
                              </a:ext>
                            </a:extLst>
                          </a:hlinkClick>
                        </a:rPr>
                        <a:t>Creative Roots</a:t>
                      </a:r>
                      <a:endParaRPr lang="en-US" sz="600" b="0" i="0" u="sng" strike="noStrike" kern="1200">
                        <a:solidFill>
                          <a:srgbClr val="0563C1"/>
                        </a:solidFill>
                        <a:effectLst/>
                        <a:latin typeface="Helvetica" panose="020B0604020202020204" pitchFamily="34" charset="0"/>
                        <a:ea typeface="+mn-ea"/>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$10,481.9</a:t>
                      </a:r>
                    </a:p>
                  </a:txBody>
                  <a:tcPr marL="0" marR="0" marT="0" marB="0" anchor="b">
                    <a:solidFill>
                      <a:srgbClr val="E2E8F1"/>
                    </a:solidFill>
                  </a:tcPr>
                </a:tc>
                <a:extLst>
                  <a:ext uri="{0D108BD9-81ED-4DB2-BD59-A6C34878D82A}">
                    <a16:rowId xmlns:a16="http://schemas.microsoft.com/office/drawing/2014/main" val="1588072634"/>
                  </a:ext>
                </a:extLst>
              </a:tr>
              <a:tr h="102806">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31"/>
                        </a:rPr>
                        <a:t>Lively Lingerie </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$9,003.7</a:t>
                      </a:r>
                    </a:p>
                  </a:txBody>
                  <a:tcPr marL="0" marR="0" marT="0" marB="0" anchor="b">
                    <a:solidFill>
                      <a:srgbClr val="E2E8F1"/>
                    </a:solidFill>
                  </a:tcPr>
                </a:tc>
                <a:extLst>
                  <a:ext uri="{0D108BD9-81ED-4DB2-BD59-A6C34878D82A}">
                    <a16:rowId xmlns:a16="http://schemas.microsoft.com/office/drawing/2014/main" val="3060032673"/>
                  </a:ext>
                </a:extLst>
              </a:tr>
              <a:tr h="102806">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32"/>
                        </a:rPr>
                        <a:t>RXSaver</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$7,755.2</a:t>
                      </a:r>
                    </a:p>
                  </a:txBody>
                  <a:tcPr marL="0" marR="0" marT="0" marB="0" anchor="b">
                    <a:solidFill>
                      <a:srgbClr val="E2E8F1"/>
                    </a:solidFill>
                  </a:tcPr>
                </a:tc>
                <a:extLst>
                  <a:ext uri="{0D108BD9-81ED-4DB2-BD59-A6C34878D82A}">
                    <a16:rowId xmlns:a16="http://schemas.microsoft.com/office/drawing/2014/main" val="2408467223"/>
                  </a:ext>
                </a:extLst>
              </a:tr>
              <a:tr h="102806">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33"/>
                        </a:rPr>
                        <a:t>Makespace</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$7,743.1</a:t>
                      </a:r>
                    </a:p>
                  </a:txBody>
                  <a:tcPr marL="0" marR="0" marT="0" marB="0" anchor="b">
                    <a:solidFill>
                      <a:srgbClr val="E2E8F1"/>
                    </a:solidFill>
                  </a:tcPr>
                </a:tc>
                <a:extLst>
                  <a:ext uri="{0D108BD9-81ED-4DB2-BD59-A6C34878D82A}">
                    <a16:rowId xmlns:a16="http://schemas.microsoft.com/office/drawing/2014/main" val="1282860341"/>
                  </a:ext>
                </a:extLst>
              </a:tr>
              <a:tr h="102806">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34"/>
                        </a:rPr>
                        <a:t>PurePap</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$7,655.6</a:t>
                      </a:r>
                    </a:p>
                  </a:txBody>
                  <a:tcPr marL="0" marR="0" marT="0" marB="0" anchor="b">
                    <a:solidFill>
                      <a:srgbClr val="E2E8F1"/>
                    </a:solidFill>
                  </a:tcPr>
                </a:tc>
                <a:extLst>
                  <a:ext uri="{0D108BD9-81ED-4DB2-BD59-A6C34878D82A}">
                    <a16:rowId xmlns:a16="http://schemas.microsoft.com/office/drawing/2014/main" val="1528244782"/>
                  </a:ext>
                </a:extLst>
              </a:tr>
              <a:tr h="102806">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35"/>
                        </a:rPr>
                        <a:t>Kori Krill Oil</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$7,438.7</a:t>
                      </a:r>
                    </a:p>
                  </a:txBody>
                  <a:tcPr marL="0" marR="0" marT="0" marB="0" anchor="b">
                    <a:solidFill>
                      <a:srgbClr val="E2E8F1"/>
                    </a:solidFill>
                  </a:tcPr>
                </a:tc>
                <a:extLst>
                  <a:ext uri="{0D108BD9-81ED-4DB2-BD59-A6C34878D82A}">
                    <a16:rowId xmlns:a16="http://schemas.microsoft.com/office/drawing/2014/main" val="3942111040"/>
                  </a:ext>
                </a:extLst>
              </a:tr>
              <a:tr h="102806">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36"/>
                        </a:rPr>
                        <a:t>Stressballs</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$7,198.3</a:t>
                      </a:r>
                    </a:p>
                  </a:txBody>
                  <a:tcPr marL="0" marR="0" marT="0" marB="0" anchor="b">
                    <a:solidFill>
                      <a:srgbClr val="E2E8F1"/>
                    </a:solidFill>
                  </a:tcPr>
                </a:tc>
                <a:extLst>
                  <a:ext uri="{0D108BD9-81ED-4DB2-BD59-A6C34878D82A}">
                    <a16:rowId xmlns:a16="http://schemas.microsoft.com/office/drawing/2014/main" val="2767891592"/>
                  </a:ext>
                </a:extLst>
              </a:tr>
              <a:tr h="102806">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37"/>
                        </a:rPr>
                        <a:t>Moving Help</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$7,028.4</a:t>
                      </a:r>
                    </a:p>
                  </a:txBody>
                  <a:tcPr marL="0" marR="0" marT="0" marB="0" anchor="b">
                    <a:solidFill>
                      <a:srgbClr val="E2E8F1"/>
                    </a:solidFill>
                  </a:tcPr>
                </a:tc>
                <a:extLst>
                  <a:ext uri="{0D108BD9-81ED-4DB2-BD59-A6C34878D82A}">
                    <a16:rowId xmlns:a16="http://schemas.microsoft.com/office/drawing/2014/main" val="3561853023"/>
                  </a:ext>
                </a:extLst>
              </a:tr>
              <a:tr h="102806">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38"/>
                        </a:rPr>
                        <a:t>Bulleit Bourbon</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$6,774.3</a:t>
                      </a:r>
                    </a:p>
                  </a:txBody>
                  <a:tcPr marL="0" marR="0" marT="0" marB="0" anchor="b">
                    <a:solidFill>
                      <a:srgbClr val="E2E8F1"/>
                    </a:solidFill>
                  </a:tcPr>
                </a:tc>
                <a:extLst>
                  <a:ext uri="{0D108BD9-81ED-4DB2-BD59-A6C34878D82A}">
                    <a16:rowId xmlns:a16="http://schemas.microsoft.com/office/drawing/2014/main" val="3998060242"/>
                  </a:ext>
                </a:extLst>
              </a:tr>
              <a:tr h="102806">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39"/>
                        </a:rPr>
                        <a:t>Rory</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$6,510.5</a:t>
                      </a:r>
                    </a:p>
                  </a:txBody>
                  <a:tcPr marL="0" marR="0" marT="0" marB="0" anchor="b">
                    <a:solidFill>
                      <a:srgbClr val="E2E8F1"/>
                    </a:solidFill>
                  </a:tcPr>
                </a:tc>
                <a:extLst>
                  <a:ext uri="{0D108BD9-81ED-4DB2-BD59-A6C34878D82A}">
                    <a16:rowId xmlns:a16="http://schemas.microsoft.com/office/drawing/2014/main" val="1564308449"/>
                  </a:ext>
                </a:extLst>
              </a:tr>
              <a:tr h="102806">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40"/>
                        </a:rPr>
                        <a:t>Tepezza RX</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$6,251.6</a:t>
                      </a:r>
                    </a:p>
                  </a:txBody>
                  <a:tcPr marL="0" marR="0" marT="0" marB="0" anchor="b">
                    <a:solidFill>
                      <a:srgbClr val="E2E8F1"/>
                    </a:solidFill>
                  </a:tcPr>
                </a:tc>
                <a:extLst>
                  <a:ext uri="{0D108BD9-81ED-4DB2-BD59-A6C34878D82A}">
                    <a16:rowId xmlns:a16="http://schemas.microsoft.com/office/drawing/2014/main" val="168745834"/>
                  </a:ext>
                </a:extLst>
              </a:tr>
              <a:tr h="102806">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41"/>
                        </a:rPr>
                        <a:t>Govx</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$6,220.9</a:t>
                      </a:r>
                    </a:p>
                  </a:txBody>
                  <a:tcPr marL="0" marR="0" marT="0" marB="0" anchor="b">
                    <a:solidFill>
                      <a:srgbClr val="E2E8F1"/>
                    </a:solidFill>
                  </a:tcPr>
                </a:tc>
                <a:extLst>
                  <a:ext uri="{0D108BD9-81ED-4DB2-BD59-A6C34878D82A}">
                    <a16:rowId xmlns:a16="http://schemas.microsoft.com/office/drawing/2014/main" val="1580051889"/>
                  </a:ext>
                </a:extLst>
              </a:tr>
              <a:tr h="102806">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42"/>
                        </a:rPr>
                        <a:t>Function Of Beauty</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$6,112.4</a:t>
                      </a:r>
                    </a:p>
                  </a:txBody>
                  <a:tcPr marL="0" marR="0" marT="0" marB="0" anchor="b">
                    <a:solidFill>
                      <a:srgbClr val="E2E8F1"/>
                    </a:solidFill>
                  </a:tcPr>
                </a:tc>
                <a:extLst>
                  <a:ext uri="{0D108BD9-81ED-4DB2-BD59-A6C34878D82A}">
                    <a16:rowId xmlns:a16="http://schemas.microsoft.com/office/drawing/2014/main" val="2782885986"/>
                  </a:ext>
                </a:extLst>
              </a:tr>
              <a:tr h="102806">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43"/>
                        </a:rPr>
                        <a:t>Tula</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$6,057.8</a:t>
                      </a:r>
                    </a:p>
                  </a:txBody>
                  <a:tcPr marL="0" marR="0" marT="0" marB="0" anchor="b">
                    <a:solidFill>
                      <a:srgbClr val="E2E8F1"/>
                    </a:solidFill>
                  </a:tcPr>
                </a:tc>
                <a:extLst>
                  <a:ext uri="{0D108BD9-81ED-4DB2-BD59-A6C34878D82A}">
                    <a16:rowId xmlns:a16="http://schemas.microsoft.com/office/drawing/2014/main" val="1251904555"/>
                  </a:ext>
                </a:extLst>
              </a:tr>
              <a:tr h="102806">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44"/>
                        </a:rPr>
                        <a:t>Life Cuisine</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$5,925.9</a:t>
                      </a:r>
                    </a:p>
                  </a:txBody>
                  <a:tcPr marL="0" marR="0" marT="0" marB="0" anchor="b">
                    <a:solidFill>
                      <a:srgbClr val="E2E8F1"/>
                    </a:solidFill>
                  </a:tcPr>
                </a:tc>
                <a:extLst>
                  <a:ext uri="{0D108BD9-81ED-4DB2-BD59-A6C34878D82A}">
                    <a16:rowId xmlns:a16="http://schemas.microsoft.com/office/drawing/2014/main" val="1741218487"/>
                  </a:ext>
                </a:extLst>
              </a:tr>
              <a:tr h="102806">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45"/>
                        </a:rPr>
                        <a:t>Bond</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$5,724.4</a:t>
                      </a:r>
                    </a:p>
                  </a:txBody>
                  <a:tcPr marL="0" marR="0" marT="0" marB="0" anchor="b">
                    <a:solidFill>
                      <a:srgbClr val="E2E8F1"/>
                    </a:solidFill>
                  </a:tcPr>
                </a:tc>
                <a:extLst>
                  <a:ext uri="{0D108BD9-81ED-4DB2-BD59-A6C34878D82A}">
                    <a16:rowId xmlns:a16="http://schemas.microsoft.com/office/drawing/2014/main" val="429716090"/>
                  </a:ext>
                </a:extLst>
              </a:tr>
              <a:tr h="102806">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46"/>
                        </a:rPr>
                        <a:t>Bonfire</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$5,493.9</a:t>
                      </a:r>
                    </a:p>
                  </a:txBody>
                  <a:tcPr marL="0" marR="0" marT="0" marB="0" anchor="b">
                    <a:solidFill>
                      <a:srgbClr val="E2E8F1"/>
                    </a:solidFill>
                  </a:tcPr>
                </a:tc>
                <a:extLst>
                  <a:ext uri="{0D108BD9-81ED-4DB2-BD59-A6C34878D82A}">
                    <a16:rowId xmlns:a16="http://schemas.microsoft.com/office/drawing/2014/main" val="800180355"/>
                  </a:ext>
                </a:extLst>
              </a:tr>
              <a:tr h="102806">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47"/>
                        </a:rPr>
                        <a:t>The Athletic</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$5,224.5</a:t>
                      </a:r>
                    </a:p>
                  </a:txBody>
                  <a:tcPr marL="0" marR="0" marT="0" marB="0" anchor="b">
                    <a:solidFill>
                      <a:srgbClr val="E2E8F1"/>
                    </a:solidFill>
                  </a:tcPr>
                </a:tc>
                <a:extLst>
                  <a:ext uri="{0D108BD9-81ED-4DB2-BD59-A6C34878D82A}">
                    <a16:rowId xmlns:a16="http://schemas.microsoft.com/office/drawing/2014/main" val="1238226152"/>
                  </a:ext>
                </a:extLst>
              </a:tr>
              <a:tr h="102806">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48"/>
                        </a:rPr>
                        <a:t>Natural Vitality</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$4,835.7</a:t>
                      </a:r>
                    </a:p>
                  </a:txBody>
                  <a:tcPr marL="0" marR="0" marT="0" marB="0" anchor="b">
                    <a:solidFill>
                      <a:srgbClr val="E2E8F1"/>
                    </a:solidFill>
                  </a:tcPr>
                </a:tc>
                <a:extLst>
                  <a:ext uri="{0D108BD9-81ED-4DB2-BD59-A6C34878D82A}">
                    <a16:rowId xmlns:a16="http://schemas.microsoft.com/office/drawing/2014/main" val="1564964141"/>
                  </a:ext>
                </a:extLst>
              </a:tr>
              <a:tr h="102806">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49"/>
                        </a:rPr>
                        <a:t>Ambetter Insurance</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$4,575.5</a:t>
                      </a:r>
                    </a:p>
                  </a:txBody>
                  <a:tcPr marL="0" marR="0" marT="0" marB="0" anchor="b">
                    <a:solidFill>
                      <a:srgbClr val="E2E8F1"/>
                    </a:solidFill>
                  </a:tcPr>
                </a:tc>
                <a:extLst>
                  <a:ext uri="{0D108BD9-81ED-4DB2-BD59-A6C34878D82A}">
                    <a16:rowId xmlns:a16="http://schemas.microsoft.com/office/drawing/2014/main" val="3740465265"/>
                  </a:ext>
                </a:extLst>
              </a:tr>
              <a:tr h="102806">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50"/>
                        </a:rPr>
                        <a:t>Nutrafol</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$4,464.0</a:t>
                      </a:r>
                    </a:p>
                  </a:txBody>
                  <a:tcPr marL="0" marR="0" marT="0" marB="0" anchor="b">
                    <a:solidFill>
                      <a:srgbClr val="E2E8F1"/>
                    </a:solidFill>
                  </a:tcPr>
                </a:tc>
                <a:extLst>
                  <a:ext uri="{0D108BD9-81ED-4DB2-BD59-A6C34878D82A}">
                    <a16:rowId xmlns:a16="http://schemas.microsoft.com/office/drawing/2014/main" val="282278138"/>
                  </a:ext>
                </a:extLst>
              </a:tr>
              <a:tr h="102806">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51"/>
                        </a:rPr>
                        <a:t>Vizzy Hard Seltzer </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$4,221.1</a:t>
                      </a:r>
                    </a:p>
                  </a:txBody>
                  <a:tcPr marL="0" marR="0" marT="0" marB="0" anchor="b">
                    <a:solidFill>
                      <a:srgbClr val="E2E8F1"/>
                    </a:solidFill>
                  </a:tcPr>
                </a:tc>
                <a:extLst>
                  <a:ext uri="{0D108BD9-81ED-4DB2-BD59-A6C34878D82A}">
                    <a16:rowId xmlns:a16="http://schemas.microsoft.com/office/drawing/2014/main" val="1818991598"/>
                  </a:ext>
                </a:extLst>
              </a:tr>
              <a:tr h="102806">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52"/>
                        </a:rPr>
                        <a:t>Bear Naked Granola </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$4,118.6</a:t>
                      </a:r>
                    </a:p>
                  </a:txBody>
                  <a:tcPr marL="0" marR="0" marT="0" marB="0" anchor="b">
                    <a:solidFill>
                      <a:srgbClr val="E2E8F1"/>
                    </a:solidFill>
                  </a:tcPr>
                </a:tc>
                <a:extLst>
                  <a:ext uri="{0D108BD9-81ED-4DB2-BD59-A6C34878D82A}">
                    <a16:rowId xmlns:a16="http://schemas.microsoft.com/office/drawing/2014/main" val="2388200986"/>
                  </a:ext>
                </a:extLst>
              </a:tr>
              <a:tr h="102806">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53"/>
                        </a:rPr>
                        <a:t>Whoop</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$3,946.5</a:t>
                      </a:r>
                    </a:p>
                  </a:txBody>
                  <a:tcPr marL="0" marR="0" marT="0" marB="0" anchor="b">
                    <a:solidFill>
                      <a:srgbClr val="E2E8F1"/>
                    </a:solidFill>
                  </a:tcPr>
                </a:tc>
                <a:extLst>
                  <a:ext uri="{0D108BD9-81ED-4DB2-BD59-A6C34878D82A}">
                    <a16:rowId xmlns:a16="http://schemas.microsoft.com/office/drawing/2014/main" val="942514696"/>
                  </a:ext>
                </a:extLst>
              </a:tr>
              <a:tr h="102806">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54"/>
                        </a:rPr>
                        <a:t>Ridge</a:t>
                      </a:r>
                      <a:r>
                        <a:rPr lang="en-US" sz="600" b="0" i="0" u="sng" strike="noStrike">
                          <a:solidFill>
                            <a:srgbClr val="0563C1"/>
                          </a:solidFill>
                          <a:effectLst/>
                          <a:latin typeface="Helvetica" panose="020B0604020202020204" pitchFamily="34" charset="0"/>
                          <a:cs typeface="Helvetica" panose="020B0604020202020204" pitchFamily="34" charset="0"/>
                        </a:rPr>
                        <a:t> </a:t>
                      </a: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$3,759.5</a:t>
                      </a:r>
                    </a:p>
                  </a:txBody>
                  <a:tcPr marL="0" marR="0" marT="0" marB="0" anchor="b">
                    <a:solidFill>
                      <a:srgbClr val="E2E8F1"/>
                    </a:solidFill>
                  </a:tcPr>
                </a:tc>
                <a:extLst>
                  <a:ext uri="{0D108BD9-81ED-4DB2-BD59-A6C34878D82A}">
                    <a16:rowId xmlns:a16="http://schemas.microsoft.com/office/drawing/2014/main" val="587712982"/>
                  </a:ext>
                </a:extLst>
              </a:tr>
            </a:tbl>
          </a:graphicData>
        </a:graphic>
      </p:graphicFrame>
      <p:graphicFrame>
        <p:nvGraphicFramePr>
          <p:cNvPr id="13" name="Table 12">
            <a:extLst>
              <a:ext uri="{FF2B5EF4-FFF2-40B4-BE49-F238E27FC236}">
                <a16:creationId xmlns:a16="http://schemas.microsoft.com/office/drawing/2014/main" id="{18A192BD-A507-418D-9FE2-C48B9DB60D50}"/>
              </a:ext>
            </a:extLst>
          </p:cNvPr>
          <p:cNvGraphicFramePr>
            <a:graphicFrameLocks noGrp="1"/>
          </p:cNvGraphicFramePr>
          <p:nvPr/>
        </p:nvGraphicFramePr>
        <p:xfrm>
          <a:off x="2097893" y="1151549"/>
          <a:ext cx="1944555" cy="5259378"/>
        </p:xfrm>
        <a:graphic>
          <a:graphicData uri="http://schemas.openxmlformats.org/drawingml/2006/table">
            <a:tbl>
              <a:tblPr>
                <a:tableStyleId>{5C22544A-7EE6-4342-B048-85BDC9FD1C3A}</a:tableStyleId>
              </a:tblPr>
              <a:tblGrid>
                <a:gridCol w="1230681">
                  <a:extLst>
                    <a:ext uri="{9D8B030D-6E8A-4147-A177-3AD203B41FA5}">
                      <a16:colId xmlns:a16="http://schemas.microsoft.com/office/drawing/2014/main" val="3574522064"/>
                    </a:ext>
                  </a:extLst>
                </a:gridCol>
                <a:gridCol w="713874">
                  <a:extLst>
                    <a:ext uri="{9D8B030D-6E8A-4147-A177-3AD203B41FA5}">
                      <a16:colId xmlns:a16="http://schemas.microsoft.com/office/drawing/2014/main" val="2464966384"/>
                    </a:ext>
                  </a:extLst>
                </a:gridCol>
              </a:tblGrid>
              <a:tr h="117528">
                <a:tc>
                  <a:txBody>
                    <a:bodyPr/>
                    <a:lstStyle/>
                    <a:p>
                      <a:pPr algn="ctr" fontAlgn="b"/>
                      <a:r>
                        <a:rPr lang="en-US" sz="700" b="1" i="0" u="sng" strike="noStrike">
                          <a:solidFill>
                            <a:schemeClr val="bg1"/>
                          </a:solidFill>
                          <a:effectLst/>
                          <a:latin typeface="Helvetica Light" panose="020B0403020202020204"/>
                        </a:rPr>
                        <a:t>Brand</a:t>
                      </a:r>
                    </a:p>
                  </a:txBody>
                  <a:tcPr marL="0" marR="0" marT="0" marB="0" anchor="ctr">
                    <a:solidFill>
                      <a:srgbClr val="1F1A62"/>
                    </a:solidFill>
                  </a:tcPr>
                </a:tc>
                <a:tc>
                  <a:txBody>
                    <a:bodyPr/>
                    <a:lstStyle/>
                    <a:p>
                      <a:pPr algn="ctr" fontAlgn="b"/>
                      <a:r>
                        <a:rPr lang="en-US" sz="700" b="1" i="0" u="sng" strike="noStrike">
                          <a:solidFill>
                            <a:schemeClr val="bg1"/>
                          </a:solidFill>
                          <a:effectLst/>
                          <a:latin typeface="Helvetica Light" panose="020B0403020202020204"/>
                        </a:rPr>
                        <a:t>$$$ (000)</a:t>
                      </a:r>
                    </a:p>
                  </a:txBody>
                  <a:tcPr marL="0" marR="0" marT="0" marB="0" anchor="ctr">
                    <a:solidFill>
                      <a:srgbClr val="1F1A62"/>
                    </a:solidFill>
                  </a:tcPr>
                </a:tc>
                <a:extLst>
                  <a:ext uri="{0D108BD9-81ED-4DB2-BD59-A6C34878D82A}">
                    <a16:rowId xmlns:a16="http://schemas.microsoft.com/office/drawing/2014/main" val="2261589134"/>
                  </a:ext>
                </a:extLst>
              </a:tr>
              <a:tr h="102837">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55"/>
                        </a:rPr>
                        <a:t>Touch Screen Purse</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$3,723.4</a:t>
                      </a:r>
                    </a:p>
                  </a:txBody>
                  <a:tcPr marL="0" marR="0" marT="0" marB="0" anchor="b">
                    <a:solidFill>
                      <a:srgbClr val="E2E8F1"/>
                    </a:solidFill>
                  </a:tcPr>
                </a:tc>
                <a:extLst>
                  <a:ext uri="{0D108BD9-81ED-4DB2-BD59-A6C34878D82A}">
                    <a16:rowId xmlns:a16="http://schemas.microsoft.com/office/drawing/2014/main" val="1014592335"/>
                  </a:ext>
                </a:extLst>
              </a:tr>
              <a:tr h="102837">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56"/>
                        </a:rPr>
                        <a:t>MyHealthPolicy</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$3,718.8</a:t>
                      </a:r>
                    </a:p>
                  </a:txBody>
                  <a:tcPr marL="0" marR="0" marT="0" marB="0" anchor="b">
                    <a:solidFill>
                      <a:srgbClr val="E2E8F1"/>
                    </a:solidFill>
                  </a:tcPr>
                </a:tc>
                <a:extLst>
                  <a:ext uri="{0D108BD9-81ED-4DB2-BD59-A6C34878D82A}">
                    <a16:rowId xmlns:a16="http://schemas.microsoft.com/office/drawing/2014/main" val="2055412131"/>
                  </a:ext>
                </a:extLst>
              </a:tr>
              <a:tr h="102837">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57"/>
                        </a:rPr>
                        <a:t>Paychex</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$3,670.2</a:t>
                      </a:r>
                    </a:p>
                  </a:txBody>
                  <a:tcPr marL="0" marR="0" marT="0" marB="0" anchor="b">
                    <a:solidFill>
                      <a:srgbClr val="E2E8F1"/>
                    </a:solidFill>
                  </a:tcPr>
                </a:tc>
                <a:extLst>
                  <a:ext uri="{0D108BD9-81ED-4DB2-BD59-A6C34878D82A}">
                    <a16:rowId xmlns:a16="http://schemas.microsoft.com/office/drawing/2014/main" val="3313138053"/>
                  </a:ext>
                </a:extLst>
              </a:tr>
              <a:tr h="102837">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58"/>
                        </a:rPr>
                        <a:t>Only Natural Diamonds</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$3,562.6</a:t>
                      </a:r>
                    </a:p>
                  </a:txBody>
                  <a:tcPr marL="0" marR="0" marT="0" marB="0" anchor="b">
                    <a:solidFill>
                      <a:srgbClr val="E2E8F1"/>
                    </a:solidFill>
                  </a:tcPr>
                </a:tc>
                <a:extLst>
                  <a:ext uri="{0D108BD9-81ED-4DB2-BD59-A6C34878D82A}">
                    <a16:rowId xmlns:a16="http://schemas.microsoft.com/office/drawing/2014/main" val="1852431311"/>
                  </a:ext>
                </a:extLst>
              </a:tr>
              <a:tr h="102837">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59"/>
                        </a:rPr>
                        <a:t>Teladoc</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$3,538.5</a:t>
                      </a:r>
                    </a:p>
                  </a:txBody>
                  <a:tcPr marL="0" marR="0" marT="0" marB="0" anchor="b">
                    <a:solidFill>
                      <a:srgbClr val="E2E8F1"/>
                    </a:solidFill>
                  </a:tcPr>
                </a:tc>
                <a:extLst>
                  <a:ext uri="{0D108BD9-81ED-4DB2-BD59-A6C34878D82A}">
                    <a16:rowId xmlns:a16="http://schemas.microsoft.com/office/drawing/2014/main" val="819099626"/>
                  </a:ext>
                </a:extLst>
              </a:tr>
              <a:tr h="102837">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60"/>
                        </a:rPr>
                        <a:t>Hyperice</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$3,535.4</a:t>
                      </a:r>
                    </a:p>
                  </a:txBody>
                  <a:tcPr marL="0" marR="0" marT="0" marB="0" anchor="b">
                    <a:solidFill>
                      <a:srgbClr val="E2E8F1"/>
                    </a:solidFill>
                  </a:tcPr>
                </a:tc>
                <a:extLst>
                  <a:ext uri="{0D108BD9-81ED-4DB2-BD59-A6C34878D82A}">
                    <a16:rowId xmlns:a16="http://schemas.microsoft.com/office/drawing/2014/main" val="3758531432"/>
                  </a:ext>
                </a:extLst>
              </a:tr>
              <a:tr h="102837">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61"/>
                        </a:rPr>
                        <a:t>Mejuri Jewelry </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$3,411.9</a:t>
                      </a:r>
                    </a:p>
                  </a:txBody>
                  <a:tcPr marL="0" marR="0" marT="0" marB="0" anchor="b">
                    <a:solidFill>
                      <a:srgbClr val="E2E8F1"/>
                    </a:solidFill>
                  </a:tcPr>
                </a:tc>
                <a:extLst>
                  <a:ext uri="{0D108BD9-81ED-4DB2-BD59-A6C34878D82A}">
                    <a16:rowId xmlns:a16="http://schemas.microsoft.com/office/drawing/2014/main" val="3037566474"/>
                  </a:ext>
                </a:extLst>
              </a:tr>
              <a:tr h="102837">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62"/>
                        </a:rPr>
                        <a:t>ID Tech Camp </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$3,398.7</a:t>
                      </a:r>
                    </a:p>
                  </a:txBody>
                  <a:tcPr marL="0" marR="0" marT="0" marB="0" anchor="b">
                    <a:solidFill>
                      <a:srgbClr val="E2E8F1"/>
                    </a:solidFill>
                  </a:tcPr>
                </a:tc>
                <a:extLst>
                  <a:ext uri="{0D108BD9-81ED-4DB2-BD59-A6C34878D82A}">
                    <a16:rowId xmlns:a16="http://schemas.microsoft.com/office/drawing/2014/main" val="2565185990"/>
                  </a:ext>
                </a:extLst>
              </a:tr>
              <a:tr h="102837">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63"/>
                        </a:rPr>
                        <a:t>Saint Archer Brewing</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$3,377.5</a:t>
                      </a:r>
                    </a:p>
                  </a:txBody>
                  <a:tcPr marL="0" marR="0" marT="0" marB="0" anchor="b">
                    <a:solidFill>
                      <a:srgbClr val="E2E8F1"/>
                    </a:solidFill>
                  </a:tcPr>
                </a:tc>
                <a:extLst>
                  <a:ext uri="{0D108BD9-81ED-4DB2-BD59-A6C34878D82A}">
                    <a16:rowId xmlns:a16="http://schemas.microsoft.com/office/drawing/2014/main" val="2904081547"/>
                  </a:ext>
                </a:extLst>
              </a:tr>
              <a:tr h="102837">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64"/>
                        </a:rPr>
                        <a:t>LetsGetChecked</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$3,281.4</a:t>
                      </a:r>
                    </a:p>
                  </a:txBody>
                  <a:tcPr marL="0" marR="0" marT="0" marB="0" anchor="b">
                    <a:solidFill>
                      <a:srgbClr val="E2E8F1"/>
                    </a:solidFill>
                  </a:tcPr>
                </a:tc>
                <a:extLst>
                  <a:ext uri="{0D108BD9-81ED-4DB2-BD59-A6C34878D82A}">
                    <a16:rowId xmlns:a16="http://schemas.microsoft.com/office/drawing/2014/main" val="3985156320"/>
                  </a:ext>
                </a:extLst>
              </a:tr>
              <a:tr h="102837">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65"/>
                        </a:rPr>
                        <a:t>Lively Hearing Aids </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$3,244.4</a:t>
                      </a:r>
                    </a:p>
                  </a:txBody>
                  <a:tcPr marL="0" marR="0" marT="0" marB="0" anchor="b">
                    <a:solidFill>
                      <a:srgbClr val="E2E8F1"/>
                    </a:solidFill>
                  </a:tcPr>
                </a:tc>
                <a:extLst>
                  <a:ext uri="{0D108BD9-81ED-4DB2-BD59-A6C34878D82A}">
                    <a16:rowId xmlns:a16="http://schemas.microsoft.com/office/drawing/2014/main" val="2107743845"/>
                  </a:ext>
                </a:extLst>
              </a:tr>
              <a:tr h="102837">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66"/>
                        </a:rPr>
                        <a:t>Robokiller </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$3,147.1</a:t>
                      </a:r>
                    </a:p>
                  </a:txBody>
                  <a:tcPr marL="0" marR="0" marT="0" marB="0" anchor="b">
                    <a:solidFill>
                      <a:srgbClr val="E2E8F1"/>
                    </a:solidFill>
                  </a:tcPr>
                </a:tc>
                <a:extLst>
                  <a:ext uri="{0D108BD9-81ED-4DB2-BD59-A6C34878D82A}">
                    <a16:rowId xmlns:a16="http://schemas.microsoft.com/office/drawing/2014/main" val="467029731"/>
                  </a:ext>
                </a:extLst>
              </a:tr>
              <a:tr h="102837">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67"/>
                        </a:rPr>
                        <a:t>Firstleaf </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$2,901.8</a:t>
                      </a:r>
                    </a:p>
                  </a:txBody>
                  <a:tcPr marL="0" marR="0" marT="0" marB="0" anchor="b">
                    <a:solidFill>
                      <a:srgbClr val="E2E8F1"/>
                    </a:solidFill>
                  </a:tcPr>
                </a:tc>
                <a:extLst>
                  <a:ext uri="{0D108BD9-81ED-4DB2-BD59-A6C34878D82A}">
                    <a16:rowId xmlns:a16="http://schemas.microsoft.com/office/drawing/2014/main" val="1051726361"/>
                  </a:ext>
                </a:extLst>
              </a:tr>
              <a:tr h="102837">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68"/>
                        </a:rPr>
                        <a:t>PlushCare</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$2,742.3</a:t>
                      </a:r>
                    </a:p>
                  </a:txBody>
                  <a:tcPr marL="0" marR="0" marT="0" marB="0" anchor="b">
                    <a:solidFill>
                      <a:srgbClr val="E2E8F1"/>
                    </a:solidFill>
                  </a:tcPr>
                </a:tc>
                <a:extLst>
                  <a:ext uri="{0D108BD9-81ED-4DB2-BD59-A6C34878D82A}">
                    <a16:rowId xmlns:a16="http://schemas.microsoft.com/office/drawing/2014/main" val="4140546859"/>
                  </a:ext>
                </a:extLst>
              </a:tr>
              <a:tr h="102837">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69"/>
                        </a:rPr>
                        <a:t>Curology</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$2,686.5</a:t>
                      </a:r>
                    </a:p>
                  </a:txBody>
                  <a:tcPr marL="0" marR="0" marT="0" marB="0" anchor="b">
                    <a:solidFill>
                      <a:srgbClr val="E2E8F1"/>
                    </a:solidFill>
                  </a:tcPr>
                </a:tc>
                <a:extLst>
                  <a:ext uri="{0D108BD9-81ED-4DB2-BD59-A6C34878D82A}">
                    <a16:rowId xmlns:a16="http://schemas.microsoft.com/office/drawing/2014/main" val="92535058"/>
                  </a:ext>
                </a:extLst>
              </a:tr>
              <a:tr h="102837">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70"/>
                        </a:rPr>
                        <a:t>Figs  </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$2,666.5</a:t>
                      </a:r>
                    </a:p>
                  </a:txBody>
                  <a:tcPr marL="0" marR="0" marT="0" marB="0" anchor="b">
                    <a:solidFill>
                      <a:srgbClr val="E2E8F1"/>
                    </a:solidFill>
                  </a:tcPr>
                </a:tc>
                <a:extLst>
                  <a:ext uri="{0D108BD9-81ED-4DB2-BD59-A6C34878D82A}">
                    <a16:rowId xmlns:a16="http://schemas.microsoft.com/office/drawing/2014/main" val="2464428436"/>
                  </a:ext>
                </a:extLst>
              </a:tr>
              <a:tr h="102837">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71"/>
                        </a:rPr>
                        <a:t>Vuori</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$2,610.3</a:t>
                      </a:r>
                    </a:p>
                  </a:txBody>
                  <a:tcPr marL="0" marR="0" marT="0" marB="0" anchor="b">
                    <a:solidFill>
                      <a:srgbClr val="E2E8F1"/>
                    </a:solidFill>
                  </a:tcPr>
                </a:tc>
                <a:extLst>
                  <a:ext uri="{0D108BD9-81ED-4DB2-BD59-A6C34878D82A}">
                    <a16:rowId xmlns:a16="http://schemas.microsoft.com/office/drawing/2014/main" val="1545840138"/>
                  </a:ext>
                </a:extLst>
              </a:tr>
              <a:tr h="102837">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72"/>
                        </a:rPr>
                        <a:t>Nextdoor</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$2,608.3</a:t>
                      </a:r>
                    </a:p>
                  </a:txBody>
                  <a:tcPr marL="0" marR="0" marT="0" marB="0" anchor="b">
                    <a:solidFill>
                      <a:srgbClr val="E2E8F1"/>
                    </a:solidFill>
                  </a:tcPr>
                </a:tc>
                <a:extLst>
                  <a:ext uri="{0D108BD9-81ED-4DB2-BD59-A6C34878D82A}">
                    <a16:rowId xmlns:a16="http://schemas.microsoft.com/office/drawing/2014/main" val="960670842"/>
                  </a:ext>
                </a:extLst>
              </a:tr>
              <a:tr h="102837">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73"/>
                        </a:rPr>
                        <a:t>Tiburon  </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$2,511.7</a:t>
                      </a:r>
                    </a:p>
                  </a:txBody>
                  <a:tcPr marL="0" marR="0" marT="0" marB="0" anchor="b">
                    <a:solidFill>
                      <a:srgbClr val="E2E8F1"/>
                    </a:solidFill>
                  </a:tcPr>
                </a:tc>
                <a:extLst>
                  <a:ext uri="{0D108BD9-81ED-4DB2-BD59-A6C34878D82A}">
                    <a16:rowId xmlns:a16="http://schemas.microsoft.com/office/drawing/2014/main" val="2696383004"/>
                  </a:ext>
                </a:extLst>
              </a:tr>
              <a:tr h="102837">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74"/>
                        </a:rPr>
                        <a:t>Jenni Kayne</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$2,316.0</a:t>
                      </a:r>
                    </a:p>
                  </a:txBody>
                  <a:tcPr marL="0" marR="0" marT="0" marB="0" anchor="b">
                    <a:solidFill>
                      <a:srgbClr val="E2E8F1"/>
                    </a:solidFill>
                  </a:tcPr>
                </a:tc>
                <a:extLst>
                  <a:ext uri="{0D108BD9-81ED-4DB2-BD59-A6C34878D82A}">
                    <a16:rowId xmlns:a16="http://schemas.microsoft.com/office/drawing/2014/main" val="1653029859"/>
                  </a:ext>
                </a:extLst>
              </a:tr>
              <a:tr h="102837">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75"/>
                        </a:rPr>
                        <a:t>Pela</a:t>
                      </a:r>
                      <a:r>
                        <a:rPr lang="en-US" sz="600" b="0" i="0" u="sng" strike="noStrike">
                          <a:solidFill>
                            <a:srgbClr val="0563C1"/>
                          </a:solidFill>
                          <a:effectLst/>
                          <a:latin typeface="Helvetica" panose="020B0604020202020204" pitchFamily="34" charset="0"/>
                          <a:cs typeface="Helvetica" panose="020B0604020202020204" pitchFamily="34" charset="0"/>
                        </a:rPr>
                        <a:t> </a:t>
                      </a: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$2,305.1</a:t>
                      </a:r>
                    </a:p>
                  </a:txBody>
                  <a:tcPr marL="0" marR="0" marT="0" marB="0" anchor="b">
                    <a:solidFill>
                      <a:srgbClr val="E2E8F1"/>
                    </a:solidFill>
                  </a:tcPr>
                </a:tc>
                <a:extLst>
                  <a:ext uri="{0D108BD9-81ED-4DB2-BD59-A6C34878D82A}">
                    <a16:rowId xmlns:a16="http://schemas.microsoft.com/office/drawing/2014/main" val="2248202302"/>
                  </a:ext>
                </a:extLst>
              </a:tr>
              <a:tr h="102837">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76"/>
                        </a:rPr>
                        <a:t>Late July Tortilla Chips </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$2,292.9</a:t>
                      </a:r>
                    </a:p>
                  </a:txBody>
                  <a:tcPr marL="0" marR="0" marT="0" marB="0" anchor="b">
                    <a:solidFill>
                      <a:srgbClr val="E2E8F1"/>
                    </a:solidFill>
                  </a:tcPr>
                </a:tc>
                <a:extLst>
                  <a:ext uri="{0D108BD9-81ED-4DB2-BD59-A6C34878D82A}">
                    <a16:rowId xmlns:a16="http://schemas.microsoft.com/office/drawing/2014/main" val="40985565"/>
                  </a:ext>
                </a:extLst>
              </a:tr>
              <a:tr h="102837">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77"/>
                        </a:rPr>
                        <a:t>Literati  </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$2,281.4</a:t>
                      </a:r>
                    </a:p>
                  </a:txBody>
                  <a:tcPr marL="0" marR="0" marT="0" marB="0" anchor="b">
                    <a:solidFill>
                      <a:srgbClr val="E2E8F1"/>
                    </a:solidFill>
                  </a:tcPr>
                </a:tc>
                <a:extLst>
                  <a:ext uri="{0D108BD9-81ED-4DB2-BD59-A6C34878D82A}">
                    <a16:rowId xmlns:a16="http://schemas.microsoft.com/office/drawing/2014/main" val="1046257968"/>
                  </a:ext>
                </a:extLst>
              </a:tr>
              <a:tr h="102837">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78"/>
                        </a:rPr>
                        <a:t>Thrive Causemetics</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$2,258.3</a:t>
                      </a:r>
                    </a:p>
                  </a:txBody>
                  <a:tcPr marL="0" marR="0" marT="0" marB="0" anchor="b">
                    <a:solidFill>
                      <a:srgbClr val="E2E8F1"/>
                    </a:solidFill>
                  </a:tcPr>
                </a:tc>
                <a:extLst>
                  <a:ext uri="{0D108BD9-81ED-4DB2-BD59-A6C34878D82A}">
                    <a16:rowId xmlns:a16="http://schemas.microsoft.com/office/drawing/2014/main" val="1068775464"/>
                  </a:ext>
                </a:extLst>
              </a:tr>
              <a:tr h="102837">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79"/>
                        </a:rPr>
                        <a:t>cbdMD</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$2,227.5</a:t>
                      </a:r>
                    </a:p>
                  </a:txBody>
                  <a:tcPr marL="0" marR="0" marT="0" marB="0" anchor="b">
                    <a:solidFill>
                      <a:srgbClr val="E2E8F1"/>
                    </a:solidFill>
                  </a:tcPr>
                </a:tc>
                <a:extLst>
                  <a:ext uri="{0D108BD9-81ED-4DB2-BD59-A6C34878D82A}">
                    <a16:rowId xmlns:a16="http://schemas.microsoft.com/office/drawing/2014/main" val="1883089199"/>
                  </a:ext>
                </a:extLst>
              </a:tr>
              <a:tr h="102837">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80"/>
                        </a:rPr>
                        <a:t>Mack Weldon</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$2,189.9</a:t>
                      </a:r>
                    </a:p>
                  </a:txBody>
                  <a:tcPr marL="0" marR="0" marT="0" marB="0" anchor="b">
                    <a:solidFill>
                      <a:srgbClr val="E2E8F1"/>
                    </a:solidFill>
                  </a:tcPr>
                </a:tc>
                <a:extLst>
                  <a:ext uri="{0D108BD9-81ED-4DB2-BD59-A6C34878D82A}">
                    <a16:rowId xmlns:a16="http://schemas.microsoft.com/office/drawing/2014/main" val="1588072634"/>
                  </a:ext>
                </a:extLst>
              </a:tr>
              <a:tr h="102837">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81"/>
                        </a:rPr>
                        <a:t>Suerox</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$2,172.1</a:t>
                      </a:r>
                    </a:p>
                  </a:txBody>
                  <a:tcPr marL="0" marR="0" marT="0" marB="0" anchor="b">
                    <a:solidFill>
                      <a:srgbClr val="E2E8F1"/>
                    </a:solidFill>
                  </a:tcPr>
                </a:tc>
                <a:extLst>
                  <a:ext uri="{0D108BD9-81ED-4DB2-BD59-A6C34878D82A}">
                    <a16:rowId xmlns:a16="http://schemas.microsoft.com/office/drawing/2014/main" val="3060032673"/>
                  </a:ext>
                </a:extLst>
              </a:tr>
              <a:tr h="102837">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82"/>
                        </a:rPr>
                        <a:t>Omni Agent Solutions</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$2,164.9</a:t>
                      </a:r>
                    </a:p>
                  </a:txBody>
                  <a:tcPr marL="0" marR="0" marT="0" marB="0" anchor="b">
                    <a:solidFill>
                      <a:srgbClr val="E2E8F1"/>
                    </a:solidFill>
                  </a:tcPr>
                </a:tc>
                <a:extLst>
                  <a:ext uri="{0D108BD9-81ED-4DB2-BD59-A6C34878D82A}">
                    <a16:rowId xmlns:a16="http://schemas.microsoft.com/office/drawing/2014/main" val="2408467223"/>
                  </a:ext>
                </a:extLst>
              </a:tr>
              <a:tr h="102837">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83"/>
                        </a:rPr>
                        <a:t>Vanity Planet</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$2,129.2</a:t>
                      </a:r>
                    </a:p>
                  </a:txBody>
                  <a:tcPr marL="0" marR="0" marT="0" marB="0" anchor="b">
                    <a:solidFill>
                      <a:srgbClr val="E2E8F1"/>
                    </a:solidFill>
                  </a:tcPr>
                </a:tc>
                <a:extLst>
                  <a:ext uri="{0D108BD9-81ED-4DB2-BD59-A6C34878D82A}">
                    <a16:rowId xmlns:a16="http://schemas.microsoft.com/office/drawing/2014/main" val="1282860341"/>
                  </a:ext>
                </a:extLst>
              </a:tr>
              <a:tr h="102837">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84"/>
                        </a:rPr>
                        <a:t>NRIA Realtors </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$2,090.7</a:t>
                      </a:r>
                    </a:p>
                  </a:txBody>
                  <a:tcPr marL="0" marR="0" marT="0" marB="0" anchor="b">
                    <a:solidFill>
                      <a:srgbClr val="E2E8F1"/>
                    </a:solidFill>
                  </a:tcPr>
                </a:tc>
                <a:extLst>
                  <a:ext uri="{0D108BD9-81ED-4DB2-BD59-A6C34878D82A}">
                    <a16:rowId xmlns:a16="http://schemas.microsoft.com/office/drawing/2014/main" val="1528244782"/>
                  </a:ext>
                </a:extLst>
              </a:tr>
              <a:tr h="102837">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85"/>
                        </a:rPr>
                        <a:t>Dr Brite Disinfectants</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$2,026.9</a:t>
                      </a:r>
                    </a:p>
                  </a:txBody>
                  <a:tcPr marL="0" marR="0" marT="0" marB="0" anchor="b">
                    <a:solidFill>
                      <a:srgbClr val="E2E8F1"/>
                    </a:solidFill>
                  </a:tcPr>
                </a:tc>
                <a:extLst>
                  <a:ext uri="{0D108BD9-81ED-4DB2-BD59-A6C34878D82A}">
                    <a16:rowId xmlns:a16="http://schemas.microsoft.com/office/drawing/2014/main" val="3942111040"/>
                  </a:ext>
                </a:extLst>
              </a:tr>
              <a:tr h="102837">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86"/>
                        </a:rPr>
                        <a:t>Simplehealth</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$2,018.1</a:t>
                      </a:r>
                    </a:p>
                  </a:txBody>
                  <a:tcPr marL="0" marR="0" marT="0" marB="0" anchor="b">
                    <a:solidFill>
                      <a:srgbClr val="E2E8F1"/>
                    </a:solidFill>
                  </a:tcPr>
                </a:tc>
                <a:extLst>
                  <a:ext uri="{0D108BD9-81ED-4DB2-BD59-A6C34878D82A}">
                    <a16:rowId xmlns:a16="http://schemas.microsoft.com/office/drawing/2014/main" val="2767891592"/>
                  </a:ext>
                </a:extLst>
              </a:tr>
              <a:tr h="102837">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87"/>
                        </a:rPr>
                        <a:t>Primatene </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$2,008.9</a:t>
                      </a:r>
                    </a:p>
                  </a:txBody>
                  <a:tcPr marL="0" marR="0" marT="0" marB="0" anchor="b">
                    <a:solidFill>
                      <a:srgbClr val="E2E8F1"/>
                    </a:solidFill>
                  </a:tcPr>
                </a:tc>
                <a:extLst>
                  <a:ext uri="{0D108BD9-81ED-4DB2-BD59-A6C34878D82A}">
                    <a16:rowId xmlns:a16="http://schemas.microsoft.com/office/drawing/2014/main" val="3561853023"/>
                  </a:ext>
                </a:extLst>
              </a:tr>
              <a:tr h="102837">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88"/>
                        </a:rPr>
                        <a:t>Handvana</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$1,978.9</a:t>
                      </a:r>
                    </a:p>
                  </a:txBody>
                  <a:tcPr marL="0" marR="0" marT="0" marB="0" anchor="b">
                    <a:solidFill>
                      <a:srgbClr val="E2E8F1"/>
                    </a:solidFill>
                  </a:tcPr>
                </a:tc>
                <a:extLst>
                  <a:ext uri="{0D108BD9-81ED-4DB2-BD59-A6C34878D82A}">
                    <a16:rowId xmlns:a16="http://schemas.microsoft.com/office/drawing/2014/main" val="3998060242"/>
                  </a:ext>
                </a:extLst>
              </a:tr>
              <a:tr h="102837">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89"/>
                        </a:rPr>
                        <a:t>Crunchmaster</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$1,921.7</a:t>
                      </a:r>
                    </a:p>
                  </a:txBody>
                  <a:tcPr marL="0" marR="0" marT="0" marB="0" anchor="b">
                    <a:solidFill>
                      <a:srgbClr val="E2E8F1"/>
                    </a:solidFill>
                  </a:tcPr>
                </a:tc>
                <a:extLst>
                  <a:ext uri="{0D108BD9-81ED-4DB2-BD59-A6C34878D82A}">
                    <a16:rowId xmlns:a16="http://schemas.microsoft.com/office/drawing/2014/main" val="1564308449"/>
                  </a:ext>
                </a:extLst>
              </a:tr>
              <a:tr h="102837">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90"/>
                        </a:rPr>
                        <a:t>Kangaroo Security </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$1,761.1</a:t>
                      </a:r>
                    </a:p>
                  </a:txBody>
                  <a:tcPr marL="0" marR="0" marT="0" marB="0" anchor="b">
                    <a:solidFill>
                      <a:srgbClr val="E2E8F1"/>
                    </a:solidFill>
                  </a:tcPr>
                </a:tc>
                <a:extLst>
                  <a:ext uri="{0D108BD9-81ED-4DB2-BD59-A6C34878D82A}">
                    <a16:rowId xmlns:a16="http://schemas.microsoft.com/office/drawing/2014/main" val="168745834"/>
                  </a:ext>
                </a:extLst>
              </a:tr>
              <a:tr h="102837">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91"/>
                        </a:rPr>
                        <a:t>Williams Hand Sanitizer </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$1,741.5</a:t>
                      </a:r>
                    </a:p>
                  </a:txBody>
                  <a:tcPr marL="0" marR="0" marT="0" marB="0" anchor="b">
                    <a:solidFill>
                      <a:srgbClr val="E2E8F1"/>
                    </a:solidFill>
                  </a:tcPr>
                </a:tc>
                <a:extLst>
                  <a:ext uri="{0D108BD9-81ED-4DB2-BD59-A6C34878D82A}">
                    <a16:rowId xmlns:a16="http://schemas.microsoft.com/office/drawing/2014/main" val="1580051889"/>
                  </a:ext>
                </a:extLst>
              </a:tr>
              <a:tr h="102837">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92"/>
                        </a:rPr>
                        <a:t>NetCredit</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$1,665.8</a:t>
                      </a:r>
                    </a:p>
                  </a:txBody>
                  <a:tcPr marL="0" marR="0" marT="0" marB="0" anchor="b">
                    <a:solidFill>
                      <a:srgbClr val="E2E8F1"/>
                    </a:solidFill>
                  </a:tcPr>
                </a:tc>
                <a:extLst>
                  <a:ext uri="{0D108BD9-81ED-4DB2-BD59-A6C34878D82A}">
                    <a16:rowId xmlns:a16="http://schemas.microsoft.com/office/drawing/2014/main" val="2782885986"/>
                  </a:ext>
                </a:extLst>
              </a:tr>
              <a:tr h="102837">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93"/>
                        </a:rPr>
                        <a:t>ClearCaptions</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$1,658.3</a:t>
                      </a:r>
                    </a:p>
                  </a:txBody>
                  <a:tcPr marL="0" marR="0" marT="0" marB="0" anchor="b">
                    <a:solidFill>
                      <a:srgbClr val="E2E8F1"/>
                    </a:solidFill>
                  </a:tcPr>
                </a:tc>
                <a:extLst>
                  <a:ext uri="{0D108BD9-81ED-4DB2-BD59-A6C34878D82A}">
                    <a16:rowId xmlns:a16="http://schemas.microsoft.com/office/drawing/2014/main" val="1251904555"/>
                  </a:ext>
                </a:extLst>
              </a:tr>
              <a:tr h="102837">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94"/>
                        </a:rPr>
                        <a:t>Oofos Shoes </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$1,656.7</a:t>
                      </a:r>
                    </a:p>
                  </a:txBody>
                  <a:tcPr marL="0" marR="0" marT="0" marB="0" anchor="b">
                    <a:solidFill>
                      <a:srgbClr val="E2E8F1"/>
                    </a:solidFill>
                  </a:tcPr>
                </a:tc>
                <a:extLst>
                  <a:ext uri="{0D108BD9-81ED-4DB2-BD59-A6C34878D82A}">
                    <a16:rowId xmlns:a16="http://schemas.microsoft.com/office/drawing/2014/main" val="1741218487"/>
                  </a:ext>
                </a:extLst>
              </a:tr>
              <a:tr h="102837">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95"/>
                        </a:rPr>
                        <a:t>Liingo</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$1,632.8</a:t>
                      </a:r>
                    </a:p>
                  </a:txBody>
                  <a:tcPr marL="0" marR="0" marT="0" marB="0" anchor="b">
                    <a:solidFill>
                      <a:srgbClr val="E2E8F1"/>
                    </a:solidFill>
                  </a:tcPr>
                </a:tc>
                <a:extLst>
                  <a:ext uri="{0D108BD9-81ED-4DB2-BD59-A6C34878D82A}">
                    <a16:rowId xmlns:a16="http://schemas.microsoft.com/office/drawing/2014/main" val="429716090"/>
                  </a:ext>
                </a:extLst>
              </a:tr>
              <a:tr h="102837">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96"/>
                        </a:rPr>
                        <a:t>Goat Apparel </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$1,625.6</a:t>
                      </a:r>
                    </a:p>
                  </a:txBody>
                  <a:tcPr marL="0" marR="0" marT="0" marB="0" anchor="b">
                    <a:solidFill>
                      <a:srgbClr val="E2E8F1"/>
                    </a:solidFill>
                  </a:tcPr>
                </a:tc>
                <a:extLst>
                  <a:ext uri="{0D108BD9-81ED-4DB2-BD59-A6C34878D82A}">
                    <a16:rowId xmlns:a16="http://schemas.microsoft.com/office/drawing/2014/main" val="800180355"/>
                  </a:ext>
                </a:extLst>
              </a:tr>
              <a:tr h="102837">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97"/>
                        </a:rPr>
                        <a:t>DuckDuckAuto</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$1,623.4</a:t>
                      </a:r>
                    </a:p>
                  </a:txBody>
                  <a:tcPr marL="0" marR="0" marT="0" marB="0" anchor="b">
                    <a:solidFill>
                      <a:srgbClr val="E2E8F1"/>
                    </a:solidFill>
                  </a:tcPr>
                </a:tc>
                <a:extLst>
                  <a:ext uri="{0D108BD9-81ED-4DB2-BD59-A6C34878D82A}">
                    <a16:rowId xmlns:a16="http://schemas.microsoft.com/office/drawing/2014/main" val="1238226152"/>
                  </a:ext>
                </a:extLst>
              </a:tr>
              <a:tr h="102837">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98"/>
                        </a:rPr>
                        <a:t>Urolift</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$1,616.0</a:t>
                      </a:r>
                    </a:p>
                  </a:txBody>
                  <a:tcPr marL="0" marR="0" marT="0" marB="0" anchor="b">
                    <a:solidFill>
                      <a:srgbClr val="E2E8F1"/>
                    </a:solidFill>
                  </a:tcPr>
                </a:tc>
                <a:extLst>
                  <a:ext uri="{0D108BD9-81ED-4DB2-BD59-A6C34878D82A}">
                    <a16:rowId xmlns:a16="http://schemas.microsoft.com/office/drawing/2014/main" val="1564964141"/>
                  </a:ext>
                </a:extLst>
              </a:tr>
              <a:tr h="102837">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99"/>
                        </a:rPr>
                        <a:t>Slater Slater Schulman</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$1,503.0</a:t>
                      </a:r>
                    </a:p>
                  </a:txBody>
                  <a:tcPr marL="0" marR="0" marT="0" marB="0" anchor="b">
                    <a:solidFill>
                      <a:srgbClr val="E2E8F1"/>
                    </a:solidFill>
                  </a:tcPr>
                </a:tc>
                <a:extLst>
                  <a:ext uri="{0D108BD9-81ED-4DB2-BD59-A6C34878D82A}">
                    <a16:rowId xmlns:a16="http://schemas.microsoft.com/office/drawing/2014/main" val="3740465265"/>
                  </a:ext>
                </a:extLst>
              </a:tr>
              <a:tr h="102837">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00"/>
                        </a:rPr>
                        <a:t>Our Place Always</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$1,474.1</a:t>
                      </a:r>
                    </a:p>
                  </a:txBody>
                  <a:tcPr marL="0" marR="0" marT="0" marB="0" anchor="b">
                    <a:solidFill>
                      <a:srgbClr val="E2E8F1"/>
                    </a:solidFill>
                  </a:tcPr>
                </a:tc>
                <a:extLst>
                  <a:ext uri="{0D108BD9-81ED-4DB2-BD59-A6C34878D82A}">
                    <a16:rowId xmlns:a16="http://schemas.microsoft.com/office/drawing/2014/main" val="740761585"/>
                  </a:ext>
                </a:extLst>
              </a:tr>
              <a:tr h="102837">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01"/>
                        </a:rPr>
                        <a:t>Your Superfoods</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$1,403.3</a:t>
                      </a:r>
                    </a:p>
                  </a:txBody>
                  <a:tcPr marL="0" marR="0" marT="0" marB="0" anchor="b">
                    <a:solidFill>
                      <a:srgbClr val="E2E8F1"/>
                    </a:solidFill>
                  </a:tcPr>
                </a:tc>
                <a:extLst>
                  <a:ext uri="{0D108BD9-81ED-4DB2-BD59-A6C34878D82A}">
                    <a16:rowId xmlns:a16="http://schemas.microsoft.com/office/drawing/2014/main" val="2911854004"/>
                  </a:ext>
                </a:extLst>
              </a:tr>
              <a:tr h="102837">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02"/>
                        </a:rPr>
                        <a:t>Innovo Medical  </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$1,398.7</a:t>
                      </a:r>
                    </a:p>
                  </a:txBody>
                  <a:tcPr marL="0" marR="0" marT="0" marB="0" anchor="b">
                    <a:solidFill>
                      <a:srgbClr val="E2E8F1"/>
                    </a:solidFill>
                  </a:tcPr>
                </a:tc>
                <a:extLst>
                  <a:ext uri="{0D108BD9-81ED-4DB2-BD59-A6C34878D82A}">
                    <a16:rowId xmlns:a16="http://schemas.microsoft.com/office/drawing/2014/main" val="2471792731"/>
                  </a:ext>
                </a:extLst>
              </a:tr>
              <a:tr h="102837">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03"/>
                        </a:rPr>
                        <a:t>Manly Bands  </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$1,369.7</a:t>
                      </a:r>
                    </a:p>
                  </a:txBody>
                  <a:tcPr marL="0" marR="0" marT="0" marB="0" anchor="b">
                    <a:solidFill>
                      <a:srgbClr val="E2E8F1"/>
                    </a:solidFill>
                  </a:tcPr>
                </a:tc>
                <a:extLst>
                  <a:ext uri="{0D108BD9-81ED-4DB2-BD59-A6C34878D82A}">
                    <a16:rowId xmlns:a16="http://schemas.microsoft.com/office/drawing/2014/main" val="4104412984"/>
                  </a:ext>
                </a:extLst>
              </a:tr>
              <a:tr h="102837">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104"/>
                        </a:rPr>
                        <a:t>Kalorik</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$1,347.0</a:t>
                      </a:r>
                    </a:p>
                  </a:txBody>
                  <a:tcPr marL="0" marR="0" marT="0" marB="0" anchor="b">
                    <a:solidFill>
                      <a:srgbClr val="E2E8F1"/>
                    </a:solidFill>
                  </a:tcPr>
                </a:tc>
                <a:extLst>
                  <a:ext uri="{0D108BD9-81ED-4DB2-BD59-A6C34878D82A}">
                    <a16:rowId xmlns:a16="http://schemas.microsoft.com/office/drawing/2014/main" val="340459705"/>
                  </a:ext>
                </a:extLst>
              </a:tr>
            </a:tbl>
          </a:graphicData>
        </a:graphic>
      </p:graphicFrame>
      <p:graphicFrame>
        <p:nvGraphicFramePr>
          <p:cNvPr id="18" name="Table 17">
            <a:extLst>
              <a:ext uri="{FF2B5EF4-FFF2-40B4-BE49-F238E27FC236}">
                <a16:creationId xmlns:a16="http://schemas.microsoft.com/office/drawing/2014/main" id="{63E7C56F-4D33-4A8B-974B-4FF2859CAD3A}"/>
              </a:ext>
            </a:extLst>
          </p:cNvPr>
          <p:cNvGraphicFramePr>
            <a:graphicFrameLocks noGrp="1"/>
          </p:cNvGraphicFramePr>
          <p:nvPr/>
        </p:nvGraphicFramePr>
        <p:xfrm>
          <a:off x="4109136" y="1151549"/>
          <a:ext cx="1976042" cy="5259397"/>
        </p:xfrm>
        <a:graphic>
          <a:graphicData uri="http://schemas.openxmlformats.org/drawingml/2006/table">
            <a:tbl>
              <a:tblPr>
                <a:tableStyleId>{5C22544A-7EE6-4342-B048-85BDC9FD1C3A}</a:tableStyleId>
              </a:tblPr>
              <a:tblGrid>
                <a:gridCol w="1199865">
                  <a:extLst>
                    <a:ext uri="{9D8B030D-6E8A-4147-A177-3AD203B41FA5}">
                      <a16:colId xmlns:a16="http://schemas.microsoft.com/office/drawing/2014/main" val="3574522064"/>
                    </a:ext>
                  </a:extLst>
                </a:gridCol>
                <a:gridCol w="776177">
                  <a:extLst>
                    <a:ext uri="{9D8B030D-6E8A-4147-A177-3AD203B41FA5}">
                      <a16:colId xmlns:a16="http://schemas.microsoft.com/office/drawing/2014/main" val="2464966384"/>
                    </a:ext>
                  </a:extLst>
                </a:gridCol>
              </a:tblGrid>
              <a:tr h="133647">
                <a:tc>
                  <a:txBody>
                    <a:bodyPr/>
                    <a:lstStyle/>
                    <a:p>
                      <a:pPr algn="ctr" fontAlgn="b"/>
                      <a:r>
                        <a:rPr lang="en-US" sz="700" b="1" i="0" u="sng" strike="noStrike">
                          <a:solidFill>
                            <a:schemeClr val="bg1"/>
                          </a:solidFill>
                          <a:effectLst/>
                          <a:latin typeface="Helvetica Light" panose="020B0403020202020204"/>
                        </a:rPr>
                        <a:t>Brand</a:t>
                      </a:r>
                    </a:p>
                  </a:txBody>
                  <a:tcPr marL="0" marR="0" marT="0" marB="0" anchor="ctr">
                    <a:solidFill>
                      <a:srgbClr val="1F1A62"/>
                    </a:solidFill>
                  </a:tcPr>
                </a:tc>
                <a:tc>
                  <a:txBody>
                    <a:bodyPr/>
                    <a:lstStyle/>
                    <a:p>
                      <a:pPr algn="ctr" fontAlgn="b"/>
                      <a:r>
                        <a:rPr lang="en-US" sz="700" b="1" i="0" u="sng" strike="noStrike">
                          <a:solidFill>
                            <a:schemeClr val="bg1"/>
                          </a:solidFill>
                          <a:effectLst/>
                          <a:latin typeface="Helvetica Light" panose="020B0403020202020204"/>
                        </a:rPr>
                        <a:t>$$$ (000)</a:t>
                      </a:r>
                    </a:p>
                  </a:txBody>
                  <a:tcPr marL="0" marR="0" marT="0" marB="0" anchor="ctr">
                    <a:solidFill>
                      <a:srgbClr val="1F1A62"/>
                    </a:solidFill>
                  </a:tcPr>
                </a:tc>
                <a:extLst>
                  <a:ext uri="{0D108BD9-81ED-4DB2-BD59-A6C34878D82A}">
                    <a16:rowId xmlns:a16="http://schemas.microsoft.com/office/drawing/2014/main" val="2261589134"/>
                  </a:ext>
                </a:extLst>
              </a:tr>
              <a:tr h="102515">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105"/>
                        </a:rPr>
                        <a:t>ZShield</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$1,315.1</a:t>
                      </a:r>
                    </a:p>
                  </a:txBody>
                  <a:tcPr marL="0" marR="0" marT="0" marB="0" anchor="b">
                    <a:solidFill>
                      <a:srgbClr val="E2E8F1"/>
                    </a:solidFill>
                  </a:tcPr>
                </a:tc>
                <a:extLst>
                  <a:ext uri="{0D108BD9-81ED-4DB2-BD59-A6C34878D82A}">
                    <a16:rowId xmlns:a16="http://schemas.microsoft.com/office/drawing/2014/main" val="3985156320"/>
                  </a:ext>
                </a:extLst>
              </a:tr>
              <a:tr h="102515">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106"/>
                        </a:rPr>
                        <a:t>FightCamp</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$1,307.6</a:t>
                      </a:r>
                    </a:p>
                  </a:txBody>
                  <a:tcPr marL="0" marR="0" marT="0" marB="0" anchor="b">
                    <a:solidFill>
                      <a:srgbClr val="E2E8F1"/>
                    </a:solidFill>
                  </a:tcPr>
                </a:tc>
                <a:extLst>
                  <a:ext uri="{0D108BD9-81ED-4DB2-BD59-A6C34878D82A}">
                    <a16:rowId xmlns:a16="http://schemas.microsoft.com/office/drawing/2014/main" val="2107743845"/>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07"/>
                        </a:rPr>
                        <a:t>Kitty Poo Club</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$1,304.6</a:t>
                      </a:r>
                    </a:p>
                  </a:txBody>
                  <a:tcPr marL="0" marR="0" marT="0" marB="0" anchor="b">
                    <a:solidFill>
                      <a:srgbClr val="E2E8F1"/>
                    </a:solidFill>
                  </a:tcPr>
                </a:tc>
                <a:extLst>
                  <a:ext uri="{0D108BD9-81ED-4DB2-BD59-A6C34878D82A}">
                    <a16:rowId xmlns:a16="http://schemas.microsoft.com/office/drawing/2014/main" val="467029731"/>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08"/>
                        </a:rPr>
                        <a:t>Tempo Exercise </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$1,284.6</a:t>
                      </a:r>
                    </a:p>
                  </a:txBody>
                  <a:tcPr marL="0" marR="0" marT="0" marB="0" anchor="b">
                    <a:solidFill>
                      <a:srgbClr val="E2E8F1"/>
                    </a:solidFill>
                  </a:tcPr>
                </a:tc>
                <a:extLst>
                  <a:ext uri="{0D108BD9-81ED-4DB2-BD59-A6C34878D82A}">
                    <a16:rowId xmlns:a16="http://schemas.microsoft.com/office/drawing/2014/main" val="1051726361"/>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09"/>
                        </a:rPr>
                        <a:t>Hungryroot</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$1,278.7</a:t>
                      </a:r>
                    </a:p>
                  </a:txBody>
                  <a:tcPr marL="0" marR="0" marT="0" marB="0" anchor="b">
                    <a:solidFill>
                      <a:srgbClr val="E2E8F1"/>
                    </a:solidFill>
                  </a:tcPr>
                </a:tc>
                <a:extLst>
                  <a:ext uri="{0D108BD9-81ED-4DB2-BD59-A6C34878D82A}">
                    <a16:rowId xmlns:a16="http://schemas.microsoft.com/office/drawing/2014/main" val="4140546859"/>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10"/>
                        </a:rPr>
                        <a:t>Open Spaces</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$1,276.2</a:t>
                      </a:r>
                    </a:p>
                  </a:txBody>
                  <a:tcPr marL="0" marR="0" marT="0" marB="0" anchor="b">
                    <a:solidFill>
                      <a:srgbClr val="E2E8F1"/>
                    </a:solidFill>
                  </a:tcPr>
                </a:tc>
                <a:extLst>
                  <a:ext uri="{0D108BD9-81ED-4DB2-BD59-A6C34878D82A}">
                    <a16:rowId xmlns:a16="http://schemas.microsoft.com/office/drawing/2014/main" val="92535058"/>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11"/>
                        </a:rPr>
                        <a:t>Saia Trucking</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$1,235.0</a:t>
                      </a:r>
                    </a:p>
                  </a:txBody>
                  <a:tcPr marL="0" marR="0" marT="0" marB="0" anchor="b">
                    <a:solidFill>
                      <a:srgbClr val="E2E8F1"/>
                    </a:solidFill>
                  </a:tcPr>
                </a:tc>
                <a:extLst>
                  <a:ext uri="{0D108BD9-81ED-4DB2-BD59-A6C34878D82A}">
                    <a16:rowId xmlns:a16="http://schemas.microsoft.com/office/drawing/2014/main" val="2464428436"/>
                  </a:ext>
                </a:extLst>
              </a:tr>
              <a:tr h="102515">
                <a:tc>
                  <a:txBody>
                    <a:bodyPr/>
                    <a:lstStyle/>
                    <a:p>
                      <a:pPr algn="l" fontAlgn="b"/>
                      <a:r>
                        <a:rPr lang="fr-FR" sz="600" b="0" i="0" u="sng" strike="noStrike">
                          <a:solidFill>
                            <a:srgbClr val="0563C1"/>
                          </a:solidFill>
                          <a:effectLst/>
                          <a:latin typeface="Helvetica" panose="020B0604020202020204" pitchFamily="34" charset="0"/>
                          <a:cs typeface="Helvetica" panose="020B0604020202020204" pitchFamily="34" charset="0"/>
                          <a:hlinkClick r:id="rId112"/>
                        </a:rPr>
                        <a:t>Vital Proteins</a:t>
                      </a:r>
                      <a:endParaRPr lang="fr-FR"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$1,162.3</a:t>
                      </a:r>
                    </a:p>
                  </a:txBody>
                  <a:tcPr marL="0" marR="0" marT="0" marB="0" anchor="b">
                    <a:solidFill>
                      <a:srgbClr val="E2E8F1"/>
                    </a:solidFill>
                  </a:tcPr>
                </a:tc>
                <a:extLst>
                  <a:ext uri="{0D108BD9-81ED-4DB2-BD59-A6C34878D82A}">
                    <a16:rowId xmlns:a16="http://schemas.microsoft.com/office/drawing/2014/main" val="1545840138"/>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13"/>
                        </a:rPr>
                        <a:t>Kajabi</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$1,129.1</a:t>
                      </a:r>
                    </a:p>
                  </a:txBody>
                  <a:tcPr marL="0" marR="0" marT="0" marB="0" anchor="b">
                    <a:solidFill>
                      <a:srgbClr val="E2E8F1"/>
                    </a:solidFill>
                  </a:tcPr>
                </a:tc>
                <a:extLst>
                  <a:ext uri="{0D108BD9-81ED-4DB2-BD59-A6C34878D82A}">
                    <a16:rowId xmlns:a16="http://schemas.microsoft.com/office/drawing/2014/main" val="960670842"/>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14"/>
                        </a:rPr>
                        <a:t>Chirp Wheel</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$1,127.6</a:t>
                      </a:r>
                    </a:p>
                  </a:txBody>
                  <a:tcPr marL="0" marR="0" marT="0" marB="0" anchor="b">
                    <a:solidFill>
                      <a:srgbClr val="E2E8F1"/>
                    </a:solidFill>
                  </a:tcPr>
                </a:tc>
                <a:extLst>
                  <a:ext uri="{0D108BD9-81ED-4DB2-BD59-A6C34878D82A}">
                    <a16:rowId xmlns:a16="http://schemas.microsoft.com/office/drawing/2014/main" val="2696383004"/>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15"/>
                        </a:rPr>
                        <a:t>DEMDACO</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$1,124.0</a:t>
                      </a:r>
                    </a:p>
                  </a:txBody>
                  <a:tcPr marL="0" marR="0" marT="0" marB="0" anchor="b">
                    <a:solidFill>
                      <a:srgbClr val="E2E8F1"/>
                    </a:solidFill>
                  </a:tcPr>
                </a:tc>
                <a:extLst>
                  <a:ext uri="{0D108BD9-81ED-4DB2-BD59-A6C34878D82A}">
                    <a16:rowId xmlns:a16="http://schemas.microsoft.com/office/drawing/2014/main" val="1653029859"/>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16"/>
                        </a:rPr>
                        <a:t>Hello Toothpaste </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$1,117.6</a:t>
                      </a:r>
                    </a:p>
                  </a:txBody>
                  <a:tcPr marL="0" marR="0" marT="0" marB="0" anchor="b">
                    <a:solidFill>
                      <a:srgbClr val="E2E8F1"/>
                    </a:solidFill>
                  </a:tcPr>
                </a:tc>
                <a:extLst>
                  <a:ext uri="{0D108BD9-81ED-4DB2-BD59-A6C34878D82A}">
                    <a16:rowId xmlns:a16="http://schemas.microsoft.com/office/drawing/2014/main" val="2248202302"/>
                  </a:ext>
                </a:extLst>
              </a:tr>
              <a:tr h="102515">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117"/>
                        </a:rPr>
                        <a:t>SentinelOne</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$1,114.8</a:t>
                      </a:r>
                    </a:p>
                  </a:txBody>
                  <a:tcPr marL="0" marR="0" marT="0" marB="0" anchor="b">
                    <a:solidFill>
                      <a:srgbClr val="E2E8F1"/>
                    </a:solidFill>
                  </a:tcPr>
                </a:tc>
                <a:extLst>
                  <a:ext uri="{0D108BD9-81ED-4DB2-BD59-A6C34878D82A}">
                    <a16:rowId xmlns:a16="http://schemas.microsoft.com/office/drawing/2014/main" val="40985565"/>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18"/>
                        </a:rPr>
                        <a:t>Moon Pod  </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$1,100.7</a:t>
                      </a:r>
                    </a:p>
                  </a:txBody>
                  <a:tcPr marL="0" marR="0" marT="0" marB="0" anchor="b">
                    <a:solidFill>
                      <a:srgbClr val="E2E8F1"/>
                    </a:solidFill>
                  </a:tcPr>
                </a:tc>
                <a:extLst>
                  <a:ext uri="{0D108BD9-81ED-4DB2-BD59-A6C34878D82A}">
                    <a16:rowId xmlns:a16="http://schemas.microsoft.com/office/drawing/2014/main" val="1046257968"/>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19"/>
                        </a:rPr>
                        <a:t>Sqairz Golf  </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$1,083.7</a:t>
                      </a:r>
                    </a:p>
                  </a:txBody>
                  <a:tcPr marL="0" marR="0" marT="0" marB="0" anchor="b">
                    <a:solidFill>
                      <a:srgbClr val="E2E8F1"/>
                    </a:solidFill>
                  </a:tcPr>
                </a:tc>
                <a:extLst>
                  <a:ext uri="{0D108BD9-81ED-4DB2-BD59-A6C34878D82A}">
                    <a16:rowId xmlns:a16="http://schemas.microsoft.com/office/drawing/2014/main" val="1068775464"/>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20"/>
                        </a:rPr>
                        <a:t>Rex MD</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$1,065.7</a:t>
                      </a:r>
                    </a:p>
                  </a:txBody>
                  <a:tcPr marL="0" marR="0" marT="0" marB="0" anchor="b">
                    <a:solidFill>
                      <a:srgbClr val="E2E8F1"/>
                    </a:solidFill>
                  </a:tcPr>
                </a:tc>
                <a:extLst>
                  <a:ext uri="{0D108BD9-81ED-4DB2-BD59-A6C34878D82A}">
                    <a16:rowId xmlns:a16="http://schemas.microsoft.com/office/drawing/2014/main" val="1883089199"/>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21"/>
                        </a:rPr>
                        <a:t>Legal Capital Loan Co </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$1,029.4</a:t>
                      </a:r>
                    </a:p>
                  </a:txBody>
                  <a:tcPr marL="0" marR="0" marT="0" marB="0" anchor="b">
                    <a:solidFill>
                      <a:srgbClr val="E2E8F1"/>
                    </a:solidFill>
                  </a:tcPr>
                </a:tc>
                <a:extLst>
                  <a:ext uri="{0D108BD9-81ED-4DB2-BD59-A6C34878D82A}">
                    <a16:rowId xmlns:a16="http://schemas.microsoft.com/office/drawing/2014/main" val="1588072634"/>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22"/>
                        </a:rPr>
                        <a:t>Adyen</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$1,018.8</a:t>
                      </a:r>
                    </a:p>
                  </a:txBody>
                  <a:tcPr marL="0" marR="0" marT="0" marB="0" anchor="b">
                    <a:solidFill>
                      <a:srgbClr val="E2E8F1"/>
                    </a:solidFill>
                  </a:tcPr>
                </a:tc>
                <a:extLst>
                  <a:ext uri="{0D108BD9-81ED-4DB2-BD59-A6C34878D82A}">
                    <a16:rowId xmlns:a16="http://schemas.microsoft.com/office/drawing/2014/main" val="3060032673"/>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23"/>
                        </a:rPr>
                        <a:t>Saucy Brew Works</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$1,009.5</a:t>
                      </a:r>
                    </a:p>
                  </a:txBody>
                  <a:tcPr marL="0" marR="0" marT="0" marB="0" anchor="b">
                    <a:solidFill>
                      <a:srgbClr val="E2E8F1"/>
                    </a:solidFill>
                  </a:tcPr>
                </a:tc>
                <a:extLst>
                  <a:ext uri="{0D108BD9-81ED-4DB2-BD59-A6C34878D82A}">
                    <a16:rowId xmlns:a16="http://schemas.microsoft.com/office/drawing/2014/main" val="2408467223"/>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24"/>
                        </a:rPr>
                        <a:t>Blue Yonder</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$988.2</a:t>
                      </a:r>
                    </a:p>
                  </a:txBody>
                  <a:tcPr marL="0" marR="0" marT="0" marB="0" anchor="b">
                    <a:solidFill>
                      <a:srgbClr val="E2E8F1"/>
                    </a:solidFill>
                  </a:tcPr>
                </a:tc>
                <a:extLst>
                  <a:ext uri="{0D108BD9-81ED-4DB2-BD59-A6C34878D82A}">
                    <a16:rowId xmlns:a16="http://schemas.microsoft.com/office/drawing/2014/main" val="1282860341"/>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25"/>
                        </a:rPr>
                        <a:t>Palo Alto Networks</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$965.5</a:t>
                      </a:r>
                    </a:p>
                  </a:txBody>
                  <a:tcPr marL="0" marR="0" marT="0" marB="0" anchor="b">
                    <a:solidFill>
                      <a:srgbClr val="E2E8F1"/>
                    </a:solidFill>
                  </a:tcPr>
                </a:tc>
                <a:extLst>
                  <a:ext uri="{0D108BD9-81ED-4DB2-BD59-A6C34878D82A}">
                    <a16:rowId xmlns:a16="http://schemas.microsoft.com/office/drawing/2014/main" val="1528244782"/>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26"/>
                        </a:rPr>
                        <a:t>Wild One</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$957.7</a:t>
                      </a:r>
                    </a:p>
                  </a:txBody>
                  <a:tcPr marL="0" marR="0" marT="0" marB="0" anchor="b">
                    <a:solidFill>
                      <a:srgbClr val="E2E8F1"/>
                    </a:solidFill>
                  </a:tcPr>
                </a:tc>
                <a:extLst>
                  <a:ext uri="{0D108BD9-81ED-4DB2-BD59-A6C34878D82A}">
                    <a16:rowId xmlns:a16="http://schemas.microsoft.com/office/drawing/2014/main" val="3942111040"/>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27"/>
                        </a:rPr>
                        <a:t>Elliott Homes</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$957.4</a:t>
                      </a:r>
                    </a:p>
                  </a:txBody>
                  <a:tcPr marL="0" marR="0" marT="0" marB="0" anchor="b">
                    <a:solidFill>
                      <a:srgbClr val="E2E8F1"/>
                    </a:solidFill>
                  </a:tcPr>
                </a:tc>
                <a:extLst>
                  <a:ext uri="{0D108BD9-81ED-4DB2-BD59-A6C34878D82A}">
                    <a16:rowId xmlns:a16="http://schemas.microsoft.com/office/drawing/2014/main" val="2767891592"/>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28"/>
                        </a:rPr>
                        <a:t>Drizly</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$944.3</a:t>
                      </a:r>
                    </a:p>
                  </a:txBody>
                  <a:tcPr marL="0" marR="0" marT="0" marB="0" anchor="b">
                    <a:solidFill>
                      <a:srgbClr val="E2E8F1"/>
                    </a:solidFill>
                  </a:tcPr>
                </a:tc>
                <a:extLst>
                  <a:ext uri="{0D108BD9-81ED-4DB2-BD59-A6C34878D82A}">
                    <a16:rowId xmlns:a16="http://schemas.microsoft.com/office/drawing/2014/main" val="3561853023"/>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29"/>
                        </a:rPr>
                        <a:t>Twilio</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$936.8</a:t>
                      </a:r>
                    </a:p>
                  </a:txBody>
                  <a:tcPr marL="0" marR="0" marT="0" marB="0" anchor="b">
                    <a:solidFill>
                      <a:srgbClr val="E2E8F1"/>
                    </a:solidFill>
                  </a:tcPr>
                </a:tc>
                <a:extLst>
                  <a:ext uri="{0D108BD9-81ED-4DB2-BD59-A6C34878D82A}">
                    <a16:rowId xmlns:a16="http://schemas.microsoft.com/office/drawing/2014/main" val="3998060242"/>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30"/>
                        </a:rPr>
                        <a:t>Menage A Trois Wine </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$932.4</a:t>
                      </a:r>
                    </a:p>
                  </a:txBody>
                  <a:tcPr marL="0" marR="0" marT="0" marB="0" anchor="b">
                    <a:solidFill>
                      <a:srgbClr val="E2E8F1"/>
                    </a:solidFill>
                  </a:tcPr>
                </a:tc>
                <a:extLst>
                  <a:ext uri="{0D108BD9-81ED-4DB2-BD59-A6C34878D82A}">
                    <a16:rowId xmlns:a16="http://schemas.microsoft.com/office/drawing/2014/main" val="1564308449"/>
                  </a:ext>
                </a:extLst>
              </a:tr>
              <a:tr h="102515">
                <a:tc>
                  <a:txBody>
                    <a:bodyPr/>
                    <a:lstStyle/>
                    <a:p>
                      <a:pPr algn="l" fontAlgn="b"/>
                      <a:r>
                        <a:rPr lang="nn-NO" sz="600" b="0" i="0" u="sng" strike="noStrike">
                          <a:solidFill>
                            <a:srgbClr val="0563C1"/>
                          </a:solidFill>
                          <a:effectLst/>
                          <a:latin typeface="Helvetica" panose="020B0604020202020204" pitchFamily="34" charset="0"/>
                          <a:cs typeface="Helvetica" panose="020B0604020202020204" pitchFamily="34" charset="0"/>
                          <a:hlinkClick r:id="rId131"/>
                        </a:rPr>
                        <a:t>Karving King</a:t>
                      </a:r>
                      <a:endParaRPr lang="nn-NO"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$885.1</a:t>
                      </a:r>
                    </a:p>
                  </a:txBody>
                  <a:tcPr marL="0" marR="0" marT="0" marB="0" anchor="b">
                    <a:solidFill>
                      <a:srgbClr val="E2E8F1"/>
                    </a:solidFill>
                  </a:tcPr>
                </a:tc>
                <a:extLst>
                  <a:ext uri="{0D108BD9-81ED-4DB2-BD59-A6C34878D82A}">
                    <a16:rowId xmlns:a16="http://schemas.microsoft.com/office/drawing/2014/main" val="168745834"/>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32"/>
                        </a:rPr>
                        <a:t>Hot Tools</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$856.7</a:t>
                      </a:r>
                    </a:p>
                  </a:txBody>
                  <a:tcPr marL="0" marR="0" marT="0" marB="0" anchor="b">
                    <a:solidFill>
                      <a:srgbClr val="E2E8F1"/>
                    </a:solidFill>
                  </a:tcPr>
                </a:tc>
                <a:extLst>
                  <a:ext uri="{0D108BD9-81ED-4DB2-BD59-A6C34878D82A}">
                    <a16:rowId xmlns:a16="http://schemas.microsoft.com/office/drawing/2014/main" val="1580051889"/>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33"/>
                        </a:rPr>
                        <a:t>Cool Turtle</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$819.6</a:t>
                      </a:r>
                    </a:p>
                  </a:txBody>
                  <a:tcPr marL="0" marR="0" marT="0" marB="0" anchor="b">
                    <a:solidFill>
                      <a:srgbClr val="E2E8F1"/>
                    </a:solidFill>
                  </a:tcPr>
                </a:tc>
                <a:extLst>
                  <a:ext uri="{0D108BD9-81ED-4DB2-BD59-A6C34878D82A}">
                    <a16:rowId xmlns:a16="http://schemas.microsoft.com/office/drawing/2014/main" val="2782885986"/>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34"/>
                        </a:rPr>
                        <a:t>Bluescape</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$815.9</a:t>
                      </a:r>
                    </a:p>
                  </a:txBody>
                  <a:tcPr marL="0" marR="0" marT="0" marB="0" anchor="b">
                    <a:solidFill>
                      <a:srgbClr val="E2E8F1"/>
                    </a:solidFill>
                  </a:tcPr>
                </a:tc>
                <a:extLst>
                  <a:ext uri="{0D108BD9-81ED-4DB2-BD59-A6C34878D82A}">
                    <a16:rowId xmlns:a16="http://schemas.microsoft.com/office/drawing/2014/main" val="1251904555"/>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35"/>
                        </a:rPr>
                        <a:t>Art of Sport</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$787.4</a:t>
                      </a:r>
                    </a:p>
                  </a:txBody>
                  <a:tcPr marL="0" marR="0" marT="0" marB="0" anchor="b">
                    <a:solidFill>
                      <a:srgbClr val="E2E8F1"/>
                    </a:solidFill>
                  </a:tcPr>
                </a:tc>
                <a:extLst>
                  <a:ext uri="{0D108BD9-81ED-4DB2-BD59-A6C34878D82A}">
                    <a16:rowId xmlns:a16="http://schemas.microsoft.com/office/drawing/2014/main" val="1741218487"/>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36"/>
                        </a:rPr>
                        <a:t>Pure Flix</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$764.1</a:t>
                      </a:r>
                    </a:p>
                  </a:txBody>
                  <a:tcPr marL="0" marR="0" marT="0" marB="0" anchor="b">
                    <a:solidFill>
                      <a:srgbClr val="E2E8F1"/>
                    </a:solidFill>
                  </a:tcPr>
                </a:tc>
                <a:extLst>
                  <a:ext uri="{0D108BD9-81ED-4DB2-BD59-A6C34878D82A}">
                    <a16:rowId xmlns:a16="http://schemas.microsoft.com/office/drawing/2014/main" val="429716090"/>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37"/>
                        </a:rPr>
                        <a:t>Jackbox Games</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$757.1</a:t>
                      </a:r>
                    </a:p>
                  </a:txBody>
                  <a:tcPr marL="0" marR="0" marT="0" marB="0" anchor="b">
                    <a:solidFill>
                      <a:srgbClr val="E2E8F1"/>
                    </a:solidFill>
                  </a:tcPr>
                </a:tc>
                <a:extLst>
                  <a:ext uri="{0D108BD9-81ED-4DB2-BD59-A6C34878D82A}">
                    <a16:rowId xmlns:a16="http://schemas.microsoft.com/office/drawing/2014/main" val="800180355"/>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38"/>
                        </a:rPr>
                        <a:t>Onewheel</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$755.7</a:t>
                      </a:r>
                    </a:p>
                  </a:txBody>
                  <a:tcPr marL="0" marR="0" marT="0" marB="0" anchor="b">
                    <a:solidFill>
                      <a:srgbClr val="E2E8F1"/>
                    </a:solidFill>
                  </a:tcPr>
                </a:tc>
                <a:extLst>
                  <a:ext uri="{0D108BD9-81ED-4DB2-BD59-A6C34878D82A}">
                    <a16:rowId xmlns:a16="http://schemas.microsoft.com/office/drawing/2014/main" val="1238226152"/>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39"/>
                        </a:rPr>
                        <a:t>Obe</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$696.7</a:t>
                      </a:r>
                    </a:p>
                  </a:txBody>
                  <a:tcPr marL="0" marR="0" marT="0" marB="0" anchor="b">
                    <a:solidFill>
                      <a:srgbClr val="E2E8F1"/>
                    </a:solidFill>
                  </a:tcPr>
                </a:tc>
                <a:extLst>
                  <a:ext uri="{0D108BD9-81ED-4DB2-BD59-A6C34878D82A}">
                    <a16:rowId xmlns:a16="http://schemas.microsoft.com/office/drawing/2014/main" val="1564964141"/>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40"/>
                        </a:rPr>
                        <a:t>Salon Step</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$654.0</a:t>
                      </a:r>
                    </a:p>
                  </a:txBody>
                  <a:tcPr marL="0" marR="0" marT="0" marB="0" anchor="b">
                    <a:solidFill>
                      <a:srgbClr val="E2E8F1"/>
                    </a:solidFill>
                  </a:tcPr>
                </a:tc>
                <a:extLst>
                  <a:ext uri="{0D108BD9-81ED-4DB2-BD59-A6C34878D82A}">
                    <a16:rowId xmlns:a16="http://schemas.microsoft.com/office/drawing/2014/main" val="3740465265"/>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41"/>
                        </a:rPr>
                        <a:t>Dating.com</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$648.5</a:t>
                      </a:r>
                    </a:p>
                  </a:txBody>
                  <a:tcPr marL="0" marR="0" marT="0" marB="0" anchor="b">
                    <a:solidFill>
                      <a:srgbClr val="E2E8F1"/>
                    </a:solidFill>
                  </a:tcPr>
                </a:tc>
                <a:extLst>
                  <a:ext uri="{0D108BD9-81ED-4DB2-BD59-A6C34878D82A}">
                    <a16:rowId xmlns:a16="http://schemas.microsoft.com/office/drawing/2014/main" val="2824600870"/>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42"/>
                        </a:rPr>
                        <a:t>Vantagepoint</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$641.9</a:t>
                      </a:r>
                    </a:p>
                  </a:txBody>
                  <a:tcPr marL="0" marR="0" marT="0" marB="0" anchor="b">
                    <a:solidFill>
                      <a:srgbClr val="E2E8F1"/>
                    </a:solidFill>
                  </a:tcPr>
                </a:tc>
                <a:extLst>
                  <a:ext uri="{0D108BD9-81ED-4DB2-BD59-A6C34878D82A}">
                    <a16:rowId xmlns:a16="http://schemas.microsoft.com/office/drawing/2014/main" val="424418342"/>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43"/>
                        </a:rPr>
                        <a:t>Kenzzi  </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$638.3</a:t>
                      </a:r>
                    </a:p>
                  </a:txBody>
                  <a:tcPr marL="0" marR="0" marT="0" marB="0" anchor="b">
                    <a:solidFill>
                      <a:srgbClr val="E2E8F1"/>
                    </a:solidFill>
                  </a:tcPr>
                </a:tc>
                <a:extLst>
                  <a:ext uri="{0D108BD9-81ED-4DB2-BD59-A6C34878D82A}">
                    <a16:rowId xmlns:a16="http://schemas.microsoft.com/office/drawing/2014/main" val="1675137236"/>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44"/>
                        </a:rPr>
                        <a:t>Just Auto</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$632.6</a:t>
                      </a:r>
                    </a:p>
                  </a:txBody>
                  <a:tcPr marL="0" marR="0" marT="0" marB="0" anchor="b">
                    <a:solidFill>
                      <a:srgbClr val="E2E8F1"/>
                    </a:solidFill>
                  </a:tcPr>
                </a:tc>
                <a:extLst>
                  <a:ext uri="{0D108BD9-81ED-4DB2-BD59-A6C34878D82A}">
                    <a16:rowId xmlns:a16="http://schemas.microsoft.com/office/drawing/2014/main" val="2927317899"/>
                  </a:ext>
                </a:extLst>
              </a:tr>
              <a:tr h="102515">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145"/>
                        </a:rPr>
                        <a:t>DebtBlue</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$617.1</a:t>
                      </a:r>
                    </a:p>
                  </a:txBody>
                  <a:tcPr marL="0" marR="0" marT="0" marB="0" anchor="b">
                    <a:solidFill>
                      <a:srgbClr val="E2E8F1"/>
                    </a:solidFill>
                  </a:tcPr>
                </a:tc>
                <a:extLst>
                  <a:ext uri="{0D108BD9-81ED-4DB2-BD59-A6C34878D82A}">
                    <a16:rowId xmlns:a16="http://schemas.microsoft.com/office/drawing/2014/main" val="1041918410"/>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46"/>
                        </a:rPr>
                        <a:t>Riduzone</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$612.1</a:t>
                      </a:r>
                    </a:p>
                  </a:txBody>
                  <a:tcPr marL="0" marR="0" marT="0" marB="0" anchor="b">
                    <a:solidFill>
                      <a:srgbClr val="E2E8F1"/>
                    </a:solidFill>
                  </a:tcPr>
                </a:tc>
                <a:extLst>
                  <a:ext uri="{0D108BD9-81ED-4DB2-BD59-A6C34878D82A}">
                    <a16:rowId xmlns:a16="http://schemas.microsoft.com/office/drawing/2014/main" val="3825107071"/>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47"/>
                        </a:rPr>
                        <a:t>Bills.com</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$611.5</a:t>
                      </a:r>
                    </a:p>
                  </a:txBody>
                  <a:tcPr marL="0" marR="0" marT="0" marB="0" anchor="b">
                    <a:solidFill>
                      <a:srgbClr val="E2E8F1"/>
                    </a:solidFill>
                  </a:tcPr>
                </a:tc>
                <a:extLst>
                  <a:ext uri="{0D108BD9-81ED-4DB2-BD59-A6C34878D82A}">
                    <a16:rowId xmlns:a16="http://schemas.microsoft.com/office/drawing/2014/main" val="3440658595"/>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48"/>
                        </a:rPr>
                        <a:t>Digit App </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$607.1</a:t>
                      </a:r>
                    </a:p>
                  </a:txBody>
                  <a:tcPr marL="0" marR="0" marT="0" marB="0" anchor="b">
                    <a:solidFill>
                      <a:srgbClr val="E2E8F1"/>
                    </a:solidFill>
                  </a:tcPr>
                </a:tc>
                <a:extLst>
                  <a:ext uri="{0D108BD9-81ED-4DB2-BD59-A6C34878D82A}">
                    <a16:rowId xmlns:a16="http://schemas.microsoft.com/office/drawing/2014/main" val="3854338013"/>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49"/>
                        </a:rPr>
                        <a:t>Fetch Rewards</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$591.5</a:t>
                      </a:r>
                    </a:p>
                  </a:txBody>
                  <a:tcPr marL="0" marR="0" marT="0" marB="0" anchor="b">
                    <a:solidFill>
                      <a:srgbClr val="E2E8F1"/>
                    </a:solidFill>
                  </a:tcPr>
                </a:tc>
                <a:extLst>
                  <a:ext uri="{0D108BD9-81ED-4DB2-BD59-A6C34878D82A}">
                    <a16:rowId xmlns:a16="http://schemas.microsoft.com/office/drawing/2014/main" val="2649682640"/>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50"/>
                        </a:rPr>
                        <a:t>Gurunanda</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$583.3</a:t>
                      </a:r>
                    </a:p>
                  </a:txBody>
                  <a:tcPr marL="0" marR="0" marT="0" marB="0" anchor="b">
                    <a:solidFill>
                      <a:srgbClr val="E2E8F1"/>
                    </a:solidFill>
                  </a:tcPr>
                </a:tc>
                <a:extLst>
                  <a:ext uri="{0D108BD9-81ED-4DB2-BD59-A6C34878D82A}">
                    <a16:rowId xmlns:a16="http://schemas.microsoft.com/office/drawing/2014/main" val="1472879290"/>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51"/>
                        </a:rPr>
                        <a:t>Prose  </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$582.9</a:t>
                      </a:r>
                    </a:p>
                  </a:txBody>
                  <a:tcPr marL="0" marR="0" marT="0" marB="0" anchor="b">
                    <a:solidFill>
                      <a:srgbClr val="E2E8F1"/>
                    </a:solidFill>
                  </a:tcPr>
                </a:tc>
                <a:extLst>
                  <a:ext uri="{0D108BD9-81ED-4DB2-BD59-A6C34878D82A}">
                    <a16:rowId xmlns:a16="http://schemas.microsoft.com/office/drawing/2014/main" val="3560042176"/>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52"/>
                        </a:rPr>
                        <a:t>Brainly</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$581.8</a:t>
                      </a:r>
                    </a:p>
                  </a:txBody>
                  <a:tcPr marL="0" marR="0" marT="0" marB="0" anchor="b">
                    <a:solidFill>
                      <a:srgbClr val="E2E8F1"/>
                    </a:solidFill>
                  </a:tcPr>
                </a:tc>
                <a:extLst>
                  <a:ext uri="{0D108BD9-81ED-4DB2-BD59-A6C34878D82A}">
                    <a16:rowId xmlns:a16="http://schemas.microsoft.com/office/drawing/2014/main" val="537641458"/>
                  </a:ext>
                </a:extLst>
              </a:tr>
              <a:tr h="102515">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153"/>
                        </a:rPr>
                        <a:t>Broyhill</a:t>
                      </a:r>
                      <a:r>
                        <a:rPr lang="en-US" sz="600" b="0" i="0" u="sng" strike="noStrike">
                          <a:solidFill>
                            <a:srgbClr val="0563C1"/>
                          </a:solidFill>
                          <a:effectLst/>
                          <a:latin typeface="Helvetica" panose="020B0604020202020204" pitchFamily="34" charset="0"/>
                          <a:cs typeface="Helvetica" panose="020B0604020202020204" pitchFamily="34" charset="0"/>
                          <a:hlinkClick r:id="rId153"/>
                        </a:rPr>
                        <a:t>  </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$566.6</a:t>
                      </a:r>
                    </a:p>
                  </a:txBody>
                  <a:tcPr marL="0" marR="0" marT="0" marB="0" anchor="b">
                    <a:solidFill>
                      <a:srgbClr val="E2E8F1"/>
                    </a:solidFill>
                  </a:tcPr>
                </a:tc>
                <a:extLst>
                  <a:ext uri="{0D108BD9-81ED-4DB2-BD59-A6C34878D82A}">
                    <a16:rowId xmlns:a16="http://schemas.microsoft.com/office/drawing/2014/main" val="570835350"/>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54"/>
                        </a:rPr>
                        <a:t>Moving Apt</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$552.8</a:t>
                      </a:r>
                    </a:p>
                  </a:txBody>
                  <a:tcPr marL="0" marR="0" marT="0" marB="0" anchor="b">
                    <a:solidFill>
                      <a:srgbClr val="E2E8F1"/>
                    </a:solidFill>
                  </a:tcPr>
                </a:tc>
                <a:extLst>
                  <a:ext uri="{0D108BD9-81ED-4DB2-BD59-A6C34878D82A}">
                    <a16:rowId xmlns:a16="http://schemas.microsoft.com/office/drawing/2014/main" val="1569326564"/>
                  </a:ext>
                </a:extLst>
              </a:tr>
            </a:tbl>
          </a:graphicData>
        </a:graphic>
      </p:graphicFrame>
      <p:graphicFrame>
        <p:nvGraphicFramePr>
          <p:cNvPr id="20" name="Table 19">
            <a:extLst>
              <a:ext uri="{FF2B5EF4-FFF2-40B4-BE49-F238E27FC236}">
                <a16:creationId xmlns:a16="http://schemas.microsoft.com/office/drawing/2014/main" id="{5B411821-C90C-47D5-97F8-83B74FA75AAB}"/>
              </a:ext>
            </a:extLst>
          </p:cNvPr>
          <p:cNvGraphicFramePr>
            <a:graphicFrameLocks noGrp="1"/>
          </p:cNvGraphicFramePr>
          <p:nvPr/>
        </p:nvGraphicFramePr>
        <p:xfrm>
          <a:off x="6151866" y="1151550"/>
          <a:ext cx="1944555" cy="5259357"/>
        </p:xfrm>
        <a:graphic>
          <a:graphicData uri="http://schemas.openxmlformats.org/drawingml/2006/table">
            <a:tbl>
              <a:tblPr>
                <a:tableStyleId>{5C22544A-7EE6-4342-B048-85BDC9FD1C3A}</a:tableStyleId>
              </a:tblPr>
              <a:tblGrid>
                <a:gridCol w="1229093">
                  <a:extLst>
                    <a:ext uri="{9D8B030D-6E8A-4147-A177-3AD203B41FA5}">
                      <a16:colId xmlns:a16="http://schemas.microsoft.com/office/drawing/2014/main" val="3574522064"/>
                    </a:ext>
                  </a:extLst>
                </a:gridCol>
                <a:gridCol w="715462">
                  <a:extLst>
                    <a:ext uri="{9D8B030D-6E8A-4147-A177-3AD203B41FA5}">
                      <a16:colId xmlns:a16="http://schemas.microsoft.com/office/drawing/2014/main" val="2464966384"/>
                    </a:ext>
                  </a:extLst>
                </a:gridCol>
              </a:tblGrid>
              <a:tr h="135907">
                <a:tc>
                  <a:txBody>
                    <a:bodyPr/>
                    <a:lstStyle/>
                    <a:p>
                      <a:pPr algn="ctr" fontAlgn="b"/>
                      <a:r>
                        <a:rPr lang="en-US" sz="700" b="1" i="0" u="sng" strike="noStrike">
                          <a:solidFill>
                            <a:schemeClr val="bg1"/>
                          </a:solidFill>
                          <a:effectLst/>
                          <a:latin typeface="Helvetica Light" panose="020B0403020202020204"/>
                        </a:rPr>
                        <a:t>Brand</a:t>
                      </a:r>
                    </a:p>
                  </a:txBody>
                  <a:tcPr marL="0" marR="0" marT="0" marB="0" anchor="ctr">
                    <a:solidFill>
                      <a:srgbClr val="1F1A62"/>
                    </a:solidFill>
                  </a:tcPr>
                </a:tc>
                <a:tc>
                  <a:txBody>
                    <a:bodyPr/>
                    <a:lstStyle/>
                    <a:p>
                      <a:pPr algn="ctr" fontAlgn="b"/>
                      <a:r>
                        <a:rPr lang="en-US" sz="700" b="1" i="0" u="sng" strike="noStrike">
                          <a:solidFill>
                            <a:schemeClr val="bg1"/>
                          </a:solidFill>
                          <a:effectLst/>
                          <a:latin typeface="Helvetica Light" panose="020B0403020202020204"/>
                        </a:rPr>
                        <a:t>$$$ (000)</a:t>
                      </a:r>
                    </a:p>
                  </a:txBody>
                  <a:tcPr marL="0" marR="0" marT="0" marB="0" anchor="ctr">
                    <a:solidFill>
                      <a:srgbClr val="1F1A62"/>
                    </a:solidFill>
                  </a:tcPr>
                </a:tc>
                <a:extLst>
                  <a:ext uri="{0D108BD9-81ED-4DB2-BD59-A6C34878D82A}">
                    <a16:rowId xmlns:a16="http://schemas.microsoft.com/office/drawing/2014/main" val="2261589134"/>
                  </a:ext>
                </a:extLst>
              </a:tr>
              <a:tr h="104248">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55"/>
                        </a:rPr>
                        <a:t>Duolingo</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$548.0</a:t>
                      </a:r>
                    </a:p>
                  </a:txBody>
                  <a:tcPr marL="0" marR="0" marT="0" marB="0" anchor="b">
                    <a:solidFill>
                      <a:srgbClr val="E2E8F1"/>
                    </a:solidFill>
                  </a:tcPr>
                </a:tc>
                <a:extLst>
                  <a:ext uri="{0D108BD9-81ED-4DB2-BD59-A6C34878D82A}">
                    <a16:rowId xmlns:a16="http://schemas.microsoft.com/office/drawing/2014/main" val="2464428436"/>
                  </a:ext>
                </a:extLst>
              </a:tr>
              <a:tr h="104248">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56"/>
                        </a:rPr>
                        <a:t>Nice N Clean</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$540.8</a:t>
                      </a:r>
                    </a:p>
                  </a:txBody>
                  <a:tcPr marL="0" marR="0" marT="0" marB="0" anchor="b">
                    <a:solidFill>
                      <a:srgbClr val="E2E8F1"/>
                    </a:solidFill>
                  </a:tcPr>
                </a:tc>
                <a:extLst>
                  <a:ext uri="{0D108BD9-81ED-4DB2-BD59-A6C34878D82A}">
                    <a16:rowId xmlns:a16="http://schemas.microsoft.com/office/drawing/2014/main" val="1545840138"/>
                  </a:ext>
                </a:extLst>
              </a:tr>
              <a:tr h="104248">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157"/>
                        </a:rPr>
                        <a:t>Equelle</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$537.0</a:t>
                      </a:r>
                    </a:p>
                  </a:txBody>
                  <a:tcPr marL="0" marR="0" marT="0" marB="0" anchor="b">
                    <a:solidFill>
                      <a:srgbClr val="E2E8F1"/>
                    </a:solidFill>
                  </a:tcPr>
                </a:tc>
                <a:extLst>
                  <a:ext uri="{0D108BD9-81ED-4DB2-BD59-A6C34878D82A}">
                    <a16:rowId xmlns:a16="http://schemas.microsoft.com/office/drawing/2014/main" val="960670842"/>
                  </a:ext>
                </a:extLst>
              </a:tr>
              <a:tr h="104248">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158"/>
                        </a:rPr>
                        <a:t>Mavix</a:t>
                      </a:r>
                      <a:r>
                        <a:rPr lang="en-US" sz="600" b="0" i="0" u="sng" strike="noStrike">
                          <a:solidFill>
                            <a:srgbClr val="0563C1"/>
                          </a:solidFill>
                          <a:effectLst/>
                          <a:latin typeface="Helvetica" panose="020B0604020202020204" pitchFamily="34" charset="0"/>
                          <a:cs typeface="Helvetica" panose="020B0604020202020204" pitchFamily="34" charset="0"/>
                          <a:hlinkClick r:id="rId158"/>
                        </a:rPr>
                        <a:t> Chairs </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$526.6</a:t>
                      </a:r>
                    </a:p>
                  </a:txBody>
                  <a:tcPr marL="0" marR="0" marT="0" marB="0" anchor="b">
                    <a:solidFill>
                      <a:srgbClr val="E2E8F1"/>
                    </a:solidFill>
                  </a:tcPr>
                </a:tc>
                <a:extLst>
                  <a:ext uri="{0D108BD9-81ED-4DB2-BD59-A6C34878D82A}">
                    <a16:rowId xmlns:a16="http://schemas.microsoft.com/office/drawing/2014/main" val="2696383004"/>
                  </a:ext>
                </a:extLst>
              </a:tr>
              <a:tr h="104248">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159"/>
                        </a:rPr>
                        <a:t>RVshare</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$516.9</a:t>
                      </a:r>
                    </a:p>
                  </a:txBody>
                  <a:tcPr marL="0" marR="0" marT="0" marB="0" anchor="b">
                    <a:solidFill>
                      <a:srgbClr val="E2E8F1"/>
                    </a:solidFill>
                  </a:tcPr>
                </a:tc>
                <a:extLst>
                  <a:ext uri="{0D108BD9-81ED-4DB2-BD59-A6C34878D82A}">
                    <a16:rowId xmlns:a16="http://schemas.microsoft.com/office/drawing/2014/main" val="1653029859"/>
                  </a:ext>
                </a:extLst>
              </a:tr>
              <a:tr h="104248">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60"/>
                        </a:rPr>
                        <a:t>Rugs USA</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$507.5</a:t>
                      </a:r>
                    </a:p>
                  </a:txBody>
                  <a:tcPr marL="0" marR="0" marT="0" marB="0" anchor="b">
                    <a:solidFill>
                      <a:srgbClr val="E2E8F1"/>
                    </a:solidFill>
                  </a:tcPr>
                </a:tc>
                <a:extLst>
                  <a:ext uri="{0D108BD9-81ED-4DB2-BD59-A6C34878D82A}">
                    <a16:rowId xmlns:a16="http://schemas.microsoft.com/office/drawing/2014/main" val="2248202302"/>
                  </a:ext>
                </a:extLst>
              </a:tr>
              <a:tr h="104248">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161"/>
                        </a:rPr>
                        <a:t>Lilys</a:t>
                      </a:r>
                      <a:r>
                        <a:rPr lang="en-US" sz="600" b="0" i="0" u="sng" strike="noStrike">
                          <a:solidFill>
                            <a:srgbClr val="0563C1"/>
                          </a:solidFill>
                          <a:effectLst/>
                          <a:latin typeface="Helvetica" panose="020B0604020202020204" pitchFamily="34" charset="0"/>
                          <a:cs typeface="Helvetica" panose="020B0604020202020204" pitchFamily="34" charset="0"/>
                          <a:hlinkClick r:id="rId161"/>
                        </a:rPr>
                        <a:t> Garden App</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$506.0</a:t>
                      </a:r>
                    </a:p>
                  </a:txBody>
                  <a:tcPr marL="0" marR="0" marT="0" marB="0" anchor="b">
                    <a:solidFill>
                      <a:srgbClr val="E2E8F1"/>
                    </a:solidFill>
                  </a:tcPr>
                </a:tc>
                <a:extLst>
                  <a:ext uri="{0D108BD9-81ED-4DB2-BD59-A6C34878D82A}">
                    <a16:rowId xmlns:a16="http://schemas.microsoft.com/office/drawing/2014/main" val="40985565"/>
                  </a:ext>
                </a:extLst>
              </a:tr>
              <a:tr h="104248">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62"/>
                        </a:rPr>
                        <a:t>Trade Coffee</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$501.7</a:t>
                      </a:r>
                    </a:p>
                  </a:txBody>
                  <a:tcPr marL="0" marR="0" marT="0" marB="0" anchor="b">
                    <a:solidFill>
                      <a:srgbClr val="E2E8F1"/>
                    </a:solidFill>
                  </a:tcPr>
                </a:tc>
                <a:extLst>
                  <a:ext uri="{0D108BD9-81ED-4DB2-BD59-A6C34878D82A}">
                    <a16:rowId xmlns:a16="http://schemas.microsoft.com/office/drawing/2014/main" val="1046257968"/>
                  </a:ext>
                </a:extLst>
              </a:tr>
              <a:tr h="104248">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63"/>
                        </a:rPr>
                        <a:t>Super Cute Little Babies</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$498.1</a:t>
                      </a:r>
                    </a:p>
                  </a:txBody>
                  <a:tcPr marL="0" marR="0" marT="0" marB="0" anchor="b">
                    <a:solidFill>
                      <a:srgbClr val="E2E8F1"/>
                    </a:solidFill>
                  </a:tcPr>
                </a:tc>
                <a:extLst>
                  <a:ext uri="{0D108BD9-81ED-4DB2-BD59-A6C34878D82A}">
                    <a16:rowId xmlns:a16="http://schemas.microsoft.com/office/drawing/2014/main" val="1068775464"/>
                  </a:ext>
                </a:extLst>
              </a:tr>
              <a:tr h="104248">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64"/>
                        </a:rPr>
                        <a:t>HY-IMPACT</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$497.1</a:t>
                      </a:r>
                    </a:p>
                  </a:txBody>
                  <a:tcPr marL="0" marR="0" marT="0" marB="0" anchor="b">
                    <a:solidFill>
                      <a:srgbClr val="E2E8F1"/>
                    </a:solidFill>
                  </a:tcPr>
                </a:tc>
                <a:extLst>
                  <a:ext uri="{0D108BD9-81ED-4DB2-BD59-A6C34878D82A}">
                    <a16:rowId xmlns:a16="http://schemas.microsoft.com/office/drawing/2014/main" val="1883089199"/>
                  </a:ext>
                </a:extLst>
              </a:tr>
              <a:tr h="104248">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165"/>
                        </a:rPr>
                        <a:t>Sik</a:t>
                      </a:r>
                      <a:r>
                        <a:rPr lang="en-US" sz="600" b="0" i="0" u="sng" strike="noStrike">
                          <a:solidFill>
                            <a:srgbClr val="0563C1"/>
                          </a:solidFill>
                          <a:effectLst/>
                          <a:latin typeface="Helvetica" panose="020B0604020202020204" pitchFamily="34" charset="0"/>
                          <a:cs typeface="Helvetica" panose="020B0604020202020204" pitchFamily="34" charset="0"/>
                          <a:hlinkClick r:id="rId165"/>
                        </a:rPr>
                        <a:t> Golf</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$488.5</a:t>
                      </a:r>
                    </a:p>
                  </a:txBody>
                  <a:tcPr marL="0" marR="0" marT="0" marB="0" anchor="b">
                    <a:solidFill>
                      <a:srgbClr val="E2E8F1"/>
                    </a:solidFill>
                  </a:tcPr>
                </a:tc>
                <a:extLst>
                  <a:ext uri="{0D108BD9-81ED-4DB2-BD59-A6C34878D82A}">
                    <a16:rowId xmlns:a16="http://schemas.microsoft.com/office/drawing/2014/main" val="1588072634"/>
                  </a:ext>
                </a:extLst>
              </a:tr>
              <a:tr h="104248">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166"/>
                        </a:rPr>
                        <a:t>Offerpad</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$485.0</a:t>
                      </a:r>
                    </a:p>
                  </a:txBody>
                  <a:tcPr marL="0" marR="0" marT="0" marB="0" anchor="b">
                    <a:solidFill>
                      <a:srgbClr val="E2E8F1"/>
                    </a:solidFill>
                  </a:tcPr>
                </a:tc>
                <a:extLst>
                  <a:ext uri="{0D108BD9-81ED-4DB2-BD59-A6C34878D82A}">
                    <a16:rowId xmlns:a16="http://schemas.microsoft.com/office/drawing/2014/main" val="3060032673"/>
                  </a:ext>
                </a:extLst>
              </a:tr>
              <a:tr h="104248">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67"/>
                        </a:rPr>
                        <a:t>Jobs Ohio</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$484.2</a:t>
                      </a:r>
                    </a:p>
                  </a:txBody>
                  <a:tcPr marL="0" marR="0" marT="0" marB="0" anchor="b">
                    <a:solidFill>
                      <a:srgbClr val="E2E8F1"/>
                    </a:solidFill>
                  </a:tcPr>
                </a:tc>
                <a:extLst>
                  <a:ext uri="{0D108BD9-81ED-4DB2-BD59-A6C34878D82A}">
                    <a16:rowId xmlns:a16="http://schemas.microsoft.com/office/drawing/2014/main" val="2408467223"/>
                  </a:ext>
                </a:extLst>
              </a:tr>
              <a:tr h="104248">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68"/>
                        </a:rPr>
                        <a:t>Jet Token</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$481.6</a:t>
                      </a:r>
                    </a:p>
                  </a:txBody>
                  <a:tcPr marL="0" marR="0" marT="0" marB="0" anchor="b">
                    <a:solidFill>
                      <a:srgbClr val="E2E8F1"/>
                    </a:solidFill>
                  </a:tcPr>
                </a:tc>
                <a:extLst>
                  <a:ext uri="{0D108BD9-81ED-4DB2-BD59-A6C34878D82A}">
                    <a16:rowId xmlns:a16="http://schemas.microsoft.com/office/drawing/2014/main" val="1282860341"/>
                  </a:ext>
                </a:extLst>
              </a:tr>
              <a:tr h="104248">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69"/>
                        </a:rPr>
                        <a:t>Splash Financial  </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$477.0</a:t>
                      </a:r>
                    </a:p>
                  </a:txBody>
                  <a:tcPr marL="0" marR="0" marT="0" marB="0" anchor="b">
                    <a:solidFill>
                      <a:srgbClr val="E2E8F1"/>
                    </a:solidFill>
                  </a:tcPr>
                </a:tc>
                <a:extLst>
                  <a:ext uri="{0D108BD9-81ED-4DB2-BD59-A6C34878D82A}">
                    <a16:rowId xmlns:a16="http://schemas.microsoft.com/office/drawing/2014/main" val="1528244782"/>
                  </a:ext>
                </a:extLst>
              </a:tr>
              <a:tr h="104248">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70"/>
                        </a:rPr>
                        <a:t>Medallia</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$475.9</a:t>
                      </a:r>
                    </a:p>
                  </a:txBody>
                  <a:tcPr marL="0" marR="0" marT="0" marB="0" anchor="b">
                    <a:solidFill>
                      <a:srgbClr val="E2E8F1"/>
                    </a:solidFill>
                  </a:tcPr>
                </a:tc>
                <a:extLst>
                  <a:ext uri="{0D108BD9-81ED-4DB2-BD59-A6C34878D82A}">
                    <a16:rowId xmlns:a16="http://schemas.microsoft.com/office/drawing/2014/main" val="3942111040"/>
                  </a:ext>
                </a:extLst>
              </a:tr>
              <a:tr h="104248">
                <a:tc>
                  <a:txBody>
                    <a:bodyPr/>
                    <a:lstStyle/>
                    <a:p>
                      <a:pPr algn="l" fontAlgn="b"/>
                      <a:r>
                        <a:rPr lang="it-IT" sz="600" b="0" i="0" u="sng" strike="noStrike">
                          <a:solidFill>
                            <a:srgbClr val="0563C1"/>
                          </a:solidFill>
                          <a:effectLst/>
                          <a:latin typeface="Helvetica" panose="020B0604020202020204" pitchFamily="34" charset="0"/>
                          <a:cs typeface="Helvetica" panose="020B0604020202020204" pitchFamily="34" charset="0"/>
                          <a:hlinkClick r:id="rId171"/>
                        </a:rPr>
                        <a:t>Curavi Pro</a:t>
                      </a:r>
                      <a:endParaRPr lang="it-IT"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$456.0</a:t>
                      </a:r>
                    </a:p>
                  </a:txBody>
                  <a:tcPr marL="0" marR="0" marT="0" marB="0" anchor="b">
                    <a:solidFill>
                      <a:srgbClr val="E2E8F1"/>
                    </a:solidFill>
                  </a:tcPr>
                </a:tc>
                <a:extLst>
                  <a:ext uri="{0D108BD9-81ED-4DB2-BD59-A6C34878D82A}">
                    <a16:rowId xmlns:a16="http://schemas.microsoft.com/office/drawing/2014/main" val="2767891592"/>
                  </a:ext>
                </a:extLst>
              </a:tr>
              <a:tr h="104248">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72"/>
                        </a:rPr>
                        <a:t>Clean Harbors</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$447.5</a:t>
                      </a:r>
                    </a:p>
                  </a:txBody>
                  <a:tcPr marL="0" marR="0" marT="0" marB="0" anchor="b">
                    <a:solidFill>
                      <a:srgbClr val="E2E8F1"/>
                    </a:solidFill>
                  </a:tcPr>
                </a:tc>
                <a:extLst>
                  <a:ext uri="{0D108BD9-81ED-4DB2-BD59-A6C34878D82A}">
                    <a16:rowId xmlns:a16="http://schemas.microsoft.com/office/drawing/2014/main" val="3561853023"/>
                  </a:ext>
                </a:extLst>
              </a:tr>
              <a:tr h="119546">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73"/>
                        </a:rPr>
                        <a:t>Community Savings Bank</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$446.6</a:t>
                      </a:r>
                    </a:p>
                  </a:txBody>
                  <a:tcPr marL="0" marR="0" marT="0" marB="0" anchor="b">
                    <a:solidFill>
                      <a:srgbClr val="E2E8F1"/>
                    </a:solidFill>
                  </a:tcPr>
                </a:tc>
                <a:extLst>
                  <a:ext uri="{0D108BD9-81ED-4DB2-BD59-A6C34878D82A}">
                    <a16:rowId xmlns:a16="http://schemas.microsoft.com/office/drawing/2014/main" val="3998060242"/>
                  </a:ext>
                </a:extLst>
              </a:tr>
              <a:tr h="104248">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74"/>
                        </a:rPr>
                        <a:t>Martha &amp; Marley</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$445.5</a:t>
                      </a:r>
                    </a:p>
                  </a:txBody>
                  <a:tcPr marL="0" marR="0" marT="0" marB="0" anchor="b">
                    <a:solidFill>
                      <a:srgbClr val="E2E8F1"/>
                    </a:solidFill>
                  </a:tcPr>
                </a:tc>
                <a:extLst>
                  <a:ext uri="{0D108BD9-81ED-4DB2-BD59-A6C34878D82A}">
                    <a16:rowId xmlns:a16="http://schemas.microsoft.com/office/drawing/2014/main" val="1564308449"/>
                  </a:ext>
                </a:extLst>
              </a:tr>
              <a:tr h="104248">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75"/>
                        </a:rPr>
                        <a:t>M </a:t>
                      </a:r>
                      <a:r>
                        <a:rPr lang="en-US" sz="600" b="0" i="0" u="sng" strike="noStrike" err="1">
                          <a:solidFill>
                            <a:srgbClr val="0563C1"/>
                          </a:solidFill>
                          <a:effectLst/>
                          <a:latin typeface="Helvetica" panose="020B0604020202020204" pitchFamily="34" charset="0"/>
                          <a:cs typeface="Helvetica" panose="020B0604020202020204" pitchFamily="34" charset="0"/>
                          <a:hlinkClick r:id="rId175"/>
                        </a:rPr>
                        <a:t>Gemi</a:t>
                      </a:r>
                      <a:r>
                        <a:rPr lang="en-US" sz="600" b="0" i="0" u="sng" strike="noStrike">
                          <a:solidFill>
                            <a:srgbClr val="0563C1"/>
                          </a:solidFill>
                          <a:effectLst/>
                          <a:latin typeface="Helvetica" panose="020B0604020202020204" pitchFamily="34" charset="0"/>
                          <a:cs typeface="Helvetica" panose="020B0604020202020204" pitchFamily="34" charset="0"/>
                          <a:hlinkClick r:id="rId175"/>
                        </a:rPr>
                        <a:t> </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$436.7</a:t>
                      </a:r>
                    </a:p>
                  </a:txBody>
                  <a:tcPr marL="0" marR="0" marT="0" marB="0" anchor="b">
                    <a:solidFill>
                      <a:srgbClr val="E2E8F1"/>
                    </a:solidFill>
                  </a:tcPr>
                </a:tc>
                <a:extLst>
                  <a:ext uri="{0D108BD9-81ED-4DB2-BD59-A6C34878D82A}">
                    <a16:rowId xmlns:a16="http://schemas.microsoft.com/office/drawing/2014/main" val="168745834"/>
                  </a:ext>
                </a:extLst>
              </a:tr>
              <a:tr h="104248">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176"/>
                        </a:rPr>
                        <a:t>Naturelo</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$434.9</a:t>
                      </a:r>
                    </a:p>
                  </a:txBody>
                  <a:tcPr marL="0" marR="0" marT="0" marB="0" anchor="b">
                    <a:solidFill>
                      <a:srgbClr val="E2E8F1"/>
                    </a:solidFill>
                  </a:tcPr>
                </a:tc>
                <a:extLst>
                  <a:ext uri="{0D108BD9-81ED-4DB2-BD59-A6C34878D82A}">
                    <a16:rowId xmlns:a16="http://schemas.microsoft.com/office/drawing/2014/main" val="1580051889"/>
                  </a:ext>
                </a:extLst>
              </a:tr>
              <a:tr h="104248">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77"/>
                        </a:rPr>
                        <a:t>Simply Piano App</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$434.5</a:t>
                      </a:r>
                    </a:p>
                  </a:txBody>
                  <a:tcPr marL="0" marR="0" marT="0" marB="0" anchor="b">
                    <a:solidFill>
                      <a:srgbClr val="E2E8F1"/>
                    </a:solidFill>
                  </a:tcPr>
                </a:tc>
                <a:extLst>
                  <a:ext uri="{0D108BD9-81ED-4DB2-BD59-A6C34878D82A}">
                    <a16:rowId xmlns:a16="http://schemas.microsoft.com/office/drawing/2014/main" val="2782885986"/>
                  </a:ext>
                </a:extLst>
              </a:tr>
              <a:tr h="104248">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178"/>
                        </a:rPr>
                        <a:t>OkCupid</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$432.3</a:t>
                      </a:r>
                    </a:p>
                  </a:txBody>
                  <a:tcPr marL="0" marR="0" marT="0" marB="0" anchor="b">
                    <a:solidFill>
                      <a:srgbClr val="E2E8F1"/>
                    </a:solidFill>
                  </a:tcPr>
                </a:tc>
                <a:extLst>
                  <a:ext uri="{0D108BD9-81ED-4DB2-BD59-A6C34878D82A}">
                    <a16:rowId xmlns:a16="http://schemas.microsoft.com/office/drawing/2014/main" val="1251904555"/>
                  </a:ext>
                </a:extLst>
              </a:tr>
              <a:tr h="104248">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79"/>
                        </a:rPr>
                        <a:t>Harris James Law</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$427.0</a:t>
                      </a:r>
                    </a:p>
                  </a:txBody>
                  <a:tcPr marL="0" marR="0" marT="0" marB="0" anchor="b">
                    <a:solidFill>
                      <a:srgbClr val="E2E8F1"/>
                    </a:solidFill>
                  </a:tcPr>
                </a:tc>
                <a:extLst>
                  <a:ext uri="{0D108BD9-81ED-4DB2-BD59-A6C34878D82A}">
                    <a16:rowId xmlns:a16="http://schemas.microsoft.com/office/drawing/2014/main" val="1741218487"/>
                  </a:ext>
                </a:extLst>
              </a:tr>
              <a:tr h="104248">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80"/>
                        </a:rPr>
                        <a:t>Quest Direct</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$425.3</a:t>
                      </a:r>
                    </a:p>
                  </a:txBody>
                  <a:tcPr marL="0" marR="0" marT="0" marB="0" anchor="b">
                    <a:solidFill>
                      <a:srgbClr val="E2E8F1"/>
                    </a:solidFill>
                  </a:tcPr>
                </a:tc>
                <a:extLst>
                  <a:ext uri="{0D108BD9-81ED-4DB2-BD59-A6C34878D82A}">
                    <a16:rowId xmlns:a16="http://schemas.microsoft.com/office/drawing/2014/main" val="429716090"/>
                  </a:ext>
                </a:extLst>
              </a:tr>
              <a:tr h="104248">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81"/>
                        </a:rPr>
                        <a:t>Stuffaloons</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$424.1</a:t>
                      </a:r>
                    </a:p>
                  </a:txBody>
                  <a:tcPr marL="0" marR="0" marT="0" marB="0" anchor="b">
                    <a:solidFill>
                      <a:srgbClr val="E2E8F1"/>
                    </a:solidFill>
                  </a:tcPr>
                </a:tc>
                <a:extLst>
                  <a:ext uri="{0D108BD9-81ED-4DB2-BD59-A6C34878D82A}">
                    <a16:rowId xmlns:a16="http://schemas.microsoft.com/office/drawing/2014/main" val="800180355"/>
                  </a:ext>
                </a:extLst>
              </a:tr>
              <a:tr h="104248">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82"/>
                        </a:rPr>
                        <a:t>Kindred At Home</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$410.5</a:t>
                      </a:r>
                    </a:p>
                  </a:txBody>
                  <a:tcPr marL="0" marR="0" marT="0" marB="0" anchor="b">
                    <a:solidFill>
                      <a:srgbClr val="E2E8F1"/>
                    </a:solidFill>
                  </a:tcPr>
                </a:tc>
                <a:extLst>
                  <a:ext uri="{0D108BD9-81ED-4DB2-BD59-A6C34878D82A}">
                    <a16:rowId xmlns:a16="http://schemas.microsoft.com/office/drawing/2014/main" val="1238226152"/>
                  </a:ext>
                </a:extLst>
              </a:tr>
              <a:tr h="104248">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83"/>
                        </a:rPr>
                        <a:t>Beyond Meat</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$408.0</a:t>
                      </a:r>
                    </a:p>
                  </a:txBody>
                  <a:tcPr marL="0" marR="0" marT="0" marB="0" anchor="b">
                    <a:solidFill>
                      <a:srgbClr val="E2E8F1"/>
                    </a:solidFill>
                  </a:tcPr>
                </a:tc>
                <a:extLst>
                  <a:ext uri="{0D108BD9-81ED-4DB2-BD59-A6C34878D82A}">
                    <a16:rowId xmlns:a16="http://schemas.microsoft.com/office/drawing/2014/main" val="1564964141"/>
                  </a:ext>
                </a:extLst>
              </a:tr>
              <a:tr h="104248">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84"/>
                        </a:rPr>
                        <a:t>Rejuvenate </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$404.8</a:t>
                      </a:r>
                    </a:p>
                  </a:txBody>
                  <a:tcPr marL="0" marR="0" marT="0" marB="0" anchor="b">
                    <a:solidFill>
                      <a:srgbClr val="E2E8F1"/>
                    </a:solidFill>
                  </a:tcPr>
                </a:tc>
                <a:extLst>
                  <a:ext uri="{0D108BD9-81ED-4DB2-BD59-A6C34878D82A}">
                    <a16:rowId xmlns:a16="http://schemas.microsoft.com/office/drawing/2014/main" val="3233468860"/>
                  </a:ext>
                </a:extLst>
              </a:tr>
              <a:tr h="104248">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185"/>
                        </a:rPr>
                        <a:t>Sugarfina</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$398.5</a:t>
                      </a:r>
                    </a:p>
                  </a:txBody>
                  <a:tcPr marL="0" marR="0" marT="0" marB="0" anchor="b">
                    <a:solidFill>
                      <a:srgbClr val="E2E8F1"/>
                    </a:solidFill>
                  </a:tcPr>
                </a:tc>
                <a:extLst>
                  <a:ext uri="{0D108BD9-81ED-4DB2-BD59-A6C34878D82A}">
                    <a16:rowId xmlns:a16="http://schemas.microsoft.com/office/drawing/2014/main" val="2643570685"/>
                  </a:ext>
                </a:extLst>
              </a:tr>
              <a:tr h="104248">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186"/>
                        </a:rPr>
                        <a:t>Vogelzang</a:t>
                      </a:r>
                      <a:r>
                        <a:rPr lang="en-US" sz="600" b="0" i="0" u="sng" strike="noStrike">
                          <a:solidFill>
                            <a:srgbClr val="0563C1"/>
                          </a:solidFill>
                          <a:effectLst/>
                          <a:latin typeface="Helvetica" panose="020B0604020202020204" pitchFamily="34" charset="0"/>
                          <a:cs typeface="Helvetica" panose="020B0604020202020204" pitchFamily="34" charset="0"/>
                          <a:hlinkClick r:id="rId186"/>
                        </a:rPr>
                        <a:t> Law</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$383.6</a:t>
                      </a:r>
                    </a:p>
                  </a:txBody>
                  <a:tcPr marL="0" marR="0" marT="0" marB="0" anchor="b">
                    <a:solidFill>
                      <a:srgbClr val="E2E8F1"/>
                    </a:solidFill>
                  </a:tcPr>
                </a:tc>
                <a:extLst>
                  <a:ext uri="{0D108BD9-81ED-4DB2-BD59-A6C34878D82A}">
                    <a16:rowId xmlns:a16="http://schemas.microsoft.com/office/drawing/2014/main" val="3154101359"/>
                  </a:ext>
                </a:extLst>
              </a:tr>
              <a:tr h="104248">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87"/>
                        </a:rPr>
                        <a:t>Brentwood Home</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$381.8</a:t>
                      </a:r>
                    </a:p>
                  </a:txBody>
                  <a:tcPr marL="0" marR="0" marT="0" marB="0" anchor="b">
                    <a:solidFill>
                      <a:srgbClr val="E2E8F1"/>
                    </a:solidFill>
                  </a:tcPr>
                </a:tc>
                <a:extLst>
                  <a:ext uri="{0D108BD9-81ED-4DB2-BD59-A6C34878D82A}">
                    <a16:rowId xmlns:a16="http://schemas.microsoft.com/office/drawing/2014/main" val="1644550075"/>
                  </a:ext>
                </a:extLst>
              </a:tr>
              <a:tr h="104248">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88"/>
                        </a:rPr>
                        <a:t>Nations Insurance</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$381.7</a:t>
                      </a:r>
                    </a:p>
                  </a:txBody>
                  <a:tcPr marL="0" marR="0" marT="0" marB="0" anchor="b">
                    <a:solidFill>
                      <a:srgbClr val="E2E8F1"/>
                    </a:solidFill>
                  </a:tcPr>
                </a:tc>
                <a:extLst>
                  <a:ext uri="{0D108BD9-81ED-4DB2-BD59-A6C34878D82A}">
                    <a16:rowId xmlns:a16="http://schemas.microsoft.com/office/drawing/2014/main" val="1762950096"/>
                  </a:ext>
                </a:extLst>
              </a:tr>
              <a:tr h="104248">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89"/>
                        </a:rPr>
                        <a:t>PhoneSoap</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$359.3</a:t>
                      </a:r>
                    </a:p>
                  </a:txBody>
                  <a:tcPr marL="0" marR="0" marT="0" marB="0" anchor="b">
                    <a:solidFill>
                      <a:srgbClr val="E2E8F1"/>
                    </a:solidFill>
                  </a:tcPr>
                </a:tc>
                <a:extLst>
                  <a:ext uri="{0D108BD9-81ED-4DB2-BD59-A6C34878D82A}">
                    <a16:rowId xmlns:a16="http://schemas.microsoft.com/office/drawing/2014/main" val="3245865069"/>
                  </a:ext>
                </a:extLst>
              </a:tr>
              <a:tr h="104248">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190"/>
                        </a:rPr>
                        <a:t>Tapeacall</a:t>
                      </a:r>
                      <a:r>
                        <a:rPr lang="en-US" sz="600" b="0" i="0" u="sng" strike="noStrike">
                          <a:solidFill>
                            <a:srgbClr val="0563C1"/>
                          </a:solidFill>
                          <a:effectLst/>
                          <a:latin typeface="Helvetica" panose="020B0604020202020204" pitchFamily="34" charset="0"/>
                          <a:cs typeface="Helvetica" panose="020B0604020202020204" pitchFamily="34" charset="0"/>
                          <a:hlinkClick r:id="rId190"/>
                        </a:rPr>
                        <a:t> App</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$352.6</a:t>
                      </a:r>
                    </a:p>
                  </a:txBody>
                  <a:tcPr marL="0" marR="0" marT="0" marB="0" anchor="b">
                    <a:solidFill>
                      <a:srgbClr val="E2E8F1"/>
                    </a:solidFill>
                  </a:tcPr>
                </a:tc>
                <a:extLst>
                  <a:ext uri="{0D108BD9-81ED-4DB2-BD59-A6C34878D82A}">
                    <a16:rowId xmlns:a16="http://schemas.microsoft.com/office/drawing/2014/main" val="1869990481"/>
                  </a:ext>
                </a:extLst>
              </a:tr>
              <a:tr h="104248">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91"/>
                        </a:rPr>
                        <a:t>Oak City Fish &amp; Chips</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$350.0</a:t>
                      </a:r>
                    </a:p>
                  </a:txBody>
                  <a:tcPr marL="0" marR="0" marT="0" marB="0" anchor="b">
                    <a:solidFill>
                      <a:srgbClr val="E2E8F1"/>
                    </a:solidFill>
                  </a:tcPr>
                </a:tc>
                <a:extLst>
                  <a:ext uri="{0D108BD9-81ED-4DB2-BD59-A6C34878D82A}">
                    <a16:rowId xmlns:a16="http://schemas.microsoft.com/office/drawing/2014/main" val="1488408906"/>
                  </a:ext>
                </a:extLst>
              </a:tr>
              <a:tr h="104248">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92"/>
                        </a:rPr>
                        <a:t>Timeshare Termination</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$349.9</a:t>
                      </a:r>
                    </a:p>
                  </a:txBody>
                  <a:tcPr marL="0" marR="0" marT="0" marB="0" anchor="b">
                    <a:solidFill>
                      <a:srgbClr val="E2E8F1"/>
                    </a:solidFill>
                  </a:tcPr>
                </a:tc>
                <a:extLst>
                  <a:ext uri="{0D108BD9-81ED-4DB2-BD59-A6C34878D82A}">
                    <a16:rowId xmlns:a16="http://schemas.microsoft.com/office/drawing/2014/main" val="3148237202"/>
                  </a:ext>
                </a:extLst>
              </a:tr>
              <a:tr h="104248">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193"/>
                        </a:rPr>
                        <a:t>Zooba</a:t>
                      </a:r>
                      <a:r>
                        <a:rPr lang="en-US" sz="600" b="0" i="0" u="sng" strike="noStrike">
                          <a:solidFill>
                            <a:srgbClr val="0563C1"/>
                          </a:solidFill>
                          <a:effectLst/>
                          <a:latin typeface="Helvetica" panose="020B0604020202020204" pitchFamily="34" charset="0"/>
                          <a:cs typeface="Helvetica" panose="020B0604020202020204" pitchFamily="34" charset="0"/>
                          <a:hlinkClick r:id="rId193"/>
                        </a:rPr>
                        <a:t> App</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$341.8</a:t>
                      </a:r>
                    </a:p>
                  </a:txBody>
                  <a:tcPr marL="0" marR="0" marT="0" marB="0" anchor="b">
                    <a:solidFill>
                      <a:srgbClr val="E2E8F1"/>
                    </a:solidFill>
                  </a:tcPr>
                </a:tc>
                <a:extLst>
                  <a:ext uri="{0D108BD9-81ED-4DB2-BD59-A6C34878D82A}">
                    <a16:rowId xmlns:a16="http://schemas.microsoft.com/office/drawing/2014/main" val="598404011"/>
                  </a:ext>
                </a:extLst>
              </a:tr>
              <a:tr h="104248">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94"/>
                        </a:rPr>
                        <a:t>Calvert Insurance</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$339.2</a:t>
                      </a:r>
                    </a:p>
                  </a:txBody>
                  <a:tcPr marL="0" marR="0" marT="0" marB="0" anchor="b">
                    <a:solidFill>
                      <a:srgbClr val="E2E8F1"/>
                    </a:solidFill>
                  </a:tcPr>
                </a:tc>
                <a:extLst>
                  <a:ext uri="{0D108BD9-81ED-4DB2-BD59-A6C34878D82A}">
                    <a16:rowId xmlns:a16="http://schemas.microsoft.com/office/drawing/2014/main" val="3526475464"/>
                  </a:ext>
                </a:extLst>
              </a:tr>
              <a:tr h="104248">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95"/>
                        </a:rPr>
                        <a:t>BETMGM</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$337.6</a:t>
                      </a:r>
                    </a:p>
                  </a:txBody>
                  <a:tcPr marL="0" marR="0" marT="0" marB="0" anchor="b">
                    <a:solidFill>
                      <a:srgbClr val="E2E8F1"/>
                    </a:solidFill>
                  </a:tcPr>
                </a:tc>
                <a:extLst>
                  <a:ext uri="{0D108BD9-81ED-4DB2-BD59-A6C34878D82A}">
                    <a16:rowId xmlns:a16="http://schemas.microsoft.com/office/drawing/2014/main" val="831878754"/>
                  </a:ext>
                </a:extLst>
              </a:tr>
              <a:tr h="104248">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96"/>
                        </a:rPr>
                        <a:t>Build America Mutual</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$334.4</a:t>
                      </a:r>
                    </a:p>
                  </a:txBody>
                  <a:tcPr marL="0" marR="0" marT="0" marB="0" anchor="b">
                    <a:solidFill>
                      <a:srgbClr val="E2E8F1"/>
                    </a:solidFill>
                  </a:tcPr>
                </a:tc>
                <a:extLst>
                  <a:ext uri="{0D108BD9-81ED-4DB2-BD59-A6C34878D82A}">
                    <a16:rowId xmlns:a16="http://schemas.microsoft.com/office/drawing/2014/main" val="2209989124"/>
                  </a:ext>
                </a:extLst>
              </a:tr>
              <a:tr h="104248">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97"/>
                        </a:rPr>
                        <a:t>Persona Vitamins </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$322.4</a:t>
                      </a:r>
                    </a:p>
                  </a:txBody>
                  <a:tcPr marL="0" marR="0" marT="0" marB="0" anchor="b">
                    <a:solidFill>
                      <a:srgbClr val="E2E8F1"/>
                    </a:solidFill>
                  </a:tcPr>
                </a:tc>
                <a:extLst>
                  <a:ext uri="{0D108BD9-81ED-4DB2-BD59-A6C34878D82A}">
                    <a16:rowId xmlns:a16="http://schemas.microsoft.com/office/drawing/2014/main" val="690187868"/>
                  </a:ext>
                </a:extLst>
              </a:tr>
              <a:tr h="104248">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98"/>
                        </a:rPr>
                        <a:t>Wizard Laboratories</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$322.1</a:t>
                      </a:r>
                    </a:p>
                  </a:txBody>
                  <a:tcPr marL="0" marR="0" marT="0" marB="0" anchor="b">
                    <a:solidFill>
                      <a:srgbClr val="E2E8F1"/>
                    </a:solidFill>
                  </a:tcPr>
                </a:tc>
                <a:extLst>
                  <a:ext uri="{0D108BD9-81ED-4DB2-BD59-A6C34878D82A}">
                    <a16:rowId xmlns:a16="http://schemas.microsoft.com/office/drawing/2014/main" val="1189828527"/>
                  </a:ext>
                </a:extLst>
              </a:tr>
              <a:tr h="104248">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199"/>
                        </a:rPr>
                        <a:t>Year Up School </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$320.4</a:t>
                      </a:r>
                    </a:p>
                  </a:txBody>
                  <a:tcPr marL="0" marR="0" marT="0" marB="0" anchor="b">
                    <a:solidFill>
                      <a:srgbClr val="E2E8F1"/>
                    </a:solidFill>
                  </a:tcPr>
                </a:tc>
                <a:extLst>
                  <a:ext uri="{0D108BD9-81ED-4DB2-BD59-A6C34878D82A}">
                    <a16:rowId xmlns:a16="http://schemas.microsoft.com/office/drawing/2014/main" val="1601785494"/>
                  </a:ext>
                </a:extLst>
              </a:tr>
              <a:tr h="104248">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200"/>
                        </a:rPr>
                        <a:t>Lumin</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$320.0</a:t>
                      </a:r>
                    </a:p>
                  </a:txBody>
                  <a:tcPr marL="0" marR="0" marT="0" marB="0" anchor="b">
                    <a:solidFill>
                      <a:srgbClr val="E2E8F1"/>
                    </a:solidFill>
                  </a:tcPr>
                </a:tc>
                <a:extLst>
                  <a:ext uri="{0D108BD9-81ED-4DB2-BD59-A6C34878D82A}">
                    <a16:rowId xmlns:a16="http://schemas.microsoft.com/office/drawing/2014/main" val="1935984058"/>
                  </a:ext>
                </a:extLst>
              </a:tr>
              <a:tr h="104248">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01"/>
                        </a:rPr>
                        <a:t>Happy Color App</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$318.5</a:t>
                      </a:r>
                    </a:p>
                  </a:txBody>
                  <a:tcPr marL="0" marR="0" marT="0" marB="0" anchor="b">
                    <a:solidFill>
                      <a:srgbClr val="E2E8F1"/>
                    </a:solidFill>
                  </a:tcPr>
                </a:tc>
                <a:extLst>
                  <a:ext uri="{0D108BD9-81ED-4DB2-BD59-A6C34878D82A}">
                    <a16:rowId xmlns:a16="http://schemas.microsoft.com/office/drawing/2014/main" val="3587926891"/>
                  </a:ext>
                </a:extLst>
              </a:tr>
              <a:tr h="104248">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02"/>
                        </a:rPr>
                        <a:t>Urbanflix TV</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$314.3</a:t>
                      </a:r>
                    </a:p>
                  </a:txBody>
                  <a:tcPr marL="0" marR="0" marT="0" marB="0" anchor="b">
                    <a:solidFill>
                      <a:srgbClr val="E2E8F1"/>
                    </a:solidFill>
                  </a:tcPr>
                </a:tc>
                <a:extLst>
                  <a:ext uri="{0D108BD9-81ED-4DB2-BD59-A6C34878D82A}">
                    <a16:rowId xmlns:a16="http://schemas.microsoft.com/office/drawing/2014/main" val="1314654799"/>
                  </a:ext>
                </a:extLst>
              </a:tr>
              <a:tr h="104248">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203"/>
                        </a:rPr>
                        <a:t>Piestro</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$313.1</a:t>
                      </a:r>
                    </a:p>
                  </a:txBody>
                  <a:tcPr marL="0" marR="0" marT="0" marB="0" anchor="b">
                    <a:solidFill>
                      <a:srgbClr val="E2E8F1"/>
                    </a:solidFill>
                  </a:tcPr>
                </a:tc>
                <a:extLst>
                  <a:ext uri="{0D108BD9-81ED-4DB2-BD59-A6C34878D82A}">
                    <a16:rowId xmlns:a16="http://schemas.microsoft.com/office/drawing/2014/main" val="883108251"/>
                  </a:ext>
                </a:extLst>
              </a:tr>
            </a:tbl>
          </a:graphicData>
        </a:graphic>
      </p:graphicFrame>
      <p:graphicFrame>
        <p:nvGraphicFramePr>
          <p:cNvPr id="21" name="Table 20">
            <a:extLst>
              <a:ext uri="{FF2B5EF4-FFF2-40B4-BE49-F238E27FC236}">
                <a16:creationId xmlns:a16="http://schemas.microsoft.com/office/drawing/2014/main" id="{336C017E-7032-42A7-BF7F-57D3C16E90D4}"/>
              </a:ext>
            </a:extLst>
          </p:cNvPr>
          <p:cNvGraphicFramePr>
            <a:graphicFrameLocks noGrp="1"/>
          </p:cNvGraphicFramePr>
          <p:nvPr/>
        </p:nvGraphicFramePr>
        <p:xfrm>
          <a:off x="8163109" y="1151549"/>
          <a:ext cx="1944555" cy="5259397"/>
        </p:xfrm>
        <a:graphic>
          <a:graphicData uri="http://schemas.openxmlformats.org/drawingml/2006/table">
            <a:tbl>
              <a:tblPr>
                <a:tableStyleId>{5C22544A-7EE6-4342-B048-85BDC9FD1C3A}</a:tableStyleId>
              </a:tblPr>
              <a:tblGrid>
                <a:gridCol w="1178576">
                  <a:extLst>
                    <a:ext uri="{9D8B030D-6E8A-4147-A177-3AD203B41FA5}">
                      <a16:colId xmlns:a16="http://schemas.microsoft.com/office/drawing/2014/main" val="3574522064"/>
                    </a:ext>
                  </a:extLst>
                </a:gridCol>
                <a:gridCol w="765979">
                  <a:extLst>
                    <a:ext uri="{9D8B030D-6E8A-4147-A177-3AD203B41FA5}">
                      <a16:colId xmlns:a16="http://schemas.microsoft.com/office/drawing/2014/main" val="2464966384"/>
                    </a:ext>
                  </a:extLst>
                </a:gridCol>
              </a:tblGrid>
              <a:tr h="133647">
                <a:tc>
                  <a:txBody>
                    <a:bodyPr/>
                    <a:lstStyle/>
                    <a:p>
                      <a:pPr algn="ctr" fontAlgn="b"/>
                      <a:r>
                        <a:rPr lang="en-US" sz="700" b="1" i="0" u="sng" strike="noStrike">
                          <a:solidFill>
                            <a:schemeClr val="bg1"/>
                          </a:solidFill>
                          <a:effectLst/>
                          <a:latin typeface="Helvetica Light" panose="020B0403020202020204"/>
                        </a:rPr>
                        <a:t>Brand</a:t>
                      </a:r>
                    </a:p>
                  </a:txBody>
                  <a:tcPr marL="0" marR="0" marT="0" marB="0" anchor="ctr">
                    <a:solidFill>
                      <a:srgbClr val="1F1A62"/>
                    </a:solidFill>
                  </a:tcPr>
                </a:tc>
                <a:tc>
                  <a:txBody>
                    <a:bodyPr/>
                    <a:lstStyle/>
                    <a:p>
                      <a:pPr algn="ctr" fontAlgn="b"/>
                      <a:r>
                        <a:rPr lang="en-US" sz="700" b="1" i="0" u="sng" strike="noStrike">
                          <a:solidFill>
                            <a:schemeClr val="bg1"/>
                          </a:solidFill>
                          <a:effectLst/>
                          <a:latin typeface="Helvetica Light" panose="020B0403020202020204"/>
                        </a:rPr>
                        <a:t>$$$ (000)</a:t>
                      </a:r>
                    </a:p>
                  </a:txBody>
                  <a:tcPr marL="0" marR="0" marT="0" marB="0" anchor="ctr">
                    <a:solidFill>
                      <a:srgbClr val="1F1A62"/>
                    </a:solidFill>
                  </a:tcPr>
                </a:tc>
                <a:extLst>
                  <a:ext uri="{0D108BD9-81ED-4DB2-BD59-A6C34878D82A}">
                    <a16:rowId xmlns:a16="http://schemas.microsoft.com/office/drawing/2014/main" val="2261589134"/>
                  </a:ext>
                </a:extLst>
              </a:tr>
              <a:tr h="102515">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204"/>
                        </a:rPr>
                        <a:t>SmartTouch</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$306.7</a:t>
                      </a:r>
                    </a:p>
                  </a:txBody>
                  <a:tcPr marL="0" marR="0" marT="0" marB="0" anchor="b">
                    <a:solidFill>
                      <a:srgbClr val="E2E8F1"/>
                    </a:solidFill>
                  </a:tcPr>
                </a:tc>
                <a:extLst>
                  <a:ext uri="{0D108BD9-81ED-4DB2-BD59-A6C34878D82A}">
                    <a16:rowId xmlns:a16="http://schemas.microsoft.com/office/drawing/2014/main" val="1014592335"/>
                  </a:ext>
                </a:extLst>
              </a:tr>
              <a:tr h="102515">
                <a:tc>
                  <a:txBody>
                    <a:bodyPr/>
                    <a:lstStyle/>
                    <a:p>
                      <a:pPr algn="l" fontAlgn="b"/>
                      <a:r>
                        <a:rPr lang="pt-BR" sz="600" b="0" i="0" u="sng" strike="noStrike">
                          <a:solidFill>
                            <a:srgbClr val="0563C1"/>
                          </a:solidFill>
                          <a:effectLst/>
                          <a:latin typeface="Helvetica" panose="020B0604020202020204" pitchFamily="34" charset="0"/>
                          <a:cs typeface="Helvetica" panose="020B0604020202020204" pitchFamily="34" charset="0"/>
                          <a:hlinkClick r:id="rId205"/>
                        </a:rPr>
                        <a:t>Cefaly</a:t>
                      </a:r>
                      <a:endParaRPr lang="pt-BR"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$305.9</a:t>
                      </a:r>
                    </a:p>
                  </a:txBody>
                  <a:tcPr marL="0" marR="0" marT="0" marB="0" anchor="b">
                    <a:solidFill>
                      <a:srgbClr val="E2E8F1"/>
                    </a:solidFill>
                  </a:tcPr>
                </a:tc>
                <a:extLst>
                  <a:ext uri="{0D108BD9-81ED-4DB2-BD59-A6C34878D82A}">
                    <a16:rowId xmlns:a16="http://schemas.microsoft.com/office/drawing/2014/main" val="2055412131"/>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06"/>
                        </a:rPr>
                        <a:t>BriteBrush</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$303.5</a:t>
                      </a:r>
                    </a:p>
                  </a:txBody>
                  <a:tcPr marL="0" marR="0" marT="0" marB="0" anchor="b">
                    <a:solidFill>
                      <a:srgbClr val="E2E8F1"/>
                    </a:solidFill>
                  </a:tcPr>
                </a:tc>
                <a:extLst>
                  <a:ext uri="{0D108BD9-81ED-4DB2-BD59-A6C34878D82A}">
                    <a16:rowId xmlns:a16="http://schemas.microsoft.com/office/drawing/2014/main" val="3313138053"/>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07"/>
                        </a:rPr>
                        <a:t>Century Biotics</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$299.4</a:t>
                      </a:r>
                    </a:p>
                  </a:txBody>
                  <a:tcPr marL="0" marR="0" marT="0" marB="0" anchor="b">
                    <a:solidFill>
                      <a:srgbClr val="E2E8F1"/>
                    </a:solidFill>
                  </a:tcPr>
                </a:tc>
                <a:extLst>
                  <a:ext uri="{0D108BD9-81ED-4DB2-BD59-A6C34878D82A}">
                    <a16:rowId xmlns:a16="http://schemas.microsoft.com/office/drawing/2014/main" val="1852431311"/>
                  </a:ext>
                </a:extLst>
              </a:tr>
              <a:tr h="102515">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208"/>
                        </a:rPr>
                        <a:t>SolidQuote</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$297.2</a:t>
                      </a:r>
                    </a:p>
                  </a:txBody>
                  <a:tcPr marL="0" marR="0" marT="0" marB="0" anchor="b">
                    <a:solidFill>
                      <a:srgbClr val="E2E8F1"/>
                    </a:solidFill>
                  </a:tcPr>
                </a:tc>
                <a:extLst>
                  <a:ext uri="{0D108BD9-81ED-4DB2-BD59-A6C34878D82A}">
                    <a16:rowId xmlns:a16="http://schemas.microsoft.com/office/drawing/2014/main" val="819099626"/>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09"/>
                        </a:rPr>
                        <a:t>War Machines App</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$291.6</a:t>
                      </a:r>
                    </a:p>
                  </a:txBody>
                  <a:tcPr marL="0" marR="0" marT="0" marB="0" anchor="b">
                    <a:solidFill>
                      <a:srgbClr val="E2E8F1"/>
                    </a:solidFill>
                  </a:tcPr>
                </a:tc>
                <a:extLst>
                  <a:ext uri="{0D108BD9-81ED-4DB2-BD59-A6C34878D82A}">
                    <a16:rowId xmlns:a16="http://schemas.microsoft.com/office/drawing/2014/main" val="3758531432"/>
                  </a:ext>
                </a:extLst>
              </a:tr>
              <a:tr h="102515">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210"/>
                        </a:rPr>
                        <a:t>TeeOff</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$287.7</a:t>
                      </a:r>
                    </a:p>
                  </a:txBody>
                  <a:tcPr marL="0" marR="0" marT="0" marB="0" anchor="b">
                    <a:solidFill>
                      <a:srgbClr val="E2E8F1"/>
                    </a:solidFill>
                  </a:tcPr>
                </a:tc>
                <a:extLst>
                  <a:ext uri="{0D108BD9-81ED-4DB2-BD59-A6C34878D82A}">
                    <a16:rowId xmlns:a16="http://schemas.microsoft.com/office/drawing/2014/main" val="3037566474"/>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11"/>
                        </a:rPr>
                        <a:t>Perfume.com</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$285.7</a:t>
                      </a:r>
                    </a:p>
                  </a:txBody>
                  <a:tcPr marL="0" marR="0" marT="0" marB="0" anchor="b">
                    <a:solidFill>
                      <a:srgbClr val="E2E8F1"/>
                    </a:solidFill>
                  </a:tcPr>
                </a:tc>
                <a:extLst>
                  <a:ext uri="{0D108BD9-81ED-4DB2-BD59-A6C34878D82A}">
                    <a16:rowId xmlns:a16="http://schemas.microsoft.com/office/drawing/2014/main" val="2565185990"/>
                  </a:ext>
                </a:extLst>
              </a:tr>
              <a:tr h="102515">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212"/>
                        </a:rPr>
                        <a:t>Mushabelly</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$281.6</a:t>
                      </a:r>
                    </a:p>
                  </a:txBody>
                  <a:tcPr marL="0" marR="0" marT="0" marB="0" anchor="b">
                    <a:solidFill>
                      <a:srgbClr val="E2E8F1"/>
                    </a:solidFill>
                  </a:tcPr>
                </a:tc>
                <a:extLst>
                  <a:ext uri="{0D108BD9-81ED-4DB2-BD59-A6C34878D82A}">
                    <a16:rowId xmlns:a16="http://schemas.microsoft.com/office/drawing/2014/main" val="2904081547"/>
                  </a:ext>
                </a:extLst>
              </a:tr>
              <a:tr h="102515">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213"/>
                        </a:rPr>
                        <a:t>SweatBlock</a:t>
                      </a:r>
                      <a:r>
                        <a:rPr lang="en-US" sz="600" b="0" i="0" u="sng" strike="noStrike">
                          <a:solidFill>
                            <a:srgbClr val="0563C1"/>
                          </a:solidFill>
                          <a:effectLst/>
                          <a:latin typeface="Helvetica" panose="020B0604020202020204" pitchFamily="34" charset="0"/>
                          <a:cs typeface="Helvetica" panose="020B0604020202020204" pitchFamily="34" charset="0"/>
                          <a:hlinkClick r:id="rId213"/>
                        </a:rPr>
                        <a:t> </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$267.6</a:t>
                      </a:r>
                    </a:p>
                  </a:txBody>
                  <a:tcPr marL="0" marR="0" marT="0" marB="0" anchor="b">
                    <a:solidFill>
                      <a:srgbClr val="E2E8F1"/>
                    </a:solidFill>
                  </a:tcPr>
                </a:tc>
                <a:extLst>
                  <a:ext uri="{0D108BD9-81ED-4DB2-BD59-A6C34878D82A}">
                    <a16:rowId xmlns:a16="http://schemas.microsoft.com/office/drawing/2014/main" val="3985156320"/>
                  </a:ext>
                </a:extLst>
              </a:tr>
              <a:tr h="102515">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214"/>
                        </a:rPr>
                        <a:t>SkillShare</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$262.6</a:t>
                      </a:r>
                    </a:p>
                  </a:txBody>
                  <a:tcPr marL="0" marR="0" marT="0" marB="0" anchor="b">
                    <a:solidFill>
                      <a:srgbClr val="E2E8F1"/>
                    </a:solidFill>
                  </a:tcPr>
                </a:tc>
                <a:extLst>
                  <a:ext uri="{0D108BD9-81ED-4DB2-BD59-A6C34878D82A}">
                    <a16:rowId xmlns:a16="http://schemas.microsoft.com/office/drawing/2014/main" val="2107743845"/>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15"/>
                        </a:rPr>
                        <a:t>Exults </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$257.0</a:t>
                      </a:r>
                    </a:p>
                  </a:txBody>
                  <a:tcPr marL="0" marR="0" marT="0" marB="0" anchor="b">
                    <a:solidFill>
                      <a:srgbClr val="E2E8F1"/>
                    </a:solidFill>
                  </a:tcPr>
                </a:tc>
                <a:extLst>
                  <a:ext uri="{0D108BD9-81ED-4DB2-BD59-A6C34878D82A}">
                    <a16:rowId xmlns:a16="http://schemas.microsoft.com/office/drawing/2014/main" val="467029731"/>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16"/>
                        </a:rPr>
                        <a:t>Waverly Labs</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$256.5</a:t>
                      </a:r>
                    </a:p>
                  </a:txBody>
                  <a:tcPr marL="0" marR="0" marT="0" marB="0" anchor="b">
                    <a:solidFill>
                      <a:srgbClr val="E2E8F1"/>
                    </a:solidFill>
                  </a:tcPr>
                </a:tc>
                <a:extLst>
                  <a:ext uri="{0D108BD9-81ED-4DB2-BD59-A6C34878D82A}">
                    <a16:rowId xmlns:a16="http://schemas.microsoft.com/office/drawing/2014/main" val="1051726361"/>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17"/>
                        </a:rPr>
                        <a:t>Dormie Network</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$256.3</a:t>
                      </a:r>
                    </a:p>
                  </a:txBody>
                  <a:tcPr marL="0" marR="0" marT="0" marB="0" anchor="b">
                    <a:solidFill>
                      <a:srgbClr val="E2E8F1"/>
                    </a:solidFill>
                  </a:tcPr>
                </a:tc>
                <a:extLst>
                  <a:ext uri="{0D108BD9-81ED-4DB2-BD59-A6C34878D82A}">
                    <a16:rowId xmlns:a16="http://schemas.microsoft.com/office/drawing/2014/main" val="4140546859"/>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18"/>
                        </a:rPr>
                        <a:t>Cityzenith</a:t>
                      </a:r>
                      <a:r>
                        <a:rPr lang="en-US" sz="600" b="0" i="0" u="sng" strike="noStrike">
                          <a:solidFill>
                            <a:srgbClr val="0563C1"/>
                          </a:solidFill>
                          <a:effectLst/>
                          <a:latin typeface="Helvetica" panose="020B0604020202020204" pitchFamily="34" charset="0"/>
                          <a:cs typeface="Helvetica" panose="020B0604020202020204" pitchFamily="34" charset="0"/>
                        </a:rPr>
                        <a:t> </a:t>
                      </a: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$251.8</a:t>
                      </a:r>
                    </a:p>
                  </a:txBody>
                  <a:tcPr marL="0" marR="0" marT="0" marB="0" anchor="b">
                    <a:solidFill>
                      <a:srgbClr val="E2E8F1"/>
                    </a:solidFill>
                  </a:tcPr>
                </a:tc>
                <a:extLst>
                  <a:ext uri="{0D108BD9-81ED-4DB2-BD59-A6C34878D82A}">
                    <a16:rowId xmlns:a16="http://schemas.microsoft.com/office/drawing/2014/main" val="92535058"/>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19"/>
                        </a:rPr>
                        <a:t>Ladder</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$247.9</a:t>
                      </a:r>
                    </a:p>
                  </a:txBody>
                  <a:tcPr marL="0" marR="0" marT="0" marB="0" anchor="b">
                    <a:solidFill>
                      <a:srgbClr val="E2E8F1"/>
                    </a:solidFill>
                  </a:tcPr>
                </a:tc>
                <a:extLst>
                  <a:ext uri="{0D108BD9-81ED-4DB2-BD59-A6C34878D82A}">
                    <a16:rowId xmlns:a16="http://schemas.microsoft.com/office/drawing/2014/main" val="2464428436"/>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20"/>
                        </a:rPr>
                        <a:t>Revolution Cooking</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$247.1</a:t>
                      </a:r>
                    </a:p>
                  </a:txBody>
                  <a:tcPr marL="0" marR="0" marT="0" marB="0" anchor="b">
                    <a:solidFill>
                      <a:srgbClr val="E2E8F1"/>
                    </a:solidFill>
                  </a:tcPr>
                </a:tc>
                <a:extLst>
                  <a:ext uri="{0D108BD9-81ED-4DB2-BD59-A6C34878D82A}">
                    <a16:rowId xmlns:a16="http://schemas.microsoft.com/office/drawing/2014/main" val="1545840138"/>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21"/>
                        </a:rPr>
                        <a:t>Figure Loan Co </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$247.1</a:t>
                      </a:r>
                    </a:p>
                  </a:txBody>
                  <a:tcPr marL="0" marR="0" marT="0" marB="0" anchor="b">
                    <a:solidFill>
                      <a:srgbClr val="E2E8F1"/>
                    </a:solidFill>
                  </a:tcPr>
                </a:tc>
                <a:extLst>
                  <a:ext uri="{0D108BD9-81ED-4DB2-BD59-A6C34878D82A}">
                    <a16:rowId xmlns:a16="http://schemas.microsoft.com/office/drawing/2014/main" val="960670842"/>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22"/>
                        </a:rPr>
                        <a:t>Lucid Autos </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$246.9</a:t>
                      </a:r>
                    </a:p>
                  </a:txBody>
                  <a:tcPr marL="0" marR="0" marT="0" marB="0" anchor="b">
                    <a:solidFill>
                      <a:srgbClr val="E2E8F1"/>
                    </a:solidFill>
                  </a:tcPr>
                </a:tc>
                <a:extLst>
                  <a:ext uri="{0D108BD9-81ED-4DB2-BD59-A6C34878D82A}">
                    <a16:rowId xmlns:a16="http://schemas.microsoft.com/office/drawing/2014/main" val="2696383004"/>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23"/>
                        </a:rPr>
                        <a:t>Splat! Bugs</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$244.0</a:t>
                      </a:r>
                    </a:p>
                  </a:txBody>
                  <a:tcPr marL="0" marR="0" marT="0" marB="0" anchor="b">
                    <a:solidFill>
                      <a:srgbClr val="E2E8F1"/>
                    </a:solidFill>
                  </a:tcPr>
                </a:tc>
                <a:extLst>
                  <a:ext uri="{0D108BD9-81ED-4DB2-BD59-A6C34878D82A}">
                    <a16:rowId xmlns:a16="http://schemas.microsoft.com/office/drawing/2014/main" val="1653029859"/>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24"/>
                        </a:rPr>
                        <a:t>Circa Resort &amp; Casino</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$243.0</a:t>
                      </a:r>
                    </a:p>
                  </a:txBody>
                  <a:tcPr marL="0" marR="0" marT="0" marB="0" anchor="b">
                    <a:solidFill>
                      <a:srgbClr val="E2E8F1"/>
                    </a:solidFill>
                  </a:tcPr>
                </a:tc>
                <a:extLst>
                  <a:ext uri="{0D108BD9-81ED-4DB2-BD59-A6C34878D82A}">
                    <a16:rowId xmlns:a16="http://schemas.microsoft.com/office/drawing/2014/main" val="2248202302"/>
                  </a:ext>
                </a:extLst>
              </a:tr>
              <a:tr h="102515">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225"/>
                        </a:rPr>
                        <a:t>Aerotrainer</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$242.2</a:t>
                      </a:r>
                    </a:p>
                  </a:txBody>
                  <a:tcPr marL="0" marR="0" marT="0" marB="0" anchor="b">
                    <a:solidFill>
                      <a:srgbClr val="E2E8F1"/>
                    </a:solidFill>
                  </a:tcPr>
                </a:tc>
                <a:extLst>
                  <a:ext uri="{0D108BD9-81ED-4DB2-BD59-A6C34878D82A}">
                    <a16:rowId xmlns:a16="http://schemas.microsoft.com/office/drawing/2014/main" val="40985565"/>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26"/>
                        </a:rPr>
                        <a:t>Ruff Greens </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$239.6</a:t>
                      </a:r>
                    </a:p>
                  </a:txBody>
                  <a:tcPr marL="0" marR="0" marT="0" marB="0" anchor="b">
                    <a:solidFill>
                      <a:srgbClr val="E2E8F1"/>
                    </a:solidFill>
                  </a:tcPr>
                </a:tc>
                <a:extLst>
                  <a:ext uri="{0D108BD9-81ED-4DB2-BD59-A6C34878D82A}">
                    <a16:rowId xmlns:a16="http://schemas.microsoft.com/office/drawing/2014/main" val="1046257968"/>
                  </a:ext>
                </a:extLst>
              </a:tr>
              <a:tr h="102515">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227"/>
                        </a:rPr>
                        <a:t>Miraclemist</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$238.0</a:t>
                      </a:r>
                    </a:p>
                  </a:txBody>
                  <a:tcPr marL="0" marR="0" marT="0" marB="0" anchor="b">
                    <a:solidFill>
                      <a:srgbClr val="E2E8F1"/>
                    </a:solidFill>
                  </a:tcPr>
                </a:tc>
                <a:extLst>
                  <a:ext uri="{0D108BD9-81ED-4DB2-BD59-A6C34878D82A}">
                    <a16:rowId xmlns:a16="http://schemas.microsoft.com/office/drawing/2014/main" val="1068775464"/>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28"/>
                        </a:rPr>
                        <a:t>Generation</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$237.4</a:t>
                      </a:r>
                    </a:p>
                  </a:txBody>
                  <a:tcPr marL="0" marR="0" marT="0" marB="0" anchor="b">
                    <a:solidFill>
                      <a:srgbClr val="E2E8F1"/>
                    </a:solidFill>
                  </a:tcPr>
                </a:tc>
                <a:extLst>
                  <a:ext uri="{0D108BD9-81ED-4DB2-BD59-A6C34878D82A}">
                    <a16:rowId xmlns:a16="http://schemas.microsoft.com/office/drawing/2014/main" val="1883089199"/>
                  </a:ext>
                </a:extLst>
              </a:tr>
              <a:tr h="102515">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229"/>
                        </a:rPr>
                        <a:t>BetterBody</a:t>
                      </a:r>
                      <a:r>
                        <a:rPr lang="en-US" sz="600" b="0" i="0" u="sng" strike="noStrike">
                          <a:solidFill>
                            <a:srgbClr val="0563C1"/>
                          </a:solidFill>
                          <a:effectLst/>
                          <a:latin typeface="Helvetica" panose="020B0604020202020204" pitchFamily="34" charset="0"/>
                          <a:cs typeface="Helvetica" panose="020B0604020202020204" pitchFamily="34" charset="0"/>
                          <a:hlinkClick r:id="rId229"/>
                        </a:rPr>
                        <a:t> Foods</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$233.0</a:t>
                      </a:r>
                    </a:p>
                  </a:txBody>
                  <a:tcPr marL="0" marR="0" marT="0" marB="0" anchor="b">
                    <a:solidFill>
                      <a:srgbClr val="E2E8F1"/>
                    </a:solidFill>
                  </a:tcPr>
                </a:tc>
                <a:extLst>
                  <a:ext uri="{0D108BD9-81ED-4DB2-BD59-A6C34878D82A}">
                    <a16:rowId xmlns:a16="http://schemas.microsoft.com/office/drawing/2014/main" val="2310434222"/>
                  </a:ext>
                </a:extLst>
              </a:tr>
              <a:tr h="102515">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230"/>
                        </a:rPr>
                        <a:t>Tivic</a:t>
                      </a:r>
                      <a:r>
                        <a:rPr lang="en-US" sz="600" b="0" i="0" u="sng" strike="noStrike">
                          <a:solidFill>
                            <a:srgbClr val="0563C1"/>
                          </a:solidFill>
                          <a:effectLst/>
                          <a:latin typeface="Helvetica" panose="020B0604020202020204" pitchFamily="34" charset="0"/>
                          <a:cs typeface="Helvetica" panose="020B0604020202020204" pitchFamily="34" charset="0"/>
                          <a:hlinkClick r:id="rId230"/>
                        </a:rPr>
                        <a:t> Health</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$230.5</a:t>
                      </a:r>
                    </a:p>
                  </a:txBody>
                  <a:tcPr marL="0" marR="0" marT="0" marB="0" anchor="b">
                    <a:solidFill>
                      <a:srgbClr val="E2E8F1"/>
                    </a:solidFill>
                  </a:tcPr>
                </a:tc>
                <a:extLst>
                  <a:ext uri="{0D108BD9-81ED-4DB2-BD59-A6C34878D82A}">
                    <a16:rowId xmlns:a16="http://schemas.microsoft.com/office/drawing/2014/main" val="3758786101"/>
                  </a:ext>
                </a:extLst>
              </a:tr>
              <a:tr h="102515">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231"/>
                        </a:rPr>
                        <a:t>Biowave</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$225.8</a:t>
                      </a:r>
                    </a:p>
                  </a:txBody>
                  <a:tcPr marL="0" marR="0" marT="0" marB="0" anchor="b">
                    <a:solidFill>
                      <a:srgbClr val="E2E8F1"/>
                    </a:solidFill>
                  </a:tcPr>
                </a:tc>
                <a:extLst>
                  <a:ext uri="{0D108BD9-81ED-4DB2-BD59-A6C34878D82A}">
                    <a16:rowId xmlns:a16="http://schemas.microsoft.com/office/drawing/2014/main" val="1306697555"/>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32"/>
                        </a:rPr>
                        <a:t>Scoop</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$223.9</a:t>
                      </a:r>
                    </a:p>
                  </a:txBody>
                  <a:tcPr marL="0" marR="0" marT="0" marB="0" anchor="b">
                    <a:solidFill>
                      <a:srgbClr val="E2E8F1"/>
                    </a:solidFill>
                  </a:tcPr>
                </a:tc>
                <a:extLst>
                  <a:ext uri="{0D108BD9-81ED-4DB2-BD59-A6C34878D82A}">
                    <a16:rowId xmlns:a16="http://schemas.microsoft.com/office/drawing/2014/main" val="1479348963"/>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33"/>
                        </a:rPr>
                        <a:t>Kendra Scott Jewelry </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$222.4</a:t>
                      </a:r>
                    </a:p>
                  </a:txBody>
                  <a:tcPr marL="0" marR="0" marT="0" marB="0" anchor="b">
                    <a:solidFill>
                      <a:srgbClr val="E2E8F1"/>
                    </a:solidFill>
                  </a:tcPr>
                </a:tc>
                <a:extLst>
                  <a:ext uri="{0D108BD9-81ED-4DB2-BD59-A6C34878D82A}">
                    <a16:rowId xmlns:a16="http://schemas.microsoft.com/office/drawing/2014/main" val="492584933"/>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34"/>
                        </a:rPr>
                        <a:t>Red Star Yeast </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$219.7</a:t>
                      </a:r>
                    </a:p>
                  </a:txBody>
                  <a:tcPr marL="0" marR="0" marT="0" marB="0" anchor="b">
                    <a:solidFill>
                      <a:srgbClr val="E2E8F1"/>
                    </a:solidFill>
                  </a:tcPr>
                </a:tc>
                <a:extLst>
                  <a:ext uri="{0D108BD9-81ED-4DB2-BD59-A6C34878D82A}">
                    <a16:rowId xmlns:a16="http://schemas.microsoft.com/office/drawing/2014/main" val="2436982928"/>
                  </a:ext>
                </a:extLst>
              </a:tr>
              <a:tr h="102515">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235"/>
                        </a:rPr>
                        <a:t>Mayvenn</a:t>
                      </a:r>
                      <a:r>
                        <a:rPr lang="en-US" sz="600" b="0" i="0" u="sng" strike="noStrike">
                          <a:solidFill>
                            <a:srgbClr val="0563C1"/>
                          </a:solidFill>
                          <a:effectLst/>
                          <a:latin typeface="Helvetica" panose="020B0604020202020204" pitchFamily="34" charset="0"/>
                          <a:cs typeface="Helvetica" panose="020B0604020202020204" pitchFamily="34" charset="0"/>
                          <a:hlinkClick r:id="rId235"/>
                        </a:rPr>
                        <a:t> Wigs </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$219.6</a:t>
                      </a:r>
                    </a:p>
                  </a:txBody>
                  <a:tcPr marL="0" marR="0" marT="0" marB="0" anchor="b">
                    <a:solidFill>
                      <a:srgbClr val="E2E8F1"/>
                    </a:solidFill>
                  </a:tcPr>
                </a:tc>
                <a:extLst>
                  <a:ext uri="{0D108BD9-81ED-4DB2-BD59-A6C34878D82A}">
                    <a16:rowId xmlns:a16="http://schemas.microsoft.com/office/drawing/2014/main" val="365855536"/>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36"/>
                        </a:rPr>
                        <a:t>Avira</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$218.2</a:t>
                      </a:r>
                    </a:p>
                  </a:txBody>
                  <a:tcPr marL="0" marR="0" marT="0" marB="0" anchor="b">
                    <a:solidFill>
                      <a:srgbClr val="E2E8F1"/>
                    </a:solidFill>
                  </a:tcPr>
                </a:tc>
                <a:extLst>
                  <a:ext uri="{0D108BD9-81ED-4DB2-BD59-A6C34878D82A}">
                    <a16:rowId xmlns:a16="http://schemas.microsoft.com/office/drawing/2014/main" val="2306266925"/>
                  </a:ext>
                </a:extLst>
              </a:tr>
              <a:tr h="102515">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237"/>
                        </a:rPr>
                        <a:t>Spongelle</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$209.4</a:t>
                      </a:r>
                    </a:p>
                  </a:txBody>
                  <a:tcPr marL="0" marR="0" marT="0" marB="0" anchor="b">
                    <a:solidFill>
                      <a:srgbClr val="E2E8F1"/>
                    </a:solidFill>
                  </a:tcPr>
                </a:tc>
                <a:extLst>
                  <a:ext uri="{0D108BD9-81ED-4DB2-BD59-A6C34878D82A}">
                    <a16:rowId xmlns:a16="http://schemas.microsoft.com/office/drawing/2014/main" val="875362832"/>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38"/>
                        </a:rPr>
                        <a:t>Splunk </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$204.4</a:t>
                      </a:r>
                    </a:p>
                  </a:txBody>
                  <a:tcPr marL="0" marR="0" marT="0" marB="0" anchor="b">
                    <a:solidFill>
                      <a:srgbClr val="E2E8F1"/>
                    </a:solidFill>
                  </a:tcPr>
                </a:tc>
                <a:extLst>
                  <a:ext uri="{0D108BD9-81ED-4DB2-BD59-A6C34878D82A}">
                    <a16:rowId xmlns:a16="http://schemas.microsoft.com/office/drawing/2014/main" val="2193517329"/>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39"/>
                        </a:rPr>
                        <a:t>Texas Superfood</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$201.7</a:t>
                      </a:r>
                    </a:p>
                  </a:txBody>
                  <a:tcPr marL="0" marR="0" marT="0" marB="0" anchor="b">
                    <a:solidFill>
                      <a:srgbClr val="E2E8F1"/>
                    </a:solidFill>
                  </a:tcPr>
                </a:tc>
                <a:extLst>
                  <a:ext uri="{0D108BD9-81ED-4DB2-BD59-A6C34878D82A}">
                    <a16:rowId xmlns:a16="http://schemas.microsoft.com/office/drawing/2014/main" val="3762663793"/>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40"/>
                        </a:rPr>
                        <a:t>Monogram </a:t>
                      </a:r>
                      <a:r>
                        <a:rPr lang="en-US" sz="600" b="0" i="0" u="sng" strike="noStrike" err="1">
                          <a:solidFill>
                            <a:srgbClr val="0563C1"/>
                          </a:solidFill>
                          <a:effectLst/>
                          <a:latin typeface="Helvetica" panose="020B0604020202020204" pitchFamily="34" charset="0"/>
                          <a:cs typeface="Helvetica" panose="020B0604020202020204" pitchFamily="34" charset="0"/>
                          <a:hlinkClick r:id="rId240"/>
                        </a:rPr>
                        <a:t>Orthopaedics</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$201.1</a:t>
                      </a:r>
                    </a:p>
                  </a:txBody>
                  <a:tcPr marL="0" marR="0" marT="0" marB="0" anchor="b">
                    <a:solidFill>
                      <a:srgbClr val="E2E8F1"/>
                    </a:solidFill>
                  </a:tcPr>
                </a:tc>
                <a:extLst>
                  <a:ext uri="{0D108BD9-81ED-4DB2-BD59-A6C34878D82A}">
                    <a16:rowId xmlns:a16="http://schemas.microsoft.com/office/drawing/2014/main" val="1681339442"/>
                  </a:ext>
                </a:extLst>
              </a:tr>
              <a:tr h="102515">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241"/>
                        </a:rPr>
                        <a:t>Winky</a:t>
                      </a:r>
                      <a:r>
                        <a:rPr lang="en-US" sz="600" b="0" i="0" u="sng" strike="noStrike">
                          <a:solidFill>
                            <a:srgbClr val="0563C1"/>
                          </a:solidFill>
                          <a:effectLst/>
                          <a:latin typeface="Helvetica" panose="020B0604020202020204" pitchFamily="34" charset="0"/>
                          <a:cs typeface="Helvetica" panose="020B0604020202020204" pitchFamily="34" charset="0"/>
                          <a:hlinkClick r:id="rId241"/>
                        </a:rPr>
                        <a:t> Lux</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$198.0</a:t>
                      </a:r>
                    </a:p>
                  </a:txBody>
                  <a:tcPr marL="0" marR="0" marT="0" marB="0" anchor="b">
                    <a:solidFill>
                      <a:srgbClr val="E2E8F1"/>
                    </a:solidFill>
                  </a:tcPr>
                </a:tc>
                <a:extLst>
                  <a:ext uri="{0D108BD9-81ED-4DB2-BD59-A6C34878D82A}">
                    <a16:rowId xmlns:a16="http://schemas.microsoft.com/office/drawing/2014/main" val="2392796530"/>
                  </a:ext>
                </a:extLst>
              </a:tr>
              <a:tr h="102515">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242"/>
                        </a:rPr>
                        <a:t>Uipath</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$194.8</a:t>
                      </a:r>
                    </a:p>
                  </a:txBody>
                  <a:tcPr marL="0" marR="0" marT="0" marB="0" anchor="b">
                    <a:solidFill>
                      <a:srgbClr val="E2E8F1"/>
                    </a:solidFill>
                  </a:tcPr>
                </a:tc>
                <a:extLst>
                  <a:ext uri="{0D108BD9-81ED-4DB2-BD59-A6C34878D82A}">
                    <a16:rowId xmlns:a16="http://schemas.microsoft.com/office/drawing/2014/main" val="934524707"/>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43"/>
                        </a:rPr>
                        <a:t>Undeniably Dairy</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$191.9</a:t>
                      </a:r>
                    </a:p>
                  </a:txBody>
                  <a:tcPr marL="0" marR="0" marT="0" marB="0" anchor="b">
                    <a:solidFill>
                      <a:srgbClr val="E2E8F1"/>
                    </a:solidFill>
                  </a:tcPr>
                </a:tc>
                <a:extLst>
                  <a:ext uri="{0D108BD9-81ED-4DB2-BD59-A6C34878D82A}">
                    <a16:rowId xmlns:a16="http://schemas.microsoft.com/office/drawing/2014/main" val="2752081905"/>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44"/>
                        </a:rPr>
                        <a:t>Direct Financial Usa</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$183.7</a:t>
                      </a:r>
                    </a:p>
                  </a:txBody>
                  <a:tcPr marL="0" marR="0" marT="0" marB="0" anchor="b">
                    <a:solidFill>
                      <a:srgbClr val="E2E8F1"/>
                    </a:solidFill>
                  </a:tcPr>
                </a:tc>
                <a:extLst>
                  <a:ext uri="{0D108BD9-81ED-4DB2-BD59-A6C34878D82A}">
                    <a16:rowId xmlns:a16="http://schemas.microsoft.com/office/drawing/2014/main" val="694078418"/>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45"/>
                        </a:rPr>
                        <a:t>Sovereign Lending Group</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$180.8</a:t>
                      </a:r>
                    </a:p>
                  </a:txBody>
                  <a:tcPr marL="0" marR="0" marT="0" marB="0" anchor="b">
                    <a:solidFill>
                      <a:srgbClr val="E2E8F1"/>
                    </a:solidFill>
                  </a:tcPr>
                </a:tc>
                <a:extLst>
                  <a:ext uri="{0D108BD9-81ED-4DB2-BD59-A6C34878D82A}">
                    <a16:rowId xmlns:a16="http://schemas.microsoft.com/office/drawing/2014/main" val="3929140359"/>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46"/>
                        </a:rPr>
                        <a:t>Flat Tummy</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$178.3</a:t>
                      </a:r>
                    </a:p>
                  </a:txBody>
                  <a:tcPr marL="0" marR="0" marT="0" marB="0" anchor="b">
                    <a:solidFill>
                      <a:srgbClr val="E2E8F1"/>
                    </a:solidFill>
                  </a:tcPr>
                </a:tc>
                <a:extLst>
                  <a:ext uri="{0D108BD9-81ED-4DB2-BD59-A6C34878D82A}">
                    <a16:rowId xmlns:a16="http://schemas.microsoft.com/office/drawing/2014/main" val="1175477467"/>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47"/>
                        </a:rPr>
                        <a:t>Ministry Of Supply</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$176.5</a:t>
                      </a:r>
                    </a:p>
                  </a:txBody>
                  <a:tcPr marL="0" marR="0" marT="0" marB="0" anchor="b">
                    <a:solidFill>
                      <a:srgbClr val="E2E8F1"/>
                    </a:solidFill>
                  </a:tcPr>
                </a:tc>
                <a:extLst>
                  <a:ext uri="{0D108BD9-81ED-4DB2-BD59-A6C34878D82A}">
                    <a16:rowId xmlns:a16="http://schemas.microsoft.com/office/drawing/2014/main" val="333677480"/>
                  </a:ext>
                </a:extLst>
              </a:tr>
              <a:tr h="102515">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248"/>
                        </a:rPr>
                        <a:t>Mally</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$175.7</a:t>
                      </a:r>
                    </a:p>
                  </a:txBody>
                  <a:tcPr marL="0" marR="0" marT="0" marB="0" anchor="b">
                    <a:solidFill>
                      <a:srgbClr val="E2E8F1"/>
                    </a:solidFill>
                  </a:tcPr>
                </a:tc>
                <a:extLst>
                  <a:ext uri="{0D108BD9-81ED-4DB2-BD59-A6C34878D82A}">
                    <a16:rowId xmlns:a16="http://schemas.microsoft.com/office/drawing/2014/main" val="2199686193"/>
                  </a:ext>
                </a:extLst>
              </a:tr>
              <a:tr h="102515">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249"/>
                        </a:rPr>
                        <a:t>CleanBoss</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$173.2</a:t>
                      </a:r>
                    </a:p>
                  </a:txBody>
                  <a:tcPr marL="0" marR="0" marT="0" marB="0" anchor="b">
                    <a:solidFill>
                      <a:srgbClr val="E2E8F1"/>
                    </a:solidFill>
                  </a:tcPr>
                </a:tc>
                <a:extLst>
                  <a:ext uri="{0D108BD9-81ED-4DB2-BD59-A6C34878D82A}">
                    <a16:rowId xmlns:a16="http://schemas.microsoft.com/office/drawing/2014/main" val="2370757437"/>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50"/>
                        </a:rPr>
                        <a:t>Carbon Health Medical</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$170.4</a:t>
                      </a:r>
                    </a:p>
                  </a:txBody>
                  <a:tcPr marL="0" marR="0" marT="0" marB="0" anchor="b">
                    <a:solidFill>
                      <a:srgbClr val="E2E8F1"/>
                    </a:solidFill>
                  </a:tcPr>
                </a:tc>
                <a:extLst>
                  <a:ext uri="{0D108BD9-81ED-4DB2-BD59-A6C34878D82A}">
                    <a16:rowId xmlns:a16="http://schemas.microsoft.com/office/drawing/2014/main" val="1009367259"/>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51"/>
                        </a:rPr>
                        <a:t>Think! </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$170.2</a:t>
                      </a:r>
                    </a:p>
                  </a:txBody>
                  <a:tcPr marL="0" marR="0" marT="0" marB="0" anchor="b">
                    <a:solidFill>
                      <a:srgbClr val="E2E8F1"/>
                    </a:solidFill>
                  </a:tcPr>
                </a:tc>
                <a:extLst>
                  <a:ext uri="{0D108BD9-81ED-4DB2-BD59-A6C34878D82A}">
                    <a16:rowId xmlns:a16="http://schemas.microsoft.com/office/drawing/2014/main" val="2760482021"/>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52"/>
                        </a:rPr>
                        <a:t>Hit It Great</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$168.7</a:t>
                      </a:r>
                    </a:p>
                  </a:txBody>
                  <a:tcPr marL="0" marR="0" marT="0" marB="0" anchor="b">
                    <a:solidFill>
                      <a:srgbClr val="E2E8F1"/>
                    </a:solidFill>
                  </a:tcPr>
                </a:tc>
                <a:extLst>
                  <a:ext uri="{0D108BD9-81ED-4DB2-BD59-A6C34878D82A}">
                    <a16:rowId xmlns:a16="http://schemas.microsoft.com/office/drawing/2014/main" val="2841144354"/>
                  </a:ext>
                </a:extLst>
              </a:tr>
              <a:tr h="102515">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53"/>
                        </a:rPr>
                        <a:t>Fresh Face</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$168.5</a:t>
                      </a:r>
                    </a:p>
                  </a:txBody>
                  <a:tcPr marL="0" marR="0" marT="0" marB="0" anchor="b">
                    <a:solidFill>
                      <a:srgbClr val="E2E8F1"/>
                    </a:solidFill>
                  </a:tcPr>
                </a:tc>
                <a:extLst>
                  <a:ext uri="{0D108BD9-81ED-4DB2-BD59-A6C34878D82A}">
                    <a16:rowId xmlns:a16="http://schemas.microsoft.com/office/drawing/2014/main" val="2082600690"/>
                  </a:ext>
                </a:extLst>
              </a:tr>
            </a:tbl>
          </a:graphicData>
        </a:graphic>
      </p:graphicFrame>
      <p:graphicFrame>
        <p:nvGraphicFramePr>
          <p:cNvPr id="22" name="Table 21">
            <a:extLst>
              <a:ext uri="{FF2B5EF4-FFF2-40B4-BE49-F238E27FC236}">
                <a16:creationId xmlns:a16="http://schemas.microsoft.com/office/drawing/2014/main" id="{EC75E012-93F6-43EA-8539-6D7FF39838E5}"/>
              </a:ext>
            </a:extLst>
          </p:cNvPr>
          <p:cNvGraphicFramePr>
            <a:graphicFrameLocks noGrp="1"/>
          </p:cNvGraphicFramePr>
          <p:nvPr/>
        </p:nvGraphicFramePr>
        <p:xfrm>
          <a:off x="10174350" y="1151550"/>
          <a:ext cx="1977898" cy="3346790"/>
        </p:xfrm>
        <a:graphic>
          <a:graphicData uri="http://schemas.openxmlformats.org/drawingml/2006/table">
            <a:tbl>
              <a:tblPr>
                <a:tableStyleId>{5C22544A-7EE6-4342-B048-85BDC9FD1C3A}</a:tableStyleId>
              </a:tblPr>
              <a:tblGrid>
                <a:gridCol w="1425993">
                  <a:extLst>
                    <a:ext uri="{9D8B030D-6E8A-4147-A177-3AD203B41FA5}">
                      <a16:colId xmlns:a16="http://schemas.microsoft.com/office/drawing/2014/main" val="3574522064"/>
                    </a:ext>
                  </a:extLst>
                </a:gridCol>
                <a:gridCol w="551905">
                  <a:extLst>
                    <a:ext uri="{9D8B030D-6E8A-4147-A177-3AD203B41FA5}">
                      <a16:colId xmlns:a16="http://schemas.microsoft.com/office/drawing/2014/main" val="2464966384"/>
                    </a:ext>
                  </a:extLst>
                </a:gridCol>
              </a:tblGrid>
              <a:tr h="123590">
                <a:tc>
                  <a:txBody>
                    <a:bodyPr/>
                    <a:lstStyle/>
                    <a:p>
                      <a:pPr algn="ctr" fontAlgn="b"/>
                      <a:r>
                        <a:rPr lang="en-US" sz="700" b="1" i="0" u="sng" strike="noStrike">
                          <a:solidFill>
                            <a:schemeClr val="bg1"/>
                          </a:solidFill>
                          <a:effectLst/>
                          <a:latin typeface="Helvetica Light" panose="020B0403020202020204"/>
                        </a:rPr>
                        <a:t>Brand</a:t>
                      </a:r>
                    </a:p>
                  </a:txBody>
                  <a:tcPr marL="0" marR="0" marT="0" marB="0" anchor="ctr">
                    <a:solidFill>
                      <a:srgbClr val="1F1A62"/>
                    </a:solidFill>
                  </a:tcPr>
                </a:tc>
                <a:tc>
                  <a:txBody>
                    <a:bodyPr/>
                    <a:lstStyle/>
                    <a:p>
                      <a:pPr algn="ctr" fontAlgn="b"/>
                      <a:r>
                        <a:rPr lang="en-US" sz="700" b="1" i="0" u="sng" strike="noStrike">
                          <a:solidFill>
                            <a:schemeClr val="bg1"/>
                          </a:solidFill>
                          <a:effectLst/>
                          <a:latin typeface="Helvetica Light" panose="020B0403020202020204"/>
                        </a:rPr>
                        <a:t>$$$ (000)</a:t>
                      </a:r>
                    </a:p>
                  </a:txBody>
                  <a:tcPr marL="0" marR="0" marT="0" marB="0" anchor="ctr">
                    <a:solidFill>
                      <a:srgbClr val="1F1A62"/>
                    </a:solidFill>
                  </a:tcPr>
                </a:tc>
                <a:extLst>
                  <a:ext uri="{0D108BD9-81ED-4DB2-BD59-A6C34878D82A}">
                    <a16:rowId xmlns:a16="http://schemas.microsoft.com/office/drawing/2014/main" val="2261589134"/>
                  </a:ext>
                </a:extLst>
              </a:tr>
              <a:tr h="94800">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54"/>
                        </a:rPr>
                        <a:t>Strategic Wealth</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$167.6</a:t>
                      </a:r>
                    </a:p>
                  </a:txBody>
                  <a:tcPr marL="0" marR="0" marT="0" marB="0" anchor="b">
                    <a:solidFill>
                      <a:srgbClr val="E2E8F1"/>
                    </a:solidFill>
                  </a:tcPr>
                </a:tc>
                <a:extLst>
                  <a:ext uri="{0D108BD9-81ED-4DB2-BD59-A6C34878D82A}">
                    <a16:rowId xmlns:a16="http://schemas.microsoft.com/office/drawing/2014/main" val="1014592335"/>
                  </a:ext>
                </a:extLst>
              </a:tr>
              <a:tr h="94800">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55"/>
                        </a:rPr>
                        <a:t>Zazzle</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$166.4</a:t>
                      </a:r>
                    </a:p>
                  </a:txBody>
                  <a:tcPr marL="0" marR="0" marT="0" marB="0" anchor="b">
                    <a:solidFill>
                      <a:srgbClr val="E2E8F1"/>
                    </a:solidFill>
                  </a:tcPr>
                </a:tc>
                <a:extLst>
                  <a:ext uri="{0D108BD9-81ED-4DB2-BD59-A6C34878D82A}">
                    <a16:rowId xmlns:a16="http://schemas.microsoft.com/office/drawing/2014/main" val="2055412131"/>
                  </a:ext>
                </a:extLst>
              </a:tr>
              <a:tr h="94800">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56"/>
                        </a:rPr>
                        <a:t>FastShipFaceMask.com</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$163.4</a:t>
                      </a:r>
                    </a:p>
                  </a:txBody>
                  <a:tcPr marL="0" marR="0" marT="0" marB="0" anchor="b">
                    <a:solidFill>
                      <a:srgbClr val="E2E8F1"/>
                    </a:solidFill>
                  </a:tcPr>
                </a:tc>
                <a:extLst>
                  <a:ext uri="{0D108BD9-81ED-4DB2-BD59-A6C34878D82A}">
                    <a16:rowId xmlns:a16="http://schemas.microsoft.com/office/drawing/2014/main" val="3313138053"/>
                  </a:ext>
                </a:extLst>
              </a:tr>
              <a:tr h="94800">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57"/>
                        </a:rPr>
                        <a:t>Edgewood Tahoe</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$163.4</a:t>
                      </a:r>
                    </a:p>
                  </a:txBody>
                  <a:tcPr marL="0" marR="0" marT="0" marB="0" anchor="b">
                    <a:solidFill>
                      <a:srgbClr val="E2E8F1"/>
                    </a:solidFill>
                  </a:tcPr>
                </a:tc>
                <a:extLst>
                  <a:ext uri="{0D108BD9-81ED-4DB2-BD59-A6C34878D82A}">
                    <a16:rowId xmlns:a16="http://schemas.microsoft.com/office/drawing/2014/main" val="1852431311"/>
                  </a:ext>
                </a:extLst>
              </a:tr>
              <a:tr h="94800">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258"/>
                        </a:rPr>
                        <a:t>Sio</a:t>
                      </a:r>
                      <a:r>
                        <a:rPr lang="en-US" sz="600" b="0" i="0" u="sng" strike="noStrike">
                          <a:solidFill>
                            <a:srgbClr val="0563C1"/>
                          </a:solidFill>
                          <a:effectLst/>
                          <a:latin typeface="Helvetica" panose="020B0604020202020204" pitchFamily="34" charset="0"/>
                          <a:cs typeface="Helvetica" panose="020B0604020202020204" pitchFamily="34" charset="0"/>
                          <a:hlinkClick r:id="rId258"/>
                        </a:rPr>
                        <a:t> Beauty</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$162.8</a:t>
                      </a:r>
                    </a:p>
                  </a:txBody>
                  <a:tcPr marL="0" marR="0" marT="0" marB="0" anchor="b">
                    <a:solidFill>
                      <a:srgbClr val="E2E8F1"/>
                    </a:solidFill>
                  </a:tcPr>
                </a:tc>
                <a:extLst>
                  <a:ext uri="{0D108BD9-81ED-4DB2-BD59-A6C34878D82A}">
                    <a16:rowId xmlns:a16="http://schemas.microsoft.com/office/drawing/2014/main" val="819099626"/>
                  </a:ext>
                </a:extLst>
              </a:tr>
              <a:tr h="94800">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59"/>
                        </a:rPr>
                        <a:t>Direct Bullion</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$160.1</a:t>
                      </a:r>
                    </a:p>
                  </a:txBody>
                  <a:tcPr marL="0" marR="0" marT="0" marB="0" anchor="b">
                    <a:solidFill>
                      <a:srgbClr val="E2E8F1"/>
                    </a:solidFill>
                  </a:tcPr>
                </a:tc>
                <a:extLst>
                  <a:ext uri="{0D108BD9-81ED-4DB2-BD59-A6C34878D82A}">
                    <a16:rowId xmlns:a16="http://schemas.microsoft.com/office/drawing/2014/main" val="3758531432"/>
                  </a:ext>
                </a:extLst>
              </a:tr>
              <a:tr h="94800">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60"/>
                        </a:rPr>
                        <a:t>Corvus Gold Mining Co </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$152.7</a:t>
                      </a:r>
                    </a:p>
                  </a:txBody>
                  <a:tcPr marL="0" marR="0" marT="0" marB="0" anchor="b">
                    <a:solidFill>
                      <a:srgbClr val="E2E8F1"/>
                    </a:solidFill>
                  </a:tcPr>
                </a:tc>
                <a:extLst>
                  <a:ext uri="{0D108BD9-81ED-4DB2-BD59-A6C34878D82A}">
                    <a16:rowId xmlns:a16="http://schemas.microsoft.com/office/drawing/2014/main" val="3037566474"/>
                  </a:ext>
                </a:extLst>
              </a:tr>
              <a:tr h="94800">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61"/>
                        </a:rPr>
                        <a:t>House Party Karaoke</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$151.4</a:t>
                      </a:r>
                    </a:p>
                  </a:txBody>
                  <a:tcPr marL="0" marR="0" marT="0" marB="0" anchor="b">
                    <a:solidFill>
                      <a:srgbClr val="E2E8F1"/>
                    </a:solidFill>
                  </a:tcPr>
                </a:tc>
                <a:extLst>
                  <a:ext uri="{0D108BD9-81ED-4DB2-BD59-A6C34878D82A}">
                    <a16:rowId xmlns:a16="http://schemas.microsoft.com/office/drawing/2014/main" val="2565185990"/>
                  </a:ext>
                </a:extLst>
              </a:tr>
              <a:tr h="94800">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62"/>
                        </a:rPr>
                        <a:t>Empower App </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$144.9</a:t>
                      </a:r>
                    </a:p>
                  </a:txBody>
                  <a:tcPr marL="0" marR="0" marT="0" marB="0" anchor="b">
                    <a:solidFill>
                      <a:srgbClr val="E2E8F1"/>
                    </a:solidFill>
                  </a:tcPr>
                </a:tc>
                <a:extLst>
                  <a:ext uri="{0D108BD9-81ED-4DB2-BD59-A6C34878D82A}">
                    <a16:rowId xmlns:a16="http://schemas.microsoft.com/office/drawing/2014/main" val="2904081547"/>
                  </a:ext>
                </a:extLst>
              </a:tr>
              <a:tr h="94800">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263"/>
                        </a:rPr>
                        <a:t>Superthotics</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$138.5</a:t>
                      </a:r>
                    </a:p>
                  </a:txBody>
                  <a:tcPr marL="0" marR="0" marT="0" marB="0" anchor="b">
                    <a:solidFill>
                      <a:srgbClr val="E2E8F1"/>
                    </a:solidFill>
                  </a:tcPr>
                </a:tc>
                <a:extLst>
                  <a:ext uri="{0D108BD9-81ED-4DB2-BD59-A6C34878D82A}">
                    <a16:rowId xmlns:a16="http://schemas.microsoft.com/office/drawing/2014/main" val="3985156320"/>
                  </a:ext>
                </a:extLst>
              </a:tr>
              <a:tr h="94800">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64"/>
                        </a:rPr>
                        <a:t>Rescue One Financial</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$138.0</a:t>
                      </a:r>
                    </a:p>
                  </a:txBody>
                  <a:tcPr marL="0" marR="0" marT="0" marB="0" anchor="b">
                    <a:solidFill>
                      <a:srgbClr val="E2E8F1"/>
                    </a:solidFill>
                  </a:tcPr>
                </a:tc>
                <a:extLst>
                  <a:ext uri="{0D108BD9-81ED-4DB2-BD59-A6C34878D82A}">
                    <a16:rowId xmlns:a16="http://schemas.microsoft.com/office/drawing/2014/main" val="2107743845"/>
                  </a:ext>
                </a:extLst>
              </a:tr>
              <a:tr h="94800">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265"/>
                        </a:rPr>
                        <a:t>Webflow</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$137.4</a:t>
                      </a:r>
                    </a:p>
                  </a:txBody>
                  <a:tcPr marL="0" marR="0" marT="0" marB="0" anchor="b">
                    <a:solidFill>
                      <a:srgbClr val="E2E8F1"/>
                    </a:solidFill>
                  </a:tcPr>
                </a:tc>
                <a:extLst>
                  <a:ext uri="{0D108BD9-81ED-4DB2-BD59-A6C34878D82A}">
                    <a16:rowId xmlns:a16="http://schemas.microsoft.com/office/drawing/2014/main" val="467029731"/>
                  </a:ext>
                </a:extLst>
              </a:tr>
              <a:tr h="94800">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266"/>
                        </a:rPr>
                        <a:t>Lunella</a:t>
                      </a:r>
                      <a:r>
                        <a:rPr lang="en-US" sz="600" b="0" i="0" u="sng" strike="noStrike">
                          <a:solidFill>
                            <a:srgbClr val="0563C1"/>
                          </a:solidFill>
                          <a:effectLst/>
                          <a:latin typeface="Helvetica" panose="020B0604020202020204" pitchFamily="34" charset="0"/>
                          <a:cs typeface="Helvetica" panose="020B0604020202020204" pitchFamily="34" charset="0"/>
                          <a:hlinkClick r:id="rId266"/>
                        </a:rPr>
                        <a:t>  </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$135.1</a:t>
                      </a:r>
                    </a:p>
                  </a:txBody>
                  <a:tcPr marL="0" marR="0" marT="0" marB="0" anchor="b">
                    <a:solidFill>
                      <a:srgbClr val="E2E8F1"/>
                    </a:solidFill>
                  </a:tcPr>
                </a:tc>
                <a:extLst>
                  <a:ext uri="{0D108BD9-81ED-4DB2-BD59-A6C34878D82A}">
                    <a16:rowId xmlns:a16="http://schemas.microsoft.com/office/drawing/2014/main" val="1051726361"/>
                  </a:ext>
                </a:extLst>
              </a:tr>
              <a:tr h="94800">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67"/>
                        </a:rPr>
                        <a:t>Biovanta Cold Remedies</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$131.2</a:t>
                      </a:r>
                    </a:p>
                  </a:txBody>
                  <a:tcPr marL="0" marR="0" marT="0" marB="0" anchor="b">
                    <a:solidFill>
                      <a:srgbClr val="E2E8F1"/>
                    </a:solidFill>
                  </a:tcPr>
                </a:tc>
                <a:extLst>
                  <a:ext uri="{0D108BD9-81ED-4DB2-BD59-A6C34878D82A}">
                    <a16:rowId xmlns:a16="http://schemas.microsoft.com/office/drawing/2014/main" val="4140546859"/>
                  </a:ext>
                </a:extLst>
              </a:tr>
              <a:tr h="94800">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68"/>
                        </a:rPr>
                        <a:t>Quantic School </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$129.4</a:t>
                      </a:r>
                    </a:p>
                  </a:txBody>
                  <a:tcPr marL="0" marR="0" marT="0" marB="0" anchor="b">
                    <a:solidFill>
                      <a:srgbClr val="E2E8F1"/>
                    </a:solidFill>
                  </a:tcPr>
                </a:tc>
                <a:extLst>
                  <a:ext uri="{0D108BD9-81ED-4DB2-BD59-A6C34878D82A}">
                    <a16:rowId xmlns:a16="http://schemas.microsoft.com/office/drawing/2014/main" val="92535058"/>
                  </a:ext>
                </a:extLst>
              </a:tr>
              <a:tr h="94800">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69"/>
                        </a:rPr>
                        <a:t>Zenwise</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$128.4</a:t>
                      </a:r>
                    </a:p>
                  </a:txBody>
                  <a:tcPr marL="0" marR="0" marT="0" marB="0" anchor="b">
                    <a:solidFill>
                      <a:srgbClr val="E2E8F1"/>
                    </a:solidFill>
                  </a:tcPr>
                </a:tc>
                <a:extLst>
                  <a:ext uri="{0D108BD9-81ED-4DB2-BD59-A6C34878D82A}">
                    <a16:rowId xmlns:a16="http://schemas.microsoft.com/office/drawing/2014/main" val="2464428436"/>
                  </a:ext>
                </a:extLst>
              </a:tr>
              <a:tr h="94800">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70"/>
                        </a:rPr>
                        <a:t>Fresh View</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$127.8</a:t>
                      </a:r>
                    </a:p>
                  </a:txBody>
                  <a:tcPr marL="0" marR="0" marT="0" marB="0" anchor="b">
                    <a:solidFill>
                      <a:srgbClr val="E2E8F1"/>
                    </a:solidFill>
                  </a:tcPr>
                </a:tc>
                <a:extLst>
                  <a:ext uri="{0D108BD9-81ED-4DB2-BD59-A6C34878D82A}">
                    <a16:rowId xmlns:a16="http://schemas.microsoft.com/office/drawing/2014/main" val="1545840138"/>
                  </a:ext>
                </a:extLst>
              </a:tr>
              <a:tr h="94800">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271"/>
                        </a:rPr>
                        <a:t>Mancinis</a:t>
                      </a:r>
                      <a:r>
                        <a:rPr lang="en-US" sz="600" b="0" i="0" u="sng" strike="noStrike">
                          <a:solidFill>
                            <a:srgbClr val="0563C1"/>
                          </a:solidFill>
                          <a:effectLst/>
                          <a:latin typeface="Helvetica" panose="020B0604020202020204" pitchFamily="34" charset="0"/>
                          <a:cs typeface="Helvetica" panose="020B0604020202020204" pitchFamily="34" charset="0"/>
                          <a:hlinkClick r:id="rId271"/>
                        </a:rPr>
                        <a:t> </a:t>
                      </a:r>
                      <a:r>
                        <a:rPr lang="en-US" sz="600" b="0" i="0" u="sng" strike="noStrike" err="1">
                          <a:solidFill>
                            <a:srgbClr val="0563C1"/>
                          </a:solidFill>
                          <a:effectLst/>
                          <a:latin typeface="Helvetica" panose="020B0604020202020204" pitchFamily="34" charset="0"/>
                          <a:cs typeface="Helvetica" panose="020B0604020202020204" pitchFamily="34" charset="0"/>
                          <a:hlinkClick r:id="rId271"/>
                        </a:rPr>
                        <a:t>Sleepworld</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$126.1</a:t>
                      </a:r>
                    </a:p>
                  </a:txBody>
                  <a:tcPr marL="0" marR="0" marT="0" marB="0" anchor="b">
                    <a:solidFill>
                      <a:srgbClr val="E2E8F1"/>
                    </a:solidFill>
                  </a:tcPr>
                </a:tc>
                <a:extLst>
                  <a:ext uri="{0D108BD9-81ED-4DB2-BD59-A6C34878D82A}">
                    <a16:rowId xmlns:a16="http://schemas.microsoft.com/office/drawing/2014/main" val="960670842"/>
                  </a:ext>
                </a:extLst>
              </a:tr>
              <a:tr h="94800">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72"/>
                        </a:rPr>
                        <a:t>Beckhams </a:t>
                      </a:r>
                      <a:r>
                        <a:rPr lang="en-US" sz="600" b="0" i="0" u="sng" strike="noStrike" err="1">
                          <a:solidFill>
                            <a:srgbClr val="0563C1"/>
                          </a:solidFill>
                          <a:effectLst/>
                          <a:latin typeface="Helvetica" panose="020B0604020202020204" pitchFamily="34" charset="0"/>
                          <a:cs typeface="Helvetica" panose="020B0604020202020204" pitchFamily="34" charset="0"/>
                          <a:hlinkClick r:id="rId272"/>
                        </a:rPr>
                        <a:t>B&amp;m</a:t>
                      </a:r>
                      <a:r>
                        <a:rPr lang="en-US" sz="600" b="0" i="0" u="sng" strike="noStrike">
                          <a:solidFill>
                            <a:srgbClr val="0563C1"/>
                          </a:solidFill>
                          <a:effectLst/>
                          <a:latin typeface="Helvetica" panose="020B0604020202020204" pitchFamily="34" charset="0"/>
                          <a:cs typeface="Helvetica" panose="020B0604020202020204" pitchFamily="34" charset="0"/>
                          <a:hlinkClick r:id="rId272"/>
                        </a:rPr>
                        <a:t> Bar-b-q</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$124.4</a:t>
                      </a:r>
                    </a:p>
                  </a:txBody>
                  <a:tcPr marL="0" marR="0" marT="0" marB="0" anchor="b">
                    <a:solidFill>
                      <a:srgbClr val="E2E8F1"/>
                    </a:solidFill>
                  </a:tcPr>
                </a:tc>
                <a:extLst>
                  <a:ext uri="{0D108BD9-81ED-4DB2-BD59-A6C34878D82A}">
                    <a16:rowId xmlns:a16="http://schemas.microsoft.com/office/drawing/2014/main" val="2696383004"/>
                  </a:ext>
                </a:extLst>
              </a:tr>
              <a:tr h="94800">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273"/>
                        </a:rPr>
                        <a:t>CreditNinja</a:t>
                      </a:r>
                      <a:r>
                        <a:rPr lang="en-US" sz="600" b="0" i="0" u="sng" strike="noStrike">
                          <a:solidFill>
                            <a:srgbClr val="0563C1"/>
                          </a:solidFill>
                          <a:effectLst/>
                          <a:latin typeface="Helvetica" panose="020B0604020202020204" pitchFamily="34" charset="0"/>
                          <a:cs typeface="Helvetica" panose="020B0604020202020204" pitchFamily="34" charset="0"/>
                        </a:rPr>
                        <a:t> </a:t>
                      </a: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$123.4</a:t>
                      </a:r>
                    </a:p>
                  </a:txBody>
                  <a:tcPr marL="0" marR="0" marT="0" marB="0" anchor="b">
                    <a:solidFill>
                      <a:srgbClr val="E2E8F1"/>
                    </a:solidFill>
                  </a:tcPr>
                </a:tc>
                <a:extLst>
                  <a:ext uri="{0D108BD9-81ED-4DB2-BD59-A6C34878D82A}">
                    <a16:rowId xmlns:a16="http://schemas.microsoft.com/office/drawing/2014/main" val="1653029859"/>
                  </a:ext>
                </a:extLst>
              </a:tr>
              <a:tr h="94800">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274"/>
                        </a:rPr>
                        <a:t>Lus</a:t>
                      </a:r>
                      <a:r>
                        <a:rPr lang="en-US" sz="600" b="0" i="0" u="sng" strike="noStrike">
                          <a:solidFill>
                            <a:srgbClr val="0563C1"/>
                          </a:solidFill>
                          <a:effectLst/>
                          <a:latin typeface="Helvetica" panose="020B0604020202020204" pitchFamily="34" charset="0"/>
                          <a:cs typeface="Helvetica" panose="020B0604020202020204" pitchFamily="34" charset="0"/>
                          <a:hlinkClick r:id="rId274"/>
                        </a:rPr>
                        <a:t> Brands</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$122.8</a:t>
                      </a:r>
                    </a:p>
                  </a:txBody>
                  <a:tcPr marL="0" marR="0" marT="0" marB="0" anchor="b">
                    <a:solidFill>
                      <a:srgbClr val="E2E8F1"/>
                    </a:solidFill>
                  </a:tcPr>
                </a:tc>
                <a:extLst>
                  <a:ext uri="{0D108BD9-81ED-4DB2-BD59-A6C34878D82A}">
                    <a16:rowId xmlns:a16="http://schemas.microsoft.com/office/drawing/2014/main" val="2248202302"/>
                  </a:ext>
                </a:extLst>
              </a:tr>
              <a:tr h="94800">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75"/>
                        </a:rPr>
                        <a:t>DMAI Animal Island Learning Adventure</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$120.3</a:t>
                      </a:r>
                    </a:p>
                  </a:txBody>
                  <a:tcPr marL="0" marR="0" marT="0" marB="0" anchor="b">
                    <a:solidFill>
                      <a:srgbClr val="E2E8F1"/>
                    </a:solidFill>
                  </a:tcPr>
                </a:tc>
                <a:extLst>
                  <a:ext uri="{0D108BD9-81ED-4DB2-BD59-A6C34878D82A}">
                    <a16:rowId xmlns:a16="http://schemas.microsoft.com/office/drawing/2014/main" val="40985565"/>
                  </a:ext>
                </a:extLst>
              </a:tr>
              <a:tr h="94800">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76"/>
                        </a:rPr>
                        <a:t>Patriot Software</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$119.4</a:t>
                      </a:r>
                    </a:p>
                  </a:txBody>
                  <a:tcPr marL="0" marR="0" marT="0" marB="0" anchor="b">
                    <a:solidFill>
                      <a:srgbClr val="E2E8F1"/>
                    </a:solidFill>
                  </a:tcPr>
                </a:tc>
                <a:extLst>
                  <a:ext uri="{0D108BD9-81ED-4DB2-BD59-A6C34878D82A}">
                    <a16:rowId xmlns:a16="http://schemas.microsoft.com/office/drawing/2014/main" val="1046257968"/>
                  </a:ext>
                </a:extLst>
              </a:tr>
              <a:tr h="94800">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77"/>
                        </a:rPr>
                        <a:t>Anthem Tax  </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$118.9</a:t>
                      </a:r>
                    </a:p>
                  </a:txBody>
                  <a:tcPr marL="0" marR="0" marT="0" marB="0" anchor="b">
                    <a:solidFill>
                      <a:srgbClr val="E2E8F1"/>
                    </a:solidFill>
                  </a:tcPr>
                </a:tc>
                <a:extLst>
                  <a:ext uri="{0D108BD9-81ED-4DB2-BD59-A6C34878D82A}">
                    <a16:rowId xmlns:a16="http://schemas.microsoft.com/office/drawing/2014/main" val="1068775464"/>
                  </a:ext>
                </a:extLst>
              </a:tr>
              <a:tr h="94800">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78"/>
                        </a:rPr>
                        <a:t>Ryan Tax  </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$115.7</a:t>
                      </a:r>
                    </a:p>
                  </a:txBody>
                  <a:tcPr marL="0" marR="0" marT="0" marB="0" anchor="b">
                    <a:solidFill>
                      <a:srgbClr val="E2E8F1"/>
                    </a:solidFill>
                  </a:tcPr>
                </a:tc>
                <a:extLst>
                  <a:ext uri="{0D108BD9-81ED-4DB2-BD59-A6C34878D82A}">
                    <a16:rowId xmlns:a16="http://schemas.microsoft.com/office/drawing/2014/main" val="1883089199"/>
                  </a:ext>
                </a:extLst>
              </a:tr>
              <a:tr h="94800">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279"/>
                        </a:rPr>
                        <a:t>FandangoNOW</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$114.2</a:t>
                      </a:r>
                    </a:p>
                  </a:txBody>
                  <a:tcPr marL="0" marR="0" marT="0" marB="0" anchor="b">
                    <a:solidFill>
                      <a:srgbClr val="E2E8F1"/>
                    </a:solidFill>
                  </a:tcPr>
                </a:tc>
                <a:extLst>
                  <a:ext uri="{0D108BD9-81ED-4DB2-BD59-A6C34878D82A}">
                    <a16:rowId xmlns:a16="http://schemas.microsoft.com/office/drawing/2014/main" val="1588072634"/>
                  </a:ext>
                </a:extLst>
              </a:tr>
              <a:tr h="94800">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280"/>
                        </a:rPr>
                        <a:t>InvisaWear</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$110.5</a:t>
                      </a:r>
                    </a:p>
                  </a:txBody>
                  <a:tcPr marL="0" marR="0" marT="0" marB="0" anchor="b">
                    <a:solidFill>
                      <a:srgbClr val="E2E8F1"/>
                    </a:solidFill>
                  </a:tcPr>
                </a:tc>
                <a:extLst>
                  <a:ext uri="{0D108BD9-81ED-4DB2-BD59-A6C34878D82A}">
                    <a16:rowId xmlns:a16="http://schemas.microsoft.com/office/drawing/2014/main" val="3060032673"/>
                  </a:ext>
                </a:extLst>
              </a:tr>
              <a:tr h="94800">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81"/>
                        </a:rPr>
                        <a:t>Codycross App</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$108.0</a:t>
                      </a:r>
                    </a:p>
                  </a:txBody>
                  <a:tcPr marL="0" marR="0" marT="0" marB="0" anchor="b">
                    <a:solidFill>
                      <a:srgbClr val="E2E8F1"/>
                    </a:solidFill>
                  </a:tcPr>
                </a:tc>
                <a:extLst>
                  <a:ext uri="{0D108BD9-81ED-4DB2-BD59-A6C34878D82A}">
                    <a16:rowId xmlns:a16="http://schemas.microsoft.com/office/drawing/2014/main" val="2408467223"/>
                  </a:ext>
                </a:extLst>
              </a:tr>
              <a:tr h="94800">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282"/>
                        </a:rPr>
                        <a:t>ClearOne</a:t>
                      </a:r>
                      <a:r>
                        <a:rPr lang="en-US" sz="600" b="0" i="0" u="sng" strike="noStrike">
                          <a:solidFill>
                            <a:srgbClr val="0563C1"/>
                          </a:solidFill>
                          <a:effectLst/>
                          <a:latin typeface="Helvetica" panose="020B0604020202020204" pitchFamily="34" charset="0"/>
                          <a:cs typeface="Helvetica" panose="020B0604020202020204" pitchFamily="34" charset="0"/>
                          <a:hlinkClick r:id="rId282"/>
                        </a:rPr>
                        <a:t> Advantage</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$105.7</a:t>
                      </a:r>
                    </a:p>
                  </a:txBody>
                  <a:tcPr marL="0" marR="0" marT="0" marB="0" anchor="b">
                    <a:solidFill>
                      <a:srgbClr val="E2E8F1"/>
                    </a:solidFill>
                  </a:tcPr>
                </a:tc>
                <a:extLst>
                  <a:ext uri="{0D108BD9-81ED-4DB2-BD59-A6C34878D82A}">
                    <a16:rowId xmlns:a16="http://schemas.microsoft.com/office/drawing/2014/main" val="1282860341"/>
                  </a:ext>
                </a:extLst>
              </a:tr>
              <a:tr h="94800">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83"/>
                        </a:rPr>
                        <a:t>Barista Joe's Coffee</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$105.2</a:t>
                      </a:r>
                    </a:p>
                  </a:txBody>
                  <a:tcPr marL="0" marR="0" marT="0" marB="0" anchor="b">
                    <a:solidFill>
                      <a:srgbClr val="E2E8F1"/>
                    </a:solidFill>
                  </a:tcPr>
                </a:tc>
                <a:extLst>
                  <a:ext uri="{0D108BD9-81ED-4DB2-BD59-A6C34878D82A}">
                    <a16:rowId xmlns:a16="http://schemas.microsoft.com/office/drawing/2014/main" val="1528244782"/>
                  </a:ext>
                </a:extLst>
              </a:tr>
              <a:tr h="94800">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284"/>
                        </a:rPr>
                        <a:t>PrettyLittleThing</a:t>
                      </a:r>
                      <a:r>
                        <a:rPr lang="en-US" sz="600" b="0" i="0" u="sng" strike="noStrike">
                          <a:solidFill>
                            <a:srgbClr val="0563C1"/>
                          </a:solidFill>
                          <a:effectLst/>
                          <a:latin typeface="Helvetica" panose="020B0604020202020204" pitchFamily="34" charset="0"/>
                          <a:cs typeface="Helvetica" panose="020B0604020202020204" pitchFamily="34" charset="0"/>
                          <a:hlinkClick r:id="rId284"/>
                        </a:rPr>
                        <a:t>  </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$103.2</a:t>
                      </a:r>
                    </a:p>
                  </a:txBody>
                  <a:tcPr marL="0" marR="0" marT="0" marB="0" anchor="b">
                    <a:solidFill>
                      <a:srgbClr val="E2E8F1"/>
                    </a:solidFill>
                  </a:tcPr>
                </a:tc>
                <a:extLst>
                  <a:ext uri="{0D108BD9-81ED-4DB2-BD59-A6C34878D82A}">
                    <a16:rowId xmlns:a16="http://schemas.microsoft.com/office/drawing/2014/main" val="3942111040"/>
                  </a:ext>
                </a:extLst>
              </a:tr>
              <a:tr h="94800">
                <a:tc>
                  <a:txBody>
                    <a:bodyPr/>
                    <a:lstStyle/>
                    <a:p>
                      <a:pPr algn="l" fontAlgn="b"/>
                      <a:r>
                        <a:rPr lang="en-US" sz="600" b="0" i="0" u="sng" strike="noStrike">
                          <a:solidFill>
                            <a:srgbClr val="0563C1"/>
                          </a:solidFill>
                          <a:effectLst/>
                          <a:latin typeface="Helvetica" panose="020B0604020202020204" pitchFamily="34" charset="0"/>
                          <a:cs typeface="Helvetica" panose="020B0604020202020204" pitchFamily="34" charset="0"/>
                          <a:hlinkClick r:id="rId285"/>
                        </a:rPr>
                        <a:t>Hilltop Restaurant </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$102.6</a:t>
                      </a:r>
                    </a:p>
                  </a:txBody>
                  <a:tcPr marL="0" marR="0" marT="0" marB="0" anchor="b">
                    <a:solidFill>
                      <a:srgbClr val="E2E8F1"/>
                    </a:solidFill>
                  </a:tcPr>
                </a:tc>
                <a:extLst>
                  <a:ext uri="{0D108BD9-81ED-4DB2-BD59-A6C34878D82A}">
                    <a16:rowId xmlns:a16="http://schemas.microsoft.com/office/drawing/2014/main" val="2767891592"/>
                  </a:ext>
                </a:extLst>
              </a:tr>
              <a:tr h="94800">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286"/>
                        </a:rPr>
                        <a:t>Biolief</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$102.2</a:t>
                      </a:r>
                    </a:p>
                  </a:txBody>
                  <a:tcPr marL="0" marR="0" marT="0" marB="0" anchor="b">
                    <a:solidFill>
                      <a:srgbClr val="E2E8F1"/>
                    </a:solidFill>
                  </a:tcPr>
                </a:tc>
                <a:extLst>
                  <a:ext uri="{0D108BD9-81ED-4DB2-BD59-A6C34878D82A}">
                    <a16:rowId xmlns:a16="http://schemas.microsoft.com/office/drawing/2014/main" val="3561853023"/>
                  </a:ext>
                </a:extLst>
              </a:tr>
              <a:tr h="94800">
                <a:tc>
                  <a:txBody>
                    <a:bodyPr/>
                    <a:lstStyle/>
                    <a:p>
                      <a:pPr algn="l" fontAlgn="b"/>
                      <a:r>
                        <a:rPr lang="en-US" sz="600" b="0" i="0" u="sng" strike="noStrike" err="1">
                          <a:solidFill>
                            <a:srgbClr val="0563C1"/>
                          </a:solidFill>
                          <a:effectLst/>
                          <a:latin typeface="Helvetica" panose="020B0604020202020204" pitchFamily="34" charset="0"/>
                          <a:cs typeface="Helvetica" panose="020B0604020202020204" pitchFamily="34" charset="0"/>
                          <a:hlinkClick r:id="rId287"/>
                        </a:rPr>
                        <a:t>Flowcode</a:t>
                      </a:r>
                      <a:r>
                        <a:rPr lang="en-US" sz="600" b="0" i="0" u="sng" strike="noStrike">
                          <a:solidFill>
                            <a:srgbClr val="0563C1"/>
                          </a:solidFill>
                          <a:effectLst/>
                          <a:latin typeface="Helvetica" panose="020B0604020202020204" pitchFamily="34" charset="0"/>
                          <a:cs typeface="Helvetica" panose="020B0604020202020204" pitchFamily="34" charset="0"/>
                          <a:hlinkClick r:id="rId287"/>
                        </a:rPr>
                        <a:t> Computer</a:t>
                      </a:r>
                      <a:endParaRPr lang="en-US" sz="600" b="0" i="0" u="sng" strike="noStrike">
                        <a:solidFill>
                          <a:srgbClr val="0563C1"/>
                        </a:solidFill>
                        <a:effectLst/>
                        <a:latin typeface="Helvetica" panose="020B0604020202020204" pitchFamily="34" charset="0"/>
                        <a:cs typeface="Helvetica" panose="020B0604020202020204" pitchFamily="34" charset="0"/>
                      </a:endParaRPr>
                    </a:p>
                  </a:txBody>
                  <a:tcPr marL="0" marR="0" marT="0" marB="0" anchor="b">
                    <a:solidFill>
                      <a:srgbClr val="E2E8F1"/>
                    </a:solidFill>
                  </a:tcPr>
                </a:tc>
                <a:tc>
                  <a:txBody>
                    <a:bodyPr/>
                    <a:lstStyle/>
                    <a:p>
                      <a:pPr algn="ctr" fontAlgn="b"/>
                      <a:r>
                        <a:rPr lang="en-US" sz="600" b="1" i="0" u="none" strike="noStrike">
                          <a:solidFill>
                            <a:srgbClr val="1F1A62"/>
                          </a:solidFill>
                          <a:effectLst/>
                          <a:latin typeface="Helvetica" panose="020B0604020202020204" pitchFamily="34" charset="0"/>
                          <a:cs typeface="Helvetica" panose="020B0604020202020204" pitchFamily="34" charset="0"/>
                        </a:rPr>
                        <a:t>$100.8</a:t>
                      </a:r>
                    </a:p>
                  </a:txBody>
                  <a:tcPr marL="0" marR="0" marT="0" marB="0" anchor="b">
                    <a:solidFill>
                      <a:srgbClr val="E2E8F1"/>
                    </a:solidFill>
                  </a:tcPr>
                </a:tc>
                <a:extLst>
                  <a:ext uri="{0D108BD9-81ED-4DB2-BD59-A6C34878D82A}">
                    <a16:rowId xmlns:a16="http://schemas.microsoft.com/office/drawing/2014/main" val="3998060242"/>
                  </a:ext>
                </a:extLst>
              </a:tr>
            </a:tbl>
          </a:graphicData>
        </a:graphic>
      </p:graphicFrame>
      <p:cxnSp>
        <p:nvCxnSpPr>
          <p:cNvPr id="4" name="Straight Connector 3">
            <a:extLst>
              <a:ext uri="{FF2B5EF4-FFF2-40B4-BE49-F238E27FC236}">
                <a16:creationId xmlns:a16="http://schemas.microsoft.com/office/drawing/2014/main" id="{11CEB349-A6B8-4D2E-B8F3-B4A93695493C}"/>
              </a:ext>
            </a:extLst>
          </p:cNvPr>
          <p:cNvCxnSpPr>
            <a:cxnSpLocks/>
          </p:cNvCxnSpPr>
          <p:nvPr/>
        </p:nvCxnSpPr>
        <p:spPr>
          <a:xfrm>
            <a:off x="2064549" y="1155321"/>
            <a:ext cx="0" cy="5250302"/>
          </a:xfrm>
          <a:prstGeom prst="line">
            <a:avLst/>
          </a:prstGeom>
          <a:ln w="19050">
            <a:solidFill>
              <a:srgbClr val="ED3C8D"/>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2E38891-A88E-4ED5-B2EA-1BB13C799BE4}"/>
              </a:ext>
            </a:extLst>
          </p:cNvPr>
          <p:cNvCxnSpPr>
            <a:cxnSpLocks/>
          </p:cNvCxnSpPr>
          <p:nvPr/>
        </p:nvCxnSpPr>
        <p:spPr>
          <a:xfrm>
            <a:off x="4075792" y="1155321"/>
            <a:ext cx="0" cy="5250302"/>
          </a:xfrm>
          <a:prstGeom prst="line">
            <a:avLst/>
          </a:prstGeom>
          <a:ln w="19050">
            <a:solidFill>
              <a:srgbClr val="ED3C8D"/>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076764C-F415-4F82-92A3-BF53B7901F37}"/>
              </a:ext>
            </a:extLst>
          </p:cNvPr>
          <p:cNvCxnSpPr>
            <a:cxnSpLocks/>
          </p:cNvCxnSpPr>
          <p:nvPr/>
        </p:nvCxnSpPr>
        <p:spPr>
          <a:xfrm>
            <a:off x="6118522" y="1155321"/>
            <a:ext cx="0" cy="5250302"/>
          </a:xfrm>
          <a:prstGeom prst="line">
            <a:avLst/>
          </a:prstGeom>
          <a:ln w="19050">
            <a:solidFill>
              <a:srgbClr val="ED3C8D"/>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C570F64-5C70-4A30-9E75-E88D12BC069B}"/>
              </a:ext>
            </a:extLst>
          </p:cNvPr>
          <p:cNvCxnSpPr>
            <a:cxnSpLocks/>
          </p:cNvCxnSpPr>
          <p:nvPr/>
        </p:nvCxnSpPr>
        <p:spPr>
          <a:xfrm>
            <a:off x="8129765" y="1155321"/>
            <a:ext cx="0" cy="5250302"/>
          </a:xfrm>
          <a:prstGeom prst="line">
            <a:avLst/>
          </a:prstGeom>
          <a:ln w="19050">
            <a:solidFill>
              <a:srgbClr val="ED3C8D"/>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0D7CB4E-4227-4019-8C08-B91636ECA7C5}"/>
              </a:ext>
            </a:extLst>
          </p:cNvPr>
          <p:cNvCxnSpPr>
            <a:cxnSpLocks/>
          </p:cNvCxnSpPr>
          <p:nvPr/>
        </p:nvCxnSpPr>
        <p:spPr>
          <a:xfrm>
            <a:off x="10141008" y="1155321"/>
            <a:ext cx="0" cy="5250302"/>
          </a:xfrm>
          <a:prstGeom prst="line">
            <a:avLst/>
          </a:prstGeom>
          <a:ln w="19050">
            <a:solidFill>
              <a:srgbClr val="ED3C8D"/>
            </a:solidFill>
          </a:ln>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37ADB552-2F9D-4070-8B3C-F83245944B29}"/>
              </a:ext>
            </a:extLst>
          </p:cNvPr>
          <p:cNvSpPr txBox="1">
            <a:spLocks/>
          </p:cNvSpPr>
          <p:nvPr/>
        </p:nvSpPr>
        <p:spPr>
          <a:xfrm>
            <a:off x="10331208" y="5063073"/>
            <a:ext cx="1630838" cy="490276"/>
          </a:xfrm>
          <a:prstGeom prst="rect">
            <a:avLst/>
          </a:prstGeom>
          <a:ln>
            <a:solidFill>
              <a:srgbClr val="1F1A62"/>
            </a:solidFill>
          </a:ln>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To click through to a brand’s website, view in ‘slide show’ and click on the respective link.</a:t>
            </a:r>
          </a:p>
        </p:txBody>
      </p:sp>
    </p:spTree>
    <p:extLst>
      <p:ext uri="{BB962C8B-B14F-4D97-AF65-F5344CB8AC3E}">
        <p14:creationId xmlns:p14="http://schemas.microsoft.com/office/powerpoint/2010/main" val="29308212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B114A9C-F191-40B1-A218-BDA1C1E7874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pic>
        <p:nvPicPr>
          <p:cNvPr id="2" name="Picture 1">
            <a:extLst>
              <a:ext uri="{FF2B5EF4-FFF2-40B4-BE49-F238E27FC236}">
                <a16:creationId xmlns:a16="http://schemas.microsoft.com/office/drawing/2014/main" id="{850BACA4-3738-4590-85D7-8F179AD074D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 name="Slide Number Placeholder 5">
            <a:extLst>
              <a:ext uri="{FF2B5EF4-FFF2-40B4-BE49-F238E27FC236}">
                <a16:creationId xmlns:a16="http://schemas.microsoft.com/office/drawing/2014/main" id="{750C4905-7D30-4A4E-B3E5-F35E6B27A46F}"/>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C31786ED-9386-479F-87DB-D6F646B3D7B6}"/>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5" name="Text Placeholder 3">
            <a:extLst>
              <a:ext uri="{FF2B5EF4-FFF2-40B4-BE49-F238E27FC236}">
                <a16:creationId xmlns:a16="http://schemas.microsoft.com/office/drawing/2014/main" id="{EF874FCD-15DA-44CD-A46D-78530F82C5EB}"/>
              </a:ext>
            </a:extLst>
          </p:cNvPr>
          <p:cNvSpPr txBox="1">
            <a:spLocks/>
          </p:cNvSpPr>
          <p:nvPr/>
        </p:nvSpPr>
        <p:spPr>
          <a:xfrm>
            <a:off x="451054" y="6358269"/>
            <a:ext cx="11645249" cy="170039"/>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 VAB analysis of Nielsen Ad Intel data, 1/1/20-12/31/20. TV spend includes national cable TV, broadcast TV, Spanish language cable TV, Spanish language broadcast TV. Brands reflect those with national TV spend over $100K.</a:t>
            </a:r>
          </a:p>
        </p:txBody>
      </p:sp>
      <p:sp>
        <p:nvSpPr>
          <p:cNvPr id="7" name="Rectangle 6">
            <a:extLst>
              <a:ext uri="{FF2B5EF4-FFF2-40B4-BE49-F238E27FC236}">
                <a16:creationId xmlns:a16="http://schemas.microsoft.com/office/drawing/2014/main" id="{4AE334FF-013B-4334-A22B-4AD816EFE3C8}"/>
              </a:ext>
            </a:extLst>
          </p:cNvPr>
          <p:cNvSpPr/>
          <p:nvPr/>
        </p:nvSpPr>
        <p:spPr>
          <a:xfrm>
            <a:off x="34054" y="136387"/>
            <a:ext cx="11007031" cy="12464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1F1A62"/>
                </a:solidFill>
                <a:effectLst/>
                <a:uLnTx/>
                <a:uFillTx/>
                <a:latin typeface="Helvetica" pitchFamily="2" charset="0"/>
                <a:ea typeface="+mn-ea"/>
                <a:cs typeface="+mn-cs"/>
              </a:rPr>
              <a:t>In recognition of </a:t>
            </a:r>
            <a:r>
              <a:rPr lang="en-US" sz="2500" b="1">
                <a:solidFill>
                  <a:srgbClr val="1F1A62"/>
                </a:solidFill>
                <a:latin typeface="Helvetica" pitchFamily="2" charset="0"/>
              </a:rPr>
              <a:t>evolving consumer behaviors driven by the pandemic, </a:t>
            </a:r>
            <a:r>
              <a:rPr lang="en-US" sz="2500" b="1">
                <a:solidFill>
                  <a:srgbClr val="ED3C8D"/>
                </a:solidFill>
                <a:latin typeface="Helvetica" pitchFamily="2" charset="0"/>
              </a:rPr>
              <a:t>118 direct-to-consumer brands</a:t>
            </a:r>
            <a:r>
              <a:rPr lang="en-US" sz="2500" b="1">
                <a:solidFill>
                  <a:srgbClr val="1F1A62"/>
                </a:solidFill>
                <a:latin typeface="Helvetica" pitchFamily="2" charset="0"/>
              </a:rPr>
              <a:t> across 56 categories entered the national TV marketplace and spent </a:t>
            </a:r>
            <a:r>
              <a:rPr lang="en-US" sz="2500" b="1">
                <a:solidFill>
                  <a:srgbClr val="ED3C8D"/>
                </a:solidFill>
                <a:latin typeface="Helvetica" pitchFamily="2" charset="0"/>
              </a:rPr>
              <a:t>over $460 million </a:t>
            </a:r>
            <a:r>
              <a:rPr lang="en-US" sz="2500" b="1">
                <a:solidFill>
                  <a:srgbClr val="1F1A62"/>
                </a:solidFill>
                <a:latin typeface="Helvetica" pitchFamily="2" charset="0"/>
              </a:rPr>
              <a:t>during 2020</a:t>
            </a:r>
            <a:endParaRPr kumimoji="0" lang="en-US" sz="2500" b="1"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18" name="Rectangle: Rounded Corners 17">
            <a:extLst>
              <a:ext uri="{FF2B5EF4-FFF2-40B4-BE49-F238E27FC236}">
                <a16:creationId xmlns:a16="http://schemas.microsoft.com/office/drawing/2014/main" id="{68E5F687-6F94-4F0D-A2A0-9802CE98FD01}"/>
              </a:ext>
            </a:extLst>
          </p:cNvPr>
          <p:cNvSpPr/>
          <p:nvPr/>
        </p:nvSpPr>
        <p:spPr>
          <a:xfrm>
            <a:off x="195980" y="5267606"/>
            <a:ext cx="9295065" cy="969407"/>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AF24630-D7C1-4472-9919-0C7504D938C4}"/>
              </a:ext>
            </a:extLst>
          </p:cNvPr>
          <p:cNvSpPr txBox="1"/>
          <p:nvPr/>
        </p:nvSpPr>
        <p:spPr>
          <a:xfrm>
            <a:off x="1103291" y="1471762"/>
            <a:ext cx="10099719" cy="307777"/>
          </a:xfrm>
          <a:prstGeom prst="rect">
            <a:avLst/>
          </a:prstGeom>
          <a:noFill/>
        </p:spPr>
        <p:txBody>
          <a:bodyPr wrap="square" rtlCol="0">
            <a:spAutoFit/>
          </a:bodyPr>
          <a:lstStyle/>
          <a:p>
            <a:pPr algn="ctr"/>
            <a:r>
              <a:rPr lang="en-US" sz="1400" u="sng">
                <a:solidFill>
                  <a:srgbClr val="1F1A62"/>
                </a:solidFill>
                <a:latin typeface="Helvetica" panose="020B0604020202020204" pitchFamily="34" charset="0"/>
                <a:cs typeface="Helvetica" panose="020B0604020202020204" pitchFamily="34" charset="0"/>
              </a:rPr>
              <a:t>New 2020 National TV DTC Advertisers by Category</a:t>
            </a:r>
          </a:p>
        </p:txBody>
      </p:sp>
      <p:graphicFrame>
        <p:nvGraphicFramePr>
          <p:cNvPr id="20" name="Table 19">
            <a:extLst>
              <a:ext uri="{FF2B5EF4-FFF2-40B4-BE49-F238E27FC236}">
                <a16:creationId xmlns:a16="http://schemas.microsoft.com/office/drawing/2014/main" id="{D21122F2-4413-41B6-BFE6-6F5E969E8E88}"/>
              </a:ext>
            </a:extLst>
          </p:cNvPr>
          <p:cNvGraphicFramePr>
            <a:graphicFrameLocks noGrp="1"/>
          </p:cNvGraphicFramePr>
          <p:nvPr>
            <p:extLst>
              <p:ext uri="{D42A27DB-BD31-4B8C-83A1-F6EECF244321}">
                <p14:modId xmlns:p14="http://schemas.microsoft.com/office/powerpoint/2010/main" val="2430257651"/>
              </p:ext>
            </p:extLst>
          </p:nvPr>
        </p:nvGraphicFramePr>
        <p:xfrm>
          <a:off x="200025" y="1798487"/>
          <a:ext cx="2809084" cy="3432096"/>
        </p:xfrm>
        <a:graphic>
          <a:graphicData uri="http://schemas.openxmlformats.org/drawingml/2006/table">
            <a:tbl>
              <a:tblPr>
                <a:tableStyleId>{5C22544A-7EE6-4342-B048-85BDC9FD1C3A}</a:tableStyleId>
              </a:tblPr>
              <a:tblGrid>
                <a:gridCol w="1168966">
                  <a:extLst>
                    <a:ext uri="{9D8B030D-6E8A-4147-A177-3AD203B41FA5}">
                      <a16:colId xmlns:a16="http://schemas.microsoft.com/office/drawing/2014/main" val="2891789165"/>
                    </a:ext>
                  </a:extLst>
                </a:gridCol>
                <a:gridCol w="916490">
                  <a:extLst>
                    <a:ext uri="{9D8B030D-6E8A-4147-A177-3AD203B41FA5}">
                      <a16:colId xmlns:a16="http://schemas.microsoft.com/office/drawing/2014/main" val="135091300"/>
                    </a:ext>
                  </a:extLst>
                </a:gridCol>
                <a:gridCol w="723628">
                  <a:extLst>
                    <a:ext uri="{9D8B030D-6E8A-4147-A177-3AD203B41FA5}">
                      <a16:colId xmlns:a16="http://schemas.microsoft.com/office/drawing/2014/main" val="2961594174"/>
                    </a:ext>
                  </a:extLst>
                </a:gridCol>
              </a:tblGrid>
              <a:tr h="107253">
                <a:tc>
                  <a:txBody>
                    <a:bodyPr/>
                    <a:lstStyle/>
                    <a:p>
                      <a:pPr algn="ctr" fontAlgn="b"/>
                      <a:r>
                        <a:rPr lang="en-US" sz="600" b="1" i="0" u="none" strike="noStrike">
                          <a:solidFill>
                            <a:schemeClr val="bg1"/>
                          </a:solidFill>
                          <a:effectLst/>
                          <a:latin typeface="Helvetica" panose="020B0604020202020204" pitchFamily="34" charset="0"/>
                          <a:cs typeface="Helvetica" panose="020B0604020202020204" pitchFamily="34" charset="0"/>
                        </a:rPr>
                        <a:t>Brand</a:t>
                      </a:r>
                    </a:p>
                  </a:txBody>
                  <a:tcPr marL="0" marR="0" marT="0" marB="0" anchor="b">
                    <a:solidFill>
                      <a:srgbClr val="ED3C8D"/>
                    </a:solidFill>
                  </a:tcPr>
                </a:tc>
                <a:tc>
                  <a:txBody>
                    <a:bodyPr/>
                    <a:lstStyle/>
                    <a:p>
                      <a:pPr algn="ctr" fontAlgn="b"/>
                      <a:r>
                        <a:rPr lang="en-US" sz="600" b="1" i="0" u="none" strike="noStrike">
                          <a:solidFill>
                            <a:schemeClr val="bg1"/>
                          </a:solidFill>
                          <a:effectLst/>
                          <a:latin typeface="Helvetica" panose="020B0604020202020204" pitchFamily="34" charset="0"/>
                          <a:cs typeface="Helvetica" panose="020B0604020202020204" pitchFamily="34" charset="0"/>
                        </a:rPr>
                        <a:t>Category</a:t>
                      </a:r>
                    </a:p>
                  </a:txBody>
                  <a:tcPr marL="0" marR="0" marT="0" marB="0" anchor="b">
                    <a:solidFill>
                      <a:srgbClr val="ED3C8D"/>
                    </a:solidFill>
                  </a:tcPr>
                </a:tc>
                <a:tc>
                  <a:txBody>
                    <a:bodyPr/>
                    <a:lstStyle/>
                    <a:p>
                      <a:pPr algn="ctr" fontAlgn="b"/>
                      <a:r>
                        <a:rPr lang="en-US" sz="600" b="1" i="0" u="none" strike="noStrike">
                          <a:solidFill>
                            <a:schemeClr val="bg1"/>
                          </a:solidFill>
                          <a:effectLst/>
                          <a:latin typeface="Helvetica" panose="020B0604020202020204" pitchFamily="34" charset="0"/>
                          <a:cs typeface="Helvetica" panose="020B0604020202020204" pitchFamily="34" charset="0"/>
                        </a:rPr>
                        <a:t>$$$ (000)</a:t>
                      </a:r>
                    </a:p>
                  </a:txBody>
                  <a:tcPr marL="0" marR="0" marT="0" marB="0" anchor="b">
                    <a:solidFill>
                      <a:srgbClr val="ED3C8D"/>
                    </a:solidFill>
                  </a:tcPr>
                </a:tc>
                <a:extLst>
                  <a:ext uri="{0D108BD9-81ED-4DB2-BD59-A6C34878D82A}">
                    <a16:rowId xmlns:a16="http://schemas.microsoft.com/office/drawing/2014/main" val="2986064694"/>
                  </a:ext>
                </a:extLst>
              </a:tr>
              <a:tr h="107253">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Peacock</a:t>
                      </a:r>
                    </a:p>
                  </a:txBody>
                  <a:tcPr marL="0" marR="0" marT="0" marB="0" anchor="ctr"/>
                </a:tc>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Streaming Service</a:t>
                      </a:r>
                    </a:p>
                  </a:txBody>
                  <a:tcPr marL="0" marR="0" marT="0" marB="0" anchor="ctr"/>
                </a:tc>
                <a:tc>
                  <a:txBody>
                    <a:bodyPr/>
                    <a:lstStyle/>
                    <a:p>
                      <a:pPr algn="ctr" fontAlgn="b"/>
                      <a:r>
                        <a:rPr lang="en-US" sz="600" b="0" i="0" u="none" strike="noStrike" dirty="0">
                          <a:solidFill>
                            <a:srgbClr val="1F1A62"/>
                          </a:solidFill>
                          <a:effectLst/>
                          <a:latin typeface="Helvetica" panose="020B0604020202020204" pitchFamily="34" charset="0"/>
                          <a:cs typeface="Helvetica" panose="020B0604020202020204" pitchFamily="34" charset="0"/>
                        </a:rPr>
                        <a:t>$52,536.2</a:t>
                      </a:r>
                    </a:p>
                  </a:txBody>
                  <a:tcPr marL="0" marR="0" marT="0" marB="0" anchor="ctr"/>
                </a:tc>
                <a:extLst>
                  <a:ext uri="{0D108BD9-81ED-4DB2-BD59-A6C34878D82A}">
                    <a16:rowId xmlns:a16="http://schemas.microsoft.com/office/drawing/2014/main" val="1682239239"/>
                  </a:ext>
                </a:extLst>
              </a:tr>
              <a:tr h="107253">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Tubi TV</a:t>
                      </a:r>
                    </a:p>
                  </a:txBody>
                  <a:tcPr marL="0" marR="0" marT="0" marB="0" anchor="ctr"/>
                </a:tc>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Streaming Service</a:t>
                      </a:r>
                    </a:p>
                  </a:txBody>
                  <a:tcPr marL="0" marR="0" marT="0" marB="0" anchor="ctr"/>
                </a:tc>
                <a:tc>
                  <a:txBody>
                    <a:bodyPr/>
                    <a:lstStyle/>
                    <a:p>
                      <a:pPr algn="ctr" fontAlgn="b"/>
                      <a:r>
                        <a:rPr lang="en-US" sz="600" b="0" i="0" u="none" strike="noStrike" dirty="0">
                          <a:solidFill>
                            <a:srgbClr val="1F1A62"/>
                          </a:solidFill>
                          <a:effectLst/>
                          <a:latin typeface="Helvetica" panose="020B0604020202020204" pitchFamily="34" charset="0"/>
                          <a:cs typeface="Helvetica" panose="020B0604020202020204" pitchFamily="34" charset="0"/>
                        </a:rPr>
                        <a:t>$45,579.6</a:t>
                      </a:r>
                    </a:p>
                  </a:txBody>
                  <a:tcPr marL="0" marR="0" marT="0" marB="0" anchor="ctr"/>
                </a:tc>
                <a:extLst>
                  <a:ext uri="{0D108BD9-81ED-4DB2-BD59-A6C34878D82A}">
                    <a16:rowId xmlns:a16="http://schemas.microsoft.com/office/drawing/2014/main" val="98510553"/>
                  </a:ext>
                </a:extLst>
              </a:tr>
              <a:tr h="107253">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Discovery+</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Streaming Service</a:t>
                      </a:r>
                    </a:p>
                  </a:txBody>
                  <a:tcPr marL="0" marR="0" marT="0" marB="0" anchor="ctr"/>
                </a:tc>
                <a:tc>
                  <a:txBody>
                    <a:bodyPr/>
                    <a:lstStyle/>
                    <a:p>
                      <a:pPr algn="ctr" fontAlgn="b"/>
                      <a:r>
                        <a:rPr lang="en-US" sz="600" b="0" i="0" u="none" strike="noStrike" dirty="0">
                          <a:solidFill>
                            <a:srgbClr val="1F1A62"/>
                          </a:solidFill>
                          <a:effectLst/>
                          <a:latin typeface="Helvetica" panose="020B0604020202020204" pitchFamily="34" charset="0"/>
                          <a:cs typeface="Helvetica" panose="020B0604020202020204" pitchFamily="34" charset="0"/>
                        </a:rPr>
                        <a:t>$42,332.3</a:t>
                      </a:r>
                    </a:p>
                  </a:txBody>
                  <a:tcPr marL="0" marR="0" marT="0" marB="0" anchor="ctr"/>
                </a:tc>
                <a:extLst>
                  <a:ext uri="{0D108BD9-81ED-4DB2-BD59-A6C34878D82A}">
                    <a16:rowId xmlns:a16="http://schemas.microsoft.com/office/drawing/2014/main" val="2714804605"/>
                  </a:ext>
                </a:extLst>
              </a:tr>
              <a:tr h="107253">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Quibi</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Streaming Service</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$41,241.1</a:t>
                      </a:r>
                    </a:p>
                  </a:txBody>
                  <a:tcPr marL="0" marR="0" marT="0" marB="0" anchor="ctr"/>
                </a:tc>
                <a:extLst>
                  <a:ext uri="{0D108BD9-81ED-4DB2-BD59-A6C34878D82A}">
                    <a16:rowId xmlns:a16="http://schemas.microsoft.com/office/drawing/2014/main" val="1483444809"/>
                  </a:ext>
                </a:extLst>
              </a:tr>
              <a:tr h="107253">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HBO Max </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Streaming Service</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$39,649.9</a:t>
                      </a:r>
                    </a:p>
                  </a:txBody>
                  <a:tcPr marL="0" marR="0" marT="0" marB="0" anchor="ctr"/>
                </a:tc>
                <a:extLst>
                  <a:ext uri="{0D108BD9-81ED-4DB2-BD59-A6C34878D82A}">
                    <a16:rowId xmlns:a16="http://schemas.microsoft.com/office/drawing/2014/main" val="2515471245"/>
                  </a:ext>
                </a:extLst>
              </a:tr>
              <a:tr h="107253">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AT&amp;T TV</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Streaming Service</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$27,245.3</a:t>
                      </a:r>
                    </a:p>
                  </a:txBody>
                  <a:tcPr marL="0" marR="0" marT="0" marB="0" anchor="ctr"/>
                </a:tc>
                <a:extLst>
                  <a:ext uri="{0D108BD9-81ED-4DB2-BD59-A6C34878D82A}">
                    <a16:rowId xmlns:a16="http://schemas.microsoft.com/office/drawing/2014/main" val="4021329791"/>
                  </a:ext>
                </a:extLst>
              </a:tr>
              <a:tr h="107253">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Musely</a:t>
                      </a:r>
                    </a:p>
                  </a:txBody>
                  <a:tcPr marL="0" marR="0" marT="0" marB="0" anchor="ctr"/>
                </a:tc>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Skincare &amp; Beauty</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$18,087.2</a:t>
                      </a:r>
                    </a:p>
                  </a:txBody>
                  <a:tcPr marL="0" marR="0" marT="0" marB="0" anchor="ctr"/>
                </a:tc>
                <a:extLst>
                  <a:ext uri="{0D108BD9-81ED-4DB2-BD59-A6C34878D82A}">
                    <a16:rowId xmlns:a16="http://schemas.microsoft.com/office/drawing/2014/main" val="1470324579"/>
                  </a:ext>
                </a:extLst>
              </a:tr>
              <a:tr h="107253">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Greenlight</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Financial Services</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$13,129.6</a:t>
                      </a:r>
                    </a:p>
                  </a:txBody>
                  <a:tcPr marL="0" marR="0" marT="0" marB="0" anchor="ctr"/>
                </a:tc>
                <a:extLst>
                  <a:ext uri="{0D108BD9-81ED-4DB2-BD59-A6C34878D82A}">
                    <a16:rowId xmlns:a16="http://schemas.microsoft.com/office/drawing/2014/main" val="2585169700"/>
                  </a:ext>
                </a:extLst>
              </a:tr>
              <a:tr h="107253">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Lively Lingerie </a:t>
                      </a:r>
                    </a:p>
                  </a:txBody>
                  <a:tcPr marL="0" marR="0" marT="0" marB="0" anchor="ctr"/>
                </a:tc>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Apparel</a:t>
                      </a:r>
                    </a:p>
                  </a:txBody>
                  <a:tcPr marL="0" marR="0" marT="0" marB="0" anchor="ctr"/>
                </a:tc>
                <a:tc>
                  <a:txBody>
                    <a:bodyPr/>
                    <a:lstStyle/>
                    <a:p>
                      <a:pPr algn="ctr" fontAlgn="b"/>
                      <a:r>
                        <a:rPr lang="en-US" sz="600" b="0" i="0" u="none" strike="noStrike" dirty="0">
                          <a:solidFill>
                            <a:srgbClr val="1F1A62"/>
                          </a:solidFill>
                          <a:effectLst/>
                          <a:latin typeface="Helvetica" panose="020B0604020202020204" pitchFamily="34" charset="0"/>
                          <a:cs typeface="Helvetica" panose="020B0604020202020204" pitchFamily="34" charset="0"/>
                        </a:rPr>
                        <a:t>$9,003.7</a:t>
                      </a:r>
                    </a:p>
                  </a:txBody>
                  <a:tcPr marL="0" marR="0" marT="0" marB="0" anchor="ctr"/>
                </a:tc>
                <a:extLst>
                  <a:ext uri="{0D108BD9-81ED-4DB2-BD59-A6C34878D82A}">
                    <a16:rowId xmlns:a16="http://schemas.microsoft.com/office/drawing/2014/main" val="4192985481"/>
                  </a:ext>
                </a:extLst>
              </a:tr>
              <a:tr h="107253">
                <a:tc>
                  <a:txBody>
                    <a:bodyPr/>
                    <a:lstStyle/>
                    <a:p>
                      <a:pPr algn="l" fontAlgn="b"/>
                      <a:r>
                        <a:rPr lang="en-US" sz="600" b="0" i="0" u="none" strike="noStrike" dirty="0" err="1">
                          <a:solidFill>
                            <a:srgbClr val="1F1A62"/>
                          </a:solidFill>
                          <a:effectLst/>
                          <a:latin typeface="Helvetica" panose="020B0604020202020204" pitchFamily="34" charset="0"/>
                          <a:cs typeface="Helvetica" panose="020B0604020202020204" pitchFamily="34" charset="0"/>
                        </a:rPr>
                        <a:t>RxSaver</a:t>
                      </a:r>
                      <a:endParaRPr lang="en-US" sz="600" b="0" i="0" u="none" strike="noStrike" dirty="0">
                        <a:solidFill>
                          <a:srgbClr val="1F1A62"/>
                        </a:solidFill>
                        <a:effectLst/>
                        <a:latin typeface="Helvetica" panose="020B0604020202020204" pitchFamily="34" charset="0"/>
                        <a:cs typeface="Helvetica" panose="020B0604020202020204" pitchFamily="34" charset="0"/>
                      </a:endParaRPr>
                    </a:p>
                  </a:txBody>
                  <a:tcPr marL="0" marR="0" marT="0" marB="0" anchor="ctr"/>
                </a:tc>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Pharmaceutical</a:t>
                      </a:r>
                    </a:p>
                  </a:txBody>
                  <a:tcPr marL="0" marR="0" marT="0" marB="0" anchor="ctr"/>
                </a:tc>
                <a:tc>
                  <a:txBody>
                    <a:bodyPr/>
                    <a:lstStyle/>
                    <a:p>
                      <a:pPr algn="ctr" fontAlgn="b"/>
                      <a:r>
                        <a:rPr lang="en-US" sz="600" b="0" i="0" u="none" strike="noStrike" dirty="0">
                          <a:solidFill>
                            <a:srgbClr val="1F1A62"/>
                          </a:solidFill>
                          <a:effectLst/>
                          <a:latin typeface="Helvetica" panose="020B0604020202020204" pitchFamily="34" charset="0"/>
                          <a:cs typeface="Helvetica" panose="020B0604020202020204" pitchFamily="34" charset="0"/>
                        </a:rPr>
                        <a:t>$7,755.2</a:t>
                      </a:r>
                    </a:p>
                  </a:txBody>
                  <a:tcPr marL="0" marR="0" marT="0" marB="0" anchor="ctr"/>
                </a:tc>
                <a:extLst>
                  <a:ext uri="{0D108BD9-81ED-4DB2-BD59-A6C34878D82A}">
                    <a16:rowId xmlns:a16="http://schemas.microsoft.com/office/drawing/2014/main" val="2441223048"/>
                  </a:ext>
                </a:extLst>
              </a:tr>
              <a:tr h="107253">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Makespace</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Moving &amp; Storage</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$7,743.1</a:t>
                      </a:r>
                    </a:p>
                  </a:txBody>
                  <a:tcPr marL="0" marR="0" marT="0" marB="0" anchor="ctr"/>
                </a:tc>
                <a:extLst>
                  <a:ext uri="{0D108BD9-81ED-4DB2-BD59-A6C34878D82A}">
                    <a16:rowId xmlns:a16="http://schemas.microsoft.com/office/drawing/2014/main" val="210915192"/>
                  </a:ext>
                </a:extLst>
              </a:tr>
              <a:tr h="107253">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Moving Help</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Moving &amp; Storage</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$7,028.4</a:t>
                      </a:r>
                    </a:p>
                  </a:txBody>
                  <a:tcPr marL="0" marR="0" marT="0" marB="0" anchor="ctr"/>
                </a:tc>
                <a:extLst>
                  <a:ext uri="{0D108BD9-81ED-4DB2-BD59-A6C34878D82A}">
                    <a16:rowId xmlns:a16="http://schemas.microsoft.com/office/drawing/2014/main" val="3288253235"/>
                  </a:ext>
                </a:extLst>
              </a:tr>
              <a:tr h="107253">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Rory</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Women's Healthcare</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$6,510.5</a:t>
                      </a:r>
                    </a:p>
                  </a:txBody>
                  <a:tcPr marL="0" marR="0" marT="0" marB="0" anchor="ctr"/>
                </a:tc>
                <a:extLst>
                  <a:ext uri="{0D108BD9-81ED-4DB2-BD59-A6C34878D82A}">
                    <a16:rowId xmlns:a16="http://schemas.microsoft.com/office/drawing/2014/main" val="2873744074"/>
                  </a:ext>
                </a:extLst>
              </a:tr>
              <a:tr h="107253">
                <a:tc>
                  <a:txBody>
                    <a:bodyPr/>
                    <a:lstStyle/>
                    <a:p>
                      <a:pPr algn="l" fontAlgn="b"/>
                      <a:r>
                        <a:rPr lang="en-US" sz="600" b="0" i="0" u="none" strike="noStrike" dirty="0" err="1">
                          <a:solidFill>
                            <a:srgbClr val="1F1A62"/>
                          </a:solidFill>
                          <a:effectLst/>
                          <a:latin typeface="Helvetica" panose="020B0604020202020204" pitchFamily="34" charset="0"/>
                          <a:cs typeface="Helvetica" panose="020B0604020202020204" pitchFamily="34" charset="0"/>
                        </a:rPr>
                        <a:t>Govx</a:t>
                      </a:r>
                      <a:endParaRPr lang="en-US" sz="600" b="0" i="0" u="none" strike="noStrike" dirty="0">
                        <a:solidFill>
                          <a:srgbClr val="1F1A62"/>
                        </a:solidFill>
                        <a:effectLst/>
                        <a:latin typeface="Helvetica" panose="020B0604020202020204" pitchFamily="34" charset="0"/>
                        <a:cs typeface="Helvetica" panose="020B0604020202020204" pitchFamily="34" charset="0"/>
                      </a:endParaRP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E-Commerce</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$6,220.9</a:t>
                      </a:r>
                    </a:p>
                  </a:txBody>
                  <a:tcPr marL="0" marR="0" marT="0" marB="0" anchor="ctr"/>
                </a:tc>
                <a:extLst>
                  <a:ext uri="{0D108BD9-81ED-4DB2-BD59-A6C34878D82A}">
                    <a16:rowId xmlns:a16="http://schemas.microsoft.com/office/drawing/2014/main" val="3474342259"/>
                  </a:ext>
                </a:extLst>
              </a:tr>
              <a:tr h="107253">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Function Of Beauty</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Hair Care</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$6,112.4</a:t>
                      </a:r>
                    </a:p>
                  </a:txBody>
                  <a:tcPr marL="0" marR="0" marT="0" marB="0" anchor="ctr"/>
                </a:tc>
                <a:extLst>
                  <a:ext uri="{0D108BD9-81ED-4DB2-BD59-A6C34878D82A}">
                    <a16:rowId xmlns:a16="http://schemas.microsoft.com/office/drawing/2014/main" val="3853840994"/>
                  </a:ext>
                </a:extLst>
              </a:tr>
              <a:tr h="107253">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Bond</a:t>
                      </a:r>
                    </a:p>
                  </a:txBody>
                  <a:tcPr marL="0" marR="0" marT="0" marB="0" anchor="ctr"/>
                </a:tc>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Personal Security</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$5,724.4</a:t>
                      </a:r>
                    </a:p>
                  </a:txBody>
                  <a:tcPr marL="0" marR="0" marT="0" marB="0" anchor="ctr"/>
                </a:tc>
                <a:extLst>
                  <a:ext uri="{0D108BD9-81ED-4DB2-BD59-A6C34878D82A}">
                    <a16:rowId xmlns:a16="http://schemas.microsoft.com/office/drawing/2014/main" val="3191827265"/>
                  </a:ext>
                </a:extLst>
              </a:tr>
              <a:tr h="107253">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Bonfire</a:t>
                      </a:r>
                    </a:p>
                  </a:txBody>
                  <a:tcPr marL="0" marR="0" marT="0" marB="0" anchor="ctr"/>
                </a:tc>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Online Printing</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$5,493.9</a:t>
                      </a:r>
                    </a:p>
                  </a:txBody>
                  <a:tcPr marL="0" marR="0" marT="0" marB="0" anchor="ctr"/>
                </a:tc>
                <a:extLst>
                  <a:ext uri="{0D108BD9-81ED-4DB2-BD59-A6C34878D82A}">
                    <a16:rowId xmlns:a16="http://schemas.microsoft.com/office/drawing/2014/main" val="2099901094"/>
                  </a:ext>
                </a:extLst>
              </a:tr>
              <a:tr h="107253">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Nutrafol</a:t>
                      </a:r>
                    </a:p>
                  </a:txBody>
                  <a:tcPr marL="0" marR="0" marT="0" marB="0" anchor="ctr"/>
                </a:tc>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Vitamins &amp; Supplements</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$4,464.0</a:t>
                      </a:r>
                    </a:p>
                  </a:txBody>
                  <a:tcPr marL="0" marR="0" marT="0" marB="0" anchor="ctr"/>
                </a:tc>
                <a:extLst>
                  <a:ext uri="{0D108BD9-81ED-4DB2-BD59-A6C34878D82A}">
                    <a16:rowId xmlns:a16="http://schemas.microsoft.com/office/drawing/2014/main" val="449134919"/>
                  </a:ext>
                </a:extLst>
              </a:tr>
              <a:tr h="107253">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Whoop</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Wellness &amp; Fitness</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$3,946.5</a:t>
                      </a:r>
                    </a:p>
                  </a:txBody>
                  <a:tcPr marL="0" marR="0" marT="0" marB="0" anchor="ctr"/>
                </a:tc>
                <a:extLst>
                  <a:ext uri="{0D108BD9-81ED-4DB2-BD59-A6C34878D82A}">
                    <a16:rowId xmlns:a16="http://schemas.microsoft.com/office/drawing/2014/main" val="3030481878"/>
                  </a:ext>
                </a:extLst>
              </a:tr>
              <a:tr h="107253">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Ridge </a:t>
                      </a:r>
                    </a:p>
                  </a:txBody>
                  <a:tcPr marL="0" marR="0" marT="0" marB="0" anchor="ctr"/>
                </a:tc>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Wallets</a:t>
                      </a:r>
                    </a:p>
                  </a:txBody>
                  <a:tcPr marL="0" marR="0" marT="0" marB="0" anchor="ctr"/>
                </a:tc>
                <a:tc>
                  <a:txBody>
                    <a:bodyPr/>
                    <a:lstStyle/>
                    <a:p>
                      <a:pPr algn="ctr" fontAlgn="b"/>
                      <a:r>
                        <a:rPr lang="en-US" sz="600" b="0" i="0" u="none" strike="noStrike" dirty="0">
                          <a:solidFill>
                            <a:srgbClr val="1F1A62"/>
                          </a:solidFill>
                          <a:effectLst/>
                          <a:latin typeface="Helvetica" panose="020B0604020202020204" pitchFamily="34" charset="0"/>
                          <a:cs typeface="Helvetica" panose="020B0604020202020204" pitchFamily="34" charset="0"/>
                        </a:rPr>
                        <a:t>$3,759.5</a:t>
                      </a:r>
                    </a:p>
                  </a:txBody>
                  <a:tcPr marL="0" marR="0" marT="0" marB="0" anchor="ctr"/>
                </a:tc>
                <a:extLst>
                  <a:ext uri="{0D108BD9-81ED-4DB2-BD59-A6C34878D82A}">
                    <a16:rowId xmlns:a16="http://schemas.microsoft.com/office/drawing/2014/main" val="543268502"/>
                  </a:ext>
                </a:extLst>
              </a:tr>
              <a:tr h="107253">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Touch Screen Purse</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Phone Accessories </a:t>
                      </a:r>
                    </a:p>
                  </a:txBody>
                  <a:tcPr marL="0" marR="0" marT="0" marB="0" anchor="ctr"/>
                </a:tc>
                <a:tc>
                  <a:txBody>
                    <a:bodyPr/>
                    <a:lstStyle/>
                    <a:p>
                      <a:pPr algn="ctr" fontAlgn="b"/>
                      <a:r>
                        <a:rPr lang="en-US" sz="600" b="0" i="0" u="none" strike="noStrike" dirty="0">
                          <a:solidFill>
                            <a:srgbClr val="1F1A62"/>
                          </a:solidFill>
                          <a:effectLst/>
                          <a:latin typeface="Helvetica" panose="020B0604020202020204" pitchFamily="34" charset="0"/>
                          <a:cs typeface="Helvetica" panose="020B0604020202020204" pitchFamily="34" charset="0"/>
                        </a:rPr>
                        <a:t>$3,723.4</a:t>
                      </a:r>
                    </a:p>
                  </a:txBody>
                  <a:tcPr marL="0" marR="0" marT="0" marB="0" anchor="ctr"/>
                </a:tc>
                <a:extLst>
                  <a:ext uri="{0D108BD9-81ED-4DB2-BD59-A6C34878D82A}">
                    <a16:rowId xmlns:a16="http://schemas.microsoft.com/office/drawing/2014/main" val="4051986015"/>
                  </a:ext>
                </a:extLst>
              </a:tr>
              <a:tr h="107253">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Teladoc</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Telemedicine</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$3,538.5</a:t>
                      </a:r>
                    </a:p>
                  </a:txBody>
                  <a:tcPr marL="0" marR="0" marT="0" marB="0" anchor="ctr"/>
                </a:tc>
                <a:extLst>
                  <a:ext uri="{0D108BD9-81ED-4DB2-BD59-A6C34878D82A}">
                    <a16:rowId xmlns:a16="http://schemas.microsoft.com/office/drawing/2014/main" val="4222715878"/>
                  </a:ext>
                </a:extLst>
              </a:tr>
              <a:tr h="107253">
                <a:tc>
                  <a:txBody>
                    <a:bodyPr/>
                    <a:lstStyle/>
                    <a:p>
                      <a:pPr algn="l" fontAlgn="b"/>
                      <a:r>
                        <a:rPr lang="en-US" sz="600" b="0" i="0" u="none" strike="noStrike" dirty="0" err="1">
                          <a:solidFill>
                            <a:srgbClr val="1F1A62"/>
                          </a:solidFill>
                          <a:effectLst/>
                          <a:latin typeface="Helvetica" panose="020B0604020202020204" pitchFamily="34" charset="0"/>
                          <a:cs typeface="Helvetica" panose="020B0604020202020204" pitchFamily="34" charset="0"/>
                        </a:rPr>
                        <a:t>Hyperice</a:t>
                      </a:r>
                      <a:endParaRPr lang="en-US" sz="600" b="0" i="0" u="none" strike="noStrike" dirty="0">
                        <a:solidFill>
                          <a:srgbClr val="1F1A62"/>
                        </a:solidFill>
                        <a:effectLst/>
                        <a:latin typeface="Helvetica" panose="020B0604020202020204" pitchFamily="34" charset="0"/>
                        <a:cs typeface="Helvetica" panose="020B0604020202020204" pitchFamily="34" charset="0"/>
                      </a:endParaRP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Wellness &amp; Fitness</a:t>
                      </a:r>
                    </a:p>
                  </a:txBody>
                  <a:tcPr marL="0" marR="0" marT="0" marB="0" anchor="ctr"/>
                </a:tc>
                <a:tc>
                  <a:txBody>
                    <a:bodyPr/>
                    <a:lstStyle/>
                    <a:p>
                      <a:pPr algn="ctr" fontAlgn="b"/>
                      <a:r>
                        <a:rPr lang="en-US" sz="600" b="0" i="0" u="none" strike="noStrike" dirty="0">
                          <a:solidFill>
                            <a:srgbClr val="1F1A62"/>
                          </a:solidFill>
                          <a:effectLst/>
                          <a:latin typeface="Helvetica" panose="020B0604020202020204" pitchFamily="34" charset="0"/>
                          <a:cs typeface="Helvetica" panose="020B0604020202020204" pitchFamily="34" charset="0"/>
                        </a:rPr>
                        <a:t>$3,535.4</a:t>
                      </a:r>
                    </a:p>
                  </a:txBody>
                  <a:tcPr marL="0" marR="0" marT="0" marB="0" anchor="ctr"/>
                </a:tc>
                <a:extLst>
                  <a:ext uri="{0D108BD9-81ED-4DB2-BD59-A6C34878D82A}">
                    <a16:rowId xmlns:a16="http://schemas.microsoft.com/office/drawing/2014/main" val="544007083"/>
                  </a:ext>
                </a:extLst>
              </a:tr>
              <a:tr h="107253">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Mejuri Jewelry </a:t>
                      </a:r>
                    </a:p>
                  </a:txBody>
                  <a:tcPr marL="0" marR="0" marT="0" marB="0" anchor="ctr"/>
                </a:tc>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Jewelry</a:t>
                      </a:r>
                    </a:p>
                  </a:txBody>
                  <a:tcPr marL="0" marR="0" marT="0" marB="0" anchor="ctr"/>
                </a:tc>
                <a:tc>
                  <a:txBody>
                    <a:bodyPr/>
                    <a:lstStyle/>
                    <a:p>
                      <a:pPr algn="ctr" fontAlgn="b"/>
                      <a:r>
                        <a:rPr lang="en-US" sz="600" b="0" i="0" u="none" strike="noStrike" dirty="0">
                          <a:solidFill>
                            <a:srgbClr val="1F1A62"/>
                          </a:solidFill>
                          <a:effectLst/>
                          <a:latin typeface="Helvetica" panose="020B0604020202020204" pitchFamily="34" charset="0"/>
                          <a:cs typeface="Helvetica" panose="020B0604020202020204" pitchFamily="34" charset="0"/>
                        </a:rPr>
                        <a:t>$3,411.9</a:t>
                      </a:r>
                    </a:p>
                  </a:txBody>
                  <a:tcPr marL="0" marR="0" marT="0" marB="0" anchor="ctr"/>
                </a:tc>
                <a:extLst>
                  <a:ext uri="{0D108BD9-81ED-4DB2-BD59-A6C34878D82A}">
                    <a16:rowId xmlns:a16="http://schemas.microsoft.com/office/drawing/2014/main" val="952318033"/>
                  </a:ext>
                </a:extLst>
              </a:tr>
              <a:tr h="107253">
                <a:tc>
                  <a:txBody>
                    <a:bodyPr/>
                    <a:lstStyle/>
                    <a:p>
                      <a:pPr algn="l" fontAlgn="b"/>
                      <a:r>
                        <a:rPr lang="en-US" sz="600" b="0" i="0" u="none" strike="noStrike" dirty="0" err="1">
                          <a:solidFill>
                            <a:srgbClr val="1F1A62"/>
                          </a:solidFill>
                          <a:effectLst/>
                          <a:latin typeface="Helvetica" panose="020B0604020202020204" pitchFamily="34" charset="0"/>
                          <a:cs typeface="Helvetica" panose="020B0604020202020204" pitchFamily="34" charset="0"/>
                        </a:rPr>
                        <a:t>LetsGetChecked</a:t>
                      </a:r>
                      <a:endParaRPr lang="en-US" sz="600" b="0" i="0" u="none" strike="noStrike" dirty="0">
                        <a:solidFill>
                          <a:srgbClr val="1F1A62"/>
                        </a:solidFill>
                        <a:effectLst/>
                        <a:latin typeface="Helvetica" panose="020B0604020202020204" pitchFamily="34" charset="0"/>
                        <a:cs typeface="Helvetica" panose="020B0604020202020204" pitchFamily="34" charset="0"/>
                      </a:endParaRPr>
                    </a:p>
                  </a:txBody>
                  <a:tcPr marL="0" marR="0" marT="0" marB="0" anchor="ctr"/>
                </a:tc>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At-Home Medical Testing</a:t>
                      </a:r>
                    </a:p>
                  </a:txBody>
                  <a:tcPr marL="0" marR="0" marT="0" marB="0" anchor="ctr"/>
                </a:tc>
                <a:tc>
                  <a:txBody>
                    <a:bodyPr/>
                    <a:lstStyle/>
                    <a:p>
                      <a:pPr algn="ctr" fontAlgn="b"/>
                      <a:r>
                        <a:rPr lang="en-US" sz="600" b="0" i="0" u="none" strike="noStrike" dirty="0">
                          <a:solidFill>
                            <a:srgbClr val="1F1A62"/>
                          </a:solidFill>
                          <a:effectLst/>
                          <a:latin typeface="Helvetica" panose="020B0604020202020204" pitchFamily="34" charset="0"/>
                          <a:cs typeface="Helvetica" panose="020B0604020202020204" pitchFamily="34" charset="0"/>
                        </a:rPr>
                        <a:t>$3,281.4</a:t>
                      </a:r>
                    </a:p>
                  </a:txBody>
                  <a:tcPr marL="0" marR="0" marT="0" marB="0" anchor="ctr"/>
                </a:tc>
                <a:extLst>
                  <a:ext uri="{0D108BD9-81ED-4DB2-BD59-A6C34878D82A}">
                    <a16:rowId xmlns:a16="http://schemas.microsoft.com/office/drawing/2014/main" val="507086385"/>
                  </a:ext>
                </a:extLst>
              </a:tr>
              <a:tr h="107253">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Lively Hearing Aids </a:t>
                      </a:r>
                    </a:p>
                  </a:txBody>
                  <a:tcPr marL="0" marR="0" marT="0" marB="0" anchor="ctr"/>
                </a:tc>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Hearing Aids</a:t>
                      </a:r>
                    </a:p>
                  </a:txBody>
                  <a:tcPr marL="0" marR="0" marT="0" marB="0" anchor="ctr"/>
                </a:tc>
                <a:tc>
                  <a:txBody>
                    <a:bodyPr/>
                    <a:lstStyle/>
                    <a:p>
                      <a:pPr algn="ctr" fontAlgn="b"/>
                      <a:r>
                        <a:rPr lang="en-US" sz="600" b="0" i="0" u="none" strike="noStrike" dirty="0">
                          <a:solidFill>
                            <a:srgbClr val="1F1A62"/>
                          </a:solidFill>
                          <a:effectLst/>
                          <a:latin typeface="Helvetica" panose="020B0604020202020204" pitchFamily="34" charset="0"/>
                          <a:cs typeface="Helvetica" panose="020B0604020202020204" pitchFamily="34" charset="0"/>
                        </a:rPr>
                        <a:t>$3,244.4</a:t>
                      </a:r>
                    </a:p>
                  </a:txBody>
                  <a:tcPr marL="0" marR="0" marT="0" marB="0" anchor="ctr"/>
                </a:tc>
                <a:extLst>
                  <a:ext uri="{0D108BD9-81ED-4DB2-BD59-A6C34878D82A}">
                    <a16:rowId xmlns:a16="http://schemas.microsoft.com/office/drawing/2014/main" val="1242421761"/>
                  </a:ext>
                </a:extLst>
              </a:tr>
              <a:tr h="107253">
                <a:tc>
                  <a:txBody>
                    <a:bodyPr/>
                    <a:lstStyle/>
                    <a:p>
                      <a:pPr algn="l" fontAlgn="b"/>
                      <a:r>
                        <a:rPr lang="en-US" sz="600" b="0" i="0" u="none" strike="noStrike" dirty="0" err="1">
                          <a:solidFill>
                            <a:srgbClr val="1F1A62"/>
                          </a:solidFill>
                          <a:effectLst/>
                          <a:latin typeface="Helvetica" panose="020B0604020202020204" pitchFamily="34" charset="0"/>
                          <a:cs typeface="Helvetica" panose="020B0604020202020204" pitchFamily="34" charset="0"/>
                        </a:rPr>
                        <a:t>Robokiller</a:t>
                      </a:r>
                      <a:r>
                        <a:rPr lang="en-US" sz="600" b="0" i="0" u="none" strike="noStrike" dirty="0">
                          <a:solidFill>
                            <a:srgbClr val="1F1A62"/>
                          </a:solidFill>
                          <a:effectLst/>
                          <a:latin typeface="Helvetica" panose="020B0604020202020204" pitchFamily="34" charset="0"/>
                          <a:cs typeface="Helvetica" panose="020B0604020202020204" pitchFamily="34" charset="0"/>
                        </a:rPr>
                        <a:t> </a:t>
                      </a:r>
                    </a:p>
                  </a:txBody>
                  <a:tcPr marL="0" marR="0" marT="0" marB="0" anchor="ctr"/>
                </a:tc>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Mobile App</a:t>
                      </a:r>
                    </a:p>
                  </a:txBody>
                  <a:tcPr marL="0" marR="0" marT="0" marB="0" anchor="ctr"/>
                </a:tc>
                <a:tc>
                  <a:txBody>
                    <a:bodyPr/>
                    <a:lstStyle/>
                    <a:p>
                      <a:pPr algn="ctr" fontAlgn="b"/>
                      <a:r>
                        <a:rPr lang="en-US" sz="600" b="0" i="0" u="none" strike="noStrike" dirty="0">
                          <a:solidFill>
                            <a:srgbClr val="1F1A62"/>
                          </a:solidFill>
                          <a:effectLst/>
                          <a:latin typeface="Helvetica" panose="020B0604020202020204" pitchFamily="34" charset="0"/>
                          <a:cs typeface="Helvetica" panose="020B0604020202020204" pitchFamily="34" charset="0"/>
                        </a:rPr>
                        <a:t>$3,147.1</a:t>
                      </a:r>
                    </a:p>
                  </a:txBody>
                  <a:tcPr marL="0" marR="0" marT="0" marB="0" anchor="ctr"/>
                </a:tc>
                <a:extLst>
                  <a:ext uri="{0D108BD9-81ED-4DB2-BD59-A6C34878D82A}">
                    <a16:rowId xmlns:a16="http://schemas.microsoft.com/office/drawing/2014/main" val="1743179124"/>
                  </a:ext>
                </a:extLst>
              </a:tr>
              <a:tr h="107253">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Firstleaf </a:t>
                      </a:r>
                    </a:p>
                  </a:txBody>
                  <a:tcPr marL="0" marR="0" marT="0" marB="0" anchor="ctr"/>
                </a:tc>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Alcohol Delivery</a:t>
                      </a:r>
                    </a:p>
                  </a:txBody>
                  <a:tcPr marL="0" marR="0" marT="0" marB="0" anchor="ctr"/>
                </a:tc>
                <a:tc>
                  <a:txBody>
                    <a:bodyPr/>
                    <a:lstStyle/>
                    <a:p>
                      <a:pPr algn="ctr" fontAlgn="b"/>
                      <a:r>
                        <a:rPr lang="en-US" sz="600" b="0" i="0" u="none" strike="noStrike" dirty="0">
                          <a:solidFill>
                            <a:srgbClr val="1F1A62"/>
                          </a:solidFill>
                          <a:effectLst/>
                          <a:latin typeface="Helvetica" panose="020B0604020202020204" pitchFamily="34" charset="0"/>
                          <a:cs typeface="Helvetica" panose="020B0604020202020204" pitchFamily="34" charset="0"/>
                        </a:rPr>
                        <a:t>$2,901.8</a:t>
                      </a:r>
                    </a:p>
                  </a:txBody>
                  <a:tcPr marL="0" marR="0" marT="0" marB="0" anchor="ctr"/>
                </a:tc>
                <a:extLst>
                  <a:ext uri="{0D108BD9-81ED-4DB2-BD59-A6C34878D82A}">
                    <a16:rowId xmlns:a16="http://schemas.microsoft.com/office/drawing/2014/main" val="3344056198"/>
                  </a:ext>
                </a:extLst>
              </a:tr>
              <a:tr h="107253">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Plushcare</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Telemedicine</a:t>
                      </a:r>
                    </a:p>
                  </a:txBody>
                  <a:tcPr marL="0" marR="0" marT="0" marB="0" anchor="ctr"/>
                </a:tc>
                <a:tc>
                  <a:txBody>
                    <a:bodyPr/>
                    <a:lstStyle/>
                    <a:p>
                      <a:pPr algn="ctr" fontAlgn="b"/>
                      <a:r>
                        <a:rPr lang="en-US" sz="600" b="0" i="0" u="none" strike="noStrike" dirty="0">
                          <a:solidFill>
                            <a:srgbClr val="1F1A62"/>
                          </a:solidFill>
                          <a:effectLst/>
                          <a:latin typeface="Helvetica" panose="020B0604020202020204" pitchFamily="34" charset="0"/>
                          <a:cs typeface="Helvetica" panose="020B0604020202020204" pitchFamily="34" charset="0"/>
                        </a:rPr>
                        <a:t>$2,742.3</a:t>
                      </a:r>
                    </a:p>
                  </a:txBody>
                  <a:tcPr marL="0" marR="0" marT="0" marB="0" anchor="ctr"/>
                </a:tc>
                <a:extLst>
                  <a:ext uri="{0D108BD9-81ED-4DB2-BD59-A6C34878D82A}">
                    <a16:rowId xmlns:a16="http://schemas.microsoft.com/office/drawing/2014/main" val="29141434"/>
                  </a:ext>
                </a:extLst>
              </a:tr>
              <a:tr h="107253">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Curology</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Skincare &amp; Beauty</a:t>
                      </a:r>
                    </a:p>
                  </a:txBody>
                  <a:tcPr marL="0" marR="0" marT="0" marB="0" anchor="ctr"/>
                </a:tc>
                <a:tc>
                  <a:txBody>
                    <a:bodyPr/>
                    <a:lstStyle/>
                    <a:p>
                      <a:pPr algn="ctr" fontAlgn="b"/>
                      <a:r>
                        <a:rPr lang="en-US" sz="600" b="0" i="0" u="none" strike="noStrike" dirty="0">
                          <a:solidFill>
                            <a:srgbClr val="1F1A62"/>
                          </a:solidFill>
                          <a:effectLst/>
                          <a:latin typeface="Helvetica" panose="020B0604020202020204" pitchFamily="34" charset="0"/>
                          <a:cs typeface="Helvetica" panose="020B0604020202020204" pitchFamily="34" charset="0"/>
                        </a:rPr>
                        <a:t>$2,686.5</a:t>
                      </a:r>
                    </a:p>
                  </a:txBody>
                  <a:tcPr marL="0" marR="0" marT="0" marB="0" anchor="ctr"/>
                </a:tc>
                <a:extLst>
                  <a:ext uri="{0D108BD9-81ED-4DB2-BD59-A6C34878D82A}">
                    <a16:rowId xmlns:a16="http://schemas.microsoft.com/office/drawing/2014/main" val="955033690"/>
                  </a:ext>
                </a:extLst>
              </a:tr>
              <a:tr h="107253">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Figs  </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Medical Apparel</a:t>
                      </a:r>
                    </a:p>
                  </a:txBody>
                  <a:tcPr marL="0" marR="0" marT="0" marB="0" anchor="ctr"/>
                </a:tc>
                <a:tc>
                  <a:txBody>
                    <a:bodyPr/>
                    <a:lstStyle/>
                    <a:p>
                      <a:pPr algn="ctr" fontAlgn="b"/>
                      <a:r>
                        <a:rPr lang="en-US" sz="600" b="0" i="0" u="none" strike="noStrike" dirty="0">
                          <a:solidFill>
                            <a:srgbClr val="1F1A62"/>
                          </a:solidFill>
                          <a:effectLst/>
                          <a:latin typeface="Helvetica" panose="020B0604020202020204" pitchFamily="34" charset="0"/>
                          <a:cs typeface="Helvetica" panose="020B0604020202020204" pitchFamily="34" charset="0"/>
                        </a:rPr>
                        <a:t>$2,666.5</a:t>
                      </a:r>
                    </a:p>
                  </a:txBody>
                  <a:tcPr marL="0" marR="0" marT="0" marB="0" anchor="ctr"/>
                </a:tc>
                <a:extLst>
                  <a:ext uri="{0D108BD9-81ED-4DB2-BD59-A6C34878D82A}">
                    <a16:rowId xmlns:a16="http://schemas.microsoft.com/office/drawing/2014/main" val="1721465874"/>
                  </a:ext>
                </a:extLst>
              </a:tr>
            </a:tbl>
          </a:graphicData>
        </a:graphic>
      </p:graphicFrame>
      <p:graphicFrame>
        <p:nvGraphicFramePr>
          <p:cNvPr id="26" name="Table 25">
            <a:extLst>
              <a:ext uri="{FF2B5EF4-FFF2-40B4-BE49-F238E27FC236}">
                <a16:creationId xmlns:a16="http://schemas.microsoft.com/office/drawing/2014/main" id="{B5AFFEB2-EF4B-4E6C-9961-DC1F00D1872D}"/>
              </a:ext>
            </a:extLst>
          </p:cNvPr>
          <p:cNvGraphicFramePr>
            <a:graphicFrameLocks noGrp="1"/>
          </p:cNvGraphicFramePr>
          <p:nvPr>
            <p:extLst>
              <p:ext uri="{D42A27DB-BD31-4B8C-83A1-F6EECF244321}">
                <p14:modId xmlns:p14="http://schemas.microsoft.com/office/powerpoint/2010/main" val="2300344936"/>
              </p:ext>
            </p:extLst>
          </p:nvPr>
        </p:nvGraphicFramePr>
        <p:xfrm>
          <a:off x="3087354" y="1798487"/>
          <a:ext cx="3137353" cy="3434449"/>
        </p:xfrm>
        <a:graphic>
          <a:graphicData uri="http://schemas.openxmlformats.org/drawingml/2006/table">
            <a:tbl>
              <a:tblPr>
                <a:tableStyleId>{5C22544A-7EE6-4342-B048-85BDC9FD1C3A}</a:tableStyleId>
              </a:tblPr>
              <a:tblGrid>
                <a:gridCol w="1135235">
                  <a:extLst>
                    <a:ext uri="{9D8B030D-6E8A-4147-A177-3AD203B41FA5}">
                      <a16:colId xmlns:a16="http://schemas.microsoft.com/office/drawing/2014/main" val="2108266686"/>
                    </a:ext>
                  </a:extLst>
                </a:gridCol>
                <a:gridCol w="1243106">
                  <a:extLst>
                    <a:ext uri="{9D8B030D-6E8A-4147-A177-3AD203B41FA5}">
                      <a16:colId xmlns:a16="http://schemas.microsoft.com/office/drawing/2014/main" val="538265769"/>
                    </a:ext>
                  </a:extLst>
                </a:gridCol>
                <a:gridCol w="759012">
                  <a:extLst>
                    <a:ext uri="{9D8B030D-6E8A-4147-A177-3AD203B41FA5}">
                      <a16:colId xmlns:a16="http://schemas.microsoft.com/office/drawing/2014/main" val="3438954605"/>
                    </a:ext>
                  </a:extLst>
                </a:gridCol>
              </a:tblGrid>
              <a:tr h="107839">
                <a:tc>
                  <a:txBody>
                    <a:bodyPr/>
                    <a:lstStyle/>
                    <a:p>
                      <a:pPr algn="ctr" fontAlgn="b"/>
                      <a:r>
                        <a:rPr lang="en-US" sz="600" b="1" i="0" u="none" strike="noStrike">
                          <a:solidFill>
                            <a:schemeClr val="bg1"/>
                          </a:solidFill>
                          <a:effectLst/>
                          <a:latin typeface="Helvetica" panose="020B0604020202020204" pitchFamily="34" charset="0"/>
                          <a:cs typeface="Helvetica" panose="020B0604020202020204" pitchFamily="34" charset="0"/>
                        </a:rPr>
                        <a:t>Brand</a:t>
                      </a:r>
                    </a:p>
                  </a:txBody>
                  <a:tcPr marL="0" marR="0" marT="0" marB="0" anchor="b">
                    <a:solidFill>
                      <a:srgbClr val="ED3C8D"/>
                    </a:solidFill>
                  </a:tcPr>
                </a:tc>
                <a:tc>
                  <a:txBody>
                    <a:bodyPr/>
                    <a:lstStyle/>
                    <a:p>
                      <a:pPr algn="ctr" fontAlgn="b"/>
                      <a:r>
                        <a:rPr lang="en-US" sz="600" b="1" i="0" u="none" strike="noStrike">
                          <a:solidFill>
                            <a:schemeClr val="bg1"/>
                          </a:solidFill>
                          <a:effectLst/>
                          <a:latin typeface="Helvetica" panose="020B0604020202020204" pitchFamily="34" charset="0"/>
                          <a:cs typeface="Helvetica" panose="020B0604020202020204" pitchFamily="34" charset="0"/>
                        </a:rPr>
                        <a:t>Category</a:t>
                      </a:r>
                    </a:p>
                  </a:txBody>
                  <a:tcPr marL="0" marR="0" marT="0" marB="0" anchor="b">
                    <a:solidFill>
                      <a:srgbClr val="ED3C8D"/>
                    </a:solidFill>
                  </a:tcPr>
                </a:tc>
                <a:tc>
                  <a:txBody>
                    <a:bodyPr/>
                    <a:lstStyle/>
                    <a:p>
                      <a:pPr algn="ctr" fontAlgn="b"/>
                      <a:r>
                        <a:rPr lang="en-US" sz="600" b="1" i="0" u="none" strike="noStrike">
                          <a:solidFill>
                            <a:schemeClr val="bg1"/>
                          </a:solidFill>
                          <a:effectLst/>
                          <a:latin typeface="Helvetica" panose="020B0604020202020204" pitchFamily="34" charset="0"/>
                          <a:cs typeface="Helvetica" panose="020B0604020202020204" pitchFamily="34" charset="0"/>
                        </a:rPr>
                        <a:t>$$$ (000)</a:t>
                      </a:r>
                    </a:p>
                  </a:txBody>
                  <a:tcPr marL="0" marR="0" marT="0" marB="0" anchor="b">
                    <a:solidFill>
                      <a:srgbClr val="ED3C8D"/>
                    </a:solidFill>
                  </a:tcPr>
                </a:tc>
                <a:extLst>
                  <a:ext uri="{0D108BD9-81ED-4DB2-BD59-A6C34878D82A}">
                    <a16:rowId xmlns:a16="http://schemas.microsoft.com/office/drawing/2014/main" val="57389697"/>
                  </a:ext>
                </a:extLst>
              </a:tr>
              <a:tr h="107839">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Vuori</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Apparel</a:t>
                      </a:r>
                    </a:p>
                  </a:txBody>
                  <a:tcPr marL="0" marR="0" marT="0" marB="0" anchor="ctr"/>
                </a:tc>
                <a:tc>
                  <a:txBody>
                    <a:bodyPr/>
                    <a:lstStyle/>
                    <a:p>
                      <a:pPr algn="ctr" fontAlgn="b"/>
                      <a:r>
                        <a:rPr lang="en-US" sz="600" b="0" i="0" u="none" strike="noStrike" dirty="0">
                          <a:solidFill>
                            <a:srgbClr val="1F1A62"/>
                          </a:solidFill>
                          <a:effectLst/>
                          <a:latin typeface="Helvetica" panose="020B0604020202020204" pitchFamily="34" charset="0"/>
                          <a:cs typeface="Helvetica" panose="020B0604020202020204" pitchFamily="34" charset="0"/>
                        </a:rPr>
                        <a:t>$2,610.3</a:t>
                      </a:r>
                    </a:p>
                  </a:txBody>
                  <a:tcPr marL="0" marR="0" marT="0" marB="0" anchor="ctr"/>
                </a:tc>
                <a:extLst>
                  <a:ext uri="{0D108BD9-81ED-4DB2-BD59-A6C34878D82A}">
                    <a16:rowId xmlns:a16="http://schemas.microsoft.com/office/drawing/2014/main" val="924163024"/>
                  </a:ext>
                </a:extLst>
              </a:tr>
              <a:tr h="107839">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Nextdoor</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Social Networking</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$2,608.3</a:t>
                      </a:r>
                    </a:p>
                  </a:txBody>
                  <a:tcPr marL="0" marR="0" marT="0" marB="0" anchor="ctr"/>
                </a:tc>
                <a:extLst>
                  <a:ext uri="{0D108BD9-81ED-4DB2-BD59-A6C34878D82A}">
                    <a16:rowId xmlns:a16="http://schemas.microsoft.com/office/drawing/2014/main" val="1834352334"/>
                  </a:ext>
                </a:extLst>
              </a:tr>
              <a:tr h="107839">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Pela </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Phone Accessories </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$2,305.1</a:t>
                      </a:r>
                    </a:p>
                  </a:txBody>
                  <a:tcPr marL="0" marR="0" marT="0" marB="0" anchor="ctr"/>
                </a:tc>
                <a:extLst>
                  <a:ext uri="{0D108BD9-81ED-4DB2-BD59-A6C34878D82A}">
                    <a16:rowId xmlns:a16="http://schemas.microsoft.com/office/drawing/2014/main" val="4170719513"/>
                  </a:ext>
                </a:extLst>
              </a:tr>
              <a:tr h="107839">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Literati  </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Book Subscription</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$2,281.4</a:t>
                      </a:r>
                    </a:p>
                  </a:txBody>
                  <a:tcPr marL="0" marR="0" marT="0" marB="0" anchor="ctr"/>
                </a:tc>
                <a:extLst>
                  <a:ext uri="{0D108BD9-81ED-4DB2-BD59-A6C34878D82A}">
                    <a16:rowId xmlns:a16="http://schemas.microsoft.com/office/drawing/2014/main" val="3343329599"/>
                  </a:ext>
                </a:extLst>
              </a:tr>
              <a:tr h="107839">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Thrive Causemetics</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Skincare &amp; Beauty</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$2,258.3</a:t>
                      </a:r>
                    </a:p>
                  </a:txBody>
                  <a:tcPr marL="0" marR="0" marT="0" marB="0" anchor="ctr"/>
                </a:tc>
                <a:extLst>
                  <a:ext uri="{0D108BD9-81ED-4DB2-BD59-A6C34878D82A}">
                    <a16:rowId xmlns:a16="http://schemas.microsoft.com/office/drawing/2014/main" val="2507543433"/>
                  </a:ext>
                </a:extLst>
              </a:tr>
              <a:tr h="107839">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cbdMD</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CBD Products</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$2,227.5</a:t>
                      </a:r>
                    </a:p>
                  </a:txBody>
                  <a:tcPr marL="0" marR="0" marT="0" marB="0" anchor="ctr"/>
                </a:tc>
                <a:extLst>
                  <a:ext uri="{0D108BD9-81ED-4DB2-BD59-A6C34878D82A}">
                    <a16:rowId xmlns:a16="http://schemas.microsoft.com/office/drawing/2014/main" val="4137634500"/>
                  </a:ext>
                </a:extLst>
              </a:tr>
              <a:tr h="107839">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Mack Weldon</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Apparel</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$2,189.9</a:t>
                      </a:r>
                    </a:p>
                  </a:txBody>
                  <a:tcPr marL="0" marR="0" marT="0" marB="0" anchor="ctr"/>
                </a:tc>
                <a:extLst>
                  <a:ext uri="{0D108BD9-81ED-4DB2-BD59-A6C34878D82A}">
                    <a16:rowId xmlns:a16="http://schemas.microsoft.com/office/drawing/2014/main" val="3915349936"/>
                  </a:ext>
                </a:extLst>
              </a:tr>
              <a:tr h="107839">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Dr </a:t>
                      </a:r>
                      <a:r>
                        <a:rPr lang="en-US" sz="600" b="0" i="0" u="none" strike="noStrike" dirty="0" err="1">
                          <a:solidFill>
                            <a:srgbClr val="1F1A62"/>
                          </a:solidFill>
                          <a:effectLst/>
                          <a:latin typeface="Helvetica" panose="020B0604020202020204" pitchFamily="34" charset="0"/>
                          <a:cs typeface="Helvetica" panose="020B0604020202020204" pitchFamily="34" charset="0"/>
                        </a:rPr>
                        <a:t>Brite</a:t>
                      </a:r>
                      <a:r>
                        <a:rPr lang="en-US" sz="600" b="0" i="0" u="none" strike="noStrike" dirty="0">
                          <a:solidFill>
                            <a:srgbClr val="1F1A62"/>
                          </a:solidFill>
                          <a:effectLst/>
                          <a:latin typeface="Helvetica" panose="020B0604020202020204" pitchFamily="34" charset="0"/>
                          <a:cs typeface="Helvetica" panose="020B0604020202020204" pitchFamily="34" charset="0"/>
                        </a:rPr>
                        <a:t> Disinfectants</a:t>
                      </a:r>
                    </a:p>
                  </a:txBody>
                  <a:tcPr marL="0" marR="0" marT="0" marB="0" anchor="ctr"/>
                </a:tc>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Cleaning Products</a:t>
                      </a:r>
                    </a:p>
                  </a:txBody>
                  <a:tcPr marL="0" marR="0" marT="0" marB="0" anchor="ctr"/>
                </a:tc>
                <a:tc>
                  <a:txBody>
                    <a:bodyPr/>
                    <a:lstStyle/>
                    <a:p>
                      <a:pPr algn="ctr" fontAlgn="b"/>
                      <a:r>
                        <a:rPr lang="en-US" sz="600" b="0" i="0" u="none" strike="noStrike" dirty="0">
                          <a:solidFill>
                            <a:srgbClr val="1F1A62"/>
                          </a:solidFill>
                          <a:effectLst/>
                          <a:latin typeface="Helvetica" panose="020B0604020202020204" pitchFamily="34" charset="0"/>
                          <a:cs typeface="Helvetica" panose="020B0604020202020204" pitchFamily="34" charset="0"/>
                        </a:rPr>
                        <a:t>$2,026.9</a:t>
                      </a:r>
                    </a:p>
                  </a:txBody>
                  <a:tcPr marL="0" marR="0" marT="0" marB="0" anchor="ctr"/>
                </a:tc>
                <a:extLst>
                  <a:ext uri="{0D108BD9-81ED-4DB2-BD59-A6C34878D82A}">
                    <a16:rowId xmlns:a16="http://schemas.microsoft.com/office/drawing/2014/main" val="4057903716"/>
                  </a:ext>
                </a:extLst>
              </a:tr>
              <a:tr h="107839">
                <a:tc>
                  <a:txBody>
                    <a:bodyPr/>
                    <a:lstStyle/>
                    <a:p>
                      <a:pPr algn="l" fontAlgn="b"/>
                      <a:r>
                        <a:rPr lang="en-US" sz="600" b="0" i="0" u="none" strike="noStrike" dirty="0" err="1">
                          <a:solidFill>
                            <a:srgbClr val="1F1A62"/>
                          </a:solidFill>
                          <a:effectLst/>
                          <a:latin typeface="Helvetica" panose="020B0604020202020204" pitchFamily="34" charset="0"/>
                          <a:cs typeface="Helvetica" panose="020B0604020202020204" pitchFamily="34" charset="0"/>
                        </a:rPr>
                        <a:t>Simplehealth</a:t>
                      </a:r>
                      <a:endParaRPr lang="en-US" sz="600" b="0" i="0" u="none" strike="noStrike" dirty="0">
                        <a:solidFill>
                          <a:srgbClr val="1F1A62"/>
                        </a:solidFill>
                        <a:effectLst/>
                        <a:latin typeface="Helvetica" panose="020B0604020202020204" pitchFamily="34" charset="0"/>
                        <a:cs typeface="Helvetica" panose="020B0604020202020204" pitchFamily="34" charset="0"/>
                      </a:endParaRPr>
                    </a:p>
                  </a:txBody>
                  <a:tcPr marL="0" marR="0" marT="0" marB="0" anchor="ctr"/>
                </a:tc>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Women's Healthcare</a:t>
                      </a:r>
                    </a:p>
                  </a:txBody>
                  <a:tcPr marL="0" marR="0" marT="0" marB="0" anchor="ctr"/>
                </a:tc>
                <a:tc>
                  <a:txBody>
                    <a:bodyPr/>
                    <a:lstStyle/>
                    <a:p>
                      <a:pPr algn="ctr" fontAlgn="b"/>
                      <a:r>
                        <a:rPr lang="en-US" sz="600" b="0" i="0" u="none" strike="noStrike" dirty="0">
                          <a:solidFill>
                            <a:srgbClr val="1F1A62"/>
                          </a:solidFill>
                          <a:effectLst/>
                          <a:latin typeface="Helvetica" panose="020B0604020202020204" pitchFamily="34" charset="0"/>
                          <a:cs typeface="Helvetica" panose="020B0604020202020204" pitchFamily="34" charset="0"/>
                        </a:rPr>
                        <a:t>$2,018.1</a:t>
                      </a:r>
                    </a:p>
                  </a:txBody>
                  <a:tcPr marL="0" marR="0" marT="0" marB="0" anchor="ctr"/>
                </a:tc>
                <a:extLst>
                  <a:ext uri="{0D108BD9-81ED-4DB2-BD59-A6C34878D82A}">
                    <a16:rowId xmlns:a16="http://schemas.microsoft.com/office/drawing/2014/main" val="3750020072"/>
                  </a:ext>
                </a:extLst>
              </a:tr>
              <a:tr h="107839">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Kangaroo Security </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Home Security</a:t>
                      </a:r>
                    </a:p>
                  </a:txBody>
                  <a:tcPr marL="0" marR="0" marT="0" marB="0" anchor="ctr"/>
                </a:tc>
                <a:tc>
                  <a:txBody>
                    <a:bodyPr/>
                    <a:lstStyle/>
                    <a:p>
                      <a:pPr algn="ctr" fontAlgn="b"/>
                      <a:r>
                        <a:rPr lang="en-US" sz="600" b="0" i="0" u="none" strike="noStrike" dirty="0">
                          <a:solidFill>
                            <a:srgbClr val="1F1A62"/>
                          </a:solidFill>
                          <a:effectLst/>
                          <a:latin typeface="Helvetica" panose="020B0604020202020204" pitchFamily="34" charset="0"/>
                          <a:cs typeface="Helvetica" panose="020B0604020202020204" pitchFamily="34" charset="0"/>
                        </a:rPr>
                        <a:t>$1,761.1</a:t>
                      </a:r>
                    </a:p>
                  </a:txBody>
                  <a:tcPr marL="0" marR="0" marT="0" marB="0" anchor="ctr"/>
                </a:tc>
                <a:extLst>
                  <a:ext uri="{0D108BD9-81ED-4DB2-BD59-A6C34878D82A}">
                    <a16:rowId xmlns:a16="http://schemas.microsoft.com/office/drawing/2014/main" val="231936079"/>
                  </a:ext>
                </a:extLst>
              </a:tr>
              <a:tr h="107839">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Netcredit</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Financial Services</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$1,665.8</a:t>
                      </a:r>
                    </a:p>
                  </a:txBody>
                  <a:tcPr marL="0" marR="0" marT="0" marB="0" anchor="ctr"/>
                </a:tc>
                <a:extLst>
                  <a:ext uri="{0D108BD9-81ED-4DB2-BD59-A6C34878D82A}">
                    <a16:rowId xmlns:a16="http://schemas.microsoft.com/office/drawing/2014/main" val="1446034947"/>
                  </a:ext>
                </a:extLst>
              </a:tr>
              <a:tr h="107839">
                <a:tc>
                  <a:txBody>
                    <a:bodyPr/>
                    <a:lstStyle/>
                    <a:p>
                      <a:pPr algn="l" fontAlgn="b"/>
                      <a:r>
                        <a:rPr lang="en-US" sz="600" b="0" i="0" u="none" strike="noStrike" dirty="0" err="1">
                          <a:solidFill>
                            <a:srgbClr val="1F1A62"/>
                          </a:solidFill>
                          <a:effectLst/>
                          <a:latin typeface="Helvetica" panose="020B0604020202020204" pitchFamily="34" charset="0"/>
                          <a:cs typeface="Helvetica" panose="020B0604020202020204" pitchFamily="34" charset="0"/>
                        </a:rPr>
                        <a:t>Oofos</a:t>
                      </a:r>
                      <a:r>
                        <a:rPr lang="en-US" sz="600" b="0" i="0" u="none" strike="noStrike" dirty="0">
                          <a:solidFill>
                            <a:srgbClr val="1F1A62"/>
                          </a:solidFill>
                          <a:effectLst/>
                          <a:latin typeface="Helvetica" panose="020B0604020202020204" pitchFamily="34" charset="0"/>
                          <a:cs typeface="Helvetica" panose="020B0604020202020204" pitchFamily="34" charset="0"/>
                        </a:rPr>
                        <a:t> Shoes </a:t>
                      </a:r>
                    </a:p>
                  </a:txBody>
                  <a:tcPr marL="0" marR="0" marT="0" marB="0" anchor="ctr"/>
                </a:tc>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Shoes</a:t>
                      </a:r>
                    </a:p>
                  </a:txBody>
                  <a:tcPr marL="0" marR="0" marT="0" marB="0" anchor="ctr"/>
                </a:tc>
                <a:tc>
                  <a:txBody>
                    <a:bodyPr/>
                    <a:lstStyle/>
                    <a:p>
                      <a:pPr algn="ctr" fontAlgn="b"/>
                      <a:r>
                        <a:rPr lang="en-US" sz="600" b="0" i="0" u="none" strike="noStrike" dirty="0">
                          <a:solidFill>
                            <a:srgbClr val="1F1A62"/>
                          </a:solidFill>
                          <a:effectLst/>
                          <a:latin typeface="Helvetica" panose="020B0604020202020204" pitchFamily="34" charset="0"/>
                          <a:cs typeface="Helvetica" panose="020B0604020202020204" pitchFamily="34" charset="0"/>
                        </a:rPr>
                        <a:t>$1,656.7</a:t>
                      </a:r>
                    </a:p>
                  </a:txBody>
                  <a:tcPr marL="0" marR="0" marT="0" marB="0" anchor="ctr"/>
                </a:tc>
                <a:extLst>
                  <a:ext uri="{0D108BD9-81ED-4DB2-BD59-A6C34878D82A}">
                    <a16:rowId xmlns:a16="http://schemas.microsoft.com/office/drawing/2014/main" val="2302474753"/>
                  </a:ext>
                </a:extLst>
              </a:tr>
              <a:tr h="107839">
                <a:tc>
                  <a:txBody>
                    <a:bodyPr/>
                    <a:lstStyle/>
                    <a:p>
                      <a:pPr algn="l" fontAlgn="b"/>
                      <a:r>
                        <a:rPr lang="en-US" sz="600" b="0" i="0" u="none" strike="noStrike" dirty="0" err="1">
                          <a:solidFill>
                            <a:srgbClr val="1F1A62"/>
                          </a:solidFill>
                          <a:effectLst/>
                          <a:latin typeface="Helvetica" panose="020B0604020202020204" pitchFamily="34" charset="0"/>
                          <a:cs typeface="Helvetica" panose="020B0604020202020204" pitchFamily="34" charset="0"/>
                        </a:rPr>
                        <a:t>Liingo</a:t>
                      </a:r>
                      <a:endParaRPr lang="en-US" sz="600" b="0" i="0" u="none" strike="noStrike" dirty="0">
                        <a:solidFill>
                          <a:srgbClr val="1F1A62"/>
                        </a:solidFill>
                        <a:effectLst/>
                        <a:latin typeface="Helvetica" panose="020B0604020202020204" pitchFamily="34" charset="0"/>
                        <a:cs typeface="Helvetica" panose="020B0604020202020204" pitchFamily="34" charset="0"/>
                      </a:endParaRPr>
                    </a:p>
                  </a:txBody>
                  <a:tcPr marL="0" marR="0" marT="0" marB="0" anchor="ctr"/>
                </a:tc>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Eyewear</a:t>
                      </a:r>
                    </a:p>
                  </a:txBody>
                  <a:tcPr marL="0" marR="0" marT="0" marB="0" anchor="ctr"/>
                </a:tc>
                <a:tc>
                  <a:txBody>
                    <a:bodyPr/>
                    <a:lstStyle/>
                    <a:p>
                      <a:pPr algn="ctr" fontAlgn="b"/>
                      <a:r>
                        <a:rPr lang="en-US" sz="600" b="0" i="0" u="none" strike="noStrike" dirty="0">
                          <a:solidFill>
                            <a:srgbClr val="1F1A62"/>
                          </a:solidFill>
                          <a:effectLst/>
                          <a:latin typeface="Helvetica" panose="020B0604020202020204" pitchFamily="34" charset="0"/>
                          <a:cs typeface="Helvetica" panose="020B0604020202020204" pitchFamily="34" charset="0"/>
                        </a:rPr>
                        <a:t>$1,632.8</a:t>
                      </a:r>
                    </a:p>
                  </a:txBody>
                  <a:tcPr marL="0" marR="0" marT="0" marB="0" anchor="ctr"/>
                </a:tc>
                <a:extLst>
                  <a:ext uri="{0D108BD9-81ED-4DB2-BD59-A6C34878D82A}">
                    <a16:rowId xmlns:a16="http://schemas.microsoft.com/office/drawing/2014/main" val="3193140449"/>
                  </a:ext>
                </a:extLst>
              </a:tr>
              <a:tr h="107839">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Goat Apparel </a:t>
                      </a:r>
                    </a:p>
                  </a:txBody>
                  <a:tcPr marL="0" marR="0" marT="0" marB="0" anchor="ctr"/>
                </a:tc>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Apparel</a:t>
                      </a:r>
                    </a:p>
                  </a:txBody>
                  <a:tcPr marL="0" marR="0" marT="0" marB="0" anchor="ctr"/>
                </a:tc>
                <a:tc>
                  <a:txBody>
                    <a:bodyPr/>
                    <a:lstStyle/>
                    <a:p>
                      <a:pPr algn="ctr" fontAlgn="b"/>
                      <a:r>
                        <a:rPr lang="en-US" sz="600" b="0" i="0" u="none" strike="noStrike" dirty="0">
                          <a:solidFill>
                            <a:srgbClr val="1F1A62"/>
                          </a:solidFill>
                          <a:effectLst/>
                          <a:latin typeface="Helvetica" panose="020B0604020202020204" pitchFamily="34" charset="0"/>
                          <a:cs typeface="Helvetica" panose="020B0604020202020204" pitchFamily="34" charset="0"/>
                        </a:rPr>
                        <a:t>$1,625.6</a:t>
                      </a:r>
                    </a:p>
                  </a:txBody>
                  <a:tcPr marL="0" marR="0" marT="0" marB="0" anchor="ctr"/>
                </a:tc>
                <a:extLst>
                  <a:ext uri="{0D108BD9-81ED-4DB2-BD59-A6C34878D82A}">
                    <a16:rowId xmlns:a16="http://schemas.microsoft.com/office/drawing/2014/main" val="655694385"/>
                  </a:ext>
                </a:extLst>
              </a:tr>
              <a:tr h="107839">
                <a:tc>
                  <a:txBody>
                    <a:bodyPr/>
                    <a:lstStyle/>
                    <a:p>
                      <a:pPr algn="l" fontAlgn="b"/>
                      <a:r>
                        <a:rPr lang="en-US" sz="600" b="0" i="0" u="none" strike="noStrike" dirty="0" err="1">
                          <a:solidFill>
                            <a:srgbClr val="1F1A62"/>
                          </a:solidFill>
                          <a:effectLst/>
                          <a:latin typeface="Helvetica" panose="020B0604020202020204" pitchFamily="34" charset="0"/>
                          <a:cs typeface="Helvetica" panose="020B0604020202020204" pitchFamily="34" charset="0"/>
                        </a:rPr>
                        <a:t>DuckDuckAuto</a:t>
                      </a:r>
                      <a:endParaRPr lang="en-US" sz="600" b="0" i="0" u="none" strike="noStrike" dirty="0">
                        <a:solidFill>
                          <a:srgbClr val="1F1A62"/>
                        </a:solidFill>
                        <a:effectLst/>
                        <a:latin typeface="Helvetica" panose="020B0604020202020204" pitchFamily="34" charset="0"/>
                        <a:cs typeface="Helvetica" panose="020B0604020202020204" pitchFamily="34" charset="0"/>
                      </a:endParaRPr>
                    </a:p>
                  </a:txBody>
                  <a:tcPr marL="0" marR="0" marT="0" marB="0" anchor="ctr"/>
                </a:tc>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Auto Insurance</a:t>
                      </a:r>
                    </a:p>
                  </a:txBody>
                  <a:tcPr marL="0" marR="0" marT="0" marB="0" anchor="ctr"/>
                </a:tc>
                <a:tc>
                  <a:txBody>
                    <a:bodyPr/>
                    <a:lstStyle/>
                    <a:p>
                      <a:pPr algn="ctr" fontAlgn="b"/>
                      <a:r>
                        <a:rPr lang="en-US" sz="600" b="0" i="0" u="none" strike="noStrike" dirty="0">
                          <a:solidFill>
                            <a:srgbClr val="1F1A62"/>
                          </a:solidFill>
                          <a:effectLst/>
                          <a:latin typeface="Helvetica" panose="020B0604020202020204" pitchFamily="34" charset="0"/>
                          <a:cs typeface="Helvetica" panose="020B0604020202020204" pitchFamily="34" charset="0"/>
                        </a:rPr>
                        <a:t>$1,623.4</a:t>
                      </a:r>
                    </a:p>
                  </a:txBody>
                  <a:tcPr marL="0" marR="0" marT="0" marB="0" anchor="ctr"/>
                </a:tc>
                <a:extLst>
                  <a:ext uri="{0D108BD9-81ED-4DB2-BD59-A6C34878D82A}">
                    <a16:rowId xmlns:a16="http://schemas.microsoft.com/office/drawing/2014/main" val="3702026125"/>
                  </a:ext>
                </a:extLst>
              </a:tr>
              <a:tr h="107839">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Our Place Always</a:t>
                      </a:r>
                    </a:p>
                  </a:txBody>
                  <a:tcPr marL="0" marR="0" marT="0" marB="0" anchor="ctr"/>
                </a:tc>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Kitchen</a:t>
                      </a:r>
                    </a:p>
                  </a:txBody>
                  <a:tcPr marL="0" marR="0" marT="0" marB="0" anchor="ctr"/>
                </a:tc>
                <a:tc>
                  <a:txBody>
                    <a:bodyPr/>
                    <a:lstStyle/>
                    <a:p>
                      <a:pPr algn="ctr" fontAlgn="b"/>
                      <a:r>
                        <a:rPr lang="en-US" sz="600" b="0" i="0" u="none" strike="noStrike" dirty="0">
                          <a:solidFill>
                            <a:srgbClr val="1F1A62"/>
                          </a:solidFill>
                          <a:effectLst/>
                          <a:latin typeface="Helvetica" panose="020B0604020202020204" pitchFamily="34" charset="0"/>
                          <a:cs typeface="Helvetica" panose="020B0604020202020204" pitchFamily="34" charset="0"/>
                        </a:rPr>
                        <a:t>$1,474.1</a:t>
                      </a:r>
                    </a:p>
                  </a:txBody>
                  <a:tcPr marL="0" marR="0" marT="0" marB="0" anchor="ctr"/>
                </a:tc>
                <a:extLst>
                  <a:ext uri="{0D108BD9-81ED-4DB2-BD59-A6C34878D82A}">
                    <a16:rowId xmlns:a16="http://schemas.microsoft.com/office/drawing/2014/main" val="325144022"/>
                  </a:ext>
                </a:extLst>
              </a:tr>
              <a:tr h="107839">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Manly Bands  </a:t>
                      </a:r>
                    </a:p>
                  </a:txBody>
                  <a:tcPr marL="0" marR="0" marT="0" marB="0" anchor="ctr"/>
                </a:tc>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Jewelry</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$1,369.7</a:t>
                      </a:r>
                    </a:p>
                  </a:txBody>
                  <a:tcPr marL="0" marR="0" marT="0" marB="0" anchor="ctr"/>
                </a:tc>
                <a:extLst>
                  <a:ext uri="{0D108BD9-81ED-4DB2-BD59-A6C34878D82A}">
                    <a16:rowId xmlns:a16="http://schemas.microsoft.com/office/drawing/2014/main" val="1530445940"/>
                  </a:ext>
                </a:extLst>
              </a:tr>
              <a:tr h="107839">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Kalorik</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Kitchen</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$1,347.0</a:t>
                      </a:r>
                    </a:p>
                  </a:txBody>
                  <a:tcPr marL="0" marR="0" marT="0" marB="0" anchor="ctr"/>
                </a:tc>
                <a:extLst>
                  <a:ext uri="{0D108BD9-81ED-4DB2-BD59-A6C34878D82A}">
                    <a16:rowId xmlns:a16="http://schemas.microsoft.com/office/drawing/2014/main" val="534948065"/>
                  </a:ext>
                </a:extLst>
              </a:tr>
              <a:tr h="107839">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Zshield</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Face Mask / Shield</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$1,315.1</a:t>
                      </a:r>
                    </a:p>
                  </a:txBody>
                  <a:tcPr marL="0" marR="0" marT="0" marB="0" anchor="ctr"/>
                </a:tc>
                <a:extLst>
                  <a:ext uri="{0D108BD9-81ED-4DB2-BD59-A6C34878D82A}">
                    <a16:rowId xmlns:a16="http://schemas.microsoft.com/office/drawing/2014/main" val="58042459"/>
                  </a:ext>
                </a:extLst>
              </a:tr>
              <a:tr h="107839">
                <a:tc>
                  <a:txBody>
                    <a:bodyPr/>
                    <a:lstStyle/>
                    <a:p>
                      <a:pPr algn="l" fontAlgn="b"/>
                      <a:r>
                        <a:rPr lang="en-US" sz="600" b="0" i="0" u="none" strike="noStrike" dirty="0" err="1">
                          <a:solidFill>
                            <a:srgbClr val="1F1A62"/>
                          </a:solidFill>
                          <a:effectLst/>
                          <a:latin typeface="Helvetica" panose="020B0604020202020204" pitchFamily="34" charset="0"/>
                          <a:cs typeface="Helvetica" panose="020B0604020202020204" pitchFamily="34" charset="0"/>
                        </a:rPr>
                        <a:t>Fightcamp</a:t>
                      </a:r>
                      <a:endParaRPr lang="en-US" sz="600" b="0" i="0" u="none" strike="noStrike" dirty="0">
                        <a:solidFill>
                          <a:srgbClr val="1F1A62"/>
                        </a:solidFill>
                        <a:effectLst/>
                        <a:latin typeface="Helvetica" panose="020B0604020202020204" pitchFamily="34" charset="0"/>
                        <a:cs typeface="Helvetica" panose="020B0604020202020204" pitchFamily="34" charset="0"/>
                      </a:endParaRP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Wellness &amp; Fitness</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$1,307.6</a:t>
                      </a:r>
                    </a:p>
                  </a:txBody>
                  <a:tcPr marL="0" marR="0" marT="0" marB="0" anchor="ctr"/>
                </a:tc>
                <a:extLst>
                  <a:ext uri="{0D108BD9-81ED-4DB2-BD59-A6C34878D82A}">
                    <a16:rowId xmlns:a16="http://schemas.microsoft.com/office/drawing/2014/main" val="3993161741"/>
                  </a:ext>
                </a:extLst>
              </a:tr>
              <a:tr h="107839">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Kitty Poo Club</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Pet Care</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$1,304.6</a:t>
                      </a:r>
                    </a:p>
                  </a:txBody>
                  <a:tcPr marL="0" marR="0" marT="0" marB="0" anchor="ctr"/>
                </a:tc>
                <a:extLst>
                  <a:ext uri="{0D108BD9-81ED-4DB2-BD59-A6C34878D82A}">
                    <a16:rowId xmlns:a16="http://schemas.microsoft.com/office/drawing/2014/main" val="3120855067"/>
                  </a:ext>
                </a:extLst>
              </a:tr>
              <a:tr h="107839">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Tempo Exercise </a:t>
                      </a:r>
                    </a:p>
                  </a:txBody>
                  <a:tcPr marL="0" marR="0" marT="0" marB="0" anchor="ctr"/>
                </a:tc>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Wellness &amp; Fitness</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$1,284.6</a:t>
                      </a:r>
                    </a:p>
                  </a:txBody>
                  <a:tcPr marL="0" marR="0" marT="0" marB="0" anchor="ctr"/>
                </a:tc>
                <a:extLst>
                  <a:ext uri="{0D108BD9-81ED-4DB2-BD59-A6C34878D82A}">
                    <a16:rowId xmlns:a16="http://schemas.microsoft.com/office/drawing/2014/main" val="3544492506"/>
                  </a:ext>
                </a:extLst>
              </a:tr>
              <a:tr h="107839">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Hungryroot</a:t>
                      </a:r>
                    </a:p>
                  </a:txBody>
                  <a:tcPr marL="0" marR="0" marT="0" marB="0" anchor="ctr"/>
                </a:tc>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Food Delivery</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$1,278.7</a:t>
                      </a:r>
                    </a:p>
                  </a:txBody>
                  <a:tcPr marL="0" marR="0" marT="0" marB="0" anchor="ctr"/>
                </a:tc>
                <a:extLst>
                  <a:ext uri="{0D108BD9-81ED-4DB2-BD59-A6C34878D82A}">
                    <a16:rowId xmlns:a16="http://schemas.microsoft.com/office/drawing/2014/main" val="1803820561"/>
                  </a:ext>
                </a:extLst>
              </a:tr>
              <a:tr h="107839">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Open Spaces</a:t>
                      </a:r>
                    </a:p>
                  </a:txBody>
                  <a:tcPr marL="0" marR="0" marT="0" marB="0" anchor="ctr"/>
                </a:tc>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Home Furnishing</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$1,276.2</a:t>
                      </a:r>
                    </a:p>
                  </a:txBody>
                  <a:tcPr marL="0" marR="0" marT="0" marB="0" anchor="ctr"/>
                </a:tc>
                <a:extLst>
                  <a:ext uri="{0D108BD9-81ED-4DB2-BD59-A6C34878D82A}">
                    <a16:rowId xmlns:a16="http://schemas.microsoft.com/office/drawing/2014/main" val="1297656328"/>
                  </a:ext>
                </a:extLst>
              </a:tr>
              <a:tr h="107839">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Chirp Wheel</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Pain Relief</a:t>
                      </a:r>
                    </a:p>
                  </a:txBody>
                  <a:tcPr marL="0" marR="0" marT="0" marB="0" anchor="ctr"/>
                </a:tc>
                <a:tc>
                  <a:txBody>
                    <a:bodyPr/>
                    <a:lstStyle/>
                    <a:p>
                      <a:pPr algn="ctr" fontAlgn="b"/>
                      <a:r>
                        <a:rPr lang="en-US" sz="600" b="0" i="0" u="none" strike="noStrike" dirty="0">
                          <a:solidFill>
                            <a:srgbClr val="1F1A62"/>
                          </a:solidFill>
                          <a:effectLst/>
                          <a:latin typeface="Helvetica" panose="020B0604020202020204" pitchFamily="34" charset="0"/>
                          <a:cs typeface="Helvetica" panose="020B0604020202020204" pitchFamily="34" charset="0"/>
                        </a:rPr>
                        <a:t>$1,127.6</a:t>
                      </a:r>
                    </a:p>
                  </a:txBody>
                  <a:tcPr marL="0" marR="0" marT="0" marB="0" anchor="ctr"/>
                </a:tc>
                <a:extLst>
                  <a:ext uri="{0D108BD9-81ED-4DB2-BD59-A6C34878D82A}">
                    <a16:rowId xmlns:a16="http://schemas.microsoft.com/office/drawing/2014/main" val="2022876993"/>
                  </a:ext>
                </a:extLst>
              </a:tr>
              <a:tr h="71299">
                <a:tc>
                  <a:txBody>
                    <a:bodyPr/>
                    <a:lstStyle/>
                    <a:p>
                      <a:pPr algn="l" fontAlgn="b"/>
                      <a:r>
                        <a:rPr lang="en-US" sz="600" b="0" i="0" u="none" strike="noStrike" dirty="0" err="1">
                          <a:solidFill>
                            <a:srgbClr val="1F1A62"/>
                          </a:solidFill>
                          <a:effectLst/>
                          <a:latin typeface="Helvetica" panose="020B0604020202020204" pitchFamily="34" charset="0"/>
                          <a:cs typeface="Helvetica" panose="020B0604020202020204" pitchFamily="34" charset="0"/>
                        </a:rPr>
                        <a:t>Demdaco</a:t>
                      </a:r>
                      <a:endParaRPr lang="en-US" sz="600" b="0" i="0" u="none" strike="noStrike" dirty="0">
                        <a:solidFill>
                          <a:srgbClr val="1F1A62"/>
                        </a:solidFill>
                        <a:effectLst/>
                        <a:latin typeface="Helvetica" panose="020B0604020202020204" pitchFamily="34" charset="0"/>
                        <a:cs typeface="Helvetica" panose="020B0604020202020204" pitchFamily="34" charset="0"/>
                      </a:endParaRP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Gifts</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$1,124.0</a:t>
                      </a:r>
                    </a:p>
                  </a:txBody>
                  <a:tcPr marL="0" marR="0" marT="0" marB="0" anchor="ctr"/>
                </a:tc>
                <a:extLst>
                  <a:ext uri="{0D108BD9-81ED-4DB2-BD59-A6C34878D82A}">
                    <a16:rowId xmlns:a16="http://schemas.microsoft.com/office/drawing/2014/main" val="1631710624"/>
                  </a:ext>
                </a:extLst>
              </a:tr>
              <a:tr h="107839">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Hello Toothpaste </a:t>
                      </a:r>
                    </a:p>
                  </a:txBody>
                  <a:tcPr marL="0" marR="0" marT="0" marB="0" anchor="ctr"/>
                </a:tc>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Oral Care</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$1,117.6</a:t>
                      </a:r>
                    </a:p>
                  </a:txBody>
                  <a:tcPr marL="0" marR="0" marT="0" marB="0" anchor="ctr"/>
                </a:tc>
                <a:extLst>
                  <a:ext uri="{0D108BD9-81ED-4DB2-BD59-A6C34878D82A}">
                    <a16:rowId xmlns:a16="http://schemas.microsoft.com/office/drawing/2014/main" val="2474334554"/>
                  </a:ext>
                </a:extLst>
              </a:tr>
              <a:tr h="107839">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Moon Pod  </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Home Furnishing</a:t>
                      </a:r>
                    </a:p>
                  </a:txBody>
                  <a:tcPr marL="0" marR="0" marT="0" marB="0" anchor="ctr"/>
                </a:tc>
                <a:tc>
                  <a:txBody>
                    <a:bodyPr/>
                    <a:lstStyle/>
                    <a:p>
                      <a:pPr algn="ctr" fontAlgn="b"/>
                      <a:r>
                        <a:rPr lang="en-US" sz="600" b="0" i="0" u="none" strike="noStrike" dirty="0">
                          <a:solidFill>
                            <a:srgbClr val="1F1A62"/>
                          </a:solidFill>
                          <a:effectLst/>
                          <a:latin typeface="Helvetica" panose="020B0604020202020204" pitchFamily="34" charset="0"/>
                          <a:cs typeface="Helvetica" panose="020B0604020202020204" pitchFamily="34" charset="0"/>
                        </a:rPr>
                        <a:t>$1,100.7</a:t>
                      </a:r>
                    </a:p>
                  </a:txBody>
                  <a:tcPr marL="0" marR="0" marT="0" marB="0" anchor="ctr"/>
                </a:tc>
                <a:extLst>
                  <a:ext uri="{0D108BD9-81ED-4DB2-BD59-A6C34878D82A}">
                    <a16:rowId xmlns:a16="http://schemas.microsoft.com/office/drawing/2014/main" val="3098776369"/>
                  </a:ext>
                </a:extLst>
              </a:tr>
              <a:tr h="107839">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Sqairz Golf  </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Golf</a:t>
                      </a:r>
                    </a:p>
                  </a:txBody>
                  <a:tcPr marL="0" marR="0" marT="0" marB="0" anchor="ctr"/>
                </a:tc>
                <a:tc>
                  <a:txBody>
                    <a:bodyPr/>
                    <a:lstStyle/>
                    <a:p>
                      <a:pPr algn="ctr" fontAlgn="b"/>
                      <a:r>
                        <a:rPr lang="en-US" sz="600" b="0" i="0" u="none" strike="noStrike" dirty="0">
                          <a:solidFill>
                            <a:srgbClr val="1F1A62"/>
                          </a:solidFill>
                          <a:effectLst/>
                          <a:latin typeface="Helvetica" panose="020B0604020202020204" pitchFamily="34" charset="0"/>
                          <a:cs typeface="Helvetica" panose="020B0604020202020204" pitchFamily="34" charset="0"/>
                        </a:rPr>
                        <a:t>$1,083.7</a:t>
                      </a:r>
                    </a:p>
                  </a:txBody>
                  <a:tcPr marL="0" marR="0" marT="0" marB="0" anchor="ctr"/>
                </a:tc>
                <a:extLst>
                  <a:ext uri="{0D108BD9-81ED-4DB2-BD59-A6C34878D82A}">
                    <a16:rowId xmlns:a16="http://schemas.microsoft.com/office/drawing/2014/main" val="4160327121"/>
                  </a:ext>
                </a:extLst>
              </a:tr>
              <a:tr h="107839">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Rex MD</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Telemedicine</a:t>
                      </a:r>
                    </a:p>
                  </a:txBody>
                  <a:tcPr marL="0" marR="0" marT="0" marB="0" anchor="ctr"/>
                </a:tc>
                <a:tc>
                  <a:txBody>
                    <a:bodyPr/>
                    <a:lstStyle/>
                    <a:p>
                      <a:pPr algn="ctr" fontAlgn="b"/>
                      <a:r>
                        <a:rPr lang="en-US" sz="600" b="0" i="0" u="none" strike="noStrike" dirty="0">
                          <a:solidFill>
                            <a:srgbClr val="1F1A62"/>
                          </a:solidFill>
                          <a:effectLst/>
                          <a:latin typeface="Helvetica" panose="020B0604020202020204" pitchFamily="34" charset="0"/>
                          <a:cs typeface="Helvetica" panose="020B0604020202020204" pitchFamily="34" charset="0"/>
                        </a:rPr>
                        <a:t>$1,065.7</a:t>
                      </a:r>
                    </a:p>
                  </a:txBody>
                  <a:tcPr marL="0" marR="0" marT="0" marB="0" anchor="ctr"/>
                </a:tc>
                <a:extLst>
                  <a:ext uri="{0D108BD9-81ED-4DB2-BD59-A6C34878D82A}">
                    <a16:rowId xmlns:a16="http://schemas.microsoft.com/office/drawing/2014/main" val="4000266151"/>
                  </a:ext>
                </a:extLst>
              </a:tr>
              <a:tr h="107839">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Adyen</a:t>
                      </a:r>
                    </a:p>
                  </a:txBody>
                  <a:tcPr marL="0" marR="0" marT="0" marB="0" anchor="ctr"/>
                </a:tc>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Financial Services</a:t>
                      </a:r>
                    </a:p>
                  </a:txBody>
                  <a:tcPr marL="0" marR="0" marT="0" marB="0" anchor="ctr"/>
                </a:tc>
                <a:tc>
                  <a:txBody>
                    <a:bodyPr/>
                    <a:lstStyle/>
                    <a:p>
                      <a:pPr algn="ctr" fontAlgn="b"/>
                      <a:r>
                        <a:rPr lang="en-US" sz="600" b="0" i="0" u="none" strike="noStrike" dirty="0">
                          <a:solidFill>
                            <a:srgbClr val="1F1A62"/>
                          </a:solidFill>
                          <a:effectLst/>
                          <a:latin typeface="Helvetica" panose="020B0604020202020204" pitchFamily="34" charset="0"/>
                          <a:cs typeface="Helvetica" panose="020B0604020202020204" pitchFamily="34" charset="0"/>
                        </a:rPr>
                        <a:t>$1,018.8</a:t>
                      </a:r>
                    </a:p>
                  </a:txBody>
                  <a:tcPr marL="0" marR="0" marT="0" marB="0" anchor="ctr"/>
                </a:tc>
                <a:extLst>
                  <a:ext uri="{0D108BD9-81ED-4DB2-BD59-A6C34878D82A}">
                    <a16:rowId xmlns:a16="http://schemas.microsoft.com/office/drawing/2014/main" val="4101986809"/>
                  </a:ext>
                </a:extLst>
              </a:tr>
            </a:tbl>
          </a:graphicData>
        </a:graphic>
      </p:graphicFrame>
      <p:graphicFrame>
        <p:nvGraphicFramePr>
          <p:cNvPr id="27" name="Table 26">
            <a:extLst>
              <a:ext uri="{FF2B5EF4-FFF2-40B4-BE49-F238E27FC236}">
                <a16:creationId xmlns:a16="http://schemas.microsoft.com/office/drawing/2014/main" id="{BA2F05F1-CB74-47C3-AF1B-73F9F1812D02}"/>
              </a:ext>
            </a:extLst>
          </p:cNvPr>
          <p:cNvGraphicFramePr>
            <a:graphicFrameLocks noGrp="1"/>
          </p:cNvGraphicFramePr>
          <p:nvPr>
            <p:extLst>
              <p:ext uri="{D42A27DB-BD31-4B8C-83A1-F6EECF244321}">
                <p14:modId xmlns:p14="http://schemas.microsoft.com/office/powerpoint/2010/main" val="1310418612"/>
              </p:ext>
            </p:extLst>
          </p:nvPr>
        </p:nvGraphicFramePr>
        <p:xfrm>
          <a:off x="6302952" y="1798484"/>
          <a:ext cx="2787710" cy="3432102"/>
        </p:xfrm>
        <a:graphic>
          <a:graphicData uri="http://schemas.openxmlformats.org/drawingml/2006/table">
            <a:tbl>
              <a:tblPr>
                <a:tableStyleId>{5C22544A-7EE6-4342-B048-85BDC9FD1C3A}</a:tableStyleId>
              </a:tblPr>
              <a:tblGrid>
                <a:gridCol w="1251757">
                  <a:extLst>
                    <a:ext uri="{9D8B030D-6E8A-4147-A177-3AD203B41FA5}">
                      <a16:colId xmlns:a16="http://schemas.microsoft.com/office/drawing/2014/main" val="3771966748"/>
                    </a:ext>
                  </a:extLst>
                </a:gridCol>
                <a:gridCol w="869128">
                  <a:extLst>
                    <a:ext uri="{9D8B030D-6E8A-4147-A177-3AD203B41FA5}">
                      <a16:colId xmlns:a16="http://schemas.microsoft.com/office/drawing/2014/main" val="299882071"/>
                    </a:ext>
                  </a:extLst>
                </a:gridCol>
                <a:gridCol w="666825">
                  <a:extLst>
                    <a:ext uri="{9D8B030D-6E8A-4147-A177-3AD203B41FA5}">
                      <a16:colId xmlns:a16="http://schemas.microsoft.com/office/drawing/2014/main" val="1869759134"/>
                    </a:ext>
                  </a:extLst>
                </a:gridCol>
              </a:tblGrid>
              <a:tr h="110700">
                <a:tc>
                  <a:txBody>
                    <a:bodyPr/>
                    <a:lstStyle/>
                    <a:p>
                      <a:pPr algn="ctr" fontAlgn="b"/>
                      <a:r>
                        <a:rPr lang="en-US" sz="600" b="1" i="0" u="none" strike="noStrike">
                          <a:solidFill>
                            <a:schemeClr val="bg1"/>
                          </a:solidFill>
                          <a:effectLst/>
                          <a:latin typeface="Helvetica" panose="020B0604020202020204" pitchFamily="34" charset="0"/>
                          <a:cs typeface="Helvetica" panose="020B0604020202020204" pitchFamily="34" charset="0"/>
                        </a:rPr>
                        <a:t>Brand</a:t>
                      </a:r>
                    </a:p>
                  </a:txBody>
                  <a:tcPr marL="0" marR="0" marT="0" marB="0" anchor="b">
                    <a:solidFill>
                      <a:srgbClr val="ED3C8D"/>
                    </a:solidFill>
                  </a:tcPr>
                </a:tc>
                <a:tc>
                  <a:txBody>
                    <a:bodyPr/>
                    <a:lstStyle/>
                    <a:p>
                      <a:pPr algn="ctr" fontAlgn="b"/>
                      <a:r>
                        <a:rPr lang="en-US" sz="600" b="1" i="0" u="none" strike="noStrike">
                          <a:solidFill>
                            <a:schemeClr val="bg1"/>
                          </a:solidFill>
                          <a:effectLst/>
                          <a:latin typeface="Helvetica" panose="020B0604020202020204" pitchFamily="34" charset="0"/>
                          <a:cs typeface="Helvetica" panose="020B0604020202020204" pitchFamily="34" charset="0"/>
                        </a:rPr>
                        <a:t>Category</a:t>
                      </a:r>
                    </a:p>
                  </a:txBody>
                  <a:tcPr marL="0" marR="0" marT="0" marB="0" anchor="b">
                    <a:solidFill>
                      <a:srgbClr val="ED3C8D"/>
                    </a:solidFill>
                  </a:tcPr>
                </a:tc>
                <a:tc>
                  <a:txBody>
                    <a:bodyPr/>
                    <a:lstStyle/>
                    <a:p>
                      <a:pPr algn="ctr" fontAlgn="b"/>
                      <a:r>
                        <a:rPr lang="en-US" sz="600" b="1" i="0" u="none" strike="noStrike">
                          <a:solidFill>
                            <a:schemeClr val="bg1"/>
                          </a:solidFill>
                          <a:effectLst/>
                          <a:latin typeface="Helvetica" panose="020B0604020202020204" pitchFamily="34" charset="0"/>
                          <a:cs typeface="Helvetica" panose="020B0604020202020204" pitchFamily="34" charset="0"/>
                        </a:rPr>
                        <a:t>$$$ (000)</a:t>
                      </a:r>
                    </a:p>
                  </a:txBody>
                  <a:tcPr marL="0" marR="0" marT="0" marB="0" anchor="b">
                    <a:solidFill>
                      <a:srgbClr val="ED3C8D"/>
                    </a:solidFill>
                  </a:tcPr>
                </a:tc>
                <a:extLst>
                  <a:ext uri="{0D108BD9-81ED-4DB2-BD59-A6C34878D82A}">
                    <a16:rowId xmlns:a16="http://schemas.microsoft.com/office/drawing/2014/main" val="1035928146"/>
                  </a:ext>
                </a:extLst>
              </a:tr>
              <a:tr h="110700">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Wild One</a:t>
                      </a:r>
                    </a:p>
                  </a:txBody>
                  <a:tcPr marL="0" marR="0" marT="0" marB="0" anchor="ctr"/>
                </a:tc>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Pet Care</a:t>
                      </a:r>
                    </a:p>
                  </a:txBody>
                  <a:tcPr marL="0" marR="0" marT="0" marB="0" anchor="ctr"/>
                </a:tc>
                <a:tc>
                  <a:txBody>
                    <a:bodyPr/>
                    <a:lstStyle/>
                    <a:p>
                      <a:pPr algn="ctr" fontAlgn="b"/>
                      <a:r>
                        <a:rPr lang="en-US" sz="600" b="0" i="0" u="none" strike="noStrike" dirty="0">
                          <a:solidFill>
                            <a:srgbClr val="1F1A62"/>
                          </a:solidFill>
                          <a:effectLst/>
                          <a:latin typeface="Helvetica" panose="020B0604020202020204" pitchFamily="34" charset="0"/>
                          <a:cs typeface="Helvetica" panose="020B0604020202020204" pitchFamily="34" charset="0"/>
                        </a:rPr>
                        <a:t>$957.7</a:t>
                      </a:r>
                    </a:p>
                  </a:txBody>
                  <a:tcPr marL="0" marR="0" marT="0" marB="0" anchor="ctr"/>
                </a:tc>
                <a:extLst>
                  <a:ext uri="{0D108BD9-81ED-4DB2-BD59-A6C34878D82A}">
                    <a16:rowId xmlns:a16="http://schemas.microsoft.com/office/drawing/2014/main" val="1377669348"/>
                  </a:ext>
                </a:extLst>
              </a:tr>
              <a:tr h="110700">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Drizly</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Alcohol Delivery</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$944.3</a:t>
                      </a:r>
                    </a:p>
                  </a:txBody>
                  <a:tcPr marL="0" marR="0" marT="0" marB="0" anchor="ctr"/>
                </a:tc>
                <a:extLst>
                  <a:ext uri="{0D108BD9-81ED-4DB2-BD59-A6C34878D82A}">
                    <a16:rowId xmlns:a16="http://schemas.microsoft.com/office/drawing/2014/main" val="3152822373"/>
                  </a:ext>
                </a:extLst>
              </a:tr>
              <a:tr h="110700">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Art Of Sport</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Skincare &amp; Beauty</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$787.4</a:t>
                      </a:r>
                    </a:p>
                  </a:txBody>
                  <a:tcPr marL="0" marR="0" marT="0" marB="0" anchor="ctr"/>
                </a:tc>
                <a:extLst>
                  <a:ext uri="{0D108BD9-81ED-4DB2-BD59-A6C34878D82A}">
                    <a16:rowId xmlns:a16="http://schemas.microsoft.com/office/drawing/2014/main" val="3870937822"/>
                  </a:ext>
                </a:extLst>
              </a:tr>
              <a:tr h="110700">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Pure Flix</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Streaming Service</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$764.1</a:t>
                      </a:r>
                    </a:p>
                  </a:txBody>
                  <a:tcPr marL="0" marR="0" marT="0" marB="0" anchor="ctr"/>
                </a:tc>
                <a:extLst>
                  <a:ext uri="{0D108BD9-81ED-4DB2-BD59-A6C34878D82A}">
                    <a16:rowId xmlns:a16="http://schemas.microsoft.com/office/drawing/2014/main" val="2409003876"/>
                  </a:ext>
                </a:extLst>
              </a:tr>
              <a:tr h="110700">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Jackbox Games</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Video Games</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$757.1</a:t>
                      </a:r>
                    </a:p>
                  </a:txBody>
                  <a:tcPr marL="0" marR="0" marT="0" marB="0" anchor="ctr"/>
                </a:tc>
                <a:extLst>
                  <a:ext uri="{0D108BD9-81ED-4DB2-BD59-A6C34878D82A}">
                    <a16:rowId xmlns:a16="http://schemas.microsoft.com/office/drawing/2014/main" val="107366545"/>
                  </a:ext>
                </a:extLst>
              </a:tr>
              <a:tr h="110700">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Onewheel</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Electric Skateboard</a:t>
                      </a:r>
                    </a:p>
                  </a:txBody>
                  <a:tcPr marL="0" marR="0" marT="0" marB="0" anchor="ctr"/>
                </a:tc>
                <a:tc>
                  <a:txBody>
                    <a:bodyPr/>
                    <a:lstStyle/>
                    <a:p>
                      <a:pPr algn="ctr" fontAlgn="b"/>
                      <a:r>
                        <a:rPr lang="en-US" sz="600" b="0" i="0" u="none" strike="noStrike" dirty="0">
                          <a:solidFill>
                            <a:srgbClr val="1F1A62"/>
                          </a:solidFill>
                          <a:effectLst/>
                          <a:latin typeface="Helvetica" panose="020B0604020202020204" pitchFamily="34" charset="0"/>
                          <a:cs typeface="Helvetica" panose="020B0604020202020204" pitchFamily="34" charset="0"/>
                        </a:rPr>
                        <a:t>$755.7</a:t>
                      </a:r>
                    </a:p>
                  </a:txBody>
                  <a:tcPr marL="0" marR="0" marT="0" marB="0" anchor="ctr"/>
                </a:tc>
                <a:extLst>
                  <a:ext uri="{0D108BD9-81ED-4DB2-BD59-A6C34878D82A}">
                    <a16:rowId xmlns:a16="http://schemas.microsoft.com/office/drawing/2014/main" val="2217142535"/>
                  </a:ext>
                </a:extLst>
              </a:tr>
              <a:tr h="110700">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Obe</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Wellness &amp; Fitness</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$696.7</a:t>
                      </a:r>
                    </a:p>
                  </a:txBody>
                  <a:tcPr marL="0" marR="0" marT="0" marB="0" anchor="ctr"/>
                </a:tc>
                <a:extLst>
                  <a:ext uri="{0D108BD9-81ED-4DB2-BD59-A6C34878D82A}">
                    <a16:rowId xmlns:a16="http://schemas.microsoft.com/office/drawing/2014/main" val="2922866075"/>
                  </a:ext>
                </a:extLst>
              </a:tr>
              <a:tr h="110700">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Dating.com</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Online Dating</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$648.5</a:t>
                      </a:r>
                    </a:p>
                  </a:txBody>
                  <a:tcPr marL="0" marR="0" marT="0" marB="0" anchor="ctr"/>
                </a:tc>
                <a:extLst>
                  <a:ext uri="{0D108BD9-81ED-4DB2-BD59-A6C34878D82A}">
                    <a16:rowId xmlns:a16="http://schemas.microsoft.com/office/drawing/2014/main" val="2326370599"/>
                  </a:ext>
                </a:extLst>
              </a:tr>
              <a:tr h="110700">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Just Auto</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Auto Insurance</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$632.6</a:t>
                      </a:r>
                    </a:p>
                  </a:txBody>
                  <a:tcPr marL="0" marR="0" marT="0" marB="0" anchor="ctr"/>
                </a:tc>
                <a:extLst>
                  <a:ext uri="{0D108BD9-81ED-4DB2-BD59-A6C34878D82A}">
                    <a16:rowId xmlns:a16="http://schemas.microsoft.com/office/drawing/2014/main" val="4155431709"/>
                  </a:ext>
                </a:extLst>
              </a:tr>
              <a:tr h="110700">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Digit App </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Financial Services</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$607.1</a:t>
                      </a:r>
                    </a:p>
                  </a:txBody>
                  <a:tcPr marL="0" marR="0" marT="0" marB="0" anchor="ctr"/>
                </a:tc>
                <a:extLst>
                  <a:ext uri="{0D108BD9-81ED-4DB2-BD59-A6C34878D82A}">
                    <a16:rowId xmlns:a16="http://schemas.microsoft.com/office/drawing/2014/main" val="3970131460"/>
                  </a:ext>
                </a:extLst>
              </a:tr>
              <a:tr h="110700">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Fetch Rewards</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Mobile App</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$591.5</a:t>
                      </a:r>
                    </a:p>
                  </a:txBody>
                  <a:tcPr marL="0" marR="0" marT="0" marB="0" anchor="ctr"/>
                </a:tc>
                <a:extLst>
                  <a:ext uri="{0D108BD9-81ED-4DB2-BD59-A6C34878D82A}">
                    <a16:rowId xmlns:a16="http://schemas.microsoft.com/office/drawing/2014/main" val="849412653"/>
                  </a:ext>
                </a:extLst>
              </a:tr>
              <a:tr h="110700">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Prose  </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Hair Care</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$582.9</a:t>
                      </a:r>
                    </a:p>
                  </a:txBody>
                  <a:tcPr marL="0" marR="0" marT="0" marB="0" anchor="ctr"/>
                </a:tc>
                <a:extLst>
                  <a:ext uri="{0D108BD9-81ED-4DB2-BD59-A6C34878D82A}">
                    <a16:rowId xmlns:a16="http://schemas.microsoft.com/office/drawing/2014/main" val="3622458794"/>
                  </a:ext>
                </a:extLst>
              </a:tr>
              <a:tr h="110700">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Brainly</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Online Education</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$581.8</a:t>
                      </a:r>
                    </a:p>
                  </a:txBody>
                  <a:tcPr marL="0" marR="0" marT="0" marB="0" anchor="ctr"/>
                </a:tc>
                <a:extLst>
                  <a:ext uri="{0D108BD9-81ED-4DB2-BD59-A6C34878D82A}">
                    <a16:rowId xmlns:a16="http://schemas.microsoft.com/office/drawing/2014/main" val="3141168613"/>
                  </a:ext>
                </a:extLst>
              </a:tr>
              <a:tr h="110700">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Duolingo</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Online Education</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$548.0</a:t>
                      </a:r>
                    </a:p>
                  </a:txBody>
                  <a:tcPr marL="0" marR="0" marT="0" marB="0" anchor="ctr"/>
                </a:tc>
                <a:extLst>
                  <a:ext uri="{0D108BD9-81ED-4DB2-BD59-A6C34878D82A}">
                    <a16:rowId xmlns:a16="http://schemas.microsoft.com/office/drawing/2014/main" val="2412151573"/>
                  </a:ext>
                </a:extLst>
              </a:tr>
              <a:tr h="110700">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Equelle</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Vitamins &amp; Supplements</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$537.0</a:t>
                      </a:r>
                    </a:p>
                  </a:txBody>
                  <a:tcPr marL="0" marR="0" marT="0" marB="0" anchor="ctr"/>
                </a:tc>
                <a:extLst>
                  <a:ext uri="{0D108BD9-81ED-4DB2-BD59-A6C34878D82A}">
                    <a16:rowId xmlns:a16="http://schemas.microsoft.com/office/drawing/2014/main" val="2508917362"/>
                  </a:ext>
                </a:extLst>
              </a:tr>
              <a:tr h="111102">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Mavix Chairs </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Home Furnishing</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$526.6</a:t>
                      </a:r>
                    </a:p>
                  </a:txBody>
                  <a:tcPr marL="0" marR="0" marT="0" marB="0" anchor="ctr"/>
                </a:tc>
                <a:extLst>
                  <a:ext uri="{0D108BD9-81ED-4DB2-BD59-A6C34878D82A}">
                    <a16:rowId xmlns:a16="http://schemas.microsoft.com/office/drawing/2014/main" val="542779717"/>
                  </a:ext>
                </a:extLst>
              </a:tr>
              <a:tr h="110700">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Lilys Garden App</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Mobile App</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$506.0</a:t>
                      </a:r>
                    </a:p>
                  </a:txBody>
                  <a:tcPr marL="0" marR="0" marT="0" marB="0" anchor="ctr"/>
                </a:tc>
                <a:extLst>
                  <a:ext uri="{0D108BD9-81ED-4DB2-BD59-A6C34878D82A}">
                    <a16:rowId xmlns:a16="http://schemas.microsoft.com/office/drawing/2014/main" val="4138920210"/>
                  </a:ext>
                </a:extLst>
              </a:tr>
              <a:tr h="110700">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Trade Coffee</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Coffee</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$501.7</a:t>
                      </a:r>
                    </a:p>
                  </a:txBody>
                  <a:tcPr marL="0" marR="0" marT="0" marB="0" anchor="ctr"/>
                </a:tc>
                <a:extLst>
                  <a:ext uri="{0D108BD9-81ED-4DB2-BD59-A6C34878D82A}">
                    <a16:rowId xmlns:a16="http://schemas.microsoft.com/office/drawing/2014/main" val="2398651465"/>
                  </a:ext>
                </a:extLst>
              </a:tr>
              <a:tr h="110700">
                <a:tc>
                  <a:txBody>
                    <a:bodyPr/>
                    <a:lstStyle/>
                    <a:p>
                      <a:pPr algn="l" fontAlgn="b"/>
                      <a:r>
                        <a:rPr lang="en-US" sz="600" b="0" i="0" u="none" strike="noStrike" dirty="0" err="1">
                          <a:solidFill>
                            <a:srgbClr val="1F1A62"/>
                          </a:solidFill>
                          <a:effectLst/>
                          <a:latin typeface="Helvetica" panose="020B0604020202020204" pitchFamily="34" charset="0"/>
                          <a:cs typeface="Helvetica" panose="020B0604020202020204" pitchFamily="34" charset="0"/>
                        </a:rPr>
                        <a:t>Offerpad</a:t>
                      </a:r>
                      <a:endParaRPr lang="en-US" sz="600" b="0" i="0" u="none" strike="noStrike" dirty="0">
                        <a:solidFill>
                          <a:srgbClr val="1F1A62"/>
                        </a:solidFill>
                        <a:effectLst/>
                        <a:latin typeface="Helvetica" panose="020B0604020202020204" pitchFamily="34" charset="0"/>
                        <a:cs typeface="Helvetica" panose="020B0604020202020204" pitchFamily="34" charset="0"/>
                      </a:endParaRP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Real Estate</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$485.0</a:t>
                      </a:r>
                    </a:p>
                  </a:txBody>
                  <a:tcPr marL="0" marR="0" marT="0" marB="0" anchor="ctr"/>
                </a:tc>
                <a:extLst>
                  <a:ext uri="{0D108BD9-81ED-4DB2-BD59-A6C34878D82A}">
                    <a16:rowId xmlns:a16="http://schemas.microsoft.com/office/drawing/2014/main" val="1331854433"/>
                  </a:ext>
                </a:extLst>
              </a:tr>
              <a:tr h="110700">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Jet Token</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Private Jet Membership</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$481.6</a:t>
                      </a:r>
                    </a:p>
                  </a:txBody>
                  <a:tcPr marL="0" marR="0" marT="0" marB="0" anchor="ctr"/>
                </a:tc>
                <a:extLst>
                  <a:ext uri="{0D108BD9-81ED-4DB2-BD59-A6C34878D82A}">
                    <a16:rowId xmlns:a16="http://schemas.microsoft.com/office/drawing/2014/main" val="867783319"/>
                  </a:ext>
                </a:extLst>
              </a:tr>
              <a:tr h="110700">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Splash Financial  </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Financial Services</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$477.0</a:t>
                      </a:r>
                    </a:p>
                  </a:txBody>
                  <a:tcPr marL="0" marR="0" marT="0" marB="0" anchor="ctr"/>
                </a:tc>
                <a:extLst>
                  <a:ext uri="{0D108BD9-81ED-4DB2-BD59-A6C34878D82A}">
                    <a16:rowId xmlns:a16="http://schemas.microsoft.com/office/drawing/2014/main" val="160313573"/>
                  </a:ext>
                </a:extLst>
              </a:tr>
              <a:tr h="110700">
                <a:tc>
                  <a:txBody>
                    <a:bodyPr/>
                    <a:lstStyle/>
                    <a:p>
                      <a:pPr algn="l" fontAlgn="b"/>
                      <a:r>
                        <a:rPr lang="en-US" sz="600" b="0" i="0" u="none" strike="noStrike" dirty="0" err="1">
                          <a:solidFill>
                            <a:srgbClr val="1F1A62"/>
                          </a:solidFill>
                          <a:effectLst/>
                          <a:latin typeface="Helvetica" panose="020B0604020202020204" pitchFamily="34" charset="0"/>
                          <a:cs typeface="Helvetica" panose="020B0604020202020204" pitchFamily="34" charset="0"/>
                        </a:rPr>
                        <a:t>Curavi</a:t>
                      </a:r>
                      <a:r>
                        <a:rPr lang="en-US" sz="600" b="0" i="0" u="none" strike="noStrike" dirty="0">
                          <a:solidFill>
                            <a:srgbClr val="1F1A62"/>
                          </a:solidFill>
                          <a:effectLst/>
                          <a:latin typeface="Helvetica" panose="020B0604020202020204" pitchFamily="34" charset="0"/>
                          <a:cs typeface="Helvetica" panose="020B0604020202020204" pitchFamily="34" charset="0"/>
                        </a:rPr>
                        <a:t> Pro</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Laser Therapy</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$456.0</a:t>
                      </a:r>
                    </a:p>
                  </a:txBody>
                  <a:tcPr marL="0" marR="0" marT="0" marB="0" anchor="ctr"/>
                </a:tc>
                <a:extLst>
                  <a:ext uri="{0D108BD9-81ED-4DB2-BD59-A6C34878D82A}">
                    <a16:rowId xmlns:a16="http://schemas.microsoft.com/office/drawing/2014/main" val="163721146"/>
                  </a:ext>
                </a:extLst>
              </a:tr>
              <a:tr h="110700">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Martha &amp; Marley</a:t>
                      </a:r>
                    </a:p>
                  </a:txBody>
                  <a:tcPr marL="0" marR="0" marT="0" marB="0" anchor="ctr"/>
                </a:tc>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Food Delivery</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$445.5</a:t>
                      </a:r>
                    </a:p>
                  </a:txBody>
                  <a:tcPr marL="0" marR="0" marT="0" marB="0" anchor="ctr"/>
                </a:tc>
                <a:extLst>
                  <a:ext uri="{0D108BD9-81ED-4DB2-BD59-A6C34878D82A}">
                    <a16:rowId xmlns:a16="http://schemas.microsoft.com/office/drawing/2014/main" val="1292661797"/>
                  </a:ext>
                </a:extLst>
              </a:tr>
              <a:tr h="110700">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M Gemi </a:t>
                      </a:r>
                    </a:p>
                  </a:txBody>
                  <a:tcPr marL="0" marR="0" marT="0" marB="0" anchor="ctr"/>
                </a:tc>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Shoes</a:t>
                      </a:r>
                    </a:p>
                  </a:txBody>
                  <a:tcPr marL="0" marR="0" marT="0" marB="0" anchor="ctr"/>
                </a:tc>
                <a:tc>
                  <a:txBody>
                    <a:bodyPr/>
                    <a:lstStyle/>
                    <a:p>
                      <a:pPr algn="ctr" fontAlgn="b"/>
                      <a:r>
                        <a:rPr lang="en-US" sz="600" b="0" i="0" u="none" strike="noStrike" dirty="0">
                          <a:solidFill>
                            <a:srgbClr val="1F1A62"/>
                          </a:solidFill>
                          <a:effectLst/>
                          <a:latin typeface="Helvetica" panose="020B0604020202020204" pitchFamily="34" charset="0"/>
                          <a:cs typeface="Helvetica" panose="020B0604020202020204" pitchFamily="34" charset="0"/>
                        </a:rPr>
                        <a:t>$436.7</a:t>
                      </a:r>
                    </a:p>
                  </a:txBody>
                  <a:tcPr marL="0" marR="0" marT="0" marB="0" anchor="ctr"/>
                </a:tc>
                <a:extLst>
                  <a:ext uri="{0D108BD9-81ED-4DB2-BD59-A6C34878D82A}">
                    <a16:rowId xmlns:a16="http://schemas.microsoft.com/office/drawing/2014/main" val="96478150"/>
                  </a:ext>
                </a:extLst>
              </a:tr>
              <a:tr h="110700">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Simply Piano App</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Mobile App</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$434.5</a:t>
                      </a:r>
                    </a:p>
                  </a:txBody>
                  <a:tcPr marL="0" marR="0" marT="0" marB="0" anchor="ctr"/>
                </a:tc>
                <a:extLst>
                  <a:ext uri="{0D108BD9-81ED-4DB2-BD59-A6C34878D82A}">
                    <a16:rowId xmlns:a16="http://schemas.microsoft.com/office/drawing/2014/main" val="4292298455"/>
                  </a:ext>
                </a:extLst>
              </a:tr>
              <a:tr h="110700">
                <a:tc>
                  <a:txBody>
                    <a:bodyPr/>
                    <a:lstStyle/>
                    <a:p>
                      <a:pPr algn="l" fontAlgn="b"/>
                      <a:r>
                        <a:rPr lang="en-US" sz="600" b="0" i="0" u="none" strike="noStrike" dirty="0" err="1">
                          <a:solidFill>
                            <a:srgbClr val="1F1A62"/>
                          </a:solidFill>
                          <a:effectLst/>
                          <a:latin typeface="Helvetica" panose="020B0604020202020204" pitchFamily="34" charset="0"/>
                          <a:cs typeface="Helvetica" panose="020B0604020202020204" pitchFamily="34" charset="0"/>
                        </a:rPr>
                        <a:t>Okcupid</a:t>
                      </a:r>
                      <a:endParaRPr lang="en-US" sz="600" b="0" i="0" u="none" strike="noStrike" dirty="0">
                        <a:solidFill>
                          <a:srgbClr val="1F1A62"/>
                        </a:solidFill>
                        <a:effectLst/>
                        <a:latin typeface="Helvetica" panose="020B0604020202020204" pitchFamily="34" charset="0"/>
                        <a:cs typeface="Helvetica" panose="020B0604020202020204" pitchFamily="34" charset="0"/>
                      </a:endParaRP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Online Dating</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$432.3</a:t>
                      </a:r>
                    </a:p>
                  </a:txBody>
                  <a:tcPr marL="0" marR="0" marT="0" marB="0" anchor="ctr"/>
                </a:tc>
                <a:extLst>
                  <a:ext uri="{0D108BD9-81ED-4DB2-BD59-A6C34878D82A}">
                    <a16:rowId xmlns:a16="http://schemas.microsoft.com/office/drawing/2014/main" val="2826689009"/>
                  </a:ext>
                </a:extLst>
              </a:tr>
              <a:tr h="110700">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TapeACall App</a:t>
                      </a:r>
                    </a:p>
                  </a:txBody>
                  <a:tcPr marL="0" marR="0" marT="0" marB="0" anchor="ctr"/>
                </a:tc>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Mobile App</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$352.6</a:t>
                      </a:r>
                    </a:p>
                  </a:txBody>
                  <a:tcPr marL="0" marR="0" marT="0" marB="0" anchor="ctr"/>
                </a:tc>
                <a:extLst>
                  <a:ext uri="{0D108BD9-81ED-4DB2-BD59-A6C34878D82A}">
                    <a16:rowId xmlns:a16="http://schemas.microsoft.com/office/drawing/2014/main" val="159891249"/>
                  </a:ext>
                </a:extLst>
              </a:tr>
              <a:tr h="110700">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Zooba App</a:t>
                      </a:r>
                    </a:p>
                  </a:txBody>
                  <a:tcPr marL="0" marR="0" marT="0" marB="0" anchor="ctr"/>
                </a:tc>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Mobile App</a:t>
                      </a:r>
                    </a:p>
                  </a:txBody>
                  <a:tcPr marL="0" marR="0" marT="0" marB="0" anchor="ctr"/>
                </a:tc>
                <a:tc>
                  <a:txBody>
                    <a:bodyPr/>
                    <a:lstStyle/>
                    <a:p>
                      <a:pPr algn="ctr" fontAlgn="b"/>
                      <a:r>
                        <a:rPr lang="en-US" sz="600" b="0" i="0" u="none" strike="noStrike" dirty="0">
                          <a:solidFill>
                            <a:srgbClr val="1F1A62"/>
                          </a:solidFill>
                          <a:effectLst/>
                          <a:latin typeface="Helvetica" panose="020B0604020202020204" pitchFamily="34" charset="0"/>
                          <a:cs typeface="Helvetica" panose="020B0604020202020204" pitchFamily="34" charset="0"/>
                        </a:rPr>
                        <a:t>$341.8</a:t>
                      </a:r>
                    </a:p>
                  </a:txBody>
                  <a:tcPr marL="0" marR="0" marT="0" marB="0" anchor="ctr"/>
                </a:tc>
                <a:extLst>
                  <a:ext uri="{0D108BD9-81ED-4DB2-BD59-A6C34878D82A}">
                    <a16:rowId xmlns:a16="http://schemas.microsoft.com/office/drawing/2014/main" val="1523841860"/>
                  </a:ext>
                </a:extLst>
              </a:tr>
              <a:tr h="110700">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BetMGM</a:t>
                      </a:r>
                    </a:p>
                  </a:txBody>
                  <a:tcPr marL="0" marR="0" marT="0" marB="0" anchor="ctr"/>
                </a:tc>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Online Gambling</a:t>
                      </a:r>
                    </a:p>
                  </a:txBody>
                  <a:tcPr marL="0" marR="0" marT="0" marB="0" anchor="ctr"/>
                </a:tc>
                <a:tc>
                  <a:txBody>
                    <a:bodyPr/>
                    <a:lstStyle/>
                    <a:p>
                      <a:pPr algn="ctr" fontAlgn="b"/>
                      <a:r>
                        <a:rPr lang="en-US" sz="600" b="0" i="0" u="none" strike="noStrike" dirty="0">
                          <a:solidFill>
                            <a:srgbClr val="1F1A62"/>
                          </a:solidFill>
                          <a:effectLst/>
                          <a:latin typeface="Helvetica" panose="020B0604020202020204" pitchFamily="34" charset="0"/>
                          <a:cs typeface="Helvetica" panose="020B0604020202020204" pitchFamily="34" charset="0"/>
                        </a:rPr>
                        <a:t>$337.6</a:t>
                      </a:r>
                    </a:p>
                  </a:txBody>
                  <a:tcPr marL="0" marR="0" marT="0" marB="0" anchor="ctr"/>
                </a:tc>
                <a:extLst>
                  <a:ext uri="{0D108BD9-81ED-4DB2-BD59-A6C34878D82A}">
                    <a16:rowId xmlns:a16="http://schemas.microsoft.com/office/drawing/2014/main" val="2002094178"/>
                  </a:ext>
                </a:extLst>
              </a:tr>
              <a:tr h="110700">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Persona Vitamins </a:t>
                      </a:r>
                    </a:p>
                  </a:txBody>
                  <a:tcPr marL="0" marR="0" marT="0" marB="0" anchor="ctr"/>
                </a:tc>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Vitamins &amp; Supplements</a:t>
                      </a:r>
                    </a:p>
                  </a:txBody>
                  <a:tcPr marL="0" marR="0" marT="0" marB="0" anchor="ctr"/>
                </a:tc>
                <a:tc>
                  <a:txBody>
                    <a:bodyPr/>
                    <a:lstStyle/>
                    <a:p>
                      <a:pPr algn="ctr" fontAlgn="b"/>
                      <a:r>
                        <a:rPr lang="en-US" sz="600" b="0" i="0" u="none" strike="noStrike" dirty="0">
                          <a:solidFill>
                            <a:srgbClr val="1F1A62"/>
                          </a:solidFill>
                          <a:effectLst/>
                          <a:latin typeface="Helvetica" panose="020B0604020202020204" pitchFamily="34" charset="0"/>
                          <a:cs typeface="Helvetica" panose="020B0604020202020204" pitchFamily="34" charset="0"/>
                        </a:rPr>
                        <a:t>$322.4</a:t>
                      </a:r>
                    </a:p>
                  </a:txBody>
                  <a:tcPr marL="0" marR="0" marT="0" marB="0" anchor="ctr"/>
                </a:tc>
                <a:extLst>
                  <a:ext uri="{0D108BD9-81ED-4DB2-BD59-A6C34878D82A}">
                    <a16:rowId xmlns:a16="http://schemas.microsoft.com/office/drawing/2014/main" val="2012552194"/>
                  </a:ext>
                </a:extLst>
              </a:tr>
            </a:tbl>
          </a:graphicData>
        </a:graphic>
      </p:graphicFrame>
      <p:graphicFrame>
        <p:nvGraphicFramePr>
          <p:cNvPr id="28" name="Table 27">
            <a:extLst>
              <a:ext uri="{FF2B5EF4-FFF2-40B4-BE49-F238E27FC236}">
                <a16:creationId xmlns:a16="http://schemas.microsoft.com/office/drawing/2014/main" id="{008FF029-0DB2-48A9-9C90-193B8B802E39}"/>
              </a:ext>
            </a:extLst>
          </p:cNvPr>
          <p:cNvGraphicFramePr>
            <a:graphicFrameLocks noGrp="1"/>
          </p:cNvGraphicFramePr>
          <p:nvPr>
            <p:extLst>
              <p:ext uri="{D42A27DB-BD31-4B8C-83A1-F6EECF244321}">
                <p14:modId xmlns:p14="http://schemas.microsoft.com/office/powerpoint/2010/main" val="1126418091"/>
              </p:ext>
            </p:extLst>
          </p:nvPr>
        </p:nvGraphicFramePr>
        <p:xfrm>
          <a:off x="9168907" y="1798491"/>
          <a:ext cx="2951656" cy="3119181"/>
        </p:xfrm>
        <a:graphic>
          <a:graphicData uri="http://schemas.openxmlformats.org/drawingml/2006/table">
            <a:tbl>
              <a:tblPr>
                <a:tableStyleId>{5C22544A-7EE6-4342-B048-85BDC9FD1C3A}</a:tableStyleId>
              </a:tblPr>
              <a:tblGrid>
                <a:gridCol w="1022843">
                  <a:extLst>
                    <a:ext uri="{9D8B030D-6E8A-4147-A177-3AD203B41FA5}">
                      <a16:colId xmlns:a16="http://schemas.microsoft.com/office/drawing/2014/main" val="3771966748"/>
                    </a:ext>
                  </a:extLst>
                </a:gridCol>
                <a:gridCol w="1233488">
                  <a:extLst>
                    <a:ext uri="{9D8B030D-6E8A-4147-A177-3AD203B41FA5}">
                      <a16:colId xmlns:a16="http://schemas.microsoft.com/office/drawing/2014/main" val="299882071"/>
                    </a:ext>
                  </a:extLst>
                </a:gridCol>
                <a:gridCol w="695325">
                  <a:extLst>
                    <a:ext uri="{9D8B030D-6E8A-4147-A177-3AD203B41FA5}">
                      <a16:colId xmlns:a16="http://schemas.microsoft.com/office/drawing/2014/main" val="1869759134"/>
                    </a:ext>
                  </a:extLst>
                </a:gridCol>
              </a:tblGrid>
              <a:tr h="114203">
                <a:tc>
                  <a:txBody>
                    <a:bodyPr/>
                    <a:lstStyle/>
                    <a:p>
                      <a:pPr algn="ctr" fontAlgn="b"/>
                      <a:r>
                        <a:rPr lang="en-US" sz="600" b="1" i="0" u="none" strike="noStrike">
                          <a:solidFill>
                            <a:schemeClr val="bg1"/>
                          </a:solidFill>
                          <a:effectLst/>
                          <a:latin typeface="Helvetica" panose="020B0604020202020204" pitchFamily="34" charset="0"/>
                          <a:cs typeface="Helvetica" panose="020B0604020202020204" pitchFamily="34" charset="0"/>
                        </a:rPr>
                        <a:t>Brand</a:t>
                      </a:r>
                    </a:p>
                  </a:txBody>
                  <a:tcPr marL="0" marR="0" marT="0" marB="0" anchor="b">
                    <a:solidFill>
                      <a:srgbClr val="ED3C8D"/>
                    </a:solidFill>
                  </a:tcPr>
                </a:tc>
                <a:tc>
                  <a:txBody>
                    <a:bodyPr/>
                    <a:lstStyle/>
                    <a:p>
                      <a:pPr algn="ctr" fontAlgn="b"/>
                      <a:r>
                        <a:rPr lang="en-US" sz="600" b="1" i="0" u="none" strike="noStrike">
                          <a:solidFill>
                            <a:schemeClr val="bg1"/>
                          </a:solidFill>
                          <a:effectLst/>
                          <a:latin typeface="Helvetica" panose="020B0604020202020204" pitchFamily="34" charset="0"/>
                          <a:cs typeface="Helvetica" panose="020B0604020202020204" pitchFamily="34" charset="0"/>
                        </a:rPr>
                        <a:t>Category</a:t>
                      </a:r>
                    </a:p>
                  </a:txBody>
                  <a:tcPr marL="0" marR="0" marT="0" marB="0" anchor="b">
                    <a:solidFill>
                      <a:srgbClr val="ED3C8D"/>
                    </a:solidFill>
                  </a:tcPr>
                </a:tc>
                <a:tc>
                  <a:txBody>
                    <a:bodyPr/>
                    <a:lstStyle/>
                    <a:p>
                      <a:pPr algn="ctr" fontAlgn="b"/>
                      <a:r>
                        <a:rPr lang="en-US" sz="600" b="1" i="0" u="none" strike="noStrike">
                          <a:solidFill>
                            <a:schemeClr val="bg1"/>
                          </a:solidFill>
                          <a:effectLst/>
                          <a:latin typeface="Helvetica" panose="020B0604020202020204" pitchFamily="34" charset="0"/>
                          <a:cs typeface="Helvetica" panose="020B0604020202020204" pitchFamily="34" charset="0"/>
                        </a:rPr>
                        <a:t>$$$ (000)</a:t>
                      </a:r>
                    </a:p>
                  </a:txBody>
                  <a:tcPr marL="0" marR="0" marT="0" marB="0" anchor="b">
                    <a:solidFill>
                      <a:srgbClr val="ED3C8D"/>
                    </a:solidFill>
                  </a:tcPr>
                </a:tc>
                <a:extLst>
                  <a:ext uri="{0D108BD9-81ED-4DB2-BD59-A6C34878D82A}">
                    <a16:rowId xmlns:a16="http://schemas.microsoft.com/office/drawing/2014/main" val="1035928146"/>
                  </a:ext>
                </a:extLst>
              </a:tr>
              <a:tr h="114203">
                <a:tc>
                  <a:txBody>
                    <a:bodyPr/>
                    <a:lstStyle/>
                    <a:p>
                      <a:pPr algn="l" fontAlgn="b"/>
                      <a:r>
                        <a:rPr lang="en-US" sz="600" b="0" i="0" u="none" strike="noStrike" dirty="0" err="1">
                          <a:solidFill>
                            <a:srgbClr val="1F1A62"/>
                          </a:solidFill>
                          <a:effectLst/>
                          <a:latin typeface="Helvetica" panose="020B0604020202020204" pitchFamily="34" charset="0"/>
                          <a:cs typeface="Helvetica" panose="020B0604020202020204" pitchFamily="34" charset="0"/>
                        </a:rPr>
                        <a:t>Lumin</a:t>
                      </a:r>
                      <a:endParaRPr lang="en-US" sz="600" b="0" i="0" u="none" strike="noStrike" dirty="0">
                        <a:solidFill>
                          <a:srgbClr val="1F1A62"/>
                        </a:solidFill>
                        <a:effectLst/>
                        <a:latin typeface="Helvetica" panose="020B0604020202020204" pitchFamily="34" charset="0"/>
                        <a:cs typeface="Helvetica" panose="020B0604020202020204" pitchFamily="34" charset="0"/>
                      </a:endParaRPr>
                    </a:p>
                  </a:txBody>
                  <a:tcPr marL="0" marR="0" marT="0" marB="0" anchor="ctr"/>
                </a:tc>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Skincare &amp; Beauty</a:t>
                      </a:r>
                    </a:p>
                  </a:txBody>
                  <a:tcPr marL="0" marR="0" marT="0" marB="0" anchor="ctr"/>
                </a:tc>
                <a:tc>
                  <a:txBody>
                    <a:bodyPr/>
                    <a:lstStyle/>
                    <a:p>
                      <a:pPr algn="ctr" fontAlgn="b"/>
                      <a:r>
                        <a:rPr lang="en-US" sz="600" b="0" i="0" u="none" strike="noStrike" dirty="0">
                          <a:solidFill>
                            <a:srgbClr val="1F1A62"/>
                          </a:solidFill>
                          <a:effectLst/>
                          <a:latin typeface="Helvetica" panose="020B0604020202020204" pitchFamily="34" charset="0"/>
                          <a:cs typeface="Helvetica" panose="020B0604020202020204" pitchFamily="34" charset="0"/>
                        </a:rPr>
                        <a:t>$320.0</a:t>
                      </a:r>
                    </a:p>
                  </a:txBody>
                  <a:tcPr marL="0" marR="0" marT="0" marB="0" anchor="ctr"/>
                </a:tc>
                <a:extLst>
                  <a:ext uri="{0D108BD9-81ED-4DB2-BD59-A6C34878D82A}">
                    <a16:rowId xmlns:a16="http://schemas.microsoft.com/office/drawing/2014/main" val="343049716"/>
                  </a:ext>
                </a:extLst>
              </a:tr>
              <a:tr h="114203">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Happy Color App</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Mobile App</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$318.5</a:t>
                      </a:r>
                    </a:p>
                  </a:txBody>
                  <a:tcPr marL="0" marR="0" marT="0" marB="0" anchor="ctr"/>
                </a:tc>
                <a:extLst>
                  <a:ext uri="{0D108BD9-81ED-4DB2-BD59-A6C34878D82A}">
                    <a16:rowId xmlns:a16="http://schemas.microsoft.com/office/drawing/2014/main" val="1377669348"/>
                  </a:ext>
                </a:extLst>
              </a:tr>
              <a:tr h="114203">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Urbanflix TV</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Streaming Service</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$314.3</a:t>
                      </a:r>
                    </a:p>
                  </a:txBody>
                  <a:tcPr marL="0" marR="0" marT="0" marB="0" anchor="ctr"/>
                </a:tc>
                <a:extLst>
                  <a:ext uri="{0D108BD9-81ED-4DB2-BD59-A6C34878D82A}">
                    <a16:rowId xmlns:a16="http://schemas.microsoft.com/office/drawing/2014/main" val="3152822373"/>
                  </a:ext>
                </a:extLst>
              </a:tr>
              <a:tr h="114203">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War Machines App</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Mobile App</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$291.6</a:t>
                      </a:r>
                    </a:p>
                  </a:txBody>
                  <a:tcPr marL="0" marR="0" marT="0" marB="0" anchor="ctr"/>
                </a:tc>
                <a:extLst>
                  <a:ext uri="{0D108BD9-81ED-4DB2-BD59-A6C34878D82A}">
                    <a16:rowId xmlns:a16="http://schemas.microsoft.com/office/drawing/2014/main" val="3870937822"/>
                  </a:ext>
                </a:extLst>
              </a:tr>
              <a:tr h="114203">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TeeOff</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Golf</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$287.7</a:t>
                      </a:r>
                    </a:p>
                  </a:txBody>
                  <a:tcPr marL="0" marR="0" marT="0" marB="0" anchor="ctr"/>
                </a:tc>
                <a:extLst>
                  <a:ext uri="{0D108BD9-81ED-4DB2-BD59-A6C34878D82A}">
                    <a16:rowId xmlns:a16="http://schemas.microsoft.com/office/drawing/2014/main" val="2409003876"/>
                  </a:ext>
                </a:extLst>
              </a:tr>
              <a:tr h="114203">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Perfume.com</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Fragrances</a:t>
                      </a:r>
                    </a:p>
                  </a:txBody>
                  <a:tcPr marL="0" marR="0" marT="0" marB="0" anchor="ctr"/>
                </a:tc>
                <a:tc>
                  <a:txBody>
                    <a:bodyPr/>
                    <a:lstStyle/>
                    <a:p>
                      <a:pPr algn="ctr" fontAlgn="b"/>
                      <a:r>
                        <a:rPr lang="en-US" sz="600" b="0" i="0" u="none" strike="noStrike" dirty="0">
                          <a:solidFill>
                            <a:srgbClr val="1F1A62"/>
                          </a:solidFill>
                          <a:effectLst/>
                          <a:latin typeface="Helvetica" panose="020B0604020202020204" pitchFamily="34" charset="0"/>
                          <a:cs typeface="Helvetica" panose="020B0604020202020204" pitchFamily="34" charset="0"/>
                        </a:rPr>
                        <a:t>$285.7</a:t>
                      </a:r>
                    </a:p>
                  </a:txBody>
                  <a:tcPr marL="0" marR="0" marT="0" marB="0" anchor="ctr"/>
                </a:tc>
                <a:extLst>
                  <a:ext uri="{0D108BD9-81ED-4DB2-BD59-A6C34878D82A}">
                    <a16:rowId xmlns:a16="http://schemas.microsoft.com/office/drawing/2014/main" val="107366545"/>
                  </a:ext>
                </a:extLst>
              </a:tr>
              <a:tr h="114203">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Sweatblock </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Personal Care</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$267.6</a:t>
                      </a:r>
                    </a:p>
                  </a:txBody>
                  <a:tcPr marL="0" marR="0" marT="0" marB="0" anchor="ctr"/>
                </a:tc>
                <a:extLst>
                  <a:ext uri="{0D108BD9-81ED-4DB2-BD59-A6C34878D82A}">
                    <a16:rowId xmlns:a16="http://schemas.microsoft.com/office/drawing/2014/main" val="2217142535"/>
                  </a:ext>
                </a:extLst>
              </a:tr>
              <a:tr h="114203">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Skillshare</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Online Education</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$262.6</a:t>
                      </a:r>
                    </a:p>
                  </a:txBody>
                  <a:tcPr marL="0" marR="0" marT="0" marB="0" anchor="ctr"/>
                </a:tc>
                <a:extLst>
                  <a:ext uri="{0D108BD9-81ED-4DB2-BD59-A6C34878D82A}">
                    <a16:rowId xmlns:a16="http://schemas.microsoft.com/office/drawing/2014/main" val="2922866075"/>
                  </a:ext>
                </a:extLst>
              </a:tr>
              <a:tr h="128750">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Waverly Labs</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Language-Translation Headphones</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$256.5</a:t>
                      </a:r>
                    </a:p>
                  </a:txBody>
                  <a:tcPr marL="0" marR="0" marT="0" marB="0" anchor="ctr"/>
                </a:tc>
                <a:extLst>
                  <a:ext uri="{0D108BD9-81ED-4DB2-BD59-A6C34878D82A}">
                    <a16:rowId xmlns:a16="http://schemas.microsoft.com/office/drawing/2014/main" val="2326370599"/>
                  </a:ext>
                </a:extLst>
              </a:tr>
              <a:tr h="114203">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Ladder</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Vitamins &amp; Supplements</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$247.9</a:t>
                      </a:r>
                    </a:p>
                  </a:txBody>
                  <a:tcPr marL="0" marR="0" marT="0" marB="0" anchor="ctr"/>
                </a:tc>
                <a:extLst>
                  <a:ext uri="{0D108BD9-81ED-4DB2-BD59-A6C34878D82A}">
                    <a16:rowId xmlns:a16="http://schemas.microsoft.com/office/drawing/2014/main" val="4155431709"/>
                  </a:ext>
                </a:extLst>
              </a:tr>
              <a:tr h="114203">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Figure Loan Co </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Financial Services</a:t>
                      </a:r>
                    </a:p>
                  </a:txBody>
                  <a:tcPr marL="0" marR="0" marT="0" marB="0" anchor="ctr"/>
                </a:tc>
                <a:tc>
                  <a:txBody>
                    <a:bodyPr/>
                    <a:lstStyle/>
                    <a:p>
                      <a:pPr algn="ctr" fontAlgn="b"/>
                      <a:r>
                        <a:rPr lang="en-US" sz="600" b="0" i="0" u="none" strike="noStrike" dirty="0">
                          <a:solidFill>
                            <a:srgbClr val="1F1A62"/>
                          </a:solidFill>
                          <a:effectLst/>
                          <a:latin typeface="Helvetica" panose="020B0604020202020204" pitchFamily="34" charset="0"/>
                          <a:cs typeface="Helvetica" panose="020B0604020202020204" pitchFamily="34" charset="0"/>
                        </a:rPr>
                        <a:t>$247.1</a:t>
                      </a:r>
                    </a:p>
                  </a:txBody>
                  <a:tcPr marL="0" marR="0" marT="0" marB="0" anchor="ctr"/>
                </a:tc>
                <a:extLst>
                  <a:ext uri="{0D108BD9-81ED-4DB2-BD59-A6C34878D82A}">
                    <a16:rowId xmlns:a16="http://schemas.microsoft.com/office/drawing/2014/main" val="3515424173"/>
                  </a:ext>
                </a:extLst>
              </a:tr>
              <a:tr h="114203">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Lucid Autos </a:t>
                      </a:r>
                    </a:p>
                  </a:txBody>
                  <a:tcPr marL="0" marR="0" marT="0" marB="0" anchor="ctr"/>
                </a:tc>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Automotive</a:t>
                      </a:r>
                    </a:p>
                  </a:txBody>
                  <a:tcPr marL="0" marR="0" marT="0" marB="0" anchor="ctr"/>
                </a:tc>
                <a:tc>
                  <a:txBody>
                    <a:bodyPr/>
                    <a:lstStyle/>
                    <a:p>
                      <a:pPr algn="ctr" fontAlgn="b"/>
                      <a:r>
                        <a:rPr lang="en-US" sz="600" b="0" i="0" u="none" strike="noStrike" dirty="0">
                          <a:solidFill>
                            <a:srgbClr val="1F1A62"/>
                          </a:solidFill>
                          <a:effectLst/>
                          <a:latin typeface="Helvetica" panose="020B0604020202020204" pitchFamily="34" charset="0"/>
                          <a:cs typeface="Helvetica" panose="020B0604020202020204" pitchFamily="34" charset="0"/>
                        </a:rPr>
                        <a:t>$246.9</a:t>
                      </a:r>
                    </a:p>
                  </a:txBody>
                  <a:tcPr marL="0" marR="0" marT="0" marB="0" anchor="ctr"/>
                </a:tc>
                <a:extLst>
                  <a:ext uri="{0D108BD9-81ED-4DB2-BD59-A6C34878D82A}">
                    <a16:rowId xmlns:a16="http://schemas.microsoft.com/office/drawing/2014/main" val="3970131460"/>
                  </a:ext>
                </a:extLst>
              </a:tr>
              <a:tr h="114203">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Aerotrainer</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Wellness &amp; Fitness</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$242.2</a:t>
                      </a:r>
                    </a:p>
                  </a:txBody>
                  <a:tcPr marL="0" marR="0" marT="0" marB="0" anchor="ctr"/>
                </a:tc>
                <a:extLst>
                  <a:ext uri="{0D108BD9-81ED-4DB2-BD59-A6C34878D82A}">
                    <a16:rowId xmlns:a16="http://schemas.microsoft.com/office/drawing/2014/main" val="849412653"/>
                  </a:ext>
                </a:extLst>
              </a:tr>
              <a:tr h="114203">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Mayvenn Wigs </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Wigs</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$219.6</a:t>
                      </a:r>
                    </a:p>
                  </a:txBody>
                  <a:tcPr marL="0" marR="0" marT="0" marB="0" anchor="ctr"/>
                </a:tc>
                <a:extLst>
                  <a:ext uri="{0D108BD9-81ED-4DB2-BD59-A6C34878D82A}">
                    <a16:rowId xmlns:a16="http://schemas.microsoft.com/office/drawing/2014/main" val="3622458794"/>
                  </a:ext>
                </a:extLst>
              </a:tr>
              <a:tr h="114203">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Avira</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Cybersecurity</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$218.2</a:t>
                      </a:r>
                    </a:p>
                  </a:txBody>
                  <a:tcPr marL="0" marR="0" marT="0" marB="0" anchor="ctr"/>
                </a:tc>
                <a:extLst>
                  <a:ext uri="{0D108BD9-81ED-4DB2-BD59-A6C34878D82A}">
                    <a16:rowId xmlns:a16="http://schemas.microsoft.com/office/drawing/2014/main" val="3141168613"/>
                  </a:ext>
                </a:extLst>
              </a:tr>
              <a:tr h="114203">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Ministry Of Supply</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Apparel</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$176.5</a:t>
                      </a:r>
                    </a:p>
                  </a:txBody>
                  <a:tcPr marL="0" marR="0" marT="0" marB="0" anchor="ctr"/>
                </a:tc>
                <a:extLst>
                  <a:ext uri="{0D108BD9-81ED-4DB2-BD59-A6C34878D82A}">
                    <a16:rowId xmlns:a16="http://schemas.microsoft.com/office/drawing/2014/main" val="2412151573"/>
                  </a:ext>
                </a:extLst>
              </a:tr>
              <a:tr h="114203">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Zazzle</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E-Commerce</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$166.4</a:t>
                      </a:r>
                    </a:p>
                  </a:txBody>
                  <a:tcPr marL="0" marR="0" marT="0" marB="0" anchor="ctr"/>
                </a:tc>
                <a:extLst>
                  <a:ext uri="{0D108BD9-81ED-4DB2-BD59-A6C34878D82A}">
                    <a16:rowId xmlns:a16="http://schemas.microsoft.com/office/drawing/2014/main" val="2508917362"/>
                  </a:ext>
                </a:extLst>
              </a:tr>
              <a:tr h="114203">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FastShipFaceMask.com</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Face Mask / Shield</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$163.4</a:t>
                      </a:r>
                    </a:p>
                  </a:txBody>
                  <a:tcPr marL="0" marR="0" marT="0" marB="0" anchor="ctr"/>
                </a:tc>
                <a:extLst>
                  <a:ext uri="{0D108BD9-81ED-4DB2-BD59-A6C34878D82A}">
                    <a16:rowId xmlns:a16="http://schemas.microsoft.com/office/drawing/2014/main" val="542779717"/>
                  </a:ext>
                </a:extLst>
              </a:tr>
              <a:tr h="114203">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Sio Beauty</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Skincare &amp; Beauty</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$162.8</a:t>
                      </a:r>
                    </a:p>
                  </a:txBody>
                  <a:tcPr marL="0" marR="0" marT="0" marB="0" anchor="ctr"/>
                </a:tc>
                <a:extLst>
                  <a:ext uri="{0D108BD9-81ED-4DB2-BD59-A6C34878D82A}">
                    <a16:rowId xmlns:a16="http://schemas.microsoft.com/office/drawing/2014/main" val="4138920210"/>
                  </a:ext>
                </a:extLst>
              </a:tr>
              <a:tr h="114203">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Empower App </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Online Banking</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$144.9</a:t>
                      </a:r>
                    </a:p>
                  </a:txBody>
                  <a:tcPr marL="0" marR="0" marT="0" marB="0" anchor="ctr"/>
                </a:tc>
                <a:extLst>
                  <a:ext uri="{0D108BD9-81ED-4DB2-BD59-A6C34878D82A}">
                    <a16:rowId xmlns:a16="http://schemas.microsoft.com/office/drawing/2014/main" val="2398651465"/>
                  </a:ext>
                </a:extLst>
              </a:tr>
              <a:tr h="114203">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Lunella  </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Medical Service</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$135.1</a:t>
                      </a:r>
                    </a:p>
                  </a:txBody>
                  <a:tcPr marL="0" marR="0" marT="0" marB="0" anchor="ctr"/>
                </a:tc>
                <a:extLst>
                  <a:ext uri="{0D108BD9-81ED-4DB2-BD59-A6C34878D82A}">
                    <a16:rowId xmlns:a16="http://schemas.microsoft.com/office/drawing/2014/main" val="1331854433"/>
                  </a:ext>
                </a:extLst>
              </a:tr>
              <a:tr h="114203">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Quantic School </a:t>
                      </a:r>
                    </a:p>
                  </a:txBody>
                  <a:tcPr marL="0" marR="0" marT="0" marB="0" anchor="ctr"/>
                </a:tc>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Online Education</a:t>
                      </a:r>
                    </a:p>
                  </a:txBody>
                  <a:tcPr marL="0" marR="0" marT="0" marB="0" anchor="ctr"/>
                </a:tc>
                <a:tc>
                  <a:txBody>
                    <a:bodyPr/>
                    <a:lstStyle/>
                    <a:p>
                      <a:pPr algn="ctr" fontAlgn="b"/>
                      <a:r>
                        <a:rPr lang="en-US" sz="600" b="0" i="0" u="none" strike="noStrike" dirty="0">
                          <a:solidFill>
                            <a:srgbClr val="1F1A62"/>
                          </a:solidFill>
                          <a:effectLst/>
                          <a:latin typeface="Helvetica" panose="020B0604020202020204" pitchFamily="34" charset="0"/>
                          <a:cs typeface="Helvetica" panose="020B0604020202020204" pitchFamily="34" charset="0"/>
                        </a:rPr>
                        <a:t>$129.4</a:t>
                      </a:r>
                    </a:p>
                  </a:txBody>
                  <a:tcPr marL="0" marR="0" marT="0" marB="0" anchor="ctr"/>
                </a:tc>
                <a:extLst>
                  <a:ext uri="{0D108BD9-81ED-4DB2-BD59-A6C34878D82A}">
                    <a16:rowId xmlns:a16="http://schemas.microsoft.com/office/drawing/2014/main" val="1429217278"/>
                  </a:ext>
                </a:extLst>
              </a:tr>
              <a:tr h="114203">
                <a:tc>
                  <a:txBody>
                    <a:bodyPr/>
                    <a:lstStyle/>
                    <a:p>
                      <a:pPr algn="l" fontAlgn="b"/>
                      <a:r>
                        <a:rPr lang="en-US" sz="600" b="0" i="0" u="none" strike="noStrike" dirty="0" err="1">
                          <a:solidFill>
                            <a:srgbClr val="1F1A62"/>
                          </a:solidFill>
                          <a:effectLst/>
                          <a:latin typeface="Helvetica" panose="020B0604020202020204" pitchFamily="34" charset="0"/>
                          <a:cs typeface="Helvetica" panose="020B0604020202020204" pitchFamily="34" charset="0"/>
                        </a:rPr>
                        <a:t>FandangoNOW</a:t>
                      </a:r>
                      <a:endParaRPr lang="en-US" sz="600" b="0" i="0" u="none" strike="noStrike" dirty="0">
                        <a:solidFill>
                          <a:srgbClr val="1F1A62"/>
                        </a:solidFill>
                        <a:effectLst/>
                        <a:latin typeface="Helvetica" panose="020B0604020202020204" pitchFamily="34" charset="0"/>
                        <a:cs typeface="Helvetica" panose="020B0604020202020204" pitchFamily="34" charset="0"/>
                      </a:endParaRP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Streaming Service</a:t>
                      </a:r>
                    </a:p>
                  </a:txBody>
                  <a:tcPr marL="0" marR="0" marT="0" marB="0" anchor="ctr"/>
                </a:tc>
                <a:tc>
                  <a:txBody>
                    <a:bodyPr/>
                    <a:lstStyle/>
                    <a:p>
                      <a:pPr algn="ctr" fontAlgn="b"/>
                      <a:r>
                        <a:rPr lang="en-US" sz="600" b="0" i="0" u="none" strike="noStrike" dirty="0">
                          <a:solidFill>
                            <a:srgbClr val="1F1A62"/>
                          </a:solidFill>
                          <a:effectLst/>
                          <a:latin typeface="Helvetica" panose="020B0604020202020204" pitchFamily="34" charset="0"/>
                          <a:cs typeface="Helvetica" panose="020B0604020202020204" pitchFamily="34" charset="0"/>
                        </a:rPr>
                        <a:t>$114.2</a:t>
                      </a:r>
                    </a:p>
                  </a:txBody>
                  <a:tcPr marL="0" marR="0" marT="0" marB="0" anchor="ctr"/>
                </a:tc>
                <a:extLst>
                  <a:ext uri="{0D108BD9-81ED-4DB2-BD59-A6C34878D82A}">
                    <a16:rowId xmlns:a16="http://schemas.microsoft.com/office/drawing/2014/main" val="867783319"/>
                  </a:ext>
                </a:extLst>
              </a:tr>
              <a:tr h="114203">
                <a:tc>
                  <a:txBody>
                    <a:bodyPr/>
                    <a:lstStyle/>
                    <a:p>
                      <a:pPr algn="l" fontAlgn="b"/>
                      <a:r>
                        <a:rPr lang="en-US" sz="600" b="0" i="0" u="none" strike="noStrike" dirty="0" err="1">
                          <a:solidFill>
                            <a:srgbClr val="1F1A62"/>
                          </a:solidFill>
                          <a:effectLst/>
                          <a:latin typeface="Helvetica" panose="020B0604020202020204" pitchFamily="34" charset="0"/>
                          <a:cs typeface="Helvetica" panose="020B0604020202020204" pitchFamily="34" charset="0"/>
                        </a:rPr>
                        <a:t>Invisawear</a:t>
                      </a:r>
                      <a:endParaRPr lang="en-US" sz="600" b="0" i="0" u="none" strike="noStrike" dirty="0">
                        <a:solidFill>
                          <a:srgbClr val="1F1A62"/>
                        </a:solidFill>
                        <a:effectLst/>
                        <a:latin typeface="Helvetica" panose="020B0604020202020204" pitchFamily="34" charset="0"/>
                        <a:cs typeface="Helvetica" panose="020B0604020202020204" pitchFamily="34" charset="0"/>
                      </a:endParaRPr>
                    </a:p>
                  </a:txBody>
                  <a:tcPr marL="0" marR="0" marT="0" marB="0" anchor="ctr"/>
                </a:tc>
                <a:tc>
                  <a:txBody>
                    <a:bodyPr/>
                    <a:lstStyle/>
                    <a:p>
                      <a:pPr algn="l" fontAlgn="b"/>
                      <a:r>
                        <a:rPr lang="en-US" sz="600" b="0" i="0" u="none" strike="noStrike" dirty="0">
                          <a:solidFill>
                            <a:srgbClr val="1F1A62"/>
                          </a:solidFill>
                          <a:effectLst/>
                          <a:latin typeface="Helvetica" panose="020B0604020202020204" pitchFamily="34" charset="0"/>
                          <a:cs typeface="Helvetica" panose="020B0604020202020204" pitchFamily="34" charset="0"/>
                        </a:rPr>
                        <a:t>Personal Security</a:t>
                      </a:r>
                    </a:p>
                  </a:txBody>
                  <a:tcPr marL="0" marR="0" marT="0" marB="0" anchor="ctr"/>
                </a:tc>
                <a:tc>
                  <a:txBody>
                    <a:bodyPr/>
                    <a:lstStyle/>
                    <a:p>
                      <a:pPr algn="ctr" fontAlgn="b"/>
                      <a:r>
                        <a:rPr lang="en-US" sz="600" b="0" i="0" u="none" strike="noStrike" dirty="0">
                          <a:solidFill>
                            <a:srgbClr val="1F1A62"/>
                          </a:solidFill>
                          <a:effectLst/>
                          <a:latin typeface="Helvetica" panose="020B0604020202020204" pitchFamily="34" charset="0"/>
                          <a:cs typeface="Helvetica" panose="020B0604020202020204" pitchFamily="34" charset="0"/>
                        </a:rPr>
                        <a:t>$110.5</a:t>
                      </a:r>
                    </a:p>
                  </a:txBody>
                  <a:tcPr marL="0" marR="0" marT="0" marB="0" anchor="ctr"/>
                </a:tc>
                <a:extLst>
                  <a:ext uri="{0D108BD9-81ED-4DB2-BD59-A6C34878D82A}">
                    <a16:rowId xmlns:a16="http://schemas.microsoft.com/office/drawing/2014/main" val="160313573"/>
                  </a:ext>
                </a:extLst>
              </a:tr>
              <a:tr h="135356">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Codycross App</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Mobile App</a:t>
                      </a:r>
                    </a:p>
                  </a:txBody>
                  <a:tcPr marL="0" marR="0" marT="0" marB="0" anchor="ctr"/>
                </a:tc>
                <a:tc>
                  <a:txBody>
                    <a:bodyPr/>
                    <a:lstStyle/>
                    <a:p>
                      <a:pPr algn="ctr" fontAlgn="b"/>
                      <a:r>
                        <a:rPr lang="en-US" sz="600" b="0" i="0" u="none" strike="noStrike">
                          <a:solidFill>
                            <a:srgbClr val="1F1A62"/>
                          </a:solidFill>
                          <a:effectLst/>
                          <a:latin typeface="Helvetica" panose="020B0604020202020204" pitchFamily="34" charset="0"/>
                          <a:cs typeface="Helvetica" panose="020B0604020202020204" pitchFamily="34" charset="0"/>
                        </a:rPr>
                        <a:t>$108.0</a:t>
                      </a:r>
                    </a:p>
                  </a:txBody>
                  <a:tcPr marL="0" marR="0" marT="0" marB="0" anchor="ctr"/>
                </a:tc>
                <a:extLst>
                  <a:ext uri="{0D108BD9-81ED-4DB2-BD59-A6C34878D82A}">
                    <a16:rowId xmlns:a16="http://schemas.microsoft.com/office/drawing/2014/main" val="163721146"/>
                  </a:ext>
                </a:extLst>
              </a:tr>
              <a:tr h="114203">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Prettylittlething  </a:t>
                      </a:r>
                    </a:p>
                  </a:txBody>
                  <a:tcPr marL="0" marR="0" marT="0" marB="0" anchor="ctr"/>
                </a:tc>
                <a:tc>
                  <a:txBody>
                    <a:bodyPr/>
                    <a:lstStyle/>
                    <a:p>
                      <a:pPr algn="l" fontAlgn="b"/>
                      <a:r>
                        <a:rPr lang="en-US" sz="600" b="0" i="0" u="none" strike="noStrike">
                          <a:solidFill>
                            <a:srgbClr val="1F1A62"/>
                          </a:solidFill>
                          <a:effectLst/>
                          <a:latin typeface="Helvetica" panose="020B0604020202020204" pitchFamily="34" charset="0"/>
                          <a:cs typeface="Helvetica" panose="020B0604020202020204" pitchFamily="34" charset="0"/>
                        </a:rPr>
                        <a:t>Apparel</a:t>
                      </a:r>
                    </a:p>
                  </a:txBody>
                  <a:tcPr marL="0" marR="0" marT="0" marB="0" anchor="ctr"/>
                </a:tc>
                <a:tc>
                  <a:txBody>
                    <a:bodyPr/>
                    <a:lstStyle/>
                    <a:p>
                      <a:pPr algn="ctr" fontAlgn="b"/>
                      <a:r>
                        <a:rPr lang="en-US" sz="600" b="0" i="0" u="none" strike="noStrike" dirty="0">
                          <a:solidFill>
                            <a:srgbClr val="1F1A62"/>
                          </a:solidFill>
                          <a:effectLst/>
                          <a:latin typeface="Helvetica" panose="020B0604020202020204" pitchFamily="34" charset="0"/>
                          <a:cs typeface="Helvetica" panose="020B0604020202020204" pitchFamily="34" charset="0"/>
                        </a:rPr>
                        <a:t>$103.2</a:t>
                      </a:r>
                    </a:p>
                  </a:txBody>
                  <a:tcPr marL="0" marR="0" marT="0" marB="0" anchor="ctr"/>
                </a:tc>
                <a:extLst>
                  <a:ext uri="{0D108BD9-81ED-4DB2-BD59-A6C34878D82A}">
                    <a16:rowId xmlns:a16="http://schemas.microsoft.com/office/drawing/2014/main" val="1292661797"/>
                  </a:ext>
                </a:extLst>
              </a:tr>
            </a:tbl>
          </a:graphicData>
        </a:graphic>
      </p:graphicFrame>
      <p:sp>
        <p:nvSpPr>
          <p:cNvPr id="29" name="Rectangle: Rounded Corners 28">
            <a:extLst>
              <a:ext uri="{FF2B5EF4-FFF2-40B4-BE49-F238E27FC236}">
                <a16:creationId xmlns:a16="http://schemas.microsoft.com/office/drawing/2014/main" id="{C36146A2-985A-4E38-B615-DEA61C946375}"/>
              </a:ext>
            </a:extLst>
          </p:cNvPr>
          <p:cNvSpPr/>
          <p:nvPr/>
        </p:nvSpPr>
        <p:spPr>
          <a:xfrm>
            <a:off x="9595158" y="5236640"/>
            <a:ext cx="2414424" cy="1014984"/>
          </a:xfrm>
          <a:prstGeom prst="roundRect">
            <a:avLst/>
          </a:prstGeom>
          <a:solidFill>
            <a:srgbClr val="00BFF2"/>
          </a:solidFill>
          <a:ln w="12700">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Helvetica" panose="020B0604020202020204" pitchFamily="34" charset="0"/>
              <a:cs typeface="Helvetica" panose="020B0604020202020204" pitchFamily="34" charset="0"/>
            </a:endParaRPr>
          </a:p>
        </p:txBody>
      </p:sp>
      <p:cxnSp>
        <p:nvCxnSpPr>
          <p:cNvPr id="30" name="Straight Connector 29">
            <a:extLst>
              <a:ext uri="{FF2B5EF4-FFF2-40B4-BE49-F238E27FC236}">
                <a16:creationId xmlns:a16="http://schemas.microsoft.com/office/drawing/2014/main" id="{3C94371A-3948-4813-9071-8E39D2A7BE36}"/>
              </a:ext>
            </a:extLst>
          </p:cNvPr>
          <p:cNvCxnSpPr>
            <a:cxnSpLocks/>
          </p:cNvCxnSpPr>
          <p:nvPr/>
        </p:nvCxnSpPr>
        <p:spPr>
          <a:xfrm>
            <a:off x="3047370" y="1789013"/>
            <a:ext cx="0" cy="3439936"/>
          </a:xfrm>
          <a:prstGeom prst="line">
            <a:avLst/>
          </a:prstGeom>
          <a:ln w="19050">
            <a:solidFill>
              <a:srgbClr val="ED3C8D"/>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DE7F25A-21F4-45BB-AD84-3E1A4A8ACE55}"/>
              </a:ext>
            </a:extLst>
          </p:cNvPr>
          <p:cNvCxnSpPr>
            <a:cxnSpLocks/>
          </p:cNvCxnSpPr>
          <p:nvPr/>
        </p:nvCxnSpPr>
        <p:spPr>
          <a:xfrm>
            <a:off x="6260901" y="1795410"/>
            <a:ext cx="0" cy="3433539"/>
          </a:xfrm>
          <a:prstGeom prst="line">
            <a:avLst/>
          </a:prstGeom>
          <a:ln w="19050">
            <a:solidFill>
              <a:srgbClr val="ED3C8D"/>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77E025B-1B61-410A-9009-5F97EAB9124B}"/>
              </a:ext>
            </a:extLst>
          </p:cNvPr>
          <p:cNvCxnSpPr>
            <a:cxnSpLocks/>
          </p:cNvCxnSpPr>
          <p:nvPr/>
        </p:nvCxnSpPr>
        <p:spPr>
          <a:xfrm>
            <a:off x="9131618" y="1790647"/>
            <a:ext cx="0" cy="3438302"/>
          </a:xfrm>
          <a:prstGeom prst="line">
            <a:avLst/>
          </a:prstGeom>
          <a:ln w="19050">
            <a:solidFill>
              <a:srgbClr val="ED3C8D"/>
            </a:solidFill>
          </a:ln>
        </p:spPr>
        <p:style>
          <a:lnRef idx="1">
            <a:schemeClr val="accent1"/>
          </a:lnRef>
          <a:fillRef idx="0">
            <a:schemeClr val="accent1"/>
          </a:fillRef>
          <a:effectRef idx="0">
            <a:schemeClr val="accent1"/>
          </a:effectRef>
          <a:fontRef idx="minor">
            <a:schemeClr val="tx1"/>
          </a:fontRef>
        </p:style>
      </p:cxnSp>
      <p:pic>
        <p:nvPicPr>
          <p:cNvPr id="33" name="Picture 4" descr="Oofos logo | QVCC">
            <a:extLst>
              <a:ext uri="{FF2B5EF4-FFF2-40B4-BE49-F238E27FC236}">
                <a16:creationId xmlns:a16="http://schemas.microsoft.com/office/drawing/2014/main" id="{13289600-4620-4249-91AE-6FAE707F78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7457" y="5397928"/>
            <a:ext cx="1455821" cy="29476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a:extLst>
              <a:ext uri="{FF2B5EF4-FFF2-40B4-BE49-F238E27FC236}">
                <a16:creationId xmlns:a16="http://schemas.microsoft.com/office/drawing/2014/main" id="{089F9DEE-37A5-4C45-9689-F2D5CA3A1F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3401" y="5421648"/>
            <a:ext cx="1426887" cy="24732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2" descr="Is Simple Health legit - 2020">
            <a:extLst>
              <a:ext uri="{FF2B5EF4-FFF2-40B4-BE49-F238E27FC236}">
                <a16:creationId xmlns:a16="http://schemas.microsoft.com/office/drawing/2014/main" id="{777AAF58-D82E-414B-99A3-C0F6EB2DB8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2115" y="5390301"/>
            <a:ext cx="1660358" cy="31002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4" descr="Amazon.com : Kangaroo Home Security Motion Sensor (1 Pack) : Camera &amp; Photo">
            <a:extLst>
              <a:ext uri="{FF2B5EF4-FFF2-40B4-BE49-F238E27FC236}">
                <a16:creationId xmlns:a16="http://schemas.microsoft.com/office/drawing/2014/main" id="{5C756C50-273A-4B2D-88CB-8815D136E48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1948" t="24737" r="18561" b="27543"/>
          <a:stretch/>
        </p:blipFill>
        <p:spPr bwMode="auto">
          <a:xfrm>
            <a:off x="7982598" y="5364641"/>
            <a:ext cx="1501573" cy="36134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8" descr="FightCamp - Content Specialist (Video/Photo)">
            <a:extLst>
              <a:ext uri="{FF2B5EF4-FFF2-40B4-BE49-F238E27FC236}">
                <a16:creationId xmlns:a16="http://schemas.microsoft.com/office/drawing/2014/main" id="{C6C80C19-F6C8-4D79-A564-EDA04FE6DED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9107" b="14228"/>
          <a:stretch/>
        </p:blipFill>
        <p:spPr bwMode="auto">
          <a:xfrm>
            <a:off x="202854" y="5683528"/>
            <a:ext cx="1872870" cy="53992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8" descr="Shop Italian Women's Shoes | M.Gemi">
            <a:extLst>
              <a:ext uri="{FF2B5EF4-FFF2-40B4-BE49-F238E27FC236}">
                <a16:creationId xmlns:a16="http://schemas.microsoft.com/office/drawing/2014/main" id="{54B113A3-A104-4611-B89B-5E25C2A2491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4445" b="33667"/>
          <a:stretch/>
        </p:blipFill>
        <p:spPr bwMode="auto">
          <a:xfrm>
            <a:off x="4281426" y="5868415"/>
            <a:ext cx="1576137" cy="25143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2" descr="Waverly Labs - IEEE Entrepreneurship">
            <a:extLst>
              <a:ext uri="{FF2B5EF4-FFF2-40B4-BE49-F238E27FC236}">
                <a16:creationId xmlns:a16="http://schemas.microsoft.com/office/drawing/2014/main" id="{254833D2-605B-40DE-A8F9-F039FCA1F0A0}"/>
              </a:ext>
            </a:extLst>
          </p:cNvPr>
          <p:cNvPicPr>
            <a:picLocks noChangeAspect="1" noChangeArrowheads="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t="39250" b="38500"/>
          <a:stretch/>
        </p:blipFill>
        <p:spPr bwMode="auto">
          <a:xfrm>
            <a:off x="7414682" y="5828901"/>
            <a:ext cx="1980269" cy="33045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hirp | The Best Audiobook Deals Without A Subscription Fee">
            <a:extLst>
              <a:ext uri="{FF2B5EF4-FFF2-40B4-BE49-F238E27FC236}">
                <a16:creationId xmlns:a16="http://schemas.microsoft.com/office/drawing/2014/main" id="{227BD71B-9D81-4386-9909-8333C9BAB88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55136" y="5819882"/>
            <a:ext cx="885405" cy="36369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Obe Fitness Affiliate Program | Perform[cb] Agency">
            <a:extLst>
              <a:ext uri="{FF2B5EF4-FFF2-40B4-BE49-F238E27FC236}">
                <a16:creationId xmlns:a16="http://schemas.microsoft.com/office/drawing/2014/main" id="{56B33EC6-EE4A-4255-9D3E-D42413E9573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57811" y="5843273"/>
            <a:ext cx="725274" cy="30171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a:extLst>
              <a:ext uri="{FF2B5EF4-FFF2-40B4-BE49-F238E27FC236}">
                <a16:creationId xmlns:a16="http://schemas.microsoft.com/office/drawing/2014/main" id="{43B42107-0F90-4481-AE3B-79436610469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55904" y="5761559"/>
            <a:ext cx="1160437" cy="46514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Figure Technologies Company Profile: Valuation &amp; Investors | PitchBook">
            <a:extLst>
              <a:ext uri="{FF2B5EF4-FFF2-40B4-BE49-F238E27FC236}">
                <a16:creationId xmlns:a16="http://schemas.microsoft.com/office/drawing/2014/main" id="{0CBEF2E2-F0FB-4F68-AF20-CB954537882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2060" y="5357766"/>
            <a:ext cx="1125274" cy="37509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Vuori Women's Yosemite Sports Bra - Camo (VW104BCM) – Marathon Sports">
            <a:extLst>
              <a:ext uri="{FF2B5EF4-FFF2-40B4-BE49-F238E27FC236}">
                <a16:creationId xmlns:a16="http://schemas.microsoft.com/office/drawing/2014/main" id="{E0A1DACC-F7B0-4F4A-B4D9-02CDD031D1A7}"/>
              </a:ext>
            </a:extLst>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00411" y="5433619"/>
            <a:ext cx="1361581" cy="223385"/>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D9EBAF30-273B-49B1-B952-0B3210421376}"/>
              </a:ext>
            </a:extLst>
          </p:cNvPr>
          <p:cNvSpPr txBox="1"/>
          <p:nvPr/>
        </p:nvSpPr>
        <p:spPr>
          <a:xfrm>
            <a:off x="9761125" y="5236640"/>
            <a:ext cx="2082491" cy="954107"/>
          </a:xfrm>
          <a:prstGeom prst="rect">
            <a:avLst/>
          </a:prstGeom>
          <a:noFill/>
        </p:spPr>
        <p:txBody>
          <a:bodyPr wrap="square">
            <a:spAutoFit/>
          </a:bodyPr>
          <a:lstStyle/>
          <a:p>
            <a:pPr algn="ctr"/>
            <a:r>
              <a:rPr lang="en-US" sz="1400">
                <a:solidFill>
                  <a:schemeClr val="bg1"/>
                </a:solidFill>
                <a:latin typeface="Helvetica" panose="020B0604020202020204" pitchFamily="34" charset="0"/>
                <a:cs typeface="Helvetica" panose="020B0604020202020204" pitchFamily="34" charset="0"/>
              </a:rPr>
              <a:t>DTC brands accounted for </a:t>
            </a:r>
            <a:r>
              <a:rPr lang="en-US" sz="1400" b="1">
                <a:solidFill>
                  <a:schemeClr val="bg1"/>
                </a:solidFill>
                <a:latin typeface="Helvetica" panose="020B0604020202020204" pitchFamily="34" charset="0"/>
                <a:cs typeface="Helvetica" panose="020B0604020202020204" pitchFamily="34" charset="0"/>
              </a:rPr>
              <a:t>42% </a:t>
            </a:r>
            <a:r>
              <a:rPr lang="en-US" sz="1400">
                <a:solidFill>
                  <a:schemeClr val="bg1"/>
                </a:solidFill>
                <a:latin typeface="Helvetica" panose="020B0604020202020204" pitchFamily="34" charset="0"/>
                <a:cs typeface="Helvetica" panose="020B0604020202020204" pitchFamily="34" charset="0"/>
              </a:rPr>
              <a:t>of total new TV advertisers and </a:t>
            </a:r>
            <a:r>
              <a:rPr lang="en-US" sz="1400" b="1">
                <a:solidFill>
                  <a:schemeClr val="bg1"/>
                </a:solidFill>
                <a:latin typeface="Helvetica" panose="020B0604020202020204" pitchFamily="34" charset="0"/>
                <a:cs typeface="Helvetica" panose="020B0604020202020204" pitchFamily="34" charset="0"/>
              </a:rPr>
              <a:t>36%</a:t>
            </a:r>
            <a:r>
              <a:rPr lang="en-US" sz="1400">
                <a:solidFill>
                  <a:schemeClr val="bg1"/>
                </a:solidFill>
                <a:latin typeface="Helvetica" panose="020B0604020202020204" pitchFamily="34" charset="0"/>
                <a:cs typeface="Helvetica" panose="020B0604020202020204" pitchFamily="34" charset="0"/>
              </a:rPr>
              <a:t> </a:t>
            </a:r>
          </a:p>
          <a:p>
            <a:pPr algn="ctr"/>
            <a:r>
              <a:rPr lang="en-US" sz="1400">
                <a:solidFill>
                  <a:schemeClr val="bg1"/>
                </a:solidFill>
                <a:latin typeface="Helvetica" panose="020B0604020202020204" pitchFamily="34" charset="0"/>
                <a:cs typeface="Helvetica" panose="020B0604020202020204" pitchFamily="34" charset="0"/>
              </a:rPr>
              <a:t>of total TV spend</a:t>
            </a:r>
          </a:p>
        </p:txBody>
      </p:sp>
      <p:sp>
        <p:nvSpPr>
          <p:cNvPr id="46" name="TextBox 45">
            <a:extLst>
              <a:ext uri="{FF2B5EF4-FFF2-40B4-BE49-F238E27FC236}">
                <a16:creationId xmlns:a16="http://schemas.microsoft.com/office/drawing/2014/main" id="{9D5DBAFC-E4AB-45B4-B048-4B09B71D9893}"/>
              </a:ext>
            </a:extLst>
          </p:cNvPr>
          <p:cNvSpPr txBox="1"/>
          <p:nvPr/>
        </p:nvSpPr>
        <p:spPr>
          <a:xfrm>
            <a:off x="425707" y="6219547"/>
            <a:ext cx="4500786" cy="215444"/>
          </a:xfrm>
          <a:prstGeom prst="rect">
            <a:avLst/>
          </a:prstGeom>
          <a:noFill/>
        </p:spPr>
        <p:txBody>
          <a:bodyPr wrap="square" rtlCol="0">
            <a:spAutoFit/>
          </a:bodyPr>
          <a:lstStyle/>
          <a:p>
            <a:r>
              <a:rPr lang="en-US" sz="800" i="1">
                <a:solidFill>
                  <a:srgbClr val="1F1A62"/>
                </a:solidFill>
                <a:latin typeface="Helvetica" panose="020B0403020202020204" pitchFamily="34" charset="0"/>
              </a:rPr>
              <a:t>Logos represent a sampling of new national TV DTC advertisers</a:t>
            </a:r>
          </a:p>
        </p:txBody>
      </p:sp>
    </p:spTree>
    <p:extLst>
      <p:ext uri="{BB962C8B-B14F-4D97-AF65-F5344CB8AC3E}">
        <p14:creationId xmlns:p14="http://schemas.microsoft.com/office/powerpoint/2010/main" val="2015148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25098AB2-B7DE-42DA-90CE-63B6E08E85E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31" name="Rectangle 30">
            <a:extLst>
              <a:ext uri="{FF2B5EF4-FFF2-40B4-BE49-F238E27FC236}">
                <a16:creationId xmlns:a16="http://schemas.microsoft.com/office/drawing/2014/main" id="{CE3D5038-DB0D-49D3-81FE-CE06731FFC1C}"/>
              </a:ext>
            </a:extLst>
          </p:cNvPr>
          <p:cNvSpPr/>
          <p:nvPr/>
        </p:nvSpPr>
        <p:spPr>
          <a:xfrm>
            <a:off x="1"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BD1D7B-CFFD-AB40-AE04-379262D9E97A}"/>
              </a:ext>
            </a:extLst>
          </p:cNvPr>
          <p:cNvSpPr/>
          <p:nvPr/>
        </p:nvSpPr>
        <p:spPr>
          <a:xfrm>
            <a:off x="235370" y="218066"/>
            <a:ext cx="10813630"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Marketers recognized TV - as a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builder of awareness, brand trust and growth</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 - especially as consumer behaviors evolved during the pandemic</a:t>
            </a:r>
          </a:p>
        </p:txBody>
      </p:sp>
      <p:pic>
        <p:nvPicPr>
          <p:cNvPr id="14" name="Picture 13">
            <a:extLst>
              <a:ext uri="{FF2B5EF4-FFF2-40B4-BE49-F238E27FC236}">
                <a16:creationId xmlns:a16="http://schemas.microsoft.com/office/drawing/2014/main" id="{E68883D7-CE89-43D5-A4B5-94B1E528076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5" name="Slide Number Placeholder 5">
            <a:extLst>
              <a:ext uri="{FF2B5EF4-FFF2-40B4-BE49-F238E27FC236}">
                <a16:creationId xmlns:a16="http://schemas.microsoft.com/office/drawing/2014/main" id="{CAB137C7-5E9C-4947-862D-A9783E6B793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FACEB3C5-52C0-47C3-941A-590E0EE30CE4}"/>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pSp>
        <p:nvGrpSpPr>
          <p:cNvPr id="6" name="Group 5">
            <a:extLst>
              <a:ext uri="{FF2B5EF4-FFF2-40B4-BE49-F238E27FC236}">
                <a16:creationId xmlns:a16="http://schemas.microsoft.com/office/drawing/2014/main" id="{10A2C95F-98A8-47AA-ACD5-19EEFB0DCF6D}"/>
              </a:ext>
            </a:extLst>
          </p:cNvPr>
          <p:cNvGrpSpPr/>
          <p:nvPr/>
        </p:nvGrpSpPr>
        <p:grpSpPr>
          <a:xfrm>
            <a:off x="3843449" y="1791867"/>
            <a:ext cx="4377662" cy="1787305"/>
            <a:chOff x="5458712" y="1883334"/>
            <a:chExt cx="4377662" cy="1787305"/>
          </a:xfrm>
        </p:grpSpPr>
        <p:sp>
          <p:nvSpPr>
            <p:cNvPr id="10" name="Speech Bubble: Rectangle 9">
              <a:extLst>
                <a:ext uri="{FF2B5EF4-FFF2-40B4-BE49-F238E27FC236}">
                  <a16:creationId xmlns:a16="http://schemas.microsoft.com/office/drawing/2014/main" id="{617FC728-F84A-4C42-85DB-E3EB3EC1D16D}"/>
                </a:ext>
              </a:extLst>
            </p:cNvPr>
            <p:cNvSpPr/>
            <p:nvPr/>
          </p:nvSpPr>
          <p:spPr>
            <a:xfrm>
              <a:off x="5458712" y="1883334"/>
              <a:ext cx="4377662" cy="1008480"/>
            </a:xfrm>
            <a:prstGeom prst="wedgeRectCallout">
              <a:avLst>
                <a:gd name="adj1" fmla="val -4060"/>
                <a:gd name="adj2" fmla="val 72035"/>
              </a:avLst>
            </a:prstGeom>
            <a:solidFill>
              <a:sysClr val="window" lastClr="FFFFFF"/>
            </a:solidFill>
            <a:ln w="28575" cap="flat" cmpd="sng" algn="ctr">
              <a:solidFill>
                <a:srgbClr val="ED3C8D"/>
              </a:solidFill>
              <a:prstDash val="dash"/>
            </a:ln>
            <a:effectLst/>
          </p:spPr>
          <p:txBody>
            <a:bodyPr rtlCol="0" anchor="b"/>
            <a:lstStyle/>
            <a:p>
              <a:pPr marL="0" marR="0" lvl="0" indent="0" algn="ctr" defTabSz="457109" rtl="0" eaLnBrk="1" fontAlgn="auto" latinLnBrk="0" hangingPunct="1">
                <a:lnSpc>
                  <a:spcPct val="100000"/>
                </a:lnSpc>
                <a:spcBef>
                  <a:spcPts val="0"/>
                </a:spcBef>
                <a:spcAft>
                  <a:spcPts val="0"/>
                </a:spcAft>
                <a:buClrTx/>
                <a:buSzTx/>
                <a:buFontTx/>
                <a:buNone/>
                <a:tabLst/>
                <a:defRPr/>
              </a:pPr>
              <a:endParaRPr kumimoji="0" lang="en-US" sz="1100" b="0" i="1"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endParaRP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a:t>
              </a:r>
              <a:r>
                <a:rPr kumimoji="0" lang="en-US" sz="1050" b="1" i="0" u="none" strike="noStrike" kern="0" cap="none" spc="0" normalizeH="0" baseline="0" noProof="0">
                  <a:ln>
                    <a:noFill/>
                  </a:ln>
                  <a:solidFill>
                    <a:srgbClr val="E84A99"/>
                  </a:solidFill>
                  <a:effectLst/>
                  <a:uLnTx/>
                  <a:uFillTx/>
                  <a:latin typeface="Helvetica Light" panose="020B0403020202020204"/>
                  <a:ea typeface="+mn-ea"/>
                  <a:cs typeface="+mn-cs"/>
                </a:rPr>
                <a:t>This campaign is about empowering drivers and bringing awareness to the selection we offer as well as the ease and convenience of shopping on CarParts.com</a:t>
              </a:r>
              <a:r>
                <a:rPr kumimoji="0" lang="en-US" sz="1050" b="0" i="0" u="none" strike="noStrike" kern="0" cap="none" spc="0" normalizeH="0" baseline="0" noProof="0">
                  <a:ln>
                    <a:noFill/>
                  </a:ln>
                  <a:solidFill>
                    <a:srgbClr val="1F1A62"/>
                  </a:solidFill>
                  <a:effectLst/>
                  <a:uLnTx/>
                  <a:uFillTx/>
                  <a:latin typeface="Helvetica Light" panose="020B0403020202020204"/>
                  <a:ea typeface="+mn-ea"/>
                  <a:cs typeface="+mn-cs"/>
                </a:rPr>
                <a:t>….We’re assuring them, on national TV, that we will deliver the part they need, when they need it.” </a:t>
              </a:r>
            </a:p>
          </p:txBody>
        </p:sp>
        <p:sp>
          <p:nvSpPr>
            <p:cNvPr id="11" name="TextBox 10">
              <a:extLst>
                <a:ext uri="{FF2B5EF4-FFF2-40B4-BE49-F238E27FC236}">
                  <a16:creationId xmlns:a16="http://schemas.microsoft.com/office/drawing/2014/main" id="{2687D21F-4C6B-4744-8DA0-467111E2EFFD}"/>
                </a:ext>
              </a:extLst>
            </p:cNvPr>
            <p:cNvSpPr txBox="1"/>
            <p:nvPr/>
          </p:nvSpPr>
          <p:spPr>
            <a:xfrm>
              <a:off x="5581472" y="3147419"/>
              <a:ext cx="3949971" cy="523220"/>
            </a:xfrm>
            <a:prstGeom prst="rect">
              <a:avLst/>
            </a:prstGeom>
            <a:noFill/>
          </p:spPr>
          <p:txBody>
            <a:bodyPr wrap="square" rtlCol="0">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err="1">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Houman</a:t>
              </a:r>
              <a:r>
                <a:rPr kumimoji="0" lang="en-US" sz="1000" b="1"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 </a:t>
              </a:r>
              <a:r>
                <a:rPr kumimoji="0" lang="en-US" sz="1000" b="1" i="0" u="none" strike="noStrike" kern="0" cap="none" spc="0" normalizeH="0" baseline="0" noProof="0" err="1">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Akhavan</a:t>
              </a:r>
              <a:r>
                <a:rPr kumimoji="0" lang="en-US" sz="1000" b="1"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 Chief Marketing Officer, </a:t>
              </a:r>
              <a:r>
                <a:rPr kumimoji="0" lang="en-US" sz="1000" b="1" i="1"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US Auto Parts Network </a:t>
              </a:r>
              <a:r>
                <a:rPr kumimoji="0" lang="en-US" sz="1000" b="1"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(Parent company of CarParts.com)</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(Business Wire, 5/19/20)</a:t>
              </a:r>
            </a:p>
          </p:txBody>
        </p:sp>
        <p:pic>
          <p:nvPicPr>
            <p:cNvPr id="3" name="Picture 4" descr="CarParts.com – Right Parts, Guaranteed">
              <a:extLst>
                <a:ext uri="{FF2B5EF4-FFF2-40B4-BE49-F238E27FC236}">
                  <a16:creationId xmlns:a16="http://schemas.microsoft.com/office/drawing/2014/main" id="{3112E78E-67BE-46FB-B326-E99286160F9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05239" y="1921652"/>
              <a:ext cx="1239719" cy="191285"/>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Speech Bubble: Rectangle 26">
            <a:extLst>
              <a:ext uri="{FF2B5EF4-FFF2-40B4-BE49-F238E27FC236}">
                <a16:creationId xmlns:a16="http://schemas.microsoft.com/office/drawing/2014/main" id="{9087A09A-ED21-4DEC-993B-DDC60B97CBBD}"/>
              </a:ext>
            </a:extLst>
          </p:cNvPr>
          <p:cNvSpPr/>
          <p:nvPr/>
        </p:nvSpPr>
        <p:spPr>
          <a:xfrm>
            <a:off x="8493887" y="3815618"/>
            <a:ext cx="3227209" cy="897418"/>
          </a:xfrm>
          <a:prstGeom prst="wedgeRectCallout">
            <a:avLst>
              <a:gd name="adj1" fmla="val -7025"/>
              <a:gd name="adj2" fmla="val 67825"/>
            </a:avLst>
          </a:prstGeom>
          <a:solidFill>
            <a:sysClr val="window" lastClr="FFFFFF"/>
          </a:solidFill>
          <a:ln w="28575" cap="flat" cmpd="sng" algn="ctr">
            <a:solidFill>
              <a:srgbClr val="ED3C8D"/>
            </a:solidFill>
            <a:prstDash val="dash"/>
          </a:ln>
          <a:effectLst/>
        </p:spPr>
        <p:txBody>
          <a:bodyPr rtlCol="0" anchor="b"/>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a:t>
            </a:r>
            <a:r>
              <a:rPr kumimoji="0" lang="en-US" sz="10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Brian Berger, CEO, </a:t>
            </a:r>
            <a:r>
              <a:rPr kumimoji="0" lang="en-US" sz="1000" b="0" i="1"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Mack Weldon</a:t>
            </a:r>
            <a:r>
              <a:rPr kumimoji="0" lang="en-US" sz="10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 is optimistic </a:t>
            </a:r>
            <a:r>
              <a:rPr kumimoji="0" lang="en-US" sz="100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[TV] will become a meaningful part of its mix.</a:t>
            </a:r>
            <a:endParaRPr kumimoji="0" lang="en-US" sz="110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C3FC936F-5C31-4BF9-9153-8C2F86F4F804}"/>
              </a:ext>
            </a:extLst>
          </p:cNvPr>
          <p:cNvSpPr txBox="1"/>
          <p:nvPr/>
        </p:nvSpPr>
        <p:spPr>
          <a:xfrm>
            <a:off x="9604261" y="4733400"/>
            <a:ext cx="1843988" cy="246221"/>
          </a:xfrm>
          <a:prstGeom prst="rect">
            <a:avLst/>
          </a:prstGeom>
          <a:noFill/>
        </p:spPr>
        <p:txBody>
          <a:bodyPr wrap="square" rtlCol="0">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Adweek, 6/25/2020</a:t>
            </a:r>
            <a:endParaRPr kumimoji="0" lang="en-US" sz="8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endParaRPr>
          </a:p>
        </p:txBody>
      </p:sp>
      <p:pic>
        <p:nvPicPr>
          <p:cNvPr id="7" name="Picture 8" descr="Mack Weldon - North Castle Partners">
            <a:extLst>
              <a:ext uri="{FF2B5EF4-FFF2-40B4-BE49-F238E27FC236}">
                <a16:creationId xmlns:a16="http://schemas.microsoft.com/office/drawing/2014/main" id="{020EA752-96EE-46E8-AC1C-EA64781CD51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642501" y="3894484"/>
            <a:ext cx="929979" cy="361279"/>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A2607CBD-4E85-4C27-8E32-F8CEA996C6C1}"/>
              </a:ext>
            </a:extLst>
          </p:cNvPr>
          <p:cNvGrpSpPr/>
          <p:nvPr/>
        </p:nvGrpSpPr>
        <p:grpSpPr>
          <a:xfrm>
            <a:off x="4425365" y="3629067"/>
            <a:ext cx="4068522" cy="1449818"/>
            <a:chOff x="335943" y="350293"/>
            <a:chExt cx="4068522" cy="1449818"/>
          </a:xfrm>
        </p:grpSpPr>
        <p:sp>
          <p:nvSpPr>
            <p:cNvPr id="24" name="Speech Bubble: Rectangle 23">
              <a:extLst>
                <a:ext uri="{FF2B5EF4-FFF2-40B4-BE49-F238E27FC236}">
                  <a16:creationId xmlns:a16="http://schemas.microsoft.com/office/drawing/2014/main" id="{ED876B1B-B7B5-4BA2-9D8C-05B1AB1C7036}"/>
                </a:ext>
              </a:extLst>
            </p:cNvPr>
            <p:cNvSpPr/>
            <p:nvPr/>
          </p:nvSpPr>
          <p:spPr>
            <a:xfrm>
              <a:off x="335943" y="350293"/>
              <a:ext cx="3546520" cy="1023315"/>
            </a:xfrm>
            <a:prstGeom prst="wedgeRectCallout">
              <a:avLst>
                <a:gd name="adj1" fmla="val -7490"/>
                <a:gd name="adj2" fmla="val 64256"/>
              </a:avLst>
            </a:prstGeom>
            <a:solidFill>
              <a:sysClr val="window" lastClr="FFFFFF"/>
            </a:solidFill>
            <a:ln w="28575" cap="flat" cmpd="sng" algn="ctr">
              <a:solidFill>
                <a:srgbClr val="ED3C8D"/>
              </a:solidFill>
              <a:prstDash val="dash"/>
            </a:ln>
            <a:effectLst/>
          </p:spPr>
          <p:txBody>
            <a:bodyPr rtlCol="0" anchor="b"/>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‘We consider ourselves trailblazers in the CBD space. We look forward to sharing our new TV commercial nationwide and continuing to </a:t>
              </a:r>
              <a:r>
                <a:rPr kumimoji="0" lang="en-US" sz="1000" b="1" i="0" u="none" strike="noStrike" kern="0" cap="none" spc="0" normalizeH="0" baseline="0" noProof="0">
                  <a:ln>
                    <a:noFill/>
                  </a:ln>
                  <a:solidFill>
                    <a:srgbClr val="E84A99"/>
                  </a:solidFill>
                  <a:effectLst/>
                  <a:uLnTx/>
                  <a:uFillTx/>
                  <a:latin typeface="Helvetica Light" panose="020B0403020202020204"/>
                  <a:ea typeface="Open Sans" panose="020B0606030504020204" pitchFamily="34" charset="0"/>
                  <a:cs typeface="Open Sans" panose="020B0606030504020204" pitchFamily="34" charset="0"/>
                </a:rPr>
                <a:t>reinforce why so many consumers trust </a:t>
              </a:r>
              <a:r>
                <a:rPr kumimoji="0" lang="en-US" sz="1000" b="0" i="0" u="none" strike="noStrike" kern="0" cap="none" spc="0" normalizeH="0" baseline="0" noProof="0" err="1">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cbdMD</a:t>
              </a:r>
              <a:r>
                <a:rPr kumimoji="0" lang="en-US" sz="10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 for their health and wellness needs.”</a:t>
              </a:r>
            </a:p>
          </p:txBody>
        </p:sp>
        <p:sp>
          <p:nvSpPr>
            <p:cNvPr id="25" name="TextBox 24">
              <a:extLst>
                <a:ext uri="{FF2B5EF4-FFF2-40B4-BE49-F238E27FC236}">
                  <a16:creationId xmlns:a16="http://schemas.microsoft.com/office/drawing/2014/main" id="{8208246E-5AD2-4104-9FEC-A7074B710AA9}"/>
                </a:ext>
              </a:extLst>
            </p:cNvPr>
            <p:cNvSpPr txBox="1"/>
            <p:nvPr/>
          </p:nvSpPr>
          <p:spPr>
            <a:xfrm>
              <a:off x="857945" y="1430779"/>
              <a:ext cx="3546520" cy="369332"/>
            </a:xfrm>
            <a:prstGeom prst="rect">
              <a:avLst/>
            </a:prstGeom>
            <a:noFill/>
          </p:spPr>
          <p:txBody>
            <a:bodyPr wrap="square" rtlCol="0">
              <a:spAutoFit/>
            </a:bodyPr>
            <a:lstStyle>
              <a:defPPr>
                <a:defRPr lang="en-US"/>
              </a:defPPr>
              <a:lvl1pPr algn="ctr" defTabSz="457109">
                <a:defRPr sz="1000" b="1" kern="0">
                  <a:solidFill>
                    <a:srgbClr val="1F1A62"/>
                  </a:solidFill>
                  <a:latin typeface="Helvetica Light" panose="020B0403020202020204"/>
                  <a:ea typeface="Open Sans" panose="020B0606030504020204" pitchFamily="34" charset="0"/>
                  <a:cs typeface="Open Sans" panose="020B0606030504020204" pitchFamily="34" charset="0"/>
                </a:defRPr>
              </a:lvl1p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rgbClr val="1F1A62"/>
                  </a:solidFill>
                  <a:effectLst/>
                  <a:uLnTx/>
                  <a:uFillTx/>
                  <a:latin typeface="Helvetica Light" panose="020B0403020202020204"/>
                </a:rPr>
                <a:t>Ken Cohn, CMO, </a:t>
              </a:r>
              <a:r>
                <a:rPr kumimoji="0" lang="en-US" b="1" i="1" u="none" strike="noStrike" kern="0" cap="none" spc="0" normalizeH="0" baseline="0" noProof="0" err="1">
                  <a:ln>
                    <a:noFill/>
                  </a:ln>
                  <a:solidFill>
                    <a:srgbClr val="1F1A62"/>
                  </a:solidFill>
                  <a:effectLst/>
                  <a:uLnTx/>
                  <a:uFillTx/>
                  <a:latin typeface="Helvetica Light" panose="020B0403020202020204"/>
                </a:rPr>
                <a:t>cbdMD</a:t>
              </a:r>
              <a:endParaRPr kumimoji="0" lang="en-US" b="1" i="1"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endParaRP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(Yahoo </a:t>
              </a:r>
              <a:r>
                <a:rPr kumimoji="0" lang="en-US" sz="800" b="0" i="0" u="none" strike="noStrike" kern="0" cap="none" spc="0" normalizeH="0" baseline="0" noProof="0">
                  <a:ln>
                    <a:noFill/>
                  </a:ln>
                  <a:solidFill>
                    <a:srgbClr val="1F1A62"/>
                  </a:solidFill>
                  <a:effectLst/>
                  <a:uLnTx/>
                  <a:uFillTx/>
                  <a:latin typeface="Helvetica Light" panose="020B0403020202020204"/>
                </a:rPr>
                <a:t>Style</a:t>
              </a:r>
              <a:r>
                <a:rPr kumimoji="0" lang="en-US" sz="8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 8/31/20)</a:t>
              </a:r>
            </a:p>
          </p:txBody>
        </p:sp>
        <p:pic>
          <p:nvPicPr>
            <p:cNvPr id="26" name="Picture 25" descr="cbdMD Redefines the CBD Industry with New Broad Spectrum Formula">
              <a:extLst>
                <a:ext uri="{FF2B5EF4-FFF2-40B4-BE49-F238E27FC236}">
                  <a16:creationId xmlns:a16="http://schemas.microsoft.com/office/drawing/2014/main" id="{064C9BDC-2FD4-4BFF-9AFB-FC7E20FCB1A1}"/>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97714" y="350293"/>
              <a:ext cx="1022977" cy="375491"/>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Speech Bubble: Rectangle 29">
            <a:extLst>
              <a:ext uri="{FF2B5EF4-FFF2-40B4-BE49-F238E27FC236}">
                <a16:creationId xmlns:a16="http://schemas.microsoft.com/office/drawing/2014/main" id="{BD385FC8-A46B-4894-9D72-07BB7A0F145B}"/>
              </a:ext>
            </a:extLst>
          </p:cNvPr>
          <p:cNvSpPr/>
          <p:nvPr/>
        </p:nvSpPr>
        <p:spPr>
          <a:xfrm>
            <a:off x="8470530" y="1812329"/>
            <a:ext cx="3546520" cy="1112695"/>
          </a:xfrm>
          <a:prstGeom prst="wedgeRectCallout">
            <a:avLst>
              <a:gd name="adj1" fmla="val -7490"/>
              <a:gd name="adj2" fmla="val 64256"/>
            </a:avLst>
          </a:prstGeom>
          <a:solidFill>
            <a:sysClr val="window" lastClr="FFFFFF"/>
          </a:solidFill>
          <a:ln w="28575" cap="flat" cmpd="sng" algn="ctr">
            <a:solidFill>
              <a:srgbClr val="ED3C8D"/>
            </a:solidFill>
            <a:prstDash val="dash"/>
          </a:ln>
          <a:effectLst/>
        </p:spPr>
        <p:txBody>
          <a:bodyPr rtlCol="0" anchor="b"/>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“The past months have </a:t>
            </a:r>
            <a:r>
              <a:rPr kumimoji="0" lang="en-US" sz="1000" b="1" i="0" u="none" strike="noStrike" kern="0" cap="none" spc="0" normalizeH="0" baseline="0" noProof="0">
                <a:ln>
                  <a:noFill/>
                </a:ln>
                <a:solidFill>
                  <a:srgbClr val="E84A99"/>
                </a:solidFill>
                <a:effectLst/>
                <a:uLnTx/>
                <a:uFillTx/>
                <a:latin typeface="Helvetica Light" panose="020B0403020202020204"/>
                <a:ea typeface="Open Sans" panose="020B0606030504020204" pitchFamily="34" charset="0"/>
                <a:cs typeface="Open Sans" panose="020B0606030504020204" pitchFamily="34" charset="0"/>
              </a:rPr>
              <a:t>accelerated the trend </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E84A99"/>
                </a:solidFill>
                <a:effectLst/>
                <a:uLnTx/>
                <a:uFillTx/>
                <a:latin typeface="Helvetica Light" panose="020B0403020202020204"/>
                <a:ea typeface="Open Sans" panose="020B0606030504020204" pitchFamily="34" charset="0"/>
                <a:cs typeface="Open Sans" panose="020B0606030504020204" pitchFamily="34" charset="0"/>
              </a:rPr>
              <a:t>of rapidly shifting consumer behavior </a:t>
            </a:r>
            <a:r>
              <a:rPr kumimoji="0" lang="en-US" sz="10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toward increased online shopping, and GOAT will continue to be a brand with a distinct point of view and the leading destination for sneakers, apparel and more,”</a:t>
            </a:r>
          </a:p>
        </p:txBody>
      </p:sp>
      <p:sp>
        <p:nvSpPr>
          <p:cNvPr id="32" name="TextBox 31">
            <a:extLst>
              <a:ext uri="{FF2B5EF4-FFF2-40B4-BE49-F238E27FC236}">
                <a16:creationId xmlns:a16="http://schemas.microsoft.com/office/drawing/2014/main" id="{02161C23-E803-486F-B146-560241F63569}"/>
              </a:ext>
            </a:extLst>
          </p:cNvPr>
          <p:cNvSpPr txBox="1"/>
          <p:nvPr/>
        </p:nvSpPr>
        <p:spPr>
          <a:xfrm>
            <a:off x="8258452" y="3131591"/>
            <a:ext cx="3816624" cy="646331"/>
          </a:xfrm>
          <a:prstGeom prst="rect">
            <a:avLst/>
          </a:prstGeom>
          <a:noFill/>
        </p:spPr>
        <p:txBody>
          <a:bodyPr wrap="square" rtlCol="0">
            <a:spAutoFit/>
          </a:bodyPr>
          <a:lstStyle>
            <a:defPPr>
              <a:defRPr lang="en-US"/>
            </a:defPPr>
            <a:lvl1pPr algn="ctr" defTabSz="457109">
              <a:defRPr sz="1000" b="1" kern="0">
                <a:solidFill>
                  <a:srgbClr val="1F1A62"/>
                </a:solidFill>
                <a:latin typeface="Helvetica Light" panose="020B0403020202020204"/>
                <a:ea typeface="Open Sans" panose="020B0606030504020204" pitchFamily="34" charset="0"/>
                <a:cs typeface="Open Sans" panose="020B0606030504020204" pitchFamily="34" charset="0"/>
              </a:defRPr>
            </a:lvl1p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rgbClr val="1F1A62"/>
                </a:solidFill>
                <a:effectLst/>
                <a:uLnTx/>
                <a:uFillTx/>
                <a:latin typeface="Helvetica Light" panose="020B0403020202020204"/>
              </a:rPr>
              <a:t>Eddy Lu, CEO, </a:t>
            </a:r>
            <a:r>
              <a:rPr kumimoji="0" lang="en-US" b="1" i="1" u="none" strike="noStrike" kern="0" cap="none" spc="0" normalizeH="0" baseline="0" noProof="0">
                <a:ln>
                  <a:noFill/>
                </a:ln>
                <a:solidFill>
                  <a:srgbClr val="1F1A62"/>
                </a:solidFill>
                <a:effectLst/>
                <a:uLnTx/>
                <a:uFillTx/>
                <a:latin typeface="Helvetica Light" panose="020B0403020202020204"/>
              </a:rPr>
              <a:t>GOAT</a:t>
            </a:r>
            <a:r>
              <a:rPr kumimoji="0" lang="en-US" b="0" i="1" u="none" strike="noStrike" kern="0" cap="none" spc="0" normalizeH="0" baseline="0" noProof="0">
                <a:ln>
                  <a:noFill/>
                </a:ln>
                <a:solidFill>
                  <a:srgbClr val="1F1A62"/>
                </a:solidFill>
                <a:effectLst/>
                <a:uLnTx/>
                <a:uFillTx/>
                <a:latin typeface="Helvetica Light" panose="020B0403020202020204"/>
              </a:rPr>
              <a:t> </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1F1A62"/>
                </a:solidFill>
                <a:effectLst/>
                <a:uLnTx/>
                <a:uFillTx/>
                <a:latin typeface="Helvetica Light" panose="020B0403020202020204"/>
              </a:rPr>
              <a:t>(O</a:t>
            </a:r>
            <a:r>
              <a:rPr kumimoji="0" lang="en-US" sz="800" b="0" i="0" u="none" strike="noStrike" kern="0" cap="none" spc="0" normalizeH="0" baseline="0" noProof="0">
                <a:ln>
                  <a:noFill/>
                </a:ln>
                <a:solidFill>
                  <a:srgbClr val="1F1A62"/>
                </a:solidFill>
                <a:effectLst/>
                <a:uLnTx/>
                <a:uFillTx/>
                <a:latin typeface="Helvetica Light" panose="020B0403020202020204"/>
              </a:rPr>
              <a:t>n why launching a campaign during the COVID-19 pandemic was the “ideal time” to engage with a wider audience)</a:t>
            </a:r>
            <a:endParaRPr kumimoji="0" lang="en-US" b="1" i="1"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endParaRP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(Footwear News, 8/24/20)</a:t>
            </a:r>
          </a:p>
        </p:txBody>
      </p:sp>
      <p:pic>
        <p:nvPicPr>
          <p:cNvPr id="33" name="Picture 6" descr="GOAT: Buy and Sell Authentic Sneakers">
            <a:extLst>
              <a:ext uri="{FF2B5EF4-FFF2-40B4-BE49-F238E27FC236}">
                <a16:creationId xmlns:a16="http://schemas.microsoft.com/office/drawing/2014/main" id="{D626E3AC-AA7E-4960-AA94-4FA89D1B66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99870" y="1812329"/>
            <a:ext cx="887839" cy="289165"/>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6EBEA654-3F4F-4302-BC2B-80E4FBBC9243}"/>
              </a:ext>
            </a:extLst>
          </p:cNvPr>
          <p:cNvGrpSpPr/>
          <p:nvPr/>
        </p:nvGrpSpPr>
        <p:grpSpPr>
          <a:xfrm>
            <a:off x="167856" y="3463792"/>
            <a:ext cx="3604174" cy="2193426"/>
            <a:chOff x="8457696" y="350293"/>
            <a:chExt cx="3604174" cy="2193426"/>
          </a:xfrm>
        </p:grpSpPr>
        <p:sp>
          <p:nvSpPr>
            <p:cNvPr id="35" name="Speech Bubble: Rectangle 34">
              <a:extLst>
                <a:ext uri="{FF2B5EF4-FFF2-40B4-BE49-F238E27FC236}">
                  <a16:creationId xmlns:a16="http://schemas.microsoft.com/office/drawing/2014/main" id="{A77929CB-8638-41E3-8C6B-942F58443EA3}"/>
                </a:ext>
              </a:extLst>
            </p:cNvPr>
            <p:cNvSpPr/>
            <p:nvPr/>
          </p:nvSpPr>
          <p:spPr>
            <a:xfrm>
              <a:off x="8515350" y="350293"/>
              <a:ext cx="3546520" cy="1185569"/>
            </a:xfrm>
            <a:prstGeom prst="wedgeRectCallout">
              <a:avLst>
                <a:gd name="adj1" fmla="val -22641"/>
                <a:gd name="adj2" fmla="val 75388"/>
              </a:avLst>
            </a:prstGeom>
            <a:solidFill>
              <a:sysClr val="window" lastClr="FFFFFF"/>
            </a:solidFill>
            <a:ln w="28575" cap="flat" cmpd="sng" algn="ctr">
              <a:solidFill>
                <a:srgbClr val="ED3C8D"/>
              </a:solidFill>
              <a:prstDash val="dash"/>
            </a:ln>
            <a:effectLst/>
          </p:spPr>
          <p:txBody>
            <a:bodyPr rtlCol="0" anchor="b"/>
            <a:lstStyle/>
            <a:p>
              <a:pPr marL="0" marR="0" lvl="0" indent="0" algn="ctr" defTabSz="457109" rtl="0"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endParaRP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“Actively engaging with the next generation of consumers has been key to our success, and we're confident that </a:t>
              </a:r>
              <a:r>
                <a:rPr kumimoji="0" lang="en-US" sz="1000" b="1" i="0" u="none" strike="noStrike" kern="0" cap="none" spc="0" normalizeH="0" baseline="0" noProof="0">
                  <a:ln>
                    <a:noFill/>
                  </a:ln>
                  <a:solidFill>
                    <a:srgbClr val="E84A99"/>
                  </a:solidFill>
                  <a:effectLst/>
                  <a:uLnTx/>
                  <a:uFillTx/>
                  <a:latin typeface="Helvetica Light" panose="020B0403020202020204"/>
                  <a:ea typeface="Open Sans" panose="020B0606030504020204" pitchFamily="34" charset="0"/>
                  <a:cs typeface="Open Sans" panose="020B0606030504020204" pitchFamily="34" charset="0"/>
                </a:rPr>
                <a:t>this investment in a commercial designed to reach [Millennial and older Gen Z female audiences] </a:t>
              </a:r>
              <a:r>
                <a:rPr kumimoji="0" lang="en-US" sz="10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will further fuel the growth of the iconic Ménage à Trois brand.”</a:t>
              </a:r>
            </a:p>
          </p:txBody>
        </p:sp>
        <p:sp>
          <p:nvSpPr>
            <p:cNvPr id="36" name="TextBox 35">
              <a:extLst>
                <a:ext uri="{FF2B5EF4-FFF2-40B4-BE49-F238E27FC236}">
                  <a16:creationId xmlns:a16="http://schemas.microsoft.com/office/drawing/2014/main" id="{98EDF1D0-9278-4FE7-8DED-68662E576B89}"/>
                </a:ext>
              </a:extLst>
            </p:cNvPr>
            <p:cNvSpPr txBox="1"/>
            <p:nvPr/>
          </p:nvSpPr>
          <p:spPr>
            <a:xfrm>
              <a:off x="8457696" y="1866611"/>
              <a:ext cx="2215599" cy="677108"/>
            </a:xfrm>
            <a:prstGeom prst="rect">
              <a:avLst/>
            </a:prstGeom>
            <a:noFill/>
          </p:spPr>
          <p:txBody>
            <a:bodyPr wrap="square" rtlCol="0">
              <a:spAutoFit/>
            </a:bodyPr>
            <a:lstStyle>
              <a:defPPr>
                <a:defRPr lang="en-US"/>
              </a:defPPr>
              <a:lvl1pPr algn="ctr" defTabSz="457109">
                <a:defRPr sz="1000" b="1" kern="0">
                  <a:solidFill>
                    <a:srgbClr val="1F1A62"/>
                  </a:solidFill>
                  <a:latin typeface="Helvetica Light" panose="020B0403020202020204"/>
                  <a:ea typeface="Open Sans" panose="020B0606030504020204" pitchFamily="34" charset="0"/>
                  <a:cs typeface="Open Sans" panose="020B0606030504020204" pitchFamily="34" charset="0"/>
                </a:defRPr>
              </a:lvl1p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rgbClr val="1F1A62"/>
                  </a:solidFill>
                  <a:effectLst/>
                  <a:uLnTx/>
                  <a:uFillTx/>
                  <a:latin typeface="Helvetica Light" panose="020B0403020202020204"/>
                </a:rPr>
                <a:t>Dave Derby, SVP of Marketing, </a:t>
              </a:r>
              <a:r>
                <a:rPr kumimoji="0" lang="en-US" b="1" i="1" u="none" strike="noStrike" kern="0" cap="none" spc="0" normalizeH="0" baseline="0" noProof="0" err="1">
                  <a:ln>
                    <a:noFill/>
                  </a:ln>
                  <a:solidFill>
                    <a:srgbClr val="1F1A62"/>
                  </a:solidFill>
                  <a:effectLst/>
                  <a:uLnTx/>
                  <a:uFillTx/>
                  <a:latin typeface="Helvetica Light" panose="020B0403020202020204"/>
                </a:rPr>
                <a:t>Trinchero</a:t>
              </a:r>
              <a:r>
                <a:rPr kumimoji="0" lang="en-US" b="1" i="1" u="none" strike="noStrike" kern="0" cap="none" spc="0" normalizeH="0" baseline="0" noProof="0">
                  <a:ln>
                    <a:noFill/>
                  </a:ln>
                  <a:solidFill>
                    <a:srgbClr val="1F1A62"/>
                  </a:solidFill>
                  <a:effectLst/>
                  <a:uLnTx/>
                  <a:uFillTx/>
                  <a:latin typeface="Helvetica Light" panose="020B0403020202020204"/>
                </a:rPr>
                <a:t> Family Estates </a:t>
              </a:r>
              <a:r>
                <a:rPr kumimoji="0" lang="en-US" b="1" i="1"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(parent company of Ménage à Trois wines)</a:t>
              </a:r>
              <a:r>
                <a:rPr kumimoji="0" lang="en-US" b="0" i="1" u="none" strike="noStrike" kern="0" cap="none" spc="0" normalizeH="0" baseline="0" noProof="0">
                  <a:ln>
                    <a:noFill/>
                  </a:ln>
                  <a:solidFill>
                    <a:srgbClr val="1F1A62"/>
                  </a:solidFill>
                  <a:effectLst/>
                  <a:uLnTx/>
                  <a:uFillTx/>
                  <a:latin typeface="Helvetica Light" panose="020B0403020202020204"/>
                </a:rPr>
                <a:t> </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(PR Newswire, 11/18/20)</a:t>
              </a:r>
            </a:p>
          </p:txBody>
        </p:sp>
        <p:pic>
          <p:nvPicPr>
            <p:cNvPr id="37" name="Picture 22" descr="Ménage à Trois Wines">
              <a:extLst>
                <a:ext uri="{FF2B5EF4-FFF2-40B4-BE49-F238E27FC236}">
                  <a16:creationId xmlns:a16="http://schemas.microsoft.com/office/drawing/2014/main" id="{C95167AA-3F9E-43E8-9455-0D94E9F4BEC1}"/>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56433" y="385632"/>
              <a:ext cx="664352" cy="3171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DCB20599-0CF0-4501-B7EC-B1572638F507}"/>
              </a:ext>
            </a:extLst>
          </p:cNvPr>
          <p:cNvGrpSpPr/>
          <p:nvPr/>
        </p:nvGrpSpPr>
        <p:grpSpPr>
          <a:xfrm>
            <a:off x="77418" y="1782276"/>
            <a:ext cx="3546520" cy="1606515"/>
            <a:chOff x="519486" y="3618755"/>
            <a:chExt cx="3546520" cy="1606515"/>
          </a:xfrm>
        </p:grpSpPr>
        <p:sp>
          <p:nvSpPr>
            <p:cNvPr id="39" name="Speech Bubble: Rectangle 38">
              <a:extLst>
                <a:ext uri="{FF2B5EF4-FFF2-40B4-BE49-F238E27FC236}">
                  <a16:creationId xmlns:a16="http://schemas.microsoft.com/office/drawing/2014/main" id="{B08A6CCD-8788-4C4A-9064-92C9C2ED6A61}"/>
                </a:ext>
              </a:extLst>
            </p:cNvPr>
            <p:cNvSpPr/>
            <p:nvPr/>
          </p:nvSpPr>
          <p:spPr>
            <a:xfrm>
              <a:off x="519486" y="3618755"/>
              <a:ext cx="3546520" cy="949611"/>
            </a:xfrm>
            <a:prstGeom prst="wedgeRectCallout">
              <a:avLst>
                <a:gd name="adj1" fmla="val -7490"/>
                <a:gd name="adj2" fmla="val 64256"/>
              </a:avLst>
            </a:prstGeom>
            <a:solidFill>
              <a:sysClr val="window" lastClr="FFFFFF"/>
            </a:solidFill>
            <a:ln w="28575" cap="flat" cmpd="sng" algn="ctr">
              <a:solidFill>
                <a:srgbClr val="ED3C8D"/>
              </a:solidFill>
              <a:prstDash val="dash"/>
            </a:ln>
            <a:effectLst/>
          </p:spPr>
          <p:txBody>
            <a:bodyPr rtlCol="0" anchor="b"/>
            <a:lstStyle/>
            <a:p>
              <a:pPr marL="0" marR="0" lvl="0" indent="0" algn="ctr" defTabSz="457109" rtl="0"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endParaRP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“The campaign celebrates the many emotional connections created by diamond jewelry, something that research shows will </a:t>
              </a:r>
              <a:r>
                <a:rPr kumimoji="0" lang="en-US" sz="1000" b="1" i="0" u="none" strike="noStrike" kern="0" cap="none" spc="0" normalizeH="0" baseline="0" noProof="0">
                  <a:ln>
                    <a:noFill/>
                  </a:ln>
                  <a:solidFill>
                    <a:srgbClr val="E84A99"/>
                  </a:solidFill>
                  <a:effectLst/>
                  <a:uLnTx/>
                  <a:uFillTx/>
                  <a:latin typeface="Helvetica Light" panose="020B0403020202020204"/>
                  <a:ea typeface="Open Sans" panose="020B0606030504020204" pitchFamily="34" charset="0"/>
                  <a:cs typeface="Open Sans" panose="020B0606030504020204" pitchFamily="34" charset="0"/>
                </a:rPr>
                <a:t>resonate strongly as we emerge from the crisis</a:t>
              </a:r>
              <a:r>
                <a:rPr kumimoji="0" lang="en-US" sz="1000" b="1"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a:t>
              </a:r>
              <a:r>
                <a:rPr kumimoji="0" lang="en-US" sz="10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a:t>
              </a:r>
            </a:p>
          </p:txBody>
        </p:sp>
        <p:sp>
          <p:nvSpPr>
            <p:cNvPr id="40" name="TextBox 39">
              <a:extLst>
                <a:ext uri="{FF2B5EF4-FFF2-40B4-BE49-F238E27FC236}">
                  <a16:creationId xmlns:a16="http://schemas.microsoft.com/office/drawing/2014/main" id="{EB157454-2BD3-4D4C-A688-BCC44EEB7B0D}"/>
                </a:ext>
              </a:extLst>
            </p:cNvPr>
            <p:cNvSpPr txBox="1"/>
            <p:nvPr/>
          </p:nvSpPr>
          <p:spPr>
            <a:xfrm>
              <a:off x="708455" y="4702050"/>
              <a:ext cx="3004715" cy="523220"/>
            </a:xfrm>
            <a:prstGeom prst="rect">
              <a:avLst/>
            </a:prstGeom>
            <a:noFill/>
          </p:spPr>
          <p:txBody>
            <a:bodyPr wrap="square" rtlCol="0">
              <a:spAutoFit/>
            </a:bodyPr>
            <a:lstStyle>
              <a:defPPr>
                <a:defRPr lang="en-US"/>
              </a:defPPr>
              <a:lvl1pPr algn="ctr" defTabSz="457109">
                <a:defRPr sz="1000" b="1" kern="0">
                  <a:solidFill>
                    <a:srgbClr val="1F1A62"/>
                  </a:solidFill>
                  <a:latin typeface="Helvetica Light" panose="020B0403020202020204"/>
                  <a:ea typeface="Open Sans" panose="020B0606030504020204" pitchFamily="34" charset="0"/>
                  <a:cs typeface="Open Sans" panose="020B0606030504020204" pitchFamily="34" charset="0"/>
                </a:defRPr>
              </a:lvl1p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rgbClr val="1F1A62"/>
                  </a:solidFill>
                  <a:effectLst/>
                  <a:uLnTx/>
                  <a:uFillTx/>
                  <a:latin typeface="Helvetica Light" panose="020B0403020202020204"/>
                </a:rPr>
                <a:t>David Kellie, CEO, </a:t>
              </a:r>
              <a:r>
                <a:rPr kumimoji="0" lang="en-US" b="1" i="1" u="none" strike="noStrike" kern="0" cap="none" spc="0" normalizeH="0" baseline="0" noProof="0">
                  <a:ln>
                    <a:noFill/>
                  </a:ln>
                  <a:solidFill>
                    <a:srgbClr val="1F1A62"/>
                  </a:solidFill>
                  <a:effectLst/>
                  <a:uLnTx/>
                  <a:uFillTx/>
                  <a:latin typeface="Helvetica Light" panose="020B0403020202020204"/>
                </a:rPr>
                <a:t>National Diamond Council (Parent company of Only Natural Diamonds)</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(National Jeweler, 8/31/20)</a:t>
              </a:r>
            </a:p>
          </p:txBody>
        </p:sp>
        <p:pic>
          <p:nvPicPr>
            <p:cNvPr id="41" name="Picture 32" descr="For Moments Like No Other - Only Natural Diamonds">
              <a:extLst>
                <a:ext uri="{FF2B5EF4-FFF2-40B4-BE49-F238E27FC236}">
                  <a16:creationId xmlns:a16="http://schemas.microsoft.com/office/drawing/2014/main" id="{ECD46B61-31A2-4512-B0B1-EC62FED56472}"/>
                </a:ext>
              </a:extLst>
            </p:cNvPr>
            <p:cNvPicPr>
              <a:picLocks noChangeAspect="1" noChangeArrowheads="1"/>
            </p:cNvPicPr>
            <p:nvPr/>
          </p:nvPicPr>
          <p:blipFill>
            <a:blip r:embed="rId9">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914637" y="3688978"/>
              <a:ext cx="756218" cy="340395"/>
            </a:xfrm>
            <a:prstGeom prst="rect">
              <a:avLst/>
            </a:prstGeom>
            <a:noFill/>
            <a:extLst>
              <a:ext uri="{909E8E84-426E-40DD-AFC4-6F175D3DCCD1}">
                <a14:hiddenFill xmlns:a14="http://schemas.microsoft.com/office/drawing/2010/main">
                  <a:solidFill>
                    <a:srgbClr val="FFFFFF"/>
                  </a:solidFill>
                </a14:hiddenFill>
              </a:ext>
            </a:extLst>
          </p:spPr>
        </p:pic>
      </p:grpSp>
      <p:sp>
        <p:nvSpPr>
          <p:cNvPr id="43" name="Speech Bubble: Rectangle 42">
            <a:extLst>
              <a:ext uri="{FF2B5EF4-FFF2-40B4-BE49-F238E27FC236}">
                <a16:creationId xmlns:a16="http://schemas.microsoft.com/office/drawing/2014/main" id="{AC5516F6-0687-45F1-9108-06872A5EA624}"/>
              </a:ext>
            </a:extLst>
          </p:cNvPr>
          <p:cNvSpPr/>
          <p:nvPr/>
        </p:nvSpPr>
        <p:spPr>
          <a:xfrm>
            <a:off x="6934203" y="5115842"/>
            <a:ext cx="3507171" cy="897418"/>
          </a:xfrm>
          <a:prstGeom prst="wedgeRectCallout">
            <a:avLst>
              <a:gd name="adj1" fmla="val 8176"/>
              <a:gd name="adj2" fmla="val 65725"/>
            </a:avLst>
          </a:prstGeom>
          <a:solidFill>
            <a:sysClr val="window" lastClr="FFFFFF"/>
          </a:solidFill>
          <a:ln w="28575" cap="flat" cmpd="sng" algn="ctr">
            <a:solidFill>
              <a:srgbClr val="ED3C8D"/>
            </a:solidFill>
            <a:prstDash val="dash"/>
          </a:ln>
          <a:effectLst/>
        </p:spPr>
        <p:txBody>
          <a:bodyPr rtlCol="0" anchor="b"/>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We have a lot of indicators from our other marketing channels that </a:t>
            </a:r>
            <a:r>
              <a:rPr kumimoji="0" lang="en-US" sz="100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television is a really engaging place for a lot of our customers </a:t>
            </a:r>
            <a:r>
              <a:rPr kumimoji="0" lang="en-US" sz="10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and are finding out about new things.</a:t>
            </a:r>
            <a:endParaRPr kumimoji="0" lang="en-US" sz="100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endParaRPr>
          </a:p>
        </p:txBody>
      </p:sp>
      <p:pic>
        <p:nvPicPr>
          <p:cNvPr id="1026" name="Picture 2" descr="Become a Mayvenn - Virgin human hair, bundles, extensions and wigs">
            <a:extLst>
              <a:ext uri="{FF2B5EF4-FFF2-40B4-BE49-F238E27FC236}">
                <a16:creationId xmlns:a16="http://schemas.microsoft.com/office/drawing/2014/main" id="{E47D47C5-D28E-47E8-8213-08EA54795B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65778" y="5212644"/>
            <a:ext cx="1092895" cy="275074"/>
          </a:xfrm>
          <a:prstGeom prst="rect">
            <a:avLst/>
          </a:prstGeom>
          <a:noFill/>
          <a:extLst>
            <a:ext uri="{909E8E84-426E-40DD-AFC4-6F175D3DCCD1}">
              <a14:hiddenFill xmlns:a14="http://schemas.microsoft.com/office/drawing/2010/main">
                <a:solidFill>
                  <a:srgbClr val="FFFFFF"/>
                </a:solidFill>
              </a14:hiddenFill>
            </a:ext>
          </a:extLst>
        </p:spPr>
      </p:pic>
      <p:sp>
        <p:nvSpPr>
          <p:cNvPr id="46" name="Speech Bubble: Rectangle 45">
            <a:extLst>
              <a:ext uri="{FF2B5EF4-FFF2-40B4-BE49-F238E27FC236}">
                <a16:creationId xmlns:a16="http://schemas.microsoft.com/office/drawing/2014/main" id="{D8484C9D-5482-468F-9497-F73ACF4BE135}"/>
              </a:ext>
            </a:extLst>
          </p:cNvPr>
          <p:cNvSpPr/>
          <p:nvPr/>
        </p:nvSpPr>
        <p:spPr>
          <a:xfrm>
            <a:off x="2524860" y="5069226"/>
            <a:ext cx="3546520" cy="919954"/>
          </a:xfrm>
          <a:prstGeom prst="wedgeRectCallout">
            <a:avLst>
              <a:gd name="adj1" fmla="val -7490"/>
              <a:gd name="adj2" fmla="val 64256"/>
            </a:avLst>
          </a:prstGeom>
          <a:solidFill>
            <a:sysClr val="window" lastClr="FFFFFF"/>
          </a:solidFill>
          <a:ln w="28575" cap="flat" cmpd="sng" algn="ctr">
            <a:solidFill>
              <a:srgbClr val="ED3C8D"/>
            </a:solidFill>
            <a:prstDash val="dash"/>
          </a:ln>
          <a:effectLst/>
        </p:spPr>
        <p:txBody>
          <a:bodyPr rtlCol="0" anchor="b"/>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a:t>
            </a:r>
            <a:r>
              <a:rPr kumimoji="0" lang="en-US" sz="100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We want to turn TV into a performance marketing channel</a:t>
            </a:r>
            <a:r>
              <a:rPr kumimoji="0" lang="en-US" sz="10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 (when discussing the main objective of the campaign is driving sales, not brand awareness)</a:t>
            </a:r>
          </a:p>
        </p:txBody>
      </p:sp>
      <p:pic>
        <p:nvPicPr>
          <p:cNvPr id="1028" name="Picture 4" descr="Rakuten Marketing Advertiser Spotlight: Function of Beauty">
            <a:extLst>
              <a:ext uri="{FF2B5EF4-FFF2-40B4-BE49-F238E27FC236}">
                <a16:creationId xmlns:a16="http://schemas.microsoft.com/office/drawing/2014/main" id="{808B6A42-AB66-4028-9DC6-BFB62FC940D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8092" t="28908" r="9045" b="17374"/>
          <a:stretch/>
        </p:blipFill>
        <p:spPr bwMode="auto">
          <a:xfrm>
            <a:off x="3249561" y="5161748"/>
            <a:ext cx="1962897" cy="333981"/>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3DDE2211-5546-4370-B965-65C83F653E52}"/>
              </a:ext>
            </a:extLst>
          </p:cNvPr>
          <p:cNvSpPr txBox="1"/>
          <p:nvPr/>
        </p:nvSpPr>
        <p:spPr>
          <a:xfrm>
            <a:off x="7184390" y="6142335"/>
            <a:ext cx="3546520" cy="369332"/>
          </a:xfrm>
          <a:prstGeom prst="rect">
            <a:avLst/>
          </a:prstGeom>
          <a:noFill/>
        </p:spPr>
        <p:txBody>
          <a:bodyPr wrap="square" rtlCol="0">
            <a:spAutoFit/>
          </a:bodyPr>
          <a:lstStyle>
            <a:defPPr>
              <a:defRPr lang="en-US"/>
            </a:defPPr>
            <a:lvl1pPr algn="ctr" defTabSz="457109">
              <a:defRPr sz="1000" b="1" kern="0">
                <a:solidFill>
                  <a:srgbClr val="1F1A62"/>
                </a:solidFill>
                <a:latin typeface="Helvetica Light" panose="020B0403020202020204"/>
                <a:ea typeface="Open Sans" panose="020B0606030504020204" pitchFamily="34" charset="0"/>
                <a:cs typeface="Open Sans" panose="020B0606030504020204" pitchFamily="34" charset="0"/>
              </a:defRPr>
            </a:lvl1p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err="1">
                <a:ln>
                  <a:noFill/>
                </a:ln>
                <a:solidFill>
                  <a:srgbClr val="1F1A62"/>
                </a:solidFill>
                <a:effectLst/>
                <a:uLnTx/>
                <a:uFillTx/>
                <a:latin typeface="Helvetica Light" panose="020B0403020202020204"/>
              </a:rPr>
              <a:t>Diishan</a:t>
            </a:r>
            <a:r>
              <a:rPr kumimoji="0" lang="en-US" b="1" i="0" u="none" strike="noStrike" kern="0" cap="none" spc="0" normalizeH="0" baseline="0" noProof="0">
                <a:ln>
                  <a:noFill/>
                </a:ln>
                <a:solidFill>
                  <a:srgbClr val="1F1A62"/>
                </a:solidFill>
                <a:effectLst/>
                <a:uLnTx/>
                <a:uFillTx/>
                <a:latin typeface="Helvetica Light" panose="020B0403020202020204"/>
              </a:rPr>
              <a:t> </a:t>
            </a:r>
            <a:r>
              <a:rPr kumimoji="0" lang="en-US" b="1" i="0" u="none" strike="noStrike" kern="0" cap="none" spc="0" normalizeH="0" baseline="0" noProof="0" err="1">
                <a:ln>
                  <a:noFill/>
                </a:ln>
                <a:solidFill>
                  <a:srgbClr val="1F1A62"/>
                </a:solidFill>
                <a:effectLst/>
                <a:uLnTx/>
                <a:uFillTx/>
                <a:latin typeface="Helvetica Light" panose="020B0403020202020204"/>
              </a:rPr>
              <a:t>Imira</a:t>
            </a:r>
            <a:r>
              <a:rPr kumimoji="0" lang="en-US" b="1" i="0" u="none" strike="noStrike" kern="0" cap="none" spc="0" normalizeH="0" baseline="0" noProof="0">
                <a:ln>
                  <a:noFill/>
                </a:ln>
                <a:solidFill>
                  <a:srgbClr val="1F1A62"/>
                </a:solidFill>
                <a:effectLst/>
                <a:uLnTx/>
                <a:uFillTx/>
                <a:latin typeface="Helvetica Light" panose="020B0403020202020204"/>
              </a:rPr>
              <a:t>, Founder, </a:t>
            </a:r>
            <a:r>
              <a:rPr kumimoji="0" lang="en-US" b="1" i="1" u="none" strike="noStrike" kern="0" cap="none" spc="0" normalizeH="0" baseline="0" noProof="0" err="1">
                <a:ln>
                  <a:noFill/>
                </a:ln>
                <a:solidFill>
                  <a:srgbClr val="1F1A62"/>
                </a:solidFill>
                <a:effectLst/>
                <a:uLnTx/>
                <a:uFillTx/>
                <a:latin typeface="Helvetica Light" panose="020B0403020202020204"/>
              </a:rPr>
              <a:t>Mayvenn</a:t>
            </a:r>
            <a:endParaRPr kumimoji="0" lang="en-US" b="1" i="1"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endParaRP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(Beauty Independent, 3/7/20)</a:t>
            </a:r>
          </a:p>
        </p:txBody>
      </p:sp>
      <p:sp>
        <p:nvSpPr>
          <p:cNvPr id="50" name="TextBox 49">
            <a:extLst>
              <a:ext uri="{FF2B5EF4-FFF2-40B4-BE49-F238E27FC236}">
                <a16:creationId xmlns:a16="http://schemas.microsoft.com/office/drawing/2014/main" id="{1E23FAB5-1156-4909-B1E7-196A402AC476}"/>
              </a:ext>
            </a:extLst>
          </p:cNvPr>
          <p:cNvSpPr txBox="1"/>
          <p:nvPr/>
        </p:nvSpPr>
        <p:spPr>
          <a:xfrm>
            <a:off x="2413215" y="6136363"/>
            <a:ext cx="3546520" cy="369332"/>
          </a:xfrm>
          <a:prstGeom prst="rect">
            <a:avLst/>
          </a:prstGeom>
          <a:noFill/>
        </p:spPr>
        <p:txBody>
          <a:bodyPr wrap="square" rtlCol="0">
            <a:spAutoFit/>
          </a:bodyPr>
          <a:lstStyle>
            <a:defPPr>
              <a:defRPr lang="en-US"/>
            </a:defPPr>
            <a:lvl1pPr algn="ctr" defTabSz="457109">
              <a:defRPr sz="1000" b="1" kern="0">
                <a:solidFill>
                  <a:srgbClr val="1F1A62"/>
                </a:solidFill>
                <a:latin typeface="Helvetica Light" panose="020B0403020202020204"/>
                <a:ea typeface="Open Sans" panose="020B0606030504020204" pitchFamily="34" charset="0"/>
                <a:cs typeface="Open Sans" panose="020B0606030504020204" pitchFamily="34" charset="0"/>
              </a:defRPr>
            </a:lvl1p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rgbClr val="1F1A62"/>
                </a:solidFill>
                <a:effectLst/>
                <a:uLnTx/>
                <a:uFillTx/>
                <a:latin typeface="Helvetica Light" panose="020B0403020202020204"/>
              </a:rPr>
              <a:t>Kari </a:t>
            </a:r>
            <a:r>
              <a:rPr kumimoji="0" lang="en-US" b="1" i="0" u="none" strike="noStrike" kern="0" cap="none" spc="0" normalizeH="0" baseline="0" noProof="0" err="1">
                <a:ln>
                  <a:noFill/>
                </a:ln>
                <a:solidFill>
                  <a:srgbClr val="1F1A62"/>
                </a:solidFill>
                <a:effectLst/>
                <a:uLnTx/>
                <a:uFillTx/>
                <a:latin typeface="Helvetica Light" panose="020B0403020202020204"/>
              </a:rPr>
              <a:t>Skitka</a:t>
            </a:r>
            <a:r>
              <a:rPr kumimoji="0" lang="en-US" b="1" i="0" u="none" strike="noStrike" kern="0" cap="none" spc="0" normalizeH="0" baseline="0" noProof="0">
                <a:ln>
                  <a:noFill/>
                </a:ln>
                <a:solidFill>
                  <a:srgbClr val="1F1A62"/>
                </a:solidFill>
                <a:effectLst/>
                <a:uLnTx/>
                <a:uFillTx/>
                <a:latin typeface="Helvetica Light" panose="020B0403020202020204"/>
              </a:rPr>
              <a:t>, SVP of Growth, </a:t>
            </a:r>
            <a:r>
              <a:rPr kumimoji="0" lang="en-US" b="1" i="1" u="none" strike="noStrike" kern="0" cap="none" spc="0" normalizeH="0" baseline="0" noProof="0">
                <a:ln>
                  <a:noFill/>
                </a:ln>
                <a:solidFill>
                  <a:srgbClr val="1F1A62"/>
                </a:solidFill>
                <a:effectLst/>
                <a:uLnTx/>
                <a:uFillTx/>
                <a:latin typeface="Helvetica Light" panose="020B0403020202020204"/>
              </a:rPr>
              <a:t>Function of Beauty</a:t>
            </a:r>
            <a:endParaRPr kumimoji="0" lang="en-US" b="1" i="1"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endParaRP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(Glossy, 1/10/20)</a:t>
            </a:r>
          </a:p>
        </p:txBody>
      </p:sp>
    </p:spTree>
    <p:extLst>
      <p:ext uri="{BB962C8B-B14F-4D97-AF65-F5344CB8AC3E}">
        <p14:creationId xmlns:p14="http://schemas.microsoft.com/office/powerpoint/2010/main" val="907957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B114A9C-F191-40B1-A218-BDA1C1E7874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16" name="Rectangle 15">
            <a:extLst>
              <a:ext uri="{FF2B5EF4-FFF2-40B4-BE49-F238E27FC236}">
                <a16:creationId xmlns:a16="http://schemas.microsoft.com/office/drawing/2014/main" id="{924EEA13-5254-47DE-AFA1-D9482ABA2015}"/>
              </a:ext>
            </a:extLst>
          </p:cNvPr>
          <p:cNvSpPr/>
          <p:nvPr/>
        </p:nvSpPr>
        <p:spPr>
          <a:xfrm>
            <a:off x="1" y="1696162"/>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850BACA4-3738-4590-85D7-8F179AD074D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 name="Slide Number Placeholder 5">
            <a:extLst>
              <a:ext uri="{FF2B5EF4-FFF2-40B4-BE49-F238E27FC236}">
                <a16:creationId xmlns:a16="http://schemas.microsoft.com/office/drawing/2014/main" id="{750C4905-7D30-4A4E-B3E5-F35E6B27A46F}"/>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C31786ED-9386-479F-87DB-D6F646B3D7B6}"/>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5" name="Text Placeholder 3">
            <a:extLst>
              <a:ext uri="{FF2B5EF4-FFF2-40B4-BE49-F238E27FC236}">
                <a16:creationId xmlns:a16="http://schemas.microsoft.com/office/drawing/2014/main" id="{EF874FCD-15DA-44CD-A46D-78530F82C5EB}"/>
              </a:ext>
            </a:extLst>
          </p:cNvPr>
          <p:cNvSpPr txBox="1">
            <a:spLocks/>
          </p:cNvSpPr>
          <p:nvPr/>
        </p:nvSpPr>
        <p:spPr>
          <a:xfrm>
            <a:off x="451054" y="6358269"/>
            <a:ext cx="11645249" cy="170039"/>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 VAB analysis of Nielsen Ad Intel data, 1/1/20-12/31/20. TV spend includes national cable TV, broadcast TV, Spanish language cable TV, Spanish language broadcast TV. Brands reflect those with national TV spend over $100K. MM = millions.</a:t>
            </a:r>
          </a:p>
        </p:txBody>
      </p:sp>
      <p:sp>
        <p:nvSpPr>
          <p:cNvPr id="7" name="Rectangle 6">
            <a:extLst>
              <a:ext uri="{FF2B5EF4-FFF2-40B4-BE49-F238E27FC236}">
                <a16:creationId xmlns:a16="http://schemas.microsoft.com/office/drawing/2014/main" id="{4AE334FF-013B-4334-A22B-4AD816EFE3C8}"/>
              </a:ext>
            </a:extLst>
          </p:cNvPr>
          <p:cNvSpPr/>
          <p:nvPr/>
        </p:nvSpPr>
        <p:spPr>
          <a:xfrm>
            <a:off x="156004" y="202914"/>
            <a:ext cx="10588196"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ED3C8D"/>
                </a:solidFill>
                <a:latin typeface="Helvetica" pitchFamily="2" charset="0"/>
              </a:rPr>
              <a:t>233 brands launched their first TV campaign after the start of the pandemic, </a:t>
            </a:r>
            <a:r>
              <a:rPr lang="en-US" sz="2600" b="1">
                <a:solidFill>
                  <a:srgbClr val="1F1A62"/>
                </a:solidFill>
                <a:latin typeface="Helvetica" pitchFamily="2" charset="0"/>
              </a:rPr>
              <a:t>with almost 90% of new spending occurring in the last three quarters – a slightly heavier skew than 2019</a:t>
            </a:r>
            <a:endParaRPr kumimoji="0" lang="en-US" sz="2600" b="1"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14" name="TextBox 13">
            <a:extLst>
              <a:ext uri="{FF2B5EF4-FFF2-40B4-BE49-F238E27FC236}">
                <a16:creationId xmlns:a16="http://schemas.microsoft.com/office/drawing/2014/main" id="{7E8AF61B-6F2F-459E-B25E-EEFDBA4ECBF5}"/>
              </a:ext>
            </a:extLst>
          </p:cNvPr>
          <p:cNvSpPr txBox="1"/>
          <p:nvPr/>
        </p:nvSpPr>
        <p:spPr>
          <a:xfrm>
            <a:off x="-1" y="1703639"/>
            <a:ext cx="12191999" cy="338554"/>
          </a:xfrm>
          <a:prstGeom prst="rect">
            <a:avLst/>
          </a:prstGeom>
          <a:noFill/>
        </p:spPr>
        <p:txBody>
          <a:bodyPr wrap="square" rtlCol="0">
            <a:spAutoFit/>
          </a:bodyPr>
          <a:lstStyle>
            <a:defPPr>
              <a:defRPr lang="en-US"/>
            </a:defPPr>
            <a:lvl1pPr marR="0" lvl="0" indent="0" algn="ctr" defTabSz="586082" fontAlgn="auto">
              <a:lnSpc>
                <a:spcPct val="100000"/>
              </a:lnSpc>
              <a:spcBef>
                <a:spcPts val="0"/>
              </a:spcBef>
              <a:spcAft>
                <a:spcPts val="0"/>
              </a:spcAft>
              <a:buClrTx/>
              <a:buSzTx/>
              <a:buFontTx/>
              <a:buNone/>
              <a:tabLst/>
              <a:defRPr kumimoji="0" sz="1200" b="1" i="0" u="sng" strike="noStrike" cap="none" spc="0" normalizeH="0" baseline="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defRPr>
            </a:lvl1p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2020 New National TV Advertisers</a:t>
            </a:r>
          </a:p>
        </p:txBody>
      </p:sp>
      <p:graphicFrame>
        <p:nvGraphicFramePr>
          <p:cNvPr id="21" name="Chart 20">
            <a:extLst>
              <a:ext uri="{FF2B5EF4-FFF2-40B4-BE49-F238E27FC236}">
                <a16:creationId xmlns:a16="http://schemas.microsoft.com/office/drawing/2014/main" id="{F8B5FCF3-3D30-4A43-88ED-21100E7BDCEC}"/>
              </a:ext>
            </a:extLst>
          </p:cNvPr>
          <p:cNvGraphicFramePr/>
          <p:nvPr/>
        </p:nvGraphicFramePr>
        <p:xfrm>
          <a:off x="1872705" y="5832794"/>
          <a:ext cx="8446591" cy="62979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 name="Chart 21">
            <a:extLst>
              <a:ext uri="{FF2B5EF4-FFF2-40B4-BE49-F238E27FC236}">
                <a16:creationId xmlns:a16="http://schemas.microsoft.com/office/drawing/2014/main" id="{2F4A3EE3-119F-455D-AEA4-716289137D60}"/>
              </a:ext>
            </a:extLst>
          </p:cNvPr>
          <p:cNvGraphicFramePr/>
          <p:nvPr/>
        </p:nvGraphicFramePr>
        <p:xfrm>
          <a:off x="-15905" y="2184504"/>
          <a:ext cx="6334348" cy="3969893"/>
        </p:xfrm>
        <a:graphic>
          <a:graphicData uri="http://schemas.openxmlformats.org/drawingml/2006/chart">
            <c:chart xmlns:c="http://schemas.openxmlformats.org/drawingml/2006/chart" xmlns:r="http://schemas.openxmlformats.org/officeDocument/2006/relationships" r:id="rId5"/>
          </a:graphicData>
        </a:graphic>
      </p:graphicFrame>
      <p:sp>
        <p:nvSpPr>
          <p:cNvPr id="23" name="TextBox 22">
            <a:extLst>
              <a:ext uri="{FF2B5EF4-FFF2-40B4-BE49-F238E27FC236}">
                <a16:creationId xmlns:a16="http://schemas.microsoft.com/office/drawing/2014/main" id="{8D3D7821-30E1-419E-9A54-4D09FBE10840}"/>
              </a:ext>
            </a:extLst>
          </p:cNvPr>
          <p:cNvSpPr txBox="1"/>
          <p:nvPr/>
        </p:nvSpPr>
        <p:spPr>
          <a:xfrm>
            <a:off x="417301" y="2038502"/>
            <a:ext cx="5569757" cy="276999"/>
          </a:xfrm>
          <a:prstGeom prst="rect">
            <a:avLst/>
          </a:prstGeom>
          <a:noFill/>
        </p:spPr>
        <p:txBody>
          <a:bodyPr wrap="square" rtlCol="0">
            <a:spAutoFit/>
          </a:bodyPr>
          <a:lstStyle>
            <a:defPPr>
              <a:defRPr lang="en-US"/>
            </a:defPPr>
            <a:lvl1pPr marR="0" lvl="0" indent="0" algn="ctr" defTabSz="586082" fontAlgn="auto">
              <a:lnSpc>
                <a:spcPct val="100000"/>
              </a:lnSpc>
              <a:spcBef>
                <a:spcPts val="0"/>
              </a:spcBef>
              <a:spcAft>
                <a:spcPts val="0"/>
              </a:spcAft>
              <a:buClrTx/>
              <a:buSzTx/>
              <a:buFontTx/>
              <a:buNone/>
              <a:tabLst/>
              <a:defRPr kumimoji="0" sz="1200" b="1" i="0" u="sng" strike="noStrike" cap="none" spc="0" normalizeH="0" baseline="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defRPr>
            </a:lvl1p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1" i="0"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New TV Advertisers by Quarter</a:t>
            </a:r>
          </a:p>
        </p:txBody>
      </p:sp>
      <p:graphicFrame>
        <p:nvGraphicFramePr>
          <p:cNvPr id="24" name="Chart 23">
            <a:extLst>
              <a:ext uri="{FF2B5EF4-FFF2-40B4-BE49-F238E27FC236}">
                <a16:creationId xmlns:a16="http://schemas.microsoft.com/office/drawing/2014/main" id="{00FE8EF4-09BF-4410-8A2D-F1E12D88149C}"/>
              </a:ext>
            </a:extLst>
          </p:cNvPr>
          <p:cNvGraphicFramePr/>
          <p:nvPr/>
        </p:nvGraphicFramePr>
        <p:xfrm>
          <a:off x="5875893" y="2184505"/>
          <a:ext cx="6334348" cy="3969893"/>
        </p:xfrm>
        <a:graphic>
          <a:graphicData uri="http://schemas.openxmlformats.org/drawingml/2006/chart">
            <c:chart xmlns:c="http://schemas.openxmlformats.org/drawingml/2006/chart" xmlns:r="http://schemas.openxmlformats.org/officeDocument/2006/relationships" r:id="rId6"/>
          </a:graphicData>
        </a:graphic>
      </p:graphicFrame>
      <p:sp>
        <p:nvSpPr>
          <p:cNvPr id="25" name="TextBox 24">
            <a:extLst>
              <a:ext uri="{FF2B5EF4-FFF2-40B4-BE49-F238E27FC236}">
                <a16:creationId xmlns:a16="http://schemas.microsoft.com/office/drawing/2014/main" id="{C9CCDDF8-535E-4052-B237-445C6DDE8305}"/>
              </a:ext>
            </a:extLst>
          </p:cNvPr>
          <p:cNvSpPr txBox="1"/>
          <p:nvPr/>
        </p:nvSpPr>
        <p:spPr>
          <a:xfrm>
            <a:off x="6174568" y="2038502"/>
            <a:ext cx="5569757" cy="276999"/>
          </a:xfrm>
          <a:prstGeom prst="rect">
            <a:avLst/>
          </a:prstGeom>
          <a:noFill/>
        </p:spPr>
        <p:txBody>
          <a:bodyPr wrap="square" rtlCol="0">
            <a:spAutoFit/>
          </a:bodyPr>
          <a:lstStyle>
            <a:defPPr>
              <a:defRPr lang="en-US"/>
            </a:defPPr>
            <a:lvl1pPr marR="0" lvl="0" indent="0" algn="ctr" defTabSz="586082" fontAlgn="auto">
              <a:lnSpc>
                <a:spcPct val="100000"/>
              </a:lnSpc>
              <a:spcBef>
                <a:spcPts val="0"/>
              </a:spcBef>
              <a:spcAft>
                <a:spcPts val="0"/>
              </a:spcAft>
              <a:buClrTx/>
              <a:buSzTx/>
              <a:buFontTx/>
              <a:buNone/>
              <a:tabLst/>
              <a:defRPr kumimoji="0" sz="1200" b="1" i="0" u="sng" strike="noStrike" cap="none" spc="0" normalizeH="0" baseline="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defRPr>
            </a:lvl1p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1" i="0"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New TV Advertisers Quarterly Spend ($$$)</a:t>
            </a:r>
          </a:p>
        </p:txBody>
      </p:sp>
    </p:spTree>
    <p:extLst>
      <p:ext uri="{BB962C8B-B14F-4D97-AF65-F5344CB8AC3E}">
        <p14:creationId xmlns:p14="http://schemas.microsoft.com/office/powerpoint/2010/main" val="1898528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C62ED8C5-26FD-4585-93A4-4DFEAEB04F2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16" name="Rectangle 15">
            <a:extLst>
              <a:ext uri="{FF2B5EF4-FFF2-40B4-BE49-F238E27FC236}">
                <a16:creationId xmlns:a16="http://schemas.microsoft.com/office/drawing/2014/main" id="{924EEA13-5254-47DE-AFA1-D9482ABA2015}"/>
              </a:ext>
            </a:extLst>
          </p:cNvPr>
          <p:cNvSpPr/>
          <p:nvPr/>
        </p:nvSpPr>
        <p:spPr>
          <a:xfrm>
            <a:off x="1" y="1696162"/>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850BACA4-3738-4590-85D7-8F179AD074D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 name="Slide Number Placeholder 5">
            <a:extLst>
              <a:ext uri="{FF2B5EF4-FFF2-40B4-BE49-F238E27FC236}">
                <a16:creationId xmlns:a16="http://schemas.microsoft.com/office/drawing/2014/main" id="{750C4905-7D30-4A4E-B3E5-F35E6B27A46F}"/>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C31786ED-9386-479F-87DB-D6F646B3D7B6}"/>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5" name="Text Placeholder 3">
            <a:extLst>
              <a:ext uri="{FF2B5EF4-FFF2-40B4-BE49-F238E27FC236}">
                <a16:creationId xmlns:a16="http://schemas.microsoft.com/office/drawing/2014/main" id="{EF874FCD-15DA-44CD-A46D-78530F82C5EB}"/>
              </a:ext>
            </a:extLst>
          </p:cNvPr>
          <p:cNvSpPr txBox="1">
            <a:spLocks/>
          </p:cNvSpPr>
          <p:nvPr/>
        </p:nvSpPr>
        <p:spPr>
          <a:xfrm>
            <a:off x="451054" y="6358269"/>
            <a:ext cx="11645249" cy="170039"/>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 VAB analysis of Nielsen Ad Intel data, 1/1/20-12/31/20. TV spend includes national cable TV, broadcast TV, Spanish language cable TV, Spanish language broadcast TV. Brands reflect those with national TV spend over $100K. </a:t>
            </a:r>
          </a:p>
        </p:txBody>
      </p:sp>
      <p:sp>
        <p:nvSpPr>
          <p:cNvPr id="7" name="Rectangle 6">
            <a:extLst>
              <a:ext uri="{FF2B5EF4-FFF2-40B4-BE49-F238E27FC236}">
                <a16:creationId xmlns:a16="http://schemas.microsoft.com/office/drawing/2014/main" id="{4AE334FF-013B-4334-A22B-4AD816EFE3C8}"/>
              </a:ext>
            </a:extLst>
          </p:cNvPr>
          <p:cNvSpPr/>
          <p:nvPr/>
        </p:nvSpPr>
        <p:spPr>
          <a:xfrm>
            <a:off x="127434" y="338646"/>
            <a:ext cx="1100329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F1A62"/>
                </a:solidFill>
                <a:latin typeface="Helvetica" pitchFamily="2" charset="0"/>
              </a:rPr>
              <a:t>National TV showed </a:t>
            </a:r>
            <a:r>
              <a:rPr lang="en-US" sz="2600" b="1">
                <a:solidFill>
                  <a:srgbClr val="ED3C8D"/>
                </a:solidFill>
                <a:latin typeface="Helvetica" pitchFamily="2" charset="0"/>
              </a:rPr>
              <a:t>remarkable resiliency with strong new advertiser spending</a:t>
            </a:r>
            <a:r>
              <a:rPr lang="en-US" sz="2600" b="1">
                <a:solidFill>
                  <a:srgbClr val="1F1A62"/>
                </a:solidFill>
                <a:latin typeface="Helvetica" pitchFamily="2" charset="0"/>
              </a:rPr>
              <a:t> throughout each month of the pandemic </a:t>
            </a:r>
          </a:p>
        </p:txBody>
      </p:sp>
      <p:sp>
        <p:nvSpPr>
          <p:cNvPr id="11" name="TextBox 10">
            <a:extLst>
              <a:ext uri="{FF2B5EF4-FFF2-40B4-BE49-F238E27FC236}">
                <a16:creationId xmlns:a16="http://schemas.microsoft.com/office/drawing/2014/main" id="{166CDCCA-7D79-49CD-8A93-9900AA188B4F}"/>
              </a:ext>
            </a:extLst>
          </p:cNvPr>
          <p:cNvSpPr txBox="1"/>
          <p:nvPr/>
        </p:nvSpPr>
        <p:spPr>
          <a:xfrm>
            <a:off x="2726524" y="1739971"/>
            <a:ext cx="6738952" cy="492443"/>
          </a:xfrm>
          <a:prstGeom prst="rect">
            <a:avLst/>
          </a:prstGeom>
          <a:noFill/>
        </p:spPr>
        <p:txBody>
          <a:bodyPr wrap="square" rtlCol="0">
            <a:spAutoFit/>
          </a:bodyPr>
          <a:lstStyle>
            <a:defPPr>
              <a:defRPr lang="en-US"/>
            </a:defPPr>
            <a:lvl1pPr marR="0" lvl="0" indent="0" algn="ctr" defTabSz="586082" fontAlgn="auto">
              <a:lnSpc>
                <a:spcPct val="100000"/>
              </a:lnSpc>
              <a:spcBef>
                <a:spcPts val="0"/>
              </a:spcBef>
              <a:spcAft>
                <a:spcPts val="0"/>
              </a:spcAft>
              <a:buClrTx/>
              <a:buSzTx/>
              <a:buFontTx/>
              <a:buNone/>
              <a:tabLst/>
              <a:defRPr kumimoji="0" sz="1200" b="1" i="0" u="sng" strike="noStrike" cap="none" spc="0" normalizeH="0" baseline="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defRPr>
            </a:lvl1p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2020 New </a:t>
            </a:r>
            <a:r>
              <a:rPr kumimoji="0" lang="en-US" sz="1400" b="1" i="0" u="sng" strike="noStrike" kern="1200" cap="none" spc="0" normalizeH="0" baseline="0" noProof="0" err="1">
                <a:ln>
                  <a:noFill/>
                </a:ln>
                <a:solidFill>
                  <a:srgbClr val="1F1A62"/>
                </a:solidFill>
                <a:effectLst/>
                <a:uLnTx/>
                <a:uFillTx/>
                <a:latin typeface="Helvetica" panose="020B0604020202020204" pitchFamily="34" charset="0"/>
                <a:cs typeface="Helvetica" panose="020B0604020202020204" pitchFamily="34" charset="0"/>
              </a:rPr>
              <a:t>Nat’l</a:t>
            </a:r>
            <a:r>
              <a:rPr kumimoji="0" lang="en-US" sz="1400" b="1" i="0" u="sng"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 TV Advertisers Monthly Spend</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Millions</a:t>
            </a:r>
          </a:p>
        </p:txBody>
      </p:sp>
      <p:graphicFrame>
        <p:nvGraphicFramePr>
          <p:cNvPr id="21" name="Chart 20">
            <a:extLst>
              <a:ext uri="{FF2B5EF4-FFF2-40B4-BE49-F238E27FC236}">
                <a16:creationId xmlns:a16="http://schemas.microsoft.com/office/drawing/2014/main" id="{E21DC8DF-6C85-4132-BE2C-9DC2FBF37320}"/>
              </a:ext>
            </a:extLst>
          </p:cNvPr>
          <p:cNvGraphicFramePr/>
          <p:nvPr>
            <p:extLst>
              <p:ext uri="{D42A27DB-BD31-4B8C-83A1-F6EECF244321}">
                <p14:modId xmlns:p14="http://schemas.microsoft.com/office/powerpoint/2010/main" val="1667188073"/>
              </p:ext>
            </p:extLst>
          </p:nvPr>
        </p:nvGraphicFramePr>
        <p:xfrm>
          <a:off x="184585" y="2884778"/>
          <a:ext cx="11708793" cy="3531544"/>
        </p:xfrm>
        <a:graphic>
          <a:graphicData uri="http://schemas.openxmlformats.org/drawingml/2006/chart">
            <c:chart xmlns:c="http://schemas.openxmlformats.org/drawingml/2006/chart" xmlns:r="http://schemas.openxmlformats.org/officeDocument/2006/relationships" r:id="rId4"/>
          </a:graphicData>
        </a:graphic>
      </p:graphicFrame>
      <p:cxnSp>
        <p:nvCxnSpPr>
          <p:cNvPr id="42" name="Straight Connector 41">
            <a:extLst>
              <a:ext uri="{FF2B5EF4-FFF2-40B4-BE49-F238E27FC236}">
                <a16:creationId xmlns:a16="http://schemas.microsoft.com/office/drawing/2014/main" id="{5B5B647A-F84E-40C5-82D2-03C24CEA1048}"/>
              </a:ext>
            </a:extLst>
          </p:cNvPr>
          <p:cNvCxnSpPr>
            <a:cxnSpLocks/>
          </p:cNvCxnSpPr>
          <p:nvPr/>
        </p:nvCxnSpPr>
        <p:spPr>
          <a:xfrm>
            <a:off x="6095998" y="2343147"/>
            <a:ext cx="2" cy="3922250"/>
          </a:xfrm>
          <a:prstGeom prst="line">
            <a:avLst/>
          </a:prstGeom>
          <a:ln w="38100">
            <a:solidFill>
              <a:srgbClr val="1F1A62"/>
            </a:solidFill>
            <a:prstDash val="dash"/>
          </a:ln>
        </p:spPr>
        <p:style>
          <a:lnRef idx="1">
            <a:schemeClr val="accent1"/>
          </a:lnRef>
          <a:fillRef idx="0">
            <a:schemeClr val="accent1"/>
          </a:fillRef>
          <a:effectRef idx="0">
            <a:schemeClr val="accent1"/>
          </a:effectRef>
          <a:fontRef idx="minor">
            <a:schemeClr val="tx1"/>
          </a:fontRef>
        </p:style>
      </p:cxnSp>
      <p:sp>
        <p:nvSpPr>
          <p:cNvPr id="45" name="Rectangle: Rounded Corners 44">
            <a:extLst>
              <a:ext uri="{FF2B5EF4-FFF2-40B4-BE49-F238E27FC236}">
                <a16:creationId xmlns:a16="http://schemas.microsoft.com/office/drawing/2014/main" id="{AFC7E004-F6C5-4A56-ACBB-8D9A44573B38}"/>
              </a:ext>
            </a:extLst>
          </p:cNvPr>
          <p:cNvSpPr/>
          <p:nvPr/>
        </p:nvSpPr>
        <p:spPr>
          <a:xfrm>
            <a:off x="471073" y="2172671"/>
            <a:ext cx="2534599" cy="1208290"/>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Rounded Corners 48">
            <a:extLst>
              <a:ext uri="{FF2B5EF4-FFF2-40B4-BE49-F238E27FC236}">
                <a16:creationId xmlns:a16="http://schemas.microsoft.com/office/drawing/2014/main" id="{35B3FF8A-FABD-4B28-B536-C882F686C5BE}"/>
              </a:ext>
            </a:extLst>
          </p:cNvPr>
          <p:cNvSpPr/>
          <p:nvPr/>
        </p:nvSpPr>
        <p:spPr>
          <a:xfrm>
            <a:off x="3392742" y="2168647"/>
            <a:ext cx="2534597" cy="1212314"/>
          </a:xfrm>
          <a:prstGeom prst="roundRect">
            <a:avLst/>
          </a:prstGeom>
          <a:solidFill>
            <a:schemeClr val="bg1"/>
          </a:solidFill>
          <a:ln>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F0970B33-EEE1-42FF-B295-F1331BE9E72A}"/>
              </a:ext>
            </a:extLst>
          </p:cNvPr>
          <p:cNvSpPr txBox="1"/>
          <p:nvPr/>
        </p:nvSpPr>
        <p:spPr>
          <a:xfrm>
            <a:off x="529128" y="2193501"/>
            <a:ext cx="243567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Sampling of </a:t>
            </a:r>
            <a:r>
              <a:rPr kumimoji="0" lang="en-US" sz="11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Q1 ‘20 </a:t>
            </a:r>
            <a:r>
              <a:rPr lang="en-US" sz="1100" b="1" u="sng">
                <a:solidFill>
                  <a:srgbClr val="1F1A62"/>
                </a:solidFill>
                <a:latin typeface="Helvetica" panose="020B0604020202020204" pitchFamily="34" charset="0"/>
                <a:cs typeface="Helvetica" panose="020B0604020202020204" pitchFamily="34" charset="0"/>
              </a:rPr>
              <a:t>new brands</a:t>
            </a:r>
            <a:endParaRPr kumimoji="0" lang="en-US" sz="11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52" name="TextBox 51">
            <a:extLst>
              <a:ext uri="{FF2B5EF4-FFF2-40B4-BE49-F238E27FC236}">
                <a16:creationId xmlns:a16="http://schemas.microsoft.com/office/drawing/2014/main" id="{D5974594-7C04-44C1-9732-AABA833BDE46}"/>
              </a:ext>
            </a:extLst>
          </p:cNvPr>
          <p:cNvSpPr txBox="1"/>
          <p:nvPr/>
        </p:nvSpPr>
        <p:spPr>
          <a:xfrm>
            <a:off x="3436283" y="2193501"/>
            <a:ext cx="245679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Sampling of </a:t>
            </a:r>
            <a:r>
              <a:rPr kumimoji="0" lang="en-US" sz="11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Q2 ‘20 new brands</a:t>
            </a:r>
          </a:p>
        </p:txBody>
      </p:sp>
      <p:pic>
        <p:nvPicPr>
          <p:cNvPr id="54" name="Picture 4" descr="Learn About Different Uses for DESCOVY®">
            <a:extLst>
              <a:ext uri="{FF2B5EF4-FFF2-40B4-BE49-F238E27FC236}">
                <a16:creationId xmlns:a16="http://schemas.microsoft.com/office/drawing/2014/main" id="{60347A94-BC08-4F30-BB86-36B43E38F94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3592" y="2435029"/>
            <a:ext cx="580483" cy="34731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2">
            <a:extLst>
              <a:ext uri="{FF2B5EF4-FFF2-40B4-BE49-F238E27FC236}">
                <a16:creationId xmlns:a16="http://schemas.microsoft.com/office/drawing/2014/main" id="{1B718492-AD8F-4641-AA15-A958182604E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76834" y="2567266"/>
            <a:ext cx="875554" cy="151763"/>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2" descr="Oatmilk | non-dairy milk substitute | Planet Oat">
            <a:extLst>
              <a:ext uri="{FF2B5EF4-FFF2-40B4-BE49-F238E27FC236}">
                <a16:creationId xmlns:a16="http://schemas.microsoft.com/office/drawing/2014/main" id="{06BBDBEF-2342-433D-BB01-731D63A65DE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65366" y="2814502"/>
            <a:ext cx="531343" cy="52884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34" descr="Rakuten Marketing Advertiser Spotlight: Function of Beauty">
            <a:extLst>
              <a:ext uri="{FF2B5EF4-FFF2-40B4-BE49-F238E27FC236}">
                <a16:creationId xmlns:a16="http://schemas.microsoft.com/office/drawing/2014/main" id="{C6BB187E-87C3-4520-8EB7-02E451EC0692}"/>
              </a:ext>
            </a:extLst>
          </p:cNvPr>
          <p:cNvPicPr>
            <a:picLocks noChangeAspect="1" noChangeArrowheads="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261510" y="3082721"/>
            <a:ext cx="1354639" cy="29893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38" descr="Rory">
            <a:extLst>
              <a:ext uri="{FF2B5EF4-FFF2-40B4-BE49-F238E27FC236}">
                <a16:creationId xmlns:a16="http://schemas.microsoft.com/office/drawing/2014/main" id="{FBE6C631-8D8D-489A-84A8-14D308A8A003}"/>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343301" y="2893140"/>
            <a:ext cx="782054" cy="16618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58" descr="hello products Official Digital Assets | Brandfolder">
            <a:extLst>
              <a:ext uri="{FF2B5EF4-FFF2-40B4-BE49-F238E27FC236}">
                <a16:creationId xmlns:a16="http://schemas.microsoft.com/office/drawing/2014/main" id="{1697C2D9-61C7-4E2C-8234-A56B5738B10F}"/>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280579" y="2490034"/>
            <a:ext cx="530991" cy="265495"/>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64" descr="Pelacase">
            <a:extLst>
              <a:ext uri="{FF2B5EF4-FFF2-40B4-BE49-F238E27FC236}">
                <a16:creationId xmlns:a16="http://schemas.microsoft.com/office/drawing/2014/main" id="{AFF60C7F-E2C9-415E-AC61-514E67BD3775}"/>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244548" y="2746578"/>
            <a:ext cx="533400" cy="40005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18" descr="Visible review: Unlimited access to Verizon's network for $40/month |  Android Central">
            <a:extLst>
              <a:ext uri="{FF2B5EF4-FFF2-40B4-BE49-F238E27FC236}">
                <a16:creationId xmlns:a16="http://schemas.microsoft.com/office/drawing/2014/main" id="{E6B556E2-D903-4654-AA9A-96620A9B320D}"/>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901142" y="2783172"/>
            <a:ext cx="823206" cy="237307"/>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4" descr="AHA Adds to Coke's Sparkling Water Portfolio - News &amp; Articles">
            <a:extLst>
              <a:ext uri="{FF2B5EF4-FFF2-40B4-BE49-F238E27FC236}">
                <a16:creationId xmlns:a16="http://schemas.microsoft.com/office/drawing/2014/main" id="{E7958DD2-3D69-4076-A7FA-45AECA750C69}"/>
              </a:ext>
            </a:extLst>
          </p:cNvPr>
          <p:cNvPicPr>
            <a:picLocks noChangeAspect="1" noChangeArrowheads="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36255" y="2803350"/>
            <a:ext cx="588042" cy="457142"/>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6" descr="The BEST Lingerie Company!xoxoSammie Jo's Blog">
            <a:extLst>
              <a:ext uri="{FF2B5EF4-FFF2-40B4-BE49-F238E27FC236}">
                <a16:creationId xmlns:a16="http://schemas.microsoft.com/office/drawing/2014/main" id="{87FEDD41-D633-4ADB-9804-3606825AB458}"/>
              </a:ext>
            </a:extLst>
          </p:cNvPr>
          <p:cNvPicPr>
            <a:picLocks noChangeAspect="1" noChangeArrowheads="1"/>
          </p:cNvPicPr>
          <p:nvPr/>
        </p:nvPicPr>
        <p:blipFill rotWithShape="1">
          <a:blip r:embed="rId14" cstate="screen">
            <a:clrChange>
              <a:clrFrom>
                <a:srgbClr val="FBF1F7"/>
              </a:clrFrom>
              <a:clrTo>
                <a:srgbClr val="FBF1F7">
                  <a:alpha val="0"/>
                </a:srgbClr>
              </a:clrTo>
            </a:clrChange>
            <a:extLst>
              <a:ext uri="{28A0092B-C50C-407E-A947-70E740481C1C}">
                <a14:useLocalDpi xmlns:a14="http://schemas.microsoft.com/office/drawing/2010/main"/>
              </a:ext>
            </a:extLst>
          </a:blip>
          <a:srcRect l="29556" t="24714" r="29778" b="20433"/>
          <a:stretch/>
        </p:blipFill>
        <p:spPr bwMode="auto">
          <a:xfrm>
            <a:off x="4225523" y="2723517"/>
            <a:ext cx="588043" cy="446171"/>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48" descr="Dr. Brite">
            <a:extLst>
              <a:ext uri="{FF2B5EF4-FFF2-40B4-BE49-F238E27FC236}">
                <a16:creationId xmlns:a16="http://schemas.microsoft.com/office/drawing/2014/main" id="{ED2C7506-41C8-4F12-B0DC-80DA376B1186}"/>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3455987" y="2514007"/>
            <a:ext cx="1291350" cy="276717"/>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8" descr="The Gift of Story - Literati">
            <a:extLst>
              <a:ext uri="{FF2B5EF4-FFF2-40B4-BE49-F238E27FC236}">
                <a16:creationId xmlns:a16="http://schemas.microsoft.com/office/drawing/2014/main" id="{A33C34F4-C0B0-4C9A-BE26-0C9C51D31D23}"/>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4969766" y="3078180"/>
            <a:ext cx="715339" cy="227716"/>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4" descr="Curology Leaping Bunny">
            <a:extLst>
              <a:ext uri="{FF2B5EF4-FFF2-40B4-BE49-F238E27FC236}">
                <a16:creationId xmlns:a16="http://schemas.microsoft.com/office/drawing/2014/main" id="{6775A6BB-09F5-4EFA-A776-1FEF545B00D4}"/>
              </a:ext>
            </a:extLst>
          </p:cNvPr>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l="-2144" t="20473" r="-1" b="19520"/>
          <a:stretch/>
        </p:blipFill>
        <p:spPr bwMode="auto">
          <a:xfrm>
            <a:off x="4158338" y="3136981"/>
            <a:ext cx="708283" cy="217509"/>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94" descr="Image result for letsgetchecked year founded">
            <a:extLst>
              <a:ext uri="{FF2B5EF4-FFF2-40B4-BE49-F238E27FC236}">
                <a16:creationId xmlns:a16="http://schemas.microsoft.com/office/drawing/2014/main" id="{1639CA1C-9C29-4DB1-B502-7885B2CBA189}"/>
              </a:ext>
            </a:extLst>
          </p:cNvPr>
          <p:cNvPicPr>
            <a:picLocks noChangeAspect="1" noChangeArrowheads="1"/>
          </p:cNvPicPr>
          <p:nvPr/>
        </p:nvPicPr>
        <p:blipFill rotWithShape="1">
          <a:blip r:embed="rId1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804528" y="2427407"/>
            <a:ext cx="880578" cy="363317"/>
          </a:xfrm>
          <a:prstGeom prst="rect">
            <a:avLst/>
          </a:prstGeom>
          <a:noFill/>
          <a:extLst>
            <a:ext uri="{909E8E84-426E-40DD-AFC4-6F175D3DCCD1}">
              <a14:hiddenFill xmlns:a14="http://schemas.microsoft.com/office/drawing/2010/main">
                <a:solidFill>
                  <a:srgbClr val="FFFFFF"/>
                </a:solidFill>
              </a14:hiddenFill>
            </a:ext>
          </a:extLst>
        </p:spPr>
      </p:pic>
      <p:cxnSp>
        <p:nvCxnSpPr>
          <p:cNvPr id="46" name="Straight Connector 45">
            <a:extLst>
              <a:ext uri="{FF2B5EF4-FFF2-40B4-BE49-F238E27FC236}">
                <a16:creationId xmlns:a16="http://schemas.microsoft.com/office/drawing/2014/main" id="{82A5B982-2A98-43CA-9973-8E8B3CC7B32D}"/>
              </a:ext>
            </a:extLst>
          </p:cNvPr>
          <p:cNvCxnSpPr>
            <a:cxnSpLocks/>
          </p:cNvCxnSpPr>
          <p:nvPr/>
        </p:nvCxnSpPr>
        <p:spPr>
          <a:xfrm>
            <a:off x="3153522" y="2343147"/>
            <a:ext cx="2" cy="3922250"/>
          </a:xfrm>
          <a:prstGeom prst="line">
            <a:avLst/>
          </a:prstGeom>
          <a:ln w="38100">
            <a:solidFill>
              <a:srgbClr val="1F1A62"/>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A32532B-3F87-45D0-9D3B-FE84DEB48115}"/>
              </a:ext>
            </a:extLst>
          </p:cNvPr>
          <p:cNvCxnSpPr>
            <a:cxnSpLocks/>
          </p:cNvCxnSpPr>
          <p:nvPr/>
        </p:nvCxnSpPr>
        <p:spPr>
          <a:xfrm>
            <a:off x="8985175" y="2343147"/>
            <a:ext cx="2" cy="3922250"/>
          </a:xfrm>
          <a:prstGeom prst="line">
            <a:avLst/>
          </a:prstGeom>
          <a:ln w="38100">
            <a:solidFill>
              <a:srgbClr val="1F1A62"/>
            </a:solidFill>
            <a:prstDash val="dash"/>
          </a:ln>
        </p:spPr>
        <p:style>
          <a:lnRef idx="1">
            <a:schemeClr val="accent1"/>
          </a:lnRef>
          <a:fillRef idx="0">
            <a:schemeClr val="accent1"/>
          </a:fillRef>
          <a:effectRef idx="0">
            <a:schemeClr val="accent1"/>
          </a:effectRef>
          <a:fontRef idx="minor">
            <a:schemeClr val="tx1"/>
          </a:fontRef>
        </p:style>
      </p:cxnSp>
      <p:sp>
        <p:nvSpPr>
          <p:cNvPr id="48" name="Rectangle: Rounded Corners 47">
            <a:extLst>
              <a:ext uri="{FF2B5EF4-FFF2-40B4-BE49-F238E27FC236}">
                <a16:creationId xmlns:a16="http://schemas.microsoft.com/office/drawing/2014/main" id="{0F7A7326-F71D-4945-8F83-6AE331196C4E}"/>
              </a:ext>
            </a:extLst>
          </p:cNvPr>
          <p:cNvSpPr/>
          <p:nvPr/>
        </p:nvSpPr>
        <p:spPr>
          <a:xfrm>
            <a:off x="6273289" y="2166635"/>
            <a:ext cx="2534597" cy="1212314"/>
          </a:xfrm>
          <a:prstGeom prst="roundRect">
            <a:avLst/>
          </a:prstGeom>
          <a:solidFill>
            <a:schemeClr val="bg1"/>
          </a:solidFill>
          <a:ln>
            <a:solidFill>
              <a:srgbClr val="66C5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Rounded Corners 50">
            <a:extLst>
              <a:ext uri="{FF2B5EF4-FFF2-40B4-BE49-F238E27FC236}">
                <a16:creationId xmlns:a16="http://schemas.microsoft.com/office/drawing/2014/main" id="{5A5469BF-9BC0-4028-AE74-B0119EBC7D0F}"/>
              </a:ext>
            </a:extLst>
          </p:cNvPr>
          <p:cNvSpPr/>
          <p:nvPr/>
        </p:nvSpPr>
        <p:spPr>
          <a:xfrm>
            <a:off x="9280904" y="2166635"/>
            <a:ext cx="2534597" cy="121231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4E8CCDAF-9453-4505-90E8-79E849563BE2}"/>
              </a:ext>
            </a:extLst>
          </p:cNvPr>
          <p:cNvSpPr txBox="1"/>
          <p:nvPr/>
        </p:nvSpPr>
        <p:spPr>
          <a:xfrm>
            <a:off x="6285002" y="2193501"/>
            <a:ext cx="245679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Sampling of </a:t>
            </a:r>
            <a:r>
              <a:rPr kumimoji="0" lang="en-US" sz="11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Q3 ‘20 new brands</a:t>
            </a:r>
          </a:p>
        </p:txBody>
      </p:sp>
      <p:sp>
        <p:nvSpPr>
          <p:cNvPr id="55" name="TextBox 54">
            <a:extLst>
              <a:ext uri="{FF2B5EF4-FFF2-40B4-BE49-F238E27FC236}">
                <a16:creationId xmlns:a16="http://schemas.microsoft.com/office/drawing/2014/main" id="{5D4A9E7D-2334-4C14-BD7B-9CBC4E957FC3}"/>
              </a:ext>
            </a:extLst>
          </p:cNvPr>
          <p:cNvSpPr txBox="1"/>
          <p:nvPr/>
        </p:nvSpPr>
        <p:spPr>
          <a:xfrm>
            <a:off x="9282718" y="2193501"/>
            <a:ext cx="245679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Sampling of </a:t>
            </a:r>
            <a:r>
              <a:rPr kumimoji="0" lang="en-US" sz="11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Q4 ‘20 </a:t>
            </a:r>
            <a:r>
              <a:rPr lang="en-US" sz="1100" b="1" u="sng">
                <a:solidFill>
                  <a:srgbClr val="1F1A62"/>
                </a:solidFill>
                <a:latin typeface="Helvetica" panose="020B0604020202020204" pitchFamily="34" charset="0"/>
                <a:cs typeface="Helvetica" panose="020B0604020202020204" pitchFamily="34" charset="0"/>
              </a:rPr>
              <a:t>new brands</a:t>
            </a:r>
            <a:endParaRPr kumimoji="0" lang="en-US" sz="11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9222" name="Picture 6" descr="Red Star Yeast Logo | Red Star Yeast">
            <a:extLst>
              <a:ext uri="{FF2B5EF4-FFF2-40B4-BE49-F238E27FC236}">
                <a16:creationId xmlns:a16="http://schemas.microsoft.com/office/drawing/2014/main" id="{FE449B00-CD71-44E9-911E-C0EC3AEEAE9B}"/>
              </a:ext>
            </a:extLst>
          </p:cNvPr>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9409016" y="2507341"/>
            <a:ext cx="1072652" cy="24788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Moon Pod Is A Zero-Gravity Bean Bag For Stress And Anxiety">
            <a:extLst>
              <a:ext uri="{FF2B5EF4-FFF2-40B4-BE49-F238E27FC236}">
                <a16:creationId xmlns:a16="http://schemas.microsoft.com/office/drawing/2014/main" id="{C3894732-0B10-426A-9C92-4FF0168F7A70}"/>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9399011" y="2846329"/>
            <a:ext cx="900638" cy="342243"/>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Winky Lux - Luxury and Cruelty Free Beauty">
            <a:extLst>
              <a:ext uri="{FF2B5EF4-FFF2-40B4-BE49-F238E27FC236}">
                <a16:creationId xmlns:a16="http://schemas.microsoft.com/office/drawing/2014/main" id="{35925112-B7AD-46C4-B70F-87FB5067FCB7}"/>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10492427" y="2410164"/>
            <a:ext cx="1247089" cy="331543"/>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menage a trois">
            <a:extLst>
              <a:ext uri="{FF2B5EF4-FFF2-40B4-BE49-F238E27FC236}">
                <a16:creationId xmlns:a16="http://schemas.microsoft.com/office/drawing/2014/main" id="{F0C4E5D8-4C3B-4732-B3C3-E96A972B3C83}"/>
              </a:ext>
            </a:extLst>
          </p:cNvPr>
          <p:cNvPicPr>
            <a:picLocks noChangeAspect="1" noChangeArrowheads="1"/>
          </p:cNvPicPr>
          <p:nvPr/>
        </p:nvPicPr>
        <p:blipFill rotWithShape="1">
          <a:blip r:embed="rId22" cstate="print">
            <a:extLst>
              <a:ext uri="{28A0092B-C50C-407E-A947-70E740481C1C}">
                <a14:useLocalDpi xmlns:a14="http://schemas.microsoft.com/office/drawing/2010/main"/>
              </a:ext>
            </a:extLst>
          </a:blip>
          <a:srcRect/>
          <a:stretch/>
        </p:blipFill>
        <p:spPr bwMode="auto">
          <a:xfrm>
            <a:off x="10363386" y="2819296"/>
            <a:ext cx="702956" cy="383025"/>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Sugarfina Continues Global Expansion with First Boutique in Mexico">
            <a:extLst>
              <a:ext uri="{FF2B5EF4-FFF2-40B4-BE49-F238E27FC236}">
                <a16:creationId xmlns:a16="http://schemas.microsoft.com/office/drawing/2014/main" id="{7717754C-E252-4AB3-A210-E92B1E65E831}"/>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11187882" y="2751203"/>
            <a:ext cx="450059" cy="450059"/>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descr="20% Off Mejuri Coupons &amp; Coupon Codes - March 2021">
            <a:extLst>
              <a:ext uri="{FF2B5EF4-FFF2-40B4-BE49-F238E27FC236}">
                <a16:creationId xmlns:a16="http://schemas.microsoft.com/office/drawing/2014/main" id="{660E2252-B7A9-4252-BC9E-97004CD63322}"/>
              </a:ext>
            </a:extLst>
          </p:cNvPr>
          <p:cNvPicPr>
            <a:picLocks noChangeAspect="1" noChangeArrowheads="1"/>
          </p:cNvPicPr>
          <p:nvPr/>
        </p:nvPicPr>
        <p:blipFill rotWithShape="1">
          <a:blip r:embed="rId2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406268" y="2816180"/>
            <a:ext cx="484327" cy="480765"/>
          </a:xfrm>
          <a:prstGeom prst="rect">
            <a:avLst/>
          </a:prstGeom>
          <a:noFill/>
          <a:extLst>
            <a:ext uri="{909E8E84-426E-40DD-AFC4-6F175D3DCCD1}">
              <a14:hiddenFill xmlns:a14="http://schemas.microsoft.com/office/drawing/2010/main">
                <a:solidFill>
                  <a:srgbClr val="FFFFFF"/>
                </a:solidFill>
              </a14:hiddenFill>
            </a:ext>
          </a:extLst>
        </p:spPr>
      </p:pic>
      <p:pic>
        <p:nvPicPr>
          <p:cNvPr id="9234" name="Picture 18" descr="Superthotics | Orthotic Shoe Inserts">
            <a:extLst>
              <a:ext uri="{FF2B5EF4-FFF2-40B4-BE49-F238E27FC236}">
                <a16:creationId xmlns:a16="http://schemas.microsoft.com/office/drawing/2014/main" id="{9B14B121-5E87-4031-92E4-5AA297EA13C8}"/>
              </a:ext>
            </a:extLst>
          </p:cNvPr>
          <p:cNvPicPr>
            <a:picLocks noChangeAspect="1" noChangeArrowheads="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391726" y="2427611"/>
            <a:ext cx="1022750" cy="232782"/>
          </a:xfrm>
          <a:prstGeom prst="rect">
            <a:avLst/>
          </a:prstGeom>
          <a:noFill/>
          <a:extLst>
            <a:ext uri="{909E8E84-426E-40DD-AFC4-6F175D3DCCD1}">
              <a14:hiddenFill xmlns:a14="http://schemas.microsoft.com/office/drawing/2010/main">
                <a:solidFill>
                  <a:srgbClr val="FFFFFF"/>
                </a:solidFill>
              </a14:hiddenFill>
            </a:ext>
          </a:extLst>
        </p:spPr>
      </p:pic>
      <p:pic>
        <p:nvPicPr>
          <p:cNvPr id="9236" name="Picture 20" descr="Home - BetterBody Foods">
            <a:extLst>
              <a:ext uri="{FF2B5EF4-FFF2-40B4-BE49-F238E27FC236}">
                <a16:creationId xmlns:a16="http://schemas.microsoft.com/office/drawing/2014/main" id="{40428D3B-3A8E-4458-9948-6D99EDB3EEC7}"/>
              </a:ext>
            </a:extLst>
          </p:cNvPr>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6991206" y="2986915"/>
            <a:ext cx="731352" cy="349487"/>
          </a:xfrm>
          <a:prstGeom prst="rect">
            <a:avLst/>
          </a:prstGeom>
          <a:noFill/>
          <a:extLst>
            <a:ext uri="{909E8E84-426E-40DD-AFC4-6F175D3DCCD1}">
              <a14:hiddenFill xmlns:a14="http://schemas.microsoft.com/office/drawing/2010/main">
                <a:solidFill>
                  <a:srgbClr val="FFFFFF"/>
                </a:solidFill>
              </a14:hiddenFill>
            </a:ext>
          </a:extLst>
        </p:spPr>
      </p:pic>
      <p:pic>
        <p:nvPicPr>
          <p:cNvPr id="9238" name="Picture 22" descr="Lumin | Effective, Simple, Affordable Men's Skincare | Lumin Skincare">
            <a:extLst>
              <a:ext uri="{FF2B5EF4-FFF2-40B4-BE49-F238E27FC236}">
                <a16:creationId xmlns:a16="http://schemas.microsoft.com/office/drawing/2014/main" id="{CB982F92-3C34-48D3-916D-47AEC4590DE4}"/>
              </a:ext>
            </a:extLst>
          </p:cNvPr>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6856396" y="2696364"/>
            <a:ext cx="822158" cy="235300"/>
          </a:xfrm>
          <a:prstGeom prst="rect">
            <a:avLst/>
          </a:prstGeom>
          <a:noFill/>
          <a:extLst>
            <a:ext uri="{909E8E84-426E-40DD-AFC4-6F175D3DCCD1}">
              <a14:hiddenFill xmlns:a14="http://schemas.microsoft.com/office/drawing/2010/main">
                <a:solidFill>
                  <a:srgbClr val="FFFFFF"/>
                </a:solidFill>
              </a14:hiddenFill>
            </a:ext>
          </a:extLst>
        </p:spPr>
      </p:pic>
      <p:pic>
        <p:nvPicPr>
          <p:cNvPr id="9240" name="Picture 24" descr="Protein Bars &amp; Healthy Portable Snacks | think!® Official Website">
            <a:extLst>
              <a:ext uri="{FF2B5EF4-FFF2-40B4-BE49-F238E27FC236}">
                <a16:creationId xmlns:a16="http://schemas.microsoft.com/office/drawing/2014/main" id="{9F0BD23E-A2D5-44FE-BB43-AB77675C07E0}"/>
              </a:ext>
            </a:extLst>
          </p:cNvPr>
          <p:cNvPicPr>
            <a:picLocks noChangeAspect="1" noChangeArrowheads="1"/>
          </p:cNvPicPr>
          <p:nvPr/>
        </p:nvPicPr>
        <p:blipFill>
          <a:blip r:embed="rId2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814850" y="3031315"/>
            <a:ext cx="742559" cy="261381"/>
          </a:xfrm>
          <a:prstGeom prst="rect">
            <a:avLst/>
          </a:prstGeom>
          <a:noFill/>
          <a:extLst>
            <a:ext uri="{909E8E84-426E-40DD-AFC4-6F175D3DCCD1}">
              <a14:hiddenFill xmlns:a14="http://schemas.microsoft.com/office/drawing/2010/main">
                <a:solidFill>
                  <a:srgbClr val="FFFFFF"/>
                </a:solidFill>
              </a14:hiddenFill>
            </a:ext>
          </a:extLst>
        </p:spPr>
      </p:pic>
      <p:pic>
        <p:nvPicPr>
          <p:cNvPr id="9242" name="Picture 26" descr="Golf Course Sign Up For TeeOff.com by PGA TOUR | EZLinks Golf">
            <a:extLst>
              <a:ext uri="{FF2B5EF4-FFF2-40B4-BE49-F238E27FC236}">
                <a16:creationId xmlns:a16="http://schemas.microsoft.com/office/drawing/2014/main" id="{F6F12933-75D7-4C46-8D4F-B2530ECF2F17}"/>
              </a:ext>
            </a:extLst>
          </p:cNvPr>
          <p:cNvPicPr>
            <a:picLocks noChangeAspect="1" noChangeArrowheads="1"/>
          </p:cNvPicPr>
          <p:nvPr/>
        </p:nvPicPr>
        <p:blipFill>
          <a:blip r:embed="rId2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764102" y="2724136"/>
            <a:ext cx="914975" cy="231236"/>
          </a:xfrm>
          <a:prstGeom prst="rect">
            <a:avLst/>
          </a:prstGeom>
          <a:noFill/>
          <a:extLst>
            <a:ext uri="{909E8E84-426E-40DD-AFC4-6F175D3DCCD1}">
              <a14:hiddenFill xmlns:a14="http://schemas.microsoft.com/office/drawing/2010/main">
                <a:solidFill>
                  <a:srgbClr val="FFFFFF"/>
                </a:solidFill>
              </a14:hiddenFill>
            </a:ext>
          </a:extLst>
        </p:spPr>
      </p:pic>
      <p:pic>
        <p:nvPicPr>
          <p:cNvPr id="9246" name="Picture 30" descr="Indi: Vanity Planet">
            <a:extLst>
              <a:ext uri="{FF2B5EF4-FFF2-40B4-BE49-F238E27FC236}">
                <a16:creationId xmlns:a16="http://schemas.microsoft.com/office/drawing/2014/main" id="{10D7DFFC-5CA5-4EBE-8E8D-155E994024E7}"/>
              </a:ext>
            </a:extLst>
          </p:cNvPr>
          <p:cNvPicPr>
            <a:picLocks noChangeAspect="1" noChangeArrowheads="1"/>
          </p:cNvPicPr>
          <p:nvPr/>
        </p:nvPicPr>
        <p:blipFill rotWithShape="1">
          <a:blip r:embed="rId30" cstate="print">
            <a:extLst>
              <a:ext uri="{28A0092B-C50C-407E-A947-70E740481C1C}">
                <a14:useLocalDpi xmlns:a14="http://schemas.microsoft.com/office/drawing/2010/main"/>
              </a:ext>
            </a:extLst>
          </a:blip>
          <a:srcRect/>
          <a:stretch/>
        </p:blipFill>
        <p:spPr bwMode="auto">
          <a:xfrm>
            <a:off x="7555874" y="2416193"/>
            <a:ext cx="1022751" cy="259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661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F89F547-E2A0-4F51-A7FF-764D710CBCE2}"/>
              </a:ext>
            </a:extLst>
          </p:cNvPr>
          <p:cNvSpPr/>
          <p:nvPr/>
        </p:nvSpPr>
        <p:spPr>
          <a:xfrm>
            <a:off x="1" y="1696162"/>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0" name="Picture 49">
            <a:extLst>
              <a:ext uri="{FF2B5EF4-FFF2-40B4-BE49-F238E27FC236}">
                <a16:creationId xmlns:a16="http://schemas.microsoft.com/office/drawing/2014/main" id="{32C80A15-6C2A-4BBC-B22E-74570E58ED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16" name="Rectangle 15">
            <a:extLst>
              <a:ext uri="{FF2B5EF4-FFF2-40B4-BE49-F238E27FC236}">
                <a16:creationId xmlns:a16="http://schemas.microsoft.com/office/drawing/2014/main" id="{46BD1D7B-CFFD-AB40-AE04-379262D9E97A}"/>
              </a:ext>
            </a:extLst>
          </p:cNvPr>
          <p:cNvSpPr/>
          <p:nvPr/>
        </p:nvSpPr>
        <p:spPr>
          <a:xfrm>
            <a:off x="90893" y="235507"/>
            <a:ext cx="10638068"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pitchFamily="2" charset="0"/>
                <a:ea typeface="+mn-ea"/>
                <a:cs typeface="+mn-cs"/>
              </a:rPr>
              <a:t>Major campaigns supporting new product and service launches in </a:t>
            </a:r>
            <a:r>
              <a:rPr kumimoji="0" lang="en-US" sz="2400" b="1" i="0" u="none" strike="noStrike" kern="1200" cap="none" spc="0" normalizeH="0" baseline="0" noProof="0">
                <a:ln>
                  <a:noFill/>
                </a:ln>
                <a:solidFill>
                  <a:srgbClr val="ED3C8D"/>
                </a:solidFill>
                <a:effectLst/>
                <a:uLnTx/>
                <a:uFillTx/>
                <a:latin typeface="Helvetica" pitchFamily="2" charset="0"/>
                <a:ea typeface="+mn-ea"/>
                <a:cs typeface="+mn-cs"/>
              </a:rPr>
              <a:t>pharma</a:t>
            </a:r>
            <a:r>
              <a:rPr kumimoji="0" lang="en-US" sz="2400" b="1" i="0" u="none" strike="noStrike" kern="1200" cap="none" spc="0" normalizeH="0" baseline="0" noProof="0">
                <a:ln>
                  <a:noFill/>
                </a:ln>
                <a:solidFill>
                  <a:srgbClr val="1F1A62"/>
                </a:solidFill>
                <a:effectLst/>
                <a:uLnTx/>
                <a:uFillTx/>
                <a:latin typeface="Helvetica" pitchFamily="2" charset="0"/>
                <a:ea typeface="+mn-ea"/>
                <a:cs typeface="+mn-cs"/>
              </a:rPr>
              <a:t> and </a:t>
            </a:r>
            <a:r>
              <a:rPr kumimoji="0" lang="en-US" sz="2400" b="1" i="0" u="none" strike="noStrike" kern="1200" cap="none" spc="0" normalizeH="0" baseline="0" noProof="0">
                <a:ln>
                  <a:noFill/>
                </a:ln>
                <a:solidFill>
                  <a:srgbClr val="ED3C8D"/>
                </a:solidFill>
                <a:effectLst/>
                <a:uLnTx/>
                <a:uFillTx/>
                <a:latin typeface="Helvetica" pitchFamily="2" charset="0"/>
                <a:ea typeface="+mn-ea"/>
                <a:cs typeface="+mn-cs"/>
              </a:rPr>
              <a:t>video streaming</a:t>
            </a:r>
            <a:r>
              <a:rPr kumimoji="0" lang="en-US" sz="2400" b="1" i="0" u="none" strike="noStrike" kern="1200" cap="none" spc="0" normalizeH="0" baseline="0" noProof="0">
                <a:ln>
                  <a:noFill/>
                </a:ln>
                <a:solidFill>
                  <a:srgbClr val="1F1A62"/>
                </a:solidFill>
                <a:effectLst/>
                <a:uLnTx/>
                <a:uFillTx/>
                <a:latin typeface="Helvetica" pitchFamily="2" charset="0"/>
                <a:ea typeface="+mn-ea"/>
                <a:cs typeface="+mn-cs"/>
              </a:rPr>
              <a:t> drove much of the spending as did an influx of new COVID-related advertisers </a:t>
            </a:r>
          </a:p>
        </p:txBody>
      </p:sp>
      <p:pic>
        <p:nvPicPr>
          <p:cNvPr id="14" name="Picture 13">
            <a:extLst>
              <a:ext uri="{FF2B5EF4-FFF2-40B4-BE49-F238E27FC236}">
                <a16:creationId xmlns:a16="http://schemas.microsoft.com/office/drawing/2014/main" id="{E68883D7-CE89-43D5-A4B5-94B1E528076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5" name="Slide Number Placeholder 5">
            <a:extLst>
              <a:ext uri="{FF2B5EF4-FFF2-40B4-BE49-F238E27FC236}">
                <a16:creationId xmlns:a16="http://schemas.microsoft.com/office/drawing/2014/main" id="{CAB137C7-5E9C-4947-862D-A9783E6B793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FACEB3C5-52C0-47C3-941A-590E0EE30CE4}"/>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9" name="Text Placeholder 3">
            <a:extLst>
              <a:ext uri="{FF2B5EF4-FFF2-40B4-BE49-F238E27FC236}">
                <a16:creationId xmlns:a16="http://schemas.microsoft.com/office/drawing/2014/main" id="{B9C279CA-2713-4D36-BCE6-A8CD5E249562}"/>
              </a:ext>
            </a:extLst>
          </p:cNvPr>
          <p:cNvSpPr txBox="1">
            <a:spLocks/>
          </p:cNvSpPr>
          <p:nvPr/>
        </p:nvSpPr>
        <p:spPr>
          <a:xfrm>
            <a:off x="436695" y="6334730"/>
            <a:ext cx="11798341" cy="206078"/>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 VAB analysis of Nielsen Ad Intel data, 1/1/20-12/31/20. TV spend includes national cable TV, broadcast TV, Spanish language cable TV, Spanish language broadcast TV. Brands reflect those with national TV spend over $100K.</a:t>
            </a:r>
          </a:p>
        </p:txBody>
      </p:sp>
      <p:graphicFrame>
        <p:nvGraphicFramePr>
          <p:cNvPr id="18" name="Chart 17">
            <a:extLst>
              <a:ext uri="{FF2B5EF4-FFF2-40B4-BE49-F238E27FC236}">
                <a16:creationId xmlns:a16="http://schemas.microsoft.com/office/drawing/2014/main" id="{5B288375-CFC5-4B65-91D8-B757B7C8EF9B}"/>
              </a:ext>
            </a:extLst>
          </p:cNvPr>
          <p:cNvGraphicFramePr/>
          <p:nvPr>
            <p:extLst>
              <p:ext uri="{D42A27DB-BD31-4B8C-83A1-F6EECF244321}">
                <p14:modId xmlns:p14="http://schemas.microsoft.com/office/powerpoint/2010/main" val="574766022"/>
              </p:ext>
            </p:extLst>
          </p:nvPr>
        </p:nvGraphicFramePr>
        <p:xfrm>
          <a:off x="-20695" y="2398465"/>
          <a:ext cx="5963195" cy="3727189"/>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19">
            <a:extLst>
              <a:ext uri="{FF2B5EF4-FFF2-40B4-BE49-F238E27FC236}">
                <a16:creationId xmlns:a16="http://schemas.microsoft.com/office/drawing/2014/main" id="{736C7F9A-A957-4B69-A5ED-A764EEDFAEA7}"/>
              </a:ext>
            </a:extLst>
          </p:cNvPr>
          <p:cNvSpPr txBox="1"/>
          <p:nvPr/>
        </p:nvSpPr>
        <p:spPr>
          <a:xfrm>
            <a:off x="198182" y="1839290"/>
            <a:ext cx="552544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1F1A62"/>
                </a:solidFill>
                <a:latin typeface="Helvetica" panose="020B0604020202020204" pitchFamily="34" charset="0"/>
                <a:ea typeface="+mn-ea"/>
                <a:cs typeface="Helvetica" panose="020B0604020202020204" pitchFamily="34" charset="0"/>
              </a:defRPr>
            </a:pPr>
            <a:r>
              <a:rPr kumimoji="0" lang="en-US" sz="1200" b="1" i="0" u="sng" strike="noStrike" kern="1200" cap="none" spc="0" normalizeH="0" baseline="0" noProof="0">
                <a:ln>
                  <a:noFill/>
                </a:ln>
                <a:solidFill>
                  <a:srgbClr val="1F1A62"/>
                </a:solidFill>
                <a:effectLst/>
                <a:uLnTx/>
                <a:uFillTx/>
                <a:latin typeface="Helvetica" panose="020B0604020202020204" pitchFamily="34" charset="0"/>
                <a:ea typeface="+mn-ea"/>
              </a:rPr>
              <a:t>Top 15 Categories Ranked by # of New TV Advertisers by Category</a:t>
            </a:r>
          </a:p>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1F1A62"/>
                </a:solidFill>
                <a:latin typeface="Helvetica" panose="020B0604020202020204" pitchFamily="34" charset="0"/>
                <a:ea typeface="+mn-ea"/>
                <a:cs typeface="Helvetica" panose="020B0604020202020204" pitchFamily="34" charset="0"/>
              </a:defRPr>
            </a:pPr>
            <a:r>
              <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rPr>
              <a:t>% share of total new TV advertiser categories</a:t>
            </a:r>
          </a:p>
        </p:txBody>
      </p:sp>
      <p:graphicFrame>
        <p:nvGraphicFramePr>
          <p:cNvPr id="21" name="Chart 20">
            <a:extLst>
              <a:ext uri="{FF2B5EF4-FFF2-40B4-BE49-F238E27FC236}">
                <a16:creationId xmlns:a16="http://schemas.microsoft.com/office/drawing/2014/main" id="{819D152A-7FF8-453D-84E9-60C36A8B2D0B}"/>
              </a:ext>
            </a:extLst>
          </p:cNvPr>
          <p:cNvGraphicFramePr/>
          <p:nvPr>
            <p:extLst>
              <p:ext uri="{D42A27DB-BD31-4B8C-83A1-F6EECF244321}">
                <p14:modId xmlns:p14="http://schemas.microsoft.com/office/powerpoint/2010/main" val="3333600508"/>
              </p:ext>
            </p:extLst>
          </p:nvPr>
        </p:nvGraphicFramePr>
        <p:xfrm>
          <a:off x="6010247" y="2398465"/>
          <a:ext cx="6197038" cy="3727189"/>
        </p:xfrm>
        <a:graphic>
          <a:graphicData uri="http://schemas.openxmlformats.org/drawingml/2006/chart">
            <c:chart xmlns:c="http://schemas.openxmlformats.org/drawingml/2006/chart" xmlns:r="http://schemas.openxmlformats.org/officeDocument/2006/relationships" r:id="rId6"/>
          </a:graphicData>
        </a:graphic>
      </p:graphicFrame>
      <p:sp>
        <p:nvSpPr>
          <p:cNvPr id="26" name="TextBox 25">
            <a:extLst>
              <a:ext uri="{FF2B5EF4-FFF2-40B4-BE49-F238E27FC236}">
                <a16:creationId xmlns:a16="http://schemas.microsoft.com/office/drawing/2014/main" id="{C1074780-3E13-4C0E-8A8D-799F1114CE1F}"/>
              </a:ext>
            </a:extLst>
          </p:cNvPr>
          <p:cNvSpPr txBox="1"/>
          <p:nvPr/>
        </p:nvSpPr>
        <p:spPr>
          <a:xfrm>
            <a:off x="6346046" y="1836747"/>
            <a:ext cx="552544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1F1A62"/>
                </a:solidFill>
                <a:latin typeface="Helvetica" panose="020B0604020202020204" pitchFamily="34" charset="0"/>
                <a:ea typeface="+mn-ea"/>
                <a:cs typeface="Helvetica" panose="020B0604020202020204" pitchFamily="34" charset="0"/>
              </a:defRPr>
            </a:pPr>
            <a:r>
              <a:rPr kumimoji="0" lang="en-US" sz="1200" b="1" i="0" u="sng" strike="noStrike" kern="1200" cap="none" spc="0" normalizeH="0" baseline="0" noProof="0">
                <a:ln>
                  <a:noFill/>
                </a:ln>
                <a:solidFill>
                  <a:srgbClr val="1F1A62"/>
                </a:solidFill>
                <a:effectLst/>
                <a:uLnTx/>
                <a:uFillTx/>
                <a:latin typeface="Helvetica" panose="020B0604020202020204" pitchFamily="34" charset="0"/>
                <a:ea typeface="+mn-ea"/>
              </a:rPr>
              <a:t>Top 15 Categories Ranked by New TV Advertiser $$$ by Category</a:t>
            </a:r>
          </a:p>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1F1A62"/>
                </a:solidFill>
                <a:latin typeface="Helvetica" panose="020B0604020202020204" pitchFamily="34" charset="0"/>
                <a:ea typeface="+mn-ea"/>
                <a:cs typeface="Helvetica" panose="020B0604020202020204" pitchFamily="34" charset="0"/>
              </a:defRPr>
            </a:pPr>
            <a:r>
              <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rPr>
              <a:t>% share of total new national TV advertiser spend (in millions)</a:t>
            </a:r>
          </a:p>
        </p:txBody>
      </p:sp>
      <p:cxnSp>
        <p:nvCxnSpPr>
          <p:cNvPr id="7" name="Straight Connector 6">
            <a:extLst>
              <a:ext uri="{FF2B5EF4-FFF2-40B4-BE49-F238E27FC236}">
                <a16:creationId xmlns:a16="http://schemas.microsoft.com/office/drawing/2014/main" id="{D5A7A049-1084-4DD5-B85A-A3B26EEFF655}"/>
              </a:ext>
            </a:extLst>
          </p:cNvPr>
          <p:cNvCxnSpPr>
            <a:cxnSpLocks/>
          </p:cNvCxnSpPr>
          <p:nvPr/>
        </p:nvCxnSpPr>
        <p:spPr>
          <a:xfrm>
            <a:off x="5948093" y="2185366"/>
            <a:ext cx="0" cy="41533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9728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C228E57-94F0-462F-9549-57637A2B922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4423170" cy="6869150"/>
          </a:xfrm>
          <a:prstGeom prst="rect">
            <a:avLst/>
          </a:prstGeom>
        </p:spPr>
      </p:pic>
      <p:sp>
        <p:nvSpPr>
          <p:cNvPr id="16" name="Rectangle 15">
            <a:extLst>
              <a:ext uri="{FF2B5EF4-FFF2-40B4-BE49-F238E27FC236}">
                <a16:creationId xmlns:a16="http://schemas.microsoft.com/office/drawing/2014/main" id="{9A529899-950F-C14F-99A5-896AC3170183}"/>
              </a:ext>
            </a:extLst>
          </p:cNvPr>
          <p:cNvSpPr/>
          <p:nvPr/>
        </p:nvSpPr>
        <p:spPr>
          <a:xfrm>
            <a:off x="4575406" y="376893"/>
            <a:ext cx="7470710" cy="492443"/>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a:ea typeface="+mn-ea"/>
                <a:cs typeface="Helvetica"/>
              </a:rPr>
              <a:t>Summary: </a:t>
            </a:r>
            <a:r>
              <a:rPr kumimoji="0" lang="en-US" sz="2600" b="1" i="0" u="none" strike="noStrike" kern="1200" cap="none" spc="0" normalizeH="0" baseline="0" noProof="0">
                <a:ln>
                  <a:noFill/>
                </a:ln>
                <a:solidFill>
                  <a:srgbClr val="ED3C8D"/>
                </a:solidFill>
                <a:effectLst/>
                <a:uLnTx/>
                <a:uFillTx/>
                <a:latin typeface="Helvetica"/>
                <a:ea typeface="+mn-ea"/>
                <a:cs typeface="Helvetica"/>
              </a:rPr>
              <a:t>2020’s Bold New TV Advertisers</a:t>
            </a:r>
          </a:p>
        </p:txBody>
      </p:sp>
      <p:pic>
        <p:nvPicPr>
          <p:cNvPr id="11" name="Picture 10">
            <a:extLst>
              <a:ext uri="{FF2B5EF4-FFF2-40B4-BE49-F238E27FC236}">
                <a16:creationId xmlns:a16="http://schemas.microsoft.com/office/drawing/2014/main" id="{32B8009B-343A-4198-B610-60AFD300AC8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CC3151E8-DCA4-4428-97A5-6EDD0263850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AE6CC5-AB03-47AE-954D-FDA74AE47D74}"/>
              </a:ext>
            </a:extLst>
          </p:cNvPr>
          <p:cNvSpPr/>
          <p:nvPr/>
        </p:nvSpPr>
        <p:spPr>
          <a:xfrm>
            <a:off x="546752" y="6586958"/>
            <a:ext cx="1166676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8" name="Rectangle 7">
            <a:extLst>
              <a:ext uri="{FF2B5EF4-FFF2-40B4-BE49-F238E27FC236}">
                <a16:creationId xmlns:a16="http://schemas.microsoft.com/office/drawing/2014/main" id="{04D34D6A-64A4-49A8-BFBF-0B4EC7B338DD}"/>
              </a:ext>
            </a:extLst>
          </p:cNvPr>
          <p:cNvSpPr/>
          <p:nvPr/>
        </p:nvSpPr>
        <p:spPr>
          <a:xfrm>
            <a:off x="4575406" y="1308921"/>
            <a:ext cx="6763154" cy="3662541"/>
          </a:xfrm>
          <a:prstGeom prst="rect">
            <a:avLst/>
          </a:prstGeom>
          <a:noFill/>
        </p:spPr>
        <p:txBody>
          <a:bodyPr wrap="square" lIns="91440" tIns="45720" rIns="91440" bIns="45720" rtlCol="0" anchor="t">
            <a:spAutoFit/>
          </a:bodyPr>
          <a:lstStyle/>
          <a:p>
            <a:pPr marL="285750" marR="0" lvl="0" indent="-285750" algn="l" defTabSz="1172398" rtl="0" eaLnBrk="1" fontAlgn="auto" latinLnBrk="0" hangingPunct="1">
              <a:lnSpc>
                <a:spcPct val="100000"/>
              </a:lnSpc>
              <a:spcBef>
                <a:spcPts val="0"/>
              </a:spcBef>
              <a:spcAft>
                <a:spcPts val="0"/>
              </a:spcAft>
              <a:buClrTx/>
              <a:buSzTx/>
              <a:buFont typeface="Arial"/>
              <a:buBlip>
                <a:blip r:embed="rId4"/>
              </a:buBlip>
              <a:tabLst/>
              <a:defRPr/>
            </a:pPr>
            <a:r>
              <a:rPr kumimoji="0" lang="en-US" sz="1600" b="1" i="0" u="none" strike="noStrike" kern="1200" cap="none" spc="0" normalizeH="0" baseline="0" noProof="0">
                <a:ln>
                  <a:noFill/>
                </a:ln>
                <a:solidFill>
                  <a:srgbClr val="1F1A62"/>
                </a:solidFill>
                <a:effectLst/>
                <a:uLnTx/>
                <a:uFillTx/>
                <a:latin typeface="Helvetica"/>
                <a:ea typeface="+mn-ea"/>
                <a:cs typeface="Helvetica"/>
              </a:rPr>
              <a:t>Despite a global pandemic and economic uncertainty, almost $1.3 billion entered the national TV marketplace from 283 first-time national advertisers across 95 categories in 2020 </a:t>
            </a:r>
          </a:p>
          <a:p>
            <a:pPr marL="285750" lvl="0" indent="-285750" defTabSz="1172398">
              <a:buBlip>
                <a:blip r:embed="rId4"/>
              </a:buBlip>
              <a:defRPr/>
            </a:pPr>
            <a:endParaRPr lang="en-US" sz="2800" b="1">
              <a:solidFill>
                <a:srgbClr val="1F1A62"/>
              </a:solidFill>
              <a:latin typeface="Helvetica"/>
              <a:cs typeface="Helvetica"/>
            </a:endParaRPr>
          </a:p>
          <a:p>
            <a:pPr marL="285750" lvl="0" indent="-285750" defTabSz="1172398">
              <a:buBlip>
                <a:blip r:embed="rId4"/>
              </a:buBlip>
              <a:defRPr/>
            </a:pPr>
            <a:r>
              <a:rPr lang="en-US" sz="1600" b="1">
                <a:solidFill>
                  <a:srgbClr val="ED3C8D"/>
                </a:solidFill>
                <a:latin typeface="Helvetica"/>
                <a:cs typeface="Helvetica"/>
              </a:rPr>
              <a:t>Sensing a chance to seize greater market share during an unprecedented time of disruption, new advertisers collectively accounted for over $400MM more in new national TV spending during 2020 than the prior year</a:t>
            </a:r>
          </a:p>
          <a:p>
            <a:pPr marL="285750" marR="0" lvl="0" indent="-285750" algn="l" defTabSz="1172398" rtl="0" eaLnBrk="1" fontAlgn="auto" latinLnBrk="0" hangingPunct="1">
              <a:lnSpc>
                <a:spcPct val="100000"/>
              </a:lnSpc>
              <a:spcBef>
                <a:spcPts val="0"/>
              </a:spcBef>
              <a:spcAft>
                <a:spcPts val="0"/>
              </a:spcAft>
              <a:buClrTx/>
              <a:buSzTx/>
              <a:buFont typeface="Arial"/>
              <a:buBlip>
                <a:blip r:embed="rId4"/>
              </a:buBlip>
              <a:tabLst/>
              <a:defRPr/>
            </a:pPr>
            <a:endParaRPr lang="en-US" sz="2800" b="1">
              <a:solidFill>
                <a:srgbClr val="1F1A62"/>
              </a:solidFill>
              <a:latin typeface="Helvetica"/>
              <a:cs typeface="Helvetica"/>
            </a:endParaRPr>
          </a:p>
          <a:p>
            <a:pPr marL="285750" marR="0" lvl="0" indent="-285750" algn="l" defTabSz="1172398" rtl="0" eaLnBrk="1" fontAlgn="auto" latinLnBrk="0" hangingPunct="1">
              <a:lnSpc>
                <a:spcPct val="100000"/>
              </a:lnSpc>
              <a:spcBef>
                <a:spcPts val="0"/>
              </a:spcBef>
              <a:spcAft>
                <a:spcPts val="0"/>
              </a:spcAft>
              <a:buClrTx/>
              <a:buSzTx/>
              <a:buFont typeface="Arial"/>
              <a:buBlip>
                <a:blip r:embed="rId4"/>
              </a:buBlip>
              <a:tabLst/>
              <a:defRPr/>
            </a:pPr>
            <a:r>
              <a:rPr kumimoji="0" lang="en-US" sz="1600" b="1" i="0" u="none" strike="noStrike" kern="1200" cap="none" spc="0" normalizeH="0" baseline="0" noProof="0">
                <a:ln>
                  <a:noFill/>
                </a:ln>
                <a:solidFill>
                  <a:srgbClr val="1F1A62"/>
                </a:solidFill>
                <a:effectLst/>
                <a:uLnTx/>
                <a:uFillTx/>
                <a:latin typeface="Helvetica"/>
                <a:ea typeface="+mn-ea"/>
                <a:cs typeface="Helvetica"/>
              </a:rPr>
              <a:t>The TV marketplace showed remarkable resiliency throughout the year as </a:t>
            </a:r>
            <a:r>
              <a:rPr lang="en-US" sz="1600" b="1">
                <a:solidFill>
                  <a:srgbClr val="1F1A62"/>
                </a:solidFill>
                <a:latin typeface="Helvetica" pitchFamily="2" charset="0"/>
              </a:rPr>
              <a:t>233 brands launched their first TV campaign after the start of the pandemic for a total investment of $1.1 billion, or 90% of all new advertiser spend</a:t>
            </a:r>
          </a:p>
        </p:txBody>
      </p:sp>
    </p:spTree>
    <p:extLst>
      <p:ext uri="{BB962C8B-B14F-4D97-AF65-F5344CB8AC3E}">
        <p14:creationId xmlns:p14="http://schemas.microsoft.com/office/powerpoint/2010/main" val="26935919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VS_XP Merged brand">
  <a:themeElements>
    <a:clrScheme name="Custom 2">
      <a:dk1>
        <a:srgbClr val="003764"/>
      </a:dk1>
      <a:lt1>
        <a:srgbClr val="FFFFFF"/>
      </a:lt1>
      <a:dk2>
        <a:srgbClr val="01182B"/>
      </a:dk2>
      <a:lt2>
        <a:srgbClr val="72B1C8"/>
      </a:lt2>
      <a:accent1>
        <a:srgbClr val="40B4E5"/>
      </a:accent1>
      <a:accent2>
        <a:srgbClr val="00263E"/>
      </a:accent2>
      <a:accent3>
        <a:srgbClr val="72B1C8"/>
      </a:accent3>
      <a:accent4>
        <a:srgbClr val="99A4AE"/>
      </a:accent4>
      <a:accent5>
        <a:srgbClr val="1CAD38"/>
      </a:accent5>
      <a:accent6>
        <a:srgbClr val="0FE68B"/>
      </a:accent6>
      <a:hlink>
        <a:srgbClr val="E8362A"/>
      </a:hlink>
      <a:folHlink>
        <a:srgbClr val="40B4E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ctr">
          <a:defRPr sz="1400" b="1" dirty="0" smtClean="0">
            <a:solidFill>
              <a:schemeClr val="tx2"/>
            </a:solidFill>
            <a:latin typeface="Montserrat Semi" charset="0"/>
            <a:ea typeface="Montserrat Semi" charset="0"/>
            <a:cs typeface="Montserrat Semi" charset="0"/>
          </a:defRPr>
        </a:defPPr>
      </a:lstStyle>
    </a:txDef>
  </a:objectDefaults>
  <a:extraClrSchemeLst/>
  <a:extLst>
    <a:ext uri="{05A4C25C-085E-4340-85A3-A5531E510DB2}">
      <thm15:themeFamily xmlns:thm15="http://schemas.microsoft.com/office/thememl/2012/main" name="TVS Master Powerpoint Template.pptx" id="{C4D038A6-D6D4-4A62-A443-EE17E50A2BB7}" vid="{3CAB06F3-6489-407C-96BA-2E0F0F3DB002}"/>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c00419b3-ff22-4e92-8e74-ef4894f6b0e1">
      <UserInfo>
        <DisplayName>Jason Wiese</DisplayName>
        <AccountId>13</AccountId>
        <AccountType/>
      </UserInfo>
      <UserInfo>
        <DisplayName>Leah Montner Dixon</DisplayName>
        <AccountId>10</AccountId>
        <AccountType/>
      </UserInfo>
      <UserInfo>
        <DisplayName>Danielle Delauro</DisplayName>
        <AccountId>38</AccountId>
        <AccountType/>
      </UserInfo>
      <UserInfo>
        <DisplayName>Marianne Vita</DisplayName>
        <AccountId>43</AccountId>
        <AccountType/>
      </UserInfo>
      <UserInfo>
        <DisplayName>Reed Kiely</DisplayName>
        <AccountId>39</AccountId>
        <AccountType/>
      </UserInfo>
      <UserInfo>
        <DisplayName>Karolina Guillen</DisplayName>
        <AccountId>14</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ABCF5620D45EF4AA969D5E9CFDA206E" ma:contentTypeVersion="10" ma:contentTypeDescription="Create a new document." ma:contentTypeScope="" ma:versionID="086ef97e2b59a5fb5bc2d327a6c562e3">
  <xsd:schema xmlns:xsd="http://www.w3.org/2001/XMLSchema" xmlns:xs="http://www.w3.org/2001/XMLSchema" xmlns:p="http://schemas.microsoft.com/office/2006/metadata/properties" xmlns:ns2="c3801c2d-3f2f-44a1-8478-554d1c91a4f5" xmlns:ns3="c00419b3-ff22-4e92-8e74-ef4894f6b0e1" targetNamespace="http://schemas.microsoft.com/office/2006/metadata/properties" ma:root="true" ma:fieldsID="c479068233afd39b3fc80518fc8cc7ca" ns2:_="" ns3:_="">
    <xsd:import namespace="c3801c2d-3f2f-44a1-8478-554d1c91a4f5"/>
    <xsd:import namespace="c00419b3-ff22-4e92-8e74-ef4894f6b0e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801c2d-3f2f-44a1-8478-554d1c91a4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00419b3-ff22-4e92-8e74-ef4894f6b0e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DF9ED34-0050-4BB5-83F9-12DD35CE956D}">
  <ds:schemaRefs>
    <ds:schemaRef ds:uri="http://schemas.microsoft.com/sharepoint/v3/contenttype/forms"/>
  </ds:schemaRefs>
</ds:datastoreItem>
</file>

<file path=customXml/itemProps2.xml><?xml version="1.0" encoding="utf-8"?>
<ds:datastoreItem xmlns:ds="http://schemas.openxmlformats.org/officeDocument/2006/customXml" ds:itemID="{ACF646FD-5C9B-45DA-A86A-03421CFCEE1A}">
  <ds:schemaRefs>
    <ds:schemaRef ds:uri="9f6166fe-9f5b-43aa-b8a9-b4d7ad530bda"/>
    <ds:schemaRef ds:uri="a86b28e8-29a6-4ab8-af18-2a7f61acfa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c00419b3-ff22-4e92-8e74-ef4894f6b0e1"/>
  </ds:schemaRefs>
</ds:datastoreItem>
</file>

<file path=customXml/itemProps3.xml><?xml version="1.0" encoding="utf-8"?>
<ds:datastoreItem xmlns:ds="http://schemas.openxmlformats.org/officeDocument/2006/customXml" ds:itemID="{9986D156-CEF6-4F62-AE40-9CD4C5FE46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801c2d-3f2f-44a1-8478-554d1c91a4f5"/>
    <ds:schemaRef ds:uri="c00419b3-ff22-4e92-8e74-ef4894f6b0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345</TotalTime>
  <Words>11263</Words>
  <Application>Microsoft Office PowerPoint</Application>
  <PresentationFormat>Widescreen</PresentationFormat>
  <Paragraphs>3035</Paragraphs>
  <Slides>42</Slides>
  <Notes>23</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42</vt:i4>
      </vt:variant>
    </vt:vector>
  </HeadingPairs>
  <TitlesOfParts>
    <vt:vector size="56" baseType="lpstr">
      <vt:lpstr>Arial</vt:lpstr>
      <vt:lpstr>Calibri</vt:lpstr>
      <vt:lpstr>Calibri Light</vt:lpstr>
      <vt:lpstr>Helvetica</vt:lpstr>
      <vt:lpstr>Helvetica Light</vt:lpstr>
      <vt:lpstr>Montserrat</vt:lpstr>
      <vt:lpstr>Montserrat Light</vt:lpstr>
      <vt:lpstr>Montserrat Medium</vt:lpstr>
      <vt:lpstr>Montserrat Semi</vt:lpstr>
      <vt:lpstr>Montserrat SemiBold</vt:lpstr>
      <vt:lpstr>Trebuchet MS</vt:lpstr>
      <vt:lpstr>Office Theme</vt:lpstr>
      <vt:lpstr>TVS_XP Merged brand</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Karolina Guillen</cp:lastModifiedBy>
  <cp:revision>4</cp:revision>
  <cp:lastPrinted>2020-03-13T18:11:21Z</cp:lastPrinted>
  <dcterms:created xsi:type="dcterms:W3CDTF">2019-11-08T17:29:39Z</dcterms:created>
  <dcterms:modified xsi:type="dcterms:W3CDTF">2021-11-05T14:04:52Z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2089800</vt:r8>
  </property>
  <property fmtid="{D5CDD505-2E9C-101B-9397-08002B2CF9AE}" pid="3" name="ContentTypeId">
    <vt:lpwstr>0x0101002ABCF5620D45EF4AA969D5E9CFDA206E</vt:lpwstr>
  </property>
</Properties>
</file>